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01" r:id="rId2"/>
    <p:sldId id="303" r:id="rId3"/>
    <p:sldId id="304" r:id="rId4"/>
    <p:sldId id="305" r:id="rId5"/>
    <p:sldId id="306" r:id="rId6"/>
    <p:sldId id="308" r:id="rId7"/>
    <p:sldId id="309" r:id="rId8"/>
    <p:sldId id="310" r:id="rId9"/>
    <p:sldId id="311" r:id="rId10"/>
    <p:sldId id="312" r:id="rId11"/>
    <p:sldId id="313" r:id="rId12"/>
    <p:sldId id="314" r:id="rId13"/>
    <p:sldId id="315" r:id="rId14"/>
    <p:sldId id="316" r:id="rId15"/>
    <p:sldId id="317" r:id="rId16"/>
    <p:sldId id="318" r:id="rId17"/>
    <p:sldId id="319" r:id="rId18"/>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117" d="100"/>
          <a:sy n="117" d="100"/>
        </p:scale>
        <p:origin x="96" y="4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04/12/2015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04/12/2015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eveland.thomas@itu.i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cc.gov/guides/dtv-enforcemen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364609"/>
            <a:ext cx="8229600" cy="1828800"/>
          </a:xfrm>
        </p:spPr>
        <p:txBody>
          <a:bodyPr>
            <a:noAutofit/>
          </a:bodyPr>
          <a:lstStyle/>
          <a:p>
            <a:r>
              <a:rPr lang="en-US" sz="2800" dirty="0" smtClean="0"/>
              <a:t>5</a:t>
            </a:r>
            <a:r>
              <a:rPr lang="en-US" sz="2800" baseline="30000" dirty="0" smtClean="0"/>
              <a:t>th</a:t>
            </a:r>
            <a:r>
              <a:rPr lang="en-US" sz="2800" dirty="0" smtClean="0"/>
              <a:t> ITU Green Standards Week</a:t>
            </a:r>
            <a:br>
              <a:rPr lang="en-US" sz="2800" dirty="0" smtClean="0"/>
            </a:br>
            <a:r>
              <a:rPr lang="en-US" sz="2800" dirty="0" smtClean="0"/>
              <a:t>Nassau, The Bahamas 14-18 December 2015</a:t>
            </a:r>
            <a:endParaRPr lang="en-US" sz="2400" i="1" dirty="0"/>
          </a:p>
        </p:txBody>
      </p:sp>
      <p:sp>
        <p:nvSpPr>
          <p:cNvPr id="9" name="Content Placeholder 8"/>
          <p:cNvSpPr>
            <a:spLocks noGrp="1"/>
          </p:cNvSpPr>
          <p:nvPr>
            <p:ph idx="1"/>
          </p:nvPr>
        </p:nvSpPr>
        <p:spPr>
          <a:xfrm>
            <a:off x="457200" y="2083435"/>
            <a:ext cx="8229600" cy="3202433"/>
          </a:xfrm>
        </p:spPr>
        <p:txBody>
          <a:bodyPr>
            <a:normAutofit fontScale="25000" lnSpcReduction="20000"/>
          </a:bodyPr>
          <a:lstStyle/>
          <a:p>
            <a:pPr marL="0" indent="0" algn="ctr">
              <a:buNone/>
            </a:pPr>
            <a:r>
              <a:rPr lang="en-US" sz="14000" b="1" dirty="0" smtClean="0"/>
              <a:t>Transition </a:t>
            </a:r>
            <a:r>
              <a:rPr lang="en-US" sz="14000" b="1" dirty="0"/>
              <a:t>to digital terrestrial TV (DTT) and electronic waste (e-waste) standards and management in the Caribbean</a:t>
            </a:r>
            <a:endParaRPr lang="en-US" sz="14000" b="1" dirty="0" smtClean="0"/>
          </a:p>
          <a:p>
            <a:pPr marL="0" indent="0" algn="ctr">
              <a:buNone/>
            </a:pPr>
            <a:endParaRPr lang="en-US" sz="12800" b="1" dirty="0" smtClean="0"/>
          </a:p>
          <a:p>
            <a:pPr marL="0" indent="0" algn="ctr">
              <a:buNone/>
            </a:pPr>
            <a:r>
              <a:rPr lang="en-US" sz="12800" b="1" dirty="0" smtClean="0"/>
              <a:t>Cleveland Thomas</a:t>
            </a:r>
          </a:p>
          <a:p>
            <a:pPr marL="0" indent="0" algn="ctr">
              <a:buNone/>
            </a:pPr>
            <a:r>
              <a:rPr lang="en-US" sz="12800" b="1" dirty="0" smtClean="0"/>
              <a:t>ITU Representative for the Caribbean</a:t>
            </a:r>
          </a:p>
          <a:p>
            <a:pPr marL="0" indent="0" algn="ctr">
              <a:buNone/>
            </a:pPr>
            <a:r>
              <a:rPr lang="en-US" sz="12800" b="1" dirty="0" smtClean="0"/>
              <a:t> ITU Caribbean Office</a:t>
            </a:r>
          </a:p>
          <a:p>
            <a:pPr marL="0" indent="0" algn="ctr">
              <a:buNone/>
            </a:pPr>
            <a:r>
              <a:rPr lang="en-US" sz="12800" b="1" dirty="0" smtClean="0">
                <a:hlinkClick r:id="rId3"/>
              </a:rPr>
              <a:t>Cleveland.thomas@itu.int</a:t>
            </a:r>
            <a:r>
              <a:rPr lang="en-US" sz="12800" b="1" dirty="0" smtClean="0"/>
              <a:t> </a:t>
            </a:r>
            <a:endParaRPr lang="en-US" sz="128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243"/>
            <a:ext cx="8229600" cy="1143000"/>
          </a:xfrm>
        </p:spPr>
        <p:txBody>
          <a:bodyPr/>
          <a:lstStyle/>
          <a:p>
            <a:r>
              <a:rPr lang="en-US" dirty="0" smtClean="0"/>
              <a:t>Main Findings: e-waste</a:t>
            </a:r>
            <a:endParaRPr lang="en-US" dirty="0"/>
          </a:p>
        </p:txBody>
      </p:sp>
      <p:sp>
        <p:nvSpPr>
          <p:cNvPr id="3" name="Content Placeholder 2"/>
          <p:cNvSpPr>
            <a:spLocks noGrp="1"/>
          </p:cNvSpPr>
          <p:nvPr>
            <p:ph idx="1"/>
          </p:nvPr>
        </p:nvSpPr>
        <p:spPr>
          <a:xfrm>
            <a:off x="457200" y="1437468"/>
            <a:ext cx="8229600" cy="4800600"/>
          </a:xfrm>
        </p:spPr>
        <p:txBody>
          <a:bodyPr>
            <a:normAutofit fontScale="77500" lnSpcReduction="20000"/>
          </a:bodyPr>
          <a:lstStyle/>
          <a:p>
            <a:r>
              <a:rPr lang="en-US" dirty="0" smtClean="0"/>
              <a:t>Many countries have implemented policies and regulations, made agreements, and developed other solutions, all with varying success.</a:t>
            </a:r>
          </a:p>
          <a:p>
            <a:r>
              <a:rPr lang="en-US" dirty="0" smtClean="0"/>
              <a:t>The ITU has developed examples of best practices and recommendations related to e-waste, which analyzes different methods focusing on the switch from analogue to digital television signals.</a:t>
            </a:r>
          </a:p>
          <a:p>
            <a:r>
              <a:rPr lang="en-US" dirty="0" smtClean="0"/>
              <a:t>After analysis, it was found that countries have different legal frameworks for processing e-waste which assigns different parts of the e-waste disposal chain to different entities.</a:t>
            </a:r>
          </a:p>
          <a:p>
            <a:r>
              <a:rPr lang="en-US" dirty="0" smtClean="0"/>
              <a:t>There are also different ways to finance e-waste recycling systems, but the better the structure, the more environmentally friendly products.</a:t>
            </a:r>
            <a:endParaRPr lang="en-US" dirty="0"/>
          </a:p>
        </p:txBody>
      </p:sp>
    </p:spTree>
    <p:extLst>
      <p:ext uri="{BB962C8B-B14F-4D97-AF65-F5344CB8AC3E}">
        <p14:creationId xmlns:p14="http://schemas.microsoft.com/office/powerpoint/2010/main" val="10147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068"/>
            <a:ext cx="8229600" cy="922149"/>
          </a:xfrm>
        </p:spPr>
        <p:txBody>
          <a:bodyPr>
            <a:noAutofit/>
          </a:bodyPr>
          <a:lstStyle/>
          <a:p>
            <a:r>
              <a:rPr lang="en-US" sz="4000" dirty="0" smtClean="0"/>
              <a:t>Main Findings: e-waste in the Caribbean</a:t>
            </a:r>
            <a:endParaRPr lang="en-US" sz="4000" dirty="0"/>
          </a:p>
        </p:txBody>
      </p:sp>
      <p:sp>
        <p:nvSpPr>
          <p:cNvPr id="3" name="Content Placeholder 2"/>
          <p:cNvSpPr>
            <a:spLocks noGrp="1"/>
          </p:cNvSpPr>
          <p:nvPr>
            <p:ph idx="1"/>
          </p:nvPr>
        </p:nvSpPr>
        <p:spPr>
          <a:xfrm>
            <a:off x="457200" y="1538207"/>
            <a:ext cx="8229600" cy="4482885"/>
          </a:xfrm>
        </p:spPr>
        <p:txBody>
          <a:bodyPr>
            <a:normAutofit fontScale="85000" lnSpcReduction="20000"/>
          </a:bodyPr>
          <a:lstStyle/>
          <a:p>
            <a:r>
              <a:rPr lang="en-US" dirty="0" smtClean="0"/>
              <a:t>Lack of policies to address the increasing volumes of e-waste at all levels in the Caribbean.</a:t>
            </a:r>
          </a:p>
          <a:p>
            <a:r>
              <a:rPr lang="en-US" dirty="0" smtClean="0"/>
              <a:t>Existing policies in the Caribbean are based on hazardous waste regulation with no specifics or infrastructure regarding e-waste.</a:t>
            </a:r>
          </a:p>
          <a:p>
            <a:r>
              <a:rPr lang="en-US" dirty="0" smtClean="0"/>
              <a:t>Lack of policies and regulations for management leads to an informal recycling sector, which can lead to negative human and environmental consequences.</a:t>
            </a:r>
          </a:p>
          <a:p>
            <a:r>
              <a:rPr lang="en-US" dirty="0" smtClean="0"/>
              <a:t>For example, Dominica currently has no regulations regarding e-waste and countries like Belize and Jamaica only have hazardous waste regulations, which are not effective for e-waste.</a:t>
            </a:r>
          </a:p>
        </p:txBody>
      </p:sp>
    </p:spTree>
    <p:extLst>
      <p:ext uri="{BB962C8B-B14F-4D97-AF65-F5344CB8AC3E}">
        <p14:creationId xmlns:p14="http://schemas.microsoft.com/office/powerpoint/2010/main" val="19560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Findings: (DTT)</a:t>
            </a:r>
            <a:endParaRPr lang="en-US" dirty="0"/>
          </a:p>
        </p:txBody>
      </p:sp>
      <p:sp>
        <p:nvSpPr>
          <p:cNvPr id="3" name="Content Placeholder 2"/>
          <p:cNvSpPr>
            <a:spLocks noGrp="1"/>
          </p:cNvSpPr>
          <p:nvPr>
            <p:ph idx="1"/>
          </p:nvPr>
        </p:nvSpPr>
        <p:spPr>
          <a:xfrm>
            <a:off x="457200" y="1658533"/>
            <a:ext cx="8229600" cy="3831167"/>
          </a:xfrm>
        </p:spPr>
        <p:txBody>
          <a:bodyPr>
            <a:normAutofit fontScale="85000" lnSpcReduction="10000"/>
          </a:bodyPr>
          <a:lstStyle/>
          <a:p>
            <a:r>
              <a:rPr lang="en-US" dirty="0" smtClean="0"/>
              <a:t>E-waste policies are needed regardless if the DTT transition has begun since e-waste dumping has begun by other countries that may affect the area.</a:t>
            </a:r>
          </a:p>
          <a:p>
            <a:r>
              <a:rPr lang="en-US" dirty="0" smtClean="0"/>
              <a:t>There is no single overarching solution for the Caribbean since all countries are at different levels of the DDT transition and are in need of area specific regulations and policies.</a:t>
            </a:r>
          </a:p>
          <a:p>
            <a:r>
              <a:rPr lang="en-US" dirty="0" smtClean="0"/>
              <a:t>Correct timing is also required for the DDT transition to </a:t>
            </a:r>
            <a:r>
              <a:rPr lang="en-US" smtClean="0"/>
              <a:t>stay smooth.</a:t>
            </a:r>
            <a:endParaRPr lang="en-US" dirty="0" smtClean="0"/>
          </a:p>
        </p:txBody>
      </p:sp>
    </p:spTree>
    <p:extLst>
      <p:ext uri="{BB962C8B-B14F-4D97-AF65-F5344CB8AC3E}">
        <p14:creationId xmlns:p14="http://schemas.microsoft.com/office/powerpoint/2010/main" val="302213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a:t>
            </a:r>
            <a:br>
              <a:rPr lang="en-US" dirty="0" smtClean="0"/>
            </a:br>
            <a:r>
              <a:rPr lang="en-US" dirty="0" smtClean="0"/>
              <a:t>e-waste management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Estimate the amount of existing e-waste:</a:t>
            </a:r>
          </a:p>
          <a:p>
            <a:pPr lvl="1"/>
            <a:r>
              <a:rPr lang="en-US" dirty="0" smtClean="0"/>
              <a:t>This is critical for developing effective policies, for classification, definition, and logistics</a:t>
            </a:r>
          </a:p>
          <a:p>
            <a:r>
              <a:rPr lang="en-US" dirty="0" smtClean="0"/>
              <a:t>Policy for e-waste management system should include:</a:t>
            </a:r>
          </a:p>
          <a:p>
            <a:pPr lvl="1"/>
            <a:r>
              <a:rPr lang="en-US" dirty="0"/>
              <a:t>C</a:t>
            </a:r>
            <a:r>
              <a:rPr lang="en-US" dirty="0" smtClean="0"/>
              <a:t>lear definition and classification of different types of e-waste</a:t>
            </a:r>
          </a:p>
          <a:p>
            <a:pPr lvl="1"/>
            <a:r>
              <a:rPr lang="en-US" dirty="0" smtClean="0"/>
              <a:t>Extended Producer Responsibility (EPR)</a:t>
            </a:r>
          </a:p>
          <a:p>
            <a:pPr lvl="1"/>
            <a:r>
              <a:rPr lang="en-US" dirty="0" smtClean="0"/>
              <a:t>Sustainable Financing Model</a:t>
            </a:r>
          </a:p>
          <a:p>
            <a:pPr lvl="1"/>
            <a:r>
              <a:rPr lang="en-US" dirty="0" smtClean="0"/>
              <a:t>Orphan e-waste</a:t>
            </a:r>
          </a:p>
          <a:p>
            <a:pPr lvl="1"/>
            <a:r>
              <a:rPr lang="en-US" dirty="0" smtClean="0"/>
              <a:t>Informal Sector</a:t>
            </a:r>
          </a:p>
          <a:p>
            <a:pPr lvl="1"/>
            <a:r>
              <a:rPr lang="en-US" dirty="0" smtClean="0"/>
              <a:t>Awareness raising</a:t>
            </a:r>
          </a:p>
          <a:p>
            <a:pPr lvl="1"/>
            <a:r>
              <a:rPr lang="en-US" dirty="0" smtClean="0"/>
              <a:t>Monitoring and auditing</a:t>
            </a:r>
          </a:p>
          <a:p>
            <a:pPr lvl="1"/>
            <a:r>
              <a:rPr lang="en-US" dirty="0" smtClean="0"/>
              <a:t>Control of </a:t>
            </a:r>
            <a:r>
              <a:rPr lang="en-US" dirty="0" err="1" smtClean="0"/>
              <a:t>Transboundary</a:t>
            </a:r>
            <a:r>
              <a:rPr lang="en-US" dirty="0" smtClean="0"/>
              <a:t> movements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8653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91"/>
            <a:ext cx="8229600" cy="1143000"/>
          </a:xfrm>
        </p:spPr>
        <p:txBody>
          <a:bodyPr>
            <a:normAutofit fontScale="90000"/>
          </a:bodyPr>
          <a:lstStyle/>
          <a:p>
            <a:r>
              <a:rPr lang="en-US" dirty="0" smtClean="0"/>
              <a:t>Recommendations: </a:t>
            </a:r>
            <a:br>
              <a:rPr lang="en-US" dirty="0" smtClean="0"/>
            </a:br>
            <a:r>
              <a:rPr lang="en-US" dirty="0" smtClean="0"/>
              <a:t>e-waste management</a:t>
            </a:r>
            <a:endParaRPr lang="en-US" dirty="0"/>
          </a:p>
        </p:txBody>
      </p:sp>
      <p:sp>
        <p:nvSpPr>
          <p:cNvPr id="3" name="Content Placeholder 2"/>
          <p:cNvSpPr>
            <a:spLocks noGrp="1"/>
          </p:cNvSpPr>
          <p:nvPr>
            <p:ph idx="1"/>
          </p:nvPr>
        </p:nvSpPr>
        <p:spPr>
          <a:xfrm>
            <a:off x="457200" y="1560398"/>
            <a:ext cx="8229600" cy="4953000"/>
          </a:xfrm>
        </p:spPr>
        <p:txBody>
          <a:bodyPr>
            <a:normAutofit fontScale="85000" lnSpcReduction="10000"/>
          </a:bodyPr>
          <a:lstStyle/>
          <a:p>
            <a:r>
              <a:rPr lang="en-US" dirty="0" smtClean="0"/>
              <a:t>Involve all relevant stakeholders in the policy making process</a:t>
            </a:r>
          </a:p>
          <a:p>
            <a:pPr lvl="1"/>
            <a:r>
              <a:rPr lang="en-US" dirty="0" smtClean="0"/>
              <a:t>To provide input, feedback, and can help policies become better tailored to meet the specific local needs</a:t>
            </a:r>
          </a:p>
          <a:p>
            <a:pPr lvl="1"/>
            <a:r>
              <a:rPr lang="en-US" dirty="0" smtClean="0"/>
              <a:t>To engage and allow stakeholders to agree to develop a system among all affected sectors</a:t>
            </a:r>
          </a:p>
          <a:p>
            <a:r>
              <a:rPr lang="en-US" dirty="0" smtClean="0"/>
              <a:t>Regional coordination:</a:t>
            </a:r>
          </a:p>
          <a:p>
            <a:pPr lvl="1"/>
            <a:r>
              <a:rPr lang="en-US" dirty="0" smtClean="0"/>
              <a:t>Necessary especially in regards to smaller countries without the economic capacity to have complete treatment programs</a:t>
            </a:r>
          </a:p>
          <a:p>
            <a:pPr lvl="1"/>
            <a:r>
              <a:rPr lang="en-US" dirty="0" smtClean="0"/>
              <a:t>Could include the establishment of local hubs to store e-waste and transportation to separate areas of disposal</a:t>
            </a:r>
          </a:p>
        </p:txBody>
      </p:sp>
    </p:spTree>
    <p:extLst>
      <p:ext uri="{BB962C8B-B14F-4D97-AF65-F5344CB8AC3E}">
        <p14:creationId xmlns:p14="http://schemas.microsoft.com/office/powerpoint/2010/main" val="937186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DTT Devices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Restrict the imports of analogue CRT TV sets and monitors</a:t>
            </a:r>
          </a:p>
          <a:p>
            <a:pPr lvl="1"/>
            <a:r>
              <a:rPr lang="en-US" dirty="0" smtClean="0"/>
              <a:t>To reduce the environmental impact of the hazardous materials</a:t>
            </a:r>
          </a:p>
          <a:p>
            <a:pPr lvl="1"/>
            <a:r>
              <a:rPr lang="en-US" dirty="0" smtClean="0"/>
              <a:t>To reduce the high volumes of CRT TV sets that will have to be discarded</a:t>
            </a:r>
          </a:p>
          <a:p>
            <a:r>
              <a:rPr lang="en-US" dirty="0" smtClean="0"/>
              <a:t>Import and Manufacturing Restrictions:</a:t>
            </a:r>
          </a:p>
          <a:p>
            <a:pPr lvl="1"/>
            <a:r>
              <a:rPr lang="en-US" dirty="0" smtClean="0"/>
              <a:t>To help reduce the DTT transition period by reducing the prevalence of non-compatible devices</a:t>
            </a:r>
          </a:p>
          <a:p>
            <a:pPr lvl="1"/>
            <a:r>
              <a:rPr lang="en-US" dirty="0" smtClean="0"/>
              <a:t>Would mandate new or refurbished TV broadcast receivers to have digital TV tuners</a:t>
            </a:r>
          </a:p>
        </p:txBody>
      </p:sp>
    </p:spTree>
    <p:extLst>
      <p:ext uri="{BB962C8B-B14F-4D97-AF65-F5344CB8AC3E}">
        <p14:creationId xmlns:p14="http://schemas.microsoft.com/office/powerpoint/2010/main" val="3179749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DTT Devices</a:t>
            </a:r>
            <a:endParaRPr lang="en-US" dirty="0"/>
          </a:p>
        </p:txBody>
      </p:sp>
      <p:sp>
        <p:nvSpPr>
          <p:cNvPr id="3" name="Content Placeholder 2"/>
          <p:cNvSpPr>
            <a:spLocks noGrp="1"/>
          </p:cNvSpPr>
          <p:nvPr>
            <p:ph idx="1"/>
          </p:nvPr>
        </p:nvSpPr>
        <p:spPr>
          <a:xfrm>
            <a:off x="457200" y="1713972"/>
            <a:ext cx="8229600" cy="3831167"/>
          </a:xfrm>
        </p:spPr>
        <p:txBody>
          <a:bodyPr>
            <a:normAutofit fontScale="70000" lnSpcReduction="20000"/>
          </a:bodyPr>
          <a:lstStyle/>
          <a:p>
            <a:endParaRPr lang="en-US" dirty="0" smtClean="0"/>
          </a:p>
          <a:p>
            <a:r>
              <a:rPr lang="en-US" dirty="0" smtClean="0"/>
              <a:t>Labeling Regulation:</a:t>
            </a:r>
          </a:p>
          <a:p>
            <a:pPr lvl="1"/>
            <a:r>
              <a:rPr lang="en-US" dirty="0" smtClean="0"/>
              <a:t>To protect consumers since retailers would have to clearly indicate whether the item being sold can receive digital sign transmitted by broadcasters in the country</a:t>
            </a:r>
          </a:p>
          <a:p>
            <a:pPr lvl="1"/>
            <a:r>
              <a:rPr lang="en-US" dirty="0" smtClean="0"/>
              <a:t>While labels will be required at first, after import regulations remove all non-digital receiving devices, retailers can choose whether to continue the labels</a:t>
            </a:r>
          </a:p>
          <a:p>
            <a:r>
              <a:rPr lang="en-US" dirty="0" smtClean="0"/>
              <a:t>Awareness Raising Campaign:</a:t>
            </a:r>
          </a:p>
          <a:p>
            <a:pPr lvl="1"/>
            <a:r>
              <a:rPr lang="en-US" dirty="0" smtClean="0"/>
              <a:t>To include a description of the label design so consumers can distinguish between digital receiving and analogue devices</a:t>
            </a:r>
          </a:p>
          <a:p>
            <a:pPr lvl="1"/>
            <a:r>
              <a:rPr lang="en-US" dirty="0" smtClean="0"/>
              <a:t>Inform the general public about the DTT transition plan </a:t>
            </a:r>
          </a:p>
        </p:txBody>
      </p:sp>
    </p:spTree>
    <p:extLst>
      <p:ext uri="{BB962C8B-B14F-4D97-AF65-F5344CB8AC3E}">
        <p14:creationId xmlns:p14="http://schemas.microsoft.com/office/powerpoint/2010/main" val="71473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DTT Devices</a:t>
            </a:r>
            <a:endParaRPr lang="en-US" dirty="0"/>
          </a:p>
        </p:txBody>
      </p:sp>
      <p:sp>
        <p:nvSpPr>
          <p:cNvPr id="3" name="Content Placeholder 2"/>
          <p:cNvSpPr>
            <a:spLocks noGrp="1"/>
          </p:cNvSpPr>
          <p:nvPr>
            <p:ph idx="1"/>
          </p:nvPr>
        </p:nvSpPr>
        <p:spPr/>
        <p:txBody>
          <a:bodyPr/>
          <a:lstStyle/>
          <a:p>
            <a:r>
              <a:rPr lang="en-US" dirty="0" smtClean="0"/>
              <a:t>Sales Restrictions:</a:t>
            </a:r>
          </a:p>
          <a:p>
            <a:pPr lvl="1"/>
            <a:r>
              <a:rPr lang="en-US" dirty="0" smtClean="0"/>
              <a:t>Would restrict sales to only devices capable of receiving free-to-air broadcast signals</a:t>
            </a:r>
          </a:p>
          <a:p>
            <a:r>
              <a:rPr lang="en-US" dirty="0" smtClean="0"/>
              <a:t>Timetable for implementing regulations:</a:t>
            </a:r>
          </a:p>
          <a:p>
            <a:pPr lvl="1"/>
            <a:r>
              <a:rPr lang="en-US" dirty="0" smtClean="0"/>
              <a:t>All the above recommended regulations should be implemented on specific dates according to the timetable</a:t>
            </a:r>
          </a:p>
        </p:txBody>
      </p:sp>
    </p:spTree>
    <p:extLst>
      <p:ext uri="{BB962C8B-B14F-4D97-AF65-F5344CB8AC3E}">
        <p14:creationId xmlns:p14="http://schemas.microsoft.com/office/powerpoint/2010/main" val="243361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255"/>
            <a:ext cx="8229600" cy="1143000"/>
          </a:xfrm>
        </p:spPr>
        <p:txBody>
          <a:bodyPr/>
          <a:lstStyle/>
          <a:p>
            <a:r>
              <a:rPr lang="en-US" dirty="0"/>
              <a:t>Outline</a:t>
            </a:r>
          </a:p>
        </p:txBody>
      </p:sp>
      <p:sp>
        <p:nvSpPr>
          <p:cNvPr id="3" name="Content Placeholder 2"/>
          <p:cNvSpPr>
            <a:spLocks noGrp="1"/>
          </p:cNvSpPr>
          <p:nvPr>
            <p:ph idx="1"/>
          </p:nvPr>
        </p:nvSpPr>
        <p:spPr>
          <a:xfrm>
            <a:off x="457200" y="1337593"/>
            <a:ext cx="8229600" cy="4405746"/>
          </a:xfrm>
        </p:spPr>
        <p:txBody>
          <a:bodyPr>
            <a:normAutofit fontScale="70000" lnSpcReduction="20000"/>
          </a:bodyPr>
          <a:lstStyle/>
          <a:p>
            <a:pPr marL="0" indent="0"/>
            <a:r>
              <a:rPr lang="en-US" sz="4600" dirty="0" smtClean="0"/>
              <a:t>	Objectives</a:t>
            </a:r>
            <a:endParaRPr lang="en-US" sz="4600" dirty="0"/>
          </a:p>
          <a:p>
            <a:pPr marL="0" indent="0"/>
            <a:r>
              <a:rPr lang="en-US" sz="4600" dirty="0"/>
              <a:t> </a:t>
            </a:r>
            <a:r>
              <a:rPr lang="en-US" sz="4600" dirty="0" smtClean="0"/>
              <a:t>	Danger </a:t>
            </a:r>
            <a:r>
              <a:rPr lang="en-US" sz="4600" dirty="0"/>
              <a:t>of No Policies</a:t>
            </a:r>
          </a:p>
          <a:p>
            <a:pPr marL="0" indent="0"/>
            <a:r>
              <a:rPr lang="en-US" sz="4600" dirty="0"/>
              <a:t> </a:t>
            </a:r>
            <a:r>
              <a:rPr lang="en-US" sz="4600" dirty="0" smtClean="0"/>
              <a:t>	International </a:t>
            </a:r>
            <a:r>
              <a:rPr lang="en-US" sz="4600" dirty="0"/>
              <a:t>Experience</a:t>
            </a:r>
          </a:p>
          <a:p>
            <a:pPr marL="0" indent="0"/>
            <a:r>
              <a:rPr lang="en-US" sz="4600" dirty="0"/>
              <a:t> </a:t>
            </a:r>
            <a:r>
              <a:rPr lang="en-US" sz="4600" dirty="0" smtClean="0"/>
              <a:t>	Limitations</a:t>
            </a:r>
            <a:r>
              <a:rPr lang="en-US" sz="4600" dirty="0"/>
              <a:t>: developing countries</a:t>
            </a:r>
          </a:p>
          <a:p>
            <a:pPr marL="0" indent="0"/>
            <a:r>
              <a:rPr lang="en-US" sz="4600" dirty="0"/>
              <a:t> </a:t>
            </a:r>
            <a:r>
              <a:rPr lang="en-US" sz="4600" dirty="0" smtClean="0"/>
              <a:t>	Main </a:t>
            </a:r>
            <a:r>
              <a:rPr lang="en-US" sz="4600" dirty="0"/>
              <a:t>Findings: e-waste</a:t>
            </a:r>
          </a:p>
          <a:p>
            <a:pPr marL="0" indent="0"/>
            <a:r>
              <a:rPr lang="en-US" sz="4600" dirty="0"/>
              <a:t> </a:t>
            </a:r>
            <a:r>
              <a:rPr lang="en-US" sz="4600" dirty="0" smtClean="0"/>
              <a:t>	Main </a:t>
            </a:r>
            <a:r>
              <a:rPr lang="en-US" sz="4600" dirty="0"/>
              <a:t>Findings: e-waste in the Caribbean</a:t>
            </a:r>
          </a:p>
          <a:p>
            <a:pPr marL="0" indent="0"/>
            <a:r>
              <a:rPr lang="en-US" sz="4600" dirty="0"/>
              <a:t> </a:t>
            </a:r>
            <a:r>
              <a:rPr lang="en-US" sz="4600" dirty="0" smtClean="0"/>
              <a:t>	Main </a:t>
            </a:r>
            <a:r>
              <a:rPr lang="en-US" sz="4600" dirty="0"/>
              <a:t>Findings: DDT</a:t>
            </a:r>
          </a:p>
          <a:p>
            <a:pPr marL="0" indent="0"/>
            <a:r>
              <a:rPr lang="en-US" sz="4600" dirty="0"/>
              <a:t> </a:t>
            </a:r>
            <a:r>
              <a:rPr lang="en-US" sz="4600" dirty="0" smtClean="0"/>
              <a:t>	Recommendations</a:t>
            </a:r>
            <a:r>
              <a:rPr lang="en-US" sz="4600" dirty="0"/>
              <a:t>: e-waste management</a:t>
            </a:r>
          </a:p>
          <a:p>
            <a:pPr marL="0" indent="0"/>
            <a:r>
              <a:rPr lang="en-US" sz="4600" dirty="0"/>
              <a:t> </a:t>
            </a:r>
            <a:r>
              <a:rPr lang="en-US" sz="4600" dirty="0" smtClean="0"/>
              <a:t>	Recommendations</a:t>
            </a:r>
            <a:r>
              <a:rPr lang="en-US" sz="4600" dirty="0"/>
              <a:t>: DDT devices</a:t>
            </a:r>
          </a:p>
          <a:p>
            <a:endParaRPr lang="en-US" altLang="en-US" dirty="0"/>
          </a:p>
        </p:txBody>
      </p:sp>
    </p:spTree>
    <p:extLst>
      <p:ext uri="{BB962C8B-B14F-4D97-AF65-F5344CB8AC3E}">
        <p14:creationId xmlns:p14="http://schemas.microsoft.com/office/powerpoint/2010/main" val="42305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259"/>
            <a:ext cx="8229600" cy="1143000"/>
          </a:xfrm>
        </p:spPr>
        <p:txBody>
          <a:bodyPr/>
          <a:lstStyle/>
          <a:p>
            <a:r>
              <a:rPr lang="en-US" dirty="0"/>
              <a:t>Objectives</a:t>
            </a:r>
          </a:p>
        </p:txBody>
      </p:sp>
      <p:sp>
        <p:nvSpPr>
          <p:cNvPr id="3" name="Content Placeholder 2"/>
          <p:cNvSpPr>
            <a:spLocks noGrp="1"/>
          </p:cNvSpPr>
          <p:nvPr>
            <p:ph idx="1"/>
          </p:nvPr>
        </p:nvSpPr>
        <p:spPr>
          <a:xfrm>
            <a:off x="392965" y="1330036"/>
            <a:ext cx="8293835" cy="4488871"/>
          </a:xfrm>
        </p:spPr>
        <p:txBody>
          <a:bodyPr>
            <a:normAutofit fontScale="92500"/>
          </a:bodyPr>
          <a:lstStyle/>
          <a:p>
            <a:r>
              <a:rPr lang="en-US" sz="2800" dirty="0"/>
              <a:t>To formulate model policies related to:</a:t>
            </a:r>
          </a:p>
          <a:p>
            <a:pPr lvl="1"/>
            <a:r>
              <a:rPr lang="en-US" dirty="0"/>
              <a:t>Mechanisms to control the import and/or production of TV devices that do not conform to the digital TV standard</a:t>
            </a:r>
          </a:p>
          <a:p>
            <a:pPr lvl="1"/>
            <a:r>
              <a:rPr lang="en-US" dirty="0"/>
              <a:t>Provide a rational and environmentally safe process for recycling and disposing of e-waste</a:t>
            </a:r>
          </a:p>
          <a:p>
            <a:pPr marL="457200" lvl="1" indent="0">
              <a:buNone/>
            </a:pPr>
            <a:endParaRPr lang="en-US" dirty="0"/>
          </a:p>
          <a:p>
            <a:r>
              <a:rPr lang="en-US" sz="2800" dirty="0"/>
              <a:t>To provide recommendations for an effective framework that would optimize environmental policy when switching to digital terrestrial TV in the Caribbean region</a:t>
            </a:r>
          </a:p>
          <a:p>
            <a:endParaRPr lang="en-US" dirty="0"/>
          </a:p>
        </p:txBody>
      </p:sp>
    </p:spTree>
    <p:extLst>
      <p:ext uri="{BB962C8B-B14F-4D97-AF65-F5344CB8AC3E}">
        <p14:creationId xmlns:p14="http://schemas.microsoft.com/office/powerpoint/2010/main" val="284726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9" y="215792"/>
            <a:ext cx="8229600" cy="1143000"/>
          </a:xfrm>
        </p:spPr>
        <p:txBody>
          <a:bodyPr/>
          <a:lstStyle/>
          <a:p>
            <a:r>
              <a:rPr lang="en-US" dirty="0"/>
              <a:t>Danger of n</a:t>
            </a:r>
            <a:r>
              <a:rPr lang="en-US" dirty="0" smtClean="0"/>
              <a:t>o </a:t>
            </a:r>
            <a:r>
              <a:rPr lang="en-US" dirty="0"/>
              <a:t>Policies</a:t>
            </a:r>
            <a:endParaRPr lang="en-US" b="0" dirty="0"/>
          </a:p>
        </p:txBody>
      </p:sp>
      <p:sp>
        <p:nvSpPr>
          <p:cNvPr id="3" name="Content Placeholder 2"/>
          <p:cNvSpPr>
            <a:spLocks noGrp="1"/>
          </p:cNvSpPr>
          <p:nvPr>
            <p:ph idx="1"/>
          </p:nvPr>
        </p:nvSpPr>
        <p:spPr>
          <a:xfrm>
            <a:off x="460979" y="1152342"/>
            <a:ext cx="8229600" cy="2799982"/>
          </a:xfrm>
        </p:spPr>
        <p:txBody>
          <a:bodyPr>
            <a:normAutofit fontScale="77500" lnSpcReduction="20000"/>
          </a:bodyPr>
          <a:lstStyle/>
          <a:p>
            <a:pPr marL="0" indent="0"/>
            <a:r>
              <a:rPr lang="en-US" sz="2600" dirty="0" smtClean="0"/>
              <a:t>Cathode </a:t>
            </a:r>
            <a:r>
              <a:rPr lang="en-US" sz="2600" dirty="0"/>
              <a:t>Ray Tubes (CRTs) are the largest component of analogue </a:t>
            </a:r>
            <a:r>
              <a:rPr lang="en-US" sz="2600" dirty="0" smtClean="0"/>
              <a:t>	TVs.</a:t>
            </a:r>
            <a:endParaRPr lang="en-US" sz="2600" dirty="0"/>
          </a:p>
          <a:p>
            <a:pPr marL="0" indent="0"/>
            <a:r>
              <a:rPr lang="en-US" sz="2600" dirty="0"/>
              <a:t> </a:t>
            </a:r>
            <a:r>
              <a:rPr lang="en-US" sz="2600" dirty="0" smtClean="0"/>
              <a:t>CRTs </a:t>
            </a:r>
            <a:r>
              <a:rPr lang="en-US" sz="2600" dirty="0"/>
              <a:t>require special recycling process because they contain </a:t>
            </a:r>
            <a:r>
              <a:rPr lang="en-US" sz="2600" dirty="0" smtClean="0"/>
              <a:t>significant </a:t>
            </a:r>
            <a:r>
              <a:rPr lang="en-US" sz="2600" dirty="0"/>
              <a:t>levels of </a:t>
            </a:r>
            <a:r>
              <a:rPr lang="en-US" sz="2600" dirty="0" smtClean="0"/>
              <a:t>lead.</a:t>
            </a:r>
            <a:endParaRPr lang="en-US" sz="2600" dirty="0"/>
          </a:p>
          <a:p>
            <a:pPr marL="0" indent="0"/>
            <a:r>
              <a:rPr lang="en-US" sz="2600" dirty="0"/>
              <a:t> </a:t>
            </a:r>
            <a:r>
              <a:rPr lang="en-US" sz="2600" dirty="0" smtClean="0"/>
              <a:t>If </a:t>
            </a:r>
            <a:r>
              <a:rPr lang="en-US" sz="2600" dirty="0"/>
              <a:t>lead is leaked, </a:t>
            </a:r>
            <a:r>
              <a:rPr lang="en-US" sz="2600" i="1" dirty="0"/>
              <a:t>e.g</a:t>
            </a:r>
            <a:r>
              <a:rPr lang="en-US" sz="2600" dirty="0"/>
              <a:t>., broken glass of a CRT TV screen, there is a </a:t>
            </a:r>
            <a:r>
              <a:rPr lang="en-US" sz="2600" dirty="0" smtClean="0"/>
              <a:t>	significant </a:t>
            </a:r>
            <a:r>
              <a:rPr lang="en-US" sz="2600" dirty="0"/>
              <a:t>risk of contamination for the human health and the </a:t>
            </a:r>
            <a:r>
              <a:rPr lang="en-US" sz="2600" dirty="0" smtClean="0"/>
              <a:t>environment. </a:t>
            </a:r>
            <a:endParaRPr lang="en-US" sz="2600" dirty="0"/>
          </a:p>
          <a:p>
            <a:pPr marL="0" indent="0"/>
            <a:r>
              <a:rPr lang="en-US" sz="2600" dirty="0"/>
              <a:t> </a:t>
            </a:r>
            <a:r>
              <a:rPr lang="en-US" sz="2600" dirty="0" smtClean="0"/>
              <a:t>Without </a:t>
            </a:r>
            <a:r>
              <a:rPr lang="en-US" sz="2600" dirty="0"/>
              <a:t>e-waste policies in place, these dangerous components </a:t>
            </a:r>
            <a:r>
              <a:rPr lang="en-US" sz="2600" dirty="0" smtClean="0"/>
              <a:t>	will </a:t>
            </a:r>
            <a:r>
              <a:rPr lang="en-US" sz="2600" dirty="0"/>
              <a:t>overwhelm landfills presenting a danger to the nearby </a:t>
            </a:r>
            <a:r>
              <a:rPr lang="en-US" sz="2600" dirty="0" smtClean="0"/>
              <a:t>	environment </a:t>
            </a:r>
            <a:r>
              <a:rPr lang="en-US" sz="2600" dirty="0"/>
              <a:t>and those living or working </a:t>
            </a:r>
            <a:r>
              <a:rPr lang="en-US" sz="2600" dirty="0" smtClean="0"/>
              <a:t>nearby.</a:t>
            </a:r>
            <a:endParaRPr lang="en-US" sz="2600" dirty="0"/>
          </a:p>
          <a:p>
            <a:endParaRPr lang="en-US" dirty="0"/>
          </a:p>
        </p:txBody>
      </p:sp>
      <p:sp>
        <p:nvSpPr>
          <p:cNvPr id="4" name="TextBox 3"/>
          <p:cNvSpPr txBox="1"/>
          <p:nvPr/>
        </p:nvSpPr>
        <p:spPr>
          <a:xfrm>
            <a:off x="460977" y="3365010"/>
            <a:ext cx="2924569" cy="388696"/>
          </a:xfrm>
          <a:prstGeom prst="rect">
            <a:avLst/>
          </a:prstGeom>
          <a:noFill/>
        </p:spPr>
        <p:txBody>
          <a:bodyPr wrap="square" rtlCol="0">
            <a:spAutoFit/>
          </a:bodyPr>
          <a:lstStyle/>
          <a:p>
            <a:pPr>
              <a:lnSpc>
                <a:spcPct val="107000"/>
              </a:lnSpc>
              <a:spcAft>
                <a:spcPts val="800"/>
              </a:spcAft>
            </a:pPr>
            <a:r>
              <a:rPr lang="en-US" sz="1900" b="1" dirty="0">
                <a:latin typeface="Calibri" panose="020F0502020204030204" pitchFamily="34" charset="0"/>
                <a:ea typeface="Calibri" panose="020F0502020204030204" pitchFamily="34" charset="0"/>
                <a:cs typeface="Times New Roman" panose="02020603050405020304" pitchFamily="18" charset="0"/>
              </a:rPr>
              <a:t>E-waste dump in Ghana</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96" y="3683558"/>
            <a:ext cx="3877047" cy="1863446"/>
          </a:xfrm>
          <a:prstGeom prst="rect">
            <a:avLst/>
          </a:prstGeom>
          <a:noFill/>
          <a:ln>
            <a:noFill/>
          </a:ln>
        </p:spPr>
      </p:pic>
      <p:sp>
        <p:nvSpPr>
          <p:cNvPr id="7" name="TextBox 6"/>
          <p:cNvSpPr txBox="1"/>
          <p:nvPr/>
        </p:nvSpPr>
        <p:spPr>
          <a:xfrm>
            <a:off x="324819" y="5604387"/>
            <a:ext cx="8365760" cy="26161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Source: Environmental Investigation Agency, System Failure: The UK’s harmful trade in electronic waste</a:t>
            </a:r>
            <a:endParaRPr lang="en-US" sz="1100" dirty="0"/>
          </a:p>
        </p:txBody>
      </p:sp>
    </p:spTree>
    <p:extLst>
      <p:ext uri="{BB962C8B-B14F-4D97-AF65-F5344CB8AC3E}">
        <p14:creationId xmlns:p14="http://schemas.microsoft.com/office/powerpoint/2010/main" val="178106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326"/>
            <a:ext cx="8229600" cy="602064"/>
          </a:xfrm>
        </p:spPr>
        <p:txBody>
          <a:bodyPr>
            <a:normAutofit/>
          </a:bodyPr>
          <a:lstStyle/>
          <a:p>
            <a:r>
              <a:rPr lang="en-US" sz="3200" dirty="0"/>
              <a:t>International experience</a:t>
            </a:r>
          </a:p>
        </p:txBody>
      </p:sp>
      <p:sp>
        <p:nvSpPr>
          <p:cNvPr id="3" name="Content Placeholder 2"/>
          <p:cNvSpPr>
            <a:spLocks noGrp="1"/>
          </p:cNvSpPr>
          <p:nvPr>
            <p:ph idx="1"/>
          </p:nvPr>
        </p:nvSpPr>
        <p:spPr>
          <a:xfrm>
            <a:off x="457200" y="914401"/>
            <a:ext cx="8229600" cy="976392"/>
          </a:xfrm>
        </p:spPr>
        <p:txBody>
          <a:bodyPr>
            <a:normAutofit fontScale="55000" lnSpcReduction="20000"/>
          </a:bodyPr>
          <a:lstStyle/>
          <a:p>
            <a:pPr marL="0" indent="0">
              <a:buNone/>
            </a:pPr>
            <a:r>
              <a:rPr lang="en-US" sz="2900" dirty="0"/>
              <a:t>According to research, most developed countries have a type of Extended Producer Responsibility (EPR) system in place to deal with e-waste.</a:t>
            </a:r>
          </a:p>
          <a:p>
            <a:pPr marL="0" indent="0">
              <a:buNone/>
            </a:pPr>
            <a:r>
              <a:rPr lang="en-US" sz="2900" dirty="0"/>
              <a:t>The table below includes some countries and what they have in place currently in regards to e-waste management: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6613833"/>
              </p:ext>
            </p:extLst>
          </p:nvPr>
        </p:nvGraphicFramePr>
        <p:xfrm>
          <a:off x="526943" y="1797803"/>
          <a:ext cx="7454686" cy="3876981"/>
        </p:xfrm>
        <a:graphic>
          <a:graphicData uri="http://schemas.openxmlformats.org/drawingml/2006/table">
            <a:tbl>
              <a:tblPr/>
              <a:tblGrid>
                <a:gridCol w="1059692"/>
                <a:gridCol w="1541995"/>
                <a:gridCol w="1619095"/>
                <a:gridCol w="1696193"/>
                <a:gridCol w="1537711"/>
              </a:tblGrid>
              <a:tr h="466452">
                <a:tc>
                  <a:txBody>
                    <a:bodyPr/>
                    <a:lstStyle/>
                    <a:p>
                      <a:pPr marL="0" marR="0" indent="0">
                        <a:lnSpc>
                          <a:spcPct val="107000"/>
                        </a:lnSpc>
                        <a:spcBef>
                          <a:spcPts val="0"/>
                        </a:spcBef>
                        <a:spcAft>
                          <a:spcPts val="0"/>
                        </a:spcAft>
                      </a:pPr>
                      <a:r>
                        <a:rPr lang="en-US" sz="1400" b="1" dirty="0">
                          <a:solidFill>
                            <a:srgbClr val="FFFFFF"/>
                          </a:solidFill>
                          <a:latin typeface="Calibri"/>
                          <a:ea typeface="Calibri"/>
                          <a:cs typeface="Times New Roman"/>
                        </a:rPr>
                        <a:t>Location</a:t>
                      </a:r>
                      <a:endParaRPr lang="en-US" sz="1400" dirty="0">
                        <a:latin typeface="Calibri"/>
                        <a:ea typeface="Calibri"/>
                        <a:cs typeface="Times New Roman"/>
                      </a:endParaRP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nSpc>
                          <a:spcPct val="115000"/>
                        </a:lnSpc>
                        <a:spcBef>
                          <a:spcPts val="0"/>
                        </a:spcBef>
                        <a:spcAft>
                          <a:spcPts val="0"/>
                        </a:spcAft>
                      </a:pPr>
                      <a:r>
                        <a:rPr lang="en-US" sz="1400" b="1" dirty="0">
                          <a:solidFill>
                            <a:srgbClr val="FFFFFF"/>
                          </a:solidFill>
                          <a:latin typeface="Calibri"/>
                          <a:ea typeface="Calibri"/>
                          <a:cs typeface="Times New Roman"/>
                        </a:rPr>
                        <a:t>Responsibility for e-Waste</a:t>
                      </a:r>
                      <a:endParaRPr lang="en-US" sz="1400" dirty="0">
                        <a:latin typeface="Calibri"/>
                        <a:ea typeface="Calibri"/>
                        <a:cs typeface="Times New Roman"/>
                      </a:endParaRP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nSpc>
                          <a:spcPct val="115000"/>
                        </a:lnSpc>
                        <a:spcBef>
                          <a:spcPts val="0"/>
                        </a:spcBef>
                        <a:spcAft>
                          <a:spcPts val="0"/>
                        </a:spcAft>
                      </a:pPr>
                      <a:r>
                        <a:rPr lang="en-US" sz="1400" b="1" dirty="0">
                          <a:solidFill>
                            <a:srgbClr val="FFFFFF"/>
                          </a:solidFill>
                          <a:latin typeface="Calibri"/>
                          <a:ea typeface="Calibri"/>
                          <a:cs typeface="Times New Roman"/>
                        </a:rPr>
                        <a:t>Financing Method</a:t>
                      </a:r>
                      <a:endParaRPr lang="en-US" sz="1400" dirty="0">
                        <a:latin typeface="Calibri"/>
                        <a:ea typeface="Calibri"/>
                        <a:cs typeface="Times New Roman"/>
                      </a:endParaRP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nSpc>
                          <a:spcPct val="115000"/>
                        </a:lnSpc>
                        <a:spcBef>
                          <a:spcPts val="0"/>
                        </a:spcBef>
                        <a:spcAft>
                          <a:spcPts val="0"/>
                        </a:spcAft>
                      </a:pPr>
                      <a:r>
                        <a:rPr lang="en-US" sz="1400" b="1" dirty="0">
                          <a:solidFill>
                            <a:srgbClr val="FFFFFF"/>
                          </a:solidFill>
                          <a:latin typeface="Calibri"/>
                          <a:ea typeface="Calibri"/>
                          <a:cs typeface="Times New Roman"/>
                        </a:rPr>
                        <a:t>Recycler Ownership</a:t>
                      </a:r>
                      <a:endParaRPr lang="en-US" sz="1400" dirty="0">
                        <a:latin typeface="Calibri"/>
                        <a:ea typeface="Calibri"/>
                        <a:cs typeface="Times New Roman"/>
                      </a:endParaRP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nSpc>
                          <a:spcPct val="115000"/>
                        </a:lnSpc>
                        <a:spcBef>
                          <a:spcPts val="0"/>
                        </a:spcBef>
                        <a:spcAft>
                          <a:spcPts val="0"/>
                        </a:spcAft>
                      </a:pPr>
                      <a:r>
                        <a:rPr lang="en-US" sz="1400" b="1" dirty="0">
                          <a:solidFill>
                            <a:srgbClr val="FFFFFF"/>
                          </a:solidFill>
                          <a:latin typeface="Calibri"/>
                          <a:ea typeface="Calibri"/>
                          <a:cs typeface="Times New Roman"/>
                        </a:rPr>
                        <a:t>Government Influence</a:t>
                      </a:r>
                      <a:endParaRPr lang="en-US" sz="1400" dirty="0">
                        <a:latin typeface="Calibri"/>
                        <a:ea typeface="Calibri"/>
                        <a:cs typeface="Times New Roman"/>
                      </a:endParaRP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86025">
                <a:tc gridSpan="5">
                  <a:txBody>
                    <a:bodyPr/>
                    <a:lstStyle/>
                    <a:p>
                      <a:pPr marL="0" marR="0" indent="0">
                        <a:lnSpc>
                          <a:spcPct val="107000"/>
                        </a:lnSpc>
                        <a:spcBef>
                          <a:spcPts val="0"/>
                        </a:spcBef>
                        <a:spcAft>
                          <a:spcPts val="0"/>
                        </a:spcAft>
                      </a:pPr>
                      <a:r>
                        <a:rPr lang="en-US" sz="1200" b="1" dirty="0">
                          <a:latin typeface="Calibri"/>
                          <a:ea typeface="Calibri"/>
                          <a:cs typeface="Times New Roman"/>
                        </a:rPr>
                        <a:t>Europe</a:t>
                      </a:r>
                      <a:endParaRPr lang="en-US" sz="1200" dirty="0">
                        <a:latin typeface="Calibri"/>
                        <a:ea typeface="Calibri"/>
                        <a:cs typeface="Times New Roman"/>
                      </a:endParaRP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911">
                <a:tc>
                  <a:txBody>
                    <a:bodyPr/>
                    <a:lstStyle/>
                    <a:p>
                      <a:pPr marL="0" marR="0" indent="0">
                        <a:lnSpc>
                          <a:spcPct val="115000"/>
                        </a:lnSpc>
                        <a:spcBef>
                          <a:spcPts val="0"/>
                        </a:spcBef>
                        <a:spcAft>
                          <a:spcPts val="0"/>
                        </a:spcAft>
                      </a:pPr>
                      <a:r>
                        <a:rPr lang="en-US" sz="1000" dirty="0">
                          <a:latin typeface="Calibri"/>
                          <a:ea typeface="Calibri"/>
                          <a:cs typeface="Times New Roman"/>
                        </a:rPr>
                        <a:t>France</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000" dirty="0">
                          <a:latin typeface="Calibri"/>
                          <a:ea typeface="Calibri"/>
                          <a:cs typeface="Times New Roman"/>
                        </a:rPr>
                        <a:t>Individual Extended Producer Responsibility</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Manufacturer Tax</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000" dirty="0">
                          <a:latin typeface="Calibri"/>
                          <a:ea typeface="Calibri"/>
                          <a:cs typeface="Times New Roman"/>
                        </a:rPr>
                        <a:t>Third Parties</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000">
                          <a:latin typeface="Calibri"/>
                          <a:ea typeface="Calibri"/>
                          <a:cs typeface="Times New Roman"/>
                        </a:rPr>
                        <a:t>Collect fees from manufacturers, approve recycling facilities</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911">
                <a:tc>
                  <a:txBody>
                    <a:bodyPr/>
                    <a:lstStyle/>
                    <a:p>
                      <a:pPr marL="0" marR="0" indent="0">
                        <a:lnSpc>
                          <a:spcPct val="107000"/>
                        </a:lnSpc>
                        <a:spcBef>
                          <a:spcPts val="0"/>
                        </a:spcBef>
                        <a:spcAft>
                          <a:spcPts val="0"/>
                        </a:spcAft>
                      </a:pPr>
                      <a:r>
                        <a:rPr lang="en-US" sz="1000" dirty="0">
                          <a:latin typeface="Calibri"/>
                          <a:ea typeface="Calibri"/>
                          <a:cs typeface="Times New Roman"/>
                        </a:rPr>
                        <a:t>Germany</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Individual Extended Producer Responsibility</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Manufacturer Tax</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000" dirty="0">
                          <a:latin typeface="Calibri"/>
                          <a:ea typeface="Calibri"/>
                          <a:cs typeface="Times New Roman"/>
                        </a:rPr>
                        <a:t>Manufacturer’s choice: Ownership, Collective, or Outsource</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Set targets, collect funds from manufacturers</a:t>
                      </a:r>
                    </a:p>
                  </a:txBody>
                  <a:tcPr marL="48419" marR="48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81">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Individual Extended Producer Responsibility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Manufacturer Tax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Third Parties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Register recyclers, set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81">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Switzerland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Individual Extended Producer Responsibility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Advanced Recycling Fee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Manufacturer Collective Organization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908">
                <a:tc gridSpan="5">
                  <a:txBody>
                    <a:bodyPr/>
                    <a:lstStyle/>
                    <a:p>
                      <a:pPr marL="0" marR="0" indent="0">
                        <a:lnSpc>
                          <a:spcPct val="115000"/>
                        </a:lnSpc>
                        <a:spcBef>
                          <a:spcPts val="0"/>
                        </a:spcBef>
                        <a:spcAft>
                          <a:spcPts val="0"/>
                        </a:spcAft>
                      </a:pPr>
                      <a:r>
                        <a:rPr lang="en-US" sz="1200" b="1" dirty="0">
                          <a:latin typeface="Calibri"/>
                          <a:ea typeface="Calibri"/>
                          <a:cs typeface="Times New Roman"/>
                        </a:rPr>
                        <a:t>Asia</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770">
                <a:tc>
                  <a:txBody>
                    <a:bodyPr/>
                    <a:lstStyle/>
                    <a:p>
                      <a:pPr marL="0" marR="0" indent="0">
                        <a:lnSpc>
                          <a:spcPct val="115000"/>
                        </a:lnSpc>
                        <a:spcBef>
                          <a:spcPts val="0"/>
                        </a:spcBef>
                        <a:spcAft>
                          <a:spcPts val="0"/>
                        </a:spcAft>
                      </a:pPr>
                      <a:r>
                        <a:rPr lang="en-US" sz="1000" dirty="0">
                          <a:latin typeface="Calibri"/>
                          <a:ea typeface="Calibri"/>
                          <a:cs typeface="Times New Roman"/>
                        </a:rPr>
                        <a:t>China - </a:t>
                      </a:r>
                      <a:r>
                        <a:rPr lang="en-US" sz="1000" dirty="0" err="1">
                          <a:latin typeface="Calibri"/>
                          <a:ea typeface="Calibri"/>
                          <a:cs typeface="Times New Roman"/>
                        </a:rPr>
                        <a:t>Guiyu</a:t>
                      </a:r>
                      <a:endParaRPr lang="en-US"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Government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Manufacturer Tax/Municipality General Fund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Third Parties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Very little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006">
                <a:tc>
                  <a:txBody>
                    <a:bodyPr/>
                    <a:lstStyle/>
                    <a:p>
                      <a:pPr marL="0" marR="0" indent="0">
                        <a:lnSpc>
                          <a:spcPct val="107000"/>
                        </a:lnSpc>
                        <a:spcBef>
                          <a:spcPts val="0"/>
                        </a:spcBef>
                        <a:spcAft>
                          <a:spcPts val="0"/>
                        </a:spcAft>
                      </a:pPr>
                      <a:r>
                        <a:rPr lang="en-US" sz="1000" dirty="0">
                          <a:latin typeface="Calibri"/>
                          <a:ea typeface="Calibri"/>
                          <a:cs typeface="Times New Roman"/>
                        </a:rPr>
                        <a:t>China – Tianjin, </a:t>
                      </a:r>
                      <a:r>
                        <a:rPr lang="en-US" sz="1000" dirty="0" err="1">
                          <a:latin typeface="Calibri"/>
                          <a:ea typeface="Calibri"/>
                          <a:cs typeface="Times New Roman"/>
                        </a:rPr>
                        <a:t>Taicang</a:t>
                      </a:r>
                      <a:r>
                        <a:rPr lang="en-US" sz="1000" dirty="0">
                          <a:latin typeface="Calibri"/>
                          <a:ea typeface="Calibri"/>
                          <a:cs typeface="Times New Roman"/>
                        </a:rPr>
                        <a:t>, Ningbo, Taizhou, and Zhangzhou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Government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Manufacturer Tax/Municipality General Fund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000" dirty="0">
                          <a:latin typeface="Calibri"/>
                          <a:ea typeface="Calibri"/>
                          <a:cs typeface="Times New Roman"/>
                        </a:rPr>
                        <a:t>Government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pPr>
                      <a:r>
                        <a:rPr lang="en-US" sz="1000" dirty="0">
                          <a:latin typeface="Calibri"/>
                          <a:ea typeface="Calibri"/>
                          <a:cs typeface="Times New Roman"/>
                        </a:rPr>
                        <a:t>Very little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26943" y="5549498"/>
            <a:ext cx="7578670" cy="707886"/>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Source: Review of International practices relating to the control of imports/production of TV devices and e-waste management practices and standards in the Caribbean. Telecommunications Management Group, Inc. 2015.</a:t>
            </a:r>
          </a:p>
          <a:p>
            <a:endParaRPr lang="en-US" dirty="0"/>
          </a:p>
        </p:txBody>
      </p:sp>
    </p:spTree>
    <p:extLst>
      <p:ext uri="{BB962C8B-B14F-4D97-AF65-F5344CB8AC3E}">
        <p14:creationId xmlns:p14="http://schemas.microsoft.com/office/powerpoint/2010/main" val="144679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to </a:t>
            </a:r>
            <a:r>
              <a:rPr lang="en-US" dirty="0"/>
              <a:t>the import and/or production of </a:t>
            </a:r>
            <a:r>
              <a:rPr lang="en-US" dirty="0" smtClean="0"/>
              <a:t>TV and other regulation</a:t>
            </a:r>
            <a:endParaRPr lang="en-US" sz="4000" dirty="0"/>
          </a:p>
        </p:txBody>
      </p:sp>
      <p:sp>
        <p:nvSpPr>
          <p:cNvPr id="3" name="Content Placeholder 2"/>
          <p:cNvSpPr>
            <a:spLocks noGrp="1"/>
          </p:cNvSpPr>
          <p:nvPr>
            <p:ph idx="1"/>
          </p:nvPr>
        </p:nvSpPr>
        <p:spPr>
          <a:xfrm>
            <a:off x="457200" y="1713972"/>
            <a:ext cx="8458200" cy="5181600"/>
          </a:xfrm>
        </p:spPr>
        <p:txBody>
          <a:bodyPr>
            <a:normAutofit/>
          </a:bodyPr>
          <a:lstStyle/>
          <a:p>
            <a:pPr marL="0" indent="0"/>
            <a:r>
              <a:rPr lang="en-US" sz="1800" dirty="0" smtClean="0"/>
              <a:t> From fourteen countries, five included some type of regulation on imports, sales, or labeling of TV sets or set-top-boxes that do not comply with the digital standard:</a:t>
            </a:r>
          </a:p>
          <a:p>
            <a:pPr marL="0" indent="0">
              <a:buNone/>
            </a:pPr>
            <a:endParaRPr lang="en-US" sz="1800" dirty="0" smtClean="0"/>
          </a:p>
          <a:p>
            <a:pPr marL="400050" lvl="1" indent="0"/>
            <a:r>
              <a:rPr lang="en-US" sz="1800" dirty="0" smtClean="0"/>
              <a:t> Two countries, the United States and Uruguay, had specific </a:t>
            </a:r>
            <a:r>
              <a:rPr lang="en-US" sz="1800" u="sng" dirty="0" smtClean="0"/>
              <a:t>regulation to control the imports and production of TV </a:t>
            </a:r>
          </a:p>
          <a:p>
            <a:pPr marL="400050" lvl="1" indent="0">
              <a:buNone/>
            </a:pPr>
            <a:endParaRPr lang="en-US" sz="1800" dirty="0" smtClean="0"/>
          </a:p>
          <a:p>
            <a:pPr marL="400050" lvl="1" indent="0"/>
            <a:r>
              <a:rPr lang="en-US" sz="1800" dirty="0" smtClean="0"/>
              <a:t> Four countries, the United States, Poland, Australia, and Uruguay, included </a:t>
            </a:r>
            <a:r>
              <a:rPr lang="en-US" sz="1800" u="sng" dirty="0" smtClean="0"/>
              <a:t>sales restrictions</a:t>
            </a:r>
            <a:r>
              <a:rPr lang="en-US" sz="1800" dirty="0" smtClean="0"/>
              <a:t> </a:t>
            </a:r>
          </a:p>
          <a:p>
            <a:pPr marL="400050" lvl="1" indent="0">
              <a:buNone/>
            </a:pPr>
            <a:endParaRPr lang="en-US" sz="1800" dirty="0" smtClean="0"/>
          </a:p>
          <a:p>
            <a:pPr marL="400050" lvl="1" indent="0"/>
            <a:r>
              <a:rPr lang="en-US" sz="1800" dirty="0"/>
              <a:t> </a:t>
            </a:r>
            <a:r>
              <a:rPr lang="en-US" sz="1800" dirty="0" smtClean="0"/>
              <a:t>Four countries, the United States, Australia, Colombia, and Uruguay</a:t>
            </a:r>
            <a:r>
              <a:rPr lang="en-US" sz="1800" u="sng" dirty="0" smtClean="0"/>
              <a:t>, included labeling regulation</a:t>
            </a:r>
            <a:endParaRPr lang="en-US" sz="1800" dirty="0" smtClean="0"/>
          </a:p>
          <a:p>
            <a:pPr marL="400050" lvl="1" indent="0">
              <a:buNone/>
            </a:pPr>
            <a:endParaRPr lang="en-US" sz="1800" u="sng" dirty="0" smtClean="0"/>
          </a:p>
        </p:txBody>
      </p:sp>
    </p:spTree>
    <p:extLst>
      <p:ext uri="{BB962C8B-B14F-4D97-AF65-F5344CB8AC3E}">
        <p14:creationId xmlns:p14="http://schemas.microsoft.com/office/powerpoint/2010/main" val="358032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501"/>
            <a:ext cx="8229600" cy="1143000"/>
          </a:xfrm>
        </p:spPr>
        <p:txBody>
          <a:bodyPr>
            <a:normAutofit/>
          </a:bodyPr>
          <a:lstStyle/>
          <a:p>
            <a:r>
              <a:rPr lang="en-US" dirty="0" smtClean="0"/>
              <a:t>Labeling Regulation for  </a:t>
            </a:r>
            <a:endParaRPr lang="en-US" sz="4000" dirty="0"/>
          </a:p>
        </p:txBody>
      </p:sp>
      <p:sp>
        <p:nvSpPr>
          <p:cNvPr id="3" name="Content Placeholder 2"/>
          <p:cNvSpPr>
            <a:spLocks noGrp="1"/>
          </p:cNvSpPr>
          <p:nvPr>
            <p:ph idx="1"/>
          </p:nvPr>
        </p:nvSpPr>
        <p:spPr>
          <a:xfrm>
            <a:off x="381000" y="1228241"/>
            <a:ext cx="8458200" cy="2362200"/>
          </a:xfrm>
        </p:spPr>
        <p:txBody>
          <a:bodyPr>
            <a:normAutofit/>
          </a:bodyPr>
          <a:lstStyle/>
          <a:p>
            <a:pPr marL="0" indent="0"/>
            <a:r>
              <a:rPr lang="en-US" sz="1800" dirty="0" smtClean="0"/>
              <a:t> Some countries have labeling regulations to inform consumers if the TV complies with the digital standard.</a:t>
            </a:r>
          </a:p>
          <a:p>
            <a:pPr marL="0" indent="0"/>
            <a:r>
              <a:rPr lang="en-US" sz="1800" dirty="0" smtClean="0"/>
              <a:t> Label regulations require that all receivers imported or manufactured after a certain date, indicate whether or not they can receive digital signals alone, or need a converter to do so.</a:t>
            </a:r>
          </a:p>
          <a:p>
            <a:pPr marL="0" indent="0"/>
            <a:r>
              <a:rPr lang="en-US" sz="1800" dirty="0" smtClean="0"/>
              <a:t> Below are examples of labels in the United States and Colombia:</a:t>
            </a:r>
          </a:p>
          <a:p>
            <a:pPr marL="0" indent="0">
              <a:buNone/>
            </a:pPr>
            <a:endParaRPr lang="en-US" sz="1800" dirty="0"/>
          </a:p>
        </p:txBody>
      </p:sp>
      <p:pic>
        <p:nvPicPr>
          <p:cNvPr id="5" name="Picture 4"/>
          <p:cNvPicPr/>
          <p:nvPr/>
        </p:nvPicPr>
        <p:blipFill>
          <a:blip r:embed="rId2" cstate="print"/>
          <a:stretch>
            <a:fillRect/>
          </a:stretch>
        </p:blipFill>
        <p:spPr>
          <a:xfrm>
            <a:off x="457200" y="3220784"/>
            <a:ext cx="3108960" cy="2015509"/>
          </a:xfrm>
          <a:prstGeom prst="rect">
            <a:avLst/>
          </a:prstGeom>
        </p:spPr>
      </p:pic>
      <p:sp>
        <p:nvSpPr>
          <p:cNvPr id="4" name="Rectangle 3"/>
          <p:cNvSpPr/>
          <p:nvPr/>
        </p:nvSpPr>
        <p:spPr>
          <a:xfrm>
            <a:off x="419100" y="5447849"/>
            <a:ext cx="3185160" cy="369332"/>
          </a:xfrm>
          <a:prstGeom prst="rect">
            <a:avLst/>
          </a:prstGeom>
        </p:spPr>
        <p:txBody>
          <a:bodyPr wrap="square">
            <a:spAutoFit/>
          </a:bodyPr>
          <a:lstStyle/>
          <a:p>
            <a:r>
              <a:rPr lang="en-US" sz="900" dirty="0">
                <a:latin typeface="Calibri" panose="020F0502020204030204" pitchFamily="34" charset="0"/>
                <a:ea typeface="Calibri" panose="020F0502020204030204" pitchFamily="34" charset="0"/>
                <a:cs typeface="Times New Roman" panose="02020603050405020304" pitchFamily="18" charset="0"/>
              </a:rPr>
              <a:t>Source: Federal Communications Commission, </a:t>
            </a:r>
            <a:r>
              <a:rPr lang="en-US" sz="9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www.fcc.gov/guides/dtv-enforcement</a:t>
            </a: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p>
        </p:txBody>
      </p:sp>
      <p:pic>
        <p:nvPicPr>
          <p:cNvPr id="6" name="Picture 5"/>
          <p:cNvPicPr/>
          <p:nvPr/>
        </p:nvPicPr>
        <p:blipFill>
          <a:blip r:embed="rId4" cstate="print"/>
          <a:stretch>
            <a:fillRect/>
          </a:stretch>
        </p:blipFill>
        <p:spPr>
          <a:xfrm>
            <a:off x="4915989" y="3319218"/>
            <a:ext cx="3639185" cy="1818640"/>
          </a:xfrm>
          <a:prstGeom prst="rect">
            <a:avLst/>
          </a:prstGeom>
        </p:spPr>
      </p:pic>
      <p:sp>
        <p:nvSpPr>
          <p:cNvPr id="7" name="Rectangle 6"/>
          <p:cNvSpPr/>
          <p:nvPr/>
        </p:nvSpPr>
        <p:spPr>
          <a:xfrm>
            <a:off x="4970233" y="5394436"/>
            <a:ext cx="3962400" cy="388696"/>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Source: Communications Regulatory Commission of Colombia, Resolution 4672, 2015.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842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to </a:t>
            </a:r>
            <a:r>
              <a:rPr lang="en-US" dirty="0"/>
              <a:t>the import and/or production of </a:t>
            </a:r>
            <a:r>
              <a:rPr lang="en-US" dirty="0" smtClean="0"/>
              <a:t>TV and other regulation</a:t>
            </a:r>
            <a:endParaRPr lang="en-US" sz="4000" dirty="0"/>
          </a:p>
        </p:txBody>
      </p:sp>
      <p:sp>
        <p:nvSpPr>
          <p:cNvPr id="3" name="Content Placeholder 2"/>
          <p:cNvSpPr>
            <a:spLocks noGrp="1"/>
          </p:cNvSpPr>
          <p:nvPr>
            <p:ph idx="1"/>
          </p:nvPr>
        </p:nvSpPr>
        <p:spPr>
          <a:xfrm>
            <a:off x="381000" y="1600200"/>
            <a:ext cx="8458200" cy="5181600"/>
          </a:xfrm>
        </p:spPr>
        <p:txBody>
          <a:bodyPr>
            <a:normAutofit/>
          </a:bodyPr>
          <a:lstStyle/>
          <a:p>
            <a:pPr marL="0" indent="0"/>
            <a:r>
              <a:rPr lang="en-US" sz="1800" dirty="0" smtClean="0"/>
              <a:t> From fourteen countries, five included some type of regulation on imports, sales, or labeling of TV sets or set-top-boxes that do not comply with the digital standard:</a:t>
            </a:r>
          </a:p>
          <a:p>
            <a:pPr marL="0" indent="0">
              <a:buNone/>
            </a:pPr>
            <a:endParaRPr lang="en-US" sz="1800" dirty="0" smtClean="0"/>
          </a:p>
          <a:p>
            <a:pPr marL="400050" lvl="1" indent="0"/>
            <a:r>
              <a:rPr lang="en-US" sz="1800" dirty="0" smtClean="0"/>
              <a:t> Two countries, the United States and Uruguay, had specific </a:t>
            </a:r>
            <a:r>
              <a:rPr lang="en-US" sz="1800" u="sng" dirty="0" smtClean="0"/>
              <a:t>regulation to control the imports and production of TV </a:t>
            </a:r>
          </a:p>
          <a:p>
            <a:pPr marL="400050" lvl="1" indent="0">
              <a:buNone/>
            </a:pPr>
            <a:endParaRPr lang="en-US" sz="1800" dirty="0" smtClean="0"/>
          </a:p>
          <a:p>
            <a:pPr marL="400050" lvl="1" indent="0"/>
            <a:r>
              <a:rPr lang="en-US" sz="1800" dirty="0" smtClean="0"/>
              <a:t> Four countries, the United States, Poland, Australia, and Uruguay, included </a:t>
            </a:r>
            <a:r>
              <a:rPr lang="en-US" sz="1800" u="sng" dirty="0" smtClean="0"/>
              <a:t>sales restrictions</a:t>
            </a:r>
            <a:r>
              <a:rPr lang="en-US" sz="1800" dirty="0" smtClean="0"/>
              <a:t> </a:t>
            </a:r>
          </a:p>
          <a:p>
            <a:pPr marL="400050" lvl="1" indent="0">
              <a:buNone/>
            </a:pPr>
            <a:endParaRPr lang="en-US" sz="1800" dirty="0" smtClean="0"/>
          </a:p>
          <a:p>
            <a:pPr marL="400050" lvl="1" indent="0"/>
            <a:r>
              <a:rPr lang="en-US" sz="1800" dirty="0"/>
              <a:t> </a:t>
            </a:r>
            <a:r>
              <a:rPr lang="en-US" sz="1800" dirty="0" smtClean="0"/>
              <a:t>Four countries, the United States, Australia, Colombia, and Uruguay</a:t>
            </a:r>
            <a:r>
              <a:rPr lang="en-US" sz="1800" u="sng" dirty="0" smtClean="0"/>
              <a:t>, included labeling regulation</a:t>
            </a:r>
            <a:endParaRPr lang="en-US" sz="1800" dirty="0" smtClean="0"/>
          </a:p>
          <a:p>
            <a:pPr marL="400050" lvl="1" indent="0">
              <a:buNone/>
            </a:pPr>
            <a:endParaRPr lang="en-US" sz="1800" u="sng" dirty="0" smtClean="0"/>
          </a:p>
        </p:txBody>
      </p:sp>
    </p:spTree>
    <p:extLst>
      <p:ext uri="{BB962C8B-B14F-4D97-AF65-F5344CB8AC3E}">
        <p14:creationId xmlns:p14="http://schemas.microsoft.com/office/powerpoint/2010/main" val="50607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4" y="417398"/>
            <a:ext cx="8229600" cy="1143000"/>
          </a:xfrm>
        </p:spPr>
        <p:txBody>
          <a:bodyPr>
            <a:normAutofit fontScale="90000"/>
          </a:bodyPr>
          <a:lstStyle/>
          <a:p>
            <a:r>
              <a:rPr lang="en-US" dirty="0" smtClean="0"/>
              <a:t>Limitations:</a:t>
            </a:r>
            <a:br>
              <a:rPr lang="en-US" dirty="0" smtClean="0"/>
            </a:br>
            <a:r>
              <a:rPr lang="en-US" sz="4000" dirty="0" smtClean="0"/>
              <a:t>Developing Countries</a:t>
            </a:r>
            <a:endParaRPr lang="en-US" sz="4000" dirty="0"/>
          </a:p>
        </p:txBody>
      </p:sp>
      <p:sp>
        <p:nvSpPr>
          <p:cNvPr id="3" name="Content Placeholder 2"/>
          <p:cNvSpPr>
            <a:spLocks noGrp="1"/>
          </p:cNvSpPr>
          <p:nvPr>
            <p:ph idx="1"/>
          </p:nvPr>
        </p:nvSpPr>
        <p:spPr>
          <a:xfrm>
            <a:off x="381000" y="1486781"/>
            <a:ext cx="8458200" cy="4800600"/>
          </a:xfrm>
        </p:spPr>
        <p:txBody>
          <a:bodyPr>
            <a:normAutofit fontScale="92500" lnSpcReduction="20000"/>
          </a:bodyPr>
          <a:lstStyle/>
          <a:p>
            <a:pPr marL="0" indent="0">
              <a:buNone/>
            </a:pPr>
            <a:r>
              <a:rPr lang="en-US" sz="2000" dirty="0" smtClean="0"/>
              <a:t>Main limitations for developing countries to develop e-waste policies and programs, among others:</a:t>
            </a:r>
          </a:p>
          <a:p>
            <a:pPr marL="0" indent="0">
              <a:buNone/>
            </a:pPr>
            <a:endParaRPr lang="en-US" sz="1800" dirty="0" smtClean="0"/>
          </a:p>
          <a:p>
            <a:pPr marL="0" indent="0"/>
            <a:r>
              <a:rPr lang="en-US" sz="1800" dirty="0" smtClean="0"/>
              <a:t> </a:t>
            </a:r>
            <a:r>
              <a:rPr lang="en-US" sz="1800" u="sng" dirty="0" smtClean="0"/>
              <a:t>Lack of Adequate Treatment Facilities:</a:t>
            </a:r>
            <a:r>
              <a:rPr lang="en-US" sz="1800" dirty="0" smtClean="0"/>
              <a:t> most countries do not have the facilities to meet the expecting surge in e-waste, but this can be combated through market based incentives, exporting e-waste, or establishment of public-owned entities</a:t>
            </a:r>
          </a:p>
          <a:p>
            <a:pPr marL="0" indent="0"/>
            <a:endParaRPr lang="en-US" sz="1800" dirty="0" smtClean="0"/>
          </a:p>
          <a:p>
            <a:pPr marL="0" indent="0"/>
            <a:r>
              <a:rPr lang="en-US" sz="1800" dirty="0" smtClean="0"/>
              <a:t> </a:t>
            </a:r>
            <a:r>
              <a:rPr lang="en-US" sz="1800" u="sng" dirty="0" smtClean="0"/>
              <a:t>Manufacturers not located within the Caribbean:</a:t>
            </a:r>
            <a:r>
              <a:rPr lang="en-US" sz="1800" dirty="0" smtClean="0"/>
              <a:t> In the Caribbean </a:t>
            </a:r>
            <a:r>
              <a:rPr lang="en-US" sz="1800" dirty="0"/>
              <a:t>countries do not manufacture their electronic goods domestically.  </a:t>
            </a:r>
            <a:r>
              <a:rPr lang="en-US" sz="1800" dirty="0" smtClean="0"/>
              <a:t>Local </a:t>
            </a:r>
            <a:r>
              <a:rPr lang="en-US" sz="1800" dirty="0"/>
              <a:t>retailers and distributors buy electronics from either foreign manufacturers or an importer for resale on the local market.  An EPR system would designate these importers as the responsible parties for the products’ e-waste </a:t>
            </a:r>
            <a:r>
              <a:rPr lang="en-US" sz="1800" dirty="0" smtClean="0"/>
              <a:t>management.</a:t>
            </a:r>
          </a:p>
          <a:p>
            <a:pPr marL="0" indent="0">
              <a:buNone/>
            </a:pPr>
            <a:endParaRPr lang="en-US" sz="1800" dirty="0" smtClean="0"/>
          </a:p>
          <a:p>
            <a:pPr marL="0" indent="0"/>
            <a:r>
              <a:rPr lang="en-US" sz="1800" dirty="0" smtClean="0"/>
              <a:t> </a:t>
            </a:r>
            <a:r>
              <a:rPr lang="en-US" sz="1800" u="sng" dirty="0" smtClean="0"/>
              <a:t>Orphan Products:</a:t>
            </a:r>
            <a:r>
              <a:rPr lang="en-US" sz="1800" dirty="0" smtClean="0"/>
              <a:t> about 30% of products lack identification of a manufacturer which means the responsibility is assumed by the government </a:t>
            </a:r>
          </a:p>
          <a:p>
            <a:pPr marL="0" indent="0"/>
            <a:endParaRPr lang="en-US" sz="1800" dirty="0" smtClean="0"/>
          </a:p>
          <a:p>
            <a:pPr marL="0" indent="0"/>
            <a:r>
              <a:rPr lang="en-US" sz="1800" dirty="0" smtClean="0"/>
              <a:t> </a:t>
            </a:r>
            <a:r>
              <a:rPr lang="en-US" sz="1800" u="sng" dirty="0" smtClean="0"/>
              <a:t>Informal Sector:</a:t>
            </a:r>
            <a:r>
              <a:rPr lang="en-US" sz="1800" dirty="0" smtClean="0"/>
              <a:t> while not necessarily illegal, the informal sector contains unregistered and unregulated entities which means they can employ dangerous and environmentally unsound methods for recycling or final </a:t>
            </a:r>
            <a:r>
              <a:rPr lang="en-US" sz="1800" dirty="0" err="1" smtClean="0"/>
              <a:t>diposal</a:t>
            </a:r>
            <a:endParaRPr lang="en-US" sz="1800" dirty="0" smtClean="0"/>
          </a:p>
        </p:txBody>
      </p:sp>
    </p:spTree>
    <p:extLst>
      <p:ext uri="{BB962C8B-B14F-4D97-AF65-F5344CB8AC3E}">
        <p14:creationId xmlns:p14="http://schemas.microsoft.com/office/powerpoint/2010/main" val="86868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83F146-D6DC-4D64-8DEC-6A91F85223BA}"/>
</file>

<file path=customXml/itemProps2.xml><?xml version="1.0" encoding="utf-8"?>
<ds:datastoreItem xmlns:ds="http://schemas.openxmlformats.org/officeDocument/2006/customXml" ds:itemID="{C7018F53-9C00-4619-A86A-DD91B7FA6552}"/>
</file>

<file path=customXml/itemProps3.xml><?xml version="1.0" encoding="utf-8"?>
<ds:datastoreItem xmlns:ds="http://schemas.openxmlformats.org/officeDocument/2006/customXml" ds:itemID="{D1C49084-558B-487C-8183-7599C650F1B3}"/>
</file>

<file path=docProps/app.xml><?xml version="1.0" encoding="utf-8"?>
<Properties xmlns="http://schemas.openxmlformats.org/officeDocument/2006/extended-properties" xmlns:vt="http://schemas.openxmlformats.org/officeDocument/2006/docPropsVTypes">
  <TotalTime>4013</TotalTime>
  <Words>1396</Words>
  <Application>Microsoft Office PowerPoint</Application>
  <PresentationFormat>On-screen Show (4:3)</PresentationFormat>
  <Paragraphs>160</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5th ITU Green Standards Week Nassau, The Bahamas 14-18 December 2015</vt:lpstr>
      <vt:lpstr>Outline</vt:lpstr>
      <vt:lpstr>Objectives</vt:lpstr>
      <vt:lpstr>Danger of no Policies</vt:lpstr>
      <vt:lpstr>International experience</vt:lpstr>
      <vt:lpstr>Controls to the import and/or production of TV and other regulation</vt:lpstr>
      <vt:lpstr>Labeling Regulation for  </vt:lpstr>
      <vt:lpstr>Controls to the import and/or production of TV and other regulation</vt:lpstr>
      <vt:lpstr>Limitations: Developing Countries</vt:lpstr>
      <vt:lpstr>Main Findings: e-waste</vt:lpstr>
      <vt:lpstr>Main Findings: e-waste in the Caribbean</vt:lpstr>
      <vt:lpstr>Main Findings: (DTT)</vt:lpstr>
      <vt:lpstr>Recommendations:  e-waste management</vt:lpstr>
      <vt:lpstr>Recommendations:  e-waste management</vt:lpstr>
      <vt:lpstr>Recommendations: DTT Devices</vt:lpstr>
      <vt:lpstr>Recommendations: DTT Devices</vt:lpstr>
      <vt:lpstr>Recommendations: DTT Devices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103</cp:revision>
  <cp:lastPrinted>2015-01-19T16:17:40Z</cp:lastPrinted>
  <dcterms:created xsi:type="dcterms:W3CDTF">2014-09-01T15:38:30Z</dcterms:created>
  <dcterms:modified xsi:type="dcterms:W3CDTF">2015-12-04T15:47:37Z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