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303" r:id="rId3"/>
    <p:sldId id="304" r:id="rId4"/>
    <p:sldId id="305" r:id="rId5"/>
    <p:sldId id="308" r:id="rId6"/>
    <p:sldId id="307" r:id="rId7"/>
    <p:sldId id="309" r:id="rId8"/>
    <p:sldId id="312" r:id="rId9"/>
    <p:sldId id="311" r:id="rId10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pub/R-RES/publications.aspx?lang=en&amp;parent=R-RES-R.6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ITU Green Standards Week</a:t>
            </a:r>
            <a:br>
              <a:rPr lang="en-US" sz="2800" dirty="0" smtClean="0"/>
            </a:br>
            <a:r>
              <a:rPr lang="en-US" sz="2800" dirty="0" smtClean="0"/>
              <a:t>Nassau, The Bahamas 14-18 December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7600" b="1" dirty="0" err="1" smtClean="0"/>
              <a:t>Radiocommunication</a:t>
            </a:r>
            <a:r>
              <a:rPr lang="en-US" sz="17600" b="1" dirty="0" smtClean="0"/>
              <a:t>  and climate change</a:t>
            </a:r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9600" b="1" dirty="0" smtClean="0"/>
              <a:t>Vadim Nozdrin</a:t>
            </a:r>
            <a:r>
              <a:rPr lang="en-US" sz="9600" b="1" dirty="0"/>
              <a:t>,</a:t>
            </a:r>
          </a:p>
          <a:p>
            <a:pPr marL="0" indent="0" algn="ctr">
              <a:buNone/>
            </a:pPr>
            <a:r>
              <a:rPr lang="en-US" sz="9600" b="1" dirty="0" smtClean="0"/>
              <a:t>Study Group Counselor, </a:t>
            </a:r>
          </a:p>
          <a:p>
            <a:pPr marL="0" indent="0" algn="ctr">
              <a:buNone/>
            </a:pPr>
            <a:r>
              <a:rPr lang="en-US" sz="9600" b="1" dirty="0" err="1" smtClean="0"/>
              <a:t>Radiocommunication</a:t>
            </a:r>
            <a:r>
              <a:rPr lang="en-US" sz="9600" b="1" dirty="0" smtClean="0"/>
              <a:t> Bureau, </a:t>
            </a:r>
          </a:p>
          <a:p>
            <a:pPr marL="0" indent="0" algn="ctr">
              <a:buNone/>
            </a:pPr>
            <a:r>
              <a:rPr lang="en-US" sz="9600" b="1" dirty="0" smtClean="0"/>
              <a:t>International Telecommunication Union</a:t>
            </a:r>
            <a:endParaRPr lang="en-US" sz="96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ITU-R </a:t>
            </a:r>
            <a:r>
              <a:rPr lang="en-US" cap="all" dirty="0" smtClean="0"/>
              <a:t>activity</a:t>
            </a:r>
            <a:endParaRPr lang="en-US" cap="all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044" y="1796870"/>
            <a:ext cx="6915268" cy="41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Scope of ITU-R </a:t>
            </a:r>
            <a:r>
              <a:rPr lang="fr-CH" cap="all" dirty="0" err="1"/>
              <a:t>studies</a:t>
            </a:r>
            <a:r>
              <a:rPr lang="fr-CH" cap="all" dirty="0"/>
              <a:t> for </a:t>
            </a:r>
            <a:r>
              <a:rPr lang="fr-CH" cap="all" dirty="0" smtClean="0"/>
              <a:t>CC</a:t>
            </a:r>
            <a:endParaRPr lang="en-US" cap="al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836" y="1567543"/>
            <a:ext cx="6793890" cy="42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Understanding of CC</a:t>
            </a:r>
            <a:endParaRPr lang="en-US" cap="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623302"/>
            <a:ext cx="6784521" cy="4295806"/>
          </a:xfrm>
        </p:spPr>
      </p:pic>
    </p:spTree>
    <p:extLst>
      <p:ext uri="{BB962C8B-B14F-4D97-AF65-F5344CB8AC3E}">
        <p14:creationId xmlns:p14="http://schemas.microsoft.com/office/powerpoint/2010/main" val="1301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7" y="382815"/>
            <a:ext cx="8237765" cy="83185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/>
              <a:t>Weather forecast</a:t>
            </a:r>
            <a:endParaRPr lang="en-US" sz="4400" cap="al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1278" y="1351304"/>
            <a:ext cx="3698422" cy="46028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43450" cy="429048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Estimated benefits of weather forecast in the EU 27- </a:t>
            </a:r>
            <a:r>
              <a:rPr lang="en-US" sz="2800" dirty="0" smtClean="0">
                <a:solidFill>
                  <a:srgbClr val="FF0000"/>
                </a:solidFill>
              </a:rPr>
              <a:t>€</a:t>
            </a:r>
            <a:r>
              <a:rPr lang="en-US" sz="2800" dirty="0">
                <a:solidFill>
                  <a:srgbClr val="FF0000"/>
                </a:solidFill>
              </a:rPr>
              <a:t>61.5 </a:t>
            </a:r>
            <a:r>
              <a:rPr lang="en-US" sz="2800" dirty="0" smtClean="0"/>
              <a:t>billion/year (</a:t>
            </a:r>
            <a:r>
              <a:rPr lang="en-US" sz="2800" i="1" dirty="0" err="1" smtClean="0"/>
              <a:t>Ratier</a:t>
            </a:r>
            <a:r>
              <a:rPr lang="en-US" sz="2800" i="1" dirty="0" smtClean="0"/>
              <a:t>, 2014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WRC-2015: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800" dirty="0" smtClean="0"/>
              <a:t>- passive bands protection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telecommand</a:t>
            </a:r>
            <a:r>
              <a:rPr lang="en-US" sz="2800" dirty="0" smtClean="0"/>
              <a:t> links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800" dirty="0" smtClean="0"/>
              <a:t>- new allocation for active 	sensing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800" dirty="0" smtClean="0"/>
              <a:t>- space weather spectrum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67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115"/>
            <a:ext cx="8229600" cy="831850"/>
          </a:xfrm>
        </p:spPr>
        <p:txBody>
          <a:bodyPr>
            <a:noAutofit/>
          </a:bodyPr>
          <a:lstStyle/>
          <a:p>
            <a:pPr algn="ctr"/>
            <a:r>
              <a:rPr lang="en-US" sz="4400" cap="all" dirty="0" smtClean="0"/>
              <a:t>Weather forecast</a:t>
            </a:r>
            <a:endParaRPr lang="en-US" sz="4400" cap="al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433286"/>
            <a:ext cx="3992336" cy="24615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35" y="1749562"/>
            <a:ext cx="4269922" cy="429048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Lightning </a:t>
            </a:r>
            <a:r>
              <a:rPr lang="en-US" sz="2800" dirty="0"/>
              <a:t>losses of </a:t>
            </a:r>
            <a:r>
              <a:rPr lang="en-US" sz="2800" dirty="0">
                <a:solidFill>
                  <a:srgbClr val="FF0000"/>
                </a:solidFill>
              </a:rPr>
              <a:t>$4-$5 </a:t>
            </a:r>
            <a:r>
              <a:rPr lang="en-US" sz="2800" dirty="0"/>
              <a:t>billion per year (</a:t>
            </a:r>
            <a:r>
              <a:rPr lang="en-US" sz="2800" i="1" dirty="0"/>
              <a:t>NLSI, 1999</a:t>
            </a:r>
            <a:r>
              <a:rPr lang="en-US" sz="2800" dirty="0" smtClean="0"/>
              <a:t>)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WRC-12 worldwide spectrum: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800" dirty="0" smtClean="0"/>
              <a:t>- 24-hour thunderstorm 	detection system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800" dirty="0" smtClean="0"/>
              <a:t>- oceanographic </a:t>
            </a:r>
            <a:r>
              <a:rPr lang="en-US" sz="2800" dirty="0"/>
              <a:t>radars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8527"/>
            <a:ext cx="3992336" cy="25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115"/>
            <a:ext cx="8229600" cy="831850"/>
          </a:xfrm>
        </p:spPr>
        <p:txBody>
          <a:bodyPr>
            <a:noAutofit/>
          </a:bodyPr>
          <a:lstStyle/>
          <a:p>
            <a:pPr algn="ctr"/>
            <a:r>
              <a:rPr lang="en-US" sz="4400" cap="all" dirty="0" smtClean="0"/>
              <a:t>Adoptation and mitigation</a:t>
            </a:r>
            <a:endParaRPr lang="en-US" sz="4400" cap="al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107" y="1386823"/>
            <a:ext cx="3756025" cy="21935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86" y="1816026"/>
            <a:ext cx="4318907" cy="429048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economic benefits to US agriculture (by altering planting decisions</a:t>
            </a:r>
            <a:r>
              <a:rPr lang="en-US" sz="3100" dirty="0" smtClean="0"/>
              <a:t>) </a:t>
            </a:r>
            <a:r>
              <a:rPr lang="en-US" sz="3100" dirty="0"/>
              <a:t>US </a:t>
            </a:r>
            <a:r>
              <a:rPr lang="en-US" sz="3100" dirty="0">
                <a:solidFill>
                  <a:srgbClr val="FF0000"/>
                </a:solidFill>
              </a:rPr>
              <a:t>$ 265-300</a:t>
            </a:r>
            <a:r>
              <a:rPr lang="en-US" sz="3100" dirty="0"/>
              <a:t> </a:t>
            </a:r>
            <a:r>
              <a:rPr lang="en-US" sz="3100" dirty="0" smtClean="0"/>
              <a:t>million/year (</a:t>
            </a:r>
            <a:r>
              <a:rPr lang="en-US" sz="3100" i="1" dirty="0" smtClean="0"/>
              <a:t>NOAA, 2012</a:t>
            </a:r>
            <a:r>
              <a:rPr lang="en-US" sz="3100" dirty="0" smtClean="0"/>
              <a:t>)</a:t>
            </a:r>
            <a:endParaRPr lang="en-US" sz="3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savings in the electricity and natural </a:t>
            </a:r>
            <a:r>
              <a:rPr lang="en-US" sz="3100" dirty="0" smtClean="0"/>
              <a:t>gas </a:t>
            </a:r>
            <a:r>
              <a:rPr lang="en-US" sz="3100" dirty="0"/>
              <a:t>2.56 billion US$ -in </a:t>
            </a:r>
            <a:r>
              <a:rPr lang="en-US" sz="3100" dirty="0" smtClean="0"/>
              <a:t>2017 (</a:t>
            </a:r>
            <a:r>
              <a:rPr lang="en-US" sz="3100" i="1" dirty="0" smtClean="0"/>
              <a:t>NASA, 2013</a:t>
            </a:r>
            <a:r>
              <a:rPr lang="en-US" sz="31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/>
              <a:t>WRC-15:</a:t>
            </a:r>
          </a:p>
          <a:p>
            <a:r>
              <a:rPr lang="en-US" sz="3100" dirty="0"/>
              <a:t>	</a:t>
            </a:r>
            <a:r>
              <a:rPr lang="en-US" sz="3100" dirty="0" smtClean="0"/>
              <a:t>- global spectrum for WAIC-  	A380 </a:t>
            </a:r>
            <a:r>
              <a:rPr lang="en-US" sz="3100" dirty="0" smtClean="0">
                <a:sym typeface="Symbol" panose="05050102010706020507" pitchFamily="18" charset="2"/>
              </a:rPr>
              <a:t>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206 </a:t>
            </a:r>
            <a:r>
              <a:rPr lang="en-US" sz="3100" dirty="0"/>
              <a:t>kg CO2/hour </a:t>
            </a:r>
            <a:endParaRPr lang="en-US" sz="3100" dirty="0" smtClean="0"/>
          </a:p>
          <a:p>
            <a:r>
              <a:rPr lang="en-US" sz="3100" dirty="0"/>
              <a:t>	</a:t>
            </a:r>
            <a:r>
              <a:rPr lang="en-US" sz="3100" dirty="0" smtClean="0"/>
              <a:t>- harmonized PPDR bands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79" y="3580341"/>
            <a:ext cx="3746635" cy="229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8278586" cy="831850"/>
          </a:xfrm>
        </p:spPr>
        <p:txBody>
          <a:bodyPr/>
          <a:lstStyle/>
          <a:p>
            <a:pPr algn="ctr"/>
            <a:r>
              <a:rPr lang="en-US" sz="4400" cap="all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Adoptation</a:t>
            </a:r>
            <a:r>
              <a:rPr lang="en-US" sz="4400" cap="all" dirty="0">
                <a:solidFill>
                  <a:srgbClr val="1F497D">
                    <a:lumMod val="60000"/>
                    <a:lumOff val="40000"/>
                  </a:srgbClr>
                </a:solidFill>
              </a:rPr>
              <a:t> and mitigation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812" y="2457450"/>
            <a:ext cx="4632188" cy="29264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5421"/>
            <a:ext cx="4155621" cy="4290483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cap="all" dirty="0" smtClean="0">
                <a:hlinkClick r:id="rId3"/>
              </a:rPr>
              <a:t>Res.60</a:t>
            </a:r>
            <a:r>
              <a:rPr lang="en-US" sz="4000" b="1" cap="all" dirty="0" smtClean="0"/>
              <a:t> </a:t>
            </a:r>
            <a:r>
              <a:rPr lang="en-US" sz="4500" b="1" dirty="0" smtClean="0"/>
              <a:t>(</a:t>
            </a:r>
            <a:r>
              <a:rPr lang="en-US" sz="4500" b="1" i="1" dirty="0" smtClean="0"/>
              <a:t>RA- 2015</a:t>
            </a:r>
            <a:r>
              <a:rPr lang="en-US" sz="4500" b="1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000" dirty="0" smtClean="0"/>
              <a:t>Reduction </a:t>
            </a:r>
            <a:r>
              <a:rPr lang="en-US" sz="5000" dirty="0"/>
              <a:t>of energy consumption for environmental protection and mitigating climate change by use of </a:t>
            </a:r>
            <a:r>
              <a:rPr lang="en-US" sz="5000" dirty="0" smtClean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5000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 smtClean="0"/>
              <a:t>best </a:t>
            </a:r>
            <a:r>
              <a:rPr lang="en-US" sz="5000" dirty="0"/>
              <a:t>practices </a:t>
            </a:r>
            <a:r>
              <a:rPr lang="en-US" sz="5000" dirty="0" smtClean="0"/>
              <a:t>to </a:t>
            </a:r>
            <a:r>
              <a:rPr lang="en-US" sz="5000" dirty="0"/>
              <a:t>reduce energy consumption </a:t>
            </a:r>
            <a:r>
              <a:rPr lang="en-US" sz="5000" dirty="0" smtClean="0"/>
              <a:t>within </a:t>
            </a:r>
            <a:r>
              <a:rPr lang="en-US" sz="5000" dirty="0"/>
              <a:t>ICT </a:t>
            </a:r>
            <a:r>
              <a:rPr lang="en-US" sz="5000" dirty="0" smtClean="0"/>
              <a:t>systems;  </a:t>
            </a:r>
            <a:endParaRPr lang="en-US" sz="50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 smtClean="0"/>
              <a:t>development </a:t>
            </a:r>
            <a:r>
              <a:rPr lang="en-US" sz="5000" dirty="0"/>
              <a:t>and use of radio </a:t>
            </a:r>
            <a:r>
              <a:rPr lang="en-US" sz="5000" dirty="0" smtClean="0"/>
              <a:t>systems to reduce </a:t>
            </a:r>
            <a:r>
              <a:rPr lang="en-US" sz="5000" dirty="0"/>
              <a:t>of energy consumption in </a:t>
            </a:r>
            <a:r>
              <a:rPr lang="en-US" sz="5000" dirty="0" smtClean="0"/>
              <a:t>non-radio </a:t>
            </a:r>
            <a:r>
              <a:rPr lang="en-US" sz="5000" dirty="0"/>
              <a:t>sectors;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 smtClean="0"/>
              <a:t>effective </a:t>
            </a:r>
            <a:r>
              <a:rPr lang="en-US" sz="5000" dirty="0"/>
              <a:t>systems for </a:t>
            </a:r>
            <a:r>
              <a:rPr lang="en-US" sz="5000" dirty="0" smtClean="0"/>
              <a:t>monitoring </a:t>
            </a:r>
            <a:r>
              <a:rPr lang="en-US" sz="5000" dirty="0"/>
              <a:t>and predicting climate </a:t>
            </a:r>
            <a:r>
              <a:rPr lang="en-US" sz="5000" dirty="0" smtClean="0"/>
              <a:t>change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289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b="1" dirty="0" smtClean="0"/>
              <a:t>QUESTIONS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23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FDDB9C-B66C-44ED-AC93-5369087A5FA2}"/>
</file>

<file path=customXml/itemProps2.xml><?xml version="1.0" encoding="utf-8"?>
<ds:datastoreItem xmlns:ds="http://schemas.openxmlformats.org/officeDocument/2006/customXml" ds:itemID="{E7AF1406-F806-47F0-A1FC-B588D46CDBE2}"/>
</file>

<file path=customXml/itemProps3.xml><?xml version="1.0" encoding="utf-8"?>
<ds:datastoreItem xmlns:ds="http://schemas.openxmlformats.org/officeDocument/2006/customXml" ds:itemID="{FBB2EACF-C1D3-41DE-BCF3-C9A526EBA838}"/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178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Office Theme</vt:lpstr>
      <vt:lpstr>5th ITU Green Standards Week Nassau, The Bahamas 14-18 December 2015</vt:lpstr>
      <vt:lpstr>ITU-R activity</vt:lpstr>
      <vt:lpstr>Scope of ITU-R studies for CC</vt:lpstr>
      <vt:lpstr>Understanding of CC</vt:lpstr>
      <vt:lpstr>Weather forecast</vt:lpstr>
      <vt:lpstr>Weather forecast</vt:lpstr>
      <vt:lpstr>Adoptation and mitigation</vt:lpstr>
      <vt:lpstr>Adoptation and mitigation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117</cp:revision>
  <cp:lastPrinted>2015-01-19T16:17:40Z</cp:lastPrinted>
  <dcterms:created xsi:type="dcterms:W3CDTF">2014-09-01T15:38:30Z</dcterms:created>
  <dcterms:modified xsi:type="dcterms:W3CDTF">2015-12-01T10:43:34Z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