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1"/>
  </p:notesMasterIdLst>
  <p:handoutMasterIdLst>
    <p:handoutMasterId r:id="rId22"/>
  </p:handoutMasterIdLst>
  <p:sldIdLst>
    <p:sldId id="272" r:id="rId2"/>
    <p:sldId id="273" r:id="rId3"/>
    <p:sldId id="363" r:id="rId4"/>
    <p:sldId id="368" r:id="rId5"/>
    <p:sldId id="370" r:id="rId6"/>
    <p:sldId id="369" r:id="rId7"/>
    <p:sldId id="371" r:id="rId8"/>
    <p:sldId id="398" r:id="rId9"/>
    <p:sldId id="282" r:id="rId10"/>
    <p:sldId id="407" r:id="rId11"/>
    <p:sldId id="408" r:id="rId12"/>
    <p:sldId id="405" r:id="rId13"/>
    <p:sldId id="380" r:id="rId14"/>
    <p:sldId id="383" r:id="rId15"/>
    <p:sldId id="384" r:id="rId16"/>
    <p:sldId id="258" r:id="rId17"/>
    <p:sldId id="261" r:id="rId18"/>
    <p:sldId id="390" r:id="rId19"/>
    <p:sldId id="361" r:id="rId20"/>
  </p:sldIdLst>
  <p:sldSz cx="9144000" cy="6858000" type="screen4x3"/>
  <p:notesSz cx="6769100" cy="9906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01" autoAdjust="0"/>
    <p:restoredTop sz="94483" autoAdjust="0"/>
  </p:normalViewPr>
  <p:slideViewPr>
    <p:cSldViewPr>
      <p:cViewPr varScale="1">
        <p:scale>
          <a:sx n="72" d="100"/>
          <a:sy n="72" d="100"/>
        </p:scale>
        <p:origin x="-1068"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58" y="-102"/>
      </p:cViewPr>
      <p:guideLst>
        <p:guide orient="horz" pos="3120"/>
        <p:guide pos="2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zh-CN"/>
          </a:p>
        </p:txBody>
      </p:sp>
      <p:sp>
        <p:nvSpPr>
          <p:cNvPr id="18435" name="Rectangle 3"/>
          <p:cNvSpPr>
            <a:spLocks noGrp="1" noChangeArrowheads="1"/>
          </p:cNvSpPr>
          <p:nvPr>
            <p:ph type="dt" sz="quarter" idx="1"/>
          </p:nvPr>
        </p:nvSpPr>
        <p:spPr bwMode="auto">
          <a:xfrm>
            <a:off x="383540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zh-CN"/>
          </a:p>
        </p:txBody>
      </p:sp>
      <p:sp>
        <p:nvSpPr>
          <p:cNvPr id="18436" name="Rectangle 4"/>
          <p:cNvSpPr>
            <a:spLocks noGrp="1" noChangeArrowheads="1"/>
          </p:cNvSpPr>
          <p:nvPr>
            <p:ph type="ftr" sz="quarter" idx="2"/>
          </p:nvPr>
        </p:nvSpPr>
        <p:spPr bwMode="auto">
          <a:xfrm>
            <a:off x="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ltLang="zh-CN"/>
          </a:p>
        </p:txBody>
      </p:sp>
      <p:sp>
        <p:nvSpPr>
          <p:cNvPr id="18437" name="Rectangle 5"/>
          <p:cNvSpPr>
            <a:spLocks noGrp="1" noChangeArrowheads="1"/>
          </p:cNvSpPr>
          <p:nvPr>
            <p:ph type="sldNum" sz="quarter" idx="3"/>
          </p:nvPr>
        </p:nvSpPr>
        <p:spPr bwMode="auto">
          <a:xfrm>
            <a:off x="383540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9DF42AE-F0FA-496A-B474-D7B592BAC34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atin typeface="Times New Roman" charset="0"/>
              </a:defRPr>
            </a:lvl1pPr>
          </a:lstStyle>
          <a:p>
            <a:pPr>
              <a:defRPr/>
            </a:pPr>
            <a:endParaRPr lang="zh-CN" altLang="en-US"/>
          </a:p>
        </p:txBody>
      </p:sp>
      <p:sp>
        <p:nvSpPr>
          <p:cNvPr id="3" name="日期占位符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atin typeface="Times New Roman" charset="0"/>
              </a:defRPr>
            </a:lvl1pPr>
          </a:lstStyle>
          <a:p>
            <a:pPr>
              <a:defRPr/>
            </a:pPr>
            <a:fld id="{767BB14D-7D67-40CB-832D-D66FF7797887}" type="datetimeFigureOut">
              <a:rPr lang="zh-CN" altLang="en-US"/>
              <a:pPr>
                <a:defRPr/>
              </a:pPr>
              <a:t>2014-9-2</a:t>
            </a:fld>
            <a:endParaRPr lang="zh-CN" altLang="en-US"/>
          </a:p>
        </p:txBody>
      </p:sp>
      <p:sp>
        <p:nvSpPr>
          <p:cNvPr id="4" name="幻灯片图像占位符 3"/>
          <p:cNvSpPr>
            <a:spLocks noGrp="1" noRot="1" noChangeAspect="1"/>
          </p:cNvSpPr>
          <p:nvPr>
            <p:ph type="sldImg" idx="2"/>
          </p:nvPr>
        </p:nvSpPr>
        <p:spPr>
          <a:xfrm>
            <a:off x="384175" y="809625"/>
            <a:ext cx="6143625" cy="4608513"/>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384175" y="5810250"/>
            <a:ext cx="6143625" cy="3500438"/>
          </a:xfrm>
          <a:prstGeom prst="rect">
            <a:avLst/>
          </a:prstGeom>
        </p:spPr>
        <p:txBody>
          <a:bodyPr vert="horz" lIns="91440" tIns="45720" rIns="91440" bIns="45720" rtlCol="0">
            <a:normAutofit/>
          </a:bodyPr>
          <a:lstStyle/>
          <a:p>
            <a:pPr lvl="0"/>
            <a:r>
              <a:rPr lang="zh-CN" altLang="en-US" noProof="0" dirty="0" smtClean="0"/>
              <a:t>单击此处编辑母版文本样式</a:t>
            </a:r>
          </a:p>
        </p:txBody>
      </p:sp>
      <p:sp>
        <p:nvSpPr>
          <p:cNvPr id="6" name="页脚占位符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atin typeface="Times New Roman" charset="0"/>
              </a:defRPr>
            </a:lvl1pPr>
          </a:lstStyle>
          <a:p>
            <a:pPr>
              <a:defRPr/>
            </a:pPr>
            <a:endParaRPr lang="zh-CN" altLang="en-US"/>
          </a:p>
        </p:txBody>
      </p:sp>
      <p:sp>
        <p:nvSpPr>
          <p:cNvPr id="7" name="灯片编号占位符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atin typeface="Times New Roman" charset="0"/>
              </a:defRPr>
            </a:lvl1pPr>
          </a:lstStyle>
          <a:p>
            <a:pPr>
              <a:defRPr/>
            </a:pPr>
            <a:fld id="{907C60DB-00D3-4C44-B264-18FF63EAF50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25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366875-B64A-49E9-A60C-424EF5D6F3AC}" type="slidenum">
              <a:rPr lang="zh-CN" altLang="en-US" smtClean="0">
                <a:latin typeface="Times New Roman" pitchFamily="18" charset="0"/>
              </a:rPr>
              <a:pPr/>
              <a:t>1</a:t>
            </a:fld>
            <a:endParaRPr lang="zh-CN"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p:spPr>
      </p:sp>
      <p:sp>
        <p:nvSpPr>
          <p:cNvPr id="317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17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3ACF7-AE1A-4ECC-B908-74DE993E89E3}" type="slidenum">
              <a:rPr lang="zh-CN" altLang="en-US" smtClean="0">
                <a:latin typeface="Times New Roman" pitchFamily="18" charset="0"/>
              </a:rPr>
              <a:pPr/>
              <a:t>13</a:t>
            </a:fld>
            <a:endParaRPr lang="zh-CN"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27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64AC34-F839-41BF-85A2-836394B5A303}" type="slidenum">
              <a:rPr lang="zh-CN" altLang="en-US" smtClean="0">
                <a:latin typeface="Times New Roman" pitchFamily="18" charset="0"/>
              </a:rPr>
              <a:pPr/>
              <a:t>14</a:t>
            </a:fld>
            <a:endParaRPr lang="zh-CN"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025C92-E5C6-4CCB-BF6F-8FB7770CA41D}" type="slidenum">
              <a:rPr lang="zh-CN" altLang="en-US" smtClean="0">
                <a:latin typeface="Times New Roman" pitchFamily="18" charset="0"/>
              </a:rPr>
              <a:pPr/>
              <a:t>15</a:t>
            </a:fld>
            <a:endParaRPr lang="zh-CN"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9" name="备注占位符 2"/>
          <p:cNvSpPr>
            <a:spLocks noGrp="1"/>
          </p:cNvSpPr>
          <p:nvPr>
            <p:ph type="body" idx="1"/>
          </p:nvPr>
        </p:nvSpPr>
        <p:spPr bwMode="auto">
          <a:noFill/>
        </p:spPr>
        <p:txBody>
          <a:bodyPr wrap="square" numCol="1" anchor="t" anchorCtr="0" compatLnSpc="1">
            <a:prstTxWarp prst="textNoShape">
              <a:avLst/>
            </a:prstTxWarp>
          </a:bodyPr>
          <a:lstStyle/>
          <a:p>
            <a:endParaRPr lang="en-US" altLang="zh-CN" smtClean="0"/>
          </a:p>
        </p:txBody>
      </p:sp>
      <p:sp>
        <p:nvSpPr>
          <p:cNvPr id="348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EF03E-2A68-43F6-A701-8E01F013C349}" type="slidenum">
              <a:rPr lang="zh-CN" altLang="en-US" smtClean="0">
                <a:latin typeface="Times New Roman" pitchFamily="18" charset="0"/>
              </a:rPr>
              <a:pPr/>
              <a:t>16</a:t>
            </a:fld>
            <a:endParaRPr lang="zh-CN"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7" name="备注占位符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endParaRPr lang="zh-CN" altLang="en-US" dirty="0" smtClean="0"/>
          </a:p>
        </p:txBody>
      </p:sp>
      <p:sp>
        <p:nvSpPr>
          <p:cNvPr id="358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56A5D3-3CA4-4ED0-B45C-50C9E76047C8}" type="slidenum">
              <a:rPr lang="zh-CN" altLang="en-US" smtClean="0">
                <a:latin typeface="Times New Roman" pitchFamily="18" charset="0"/>
              </a:rPr>
              <a:pPr/>
              <a:t>17</a:t>
            </a:fld>
            <a:endParaRPr lang="zh-CN"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68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15F61F-A5C5-46E1-A9AB-7180276C5F9E}" type="slidenum">
              <a:rPr lang="zh-CN" altLang="en-US" smtClean="0">
                <a:latin typeface="Times New Roman" pitchFamily="18" charset="0"/>
              </a:rPr>
              <a:pPr/>
              <a:t>18</a:t>
            </a:fld>
            <a:endParaRPr lang="zh-CN"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78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DE3A87-6E4D-456C-8EA9-C7F22F2B5813}" type="slidenum">
              <a:rPr lang="zh-CN" altLang="en-US" smtClean="0">
                <a:latin typeface="Times New Roman" pitchFamily="18" charset="0"/>
              </a:rPr>
              <a:pPr/>
              <a:t>19</a:t>
            </a:fld>
            <a:endParaRPr lang="zh-CN"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85B4E5-42FC-4A8A-BBE0-3C7F83225A75}" type="slidenum">
              <a:rPr lang="zh-CN" altLang="en-US" smtClean="0">
                <a:latin typeface="Times New Roman" pitchFamily="18" charset="0"/>
              </a:rPr>
              <a:pPr/>
              <a:t>2</a:t>
            </a:fld>
            <a:endParaRPr lang="zh-CN"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p:spPr>
      </p:sp>
      <p:sp>
        <p:nvSpPr>
          <p:cNvPr id="2457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45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9F0C05-BD6F-4AC3-B038-5AB4D99AA24E}" type="slidenum">
              <a:rPr lang="zh-CN" altLang="en-US" smtClean="0">
                <a:latin typeface="Times New Roman" pitchFamily="18" charset="0"/>
              </a:rPr>
              <a:pPr/>
              <a:t>3</a:t>
            </a:fld>
            <a:endParaRPr lang="zh-CN"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fontScale="85000" lnSpcReduction="10000"/>
          </a:bodyPr>
          <a:lstStyle/>
          <a:p>
            <a:pPr>
              <a:defRPr/>
            </a:pPr>
            <a:endParaRPr lang="zh-CN" altLang="en-US" dirty="0"/>
          </a:p>
        </p:txBody>
      </p:sp>
      <p:sp>
        <p:nvSpPr>
          <p:cNvPr id="256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5CA586-CFCC-4094-84AD-38E569B44E68}" type="slidenum">
              <a:rPr lang="zh-CN" altLang="en-US" smtClean="0">
                <a:latin typeface="Times New Roman" pitchFamily="18" charset="0"/>
              </a:rPr>
              <a:pPr/>
              <a:t>4</a:t>
            </a:fld>
            <a:endParaRPr lang="zh-CN"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66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C864C-B046-47CB-AE84-1D4CAAE05DF8}" type="slidenum">
              <a:rPr lang="zh-CN" altLang="en-US" smtClean="0">
                <a:latin typeface="Times New Roman" pitchFamily="18" charset="0"/>
              </a:rPr>
              <a:pPr/>
              <a:t>5</a:t>
            </a:fld>
            <a:endParaRPr lang="zh-CN"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76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D846B7-2BCB-4695-8F8A-F5DF0241D105}" type="slidenum">
              <a:rPr lang="zh-CN" altLang="en-US" smtClean="0">
                <a:latin typeface="Times New Roman" pitchFamily="18" charset="0"/>
              </a:rPr>
              <a:pPr/>
              <a:t>6</a:t>
            </a:fld>
            <a:endParaRPr lang="zh-CN"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headEnd/>
            <a:tailEnd/>
          </a:ln>
        </p:spPr>
      </p:sp>
      <p:sp>
        <p:nvSpPr>
          <p:cNvPr id="2867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86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EE1C2D-0D7B-401B-B6CF-7C53260591F5}" type="slidenum">
              <a:rPr lang="zh-CN" altLang="en-US" smtClean="0">
                <a:latin typeface="Times New Roman" pitchFamily="18" charset="0"/>
              </a:rPr>
              <a:pPr/>
              <a:t>7</a:t>
            </a:fld>
            <a:endParaRPr lang="zh-CN"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fontScale="92500" lnSpcReduction="10000"/>
          </a:bodyPr>
          <a:lstStyle/>
          <a:p>
            <a:pPr>
              <a:defRPr/>
            </a:pPr>
            <a:endParaRPr lang="zh-CN" altLang="en-US" dirty="0" smtClean="0"/>
          </a:p>
        </p:txBody>
      </p:sp>
      <p:sp>
        <p:nvSpPr>
          <p:cNvPr id="297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2CF55-D96E-4743-8F2F-FE8B3EB9D442}" type="slidenum">
              <a:rPr lang="zh-CN" altLang="en-US" smtClean="0">
                <a:latin typeface="Times New Roman" pitchFamily="18" charset="0"/>
              </a:rPr>
              <a:pPr/>
              <a:t>8</a:t>
            </a:fld>
            <a:endParaRPr lang="zh-CN"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07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9B230-20D7-4599-AA8E-EDC49AB5EC17}" type="slidenum">
              <a:rPr lang="zh-CN" altLang="en-US" smtClean="0">
                <a:latin typeface="Times New Roman" pitchFamily="18" charset="0"/>
              </a:rPr>
              <a:pPr/>
              <a:t>9</a:t>
            </a:fld>
            <a:endParaRPr lang="zh-CN"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12" name="Rectangle 6"/>
          <p:cNvSpPr>
            <a:spLocks noChangeArrowheads="1"/>
          </p:cNvSpPr>
          <p:nvPr userDrawn="1"/>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13" name="Rectangle 4"/>
          <p:cNvSpPr>
            <a:spLocks noChangeArrowheads="1"/>
          </p:cNvSpPr>
          <p:nvPr userDrawn="1"/>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sp>
        <p:nvSpPr>
          <p:cNvPr id="14" name="Rectangle 5"/>
          <p:cNvSpPr>
            <a:spLocks noChangeArrowheads="1"/>
          </p:cNvSpPr>
          <p:nvPr userDrawn="1"/>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15" name="Picture 14"/>
          <p:cNvPicPr>
            <a:picLocks noChangeAspect="1"/>
          </p:cNvPicPr>
          <p:nvPr userDrawn="1"/>
        </p:nvPicPr>
        <p:blipFill>
          <a:blip r:embed="rId2"/>
          <a:srcRect/>
          <a:stretch>
            <a:fillRect/>
          </a:stretch>
        </p:blipFill>
        <p:spPr bwMode="auto">
          <a:xfrm>
            <a:off x="819150" y="198438"/>
            <a:ext cx="509588" cy="369887"/>
          </a:xfrm>
          <a:prstGeom prst="rect">
            <a:avLst/>
          </a:prstGeom>
          <a:noFill/>
          <a:ln w="9525">
            <a:noFill/>
            <a:miter lim="800000"/>
            <a:headEnd/>
            <a:tailEnd/>
          </a:ln>
        </p:spPr>
      </p:pic>
      <p:pic>
        <p:nvPicPr>
          <p:cNvPr id="16" name="16 Imagen"/>
          <p:cNvPicPr>
            <a:picLocks noChangeAspect="1"/>
          </p:cNvPicPr>
          <p:nvPr userDrawn="1"/>
        </p:nvPicPr>
        <p:blipFill>
          <a:blip r:embed="rId3"/>
          <a:srcRect/>
          <a:stretch>
            <a:fillRect/>
          </a:stretch>
        </p:blipFill>
        <p:spPr bwMode="auto">
          <a:xfrm>
            <a:off x="1268413" y="127000"/>
            <a:ext cx="744537" cy="441325"/>
          </a:xfrm>
          <a:prstGeom prst="rect">
            <a:avLst/>
          </a:prstGeom>
          <a:noFill/>
          <a:ln w="9525">
            <a:noFill/>
            <a:miter lim="800000"/>
            <a:headEnd/>
            <a:tailEnd/>
          </a:ln>
        </p:spPr>
      </p:pic>
      <p:pic>
        <p:nvPicPr>
          <p:cNvPr id="17" name="Picture 4" descr="Huawei.png"/>
          <p:cNvPicPr>
            <a:picLocks noChangeAspect="1" noChangeArrowheads="1"/>
          </p:cNvPicPr>
          <p:nvPr userDrawn="1"/>
        </p:nvPicPr>
        <p:blipFill>
          <a:blip r:embed="rId4"/>
          <a:srcRect/>
          <a:stretch>
            <a:fillRect/>
          </a:stretch>
        </p:blipFill>
        <p:spPr bwMode="auto">
          <a:xfrm>
            <a:off x="282575" y="127000"/>
            <a:ext cx="471488" cy="460375"/>
          </a:xfrm>
          <a:prstGeom prst="rect">
            <a:avLst/>
          </a:prstGeom>
          <a:noFill/>
          <a:ln w="9525">
            <a:noFill/>
            <a:miter lim="800000"/>
            <a:headEnd/>
            <a:tailEnd/>
          </a:ln>
        </p:spPr>
      </p:pic>
      <p:pic>
        <p:nvPicPr>
          <p:cNvPr id="18" name="Picture 3"/>
          <p:cNvPicPr>
            <a:picLocks noChangeAspect="1"/>
          </p:cNvPicPr>
          <p:nvPr userDrawn="1"/>
        </p:nvPicPr>
        <p:blipFill>
          <a:blip r:embed="rId5"/>
          <a:stretch>
            <a:fillRect/>
          </a:stretch>
        </p:blipFill>
        <p:spPr>
          <a:xfrm>
            <a:off x="4167193" y="2397273"/>
            <a:ext cx="4464496" cy="3460618"/>
          </a:xfrm>
          <a:prstGeom prst="rect">
            <a:avLst/>
          </a:prstGeom>
          <a:gradFill>
            <a:gsLst>
              <a:gs pos="52000">
                <a:srgbClr val="D2CF9C">
                  <a:alpha val="44000"/>
                </a:srgbClr>
              </a:gs>
              <a:gs pos="7000">
                <a:schemeClr val="accent1">
                  <a:lumMod val="0"/>
                  <a:lumOff val="100000"/>
                </a:schemeClr>
              </a:gs>
            </a:gsLst>
            <a:path path="circle">
              <a:fillToRect l="50000" t="50000" r="50000" b="50000"/>
            </a:path>
          </a:gradFill>
        </p:spPr>
      </p:pic>
      <p:sp>
        <p:nvSpPr>
          <p:cNvPr id="19" name="Title 1"/>
          <p:cNvSpPr txBox="1">
            <a:spLocks/>
          </p:cNvSpPr>
          <p:nvPr userDrawn="1"/>
        </p:nvSpPr>
        <p:spPr bwMode="auto">
          <a:xfrm>
            <a:off x="214313" y="633413"/>
            <a:ext cx="2844800" cy="708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0" cap="none" spc="0" normalizeH="0" baseline="0" noProof="0" smtClean="0">
                <a:ln>
                  <a:noFill/>
                </a:ln>
                <a:solidFill>
                  <a:srgbClr val="3E8937"/>
                </a:solidFill>
                <a:effectLst/>
                <a:uLnTx/>
                <a:uFillTx/>
                <a:latin typeface="Gisha" pitchFamily="34" charset="-79"/>
                <a:ea typeface="SimSun" pitchFamily="2" charset="-122"/>
                <a:cs typeface="Gisha" pitchFamily="34" charset="-79"/>
              </a:rPr>
              <a:t>4</a:t>
            </a:r>
            <a:r>
              <a:rPr kumimoji="1" lang="en-US" altLang="en-US" sz="2000" b="1" i="0" u="none" strike="noStrike" kern="0" cap="none" spc="0" normalizeH="0" baseline="30000" noProof="0" smtClean="0">
                <a:ln>
                  <a:noFill/>
                </a:ln>
                <a:solidFill>
                  <a:srgbClr val="3E8937"/>
                </a:solidFill>
                <a:effectLst/>
                <a:uLnTx/>
                <a:uFillTx/>
                <a:latin typeface="Gisha" pitchFamily="34" charset="-79"/>
                <a:ea typeface="SimSun" pitchFamily="2" charset="-122"/>
                <a:cs typeface="Gisha" pitchFamily="34" charset="-79"/>
              </a:rPr>
              <a:t>th</a:t>
            </a:r>
            <a:r>
              <a:rPr kumimoji="1" lang="en-US" altLang="en-US" sz="2000" b="1" i="0" u="none" strike="noStrike" kern="0" cap="none" spc="0" normalizeH="0" baseline="0" noProof="0" smtClean="0">
                <a:ln>
                  <a:noFill/>
                </a:ln>
                <a:solidFill>
                  <a:srgbClr val="3E8937"/>
                </a:solidFill>
                <a:effectLst/>
                <a:uLnTx/>
                <a:uFillTx/>
                <a:latin typeface="Gisha" pitchFamily="34" charset="-79"/>
                <a:ea typeface="SimSun" pitchFamily="2" charset="-122"/>
                <a:cs typeface="Gisha" pitchFamily="34" charset="-79"/>
              </a:rPr>
              <a:t> </a:t>
            </a:r>
            <a:r>
              <a:rPr kumimoji="1" lang="en-US" altLang="en-US" sz="2000" b="0" i="0" u="none" strike="noStrike" kern="0" cap="none" spc="0" normalizeH="0" baseline="0" noProof="0" smtClean="0">
                <a:ln>
                  <a:noFill/>
                </a:ln>
                <a:solidFill>
                  <a:srgbClr val="3E8937"/>
                </a:solidFill>
                <a:effectLst/>
                <a:uLnTx/>
                <a:uFillTx/>
                <a:latin typeface="Gisha" pitchFamily="34" charset="-79"/>
                <a:ea typeface="SimSun" pitchFamily="2" charset="-122"/>
                <a:cs typeface="Gisha" pitchFamily="34" charset="-79"/>
              </a:rPr>
              <a:t>ITU </a:t>
            </a:r>
            <a:r>
              <a:rPr kumimoji="1" lang="en-US" altLang="en-US" sz="2000" b="1" i="0" u="none" strike="noStrike" kern="0" cap="none" spc="0" normalizeH="0" baseline="0" noProof="0" smtClean="0">
                <a:ln>
                  <a:noFill/>
                </a:ln>
                <a:solidFill>
                  <a:srgbClr val="3E8937"/>
                </a:solidFill>
                <a:effectLst/>
                <a:uLnTx/>
                <a:uFillTx/>
                <a:latin typeface="Gisha" pitchFamily="34" charset="-79"/>
                <a:ea typeface="SimSun" pitchFamily="2" charset="-122"/>
                <a:cs typeface="Gisha" pitchFamily="34" charset="-79"/>
              </a:rPr>
              <a:t>Green Standards </a:t>
            </a:r>
            <a:r>
              <a:rPr kumimoji="1" lang="en-US" altLang="en-US" sz="2000" b="0" i="0" u="none" strike="noStrike" kern="0" cap="none" spc="0" normalizeH="0" baseline="0" noProof="0" smtClean="0">
                <a:ln>
                  <a:noFill/>
                </a:ln>
                <a:solidFill>
                  <a:srgbClr val="3E8937"/>
                </a:solidFill>
                <a:effectLst/>
                <a:uLnTx/>
                <a:uFillTx/>
                <a:latin typeface="Gisha" pitchFamily="34" charset="-79"/>
                <a:ea typeface="SimSun" pitchFamily="2" charset="-122"/>
                <a:cs typeface="Gisha" pitchFamily="34" charset="-79"/>
              </a:rPr>
              <a:t>Week</a:t>
            </a:r>
            <a:endParaRPr kumimoji="1" lang="en-US" altLang="en-US" sz="2000" b="0" i="0" u="none" strike="noStrike" kern="0" cap="none" spc="0" normalizeH="0" baseline="0" noProof="0" dirty="0" smtClean="0">
              <a:ln>
                <a:noFill/>
              </a:ln>
              <a:solidFill>
                <a:srgbClr val="3E8937"/>
              </a:solidFill>
              <a:effectLst/>
              <a:uLnTx/>
              <a:uFillTx/>
              <a:latin typeface="Gisha" pitchFamily="34" charset="-79"/>
              <a:ea typeface="SimSun" pitchFamily="2" charset="-122"/>
              <a:cs typeface="Gisha" pitchFamily="34" charset="-79"/>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9563" y="765175"/>
            <a:ext cx="2016125" cy="5688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765175"/>
            <a:ext cx="5897563" cy="5688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ChangeArrowheads="1"/>
          </p:cNvSpPr>
          <p:nvPr userDrawn="1"/>
        </p:nvSpPr>
        <p:spPr bwMode="auto">
          <a:xfrm>
            <a:off x="0" y="0"/>
            <a:ext cx="9151938" cy="6869113"/>
          </a:xfrm>
          <a:prstGeom prst="rect">
            <a:avLst/>
          </a:prstGeom>
          <a:solidFill>
            <a:srgbClr val="D2CF9C"/>
          </a:solidFill>
          <a:ln w="9525" algn="ctr">
            <a:noFill/>
            <a:round/>
            <a:headEnd/>
            <a:tailEnd/>
          </a:ln>
        </p:spPr>
        <p:txBody>
          <a:bodyPr/>
          <a:lstStyle/>
          <a:p>
            <a:pPr eaLnBrk="1" hangingPunct="1">
              <a:buFont typeface="Arial" pitchFamily="34" charset="0"/>
              <a:buNone/>
            </a:pPr>
            <a:endParaRPr lang="en-US" altLang="en-US"/>
          </a:p>
        </p:txBody>
      </p:sp>
      <p:sp>
        <p:nvSpPr>
          <p:cNvPr id="5" name="Rectangle 5"/>
          <p:cNvSpPr>
            <a:spLocks noChangeArrowheads="1"/>
          </p:cNvSpPr>
          <p:nvPr userDrawn="1"/>
        </p:nvSpPr>
        <p:spPr bwMode="auto">
          <a:xfrm>
            <a:off x="888365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pic>
        <p:nvPicPr>
          <p:cNvPr id="6" name="16 Imagen"/>
          <p:cNvPicPr>
            <a:picLocks noChangeAspect="1"/>
          </p:cNvPicPr>
          <p:nvPr userDrawn="1"/>
        </p:nvPicPr>
        <p:blipFill>
          <a:blip r:embed="rId2"/>
          <a:srcRect/>
          <a:stretch>
            <a:fillRect/>
          </a:stretch>
        </p:blipFill>
        <p:spPr bwMode="auto">
          <a:xfrm>
            <a:off x="8351838" y="146050"/>
            <a:ext cx="744537" cy="441325"/>
          </a:xfrm>
          <a:prstGeom prst="rect">
            <a:avLst/>
          </a:prstGeom>
          <a:noFill/>
          <a:ln w="9525">
            <a:noFill/>
            <a:miter lim="800000"/>
            <a:headEnd/>
            <a:tailEnd/>
          </a:ln>
        </p:spPr>
      </p:pic>
      <p:sp>
        <p:nvSpPr>
          <p:cNvPr id="7" name="Title 1"/>
          <p:cNvSpPr txBox="1">
            <a:spLocks/>
          </p:cNvSpPr>
          <p:nvPr userDrawn="1"/>
        </p:nvSpPr>
        <p:spPr bwMode="auto">
          <a:xfrm>
            <a:off x="0" y="12700"/>
            <a:ext cx="2844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altLang="en-US" sz="2000" kern="0" dirty="0" smtClean="0">
                <a:solidFill>
                  <a:srgbClr val="3E8937"/>
                </a:solidFill>
                <a:latin typeface="Gisha" panose="020B0502040204020203" pitchFamily="34" charset="-79"/>
                <a:ea typeface="宋体" panose="02010600030101010101" pitchFamily="2" charset="-122"/>
                <a:cs typeface="Gisha" panose="020B0502040204020203" pitchFamily="34" charset="-79"/>
              </a:rPr>
              <a:t>4</a:t>
            </a:r>
            <a:r>
              <a:rPr lang="en-US" altLang="en-US" sz="2000" kern="0" baseline="30000" dirty="0" smtClean="0">
                <a:solidFill>
                  <a:srgbClr val="3E8937"/>
                </a:solidFill>
                <a:latin typeface="Gisha" panose="020B0502040204020203" pitchFamily="34" charset="-79"/>
                <a:ea typeface="宋体" panose="02010600030101010101" pitchFamily="2" charset="-122"/>
                <a:cs typeface="Gisha" panose="020B0502040204020203" pitchFamily="34" charset="-79"/>
              </a:rPr>
              <a:t>th</a:t>
            </a:r>
            <a:r>
              <a:rPr lang="en-US" altLang="en-US" sz="2000" kern="0" dirty="0" smtClean="0">
                <a:solidFill>
                  <a:srgbClr val="3E8937"/>
                </a:solidFill>
                <a:latin typeface="Gisha" panose="020B0502040204020203" pitchFamily="34" charset="-79"/>
                <a:ea typeface="宋体" panose="02010600030101010101" pitchFamily="2" charset="-122"/>
                <a:cs typeface="Gisha" panose="020B0502040204020203" pitchFamily="34" charset="-79"/>
              </a:rPr>
              <a:t> </a:t>
            </a:r>
            <a:r>
              <a:rPr lang="en-US" altLang="en-US" sz="2000" b="0" kern="0" dirty="0" smtClean="0">
                <a:solidFill>
                  <a:srgbClr val="3E8937"/>
                </a:solidFill>
                <a:latin typeface="Gisha" panose="020B0502040204020203" pitchFamily="34" charset="-79"/>
                <a:ea typeface="宋体" panose="02010600030101010101" pitchFamily="2" charset="-122"/>
                <a:cs typeface="Gisha" panose="020B0502040204020203" pitchFamily="34" charset="-79"/>
              </a:rPr>
              <a:t>ITU </a:t>
            </a:r>
            <a:r>
              <a:rPr lang="en-US" altLang="en-US" sz="2000" kern="0" dirty="0" smtClean="0">
                <a:solidFill>
                  <a:srgbClr val="3E8937"/>
                </a:solidFill>
                <a:latin typeface="Gisha" panose="020B0502040204020203" pitchFamily="34" charset="-79"/>
                <a:ea typeface="宋体" panose="02010600030101010101" pitchFamily="2" charset="-122"/>
                <a:cs typeface="Gisha" panose="020B0502040204020203" pitchFamily="34" charset="-79"/>
              </a:rPr>
              <a:t>Green Standards </a:t>
            </a:r>
            <a:r>
              <a:rPr lang="en-US" altLang="en-US" sz="2000" b="0" kern="0" dirty="0" smtClean="0">
                <a:solidFill>
                  <a:srgbClr val="3E8937"/>
                </a:solidFill>
                <a:latin typeface="Gisha" panose="020B0502040204020203" pitchFamily="34" charset="-79"/>
                <a:ea typeface="宋体" panose="02010600030101010101" pitchFamily="2" charset="-122"/>
                <a:cs typeface="Gisha" panose="020B0502040204020203" pitchFamily="34" charset="-79"/>
              </a:rPr>
              <a:t>Week</a:t>
            </a:r>
            <a:endParaRPr lang="en-US" altLang="en-US" sz="2000" b="0" kern="0" dirty="0">
              <a:solidFill>
                <a:srgbClr val="3E8937"/>
              </a:solidFill>
              <a:latin typeface="Gisha" panose="020B0502040204020203" pitchFamily="34" charset="-79"/>
              <a:ea typeface="宋体" panose="02010600030101010101" pitchFamily="2" charset="-122"/>
              <a:cs typeface="Gisha" panose="020B0502040204020203" pitchFamily="34" charset="-79"/>
            </a:endParaRPr>
          </a:p>
        </p:txBody>
      </p:sp>
      <p:pic>
        <p:nvPicPr>
          <p:cNvPr id="8" name="Picture 5"/>
          <p:cNvPicPr>
            <a:picLocks noChangeAspect="1"/>
          </p:cNvPicPr>
          <p:nvPr userDrawn="1"/>
        </p:nvPicPr>
        <p:blipFill>
          <a:blip r:embed="rId3"/>
          <a:srcRect/>
          <a:stretch>
            <a:fillRect/>
          </a:stretch>
        </p:blipFill>
        <p:spPr bwMode="auto">
          <a:xfrm>
            <a:off x="4164013" y="0"/>
            <a:ext cx="4133850" cy="957263"/>
          </a:xfrm>
          <a:prstGeom prst="rect">
            <a:avLst/>
          </a:prstGeom>
          <a:noFill/>
          <a:ln w="9525">
            <a:noFill/>
            <a:miter lim="800000"/>
            <a:headEnd/>
            <a:tailEnd/>
          </a:ln>
        </p:spPr>
      </p:pic>
      <p:pic>
        <p:nvPicPr>
          <p:cNvPr id="9" name="Picture 6"/>
          <p:cNvPicPr>
            <a:picLocks noChangeAspect="1"/>
          </p:cNvPicPr>
          <p:nvPr userDrawn="1"/>
        </p:nvPicPr>
        <p:blipFill>
          <a:blip r:embed="rId4"/>
          <a:srcRect/>
          <a:stretch>
            <a:fillRect/>
          </a:stretch>
        </p:blipFill>
        <p:spPr bwMode="auto">
          <a:xfrm>
            <a:off x="-323850" y="5459413"/>
            <a:ext cx="4295775" cy="1409700"/>
          </a:xfrm>
          <a:prstGeom prst="rect">
            <a:avLst/>
          </a:prstGeom>
          <a:noFill/>
          <a:ln w="9525">
            <a:noFill/>
            <a:miter lim="800000"/>
            <a:headEnd/>
            <a:tailEnd/>
          </a:ln>
        </p:spPr>
      </p:pic>
      <p:sp>
        <p:nvSpPr>
          <p:cNvPr id="10" name="Rectangle 4"/>
          <p:cNvSpPr>
            <a:spLocks noChangeArrowheads="1"/>
          </p:cNvSpPr>
          <p:nvPr userDrawn="1"/>
        </p:nvSpPr>
        <p:spPr bwMode="auto">
          <a:xfrm>
            <a:off x="0" y="2106613"/>
            <a:ext cx="260350" cy="3529012"/>
          </a:xfrm>
          <a:prstGeom prst="rect">
            <a:avLst/>
          </a:prstGeom>
          <a:solidFill>
            <a:srgbClr val="134F0F"/>
          </a:solidFill>
          <a:ln w="9525" algn="ctr">
            <a:noFill/>
            <a:round/>
            <a:headEnd/>
            <a:tailEnd/>
          </a:ln>
        </p:spPr>
        <p:txBody>
          <a:bodyPr/>
          <a:lstStyle/>
          <a:p>
            <a:pPr eaLnBrk="1" hangingPunct="1">
              <a:buFont typeface="Arial" pitchFamily="34" charset="0"/>
              <a:buNone/>
            </a:pPr>
            <a:endParaRPr lang="en-US"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56050" cy="5005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8050" y="1447800"/>
            <a:ext cx="3957638" cy="5005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bell1"/>
          <p:cNvPicPr>
            <a:picLocks noChangeAspect="1" noChangeArrowheads="1"/>
          </p:cNvPicPr>
          <p:nvPr/>
        </p:nvPicPr>
        <p:blipFill>
          <a:blip r:embed="rId13"/>
          <a:srcRect t="3329" r="35001" b="30612"/>
          <a:stretch>
            <a:fillRect/>
          </a:stretch>
        </p:blipFill>
        <p:spPr bwMode="auto">
          <a:xfrm>
            <a:off x="0" y="0"/>
            <a:ext cx="5943600" cy="4686300"/>
          </a:xfrm>
          <a:prstGeom prst="rect">
            <a:avLst/>
          </a:prstGeom>
          <a:noFill/>
          <a:ln w="9525">
            <a:noFill/>
            <a:miter lim="800000"/>
            <a:headEnd/>
            <a:tailEnd/>
          </a:ln>
        </p:spPr>
      </p:pic>
      <p:sp>
        <p:nvSpPr>
          <p:cNvPr id="29699" name="Rectangle 3"/>
          <p:cNvSpPr>
            <a:spLocks noChangeArrowheads="1"/>
          </p:cNvSpPr>
          <p:nvPr/>
        </p:nvSpPr>
        <p:spPr bwMode="auto">
          <a:xfrm>
            <a:off x="7696200" y="6567488"/>
            <a:ext cx="1447800" cy="269875"/>
          </a:xfrm>
          <a:prstGeom prst="rect">
            <a:avLst/>
          </a:prstGeom>
          <a:noFill/>
          <a:ln w="9525">
            <a:noFill/>
            <a:miter lim="800000"/>
            <a:headEnd/>
            <a:tailEnd/>
          </a:ln>
          <a:effectLst/>
        </p:spPr>
        <p:txBody>
          <a:bodyPr/>
          <a:lstStyle/>
          <a:p>
            <a:pPr algn="ctr">
              <a:defRPr/>
            </a:pPr>
            <a:r>
              <a:rPr lang="zh-CN" altLang="en-US" sz="1200" b="1"/>
              <a:t>第 </a:t>
            </a:r>
            <a:fld id="{6695754A-97F8-4D06-AF75-BCC1C42C6B28}" type="slidenum">
              <a:rPr lang="zh-CN" altLang="en-US" sz="1200" b="1"/>
              <a:pPr algn="ctr">
                <a:defRPr/>
              </a:pPr>
              <a:t>‹#›</a:t>
            </a:fld>
            <a:r>
              <a:rPr lang="zh-CN" altLang="en-US" sz="1200" b="1"/>
              <a:t> 页</a:t>
            </a:r>
            <a:endParaRPr lang="zh-CN" altLang="en-US" sz="1200"/>
          </a:p>
        </p:txBody>
      </p:sp>
      <p:sp>
        <p:nvSpPr>
          <p:cNvPr id="29700" name="Text Box 4"/>
          <p:cNvSpPr txBox="1">
            <a:spLocks noChangeArrowheads="1"/>
          </p:cNvSpPr>
          <p:nvPr/>
        </p:nvSpPr>
        <p:spPr bwMode="auto">
          <a:xfrm>
            <a:off x="123825" y="6583363"/>
            <a:ext cx="3352800" cy="274637"/>
          </a:xfrm>
          <a:prstGeom prst="rect">
            <a:avLst/>
          </a:prstGeom>
          <a:noFill/>
          <a:ln w="9525">
            <a:noFill/>
            <a:miter lim="800000"/>
            <a:headEnd/>
            <a:tailEnd/>
          </a:ln>
          <a:effectLst/>
        </p:spPr>
        <p:txBody>
          <a:bodyPr>
            <a:spAutoFit/>
          </a:bodyPr>
          <a:lstStyle/>
          <a:p>
            <a:pPr>
              <a:spcBef>
                <a:spcPct val="50000"/>
              </a:spcBef>
              <a:defRPr/>
            </a:pPr>
            <a:r>
              <a:rPr lang="en-US" altLang="zh-CN" sz="1200" b="1"/>
              <a:t>            </a:t>
            </a:r>
            <a:fld id="{ACE4EA16-84D7-4CEC-8D4D-0F12C56916D1}" type="datetime2">
              <a:rPr lang="zh-CN" altLang="en-US" sz="1200" b="1"/>
              <a:pPr>
                <a:spcBef>
                  <a:spcPct val="50000"/>
                </a:spcBef>
                <a:defRPr/>
              </a:pPr>
              <a:t>2014年9月2日</a:t>
            </a:fld>
            <a:endParaRPr lang="en-US" altLang="zh-CN" sz="1200" b="1"/>
          </a:p>
        </p:txBody>
      </p:sp>
      <p:sp>
        <p:nvSpPr>
          <p:cNvPr id="2053" name="Rectangle 5"/>
          <p:cNvSpPr>
            <a:spLocks noGrp="1" noChangeArrowheads="1"/>
          </p:cNvSpPr>
          <p:nvPr>
            <p:ph type="title"/>
          </p:nvPr>
        </p:nvSpPr>
        <p:spPr bwMode="auto">
          <a:xfrm>
            <a:off x="609600" y="765175"/>
            <a:ext cx="8066088" cy="530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4" name="Rectangle 6"/>
          <p:cNvSpPr>
            <a:spLocks noGrp="1" noChangeArrowheads="1"/>
          </p:cNvSpPr>
          <p:nvPr>
            <p:ph type="body" idx="1"/>
          </p:nvPr>
        </p:nvSpPr>
        <p:spPr bwMode="auto">
          <a:xfrm>
            <a:off x="609600" y="1447800"/>
            <a:ext cx="8066088" cy="5005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3" name="Text Box 7"/>
          <p:cNvSpPr txBox="1">
            <a:spLocks noChangeArrowheads="1"/>
          </p:cNvSpPr>
          <p:nvPr/>
        </p:nvSpPr>
        <p:spPr bwMode="auto">
          <a:xfrm>
            <a:off x="2743200" y="152400"/>
            <a:ext cx="35814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endParaRPr lang="zh-CN" altLang="zh-CN"/>
          </a:p>
        </p:txBody>
      </p:sp>
      <p:sp>
        <p:nvSpPr>
          <p:cNvPr id="29706" name="Line 10"/>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29707" name="Line 11"/>
          <p:cNvSpPr>
            <a:spLocks noChangeShapeType="1"/>
          </p:cNvSpPr>
          <p:nvPr/>
        </p:nvSpPr>
        <p:spPr bwMode="auto">
          <a:xfrm>
            <a:off x="0" y="503238"/>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29712" name="Text Box 16"/>
          <p:cNvSpPr txBox="1">
            <a:spLocks noChangeArrowheads="1"/>
          </p:cNvSpPr>
          <p:nvPr/>
        </p:nvSpPr>
        <p:spPr bwMode="auto">
          <a:xfrm>
            <a:off x="3657600" y="6553200"/>
            <a:ext cx="1981200" cy="274638"/>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altLang="zh-CN" sz="1200" b="1" u="sng">
                <a:solidFill>
                  <a:srgbClr val="000066"/>
                </a:solidFill>
                <a:latin typeface="Arial" pitchFamily="34" charset="0"/>
                <a:ea typeface="楷体_GB2312" pitchFamily="49" charset="-122"/>
              </a:rPr>
              <a:t>www.chinattl.com </a:t>
            </a:r>
          </a:p>
        </p:txBody>
      </p:sp>
      <p:grpSp>
        <p:nvGrpSpPr>
          <p:cNvPr id="2059" name="Group 28"/>
          <p:cNvGrpSpPr>
            <a:grpSpLocks/>
          </p:cNvGrpSpPr>
          <p:nvPr/>
        </p:nvGrpSpPr>
        <p:grpSpPr bwMode="auto">
          <a:xfrm>
            <a:off x="5715000" y="20638"/>
            <a:ext cx="3276600" cy="523875"/>
            <a:chOff x="3456" y="54"/>
            <a:chExt cx="2064" cy="330"/>
          </a:xfrm>
        </p:grpSpPr>
        <p:pic>
          <p:nvPicPr>
            <p:cNvPr id="2061" name="Picture 22"/>
            <p:cNvPicPr>
              <a:picLocks noChangeAspect="1" noChangeArrowheads="1"/>
            </p:cNvPicPr>
            <p:nvPr userDrawn="1"/>
          </p:nvPicPr>
          <p:blipFill>
            <a:blip r:embed="rId14"/>
            <a:srcRect/>
            <a:stretch>
              <a:fillRect/>
            </a:stretch>
          </p:blipFill>
          <p:spPr bwMode="auto">
            <a:xfrm>
              <a:off x="3456" y="54"/>
              <a:ext cx="550" cy="291"/>
            </a:xfrm>
            <a:prstGeom prst="rect">
              <a:avLst/>
            </a:prstGeom>
            <a:noFill/>
            <a:ln w="9525">
              <a:noFill/>
              <a:miter lim="800000"/>
              <a:headEnd/>
              <a:tailEnd/>
            </a:ln>
          </p:spPr>
        </p:pic>
        <p:pic>
          <p:nvPicPr>
            <p:cNvPr id="2062" name="Picture 23" descr="namem"/>
            <p:cNvPicPr>
              <a:picLocks noChangeAspect="1" noChangeArrowheads="1"/>
            </p:cNvPicPr>
            <p:nvPr userDrawn="1"/>
          </p:nvPicPr>
          <p:blipFill>
            <a:blip r:embed="rId15"/>
            <a:srcRect/>
            <a:stretch>
              <a:fillRect/>
            </a:stretch>
          </p:blipFill>
          <p:spPr bwMode="auto">
            <a:xfrm>
              <a:off x="4032" y="72"/>
              <a:ext cx="1232" cy="225"/>
            </a:xfrm>
            <a:prstGeom prst="rect">
              <a:avLst/>
            </a:prstGeom>
            <a:noFill/>
            <a:ln w="9525">
              <a:noFill/>
              <a:miter lim="800000"/>
              <a:headEnd/>
              <a:tailEnd/>
            </a:ln>
          </p:spPr>
        </p:pic>
        <p:sp>
          <p:nvSpPr>
            <p:cNvPr id="29721" name="Text Box 25"/>
            <p:cNvSpPr txBox="1">
              <a:spLocks noChangeArrowheads="1"/>
            </p:cNvSpPr>
            <p:nvPr userDrawn="1"/>
          </p:nvSpPr>
          <p:spPr bwMode="auto">
            <a:xfrm>
              <a:off x="3888" y="249"/>
              <a:ext cx="1632" cy="13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altLang="zh-CN" sz="800" b="1">
                  <a:solidFill>
                    <a:srgbClr val="FF0000"/>
                  </a:solidFill>
                  <a:latin typeface="Arial" pitchFamily="34" charset="0"/>
                  <a:ea typeface="Arial Unicode MS" pitchFamily="34" charset="-122"/>
                  <a:cs typeface="Arial Unicode MS" pitchFamily="34" charset="-122"/>
                </a:rPr>
                <a:t>China Telecommunication Technology Labs</a:t>
              </a:r>
            </a:p>
          </p:txBody>
        </p:sp>
      </p:grpSp>
      <p:pic>
        <p:nvPicPr>
          <p:cNvPr id="2060" name="Picture 34" descr="D:\Documents and Settings\liu\桌面\PPT图片\11.jpg"/>
          <p:cNvPicPr>
            <a:picLocks noChangeAspect="1" noChangeArrowheads="1"/>
          </p:cNvPicPr>
          <p:nvPr/>
        </p:nvPicPr>
        <p:blipFill>
          <a:blip r:embed="rId16"/>
          <a:srcRect/>
          <a:stretch>
            <a:fillRect/>
          </a:stretch>
        </p:blipFill>
        <p:spPr bwMode="auto">
          <a:xfrm>
            <a:off x="1066800" y="0"/>
            <a:ext cx="2743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spd="med"/>
  <p:hf sldNum="0" hdr="0" ft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ea typeface="黑体" pitchFamily="2" charset="-122"/>
        </a:defRPr>
      </a:lvl2pPr>
      <a:lvl3pPr algn="ctr" rtl="0" eaLnBrk="0" fontAlgn="base" hangingPunct="0">
        <a:spcBef>
          <a:spcPct val="0"/>
        </a:spcBef>
        <a:spcAft>
          <a:spcPct val="0"/>
        </a:spcAft>
        <a:defRPr kumimoji="1" sz="3200" b="1">
          <a:solidFill>
            <a:schemeClr val="tx2"/>
          </a:solidFill>
          <a:latin typeface="Times New Roman" pitchFamily="18" charset="0"/>
          <a:ea typeface="黑体" pitchFamily="2" charset="-122"/>
        </a:defRPr>
      </a:lvl3pPr>
      <a:lvl4pPr algn="ctr" rtl="0" eaLnBrk="0" fontAlgn="base" hangingPunct="0">
        <a:spcBef>
          <a:spcPct val="0"/>
        </a:spcBef>
        <a:spcAft>
          <a:spcPct val="0"/>
        </a:spcAft>
        <a:defRPr kumimoji="1" sz="3200" b="1">
          <a:solidFill>
            <a:schemeClr val="tx2"/>
          </a:solidFill>
          <a:latin typeface="Times New Roman" pitchFamily="18" charset="0"/>
          <a:ea typeface="黑体" pitchFamily="2" charset="-122"/>
        </a:defRPr>
      </a:lvl4pPr>
      <a:lvl5pPr algn="ctr" rtl="0" eaLnBrk="0" fontAlgn="base" hangingPunct="0">
        <a:spcBef>
          <a:spcPct val="0"/>
        </a:spcBef>
        <a:spcAft>
          <a:spcPct val="0"/>
        </a:spcAft>
        <a:defRPr kumimoji="1" sz="3200" b="1">
          <a:solidFill>
            <a:schemeClr val="tx2"/>
          </a:solidFill>
          <a:latin typeface="Times New Roman" pitchFamily="18" charset="0"/>
          <a:ea typeface="黑体" pitchFamily="2" charset="-122"/>
        </a:defRPr>
      </a:lvl5pPr>
      <a:lvl6pPr marL="457200" algn="ctr" rtl="0" eaLnBrk="1" fontAlgn="base" hangingPunct="1">
        <a:spcBef>
          <a:spcPct val="0"/>
        </a:spcBef>
        <a:spcAft>
          <a:spcPct val="0"/>
        </a:spcAft>
        <a:defRPr kumimoji="1" sz="3200" b="1">
          <a:solidFill>
            <a:schemeClr val="tx2"/>
          </a:solidFill>
          <a:latin typeface="Times New Roman" pitchFamily="18" charset="0"/>
          <a:ea typeface="黑体" pitchFamily="2" charset="-122"/>
        </a:defRPr>
      </a:lvl6pPr>
      <a:lvl7pPr marL="914400" algn="ctr" rtl="0" eaLnBrk="1" fontAlgn="base" hangingPunct="1">
        <a:spcBef>
          <a:spcPct val="0"/>
        </a:spcBef>
        <a:spcAft>
          <a:spcPct val="0"/>
        </a:spcAft>
        <a:defRPr kumimoji="1" sz="3200" b="1">
          <a:solidFill>
            <a:schemeClr val="tx2"/>
          </a:solidFill>
          <a:latin typeface="Times New Roman" pitchFamily="18" charset="0"/>
          <a:ea typeface="黑体" pitchFamily="2" charset="-122"/>
        </a:defRPr>
      </a:lvl7pPr>
      <a:lvl8pPr marL="1371600" algn="ctr" rtl="0" eaLnBrk="1" fontAlgn="base" hangingPunct="1">
        <a:spcBef>
          <a:spcPct val="0"/>
        </a:spcBef>
        <a:spcAft>
          <a:spcPct val="0"/>
        </a:spcAft>
        <a:defRPr kumimoji="1" sz="3200" b="1">
          <a:solidFill>
            <a:schemeClr val="tx2"/>
          </a:solidFill>
          <a:latin typeface="Times New Roman" pitchFamily="18" charset="0"/>
          <a:ea typeface="黑体" pitchFamily="2" charset="-122"/>
        </a:defRPr>
      </a:lvl8pPr>
      <a:lvl9pPr marL="1828800" algn="ctr" rtl="0" eaLnBrk="1" fontAlgn="base" hangingPunct="1">
        <a:spcBef>
          <a:spcPct val="0"/>
        </a:spcBef>
        <a:spcAft>
          <a:spcPct val="0"/>
        </a:spcAft>
        <a:defRPr kumimoji="1" sz="3200" b="1">
          <a:solidFill>
            <a:schemeClr val="tx2"/>
          </a:solidFill>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j-ea"/>
        </a:defRPr>
      </a:lvl2pPr>
      <a:lvl3pPr marL="1143000" indent="-228600" algn="l" rtl="0" eaLnBrk="0" fontAlgn="base" hangingPunct="0">
        <a:spcBef>
          <a:spcPct val="20000"/>
        </a:spcBef>
        <a:spcAft>
          <a:spcPct val="0"/>
        </a:spcAft>
        <a:buChar char="•"/>
        <a:defRPr kumimoji="1" sz="2000" b="1">
          <a:solidFill>
            <a:schemeClr val="tx1"/>
          </a:solidFill>
          <a:latin typeface="+mn-lt"/>
          <a:ea typeface="楷体_GB2312" pitchFamily="49" charset="-122"/>
        </a:defRPr>
      </a:lvl3pPr>
      <a:lvl4pPr marL="1600200" indent="-228600" algn="l" rtl="0" eaLnBrk="0" fontAlgn="base" hangingPunct="0">
        <a:spcBef>
          <a:spcPct val="20000"/>
        </a:spcBef>
        <a:spcAft>
          <a:spcPct val="0"/>
        </a:spcAft>
        <a:buChar char="–"/>
        <a:defRPr kumimoji="1" sz="2000" b="1">
          <a:solidFill>
            <a:schemeClr val="tx1"/>
          </a:solidFill>
          <a:latin typeface="+mn-lt"/>
          <a:ea typeface="方正姚体" pitchFamily="2" charset="-122"/>
        </a:defRPr>
      </a:lvl4pPr>
      <a:lvl5pPr marL="2057400" indent="-228600" algn="l" rtl="0" eaLnBrk="0" fontAlgn="base" hangingPunct="0">
        <a:spcBef>
          <a:spcPct val="20000"/>
        </a:spcBef>
        <a:spcAft>
          <a:spcPct val="0"/>
        </a:spcAft>
        <a:buChar char="»"/>
        <a:defRPr kumimoji="1" sz="1600" b="1">
          <a:solidFill>
            <a:schemeClr val="tx1"/>
          </a:solidFill>
          <a:latin typeface="+mn-lt"/>
          <a:ea typeface="华文仿宋" pitchFamily="2" charset="-122"/>
        </a:defRPr>
      </a:lvl5pPr>
      <a:lvl6pPr marL="2514600" indent="-228600" algn="l" rtl="0" eaLnBrk="1" fontAlgn="base" hangingPunct="1">
        <a:spcBef>
          <a:spcPct val="20000"/>
        </a:spcBef>
        <a:spcAft>
          <a:spcPct val="0"/>
        </a:spcAft>
        <a:buChar char="»"/>
        <a:defRPr kumimoji="1" sz="1600" b="1">
          <a:solidFill>
            <a:schemeClr val="tx1"/>
          </a:solidFill>
          <a:latin typeface="+mn-lt"/>
          <a:ea typeface="华文仿宋" pitchFamily="2" charset="-122"/>
        </a:defRPr>
      </a:lvl6pPr>
      <a:lvl7pPr marL="2971800" indent="-228600" algn="l" rtl="0" eaLnBrk="1" fontAlgn="base" hangingPunct="1">
        <a:spcBef>
          <a:spcPct val="20000"/>
        </a:spcBef>
        <a:spcAft>
          <a:spcPct val="0"/>
        </a:spcAft>
        <a:buChar char="»"/>
        <a:defRPr kumimoji="1" sz="1600" b="1">
          <a:solidFill>
            <a:schemeClr val="tx1"/>
          </a:solidFill>
          <a:latin typeface="+mn-lt"/>
          <a:ea typeface="华文仿宋" pitchFamily="2" charset="-122"/>
        </a:defRPr>
      </a:lvl7pPr>
      <a:lvl8pPr marL="3429000" indent="-228600" algn="l" rtl="0" eaLnBrk="1" fontAlgn="base" hangingPunct="1">
        <a:spcBef>
          <a:spcPct val="20000"/>
        </a:spcBef>
        <a:spcAft>
          <a:spcPct val="0"/>
        </a:spcAft>
        <a:buChar char="»"/>
        <a:defRPr kumimoji="1" sz="1600" b="1">
          <a:solidFill>
            <a:schemeClr val="tx1"/>
          </a:solidFill>
          <a:latin typeface="+mn-lt"/>
          <a:ea typeface="华文仿宋" pitchFamily="2" charset="-122"/>
        </a:defRPr>
      </a:lvl8pPr>
      <a:lvl9pPr marL="3886200" indent="-228600" algn="l" rtl="0" eaLnBrk="1" fontAlgn="base" hangingPunct="1">
        <a:spcBef>
          <a:spcPct val="20000"/>
        </a:spcBef>
        <a:spcAft>
          <a:spcPct val="0"/>
        </a:spcAft>
        <a:buChar char="»"/>
        <a:defRPr kumimoji="1" sz="1600" b="1">
          <a:solidFill>
            <a:schemeClr val="tx1"/>
          </a:solidFill>
          <a:latin typeface="+mn-lt"/>
          <a:ea typeface="华文仿宋"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p:txBody>
          <a:bodyPr/>
          <a:lstStyle/>
          <a:p>
            <a:pPr eaLnBrk="1" hangingPunct="1"/>
            <a:r>
              <a:rPr lang="en-US" altLang="zh-CN" sz="4400" dirty="0" smtClean="0">
                <a:latin typeface="Arial" pitchFamily="34" charset="0"/>
                <a:cs typeface="Arial" pitchFamily="34" charset="0"/>
              </a:rPr>
              <a:t>Green ICT Actions in China</a:t>
            </a:r>
            <a:endParaRPr lang="zh-CN" altLang="en-US" sz="4400" dirty="0" smtClean="0">
              <a:latin typeface="Arial" pitchFamily="34" charset="0"/>
              <a:cs typeface="Arial" pitchFamily="34" charset="0"/>
            </a:endParaRPr>
          </a:p>
        </p:txBody>
      </p:sp>
      <p:sp>
        <p:nvSpPr>
          <p:cNvPr id="3075" name="副标题 2"/>
          <p:cNvSpPr>
            <a:spLocks noGrp="1"/>
          </p:cNvSpPr>
          <p:nvPr>
            <p:ph type="subTitle" idx="1"/>
          </p:nvPr>
        </p:nvSpPr>
        <p:spPr>
          <a:xfrm>
            <a:off x="1371600" y="3886200"/>
            <a:ext cx="6557963" cy="1114425"/>
          </a:xfrm>
        </p:spPr>
        <p:txBody>
          <a:bodyPr/>
          <a:lstStyle/>
          <a:p>
            <a:pPr eaLnBrk="1" hangingPunct="1"/>
            <a:r>
              <a:rPr lang="en-US" altLang="zh-CN" sz="2400" b="1" dirty="0" err="1" smtClean="0">
                <a:latin typeface="Arial" pitchFamily="34" charset="0"/>
                <a:cs typeface="Arial" pitchFamily="34" charset="0"/>
              </a:rPr>
              <a:t>Guo</a:t>
            </a:r>
            <a:r>
              <a:rPr lang="en-US" altLang="zh-CN" sz="2400" b="1" dirty="0" smtClean="0">
                <a:latin typeface="Arial" pitchFamily="34" charset="0"/>
                <a:cs typeface="Arial" pitchFamily="34" charset="0"/>
              </a:rPr>
              <a:t> </a:t>
            </a:r>
            <a:r>
              <a:rPr lang="en-US" altLang="zh-CN" sz="2400" b="1" dirty="0" err="1" smtClean="0">
                <a:latin typeface="Arial" pitchFamily="34" charset="0"/>
                <a:cs typeface="Arial" pitchFamily="34" charset="0"/>
              </a:rPr>
              <a:t>Weixiang</a:t>
            </a:r>
            <a:endParaRPr lang="en-US" altLang="zh-CN" sz="2400" b="1" dirty="0" smtClean="0">
              <a:latin typeface="Arial" pitchFamily="34" charset="0"/>
              <a:cs typeface="Arial" pitchFamily="34" charset="0"/>
            </a:endParaRPr>
          </a:p>
          <a:p>
            <a:pPr eaLnBrk="1" hangingPunct="1"/>
            <a:r>
              <a:rPr lang="en-US" altLang="zh-CN" sz="1800" b="1" dirty="0" smtClean="0">
                <a:latin typeface="Arial" pitchFamily="34" charset="0"/>
                <a:cs typeface="Arial" pitchFamily="34" charset="0"/>
              </a:rPr>
              <a:t>China Academy of Telecommunications Research of MIIT</a:t>
            </a:r>
          </a:p>
          <a:p>
            <a:pPr eaLnBrk="1" hangingPunct="1"/>
            <a:endParaRPr lang="zh-CN" altLang="en-US"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smtClean="0"/>
              <a:t>Integration of informatization and industrialization</a:t>
            </a:r>
            <a:endParaRPr lang="zh-CN" altLang="en-US" smtClean="0"/>
          </a:p>
        </p:txBody>
      </p:sp>
      <p:sp>
        <p:nvSpPr>
          <p:cNvPr id="12291" name="内容占位符 2"/>
          <p:cNvSpPr>
            <a:spLocks noGrp="1"/>
          </p:cNvSpPr>
          <p:nvPr>
            <p:ph idx="1"/>
          </p:nvPr>
        </p:nvSpPr>
        <p:spPr>
          <a:xfrm>
            <a:off x="609600" y="1447800"/>
            <a:ext cx="5105400" cy="5005388"/>
          </a:xfrm>
        </p:spPr>
        <p:txBody>
          <a:bodyPr/>
          <a:lstStyle/>
          <a:p>
            <a:pPr>
              <a:buFontTx/>
              <a:buNone/>
            </a:pPr>
            <a:r>
              <a:rPr lang="en-US" altLang="zh-CN" smtClean="0"/>
              <a:t>    The Ministry of industry and information technology Of  China have published policy to promote the deep integration of informatization and industrialization, and strengthen the role of information and communication technology on energy saving and emission reduction of traditional industry.</a:t>
            </a:r>
          </a:p>
          <a:p>
            <a:pPr>
              <a:buFontTx/>
              <a:buNone/>
            </a:pPr>
            <a:endParaRPr lang="zh-CN" altLang="en-US" smtClean="0"/>
          </a:p>
        </p:txBody>
      </p:sp>
      <p:pic>
        <p:nvPicPr>
          <p:cNvPr id="12292" name="Picture 2"/>
          <p:cNvPicPr>
            <a:picLocks noChangeAspect="1" noChangeArrowheads="1"/>
          </p:cNvPicPr>
          <p:nvPr/>
        </p:nvPicPr>
        <p:blipFill>
          <a:blip r:embed="rId2"/>
          <a:srcRect/>
          <a:stretch>
            <a:fillRect/>
          </a:stretch>
        </p:blipFill>
        <p:spPr bwMode="auto">
          <a:xfrm>
            <a:off x="5786438" y="1643063"/>
            <a:ext cx="2914650" cy="4500562"/>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en-US" altLang="zh-CN" smtClean="0"/>
              <a:t>Encourage the application of ICT</a:t>
            </a:r>
            <a:endParaRPr lang="zh-CN" altLang="en-US" smtClean="0"/>
          </a:p>
        </p:txBody>
      </p:sp>
      <p:sp>
        <p:nvSpPr>
          <p:cNvPr id="13315" name="内容占位符 2"/>
          <p:cNvSpPr>
            <a:spLocks noGrp="1"/>
          </p:cNvSpPr>
          <p:nvPr>
            <p:ph idx="1"/>
          </p:nvPr>
        </p:nvSpPr>
        <p:spPr>
          <a:xfrm>
            <a:off x="609600" y="1447800"/>
            <a:ext cx="4748213" cy="5005388"/>
          </a:xfrm>
        </p:spPr>
        <p:txBody>
          <a:bodyPr/>
          <a:lstStyle/>
          <a:p>
            <a:pPr>
              <a:buFontTx/>
              <a:buNone/>
            </a:pPr>
            <a:r>
              <a:rPr lang="en-US" altLang="zh-CN" smtClean="0"/>
              <a:t>    Encourage the application of ICT to promote energy-saving and emission reduction of economic and social fields. These  ICTs include  Electronic commerce, mobile office, video conferencing, video surveillance, etc.</a:t>
            </a:r>
          </a:p>
          <a:p>
            <a:pPr>
              <a:buFontTx/>
              <a:buNone/>
            </a:pPr>
            <a:endParaRPr lang="en-US" altLang="zh-CN" smtClean="0"/>
          </a:p>
          <a:p>
            <a:pPr>
              <a:buFontTx/>
              <a:buNone/>
            </a:pPr>
            <a:endParaRPr lang="en-US" altLang="zh-CN" smtClean="0"/>
          </a:p>
          <a:p>
            <a:pPr>
              <a:buFontTx/>
              <a:buNone/>
            </a:pPr>
            <a:endParaRPr lang="zh-CN" altLang="en-US" smtClean="0"/>
          </a:p>
        </p:txBody>
      </p:sp>
      <p:pic>
        <p:nvPicPr>
          <p:cNvPr id="13316" name="Picture 2"/>
          <p:cNvPicPr>
            <a:picLocks noChangeAspect="1" noChangeArrowheads="1"/>
          </p:cNvPicPr>
          <p:nvPr/>
        </p:nvPicPr>
        <p:blipFill>
          <a:blip r:embed="rId2"/>
          <a:srcRect/>
          <a:stretch>
            <a:fillRect/>
          </a:stretch>
        </p:blipFill>
        <p:spPr bwMode="auto">
          <a:xfrm>
            <a:off x="5715000" y="1714500"/>
            <a:ext cx="3167063" cy="4357688"/>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en-US" altLang="zh-CN" smtClean="0">
                <a:latin typeface="Arial" pitchFamily="34" charset="0"/>
                <a:ea typeface="Arial Unicode MS" pitchFamily="34" charset="-122"/>
                <a:cs typeface="Arial" pitchFamily="34" charset="0"/>
              </a:rPr>
              <a:t>Green Data Center</a:t>
            </a:r>
            <a:endParaRPr lang="zh-CN" altLang="en-US" smtClean="0">
              <a:latin typeface="Arial" pitchFamily="34" charset="0"/>
              <a:ea typeface="Arial Unicode MS" pitchFamily="34" charset="-122"/>
              <a:cs typeface="Arial" pitchFamily="34" charset="0"/>
            </a:endParaRPr>
          </a:p>
        </p:txBody>
      </p:sp>
      <p:sp>
        <p:nvSpPr>
          <p:cNvPr id="14339" name="内容占位符 2"/>
          <p:cNvSpPr>
            <a:spLocks noGrp="1"/>
          </p:cNvSpPr>
          <p:nvPr>
            <p:ph idx="1"/>
          </p:nvPr>
        </p:nvSpPr>
        <p:spPr>
          <a:xfrm>
            <a:off x="609600" y="1447800"/>
            <a:ext cx="4319588" cy="5005388"/>
          </a:xfrm>
        </p:spPr>
        <p:txBody>
          <a:bodyPr/>
          <a:lstStyle/>
          <a:p>
            <a:pPr eaLnBrk="1" hangingPunct="1"/>
            <a:r>
              <a:rPr lang="en-US" altLang="zh-CN" smtClean="0"/>
              <a:t>More and more  energy saving technologies  are used in IDC</a:t>
            </a:r>
          </a:p>
          <a:p>
            <a:pPr eaLnBrk="1" hangingPunct="1"/>
            <a:r>
              <a:rPr lang="en-US" altLang="zh-CN" smtClean="0"/>
              <a:t>Many old IDC are reformed to meet the energy saving requirements</a:t>
            </a:r>
          </a:p>
          <a:p>
            <a:pPr eaLnBrk="1" hangingPunct="1"/>
            <a:r>
              <a:rPr lang="en-US" altLang="zh-CN" smtClean="0"/>
              <a:t> The PUE of a lot of IDC is less than 1.5</a:t>
            </a:r>
          </a:p>
          <a:p>
            <a:pPr eaLnBrk="1" hangingPunct="1"/>
            <a:endParaRPr lang="en-US" altLang="zh-CN" smtClean="0"/>
          </a:p>
          <a:p>
            <a:pPr eaLnBrk="1" hangingPunct="1">
              <a:buFontTx/>
              <a:buNone/>
            </a:pPr>
            <a:r>
              <a:rPr lang="en-US" altLang="zh-CN" smtClean="0"/>
              <a:t> </a:t>
            </a:r>
          </a:p>
          <a:p>
            <a:pPr eaLnBrk="1" hangingPunct="1">
              <a:buFontTx/>
              <a:buNone/>
            </a:pPr>
            <a:endParaRPr lang="zh-CN" altLang="en-US" smtClean="0"/>
          </a:p>
        </p:txBody>
      </p:sp>
      <p:pic>
        <p:nvPicPr>
          <p:cNvPr id="14340" name="Picture 3"/>
          <p:cNvPicPr>
            <a:picLocks noChangeAspect="1" noChangeArrowheads="1"/>
          </p:cNvPicPr>
          <p:nvPr/>
        </p:nvPicPr>
        <p:blipFill>
          <a:blip r:embed="rId2"/>
          <a:srcRect/>
          <a:stretch>
            <a:fillRect/>
          </a:stretch>
        </p:blipFill>
        <p:spPr bwMode="auto">
          <a:xfrm>
            <a:off x="5114925" y="2286000"/>
            <a:ext cx="3481388" cy="2138363"/>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a:xfrm>
            <a:off x="571500" y="714375"/>
            <a:ext cx="8066088" cy="530225"/>
          </a:xfrm>
        </p:spPr>
        <p:txBody>
          <a:bodyPr/>
          <a:lstStyle/>
          <a:p>
            <a:pPr eaLnBrk="1" hangingPunct="1"/>
            <a:r>
              <a:rPr lang="en-US" altLang="zh-CN" smtClean="0">
                <a:latin typeface="Arial" pitchFamily="34" charset="0"/>
                <a:ea typeface="Arial Unicode MS" pitchFamily="34" charset="-122"/>
                <a:cs typeface="Arial" pitchFamily="34" charset="0"/>
              </a:rPr>
              <a:t>HVDC for Telecommunication </a:t>
            </a:r>
            <a:endParaRPr lang="zh-CN" altLang="en-US" smtClean="0">
              <a:latin typeface="Arial" pitchFamily="34" charset="0"/>
              <a:ea typeface="Arial Unicode MS" pitchFamily="34" charset="-122"/>
              <a:cs typeface="Arial" pitchFamily="34" charset="0"/>
            </a:endParaRPr>
          </a:p>
        </p:txBody>
      </p:sp>
      <p:sp>
        <p:nvSpPr>
          <p:cNvPr id="1028" name="内容占位符 2"/>
          <p:cNvSpPr>
            <a:spLocks noGrp="1"/>
          </p:cNvSpPr>
          <p:nvPr>
            <p:ph idx="1"/>
          </p:nvPr>
        </p:nvSpPr>
        <p:spPr/>
        <p:txBody>
          <a:bodyPr/>
          <a:lstStyle/>
          <a:p>
            <a:pPr eaLnBrk="1" hangingPunct="1"/>
            <a:r>
              <a:rPr lang="en-US" altLang="zh-CN" smtClean="0">
                <a:latin typeface="Arial" pitchFamily="34" charset="0"/>
                <a:cs typeface="Arial" pitchFamily="34" charset="0"/>
              </a:rPr>
              <a:t>HVDC is more efficient, reliable, Energy-saving, Cost-efficient compared with traditional UPS</a:t>
            </a:r>
          </a:p>
          <a:p>
            <a:pPr eaLnBrk="1" hangingPunct="1"/>
            <a:r>
              <a:rPr lang="en-US" altLang="zh-CN" smtClean="0">
                <a:latin typeface="Arial" pitchFamily="34" charset="0"/>
                <a:cs typeface="Arial" pitchFamily="34" charset="0"/>
              </a:rPr>
              <a:t>High-voltage Direct Current(HVDC) Power Supply System for Telecommunication has been applied in some telecom operators of China</a:t>
            </a:r>
          </a:p>
          <a:p>
            <a:pPr eaLnBrk="1" hangingPunct="1">
              <a:buFontTx/>
              <a:buNone/>
            </a:pPr>
            <a:endParaRPr lang="en-US" altLang="zh-CN" smtClean="0">
              <a:latin typeface="Arial" pitchFamily="34" charset="0"/>
              <a:cs typeface="Arial" pitchFamily="34" charset="0"/>
            </a:endParaRPr>
          </a:p>
        </p:txBody>
      </p:sp>
      <p:sp>
        <p:nvSpPr>
          <p:cNvPr id="1029" name="Rectangle 2"/>
          <p:cNvSpPr>
            <a:spLocks noChangeArrowheads="1"/>
          </p:cNvSpPr>
          <p:nvPr/>
        </p:nvSpPr>
        <p:spPr bwMode="auto">
          <a:xfrm>
            <a:off x="0" y="0"/>
            <a:ext cx="9144000" cy="0"/>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txBody>
          <a:bodyPr wrap="none" anchor="ctr">
            <a:spAutoFit/>
          </a:bodyPr>
          <a:lstStyle/>
          <a:p>
            <a:endParaRPr lang="zh-CN" altLang="en-US"/>
          </a:p>
        </p:txBody>
      </p:sp>
      <p:graphicFrame>
        <p:nvGraphicFramePr>
          <p:cNvPr id="1026" name="Object 1"/>
          <p:cNvGraphicFramePr>
            <a:graphicFrameLocks noChangeAspect="1"/>
          </p:cNvGraphicFramePr>
          <p:nvPr/>
        </p:nvGraphicFramePr>
        <p:xfrm>
          <a:off x="857250" y="4214813"/>
          <a:ext cx="7462838" cy="2000250"/>
        </p:xfrm>
        <a:graphic>
          <a:graphicData uri="http://schemas.openxmlformats.org/presentationml/2006/ole">
            <p:oleObj spid="_x0000_s1026" name="Visio" r:id="rId4" imgW="3375965" imgH="778299" progId="">
              <p:embed/>
            </p:oleObj>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714375" y="642938"/>
            <a:ext cx="8066088" cy="530225"/>
          </a:xfrm>
        </p:spPr>
        <p:txBody>
          <a:bodyPr/>
          <a:lstStyle/>
          <a:p>
            <a:pPr eaLnBrk="1" hangingPunct="1"/>
            <a:r>
              <a:rPr lang="en-US" altLang="zh-CN" smtClean="0">
                <a:latin typeface="Arial" pitchFamily="34" charset="0"/>
                <a:ea typeface="Arial Unicode MS" pitchFamily="34" charset="-122"/>
                <a:cs typeface="Arial" pitchFamily="34" charset="0"/>
              </a:rPr>
              <a:t>Green communication base station</a:t>
            </a:r>
            <a:endParaRPr lang="zh-CN" altLang="en-US" smtClean="0">
              <a:latin typeface="Arial" pitchFamily="34" charset="0"/>
              <a:ea typeface="Arial Unicode MS" pitchFamily="34" charset="-122"/>
              <a:cs typeface="Arial" pitchFamily="34" charset="0"/>
            </a:endParaRPr>
          </a:p>
        </p:txBody>
      </p:sp>
      <p:sp>
        <p:nvSpPr>
          <p:cNvPr id="6" name="内容占位符 2"/>
          <p:cNvSpPr txBox="1">
            <a:spLocks/>
          </p:cNvSpPr>
          <p:nvPr/>
        </p:nvSpPr>
        <p:spPr bwMode="auto">
          <a:xfrm>
            <a:off x="609600" y="1643063"/>
            <a:ext cx="4391025" cy="4810125"/>
          </a:xfrm>
          <a:prstGeom prst="rect">
            <a:avLst/>
          </a:prstGeom>
          <a:noFill/>
          <a:ln w="9525">
            <a:noFill/>
            <a:miter lim="800000"/>
            <a:headEnd/>
            <a:tailEnd/>
          </a:ln>
        </p:spPr>
        <p:txBody>
          <a:bodyPr/>
          <a:lstStyle/>
          <a:p>
            <a:pPr marL="342900" indent="-342900" eaLnBrk="0" hangingPunct="0">
              <a:spcBef>
                <a:spcPct val="20000"/>
              </a:spcBef>
              <a:defRPr/>
            </a:pPr>
            <a:r>
              <a:rPr lang="en-US" altLang="zh-CN" sz="2800" kern="0" dirty="0">
                <a:latin typeface="Arial" pitchFamily="34" charset="0"/>
                <a:ea typeface="+mn-ea"/>
                <a:cs typeface="Arial" pitchFamily="34" charset="0"/>
              </a:rPr>
              <a:t>    More and more energy-saving technologies make the </a:t>
            </a:r>
            <a:r>
              <a:rPr lang="en-US" altLang="zh-CN" sz="2800" dirty="0">
                <a:latin typeface="Arial" charset="0"/>
                <a:ea typeface="Arial Unicode MS" pitchFamily="34" charset="-122"/>
                <a:cs typeface="Arial" charset="0"/>
              </a:rPr>
              <a:t>communication base station more efficient, such as smart energy-saving technology for main equipment, smart air-condition  technology, no house base station, etc.</a:t>
            </a:r>
          </a:p>
          <a:p>
            <a:pPr marL="342900" indent="-342900" eaLnBrk="0" hangingPunct="0">
              <a:spcBef>
                <a:spcPct val="20000"/>
              </a:spcBef>
              <a:defRPr/>
            </a:pPr>
            <a:endParaRPr lang="en-US" altLang="zh-CN" sz="2800" kern="0" dirty="0">
              <a:latin typeface="Arial" pitchFamily="34" charset="0"/>
              <a:ea typeface="+mn-ea"/>
              <a:cs typeface="Arial" pitchFamily="34" charset="0"/>
            </a:endParaRPr>
          </a:p>
        </p:txBody>
      </p:sp>
      <p:pic>
        <p:nvPicPr>
          <p:cNvPr id="15364" name="Picture 5"/>
          <p:cNvPicPr>
            <a:picLocks noGrp="1" noChangeAspect="1" noChangeArrowheads="1"/>
          </p:cNvPicPr>
          <p:nvPr>
            <p:ph idx="1"/>
          </p:nvPr>
        </p:nvPicPr>
        <p:blipFill>
          <a:blip r:embed="rId3"/>
          <a:srcRect/>
          <a:stretch>
            <a:fillRect/>
          </a:stretch>
        </p:blipFill>
        <p:spPr>
          <a:xfrm>
            <a:off x="5214938" y="1857375"/>
            <a:ext cx="3581400" cy="2838450"/>
          </a:xfrm>
          <a:noFill/>
          <a:effectLst>
            <a:prstShdw prst="shdw13" dist="53882" dir="13500000">
              <a:schemeClr val="bg2">
                <a:alpha val="50000"/>
              </a:schemeClr>
            </a:prstShdw>
          </a:effec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en-US" altLang="zh-CN" smtClean="0">
                <a:latin typeface="Arial" pitchFamily="34" charset="0"/>
                <a:ea typeface="Arial Unicode MS" pitchFamily="34" charset="-122"/>
                <a:cs typeface="Arial" pitchFamily="34" charset="0"/>
              </a:rPr>
              <a:t>Universal</a:t>
            </a:r>
            <a:r>
              <a:rPr lang="en-US" altLang="zh-CN" smtClean="0">
                <a:ea typeface="Arial Unicode MS" pitchFamily="34" charset="-122"/>
                <a:cs typeface="Arial" pitchFamily="34" charset="0"/>
              </a:rPr>
              <a:t> </a:t>
            </a:r>
            <a:r>
              <a:rPr lang="en-US" altLang="zh-CN" smtClean="0">
                <a:latin typeface="Arial" pitchFamily="34" charset="0"/>
                <a:ea typeface="Arial Unicode MS" pitchFamily="34" charset="-122"/>
                <a:cs typeface="Arial" pitchFamily="34" charset="0"/>
              </a:rPr>
              <a:t>Power</a:t>
            </a:r>
            <a:r>
              <a:rPr lang="en-US" altLang="zh-CN" smtClean="0">
                <a:ea typeface="Arial Unicode MS" pitchFamily="34" charset="-122"/>
                <a:cs typeface="Arial" pitchFamily="34" charset="0"/>
              </a:rPr>
              <a:t> </a:t>
            </a:r>
            <a:r>
              <a:rPr lang="en-US" altLang="zh-CN" smtClean="0">
                <a:latin typeface="Arial" pitchFamily="34" charset="0"/>
                <a:ea typeface="Arial Unicode MS" pitchFamily="34" charset="-122"/>
                <a:cs typeface="Arial" pitchFamily="34" charset="0"/>
              </a:rPr>
              <a:t>Chargers</a:t>
            </a:r>
            <a:endParaRPr lang="zh-CN" altLang="en-US" smtClean="0">
              <a:latin typeface="Arial" pitchFamily="34" charset="0"/>
              <a:ea typeface="Arial Unicode MS" pitchFamily="34" charset="-122"/>
              <a:cs typeface="Arial" pitchFamily="34" charset="0"/>
            </a:endParaRPr>
          </a:p>
        </p:txBody>
      </p:sp>
      <p:pic>
        <p:nvPicPr>
          <p:cNvPr id="16387" name="Picture 2" descr="http://t3.gstatic.com/images?q=tbn:RmfP-7b_i8W1pM::&amp;t=1&amp;usg=__lK00aTdrT11Re_amgBANiZuwniM="/>
          <p:cNvPicPr>
            <a:picLocks noChangeAspect="1" noChangeArrowheads="1"/>
          </p:cNvPicPr>
          <p:nvPr/>
        </p:nvPicPr>
        <p:blipFill>
          <a:blip r:embed="rId3"/>
          <a:srcRect/>
          <a:stretch>
            <a:fillRect/>
          </a:stretch>
        </p:blipFill>
        <p:spPr bwMode="auto">
          <a:xfrm>
            <a:off x="1460500" y="1785938"/>
            <a:ext cx="6145213" cy="4071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en-US" altLang="zh-CN" smtClean="0">
                <a:latin typeface="Arial" pitchFamily="34" charset="0"/>
                <a:ea typeface="Arial Unicode MS" pitchFamily="34" charset="-122"/>
                <a:cs typeface="Arial" pitchFamily="34" charset="0"/>
              </a:rPr>
              <a:t>Universal</a:t>
            </a:r>
            <a:r>
              <a:rPr lang="en-US" altLang="zh-CN" smtClean="0">
                <a:ea typeface="Arial Unicode MS" pitchFamily="34" charset="-122"/>
                <a:cs typeface="Arial" pitchFamily="34" charset="0"/>
              </a:rPr>
              <a:t> </a:t>
            </a:r>
            <a:r>
              <a:rPr lang="en-US" altLang="zh-CN" smtClean="0">
                <a:latin typeface="Arial" pitchFamily="34" charset="0"/>
                <a:ea typeface="Arial Unicode MS" pitchFamily="34" charset="-122"/>
                <a:cs typeface="Arial" pitchFamily="34" charset="0"/>
              </a:rPr>
              <a:t>Power Chargers</a:t>
            </a:r>
            <a:endParaRPr lang="zh-CN" altLang="en-US" smtClean="0">
              <a:latin typeface="Arial" pitchFamily="34" charset="0"/>
              <a:ea typeface="Arial Unicode MS" pitchFamily="34" charset="-122"/>
              <a:cs typeface="Arial" pitchFamily="34" charset="0"/>
            </a:endParaRPr>
          </a:p>
        </p:txBody>
      </p:sp>
      <p:sp>
        <p:nvSpPr>
          <p:cNvPr id="17411" name="内容占位符 2"/>
          <p:cNvSpPr>
            <a:spLocks noGrp="1"/>
          </p:cNvSpPr>
          <p:nvPr>
            <p:ph idx="1"/>
          </p:nvPr>
        </p:nvSpPr>
        <p:spPr>
          <a:xfrm>
            <a:off x="609600" y="1447800"/>
            <a:ext cx="7962900" cy="5005388"/>
          </a:xfrm>
        </p:spPr>
        <p:txBody>
          <a:bodyPr/>
          <a:lstStyle/>
          <a:p>
            <a:pPr eaLnBrk="1" hangingPunct="1"/>
            <a:r>
              <a:rPr lang="en-US" altLang="zh-CN" smtClean="0">
                <a:latin typeface="Arial" pitchFamily="34" charset="0"/>
                <a:cs typeface="Arial" pitchFamily="34" charset="0"/>
              </a:rPr>
              <a:t>Normally every ICT device has at least one power charge, power adapter or power switch unit</a:t>
            </a:r>
          </a:p>
          <a:p>
            <a:pPr eaLnBrk="1" hangingPunct="1"/>
            <a:r>
              <a:rPr lang="en-US" altLang="zh-CN" smtClean="0">
                <a:latin typeface="Arial" pitchFamily="34" charset="0"/>
                <a:cs typeface="Arial" pitchFamily="34" charset="0"/>
              </a:rPr>
              <a:t>At the end of life, ICT devices and its power units are kinds of e-waste</a:t>
            </a:r>
          </a:p>
          <a:p>
            <a:pPr eaLnBrk="1" hangingPunct="1"/>
            <a:r>
              <a:rPr lang="en-US" altLang="zh-CN" smtClean="0">
                <a:latin typeface="Arial" pitchFamily="34" charset="0"/>
                <a:cs typeface="Arial" pitchFamily="34" charset="0"/>
              </a:rPr>
              <a:t>A universal power adapter and charger solution will reduce the number of power adapters and chargers by widening their application to more devices and increasing their lifetime. Then more energy and material will be saved.</a:t>
            </a:r>
            <a:endParaRPr lang="zh-CN" altLang="zh-CN" smtClean="0">
              <a:latin typeface="Arial" pitchFamily="34" charset="0"/>
              <a:cs typeface="Arial" pitchFamily="34" charset="0"/>
            </a:endParaRPr>
          </a:p>
          <a:p>
            <a:pPr eaLnBrk="1" hangingPunct="1"/>
            <a:endParaRPr lang="zh-CN" altLang="en-US"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en-US" altLang="zh-CN" smtClean="0">
                <a:latin typeface="Arial" pitchFamily="34" charset="0"/>
                <a:ea typeface="Arial Unicode MS" pitchFamily="34" charset="-122"/>
                <a:cs typeface="Arial" pitchFamily="34" charset="0"/>
              </a:rPr>
              <a:t>Standardization</a:t>
            </a:r>
            <a:endParaRPr lang="zh-CN" altLang="en-US" smtClean="0">
              <a:latin typeface="Arial" pitchFamily="34" charset="0"/>
              <a:ea typeface="Arial Unicode MS" pitchFamily="34" charset="-122"/>
              <a:cs typeface="Arial" pitchFamily="34" charset="0"/>
            </a:endParaRPr>
          </a:p>
        </p:txBody>
      </p:sp>
      <p:pic>
        <p:nvPicPr>
          <p:cNvPr id="18435" name="Picture 2"/>
          <p:cNvPicPr>
            <a:picLocks noChangeAspect="1" noChangeArrowheads="1"/>
          </p:cNvPicPr>
          <p:nvPr/>
        </p:nvPicPr>
        <p:blipFill>
          <a:blip r:embed="rId3"/>
          <a:srcRect/>
          <a:stretch>
            <a:fillRect/>
          </a:stretch>
        </p:blipFill>
        <p:spPr bwMode="auto">
          <a:xfrm>
            <a:off x="5000625" y="1714500"/>
            <a:ext cx="3143250" cy="4000500"/>
          </a:xfrm>
          <a:prstGeom prst="rect">
            <a:avLst/>
          </a:prstGeom>
          <a:noFill/>
          <a:ln w="12700" cap="sq">
            <a:noFill/>
            <a:miter lim="800000"/>
            <a:headEnd type="none" w="sm" len="sm"/>
            <a:tailEnd type="none" w="sm" len="sm"/>
          </a:ln>
        </p:spPr>
      </p:pic>
      <p:sp>
        <p:nvSpPr>
          <p:cNvPr id="18436" name="矩形 3"/>
          <p:cNvSpPr>
            <a:spLocks noChangeArrowheads="1"/>
          </p:cNvSpPr>
          <p:nvPr/>
        </p:nvSpPr>
        <p:spPr bwMode="auto">
          <a:xfrm>
            <a:off x="714375" y="1500188"/>
            <a:ext cx="4214813" cy="2678112"/>
          </a:xfrm>
          <a:prstGeom prst="rect">
            <a:avLst/>
          </a:prstGeom>
          <a:noFill/>
          <a:ln w="9525">
            <a:noFill/>
            <a:miter lim="800000"/>
            <a:headEnd/>
            <a:tailEnd/>
          </a:ln>
        </p:spPr>
        <p:txBody>
          <a:bodyPr>
            <a:spAutoFit/>
          </a:bodyPr>
          <a:lstStyle/>
          <a:p>
            <a:r>
              <a:rPr lang="en-US" altLang="zh-CN">
                <a:latin typeface="Arial" pitchFamily="34" charset="0"/>
                <a:cs typeface="Arial" pitchFamily="34" charset="0"/>
              </a:rPr>
              <a:t>With the promotion of industry, government and users, most of the mobile phones in China market are using universal power adapters with USB A port and Micro-USB B port.</a:t>
            </a:r>
            <a:endParaRPr lang="zh-CN" altLang="en-US">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smtClean="0">
                <a:latin typeface="Arial" pitchFamily="34" charset="0"/>
                <a:ea typeface="Arial Unicode MS" pitchFamily="34" charset="-122"/>
                <a:cs typeface="Arial" pitchFamily="34" charset="0"/>
              </a:rPr>
              <a:t>Conclusions</a:t>
            </a:r>
            <a:endParaRPr lang="zh-CN" altLang="en-US" smtClean="0">
              <a:latin typeface="Arial" pitchFamily="34" charset="0"/>
              <a:ea typeface="Arial Unicode MS" pitchFamily="34" charset="-122"/>
              <a:cs typeface="Arial" pitchFamily="34" charset="0"/>
            </a:endParaRPr>
          </a:p>
        </p:txBody>
      </p:sp>
      <p:sp>
        <p:nvSpPr>
          <p:cNvPr id="19459" name="内容占位符 2"/>
          <p:cNvSpPr>
            <a:spLocks noGrp="1"/>
          </p:cNvSpPr>
          <p:nvPr>
            <p:ph idx="1"/>
          </p:nvPr>
        </p:nvSpPr>
        <p:spPr/>
        <p:txBody>
          <a:bodyPr/>
          <a:lstStyle/>
          <a:p>
            <a:pPr eaLnBrk="1" hangingPunct="1"/>
            <a:r>
              <a:rPr lang="en-US" altLang="zh-CN" smtClean="0">
                <a:latin typeface="Arial" pitchFamily="34" charset="0"/>
                <a:cs typeface="Arial" pitchFamily="34" charset="0"/>
              </a:rPr>
              <a:t>ICTs have both positive and negative aspects on the environment, we should act to minimize the negative factors of ICT and maximize the positive ones</a:t>
            </a:r>
          </a:p>
          <a:p>
            <a:pPr eaLnBrk="1" hangingPunct="1"/>
            <a:r>
              <a:rPr lang="en-US" altLang="zh-CN" smtClean="0">
                <a:latin typeface="Arial" pitchFamily="34" charset="0"/>
                <a:cs typeface="Arial" pitchFamily="34" charset="0"/>
              </a:rPr>
              <a:t>In China, a lot of laws and standards about environmental protection have been published</a:t>
            </a:r>
          </a:p>
          <a:p>
            <a:pPr eaLnBrk="1" hangingPunct="1"/>
            <a:r>
              <a:rPr lang="en-US" altLang="zh-CN" smtClean="0">
                <a:latin typeface="Arial" pitchFamily="34" charset="0"/>
                <a:cs typeface="Arial" pitchFamily="34" charset="0"/>
              </a:rPr>
              <a:t>Some actions have been made in China ICTs Industry to improve our environment</a:t>
            </a:r>
            <a:endParaRPr lang="zh-CN" altLang="en-US" smtClean="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内容占位符 2"/>
          <p:cNvSpPr>
            <a:spLocks noGrp="1"/>
          </p:cNvSpPr>
          <p:nvPr>
            <p:ph idx="1"/>
          </p:nvPr>
        </p:nvSpPr>
        <p:spPr/>
        <p:txBody>
          <a:bodyPr/>
          <a:lstStyle/>
          <a:p>
            <a:pPr algn="ctr" eaLnBrk="1" hangingPunct="1">
              <a:buFontTx/>
              <a:buNone/>
              <a:defRPr/>
            </a:pPr>
            <a:endParaRPr lang="da-DK" altLang="zh-CN" sz="4000" b="1" dirty="0" smtClean="0">
              <a:latin typeface="Arial" charset="0"/>
              <a:ea typeface="宋体" pitchFamily="2" charset="-122"/>
            </a:endParaRPr>
          </a:p>
          <a:p>
            <a:pPr algn="ctr" eaLnBrk="1" hangingPunct="1">
              <a:buFontTx/>
              <a:buNone/>
              <a:defRPr/>
            </a:pPr>
            <a:r>
              <a:rPr lang="da-DK" altLang="zh-CN" sz="4000" b="1" dirty="0" smtClean="0">
                <a:latin typeface="Arial" pitchFamily="34" charset="0"/>
                <a:ea typeface="+mj-ea"/>
                <a:cs typeface="Arial" pitchFamily="34" charset="0"/>
              </a:rPr>
              <a:t>Thank you for your attention</a:t>
            </a:r>
          </a:p>
          <a:p>
            <a:pPr algn="ctr" eaLnBrk="1" hangingPunct="1">
              <a:buFontTx/>
              <a:buNone/>
              <a:defRPr/>
            </a:pPr>
            <a:endParaRPr lang="da-DK" altLang="zh-CN" sz="4000" dirty="0" smtClean="0">
              <a:latin typeface="Arial" charset="0"/>
              <a:ea typeface="宋体" pitchFamily="2" charset="-122"/>
            </a:endParaRPr>
          </a:p>
          <a:p>
            <a:pPr algn="ctr" eaLnBrk="1" hangingPunct="1">
              <a:buFontTx/>
              <a:buNone/>
              <a:defRPr/>
            </a:pPr>
            <a:endParaRPr lang="da-DK" altLang="zh-CN" sz="4000" dirty="0" smtClean="0">
              <a:latin typeface="Arial" charset="0"/>
              <a:ea typeface="宋体" pitchFamily="2" charset="-122"/>
            </a:endParaRPr>
          </a:p>
          <a:p>
            <a:pPr algn="ctr" eaLnBrk="1" hangingPunct="1">
              <a:buFontTx/>
              <a:buNone/>
              <a:defRPr/>
            </a:pPr>
            <a:r>
              <a:rPr lang="da-DK" altLang="zh-CN" sz="3200" b="1" dirty="0" smtClean="0">
                <a:latin typeface="Arial" charset="0"/>
                <a:ea typeface="宋体" pitchFamily="2" charset="-122"/>
              </a:rPr>
              <a:t>guoweixiang@catr.cn</a:t>
            </a:r>
            <a:endParaRPr lang="zh-CN" altLang="en-US" sz="3200" b="1"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r>
              <a:rPr lang="en-US" altLang="zh-CN" smtClean="0">
                <a:latin typeface="Arial" pitchFamily="34" charset="0"/>
                <a:cs typeface="Arial" pitchFamily="34" charset="0"/>
              </a:rPr>
              <a:t>Content</a:t>
            </a:r>
            <a:endParaRPr lang="zh-CN" altLang="en-US" smtClean="0">
              <a:latin typeface="Arial" pitchFamily="34" charset="0"/>
              <a:cs typeface="Arial" pitchFamily="34" charset="0"/>
            </a:endParaRPr>
          </a:p>
        </p:txBody>
      </p:sp>
      <p:sp>
        <p:nvSpPr>
          <p:cNvPr id="4099" name="内容占位符 2"/>
          <p:cNvSpPr>
            <a:spLocks noGrp="1"/>
          </p:cNvSpPr>
          <p:nvPr>
            <p:ph idx="1"/>
          </p:nvPr>
        </p:nvSpPr>
        <p:spPr/>
        <p:txBody>
          <a:bodyPr/>
          <a:lstStyle/>
          <a:p>
            <a:pPr eaLnBrk="1" hangingPunct="1"/>
            <a:r>
              <a:rPr lang="en-US" altLang="zh-CN" smtClean="0">
                <a:latin typeface="Arial" pitchFamily="34" charset="0"/>
                <a:ea typeface="Arial Unicode MS" pitchFamily="34" charset="-122"/>
                <a:cs typeface="Arial" pitchFamily="34" charset="0"/>
              </a:rPr>
              <a:t>ICT and Environmental Impacts</a:t>
            </a:r>
          </a:p>
          <a:p>
            <a:pPr eaLnBrk="1" hangingPunct="1">
              <a:buFontTx/>
              <a:buNone/>
            </a:pPr>
            <a:endParaRPr lang="en-US" altLang="zh-CN" smtClean="0">
              <a:latin typeface="Arial" pitchFamily="34" charset="0"/>
              <a:ea typeface="Arial Unicode MS" pitchFamily="34" charset="-122"/>
              <a:cs typeface="Arial" pitchFamily="34" charset="0"/>
            </a:endParaRPr>
          </a:p>
          <a:p>
            <a:pPr eaLnBrk="1" hangingPunct="1"/>
            <a:r>
              <a:rPr lang="en-US" altLang="zh-CN" smtClean="0">
                <a:latin typeface="Arial" pitchFamily="34" charset="0"/>
                <a:ea typeface="Arial Unicode MS" pitchFamily="34" charset="-122"/>
                <a:cs typeface="Arial" pitchFamily="34" charset="0"/>
              </a:rPr>
              <a:t>Our Actions for green ICT</a:t>
            </a:r>
            <a:endParaRPr lang="zh-CN" altLang="en-US" smtClean="0">
              <a:latin typeface="Arial" pitchFamily="34" charset="0"/>
              <a:ea typeface="Arial Unicode MS" pitchFamily="34" charset="-122"/>
              <a:cs typeface="Arial"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642938" y="2786063"/>
            <a:ext cx="8066087" cy="530225"/>
          </a:xfrm>
        </p:spPr>
        <p:txBody>
          <a:bodyPr/>
          <a:lstStyle/>
          <a:p>
            <a:pPr eaLnBrk="1" hangingPunct="1"/>
            <a:r>
              <a:rPr lang="en-US" altLang="zh-CN" smtClean="0">
                <a:latin typeface="Arial" pitchFamily="34" charset="0"/>
                <a:ea typeface="Arial Unicode MS" pitchFamily="34" charset="-122"/>
                <a:cs typeface="Arial" pitchFamily="34" charset="0"/>
              </a:rPr>
              <a:t>ICT and Environmental Impacts</a:t>
            </a:r>
            <a:endParaRPr lang="zh-CN" altLang="en-US" smtClean="0">
              <a:ea typeface="Arial Unicode MS" pitchFamily="34" charset="-122"/>
              <a:cs typeface="Arial"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eaLnBrk="1" hangingPunct="1"/>
            <a:r>
              <a:rPr lang="en-US" altLang="zh-CN" smtClean="0">
                <a:latin typeface="Arial" pitchFamily="34" charset="0"/>
                <a:cs typeface="Arial" pitchFamily="34" charset="0"/>
              </a:rPr>
              <a:t>ICT and carbon emissions </a:t>
            </a:r>
            <a:endParaRPr lang="zh-CN" altLang="en-US" smtClean="0">
              <a:latin typeface="Arial" pitchFamily="34" charset="0"/>
              <a:cs typeface="Arial" pitchFamily="34" charset="0"/>
            </a:endParaRPr>
          </a:p>
        </p:txBody>
      </p:sp>
      <p:sp>
        <p:nvSpPr>
          <p:cNvPr id="6147" name="内容占位符 2"/>
          <p:cNvSpPr>
            <a:spLocks noGrp="1"/>
          </p:cNvSpPr>
          <p:nvPr>
            <p:ph idx="1"/>
          </p:nvPr>
        </p:nvSpPr>
        <p:spPr>
          <a:xfrm>
            <a:off x="571500" y="1428750"/>
            <a:ext cx="5000625" cy="4643438"/>
          </a:xfrm>
        </p:spPr>
        <p:txBody>
          <a:bodyPr/>
          <a:lstStyle/>
          <a:p>
            <a:pPr eaLnBrk="1" hangingPunct="1"/>
            <a:r>
              <a:rPr lang="en-US" altLang="zh-CN" sz="2400" smtClean="0">
                <a:latin typeface="Arial" pitchFamily="34" charset="0"/>
                <a:cs typeface="Arial" pitchFamily="34" charset="0"/>
              </a:rPr>
              <a:t>The manufacture, use and disposal of ICT equipment contribute around 2% of global emissions of carbon dioxide. </a:t>
            </a:r>
          </a:p>
          <a:p>
            <a:pPr eaLnBrk="1" hangingPunct="1"/>
            <a:r>
              <a:rPr lang="en-US" altLang="zh-CN" sz="2400" smtClean="0">
                <a:latin typeface="Arial" pitchFamily="34" charset="0"/>
                <a:cs typeface="Arial" pitchFamily="34" charset="0"/>
              </a:rPr>
              <a:t>As the use of ICT grows, its emissions are likely to increase despite improvements in efficiency. It is estimated that ICT will be responsible for 3% of global emissions by 2020.</a:t>
            </a:r>
          </a:p>
        </p:txBody>
      </p:sp>
      <p:pic>
        <p:nvPicPr>
          <p:cNvPr id="6148" name="Picture 4" descr="http://t2.gstatic.com/images?q=tbn:NGRa7Dc9SWMR1M"/>
          <p:cNvPicPr>
            <a:picLocks noChangeAspect="1" noChangeArrowheads="1"/>
          </p:cNvPicPr>
          <p:nvPr/>
        </p:nvPicPr>
        <p:blipFill>
          <a:blip r:embed="rId3"/>
          <a:srcRect/>
          <a:stretch>
            <a:fillRect/>
          </a:stretch>
        </p:blipFill>
        <p:spPr bwMode="auto">
          <a:xfrm>
            <a:off x="5572125" y="1643063"/>
            <a:ext cx="3008313" cy="3429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en-US" altLang="zh-CN" smtClean="0">
                <a:latin typeface="Arial" pitchFamily="34" charset="0"/>
                <a:cs typeface="Arial" pitchFamily="34" charset="0"/>
              </a:rPr>
              <a:t>Energy use in the ICT life cyle</a:t>
            </a:r>
            <a:endParaRPr lang="zh-CN" altLang="en-US" smtClean="0">
              <a:latin typeface="Arial" pitchFamily="34" charset="0"/>
              <a:cs typeface="Arial" pitchFamily="34" charset="0"/>
            </a:endParaRPr>
          </a:p>
        </p:txBody>
      </p:sp>
      <p:sp>
        <p:nvSpPr>
          <p:cNvPr id="7171" name="内容占位符 2"/>
          <p:cNvSpPr>
            <a:spLocks noGrp="1"/>
          </p:cNvSpPr>
          <p:nvPr>
            <p:ph idx="1"/>
          </p:nvPr>
        </p:nvSpPr>
        <p:spPr>
          <a:xfrm>
            <a:off x="609600" y="1447800"/>
            <a:ext cx="8066088" cy="1909763"/>
          </a:xfrm>
        </p:spPr>
        <p:txBody>
          <a:bodyPr/>
          <a:lstStyle/>
          <a:p>
            <a:pPr eaLnBrk="1" hangingPunct="1">
              <a:buFontTx/>
              <a:buNone/>
            </a:pPr>
            <a:r>
              <a:rPr lang="en-US" altLang="zh-CN" smtClean="0"/>
              <a:t>    </a:t>
            </a:r>
            <a:r>
              <a:rPr lang="en-US" altLang="zh-CN" smtClean="0">
                <a:latin typeface="Arial" pitchFamily="34" charset="0"/>
                <a:cs typeface="Arial" pitchFamily="34" charset="0"/>
              </a:rPr>
              <a:t>Energy efficiency in ICT have mostly focused on consumption while in use. However, a large part of the environmental impact of a device comes during its manufacture and disposal.</a:t>
            </a:r>
            <a:endParaRPr lang="zh-CN" altLang="en-US" smtClean="0">
              <a:latin typeface="Arial" pitchFamily="34" charset="0"/>
              <a:cs typeface="Arial" pitchFamily="34" charset="0"/>
            </a:endParaRPr>
          </a:p>
        </p:txBody>
      </p:sp>
      <p:sp>
        <p:nvSpPr>
          <p:cNvPr id="7172" name="Text Box 3"/>
          <p:cNvSpPr txBox="1">
            <a:spLocks noChangeArrowheads="1"/>
          </p:cNvSpPr>
          <p:nvPr/>
        </p:nvSpPr>
        <p:spPr bwMode="auto">
          <a:xfrm>
            <a:off x="2857500" y="5357813"/>
            <a:ext cx="3357563" cy="457200"/>
          </a:xfrm>
          <a:prstGeom prst="rect">
            <a:avLst/>
          </a:prstGeom>
          <a:noFill/>
          <a:ln w="9525">
            <a:noFill/>
            <a:miter lim="800000"/>
            <a:headEnd/>
            <a:tailEnd/>
          </a:ln>
        </p:spPr>
        <p:txBody>
          <a:bodyPr>
            <a:spAutoFit/>
          </a:bodyPr>
          <a:lstStyle/>
          <a:p>
            <a:pPr>
              <a:spcBef>
                <a:spcPct val="50000"/>
              </a:spcBef>
            </a:pPr>
            <a:r>
              <a:rPr lang="sv-SE" altLang="zh-CN">
                <a:solidFill>
                  <a:srgbClr val="CC0000"/>
                </a:solidFill>
                <a:latin typeface="Arial" pitchFamily="34" charset="0"/>
              </a:rPr>
              <a:t>From cradle to grave</a:t>
            </a:r>
            <a:endParaRPr lang="en-GB" altLang="zh-CN">
              <a:solidFill>
                <a:srgbClr val="CC0000"/>
              </a:solidFill>
              <a:latin typeface="Arial" pitchFamily="34" charset="0"/>
            </a:endParaRPr>
          </a:p>
        </p:txBody>
      </p:sp>
      <p:pic>
        <p:nvPicPr>
          <p:cNvPr id="7173" name="Picture 4" descr="j0198802"/>
          <p:cNvPicPr>
            <a:picLocks noChangeAspect="1" noChangeArrowheads="1"/>
          </p:cNvPicPr>
          <p:nvPr/>
        </p:nvPicPr>
        <p:blipFill>
          <a:blip r:embed="rId3"/>
          <a:srcRect/>
          <a:stretch>
            <a:fillRect/>
          </a:stretch>
        </p:blipFill>
        <p:spPr bwMode="auto">
          <a:xfrm>
            <a:off x="466725" y="5176838"/>
            <a:ext cx="1520825" cy="1236662"/>
          </a:xfrm>
          <a:prstGeom prst="rect">
            <a:avLst/>
          </a:prstGeom>
          <a:noFill/>
          <a:ln w="9525">
            <a:noFill/>
            <a:miter lim="800000"/>
            <a:headEnd/>
            <a:tailEnd/>
          </a:ln>
        </p:spPr>
      </p:pic>
      <p:pic>
        <p:nvPicPr>
          <p:cNvPr id="7174" name="Picture 5" descr="BD05167_"/>
          <p:cNvPicPr>
            <a:picLocks noChangeAspect="1" noChangeArrowheads="1"/>
          </p:cNvPicPr>
          <p:nvPr/>
        </p:nvPicPr>
        <p:blipFill>
          <a:blip r:embed="rId4"/>
          <a:srcRect/>
          <a:stretch>
            <a:fillRect/>
          </a:stretch>
        </p:blipFill>
        <p:spPr bwMode="auto">
          <a:xfrm>
            <a:off x="1533525" y="3576638"/>
            <a:ext cx="1447800" cy="1209675"/>
          </a:xfrm>
          <a:prstGeom prst="rect">
            <a:avLst/>
          </a:prstGeom>
          <a:noFill/>
          <a:ln w="9525">
            <a:noFill/>
            <a:miter lim="800000"/>
            <a:headEnd/>
            <a:tailEnd/>
          </a:ln>
        </p:spPr>
      </p:pic>
      <p:pic>
        <p:nvPicPr>
          <p:cNvPr id="7175" name="Picture 6" descr="j0104528"/>
          <p:cNvPicPr>
            <a:picLocks noChangeAspect="1" noChangeArrowheads="1"/>
          </p:cNvPicPr>
          <p:nvPr/>
        </p:nvPicPr>
        <p:blipFill>
          <a:blip r:embed="rId5"/>
          <a:srcRect/>
          <a:stretch>
            <a:fillRect/>
          </a:stretch>
        </p:blipFill>
        <p:spPr bwMode="auto">
          <a:xfrm>
            <a:off x="3286125" y="3500438"/>
            <a:ext cx="1295400" cy="1292225"/>
          </a:xfrm>
          <a:prstGeom prst="rect">
            <a:avLst/>
          </a:prstGeom>
          <a:noFill/>
          <a:ln w="9525">
            <a:noFill/>
            <a:miter lim="800000"/>
            <a:headEnd/>
            <a:tailEnd/>
          </a:ln>
        </p:spPr>
      </p:pic>
      <p:pic>
        <p:nvPicPr>
          <p:cNvPr id="7176" name="Picture 8" descr="BD04916_"/>
          <p:cNvPicPr>
            <a:picLocks noChangeAspect="1" noChangeArrowheads="1"/>
          </p:cNvPicPr>
          <p:nvPr/>
        </p:nvPicPr>
        <p:blipFill>
          <a:blip r:embed="rId6"/>
          <a:srcRect/>
          <a:stretch>
            <a:fillRect/>
          </a:stretch>
        </p:blipFill>
        <p:spPr bwMode="auto">
          <a:xfrm>
            <a:off x="6334125" y="3576638"/>
            <a:ext cx="1084263" cy="1109662"/>
          </a:xfrm>
          <a:prstGeom prst="rect">
            <a:avLst/>
          </a:prstGeom>
          <a:noFill/>
          <a:ln w="9525">
            <a:noFill/>
            <a:miter lim="800000"/>
            <a:headEnd/>
            <a:tailEnd/>
          </a:ln>
        </p:spPr>
      </p:pic>
      <p:pic>
        <p:nvPicPr>
          <p:cNvPr id="7177" name="Picture 9" descr="BD06760_"/>
          <p:cNvPicPr>
            <a:picLocks noChangeAspect="1" noChangeArrowheads="1"/>
          </p:cNvPicPr>
          <p:nvPr/>
        </p:nvPicPr>
        <p:blipFill>
          <a:blip r:embed="rId7"/>
          <a:srcRect/>
          <a:stretch>
            <a:fillRect/>
          </a:stretch>
        </p:blipFill>
        <p:spPr bwMode="auto">
          <a:xfrm>
            <a:off x="6943725" y="5253038"/>
            <a:ext cx="1744663" cy="874712"/>
          </a:xfrm>
          <a:prstGeom prst="rect">
            <a:avLst/>
          </a:prstGeom>
          <a:noFill/>
          <a:ln w="9525">
            <a:noFill/>
            <a:miter lim="800000"/>
            <a:headEnd/>
            <a:tailEnd/>
          </a:ln>
        </p:spPr>
      </p:pic>
      <p:sp>
        <p:nvSpPr>
          <p:cNvPr id="7178" name="AutoShape 10"/>
          <p:cNvSpPr>
            <a:spLocks noChangeArrowheads="1"/>
          </p:cNvSpPr>
          <p:nvPr/>
        </p:nvSpPr>
        <p:spPr bwMode="auto">
          <a:xfrm rot="-2521422">
            <a:off x="1304925" y="4948238"/>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zh-CN" altLang="en-US"/>
          </a:p>
        </p:txBody>
      </p:sp>
      <p:sp>
        <p:nvSpPr>
          <p:cNvPr id="7179" name="AutoShape 11"/>
          <p:cNvSpPr>
            <a:spLocks noChangeArrowheads="1"/>
          </p:cNvSpPr>
          <p:nvPr/>
        </p:nvSpPr>
        <p:spPr bwMode="auto">
          <a:xfrm rot="3740122">
            <a:off x="7172325" y="4795838"/>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zh-CN" altLang="en-US"/>
          </a:p>
        </p:txBody>
      </p:sp>
      <p:sp>
        <p:nvSpPr>
          <p:cNvPr id="7180" name="AutoShape 12"/>
          <p:cNvSpPr>
            <a:spLocks noChangeArrowheads="1"/>
          </p:cNvSpPr>
          <p:nvPr/>
        </p:nvSpPr>
        <p:spPr bwMode="auto">
          <a:xfrm>
            <a:off x="2905125" y="4033838"/>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zh-CN" altLang="en-US"/>
          </a:p>
        </p:txBody>
      </p:sp>
      <p:sp>
        <p:nvSpPr>
          <p:cNvPr id="7181" name="AutoShape 13"/>
          <p:cNvSpPr>
            <a:spLocks noChangeArrowheads="1"/>
          </p:cNvSpPr>
          <p:nvPr/>
        </p:nvSpPr>
        <p:spPr bwMode="auto">
          <a:xfrm>
            <a:off x="4581525" y="3957638"/>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zh-CN" altLang="en-US"/>
          </a:p>
        </p:txBody>
      </p:sp>
      <p:sp>
        <p:nvSpPr>
          <p:cNvPr id="7182" name="AutoShape 14"/>
          <p:cNvSpPr>
            <a:spLocks noChangeArrowheads="1"/>
          </p:cNvSpPr>
          <p:nvPr/>
        </p:nvSpPr>
        <p:spPr bwMode="auto">
          <a:xfrm>
            <a:off x="5876925" y="3957638"/>
            <a:ext cx="381000" cy="2286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zh-CN" altLang="en-US"/>
          </a:p>
        </p:txBody>
      </p:sp>
      <p:pic>
        <p:nvPicPr>
          <p:cNvPr id="7183" name="Picture 1" descr="D:\Work_Document\标准项目\2008年手机外围接口数据交换标准\做图标过程中用到的图片\Hardwaremx_Plus_007.png"/>
          <p:cNvPicPr>
            <a:picLocks noChangeAspect="1" noChangeArrowheads="1"/>
          </p:cNvPicPr>
          <p:nvPr/>
        </p:nvPicPr>
        <p:blipFill>
          <a:blip r:embed="rId8"/>
          <a:srcRect/>
          <a:stretch>
            <a:fillRect/>
          </a:stretch>
        </p:blipFill>
        <p:spPr bwMode="auto">
          <a:xfrm>
            <a:off x="4714875" y="3429000"/>
            <a:ext cx="1392238" cy="13938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smtClean="0">
                <a:latin typeface="Arial" pitchFamily="34" charset="0"/>
                <a:cs typeface="Arial" pitchFamily="34" charset="0"/>
              </a:rPr>
              <a:t>ICT and carbon emissions reduction</a:t>
            </a:r>
            <a:endParaRPr lang="zh-CN" altLang="en-US" smtClean="0">
              <a:latin typeface="Arial" pitchFamily="34" charset="0"/>
              <a:cs typeface="Arial" pitchFamily="34" charset="0"/>
            </a:endParaRPr>
          </a:p>
        </p:txBody>
      </p:sp>
      <p:sp>
        <p:nvSpPr>
          <p:cNvPr id="8195" name="内容占位符 2"/>
          <p:cNvSpPr>
            <a:spLocks noGrp="1"/>
          </p:cNvSpPr>
          <p:nvPr>
            <p:ph idx="1"/>
          </p:nvPr>
        </p:nvSpPr>
        <p:spPr>
          <a:xfrm>
            <a:off x="609600" y="1447800"/>
            <a:ext cx="4533900" cy="5005388"/>
          </a:xfrm>
        </p:spPr>
        <p:txBody>
          <a:bodyPr/>
          <a:lstStyle/>
          <a:p>
            <a:pPr eaLnBrk="1" hangingPunct="1"/>
            <a:r>
              <a:rPr lang="en-US" altLang="zh-CN" sz="2400" smtClean="0">
                <a:latin typeface="Arial" pitchFamily="34" charset="0"/>
                <a:cs typeface="Arial" pitchFamily="34" charset="0"/>
              </a:rPr>
              <a:t>ICT can also be used to increase energy efficiency and reduce emissions in other sectors. </a:t>
            </a:r>
          </a:p>
          <a:p>
            <a:pPr eaLnBrk="1" hangingPunct="1"/>
            <a:r>
              <a:rPr lang="en-US" altLang="zh-CN" sz="2400" smtClean="0">
                <a:latin typeface="Arial" pitchFamily="34" charset="0"/>
                <a:cs typeface="Arial" pitchFamily="34" charset="0"/>
              </a:rPr>
              <a:t>It is thus suggested that the use of ICT can cause an overall reduction in emissions even if its direct emissions increase.</a:t>
            </a:r>
            <a:endParaRPr lang="zh-CN" altLang="en-US" sz="2400" smtClean="0">
              <a:latin typeface="Arial" pitchFamily="34" charset="0"/>
              <a:cs typeface="Arial" pitchFamily="34" charset="0"/>
            </a:endParaRPr>
          </a:p>
          <a:p>
            <a:pPr eaLnBrk="1" hangingPunct="1"/>
            <a:endParaRPr lang="zh-CN" altLang="en-US" smtClean="0"/>
          </a:p>
        </p:txBody>
      </p:sp>
      <p:pic>
        <p:nvPicPr>
          <p:cNvPr id="8196" name="Picture 4" descr="0265"/>
          <p:cNvPicPr>
            <a:picLocks noChangeAspect="1" noChangeArrowheads="1"/>
          </p:cNvPicPr>
          <p:nvPr/>
        </p:nvPicPr>
        <p:blipFill>
          <a:blip r:embed="rId3"/>
          <a:srcRect/>
          <a:stretch>
            <a:fillRect/>
          </a:stretch>
        </p:blipFill>
        <p:spPr bwMode="auto">
          <a:xfrm>
            <a:off x="5143500" y="1500188"/>
            <a:ext cx="3571875" cy="3857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en-US" altLang="zh-CN" smtClean="0">
                <a:latin typeface="Arial" pitchFamily="34" charset="0"/>
                <a:cs typeface="Arial" pitchFamily="34" charset="0"/>
              </a:rPr>
              <a:t>ICT in other sectors</a:t>
            </a:r>
            <a:endParaRPr lang="zh-CN" altLang="en-US" smtClean="0">
              <a:latin typeface="Arial" pitchFamily="34" charset="0"/>
              <a:cs typeface="Arial" pitchFamily="34" charset="0"/>
            </a:endParaRPr>
          </a:p>
        </p:txBody>
      </p:sp>
      <p:sp>
        <p:nvSpPr>
          <p:cNvPr id="9219" name="内容占位符 2"/>
          <p:cNvSpPr>
            <a:spLocks noGrp="1"/>
          </p:cNvSpPr>
          <p:nvPr>
            <p:ph idx="1"/>
          </p:nvPr>
        </p:nvSpPr>
        <p:spPr>
          <a:xfrm>
            <a:off x="714375" y="1447800"/>
            <a:ext cx="8072438" cy="5005388"/>
          </a:xfrm>
        </p:spPr>
        <p:txBody>
          <a:bodyPr/>
          <a:lstStyle/>
          <a:p>
            <a:pPr eaLnBrk="1" hangingPunct="1">
              <a:buFontTx/>
              <a:buNone/>
            </a:pPr>
            <a:r>
              <a:rPr lang="en-US" altLang="zh-CN" sz="2400" smtClean="0">
                <a:latin typeface="Arial" pitchFamily="34" charset="0"/>
                <a:cs typeface="Arial" pitchFamily="34" charset="0"/>
              </a:rPr>
              <a:t>    Several reports have pointed out that the use of ICT in</a:t>
            </a:r>
          </a:p>
          <a:p>
            <a:pPr eaLnBrk="1" hangingPunct="1">
              <a:buFontTx/>
              <a:buNone/>
            </a:pPr>
            <a:r>
              <a:rPr lang="en-US" altLang="zh-CN" sz="2400" smtClean="0">
                <a:latin typeface="Arial" pitchFamily="34" charset="0"/>
                <a:cs typeface="Arial" pitchFamily="34" charset="0"/>
              </a:rPr>
              <a:t>    other sectors has the potential to reduce carbon emissions by far more than ICT’s direct contribution. Such as:</a:t>
            </a:r>
          </a:p>
          <a:p>
            <a:pPr lvl="1" eaLnBrk="1" hangingPunct="1"/>
            <a:r>
              <a:rPr lang="en-US" altLang="zh-CN" smtClean="0">
                <a:latin typeface="Arial" pitchFamily="34" charset="0"/>
                <a:cs typeface="Arial" pitchFamily="34" charset="0"/>
              </a:rPr>
              <a:t>Smart industry</a:t>
            </a:r>
          </a:p>
          <a:p>
            <a:pPr lvl="1" eaLnBrk="1" hangingPunct="1"/>
            <a:r>
              <a:rPr lang="en-US" altLang="zh-CN" smtClean="0">
                <a:latin typeface="Arial" pitchFamily="34" charset="0"/>
                <a:cs typeface="Arial" pitchFamily="34" charset="0"/>
              </a:rPr>
              <a:t>Intelligent transport</a:t>
            </a:r>
          </a:p>
          <a:p>
            <a:pPr lvl="1" eaLnBrk="1" hangingPunct="1"/>
            <a:r>
              <a:rPr lang="en-US" altLang="zh-CN" smtClean="0">
                <a:latin typeface="Arial" pitchFamily="34" charset="0"/>
                <a:cs typeface="Arial" pitchFamily="34" charset="0"/>
              </a:rPr>
              <a:t>Smart buildings</a:t>
            </a:r>
          </a:p>
          <a:p>
            <a:pPr lvl="1" eaLnBrk="1" hangingPunct="1"/>
            <a:r>
              <a:rPr lang="en-US" altLang="zh-CN" smtClean="0">
                <a:latin typeface="Arial" pitchFamily="34" charset="0"/>
                <a:cs typeface="Arial" pitchFamily="34" charset="0"/>
              </a:rPr>
              <a:t>Smart grid</a:t>
            </a:r>
          </a:p>
          <a:p>
            <a:pPr lvl="1" eaLnBrk="1" hangingPunct="1"/>
            <a:r>
              <a:rPr lang="en-US" altLang="zh-CN" smtClean="0">
                <a:latin typeface="Arial" pitchFamily="34" charset="0"/>
                <a:cs typeface="Arial" pitchFamily="34" charset="0"/>
              </a:rPr>
              <a:t>Network video conference</a:t>
            </a:r>
          </a:p>
          <a:p>
            <a:pPr lvl="1" eaLnBrk="1" hangingPunct="1"/>
            <a:r>
              <a:rPr lang="en-US" altLang="zh-CN" smtClean="0">
                <a:latin typeface="Arial" pitchFamily="34" charset="0"/>
                <a:cs typeface="Arial" pitchFamily="34" charset="0"/>
              </a:rPr>
              <a:t>Online shopping</a:t>
            </a:r>
          </a:p>
          <a:p>
            <a:pPr lvl="1" eaLnBrk="1" hangingPunct="1"/>
            <a:r>
              <a:rPr lang="en-US" altLang="zh-CN" smtClean="0">
                <a:latin typeface="Arial" pitchFamily="34" charset="0"/>
                <a:cs typeface="Arial" pitchFamily="34" charset="0"/>
              </a:rPr>
              <a:t>Online banking</a:t>
            </a:r>
          </a:p>
          <a:p>
            <a:pPr eaLnBrk="1" hangingPunct="1">
              <a:buFontTx/>
              <a:buNone/>
            </a:pPr>
            <a:endParaRPr lang="en-US" altLang="zh-CN" smtClean="0"/>
          </a:p>
          <a:p>
            <a:pPr eaLnBrk="1" hangingPunct="1">
              <a:buFontTx/>
              <a:buNone/>
            </a:pPr>
            <a:endParaRPr lang="zh-CN" altLang="en-US"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en-US" altLang="zh-CN" smtClean="0">
                <a:latin typeface="Arial" pitchFamily="34" charset="0"/>
                <a:cs typeface="Arial" pitchFamily="34" charset="0"/>
              </a:rPr>
              <a:t>Green of ICT &amp; Green by ICT</a:t>
            </a:r>
            <a:endParaRPr lang="zh-CN" altLang="en-US" smtClean="0">
              <a:latin typeface="Arial" pitchFamily="34" charset="0"/>
              <a:cs typeface="Arial" pitchFamily="34" charset="0"/>
            </a:endParaRPr>
          </a:p>
        </p:txBody>
      </p:sp>
      <p:sp>
        <p:nvSpPr>
          <p:cNvPr id="10243" name="左中括号 4"/>
          <p:cNvSpPr>
            <a:spLocks/>
          </p:cNvSpPr>
          <p:nvPr/>
        </p:nvSpPr>
        <p:spPr bwMode="auto">
          <a:xfrm rot="-5400000">
            <a:off x="2428876" y="1444625"/>
            <a:ext cx="285750" cy="2428875"/>
          </a:xfrm>
          <a:prstGeom prst="leftBracket">
            <a:avLst>
              <a:gd name="adj" fmla="val 8343"/>
            </a:avLst>
          </a:prstGeom>
          <a:solidFill>
            <a:srgbClr val="FFC000"/>
          </a:solidFill>
          <a:ln w="12700" cap="sq" algn="ctr">
            <a:solidFill>
              <a:schemeClr val="tx1"/>
            </a:solidFill>
            <a:miter lim="800000"/>
            <a:headEnd type="none" w="sm" len="sm"/>
            <a:tailEnd type="none" w="sm" len="sm"/>
          </a:ln>
        </p:spPr>
        <p:txBody>
          <a:bodyPr wrap="none"/>
          <a:lstStyle/>
          <a:p>
            <a:endParaRPr lang="zh-CN" altLang="en-US"/>
          </a:p>
        </p:txBody>
      </p:sp>
      <p:cxnSp>
        <p:nvCxnSpPr>
          <p:cNvPr id="10244" name="直接连接符 6"/>
          <p:cNvCxnSpPr>
            <a:cxnSpLocks noChangeShapeType="1"/>
          </p:cNvCxnSpPr>
          <p:nvPr/>
        </p:nvCxnSpPr>
        <p:spPr bwMode="auto">
          <a:xfrm>
            <a:off x="2571750" y="3087688"/>
            <a:ext cx="3786188" cy="1587"/>
          </a:xfrm>
          <a:prstGeom prst="line">
            <a:avLst/>
          </a:prstGeom>
          <a:noFill/>
          <a:ln w="28575" cap="sq" algn="ctr">
            <a:solidFill>
              <a:schemeClr val="tx1"/>
            </a:solidFill>
            <a:miter lim="800000"/>
            <a:headEnd type="none" w="sm" len="sm"/>
            <a:tailEnd type="none" w="sm" len="sm"/>
          </a:ln>
        </p:spPr>
      </p:cxnSp>
      <p:cxnSp>
        <p:nvCxnSpPr>
          <p:cNvPr id="10245" name="直接连接符 8"/>
          <p:cNvCxnSpPr>
            <a:cxnSpLocks noChangeShapeType="1"/>
          </p:cNvCxnSpPr>
          <p:nvPr/>
        </p:nvCxnSpPr>
        <p:spPr bwMode="auto">
          <a:xfrm rot="5400000" flipH="1" flipV="1">
            <a:off x="2463800" y="2979738"/>
            <a:ext cx="214313" cy="1587"/>
          </a:xfrm>
          <a:prstGeom prst="line">
            <a:avLst/>
          </a:prstGeom>
          <a:noFill/>
          <a:ln w="28575" cap="sq" algn="ctr">
            <a:solidFill>
              <a:schemeClr val="tx1"/>
            </a:solidFill>
            <a:miter lim="800000"/>
            <a:headEnd type="none" w="sm" len="sm"/>
            <a:tailEnd type="none" w="sm" len="sm"/>
          </a:ln>
        </p:spPr>
      </p:cxnSp>
      <p:cxnSp>
        <p:nvCxnSpPr>
          <p:cNvPr id="10246" name="直接连接符 10"/>
          <p:cNvCxnSpPr>
            <a:cxnSpLocks noChangeShapeType="1"/>
          </p:cNvCxnSpPr>
          <p:nvPr/>
        </p:nvCxnSpPr>
        <p:spPr bwMode="auto">
          <a:xfrm rot="5400000" flipH="1" flipV="1">
            <a:off x="6251575" y="2979738"/>
            <a:ext cx="214313" cy="1587"/>
          </a:xfrm>
          <a:prstGeom prst="line">
            <a:avLst/>
          </a:prstGeom>
          <a:noFill/>
          <a:ln w="28575" cap="sq" algn="ctr">
            <a:solidFill>
              <a:schemeClr val="tx1"/>
            </a:solidFill>
            <a:miter lim="800000"/>
            <a:headEnd type="none" w="sm" len="sm"/>
            <a:tailEnd type="none" w="sm" len="sm"/>
          </a:ln>
        </p:spPr>
      </p:cxnSp>
      <p:sp>
        <p:nvSpPr>
          <p:cNvPr id="12" name="等腰三角形 11"/>
          <p:cNvSpPr/>
          <p:nvPr/>
        </p:nvSpPr>
        <p:spPr bwMode="auto">
          <a:xfrm>
            <a:off x="3786188" y="3087688"/>
            <a:ext cx="1285875" cy="785812"/>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sq" cmpd="sng" algn="ctr">
            <a:solidFill>
              <a:schemeClr val="tx1"/>
            </a:solidFill>
            <a:prstDash val="solid"/>
            <a:miter lim="800000"/>
            <a:headEnd type="none" w="sm" len="sm"/>
            <a:tailEnd type="none" w="sm" len="sm"/>
          </a:ln>
          <a:effectLst/>
        </p:spPr>
        <p:txBody>
          <a:bodyPr wrap="none"/>
          <a:lstStyle/>
          <a:p>
            <a:pPr>
              <a:defRPr/>
            </a:pPr>
            <a:endParaRPr lang="zh-CN" altLang="en-US">
              <a:latin typeface="Times New Roman" charset="0"/>
            </a:endParaRPr>
          </a:p>
        </p:txBody>
      </p:sp>
      <p:sp>
        <p:nvSpPr>
          <p:cNvPr id="10248" name="TextBox 16"/>
          <p:cNvSpPr txBox="1">
            <a:spLocks noChangeArrowheads="1"/>
          </p:cNvSpPr>
          <p:nvPr/>
        </p:nvSpPr>
        <p:spPr bwMode="auto">
          <a:xfrm>
            <a:off x="1357313" y="1571625"/>
            <a:ext cx="2428875" cy="708025"/>
          </a:xfrm>
          <a:prstGeom prst="rect">
            <a:avLst/>
          </a:prstGeom>
          <a:noFill/>
          <a:ln w="9525">
            <a:solidFill>
              <a:srgbClr val="FFC000"/>
            </a:solidFill>
            <a:miter lim="800000"/>
            <a:headEnd/>
            <a:tailEnd/>
          </a:ln>
        </p:spPr>
        <p:txBody>
          <a:bodyPr>
            <a:spAutoFit/>
          </a:bodyPr>
          <a:lstStyle/>
          <a:p>
            <a:r>
              <a:rPr lang="en-US" altLang="zh-CN" sz="2000"/>
              <a:t>Environmental  load caused by ICT</a:t>
            </a:r>
            <a:endParaRPr lang="zh-CN" altLang="en-US" sz="2000"/>
          </a:p>
        </p:txBody>
      </p:sp>
      <p:sp>
        <p:nvSpPr>
          <p:cNvPr id="10249" name="左中括号 17"/>
          <p:cNvSpPr>
            <a:spLocks/>
          </p:cNvSpPr>
          <p:nvPr/>
        </p:nvSpPr>
        <p:spPr bwMode="auto">
          <a:xfrm rot="-5400000">
            <a:off x="6215063" y="1516062"/>
            <a:ext cx="285750" cy="2428875"/>
          </a:xfrm>
          <a:prstGeom prst="leftBracket">
            <a:avLst>
              <a:gd name="adj" fmla="val 8343"/>
            </a:avLst>
          </a:prstGeom>
          <a:solidFill>
            <a:schemeClr val="accent1"/>
          </a:solidFill>
          <a:ln w="12700" cap="sq" algn="ctr">
            <a:solidFill>
              <a:schemeClr val="tx1"/>
            </a:solidFill>
            <a:miter lim="800000"/>
            <a:headEnd type="none" w="sm" len="sm"/>
            <a:tailEnd type="none" w="sm" len="sm"/>
          </a:ln>
        </p:spPr>
        <p:txBody>
          <a:bodyPr wrap="none"/>
          <a:lstStyle/>
          <a:p>
            <a:endParaRPr lang="zh-CN" altLang="en-US"/>
          </a:p>
        </p:txBody>
      </p:sp>
      <p:sp>
        <p:nvSpPr>
          <p:cNvPr id="10250" name="TextBox 18"/>
          <p:cNvSpPr txBox="1">
            <a:spLocks noChangeArrowheads="1"/>
          </p:cNvSpPr>
          <p:nvPr/>
        </p:nvSpPr>
        <p:spPr bwMode="auto">
          <a:xfrm>
            <a:off x="5143500" y="1571625"/>
            <a:ext cx="2428875" cy="1016000"/>
          </a:xfrm>
          <a:prstGeom prst="rect">
            <a:avLst/>
          </a:prstGeom>
          <a:noFill/>
          <a:ln w="9525">
            <a:solidFill>
              <a:srgbClr val="00B050"/>
            </a:solidFill>
            <a:miter lim="800000"/>
            <a:headEnd/>
            <a:tailEnd/>
          </a:ln>
        </p:spPr>
        <p:txBody>
          <a:bodyPr>
            <a:spAutoFit/>
          </a:bodyPr>
          <a:lstStyle/>
          <a:p>
            <a:r>
              <a:rPr lang="en-US" altLang="zh-CN" sz="2000"/>
              <a:t>Environmental  load reduction achieved   by ICT services</a:t>
            </a:r>
            <a:endParaRPr lang="zh-CN" altLang="en-US" sz="2000"/>
          </a:p>
        </p:txBody>
      </p:sp>
      <p:sp>
        <p:nvSpPr>
          <p:cNvPr id="10251" name="下箭头 19"/>
          <p:cNvSpPr>
            <a:spLocks noChangeArrowheads="1"/>
          </p:cNvSpPr>
          <p:nvPr/>
        </p:nvSpPr>
        <p:spPr bwMode="auto">
          <a:xfrm flipV="1">
            <a:off x="1000125" y="1428750"/>
            <a:ext cx="285750" cy="1571625"/>
          </a:xfrm>
          <a:prstGeom prst="downArrow">
            <a:avLst>
              <a:gd name="adj1" fmla="val 50000"/>
              <a:gd name="adj2" fmla="val 50009"/>
            </a:avLst>
          </a:prstGeom>
          <a:solidFill>
            <a:srgbClr val="FFC000"/>
          </a:solidFill>
          <a:ln w="12700" cap="sq" algn="ctr">
            <a:solidFill>
              <a:srgbClr val="FFC000"/>
            </a:solidFill>
            <a:miter lim="800000"/>
            <a:headEnd type="none" w="sm" len="sm"/>
            <a:tailEnd type="none" w="sm" len="sm"/>
          </a:ln>
        </p:spPr>
        <p:txBody>
          <a:bodyPr wrap="none"/>
          <a:lstStyle/>
          <a:p>
            <a:endParaRPr lang="zh-CN" altLang="en-US"/>
          </a:p>
        </p:txBody>
      </p:sp>
      <p:sp>
        <p:nvSpPr>
          <p:cNvPr id="10252" name="下箭头 20"/>
          <p:cNvSpPr>
            <a:spLocks noChangeArrowheads="1"/>
          </p:cNvSpPr>
          <p:nvPr/>
        </p:nvSpPr>
        <p:spPr bwMode="auto">
          <a:xfrm>
            <a:off x="7643813" y="1500188"/>
            <a:ext cx="285750" cy="1643062"/>
          </a:xfrm>
          <a:prstGeom prst="downArrow">
            <a:avLst>
              <a:gd name="adj1" fmla="val 50000"/>
              <a:gd name="adj2" fmla="val 49993"/>
            </a:avLst>
          </a:prstGeom>
          <a:solidFill>
            <a:schemeClr val="accent1"/>
          </a:solidFill>
          <a:ln w="12700" cap="sq" algn="ctr">
            <a:solidFill>
              <a:schemeClr val="tx1"/>
            </a:solidFill>
            <a:miter lim="800000"/>
            <a:headEnd type="none" w="sm" len="sm"/>
            <a:tailEnd type="none" w="sm" len="sm"/>
          </a:ln>
        </p:spPr>
        <p:txBody>
          <a:bodyPr wrap="none"/>
          <a:lstStyle/>
          <a:p>
            <a:endParaRPr lang="zh-CN" altLang="en-US"/>
          </a:p>
        </p:txBody>
      </p:sp>
      <p:sp>
        <p:nvSpPr>
          <p:cNvPr id="10253" name="矩形 14"/>
          <p:cNvSpPr>
            <a:spLocks noChangeArrowheads="1"/>
          </p:cNvSpPr>
          <p:nvPr/>
        </p:nvSpPr>
        <p:spPr bwMode="auto">
          <a:xfrm>
            <a:off x="428625" y="4357688"/>
            <a:ext cx="8358188" cy="1938337"/>
          </a:xfrm>
          <a:prstGeom prst="rect">
            <a:avLst/>
          </a:prstGeom>
          <a:noFill/>
          <a:ln w="9525">
            <a:noFill/>
            <a:miter lim="800000"/>
            <a:headEnd/>
            <a:tailEnd/>
          </a:ln>
        </p:spPr>
        <p:txBody>
          <a:bodyPr>
            <a:spAutoFit/>
          </a:bodyPr>
          <a:lstStyle/>
          <a:p>
            <a:r>
              <a:rPr lang="en-US" altLang="zh-CN" sz="2000">
                <a:latin typeface="Arial" pitchFamily="34" charset="0"/>
                <a:cs typeface="Arial" pitchFamily="34" charset="0"/>
              </a:rPr>
              <a:t>ICTs have both positive and negative aspects on the environment. The negative factor is the environmental load caused by ICT devices and equipment. On the positive impact side, ICT services can make lifestyle and business operations more energy efficient. Towards constructing a sustainable society from an environmental viewpoint, we should act to minimize the negative factors of ICT and maximize the positive ones.</a:t>
            </a:r>
            <a:endParaRPr lang="zh-CN" altLang="en-US" sz="2000">
              <a:latin typeface="Arial" pitchFamily="34" charset="0"/>
              <a:cs typeface="Arial" pitchFamily="34" charset="0"/>
            </a:endParaRPr>
          </a:p>
        </p:txBody>
      </p:sp>
      <p:sp>
        <p:nvSpPr>
          <p:cNvPr id="10254" name="TextBox 15"/>
          <p:cNvSpPr txBox="1">
            <a:spLocks noChangeArrowheads="1"/>
          </p:cNvSpPr>
          <p:nvPr/>
        </p:nvSpPr>
        <p:spPr bwMode="auto">
          <a:xfrm>
            <a:off x="7929563" y="1500188"/>
            <a:ext cx="554037" cy="2000250"/>
          </a:xfrm>
          <a:prstGeom prst="rect">
            <a:avLst/>
          </a:prstGeom>
          <a:noFill/>
          <a:ln w="9525">
            <a:noFill/>
            <a:miter lim="800000"/>
            <a:headEnd/>
            <a:tailEnd/>
          </a:ln>
        </p:spPr>
        <p:txBody>
          <a:bodyPr vert="eaVert">
            <a:spAutoFit/>
          </a:bodyPr>
          <a:lstStyle/>
          <a:p>
            <a:r>
              <a:rPr lang="en-US" altLang="zh-CN"/>
              <a:t>Green by ICT</a:t>
            </a:r>
            <a:endParaRPr lang="zh-CN" altLang="en-US"/>
          </a:p>
        </p:txBody>
      </p:sp>
      <p:sp>
        <p:nvSpPr>
          <p:cNvPr id="10255" name="TextBox 16"/>
          <p:cNvSpPr txBox="1">
            <a:spLocks noChangeArrowheads="1"/>
          </p:cNvSpPr>
          <p:nvPr/>
        </p:nvSpPr>
        <p:spPr bwMode="auto">
          <a:xfrm>
            <a:off x="446088" y="1428750"/>
            <a:ext cx="554037" cy="1857375"/>
          </a:xfrm>
          <a:prstGeom prst="rect">
            <a:avLst/>
          </a:prstGeom>
          <a:noFill/>
          <a:ln w="9525">
            <a:noFill/>
            <a:miter lim="800000"/>
            <a:headEnd/>
            <a:tailEnd/>
          </a:ln>
        </p:spPr>
        <p:txBody>
          <a:bodyPr vert="eaVert">
            <a:spAutoFit/>
          </a:bodyPr>
          <a:lstStyle/>
          <a:p>
            <a:r>
              <a:rPr lang="en-US" altLang="zh-CN"/>
              <a:t>Green of  ICT</a:t>
            </a:r>
            <a:endParaRPr lang="zh-CN" altLang="en-US"/>
          </a:p>
        </p:txBody>
      </p:sp>
      <p:sp>
        <p:nvSpPr>
          <p:cNvPr id="10256" name="上弧形箭头 17"/>
          <p:cNvSpPr>
            <a:spLocks noChangeArrowheads="1"/>
          </p:cNvSpPr>
          <p:nvPr/>
        </p:nvSpPr>
        <p:spPr bwMode="auto">
          <a:xfrm>
            <a:off x="3786188" y="3214688"/>
            <a:ext cx="1285875" cy="285750"/>
          </a:xfrm>
          <a:prstGeom prst="curvedDownArrow">
            <a:avLst>
              <a:gd name="adj1" fmla="val 25000"/>
              <a:gd name="adj2" fmla="val 50000"/>
              <a:gd name="adj3" fmla="val 25000"/>
            </a:avLst>
          </a:prstGeom>
          <a:solidFill>
            <a:schemeClr val="accent1"/>
          </a:solidFill>
          <a:ln w="12700" cap="sq" algn="ctr">
            <a:solidFill>
              <a:schemeClr val="tx1"/>
            </a:solidFill>
            <a:miter lim="800000"/>
            <a:headEnd type="none" w="sm" len="sm"/>
            <a:tailEnd type="none" w="sm" len="sm"/>
          </a:ln>
        </p:spPr>
        <p:txBody>
          <a:bodyPr wrap="none"/>
          <a:lstStyle/>
          <a:p>
            <a:endParaRPr lang="zh-CN" alt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28625" y="3000375"/>
            <a:ext cx="8066088" cy="530225"/>
          </a:xfrm>
        </p:spPr>
        <p:txBody>
          <a:bodyPr/>
          <a:lstStyle/>
          <a:p>
            <a:pPr eaLnBrk="1" hangingPunct="1"/>
            <a:r>
              <a:rPr lang="en-US" altLang="zh-CN" smtClean="0">
                <a:latin typeface="Arial" pitchFamily="34" charset="0"/>
                <a:ea typeface="Arial Unicode MS" pitchFamily="34" charset="-122"/>
                <a:cs typeface="Arial" pitchFamily="34" charset="0"/>
              </a:rPr>
              <a:t>Our Actions for green ICT</a:t>
            </a:r>
            <a:endParaRPr lang="zh-CN" altLang="en-US" smtClean="0">
              <a:ea typeface="Arial Unicode MS" pitchFamily="34" charset="-122"/>
              <a:cs typeface="Arial"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ATR-CTTL演示模板">
  <a:themeElements>
    <a:clrScheme name="">
      <a:dk1>
        <a:srgbClr val="000066"/>
      </a:dk1>
      <a:lt1>
        <a:srgbClr val="FFFFFF"/>
      </a:lt1>
      <a:dk2>
        <a:srgbClr val="000066"/>
      </a:dk2>
      <a:lt2>
        <a:srgbClr val="808080"/>
      </a:lt2>
      <a:accent1>
        <a:srgbClr val="00CC99"/>
      </a:accent1>
      <a:accent2>
        <a:srgbClr val="000066"/>
      </a:accent2>
      <a:accent3>
        <a:srgbClr val="FFFFFF"/>
      </a:accent3>
      <a:accent4>
        <a:srgbClr val="000056"/>
      </a:accent4>
      <a:accent5>
        <a:srgbClr val="AAE2CA"/>
      </a:accent5>
      <a:accent6>
        <a:srgbClr val="00005C"/>
      </a:accent6>
      <a:hlink>
        <a:srgbClr val="000066"/>
      </a:hlink>
      <a:folHlink>
        <a:srgbClr val="B2B2B2"/>
      </a:folHlink>
    </a:clrScheme>
    <a:fontScheme name="默认设计模板">
      <a:majorFont>
        <a:latin typeface="Times New Roman"/>
        <a:ea typeface="黑体"/>
        <a:cs typeface=""/>
      </a:majorFont>
      <a:minorFont>
        <a:latin typeface="Times New Roman"/>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D3A6BF2B5044997D7EA65A038461E" ma:contentTypeVersion="1" ma:contentTypeDescription="Create a new document." ma:contentTypeScope="" ma:versionID="dc27f1da23042935ef1822ab257f1e72">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CBCEF5-98D1-468F-9611-353F2A7652C5}"/>
</file>

<file path=customXml/itemProps2.xml><?xml version="1.0" encoding="utf-8"?>
<ds:datastoreItem xmlns:ds="http://schemas.openxmlformats.org/officeDocument/2006/customXml" ds:itemID="{9FD25562-4BEB-4E21-8737-36BE97E29C12}"/>
</file>

<file path=customXml/itemProps3.xml><?xml version="1.0" encoding="utf-8"?>
<ds:datastoreItem xmlns:ds="http://schemas.openxmlformats.org/officeDocument/2006/customXml" ds:itemID="{8013C059-6FC8-4B3B-9A92-57C750F779BA}"/>
</file>

<file path=docProps/app.xml><?xml version="1.0" encoding="utf-8"?>
<Properties xmlns="http://schemas.openxmlformats.org/officeDocument/2006/extended-properties" xmlns:vt="http://schemas.openxmlformats.org/officeDocument/2006/docPropsVTypes">
  <Template>CATR-CTTL演示模板</Template>
  <TotalTime>6430</TotalTime>
  <Words>709</Words>
  <Application>Microsoft Office PowerPoint</Application>
  <PresentationFormat>全屏显示(4:3)</PresentationFormat>
  <Paragraphs>82</Paragraphs>
  <Slides>19</Slides>
  <Notes>16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CATR-CTTL演示模板</vt:lpstr>
      <vt:lpstr>Visio</vt:lpstr>
      <vt:lpstr>Green ICT Actions in China</vt:lpstr>
      <vt:lpstr>Content</vt:lpstr>
      <vt:lpstr>ICT and Environmental Impacts</vt:lpstr>
      <vt:lpstr>ICT and carbon emissions </vt:lpstr>
      <vt:lpstr>Energy use in the ICT life cyle</vt:lpstr>
      <vt:lpstr>ICT and carbon emissions reduction</vt:lpstr>
      <vt:lpstr>ICT in other sectors</vt:lpstr>
      <vt:lpstr>Green of ICT &amp; Green by ICT</vt:lpstr>
      <vt:lpstr>Our Actions for green ICT</vt:lpstr>
      <vt:lpstr>Integration of informatization and industrialization</vt:lpstr>
      <vt:lpstr>Encourage the application of ICT</vt:lpstr>
      <vt:lpstr>Green Data Center</vt:lpstr>
      <vt:lpstr>HVDC for Telecommunication </vt:lpstr>
      <vt:lpstr>Green communication base station</vt:lpstr>
      <vt:lpstr>Universal Power Chargers</vt:lpstr>
      <vt:lpstr>Universal Power Chargers</vt:lpstr>
      <vt:lpstr>Standardization</vt:lpstr>
      <vt:lpstr>Conclusions</vt:lpstr>
      <vt:lpstr>幻灯片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 Xia</dc:creator>
  <cp:lastModifiedBy>guoweixiang</cp:lastModifiedBy>
  <cp:revision>577</cp:revision>
  <dcterms:created xsi:type="dcterms:W3CDTF">2010-04-27T01:23:13Z</dcterms:created>
  <dcterms:modified xsi:type="dcterms:W3CDTF">2014-09-02T01:21:46Z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0x0101002A7D3A6BF2B5044997D7EA65A038461E</vt:lpwstr>
  </property>
</Properties>
</file>