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1" r:id="rId1"/>
    <p:sldMasterId id="2147483876" r:id="rId2"/>
  </p:sldMasterIdLst>
  <p:notesMasterIdLst>
    <p:notesMasterId r:id="rId20"/>
  </p:notesMasterIdLst>
  <p:handoutMasterIdLst>
    <p:handoutMasterId r:id="rId21"/>
  </p:handoutMasterIdLst>
  <p:sldIdLst>
    <p:sldId id="378" r:id="rId3"/>
    <p:sldId id="376" r:id="rId4"/>
    <p:sldId id="353" r:id="rId5"/>
    <p:sldId id="357" r:id="rId6"/>
    <p:sldId id="346" r:id="rId7"/>
    <p:sldId id="370" r:id="rId8"/>
    <p:sldId id="368" r:id="rId9"/>
    <p:sldId id="360" r:id="rId10"/>
    <p:sldId id="332" r:id="rId11"/>
    <p:sldId id="369" r:id="rId12"/>
    <p:sldId id="335" r:id="rId13"/>
    <p:sldId id="363" r:id="rId14"/>
    <p:sldId id="373" r:id="rId15"/>
    <p:sldId id="371" r:id="rId16"/>
    <p:sldId id="374" r:id="rId17"/>
    <p:sldId id="372" r:id="rId18"/>
    <p:sldId id="277" r:id="rId19"/>
  </p:sldIdLst>
  <p:sldSz cx="9144000" cy="6858000" type="screen4x3"/>
  <p:notesSz cx="6797675" cy="9926638"/>
  <p:defaultTex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FB4"/>
    <a:srgbClr val="99CC00"/>
    <a:srgbClr val="4374BB"/>
    <a:srgbClr val="3378CB"/>
    <a:srgbClr val="5F5F5F"/>
    <a:srgbClr val="969696"/>
    <a:srgbClr val="66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3" autoAdjust="0"/>
    <p:restoredTop sz="94660"/>
  </p:normalViewPr>
  <p:slideViewPr>
    <p:cSldViewPr>
      <p:cViewPr varScale="1">
        <p:scale>
          <a:sx n="106" d="100"/>
          <a:sy n="106" d="100"/>
        </p:scale>
        <p:origin x="-156" y="-96"/>
      </p:cViewPr>
      <p:guideLst>
        <p:guide orient="horz" pos="1117"/>
        <p:guide pos="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3DE7A-081A-427A-9F62-EB15E61938F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44B0969-C02C-4CB0-AEFE-6D21B7F0F8D5}">
      <dgm:prSet phldrT="[Text]"/>
      <dgm:spPr/>
      <dgm:t>
        <a:bodyPr/>
        <a:lstStyle/>
        <a:p>
          <a:r>
            <a:rPr lang="en-US" dirty="0" smtClean="0"/>
            <a:t>UN</a:t>
          </a:r>
          <a:endParaRPr lang="en-US" dirty="0"/>
        </a:p>
      </dgm:t>
    </dgm:pt>
    <dgm:pt modelId="{F8CF9ACF-DD9A-465D-AD27-4654421C1438}" type="parTrans" cxnId="{0ABF6BEC-3889-4BCA-A275-650A6D7E38E8}">
      <dgm:prSet/>
      <dgm:spPr/>
      <dgm:t>
        <a:bodyPr/>
        <a:lstStyle/>
        <a:p>
          <a:endParaRPr lang="en-US"/>
        </a:p>
      </dgm:t>
    </dgm:pt>
    <dgm:pt modelId="{75E001F4-B228-4362-85A1-66C9B9C27EDE}" type="sibTrans" cxnId="{0ABF6BEC-3889-4BCA-A275-650A6D7E38E8}">
      <dgm:prSet/>
      <dgm:spPr/>
      <dgm:t>
        <a:bodyPr/>
        <a:lstStyle/>
        <a:p>
          <a:endParaRPr lang="en-US"/>
        </a:p>
      </dgm:t>
    </dgm:pt>
    <dgm:pt modelId="{095FEE84-45AE-472E-B924-FEA039B427FF}">
      <dgm:prSet phldrT="[Text]"/>
      <dgm:spPr/>
      <dgm:t>
        <a:bodyPr/>
        <a:lstStyle/>
        <a:p>
          <a:r>
            <a:rPr lang="en-US" dirty="0" smtClean="0"/>
            <a:t>Conventions</a:t>
          </a:r>
          <a:endParaRPr lang="en-US" dirty="0"/>
        </a:p>
      </dgm:t>
    </dgm:pt>
    <dgm:pt modelId="{7BB0F2C1-3F18-4A84-A54B-2AE7CE65FE23}" type="parTrans" cxnId="{40B100CC-5AB0-492A-9D37-5264D550D4D6}">
      <dgm:prSet/>
      <dgm:spPr/>
      <dgm:t>
        <a:bodyPr/>
        <a:lstStyle/>
        <a:p>
          <a:endParaRPr lang="en-US"/>
        </a:p>
      </dgm:t>
    </dgm:pt>
    <dgm:pt modelId="{79844420-39A7-4077-A247-B8380FDE677E}" type="sibTrans" cxnId="{40B100CC-5AB0-492A-9D37-5264D550D4D6}">
      <dgm:prSet/>
      <dgm:spPr/>
      <dgm:t>
        <a:bodyPr/>
        <a:lstStyle/>
        <a:p>
          <a:endParaRPr lang="en-US"/>
        </a:p>
      </dgm:t>
    </dgm:pt>
    <dgm:pt modelId="{C911FF59-A19D-46F9-9E5E-6BF6B25511AB}">
      <dgm:prSet phldrT="[Text]"/>
      <dgm:spPr/>
      <dgm:t>
        <a:bodyPr/>
        <a:lstStyle/>
        <a:p>
          <a:r>
            <a:rPr lang="en-US" dirty="0" smtClean="0"/>
            <a:t>Business</a:t>
          </a:r>
          <a:endParaRPr lang="en-US" dirty="0"/>
        </a:p>
      </dgm:t>
    </dgm:pt>
    <dgm:pt modelId="{2D20752F-CE7B-48AD-BE85-68D901415454}" type="parTrans" cxnId="{41D30588-D1B7-4838-98A9-1E7D903402BB}">
      <dgm:prSet/>
      <dgm:spPr/>
      <dgm:t>
        <a:bodyPr/>
        <a:lstStyle/>
        <a:p>
          <a:endParaRPr lang="en-US"/>
        </a:p>
      </dgm:t>
    </dgm:pt>
    <dgm:pt modelId="{A5DFD87B-1443-43D1-A153-6D0084D12AEB}" type="sibTrans" cxnId="{41D30588-D1B7-4838-98A9-1E7D903402BB}">
      <dgm:prSet/>
      <dgm:spPr/>
      <dgm:t>
        <a:bodyPr/>
        <a:lstStyle/>
        <a:p>
          <a:endParaRPr lang="en-US"/>
        </a:p>
      </dgm:t>
    </dgm:pt>
    <dgm:pt modelId="{20F1C3B3-E53D-45A6-8279-76A707A48B11}">
      <dgm:prSet phldrT="[Text]"/>
      <dgm:spPr/>
      <dgm:t>
        <a:bodyPr/>
        <a:lstStyle/>
        <a:p>
          <a:r>
            <a:rPr lang="en-US" dirty="0" smtClean="0"/>
            <a:t>Platforms</a:t>
          </a:r>
          <a:endParaRPr lang="en-US" dirty="0"/>
        </a:p>
      </dgm:t>
    </dgm:pt>
    <dgm:pt modelId="{69FA9C76-DAFF-469A-AD37-888B7DD1AF86}" type="parTrans" cxnId="{6A24FE7D-2E83-4A6D-B280-154E097C9720}">
      <dgm:prSet/>
      <dgm:spPr/>
      <dgm:t>
        <a:bodyPr/>
        <a:lstStyle/>
        <a:p>
          <a:endParaRPr lang="en-US"/>
        </a:p>
      </dgm:t>
    </dgm:pt>
    <dgm:pt modelId="{4FDE4CA5-99F7-482B-97EA-7F0A2133063A}" type="sibTrans" cxnId="{6A24FE7D-2E83-4A6D-B280-154E097C9720}">
      <dgm:prSet/>
      <dgm:spPr/>
      <dgm:t>
        <a:bodyPr/>
        <a:lstStyle/>
        <a:p>
          <a:endParaRPr lang="en-US"/>
        </a:p>
      </dgm:t>
    </dgm:pt>
    <dgm:pt modelId="{6F583E35-D039-464C-A764-40721BB5C1ED}">
      <dgm:prSet phldrT="[Text]"/>
      <dgm:spPr/>
      <dgm:t>
        <a:bodyPr/>
        <a:lstStyle/>
        <a:p>
          <a:r>
            <a:rPr lang="en-US" dirty="0" smtClean="0"/>
            <a:t>NGOs</a:t>
          </a:r>
          <a:endParaRPr lang="en-US" dirty="0"/>
        </a:p>
      </dgm:t>
    </dgm:pt>
    <dgm:pt modelId="{58AD1B34-DC1F-4CB2-894E-307A5D5D9C88}" type="parTrans" cxnId="{44CCF3F2-3271-4643-84E7-3987C16B2388}">
      <dgm:prSet/>
      <dgm:spPr/>
      <dgm:t>
        <a:bodyPr/>
        <a:lstStyle/>
        <a:p>
          <a:endParaRPr lang="en-US"/>
        </a:p>
      </dgm:t>
    </dgm:pt>
    <dgm:pt modelId="{5078490C-2658-49F2-801A-98E2D41F4DA9}" type="sibTrans" cxnId="{44CCF3F2-3271-4643-84E7-3987C16B2388}">
      <dgm:prSet/>
      <dgm:spPr/>
      <dgm:t>
        <a:bodyPr/>
        <a:lstStyle/>
        <a:p>
          <a:endParaRPr lang="en-US"/>
        </a:p>
      </dgm:t>
    </dgm:pt>
    <dgm:pt modelId="{8637E96C-8A78-4716-9A35-052E39D252A5}" type="pres">
      <dgm:prSet presAssocID="{04A3DE7A-081A-427A-9F62-EB15E61938F6}" presName="cycle" presStyleCnt="0">
        <dgm:presLayoutVars>
          <dgm:dir/>
          <dgm:resizeHandles val="exact"/>
        </dgm:presLayoutVars>
      </dgm:prSet>
      <dgm:spPr/>
      <dgm:t>
        <a:bodyPr/>
        <a:lstStyle/>
        <a:p>
          <a:endParaRPr lang="en-US"/>
        </a:p>
      </dgm:t>
    </dgm:pt>
    <dgm:pt modelId="{EB602C4F-0CD2-45F8-99CF-878745AE39FA}" type="pres">
      <dgm:prSet presAssocID="{844B0969-C02C-4CB0-AEFE-6D21B7F0F8D5}" presName="node" presStyleLbl="node1" presStyleIdx="0" presStyleCnt="5">
        <dgm:presLayoutVars>
          <dgm:bulletEnabled val="1"/>
        </dgm:presLayoutVars>
      </dgm:prSet>
      <dgm:spPr/>
      <dgm:t>
        <a:bodyPr/>
        <a:lstStyle/>
        <a:p>
          <a:endParaRPr lang="en-US"/>
        </a:p>
      </dgm:t>
    </dgm:pt>
    <dgm:pt modelId="{006A0CD3-002D-47B2-8D8F-24518DB44C0E}" type="pres">
      <dgm:prSet presAssocID="{844B0969-C02C-4CB0-AEFE-6D21B7F0F8D5}" presName="spNode" presStyleCnt="0"/>
      <dgm:spPr/>
    </dgm:pt>
    <dgm:pt modelId="{00F24E2A-D77C-4A15-8FBD-30933A3BBB37}" type="pres">
      <dgm:prSet presAssocID="{75E001F4-B228-4362-85A1-66C9B9C27EDE}" presName="sibTrans" presStyleLbl="sibTrans1D1" presStyleIdx="0" presStyleCnt="5"/>
      <dgm:spPr/>
      <dgm:t>
        <a:bodyPr/>
        <a:lstStyle/>
        <a:p>
          <a:endParaRPr lang="en-US"/>
        </a:p>
      </dgm:t>
    </dgm:pt>
    <dgm:pt modelId="{8130F2D0-3B25-4DB6-BDB4-668967232377}" type="pres">
      <dgm:prSet presAssocID="{095FEE84-45AE-472E-B924-FEA039B427FF}" presName="node" presStyleLbl="node1" presStyleIdx="1" presStyleCnt="5">
        <dgm:presLayoutVars>
          <dgm:bulletEnabled val="1"/>
        </dgm:presLayoutVars>
      </dgm:prSet>
      <dgm:spPr/>
      <dgm:t>
        <a:bodyPr/>
        <a:lstStyle/>
        <a:p>
          <a:endParaRPr lang="en-US"/>
        </a:p>
      </dgm:t>
    </dgm:pt>
    <dgm:pt modelId="{D60F8B8F-7079-4485-9D48-4D131A2AE184}" type="pres">
      <dgm:prSet presAssocID="{095FEE84-45AE-472E-B924-FEA039B427FF}" presName="spNode" presStyleCnt="0"/>
      <dgm:spPr/>
    </dgm:pt>
    <dgm:pt modelId="{6F98264C-0DAD-418B-98DE-C5F33C47F77D}" type="pres">
      <dgm:prSet presAssocID="{79844420-39A7-4077-A247-B8380FDE677E}" presName="sibTrans" presStyleLbl="sibTrans1D1" presStyleIdx="1" presStyleCnt="5"/>
      <dgm:spPr/>
      <dgm:t>
        <a:bodyPr/>
        <a:lstStyle/>
        <a:p>
          <a:endParaRPr lang="en-US"/>
        </a:p>
      </dgm:t>
    </dgm:pt>
    <dgm:pt modelId="{16E278F4-AA20-489B-8B02-3945D807D1F6}" type="pres">
      <dgm:prSet presAssocID="{C911FF59-A19D-46F9-9E5E-6BF6B25511AB}" presName="node" presStyleLbl="node1" presStyleIdx="2" presStyleCnt="5">
        <dgm:presLayoutVars>
          <dgm:bulletEnabled val="1"/>
        </dgm:presLayoutVars>
      </dgm:prSet>
      <dgm:spPr/>
      <dgm:t>
        <a:bodyPr/>
        <a:lstStyle/>
        <a:p>
          <a:endParaRPr lang="en-US"/>
        </a:p>
      </dgm:t>
    </dgm:pt>
    <dgm:pt modelId="{507CA746-82E7-4953-BAC0-307914331864}" type="pres">
      <dgm:prSet presAssocID="{C911FF59-A19D-46F9-9E5E-6BF6B25511AB}" presName="spNode" presStyleCnt="0"/>
      <dgm:spPr/>
    </dgm:pt>
    <dgm:pt modelId="{F9DD7A7A-8B24-48A5-8033-775C6B894EAD}" type="pres">
      <dgm:prSet presAssocID="{A5DFD87B-1443-43D1-A153-6D0084D12AEB}" presName="sibTrans" presStyleLbl="sibTrans1D1" presStyleIdx="2" presStyleCnt="5"/>
      <dgm:spPr/>
      <dgm:t>
        <a:bodyPr/>
        <a:lstStyle/>
        <a:p>
          <a:endParaRPr lang="en-US"/>
        </a:p>
      </dgm:t>
    </dgm:pt>
    <dgm:pt modelId="{BB91D6C8-30C1-4D82-BE30-1EBDC99E4DF6}" type="pres">
      <dgm:prSet presAssocID="{20F1C3B3-E53D-45A6-8279-76A707A48B11}" presName="node" presStyleLbl="node1" presStyleIdx="3" presStyleCnt="5">
        <dgm:presLayoutVars>
          <dgm:bulletEnabled val="1"/>
        </dgm:presLayoutVars>
      </dgm:prSet>
      <dgm:spPr/>
      <dgm:t>
        <a:bodyPr/>
        <a:lstStyle/>
        <a:p>
          <a:endParaRPr lang="en-US"/>
        </a:p>
      </dgm:t>
    </dgm:pt>
    <dgm:pt modelId="{02541D21-397E-4D70-89C8-701EEA2D7097}" type="pres">
      <dgm:prSet presAssocID="{20F1C3B3-E53D-45A6-8279-76A707A48B11}" presName="spNode" presStyleCnt="0"/>
      <dgm:spPr/>
    </dgm:pt>
    <dgm:pt modelId="{89C0D1B0-1C43-4FB3-88DB-CC27F3323237}" type="pres">
      <dgm:prSet presAssocID="{4FDE4CA5-99F7-482B-97EA-7F0A2133063A}" presName="sibTrans" presStyleLbl="sibTrans1D1" presStyleIdx="3" presStyleCnt="5"/>
      <dgm:spPr/>
      <dgm:t>
        <a:bodyPr/>
        <a:lstStyle/>
        <a:p>
          <a:endParaRPr lang="en-US"/>
        </a:p>
      </dgm:t>
    </dgm:pt>
    <dgm:pt modelId="{0960BF6E-DA5C-43B2-B721-6271FDB17823}" type="pres">
      <dgm:prSet presAssocID="{6F583E35-D039-464C-A764-40721BB5C1ED}" presName="node" presStyleLbl="node1" presStyleIdx="4" presStyleCnt="5">
        <dgm:presLayoutVars>
          <dgm:bulletEnabled val="1"/>
        </dgm:presLayoutVars>
      </dgm:prSet>
      <dgm:spPr/>
      <dgm:t>
        <a:bodyPr/>
        <a:lstStyle/>
        <a:p>
          <a:endParaRPr lang="en-US"/>
        </a:p>
      </dgm:t>
    </dgm:pt>
    <dgm:pt modelId="{ECB83940-661F-4018-84D8-FF9B8F1317C0}" type="pres">
      <dgm:prSet presAssocID="{6F583E35-D039-464C-A764-40721BB5C1ED}" presName="spNode" presStyleCnt="0"/>
      <dgm:spPr/>
    </dgm:pt>
    <dgm:pt modelId="{72CD6B2D-BE6A-4C66-8232-FA9E51DDD742}" type="pres">
      <dgm:prSet presAssocID="{5078490C-2658-49F2-801A-98E2D41F4DA9}" presName="sibTrans" presStyleLbl="sibTrans1D1" presStyleIdx="4" presStyleCnt="5"/>
      <dgm:spPr/>
      <dgm:t>
        <a:bodyPr/>
        <a:lstStyle/>
        <a:p>
          <a:endParaRPr lang="en-US"/>
        </a:p>
      </dgm:t>
    </dgm:pt>
  </dgm:ptLst>
  <dgm:cxnLst>
    <dgm:cxn modelId="{2D266F56-6D77-48D5-8266-D67FCA5A6303}" type="presOf" srcId="{79844420-39A7-4077-A247-B8380FDE677E}" destId="{6F98264C-0DAD-418B-98DE-C5F33C47F77D}" srcOrd="0" destOrd="0" presId="urn:microsoft.com/office/officeart/2005/8/layout/cycle6"/>
    <dgm:cxn modelId="{11DD248F-D677-4394-86CA-07F047AEEDC9}" type="presOf" srcId="{A5DFD87B-1443-43D1-A153-6D0084D12AEB}" destId="{F9DD7A7A-8B24-48A5-8033-775C6B894EAD}" srcOrd="0" destOrd="0" presId="urn:microsoft.com/office/officeart/2005/8/layout/cycle6"/>
    <dgm:cxn modelId="{A7B6BC55-D077-43C7-A90F-D11982024A4E}" type="presOf" srcId="{75E001F4-B228-4362-85A1-66C9B9C27EDE}" destId="{00F24E2A-D77C-4A15-8FBD-30933A3BBB37}" srcOrd="0" destOrd="0" presId="urn:microsoft.com/office/officeart/2005/8/layout/cycle6"/>
    <dgm:cxn modelId="{B83534A8-D4C2-469C-819A-D56E999C4930}" type="presOf" srcId="{20F1C3B3-E53D-45A6-8279-76A707A48B11}" destId="{BB91D6C8-30C1-4D82-BE30-1EBDC99E4DF6}" srcOrd="0" destOrd="0" presId="urn:microsoft.com/office/officeart/2005/8/layout/cycle6"/>
    <dgm:cxn modelId="{5BB2E131-BDE8-40B0-ABA7-99C4C04BDB85}" type="presOf" srcId="{4FDE4CA5-99F7-482B-97EA-7F0A2133063A}" destId="{89C0D1B0-1C43-4FB3-88DB-CC27F3323237}" srcOrd="0" destOrd="0" presId="urn:microsoft.com/office/officeart/2005/8/layout/cycle6"/>
    <dgm:cxn modelId="{40B100CC-5AB0-492A-9D37-5264D550D4D6}" srcId="{04A3DE7A-081A-427A-9F62-EB15E61938F6}" destId="{095FEE84-45AE-472E-B924-FEA039B427FF}" srcOrd="1" destOrd="0" parTransId="{7BB0F2C1-3F18-4A84-A54B-2AE7CE65FE23}" sibTransId="{79844420-39A7-4077-A247-B8380FDE677E}"/>
    <dgm:cxn modelId="{2C54A63E-CB45-4697-AB24-53D3CADDBC71}" type="presOf" srcId="{6F583E35-D039-464C-A764-40721BB5C1ED}" destId="{0960BF6E-DA5C-43B2-B721-6271FDB17823}" srcOrd="0" destOrd="0" presId="urn:microsoft.com/office/officeart/2005/8/layout/cycle6"/>
    <dgm:cxn modelId="{0ABF6BEC-3889-4BCA-A275-650A6D7E38E8}" srcId="{04A3DE7A-081A-427A-9F62-EB15E61938F6}" destId="{844B0969-C02C-4CB0-AEFE-6D21B7F0F8D5}" srcOrd="0" destOrd="0" parTransId="{F8CF9ACF-DD9A-465D-AD27-4654421C1438}" sibTransId="{75E001F4-B228-4362-85A1-66C9B9C27EDE}"/>
    <dgm:cxn modelId="{C5D0D113-3375-43DD-96A1-AF1186FF0F23}" type="presOf" srcId="{844B0969-C02C-4CB0-AEFE-6D21B7F0F8D5}" destId="{EB602C4F-0CD2-45F8-99CF-878745AE39FA}" srcOrd="0" destOrd="0" presId="urn:microsoft.com/office/officeart/2005/8/layout/cycle6"/>
    <dgm:cxn modelId="{41D30588-D1B7-4838-98A9-1E7D903402BB}" srcId="{04A3DE7A-081A-427A-9F62-EB15E61938F6}" destId="{C911FF59-A19D-46F9-9E5E-6BF6B25511AB}" srcOrd="2" destOrd="0" parTransId="{2D20752F-CE7B-48AD-BE85-68D901415454}" sibTransId="{A5DFD87B-1443-43D1-A153-6D0084D12AEB}"/>
    <dgm:cxn modelId="{44CCF3F2-3271-4643-84E7-3987C16B2388}" srcId="{04A3DE7A-081A-427A-9F62-EB15E61938F6}" destId="{6F583E35-D039-464C-A764-40721BB5C1ED}" srcOrd="4" destOrd="0" parTransId="{58AD1B34-DC1F-4CB2-894E-307A5D5D9C88}" sibTransId="{5078490C-2658-49F2-801A-98E2D41F4DA9}"/>
    <dgm:cxn modelId="{F6F2BA19-D91D-4A4A-8D86-E0239CDF80BB}" type="presOf" srcId="{C911FF59-A19D-46F9-9E5E-6BF6B25511AB}" destId="{16E278F4-AA20-489B-8B02-3945D807D1F6}" srcOrd="0" destOrd="0" presId="urn:microsoft.com/office/officeart/2005/8/layout/cycle6"/>
    <dgm:cxn modelId="{BA008494-19FE-4764-8310-D8464652B58D}" type="presOf" srcId="{5078490C-2658-49F2-801A-98E2D41F4DA9}" destId="{72CD6B2D-BE6A-4C66-8232-FA9E51DDD742}" srcOrd="0" destOrd="0" presId="urn:microsoft.com/office/officeart/2005/8/layout/cycle6"/>
    <dgm:cxn modelId="{6A24FE7D-2E83-4A6D-B280-154E097C9720}" srcId="{04A3DE7A-081A-427A-9F62-EB15E61938F6}" destId="{20F1C3B3-E53D-45A6-8279-76A707A48B11}" srcOrd="3" destOrd="0" parTransId="{69FA9C76-DAFF-469A-AD37-888B7DD1AF86}" sibTransId="{4FDE4CA5-99F7-482B-97EA-7F0A2133063A}"/>
    <dgm:cxn modelId="{76E80CF7-CA3F-4B9C-9451-2FBB43FACE78}" type="presOf" srcId="{04A3DE7A-081A-427A-9F62-EB15E61938F6}" destId="{8637E96C-8A78-4716-9A35-052E39D252A5}" srcOrd="0" destOrd="0" presId="urn:microsoft.com/office/officeart/2005/8/layout/cycle6"/>
    <dgm:cxn modelId="{E67EF610-EE81-4C10-B44E-4A73D112F8FF}" type="presOf" srcId="{095FEE84-45AE-472E-B924-FEA039B427FF}" destId="{8130F2D0-3B25-4DB6-BDB4-668967232377}" srcOrd="0" destOrd="0" presId="urn:microsoft.com/office/officeart/2005/8/layout/cycle6"/>
    <dgm:cxn modelId="{27E1A095-4D8C-4C5A-9258-128D7C1C4A92}" type="presParOf" srcId="{8637E96C-8A78-4716-9A35-052E39D252A5}" destId="{EB602C4F-0CD2-45F8-99CF-878745AE39FA}" srcOrd="0" destOrd="0" presId="urn:microsoft.com/office/officeart/2005/8/layout/cycle6"/>
    <dgm:cxn modelId="{F95AB4B7-C150-49DA-991D-746E348E0959}" type="presParOf" srcId="{8637E96C-8A78-4716-9A35-052E39D252A5}" destId="{006A0CD3-002D-47B2-8D8F-24518DB44C0E}" srcOrd="1" destOrd="0" presId="urn:microsoft.com/office/officeart/2005/8/layout/cycle6"/>
    <dgm:cxn modelId="{D97935FC-3F78-4FD1-9626-91F6D7018B4A}" type="presParOf" srcId="{8637E96C-8A78-4716-9A35-052E39D252A5}" destId="{00F24E2A-D77C-4A15-8FBD-30933A3BBB37}" srcOrd="2" destOrd="0" presId="urn:microsoft.com/office/officeart/2005/8/layout/cycle6"/>
    <dgm:cxn modelId="{2C712C90-FB6A-46AA-ACB3-E0AD8BBAB37E}" type="presParOf" srcId="{8637E96C-8A78-4716-9A35-052E39D252A5}" destId="{8130F2D0-3B25-4DB6-BDB4-668967232377}" srcOrd="3" destOrd="0" presId="urn:microsoft.com/office/officeart/2005/8/layout/cycle6"/>
    <dgm:cxn modelId="{1000B1EC-F622-4BF4-8C1A-8E6AD465417E}" type="presParOf" srcId="{8637E96C-8A78-4716-9A35-052E39D252A5}" destId="{D60F8B8F-7079-4485-9D48-4D131A2AE184}" srcOrd="4" destOrd="0" presId="urn:microsoft.com/office/officeart/2005/8/layout/cycle6"/>
    <dgm:cxn modelId="{C8566EFD-55C3-4250-A1D0-63499D1C52AB}" type="presParOf" srcId="{8637E96C-8A78-4716-9A35-052E39D252A5}" destId="{6F98264C-0DAD-418B-98DE-C5F33C47F77D}" srcOrd="5" destOrd="0" presId="urn:microsoft.com/office/officeart/2005/8/layout/cycle6"/>
    <dgm:cxn modelId="{A84C0173-322A-458D-BA4E-0260A401D365}" type="presParOf" srcId="{8637E96C-8A78-4716-9A35-052E39D252A5}" destId="{16E278F4-AA20-489B-8B02-3945D807D1F6}" srcOrd="6" destOrd="0" presId="urn:microsoft.com/office/officeart/2005/8/layout/cycle6"/>
    <dgm:cxn modelId="{0AB40392-E758-42E6-A0DD-4C3371CB0CE3}" type="presParOf" srcId="{8637E96C-8A78-4716-9A35-052E39D252A5}" destId="{507CA746-82E7-4953-BAC0-307914331864}" srcOrd="7" destOrd="0" presId="urn:microsoft.com/office/officeart/2005/8/layout/cycle6"/>
    <dgm:cxn modelId="{D1194935-1BD4-4F26-8628-180BFE765E1C}" type="presParOf" srcId="{8637E96C-8A78-4716-9A35-052E39D252A5}" destId="{F9DD7A7A-8B24-48A5-8033-775C6B894EAD}" srcOrd="8" destOrd="0" presId="urn:microsoft.com/office/officeart/2005/8/layout/cycle6"/>
    <dgm:cxn modelId="{B8B5F120-97F6-457C-A788-5B0CAD0F0C9F}" type="presParOf" srcId="{8637E96C-8A78-4716-9A35-052E39D252A5}" destId="{BB91D6C8-30C1-4D82-BE30-1EBDC99E4DF6}" srcOrd="9" destOrd="0" presId="urn:microsoft.com/office/officeart/2005/8/layout/cycle6"/>
    <dgm:cxn modelId="{572323B1-18A3-41DC-898D-516FE7502D8D}" type="presParOf" srcId="{8637E96C-8A78-4716-9A35-052E39D252A5}" destId="{02541D21-397E-4D70-89C8-701EEA2D7097}" srcOrd="10" destOrd="0" presId="urn:microsoft.com/office/officeart/2005/8/layout/cycle6"/>
    <dgm:cxn modelId="{E8084A79-64BE-4C85-A13C-E9D572C4192F}" type="presParOf" srcId="{8637E96C-8A78-4716-9A35-052E39D252A5}" destId="{89C0D1B0-1C43-4FB3-88DB-CC27F3323237}" srcOrd="11" destOrd="0" presId="urn:microsoft.com/office/officeart/2005/8/layout/cycle6"/>
    <dgm:cxn modelId="{C4386719-DF9D-4885-811A-2051069CC900}" type="presParOf" srcId="{8637E96C-8A78-4716-9A35-052E39D252A5}" destId="{0960BF6E-DA5C-43B2-B721-6271FDB17823}" srcOrd="12" destOrd="0" presId="urn:microsoft.com/office/officeart/2005/8/layout/cycle6"/>
    <dgm:cxn modelId="{5E210957-20B1-4AF5-9649-3FF21BB25B56}" type="presParOf" srcId="{8637E96C-8A78-4716-9A35-052E39D252A5}" destId="{ECB83940-661F-4018-84D8-FF9B8F1317C0}" srcOrd="13" destOrd="0" presId="urn:microsoft.com/office/officeart/2005/8/layout/cycle6"/>
    <dgm:cxn modelId="{095F3DBF-7005-4280-ACCB-327F120C7A6B}" type="presParOf" srcId="{8637E96C-8A78-4716-9A35-052E39D252A5}" destId="{72CD6B2D-BE6A-4C66-8232-FA9E51DDD74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02C4F-0CD2-45F8-99CF-878745AE39FA}">
      <dsp:nvSpPr>
        <dsp:cNvPr id="0" name=""/>
        <dsp:cNvSpPr/>
      </dsp:nvSpPr>
      <dsp:spPr>
        <a:xfrm>
          <a:off x="2380505" y="2370"/>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UN</a:t>
          </a:r>
          <a:endParaRPr lang="en-US" sz="1500" kern="1200" dirty="0"/>
        </a:p>
      </dsp:txBody>
      <dsp:txXfrm>
        <a:off x="2422865" y="44730"/>
        <a:ext cx="1250268" cy="783022"/>
      </dsp:txXfrm>
    </dsp:sp>
    <dsp:sp modelId="{00F24E2A-D77C-4A15-8FBD-30933A3BBB37}">
      <dsp:nvSpPr>
        <dsp:cNvPr id="0" name=""/>
        <dsp:cNvSpPr/>
      </dsp:nvSpPr>
      <dsp:spPr>
        <a:xfrm>
          <a:off x="1315405" y="436241"/>
          <a:ext cx="3465188" cy="3465188"/>
        </a:xfrm>
        <a:custGeom>
          <a:avLst/>
          <a:gdLst/>
          <a:ahLst/>
          <a:cxnLst/>
          <a:rect l="0" t="0" r="0" b="0"/>
          <a:pathLst>
            <a:path>
              <a:moveTo>
                <a:pt x="2409246" y="137594"/>
              </a:moveTo>
              <a:arcTo wR="1732594" hR="1732594" stAng="17579295" swAng="1959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30F2D0-3B25-4DB6-BDB4-668967232377}">
      <dsp:nvSpPr>
        <dsp:cNvPr id="0" name=""/>
        <dsp:cNvSpPr/>
      </dsp:nvSpPr>
      <dsp:spPr>
        <a:xfrm>
          <a:off x="4028301"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Conventions</a:t>
          </a:r>
          <a:endParaRPr lang="en-US" sz="1500" kern="1200" dirty="0"/>
        </a:p>
      </dsp:txBody>
      <dsp:txXfrm>
        <a:off x="4070661" y="1241923"/>
        <a:ext cx="1250268" cy="783022"/>
      </dsp:txXfrm>
    </dsp:sp>
    <dsp:sp modelId="{6F98264C-0DAD-418B-98DE-C5F33C47F77D}">
      <dsp:nvSpPr>
        <dsp:cNvPr id="0" name=""/>
        <dsp:cNvSpPr/>
      </dsp:nvSpPr>
      <dsp:spPr>
        <a:xfrm>
          <a:off x="1315405" y="436241"/>
          <a:ext cx="3465188" cy="3465188"/>
        </a:xfrm>
        <a:custGeom>
          <a:avLst/>
          <a:gdLst/>
          <a:ahLst/>
          <a:cxnLst/>
          <a:rect l="0" t="0" r="0" b="0"/>
          <a:pathLst>
            <a:path>
              <a:moveTo>
                <a:pt x="3462825" y="1642133"/>
              </a:moveTo>
              <a:arcTo wR="1732594" hR="1732594" stAng="21420430"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E278F4-AA20-489B-8B02-3945D807D1F6}">
      <dsp:nvSpPr>
        <dsp:cNvPr id="0" name=""/>
        <dsp:cNvSpPr/>
      </dsp:nvSpPr>
      <dsp:spPr>
        <a:xfrm>
          <a:off x="3398899"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Business</a:t>
          </a:r>
          <a:endParaRPr lang="en-US" sz="1500" kern="1200" dirty="0"/>
        </a:p>
      </dsp:txBody>
      <dsp:txXfrm>
        <a:off x="3441259" y="3179023"/>
        <a:ext cx="1250268" cy="783022"/>
      </dsp:txXfrm>
    </dsp:sp>
    <dsp:sp modelId="{F9DD7A7A-8B24-48A5-8033-775C6B894EAD}">
      <dsp:nvSpPr>
        <dsp:cNvPr id="0" name=""/>
        <dsp:cNvSpPr/>
      </dsp:nvSpPr>
      <dsp:spPr>
        <a:xfrm>
          <a:off x="1315405" y="436241"/>
          <a:ext cx="3465188" cy="3465188"/>
        </a:xfrm>
        <a:custGeom>
          <a:avLst/>
          <a:gdLst/>
          <a:ahLst/>
          <a:cxnLst/>
          <a:rect l="0" t="0" r="0" b="0"/>
          <a:pathLst>
            <a:path>
              <a:moveTo>
                <a:pt x="2076618" y="3430690"/>
              </a:moveTo>
              <a:arcTo wR="1732594" hR="1732594" stAng="4712834" swAng="137433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91D6C8-30C1-4D82-BE30-1EBDC99E4DF6}">
      <dsp:nvSpPr>
        <dsp:cNvPr id="0" name=""/>
        <dsp:cNvSpPr/>
      </dsp:nvSpPr>
      <dsp:spPr>
        <a:xfrm>
          <a:off x="1362112"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Platforms</a:t>
          </a:r>
          <a:endParaRPr lang="en-US" sz="1500" kern="1200" dirty="0"/>
        </a:p>
      </dsp:txBody>
      <dsp:txXfrm>
        <a:off x="1404472" y="3179023"/>
        <a:ext cx="1250268" cy="783022"/>
      </dsp:txXfrm>
    </dsp:sp>
    <dsp:sp modelId="{89C0D1B0-1C43-4FB3-88DB-CC27F3323237}">
      <dsp:nvSpPr>
        <dsp:cNvPr id="0" name=""/>
        <dsp:cNvSpPr/>
      </dsp:nvSpPr>
      <dsp:spPr>
        <a:xfrm>
          <a:off x="1315405" y="436241"/>
          <a:ext cx="3465188" cy="3465188"/>
        </a:xfrm>
        <a:custGeom>
          <a:avLst/>
          <a:gdLst/>
          <a:ahLst/>
          <a:cxnLst/>
          <a:rect l="0" t="0" r="0" b="0"/>
          <a:pathLst>
            <a:path>
              <a:moveTo>
                <a:pt x="289352" y="2691206"/>
              </a:moveTo>
              <a:arcTo wR="1732594" hR="1732594" stAng="8784456"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60BF6E-DA5C-43B2-B721-6271FDB17823}">
      <dsp:nvSpPr>
        <dsp:cNvPr id="0" name=""/>
        <dsp:cNvSpPr/>
      </dsp:nvSpPr>
      <dsp:spPr>
        <a:xfrm>
          <a:off x="732710"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NGOs</a:t>
          </a:r>
          <a:endParaRPr lang="en-US" sz="1500" kern="1200" dirty="0"/>
        </a:p>
      </dsp:txBody>
      <dsp:txXfrm>
        <a:off x="775070" y="1241923"/>
        <a:ext cx="1250268" cy="783022"/>
      </dsp:txXfrm>
    </dsp:sp>
    <dsp:sp modelId="{72CD6B2D-BE6A-4C66-8232-FA9E51DDD742}">
      <dsp:nvSpPr>
        <dsp:cNvPr id="0" name=""/>
        <dsp:cNvSpPr/>
      </dsp:nvSpPr>
      <dsp:spPr>
        <a:xfrm>
          <a:off x="1315405" y="436241"/>
          <a:ext cx="3465188" cy="3465188"/>
        </a:xfrm>
        <a:custGeom>
          <a:avLst/>
          <a:gdLst/>
          <a:ahLst/>
          <a:cxnLst/>
          <a:rect l="0" t="0" r="0" b="0"/>
          <a:pathLst>
            <a:path>
              <a:moveTo>
                <a:pt x="302072" y="755102"/>
              </a:moveTo>
              <a:arcTo wR="1732594" hR="1732594" stAng="12860714" swAng="1959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8866" name="Rectangle 2"/>
          <p:cNvSpPr>
            <a:spLocks noGrp="1" noChangeArrowheads="1"/>
          </p:cNvSpPr>
          <p:nvPr>
            <p:ph type="hdr" sz="quarter"/>
          </p:nvPr>
        </p:nvSpPr>
        <p:spPr bwMode="auto">
          <a:xfrm>
            <a:off x="1" y="0"/>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ltLang="en-US"/>
          </a:p>
        </p:txBody>
      </p:sp>
      <p:sp>
        <p:nvSpPr>
          <p:cNvPr id="548867" name="Rectangle 3"/>
          <p:cNvSpPr>
            <a:spLocks noGrp="1" noChangeArrowheads="1"/>
          </p:cNvSpPr>
          <p:nvPr>
            <p:ph type="dt" sz="quarter" idx="1"/>
          </p:nvPr>
        </p:nvSpPr>
        <p:spPr bwMode="auto">
          <a:xfrm>
            <a:off x="3849899" y="0"/>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ltLang="en-US"/>
          </a:p>
        </p:txBody>
      </p:sp>
      <p:sp>
        <p:nvSpPr>
          <p:cNvPr id="548868" name="Rectangle 4"/>
          <p:cNvSpPr>
            <a:spLocks noGrp="1" noChangeArrowheads="1"/>
          </p:cNvSpPr>
          <p:nvPr>
            <p:ph type="ftr" sz="quarter" idx="2"/>
          </p:nvPr>
        </p:nvSpPr>
        <p:spPr bwMode="auto">
          <a:xfrm>
            <a:off x="1" y="9428402"/>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ltLang="en-US"/>
          </a:p>
        </p:txBody>
      </p:sp>
      <p:sp>
        <p:nvSpPr>
          <p:cNvPr id="548869" name="Rectangle 5"/>
          <p:cNvSpPr>
            <a:spLocks noGrp="1" noChangeArrowheads="1"/>
          </p:cNvSpPr>
          <p:nvPr>
            <p:ph type="sldNum" sz="quarter" idx="3"/>
          </p:nvPr>
        </p:nvSpPr>
        <p:spPr bwMode="auto">
          <a:xfrm>
            <a:off x="3849899" y="9428402"/>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A65B0D5-87C2-40B2-8CEE-009D15DEE225}" type="slidenum">
              <a:rPr lang="en-US" altLang="en-US"/>
              <a:pPr>
                <a:defRPr/>
              </a:pPr>
              <a:t>‹#›</a:t>
            </a:fld>
            <a:endParaRPr lang="en-US" altLang="en-US"/>
          </a:p>
        </p:txBody>
      </p:sp>
    </p:spTree>
    <p:extLst>
      <p:ext uri="{BB962C8B-B14F-4D97-AF65-F5344CB8AC3E}">
        <p14:creationId xmlns:p14="http://schemas.microsoft.com/office/powerpoint/2010/main" val="199073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8690" name="Rectangle 2"/>
          <p:cNvSpPr>
            <a:spLocks noGrp="1" noChangeArrowheads="1"/>
          </p:cNvSpPr>
          <p:nvPr>
            <p:ph type="hdr" sz="quarter"/>
          </p:nvPr>
        </p:nvSpPr>
        <p:spPr bwMode="auto">
          <a:xfrm>
            <a:off x="1" y="0"/>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ltLang="en-US"/>
          </a:p>
        </p:txBody>
      </p:sp>
      <p:sp>
        <p:nvSpPr>
          <p:cNvPr id="498691" name="Rectangle 3"/>
          <p:cNvSpPr>
            <a:spLocks noGrp="1" noChangeArrowheads="1"/>
          </p:cNvSpPr>
          <p:nvPr>
            <p:ph type="dt" idx="1"/>
          </p:nvPr>
        </p:nvSpPr>
        <p:spPr bwMode="auto">
          <a:xfrm>
            <a:off x="3849899" y="0"/>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ltLang="en-US"/>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98693" name="Rectangle 5"/>
          <p:cNvSpPr>
            <a:spLocks noGrp="1" noChangeArrowheads="1"/>
          </p:cNvSpPr>
          <p:nvPr>
            <p:ph type="body" sz="quarter" idx="3"/>
          </p:nvPr>
        </p:nvSpPr>
        <p:spPr bwMode="auto">
          <a:xfrm>
            <a:off x="679768" y="4715788"/>
            <a:ext cx="5438140" cy="446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98694" name="Rectangle 6"/>
          <p:cNvSpPr>
            <a:spLocks noGrp="1" noChangeArrowheads="1"/>
          </p:cNvSpPr>
          <p:nvPr>
            <p:ph type="ftr" sz="quarter" idx="4"/>
          </p:nvPr>
        </p:nvSpPr>
        <p:spPr bwMode="auto">
          <a:xfrm>
            <a:off x="1" y="9428402"/>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ltLang="en-US"/>
          </a:p>
        </p:txBody>
      </p:sp>
      <p:sp>
        <p:nvSpPr>
          <p:cNvPr id="498695" name="Rectangle 7"/>
          <p:cNvSpPr>
            <a:spLocks noGrp="1" noChangeArrowheads="1"/>
          </p:cNvSpPr>
          <p:nvPr>
            <p:ph type="sldNum" sz="quarter" idx="5"/>
          </p:nvPr>
        </p:nvSpPr>
        <p:spPr bwMode="auto">
          <a:xfrm>
            <a:off x="3849899" y="9428402"/>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FDDEC3C4-4650-48BC-A96D-A4261889C82B}" type="slidenum">
              <a:rPr lang="en-US" altLang="en-US"/>
              <a:pPr>
                <a:defRPr/>
              </a:pPr>
              <a:t>‹#›</a:t>
            </a:fld>
            <a:endParaRPr lang="en-US" altLang="en-US"/>
          </a:p>
        </p:txBody>
      </p:sp>
    </p:spTree>
    <p:extLst>
      <p:ext uri="{BB962C8B-B14F-4D97-AF65-F5344CB8AC3E}">
        <p14:creationId xmlns:p14="http://schemas.microsoft.com/office/powerpoint/2010/main" val="1415662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p:spPr>
        <p:txBody>
          <a:bodyPr/>
          <a:lstStyle/>
          <a:p>
            <a:pPr>
              <a:buFont typeface="Times New Roman" pitchFamily="18" charset="0"/>
              <a:buNone/>
            </a:pPr>
            <a:fld id="{CC9B6AB4-5387-4578-B39D-ECF415DD0749}"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4</a:t>
            </a:fld>
            <a:endParaRPr lang="en-US" smtClean="0">
              <a:latin typeface="Times New Roman" pitchFamily="18" charset="0"/>
              <a:ea typeface="Arial Unicode MS" pitchFamily="34" charset="-128"/>
              <a:cs typeface="Arial Unicode MS" pitchFamily="34" charset="-128"/>
            </a:endParaRPr>
          </a:p>
        </p:txBody>
      </p:sp>
      <p:sp>
        <p:nvSpPr>
          <p:cNvPr id="34819" name="Text Box 1"/>
          <p:cNvSpPr txBox="1">
            <a:spLocks noChangeArrowheads="1"/>
          </p:cNvSpPr>
          <p:nvPr/>
        </p:nvSpPr>
        <p:spPr bwMode="auto">
          <a:xfrm>
            <a:off x="916202" y="744658"/>
            <a:ext cx="4966860" cy="3723283"/>
          </a:xfrm>
          <a:prstGeom prst="rect">
            <a:avLst/>
          </a:prstGeom>
          <a:solidFill>
            <a:srgbClr val="FFFFFF"/>
          </a:solidFill>
          <a:ln w="9525">
            <a:solidFill>
              <a:srgbClr val="000000"/>
            </a:solidFill>
            <a:miter lim="800000"/>
            <a:headEnd/>
            <a:tailEnd/>
          </a:ln>
        </p:spPr>
        <p:txBody>
          <a:bodyPr wrap="none" lIns="91449" tIns="45725" rIns="91449" bIns="45725" anchor="ctr"/>
          <a:lstStyle/>
          <a:p>
            <a:pPr>
              <a:buClr>
                <a:srgbClr val="000000"/>
              </a:buClr>
              <a:buSzPct val="100000"/>
              <a:buFont typeface="Times New Roman" pitchFamily="18" charset="0"/>
              <a:buNone/>
            </a:pPr>
            <a:endParaRPr lang="en-US"/>
          </a:p>
        </p:txBody>
      </p:sp>
      <p:sp>
        <p:nvSpPr>
          <p:cNvPr id="34820" name="Rectangle 2"/>
          <p:cNvSpPr>
            <a:spLocks noGrp="1" noChangeArrowheads="1"/>
          </p:cNvSpPr>
          <p:nvPr>
            <p:ph type="body"/>
          </p:nvPr>
        </p:nvSpPr>
        <p:spPr>
          <a:xfrm>
            <a:off x="679610" y="4715633"/>
            <a:ext cx="5438458" cy="4560029"/>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lIns="95632" tIns="47816" rIns="95632" bIns="47816"/>
          <a:lstStyle/>
          <a:p>
            <a:pPr eaLnBrk="1" hangingPunct="1"/>
            <a:r>
              <a:rPr lang="nl-NL" smtClean="0"/>
              <a:t>OHSAS – Occupational Health and Safety management systems</a:t>
            </a:r>
          </a:p>
          <a:p>
            <a:pPr eaLnBrk="1" hangingPunct="1"/>
            <a:r>
              <a:rPr lang="nl-NL" smtClean="0"/>
              <a:t>RoHS – Restriction of Hazardous Substances Directive</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noRot="1" noChangeAspect="1" noChangeArrowheads="1" noTextEdit="1"/>
          </p:cNvSpPr>
          <p:nvPr>
            <p:ph type="sldImg"/>
          </p:nvPr>
        </p:nvSpPr>
        <p:spPr>
          <a:xfrm>
            <a:off x="919163" y="742950"/>
            <a:ext cx="4962525" cy="3722688"/>
          </a:xfrm>
          <a:ln/>
        </p:spPr>
      </p:sp>
      <p:sp>
        <p:nvSpPr>
          <p:cNvPr id="4904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7575" y="742950"/>
            <a:ext cx="4962525" cy="3722688"/>
          </a:xfrm>
          <a:ln/>
        </p:spPr>
      </p:sp>
      <p:sp>
        <p:nvSpPr>
          <p:cNvPr id="89091" name="Rectangle 3"/>
          <p:cNvSpPr>
            <a:spLocks noGrp="1" noChangeArrowheads="1"/>
          </p:cNvSpPr>
          <p:nvPr>
            <p:ph type="body" idx="1"/>
          </p:nvPr>
        </p:nvSpPr>
        <p:spPr>
          <a:xfrm>
            <a:off x="907243" y="4715482"/>
            <a:ext cx="4983191" cy="4467644"/>
          </a:xfrm>
          <a:noFill/>
          <a:ln/>
        </p:spPr>
        <p:txBody>
          <a:bodyPr/>
          <a:lstStyle/>
          <a:p>
            <a:r>
              <a:rPr lang="en-US" altLang="ko-KR" smtClean="0">
                <a:ea typeface="굴림" charset="-127"/>
              </a:rPr>
              <a:t>As development of such </a:t>
            </a:r>
            <a:r>
              <a:rPr lang="en-US" altLang="ko-KR" smtClean="0">
                <a:latin typeface="Times New Roman"/>
                <a:ea typeface="굴림" charset="-127"/>
              </a:rPr>
              <a:t>‘</a:t>
            </a:r>
            <a:r>
              <a:rPr lang="en-US" altLang="ko-KR" smtClean="0">
                <a:ea typeface="굴림" charset="-127"/>
              </a:rPr>
              <a:t>meta standards</a:t>
            </a:r>
            <a:r>
              <a:rPr lang="en-US" altLang="ko-KR" smtClean="0">
                <a:latin typeface="Times New Roman"/>
                <a:ea typeface="굴림" charset="-127"/>
              </a:rPr>
              <a:t>’</a:t>
            </a:r>
            <a:r>
              <a:rPr lang="en-US" altLang="ko-KR" smtClean="0">
                <a:ea typeface="굴림" charset="-127"/>
              </a:rPr>
              <a:t> has been found to be more difficult than expected, several benchmarking schemes have been set</a:t>
            </a:r>
          </a:p>
          <a:p>
            <a:r>
              <a:rPr lang="en-US" altLang="ko-KR" smtClean="0">
                <a:ea typeface="굴림" charset="-127"/>
              </a:rPr>
              <a:t>up aiming at the creation of reference tools which describe emerging best practice. The ISEAL Alliance, a global association for social and</a:t>
            </a:r>
          </a:p>
          <a:p>
            <a:r>
              <a:rPr lang="en-US" altLang="ko-KR" smtClean="0">
                <a:ea typeface="굴림" charset="-127"/>
              </a:rPr>
              <a:t>environmental standards, has been developing a Code of Good Practice for Setting Social and Environmental Standards which was first launched in 2004. It has also been involved with brokering Mutual Recognition Agreements (MRAs) between its founding members, such as the International Federation of Organic Agriculture Movements (IFOAM) and the Fairtrade Labelling Organization (FLO). There is still a significant amount of diversity, however, since negotiating Mutual Recognition Agreements between different schemes is an overwhelming task given the number of interests involved and the variation in weight and resources brought to the negotiating table by the different actors.</a:t>
            </a:r>
            <a:endParaRPr lang="ko-KR" altLang="en-US" smtClean="0">
              <a:ea typeface="굴림"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934F4F0-9588-4510-9E50-6AF0CFA7EB50}" type="slidenum">
              <a:rPr lang="en-US" altLang="en-US" smtClean="0"/>
              <a:pPr/>
              <a:t>17</a:t>
            </a:fld>
            <a:endParaRPr lang="en-US" altLang="en-US" smtClean="0"/>
          </a:p>
        </p:txBody>
      </p:sp>
      <p:sp>
        <p:nvSpPr>
          <p:cNvPr id="29699" name="Rectangle 7"/>
          <p:cNvSpPr txBox="1">
            <a:spLocks noGrp="1" noChangeArrowheads="1"/>
          </p:cNvSpPr>
          <p:nvPr/>
        </p:nvSpPr>
        <p:spPr bwMode="auto">
          <a:xfrm>
            <a:off x="3849899" y="9428402"/>
            <a:ext cx="2946189" cy="496650"/>
          </a:xfrm>
          <a:prstGeom prst="rect">
            <a:avLst/>
          </a:prstGeom>
          <a:noFill/>
          <a:ln w="9525">
            <a:noFill/>
            <a:miter lim="800000"/>
            <a:headEnd/>
            <a:tailEnd/>
          </a:ln>
        </p:spPr>
        <p:txBody>
          <a:bodyPr anchor="b"/>
          <a:lstStyle/>
          <a:p>
            <a:pPr algn="r"/>
            <a:fld id="{0F499266-1028-495F-A2BE-B69E1B6B3A45}" type="slidenum">
              <a:rPr lang="de-CH" altLang="en-US" sz="1200">
                <a:cs typeface="Arial" charset="0"/>
              </a:rPr>
              <a:pPr algn="r"/>
              <a:t>17</a:t>
            </a:fld>
            <a:endParaRPr lang="de-CH" altLang="en-US" sz="1200">
              <a:cs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2762250" y="836613"/>
            <a:ext cx="5842000" cy="576262"/>
          </a:xfrm>
        </p:spPr>
        <p:txBody>
          <a:bodyPr anchor="b"/>
          <a:lstStyle>
            <a:lvl1pPr>
              <a:lnSpc>
                <a:spcPct val="80000"/>
              </a:lnSpc>
              <a:defRPr/>
            </a:lvl1pPr>
          </a:lstStyle>
          <a:p>
            <a:pPr lvl="0"/>
            <a:r>
              <a:rPr lang="en-GB" altLang="en-US" noProof="0" smtClean="0"/>
              <a:t>Click to edit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0088" y="908050"/>
            <a:ext cx="1712912" cy="5545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8175" y="908050"/>
            <a:ext cx="4989513" cy="5545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8175" y="908050"/>
            <a:ext cx="6767513"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8175" y="1989138"/>
            <a:ext cx="3351213"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1788" y="1989138"/>
            <a:ext cx="3351212"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8175" y="908050"/>
            <a:ext cx="6767513"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8175" y="1989138"/>
            <a:ext cx="6854825" cy="446405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08175" y="908050"/>
            <a:ext cx="6854825" cy="5545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323850" y="6553200"/>
            <a:ext cx="2278063" cy="476250"/>
          </a:xfrm>
          <a:prstGeom prst="rect">
            <a:avLst/>
          </a:prstGeom>
          <a:ln/>
        </p:spPr>
        <p:txBody>
          <a:bodyPr/>
          <a:lstStyle>
            <a:lvl1pPr>
              <a:defRPr/>
            </a:lvl1pPr>
          </a:lstStyle>
          <a:p>
            <a:pPr>
              <a:defRPr/>
            </a:pPr>
            <a:fld id="{5E61C5FA-EBA7-4B4F-AA8F-DC552D46E185}" type="datetime1">
              <a:rPr lang="en-US"/>
              <a:pPr>
                <a:defRPr/>
              </a:pPr>
              <a:t>8/27/2014</a:t>
            </a:fld>
            <a:endParaRPr lang="en-GB"/>
          </a:p>
        </p:txBody>
      </p:sp>
      <p:sp>
        <p:nvSpPr>
          <p:cNvPr id="5" name="Rectangle 6"/>
          <p:cNvSpPr>
            <a:spLocks noGrp="1" noChangeArrowheads="1"/>
          </p:cNvSpPr>
          <p:nvPr>
            <p:ph type="sldNum" sz="quarter" idx="11"/>
          </p:nvPr>
        </p:nvSpPr>
        <p:spPr>
          <a:xfrm>
            <a:off x="6516688" y="6553200"/>
            <a:ext cx="2232025" cy="476250"/>
          </a:xfrm>
          <a:prstGeom prst="rect">
            <a:avLst/>
          </a:prstGeom>
          <a:ln/>
        </p:spPr>
        <p:txBody>
          <a:bodyPr/>
          <a:lstStyle>
            <a:lvl1pPr>
              <a:defRPr/>
            </a:lvl1pPr>
          </a:lstStyle>
          <a:p>
            <a:pPr>
              <a:defRPr/>
            </a:pPr>
            <a:fld id="{2D8CD11B-6A74-4D9B-B137-3D64B4B3E449}"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1" y="908050"/>
            <a:ext cx="8064128" cy="914400"/>
          </a:xfrm>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xfrm>
            <a:off x="611560" y="1844824"/>
            <a:ext cx="8151441" cy="4608364"/>
          </a:xfrm>
        </p:spPr>
        <p:txBody>
          <a:bodyPr/>
          <a:lstStyle>
            <a:lvl1pPr>
              <a:defRPr sz="2800"/>
            </a:lvl1pPr>
            <a:lvl2pPr>
              <a:defRPr sz="2400"/>
            </a:lvl2pPr>
            <a:lvl3pPr>
              <a:defRPr sz="2000"/>
            </a:lvl3pPr>
            <a:lvl4pPr>
              <a:defRPr sz="1800"/>
            </a:lvl4pPr>
            <a:lvl5pP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5"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6" name="Rectangle 7"/>
          <p:cNvSpPr>
            <a:spLocks noGrp="1" noChangeArrowheads="1"/>
          </p:cNvSpPr>
          <p:nvPr>
            <p:ph type="sldNum" sz="quarter" idx="12"/>
          </p:nvPr>
        </p:nvSpPr>
        <p:spPr/>
        <p:txBody>
          <a:bodyPr/>
          <a:lstStyle>
            <a:lvl1pPr>
              <a:defRPr kumimoji="0">
                <a:solidFill>
                  <a:schemeClr val="tx1"/>
                </a:solidFill>
              </a:defRPr>
            </a:lvl1pPr>
          </a:lstStyle>
          <a:p>
            <a:pPr>
              <a:defRPr/>
            </a:pPr>
            <a:fld id="{ED77EDB2-84F1-49F2-ADA2-0337D1F075C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5"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6" name="Rectangle 7"/>
          <p:cNvSpPr>
            <a:spLocks noGrp="1" noChangeArrowheads="1"/>
          </p:cNvSpPr>
          <p:nvPr>
            <p:ph type="sldNum" sz="quarter" idx="12"/>
          </p:nvPr>
        </p:nvSpPr>
        <p:spPr/>
        <p:txBody>
          <a:bodyPr/>
          <a:lstStyle>
            <a:lvl1pPr>
              <a:defRPr kumimoji="0">
                <a:solidFill>
                  <a:schemeClr val="tx1"/>
                </a:solidFill>
              </a:defRPr>
            </a:lvl1pPr>
          </a:lstStyle>
          <a:p>
            <a:pPr>
              <a:defRPr/>
            </a:pPr>
            <a:fld id="{770575C8-CA37-4590-8318-8713BB4E4C2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908175" y="1989138"/>
            <a:ext cx="3351213"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1788" y="1989138"/>
            <a:ext cx="3351212"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6"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7" name="Rectangle 7"/>
          <p:cNvSpPr>
            <a:spLocks noGrp="1" noChangeArrowheads="1"/>
          </p:cNvSpPr>
          <p:nvPr>
            <p:ph type="sldNum" sz="quarter" idx="12"/>
          </p:nvPr>
        </p:nvSpPr>
        <p:spPr/>
        <p:txBody>
          <a:bodyPr/>
          <a:lstStyle>
            <a:lvl1pPr>
              <a:defRPr kumimoji="0">
                <a:solidFill>
                  <a:schemeClr val="tx1"/>
                </a:solidFill>
              </a:defRPr>
            </a:lvl1pPr>
          </a:lstStyle>
          <a:p>
            <a:pPr>
              <a:defRPr/>
            </a:pPr>
            <a:fld id="{978808A6-DB34-439E-8843-CCB3E580DCE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8"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9" name="Rectangle 7"/>
          <p:cNvSpPr>
            <a:spLocks noGrp="1" noChangeArrowheads="1"/>
          </p:cNvSpPr>
          <p:nvPr>
            <p:ph type="sldNum" sz="quarter" idx="12"/>
          </p:nvPr>
        </p:nvSpPr>
        <p:spPr/>
        <p:txBody>
          <a:bodyPr/>
          <a:lstStyle>
            <a:lvl1pPr>
              <a:defRPr kumimoji="0">
                <a:solidFill>
                  <a:schemeClr val="tx1"/>
                </a:solidFill>
              </a:defRPr>
            </a:lvl1pPr>
          </a:lstStyle>
          <a:p>
            <a:pPr>
              <a:defRPr/>
            </a:pPr>
            <a:fld id="{F6E4B51C-BC09-4752-B482-1DE28BBAB7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4"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5" name="Rectangle 7"/>
          <p:cNvSpPr>
            <a:spLocks noGrp="1" noChangeArrowheads="1"/>
          </p:cNvSpPr>
          <p:nvPr>
            <p:ph type="sldNum" sz="quarter" idx="12"/>
          </p:nvPr>
        </p:nvSpPr>
        <p:spPr/>
        <p:txBody>
          <a:bodyPr/>
          <a:lstStyle>
            <a:lvl1pPr>
              <a:defRPr kumimoji="0">
                <a:solidFill>
                  <a:schemeClr val="tx1"/>
                </a:solidFill>
              </a:defRPr>
            </a:lvl1pPr>
          </a:lstStyle>
          <a:p>
            <a:pPr>
              <a:defRPr/>
            </a:pPr>
            <a:fld id="{0346901E-C482-4846-BB23-C6FAECE9973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3"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4" name="Rectangle 7"/>
          <p:cNvSpPr>
            <a:spLocks noGrp="1" noChangeArrowheads="1"/>
          </p:cNvSpPr>
          <p:nvPr>
            <p:ph type="sldNum" sz="quarter" idx="12"/>
          </p:nvPr>
        </p:nvSpPr>
        <p:spPr/>
        <p:txBody>
          <a:bodyPr/>
          <a:lstStyle>
            <a:lvl1pPr>
              <a:defRPr kumimoji="0">
                <a:solidFill>
                  <a:schemeClr val="tx1"/>
                </a:solidFill>
              </a:defRPr>
            </a:lvl1pPr>
          </a:lstStyle>
          <a:p>
            <a:pPr>
              <a:defRPr/>
            </a:pPr>
            <a:fld id="{6302F653-D02E-4B0F-8CA2-00DB24C5CF9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6"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7" name="Rectangle 7"/>
          <p:cNvSpPr>
            <a:spLocks noGrp="1" noChangeArrowheads="1"/>
          </p:cNvSpPr>
          <p:nvPr>
            <p:ph type="sldNum" sz="quarter" idx="12"/>
          </p:nvPr>
        </p:nvSpPr>
        <p:spPr/>
        <p:txBody>
          <a:bodyPr/>
          <a:lstStyle>
            <a:lvl1pPr>
              <a:defRPr kumimoji="0">
                <a:solidFill>
                  <a:schemeClr val="tx1"/>
                </a:solidFill>
              </a:defRPr>
            </a:lvl1pPr>
          </a:lstStyle>
          <a:p>
            <a:pPr>
              <a:defRPr/>
            </a:pPr>
            <a:fld id="{D2C376FC-E37B-4542-9CB5-FCAD22F8726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6"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7" name="Rectangle 7"/>
          <p:cNvSpPr>
            <a:spLocks noGrp="1" noChangeArrowheads="1"/>
          </p:cNvSpPr>
          <p:nvPr>
            <p:ph type="sldNum" sz="quarter" idx="12"/>
          </p:nvPr>
        </p:nvSpPr>
        <p:spPr/>
        <p:txBody>
          <a:bodyPr/>
          <a:lstStyle>
            <a:lvl1pPr>
              <a:defRPr kumimoji="0">
                <a:solidFill>
                  <a:schemeClr val="tx1"/>
                </a:solidFill>
              </a:defRPr>
            </a:lvl1pPr>
          </a:lstStyle>
          <a:p>
            <a:pPr>
              <a:defRPr/>
            </a:pPr>
            <a:fld id="{3A90777D-1591-49BC-B5CD-836B08DC8BE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5"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6" name="Rectangle 7"/>
          <p:cNvSpPr>
            <a:spLocks noGrp="1" noChangeArrowheads="1"/>
          </p:cNvSpPr>
          <p:nvPr>
            <p:ph type="sldNum" sz="quarter" idx="12"/>
          </p:nvPr>
        </p:nvSpPr>
        <p:spPr/>
        <p:txBody>
          <a:bodyPr/>
          <a:lstStyle>
            <a:lvl1pPr>
              <a:defRPr kumimoji="0">
                <a:solidFill>
                  <a:schemeClr val="tx1"/>
                </a:solidFill>
              </a:defRPr>
            </a:lvl1pPr>
          </a:lstStyle>
          <a:p>
            <a:pPr>
              <a:defRPr/>
            </a:pPr>
            <a:fld id="{59F9A8D5-1471-4662-A3DD-2B912F6D1A1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50088" y="908050"/>
            <a:ext cx="1712912" cy="55451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908175" y="908050"/>
            <a:ext cx="4989513" cy="554513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5"/>
          <p:cNvSpPr>
            <a:spLocks noGrp="1" noChangeArrowheads="1"/>
          </p:cNvSpPr>
          <p:nvPr>
            <p:ph type="dt" sz="half" idx="10"/>
          </p:nvPr>
        </p:nvSpPr>
        <p:spPr/>
        <p:txBody>
          <a:bodyPr/>
          <a:lstStyle>
            <a:lvl1pPr>
              <a:defRPr kumimoji="0">
                <a:solidFill>
                  <a:schemeClr val="tx1"/>
                </a:solidFill>
              </a:defRPr>
            </a:lvl1pPr>
          </a:lstStyle>
          <a:p>
            <a:pPr>
              <a:defRPr/>
            </a:pPr>
            <a:r>
              <a:rPr lang="en-US"/>
              <a:t>4th September 2013</a:t>
            </a:r>
            <a:endParaRPr lang="en-US" altLang="zh-CN"/>
          </a:p>
        </p:txBody>
      </p:sp>
      <p:sp>
        <p:nvSpPr>
          <p:cNvPr id="5" name="Rectangle 6"/>
          <p:cNvSpPr>
            <a:spLocks noGrp="1" noChangeArrowheads="1"/>
          </p:cNvSpPr>
          <p:nvPr>
            <p:ph type="ftr" sz="quarter" idx="11"/>
          </p:nvPr>
        </p:nvSpPr>
        <p:spPr/>
        <p:txBody>
          <a:bodyPr/>
          <a:lstStyle>
            <a:lvl1pPr>
              <a:defRPr kumimoji="0">
                <a:solidFill>
                  <a:schemeClr val="tx1"/>
                </a:solidFill>
              </a:defRPr>
            </a:lvl1pPr>
          </a:lstStyle>
          <a:p>
            <a:pPr>
              <a:defRPr/>
            </a:pPr>
            <a:r>
              <a:rPr lang="it-IT" altLang="zh-CN"/>
              <a:t>RECP in UNIDO GI Initiative</a:t>
            </a:r>
            <a:endParaRPr lang="en-US" altLang="zh-CN"/>
          </a:p>
        </p:txBody>
      </p:sp>
      <p:sp>
        <p:nvSpPr>
          <p:cNvPr id="6" name="Rectangle 7"/>
          <p:cNvSpPr>
            <a:spLocks noGrp="1" noChangeArrowheads="1"/>
          </p:cNvSpPr>
          <p:nvPr>
            <p:ph type="sldNum" sz="quarter" idx="12"/>
          </p:nvPr>
        </p:nvSpPr>
        <p:spPr/>
        <p:txBody>
          <a:bodyPr/>
          <a:lstStyle>
            <a:lvl1pPr>
              <a:defRPr kumimoji="0">
                <a:solidFill>
                  <a:schemeClr val="tx1"/>
                </a:solidFill>
              </a:defRPr>
            </a:lvl1pPr>
          </a:lstStyle>
          <a:p>
            <a:pPr>
              <a:defRPr/>
            </a:pPr>
            <a:fld id="{560A45E5-BBC2-4BC5-8C69-AA65596976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2762250" y="836613"/>
            <a:ext cx="5842000" cy="576262"/>
          </a:xfrm>
        </p:spPr>
        <p:txBody>
          <a:bodyPr anchor="b"/>
          <a:lstStyle>
            <a:lvl1pPr>
              <a:lnSpc>
                <a:spcPct val="80000"/>
              </a:lnSpc>
              <a:defRPr/>
            </a:lvl1pPr>
          </a:lstStyle>
          <a:p>
            <a:r>
              <a:rPr lang="en-GB"/>
              <a:t>Click to edit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8175" y="908050"/>
            <a:ext cx="6767513" cy="914400"/>
          </a:xfrm>
        </p:spPr>
        <p:txBody>
          <a:bodyPr/>
          <a:lstStyle/>
          <a:p>
            <a:r>
              <a:rPr lang="en-US"/>
              <a:t>Click to edit Master title style</a:t>
            </a:r>
          </a:p>
        </p:txBody>
      </p:sp>
      <p:sp>
        <p:nvSpPr>
          <p:cNvPr id="3" name="Table Placeholder 2"/>
          <p:cNvSpPr>
            <a:spLocks noGrp="1"/>
          </p:cNvSpPr>
          <p:nvPr>
            <p:ph type="tbl" idx="1"/>
          </p:nvPr>
        </p:nvSpPr>
        <p:spPr>
          <a:xfrm>
            <a:off x="1908175" y="1989138"/>
            <a:ext cx="6854825" cy="4464050"/>
          </a:xfrm>
        </p:spPr>
        <p:txBody>
          <a:bodyPr/>
          <a:lstStyle/>
          <a:p>
            <a:pPr lvl="0"/>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8175" y="1989138"/>
            <a:ext cx="3351213"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1788" y="1989138"/>
            <a:ext cx="3351212"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908050"/>
            <a:ext cx="6767513"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title style</a:t>
            </a:r>
          </a:p>
        </p:txBody>
      </p:sp>
      <p:sp>
        <p:nvSpPr>
          <p:cNvPr id="1027" name="Rectangle 3"/>
          <p:cNvSpPr>
            <a:spLocks noGrp="1" noChangeArrowheads="1"/>
          </p:cNvSpPr>
          <p:nvPr>
            <p:ph type="body" idx="1"/>
          </p:nvPr>
        </p:nvSpPr>
        <p:spPr bwMode="auto">
          <a:xfrm>
            <a:off x="1908175" y="1989138"/>
            <a:ext cx="6854825"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		</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913"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26" r:id="rId15"/>
  </p:sldLayoutIdLst>
  <p:txStyles>
    <p:titleStyle>
      <a:lvl1pPr algn="l" rtl="0" eaLnBrk="0" fontAlgn="base" hangingPunct="0">
        <a:spcBef>
          <a:spcPct val="0"/>
        </a:spcBef>
        <a:spcAft>
          <a:spcPct val="0"/>
        </a:spcAft>
        <a:defRPr kumimoji="1" sz="3600" b="1">
          <a:solidFill>
            <a:srgbClr val="669900"/>
          </a:solidFill>
          <a:latin typeface="+mj-lt"/>
          <a:ea typeface="+mj-ea"/>
          <a:cs typeface="+mj-cs"/>
        </a:defRPr>
      </a:lvl1pPr>
      <a:lvl2pPr algn="l" rtl="0" eaLnBrk="0" fontAlgn="base" hangingPunct="0">
        <a:spcBef>
          <a:spcPct val="0"/>
        </a:spcBef>
        <a:spcAft>
          <a:spcPct val="0"/>
        </a:spcAft>
        <a:defRPr kumimoji="1" sz="3600" b="1">
          <a:solidFill>
            <a:srgbClr val="669900"/>
          </a:solidFill>
          <a:latin typeface="Arial" charset="0"/>
        </a:defRPr>
      </a:lvl2pPr>
      <a:lvl3pPr algn="l" rtl="0" eaLnBrk="0" fontAlgn="base" hangingPunct="0">
        <a:spcBef>
          <a:spcPct val="0"/>
        </a:spcBef>
        <a:spcAft>
          <a:spcPct val="0"/>
        </a:spcAft>
        <a:defRPr kumimoji="1" sz="3600" b="1">
          <a:solidFill>
            <a:srgbClr val="669900"/>
          </a:solidFill>
          <a:latin typeface="Arial" charset="0"/>
        </a:defRPr>
      </a:lvl3pPr>
      <a:lvl4pPr algn="l" rtl="0" eaLnBrk="0" fontAlgn="base" hangingPunct="0">
        <a:spcBef>
          <a:spcPct val="0"/>
        </a:spcBef>
        <a:spcAft>
          <a:spcPct val="0"/>
        </a:spcAft>
        <a:defRPr kumimoji="1" sz="3600" b="1">
          <a:solidFill>
            <a:srgbClr val="669900"/>
          </a:solidFill>
          <a:latin typeface="Arial" charset="0"/>
        </a:defRPr>
      </a:lvl4pPr>
      <a:lvl5pPr algn="l" rtl="0" eaLnBrk="0" fontAlgn="base" hangingPunct="0">
        <a:spcBef>
          <a:spcPct val="0"/>
        </a:spcBef>
        <a:spcAft>
          <a:spcPct val="0"/>
        </a:spcAft>
        <a:defRPr kumimoji="1" sz="3600" b="1">
          <a:solidFill>
            <a:srgbClr val="669900"/>
          </a:solidFill>
          <a:latin typeface="Arial" charset="0"/>
        </a:defRPr>
      </a:lvl5pPr>
      <a:lvl6pPr marL="457200" algn="l" rtl="0" eaLnBrk="0" fontAlgn="base" hangingPunct="0">
        <a:spcBef>
          <a:spcPct val="0"/>
        </a:spcBef>
        <a:spcAft>
          <a:spcPct val="0"/>
        </a:spcAft>
        <a:defRPr kumimoji="1" sz="3600" b="1">
          <a:solidFill>
            <a:srgbClr val="669900"/>
          </a:solidFill>
          <a:latin typeface="Arial" charset="0"/>
        </a:defRPr>
      </a:lvl6pPr>
      <a:lvl7pPr marL="914400" algn="l" rtl="0" eaLnBrk="0" fontAlgn="base" hangingPunct="0">
        <a:spcBef>
          <a:spcPct val="0"/>
        </a:spcBef>
        <a:spcAft>
          <a:spcPct val="0"/>
        </a:spcAft>
        <a:defRPr kumimoji="1" sz="3600" b="1">
          <a:solidFill>
            <a:srgbClr val="669900"/>
          </a:solidFill>
          <a:latin typeface="Arial" charset="0"/>
        </a:defRPr>
      </a:lvl7pPr>
      <a:lvl8pPr marL="1371600" algn="l" rtl="0" eaLnBrk="0" fontAlgn="base" hangingPunct="0">
        <a:spcBef>
          <a:spcPct val="0"/>
        </a:spcBef>
        <a:spcAft>
          <a:spcPct val="0"/>
        </a:spcAft>
        <a:defRPr kumimoji="1" sz="3600" b="1">
          <a:solidFill>
            <a:srgbClr val="669900"/>
          </a:solidFill>
          <a:latin typeface="Arial" charset="0"/>
        </a:defRPr>
      </a:lvl8pPr>
      <a:lvl9pPr marL="1828800" algn="l" rtl="0" eaLnBrk="0" fontAlgn="base" hangingPunct="0">
        <a:spcBef>
          <a:spcPct val="0"/>
        </a:spcBef>
        <a:spcAft>
          <a:spcPct val="0"/>
        </a:spcAft>
        <a:defRPr kumimoji="1" sz="3600" b="1">
          <a:solidFill>
            <a:srgbClr val="669900"/>
          </a:solidFill>
          <a:latin typeface="Arial" charset="0"/>
        </a:defRPr>
      </a:lvl9pPr>
    </p:titleStyle>
    <p:bodyStyle>
      <a:lvl1pPr marL="342900" indent="-342900" algn="l" rtl="0" eaLnBrk="0" fontAlgn="base" hangingPunct="0">
        <a:spcBef>
          <a:spcPct val="20000"/>
        </a:spcBef>
        <a:spcAft>
          <a:spcPct val="0"/>
        </a:spcAft>
        <a:buClr>
          <a:srgbClr val="808000"/>
        </a:buClr>
        <a:buSzPct val="75000"/>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8000"/>
        </a:buClr>
        <a:buSzPct val="75000"/>
        <a:buFont typeface="Wingdings" pitchFamily="2" charset="2"/>
        <a:buChar char="§"/>
        <a:defRPr kumimoji="1" sz="2800">
          <a:solidFill>
            <a:schemeClr val="tx1"/>
          </a:solidFill>
          <a:latin typeface="+mn-lt"/>
        </a:defRPr>
      </a:lvl2pPr>
      <a:lvl3pPr marL="1143000" indent="-228600" algn="l" rtl="0" eaLnBrk="0" fontAlgn="base" hangingPunct="0">
        <a:spcBef>
          <a:spcPct val="20000"/>
        </a:spcBef>
        <a:spcAft>
          <a:spcPct val="0"/>
        </a:spcAft>
        <a:buClr>
          <a:srgbClr val="808000"/>
        </a:buClr>
        <a:buSzPct val="75000"/>
        <a:buFont typeface="Wingdings"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4pPr>
      <a:lvl5pPr marL="20574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5pPr>
      <a:lvl6pPr marL="25146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6pPr>
      <a:lvl7pPr marL="29718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7pPr>
      <a:lvl8pPr marL="34290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8pPr>
      <a:lvl9pPr marL="38862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908050"/>
            <a:ext cx="9144000" cy="5949950"/>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kumimoji="1" sz="2400" b="1">
                <a:solidFill>
                  <a:srgbClr val="669900"/>
                </a:solidFill>
                <a:latin typeface="Arial" charset="0"/>
              </a:defRPr>
            </a:lvl1pPr>
            <a:lvl2pPr marL="742950" indent="-285750" eaLnBrk="0" hangingPunct="0">
              <a:defRPr kumimoji="1" sz="2400" b="1">
                <a:solidFill>
                  <a:srgbClr val="669900"/>
                </a:solidFill>
                <a:latin typeface="Arial" charset="0"/>
              </a:defRPr>
            </a:lvl2pPr>
            <a:lvl3pPr marL="1143000" indent="-228600" eaLnBrk="0" hangingPunct="0">
              <a:defRPr kumimoji="1" sz="2400" b="1">
                <a:solidFill>
                  <a:srgbClr val="669900"/>
                </a:solidFill>
                <a:latin typeface="Arial" charset="0"/>
              </a:defRPr>
            </a:lvl3pPr>
            <a:lvl4pPr marL="1600200" indent="-228600" eaLnBrk="0" hangingPunct="0">
              <a:defRPr kumimoji="1" sz="2400" b="1">
                <a:solidFill>
                  <a:srgbClr val="669900"/>
                </a:solidFill>
                <a:latin typeface="Arial" charset="0"/>
              </a:defRPr>
            </a:lvl4pPr>
            <a:lvl5pPr marL="2057400" indent="-228600" eaLnBrk="0" hangingPunct="0">
              <a:defRPr kumimoji="1" sz="2400" b="1">
                <a:solidFill>
                  <a:srgbClr val="669900"/>
                </a:solidFill>
                <a:latin typeface="Arial" charset="0"/>
              </a:defRPr>
            </a:lvl5pPr>
            <a:lvl6pPr marL="2514600" indent="-228600" eaLnBrk="0" fontAlgn="base" hangingPunct="0">
              <a:spcBef>
                <a:spcPct val="0"/>
              </a:spcBef>
              <a:spcAft>
                <a:spcPct val="0"/>
              </a:spcAft>
              <a:defRPr kumimoji="1" sz="2400" b="1">
                <a:solidFill>
                  <a:srgbClr val="669900"/>
                </a:solidFill>
                <a:latin typeface="Arial" charset="0"/>
              </a:defRPr>
            </a:lvl6pPr>
            <a:lvl7pPr marL="2971800" indent="-228600" eaLnBrk="0" fontAlgn="base" hangingPunct="0">
              <a:spcBef>
                <a:spcPct val="0"/>
              </a:spcBef>
              <a:spcAft>
                <a:spcPct val="0"/>
              </a:spcAft>
              <a:defRPr kumimoji="1" sz="2400" b="1">
                <a:solidFill>
                  <a:srgbClr val="669900"/>
                </a:solidFill>
                <a:latin typeface="Arial" charset="0"/>
              </a:defRPr>
            </a:lvl7pPr>
            <a:lvl8pPr marL="3429000" indent="-228600" eaLnBrk="0" fontAlgn="base" hangingPunct="0">
              <a:spcBef>
                <a:spcPct val="0"/>
              </a:spcBef>
              <a:spcAft>
                <a:spcPct val="0"/>
              </a:spcAft>
              <a:defRPr kumimoji="1" sz="2400" b="1">
                <a:solidFill>
                  <a:srgbClr val="669900"/>
                </a:solidFill>
                <a:latin typeface="Arial" charset="0"/>
              </a:defRPr>
            </a:lvl8pPr>
            <a:lvl9pPr marL="3886200" indent="-228600" eaLnBrk="0" fontAlgn="base" hangingPunct="0">
              <a:spcBef>
                <a:spcPct val="0"/>
              </a:spcBef>
              <a:spcAft>
                <a:spcPct val="0"/>
              </a:spcAft>
              <a:defRPr kumimoji="1" sz="2400" b="1">
                <a:solidFill>
                  <a:srgbClr val="669900"/>
                </a:solidFill>
                <a:latin typeface="Arial" charset="0"/>
              </a:defRPr>
            </a:lvl9pPr>
          </a:lstStyle>
          <a:p>
            <a:pPr eaLnBrk="1" hangingPunct="1">
              <a:defRPr/>
            </a:pPr>
            <a:endParaRPr kumimoji="0" lang="de-CH" altLang="en-US" sz="2800" b="0" smtClean="0">
              <a:solidFill>
                <a:srgbClr val="003300"/>
              </a:solidFill>
              <a:latin typeface="Times New Roman" pitchFamily="18" charset="0"/>
            </a:endParaRPr>
          </a:p>
        </p:txBody>
      </p:sp>
      <p:sp>
        <p:nvSpPr>
          <p:cNvPr id="2051" name="Rectangle 2"/>
          <p:cNvSpPr>
            <a:spLocks noGrp="1" noChangeArrowheads="1"/>
          </p:cNvSpPr>
          <p:nvPr>
            <p:ph type="title"/>
          </p:nvPr>
        </p:nvSpPr>
        <p:spPr bwMode="auto">
          <a:xfrm>
            <a:off x="827088" y="908050"/>
            <a:ext cx="7848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title style</a:t>
            </a:r>
          </a:p>
        </p:txBody>
      </p:sp>
      <p:sp>
        <p:nvSpPr>
          <p:cNvPr id="2052" name="Rectangle 3"/>
          <p:cNvSpPr>
            <a:spLocks noGrp="1" noChangeArrowheads="1"/>
          </p:cNvSpPr>
          <p:nvPr>
            <p:ph type="body" idx="1"/>
          </p:nvPr>
        </p:nvSpPr>
        <p:spPr bwMode="auto">
          <a:xfrm>
            <a:off x="900113" y="1989138"/>
            <a:ext cx="7862887"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		</a:t>
            </a:r>
          </a:p>
          <a:p>
            <a:pPr lvl="3"/>
            <a:r>
              <a:rPr lang="en-GB" altLang="en-US" smtClean="0"/>
              <a:t>Fourth level</a:t>
            </a:r>
          </a:p>
          <a:p>
            <a:pPr lvl="4"/>
            <a:r>
              <a:rPr lang="en-GB" altLang="en-US" smtClean="0"/>
              <a:t>Fifth level</a:t>
            </a:r>
          </a:p>
        </p:txBody>
      </p:sp>
      <p:sp>
        <p:nvSpPr>
          <p:cNvPr id="1029"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669900"/>
                </a:solidFill>
                <a:ea typeface="SimSun" pitchFamily="2" charset="-122"/>
              </a:defRPr>
            </a:lvl1pPr>
          </a:lstStyle>
          <a:p>
            <a:pPr>
              <a:defRPr/>
            </a:pPr>
            <a:r>
              <a:rPr lang="en-US"/>
              <a:t>4th September 2013</a:t>
            </a:r>
            <a:endParaRPr lang="en-US" altLang="zh-CN"/>
          </a:p>
        </p:txBody>
      </p:sp>
      <p:sp>
        <p:nvSpPr>
          <p:cNvPr id="1030"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669900"/>
                </a:solidFill>
                <a:ea typeface="SimSun" pitchFamily="2" charset="-122"/>
              </a:defRPr>
            </a:lvl1pPr>
          </a:lstStyle>
          <a:p>
            <a:pPr>
              <a:defRPr/>
            </a:pPr>
            <a:r>
              <a:rPr lang="it-IT" altLang="zh-CN"/>
              <a:t>RECP in UNIDO GI Initiative</a:t>
            </a:r>
            <a:endParaRPr lang="en-US" altLang="zh-CN"/>
          </a:p>
        </p:txBody>
      </p:sp>
      <p:sp>
        <p:nvSpPr>
          <p:cNvPr id="1031" name="Rectangle 7"/>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669900"/>
                </a:solidFill>
              </a:defRPr>
            </a:lvl1pPr>
          </a:lstStyle>
          <a:p>
            <a:pPr>
              <a:defRPr/>
            </a:pPr>
            <a:fld id="{1F955AE0-3005-42FF-8A51-04E8184B5E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hf hdr="0"/>
  <p:txStyles>
    <p:titleStyle>
      <a:lvl1pPr algn="l" rtl="0" eaLnBrk="0" fontAlgn="base" hangingPunct="0">
        <a:spcBef>
          <a:spcPct val="0"/>
        </a:spcBef>
        <a:spcAft>
          <a:spcPct val="0"/>
        </a:spcAft>
        <a:defRPr kumimoji="1" sz="3600" b="1">
          <a:solidFill>
            <a:srgbClr val="669900"/>
          </a:solidFill>
          <a:latin typeface="+mj-lt"/>
          <a:ea typeface="+mj-ea"/>
          <a:cs typeface="+mj-cs"/>
        </a:defRPr>
      </a:lvl1pPr>
      <a:lvl2pPr algn="l" rtl="0" eaLnBrk="0" fontAlgn="base" hangingPunct="0">
        <a:spcBef>
          <a:spcPct val="0"/>
        </a:spcBef>
        <a:spcAft>
          <a:spcPct val="0"/>
        </a:spcAft>
        <a:defRPr kumimoji="1" sz="3600" b="1">
          <a:solidFill>
            <a:srgbClr val="669900"/>
          </a:solidFill>
          <a:latin typeface="Arial" charset="0"/>
        </a:defRPr>
      </a:lvl2pPr>
      <a:lvl3pPr algn="l" rtl="0" eaLnBrk="0" fontAlgn="base" hangingPunct="0">
        <a:spcBef>
          <a:spcPct val="0"/>
        </a:spcBef>
        <a:spcAft>
          <a:spcPct val="0"/>
        </a:spcAft>
        <a:defRPr kumimoji="1" sz="3600" b="1">
          <a:solidFill>
            <a:srgbClr val="669900"/>
          </a:solidFill>
          <a:latin typeface="Arial" charset="0"/>
        </a:defRPr>
      </a:lvl3pPr>
      <a:lvl4pPr algn="l" rtl="0" eaLnBrk="0" fontAlgn="base" hangingPunct="0">
        <a:spcBef>
          <a:spcPct val="0"/>
        </a:spcBef>
        <a:spcAft>
          <a:spcPct val="0"/>
        </a:spcAft>
        <a:defRPr kumimoji="1" sz="3600" b="1">
          <a:solidFill>
            <a:srgbClr val="669900"/>
          </a:solidFill>
          <a:latin typeface="Arial" charset="0"/>
        </a:defRPr>
      </a:lvl4pPr>
      <a:lvl5pPr algn="l" rtl="0" eaLnBrk="0" fontAlgn="base" hangingPunct="0">
        <a:spcBef>
          <a:spcPct val="0"/>
        </a:spcBef>
        <a:spcAft>
          <a:spcPct val="0"/>
        </a:spcAft>
        <a:defRPr kumimoji="1" sz="3600" b="1">
          <a:solidFill>
            <a:srgbClr val="669900"/>
          </a:solidFill>
          <a:latin typeface="Arial" charset="0"/>
        </a:defRPr>
      </a:lvl5pPr>
      <a:lvl6pPr marL="457200" algn="l" rtl="0" eaLnBrk="0" fontAlgn="base" hangingPunct="0">
        <a:spcBef>
          <a:spcPct val="0"/>
        </a:spcBef>
        <a:spcAft>
          <a:spcPct val="0"/>
        </a:spcAft>
        <a:defRPr kumimoji="1" sz="3600" b="1">
          <a:solidFill>
            <a:srgbClr val="669900"/>
          </a:solidFill>
          <a:latin typeface="Arial" charset="0"/>
        </a:defRPr>
      </a:lvl6pPr>
      <a:lvl7pPr marL="914400" algn="l" rtl="0" eaLnBrk="0" fontAlgn="base" hangingPunct="0">
        <a:spcBef>
          <a:spcPct val="0"/>
        </a:spcBef>
        <a:spcAft>
          <a:spcPct val="0"/>
        </a:spcAft>
        <a:defRPr kumimoji="1" sz="3600" b="1">
          <a:solidFill>
            <a:srgbClr val="669900"/>
          </a:solidFill>
          <a:latin typeface="Arial" charset="0"/>
        </a:defRPr>
      </a:lvl7pPr>
      <a:lvl8pPr marL="1371600" algn="l" rtl="0" eaLnBrk="0" fontAlgn="base" hangingPunct="0">
        <a:spcBef>
          <a:spcPct val="0"/>
        </a:spcBef>
        <a:spcAft>
          <a:spcPct val="0"/>
        </a:spcAft>
        <a:defRPr kumimoji="1" sz="3600" b="1">
          <a:solidFill>
            <a:srgbClr val="669900"/>
          </a:solidFill>
          <a:latin typeface="Arial" charset="0"/>
        </a:defRPr>
      </a:lvl8pPr>
      <a:lvl9pPr marL="1828800" algn="l" rtl="0" eaLnBrk="0" fontAlgn="base" hangingPunct="0">
        <a:spcBef>
          <a:spcPct val="0"/>
        </a:spcBef>
        <a:spcAft>
          <a:spcPct val="0"/>
        </a:spcAft>
        <a:defRPr kumimoji="1" sz="3600" b="1">
          <a:solidFill>
            <a:srgbClr val="669900"/>
          </a:solidFill>
          <a:latin typeface="Arial" charset="0"/>
        </a:defRPr>
      </a:lvl9pPr>
    </p:titleStyle>
    <p:bodyStyle>
      <a:lvl1pPr marL="342900" indent="-342900" algn="l" rtl="0" eaLnBrk="0" fontAlgn="base" hangingPunct="0">
        <a:spcBef>
          <a:spcPct val="20000"/>
        </a:spcBef>
        <a:spcAft>
          <a:spcPct val="0"/>
        </a:spcAft>
        <a:buClr>
          <a:srgbClr val="808000"/>
        </a:buClr>
        <a:buSzPct val="75000"/>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8000"/>
        </a:buClr>
        <a:buSzPct val="75000"/>
        <a:buFont typeface="Wingdings" pitchFamily="2" charset="2"/>
        <a:buChar char="§"/>
        <a:defRPr kumimoji="1" sz="2800">
          <a:solidFill>
            <a:schemeClr val="tx1"/>
          </a:solidFill>
          <a:latin typeface="+mn-lt"/>
        </a:defRPr>
      </a:lvl2pPr>
      <a:lvl3pPr marL="1143000" indent="-228600" algn="l" rtl="0" eaLnBrk="0" fontAlgn="base" hangingPunct="0">
        <a:spcBef>
          <a:spcPct val="20000"/>
        </a:spcBef>
        <a:spcAft>
          <a:spcPct val="0"/>
        </a:spcAft>
        <a:buClr>
          <a:srgbClr val="808000"/>
        </a:buClr>
        <a:buSzPct val="75000"/>
        <a:buFont typeface="Wingdings"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4pPr>
      <a:lvl5pPr marL="20574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5pPr>
      <a:lvl6pPr marL="25146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6pPr>
      <a:lvl7pPr marL="29718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7pPr>
      <a:lvl8pPr marL="34290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8pPr>
      <a:lvl9pPr marL="3886200" indent="-228600" algn="l" rtl="0" eaLnBrk="0" fontAlgn="base" hangingPunct="0">
        <a:spcBef>
          <a:spcPct val="20000"/>
        </a:spcBef>
        <a:spcAft>
          <a:spcPct val="0"/>
        </a:spcAft>
        <a:buClr>
          <a:srgbClr val="808000"/>
        </a:buClr>
        <a:buSzPct val="75000"/>
        <a:buFont typeface="Wingdings" pitchFamily="2" charset="2"/>
        <a:buChar char="§"/>
        <a:defRPr kumimoji="1"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diagramData" Target="../diagrams/data1.xml"/><Relationship Id="rId16" Type="http://schemas.openxmlformats.org/officeDocument/2006/relationships/image" Target="../media/image24.jpe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19.wmf"/><Relationship Id="rId5" Type="http://schemas.openxmlformats.org/officeDocument/2006/relationships/diagramColors" Target="../diagrams/colors1.xml"/><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diagramQuickStyle" Target="../diagrams/quickStyle1.xml"/><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f.iwinjak@unido.org" TargetMode="Externa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052737"/>
            <a:ext cx="8136904" cy="2376263"/>
          </a:xfrm>
        </p:spPr>
        <p:txBody>
          <a:bodyPr/>
          <a:lstStyle/>
          <a:p>
            <a:pPr algn="ctr"/>
            <a:r>
              <a:rPr lang="en-US" sz="2800" dirty="0" smtClean="0"/>
              <a:t>4</a:t>
            </a:r>
            <a:r>
              <a:rPr lang="en-US" sz="2800" baseline="30000" dirty="0" smtClean="0"/>
              <a:t>TH</a:t>
            </a:r>
            <a:r>
              <a:rPr lang="en-US" sz="2800" dirty="0" smtClean="0"/>
              <a:t> ITU Green Standards Week</a:t>
            </a:r>
            <a:br>
              <a:rPr lang="en-US" sz="2800" dirty="0" smtClean="0"/>
            </a:br>
            <a:r>
              <a:rPr lang="en-US" sz="2800" dirty="0" smtClean="0"/>
              <a:t>Beijing, China, 22- 26 September 2014</a:t>
            </a:r>
            <a:br>
              <a:rPr lang="en-US" sz="2800" dirty="0" smtClean="0"/>
            </a:br>
            <a:r>
              <a:rPr lang="en-US" sz="2800" dirty="0" smtClean="0"/>
              <a:t/>
            </a:r>
            <a:br>
              <a:rPr lang="en-US" sz="2800" dirty="0" smtClean="0"/>
            </a:br>
            <a:r>
              <a:rPr lang="en-US" sz="2800" dirty="0" smtClean="0"/>
              <a:t>Forum on “Green ICT for a Sustainable Resource Efficient Economy” 22 Sept. 2014</a:t>
            </a:r>
            <a:endParaRPr lang="en-US" sz="2800" dirty="0"/>
          </a:p>
        </p:txBody>
      </p:sp>
      <p:sp>
        <p:nvSpPr>
          <p:cNvPr id="3" name="Subtitle 2"/>
          <p:cNvSpPr>
            <a:spLocks noGrp="1"/>
          </p:cNvSpPr>
          <p:nvPr>
            <p:ph type="subTitle" idx="1"/>
          </p:nvPr>
        </p:nvSpPr>
        <p:spPr>
          <a:xfrm>
            <a:off x="1115616" y="3717032"/>
            <a:ext cx="6696744" cy="2160240"/>
          </a:xfrm>
        </p:spPr>
        <p:txBody>
          <a:bodyPr/>
          <a:lstStyle/>
          <a:p>
            <a:r>
              <a:rPr lang="en-US" dirty="0" smtClean="0"/>
              <a:t>Session 3: Green ICT Standards – A Path to Environmental Sustainability</a:t>
            </a:r>
          </a:p>
          <a:p>
            <a:r>
              <a:rPr lang="en-US" dirty="0" smtClean="0"/>
              <a:t>UNIDO PRESENTATION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373216"/>
            <a:ext cx="1512168" cy="117337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301208"/>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301208"/>
            <a:ext cx="5127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354" y="5299792"/>
            <a:ext cx="74453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5877272"/>
            <a:ext cx="2358008" cy="523220"/>
          </a:xfrm>
          <a:prstGeom prst="rect">
            <a:avLst/>
          </a:prstGeom>
        </p:spPr>
        <p:txBody>
          <a:bodyPr wrap="square">
            <a:spAutoFit/>
          </a:bodyPr>
          <a:lstStyle/>
          <a:p>
            <a:r>
              <a:rPr lang="en-US" altLang="en-US" sz="1400" dirty="0">
                <a:solidFill>
                  <a:srgbClr val="3E8937"/>
                </a:solidFill>
                <a:latin typeface="Gisha" pitchFamily="34" charset="-79"/>
                <a:ea typeface="SimSun" pitchFamily="2" charset="-122"/>
                <a:cs typeface="Gisha" pitchFamily="34" charset="-79"/>
              </a:rPr>
              <a:t>4</a:t>
            </a:r>
            <a:r>
              <a:rPr lang="en-US" altLang="en-US" sz="1400" baseline="30000" dirty="0">
                <a:solidFill>
                  <a:srgbClr val="3E8937"/>
                </a:solidFill>
                <a:latin typeface="Gisha" pitchFamily="34" charset="-79"/>
                <a:ea typeface="SimSun" pitchFamily="2" charset="-122"/>
                <a:cs typeface="Gisha" pitchFamily="34" charset="-79"/>
              </a:rPr>
              <a:t>th</a:t>
            </a:r>
            <a:r>
              <a:rPr lang="en-US" altLang="en-US" sz="1400" dirty="0">
                <a:solidFill>
                  <a:srgbClr val="3E8937"/>
                </a:solidFill>
                <a:latin typeface="Gisha" pitchFamily="34" charset="-79"/>
                <a:ea typeface="SimSun" pitchFamily="2" charset="-122"/>
                <a:cs typeface="Gisha" pitchFamily="34" charset="-79"/>
              </a:rPr>
              <a:t> ITU Green Standards Week</a:t>
            </a:r>
            <a:endParaRPr lang="en-US" sz="1400" dirty="0"/>
          </a:p>
        </p:txBody>
      </p:sp>
    </p:spTree>
    <p:extLst>
      <p:ext uri="{BB962C8B-B14F-4D97-AF65-F5344CB8AC3E}">
        <p14:creationId xmlns:p14="http://schemas.microsoft.com/office/powerpoint/2010/main" val="2871774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6" name="Rectangle 2"/>
          <p:cNvSpPr>
            <a:spLocks noGrp="1" noChangeArrowheads="1"/>
          </p:cNvSpPr>
          <p:nvPr>
            <p:ph type="title"/>
          </p:nvPr>
        </p:nvSpPr>
        <p:spPr>
          <a:xfrm>
            <a:off x="144463" y="908050"/>
            <a:ext cx="8964612" cy="914400"/>
          </a:xfrm>
          <a:noFill/>
          <a:ln/>
        </p:spPr>
        <p:txBody>
          <a:bodyPr/>
          <a:lstStyle/>
          <a:p>
            <a:r>
              <a:rPr lang="en-US" altLang="en-US" sz="3200"/>
              <a:t>UNIDO Approach for e-waste management</a:t>
            </a:r>
          </a:p>
        </p:txBody>
      </p:sp>
      <p:sp>
        <p:nvSpPr>
          <p:cNvPr id="581638" name="Text Box 3"/>
          <p:cNvSpPr txBox="1">
            <a:spLocks noChangeArrowheads="1"/>
          </p:cNvSpPr>
          <p:nvPr/>
        </p:nvSpPr>
        <p:spPr bwMode="auto">
          <a:xfrm>
            <a:off x="6750050" y="5527675"/>
            <a:ext cx="2286000" cy="9969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a:solidFill>
                  <a:srgbClr val="1F497D"/>
                </a:solidFill>
                <a:latin typeface="Calibri" pitchFamily="34" charset="0"/>
              </a:rPr>
              <a:t>Hazardous Outputs</a:t>
            </a:r>
            <a:endParaRPr lang="en-US" altLang="en-US" sz="1400">
              <a:latin typeface="Calibri" pitchFamily="34" charset="0"/>
            </a:endParaRPr>
          </a:p>
          <a:p>
            <a:pPr algn="ctr" eaLnBrk="1" hangingPunct="1">
              <a:spcBef>
                <a:spcPct val="50000"/>
              </a:spcBef>
            </a:pPr>
            <a:r>
              <a:rPr lang="en-US" altLang="en-US" sz="1600">
                <a:latin typeface="Calibri" pitchFamily="34" charset="0"/>
              </a:rPr>
              <a:t>International integrated smelter</a:t>
            </a:r>
          </a:p>
        </p:txBody>
      </p:sp>
      <p:pic>
        <p:nvPicPr>
          <p:cNvPr id="581639"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3573463"/>
            <a:ext cx="2743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40" name="Text Box 5"/>
          <p:cNvSpPr txBox="1">
            <a:spLocks noChangeArrowheads="1"/>
          </p:cNvSpPr>
          <p:nvPr/>
        </p:nvSpPr>
        <p:spPr bwMode="auto">
          <a:xfrm>
            <a:off x="323850" y="2349500"/>
            <a:ext cx="1258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000" b="1">
                <a:solidFill>
                  <a:srgbClr val="1F497D"/>
                </a:solidFill>
                <a:latin typeface="Calibri" pitchFamily="34" charset="0"/>
              </a:rPr>
              <a:t>Inventory</a:t>
            </a:r>
          </a:p>
        </p:txBody>
      </p:sp>
      <p:sp>
        <p:nvSpPr>
          <p:cNvPr id="581643" name="Rectangle 8"/>
          <p:cNvSpPr>
            <a:spLocks noChangeArrowheads="1"/>
          </p:cNvSpPr>
          <p:nvPr/>
        </p:nvSpPr>
        <p:spPr bwMode="auto">
          <a:xfrm>
            <a:off x="179388" y="2278063"/>
            <a:ext cx="1627187" cy="1511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kumimoji="1" lang="en-US" altLang="en-US" b="1">
              <a:solidFill>
                <a:srgbClr val="669900"/>
              </a:solidFill>
              <a:latin typeface="Arial" charset="0"/>
            </a:endParaRPr>
          </a:p>
        </p:txBody>
      </p:sp>
      <p:sp>
        <p:nvSpPr>
          <p:cNvPr id="581645" name="Text Box 12"/>
          <p:cNvSpPr txBox="1">
            <a:spLocks noChangeArrowheads="1"/>
          </p:cNvSpPr>
          <p:nvPr/>
        </p:nvSpPr>
        <p:spPr bwMode="auto">
          <a:xfrm>
            <a:off x="238125" y="4711700"/>
            <a:ext cx="1600200" cy="14620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000" b="1">
                <a:solidFill>
                  <a:srgbClr val="1F497D"/>
                </a:solidFill>
                <a:latin typeface="Calibri" pitchFamily="34" charset="0"/>
              </a:rPr>
              <a:t>Collection system</a:t>
            </a:r>
            <a:endParaRPr lang="en-US" altLang="en-US" sz="1000">
              <a:solidFill>
                <a:srgbClr val="1F497D"/>
              </a:solidFill>
              <a:latin typeface="Calibri" pitchFamily="34" charset="0"/>
            </a:endParaRPr>
          </a:p>
          <a:p>
            <a:pPr eaLnBrk="1" hangingPunct="1">
              <a:spcBef>
                <a:spcPct val="50000"/>
              </a:spcBef>
            </a:pPr>
            <a:r>
              <a:rPr lang="en-US" altLang="en-US" sz="900">
                <a:latin typeface="Calibri" pitchFamily="34" charset="0"/>
              </a:rPr>
              <a:t>permanent collection points and awareness building to  reduce stock and ensure future input in dismantling facility </a:t>
            </a:r>
          </a:p>
        </p:txBody>
      </p:sp>
      <p:sp>
        <p:nvSpPr>
          <p:cNvPr id="581646" name="Text Box 13"/>
          <p:cNvSpPr txBox="1">
            <a:spLocks noChangeArrowheads="1"/>
          </p:cNvSpPr>
          <p:nvPr/>
        </p:nvSpPr>
        <p:spPr bwMode="auto">
          <a:xfrm>
            <a:off x="6715125" y="2411413"/>
            <a:ext cx="2286000" cy="1027112"/>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a:solidFill>
                  <a:srgbClr val="1F497D"/>
                </a:solidFill>
                <a:latin typeface="Calibri" pitchFamily="34" charset="0"/>
              </a:rPr>
              <a:t>Non Hazardous Outputs</a:t>
            </a:r>
          </a:p>
          <a:p>
            <a:pPr algn="ctr" eaLnBrk="1" hangingPunct="1">
              <a:spcBef>
                <a:spcPct val="50000"/>
              </a:spcBef>
            </a:pPr>
            <a:r>
              <a:rPr lang="en-US" altLang="en-US" sz="1600">
                <a:latin typeface="Calibri" pitchFamily="34" charset="0"/>
              </a:rPr>
              <a:t>local/ regional treatment</a:t>
            </a:r>
          </a:p>
        </p:txBody>
      </p:sp>
      <p:sp>
        <p:nvSpPr>
          <p:cNvPr id="581647" name="AutoShape 14"/>
          <p:cNvSpPr>
            <a:spLocks noChangeArrowheads="1"/>
          </p:cNvSpPr>
          <p:nvPr/>
        </p:nvSpPr>
        <p:spPr bwMode="auto">
          <a:xfrm>
            <a:off x="695325" y="3898900"/>
            <a:ext cx="685800" cy="685800"/>
          </a:xfrm>
          <a:prstGeom prst="downArrow">
            <a:avLst>
              <a:gd name="adj1" fmla="val 50000"/>
              <a:gd name="adj2" fmla="val 25000"/>
            </a:avLst>
          </a:prstGeom>
          <a:solidFill>
            <a:schemeClr val="accent1"/>
          </a:solidFill>
          <a:ln w="9525">
            <a:solidFill>
              <a:schemeClr val="accent1"/>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sz="1800">
              <a:solidFill>
                <a:schemeClr val="accent1"/>
              </a:solidFill>
              <a:latin typeface="Arial" charset="0"/>
            </a:endParaRPr>
          </a:p>
        </p:txBody>
      </p:sp>
      <p:sp>
        <p:nvSpPr>
          <p:cNvPr id="581648" name="Text Box 16"/>
          <p:cNvSpPr txBox="1">
            <a:spLocks noChangeArrowheads="1"/>
          </p:cNvSpPr>
          <p:nvPr/>
        </p:nvSpPr>
        <p:spPr bwMode="auto">
          <a:xfrm>
            <a:off x="2524125" y="2420938"/>
            <a:ext cx="320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b="1">
                <a:solidFill>
                  <a:srgbClr val="669900"/>
                </a:solidFill>
                <a:latin typeface="Calibri" pitchFamily="34" charset="0"/>
              </a:rPr>
              <a:t>Manual dismantling facility</a:t>
            </a:r>
          </a:p>
        </p:txBody>
      </p:sp>
      <p:sp>
        <p:nvSpPr>
          <p:cNvPr id="581649" name="Line 17"/>
          <p:cNvSpPr>
            <a:spLocks noChangeShapeType="1"/>
          </p:cNvSpPr>
          <p:nvPr/>
        </p:nvSpPr>
        <p:spPr bwMode="auto">
          <a:xfrm>
            <a:off x="5953125" y="42799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650" name="Text Box 18"/>
          <p:cNvSpPr txBox="1">
            <a:spLocks noChangeArrowheads="1"/>
          </p:cNvSpPr>
          <p:nvPr/>
        </p:nvSpPr>
        <p:spPr bwMode="auto">
          <a:xfrm>
            <a:off x="179388" y="2781300"/>
            <a:ext cx="1584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5000"/>
              </a:spcBef>
            </a:pPr>
            <a:r>
              <a:rPr lang="en-US" altLang="en-US" sz="1000">
                <a:latin typeface="Calibri" pitchFamily="34" charset="0"/>
              </a:rPr>
              <a:t>Units in stock</a:t>
            </a:r>
          </a:p>
          <a:p>
            <a:pPr eaLnBrk="1" hangingPunct="1">
              <a:spcBef>
                <a:spcPct val="25000"/>
              </a:spcBef>
            </a:pPr>
            <a:r>
              <a:rPr lang="en-US" altLang="en-US" sz="1000">
                <a:latin typeface="Calibri" pitchFamily="34" charset="0"/>
              </a:rPr>
              <a:t>Units in use</a:t>
            </a:r>
          </a:p>
          <a:p>
            <a:pPr eaLnBrk="1" hangingPunct="1">
              <a:spcBef>
                <a:spcPct val="25000"/>
              </a:spcBef>
            </a:pPr>
            <a:r>
              <a:rPr lang="en-US" altLang="en-US" sz="1000">
                <a:latin typeface="Calibri" pitchFamily="34" charset="0"/>
              </a:rPr>
              <a:t>Current e-waste flows</a:t>
            </a:r>
          </a:p>
          <a:p>
            <a:pPr eaLnBrk="1" hangingPunct="1">
              <a:spcBef>
                <a:spcPct val="25000"/>
              </a:spcBef>
            </a:pPr>
            <a:r>
              <a:rPr lang="en-US" altLang="en-US" sz="1000">
                <a:latin typeface="Calibri" pitchFamily="34" charset="0"/>
              </a:rPr>
              <a:t>Future volumes of e-waste</a:t>
            </a:r>
          </a:p>
          <a:p>
            <a:pPr eaLnBrk="1" hangingPunct="1">
              <a:spcBef>
                <a:spcPct val="25000"/>
              </a:spcBef>
            </a:pPr>
            <a:r>
              <a:rPr lang="en-US" altLang="en-US" sz="1000">
                <a:latin typeface="Calibri" pitchFamily="34" charset="0"/>
              </a:rPr>
              <a:t>Etc.</a:t>
            </a:r>
          </a:p>
        </p:txBody>
      </p:sp>
      <p:sp>
        <p:nvSpPr>
          <p:cNvPr id="581651" name="AutoShape 19"/>
          <p:cNvSpPr>
            <a:spLocks noChangeArrowheads="1"/>
          </p:cNvSpPr>
          <p:nvPr/>
        </p:nvSpPr>
        <p:spPr bwMode="auto">
          <a:xfrm>
            <a:off x="542925" y="6337300"/>
            <a:ext cx="4495800" cy="441325"/>
          </a:xfrm>
          <a:prstGeom prst="curvedUpArrow">
            <a:avLst>
              <a:gd name="adj1" fmla="val 203741"/>
              <a:gd name="adj2" fmla="val 407482"/>
              <a:gd name="adj3" fmla="val 33333"/>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kumimoji="1" lang="en-US" altLang="en-US" b="1">
              <a:solidFill>
                <a:srgbClr val="669900"/>
              </a:solidFill>
              <a:latin typeface="Arial" charset="0"/>
            </a:endParaRPr>
          </a:p>
        </p:txBody>
      </p:sp>
      <p:sp>
        <p:nvSpPr>
          <p:cNvPr id="581652" name="Oval 20"/>
          <p:cNvSpPr>
            <a:spLocks noChangeArrowheads="1"/>
          </p:cNvSpPr>
          <p:nvPr/>
        </p:nvSpPr>
        <p:spPr bwMode="auto">
          <a:xfrm>
            <a:off x="1990725" y="1841500"/>
            <a:ext cx="4267200" cy="441960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kumimoji="1" lang="en-US" altLang="en-US" b="1">
              <a:solidFill>
                <a:srgbClr val="669900"/>
              </a:solidFill>
              <a:latin typeface="Arial" charset="0"/>
            </a:endParaRPr>
          </a:p>
        </p:txBody>
      </p:sp>
      <p:sp>
        <p:nvSpPr>
          <p:cNvPr id="581653" name="AutoShape 24"/>
          <p:cNvSpPr>
            <a:spLocks noChangeArrowheads="1"/>
          </p:cNvSpPr>
          <p:nvPr/>
        </p:nvSpPr>
        <p:spPr bwMode="auto">
          <a:xfrm rot="-1154484">
            <a:off x="6108700" y="2855913"/>
            <a:ext cx="608013" cy="60801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4 w 21600"/>
              <a:gd name="T13" fmla="*/ 5414 h 21600"/>
              <a:gd name="T14" fmla="*/ 18893 w 21600"/>
              <a:gd name="T15" fmla="*/ 1618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kumimoji="1" lang="en-US" altLang="en-US" b="1">
              <a:solidFill>
                <a:srgbClr val="669900"/>
              </a:solidFill>
              <a:latin typeface="Arial" charset="0"/>
            </a:endParaRPr>
          </a:p>
        </p:txBody>
      </p:sp>
      <p:sp>
        <p:nvSpPr>
          <p:cNvPr id="581654" name="AutoShape 25"/>
          <p:cNvSpPr>
            <a:spLocks noChangeArrowheads="1"/>
          </p:cNvSpPr>
          <p:nvPr/>
        </p:nvSpPr>
        <p:spPr bwMode="auto">
          <a:xfrm rot="2177427">
            <a:off x="5724525" y="5422900"/>
            <a:ext cx="1066800" cy="6096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kumimoji="1" lang="en-US" altLang="en-US" b="1">
              <a:solidFill>
                <a:srgbClr val="669900"/>
              </a:solidFill>
              <a:latin typeface="Arial" charset="0"/>
            </a:endParaRPr>
          </a:p>
        </p:txBody>
      </p:sp>
      <p:sp>
        <p:nvSpPr>
          <p:cNvPr id="581656" name="Text Box 24"/>
          <p:cNvSpPr txBox="1">
            <a:spLocks noChangeArrowheads="1"/>
          </p:cNvSpPr>
          <p:nvPr/>
        </p:nvSpPr>
        <p:spPr bwMode="auto">
          <a:xfrm>
            <a:off x="3203575" y="3284538"/>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(incl. refurbishment)</a:t>
            </a:r>
          </a:p>
        </p:txBody>
      </p:sp>
    </p:spTree>
    <p:extLst>
      <p:ext uri="{BB962C8B-B14F-4D97-AF65-F5344CB8AC3E}">
        <p14:creationId xmlns:p14="http://schemas.microsoft.com/office/powerpoint/2010/main" val="2753876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9388" y="908050"/>
            <a:ext cx="8713787" cy="914400"/>
          </a:xfrm>
        </p:spPr>
        <p:txBody>
          <a:bodyPr/>
          <a:lstStyle/>
          <a:p>
            <a:pPr algn="ctr"/>
            <a:r>
              <a:rPr lang="en-US" altLang="en-US" sz="3200" smtClean="0"/>
              <a:t>Projects on e-waste  management </a:t>
            </a:r>
          </a:p>
        </p:txBody>
      </p:sp>
      <p:sp>
        <p:nvSpPr>
          <p:cNvPr id="24579" name="Rectangle 3"/>
          <p:cNvSpPr>
            <a:spLocks noGrp="1" noChangeArrowheads="1"/>
          </p:cNvSpPr>
          <p:nvPr>
            <p:ph type="body" idx="4294967295"/>
          </p:nvPr>
        </p:nvSpPr>
        <p:spPr>
          <a:xfrm>
            <a:off x="250824" y="1844675"/>
            <a:ext cx="8497639" cy="4694238"/>
          </a:xfrm>
        </p:spPr>
        <p:txBody>
          <a:bodyPr/>
          <a:lstStyle/>
          <a:p>
            <a:pPr>
              <a:buFont typeface="Wingdings" pitchFamily="2" charset="2"/>
              <a:buNone/>
            </a:pPr>
            <a:r>
              <a:rPr lang="en-US" altLang="en-US" sz="2400" u="sng" dirty="0" smtClean="0"/>
              <a:t>Ongoing:</a:t>
            </a:r>
            <a:endParaRPr lang="en-US" altLang="en-US" sz="2400" dirty="0" smtClean="0"/>
          </a:p>
          <a:p>
            <a:r>
              <a:rPr lang="en-US" altLang="en-US" sz="2000" dirty="0" smtClean="0"/>
              <a:t>Uganda: Establishment of a manual dismantling facility for WEEE </a:t>
            </a:r>
          </a:p>
          <a:p>
            <a:r>
              <a:rPr lang="en-US" altLang="en-US" sz="2000" dirty="0" smtClean="0"/>
              <a:t>Tanzania: Component on E-waste management (One UN Programme) </a:t>
            </a:r>
          </a:p>
          <a:p>
            <a:r>
              <a:rPr lang="en-US" altLang="en-US" sz="2000" dirty="0" smtClean="0"/>
              <a:t>Ethiopia: E-waste Management Project </a:t>
            </a:r>
          </a:p>
          <a:p>
            <a:r>
              <a:rPr lang="en-US" altLang="en-US" sz="2000" dirty="0" smtClean="0"/>
              <a:t>Cambodia: Creating job opportunities &amp; effective e-waste management</a:t>
            </a:r>
          </a:p>
          <a:p>
            <a:endParaRPr lang="en-US" altLang="en-US" sz="2000" i="1" dirty="0" smtClean="0"/>
          </a:p>
          <a:p>
            <a:pPr>
              <a:buFont typeface="Wingdings" pitchFamily="2" charset="2"/>
              <a:buNone/>
            </a:pPr>
            <a:r>
              <a:rPr lang="en-US" altLang="en-US" sz="2400" u="sng" dirty="0" smtClean="0"/>
              <a:t>Pipeline:</a:t>
            </a:r>
          </a:p>
          <a:p>
            <a:pPr>
              <a:lnSpc>
                <a:spcPct val="90000"/>
              </a:lnSpc>
            </a:pPr>
            <a:r>
              <a:rPr lang="en-US" altLang="en-US" sz="2000" dirty="0" smtClean="0"/>
              <a:t>Regional e-waste project for Latin America</a:t>
            </a:r>
          </a:p>
          <a:p>
            <a:pPr>
              <a:lnSpc>
                <a:spcPct val="90000"/>
              </a:lnSpc>
            </a:pPr>
            <a:r>
              <a:rPr lang="en-US" altLang="en-US" sz="2000" dirty="0" smtClean="0"/>
              <a:t>Regional e-waste project for Eastern &amp; South-Eastern Asia</a:t>
            </a:r>
          </a:p>
          <a:p>
            <a:pPr>
              <a:lnSpc>
                <a:spcPct val="90000"/>
              </a:lnSpc>
            </a:pPr>
            <a:r>
              <a:rPr lang="en-US" altLang="en-US" sz="2000" dirty="0" smtClean="0"/>
              <a:t>Regional e-waste project for West Africa</a:t>
            </a:r>
            <a:endParaRPr lang="en-US" altLang="en-US" sz="2000" i="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6767513" cy="914400"/>
          </a:xfrm>
        </p:spPr>
        <p:txBody>
          <a:bodyPr/>
          <a:lstStyle/>
          <a:p>
            <a:r>
              <a:rPr lang="en-US" dirty="0" smtClean="0"/>
              <a:t>Partnerships</a:t>
            </a:r>
            <a:endParaRPr lang="en-US" dirty="0"/>
          </a:p>
        </p:txBody>
      </p:sp>
      <p:graphicFrame>
        <p:nvGraphicFramePr>
          <p:cNvPr id="3" name="Diagram 2"/>
          <p:cNvGraphicFramePr/>
          <p:nvPr/>
        </p:nvGraphicFramePr>
        <p:xfrm>
          <a:off x="1475656"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GPWM-logo-color-low-nobanner"/>
          <p:cNvPicPr>
            <a:picLocks noChangeAspect="1" noChangeArrowheads="1"/>
          </p:cNvPicPr>
          <p:nvPr/>
        </p:nvPicPr>
        <p:blipFill>
          <a:blip r:embed="rId7" cstate="print"/>
          <a:srcRect/>
          <a:stretch>
            <a:fillRect/>
          </a:stretch>
        </p:blipFill>
        <p:spPr bwMode="auto">
          <a:xfrm>
            <a:off x="107504" y="4581128"/>
            <a:ext cx="936625" cy="936625"/>
          </a:xfrm>
          <a:prstGeom prst="rect">
            <a:avLst/>
          </a:prstGeom>
          <a:noFill/>
          <a:ln w="9525">
            <a:noFill/>
            <a:miter lim="800000"/>
            <a:headEnd/>
            <a:tailEnd/>
          </a:ln>
        </p:spPr>
      </p:pic>
      <p:pic>
        <p:nvPicPr>
          <p:cNvPr id="5" name="Picture 19" descr="logo saicm 1"/>
          <p:cNvPicPr>
            <a:picLocks noChangeAspect="1" noChangeArrowheads="1"/>
          </p:cNvPicPr>
          <p:nvPr/>
        </p:nvPicPr>
        <p:blipFill>
          <a:blip r:embed="rId8" cstate="print"/>
          <a:srcRect/>
          <a:stretch>
            <a:fillRect/>
          </a:stretch>
        </p:blipFill>
        <p:spPr bwMode="auto">
          <a:xfrm>
            <a:off x="179512" y="6157168"/>
            <a:ext cx="3887787" cy="584200"/>
          </a:xfrm>
          <a:prstGeom prst="rect">
            <a:avLst/>
          </a:prstGeom>
          <a:noFill/>
          <a:ln w="9525">
            <a:noFill/>
            <a:miter lim="800000"/>
            <a:headEnd/>
            <a:tailEnd/>
          </a:ln>
        </p:spPr>
      </p:pic>
      <p:pic>
        <p:nvPicPr>
          <p:cNvPr id="6" name="Picture 3" descr="http://www.step-initiative.org/images/logo.png"/>
          <p:cNvPicPr>
            <a:picLocks noChangeAspect="1" noChangeArrowheads="1"/>
          </p:cNvPicPr>
          <p:nvPr/>
        </p:nvPicPr>
        <p:blipFill>
          <a:blip r:embed="rId9" cstate="print"/>
          <a:srcRect/>
          <a:stretch>
            <a:fillRect/>
          </a:stretch>
        </p:blipFill>
        <p:spPr bwMode="auto">
          <a:xfrm>
            <a:off x="1115616" y="5229200"/>
            <a:ext cx="1428438" cy="659829"/>
          </a:xfrm>
          <a:prstGeom prst="rect">
            <a:avLst/>
          </a:prstGeom>
          <a:noFill/>
          <a:ln w="9525">
            <a:noFill/>
            <a:miter lim="800000"/>
            <a:headEnd/>
            <a:tailEnd/>
          </a:ln>
        </p:spPr>
      </p:pic>
      <p:pic>
        <p:nvPicPr>
          <p:cNvPr id="7" name="Picture 6"/>
          <p:cNvPicPr>
            <a:picLocks noChangeAspect="1" noChangeArrowheads="1"/>
          </p:cNvPicPr>
          <p:nvPr/>
        </p:nvPicPr>
        <p:blipFill>
          <a:blip r:embed="rId10" cstate="print"/>
          <a:srcRect/>
          <a:stretch>
            <a:fillRect/>
          </a:stretch>
        </p:blipFill>
        <p:spPr bwMode="auto">
          <a:xfrm>
            <a:off x="5796136" y="6093296"/>
            <a:ext cx="896077" cy="617984"/>
          </a:xfrm>
          <a:prstGeom prst="rect">
            <a:avLst/>
          </a:prstGeom>
          <a:noFill/>
          <a:ln w="9525">
            <a:noFill/>
            <a:miter lim="800000"/>
            <a:headEnd/>
            <a:tailEnd/>
          </a:ln>
        </p:spPr>
      </p:pic>
      <p:pic>
        <p:nvPicPr>
          <p:cNvPr id="8" name="Picture 17"/>
          <p:cNvPicPr>
            <a:picLocks noChangeAspect="1" noChangeArrowheads="1"/>
          </p:cNvPicPr>
          <p:nvPr/>
        </p:nvPicPr>
        <p:blipFill>
          <a:blip r:embed="rId11" cstate="print"/>
          <a:srcRect/>
          <a:stretch>
            <a:fillRect/>
          </a:stretch>
        </p:blipFill>
        <p:spPr bwMode="auto">
          <a:xfrm>
            <a:off x="6084168" y="2348880"/>
            <a:ext cx="3059832" cy="724214"/>
          </a:xfrm>
          <a:prstGeom prst="rect">
            <a:avLst/>
          </a:prstGeom>
          <a:noFill/>
          <a:ln w="12700" cap="sq">
            <a:noFill/>
            <a:miter lim="800000"/>
            <a:headEnd type="none" w="sm" len="sm"/>
            <a:tailEnd type="none" w="sm" len="sm"/>
          </a:ln>
        </p:spPr>
      </p:pic>
      <p:pic>
        <p:nvPicPr>
          <p:cNvPr id="9" name="Picture 25" descr="WorldLoop_cmyk"/>
          <p:cNvPicPr>
            <a:picLocks noChangeAspect="1" noChangeArrowheads="1"/>
          </p:cNvPicPr>
          <p:nvPr/>
        </p:nvPicPr>
        <p:blipFill>
          <a:blip r:embed="rId12" cstate="print"/>
          <a:srcRect/>
          <a:stretch>
            <a:fillRect/>
          </a:stretch>
        </p:blipFill>
        <p:spPr bwMode="auto">
          <a:xfrm>
            <a:off x="1043608" y="2348880"/>
            <a:ext cx="1296417" cy="782061"/>
          </a:xfrm>
          <a:prstGeom prst="rect">
            <a:avLst/>
          </a:prstGeom>
          <a:noFill/>
          <a:ln w="9525">
            <a:noFill/>
            <a:miter lim="800000"/>
            <a:headEnd/>
            <a:tailEnd/>
          </a:ln>
        </p:spPr>
      </p:pic>
      <p:pic>
        <p:nvPicPr>
          <p:cNvPr id="10" name="Picture 5"/>
          <p:cNvPicPr>
            <a:picLocks noChangeAspect="1" noChangeArrowheads="1"/>
          </p:cNvPicPr>
          <p:nvPr/>
        </p:nvPicPr>
        <p:blipFill>
          <a:blip r:embed="rId13" cstate="print"/>
          <a:srcRect/>
          <a:stretch>
            <a:fillRect/>
          </a:stretch>
        </p:blipFill>
        <p:spPr bwMode="auto">
          <a:xfrm>
            <a:off x="6579443" y="5085184"/>
            <a:ext cx="1304925" cy="657225"/>
          </a:xfrm>
          <a:prstGeom prst="rect">
            <a:avLst/>
          </a:prstGeom>
          <a:noFill/>
          <a:ln w="9525">
            <a:noFill/>
            <a:miter lim="800000"/>
            <a:headEnd/>
            <a:tailEnd/>
          </a:ln>
        </p:spPr>
      </p:pic>
      <p:pic>
        <p:nvPicPr>
          <p:cNvPr id="11" name="Picture 4"/>
          <p:cNvPicPr>
            <a:picLocks noChangeAspect="1" noChangeArrowheads="1"/>
          </p:cNvPicPr>
          <p:nvPr/>
        </p:nvPicPr>
        <p:blipFill>
          <a:blip r:embed="rId14" cstate="print"/>
          <a:srcRect/>
          <a:stretch>
            <a:fillRect/>
          </a:stretch>
        </p:blipFill>
        <p:spPr bwMode="auto">
          <a:xfrm>
            <a:off x="7020272" y="5805264"/>
            <a:ext cx="914400" cy="914400"/>
          </a:xfrm>
          <a:prstGeom prst="rect">
            <a:avLst/>
          </a:prstGeom>
          <a:noFill/>
          <a:ln w="9525">
            <a:noFill/>
            <a:miter lim="800000"/>
            <a:headEnd/>
            <a:tailEnd/>
          </a:ln>
        </p:spPr>
      </p:pic>
      <p:pic>
        <p:nvPicPr>
          <p:cNvPr id="12" name="Picture 3"/>
          <p:cNvPicPr>
            <a:picLocks noChangeAspect="1" noChangeArrowheads="1"/>
          </p:cNvPicPr>
          <p:nvPr/>
        </p:nvPicPr>
        <p:blipFill>
          <a:blip r:embed="rId15" cstate="print"/>
          <a:srcRect/>
          <a:stretch>
            <a:fillRect/>
          </a:stretch>
        </p:blipFill>
        <p:spPr bwMode="auto">
          <a:xfrm>
            <a:off x="8100392" y="5589240"/>
            <a:ext cx="847725" cy="685800"/>
          </a:xfrm>
          <a:prstGeom prst="rect">
            <a:avLst/>
          </a:prstGeom>
          <a:noFill/>
          <a:ln w="9525">
            <a:noFill/>
            <a:miter lim="800000"/>
            <a:headEnd/>
            <a:tailEnd/>
          </a:ln>
        </p:spPr>
      </p:pic>
      <p:pic>
        <p:nvPicPr>
          <p:cNvPr id="41988" name="Picture 4" descr="http://upload.wikimedia.org/wikipedia/commons/7/79/Blacksmith_print_rgb_large.jpg"/>
          <p:cNvPicPr>
            <a:picLocks noChangeAspect="1" noChangeArrowheads="1"/>
          </p:cNvPicPr>
          <p:nvPr/>
        </p:nvPicPr>
        <p:blipFill>
          <a:blip r:embed="rId16" cstate="print"/>
          <a:srcRect/>
          <a:stretch>
            <a:fillRect/>
          </a:stretch>
        </p:blipFill>
        <p:spPr bwMode="auto">
          <a:xfrm>
            <a:off x="611560" y="3068960"/>
            <a:ext cx="1152129" cy="617809"/>
          </a:xfrm>
          <a:prstGeom prst="rect">
            <a:avLst/>
          </a:prstGeom>
          <a:noFill/>
        </p:spPr>
      </p:pic>
      <p:sp>
        <p:nvSpPr>
          <p:cNvPr id="41990" name="AutoShape 6" descr="data:image/jpeg;base64,/9j/4AAQSkZJRgABAQAAAQABAAD/2wCEAAkGBxQTEhQUExQWFRQVGR4ZGRgXGRwdGhgfIB4XGhsdGBcYHSggHBsxGxUYITEhJSkrLi46Gx8zODMvNygtLisBCgoKDg0OGxAQGy8mICY0NDc3NDc0LC8tLDQsLy8sLDAsLCwsLCw0LDQvLCwsLCwsLCwsLC80LDQsLCw0LCwsLP/AABEIAKwAkgMBEQACEQEDEQH/xAAbAAACAwEBAQAAAAAAAAAAAAAFBgAEBwMCAf/EAEMQAAIABAIGBgYHBwMFAAAAAAECAAMEEQUhBhIxQVFhE3GBkaGxIjJCUnLBBxQzNGKC0SNDc5KywvBTouEWJERUk//EABsBAAIDAQEBAAAAAAAAAAAAAAQFAAMGAgEH/8QAPBEAAQMCAwQHBwMDBAMBAAAAAQACAwQRBSExEkFRcRMyYYGRsdEUIjOhweHwIzRSFULxQ2JyggZTkmP/2gAMAwEAAhEDEQA/ANxiKKRFFIiikRRCsex2XTLdvSc+qgOZ5ngOcE01K6c5acUDXV8dI27sydB+bkLwOpnVAM+e/RyR6qqdUG29m227c4JqGRw/pxi7vFBUUs9SDNMdlm4DLxOtlxrdIp05ilIoCjLpWIF+q+wd8dR0kcY2pjnwVc2JTTu2KUZfyP0uutDow7+nUVDuT7KMbfzfoBHMla1vuxMA5ruHC5HnbqJSewHLx9LLvVY0tORJlSpjva412Kg9TTL37I4ZTGYdI9wA7PQK2StbTHoY2EntNvm7XuXiTi9cx+6ADm1vH/iPXU9MB8T5LllXXuPwRbmj9HOdlu6dG3C4YdhH6CAnta0+6bhNInvc2722Piu8cK1fHBtkbHjHoXhvbJAqzGZtO37eVrSv9WXew+JDe3fBjKeOYfpuseB+hSyWtlpnfrMu3+Q+o+6ITMWlCWs3W/Zt7YzUbs+GeUUCB5cWWzG5Fuq4msEl/dO/d3q4jggEEEHMEbDFRBBsUQCCLheo8XqkRRSIopEUUiKIdjmLpTS9dsyclXex/TnF9PTumfshCVtYylj23a7hxVLDq1kpmqqg3ZhrBdgUeyqjn8+UXSxh0ohj0/LkoaCdzKc1M+pztwG4D88klNMR5pnVbHM36NM2I3DbZVt2w3DXNZ0cI7z+ZrNlzJJTNVHXcNeXYEzU+k8qdaWlK8wLay6qkLuHIQvdRPj950gHinUeKRTWjZCTbdYZK/O0ckT11nk9Ex90gEderlFDayWI2a64RT8NgqG7T2bJ7PtkqtNogZTa0mpmS+wG/WBYHuix2IdILSMBVEeDGF21DKR8/RF6zClnSujnkOdzAapHMbc4FZOY37UeSYS0jZ4tibPt0shuE4RUUrWSYJskn1G9Fl5rtHZlflBE1RFOLuFncfVB0tHUUhsx20zgciOWv37FaxOiqAekp5pB2mW+anqJzXyiuKSK2zK3vGqvqIKgHbgf3HMH0XXCMVMy6TUMqcu1DsI95DvHlHE8AZ7zDdvH1XdLVmU7Ejdl43ce0cR5IpA6NXiaDY6tr7ri47bR62181y69vd1StV4z0BaXUUupLfJmlm6NfK9rDzvDJlP0tnRSXI3HVI5a3oCY54bNO8Zg/Ieq+aITujmNIV9eS4Lym6iNZbbjmLjt3xK1u20SEWcMj9FMKf0UhhDrsObT5jmmtHBzBvu7sj4wtII1T0EHReo8XqkRRSIovl90RS6zTGp7VlaEU+jrai8gD6TeZ7BGhgaKan2jrr6LGVkjq6sEbdL2H1KdMaw6XMVROmaklNighbkcSd1tgEKKeZ7CSwXcVo6ymjlAErrMG7S/M/Rc8KwejI1pUtWG5iCQeottjqaoqAbPdZc01FRkbUbQRx180alywosoAA3AWHdAhJJuUxa0NFgF6jxeqRFFIiikRRSIovLKDa42bOW7Lvj25XhAOq9R4vVIii8uoIIIuOHGPQbHJeEAixQKlw+nmTFnSLJMltZlAtyZWTcbE2MGPllYwxyZg/gsUsjp6eSQTQ5Oac/qCFVl15k4i8o/Zz9VhybVAv2lSO6LTEJKQPGrfK6HbUGDEXRHqvse+31smmFqeKRFFzqJwRWZjZVBJPIR01pcQAuXvDGlztAl7Da1jTVFUcmcMVHuqoIQd5J7YOljaJmQjQfMnVKaeZzqaSqdqb27ANB5lJeGVpkC8vOdMGqpGeoOQ3sfDtybzRiU2d1R8/ss1TTmnF483uyHZ9z+aphwTRN5jdNVknfqE3J+I7hygCor2sGxD4+icUeEPkd0tUe7jz9E7ooAAAsBsAhQTfMrSAACwX2PF6uFZVpKUvMYKo3n5cTHbI3PNmi6rlmZE3aebBKGJad5kSJdx7z/ACUfM9kNIsL3yHuHqs/UY+AbQt7z6IHP0rqmP2mr8IA+UGNoIBuSt+MVbj1rcgFxTSWqH75u2x8xHZo4D/auBilWP7z8kTotOJ6+uqzB/Ke8fpA8mGRHqkhGQ49O3rgH5JtwbSOTUWAOq/uNt7DsMK56OSHM5jin9JicFTk02PAoxAqYKRFFIiiVNKsBct9Yp7iaPWC5FuYtv84ZUdU0DopdEixPD3ud7RBk4a23/dLdZiRnos18p9ORrbtZbix5EMbdsMGQiJxY3qu+RSeWpM7BK/rs17Rf6HzWmSplwOJAMZ4ixWza64C9x4ukuae1JSlsPbYL5t/bB+HM2pr8EnxuUspbDebfX6KtgatNw4S09ZiUvuGeZPZFlQRHV7R3ZqqiDpsOEbdTccs9VZApqEKiKGnNYAe2xOQufZFzFf61US5xs0eAVwFLh4DGi7zpxJ+iY4ATdSIoh2N4slNLLtmTkq72P6c4vp4HTP2QhKysZSx7bu4cVl+K4nMqH15hvwG5RwAjRwwsibstWIqquSpftvPoFTi1DK9g2EvUvqJbLMk7AOcUzzthbtORVHRyVT9hn+EWxjQ+ZJlmYHExVF2sLEDja5uIFgxBkrtkiyPq8FkgjMgdcDVLcMEmUBiKA2zCetEtKSxEmefSOSOd/JufOE1bQ7I6SPTeFqcLxYvIhmOe4/QpzhStEpEUXKpm6qM1i2qCbDabZ2HOOmN2nALiR2wwuteyW8ZwaVVyjPpyOkIvcbH4qw4wwgqH07+jk08uSTVdFFWRdNB1vPsPaun10pWUsrjJIYdYuO28vxjnow6ne/t/PNdmcsrIov8Aab/ncmWF6cpX+kKUTTKR7LgntDDzIhjhjrSkcQkmPMJpgRuPqEHwrGfq1B6P2kx2CcrAXbs+cFzU3TVOegAul9NXey0Nx1iTb1XXQnCmmTDUzbmx9Enazbz2f5sjnEJwxvQsXeD0jpZPaZe7tPFPcJVqF5dgASTYDMnhHoFzYLwkAXKyfSHFTUTi/sjJBwH6nbGmpYBDGG796wVfVmpmL927khkEIJSIomjQTFElTHSYQomWsx2XF8id22F2IwOkaHN3J5glXHDIWPy2t6bdJ8USTIcMRrOpCrvNxa9uGcK6SB0kgtoCn+JVccMDg45kGw5/RZVGlWEUiKKAxFAbLUNEMX+sSfS+0l+i3Pg3+cIztdT9FJloVt8KrPaIfe6wyPb2o7ASaKGIos/nT3w+rNrmTMOtbcQdtvxD/NsPGtbVwf7h+fNZR8kmG1Zt1HZ93qFbX9pi4IzVVB7OjFvFxFR9yhsd/r9leLyYtcaAfLZ9SnWFC0iA0kwVkmpQn946Dla2qfn3wa8GnkY4cAfVK4nCthlYeJHolXRzBjVFQ91lyMm4sSSxHLn2QyqqgQAluZd8kiw+iNWQH5NZ87m9k/Uk9NZpaZdFYEDYLi4A7ISPa6we7etXFIy5jZ/bZWorVyFaTMvQMjTVldJ6Os2zmMuQME0gPSBwbeyBxEt6AtLw2+Vylak0SkN/5atyUKD4sfKGT6+Uf6dvzkkcWDU7v9YHlb1KLydCKcbTMbrYf2gQK7E5jpYJgzAqYa3Pf6K7J0WpV/dA/ESfMxS6unP9yJZhVI3+z6q7JwmQnqypY/KIpdPK7VxRLKSBnVYPBd6ilR/XRW+IA+ccNe5vVNlY+Jj+sAVRm6O0zbZKdgt5ReKuYf3FDOw6ldqwKlN0NpTsVl6mPzi0YjON6GdgtIdAR3obV6FSF/fsnx6p/SCGYlKf7L8r/dBy4HTt/wBQjnb7KaO0MumnjVqpczXGrqgWJO61iRtiVUr5o84yLb1MPp4qWf3Zgb5W/CU5wpWiUiKJfrqVa+muLBwTqngykgg8jbxBg6N7qSbPT1SqeFmIU2WRzt2EZfNVNDaYgTJ8zI2EvqEtQpN+tfCLK59y2NvPxzQ+ExFodPJrp3NFvoui6SMc1UWOY6t0c+xtGRK7GJPdmBkgujVf9XrJst8lmOVJ4EE6p6sz3wZVxdNTte3cP8pbh1R7NWPjfo427wckx4nMWip5rJ6zuzD4nPyHlAEINTK0O0A+QTipc2hp3ubqST3n0VP6PlJlTXYkl5m077AZ95MW4mQHtaNwQ+BAmJ73akpqhaniSvpJmZSF3Eue7VH9xhvhQzceX1Wb/wDIXG0bef09UjQ4WYXSTPZPVZl+EkeUcua12ouu2SPZm0kIhT6QVKbJzn4jrf1RS6khdq0IqPEqpmjz35+afNFcf+soQwAmJttsI4jh1QlrKXoHZaFarDMQ9qYQ7Jw/Lo1UTgis7GyqCSeQgRrS4ho1KYyPaxpc7QLN8U0unzGPRsZabgLX7Txh/Dh8TB7wuVjqnGaiR36Z2R+aoPOxGc/rTZh62Nu68FNhjbo0eCXvqpn9Z5PeVVixUK3hUzVnSjwdT4iK5heNw7Cr6VxbMwjiPNbHGUX0RfCIihSNobXGXUzadtjM1viF/NR4Q5rog+Fso3WWZwmoMVS+nOhJtzH2VrTbEBKlCmlZGZctbcCST3tfxiugiMj+lfu/PkrsYqWwxezx6u8ib/Morh+CKJUsMMwig9dheBpakl5I4o6ChaImhwzsPJLen2EFX6dR6L5NyO4nkflB+G1ALejOo0SbHKMtf07dDrzVbHMSM6ipyTcq5VusDInsN4sp4RHUPA4KqtqXT0UZO42PMD0Tro5RdDTy0O21z1nM+cKKqTpJXOWkoIOhp2s3+qJwOjEmfSTK9GS24Fl7wp/tMNsKdm4cvz5rOf8AkLCWxu4X+dvRIsOVl1IiikRRHNCqgpVyxue6nuJ8wIDr2bUB7E0weQsq2jjcJu08n6tKQPbYDs2/KFeHNvNfgtBjcmzSkDeQs1jQLFqRFFIiit4PK158peLr5iKp3bMbj2FEUjNudje0ea2KMqvoa+M1tsReEgapExejMrE5TjJZjK48m8r9sOoJA+jc3gLeizFVAYsSY8aOIPqueBURrKt6h/s1a/Xb1V7gD2c46qJBTwCIakf5XFFAa2rdUO6oPjwCfFnKQCDkcxCQtIyWpDwRcIVIrVmTp9NNAO9QfaUgXHYb98EujLY2Ss/wUCyZsk0lPJ3doI9UtvghlVMqnOcl5vSKx/CDdT4QwFSJInSjrAW8d6TGhMNQynObC647hmERxHFymJS1v6GqEPWxvfv1Yoipw6kcd+vgjJ6wx4i1u61vH8CbIWJ6g2ltD0tM4Auy+mOzb4Xguil6OYE78kuxSDpqZwGoz8FlcaRYVSIopEURXRVL1ckfiv3An5QNWG0DkfhbdqrYO3yTd9IiXp0PB/kRCvCz+qeS0GPtvTg8Cs8h6sgpEUUiKJm0Codeo6Q+rKF+03A8LmF+JS7MWzxTrA6cvn6Q6N8ytHhAtilfTbE+j6GWD6zhj1KQR4+UMaCHb2nHhbxSTGKro+jjG8g+BXbSuhM76uqZMX9YblsdY90cUcoj2y7SytxOAz9G1ut9eAtmvGMVqUspaaQLTH9FQPZvkWbnHUEbp3maTQfllxVzx0kYpoesch2X3lMMiUFVV4ADuygFziSSmzGBrQ3gk3T2jZHl1MskEeiSNoPsnzHdxhrhsjXNMTvzis9jkL2PbUs3Zeit6N6SpUFZc4ATVN1O5jYjLg1icoqqqN0ILo+rvV+H4mypIZKPeGnb90uaaArWMd9lI7v+IPoLOgA5pRjF2VhPJaWZouFvYkEgbza1/MRn9k2utlti4G8r3Hi6WX6W4KaebdR+yfNeAO9f0jRUVT0rLHUfl1icVoTTS7TR7p07OxAoNSpSIomPQKm1qrW3IpPach5mAMSfsw24pzgcW1U7XAfZN2mdPr0kz8Nm7jn4XhXQP2Zx2p/i8e3SO7M/BZdGjWHUiKL1JlFmCqLsxsAN5MeOcGi5XTGF7g1upWr6O4UKaSE2sc2PEn5DZGZqp+mk2t25bygpBTQhm/fzRSB0asz0vmGZXFeGog8D5sY0NCNinvzKxmKuMtds8LD87ynDSLHFpZYAs00iyr4ax5ecKqWmM7+xaCvr20kYGrjoPqlrQ6jeoqTUTCTqG9zva1h3DPsEMK6RsMQibv8AJJsIhfU1BqJM7fM/b0WgwjWsXKqkq6MrgFSM78I6Y5zXAt1XErGvYWv0KzTHdG5lOdZbvL2hxtX4rbOuNBT1jJhY5HgsZW4ZLSnbZm3jw5+q84nW/WpSzD9tKGq/413MOYO3rjqGPoHlo6p07DwXlTN7XEJD125HtHH1TVpvNZZcmfLOaPcHkQfDYO2FmHtDnujdvCeYy9zY2TR6g+YRfAcWWplBxkdjLwP6QLUQGF+yUwoqttVEHjXeOBVmvoknI0txdW8OY5xXHI6Nwc3VXTwMmYWPGRWZ4/o7MpiT60vc43cm4GNDTVbJhbQ8Fi6/DZKU31bx9UGgtLVougOHFJJmMM5py+EbPG57oQ4lNtSbI3ea2GB0xjhMjtXeSZZ8oOrK2YYEHqIsYXtcWkEJy9ge0tOhWPYlRmTNeW21TbrG490aqKQSMDxvXz2pgMErozuXOlpnmMERSzHcP82c46e9rBtONguIonyu2WC5WjaLaNCnGu9mmnuQcBz5whrKwze63q+a2GGYWKYbb83eX5xTBMmBQWY2AFyTuA2wCASbBNnODQSdAlrAsXaqqnYZSpS+iOJJtrHnYHqvDCopxBCAesfyyTUVYaupcR1WjLv3oBP1Urp8+afQlOSBvdvZUdud+UGt2nU7Y2akeA3pW/YZXSTSaNPidwC+UeCz66aZ026IxvrHhuCA7rb9kR9TFSs2GZn81XMVDUV8plkyad/Z2J8wuTLSWqyhZBcDnY2JvvzBzhNM57nkv1WppmRsjDYtArcVK9SIolapxB6CZquC9M59AjbL/DzHAfpDJkTaptwbPGvb2pJJUPw9+y4XjOn+3s5cF7n09BVC4ZFY71IRu0Hr3iOWvqoDaxt4hdPiw+rFwQDxGR/Oav1GE69J0BcP6Nle3D1d/ICKWz7M/SWt2eaKkpOkpOhLr5ZHySTonWtT1Wo/ohzqODuO6/b5w3rYxNDtNztmFmsLmdS1Ww/K+R+i02M8tovjKCLHMGIDZeEAixQCu0Pp5jBgCmdyF2HiLbuyDo8QmYLapXNg1NI7aAty0KPIgAAAsBkBARJJuU0AAFgvUeL1BsZ0blVLq76wKix1bDWG6/jBcFZJC0tal1XhkNS8PffLhvV/D8OlyV1ZaBR4nrO0xRJM+Q3eboqCmigbsxtsrUVq9J/0gYpqqshdr5tbhfIdpHhDXDYLkyHcs/jtUWtEDdTryRDRDCjTyCZlgz+k1/ZG4E+PbFFdP00lm6BF4VSGmgu/U5nsVF6yhp3eYzCdOYkkgBjfgu4RcI6mZoaBstQzp6Gme6Rx2nnv8NwXOmxGfXsVQdDTg+mQfSI93W4nlsvvj18MVILnN27guIqmfEXbLRsx7+J7LpvkygqhVFlUAAcANkK3OLjcp+1oa0NboF7jxdKRFFyqadZilHUMp2gx0x5YbtOa4kjbI0teLgpJxXQZgbyGBB9l8iOpt8N4cTFrSBZqqwF17wHLgfVCZWC1sprokxTxQ7e4+cFOqaaQe8QeaAZQ18LrsaRyP3V6bhNXUC82R6YGUy4VuWsNjDuPOKRPBD1HZcNUU6jrKkfqx+9xuAe/j8k44LNndHaoUKyj1tYEMOJ4GFU7Y9q8RyK0NI6YR2nFiN99V0m4xIXbOlj8w+UcinlOjSu3VkDdXjxXlMcpzsnJ/MPnHppphq0rltdTO0ePFXJM5WF1YMORB8oqc0t1CJa9ruqbr7NmqouzBRxJt5x4Gk5AKOe1ou42VKZjdOu2dL/mHyi4U0p0aUO6up26vHivsrGadtk6X/MPnHhp5Rq0qNrad2jx4rvU1BCFpa9IfZAIz7dgHOOGtBdZxsrZJCGbTBtH83pN+pVCTGnvTGbOJup1hqJwsozYjsht0kLmCNr7N+ZWe6CpZIZ3xbT+YsOGWpQrEJNdUN+0Sac8lsQo6hs7YJidSwj3SPqgJ2V9S732u5aD0RHCNCHJDT21V91c2PWdg8YonxNoFoxc8UXS4C8kOmNhwGvjuTzS0yy1CIoVRsAhM97nnacc1p442xtDWCwC6xyu1IiikRRSIovhiKINiFRWS76kuXOG4glW7VvY9hguNlO/rEt+aXTyVkfUaHfI+CWsR0krtnRGV1IfAtDCKjptdq/ektRidfpsbPcfql+eaiefSE2YepjbqG6Dm9DEMrDwSp/tNQfe2neJRCg0RqZm1RLHFz8hnFElfCzQ35IqDBqmTUbI7UYOjVNT26ZmnTG9WWuRY8lBv2k2gX2yab4YsOP3TH+l0tNbpiXOOgG/kPU2ROl0bVrM0tZNswsonWHxTdvYAOuBn1jhkDtc9PD1R0eGscQ5zQ3sGve708V7qtGlBLqqzTvWcSSfhmXuvbcR4ysdbZJty9P8LqTDWA7bQHdjrnwdqPmhQ0epagsssvInL60ts7c9U7RzBgn2ueKxdZzeP59UB/TaWpJay7HjUfbhyKEV+h9RL9UCYOKnPuMFR4hC/XJL58FqY+r7w7EMlpUSGuBNlnkGHfxggmKUZ2PggmtqYDcBzT3hHsP0krhl0Zm9aG/esBy0dNre3emsGJ1+mztdx+iZcPq6yZ60qXJHFiSexAdvWYXSx07NHE/nFOYJa2XrMDfn8vujijLbfnAZTIZBfYi9UiKKRFFIiikRRSIopEUUiKKRFFWxF5iy2MpQ0y3ogm2cWRBpeA82CpndI2MmMXduVDAsIMu82adeof1mPs/hXlF1RUB/uMyaPy6FoqMxfqSm7zqeHYEYgVMFIiiFY5hAnAMh1JyZo42jkeX6wTT1HRmxzadQga2jE4DmmzxofpyVnCJk0yl6dQszYbHbzy2dUVzBgeejNwrqV0pjHTCzlcipEKRFFIiikRRSIopEUUiKLk1QgNiyg9YjrYcdy4MjBkSFPrKe+veImw7gvOlZ/IeK6xyrFyNSnvr3iOth3BcdKziF6Sap2MD1EGPC0jUL1r2u0K+PPUGxZQeZEehpOgXhe0GxIXpJgOwg9RvHhBGq9a4O0K9R4ulzaoUGxZQeZEdBrjuXBkYDYkKJPUmwZSeREQtcNQoJGk2BC+zJqrtYDrIEeBpOgXrntbqV5+tJ7694j3YdwXPSs/kPFT60nvr3iJsO4KdKz+Q8V9WoQ5BlJ6xELHDcvRIw5Ahe2YAXJsOJjwC+i6JAFyuf1pPfXvEe7DuC46Vn8h4qLUIcgyk9YibDuC9EjDoQuscrtSIolrTbD5Zp3fUUOCDrAC+0A3O+GGHyvEobfJJ8Yp4zTufYXG/eqH0f4fLaVMmMis2vqgsAbABTlfZmYuxOV7XhoOVkJgVPG6J0jmgm9vkE6QpWjSlp1hcvohMVVV9cAkC19bLO23OGeHTv29knK3kkONUkZiEjRY38+KY6HD5clQJaKuVrgC56zvgCSV8hu43TiGnjhFmNAVXHsMlTZT66jWCkhrDWBAyziymmfG8bJVFbSxTRO2hnbXes/wBHcVakmgkHo3A1hxG5hzGfiIeVUDahlhqPyyydBVvo5QXD3Try4rUZUwMoZTcEXBG8RnCCDYrbtcHAOGhQTS7DZb081yi66rrBrZ5c+qDKKZ7ZWtvkUtxSmjfTvcW5gXvvXXRjDZcuRKYIuuVBLWzJO3PbHNXM98jgTku8Opo4oGEAXI135q9iNBLmoRMRWyIuQLjqO6KYpXxuu0oqenjmYWvF1nmhdDLm1BWYoZQhNjsvcfrD2vldHFdptmsjg0LJagtkFxY/RPP/AE3S/wCgndCb2yf+RWo/p1L/AOsIZVaOJKqKebJUgB7MBcgCxz5QQysc+J7HncgpMNZFPHLEN+fqmaZLDAhgCDtBFwewwvBINwnLmhwsRcLM9KKJErdRVCq2obDZna9o0NHI51PtE55rGYlAxlbsNFgbfNOs7RalYW6IDmtwe+FDa6cG+0tI/C6VwtsAJWnVU3DqgS9cvJNiFb3TllwYWOz5wxbHHWRbVrOSN002GVHR3uzh2eqf5cwMARsIuO2EhBBsVqmuDgCEH0z+6TOzzEF0Hx2pfi/7R6H/AEc/d5n8U/0pF2KfFHL6lCYB+3d/y+gTXC1PUC00+7fnT+oQZQfF7j5JZi37Y8x5o7AaZrhX/ZTPgbyMdx9cc1VP8J3I+SVVwQVNBJtbpES6nj+E8jDL2kw1Lr6E5pJ7CKqgZbrAZeip6FY2ZbfVpuQJst/Zbep7fGLa+m2x0rP89qGwevMTvZ5e7sPBNmkP3Wf/AA28jCyl+MzmE+r/ANtJyPkumCfd5XwL5R5UfFdzXVH8BnIK2+w9UVDVEHRZxoLOVKlizBRqHNiANq8Yf4i0uhAAvmsdgj2sqSXG2R8wn44nJ/1Zf86/rCPoZP4nwWs9ph/mPEKpg2KCfMn6pvLQqFPHLM98WzwdE1t9Sh6SqFQ+TZN2ggDwzRaBkcs50v8Av4/JD6h/bHvWQxT9+P8AqtGhCtes702n9NVJKl+kVGrl7xOzy8Ye4e3ooS929ZHGZOnqmxR5kZd5T5SU2oiL7qgdwAhK9+04lamKPYYG8Ahmmf3SZ2eYgmg+O1BYv+0eh/0c/d5n8U/0pF2KfFHL6lCYB+3d/wAvoE1wtT1AdNPu350/qEG0Hxe4+SWYv+27x5o9ASZrhX/ZTPgbyMdx9cc1VP8ACdyPkqGin3ST8MXVnx3IbDf2rOSBac4DcGoljMD9oBvHvdfGDcPqrfpO7vRKsaw/aHtEeo19fVecPx3p6KfLc/tUlN+YW29e4x7LS9FUMc3QkdylPiHtFFIx/WDT3i2vqmjBPu8r4F8oXVHxXc06o/gM5BW32Hqioaog6LNNC6RJtQyzFDLqE2PG6xoK+RzIgWm2axeDQxy1BbILix8wnk6O0p/cp3Qn9rn/AJFaj+nUv/rC46P4V9XmVCqCJZZSl+Fsx2HKOqmfpWsJ1zuq6Gl9nfI1o90kW8EagRMVm+ma3rgL2uEz4Q/oDam8Vj8WF64DkmmZo9Ma4arnFTuFge8QtFWxuYjF08dh0jsnTOt3BWsI0ek05ui3b3mzPZuHZFc9XJNk45cFdS4dBTZsGfE6orAyOVDHaMzaeYg2lcusZjyi6nk6OVriha2EzQOYNSEr/R5XBekkNkxOsoO82sw68h4wyxOIm0g0/LJJgM4btQuyOo8ineE60qX8fmCbNk065nXEyZb2VXPPgSYOpgY2OlPCw7SUqrXCaVlO3W9z2AeqYIBTVVcUfVkzSdyMfAxZCLyNHaFTUuDYXk8D5KjokwNJJt7tu4kGLq0WnchsLcDSMtwRciBUes10swQ00zXl3Ep72t7JN7r1WjQUVSJm7LtR+XWMxShNNJtx9U/LiE/YJ93lfAvlCWo+K7mtVR/AZyCtzNh6oqGqIOizv6PvvTfwz5rD3E/gjmshgP7k8j5haNCFbBCtIcXWnlmxBmMLIu8k5A24CCaWnMr+zega+sFPGbdY6DtRClUhFDG7WFyd5tnFDyC420RcYIYA43Kz3TA/9+PyQ8of23isniv78f8AVaPCFa9SIopEUUiKIBjujsmYTMsyPt1kNr9eRz5wbT1kjPc1HaldbhsEp6TMO4hBqCRMchDUT7cnz77XguRzWjaDG+CXQMkkOwZHW5/ZNWF4XLkKRLWxOZJzZusmFs075TdxTympYqcWYNfEq9FKJQrF8M6a6tNmKhAuqlQD3qT4wTBN0eYaL8fwoGqpenu1z3AcBa3lf5rjhGCiQQJc2bq3vqEqVP8Atv3GO56ky5uaL8c/VV0lCKc2Y91uGVvJG4DTJV8QpFmy2RxdWH+Ec4sikcxwc3VVTwsljLHjIrzhiasmWBuUDwiTG7yV5Tt2YmjsXHFaLpRq9JMRSCCEIF+slSe6O4ZNg3sDzVVVAZRs7RA7LZ+IKCSdEJKG6zJynirgHvCwW7EJHCxAPd90tZg0LDdrnA8x6Kz/ANPj/wBmq/8Ar/xHHtf+xvgrv6d/+sn/ANfZcZOiMkTFctNYhgfSYG9jv9G8dOr5C0tsPzvVbMGgEgeS4m+8j0THVISpAYqTvW1x1XBHhADDY3tdOJGlzSAbdo+90t1OiUqYxd5k5mO0lluf9sMG18jBstAt3+qTSYNDI4ve5xJ7R6I1hlIZeXSTHFgBrkG3aFB74DlkD89kDkmVNCYxbbJ52+gHzV+KUUpEUX//2Q=="/>
          <p:cNvSpPr>
            <a:spLocks noChangeAspect="1" noChangeArrowheads="1"/>
          </p:cNvSpPr>
          <p:nvPr/>
        </p:nvSpPr>
        <p:spPr bwMode="auto">
          <a:xfrm>
            <a:off x="190500" y="-1195388"/>
            <a:ext cx="1743075" cy="2047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2" name="AutoShape 8" descr="data:image/jpeg;base64,/9j/4AAQSkZJRgABAQAAAQABAAD/2wCEAAkGBxQTEhQUExQWFRQVGR4ZGRgXGRwdGhgfIB4XGhsdGBcYHSggHBsxGxUYITEhJSkrLi46Gx8zODMvNygtLisBCgoKDg0OGxAQGy8mICY0NDc3NDc0LC8tLDQsLy8sLDAsLCwsLCw0LDQvLCwsLCwsLCwsLC80LDQsLCw0LCwsLP/AABEIAKwAkgMBEQACEQEDEQH/xAAbAAACAwEBAQAAAAAAAAAAAAAFBgAEBwMCAf/EAEMQAAIABAIGBgYHBwMFAAAAAAECAAMEEQUhBhIxQVFhE3GBkaGxIjJCUnLBBxQzNGKC0SNDc5KywvBTouEWJERUk//EABsBAAIDAQEBAAAAAAAAAAAAAAQFAAMGAgEH/8QAPBEAAQMCAwQHBwMDBAMBAAAAAQACAwQRBSExEkFRcRMyYYGRsdEUIjOhweHwIzRSFULxQ2JyggZTkmP/2gAMAwEAAhEDEQA/ANxiKKRFFIiikRRCsex2XTLdvSc+qgOZ5ngOcE01K6c5acUDXV8dI27sydB+bkLwOpnVAM+e/RyR6qqdUG29m227c4JqGRw/pxi7vFBUUs9SDNMdlm4DLxOtlxrdIp05ilIoCjLpWIF+q+wd8dR0kcY2pjnwVc2JTTu2KUZfyP0uutDow7+nUVDuT7KMbfzfoBHMla1vuxMA5ruHC5HnbqJSewHLx9LLvVY0tORJlSpjva412Kg9TTL37I4ZTGYdI9wA7PQK2StbTHoY2EntNvm7XuXiTi9cx+6ADm1vH/iPXU9MB8T5LllXXuPwRbmj9HOdlu6dG3C4YdhH6CAnta0+6bhNInvc2722Piu8cK1fHBtkbHjHoXhvbJAqzGZtO37eVrSv9WXew+JDe3fBjKeOYfpuseB+hSyWtlpnfrMu3+Q+o+6ITMWlCWs3W/Zt7YzUbs+GeUUCB5cWWzG5Fuq4msEl/dO/d3q4jggEEEHMEbDFRBBsUQCCLheo8XqkRRSIopEUUiKIdjmLpTS9dsyclXex/TnF9PTumfshCVtYylj23a7hxVLDq1kpmqqg3ZhrBdgUeyqjn8+UXSxh0ohj0/LkoaCdzKc1M+pztwG4D88klNMR5pnVbHM36NM2I3DbZVt2w3DXNZ0cI7z+ZrNlzJJTNVHXcNeXYEzU+k8qdaWlK8wLay6qkLuHIQvdRPj950gHinUeKRTWjZCTbdYZK/O0ckT11nk9Ex90gEderlFDayWI2a64RT8NgqG7T2bJ7PtkqtNogZTa0mpmS+wG/WBYHuix2IdILSMBVEeDGF21DKR8/RF6zClnSujnkOdzAapHMbc4FZOY37UeSYS0jZ4tibPt0shuE4RUUrWSYJskn1G9Fl5rtHZlflBE1RFOLuFncfVB0tHUUhsx20zgciOWv37FaxOiqAekp5pB2mW+anqJzXyiuKSK2zK3vGqvqIKgHbgf3HMH0XXCMVMy6TUMqcu1DsI95DvHlHE8AZ7zDdvH1XdLVmU7Ejdl43ce0cR5IpA6NXiaDY6tr7ri47bR62181y69vd1StV4z0BaXUUupLfJmlm6NfK9rDzvDJlP0tnRSXI3HVI5a3oCY54bNO8Zg/Ieq+aITujmNIV9eS4Lym6iNZbbjmLjt3xK1u20SEWcMj9FMKf0UhhDrsObT5jmmtHBzBvu7sj4wtII1T0EHReo8XqkRRSIovl90RS6zTGp7VlaEU+jrai8gD6TeZ7BGhgaKan2jrr6LGVkjq6sEbdL2H1KdMaw6XMVROmaklNighbkcSd1tgEKKeZ7CSwXcVo6ymjlAErrMG7S/M/Rc8KwejI1pUtWG5iCQeottjqaoqAbPdZc01FRkbUbQRx180alywosoAA3AWHdAhJJuUxa0NFgF6jxeqRFFIiikRRSIovLKDa42bOW7Lvj25XhAOq9R4vVIii8uoIIIuOHGPQbHJeEAixQKlw+nmTFnSLJMltZlAtyZWTcbE2MGPllYwxyZg/gsUsjp6eSQTQ5Oac/qCFVl15k4i8o/Zz9VhybVAv2lSO6LTEJKQPGrfK6HbUGDEXRHqvse+31smmFqeKRFFzqJwRWZjZVBJPIR01pcQAuXvDGlztAl7Da1jTVFUcmcMVHuqoIQd5J7YOljaJmQjQfMnVKaeZzqaSqdqb27ANB5lJeGVpkC8vOdMGqpGeoOQ3sfDtybzRiU2d1R8/ss1TTmnF483uyHZ9z+aphwTRN5jdNVknfqE3J+I7hygCor2sGxD4+icUeEPkd0tUe7jz9E7ooAAAsBsAhQTfMrSAACwX2PF6uFZVpKUvMYKo3n5cTHbI3PNmi6rlmZE3aebBKGJad5kSJdx7z/ACUfM9kNIsL3yHuHqs/UY+AbQt7z6IHP0rqmP2mr8IA+UGNoIBuSt+MVbj1rcgFxTSWqH75u2x8xHZo4D/auBilWP7z8kTotOJ6+uqzB/Ke8fpA8mGRHqkhGQ49O3rgH5JtwbSOTUWAOq/uNt7DsMK56OSHM5jin9JicFTk02PAoxAqYKRFFIiiVNKsBct9Yp7iaPWC5FuYtv84ZUdU0DopdEixPD3ud7RBk4a23/dLdZiRnos18p9ORrbtZbix5EMbdsMGQiJxY3qu+RSeWpM7BK/rs17Rf6HzWmSplwOJAMZ4ixWza64C9x4ukuae1JSlsPbYL5t/bB+HM2pr8EnxuUspbDebfX6KtgatNw4S09ZiUvuGeZPZFlQRHV7R3ZqqiDpsOEbdTccs9VZApqEKiKGnNYAe2xOQufZFzFf61US5xs0eAVwFLh4DGi7zpxJ+iY4ATdSIoh2N4slNLLtmTkq72P6c4vp4HTP2QhKysZSx7bu4cVl+K4nMqH15hvwG5RwAjRwwsibstWIqquSpftvPoFTi1DK9g2EvUvqJbLMk7AOcUzzthbtORVHRyVT9hn+EWxjQ+ZJlmYHExVF2sLEDja5uIFgxBkrtkiyPq8FkgjMgdcDVLcMEmUBiKA2zCetEtKSxEmefSOSOd/JufOE1bQ7I6SPTeFqcLxYvIhmOe4/QpzhStEpEUXKpm6qM1i2qCbDabZ2HOOmN2nALiR2wwuteyW8ZwaVVyjPpyOkIvcbH4qw4wwgqH07+jk08uSTVdFFWRdNB1vPsPaun10pWUsrjJIYdYuO28vxjnow6ne/t/PNdmcsrIov8Aab/ncmWF6cpX+kKUTTKR7LgntDDzIhjhjrSkcQkmPMJpgRuPqEHwrGfq1B6P2kx2CcrAXbs+cFzU3TVOegAul9NXey0Nx1iTb1XXQnCmmTDUzbmx9Enazbz2f5sjnEJwxvQsXeD0jpZPaZe7tPFPcJVqF5dgASTYDMnhHoFzYLwkAXKyfSHFTUTi/sjJBwH6nbGmpYBDGG796wVfVmpmL927khkEIJSIomjQTFElTHSYQomWsx2XF8id22F2IwOkaHN3J5glXHDIWPy2t6bdJ8USTIcMRrOpCrvNxa9uGcK6SB0kgtoCn+JVccMDg45kGw5/RZVGlWEUiKKAxFAbLUNEMX+sSfS+0l+i3Pg3+cIztdT9FJloVt8KrPaIfe6wyPb2o7ASaKGIos/nT3w+rNrmTMOtbcQdtvxD/NsPGtbVwf7h+fNZR8kmG1Zt1HZ93qFbX9pi4IzVVB7OjFvFxFR9yhsd/r9leLyYtcaAfLZ9SnWFC0iA0kwVkmpQn946Dla2qfn3wa8GnkY4cAfVK4nCthlYeJHolXRzBjVFQ91lyMm4sSSxHLn2QyqqgQAluZd8kiw+iNWQH5NZ87m9k/Uk9NZpaZdFYEDYLi4A7ISPa6we7etXFIy5jZ/bZWorVyFaTMvQMjTVldJ6Os2zmMuQME0gPSBwbeyBxEt6AtLw2+Vylak0SkN/5atyUKD4sfKGT6+Uf6dvzkkcWDU7v9YHlb1KLydCKcbTMbrYf2gQK7E5jpYJgzAqYa3Pf6K7J0WpV/dA/ESfMxS6unP9yJZhVI3+z6q7JwmQnqypY/KIpdPK7VxRLKSBnVYPBd6ilR/XRW+IA+ccNe5vVNlY+Jj+sAVRm6O0zbZKdgt5ReKuYf3FDOw6ldqwKlN0NpTsVl6mPzi0YjON6GdgtIdAR3obV6FSF/fsnx6p/SCGYlKf7L8r/dBy4HTt/wBQjnb7KaO0MumnjVqpczXGrqgWJO61iRtiVUr5o84yLb1MPp4qWf3Zgb5W/CU5wpWiUiKJfrqVa+muLBwTqngykgg8jbxBg6N7qSbPT1SqeFmIU2WRzt2EZfNVNDaYgTJ8zI2EvqEtQpN+tfCLK59y2NvPxzQ+ExFodPJrp3NFvoui6SMc1UWOY6t0c+xtGRK7GJPdmBkgujVf9XrJst8lmOVJ4EE6p6sz3wZVxdNTte3cP8pbh1R7NWPjfo427wckx4nMWip5rJ6zuzD4nPyHlAEINTK0O0A+QTipc2hp3ubqST3n0VP6PlJlTXYkl5m077AZ95MW4mQHtaNwQ+BAmJ73akpqhaniSvpJmZSF3Eue7VH9xhvhQzceX1Wb/wDIXG0bef09UjQ4WYXSTPZPVZl+EkeUcua12ouu2SPZm0kIhT6QVKbJzn4jrf1RS6khdq0IqPEqpmjz35+afNFcf+soQwAmJttsI4jh1QlrKXoHZaFarDMQ9qYQ7Jw/Lo1UTgis7GyqCSeQgRrS4ho1KYyPaxpc7QLN8U0unzGPRsZabgLX7Txh/Dh8TB7wuVjqnGaiR36Z2R+aoPOxGc/rTZh62Nu68FNhjbo0eCXvqpn9Z5PeVVixUK3hUzVnSjwdT4iK5heNw7Cr6VxbMwjiPNbHGUX0RfCIihSNobXGXUzadtjM1viF/NR4Q5rog+Fso3WWZwmoMVS+nOhJtzH2VrTbEBKlCmlZGZctbcCST3tfxiugiMj+lfu/PkrsYqWwxezx6u8ib/Morh+CKJUsMMwig9dheBpakl5I4o6ChaImhwzsPJLen2EFX6dR6L5NyO4nkflB+G1ALejOo0SbHKMtf07dDrzVbHMSM6ipyTcq5VusDInsN4sp4RHUPA4KqtqXT0UZO42PMD0Tro5RdDTy0O21z1nM+cKKqTpJXOWkoIOhp2s3+qJwOjEmfSTK9GS24Fl7wp/tMNsKdm4cvz5rOf8AkLCWxu4X+dvRIsOVl1IiikRRHNCqgpVyxue6nuJ8wIDr2bUB7E0weQsq2jjcJu08n6tKQPbYDs2/KFeHNvNfgtBjcmzSkDeQs1jQLFqRFFIiit4PK158peLr5iKp3bMbj2FEUjNudje0ea2KMqvoa+M1tsReEgapExejMrE5TjJZjK48m8r9sOoJA+jc3gLeizFVAYsSY8aOIPqueBURrKt6h/s1a/Xb1V7gD2c46qJBTwCIakf5XFFAa2rdUO6oPjwCfFnKQCDkcxCQtIyWpDwRcIVIrVmTp9NNAO9QfaUgXHYb98EujLY2Ss/wUCyZsk0lPJ3doI9UtvghlVMqnOcl5vSKx/CDdT4QwFSJInSjrAW8d6TGhMNQynObC647hmERxHFymJS1v6GqEPWxvfv1Yoipw6kcd+vgjJ6wx4i1u61vH8CbIWJ6g2ltD0tM4Auy+mOzb4Xguil6OYE78kuxSDpqZwGoz8FlcaRYVSIopEURXRVL1ckfiv3An5QNWG0DkfhbdqrYO3yTd9IiXp0PB/kRCvCz+qeS0GPtvTg8Cs8h6sgpEUUiKJm0Codeo6Q+rKF+03A8LmF+JS7MWzxTrA6cvn6Q6N8ytHhAtilfTbE+j6GWD6zhj1KQR4+UMaCHb2nHhbxSTGKro+jjG8g+BXbSuhM76uqZMX9YblsdY90cUcoj2y7SytxOAz9G1ut9eAtmvGMVqUspaaQLTH9FQPZvkWbnHUEbp3maTQfllxVzx0kYpoesch2X3lMMiUFVV4ADuygFziSSmzGBrQ3gk3T2jZHl1MskEeiSNoPsnzHdxhrhsjXNMTvzis9jkL2PbUs3Zeit6N6SpUFZc4ATVN1O5jYjLg1icoqqqN0ILo+rvV+H4mypIZKPeGnb90uaaArWMd9lI7v+IPoLOgA5pRjF2VhPJaWZouFvYkEgbza1/MRn9k2utlti4G8r3Hi6WX6W4KaebdR+yfNeAO9f0jRUVT0rLHUfl1icVoTTS7TR7p07OxAoNSpSIomPQKm1qrW3IpPach5mAMSfsw24pzgcW1U7XAfZN2mdPr0kz8Nm7jn4XhXQP2Zx2p/i8e3SO7M/BZdGjWHUiKL1JlFmCqLsxsAN5MeOcGi5XTGF7g1upWr6O4UKaSE2sc2PEn5DZGZqp+mk2t25bygpBTQhm/fzRSB0asz0vmGZXFeGog8D5sY0NCNinvzKxmKuMtds8LD87ynDSLHFpZYAs00iyr4ax5ecKqWmM7+xaCvr20kYGrjoPqlrQ6jeoqTUTCTqG9zva1h3DPsEMK6RsMQibv8AJJsIhfU1BqJM7fM/b0WgwjWsXKqkq6MrgFSM78I6Y5zXAt1XErGvYWv0KzTHdG5lOdZbvL2hxtX4rbOuNBT1jJhY5HgsZW4ZLSnbZm3jw5+q84nW/WpSzD9tKGq/413MOYO3rjqGPoHlo6p07DwXlTN7XEJD125HtHH1TVpvNZZcmfLOaPcHkQfDYO2FmHtDnujdvCeYy9zY2TR6g+YRfAcWWplBxkdjLwP6QLUQGF+yUwoqttVEHjXeOBVmvoknI0txdW8OY5xXHI6Nwc3VXTwMmYWPGRWZ4/o7MpiT60vc43cm4GNDTVbJhbQ8Fi6/DZKU31bx9UGgtLVougOHFJJmMM5py+EbPG57oQ4lNtSbI3ea2GB0xjhMjtXeSZZ8oOrK2YYEHqIsYXtcWkEJy9ge0tOhWPYlRmTNeW21TbrG490aqKQSMDxvXz2pgMErozuXOlpnmMERSzHcP82c46e9rBtONguIonyu2WC5WjaLaNCnGu9mmnuQcBz5whrKwze63q+a2GGYWKYbb83eX5xTBMmBQWY2AFyTuA2wCASbBNnODQSdAlrAsXaqqnYZSpS+iOJJtrHnYHqvDCopxBCAesfyyTUVYaupcR1WjLv3oBP1Urp8+afQlOSBvdvZUdud+UGt2nU7Y2akeA3pW/YZXSTSaNPidwC+UeCz66aZ026IxvrHhuCA7rb9kR9TFSs2GZn81XMVDUV8plkyad/Z2J8wuTLSWqyhZBcDnY2JvvzBzhNM57nkv1WppmRsjDYtArcVK9SIolapxB6CZquC9M59AjbL/DzHAfpDJkTaptwbPGvb2pJJUPw9+y4XjOn+3s5cF7n09BVC4ZFY71IRu0Hr3iOWvqoDaxt4hdPiw+rFwQDxGR/Oav1GE69J0BcP6Nle3D1d/ICKWz7M/SWt2eaKkpOkpOhLr5ZHySTonWtT1Wo/ohzqODuO6/b5w3rYxNDtNztmFmsLmdS1Ww/K+R+i02M8tovjKCLHMGIDZeEAixQCu0Pp5jBgCmdyF2HiLbuyDo8QmYLapXNg1NI7aAty0KPIgAAAsBkBARJJuU0AAFgvUeL1BsZ0blVLq76wKix1bDWG6/jBcFZJC0tal1XhkNS8PffLhvV/D8OlyV1ZaBR4nrO0xRJM+Q3eboqCmigbsxtsrUVq9J/0gYpqqshdr5tbhfIdpHhDXDYLkyHcs/jtUWtEDdTryRDRDCjTyCZlgz+k1/ZG4E+PbFFdP00lm6BF4VSGmgu/U5nsVF6yhp3eYzCdOYkkgBjfgu4RcI6mZoaBstQzp6Gme6Rx2nnv8NwXOmxGfXsVQdDTg+mQfSI93W4nlsvvj18MVILnN27guIqmfEXbLRsx7+J7LpvkygqhVFlUAAcANkK3OLjcp+1oa0NboF7jxdKRFFyqadZilHUMp2gx0x5YbtOa4kjbI0teLgpJxXQZgbyGBB9l8iOpt8N4cTFrSBZqqwF17wHLgfVCZWC1sprokxTxQ7e4+cFOqaaQe8QeaAZQ18LrsaRyP3V6bhNXUC82R6YGUy4VuWsNjDuPOKRPBD1HZcNUU6jrKkfqx+9xuAe/j8k44LNndHaoUKyj1tYEMOJ4GFU7Y9q8RyK0NI6YR2nFiN99V0m4xIXbOlj8w+UcinlOjSu3VkDdXjxXlMcpzsnJ/MPnHppphq0rltdTO0ePFXJM5WF1YMORB8oqc0t1CJa9ruqbr7NmqouzBRxJt5x4Gk5AKOe1ou42VKZjdOu2dL/mHyi4U0p0aUO6up26vHivsrGadtk6X/MPnHhp5Rq0qNrad2jx4rvU1BCFpa9IfZAIz7dgHOOGtBdZxsrZJCGbTBtH83pN+pVCTGnvTGbOJup1hqJwsozYjsht0kLmCNr7N+ZWe6CpZIZ3xbT+YsOGWpQrEJNdUN+0Sac8lsQo6hs7YJidSwj3SPqgJ2V9S732u5aD0RHCNCHJDT21V91c2PWdg8YonxNoFoxc8UXS4C8kOmNhwGvjuTzS0yy1CIoVRsAhM97nnacc1p442xtDWCwC6xyu1IiikRRSIovhiKINiFRWS76kuXOG4glW7VvY9hguNlO/rEt+aXTyVkfUaHfI+CWsR0krtnRGV1IfAtDCKjptdq/ektRidfpsbPcfql+eaiefSE2YepjbqG6Dm9DEMrDwSp/tNQfe2neJRCg0RqZm1RLHFz8hnFElfCzQ35IqDBqmTUbI7UYOjVNT26ZmnTG9WWuRY8lBv2k2gX2yab4YsOP3TH+l0tNbpiXOOgG/kPU2ROl0bVrM0tZNswsonWHxTdvYAOuBn1jhkDtc9PD1R0eGscQ5zQ3sGve708V7qtGlBLqqzTvWcSSfhmXuvbcR4ysdbZJty9P8LqTDWA7bQHdjrnwdqPmhQ0epagsssvInL60ts7c9U7RzBgn2ueKxdZzeP59UB/TaWpJay7HjUfbhyKEV+h9RL9UCYOKnPuMFR4hC/XJL58FqY+r7w7EMlpUSGuBNlnkGHfxggmKUZ2PggmtqYDcBzT3hHsP0krhl0Zm9aG/esBy0dNre3emsGJ1+mztdx+iZcPq6yZ60qXJHFiSexAdvWYXSx07NHE/nFOYJa2XrMDfn8vujijLbfnAZTIZBfYi9UiKKRFFIiikRRSIopEUUiKKRFFWxF5iy2MpQ0y3ogm2cWRBpeA82CpndI2MmMXduVDAsIMu82adeof1mPs/hXlF1RUB/uMyaPy6FoqMxfqSm7zqeHYEYgVMFIiiFY5hAnAMh1JyZo42jkeX6wTT1HRmxzadQga2jE4DmmzxofpyVnCJk0yl6dQszYbHbzy2dUVzBgeejNwrqV0pjHTCzlcipEKRFFIiikRRSIopEUUiKLk1QgNiyg9YjrYcdy4MjBkSFPrKe+veImw7gvOlZ/IeK6xyrFyNSnvr3iOth3BcdKziF6Sap2MD1EGPC0jUL1r2u0K+PPUGxZQeZEehpOgXhe0GxIXpJgOwg9RvHhBGq9a4O0K9R4ulzaoUGxZQeZEdBrjuXBkYDYkKJPUmwZSeREQtcNQoJGk2BC+zJqrtYDrIEeBpOgXrntbqV5+tJ7694j3YdwXPSs/kPFT60nvr3iJsO4KdKz+Q8V9WoQ5BlJ6xELHDcvRIw5Ahe2YAXJsOJjwC+i6JAFyuf1pPfXvEe7DuC46Vn8h4qLUIcgyk9YibDuC9EjDoQuscrtSIolrTbD5Zp3fUUOCDrAC+0A3O+GGHyvEobfJJ8Yp4zTufYXG/eqH0f4fLaVMmMis2vqgsAbABTlfZmYuxOV7XhoOVkJgVPG6J0jmgm9vkE6QpWjSlp1hcvohMVVV9cAkC19bLO23OGeHTv29knK3kkONUkZiEjRY38+KY6HD5clQJaKuVrgC56zvgCSV8hu43TiGnjhFmNAVXHsMlTZT66jWCkhrDWBAyziymmfG8bJVFbSxTRO2hnbXes/wBHcVakmgkHo3A1hxG5hzGfiIeVUDahlhqPyyydBVvo5QXD3Try4rUZUwMoZTcEXBG8RnCCDYrbtcHAOGhQTS7DZb081yi66rrBrZ5c+qDKKZ7ZWtvkUtxSmjfTvcW5gXvvXXRjDZcuRKYIuuVBLWzJO3PbHNXM98jgTku8Opo4oGEAXI135q9iNBLmoRMRWyIuQLjqO6KYpXxuu0oqenjmYWvF1nmhdDLm1BWYoZQhNjsvcfrD2vldHFdptmsjg0LJagtkFxY/RPP/AE3S/wCgndCb2yf+RWo/p1L/AOsIZVaOJKqKebJUgB7MBcgCxz5QQysc+J7HncgpMNZFPHLEN+fqmaZLDAhgCDtBFwewwvBINwnLmhwsRcLM9KKJErdRVCq2obDZna9o0NHI51PtE55rGYlAxlbsNFgbfNOs7RalYW6IDmtwe+FDa6cG+0tI/C6VwtsAJWnVU3DqgS9cvJNiFb3TllwYWOz5wxbHHWRbVrOSN002GVHR3uzh2eqf5cwMARsIuO2EhBBsVqmuDgCEH0z+6TOzzEF0Hx2pfi/7R6H/AEc/d5n8U/0pF2KfFHL6lCYB+3d/y+gTXC1PUC00+7fnT+oQZQfF7j5JZi37Y8x5o7AaZrhX/ZTPgbyMdx9cc1VP8J3I+SVVwQVNBJtbpES6nj+E8jDL2kw1Lr6E5pJ7CKqgZbrAZeip6FY2ZbfVpuQJst/Zbep7fGLa+m2x0rP89qGwevMTvZ5e7sPBNmkP3Wf/AA28jCyl+MzmE+r/ANtJyPkumCfd5XwL5R5UfFdzXVH8BnIK2+w9UVDVEHRZxoLOVKlizBRqHNiANq8Yf4i0uhAAvmsdgj2sqSXG2R8wn44nJ/1Zf86/rCPoZP4nwWs9ph/mPEKpg2KCfMn6pvLQqFPHLM98WzwdE1t9Sh6SqFQ+TZN2ggDwzRaBkcs50v8Av4/JD6h/bHvWQxT9+P8AqtGhCtes702n9NVJKl+kVGrl7xOzy8Ye4e3ooS929ZHGZOnqmxR5kZd5T5SU2oiL7qgdwAhK9+04lamKPYYG8Ahmmf3SZ2eYgmg+O1BYv+0eh/0c/d5n8U/0pF2KfFHL6lCYB+3d/wAvoE1wtT1AdNPu350/qEG0Hxe4+SWYv+27x5o9ASZrhX/ZTPgbyMdx9cc1VP8ACdyPkqGin3ST8MXVnx3IbDf2rOSBac4DcGoljMD9oBvHvdfGDcPqrfpO7vRKsaw/aHtEeo19fVecPx3p6KfLc/tUlN+YW29e4x7LS9FUMc3QkdylPiHtFFIx/WDT3i2vqmjBPu8r4F8oXVHxXc06o/gM5BW32Hqioaog6LNNC6RJtQyzFDLqE2PG6xoK+RzIgWm2axeDQxy1BbILix8wnk6O0p/cp3Qn9rn/AJFaj+nUv/rC46P4V9XmVCqCJZZSl+Fsx2HKOqmfpWsJ1zuq6Gl9nfI1o90kW8EagRMVm+ma3rgL2uEz4Q/oDam8Vj8WF64DkmmZo9Ma4arnFTuFge8QtFWxuYjF08dh0jsnTOt3BWsI0ek05ui3b3mzPZuHZFc9XJNk45cFdS4dBTZsGfE6orAyOVDHaMzaeYg2lcusZjyi6nk6OVriha2EzQOYNSEr/R5XBekkNkxOsoO82sw68h4wyxOIm0g0/LJJgM4btQuyOo8ineE60qX8fmCbNk065nXEyZb2VXPPgSYOpgY2OlPCw7SUqrXCaVlO3W9z2AeqYIBTVVcUfVkzSdyMfAxZCLyNHaFTUuDYXk8D5KjokwNJJt7tu4kGLq0WnchsLcDSMtwRciBUes10swQ00zXl3Ep72t7JN7r1WjQUVSJm7LtR+XWMxShNNJtx9U/LiE/YJ93lfAvlCWo+K7mtVR/AZyCtzNh6oqGqIOizv6PvvTfwz5rD3E/gjmshgP7k8j5haNCFbBCtIcXWnlmxBmMLIu8k5A24CCaWnMr+zega+sFPGbdY6DtRClUhFDG7WFyd5tnFDyC420RcYIYA43Kz3TA/9+PyQ8of23isniv78f8AVaPCFa9SIopEUUiKIBjujsmYTMsyPt1kNr9eRz5wbT1kjPc1HaldbhsEp6TMO4hBqCRMchDUT7cnz77XguRzWjaDG+CXQMkkOwZHW5/ZNWF4XLkKRLWxOZJzZusmFs075TdxTympYqcWYNfEq9FKJQrF8M6a6tNmKhAuqlQD3qT4wTBN0eYaL8fwoGqpenu1z3AcBa3lf5rjhGCiQQJc2bq3vqEqVP8Atv3GO56ky5uaL8c/VV0lCKc2Y91uGVvJG4DTJV8QpFmy2RxdWH+Ec4sikcxwc3VVTwsljLHjIrzhiasmWBuUDwiTG7yV5Tt2YmjsXHFaLpRq9JMRSCCEIF+slSe6O4ZNg3sDzVVVAZRs7RA7LZ+IKCSdEJKG6zJynirgHvCwW7EJHCxAPd90tZg0LDdrnA8x6Kz/ANPj/wBmq/8Ar/xHHtf+xvgrv6d/+sn/ANfZcZOiMkTFctNYhgfSYG9jv9G8dOr5C0tsPzvVbMGgEgeS4m+8j0THVISpAYqTvW1x1XBHhADDY3tdOJGlzSAbdo+90t1OiUqYxd5k5mO0lluf9sMG18jBstAt3+qTSYNDI4ve5xJ7R6I1hlIZeXSTHFgBrkG3aFB74DlkD89kDkmVNCYxbbJ52+gHzV+KUUpEUX//2Q=="/>
          <p:cNvSpPr>
            <a:spLocks noChangeAspect="1" noChangeArrowheads="1"/>
          </p:cNvSpPr>
          <p:nvPr/>
        </p:nvSpPr>
        <p:spPr bwMode="auto">
          <a:xfrm>
            <a:off x="190500" y="-1195388"/>
            <a:ext cx="1743075" cy="2047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4" name="AutoShape 10" descr="http://upload.wikimedia.org/wikipedia/en/9/9b/UNEP_logo.svg"/>
          <p:cNvSpPr>
            <a:spLocks noChangeAspect="1" noChangeArrowheads="1"/>
          </p:cNvSpPr>
          <p:nvPr/>
        </p:nvSpPr>
        <p:spPr bwMode="auto">
          <a:xfrm>
            <a:off x="190500" y="-1195388"/>
            <a:ext cx="1743075" cy="2047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6" name="Picture 12" descr="http://upload.wikimedia.org/wikipedia/en/thumb/9/9b/UNEP_logo.svg/183px-UNEP_logo.svg.png"/>
          <p:cNvPicPr>
            <a:picLocks noChangeAspect="1" noChangeArrowheads="1"/>
          </p:cNvPicPr>
          <p:nvPr/>
        </p:nvPicPr>
        <p:blipFill>
          <a:blip r:embed="rId17" cstate="print"/>
          <a:srcRect/>
          <a:stretch>
            <a:fillRect/>
          </a:stretch>
        </p:blipFill>
        <p:spPr bwMode="auto">
          <a:xfrm>
            <a:off x="3059832" y="1556792"/>
            <a:ext cx="674196" cy="792088"/>
          </a:xfrm>
          <a:prstGeom prst="rect">
            <a:avLst/>
          </a:prstGeom>
          <a:noFill/>
        </p:spPr>
      </p:pic>
      <p:sp>
        <p:nvSpPr>
          <p:cNvPr id="41998" name="AutoShape 14" descr="data:image/jpeg;base64,/9j/4AAQSkZJRgABAQAAAQABAAD/2wCEAAkGBxQHBhQTEhQWFRUUGSAaGBYYGR0dIRwhHx0eIR0iIx0dHCohJCAmICEcITEmJSkrLi4uHSIzODMsNygtLiwBCgoKDg0OGxAQGywmICYvLDIuMDcrLDA3MDAsLCwuNDQyNywsLS0tNSwsLCwsMC8sLCwsLiwtLS8wLCw0LC8sLP/AABEIAIMBggMBEQACEQEDEQH/xAAcAAEAAwEBAQEBAAAAAAAAAAAABAUGBwMCAQj/xABLEAABAwIFAQUDBwYMBQUBAAABAAIDBBEFBhIhMUEHEyJRYTJxgRQ2QmJzkbIIM1JTcrEVFiMkNXSCkqGis8IXQ8HD0Tdjg9LwJf/EABsBAQADAQEBAQAAAAAAAAAAAAACAwQFAQYH/8QAOhEAAgECAwUFBwIFBAMAAAAAAAECAxEEITESQVFh8HGBkaHBBRMiMrHR4QYjM0JScvEUJXPCNDWS/9oADAMBAAIRAxEAPwDuDnBrbnYDkoCjnzK0ujZC0ySTbsbx4ej3Ho0jxDrbotUcK83J2S1+xjli45KCu3p2cXyLaafuyGgankccD3k72H3nyus6jfN6GpytktTwmaG276Q3PDGkt+4N8TvvPuCmn/SuvoQa/qfX1ZBxJjWwAx0wcdTbag1gJvwS7ff3Kym3f4pepVVSSvGH0R9QMZESZAYiTtpBjA4sC5ri0m/mQD5LyTb+XPz/AD1qexSXzZeX0y60JrZnQ3371o5Itqb7wNj8AD6FV7KfItUmuf1PHGMV/gynbLp7yI+25puWg8O8i3z94UqVH3jcb2e4rrV/dRU7Xjv5cz2ocTjrpS1hudIePrNdw4el7g9QR7lGdKUFd9MnCtGbsu3uZNVZaRcUqTRYZLIACY2OcAeulpP/AEQEpAEAQBAEAQBAEAQBAEAQBAEAQBAEAQBAEAQBAEAQBAEAQBAEAQBAEAQBAEAQBAEBlM74qYqOWBnJi1OPkHSNYB8QXX+C3YOleSm+Po2c7H1rQlTXD6tL7kTLsBkqXztFm3DWA7OkNgGA/oxtbY25NtR2ACsxErJQeu/lx7W/wV4aLcnUSy3cXw7El9zRTQOgcO6N5nbuceCOpd6dG9RwNtSxqSfzadaev+DdKLXy/N1r6fa5+00oD/5MOdJw/VYEHnxusbegbcWdcCxBSSf82m78fn6iMl/Lm9/5/H0FTC8kO1MuXtBLWeR2uS43tv5JGS0t5iUXrdarceOIUkjKaW0bJhILPjH8nq6E33u6217jgKVOcbrNq2j1IVIS2ZZJ31WnWRiMMrTl2rA1yGnl2d4S0ts4gix2D22sdN9ietrdOpD38dFtLrwe65yaVT/Ty1ey+Wn5W+xuaulDqbTGQ2OQeEixDXEeE24LXcEcG/1iuXGbvd6rry60OxOC2bR0fk/s+tTF0dQ7C8XjaG6HxiYFvLbab+E8lutrjY7g3C6U4qpTb1T2fr9bM5MJOlVikrNbXZpfLlddx0Shqm1tGyRvsvaHD4hcicHCTi9x26c1OKkt5FzH83qn7GT8BUSZYoAgCAIAgCAIAgCAIAgCAIAgCAIAgCAIAgCAIAgCAIAgCAIAgCAIAgCAIAgCAIAgOdYvXB+NukDO8+U07O6YRe7i5haCPQtJIPNrHldelTtT2W7bMnfwf3OJWqJ1dpK+1FWXO6+xq8Co/k0cbC7WWs7xzudT5CfFf3Bw9xWGtPabemdu5HRoU9lJXvld9r6ZKjkLaZ8g9qR1m34tfSz4fS/tFVtZqPDplqeTlvf+F9ytxSuiwudjGytjlI8TnHkfW2IuSbgkeHc7i7XXUqc6ibcbrrTrPzWerVhSaipWfWvpw8nErsbo2geEyltnvOnvC0AgEOcSep6Ej4WVkKFbs4biupiaC573vK+qzdHHWhsILYbDXuQTsCQwWs1w3F9gd+NnK2ODk43nru/PHrsKJ46KnaHy7/xw67ScBDXzs0PjfBOdLortBa4tOnYtJBAbfYg3aDvwqvjgndNSW/v/ADzLv26jVmnF7u78cndFzh+HikoH0wc4hg8DnG5Adu0/Bwda36IWepU2pKo9+vXYaqVJQg6SemnXaZrMJFJU9+W3jqIiSOscjoy0OHkHDwnztfkBbaHxLY3p+KTv5GDE/BLbtlJeDat56F5k2bThEcR9psTZD7pHPLf8AsuLX7jlza8LGvBS/bUN9k/G5OzH83qn7GT8BWU2FigCAIAgCAIAgCAIAgCAIAgCAIAgCAIAgCAIAgCAIAgCAIAgCAIAgCAIAgCAIAgCA5wf5kJYm7zMf3VO76k5uCPcA7fprXY+e0n8rV5dsevI4fybUF8ydo9kuvM2tMwipIjcA0RsA2vsC8DqPJc2Ty+Jb36HWivitF7l6lVX4kMJwunMkgFwLNDCT4W78HobK+FL3k5bK8+ZnqVlShHaflyMtjOCS1MzpWASeAPe5p9skkktbckgAt222ttut1GvCKUXlnZcjnV8NOTc455XfPs8i3yjMcMY+KRjQ0Me+Zx202OzT5m17+8eRvnxSVS0ovO6SNODk6ScZLKzbfoYiYATO0m7bmxta4vtt02XSV7K5yZWu7aGyyXS3or6S1/etLXOYdxb6LrgcB1wP/C5+Ml8WuVuPXI6mBh8Gmd+H08zWxsk/hF/jb7DN9HrJ9ZYG47Cy3vf2HSSltvPct3aUOL2aKbWQY5W9zKPISbxu9LFpIPRaqV/itqs13amOvb4NrR5Pv0fkSMkt79s8/AlcAweUbLtZt94+BUMZlsw4a9r1J4FbW1U4vLsWSLbMfzeqfsZPwFYjeWKAIAgCAIAgCAIAgCAIAgCAIAgCAIAgCAIAgCAIAgCAIAgCAIAgCAIAgCAIAgCAIDD0UDabM+ib24A90BP02G5a33s8Vvj5BdOcnKjtQ0dr8n+Tk04qOI2Z6q+zzT3d27v4HrhEksmV4jE8Nlc3SXHpeQlpOx20h4HqQo1VBVntLL8f4J0XUlh47LtJr1+1zI44Z452x1Di7SCWnkEOsSQbbglb6Pu2tqmukczEe9TUaj007zZZVl/hPBY2MdofECHuub24DbXBs5oBJHFhbcXbz8Svd1G2rp9eXWWvUwkveUkouzWvXNfjPSHnSthfGyB7dDoyC4MGra2wadhbrZ1uBsrMHCabms0+s/wVY6pTaVOWTXD0/NjJFsWvwPcNO4MjAQ49Bpbe3x1A9bLf8e9eD69Dm2hfJ+K18PzfkdOwfEG19MyQmwYwbOtqvYAuIHAseeLOJ4sVxatNwbj12Hfo1VUipcun19CS2Usp3u4fKbtaeRezWbc9AT5XcoWu0ty/wAssu0m97/wjNVwjlqa2OR1oRDEWuG9tN7W8zfYea2Q2lGnKKzu/MwVNhyqRk/htHyLXJkTn0TpnN0iWwjZ+jGwWYP8SfW9+qoxbSkoLdr2vU0YFNxc2rX0XBLQsMx/N6p+xk/AVkNpYoAgCAIAgCAIAgCAIAgCAIAgCAIAgCAIAgCAIAgCAIAgCAIAgCAIAgCAIAgCAIAgMrm+JrJ2OluInbCVvtQv6O/ZcLAj6o6rdhW2mo68OK+6OfjEk056cf6X9nvIkTP4IqaVhIeyaExEsOxc0l0ZafO7vD+16Kxv3sZvRp38cn+SpL3MqcdU42y4rNfXLtLZ2jF6ZrfDa2oSBt9QO12Dne/iH0b26hyz50235ff04+Rq+GrFLvvx7PXh5nzQYNT4W+5jMT7W7wPda177OJ26bH3bjn2depU33XCy663HlPD0qTvaz43fXW88MWyzHXVIkcdRcWjV5jYb6S0X+HClSxUoLZXXjchWwcJy2n14WMLjmFOwnFHRWcR9AkbuHpbnfbZdSjVVSG148jj16LpVNjw5m4wrBXQ0EMklmPijsQ8+02+rS89Gt6c2sL7XauZVrpylGOab/GXb1xOvRw7jCMpZNLy1s+S3dI/cexkQ0kkgBEjWDQ0jxNL9gXeTj4iB5Nd+lYKFC8lHdfPu6zGIxGzFyWqWXK/Tt2PiVeK4cyhqIu8/lH91HHHTA+29oIu/6gP37q6lUlNO2Su23wT4czPWpRpuO1m7JKPFrjyNvRRGCka1x1OA8R8z1sOgvwOi5s2nJtHWgmopPUiZj+b1T9jJ+AqJIsUAQBAEAQBAEAQBAEAQBAEAQBAEAQBAEAQBAEAQBAEAQBAEAQBAEAQBAEAQBAEAQHlVQCpp3McA4OFiCLgqUZOLuiMoqUWmc3q6b5DUCJsndGOQSNgmOwIPMcttJafrafXcLsRntraavdWuvVfa5wpw2JbCdrNOz9Hp4255l3S//wAnGzG/emqH64ng7MeegcPZJuRsfLzKzS/cp7S+aOTXFddaGuH7NVxfySd0+Df065moHeQ+Ug9fC792kn+6sPwvl11xOj8S59dcCHUwMksTT76gTdjDtffcEqyMmv5vNlUoxf8AL5IkRt0fm4A224J0tH+W5vb0UXnrL6k0rfLH6EPG6oYbQmWU94+9o4wLAv8Ao+Hck9bm9rXACnRh7yWzHJb3yKq8/dw25ZvcuZk6yifS4dGZpY2zPl7+UyOFwQLMGkXc7kmwFhxwuhCcZTainZKyt5nNnTlCCc5JSb2nd+HN9ncXmT8PaZHVBD3udxNLsXeZa36LbdSbn0Cy4uo7KnklwXrxZrwVJXdTNt73v7FuXWhqlhOiV2Y/m9U/YyfgKAsUAQBAEAQBAEAQBAEAQBAEAQBAEAQBAEAQBAEAQBAEAQBAEAQBAEAQBAEAQBAEAQBAQsWoW19NpdGyS3Aebfc4AkH3KylUcHdNoqrU41I2aTMVU4QaV5DMOcb+c7nN/utO/wASulGtta1fI5UsPsu0aL/+rrw+5NiGIyRa5JWUkTBuSGmw+Oo/e4Kt/wCmTtFOT67PoWr/AFbV5SUEuz8/UuaAVUsFxKCCNnSxWLvIhrSNI/a39Fmn7pOzXg/vc10/fON0/Feitbv8CBWNq5anQyq7uW1xG9jLOHUteGm4Hla46gXCth7lRu4XXG780UVFXctmM7PhZZ9jsVdXHWTSgVNJ3+n2XNcWn4OY6w/uhXxdBL9udu6/1+5nmsRJ/uU9rne30foWWBYAwShzqIR+skveH4NsR99lTWxErWVS/YrF+Hwsb3dO3a7mtWA6QQFdmP5vVP2Mn4CgLFAEAQHnUTtpo7vIA4956ADqT0A3K8bsShCU3aKMFmTP76XHWUsEdiXsD3v5AcRsGjg2IO/F7EArPUrtOyPocF7EjPDuvVludkuXP7eJbdoOY5ctUkMkQa7VJpc13UaSeRuD6/vU61RwtYyex8BTxk5wm2rK6a7Sxy9mOPG8PjksY+82AdwSDYgO4JvfY2Jte1lKFRSVzLjMBPDVJQve30426XMulYYQgCAIAgCAIAgCAIAgCAIAgCAIAgCAIAgCAIAgCAIAgCAIAgCAIAgCAIDxqaRlWB3jQ4NNwDuLjg24uFKM5R0ZGUIy+ZXPZRJHhU0jKrTraHaTqaTyD5g8g+5SjOUdGRlCMrbS0PdRJBAEAQFdmP5vVP2Mn4CgLFAfjjpFzsAgSuQvlbqr8yAR+tdfT/ZHL/hYfW6KN76F/uow/ieC17+Hm+R609E2KTWSXv8A03bn3Do0cbNAvbe53XqRGdVyWyslwXWfecIxY37QpP63/wBxc+fz9/qfoOHX+2x/4/8Aqbztp/oWD7X/AGlaMTou30Pnv0x/Hn/b6okdkTBPlB7XAOaZnAgi4I0s2sV7h/lfaV/qJuOMTjk9lfVmu+TvpPzR1N/VvPH7L+fPZ1xwAWhXWa0OLtwn86s+K9V6q3ee1NWNqHEbtcOWO2cPh1HqLg9CvU7kJ0pQz1XHd1yeZIXpWEAQBAEAQBAEAQBAEAQBAEAQBAEAQBAEAQBAEAQBAEAQBAEAQBAEAQBAEAQBAEAQFdmP5vVP2Mn4CgLFAU72ulrJHSN72NjrNYPo2a03LeHm9z5iwsCVDfmbU4xhFQezJrN8c3v/AJeHB72WkE7aiO7SCOPceoI6EeR3CkncyThKDtJHovSJ/P8Aiv8A6hSf1s/6q50/n7/U/R6H/ro/8f8A1N520/0LB9r/ALStGJ0Xb6Hzv6Y/jz/t9USuxz5qv+2d+Filh/l7yr9Sf+Wv7V9WbpXnz5X1r2VTtDW949p5B06D6yDdp9Bd1jxZRdmaaSlD4m7J99+7f35cz0wpzzTESODnNc4agLXAO23nba/W17BI3tmQrqG1eCsmkTFIpMb2qZvkyXl5k8TGSOfMI7PvaxY919iN/CEBrKSUz0jHHlzQT8RdAY7s6znLmqWtEsbGCmk0N0X8Q8XNyd/COEBUdl/an/HDF5aeeNkL7aoQ0nxAe00k8uHtbWuL7eHcC5zNnCXCM+UNEyNhjqh4nuvqG5BtY24A5CA+a7OctN2pwYYI2GKWMvLzfUCGSO23tywdOpQGbzRn3GctwPmmw+BsDX6RIX3vckN2bKTuPRAXuTcxYvjGIRGqoYoqWRmvvWvBNi27Nu8J3NunVAZ7Du0TF8crqhlHQQTNp5Cxx16bbuDfakHIB4QGhzFnCty72eisqKeNlVrDXQ3u0AvIG7XH6Njz1QFK3PONwUAqJMKY+AtD7xyXcWkXBsHudxv7OyA22SM4QZzwnvoLtLTpkjd7TD625B5BHPoQQALysm+TUb32voaXW9wugOe9lfab/HOrmhnYyKVvjja29nM2BFyd3NO54uDxsUBZYvnKWh7TqXDWxsMc8WtzzfUD/K7De30B06lAaDNeNty5l2eqfYiJhIB+k7hjfi4gfFAZzstzy/OVLOJ42xTwubdjQ4eB4u0+Le9w7/DzQGZzJ2gY1lukM1Th8DItekP13uTe2zZSdwPJAaXJuPYtiuIs+WUMUNO9hd3rXgncXbt3hO/uQH12W50lzlQVEkzI4+5k0DRfcWvc3JQFPU9o9Xj+MSU+C0rJxEbPqZSRHz0sW7eR1XO9m2F0B5y9olflWvY3GaNjIZHaW1FOSWj3jU6/na4dYEgFAaPtJzi7KmVG1UDWSmR7WtLidNnNc4O8PI2HUc8oCfkLNLM35ajqG2D/AGZWD6Lx7Q9x2cPQhAUWT+0B2LT4oaljI48Od7TNVy0GXUSCTvaMceaApcMzvjWZqd1TQ0NP8mBIYJXHW+xsbHvGi/wtfa5sgNxQ4nX1FEx7qKJjnNBLTUkFpIBII7k7jjlAaFAEAQBAEAQBAEAQBAV2Y/m9U/YyfgKAsUBEofzkv2n+1q8W8tq6R7PVn1PRtlk1Alj/ANNvPuPRw52INr7WKNCFVxWy81wfWXcefyt1L+eAA/WNvp/tDlnxuPrdF5e2pL3UZ/w/B693HyfI4Xijr9oMn9bP+qufNrbtz9T9AoL/AG6P/H/1N521f0LB9r/tK0Yp2S7fQ+e/TH8ef9vqj77JKtsGVnDcuMzrMbu4+FnTy9TYDqQvcPJbPeR/UNKUsWnu2Vnu1fVtTa9w+q/OHQ39Ww7n9p438tm26i7gr7N6nC24Q+TN8X6L1fgiVFGIYw1oDQOABYD4BSKZScndu7PCg4f9o7968RZV3diJS9KjlP5R3zIh/rTf9KVAdOw7+j4/2G/uCA5X2Fb/AMKnzqP/ALoDE5QwGSu7Nfl1JtV4fVPkYQN3M0RFzfX9KxvfxC3iQGlrMfZmrPmA1Udh3jXB7edD2k6m/A8eYseqAnYsb/lHUf2B/wBGdAW/b+bdnrvtY/3lAbTKwtlil+wj/A1AcT7Nn4p/CGInDRTFpnPed/qve77W0n3oDT9rRqT2R/z3uxUd63X3V9Htu02vv7Om/rdAdGywLZapfsI/wNQHLuyloZ2rYuKe3yYF17cau98NulvztvThAdXxo2waf7J/4SgOAZfwWRnZvT4rR7VWHyyONh7cWq7gepDQXHn2XP8ARAaA4zHmPtjwiqi9iWlO3VpAqNTT6tOyAkdvePRmqo8Pe8sje9stQ4XJDNWkbDn6brebWoCrwvONJF20RzUcl6esjbDJ4XNAfs1mzgOrY9/rO9UBqvyhjbITf6wz8L0B0HAxbBYPsmfhCA4f2WOezslxd0dw6z7Ec/md7fC6A3PYKyNvZ1EWW1OkkMlv0tRAv66Az4WQE/tlbG7s4qu9tsGlv7Wtum3x/wALoDmWcXyf8AMN72+ozNA/ZAn7v/IGoDR1Dv8AhvnyOoHhw/ErCX9GKXnV6Dcu9zn7eEID47KMOZieKZghkuWTTGN1j0c6cGx87FAQmNxXsgpTYR1mHNdf9Es1H72FxP1238iUB0qgz1RVtBHJ3unvGNdpcDduoA2Nri4vbYoDSoAgCAIAgCAIAgCAICuzH83qn7GT8BQFigIlD+cl+0/2tXi3ltXSPZ6s/MUxSHCKUyTyNjaOp6+gHJPoN15KSirslQw1WvPYpRbfXgctzR2nyVV46MGJnHeutrPuHDf8T7llnXb+XI+swH6dhC08Q9p8N3fx+naaPsrlkq8DInhNmOvHK5vtg78nc2P0uNwOisw93HM5nt+NOnXvSlrqk9Gvpfh9zbyxNlb4mh1uhAP71oscGMmtHY4lXZsrcGzRLJpMOo7wPb4dI2bt7vpNO++9lg95JTb05H3lL2ZhMRhIwvtW/mTzu9f8PQ6DlftBpsbsx57iU7aXHwuP1XcfA2PvWmFdSyeTPm8f7Dr4a8o/FHitV2rpGwVxxSLQcP8AtHfvXiLau7sRKXpUUGeMsMzfl2Sme7QXWcx4F9LhwbdRyCPInjlAYOmwXMlDhQpGT0pY1uhs5J1hvA3032G19JPr1QGvyBkxuTctmBru8keS6R9rAuIsAB0aAAPvPWyAh9keUp8m5ekgqDG5z5jIO7JIsWMb1aN7tKAzlD2USYV2msrIHRto2PMgjJIc0uaQWtaG2sDa242sOiAvqrJ1RN2tw4kDH3EcZYRqOu/dvbsNNuXDrwgJvanlmbNuVvk8BYH94115CQLC99w0m+/kgNJg9MaLCYY3W1RxtabcXa0A29NkBybAckY5lmpqDSTUbWzya3ay5x5NuYvVAaLNeV8QzP2dtpZ3wGrMgc9wJaywc4i1mXvp0jjzQFUMs5iqaFlM6tpYYQ0MLogdekC2x7sG9vJzfegNpkXJ0GS8I7mG7nOOqSV3L3f9GjoOnqSSQLrFIDVYZLG22p7HNF+LlpAQGZ7L8sS5Vyp8mqDG52tzvAS5pDrebR69EBk8vdlMuBdpgq4nxijjc5zGFx1jWxw0gabWa51rk8AdUBeYFkmb/iLV4hWmKQPGmna0lwa3gXDmizgxoG2xL3ID07UsjHNGDRtpRHHPFKHNd7O3Dt2i46O/soD67Ssq1WbsmQ07TCJw9j5CXODLhjg7SQwn2jtcDZAbOghNPQxsPLWNBt5gAIDE9kmTJsn4JPDUmJxlk1DQS4W0gWOpo8igKhmQ8QyfikkmDTxGCU6nUtRezT0sRzbi92mwAOq10B81WR8TzrXRnF54o6aM6vk9PfxH1J422uS4gXsBe6Au+1PJkmaMqQ0tJ3UfdSscA8lrQxsb2gDS08ahtbhAXuZMtMzHlV1JNbxMADv0XtHhcPcfvFx1QGU7KMkVeTsKqxK+HvZ7GOxc4NLQ6xdsOpHCArMYy7mHMGFfIqiWjETiBJO3VqcAQeA0eV7Brb8E2JQGww/s+o6PD44yzWY2NaXHl2kAXPqeUBrEAQBAEAQBAEAQBAEBXZj+b1T9jJ+AoCxQHP8AOGeP4uzSQwgPnc65LuGAtba46k9B8T5HPUq7LstT6P2b7H/1cY1KjtC3e82c8paKtzriJd45XcGR2zGfH2R56R8AsyUpviz6WpWwfs6lbKK4LV+r7X4nSMAyBS5fg76qc2Vzdy59hGz4Hn3u9LALTGjGOcj5jF+28Ti5e6oJxT4avrl4sgZg7U2U8wZSR94ARqkfcAgcho534ubW8iozxH9KL8H+m5zjtYiVuS17/t5okZp7SG4e+n+TBsokaJHg7WaeG3HDub+VhtuvZ17W2SvAewJVlU983Gzsu3jzX1LKixegz7R93I0a/wBW/Z7fVrhz/ZPvHRSUoVVZmWrhcb7LntxeXFaPt/PcYrNHZnNh4L6UmeMfQ/5g+A2d8LH0VM6Elpmju4D9Q0qto1/hfHd+O/LmQcsZ9qcAkEcl5Ymmxjf7TbfouO4t5G42tsowrSjzRox3sXD4pbcPhk960fb915nYMv1rMSoO9jOpkji5p/8A3UcH1WyElJXR8Vi6M6NT3c1mkizUzKEAQBAEAQBAEAQBAEAQBAEAQBAEAQBAEAQBAEAQBAEAQBAEAQBAEAQBAEAQBAEBXZj+b1T9jJ+AoCxQGMrez+LFMzy1VQ4uY8t0xN24Y1p1O55HAt7+iodBObkzuUvbdShhY0KSs1e77W3l+Txx7PdJluDuaZrZHt2DI7Bjfe4bfAX9bLyVaMMok8J7GxOMl7ys2k971fXPzOa1uJVudMRDTqldy2Jgs1vrbgftOPxWZuU3nmfU0sPhPZ1Payit7er64LwN3lfsvZT2krSJHc900nSPeeXe7Ye9aIYf+o+ex/6inO8MMrLi9e7h9ew0NflGlxqlcx8QaWuIY+MBpaOgFha3oQQrHSjI5tL2picNNSjK90rp5p9cdTmWZsh1OX3mRl5Ym7iRl9TbdXN5FvMXHuWWpSlHmj6vA+2sPi1sS+GT3PR9j9GWGV+02WgtHVAzR8a/pj79nfGx9SpQrta5ozY/9PUqt50PhfDd+PpyNtXYPQZ7o+9YQXfrY9nt9HA/ucPdZXOMKqujg0sVjfZc9iSy4PR9n47y2ylgxwDAmU7nB5YXeIC1wXEjb3FTpQ2I2MftHFrFYh1UrXtl2JIuFYYjmP5QVbJQ5MhdFI+NxqWglji027uXa4PGw+5AdGw43w+O/wCg39wQHMuxStkq58UMkj36Z7N1OLtIvJxc7D3eSAx/Y/nGowvFmfLJHyU1c8xtlkcXaZmabXJJIBDmg+9p4aUBtM91UkXa5hLGyPax48TA4hrrOdyAbH4oDyxWukb+UDSRCR4jMBJjDjpJ7qY7tva+w+4ID4yfXTYF2w1tFUSySMqW95AZHOdsLva1uonYNc9v9hAffbHiU1djmH4ZSyPjlmkEjnscWua3drTcEGwHeOP7AQEHtVikqc/4ZRsqJ4mSsDHOZI4H2yLnfd3qUBtMn5G/izibpvllTUamFmiZ+pou5puB5+G3xKA5lkHLsudaqvc+uq4TDNpZ3cptuX8gnpYcEIDQdlWaqo4VicU0hqnYeCYpCSS+wk8Orkgllxe53O/CApuz/LI7RcOkq6rEak1OsjTHIG915HSQbA9NNhbbkIC87XIpstdl1PGKmaSVkzGunLnB7/DITcg3t5Ak7AbnlAX2L5GOZ46eY1tVARAxhZE+wNrnUfrHVa/oEBznsrytLnbBpZpcQrIzHJoAZKbEaWm+59UBos719VkLPlNXOlkloZWiF7CSQzYagG8X2EgPJIcOEB9Z7zDNm/NlPheGTFoaWyz1EZPhFg4Wc08NaQed3OaNiEB1uFndQtbcusANR5Nup9SgPtAEAQBAEAQBAEAQBAEAQBAEAQBAEAQHxNEJ4XNcAWuBBB6g7EID7QFZmHBxjuFuhc+SMO+kx1vgRwWnqCoThtqxqweKeGqqoop24rqz5nOqTswZS1n86nIjvsWMsHeV3knSfQjrYErMqFn8TPpqn6ilOH7EM+b07rZ9z7UjpeE4TDg9L3cEbY29bcn1J5J9StUYKKsj5bEYmriJ7dWTb604E1SKCLQ/8z9s/wDReItq/wAvYiUvSoxWbsj0eInWD3EruDG2+s/Zj2j1Omx6lUVKMXmsmd32d7YxVH4fmiuL0793f3EHJ3Z27CMRE8kzwW+yxngJH1yHHb6oJHG/RRp0GntNl/tL26sRT91CCz1bz8Ml4tdx0NaT5sIDl35RNO6bIrHNFxHUMc70BZI2/wDec0fFAbnCMcp58sR1IlZ3IjDi8kANAbvfyI4IO4IsgOddgZ7/AAzEZwCGSzktv6NLiPgHD70BS9mOWW5w7IqqmdYPFS50Tz9F4jjLTxwd2n0JQEDBcxyY/n3CI6kOFVSOfDPfqW3sb+e1j6gnqEBp8UGr8o6l9ID/AKM3/lASe2mlOEYjQYtGDqpZQyW3JYTcA+ntt/8AkQHh2aD+N/aJXYs4XijPc0xPutcX3B7sAkf+6UBA7X8NjxrtQw2nmJEckYa4ggGxe7gn3IDb5K7PqHKmKumpXyOe6MsIdI1w0lzSdg0b3aEBx7KOUp8y4PiclLUSxyxyHTCx5a2X2iWusRuRsL7b7oDpPYTidLPlk08UQhqIT/OGG+p547zffe1iPokEWAtcCn7Qsi0mD4RJimHTmkkjs5vdP/k33PDbHYm+wadPSyAre0XGpce7EKGon/OyTtDja2rSJ26rWA8QaHbbb7bIDtuFjThcX2bfwhAct/Ju+alT/WP+2xAb7PWGx4rlCqjmbqb3TneoLWlzSPUEAoDC/k64ZHDlSWoDf5WWUtc76rQ2wHkLkn1v6CwHWEAQBAEAQBAEAQBAEAQBAEAQBAEAQBAEAQBAEB+EXCAhfI3Uv5kgD9W72fgeWfC4+r1UbW0L/eqf8Tx39/H68z1grRJJocCx/wCg7k+oPDh7ibX3svUyM6TS2lmuP34d/cfFNIIY5HOIaA83JNgOOpXiPZxcnFJXdkfnfvq/zY0N/WPG5/ZYd/i63TZwS7eh7sQh8+b4L1fovFHrTUjacki5ceXu3cfj5egsB0AXqViE6sp5buG7rnqSF6VhAEB4V1HHiFG+KVgfG8Wc1wuCCgOeP7EMMdVah34be/diTw/4t1f5kBvMLwmHCMLbTwMEcTBZrW9L87nck8km5J3KAg5RyrT5Rw90NMHBj36zqdqNyAOfc0ICM/I1G/N38IljvlAtw4htwC3VpHJI2N9thtdAe0uUaeXNrcRIf8oY3SDq8NtJb7PucUBPx7B4sfwiSmnGqOQWcBsdiCCD5ggH4IDyyzl6DLGEtp6dpEbSTubkkm5JPXy9wCAqc3dn1Hm6uZLUiQuYzQNL9Itcni3mSgPnKXZ3R5SxJ09MJA9zDGdT9QsS13FubtCAnZUyjT5TZKKYPAmcHP1O1bi/G3qgPinyVR0+YJqxsZE07S15DnAWcLOIDSLF2xJ5vvsSbgZodimGCq1WnLL37nvfB+7X/mugNPmPJ1LmLBI6WVhbDE5rmNjOnTpaWtAsOAHHZAXkUQigDBwAAPcBZAU2Ucp0+UKF8VMHhr3azqdqN7AeXkAgLaupW11DJE++mRrmOsbGzgQbHzsUBXZWy3DlXC/k9OHCPUXeI3Nza+/wQFwgCAIAgCAIAgCAIAgCAIAgCAIAgCAIAgCAIAgCAIDzngbUR6XgEevn0I8iPMcLxq5KE5Qd4spMuxiolmL7uMU7ms1EmwFrHf6XPi59VCGd+034yTgoKOV4pvn+OWnIv1Yc4IAgCAIAgCAIAgCAIAgCAIAgCAIAgCAIAgCAIAgCAIAgCAIAgCAID//Z"/>
          <p:cNvSpPr>
            <a:spLocks noChangeAspect="1" noChangeArrowheads="1"/>
          </p:cNvSpPr>
          <p:nvPr/>
        </p:nvSpPr>
        <p:spPr bwMode="auto">
          <a:xfrm>
            <a:off x="190500" y="-2568575"/>
            <a:ext cx="7915275" cy="2686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2000" name="Picture 16" descr="http://www.unutki.org/downloads/Image/UNU-LOGO.png"/>
          <p:cNvPicPr>
            <a:picLocks noChangeAspect="1" noChangeArrowheads="1"/>
          </p:cNvPicPr>
          <p:nvPr/>
        </p:nvPicPr>
        <p:blipFill>
          <a:blip r:embed="rId18" cstate="print"/>
          <a:srcRect/>
          <a:stretch>
            <a:fillRect/>
          </a:stretch>
        </p:blipFill>
        <p:spPr bwMode="auto">
          <a:xfrm>
            <a:off x="3779912" y="1268760"/>
            <a:ext cx="1859707" cy="633602"/>
          </a:xfrm>
          <a:prstGeom prst="rect">
            <a:avLst/>
          </a:prstGeom>
          <a:noFill/>
        </p:spPr>
      </p:pic>
      <p:sp>
        <p:nvSpPr>
          <p:cNvPr id="42002" name="AutoShape 18" descr="data:image/jpeg;base64,/9j/4AAQSkZJRgABAQAAAQABAAD/2wCEAAkGBxQQEhQUEBITFhUVGBcZGBgWFBcaFxcaGRcWGBkaGhwbHCohGRsnHRccITEhJiorLi4uGCAzODMsNygtLi0BCgoKDg0OGxAQGy8kICQyLC80NCwsLC80LCwsLSwsNCw3LCwsLDcsLCwsLCwsLCwsLCwsNC8sLCwsLCwsLCwsLP/AABEIANwA5gMBEQACEQEDEQH/xAAcAAEAAgIDAQAAAAAAAAAAAAAABgcEBQEDCAL/xABOEAACAQMBBAcDBQwHBwQDAAABAgMABBEhBQYSMQcTIkFRYXEUMoEjQlJikRUzNDVydIKSobGys1Rjc5OiwcMWQ1Oj0dLTJIOU4SVEwv/EABoBAQADAQEBAAAAAAAAAAAAAAADBAUCAQb/xAA2EQACAQIEAQsDBAMBAQEBAAAAAQIDEQQSITFBEyIzUWFxgZGx0fAyocEFFFLhIzRC8WIVQ//aAAwDAQACEQMRAD8AvGgFAKAUAoBQCgFAKAUAoBQCgFAKAUAoBQCgFAKAUAoBQCgFAKAUAoBQCgFAKAUAoBQCgFAKAUAoBQCgFAKAUAoBQCgFAKAUAoBQCgFAKAUAoBQCgFAKAUAoBQCgFAKAUAoBQCgFAKAUAoBQCgFAKAUAoBQCgFAKAUAoBQCgFAKAUAoBQCgFAKAUAoBQCgFAKAUAoBQCgFAKAUAoBQCgFAKAUAoBQCgFAKAUAoBQCgNXd7ehjcxqWllHOOFTI4zy4uHSP1cgVJGnJq+y7ThzSdjqF1eS+5BFCPGaTjcescXZ/wCZXtqa3d+73fseXm9lb51f2c/c+6Ydu94T/U26KP8AmGSmeC2j5v2se5Zdf2/9Ne9lOLlYfuhdcJieQngtM5V41A/B8Ywx/ZXeaOTNkW/b7nFpZrX4dnsZ0llcRjIvieQ+WgjYZJwM9Xwd5rjNB/8APk/e51aS4/Pscm4vY/fhhnHeYnMbn0STK/bJS1N7Nrv917C81wv8+cTstt4IWYRycUMh5RzLwMx8EJ7Mn6BavHSkldarsCqJ6PR9ptajJBQCgFAKAUAoBQCgFAKAUAoBQCgFAcE0Bi7P2jHPH1sZzGS2GOgIUlSw+qcEg9415GupRcXZ7nKkmrogm1t/3ubhbPZQBd24TOwyqj5zIvIgDJ4jocaA5Bq7DCqEOUq+RVniXKWSn5lg20PAirxM3CAOJjlmwOZPiedUW7stpWMfam1I7cAvksxwiIOKSRvBF7/M8gNSQNa9jBy2PJSUTXiwnutbpzFH3QQuQSP62Uak/VTA5jLCu80YfTq+t/he/wBjnLKX1aLq/s21lZxwoEhRUQclRQoHwFRyk5O7Z2opKyO+vD0UBFt4JpxdL7GIWl9mlx1rlVHykX0QeI+RKjzqxTUcnPva628SGebNzep/g6bLZd7dhZLi8ntyCMwwxogVlwCONg3WKSMg8iDXsqlODtGKfa/iPFGctW2iU2lssShV8sk+8xwAWY97HGpqu3d3JkrHN1bJKpSVFdG0KsoZT6g6GibTug0nozTnZk1trZvxIOdvMxK4/qpDloz9U8S6AALzqTPGX1+a9jjK4/T5GdsvayXHEAGSRMccTjEkZPLiGdQcaMCVONCa5nBx7us6jNSMi/iZ43WN+ByDwvgHhbuJB5jPMd4rmLSd2eyTa0IRu90iAzG12kggnRihcfemYeOdUz3HUHxGRVyrhObnpu6+5WhiedknoyabR2glugeU8KcSqW7l4iFUt4DiIGe7Phk1UjFydkWJSUVdmVXJ0KAUAoBQCgFAKAUAoBQFc9Le8jRotlbn5WcdvHMITwhfVzp6A+NX8FRTfKS2RTxdVpZI7sj/AEkbxdTGmzLZsJCiJMw+dhRiPPhjVvEnHcQZsLRzN1p8diHE1cqVOJvei3YSWfC8/wCFXKkomO1HCupLDmvEeHOfFRzzUOMquppH6V92S4SlkV3uyY7xbcFqnYQySsGKRqCThfeduEEiNc6kAnUAAkgGrSp53rovn3LU55Uc7BsEA68yCeWVQTNpgqdQsYBISLwUHXmSTk0qSd8trJcPnEQit9zb1EdmoudujjMdsjTyqcMEIEcZ8JJD2VP1Rlvq1KqWl5Oy+cPiI3U1slc+BYXUus9z1Q/4dsoHwMkgLN6qEpmhHZX7/Zf2Msnu/I+H3dtAQsy9YWOguJXlLHvwJWP2CnKz4ad2noecnDjr3mC+7tp7aieyW/CbeQ8PUx4yJIgDjHPBOvnUnLVOTvme/Wc8lDOllWz4dx3bR2FbxACG24SQ3D1Ext8sBkJlGXtN3d2hz58xqze789T2VOK0S8tDJjsLlAGguWYEA9VdKGxp7odMMp824/SuXOD3XivnsdZZLZ+ZGNqdKkduzxPbOZo2KuFkUx8QOG4X5nHmoqzDAymsyejK8sZGLs1qbLcTfL7oNMrmMFTmNRlZODJzxqSQcdntKSDxchUeJw/JWt49RJQr8pc322dmpKBJx9VLECUmGAUHMhs6NGcaq2mmdCARBCbjpunwJZRT1Ojdvbwulw68EoHFjDBZEyQssXEATG2O/UZAPcT1VpZH2fNO88hPMtfnaQnpU3dW5Lz22DPAF6+Me80ZGVcDvxqM94BHNcVcwdZwtGWz27yriqOfnR3RrNwt4va4JNmXTZEsbLA55jsnCE+XNfTHhUmJo5JKtDhuR4erni6Ujf8ARNvO0yNaXBPXQDsk82QHhKnxKnT0I8DUGNoqLzx2ZPhazkskt0WJVEtigFAKAUAoBQCgFAaq/wBqcNzBbJjjk4nf6sSDU/pOVX0LHuqSMLwcnw9Thy5yiUpJtL2jasly/aSJ5JsfUt1Zox8eBR+lWvkyUFBcbLzMvNnruXV+DCglFqxuLkCW6Y8axP7qM3a62YeOTkR8+84GAe2s6yx0j1/he5ymqbzS1l1FmblQSWtvJf3peS5ueEKp++EE4ijUcgWJzjQAcOcYNZ2IanNU4aJfLl6gnGOee7JbsXZrR8UsxDXEuDIw5LjPDGnhGmSB4kljqxqtUnfRbL5fvZYhG2r3MK6iOz2aaIE2zEtNEOcR5tNEPDvdBz1Ya5DdJ8po9+Hb2exy1k1W3zURs+0e0rNHaHkVJWW5HjkaxReGMM3io95pS7Zenu/sNZ93qbq2tliVUiREjUYCqMAeGANKibbd3uSJW0R17Q2nFbgGaRU4tFBPaY+CrzY+QBr2MJS2R5KSjuYI207/AHmzuGB+c4SFfskYSf4K65NLeS9fnmc529kzWSXd17ah9liz1EmB7Sfd6yLJz1XPONPPnUuWnyf1cer+zhuedacHx7uw2bbYkT79ZzgD50fBKv6qN1h+CVFyae0l6HedrdHxs/eGJhIZJouFMksTwFVxn5VWwY356EDOK9lSkmkl8/IjUTWrK76XbOGZY7y3IPbaCXCkEsASpb0CnU8wyEZGKv4GUot05d6KOMjFrOu4rRWI1BIOoyDjmMH9hxWiUE7F87uB9pW8DTBhbKiDgcgvcugALykadWGBwvziMnTAOJVtSm0t/T+zYp3qRV9vUkG2tmmZVaNuCaM8UT491u9WHzo2GjL3jwIBEEJ5d9nv86yaUb7bkO3vSWeFL+y4oru14kmQatwjV42HJwp7Y0wytkcxVuhljLk56xe3uV6t5LPDdfLFayuty4ntFEVypDtCnusyni6yD4jJi5j5uRkDQs4LJPWO1/w/cou03mjpLq9jKO0/ZtpxXadlJGjnI+rOAZV+BaRfhXOTPRcHwuvLY6cslZTXH8l12W1v/VzWshHGqrLH9aJ9D8VcMPQr51jyp8xTXd4mop85xZuKjOxQCgFAKAUAoBQFX7o7Y9q25dvnIEMkcfksckYGPI4LfpGtCtTyYaK7b/Yo0qmavLuK23e2sLUTOF4pHi4I84KqS6MXIPMjg0HLXXStGrTc7LhcpU6mS/WSro/3YWa6ja+yWYGZYTqzAEHrZs8kLEYB1cnPu86uKruMLQ7r/hE+HoXnefztLStR7VdNKdYrYtHF4NLjEsn6I+THget8RWa+ZC3F+nBfnyNBc6V+C+fPE3tREhH5B7fKV/8A1YWww7p5VOqnxiQ8x85xjkpBm6ON+L+y936EX1u3BfcXEDWLNLCpa3YlpolBJjJ1aWIDmO9oxz1Ya5DE+UVnvwf4f4YayO62OTtR7wlbFlEY965wGXzWEcpG8WPZU/SIKhkUNZ79Xv8ALjM5fT5mds7Y8VuSygtI3vSyHilb1c64+qMAdwFcSm5acDtQSNjXB0aeT8Pj/Npf5sNSLo33/gjf1ruf4NxUZIavbm79veri5hR8e62O2v5Lcx6cj31JTqzp/SzidOM90VlvdsK42fIJeFbiy4ojJHwBV+TAVetRRgHhwONFA0GV7joUasKqy7S1+/UUqsJ03feJGt+LHina5t4ClrNho2VcKQAoZivNAWORxBchgca1Zw0+aoSfORWxEOdnS0Z27i76ybOfhfikt295AdVOffTOmfEaA15icMqqutGe4fEuno9i/badZEV0IZXAZSORBGQR8KxGmnZmummro020x7NcJcD73KVhnHcCTiGX4MeAnwcE6JUkefHLxWq/KI5c2Wbwf4Ky6Qd0liumNjkOV60wjRsZOXgx72CpJQaroRpy0cLiG4Wnttf3KOIoWleG/wA2Ijt3a4ukhLIBLGjI7DAEgLl1bHcxLvnuyc9+BbpU8jfUytUqZ7daLA34237JtDZ0/IpCpk843ZgwPjpxEedUMPSz0px7dO8u16mSpBlrg5rNL5zQCgFAKAUAoDH2hN1cUj/RRm+xSa9irtI8bsiieiefh2nCPprIp/u2f/8AitrGr/EzJwj/AMplXuzIdkgyzqsl1Izm3gIykKcR4ZZR846aL4+hI5jOVfRaRW76+w7lCNHnPfguo3vR4skVrdbQkJee4YRxF+buX4FyfBpWVf0KgxTTnGktl89CXDXyOo92WZsqxFvDHEpJCKBk82PzmPmTknzJrPnLNJsuxjlVjF3iunSNY4TiadhFGfokgl3/AEEVm8yoHfXVKKbu9lqc1HZWW7M6wtEgjSOMYRFCgeQ8T3nxPfXEpOTuzuMVFWRq9rStcS+yxMyjAa4kU4KochY1I5O+DqNVUE6EqakglFZ34e/cjiTcnlXidElqdnHjt0JtT98hQZMXjLCo7u9oxz95dchus3K6S36+vsf4Z5bk9Y7GTfbbjYCOBRcvKgYIpBTq20DyMeykZ155LYOA2MVyqbWstLevueua4anzHsq4kA6+5KD/AIVsoRAO4F2BdseKlPQUzwX0rz+e4UZPd+RrX3fi9tReO51t5Dn2u54siSIe91mca8uVScrLk+G/UvYj5JZ0tdnxfYbNtlzxa2905/q7gCVP1hiQHzLN6Go88X9UfLT+iTK1s/M+7PbY4jHcr1EoUthmBjdVGWaOTQMo7wQGHeAMGvJU9Lx1QjPW0tGYWPuh25AVsl1VCMG5xrxuO6HvC/O5nTAPfRaL6vT+znpN/p9f6IlYXXUq1rMyPb3JY2IIVhJErkGAtnKgpwBWOCGPfjFWZRvz47r6ux9fqQp25r2e3d1Gm3z6P0hg9rsWYxYDNG2rIpAywPMgd4Oo110qbD4tylknuQV8KlHPAk/QzdzNbSRS54I2UxcXPhcMTgH5mRofMjuqvj4xU01x3J8G5OFmTu/tFnjeKQZSRWVh5MMH0NU4ycWmuBbklJWZW2/VnLcWEV0CwubF2SRlyG7DcDuMcu0iyA9ykmr+GlGNVw4S+f0Uq8XKmpLdEWt7WPbKNwhYtoKpYgALHdgak45JN440PPx4bLlLDvrh6f0V0lXX/wBL7/2dvTCf/XIPo28S/wCKQ/515geiv2v8DG/Wu4t/dO5MtlauebQxk+vAM/trKrRy1JLtZpUneCZtqjJBQCgFAKAUBqt4doQRRslxPFEZUdV6xwudMHGTrjiH21JThKTvFXscTlFKzdis9wt0ljvoZY76zm6rjZkikLPgoyZxjllxWjicQ3TacGr9ZSoYdRndSTMza/RpdXly889zDiR8nh4yVTOAq5GNF0FcQxtOnDLFPQ9nhJTnmkybbUt4bZLUPJFBbwONHYKG4Y3WNcnQniIbX6FU4OUnKyu2WppRS1skZVrvLaSuqRXUDu2iqsqFj36AHXlXkqNSKu4vyOlUg3ZM6dozRQ3KTXU8MaiJkiEkgQlmYGU9ogHRYwMeLeNIqUo5Yps8k0pXkz7/ANqrH+m2n/yIv+6nIVf4vyY5WHWvM6t1J4WR+ruIJpWYyTGKRX7T6DkchQqhFz3IK9rKSeqaWyv88RTaa3ubPakzJDIyNGhVWIeU4jTA95/qjmeXLmOdRxV2kdyvbQiWxLqzsn+R2jaNHJlpg88XEZcayqQcDi7090aFcYINmpGrUXOg7rbR7dRBBwg9JL+yX3F7HHH1kkiJHoeNmATDEAdonGpIx6iqqi27Jak7aSuyPnbdqblZjfWWBE6Y9ojzlnjb6XLsnX9lT8lUyZcr36mRcpDNfMvM3E9w7xGSCWAKVLI57aEcIIYkMAF58s6a5qJJJ2kmSNtq6IHtSwF3IxuNsWpiJjYRdZGU41znhHEDGBnTViTq2fdq5CWRc2m7lWSzPWaN/ebUSa0aFtoWKzMvCZeKN1xnBbqywGSvdkgE94qGMHGpmyO3ziS5042clc121tiC5SCPZ+0IIxAQY44+AqWB4lY8LHLZGc41ydNa7hVyNupFu5xKGZJQlaxK9g2ksUZW4aNmLFsoCB2gGfQ/XLkeRHfVao4t3iTwTS1Pt7E+1LOpABjaOQd7YYNGR+SS4/8AcNMyyZX3jLzsxsK4OyMX+0bWxlufap4VSfgbqySzluDq3ygBPCVRO76VTxhOollW3/pBKUIN5nuU+9vaxXPWWe0FRVfiiLw3HEuDkA4Q5xy8xz51q3qShacL+K9zOy01LNGVvMl+393BtucT2l5an5JFdeJuIMM5PDjIXXTIFVqVb9vHLOL3LNWiq8s0ZIsfdzZxtbWCFiC0caqSM4JA1xnuqhVnnm5LiXIRyxSNjUZ2KAUAoBQCgKn6dedn6T/6Nan6d/14fkzsf/z4mo6Fvw9/zd/5kVSY/ol3+5HgekfcXfWOapAumj8AX+3T+GSruA6XwZUxvRlZ9HP4ytfyz/A9aGK6GXziUcL0qJt06e7aesv7o6p/p28vAtY/6UVNWoZhJejrbfsd9EzHEcnyT+GHIwfgwU58M1XxVLlKb61qWcLUyVOxl3b6fi+8/N5v5bVj0Okj3o1av0M81tyNfQGCi9ekD8SP+RbfzYaxsL/sLx9GbOI6F9xRVbJjHoHYv4lT8zP8o1h1P9h9/wCTbh0PgefhW7cxBmmp6caGgJdunv8AXNkyh3aaDvjc5IHijHVSPDl6c6qV8JCorrRlmjipwdnqi99nXyXESSxNxI4DKfI/uPcR3VjSi4txZrxkpK6IP0n77NZgW9scTuMs/wDw1PLH1z+wa94q5hMNynOlt6lTFYjk+bHcpWSQsSzElickkkknvJJ5mtdK2iMptvcy4tkXDrxpbzsnPiWFyuPHIGK5dSC0bR2qc3qkY9vO8Th42ZHU5DKSGB8iOVetKSszlNxd0Xn0bb5fdCMxzke0RDLY06xeXGB3HOhA0yRyzgY2Lw/JO62ZrYavyis90TWqhaFAKAUAoBQFT9OvOz9J/wDRrU/Tv+vD8mdj/wDnxNR0Lfh7/m7/AMyKpP1Dol3+5HgekfcXfWOapAumj8AX+3T+GSruA6XwZUxnRlZ9HP4ytfyz/A9aOK6GXziUcL0qJt06e7aflS/ujql+nby8C1j/AKUVTBCzsFQEsc4A5nAJP7BWo2lqzNSbdkddenheFltv23YU7scyJbzRyePEkbDJ9Vw36VY0qXJ4lLhdGxGpnoN9hRzcjWyZBevSB+JH/Itf5sNYuF/2F4+jNjEdC+4outoxj0DsX8Sp+Z/6RrCqf7D7/wAm3DofA8/Ct0xD0J0ZqPuZbadz/wAx6wcX00jbw3RRM/eDda2vUKzRLxEaSKAJFPiG5/A6HvrilXnTfNZ1UpQmrNHnja+z2tp5YX96NipPccHQjyIwfjW9TmpxUlxMWpBwk4stXoR2kWhngY6RMrr5CTOQPLiUn9I1mfqELSUuv8GjgZ3i49RV+8O0TdXU8xOeskYj8nkg+CgD4VpUoZIKJQqzzTbJX0Sbupd3DyzKGSAKQpHZZ2zw58QApOPErVXHVnCKiuJYwdJSk5PgXgBWOapVnTLu4gRbyJQrcQSXAwGDZ4XP1gRw57+IeFaWArO/JvwKGNpK2dEG3B2ibfaFswOjOI281k7GvoSD8KuYmGak14+RTw08tRHo2sE2xQCgFAKAUBU/Trzs/Sf/AEa1P07/AK8PyZ2P/wCfE1HQt+Hv+bv/ADIqk/UOiXf7keB6R9xd9Y5qkC6aPwBf7dP4ZKu4DpfBlTGdGVn0c/jK1/LP8D1o4roZfOJRwvSom3Tp7tp+VL+6OqX6dvLwLWP+lEE3D/GNr/ar/nV7E9FLuKeG6VH1v5sL2G8kjUYjbtxeHAxOn6JBX4CvMNV5SmnxPcTTyTsd25+2upivrdz2Li2mx4CRI3K+mV4h8FryvTzSjJcGvK51h6mVSi+KIu3I1ZKxevSB+JH/ACLX+bDWLhf9hePozYxHQvuKLraMY9A7F/Eqfmf+kawqn+w+/wDJtw6HwPPwrdMQ9C9GX4stvR/5r1g4vppG3huiiSiq5OeeOkpw207ory4kHxEUYP7Qa3cJ0MfnExsX0rJP0IRky3fh1cY+JZ8fuNV/1HaPiT4H/orMqRoRgjQ+orQvfUoNWZb3QbKOpuV+cJEJ9GUgftU1l/qK50X2GngXzWizqzi8Q7pakA2ZKDzZogPXrFP7gatYLpl4+hWxfRMpPd9C11bAczNEB/eLWxV0hLuZlUvrXeena+dN4UAoBQCgFAVh05WhMdrKOSPIh9XCkfyzWj+nS50olDHRvFMhXRrtpLK+V5jwxurRsx5LxFSCfLKgE92c1bxdJ1KdlutSrhaihUuz0EjhgCpBB1BByCPKsM2SsOmjbkRijtUYNJ1gdwDngCqwAbwJLcvAelaOApPM5vYoY2osuXiRDostDJtKAgaRh3byAQr/ABMo+NW8ZK1F9pWwcb1US3p0920/Kl/dHVT9O3l4FnHfSiCbh/jG0/tV/wA6vYnopdxTw3SotTpc2D7Tadcg+Utsv5mM/fB8MBv0T41mYKrkqZXszRxdPNC/UUZW0Y5w3I0PS9ekD8SP+Ra/zYaxcL/sLx9GbGI6F9xRdbRjHoHYv4lT8z/0jWFU/wBh9/5NuHQ+B5+FbpiFw7kb92VrYwQzTMsiBuICKQ4y7EahcHQisnEYWrOo5RWnejUoYmnGmk2d+3Oli3RCLRHlkI7JZSsYPic9o+gGviK8p4CbfP0R7UxsEubqU5cztI7O54mdizE97Mck/aa1kklZGW227suzof2KbezMrjDXDBh49WBhPtyzejCsfHVFKpZcDWwdPLC/WVt0j7ENpfS6fJzEyxnuwxyw+DEjHhw+NX8JUU6a61oUcVTyVH2nTuPvOdm3HWYLRuOGRRzIzkFc6cQPL1I0zkdYmhysLcTnD1uSlfgXLDv/ALPZOP2pB5MGDfq4yfhWS8LWTtlNVYim1e5V/STvou0GSOAEQRniywwZHxjix3AAkDv1Oa0cJhnS1luzPxWIVTSOxz0S7ENxeiYj5O37RPcXIIRfXm36PnTG1ctPLxYwdPNPN1F61jGsKAUAoBQCgMHbeyo7yF4JhlHGDjmCNQwPcQda7hNwkpI5nBTjlZSW8HRxeWzHqkM8fc0Yy2PrJzz6ZHnWxTxtOe7s/nEyquEnF6ao0C2V2g4BFdKO9QkoH2YqbNTet19iJRqrTUzNlbl3twQI7aRR9KRTGo88tjPwya5niaUN35ansMPUk9i5dxNz02bG2W45pMcb40AHJV+qM8+ZPwAyMRiHWfYjToUFSXaaPpg2PPdLbC3heThMnFwDOMhMZ+w/ZU2BqRg3mdiPGU5TSyohu5u615FfWzyWsqosgLMV0A8TVvEV6cqckpFahQqRqJtF6uoIIIyDoQeRFY1zVKB2/uFdw3EqQW8skQb5NlGQVOoGfEZ4T5g1t0sXTlBOTszIq4Wak8q0Ne25t/j8Dn/VqT9zS/kiP9vV6i4d9dnyzbIaGKNmkKW44AO1lZIi2nkAfsrKw84xr5m9NfRmpWi5UmkU/wD7G3/9Dn/VrV/c0v5Iy/21XqLq2VZyJslImRhILUoUx2uLqyOHHjmsick6+bhc1YpqlbsKQG6d9/Q7j+6b/pWx+4pfyRk/t6v8Tn/ZO+/odx/dN/0p+4pfyQ/b1P4s77bci/kOFtJR+UAg/wARFcvFUl/0dLDVXwJxun0VcLCTaDK2NRChyp/tGxqPqjTzI0qnXx91an5lujg7O8y0wMcqzS+anefd2HaEJimB01Rx7yN4j/Md9S0q0qUs0SOpTjUjZlMbc6Ob22J4I+vTuaLU48094H0yPOtanjKU93Z9pl1MJUjtqaIbAu849kuc/wBhJ/21Py1P+S8yHkan8WSPYHRneXDAzL7PH3l8cZH1UGufysVXq42nBc3Vling5y+rQujYOxorKFYYFwo1JOrMTzZj3k//AFyFZFSpKpLNI06cIwjlibCuDsUAoBQCgFAfMpODw4zg4zyz3ZoCod+LG6Ci+sbm6NtKONkWeXMJPvacWiA5yPmkEaAaamGlTvydSKuuxamfXjO2eDdiPXm9VxNZQ4uZ1kt3ZGKyuDIkg4kZiD2ipjZcnxHjU8cPCNR81Wf2IJV5SprXVEz3h25NYWuyZw7seFeuBYnrQ0aFg2Tq3PBPI1UpUoVJ1I27uwt1KsqcISJaL4JMkoctbXioA3EcRykdgj6KyL2e4B1Xvc1VyXTVtY+n9ehPm1vwZt7a2IjCSNxY7xxAkBsrk8RJOAMnOpz44qJvW6JEtLMrTe/dG9t8y2l/dNCNWD3E3HGM6t2SeNQNTpxYHI1o0K9KXNnBX7lqUq1KoudGTsQe4udooVHX3rcYzGVlnYSKSQGTB1Bxp8KuKNBq9l5Iqt107XZNtwbHaomczPcIAmVNyzPGxDDsFWPEMgk8S4K8I5g4NPEyw+VZbeBZw8a13m+5PYt4VQhLxDbPoMucwseXYm905PINwt9WqTpN6w19fL4i2qmtpK3zrIL0q2l6kgubWe46hlAZYpXAjI0zhT7rZ5+Oc91XMHKk1kmlftKuKVRc6Ddiu49tXrZ4bm8OBk4mmOB4+9yq+6VJbxXkiiqtV7Nnydv3Y53d1/fy/wDdXvI0/wCK8kectU/kzj/aC7/pd1/8iX/upyNP+K8kOWqfyZk7O3qu4ZUk9pnfgYNwPNIUbHMMC2oNczw9OUWrJeB1HEVE73uTje+e+mtYruza5WKc9a8aFy0JEeAQRqYm7THkvunAyc0qCpRm4TtdaX6/7LlZ1HBSjezJxsO4kvTHckskCqOrUEjrWK4aVx3pqQinzY/NxTqJU7w4+nZ7lqDc+dwJFUJKaXrmuLrhRmEVse2QSBJMy6Jkc1RW4iOXEyd6mpLZYa7v0/sjvml2L1I1u3vI1/tacI59nhhdEAJ4WPWRgyY5EnBwfDlzNWatFUqCutW/iIKdV1KrS2SIFsHeW4tWuZJLieQxIYo1kld1MrthSQxIPCqO3w86u1KMJ5UklfXRcCrCtOOZt3t6nfuVYX+0ZMm7u0t0PykvXyjlzVO1gt+xeZ7gecRKjSWkVfuQoKtUf1OxdWyZ1khR09xhlDknKfMbJ1OVwdfGsmSak0zTi7rQy65OhQCgFAKAUAoCrpt4W2LtCeGZS1pcN1y41MZkJ4yo714uIFfIEeB0VRWIpKS+paFF1XRqNS2Z173biw3cRu9lMpJBYxoexJjnwAe4+nu8sjkDXtDFSpyyVf8Aw8q4eM1npmV0tWn/AONtSBpG8Y9AYmH78VzgZf5n23OsYv8AEjp6Ltqxz2E9rdEcERA1JGI5SeHXuIfOvzcryxXuMg41VOPH1R5hJqVNxlwJtsvaDRE29246yNSyyNgCaJf954B10DjuODoGFU5Rus0dvR/Ni1GVubI6I0O0SGcEWgIKIRg3JGodx3Q96qfe5nTAPvR6L6vT+znpO71/o7ZbCS1ZpLMccbEs9tkDUnJeEnRGPMocKx1ypySzKatPfr9/ffvOsrjrHyNhszakVwD1bdpdHRgVkQ+DodVPrz7sio5QcdzqM1LYy3QMCCAQeYOoNcnRpxuzACeBDDrkezyyw501LLGyqdfEGpeWnx170mR8lHhp3aGufYw9tRevudbeQ56050ki0zjONa7U/wDHst+rsOcnP8PYhvSjuXDbxG7hdwxdQ6u7Pxlie0C2TxZ7s4wO7vt4PEylLIypi8PFLOir60zOPpELEKoJYkAADJJOgAHec91ed56tz0Ta2Et2EN2oSFQuLcYzIQB2psEgDPKIEgfOLchgOUYfRq+v29zcUXL6tuo+riBrFmlhUtbsS0sSgkxk6mWIDmO9oxz1ZdchiaqKz34dvY/wGsmq2O3aW1i4SKzZWlmUMrjDJFEf983cR9FfnHyDEeRp2509l931e57Kd9I7/NTQ757Tj2fs2SO2btZ6gHiJbjccUjM3e/CWYn6R8anoU5Vaycu8hrzVOk7dxG+gy3+UupMe6sag/lFyR/hH21Y/UXpFd5BgF9TOzYfR4Jp57i9PDbiaZkjyV41Ejdtj81MD1I1yBz8qYvLFQhvZHUMMpScp7XOzeHehLxo9l7LAWORhG8iDC8Hz1jH0eEElu8A4znNeUqDpp1qu6FSsptUqZaUUYRQqjAUAAeAAwBWa3cvpWPugFAKAUAoBQCgIj0kbr+322Yx8vDlo/rD5yfHGnmB51Zwtfkp67Mr4mjykdN0U3uxvNPs6TihPZJ+UibPC2NDkfNb63MeY0rWrUIVVr5mZSrSpPTyLYv8AasO3NmXC2+etCcRiPvq6HjUeYYrgMNNfUVmRhLD1ouWxouca9J5StOjmQNd9Q/3u6ilgf0ZCQfXKgfGtDFr/AB5lwaZRwr5+Xr0JJurt5LpfubtQ9tG4YZjjiV1JUKSwI4hyBOjDKnOda9ak4PlaW3FFilVUv8dTcsOHa8kXyNyg6/B6pl7MdyQMgITpHIcaxsdNSCwBIouCfOjt6fOsuKbWj39TeqcjljyPdUJIYO0djxTkM6kSLosiMUlUc8B1wceKnQ94NdxnKOxy4pmJ1N5D7jxXK9wl+Sk+LopRv1F9a6vTfC33+eZzz12nP3YkGRNZXK+a9XIp9OBy2PVRTk1wkvT1Pc74pmq+7Ua3keIrkBbeRQvss+fvkWMDg5ac+XKpOTfJvVb9a7SPOs60e3V3GbtS7F1G0TWFzKj6EMI4155BPWSKwwQDkDOlcwjkebMk/P0OptSVstystodFl3xgwrHwOzYUzZMS8xxsVHF4dkH/ADrRjjqdud6blCWCnfQmu5fR1FYsJpm62ce6cYRNMdkd5+sfgBVPEYuVVZVoi1Rwsaer1ZOaplo0+0drMXMFoBJP84nPVQA/OlI7+8RjtNpyGWEsYK2ae3r3e5w562juQXeveKLZET2tkQ11IS00uFyrNqWIAwHOeyg0UHPhm5QoyrvPP6VsipVqxorLDdkR34zDFZWpJzHD10mTkmWdizcR7yMc/OrWG50pT63bwRWxLaUYePiTro/mi2XssXF03B1zlwObMCOFFUd5IXi9Gyca1SxKlWrZY8C3h8tKlmlxIHvpvxNtElRmO3B0jB1bHIyH5x78ch54zV7D4WNLXdlOviZVNFsTnoi3VMKG7mXDyjEQPzYzg8XkW/cB4mqWNr5nkjsvUt4OjlWd7ssmqBdFAKAUAoBQCgFAKArnfzc23u5/knWC7kBZQ2kdxjn+mNMka65IPOr2GxM6cdVePoU8Rh4Tejs/UriNbzY1ysjRtG6nGo+TkXvXiGjqQO45HkRWi3TxELJ3KKVShO5mNcQnaNrc2vZSWeJ2jz2on6xesTzU5ypGmGI0wRXFpcjKE+C360d3i6sZx4s46TtkG2v5TjsTHrVPjxe/8ePP2imDqZ6S7NDnFwy1H2k+6Ot5U2lA1pehZJEUe+M9agxhj9dTjJ9DzzijiqDoyzw29C7h6yqxyy3JOIbm0+9k3MI+Y7AXCDwWRtJR5OQfFzVa8J76P7f14eRYtKO2qMzZ+24Z24FfhkHOKQFJR5lGwcacxoe41zKnKKu9us6U0zY1wdCgNPJ+Hx/m0v8ANhqT/wDn4/gjf1ruf4NxUZIKA1+0dswwELI/bPuxqC8rfkooLH1xgV3GnKWqWhzKajuYRW5u/ezaw+AINy49RlYR6cTa80Nd8yH/ANP7f36d5zzpdi+/9Go302/Hse1EdsqrLJxCNeePpytnVjk8zksx1zrUuHpSrzvLb5oRV6qow03Kf3Z2W9/eRRnLcb8UjHU8IPFIzHxIzz7yK1a1RUqbfkZlGDqVEb7fBYptsXBuX4YIyhfHvFUjjHVoPpMdPLJPcagoZlh1l3fvuT1lF13m2Rqtt7UuNr3AEUTEKOGGGMZEaaActBnAyxwNB3AVJThChHV976yOpKVaWiJluj0fxQzR/dBleZu0tsvaCgc3lPeo0H0c4GWyBVWvi5Si+T26yzRwqi1n36i2RWYaAoBQCgFAKAUAoBQCgNVvLsGK/gMMw80Ye8jjky+f7xkVJSqypyzI4qU1ONmVRd7xbR2S5trvhuI/m9cpZZE8VfmfRs48K040aNdZoaPsM+VWrReWWqOlts7JusGW1ls5eYkt8FFI1B4Rjv8AqZ869VPEQ2kpLqfz8nnK0J7qz7CZbzexbZtljivIDcIOKMlghLYAYFD2grY88aHXFVKXK4ed3F2LNVQrQsnqVTZTT7Lu0dkZJYWyUbTiByCM96spIyMjXIrTkoVoWT0ZnRcqM7tHovZO0o7qFJoW4kcZB7/MHwIOhHiKwZwcJOLNqMlJXRzf7OiuF4Z40kAOQGUHB8RnkfMUjKUdU7HrinuYA2G0f4PdXEY+izCZP+aGYDyDCu+UT+qK9PQ4yW2bOVivl/3trIO7MUkZ+JEjD9lL03wa8b+wSmuK8jEa2vjOs3V2mVjaPHXS/OZGz96+rjHnXV6WXLr5L3ObVM19PngZbR3zf7y1j/8AakkPw+UT91c3p9Tfil+Gdc/s+eRwdiPJ+EXdw4+ihWFPtiAf7XNOUS+mK9fX2GRvdv09DO2fsyG3BEESJk5bhUAsfFjzY+ZriU5S3Z1GCjsjtu7pIUaSVgqICWY8gBXiTbsj1tJXZ533m2rJtS9Z0R2LEJFGBlgi54Rgd+pY+ZNb1GmqNOzfeYtWbrVNCxtybS02PGzXlzAtzIO2OsVmRRqEAGSddSQNTjngGs/ESqV3aCdkX6EYUVzmrkautr7JjlklaKe+mkZnLOOCLJOcBTg8PhlW9asKliGlG6il5kEqlBNv6mcQb53t4wtdmwRW4bksKDIHeSxGFH1gBR4alTWeo7954sRUm8tNWLO3P3YWwjPExknlw00rElnbwydeEd2fWs6vWdR9SWyL9KlkXWyQVCSigFAKAUAoBQCgFAKAUBhbX2VDdxmK4jV0PceYPipGqnzGtdQnKDvF2OZQUlZlYbd6InBLWUykfQlyCPR1BB+IHrWjT/UFtNeRQqYH+DIxL0dbRBx7LnzEkWP2vVlYyj/L7MgeEqrgZKdHO0GUdd1USqNDNOOFR+jxYFcvGUU+br3I6/aVWud6m63UuIdkMS+1oXRvfhiieZWPiGU9lu7OPXOmIaylXWlN363oS0stHeZIp+lqyU9lLh/MIgH+Jwf2VAsBV42JXjaa6zpXpetO+C5/Vj/8ldf/AJ9TrXzwPP31PqZsbPpP2fJ70rxn68bfvXI/bUcsDWXC5JHF0nxN5DvPZuhkW7t+AYyetQYzyzk6HyNQOjUTs4smVWFr3NRe9JGz4tOvLnwjR2/bjh/bU0cHWetiKWKpLiat+l2zHKG6P6Ef/kqT/wDPqdaI3jqfUzut+lixb3luE/KjU/wsa8eAqra3merG02ajeu+tdrgLHtaOFBr1UkbIpbxZmK5P2geHfUlGM6Grp3fWcVXCsrKdiOv0Z3oBa3eCZWGAYpscQ8+IAfDJqwsbS2kmu9Ff9nU3i0zBTo62jnHsuPPrYsfx1J+8o/y+zOP2lXqJBsbojmcg3cyRr3rH23PlkgKp8+1Vep+oR/4XmTwwL/6ZZ+wN37exTgtowufeY6u58WY6n05DuArOqVZ1HeTL8KcYK0UbSozsUAoBQCgFAKAUAoBQCgFAKA0e0tn3SZaxuFB/4VwpeP4OCJF+JYeAFTQlT2mvIjlGa+l+ZA94Nu7ejBDW4QfTt4es+PN8D1Aq5SpYV8fN/wDhTqVMQuHkV1ta6uZmzdPM7f1hc49AeXwrQgoR+m3gUpupL6rmPb2UkhxHFI58ERmP2AV05RW7OVCT2RKtidGt7cYMiCBPGU9r4INc+R4aq1MbSjtr3Fing6kt9Cbxbh7N2dEZr5zJw82kJC58FjX3ifoniNU3iq9WWWGnd7ltYalTV5HGz7GS/wBbK0t7G1PKVreM3Eo8UQjCAj5xzzBGeVJSVP65OUuq7sj2MXP6Uku420XRts8RlGhZ2OpkaRusJ8cggD0Ax5VG8ZVvdOx2sNTtaxo77dh9nrkWsF/ajmrQoLqNfFXVflAPt5cudSxrKo/qcZd+j9iN0nBbZl9zqtdy9l7UiMlhI8R71DE8BPc6OSR8CAcaGunia9F2qK/zrOVh6NVXhoRfbnRleW+TEFuE8Y9H+KHX9UtVmnjact9CvUwc47akRubOSI4ljkQ+Doyn7CKtKSezKrhJbo7tlX88DcVrJKjf1ZYZ9QNG9DXk4QkucjqE5x+m5YOwt5tuSYCW/W/Wlg4B+tlFNUKlHCx3du539y9Tq4h8CdbMsdoS4a+uY4x3xWqYz5NI+WH6OD9aqU5UlpBefsW4xqP6n5EkUY0qAlOaAUAoBQCgFAKAUAoBQCgFAKAUAoBQCgNZvFtuOxgeeYnhXkBzZjyUeZqSlTdSSjE4qTUI5mRDdzYUu0pFv9pjs87e3PuIvczA8ydOfPme4CzVqxpLk6XiyvTpuo89TwRYVUi2KAUBBd7d1ZI5Pbtl9i5XJeNR2ZxzIK97Hw+d64NXKNdNcnV1XoVqtJp54b+pv90d4F2hbrMqlDkq6kHssOeCfeXwP26gioK1J0p5b3JKVRVI3N0RURKAoHIUBzQCgFAKAUAoBQCgFAKAUAoBQCgFAKAUAoBQCgOHUEEEAg8weRoABQHNAKAUAoDgCgOaAUAoBQCgFAKAUAoBQCgFAKAUAoBQCgFAKAUAoBQCgFAKAUAoBQCgFAKAUAoBQCgFAKAUAoBQCgFAKAUAoBQCgFAKAUAoBQCgFAKAUAoBQCgFAKAUAoBQCgFAKAUAoBQCgFAKAUAoBQCgFAKAUAoBQCgFAKAUAoBQCgFAKAUAoBQCgFAKAUB//9k="/>
          <p:cNvSpPr>
            <a:spLocks noChangeAspect="1" noChangeArrowheads="1"/>
          </p:cNvSpPr>
          <p:nvPr/>
        </p:nvSpPr>
        <p:spPr bwMode="auto">
          <a:xfrm>
            <a:off x="190500" y="-3414713"/>
            <a:ext cx="55721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2004" name="AutoShape 20" descr="data:image/jpeg;base64,/9j/4AAQSkZJRgABAQAAAQABAAD/2wCEAAkGBxQQEhQUEBITFhUVGBcZGBgWFBcaFxcaGRcWGBkaGhwbHCohGRsnHRccITEhJiorLi4uGCAzODMsNygtLi0BCgoKDg0OGxAQGy8kICQyLC80NCwsLC80LCwsLSwsNCw3LCwsLDcsLCwsLCwsLCwsLCwsNC8sLCwsLCwsLCwsLP/AABEIANwA5gMBEQACEQEDEQH/xAAcAAEAAgIDAQAAAAAAAAAAAAAABgcEBQEDCAL/xABOEAACAQMBBAcDBQwHBwQDAAABAgMABBEhBQYSMQcTIkFRYXEUMoEjQlJikRUzNDVydIKSobGys1Rjc5OiwcMWQ1Oj0dLTJIOU4SVEwv/EABoBAQADAQEBAAAAAAAAAAAAAAADBAUCAQb/xAA2EQACAQIEAQsDBAMBAQEBAAAAAQIDEQQSITFBEyIzUWFxgZGx0fAyocEFFFLhIzRC8WIVQ//aAAwDAQACEQMRAD8AvGgFAKAUAoBQCgFAKAUAoBQCgFAKAUAoBQCgFAKAUAoBQCgFAKAUAoBQCgFAKAUAoBQCgFAKAUAoBQCgFAKAUAoBQCgFAKAUAoBQCgFAKAUAoBQCgFAKAUAoBQCgFAKAUAoBQCgFAKAUAoBQCgFAKAUAoBQCgFAKAUAoBQCgFAKAUAoBQCgFAKAUAoBQCgFAKAUAoBQCgFAKAUAoBQCgFAKAUAoBQCgFAKAUAoBQCgNXd7ehjcxqWllHOOFTI4zy4uHSP1cgVJGnJq+y7ThzSdjqF1eS+5BFCPGaTjcescXZ/wCZXtqa3d+73fseXm9lb51f2c/c+6Ydu94T/U26KP8AmGSmeC2j5v2se5Zdf2/9Ne9lOLlYfuhdcJieQngtM5V41A/B8Ywx/ZXeaOTNkW/b7nFpZrX4dnsZ0llcRjIvieQ+WgjYZJwM9Xwd5rjNB/8APk/e51aS4/Pscm4vY/fhhnHeYnMbn0STK/bJS1N7Nrv917C81wv8+cTstt4IWYRycUMh5RzLwMx8EJ7Mn6BavHSkldarsCqJ6PR9ptajJBQCgFAKAUAoBQCgFAKAUAoBQCgFAcE0Bi7P2jHPH1sZzGS2GOgIUlSw+qcEg9415GupRcXZ7nKkmrogm1t/3ubhbPZQBd24TOwyqj5zIvIgDJ4jocaA5Bq7DCqEOUq+RVniXKWSn5lg20PAirxM3CAOJjlmwOZPiedUW7stpWMfam1I7cAvksxwiIOKSRvBF7/M8gNSQNa9jBy2PJSUTXiwnutbpzFH3QQuQSP62Uak/VTA5jLCu80YfTq+t/he/wBjnLKX1aLq/s21lZxwoEhRUQclRQoHwFRyk5O7Z2opKyO+vD0UBFt4JpxdL7GIWl9mlx1rlVHykX0QeI+RKjzqxTUcnPva628SGebNzep/g6bLZd7dhZLi8ntyCMwwxogVlwCONg3WKSMg8iDXsqlODtGKfa/iPFGctW2iU2lssShV8sk+8xwAWY97HGpqu3d3JkrHN1bJKpSVFdG0KsoZT6g6GibTug0nozTnZk1trZvxIOdvMxK4/qpDloz9U8S6AALzqTPGX1+a9jjK4/T5GdsvayXHEAGSRMccTjEkZPLiGdQcaMCVONCa5nBx7us6jNSMi/iZ43WN+ByDwvgHhbuJB5jPMd4rmLSd2eyTa0IRu90iAzG12kggnRihcfemYeOdUz3HUHxGRVyrhObnpu6+5WhiedknoyabR2glugeU8KcSqW7l4iFUt4DiIGe7Phk1UjFydkWJSUVdmVXJ0KAUAoBQCgFAKAUAoBQFc9Le8jRotlbn5WcdvHMITwhfVzp6A+NX8FRTfKS2RTxdVpZI7sj/AEkbxdTGmzLZsJCiJMw+dhRiPPhjVvEnHcQZsLRzN1p8diHE1cqVOJvei3YSWfC8/wCFXKkomO1HCupLDmvEeHOfFRzzUOMquppH6V92S4SlkV3uyY7xbcFqnYQySsGKRqCThfeduEEiNc6kAnUAAkgGrSp53rovn3LU55Uc7BsEA68yCeWVQTNpgqdQsYBISLwUHXmSTk0qSd8trJcPnEQit9zb1EdmoudujjMdsjTyqcMEIEcZ8JJD2VP1Rlvq1KqWl5Oy+cPiI3U1slc+BYXUus9z1Q/4dsoHwMkgLN6qEpmhHZX7/Zf2Msnu/I+H3dtAQsy9YWOguJXlLHvwJWP2CnKz4ad2noecnDjr3mC+7tp7aieyW/CbeQ8PUx4yJIgDjHPBOvnUnLVOTvme/Wc8lDOllWz4dx3bR2FbxACG24SQ3D1Ext8sBkJlGXtN3d2hz58xqze789T2VOK0S8tDJjsLlAGguWYEA9VdKGxp7odMMp824/SuXOD3XivnsdZZLZ+ZGNqdKkduzxPbOZo2KuFkUx8QOG4X5nHmoqzDAymsyejK8sZGLs1qbLcTfL7oNMrmMFTmNRlZODJzxqSQcdntKSDxchUeJw/JWt49RJQr8pc322dmpKBJx9VLECUmGAUHMhs6NGcaq2mmdCARBCbjpunwJZRT1Ojdvbwulw68EoHFjDBZEyQssXEATG2O/UZAPcT1VpZH2fNO88hPMtfnaQnpU3dW5Lz22DPAF6+Me80ZGVcDvxqM94BHNcVcwdZwtGWz27yriqOfnR3RrNwt4va4JNmXTZEsbLA55jsnCE+XNfTHhUmJo5JKtDhuR4erni6Ujf8ARNvO0yNaXBPXQDsk82QHhKnxKnT0I8DUGNoqLzx2ZPhazkskt0WJVEtigFAKAUAoBQCgFAaq/wBqcNzBbJjjk4nf6sSDU/pOVX0LHuqSMLwcnw9Thy5yiUpJtL2jasly/aSJ5JsfUt1Zox8eBR+lWvkyUFBcbLzMvNnruXV+DCglFqxuLkCW6Y8axP7qM3a62YeOTkR8+84GAe2s6yx0j1/he5ymqbzS1l1FmblQSWtvJf3peS5ueEKp++EE4ijUcgWJzjQAcOcYNZ2IanNU4aJfLl6gnGOee7JbsXZrR8UsxDXEuDIw5LjPDGnhGmSB4kljqxqtUnfRbL5fvZYhG2r3MK6iOz2aaIE2zEtNEOcR5tNEPDvdBz1Ya5DdJ8po9+Hb2exy1k1W3zURs+0e0rNHaHkVJWW5HjkaxReGMM3io95pS7Zenu/sNZ93qbq2tliVUiREjUYCqMAeGANKibbd3uSJW0R17Q2nFbgGaRU4tFBPaY+CrzY+QBr2MJS2R5KSjuYI207/AHmzuGB+c4SFfskYSf4K65NLeS9fnmc529kzWSXd17ah9liz1EmB7Sfd6yLJz1XPONPPnUuWnyf1cer+zhuedacHx7uw2bbYkT79ZzgD50fBKv6qN1h+CVFyae0l6HedrdHxs/eGJhIZJouFMksTwFVxn5VWwY356EDOK9lSkmkl8/IjUTWrK76XbOGZY7y3IPbaCXCkEsASpb0CnU8wyEZGKv4GUot05d6KOMjFrOu4rRWI1BIOoyDjmMH9hxWiUE7F87uB9pW8DTBhbKiDgcgvcugALykadWGBwvziMnTAOJVtSm0t/T+zYp3qRV9vUkG2tmmZVaNuCaM8UT491u9WHzo2GjL3jwIBEEJ5d9nv86yaUb7bkO3vSWeFL+y4oru14kmQatwjV42HJwp7Y0wytkcxVuhljLk56xe3uV6t5LPDdfLFayuty4ntFEVypDtCnusyni6yD4jJi5j5uRkDQs4LJPWO1/w/cou03mjpLq9jKO0/ZtpxXadlJGjnI+rOAZV+BaRfhXOTPRcHwuvLY6cslZTXH8l12W1v/VzWshHGqrLH9aJ9D8VcMPQr51jyp8xTXd4mop85xZuKjOxQCgFAKAUAoBQFX7o7Y9q25dvnIEMkcfksckYGPI4LfpGtCtTyYaK7b/Yo0qmavLuK23e2sLUTOF4pHi4I84KqS6MXIPMjg0HLXXStGrTc7LhcpU6mS/WSro/3YWa6ja+yWYGZYTqzAEHrZs8kLEYB1cnPu86uKruMLQ7r/hE+HoXnefztLStR7VdNKdYrYtHF4NLjEsn6I+THget8RWa+ZC3F+nBfnyNBc6V+C+fPE3tREhH5B7fKV/8A1YWww7p5VOqnxiQ8x85xjkpBm6ON+L+y936EX1u3BfcXEDWLNLCpa3YlpolBJjJ1aWIDmO9oxz1Ya5DE+UVnvwf4f4YayO62OTtR7wlbFlEY965wGXzWEcpG8WPZU/SIKhkUNZ79Xv8ALjM5fT5mds7Y8VuSygtI3vSyHilb1c64+qMAdwFcSm5acDtQSNjXB0aeT8Pj/Npf5sNSLo33/gjf1ruf4NxUZIavbm79veri5hR8e62O2v5Lcx6cj31JTqzp/SzidOM90VlvdsK42fIJeFbiy4ojJHwBV+TAVetRRgHhwONFA0GV7joUasKqy7S1+/UUqsJ03feJGt+LHina5t4ClrNho2VcKQAoZivNAWORxBchgca1Zw0+aoSfORWxEOdnS0Z27i76ybOfhfikt295AdVOffTOmfEaA15icMqqutGe4fEuno9i/badZEV0IZXAZSORBGQR8KxGmnZmummro020x7NcJcD73KVhnHcCTiGX4MeAnwcE6JUkefHLxWq/KI5c2Wbwf4Ky6Qd0liumNjkOV60wjRsZOXgx72CpJQaroRpy0cLiG4Wnttf3KOIoWleG/wA2Ijt3a4ukhLIBLGjI7DAEgLl1bHcxLvnuyc9+BbpU8jfUytUqZ7daLA34237JtDZ0/IpCpk843ZgwPjpxEedUMPSz0px7dO8u16mSpBlrg5rNL5zQCgFAKAUAoDH2hN1cUj/RRm+xSa9irtI8bsiieiefh2nCPprIp/u2f/8AitrGr/EzJwj/AMplXuzIdkgyzqsl1Izm3gIykKcR4ZZR846aL4+hI5jOVfRaRW76+w7lCNHnPfguo3vR4skVrdbQkJee4YRxF+buX4FyfBpWVf0KgxTTnGktl89CXDXyOo92WZsqxFvDHEpJCKBk82PzmPmTknzJrPnLNJsuxjlVjF3iunSNY4TiadhFGfokgl3/AEEVm8yoHfXVKKbu9lqc1HZWW7M6wtEgjSOMYRFCgeQ8T3nxPfXEpOTuzuMVFWRq9rStcS+yxMyjAa4kU4KochY1I5O+DqNVUE6EqakglFZ34e/cjiTcnlXidElqdnHjt0JtT98hQZMXjLCo7u9oxz95dchus3K6S36+vsf4Z5bk9Y7GTfbbjYCOBRcvKgYIpBTq20DyMeykZ155LYOA2MVyqbWstLevueua4anzHsq4kA6+5KD/AIVsoRAO4F2BdseKlPQUzwX0rz+e4UZPd+RrX3fi9tReO51t5Dn2u54siSIe91mca8uVScrLk+G/UvYj5JZ0tdnxfYbNtlzxa2905/q7gCVP1hiQHzLN6Go88X9UfLT+iTK1s/M+7PbY4jHcr1EoUthmBjdVGWaOTQMo7wQGHeAMGvJU9Lx1QjPW0tGYWPuh25AVsl1VCMG5xrxuO6HvC/O5nTAPfRaL6vT+znpN/p9f6IlYXXUq1rMyPb3JY2IIVhJErkGAtnKgpwBWOCGPfjFWZRvz47r6ux9fqQp25r2e3d1Gm3z6P0hg9rsWYxYDNG2rIpAywPMgd4Oo110qbD4tylknuQV8KlHPAk/QzdzNbSRS54I2UxcXPhcMTgH5mRofMjuqvj4xU01x3J8G5OFmTu/tFnjeKQZSRWVh5MMH0NU4ycWmuBbklJWZW2/VnLcWEV0CwubF2SRlyG7DcDuMcu0iyA9ykmr+GlGNVw4S+f0Uq8XKmpLdEWt7WPbKNwhYtoKpYgALHdgak45JN440PPx4bLlLDvrh6f0V0lXX/wBL7/2dvTCf/XIPo28S/wCKQ/515geiv2v8DG/Wu4t/dO5MtlauebQxk+vAM/trKrRy1JLtZpUneCZtqjJBQCgFAKAUBqt4doQRRslxPFEZUdV6xwudMHGTrjiH21JThKTvFXscTlFKzdis9wt0ljvoZY76zm6rjZkikLPgoyZxjllxWjicQ3TacGr9ZSoYdRndSTMza/RpdXly889zDiR8nh4yVTOAq5GNF0FcQxtOnDLFPQ9nhJTnmkybbUt4bZLUPJFBbwONHYKG4Y3WNcnQniIbX6FU4OUnKyu2WppRS1skZVrvLaSuqRXUDu2iqsqFj36AHXlXkqNSKu4vyOlUg3ZM6dozRQ3KTXU8MaiJkiEkgQlmYGU9ogHRYwMeLeNIqUo5Yps8k0pXkz7/ANqrH+m2n/yIv+6nIVf4vyY5WHWvM6t1J4WR+ruIJpWYyTGKRX7T6DkchQqhFz3IK9rKSeqaWyv88RTaa3ubPakzJDIyNGhVWIeU4jTA95/qjmeXLmOdRxV2kdyvbQiWxLqzsn+R2jaNHJlpg88XEZcayqQcDi7090aFcYINmpGrUXOg7rbR7dRBBwg9JL+yX3F7HHH1kkiJHoeNmATDEAdonGpIx6iqqi27Jak7aSuyPnbdqblZjfWWBE6Y9ojzlnjb6XLsnX9lT8lUyZcr36mRcpDNfMvM3E9w7xGSCWAKVLI57aEcIIYkMAF58s6a5qJJJ2kmSNtq6IHtSwF3IxuNsWpiJjYRdZGU41znhHEDGBnTViTq2fdq5CWRc2m7lWSzPWaN/ebUSa0aFtoWKzMvCZeKN1xnBbqywGSvdkgE94qGMHGpmyO3ziS5042clc121tiC5SCPZ+0IIxAQY44+AqWB4lY8LHLZGc41ydNa7hVyNupFu5xKGZJQlaxK9g2ksUZW4aNmLFsoCB2gGfQ/XLkeRHfVao4t3iTwTS1Pt7E+1LOpABjaOQd7YYNGR+SS4/8AcNMyyZX3jLzsxsK4OyMX+0bWxlufap4VSfgbqySzluDq3ygBPCVRO76VTxhOollW3/pBKUIN5nuU+9vaxXPWWe0FRVfiiLw3HEuDkA4Q5xy8xz51q3qShacL+K9zOy01LNGVvMl+393BtucT2l5an5JFdeJuIMM5PDjIXXTIFVqVb9vHLOL3LNWiq8s0ZIsfdzZxtbWCFiC0caqSM4JA1xnuqhVnnm5LiXIRyxSNjUZ2KAUAoBQCgKn6dedn6T/6Nan6d/14fkzsf/z4mo6Fvw9/zd/5kVSY/ol3+5HgekfcXfWOapAumj8AX+3T+GSruA6XwZUxvRlZ9HP4ytfyz/A9aGK6GXziUcL0qJt06e7aesv7o6p/p28vAtY/6UVNWoZhJejrbfsd9EzHEcnyT+GHIwfgwU58M1XxVLlKb61qWcLUyVOxl3b6fi+8/N5v5bVj0Okj3o1av0M81tyNfQGCi9ekD8SP+RbfzYaxsL/sLx9GbOI6F9xRVbJjHoHYv4lT8zP8o1h1P9h9/wCTbh0PgefhW7cxBmmp6caGgJdunv8AXNkyh3aaDvjc5IHijHVSPDl6c6qV8JCorrRlmjipwdnqi99nXyXESSxNxI4DKfI/uPcR3VjSi4txZrxkpK6IP0n77NZgW9scTuMs/wDw1PLH1z+wa94q5hMNynOlt6lTFYjk+bHcpWSQsSzElickkkknvJJ5mtdK2iMptvcy4tkXDrxpbzsnPiWFyuPHIGK5dSC0bR2qc3qkY9vO8Th42ZHU5DKSGB8iOVetKSszlNxd0Xn0bb5fdCMxzke0RDLY06xeXGB3HOhA0yRyzgY2Lw/JO62ZrYavyis90TWqhaFAKAUAoBQFT9OvOz9J/wDRrU/Tv+vD8mdj/wDnxNR0Lfh7/m7/AMyKpP1Dol3+5HgekfcXfWOapAumj8AX+3T+GSruA6XwZUxnRlZ9HP4ytfyz/A9aOK6GXziUcL0qJt06e7aflS/ujql+nby8C1j/AKUVTBCzsFQEsc4A5nAJP7BWo2lqzNSbdkddenheFltv23YU7scyJbzRyePEkbDJ9Vw36VY0qXJ4lLhdGxGpnoN9hRzcjWyZBevSB+JH/Itf5sNYuF/2F4+jNjEdC+4outoxj0DsX8Sp+Z/6RrCqf7D7/wAm3DofA8/Ct0xD0J0ZqPuZbadz/wAx6wcX00jbw3RRM/eDda2vUKzRLxEaSKAJFPiG5/A6HvrilXnTfNZ1UpQmrNHnja+z2tp5YX96NipPccHQjyIwfjW9TmpxUlxMWpBwk4stXoR2kWhngY6RMrr5CTOQPLiUn9I1mfqELSUuv8GjgZ3i49RV+8O0TdXU8xOeskYj8nkg+CgD4VpUoZIKJQqzzTbJX0Sbupd3DyzKGSAKQpHZZ2zw58QApOPErVXHVnCKiuJYwdJSk5PgXgBWOapVnTLu4gRbyJQrcQSXAwGDZ4XP1gRw57+IeFaWArO/JvwKGNpK2dEG3B2ibfaFswOjOI281k7GvoSD8KuYmGak14+RTw08tRHo2sE2xQCgFAKAUBU/Trzs/Sf/AEa1P07/AK8PyZ2P/wCfE1HQt+Hv+bv/ADIqk/UOiXf7keB6R9xd9Y5qkC6aPwBf7dP4ZKu4DpfBlTGdGVn0c/jK1/LP8D1o4roZfOJRwvSom3Tp7tp+VL+6OqX6dvLwLWP+lEE3D/GNr/ar/nV7E9FLuKeG6VH1v5sL2G8kjUYjbtxeHAxOn6JBX4CvMNV5SmnxPcTTyTsd25+2upivrdz2Li2mx4CRI3K+mV4h8FryvTzSjJcGvK51h6mVSi+KIu3I1ZKxevSB+JH/ACLX+bDWLhf9hePozYxHQvuKLraMY9A7F/Eqfmf+kawqn+w+/wDJtw6HwPPwrdMQ9C9GX4stvR/5r1g4vppG3huiiSiq5OeeOkpw207ory4kHxEUYP7Qa3cJ0MfnExsX0rJP0IRky3fh1cY+JZ8fuNV/1HaPiT4H/orMqRoRgjQ+orQvfUoNWZb3QbKOpuV+cJEJ9GUgftU1l/qK50X2GngXzWizqzi8Q7pakA2ZKDzZogPXrFP7gatYLpl4+hWxfRMpPd9C11bAczNEB/eLWxV0hLuZlUvrXeena+dN4UAoBQCgFAVh05WhMdrKOSPIh9XCkfyzWj+nS50olDHRvFMhXRrtpLK+V5jwxurRsx5LxFSCfLKgE92c1bxdJ1KdlutSrhaihUuz0EjhgCpBB1BByCPKsM2SsOmjbkRijtUYNJ1gdwDngCqwAbwJLcvAelaOApPM5vYoY2osuXiRDostDJtKAgaRh3byAQr/ABMo+NW8ZK1F9pWwcb1US3p0920/Kl/dHVT9O3l4FnHfSiCbh/jG0/tV/wA6vYnopdxTw3SotTpc2D7Tadcg+Utsv5mM/fB8MBv0T41mYKrkqZXszRxdPNC/UUZW0Y5w3I0PS9ekD8SP+Ra/zYaxcL/sLx9GbGI6F9xRdbRjHoHYv4lT8z/0jWFU/wBh9/5NuHQ+B5+FbpiFw7kb92VrYwQzTMsiBuICKQ4y7EahcHQisnEYWrOo5RWnejUoYmnGmk2d+3Oli3RCLRHlkI7JZSsYPic9o+gGviK8p4CbfP0R7UxsEubqU5cztI7O54mdizE97Mck/aa1kklZGW227suzof2KbezMrjDXDBh49WBhPtyzejCsfHVFKpZcDWwdPLC/WVt0j7ENpfS6fJzEyxnuwxyw+DEjHhw+NX8JUU6a61oUcVTyVH2nTuPvOdm3HWYLRuOGRRzIzkFc6cQPL1I0zkdYmhysLcTnD1uSlfgXLDv/ALPZOP2pB5MGDfq4yfhWS8LWTtlNVYim1e5V/STvou0GSOAEQRniywwZHxjix3AAkDv1Oa0cJhnS1luzPxWIVTSOxz0S7ENxeiYj5O37RPcXIIRfXm36PnTG1ctPLxYwdPNPN1F61jGsKAUAoBQCgMHbeyo7yF4JhlHGDjmCNQwPcQda7hNwkpI5nBTjlZSW8HRxeWzHqkM8fc0Yy2PrJzz6ZHnWxTxtOe7s/nEyquEnF6ao0C2V2g4BFdKO9QkoH2YqbNTet19iJRqrTUzNlbl3twQI7aRR9KRTGo88tjPwya5niaUN35ansMPUk9i5dxNz02bG2W45pMcb40AHJV+qM8+ZPwAyMRiHWfYjToUFSXaaPpg2PPdLbC3heThMnFwDOMhMZ+w/ZU2BqRg3mdiPGU5TSyohu5u615FfWzyWsqosgLMV0A8TVvEV6cqckpFahQqRqJtF6uoIIIyDoQeRFY1zVKB2/uFdw3EqQW8skQb5NlGQVOoGfEZ4T5g1t0sXTlBOTszIq4Wak8q0Ne25t/j8Dn/VqT9zS/kiP9vV6i4d9dnyzbIaGKNmkKW44AO1lZIi2nkAfsrKw84xr5m9NfRmpWi5UmkU/wD7G3/9Dn/VrV/c0v5Iy/21XqLq2VZyJslImRhILUoUx2uLqyOHHjmsick6+bhc1YpqlbsKQG6d9/Q7j+6b/pWx+4pfyRk/t6v8Tn/ZO+/odx/dN/0p+4pfyQ/b1P4s77bci/kOFtJR+UAg/wARFcvFUl/0dLDVXwJxun0VcLCTaDK2NRChyp/tGxqPqjTzI0qnXx91an5lujg7O8y0wMcqzS+anefd2HaEJimB01Rx7yN4j/Md9S0q0qUs0SOpTjUjZlMbc6Ob22J4I+vTuaLU48094H0yPOtanjKU93Z9pl1MJUjtqaIbAu849kuc/wBhJ/21Py1P+S8yHkan8WSPYHRneXDAzL7PH3l8cZH1UGufysVXq42nBc3Vling5y+rQujYOxorKFYYFwo1JOrMTzZj3k//AFyFZFSpKpLNI06cIwjlibCuDsUAoBQCgFAfMpODw4zg4zyz3ZoCod+LG6Ci+sbm6NtKONkWeXMJPvacWiA5yPmkEaAaamGlTvydSKuuxamfXjO2eDdiPXm9VxNZQ4uZ1kt3ZGKyuDIkg4kZiD2ipjZcnxHjU8cPCNR81Wf2IJV5SprXVEz3h25NYWuyZw7seFeuBYnrQ0aFg2Tq3PBPI1UpUoVJ1I27uwt1KsqcISJaL4JMkoctbXioA3EcRykdgj6KyL2e4B1Xvc1VyXTVtY+n9ehPm1vwZt7a2IjCSNxY7xxAkBsrk8RJOAMnOpz44qJvW6JEtLMrTe/dG9t8y2l/dNCNWD3E3HGM6t2SeNQNTpxYHI1o0K9KXNnBX7lqUq1KoudGTsQe4udooVHX3rcYzGVlnYSKSQGTB1Bxp8KuKNBq9l5Iqt107XZNtwbHaomczPcIAmVNyzPGxDDsFWPEMgk8S4K8I5g4NPEyw+VZbeBZw8a13m+5PYt4VQhLxDbPoMucwseXYm905PINwt9WqTpN6w19fL4i2qmtpK3zrIL0q2l6kgubWe46hlAZYpXAjI0zhT7rZ5+Oc91XMHKk1kmlftKuKVRc6Ddiu49tXrZ4bm8OBk4mmOB4+9yq+6VJbxXkiiqtV7Nnydv3Y53d1/fy/wDdXvI0/wCK8kectU/kzj/aC7/pd1/8iX/upyNP+K8kOWqfyZk7O3qu4ZUk9pnfgYNwPNIUbHMMC2oNczw9OUWrJeB1HEVE73uTje+e+mtYruza5WKc9a8aFy0JEeAQRqYm7THkvunAyc0qCpRm4TtdaX6/7LlZ1HBSjezJxsO4kvTHckskCqOrUEjrWK4aVx3pqQinzY/NxTqJU7w4+nZ7lqDc+dwJFUJKaXrmuLrhRmEVse2QSBJMy6Jkc1RW4iOXEyd6mpLZYa7v0/sjvml2L1I1u3vI1/tacI59nhhdEAJ4WPWRgyY5EnBwfDlzNWatFUqCutW/iIKdV1KrS2SIFsHeW4tWuZJLieQxIYo1kld1MrthSQxIPCqO3w86u1KMJ5UklfXRcCrCtOOZt3t6nfuVYX+0ZMm7u0t0PykvXyjlzVO1gt+xeZ7gecRKjSWkVfuQoKtUf1OxdWyZ1khR09xhlDknKfMbJ1OVwdfGsmSak0zTi7rQy65OhQCgFAKAUAoCrpt4W2LtCeGZS1pcN1y41MZkJ4yo714uIFfIEeB0VRWIpKS+paFF1XRqNS2Z173biw3cRu9lMpJBYxoexJjnwAe4+nu8sjkDXtDFSpyyVf8Aw8q4eM1npmV0tWn/AONtSBpG8Y9AYmH78VzgZf5n23OsYv8AEjp6Ltqxz2E9rdEcERA1JGI5SeHXuIfOvzcryxXuMg41VOPH1R5hJqVNxlwJtsvaDRE29246yNSyyNgCaJf954B10DjuODoGFU5Rus0dvR/Ni1GVubI6I0O0SGcEWgIKIRg3JGodx3Q96qfe5nTAPvR6L6vT+znpO71/o7ZbCS1ZpLMccbEs9tkDUnJeEnRGPMocKx1ypySzKatPfr9/ffvOsrjrHyNhszakVwD1bdpdHRgVkQ+DodVPrz7sio5QcdzqM1LYy3QMCCAQeYOoNcnRpxuzACeBDDrkezyyw501LLGyqdfEGpeWnx170mR8lHhp3aGufYw9tRevudbeQ56050ki0zjONa7U/wDHst+rsOcnP8PYhvSjuXDbxG7hdwxdQ6u7Pxlie0C2TxZ7s4wO7vt4PEylLIypi8PFLOir60zOPpELEKoJYkAADJJOgAHec91ed56tz0Ta2Et2EN2oSFQuLcYzIQB2psEgDPKIEgfOLchgOUYfRq+v29zcUXL6tuo+riBrFmlhUtbsS0sSgkxk6mWIDmO9oxz1ZdchiaqKz34dvY/wGsmq2O3aW1i4SKzZWlmUMrjDJFEf983cR9FfnHyDEeRp2509l931e57Kd9I7/NTQ757Tj2fs2SO2btZ6gHiJbjccUjM3e/CWYn6R8anoU5Vaycu8hrzVOk7dxG+gy3+UupMe6sag/lFyR/hH21Y/UXpFd5BgF9TOzYfR4Jp57i9PDbiaZkjyV41Ejdtj81MD1I1yBz8qYvLFQhvZHUMMpScp7XOzeHehLxo9l7LAWORhG8iDC8Hz1jH0eEElu8A4znNeUqDpp1qu6FSsptUqZaUUYRQqjAUAAeAAwBWa3cvpWPugFAKAUAoBQCgIj0kbr+322Yx8vDlo/rD5yfHGnmB51Zwtfkp67Mr4mjykdN0U3uxvNPs6TihPZJ+UibPC2NDkfNb63MeY0rWrUIVVr5mZSrSpPTyLYv8AasO3NmXC2+etCcRiPvq6HjUeYYrgMNNfUVmRhLD1ouWxouca9J5StOjmQNd9Q/3u6ilgf0ZCQfXKgfGtDFr/AB5lwaZRwr5+Xr0JJurt5LpfubtQ9tG4YZjjiV1JUKSwI4hyBOjDKnOda9ak4PlaW3FFilVUv8dTcsOHa8kXyNyg6/B6pl7MdyQMgITpHIcaxsdNSCwBIouCfOjt6fOsuKbWj39TeqcjljyPdUJIYO0djxTkM6kSLosiMUlUc8B1wceKnQ94NdxnKOxy4pmJ1N5D7jxXK9wl+Sk+LopRv1F9a6vTfC33+eZzz12nP3YkGRNZXK+a9XIp9OBy2PVRTk1wkvT1Pc74pmq+7Ua3keIrkBbeRQvss+fvkWMDg5ac+XKpOTfJvVb9a7SPOs60e3V3GbtS7F1G0TWFzKj6EMI4155BPWSKwwQDkDOlcwjkebMk/P0OptSVstystodFl3xgwrHwOzYUzZMS8xxsVHF4dkH/ADrRjjqdud6blCWCnfQmu5fR1FYsJpm62ce6cYRNMdkd5+sfgBVPEYuVVZVoi1Rwsaer1ZOaplo0+0drMXMFoBJP84nPVQA/OlI7+8RjtNpyGWEsYK2ae3r3e5w562juQXeveKLZET2tkQ11IS00uFyrNqWIAwHOeyg0UHPhm5QoyrvPP6VsipVqxorLDdkR34zDFZWpJzHD10mTkmWdizcR7yMc/OrWG50pT63bwRWxLaUYePiTro/mi2XssXF03B1zlwObMCOFFUd5IXi9Gyca1SxKlWrZY8C3h8tKlmlxIHvpvxNtElRmO3B0jB1bHIyH5x78ch54zV7D4WNLXdlOviZVNFsTnoi3VMKG7mXDyjEQPzYzg8XkW/cB4mqWNr5nkjsvUt4OjlWd7ssmqBdFAKAUAoBQCgFAKArnfzc23u5/knWC7kBZQ2kdxjn+mNMka65IPOr2GxM6cdVePoU8Rh4Tejs/UriNbzY1ysjRtG6nGo+TkXvXiGjqQO45HkRWi3TxELJ3KKVShO5mNcQnaNrc2vZSWeJ2jz2on6xesTzU5ypGmGI0wRXFpcjKE+C360d3i6sZx4s46TtkG2v5TjsTHrVPjxe/8ePP2imDqZ6S7NDnFwy1H2k+6Ot5U2lA1pehZJEUe+M9agxhj9dTjJ9DzzijiqDoyzw29C7h6yqxyy3JOIbm0+9k3MI+Y7AXCDwWRtJR5OQfFzVa8J76P7f14eRYtKO2qMzZ+24Z24FfhkHOKQFJR5lGwcacxoe41zKnKKu9us6U0zY1wdCgNPJ+Hx/m0v8ANhqT/wDn4/gjf1ruf4NxUZIKA1+0dswwELI/bPuxqC8rfkooLH1xgV3GnKWqWhzKajuYRW5u/ezaw+AINy49RlYR6cTa80Nd8yH/ANP7f36d5zzpdi+/9Go302/Hse1EdsqrLJxCNeePpytnVjk8zksx1zrUuHpSrzvLb5oRV6qow03Kf3Z2W9/eRRnLcb8UjHU8IPFIzHxIzz7yK1a1RUqbfkZlGDqVEb7fBYptsXBuX4YIyhfHvFUjjHVoPpMdPLJPcagoZlh1l3fvuT1lF13m2Rqtt7UuNr3AEUTEKOGGGMZEaaActBnAyxwNB3AVJThChHV976yOpKVaWiJluj0fxQzR/dBleZu0tsvaCgc3lPeo0H0c4GWyBVWvi5Si+T26yzRwqi1n36i2RWYaAoBQCgFAKAUAoBQCgNVvLsGK/gMMw80Ye8jjky+f7xkVJSqypyzI4qU1ONmVRd7xbR2S5trvhuI/m9cpZZE8VfmfRs48K040aNdZoaPsM+VWrReWWqOlts7JusGW1ls5eYkt8FFI1B4Rjv8AqZ869VPEQ2kpLqfz8nnK0J7qz7CZbzexbZtljivIDcIOKMlghLYAYFD2grY88aHXFVKXK4ed3F2LNVQrQsnqVTZTT7Lu0dkZJYWyUbTiByCM96spIyMjXIrTkoVoWT0ZnRcqM7tHovZO0o7qFJoW4kcZB7/MHwIOhHiKwZwcJOLNqMlJXRzf7OiuF4Z40kAOQGUHB8RnkfMUjKUdU7HrinuYA2G0f4PdXEY+izCZP+aGYDyDCu+UT+qK9PQ4yW2bOVivl/3trIO7MUkZ+JEjD9lL03wa8b+wSmuK8jEa2vjOs3V2mVjaPHXS/OZGz96+rjHnXV6WXLr5L3ObVM19PngZbR3zf7y1j/8AakkPw+UT91c3p9Tfil+Gdc/s+eRwdiPJ+EXdw4+ihWFPtiAf7XNOUS+mK9fX2GRvdv09DO2fsyG3BEESJk5bhUAsfFjzY+ZriU5S3Z1GCjsjtu7pIUaSVgqICWY8gBXiTbsj1tJXZ533m2rJtS9Z0R2LEJFGBlgi54Rgd+pY+ZNb1GmqNOzfeYtWbrVNCxtybS02PGzXlzAtzIO2OsVmRRqEAGSddSQNTjngGs/ESqV3aCdkX6EYUVzmrkautr7JjlklaKe+mkZnLOOCLJOcBTg8PhlW9asKliGlG6il5kEqlBNv6mcQb53t4wtdmwRW4bksKDIHeSxGFH1gBR4alTWeo7954sRUm8tNWLO3P3YWwjPExknlw00rElnbwydeEd2fWs6vWdR9SWyL9KlkXWyQVCSigFAKAUAoBQCgFAKAUBhbX2VDdxmK4jV0PceYPipGqnzGtdQnKDvF2OZQUlZlYbd6InBLWUykfQlyCPR1BB+IHrWjT/UFtNeRQqYH+DIxL0dbRBx7LnzEkWP2vVlYyj/L7MgeEqrgZKdHO0GUdd1USqNDNOOFR+jxYFcvGUU+br3I6/aVWud6m63UuIdkMS+1oXRvfhiieZWPiGU9lu7OPXOmIaylXWlN363oS0stHeZIp+lqyU9lLh/MIgH+Jwf2VAsBV42JXjaa6zpXpetO+C5/Vj/8ldf/AJ9TrXzwPP31PqZsbPpP2fJ70rxn68bfvXI/bUcsDWXC5JHF0nxN5DvPZuhkW7t+AYyetQYzyzk6HyNQOjUTs4smVWFr3NRe9JGz4tOvLnwjR2/bjh/bU0cHWetiKWKpLiat+l2zHKG6P6Ef/kqT/wDPqdaI3jqfUzut+lixb3luE/KjU/wsa8eAqra3merG02ajeu+tdrgLHtaOFBr1UkbIpbxZmK5P2geHfUlGM6Grp3fWcVXCsrKdiOv0Z3oBa3eCZWGAYpscQ8+IAfDJqwsbS2kmu9Ff9nU3i0zBTo62jnHsuPPrYsfx1J+8o/y+zOP2lXqJBsbojmcg3cyRr3rH23PlkgKp8+1Vep+oR/4XmTwwL/6ZZ+wN37exTgtowufeY6u58WY6n05DuArOqVZ1HeTL8KcYK0UbSozsUAoBQCgFAKAUAoBQCgFAKA0e0tn3SZaxuFB/4VwpeP4OCJF+JYeAFTQlT2mvIjlGa+l+ZA94Nu7ejBDW4QfTt4es+PN8D1Aq5SpYV8fN/wDhTqVMQuHkV1ta6uZmzdPM7f1hc49AeXwrQgoR+m3gUpupL6rmPb2UkhxHFI58ERmP2AV05RW7OVCT2RKtidGt7cYMiCBPGU9r4INc+R4aq1MbSjtr3Fing6kt9Cbxbh7N2dEZr5zJw82kJC58FjX3ifoniNU3iq9WWWGnd7ltYalTV5HGz7GS/wBbK0t7G1PKVreM3Eo8UQjCAj5xzzBGeVJSVP65OUuq7sj2MXP6Uku420XRts8RlGhZ2OpkaRusJ8cggD0Ax5VG8ZVvdOx2sNTtaxo77dh9nrkWsF/ajmrQoLqNfFXVflAPt5cudSxrKo/qcZd+j9iN0nBbZl9zqtdy9l7UiMlhI8R71DE8BPc6OSR8CAcaGunia9F2qK/zrOVh6NVXhoRfbnRleW+TEFuE8Y9H+KHX9UtVmnjact9CvUwc47akRubOSI4ljkQ+Doyn7CKtKSezKrhJbo7tlX88DcVrJKjf1ZYZ9QNG9DXk4QkucjqE5x+m5YOwt5tuSYCW/W/Wlg4B+tlFNUKlHCx3du539y9Tq4h8CdbMsdoS4a+uY4x3xWqYz5NI+WH6OD9aqU5UlpBefsW4xqP6n5EkUY0qAlOaAUAoBQCgFAKAUAoBQCgFAKAUAoBQCgNZvFtuOxgeeYnhXkBzZjyUeZqSlTdSSjE4qTUI5mRDdzYUu0pFv9pjs87e3PuIvczA8ydOfPme4CzVqxpLk6XiyvTpuo89TwRYVUi2KAUBBd7d1ZI5Pbtl9i5XJeNR2ZxzIK97Hw+d64NXKNdNcnV1XoVqtJp54b+pv90d4F2hbrMqlDkq6kHssOeCfeXwP26gioK1J0p5b3JKVRVI3N0RURKAoHIUBzQCgFAKAUAoBQCgFAKAUAoBQCgFAKAUAoBQCgOHUEEEAg8weRoABQHNAKAUAoDgCgOaAUAoBQCgFAKAUAoBQCgFAKAUAoBQCgFAKAUAoBQCgFAKAUAoBQCgFAKAUAoBQCgFAKAUAoBQCgFAKAUAoBQCgFAKAUAoBQCgFAKAUAoBQCgFAKAUAoBQCgFAKAUAoBQCgFAKAUAoBQCgFAKAUAoBQCgFAKAUAoBQCgFAKAUAoBQCgFAKAUB//9k="/>
          <p:cNvSpPr>
            <a:spLocks noChangeAspect="1" noChangeArrowheads="1"/>
          </p:cNvSpPr>
          <p:nvPr/>
        </p:nvSpPr>
        <p:spPr bwMode="auto">
          <a:xfrm>
            <a:off x="190500" y="-3414713"/>
            <a:ext cx="55721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2006" name="Picture 22" descr="http://upload.wikimedia.org/wikipedia/commons/thumb/6/65/Logo_UNIDO.svg/596px-Logo_UNIDO.svg.png"/>
          <p:cNvPicPr>
            <a:picLocks noChangeAspect="1" noChangeArrowheads="1"/>
          </p:cNvPicPr>
          <p:nvPr/>
        </p:nvPicPr>
        <p:blipFill>
          <a:blip r:embed="rId19" cstate="print"/>
          <a:srcRect/>
          <a:stretch>
            <a:fillRect/>
          </a:stretch>
        </p:blipFill>
        <p:spPr bwMode="auto">
          <a:xfrm>
            <a:off x="3935953" y="3573016"/>
            <a:ext cx="1140103" cy="10081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6" name="Rectangle 4"/>
          <p:cNvSpPr>
            <a:spLocks noChangeArrowheads="1"/>
          </p:cNvSpPr>
          <p:nvPr/>
        </p:nvSpPr>
        <p:spPr bwMode="auto">
          <a:xfrm>
            <a:off x="2884488" y="914400"/>
            <a:ext cx="3352800" cy="5334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GB" sz="2000" b="1" dirty="0">
                <a:solidFill>
                  <a:srgbClr val="000000"/>
                </a:solidFill>
                <a:latin typeface="Helvetica" pitchFamily="34" charset="0"/>
                <a:cs typeface="Helvetica" pitchFamily="34" charset="0"/>
              </a:rPr>
              <a:t>Legislation</a:t>
            </a:r>
          </a:p>
        </p:txBody>
      </p:sp>
      <p:sp>
        <p:nvSpPr>
          <p:cNvPr id="402437" name="Rectangle 5"/>
          <p:cNvSpPr>
            <a:spLocks noChangeArrowheads="1"/>
          </p:cNvSpPr>
          <p:nvPr/>
        </p:nvSpPr>
        <p:spPr bwMode="auto">
          <a:xfrm>
            <a:off x="392113" y="1698625"/>
            <a:ext cx="2343150" cy="57785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Consumer / user</a:t>
            </a:r>
          </a:p>
          <a:p>
            <a:pPr algn="ctr" eaLnBrk="0" hangingPunct="0">
              <a:defRPr/>
            </a:pPr>
            <a:r>
              <a:rPr lang="en-GB" sz="1600" dirty="0">
                <a:solidFill>
                  <a:srgbClr val="000000"/>
                </a:solidFill>
                <a:latin typeface="Helvetica" pitchFamily="34" charset="0"/>
                <a:cs typeface="Helvetica" pitchFamily="34" charset="0"/>
              </a:rPr>
              <a:t>health and safety</a:t>
            </a:r>
          </a:p>
        </p:txBody>
      </p:sp>
      <p:sp>
        <p:nvSpPr>
          <p:cNvPr id="402438" name="Rectangle 6"/>
          <p:cNvSpPr>
            <a:spLocks noChangeArrowheads="1"/>
          </p:cNvSpPr>
          <p:nvPr/>
        </p:nvSpPr>
        <p:spPr bwMode="auto">
          <a:xfrm>
            <a:off x="6532563" y="1698625"/>
            <a:ext cx="2286000" cy="381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Environment</a:t>
            </a:r>
          </a:p>
        </p:txBody>
      </p:sp>
      <p:sp>
        <p:nvSpPr>
          <p:cNvPr id="402440" name="Rectangle 8"/>
          <p:cNvSpPr>
            <a:spLocks noChangeArrowheads="1"/>
          </p:cNvSpPr>
          <p:nvPr/>
        </p:nvSpPr>
        <p:spPr bwMode="auto">
          <a:xfrm>
            <a:off x="6532563" y="2397125"/>
            <a:ext cx="2286000" cy="719137"/>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 </a:t>
            </a:r>
            <a:br>
              <a:rPr lang="en-GB" sz="1600" dirty="0">
                <a:solidFill>
                  <a:srgbClr val="000000"/>
                </a:solidFill>
                <a:latin typeface="Helvetica" pitchFamily="34" charset="0"/>
                <a:cs typeface="Helvetica" pitchFamily="34" charset="0"/>
              </a:rPr>
            </a:br>
            <a:r>
              <a:rPr lang="en-GB" sz="1600" dirty="0">
                <a:solidFill>
                  <a:srgbClr val="000000"/>
                </a:solidFill>
                <a:latin typeface="Helvetica" pitchFamily="34" charset="0"/>
                <a:cs typeface="Helvetica" pitchFamily="34" charset="0"/>
              </a:rPr>
              <a:t>E.g. packaging, WEEE,</a:t>
            </a:r>
          </a:p>
          <a:p>
            <a:pPr algn="ctr" eaLnBrk="0" hangingPunct="0">
              <a:defRPr/>
            </a:pPr>
            <a:r>
              <a:rPr lang="en-GB" sz="1600" dirty="0">
                <a:solidFill>
                  <a:srgbClr val="000000"/>
                </a:solidFill>
                <a:latin typeface="Helvetica" pitchFamily="34" charset="0"/>
                <a:cs typeface="Helvetica" pitchFamily="34" charset="0"/>
              </a:rPr>
              <a:t> </a:t>
            </a:r>
            <a:r>
              <a:rPr lang="en-GB" sz="1600" dirty="0" err="1">
                <a:solidFill>
                  <a:srgbClr val="000000"/>
                </a:solidFill>
                <a:latin typeface="Helvetica" pitchFamily="34" charset="0"/>
                <a:cs typeface="Helvetica" pitchFamily="34" charset="0"/>
              </a:rPr>
              <a:t>RoHS</a:t>
            </a:r>
            <a:r>
              <a:rPr lang="en-GB" sz="1600" dirty="0">
                <a:solidFill>
                  <a:srgbClr val="000000"/>
                </a:solidFill>
                <a:latin typeface="Helvetica" pitchFamily="34" charset="0"/>
                <a:cs typeface="Helvetica" pitchFamily="34" charset="0"/>
              </a:rPr>
              <a:t>, cadmium</a:t>
            </a:r>
            <a:r>
              <a:rPr lang="en-GB" sz="1400" dirty="0">
                <a:solidFill>
                  <a:srgbClr val="000000"/>
                </a:solidFill>
                <a:latin typeface="Helvetica" pitchFamily="34" charset="0"/>
                <a:cs typeface="Helvetica" pitchFamily="34" charset="0"/>
              </a:rPr>
              <a:t> </a:t>
            </a:r>
          </a:p>
          <a:p>
            <a:pPr algn="ctr" eaLnBrk="0" hangingPunct="0">
              <a:defRPr/>
            </a:pPr>
            <a:endParaRPr lang="en-GB" dirty="0">
              <a:solidFill>
                <a:srgbClr val="000000"/>
              </a:solidFill>
              <a:latin typeface="Helvetica" pitchFamily="34" charset="0"/>
              <a:cs typeface="Helvetica" pitchFamily="34" charset="0"/>
            </a:endParaRPr>
          </a:p>
        </p:txBody>
      </p:sp>
      <p:sp>
        <p:nvSpPr>
          <p:cNvPr id="402441" name="Rectangle 9"/>
          <p:cNvSpPr>
            <a:spLocks noChangeArrowheads="1"/>
          </p:cNvSpPr>
          <p:nvPr/>
        </p:nvSpPr>
        <p:spPr bwMode="auto">
          <a:xfrm>
            <a:off x="2584450" y="2016125"/>
            <a:ext cx="2209800" cy="381000"/>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CE Marking</a:t>
            </a:r>
            <a:endParaRPr lang="en-GB" dirty="0">
              <a:solidFill>
                <a:srgbClr val="000000"/>
              </a:solidFill>
              <a:latin typeface="Helvetica" pitchFamily="34" charset="0"/>
              <a:cs typeface="Helvetica" pitchFamily="34" charset="0"/>
            </a:endParaRPr>
          </a:p>
        </p:txBody>
      </p:sp>
      <p:sp>
        <p:nvSpPr>
          <p:cNvPr id="402442" name="Rectangle 10"/>
          <p:cNvSpPr>
            <a:spLocks noChangeArrowheads="1"/>
          </p:cNvSpPr>
          <p:nvPr/>
        </p:nvSpPr>
        <p:spPr bwMode="auto">
          <a:xfrm>
            <a:off x="2424113" y="3905250"/>
            <a:ext cx="1371600" cy="5334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Social / fair</a:t>
            </a:r>
          </a:p>
          <a:p>
            <a:pPr algn="ctr" eaLnBrk="0" hangingPunct="0">
              <a:defRPr/>
            </a:pPr>
            <a:r>
              <a:rPr lang="en-GB" sz="1600" dirty="0">
                <a:solidFill>
                  <a:srgbClr val="000000"/>
                </a:solidFill>
                <a:latin typeface="Helvetica" pitchFamily="34" charset="0"/>
                <a:cs typeface="Helvetica" pitchFamily="34" charset="0"/>
              </a:rPr>
              <a:t>trade labels</a:t>
            </a:r>
          </a:p>
        </p:txBody>
      </p:sp>
      <p:sp>
        <p:nvSpPr>
          <p:cNvPr id="402443" name="Rectangle 11"/>
          <p:cNvSpPr>
            <a:spLocks noChangeArrowheads="1"/>
          </p:cNvSpPr>
          <p:nvPr/>
        </p:nvSpPr>
        <p:spPr bwMode="auto">
          <a:xfrm>
            <a:off x="3913188" y="3905250"/>
            <a:ext cx="1295400" cy="5334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en-GB" sz="1600" dirty="0">
                <a:solidFill>
                  <a:srgbClr val="000000"/>
                </a:solidFill>
                <a:latin typeface="Helvetica" pitchFamily="34" charset="0"/>
                <a:cs typeface="Helvetica" pitchFamily="34" charset="0"/>
              </a:rPr>
              <a:t>SA 8000 / OHSAS</a:t>
            </a:r>
          </a:p>
        </p:txBody>
      </p:sp>
      <p:sp>
        <p:nvSpPr>
          <p:cNvPr id="402444" name="Rectangle 12"/>
          <p:cNvSpPr>
            <a:spLocks noChangeArrowheads="1"/>
          </p:cNvSpPr>
          <p:nvPr/>
        </p:nvSpPr>
        <p:spPr bwMode="auto">
          <a:xfrm>
            <a:off x="5370513" y="3905250"/>
            <a:ext cx="1333500" cy="5334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a:solidFill>
                  <a:srgbClr val="000000"/>
                </a:solidFill>
                <a:latin typeface="Helvetica" pitchFamily="34" charset="0"/>
                <a:cs typeface="Helvetica" pitchFamily="34" charset="0"/>
              </a:rPr>
              <a:t>Codes of</a:t>
            </a:r>
          </a:p>
          <a:p>
            <a:pPr algn="ctr" eaLnBrk="0" hangingPunct="0">
              <a:defRPr/>
            </a:pPr>
            <a:r>
              <a:rPr lang="en-GB" sz="1600">
                <a:solidFill>
                  <a:srgbClr val="000000"/>
                </a:solidFill>
                <a:latin typeface="Helvetica" pitchFamily="34" charset="0"/>
                <a:cs typeface="Helvetica" pitchFamily="34" charset="0"/>
              </a:rPr>
              <a:t>conduct</a:t>
            </a:r>
          </a:p>
        </p:txBody>
      </p:sp>
      <p:sp>
        <p:nvSpPr>
          <p:cNvPr id="402445" name="Rectangle 13"/>
          <p:cNvSpPr>
            <a:spLocks noChangeArrowheads="1"/>
          </p:cNvSpPr>
          <p:nvPr/>
        </p:nvSpPr>
        <p:spPr bwMode="auto">
          <a:xfrm>
            <a:off x="392113" y="4559300"/>
            <a:ext cx="1412875" cy="5334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en-GB" sz="1600" dirty="0">
                <a:solidFill>
                  <a:srgbClr val="000000"/>
                </a:solidFill>
                <a:latin typeface="Helvetica" pitchFamily="34" charset="0"/>
                <a:cs typeface="Helvetica" pitchFamily="34" charset="0"/>
              </a:rPr>
              <a:t>ISO 9000 certificates</a:t>
            </a:r>
          </a:p>
        </p:txBody>
      </p:sp>
      <p:sp>
        <p:nvSpPr>
          <p:cNvPr id="402446" name="Rectangle 14"/>
          <p:cNvSpPr>
            <a:spLocks noChangeArrowheads="1"/>
          </p:cNvSpPr>
          <p:nvPr/>
        </p:nvSpPr>
        <p:spPr bwMode="auto">
          <a:xfrm>
            <a:off x="1998663" y="4557712"/>
            <a:ext cx="1219200" cy="5334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EN / IS0</a:t>
            </a:r>
          </a:p>
          <a:p>
            <a:pPr algn="ctr" eaLnBrk="0" hangingPunct="0">
              <a:defRPr/>
            </a:pPr>
            <a:r>
              <a:rPr lang="en-GB" sz="1600" dirty="0">
                <a:solidFill>
                  <a:srgbClr val="000000"/>
                </a:solidFill>
                <a:latin typeface="Helvetica" pitchFamily="34" charset="0"/>
                <a:cs typeface="Helvetica" pitchFamily="34" charset="0"/>
              </a:rPr>
              <a:t>standards</a:t>
            </a:r>
          </a:p>
        </p:txBody>
      </p:sp>
      <p:sp>
        <p:nvSpPr>
          <p:cNvPr id="402447" name="Rectangle 15"/>
          <p:cNvSpPr>
            <a:spLocks noChangeArrowheads="1"/>
          </p:cNvSpPr>
          <p:nvPr/>
        </p:nvSpPr>
        <p:spPr bwMode="auto">
          <a:xfrm>
            <a:off x="6191250" y="4559300"/>
            <a:ext cx="1293813" cy="5334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Eco labels</a:t>
            </a:r>
          </a:p>
        </p:txBody>
      </p:sp>
      <p:sp>
        <p:nvSpPr>
          <p:cNvPr id="402448" name="Rectangle 16"/>
          <p:cNvSpPr>
            <a:spLocks noChangeArrowheads="1"/>
          </p:cNvSpPr>
          <p:nvPr/>
        </p:nvSpPr>
        <p:spPr bwMode="auto">
          <a:xfrm>
            <a:off x="7670800" y="4559300"/>
            <a:ext cx="1147763" cy="5334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IS0 14001</a:t>
            </a:r>
          </a:p>
        </p:txBody>
      </p:sp>
      <p:sp>
        <p:nvSpPr>
          <p:cNvPr id="402449" name="Rectangle 17"/>
          <p:cNvSpPr>
            <a:spLocks noChangeArrowheads="1"/>
          </p:cNvSpPr>
          <p:nvPr/>
        </p:nvSpPr>
        <p:spPr bwMode="auto">
          <a:xfrm>
            <a:off x="392113" y="5418137"/>
            <a:ext cx="2825750" cy="4572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Quality</a:t>
            </a:r>
          </a:p>
        </p:txBody>
      </p:sp>
      <p:sp>
        <p:nvSpPr>
          <p:cNvPr id="402450" name="Rectangle 18"/>
          <p:cNvSpPr>
            <a:spLocks noChangeArrowheads="1"/>
          </p:cNvSpPr>
          <p:nvPr/>
        </p:nvSpPr>
        <p:spPr bwMode="auto">
          <a:xfrm>
            <a:off x="3479800" y="5418137"/>
            <a:ext cx="2160588" cy="4572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Social accountability</a:t>
            </a:r>
            <a:endParaRPr lang="en-GB" dirty="0">
              <a:solidFill>
                <a:srgbClr val="000000"/>
              </a:solidFill>
              <a:latin typeface="Helvetica" pitchFamily="34" charset="0"/>
              <a:cs typeface="Helvetica" pitchFamily="34" charset="0"/>
            </a:endParaRPr>
          </a:p>
        </p:txBody>
      </p:sp>
      <p:sp>
        <p:nvSpPr>
          <p:cNvPr id="402451" name="Rectangle 19"/>
          <p:cNvSpPr>
            <a:spLocks noChangeArrowheads="1"/>
          </p:cNvSpPr>
          <p:nvPr/>
        </p:nvSpPr>
        <p:spPr bwMode="auto">
          <a:xfrm>
            <a:off x="6191250" y="5418137"/>
            <a:ext cx="2627313" cy="4572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1600" dirty="0">
                <a:solidFill>
                  <a:srgbClr val="000000"/>
                </a:solidFill>
                <a:latin typeface="Helvetica" pitchFamily="34" charset="0"/>
                <a:cs typeface="Helvetica" pitchFamily="34" charset="0"/>
              </a:rPr>
              <a:t>Environment</a:t>
            </a:r>
          </a:p>
        </p:txBody>
      </p:sp>
      <p:sp>
        <p:nvSpPr>
          <p:cNvPr id="402452" name="Rectangle 20"/>
          <p:cNvSpPr>
            <a:spLocks noChangeArrowheads="1"/>
          </p:cNvSpPr>
          <p:nvPr/>
        </p:nvSpPr>
        <p:spPr bwMode="auto">
          <a:xfrm>
            <a:off x="2884488" y="6262687"/>
            <a:ext cx="3352800" cy="4572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GB" sz="2000" b="1" dirty="0">
                <a:solidFill>
                  <a:srgbClr val="000000"/>
                </a:solidFill>
                <a:latin typeface="Helvetica" pitchFamily="34" charset="0"/>
                <a:cs typeface="Helvetica" pitchFamily="34" charset="0"/>
              </a:rPr>
              <a:t>Buyer requirements</a:t>
            </a:r>
          </a:p>
        </p:txBody>
      </p:sp>
      <p:sp>
        <p:nvSpPr>
          <p:cNvPr id="2" name="Rectangle 4"/>
          <p:cNvSpPr>
            <a:spLocks noChangeArrowheads="1"/>
          </p:cNvSpPr>
          <p:nvPr/>
        </p:nvSpPr>
        <p:spPr bwMode="auto">
          <a:xfrm>
            <a:off x="2424113" y="3224212"/>
            <a:ext cx="4279900" cy="5334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defRPr/>
            </a:pPr>
            <a:r>
              <a:rPr lang="en-GB" sz="2000" b="1" dirty="0">
                <a:solidFill>
                  <a:srgbClr val="000000"/>
                </a:solidFill>
                <a:latin typeface="Helvetica" pitchFamily="34" charset="0"/>
                <a:cs typeface="Helvetica" pitchFamily="34" charset="0"/>
              </a:rPr>
              <a:t>ISO 26000, GRI, Global Compact</a:t>
            </a:r>
          </a:p>
        </p:txBody>
      </p:sp>
      <p:cxnSp>
        <p:nvCxnSpPr>
          <p:cNvPr id="8" name="Gebogen verbindingslijn 7"/>
          <p:cNvCxnSpPr/>
          <p:nvPr/>
        </p:nvCxnSpPr>
        <p:spPr bwMode="auto">
          <a:xfrm rot="10800000" flipV="1">
            <a:off x="1563688" y="1181100"/>
            <a:ext cx="1320800" cy="517525"/>
          </a:xfrm>
          <a:prstGeom prst="bentConnector2">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0" name="Gebogen verbindingslijn 9"/>
          <p:cNvCxnSpPr/>
          <p:nvPr/>
        </p:nvCxnSpPr>
        <p:spPr bwMode="auto">
          <a:xfrm>
            <a:off x="6237288" y="1181100"/>
            <a:ext cx="1438275" cy="517525"/>
          </a:xfrm>
          <a:prstGeom prst="bentConnector2">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21526" name="Gebogen verbindingslijn 402483"/>
          <p:cNvCxnSpPr>
            <a:cxnSpLocks noChangeShapeType="1"/>
            <a:stCxn id="402450" idx="0"/>
          </p:cNvCxnSpPr>
          <p:nvPr/>
        </p:nvCxnSpPr>
        <p:spPr bwMode="auto">
          <a:xfrm rot="5400000" flipH="1" flipV="1">
            <a:off x="4071144" y="4928394"/>
            <a:ext cx="979487" cy="0"/>
          </a:xfrm>
          <a:prstGeom prst="bentConnector3">
            <a:avLst>
              <a:gd name="adj1" fmla="val 50000"/>
            </a:avLst>
          </a:prstGeom>
          <a:noFill/>
          <a:ln w="9525" algn="ctr">
            <a:solidFill>
              <a:schemeClr val="tx1"/>
            </a:solidFill>
            <a:round/>
            <a:headEnd/>
            <a:tailEnd type="arrow" w="med" len="med"/>
          </a:ln>
          <a:effectLst/>
        </p:spPr>
      </p:cxnSp>
      <p:cxnSp>
        <p:nvCxnSpPr>
          <p:cNvPr id="402513" name="Rechte verbindingslijn met pijl 402512"/>
          <p:cNvCxnSpPr/>
          <p:nvPr/>
        </p:nvCxnSpPr>
        <p:spPr bwMode="auto">
          <a:xfrm>
            <a:off x="7675563" y="2079625"/>
            <a:ext cx="0" cy="317500"/>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21530" name="Rechte verbindingslijn met pijl 402545"/>
          <p:cNvCxnSpPr>
            <a:cxnSpLocks noChangeShapeType="1"/>
          </p:cNvCxnSpPr>
          <p:nvPr/>
        </p:nvCxnSpPr>
        <p:spPr bwMode="auto">
          <a:xfrm flipV="1">
            <a:off x="6838950" y="5092700"/>
            <a:ext cx="0" cy="325437"/>
          </a:xfrm>
          <a:prstGeom prst="straightConnector1">
            <a:avLst/>
          </a:prstGeom>
          <a:noFill/>
          <a:ln w="9525" algn="ctr">
            <a:solidFill>
              <a:schemeClr val="tx1"/>
            </a:solidFill>
            <a:round/>
            <a:headEnd/>
            <a:tailEnd type="arrow" w="med" len="med"/>
          </a:ln>
          <a:effectLst/>
        </p:spPr>
      </p:cxnSp>
      <p:cxnSp>
        <p:nvCxnSpPr>
          <p:cNvPr id="21531" name="Rechte verbindingslijn met pijl 402547"/>
          <p:cNvCxnSpPr>
            <a:cxnSpLocks noChangeShapeType="1"/>
          </p:cNvCxnSpPr>
          <p:nvPr/>
        </p:nvCxnSpPr>
        <p:spPr bwMode="auto">
          <a:xfrm flipH="1" flipV="1">
            <a:off x="8243888" y="5092700"/>
            <a:ext cx="0" cy="325437"/>
          </a:xfrm>
          <a:prstGeom prst="straightConnector1">
            <a:avLst/>
          </a:prstGeom>
          <a:noFill/>
          <a:ln w="9525" algn="ctr">
            <a:solidFill>
              <a:schemeClr val="tx1"/>
            </a:solidFill>
            <a:round/>
            <a:headEnd/>
            <a:tailEnd type="arrow" w="med" len="med"/>
          </a:ln>
          <a:effectLst/>
        </p:spPr>
      </p:cxnSp>
      <p:cxnSp>
        <p:nvCxnSpPr>
          <p:cNvPr id="21532" name="Rechte verbindingslijn met pijl 402554"/>
          <p:cNvCxnSpPr>
            <a:cxnSpLocks noChangeShapeType="1"/>
          </p:cNvCxnSpPr>
          <p:nvPr/>
        </p:nvCxnSpPr>
        <p:spPr bwMode="auto">
          <a:xfrm flipV="1">
            <a:off x="1098550" y="5092700"/>
            <a:ext cx="0" cy="325437"/>
          </a:xfrm>
          <a:prstGeom prst="straightConnector1">
            <a:avLst/>
          </a:prstGeom>
          <a:noFill/>
          <a:ln w="9525" algn="ctr">
            <a:solidFill>
              <a:schemeClr val="tx1"/>
            </a:solidFill>
            <a:round/>
            <a:headEnd/>
            <a:tailEnd type="arrow" w="med" len="med"/>
          </a:ln>
          <a:effectLst/>
        </p:spPr>
      </p:cxnSp>
      <p:cxnSp>
        <p:nvCxnSpPr>
          <p:cNvPr id="21533" name="Rechte verbindingslijn met pijl 402556"/>
          <p:cNvCxnSpPr>
            <a:cxnSpLocks noChangeShapeType="1"/>
          </p:cNvCxnSpPr>
          <p:nvPr/>
        </p:nvCxnSpPr>
        <p:spPr bwMode="auto">
          <a:xfrm flipV="1">
            <a:off x="2608263" y="5091112"/>
            <a:ext cx="0" cy="327025"/>
          </a:xfrm>
          <a:prstGeom prst="straightConnector1">
            <a:avLst/>
          </a:prstGeom>
          <a:noFill/>
          <a:ln w="9525" algn="ctr">
            <a:solidFill>
              <a:schemeClr val="tx1"/>
            </a:solidFill>
            <a:round/>
            <a:headEnd/>
            <a:tailEnd type="arrow" w="med" len="med"/>
          </a:ln>
          <a:effectLst/>
        </p:spPr>
      </p:cxnSp>
      <p:cxnSp>
        <p:nvCxnSpPr>
          <p:cNvPr id="21534" name="Rechte verbindingslijn met pijl 402561"/>
          <p:cNvCxnSpPr>
            <a:cxnSpLocks noChangeShapeType="1"/>
          </p:cNvCxnSpPr>
          <p:nvPr/>
        </p:nvCxnSpPr>
        <p:spPr bwMode="auto">
          <a:xfrm flipV="1">
            <a:off x="5514975" y="4438650"/>
            <a:ext cx="0" cy="979487"/>
          </a:xfrm>
          <a:prstGeom prst="straightConnector1">
            <a:avLst/>
          </a:prstGeom>
          <a:noFill/>
          <a:ln w="9525" algn="ctr">
            <a:solidFill>
              <a:schemeClr val="tx1"/>
            </a:solidFill>
            <a:round/>
            <a:headEnd/>
            <a:tailEnd type="arrow" w="med" len="med"/>
          </a:ln>
          <a:effectLst/>
        </p:spPr>
      </p:cxnSp>
      <p:cxnSp>
        <p:nvCxnSpPr>
          <p:cNvPr id="21535" name="Rechte verbindingslijn met pijl 402563"/>
          <p:cNvCxnSpPr>
            <a:cxnSpLocks noChangeShapeType="1"/>
          </p:cNvCxnSpPr>
          <p:nvPr/>
        </p:nvCxnSpPr>
        <p:spPr bwMode="auto">
          <a:xfrm flipV="1">
            <a:off x="3595688" y="4438650"/>
            <a:ext cx="0" cy="979487"/>
          </a:xfrm>
          <a:prstGeom prst="straightConnector1">
            <a:avLst/>
          </a:prstGeom>
          <a:noFill/>
          <a:ln w="9525" algn="ctr">
            <a:solidFill>
              <a:schemeClr val="tx1"/>
            </a:solidFill>
            <a:round/>
            <a:headEnd/>
            <a:tailEnd type="arrow" w="med" len="med"/>
          </a:ln>
          <a:effectLst/>
        </p:spPr>
      </p:cxnSp>
      <p:cxnSp>
        <p:nvCxnSpPr>
          <p:cNvPr id="6" name="Gebogen verbindingslijn 5"/>
          <p:cNvCxnSpPr>
            <a:cxnSpLocks noChangeShapeType="1"/>
            <a:stCxn id="402452" idx="0"/>
            <a:endCxn id="402450" idx="2"/>
          </p:cNvCxnSpPr>
          <p:nvPr/>
        </p:nvCxnSpPr>
        <p:spPr bwMode="auto">
          <a:xfrm rot="16200000" flipV="1">
            <a:off x="4367213" y="6069012"/>
            <a:ext cx="387350" cy="0"/>
          </a:xfrm>
          <a:prstGeom prst="bentConnector3">
            <a:avLst>
              <a:gd name="adj1" fmla="val 50000"/>
            </a:avLst>
          </a:prstGeom>
          <a:noFill/>
          <a:ln w="9525" algn="ctr">
            <a:solidFill>
              <a:schemeClr val="tx1"/>
            </a:solidFill>
            <a:round/>
            <a:headEnd/>
            <a:tailEnd type="arrow" w="med" len="med"/>
          </a:ln>
          <a:effectLst/>
        </p:spPr>
      </p:cxnSp>
      <p:cxnSp>
        <p:nvCxnSpPr>
          <p:cNvPr id="20" name="Gebogen verbindingslijn 19"/>
          <p:cNvCxnSpPr>
            <a:cxnSpLocks noChangeShapeType="1"/>
            <a:stCxn id="402452" idx="1"/>
            <a:endCxn id="402449" idx="2"/>
          </p:cNvCxnSpPr>
          <p:nvPr/>
        </p:nvCxnSpPr>
        <p:spPr bwMode="auto">
          <a:xfrm rot="10800000">
            <a:off x="1804988" y="5875337"/>
            <a:ext cx="1079500" cy="615950"/>
          </a:xfrm>
          <a:prstGeom prst="bentConnector2">
            <a:avLst/>
          </a:prstGeom>
          <a:noFill/>
          <a:ln w="9525" algn="ctr">
            <a:solidFill>
              <a:schemeClr val="tx1"/>
            </a:solidFill>
            <a:round/>
            <a:headEnd/>
            <a:tailEnd type="arrow" w="med" len="med"/>
          </a:ln>
          <a:effectLst/>
        </p:spPr>
      </p:cxnSp>
      <p:cxnSp>
        <p:nvCxnSpPr>
          <p:cNvPr id="24" name="Gebogen verbindingslijn 23"/>
          <p:cNvCxnSpPr>
            <a:cxnSpLocks noChangeShapeType="1"/>
            <a:stCxn id="402452" idx="3"/>
            <a:endCxn id="402451" idx="2"/>
          </p:cNvCxnSpPr>
          <p:nvPr/>
        </p:nvCxnSpPr>
        <p:spPr bwMode="auto">
          <a:xfrm flipV="1">
            <a:off x="6237288" y="5875337"/>
            <a:ext cx="1268412" cy="615950"/>
          </a:xfrm>
          <a:prstGeom prst="bentConnector2">
            <a:avLst/>
          </a:prstGeom>
          <a:noFill/>
          <a:ln w="9525" algn="ctr">
            <a:solidFill>
              <a:schemeClr val="tx1"/>
            </a:solidFill>
            <a:round/>
            <a:headEnd/>
            <a:tailEnd type="arrow" w="med" len="med"/>
          </a:ln>
          <a:effectLst/>
        </p:spPr>
      </p:cxnSp>
    </p:spTree>
    <p:extLst>
      <p:ext uri="{BB962C8B-B14F-4D97-AF65-F5344CB8AC3E}">
        <p14:creationId xmlns:p14="http://schemas.microsoft.com/office/powerpoint/2010/main" val="24700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24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24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24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24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25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24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24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40244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53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153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0244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0244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0245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15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153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0244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0244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0245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53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15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153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0244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0244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02444"/>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6" grpId="0" animBg="1"/>
      <p:bldP spid="402437" grpId="0" animBg="1"/>
      <p:bldP spid="402438" grpId="0" animBg="1"/>
      <p:bldP spid="402440" grpId="0" animBg="1"/>
      <p:bldP spid="402441" grpId="0" animBg="1"/>
      <p:bldP spid="402442" grpId="0" animBg="1"/>
      <p:bldP spid="402443" grpId="0" animBg="1"/>
      <p:bldP spid="402444" grpId="0" animBg="1"/>
      <p:bldP spid="402445" grpId="0" animBg="1"/>
      <p:bldP spid="402446" grpId="0" animBg="1"/>
      <p:bldP spid="402447" grpId="0" animBg="1"/>
      <p:bldP spid="402448" grpId="0" animBg="1"/>
      <p:bldP spid="402449" grpId="0" animBg="1"/>
      <p:bldP spid="402450" grpId="0" animBg="1"/>
      <p:bldP spid="402451" grpId="0" animBg="1"/>
      <p:bldP spid="40245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914400"/>
          </a:xfrm>
        </p:spPr>
        <p:txBody>
          <a:bodyPr/>
          <a:lstStyle/>
          <a:p>
            <a:pPr algn="ctr"/>
            <a:r>
              <a:rPr lang="en-US" sz="2300" dirty="0" smtClean="0"/>
              <a:t>Confronting and benefiting from sustainability standards in global markets</a:t>
            </a:r>
            <a:endParaRPr lang="en-US" sz="2300" dirty="0"/>
          </a:p>
        </p:txBody>
      </p:sp>
      <p:sp>
        <p:nvSpPr>
          <p:cNvPr id="3" name="Content Placeholder 2"/>
          <p:cNvSpPr>
            <a:spLocks noGrp="1"/>
          </p:cNvSpPr>
          <p:nvPr>
            <p:ph idx="1"/>
          </p:nvPr>
        </p:nvSpPr>
        <p:spPr>
          <a:xfrm>
            <a:off x="-158750" y="2165350"/>
            <a:ext cx="8769350" cy="4464050"/>
          </a:xfrm>
        </p:spPr>
        <p:txBody>
          <a:bodyPr/>
          <a:lstStyle/>
          <a:p>
            <a:pPr algn="just">
              <a:buNone/>
            </a:pPr>
            <a:r>
              <a:rPr lang="en-US" sz="1600" dirty="0" smtClean="0"/>
              <a:t>	The basic steps for greening enterprises in developing countries are also relevant for the commercial challenge of attempting to enter – or remain in – world markets, and having to meet an increasing number of environmentally-related standards to do so. These standards require enterprises to reconfigure their products and/or processes to meet the requirements of their international customers or the laws of the countries to which they wish to export, and to certify that they have done so. </a:t>
            </a:r>
          </a:p>
          <a:p>
            <a:pPr algn="just">
              <a:buNone/>
            </a:pPr>
            <a:r>
              <a:rPr lang="en-US" sz="1600" dirty="0" smtClean="0"/>
              <a:t>	In other words, they must be able to:	</a:t>
            </a:r>
            <a:endParaRPr lang="en-US" sz="1200" dirty="0" smtClean="0"/>
          </a:p>
          <a:p>
            <a:pPr algn="just">
              <a:buNone/>
            </a:pPr>
            <a:endParaRPr lang="en-US" sz="1200" dirty="0" smtClean="0"/>
          </a:p>
          <a:p>
            <a:pPr lvl="1" algn="just"/>
            <a:r>
              <a:rPr lang="en-US" sz="1600" dirty="0" smtClean="0"/>
              <a:t>Redesign their products so that they meet any pertinent environment-related product standards;</a:t>
            </a:r>
          </a:p>
          <a:p>
            <a:pPr lvl="1" algn="just"/>
            <a:endParaRPr lang="en-US" sz="800" dirty="0" smtClean="0"/>
          </a:p>
          <a:p>
            <a:pPr lvl="1" algn="just"/>
            <a:r>
              <a:rPr lang="en-US" sz="1600" dirty="0" smtClean="0"/>
              <a:t>Reconfigure their processes so that they meet any pertinent environment-related process (technology and management) standards;</a:t>
            </a:r>
          </a:p>
          <a:p>
            <a:pPr lvl="1" algn="just"/>
            <a:endParaRPr lang="en-US" sz="800" dirty="0" smtClean="0"/>
          </a:p>
          <a:p>
            <a:pPr lvl="1" algn="just"/>
            <a:r>
              <a:rPr lang="en-US" sz="1600" dirty="0" smtClean="0"/>
              <a:t>Certify that their products and/or their manufacturing processes meet these standards.</a:t>
            </a:r>
          </a:p>
          <a:p>
            <a:endParaRPr lang="en-US" sz="1800" dirty="0"/>
          </a:p>
        </p:txBody>
      </p:sp>
    </p:spTree>
    <p:extLst>
      <p:ext uri="{BB962C8B-B14F-4D97-AF65-F5344CB8AC3E}">
        <p14:creationId xmlns:p14="http://schemas.microsoft.com/office/powerpoint/2010/main" val="264667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41" name="Text Box 81"/>
          <p:cNvSpPr txBox="1">
            <a:spLocks noChangeArrowheads="1"/>
          </p:cNvSpPr>
          <p:nvPr/>
        </p:nvSpPr>
        <p:spPr bwMode="auto">
          <a:xfrm>
            <a:off x="0" y="925793"/>
            <a:ext cx="9144000"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eaLnBrk="0" hangingPunct="0">
              <a:defRPr/>
            </a:pPr>
            <a:r>
              <a:rPr kumimoji="1" lang="en-US" sz="2400" b="1" dirty="0">
                <a:solidFill>
                  <a:srgbClr val="669900"/>
                </a:solidFill>
                <a:latin typeface="+mj-lt"/>
                <a:ea typeface="+mj-ea"/>
                <a:cs typeface="+mj-cs"/>
              </a:rPr>
              <a:t>Quality Assurance Infrastructure</a:t>
            </a:r>
          </a:p>
        </p:txBody>
      </p:sp>
      <p:sp>
        <p:nvSpPr>
          <p:cNvPr id="489534" name="Text Box 97"/>
          <p:cNvSpPr txBox="1">
            <a:spLocks noChangeArrowheads="1"/>
          </p:cNvSpPr>
          <p:nvPr/>
        </p:nvSpPr>
        <p:spPr bwMode="auto">
          <a:xfrm rot="16200000">
            <a:off x="442999" y="1902396"/>
            <a:ext cx="1143000" cy="307777"/>
          </a:xfrm>
          <a:prstGeom prst="rect">
            <a:avLst/>
          </a:prstGeom>
          <a:noFill/>
          <a:ln w="9525">
            <a:noFill/>
            <a:miter lim="800000"/>
            <a:headEnd/>
            <a:tailEnd/>
          </a:ln>
        </p:spPr>
        <p:txBody>
          <a:bodyPr>
            <a:spAutoFit/>
          </a:bodyPr>
          <a:lstStyle/>
          <a:p>
            <a:pPr algn="ctr">
              <a:lnSpc>
                <a:spcPct val="70000"/>
              </a:lnSpc>
            </a:pPr>
            <a:r>
              <a:rPr lang="en-US" sz="1000" b="0" dirty="0">
                <a:solidFill>
                  <a:schemeClr val="bg1"/>
                </a:solidFill>
                <a:latin typeface="+mj-lt"/>
              </a:rPr>
              <a:t>International Governance</a:t>
            </a:r>
          </a:p>
        </p:txBody>
      </p:sp>
      <p:grpSp>
        <p:nvGrpSpPr>
          <p:cNvPr id="84" name="Group 83"/>
          <p:cNvGrpSpPr/>
          <p:nvPr/>
        </p:nvGrpSpPr>
        <p:grpSpPr>
          <a:xfrm>
            <a:off x="0" y="1636861"/>
            <a:ext cx="8795048" cy="4816475"/>
            <a:chOff x="0" y="1636861"/>
            <a:chExt cx="8795048" cy="4816475"/>
          </a:xfrm>
        </p:grpSpPr>
        <p:sp>
          <p:nvSpPr>
            <p:cNvPr id="220242" name="Rectangle 82"/>
            <p:cNvSpPr>
              <a:spLocks noChangeArrowheads="1"/>
            </p:cNvSpPr>
            <p:nvPr/>
          </p:nvSpPr>
          <p:spPr bwMode="auto">
            <a:xfrm>
              <a:off x="0" y="6165304"/>
              <a:ext cx="1134093"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50000"/>
                </a:spcBef>
                <a:defRPr/>
              </a:pPr>
              <a:r>
                <a:rPr lang="en-US" sz="1200" b="1" i="1" dirty="0">
                  <a:solidFill>
                    <a:srgbClr val="000000"/>
                  </a:solidFill>
                  <a:latin typeface="+mn-lt"/>
                </a:rPr>
                <a:t>Source: UNIDO</a:t>
              </a:r>
            </a:p>
          </p:txBody>
        </p:sp>
        <p:sp>
          <p:nvSpPr>
            <p:cNvPr id="489488" name="Rectangle 126"/>
            <p:cNvSpPr>
              <a:spLocks noChangeArrowheads="1"/>
            </p:cNvSpPr>
            <p:nvPr/>
          </p:nvSpPr>
          <p:spPr bwMode="auto">
            <a:xfrm>
              <a:off x="1403648" y="3281511"/>
              <a:ext cx="7391400" cy="760413"/>
            </a:xfrm>
            <a:prstGeom prst="rect">
              <a:avLst/>
            </a:prstGeom>
            <a:noFill/>
            <a:ln w="9525">
              <a:solidFill>
                <a:schemeClr val="tx1"/>
              </a:solidFill>
              <a:miter lim="800000"/>
              <a:headEnd/>
              <a:tailEnd/>
            </a:ln>
          </p:spPr>
          <p:txBody>
            <a:bodyPr wrap="none" anchor="ctr"/>
            <a:lstStyle/>
            <a:p>
              <a:endParaRPr lang="en-US" sz="2000">
                <a:latin typeface="+mn-lt"/>
              </a:endParaRPr>
            </a:p>
          </p:txBody>
        </p:sp>
        <p:sp>
          <p:nvSpPr>
            <p:cNvPr id="489546" name="Line 95"/>
            <p:cNvSpPr>
              <a:spLocks noChangeShapeType="1"/>
            </p:cNvSpPr>
            <p:nvPr/>
          </p:nvSpPr>
          <p:spPr bwMode="auto">
            <a:xfrm flipH="1">
              <a:off x="7466484" y="3469853"/>
              <a:ext cx="2232" cy="864096"/>
            </a:xfrm>
            <a:prstGeom prst="line">
              <a:avLst/>
            </a:prstGeom>
            <a:ln>
              <a:solidFill>
                <a:schemeClr val="accent1">
                  <a:lumMod val="40000"/>
                  <a:lumOff val="60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489475" name="Text Box 23"/>
            <p:cNvSpPr txBox="1">
              <a:spLocks noChangeArrowheads="1"/>
            </p:cNvSpPr>
            <p:nvPr/>
          </p:nvSpPr>
          <p:spPr bwMode="auto">
            <a:xfrm>
              <a:off x="1676400" y="2708523"/>
              <a:ext cx="2122488" cy="307777"/>
            </a:xfrm>
            <a:prstGeom prst="rect">
              <a:avLst/>
            </a:prstGeom>
            <a:solidFill>
              <a:schemeClr val="accent1">
                <a:lumMod val="75000"/>
              </a:schemeClr>
            </a:solidFill>
            <a:ln w="9525">
              <a:noFill/>
              <a:miter lim="800000"/>
              <a:headEnd/>
              <a:tailEnd/>
            </a:ln>
          </p:spPr>
          <p:txBody>
            <a:bodyPr>
              <a:spAutoFit/>
            </a:bodyPr>
            <a:lstStyle/>
            <a:p>
              <a:pPr algn="ctr">
                <a:spcBef>
                  <a:spcPct val="50000"/>
                </a:spcBef>
              </a:pPr>
              <a:r>
                <a:rPr lang="en-US" sz="1400" b="1" dirty="0">
                  <a:solidFill>
                    <a:schemeClr val="bg1"/>
                  </a:solidFill>
                  <a:latin typeface="+mn-lt"/>
                </a:rPr>
                <a:t>Metrology</a:t>
              </a:r>
              <a:endParaRPr lang="es-ES_tradnl" sz="1400" dirty="0">
                <a:solidFill>
                  <a:schemeClr val="bg1"/>
                </a:solidFill>
                <a:latin typeface="+mn-lt"/>
              </a:endParaRPr>
            </a:p>
          </p:txBody>
        </p:sp>
        <p:sp>
          <p:nvSpPr>
            <p:cNvPr id="489476" name="Text Box 23"/>
            <p:cNvSpPr txBox="1">
              <a:spLocks noChangeArrowheads="1"/>
            </p:cNvSpPr>
            <p:nvPr/>
          </p:nvSpPr>
          <p:spPr bwMode="auto">
            <a:xfrm>
              <a:off x="4038600" y="2708523"/>
              <a:ext cx="2133600" cy="307777"/>
            </a:xfrm>
            <a:prstGeom prst="rect">
              <a:avLst/>
            </a:prstGeom>
            <a:solidFill>
              <a:schemeClr val="accent1"/>
            </a:solidFill>
            <a:ln w="9525">
              <a:noFill/>
              <a:miter lim="800000"/>
              <a:headEnd/>
              <a:tailEnd/>
            </a:ln>
          </p:spPr>
          <p:txBody>
            <a:bodyPr>
              <a:spAutoFit/>
            </a:bodyPr>
            <a:lstStyle/>
            <a:p>
              <a:pPr algn="ctr">
                <a:spcBef>
                  <a:spcPct val="50000"/>
                </a:spcBef>
              </a:pPr>
              <a:r>
                <a:rPr lang="en-US" sz="1400" b="1">
                  <a:solidFill>
                    <a:schemeClr val="bg1"/>
                  </a:solidFill>
                  <a:latin typeface="+mn-lt"/>
                </a:rPr>
                <a:t>Accreditation</a:t>
              </a:r>
              <a:endParaRPr lang="es-ES_tradnl" sz="1400">
                <a:solidFill>
                  <a:schemeClr val="bg1"/>
                </a:solidFill>
                <a:latin typeface="+mn-lt"/>
              </a:endParaRPr>
            </a:p>
          </p:txBody>
        </p:sp>
        <p:sp>
          <p:nvSpPr>
            <p:cNvPr id="489477" name="Text Box 23"/>
            <p:cNvSpPr txBox="1">
              <a:spLocks noChangeArrowheads="1"/>
            </p:cNvSpPr>
            <p:nvPr/>
          </p:nvSpPr>
          <p:spPr bwMode="auto">
            <a:xfrm>
              <a:off x="6400800" y="2708523"/>
              <a:ext cx="2133600" cy="307777"/>
            </a:xfrm>
            <a:prstGeom prst="rect">
              <a:avLst/>
            </a:prstGeom>
            <a:solidFill>
              <a:schemeClr val="accent1">
                <a:lumMod val="60000"/>
                <a:lumOff val="40000"/>
              </a:schemeClr>
            </a:solidFill>
            <a:ln w="9525">
              <a:noFill/>
              <a:miter lim="800000"/>
              <a:headEnd/>
              <a:tailEnd/>
            </a:ln>
          </p:spPr>
          <p:txBody>
            <a:bodyPr>
              <a:spAutoFit/>
            </a:bodyPr>
            <a:lstStyle/>
            <a:p>
              <a:pPr algn="ctr">
                <a:spcBef>
                  <a:spcPct val="50000"/>
                </a:spcBef>
              </a:pPr>
              <a:r>
                <a:rPr lang="en-US" sz="1400" b="1" dirty="0">
                  <a:solidFill>
                    <a:schemeClr val="bg1"/>
                  </a:solidFill>
                  <a:latin typeface="+mn-lt"/>
                </a:rPr>
                <a:t>Standards</a:t>
              </a:r>
              <a:endParaRPr lang="es-ES_tradnl" sz="1400" dirty="0">
                <a:solidFill>
                  <a:schemeClr val="bg1"/>
                </a:solidFill>
                <a:latin typeface="+mn-lt"/>
              </a:endParaRPr>
            </a:p>
          </p:txBody>
        </p:sp>
        <p:sp>
          <p:nvSpPr>
            <p:cNvPr id="489478" name="Text Box 23"/>
            <p:cNvSpPr txBox="1">
              <a:spLocks noChangeArrowheads="1"/>
            </p:cNvSpPr>
            <p:nvPr/>
          </p:nvSpPr>
          <p:spPr bwMode="auto">
            <a:xfrm>
              <a:off x="1986756" y="3357711"/>
              <a:ext cx="1589087" cy="523220"/>
            </a:xfrm>
            <a:prstGeom prst="rect">
              <a:avLst/>
            </a:prstGeom>
            <a:solidFill>
              <a:schemeClr val="accent1">
                <a:lumMod val="75000"/>
              </a:schemeClr>
            </a:solidFill>
            <a:ln w="9525">
              <a:noFill/>
              <a:miter lim="800000"/>
              <a:headEnd/>
              <a:tailEnd/>
            </a:ln>
          </p:spPr>
          <p:txBody>
            <a:bodyPr>
              <a:spAutoFit/>
            </a:bodyPr>
            <a:lstStyle/>
            <a:p>
              <a:pPr algn="ctr">
                <a:spcBef>
                  <a:spcPct val="50000"/>
                </a:spcBef>
              </a:pPr>
              <a:r>
                <a:rPr lang="en-US" sz="1400" b="1">
                  <a:solidFill>
                    <a:schemeClr val="bg1"/>
                  </a:solidFill>
                  <a:latin typeface="+mn-lt"/>
                </a:rPr>
                <a:t>Metrology Institute</a:t>
              </a:r>
              <a:endParaRPr lang="es-ES_tradnl" sz="1400">
                <a:solidFill>
                  <a:schemeClr val="bg1"/>
                </a:solidFill>
                <a:latin typeface="+mn-lt"/>
              </a:endParaRPr>
            </a:p>
          </p:txBody>
        </p:sp>
        <p:sp>
          <p:nvSpPr>
            <p:cNvPr id="489479" name="Text Box 23"/>
            <p:cNvSpPr txBox="1">
              <a:spLocks noChangeArrowheads="1"/>
            </p:cNvSpPr>
            <p:nvPr/>
          </p:nvSpPr>
          <p:spPr bwMode="auto">
            <a:xfrm>
              <a:off x="4234657" y="3357711"/>
              <a:ext cx="1741487" cy="523220"/>
            </a:xfrm>
            <a:prstGeom prst="rect">
              <a:avLst/>
            </a:prstGeom>
            <a:solidFill>
              <a:schemeClr val="accent1"/>
            </a:solidFill>
            <a:ln w="9525">
              <a:noFill/>
              <a:miter lim="800000"/>
              <a:headEnd/>
              <a:tailEnd/>
            </a:ln>
          </p:spPr>
          <p:txBody>
            <a:bodyPr>
              <a:spAutoFit/>
            </a:bodyPr>
            <a:lstStyle/>
            <a:p>
              <a:pPr algn="ctr">
                <a:spcBef>
                  <a:spcPct val="50000"/>
                </a:spcBef>
              </a:pPr>
              <a:r>
                <a:rPr lang="en-US" sz="1400" b="1" dirty="0" smtClean="0">
                  <a:solidFill>
                    <a:schemeClr val="bg1"/>
                  </a:solidFill>
                  <a:latin typeface="+mn-lt"/>
                </a:rPr>
                <a:t>Accreditation Board</a:t>
              </a:r>
              <a:endParaRPr lang="es-ES_tradnl" sz="1400" dirty="0">
                <a:solidFill>
                  <a:schemeClr val="bg1"/>
                </a:solidFill>
                <a:latin typeface="+mn-lt"/>
              </a:endParaRPr>
            </a:p>
          </p:txBody>
        </p:sp>
        <p:sp>
          <p:nvSpPr>
            <p:cNvPr id="489480" name="Text Box 23"/>
            <p:cNvSpPr txBox="1">
              <a:spLocks noChangeArrowheads="1"/>
            </p:cNvSpPr>
            <p:nvPr/>
          </p:nvSpPr>
          <p:spPr bwMode="auto">
            <a:xfrm>
              <a:off x="6596856" y="3357711"/>
              <a:ext cx="1741488" cy="307777"/>
            </a:xfrm>
            <a:prstGeom prst="rect">
              <a:avLst/>
            </a:prstGeom>
            <a:solidFill>
              <a:schemeClr val="accent1">
                <a:lumMod val="60000"/>
                <a:lumOff val="40000"/>
              </a:schemeClr>
            </a:solidFill>
            <a:ln w="9525">
              <a:noFill/>
              <a:miter lim="800000"/>
              <a:headEnd/>
              <a:tailEnd/>
            </a:ln>
          </p:spPr>
          <p:txBody>
            <a:bodyPr>
              <a:spAutoFit/>
            </a:bodyPr>
            <a:lstStyle/>
            <a:p>
              <a:pPr algn="ctr">
                <a:spcBef>
                  <a:spcPct val="50000"/>
                </a:spcBef>
              </a:pPr>
              <a:r>
                <a:rPr lang="en-US" sz="1400" b="1">
                  <a:solidFill>
                    <a:schemeClr val="bg1"/>
                  </a:solidFill>
                  <a:latin typeface="+mn-lt"/>
                </a:rPr>
                <a:t>Standards Body</a:t>
              </a:r>
              <a:endParaRPr lang="es-ES_tradnl" sz="1400">
                <a:solidFill>
                  <a:schemeClr val="bg1"/>
                </a:solidFill>
                <a:latin typeface="+mn-lt"/>
              </a:endParaRPr>
            </a:p>
          </p:txBody>
        </p:sp>
        <p:sp>
          <p:nvSpPr>
            <p:cNvPr id="489482" name="AutoShape 84"/>
            <p:cNvSpPr>
              <a:spLocks noChangeArrowheads="1"/>
            </p:cNvSpPr>
            <p:nvPr/>
          </p:nvSpPr>
          <p:spPr bwMode="auto">
            <a:xfrm>
              <a:off x="1403648" y="5919936"/>
              <a:ext cx="7391400" cy="533400"/>
            </a:xfrm>
            <a:prstGeom prst="rightArrow">
              <a:avLst>
                <a:gd name="adj1" fmla="val 51194"/>
                <a:gd name="adj2" fmla="val 60475"/>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sz="2000">
                <a:latin typeface="+mn-lt"/>
              </a:endParaRPr>
            </a:p>
          </p:txBody>
        </p:sp>
        <p:sp>
          <p:nvSpPr>
            <p:cNvPr id="489483" name="Text Box 85"/>
            <p:cNvSpPr txBox="1">
              <a:spLocks noChangeArrowheads="1"/>
            </p:cNvSpPr>
            <p:nvPr/>
          </p:nvSpPr>
          <p:spPr bwMode="auto">
            <a:xfrm>
              <a:off x="1219200" y="6061224"/>
              <a:ext cx="7315200" cy="307777"/>
            </a:xfrm>
            <a:prstGeom prst="rect">
              <a:avLst/>
            </a:prstGeom>
            <a:noFill/>
            <a:ln w="9525">
              <a:noFill/>
              <a:miter lim="800000"/>
              <a:headEnd/>
              <a:tailEnd/>
            </a:ln>
          </p:spPr>
          <p:txBody>
            <a:bodyPr>
              <a:spAutoFit/>
            </a:bodyPr>
            <a:lstStyle/>
            <a:p>
              <a:pPr algn="ctr">
                <a:spcBef>
                  <a:spcPct val="50000"/>
                </a:spcBef>
              </a:pPr>
              <a:r>
                <a:rPr lang="en-US" sz="1400" b="1" dirty="0">
                  <a:latin typeface="+mn-lt"/>
                </a:rPr>
                <a:t>Value Chain: Producers / Exporters / Consumers</a:t>
              </a:r>
            </a:p>
          </p:txBody>
        </p:sp>
        <p:sp>
          <p:nvSpPr>
            <p:cNvPr id="16400" name="Text Box 36"/>
            <p:cNvSpPr txBox="1">
              <a:spLocks noChangeArrowheads="1"/>
            </p:cNvSpPr>
            <p:nvPr/>
          </p:nvSpPr>
          <p:spPr bwMode="auto">
            <a:xfrm rot="16200000">
              <a:off x="6963112" y="5078329"/>
              <a:ext cx="914400" cy="640080"/>
            </a:xfrm>
            <a:prstGeom prst="rect">
              <a:avLst/>
            </a:prstGeom>
            <a:solidFill>
              <a:schemeClr val="bg1">
                <a:lumMod val="40000"/>
                <a:lumOff val="60000"/>
              </a:schemeClr>
            </a:solidFill>
            <a:ln w="19050">
              <a:noFill/>
              <a:miter lim="800000"/>
              <a:headEnd/>
              <a:tailEnd/>
            </a:ln>
          </p:spPr>
          <p:txBody>
            <a:bodyPr wrap="square">
              <a:spAutoFit/>
            </a:bodyPr>
            <a:lstStyle/>
            <a:p>
              <a:pPr algn="ctr">
                <a:defRPr/>
              </a:pPr>
              <a:endParaRPr lang="en-US" sz="1000" b="1" dirty="0">
                <a:solidFill>
                  <a:schemeClr val="bg1"/>
                </a:solidFill>
                <a:latin typeface="+mn-lt"/>
              </a:endParaRPr>
            </a:p>
            <a:p>
              <a:pPr algn="ctr">
                <a:defRPr/>
              </a:pPr>
              <a:r>
                <a:rPr lang="en-US" sz="1000" b="1" dirty="0">
                  <a:solidFill>
                    <a:schemeClr val="bg1"/>
                  </a:solidFill>
                  <a:latin typeface="+mn-lt"/>
                </a:rPr>
                <a:t>Products</a:t>
              </a:r>
            </a:p>
            <a:p>
              <a:pPr algn="ctr">
                <a:defRPr/>
              </a:pPr>
              <a:endParaRPr lang="de-DE" sz="1000" b="1" dirty="0">
                <a:solidFill>
                  <a:schemeClr val="bg1"/>
                </a:solidFill>
                <a:latin typeface="+mn-lt"/>
              </a:endParaRPr>
            </a:p>
            <a:p>
              <a:pPr algn="ctr">
                <a:defRPr/>
              </a:pPr>
              <a:endParaRPr lang="en-US" sz="1000" dirty="0">
                <a:solidFill>
                  <a:schemeClr val="bg1"/>
                </a:solidFill>
                <a:latin typeface="+mn-lt"/>
              </a:endParaRPr>
            </a:p>
          </p:txBody>
        </p:sp>
        <p:sp>
          <p:nvSpPr>
            <p:cNvPr id="16401" name="Text Box 36"/>
            <p:cNvSpPr txBox="1">
              <a:spLocks noChangeArrowheads="1"/>
            </p:cNvSpPr>
            <p:nvPr/>
          </p:nvSpPr>
          <p:spPr bwMode="auto">
            <a:xfrm rot="16200000">
              <a:off x="7633373" y="5113426"/>
              <a:ext cx="905519" cy="553998"/>
            </a:xfrm>
            <a:prstGeom prst="rect">
              <a:avLst/>
            </a:prstGeom>
            <a:solidFill>
              <a:schemeClr val="bg1">
                <a:lumMod val="40000"/>
                <a:lumOff val="60000"/>
              </a:schemeClr>
            </a:solidFill>
            <a:ln w="19050">
              <a:noFill/>
              <a:miter lim="800000"/>
              <a:headEnd/>
              <a:tailEnd/>
            </a:ln>
          </p:spPr>
          <p:txBody>
            <a:bodyPr wrap="square">
              <a:spAutoFit/>
            </a:bodyPr>
            <a:lstStyle/>
            <a:p>
              <a:pPr algn="ctr">
                <a:defRPr/>
              </a:pPr>
              <a:endParaRPr lang="en-US" sz="1000" b="1" dirty="0">
                <a:solidFill>
                  <a:schemeClr val="bg1"/>
                </a:solidFill>
                <a:latin typeface="+mn-lt"/>
              </a:endParaRPr>
            </a:p>
            <a:p>
              <a:pPr algn="ctr">
                <a:defRPr/>
              </a:pPr>
              <a:r>
                <a:rPr lang="en-US" sz="1000" b="1" dirty="0" smtClean="0">
                  <a:solidFill>
                    <a:schemeClr val="bg1"/>
                  </a:solidFill>
                  <a:latin typeface="+mn-lt"/>
                </a:rPr>
                <a:t>Processes</a:t>
              </a:r>
              <a:endParaRPr lang="en-US" sz="1000" b="1" dirty="0">
                <a:solidFill>
                  <a:schemeClr val="bg1"/>
                </a:solidFill>
                <a:latin typeface="+mn-lt"/>
              </a:endParaRPr>
            </a:p>
            <a:p>
              <a:pPr algn="ctr">
                <a:defRPr/>
              </a:pPr>
              <a:endParaRPr lang="en-US" sz="1000" dirty="0">
                <a:solidFill>
                  <a:schemeClr val="bg1"/>
                </a:solidFill>
                <a:latin typeface="+mn-lt"/>
              </a:endParaRPr>
            </a:p>
          </p:txBody>
        </p:sp>
        <p:sp>
          <p:nvSpPr>
            <p:cNvPr id="489486" name="Rectangle 98"/>
            <p:cNvSpPr>
              <a:spLocks noChangeArrowheads="1"/>
            </p:cNvSpPr>
            <p:nvPr/>
          </p:nvSpPr>
          <p:spPr bwMode="auto">
            <a:xfrm>
              <a:off x="1403648" y="2519511"/>
              <a:ext cx="7391400" cy="685800"/>
            </a:xfrm>
            <a:prstGeom prst="rect">
              <a:avLst/>
            </a:prstGeom>
            <a:noFill/>
            <a:ln w="9525">
              <a:solidFill>
                <a:schemeClr val="tx1"/>
              </a:solidFill>
              <a:miter lim="800000"/>
              <a:headEnd/>
              <a:tailEnd/>
            </a:ln>
          </p:spPr>
          <p:txBody>
            <a:bodyPr wrap="none" anchor="ctr"/>
            <a:lstStyle/>
            <a:p>
              <a:endParaRPr lang="en-US" sz="2000">
                <a:latin typeface="+mn-lt"/>
              </a:endParaRPr>
            </a:p>
          </p:txBody>
        </p:sp>
        <p:sp>
          <p:nvSpPr>
            <p:cNvPr id="489487" name="Line 111"/>
            <p:cNvSpPr>
              <a:spLocks noChangeShapeType="1"/>
            </p:cNvSpPr>
            <p:nvPr/>
          </p:nvSpPr>
          <p:spPr bwMode="auto">
            <a:xfrm>
              <a:off x="7832725" y="5872311"/>
              <a:ext cx="0" cy="163513"/>
            </a:xfrm>
            <a:prstGeom prst="line">
              <a:avLst/>
            </a:prstGeom>
            <a:noFill/>
            <a:ln w="9525">
              <a:solidFill>
                <a:schemeClr val="tx1"/>
              </a:solidFill>
              <a:round/>
              <a:headEnd/>
              <a:tailEnd type="triangle" w="med" len="med"/>
            </a:ln>
          </p:spPr>
          <p:txBody>
            <a:bodyPr/>
            <a:lstStyle/>
            <a:p>
              <a:endParaRPr lang="en-US" sz="2000">
                <a:latin typeface="+mn-lt"/>
              </a:endParaRPr>
            </a:p>
          </p:txBody>
        </p:sp>
        <p:sp>
          <p:nvSpPr>
            <p:cNvPr id="489489" name="Line 128"/>
            <p:cNvSpPr>
              <a:spLocks noChangeShapeType="1"/>
            </p:cNvSpPr>
            <p:nvPr/>
          </p:nvSpPr>
          <p:spPr bwMode="auto">
            <a:xfrm>
              <a:off x="4082256" y="5872311"/>
              <a:ext cx="0" cy="168275"/>
            </a:xfrm>
            <a:prstGeom prst="line">
              <a:avLst/>
            </a:prstGeom>
            <a:noFill/>
            <a:ln w="9525">
              <a:solidFill>
                <a:schemeClr val="tx1"/>
              </a:solidFill>
              <a:round/>
              <a:headEnd/>
              <a:tailEnd type="triangle" w="med" len="med"/>
            </a:ln>
          </p:spPr>
          <p:txBody>
            <a:bodyPr/>
            <a:lstStyle/>
            <a:p>
              <a:endParaRPr lang="en-US" sz="2000">
                <a:latin typeface="+mn-lt"/>
              </a:endParaRPr>
            </a:p>
          </p:txBody>
        </p:sp>
        <p:sp>
          <p:nvSpPr>
            <p:cNvPr id="489490" name="Line 129"/>
            <p:cNvSpPr>
              <a:spLocks noChangeShapeType="1"/>
            </p:cNvSpPr>
            <p:nvPr/>
          </p:nvSpPr>
          <p:spPr bwMode="auto">
            <a:xfrm flipH="1">
              <a:off x="5990432" y="5872311"/>
              <a:ext cx="7937" cy="168275"/>
            </a:xfrm>
            <a:prstGeom prst="line">
              <a:avLst/>
            </a:prstGeom>
            <a:noFill/>
            <a:ln w="9525">
              <a:solidFill>
                <a:schemeClr val="tx1"/>
              </a:solidFill>
              <a:round/>
              <a:headEnd/>
              <a:tailEnd type="triangle" w="med" len="med"/>
            </a:ln>
          </p:spPr>
          <p:txBody>
            <a:bodyPr/>
            <a:lstStyle/>
            <a:p>
              <a:endParaRPr lang="en-US" sz="2000">
                <a:latin typeface="+mn-lt"/>
              </a:endParaRPr>
            </a:p>
          </p:txBody>
        </p:sp>
        <p:sp>
          <p:nvSpPr>
            <p:cNvPr id="489491" name="Text Box 23"/>
            <p:cNvSpPr txBox="1">
              <a:spLocks noChangeArrowheads="1"/>
            </p:cNvSpPr>
            <p:nvPr/>
          </p:nvSpPr>
          <p:spPr bwMode="auto">
            <a:xfrm rot="16200000">
              <a:off x="-319964" y="4866743"/>
              <a:ext cx="1752600" cy="258532"/>
            </a:xfrm>
            <a:prstGeom prst="rect">
              <a:avLst/>
            </a:prstGeom>
            <a:noFill/>
            <a:ln w="9525" algn="ctr">
              <a:solidFill>
                <a:schemeClr val="tx1"/>
              </a:solidFill>
              <a:miter lim="800000"/>
              <a:headEnd/>
              <a:tailEnd/>
            </a:ln>
          </p:spPr>
          <p:txBody>
            <a:bodyPr wrap="square" anchor="ctr">
              <a:spAutoFit/>
            </a:bodyPr>
            <a:lstStyle/>
            <a:p>
              <a:pPr algn="ctr">
                <a:lnSpc>
                  <a:spcPct val="90000"/>
                </a:lnSpc>
              </a:pPr>
              <a:r>
                <a:rPr lang="en-US" sz="1200" b="1">
                  <a:latin typeface="+mn-lt"/>
                </a:rPr>
                <a:t>Public and/or Private</a:t>
              </a:r>
              <a:endParaRPr lang="es-ES_tradnl" sz="1200" b="1">
                <a:latin typeface="+mn-lt"/>
              </a:endParaRPr>
            </a:p>
          </p:txBody>
        </p:sp>
        <p:sp>
          <p:nvSpPr>
            <p:cNvPr id="489492" name="Text Box 23"/>
            <p:cNvSpPr txBox="1">
              <a:spLocks noChangeArrowheads="1"/>
            </p:cNvSpPr>
            <p:nvPr/>
          </p:nvSpPr>
          <p:spPr bwMode="auto">
            <a:xfrm rot="16200000">
              <a:off x="-606508" y="2672027"/>
              <a:ext cx="2328863" cy="258532"/>
            </a:xfrm>
            <a:prstGeom prst="rect">
              <a:avLst/>
            </a:prstGeom>
            <a:noFill/>
            <a:ln w="9525" algn="ctr">
              <a:solidFill>
                <a:schemeClr val="tx1"/>
              </a:solidFill>
              <a:miter lim="800000"/>
              <a:headEnd/>
              <a:tailEnd/>
            </a:ln>
          </p:spPr>
          <p:txBody>
            <a:bodyPr wrap="square" anchor="ctr">
              <a:spAutoFit/>
            </a:bodyPr>
            <a:lstStyle/>
            <a:p>
              <a:pPr algn="ctr">
                <a:lnSpc>
                  <a:spcPct val="90000"/>
                </a:lnSpc>
              </a:pPr>
              <a:r>
                <a:rPr lang="en-US" sz="1200" b="1" dirty="0">
                  <a:latin typeface="+mn-lt"/>
                </a:rPr>
                <a:t>Public </a:t>
              </a:r>
              <a:endParaRPr lang="es-ES_tradnl" sz="1200" b="1" dirty="0">
                <a:latin typeface="+mn-lt"/>
              </a:endParaRPr>
            </a:p>
          </p:txBody>
        </p:sp>
        <p:pic>
          <p:nvPicPr>
            <p:cNvPr id="489493" name="Picture 50" descr="IAF"/>
            <p:cNvPicPr>
              <a:picLocks noChangeAspect="1" noChangeArrowheads="1"/>
            </p:cNvPicPr>
            <p:nvPr/>
          </p:nvPicPr>
          <p:blipFill>
            <a:blip r:embed="rId3" cstate="print"/>
            <a:srcRect/>
            <a:stretch>
              <a:fillRect/>
            </a:stretch>
          </p:blipFill>
          <p:spPr bwMode="auto">
            <a:xfrm>
              <a:off x="4419600" y="1811486"/>
              <a:ext cx="609600" cy="354013"/>
            </a:xfrm>
            <a:prstGeom prst="rect">
              <a:avLst/>
            </a:prstGeom>
            <a:noFill/>
            <a:ln w="9525">
              <a:noFill/>
              <a:miter lim="800000"/>
              <a:headEnd/>
              <a:tailEnd/>
            </a:ln>
          </p:spPr>
        </p:pic>
        <p:pic>
          <p:nvPicPr>
            <p:cNvPr id="489494" name="Picture 51" descr="ilac"/>
            <p:cNvPicPr>
              <a:picLocks noChangeAspect="1" noChangeArrowheads="1"/>
            </p:cNvPicPr>
            <p:nvPr/>
          </p:nvPicPr>
          <p:blipFill>
            <a:blip r:embed="rId4" cstate="print"/>
            <a:srcRect/>
            <a:stretch>
              <a:fillRect/>
            </a:stretch>
          </p:blipFill>
          <p:spPr bwMode="auto">
            <a:xfrm>
              <a:off x="5108575" y="1814661"/>
              <a:ext cx="530225" cy="384175"/>
            </a:xfrm>
            <a:prstGeom prst="rect">
              <a:avLst/>
            </a:prstGeom>
            <a:noFill/>
            <a:ln w="9525">
              <a:noFill/>
              <a:miter lim="800000"/>
              <a:headEnd/>
              <a:tailEnd/>
            </a:ln>
          </p:spPr>
        </p:pic>
        <p:pic>
          <p:nvPicPr>
            <p:cNvPr id="489495" name="Picture 53" descr="BIPM"/>
            <p:cNvPicPr>
              <a:picLocks noChangeAspect="1" noChangeArrowheads="1"/>
            </p:cNvPicPr>
            <p:nvPr/>
          </p:nvPicPr>
          <p:blipFill>
            <a:blip r:embed="rId5" cstate="print"/>
            <a:srcRect/>
            <a:stretch>
              <a:fillRect/>
            </a:stretch>
          </p:blipFill>
          <p:spPr bwMode="auto">
            <a:xfrm>
              <a:off x="2822575" y="1805136"/>
              <a:ext cx="454025" cy="412750"/>
            </a:xfrm>
            <a:prstGeom prst="rect">
              <a:avLst/>
            </a:prstGeom>
            <a:noFill/>
            <a:ln w="9525">
              <a:noFill/>
              <a:miter lim="800000"/>
              <a:headEnd/>
              <a:tailEnd/>
            </a:ln>
          </p:spPr>
        </p:pic>
        <p:pic>
          <p:nvPicPr>
            <p:cNvPr id="489496" name="Picture 57" descr="OIML2"/>
            <p:cNvPicPr>
              <a:picLocks noChangeAspect="1" noChangeArrowheads="1"/>
            </p:cNvPicPr>
            <p:nvPr/>
          </p:nvPicPr>
          <p:blipFill>
            <a:blip r:embed="rId6" cstate="print"/>
            <a:srcRect/>
            <a:stretch>
              <a:fillRect/>
            </a:stretch>
          </p:blipFill>
          <p:spPr bwMode="auto">
            <a:xfrm>
              <a:off x="2216150" y="1805136"/>
              <a:ext cx="530225" cy="407988"/>
            </a:xfrm>
            <a:prstGeom prst="rect">
              <a:avLst/>
            </a:prstGeom>
            <a:noFill/>
            <a:ln w="9525">
              <a:noFill/>
              <a:miter lim="800000"/>
              <a:headEnd/>
              <a:tailEnd/>
            </a:ln>
          </p:spPr>
        </p:pic>
        <p:sp>
          <p:nvSpPr>
            <p:cNvPr id="489497" name="Rectangle 95"/>
            <p:cNvSpPr>
              <a:spLocks noChangeArrowheads="1"/>
            </p:cNvSpPr>
            <p:nvPr/>
          </p:nvSpPr>
          <p:spPr bwMode="auto">
            <a:xfrm>
              <a:off x="1403648" y="1636861"/>
              <a:ext cx="7391400" cy="804863"/>
            </a:xfrm>
            <a:prstGeom prst="rect">
              <a:avLst/>
            </a:prstGeom>
            <a:noFill/>
            <a:ln w="9525">
              <a:solidFill>
                <a:schemeClr val="tx1"/>
              </a:solidFill>
              <a:miter lim="800000"/>
              <a:headEnd/>
              <a:tailEnd/>
            </a:ln>
          </p:spPr>
          <p:txBody>
            <a:bodyPr wrap="none" anchor="ctr"/>
            <a:lstStyle/>
            <a:p>
              <a:endParaRPr lang="en-US" sz="2000">
                <a:latin typeface="+mn-lt"/>
              </a:endParaRPr>
            </a:p>
          </p:txBody>
        </p:sp>
        <p:grpSp>
          <p:nvGrpSpPr>
            <p:cNvPr id="2" name="Group 51"/>
            <p:cNvGrpSpPr>
              <a:grpSpLocks/>
            </p:cNvGrpSpPr>
            <p:nvPr/>
          </p:nvGrpSpPr>
          <p:grpSpPr bwMode="auto">
            <a:xfrm>
              <a:off x="6249988" y="1789261"/>
              <a:ext cx="2389187" cy="609600"/>
              <a:chOff x="3979" y="1124"/>
              <a:chExt cx="1505" cy="384"/>
            </a:xfrm>
          </p:grpSpPr>
          <p:pic>
            <p:nvPicPr>
              <p:cNvPr id="489549" name="Picture 52" descr="ISO"/>
              <p:cNvPicPr>
                <a:picLocks noChangeAspect="1" noChangeArrowheads="1"/>
              </p:cNvPicPr>
              <p:nvPr/>
            </p:nvPicPr>
            <p:blipFill>
              <a:blip r:embed="rId7" cstate="print"/>
              <a:srcRect/>
              <a:stretch>
                <a:fillRect/>
              </a:stretch>
            </p:blipFill>
            <p:spPr bwMode="auto">
              <a:xfrm>
                <a:off x="4170" y="1131"/>
                <a:ext cx="286" cy="234"/>
              </a:xfrm>
              <a:prstGeom prst="rect">
                <a:avLst/>
              </a:prstGeom>
              <a:noFill/>
              <a:ln w="9525">
                <a:noFill/>
                <a:miter lim="800000"/>
                <a:headEnd/>
                <a:tailEnd/>
              </a:ln>
            </p:spPr>
          </p:pic>
          <p:pic>
            <p:nvPicPr>
              <p:cNvPr id="489550" name="Picture 2"/>
              <p:cNvPicPr>
                <a:picLocks noChangeAspect="1" noChangeArrowheads="1"/>
              </p:cNvPicPr>
              <p:nvPr/>
            </p:nvPicPr>
            <p:blipFill>
              <a:blip r:embed="rId8" cstate="print"/>
              <a:srcRect/>
              <a:stretch>
                <a:fillRect/>
              </a:stretch>
            </p:blipFill>
            <p:spPr bwMode="auto">
              <a:xfrm>
                <a:off x="4461" y="1131"/>
                <a:ext cx="240" cy="237"/>
              </a:xfrm>
              <a:prstGeom prst="rect">
                <a:avLst/>
              </a:prstGeom>
              <a:noFill/>
              <a:ln w="9525">
                <a:noFill/>
                <a:miter lim="800000"/>
                <a:headEnd/>
                <a:tailEnd/>
              </a:ln>
            </p:spPr>
          </p:pic>
          <p:pic>
            <p:nvPicPr>
              <p:cNvPr id="489551" name="Picture 92" descr="LOGOoie"/>
              <p:cNvPicPr>
                <a:picLocks noChangeAspect="1" noChangeArrowheads="1"/>
              </p:cNvPicPr>
              <p:nvPr/>
            </p:nvPicPr>
            <p:blipFill>
              <a:blip r:embed="rId9" cstate="print"/>
              <a:srcRect/>
              <a:stretch>
                <a:fillRect/>
              </a:stretch>
            </p:blipFill>
            <p:spPr bwMode="auto">
              <a:xfrm>
                <a:off x="4984" y="1124"/>
                <a:ext cx="500" cy="256"/>
              </a:xfrm>
              <a:prstGeom prst="rect">
                <a:avLst/>
              </a:prstGeom>
              <a:noFill/>
              <a:ln w="9525">
                <a:noFill/>
                <a:miter lim="800000"/>
                <a:headEnd/>
                <a:tailEnd/>
              </a:ln>
            </p:spPr>
          </p:pic>
          <p:pic>
            <p:nvPicPr>
              <p:cNvPr id="489552" name="Picture 93" descr="codex_r2_c1"/>
              <p:cNvPicPr>
                <a:picLocks noChangeAspect="1" noChangeArrowheads="1"/>
              </p:cNvPicPr>
              <p:nvPr/>
            </p:nvPicPr>
            <p:blipFill>
              <a:blip r:embed="rId10" cstate="print"/>
              <a:srcRect/>
              <a:stretch>
                <a:fillRect/>
              </a:stretch>
            </p:blipFill>
            <p:spPr bwMode="auto">
              <a:xfrm>
                <a:off x="3979" y="1368"/>
                <a:ext cx="1392" cy="140"/>
              </a:xfrm>
              <a:prstGeom prst="rect">
                <a:avLst/>
              </a:prstGeom>
              <a:noFill/>
              <a:ln w="9525">
                <a:noFill/>
                <a:miter lim="800000"/>
                <a:headEnd/>
                <a:tailEnd/>
              </a:ln>
            </p:spPr>
          </p:pic>
          <p:pic>
            <p:nvPicPr>
              <p:cNvPr id="489553" name="Picture 94" descr="ippc-logo-title_en"/>
              <p:cNvPicPr>
                <a:picLocks noChangeAspect="1" noChangeArrowheads="1"/>
              </p:cNvPicPr>
              <p:nvPr/>
            </p:nvPicPr>
            <p:blipFill>
              <a:blip r:embed="rId11" cstate="print"/>
              <a:srcRect/>
              <a:stretch>
                <a:fillRect/>
              </a:stretch>
            </p:blipFill>
            <p:spPr bwMode="auto">
              <a:xfrm>
                <a:off x="4713" y="1143"/>
                <a:ext cx="341" cy="190"/>
              </a:xfrm>
              <a:prstGeom prst="rect">
                <a:avLst/>
              </a:prstGeom>
              <a:noFill/>
              <a:ln w="9525">
                <a:noFill/>
                <a:miter lim="800000"/>
                <a:headEnd/>
                <a:tailEnd/>
              </a:ln>
            </p:spPr>
          </p:pic>
        </p:grpSp>
        <p:sp>
          <p:nvSpPr>
            <p:cNvPr id="489499" name="Line 53"/>
            <p:cNvSpPr>
              <a:spLocks noChangeShapeType="1"/>
            </p:cNvSpPr>
            <p:nvPr/>
          </p:nvSpPr>
          <p:spPr bwMode="auto">
            <a:xfrm flipH="1">
              <a:off x="2737644" y="2434600"/>
              <a:ext cx="0" cy="27432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a:latin typeface="+mn-lt"/>
              </a:endParaRPr>
            </a:p>
          </p:txBody>
        </p:sp>
        <p:sp>
          <p:nvSpPr>
            <p:cNvPr id="489500" name="Line 54"/>
            <p:cNvSpPr>
              <a:spLocks noChangeShapeType="1"/>
            </p:cNvSpPr>
            <p:nvPr/>
          </p:nvSpPr>
          <p:spPr bwMode="auto">
            <a:xfrm>
              <a:off x="5105400" y="2434600"/>
              <a:ext cx="0" cy="27432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a:latin typeface="+mn-lt"/>
              </a:endParaRPr>
            </a:p>
          </p:txBody>
        </p:sp>
        <p:sp>
          <p:nvSpPr>
            <p:cNvPr id="489501" name="Line 55"/>
            <p:cNvSpPr>
              <a:spLocks noChangeShapeType="1"/>
            </p:cNvSpPr>
            <p:nvPr/>
          </p:nvSpPr>
          <p:spPr bwMode="auto">
            <a:xfrm>
              <a:off x="7467600" y="2434600"/>
              <a:ext cx="0" cy="27432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a:latin typeface="+mn-lt"/>
              </a:endParaRPr>
            </a:p>
          </p:txBody>
        </p:sp>
        <p:sp>
          <p:nvSpPr>
            <p:cNvPr id="489502" name="Line 57"/>
            <p:cNvSpPr>
              <a:spLocks noChangeShapeType="1"/>
            </p:cNvSpPr>
            <p:nvPr/>
          </p:nvSpPr>
          <p:spPr bwMode="auto">
            <a:xfrm>
              <a:off x="2737644" y="3010664"/>
              <a:ext cx="0" cy="27432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a:latin typeface="+mn-lt"/>
              </a:endParaRPr>
            </a:p>
          </p:txBody>
        </p:sp>
        <p:sp>
          <p:nvSpPr>
            <p:cNvPr id="489503" name="Line 58"/>
            <p:cNvSpPr>
              <a:spLocks noChangeShapeType="1"/>
            </p:cNvSpPr>
            <p:nvPr/>
          </p:nvSpPr>
          <p:spPr bwMode="auto">
            <a:xfrm>
              <a:off x="5105400" y="3010664"/>
              <a:ext cx="0" cy="27432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a:latin typeface="+mn-lt"/>
              </a:endParaRPr>
            </a:p>
          </p:txBody>
        </p:sp>
        <p:sp>
          <p:nvSpPr>
            <p:cNvPr id="489504" name="Line 59"/>
            <p:cNvSpPr>
              <a:spLocks noChangeShapeType="1"/>
            </p:cNvSpPr>
            <p:nvPr/>
          </p:nvSpPr>
          <p:spPr bwMode="auto">
            <a:xfrm>
              <a:off x="7467600" y="3010664"/>
              <a:ext cx="0" cy="27432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a:latin typeface="+mn-lt"/>
              </a:endParaRPr>
            </a:p>
          </p:txBody>
        </p:sp>
        <p:sp>
          <p:nvSpPr>
            <p:cNvPr id="16450" name="Text Box 66"/>
            <p:cNvSpPr txBox="1">
              <a:spLocks noChangeArrowheads="1"/>
            </p:cNvSpPr>
            <p:nvPr/>
          </p:nvSpPr>
          <p:spPr bwMode="auto">
            <a:xfrm rot="16200000">
              <a:off x="3174125" y="5321425"/>
              <a:ext cx="914400" cy="153888"/>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a:solidFill>
                    <a:schemeClr val="bg1"/>
                  </a:solidFill>
                  <a:latin typeface="+mn-lt"/>
                  <a:cs typeface="+mn-cs"/>
                </a:rPr>
                <a:t>Chemical</a:t>
              </a:r>
            </a:p>
          </p:txBody>
        </p:sp>
        <p:sp>
          <p:nvSpPr>
            <p:cNvPr id="16451" name="Text Box 67"/>
            <p:cNvSpPr txBox="1">
              <a:spLocks noChangeArrowheads="1"/>
            </p:cNvSpPr>
            <p:nvPr/>
          </p:nvSpPr>
          <p:spPr bwMode="auto">
            <a:xfrm rot="16200000">
              <a:off x="3478925" y="5321425"/>
              <a:ext cx="914400" cy="153888"/>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a:solidFill>
                    <a:schemeClr val="bg1"/>
                  </a:solidFill>
                  <a:latin typeface="+mn-lt"/>
                  <a:cs typeface="+mn-cs"/>
                </a:rPr>
                <a:t>Microbiological</a:t>
              </a:r>
            </a:p>
          </p:txBody>
        </p:sp>
        <p:sp>
          <p:nvSpPr>
            <p:cNvPr id="16452" name="Text Box 68"/>
            <p:cNvSpPr txBox="1">
              <a:spLocks noChangeArrowheads="1"/>
            </p:cNvSpPr>
            <p:nvPr/>
          </p:nvSpPr>
          <p:spPr bwMode="auto">
            <a:xfrm rot="16200000">
              <a:off x="3808330" y="5244480"/>
              <a:ext cx="914400" cy="307777"/>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dirty="0">
                  <a:solidFill>
                    <a:schemeClr val="bg1"/>
                  </a:solidFill>
                  <a:latin typeface="+mn-lt"/>
                  <a:cs typeface="+mn-cs"/>
                </a:rPr>
                <a:t>Pesticide Residues</a:t>
              </a:r>
            </a:p>
          </p:txBody>
        </p:sp>
        <p:sp>
          <p:nvSpPr>
            <p:cNvPr id="16453" name="Text Box 69"/>
            <p:cNvSpPr txBox="1">
              <a:spLocks noChangeArrowheads="1"/>
            </p:cNvSpPr>
            <p:nvPr/>
          </p:nvSpPr>
          <p:spPr bwMode="auto">
            <a:xfrm rot="16200000">
              <a:off x="4172661" y="5321425"/>
              <a:ext cx="914400" cy="153888"/>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dirty="0">
                  <a:solidFill>
                    <a:schemeClr val="bg1"/>
                  </a:solidFill>
                  <a:latin typeface="+mn-lt"/>
                  <a:cs typeface="+mn-cs"/>
                </a:rPr>
                <a:t>Etc.</a:t>
              </a:r>
            </a:p>
          </p:txBody>
        </p:sp>
        <p:sp>
          <p:nvSpPr>
            <p:cNvPr id="65" name="Text Box 66"/>
            <p:cNvSpPr txBox="1">
              <a:spLocks noChangeArrowheads="1"/>
            </p:cNvSpPr>
            <p:nvPr/>
          </p:nvSpPr>
          <p:spPr bwMode="auto">
            <a:xfrm rot="16200000">
              <a:off x="1351675" y="5321424"/>
              <a:ext cx="914400" cy="153888"/>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dirty="0">
                  <a:solidFill>
                    <a:schemeClr val="bg1"/>
                  </a:solidFill>
                  <a:latin typeface="+mn-lt"/>
                  <a:cs typeface="+mn-cs"/>
                </a:rPr>
                <a:t>Volume</a:t>
              </a:r>
            </a:p>
          </p:txBody>
        </p:sp>
        <p:sp>
          <p:nvSpPr>
            <p:cNvPr id="67" name="Text Box 66"/>
            <p:cNvSpPr txBox="1">
              <a:spLocks noChangeArrowheads="1"/>
            </p:cNvSpPr>
            <p:nvPr/>
          </p:nvSpPr>
          <p:spPr bwMode="auto">
            <a:xfrm rot="16200000">
              <a:off x="1718387" y="5321424"/>
              <a:ext cx="914400" cy="153888"/>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dirty="0">
                  <a:solidFill>
                    <a:schemeClr val="bg1"/>
                  </a:solidFill>
                  <a:latin typeface="+mn-lt"/>
                  <a:cs typeface="+mn-cs"/>
                </a:rPr>
                <a:t>Temperature</a:t>
              </a:r>
            </a:p>
          </p:txBody>
        </p:sp>
        <p:sp>
          <p:nvSpPr>
            <p:cNvPr id="68" name="Text Box 66"/>
            <p:cNvSpPr txBox="1">
              <a:spLocks noChangeArrowheads="1"/>
            </p:cNvSpPr>
            <p:nvPr/>
          </p:nvSpPr>
          <p:spPr bwMode="auto">
            <a:xfrm rot="16200000">
              <a:off x="2024775" y="5321424"/>
              <a:ext cx="914400" cy="153888"/>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dirty="0">
                  <a:solidFill>
                    <a:schemeClr val="bg1"/>
                  </a:solidFill>
                  <a:latin typeface="+mn-lt"/>
                  <a:cs typeface="+mn-cs"/>
                </a:rPr>
                <a:t>Mass</a:t>
              </a:r>
            </a:p>
          </p:txBody>
        </p:sp>
        <p:sp>
          <p:nvSpPr>
            <p:cNvPr id="69" name="Text Box 66"/>
            <p:cNvSpPr txBox="1">
              <a:spLocks noChangeArrowheads="1"/>
            </p:cNvSpPr>
            <p:nvPr/>
          </p:nvSpPr>
          <p:spPr bwMode="auto">
            <a:xfrm rot="16200000">
              <a:off x="2339100" y="5321424"/>
              <a:ext cx="914400" cy="153888"/>
            </a:xfrm>
            <a:prstGeom prst="rect">
              <a:avLst/>
            </a:prstGeom>
            <a:solidFill>
              <a:schemeClr val="bg1">
                <a:lumMod val="40000"/>
                <a:lumOff val="60000"/>
              </a:schemeClr>
            </a:solidFill>
            <a:ln w="19050" algn="ctr">
              <a:noFill/>
              <a:miter lim="800000"/>
              <a:headEnd/>
              <a:tailEnd/>
            </a:ln>
            <a:effectLst/>
          </p:spPr>
          <p:txBody>
            <a:bodyPr lIns="0" tIns="0" rIns="0" bIns="0">
              <a:spAutoFit/>
            </a:bodyPr>
            <a:lstStyle/>
            <a:p>
              <a:pPr algn="ctr">
                <a:defRPr/>
              </a:pPr>
              <a:r>
                <a:rPr lang="en-US" sz="1000" b="1" dirty="0">
                  <a:solidFill>
                    <a:schemeClr val="bg1"/>
                  </a:solidFill>
                  <a:latin typeface="+mn-lt"/>
                  <a:cs typeface="+mn-cs"/>
                </a:rPr>
                <a:t>Etc.</a:t>
              </a:r>
            </a:p>
          </p:txBody>
        </p:sp>
        <p:sp>
          <p:nvSpPr>
            <p:cNvPr id="489514" name="Rectangle 126"/>
            <p:cNvSpPr>
              <a:spLocks noChangeArrowheads="1"/>
            </p:cNvSpPr>
            <p:nvPr/>
          </p:nvSpPr>
          <p:spPr bwMode="auto">
            <a:xfrm>
              <a:off x="1403648" y="4567386"/>
              <a:ext cx="7391400" cy="1309886"/>
            </a:xfrm>
            <a:prstGeom prst="rect">
              <a:avLst/>
            </a:prstGeom>
            <a:noFill/>
            <a:ln w="9525">
              <a:solidFill>
                <a:schemeClr val="tx1"/>
              </a:solidFill>
              <a:miter lim="800000"/>
              <a:headEnd/>
              <a:tailEnd/>
            </a:ln>
          </p:spPr>
          <p:txBody>
            <a:bodyPr wrap="none" anchor="ctr"/>
            <a:lstStyle/>
            <a:p>
              <a:endParaRPr lang="en-US" sz="2000">
                <a:latin typeface="+mn-lt"/>
              </a:endParaRPr>
            </a:p>
          </p:txBody>
        </p:sp>
        <p:sp>
          <p:nvSpPr>
            <p:cNvPr id="82" name="Text Box 36"/>
            <p:cNvSpPr txBox="1">
              <a:spLocks noChangeArrowheads="1"/>
            </p:cNvSpPr>
            <p:nvPr/>
          </p:nvSpPr>
          <p:spPr bwMode="auto">
            <a:xfrm rot="16200000">
              <a:off x="5210455" y="5078329"/>
              <a:ext cx="914400" cy="640080"/>
            </a:xfrm>
            <a:prstGeom prst="rect">
              <a:avLst/>
            </a:prstGeom>
            <a:solidFill>
              <a:schemeClr val="bg1">
                <a:lumMod val="40000"/>
                <a:lumOff val="60000"/>
              </a:schemeClr>
            </a:solidFill>
            <a:ln w="19050">
              <a:noFill/>
              <a:miter lim="800000"/>
              <a:headEnd/>
              <a:tailEnd/>
            </a:ln>
          </p:spPr>
          <p:txBody>
            <a:bodyPr>
              <a:spAutoFit/>
            </a:bodyPr>
            <a:lstStyle/>
            <a:p>
              <a:pPr algn="ctr">
                <a:defRPr/>
              </a:pPr>
              <a:endParaRPr lang="en-US" sz="1000" b="1" dirty="0">
                <a:solidFill>
                  <a:schemeClr val="bg1"/>
                </a:solidFill>
                <a:latin typeface="+mn-lt"/>
              </a:endParaRPr>
            </a:p>
            <a:p>
              <a:pPr algn="ctr">
                <a:defRPr/>
              </a:pPr>
              <a:r>
                <a:rPr lang="en-US" sz="1000" b="1" dirty="0">
                  <a:solidFill>
                    <a:schemeClr val="bg1"/>
                  </a:solidFill>
                  <a:latin typeface="+mn-lt"/>
                </a:rPr>
                <a:t>Inspection Bodies</a:t>
              </a:r>
              <a:endParaRPr lang="de-DE" sz="1000" b="1" dirty="0">
                <a:solidFill>
                  <a:schemeClr val="bg1"/>
                </a:solidFill>
                <a:latin typeface="+mn-lt"/>
              </a:endParaRPr>
            </a:p>
            <a:p>
              <a:pPr algn="ctr">
                <a:defRPr/>
              </a:pPr>
              <a:endParaRPr lang="en-US" sz="1000" dirty="0">
                <a:solidFill>
                  <a:schemeClr val="bg1"/>
                </a:solidFill>
                <a:latin typeface="+mn-lt"/>
              </a:endParaRPr>
            </a:p>
          </p:txBody>
        </p:sp>
        <p:sp>
          <p:nvSpPr>
            <p:cNvPr id="83" name="Text Box 36"/>
            <p:cNvSpPr txBox="1">
              <a:spLocks noChangeArrowheads="1"/>
            </p:cNvSpPr>
            <p:nvPr/>
          </p:nvSpPr>
          <p:spPr bwMode="auto">
            <a:xfrm rot="16200000">
              <a:off x="5988991" y="5078329"/>
              <a:ext cx="914400" cy="640080"/>
            </a:xfrm>
            <a:prstGeom prst="rect">
              <a:avLst/>
            </a:prstGeom>
            <a:solidFill>
              <a:schemeClr val="bg1">
                <a:lumMod val="40000"/>
                <a:lumOff val="60000"/>
              </a:schemeClr>
            </a:solidFill>
            <a:ln w="19050">
              <a:noFill/>
              <a:miter lim="800000"/>
              <a:headEnd/>
              <a:tailEnd/>
            </a:ln>
          </p:spPr>
          <p:txBody>
            <a:bodyPr>
              <a:spAutoFit/>
            </a:bodyPr>
            <a:lstStyle/>
            <a:p>
              <a:pPr algn="ctr">
                <a:defRPr/>
              </a:pPr>
              <a:endParaRPr lang="en-US" sz="1000" b="1" dirty="0">
                <a:solidFill>
                  <a:schemeClr val="bg1"/>
                </a:solidFill>
                <a:latin typeface="+mn-lt"/>
              </a:endParaRPr>
            </a:p>
            <a:p>
              <a:pPr algn="ctr">
                <a:defRPr/>
              </a:pPr>
              <a:r>
                <a:rPr lang="en-US" sz="1000" b="1" dirty="0">
                  <a:solidFill>
                    <a:schemeClr val="bg1"/>
                  </a:solidFill>
                  <a:latin typeface="+mn-lt"/>
                </a:rPr>
                <a:t>Competent Authorities</a:t>
              </a:r>
              <a:endParaRPr lang="de-DE" sz="1000" b="1" dirty="0">
                <a:solidFill>
                  <a:schemeClr val="bg1"/>
                </a:solidFill>
                <a:latin typeface="+mn-lt"/>
              </a:endParaRPr>
            </a:p>
            <a:p>
              <a:pPr algn="ctr">
                <a:defRPr/>
              </a:pPr>
              <a:endParaRPr lang="en-US" sz="1000" dirty="0">
                <a:solidFill>
                  <a:schemeClr val="bg1"/>
                </a:solidFill>
                <a:latin typeface="+mn-lt"/>
              </a:endParaRPr>
            </a:p>
          </p:txBody>
        </p:sp>
        <p:sp>
          <p:nvSpPr>
            <p:cNvPr id="489517" name="Line 128"/>
            <p:cNvSpPr>
              <a:spLocks noChangeShapeType="1"/>
            </p:cNvSpPr>
            <p:nvPr/>
          </p:nvSpPr>
          <p:spPr bwMode="auto">
            <a:xfrm>
              <a:off x="2253456" y="5872311"/>
              <a:ext cx="0" cy="168275"/>
            </a:xfrm>
            <a:prstGeom prst="line">
              <a:avLst/>
            </a:prstGeom>
            <a:noFill/>
            <a:ln w="9525">
              <a:solidFill>
                <a:schemeClr val="tx1"/>
              </a:solidFill>
              <a:round/>
              <a:headEnd/>
              <a:tailEnd type="triangle" w="med" len="med"/>
            </a:ln>
          </p:spPr>
          <p:txBody>
            <a:bodyPr/>
            <a:lstStyle/>
            <a:p>
              <a:endParaRPr lang="en-US" sz="2000">
                <a:latin typeface="+mn-lt"/>
              </a:endParaRPr>
            </a:p>
          </p:txBody>
        </p:sp>
        <p:sp>
          <p:nvSpPr>
            <p:cNvPr id="489521" name="Text Box 124"/>
            <p:cNvSpPr txBox="1">
              <a:spLocks noChangeArrowheads="1"/>
            </p:cNvSpPr>
            <p:nvPr/>
          </p:nvSpPr>
          <p:spPr bwMode="auto">
            <a:xfrm>
              <a:off x="4572000" y="4821386"/>
              <a:ext cx="762000" cy="300082"/>
            </a:xfrm>
            <a:prstGeom prst="rect">
              <a:avLst/>
            </a:prstGeom>
            <a:noFill/>
            <a:ln w="9525">
              <a:noFill/>
              <a:miter lim="800000"/>
              <a:headEnd/>
              <a:tailEnd/>
            </a:ln>
          </p:spPr>
          <p:txBody>
            <a:bodyPr>
              <a:spAutoFit/>
            </a:bodyPr>
            <a:lstStyle/>
            <a:p>
              <a:pPr algn="ctr">
                <a:lnSpc>
                  <a:spcPct val="75000"/>
                </a:lnSpc>
              </a:pPr>
              <a:r>
                <a:rPr lang="en-US" sz="900" b="1">
                  <a:latin typeface="+mn-lt"/>
                </a:rPr>
                <a:t>Testing Services</a:t>
              </a:r>
            </a:p>
          </p:txBody>
        </p:sp>
        <p:sp>
          <p:nvSpPr>
            <p:cNvPr id="489526" name="Line 73"/>
            <p:cNvSpPr>
              <a:spLocks noChangeShapeType="1"/>
            </p:cNvSpPr>
            <p:nvPr/>
          </p:nvSpPr>
          <p:spPr bwMode="auto">
            <a:xfrm>
              <a:off x="2819400" y="4745816"/>
              <a:ext cx="685800" cy="0"/>
            </a:xfrm>
            <a:prstGeom prst="line">
              <a:avLst/>
            </a:prstGeom>
            <a:noFill/>
            <a:ln w="15875">
              <a:solidFill>
                <a:schemeClr val="tx1"/>
              </a:solidFill>
              <a:round/>
              <a:headEnd type="triangle" w="med" len="med"/>
              <a:tailEnd type="triangle" w="med" len="med"/>
            </a:ln>
          </p:spPr>
          <p:txBody>
            <a:bodyPr/>
            <a:lstStyle/>
            <a:p>
              <a:endParaRPr lang="en-US" sz="2000">
                <a:latin typeface="+mn-lt"/>
              </a:endParaRPr>
            </a:p>
          </p:txBody>
        </p:sp>
        <p:sp>
          <p:nvSpPr>
            <p:cNvPr id="489527" name="Line 74"/>
            <p:cNvSpPr>
              <a:spLocks noChangeShapeType="1"/>
            </p:cNvSpPr>
            <p:nvPr/>
          </p:nvSpPr>
          <p:spPr bwMode="auto">
            <a:xfrm>
              <a:off x="4654550" y="4745816"/>
              <a:ext cx="609600" cy="0"/>
            </a:xfrm>
            <a:prstGeom prst="line">
              <a:avLst/>
            </a:prstGeom>
            <a:noFill/>
            <a:ln w="15875">
              <a:solidFill>
                <a:schemeClr val="tx1"/>
              </a:solidFill>
              <a:round/>
              <a:headEnd type="triangle" w="med" len="med"/>
              <a:tailEnd type="triangle" w="med" len="med"/>
            </a:ln>
          </p:spPr>
          <p:txBody>
            <a:bodyPr/>
            <a:lstStyle/>
            <a:p>
              <a:endParaRPr lang="en-US" sz="2000">
                <a:latin typeface="+mn-lt"/>
              </a:endParaRPr>
            </a:p>
          </p:txBody>
        </p:sp>
        <p:sp>
          <p:nvSpPr>
            <p:cNvPr id="489528" name="Text Box 124"/>
            <p:cNvSpPr txBox="1">
              <a:spLocks noChangeArrowheads="1"/>
            </p:cNvSpPr>
            <p:nvPr/>
          </p:nvSpPr>
          <p:spPr bwMode="auto">
            <a:xfrm>
              <a:off x="2781300" y="4821386"/>
              <a:ext cx="762000" cy="300082"/>
            </a:xfrm>
            <a:prstGeom prst="rect">
              <a:avLst/>
            </a:prstGeom>
            <a:noFill/>
            <a:ln w="9525">
              <a:noFill/>
              <a:miter lim="800000"/>
              <a:headEnd/>
              <a:tailEnd/>
            </a:ln>
          </p:spPr>
          <p:txBody>
            <a:bodyPr>
              <a:spAutoFit/>
            </a:bodyPr>
            <a:lstStyle/>
            <a:p>
              <a:pPr algn="ctr">
                <a:lnSpc>
                  <a:spcPct val="75000"/>
                </a:lnSpc>
              </a:pPr>
              <a:r>
                <a:rPr lang="en-US" sz="850" b="1" dirty="0">
                  <a:latin typeface="+mn-lt"/>
                </a:rPr>
                <a:t>Calibratio</a:t>
              </a:r>
              <a:r>
                <a:rPr lang="en-US" sz="900" b="1" dirty="0">
                  <a:latin typeface="+mn-lt"/>
                </a:rPr>
                <a:t>n Services</a:t>
              </a:r>
            </a:p>
          </p:txBody>
        </p:sp>
        <p:sp>
          <p:nvSpPr>
            <p:cNvPr id="489529" name="Rectangle 76"/>
            <p:cNvSpPr>
              <a:spLocks noChangeArrowheads="1"/>
            </p:cNvSpPr>
            <p:nvPr/>
          </p:nvSpPr>
          <p:spPr bwMode="auto">
            <a:xfrm rot="16200000">
              <a:off x="351441" y="5062686"/>
              <a:ext cx="1295400" cy="304800"/>
            </a:xfrm>
            <a:prstGeom prst="rect">
              <a:avLst/>
            </a:prstGeom>
            <a:solidFill>
              <a:schemeClr val="tx2">
                <a:lumMod val="50000"/>
              </a:schemeClr>
            </a:solidFill>
            <a:ln w="9525">
              <a:noFill/>
              <a:miter lim="800000"/>
              <a:headEnd/>
              <a:tailEnd/>
            </a:ln>
          </p:spPr>
          <p:txBody>
            <a:bodyPr vert="eaVert" wrap="none" anchor="ctr"/>
            <a:lstStyle/>
            <a:p>
              <a:endParaRPr lang="en-US" sz="2000">
                <a:latin typeface="+mn-lt"/>
              </a:endParaRPr>
            </a:p>
          </p:txBody>
        </p:sp>
        <p:sp>
          <p:nvSpPr>
            <p:cNvPr id="489530" name="Text Box 23"/>
            <p:cNvSpPr txBox="1">
              <a:spLocks noChangeArrowheads="1"/>
            </p:cNvSpPr>
            <p:nvPr/>
          </p:nvSpPr>
          <p:spPr bwMode="auto">
            <a:xfrm rot="16200000">
              <a:off x="580041" y="5119821"/>
              <a:ext cx="838200" cy="200055"/>
            </a:xfrm>
            <a:prstGeom prst="rect">
              <a:avLst/>
            </a:prstGeom>
            <a:noFill/>
            <a:ln w="9525" algn="ctr">
              <a:noFill/>
              <a:miter lim="800000"/>
              <a:headEnd/>
              <a:tailEnd/>
            </a:ln>
          </p:spPr>
          <p:txBody>
            <a:bodyPr>
              <a:spAutoFit/>
            </a:bodyPr>
            <a:lstStyle/>
            <a:p>
              <a:pPr algn="ctr">
                <a:lnSpc>
                  <a:spcPct val="70000"/>
                </a:lnSpc>
              </a:pPr>
              <a:r>
                <a:rPr lang="de-DE" sz="1000" b="1">
                  <a:solidFill>
                    <a:schemeClr val="bg1"/>
                  </a:solidFill>
                  <a:latin typeface="+mj-lt"/>
                </a:rPr>
                <a:t>Services</a:t>
              </a:r>
              <a:endParaRPr lang="es-ES_tradnl" sz="1000" b="1">
                <a:solidFill>
                  <a:schemeClr val="bg1"/>
                </a:solidFill>
                <a:latin typeface="+mj-lt"/>
              </a:endParaRPr>
            </a:p>
          </p:txBody>
        </p:sp>
        <p:sp>
          <p:nvSpPr>
            <p:cNvPr id="489531" name="Rectangle 77"/>
            <p:cNvSpPr>
              <a:spLocks noChangeArrowheads="1"/>
            </p:cNvSpPr>
            <p:nvPr/>
          </p:nvSpPr>
          <p:spPr bwMode="auto">
            <a:xfrm rot="16200000">
              <a:off x="618935" y="3509318"/>
              <a:ext cx="760413" cy="304800"/>
            </a:xfrm>
            <a:prstGeom prst="rect">
              <a:avLst/>
            </a:prstGeom>
            <a:solidFill>
              <a:schemeClr val="tx2">
                <a:lumMod val="50000"/>
              </a:schemeClr>
            </a:solidFill>
            <a:ln w="9525">
              <a:noFill/>
              <a:miter lim="800000"/>
              <a:headEnd/>
              <a:tailEnd/>
            </a:ln>
          </p:spPr>
          <p:txBody>
            <a:bodyPr rot="10800000" wrap="none" anchor="ctr"/>
            <a:lstStyle/>
            <a:p>
              <a:endParaRPr lang="en-US" sz="2000">
                <a:latin typeface="+mn-lt"/>
              </a:endParaRPr>
            </a:p>
          </p:txBody>
        </p:sp>
        <p:sp>
          <p:nvSpPr>
            <p:cNvPr id="489532" name="Rectangle 78"/>
            <p:cNvSpPr>
              <a:spLocks noChangeArrowheads="1"/>
            </p:cNvSpPr>
            <p:nvPr/>
          </p:nvSpPr>
          <p:spPr bwMode="auto">
            <a:xfrm rot="16200000">
              <a:off x="647510" y="2699693"/>
              <a:ext cx="703263" cy="304800"/>
            </a:xfrm>
            <a:prstGeom prst="rect">
              <a:avLst/>
            </a:prstGeom>
            <a:solidFill>
              <a:schemeClr val="tx2">
                <a:lumMod val="50000"/>
              </a:schemeClr>
            </a:solidFill>
            <a:ln w="9525">
              <a:noFill/>
              <a:miter lim="800000"/>
              <a:headEnd/>
              <a:tailEnd/>
            </a:ln>
          </p:spPr>
          <p:txBody>
            <a:bodyPr rot="10800000" wrap="none" anchor="ctr"/>
            <a:lstStyle/>
            <a:p>
              <a:endParaRPr lang="en-US" sz="2000">
                <a:latin typeface="+mn-lt"/>
              </a:endParaRPr>
            </a:p>
          </p:txBody>
        </p:sp>
        <p:sp>
          <p:nvSpPr>
            <p:cNvPr id="489533" name="Rectangle 79"/>
            <p:cNvSpPr>
              <a:spLocks noChangeArrowheads="1"/>
            </p:cNvSpPr>
            <p:nvPr/>
          </p:nvSpPr>
          <p:spPr bwMode="auto">
            <a:xfrm rot="16200000">
              <a:off x="596709" y="1899370"/>
              <a:ext cx="804863" cy="301625"/>
            </a:xfrm>
            <a:prstGeom prst="rect">
              <a:avLst/>
            </a:prstGeom>
            <a:solidFill>
              <a:schemeClr val="tx2">
                <a:lumMod val="50000"/>
              </a:schemeClr>
            </a:solidFill>
            <a:ln w="9525">
              <a:noFill/>
              <a:miter lim="800000"/>
              <a:headEnd/>
              <a:tailEnd/>
            </a:ln>
          </p:spPr>
          <p:txBody>
            <a:bodyPr vert="eaVert" wrap="none" anchor="ctr"/>
            <a:lstStyle/>
            <a:p>
              <a:endParaRPr lang="en-US" sz="900" dirty="0">
                <a:solidFill>
                  <a:schemeClr val="bg1"/>
                </a:solidFill>
                <a:latin typeface="+mn-lt"/>
              </a:endParaRPr>
            </a:p>
          </p:txBody>
        </p:sp>
        <p:sp>
          <p:nvSpPr>
            <p:cNvPr id="489535" name="Text Box 23"/>
            <p:cNvSpPr txBox="1">
              <a:spLocks noChangeArrowheads="1"/>
            </p:cNvSpPr>
            <p:nvPr/>
          </p:nvSpPr>
          <p:spPr bwMode="auto">
            <a:xfrm rot="16200000">
              <a:off x="503841" y="2741916"/>
              <a:ext cx="990600" cy="286232"/>
            </a:xfrm>
            <a:prstGeom prst="rect">
              <a:avLst/>
            </a:prstGeom>
            <a:noFill/>
            <a:ln w="9525" algn="ctr">
              <a:noFill/>
              <a:miter lim="800000"/>
              <a:headEnd/>
              <a:tailEnd/>
            </a:ln>
          </p:spPr>
          <p:txBody>
            <a:bodyPr>
              <a:spAutoFit/>
            </a:bodyPr>
            <a:lstStyle/>
            <a:p>
              <a:pPr algn="ctr">
                <a:lnSpc>
                  <a:spcPct val="70000"/>
                </a:lnSpc>
              </a:pPr>
              <a:r>
                <a:rPr lang="en-US" sz="900" b="1" dirty="0">
                  <a:solidFill>
                    <a:schemeClr val="bg1"/>
                  </a:solidFill>
                  <a:latin typeface="+mj-lt"/>
                </a:rPr>
                <a:t>Legal Framework</a:t>
              </a:r>
              <a:endParaRPr lang="es-ES_tradnl" sz="900" b="1" dirty="0">
                <a:solidFill>
                  <a:schemeClr val="bg1"/>
                </a:solidFill>
                <a:latin typeface="+mj-lt"/>
              </a:endParaRPr>
            </a:p>
          </p:txBody>
        </p:sp>
        <p:sp>
          <p:nvSpPr>
            <p:cNvPr id="489536" name="Text Box 23"/>
            <p:cNvSpPr txBox="1">
              <a:spLocks noChangeArrowheads="1"/>
            </p:cNvSpPr>
            <p:nvPr/>
          </p:nvSpPr>
          <p:spPr bwMode="auto">
            <a:xfrm rot="16200000">
              <a:off x="541148" y="3548990"/>
              <a:ext cx="915987" cy="200055"/>
            </a:xfrm>
            <a:prstGeom prst="rect">
              <a:avLst/>
            </a:prstGeom>
            <a:noFill/>
            <a:ln w="9525" algn="ctr">
              <a:noFill/>
              <a:miter lim="800000"/>
              <a:headEnd/>
              <a:tailEnd/>
            </a:ln>
          </p:spPr>
          <p:txBody>
            <a:bodyPr>
              <a:spAutoFit/>
            </a:bodyPr>
            <a:lstStyle/>
            <a:p>
              <a:pPr algn="ctr">
                <a:lnSpc>
                  <a:spcPct val="70000"/>
                </a:lnSpc>
              </a:pPr>
              <a:r>
                <a:rPr lang="en-US" sz="1000" b="1" dirty="0">
                  <a:solidFill>
                    <a:schemeClr val="bg1"/>
                  </a:solidFill>
                  <a:latin typeface="+mj-lt"/>
                </a:rPr>
                <a:t>Institutions</a:t>
              </a:r>
              <a:endParaRPr lang="es-ES_tradnl" sz="1000" b="1" dirty="0">
                <a:solidFill>
                  <a:schemeClr val="bg1"/>
                </a:solidFill>
                <a:latin typeface="+mj-lt"/>
              </a:endParaRPr>
            </a:p>
          </p:txBody>
        </p:sp>
        <p:sp>
          <p:nvSpPr>
            <p:cNvPr id="489537" name="Line 83"/>
            <p:cNvSpPr>
              <a:spLocks noChangeShapeType="1"/>
            </p:cNvSpPr>
            <p:nvPr/>
          </p:nvSpPr>
          <p:spPr bwMode="auto">
            <a:xfrm flipH="1">
              <a:off x="5107681" y="3880931"/>
              <a:ext cx="893" cy="279410"/>
            </a:xfrm>
            <a:prstGeom prst="line">
              <a:avLst/>
            </a:prstGeom>
            <a:ln>
              <a:solidFill>
                <a:schemeClr val="accent1"/>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489541" name="Line 90"/>
            <p:cNvSpPr>
              <a:spLocks noChangeShapeType="1"/>
            </p:cNvSpPr>
            <p:nvPr/>
          </p:nvSpPr>
          <p:spPr bwMode="auto">
            <a:xfrm>
              <a:off x="3779912" y="3511699"/>
              <a:ext cx="0" cy="1114425"/>
            </a:xfrm>
            <a:prstGeom prst="line">
              <a:avLst/>
            </a:prstGeom>
            <a:ln>
              <a:solidFill>
                <a:schemeClr val="accent1">
                  <a:lumMod val="75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489542" name="Line 91"/>
            <p:cNvSpPr>
              <a:spLocks noChangeShapeType="1"/>
            </p:cNvSpPr>
            <p:nvPr/>
          </p:nvSpPr>
          <p:spPr bwMode="auto">
            <a:xfrm>
              <a:off x="3587825" y="3508524"/>
              <a:ext cx="192087" cy="0"/>
            </a:xfrm>
            <a:prstGeom prst="line">
              <a:avLst/>
            </a:prstGeom>
            <a:ln>
              <a:solidFill>
                <a:schemeClr val="accent1">
                  <a:lumMod val="75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489543" name="Line 92"/>
            <p:cNvSpPr>
              <a:spLocks noChangeShapeType="1"/>
            </p:cNvSpPr>
            <p:nvPr/>
          </p:nvSpPr>
          <p:spPr bwMode="auto">
            <a:xfrm>
              <a:off x="1757363" y="3508524"/>
              <a:ext cx="192087" cy="0"/>
            </a:xfrm>
            <a:prstGeom prst="line">
              <a:avLst/>
            </a:prstGeom>
            <a:ln>
              <a:solidFill>
                <a:schemeClr val="accent1">
                  <a:lumMod val="75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489544" name="Line 93"/>
            <p:cNvSpPr>
              <a:spLocks noChangeShapeType="1"/>
            </p:cNvSpPr>
            <p:nvPr/>
          </p:nvSpPr>
          <p:spPr bwMode="auto">
            <a:xfrm>
              <a:off x="1757363" y="3498999"/>
              <a:ext cx="0" cy="1114425"/>
            </a:xfrm>
            <a:prstGeom prst="line">
              <a:avLst/>
            </a:prstGeom>
            <a:ln>
              <a:solidFill>
                <a:schemeClr val="accent1">
                  <a:lumMod val="75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489545" name="Line 94"/>
            <p:cNvSpPr>
              <a:spLocks noChangeShapeType="1"/>
            </p:cNvSpPr>
            <p:nvPr/>
          </p:nvSpPr>
          <p:spPr bwMode="auto">
            <a:xfrm flipV="1">
              <a:off x="2267744" y="4347660"/>
              <a:ext cx="5472608" cy="0"/>
            </a:xfrm>
            <a:prstGeom prst="line">
              <a:avLst/>
            </a:prstGeom>
            <a:ln>
              <a:solidFill>
                <a:schemeClr val="accent1">
                  <a:lumMod val="40000"/>
                  <a:lumOff val="60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88" name="Line 95"/>
            <p:cNvSpPr>
              <a:spLocks noChangeShapeType="1"/>
            </p:cNvSpPr>
            <p:nvPr/>
          </p:nvSpPr>
          <p:spPr bwMode="auto">
            <a:xfrm flipH="1">
              <a:off x="7740352" y="4347660"/>
              <a:ext cx="0" cy="274320"/>
            </a:xfrm>
            <a:prstGeom prst="line">
              <a:avLst/>
            </a:prstGeom>
            <a:ln>
              <a:solidFill>
                <a:schemeClr val="accent1">
                  <a:lumMod val="40000"/>
                  <a:lumOff val="60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89" name="Line 95"/>
            <p:cNvSpPr>
              <a:spLocks noChangeShapeType="1"/>
            </p:cNvSpPr>
            <p:nvPr/>
          </p:nvSpPr>
          <p:spPr bwMode="auto">
            <a:xfrm flipH="1">
              <a:off x="6012160" y="4347661"/>
              <a:ext cx="0" cy="274320"/>
            </a:xfrm>
            <a:prstGeom prst="line">
              <a:avLst/>
            </a:prstGeom>
            <a:ln>
              <a:solidFill>
                <a:schemeClr val="accent1">
                  <a:lumMod val="40000"/>
                  <a:lumOff val="60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90" name="Line 95"/>
            <p:cNvSpPr>
              <a:spLocks noChangeShapeType="1"/>
            </p:cNvSpPr>
            <p:nvPr/>
          </p:nvSpPr>
          <p:spPr bwMode="auto">
            <a:xfrm flipH="1">
              <a:off x="4211960" y="4347660"/>
              <a:ext cx="0" cy="274320"/>
            </a:xfrm>
            <a:prstGeom prst="line">
              <a:avLst/>
            </a:prstGeom>
            <a:ln>
              <a:solidFill>
                <a:schemeClr val="accent1">
                  <a:lumMod val="40000"/>
                  <a:lumOff val="60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91" name="Line 95"/>
            <p:cNvSpPr>
              <a:spLocks noChangeShapeType="1"/>
            </p:cNvSpPr>
            <p:nvPr/>
          </p:nvSpPr>
          <p:spPr bwMode="auto">
            <a:xfrm flipH="1">
              <a:off x="2267744" y="4347660"/>
              <a:ext cx="0" cy="274320"/>
            </a:xfrm>
            <a:prstGeom prst="line">
              <a:avLst/>
            </a:prstGeom>
            <a:ln>
              <a:solidFill>
                <a:schemeClr val="accent1">
                  <a:lumMod val="40000"/>
                  <a:lumOff val="60000"/>
                </a:schemeClr>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92" name="Line 94"/>
            <p:cNvSpPr>
              <a:spLocks noChangeShapeType="1"/>
            </p:cNvSpPr>
            <p:nvPr/>
          </p:nvSpPr>
          <p:spPr bwMode="auto">
            <a:xfrm flipV="1">
              <a:off x="2555776" y="4164781"/>
              <a:ext cx="5328592" cy="0"/>
            </a:xfrm>
            <a:prstGeom prst="line">
              <a:avLst/>
            </a:prstGeom>
            <a:ln>
              <a:solidFill>
                <a:schemeClr val="accent1"/>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93" name="Line 95"/>
            <p:cNvSpPr>
              <a:spLocks noChangeShapeType="1"/>
            </p:cNvSpPr>
            <p:nvPr/>
          </p:nvSpPr>
          <p:spPr bwMode="auto">
            <a:xfrm flipH="1">
              <a:off x="7884368" y="4164781"/>
              <a:ext cx="0" cy="457200"/>
            </a:xfrm>
            <a:prstGeom prst="line">
              <a:avLst/>
            </a:prstGeom>
            <a:ln>
              <a:solidFill>
                <a:schemeClr val="accent1"/>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94" name="Line 95"/>
            <p:cNvSpPr>
              <a:spLocks noChangeShapeType="1"/>
            </p:cNvSpPr>
            <p:nvPr/>
          </p:nvSpPr>
          <p:spPr bwMode="auto">
            <a:xfrm flipH="1">
              <a:off x="5724128" y="4164781"/>
              <a:ext cx="0" cy="457200"/>
            </a:xfrm>
            <a:prstGeom prst="line">
              <a:avLst/>
            </a:prstGeom>
            <a:ln>
              <a:solidFill>
                <a:schemeClr val="accent1"/>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95" name="Line 95"/>
            <p:cNvSpPr>
              <a:spLocks noChangeShapeType="1"/>
            </p:cNvSpPr>
            <p:nvPr/>
          </p:nvSpPr>
          <p:spPr bwMode="auto">
            <a:xfrm flipH="1">
              <a:off x="2555776" y="4164781"/>
              <a:ext cx="0" cy="457200"/>
            </a:xfrm>
            <a:prstGeom prst="line">
              <a:avLst/>
            </a:prstGeom>
            <a:ln>
              <a:solidFill>
                <a:schemeClr val="accent1"/>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96" name="Line 95"/>
            <p:cNvSpPr>
              <a:spLocks noChangeShapeType="1"/>
            </p:cNvSpPr>
            <p:nvPr/>
          </p:nvSpPr>
          <p:spPr bwMode="auto">
            <a:xfrm flipH="1">
              <a:off x="4499992" y="4164781"/>
              <a:ext cx="0" cy="457200"/>
            </a:xfrm>
            <a:prstGeom prst="line">
              <a:avLst/>
            </a:prstGeom>
            <a:ln>
              <a:solidFill>
                <a:schemeClr val="accent1"/>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sz="2000">
                <a:latin typeface="+mn-lt"/>
              </a:endParaRPr>
            </a:p>
          </p:txBody>
        </p:sp>
        <p:sp>
          <p:nvSpPr>
            <p:cNvPr id="16456" name="Text Box 63"/>
            <p:cNvSpPr txBox="1">
              <a:spLocks noChangeArrowheads="1"/>
            </p:cNvSpPr>
            <p:nvPr/>
          </p:nvSpPr>
          <p:spPr bwMode="auto">
            <a:xfrm>
              <a:off x="1676400" y="4615011"/>
              <a:ext cx="1154113" cy="261610"/>
            </a:xfrm>
            <a:prstGeom prst="rect">
              <a:avLst/>
            </a:prstGeom>
            <a:solidFill>
              <a:schemeClr val="bg1">
                <a:lumMod val="40000"/>
                <a:lumOff val="60000"/>
              </a:schemeClr>
            </a:solidFill>
            <a:ln w="9525">
              <a:noFill/>
              <a:miter lim="800000"/>
              <a:headEnd/>
              <a:tailEnd/>
            </a:ln>
          </p:spPr>
          <p:txBody>
            <a:bodyPr>
              <a:spAutoFit/>
            </a:bodyPr>
            <a:lstStyle/>
            <a:p>
              <a:pPr algn="ctr">
                <a:defRPr/>
              </a:pPr>
              <a:r>
                <a:rPr lang="en-US" sz="1100" b="1" dirty="0">
                  <a:solidFill>
                    <a:schemeClr val="bg1"/>
                  </a:solidFill>
                  <a:latin typeface="+mn-lt"/>
                </a:rPr>
                <a:t>Calibration</a:t>
              </a:r>
              <a:endParaRPr lang="en-US" sz="1100" dirty="0">
                <a:solidFill>
                  <a:schemeClr val="bg1"/>
                </a:solidFill>
                <a:latin typeface="+mn-lt"/>
              </a:endParaRPr>
            </a:p>
          </p:txBody>
        </p:sp>
        <p:sp>
          <p:nvSpPr>
            <p:cNvPr id="16395" name="Text Box 63"/>
            <p:cNvSpPr txBox="1">
              <a:spLocks noChangeArrowheads="1"/>
            </p:cNvSpPr>
            <p:nvPr/>
          </p:nvSpPr>
          <p:spPr bwMode="auto">
            <a:xfrm>
              <a:off x="3505200" y="4615011"/>
              <a:ext cx="1154113" cy="261610"/>
            </a:xfrm>
            <a:prstGeom prst="rect">
              <a:avLst/>
            </a:prstGeom>
            <a:solidFill>
              <a:schemeClr val="bg1">
                <a:lumMod val="40000"/>
                <a:lumOff val="60000"/>
              </a:schemeClr>
            </a:solidFill>
            <a:ln w="9525">
              <a:noFill/>
              <a:miter lim="800000"/>
              <a:headEnd/>
              <a:tailEnd/>
            </a:ln>
          </p:spPr>
          <p:txBody>
            <a:bodyPr>
              <a:spAutoFit/>
            </a:bodyPr>
            <a:lstStyle/>
            <a:p>
              <a:pPr algn="ctr">
                <a:defRPr/>
              </a:pPr>
              <a:r>
                <a:rPr lang="en-US" sz="1100" b="1" dirty="0">
                  <a:solidFill>
                    <a:schemeClr val="bg1"/>
                  </a:solidFill>
                  <a:latin typeface="+mn-lt"/>
                </a:rPr>
                <a:t>Testing</a:t>
              </a:r>
              <a:endParaRPr lang="en-US" sz="1100" dirty="0">
                <a:solidFill>
                  <a:schemeClr val="bg1"/>
                </a:solidFill>
                <a:latin typeface="+mn-lt"/>
              </a:endParaRPr>
            </a:p>
          </p:txBody>
        </p:sp>
        <p:sp>
          <p:nvSpPr>
            <p:cNvPr id="16386" name="Text Box 36"/>
            <p:cNvSpPr txBox="1">
              <a:spLocks noChangeArrowheads="1"/>
            </p:cNvSpPr>
            <p:nvPr/>
          </p:nvSpPr>
          <p:spPr bwMode="auto">
            <a:xfrm>
              <a:off x="5257800" y="4615011"/>
              <a:ext cx="1473200" cy="261610"/>
            </a:xfrm>
            <a:prstGeom prst="rect">
              <a:avLst/>
            </a:prstGeom>
            <a:solidFill>
              <a:schemeClr val="bg1">
                <a:lumMod val="40000"/>
                <a:lumOff val="60000"/>
              </a:schemeClr>
            </a:solidFill>
            <a:ln w="9525">
              <a:noFill/>
              <a:miter lim="800000"/>
              <a:headEnd/>
              <a:tailEnd/>
            </a:ln>
          </p:spPr>
          <p:txBody>
            <a:bodyPr>
              <a:spAutoFit/>
            </a:bodyPr>
            <a:lstStyle/>
            <a:p>
              <a:pPr algn="ctr">
                <a:defRPr/>
              </a:pPr>
              <a:r>
                <a:rPr lang="en-US" sz="1100" b="1">
                  <a:solidFill>
                    <a:schemeClr val="bg1"/>
                  </a:solidFill>
                  <a:latin typeface="+mn-lt"/>
                </a:rPr>
                <a:t>Inspection</a:t>
              </a:r>
              <a:endParaRPr lang="en-US" sz="1100">
                <a:solidFill>
                  <a:schemeClr val="bg1"/>
                </a:solidFill>
                <a:latin typeface="+mn-lt"/>
              </a:endParaRPr>
            </a:p>
          </p:txBody>
        </p:sp>
        <p:sp>
          <p:nvSpPr>
            <p:cNvPr id="16385" name="Text Box 26"/>
            <p:cNvSpPr txBox="1">
              <a:spLocks noChangeArrowheads="1"/>
            </p:cNvSpPr>
            <p:nvPr/>
          </p:nvSpPr>
          <p:spPr bwMode="auto">
            <a:xfrm>
              <a:off x="7129463" y="4615011"/>
              <a:ext cx="1406525" cy="261610"/>
            </a:xfrm>
            <a:prstGeom prst="rect">
              <a:avLst/>
            </a:prstGeom>
            <a:solidFill>
              <a:schemeClr val="bg1">
                <a:lumMod val="40000"/>
                <a:lumOff val="60000"/>
              </a:schemeClr>
            </a:solidFill>
            <a:ln w="9525">
              <a:noFill/>
              <a:miter lim="800000"/>
              <a:headEnd/>
              <a:tailEnd/>
            </a:ln>
          </p:spPr>
          <p:txBody>
            <a:bodyPr>
              <a:spAutoFit/>
            </a:bodyPr>
            <a:lstStyle/>
            <a:p>
              <a:pPr algn="ctr">
                <a:defRPr/>
              </a:pPr>
              <a:r>
                <a:rPr lang="en-US" sz="1100" b="1" dirty="0">
                  <a:solidFill>
                    <a:schemeClr val="bg1"/>
                  </a:solidFill>
                  <a:latin typeface="+mn-lt"/>
                </a:rPr>
                <a:t>Certification</a:t>
              </a:r>
              <a:endParaRPr lang="en-US" sz="1100" dirty="0">
                <a:solidFill>
                  <a:schemeClr val="bg1"/>
                </a:solidFill>
                <a:latin typeface="+mn-lt"/>
              </a:endParaRPr>
            </a:p>
          </p:txBody>
        </p:sp>
      </p:grpSp>
      <p:sp>
        <p:nvSpPr>
          <p:cNvPr id="85" name="Text Box 36"/>
          <p:cNvSpPr txBox="1">
            <a:spLocks noChangeArrowheads="1"/>
          </p:cNvSpPr>
          <p:nvPr/>
        </p:nvSpPr>
        <p:spPr bwMode="auto">
          <a:xfrm rot="16200000">
            <a:off x="8221570" y="5117867"/>
            <a:ext cx="914400" cy="553998"/>
          </a:xfrm>
          <a:prstGeom prst="rect">
            <a:avLst/>
          </a:prstGeom>
          <a:solidFill>
            <a:schemeClr val="bg1">
              <a:lumMod val="40000"/>
              <a:lumOff val="60000"/>
            </a:schemeClr>
          </a:solidFill>
          <a:ln w="19050">
            <a:noFill/>
            <a:miter lim="800000"/>
            <a:headEnd/>
            <a:tailEnd/>
          </a:ln>
        </p:spPr>
        <p:txBody>
          <a:bodyPr wrap="square">
            <a:spAutoFit/>
          </a:bodyPr>
          <a:lstStyle/>
          <a:p>
            <a:pPr algn="ctr">
              <a:defRPr/>
            </a:pPr>
            <a:endParaRPr lang="en-US" sz="1000" b="1" dirty="0">
              <a:solidFill>
                <a:schemeClr val="bg1"/>
              </a:solidFill>
              <a:latin typeface="+mn-lt"/>
            </a:endParaRPr>
          </a:p>
          <a:p>
            <a:pPr algn="ctr">
              <a:defRPr/>
            </a:pPr>
            <a:r>
              <a:rPr lang="en-US" sz="1000" b="1" dirty="0" smtClean="0">
                <a:solidFill>
                  <a:schemeClr val="bg1"/>
                </a:solidFill>
                <a:latin typeface="+mn-lt"/>
              </a:rPr>
              <a:t>Personnel</a:t>
            </a:r>
            <a:endParaRPr lang="en-US" sz="1000" b="1" dirty="0">
              <a:solidFill>
                <a:schemeClr val="bg1"/>
              </a:solidFill>
              <a:latin typeface="+mn-lt"/>
            </a:endParaRPr>
          </a:p>
          <a:p>
            <a:pPr algn="ctr">
              <a:defRPr/>
            </a:pPr>
            <a:endParaRPr lang="de-DE" sz="1000" b="1" dirty="0">
              <a:solidFill>
                <a:schemeClr val="bg1"/>
              </a:solidFill>
              <a:latin typeface="+mn-lt"/>
            </a:endParaRPr>
          </a:p>
        </p:txBody>
      </p:sp>
    </p:spTree>
    <p:extLst>
      <p:ext uri="{BB962C8B-B14F-4D97-AF65-F5344CB8AC3E}">
        <p14:creationId xmlns:p14="http://schemas.microsoft.com/office/powerpoint/2010/main" val="34564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914400"/>
            <a:ext cx="9144000" cy="457200"/>
          </a:xfrm>
          <a:prstGeom prst="rect">
            <a:avLst/>
          </a:prstGeom>
          <a:noFill/>
          <a:ln w="9525">
            <a:noFill/>
            <a:miter lim="800000"/>
            <a:headEnd/>
            <a:tailEnd/>
          </a:ln>
          <a:effectLst/>
        </p:spPr>
        <p:txBody>
          <a:bodyPr/>
          <a:lstStyle/>
          <a:p>
            <a:pPr algn="ctr" eaLnBrk="0" hangingPunct="0"/>
            <a:r>
              <a:rPr kumimoji="1" lang="en-US" altLang="ko-KR" sz="2400" b="1" dirty="0">
                <a:solidFill>
                  <a:srgbClr val="669900"/>
                </a:solidFill>
                <a:ea typeface="굴림" charset="-127"/>
              </a:rPr>
              <a:t>Trends</a:t>
            </a:r>
          </a:p>
        </p:txBody>
      </p:sp>
      <p:sp>
        <p:nvSpPr>
          <p:cNvPr id="88067" name="AutoShape 9"/>
          <p:cNvSpPr>
            <a:spLocks noChangeArrowheads="1"/>
          </p:cNvSpPr>
          <p:nvPr/>
        </p:nvSpPr>
        <p:spPr bwMode="auto">
          <a:xfrm>
            <a:off x="152400" y="1447800"/>
            <a:ext cx="8839200" cy="5029200"/>
          </a:xfrm>
          <a:prstGeom prst="roundRect">
            <a:avLst>
              <a:gd name="adj" fmla="val 8824"/>
            </a:avLst>
          </a:prstGeom>
          <a:noFill/>
          <a:ln w="25400">
            <a:noFill/>
            <a:round/>
            <a:headEnd/>
            <a:tailEnd/>
          </a:ln>
        </p:spPr>
        <p:txBody>
          <a:bodyPr/>
          <a:lstStyle/>
          <a:p>
            <a:pPr algn="just" eaLnBrk="0" hangingPunct="0">
              <a:spcBef>
                <a:spcPct val="20000"/>
              </a:spcBef>
              <a:buClr>
                <a:srgbClr val="000066"/>
              </a:buClr>
              <a:buSzPct val="75000"/>
            </a:pPr>
            <a:r>
              <a:rPr kumimoji="1" lang="en-US" altLang="ko-KR" sz="2400" b="1" dirty="0">
                <a:solidFill>
                  <a:srgbClr val="000000"/>
                </a:solidFill>
                <a:ea typeface="굴림" charset="-127"/>
              </a:rPr>
              <a:t>Dynamic r</a:t>
            </a:r>
            <a:r>
              <a:rPr kumimoji="1" lang="en-US" altLang="ko-KR" sz="2400" b="1" dirty="0">
                <a:ea typeface="굴림" charset="-127"/>
              </a:rPr>
              <a:t>elationship </a:t>
            </a:r>
            <a:r>
              <a:rPr kumimoji="1" lang="en-US" altLang="ko-KR" sz="2400" b="1" dirty="0">
                <a:solidFill>
                  <a:srgbClr val="000000"/>
                </a:solidFill>
                <a:ea typeface="굴림" charset="-127"/>
              </a:rPr>
              <a:t>between technical regulations and private </a:t>
            </a:r>
            <a:r>
              <a:rPr kumimoji="1" lang="en-US" altLang="ko-KR" sz="2400" b="1" dirty="0" smtClean="0">
                <a:solidFill>
                  <a:srgbClr val="000000"/>
                </a:solidFill>
                <a:ea typeface="굴림" charset="-127"/>
              </a:rPr>
              <a:t>standards</a:t>
            </a:r>
          </a:p>
          <a:p>
            <a:pPr marL="990600" lvl="1" indent="-533400" algn="just" eaLnBrk="0" hangingPunct="0">
              <a:spcBef>
                <a:spcPct val="20000"/>
              </a:spcBef>
              <a:buClr>
                <a:srgbClr val="808000"/>
              </a:buClr>
              <a:buSzPct val="75000"/>
              <a:buFont typeface="Wingdings" pitchFamily="2" charset="2"/>
              <a:buChar char="§"/>
            </a:pPr>
            <a:r>
              <a:rPr kumimoji="1" lang="en-US" altLang="ko-KR" sz="1400" dirty="0">
                <a:latin typeface="+mn-lt"/>
              </a:rPr>
              <a:t>Many standards in the area of consumer health and safety have evolved into legislation. On the other hand, many legislative requirements have translated into stricter private requirements (that can be illustrated by the organic products </a:t>
            </a:r>
            <a:r>
              <a:rPr kumimoji="1" lang="en-US" altLang="ko-KR" sz="1400" dirty="0" smtClean="0">
                <a:latin typeface="+mn-lt"/>
              </a:rPr>
              <a:t>labeling.)</a:t>
            </a:r>
            <a:endParaRPr kumimoji="1" lang="en-US" altLang="ko-KR" sz="1400" dirty="0">
              <a:latin typeface="+mn-lt"/>
            </a:endParaRPr>
          </a:p>
          <a:p>
            <a:pPr marL="609600" indent="-609600" algn="just" eaLnBrk="0" hangingPunct="0">
              <a:spcBef>
                <a:spcPct val="20000"/>
              </a:spcBef>
              <a:buClr>
                <a:srgbClr val="000066"/>
              </a:buClr>
              <a:buSzPct val="75000"/>
              <a:buFont typeface="Wingdings" panose="05000000000000000000" pitchFamily="2" charset="2"/>
              <a:buChar char="§"/>
            </a:pPr>
            <a:endParaRPr lang="en-US" altLang="ko-KR" sz="1400" b="1" dirty="0" smtClean="0">
              <a:solidFill>
                <a:srgbClr val="000000"/>
              </a:solidFill>
              <a:ea typeface="굴림" charset="-127"/>
            </a:endParaRPr>
          </a:p>
          <a:p>
            <a:pPr algn="just" eaLnBrk="0" hangingPunct="0">
              <a:spcBef>
                <a:spcPct val="20000"/>
              </a:spcBef>
              <a:buClr>
                <a:srgbClr val="000066"/>
              </a:buClr>
              <a:buSzPct val="75000"/>
            </a:pPr>
            <a:r>
              <a:rPr lang="en-US" altLang="ko-KR" sz="2400" b="1" dirty="0" smtClean="0">
                <a:solidFill>
                  <a:srgbClr val="000000"/>
                </a:solidFill>
                <a:ea typeface="굴림" charset="-127"/>
              </a:rPr>
              <a:t>Transparency </a:t>
            </a:r>
            <a:r>
              <a:rPr lang="en-US" altLang="ko-KR" sz="2400" b="1" dirty="0">
                <a:solidFill>
                  <a:srgbClr val="000000"/>
                </a:solidFill>
                <a:ea typeface="굴림" charset="-127"/>
              </a:rPr>
              <a:t>and traceability across the value </a:t>
            </a:r>
            <a:r>
              <a:rPr lang="en-US" altLang="ko-KR" sz="2400" b="1" dirty="0" smtClean="0">
                <a:solidFill>
                  <a:srgbClr val="000000"/>
                </a:solidFill>
                <a:ea typeface="굴림" charset="-127"/>
              </a:rPr>
              <a:t>chain</a:t>
            </a:r>
          </a:p>
          <a:p>
            <a:pPr marL="990600" lvl="1" indent="-533400" algn="just" eaLnBrk="0" hangingPunct="0">
              <a:spcBef>
                <a:spcPct val="20000"/>
              </a:spcBef>
              <a:buClr>
                <a:srgbClr val="808000"/>
              </a:buClr>
              <a:buSzPct val="75000"/>
              <a:buFont typeface="Wingdings" pitchFamily="2" charset="2"/>
              <a:buChar char="§"/>
            </a:pPr>
            <a:r>
              <a:rPr kumimoji="1" lang="en-US" altLang="ko-KR" sz="1400" dirty="0">
                <a:latin typeface="+mn-lt"/>
              </a:rPr>
              <a:t>Higher transparency within the value chain and traceability of products – the pressure to comply with private standards is transmitted down the value chain.</a:t>
            </a:r>
          </a:p>
          <a:p>
            <a:pPr algn="just" eaLnBrk="0" hangingPunct="0">
              <a:spcBef>
                <a:spcPct val="20000"/>
              </a:spcBef>
              <a:buClr>
                <a:srgbClr val="000066"/>
              </a:buClr>
              <a:buSzPct val="75000"/>
            </a:pPr>
            <a:endParaRPr lang="en-US" altLang="ko-KR" sz="1400" b="1" dirty="0" smtClean="0">
              <a:solidFill>
                <a:srgbClr val="000000"/>
              </a:solidFill>
              <a:ea typeface="굴림" charset="-127"/>
            </a:endParaRPr>
          </a:p>
          <a:p>
            <a:pPr algn="just" eaLnBrk="0" hangingPunct="0">
              <a:spcBef>
                <a:spcPct val="20000"/>
              </a:spcBef>
              <a:buClr>
                <a:srgbClr val="000066"/>
              </a:buClr>
              <a:buSzPct val="75000"/>
            </a:pPr>
            <a:r>
              <a:rPr lang="en-US" altLang="ko-KR" sz="2400" b="1" dirty="0" smtClean="0">
                <a:ea typeface="굴림" pitchFamily="50" charset="-127"/>
              </a:rPr>
              <a:t>New sustainability concerns: water and energy efficiency</a:t>
            </a:r>
          </a:p>
          <a:p>
            <a:pPr marL="990600" lvl="1" indent="-533400" algn="just" eaLnBrk="0" hangingPunct="0">
              <a:spcBef>
                <a:spcPct val="20000"/>
              </a:spcBef>
              <a:buClr>
                <a:srgbClr val="808000"/>
              </a:buClr>
              <a:buSzPct val="75000"/>
              <a:buFont typeface="Wingdings" pitchFamily="2" charset="2"/>
              <a:buChar char="§"/>
            </a:pPr>
            <a:r>
              <a:rPr kumimoji="1" lang="en-US" altLang="ko-KR" sz="1400" dirty="0" smtClean="0">
                <a:latin typeface="+mn-lt"/>
              </a:rPr>
              <a:t>In </a:t>
            </a:r>
            <a:r>
              <a:rPr kumimoji="1" lang="en-US" altLang="ko-KR" sz="1400" dirty="0">
                <a:latin typeface="+mn-lt"/>
              </a:rPr>
              <a:t>the past few years, many new demands related to climate change and the     </a:t>
            </a:r>
            <a:r>
              <a:rPr kumimoji="1" lang="en-US" altLang="ko-KR" sz="1400" dirty="0" smtClean="0">
                <a:latin typeface="+mn-lt"/>
              </a:rPr>
              <a:t>sustainable </a:t>
            </a:r>
            <a:r>
              <a:rPr kumimoji="1" lang="en-US" altLang="ko-KR" sz="1400" dirty="0">
                <a:latin typeface="+mn-lt"/>
              </a:rPr>
              <a:t>use of resources, such as energy and water, have emerged as a result of international concerns about sustainability. Buyers are responding to these concerns by already factoring energy, water and carbon into their codes and requesting their suppliers to take certain mitigating measures.</a:t>
            </a:r>
          </a:p>
          <a:p>
            <a:pPr marL="609600" indent="-609600" eaLnBrk="0" hangingPunct="0">
              <a:spcBef>
                <a:spcPct val="20000"/>
              </a:spcBef>
              <a:buClr>
                <a:srgbClr val="808000"/>
              </a:buClr>
              <a:buSzPct val="75000"/>
              <a:buFont typeface="Wingdings" pitchFamily="2" charset="2"/>
              <a:buNone/>
            </a:pPr>
            <a:endParaRPr lang="en-US" altLang="ko-KR" sz="2400" dirty="0">
              <a:solidFill>
                <a:srgbClr val="000000"/>
              </a:solidFill>
              <a:ea typeface="굴림" charset="-127"/>
            </a:endParaRPr>
          </a:p>
          <a:p>
            <a:pPr marL="609600" indent="-609600" eaLnBrk="0" hangingPunct="0">
              <a:spcBef>
                <a:spcPct val="20000"/>
              </a:spcBef>
              <a:buClr>
                <a:srgbClr val="808000"/>
              </a:buClr>
              <a:buSzPct val="75000"/>
              <a:buFont typeface="Wingdings" pitchFamily="2" charset="2"/>
              <a:buNone/>
            </a:pPr>
            <a:r>
              <a:rPr lang="en-US" altLang="ko-KR" sz="2400" dirty="0">
                <a:solidFill>
                  <a:srgbClr val="000000"/>
                </a:solidFill>
                <a:ea typeface="굴림" charset="-127"/>
              </a:rPr>
              <a:t>	</a:t>
            </a:r>
            <a:endParaRPr lang="en-US" sz="2400" dirty="0">
              <a:solidFill>
                <a:srgbClr val="000000"/>
              </a:solidFill>
            </a:endParaRPr>
          </a:p>
        </p:txBody>
      </p:sp>
    </p:spTree>
    <p:extLst>
      <p:ext uri="{BB962C8B-B14F-4D97-AF65-F5344CB8AC3E}">
        <p14:creationId xmlns:p14="http://schemas.microsoft.com/office/powerpoint/2010/main" val="27224484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idx="4294967295"/>
          </p:nvPr>
        </p:nvSpPr>
        <p:spPr>
          <a:xfrm>
            <a:off x="827584" y="2564904"/>
            <a:ext cx="7578725" cy="2760663"/>
          </a:xfrm>
        </p:spPr>
        <p:txBody>
          <a:bodyPr/>
          <a:lstStyle/>
          <a:p>
            <a:pPr algn="ctr"/>
            <a:r>
              <a:rPr lang="de-CH" altLang="en-US" sz="3200" dirty="0" smtClean="0"/>
              <a:t>Let‘s work together on realizing the Third Industrial Revolution!</a:t>
            </a:r>
            <a:r>
              <a:rPr lang="de-CH" altLang="en-US" dirty="0" smtClean="0"/>
              <a:t/>
            </a:r>
            <a:br>
              <a:rPr lang="de-CH" altLang="en-US" dirty="0" smtClean="0"/>
            </a:br>
            <a:r>
              <a:rPr lang="de-CH" altLang="en-US" dirty="0" smtClean="0"/>
              <a:t/>
            </a:r>
            <a:br>
              <a:rPr lang="de-CH" altLang="en-US" dirty="0" smtClean="0"/>
            </a:br>
            <a:r>
              <a:rPr lang="de-CH" altLang="en-US" sz="2800" dirty="0" smtClean="0"/>
              <a:t>Thank you for your attention!</a:t>
            </a:r>
          </a:p>
        </p:txBody>
      </p:sp>
      <p:pic>
        <p:nvPicPr>
          <p:cNvPr id="4" name="Picture 4" descr="globe"/>
          <p:cNvPicPr>
            <a:picLocks noChangeAspect="1" noChangeArrowheads="1"/>
          </p:cNvPicPr>
          <p:nvPr/>
        </p:nvPicPr>
        <p:blipFill>
          <a:blip r:embed="rId3" cstate="print"/>
          <a:srcRect/>
          <a:stretch>
            <a:fillRect/>
          </a:stretch>
        </p:blipFill>
        <p:spPr bwMode="auto">
          <a:xfrm>
            <a:off x="539553" y="1124745"/>
            <a:ext cx="1811616" cy="1800200"/>
          </a:xfrm>
          <a:prstGeom prst="rect">
            <a:avLst/>
          </a:prstGeom>
          <a:noFill/>
          <a:ln w="9525">
            <a:noFill/>
            <a:miter lim="800000"/>
            <a:headEnd/>
            <a:tailEnd/>
          </a:ln>
        </p:spPr>
      </p:pic>
      <p:pic>
        <p:nvPicPr>
          <p:cNvPr id="5" name="Picture 13"/>
          <p:cNvPicPr>
            <a:picLocks noChangeAspect="1" noChangeArrowheads="1"/>
          </p:cNvPicPr>
          <p:nvPr/>
        </p:nvPicPr>
        <p:blipFill>
          <a:blip r:embed="rId4" cstate="print"/>
          <a:srcRect l="2243" r="2243" b="3532"/>
          <a:stretch>
            <a:fillRect/>
          </a:stretch>
        </p:blipFill>
        <p:spPr bwMode="auto">
          <a:xfrm>
            <a:off x="6290199" y="1341438"/>
            <a:ext cx="2244629" cy="1439490"/>
          </a:xfrm>
          <a:prstGeom prst="rect">
            <a:avLst/>
          </a:prstGeom>
          <a:noFill/>
          <a:ln w="9525">
            <a:noFill/>
            <a:miter lim="800000"/>
            <a:headEnd/>
            <a:tailEnd/>
          </a:ln>
        </p:spPr>
      </p:pic>
      <p:sp>
        <p:nvSpPr>
          <p:cNvPr id="6" name="TextBox 5"/>
          <p:cNvSpPr txBox="1"/>
          <p:nvPr/>
        </p:nvSpPr>
        <p:spPr>
          <a:xfrm>
            <a:off x="467544" y="5232102"/>
            <a:ext cx="2952328" cy="1077218"/>
          </a:xfrm>
          <a:prstGeom prst="rect">
            <a:avLst/>
          </a:prstGeom>
          <a:noFill/>
        </p:spPr>
        <p:txBody>
          <a:bodyPr wrap="square" rtlCol="0">
            <a:spAutoFit/>
          </a:bodyPr>
          <a:lstStyle/>
          <a:p>
            <a:r>
              <a:rPr lang="en-US" sz="1600" b="1" dirty="0" smtClean="0"/>
              <a:t>Contact Brussels: </a:t>
            </a:r>
          </a:p>
          <a:p>
            <a:r>
              <a:rPr lang="en-US" sz="1600" dirty="0" smtClean="0"/>
              <a:t>Florian Iwinjak</a:t>
            </a:r>
          </a:p>
          <a:p>
            <a:r>
              <a:rPr lang="en-US" sz="1600" dirty="0" smtClean="0"/>
              <a:t>Rue </a:t>
            </a:r>
            <a:r>
              <a:rPr lang="en-US" sz="1600" dirty="0" err="1" smtClean="0"/>
              <a:t>Montoyer</a:t>
            </a:r>
            <a:r>
              <a:rPr lang="en-US" sz="1600" dirty="0" smtClean="0"/>
              <a:t> 14</a:t>
            </a:r>
          </a:p>
          <a:p>
            <a:r>
              <a:rPr lang="en-US" sz="1600" dirty="0" smtClean="0">
                <a:hlinkClick r:id="rId5"/>
              </a:rPr>
              <a:t>f.iwinjak@unido.org</a:t>
            </a:r>
            <a:r>
              <a:rPr lang="en-US" sz="1600" dirty="0" smtClean="0"/>
              <a:t> </a:t>
            </a:r>
            <a:endParaRPr lang="en-US" sz="1600" dirty="0"/>
          </a:p>
        </p:txBody>
      </p:sp>
      <p:sp>
        <p:nvSpPr>
          <p:cNvPr id="7" name="TextBox 6"/>
          <p:cNvSpPr txBox="1"/>
          <p:nvPr/>
        </p:nvSpPr>
        <p:spPr>
          <a:xfrm>
            <a:off x="5364088" y="5190291"/>
            <a:ext cx="2952328" cy="830997"/>
          </a:xfrm>
          <a:prstGeom prst="rect">
            <a:avLst/>
          </a:prstGeom>
          <a:noFill/>
        </p:spPr>
        <p:txBody>
          <a:bodyPr wrap="square" rtlCol="0">
            <a:spAutoFit/>
          </a:bodyPr>
          <a:lstStyle/>
          <a:p>
            <a:pPr algn="r"/>
            <a:r>
              <a:rPr lang="en-US" sz="1600" b="1" dirty="0" smtClean="0"/>
              <a:t>Contact Vienna: </a:t>
            </a:r>
          </a:p>
          <a:p>
            <a:pPr algn="r"/>
            <a:r>
              <a:rPr lang="en-US" sz="1600" dirty="0" smtClean="0"/>
              <a:t>Smail </a:t>
            </a:r>
            <a:r>
              <a:rPr lang="en-US" sz="1600" dirty="0" err="1" smtClean="0"/>
              <a:t>Alhilali</a:t>
            </a:r>
            <a:endParaRPr lang="en-US" sz="1600" dirty="0" smtClean="0"/>
          </a:p>
          <a:p>
            <a:pPr algn="r"/>
            <a:r>
              <a:rPr lang="en-US" sz="1600" dirty="0" smtClean="0">
                <a:hlinkClick r:id="rId5"/>
              </a:rPr>
              <a:t>s.alhilali@unido.org</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7"/>
          <p:cNvPicPr>
            <a:picLocks noGrp="1" noChangeAspect="1" noChangeArrowheads="1"/>
          </p:cNvPicPr>
          <p:nvPr>
            <p:ph type="ctrTitle"/>
          </p:nvPr>
        </p:nvPicPr>
        <p:blipFill>
          <a:blip r:embed="rId2" cstate="print"/>
          <a:srcRect/>
          <a:stretch>
            <a:fillRect/>
          </a:stretch>
        </p:blipFill>
        <p:spPr>
          <a:xfrm>
            <a:off x="0" y="908720"/>
            <a:ext cx="9144000" cy="3887961"/>
          </a:xfrm>
          <a:noFill/>
        </p:spPr>
      </p:pic>
      <p:sp>
        <p:nvSpPr>
          <p:cNvPr id="3075" name="Rectangle 8"/>
          <p:cNvSpPr>
            <a:spLocks noChangeArrowheads="1"/>
          </p:cNvSpPr>
          <p:nvPr/>
        </p:nvSpPr>
        <p:spPr bwMode="auto">
          <a:xfrm>
            <a:off x="0" y="2697163"/>
            <a:ext cx="9144000" cy="641350"/>
          </a:xfrm>
          <a:prstGeom prst="rect">
            <a:avLst/>
          </a:prstGeom>
          <a:noFill/>
          <a:ln w="9525">
            <a:noFill/>
            <a:miter lim="800000"/>
            <a:headEnd/>
            <a:tailEnd/>
          </a:ln>
        </p:spPr>
        <p:txBody>
          <a:bodyPr>
            <a:spAutoFit/>
          </a:bodyPr>
          <a:lstStyle/>
          <a:p>
            <a:endParaRPr lang="fr-FR" sz="1800"/>
          </a:p>
          <a:p>
            <a:pPr lvl="1" eaLnBrk="0" hangingPunct="0"/>
            <a:endParaRPr lang="fr-FR" sz="1800"/>
          </a:p>
        </p:txBody>
      </p:sp>
      <p:sp>
        <p:nvSpPr>
          <p:cNvPr id="3076" name="Rectangle 9"/>
          <p:cNvSpPr>
            <a:spLocks noChangeArrowheads="1"/>
          </p:cNvSpPr>
          <p:nvPr/>
        </p:nvSpPr>
        <p:spPr bwMode="auto">
          <a:xfrm>
            <a:off x="0" y="4995173"/>
            <a:ext cx="9144000" cy="738664"/>
          </a:xfrm>
          <a:prstGeom prst="rect">
            <a:avLst/>
          </a:prstGeom>
          <a:noFill/>
          <a:ln w="9525">
            <a:noFill/>
            <a:miter lim="800000"/>
            <a:headEnd/>
            <a:tailEnd/>
          </a:ln>
        </p:spPr>
        <p:txBody>
          <a:bodyPr tIns="0" bIns="0">
            <a:spAutoFit/>
          </a:bodyPr>
          <a:lstStyle/>
          <a:p>
            <a:pPr algn="ctr"/>
            <a:r>
              <a:rPr lang="en-US" sz="2400" b="1" dirty="0" smtClean="0">
                <a:solidFill>
                  <a:schemeClr val="bg2"/>
                </a:solidFill>
                <a:effectLst>
                  <a:outerShdw blurRad="38100" dist="38100" dir="2700000" algn="tl">
                    <a:srgbClr val="C0C0C0"/>
                  </a:outerShdw>
                </a:effectLst>
                <a:latin typeface="+mj-lt"/>
                <a:ea typeface="ＭＳ Ｐゴシック" pitchFamily="-111" charset="-128"/>
                <a:cs typeface="ＭＳ Ｐゴシック" pitchFamily="-111" charset="-128"/>
              </a:rPr>
              <a:t>UNIDO as driver of the Third Industrial Revolution</a:t>
            </a:r>
          </a:p>
          <a:p>
            <a:pPr algn="ctr"/>
            <a:r>
              <a:rPr lang="en-US" sz="2400" b="1" dirty="0" smtClean="0">
                <a:solidFill>
                  <a:schemeClr val="bg2"/>
                </a:solidFill>
                <a:effectLst>
                  <a:outerShdw blurRad="38100" dist="38100" dir="2700000" algn="tl">
                    <a:srgbClr val="C0C0C0"/>
                  </a:outerShdw>
                </a:effectLst>
                <a:latin typeface="+mj-lt"/>
                <a:ea typeface="ＭＳ Ｐゴシック" pitchFamily="-111" charset="-128"/>
                <a:cs typeface="ＭＳ Ｐゴシック" pitchFamily="-111" charset="-128"/>
              </a:rPr>
              <a:t>International solutions for E-Waste Management</a:t>
            </a:r>
          </a:p>
        </p:txBody>
      </p:sp>
    </p:spTree>
    <p:extLst>
      <p:ext uri="{BB962C8B-B14F-4D97-AF65-F5344CB8AC3E}">
        <p14:creationId xmlns:p14="http://schemas.microsoft.com/office/powerpoint/2010/main" val="246160554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2" y="981075"/>
            <a:ext cx="8784976" cy="652463"/>
          </a:xfrm>
        </p:spPr>
        <p:txBody>
          <a:bodyPr/>
          <a:lstStyle/>
          <a:p>
            <a:pPr>
              <a:defRPr/>
            </a:pPr>
            <a:r>
              <a:rPr lang="en-US" sz="3200" b="1" dirty="0" smtClean="0"/>
              <a:t>UNIDO mandate</a:t>
            </a:r>
          </a:p>
        </p:txBody>
      </p:sp>
      <p:sp>
        <p:nvSpPr>
          <p:cNvPr id="13315" name="Oval 13"/>
          <p:cNvSpPr>
            <a:spLocks noGrp="1" noChangeArrowheads="1"/>
          </p:cNvSpPr>
          <p:nvPr>
            <p:ph idx="1"/>
          </p:nvPr>
        </p:nvSpPr>
        <p:spPr>
          <a:xfrm>
            <a:off x="3779838" y="3716338"/>
            <a:ext cx="1872282" cy="1728886"/>
          </a:xfrm>
          <a:prstGeom prst="ellipse">
            <a:avLst/>
          </a:prstGeom>
          <a:ln w="38100">
            <a:solidFill>
              <a:srgbClr val="FF0000"/>
            </a:solidFill>
            <a:round/>
          </a:ln>
        </p:spPr>
        <p:txBody>
          <a:bodyPr/>
          <a:lstStyle/>
          <a:p>
            <a:pPr algn="ctr" eaLnBrk="1" hangingPunct="1">
              <a:lnSpc>
                <a:spcPct val="80000"/>
              </a:lnSpc>
              <a:buFontTx/>
              <a:buNone/>
            </a:pPr>
            <a:endParaRPr lang="en-US" sz="1800" b="1" dirty="0" smtClean="0">
              <a:ea typeface="ＭＳ Ｐゴシック" pitchFamily="-111" charset="-128"/>
            </a:endParaRPr>
          </a:p>
          <a:p>
            <a:pPr algn="ctr" eaLnBrk="1" hangingPunct="1">
              <a:lnSpc>
                <a:spcPct val="80000"/>
              </a:lnSpc>
              <a:buFontTx/>
              <a:buNone/>
            </a:pPr>
            <a:r>
              <a:rPr lang="en-US" sz="1800" b="1" dirty="0" smtClean="0">
                <a:ea typeface="ＭＳ Ｐゴシック" pitchFamily="-111" charset="-128"/>
              </a:rPr>
              <a:t>Trade</a:t>
            </a:r>
          </a:p>
          <a:p>
            <a:pPr algn="ctr" eaLnBrk="1" hangingPunct="1">
              <a:lnSpc>
                <a:spcPct val="80000"/>
              </a:lnSpc>
              <a:buFontTx/>
              <a:buNone/>
            </a:pPr>
            <a:r>
              <a:rPr lang="en-US" sz="1800" b="1" dirty="0" smtClean="0">
                <a:ea typeface="ＭＳ Ｐゴシック" pitchFamily="-111" charset="-128"/>
              </a:rPr>
              <a:t>Capacity</a:t>
            </a:r>
          </a:p>
          <a:p>
            <a:pPr algn="ctr" eaLnBrk="1" hangingPunct="1">
              <a:lnSpc>
                <a:spcPct val="80000"/>
              </a:lnSpc>
              <a:buFontTx/>
              <a:buNone/>
            </a:pPr>
            <a:r>
              <a:rPr lang="en-US" sz="1800" b="1" dirty="0" smtClean="0">
                <a:ea typeface="ＭＳ Ｐゴシック" pitchFamily="-111" charset="-128"/>
              </a:rPr>
              <a:t>Building</a:t>
            </a:r>
          </a:p>
        </p:txBody>
      </p:sp>
      <p:sp>
        <p:nvSpPr>
          <p:cNvPr id="13316" name="Rectangle 4"/>
          <p:cNvSpPr>
            <a:spLocks noChangeArrowheads="1"/>
          </p:cNvSpPr>
          <p:nvPr/>
        </p:nvSpPr>
        <p:spPr bwMode="auto">
          <a:xfrm>
            <a:off x="827088" y="1916113"/>
            <a:ext cx="7777162" cy="985837"/>
          </a:xfrm>
          <a:prstGeom prst="rect">
            <a:avLst/>
          </a:prstGeom>
          <a:noFill/>
          <a:ln w="38100">
            <a:solidFill>
              <a:srgbClr val="0000FF"/>
            </a:solidFill>
            <a:miter lim="800000"/>
            <a:headEnd/>
            <a:tailEnd/>
          </a:ln>
        </p:spPr>
        <p:txBody>
          <a:bodyPr wrap="none" anchor="ctr"/>
          <a:lstStyle/>
          <a:p>
            <a:pPr algn="ctr"/>
            <a:r>
              <a:rPr lang="en-US" sz="2200" b="1" dirty="0">
                <a:solidFill>
                  <a:schemeClr val="bg2"/>
                </a:solidFill>
              </a:rPr>
              <a:t>Industrial Development for poverty reduction, </a:t>
            </a:r>
          </a:p>
          <a:p>
            <a:pPr algn="ctr"/>
            <a:r>
              <a:rPr lang="en-US" sz="2200" b="1" dirty="0">
                <a:solidFill>
                  <a:schemeClr val="bg2"/>
                </a:solidFill>
              </a:rPr>
              <a:t>inclusive globalization and environmental sustainability</a:t>
            </a:r>
          </a:p>
        </p:txBody>
      </p:sp>
      <p:sp>
        <p:nvSpPr>
          <p:cNvPr id="13317" name="Line 8"/>
          <p:cNvSpPr>
            <a:spLocks noChangeShapeType="1"/>
          </p:cNvSpPr>
          <p:nvPr/>
        </p:nvSpPr>
        <p:spPr bwMode="auto">
          <a:xfrm>
            <a:off x="4716463" y="2924175"/>
            <a:ext cx="0" cy="792163"/>
          </a:xfrm>
          <a:prstGeom prst="line">
            <a:avLst/>
          </a:prstGeom>
          <a:noFill/>
          <a:ln w="85725">
            <a:solidFill>
              <a:srgbClr val="FF3300"/>
            </a:solidFill>
            <a:round/>
            <a:headEnd/>
            <a:tailEnd type="triangle" w="med" len="med"/>
          </a:ln>
        </p:spPr>
        <p:txBody>
          <a:bodyPr/>
          <a:lstStyle/>
          <a:p>
            <a:endParaRPr lang="en-US"/>
          </a:p>
        </p:txBody>
      </p:sp>
      <p:sp>
        <p:nvSpPr>
          <p:cNvPr id="13318" name="Line 9"/>
          <p:cNvSpPr>
            <a:spLocks noChangeShapeType="1"/>
          </p:cNvSpPr>
          <p:nvPr/>
        </p:nvSpPr>
        <p:spPr bwMode="auto">
          <a:xfrm>
            <a:off x="2124075" y="2924175"/>
            <a:ext cx="0" cy="792163"/>
          </a:xfrm>
          <a:prstGeom prst="line">
            <a:avLst/>
          </a:prstGeom>
          <a:noFill/>
          <a:ln w="85725">
            <a:solidFill>
              <a:srgbClr val="FF3300"/>
            </a:solidFill>
            <a:round/>
            <a:headEnd/>
            <a:tailEnd type="triangle" w="med" len="med"/>
          </a:ln>
        </p:spPr>
        <p:txBody>
          <a:bodyPr/>
          <a:lstStyle/>
          <a:p>
            <a:endParaRPr lang="en-US"/>
          </a:p>
        </p:txBody>
      </p:sp>
      <p:sp>
        <p:nvSpPr>
          <p:cNvPr id="13319" name="Line 10"/>
          <p:cNvSpPr>
            <a:spLocks noChangeShapeType="1"/>
          </p:cNvSpPr>
          <p:nvPr/>
        </p:nvSpPr>
        <p:spPr bwMode="auto">
          <a:xfrm>
            <a:off x="7380288" y="2924175"/>
            <a:ext cx="0" cy="792163"/>
          </a:xfrm>
          <a:prstGeom prst="line">
            <a:avLst/>
          </a:prstGeom>
          <a:noFill/>
          <a:ln w="85725">
            <a:solidFill>
              <a:srgbClr val="FF3300"/>
            </a:solidFill>
            <a:round/>
            <a:headEnd/>
            <a:tailEnd type="triangle" w="med" len="med"/>
          </a:ln>
        </p:spPr>
        <p:txBody>
          <a:bodyPr/>
          <a:lstStyle/>
          <a:p>
            <a:endParaRPr lang="en-US"/>
          </a:p>
        </p:txBody>
      </p:sp>
      <p:sp>
        <p:nvSpPr>
          <p:cNvPr id="13320" name="Oval 11"/>
          <p:cNvSpPr>
            <a:spLocks noChangeArrowheads="1"/>
          </p:cNvSpPr>
          <p:nvPr/>
        </p:nvSpPr>
        <p:spPr bwMode="auto">
          <a:xfrm>
            <a:off x="1187450" y="3716338"/>
            <a:ext cx="1871663" cy="1727200"/>
          </a:xfrm>
          <a:prstGeom prst="ellipse">
            <a:avLst/>
          </a:prstGeom>
          <a:noFill/>
          <a:ln w="38100">
            <a:solidFill>
              <a:srgbClr val="A50021"/>
            </a:solidFill>
            <a:round/>
            <a:headEnd/>
            <a:tailEnd/>
          </a:ln>
        </p:spPr>
        <p:txBody>
          <a:bodyPr wrap="none" anchor="ctr"/>
          <a:lstStyle/>
          <a:p>
            <a:pPr algn="ctr"/>
            <a:endParaRPr lang="en-US" sz="1800" b="1" dirty="0"/>
          </a:p>
          <a:p>
            <a:pPr algn="ctr"/>
            <a:r>
              <a:rPr lang="en-US" sz="1800" b="1" dirty="0" smtClean="0">
                <a:solidFill>
                  <a:schemeClr val="bg2"/>
                </a:solidFill>
              </a:rPr>
              <a:t>Productive</a:t>
            </a:r>
            <a:endParaRPr lang="en-US" sz="1800" b="1" dirty="0">
              <a:solidFill>
                <a:schemeClr val="bg2"/>
              </a:solidFill>
            </a:endParaRPr>
          </a:p>
          <a:p>
            <a:pPr algn="ctr"/>
            <a:r>
              <a:rPr lang="en-US" sz="1800" b="1" dirty="0" smtClean="0">
                <a:solidFill>
                  <a:schemeClr val="bg2"/>
                </a:solidFill>
              </a:rPr>
              <a:t>Capacity </a:t>
            </a:r>
            <a:endParaRPr lang="en-US" sz="1800" b="1" dirty="0">
              <a:solidFill>
                <a:schemeClr val="bg2"/>
              </a:solidFill>
            </a:endParaRPr>
          </a:p>
          <a:p>
            <a:pPr algn="ctr"/>
            <a:r>
              <a:rPr lang="en-US" sz="1800" b="1" dirty="0" smtClean="0">
                <a:solidFill>
                  <a:schemeClr val="bg2"/>
                </a:solidFill>
              </a:rPr>
              <a:t>Building</a:t>
            </a:r>
            <a:endParaRPr lang="en-US" sz="1800" b="1" dirty="0">
              <a:solidFill>
                <a:schemeClr val="bg2"/>
              </a:solidFill>
            </a:endParaRPr>
          </a:p>
          <a:p>
            <a:pPr algn="ctr"/>
            <a:endParaRPr lang="en-US" sz="1800" dirty="0"/>
          </a:p>
        </p:txBody>
      </p:sp>
      <p:sp>
        <p:nvSpPr>
          <p:cNvPr id="13321" name="Oval 14"/>
          <p:cNvSpPr>
            <a:spLocks noChangeArrowheads="1"/>
          </p:cNvSpPr>
          <p:nvPr/>
        </p:nvSpPr>
        <p:spPr bwMode="auto">
          <a:xfrm>
            <a:off x="6516688" y="3716338"/>
            <a:ext cx="1800225" cy="1655762"/>
          </a:xfrm>
          <a:prstGeom prst="ellipse">
            <a:avLst/>
          </a:prstGeom>
          <a:noFill/>
          <a:ln w="38100">
            <a:solidFill>
              <a:srgbClr val="008000"/>
            </a:solidFill>
            <a:round/>
            <a:headEnd/>
            <a:tailEnd/>
          </a:ln>
        </p:spPr>
        <p:txBody>
          <a:bodyPr wrap="none" anchor="ctr"/>
          <a:lstStyle/>
          <a:p>
            <a:pPr algn="ctr"/>
            <a:endParaRPr lang="en-US" sz="1800" b="1" dirty="0">
              <a:solidFill>
                <a:schemeClr val="bg2"/>
              </a:solidFill>
            </a:endParaRPr>
          </a:p>
          <a:p>
            <a:pPr algn="ctr"/>
            <a:r>
              <a:rPr lang="en-US" sz="1800" b="1" dirty="0">
                <a:solidFill>
                  <a:schemeClr val="bg2"/>
                </a:solidFill>
              </a:rPr>
              <a:t>Environment</a:t>
            </a:r>
          </a:p>
          <a:p>
            <a:pPr algn="ctr"/>
            <a:r>
              <a:rPr lang="en-US" sz="1800" b="1" dirty="0">
                <a:solidFill>
                  <a:schemeClr val="bg2"/>
                </a:solidFill>
              </a:rPr>
              <a:t>and Energy</a:t>
            </a:r>
          </a:p>
          <a:p>
            <a:pPr algn="ctr"/>
            <a:endParaRPr lang="en-US" sz="1800" dirty="0"/>
          </a:p>
        </p:txBody>
      </p:sp>
      <p:sp>
        <p:nvSpPr>
          <p:cNvPr id="13322" name="Rectangle 16"/>
          <p:cNvSpPr>
            <a:spLocks noChangeArrowheads="1"/>
          </p:cNvSpPr>
          <p:nvPr/>
        </p:nvSpPr>
        <p:spPr bwMode="auto">
          <a:xfrm>
            <a:off x="611188" y="5517232"/>
            <a:ext cx="2376487" cy="503238"/>
          </a:xfrm>
          <a:prstGeom prst="rect">
            <a:avLst/>
          </a:prstGeom>
          <a:noFill/>
          <a:ln w="9525">
            <a:noFill/>
            <a:miter lim="800000"/>
            <a:headEnd/>
            <a:tailEnd/>
          </a:ln>
        </p:spPr>
        <p:txBody>
          <a:bodyPr wrap="none" anchor="ctr"/>
          <a:lstStyle/>
          <a:p>
            <a:pPr algn="ctr"/>
            <a:r>
              <a:rPr lang="en-US" sz="2400" b="1" dirty="0">
                <a:solidFill>
                  <a:srgbClr val="A50021"/>
                </a:solidFill>
              </a:rPr>
              <a:t>Inclusive industry</a:t>
            </a:r>
          </a:p>
        </p:txBody>
      </p:sp>
      <p:sp>
        <p:nvSpPr>
          <p:cNvPr id="13323" name="Rectangle 17"/>
          <p:cNvSpPr>
            <a:spLocks noChangeArrowheads="1"/>
          </p:cNvSpPr>
          <p:nvPr/>
        </p:nvSpPr>
        <p:spPr bwMode="auto">
          <a:xfrm>
            <a:off x="3419475" y="5517232"/>
            <a:ext cx="2808288" cy="503238"/>
          </a:xfrm>
          <a:prstGeom prst="rect">
            <a:avLst/>
          </a:prstGeom>
          <a:noFill/>
          <a:ln w="9525">
            <a:noFill/>
            <a:miter lim="800000"/>
            <a:headEnd/>
            <a:tailEnd/>
          </a:ln>
        </p:spPr>
        <p:txBody>
          <a:bodyPr wrap="none" anchor="ctr"/>
          <a:lstStyle/>
          <a:p>
            <a:pPr algn="ctr"/>
            <a:r>
              <a:rPr lang="en-US" sz="2400" b="1">
                <a:solidFill>
                  <a:srgbClr val="FF3300"/>
                </a:solidFill>
              </a:rPr>
              <a:t>Competitive Industry</a:t>
            </a:r>
          </a:p>
        </p:txBody>
      </p:sp>
      <p:sp>
        <p:nvSpPr>
          <p:cNvPr id="13324" name="Rectangle 18"/>
          <p:cNvSpPr>
            <a:spLocks noChangeArrowheads="1"/>
          </p:cNvSpPr>
          <p:nvPr/>
        </p:nvSpPr>
        <p:spPr bwMode="auto">
          <a:xfrm>
            <a:off x="6443663" y="5517232"/>
            <a:ext cx="2303462" cy="554038"/>
          </a:xfrm>
          <a:prstGeom prst="rect">
            <a:avLst/>
          </a:prstGeom>
          <a:noFill/>
          <a:ln w="9525">
            <a:noFill/>
            <a:miter lim="800000"/>
            <a:headEnd/>
            <a:tailEnd/>
          </a:ln>
        </p:spPr>
        <p:txBody>
          <a:bodyPr wrap="none" anchor="ctr"/>
          <a:lstStyle/>
          <a:p>
            <a:pPr algn="ctr"/>
            <a:r>
              <a:rPr lang="en-US" sz="2400" b="1">
                <a:solidFill>
                  <a:srgbClr val="109827"/>
                </a:solidFill>
              </a:rPr>
              <a:t>Green industry</a:t>
            </a:r>
          </a:p>
        </p:txBody>
      </p:sp>
    </p:spTree>
    <p:extLst>
      <p:ext uri="{BB962C8B-B14F-4D97-AF65-F5344CB8AC3E}">
        <p14:creationId xmlns:p14="http://schemas.microsoft.com/office/powerpoint/2010/main" val="165344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Documents and Settings\public\Desktop\ISID-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996953"/>
            <a:ext cx="2952328" cy="2070347"/>
          </a:xfrm>
          <a:prstGeom prst="rect">
            <a:avLst/>
          </a:prstGeom>
          <a:noFill/>
          <a:ln>
            <a:noFill/>
          </a:ln>
        </p:spPr>
      </p:pic>
      <p:sp>
        <p:nvSpPr>
          <p:cNvPr id="33793" name="Rectangle 2"/>
          <p:cNvSpPr>
            <a:spLocks noChangeArrowheads="1"/>
          </p:cNvSpPr>
          <p:nvPr/>
        </p:nvSpPr>
        <p:spPr bwMode="auto">
          <a:xfrm>
            <a:off x="6477000" y="4191000"/>
            <a:ext cx="2559496" cy="1752600"/>
          </a:xfrm>
          <a:prstGeom prst="rect">
            <a:avLst/>
          </a:prstGeom>
          <a:noFill/>
          <a:ln w="9360">
            <a:solidFill>
              <a:srgbClr val="000000"/>
            </a:solidFill>
            <a:miter lim="800000"/>
            <a:headEnd/>
            <a:tailEnd/>
          </a:ln>
        </p:spPr>
        <p:txBody>
          <a:bodyPr wrap="none" lIns="90000" tIns="46800" rIns="90000" bIns="46800" anchor="ctr"/>
          <a:lstStyle/>
          <a:p>
            <a:pPr algn="ctr">
              <a:spcBef>
                <a:spcPts val="4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a:solidFill>
                <a:srgbClr val="000000"/>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006699"/>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chemeClr val="accent5">
                    <a:lumMod val="50000"/>
                  </a:schemeClr>
                </a:solidFill>
                <a:latin typeface="Calibri" pitchFamily="34" charset="0"/>
              </a:rPr>
              <a:t>Technical Assistance</a:t>
            </a:r>
          </a:p>
          <a:p>
            <a:pPr algn="ctr">
              <a:spcBef>
                <a:spcPts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chemeClr val="bg2"/>
                </a:solidFill>
                <a:latin typeface="Calibri" pitchFamily="34" charset="0"/>
              </a:rPr>
              <a:t>Supporting </a:t>
            </a:r>
            <a:r>
              <a:rPr lang="en-US" sz="1800" b="1" dirty="0">
                <a:solidFill>
                  <a:schemeClr val="bg2"/>
                </a:solidFill>
                <a:latin typeface="Calibri" pitchFamily="34" charset="0"/>
              </a:rPr>
              <a:t>industrial</a:t>
            </a:r>
          </a:p>
          <a:p>
            <a:pPr algn="ctr">
              <a:spcBef>
                <a:spcPts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2"/>
                </a:solidFill>
                <a:latin typeface="Calibri" pitchFamily="34" charset="0"/>
              </a:rPr>
              <a:t>capacity building, </a:t>
            </a:r>
          </a:p>
          <a:p>
            <a:pPr algn="ctr">
              <a:spcBef>
                <a:spcPts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2"/>
                </a:solidFill>
                <a:latin typeface="Calibri" pitchFamily="34" charset="0"/>
              </a:rPr>
              <a:t>policy advice, </a:t>
            </a:r>
          </a:p>
          <a:p>
            <a:pPr algn="ctr">
              <a:spcBef>
                <a:spcPts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chemeClr val="bg2"/>
                </a:solidFill>
                <a:latin typeface="Calibri" pitchFamily="34" charset="0"/>
              </a:rPr>
              <a:t>technology </a:t>
            </a:r>
            <a:r>
              <a:rPr lang="en-US" sz="1800" b="1" dirty="0">
                <a:solidFill>
                  <a:schemeClr val="bg2"/>
                </a:solidFill>
                <a:latin typeface="Calibri" pitchFamily="34" charset="0"/>
              </a:rPr>
              <a:t>transfer.</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6699"/>
                </a:solidFill>
                <a:latin typeface="Calibri" pitchFamily="34" charset="0"/>
              </a:rPr>
              <a:t> </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006699"/>
              </a:solidFill>
              <a:latin typeface="Calibri" pitchFamily="34" charset="0"/>
            </a:endParaRPr>
          </a:p>
        </p:txBody>
      </p:sp>
      <p:sp>
        <p:nvSpPr>
          <p:cNvPr id="33794" name="Rectangle 5"/>
          <p:cNvSpPr>
            <a:spLocks noChangeArrowheads="1"/>
          </p:cNvSpPr>
          <p:nvPr/>
        </p:nvSpPr>
        <p:spPr bwMode="auto">
          <a:xfrm>
            <a:off x="6477000" y="1981200"/>
            <a:ext cx="2559496" cy="1676400"/>
          </a:xfrm>
          <a:prstGeom prst="rect">
            <a:avLst/>
          </a:prstGeom>
          <a:noFill/>
          <a:ln w="9360">
            <a:solidFill>
              <a:srgbClr val="000000"/>
            </a:solidFill>
            <a:miter lim="800000"/>
            <a:headEnd/>
            <a:tailEnd/>
          </a:ln>
        </p:spPr>
        <p:txBody>
          <a:bodyPr wrap="none" lIns="90000" tIns="46800" rIns="90000" bIns="46800" anchor="ctr"/>
          <a:lstStyle/>
          <a:p>
            <a:pPr algn="ctr">
              <a:spcBef>
                <a:spcPts val="4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a:solidFill>
                <a:srgbClr val="000000"/>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1CDCF0"/>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006699"/>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rgbClr val="C00000"/>
                </a:solidFill>
                <a:latin typeface="Calibri" pitchFamily="34" charset="0"/>
              </a:rPr>
              <a:t>Global Forum</a:t>
            </a:r>
            <a:endParaRPr lang="en-US" sz="2400" b="1" dirty="0">
              <a:solidFill>
                <a:srgbClr val="C00000"/>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2"/>
                </a:solidFill>
                <a:latin typeface="Calibri" pitchFamily="34" charset="0"/>
              </a:rPr>
              <a:t>Dialogue and negotiations</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2"/>
                </a:solidFill>
                <a:latin typeface="Calibri" pitchFamily="34" charset="0"/>
              </a:rPr>
              <a:t>for inclusive and </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2"/>
                </a:solidFill>
                <a:latin typeface="Calibri" pitchFamily="34" charset="0"/>
              </a:rPr>
              <a:t>green industrial </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2"/>
                </a:solidFill>
                <a:latin typeface="Calibri" pitchFamily="34" charset="0"/>
              </a:rPr>
              <a:t>development   </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b="1" dirty="0">
              <a:solidFill>
                <a:srgbClr val="4F81BD"/>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006699"/>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4F81BD"/>
              </a:solidFill>
              <a:latin typeface="Calibri" pitchFamily="34" charset="0"/>
            </a:endParaRPr>
          </a:p>
        </p:txBody>
      </p:sp>
      <p:sp>
        <p:nvSpPr>
          <p:cNvPr id="33795" name="Rectangle 8"/>
          <p:cNvSpPr>
            <a:spLocks noChangeArrowheads="1"/>
          </p:cNvSpPr>
          <p:nvPr/>
        </p:nvSpPr>
        <p:spPr bwMode="auto">
          <a:xfrm>
            <a:off x="1987736" y="1839937"/>
            <a:ext cx="2209800" cy="1157015"/>
          </a:xfrm>
          <a:prstGeom prst="rect">
            <a:avLst/>
          </a:prstGeom>
          <a:noFill/>
          <a:ln w="9360">
            <a:solidFill>
              <a:srgbClr val="000000"/>
            </a:solidFill>
            <a:miter lim="800000"/>
            <a:headEnd/>
            <a:tailEnd/>
          </a:ln>
        </p:spPr>
        <p:txBody>
          <a:bodyPr wrap="none" lIns="90000" tIns="46800" rIns="90000" bIns="46800" anchor="ctr"/>
          <a:lstStyle/>
          <a:p>
            <a:pPr algn="ctr">
              <a:spcBef>
                <a:spcPts val="4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a:solidFill>
                  <a:schemeClr val="bg2"/>
                </a:solidFill>
                <a:latin typeface="Calibri" pitchFamily="34" charset="0"/>
              </a:rPr>
              <a:t>Global level</a:t>
            </a:r>
          </a:p>
          <a:p>
            <a:pPr algn="ctr">
              <a:spcBef>
                <a:spcPts val="4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a:solidFill>
                  <a:schemeClr val="bg2"/>
                </a:solidFill>
                <a:latin typeface="Calibri" pitchFamily="34" charset="0"/>
              </a:rPr>
              <a:t>(</a:t>
            </a:r>
            <a:r>
              <a:rPr lang="en-US" sz="1600" b="1" dirty="0" err="1" smtClean="0">
                <a:solidFill>
                  <a:schemeClr val="bg2"/>
                </a:solidFill>
                <a:latin typeface="Calibri" pitchFamily="34" charset="0"/>
              </a:rPr>
              <a:t>Govts</a:t>
            </a:r>
            <a:r>
              <a:rPr lang="en-US" sz="1600" b="1" dirty="0">
                <a:solidFill>
                  <a:schemeClr val="bg2"/>
                </a:solidFill>
                <a:latin typeface="Calibri" pitchFamily="34" charset="0"/>
              </a:rPr>
              <a:t>, dev. partners,</a:t>
            </a:r>
          </a:p>
          <a:p>
            <a:pPr algn="ctr">
              <a:spcBef>
                <a:spcPts val="4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a:solidFill>
                  <a:schemeClr val="bg2"/>
                </a:solidFill>
                <a:latin typeface="Calibri" pitchFamily="34" charset="0"/>
              </a:rPr>
              <a:t>Industry)</a:t>
            </a:r>
          </a:p>
        </p:txBody>
      </p:sp>
      <p:sp>
        <p:nvSpPr>
          <p:cNvPr id="33796" name="Rectangle 9"/>
          <p:cNvSpPr>
            <a:spLocks noChangeArrowheads="1"/>
          </p:cNvSpPr>
          <p:nvPr/>
        </p:nvSpPr>
        <p:spPr bwMode="auto">
          <a:xfrm>
            <a:off x="318612" y="4797152"/>
            <a:ext cx="1805116" cy="1080120"/>
          </a:xfrm>
          <a:prstGeom prst="rect">
            <a:avLst/>
          </a:prstGeom>
          <a:noFill/>
          <a:ln w="9360">
            <a:solidFill>
              <a:srgbClr val="000000"/>
            </a:solidFill>
            <a:miter lim="800000"/>
            <a:headEnd/>
            <a:tailEnd/>
          </a:ln>
        </p:spPr>
        <p:txBody>
          <a:bodyPr wrap="none" lIns="90000" tIns="46800" rIns="90000" bIns="46800" anchor="ctr"/>
          <a:lstStyle/>
          <a:p>
            <a:pPr algn="ctr">
              <a:spcBef>
                <a:spcPts val="4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a:solidFill>
                <a:schemeClr val="bg2"/>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b="1" dirty="0">
              <a:solidFill>
                <a:schemeClr val="bg2"/>
              </a:solidFill>
              <a:latin typeface="Calibri" pitchFamily="34" charset="0"/>
            </a:endParaRPr>
          </a:p>
          <a:p>
            <a:pPr algn="ctr">
              <a:spcBef>
                <a:spcPts val="4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a:solidFill>
                  <a:schemeClr val="bg2"/>
                </a:solidFill>
                <a:latin typeface="Calibri" pitchFamily="34" charset="0"/>
              </a:rPr>
              <a:t>Country level</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a:solidFill>
                  <a:schemeClr val="bg2"/>
                </a:solidFill>
                <a:latin typeface="Calibri" pitchFamily="34" charset="0"/>
              </a:rPr>
              <a:t>(</a:t>
            </a:r>
            <a:r>
              <a:rPr lang="en-US" sz="1600" b="1" dirty="0" err="1" smtClean="0">
                <a:solidFill>
                  <a:schemeClr val="bg2"/>
                </a:solidFill>
                <a:latin typeface="Calibri" pitchFamily="34" charset="0"/>
              </a:rPr>
              <a:t>Govts</a:t>
            </a:r>
            <a:r>
              <a:rPr lang="en-US" sz="1600" b="1" dirty="0" smtClean="0">
                <a:solidFill>
                  <a:schemeClr val="bg2"/>
                </a:solidFill>
                <a:latin typeface="Calibri" pitchFamily="34" charset="0"/>
              </a:rPr>
              <a:t>, </a:t>
            </a:r>
            <a:r>
              <a:rPr lang="en-US" sz="1600" b="1" dirty="0">
                <a:solidFill>
                  <a:schemeClr val="bg2"/>
                </a:solidFill>
                <a:latin typeface="Calibri" pitchFamily="34" charset="0"/>
              </a:rPr>
              <a:t>Industry, </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a:solidFill>
                  <a:schemeClr val="bg2"/>
                </a:solidFill>
                <a:latin typeface="Calibri" pitchFamily="34" charset="0"/>
              </a:rPr>
              <a:t>civil society)</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a:solidFill>
                <a:schemeClr val="bg2"/>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b="1" dirty="0">
              <a:solidFill>
                <a:schemeClr val="bg2"/>
              </a:solidFill>
              <a:latin typeface="Calibri" pitchFamily="34" charset="0"/>
            </a:endParaRPr>
          </a:p>
        </p:txBody>
      </p:sp>
      <p:sp>
        <p:nvSpPr>
          <p:cNvPr id="33797" name="Line 12"/>
          <p:cNvSpPr>
            <a:spLocks noChangeShapeType="1"/>
          </p:cNvSpPr>
          <p:nvPr/>
        </p:nvSpPr>
        <p:spPr bwMode="auto">
          <a:xfrm flipH="1">
            <a:off x="2483768" y="5371628"/>
            <a:ext cx="920750" cy="1588"/>
          </a:xfrm>
          <a:prstGeom prst="line">
            <a:avLst/>
          </a:prstGeom>
          <a:noFill/>
          <a:ln w="85680">
            <a:solidFill>
              <a:srgbClr val="95B3D7"/>
            </a:solidFill>
            <a:miter lim="800000"/>
            <a:headEnd type="triangle" w="med" len="med"/>
            <a:tailEnd type="triangle" w="med" len="med"/>
          </a:ln>
        </p:spPr>
        <p:txBody>
          <a:bodyPr/>
          <a:lstStyle/>
          <a:p>
            <a:endParaRPr lang="en-US">
              <a:solidFill>
                <a:schemeClr val="bg2"/>
              </a:solidFill>
            </a:endParaRPr>
          </a:p>
        </p:txBody>
      </p:sp>
      <p:sp>
        <p:nvSpPr>
          <p:cNvPr id="33799" name="Title 27"/>
          <p:cNvSpPr>
            <a:spLocks noGrp="1"/>
          </p:cNvSpPr>
          <p:nvPr>
            <p:ph type="title"/>
          </p:nvPr>
        </p:nvSpPr>
        <p:spPr>
          <a:xfrm>
            <a:off x="0" y="609600"/>
            <a:ext cx="9252520" cy="1139825"/>
          </a:xfrm>
        </p:spPr>
        <p:txBody>
          <a:bodyPr/>
          <a:lstStyle/>
          <a:p>
            <a:r>
              <a:rPr lang="en-US" i="0" dirty="0" smtClean="0"/>
              <a:t/>
            </a:r>
            <a:br>
              <a:rPr lang="en-US" i="0" dirty="0" smtClean="0"/>
            </a:br>
            <a:r>
              <a:rPr lang="en-US" sz="2800" b="1" dirty="0" smtClean="0"/>
              <a:t>Inclusive &amp; </a:t>
            </a:r>
            <a:r>
              <a:rPr lang="en-US" sz="2800" dirty="0" smtClean="0"/>
              <a:t>S</a:t>
            </a:r>
            <a:r>
              <a:rPr lang="en-US" sz="2800" b="1" dirty="0" smtClean="0"/>
              <a:t>ustainable Industrial Development (ISID)</a:t>
            </a:r>
          </a:p>
        </p:txBody>
      </p:sp>
      <p:sp>
        <p:nvSpPr>
          <p:cNvPr id="33801" name="Rectangle 9"/>
          <p:cNvSpPr>
            <a:spLocks noChangeArrowheads="1"/>
          </p:cNvSpPr>
          <p:nvPr/>
        </p:nvSpPr>
        <p:spPr bwMode="auto">
          <a:xfrm>
            <a:off x="3995936" y="4797152"/>
            <a:ext cx="1800200" cy="1080120"/>
          </a:xfrm>
          <a:prstGeom prst="rect">
            <a:avLst/>
          </a:prstGeom>
          <a:noFill/>
          <a:ln w="9360">
            <a:solidFill>
              <a:srgbClr val="000000"/>
            </a:solidFill>
            <a:miter lim="800000"/>
            <a:headEnd/>
            <a:tailEnd/>
          </a:ln>
        </p:spPr>
        <p:txBody>
          <a:bodyPr wrap="none" lIns="90000" tIns="46800" rIns="90000" bIns="46800" anchor="ctr"/>
          <a:lstStyle/>
          <a:p>
            <a:pPr algn="ctr">
              <a:spcBef>
                <a:spcPts val="4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a:solidFill>
                <a:schemeClr val="bg2"/>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chemeClr val="bg2"/>
                </a:solidFill>
                <a:latin typeface="Calibri" pitchFamily="34" charset="0"/>
              </a:rPr>
              <a:t>Regional</a:t>
            </a:r>
            <a:endParaRPr lang="en-US" sz="2400" b="1" dirty="0">
              <a:solidFill>
                <a:schemeClr val="bg2"/>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solidFill>
                  <a:schemeClr val="bg2"/>
                </a:solidFill>
                <a:latin typeface="Calibri" pitchFamily="34" charset="0"/>
              </a:rPr>
              <a:t>(RECs, Industry, </a:t>
            </a: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solidFill>
                  <a:schemeClr val="bg2"/>
                </a:solidFill>
                <a:latin typeface="Calibri" pitchFamily="34" charset="0"/>
              </a:rPr>
              <a:t>Intermediary Orgs.)</a:t>
            </a:r>
            <a:endParaRPr lang="en-US" sz="1600" b="1" dirty="0">
              <a:solidFill>
                <a:schemeClr val="bg2"/>
              </a:solidFill>
              <a:latin typeface="Calibri" pitchFamily="34" charset="0"/>
            </a:endParaRPr>
          </a:p>
          <a:p>
            <a:pPr algn="ctr">
              <a:spcBef>
                <a:spcPts val="4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chemeClr val="bg2"/>
              </a:solidFill>
              <a:latin typeface="Calibri" pitchFamily="34" charset="0"/>
            </a:endParaRPr>
          </a:p>
        </p:txBody>
      </p:sp>
      <p:sp>
        <p:nvSpPr>
          <p:cNvPr id="33802" name="Line 12"/>
          <p:cNvSpPr>
            <a:spLocks noChangeShapeType="1"/>
          </p:cNvSpPr>
          <p:nvPr/>
        </p:nvSpPr>
        <p:spPr bwMode="auto">
          <a:xfrm flipH="1" flipV="1">
            <a:off x="4499992" y="3395464"/>
            <a:ext cx="432048" cy="715144"/>
          </a:xfrm>
          <a:prstGeom prst="line">
            <a:avLst/>
          </a:prstGeom>
          <a:noFill/>
          <a:ln w="85680">
            <a:solidFill>
              <a:srgbClr val="95B3D7"/>
            </a:solidFill>
            <a:miter lim="800000"/>
            <a:headEnd type="triangle" w="med" len="med"/>
            <a:tailEnd type="triangle" w="med" len="med"/>
          </a:ln>
        </p:spPr>
        <p:txBody>
          <a:bodyPr/>
          <a:lstStyle/>
          <a:p>
            <a:endParaRPr lang="en-US">
              <a:solidFill>
                <a:schemeClr val="bg2"/>
              </a:solidFill>
            </a:endParaRPr>
          </a:p>
        </p:txBody>
      </p:sp>
      <p:sp>
        <p:nvSpPr>
          <p:cNvPr id="33803" name="Line 12"/>
          <p:cNvSpPr>
            <a:spLocks noChangeShapeType="1"/>
          </p:cNvSpPr>
          <p:nvPr/>
        </p:nvSpPr>
        <p:spPr bwMode="auto">
          <a:xfrm flipH="1">
            <a:off x="1043608" y="3395464"/>
            <a:ext cx="533400" cy="609600"/>
          </a:xfrm>
          <a:prstGeom prst="line">
            <a:avLst/>
          </a:prstGeom>
          <a:noFill/>
          <a:ln w="85680">
            <a:solidFill>
              <a:srgbClr val="95B3D7"/>
            </a:solidFill>
            <a:miter lim="800000"/>
            <a:headEnd type="triangle" w="med" len="med"/>
            <a:tailEnd type="triangle" w="med" len="med"/>
          </a:ln>
        </p:spPr>
        <p:txBody>
          <a:bodyPr/>
          <a:lstStyle/>
          <a:p>
            <a:endParaRPr lang="en-US">
              <a:solidFill>
                <a:schemeClr val="bg2"/>
              </a:solidFill>
            </a:endParaRPr>
          </a:p>
        </p:txBody>
      </p:sp>
      <p:sp>
        <p:nvSpPr>
          <p:cNvPr id="33808" name="Rectangle 16"/>
          <p:cNvSpPr>
            <a:spLocks noChangeArrowheads="1"/>
          </p:cNvSpPr>
          <p:nvPr/>
        </p:nvSpPr>
        <p:spPr bwMode="auto">
          <a:xfrm>
            <a:off x="228600" y="1770856"/>
            <a:ext cx="5638800" cy="4172744"/>
          </a:xfrm>
          <a:prstGeom prst="rect">
            <a:avLst/>
          </a:prstGeom>
          <a:noFill/>
          <a:ln w="9525">
            <a:solidFill>
              <a:srgbClr val="006699"/>
            </a:solidFill>
            <a:prstDash val="dash"/>
            <a:miter lim="800000"/>
            <a:headEnd/>
            <a:tailEnd/>
          </a:ln>
          <a:effectLst/>
        </p:spPr>
        <p:txBody>
          <a:bodyPr wrap="none" anchor="ctr"/>
          <a:lstStyle/>
          <a:p>
            <a:endParaRPr lang="en-US">
              <a:solidFill>
                <a:schemeClr val="bg2"/>
              </a:solidFill>
            </a:endParaRPr>
          </a:p>
        </p:txBody>
      </p:sp>
      <p:sp>
        <p:nvSpPr>
          <p:cNvPr id="33811" name="Line 7"/>
          <p:cNvSpPr>
            <a:spLocks noChangeShapeType="1"/>
          </p:cNvSpPr>
          <p:nvPr/>
        </p:nvSpPr>
        <p:spPr bwMode="auto">
          <a:xfrm>
            <a:off x="5943600" y="2971800"/>
            <a:ext cx="457200" cy="0"/>
          </a:xfrm>
          <a:prstGeom prst="line">
            <a:avLst/>
          </a:prstGeom>
          <a:noFill/>
          <a:ln w="76200">
            <a:solidFill>
              <a:srgbClr val="9999FF"/>
            </a:solidFill>
            <a:miter lim="800000"/>
            <a:headEnd/>
            <a:tailEnd type="triangle" w="med" len="med"/>
          </a:ln>
        </p:spPr>
        <p:txBody>
          <a:bodyPr/>
          <a:lstStyle/>
          <a:p>
            <a:endParaRPr lang="en-US"/>
          </a:p>
        </p:txBody>
      </p:sp>
      <p:sp>
        <p:nvSpPr>
          <p:cNvPr id="33812" name="Line 7"/>
          <p:cNvSpPr>
            <a:spLocks noChangeShapeType="1"/>
          </p:cNvSpPr>
          <p:nvPr/>
        </p:nvSpPr>
        <p:spPr bwMode="auto">
          <a:xfrm>
            <a:off x="5943600" y="5029200"/>
            <a:ext cx="457200" cy="0"/>
          </a:xfrm>
          <a:prstGeom prst="line">
            <a:avLst/>
          </a:prstGeom>
          <a:noFill/>
          <a:ln w="76200">
            <a:solidFill>
              <a:srgbClr val="9999FF"/>
            </a:solidFill>
            <a:miter lim="800000"/>
            <a:headEnd/>
            <a:tailEnd type="triangle" w="med" len="med"/>
          </a:ln>
        </p:spPr>
        <p:txBody>
          <a:bodyPr/>
          <a:lstStyle/>
          <a:p>
            <a:endParaRPr lang="en-US"/>
          </a:p>
        </p:txBody>
      </p:sp>
      <p:sp>
        <p:nvSpPr>
          <p:cNvPr id="33813" name="Line 12"/>
          <p:cNvSpPr>
            <a:spLocks noChangeShapeType="1"/>
          </p:cNvSpPr>
          <p:nvPr/>
        </p:nvSpPr>
        <p:spPr bwMode="auto">
          <a:xfrm flipH="1" flipV="1">
            <a:off x="7772400" y="3657600"/>
            <a:ext cx="0" cy="533400"/>
          </a:xfrm>
          <a:prstGeom prst="line">
            <a:avLst/>
          </a:prstGeom>
          <a:noFill/>
          <a:ln w="85680">
            <a:solidFill>
              <a:srgbClr val="95B3D7"/>
            </a:solidFill>
            <a:miter lim="800000"/>
            <a:headEnd type="triangle" w="med" len="med"/>
            <a:tailEnd type="triangle" w="med" len="med"/>
          </a:ln>
        </p:spPr>
        <p:txBody>
          <a:bodyPr/>
          <a:lstStyle/>
          <a:p>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68313" y="785813"/>
            <a:ext cx="8351837" cy="914400"/>
          </a:xfrm>
        </p:spPr>
        <p:txBody>
          <a:bodyPr/>
          <a:lstStyle/>
          <a:p>
            <a:pPr algn="ctr"/>
            <a:r>
              <a:rPr lang="en-US" altLang="zh-CN" sz="2800" dirty="0" smtClean="0">
                <a:ea typeface="SimSun" pitchFamily="2" charset="-122"/>
              </a:rPr>
              <a:t>The Green Industry Initiative </a:t>
            </a:r>
          </a:p>
        </p:txBody>
      </p:sp>
      <p:sp>
        <p:nvSpPr>
          <p:cNvPr id="17411" name="Rectangle 3"/>
          <p:cNvSpPr>
            <a:spLocks noGrp="1" noChangeArrowheads="1"/>
          </p:cNvSpPr>
          <p:nvPr>
            <p:ph type="body" idx="4294967295"/>
          </p:nvPr>
        </p:nvSpPr>
        <p:spPr>
          <a:xfrm>
            <a:off x="827088" y="1989138"/>
            <a:ext cx="7862887" cy="4464050"/>
          </a:xfrm>
        </p:spPr>
        <p:txBody>
          <a:bodyPr/>
          <a:lstStyle/>
          <a:p>
            <a:endParaRPr lang="zh-CN" altLang="en-US" smtClean="0">
              <a:ea typeface="SimSun" pitchFamily="2" charset="-122"/>
            </a:endParaRPr>
          </a:p>
        </p:txBody>
      </p:sp>
      <p:pic>
        <p:nvPicPr>
          <p:cNvPr id="17412" name="Picture 5"/>
          <p:cNvPicPr>
            <a:picLocks noChangeAspect="1" noChangeArrowheads="1"/>
          </p:cNvPicPr>
          <p:nvPr/>
        </p:nvPicPr>
        <p:blipFill>
          <a:blip r:embed="rId2" cstate="print"/>
          <a:srcRect/>
          <a:stretch>
            <a:fillRect/>
          </a:stretch>
        </p:blipFill>
        <p:spPr bwMode="auto">
          <a:xfrm>
            <a:off x="611188" y="1557338"/>
            <a:ext cx="7704137" cy="5045075"/>
          </a:xfrm>
          <a:prstGeom prst="rect">
            <a:avLst/>
          </a:prstGeom>
          <a:noFill/>
          <a:ln w="9525">
            <a:noFill/>
            <a:miter lim="800000"/>
            <a:headEnd/>
            <a:tailEnd/>
          </a:ln>
        </p:spPr>
      </p:pic>
      <p:sp>
        <p:nvSpPr>
          <p:cNvPr id="17413" name="Slide Number Placeholder 5"/>
          <p:cNvSpPr>
            <a:spLocks noGrp="1"/>
          </p:cNvSpPr>
          <p:nvPr>
            <p:ph type="sldNum" sz="quarter" idx="12"/>
          </p:nvPr>
        </p:nvSpPr>
        <p:spPr>
          <a:noFill/>
        </p:spPr>
        <p:txBody>
          <a:bodyPr/>
          <a:lstStyle/>
          <a:p>
            <a:fld id="{8BB4DE1E-BCC7-40E2-AC02-537F709F7DE1}" type="slidenum">
              <a:rPr kumimoji="1" lang="en-US" altLang="en-US" smtClean="0">
                <a:solidFill>
                  <a:srgbClr val="669900"/>
                </a:solidFill>
              </a:rPr>
              <a:pPr/>
              <a:t>5</a:t>
            </a:fld>
            <a:endParaRPr kumimoji="1" lang="en-US" altLang="en-US" smtClean="0">
              <a:solidFill>
                <a:srgbClr val="6699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14400"/>
          </a:xfrm>
        </p:spPr>
        <p:txBody>
          <a:bodyPr/>
          <a:lstStyle/>
          <a:p>
            <a:pPr algn="ctr"/>
            <a:r>
              <a:rPr lang="en-US" sz="2400" dirty="0" smtClean="0"/>
              <a:t>Policy Matrix for the Greening of Industries</a:t>
            </a:r>
            <a:endParaRPr lang="en-US" sz="2400" dirty="0"/>
          </a:p>
        </p:txBody>
      </p:sp>
      <p:pic>
        <p:nvPicPr>
          <p:cNvPr id="5122" name="Picture 2"/>
          <p:cNvPicPr>
            <a:picLocks noGrp="1" noChangeAspect="1" noChangeArrowheads="1"/>
          </p:cNvPicPr>
          <p:nvPr>
            <p:ph idx="1"/>
          </p:nvPr>
        </p:nvPicPr>
        <p:blipFill rotWithShape="1">
          <a:blip r:embed="rId2" cstate="print"/>
          <a:srcRect l="5402"/>
          <a:stretch/>
        </p:blipFill>
        <p:spPr bwMode="auto">
          <a:xfrm>
            <a:off x="1014983" y="1676400"/>
            <a:ext cx="7571881" cy="4876800"/>
          </a:xfrm>
          <a:prstGeom prst="rect">
            <a:avLst/>
          </a:prstGeom>
          <a:noFill/>
          <a:ln>
            <a:noFill/>
          </a:ln>
        </p:spPr>
      </p:pic>
      <p:sp>
        <p:nvSpPr>
          <p:cNvPr id="3" name="TextBox 2"/>
          <p:cNvSpPr txBox="1"/>
          <p:nvPr/>
        </p:nvSpPr>
        <p:spPr>
          <a:xfrm>
            <a:off x="457199" y="2348880"/>
            <a:ext cx="615553" cy="3145497"/>
          </a:xfrm>
          <a:prstGeom prst="rect">
            <a:avLst/>
          </a:prstGeom>
          <a:noFill/>
        </p:spPr>
        <p:txBody>
          <a:bodyPr vert="vert270" wrap="square" rtlCol="0">
            <a:spAutoFit/>
          </a:bodyPr>
          <a:lstStyle/>
          <a:p>
            <a:r>
              <a:rPr lang="en-US" b="1" dirty="0" smtClean="0"/>
              <a:t>Policy Measures</a:t>
            </a:r>
            <a:endParaRPr lang="en-US" b="1" dirty="0"/>
          </a:p>
        </p:txBody>
      </p:sp>
    </p:spTree>
    <p:extLst>
      <p:ext uri="{BB962C8B-B14F-4D97-AF65-F5344CB8AC3E}">
        <p14:creationId xmlns:p14="http://schemas.microsoft.com/office/powerpoint/2010/main" val="354992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
          <p:cNvGraphicFramePr>
            <a:graphicFrameLocks noGrp="1"/>
          </p:cNvGraphicFramePr>
          <p:nvPr>
            <p:extLst>
              <p:ext uri="{D42A27DB-BD31-4B8C-83A1-F6EECF244321}">
                <p14:modId xmlns:p14="http://schemas.microsoft.com/office/powerpoint/2010/main" val="2070226401"/>
              </p:ext>
            </p:extLst>
          </p:nvPr>
        </p:nvGraphicFramePr>
        <p:xfrm>
          <a:off x="179512" y="1870680"/>
          <a:ext cx="8763000" cy="4726672"/>
        </p:xfrm>
        <a:graphic>
          <a:graphicData uri="http://schemas.openxmlformats.org/drawingml/2006/table">
            <a:tbl>
              <a:tblPr/>
              <a:tblGrid>
                <a:gridCol w="2248401"/>
                <a:gridCol w="2248401"/>
                <a:gridCol w="2133099"/>
                <a:gridCol w="2133099"/>
              </a:tblGrid>
              <a:tr h="1008112">
                <a:tc>
                  <a:txBody>
                    <a:bodyPr/>
                    <a:lstStyle/>
                    <a:p>
                      <a:pPr marL="182563" marR="0" lvl="0" indent="-182563" algn="ctr" defTabSz="914400" rtl="0" eaLnBrk="1" fontAlgn="base" latinLnBrk="0" hangingPunct="1">
                        <a:lnSpc>
                          <a:spcPct val="100000"/>
                        </a:lnSpc>
                        <a:spcBef>
                          <a:spcPct val="0"/>
                        </a:spcBef>
                        <a:spcAft>
                          <a:spcPct val="0"/>
                        </a:spcAft>
                        <a:buClrTx/>
                        <a:buSzTx/>
                        <a:buFontTx/>
                        <a:buNone/>
                        <a:tabLst/>
                        <a:defRPr/>
                      </a:pPr>
                      <a:r>
                        <a:rPr lang="en-US" sz="2000" b="1" kern="1200" dirty="0" smtClean="0">
                          <a:solidFill>
                            <a:srgbClr val="276E3C"/>
                          </a:solidFill>
                          <a:latin typeface="Calibri" pitchFamily="34" charset="0"/>
                          <a:ea typeface="+mn-ea"/>
                          <a:cs typeface="+mn-cs"/>
                        </a:rPr>
                        <a:t>Resource Efficiency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ctr" defTabSz="914400" rtl="0" eaLnBrk="1" fontAlgn="base" latinLnBrk="0" hangingPunct="1">
                        <a:lnSpc>
                          <a:spcPct val="100000"/>
                        </a:lnSpc>
                        <a:spcBef>
                          <a:spcPct val="0"/>
                        </a:spcBef>
                        <a:spcAft>
                          <a:spcPct val="0"/>
                        </a:spcAft>
                        <a:buClrTx/>
                        <a:buSzTx/>
                        <a:buFontTx/>
                        <a:buNone/>
                        <a:tabLst/>
                        <a:defRPr/>
                      </a:pPr>
                      <a:r>
                        <a:rPr lang="en-US" sz="2000" b="1" kern="1200" dirty="0" smtClean="0">
                          <a:solidFill>
                            <a:srgbClr val="276E3C"/>
                          </a:solidFill>
                          <a:latin typeface="Calibri" pitchFamily="34" charset="0"/>
                          <a:ea typeface="+mn-ea"/>
                          <a:cs typeface="+mn-cs"/>
                        </a:rPr>
                        <a:t>Water </a:t>
                      </a:r>
                    </a:p>
                    <a:p>
                      <a:pPr marL="182563" marR="0" lvl="0" indent="-182563" algn="ctr" defTabSz="914400" rtl="0" eaLnBrk="1" fontAlgn="base" latinLnBrk="0" hangingPunct="1">
                        <a:lnSpc>
                          <a:spcPct val="100000"/>
                        </a:lnSpc>
                        <a:spcBef>
                          <a:spcPct val="0"/>
                        </a:spcBef>
                        <a:spcAft>
                          <a:spcPct val="0"/>
                        </a:spcAft>
                        <a:buClrTx/>
                        <a:buSzTx/>
                        <a:buFontTx/>
                        <a:buNone/>
                        <a:tabLst/>
                        <a:defRPr/>
                      </a:pPr>
                      <a:r>
                        <a:rPr lang="en-US" sz="2000" b="1" kern="1200" dirty="0" smtClean="0">
                          <a:solidFill>
                            <a:srgbClr val="276E3C"/>
                          </a:solidFill>
                          <a:latin typeface="Calibri" pitchFamily="34" charset="0"/>
                          <a:ea typeface="+mn-ea"/>
                          <a:cs typeface="+mn-cs"/>
                        </a:rPr>
                        <a:t>Efficiency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ctr" defTabSz="914400" rtl="0" eaLnBrk="1" fontAlgn="base" latinLnBrk="0" hangingPunct="1">
                        <a:lnSpc>
                          <a:spcPct val="100000"/>
                        </a:lnSpc>
                        <a:spcBef>
                          <a:spcPct val="0"/>
                        </a:spcBef>
                        <a:spcAft>
                          <a:spcPct val="0"/>
                        </a:spcAft>
                        <a:buClrTx/>
                        <a:buSzTx/>
                        <a:buFontTx/>
                        <a:buNone/>
                        <a:tabLst/>
                        <a:defRPr/>
                      </a:pPr>
                      <a:r>
                        <a:rPr lang="en-US" sz="2000" b="1" kern="1200" dirty="0" smtClean="0">
                          <a:solidFill>
                            <a:srgbClr val="276E3C"/>
                          </a:solidFill>
                          <a:latin typeface="Calibri" pitchFamily="34" charset="0"/>
                          <a:ea typeface="+mn-ea"/>
                          <a:cs typeface="+mn-cs"/>
                        </a:rPr>
                        <a:t>Industrial Energy Efficiency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ctr" defTabSz="914400" rtl="0" eaLnBrk="1" fontAlgn="base" latinLnBrk="0" hangingPunct="1">
                        <a:lnSpc>
                          <a:spcPct val="100000"/>
                        </a:lnSpc>
                        <a:spcBef>
                          <a:spcPct val="0"/>
                        </a:spcBef>
                        <a:spcAft>
                          <a:spcPct val="0"/>
                        </a:spcAft>
                        <a:buClrTx/>
                        <a:buSzTx/>
                        <a:buFontTx/>
                        <a:buNone/>
                        <a:tabLst/>
                        <a:defRPr/>
                      </a:pPr>
                      <a:r>
                        <a:rPr lang="en-US" sz="2000" b="1" kern="1200" dirty="0" smtClean="0">
                          <a:solidFill>
                            <a:srgbClr val="276E3C"/>
                          </a:solidFill>
                          <a:latin typeface="Calibri" pitchFamily="34" charset="0"/>
                          <a:ea typeface="+mn-ea"/>
                          <a:cs typeface="+mn-cs"/>
                        </a:rPr>
                        <a:t>Chemicals Management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792088">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Arial" panose="020B0604020202020204" pitchFamily="34" charset="0"/>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Resource Efficiency &amp; Cleaner Production (RECP)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Transfer of </a:t>
                      </a:r>
                      <a:r>
                        <a:rPr kumimoji="0" lang="en-US" sz="2000" b="0" i="0" u="none" strike="noStrike" kern="1200" cap="none" normalizeH="0" baseline="0" dirty="0" err="1" smtClean="0">
                          <a:ln>
                            <a:noFill/>
                          </a:ln>
                          <a:solidFill>
                            <a:srgbClr val="669900"/>
                          </a:solidFill>
                          <a:effectLst/>
                          <a:latin typeface="Calibri" pitchFamily="34" charset="0"/>
                          <a:ea typeface="+mn-ea"/>
                          <a:cs typeface="+mn-cs"/>
                        </a:rPr>
                        <a:t>Env</a:t>
                      </a:r>
                      <a:r>
                        <a:rPr kumimoji="0" lang="en-US" sz="2000" b="0" i="0" u="none" strike="noStrike" kern="1200" cap="none" normalizeH="0" baseline="0" dirty="0" smtClean="0">
                          <a:ln>
                            <a:noFill/>
                          </a:ln>
                          <a:solidFill>
                            <a:srgbClr val="669900"/>
                          </a:solidFill>
                          <a:effectLst/>
                          <a:latin typeface="Calibri" pitchFamily="34" charset="0"/>
                          <a:ea typeface="+mn-ea"/>
                          <a:cs typeface="+mn-cs"/>
                        </a:rPr>
                        <a:t>. Sound Technologies (TEST)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Energy System Optimization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Persistent Organic Pollutants Phase-out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smtClean="0">
                          <a:ln>
                            <a:noFill/>
                          </a:ln>
                          <a:solidFill>
                            <a:srgbClr val="669900"/>
                          </a:solidFill>
                          <a:effectLst/>
                          <a:latin typeface="Calibri" pitchFamily="34" charset="0"/>
                          <a:ea typeface="+mn-ea"/>
                          <a:cs typeface="+mn-cs"/>
                        </a:rPr>
                        <a:t>Environmental Management Standards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Mercury </a:t>
                      </a:r>
                      <a:r>
                        <a:rPr kumimoji="0" lang="en-US" sz="2000" b="0" i="0" u="none" strike="noStrike" kern="1200" cap="none" normalizeH="0" baseline="0" dirty="0" err="1" smtClean="0">
                          <a:ln>
                            <a:noFill/>
                          </a:ln>
                          <a:solidFill>
                            <a:srgbClr val="669900"/>
                          </a:solidFill>
                          <a:effectLst/>
                          <a:latin typeface="Calibri" pitchFamily="34" charset="0"/>
                          <a:ea typeface="+mn-ea"/>
                          <a:cs typeface="+mn-cs"/>
                        </a:rPr>
                        <a:t>Programme</a:t>
                      </a:r>
                      <a:r>
                        <a:rPr kumimoji="0" lang="en-US" sz="2000" b="0" i="0" u="none" strike="noStrike" kern="1200" cap="none" normalizeH="0" baseline="0" dirty="0" smtClean="0">
                          <a:ln>
                            <a:noFill/>
                          </a:ln>
                          <a:solidFill>
                            <a:srgbClr val="669900"/>
                          </a:solidFill>
                          <a:effectLst/>
                          <a:latin typeface="Calibri" pitchFamily="34" charset="0"/>
                          <a:ea typeface="+mn-ea"/>
                          <a:cs typeface="+mn-cs"/>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Energy Management Standards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Ozone Depleting Substances Phase-out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smtClean="0">
                          <a:ln>
                            <a:noFill/>
                          </a:ln>
                          <a:solidFill>
                            <a:srgbClr val="669900"/>
                          </a:solidFill>
                          <a:effectLst/>
                          <a:latin typeface="Calibri" pitchFamily="34" charset="0"/>
                          <a:ea typeface="+mn-ea"/>
                          <a:cs typeface="+mn-cs"/>
                        </a:rPr>
                        <a:t>Corporate Social Responsibility – REAP 26000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smtClean="0">
                          <a:ln>
                            <a:noFill/>
                          </a:ln>
                          <a:solidFill>
                            <a:srgbClr val="669900"/>
                          </a:solidFill>
                          <a:effectLst/>
                          <a:latin typeface="Calibri" pitchFamily="34" charset="0"/>
                          <a:ea typeface="+mn-ea"/>
                          <a:cs typeface="+mn-cs"/>
                        </a:rPr>
                        <a:t>Large Marine Ecosystems (LME)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endParaRPr kumimoji="0" lang="en-US" sz="2000" b="0" i="0" u="none" strike="noStrike" kern="1200" cap="none" normalizeH="0" baseline="0" dirty="0" smtClean="0">
                        <a:ln>
                          <a:noFill/>
                        </a:ln>
                        <a:solidFill>
                          <a:srgbClr val="6699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Chemical Leasing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endParaRPr kumimoji="0" lang="en-US" sz="2000" b="0" i="0" u="none" strike="noStrike" kern="1200" cap="none" normalizeH="0" baseline="0" smtClean="0">
                        <a:ln>
                          <a:noFill/>
                        </a:ln>
                        <a:solidFill>
                          <a:srgbClr val="6699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endParaRPr kumimoji="0" lang="en-US" sz="2000" b="0" i="0" u="none" strike="noStrike" kern="1200" cap="none" normalizeH="0" baseline="0" dirty="0" smtClean="0">
                        <a:ln>
                          <a:noFill/>
                        </a:ln>
                        <a:solidFill>
                          <a:srgbClr val="6699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endParaRPr kumimoji="0" lang="en-US" sz="2000" b="0" i="0" u="none" strike="noStrike" kern="1200" cap="none" normalizeH="0" baseline="0" dirty="0" smtClean="0">
                        <a:ln>
                          <a:noFill/>
                        </a:ln>
                        <a:solidFill>
                          <a:srgbClr val="6699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8000"/>
                        </a:buClr>
                        <a:buSzPct val="100000"/>
                        <a:buFont typeface="Wingdings" pitchFamily="2" charset="2"/>
                        <a:buNone/>
                        <a:tabLst/>
                      </a:pPr>
                      <a:r>
                        <a:rPr kumimoji="0" lang="en-US" sz="2000" b="0" i="0" u="none" strike="noStrike" kern="1200" cap="none" normalizeH="0" baseline="0" dirty="0" smtClean="0">
                          <a:ln>
                            <a:noFill/>
                          </a:ln>
                          <a:solidFill>
                            <a:srgbClr val="669900"/>
                          </a:solidFill>
                          <a:effectLst/>
                          <a:latin typeface="Calibri" pitchFamily="34" charset="0"/>
                          <a:ea typeface="+mn-ea"/>
                          <a:cs typeface="+mn-cs"/>
                        </a:rPr>
                        <a:t>E-waste 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bwMode="auto">
          <a:xfrm>
            <a:off x="6588224" y="5805264"/>
            <a:ext cx="1944216" cy="936104"/>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 name="Rectangle 4"/>
          <p:cNvSpPr>
            <a:spLocks noGrp="1" noChangeArrowheads="1"/>
          </p:cNvSpPr>
          <p:nvPr>
            <p:ph type="title"/>
          </p:nvPr>
        </p:nvSpPr>
        <p:spPr>
          <a:xfrm>
            <a:off x="36512" y="908050"/>
            <a:ext cx="9144000" cy="914400"/>
          </a:xfrm>
        </p:spPr>
        <p:txBody>
          <a:bodyPr/>
          <a:lstStyle/>
          <a:p>
            <a:r>
              <a:rPr lang="en-US" dirty="0" smtClean="0">
                <a:solidFill>
                  <a:schemeClr val="bg1"/>
                </a:solidFill>
              </a:rPr>
              <a:t>Green Industry: Flagship Programmes </a:t>
            </a:r>
          </a:p>
        </p:txBody>
      </p:sp>
    </p:spTree>
    <p:extLst>
      <p:ext uri="{BB962C8B-B14F-4D97-AF65-F5344CB8AC3E}">
        <p14:creationId xmlns:p14="http://schemas.microsoft.com/office/powerpoint/2010/main" val="131284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323850" y="908050"/>
            <a:ext cx="7561263" cy="914400"/>
          </a:xfrm>
        </p:spPr>
        <p:txBody>
          <a:bodyPr/>
          <a:lstStyle/>
          <a:p>
            <a:r>
              <a:rPr lang="en-US" altLang="en-US" sz="3200" smtClean="0"/>
              <a:t>E-waste flows to developing countries</a:t>
            </a:r>
          </a:p>
        </p:txBody>
      </p:sp>
      <p:sp>
        <p:nvSpPr>
          <p:cNvPr id="9219" name="Text Box 7"/>
          <p:cNvSpPr txBox="1">
            <a:spLocks noChangeArrowheads="1"/>
          </p:cNvSpPr>
          <p:nvPr/>
        </p:nvSpPr>
        <p:spPr bwMode="auto">
          <a:xfrm>
            <a:off x="6227763" y="3500438"/>
            <a:ext cx="431800" cy="214312"/>
          </a:xfrm>
          <a:prstGeom prst="rect">
            <a:avLst/>
          </a:prstGeom>
          <a:noFill/>
          <a:ln w="12700" cap="sq">
            <a:noFill/>
            <a:miter lim="800000"/>
            <a:headEnd type="none" w="sm" len="sm"/>
            <a:tailEnd type="none" w="sm" len="sm"/>
          </a:ln>
        </p:spPr>
        <p:txBody>
          <a:bodyPr>
            <a:spAutoFit/>
          </a:bodyPr>
          <a:lstStyle/>
          <a:p>
            <a:pPr>
              <a:spcBef>
                <a:spcPct val="50000"/>
              </a:spcBef>
            </a:pPr>
            <a:r>
              <a:rPr lang="en-US" altLang="en-US" sz="800" b="1">
                <a:solidFill>
                  <a:schemeClr val="tx2"/>
                </a:solidFill>
                <a:latin typeface="Arial Narrow" pitchFamily="34" charset="0"/>
              </a:rPr>
              <a:t>Accra</a:t>
            </a:r>
          </a:p>
        </p:txBody>
      </p:sp>
      <p:sp>
        <p:nvSpPr>
          <p:cNvPr id="9220" name="Text Box 8"/>
          <p:cNvSpPr txBox="1">
            <a:spLocks noChangeArrowheads="1"/>
          </p:cNvSpPr>
          <p:nvPr/>
        </p:nvSpPr>
        <p:spPr bwMode="auto">
          <a:xfrm>
            <a:off x="6659563" y="3429000"/>
            <a:ext cx="503237" cy="214313"/>
          </a:xfrm>
          <a:prstGeom prst="rect">
            <a:avLst/>
          </a:prstGeom>
          <a:noFill/>
          <a:ln w="12700" cap="sq">
            <a:noFill/>
            <a:miter lim="800000"/>
            <a:headEnd type="none" w="sm" len="sm"/>
            <a:tailEnd type="none" w="sm" len="sm"/>
          </a:ln>
        </p:spPr>
        <p:txBody>
          <a:bodyPr>
            <a:spAutoFit/>
          </a:bodyPr>
          <a:lstStyle/>
          <a:p>
            <a:pPr>
              <a:spcBef>
                <a:spcPct val="50000"/>
              </a:spcBef>
            </a:pPr>
            <a:r>
              <a:rPr lang="en-US" altLang="en-US" sz="800" b="1">
                <a:solidFill>
                  <a:schemeClr val="tx2"/>
                </a:solidFill>
                <a:latin typeface="Arial Narrow" pitchFamily="34" charset="0"/>
              </a:rPr>
              <a:t>Lagos</a:t>
            </a:r>
          </a:p>
        </p:txBody>
      </p:sp>
      <p:grpSp>
        <p:nvGrpSpPr>
          <p:cNvPr id="2" name="Group 15"/>
          <p:cNvGrpSpPr>
            <a:grpSpLocks/>
          </p:cNvGrpSpPr>
          <p:nvPr/>
        </p:nvGrpSpPr>
        <p:grpSpPr bwMode="auto">
          <a:xfrm>
            <a:off x="899592" y="1700808"/>
            <a:ext cx="6696744" cy="3888432"/>
            <a:chOff x="158" y="1095"/>
            <a:chExt cx="5262" cy="2970"/>
          </a:xfrm>
        </p:grpSpPr>
        <p:pic>
          <p:nvPicPr>
            <p:cNvPr id="9223" name="Picture 13" descr="etrash"/>
            <p:cNvPicPr>
              <a:picLocks noChangeAspect="1" noChangeArrowheads="1"/>
            </p:cNvPicPr>
            <p:nvPr/>
          </p:nvPicPr>
          <p:blipFill>
            <a:blip r:embed="rId2" cstate="print"/>
            <a:srcRect/>
            <a:stretch>
              <a:fillRect/>
            </a:stretch>
          </p:blipFill>
          <p:spPr bwMode="auto">
            <a:xfrm>
              <a:off x="158" y="1095"/>
              <a:ext cx="5262" cy="2970"/>
            </a:xfrm>
            <a:prstGeom prst="rect">
              <a:avLst/>
            </a:prstGeom>
            <a:noFill/>
            <a:ln w="9525">
              <a:noFill/>
              <a:miter lim="800000"/>
              <a:headEnd/>
              <a:tailEnd/>
            </a:ln>
          </p:spPr>
        </p:pic>
        <p:sp>
          <p:nvSpPr>
            <p:cNvPr id="9224" name="Rectangle 14"/>
            <p:cNvSpPr>
              <a:spLocks noChangeArrowheads="1"/>
            </p:cNvSpPr>
            <p:nvPr/>
          </p:nvSpPr>
          <p:spPr bwMode="auto">
            <a:xfrm>
              <a:off x="3742" y="3929"/>
              <a:ext cx="1678" cy="136"/>
            </a:xfrm>
            <a:prstGeom prst="rect">
              <a:avLst/>
            </a:prstGeom>
            <a:solidFill>
              <a:schemeClr val="tx2"/>
            </a:solidFill>
            <a:ln w="12700" cap="sq">
              <a:noFill/>
              <a:miter lim="800000"/>
              <a:headEnd type="none" w="sm" len="sm"/>
              <a:tailEnd type="none" w="sm" len="sm"/>
            </a:ln>
          </p:spPr>
          <p:txBody>
            <a:bodyPr wrap="none" anchor="ctr"/>
            <a:lstStyle/>
            <a:p>
              <a:endParaRPr lang="en-US" altLang="en-US"/>
            </a:p>
          </p:txBody>
        </p:sp>
      </p:grpSp>
      <p:sp>
        <p:nvSpPr>
          <p:cNvPr id="9" name="Rectangle 10"/>
          <p:cNvSpPr>
            <a:spLocks noChangeArrowheads="1"/>
          </p:cNvSpPr>
          <p:nvPr/>
        </p:nvSpPr>
        <p:spPr bwMode="auto">
          <a:xfrm>
            <a:off x="323528" y="5733256"/>
            <a:ext cx="8496944" cy="981075"/>
          </a:xfrm>
          <a:prstGeom prst="rect">
            <a:avLst/>
          </a:prstGeom>
          <a:noFill/>
          <a:ln w="9525">
            <a:noFill/>
            <a:miter lim="800000"/>
            <a:headEnd/>
            <a:tailEnd/>
          </a:ln>
        </p:spPr>
        <p:txBody>
          <a:bodyPr/>
          <a:lstStyle/>
          <a:p>
            <a:pPr marL="342900" indent="-342900" eaLnBrk="0" hangingPunct="0">
              <a:lnSpc>
                <a:spcPct val="80000"/>
              </a:lnSpc>
              <a:spcBef>
                <a:spcPct val="20000"/>
              </a:spcBef>
              <a:buClr>
                <a:srgbClr val="808000"/>
              </a:buClr>
              <a:buSzPct val="75000"/>
              <a:buFont typeface="Wingdings" pitchFamily="2" charset="2"/>
              <a:buNone/>
            </a:pPr>
            <a:r>
              <a:rPr lang="en-US" altLang="en-US" sz="2000" dirty="0"/>
              <a:t>	</a:t>
            </a:r>
            <a:r>
              <a:rPr lang="en-US" altLang="en-US" sz="2000" b="1" u="sng" dirty="0"/>
              <a:t>G</a:t>
            </a:r>
            <a:r>
              <a:rPr lang="en-US" altLang="en-US" sz="2000" b="1" u="sng" dirty="0" smtClean="0"/>
              <a:t>eneration of E-waste in 2030 (forecast): </a:t>
            </a:r>
          </a:p>
          <a:p>
            <a:pPr marL="342900" indent="-342900" eaLnBrk="0" hangingPunct="0">
              <a:lnSpc>
                <a:spcPct val="80000"/>
              </a:lnSpc>
              <a:spcBef>
                <a:spcPct val="20000"/>
              </a:spcBef>
              <a:buClr>
                <a:srgbClr val="808000"/>
              </a:buClr>
              <a:buSzPct val="75000"/>
              <a:buFont typeface="Arial" pitchFamily="34" charset="0"/>
              <a:buChar char="•"/>
            </a:pPr>
            <a:r>
              <a:rPr lang="en-US" altLang="en-US" sz="2000" dirty="0" smtClean="0"/>
              <a:t>developing </a:t>
            </a:r>
            <a:r>
              <a:rPr lang="en-US" altLang="en-US" sz="2000" dirty="0"/>
              <a:t>countries discarding 400 - 700 million obsolete PC/year </a:t>
            </a:r>
            <a:endParaRPr lang="en-US" altLang="en-US" sz="2000" dirty="0" smtClean="0"/>
          </a:p>
          <a:p>
            <a:pPr marL="342900" indent="-342900" eaLnBrk="0" hangingPunct="0">
              <a:lnSpc>
                <a:spcPct val="80000"/>
              </a:lnSpc>
              <a:spcBef>
                <a:spcPct val="20000"/>
              </a:spcBef>
              <a:buClr>
                <a:srgbClr val="808000"/>
              </a:buClr>
              <a:buSzPct val="75000"/>
              <a:buFont typeface="Arial" pitchFamily="34" charset="0"/>
              <a:buChar char="•"/>
            </a:pPr>
            <a:r>
              <a:rPr lang="en-US" altLang="en-US" sz="2000" dirty="0" smtClean="0"/>
              <a:t>developed countries 200 </a:t>
            </a:r>
            <a:r>
              <a:rPr lang="en-US" altLang="en-US" sz="2000" dirty="0"/>
              <a:t>- 300 million </a:t>
            </a:r>
          </a:p>
        </p:txBody>
      </p:sp>
      <p:sp>
        <p:nvSpPr>
          <p:cNvPr id="9221" name="Text Box 9"/>
          <p:cNvSpPr txBox="1">
            <a:spLocks noChangeArrowheads="1"/>
          </p:cNvSpPr>
          <p:nvPr/>
        </p:nvSpPr>
        <p:spPr bwMode="auto">
          <a:xfrm>
            <a:off x="3131840" y="5301208"/>
            <a:ext cx="4248472" cy="246221"/>
          </a:xfrm>
          <a:prstGeom prst="rect">
            <a:avLst/>
          </a:prstGeom>
          <a:noFill/>
          <a:ln w="12700" cap="sq">
            <a:noFill/>
            <a:miter lim="800000"/>
            <a:headEnd type="none" w="sm" len="sm"/>
            <a:tailEnd type="none" w="sm" len="sm"/>
          </a:ln>
        </p:spPr>
        <p:txBody>
          <a:bodyPr wrap="square">
            <a:spAutoFit/>
          </a:bodyPr>
          <a:lstStyle/>
          <a:p>
            <a:pPr>
              <a:spcBef>
                <a:spcPct val="50000"/>
              </a:spcBef>
            </a:pPr>
            <a:r>
              <a:rPr lang="en-US" altLang="en-US" sz="1000" dirty="0"/>
              <a:t>Source: Basel Action Network, </a:t>
            </a:r>
            <a:r>
              <a:rPr lang="en-US" altLang="en-US" sz="1000" dirty="0" err="1"/>
              <a:t>Sillicon</a:t>
            </a:r>
            <a:r>
              <a:rPr lang="en-US" altLang="en-US" sz="1000" dirty="0"/>
              <a:t> Valley Toxics Coalition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7"/>
          <p:cNvGrpSpPr>
            <a:grpSpLocks/>
          </p:cNvGrpSpPr>
          <p:nvPr/>
        </p:nvGrpSpPr>
        <p:grpSpPr bwMode="auto">
          <a:xfrm>
            <a:off x="395536" y="3573016"/>
            <a:ext cx="7992888" cy="3123332"/>
            <a:chOff x="474" y="2046"/>
            <a:chExt cx="4989" cy="1974"/>
          </a:xfrm>
        </p:grpSpPr>
        <p:pic>
          <p:nvPicPr>
            <p:cNvPr id="21509" name="Picture 5"/>
            <p:cNvPicPr>
              <a:picLocks noChangeAspect="1" noChangeArrowheads="1"/>
            </p:cNvPicPr>
            <p:nvPr/>
          </p:nvPicPr>
          <p:blipFill>
            <a:blip r:embed="rId2" cstate="print"/>
            <a:srcRect/>
            <a:stretch>
              <a:fillRect/>
            </a:stretch>
          </p:blipFill>
          <p:spPr bwMode="auto">
            <a:xfrm>
              <a:off x="474" y="2046"/>
              <a:ext cx="4989" cy="1974"/>
            </a:xfrm>
            <a:prstGeom prst="rect">
              <a:avLst/>
            </a:prstGeom>
            <a:noFill/>
            <a:ln w="9525">
              <a:noFill/>
              <a:miter lim="800000"/>
              <a:headEnd/>
              <a:tailEnd/>
            </a:ln>
            <a:effectLst/>
          </p:spPr>
        </p:pic>
        <p:sp>
          <p:nvSpPr>
            <p:cNvPr id="21510" name="Rectangle 6"/>
            <p:cNvSpPr>
              <a:spLocks noChangeArrowheads="1"/>
            </p:cNvSpPr>
            <p:nvPr/>
          </p:nvSpPr>
          <p:spPr bwMode="auto">
            <a:xfrm>
              <a:off x="1573" y="2178"/>
              <a:ext cx="2126" cy="345"/>
            </a:xfrm>
            <a:prstGeom prst="rect">
              <a:avLst/>
            </a:prstGeom>
            <a:solidFill>
              <a:schemeClr val="tx2"/>
            </a:solidFill>
            <a:ln w="12700" cap="sq">
              <a:noFill/>
              <a:miter lim="800000"/>
              <a:headEnd type="none" w="sm" len="sm"/>
              <a:tailEnd type="none" w="sm" len="sm"/>
            </a:ln>
            <a:effectLst/>
          </p:spPr>
          <p:txBody>
            <a:bodyPr wrap="none" anchor="ctr"/>
            <a:lstStyle/>
            <a:p>
              <a:endParaRPr lang="en-US" altLang="en-US"/>
            </a:p>
          </p:txBody>
        </p:sp>
      </p:grpSp>
      <p:sp>
        <p:nvSpPr>
          <p:cNvPr id="21507" name="Text Box 10"/>
          <p:cNvSpPr txBox="1">
            <a:spLocks noChangeArrowheads="1"/>
          </p:cNvSpPr>
          <p:nvPr/>
        </p:nvSpPr>
        <p:spPr bwMode="auto">
          <a:xfrm>
            <a:off x="395536" y="1844824"/>
            <a:ext cx="9001125" cy="1223962"/>
          </a:xfrm>
          <a:prstGeom prst="rect">
            <a:avLst/>
          </a:prstGeom>
          <a:noFill/>
          <a:ln w="9525" algn="ctr">
            <a:noFill/>
            <a:miter lim="800000"/>
            <a:headEnd type="none" w="sm" len="sm"/>
            <a:tailEnd type="none" w="sm" len="sm"/>
          </a:ln>
          <a:effectLst/>
        </p:spPr>
        <p:txBody>
          <a:bodyPr/>
          <a:lstStyle/>
          <a:p>
            <a:pPr marL="342900" indent="-342900" eaLnBrk="0" hangingPunct="0">
              <a:spcBef>
                <a:spcPct val="20000"/>
              </a:spcBef>
              <a:buClr>
                <a:srgbClr val="808000"/>
              </a:buClr>
              <a:buSzPct val="75000"/>
              <a:buFont typeface="Wingdings" pitchFamily="2" charset="2"/>
              <a:buChar char="à"/>
            </a:pPr>
            <a:r>
              <a:rPr lang="en-US" altLang="en-US" sz="2400" b="1" dirty="0" smtClean="0">
                <a:cs typeface="Arial" charset="0"/>
              </a:rPr>
              <a:t>Hazardous materials </a:t>
            </a:r>
          </a:p>
          <a:p>
            <a:pPr marL="800100" lvl="1" indent="-342900" eaLnBrk="0" hangingPunct="0">
              <a:spcBef>
                <a:spcPct val="20000"/>
              </a:spcBef>
              <a:buClr>
                <a:srgbClr val="808000"/>
              </a:buClr>
              <a:buSzPct val="75000"/>
              <a:buFont typeface="Wingdings" pitchFamily="2" charset="2"/>
              <a:buChar char="à"/>
            </a:pPr>
            <a:r>
              <a:rPr lang="en-US" altLang="en-US" sz="2400" dirty="0" smtClean="0">
                <a:cs typeface="Arial" charset="0"/>
              </a:rPr>
              <a:t>Environmental </a:t>
            </a:r>
            <a:r>
              <a:rPr lang="en-US" altLang="en-US" sz="2400" dirty="0">
                <a:cs typeface="Arial" charset="0"/>
              </a:rPr>
              <a:t>and health </a:t>
            </a:r>
            <a:r>
              <a:rPr lang="en-US" altLang="en-US" sz="2400" dirty="0" smtClean="0">
                <a:cs typeface="Arial" charset="0"/>
              </a:rPr>
              <a:t>risks</a:t>
            </a:r>
            <a:endParaRPr lang="en-US" altLang="en-US" sz="2400" dirty="0">
              <a:cs typeface="Arial" charset="0"/>
            </a:endParaRPr>
          </a:p>
          <a:p>
            <a:pPr marL="342900" indent="-342900" eaLnBrk="0" hangingPunct="0">
              <a:spcBef>
                <a:spcPct val="20000"/>
              </a:spcBef>
              <a:buClr>
                <a:srgbClr val="808000"/>
              </a:buClr>
              <a:buSzPct val="75000"/>
              <a:buFont typeface="Wingdings" pitchFamily="2" charset="2"/>
              <a:buChar char="à"/>
            </a:pPr>
            <a:r>
              <a:rPr lang="en-US" altLang="en-US" sz="2400" b="1" dirty="0">
                <a:cs typeface="Arial" charset="0"/>
              </a:rPr>
              <a:t>Valuable metal resources </a:t>
            </a:r>
          </a:p>
          <a:p>
            <a:pPr marL="800100" lvl="1" indent="-342900" eaLnBrk="0" hangingPunct="0">
              <a:spcBef>
                <a:spcPct val="20000"/>
              </a:spcBef>
              <a:buClr>
                <a:srgbClr val="808000"/>
              </a:buClr>
              <a:buSzPct val="75000"/>
              <a:buFont typeface="Wingdings" pitchFamily="2" charset="2"/>
              <a:buChar char="à"/>
            </a:pPr>
            <a:r>
              <a:rPr lang="en-US" altLang="en-US" sz="2400" dirty="0">
                <a:cs typeface="Arial" charset="0"/>
              </a:rPr>
              <a:t>40-800 times more gold in 1t of PWB than in 1t of ore</a:t>
            </a:r>
          </a:p>
        </p:txBody>
      </p:sp>
      <p:sp>
        <p:nvSpPr>
          <p:cNvPr id="21508" name="Rectangle 11"/>
          <p:cNvSpPr>
            <a:spLocks noGrp="1" noChangeArrowheads="1"/>
          </p:cNvSpPr>
          <p:nvPr>
            <p:ph type="title"/>
          </p:nvPr>
        </p:nvSpPr>
        <p:spPr>
          <a:xfrm>
            <a:off x="250825" y="890588"/>
            <a:ext cx="8569325" cy="882650"/>
          </a:xfrm>
          <a:noFill/>
        </p:spPr>
        <p:txBody>
          <a:bodyPr/>
          <a:lstStyle/>
          <a:p>
            <a:pPr algn="ctr"/>
            <a:r>
              <a:rPr lang="en-GB" altLang="en-US" smtClean="0"/>
              <a:t> Complex mix of elements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 apples design template [1]">
  <a:themeElements>
    <a:clrScheme name="Green apples design template [1]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fontScheme name="Green apples design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Green apples design template [1]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reen apples design template [1]">
  <a:themeElements>
    <a:clrScheme name="Green apples design template [1]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fontScheme name="Green apples design template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een apples design template [1]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7D3A6BF2B5044997D7EA65A038461E" ma:contentTypeVersion="1" ma:contentTypeDescription="Create a new document." ma:contentTypeScope="" ma:versionID="dc27f1da23042935ef1822ab257f1e72">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65EFA-A724-437C-9C30-CD5F4A4D549C}"/>
</file>

<file path=customXml/itemProps2.xml><?xml version="1.0" encoding="utf-8"?>
<ds:datastoreItem xmlns:ds="http://schemas.openxmlformats.org/officeDocument/2006/customXml" ds:itemID="{D04511EC-0691-47D7-80A6-066CD0FC6619}"/>
</file>

<file path=customXml/itemProps3.xml><?xml version="1.0" encoding="utf-8"?>
<ds:datastoreItem xmlns:ds="http://schemas.openxmlformats.org/officeDocument/2006/customXml" ds:itemID="{17AA2610-C418-41C8-9EA4-29F0C59EFA2D}"/>
</file>

<file path=docProps/app.xml><?xml version="1.0" encoding="utf-8"?>
<Properties xmlns="http://schemas.openxmlformats.org/officeDocument/2006/extended-properties" xmlns:vt="http://schemas.openxmlformats.org/officeDocument/2006/docPropsVTypes">
  <Template>Green apples design template [1]</Template>
  <TotalTime>5943</TotalTime>
  <Words>839</Words>
  <Application>Microsoft Office PowerPoint</Application>
  <PresentationFormat>On-screen Show (4:3)</PresentationFormat>
  <Paragraphs>216</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Green apples design template [1]</vt:lpstr>
      <vt:lpstr>1_Green apples design template [1]</vt:lpstr>
      <vt:lpstr>4TH ITU Green Standards Week Beijing, China, 22- 26 September 2014  Forum on “Green ICT for a Sustainable Resource Efficient Economy” 22 Sept. 2014</vt:lpstr>
      <vt:lpstr>PowerPoint Presentation</vt:lpstr>
      <vt:lpstr>UNIDO mandate</vt:lpstr>
      <vt:lpstr> Inclusive &amp; Sustainable Industrial Development (ISID)</vt:lpstr>
      <vt:lpstr>The Green Industry Initiative </vt:lpstr>
      <vt:lpstr>Policy Matrix for the Greening of Industries</vt:lpstr>
      <vt:lpstr>Green Industry: Flagship Programmes </vt:lpstr>
      <vt:lpstr>E-waste flows to developing countries</vt:lpstr>
      <vt:lpstr> Complex mix of elements</vt:lpstr>
      <vt:lpstr>UNIDO Approach for e-waste management</vt:lpstr>
      <vt:lpstr>Projects on e-waste  management </vt:lpstr>
      <vt:lpstr>Partnerships</vt:lpstr>
      <vt:lpstr>PowerPoint Presentation</vt:lpstr>
      <vt:lpstr>Confronting and benefiting from sustainability standards in global markets</vt:lpstr>
      <vt:lpstr>PowerPoint Presentation</vt:lpstr>
      <vt:lpstr>PowerPoint Presentation</vt:lpstr>
      <vt:lpstr>Let‘s work together on realizing the Third Industrial Revolution!  Thank you for your attention!</vt:lpstr>
    </vt:vector>
  </TitlesOfParts>
  <Company>UNOV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univazo</dc:creator>
  <cp:lastModifiedBy>dell</cp:lastModifiedBy>
  <cp:revision>148</cp:revision>
  <dcterms:created xsi:type="dcterms:W3CDTF">2008-12-10T11:11:36Z</dcterms:created>
  <dcterms:modified xsi:type="dcterms:W3CDTF">2014-08-27T06:35:14Z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TC011813211033</vt:lpwstr>
  </property>
  <property fmtid="{D5CDD505-2E9C-101B-9397-08002B2CF9AE}" pid="3" name="ContentTypeId">
    <vt:lpwstr>0x0101002A7D3A6BF2B5044997D7EA65A038461E</vt:lpwstr>
  </property>
</Properties>
</file>