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s/slide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commentAuthors.xml" ContentType="application/vnd.openxmlformats-officedocument.presentationml.commentAuthors+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tags/tag1.xml" ContentType="application/vnd.openxmlformats-officedocument.presentationml.tag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317" r:id="rId2"/>
    <p:sldId id="393" r:id="rId3"/>
    <p:sldId id="370" r:id="rId4"/>
    <p:sldId id="369" r:id="rId5"/>
    <p:sldId id="387" r:id="rId6"/>
    <p:sldId id="378" r:id="rId7"/>
    <p:sldId id="380" r:id="rId8"/>
    <p:sldId id="384" r:id="rId9"/>
    <p:sldId id="381" r:id="rId10"/>
    <p:sldId id="388" r:id="rId11"/>
    <p:sldId id="391" r:id="rId12"/>
    <p:sldId id="390" r:id="rId13"/>
    <p:sldId id="395" r:id="rId14"/>
    <p:sldId id="396" r:id="rId15"/>
    <p:sldId id="394" r:id="rId16"/>
    <p:sldId id="385" r:id="rId17"/>
  </p:sldIdLst>
  <p:sldSz cx="9144000" cy="6858000" type="screen4x3"/>
  <p:notesSz cx="7077075" cy="9418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744">
          <p15:clr>
            <a:srgbClr val="A4A3A4"/>
          </p15:clr>
        </p15:guide>
        <p15:guide id="2" orient="horz" pos="795">
          <p15:clr>
            <a:srgbClr val="A4A3A4"/>
          </p15:clr>
        </p15:guide>
        <p15:guide id="3" orient="horz" pos="1385">
          <p15:clr>
            <a:srgbClr val="A4A3A4"/>
          </p15:clr>
        </p15:guide>
        <p15:guide id="4" orient="horz" pos="2570">
          <p15:clr>
            <a:srgbClr val="A4A3A4"/>
          </p15:clr>
        </p15:guide>
        <p15:guide id="5" orient="horz" pos="3160">
          <p15:clr>
            <a:srgbClr val="A4A3A4"/>
          </p15:clr>
        </p15:guide>
        <p15:guide id="6" orient="horz" pos="3458">
          <p15:clr>
            <a:srgbClr val="A4A3A4"/>
          </p15:clr>
        </p15:guide>
        <p15:guide id="7" orient="horz" pos="226">
          <p15:clr>
            <a:srgbClr val="A4A3A4"/>
          </p15:clr>
        </p15:guide>
        <p15:guide id="8" orient="horz" pos="2053">
          <p15:clr>
            <a:srgbClr val="A4A3A4"/>
          </p15:clr>
        </p15:guide>
        <p15:guide id="9" pos="196">
          <p15:clr>
            <a:srgbClr val="A4A3A4"/>
          </p15:clr>
        </p15:guide>
        <p15:guide id="10" pos="5567">
          <p15:clr>
            <a:srgbClr val="A4A3A4"/>
          </p15:clr>
        </p15:guide>
        <p15:guide id="11" pos="2882">
          <p15:clr>
            <a:srgbClr val="A4A3A4"/>
          </p15:clr>
        </p15:guide>
      </p15:sldGuideLst>
    </p:ext>
    <p:ext uri="{2D200454-40CA-4A62-9FC3-DE9A4176ACB9}">
      <p15:notesGuideLst xmlns:p15="http://schemas.microsoft.com/office/powerpoint/2012/main">
        <p15:guide id="1" orient="horz" pos="2967">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ielle Claude" initials="DC" lastIdx="6"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2F6E2"/>
    <a:srgbClr val="C0B6AC"/>
    <a:srgbClr val="404040"/>
    <a:srgbClr val="6639B7"/>
    <a:srgbClr val="412D5D"/>
    <a:srgbClr val="E0D6F2"/>
    <a:srgbClr val="D9CDEF"/>
    <a:srgbClr val="8E6AD0"/>
    <a:srgbClr val="B9A2E2"/>
    <a:srgbClr val="9C7C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688" autoAdjust="0"/>
    <p:restoredTop sz="92007" autoAdjust="0"/>
  </p:normalViewPr>
  <p:slideViewPr>
    <p:cSldViewPr snapToGrid="0">
      <p:cViewPr varScale="1">
        <p:scale>
          <a:sx n="132" d="100"/>
          <a:sy n="132" d="100"/>
        </p:scale>
        <p:origin x="768" y="132"/>
      </p:cViewPr>
      <p:guideLst>
        <p:guide orient="horz" pos="3744"/>
        <p:guide orient="horz" pos="795"/>
        <p:guide orient="horz" pos="1385"/>
        <p:guide orient="horz" pos="2570"/>
        <p:guide orient="horz" pos="3160"/>
        <p:guide orient="horz" pos="3458"/>
        <p:guide orient="horz" pos="226"/>
        <p:guide orient="horz" pos="2053"/>
        <p:guide pos="196"/>
        <p:guide pos="5567"/>
        <p:guide pos="2882"/>
      </p:guideLst>
    </p:cSldViewPr>
  </p:slideViewPr>
  <p:notesTextViewPr>
    <p:cViewPr>
      <p:scale>
        <a:sx n="100" d="100"/>
        <a:sy n="100" d="100"/>
      </p:scale>
      <p:origin x="0" y="0"/>
    </p:cViewPr>
  </p:notesTextViewPr>
  <p:sorterViewPr>
    <p:cViewPr>
      <p:scale>
        <a:sx n="70" d="100"/>
        <a:sy n="70" d="100"/>
      </p:scale>
      <p:origin x="0" y="0"/>
    </p:cViewPr>
  </p:sorterViewPr>
  <p:notesViewPr>
    <p:cSldViewPr snapToGrid="0">
      <p:cViewPr varScale="1">
        <p:scale>
          <a:sx n="68" d="100"/>
          <a:sy n="68" d="100"/>
        </p:scale>
        <p:origin x="-3306" y="-90"/>
      </p:cViewPr>
      <p:guideLst>
        <p:guide orient="horz" pos="2967"/>
        <p:guide pos="2229"/>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oter Placeholder 2"/>
          <p:cNvSpPr txBox="1">
            <a:spLocks/>
          </p:cNvSpPr>
          <p:nvPr/>
        </p:nvSpPr>
        <p:spPr>
          <a:xfrm>
            <a:off x="3262331" y="8748140"/>
            <a:ext cx="499654" cy="246912"/>
          </a:xfrm>
          <a:prstGeom prst="rect">
            <a:avLst/>
          </a:prstGeom>
        </p:spPr>
        <p:txBody>
          <a:bodyPr lIns="94256" tIns="47128" rIns="94256" bIns="47128" anchor="b"/>
          <a:lstStyle>
            <a:defPPr>
              <a:defRPr lang="en-GB"/>
            </a:defPPr>
            <a:lvl1pPr>
              <a:defRPr sz="800">
                <a:solidFill>
                  <a:schemeClr val="bg1">
                    <a:lumMod val="50000"/>
                  </a:schemeClr>
                </a:solidFill>
                <a:latin typeface="Tahoma" pitchFamily="34" charset="0"/>
              </a:defRPr>
            </a:lvl1pPr>
          </a:lstStyle>
          <a:p>
            <a:pPr algn="ctr">
              <a:spcBef>
                <a:spcPct val="0"/>
              </a:spcBef>
              <a:defRPr/>
            </a:pPr>
            <a:fld id="{1D43DDA3-B8F5-4355-8795-A0F7A61B9EB2}" type="slidenum">
              <a:rPr lang="en-US" sz="600" smtClean="0">
                <a:solidFill>
                  <a:schemeClr val="tx1">
                    <a:lumMod val="50000"/>
                    <a:lumOff val="50000"/>
                  </a:schemeClr>
                </a:solidFill>
                <a:latin typeface="Trebuchet MS" pitchFamily="34" charset="0"/>
                <a:cs typeface="Arial" pitchFamily="34" charset="0"/>
              </a:rPr>
              <a:pPr algn="ctr">
                <a:spcBef>
                  <a:spcPct val="0"/>
                </a:spcBef>
                <a:defRPr/>
              </a:pPr>
              <a:t>‹#›</a:t>
            </a:fld>
            <a:endParaRPr lang="en-US" sz="600" dirty="0">
              <a:solidFill>
                <a:schemeClr val="tx1">
                  <a:lumMod val="50000"/>
                  <a:lumOff val="50000"/>
                </a:schemeClr>
              </a:solidFill>
              <a:latin typeface="Trebuchet MS" pitchFamily="34" charset="0"/>
              <a:cs typeface="Arial" pitchFamily="34" charset="0"/>
            </a:endParaRPr>
          </a:p>
        </p:txBody>
      </p:sp>
      <p:sp>
        <p:nvSpPr>
          <p:cNvPr id="14" name="Rectangle 7"/>
          <p:cNvSpPr>
            <a:spLocks noChangeArrowheads="1"/>
          </p:cNvSpPr>
          <p:nvPr/>
        </p:nvSpPr>
        <p:spPr bwMode="auto">
          <a:xfrm>
            <a:off x="215257" y="8980336"/>
            <a:ext cx="6613461" cy="235466"/>
          </a:xfrm>
          <a:prstGeom prst="rect">
            <a:avLst/>
          </a:prstGeom>
          <a:noFill/>
          <a:ln w="9525">
            <a:noFill/>
            <a:miter lim="800000"/>
            <a:headEnd/>
            <a:tailEnd/>
          </a:ln>
          <a:effectLst/>
        </p:spPr>
        <p:txBody>
          <a:bodyPr lIns="94244" tIns="47122" rIns="94244" bIns="47122" anchor="b"/>
          <a:lstStyle/>
          <a:p>
            <a:pPr algn="ctr"/>
            <a:r>
              <a:rPr lang="en-US" sz="600" dirty="0">
                <a:solidFill>
                  <a:srgbClr val="7F7F7F"/>
                </a:solidFill>
                <a:latin typeface="Trebuchet MS" pitchFamily="34" charset="0"/>
                <a:cs typeface="Arial" pitchFamily="34" charset="0"/>
              </a:rPr>
              <a:t>COPYRIGHT © </a:t>
            </a:r>
            <a:r>
              <a:rPr lang="en-US" sz="600" dirty="0" smtClean="0">
                <a:solidFill>
                  <a:srgbClr val="7F7F7F"/>
                </a:solidFill>
                <a:latin typeface="Trebuchet MS" pitchFamily="34" charset="0"/>
                <a:cs typeface="Arial" pitchFamily="34" charset="0"/>
              </a:rPr>
              <a:t>2012 ALCATEL-LUCENT. ALL </a:t>
            </a:r>
            <a:r>
              <a:rPr lang="en-US" sz="600" dirty="0">
                <a:solidFill>
                  <a:srgbClr val="7F7F7F"/>
                </a:solidFill>
                <a:latin typeface="Trebuchet MS" pitchFamily="34" charset="0"/>
                <a:cs typeface="Arial" pitchFamily="34" charset="0"/>
              </a:rPr>
              <a:t>RIGHTS RESERVED. </a:t>
            </a:r>
            <a:r>
              <a:rPr lang="en-US" sz="500" dirty="0">
                <a:solidFill>
                  <a:srgbClr val="7F7F7F"/>
                </a:solidFill>
                <a:latin typeface="Trebuchet MS" pitchFamily="34" charset="0"/>
                <a:cs typeface="Arial" pitchFamily="34" charset="0"/>
              </a:rPr>
              <a:t/>
            </a:r>
            <a:br>
              <a:rPr lang="en-US" sz="500" dirty="0">
                <a:solidFill>
                  <a:srgbClr val="7F7F7F"/>
                </a:solidFill>
                <a:latin typeface="Trebuchet MS" pitchFamily="34" charset="0"/>
                <a:cs typeface="Arial" pitchFamily="34" charset="0"/>
              </a:rPr>
            </a:br>
            <a:r>
              <a:rPr lang="en-US" sz="600" dirty="0">
                <a:solidFill>
                  <a:srgbClr val="A51140"/>
                </a:solidFill>
                <a:latin typeface="Trebuchet MS" pitchFamily="34" charset="0"/>
                <a:cs typeface="Arial" pitchFamily="34" charset="0"/>
              </a:rPr>
              <a:t>ALCATEL-LUCENT — CONFIDENTIAL — SOLELY FOR AUTHORIZED PERSONS HAVING A NEED TO KNOW — PROPRIETARY — USE PURSUANT TO COMPANY INSTRUCTION</a:t>
            </a:r>
          </a:p>
        </p:txBody>
      </p:sp>
    </p:spTree>
    <p:extLst>
      <p:ext uri="{BB962C8B-B14F-4D97-AF65-F5344CB8AC3E}">
        <p14:creationId xmlns:p14="http://schemas.microsoft.com/office/powerpoint/2010/main" val="4212075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84275" y="387350"/>
            <a:ext cx="4708525" cy="3532188"/>
          </a:xfrm>
          <a:prstGeom prst="rect">
            <a:avLst/>
          </a:prstGeom>
          <a:noFill/>
          <a:ln w="12700">
            <a:solidFill>
              <a:prstClr val="black"/>
            </a:solidFill>
          </a:ln>
        </p:spPr>
        <p:txBody>
          <a:bodyPr vert="horz" lIns="94256" tIns="47128" rIns="94256" bIns="47128" rtlCol="0" anchor="ctr"/>
          <a:lstStyle/>
          <a:p>
            <a:pPr lvl="0"/>
            <a:endParaRPr lang="en-US" noProof="0"/>
          </a:p>
        </p:txBody>
      </p:sp>
      <p:sp>
        <p:nvSpPr>
          <p:cNvPr id="5" name="Notes Placeholder 4"/>
          <p:cNvSpPr>
            <a:spLocks noGrp="1"/>
          </p:cNvSpPr>
          <p:nvPr>
            <p:ph type="body" sz="quarter" idx="3"/>
          </p:nvPr>
        </p:nvSpPr>
        <p:spPr>
          <a:xfrm>
            <a:off x="406478" y="4158692"/>
            <a:ext cx="6213309" cy="4651358"/>
          </a:xfrm>
          <a:prstGeom prst="rect">
            <a:avLst/>
          </a:prstGeom>
          <a:noFill/>
          <a:ln w="9525">
            <a:noFill/>
            <a:miter lim="800000"/>
            <a:headEnd/>
            <a:tailEnd/>
          </a:ln>
          <a:effectLst/>
        </p:spPr>
        <p:txBody>
          <a:bodyPr vert="horz" wrap="square" lIns="94256" tIns="47128" rIns="94256" bIns="4712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5" name="Footer Placeholder 2"/>
          <p:cNvSpPr txBox="1">
            <a:spLocks/>
          </p:cNvSpPr>
          <p:nvPr/>
        </p:nvSpPr>
        <p:spPr>
          <a:xfrm>
            <a:off x="3250318" y="8835052"/>
            <a:ext cx="499654" cy="246912"/>
          </a:xfrm>
          <a:prstGeom prst="rect">
            <a:avLst/>
          </a:prstGeom>
        </p:spPr>
        <p:txBody>
          <a:bodyPr lIns="94256" tIns="47128" rIns="94256" bIns="47128" anchor="b"/>
          <a:lstStyle>
            <a:defPPr>
              <a:defRPr lang="en-GB"/>
            </a:defPPr>
            <a:lvl1pPr>
              <a:defRPr sz="800">
                <a:solidFill>
                  <a:schemeClr val="bg1">
                    <a:lumMod val="50000"/>
                  </a:schemeClr>
                </a:solidFill>
                <a:latin typeface="Tahoma" pitchFamily="34" charset="0"/>
              </a:defRPr>
            </a:lvl1pPr>
          </a:lstStyle>
          <a:p>
            <a:pPr algn="ctr">
              <a:spcBef>
                <a:spcPct val="0"/>
              </a:spcBef>
              <a:defRPr/>
            </a:pPr>
            <a:fld id="{1D43DDA3-B8F5-4355-8795-A0F7A61B9EB2}" type="slidenum">
              <a:rPr lang="en-US" sz="600" smtClean="0">
                <a:solidFill>
                  <a:schemeClr val="tx1">
                    <a:lumMod val="50000"/>
                    <a:lumOff val="50000"/>
                  </a:schemeClr>
                </a:solidFill>
                <a:latin typeface="Trebuchet MS" pitchFamily="34" charset="0"/>
                <a:cs typeface="Arial" pitchFamily="34" charset="0"/>
              </a:rPr>
              <a:pPr algn="ctr">
                <a:spcBef>
                  <a:spcPct val="0"/>
                </a:spcBef>
                <a:defRPr/>
              </a:pPr>
              <a:t>‹#›</a:t>
            </a:fld>
            <a:endParaRPr lang="en-US" sz="600" dirty="0">
              <a:solidFill>
                <a:schemeClr val="tx1">
                  <a:lumMod val="50000"/>
                  <a:lumOff val="50000"/>
                </a:schemeClr>
              </a:solidFill>
              <a:latin typeface="Trebuchet MS" pitchFamily="34" charset="0"/>
              <a:cs typeface="Arial" pitchFamily="34" charset="0"/>
            </a:endParaRPr>
          </a:p>
        </p:txBody>
      </p:sp>
      <p:sp>
        <p:nvSpPr>
          <p:cNvPr id="16" name="Rectangle 7"/>
          <p:cNvSpPr>
            <a:spLocks noChangeArrowheads="1"/>
          </p:cNvSpPr>
          <p:nvPr/>
        </p:nvSpPr>
        <p:spPr bwMode="auto">
          <a:xfrm>
            <a:off x="203244" y="9038267"/>
            <a:ext cx="6613461" cy="235466"/>
          </a:xfrm>
          <a:prstGeom prst="rect">
            <a:avLst/>
          </a:prstGeom>
          <a:noFill/>
          <a:ln w="9525">
            <a:noFill/>
            <a:miter lim="800000"/>
            <a:headEnd/>
            <a:tailEnd/>
          </a:ln>
          <a:effectLst/>
        </p:spPr>
        <p:txBody>
          <a:bodyPr lIns="94244" tIns="47122" rIns="94244" bIns="47122" anchor="b"/>
          <a:lstStyle/>
          <a:p>
            <a:pPr algn="ctr"/>
            <a:r>
              <a:rPr lang="en-US" sz="600" dirty="0">
                <a:solidFill>
                  <a:srgbClr val="7F7F7F"/>
                </a:solidFill>
                <a:latin typeface="Trebuchet MS" pitchFamily="34" charset="0"/>
                <a:cs typeface="Arial" pitchFamily="34" charset="0"/>
              </a:rPr>
              <a:t>COPYRIGHT © </a:t>
            </a:r>
            <a:r>
              <a:rPr lang="en-US" sz="600" dirty="0" smtClean="0">
                <a:solidFill>
                  <a:srgbClr val="7F7F7F"/>
                </a:solidFill>
                <a:latin typeface="Trebuchet MS" pitchFamily="34" charset="0"/>
                <a:cs typeface="Arial" pitchFamily="34" charset="0"/>
              </a:rPr>
              <a:t>2012 ALCATEL-LUCENT.</a:t>
            </a:r>
            <a:r>
              <a:rPr lang="en-US" sz="600" baseline="0" dirty="0" smtClean="0">
                <a:solidFill>
                  <a:srgbClr val="7F7F7F"/>
                </a:solidFill>
                <a:latin typeface="Trebuchet MS" pitchFamily="34" charset="0"/>
                <a:cs typeface="Arial" pitchFamily="34" charset="0"/>
              </a:rPr>
              <a:t> </a:t>
            </a:r>
            <a:r>
              <a:rPr lang="en-US" sz="600" dirty="0" smtClean="0">
                <a:solidFill>
                  <a:srgbClr val="7F7F7F"/>
                </a:solidFill>
                <a:latin typeface="Trebuchet MS" pitchFamily="34" charset="0"/>
                <a:cs typeface="Arial" pitchFamily="34" charset="0"/>
              </a:rPr>
              <a:t>ALL </a:t>
            </a:r>
            <a:r>
              <a:rPr lang="en-US" sz="600" dirty="0">
                <a:solidFill>
                  <a:srgbClr val="7F7F7F"/>
                </a:solidFill>
                <a:latin typeface="Trebuchet MS" pitchFamily="34" charset="0"/>
                <a:cs typeface="Arial" pitchFamily="34" charset="0"/>
              </a:rPr>
              <a:t>RIGHTS RESERVED. </a:t>
            </a:r>
            <a:r>
              <a:rPr lang="en-US" sz="500" dirty="0">
                <a:solidFill>
                  <a:srgbClr val="7F7F7F"/>
                </a:solidFill>
                <a:latin typeface="Trebuchet MS" pitchFamily="34" charset="0"/>
                <a:cs typeface="Arial" pitchFamily="34" charset="0"/>
              </a:rPr>
              <a:t/>
            </a:r>
            <a:br>
              <a:rPr lang="en-US" sz="500" dirty="0">
                <a:solidFill>
                  <a:srgbClr val="7F7F7F"/>
                </a:solidFill>
                <a:latin typeface="Trebuchet MS" pitchFamily="34" charset="0"/>
                <a:cs typeface="Arial" pitchFamily="34" charset="0"/>
              </a:rPr>
            </a:br>
            <a:r>
              <a:rPr lang="en-US" sz="600" dirty="0">
                <a:solidFill>
                  <a:srgbClr val="A51140"/>
                </a:solidFill>
                <a:latin typeface="Trebuchet MS" pitchFamily="34" charset="0"/>
                <a:cs typeface="Arial" pitchFamily="34" charset="0"/>
              </a:rPr>
              <a:t>ALCATEL-LUCENT — CONFIDENTIAL — SOLELY FOR AUTHORIZED PERSONS HAVING A NEED TO KNOW — PROPRIETARY — USE PURSUANT TO COMPANY INSTRUCTION</a:t>
            </a:r>
          </a:p>
        </p:txBody>
      </p:sp>
    </p:spTree>
    <p:extLst>
      <p:ext uri="{BB962C8B-B14F-4D97-AF65-F5344CB8AC3E}">
        <p14:creationId xmlns:p14="http://schemas.microsoft.com/office/powerpoint/2010/main" val="538314268"/>
      </p:ext>
    </p:extLst>
  </p:cSld>
  <p:clrMap bg1="lt1" tx1="dk1" bg2="lt2" tx2="dk2" accent1="accent1" accent2="accent2" accent3="accent3" accent4="accent4" accent5="accent5" accent6="accent6" hlink="hlink" folHlink="folHlink"/>
  <p:notesStyle>
    <a:lvl1pPr marL="114300" indent="-114300" algn="l" rtl="0" fontAlgn="base">
      <a:spcBef>
        <a:spcPct val="30000"/>
      </a:spcBef>
      <a:spcAft>
        <a:spcPct val="0"/>
      </a:spcAft>
      <a:buClr>
        <a:srgbClr val="404040"/>
      </a:buClr>
      <a:buFont typeface="Arial" pitchFamily="34" charset="0"/>
      <a:buChar char="•"/>
      <a:defRPr lang="en-US" sz="1100" kern="1200" noProof="0" smtClean="0">
        <a:solidFill>
          <a:schemeClr val="tx1"/>
        </a:solidFill>
        <a:latin typeface="Trebuchet MS" pitchFamily="34" charset="0"/>
        <a:ea typeface="+mn-ea"/>
        <a:cs typeface="+mn-cs"/>
      </a:defRPr>
    </a:lvl1pPr>
    <a:lvl2pPr marL="219075" indent="-114300" algn="l" rtl="0" fontAlgn="base">
      <a:spcBef>
        <a:spcPct val="30000"/>
      </a:spcBef>
      <a:spcAft>
        <a:spcPct val="0"/>
      </a:spcAft>
      <a:buClr>
        <a:srgbClr val="404040"/>
      </a:buClr>
      <a:buFont typeface="Arial" pitchFamily="34" charset="0"/>
      <a:buChar char="•"/>
      <a:defRPr lang="en-US" sz="1100" kern="1200" noProof="0" smtClean="0">
        <a:solidFill>
          <a:schemeClr val="tx1"/>
        </a:solidFill>
        <a:latin typeface="Trebuchet MS" pitchFamily="34" charset="0"/>
        <a:ea typeface="+mn-ea"/>
        <a:cs typeface="+mn-cs"/>
      </a:defRPr>
    </a:lvl2pPr>
    <a:lvl3pPr marL="338138" indent="-114300" algn="l" rtl="0" fontAlgn="base">
      <a:spcBef>
        <a:spcPct val="30000"/>
      </a:spcBef>
      <a:spcAft>
        <a:spcPct val="0"/>
      </a:spcAft>
      <a:buClr>
        <a:srgbClr val="404040"/>
      </a:buClr>
      <a:buFont typeface="Arial" pitchFamily="34" charset="0"/>
      <a:buChar char="•"/>
      <a:defRPr lang="en-US" sz="1100" kern="1200" noProof="0" smtClean="0">
        <a:solidFill>
          <a:schemeClr val="tx1"/>
        </a:solidFill>
        <a:latin typeface="Trebuchet MS" pitchFamily="34" charset="0"/>
        <a:ea typeface="+mn-ea"/>
        <a:cs typeface="+mn-cs"/>
      </a:defRPr>
    </a:lvl3pPr>
    <a:lvl4pPr marL="457200" indent="-114300" algn="l" rtl="0" fontAlgn="base">
      <a:spcBef>
        <a:spcPct val="30000"/>
      </a:spcBef>
      <a:spcAft>
        <a:spcPct val="0"/>
      </a:spcAft>
      <a:buClr>
        <a:srgbClr val="404040"/>
      </a:buClr>
      <a:buFont typeface="Arial" pitchFamily="34" charset="0"/>
      <a:buChar char="•"/>
      <a:defRPr lang="en-US" sz="1100" kern="1200" noProof="0" smtClean="0">
        <a:solidFill>
          <a:schemeClr val="tx1"/>
        </a:solidFill>
        <a:latin typeface="Trebuchet MS" pitchFamily="34" charset="0"/>
        <a:ea typeface="+mn-ea"/>
        <a:cs typeface="+mn-cs"/>
      </a:defRPr>
    </a:lvl4pPr>
    <a:lvl5pPr marL="576263" indent="-114300" algn="l" rtl="0" fontAlgn="base">
      <a:spcBef>
        <a:spcPct val="30000"/>
      </a:spcBef>
      <a:spcAft>
        <a:spcPct val="0"/>
      </a:spcAft>
      <a:buClr>
        <a:srgbClr val="404040"/>
      </a:buClr>
      <a:buFont typeface="Arial" pitchFamily="34" charset="0"/>
      <a:buChar char="•"/>
      <a:defRPr lang="en-US" sz="1100" kern="1200" noProof="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1184275" y="387350"/>
            <a:ext cx="4708525" cy="3532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2227" name="Notes Placeholder 2"/>
          <p:cNvSpPr>
            <a:spLocks noGrp="1"/>
          </p:cNvSpPr>
          <p:nvPr>
            <p:ph type="body" idx="1"/>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fr-FR">
              <a:latin typeface="Trebuchet MS" charset="0"/>
            </a:endParaRPr>
          </a:p>
        </p:txBody>
      </p:sp>
    </p:spTree>
    <p:extLst>
      <p:ext uri="{BB962C8B-B14F-4D97-AF65-F5344CB8AC3E}">
        <p14:creationId xmlns:p14="http://schemas.microsoft.com/office/powerpoint/2010/main" val="511397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a:ln/>
        </p:spPr>
        <p:txBody>
          <a:bodyPr/>
          <a:lstStyle/>
          <a:p>
            <a:pPr eaLnBrk="1" hangingPunct="1"/>
            <a:endParaRPr lang="en-GB" smtClean="0"/>
          </a:p>
        </p:txBody>
      </p:sp>
    </p:spTree>
    <p:extLst>
      <p:ext uri="{BB962C8B-B14F-4D97-AF65-F5344CB8AC3E}">
        <p14:creationId xmlns:p14="http://schemas.microsoft.com/office/powerpoint/2010/main" val="2603155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txBox="1">
            <a:spLocks noGrp="1" noChangeArrowheads="1"/>
          </p:cNvSpPr>
          <p:nvPr/>
        </p:nvSpPr>
        <p:spPr bwMode="auto">
          <a:xfrm>
            <a:off x="4043107" y="8911732"/>
            <a:ext cx="3033968" cy="466027"/>
          </a:xfrm>
          <a:prstGeom prst="rect">
            <a:avLst/>
          </a:prstGeom>
          <a:noFill/>
          <a:ln w="9525">
            <a:noFill/>
            <a:miter lim="800000"/>
            <a:headEnd/>
            <a:tailEnd/>
          </a:ln>
        </p:spPr>
        <p:txBody>
          <a:bodyPr lIns="95557" tIns="47781" rIns="95557" bIns="47781" anchor="b"/>
          <a:lstStyle/>
          <a:p>
            <a:pPr algn="r" defTabSz="949109" eaLnBrk="0" hangingPunct="0"/>
            <a:fld id="{ACD17B23-3F13-4CEA-A0E2-BED02B3E8AB0}" type="slidenum">
              <a:rPr lang="zh-CN" altLang="en-GB" sz="900">
                <a:latin typeface="FuturaA Bk BT" pitchFamily="34" charset="0"/>
                <a:ea typeface="SimSun" pitchFamily="2" charset="-122"/>
              </a:rPr>
              <a:pPr algn="r" defTabSz="949109" eaLnBrk="0" hangingPunct="0"/>
              <a:t>5</a:t>
            </a:fld>
            <a:endParaRPr lang="en-GB" altLang="zh-CN" sz="900" dirty="0">
              <a:latin typeface="FuturaA Bk BT" pitchFamily="34" charset="0"/>
              <a:ea typeface="SimSun" pitchFamily="2" charset="-122"/>
            </a:endParaRPr>
          </a:p>
        </p:txBody>
      </p:sp>
      <p:sp>
        <p:nvSpPr>
          <p:cNvPr id="190467" name="Rectangle 2"/>
          <p:cNvSpPr>
            <a:spLocks noGrp="1" noRot="1" noChangeAspect="1" noChangeArrowheads="1" noTextEdit="1"/>
          </p:cNvSpPr>
          <p:nvPr>
            <p:ph type="sldImg"/>
          </p:nvPr>
        </p:nvSpPr>
        <p:spPr bwMode="auto">
          <a:xfrm>
            <a:off x="1193800" y="703263"/>
            <a:ext cx="4689475" cy="3517900"/>
          </a:xfrm>
          <a:noFill/>
          <a:ln>
            <a:solidFill>
              <a:srgbClr val="000000"/>
            </a:solidFill>
            <a:miter lim="800000"/>
            <a:headEnd/>
            <a:tailEnd/>
          </a:ln>
        </p:spPr>
      </p:sp>
      <p:sp>
        <p:nvSpPr>
          <p:cNvPr id="190468" name="Rectangle 3"/>
          <p:cNvSpPr>
            <a:spLocks noGrp="1" noChangeArrowheads="1"/>
          </p:cNvSpPr>
          <p:nvPr>
            <p:ph type="body" idx="1"/>
          </p:nvPr>
        </p:nvSpPr>
        <p:spPr bwMode="auto">
          <a:xfrm>
            <a:off x="932144" y="4455867"/>
            <a:ext cx="5212790" cy="4220400"/>
          </a:xfrm>
          <a:noFill/>
        </p:spPr>
        <p:txBody>
          <a:bodyPr wrap="square" lIns="95557" tIns="47781" rIns="95557" bIns="47781" numCol="1" anchor="t" anchorCtr="0" compatLnSpc="1">
            <a:prstTxWarp prst="textNoShape">
              <a:avLst/>
            </a:prstTxWarp>
          </a:bodyPr>
          <a:lstStyle/>
          <a:p>
            <a:pPr marL="121093" indent="-121093"/>
            <a:r>
              <a:rPr lang="en-US" sz="1000" dirty="0"/>
              <a:t>Alcatel-Lucent applies a full lifecycle approach to eco-sustainability.</a:t>
            </a:r>
          </a:p>
          <a:p>
            <a:pPr marL="121093" indent="-121093"/>
            <a:r>
              <a:rPr lang="en-US" b="1" dirty="0" smtClean="0"/>
              <a:t>(Clic1) </a:t>
            </a:r>
            <a:r>
              <a:rPr lang="en-US" sz="1000" dirty="0"/>
              <a:t>We design products using a life cycle assessment approach to help us better understand the environmental impact at each product stage.  This way, we continually improve design, material selection and operating characteristics, such as energy efficiency and </a:t>
            </a:r>
            <a:r>
              <a:rPr lang="en-US" sz="1000" dirty="0">
                <a:solidFill>
                  <a:srgbClr val="323232"/>
                </a:solidFill>
              </a:rPr>
              <a:t>alternative energy sources</a:t>
            </a:r>
            <a:r>
              <a:rPr lang="en-US" sz="1000" dirty="0"/>
              <a:t>.</a:t>
            </a:r>
          </a:p>
          <a:p>
            <a:pPr marL="121093" indent="-121093"/>
            <a:r>
              <a:rPr lang="en-US" sz="1000" dirty="0"/>
              <a:t>We:</a:t>
            </a:r>
          </a:p>
          <a:p>
            <a:pPr marL="121093" indent="-121093">
              <a:buFontTx/>
              <a:buChar char="-"/>
            </a:pPr>
            <a:r>
              <a:rPr lang="en-US" sz="1000" dirty="0"/>
              <a:t>Ensure our products comply with </a:t>
            </a:r>
            <a:r>
              <a:rPr lang="en-US" sz="1000" dirty="0">
                <a:solidFill>
                  <a:srgbClr val="323232"/>
                </a:solidFill>
              </a:rPr>
              <a:t>environmental regulations and standards</a:t>
            </a:r>
            <a:r>
              <a:rPr lang="en-US" sz="1000" dirty="0"/>
              <a:t>, </a:t>
            </a:r>
          </a:p>
          <a:p>
            <a:pPr marL="121093" indent="-121093">
              <a:buFontTx/>
              <a:buChar char="-"/>
            </a:pPr>
            <a:r>
              <a:rPr lang="en-US" sz="1000" dirty="0">
                <a:solidFill>
                  <a:srgbClr val="323232"/>
                </a:solidFill>
              </a:rPr>
              <a:t>Avoid and substitute materials of concern with more eco-friendly materials,</a:t>
            </a:r>
            <a:r>
              <a:rPr lang="en-US" sz="1000" dirty="0"/>
              <a:t> </a:t>
            </a:r>
          </a:p>
          <a:p>
            <a:pPr marL="121093" indent="-121093">
              <a:buFontTx/>
              <a:buChar char="-"/>
            </a:pPr>
            <a:r>
              <a:rPr lang="en-US" sz="1000" dirty="0"/>
              <a:t>Source our materials from environmentally and socially responsible suppliers, and</a:t>
            </a:r>
          </a:p>
          <a:p>
            <a:pPr marL="121093" indent="-121093">
              <a:buFontTx/>
              <a:buChar char="-"/>
            </a:pPr>
            <a:r>
              <a:rPr lang="en-US" sz="1000" dirty="0"/>
              <a:t>Apply strict Environment, Health &amp; Safety (EH&amp;S) processes throughout. </a:t>
            </a:r>
          </a:p>
          <a:p>
            <a:pPr marL="121093" indent="-121093"/>
            <a:r>
              <a:rPr lang="en-US" b="1" dirty="0" smtClean="0"/>
              <a:t>(Clic2) </a:t>
            </a:r>
            <a:r>
              <a:rPr lang="en-US" sz="1000" dirty="0"/>
              <a:t>Minimizing hazardous substances in the design process and manufacturing is not only good for the environment, it also makes it easier for products to be remanufactured or recycled at end-of-life in an environmentally-appropriate way. </a:t>
            </a:r>
          </a:p>
          <a:p>
            <a:pPr marL="121093" indent="-121093"/>
            <a:r>
              <a:rPr lang="en-US" sz="1000" dirty="0"/>
              <a:t>We provide our customers with eco-declarations, a summary of the environmental characteristics of our product portfolio.</a:t>
            </a:r>
          </a:p>
          <a:p>
            <a:pPr marL="121093" indent="-121093" fontAlgn="t">
              <a:spcBef>
                <a:spcPct val="0"/>
              </a:spcBef>
              <a:spcAft>
                <a:spcPts val="1237"/>
              </a:spcAft>
              <a:buClr>
                <a:schemeClr val="bg1"/>
              </a:buClr>
              <a:buNone/>
            </a:pPr>
            <a:r>
              <a:rPr lang="en-US" sz="1000" dirty="0"/>
              <a:t>In many countries, we collect competitors’ end-of-life equipment, as well as our own, through a comprehensive product take-back program which helps minimize waste and maximize reuse. </a:t>
            </a:r>
          </a:p>
          <a:p>
            <a:pPr marL="121093" indent="-121093" fontAlgn="t">
              <a:spcBef>
                <a:spcPct val="0"/>
              </a:spcBef>
              <a:spcAft>
                <a:spcPts val="1237"/>
              </a:spcAft>
              <a:buClr>
                <a:schemeClr val="bg1"/>
              </a:buClr>
              <a:buNone/>
            </a:pPr>
            <a:r>
              <a:rPr lang="en-US" sz="1000" dirty="0"/>
              <a:t> </a:t>
            </a:r>
          </a:p>
          <a:p>
            <a:pPr marL="121093" indent="-121093"/>
            <a:endParaRPr lang="en-US" sz="1000" dirty="0"/>
          </a:p>
        </p:txBody>
      </p:sp>
    </p:spTree>
    <p:extLst>
      <p:ext uri="{BB962C8B-B14F-4D97-AF65-F5344CB8AC3E}">
        <p14:creationId xmlns:p14="http://schemas.microsoft.com/office/powerpoint/2010/main" val="668003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a:noFill/>
          <a:ln/>
        </p:spPr>
        <p:txBody>
          <a:bodyPr/>
          <a:lstStyle/>
          <a:p>
            <a:r>
              <a:rPr lang="en-US" smtClean="0"/>
              <a:t>Eco-opportunities </a:t>
            </a:r>
            <a:r>
              <a:rPr lang="en-US" smtClean="0">
                <a:sym typeface="Wingdings" pitchFamily="2" charset="2"/>
              </a:rPr>
              <a:t> e.g. supply chain improvements, transport optimization, energy efficiency in product usage, end-of-life treatment options</a:t>
            </a:r>
            <a:endParaRPr lang="en-US" smtClean="0"/>
          </a:p>
        </p:txBody>
      </p:sp>
      <p:sp>
        <p:nvSpPr>
          <p:cNvPr id="15364" name="Slide Number Placeholder 3"/>
          <p:cNvSpPr>
            <a:spLocks noGrp="1"/>
          </p:cNvSpPr>
          <p:nvPr>
            <p:ph type="sldNum" sz="quarter" idx="5"/>
          </p:nvPr>
        </p:nvSpPr>
        <p:spPr>
          <a:xfrm>
            <a:off x="4008199" y="8946740"/>
            <a:ext cx="3067269" cy="470288"/>
          </a:xfrm>
          <a:prstGeom prst="rect">
            <a:avLst/>
          </a:prstGeom>
          <a:noFill/>
        </p:spPr>
        <p:txBody>
          <a:bodyPr lIns="92711" tIns="46356" rIns="92711" bIns="46356"/>
          <a:lstStyle/>
          <a:p>
            <a:fld id="{6162AA7B-B048-4590-B6AD-471F864A86C5}" type="slidenum">
              <a:rPr lang="en-US" smtClean="0"/>
              <a:pPr/>
              <a:t>6</a:t>
            </a:fld>
            <a:endParaRPr lang="en-US" smtClean="0"/>
          </a:p>
        </p:txBody>
      </p:sp>
    </p:spTree>
    <p:extLst>
      <p:ext uri="{BB962C8B-B14F-4D97-AF65-F5344CB8AC3E}">
        <p14:creationId xmlns:p14="http://schemas.microsoft.com/office/powerpoint/2010/main" val="706165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7107" name="Espace réservé des commentaires 2"/>
          <p:cNvSpPr>
            <a:spLocks noGrp="1"/>
          </p:cNvSpPr>
          <p:nvPr>
            <p:ph type="body" idx="1"/>
          </p:nvPr>
        </p:nvSpPr>
        <p:spPr bwMode="auto">
          <a:noFill/>
          <a:ln/>
        </p:spPr>
        <p:txBody>
          <a:bodyPr/>
          <a:lstStyle/>
          <a:p>
            <a:endParaRPr lang="fr-FR" smtClean="0"/>
          </a:p>
        </p:txBody>
      </p:sp>
    </p:spTree>
    <p:extLst>
      <p:ext uri="{BB962C8B-B14F-4D97-AF65-F5344CB8AC3E}">
        <p14:creationId xmlns:p14="http://schemas.microsoft.com/office/powerpoint/2010/main" val="20866097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888" y="1370552"/>
            <a:ext cx="8587723" cy="4525963"/>
          </a:xfrm>
        </p:spPr>
        <p:txBody>
          <a:bodyPr>
            <a:noAutofit/>
          </a:bodyPr>
          <a:lstStyle>
            <a:lvl1pPr>
              <a:buClr>
                <a:srgbClr val="404040"/>
              </a:buClr>
              <a:defRPr sz="1800">
                <a:solidFill>
                  <a:srgbClr val="404040"/>
                </a:solidFill>
                <a:latin typeface="Trebuchet MS" pitchFamily="34" charset="0"/>
              </a:defRPr>
            </a:lvl1pPr>
            <a:lvl2pPr marL="396875" indent="-165100">
              <a:buClr>
                <a:srgbClr val="404040"/>
              </a:buClr>
              <a:buFont typeface="Tahoma" pitchFamily="34" charset="0"/>
              <a:buChar char="­"/>
              <a:defRPr sz="1600">
                <a:solidFill>
                  <a:srgbClr val="404040"/>
                </a:solidFill>
                <a:latin typeface="Trebuchet MS" pitchFamily="34" charset="0"/>
              </a:defRPr>
            </a:lvl2pPr>
            <a:lvl3pPr marL="517525" indent="-120650">
              <a:buClr>
                <a:srgbClr val="404040"/>
              </a:buClr>
              <a:buFont typeface="Tahoma" pitchFamily="34" charset="0"/>
              <a:buChar char="­"/>
              <a:defRPr sz="1400">
                <a:solidFill>
                  <a:srgbClr val="404040"/>
                </a:solidFill>
                <a:latin typeface="Trebuchet MS" pitchFamily="34" charset="0"/>
              </a:defRPr>
            </a:lvl3pPr>
            <a:lvl4pPr marL="692150" indent="-122238">
              <a:buClr>
                <a:srgbClr val="404040"/>
              </a:buClr>
              <a:buFont typeface="Tahoma" pitchFamily="34" charset="0"/>
              <a:buChar char="­"/>
              <a:defRPr sz="1200">
                <a:solidFill>
                  <a:srgbClr val="404040"/>
                </a:solidFill>
                <a:latin typeface="Trebuchet MS" pitchFamily="34" charset="0"/>
              </a:defRPr>
            </a:lvl4pPr>
            <a:lvl5pPr marL="854075" indent="-104775">
              <a:buClr>
                <a:srgbClr val="404040"/>
              </a:buClr>
              <a:buFont typeface="Tahoma" pitchFamily="34" charset="0"/>
              <a:buChar char="­"/>
              <a:defRPr sz="1200">
                <a:solidFill>
                  <a:srgbClr val="404040"/>
                </a:solidFill>
                <a:latin typeface="Trebuchet MS"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hasCustomPrompt="1"/>
          </p:nvPr>
        </p:nvSpPr>
        <p:spPr>
          <a:xfrm>
            <a:off x="203261" y="231290"/>
            <a:ext cx="8645237" cy="1143000"/>
          </a:xfrm>
        </p:spPr>
        <p:txBody>
          <a:bodyPr rtlCol="0">
            <a:noAutofit/>
          </a:bodyPr>
          <a:lstStyle>
            <a:lvl1pPr algn="l" defTabSz="914400" rtl="0" eaLnBrk="1" latinLnBrk="0" hangingPunct="1">
              <a:lnSpc>
                <a:spcPct val="100000"/>
              </a:lnSpc>
              <a:spcBef>
                <a:spcPct val="0"/>
              </a:spcBef>
              <a:buNone/>
              <a:defRPr kumimoji="0" lang="en-US" sz="2400" b="1" i="0" u="none" strike="noStrike" kern="1200" cap="all" spc="0" normalizeH="0" baseline="0" noProof="0" dirty="0">
                <a:ln>
                  <a:noFill/>
                </a:ln>
                <a:solidFill>
                  <a:srgbClr val="404040"/>
                </a:solidFill>
                <a:effectLst/>
                <a:uLnTx/>
                <a:uFillTx/>
                <a:latin typeface="Trebuchet MS" pitchFamily="34" charset="0"/>
                <a:ea typeface="+mj-ea"/>
                <a:cs typeface="+mj-cs"/>
              </a:defRPr>
            </a:lvl1pPr>
          </a:lstStyle>
          <a:p>
            <a:r>
              <a:rPr lang="en-US" smtClean="0"/>
              <a:t>CLICK TO EDIT MASTER TITLE STYLE</a:t>
            </a:r>
            <a:endParaRPr lang="en-US" dirty="0"/>
          </a:p>
        </p:txBody>
      </p:sp>
      <p:sp>
        <p:nvSpPr>
          <p:cNvPr id="14" name="Footer Placeholder 2"/>
          <p:cNvSpPr txBox="1">
            <a:spLocks/>
          </p:cNvSpPr>
          <p:nvPr userDrawn="1"/>
        </p:nvSpPr>
        <p:spPr>
          <a:xfrm>
            <a:off x="4328962" y="6354763"/>
            <a:ext cx="484187" cy="239712"/>
          </a:xfrm>
          <a:prstGeom prst="rect">
            <a:avLst/>
          </a:prstGeom>
        </p:spPr>
        <p:txBody>
          <a:bodyPr anchor="b"/>
          <a:lstStyle>
            <a:defPPr>
              <a:defRPr lang="en-GB"/>
            </a:defPPr>
            <a:lvl1pPr>
              <a:defRPr sz="800">
                <a:solidFill>
                  <a:schemeClr val="bg1">
                    <a:lumMod val="50000"/>
                  </a:schemeClr>
                </a:solidFill>
                <a:latin typeface="Tahoma" pitchFamily="34" charset="0"/>
              </a:defRPr>
            </a:lvl1pPr>
          </a:lstStyle>
          <a:p>
            <a:pPr algn="ctr">
              <a:spcBef>
                <a:spcPct val="0"/>
              </a:spcBef>
              <a:defRPr/>
            </a:pPr>
            <a:fld id="{1D43DDA3-B8F5-4355-8795-A0F7A61B9EB2}" type="slidenum">
              <a:rPr lang="en-US" sz="600" smtClean="0">
                <a:solidFill>
                  <a:schemeClr val="tx1">
                    <a:lumMod val="50000"/>
                    <a:lumOff val="50000"/>
                  </a:schemeClr>
                </a:solidFill>
                <a:latin typeface="Trebuchet MS" pitchFamily="34" charset="0"/>
                <a:cs typeface="Arial" pitchFamily="34" charset="0"/>
              </a:rPr>
              <a:pPr algn="ctr">
                <a:spcBef>
                  <a:spcPct val="0"/>
                </a:spcBef>
                <a:defRPr/>
              </a:pPr>
              <a:t>‹#›</a:t>
            </a:fld>
            <a:endParaRPr lang="en-US" sz="600" dirty="0">
              <a:solidFill>
                <a:schemeClr val="tx1">
                  <a:lumMod val="50000"/>
                  <a:lumOff val="50000"/>
                </a:schemeClr>
              </a:solidFill>
              <a:latin typeface="Trebuchet MS" pitchFamily="34" charset="0"/>
              <a:cs typeface="Arial" pitchFamily="34" charset="0"/>
            </a:endParaRPr>
          </a:p>
        </p:txBody>
      </p:sp>
      <p:pic>
        <p:nvPicPr>
          <p:cNvPr id="10" name="Picture 2"/>
          <p:cNvPicPr>
            <a:picLocks noChangeAspect="1" noChangeArrowheads="1"/>
          </p:cNvPicPr>
          <p:nvPr userDrawn="1"/>
        </p:nvPicPr>
        <p:blipFill>
          <a:blip r:embed="rId2" cstate="print"/>
          <a:srcRect/>
          <a:stretch>
            <a:fillRect/>
          </a:stretch>
        </p:blipFill>
        <p:spPr bwMode="auto">
          <a:xfrm flipV="1">
            <a:off x="277360" y="6370864"/>
            <a:ext cx="7061654" cy="48886"/>
          </a:xfrm>
          <a:prstGeom prst="rect">
            <a:avLst/>
          </a:prstGeom>
          <a:noFill/>
          <a:ln w="9525">
            <a:noFill/>
            <a:miter lim="800000"/>
            <a:headEnd/>
            <a:tailEnd/>
          </a:ln>
          <a:effectLst/>
        </p:spPr>
      </p:pic>
      <p:pic>
        <p:nvPicPr>
          <p:cNvPr id="11" name="Picture 10" descr="al_corp_h_rgb_75mm.jpg"/>
          <p:cNvPicPr>
            <a:picLocks noChangeAspect="1"/>
          </p:cNvPicPr>
          <p:nvPr userDrawn="1"/>
        </p:nvPicPr>
        <p:blipFill rotWithShape="1">
          <a:blip r:embed="rId3" cstate="print">
            <a:extLst>
              <a:ext uri="{28A0092B-C50C-407E-A947-70E740481C1C}">
                <a14:useLocalDpi xmlns:a14="http://schemas.microsoft.com/office/drawing/2010/main" val="0"/>
              </a:ext>
            </a:extLst>
          </a:blip>
          <a:srcRect l="8110" t="23298" r="8112" b="24043"/>
          <a:stretch/>
        </p:blipFill>
        <p:spPr>
          <a:xfrm>
            <a:off x="7386320" y="6240975"/>
            <a:ext cx="1473200" cy="322385"/>
          </a:xfrm>
          <a:prstGeom prst="rect">
            <a:avLst/>
          </a:prstGeom>
        </p:spPr>
      </p:pic>
      <p:sp>
        <p:nvSpPr>
          <p:cNvPr id="12" name="Rectangle 7"/>
          <p:cNvSpPr>
            <a:spLocks noChangeArrowheads="1"/>
          </p:cNvSpPr>
          <p:nvPr userDrawn="1"/>
        </p:nvSpPr>
        <p:spPr bwMode="auto">
          <a:xfrm>
            <a:off x="1376212" y="6493100"/>
            <a:ext cx="6408737" cy="228600"/>
          </a:xfrm>
          <a:prstGeom prst="rect">
            <a:avLst/>
          </a:prstGeom>
          <a:noFill/>
          <a:ln w="9525">
            <a:noFill/>
            <a:miter lim="800000"/>
            <a:headEnd/>
            <a:tailEnd/>
          </a:ln>
          <a:effectLst/>
        </p:spPr>
        <p:txBody>
          <a:bodyPr lIns="91428" tIns="45714" rIns="91428" bIns="45714" anchor="b"/>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7F7F7F"/>
                </a:solidFill>
                <a:effectLst/>
                <a:latin typeface="Trebuchet MS" pitchFamily="34" charset="0"/>
              </a:rPr>
              <a:t>COPYRIGHT © 2014 ALCATEL-LUCENT. ALL RIGHTS RESERVED. </a:t>
            </a:r>
            <a:endParaRPr kumimoji="0" lang="en-US" sz="1800" b="0" i="0" u="none" strike="noStrike" cap="none" normalizeH="0" baseline="0" smtClean="0">
              <a:ln>
                <a:noFill/>
              </a:ln>
              <a:solidFill>
                <a:schemeClr val="tx1"/>
              </a:solidFill>
              <a:effectLst/>
              <a:latin typeface="Trebuchet MS" pitchFamily="34" charset="0"/>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Content Placeholder 2"/>
          <p:cNvSpPr>
            <a:spLocks noGrp="1"/>
          </p:cNvSpPr>
          <p:nvPr>
            <p:ph idx="1"/>
          </p:nvPr>
        </p:nvSpPr>
        <p:spPr>
          <a:xfrm>
            <a:off x="234522" y="1495425"/>
            <a:ext cx="8613976" cy="4525963"/>
          </a:xfrm>
        </p:spPr>
        <p:txBody>
          <a:bodyPr rtlCol="0">
            <a:noAutofit/>
          </a:bodyPr>
          <a:lstStyle>
            <a:lvl1pPr marL="457200" indent="-457200" algn="l" defTabSz="914400" rtl="0" eaLnBrk="1" latinLnBrk="0" hangingPunct="1">
              <a:spcBef>
                <a:spcPts val="1200"/>
              </a:spcBef>
              <a:buClr>
                <a:schemeClr val="tx1">
                  <a:lumMod val="75000"/>
                  <a:lumOff val="25000"/>
                </a:schemeClr>
              </a:buClr>
              <a:buFont typeface="+mj-lt"/>
              <a:buAutoNum type="arabicPeriod"/>
              <a:defRPr lang="en-US" sz="2400" kern="1200" dirty="0" smtClean="0">
                <a:solidFill>
                  <a:schemeClr val="bg1">
                    <a:lumMod val="50000"/>
                  </a:schemeClr>
                </a:solidFill>
                <a:latin typeface="Trebuchet MS" pitchFamily="34" charset="0"/>
                <a:ea typeface="+mn-ea"/>
                <a:cs typeface="+mn-cs"/>
              </a:defRPr>
            </a:lvl1pPr>
            <a:lvl2pPr marL="457200" indent="0" algn="l" defTabSz="914400" rtl="0" eaLnBrk="1" latinLnBrk="0" hangingPunct="1">
              <a:spcBef>
                <a:spcPts val="300"/>
              </a:spcBef>
              <a:buClrTx/>
              <a:buFontTx/>
              <a:buNone/>
              <a:defRPr lang="en-US" sz="1800" kern="1200" dirty="0" smtClean="0">
                <a:solidFill>
                  <a:schemeClr val="bg1">
                    <a:lumMod val="50000"/>
                  </a:schemeClr>
                </a:solidFill>
                <a:latin typeface="Trebuchet MS" pitchFamily="34" charset="0"/>
                <a:ea typeface="+mn-ea"/>
                <a:cs typeface="+mn-cs"/>
              </a:defRPr>
            </a:lvl2pPr>
            <a:lvl3pPr marL="457200" indent="-457200" algn="l" defTabSz="914400" rtl="0" eaLnBrk="1" latinLnBrk="0" hangingPunct="1">
              <a:spcBef>
                <a:spcPts val="1200"/>
              </a:spcBef>
              <a:buFont typeface="+mj-lt"/>
              <a:buAutoNum type="arabicPeriod"/>
              <a:defRPr lang="en-US" sz="2800" kern="1200" dirty="0" smtClean="0">
                <a:solidFill>
                  <a:srgbClr val="000000"/>
                </a:solidFill>
                <a:latin typeface="+mn-lt"/>
                <a:ea typeface="+mn-ea"/>
                <a:cs typeface="+mn-cs"/>
              </a:defRPr>
            </a:lvl3pPr>
            <a:lvl4pPr marL="457200" indent="-457200" algn="l" defTabSz="914400" rtl="0" eaLnBrk="1" latinLnBrk="0" hangingPunct="1">
              <a:spcBef>
                <a:spcPts val="1200"/>
              </a:spcBef>
              <a:buFont typeface="+mj-lt"/>
              <a:buAutoNum type="arabicPeriod"/>
              <a:defRPr lang="en-US" sz="2800" kern="1200" dirty="0" smtClean="0">
                <a:solidFill>
                  <a:srgbClr val="000000"/>
                </a:solidFill>
                <a:latin typeface="+mn-lt"/>
                <a:ea typeface="+mn-ea"/>
                <a:cs typeface="+mn-cs"/>
              </a:defRPr>
            </a:lvl4pPr>
            <a:lvl5pPr marL="457200" indent="-457200" algn="l" defTabSz="914400" rtl="0" eaLnBrk="1" latinLnBrk="0" hangingPunct="1">
              <a:spcBef>
                <a:spcPts val="1200"/>
              </a:spcBef>
              <a:buFont typeface="+mj-lt"/>
              <a:buAutoNum type="arabicPeriod"/>
              <a:defRPr lang="en-US" sz="2800" kern="1200" dirty="0" smtClean="0">
                <a:solidFill>
                  <a:srgbClr val="000000"/>
                </a:solidFill>
                <a:latin typeface="+mn-lt"/>
                <a:ea typeface="+mn-ea"/>
                <a:cs typeface="+mn-cs"/>
              </a:defRPr>
            </a:lvl5pPr>
          </a:lstStyle>
          <a:p>
            <a:pPr lvl="0"/>
            <a:r>
              <a:rPr lang="en-US" dirty="0" smtClean="0"/>
              <a:t>Click to edit Master text styles</a:t>
            </a:r>
          </a:p>
          <a:p>
            <a:pPr lvl="1"/>
            <a:r>
              <a:rPr lang="en-US" dirty="0" smtClean="0"/>
              <a:t>Second level</a:t>
            </a:r>
            <a:endParaRPr lang="en-US" dirty="0"/>
          </a:p>
        </p:txBody>
      </p:sp>
      <p:sp>
        <p:nvSpPr>
          <p:cNvPr id="8" name="Title 7"/>
          <p:cNvSpPr>
            <a:spLocks noGrp="1"/>
          </p:cNvSpPr>
          <p:nvPr>
            <p:ph type="title" hasCustomPrompt="1"/>
          </p:nvPr>
        </p:nvSpPr>
        <p:spPr>
          <a:xfrm>
            <a:off x="203261" y="230727"/>
            <a:ext cx="8645237" cy="1143000"/>
          </a:xfrm>
        </p:spPr>
        <p:txBody>
          <a:bodyPr rtlCol="0">
            <a:noAutofit/>
          </a:bodyPr>
          <a:lstStyle>
            <a:lvl1pPr algn="l" defTabSz="914400" rtl="0" eaLnBrk="1" latinLnBrk="0" hangingPunct="1">
              <a:lnSpc>
                <a:spcPct val="100000"/>
              </a:lnSpc>
              <a:spcBef>
                <a:spcPct val="0"/>
              </a:spcBef>
              <a:buNone/>
              <a:defRPr kumimoji="0" lang="en-US" sz="2400" b="1" i="0" u="none" strike="noStrike" kern="1200" cap="all" spc="0" normalizeH="0" baseline="0" noProof="0" dirty="0">
                <a:ln>
                  <a:noFill/>
                </a:ln>
                <a:solidFill>
                  <a:srgbClr val="404040"/>
                </a:solidFill>
                <a:effectLst/>
                <a:uLnTx/>
                <a:uFillTx/>
                <a:latin typeface="Trebuchet MS" pitchFamily="34" charset="0"/>
                <a:ea typeface="+mj-ea"/>
                <a:cs typeface="+mj-cs"/>
              </a:defRPr>
            </a:lvl1pPr>
          </a:lstStyle>
          <a:p>
            <a:r>
              <a:rPr lang="en-US" smtClean="0"/>
              <a:t>CLICK TO EDIT MASTER TITLE STYLE</a:t>
            </a:r>
            <a:endParaRPr lang="en-US" dirty="0"/>
          </a:p>
        </p:txBody>
      </p:sp>
      <p:sp>
        <p:nvSpPr>
          <p:cNvPr id="23" name="Footer Placeholder 2"/>
          <p:cNvSpPr txBox="1">
            <a:spLocks/>
          </p:cNvSpPr>
          <p:nvPr userDrawn="1"/>
        </p:nvSpPr>
        <p:spPr>
          <a:xfrm>
            <a:off x="4328962" y="6354763"/>
            <a:ext cx="484187" cy="239712"/>
          </a:xfrm>
          <a:prstGeom prst="rect">
            <a:avLst/>
          </a:prstGeom>
        </p:spPr>
        <p:txBody>
          <a:bodyPr anchor="b"/>
          <a:lstStyle>
            <a:defPPr>
              <a:defRPr lang="en-GB"/>
            </a:defPPr>
            <a:lvl1pPr>
              <a:defRPr sz="800">
                <a:solidFill>
                  <a:schemeClr val="bg1">
                    <a:lumMod val="50000"/>
                  </a:schemeClr>
                </a:solidFill>
                <a:latin typeface="Tahoma" pitchFamily="34" charset="0"/>
              </a:defRPr>
            </a:lvl1pPr>
          </a:lstStyle>
          <a:p>
            <a:pPr algn="ctr">
              <a:spcBef>
                <a:spcPct val="0"/>
              </a:spcBef>
              <a:defRPr/>
            </a:pPr>
            <a:fld id="{1D43DDA3-B8F5-4355-8795-A0F7A61B9EB2}" type="slidenum">
              <a:rPr lang="en-US" sz="600" smtClean="0">
                <a:solidFill>
                  <a:schemeClr val="tx1">
                    <a:lumMod val="50000"/>
                    <a:lumOff val="50000"/>
                  </a:schemeClr>
                </a:solidFill>
                <a:latin typeface="Trebuchet MS" pitchFamily="34" charset="0"/>
                <a:cs typeface="Arial" pitchFamily="34" charset="0"/>
              </a:rPr>
              <a:pPr algn="ctr">
                <a:spcBef>
                  <a:spcPct val="0"/>
                </a:spcBef>
                <a:defRPr/>
              </a:pPr>
              <a:t>‹#›</a:t>
            </a:fld>
            <a:endParaRPr lang="en-US" sz="600" dirty="0">
              <a:solidFill>
                <a:schemeClr val="tx1">
                  <a:lumMod val="50000"/>
                  <a:lumOff val="50000"/>
                </a:schemeClr>
              </a:solidFill>
              <a:latin typeface="Trebuchet MS" pitchFamily="34" charset="0"/>
              <a:cs typeface="Arial" pitchFamily="34" charset="0"/>
            </a:endParaRPr>
          </a:p>
        </p:txBody>
      </p:sp>
      <p:pic>
        <p:nvPicPr>
          <p:cNvPr id="1026" name="Picture 2"/>
          <p:cNvPicPr>
            <a:picLocks noChangeAspect="1" noChangeArrowheads="1"/>
          </p:cNvPicPr>
          <p:nvPr userDrawn="1"/>
        </p:nvPicPr>
        <p:blipFill>
          <a:blip r:embed="rId2" cstate="print"/>
          <a:srcRect/>
          <a:stretch>
            <a:fillRect/>
          </a:stretch>
        </p:blipFill>
        <p:spPr bwMode="auto">
          <a:xfrm flipV="1">
            <a:off x="277360" y="6370864"/>
            <a:ext cx="7061654" cy="48886"/>
          </a:xfrm>
          <a:prstGeom prst="rect">
            <a:avLst/>
          </a:prstGeom>
          <a:noFill/>
          <a:ln w="9525">
            <a:noFill/>
            <a:miter lim="800000"/>
            <a:headEnd/>
            <a:tailEnd/>
          </a:ln>
          <a:effectLst/>
        </p:spPr>
      </p:pic>
      <p:pic>
        <p:nvPicPr>
          <p:cNvPr id="9" name="Picture 8" descr="al_corp_h_rgb_75mm.jpg"/>
          <p:cNvPicPr>
            <a:picLocks noChangeAspect="1"/>
          </p:cNvPicPr>
          <p:nvPr userDrawn="1"/>
        </p:nvPicPr>
        <p:blipFill rotWithShape="1">
          <a:blip r:embed="rId3" cstate="print">
            <a:extLst>
              <a:ext uri="{28A0092B-C50C-407E-A947-70E740481C1C}">
                <a14:useLocalDpi xmlns:a14="http://schemas.microsoft.com/office/drawing/2010/main" val="0"/>
              </a:ext>
            </a:extLst>
          </a:blip>
          <a:srcRect l="8110" t="23298" r="8112" b="24043"/>
          <a:stretch/>
        </p:blipFill>
        <p:spPr>
          <a:xfrm>
            <a:off x="7386320" y="6240975"/>
            <a:ext cx="1473200" cy="322385"/>
          </a:xfrm>
          <a:prstGeom prst="rect">
            <a:avLst/>
          </a:prstGeom>
        </p:spPr>
      </p:pic>
      <p:sp>
        <p:nvSpPr>
          <p:cNvPr id="11" name="Rectangle 7"/>
          <p:cNvSpPr>
            <a:spLocks noChangeArrowheads="1"/>
          </p:cNvSpPr>
          <p:nvPr userDrawn="1"/>
        </p:nvSpPr>
        <p:spPr bwMode="auto">
          <a:xfrm>
            <a:off x="1376212" y="6493100"/>
            <a:ext cx="6408737" cy="228600"/>
          </a:xfrm>
          <a:prstGeom prst="rect">
            <a:avLst/>
          </a:prstGeom>
          <a:noFill/>
          <a:ln w="9525">
            <a:noFill/>
            <a:miter lim="800000"/>
            <a:headEnd/>
            <a:tailEnd/>
          </a:ln>
          <a:effectLst/>
        </p:spPr>
        <p:txBody>
          <a:bodyPr lIns="91428" tIns="45714" rIns="91428" bIns="45714" anchor="b"/>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7F7F7F"/>
                </a:solidFill>
                <a:effectLst/>
                <a:latin typeface="Trebuchet MS" pitchFamily="34" charset="0"/>
              </a:rPr>
              <a:t>COPYRIGHT © 2014 ALCATEL-LUCENT. ALL RIGHTS RESERVED. </a:t>
            </a:r>
            <a:endParaRPr kumimoji="0" lang="en-US" sz="1800" b="0" i="0" u="none" strike="noStrike" cap="none" normalizeH="0" baseline="0" smtClean="0">
              <a:ln>
                <a:noFill/>
              </a:ln>
              <a:solidFill>
                <a:schemeClr val="tx1"/>
              </a:solidFill>
              <a:effectLst/>
              <a:latin typeface="Trebuchet MS" pitchFamily="34" charset="0"/>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1846" y="1446213"/>
            <a:ext cx="4038600" cy="4525963"/>
          </a:xfrm>
        </p:spPr>
        <p:txBody>
          <a:bodyPr rtlCol="0">
            <a:noAutofit/>
          </a:bodyPr>
          <a:lstStyle>
            <a:lvl1pPr marR="0" algn="l" defTabSz="914400" rtl="0" eaLnBrk="1" fontAlgn="auto" latinLnBrk="0" hangingPunct="1">
              <a:lnSpc>
                <a:spcPct val="100000"/>
              </a:lnSpc>
              <a:spcBef>
                <a:spcPct val="20000"/>
              </a:spcBef>
              <a:spcAft>
                <a:spcPts val="0"/>
              </a:spcAft>
              <a:buSzTx/>
              <a:buFont typeface="Arial" pitchFamily="34" charset="0"/>
              <a:buChar char="•"/>
              <a:tabLst/>
              <a:defRPr kumimoji="0" lang="en-US" sz="1800" b="0" i="0" u="none" strike="noStrike" kern="1200" cap="none" spc="0" normalizeH="0" baseline="0" noProof="0" dirty="0" smtClean="0">
                <a:ln>
                  <a:noFill/>
                </a:ln>
                <a:solidFill>
                  <a:srgbClr val="404040"/>
                </a:solidFill>
                <a:effectLst/>
                <a:uLnTx/>
                <a:uFillTx/>
                <a:latin typeface="Trebuchet MS" pitchFamily="34" charset="0"/>
                <a:ea typeface="+mn-ea"/>
                <a:cs typeface="+mn-cs"/>
              </a:defRPr>
            </a:lvl1pPr>
            <a:lvl2pPr marL="346075" marR="0" indent="-173038" algn="l" defTabSz="914400" rtl="0" eaLnBrk="1" fontAlgn="auto" latinLnBrk="0" hangingPunct="1">
              <a:lnSpc>
                <a:spcPct val="100000"/>
              </a:lnSpc>
              <a:spcBef>
                <a:spcPct val="20000"/>
              </a:spcBef>
              <a:spcAft>
                <a:spcPts val="600"/>
              </a:spcAft>
              <a:buClr>
                <a:srgbClr val="404040"/>
              </a:buClr>
              <a:buSzTx/>
              <a:buFont typeface="Tahoma" pitchFamily="34" charset="0"/>
              <a:buChar char="­"/>
              <a:tabLst/>
              <a:defRPr kumimoji="0" lang="en-US" sz="1600" b="0" i="0" u="none" strike="noStrike" kern="1200" cap="none" spc="0" normalizeH="0" baseline="0" noProof="0" dirty="0" smtClean="0">
                <a:ln>
                  <a:noFill/>
                </a:ln>
                <a:solidFill>
                  <a:srgbClr val="404040"/>
                </a:solidFill>
                <a:effectLst/>
                <a:uLnTx/>
                <a:uFillTx/>
                <a:latin typeface="Trebuchet MS" pitchFamily="34" charset="0"/>
                <a:ea typeface="+mn-ea"/>
                <a:cs typeface="+mn-cs"/>
              </a:defRPr>
            </a:lvl2pPr>
            <a:lvl3pPr marR="0" algn="l" defTabSz="914400" rtl="0" eaLnBrk="1" fontAlgn="auto" latinLnBrk="0" hangingPunct="1">
              <a:lnSpc>
                <a:spcPct val="100000"/>
              </a:lnSpc>
              <a:spcBef>
                <a:spcPct val="20000"/>
              </a:spcBef>
              <a:spcAft>
                <a:spcPts val="600"/>
              </a:spcAft>
              <a:buClr>
                <a:srgbClr val="404040"/>
              </a:buClr>
              <a:buSzTx/>
              <a:buFont typeface="Tahoma" pitchFamily="34" charset="0"/>
              <a:buChar char="­"/>
              <a:tabLst/>
              <a:defRPr kumimoji="0" lang="en-US" sz="1400" b="0" i="0" u="none" strike="noStrike" kern="1200" cap="none" spc="0" normalizeH="0" baseline="0" noProof="0" dirty="0" smtClean="0">
                <a:ln>
                  <a:noFill/>
                </a:ln>
                <a:solidFill>
                  <a:srgbClr val="404040"/>
                </a:solidFill>
                <a:effectLst/>
                <a:uLnTx/>
                <a:uFillTx/>
                <a:latin typeface="Trebuchet MS" pitchFamily="34" charset="0"/>
                <a:ea typeface="+mn-ea"/>
                <a:cs typeface="+mn-cs"/>
              </a:defRPr>
            </a:lvl3pPr>
            <a:lvl4pPr marR="0" algn="l" defTabSz="914400" rtl="0" eaLnBrk="1" fontAlgn="auto" latinLnBrk="0" hangingPunct="1">
              <a:lnSpc>
                <a:spcPct val="100000"/>
              </a:lnSpc>
              <a:spcBef>
                <a:spcPct val="20000"/>
              </a:spcBef>
              <a:spcAft>
                <a:spcPts val="600"/>
              </a:spcAft>
              <a:buClr>
                <a:srgbClr val="404040"/>
              </a:buClr>
              <a:buSzTx/>
              <a:buFont typeface="Tahoma" pitchFamily="34" charset="0"/>
              <a:buChar char="­"/>
              <a:tabLst/>
              <a:defRPr kumimoji="0" lang="en-US" sz="1200" b="0" i="0" u="none" strike="noStrike" kern="1200" cap="none" spc="0" normalizeH="0" baseline="0" noProof="0" dirty="0" smtClean="0">
                <a:ln>
                  <a:noFill/>
                </a:ln>
                <a:solidFill>
                  <a:srgbClr val="404040"/>
                </a:solidFill>
                <a:effectLst/>
                <a:uLnTx/>
                <a:uFillTx/>
                <a:latin typeface="Trebuchet MS" pitchFamily="34" charset="0"/>
                <a:ea typeface="+mn-ea"/>
                <a:cs typeface="+mn-cs"/>
              </a:defRPr>
            </a:lvl4pPr>
            <a:lvl5pPr marR="0" algn="l" defTabSz="914400" rtl="0" eaLnBrk="1" fontAlgn="auto" latinLnBrk="0" hangingPunct="1">
              <a:lnSpc>
                <a:spcPct val="100000"/>
              </a:lnSpc>
              <a:spcBef>
                <a:spcPct val="20000"/>
              </a:spcBef>
              <a:spcAft>
                <a:spcPts val="600"/>
              </a:spcAft>
              <a:buClr>
                <a:srgbClr val="404040"/>
              </a:buClr>
              <a:buSzTx/>
              <a:buFont typeface="Tahoma" pitchFamily="34" charset="0"/>
              <a:buChar char="­"/>
              <a:tabLst/>
              <a:defRPr kumimoji="0" lang="en-US" sz="1100" b="0" i="0" u="none" strike="noStrike" kern="1200" cap="none" spc="0" normalizeH="0" baseline="0" noProof="0" dirty="0" smtClean="0">
                <a:ln>
                  <a:noFill/>
                </a:ln>
                <a:solidFill>
                  <a:srgbClr val="404040"/>
                </a:solidFill>
                <a:effectLst/>
                <a:uLnTx/>
                <a:uFillTx/>
                <a:latin typeface="Trebuchet MS" pitchFamily="34" charset="0"/>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Content Placeholder 3"/>
          <p:cNvSpPr>
            <a:spLocks noGrp="1"/>
          </p:cNvSpPr>
          <p:nvPr>
            <p:ph sz="half" idx="2"/>
          </p:nvPr>
        </p:nvSpPr>
        <p:spPr>
          <a:xfrm>
            <a:off x="4648200" y="1446213"/>
            <a:ext cx="4038600" cy="4525963"/>
          </a:xfrm>
        </p:spPr>
        <p:txBody>
          <a:bodyPr rtlCol="0">
            <a:noAutofit/>
          </a:bodyPr>
          <a:lstStyle>
            <a:lvl1pPr algn="l" defTabSz="914400" rtl="0" eaLnBrk="1" latinLnBrk="0" hangingPunct="1">
              <a:spcBef>
                <a:spcPct val="20000"/>
              </a:spcBef>
              <a:buFont typeface="Arial" pitchFamily="34" charset="0"/>
              <a:buChar char="•"/>
              <a:defRPr lang="en-US" sz="1800" kern="1200" smtClean="0">
                <a:solidFill>
                  <a:srgbClr val="404040"/>
                </a:solidFill>
                <a:latin typeface="Trebuchet MS" pitchFamily="34" charset="0"/>
                <a:ea typeface="+mn-ea"/>
                <a:cs typeface="+mn-cs"/>
              </a:defRPr>
            </a:lvl1pPr>
            <a:lvl2pPr algn="l" defTabSz="914400" rtl="0" eaLnBrk="1" latinLnBrk="0" hangingPunct="1">
              <a:spcBef>
                <a:spcPct val="20000"/>
              </a:spcBef>
              <a:buFont typeface="Tahoma" pitchFamily="34" charset="0"/>
              <a:buChar char="­"/>
              <a:defRPr kumimoji="0" lang="en-US" sz="1600" b="0" i="0" u="none" strike="noStrike" kern="1200" cap="none" spc="0" normalizeH="0" baseline="0" noProof="0" dirty="0" smtClean="0">
                <a:ln>
                  <a:noFill/>
                </a:ln>
                <a:solidFill>
                  <a:srgbClr val="404040"/>
                </a:solidFill>
                <a:effectLst/>
                <a:uLnTx/>
                <a:uFillTx/>
                <a:latin typeface="Trebuchet MS" pitchFamily="34" charset="0"/>
                <a:ea typeface="+mn-ea"/>
                <a:cs typeface="+mn-cs"/>
              </a:defRPr>
            </a:lvl2pPr>
            <a:lvl3pPr algn="l" defTabSz="914400" rtl="0" eaLnBrk="1" latinLnBrk="0" hangingPunct="1">
              <a:spcBef>
                <a:spcPct val="20000"/>
              </a:spcBef>
              <a:buFont typeface="Tahoma" pitchFamily="34" charset="0"/>
              <a:buChar char="­"/>
              <a:defRPr kumimoji="0" lang="en-US" sz="1400" b="0" i="0" u="none" strike="noStrike" kern="1200" cap="none" spc="0" normalizeH="0" baseline="0" noProof="0" dirty="0" smtClean="0">
                <a:ln>
                  <a:noFill/>
                </a:ln>
                <a:solidFill>
                  <a:srgbClr val="404040"/>
                </a:solidFill>
                <a:effectLst/>
                <a:uLnTx/>
                <a:uFillTx/>
                <a:latin typeface="Trebuchet MS" pitchFamily="34" charset="0"/>
                <a:ea typeface="+mn-ea"/>
                <a:cs typeface="+mn-cs"/>
              </a:defRPr>
            </a:lvl3pPr>
            <a:lvl4pPr algn="l" defTabSz="914400" rtl="0" eaLnBrk="1" latinLnBrk="0" hangingPunct="1">
              <a:spcBef>
                <a:spcPct val="20000"/>
              </a:spcBef>
              <a:buFont typeface="Tahoma" pitchFamily="34" charset="0"/>
              <a:buChar char="­"/>
              <a:defRPr kumimoji="0" lang="en-US" sz="1100" b="0" i="0" u="none" strike="noStrike" kern="1200" cap="none" spc="0" normalizeH="0" baseline="0" noProof="0" dirty="0" smtClean="0">
                <a:ln>
                  <a:noFill/>
                </a:ln>
                <a:solidFill>
                  <a:srgbClr val="404040"/>
                </a:solidFill>
                <a:effectLst/>
                <a:uLnTx/>
                <a:uFillTx/>
                <a:latin typeface="Trebuchet MS" pitchFamily="34" charset="0"/>
                <a:ea typeface="+mn-ea"/>
                <a:cs typeface="+mn-cs"/>
              </a:defRPr>
            </a:lvl4pPr>
            <a:lvl5pPr algn="l" defTabSz="914400" rtl="0" eaLnBrk="1" latinLnBrk="0" hangingPunct="1">
              <a:spcBef>
                <a:spcPct val="20000"/>
              </a:spcBef>
              <a:buFont typeface="Tahoma" pitchFamily="34" charset="0"/>
              <a:buChar char="­"/>
              <a:defRPr kumimoji="0" lang="en-US" sz="1200" b="0" i="0" u="none" strike="noStrike" kern="1200" cap="none" spc="0" normalizeH="0" baseline="0" noProof="0" dirty="0">
                <a:ln>
                  <a:noFill/>
                </a:ln>
                <a:solidFill>
                  <a:srgbClr val="404040"/>
                </a:solidFill>
                <a:effectLst/>
                <a:uLnTx/>
                <a:uFillTx/>
                <a:latin typeface="Trebuchet MS" pitchFamily="34" charset="0"/>
                <a:ea typeface="+mn-ea"/>
                <a:cs typeface="+mn-cs"/>
              </a:defRPr>
            </a:lvl5pPr>
            <a:lvl6pPr>
              <a:defRPr sz="1800"/>
            </a:lvl6pPr>
            <a:lvl7pPr>
              <a:defRPr sz="1800"/>
            </a:lvl7pPr>
            <a:lvl8pPr>
              <a:defRPr sz="1800"/>
            </a:lvl8pPr>
            <a:lvl9pPr>
              <a:defRPr sz="1800"/>
            </a:lvl9pPr>
          </a:lstStyle>
          <a:p>
            <a:pPr lvl="0"/>
            <a:r>
              <a:rPr lang="en-US" dirty="0" smtClean="0"/>
              <a:t>Click to edit Master text style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3"/>
            <a:endParaRPr lang="en-US" dirty="0" smtClean="0"/>
          </a:p>
        </p:txBody>
      </p:sp>
      <p:sp>
        <p:nvSpPr>
          <p:cNvPr id="8" name="Title 7"/>
          <p:cNvSpPr>
            <a:spLocks noGrp="1"/>
          </p:cNvSpPr>
          <p:nvPr>
            <p:ph type="title" hasCustomPrompt="1"/>
          </p:nvPr>
        </p:nvSpPr>
        <p:spPr>
          <a:xfrm>
            <a:off x="203261" y="231290"/>
            <a:ext cx="8645237" cy="1143000"/>
          </a:xfrm>
        </p:spPr>
        <p:txBody>
          <a:bodyPr rtlCol="0">
            <a:noAutofit/>
          </a:bodyPr>
          <a:lstStyle>
            <a:lvl1pPr algn="l" defTabSz="914400" rtl="0" eaLnBrk="1" latinLnBrk="0" hangingPunct="1">
              <a:lnSpc>
                <a:spcPct val="100000"/>
              </a:lnSpc>
              <a:spcBef>
                <a:spcPct val="0"/>
              </a:spcBef>
              <a:buNone/>
              <a:defRPr kumimoji="0" lang="en-US" sz="2400" b="1" i="0" u="none" strike="noStrike" kern="1200" cap="all" spc="0" normalizeH="0" baseline="0" noProof="0" dirty="0">
                <a:ln>
                  <a:noFill/>
                </a:ln>
                <a:solidFill>
                  <a:srgbClr val="404040"/>
                </a:solidFill>
                <a:effectLst/>
                <a:uLnTx/>
                <a:uFillTx/>
                <a:latin typeface="Trebuchet MS" pitchFamily="34" charset="0"/>
                <a:ea typeface="+mj-ea"/>
                <a:cs typeface="+mj-cs"/>
              </a:defRPr>
            </a:lvl1pPr>
          </a:lstStyle>
          <a:p>
            <a:r>
              <a:rPr lang="en-US" smtClean="0"/>
              <a:t>CLICK TO EDIT MASTER TITLE STYLE</a:t>
            </a:r>
            <a:endParaRPr lang="en-US" dirty="0"/>
          </a:p>
        </p:txBody>
      </p:sp>
      <p:sp>
        <p:nvSpPr>
          <p:cNvPr id="18" name="Footer Placeholder 2"/>
          <p:cNvSpPr txBox="1">
            <a:spLocks/>
          </p:cNvSpPr>
          <p:nvPr userDrawn="1"/>
        </p:nvSpPr>
        <p:spPr>
          <a:xfrm>
            <a:off x="4328962" y="6354763"/>
            <a:ext cx="484187" cy="239712"/>
          </a:xfrm>
          <a:prstGeom prst="rect">
            <a:avLst/>
          </a:prstGeom>
        </p:spPr>
        <p:txBody>
          <a:bodyPr anchor="b"/>
          <a:lstStyle>
            <a:defPPr>
              <a:defRPr lang="en-GB"/>
            </a:defPPr>
            <a:lvl1pPr>
              <a:defRPr sz="800">
                <a:solidFill>
                  <a:schemeClr val="bg1">
                    <a:lumMod val="50000"/>
                  </a:schemeClr>
                </a:solidFill>
                <a:latin typeface="Tahoma" pitchFamily="34" charset="0"/>
              </a:defRPr>
            </a:lvl1pPr>
          </a:lstStyle>
          <a:p>
            <a:pPr algn="ctr">
              <a:spcBef>
                <a:spcPct val="0"/>
              </a:spcBef>
              <a:defRPr/>
            </a:pPr>
            <a:fld id="{1D43DDA3-B8F5-4355-8795-A0F7A61B9EB2}" type="slidenum">
              <a:rPr lang="en-US" sz="600" smtClean="0">
                <a:solidFill>
                  <a:schemeClr val="tx1">
                    <a:lumMod val="50000"/>
                    <a:lumOff val="50000"/>
                  </a:schemeClr>
                </a:solidFill>
                <a:latin typeface="Trebuchet MS" pitchFamily="34" charset="0"/>
                <a:cs typeface="Arial" pitchFamily="34" charset="0"/>
              </a:rPr>
              <a:pPr algn="ctr">
                <a:spcBef>
                  <a:spcPct val="0"/>
                </a:spcBef>
                <a:defRPr/>
              </a:pPr>
              <a:t>‹#›</a:t>
            </a:fld>
            <a:endParaRPr lang="en-US" sz="600" dirty="0">
              <a:solidFill>
                <a:schemeClr val="tx1">
                  <a:lumMod val="50000"/>
                  <a:lumOff val="50000"/>
                </a:schemeClr>
              </a:solidFill>
              <a:latin typeface="Trebuchet MS" pitchFamily="34" charset="0"/>
              <a:cs typeface="Arial" pitchFamily="34" charset="0"/>
            </a:endParaRPr>
          </a:p>
        </p:txBody>
      </p:sp>
      <p:pic>
        <p:nvPicPr>
          <p:cNvPr id="11" name="Picture 2"/>
          <p:cNvPicPr>
            <a:picLocks noChangeAspect="1" noChangeArrowheads="1"/>
          </p:cNvPicPr>
          <p:nvPr userDrawn="1"/>
        </p:nvPicPr>
        <p:blipFill>
          <a:blip r:embed="rId2" cstate="print"/>
          <a:srcRect/>
          <a:stretch>
            <a:fillRect/>
          </a:stretch>
        </p:blipFill>
        <p:spPr bwMode="auto">
          <a:xfrm flipV="1">
            <a:off x="277360" y="6370864"/>
            <a:ext cx="7061654" cy="48886"/>
          </a:xfrm>
          <a:prstGeom prst="rect">
            <a:avLst/>
          </a:prstGeom>
          <a:noFill/>
          <a:ln w="9525">
            <a:noFill/>
            <a:miter lim="800000"/>
            <a:headEnd/>
            <a:tailEnd/>
          </a:ln>
          <a:effectLst/>
        </p:spPr>
      </p:pic>
      <p:pic>
        <p:nvPicPr>
          <p:cNvPr id="12" name="Picture 11" descr="al_corp_h_rgb_75mm.jpg"/>
          <p:cNvPicPr>
            <a:picLocks noChangeAspect="1"/>
          </p:cNvPicPr>
          <p:nvPr userDrawn="1"/>
        </p:nvPicPr>
        <p:blipFill rotWithShape="1">
          <a:blip r:embed="rId3" cstate="print">
            <a:extLst>
              <a:ext uri="{28A0092B-C50C-407E-A947-70E740481C1C}">
                <a14:useLocalDpi xmlns:a14="http://schemas.microsoft.com/office/drawing/2010/main" val="0"/>
              </a:ext>
            </a:extLst>
          </a:blip>
          <a:srcRect l="8110" t="23298" r="8112" b="24043"/>
          <a:stretch/>
        </p:blipFill>
        <p:spPr>
          <a:xfrm>
            <a:off x="7386320" y="6240975"/>
            <a:ext cx="1473200" cy="322385"/>
          </a:xfrm>
          <a:prstGeom prst="rect">
            <a:avLst/>
          </a:prstGeom>
        </p:spPr>
      </p:pic>
      <p:sp>
        <p:nvSpPr>
          <p:cNvPr id="10" name="Rectangle 7"/>
          <p:cNvSpPr>
            <a:spLocks noChangeArrowheads="1"/>
          </p:cNvSpPr>
          <p:nvPr userDrawn="1"/>
        </p:nvSpPr>
        <p:spPr bwMode="auto">
          <a:xfrm>
            <a:off x="1376212" y="6493100"/>
            <a:ext cx="6408737" cy="228600"/>
          </a:xfrm>
          <a:prstGeom prst="rect">
            <a:avLst/>
          </a:prstGeom>
          <a:noFill/>
          <a:ln w="9525">
            <a:noFill/>
            <a:miter lim="800000"/>
            <a:headEnd/>
            <a:tailEnd/>
          </a:ln>
          <a:effectLst/>
        </p:spPr>
        <p:txBody>
          <a:bodyPr lIns="91428" tIns="45714" rIns="91428" bIns="45714" anchor="b"/>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7F7F7F"/>
                </a:solidFill>
                <a:effectLst/>
                <a:latin typeface="Trebuchet MS" pitchFamily="34" charset="0"/>
              </a:rPr>
              <a:t>COPYRIGHT © 2014 ALCATEL-LUCENT. ALL RIGHTS RESERVED. </a:t>
            </a:r>
            <a:endParaRPr kumimoji="0" lang="en-US" sz="1800" b="0" i="0" u="none" strike="noStrike" cap="none" normalizeH="0" baseline="0" smtClean="0">
              <a:ln>
                <a:noFill/>
              </a:ln>
              <a:solidFill>
                <a:schemeClr val="tx1"/>
              </a:solidFill>
              <a:effectLst/>
              <a:latin typeface="Trebuchet MS" pitchFamily="34" charset="0"/>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03261" y="231290"/>
            <a:ext cx="8645237" cy="1143000"/>
          </a:xfrm>
        </p:spPr>
        <p:txBody>
          <a:bodyPr rtlCol="0">
            <a:noAutofit/>
          </a:bodyPr>
          <a:lstStyle>
            <a:lvl1pPr algn="l" defTabSz="914400" rtl="0" eaLnBrk="1" latinLnBrk="0" hangingPunct="1">
              <a:lnSpc>
                <a:spcPct val="100000"/>
              </a:lnSpc>
              <a:spcBef>
                <a:spcPct val="0"/>
              </a:spcBef>
              <a:buNone/>
              <a:defRPr kumimoji="0" lang="en-US" sz="2400" b="1" i="0" u="none" strike="noStrike" kern="1200" cap="all" spc="0" normalizeH="0" baseline="0" noProof="0" dirty="0">
                <a:ln>
                  <a:noFill/>
                </a:ln>
                <a:solidFill>
                  <a:srgbClr val="404040"/>
                </a:solidFill>
                <a:effectLst/>
                <a:uLnTx/>
                <a:uFillTx/>
                <a:latin typeface="Trebuchet MS" pitchFamily="34" charset="0"/>
                <a:ea typeface="+mj-ea"/>
                <a:cs typeface="+mj-cs"/>
              </a:defRPr>
            </a:lvl1pPr>
          </a:lstStyle>
          <a:p>
            <a:r>
              <a:rPr lang="en-US" smtClean="0"/>
              <a:t>CLICK TO EDIT MASTER TITLE STYLE</a:t>
            </a:r>
            <a:endParaRPr lang="en-US" dirty="0"/>
          </a:p>
        </p:txBody>
      </p:sp>
      <p:sp>
        <p:nvSpPr>
          <p:cNvPr id="17" name="Footer Placeholder 2"/>
          <p:cNvSpPr txBox="1">
            <a:spLocks/>
          </p:cNvSpPr>
          <p:nvPr userDrawn="1"/>
        </p:nvSpPr>
        <p:spPr>
          <a:xfrm>
            <a:off x="4328962" y="6354763"/>
            <a:ext cx="484187" cy="239712"/>
          </a:xfrm>
          <a:prstGeom prst="rect">
            <a:avLst/>
          </a:prstGeom>
        </p:spPr>
        <p:txBody>
          <a:bodyPr anchor="b"/>
          <a:lstStyle>
            <a:defPPr>
              <a:defRPr lang="en-GB"/>
            </a:defPPr>
            <a:lvl1pPr>
              <a:defRPr sz="800">
                <a:solidFill>
                  <a:schemeClr val="bg1">
                    <a:lumMod val="50000"/>
                  </a:schemeClr>
                </a:solidFill>
                <a:latin typeface="Tahoma" pitchFamily="34" charset="0"/>
              </a:defRPr>
            </a:lvl1pPr>
          </a:lstStyle>
          <a:p>
            <a:pPr algn="ctr">
              <a:spcBef>
                <a:spcPct val="0"/>
              </a:spcBef>
              <a:defRPr/>
            </a:pPr>
            <a:fld id="{1D43DDA3-B8F5-4355-8795-A0F7A61B9EB2}" type="slidenum">
              <a:rPr lang="en-US" sz="600" smtClean="0">
                <a:solidFill>
                  <a:schemeClr val="tx1">
                    <a:lumMod val="50000"/>
                    <a:lumOff val="50000"/>
                  </a:schemeClr>
                </a:solidFill>
                <a:latin typeface="Trebuchet MS" pitchFamily="34" charset="0"/>
                <a:cs typeface="Arial" pitchFamily="34" charset="0"/>
              </a:rPr>
              <a:pPr algn="ctr">
                <a:spcBef>
                  <a:spcPct val="0"/>
                </a:spcBef>
                <a:defRPr/>
              </a:pPr>
              <a:t>‹#›</a:t>
            </a:fld>
            <a:endParaRPr lang="en-US" sz="600" dirty="0">
              <a:solidFill>
                <a:schemeClr val="tx1">
                  <a:lumMod val="50000"/>
                  <a:lumOff val="50000"/>
                </a:schemeClr>
              </a:solidFill>
              <a:latin typeface="Trebuchet MS" pitchFamily="34" charset="0"/>
              <a:cs typeface="Arial" pitchFamily="34" charset="0"/>
            </a:endParaRPr>
          </a:p>
        </p:txBody>
      </p:sp>
      <p:pic>
        <p:nvPicPr>
          <p:cNvPr id="9" name="Picture 2"/>
          <p:cNvPicPr>
            <a:picLocks noChangeAspect="1" noChangeArrowheads="1"/>
          </p:cNvPicPr>
          <p:nvPr userDrawn="1"/>
        </p:nvPicPr>
        <p:blipFill>
          <a:blip r:embed="rId2" cstate="print"/>
          <a:srcRect/>
          <a:stretch>
            <a:fillRect/>
          </a:stretch>
        </p:blipFill>
        <p:spPr bwMode="auto">
          <a:xfrm flipV="1">
            <a:off x="277360" y="6370864"/>
            <a:ext cx="7061654" cy="48886"/>
          </a:xfrm>
          <a:prstGeom prst="rect">
            <a:avLst/>
          </a:prstGeom>
          <a:noFill/>
          <a:ln w="9525">
            <a:noFill/>
            <a:miter lim="800000"/>
            <a:headEnd/>
            <a:tailEnd/>
          </a:ln>
          <a:effectLst/>
        </p:spPr>
      </p:pic>
      <p:pic>
        <p:nvPicPr>
          <p:cNvPr id="10" name="Picture 9" descr="al_corp_h_rgb_75mm.jpg"/>
          <p:cNvPicPr>
            <a:picLocks noChangeAspect="1"/>
          </p:cNvPicPr>
          <p:nvPr userDrawn="1"/>
        </p:nvPicPr>
        <p:blipFill rotWithShape="1">
          <a:blip r:embed="rId3" cstate="print">
            <a:extLst>
              <a:ext uri="{28A0092B-C50C-407E-A947-70E740481C1C}">
                <a14:useLocalDpi xmlns:a14="http://schemas.microsoft.com/office/drawing/2010/main" val="0"/>
              </a:ext>
            </a:extLst>
          </a:blip>
          <a:srcRect l="8110" t="23298" r="8112" b="24043"/>
          <a:stretch/>
        </p:blipFill>
        <p:spPr>
          <a:xfrm>
            <a:off x="7386320" y="6240975"/>
            <a:ext cx="1473200" cy="322385"/>
          </a:xfrm>
          <a:prstGeom prst="rect">
            <a:avLst/>
          </a:prstGeom>
        </p:spPr>
      </p:pic>
      <p:sp>
        <p:nvSpPr>
          <p:cNvPr id="8" name="Rectangle 7"/>
          <p:cNvSpPr>
            <a:spLocks noChangeArrowheads="1"/>
          </p:cNvSpPr>
          <p:nvPr userDrawn="1"/>
        </p:nvSpPr>
        <p:spPr bwMode="auto">
          <a:xfrm>
            <a:off x="1376212" y="6493100"/>
            <a:ext cx="6408737" cy="228600"/>
          </a:xfrm>
          <a:prstGeom prst="rect">
            <a:avLst/>
          </a:prstGeom>
          <a:noFill/>
          <a:ln w="9525">
            <a:noFill/>
            <a:miter lim="800000"/>
            <a:headEnd/>
            <a:tailEnd/>
          </a:ln>
          <a:effectLst/>
        </p:spPr>
        <p:txBody>
          <a:bodyPr lIns="91428" tIns="45714" rIns="91428" bIns="45714" anchor="b"/>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7F7F7F"/>
                </a:solidFill>
                <a:effectLst/>
                <a:latin typeface="Trebuchet MS" pitchFamily="34" charset="0"/>
              </a:rPr>
              <a:t>COPYRIGHT © 2014 ALCATEL-LUCENT. ALL RIGHTS RESERVED. </a:t>
            </a:r>
            <a:endParaRPr kumimoji="0" lang="en-US" sz="1800" b="0" i="0" u="none" strike="noStrike" cap="none" normalizeH="0" baseline="0" smtClean="0">
              <a:ln>
                <a:noFill/>
              </a:ln>
              <a:solidFill>
                <a:schemeClr val="tx1"/>
              </a:solidFill>
              <a:effectLst/>
              <a:latin typeface="Trebuchet MS" pitchFamily="34" charset="0"/>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txBox="1">
            <a:spLocks/>
          </p:cNvSpPr>
          <p:nvPr userDrawn="1"/>
        </p:nvSpPr>
        <p:spPr>
          <a:xfrm>
            <a:off x="4328962" y="6354763"/>
            <a:ext cx="484187" cy="239712"/>
          </a:xfrm>
          <a:prstGeom prst="rect">
            <a:avLst/>
          </a:prstGeom>
        </p:spPr>
        <p:txBody>
          <a:bodyPr anchor="b"/>
          <a:lstStyle>
            <a:defPPr>
              <a:defRPr lang="en-GB"/>
            </a:defPPr>
            <a:lvl1pPr>
              <a:defRPr sz="800">
                <a:solidFill>
                  <a:schemeClr val="bg1">
                    <a:lumMod val="50000"/>
                  </a:schemeClr>
                </a:solidFill>
                <a:latin typeface="Tahoma" pitchFamily="34" charset="0"/>
              </a:defRPr>
            </a:lvl1pPr>
          </a:lstStyle>
          <a:p>
            <a:pPr algn="ctr">
              <a:spcBef>
                <a:spcPct val="0"/>
              </a:spcBef>
              <a:defRPr/>
            </a:pPr>
            <a:fld id="{1D43DDA3-B8F5-4355-8795-A0F7A61B9EB2}" type="slidenum">
              <a:rPr lang="en-US" sz="600" smtClean="0">
                <a:solidFill>
                  <a:schemeClr val="tx1">
                    <a:lumMod val="50000"/>
                    <a:lumOff val="50000"/>
                  </a:schemeClr>
                </a:solidFill>
                <a:latin typeface="Trebuchet MS" pitchFamily="34" charset="0"/>
                <a:cs typeface="Arial" pitchFamily="34" charset="0"/>
              </a:rPr>
              <a:pPr algn="ctr">
                <a:spcBef>
                  <a:spcPct val="0"/>
                </a:spcBef>
                <a:defRPr/>
              </a:pPr>
              <a:t>‹#›</a:t>
            </a:fld>
            <a:endParaRPr lang="en-US" sz="600" dirty="0">
              <a:solidFill>
                <a:schemeClr val="tx1">
                  <a:lumMod val="50000"/>
                  <a:lumOff val="50000"/>
                </a:schemeClr>
              </a:solidFill>
              <a:latin typeface="Trebuchet MS" pitchFamily="34" charset="0"/>
              <a:cs typeface="Arial" pitchFamily="34" charset="0"/>
            </a:endParaRPr>
          </a:p>
        </p:txBody>
      </p:sp>
      <p:pic>
        <p:nvPicPr>
          <p:cNvPr id="3" name="Picture 2"/>
          <p:cNvPicPr>
            <a:picLocks noChangeAspect="1" noChangeArrowheads="1"/>
          </p:cNvPicPr>
          <p:nvPr userDrawn="1"/>
        </p:nvPicPr>
        <p:blipFill>
          <a:blip r:embed="rId2" cstate="print"/>
          <a:srcRect/>
          <a:stretch>
            <a:fillRect/>
          </a:stretch>
        </p:blipFill>
        <p:spPr bwMode="auto">
          <a:xfrm flipV="1">
            <a:off x="277360" y="6370864"/>
            <a:ext cx="7061654" cy="48886"/>
          </a:xfrm>
          <a:prstGeom prst="rect">
            <a:avLst/>
          </a:prstGeom>
          <a:noFill/>
          <a:ln w="9525">
            <a:noFill/>
            <a:miter lim="800000"/>
            <a:headEnd/>
            <a:tailEnd/>
          </a:ln>
          <a:effectLst/>
        </p:spPr>
      </p:pic>
      <p:pic>
        <p:nvPicPr>
          <p:cNvPr id="4" name="Picture 3" descr="al_corp_h_rgb_75mm.jpg"/>
          <p:cNvPicPr>
            <a:picLocks noChangeAspect="1"/>
          </p:cNvPicPr>
          <p:nvPr userDrawn="1"/>
        </p:nvPicPr>
        <p:blipFill rotWithShape="1">
          <a:blip r:embed="rId3" cstate="print">
            <a:extLst>
              <a:ext uri="{28A0092B-C50C-407E-A947-70E740481C1C}">
                <a14:useLocalDpi xmlns:a14="http://schemas.microsoft.com/office/drawing/2010/main" val="0"/>
              </a:ext>
            </a:extLst>
          </a:blip>
          <a:srcRect l="8110" t="23298" r="8112" b="24043"/>
          <a:stretch/>
        </p:blipFill>
        <p:spPr>
          <a:xfrm>
            <a:off x="7386320" y="6240975"/>
            <a:ext cx="1473200" cy="322385"/>
          </a:xfrm>
          <a:prstGeom prst="rect">
            <a:avLst/>
          </a:prstGeom>
        </p:spPr>
      </p:pic>
      <p:sp>
        <p:nvSpPr>
          <p:cNvPr id="5" name="Rectangle 4"/>
          <p:cNvSpPr>
            <a:spLocks noChangeArrowheads="1"/>
          </p:cNvSpPr>
          <p:nvPr userDrawn="1"/>
        </p:nvSpPr>
        <p:spPr bwMode="auto">
          <a:xfrm>
            <a:off x="1376212" y="6493100"/>
            <a:ext cx="6408737" cy="228600"/>
          </a:xfrm>
          <a:prstGeom prst="rect">
            <a:avLst/>
          </a:prstGeom>
          <a:noFill/>
          <a:ln w="9525">
            <a:noFill/>
            <a:miter lim="800000"/>
            <a:headEnd/>
            <a:tailEnd/>
          </a:ln>
          <a:effectLst/>
        </p:spPr>
        <p:txBody>
          <a:bodyPr lIns="91428" tIns="45714" rIns="91428" bIns="45714" anchor="b"/>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7F7F7F"/>
                </a:solidFill>
                <a:effectLst/>
                <a:latin typeface="Trebuchet MS" pitchFamily="34" charset="0"/>
              </a:rPr>
              <a:t>COPYRIGHT © 2014 ALCATEL-LUCENT. ALL RIGHTS RESERVED. </a:t>
            </a:r>
            <a:endParaRPr kumimoji="0" lang="en-US" sz="1800" b="0" i="0" u="none" strike="noStrike" cap="none" normalizeH="0" baseline="0" smtClean="0">
              <a:ln>
                <a:noFill/>
              </a:ln>
              <a:solidFill>
                <a:schemeClr val="tx1"/>
              </a:solidFill>
              <a:effectLst/>
              <a:latin typeface="Trebuchet MS" pitchFamily="34" charset="0"/>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OGO SLIDE">
    <p:spTree>
      <p:nvGrpSpPr>
        <p:cNvPr id="1" name=""/>
        <p:cNvGrpSpPr/>
        <p:nvPr/>
      </p:nvGrpSpPr>
      <p:grpSpPr>
        <a:xfrm>
          <a:off x="0" y="0"/>
          <a:ext cx="0" cy="0"/>
          <a:chOff x="0" y="0"/>
          <a:chExt cx="0" cy="0"/>
        </a:xfrm>
      </p:grpSpPr>
      <p:sp>
        <p:nvSpPr>
          <p:cNvPr id="6" name="Footer Placeholder 2"/>
          <p:cNvSpPr txBox="1">
            <a:spLocks/>
          </p:cNvSpPr>
          <p:nvPr userDrawn="1"/>
        </p:nvSpPr>
        <p:spPr>
          <a:xfrm>
            <a:off x="4328962" y="6354763"/>
            <a:ext cx="484187" cy="239712"/>
          </a:xfrm>
          <a:prstGeom prst="rect">
            <a:avLst/>
          </a:prstGeom>
        </p:spPr>
        <p:txBody>
          <a:bodyPr anchor="b"/>
          <a:lstStyle>
            <a:defPPr>
              <a:defRPr lang="en-GB"/>
            </a:defPPr>
            <a:lvl1pPr>
              <a:defRPr sz="800">
                <a:solidFill>
                  <a:schemeClr val="bg1">
                    <a:lumMod val="50000"/>
                  </a:schemeClr>
                </a:solidFill>
                <a:latin typeface="Tahoma" pitchFamily="34" charset="0"/>
              </a:defRPr>
            </a:lvl1pPr>
          </a:lstStyle>
          <a:p>
            <a:pPr algn="ctr">
              <a:spcBef>
                <a:spcPct val="0"/>
              </a:spcBef>
              <a:defRPr/>
            </a:pPr>
            <a:fld id="{1D43DDA3-B8F5-4355-8795-A0F7A61B9EB2}" type="slidenum">
              <a:rPr lang="en-US" sz="600" smtClean="0">
                <a:solidFill>
                  <a:schemeClr val="tx1">
                    <a:lumMod val="50000"/>
                    <a:lumOff val="50000"/>
                  </a:schemeClr>
                </a:solidFill>
                <a:latin typeface="Trebuchet MS" pitchFamily="34" charset="0"/>
                <a:cs typeface="Arial" pitchFamily="34" charset="0"/>
              </a:rPr>
              <a:pPr algn="ctr">
                <a:spcBef>
                  <a:spcPct val="0"/>
                </a:spcBef>
                <a:defRPr/>
              </a:pPr>
              <a:t>‹#›</a:t>
            </a:fld>
            <a:endParaRPr lang="en-US" sz="600" dirty="0">
              <a:solidFill>
                <a:schemeClr val="tx1">
                  <a:lumMod val="50000"/>
                  <a:lumOff val="50000"/>
                </a:schemeClr>
              </a:solidFill>
              <a:latin typeface="Trebuchet MS" pitchFamily="34" charset="0"/>
              <a:cs typeface="Arial" pitchFamily="34" charset="0"/>
            </a:endParaRPr>
          </a:p>
        </p:txBody>
      </p:sp>
      <p:pic>
        <p:nvPicPr>
          <p:cNvPr id="7" name="Picture 2"/>
          <p:cNvPicPr>
            <a:picLocks noChangeAspect="1" noChangeArrowheads="1"/>
          </p:cNvPicPr>
          <p:nvPr userDrawn="1"/>
        </p:nvPicPr>
        <p:blipFill>
          <a:blip r:embed="rId2" cstate="print"/>
          <a:srcRect/>
          <a:stretch>
            <a:fillRect/>
          </a:stretch>
        </p:blipFill>
        <p:spPr bwMode="auto">
          <a:xfrm flipV="1">
            <a:off x="277360" y="6370864"/>
            <a:ext cx="7061654" cy="48886"/>
          </a:xfrm>
          <a:prstGeom prst="rect">
            <a:avLst/>
          </a:prstGeom>
          <a:noFill/>
          <a:ln w="9525">
            <a:noFill/>
            <a:miter lim="800000"/>
            <a:headEnd/>
            <a:tailEnd/>
          </a:ln>
          <a:effectLst/>
        </p:spPr>
      </p:pic>
      <p:pic>
        <p:nvPicPr>
          <p:cNvPr id="8" name="Picture 7" descr="al_corp_h_rgb_75mm.jpg"/>
          <p:cNvPicPr>
            <a:picLocks noChangeAspect="1"/>
          </p:cNvPicPr>
          <p:nvPr userDrawn="1"/>
        </p:nvPicPr>
        <p:blipFill rotWithShape="1">
          <a:blip r:embed="rId3" cstate="print">
            <a:extLst>
              <a:ext uri="{28A0092B-C50C-407E-A947-70E740481C1C}">
                <a14:useLocalDpi xmlns:a14="http://schemas.microsoft.com/office/drawing/2010/main" val="0"/>
              </a:ext>
            </a:extLst>
          </a:blip>
          <a:srcRect l="8110" t="23298" r="8112" b="24043"/>
          <a:stretch/>
        </p:blipFill>
        <p:spPr>
          <a:xfrm>
            <a:off x="7386320" y="6240975"/>
            <a:ext cx="1473200" cy="322385"/>
          </a:xfrm>
          <a:prstGeom prst="rect">
            <a:avLst/>
          </a:prstGeom>
        </p:spPr>
      </p:pic>
      <p:sp>
        <p:nvSpPr>
          <p:cNvPr id="9" name="Rectangle 8"/>
          <p:cNvSpPr>
            <a:spLocks noChangeArrowheads="1"/>
          </p:cNvSpPr>
          <p:nvPr userDrawn="1"/>
        </p:nvSpPr>
        <p:spPr bwMode="auto">
          <a:xfrm>
            <a:off x="1376212" y="6493100"/>
            <a:ext cx="6408737" cy="228600"/>
          </a:xfrm>
          <a:prstGeom prst="rect">
            <a:avLst/>
          </a:prstGeom>
          <a:noFill/>
          <a:ln w="9525">
            <a:noFill/>
            <a:miter lim="800000"/>
            <a:headEnd/>
            <a:tailEnd/>
          </a:ln>
          <a:effectLst/>
        </p:spPr>
        <p:txBody>
          <a:bodyPr lIns="91428" tIns="45714" rIns="91428" bIns="45714" anchor="b"/>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7F7F7F"/>
                </a:solidFill>
                <a:effectLst/>
                <a:latin typeface="Trebuchet MS" pitchFamily="34" charset="0"/>
              </a:rPr>
              <a:t>COPYRIGHT © 2014 ALCATEL-LUCENT. ALL RIGHTS RESERVED. </a:t>
            </a:r>
            <a:endParaRPr kumimoji="0" lang="en-US" sz="1800" b="0" i="0" u="none" strike="noStrike" cap="none" normalizeH="0" baseline="0" smtClean="0">
              <a:ln>
                <a:noFill/>
              </a:ln>
              <a:solidFill>
                <a:schemeClr val="tx1"/>
              </a:solidFill>
              <a:effectLst/>
              <a:latin typeface="Trebuchet MS" pitchFamily="34" charset="0"/>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MAIN TITL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4457" y="5330952"/>
            <a:ext cx="8660877" cy="400110"/>
          </a:xfrm>
          <a:noFill/>
        </p:spPr>
        <p:txBody>
          <a:bodyPr lIns="0" tIns="45720" rIns="91440" bIns="45720" rtlCol="0">
            <a:spAutoFit/>
          </a:bodyPr>
          <a:lstStyle>
            <a:lvl1pPr marL="0" indent="0" algn="l" rtl="0" fontAlgn="base">
              <a:spcBef>
                <a:spcPct val="20000"/>
              </a:spcBef>
              <a:spcAft>
                <a:spcPts val="600"/>
              </a:spcAft>
              <a:buClr>
                <a:srgbClr val="6639B7"/>
              </a:buClr>
              <a:buFont typeface="Arial" pitchFamily="34" charset="0"/>
              <a:buNone/>
              <a:defRPr lang="en-US" sz="2000" kern="1200" dirty="0">
                <a:solidFill>
                  <a:srgbClr val="7F7F7F"/>
                </a:solidFill>
                <a:latin typeface="Trebuchet MS" pitchFamily="34"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smtClean="0"/>
              <a:t>Cliquez pour modifier le style des sous-titres du masque</a:t>
            </a:r>
            <a:endParaRPr lang="en-US" dirty="0"/>
          </a:p>
        </p:txBody>
      </p:sp>
      <p:sp>
        <p:nvSpPr>
          <p:cNvPr id="27" name="Title 26"/>
          <p:cNvSpPr>
            <a:spLocks noGrp="1"/>
          </p:cNvSpPr>
          <p:nvPr>
            <p:ph type="title"/>
          </p:nvPr>
        </p:nvSpPr>
        <p:spPr>
          <a:xfrm>
            <a:off x="202612" y="4224528"/>
            <a:ext cx="8645887" cy="1143000"/>
          </a:xfrm>
        </p:spPr>
        <p:txBody>
          <a:bodyPr anchor="b">
            <a:normAutofit/>
          </a:bodyPr>
          <a:lstStyle>
            <a:lvl1pPr>
              <a:lnSpc>
                <a:spcPts val="3000"/>
              </a:lnSpc>
              <a:defRPr sz="2800">
                <a:latin typeface="Trebuchet MS" pitchFamily="34" charset="0"/>
                <a:cs typeface="Tahoma" pitchFamily="34" charset="0"/>
              </a:defRPr>
            </a:lvl1pPr>
          </a:lstStyle>
          <a:p>
            <a:r>
              <a:rPr lang="fr-FR" smtClean="0"/>
              <a:t>Cliquez pour modifier le style du titre</a:t>
            </a:r>
            <a:endParaRPr lang="en-US" dirty="0"/>
          </a:p>
        </p:txBody>
      </p:sp>
      <p:pic>
        <p:nvPicPr>
          <p:cNvPr id="7" name="Picture 2"/>
          <p:cNvPicPr>
            <a:picLocks noChangeAspect="1" noChangeArrowheads="1"/>
          </p:cNvPicPr>
          <p:nvPr userDrawn="1"/>
        </p:nvPicPr>
        <p:blipFill>
          <a:blip r:embed="rId2" cstate="print"/>
          <a:srcRect/>
          <a:stretch>
            <a:fillRect/>
          </a:stretch>
        </p:blipFill>
        <p:spPr bwMode="auto">
          <a:xfrm flipV="1">
            <a:off x="277360" y="6370864"/>
            <a:ext cx="7061654" cy="48886"/>
          </a:xfrm>
          <a:prstGeom prst="rect">
            <a:avLst/>
          </a:prstGeom>
          <a:noFill/>
          <a:ln w="9525">
            <a:noFill/>
            <a:miter lim="800000"/>
            <a:headEnd/>
            <a:tailEnd/>
          </a:ln>
          <a:effectLst/>
        </p:spPr>
      </p:pic>
      <p:pic>
        <p:nvPicPr>
          <p:cNvPr id="8" name="Picture 7" descr="al_corp_h_rgb_75mm.jpg"/>
          <p:cNvPicPr>
            <a:picLocks noChangeAspect="1"/>
          </p:cNvPicPr>
          <p:nvPr userDrawn="1"/>
        </p:nvPicPr>
        <p:blipFill rotWithShape="1">
          <a:blip r:embed="rId3" cstate="print">
            <a:extLst>
              <a:ext uri="{28A0092B-C50C-407E-A947-70E740481C1C}">
                <a14:useLocalDpi xmlns:a14="http://schemas.microsoft.com/office/drawing/2010/main" val="0"/>
              </a:ext>
            </a:extLst>
          </a:blip>
          <a:srcRect l="8110" t="23298" r="8112" b="24043"/>
          <a:stretch/>
        </p:blipFill>
        <p:spPr>
          <a:xfrm>
            <a:off x="7386320" y="6240975"/>
            <a:ext cx="1473200" cy="322385"/>
          </a:xfrm>
          <a:prstGeom prst="rect">
            <a:avLst/>
          </a:prstGeom>
        </p:spPr>
      </p:pic>
      <p:sp>
        <p:nvSpPr>
          <p:cNvPr id="10" name="Rectangle 7"/>
          <p:cNvSpPr>
            <a:spLocks noChangeArrowheads="1"/>
          </p:cNvSpPr>
          <p:nvPr userDrawn="1"/>
        </p:nvSpPr>
        <p:spPr bwMode="auto">
          <a:xfrm>
            <a:off x="1376212" y="6493100"/>
            <a:ext cx="6408737" cy="228600"/>
          </a:xfrm>
          <a:prstGeom prst="rect">
            <a:avLst/>
          </a:prstGeom>
          <a:noFill/>
          <a:ln w="9525">
            <a:noFill/>
            <a:miter lim="800000"/>
            <a:headEnd/>
            <a:tailEnd/>
          </a:ln>
          <a:effectLst/>
        </p:spPr>
        <p:txBody>
          <a:bodyPr lIns="91428" tIns="45714" rIns="91428" bIns="45714" anchor="b"/>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7F7F7F"/>
                </a:solidFill>
                <a:effectLst/>
                <a:latin typeface="Trebuchet MS" pitchFamily="34" charset="0"/>
              </a:rPr>
              <a:t>COPYRIGHT © 2014 ALCATEL-LUCENT. ALL RIGHTS RESERVED. </a:t>
            </a:r>
            <a:endParaRPr kumimoji="0" lang="en-US" sz="1800" b="0" i="0" u="none" strike="noStrike" cap="none" normalizeH="0" baseline="0" smtClean="0">
              <a:ln>
                <a:noFill/>
              </a:ln>
              <a:solidFill>
                <a:schemeClr val="tx1"/>
              </a:solidFill>
              <a:effectLst/>
              <a:latin typeface="Trebuchet MS" pitchFamily="34" charset="0"/>
            </a:endParaRPr>
          </a:p>
        </p:txBody>
      </p:sp>
    </p:spTree>
    <p:extLst>
      <p:ext uri="{BB962C8B-B14F-4D97-AF65-F5344CB8AC3E}">
        <p14:creationId xmlns:p14="http://schemas.microsoft.com/office/powerpoint/2010/main" val="23992879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PRINTED TITL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8507" y="1314450"/>
            <a:ext cx="8660877" cy="400110"/>
          </a:xfrm>
          <a:noFill/>
        </p:spPr>
        <p:txBody>
          <a:bodyPr lIns="0" tIns="45720" rIns="91440" bIns="45720" rtlCol="0">
            <a:spAutoFit/>
          </a:bodyPr>
          <a:lstStyle>
            <a:lvl1pPr marL="114300" indent="-1588" algn="l">
              <a:buNone/>
              <a:defRPr kumimoji="0" lang="en-US" sz="2000" b="0" i="0" u="none" strike="noStrike" kern="1200" cap="none" spc="0" normalizeH="0" baseline="0" noProof="0" dirty="0" err="1" smtClean="0">
                <a:ln>
                  <a:noFill/>
                </a:ln>
                <a:solidFill>
                  <a:schemeClr val="bg1">
                    <a:lumMod val="50000"/>
                  </a:schemeClr>
                </a:solidFill>
                <a:effectLst/>
                <a:uLnTx/>
                <a:uFillTx/>
                <a:latin typeface="Trebuchet MS" pitchFamily="34"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smtClean="0"/>
              <a:t>Cliquez pour modifier le style des sous-titres du masque</a:t>
            </a:r>
            <a:endParaRPr lang="en-US" dirty="0"/>
          </a:p>
        </p:txBody>
      </p:sp>
      <p:sp>
        <p:nvSpPr>
          <p:cNvPr id="27" name="Title 26"/>
          <p:cNvSpPr>
            <a:spLocks noGrp="1"/>
          </p:cNvSpPr>
          <p:nvPr>
            <p:ph type="title"/>
          </p:nvPr>
        </p:nvSpPr>
        <p:spPr>
          <a:xfrm>
            <a:off x="202612" y="237744"/>
            <a:ext cx="8645887" cy="1143000"/>
          </a:xfrm>
        </p:spPr>
        <p:txBody>
          <a:bodyPr>
            <a:normAutofit/>
          </a:bodyPr>
          <a:lstStyle>
            <a:lvl1pPr>
              <a:lnSpc>
                <a:spcPct val="100000"/>
              </a:lnSpc>
              <a:defRPr sz="2400">
                <a:solidFill>
                  <a:srgbClr val="404040"/>
                </a:solidFill>
                <a:latin typeface="Trebuchet MS" pitchFamily="34" charset="0"/>
              </a:defRPr>
            </a:lvl1pPr>
          </a:lstStyle>
          <a:p>
            <a:r>
              <a:rPr lang="fr-FR" smtClean="0"/>
              <a:t>Cliquez pour modifier le style du titre</a:t>
            </a:r>
            <a:endParaRPr lang="en-US" dirty="0"/>
          </a:p>
        </p:txBody>
      </p:sp>
      <p:sp>
        <p:nvSpPr>
          <p:cNvPr id="11" name="Footer Placeholder 2"/>
          <p:cNvSpPr txBox="1">
            <a:spLocks/>
          </p:cNvSpPr>
          <p:nvPr userDrawn="1"/>
        </p:nvSpPr>
        <p:spPr>
          <a:xfrm>
            <a:off x="4328962" y="6354763"/>
            <a:ext cx="484187" cy="239712"/>
          </a:xfrm>
          <a:prstGeom prst="rect">
            <a:avLst/>
          </a:prstGeom>
        </p:spPr>
        <p:txBody>
          <a:bodyPr anchor="b"/>
          <a:lstStyle>
            <a:defPPr>
              <a:defRPr lang="en-GB"/>
            </a:defPPr>
            <a:lvl1pPr>
              <a:defRPr sz="800">
                <a:solidFill>
                  <a:schemeClr val="bg1">
                    <a:lumMod val="50000"/>
                  </a:schemeClr>
                </a:solidFill>
                <a:latin typeface="Tahoma" pitchFamily="34" charset="0"/>
              </a:defRPr>
            </a:lvl1pPr>
          </a:lstStyle>
          <a:p>
            <a:pPr algn="ctr">
              <a:spcBef>
                <a:spcPct val="0"/>
              </a:spcBef>
              <a:defRPr/>
            </a:pPr>
            <a:fld id="{1D43DDA3-B8F5-4355-8795-A0F7A61B9EB2}" type="slidenum">
              <a:rPr lang="en-US" sz="600" smtClean="0">
                <a:solidFill>
                  <a:schemeClr val="tx1">
                    <a:lumMod val="50000"/>
                    <a:lumOff val="50000"/>
                  </a:schemeClr>
                </a:solidFill>
                <a:latin typeface="Trebuchet MS" pitchFamily="34" charset="0"/>
                <a:cs typeface="Arial" pitchFamily="34" charset="0"/>
              </a:rPr>
              <a:pPr algn="ctr">
                <a:spcBef>
                  <a:spcPct val="0"/>
                </a:spcBef>
                <a:defRPr/>
              </a:pPr>
              <a:t>‹#›</a:t>
            </a:fld>
            <a:endParaRPr lang="en-US" sz="600" dirty="0">
              <a:solidFill>
                <a:schemeClr val="tx1">
                  <a:lumMod val="50000"/>
                  <a:lumOff val="50000"/>
                </a:schemeClr>
              </a:solidFill>
              <a:latin typeface="Trebuchet MS" pitchFamily="34" charset="0"/>
              <a:cs typeface="Arial" pitchFamily="34" charset="0"/>
            </a:endParaRPr>
          </a:p>
        </p:txBody>
      </p:sp>
      <p:pic>
        <p:nvPicPr>
          <p:cNvPr id="12" name="Picture 2"/>
          <p:cNvPicPr>
            <a:picLocks noChangeAspect="1" noChangeArrowheads="1"/>
          </p:cNvPicPr>
          <p:nvPr userDrawn="1"/>
        </p:nvPicPr>
        <p:blipFill>
          <a:blip r:embed="rId2" cstate="print"/>
          <a:srcRect/>
          <a:stretch>
            <a:fillRect/>
          </a:stretch>
        </p:blipFill>
        <p:spPr bwMode="auto">
          <a:xfrm flipV="1">
            <a:off x="277360" y="6370864"/>
            <a:ext cx="7061654" cy="48886"/>
          </a:xfrm>
          <a:prstGeom prst="rect">
            <a:avLst/>
          </a:prstGeom>
          <a:noFill/>
          <a:ln w="9525">
            <a:noFill/>
            <a:miter lim="800000"/>
            <a:headEnd/>
            <a:tailEnd/>
          </a:ln>
          <a:effectLst/>
        </p:spPr>
      </p:pic>
      <p:pic>
        <p:nvPicPr>
          <p:cNvPr id="13" name="Picture 12" descr="al_corp_h_rgb_75mm.jpg"/>
          <p:cNvPicPr>
            <a:picLocks noChangeAspect="1"/>
          </p:cNvPicPr>
          <p:nvPr userDrawn="1"/>
        </p:nvPicPr>
        <p:blipFill rotWithShape="1">
          <a:blip r:embed="rId3" cstate="print">
            <a:extLst>
              <a:ext uri="{28A0092B-C50C-407E-A947-70E740481C1C}">
                <a14:useLocalDpi xmlns:a14="http://schemas.microsoft.com/office/drawing/2010/main" val="0"/>
              </a:ext>
            </a:extLst>
          </a:blip>
          <a:srcRect l="8110" t="23298" r="8112" b="24043"/>
          <a:stretch/>
        </p:blipFill>
        <p:spPr>
          <a:xfrm>
            <a:off x="7386320" y="6240975"/>
            <a:ext cx="1473200" cy="322385"/>
          </a:xfrm>
          <a:prstGeom prst="rect">
            <a:avLst/>
          </a:prstGeom>
        </p:spPr>
      </p:pic>
      <p:sp>
        <p:nvSpPr>
          <p:cNvPr id="14" name="Rectangle 13"/>
          <p:cNvSpPr>
            <a:spLocks noChangeArrowheads="1"/>
          </p:cNvSpPr>
          <p:nvPr userDrawn="1"/>
        </p:nvSpPr>
        <p:spPr bwMode="auto">
          <a:xfrm>
            <a:off x="1376212" y="6493100"/>
            <a:ext cx="6408737" cy="228600"/>
          </a:xfrm>
          <a:prstGeom prst="rect">
            <a:avLst/>
          </a:prstGeom>
          <a:noFill/>
          <a:ln w="9525">
            <a:noFill/>
            <a:miter lim="800000"/>
            <a:headEnd/>
            <a:tailEnd/>
          </a:ln>
          <a:effectLst/>
        </p:spPr>
        <p:txBody>
          <a:bodyPr lIns="91428" tIns="45714" rIns="91428" bIns="45714" anchor="b"/>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7F7F7F"/>
                </a:solidFill>
                <a:effectLst/>
                <a:latin typeface="Trebuchet MS" pitchFamily="34" charset="0"/>
              </a:rPr>
              <a:t>COPYRIGHT © 2014 ALCATEL-LUCENT. ALL RIGHTS RESERVED. </a:t>
            </a:r>
            <a:endParaRPr kumimoji="0" lang="en-US" sz="1800" b="0" i="0" u="none" strike="noStrike" cap="none" normalizeH="0" baseline="0" smtClean="0">
              <a:ln>
                <a:noFill/>
              </a:ln>
              <a:solidFill>
                <a:schemeClr val="tx1"/>
              </a:solidFill>
              <a:effectLst/>
              <a:latin typeface="Trebuchet MS" pitchFamily="34" charset="0"/>
            </a:endParaRPr>
          </a:p>
        </p:txBody>
      </p:sp>
    </p:spTree>
    <p:extLst>
      <p:ext uri="{BB962C8B-B14F-4D97-AF65-F5344CB8AC3E}">
        <p14:creationId xmlns:p14="http://schemas.microsoft.com/office/powerpoint/2010/main" val="52465158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4" name="Footer Placeholder 2"/>
          <p:cNvSpPr txBox="1">
            <a:spLocks/>
          </p:cNvSpPr>
          <p:nvPr userDrawn="1"/>
        </p:nvSpPr>
        <p:spPr>
          <a:xfrm>
            <a:off x="4328962" y="6354763"/>
            <a:ext cx="484187" cy="239712"/>
          </a:xfrm>
          <a:prstGeom prst="rect">
            <a:avLst/>
          </a:prstGeom>
        </p:spPr>
        <p:txBody>
          <a:bodyPr anchor="b"/>
          <a:lstStyle>
            <a:defPPr>
              <a:defRPr lang="en-GB"/>
            </a:defPPr>
            <a:lvl1pPr>
              <a:defRPr sz="800">
                <a:solidFill>
                  <a:schemeClr val="bg1">
                    <a:lumMod val="50000"/>
                  </a:schemeClr>
                </a:solidFill>
                <a:latin typeface="Tahoma" pitchFamily="34" charset="0"/>
              </a:defRPr>
            </a:lvl1pPr>
          </a:lstStyle>
          <a:p>
            <a:pPr algn="ctr">
              <a:spcBef>
                <a:spcPct val="0"/>
              </a:spcBef>
              <a:defRPr/>
            </a:pPr>
            <a:fld id="{1D43DDA3-B8F5-4355-8795-A0F7A61B9EB2}" type="slidenum">
              <a:rPr lang="en-US" sz="600" smtClean="0">
                <a:solidFill>
                  <a:schemeClr val="tx1">
                    <a:lumMod val="50000"/>
                    <a:lumOff val="50000"/>
                  </a:schemeClr>
                </a:solidFill>
                <a:latin typeface="Trebuchet MS" pitchFamily="34" charset="0"/>
                <a:cs typeface="Arial" pitchFamily="34" charset="0"/>
              </a:rPr>
              <a:pPr algn="ctr">
                <a:spcBef>
                  <a:spcPct val="0"/>
                </a:spcBef>
                <a:defRPr/>
              </a:pPr>
              <a:t>‹#›</a:t>
            </a:fld>
            <a:endParaRPr lang="en-US" sz="600" dirty="0">
              <a:solidFill>
                <a:schemeClr val="tx1">
                  <a:lumMod val="50000"/>
                  <a:lumOff val="50000"/>
                </a:schemeClr>
              </a:solidFill>
              <a:latin typeface="Trebuchet MS" pitchFamily="34" charset="0"/>
              <a:cs typeface="Arial" pitchFamily="34" charset="0"/>
            </a:endParaRPr>
          </a:p>
        </p:txBody>
      </p:sp>
      <p:pic>
        <p:nvPicPr>
          <p:cNvPr id="5" name="Picture 2"/>
          <p:cNvPicPr>
            <a:picLocks noChangeAspect="1" noChangeArrowheads="1"/>
          </p:cNvPicPr>
          <p:nvPr userDrawn="1"/>
        </p:nvPicPr>
        <p:blipFill>
          <a:blip r:embed="rId2" cstate="print"/>
          <a:srcRect/>
          <a:stretch>
            <a:fillRect/>
          </a:stretch>
        </p:blipFill>
        <p:spPr bwMode="auto">
          <a:xfrm flipV="1">
            <a:off x="277360" y="6370864"/>
            <a:ext cx="7061654" cy="48886"/>
          </a:xfrm>
          <a:prstGeom prst="rect">
            <a:avLst/>
          </a:prstGeom>
          <a:noFill/>
          <a:ln w="9525">
            <a:noFill/>
            <a:miter lim="800000"/>
            <a:headEnd/>
            <a:tailEnd/>
          </a:ln>
          <a:effectLst/>
        </p:spPr>
      </p:pic>
      <p:pic>
        <p:nvPicPr>
          <p:cNvPr id="6" name="Picture 5" descr="al_corp_h_rgb_75mm.jpg"/>
          <p:cNvPicPr>
            <a:picLocks noChangeAspect="1"/>
          </p:cNvPicPr>
          <p:nvPr userDrawn="1"/>
        </p:nvPicPr>
        <p:blipFill rotWithShape="1">
          <a:blip r:embed="rId3" cstate="print">
            <a:extLst>
              <a:ext uri="{28A0092B-C50C-407E-A947-70E740481C1C}">
                <a14:useLocalDpi xmlns:a14="http://schemas.microsoft.com/office/drawing/2010/main" val="0"/>
              </a:ext>
            </a:extLst>
          </a:blip>
          <a:srcRect l="8110" t="23298" r="8112" b="24043"/>
          <a:stretch/>
        </p:blipFill>
        <p:spPr>
          <a:xfrm>
            <a:off x="7386320" y="6240975"/>
            <a:ext cx="1473200" cy="322385"/>
          </a:xfrm>
          <a:prstGeom prst="rect">
            <a:avLst/>
          </a:prstGeom>
        </p:spPr>
      </p:pic>
      <p:sp>
        <p:nvSpPr>
          <p:cNvPr id="7" name="Rectangle 6"/>
          <p:cNvSpPr>
            <a:spLocks noChangeArrowheads="1"/>
          </p:cNvSpPr>
          <p:nvPr userDrawn="1"/>
        </p:nvSpPr>
        <p:spPr bwMode="auto">
          <a:xfrm>
            <a:off x="1376212" y="6493100"/>
            <a:ext cx="6408737" cy="228600"/>
          </a:xfrm>
          <a:prstGeom prst="rect">
            <a:avLst/>
          </a:prstGeom>
          <a:noFill/>
          <a:ln w="9525">
            <a:noFill/>
            <a:miter lim="800000"/>
            <a:headEnd/>
            <a:tailEnd/>
          </a:ln>
          <a:effectLst/>
        </p:spPr>
        <p:txBody>
          <a:bodyPr lIns="91428" tIns="45714" rIns="91428" bIns="45714" anchor="b"/>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7F7F7F"/>
                </a:solidFill>
                <a:effectLst/>
                <a:latin typeface="Trebuchet MS" pitchFamily="34" charset="0"/>
              </a:rPr>
              <a:t>COPYRIGHT © 2014 ALCATEL-LUCENT. ALL RIGHTS RESERVED. </a:t>
            </a:r>
            <a:endParaRPr kumimoji="0" lang="en-US" sz="1800" b="0" i="0" u="none" strike="noStrike" cap="none" normalizeH="0" baseline="0" smtClean="0">
              <a:ln>
                <a:noFill/>
              </a:ln>
              <a:solidFill>
                <a:schemeClr val="tx1"/>
              </a:solidFill>
              <a:effectLst/>
              <a:latin typeface="Trebuchet MS" pitchFamily="34" charset="0"/>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254000" y="1360488"/>
            <a:ext cx="8583613" cy="4525962"/>
          </a:xfrm>
          <a:prstGeom prst="rect">
            <a:avLst/>
          </a:prstGeom>
          <a:noFill/>
          <a:ln w="9525">
            <a:noFill/>
            <a:miter lim="800000"/>
            <a:headEnd/>
            <a:tailEnd/>
          </a:ln>
        </p:spPr>
        <p:txBody>
          <a:bodyPr vert="horz" wrap="square" lIns="4572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Title Placeholder 10"/>
          <p:cNvSpPr>
            <a:spLocks noGrp="1"/>
          </p:cNvSpPr>
          <p:nvPr>
            <p:ph type="title"/>
          </p:nvPr>
        </p:nvSpPr>
        <p:spPr bwMode="auto">
          <a:xfrm>
            <a:off x="202248" y="233836"/>
            <a:ext cx="8645525"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3" r:id="rId4"/>
    <p:sldLayoutId id="2147483657" r:id="rId5"/>
    <p:sldLayoutId id="2147483664" r:id="rId6"/>
    <p:sldLayoutId id="2147483665" r:id="rId7"/>
    <p:sldLayoutId id="2147483666" r:id="rId8"/>
    <p:sldLayoutId id="2147483667" r:id="rId9"/>
  </p:sldLayoutIdLst>
  <p:transition>
    <p:fade/>
  </p:transition>
  <p:txStyles>
    <p:titleStyle>
      <a:lvl1pPr algn="l" rtl="0" fontAlgn="base">
        <a:spcBef>
          <a:spcPct val="0"/>
        </a:spcBef>
        <a:spcAft>
          <a:spcPct val="0"/>
        </a:spcAft>
        <a:defRPr lang="en-US" sz="2400" b="1" kern="1200" cap="all">
          <a:solidFill>
            <a:srgbClr val="404040"/>
          </a:solidFill>
          <a:latin typeface="Trebuchet MS" pitchFamily="34" charset="0"/>
          <a:ea typeface="+mj-ea"/>
          <a:cs typeface="+mj-cs"/>
        </a:defRPr>
      </a:lvl1pPr>
      <a:lvl2pPr algn="l" rtl="0" fontAlgn="base">
        <a:spcBef>
          <a:spcPct val="0"/>
        </a:spcBef>
        <a:spcAft>
          <a:spcPct val="0"/>
        </a:spcAft>
        <a:defRPr sz="2600" b="1">
          <a:solidFill>
            <a:srgbClr val="404040"/>
          </a:solidFill>
          <a:latin typeface="Tahoma" pitchFamily="34" charset="0"/>
        </a:defRPr>
      </a:lvl2pPr>
      <a:lvl3pPr algn="l" rtl="0" fontAlgn="base">
        <a:spcBef>
          <a:spcPct val="0"/>
        </a:spcBef>
        <a:spcAft>
          <a:spcPct val="0"/>
        </a:spcAft>
        <a:defRPr sz="2600" b="1">
          <a:solidFill>
            <a:srgbClr val="404040"/>
          </a:solidFill>
          <a:latin typeface="Tahoma" pitchFamily="34" charset="0"/>
        </a:defRPr>
      </a:lvl3pPr>
      <a:lvl4pPr algn="l" rtl="0" fontAlgn="base">
        <a:spcBef>
          <a:spcPct val="0"/>
        </a:spcBef>
        <a:spcAft>
          <a:spcPct val="0"/>
        </a:spcAft>
        <a:defRPr sz="2600" b="1">
          <a:solidFill>
            <a:srgbClr val="404040"/>
          </a:solidFill>
          <a:latin typeface="Tahoma" pitchFamily="34" charset="0"/>
        </a:defRPr>
      </a:lvl4pPr>
      <a:lvl5pPr algn="l" rtl="0" fontAlgn="base">
        <a:spcBef>
          <a:spcPct val="0"/>
        </a:spcBef>
        <a:spcAft>
          <a:spcPct val="0"/>
        </a:spcAft>
        <a:defRPr sz="2600" b="1">
          <a:solidFill>
            <a:srgbClr val="404040"/>
          </a:solidFill>
          <a:latin typeface="Tahoma" pitchFamily="34" charset="0"/>
        </a:defRPr>
      </a:lvl5pPr>
      <a:lvl6pPr marL="457200" algn="l" rtl="0" fontAlgn="base">
        <a:spcBef>
          <a:spcPct val="0"/>
        </a:spcBef>
        <a:spcAft>
          <a:spcPct val="0"/>
        </a:spcAft>
        <a:defRPr sz="2600" b="1">
          <a:solidFill>
            <a:srgbClr val="404040"/>
          </a:solidFill>
          <a:latin typeface="Tahoma" pitchFamily="34" charset="0"/>
        </a:defRPr>
      </a:lvl6pPr>
      <a:lvl7pPr marL="914400" algn="l" rtl="0" fontAlgn="base">
        <a:spcBef>
          <a:spcPct val="0"/>
        </a:spcBef>
        <a:spcAft>
          <a:spcPct val="0"/>
        </a:spcAft>
        <a:defRPr sz="2600" b="1">
          <a:solidFill>
            <a:srgbClr val="404040"/>
          </a:solidFill>
          <a:latin typeface="Tahoma" pitchFamily="34" charset="0"/>
        </a:defRPr>
      </a:lvl7pPr>
      <a:lvl8pPr marL="1371600" algn="l" rtl="0" fontAlgn="base">
        <a:spcBef>
          <a:spcPct val="0"/>
        </a:spcBef>
        <a:spcAft>
          <a:spcPct val="0"/>
        </a:spcAft>
        <a:defRPr sz="2600" b="1">
          <a:solidFill>
            <a:srgbClr val="404040"/>
          </a:solidFill>
          <a:latin typeface="Tahoma" pitchFamily="34" charset="0"/>
        </a:defRPr>
      </a:lvl8pPr>
      <a:lvl9pPr marL="1828800" algn="l" rtl="0" fontAlgn="base">
        <a:spcBef>
          <a:spcPct val="0"/>
        </a:spcBef>
        <a:spcAft>
          <a:spcPct val="0"/>
        </a:spcAft>
        <a:defRPr sz="2600" b="1">
          <a:solidFill>
            <a:srgbClr val="404040"/>
          </a:solidFill>
          <a:latin typeface="Tahoma" pitchFamily="34" charset="0"/>
        </a:defRPr>
      </a:lvl9pPr>
    </p:titleStyle>
    <p:bodyStyle>
      <a:lvl1pPr marL="171450" indent="-171450" algn="l" rtl="0" fontAlgn="base">
        <a:spcBef>
          <a:spcPct val="20000"/>
        </a:spcBef>
        <a:spcAft>
          <a:spcPts val="600"/>
        </a:spcAft>
        <a:buClr>
          <a:srgbClr val="404040"/>
        </a:buClr>
        <a:buFont typeface="Arial" charset="0"/>
        <a:buChar char="•"/>
        <a:defRPr sz="1800" kern="1200">
          <a:solidFill>
            <a:srgbClr val="404040"/>
          </a:solidFill>
          <a:latin typeface="Trebuchet MS" pitchFamily="34" charset="0"/>
          <a:ea typeface="+mn-ea"/>
          <a:cs typeface="+mn-cs"/>
        </a:defRPr>
      </a:lvl1pPr>
      <a:lvl2pPr marL="346075" indent="-173038" algn="l" rtl="0" fontAlgn="base">
        <a:spcBef>
          <a:spcPct val="20000"/>
        </a:spcBef>
        <a:spcAft>
          <a:spcPts val="600"/>
        </a:spcAft>
        <a:buClr>
          <a:srgbClr val="404040"/>
        </a:buClr>
        <a:buFont typeface="Tahoma" pitchFamily="34" charset="0"/>
        <a:buChar char="­"/>
        <a:defRPr sz="1600" kern="1200">
          <a:solidFill>
            <a:srgbClr val="404040"/>
          </a:solidFill>
          <a:latin typeface="Trebuchet MS" pitchFamily="34" charset="0"/>
          <a:ea typeface="+mn-ea"/>
          <a:cs typeface="+mn-cs"/>
        </a:defRPr>
      </a:lvl2pPr>
      <a:lvl3pPr marL="520700" indent="-174625" algn="l" rtl="0" fontAlgn="base">
        <a:spcBef>
          <a:spcPct val="20000"/>
        </a:spcBef>
        <a:spcAft>
          <a:spcPts val="600"/>
        </a:spcAft>
        <a:buClr>
          <a:srgbClr val="404040"/>
        </a:buClr>
        <a:buFont typeface="Tahoma" pitchFamily="34" charset="0"/>
        <a:buChar char="­"/>
        <a:defRPr sz="1400" kern="1200">
          <a:solidFill>
            <a:srgbClr val="404040"/>
          </a:solidFill>
          <a:latin typeface="Trebuchet MS" pitchFamily="34" charset="0"/>
          <a:ea typeface="+mn-ea"/>
          <a:cs typeface="+mn-cs"/>
        </a:defRPr>
      </a:lvl3pPr>
      <a:lvl4pPr marL="630238" indent="-114300" algn="l" rtl="0" fontAlgn="base">
        <a:spcBef>
          <a:spcPct val="20000"/>
        </a:spcBef>
        <a:spcAft>
          <a:spcPts val="600"/>
        </a:spcAft>
        <a:buClr>
          <a:srgbClr val="404040"/>
        </a:buClr>
        <a:buFont typeface="Tahoma" pitchFamily="34" charset="0"/>
        <a:buChar char="­"/>
        <a:defRPr sz="1200" kern="1200">
          <a:solidFill>
            <a:srgbClr val="404040"/>
          </a:solidFill>
          <a:latin typeface="Trebuchet MS" pitchFamily="34" charset="0"/>
          <a:ea typeface="+mn-ea"/>
          <a:cs typeface="+mn-cs"/>
        </a:defRPr>
      </a:lvl4pPr>
      <a:lvl5pPr marL="741363" indent="-111125" algn="l" rtl="0" fontAlgn="base">
        <a:spcBef>
          <a:spcPct val="20000"/>
        </a:spcBef>
        <a:spcAft>
          <a:spcPts val="600"/>
        </a:spcAft>
        <a:buClr>
          <a:srgbClr val="404040"/>
        </a:buClr>
        <a:buFont typeface="Tahoma" pitchFamily="34" charset="0"/>
        <a:buChar char="­"/>
        <a:defRPr sz="1200" kern="1200">
          <a:solidFill>
            <a:srgbClr val="404040"/>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hyperlink" Target="http://www.alcatel-lucent.com/sustainability" TargetMode="External"/><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hyperlink" Target="https://www.youtube.com/watch?v=MSsnwe41R9c" TargetMode="External"/><Relationship Id="rId9" Type="http://schemas.openxmlformats.org/officeDocument/2006/relationships/image" Target="../media/image34.png"/><Relationship Id="rId14" Type="http://schemas.openxmlformats.org/officeDocument/2006/relationships/hyperlink" Target="mailto:sustainability@alcatel-lucent.co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www.sam-group.com/images/Alpha_from_Sustainability_e_tcm794-269011.pdf"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image" Target="../media/image18.emf"/></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ubTitle" idx="1"/>
          </p:nvPr>
        </p:nvSpPr>
        <p:spPr>
          <a:xfrm>
            <a:off x="294457" y="5648189"/>
            <a:ext cx="8660877" cy="615553"/>
          </a:xfrm>
        </p:spPr>
        <p:txBody>
          <a:bodyPr/>
          <a:lstStyle/>
          <a:p>
            <a:pPr>
              <a:spcBef>
                <a:spcPts val="0"/>
              </a:spcBef>
              <a:spcAft>
                <a:spcPts val="0"/>
              </a:spcAft>
            </a:pPr>
            <a:r>
              <a:rPr lang="fr-FR" dirty="0" smtClean="0"/>
              <a:t>Guillaume </a:t>
            </a:r>
            <a:r>
              <a:rPr lang="fr-FR" dirty="0" err="1" smtClean="0"/>
              <a:t>Mascot</a:t>
            </a:r>
            <a:endParaRPr lang="fr-FR" dirty="0" smtClean="0"/>
          </a:p>
          <a:p>
            <a:pPr>
              <a:spcBef>
                <a:spcPts val="0"/>
              </a:spcBef>
              <a:spcAft>
                <a:spcPts val="0"/>
              </a:spcAft>
            </a:pPr>
            <a:r>
              <a:rPr lang="en-US" sz="1400" dirty="0" smtClean="0"/>
              <a:t>September 2014</a:t>
            </a:r>
            <a:endParaRPr lang="en-US" sz="1400" dirty="0"/>
          </a:p>
        </p:txBody>
      </p:sp>
      <p:sp>
        <p:nvSpPr>
          <p:cNvPr id="2050" name="Rectangle 2"/>
          <p:cNvSpPr>
            <a:spLocks noGrp="1" noChangeArrowheads="1"/>
          </p:cNvSpPr>
          <p:nvPr>
            <p:ph type="title"/>
          </p:nvPr>
        </p:nvSpPr>
        <p:spPr>
          <a:xfrm>
            <a:off x="202612" y="4251824"/>
            <a:ext cx="8645887" cy="1143000"/>
          </a:xfrm>
        </p:spPr>
        <p:txBody>
          <a:bodyPr>
            <a:normAutofit/>
          </a:bodyPr>
          <a:lstStyle/>
          <a:p>
            <a:r>
              <a:rPr lang="en-US" b="0" cap="none" dirty="0" smtClean="0"/>
              <a:t>THE INNOVATION IMPERATIVE FOR THE ICT SECTOR</a:t>
            </a:r>
            <a:br>
              <a:rPr lang="en-US" b="0" cap="none" dirty="0" smtClean="0"/>
            </a:br>
            <a:r>
              <a:rPr lang="en-US" sz="2400" b="0" cap="none" dirty="0" smtClean="0"/>
              <a:t>ITU Green Standard Week</a:t>
            </a:r>
            <a:endParaRPr lang="en-US" sz="2400" b="0" dirty="0"/>
          </a:p>
        </p:txBody>
      </p:sp>
      <p:pic>
        <p:nvPicPr>
          <p:cNvPr id="5" name="Picture 4" descr="marquee_for_ppt.tif"/>
          <p:cNvPicPr>
            <a:picLocks noChangeAspect="1"/>
          </p:cNvPicPr>
          <p:nvPr/>
        </p:nvPicPr>
        <p:blipFill>
          <a:blip r:embed="rId3" cstate="print"/>
          <a:stretch>
            <a:fillRect/>
          </a:stretch>
        </p:blipFill>
        <p:spPr>
          <a:xfrm>
            <a:off x="431069" y="414455"/>
            <a:ext cx="7951051" cy="3951668"/>
          </a:xfrm>
          <a:prstGeom prst="rect">
            <a:avLst/>
          </a:prstGeom>
        </p:spPr>
      </p:pic>
    </p:spTree>
    <p:extLst>
      <p:ext uri="{BB962C8B-B14F-4D97-AF65-F5344CB8AC3E}">
        <p14:creationId xmlns:p14="http://schemas.microsoft.com/office/powerpoint/2010/main" val="7408612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9888" y="1235757"/>
            <a:ext cx="8737477" cy="5054600"/>
          </a:xfrm>
        </p:spPr>
        <p:txBody>
          <a:bodyPr/>
          <a:lstStyle/>
          <a:p>
            <a:pPr marL="285750" lvl="2" indent="-285750">
              <a:buClr>
                <a:schemeClr val="accent3"/>
              </a:buClr>
              <a:buFont typeface="Wingdings" panose="05000000000000000000" pitchFamily="2" charset="2"/>
              <a:buChar char="§"/>
            </a:pPr>
            <a:r>
              <a:rPr lang="en-US" sz="1600" b="1" dirty="0" smtClean="0">
                <a:solidFill>
                  <a:schemeClr val="tx1"/>
                </a:solidFill>
              </a:rPr>
              <a:t>Materials efficient product designs</a:t>
            </a:r>
          </a:p>
          <a:p>
            <a:pPr marL="460375" lvl="3" indent="-285750">
              <a:buClr>
                <a:schemeClr val="accent3"/>
              </a:buClr>
              <a:buFont typeface="Courier New" panose="02070309020205020404" pitchFamily="49" charset="0"/>
              <a:buChar char="o"/>
            </a:pPr>
            <a:r>
              <a:rPr lang="en-US" sz="1400" dirty="0" smtClean="0">
                <a:solidFill>
                  <a:schemeClr val="tx1"/>
                </a:solidFill>
              </a:rPr>
              <a:t>Increasing functionality (e.g., more capacity, service, performance) per unit of electricity consumed </a:t>
            </a:r>
          </a:p>
          <a:p>
            <a:pPr marL="460375" lvl="3" indent="-285750">
              <a:buClr>
                <a:schemeClr val="accent3"/>
              </a:buClr>
              <a:buFont typeface="Courier New" panose="02070309020205020404" pitchFamily="49" charset="0"/>
              <a:buChar char="o"/>
            </a:pPr>
            <a:r>
              <a:rPr lang="en-US" sz="1400" dirty="0" smtClean="0">
                <a:solidFill>
                  <a:schemeClr val="tx1"/>
                </a:solidFill>
              </a:rPr>
              <a:t>Occupying less physical space, weighing less and using fewer types of materials</a:t>
            </a:r>
          </a:p>
          <a:p>
            <a:pPr marL="336550" lvl="4" indent="0">
              <a:buClr>
                <a:schemeClr val="accent3"/>
              </a:buClr>
              <a:buNone/>
            </a:pPr>
            <a:r>
              <a:rPr lang="en-US" sz="1400" i="1" u="sng" dirty="0" smtClean="0">
                <a:solidFill>
                  <a:schemeClr val="tx1"/>
                </a:solidFill>
              </a:rPr>
              <a:t>Example:</a:t>
            </a:r>
          </a:p>
          <a:p>
            <a:pPr marL="287337" lvl="3" indent="0">
              <a:buClr>
                <a:schemeClr val="accent3"/>
              </a:buClr>
              <a:buNone/>
            </a:pPr>
            <a:r>
              <a:rPr lang="en-US" sz="1400" b="1" dirty="0" smtClean="0">
                <a:solidFill>
                  <a:schemeClr val="tx1"/>
                </a:solidFill>
              </a:rPr>
              <a:t>7750 SR - d</a:t>
            </a:r>
            <a:r>
              <a:rPr lang="en-US" sz="1400" dirty="0" smtClean="0">
                <a:solidFill>
                  <a:schemeClr val="tx1"/>
                </a:solidFill>
                <a:sym typeface="Wingdings" pitchFamily="2" charset="2"/>
              </a:rPr>
              <a:t>elivers </a:t>
            </a:r>
            <a:r>
              <a:rPr lang="en-US" sz="1400" dirty="0" smtClean="0">
                <a:solidFill>
                  <a:schemeClr val="tx1"/>
                </a:solidFill>
              </a:rPr>
              <a:t>faster service while using 50% less power and reduced cooling needs; and takes up 30% less space </a:t>
            </a:r>
            <a:r>
              <a:rPr lang="en-US" sz="1400" dirty="0" smtClean="0">
                <a:solidFill>
                  <a:schemeClr val="tx1"/>
                </a:solidFill>
                <a:sym typeface="Wingdings" pitchFamily="2" charset="2"/>
              </a:rPr>
              <a:t> </a:t>
            </a:r>
            <a:r>
              <a:rPr lang="en-US" sz="1400" dirty="0" smtClean="0">
                <a:solidFill>
                  <a:schemeClr val="tx1"/>
                </a:solidFill>
              </a:rPr>
              <a:t>meaning fewer components and raw materials used*</a:t>
            </a:r>
          </a:p>
          <a:p>
            <a:pPr marL="457200" lvl="3" indent="-169863">
              <a:buClr>
                <a:schemeClr val="accent3"/>
              </a:buClr>
              <a:buNone/>
            </a:pPr>
            <a:endParaRPr lang="en-US" sz="1100" b="1" dirty="0" smtClean="0">
              <a:solidFill>
                <a:schemeClr val="tx1"/>
              </a:solidFill>
            </a:endParaRPr>
          </a:p>
          <a:p>
            <a:pPr marL="285750" lvl="2" indent="-285750">
              <a:buClr>
                <a:schemeClr val="accent3"/>
              </a:buClr>
              <a:buFont typeface="Wingdings" panose="05000000000000000000" pitchFamily="2" charset="2"/>
              <a:buChar char="§"/>
            </a:pPr>
            <a:r>
              <a:rPr lang="en-US" sz="1600" b="1" dirty="0" smtClean="0">
                <a:solidFill>
                  <a:schemeClr val="tx1"/>
                </a:solidFill>
              </a:rPr>
              <a:t>Improved materials selection</a:t>
            </a:r>
          </a:p>
          <a:p>
            <a:pPr marL="460375" lvl="3" indent="-285750">
              <a:buClr>
                <a:schemeClr val="accent3"/>
              </a:buClr>
              <a:buFont typeface="Courier New" panose="02070309020205020404" pitchFamily="49" charset="0"/>
              <a:buChar char="o"/>
            </a:pPr>
            <a:r>
              <a:rPr lang="en-US" sz="1400" dirty="0" smtClean="0">
                <a:solidFill>
                  <a:schemeClr val="tx1"/>
                </a:solidFill>
              </a:rPr>
              <a:t>Optimal materials selection during the design phase delivers increased efficiency in material usage while offsetting other materials/ energy needs and their eco-impacts</a:t>
            </a:r>
          </a:p>
          <a:p>
            <a:pPr marL="506413" lvl="4" indent="-169863">
              <a:buClr>
                <a:schemeClr val="accent3"/>
              </a:buClr>
              <a:buNone/>
            </a:pPr>
            <a:r>
              <a:rPr lang="en-US" sz="1400" i="1" u="sng" dirty="0" smtClean="0">
                <a:solidFill>
                  <a:schemeClr val="tx1"/>
                </a:solidFill>
              </a:rPr>
              <a:t>Example</a:t>
            </a:r>
            <a:r>
              <a:rPr lang="en-US" sz="1400" i="1" dirty="0" smtClean="0">
                <a:solidFill>
                  <a:schemeClr val="tx1"/>
                </a:solidFill>
              </a:rPr>
              <a:t>:</a:t>
            </a:r>
          </a:p>
          <a:p>
            <a:pPr marL="287337" lvl="3" indent="0">
              <a:buClr>
                <a:schemeClr val="accent3"/>
              </a:buClr>
              <a:buNone/>
            </a:pPr>
            <a:r>
              <a:rPr lang="en-US" sz="1400" dirty="0" smtClean="0">
                <a:solidFill>
                  <a:schemeClr val="tx1"/>
                </a:solidFill>
              </a:rPr>
              <a:t>Aluminum (~65% recycled content) employed in lieu of painted steel (~30% recycled content) for a product chassis / cabinet</a:t>
            </a:r>
          </a:p>
          <a:p>
            <a:pPr marL="677863" lvl="4" indent="-171450">
              <a:buClr>
                <a:schemeClr val="accent3"/>
              </a:buClr>
              <a:buFont typeface="Wingdings" panose="05000000000000000000" pitchFamily="2" charset="2"/>
              <a:buChar char="Ø"/>
            </a:pPr>
            <a:r>
              <a:rPr lang="en-US" dirty="0" smtClean="0">
                <a:solidFill>
                  <a:schemeClr val="tx1"/>
                </a:solidFill>
              </a:rPr>
              <a:t>Reduces raw materials extraction needs (due to higher recycled materials content)</a:t>
            </a:r>
          </a:p>
          <a:p>
            <a:pPr marL="677863" lvl="4" indent="-171450">
              <a:buClr>
                <a:schemeClr val="accent3"/>
              </a:buClr>
              <a:buFont typeface="Wingdings" panose="05000000000000000000" pitchFamily="2" charset="2"/>
              <a:buChar char="Ø"/>
            </a:pPr>
            <a:r>
              <a:rPr lang="en-US" dirty="0" smtClean="0">
                <a:solidFill>
                  <a:schemeClr val="tx1"/>
                </a:solidFill>
              </a:rPr>
              <a:t>Produces a light-weight product that uses less energy in shipping, installation and end-of-life treatment</a:t>
            </a:r>
          </a:p>
          <a:p>
            <a:pPr marL="677863" lvl="4" indent="-171450">
              <a:buClr>
                <a:schemeClr val="accent3"/>
              </a:buClr>
              <a:buFont typeface="Wingdings" panose="05000000000000000000" pitchFamily="2" charset="2"/>
              <a:buChar char="Ø"/>
            </a:pPr>
            <a:r>
              <a:rPr lang="en-US" dirty="0" smtClean="0">
                <a:solidFill>
                  <a:schemeClr val="tx1"/>
                </a:solidFill>
              </a:rPr>
              <a:t>Needs fewer materials for corrosion and finish protection</a:t>
            </a:r>
          </a:p>
        </p:txBody>
      </p:sp>
      <p:sp>
        <p:nvSpPr>
          <p:cNvPr id="3" name="Title 2"/>
          <p:cNvSpPr>
            <a:spLocks noGrp="1"/>
          </p:cNvSpPr>
          <p:nvPr>
            <p:ph type="title"/>
          </p:nvPr>
        </p:nvSpPr>
        <p:spPr>
          <a:xfrm>
            <a:off x="192375" y="345070"/>
            <a:ext cx="8645237" cy="740690"/>
          </a:xfrm>
        </p:spPr>
        <p:txBody>
          <a:bodyPr>
            <a:normAutofit fontScale="90000"/>
          </a:bodyPr>
          <a:lstStyle/>
          <a:p>
            <a:r>
              <a:rPr lang="en-US" sz="2200" dirty="0" smtClean="0">
                <a:solidFill>
                  <a:schemeClr val="tx1"/>
                </a:solidFill>
              </a:rPr>
              <a:t>Alcatel-Lucent Materials Management</a:t>
            </a:r>
            <a:r>
              <a:rPr lang="en-US" dirty="0" smtClean="0">
                <a:solidFill>
                  <a:schemeClr val="tx1"/>
                </a:solidFill>
              </a:rPr>
              <a:t/>
            </a:r>
            <a:br>
              <a:rPr lang="en-US" dirty="0" smtClean="0">
                <a:solidFill>
                  <a:schemeClr val="tx1"/>
                </a:solidFill>
              </a:rPr>
            </a:br>
            <a:r>
              <a:rPr lang="en-US" sz="2200" b="0" cap="none" dirty="0" smtClean="0">
                <a:solidFill>
                  <a:schemeClr val="tx1"/>
                </a:solidFill>
              </a:rPr>
              <a:t>Materials efficiency and selection</a:t>
            </a:r>
            <a:endParaRPr lang="en-US" b="0" dirty="0">
              <a:solidFill>
                <a:schemeClr val="tx1"/>
              </a:solidFill>
            </a:endParaRPr>
          </a:p>
        </p:txBody>
      </p:sp>
      <p:sp>
        <p:nvSpPr>
          <p:cNvPr id="5" name="TextBox 4"/>
          <p:cNvSpPr txBox="1"/>
          <p:nvPr/>
        </p:nvSpPr>
        <p:spPr>
          <a:xfrm>
            <a:off x="516466" y="6139076"/>
            <a:ext cx="2210862" cy="215444"/>
          </a:xfrm>
          <a:prstGeom prst="rect">
            <a:avLst/>
          </a:prstGeom>
          <a:noFill/>
        </p:spPr>
        <p:txBody>
          <a:bodyPr wrap="none" lIns="91440" tIns="45720" rIns="91440" bIns="45720" rtlCol="0" anchor="ctr" anchorCtr="0">
            <a:spAutoFit/>
          </a:bodyPr>
          <a:lstStyle/>
          <a:p>
            <a:r>
              <a:rPr lang="en-US" sz="800" dirty="0" smtClean="0">
                <a:solidFill>
                  <a:srgbClr val="404040"/>
                </a:solidFill>
                <a:latin typeface="Trebuchet MS" pitchFamily="34" charset="0"/>
              </a:rPr>
              <a:t>* than other / previous generation products</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9888" y="1199995"/>
            <a:ext cx="8734092" cy="4834466"/>
          </a:xfrm>
        </p:spPr>
        <p:txBody>
          <a:bodyPr/>
          <a:lstStyle/>
          <a:p>
            <a:pPr>
              <a:buClr>
                <a:schemeClr val="accent3"/>
              </a:buClr>
              <a:buFont typeface="Wingdings" panose="05000000000000000000" pitchFamily="2" charset="2"/>
              <a:buChar char="§"/>
            </a:pPr>
            <a:r>
              <a:rPr lang="en-US" dirty="0" smtClean="0">
                <a:solidFill>
                  <a:schemeClr val="tx1"/>
                </a:solidFill>
              </a:rPr>
              <a:t>The issue: mining of minerals financing armed groups  resulting in extreme violence and human rights violations in some regions</a:t>
            </a:r>
            <a:endParaRPr lang="en-US" sz="1600" i="1" dirty="0" smtClean="0">
              <a:solidFill>
                <a:schemeClr val="tx1"/>
              </a:solidFill>
            </a:endParaRPr>
          </a:p>
          <a:p>
            <a:pPr lvl="1">
              <a:buClr>
                <a:schemeClr val="accent3"/>
              </a:buClr>
              <a:buFont typeface="Courier New" panose="02070309020205020404" pitchFamily="49" charset="0"/>
              <a:buChar char="o"/>
            </a:pPr>
            <a:r>
              <a:rPr lang="en-US" dirty="0" smtClean="0">
                <a:solidFill>
                  <a:schemeClr val="tx1"/>
                </a:solidFill>
              </a:rPr>
              <a:t>These minerals may become part of products after being smelted</a:t>
            </a:r>
          </a:p>
          <a:p>
            <a:pPr lvl="1">
              <a:buClr>
                <a:schemeClr val="accent3"/>
              </a:buClr>
              <a:buFont typeface="Courier New" panose="02070309020205020404" pitchFamily="49" charset="0"/>
              <a:buChar char="o"/>
            </a:pPr>
            <a:r>
              <a:rPr lang="en-US" dirty="0" smtClean="0">
                <a:solidFill>
                  <a:schemeClr val="tx1"/>
                </a:solidFill>
              </a:rPr>
              <a:t>The US law requires companies to report on their efforts to track the origin of the metals used</a:t>
            </a:r>
          </a:p>
          <a:p>
            <a:pPr>
              <a:buClr>
                <a:schemeClr val="accent3"/>
              </a:buClr>
              <a:buFont typeface="Wingdings" panose="05000000000000000000" pitchFamily="2" charset="2"/>
              <a:buChar char="§"/>
            </a:pPr>
            <a:r>
              <a:rPr lang="en-US" dirty="0" smtClean="0">
                <a:solidFill>
                  <a:schemeClr val="tx1"/>
                </a:solidFill>
              </a:rPr>
              <a:t>Alcatel-Lucent conflict minerals program:</a:t>
            </a:r>
          </a:p>
          <a:p>
            <a:pPr lvl="1">
              <a:buClr>
                <a:schemeClr val="accent3"/>
              </a:buClr>
              <a:buFont typeface="Courier New" panose="02070309020205020404" pitchFamily="49" charset="0"/>
              <a:buChar char="o"/>
            </a:pPr>
            <a:r>
              <a:rPr lang="en-US" dirty="0" smtClean="0">
                <a:solidFill>
                  <a:schemeClr val="tx1"/>
                </a:solidFill>
              </a:rPr>
              <a:t>Conflict Minerals Policy highlighting our commitment</a:t>
            </a:r>
          </a:p>
          <a:p>
            <a:pPr lvl="1">
              <a:buClr>
                <a:schemeClr val="accent3"/>
              </a:buClr>
              <a:buFont typeface="Courier New" panose="02070309020205020404" pitchFamily="49" charset="0"/>
              <a:buChar char="o"/>
            </a:pPr>
            <a:r>
              <a:rPr lang="en-US" dirty="0" smtClean="0">
                <a:solidFill>
                  <a:schemeClr val="tx1"/>
                </a:solidFill>
              </a:rPr>
              <a:t>Cooperation with industry associations to:</a:t>
            </a:r>
          </a:p>
          <a:p>
            <a:pPr lvl="2">
              <a:buClr>
                <a:schemeClr val="accent3"/>
              </a:buClr>
              <a:buFont typeface="Wingdings" panose="05000000000000000000" pitchFamily="2" charset="2"/>
              <a:buChar char="Ø"/>
            </a:pPr>
            <a:r>
              <a:rPr lang="en-US" dirty="0" smtClean="0">
                <a:solidFill>
                  <a:schemeClr val="tx1"/>
                </a:solidFill>
              </a:rPr>
              <a:t>develop traceability tools</a:t>
            </a:r>
          </a:p>
          <a:p>
            <a:pPr lvl="2">
              <a:buClr>
                <a:schemeClr val="accent3"/>
              </a:buClr>
              <a:buFont typeface="Wingdings" panose="05000000000000000000" pitchFamily="2" charset="2"/>
              <a:buChar char="Ø"/>
            </a:pPr>
            <a:r>
              <a:rPr lang="en-US" dirty="0" smtClean="0">
                <a:solidFill>
                  <a:schemeClr val="tx1"/>
                </a:solidFill>
              </a:rPr>
              <a:t>Engage the upstream supply chain (smelters)</a:t>
            </a:r>
          </a:p>
          <a:p>
            <a:pPr lvl="1">
              <a:buClr>
                <a:schemeClr val="accent3"/>
              </a:buClr>
              <a:buFont typeface="Courier New" panose="02070309020205020404" pitchFamily="49" charset="0"/>
              <a:buChar char="o"/>
            </a:pPr>
            <a:r>
              <a:rPr lang="en-US" dirty="0" smtClean="0">
                <a:solidFill>
                  <a:schemeClr val="tx1"/>
                </a:solidFill>
              </a:rPr>
              <a:t>Identification of impacted commodities and suppliers</a:t>
            </a:r>
          </a:p>
          <a:p>
            <a:pPr lvl="1">
              <a:buClr>
                <a:schemeClr val="accent3"/>
              </a:buClr>
              <a:buFont typeface="Courier New" panose="02070309020205020404" pitchFamily="49" charset="0"/>
              <a:buChar char="o"/>
            </a:pPr>
            <a:r>
              <a:rPr lang="en-US" dirty="0" smtClean="0">
                <a:solidFill>
                  <a:schemeClr val="tx1"/>
                </a:solidFill>
              </a:rPr>
              <a:t>Survey suppliers on conflict minerals and drive traceability improvements</a:t>
            </a:r>
          </a:p>
          <a:p>
            <a:pPr lvl="1">
              <a:buClr>
                <a:schemeClr val="accent3"/>
              </a:buClr>
              <a:buFont typeface="Courier New" panose="02070309020205020404" pitchFamily="49" charset="0"/>
              <a:buChar char="o"/>
            </a:pPr>
            <a:r>
              <a:rPr lang="en-US" dirty="0" smtClean="0">
                <a:solidFill>
                  <a:schemeClr val="tx1"/>
                </a:solidFill>
              </a:rPr>
              <a:t>Establish Alcatel-Lucent’s conflict minerals status</a:t>
            </a:r>
          </a:p>
          <a:p>
            <a:pPr lvl="1">
              <a:buClr>
                <a:schemeClr val="accent3"/>
              </a:buClr>
              <a:buFont typeface="Courier New" panose="02070309020205020404" pitchFamily="49" charset="0"/>
              <a:buChar char="o"/>
            </a:pPr>
            <a:r>
              <a:rPr lang="en-US" dirty="0" smtClean="0">
                <a:solidFill>
                  <a:schemeClr val="tx1"/>
                </a:solidFill>
              </a:rPr>
              <a:t>Provide Alcatel-Lucent conflict minerals information to customers and authorities</a:t>
            </a:r>
          </a:p>
          <a:p>
            <a:pPr lvl="1">
              <a:buClr>
                <a:schemeClr val="accent3"/>
              </a:buClr>
              <a:buFont typeface="Courier New" panose="02070309020205020404" pitchFamily="49" charset="0"/>
              <a:buChar char="o"/>
            </a:pPr>
            <a:r>
              <a:rPr lang="en-US" dirty="0" smtClean="0">
                <a:solidFill>
                  <a:schemeClr val="tx1"/>
                </a:solidFill>
              </a:rPr>
              <a:t>Offer stakeholders opportunities to review data and provide comments</a:t>
            </a:r>
          </a:p>
          <a:p>
            <a:pPr lvl="1">
              <a:buNone/>
            </a:pPr>
            <a:endParaRPr lang="en-US" dirty="0" smtClean="0">
              <a:solidFill>
                <a:schemeClr val="tx1"/>
              </a:solidFill>
            </a:endParaRPr>
          </a:p>
          <a:p>
            <a:pPr lvl="1">
              <a:buNone/>
            </a:pPr>
            <a:endParaRPr lang="en-US" dirty="0" smtClean="0">
              <a:solidFill>
                <a:schemeClr val="tx1"/>
              </a:solidFill>
            </a:endParaRPr>
          </a:p>
        </p:txBody>
      </p:sp>
      <p:sp>
        <p:nvSpPr>
          <p:cNvPr id="3" name="Title 2"/>
          <p:cNvSpPr>
            <a:spLocks noGrp="1"/>
          </p:cNvSpPr>
          <p:nvPr>
            <p:ph type="title"/>
          </p:nvPr>
        </p:nvSpPr>
        <p:spPr>
          <a:xfrm>
            <a:off x="192375" y="348150"/>
            <a:ext cx="8645237" cy="779943"/>
          </a:xfrm>
        </p:spPr>
        <p:txBody>
          <a:bodyPr/>
          <a:lstStyle/>
          <a:p>
            <a:r>
              <a:rPr lang="en-US" sz="2000" dirty="0" smtClean="0">
                <a:solidFill>
                  <a:schemeClr val="tx1"/>
                </a:solidFill>
              </a:rPr>
              <a:t>Alcatel-Lucent Materials Management </a:t>
            </a:r>
            <a:r>
              <a:rPr lang="en-US" dirty="0" smtClean="0">
                <a:solidFill>
                  <a:schemeClr val="tx1"/>
                </a:solidFill>
              </a:rPr>
              <a:t/>
            </a:r>
            <a:br>
              <a:rPr lang="en-US" dirty="0" smtClean="0">
                <a:solidFill>
                  <a:schemeClr val="tx1"/>
                </a:solidFill>
              </a:rPr>
            </a:br>
            <a:r>
              <a:rPr lang="en-US" sz="2000" b="0" cap="none" dirty="0" smtClean="0">
                <a:solidFill>
                  <a:schemeClr val="tx1"/>
                </a:solidFill>
              </a:rPr>
              <a:t>Conflict minerals traceability</a:t>
            </a:r>
            <a:endParaRPr lang="en-US" b="0" dirty="0">
              <a:solidFill>
                <a:schemeClr val="tx1"/>
              </a:solidFill>
            </a:endParaRPr>
          </a:p>
        </p:txBody>
      </p:sp>
      <p:pic>
        <p:nvPicPr>
          <p:cNvPr id="4099" name="Picture 3"/>
          <p:cNvPicPr>
            <a:picLocks noChangeAspect="1" noChangeArrowheads="1"/>
          </p:cNvPicPr>
          <p:nvPr/>
        </p:nvPicPr>
        <p:blipFill>
          <a:blip r:embed="rId2" cstate="print"/>
          <a:srcRect/>
          <a:stretch>
            <a:fillRect/>
          </a:stretch>
        </p:blipFill>
        <p:spPr bwMode="auto">
          <a:xfrm>
            <a:off x="6574827" y="2772044"/>
            <a:ext cx="1962583" cy="183174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9888" y="1242985"/>
            <a:ext cx="8587723" cy="5157819"/>
          </a:xfrm>
        </p:spPr>
        <p:txBody>
          <a:bodyPr/>
          <a:lstStyle/>
          <a:p>
            <a:pPr>
              <a:buClr>
                <a:schemeClr val="accent3"/>
              </a:buClr>
              <a:buFont typeface="Wingdings" panose="05000000000000000000" pitchFamily="2" charset="2"/>
              <a:buChar char="§"/>
            </a:pPr>
            <a:r>
              <a:rPr lang="en-US" dirty="0" smtClean="0">
                <a:solidFill>
                  <a:schemeClr val="tx1"/>
                </a:solidFill>
              </a:rPr>
              <a:t>Alcatel-Lucent offers a complete take-back and recycling program for its customers and any telecommunications products that reach end-of-life</a:t>
            </a:r>
          </a:p>
          <a:p>
            <a:pPr lvl="1">
              <a:buClr>
                <a:schemeClr val="accent3"/>
              </a:buClr>
              <a:buFont typeface="Courier New" panose="02070309020205020404" pitchFamily="49" charset="0"/>
              <a:buChar char="o"/>
            </a:pPr>
            <a:r>
              <a:rPr lang="en-US" dirty="0" smtClean="0">
                <a:solidFill>
                  <a:schemeClr val="tx1"/>
                </a:solidFill>
              </a:rPr>
              <a:t>Very high recycling /reuse rate (</a:t>
            </a:r>
            <a:r>
              <a:rPr lang="en-US" b="1" dirty="0" smtClean="0">
                <a:solidFill>
                  <a:schemeClr val="tx1"/>
                </a:solidFill>
              </a:rPr>
              <a:t>97%</a:t>
            </a:r>
            <a:r>
              <a:rPr lang="en-US" dirty="0" smtClean="0">
                <a:solidFill>
                  <a:schemeClr val="tx1"/>
                </a:solidFill>
              </a:rPr>
              <a:t>) for EoL processed products /materials</a:t>
            </a:r>
          </a:p>
          <a:p>
            <a:pPr marL="1030287" lvl="2" indent="-285750">
              <a:buClr>
                <a:schemeClr val="accent3"/>
              </a:buClr>
              <a:buFont typeface="Wingdings" panose="05000000000000000000" pitchFamily="2" charset="2"/>
              <a:buChar char="Ø"/>
            </a:pPr>
            <a:r>
              <a:rPr lang="en-US" b="1" dirty="0" smtClean="0">
                <a:solidFill>
                  <a:schemeClr val="tx1"/>
                </a:solidFill>
              </a:rPr>
              <a:t>7463</a:t>
            </a:r>
            <a:r>
              <a:rPr lang="en-US" dirty="0" smtClean="0">
                <a:solidFill>
                  <a:schemeClr val="tx1"/>
                </a:solidFill>
              </a:rPr>
              <a:t> tonnes of electronic wastes handled in 2013</a:t>
            </a:r>
            <a:endParaRPr lang="en-US" b="1" dirty="0" smtClean="0">
              <a:solidFill>
                <a:schemeClr val="tx1"/>
              </a:solidFill>
            </a:endParaRPr>
          </a:p>
          <a:p>
            <a:pPr marL="1030287" lvl="2" indent="-285750">
              <a:buClr>
                <a:schemeClr val="accent3"/>
              </a:buClr>
              <a:buFont typeface="Wingdings" panose="05000000000000000000" pitchFamily="2" charset="2"/>
              <a:buChar char="Ø"/>
            </a:pPr>
            <a:r>
              <a:rPr lang="en-US" b="1" dirty="0" smtClean="0">
                <a:solidFill>
                  <a:schemeClr val="tx1"/>
                </a:solidFill>
              </a:rPr>
              <a:t>90%</a:t>
            </a:r>
            <a:r>
              <a:rPr lang="en-US" dirty="0" smtClean="0">
                <a:solidFill>
                  <a:schemeClr val="tx1"/>
                </a:solidFill>
              </a:rPr>
              <a:t> processed via approved global recyclers</a:t>
            </a:r>
          </a:p>
          <a:p>
            <a:pPr marL="1030287" lvl="2" indent="-285750">
              <a:buClr>
                <a:schemeClr val="accent3"/>
              </a:buClr>
              <a:buFont typeface="Wingdings" panose="05000000000000000000" pitchFamily="2" charset="2"/>
              <a:buChar char="Ø"/>
            </a:pPr>
            <a:r>
              <a:rPr lang="en-US" b="1" dirty="0" smtClean="0">
                <a:solidFill>
                  <a:schemeClr val="tx1"/>
                </a:solidFill>
              </a:rPr>
              <a:t>7% </a:t>
            </a:r>
            <a:r>
              <a:rPr lang="en-US" dirty="0" smtClean="0">
                <a:solidFill>
                  <a:schemeClr val="tx1"/>
                </a:solidFill>
              </a:rPr>
              <a:t>remanufactured / resold / reused</a:t>
            </a:r>
          </a:p>
          <a:p>
            <a:pPr marL="1030287" lvl="2" indent="-285750">
              <a:buClr>
                <a:schemeClr val="accent3"/>
              </a:buClr>
              <a:buFont typeface="Wingdings" panose="05000000000000000000" pitchFamily="2" charset="2"/>
              <a:buChar char="Ø"/>
            </a:pPr>
            <a:r>
              <a:rPr lang="en-US" b="1" dirty="0" smtClean="0">
                <a:solidFill>
                  <a:schemeClr val="tx1"/>
                </a:solidFill>
              </a:rPr>
              <a:t>1% </a:t>
            </a:r>
            <a:r>
              <a:rPr lang="en-US" dirty="0" smtClean="0">
                <a:solidFill>
                  <a:schemeClr val="tx1"/>
                </a:solidFill>
              </a:rPr>
              <a:t>treated via incineration</a:t>
            </a:r>
          </a:p>
          <a:p>
            <a:pPr marL="1030287" lvl="2" indent="-285750">
              <a:buClr>
                <a:schemeClr val="accent3"/>
              </a:buClr>
              <a:buFont typeface="Wingdings" panose="05000000000000000000" pitchFamily="2" charset="2"/>
              <a:buChar char="Ø"/>
            </a:pPr>
            <a:r>
              <a:rPr lang="en-US" b="1" dirty="0" smtClean="0">
                <a:solidFill>
                  <a:schemeClr val="tx1"/>
                </a:solidFill>
              </a:rPr>
              <a:t>&lt; 2%</a:t>
            </a:r>
            <a:r>
              <a:rPr lang="en-US" dirty="0" smtClean="0">
                <a:solidFill>
                  <a:schemeClr val="tx1"/>
                </a:solidFill>
              </a:rPr>
              <a:t> disposed via secure landfill</a:t>
            </a:r>
          </a:p>
          <a:p>
            <a:pPr marL="393700" indent="-342900">
              <a:buClr>
                <a:schemeClr val="accent3"/>
              </a:buClr>
              <a:buFont typeface="Wingdings" panose="05000000000000000000" pitchFamily="2" charset="2"/>
              <a:buChar char="§"/>
            </a:pPr>
            <a:r>
              <a:rPr lang="en-US" dirty="0" smtClean="0">
                <a:solidFill>
                  <a:schemeClr val="tx1"/>
                </a:solidFill>
              </a:rPr>
              <a:t>Working with our approved recyclers to achieve more efficient recycling and with increased strategic materials recovery – especially precious / semi-precious metals, rare / rare earth metals</a:t>
            </a:r>
          </a:p>
        </p:txBody>
      </p:sp>
      <p:sp>
        <p:nvSpPr>
          <p:cNvPr id="3" name="Title 2"/>
          <p:cNvSpPr>
            <a:spLocks noGrp="1"/>
          </p:cNvSpPr>
          <p:nvPr>
            <p:ph type="title"/>
          </p:nvPr>
        </p:nvSpPr>
        <p:spPr>
          <a:xfrm>
            <a:off x="175441" y="352146"/>
            <a:ext cx="8645237" cy="774554"/>
          </a:xfrm>
        </p:spPr>
        <p:txBody>
          <a:bodyPr>
            <a:normAutofit/>
          </a:bodyPr>
          <a:lstStyle/>
          <a:p>
            <a:r>
              <a:rPr lang="en-US" sz="2000" dirty="0" smtClean="0">
                <a:solidFill>
                  <a:schemeClr val="tx1"/>
                </a:solidFill>
              </a:rPr>
              <a:t>Alcatel-Lucent Materials Management</a:t>
            </a:r>
            <a:r>
              <a:rPr lang="en-US" dirty="0" smtClean="0">
                <a:solidFill>
                  <a:schemeClr val="tx1"/>
                </a:solidFill>
              </a:rPr>
              <a:t/>
            </a:r>
            <a:br>
              <a:rPr lang="en-US" dirty="0" smtClean="0">
                <a:solidFill>
                  <a:schemeClr val="tx1"/>
                </a:solidFill>
              </a:rPr>
            </a:br>
            <a:r>
              <a:rPr lang="en-US" sz="2000" b="0" cap="none" dirty="0" smtClean="0">
                <a:solidFill>
                  <a:schemeClr val="tx1"/>
                </a:solidFill>
              </a:rPr>
              <a:t>Recyclability / end-of-life management</a:t>
            </a:r>
            <a:endParaRPr lang="en-US" sz="2000" b="0" dirty="0">
              <a:solidFill>
                <a:schemeClr val="tx1"/>
              </a:solidFill>
            </a:endParaRPr>
          </a:p>
        </p:txBody>
      </p:sp>
      <p:pic>
        <p:nvPicPr>
          <p:cNvPr id="5124" name="Picture 4"/>
          <p:cNvPicPr>
            <a:picLocks noChangeAspect="1" noChangeArrowheads="1"/>
          </p:cNvPicPr>
          <p:nvPr/>
        </p:nvPicPr>
        <p:blipFill>
          <a:blip r:embed="rId2" cstate="print"/>
          <a:srcRect/>
          <a:stretch>
            <a:fillRect/>
          </a:stretch>
        </p:blipFill>
        <p:spPr bwMode="auto">
          <a:xfrm>
            <a:off x="5390865" y="4544834"/>
            <a:ext cx="3176721" cy="1733385"/>
          </a:xfrm>
          <a:prstGeom prst="rect">
            <a:avLst/>
          </a:prstGeom>
          <a:noFill/>
          <a:ln w="9525">
            <a:noFill/>
            <a:miter lim="800000"/>
            <a:headEnd/>
            <a:tailEnd/>
          </a:ln>
        </p:spPr>
      </p:pic>
      <p:pic>
        <p:nvPicPr>
          <p:cNvPr id="4098" name="Picture 2" descr="http://2.bp.blogspot.com/-7CKfkCmerJ4/TwuVOC7kZFI/AAAAAAAAABk/WjldH2XNcU0/s1600/E-Waste+Recycling.jpg"/>
          <p:cNvPicPr>
            <a:picLocks noChangeAspect="1" noChangeArrowheads="1"/>
          </p:cNvPicPr>
          <p:nvPr/>
        </p:nvPicPr>
        <p:blipFill>
          <a:blip r:embed="rId3" cstate="print"/>
          <a:srcRect/>
          <a:stretch>
            <a:fillRect/>
          </a:stretch>
        </p:blipFill>
        <p:spPr bwMode="auto">
          <a:xfrm>
            <a:off x="1665027" y="4823727"/>
            <a:ext cx="1626451" cy="1415013"/>
          </a:xfrm>
          <a:prstGeom prst="rect">
            <a:avLst/>
          </a:prstGeom>
          <a:noFill/>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reeform 11"/>
          <p:cNvSpPr>
            <a:spLocks noChangeAspect="1"/>
          </p:cNvSpPr>
          <p:nvPr/>
        </p:nvSpPr>
        <p:spPr bwMode="auto">
          <a:xfrm rot="-2622495">
            <a:off x="544513" y="3128963"/>
            <a:ext cx="1736725" cy="1738312"/>
          </a:xfrm>
          <a:prstGeom prst="ellipse">
            <a:avLst/>
          </a:prstGeom>
          <a:solidFill>
            <a:schemeClr val="bg1"/>
          </a:solidFill>
          <a:ln w="57150">
            <a:solidFill>
              <a:srgbClr val="00B050"/>
            </a:solidFill>
            <a:miter lim="800000"/>
            <a:headEnd/>
            <a:tailEnd/>
          </a:ln>
        </p:spPr>
        <p:txBody>
          <a:bodyPr/>
          <a:lstStyle/>
          <a:p>
            <a:pPr algn="ctr"/>
            <a:endParaRPr lang="fr-FR" sz="1400" b="1">
              <a:solidFill>
                <a:srgbClr val="9C7CD6"/>
              </a:solidFill>
              <a:latin typeface="Trebuchet MS" pitchFamily="34" charset="0"/>
            </a:endParaRPr>
          </a:p>
        </p:txBody>
      </p:sp>
      <p:sp>
        <p:nvSpPr>
          <p:cNvPr id="23555" name="TextBox 23"/>
          <p:cNvSpPr txBox="1">
            <a:spLocks noChangeArrowheads="1"/>
          </p:cNvSpPr>
          <p:nvPr/>
        </p:nvSpPr>
        <p:spPr bwMode="auto">
          <a:xfrm>
            <a:off x="6337300" y="4079875"/>
            <a:ext cx="1516063" cy="962025"/>
          </a:xfrm>
          <a:prstGeom prst="rect">
            <a:avLst/>
          </a:prstGeom>
          <a:noFill/>
          <a:ln w="9525">
            <a:noFill/>
            <a:miter lim="800000"/>
            <a:headEnd/>
            <a:tailEnd/>
          </a:ln>
        </p:spPr>
        <p:txBody>
          <a:bodyPr lIns="0" tIns="0" rIns="0" bIns="0"/>
          <a:lstStyle/>
          <a:p>
            <a:endParaRPr lang="en-AU" sz="2800" b="1">
              <a:solidFill>
                <a:schemeClr val="bg1"/>
              </a:solidFill>
              <a:latin typeface="Trebuchet MS" pitchFamily="34" charset="0"/>
            </a:endParaRPr>
          </a:p>
        </p:txBody>
      </p:sp>
      <p:sp>
        <p:nvSpPr>
          <p:cNvPr id="23556" name="TextBox 70"/>
          <p:cNvSpPr txBox="1">
            <a:spLocks noChangeArrowheads="1"/>
          </p:cNvSpPr>
          <p:nvPr/>
        </p:nvSpPr>
        <p:spPr bwMode="auto">
          <a:xfrm rot="-78059">
            <a:off x="1041400" y="4014788"/>
            <a:ext cx="1352550" cy="1035050"/>
          </a:xfrm>
          <a:prstGeom prst="rect">
            <a:avLst/>
          </a:prstGeom>
          <a:noFill/>
          <a:ln w="9525">
            <a:noFill/>
            <a:miter lim="800000"/>
            <a:headEnd/>
            <a:tailEnd/>
          </a:ln>
        </p:spPr>
        <p:txBody>
          <a:bodyPr lIns="0" tIns="0" rIns="0" bIns="0"/>
          <a:lstStyle/>
          <a:p>
            <a:endParaRPr lang="en-AU" sz="2000">
              <a:solidFill>
                <a:schemeClr val="bg1"/>
              </a:solidFill>
              <a:latin typeface="Trebuchet MS" pitchFamily="34" charset="0"/>
            </a:endParaRPr>
          </a:p>
        </p:txBody>
      </p:sp>
      <p:sp>
        <p:nvSpPr>
          <p:cNvPr id="23557" name="Rectangle 19"/>
          <p:cNvSpPr>
            <a:spLocks noChangeArrowheads="1"/>
          </p:cNvSpPr>
          <p:nvPr/>
        </p:nvSpPr>
        <p:spPr bwMode="auto">
          <a:xfrm>
            <a:off x="493713" y="3495675"/>
            <a:ext cx="1857375" cy="954088"/>
          </a:xfrm>
          <a:prstGeom prst="rect">
            <a:avLst/>
          </a:prstGeom>
          <a:noFill/>
          <a:ln w="9525">
            <a:noFill/>
            <a:miter lim="800000"/>
            <a:headEnd/>
            <a:tailEnd/>
          </a:ln>
        </p:spPr>
        <p:txBody>
          <a:bodyPr>
            <a:spAutoFit/>
          </a:bodyPr>
          <a:lstStyle/>
          <a:p>
            <a:pPr algn="ctr"/>
            <a:r>
              <a:rPr lang="en-US" sz="1400">
                <a:solidFill>
                  <a:srgbClr val="00B050"/>
                </a:solidFill>
                <a:latin typeface="Trebuchet MS" pitchFamily="34" charset="0"/>
                <a:cs typeface="Helvetica" pitchFamily="34" charset="0"/>
              </a:rPr>
              <a:t>LEAD </a:t>
            </a:r>
            <a:br>
              <a:rPr lang="en-US" sz="1400">
                <a:solidFill>
                  <a:srgbClr val="00B050"/>
                </a:solidFill>
                <a:latin typeface="Trebuchet MS" pitchFamily="34" charset="0"/>
                <a:cs typeface="Helvetica" pitchFamily="34" charset="0"/>
              </a:rPr>
            </a:br>
            <a:r>
              <a:rPr lang="en-US" sz="1400">
                <a:solidFill>
                  <a:srgbClr val="00B050"/>
                </a:solidFill>
                <a:latin typeface="Trebuchet MS" pitchFamily="34" charset="0"/>
                <a:cs typeface="Helvetica" pitchFamily="34" charset="0"/>
              </a:rPr>
              <a:t>RESPONSIBLE BUSINESS</a:t>
            </a:r>
            <a:br>
              <a:rPr lang="en-US" sz="1400">
                <a:solidFill>
                  <a:srgbClr val="00B050"/>
                </a:solidFill>
                <a:latin typeface="Trebuchet MS" pitchFamily="34" charset="0"/>
                <a:cs typeface="Helvetica" pitchFamily="34" charset="0"/>
              </a:rPr>
            </a:br>
            <a:r>
              <a:rPr lang="en-US" sz="1400">
                <a:solidFill>
                  <a:srgbClr val="00B050"/>
                </a:solidFill>
                <a:latin typeface="Trebuchet MS" pitchFamily="34" charset="0"/>
                <a:cs typeface="Helvetica" pitchFamily="34" charset="0"/>
              </a:rPr>
              <a:t>INNOVATION</a:t>
            </a:r>
          </a:p>
        </p:txBody>
      </p:sp>
      <p:cxnSp>
        <p:nvCxnSpPr>
          <p:cNvPr id="25" name="Connecteur droit 24"/>
          <p:cNvCxnSpPr/>
          <p:nvPr/>
        </p:nvCxnSpPr>
        <p:spPr>
          <a:xfrm flipH="1">
            <a:off x="2388736" y="1992502"/>
            <a:ext cx="34925" cy="3168650"/>
          </a:xfrm>
          <a:prstGeom prst="line">
            <a:avLst/>
          </a:prstGeom>
          <a:ln w="28575">
            <a:solidFill>
              <a:schemeClr val="bg1">
                <a:lumMod val="50000"/>
              </a:schemeClr>
            </a:solidFill>
          </a:ln>
        </p:spPr>
        <p:style>
          <a:lnRef idx="1">
            <a:schemeClr val="accent2"/>
          </a:lnRef>
          <a:fillRef idx="0">
            <a:schemeClr val="accent2"/>
          </a:fillRef>
          <a:effectRef idx="0">
            <a:schemeClr val="accent2"/>
          </a:effectRef>
          <a:fontRef idx="minor">
            <a:schemeClr val="tx1"/>
          </a:fontRef>
        </p:style>
      </p:cxnSp>
      <p:sp>
        <p:nvSpPr>
          <p:cNvPr id="2" name="Titre 1"/>
          <p:cNvSpPr>
            <a:spLocks noGrp="1"/>
          </p:cNvSpPr>
          <p:nvPr>
            <p:ph type="title"/>
          </p:nvPr>
        </p:nvSpPr>
        <p:spPr>
          <a:xfrm>
            <a:off x="203200" y="231775"/>
            <a:ext cx="8645525" cy="1143000"/>
          </a:xfrm>
        </p:spPr>
        <p:txBody>
          <a:bodyPr>
            <a:noAutofit/>
          </a:bodyPr>
          <a:lstStyle/>
          <a:p>
            <a:pPr>
              <a:defRPr/>
            </a:pPr>
            <a:r>
              <a:rPr sz="2200" dirty="0" smtClean="0">
                <a:cs typeface="Helvetica" pitchFamily="34" charset="0"/>
              </a:rPr>
              <a:t>Responsible Business Innovation </a:t>
            </a:r>
            <a:br>
              <a:rPr sz="2200" dirty="0" smtClean="0">
                <a:cs typeface="Helvetica" pitchFamily="34" charset="0"/>
              </a:rPr>
            </a:br>
            <a:r>
              <a:rPr sz="2200" b="0" dirty="0" smtClean="0">
                <a:cs typeface="Helvetica" pitchFamily="34" charset="0"/>
              </a:rPr>
              <a:t>OUR COMMITMENTS ECO-SUSTAINABILITY </a:t>
            </a:r>
            <a:r>
              <a:rPr b="0" dirty="0" smtClean="0">
                <a:cs typeface="Helvetica" pitchFamily="34" charset="0"/>
              </a:rPr>
              <a:t/>
            </a:r>
            <a:br>
              <a:rPr b="0" dirty="0" smtClean="0">
                <a:cs typeface="Helvetica" pitchFamily="34" charset="0"/>
              </a:rPr>
            </a:br>
            <a:endParaRPr lang="fr-FR" b="0" dirty="0"/>
          </a:p>
        </p:txBody>
      </p:sp>
      <p:sp>
        <p:nvSpPr>
          <p:cNvPr id="23560" name="TextBox 59"/>
          <p:cNvSpPr txBox="1">
            <a:spLocks noChangeArrowheads="1"/>
          </p:cNvSpPr>
          <p:nvPr/>
        </p:nvSpPr>
        <p:spPr bwMode="auto">
          <a:xfrm>
            <a:off x="2568575" y="1235075"/>
            <a:ext cx="5222875" cy="615950"/>
          </a:xfrm>
          <a:prstGeom prst="rect">
            <a:avLst/>
          </a:prstGeom>
          <a:noFill/>
          <a:ln w="9525">
            <a:noFill/>
            <a:miter lim="800000"/>
            <a:headEnd/>
            <a:tailEnd/>
          </a:ln>
        </p:spPr>
        <p:txBody>
          <a:bodyPr>
            <a:spAutoFit/>
          </a:bodyPr>
          <a:lstStyle/>
          <a:p>
            <a:r>
              <a:rPr lang="en-US">
                <a:solidFill>
                  <a:srgbClr val="00B050"/>
                </a:solidFill>
                <a:latin typeface="Trebuchet MS" pitchFamily="34" charset="0"/>
                <a:cs typeface="Helvetica" pitchFamily="34" charset="0"/>
              </a:rPr>
              <a:t>Developing eco-sustainable networks</a:t>
            </a:r>
          </a:p>
          <a:p>
            <a:endParaRPr lang="en-US" sz="1600">
              <a:solidFill>
                <a:srgbClr val="00B050"/>
              </a:solidFill>
              <a:latin typeface="Trebuchet MS" pitchFamily="34" charset="0"/>
              <a:cs typeface="Helvetica" pitchFamily="34" charset="0"/>
            </a:endParaRPr>
          </a:p>
        </p:txBody>
      </p:sp>
      <p:sp>
        <p:nvSpPr>
          <p:cNvPr id="23561" name="TextBox 15"/>
          <p:cNvSpPr txBox="1">
            <a:spLocks noChangeArrowheads="1"/>
          </p:cNvSpPr>
          <p:nvPr/>
        </p:nvSpPr>
        <p:spPr bwMode="auto">
          <a:xfrm>
            <a:off x="2568575" y="1500188"/>
            <a:ext cx="6575425" cy="1617662"/>
          </a:xfrm>
          <a:prstGeom prst="rect">
            <a:avLst/>
          </a:prstGeom>
          <a:noFill/>
          <a:ln w="9525">
            <a:noFill/>
            <a:miter lim="800000"/>
            <a:headEnd/>
            <a:tailEnd/>
          </a:ln>
        </p:spPr>
        <p:txBody>
          <a:bodyPr>
            <a:spAutoFit/>
          </a:bodyPr>
          <a:lstStyle/>
          <a:p>
            <a:pPr marL="90488" indent="-90488">
              <a:lnSpc>
                <a:spcPts val="1700"/>
              </a:lnSpc>
              <a:buClr>
                <a:srgbClr val="6639B7"/>
              </a:buClr>
              <a:buFont typeface="Arial" charset="0"/>
              <a:buChar char="•"/>
            </a:pPr>
            <a:r>
              <a:rPr lang="en-US" sz="1200" dirty="0">
                <a:solidFill>
                  <a:srgbClr val="404040"/>
                </a:solidFill>
                <a:latin typeface="Trebuchet MS" pitchFamily="34" charset="0"/>
                <a:cs typeface="Helvetica" pitchFamily="34" charset="0"/>
              </a:rPr>
              <a:t>Innovative products, services and solutions that implement energy efficiency criteria to ensure eco-responsible end-to-end networks and enhanced network performance</a:t>
            </a:r>
          </a:p>
          <a:p>
            <a:pPr marL="90488" indent="-90488">
              <a:lnSpc>
                <a:spcPts val="1700"/>
              </a:lnSpc>
              <a:buClr>
                <a:srgbClr val="6639B7"/>
              </a:buClr>
              <a:buFont typeface="Arial" charset="0"/>
              <a:buChar char="•"/>
            </a:pPr>
            <a:r>
              <a:rPr lang="en-US" sz="1200" dirty="0">
                <a:solidFill>
                  <a:srgbClr val="404040"/>
                </a:solidFill>
                <a:latin typeface="Trebuchet MS" pitchFamily="34" charset="0"/>
                <a:cs typeface="Helvetica" pitchFamily="34" charset="0"/>
              </a:rPr>
              <a:t>Holistic lifecycle approach (from design to end of life, materials management, packaging) </a:t>
            </a:r>
          </a:p>
          <a:p>
            <a:pPr marL="90488" indent="-90488">
              <a:lnSpc>
                <a:spcPts val="1700"/>
              </a:lnSpc>
              <a:buClr>
                <a:srgbClr val="6639B7"/>
              </a:buClr>
              <a:buFont typeface="Arial" charset="0"/>
              <a:buChar char="•"/>
            </a:pPr>
            <a:r>
              <a:rPr lang="en-US" sz="1200" dirty="0">
                <a:solidFill>
                  <a:srgbClr val="404040"/>
                </a:solidFill>
                <a:latin typeface="Trebuchet MS" pitchFamily="34" charset="0"/>
                <a:cs typeface="Helvetica" pitchFamily="34" charset="0"/>
              </a:rPr>
              <a:t>Bell Labs Research, involving worldwide +50 scientists and collaborations with other companies, research institutes  &amp; universities</a:t>
            </a:r>
          </a:p>
          <a:p>
            <a:pPr marL="90488" indent="-90488">
              <a:lnSpc>
                <a:spcPts val="1700"/>
              </a:lnSpc>
              <a:buClr>
                <a:srgbClr val="6639B7"/>
              </a:buClr>
              <a:buFont typeface="Arial" charset="0"/>
              <a:buChar char="•"/>
            </a:pPr>
            <a:r>
              <a:rPr lang="en-US" sz="1200" dirty="0">
                <a:solidFill>
                  <a:srgbClr val="404040"/>
                </a:solidFill>
                <a:latin typeface="Trebuchet MS" pitchFamily="34" charset="0"/>
                <a:cs typeface="Helvetica" pitchFamily="34" charset="0"/>
              </a:rPr>
              <a:t>Breakthrough energy efficient solutions: Photonic Service Switch</a:t>
            </a:r>
            <a:r>
              <a:rPr lang="en-GB" sz="1200" dirty="0">
                <a:solidFill>
                  <a:srgbClr val="404040"/>
                </a:solidFill>
                <a:latin typeface="Trebuchet MS" pitchFamily="34" charset="0"/>
                <a:cs typeface="Helvetica" pitchFamily="34" charset="0"/>
              </a:rPr>
              <a:t>, Extensible Routing System, </a:t>
            </a:r>
            <a:r>
              <a:rPr lang="en-GB" sz="1200" dirty="0" err="1">
                <a:solidFill>
                  <a:srgbClr val="404040"/>
                </a:solidFill>
                <a:latin typeface="Trebuchet MS" pitchFamily="34" charset="0"/>
                <a:cs typeface="Helvetica" pitchFamily="34" charset="0"/>
              </a:rPr>
              <a:t>lightRadio</a:t>
            </a:r>
            <a:r>
              <a:rPr lang="en-GB" sz="1200" dirty="0">
                <a:solidFill>
                  <a:srgbClr val="404040"/>
                </a:solidFill>
                <a:latin typeface="Trebuchet MS" pitchFamily="34" charset="0"/>
                <a:cs typeface="Helvetica" pitchFamily="34" charset="0"/>
              </a:rPr>
              <a:t> </a:t>
            </a:r>
          </a:p>
        </p:txBody>
      </p:sp>
      <p:sp>
        <p:nvSpPr>
          <p:cNvPr id="23562" name="TextBox 65"/>
          <p:cNvSpPr txBox="1">
            <a:spLocks noChangeArrowheads="1"/>
          </p:cNvSpPr>
          <p:nvPr/>
        </p:nvSpPr>
        <p:spPr bwMode="auto">
          <a:xfrm>
            <a:off x="2568575" y="3155950"/>
            <a:ext cx="3367088" cy="369888"/>
          </a:xfrm>
          <a:prstGeom prst="rect">
            <a:avLst/>
          </a:prstGeom>
          <a:noFill/>
          <a:ln w="9525">
            <a:noFill/>
            <a:miter lim="800000"/>
            <a:headEnd/>
            <a:tailEnd/>
          </a:ln>
        </p:spPr>
        <p:txBody>
          <a:bodyPr>
            <a:spAutoFit/>
          </a:bodyPr>
          <a:lstStyle/>
          <a:p>
            <a:r>
              <a:rPr lang="en-US" dirty="0">
                <a:solidFill>
                  <a:srgbClr val="00B050"/>
                </a:solidFill>
                <a:latin typeface="Trebuchet MS" pitchFamily="34" charset="0"/>
                <a:cs typeface="Helvetica" pitchFamily="34" charset="0"/>
              </a:rPr>
              <a:t>Reducing our carbon footprint</a:t>
            </a:r>
          </a:p>
        </p:txBody>
      </p:sp>
      <p:sp>
        <p:nvSpPr>
          <p:cNvPr id="23563" name="TextBox 61"/>
          <p:cNvSpPr txBox="1">
            <a:spLocks noChangeArrowheads="1"/>
          </p:cNvSpPr>
          <p:nvPr/>
        </p:nvSpPr>
        <p:spPr bwMode="auto">
          <a:xfrm>
            <a:off x="2568575" y="4429125"/>
            <a:ext cx="3475038" cy="862013"/>
          </a:xfrm>
          <a:prstGeom prst="rect">
            <a:avLst/>
          </a:prstGeom>
          <a:noFill/>
          <a:ln w="9525">
            <a:noFill/>
            <a:miter lim="800000"/>
            <a:headEnd/>
            <a:tailEnd/>
          </a:ln>
        </p:spPr>
        <p:txBody>
          <a:bodyPr>
            <a:spAutoFit/>
          </a:bodyPr>
          <a:lstStyle/>
          <a:p>
            <a:r>
              <a:rPr lang="en-US">
                <a:solidFill>
                  <a:srgbClr val="00B050"/>
                </a:solidFill>
                <a:latin typeface="Trebuchet MS" pitchFamily="34" charset="0"/>
                <a:cs typeface="Helvetica" pitchFamily="34" charset="0"/>
              </a:rPr>
              <a:t>Leading the telecoms industry   </a:t>
            </a:r>
          </a:p>
          <a:p>
            <a:endParaRPr lang="en-US" sz="1600">
              <a:solidFill>
                <a:srgbClr val="00B050"/>
              </a:solidFill>
              <a:latin typeface="Trebuchet MS" pitchFamily="34" charset="0"/>
              <a:cs typeface="Helvetica" pitchFamily="34" charset="0"/>
            </a:endParaRPr>
          </a:p>
          <a:p>
            <a:endParaRPr lang="en-US" sz="1600">
              <a:solidFill>
                <a:srgbClr val="00B050"/>
              </a:solidFill>
              <a:latin typeface="Trebuchet MS" pitchFamily="34" charset="0"/>
              <a:cs typeface="Helvetica" pitchFamily="34" charset="0"/>
            </a:endParaRPr>
          </a:p>
        </p:txBody>
      </p:sp>
      <p:sp>
        <p:nvSpPr>
          <p:cNvPr id="11" name="TextBox 23"/>
          <p:cNvSpPr txBox="1">
            <a:spLocks noChangeArrowheads="1"/>
          </p:cNvSpPr>
          <p:nvPr/>
        </p:nvSpPr>
        <p:spPr bwMode="auto">
          <a:xfrm>
            <a:off x="2568575" y="4787900"/>
            <a:ext cx="6575425" cy="1768475"/>
          </a:xfrm>
          <a:prstGeom prst="rect">
            <a:avLst/>
          </a:prstGeom>
          <a:noFill/>
          <a:ln w="9525">
            <a:noFill/>
            <a:miter lim="800000"/>
            <a:headEnd/>
            <a:tailEnd/>
          </a:ln>
        </p:spPr>
        <p:txBody>
          <a:bodyPr>
            <a:spAutoFit/>
          </a:bodyPr>
          <a:lstStyle/>
          <a:p>
            <a:pPr marL="90488" indent="-90488">
              <a:lnSpc>
                <a:spcPts val="1700"/>
              </a:lnSpc>
              <a:buClr>
                <a:srgbClr val="6639B7"/>
              </a:buClr>
              <a:buFont typeface="Arial" pitchFamily="34" charset="0"/>
              <a:buChar char="•"/>
              <a:defRPr/>
            </a:pPr>
            <a:r>
              <a:rPr lang="en-US" sz="1200" dirty="0" err="1">
                <a:solidFill>
                  <a:srgbClr val="404040"/>
                </a:solidFill>
                <a:latin typeface="Trebuchet MS" pitchFamily="34" charset="0"/>
                <a:cs typeface="Helvetica" pitchFamily="34" charset="0"/>
              </a:rPr>
              <a:t>GreenTouch</a:t>
            </a:r>
            <a:r>
              <a:rPr lang="en-US" sz="1200" dirty="0">
                <a:solidFill>
                  <a:srgbClr val="404040"/>
                </a:solidFill>
                <a:latin typeface="Trebuchet MS" pitchFamily="34" charset="0"/>
                <a:cs typeface="Helvetica" pitchFamily="34" charset="0"/>
              </a:rPr>
              <a:t> is a Bell Labs initiated Global Research Consortium </a:t>
            </a:r>
            <a:r>
              <a:rPr lang="en-US" sz="1200" dirty="0">
                <a:solidFill>
                  <a:srgbClr val="3B3B3B"/>
                </a:solidFill>
                <a:latin typeface="Trebuchet MS" charset="0"/>
                <a:ea typeface="ＭＳ Ｐゴシック" charset="0"/>
              </a:rPr>
              <a:t>creating a technology roadmap to make telecoms networks up to 1,000 times more energy efficient</a:t>
            </a:r>
            <a:r>
              <a:rPr lang="en-US" sz="1200" dirty="0">
                <a:solidFill>
                  <a:srgbClr val="404040"/>
                </a:solidFill>
                <a:latin typeface="Trebuchet MS" pitchFamily="34" charset="0"/>
                <a:cs typeface="Helvetica" pitchFamily="34" charset="0"/>
              </a:rPr>
              <a:t> </a:t>
            </a:r>
          </a:p>
          <a:p>
            <a:pPr marL="90488" indent="-90488">
              <a:lnSpc>
                <a:spcPts val="1700"/>
              </a:lnSpc>
              <a:buClr>
                <a:srgbClr val="6639B7"/>
              </a:buClr>
              <a:buFont typeface="Arial" pitchFamily="34" charset="0"/>
              <a:buChar char="•"/>
              <a:defRPr/>
            </a:pPr>
            <a:r>
              <a:rPr lang="en-GB" sz="1200" dirty="0">
                <a:solidFill>
                  <a:srgbClr val="404040"/>
                </a:solidFill>
                <a:latin typeface="Trebuchet MS" pitchFamily="34" charset="0"/>
                <a:cs typeface="Helvetica" pitchFamily="34" charset="0"/>
              </a:rPr>
              <a:t>Over 48 member organizations with 350+ leading scientists</a:t>
            </a:r>
          </a:p>
          <a:p>
            <a:pPr marL="90488" indent="-90488">
              <a:lnSpc>
                <a:spcPts val="1700"/>
              </a:lnSpc>
              <a:buClr>
                <a:srgbClr val="6639B7"/>
              </a:buClr>
              <a:buFont typeface="Arial" pitchFamily="34" charset="0"/>
              <a:buChar char="•"/>
              <a:defRPr/>
            </a:pPr>
            <a:r>
              <a:rPr lang="en-GB" sz="1200" dirty="0">
                <a:solidFill>
                  <a:srgbClr val="404040"/>
                </a:solidFill>
                <a:latin typeface="Trebuchet MS" pitchFamily="34" charset="0"/>
                <a:cs typeface="Helvetica" pitchFamily="34" charset="0"/>
              </a:rPr>
              <a:t>Leading Green ICT cooperation with other organizations such as </a:t>
            </a:r>
            <a:r>
              <a:rPr lang="en-GB" sz="1200" dirty="0" err="1">
                <a:solidFill>
                  <a:srgbClr val="404040"/>
                </a:solidFill>
                <a:latin typeface="Trebuchet MS" pitchFamily="34" charset="0"/>
                <a:cs typeface="Helvetica" pitchFamily="34" charset="0"/>
              </a:rPr>
              <a:t>GeSI</a:t>
            </a:r>
            <a:r>
              <a:rPr lang="en-GB" sz="1200" dirty="0">
                <a:solidFill>
                  <a:srgbClr val="404040"/>
                </a:solidFill>
                <a:latin typeface="Trebuchet MS" pitchFamily="34" charset="0"/>
                <a:cs typeface="Helvetica" pitchFamily="34" charset="0"/>
              </a:rPr>
              <a:t>, ITU-T, </a:t>
            </a:r>
            <a:r>
              <a:rPr lang="en-GB" sz="1200" dirty="0" err="1">
                <a:solidFill>
                  <a:srgbClr val="404040"/>
                </a:solidFill>
                <a:latin typeface="Trebuchet MS" pitchFamily="34" charset="0"/>
                <a:cs typeface="Helvetica" pitchFamily="34" charset="0"/>
              </a:rPr>
              <a:t>GreenGrid</a:t>
            </a:r>
            <a:r>
              <a:rPr lang="en-GB" sz="1200" dirty="0">
                <a:solidFill>
                  <a:srgbClr val="404040"/>
                </a:solidFill>
                <a:latin typeface="Trebuchet MS" pitchFamily="34" charset="0"/>
                <a:cs typeface="Helvetica" pitchFamily="34" charset="0"/>
              </a:rPr>
              <a:t>, Carbon Trust, ITRS</a:t>
            </a:r>
          </a:p>
          <a:p>
            <a:pPr marL="90488" indent="-90488">
              <a:lnSpc>
                <a:spcPts val="1700"/>
              </a:lnSpc>
              <a:buClr>
                <a:srgbClr val="6639B7"/>
              </a:buClr>
              <a:buFont typeface="Arial" pitchFamily="34" charset="0"/>
              <a:buChar char="•"/>
              <a:defRPr/>
            </a:pPr>
            <a:r>
              <a:rPr lang="en-GB" sz="1200" dirty="0">
                <a:solidFill>
                  <a:srgbClr val="404040"/>
                </a:solidFill>
                <a:latin typeface="Trebuchet MS" pitchFamily="34" charset="0"/>
                <a:cs typeface="Helvetica" pitchFamily="34" charset="0"/>
              </a:rPr>
              <a:t>Recognized by World Economic Forum as an industry-led best practice toward sustainability</a:t>
            </a:r>
            <a:endParaRPr lang="en-US" sz="1200" dirty="0">
              <a:solidFill>
                <a:srgbClr val="404040"/>
              </a:solidFill>
              <a:latin typeface="Trebuchet MS" pitchFamily="34" charset="0"/>
              <a:cs typeface="Helvetica" pitchFamily="34" charset="0"/>
            </a:endParaRPr>
          </a:p>
          <a:p>
            <a:pPr marL="125413" indent="-125413">
              <a:defRPr/>
            </a:pPr>
            <a:endParaRPr lang="en-US" sz="1200" dirty="0">
              <a:solidFill>
                <a:srgbClr val="404040"/>
              </a:solidFill>
              <a:latin typeface="Trebuchet MS" pitchFamily="34" charset="0"/>
              <a:cs typeface="Helvetica" pitchFamily="34" charset="0"/>
            </a:endParaRPr>
          </a:p>
          <a:p>
            <a:pPr marL="125413" indent="-125413">
              <a:defRPr/>
            </a:pPr>
            <a:endParaRPr lang="en-US" sz="1200" dirty="0">
              <a:solidFill>
                <a:srgbClr val="404040"/>
              </a:solidFill>
              <a:latin typeface="Trebuchet MS" pitchFamily="34" charset="0"/>
              <a:cs typeface="Helvetica" pitchFamily="34" charset="0"/>
            </a:endParaRPr>
          </a:p>
        </p:txBody>
      </p:sp>
      <p:pic>
        <p:nvPicPr>
          <p:cNvPr id="23565" name="Picture 20" descr="Green.png"/>
          <p:cNvPicPr>
            <a:picLocks noChangeAspect="1"/>
          </p:cNvPicPr>
          <p:nvPr/>
        </p:nvPicPr>
        <p:blipFill>
          <a:blip r:embed="rId2" cstate="print"/>
          <a:srcRect/>
          <a:stretch>
            <a:fillRect/>
          </a:stretch>
        </p:blipFill>
        <p:spPr bwMode="auto">
          <a:xfrm>
            <a:off x="1033463" y="1879600"/>
            <a:ext cx="808037" cy="808038"/>
          </a:xfrm>
          <a:prstGeom prst="rect">
            <a:avLst/>
          </a:prstGeom>
          <a:noFill/>
          <a:ln w="9525">
            <a:noFill/>
            <a:miter lim="800000"/>
            <a:headEnd/>
            <a:tailEnd/>
          </a:ln>
        </p:spPr>
      </p:pic>
      <p:sp>
        <p:nvSpPr>
          <p:cNvPr id="32" name="Ellipse 31"/>
          <p:cNvSpPr/>
          <p:nvPr/>
        </p:nvSpPr>
        <p:spPr>
          <a:xfrm>
            <a:off x="2513013" y="1517650"/>
            <a:ext cx="46037" cy="46038"/>
          </a:xfrm>
          <a:prstGeom prst="ellipse">
            <a:avLst/>
          </a:prstGeom>
          <a:solidFill>
            <a:srgbClr val="34B233"/>
          </a:solidFill>
          <a:ln>
            <a:solidFill>
              <a:srgbClr val="34B2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Trebuchet MS" pitchFamily="34" charset="0"/>
            </a:endParaRPr>
          </a:p>
        </p:txBody>
      </p:sp>
      <p:sp>
        <p:nvSpPr>
          <p:cNvPr id="33" name="Ellipse 32"/>
          <p:cNvSpPr/>
          <p:nvPr/>
        </p:nvSpPr>
        <p:spPr>
          <a:xfrm>
            <a:off x="2513013" y="3322638"/>
            <a:ext cx="46037" cy="46037"/>
          </a:xfrm>
          <a:prstGeom prst="ellipse">
            <a:avLst/>
          </a:prstGeom>
          <a:solidFill>
            <a:srgbClr val="34B233"/>
          </a:solidFill>
          <a:ln>
            <a:solidFill>
              <a:srgbClr val="34B2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Trebuchet MS" pitchFamily="34" charset="0"/>
            </a:endParaRPr>
          </a:p>
        </p:txBody>
      </p:sp>
      <p:sp>
        <p:nvSpPr>
          <p:cNvPr id="34" name="Ellipse 33"/>
          <p:cNvSpPr/>
          <p:nvPr/>
        </p:nvSpPr>
        <p:spPr>
          <a:xfrm>
            <a:off x="2513013" y="4703763"/>
            <a:ext cx="46037" cy="46037"/>
          </a:xfrm>
          <a:prstGeom prst="ellipse">
            <a:avLst/>
          </a:prstGeom>
          <a:solidFill>
            <a:srgbClr val="34B233"/>
          </a:solidFill>
          <a:ln>
            <a:solidFill>
              <a:srgbClr val="34B2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Trebuchet MS" pitchFamily="34" charset="0"/>
            </a:endParaRPr>
          </a:p>
        </p:txBody>
      </p:sp>
      <p:sp>
        <p:nvSpPr>
          <p:cNvPr id="19" name="TextBox 23"/>
          <p:cNvSpPr txBox="1">
            <a:spLocks noChangeArrowheads="1"/>
          </p:cNvSpPr>
          <p:nvPr/>
        </p:nvSpPr>
        <p:spPr bwMode="auto">
          <a:xfrm>
            <a:off x="2590800" y="3436938"/>
            <a:ext cx="6575425" cy="1333500"/>
          </a:xfrm>
          <a:prstGeom prst="rect">
            <a:avLst/>
          </a:prstGeom>
          <a:noFill/>
          <a:ln w="9525">
            <a:noFill/>
            <a:miter lim="800000"/>
            <a:headEnd/>
            <a:tailEnd/>
          </a:ln>
        </p:spPr>
        <p:txBody>
          <a:bodyPr>
            <a:spAutoFit/>
          </a:bodyPr>
          <a:lstStyle/>
          <a:p>
            <a:pPr marL="90488" indent="-90488">
              <a:lnSpc>
                <a:spcPts val="1700"/>
              </a:lnSpc>
              <a:buClr>
                <a:srgbClr val="6639B7"/>
              </a:buClr>
              <a:buFont typeface="Arial" pitchFamily="34" charset="0"/>
              <a:buChar char="•"/>
              <a:defRPr/>
            </a:pPr>
            <a:r>
              <a:rPr lang="en-US" sz="1200" dirty="0">
                <a:solidFill>
                  <a:srgbClr val="404040"/>
                </a:solidFill>
                <a:latin typeface="Trebuchet MS" pitchFamily="34" charset="0"/>
                <a:cs typeface="Helvetica" pitchFamily="34" charset="0"/>
              </a:rPr>
              <a:t>Carbon emissions tracking &amp; reporting : 3 phase plan to reduce our footprint by 50% by 2020</a:t>
            </a:r>
          </a:p>
          <a:p>
            <a:pPr marL="90488" indent="-90488">
              <a:lnSpc>
                <a:spcPts val="1700"/>
              </a:lnSpc>
              <a:buClr>
                <a:srgbClr val="6639B7"/>
              </a:buClr>
              <a:buFont typeface="Arial" pitchFamily="34" charset="0"/>
              <a:buChar char="•"/>
              <a:defRPr/>
            </a:pPr>
            <a:r>
              <a:rPr lang="en-US" sz="1200" dirty="0">
                <a:solidFill>
                  <a:srgbClr val="404040"/>
                </a:solidFill>
                <a:latin typeface="Trebuchet MS" pitchFamily="34" charset="0"/>
                <a:cs typeface="Helvetica" pitchFamily="34" charset="0"/>
              </a:rPr>
              <a:t>Living our best practices : electricity consumption, </a:t>
            </a:r>
            <a:r>
              <a:rPr lang="en-US" sz="1200" dirty="0" err="1">
                <a:solidFill>
                  <a:srgbClr val="404040"/>
                </a:solidFill>
                <a:latin typeface="Trebuchet MS" pitchFamily="34" charset="0"/>
                <a:cs typeface="Helvetica" pitchFamily="34" charset="0"/>
              </a:rPr>
              <a:t>tele</a:t>
            </a:r>
            <a:r>
              <a:rPr lang="en-US" sz="1200" dirty="0">
                <a:solidFill>
                  <a:srgbClr val="404040"/>
                </a:solidFill>
                <a:latin typeface="Trebuchet MS" pitchFamily="34" charset="0"/>
                <a:cs typeface="Helvetica" pitchFamily="34" charset="0"/>
              </a:rPr>
              <a:t>-working and commuting</a:t>
            </a:r>
          </a:p>
          <a:p>
            <a:pPr marL="90488" indent="-90488">
              <a:lnSpc>
                <a:spcPts val="1700"/>
              </a:lnSpc>
              <a:buClr>
                <a:srgbClr val="6639B7"/>
              </a:buClr>
              <a:buFont typeface="Arial" pitchFamily="34" charset="0"/>
              <a:buChar char="•"/>
              <a:defRPr/>
            </a:pPr>
            <a:r>
              <a:rPr lang="en-US" sz="1200" dirty="0">
                <a:solidFill>
                  <a:srgbClr val="404040"/>
                </a:solidFill>
                <a:latin typeface="Trebuchet MS" pitchFamily="34" charset="0"/>
                <a:cs typeface="Helvetica" pitchFamily="34" charset="0"/>
              </a:rPr>
              <a:t>Managing resources: reducing paper and water use, emissions, discharges and waste</a:t>
            </a:r>
          </a:p>
          <a:p>
            <a:pPr marL="90488" indent="-90488">
              <a:lnSpc>
                <a:spcPts val="1700"/>
              </a:lnSpc>
              <a:buClr>
                <a:srgbClr val="6639B7"/>
              </a:buClr>
              <a:buFont typeface="Arial" pitchFamily="34" charset="0"/>
              <a:buChar char="•"/>
              <a:defRPr/>
            </a:pPr>
            <a:r>
              <a:rPr lang="en-US" sz="1200" dirty="0">
                <a:solidFill>
                  <a:srgbClr val="404040"/>
                </a:solidFill>
                <a:latin typeface="Trebuchet MS" pitchFamily="34" charset="0"/>
                <a:cs typeface="Helvetica" pitchFamily="34" charset="0"/>
              </a:rPr>
              <a:t>Raising employee awareness   </a:t>
            </a:r>
          </a:p>
          <a:p>
            <a:pPr marL="125413" indent="-125413">
              <a:defRPr/>
            </a:pPr>
            <a:endParaRPr lang="en-US" sz="1200" dirty="0">
              <a:solidFill>
                <a:srgbClr val="404040"/>
              </a:solidFill>
              <a:latin typeface="Trebuchet MS" pitchFamily="34" charset="0"/>
              <a:cs typeface="Helvetica" pitchFamily="34" charset="0"/>
            </a:endParaRPr>
          </a:p>
          <a:p>
            <a:pPr marL="125413" indent="-125413">
              <a:defRPr/>
            </a:pPr>
            <a:endParaRPr lang="en-US" sz="1200" dirty="0">
              <a:solidFill>
                <a:srgbClr val="404040"/>
              </a:solidFill>
              <a:latin typeface="Trebuchet MS" pitchFamily="34" charset="0"/>
              <a:cs typeface="Helvetica" pitchFamily="34" charset="0"/>
            </a:endParaRPr>
          </a:p>
        </p:txBody>
      </p:sp>
      <p:pic>
        <p:nvPicPr>
          <p:cNvPr id="23570" name="Image 11" descr="greentouch.jpg"/>
          <p:cNvPicPr>
            <a:picLocks noChangeAspect="1"/>
          </p:cNvPicPr>
          <p:nvPr/>
        </p:nvPicPr>
        <p:blipFill>
          <a:blip r:embed="rId3" cstate="print"/>
          <a:srcRect/>
          <a:stretch>
            <a:fillRect/>
          </a:stretch>
        </p:blipFill>
        <p:spPr bwMode="auto">
          <a:xfrm>
            <a:off x="338138" y="5270500"/>
            <a:ext cx="2112962" cy="60801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3200" y="231775"/>
            <a:ext cx="8645525" cy="1143000"/>
          </a:xfrm>
        </p:spPr>
        <p:txBody>
          <a:bodyPr/>
          <a:lstStyle/>
          <a:p>
            <a:pPr>
              <a:defRPr/>
            </a:pPr>
            <a:r>
              <a:rPr sz="2200" dirty="0" smtClean="0">
                <a:cs typeface="Helvetica" pitchFamily="34" charset="0"/>
              </a:rPr>
              <a:t>ECO-SUSTAINABILITY</a:t>
            </a:r>
            <a:r>
              <a:rPr sz="2200" b="0" dirty="0" smtClean="0">
                <a:cs typeface="Helvetica" pitchFamily="34" charset="0"/>
              </a:rPr>
              <a:t/>
            </a:r>
            <a:br>
              <a:rPr sz="2200" b="0" dirty="0" smtClean="0">
                <a:cs typeface="Helvetica" pitchFamily="34" charset="0"/>
              </a:rPr>
            </a:br>
            <a:r>
              <a:rPr sz="2200" b="0" dirty="0" smtClean="0">
                <a:cs typeface="Helvetica" pitchFamily="34" charset="0"/>
              </a:rPr>
              <a:t>2013 KEY PERFORMANCE HIGHLIGHTS</a:t>
            </a:r>
            <a:endParaRPr lang="fr-FR" sz="2200" dirty="0"/>
          </a:p>
        </p:txBody>
      </p:sp>
      <p:pic>
        <p:nvPicPr>
          <p:cNvPr id="24579" name="Picture 15"/>
          <p:cNvPicPr>
            <a:picLocks noChangeAspect="1" noChangeArrowheads="1"/>
          </p:cNvPicPr>
          <p:nvPr/>
        </p:nvPicPr>
        <p:blipFill>
          <a:blip r:embed="rId3" cstate="print"/>
          <a:srcRect/>
          <a:stretch>
            <a:fillRect/>
          </a:stretch>
        </p:blipFill>
        <p:spPr bwMode="auto">
          <a:xfrm>
            <a:off x="433388" y="1084263"/>
            <a:ext cx="6475412" cy="2324100"/>
          </a:xfrm>
          <a:prstGeom prst="rect">
            <a:avLst/>
          </a:prstGeom>
          <a:noFill/>
          <a:ln w="9525">
            <a:noFill/>
            <a:miter lim="800000"/>
            <a:headEnd/>
            <a:tailEnd/>
          </a:ln>
        </p:spPr>
      </p:pic>
      <p:sp>
        <p:nvSpPr>
          <p:cNvPr id="16" name="Rectangle 15"/>
          <p:cNvSpPr/>
          <p:nvPr/>
        </p:nvSpPr>
        <p:spPr>
          <a:xfrm>
            <a:off x="414338" y="3502025"/>
            <a:ext cx="8534400" cy="2308225"/>
          </a:xfrm>
          <a:prstGeom prst="rect">
            <a:avLst/>
          </a:prstGeom>
        </p:spPr>
        <p:txBody>
          <a:bodyPr>
            <a:spAutoFit/>
          </a:bodyPr>
          <a:lstStyle/>
          <a:p>
            <a:pPr marL="261938" indent="-174625">
              <a:buClr>
                <a:srgbClr val="00B050"/>
              </a:buClr>
              <a:buSzPct val="120000"/>
              <a:buFont typeface="Courier New" pitchFamily="49" charset="0"/>
              <a:buChar char="o"/>
              <a:defRPr/>
            </a:pPr>
            <a:r>
              <a:rPr lang="en-GB" sz="1600" dirty="0">
                <a:solidFill>
                  <a:schemeClr val="bg1">
                    <a:lumMod val="50000"/>
                  </a:schemeClr>
                </a:solidFill>
                <a:latin typeface="+mj-lt"/>
              </a:rPr>
              <a:t>Our Bell Labs Research programs focus on dramatically improving end-to-end network energy efficiency and high energy and power consumption challenges</a:t>
            </a:r>
            <a:endParaRPr lang="en-US" sz="1600" dirty="0">
              <a:solidFill>
                <a:schemeClr val="bg1">
                  <a:lumMod val="50000"/>
                </a:schemeClr>
              </a:solidFill>
              <a:latin typeface="+mj-lt"/>
            </a:endParaRPr>
          </a:p>
          <a:p>
            <a:pPr marL="261938" indent="-174625">
              <a:buClr>
                <a:srgbClr val="00B050"/>
              </a:buClr>
              <a:buSzPct val="120000"/>
              <a:buFont typeface="Courier New" pitchFamily="49" charset="0"/>
              <a:buChar char="o"/>
              <a:defRPr/>
            </a:pPr>
            <a:endParaRPr lang="en-US" sz="1600" dirty="0">
              <a:solidFill>
                <a:schemeClr val="bg1">
                  <a:lumMod val="50000"/>
                </a:schemeClr>
              </a:solidFill>
              <a:latin typeface="+mj-lt"/>
            </a:endParaRPr>
          </a:p>
          <a:p>
            <a:pPr marL="261938" indent="-174625">
              <a:buClr>
                <a:srgbClr val="00B050"/>
              </a:buClr>
              <a:buSzPct val="120000"/>
              <a:buFont typeface="Courier New" pitchFamily="49" charset="0"/>
              <a:buChar char="o"/>
              <a:defRPr/>
            </a:pPr>
            <a:r>
              <a:rPr lang="en-GB" sz="1600" dirty="0">
                <a:solidFill>
                  <a:schemeClr val="bg1">
                    <a:lumMod val="50000"/>
                  </a:schemeClr>
                </a:solidFill>
                <a:latin typeface="+mj-lt"/>
              </a:rPr>
              <a:t>We maintain high product stewardship and factor eco-impact of our products through full life cycle from design to end of life reuse and recycling</a:t>
            </a:r>
            <a:endParaRPr lang="en-US" sz="1600" dirty="0">
              <a:solidFill>
                <a:schemeClr val="bg1">
                  <a:lumMod val="50000"/>
                </a:schemeClr>
              </a:solidFill>
              <a:latin typeface="+mj-lt"/>
            </a:endParaRPr>
          </a:p>
          <a:p>
            <a:pPr marL="261938" indent="-174625">
              <a:buClr>
                <a:srgbClr val="00B050"/>
              </a:buClr>
              <a:buSzPct val="120000"/>
              <a:buFont typeface="Courier New" pitchFamily="49" charset="0"/>
              <a:buChar char="o"/>
              <a:defRPr/>
            </a:pPr>
            <a:endParaRPr lang="en-US" sz="1600" dirty="0">
              <a:solidFill>
                <a:schemeClr val="bg1">
                  <a:lumMod val="50000"/>
                </a:schemeClr>
              </a:solidFill>
              <a:latin typeface="+mj-lt"/>
            </a:endParaRPr>
          </a:p>
          <a:p>
            <a:pPr marL="261938" indent="-174625">
              <a:buClr>
                <a:srgbClr val="00B050"/>
              </a:buClr>
              <a:buSzPct val="120000"/>
              <a:buFont typeface="Courier New" pitchFamily="49" charset="0"/>
              <a:buChar char="o"/>
              <a:defRPr/>
            </a:pPr>
            <a:r>
              <a:rPr lang="en-US" sz="1600" dirty="0">
                <a:solidFill>
                  <a:schemeClr val="bg1">
                    <a:lumMod val="50000"/>
                  </a:schemeClr>
                </a:solidFill>
                <a:latin typeface="+mj-lt"/>
              </a:rPr>
              <a:t>Since 2008, we have reduced the carbon footprint associated with our operations by 32% — more than 267,000 metric tons of CO2 equivalents — slightly more than halfway to our ultimate goal of 50%.</a:t>
            </a:r>
            <a:endParaRPr lang="fr-FR" sz="1600" dirty="0">
              <a:solidFill>
                <a:schemeClr val="bg1">
                  <a:lumMod val="50000"/>
                </a:schemeClr>
              </a:solidFill>
              <a:latin typeface="+mj-lt"/>
            </a:endParaRPr>
          </a:p>
        </p:txBody>
      </p:sp>
      <p:sp>
        <p:nvSpPr>
          <p:cNvPr id="24581" name="Rectangle 4"/>
          <p:cNvSpPr>
            <a:spLocks noChangeArrowheads="1"/>
          </p:cNvSpPr>
          <p:nvPr/>
        </p:nvSpPr>
        <p:spPr bwMode="auto">
          <a:xfrm>
            <a:off x="1293813" y="5835650"/>
            <a:ext cx="6034087" cy="369888"/>
          </a:xfrm>
          <a:prstGeom prst="rect">
            <a:avLst/>
          </a:prstGeom>
          <a:noFill/>
          <a:ln w="9525">
            <a:noFill/>
            <a:miter lim="800000"/>
            <a:headEnd/>
            <a:tailEnd/>
          </a:ln>
        </p:spPr>
        <p:txBody>
          <a:bodyPr>
            <a:spAutoFit/>
          </a:bodyPr>
          <a:lstStyle/>
          <a:p>
            <a:r>
              <a:rPr lang="en-US" dirty="0" smtClean="0">
                <a:solidFill>
                  <a:srgbClr val="404040"/>
                </a:solidFill>
                <a:latin typeface="Trebuchet MS" pitchFamily="34" charset="0"/>
              </a:rPr>
              <a:t>alcatel-lucent.com/sustainability/environment</a:t>
            </a:r>
            <a:endParaRPr lang="en-US" dirty="0">
              <a:solidFill>
                <a:srgbClr val="404040"/>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Grp="1"/>
          </p:cNvSpPr>
          <p:nvPr>
            <p:ph type="title"/>
          </p:nvPr>
        </p:nvSpPr>
        <p:spPr>
          <a:xfrm>
            <a:off x="203200" y="231775"/>
            <a:ext cx="8645525" cy="1143000"/>
          </a:xfrm>
        </p:spPr>
        <p:txBody>
          <a:bodyPr/>
          <a:lstStyle/>
          <a:p>
            <a:pPr>
              <a:defRPr/>
            </a:pPr>
            <a:r>
              <a:rPr lang="en-US" sz="2200" dirty="0" smtClean="0"/>
              <a:t>Responsible Business innovation: Raising the bar </a:t>
            </a:r>
            <a:endParaRPr sz="2200" dirty="0" smtClean="0"/>
          </a:p>
        </p:txBody>
      </p:sp>
      <p:pic>
        <p:nvPicPr>
          <p:cNvPr id="12291" name="Picture 2" descr="Independent Verification banner image"/>
          <p:cNvPicPr>
            <a:picLocks noChangeAspect="1" noChangeArrowheads="1"/>
          </p:cNvPicPr>
          <p:nvPr/>
        </p:nvPicPr>
        <p:blipFill>
          <a:blip r:embed="rId2" cstate="print">
            <a:extLst>
              <a:ext uri="{28A0092B-C50C-407E-A947-70E740481C1C}">
                <a14:useLocalDpi xmlns:a14="http://schemas.microsoft.com/office/drawing/2010/main" val="0"/>
              </a:ext>
            </a:extLst>
          </a:blip>
          <a:srcRect l="55537" r="6439"/>
          <a:stretch>
            <a:fillRect/>
          </a:stretch>
        </p:blipFill>
        <p:spPr bwMode="auto">
          <a:xfrm>
            <a:off x="5424488" y="1348314"/>
            <a:ext cx="3319462"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Rectangle 5"/>
          <p:cNvSpPr>
            <a:spLocks noChangeArrowheads="1"/>
          </p:cNvSpPr>
          <p:nvPr/>
        </p:nvSpPr>
        <p:spPr bwMode="auto">
          <a:xfrm>
            <a:off x="414338" y="1348314"/>
            <a:ext cx="5060950" cy="2657475"/>
          </a:xfrm>
          <a:prstGeom prst="rect">
            <a:avLst/>
          </a:prstGeom>
          <a:solidFill>
            <a:schemeClr val="accent2">
              <a:lumMod val="20000"/>
              <a:lumOff val="80000"/>
            </a:schemeClr>
          </a:solidFill>
          <a:ln w="9525">
            <a:noFill/>
            <a:miter lim="800000"/>
            <a:headEnd/>
            <a:tailEnd/>
          </a:ln>
        </p:spPr>
        <p:txBody>
          <a:bodyPr lIns="182880" tIns="91440"/>
          <a:lstStyle>
            <a:lvl1pPr marL="230188" indent="-11588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ts val="2600"/>
              </a:lnSpc>
            </a:pPr>
            <a:r>
              <a:rPr lang="en-US" altLang="en-US" sz="2000" dirty="0">
                <a:solidFill>
                  <a:srgbClr val="404040"/>
                </a:solidFill>
                <a:latin typeface="Trebuchet MS" pitchFamily="34" charset="0"/>
              </a:rPr>
              <a:t>“MY AMBITION IS FOR ALCATEL-LUCENT </a:t>
            </a:r>
            <a:br>
              <a:rPr lang="en-US" altLang="en-US" sz="2000" dirty="0">
                <a:solidFill>
                  <a:srgbClr val="404040"/>
                </a:solidFill>
                <a:latin typeface="Trebuchet MS" pitchFamily="34" charset="0"/>
              </a:rPr>
            </a:br>
            <a:r>
              <a:rPr lang="en-US" altLang="en-US" sz="2000" dirty="0">
                <a:solidFill>
                  <a:srgbClr val="404040"/>
                </a:solidFill>
                <a:latin typeface="Trebuchet MS" pitchFamily="34" charset="0"/>
              </a:rPr>
              <a:t>TO BE THE RECOGNIZED LEADER IN SUSTAINABILITY AND RESPONSIBLE BUSINESS INNOVATION FOR THE TECHNOLOGY INDUSTRY.”</a:t>
            </a:r>
            <a:r>
              <a:rPr lang="en-US" altLang="en-US" dirty="0">
                <a:solidFill>
                  <a:srgbClr val="404040"/>
                </a:solidFill>
                <a:latin typeface="Trebuchet MS" pitchFamily="34" charset="0"/>
              </a:rPr>
              <a:t/>
            </a:r>
            <a:br>
              <a:rPr lang="en-US" altLang="en-US" dirty="0">
                <a:solidFill>
                  <a:srgbClr val="404040"/>
                </a:solidFill>
                <a:latin typeface="Trebuchet MS" pitchFamily="34" charset="0"/>
              </a:rPr>
            </a:br>
            <a:endParaRPr lang="en-US" altLang="en-US" dirty="0">
              <a:solidFill>
                <a:srgbClr val="404040"/>
              </a:solidFill>
              <a:latin typeface="Trebuchet MS" pitchFamily="34" charset="0"/>
            </a:endParaRPr>
          </a:p>
          <a:p>
            <a:pPr eaLnBrk="1" hangingPunct="1"/>
            <a:r>
              <a:rPr lang="en-US" altLang="en-US" sz="1400" dirty="0">
                <a:solidFill>
                  <a:srgbClr val="404040"/>
                </a:solidFill>
                <a:latin typeface="Trebuchet MS" pitchFamily="34" charset="0"/>
              </a:rPr>
              <a:t>	MICHEL COMBES, </a:t>
            </a:r>
            <a:br>
              <a:rPr lang="en-US" altLang="en-US" sz="1400" dirty="0">
                <a:solidFill>
                  <a:srgbClr val="404040"/>
                </a:solidFill>
                <a:latin typeface="Trebuchet MS" pitchFamily="34" charset="0"/>
              </a:rPr>
            </a:br>
            <a:r>
              <a:rPr lang="en-US" altLang="en-US" sz="1400" dirty="0">
                <a:solidFill>
                  <a:srgbClr val="404040"/>
                </a:solidFill>
                <a:latin typeface="Trebuchet MS" pitchFamily="34" charset="0"/>
              </a:rPr>
              <a:t>ALCATEL-LUCENT CEO </a:t>
            </a:r>
            <a:endParaRPr lang="fr-FR" altLang="en-US" sz="1400" dirty="0">
              <a:solidFill>
                <a:srgbClr val="404040"/>
              </a:solidFill>
              <a:latin typeface="Trebuchet MS" pitchFamily="34" charset="0"/>
            </a:endParaRPr>
          </a:p>
        </p:txBody>
      </p:sp>
      <p:sp>
        <p:nvSpPr>
          <p:cNvPr id="5" name="Rectangle 3"/>
          <p:cNvSpPr txBox="1">
            <a:spLocks/>
          </p:cNvSpPr>
          <p:nvPr/>
        </p:nvSpPr>
        <p:spPr bwMode="auto">
          <a:xfrm>
            <a:off x="238124" y="4960141"/>
            <a:ext cx="8632921"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0" rIns="0" bIns="0" numCol="2" anchor="ct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2" eaLnBrk="1" hangingPunct="1">
              <a:spcBef>
                <a:spcPts val="400"/>
              </a:spcBef>
              <a:spcAft>
                <a:spcPts val="400"/>
              </a:spcAft>
              <a:buClr>
                <a:srgbClr val="6639B7"/>
              </a:buClr>
              <a:buFont typeface="Arial" charset="0"/>
              <a:buNone/>
            </a:pPr>
            <a:r>
              <a:rPr lang="en-US" altLang="en-US" sz="1300" dirty="0">
                <a:latin typeface="Trebuchet MS" pitchFamily="34" charset="0"/>
              </a:rPr>
              <a:t>Learn more: </a:t>
            </a:r>
            <a:r>
              <a:rPr lang="de-DE" altLang="en-US" sz="1300" dirty="0">
                <a:solidFill>
                  <a:srgbClr val="7030A0"/>
                </a:solidFill>
                <a:latin typeface="Trebuchet MS" pitchFamily="34" charset="0"/>
                <a:hlinkClick r:id="rId3"/>
              </a:rPr>
              <a:t>www.alcatel-lucent.com/sustainability</a:t>
            </a:r>
            <a:endParaRPr lang="de-DE" altLang="en-US" sz="1300" dirty="0">
              <a:solidFill>
                <a:srgbClr val="7030A0"/>
              </a:solidFill>
              <a:latin typeface="Trebuchet MS" pitchFamily="34" charset="0"/>
            </a:endParaRPr>
          </a:p>
          <a:p>
            <a:pPr marL="0" lvl="2" eaLnBrk="1" hangingPunct="1">
              <a:spcBef>
                <a:spcPts val="400"/>
              </a:spcBef>
              <a:spcAft>
                <a:spcPts val="400"/>
              </a:spcAft>
              <a:buClr>
                <a:srgbClr val="6639B7"/>
              </a:buClr>
              <a:buFont typeface="Arial" charset="0"/>
              <a:buNone/>
            </a:pPr>
            <a:r>
              <a:rPr lang="de-DE" altLang="en-US" sz="1300" dirty="0">
                <a:latin typeface="Trebuchet MS" pitchFamily="34" charset="0"/>
              </a:rPr>
              <a:t>Video</a:t>
            </a:r>
            <a:r>
              <a:rPr lang="de-DE" altLang="en-US" sz="1300" dirty="0">
                <a:solidFill>
                  <a:srgbClr val="7030A0"/>
                </a:solidFill>
                <a:latin typeface="Trebuchet MS" pitchFamily="34" charset="0"/>
              </a:rPr>
              <a:t>: </a:t>
            </a:r>
            <a:r>
              <a:rPr lang="de-DE" altLang="en-US" sz="1300" dirty="0">
                <a:solidFill>
                  <a:srgbClr val="7030A0"/>
                </a:solidFill>
                <a:latin typeface="Trebuchet MS" pitchFamily="34" charset="0"/>
                <a:hlinkClick r:id="rId4"/>
              </a:rPr>
              <a:t>https://www.youtube.com/watch?v=MSsnwe41R9c</a:t>
            </a:r>
            <a:r>
              <a:rPr lang="de-DE" altLang="en-US" sz="1300" dirty="0">
                <a:solidFill>
                  <a:srgbClr val="7030A0"/>
                </a:solidFill>
                <a:latin typeface="Trebuchet MS" pitchFamily="34" charset="0"/>
              </a:rPr>
              <a:t> </a:t>
            </a:r>
          </a:p>
          <a:p>
            <a:pPr marL="0" lvl="2" eaLnBrk="1" hangingPunct="1">
              <a:spcBef>
                <a:spcPts val="400"/>
              </a:spcBef>
              <a:spcAft>
                <a:spcPts val="400"/>
              </a:spcAft>
              <a:buClr>
                <a:srgbClr val="6639B7"/>
              </a:buClr>
              <a:buFont typeface="Arial" charset="0"/>
              <a:buNone/>
            </a:pPr>
            <a:r>
              <a:rPr lang="en-US" altLang="en-US" sz="1300" dirty="0">
                <a:latin typeface="Trebuchet MS" pitchFamily="34" charset="0"/>
              </a:rPr>
              <a:t>Read our Report: </a:t>
            </a:r>
            <a:r>
              <a:rPr lang="en-US" altLang="en-US" sz="1300" dirty="0">
                <a:latin typeface="Trebuchet MS" pitchFamily="34" charset="0"/>
                <a:hlinkClick r:id="rId3"/>
              </a:rPr>
              <a:t>www.alcatel-lucent.com/sustainability</a:t>
            </a:r>
            <a:r>
              <a:rPr lang="en-US" altLang="en-US" sz="1300" dirty="0">
                <a:latin typeface="Trebuchet MS" pitchFamily="34" charset="0"/>
              </a:rPr>
              <a:t> </a:t>
            </a:r>
            <a:endParaRPr lang="en-GB" altLang="en-US" sz="1300" u="sng" dirty="0">
              <a:latin typeface="Trebuchet MS" pitchFamily="34" charset="0"/>
            </a:endParaRPr>
          </a:p>
        </p:txBody>
      </p:sp>
      <p:cxnSp>
        <p:nvCxnSpPr>
          <p:cNvPr id="16" name="Straight Connector 11"/>
          <p:cNvCxnSpPr>
            <a:cxnSpLocks noChangeShapeType="1"/>
          </p:cNvCxnSpPr>
          <p:nvPr/>
        </p:nvCxnSpPr>
        <p:spPr bwMode="auto">
          <a:xfrm>
            <a:off x="261938" y="4065112"/>
            <a:ext cx="8504237" cy="6350"/>
          </a:xfrm>
          <a:prstGeom prst="line">
            <a:avLst/>
          </a:prstGeom>
          <a:noFill/>
          <a:ln w="6350" algn="ctr">
            <a:solidFill>
              <a:srgbClr val="6D6E71"/>
            </a:solidFill>
            <a:round/>
            <a:headEnd/>
            <a:tailEnd/>
          </a:ln>
          <a:extLst>
            <a:ext uri="{909E8E84-426E-40DD-AFC4-6F175D3DCCD1}">
              <a14:hiddenFill xmlns:a14="http://schemas.microsoft.com/office/drawing/2010/main">
                <a:noFill/>
              </a14:hiddenFill>
            </a:ext>
          </a:extLst>
        </p:spPr>
      </p:cxnSp>
      <p:pic>
        <p:nvPicPr>
          <p:cNvPr id="17" name="Picture 4" descr="djsi_full_logo.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19300" y="4346100"/>
            <a:ext cx="128428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63663" y="4395312"/>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 descr="the_global_compact_logo.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4063" y="4314350"/>
            <a:ext cx="3556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0" descr="vigeo_world.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50113" y="4417537"/>
            <a:ext cx="8524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1" descr="vigeo_europe.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26100" y="4417537"/>
            <a:ext cx="80803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2" descr="vigeo_france.pn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56363" y="4417537"/>
            <a:ext cx="820737"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 17" descr="RobecoSAM_SustAwardGold 2014_cmyk_C_dig.pn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592513" y="4587400"/>
            <a:ext cx="10398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 25" descr="RobecoSAM_SustAward Industry Leader 2014_cmyk_C_dig.pn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592513" y="4257200"/>
            <a:ext cx="10175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Image 26" descr="ecovadis2013.pn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919663" y="4271487"/>
            <a:ext cx="560387"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168742" y="5667642"/>
            <a:ext cx="4572000" cy="595035"/>
          </a:xfrm>
          <a:prstGeom prst="rect">
            <a:avLst/>
          </a:prstGeom>
        </p:spPr>
        <p:txBody>
          <a:bodyPr>
            <a:spAutoFit/>
          </a:bodyPr>
          <a:lstStyle/>
          <a:p>
            <a:pPr marL="0" lvl="2" eaLnBrk="1" hangingPunct="1">
              <a:spcBef>
                <a:spcPts val="400"/>
              </a:spcBef>
              <a:spcAft>
                <a:spcPts val="400"/>
              </a:spcAft>
              <a:buClr>
                <a:srgbClr val="6639B7"/>
              </a:buClr>
              <a:buFont typeface="Arial" charset="0"/>
              <a:buNone/>
            </a:pPr>
            <a:r>
              <a:rPr lang="en-US" altLang="en-US" sz="1300" dirty="0">
                <a:latin typeface="Trebuchet MS" pitchFamily="34" charset="0"/>
              </a:rPr>
              <a:t>Tweet @</a:t>
            </a:r>
            <a:r>
              <a:rPr lang="en-US" altLang="en-US" sz="1300" dirty="0" err="1">
                <a:latin typeface="Trebuchet MS" pitchFamily="34" charset="0"/>
              </a:rPr>
              <a:t>Alcatel_Lucent</a:t>
            </a:r>
            <a:endParaRPr lang="en-US" altLang="en-US" sz="1300" dirty="0">
              <a:latin typeface="Trebuchet MS" pitchFamily="34" charset="0"/>
            </a:endParaRPr>
          </a:p>
          <a:p>
            <a:pPr marL="0" lvl="2" eaLnBrk="1" hangingPunct="1">
              <a:spcBef>
                <a:spcPts val="400"/>
              </a:spcBef>
              <a:spcAft>
                <a:spcPts val="400"/>
              </a:spcAft>
              <a:buClr>
                <a:srgbClr val="6639B7"/>
              </a:buClr>
            </a:pPr>
            <a:r>
              <a:rPr lang="en-US" altLang="en-US" sz="1300" dirty="0">
                <a:latin typeface="Trebuchet MS" pitchFamily="34" charset="0"/>
                <a:cs typeface="Helvetica" pitchFamily="34" charset="0"/>
              </a:rPr>
              <a:t>Contact us: </a:t>
            </a:r>
            <a:r>
              <a:rPr lang="en-US" altLang="en-US" sz="1300" dirty="0">
                <a:latin typeface="Trebuchet MS" pitchFamily="34" charset="0"/>
                <a:cs typeface="Helvetica" pitchFamily="34" charset="0"/>
                <a:hlinkClick r:id="rId14"/>
              </a:rPr>
              <a:t>sustainability@alcatel-lucent.com</a:t>
            </a:r>
            <a:endParaRPr lang="en-US" altLang="en-US" sz="1300" dirty="0">
              <a:latin typeface="Trebuchet MS" pitchFamily="34" charset="0"/>
              <a:cs typeface="Helvetica" pitchFamily="34" charset="0"/>
            </a:endParaRPr>
          </a:p>
        </p:txBody>
      </p:sp>
    </p:spTree>
    <p:extLst>
      <p:ext uri="{BB962C8B-B14F-4D97-AF65-F5344CB8AC3E}">
        <p14:creationId xmlns:p14="http://schemas.microsoft.com/office/powerpoint/2010/main" val="252972777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4"/>
          <p:cNvGrpSpPr>
            <a:grpSpLocks/>
          </p:cNvGrpSpPr>
          <p:nvPr/>
        </p:nvGrpSpPr>
        <p:grpSpPr bwMode="auto">
          <a:xfrm>
            <a:off x="2684463" y="2874963"/>
            <a:ext cx="3776662" cy="266700"/>
            <a:chOff x="2684463" y="3297238"/>
            <a:chExt cx="3776662" cy="266701"/>
          </a:xfrm>
          <a:solidFill>
            <a:srgbClr val="404040"/>
          </a:solidFill>
        </p:grpSpPr>
        <p:sp>
          <p:nvSpPr>
            <p:cNvPr id="2054" name="Freeform 6"/>
            <p:cNvSpPr>
              <a:spLocks/>
            </p:cNvSpPr>
            <p:nvPr/>
          </p:nvSpPr>
          <p:spPr bwMode="auto">
            <a:xfrm>
              <a:off x="2684463" y="3365500"/>
              <a:ext cx="244475" cy="195264"/>
            </a:xfrm>
            <a:custGeom>
              <a:avLst/>
              <a:gdLst/>
              <a:ahLst/>
              <a:cxnLst>
                <a:cxn ang="0">
                  <a:pos x="85" y="0"/>
                </a:cxn>
                <a:cxn ang="0">
                  <a:pos x="111" y="97"/>
                </a:cxn>
                <a:cxn ang="0">
                  <a:pos x="116" y="113"/>
                </a:cxn>
                <a:cxn ang="0">
                  <a:pos x="116" y="113"/>
                </a:cxn>
                <a:cxn ang="0">
                  <a:pos x="118" y="97"/>
                </a:cxn>
                <a:cxn ang="0">
                  <a:pos x="142" y="0"/>
                </a:cxn>
                <a:cxn ang="0">
                  <a:pos x="154" y="0"/>
                </a:cxn>
                <a:cxn ang="0">
                  <a:pos x="123" y="123"/>
                </a:cxn>
                <a:cxn ang="0">
                  <a:pos x="109" y="123"/>
                </a:cxn>
                <a:cxn ang="0">
                  <a:pos x="83" y="30"/>
                </a:cxn>
                <a:cxn ang="0">
                  <a:pos x="78" y="14"/>
                </a:cxn>
                <a:cxn ang="0">
                  <a:pos x="78" y="14"/>
                </a:cxn>
                <a:cxn ang="0">
                  <a:pos x="74" y="30"/>
                </a:cxn>
                <a:cxn ang="0">
                  <a:pos x="50" y="123"/>
                </a:cxn>
                <a:cxn ang="0">
                  <a:pos x="33" y="123"/>
                </a:cxn>
                <a:cxn ang="0">
                  <a:pos x="0" y="0"/>
                </a:cxn>
                <a:cxn ang="0">
                  <a:pos x="15" y="0"/>
                </a:cxn>
                <a:cxn ang="0">
                  <a:pos x="38" y="97"/>
                </a:cxn>
                <a:cxn ang="0">
                  <a:pos x="41" y="113"/>
                </a:cxn>
                <a:cxn ang="0">
                  <a:pos x="43" y="113"/>
                </a:cxn>
                <a:cxn ang="0">
                  <a:pos x="45" y="97"/>
                </a:cxn>
                <a:cxn ang="0">
                  <a:pos x="71" y="0"/>
                </a:cxn>
                <a:cxn ang="0">
                  <a:pos x="85" y="0"/>
                </a:cxn>
              </a:cxnLst>
              <a:rect l="0" t="0" r="r" b="b"/>
              <a:pathLst>
                <a:path w="154" h="123">
                  <a:moveTo>
                    <a:pt x="85" y="0"/>
                  </a:moveTo>
                  <a:lnTo>
                    <a:pt x="111" y="97"/>
                  </a:lnTo>
                  <a:lnTo>
                    <a:pt x="116" y="113"/>
                  </a:lnTo>
                  <a:lnTo>
                    <a:pt x="116" y="113"/>
                  </a:lnTo>
                  <a:lnTo>
                    <a:pt x="118" y="97"/>
                  </a:lnTo>
                  <a:lnTo>
                    <a:pt x="142" y="0"/>
                  </a:lnTo>
                  <a:lnTo>
                    <a:pt x="154" y="0"/>
                  </a:lnTo>
                  <a:lnTo>
                    <a:pt x="123" y="123"/>
                  </a:lnTo>
                  <a:lnTo>
                    <a:pt x="109" y="123"/>
                  </a:lnTo>
                  <a:lnTo>
                    <a:pt x="83" y="30"/>
                  </a:lnTo>
                  <a:lnTo>
                    <a:pt x="78" y="14"/>
                  </a:lnTo>
                  <a:lnTo>
                    <a:pt x="78" y="14"/>
                  </a:lnTo>
                  <a:lnTo>
                    <a:pt x="74" y="30"/>
                  </a:lnTo>
                  <a:lnTo>
                    <a:pt x="50" y="123"/>
                  </a:lnTo>
                  <a:lnTo>
                    <a:pt x="33" y="123"/>
                  </a:lnTo>
                  <a:lnTo>
                    <a:pt x="0" y="0"/>
                  </a:lnTo>
                  <a:lnTo>
                    <a:pt x="15" y="0"/>
                  </a:lnTo>
                  <a:lnTo>
                    <a:pt x="38" y="97"/>
                  </a:lnTo>
                  <a:lnTo>
                    <a:pt x="41" y="113"/>
                  </a:lnTo>
                  <a:lnTo>
                    <a:pt x="43" y="113"/>
                  </a:lnTo>
                  <a:lnTo>
                    <a:pt x="45" y="97"/>
                  </a:lnTo>
                  <a:lnTo>
                    <a:pt x="71" y="0"/>
                  </a:lnTo>
                  <a:lnTo>
                    <a:pt x="85" y="0"/>
                  </a:lnTo>
                  <a:close/>
                </a:path>
              </a:pathLst>
            </a:custGeom>
            <a:grpFill/>
            <a:ln w="9525">
              <a:noFill/>
              <a:round/>
              <a:headEnd/>
              <a:tailEnd/>
            </a:ln>
          </p:spPr>
          <p:txBody>
            <a:bodyPr/>
            <a:lstStyle/>
            <a:p>
              <a:pPr algn="l" fontAlgn="auto">
                <a:spcBef>
                  <a:spcPts val="0"/>
                </a:spcBef>
                <a:spcAft>
                  <a:spcPts val="0"/>
                </a:spcAft>
                <a:defRPr/>
              </a:pPr>
              <a:endParaRPr lang="en-US">
                <a:solidFill>
                  <a:srgbClr val="404040"/>
                </a:solidFill>
                <a:latin typeface="+mn-lt"/>
                <a:cs typeface="+mn-cs"/>
              </a:endParaRPr>
            </a:p>
          </p:txBody>
        </p:sp>
        <p:sp>
          <p:nvSpPr>
            <p:cNvPr id="2055" name="Freeform 7"/>
            <p:cNvSpPr>
              <a:spLocks/>
            </p:cNvSpPr>
            <p:nvPr/>
          </p:nvSpPr>
          <p:spPr bwMode="auto">
            <a:xfrm>
              <a:off x="2970213" y="3365500"/>
              <a:ext cx="242887" cy="195264"/>
            </a:xfrm>
            <a:custGeom>
              <a:avLst/>
              <a:gdLst/>
              <a:ahLst/>
              <a:cxnLst>
                <a:cxn ang="0">
                  <a:pos x="83" y="0"/>
                </a:cxn>
                <a:cxn ang="0">
                  <a:pos x="109" y="97"/>
                </a:cxn>
                <a:cxn ang="0">
                  <a:pos x="113" y="113"/>
                </a:cxn>
                <a:cxn ang="0">
                  <a:pos x="113" y="113"/>
                </a:cxn>
                <a:cxn ang="0">
                  <a:pos x="118" y="97"/>
                </a:cxn>
                <a:cxn ang="0">
                  <a:pos x="139" y="0"/>
                </a:cxn>
                <a:cxn ang="0">
                  <a:pos x="153" y="0"/>
                </a:cxn>
                <a:cxn ang="0">
                  <a:pos x="123" y="123"/>
                </a:cxn>
                <a:cxn ang="0">
                  <a:pos x="106" y="123"/>
                </a:cxn>
                <a:cxn ang="0">
                  <a:pos x="80" y="30"/>
                </a:cxn>
                <a:cxn ang="0">
                  <a:pos x="78" y="14"/>
                </a:cxn>
                <a:cxn ang="0">
                  <a:pos x="75" y="14"/>
                </a:cxn>
                <a:cxn ang="0">
                  <a:pos x="73" y="30"/>
                </a:cxn>
                <a:cxn ang="0">
                  <a:pos x="47" y="123"/>
                </a:cxn>
                <a:cxn ang="0">
                  <a:pos x="31" y="123"/>
                </a:cxn>
                <a:cxn ang="0">
                  <a:pos x="0" y="0"/>
                </a:cxn>
                <a:cxn ang="0">
                  <a:pos x="12" y="0"/>
                </a:cxn>
                <a:cxn ang="0">
                  <a:pos x="35" y="97"/>
                </a:cxn>
                <a:cxn ang="0">
                  <a:pos x="40" y="113"/>
                </a:cxn>
                <a:cxn ang="0">
                  <a:pos x="40" y="113"/>
                </a:cxn>
                <a:cxn ang="0">
                  <a:pos x="45" y="97"/>
                </a:cxn>
                <a:cxn ang="0">
                  <a:pos x="71" y="0"/>
                </a:cxn>
                <a:cxn ang="0">
                  <a:pos x="83" y="0"/>
                </a:cxn>
              </a:cxnLst>
              <a:rect l="0" t="0" r="r" b="b"/>
              <a:pathLst>
                <a:path w="153" h="123">
                  <a:moveTo>
                    <a:pt x="83" y="0"/>
                  </a:moveTo>
                  <a:lnTo>
                    <a:pt x="109" y="97"/>
                  </a:lnTo>
                  <a:lnTo>
                    <a:pt x="113" y="113"/>
                  </a:lnTo>
                  <a:lnTo>
                    <a:pt x="113" y="113"/>
                  </a:lnTo>
                  <a:lnTo>
                    <a:pt x="118" y="97"/>
                  </a:lnTo>
                  <a:lnTo>
                    <a:pt x="139" y="0"/>
                  </a:lnTo>
                  <a:lnTo>
                    <a:pt x="153" y="0"/>
                  </a:lnTo>
                  <a:lnTo>
                    <a:pt x="123" y="123"/>
                  </a:lnTo>
                  <a:lnTo>
                    <a:pt x="106" y="123"/>
                  </a:lnTo>
                  <a:lnTo>
                    <a:pt x="80" y="30"/>
                  </a:lnTo>
                  <a:lnTo>
                    <a:pt x="78" y="14"/>
                  </a:lnTo>
                  <a:lnTo>
                    <a:pt x="75" y="14"/>
                  </a:lnTo>
                  <a:lnTo>
                    <a:pt x="73" y="30"/>
                  </a:lnTo>
                  <a:lnTo>
                    <a:pt x="47" y="123"/>
                  </a:lnTo>
                  <a:lnTo>
                    <a:pt x="31" y="123"/>
                  </a:lnTo>
                  <a:lnTo>
                    <a:pt x="0" y="0"/>
                  </a:lnTo>
                  <a:lnTo>
                    <a:pt x="12" y="0"/>
                  </a:lnTo>
                  <a:lnTo>
                    <a:pt x="35" y="97"/>
                  </a:lnTo>
                  <a:lnTo>
                    <a:pt x="40" y="113"/>
                  </a:lnTo>
                  <a:lnTo>
                    <a:pt x="40" y="113"/>
                  </a:lnTo>
                  <a:lnTo>
                    <a:pt x="45" y="97"/>
                  </a:lnTo>
                  <a:lnTo>
                    <a:pt x="71" y="0"/>
                  </a:lnTo>
                  <a:lnTo>
                    <a:pt x="83" y="0"/>
                  </a:lnTo>
                  <a:close/>
                </a:path>
              </a:pathLst>
            </a:custGeom>
            <a:grpFill/>
            <a:ln w="9525">
              <a:noFill/>
              <a:round/>
              <a:headEnd/>
              <a:tailEnd/>
            </a:ln>
          </p:spPr>
          <p:txBody>
            <a:bodyPr/>
            <a:lstStyle/>
            <a:p>
              <a:pPr algn="l" fontAlgn="auto">
                <a:spcBef>
                  <a:spcPts val="0"/>
                </a:spcBef>
                <a:spcAft>
                  <a:spcPts val="0"/>
                </a:spcAft>
                <a:defRPr/>
              </a:pPr>
              <a:endParaRPr lang="en-US">
                <a:solidFill>
                  <a:srgbClr val="404040"/>
                </a:solidFill>
                <a:latin typeface="+mn-lt"/>
                <a:cs typeface="+mn-cs"/>
              </a:endParaRPr>
            </a:p>
          </p:txBody>
        </p:sp>
        <p:sp>
          <p:nvSpPr>
            <p:cNvPr id="2056" name="Freeform 8"/>
            <p:cNvSpPr>
              <a:spLocks/>
            </p:cNvSpPr>
            <p:nvPr/>
          </p:nvSpPr>
          <p:spPr bwMode="auto">
            <a:xfrm>
              <a:off x="3251200" y="3365500"/>
              <a:ext cx="244475" cy="195264"/>
            </a:xfrm>
            <a:custGeom>
              <a:avLst/>
              <a:gdLst/>
              <a:ahLst/>
              <a:cxnLst>
                <a:cxn ang="0">
                  <a:pos x="85" y="0"/>
                </a:cxn>
                <a:cxn ang="0">
                  <a:pos x="111" y="97"/>
                </a:cxn>
                <a:cxn ang="0">
                  <a:pos x="113" y="113"/>
                </a:cxn>
                <a:cxn ang="0">
                  <a:pos x="116" y="113"/>
                </a:cxn>
                <a:cxn ang="0">
                  <a:pos x="118" y="97"/>
                </a:cxn>
                <a:cxn ang="0">
                  <a:pos x="142" y="0"/>
                </a:cxn>
                <a:cxn ang="0">
                  <a:pos x="154" y="0"/>
                </a:cxn>
                <a:cxn ang="0">
                  <a:pos x="123" y="123"/>
                </a:cxn>
                <a:cxn ang="0">
                  <a:pos x="106" y="123"/>
                </a:cxn>
                <a:cxn ang="0">
                  <a:pos x="83" y="30"/>
                </a:cxn>
                <a:cxn ang="0">
                  <a:pos x="78" y="14"/>
                </a:cxn>
                <a:cxn ang="0">
                  <a:pos x="78" y="14"/>
                </a:cxn>
                <a:cxn ang="0">
                  <a:pos x="73" y="30"/>
                </a:cxn>
                <a:cxn ang="0">
                  <a:pos x="47" y="123"/>
                </a:cxn>
                <a:cxn ang="0">
                  <a:pos x="33" y="123"/>
                </a:cxn>
                <a:cxn ang="0">
                  <a:pos x="0" y="0"/>
                </a:cxn>
                <a:cxn ang="0">
                  <a:pos x="14" y="0"/>
                </a:cxn>
                <a:cxn ang="0">
                  <a:pos x="35" y="97"/>
                </a:cxn>
                <a:cxn ang="0">
                  <a:pos x="40" y="113"/>
                </a:cxn>
                <a:cxn ang="0">
                  <a:pos x="40" y="113"/>
                </a:cxn>
                <a:cxn ang="0">
                  <a:pos x="45" y="97"/>
                </a:cxn>
                <a:cxn ang="0">
                  <a:pos x="71" y="0"/>
                </a:cxn>
                <a:cxn ang="0">
                  <a:pos x="85" y="0"/>
                </a:cxn>
              </a:cxnLst>
              <a:rect l="0" t="0" r="r" b="b"/>
              <a:pathLst>
                <a:path w="154" h="123">
                  <a:moveTo>
                    <a:pt x="85" y="0"/>
                  </a:moveTo>
                  <a:lnTo>
                    <a:pt x="111" y="97"/>
                  </a:lnTo>
                  <a:lnTo>
                    <a:pt x="113" y="113"/>
                  </a:lnTo>
                  <a:lnTo>
                    <a:pt x="116" y="113"/>
                  </a:lnTo>
                  <a:lnTo>
                    <a:pt x="118" y="97"/>
                  </a:lnTo>
                  <a:lnTo>
                    <a:pt x="142" y="0"/>
                  </a:lnTo>
                  <a:lnTo>
                    <a:pt x="154" y="0"/>
                  </a:lnTo>
                  <a:lnTo>
                    <a:pt x="123" y="123"/>
                  </a:lnTo>
                  <a:lnTo>
                    <a:pt x="106" y="123"/>
                  </a:lnTo>
                  <a:lnTo>
                    <a:pt x="83" y="30"/>
                  </a:lnTo>
                  <a:lnTo>
                    <a:pt x="78" y="14"/>
                  </a:lnTo>
                  <a:lnTo>
                    <a:pt x="78" y="14"/>
                  </a:lnTo>
                  <a:lnTo>
                    <a:pt x="73" y="30"/>
                  </a:lnTo>
                  <a:lnTo>
                    <a:pt x="47" y="123"/>
                  </a:lnTo>
                  <a:lnTo>
                    <a:pt x="33" y="123"/>
                  </a:lnTo>
                  <a:lnTo>
                    <a:pt x="0" y="0"/>
                  </a:lnTo>
                  <a:lnTo>
                    <a:pt x="14" y="0"/>
                  </a:lnTo>
                  <a:lnTo>
                    <a:pt x="35" y="97"/>
                  </a:lnTo>
                  <a:lnTo>
                    <a:pt x="40" y="113"/>
                  </a:lnTo>
                  <a:lnTo>
                    <a:pt x="40" y="113"/>
                  </a:lnTo>
                  <a:lnTo>
                    <a:pt x="45" y="97"/>
                  </a:lnTo>
                  <a:lnTo>
                    <a:pt x="71" y="0"/>
                  </a:lnTo>
                  <a:lnTo>
                    <a:pt x="85" y="0"/>
                  </a:lnTo>
                  <a:close/>
                </a:path>
              </a:pathLst>
            </a:custGeom>
            <a:grpFill/>
            <a:ln w="9525">
              <a:noFill/>
              <a:round/>
              <a:headEnd/>
              <a:tailEnd/>
            </a:ln>
          </p:spPr>
          <p:txBody>
            <a:bodyPr/>
            <a:lstStyle/>
            <a:p>
              <a:pPr algn="l" fontAlgn="auto">
                <a:spcBef>
                  <a:spcPts val="0"/>
                </a:spcBef>
                <a:spcAft>
                  <a:spcPts val="0"/>
                </a:spcAft>
                <a:defRPr/>
              </a:pPr>
              <a:endParaRPr lang="en-US">
                <a:solidFill>
                  <a:srgbClr val="404040"/>
                </a:solidFill>
                <a:latin typeface="+mn-lt"/>
                <a:cs typeface="+mn-cs"/>
              </a:endParaRPr>
            </a:p>
          </p:txBody>
        </p:sp>
        <p:sp>
          <p:nvSpPr>
            <p:cNvPr id="2057" name="Freeform 9"/>
            <p:cNvSpPr>
              <a:spLocks/>
            </p:cNvSpPr>
            <p:nvPr/>
          </p:nvSpPr>
          <p:spPr bwMode="auto">
            <a:xfrm>
              <a:off x="3529013" y="3533776"/>
              <a:ext cx="33337" cy="30163"/>
            </a:xfrm>
            <a:custGeom>
              <a:avLst/>
              <a:gdLst/>
              <a:ahLst/>
              <a:cxnLst>
                <a:cxn ang="0">
                  <a:pos x="5" y="8"/>
                </a:cxn>
                <a:cxn ang="0">
                  <a:pos x="0" y="4"/>
                </a:cxn>
                <a:cxn ang="0">
                  <a:pos x="5" y="0"/>
                </a:cxn>
                <a:cxn ang="0">
                  <a:pos x="9" y="4"/>
                </a:cxn>
                <a:cxn ang="0">
                  <a:pos x="5" y="8"/>
                </a:cxn>
              </a:cxnLst>
              <a:rect l="0" t="0" r="r" b="b"/>
              <a:pathLst>
                <a:path w="9" h="8">
                  <a:moveTo>
                    <a:pt x="5" y="8"/>
                  </a:moveTo>
                  <a:cubicBezTo>
                    <a:pt x="2" y="8"/>
                    <a:pt x="0" y="7"/>
                    <a:pt x="0" y="4"/>
                  </a:cubicBezTo>
                  <a:cubicBezTo>
                    <a:pt x="0" y="1"/>
                    <a:pt x="2" y="0"/>
                    <a:pt x="5" y="0"/>
                  </a:cubicBezTo>
                  <a:cubicBezTo>
                    <a:pt x="7" y="0"/>
                    <a:pt x="9" y="1"/>
                    <a:pt x="9" y="4"/>
                  </a:cubicBezTo>
                  <a:cubicBezTo>
                    <a:pt x="9" y="6"/>
                    <a:pt x="7" y="8"/>
                    <a:pt x="5" y="8"/>
                  </a:cubicBezTo>
                  <a:close/>
                </a:path>
              </a:pathLst>
            </a:custGeom>
            <a:grpFill/>
            <a:ln w="9525">
              <a:noFill/>
              <a:round/>
              <a:headEnd/>
              <a:tailEnd/>
            </a:ln>
          </p:spPr>
          <p:txBody>
            <a:bodyPr/>
            <a:lstStyle/>
            <a:p>
              <a:pPr algn="l" fontAlgn="auto">
                <a:spcBef>
                  <a:spcPts val="0"/>
                </a:spcBef>
                <a:spcAft>
                  <a:spcPts val="0"/>
                </a:spcAft>
                <a:defRPr/>
              </a:pPr>
              <a:endParaRPr lang="en-US">
                <a:solidFill>
                  <a:srgbClr val="404040"/>
                </a:solidFill>
                <a:latin typeface="+mn-lt"/>
                <a:cs typeface="+mn-cs"/>
              </a:endParaRPr>
            </a:p>
          </p:txBody>
        </p:sp>
        <p:sp>
          <p:nvSpPr>
            <p:cNvPr id="2058" name="Freeform 10"/>
            <p:cNvSpPr>
              <a:spLocks noEditPoints="1"/>
            </p:cNvSpPr>
            <p:nvPr/>
          </p:nvSpPr>
          <p:spPr bwMode="auto">
            <a:xfrm>
              <a:off x="3606800" y="3360738"/>
              <a:ext cx="139700" cy="203201"/>
            </a:xfrm>
            <a:custGeom>
              <a:avLst/>
              <a:gdLst/>
              <a:ahLst/>
              <a:cxnLst>
                <a:cxn ang="0">
                  <a:pos x="32" y="46"/>
                </a:cxn>
                <a:cxn ang="0">
                  <a:pos x="32" y="46"/>
                </a:cxn>
                <a:cxn ang="0">
                  <a:pos x="16" y="54"/>
                </a:cxn>
                <a:cxn ang="0">
                  <a:pos x="0" y="38"/>
                </a:cxn>
                <a:cxn ang="0">
                  <a:pos x="18" y="22"/>
                </a:cxn>
                <a:cxn ang="0">
                  <a:pos x="31" y="24"/>
                </a:cxn>
                <a:cxn ang="0">
                  <a:pos x="31" y="18"/>
                </a:cxn>
                <a:cxn ang="0">
                  <a:pos x="18" y="5"/>
                </a:cxn>
                <a:cxn ang="0">
                  <a:pos x="3" y="8"/>
                </a:cxn>
                <a:cxn ang="0">
                  <a:pos x="3" y="3"/>
                </a:cxn>
                <a:cxn ang="0">
                  <a:pos x="19" y="0"/>
                </a:cxn>
                <a:cxn ang="0">
                  <a:pos x="37" y="19"/>
                </a:cxn>
                <a:cxn ang="0">
                  <a:pos x="37" y="53"/>
                </a:cxn>
                <a:cxn ang="0">
                  <a:pos x="33" y="53"/>
                </a:cxn>
                <a:cxn ang="0">
                  <a:pos x="32" y="46"/>
                </a:cxn>
                <a:cxn ang="0">
                  <a:pos x="31" y="29"/>
                </a:cxn>
                <a:cxn ang="0">
                  <a:pos x="19" y="26"/>
                </a:cxn>
                <a:cxn ang="0">
                  <a:pos x="5" y="37"/>
                </a:cxn>
                <a:cxn ang="0">
                  <a:pos x="17" y="49"/>
                </a:cxn>
                <a:cxn ang="0">
                  <a:pos x="31" y="39"/>
                </a:cxn>
                <a:cxn ang="0">
                  <a:pos x="31" y="29"/>
                </a:cxn>
              </a:cxnLst>
              <a:rect l="0" t="0" r="r" b="b"/>
              <a:pathLst>
                <a:path w="37" h="54">
                  <a:moveTo>
                    <a:pt x="32" y="46"/>
                  </a:moveTo>
                  <a:cubicBezTo>
                    <a:pt x="32" y="46"/>
                    <a:pt x="32" y="46"/>
                    <a:pt x="32" y="46"/>
                  </a:cubicBezTo>
                  <a:cubicBezTo>
                    <a:pt x="29" y="51"/>
                    <a:pt x="23" y="54"/>
                    <a:pt x="16" y="54"/>
                  </a:cubicBezTo>
                  <a:cubicBezTo>
                    <a:pt x="6" y="54"/>
                    <a:pt x="0" y="49"/>
                    <a:pt x="0" y="38"/>
                  </a:cubicBezTo>
                  <a:cubicBezTo>
                    <a:pt x="0" y="28"/>
                    <a:pt x="6" y="22"/>
                    <a:pt x="18" y="22"/>
                  </a:cubicBezTo>
                  <a:cubicBezTo>
                    <a:pt x="23" y="22"/>
                    <a:pt x="28" y="23"/>
                    <a:pt x="31" y="24"/>
                  </a:cubicBezTo>
                  <a:cubicBezTo>
                    <a:pt x="31" y="18"/>
                    <a:pt x="31" y="18"/>
                    <a:pt x="31" y="18"/>
                  </a:cubicBezTo>
                  <a:cubicBezTo>
                    <a:pt x="31" y="8"/>
                    <a:pt x="27" y="5"/>
                    <a:pt x="18" y="5"/>
                  </a:cubicBezTo>
                  <a:cubicBezTo>
                    <a:pt x="13" y="5"/>
                    <a:pt x="8" y="6"/>
                    <a:pt x="3" y="8"/>
                  </a:cubicBezTo>
                  <a:cubicBezTo>
                    <a:pt x="3" y="3"/>
                    <a:pt x="3" y="3"/>
                    <a:pt x="3" y="3"/>
                  </a:cubicBezTo>
                  <a:cubicBezTo>
                    <a:pt x="8" y="1"/>
                    <a:pt x="13" y="0"/>
                    <a:pt x="19" y="0"/>
                  </a:cubicBezTo>
                  <a:cubicBezTo>
                    <a:pt x="32" y="0"/>
                    <a:pt x="37" y="5"/>
                    <a:pt x="37" y="19"/>
                  </a:cubicBezTo>
                  <a:cubicBezTo>
                    <a:pt x="37" y="53"/>
                    <a:pt x="37" y="53"/>
                    <a:pt x="37" y="53"/>
                  </a:cubicBezTo>
                  <a:cubicBezTo>
                    <a:pt x="33" y="53"/>
                    <a:pt x="33" y="53"/>
                    <a:pt x="33" y="53"/>
                  </a:cubicBezTo>
                  <a:lnTo>
                    <a:pt x="32" y="46"/>
                  </a:lnTo>
                  <a:close/>
                  <a:moveTo>
                    <a:pt x="31" y="29"/>
                  </a:moveTo>
                  <a:cubicBezTo>
                    <a:pt x="30" y="28"/>
                    <a:pt x="26" y="26"/>
                    <a:pt x="19" y="26"/>
                  </a:cubicBezTo>
                  <a:cubicBezTo>
                    <a:pt x="9" y="26"/>
                    <a:pt x="5" y="30"/>
                    <a:pt x="5" y="37"/>
                  </a:cubicBezTo>
                  <a:cubicBezTo>
                    <a:pt x="5" y="46"/>
                    <a:pt x="10" y="49"/>
                    <a:pt x="17" y="49"/>
                  </a:cubicBezTo>
                  <a:cubicBezTo>
                    <a:pt x="25" y="49"/>
                    <a:pt x="31" y="44"/>
                    <a:pt x="31" y="39"/>
                  </a:cubicBezTo>
                  <a:lnTo>
                    <a:pt x="31" y="29"/>
                  </a:lnTo>
                  <a:close/>
                </a:path>
              </a:pathLst>
            </a:custGeom>
            <a:grpFill/>
            <a:ln w="9525">
              <a:noFill/>
              <a:round/>
              <a:headEnd/>
              <a:tailEnd/>
            </a:ln>
          </p:spPr>
          <p:txBody>
            <a:bodyPr/>
            <a:lstStyle/>
            <a:p>
              <a:pPr algn="l" fontAlgn="auto">
                <a:spcBef>
                  <a:spcPts val="0"/>
                </a:spcBef>
                <a:spcAft>
                  <a:spcPts val="0"/>
                </a:spcAft>
                <a:defRPr/>
              </a:pPr>
              <a:endParaRPr lang="en-US">
                <a:solidFill>
                  <a:srgbClr val="404040"/>
                </a:solidFill>
                <a:latin typeface="+mn-lt"/>
                <a:cs typeface="+mn-cs"/>
              </a:endParaRPr>
            </a:p>
          </p:txBody>
        </p:sp>
        <p:sp>
          <p:nvSpPr>
            <p:cNvPr id="2059" name="Rectangle 11"/>
            <p:cNvSpPr>
              <a:spLocks noChangeArrowheads="1"/>
            </p:cNvSpPr>
            <p:nvPr/>
          </p:nvSpPr>
          <p:spPr bwMode="auto">
            <a:xfrm>
              <a:off x="3810000" y="3297238"/>
              <a:ext cx="22225" cy="263526"/>
            </a:xfrm>
            <a:prstGeom prst="rect">
              <a:avLst/>
            </a:prstGeom>
            <a:grpFill/>
            <a:ln w="9525">
              <a:noFill/>
              <a:miter lim="800000"/>
              <a:headEnd/>
              <a:tailEnd/>
            </a:ln>
          </p:spPr>
          <p:txBody>
            <a:bodyPr/>
            <a:lstStyle/>
            <a:p>
              <a:pPr algn="l" fontAlgn="auto">
                <a:spcBef>
                  <a:spcPts val="0"/>
                </a:spcBef>
                <a:spcAft>
                  <a:spcPts val="0"/>
                </a:spcAft>
                <a:defRPr/>
              </a:pPr>
              <a:endParaRPr lang="en-US">
                <a:solidFill>
                  <a:srgbClr val="404040"/>
                </a:solidFill>
                <a:latin typeface="+mn-lt"/>
                <a:cs typeface="+mn-cs"/>
              </a:endParaRPr>
            </a:p>
          </p:txBody>
        </p:sp>
        <p:sp>
          <p:nvSpPr>
            <p:cNvPr id="2060" name="Freeform 12"/>
            <p:cNvSpPr>
              <a:spLocks/>
            </p:cNvSpPr>
            <p:nvPr/>
          </p:nvSpPr>
          <p:spPr bwMode="auto">
            <a:xfrm>
              <a:off x="3889375" y="3360738"/>
              <a:ext cx="130175" cy="203201"/>
            </a:xfrm>
            <a:custGeom>
              <a:avLst/>
              <a:gdLst/>
              <a:ahLst/>
              <a:cxnLst>
                <a:cxn ang="0">
                  <a:pos x="34" y="8"/>
                </a:cxn>
                <a:cxn ang="0">
                  <a:pos x="23" y="5"/>
                </a:cxn>
                <a:cxn ang="0">
                  <a:pos x="6" y="26"/>
                </a:cxn>
                <a:cxn ang="0">
                  <a:pos x="22" y="49"/>
                </a:cxn>
                <a:cxn ang="0">
                  <a:pos x="34" y="46"/>
                </a:cxn>
                <a:cxn ang="0">
                  <a:pos x="35" y="50"/>
                </a:cxn>
                <a:cxn ang="0">
                  <a:pos x="21" y="54"/>
                </a:cxn>
                <a:cxn ang="0">
                  <a:pos x="0" y="26"/>
                </a:cxn>
                <a:cxn ang="0">
                  <a:pos x="22" y="0"/>
                </a:cxn>
                <a:cxn ang="0">
                  <a:pos x="34" y="3"/>
                </a:cxn>
                <a:cxn ang="0">
                  <a:pos x="34" y="8"/>
                </a:cxn>
              </a:cxnLst>
              <a:rect l="0" t="0" r="r" b="b"/>
              <a:pathLst>
                <a:path w="35" h="54">
                  <a:moveTo>
                    <a:pt x="34" y="8"/>
                  </a:moveTo>
                  <a:cubicBezTo>
                    <a:pt x="31" y="6"/>
                    <a:pt x="27" y="5"/>
                    <a:pt x="23" y="5"/>
                  </a:cubicBezTo>
                  <a:cubicBezTo>
                    <a:pt x="10" y="5"/>
                    <a:pt x="6" y="12"/>
                    <a:pt x="6" y="26"/>
                  </a:cubicBezTo>
                  <a:cubicBezTo>
                    <a:pt x="6" y="43"/>
                    <a:pt x="11" y="49"/>
                    <a:pt x="22" y="49"/>
                  </a:cubicBezTo>
                  <a:cubicBezTo>
                    <a:pt x="27" y="49"/>
                    <a:pt x="31" y="48"/>
                    <a:pt x="34" y="46"/>
                  </a:cubicBezTo>
                  <a:cubicBezTo>
                    <a:pt x="35" y="50"/>
                    <a:pt x="35" y="50"/>
                    <a:pt x="35" y="50"/>
                  </a:cubicBezTo>
                  <a:cubicBezTo>
                    <a:pt x="32" y="53"/>
                    <a:pt x="27" y="54"/>
                    <a:pt x="21" y="54"/>
                  </a:cubicBezTo>
                  <a:cubicBezTo>
                    <a:pt x="7" y="54"/>
                    <a:pt x="0" y="46"/>
                    <a:pt x="0" y="26"/>
                  </a:cubicBezTo>
                  <a:cubicBezTo>
                    <a:pt x="0" y="9"/>
                    <a:pt x="7" y="0"/>
                    <a:pt x="22" y="0"/>
                  </a:cubicBezTo>
                  <a:cubicBezTo>
                    <a:pt x="26" y="0"/>
                    <a:pt x="31" y="1"/>
                    <a:pt x="34" y="3"/>
                  </a:cubicBezTo>
                  <a:lnTo>
                    <a:pt x="34" y="8"/>
                  </a:lnTo>
                  <a:close/>
                </a:path>
              </a:pathLst>
            </a:custGeom>
            <a:grpFill/>
            <a:ln w="9525">
              <a:noFill/>
              <a:round/>
              <a:headEnd/>
              <a:tailEnd/>
            </a:ln>
          </p:spPr>
          <p:txBody>
            <a:bodyPr/>
            <a:lstStyle/>
            <a:p>
              <a:pPr algn="l" fontAlgn="auto">
                <a:spcBef>
                  <a:spcPts val="0"/>
                </a:spcBef>
                <a:spcAft>
                  <a:spcPts val="0"/>
                </a:spcAft>
                <a:defRPr/>
              </a:pPr>
              <a:endParaRPr lang="en-US">
                <a:solidFill>
                  <a:srgbClr val="404040"/>
                </a:solidFill>
                <a:latin typeface="+mn-lt"/>
                <a:cs typeface="+mn-cs"/>
              </a:endParaRPr>
            </a:p>
          </p:txBody>
        </p:sp>
        <p:sp>
          <p:nvSpPr>
            <p:cNvPr id="2061" name="Freeform 13"/>
            <p:cNvSpPr>
              <a:spLocks noEditPoints="1"/>
            </p:cNvSpPr>
            <p:nvPr/>
          </p:nvSpPr>
          <p:spPr bwMode="auto">
            <a:xfrm>
              <a:off x="4054475" y="3360738"/>
              <a:ext cx="138113" cy="203201"/>
            </a:xfrm>
            <a:custGeom>
              <a:avLst/>
              <a:gdLst/>
              <a:ahLst/>
              <a:cxnLst>
                <a:cxn ang="0">
                  <a:pos x="33" y="46"/>
                </a:cxn>
                <a:cxn ang="0">
                  <a:pos x="33" y="46"/>
                </a:cxn>
                <a:cxn ang="0">
                  <a:pos x="16" y="54"/>
                </a:cxn>
                <a:cxn ang="0">
                  <a:pos x="0" y="38"/>
                </a:cxn>
                <a:cxn ang="0">
                  <a:pos x="19" y="22"/>
                </a:cxn>
                <a:cxn ang="0">
                  <a:pos x="32" y="24"/>
                </a:cxn>
                <a:cxn ang="0">
                  <a:pos x="32" y="18"/>
                </a:cxn>
                <a:cxn ang="0">
                  <a:pos x="19" y="5"/>
                </a:cxn>
                <a:cxn ang="0">
                  <a:pos x="4" y="8"/>
                </a:cxn>
                <a:cxn ang="0">
                  <a:pos x="3" y="3"/>
                </a:cxn>
                <a:cxn ang="0">
                  <a:pos x="20" y="0"/>
                </a:cxn>
                <a:cxn ang="0">
                  <a:pos x="37" y="19"/>
                </a:cxn>
                <a:cxn ang="0">
                  <a:pos x="37" y="53"/>
                </a:cxn>
                <a:cxn ang="0">
                  <a:pos x="33" y="53"/>
                </a:cxn>
                <a:cxn ang="0">
                  <a:pos x="33" y="46"/>
                </a:cxn>
                <a:cxn ang="0">
                  <a:pos x="32" y="29"/>
                </a:cxn>
                <a:cxn ang="0">
                  <a:pos x="20" y="26"/>
                </a:cxn>
                <a:cxn ang="0">
                  <a:pos x="5" y="37"/>
                </a:cxn>
                <a:cxn ang="0">
                  <a:pos x="18" y="49"/>
                </a:cxn>
                <a:cxn ang="0">
                  <a:pos x="32" y="39"/>
                </a:cxn>
                <a:cxn ang="0">
                  <a:pos x="32" y="29"/>
                </a:cxn>
              </a:cxnLst>
              <a:rect l="0" t="0" r="r" b="b"/>
              <a:pathLst>
                <a:path w="37" h="54">
                  <a:moveTo>
                    <a:pt x="33" y="46"/>
                  </a:moveTo>
                  <a:cubicBezTo>
                    <a:pt x="33" y="46"/>
                    <a:pt x="33" y="46"/>
                    <a:pt x="33" y="46"/>
                  </a:cubicBezTo>
                  <a:cubicBezTo>
                    <a:pt x="30" y="51"/>
                    <a:pt x="24" y="54"/>
                    <a:pt x="16" y="54"/>
                  </a:cubicBezTo>
                  <a:cubicBezTo>
                    <a:pt x="7" y="54"/>
                    <a:pt x="0" y="49"/>
                    <a:pt x="0" y="38"/>
                  </a:cubicBezTo>
                  <a:cubicBezTo>
                    <a:pt x="0" y="28"/>
                    <a:pt x="6" y="22"/>
                    <a:pt x="19" y="22"/>
                  </a:cubicBezTo>
                  <a:cubicBezTo>
                    <a:pt x="24" y="22"/>
                    <a:pt x="29" y="23"/>
                    <a:pt x="32" y="24"/>
                  </a:cubicBezTo>
                  <a:cubicBezTo>
                    <a:pt x="32" y="18"/>
                    <a:pt x="32" y="18"/>
                    <a:pt x="32" y="18"/>
                  </a:cubicBezTo>
                  <a:cubicBezTo>
                    <a:pt x="32" y="8"/>
                    <a:pt x="28" y="5"/>
                    <a:pt x="19" y="5"/>
                  </a:cubicBezTo>
                  <a:cubicBezTo>
                    <a:pt x="13" y="5"/>
                    <a:pt x="9" y="6"/>
                    <a:pt x="4" y="8"/>
                  </a:cubicBezTo>
                  <a:cubicBezTo>
                    <a:pt x="3" y="3"/>
                    <a:pt x="3" y="3"/>
                    <a:pt x="3" y="3"/>
                  </a:cubicBezTo>
                  <a:cubicBezTo>
                    <a:pt x="8" y="1"/>
                    <a:pt x="14" y="0"/>
                    <a:pt x="20" y="0"/>
                  </a:cubicBezTo>
                  <a:cubicBezTo>
                    <a:pt x="32" y="0"/>
                    <a:pt x="37" y="5"/>
                    <a:pt x="37" y="19"/>
                  </a:cubicBezTo>
                  <a:cubicBezTo>
                    <a:pt x="37" y="53"/>
                    <a:pt x="37" y="53"/>
                    <a:pt x="37" y="53"/>
                  </a:cubicBezTo>
                  <a:cubicBezTo>
                    <a:pt x="33" y="53"/>
                    <a:pt x="33" y="53"/>
                    <a:pt x="33" y="53"/>
                  </a:cubicBezTo>
                  <a:lnTo>
                    <a:pt x="33" y="46"/>
                  </a:lnTo>
                  <a:close/>
                  <a:moveTo>
                    <a:pt x="32" y="29"/>
                  </a:moveTo>
                  <a:cubicBezTo>
                    <a:pt x="31" y="28"/>
                    <a:pt x="26" y="26"/>
                    <a:pt x="20" y="26"/>
                  </a:cubicBezTo>
                  <a:cubicBezTo>
                    <a:pt x="10" y="26"/>
                    <a:pt x="5" y="30"/>
                    <a:pt x="5" y="37"/>
                  </a:cubicBezTo>
                  <a:cubicBezTo>
                    <a:pt x="5" y="46"/>
                    <a:pt x="11" y="49"/>
                    <a:pt x="18" y="49"/>
                  </a:cubicBezTo>
                  <a:cubicBezTo>
                    <a:pt x="25" y="49"/>
                    <a:pt x="32" y="44"/>
                    <a:pt x="32" y="39"/>
                  </a:cubicBezTo>
                  <a:lnTo>
                    <a:pt x="32" y="29"/>
                  </a:lnTo>
                  <a:close/>
                </a:path>
              </a:pathLst>
            </a:custGeom>
            <a:grpFill/>
            <a:ln w="9525">
              <a:noFill/>
              <a:round/>
              <a:headEnd/>
              <a:tailEnd/>
            </a:ln>
          </p:spPr>
          <p:txBody>
            <a:bodyPr/>
            <a:lstStyle/>
            <a:p>
              <a:pPr algn="l" fontAlgn="auto">
                <a:spcBef>
                  <a:spcPts val="0"/>
                </a:spcBef>
                <a:spcAft>
                  <a:spcPts val="0"/>
                </a:spcAft>
                <a:defRPr/>
              </a:pPr>
              <a:endParaRPr lang="en-US">
                <a:solidFill>
                  <a:srgbClr val="404040"/>
                </a:solidFill>
                <a:latin typeface="+mn-lt"/>
                <a:cs typeface="+mn-cs"/>
              </a:endParaRPr>
            </a:p>
          </p:txBody>
        </p:sp>
        <p:sp>
          <p:nvSpPr>
            <p:cNvPr id="2062" name="Freeform 14"/>
            <p:cNvSpPr>
              <a:spLocks/>
            </p:cNvSpPr>
            <p:nvPr/>
          </p:nvSpPr>
          <p:spPr bwMode="auto">
            <a:xfrm>
              <a:off x="4233863" y="3313113"/>
              <a:ext cx="101600" cy="250826"/>
            </a:xfrm>
            <a:custGeom>
              <a:avLst/>
              <a:gdLst/>
              <a:ahLst/>
              <a:cxnLst>
                <a:cxn ang="0">
                  <a:pos x="14" y="18"/>
                </a:cxn>
                <a:cxn ang="0">
                  <a:pos x="14" y="54"/>
                </a:cxn>
                <a:cxn ang="0">
                  <a:pos x="22" y="62"/>
                </a:cxn>
                <a:cxn ang="0">
                  <a:pos x="26" y="62"/>
                </a:cxn>
                <a:cxn ang="0">
                  <a:pos x="27" y="66"/>
                </a:cxn>
                <a:cxn ang="0">
                  <a:pos x="21" y="67"/>
                </a:cxn>
                <a:cxn ang="0">
                  <a:pos x="8" y="54"/>
                </a:cxn>
                <a:cxn ang="0">
                  <a:pos x="8" y="18"/>
                </a:cxn>
                <a:cxn ang="0">
                  <a:pos x="0" y="18"/>
                </a:cxn>
                <a:cxn ang="0">
                  <a:pos x="0" y="14"/>
                </a:cxn>
                <a:cxn ang="0">
                  <a:pos x="8" y="14"/>
                </a:cxn>
                <a:cxn ang="0">
                  <a:pos x="9" y="0"/>
                </a:cxn>
                <a:cxn ang="0">
                  <a:pos x="14" y="0"/>
                </a:cxn>
                <a:cxn ang="0">
                  <a:pos x="14" y="14"/>
                </a:cxn>
                <a:cxn ang="0">
                  <a:pos x="27" y="14"/>
                </a:cxn>
                <a:cxn ang="0">
                  <a:pos x="27" y="18"/>
                </a:cxn>
                <a:cxn ang="0">
                  <a:pos x="14" y="18"/>
                </a:cxn>
              </a:cxnLst>
              <a:rect l="0" t="0" r="r" b="b"/>
              <a:pathLst>
                <a:path w="27" h="67">
                  <a:moveTo>
                    <a:pt x="14" y="18"/>
                  </a:moveTo>
                  <a:cubicBezTo>
                    <a:pt x="14" y="54"/>
                    <a:pt x="14" y="54"/>
                    <a:pt x="14" y="54"/>
                  </a:cubicBezTo>
                  <a:cubicBezTo>
                    <a:pt x="14" y="60"/>
                    <a:pt x="17" y="62"/>
                    <a:pt x="22" y="62"/>
                  </a:cubicBezTo>
                  <a:cubicBezTo>
                    <a:pt x="24" y="62"/>
                    <a:pt x="25" y="62"/>
                    <a:pt x="26" y="62"/>
                  </a:cubicBezTo>
                  <a:cubicBezTo>
                    <a:pt x="27" y="66"/>
                    <a:pt x="27" y="66"/>
                    <a:pt x="27" y="66"/>
                  </a:cubicBezTo>
                  <a:cubicBezTo>
                    <a:pt x="26" y="66"/>
                    <a:pt x="23" y="67"/>
                    <a:pt x="21" y="67"/>
                  </a:cubicBezTo>
                  <a:cubicBezTo>
                    <a:pt x="13" y="67"/>
                    <a:pt x="8" y="63"/>
                    <a:pt x="8" y="54"/>
                  </a:cubicBezTo>
                  <a:cubicBezTo>
                    <a:pt x="8" y="18"/>
                    <a:pt x="8" y="18"/>
                    <a:pt x="8" y="18"/>
                  </a:cubicBezTo>
                  <a:cubicBezTo>
                    <a:pt x="0" y="18"/>
                    <a:pt x="0" y="18"/>
                    <a:pt x="0" y="18"/>
                  </a:cubicBezTo>
                  <a:cubicBezTo>
                    <a:pt x="0" y="14"/>
                    <a:pt x="0" y="14"/>
                    <a:pt x="0" y="14"/>
                  </a:cubicBezTo>
                  <a:cubicBezTo>
                    <a:pt x="8" y="14"/>
                    <a:pt x="8" y="14"/>
                    <a:pt x="8" y="14"/>
                  </a:cubicBezTo>
                  <a:cubicBezTo>
                    <a:pt x="9" y="0"/>
                    <a:pt x="9" y="0"/>
                    <a:pt x="9" y="0"/>
                  </a:cubicBezTo>
                  <a:cubicBezTo>
                    <a:pt x="14" y="0"/>
                    <a:pt x="14" y="0"/>
                    <a:pt x="14" y="0"/>
                  </a:cubicBezTo>
                  <a:cubicBezTo>
                    <a:pt x="14" y="14"/>
                    <a:pt x="14" y="14"/>
                    <a:pt x="14" y="14"/>
                  </a:cubicBezTo>
                  <a:cubicBezTo>
                    <a:pt x="27" y="14"/>
                    <a:pt x="27" y="14"/>
                    <a:pt x="27" y="14"/>
                  </a:cubicBezTo>
                  <a:cubicBezTo>
                    <a:pt x="27" y="18"/>
                    <a:pt x="27" y="18"/>
                    <a:pt x="27" y="18"/>
                  </a:cubicBezTo>
                  <a:lnTo>
                    <a:pt x="14" y="18"/>
                  </a:lnTo>
                  <a:close/>
                </a:path>
              </a:pathLst>
            </a:custGeom>
            <a:grpFill/>
            <a:ln w="9525">
              <a:noFill/>
              <a:round/>
              <a:headEnd/>
              <a:tailEnd/>
            </a:ln>
          </p:spPr>
          <p:txBody>
            <a:bodyPr/>
            <a:lstStyle/>
            <a:p>
              <a:pPr algn="l" fontAlgn="auto">
                <a:spcBef>
                  <a:spcPts val="0"/>
                </a:spcBef>
                <a:spcAft>
                  <a:spcPts val="0"/>
                </a:spcAft>
                <a:defRPr/>
              </a:pPr>
              <a:endParaRPr lang="en-US">
                <a:solidFill>
                  <a:srgbClr val="404040"/>
                </a:solidFill>
                <a:latin typeface="+mn-lt"/>
                <a:cs typeface="+mn-cs"/>
              </a:endParaRPr>
            </a:p>
          </p:txBody>
        </p:sp>
        <p:sp>
          <p:nvSpPr>
            <p:cNvPr id="2063" name="Freeform 15"/>
            <p:cNvSpPr>
              <a:spLocks noEditPoints="1"/>
            </p:cNvSpPr>
            <p:nvPr/>
          </p:nvSpPr>
          <p:spPr bwMode="auto">
            <a:xfrm>
              <a:off x="4365625" y="3360738"/>
              <a:ext cx="152400" cy="203201"/>
            </a:xfrm>
            <a:custGeom>
              <a:avLst/>
              <a:gdLst/>
              <a:ahLst/>
              <a:cxnLst>
                <a:cxn ang="0">
                  <a:pos x="0" y="25"/>
                </a:cxn>
                <a:cxn ang="0">
                  <a:pos x="21" y="0"/>
                </a:cxn>
                <a:cxn ang="0">
                  <a:pos x="41" y="24"/>
                </a:cxn>
                <a:cxn ang="0">
                  <a:pos x="40" y="27"/>
                </a:cxn>
                <a:cxn ang="0">
                  <a:pos x="5" y="27"/>
                </a:cxn>
                <a:cxn ang="0">
                  <a:pos x="24" y="49"/>
                </a:cxn>
                <a:cxn ang="0">
                  <a:pos x="38" y="45"/>
                </a:cxn>
                <a:cxn ang="0">
                  <a:pos x="39" y="50"/>
                </a:cxn>
                <a:cxn ang="0">
                  <a:pos x="23" y="54"/>
                </a:cxn>
                <a:cxn ang="0">
                  <a:pos x="0" y="25"/>
                </a:cxn>
                <a:cxn ang="0">
                  <a:pos x="36" y="23"/>
                </a:cxn>
                <a:cxn ang="0">
                  <a:pos x="21" y="5"/>
                </a:cxn>
                <a:cxn ang="0">
                  <a:pos x="5" y="23"/>
                </a:cxn>
                <a:cxn ang="0">
                  <a:pos x="36" y="23"/>
                </a:cxn>
              </a:cxnLst>
              <a:rect l="0" t="0" r="r" b="b"/>
              <a:pathLst>
                <a:path w="41" h="54">
                  <a:moveTo>
                    <a:pt x="0" y="25"/>
                  </a:moveTo>
                  <a:cubicBezTo>
                    <a:pt x="0" y="9"/>
                    <a:pt x="7" y="0"/>
                    <a:pt x="21" y="0"/>
                  </a:cubicBezTo>
                  <a:cubicBezTo>
                    <a:pt x="32" y="0"/>
                    <a:pt x="41" y="7"/>
                    <a:pt x="41" y="24"/>
                  </a:cubicBezTo>
                  <a:cubicBezTo>
                    <a:pt x="41" y="25"/>
                    <a:pt x="41" y="26"/>
                    <a:pt x="40" y="27"/>
                  </a:cubicBezTo>
                  <a:cubicBezTo>
                    <a:pt x="5" y="27"/>
                    <a:pt x="5" y="27"/>
                    <a:pt x="5" y="27"/>
                  </a:cubicBezTo>
                  <a:cubicBezTo>
                    <a:pt x="6" y="43"/>
                    <a:pt x="11" y="49"/>
                    <a:pt x="24" y="49"/>
                  </a:cubicBezTo>
                  <a:cubicBezTo>
                    <a:pt x="29" y="49"/>
                    <a:pt x="34" y="48"/>
                    <a:pt x="38" y="45"/>
                  </a:cubicBezTo>
                  <a:cubicBezTo>
                    <a:pt x="39" y="50"/>
                    <a:pt x="39" y="50"/>
                    <a:pt x="39" y="50"/>
                  </a:cubicBezTo>
                  <a:cubicBezTo>
                    <a:pt x="34" y="53"/>
                    <a:pt x="29" y="54"/>
                    <a:pt x="23" y="54"/>
                  </a:cubicBezTo>
                  <a:cubicBezTo>
                    <a:pt x="7" y="54"/>
                    <a:pt x="0" y="45"/>
                    <a:pt x="0" y="25"/>
                  </a:cubicBezTo>
                  <a:close/>
                  <a:moveTo>
                    <a:pt x="36" y="23"/>
                  </a:moveTo>
                  <a:cubicBezTo>
                    <a:pt x="35" y="10"/>
                    <a:pt x="29" y="5"/>
                    <a:pt x="21" y="5"/>
                  </a:cubicBezTo>
                  <a:cubicBezTo>
                    <a:pt x="11" y="5"/>
                    <a:pt x="6" y="11"/>
                    <a:pt x="5" y="23"/>
                  </a:cubicBezTo>
                  <a:lnTo>
                    <a:pt x="36" y="23"/>
                  </a:lnTo>
                  <a:close/>
                </a:path>
              </a:pathLst>
            </a:custGeom>
            <a:grpFill/>
            <a:ln w="9525">
              <a:noFill/>
              <a:round/>
              <a:headEnd/>
              <a:tailEnd/>
            </a:ln>
          </p:spPr>
          <p:txBody>
            <a:bodyPr/>
            <a:lstStyle/>
            <a:p>
              <a:pPr algn="l" fontAlgn="auto">
                <a:spcBef>
                  <a:spcPts val="0"/>
                </a:spcBef>
                <a:spcAft>
                  <a:spcPts val="0"/>
                </a:spcAft>
                <a:defRPr/>
              </a:pPr>
              <a:endParaRPr lang="en-US">
                <a:solidFill>
                  <a:srgbClr val="404040"/>
                </a:solidFill>
                <a:latin typeface="+mn-lt"/>
                <a:cs typeface="+mn-cs"/>
              </a:endParaRPr>
            </a:p>
          </p:txBody>
        </p:sp>
        <p:sp>
          <p:nvSpPr>
            <p:cNvPr id="2064" name="Rectangle 16"/>
            <p:cNvSpPr>
              <a:spLocks noChangeArrowheads="1"/>
            </p:cNvSpPr>
            <p:nvPr/>
          </p:nvSpPr>
          <p:spPr bwMode="auto">
            <a:xfrm>
              <a:off x="4575175" y="3297238"/>
              <a:ext cx="19050" cy="263526"/>
            </a:xfrm>
            <a:prstGeom prst="rect">
              <a:avLst/>
            </a:prstGeom>
            <a:grpFill/>
            <a:ln w="9525">
              <a:noFill/>
              <a:miter lim="800000"/>
              <a:headEnd/>
              <a:tailEnd/>
            </a:ln>
          </p:spPr>
          <p:txBody>
            <a:bodyPr/>
            <a:lstStyle/>
            <a:p>
              <a:pPr algn="l" fontAlgn="auto">
                <a:spcBef>
                  <a:spcPts val="0"/>
                </a:spcBef>
                <a:spcAft>
                  <a:spcPts val="0"/>
                </a:spcAft>
                <a:defRPr/>
              </a:pPr>
              <a:endParaRPr lang="en-US">
                <a:solidFill>
                  <a:srgbClr val="404040"/>
                </a:solidFill>
                <a:latin typeface="+mn-lt"/>
                <a:cs typeface="+mn-cs"/>
              </a:endParaRPr>
            </a:p>
          </p:txBody>
        </p:sp>
        <p:sp>
          <p:nvSpPr>
            <p:cNvPr id="2065" name="Rectangle 17"/>
            <p:cNvSpPr>
              <a:spLocks noChangeArrowheads="1"/>
            </p:cNvSpPr>
            <p:nvPr/>
          </p:nvSpPr>
          <p:spPr bwMode="auto">
            <a:xfrm>
              <a:off x="4660900" y="3440114"/>
              <a:ext cx="82550" cy="14287"/>
            </a:xfrm>
            <a:prstGeom prst="rect">
              <a:avLst/>
            </a:prstGeom>
            <a:grpFill/>
            <a:ln w="9525">
              <a:noFill/>
              <a:miter lim="800000"/>
              <a:headEnd/>
              <a:tailEnd/>
            </a:ln>
          </p:spPr>
          <p:txBody>
            <a:bodyPr/>
            <a:lstStyle/>
            <a:p>
              <a:pPr algn="l" fontAlgn="auto">
                <a:spcBef>
                  <a:spcPts val="0"/>
                </a:spcBef>
                <a:spcAft>
                  <a:spcPts val="0"/>
                </a:spcAft>
                <a:defRPr/>
              </a:pPr>
              <a:endParaRPr lang="en-US">
                <a:solidFill>
                  <a:srgbClr val="404040"/>
                </a:solidFill>
                <a:latin typeface="+mn-lt"/>
                <a:cs typeface="+mn-cs"/>
              </a:endParaRPr>
            </a:p>
          </p:txBody>
        </p:sp>
        <p:sp>
          <p:nvSpPr>
            <p:cNvPr id="2066" name="Rectangle 18"/>
            <p:cNvSpPr>
              <a:spLocks noChangeArrowheads="1"/>
            </p:cNvSpPr>
            <p:nvPr/>
          </p:nvSpPr>
          <p:spPr bwMode="auto">
            <a:xfrm>
              <a:off x="4806950" y="3297238"/>
              <a:ext cx="22225" cy="263526"/>
            </a:xfrm>
            <a:prstGeom prst="rect">
              <a:avLst/>
            </a:prstGeom>
            <a:grpFill/>
            <a:ln w="9525">
              <a:noFill/>
              <a:miter lim="800000"/>
              <a:headEnd/>
              <a:tailEnd/>
            </a:ln>
          </p:spPr>
          <p:txBody>
            <a:bodyPr/>
            <a:lstStyle/>
            <a:p>
              <a:pPr algn="l" fontAlgn="auto">
                <a:spcBef>
                  <a:spcPts val="0"/>
                </a:spcBef>
                <a:spcAft>
                  <a:spcPts val="0"/>
                </a:spcAft>
                <a:defRPr/>
              </a:pPr>
              <a:endParaRPr lang="en-US">
                <a:solidFill>
                  <a:srgbClr val="404040"/>
                </a:solidFill>
                <a:latin typeface="+mn-lt"/>
                <a:cs typeface="+mn-cs"/>
              </a:endParaRPr>
            </a:p>
          </p:txBody>
        </p:sp>
        <p:sp>
          <p:nvSpPr>
            <p:cNvPr id="2067" name="Freeform 19"/>
            <p:cNvSpPr>
              <a:spLocks/>
            </p:cNvSpPr>
            <p:nvPr/>
          </p:nvSpPr>
          <p:spPr bwMode="auto">
            <a:xfrm>
              <a:off x="4894263" y="3365500"/>
              <a:ext cx="146050" cy="198439"/>
            </a:xfrm>
            <a:custGeom>
              <a:avLst/>
              <a:gdLst/>
              <a:ahLst/>
              <a:cxnLst>
                <a:cxn ang="0">
                  <a:pos x="39" y="36"/>
                </a:cxn>
                <a:cxn ang="0">
                  <a:pos x="20" y="53"/>
                </a:cxn>
                <a:cxn ang="0">
                  <a:pos x="0" y="36"/>
                </a:cxn>
                <a:cxn ang="0">
                  <a:pos x="0" y="0"/>
                </a:cxn>
                <a:cxn ang="0">
                  <a:pos x="6" y="0"/>
                </a:cxn>
                <a:cxn ang="0">
                  <a:pos x="6" y="35"/>
                </a:cxn>
                <a:cxn ang="0">
                  <a:pos x="20" y="48"/>
                </a:cxn>
                <a:cxn ang="0">
                  <a:pos x="34" y="35"/>
                </a:cxn>
                <a:cxn ang="0">
                  <a:pos x="34" y="0"/>
                </a:cxn>
                <a:cxn ang="0">
                  <a:pos x="39" y="0"/>
                </a:cxn>
                <a:cxn ang="0">
                  <a:pos x="39" y="36"/>
                </a:cxn>
              </a:cxnLst>
              <a:rect l="0" t="0" r="r" b="b"/>
              <a:pathLst>
                <a:path w="39" h="53">
                  <a:moveTo>
                    <a:pt x="39" y="36"/>
                  </a:moveTo>
                  <a:cubicBezTo>
                    <a:pt x="39" y="47"/>
                    <a:pt x="33" y="53"/>
                    <a:pt x="20" y="53"/>
                  </a:cubicBezTo>
                  <a:cubicBezTo>
                    <a:pt x="7" y="53"/>
                    <a:pt x="0" y="46"/>
                    <a:pt x="0" y="36"/>
                  </a:cubicBezTo>
                  <a:cubicBezTo>
                    <a:pt x="0" y="0"/>
                    <a:pt x="0" y="0"/>
                    <a:pt x="0" y="0"/>
                  </a:cubicBezTo>
                  <a:cubicBezTo>
                    <a:pt x="6" y="0"/>
                    <a:pt x="6" y="0"/>
                    <a:pt x="6" y="0"/>
                  </a:cubicBezTo>
                  <a:cubicBezTo>
                    <a:pt x="6" y="35"/>
                    <a:pt x="6" y="35"/>
                    <a:pt x="6" y="35"/>
                  </a:cubicBezTo>
                  <a:cubicBezTo>
                    <a:pt x="6" y="44"/>
                    <a:pt x="10" y="48"/>
                    <a:pt x="20" y="48"/>
                  </a:cubicBezTo>
                  <a:cubicBezTo>
                    <a:pt x="29" y="48"/>
                    <a:pt x="34" y="44"/>
                    <a:pt x="34" y="35"/>
                  </a:cubicBezTo>
                  <a:cubicBezTo>
                    <a:pt x="34" y="0"/>
                    <a:pt x="34" y="0"/>
                    <a:pt x="34" y="0"/>
                  </a:cubicBezTo>
                  <a:cubicBezTo>
                    <a:pt x="39" y="0"/>
                    <a:pt x="39" y="0"/>
                    <a:pt x="39" y="0"/>
                  </a:cubicBezTo>
                  <a:lnTo>
                    <a:pt x="39" y="36"/>
                  </a:lnTo>
                  <a:close/>
                </a:path>
              </a:pathLst>
            </a:custGeom>
            <a:grpFill/>
            <a:ln w="9525">
              <a:noFill/>
              <a:round/>
              <a:headEnd/>
              <a:tailEnd/>
            </a:ln>
          </p:spPr>
          <p:txBody>
            <a:bodyPr/>
            <a:lstStyle/>
            <a:p>
              <a:pPr algn="l" fontAlgn="auto">
                <a:spcBef>
                  <a:spcPts val="0"/>
                </a:spcBef>
                <a:spcAft>
                  <a:spcPts val="0"/>
                </a:spcAft>
                <a:defRPr/>
              </a:pPr>
              <a:endParaRPr lang="en-US">
                <a:solidFill>
                  <a:srgbClr val="404040"/>
                </a:solidFill>
                <a:latin typeface="+mn-lt"/>
                <a:cs typeface="+mn-cs"/>
              </a:endParaRPr>
            </a:p>
          </p:txBody>
        </p:sp>
        <p:sp>
          <p:nvSpPr>
            <p:cNvPr id="2068" name="Freeform 20"/>
            <p:cNvSpPr>
              <a:spLocks/>
            </p:cNvSpPr>
            <p:nvPr/>
          </p:nvSpPr>
          <p:spPr bwMode="auto">
            <a:xfrm>
              <a:off x="5084763" y="3360738"/>
              <a:ext cx="131762" cy="203201"/>
            </a:xfrm>
            <a:custGeom>
              <a:avLst/>
              <a:gdLst/>
              <a:ahLst/>
              <a:cxnLst>
                <a:cxn ang="0">
                  <a:pos x="34" y="8"/>
                </a:cxn>
                <a:cxn ang="0">
                  <a:pos x="23" y="5"/>
                </a:cxn>
                <a:cxn ang="0">
                  <a:pos x="6" y="26"/>
                </a:cxn>
                <a:cxn ang="0">
                  <a:pos x="22" y="49"/>
                </a:cxn>
                <a:cxn ang="0">
                  <a:pos x="34" y="46"/>
                </a:cxn>
                <a:cxn ang="0">
                  <a:pos x="35" y="50"/>
                </a:cxn>
                <a:cxn ang="0">
                  <a:pos x="22" y="54"/>
                </a:cxn>
                <a:cxn ang="0">
                  <a:pos x="0" y="26"/>
                </a:cxn>
                <a:cxn ang="0">
                  <a:pos x="22" y="0"/>
                </a:cxn>
                <a:cxn ang="0">
                  <a:pos x="35" y="3"/>
                </a:cxn>
                <a:cxn ang="0">
                  <a:pos x="34" y="8"/>
                </a:cxn>
              </a:cxnLst>
              <a:rect l="0" t="0" r="r" b="b"/>
              <a:pathLst>
                <a:path w="35" h="54">
                  <a:moveTo>
                    <a:pt x="34" y="8"/>
                  </a:moveTo>
                  <a:cubicBezTo>
                    <a:pt x="31" y="6"/>
                    <a:pt x="27" y="5"/>
                    <a:pt x="23" y="5"/>
                  </a:cubicBezTo>
                  <a:cubicBezTo>
                    <a:pt x="11" y="5"/>
                    <a:pt x="6" y="12"/>
                    <a:pt x="6" y="26"/>
                  </a:cubicBezTo>
                  <a:cubicBezTo>
                    <a:pt x="6" y="43"/>
                    <a:pt x="11" y="49"/>
                    <a:pt x="22" y="49"/>
                  </a:cubicBezTo>
                  <a:cubicBezTo>
                    <a:pt x="27" y="49"/>
                    <a:pt x="31" y="48"/>
                    <a:pt x="34" y="46"/>
                  </a:cubicBezTo>
                  <a:cubicBezTo>
                    <a:pt x="35" y="50"/>
                    <a:pt x="35" y="50"/>
                    <a:pt x="35" y="50"/>
                  </a:cubicBezTo>
                  <a:cubicBezTo>
                    <a:pt x="32" y="53"/>
                    <a:pt x="27" y="54"/>
                    <a:pt x="22" y="54"/>
                  </a:cubicBezTo>
                  <a:cubicBezTo>
                    <a:pt x="7" y="54"/>
                    <a:pt x="0" y="46"/>
                    <a:pt x="0" y="26"/>
                  </a:cubicBezTo>
                  <a:cubicBezTo>
                    <a:pt x="0" y="9"/>
                    <a:pt x="7" y="0"/>
                    <a:pt x="22" y="0"/>
                  </a:cubicBezTo>
                  <a:cubicBezTo>
                    <a:pt x="26" y="0"/>
                    <a:pt x="31" y="1"/>
                    <a:pt x="35" y="3"/>
                  </a:cubicBezTo>
                  <a:lnTo>
                    <a:pt x="34" y="8"/>
                  </a:lnTo>
                  <a:close/>
                </a:path>
              </a:pathLst>
            </a:custGeom>
            <a:grpFill/>
            <a:ln w="9525">
              <a:noFill/>
              <a:round/>
              <a:headEnd/>
              <a:tailEnd/>
            </a:ln>
          </p:spPr>
          <p:txBody>
            <a:bodyPr/>
            <a:lstStyle/>
            <a:p>
              <a:pPr algn="l" fontAlgn="auto">
                <a:spcBef>
                  <a:spcPts val="0"/>
                </a:spcBef>
                <a:spcAft>
                  <a:spcPts val="0"/>
                </a:spcAft>
                <a:defRPr/>
              </a:pPr>
              <a:endParaRPr lang="en-US">
                <a:solidFill>
                  <a:srgbClr val="404040"/>
                </a:solidFill>
                <a:latin typeface="+mn-lt"/>
                <a:cs typeface="+mn-cs"/>
              </a:endParaRPr>
            </a:p>
          </p:txBody>
        </p:sp>
        <p:sp>
          <p:nvSpPr>
            <p:cNvPr id="2069" name="Freeform 21"/>
            <p:cNvSpPr>
              <a:spLocks noEditPoints="1"/>
            </p:cNvSpPr>
            <p:nvPr/>
          </p:nvSpPr>
          <p:spPr bwMode="auto">
            <a:xfrm>
              <a:off x="5246688" y="3360738"/>
              <a:ext cx="153987" cy="203201"/>
            </a:xfrm>
            <a:custGeom>
              <a:avLst/>
              <a:gdLst/>
              <a:ahLst/>
              <a:cxnLst>
                <a:cxn ang="0">
                  <a:pos x="0" y="25"/>
                </a:cxn>
                <a:cxn ang="0">
                  <a:pos x="21" y="0"/>
                </a:cxn>
                <a:cxn ang="0">
                  <a:pos x="41" y="24"/>
                </a:cxn>
                <a:cxn ang="0">
                  <a:pos x="40" y="27"/>
                </a:cxn>
                <a:cxn ang="0">
                  <a:pos x="5" y="27"/>
                </a:cxn>
                <a:cxn ang="0">
                  <a:pos x="24" y="49"/>
                </a:cxn>
                <a:cxn ang="0">
                  <a:pos x="38" y="45"/>
                </a:cxn>
                <a:cxn ang="0">
                  <a:pos x="39" y="50"/>
                </a:cxn>
                <a:cxn ang="0">
                  <a:pos x="23" y="54"/>
                </a:cxn>
                <a:cxn ang="0">
                  <a:pos x="0" y="25"/>
                </a:cxn>
                <a:cxn ang="0">
                  <a:pos x="36" y="23"/>
                </a:cxn>
                <a:cxn ang="0">
                  <a:pos x="21" y="5"/>
                </a:cxn>
                <a:cxn ang="0">
                  <a:pos x="5" y="23"/>
                </a:cxn>
                <a:cxn ang="0">
                  <a:pos x="36" y="23"/>
                </a:cxn>
              </a:cxnLst>
              <a:rect l="0" t="0" r="r" b="b"/>
              <a:pathLst>
                <a:path w="41" h="54">
                  <a:moveTo>
                    <a:pt x="0" y="25"/>
                  </a:moveTo>
                  <a:cubicBezTo>
                    <a:pt x="0" y="9"/>
                    <a:pt x="7" y="0"/>
                    <a:pt x="21" y="0"/>
                  </a:cubicBezTo>
                  <a:cubicBezTo>
                    <a:pt x="32" y="0"/>
                    <a:pt x="41" y="7"/>
                    <a:pt x="41" y="24"/>
                  </a:cubicBezTo>
                  <a:cubicBezTo>
                    <a:pt x="41" y="25"/>
                    <a:pt x="40" y="26"/>
                    <a:pt x="40" y="27"/>
                  </a:cubicBezTo>
                  <a:cubicBezTo>
                    <a:pt x="5" y="27"/>
                    <a:pt x="5" y="27"/>
                    <a:pt x="5" y="27"/>
                  </a:cubicBezTo>
                  <a:cubicBezTo>
                    <a:pt x="6" y="43"/>
                    <a:pt x="11" y="49"/>
                    <a:pt x="24" y="49"/>
                  </a:cubicBezTo>
                  <a:cubicBezTo>
                    <a:pt x="29" y="49"/>
                    <a:pt x="34" y="48"/>
                    <a:pt x="38" y="45"/>
                  </a:cubicBezTo>
                  <a:cubicBezTo>
                    <a:pt x="39" y="50"/>
                    <a:pt x="39" y="50"/>
                    <a:pt x="39" y="50"/>
                  </a:cubicBezTo>
                  <a:cubicBezTo>
                    <a:pt x="34" y="53"/>
                    <a:pt x="29" y="54"/>
                    <a:pt x="23" y="54"/>
                  </a:cubicBezTo>
                  <a:cubicBezTo>
                    <a:pt x="7" y="54"/>
                    <a:pt x="0" y="45"/>
                    <a:pt x="0" y="25"/>
                  </a:cubicBezTo>
                  <a:close/>
                  <a:moveTo>
                    <a:pt x="36" y="23"/>
                  </a:moveTo>
                  <a:cubicBezTo>
                    <a:pt x="35" y="10"/>
                    <a:pt x="29" y="5"/>
                    <a:pt x="21" y="5"/>
                  </a:cubicBezTo>
                  <a:cubicBezTo>
                    <a:pt x="10" y="5"/>
                    <a:pt x="6" y="11"/>
                    <a:pt x="5" y="23"/>
                  </a:cubicBezTo>
                  <a:lnTo>
                    <a:pt x="36" y="23"/>
                  </a:lnTo>
                  <a:close/>
                </a:path>
              </a:pathLst>
            </a:custGeom>
            <a:grpFill/>
            <a:ln w="9525">
              <a:noFill/>
              <a:round/>
              <a:headEnd/>
              <a:tailEnd/>
            </a:ln>
          </p:spPr>
          <p:txBody>
            <a:bodyPr/>
            <a:lstStyle/>
            <a:p>
              <a:pPr algn="l" fontAlgn="auto">
                <a:spcBef>
                  <a:spcPts val="0"/>
                </a:spcBef>
                <a:spcAft>
                  <a:spcPts val="0"/>
                </a:spcAft>
                <a:defRPr/>
              </a:pPr>
              <a:endParaRPr lang="en-US">
                <a:solidFill>
                  <a:srgbClr val="404040"/>
                </a:solidFill>
                <a:latin typeface="+mn-lt"/>
                <a:cs typeface="+mn-cs"/>
              </a:endParaRPr>
            </a:p>
          </p:txBody>
        </p:sp>
        <p:sp>
          <p:nvSpPr>
            <p:cNvPr id="2070" name="Freeform 22"/>
            <p:cNvSpPr>
              <a:spLocks/>
            </p:cNvSpPr>
            <p:nvPr/>
          </p:nvSpPr>
          <p:spPr bwMode="auto">
            <a:xfrm>
              <a:off x="5448300" y="3360738"/>
              <a:ext cx="142875" cy="200026"/>
            </a:xfrm>
            <a:custGeom>
              <a:avLst/>
              <a:gdLst/>
              <a:ahLst/>
              <a:cxnLst>
                <a:cxn ang="0">
                  <a:pos x="33" y="53"/>
                </a:cxn>
                <a:cxn ang="0">
                  <a:pos x="33" y="18"/>
                </a:cxn>
                <a:cxn ang="0">
                  <a:pos x="19" y="5"/>
                </a:cxn>
                <a:cxn ang="0">
                  <a:pos x="5" y="12"/>
                </a:cxn>
                <a:cxn ang="0">
                  <a:pos x="5" y="53"/>
                </a:cxn>
                <a:cxn ang="0">
                  <a:pos x="0" y="53"/>
                </a:cxn>
                <a:cxn ang="0">
                  <a:pos x="0" y="1"/>
                </a:cxn>
                <a:cxn ang="0">
                  <a:pos x="4" y="1"/>
                </a:cxn>
                <a:cxn ang="0">
                  <a:pos x="5" y="7"/>
                </a:cxn>
                <a:cxn ang="0">
                  <a:pos x="5" y="7"/>
                </a:cxn>
                <a:cxn ang="0">
                  <a:pos x="21" y="0"/>
                </a:cxn>
                <a:cxn ang="0">
                  <a:pos x="38" y="18"/>
                </a:cxn>
                <a:cxn ang="0">
                  <a:pos x="38" y="53"/>
                </a:cxn>
                <a:cxn ang="0">
                  <a:pos x="33" y="53"/>
                </a:cxn>
              </a:cxnLst>
              <a:rect l="0" t="0" r="r" b="b"/>
              <a:pathLst>
                <a:path w="38" h="53">
                  <a:moveTo>
                    <a:pt x="33" y="53"/>
                  </a:moveTo>
                  <a:cubicBezTo>
                    <a:pt x="33" y="18"/>
                    <a:pt x="33" y="18"/>
                    <a:pt x="33" y="18"/>
                  </a:cubicBezTo>
                  <a:cubicBezTo>
                    <a:pt x="33" y="9"/>
                    <a:pt x="28" y="5"/>
                    <a:pt x="19" y="5"/>
                  </a:cubicBezTo>
                  <a:cubicBezTo>
                    <a:pt x="14" y="5"/>
                    <a:pt x="8" y="8"/>
                    <a:pt x="5" y="12"/>
                  </a:cubicBezTo>
                  <a:cubicBezTo>
                    <a:pt x="5" y="53"/>
                    <a:pt x="5" y="53"/>
                    <a:pt x="5" y="53"/>
                  </a:cubicBezTo>
                  <a:cubicBezTo>
                    <a:pt x="0" y="53"/>
                    <a:pt x="0" y="53"/>
                    <a:pt x="0" y="53"/>
                  </a:cubicBezTo>
                  <a:cubicBezTo>
                    <a:pt x="0" y="1"/>
                    <a:pt x="0" y="1"/>
                    <a:pt x="0" y="1"/>
                  </a:cubicBezTo>
                  <a:cubicBezTo>
                    <a:pt x="4" y="1"/>
                    <a:pt x="4" y="1"/>
                    <a:pt x="4" y="1"/>
                  </a:cubicBezTo>
                  <a:cubicBezTo>
                    <a:pt x="5" y="7"/>
                    <a:pt x="5" y="7"/>
                    <a:pt x="5" y="7"/>
                  </a:cubicBezTo>
                  <a:cubicBezTo>
                    <a:pt x="5" y="7"/>
                    <a:pt x="5" y="7"/>
                    <a:pt x="5" y="7"/>
                  </a:cubicBezTo>
                  <a:cubicBezTo>
                    <a:pt x="8" y="3"/>
                    <a:pt x="14" y="0"/>
                    <a:pt x="21" y="0"/>
                  </a:cubicBezTo>
                  <a:cubicBezTo>
                    <a:pt x="32" y="0"/>
                    <a:pt x="38" y="6"/>
                    <a:pt x="38" y="18"/>
                  </a:cubicBezTo>
                  <a:cubicBezTo>
                    <a:pt x="38" y="53"/>
                    <a:pt x="38" y="53"/>
                    <a:pt x="38" y="53"/>
                  </a:cubicBezTo>
                  <a:lnTo>
                    <a:pt x="33" y="53"/>
                  </a:lnTo>
                  <a:close/>
                </a:path>
              </a:pathLst>
            </a:custGeom>
            <a:grpFill/>
            <a:ln w="9525">
              <a:noFill/>
              <a:round/>
              <a:headEnd/>
              <a:tailEnd/>
            </a:ln>
          </p:spPr>
          <p:txBody>
            <a:bodyPr/>
            <a:lstStyle/>
            <a:p>
              <a:pPr algn="l" fontAlgn="auto">
                <a:spcBef>
                  <a:spcPts val="0"/>
                </a:spcBef>
                <a:spcAft>
                  <a:spcPts val="0"/>
                </a:spcAft>
                <a:defRPr/>
              </a:pPr>
              <a:endParaRPr lang="en-US">
                <a:solidFill>
                  <a:srgbClr val="404040"/>
                </a:solidFill>
                <a:latin typeface="+mn-lt"/>
                <a:cs typeface="+mn-cs"/>
              </a:endParaRPr>
            </a:p>
          </p:txBody>
        </p:sp>
        <p:sp>
          <p:nvSpPr>
            <p:cNvPr id="2071" name="Freeform 23"/>
            <p:cNvSpPr>
              <a:spLocks/>
            </p:cNvSpPr>
            <p:nvPr/>
          </p:nvSpPr>
          <p:spPr bwMode="auto">
            <a:xfrm>
              <a:off x="5632450" y="3313113"/>
              <a:ext cx="101600" cy="250826"/>
            </a:xfrm>
            <a:custGeom>
              <a:avLst/>
              <a:gdLst/>
              <a:ahLst/>
              <a:cxnLst>
                <a:cxn ang="0">
                  <a:pos x="13" y="18"/>
                </a:cxn>
                <a:cxn ang="0">
                  <a:pos x="13" y="54"/>
                </a:cxn>
                <a:cxn ang="0">
                  <a:pos x="22" y="62"/>
                </a:cxn>
                <a:cxn ang="0">
                  <a:pos x="26" y="62"/>
                </a:cxn>
                <a:cxn ang="0">
                  <a:pos x="27" y="66"/>
                </a:cxn>
                <a:cxn ang="0">
                  <a:pos x="21" y="67"/>
                </a:cxn>
                <a:cxn ang="0">
                  <a:pos x="8" y="54"/>
                </a:cxn>
                <a:cxn ang="0">
                  <a:pos x="8" y="18"/>
                </a:cxn>
                <a:cxn ang="0">
                  <a:pos x="0" y="18"/>
                </a:cxn>
                <a:cxn ang="0">
                  <a:pos x="0" y="14"/>
                </a:cxn>
                <a:cxn ang="0">
                  <a:pos x="8" y="14"/>
                </a:cxn>
                <a:cxn ang="0">
                  <a:pos x="9" y="0"/>
                </a:cxn>
                <a:cxn ang="0">
                  <a:pos x="13" y="0"/>
                </a:cxn>
                <a:cxn ang="0">
                  <a:pos x="13" y="14"/>
                </a:cxn>
                <a:cxn ang="0">
                  <a:pos x="27" y="14"/>
                </a:cxn>
                <a:cxn ang="0">
                  <a:pos x="27" y="18"/>
                </a:cxn>
                <a:cxn ang="0">
                  <a:pos x="13" y="18"/>
                </a:cxn>
              </a:cxnLst>
              <a:rect l="0" t="0" r="r" b="b"/>
              <a:pathLst>
                <a:path w="27" h="67">
                  <a:moveTo>
                    <a:pt x="13" y="18"/>
                  </a:moveTo>
                  <a:cubicBezTo>
                    <a:pt x="13" y="54"/>
                    <a:pt x="13" y="54"/>
                    <a:pt x="13" y="54"/>
                  </a:cubicBezTo>
                  <a:cubicBezTo>
                    <a:pt x="13" y="60"/>
                    <a:pt x="17" y="62"/>
                    <a:pt x="22" y="62"/>
                  </a:cubicBezTo>
                  <a:cubicBezTo>
                    <a:pt x="23" y="62"/>
                    <a:pt x="25" y="62"/>
                    <a:pt x="26" y="62"/>
                  </a:cubicBezTo>
                  <a:cubicBezTo>
                    <a:pt x="27" y="66"/>
                    <a:pt x="27" y="66"/>
                    <a:pt x="27" y="66"/>
                  </a:cubicBezTo>
                  <a:cubicBezTo>
                    <a:pt x="25" y="66"/>
                    <a:pt x="23" y="67"/>
                    <a:pt x="21" y="67"/>
                  </a:cubicBezTo>
                  <a:cubicBezTo>
                    <a:pt x="12" y="67"/>
                    <a:pt x="8" y="63"/>
                    <a:pt x="8" y="54"/>
                  </a:cubicBezTo>
                  <a:cubicBezTo>
                    <a:pt x="8" y="18"/>
                    <a:pt x="8" y="18"/>
                    <a:pt x="8" y="18"/>
                  </a:cubicBezTo>
                  <a:cubicBezTo>
                    <a:pt x="0" y="18"/>
                    <a:pt x="0" y="18"/>
                    <a:pt x="0" y="18"/>
                  </a:cubicBezTo>
                  <a:cubicBezTo>
                    <a:pt x="0" y="14"/>
                    <a:pt x="0" y="14"/>
                    <a:pt x="0" y="14"/>
                  </a:cubicBezTo>
                  <a:cubicBezTo>
                    <a:pt x="8" y="14"/>
                    <a:pt x="8" y="14"/>
                    <a:pt x="8" y="14"/>
                  </a:cubicBezTo>
                  <a:cubicBezTo>
                    <a:pt x="9" y="0"/>
                    <a:pt x="9" y="0"/>
                    <a:pt x="9" y="0"/>
                  </a:cubicBezTo>
                  <a:cubicBezTo>
                    <a:pt x="13" y="0"/>
                    <a:pt x="13" y="0"/>
                    <a:pt x="13" y="0"/>
                  </a:cubicBezTo>
                  <a:cubicBezTo>
                    <a:pt x="13" y="14"/>
                    <a:pt x="13" y="14"/>
                    <a:pt x="13" y="14"/>
                  </a:cubicBezTo>
                  <a:cubicBezTo>
                    <a:pt x="27" y="14"/>
                    <a:pt x="27" y="14"/>
                    <a:pt x="27" y="14"/>
                  </a:cubicBezTo>
                  <a:cubicBezTo>
                    <a:pt x="27" y="18"/>
                    <a:pt x="27" y="18"/>
                    <a:pt x="27" y="18"/>
                  </a:cubicBezTo>
                  <a:lnTo>
                    <a:pt x="13" y="18"/>
                  </a:lnTo>
                  <a:close/>
                </a:path>
              </a:pathLst>
            </a:custGeom>
            <a:grpFill/>
            <a:ln w="9525">
              <a:noFill/>
              <a:round/>
              <a:headEnd/>
              <a:tailEnd/>
            </a:ln>
          </p:spPr>
          <p:txBody>
            <a:bodyPr/>
            <a:lstStyle/>
            <a:p>
              <a:pPr algn="l" fontAlgn="auto">
                <a:spcBef>
                  <a:spcPts val="0"/>
                </a:spcBef>
                <a:spcAft>
                  <a:spcPts val="0"/>
                </a:spcAft>
                <a:defRPr/>
              </a:pPr>
              <a:endParaRPr lang="en-US">
                <a:solidFill>
                  <a:srgbClr val="404040"/>
                </a:solidFill>
                <a:latin typeface="+mn-lt"/>
                <a:cs typeface="+mn-cs"/>
              </a:endParaRPr>
            </a:p>
          </p:txBody>
        </p:sp>
        <p:sp>
          <p:nvSpPr>
            <p:cNvPr id="2072" name="Freeform 24"/>
            <p:cNvSpPr>
              <a:spLocks/>
            </p:cNvSpPr>
            <p:nvPr/>
          </p:nvSpPr>
          <p:spPr bwMode="auto">
            <a:xfrm>
              <a:off x="5770563" y="3533776"/>
              <a:ext cx="30162" cy="30163"/>
            </a:xfrm>
            <a:custGeom>
              <a:avLst/>
              <a:gdLst/>
              <a:ahLst/>
              <a:cxnLst>
                <a:cxn ang="0">
                  <a:pos x="4" y="8"/>
                </a:cxn>
                <a:cxn ang="0">
                  <a:pos x="0" y="4"/>
                </a:cxn>
                <a:cxn ang="0">
                  <a:pos x="4" y="0"/>
                </a:cxn>
                <a:cxn ang="0">
                  <a:pos x="8" y="4"/>
                </a:cxn>
                <a:cxn ang="0">
                  <a:pos x="4" y="8"/>
                </a:cxn>
              </a:cxnLst>
              <a:rect l="0" t="0" r="r" b="b"/>
              <a:pathLst>
                <a:path w="8" h="8">
                  <a:moveTo>
                    <a:pt x="4" y="8"/>
                  </a:moveTo>
                  <a:cubicBezTo>
                    <a:pt x="2" y="8"/>
                    <a:pt x="0" y="7"/>
                    <a:pt x="0" y="4"/>
                  </a:cubicBezTo>
                  <a:cubicBezTo>
                    <a:pt x="0" y="1"/>
                    <a:pt x="2" y="0"/>
                    <a:pt x="4" y="0"/>
                  </a:cubicBezTo>
                  <a:cubicBezTo>
                    <a:pt x="7" y="0"/>
                    <a:pt x="8" y="1"/>
                    <a:pt x="8" y="4"/>
                  </a:cubicBezTo>
                  <a:cubicBezTo>
                    <a:pt x="8" y="6"/>
                    <a:pt x="7" y="8"/>
                    <a:pt x="4" y="8"/>
                  </a:cubicBezTo>
                  <a:close/>
                </a:path>
              </a:pathLst>
            </a:custGeom>
            <a:grpFill/>
            <a:ln w="9525">
              <a:noFill/>
              <a:round/>
              <a:headEnd/>
              <a:tailEnd/>
            </a:ln>
          </p:spPr>
          <p:txBody>
            <a:bodyPr/>
            <a:lstStyle/>
            <a:p>
              <a:pPr algn="l" fontAlgn="auto">
                <a:spcBef>
                  <a:spcPts val="0"/>
                </a:spcBef>
                <a:spcAft>
                  <a:spcPts val="0"/>
                </a:spcAft>
                <a:defRPr/>
              </a:pPr>
              <a:endParaRPr lang="en-US">
                <a:solidFill>
                  <a:srgbClr val="404040"/>
                </a:solidFill>
                <a:latin typeface="+mn-lt"/>
                <a:cs typeface="+mn-cs"/>
              </a:endParaRPr>
            </a:p>
          </p:txBody>
        </p:sp>
        <p:sp>
          <p:nvSpPr>
            <p:cNvPr id="2073" name="Freeform 25"/>
            <p:cNvSpPr>
              <a:spLocks/>
            </p:cNvSpPr>
            <p:nvPr/>
          </p:nvSpPr>
          <p:spPr bwMode="auto">
            <a:xfrm>
              <a:off x="5846763" y="3360738"/>
              <a:ext cx="130175" cy="203201"/>
            </a:xfrm>
            <a:custGeom>
              <a:avLst/>
              <a:gdLst/>
              <a:ahLst/>
              <a:cxnLst>
                <a:cxn ang="0">
                  <a:pos x="34" y="8"/>
                </a:cxn>
                <a:cxn ang="0">
                  <a:pos x="22" y="5"/>
                </a:cxn>
                <a:cxn ang="0">
                  <a:pos x="6" y="26"/>
                </a:cxn>
                <a:cxn ang="0">
                  <a:pos x="22" y="49"/>
                </a:cxn>
                <a:cxn ang="0">
                  <a:pos x="34" y="46"/>
                </a:cxn>
                <a:cxn ang="0">
                  <a:pos x="35" y="50"/>
                </a:cxn>
                <a:cxn ang="0">
                  <a:pos x="21" y="54"/>
                </a:cxn>
                <a:cxn ang="0">
                  <a:pos x="0" y="26"/>
                </a:cxn>
                <a:cxn ang="0">
                  <a:pos x="21" y="0"/>
                </a:cxn>
                <a:cxn ang="0">
                  <a:pos x="34" y="3"/>
                </a:cxn>
                <a:cxn ang="0">
                  <a:pos x="34" y="8"/>
                </a:cxn>
              </a:cxnLst>
              <a:rect l="0" t="0" r="r" b="b"/>
              <a:pathLst>
                <a:path w="35" h="54">
                  <a:moveTo>
                    <a:pt x="34" y="8"/>
                  </a:moveTo>
                  <a:cubicBezTo>
                    <a:pt x="31" y="6"/>
                    <a:pt x="27" y="5"/>
                    <a:pt x="22" y="5"/>
                  </a:cubicBezTo>
                  <a:cubicBezTo>
                    <a:pt x="10" y="5"/>
                    <a:pt x="6" y="12"/>
                    <a:pt x="6" y="26"/>
                  </a:cubicBezTo>
                  <a:cubicBezTo>
                    <a:pt x="6" y="43"/>
                    <a:pt x="11" y="49"/>
                    <a:pt x="22" y="49"/>
                  </a:cubicBezTo>
                  <a:cubicBezTo>
                    <a:pt x="27" y="49"/>
                    <a:pt x="31" y="48"/>
                    <a:pt x="34" y="46"/>
                  </a:cubicBezTo>
                  <a:cubicBezTo>
                    <a:pt x="35" y="50"/>
                    <a:pt x="35" y="50"/>
                    <a:pt x="35" y="50"/>
                  </a:cubicBezTo>
                  <a:cubicBezTo>
                    <a:pt x="32" y="53"/>
                    <a:pt x="27" y="54"/>
                    <a:pt x="21" y="54"/>
                  </a:cubicBezTo>
                  <a:cubicBezTo>
                    <a:pt x="7" y="54"/>
                    <a:pt x="0" y="46"/>
                    <a:pt x="0" y="26"/>
                  </a:cubicBezTo>
                  <a:cubicBezTo>
                    <a:pt x="0" y="9"/>
                    <a:pt x="6" y="0"/>
                    <a:pt x="21" y="0"/>
                  </a:cubicBezTo>
                  <a:cubicBezTo>
                    <a:pt x="26" y="0"/>
                    <a:pt x="31" y="1"/>
                    <a:pt x="34" y="3"/>
                  </a:cubicBezTo>
                  <a:lnTo>
                    <a:pt x="34" y="8"/>
                  </a:lnTo>
                  <a:close/>
                </a:path>
              </a:pathLst>
            </a:custGeom>
            <a:grpFill/>
            <a:ln w="9525">
              <a:noFill/>
              <a:round/>
              <a:headEnd/>
              <a:tailEnd/>
            </a:ln>
          </p:spPr>
          <p:txBody>
            <a:bodyPr/>
            <a:lstStyle/>
            <a:p>
              <a:pPr algn="l" fontAlgn="auto">
                <a:spcBef>
                  <a:spcPts val="0"/>
                </a:spcBef>
                <a:spcAft>
                  <a:spcPts val="0"/>
                </a:spcAft>
                <a:defRPr/>
              </a:pPr>
              <a:endParaRPr lang="en-US">
                <a:solidFill>
                  <a:srgbClr val="404040"/>
                </a:solidFill>
                <a:latin typeface="+mn-lt"/>
                <a:cs typeface="+mn-cs"/>
              </a:endParaRPr>
            </a:p>
          </p:txBody>
        </p:sp>
        <p:sp>
          <p:nvSpPr>
            <p:cNvPr id="2074" name="Freeform 26"/>
            <p:cNvSpPr>
              <a:spLocks noEditPoints="1"/>
            </p:cNvSpPr>
            <p:nvPr/>
          </p:nvSpPr>
          <p:spPr bwMode="auto">
            <a:xfrm>
              <a:off x="6007100" y="3360738"/>
              <a:ext cx="161925" cy="203201"/>
            </a:xfrm>
            <a:custGeom>
              <a:avLst/>
              <a:gdLst/>
              <a:ahLst/>
              <a:cxnLst>
                <a:cxn ang="0">
                  <a:pos x="22" y="54"/>
                </a:cxn>
                <a:cxn ang="0">
                  <a:pos x="0" y="27"/>
                </a:cxn>
                <a:cxn ang="0">
                  <a:pos x="22" y="0"/>
                </a:cxn>
                <a:cxn ang="0">
                  <a:pos x="43" y="27"/>
                </a:cxn>
                <a:cxn ang="0">
                  <a:pos x="22" y="54"/>
                </a:cxn>
                <a:cxn ang="0">
                  <a:pos x="22" y="49"/>
                </a:cxn>
                <a:cxn ang="0">
                  <a:pos x="38" y="27"/>
                </a:cxn>
                <a:cxn ang="0">
                  <a:pos x="22" y="5"/>
                </a:cxn>
                <a:cxn ang="0">
                  <a:pos x="5" y="27"/>
                </a:cxn>
                <a:cxn ang="0">
                  <a:pos x="22" y="49"/>
                </a:cxn>
              </a:cxnLst>
              <a:rect l="0" t="0" r="r" b="b"/>
              <a:pathLst>
                <a:path w="43" h="54">
                  <a:moveTo>
                    <a:pt x="22" y="54"/>
                  </a:moveTo>
                  <a:cubicBezTo>
                    <a:pt x="7" y="54"/>
                    <a:pt x="0" y="47"/>
                    <a:pt x="0" y="27"/>
                  </a:cubicBezTo>
                  <a:cubicBezTo>
                    <a:pt x="0" y="8"/>
                    <a:pt x="7" y="0"/>
                    <a:pt x="22" y="0"/>
                  </a:cubicBezTo>
                  <a:cubicBezTo>
                    <a:pt x="37" y="0"/>
                    <a:pt x="43" y="8"/>
                    <a:pt x="43" y="27"/>
                  </a:cubicBezTo>
                  <a:cubicBezTo>
                    <a:pt x="43" y="47"/>
                    <a:pt x="37" y="54"/>
                    <a:pt x="22" y="54"/>
                  </a:cubicBezTo>
                  <a:close/>
                  <a:moveTo>
                    <a:pt x="22" y="49"/>
                  </a:moveTo>
                  <a:cubicBezTo>
                    <a:pt x="33" y="49"/>
                    <a:pt x="38" y="43"/>
                    <a:pt x="38" y="27"/>
                  </a:cubicBezTo>
                  <a:cubicBezTo>
                    <a:pt x="38" y="11"/>
                    <a:pt x="33" y="5"/>
                    <a:pt x="22" y="5"/>
                  </a:cubicBezTo>
                  <a:cubicBezTo>
                    <a:pt x="10" y="5"/>
                    <a:pt x="5" y="11"/>
                    <a:pt x="5" y="27"/>
                  </a:cubicBezTo>
                  <a:cubicBezTo>
                    <a:pt x="5" y="43"/>
                    <a:pt x="10" y="49"/>
                    <a:pt x="22" y="49"/>
                  </a:cubicBezTo>
                  <a:close/>
                </a:path>
              </a:pathLst>
            </a:custGeom>
            <a:grpFill/>
            <a:ln w="9525">
              <a:noFill/>
              <a:round/>
              <a:headEnd/>
              <a:tailEnd/>
            </a:ln>
          </p:spPr>
          <p:txBody>
            <a:bodyPr/>
            <a:lstStyle/>
            <a:p>
              <a:pPr algn="l" fontAlgn="auto">
                <a:spcBef>
                  <a:spcPts val="0"/>
                </a:spcBef>
                <a:spcAft>
                  <a:spcPts val="0"/>
                </a:spcAft>
                <a:defRPr/>
              </a:pPr>
              <a:endParaRPr lang="en-US">
                <a:solidFill>
                  <a:srgbClr val="404040"/>
                </a:solidFill>
                <a:latin typeface="+mn-lt"/>
                <a:cs typeface="+mn-cs"/>
              </a:endParaRPr>
            </a:p>
          </p:txBody>
        </p:sp>
        <p:sp>
          <p:nvSpPr>
            <p:cNvPr id="2075" name="Freeform 27"/>
            <p:cNvSpPr>
              <a:spLocks/>
            </p:cNvSpPr>
            <p:nvPr/>
          </p:nvSpPr>
          <p:spPr bwMode="auto">
            <a:xfrm>
              <a:off x="6221413" y="3360738"/>
              <a:ext cx="239712" cy="200026"/>
            </a:xfrm>
            <a:custGeom>
              <a:avLst/>
              <a:gdLst/>
              <a:ahLst/>
              <a:cxnLst>
                <a:cxn ang="0">
                  <a:pos x="59" y="53"/>
                </a:cxn>
                <a:cxn ang="0">
                  <a:pos x="59" y="18"/>
                </a:cxn>
                <a:cxn ang="0">
                  <a:pos x="46" y="5"/>
                </a:cxn>
                <a:cxn ang="0">
                  <a:pos x="35" y="17"/>
                </a:cxn>
                <a:cxn ang="0">
                  <a:pos x="35" y="53"/>
                </a:cxn>
                <a:cxn ang="0">
                  <a:pos x="29" y="53"/>
                </a:cxn>
                <a:cxn ang="0">
                  <a:pos x="29" y="17"/>
                </a:cxn>
                <a:cxn ang="0">
                  <a:pos x="18" y="5"/>
                </a:cxn>
                <a:cxn ang="0">
                  <a:pos x="5" y="12"/>
                </a:cxn>
                <a:cxn ang="0">
                  <a:pos x="5" y="53"/>
                </a:cxn>
                <a:cxn ang="0">
                  <a:pos x="0" y="53"/>
                </a:cxn>
                <a:cxn ang="0">
                  <a:pos x="0" y="1"/>
                </a:cxn>
                <a:cxn ang="0">
                  <a:pos x="3" y="1"/>
                </a:cxn>
                <a:cxn ang="0">
                  <a:pos x="5" y="7"/>
                </a:cxn>
                <a:cxn ang="0">
                  <a:pos x="5" y="7"/>
                </a:cxn>
                <a:cxn ang="0">
                  <a:pos x="19" y="0"/>
                </a:cxn>
                <a:cxn ang="0">
                  <a:pos x="33" y="9"/>
                </a:cxn>
                <a:cxn ang="0">
                  <a:pos x="33" y="9"/>
                </a:cxn>
                <a:cxn ang="0">
                  <a:pos x="48" y="0"/>
                </a:cxn>
                <a:cxn ang="0">
                  <a:pos x="64" y="18"/>
                </a:cxn>
                <a:cxn ang="0">
                  <a:pos x="64" y="53"/>
                </a:cxn>
                <a:cxn ang="0">
                  <a:pos x="59" y="53"/>
                </a:cxn>
              </a:cxnLst>
              <a:rect l="0" t="0" r="r" b="b"/>
              <a:pathLst>
                <a:path w="64" h="53">
                  <a:moveTo>
                    <a:pt x="59" y="53"/>
                  </a:moveTo>
                  <a:cubicBezTo>
                    <a:pt x="59" y="18"/>
                    <a:pt x="59" y="18"/>
                    <a:pt x="59" y="18"/>
                  </a:cubicBezTo>
                  <a:cubicBezTo>
                    <a:pt x="59" y="9"/>
                    <a:pt x="54" y="5"/>
                    <a:pt x="46" y="5"/>
                  </a:cubicBezTo>
                  <a:cubicBezTo>
                    <a:pt x="40" y="5"/>
                    <a:pt x="35" y="9"/>
                    <a:pt x="35" y="17"/>
                  </a:cubicBezTo>
                  <a:cubicBezTo>
                    <a:pt x="35" y="53"/>
                    <a:pt x="35" y="53"/>
                    <a:pt x="35" y="53"/>
                  </a:cubicBezTo>
                  <a:cubicBezTo>
                    <a:pt x="29" y="53"/>
                    <a:pt x="29" y="53"/>
                    <a:pt x="29" y="53"/>
                  </a:cubicBezTo>
                  <a:cubicBezTo>
                    <a:pt x="29" y="17"/>
                    <a:pt x="29" y="17"/>
                    <a:pt x="29" y="17"/>
                  </a:cubicBezTo>
                  <a:cubicBezTo>
                    <a:pt x="29" y="8"/>
                    <a:pt x="24" y="5"/>
                    <a:pt x="18" y="5"/>
                  </a:cubicBezTo>
                  <a:cubicBezTo>
                    <a:pt x="13" y="5"/>
                    <a:pt x="7" y="8"/>
                    <a:pt x="5" y="12"/>
                  </a:cubicBezTo>
                  <a:cubicBezTo>
                    <a:pt x="5" y="53"/>
                    <a:pt x="5" y="53"/>
                    <a:pt x="5" y="53"/>
                  </a:cubicBezTo>
                  <a:cubicBezTo>
                    <a:pt x="0" y="53"/>
                    <a:pt x="0" y="53"/>
                    <a:pt x="0" y="53"/>
                  </a:cubicBezTo>
                  <a:cubicBezTo>
                    <a:pt x="0" y="1"/>
                    <a:pt x="0" y="1"/>
                    <a:pt x="0" y="1"/>
                  </a:cubicBezTo>
                  <a:cubicBezTo>
                    <a:pt x="3" y="1"/>
                    <a:pt x="3" y="1"/>
                    <a:pt x="3" y="1"/>
                  </a:cubicBezTo>
                  <a:cubicBezTo>
                    <a:pt x="5" y="7"/>
                    <a:pt x="5" y="7"/>
                    <a:pt x="5" y="7"/>
                  </a:cubicBezTo>
                  <a:cubicBezTo>
                    <a:pt x="5" y="7"/>
                    <a:pt x="5" y="7"/>
                    <a:pt x="5" y="7"/>
                  </a:cubicBezTo>
                  <a:cubicBezTo>
                    <a:pt x="8" y="3"/>
                    <a:pt x="13" y="0"/>
                    <a:pt x="19" y="0"/>
                  </a:cubicBezTo>
                  <a:cubicBezTo>
                    <a:pt x="26" y="0"/>
                    <a:pt x="31" y="3"/>
                    <a:pt x="33" y="9"/>
                  </a:cubicBezTo>
                  <a:cubicBezTo>
                    <a:pt x="33" y="9"/>
                    <a:pt x="33" y="9"/>
                    <a:pt x="33" y="9"/>
                  </a:cubicBezTo>
                  <a:cubicBezTo>
                    <a:pt x="35" y="3"/>
                    <a:pt x="41" y="0"/>
                    <a:pt x="48" y="0"/>
                  </a:cubicBezTo>
                  <a:cubicBezTo>
                    <a:pt x="58" y="0"/>
                    <a:pt x="64" y="6"/>
                    <a:pt x="64" y="18"/>
                  </a:cubicBezTo>
                  <a:cubicBezTo>
                    <a:pt x="64" y="53"/>
                    <a:pt x="64" y="53"/>
                    <a:pt x="64" y="53"/>
                  </a:cubicBezTo>
                  <a:lnTo>
                    <a:pt x="59" y="53"/>
                  </a:lnTo>
                  <a:close/>
                </a:path>
              </a:pathLst>
            </a:custGeom>
            <a:grpFill/>
            <a:ln w="9525">
              <a:noFill/>
              <a:round/>
              <a:headEnd/>
              <a:tailEnd/>
            </a:ln>
          </p:spPr>
          <p:txBody>
            <a:bodyPr/>
            <a:lstStyle/>
            <a:p>
              <a:pPr algn="l" fontAlgn="auto">
                <a:spcBef>
                  <a:spcPts val="0"/>
                </a:spcBef>
                <a:spcAft>
                  <a:spcPts val="0"/>
                </a:spcAft>
                <a:defRPr/>
              </a:pPr>
              <a:endParaRPr lang="en-US">
                <a:solidFill>
                  <a:srgbClr val="404040"/>
                </a:solidFill>
                <a:latin typeface="+mn-lt"/>
                <a:cs typeface="+mn-cs"/>
              </a:endParaRPr>
            </a:p>
          </p:txBody>
        </p:sp>
      </p:gr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1501" y="367770"/>
            <a:ext cx="8645237" cy="1143000"/>
          </a:xfrm>
        </p:spPr>
        <p:txBody>
          <a:bodyPr/>
          <a:lstStyle/>
          <a:p>
            <a:r>
              <a:rPr lang="en-US" sz="2000" dirty="0" smtClean="0">
                <a:solidFill>
                  <a:schemeClr val="tx1"/>
                </a:solidFill>
              </a:rPr>
              <a:t>the ICT Sustainability Conundrum</a:t>
            </a:r>
            <a:endParaRPr lang="en-US" sz="2000" dirty="0">
              <a:solidFill>
                <a:schemeClr val="tx1"/>
              </a:solidFill>
            </a:endParaRPr>
          </a:p>
        </p:txBody>
      </p:sp>
      <p:pic>
        <p:nvPicPr>
          <p:cNvPr id="5" name="Picture 13" descr="C:\Users\gmascot\Desktop\environment_02_en_0.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654535" y="1554481"/>
            <a:ext cx="4399227" cy="4077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noGrp="1"/>
          </p:cNvSpPr>
          <p:nvPr>
            <p:ph sz="half" idx="1"/>
          </p:nvPr>
        </p:nvSpPr>
        <p:spPr bwMode="auto">
          <a:xfrm>
            <a:off x="130629" y="1446213"/>
            <a:ext cx="447869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a:solidFill>
                  <a:srgbClr val="646464"/>
                </a:solidFill>
                <a:latin typeface="Verdana" pitchFamily="34" charset="0"/>
                <a:ea typeface="SimSun" pitchFamily="2" charset="-122"/>
              </a:defRPr>
            </a:lvl1pPr>
            <a:lvl2pPr marL="742950" indent="-285750">
              <a:defRPr sz="2000">
                <a:solidFill>
                  <a:srgbClr val="646464"/>
                </a:solidFill>
                <a:latin typeface="Verdana" pitchFamily="34" charset="0"/>
                <a:ea typeface="SimSun" pitchFamily="2" charset="-122"/>
              </a:defRPr>
            </a:lvl2pPr>
            <a:lvl3pPr marL="1143000" indent="-228600">
              <a:defRPr sz="2000">
                <a:solidFill>
                  <a:srgbClr val="646464"/>
                </a:solidFill>
                <a:latin typeface="Verdana" pitchFamily="34" charset="0"/>
                <a:ea typeface="SimSun" pitchFamily="2" charset="-122"/>
              </a:defRPr>
            </a:lvl3pPr>
            <a:lvl4pPr marL="1600200" indent="-228600">
              <a:defRPr sz="2000">
                <a:solidFill>
                  <a:srgbClr val="646464"/>
                </a:solidFill>
                <a:latin typeface="Verdana" pitchFamily="34" charset="0"/>
                <a:ea typeface="SimSun" pitchFamily="2" charset="-122"/>
              </a:defRPr>
            </a:lvl4pPr>
            <a:lvl5pPr marL="2057400" indent="-228600">
              <a:defRPr sz="2000">
                <a:solidFill>
                  <a:srgbClr val="646464"/>
                </a:solidFill>
                <a:latin typeface="Verdana" pitchFamily="34" charset="0"/>
                <a:ea typeface="SimSun" pitchFamily="2" charset="-122"/>
              </a:defRPr>
            </a:lvl5pPr>
            <a:lvl6pPr marL="2514600" indent="-228600" eaLnBrk="0" fontAlgn="base" hangingPunct="0">
              <a:spcBef>
                <a:spcPct val="0"/>
              </a:spcBef>
              <a:spcAft>
                <a:spcPct val="0"/>
              </a:spcAft>
              <a:defRPr sz="2000">
                <a:solidFill>
                  <a:srgbClr val="646464"/>
                </a:solidFill>
                <a:latin typeface="Verdana" pitchFamily="34" charset="0"/>
                <a:ea typeface="SimSun" pitchFamily="2" charset="-122"/>
              </a:defRPr>
            </a:lvl6pPr>
            <a:lvl7pPr marL="2971800" indent="-228600" eaLnBrk="0" fontAlgn="base" hangingPunct="0">
              <a:spcBef>
                <a:spcPct val="0"/>
              </a:spcBef>
              <a:spcAft>
                <a:spcPct val="0"/>
              </a:spcAft>
              <a:defRPr sz="2000">
                <a:solidFill>
                  <a:srgbClr val="646464"/>
                </a:solidFill>
                <a:latin typeface="Verdana" pitchFamily="34" charset="0"/>
                <a:ea typeface="SimSun" pitchFamily="2" charset="-122"/>
              </a:defRPr>
            </a:lvl7pPr>
            <a:lvl8pPr marL="3429000" indent="-228600" eaLnBrk="0" fontAlgn="base" hangingPunct="0">
              <a:spcBef>
                <a:spcPct val="0"/>
              </a:spcBef>
              <a:spcAft>
                <a:spcPct val="0"/>
              </a:spcAft>
              <a:defRPr sz="2000">
                <a:solidFill>
                  <a:srgbClr val="646464"/>
                </a:solidFill>
                <a:latin typeface="Verdana" pitchFamily="34" charset="0"/>
                <a:ea typeface="SimSun" pitchFamily="2" charset="-122"/>
              </a:defRPr>
            </a:lvl8pPr>
            <a:lvl9pPr marL="3886200" indent="-228600" eaLnBrk="0" fontAlgn="base" hangingPunct="0">
              <a:spcBef>
                <a:spcPct val="0"/>
              </a:spcBef>
              <a:spcAft>
                <a:spcPct val="0"/>
              </a:spcAft>
              <a:defRPr sz="2000">
                <a:solidFill>
                  <a:srgbClr val="646464"/>
                </a:solidFill>
                <a:latin typeface="Verdana" pitchFamily="34" charset="0"/>
                <a:ea typeface="SimSun" pitchFamily="2" charset="-122"/>
              </a:defRPr>
            </a:lvl9pPr>
          </a:lstStyle>
          <a:p>
            <a:pPr>
              <a:lnSpc>
                <a:spcPct val="90000"/>
              </a:lnSpc>
              <a:spcBef>
                <a:spcPct val="20000"/>
              </a:spcBef>
              <a:buClr>
                <a:srgbClr val="006000"/>
              </a:buClr>
              <a:buSzPct val="110000"/>
              <a:buFont typeface="Wingdings" pitchFamily="2" charset="2"/>
              <a:buChar char="§"/>
            </a:pPr>
            <a:r>
              <a:rPr lang="en-US" altLang="en-US" sz="1600" dirty="0">
                <a:solidFill>
                  <a:schemeClr val="tx1"/>
                </a:solidFill>
                <a:latin typeface="Trebuchet MS" panose="020B0603020202020204" pitchFamily="34" charset="0"/>
                <a:cs typeface="Gisha" pitchFamily="34" charset="-79"/>
              </a:rPr>
              <a:t>ICT consumed 6% of global energy in 2013, at approximately 108.4 Gigawatts</a:t>
            </a:r>
            <a:r>
              <a:rPr lang="en-US" altLang="en-US" sz="1600" dirty="0" smtClean="0">
                <a:solidFill>
                  <a:schemeClr val="tx1"/>
                </a:solidFill>
                <a:latin typeface="Trebuchet MS" panose="020B0603020202020204" pitchFamily="34" charset="0"/>
                <a:cs typeface="Gisha" pitchFamily="34" charset="-79"/>
              </a:rPr>
              <a:t>;</a:t>
            </a:r>
          </a:p>
          <a:p>
            <a:pPr>
              <a:lnSpc>
                <a:spcPct val="90000"/>
              </a:lnSpc>
              <a:spcBef>
                <a:spcPct val="20000"/>
              </a:spcBef>
              <a:buClr>
                <a:srgbClr val="006000"/>
              </a:buClr>
              <a:buSzPct val="110000"/>
              <a:buFont typeface="Wingdings" pitchFamily="2" charset="2"/>
              <a:buChar char="§"/>
            </a:pPr>
            <a:endParaRPr lang="en-US" altLang="en-US" sz="1600" dirty="0">
              <a:solidFill>
                <a:schemeClr val="tx1"/>
              </a:solidFill>
              <a:latin typeface="Trebuchet MS" panose="020B0603020202020204" pitchFamily="34" charset="0"/>
              <a:cs typeface="Gisha" pitchFamily="34" charset="-79"/>
            </a:endParaRPr>
          </a:p>
          <a:p>
            <a:pPr>
              <a:lnSpc>
                <a:spcPct val="90000"/>
              </a:lnSpc>
              <a:spcBef>
                <a:spcPct val="20000"/>
              </a:spcBef>
              <a:buClr>
                <a:srgbClr val="006000"/>
              </a:buClr>
              <a:buSzPct val="110000"/>
              <a:buFont typeface="Wingdings" pitchFamily="2" charset="2"/>
              <a:buChar char="§"/>
            </a:pPr>
            <a:r>
              <a:rPr lang="en-US" altLang="en-US" sz="1600" dirty="0">
                <a:solidFill>
                  <a:schemeClr val="tx1"/>
                </a:solidFill>
                <a:latin typeface="Trebuchet MS" panose="020B0603020202020204" pitchFamily="34" charset="0"/>
                <a:cs typeface="Gisha" pitchFamily="34" charset="-79"/>
              </a:rPr>
              <a:t>As of 2013, </a:t>
            </a:r>
            <a:r>
              <a:rPr lang="en-US" altLang="en-US" sz="1600" dirty="0" smtClean="0">
                <a:solidFill>
                  <a:schemeClr val="tx1"/>
                </a:solidFill>
                <a:latin typeface="Trebuchet MS" panose="020B0603020202020204" pitchFamily="34" charset="0"/>
                <a:cs typeface="Gisha" pitchFamily="34" charset="-79"/>
              </a:rPr>
              <a:t>worldwide </a:t>
            </a:r>
            <a:r>
              <a:rPr lang="en-US" altLang="en-US" sz="1600" dirty="0">
                <a:solidFill>
                  <a:schemeClr val="tx1"/>
                </a:solidFill>
                <a:latin typeface="Trebuchet MS" panose="020B0603020202020204" pitchFamily="34" charset="0"/>
                <a:cs typeface="Gisha" pitchFamily="34" charset="-79"/>
              </a:rPr>
              <a:t>telecommunications networks consumed approximately 69 gigawatts (1GW is the typical capacity of 1 nuclear power plant), the equivalent of 12 New York cities</a:t>
            </a:r>
            <a:r>
              <a:rPr lang="en-US" altLang="en-US" sz="1600" dirty="0" smtClean="0">
                <a:solidFill>
                  <a:schemeClr val="tx1"/>
                </a:solidFill>
                <a:latin typeface="Trebuchet MS" panose="020B0603020202020204" pitchFamily="34" charset="0"/>
                <a:cs typeface="Gisha" pitchFamily="34" charset="-79"/>
              </a:rPr>
              <a:t>;</a:t>
            </a:r>
          </a:p>
          <a:p>
            <a:pPr>
              <a:lnSpc>
                <a:spcPct val="90000"/>
              </a:lnSpc>
              <a:spcBef>
                <a:spcPct val="20000"/>
              </a:spcBef>
              <a:buClr>
                <a:srgbClr val="006000"/>
              </a:buClr>
              <a:buSzPct val="110000"/>
              <a:buFont typeface="Wingdings" pitchFamily="2" charset="2"/>
              <a:buChar char="§"/>
            </a:pPr>
            <a:endParaRPr lang="en-US" altLang="en-US" sz="1600" dirty="0">
              <a:solidFill>
                <a:schemeClr val="tx1"/>
              </a:solidFill>
              <a:latin typeface="Trebuchet MS" panose="020B0603020202020204" pitchFamily="34" charset="0"/>
              <a:cs typeface="Gisha" pitchFamily="34" charset="-79"/>
            </a:endParaRPr>
          </a:p>
          <a:p>
            <a:pPr>
              <a:lnSpc>
                <a:spcPct val="90000"/>
              </a:lnSpc>
              <a:spcBef>
                <a:spcPct val="20000"/>
              </a:spcBef>
              <a:buClr>
                <a:srgbClr val="006000"/>
              </a:buClr>
              <a:buSzPct val="110000"/>
              <a:buFont typeface="Wingdings" pitchFamily="2" charset="2"/>
              <a:buChar char="§"/>
            </a:pPr>
            <a:r>
              <a:rPr lang="en-US" altLang="en-US" sz="1600" dirty="0" smtClean="0">
                <a:solidFill>
                  <a:schemeClr val="tx1"/>
                </a:solidFill>
                <a:latin typeface="Trebuchet MS" panose="020B0603020202020204" pitchFamily="34" charset="0"/>
                <a:cs typeface="Gisha" pitchFamily="34" charset="-79"/>
              </a:rPr>
              <a:t>Energy </a:t>
            </a:r>
            <a:r>
              <a:rPr lang="en-US" altLang="en-US" sz="1600" dirty="0">
                <a:solidFill>
                  <a:schemeClr val="tx1"/>
                </a:solidFill>
                <a:latin typeface="Trebuchet MS" panose="020B0603020202020204" pitchFamily="34" charset="0"/>
                <a:cs typeface="Gisha" pitchFamily="34" charset="-79"/>
              </a:rPr>
              <a:t>costs account for 10-15% of the total network operating expenses (OPEX) and can reach up to 50% in developing markets with a high number of off-grid sites, or where only a poor quality electricity grid is available</a:t>
            </a:r>
            <a:r>
              <a:rPr lang="en-US" altLang="en-US" sz="1600" dirty="0" smtClean="0">
                <a:solidFill>
                  <a:srgbClr val="5C5C5C"/>
                </a:solidFill>
                <a:latin typeface="Trebuchet MS" panose="020B0603020202020204" pitchFamily="34" charset="0"/>
                <a:cs typeface="Gisha" pitchFamily="34" charset="-79"/>
              </a:rPr>
              <a:t>;</a:t>
            </a:r>
          </a:p>
          <a:p>
            <a:pPr>
              <a:lnSpc>
                <a:spcPct val="90000"/>
              </a:lnSpc>
              <a:spcBef>
                <a:spcPct val="20000"/>
              </a:spcBef>
              <a:buClr>
                <a:srgbClr val="006000"/>
              </a:buClr>
              <a:buSzPct val="110000"/>
              <a:buFont typeface="Wingdings" pitchFamily="2" charset="2"/>
              <a:buChar char="§"/>
            </a:pPr>
            <a:endParaRPr lang="en-US" altLang="en-US" sz="1600" dirty="0">
              <a:solidFill>
                <a:srgbClr val="5C5C5C"/>
              </a:solidFill>
              <a:latin typeface="Trebuchet MS" panose="020B0603020202020204" pitchFamily="34" charset="0"/>
              <a:cs typeface="Gisha" pitchFamily="34" charset="-79"/>
            </a:endParaRPr>
          </a:p>
          <a:p>
            <a:pPr>
              <a:lnSpc>
                <a:spcPct val="90000"/>
              </a:lnSpc>
              <a:spcBef>
                <a:spcPct val="20000"/>
              </a:spcBef>
              <a:buClr>
                <a:srgbClr val="006000"/>
              </a:buClr>
              <a:buSzPct val="110000"/>
              <a:buFont typeface="Wingdings" pitchFamily="2" charset="2"/>
              <a:buChar char="§"/>
            </a:pPr>
            <a:r>
              <a:rPr lang="en-US" altLang="en-US" sz="1600" dirty="0">
                <a:solidFill>
                  <a:schemeClr val="tx1"/>
                </a:solidFill>
                <a:latin typeface="Trebuchet MS" panose="020B0603020202020204" pitchFamily="34" charset="0"/>
                <a:cs typeface="Gisha" pitchFamily="34" charset="-79"/>
              </a:rPr>
              <a:t>Smartphones and tablets will drive </a:t>
            </a:r>
            <a:r>
              <a:rPr lang="en-US" altLang="en-US" sz="1600" dirty="0" smtClean="0">
                <a:solidFill>
                  <a:schemeClr val="tx1"/>
                </a:solidFill>
                <a:latin typeface="Trebuchet MS" panose="020B0603020202020204" pitchFamily="34" charset="0"/>
                <a:cs typeface="Gisha" pitchFamily="34" charset="-79"/>
              </a:rPr>
              <a:t>mobile </a:t>
            </a:r>
            <a:r>
              <a:rPr lang="en-US" altLang="en-US" sz="1600" dirty="0">
                <a:solidFill>
                  <a:schemeClr val="tx1"/>
                </a:solidFill>
                <a:latin typeface="Trebuchet MS" panose="020B0603020202020204" pitchFamily="34" charset="0"/>
                <a:cs typeface="Gisha" pitchFamily="34" charset="-79"/>
              </a:rPr>
              <a:t>traffic to grow up to 89 times by 2020 </a:t>
            </a:r>
            <a:r>
              <a:rPr lang="en-US" altLang="en-US" sz="1600" dirty="0" smtClean="0">
                <a:solidFill>
                  <a:schemeClr val="tx1"/>
                </a:solidFill>
                <a:latin typeface="Trebuchet MS" panose="020B0603020202020204" pitchFamily="34" charset="0"/>
                <a:cs typeface="Gisha" pitchFamily="34" charset="-79"/>
              </a:rPr>
              <a:t>from </a:t>
            </a:r>
            <a:r>
              <a:rPr lang="en-US" altLang="en-US" sz="1600" dirty="0">
                <a:solidFill>
                  <a:schemeClr val="tx1"/>
                </a:solidFill>
                <a:latin typeface="Trebuchet MS" panose="020B0603020202020204" pitchFamily="34" charset="0"/>
                <a:cs typeface="Gisha" pitchFamily="34" charset="-79"/>
              </a:rPr>
              <a:t>2010, causing energy use to grow exponentially.</a:t>
            </a:r>
          </a:p>
          <a:p>
            <a:pPr>
              <a:lnSpc>
                <a:spcPct val="90000"/>
              </a:lnSpc>
              <a:spcBef>
                <a:spcPct val="20000"/>
              </a:spcBef>
              <a:buClr>
                <a:srgbClr val="006000"/>
              </a:buClr>
              <a:buSzPct val="110000"/>
              <a:buFont typeface="Wingdings" pitchFamily="2" charset="2"/>
              <a:buChar char="§"/>
            </a:pPr>
            <a:endParaRPr lang="en-US" altLang="en-US" sz="1400" dirty="0">
              <a:solidFill>
                <a:schemeClr val="tx1"/>
              </a:solidFill>
              <a:latin typeface="Gisha" pitchFamily="34" charset="-79"/>
              <a:cs typeface="Gisha" pitchFamily="34" charset="-79"/>
            </a:endParaRPr>
          </a:p>
        </p:txBody>
      </p:sp>
    </p:spTree>
    <p:extLst>
      <p:ext uri="{BB962C8B-B14F-4D97-AF65-F5344CB8AC3E}">
        <p14:creationId xmlns:p14="http://schemas.microsoft.com/office/powerpoint/2010/main" val="171557289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4710113" y="1422400"/>
            <a:ext cx="4016375" cy="47767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Trebuchet MS" pitchFamily="34" charset="0"/>
            </a:endParaRPr>
          </a:p>
        </p:txBody>
      </p:sp>
      <p:sp>
        <p:nvSpPr>
          <p:cNvPr id="2" name="Espace réservé du contenu 1"/>
          <p:cNvSpPr>
            <a:spLocks noGrp="1"/>
          </p:cNvSpPr>
          <p:nvPr>
            <p:ph idx="1"/>
          </p:nvPr>
        </p:nvSpPr>
        <p:spPr>
          <a:xfrm>
            <a:off x="235132" y="1722715"/>
            <a:ext cx="4219303" cy="3750627"/>
          </a:xfrm>
        </p:spPr>
        <p:txBody>
          <a:bodyPr/>
          <a:lstStyle/>
          <a:p>
            <a:pPr>
              <a:spcBef>
                <a:spcPts val="600"/>
              </a:spcBef>
              <a:spcAft>
                <a:spcPts val="0"/>
              </a:spcAft>
              <a:buClr>
                <a:schemeClr val="accent3"/>
              </a:buClr>
              <a:buFont typeface="Wingdings" panose="05000000000000000000" pitchFamily="2" charset="2"/>
              <a:buChar char="§"/>
              <a:defRPr/>
            </a:pPr>
            <a:r>
              <a:rPr lang="en-US" dirty="0" smtClean="0">
                <a:solidFill>
                  <a:schemeClr val="tx1"/>
                </a:solidFill>
                <a:cs typeface="Helvetica" pitchFamily="34" charset="0"/>
              </a:rPr>
              <a:t>An </a:t>
            </a:r>
            <a:r>
              <a:rPr lang="en-GB" dirty="0" smtClean="0">
                <a:solidFill>
                  <a:schemeClr val="tx1"/>
                </a:solidFill>
                <a:cs typeface="Helvetica" pitchFamily="34" charset="0"/>
              </a:rPr>
              <a:t>interactive application </a:t>
            </a:r>
            <a:br>
              <a:rPr lang="en-GB" dirty="0" smtClean="0">
                <a:solidFill>
                  <a:schemeClr val="tx1"/>
                </a:solidFill>
                <a:cs typeface="Helvetica" pitchFamily="34" charset="0"/>
              </a:rPr>
            </a:br>
            <a:r>
              <a:rPr lang="en-GB" dirty="0" smtClean="0">
                <a:solidFill>
                  <a:schemeClr val="tx1"/>
                </a:solidFill>
                <a:cs typeface="Helvetica" pitchFamily="34" charset="0"/>
              </a:rPr>
              <a:t>to visualize new technology impact and relative benefits on network energy consumption</a:t>
            </a:r>
          </a:p>
          <a:p>
            <a:pPr>
              <a:spcBef>
                <a:spcPts val="600"/>
              </a:spcBef>
              <a:spcAft>
                <a:spcPts val="0"/>
              </a:spcAft>
              <a:buClr>
                <a:schemeClr val="accent3"/>
              </a:buClr>
              <a:buFont typeface="Wingdings" panose="05000000000000000000" pitchFamily="2" charset="2"/>
              <a:buChar char="§"/>
              <a:defRPr/>
            </a:pPr>
            <a:endParaRPr lang="en-GB" altLang="ko-KR" sz="1800" dirty="0" smtClean="0">
              <a:solidFill>
                <a:schemeClr val="tx1"/>
              </a:solidFill>
              <a:cs typeface="Helvetica" pitchFamily="34" charset="0"/>
            </a:endParaRPr>
          </a:p>
          <a:p>
            <a:pPr>
              <a:spcBef>
                <a:spcPts val="600"/>
              </a:spcBef>
              <a:spcAft>
                <a:spcPts val="0"/>
              </a:spcAft>
              <a:buClr>
                <a:schemeClr val="accent3"/>
              </a:buClr>
              <a:buFont typeface="Wingdings" panose="05000000000000000000" pitchFamily="2" charset="2"/>
              <a:buChar char="§"/>
              <a:defRPr/>
            </a:pPr>
            <a:r>
              <a:rPr lang="en-US" altLang="ko-KR" sz="1800" dirty="0" smtClean="0">
                <a:solidFill>
                  <a:schemeClr val="tx1"/>
                </a:solidFill>
                <a:cs typeface="Helvetica" pitchFamily="34" charset="0"/>
              </a:rPr>
              <a:t>Forecasts trends in energy cost, consumption and carbon footprint</a:t>
            </a:r>
          </a:p>
          <a:p>
            <a:pPr marL="0" lvl="1" indent="0">
              <a:spcBef>
                <a:spcPts val="600"/>
              </a:spcBef>
              <a:spcAft>
                <a:spcPts val="0"/>
              </a:spcAft>
              <a:buClr>
                <a:schemeClr val="accent3"/>
              </a:buClr>
              <a:buNone/>
              <a:defRPr/>
            </a:pPr>
            <a:r>
              <a:rPr lang="en-US" altLang="ko-KR" sz="1100" dirty="0" smtClean="0">
                <a:solidFill>
                  <a:schemeClr val="tx1"/>
                </a:solidFill>
                <a:ea typeface="Gulim" pitchFamily="34" charset="-127"/>
                <a:cs typeface="Helvetica" pitchFamily="34" charset="0"/>
              </a:rPr>
              <a:t/>
            </a:r>
            <a:br>
              <a:rPr lang="en-US" altLang="ko-KR" sz="1100" dirty="0" smtClean="0">
                <a:solidFill>
                  <a:schemeClr val="tx1"/>
                </a:solidFill>
                <a:ea typeface="Gulim" pitchFamily="34" charset="-127"/>
                <a:cs typeface="Helvetica" pitchFamily="34" charset="0"/>
              </a:rPr>
            </a:br>
            <a:endParaRPr lang="en-US" altLang="ko-KR" sz="1100" dirty="0" smtClean="0">
              <a:solidFill>
                <a:schemeClr val="tx1"/>
              </a:solidFill>
              <a:ea typeface="Gulim" pitchFamily="34" charset="-127"/>
              <a:cs typeface="Helvetica" pitchFamily="34" charset="0"/>
            </a:endParaRPr>
          </a:p>
          <a:p>
            <a:pPr>
              <a:spcBef>
                <a:spcPts val="600"/>
              </a:spcBef>
              <a:spcAft>
                <a:spcPts val="0"/>
              </a:spcAft>
              <a:buClr>
                <a:schemeClr val="accent3"/>
              </a:buClr>
              <a:buFont typeface="Wingdings" panose="05000000000000000000" pitchFamily="2" charset="2"/>
              <a:buChar char="§"/>
              <a:defRPr/>
            </a:pPr>
            <a:r>
              <a:rPr lang="en-GB" dirty="0" smtClean="0">
                <a:solidFill>
                  <a:schemeClr val="tx1"/>
                </a:solidFill>
                <a:cs typeface="Helvetica" pitchFamily="34" charset="0"/>
              </a:rPr>
              <a:t>For network operators, architects, engineers and commercial decision makers</a:t>
            </a:r>
          </a:p>
          <a:p>
            <a:pPr marL="808038" lvl="1" indent="-227013">
              <a:spcBef>
                <a:spcPts val="600"/>
              </a:spcBef>
              <a:spcAft>
                <a:spcPts val="0"/>
              </a:spcAft>
              <a:buFont typeface="Arial" pitchFamily="34" charset="0"/>
              <a:buChar char="•"/>
              <a:defRPr/>
            </a:pPr>
            <a:endParaRPr lang="en-US" sz="2100" dirty="0" smtClean="0">
              <a:solidFill>
                <a:schemeClr val="tx1"/>
              </a:solidFill>
            </a:endParaRPr>
          </a:p>
        </p:txBody>
      </p:sp>
      <p:pic>
        <p:nvPicPr>
          <p:cNvPr id="25604" name="Picture 7" descr="Screen Shot 5 - cropped.png"/>
          <p:cNvPicPr>
            <a:picLocks noChangeAspect="1"/>
          </p:cNvPicPr>
          <p:nvPr/>
        </p:nvPicPr>
        <p:blipFill>
          <a:blip r:embed="rId2" cstate="print"/>
          <a:srcRect r="26904"/>
          <a:stretch>
            <a:fillRect/>
          </a:stretch>
        </p:blipFill>
        <p:spPr bwMode="auto">
          <a:xfrm>
            <a:off x="4708525" y="1930400"/>
            <a:ext cx="4029075" cy="3162300"/>
          </a:xfrm>
          <a:prstGeom prst="rect">
            <a:avLst/>
          </a:prstGeom>
          <a:noFill/>
          <a:ln w="9525">
            <a:noFill/>
            <a:miter lim="800000"/>
            <a:headEnd/>
            <a:tailEnd/>
          </a:ln>
        </p:spPr>
      </p:pic>
      <p:sp>
        <p:nvSpPr>
          <p:cNvPr id="8" name="Rounded Rectangular Callout 9"/>
          <p:cNvSpPr/>
          <p:nvPr/>
        </p:nvSpPr>
        <p:spPr bwMode="auto">
          <a:xfrm>
            <a:off x="6827838" y="5819775"/>
            <a:ext cx="1833562" cy="325438"/>
          </a:xfrm>
          <a:prstGeom prst="wedgeRectCallout">
            <a:avLst>
              <a:gd name="adj1" fmla="val 20212"/>
              <a:gd name="adj2" fmla="val -498188"/>
            </a:avLst>
          </a:prstGeom>
          <a:solidFill>
            <a:schemeClr val="bg1"/>
          </a:solidFill>
          <a:ln w="25400" cap="flat" cmpd="sng" algn="ctr">
            <a:solidFill>
              <a:schemeClr val="tx1"/>
            </a:solidFill>
            <a:prstDash val="solid"/>
            <a:round/>
            <a:headEnd type="none" w="med" len="med"/>
            <a:tailEnd type="none" w="med" len="med"/>
          </a:ln>
          <a:effectLst/>
        </p:spPr>
        <p:txBody>
          <a:bodyPr anchor="ctr"/>
          <a:lstStyle/>
          <a:p>
            <a:pPr algn="ctr">
              <a:spcBef>
                <a:spcPct val="50000"/>
              </a:spcBef>
              <a:defRPr/>
            </a:pPr>
            <a:r>
              <a:rPr lang="en-US" sz="900" b="1" dirty="0">
                <a:solidFill>
                  <a:schemeClr val="tx1">
                    <a:lumMod val="65000"/>
                    <a:lumOff val="35000"/>
                  </a:schemeClr>
                </a:solidFill>
                <a:latin typeface="Trebuchet MS" pitchFamily="34" charset="0"/>
              </a:rPr>
              <a:t>POWER SAVINGS  RELATIVE </a:t>
            </a:r>
            <a:br>
              <a:rPr lang="en-US" sz="900" b="1" dirty="0">
                <a:solidFill>
                  <a:schemeClr val="tx1">
                    <a:lumMod val="65000"/>
                    <a:lumOff val="35000"/>
                  </a:schemeClr>
                </a:solidFill>
                <a:latin typeface="Trebuchet MS" pitchFamily="34" charset="0"/>
              </a:rPr>
            </a:br>
            <a:r>
              <a:rPr lang="en-US" sz="900" b="1" dirty="0">
                <a:solidFill>
                  <a:schemeClr val="tx1">
                    <a:lumMod val="65000"/>
                    <a:lumOff val="35000"/>
                  </a:schemeClr>
                </a:solidFill>
                <a:latin typeface="Trebuchet MS" pitchFamily="34" charset="0"/>
              </a:rPr>
              <a:t>TO BASELINE</a:t>
            </a:r>
          </a:p>
        </p:txBody>
      </p:sp>
      <p:sp>
        <p:nvSpPr>
          <p:cNvPr id="9" name="Rounded Rectangular Callout 10"/>
          <p:cNvSpPr/>
          <p:nvPr/>
        </p:nvSpPr>
        <p:spPr bwMode="auto">
          <a:xfrm>
            <a:off x="6207125" y="5435600"/>
            <a:ext cx="1635125" cy="336550"/>
          </a:xfrm>
          <a:prstGeom prst="wedgeRectCallout">
            <a:avLst>
              <a:gd name="adj1" fmla="val 21284"/>
              <a:gd name="adj2" fmla="val -201632"/>
            </a:avLst>
          </a:prstGeom>
          <a:solidFill>
            <a:schemeClr val="bg1"/>
          </a:solidFill>
          <a:ln w="25400" cap="flat" cmpd="sng" algn="ctr">
            <a:solidFill>
              <a:schemeClr val="tx1"/>
            </a:solidFill>
            <a:prstDash val="solid"/>
            <a:round/>
            <a:headEnd type="none" w="med" len="med"/>
            <a:tailEnd type="none" w="med" len="med"/>
          </a:ln>
          <a:effectLst/>
        </p:spPr>
        <p:txBody>
          <a:bodyPr anchor="ctr"/>
          <a:lstStyle/>
          <a:p>
            <a:pPr algn="ctr">
              <a:spcBef>
                <a:spcPct val="50000"/>
              </a:spcBef>
              <a:defRPr/>
            </a:pPr>
            <a:r>
              <a:rPr lang="en-US" sz="900" b="1" dirty="0">
                <a:solidFill>
                  <a:schemeClr val="tx1">
                    <a:lumMod val="65000"/>
                    <a:lumOff val="35000"/>
                  </a:schemeClr>
                </a:solidFill>
                <a:latin typeface="Trebuchet MS" pitchFamily="34" charset="0"/>
              </a:rPr>
              <a:t>BREAKDOWN OF POWER  CONSUMPTION</a:t>
            </a:r>
          </a:p>
        </p:txBody>
      </p:sp>
      <p:sp>
        <p:nvSpPr>
          <p:cNvPr id="10" name="Rounded Rectangular Callout 11"/>
          <p:cNvSpPr/>
          <p:nvPr/>
        </p:nvSpPr>
        <p:spPr bwMode="auto">
          <a:xfrm>
            <a:off x="5600700" y="5035550"/>
            <a:ext cx="1433513" cy="330200"/>
          </a:xfrm>
          <a:prstGeom prst="wedgeRectCallout">
            <a:avLst>
              <a:gd name="adj1" fmla="val 17730"/>
              <a:gd name="adj2" fmla="val -71225"/>
            </a:avLst>
          </a:prstGeom>
          <a:solidFill>
            <a:schemeClr val="bg1"/>
          </a:solidFill>
          <a:ln w="25400" cap="flat" cmpd="sng" algn="ctr">
            <a:solidFill>
              <a:schemeClr val="tx1"/>
            </a:solidFill>
            <a:prstDash val="solid"/>
            <a:round/>
            <a:headEnd type="none" w="med" len="med"/>
            <a:tailEnd type="none" w="med" len="med"/>
          </a:ln>
          <a:effectLst/>
        </p:spPr>
        <p:txBody>
          <a:bodyPr anchor="ctr"/>
          <a:lstStyle/>
          <a:p>
            <a:pPr algn="ctr">
              <a:spcBef>
                <a:spcPct val="50000"/>
              </a:spcBef>
              <a:defRPr/>
            </a:pPr>
            <a:r>
              <a:rPr lang="en-US" sz="900" b="1" dirty="0">
                <a:solidFill>
                  <a:schemeClr val="tx1">
                    <a:lumMod val="65000"/>
                    <a:lumOff val="35000"/>
                  </a:schemeClr>
                </a:solidFill>
                <a:latin typeface="Trebuchet MS" pitchFamily="34" charset="0"/>
              </a:rPr>
              <a:t>RELATIVE ENERGY EFFICIENCIES</a:t>
            </a:r>
          </a:p>
        </p:txBody>
      </p:sp>
      <p:sp>
        <p:nvSpPr>
          <p:cNvPr id="12" name="Rounded Rectangle 5"/>
          <p:cNvSpPr/>
          <p:nvPr/>
        </p:nvSpPr>
        <p:spPr bwMode="auto">
          <a:xfrm>
            <a:off x="5195888" y="1435100"/>
            <a:ext cx="1700212" cy="330200"/>
          </a:xfrm>
          <a:prstGeom prst="wedgeRectCallout">
            <a:avLst>
              <a:gd name="adj1" fmla="val -18425"/>
              <a:gd name="adj2" fmla="val 149331"/>
            </a:avLst>
          </a:prstGeom>
          <a:solidFill>
            <a:schemeClr val="bg1"/>
          </a:solidFill>
          <a:ln w="25400" cap="flat" cmpd="sng" algn="ctr">
            <a:solidFill>
              <a:schemeClr val="tx1"/>
            </a:solidFill>
            <a:prstDash val="solid"/>
            <a:round/>
            <a:headEnd type="none" w="med" len="med"/>
            <a:tailEnd type="none" w="med" len="med"/>
          </a:ln>
          <a:effectLst/>
        </p:spPr>
        <p:txBody>
          <a:bodyPr anchor="ctr">
            <a:normAutofit/>
          </a:bodyPr>
          <a:lstStyle/>
          <a:p>
            <a:pPr algn="ctr">
              <a:spcBef>
                <a:spcPct val="50000"/>
              </a:spcBef>
              <a:defRPr/>
            </a:pPr>
            <a:r>
              <a:rPr lang="en-US" sz="900" b="1" dirty="0">
                <a:solidFill>
                  <a:schemeClr val="tx1">
                    <a:lumMod val="65000"/>
                    <a:lumOff val="35000"/>
                  </a:schemeClr>
                </a:solidFill>
                <a:latin typeface="Trebuchet MS" pitchFamily="34" charset="0"/>
              </a:rPr>
              <a:t>NETWORK DOMAINS</a:t>
            </a:r>
          </a:p>
        </p:txBody>
      </p:sp>
      <p:sp>
        <p:nvSpPr>
          <p:cNvPr id="25609" name="Rectangle 12"/>
          <p:cNvSpPr>
            <a:spLocks noChangeArrowheads="1"/>
          </p:cNvSpPr>
          <p:nvPr/>
        </p:nvSpPr>
        <p:spPr bwMode="auto">
          <a:xfrm>
            <a:off x="5557838" y="1083734"/>
            <a:ext cx="2366738" cy="369332"/>
          </a:xfrm>
          <a:prstGeom prst="rect">
            <a:avLst/>
          </a:prstGeom>
          <a:noFill/>
          <a:ln w="9525">
            <a:noFill/>
            <a:miter lim="800000"/>
            <a:headEnd/>
            <a:tailEnd/>
          </a:ln>
        </p:spPr>
        <p:txBody>
          <a:bodyPr wrap="none">
            <a:spAutoFit/>
          </a:bodyPr>
          <a:lstStyle/>
          <a:p>
            <a:r>
              <a:rPr lang="en-US" dirty="0">
                <a:solidFill>
                  <a:srgbClr val="00B050"/>
                </a:solidFill>
                <a:latin typeface="Trebuchet MS" pitchFamily="34" charset="0"/>
              </a:rPr>
              <a:t>GWATT </a:t>
            </a:r>
            <a:r>
              <a:rPr lang="en-US" dirty="0" smtClean="0">
                <a:solidFill>
                  <a:srgbClr val="00B050"/>
                </a:solidFill>
                <a:latin typeface="Trebuchet MS" pitchFamily="34" charset="0"/>
              </a:rPr>
              <a:t>Key Features </a:t>
            </a:r>
            <a:endParaRPr lang="fr-FR" dirty="0">
              <a:solidFill>
                <a:srgbClr val="00B050"/>
              </a:solidFill>
              <a:latin typeface="Trebuchet MS" pitchFamily="34" charset="0"/>
            </a:endParaRPr>
          </a:p>
        </p:txBody>
      </p:sp>
      <p:pic>
        <p:nvPicPr>
          <p:cNvPr id="25610" name="Picture 7" descr="Screen Shot 5 - cropped.png"/>
          <p:cNvPicPr>
            <a:picLocks noChangeAspect="1"/>
          </p:cNvPicPr>
          <p:nvPr/>
        </p:nvPicPr>
        <p:blipFill>
          <a:blip r:embed="rId2" cstate="print"/>
          <a:srcRect l="75763" b="92760"/>
          <a:stretch>
            <a:fillRect/>
          </a:stretch>
        </p:blipFill>
        <p:spPr bwMode="auto">
          <a:xfrm>
            <a:off x="6896100" y="1789113"/>
            <a:ext cx="1841500" cy="315912"/>
          </a:xfrm>
          <a:prstGeom prst="rect">
            <a:avLst/>
          </a:prstGeom>
          <a:noFill/>
          <a:ln w="9525">
            <a:noFill/>
            <a:miter lim="800000"/>
            <a:headEnd/>
            <a:tailEnd/>
          </a:ln>
        </p:spPr>
      </p:pic>
      <p:sp>
        <p:nvSpPr>
          <p:cNvPr id="16" name="Rounded Rectangle 5"/>
          <p:cNvSpPr/>
          <p:nvPr/>
        </p:nvSpPr>
        <p:spPr bwMode="auto">
          <a:xfrm>
            <a:off x="6959600" y="1435100"/>
            <a:ext cx="1765300" cy="330200"/>
          </a:xfrm>
          <a:prstGeom prst="wedgeRectCallout">
            <a:avLst>
              <a:gd name="adj1" fmla="val -20833"/>
              <a:gd name="adj2" fmla="val 83200"/>
            </a:avLst>
          </a:prstGeom>
          <a:solidFill>
            <a:schemeClr val="bg1"/>
          </a:solidFill>
          <a:ln w="25400" cap="flat" cmpd="sng" algn="ctr">
            <a:solidFill>
              <a:schemeClr val="tx1"/>
            </a:solidFill>
            <a:prstDash val="solid"/>
            <a:round/>
            <a:headEnd type="none" w="med" len="med"/>
            <a:tailEnd type="none" w="med" len="med"/>
          </a:ln>
          <a:effectLst/>
        </p:spPr>
        <p:txBody>
          <a:bodyPr anchor="ctr">
            <a:normAutofit fontScale="92500" lnSpcReduction="10000"/>
          </a:bodyPr>
          <a:lstStyle/>
          <a:p>
            <a:pPr algn="ctr">
              <a:spcBef>
                <a:spcPct val="50000"/>
              </a:spcBef>
              <a:defRPr/>
            </a:pPr>
            <a:r>
              <a:rPr lang="en-US" sz="900" b="1" dirty="0">
                <a:solidFill>
                  <a:schemeClr val="tx1">
                    <a:lumMod val="65000"/>
                    <a:lumOff val="35000"/>
                  </a:schemeClr>
                </a:solidFill>
                <a:latin typeface="Trebuchet MS" pitchFamily="34" charset="0"/>
              </a:rPr>
              <a:t>FORECAST YOUR FUTURE</a:t>
            </a:r>
            <a:br>
              <a:rPr lang="en-US" sz="900" b="1" dirty="0">
                <a:solidFill>
                  <a:schemeClr val="tx1">
                    <a:lumMod val="65000"/>
                    <a:lumOff val="35000"/>
                  </a:schemeClr>
                </a:solidFill>
                <a:latin typeface="Trebuchet MS" pitchFamily="34" charset="0"/>
              </a:rPr>
            </a:br>
            <a:r>
              <a:rPr lang="en-US" sz="900" b="1" dirty="0">
                <a:solidFill>
                  <a:schemeClr val="tx1">
                    <a:lumMod val="65000"/>
                    <a:lumOff val="35000"/>
                  </a:schemeClr>
                </a:solidFill>
                <a:latin typeface="Trebuchet MS" pitchFamily="34" charset="0"/>
              </a:rPr>
              <a:t>ENERGY SAVING</a:t>
            </a:r>
          </a:p>
        </p:txBody>
      </p:sp>
      <p:sp>
        <p:nvSpPr>
          <p:cNvPr id="18" name="Rounded Rectangular Callout 11"/>
          <p:cNvSpPr/>
          <p:nvPr/>
        </p:nvSpPr>
        <p:spPr bwMode="auto">
          <a:xfrm>
            <a:off x="4830763" y="3594100"/>
            <a:ext cx="1244600" cy="393700"/>
          </a:xfrm>
          <a:prstGeom prst="wedgeRectCallout">
            <a:avLst>
              <a:gd name="adj1" fmla="val -19061"/>
              <a:gd name="adj2" fmla="val 81795"/>
            </a:avLst>
          </a:prstGeom>
          <a:solidFill>
            <a:schemeClr val="bg1"/>
          </a:solidFill>
          <a:ln w="25400" cap="flat" cmpd="sng" algn="ctr">
            <a:solidFill>
              <a:schemeClr val="tx1"/>
            </a:solidFill>
            <a:prstDash val="solid"/>
            <a:round/>
            <a:headEnd type="none" w="med" len="med"/>
            <a:tailEnd type="none" w="med" len="med"/>
          </a:ln>
          <a:effectLst/>
        </p:spPr>
        <p:txBody>
          <a:bodyPr anchor="ctr"/>
          <a:lstStyle/>
          <a:p>
            <a:pPr algn="ctr">
              <a:spcBef>
                <a:spcPct val="50000"/>
              </a:spcBef>
              <a:defRPr/>
            </a:pPr>
            <a:r>
              <a:rPr lang="en-US" sz="900" b="1" dirty="0">
                <a:solidFill>
                  <a:schemeClr val="tx1">
                    <a:lumMod val="65000"/>
                    <a:lumOff val="35000"/>
                  </a:schemeClr>
                </a:solidFill>
                <a:latin typeface="Trebuchet MS" pitchFamily="34" charset="0"/>
              </a:rPr>
              <a:t>APPLY DIFFERENT TRAFFIC MODELS</a:t>
            </a:r>
          </a:p>
        </p:txBody>
      </p:sp>
      <p:sp>
        <p:nvSpPr>
          <p:cNvPr id="19" name="Rounded Rectangular Callout 11"/>
          <p:cNvSpPr/>
          <p:nvPr/>
        </p:nvSpPr>
        <p:spPr bwMode="auto">
          <a:xfrm>
            <a:off x="6015038" y="2836863"/>
            <a:ext cx="1536700" cy="482600"/>
          </a:xfrm>
          <a:prstGeom prst="wedgeRectCallout">
            <a:avLst>
              <a:gd name="adj1" fmla="val -19061"/>
              <a:gd name="adj2" fmla="val 81795"/>
            </a:avLst>
          </a:prstGeom>
          <a:solidFill>
            <a:schemeClr val="bg1"/>
          </a:solidFill>
          <a:ln w="25400" cap="flat" cmpd="sng" algn="ctr">
            <a:solidFill>
              <a:schemeClr val="tx1"/>
            </a:solidFill>
            <a:prstDash val="solid"/>
            <a:round/>
            <a:headEnd type="none" w="med" len="med"/>
            <a:tailEnd type="none" w="med" len="med"/>
          </a:ln>
          <a:effectLst/>
        </p:spPr>
        <p:txBody>
          <a:bodyPr anchor="ctr"/>
          <a:lstStyle/>
          <a:p>
            <a:pPr algn="ctr">
              <a:spcBef>
                <a:spcPct val="50000"/>
              </a:spcBef>
              <a:defRPr/>
            </a:pPr>
            <a:r>
              <a:rPr lang="en-US" sz="900" b="1" dirty="0">
                <a:solidFill>
                  <a:schemeClr val="tx1">
                    <a:lumMod val="65000"/>
                    <a:lumOff val="35000"/>
                  </a:schemeClr>
                </a:solidFill>
                <a:latin typeface="Trebuchet MS" pitchFamily="34" charset="0"/>
              </a:rPr>
              <a:t>EXPERIMENT WITH NEW, MORE EFFICIENT TECHNOLOGIES</a:t>
            </a:r>
          </a:p>
        </p:txBody>
      </p:sp>
      <p:sp>
        <p:nvSpPr>
          <p:cNvPr id="20" name="Title 1"/>
          <p:cNvSpPr>
            <a:spLocks noGrp="1"/>
          </p:cNvSpPr>
          <p:nvPr>
            <p:ph type="title"/>
          </p:nvPr>
        </p:nvSpPr>
        <p:spPr>
          <a:xfrm>
            <a:off x="278340" y="361216"/>
            <a:ext cx="8645525" cy="822860"/>
          </a:xfrm>
        </p:spPr>
        <p:txBody>
          <a:bodyPr/>
          <a:lstStyle/>
          <a:p>
            <a:pPr>
              <a:defRPr/>
            </a:pPr>
            <a:r>
              <a:rPr lang="en-US" sz="2000" cap="none" dirty="0" smtClean="0">
                <a:solidFill>
                  <a:schemeClr val="tx1"/>
                </a:solidFill>
                <a:cs typeface="Helvetica" pitchFamily="34" charset="0"/>
              </a:rPr>
              <a:t>NETWORK ENERGY CHALLENGES AND SOLUTIONS</a:t>
            </a:r>
            <a:r>
              <a:rPr lang="en-US" sz="2000" cap="none" dirty="0" smtClean="0">
                <a:solidFill>
                  <a:schemeClr val="tx1"/>
                </a:solidFill>
              </a:rPr>
              <a:t> </a:t>
            </a:r>
            <a:r>
              <a:rPr lang="en-US" sz="2000" b="0" dirty="0">
                <a:solidFill>
                  <a:schemeClr val="tx1"/>
                </a:solidFill>
              </a:rPr>
              <a:t/>
            </a:r>
            <a:br>
              <a:rPr lang="en-US" sz="2000" b="0" dirty="0">
                <a:solidFill>
                  <a:schemeClr val="tx1"/>
                </a:solidFill>
              </a:rPr>
            </a:br>
            <a:r>
              <a:rPr lang="en-US" sz="2000" b="0" dirty="0" err="1" smtClean="0">
                <a:solidFill>
                  <a:schemeClr val="tx1"/>
                </a:solidFill>
                <a:cs typeface="Helvetica" pitchFamily="34" charset="0"/>
              </a:rPr>
              <a:t>gwatt</a:t>
            </a:r>
            <a:r>
              <a:rPr lang="en-US" sz="2000" b="0" dirty="0" smtClean="0">
                <a:solidFill>
                  <a:schemeClr val="tx1"/>
                </a:solidFill>
                <a:cs typeface="Helvetica" pitchFamily="34" charset="0"/>
              </a:rPr>
              <a:t> - a mind sharing internet application </a:t>
            </a:r>
            <a:r>
              <a:rPr lang="en-GB" dirty="0" smtClean="0">
                <a:solidFill>
                  <a:schemeClr val="tx1"/>
                </a:solidFill>
                <a:cs typeface="Helvetica" pitchFamily="34" charset="0"/>
              </a:rPr>
              <a:t/>
            </a:r>
            <a:br>
              <a:rPr lang="en-GB" dirty="0" smtClean="0">
                <a:solidFill>
                  <a:schemeClr val="tx1"/>
                </a:solidFill>
                <a:cs typeface="Helvetica" pitchFamily="34" charset="0"/>
              </a:rPr>
            </a:br>
            <a:endParaRPr b="0" dirty="0">
              <a:solidFill>
                <a:schemeClr val="tx1"/>
              </a:solidFill>
            </a:endParaRPr>
          </a:p>
        </p:txBody>
      </p:sp>
      <p:sp>
        <p:nvSpPr>
          <p:cNvPr id="25615" name="TextBox 14"/>
          <p:cNvSpPr txBox="1">
            <a:spLocks noChangeArrowheads="1"/>
          </p:cNvSpPr>
          <p:nvPr/>
        </p:nvSpPr>
        <p:spPr bwMode="auto">
          <a:xfrm>
            <a:off x="391886" y="5652193"/>
            <a:ext cx="4010295" cy="369332"/>
          </a:xfrm>
          <a:prstGeom prst="rect">
            <a:avLst/>
          </a:prstGeom>
          <a:noFill/>
          <a:ln w="9525">
            <a:noFill/>
            <a:miter lim="800000"/>
            <a:headEnd/>
            <a:tailEnd/>
          </a:ln>
        </p:spPr>
        <p:txBody>
          <a:bodyPr wrap="square" anchor="ctr">
            <a:spAutoFit/>
          </a:bodyPr>
          <a:lstStyle/>
          <a:p>
            <a:r>
              <a:rPr lang="en-US" dirty="0" smtClean="0">
                <a:solidFill>
                  <a:srgbClr val="404040"/>
                </a:solidFill>
                <a:latin typeface="Trebuchet MS" pitchFamily="34" charset="0"/>
              </a:rPr>
              <a:t>alcatel-lucent.com/bell-labs/GWATT</a:t>
            </a:r>
            <a:endParaRPr lang="en-US" dirty="0">
              <a:solidFill>
                <a:srgbClr val="404040"/>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re 35"/>
          <p:cNvSpPr>
            <a:spLocks noGrp="1"/>
          </p:cNvSpPr>
          <p:nvPr>
            <p:ph type="title"/>
          </p:nvPr>
        </p:nvSpPr>
        <p:spPr>
          <a:xfrm>
            <a:off x="278518" y="368496"/>
            <a:ext cx="8645525" cy="809625"/>
          </a:xfrm>
        </p:spPr>
        <p:txBody>
          <a:bodyPr/>
          <a:lstStyle/>
          <a:p>
            <a:pPr>
              <a:defRPr/>
            </a:pPr>
            <a:r>
              <a:rPr lang="en-US" sz="2000" cap="none" dirty="0" smtClean="0">
                <a:solidFill>
                  <a:schemeClr val="tx1"/>
                </a:solidFill>
                <a:cs typeface="Helvetica" pitchFamily="34" charset="0"/>
              </a:rPr>
              <a:t>RESEARCH AND TECHNOLOGICAL INNOVATION  </a:t>
            </a:r>
            <a:r>
              <a:rPr lang="en-US" sz="2000" b="0" cap="none" dirty="0" smtClean="0">
                <a:solidFill>
                  <a:schemeClr val="tx1"/>
                </a:solidFill>
                <a:cs typeface="Helvetica" pitchFamily="34" charset="0"/>
              </a:rPr>
              <a:t/>
            </a:r>
            <a:br>
              <a:rPr lang="en-US" sz="2000" b="0" cap="none" dirty="0" smtClean="0">
                <a:solidFill>
                  <a:schemeClr val="tx1"/>
                </a:solidFill>
                <a:cs typeface="Helvetica" pitchFamily="34" charset="0"/>
              </a:rPr>
            </a:br>
            <a:r>
              <a:rPr lang="en-US" sz="2000" b="0" cap="none" dirty="0" smtClean="0">
                <a:solidFill>
                  <a:schemeClr val="tx1"/>
                </a:solidFill>
                <a:cs typeface="Helvetica" pitchFamily="34" charset="0"/>
              </a:rPr>
              <a:t>GREENTOUCH FOR ECO-SUSTAINABILITY AND ENERGY EFFICIENCY</a:t>
            </a:r>
            <a:endParaRPr lang="en-US" b="0" cap="none" dirty="0">
              <a:solidFill>
                <a:schemeClr val="tx1"/>
              </a:solidFill>
            </a:endParaRPr>
          </a:p>
        </p:txBody>
      </p:sp>
      <p:sp>
        <p:nvSpPr>
          <p:cNvPr id="37" name="Rectangle 36"/>
          <p:cNvSpPr/>
          <p:nvPr/>
        </p:nvSpPr>
        <p:spPr>
          <a:xfrm>
            <a:off x="363538" y="1234542"/>
            <a:ext cx="8243887" cy="855662"/>
          </a:xfrm>
          <a:prstGeom prst="rect">
            <a:avLst/>
          </a:prstGeom>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fr-FR">
              <a:latin typeface="Trebuchet MS" pitchFamily="34" charset="0"/>
            </a:endParaRPr>
          </a:p>
        </p:txBody>
      </p:sp>
      <p:sp>
        <p:nvSpPr>
          <p:cNvPr id="24581" name="Content Placeholder 10"/>
          <p:cNvSpPr txBox="1">
            <a:spLocks/>
          </p:cNvSpPr>
          <p:nvPr/>
        </p:nvSpPr>
        <p:spPr bwMode="auto">
          <a:xfrm>
            <a:off x="3213099" y="1283754"/>
            <a:ext cx="5186317" cy="811213"/>
          </a:xfrm>
          <a:prstGeom prst="rect">
            <a:avLst/>
          </a:prstGeom>
          <a:noFill/>
          <a:ln w="9525">
            <a:noFill/>
            <a:miter lim="800000"/>
            <a:headEnd/>
            <a:tailEnd/>
          </a:ln>
        </p:spPr>
        <p:txBody>
          <a:bodyPr lIns="45720" tIns="0" rIns="0" bIns="0"/>
          <a:lstStyle/>
          <a:p>
            <a:pPr marL="171450" indent="-171450" eaLnBrk="0" hangingPunct="0">
              <a:buClr>
                <a:srgbClr val="00B050"/>
              </a:buClr>
              <a:buSzPct val="103000"/>
              <a:buFont typeface="Wingdings" pitchFamily="2" charset="2"/>
              <a:buChar char="ü"/>
            </a:pPr>
            <a:r>
              <a:rPr lang="en-US" sz="1200" dirty="0">
                <a:solidFill>
                  <a:srgbClr val="00B050"/>
                </a:solidFill>
                <a:latin typeface="Trebuchet MS" pitchFamily="34" charset="0"/>
                <a:ea typeface="Tahoma" pitchFamily="34" charset="0"/>
                <a:cs typeface="Helvetica" pitchFamily="34" charset="0"/>
              </a:rPr>
              <a:t>SIGNIFICANT IMPACT FOR SERVICE PROVIDERS</a:t>
            </a:r>
          </a:p>
          <a:p>
            <a:pPr marL="171450" indent="-171450" eaLnBrk="0" hangingPunct="0">
              <a:buClr>
                <a:srgbClr val="00B050"/>
              </a:buClr>
              <a:buSzPct val="103000"/>
              <a:buFont typeface="Wingdings" pitchFamily="2" charset="2"/>
              <a:buChar char="ü"/>
            </a:pPr>
            <a:r>
              <a:rPr lang="en-US" sz="1200" dirty="0">
                <a:solidFill>
                  <a:srgbClr val="00B050"/>
                </a:solidFill>
                <a:latin typeface="Trebuchet MS" pitchFamily="34" charset="0"/>
                <a:ea typeface="Tahoma" pitchFamily="34" charset="0"/>
                <a:cs typeface="Helvetica" pitchFamily="34" charset="0"/>
              </a:rPr>
              <a:t>PORTFOLIO OF TECHNOLOGY ASSETS FOR FUTURE NETWORKS</a:t>
            </a:r>
          </a:p>
          <a:p>
            <a:pPr marL="171450" indent="-171450" eaLnBrk="0" hangingPunct="0">
              <a:buClr>
                <a:srgbClr val="00B050"/>
              </a:buClr>
              <a:buSzPct val="103000"/>
              <a:buFont typeface="Wingdings" pitchFamily="2" charset="2"/>
              <a:buChar char="ü"/>
            </a:pPr>
            <a:r>
              <a:rPr lang="en-GB" sz="1200" dirty="0" smtClean="0">
                <a:solidFill>
                  <a:srgbClr val="00B050"/>
                </a:solidFill>
                <a:latin typeface="Trebuchet MS" pitchFamily="34" charset="0"/>
                <a:ea typeface="Tahoma" pitchFamily="34" charset="0"/>
                <a:cs typeface="Helvetica" pitchFamily="34" charset="0"/>
              </a:rPr>
              <a:t>48 MEMBERS and 350+ SCIENTISIS</a:t>
            </a:r>
            <a:endParaRPr lang="en-US" sz="1200" dirty="0">
              <a:solidFill>
                <a:srgbClr val="00B050"/>
              </a:solidFill>
              <a:latin typeface="Trebuchet MS" pitchFamily="34" charset="0"/>
              <a:ea typeface="Tahoma" pitchFamily="34" charset="0"/>
              <a:cs typeface="Helvetica" pitchFamily="34" charset="0"/>
            </a:endParaRPr>
          </a:p>
          <a:p>
            <a:pPr marL="171450" indent="-171450" eaLnBrk="0" hangingPunct="0">
              <a:buClr>
                <a:srgbClr val="00B050"/>
              </a:buClr>
              <a:buSzPct val="103000"/>
              <a:buFont typeface="Wingdings" pitchFamily="2" charset="2"/>
              <a:buChar char="ü"/>
            </a:pPr>
            <a:r>
              <a:rPr lang="en-GB" sz="1200" dirty="0" smtClean="0">
                <a:solidFill>
                  <a:srgbClr val="00B050"/>
                </a:solidFill>
                <a:latin typeface="Trebuchet MS" pitchFamily="34" charset="0"/>
                <a:ea typeface="Tahoma" pitchFamily="34" charset="0"/>
                <a:cs typeface="Helvetica" pitchFamily="34" charset="0"/>
              </a:rPr>
              <a:t>RAISING BAR FOR ICT INDUSTRY ON ENERGY INNOVATION</a:t>
            </a:r>
            <a:endParaRPr lang="en-US" sz="1200" dirty="0">
              <a:solidFill>
                <a:srgbClr val="00B050"/>
              </a:solidFill>
              <a:latin typeface="Trebuchet MS" pitchFamily="34" charset="0"/>
              <a:ea typeface="Tahoma" pitchFamily="34" charset="0"/>
              <a:cs typeface="Helvetica" pitchFamily="34" charset="0"/>
            </a:endParaRPr>
          </a:p>
        </p:txBody>
      </p:sp>
      <p:sp>
        <p:nvSpPr>
          <p:cNvPr id="24582" name="TextBox 10"/>
          <p:cNvSpPr txBox="1">
            <a:spLocks noChangeArrowheads="1"/>
          </p:cNvSpPr>
          <p:nvPr/>
        </p:nvSpPr>
        <p:spPr bwMode="ltGray">
          <a:xfrm>
            <a:off x="6087291" y="2360079"/>
            <a:ext cx="2912024" cy="1231900"/>
          </a:xfrm>
          <a:prstGeom prst="rect">
            <a:avLst/>
          </a:prstGeom>
          <a:solidFill>
            <a:srgbClr val="34B233"/>
          </a:solidFill>
          <a:ln w="9525" algn="ctr">
            <a:noFill/>
            <a:miter lim="800000"/>
            <a:headEnd/>
            <a:tailEnd/>
          </a:ln>
        </p:spPr>
        <p:txBody>
          <a:bodyPr wrap="square" lIns="92075" tIns="46038" rIns="92075" bIns="46038" anchor="ctr">
            <a:spAutoFit/>
          </a:bodyPr>
          <a:lstStyle/>
          <a:p>
            <a:r>
              <a:rPr lang="en-US" sz="1400" b="1" dirty="0">
                <a:solidFill>
                  <a:schemeClr val="bg1"/>
                </a:solidFill>
                <a:latin typeface="Trebuchet MS" pitchFamily="34" charset="0"/>
                <a:cs typeface="Helvetica" pitchFamily="34" charset="0"/>
              </a:rPr>
              <a:t>2013 PROGRESS &amp; RESULTS</a:t>
            </a:r>
          </a:p>
          <a:p>
            <a:r>
              <a:rPr lang="en-US" sz="1200" dirty="0">
                <a:solidFill>
                  <a:schemeClr val="bg1"/>
                </a:solidFill>
                <a:latin typeface="Trebuchet MS" pitchFamily="34" charset="0"/>
                <a:cs typeface="Helvetica" pitchFamily="34" charset="0"/>
              </a:rPr>
              <a:t>90% REDUCTION IN NETWORK ENERGY CONSUMPTION POSSIBLE WITH 2020 TRAFFIC GROWTH ACCORDING TO GREENTOUCH CONSORTIUM LATEST STUDY</a:t>
            </a:r>
          </a:p>
        </p:txBody>
      </p:sp>
      <p:pic>
        <p:nvPicPr>
          <p:cNvPr id="24583" name="Picture 2"/>
          <p:cNvPicPr>
            <a:picLocks noChangeAspect="1" noChangeArrowheads="1"/>
          </p:cNvPicPr>
          <p:nvPr/>
        </p:nvPicPr>
        <p:blipFill>
          <a:blip r:embed="rId3" cstate="print"/>
          <a:srcRect/>
          <a:stretch>
            <a:fillRect/>
          </a:stretch>
        </p:blipFill>
        <p:spPr bwMode="auto">
          <a:xfrm>
            <a:off x="6055654" y="3638966"/>
            <a:ext cx="3028254" cy="2457637"/>
          </a:xfrm>
          <a:prstGeom prst="rect">
            <a:avLst/>
          </a:prstGeom>
          <a:noFill/>
          <a:ln w="9525">
            <a:noFill/>
            <a:miter lim="800000"/>
            <a:headEnd/>
            <a:tailEnd/>
          </a:ln>
        </p:spPr>
      </p:pic>
      <p:pic>
        <p:nvPicPr>
          <p:cNvPr id="24584" name="Image 11" descr="greentouch.jpg"/>
          <p:cNvPicPr>
            <a:picLocks noChangeAspect="1"/>
          </p:cNvPicPr>
          <p:nvPr/>
        </p:nvPicPr>
        <p:blipFill>
          <a:blip r:embed="rId4" cstate="print"/>
          <a:srcRect/>
          <a:stretch>
            <a:fillRect/>
          </a:stretch>
        </p:blipFill>
        <p:spPr bwMode="auto">
          <a:xfrm>
            <a:off x="398463" y="1320267"/>
            <a:ext cx="2562225" cy="736600"/>
          </a:xfrm>
          <a:prstGeom prst="rect">
            <a:avLst/>
          </a:prstGeom>
          <a:noFill/>
          <a:ln w="9525">
            <a:noFill/>
            <a:miter lim="800000"/>
            <a:headEnd/>
            <a:tailEnd/>
          </a:ln>
        </p:spPr>
      </p:pic>
      <p:pic>
        <p:nvPicPr>
          <p:cNvPr id="9" name="Picture 8" descr="E2E Network EE Targets for GT.png"/>
          <p:cNvPicPr>
            <a:picLocks noChangeAspect="1"/>
          </p:cNvPicPr>
          <p:nvPr/>
        </p:nvPicPr>
        <p:blipFill>
          <a:blip r:embed="rId5" cstate="print"/>
          <a:stretch>
            <a:fillRect/>
          </a:stretch>
        </p:blipFill>
        <p:spPr>
          <a:xfrm>
            <a:off x="209009" y="2397774"/>
            <a:ext cx="5608618" cy="3409630"/>
          </a:xfrm>
          <a:prstGeom prst="rect">
            <a:avLst/>
          </a:prstGeom>
        </p:spPr>
      </p:pic>
      <p:sp>
        <p:nvSpPr>
          <p:cNvPr id="10" name="TextBox 9"/>
          <p:cNvSpPr txBox="1"/>
          <p:nvPr/>
        </p:nvSpPr>
        <p:spPr>
          <a:xfrm>
            <a:off x="1632866" y="5807400"/>
            <a:ext cx="1834156" cy="369332"/>
          </a:xfrm>
          <a:prstGeom prst="rect">
            <a:avLst/>
          </a:prstGeom>
          <a:noFill/>
        </p:spPr>
        <p:txBody>
          <a:bodyPr wrap="none" lIns="91440" tIns="45720" rIns="91440" bIns="45720" rtlCol="0" anchor="ctr" anchorCtr="0">
            <a:spAutoFit/>
          </a:bodyPr>
          <a:lstStyle/>
          <a:p>
            <a:r>
              <a:rPr lang="en-GB" dirty="0" smtClean="0">
                <a:solidFill>
                  <a:srgbClr val="404040"/>
                </a:solidFill>
                <a:latin typeface="Trebuchet MS" pitchFamily="34" charset="0"/>
              </a:rPr>
              <a:t>greentouch.org </a:t>
            </a:r>
            <a:endParaRPr lang="en-US" dirty="0" smtClean="0">
              <a:solidFill>
                <a:srgbClr val="404040"/>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77" name="Picture 37"/>
          <p:cNvPicPr>
            <a:picLocks noChangeAspect="1" noChangeArrowheads="1"/>
          </p:cNvPicPr>
          <p:nvPr/>
        </p:nvPicPr>
        <p:blipFill>
          <a:blip r:embed="rId4" cstate="print"/>
          <a:srcRect/>
          <a:stretch>
            <a:fillRect/>
          </a:stretch>
        </p:blipFill>
        <p:spPr bwMode="auto">
          <a:xfrm>
            <a:off x="2500313" y="1133475"/>
            <a:ext cx="4227512" cy="4398963"/>
          </a:xfrm>
          <a:prstGeom prst="rect">
            <a:avLst/>
          </a:prstGeom>
          <a:noFill/>
          <a:ln w="12700" algn="ctr">
            <a:noFill/>
            <a:miter lim="800000"/>
            <a:headEnd/>
            <a:tailEnd/>
          </a:ln>
          <a:effectLst/>
        </p:spPr>
      </p:pic>
      <p:grpSp>
        <p:nvGrpSpPr>
          <p:cNvPr id="2" name="Groupe 31"/>
          <p:cNvGrpSpPr>
            <a:grpSpLocks/>
          </p:cNvGrpSpPr>
          <p:nvPr/>
        </p:nvGrpSpPr>
        <p:grpSpPr bwMode="auto">
          <a:xfrm>
            <a:off x="-9525" y="676275"/>
            <a:ext cx="7215188" cy="5554663"/>
            <a:chOff x="-9525" y="819150"/>
            <a:chExt cx="7215188" cy="5554663"/>
          </a:xfrm>
        </p:grpSpPr>
        <p:sp>
          <p:nvSpPr>
            <p:cNvPr id="189443" name="Arc 44"/>
            <p:cNvSpPr>
              <a:spLocks noChangeArrowheads="1"/>
            </p:cNvSpPr>
            <p:nvPr/>
          </p:nvSpPr>
          <p:spPr bwMode="auto">
            <a:xfrm rot="-8100000">
              <a:off x="1651000" y="819150"/>
              <a:ext cx="5554663" cy="5554663"/>
            </a:xfrm>
            <a:custGeom>
              <a:avLst/>
              <a:gdLst>
                <a:gd name="T0" fmla="*/ 2777340 w 5554663"/>
                <a:gd name="T1" fmla="*/ 0 h 5554663"/>
                <a:gd name="T2" fmla="*/ 2777338 w 5554663"/>
                <a:gd name="T3" fmla="*/ 2777338 h 5554663"/>
                <a:gd name="T4" fmla="*/ 5554663 w 5554663"/>
                <a:gd name="T5" fmla="*/ 2777338 h 5554663"/>
                <a:gd name="T6" fmla="*/ 11796480 60000 65536"/>
                <a:gd name="T7" fmla="*/ 11796480 60000 65536"/>
                <a:gd name="T8" fmla="*/ 5898240 60000 65536"/>
                <a:gd name="T9" fmla="*/ 2777340 w 5554663"/>
                <a:gd name="T10" fmla="*/ 0 h 5554663"/>
                <a:gd name="T11" fmla="*/ 5554663 w 5554663"/>
                <a:gd name="T12" fmla="*/ 2777338 h 5554663"/>
              </a:gdLst>
              <a:ahLst/>
              <a:cxnLst>
                <a:cxn ang="T6">
                  <a:pos x="T0" y="T1"/>
                </a:cxn>
                <a:cxn ang="T7">
                  <a:pos x="T2" y="T3"/>
                </a:cxn>
                <a:cxn ang="T8">
                  <a:pos x="T4" y="T5"/>
                </a:cxn>
              </a:cxnLst>
              <a:rect l="T9" t="T10" r="T11" b="T12"/>
              <a:pathLst>
                <a:path w="5554663" h="5554663" stroke="0">
                  <a:moveTo>
                    <a:pt x="2777335" y="0"/>
                  </a:moveTo>
                  <a:lnTo>
                    <a:pt x="2777334" y="0"/>
                  </a:lnTo>
                  <a:cubicBezTo>
                    <a:pt x="4311211" y="1"/>
                    <a:pt x="5554664" y="1243455"/>
                    <a:pt x="5554664" y="2777332"/>
                  </a:cubicBezTo>
                  <a:cubicBezTo>
                    <a:pt x="5554664" y="2777333"/>
                    <a:pt x="5554663" y="2777335"/>
                    <a:pt x="5554663" y="2777337"/>
                  </a:cubicBezTo>
                  <a:lnTo>
                    <a:pt x="2777332" y="2777332"/>
                  </a:lnTo>
                  <a:close/>
                </a:path>
                <a:path w="5554663" h="5554663" fill="none">
                  <a:moveTo>
                    <a:pt x="2777335" y="0"/>
                  </a:moveTo>
                  <a:lnTo>
                    <a:pt x="2777334" y="0"/>
                  </a:lnTo>
                  <a:cubicBezTo>
                    <a:pt x="4311211" y="1"/>
                    <a:pt x="5554664" y="1243455"/>
                    <a:pt x="5554664" y="2777332"/>
                  </a:cubicBezTo>
                  <a:cubicBezTo>
                    <a:pt x="5554664" y="2777333"/>
                    <a:pt x="5554663" y="2777335"/>
                    <a:pt x="5554663" y="2777337"/>
                  </a:cubicBezTo>
                </a:path>
              </a:pathLst>
            </a:custGeom>
            <a:noFill/>
            <a:ln w="19050" algn="ctr">
              <a:solidFill>
                <a:srgbClr val="64BE19">
                  <a:alpha val="90195"/>
                </a:srgbClr>
              </a:solidFill>
              <a:round/>
              <a:headEnd/>
              <a:tailEnd/>
            </a:ln>
          </p:spPr>
          <p:txBody>
            <a:bodyPr vert="eaVert" wrap="none" lIns="0" tIns="0" rIns="0" bIns="0" anchor="ctr"/>
            <a:lstStyle/>
            <a:p>
              <a:endParaRPr lang="fr-FR"/>
            </a:p>
          </p:txBody>
        </p:sp>
        <p:grpSp>
          <p:nvGrpSpPr>
            <p:cNvPr id="3" name="Groupe 29"/>
            <p:cNvGrpSpPr>
              <a:grpSpLocks/>
            </p:cNvGrpSpPr>
            <p:nvPr/>
          </p:nvGrpSpPr>
          <p:grpSpPr bwMode="auto">
            <a:xfrm>
              <a:off x="384175" y="1666875"/>
              <a:ext cx="1935163" cy="949325"/>
              <a:chOff x="384175" y="1666875"/>
              <a:chExt cx="1935163" cy="949325"/>
            </a:xfrm>
          </p:grpSpPr>
          <p:sp>
            <p:nvSpPr>
              <p:cNvPr id="189445" name="Text Box 34"/>
              <p:cNvSpPr txBox="1">
                <a:spLocks noChangeArrowheads="1"/>
              </p:cNvSpPr>
              <p:nvPr/>
            </p:nvSpPr>
            <p:spPr bwMode="auto">
              <a:xfrm>
                <a:off x="384175" y="1666875"/>
                <a:ext cx="1935163" cy="949325"/>
              </a:xfrm>
              <a:prstGeom prst="rect">
                <a:avLst/>
              </a:prstGeom>
              <a:noFill/>
              <a:ln w="28575">
                <a:noFill/>
                <a:miter lim="800000"/>
                <a:headEnd/>
                <a:tailEnd/>
              </a:ln>
            </p:spPr>
            <p:txBody>
              <a:bodyPr lIns="108000" tIns="108000" rIns="108000" bIns="108000">
                <a:spAutoFit/>
              </a:bodyPr>
              <a:lstStyle/>
              <a:p>
                <a:pPr eaLnBrk="0" hangingPunct="0">
                  <a:spcBef>
                    <a:spcPct val="50000"/>
                  </a:spcBef>
                  <a:buClr>
                    <a:schemeClr val="bg1"/>
                  </a:buClr>
                  <a:buFont typeface="Wingdings" pitchFamily="2" charset="2"/>
                  <a:buNone/>
                </a:pPr>
                <a:r>
                  <a:rPr lang="en-US" sz="1600" i="1" dirty="0">
                    <a:solidFill>
                      <a:srgbClr val="64BE19"/>
                    </a:solidFill>
                    <a:latin typeface="Trebuchet MS" pitchFamily="34" charset="0"/>
                    <a:ea typeface="MS PGothic" pitchFamily="34" charset="-128"/>
                  </a:rPr>
                  <a:t>Take-Back / Recycling / </a:t>
                </a:r>
                <a:br>
                  <a:rPr lang="en-US" sz="1600" i="1" dirty="0">
                    <a:solidFill>
                      <a:srgbClr val="64BE19"/>
                    </a:solidFill>
                    <a:latin typeface="Trebuchet MS" pitchFamily="34" charset="0"/>
                    <a:ea typeface="MS PGothic" pitchFamily="34" charset="-128"/>
                  </a:rPr>
                </a:br>
                <a:r>
                  <a:rPr lang="en-US" sz="1600" i="1" dirty="0">
                    <a:solidFill>
                      <a:srgbClr val="64BE19"/>
                    </a:solidFill>
                    <a:latin typeface="Trebuchet MS" pitchFamily="34" charset="0"/>
                    <a:ea typeface="MS PGothic" pitchFamily="34" charset="-128"/>
                  </a:rPr>
                  <a:t>Reuse</a:t>
                </a:r>
                <a:endParaRPr lang="en-GB" sz="1600" i="1" dirty="0">
                  <a:solidFill>
                    <a:srgbClr val="64BE19"/>
                  </a:solidFill>
                  <a:latin typeface="Trebuchet MS" pitchFamily="34" charset="0"/>
                  <a:ea typeface="MS PGothic" pitchFamily="34" charset="-128"/>
                </a:endParaRPr>
              </a:p>
            </p:txBody>
          </p:sp>
          <p:sp>
            <p:nvSpPr>
              <p:cNvPr id="189446" name="Oval 114"/>
              <p:cNvSpPr>
                <a:spLocks noChangeArrowheads="1"/>
              </p:cNvSpPr>
              <p:nvPr/>
            </p:nvSpPr>
            <p:spPr bwMode="gray">
              <a:xfrm>
                <a:off x="2025650" y="1920875"/>
                <a:ext cx="187325" cy="185738"/>
              </a:xfrm>
              <a:prstGeom prst="ellipse">
                <a:avLst/>
              </a:prstGeom>
              <a:solidFill>
                <a:srgbClr val="64BE19"/>
              </a:solidFill>
              <a:ln w="38100" algn="ctr">
                <a:solidFill>
                  <a:schemeClr val="bg1"/>
                </a:solidFill>
                <a:round/>
                <a:headEnd/>
                <a:tailEnd/>
              </a:ln>
            </p:spPr>
            <p:txBody>
              <a:bodyPr wrap="none" lIns="108000" tIns="108000" rIns="108000" bIns="108000" anchor="ctr"/>
              <a:lstStyle/>
              <a:p>
                <a:pPr eaLnBrk="0" hangingPunct="0">
                  <a:lnSpc>
                    <a:spcPct val="90000"/>
                  </a:lnSpc>
                  <a:spcAft>
                    <a:spcPts val="1200"/>
                  </a:spcAft>
                  <a:buClr>
                    <a:schemeClr val="bg1"/>
                  </a:buClr>
                  <a:buFont typeface="Times New Roman" pitchFamily="18" charset="0"/>
                  <a:buChar char="•"/>
                </a:pPr>
                <a:endParaRPr lang="fr-FR" sz="1600" b="1">
                  <a:latin typeface="Trebuchet MS" pitchFamily="34" charset="0"/>
                  <a:ea typeface="MS PGothic" pitchFamily="34" charset="-128"/>
                </a:endParaRPr>
              </a:p>
            </p:txBody>
          </p:sp>
        </p:grpSp>
        <p:grpSp>
          <p:nvGrpSpPr>
            <p:cNvPr id="4" name="Groupe 28"/>
            <p:cNvGrpSpPr>
              <a:grpSpLocks/>
            </p:cNvGrpSpPr>
            <p:nvPr/>
          </p:nvGrpSpPr>
          <p:grpSpPr bwMode="auto">
            <a:xfrm>
              <a:off x="-9525" y="2708275"/>
              <a:ext cx="1935163" cy="704850"/>
              <a:chOff x="-9525" y="2708275"/>
              <a:chExt cx="1935163" cy="704850"/>
            </a:xfrm>
          </p:grpSpPr>
          <p:sp>
            <p:nvSpPr>
              <p:cNvPr id="189448" name="Text Box 30"/>
              <p:cNvSpPr txBox="1">
                <a:spLocks noChangeArrowheads="1"/>
              </p:cNvSpPr>
              <p:nvPr/>
            </p:nvSpPr>
            <p:spPr bwMode="auto">
              <a:xfrm>
                <a:off x="-9525" y="2708275"/>
                <a:ext cx="1935163" cy="704850"/>
              </a:xfrm>
              <a:prstGeom prst="rect">
                <a:avLst/>
              </a:prstGeom>
              <a:noFill/>
              <a:ln w="28575">
                <a:noFill/>
                <a:miter lim="800000"/>
                <a:headEnd/>
                <a:tailEnd/>
              </a:ln>
            </p:spPr>
            <p:txBody>
              <a:bodyPr lIns="108000" tIns="108000" rIns="108000" bIns="108000">
                <a:spAutoFit/>
              </a:bodyPr>
              <a:lstStyle/>
              <a:p>
                <a:pPr eaLnBrk="0" hangingPunct="0">
                  <a:spcBef>
                    <a:spcPct val="50000"/>
                  </a:spcBef>
                  <a:buClr>
                    <a:schemeClr val="bg1"/>
                  </a:buClr>
                  <a:buFont typeface="Times New Roman" pitchFamily="18" charset="0"/>
                  <a:buNone/>
                </a:pPr>
                <a:r>
                  <a:rPr lang="en-US" sz="1600" i="1">
                    <a:solidFill>
                      <a:srgbClr val="64BE19"/>
                    </a:solidFill>
                    <a:latin typeface="Trebuchet MS" pitchFamily="34" charset="0"/>
                    <a:ea typeface="MS PGothic" pitchFamily="34" charset="-128"/>
                  </a:rPr>
                  <a:t>Network</a:t>
                </a:r>
                <a:br>
                  <a:rPr lang="en-US" sz="1600" i="1">
                    <a:solidFill>
                      <a:srgbClr val="64BE19"/>
                    </a:solidFill>
                    <a:latin typeface="Trebuchet MS" pitchFamily="34" charset="0"/>
                    <a:ea typeface="MS PGothic" pitchFamily="34" charset="-128"/>
                  </a:rPr>
                </a:br>
                <a:r>
                  <a:rPr lang="en-US" sz="1600" i="1">
                    <a:solidFill>
                      <a:srgbClr val="64BE19"/>
                    </a:solidFill>
                    <a:latin typeface="Trebuchet MS" pitchFamily="34" charset="0"/>
                    <a:ea typeface="MS PGothic" pitchFamily="34" charset="-128"/>
                  </a:rPr>
                  <a:t>Optimization</a:t>
                </a:r>
                <a:endParaRPr lang="en-GB" sz="1600" i="1">
                  <a:solidFill>
                    <a:srgbClr val="64BE19"/>
                  </a:solidFill>
                  <a:latin typeface="Trebuchet MS" pitchFamily="34" charset="0"/>
                  <a:ea typeface="MS PGothic" pitchFamily="34" charset="-128"/>
                </a:endParaRPr>
              </a:p>
            </p:txBody>
          </p:sp>
          <p:sp>
            <p:nvSpPr>
              <p:cNvPr id="189449" name="Oval 114"/>
              <p:cNvSpPr>
                <a:spLocks noChangeArrowheads="1"/>
              </p:cNvSpPr>
              <p:nvPr/>
            </p:nvSpPr>
            <p:spPr bwMode="gray">
              <a:xfrm>
                <a:off x="1604963" y="2973388"/>
                <a:ext cx="187325" cy="185737"/>
              </a:xfrm>
              <a:prstGeom prst="ellipse">
                <a:avLst/>
              </a:prstGeom>
              <a:solidFill>
                <a:srgbClr val="64BE19"/>
              </a:solidFill>
              <a:ln w="38100" algn="ctr">
                <a:solidFill>
                  <a:schemeClr val="bg1"/>
                </a:solidFill>
                <a:round/>
                <a:headEnd/>
                <a:tailEnd/>
              </a:ln>
            </p:spPr>
            <p:txBody>
              <a:bodyPr wrap="none" lIns="108000" tIns="108000" rIns="108000" bIns="108000" anchor="ctr"/>
              <a:lstStyle/>
              <a:p>
                <a:pPr eaLnBrk="0" hangingPunct="0">
                  <a:lnSpc>
                    <a:spcPct val="90000"/>
                  </a:lnSpc>
                  <a:spcAft>
                    <a:spcPts val="1200"/>
                  </a:spcAft>
                  <a:buClr>
                    <a:schemeClr val="bg1"/>
                  </a:buClr>
                  <a:buFont typeface="Times New Roman" pitchFamily="18" charset="0"/>
                  <a:buChar char="•"/>
                </a:pPr>
                <a:endParaRPr lang="fr-FR" sz="1600" b="1">
                  <a:latin typeface="Trebuchet MS" pitchFamily="34" charset="0"/>
                  <a:ea typeface="MS PGothic" pitchFamily="34" charset="-128"/>
                </a:endParaRPr>
              </a:p>
            </p:txBody>
          </p:sp>
        </p:grpSp>
        <p:grpSp>
          <p:nvGrpSpPr>
            <p:cNvPr id="5" name="Groupe 26"/>
            <p:cNvGrpSpPr>
              <a:grpSpLocks/>
            </p:cNvGrpSpPr>
            <p:nvPr/>
          </p:nvGrpSpPr>
          <p:grpSpPr bwMode="auto">
            <a:xfrm>
              <a:off x="839788" y="4814888"/>
              <a:ext cx="1389062" cy="949325"/>
              <a:chOff x="839788" y="4814888"/>
              <a:chExt cx="1389062" cy="949325"/>
            </a:xfrm>
          </p:grpSpPr>
          <p:sp>
            <p:nvSpPr>
              <p:cNvPr id="189451" name="Text Box 36"/>
              <p:cNvSpPr txBox="1">
                <a:spLocks noChangeArrowheads="1"/>
              </p:cNvSpPr>
              <p:nvPr/>
            </p:nvSpPr>
            <p:spPr bwMode="auto">
              <a:xfrm>
                <a:off x="839788" y="4814888"/>
                <a:ext cx="1338262" cy="949325"/>
              </a:xfrm>
              <a:prstGeom prst="rect">
                <a:avLst/>
              </a:prstGeom>
              <a:noFill/>
              <a:ln w="28575">
                <a:noFill/>
                <a:miter lim="800000"/>
                <a:headEnd/>
                <a:tailEnd/>
              </a:ln>
            </p:spPr>
            <p:txBody>
              <a:bodyPr lIns="108000" tIns="108000" rIns="108000" bIns="108000">
                <a:spAutoFit/>
              </a:bodyPr>
              <a:lstStyle/>
              <a:p>
                <a:pPr eaLnBrk="0" hangingPunct="0">
                  <a:spcBef>
                    <a:spcPct val="50000"/>
                  </a:spcBef>
                  <a:buClr>
                    <a:schemeClr val="bg1"/>
                  </a:buClr>
                  <a:buFont typeface="Times New Roman" pitchFamily="18" charset="0"/>
                  <a:buNone/>
                </a:pPr>
                <a:r>
                  <a:rPr lang="en-US" sz="1600" i="1" dirty="0">
                    <a:solidFill>
                      <a:srgbClr val="64BE19"/>
                    </a:solidFill>
                    <a:latin typeface="Trebuchet MS" pitchFamily="34" charset="0"/>
                    <a:ea typeface="MS PGothic" pitchFamily="34" charset="-128"/>
                  </a:rPr>
                  <a:t>Energy</a:t>
                </a:r>
                <a:br>
                  <a:rPr lang="en-US" sz="1600" i="1" dirty="0">
                    <a:solidFill>
                      <a:srgbClr val="64BE19"/>
                    </a:solidFill>
                    <a:latin typeface="Trebuchet MS" pitchFamily="34" charset="0"/>
                    <a:ea typeface="MS PGothic" pitchFamily="34" charset="-128"/>
                  </a:rPr>
                </a:br>
                <a:r>
                  <a:rPr lang="en-US" sz="1600" i="1" dirty="0">
                    <a:solidFill>
                      <a:srgbClr val="64BE19"/>
                    </a:solidFill>
                    <a:latin typeface="Trebuchet MS" pitchFamily="34" charset="0"/>
                    <a:ea typeface="MS PGothic" pitchFamily="34" charset="-128"/>
                  </a:rPr>
                  <a:t>Efficient</a:t>
                </a:r>
                <a:br>
                  <a:rPr lang="en-US" sz="1600" i="1" dirty="0">
                    <a:solidFill>
                      <a:srgbClr val="64BE19"/>
                    </a:solidFill>
                    <a:latin typeface="Trebuchet MS" pitchFamily="34" charset="0"/>
                    <a:ea typeface="MS PGothic" pitchFamily="34" charset="-128"/>
                  </a:rPr>
                </a:br>
                <a:r>
                  <a:rPr lang="en-US" sz="1600" i="1" dirty="0">
                    <a:solidFill>
                      <a:srgbClr val="64BE19"/>
                    </a:solidFill>
                    <a:latin typeface="Trebuchet MS" pitchFamily="34" charset="0"/>
                    <a:ea typeface="MS PGothic" pitchFamily="34" charset="-128"/>
                  </a:rPr>
                  <a:t>Operation</a:t>
                </a:r>
                <a:endParaRPr lang="en-GB" sz="1600" i="1" dirty="0">
                  <a:solidFill>
                    <a:srgbClr val="64BE19"/>
                  </a:solidFill>
                  <a:latin typeface="Trebuchet MS" pitchFamily="34" charset="0"/>
                  <a:ea typeface="MS PGothic" pitchFamily="34" charset="-128"/>
                </a:endParaRPr>
              </a:p>
            </p:txBody>
          </p:sp>
          <p:sp>
            <p:nvSpPr>
              <p:cNvPr id="189452" name="Oval 114"/>
              <p:cNvSpPr>
                <a:spLocks noChangeArrowheads="1"/>
              </p:cNvSpPr>
              <p:nvPr/>
            </p:nvSpPr>
            <p:spPr bwMode="gray">
              <a:xfrm>
                <a:off x="2041525" y="5075238"/>
                <a:ext cx="187325" cy="185737"/>
              </a:xfrm>
              <a:prstGeom prst="ellipse">
                <a:avLst/>
              </a:prstGeom>
              <a:solidFill>
                <a:srgbClr val="64BE19"/>
              </a:solidFill>
              <a:ln w="38100" algn="ctr">
                <a:solidFill>
                  <a:schemeClr val="bg1"/>
                </a:solidFill>
                <a:round/>
                <a:headEnd/>
                <a:tailEnd/>
              </a:ln>
            </p:spPr>
            <p:txBody>
              <a:bodyPr wrap="none" lIns="108000" tIns="108000" rIns="108000" bIns="108000" anchor="ctr"/>
              <a:lstStyle/>
              <a:p>
                <a:pPr eaLnBrk="0" hangingPunct="0">
                  <a:lnSpc>
                    <a:spcPct val="90000"/>
                  </a:lnSpc>
                  <a:spcAft>
                    <a:spcPts val="1200"/>
                  </a:spcAft>
                  <a:buClr>
                    <a:schemeClr val="bg1"/>
                  </a:buClr>
                  <a:buFont typeface="Times New Roman" pitchFamily="18" charset="0"/>
                  <a:buChar char="•"/>
                </a:pPr>
                <a:endParaRPr lang="fr-FR" sz="1600" b="1">
                  <a:latin typeface="Trebuchet MS" pitchFamily="34" charset="0"/>
                  <a:ea typeface="MS PGothic" pitchFamily="34" charset="-128"/>
                </a:endParaRPr>
              </a:p>
            </p:txBody>
          </p:sp>
        </p:grpSp>
        <p:grpSp>
          <p:nvGrpSpPr>
            <p:cNvPr id="6" name="Groupe 27"/>
            <p:cNvGrpSpPr>
              <a:grpSpLocks/>
            </p:cNvGrpSpPr>
            <p:nvPr/>
          </p:nvGrpSpPr>
          <p:grpSpPr bwMode="auto">
            <a:xfrm>
              <a:off x="58738" y="3846513"/>
              <a:ext cx="1935162" cy="704850"/>
              <a:chOff x="58738" y="3846513"/>
              <a:chExt cx="1935162" cy="704850"/>
            </a:xfrm>
          </p:grpSpPr>
          <p:sp>
            <p:nvSpPr>
              <p:cNvPr id="189454" name="Text Box 45"/>
              <p:cNvSpPr txBox="1">
                <a:spLocks noChangeArrowheads="1"/>
              </p:cNvSpPr>
              <p:nvPr/>
            </p:nvSpPr>
            <p:spPr bwMode="auto">
              <a:xfrm>
                <a:off x="58738" y="3846513"/>
                <a:ext cx="1935162" cy="704850"/>
              </a:xfrm>
              <a:prstGeom prst="rect">
                <a:avLst/>
              </a:prstGeom>
              <a:noFill/>
              <a:ln w="28575">
                <a:noFill/>
                <a:miter lim="800000"/>
                <a:headEnd/>
                <a:tailEnd/>
              </a:ln>
            </p:spPr>
            <p:txBody>
              <a:bodyPr lIns="108000" tIns="108000" rIns="108000" bIns="108000">
                <a:spAutoFit/>
              </a:bodyPr>
              <a:lstStyle/>
              <a:p>
                <a:pPr eaLnBrk="0" hangingPunct="0">
                  <a:spcBef>
                    <a:spcPct val="50000"/>
                  </a:spcBef>
                  <a:buClr>
                    <a:schemeClr val="bg1"/>
                  </a:buClr>
                  <a:buFont typeface="Times New Roman" pitchFamily="18" charset="0"/>
                  <a:buNone/>
                </a:pPr>
                <a:r>
                  <a:rPr lang="en-US" sz="1600" i="1" dirty="0">
                    <a:solidFill>
                      <a:srgbClr val="64BE19"/>
                    </a:solidFill>
                    <a:latin typeface="Trebuchet MS" pitchFamily="34" charset="0"/>
                    <a:ea typeface="MS PGothic" pitchFamily="34" charset="-128"/>
                  </a:rPr>
                  <a:t>Alternative</a:t>
                </a:r>
                <a:br>
                  <a:rPr lang="en-US" sz="1600" i="1" dirty="0">
                    <a:solidFill>
                      <a:srgbClr val="64BE19"/>
                    </a:solidFill>
                    <a:latin typeface="Trebuchet MS" pitchFamily="34" charset="0"/>
                    <a:ea typeface="MS PGothic" pitchFamily="34" charset="-128"/>
                  </a:rPr>
                </a:br>
                <a:r>
                  <a:rPr lang="en-US" sz="1600" i="1" dirty="0">
                    <a:solidFill>
                      <a:srgbClr val="64BE19"/>
                    </a:solidFill>
                    <a:latin typeface="Trebuchet MS" pitchFamily="34" charset="0"/>
                    <a:ea typeface="MS PGothic" pitchFamily="34" charset="-128"/>
                  </a:rPr>
                  <a:t>Energies</a:t>
                </a:r>
                <a:endParaRPr lang="en-GB" sz="1600" i="1" dirty="0">
                  <a:solidFill>
                    <a:srgbClr val="64BE19"/>
                  </a:solidFill>
                  <a:latin typeface="Trebuchet MS" pitchFamily="34" charset="0"/>
                  <a:ea typeface="MS PGothic" pitchFamily="34" charset="-128"/>
                </a:endParaRPr>
              </a:p>
            </p:txBody>
          </p:sp>
          <p:sp>
            <p:nvSpPr>
              <p:cNvPr id="189455" name="Oval 114"/>
              <p:cNvSpPr>
                <a:spLocks noChangeArrowheads="1"/>
              </p:cNvSpPr>
              <p:nvPr/>
            </p:nvSpPr>
            <p:spPr bwMode="gray">
              <a:xfrm>
                <a:off x="1631950" y="4105275"/>
                <a:ext cx="187325" cy="187325"/>
              </a:xfrm>
              <a:prstGeom prst="ellipse">
                <a:avLst/>
              </a:prstGeom>
              <a:solidFill>
                <a:srgbClr val="64BE19"/>
              </a:solidFill>
              <a:ln w="38100" algn="ctr">
                <a:solidFill>
                  <a:schemeClr val="bg1"/>
                </a:solidFill>
                <a:round/>
                <a:headEnd/>
                <a:tailEnd/>
              </a:ln>
            </p:spPr>
            <p:txBody>
              <a:bodyPr wrap="none" lIns="108000" tIns="108000" rIns="108000" bIns="108000" anchor="ctr"/>
              <a:lstStyle/>
              <a:p>
                <a:pPr eaLnBrk="0" hangingPunct="0">
                  <a:lnSpc>
                    <a:spcPct val="90000"/>
                  </a:lnSpc>
                  <a:spcAft>
                    <a:spcPts val="1200"/>
                  </a:spcAft>
                  <a:buClr>
                    <a:schemeClr val="bg1"/>
                  </a:buClr>
                  <a:buFont typeface="Times New Roman" pitchFamily="18" charset="0"/>
                  <a:buChar char="•"/>
                </a:pPr>
                <a:endParaRPr lang="fr-FR" sz="1600" b="1">
                  <a:latin typeface="Trebuchet MS" pitchFamily="34" charset="0"/>
                  <a:ea typeface="MS PGothic" pitchFamily="34" charset="-128"/>
                </a:endParaRPr>
              </a:p>
            </p:txBody>
          </p:sp>
        </p:grpSp>
      </p:grpSp>
      <p:grpSp>
        <p:nvGrpSpPr>
          <p:cNvPr id="7" name="Group 16"/>
          <p:cNvGrpSpPr>
            <a:grpSpLocks/>
          </p:cNvGrpSpPr>
          <p:nvPr/>
        </p:nvGrpSpPr>
        <p:grpSpPr bwMode="auto">
          <a:xfrm>
            <a:off x="1889125" y="677863"/>
            <a:ext cx="7156450" cy="5554662"/>
            <a:chOff x="1190" y="517"/>
            <a:chExt cx="4508" cy="3499"/>
          </a:xfrm>
        </p:grpSpPr>
        <p:sp>
          <p:nvSpPr>
            <p:cNvPr id="189457" name="Arc 56"/>
            <p:cNvSpPr>
              <a:spLocks noChangeArrowheads="1"/>
            </p:cNvSpPr>
            <p:nvPr/>
          </p:nvSpPr>
          <p:spPr bwMode="auto">
            <a:xfrm rot="2700000">
              <a:off x="1190" y="517"/>
              <a:ext cx="3499" cy="3499"/>
            </a:xfrm>
            <a:custGeom>
              <a:avLst/>
              <a:gdLst>
                <a:gd name="T0" fmla="*/ 0 w 5554662"/>
                <a:gd name="T1" fmla="*/ 0 h 5554663"/>
                <a:gd name="T2" fmla="*/ 0 w 5554662"/>
                <a:gd name="T3" fmla="*/ 0 h 5554663"/>
                <a:gd name="T4" fmla="*/ 0 w 5554662"/>
                <a:gd name="T5" fmla="*/ 0 h 5554663"/>
                <a:gd name="T6" fmla="*/ 11796480 60000 65536"/>
                <a:gd name="T7" fmla="*/ 11796480 60000 65536"/>
                <a:gd name="T8" fmla="*/ 5898240 60000 65536"/>
                <a:gd name="T9" fmla="*/ 2778125 w 5554662"/>
                <a:gd name="T10" fmla="*/ 0 h 5554663"/>
                <a:gd name="T11" fmla="*/ 5554662 w 5554662"/>
                <a:gd name="T12" fmla="*/ 2778125 h 5554663"/>
              </a:gdLst>
              <a:ahLst/>
              <a:cxnLst>
                <a:cxn ang="T6">
                  <a:pos x="T0" y="T1"/>
                </a:cxn>
                <a:cxn ang="T7">
                  <a:pos x="T2" y="T3"/>
                </a:cxn>
                <a:cxn ang="T8">
                  <a:pos x="T4" y="T5"/>
                </a:cxn>
              </a:cxnLst>
              <a:rect l="T9" t="T10" r="T11" b="T12"/>
              <a:pathLst>
                <a:path w="5554662" h="5554663" stroke="0">
                  <a:moveTo>
                    <a:pt x="2777334" y="0"/>
                  </a:moveTo>
                  <a:lnTo>
                    <a:pt x="2777333" y="0"/>
                  </a:lnTo>
                  <a:cubicBezTo>
                    <a:pt x="4311210" y="1"/>
                    <a:pt x="5554662" y="1243455"/>
                    <a:pt x="5554662" y="2777332"/>
                  </a:cubicBezTo>
                  <a:cubicBezTo>
                    <a:pt x="5554662" y="2777333"/>
                    <a:pt x="5554661" y="2777335"/>
                    <a:pt x="5554661" y="2777337"/>
                  </a:cubicBezTo>
                  <a:lnTo>
                    <a:pt x="2777331" y="2777332"/>
                  </a:lnTo>
                  <a:close/>
                </a:path>
                <a:path w="5554662" h="5554663" fill="none">
                  <a:moveTo>
                    <a:pt x="2777334" y="0"/>
                  </a:moveTo>
                  <a:lnTo>
                    <a:pt x="2777333" y="0"/>
                  </a:lnTo>
                  <a:cubicBezTo>
                    <a:pt x="4311210" y="1"/>
                    <a:pt x="5554662" y="1243455"/>
                    <a:pt x="5554662" y="2777332"/>
                  </a:cubicBezTo>
                  <a:cubicBezTo>
                    <a:pt x="5554662" y="2777333"/>
                    <a:pt x="5554661" y="2777335"/>
                    <a:pt x="5554661" y="2777337"/>
                  </a:cubicBezTo>
                </a:path>
              </a:pathLst>
            </a:custGeom>
            <a:noFill/>
            <a:ln w="19050" algn="ctr">
              <a:solidFill>
                <a:srgbClr val="64BE19">
                  <a:alpha val="90195"/>
                </a:srgbClr>
              </a:solidFill>
              <a:round/>
              <a:headEnd/>
              <a:tailEnd/>
            </a:ln>
          </p:spPr>
          <p:txBody>
            <a:bodyPr rot="10800000" vert="eaVert" wrap="none" lIns="0" tIns="0" rIns="0" bIns="0" anchor="ctr"/>
            <a:lstStyle/>
            <a:p>
              <a:endParaRPr lang="fr-FR"/>
            </a:p>
          </p:txBody>
        </p:sp>
        <p:grpSp>
          <p:nvGrpSpPr>
            <p:cNvPr id="8" name="Groupe 22"/>
            <p:cNvGrpSpPr>
              <a:grpSpLocks/>
            </p:cNvGrpSpPr>
            <p:nvPr/>
          </p:nvGrpSpPr>
          <p:grpSpPr bwMode="auto">
            <a:xfrm>
              <a:off x="4324" y="1018"/>
              <a:ext cx="1318" cy="444"/>
              <a:chOff x="6864350" y="1616075"/>
              <a:chExt cx="2092325" cy="704850"/>
            </a:xfrm>
          </p:grpSpPr>
          <p:sp>
            <p:nvSpPr>
              <p:cNvPr id="189459" name="Text Box 32"/>
              <p:cNvSpPr txBox="1">
                <a:spLocks noChangeArrowheads="1"/>
              </p:cNvSpPr>
              <p:nvPr/>
            </p:nvSpPr>
            <p:spPr bwMode="auto">
              <a:xfrm>
                <a:off x="7021513" y="1616075"/>
                <a:ext cx="1935162" cy="704850"/>
              </a:xfrm>
              <a:prstGeom prst="rect">
                <a:avLst/>
              </a:prstGeom>
              <a:noFill/>
              <a:ln w="28575">
                <a:noFill/>
                <a:miter lim="800000"/>
                <a:headEnd/>
                <a:tailEnd/>
              </a:ln>
            </p:spPr>
            <p:txBody>
              <a:bodyPr lIns="108000" tIns="108000" rIns="108000" bIns="108000">
                <a:spAutoFit/>
              </a:bodyPr>
              <a:lstStyle/>
              <a:p>
                <a:pPr eaLnBrk="0" hangingPunct="0">
                  <a:spcBef>
                    <a:spcPct val="50000"/>
                  </a:spcBef>
                  <a:buClr>
                    <a:schemeClr val="bg1"/>
                  </a:buClr>
                  <a:buFont typeface="Times New Roman" pitchFamily="18" charset="0"/>
                  <a:buNone/>
                </a:pPr>
                <a:r>
                  <a:rPr lang="en-US" sz="1600" i="1" dirty="0">
                    <a:solidFill>
                      <a:srgbClr val="64BE19"/>
                    </a:solidFill>
                    <a:latin typeface="Trebuchet MS" pitchFamily="34" charset="0"/>
                    <a:ea typeface="MS PGothic" pitchFamily="34" charset="-128"/>
                  </a:rPr>
                  <a:t>Design for Environment</a:t>
                </a:r>
                <a:endParaRPr lang="en-GB" sz="1600" i="1" dirty="0">
                  <a:solidFill>
                    <a:srgbClr val="64BE19"/>
                  </a:solidFill>
                  <a:latin typeface="Trebuchet MS" pitchFamily="34" charset="0"/>
                  <a:ea typeface="MS PGothic" pitchFamily="34" charset="-128"/>
                </a:endParaRPr>
              </a:p>
            </p:txBody>
          </p:sp>
          <p:sp>
            <p:nvSpPr>
              <p:cNvPr id="189460" name="Oval 114"/>
              <p:cNvSpPr>
                <a:spLocks noChangeArrowheads="1"/>
              </p:cNvSpPr>
              <p:nvPr/>
            </p:nvSpPr>
            <p:spPr bwMode="gray">
              <a:xfrm>
                <a:off x="6864350" y="1922463"/>
                <a:ext cx="185738" cy="185737"/>
              </a:xfrm>
              <a:prstGeom prst="ellipse">
                <a:avLst/>
              </a:prstGeom>
              <a:solidFill>
                <a:srgbClr val="64BE19"/>
              </a:solidFill>
              <a:ln w="38100" algn="ctr">
                <a:solidFill>
                  <a:schemeClr val="bg1"/>
                </a:solidFill>
                <a:round/>
                <a:headEnd/>
                <a:tailEnd/>
              </a:ln>
            </p:spPr>
            <p:txBody>
              <a:bodyPr wrap="none" lIns="108000" tIns="108000" rIns="108000" bIns="108000" anchor="ctr"/>
              <a:lstStyle/>
              <a:p>
                <a:pPr eaLnBrk="0" hangingPunct="0">
                  <a:lnSpc>
                    <a:spcPct val="90000"/>
                  </a:lnSpc>
                  <a:spcAft>
                    <a:spcPts val="1200"/>
                  </a:spcAft>
                  <a:buClr>
                    <a:schemeClr val="bg1"/>
                  </a:buClr>
                  <a:buFont typeface="Times New Roman" pitchFamily="18" charset="0"/>
                  <a:buChar char="•"/>
                </a:pPr>
                <a:endParaRPr lang="fr-FR" sz="1600" b="1">
                  <a:latin typeface="Trebuchet MS" pitchFamily="34" charset="0"/>
                  <a:ea typeface="MS PGothic" pitchFamily="34" charset="-128"/>
                </a:endParaRPr>
              </a:p>
            </p:txBody>
          </p:sp>
        </p:grpSp>
        <p:grpSp>
          <p:nvGrpSpPr>
            <p:cNvPr id="9" name="Groupe 23"/>
            <p:cNvGrpSpPr>
              <a:grpSpLocks/>
            </p:cNvGrpSpPr>
            <p:nvPr/>
          </p:nvGrpSpPr>
          <p:grpSpPr bwMode="auto">
            <a:xfrm>
              <a:off x="4658" y="1704"/>
              <a:ext cx="962" cy="444"/>
              <a:chOff x="7289800" y="2705100"/>
              <a:chExt cx="1508997" cy="704850"/>
            </a:xfrm>
          </p:grpSpPr>
          <p:sp>
            <p:nvSpPr>
              <p:cNvPr id="189462" name="Text Box 40"/>
              <p:cNvSpPr txBox="1">
                <a:spLocks noChangeArrowheads="1"/>
              </p:cNvSpPr>
              <p:nvPr/>
            </p:nvSpPr>
            <p:spPr bwMode="auto">
              <a:xfrm>
                <a:off x="7385519" y="2705100"/>
                <a:ext cx="1413278" cy="704850"/>
              </a:xfrm>
              <a:prstGeom prst="rect">
                <a:avLst/>
              </a:prstGeom>
              <a:noFill/>
              <a:ln w="28575">
                <a:noFill/>
                <a:miter lim="800000"/>
                <a:headEnd/>
                <a:tailEnd/>
              </a:ln>
            </p:spPr>
            <p:txBody>
              <a:bodyPr wrap="square" lIns="108000" tIns="108000" rIns="108000" bIns="108000">
                <a:spAutoFit/>
              </a:bodyPr>
              <a:lstStyle/>
              <a:p>
                <a:pPr eaLnBrk="0" hangingPunct="0">
                  <a:spcBef>
                    <a:spcPct val="50000"/>
                  </a:spcBef>
                  <a:buClr>
                    <a:schemeClr val="bg1"/>
                  </a:buClr>
                  <a:buFont typeface="Times New Roman" pitchFamily="18" charset="0"/>
                  <a:buNone/>
                </a:pPr>
                <a:r>
                  <a:rPr lang="en-US" sz="1600" i="1" dirty="0">
                    <a:solidFill>
                      <a:srgbClr val="64BE19"/>
                    </a:solidFill>
                    <a:latin typeface="Trebuchet MS" pitchFamily="34" charset="0"/>
                    <a:ea typeface="MS PGothic" pitchFamily="34" charset="-128"/>
                  </a:rPr>
                  <a:t>Product</a:t>
                </a:r>
                <a:br>
                  <a:rPr lang="en-US" sz="1600" i="1" dirty="0">
                    <a:solidFill>
                      <a:srgbClr val="64BE19"/>
                    </a:solidFill>
                    <a:latin typeface="Trebuchet MS" pitchFamily="34" charset="0"/>
                    <a:ea typeface="MS PGothic" pitchFamily="34" charset="-128"/>
                  </a:rPr>
                </a:br>
                <a:r>
                  <a:rPr lang="en-US" sz="1600" i="1" dirty="0">
                    <a:solidFill>
                      <a:srgbClr val="64BE19"/>
                    </a:solidFill>
                    <a:latin typeface="Trebuchet MS" pitchFamily="34" charset="0"/>
                    <a:ea typeface="MS PGothic" pitchFamily="34" charset="-128"/>
                  </a:rPr>
                  <a:t>Stewardship</a:t>
                </a:r>
                <a:endParaRPr lang="en-GB" sz="1600" i="1" dirty="0">
                  <a:solidFill>
                    <a:srgbClr val="64BE19"/>
                  </a:solidFill>
                  <a:latin typeface="Trebuchet MS" pitchFamily="34" charset="0"/>
                  <a:ea typeface="MS PGothic" pitchFamily="34" charset="-128"/>
                </a:endParaRPr>
              </a:p>
            </p:txBody>
          </p:sp>
          <p:sp>
            <p:nvSpPr>
              <p:cNvPr id="189463" name="Oval 114"/>
              <p:cNvSpPr>
                <a:spLocks noChangeArrowheads="1"/>
              </p:cNvSpPr>
              <p:nvPr/>
            </p:nvSpPr>
            <p:spPr bwMode="gray">
              <a:xfrm>
                <a:off x="7289800" y="2962275"/>
                <a:ext cx="185738" cy="185738"/>
              </a:xfrm>
              <a:prstGeom prst="ellipse">
                <a:avLst/>
              </a:prstGeom>
              <a:solidFill>
                <a:srgbClr val="64BE19"/>
              </a:solidFill>
              <a:ln w="38100" algn="ctr">
                <a:solidFill>
                  <a:schemeClr val="bg1"/>
                </a:solidFill>
                <a:round/>
                <a:headEnd/>
                <a:tailEnd/>
              </a:ln>
            </p:spPr>
            <p:txBody>
              <a:bodyPr wrap="none" lIns="108000" tIns="108000" rIns="108000" bIns="108000" anchor="ctr"/>
              <a:lstStyle/>
              <a:p>
                <a:pPr eaLnBrk="0" hangingPunct="0">
                  <a:lnSpc>
                    <a:spcPct val="90000"/>
                  </a:lnSpc>
                  <a:spcAft>
                    <a:spcPts val="1200"/>
                  </a:spcAft>
                  <a:buClr>
                    <a:schemeClr val="bg1"/>
                  </a:buClr>
                  <a:buFont typeface="Times New Roman" pitchFamily="18" charset="0"/>
                  <a:buChar char="•"/>
                </a:pPr>
                <a:endParaRPr lang="fr-FR" sz="1600" b="1">
                  <a:latin typeface="Trebuchet MS" pitchFamily="34" charset="0"/>
                  <a:ea typeface="MS PGothic" pitchFamily="34" charset="-128"/>
                </a:endParaRPr>
              </a:p>
            </p:txBody>
          </p:sp>
        </p:grpSp>
        <p:grpSp>
          <p:nvGrpSpPr>
            <p:cNvPr id="10" name="Group 24"/>
            <p:cNvGrpSpPr>
              <a:grpSpLocks/>
            </p:cNvGrpSpPr>
            <p:nvPr/>
          </p:nvGrpSpPr>
          <p:grpSpPr bwMode="auto">
            <a:xfrm>
              <a:off x="4592" y="2431"/>
              <a:ext cx="1106" cy="444"/>
              <a:chOff x="4592" y="2431"/>
              <a:chExt cx="1106" cy="444"/>
            </a:xfrm>
          </p:grpSpPr>
          <p:sp>
            <p:nvSpPr>
              <p:cNvPr id="189465" name="Text Box 43"/>
              <p:cNvSpPr txBox="1">
                <a:spLocks noChangeArrowheads="1"/>
              </p:cNvSpPr>
              <p:nvPr/>
            </p:nvSpPr>
            <p:spPr bwMode="auto">
              <a:xfrm>
                <a:off x="4704" y="2431"/>
                <a:ext cx="994" cy="444"/>
              </a:xfrm>
              <a:prstGeom prst="rect">
                <a:avLst/>
              </a:prstGeom>
              <a:noFill/>
              <a:ln w="28575">
                <a:noFill/>
                <a:miter lim="800000"/>
                <a:headEnd/>
                <a:tailEnd/>
              </a:ln>
            </p:spPr>
            <p:txBody>
              <a:bodyPr wrap="square" lIns="108000" tIns="108000" rIns="108000" bIns="108000">
                <a:spAutoFit/>
              </a:bodyPr>
              <a:lstStyle/>
              <a:p>
                <a:pPr eaLnBrk="0" hangingPunct="0">
                  <a:spcBef>
                    <a:spcPct val="50000"/>
                  </a:spcBef>
                  <a:buClr>
                    <a:schemeClr val="bg1"/>
                  </a:buClr>
                  <a:buFont typeface="Times New Roman" pitchFamily="18" charset="0"/>
                  <a:buNone/>
                </a:pPr>
                <a:r>
                  <a:rPr lang="en-US" sz="1600" i="1" dirty="0">
                    <a:solidFill>
                      <a:srgbClr val="64BE19"/>
                    </a:solidFill>
                    <a:latin typeface="Trebuchet MS" pitchFamily="34" charset="0"/>
                    <a:ea typeface="MS PGothic" pitchFamily="34" charset="-128"/>
                  </a:rPr>
                  <a:t>Smart</a:t>
                </a:r>
                <a:br>
                  <a:rPr lang="en-US" sz="1600" i="1" dirty="0">
                    <a:solidFill>
                      <a:srgbClr val="64BE19"/>
                    </a:solidFill>
                    <a:latin typeface="Trebuchet MS" pitchFamily="34" charset="0"/>
                    <a:ea typeface="MS PGothic" pitchFamily="34" charset="-128"/>
                  </a:rPr>
                </a:br>
                <a:r>
                  <a:rPr lang="en-US" sz="1600" i="1" dirty="0">
                    <a:solidFill>
                      <a:srgbClr val="64BE19"/>
                    </a:solidFill>
                    <a:latin typeface="Trebuchet MS" pitchFamily="34" charset="0"/>
                    <a:ea typeface="MS PGothic" pitchFamily="34" charset="-128"/>
                  </a:rPr>
                  <a:t>Manufacturing</a:t>
                </a:r>
                <a:endParaRPr lang="en-GB" sz="1600" i="1" dirty="0">
                  <a:solidFill>
                    <a:srgbClr val="64BE19"/>
                  </a:solidFill>
                  <a:latin typeface="Trebuchet MS" pitchFamily="34" charset="0"/>
                  <a:ea typeface="MS PGothic" pitchFamily="34" charset="-128"/>
                </a:endParaRPr>
              </a:p>
            </p:txBody>
          </p:sp>
          <p:sp>
            <p:nvSpPr>
              <p:cNvPr id="189466" name="Oval 114"/>
              <p:cNvSpPr>
                <a:spLocks noChangeArrowheads="1"/>
              </p:cNvSpPr>
              <p:nvPr/>
            </p:nvSpPr>
            <p:spPr bwMode="gray">
              <a:xfrm>
                <a:off x="4592" y="2579"/>
                <a:ext cx="117" cy="118"/>
              </a:xfrm>
              <a:prstGeom prst="ellipse">
                <a:avLst/>
              </a:prstGeom>
              <a:solidFill>
                <a:srgbClr val="64BE19"/>
              </a:solidFill>
              <a:ln w="38100" algn="ctr">
                <a:solidFill>
                  <a:schemeClr val="bg1"/>
                </a:solidFill>
                <a:round/>
                <a:headEnd/>
                <a:tailEnd/>
              </a:ln>
            </p:spPr>
            <p:txBody>
              <a:bodyPr wrap="none" lIns="108000" tIns="108000" rIns="108000" bIns="108000" anchor="ctr"/>
              <a:lstStyle/>
              <a:p>
                <a:pPr eaLnBrk="0" hangingPunct="0">
                  <a:lnSpc>
                    <a:spcPct val="90000"/>
                  </a:lnSpc>
                  <a:spcAft>
                    <a:spcPts val="1200"/>
                  </a:spcAft>
                  <a:buClr>
                    <a:schemeClr val="bg1"/>
                  </a:buClr>
                  <a:buFont typeface="Times New Roman" pitchFamily="18" charset="0"/>
                  <a:buChar char="•"/>
                </a:pPr>
                <a:endParaRPr lang="fr-FR" sz="1600" b="1">
                  <a:latin typeface="Trebuchet MS" pitchFamily="34" charset="0"/>
                  <a:ea typeface="MS PGothic" pitchFamily="34" charset="-128"/>
                </a:endParaRPr>
              </a:p>
            </p:txBody>
          </p:sp>
        </p:grpSp>
        <p:grpSp>
          <p:nvGrpSpPr>
            <p:cNvPr id="11" name="Groupe 25"/>
            <p:cNvGrpSpPr>
              <a:grpSpLocks/>
            </p:cNvGrpSpPr>
            <p:nvPr/>
          </p:nvGrpSpPr>
          <p:grpSpPr bwMode="auto">
            <a:xfrm>
              <a:off x="4317" y="3037"/>
              <a:ext cx="909" cy="444"/>
              <a:chOff x="6853238" y="4821238"/>
              <a:chExt cx="1443037" cy="704850"/>
            </a:xfrm>
          </p:grpSpPr>
          <p:sp>
            <p:nvSpPr>
              <p:cNvPr id="189468" name="Text Box 38"/>
              <p:cNvSpPr txBox="1">
                <a:spLocks noChangeArrowheads="1"/>
              </p:cNvSpPr>
              <p:nvPr/>
            </p:nvSpPr>
            <p:spPr bwMode="auto">
              <a:xfrm>
                <a:off x="7072314" y="4821238"/>
                <a:ext cx="1223961" cy="704850"/>
              </a:xfrm>
              <a:prstGeom prst="rect">
                <a:avLst/>
              </a:prstGeom>
              <a:noFill/>
              <a:ln w="28575">
                <a:noFill/>
                <a:miter lim="800000"/>
                <a:headEnd/>
                <a:tailEnd/>
              </a:ln>
            </p:spPr>
            <p:txBody>
              <a:bodyPr wrap="square" lIns="108000" tIns="108000" rIns="108000" bIns="108000">
                <a:spAutoFit/>
              </a:bodyPr>
              <a:lstStyle/>
              <a:p>
                <a:pPr eaLnBrk="0" hangingPunct="0">
                  <a:buClr>
                    <a:schemeClr val="bg1"/>
                  </a:buClr>
                  <a:buFont typeface="Times New Roman" pitchFamily="18" charset="0"/>
                  <a:buNone/>
                </a:pPr>
                <a:r>
                  <a:rPr lang="en-US" sz="1600" i="1" dirty="0">
                    <a:solidFill>
                      <a:srgbClr val="64BE19"/>
                    </a:solidFill>
                    <a:latin typeface="Trebuchet MS" pitchFamily="34" charset="0"/>
                    <a:ea typeface="MS PGothic" pitchFamily="34" charset="-128"/>
                  </a:rPr>
                  <a:t>Eco</a:t>
                </a:r>
                <a:br>
                  <a:rPr lang="en-US" sz="1600" i="1" dirty="0">
                    <a:solidFill>
                      <a:srgbClr val="64BE19"/>
                    </a:solidFill>
                    <a:latin typeface="Trebuchet MS" pitchFamily="34" charset="0"/>
                    <a:ea typeface="MS PGothic" pitchFamily="34" charset="-128"/>
                  </a:rPr>
                </a:br>
                <a:r>
                  <a:rPr lang="en-US" sz="1600" i="1" dirty="0">
                    <a:solidFill>
                      <a:srgbClr val="64BE19"/>
                    </a:solidFill>
                    <a:latin typeface="Trebuchet MS" pitchFamily="34" charset="0"/>
                    <a:ea typeface="MS PGothic" pitchFamily="34" charset="-128"/>
                  </a:rPr>
                  <a:t>Packaging</a:t>
                </a:r>
                <a:endParaRPr lang="en-GB" sz="1600" i="1" dirty="0">
                  <a:solidFill>
                    <a:srgbClr val="64BE19"/>
                  </a:solidFill>
                  <a:latin typeface="Trebuchet MS" pitchFamily="34" charset="0"/>
                  <a:ea typeface="MS PGothic" pitchFamily="34" charset="-128"/>
                </a:endParaRPr>
              </a:p>
            </p:txBody>
          </p:sp>
          <p:sp>
            <p:nvSpPr>
              <p:cNvPr id="189469" name="Oval 114"/>
              <p:cNvSpPr>
                <a:spLocks noChangeArrowheads="1"/>
              </p:cNvSpPr>
              <p:nvPr/>
            </p:nvSpPr>
            <p:spPr bwMode="gray">
              <a:xfrm>
                <a:off x="6853238" y="5064125"/>
                <a:ext cx="185737" cy="185738"/>
              </a:xfrm>
              <a:prstGeom prst="ellipse">
                <a:avLst/>
              </a:prstGeom>
              <a:solidFill>
                <a:srgbClr val="64BE19"/>
              </a:solidFill>
              <a:ln w="38100" algn="ctr">
                <a:solidFill>
                  <a:schemeClr val="bg1"/>
                </a:solidFill>
                <a:round/>
                <a:headEnd/>
                <a:tailEnd/>
              </a:ln>
            </p:spPr>
            <p:txBody>
              <a:bodyPr wrap="none" lIns="108000" tIns="108000" rIns="108000" bIns="108000" anchor="ctr"/>
              <a:lstStyle/>
              <a:p>
                <a:pPr eaLnBrk="0" hangingPunct="0">
                  <a:lnSpc>
                    <a:spcPct val="90000"/>
                  </a:lnSpc>
                  <a:spcAft>
                    <a:spcPts val="1200"/>
                  </a:spcAft>
                  <a:buClr>
                    <a:schemeClr val="bg1"/>
                  </a:buClr>
                  <a:buFont typeface="Times New Roman" pitchFamily="18" charset="0"/>
                  <a:buChar char="•"/>
                </a:pPr>
                <a:endParaRPr lang="fr-FR" sz="1600" b="1">
                  <a:latin typeface="Trebuchet MS" pitchFamily="34" charset="0"/>
                  <a:ea typeface="MS PGothic" pitchFamily="34" charset="-128"/>
                </a:endParaRPr>
              </a:p>
            </p:txBody>
          </p:sp>
        </p:grpSp>
      </p:grpSp>
      <p:sp>
        <p:nvSpPr>
          <p:cNvPr id="189472" name="Rectangle 2"/>
          <p:cNvSpPr>
            <a:spLocks noChangeArrowheads="1"/>
          </p:cNvSpPr>
          <p:nvPr/>
        </p:nvSpPr>
        <p:spPr bwMode="auto">
          <a:xfrm>
            <a:off x="304800" y="272960"/>
            <a:ext cx="8455026" cy="753534"/>
          </a:xfrm>
          <a:prstGeom prst="rect">
            <a:avLst/>
          </a:prstGeom>
          <a:noFill/>
          <a:ln w="9525">
            <a:noFill/>
            <a:miter lim="800000"/>
            <a:headEnd/>
            <a:tailEnd/>
          </a:ln>
        </p:spPr>
        <p:txBody>
          <a:bodyPr lIns="0" tIns="0" rIns="0" bIns="0" anchor="b"/>
          <a:lstStyle/>
          <a:p>
            <a:pPr eaLnBrk="0" hangingPunct="0"/>
            <a:r>
              <a:rPr lang="en-US" sz="2000" b="1" dirty="0" smtClean="0">
                <a:latin typeface="Trebuchet MS" pitchFamily="34" charset="0"/>
                <a:cs typeface="Tahoma" pitchFamily="34" charset="0"/>
              </a:rPr>
              <a:t>ALCATEL-LUCENT ORGANIZATION &amp; BEHAVIOR INNOVATION </a:t>
            </a:r>
          </a:p>
          <a:p>
            <a:pPr eaLnBrk="0" hangingPunct="0"/>
            <a:r>
              <a:rPr lang="en-GB" sz="2000" dirty="0" smtClean="0">
                <a:latin typeface="Trebuchet MS" pitchFamily="34" charset="0"/>
                <a:cs typeface="Tahoma" pitchFamily="34" charset="0"/>
              </a:rPr>
              <a:t>HOLISTIC LIFECYCLE APPROACH</a:t>
            </a:r>
            <a:r>
              <a:rPr lang="en-US" sz="2000" b="1" dirty="0" smtClean="0">
                <a:latin typeface="Trebuchet MS" pitchFamily="34" charset="0"/>
                <a:cs typeface="Tahoma" pitchFamily="34" charset="0"/>
              </a:rPr>
              <a:t> </a:t>
            </a:r>
            <a:r>
              <a:rPr lang="en-US" sz="2000" dirty="0" smtClean="0">
                <a:latin typeface="Trebuchet MS" pitchFamily="34" charset="0"/>
                <a:cs typeface="Tahoma" pitchFamily="34" charset="0"/>
              </a:rPr>
              <a:t>FOR ECO-SUSTAINABLE NETWORKS</a:t>
            </a:r>
            <a:endParaRPr lang="en-GB" sz="2000" dirty="0">
              <a:latin typeface="Trebuchet MS" pitchFamily="34" charset="0"/>
              <a:cs typeface="Tahoma" pitchFamily="34" charset="0"/>
            </a:endParaRPr>
          </a:p>
        </p:txBody>
      </p:sp>
      <p:sp>
        <p:nvSpPr>
          <p:cNvPr id="32" name="Text Box 45"/>
          <p:cNvSpPr txBox="1">
            <a:spLocks noChangeArrowheads="1"/>
          </p:cNvSpPr>
          <p:nvPr/>
        </p:nvSpPr>
        <p:spPr bwMode="auto">
          <a:xfrm>
            <a:off x="3668713" y="5621338"/>
            <a:ext cx="1935162" cy="710552"/>
          </a:xfrm>
          <a:prstGeom prst="rect">
            <a:avLst/>
          </a:prstGeom>
          <a:noFill/>
          <a:ln w="28575">
            <a:noFill/>
            <a:miter lim="800000"/>
            <a:headEnd/>
            <a:tailEnd/>
          </a:ln>
        </p:spPr>
        <p:txBody>
          <a:bodyPr lIns="108000" tIns="108000" rIns="108000" bIns="108000">
            <a:spAutoFit/>
          </a:bodyPr>
          <a:lstStyle/>
          <a:p>
            <a:pPr algn="ctr" eaLnBrk="0" hangingPunct="0">
              <a:spcBef>
                <a:spcPct val="50000"/>
              </a:spcBef>
              <a:buClr>
                <a:schemeClr val="bg1"/>
              </a:buClr>
              <a:buFont typeface="Times New Roman" pitchFamily="18" charset="0"/>
              <a:buNone/>
            </a:pPr>
            <a:r>
              <a:rPr lang="en-US" sz="1600" i="1" dirty="0" smtClean="0">
                <a:solidFill>
                  <a:srgbClr val="64BE19"/>
                </a:solidFill>
                <a:latin typeface="Trebuchet MS" pitchFamily="34" charset="0"/>
                <a:ea typeface="MS PGothic" pitchFamily="34" charset="-128"/>
              </a:rPr>
              <a:t>Efficient Transport</a:t>
            </a:r>
            <a:endParaRPr lang="en-GB" sz="1600" i="1" dirty="0">
              <a:solidFill>
                <a:srgbClr val="64BE19"/>
              </a:solidFill>
              <a:latin typeface="Trebuchet MS" pitchFamily="34" charset="0"/>
              <a:ea typeface="MS PGothic" pitchFamily="34" charset="-128"/>
            </a:endParaRPr>
          </a:p>
        </p:txBody>
      </p:sp>
    </p:spTree>
    <p:custDataLst>
      <p:tags r:id="rId1"/>
    </p:custData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1"/>
          <p:cNvSpPr>
            <a:spLocks noGrp="1"/>
          </p:cNvSpPr>
          <p:nvPr>
            <p:ph idx="1"/>
          </p:nvPr>
        </p:nvSpPr>
        <p:spPr>
          <a:xfrm>
            <a:off x="336550" y="1215032"/>
            <a:ext cx="8629650" cy="4580466"/>
          </a:xfrm>
        </p:spPr>
        <p:txBody>
          <a:bodyPr/>
          <a:lstStyle/>
          <a:p>
            <a:pPr>
              <a:buClr>
                <a:schemeClr val="accent3"/>
              </a:buClr>
              <a:buFont typeface="Wingdings" panose="05000000000000000000" pitchFamily="2" charset="2"/>
              <a:buChar char="§"/>
              <a:defRPr/>
            </a:pPr>
            <a:r>
              <a:rPr lang="en-US" dirty="0" smtClean="0">
                <a:solidFill>
                  <a:schemeClr val="tx1"/>
                </a:solidFill>
              </a:rPr>
              <a:t>Why do we perform eco-impact life cycle assessments (LCA)? </a:t>
            </a:r>
          </a:p>
          <a:p>
            <a:pPr marL="742950" lvl="1" indent="-285750">
              <a:buClr>
                <a:schemeClr val="accent3"/>
              </a:buClr>
              <a:buFont typeface="Courier New" pitchFamily="49" charset="0"/>
              <a:buChar char="o"/>
              <a:defRPr/>
            </a:pPr>
            <a:r>
              <a:rPr lang="en-US" dirty="0" smtClean="0">
                <a:solidFill>
                  <a:schemeClr val="tx1"/>
                </a:solidFill>
              </a:rPr>
              <a:t>Customers, analysts, legislators and NGOs want it</a:t>
            </a:r>
          </a:p>
          <a:p>
            <a:pPr marL="742950" lvl="1" indent="-285750">
              <a:buClr>
                <a:schemeClr val="accent3"/>
              </a:buClr>
              <a:buFont typeface="Courier New" pitchFamily="49" charset="0"/>
              <a:buChar char="o"/>
              <a:defRPr/>
            </a:pPr>
            <a:r>
              <a:rPr lang="en-US" dirty="0" smtClean="0">
                <a:solidFill>
                  <a:schemeClr val="tx1"/>
                </a:solidFill>
              </a:rPr>
              <a:t>Gauge progress, measure impacts / benefits, assess eco-opportunities</a:t>
            </a:r>
          </a:p>
          <a:p>
            <a:pPr>
              <a:buClr>
                <a:schemeClr val="accent3"/>
              </a:buClr>
              <a:defRPr/>
            </a:pPr>
            <a:endParaRPr lang="en-US" dirty="0" smtClean="0">
              <a:solidFill>
                <a:schemeClr val="tx1"/>
              </a:solidFill>
            </a:endParaRPr>
          </a:p>
          <a:p>
            <a:pPr>
              <a:buClr>
                <a:schemeClr val="accent3"/>
              </a:buClr>
              <a:defRPr/>
            </a:pPr>
            <a:endParaRPr lang="en-US" dirty="0" smtClean="0">
              <a:solidFill>
                <a:schemeClr val="tx1"/>
              </a:solidFill>
            </a:endParaRPr>
          </a:p>
          <a:p>
            <a:pPr>
              <a:buClr>
                <a:schemeClr val="accent3"/>
              </a:buClr>
              <a:defRPr/>
            </a:pPr>
            <a:endParaRPr lang="en-US" dirty="0" smtClean="0">
              <a:solidFill>
                <a:schemeClr val="tx1"/>
              </a:solidFill>
            </a:endParaRPr>
          </a:p>
          <a:p>
            <a:pPr>
              <a:buClr>
                <a:schemeClr val="accent3"/>
              </a:buClr>
              <a:defRPr/>
            </a:pPr>
            <a:endParaRPr lang="en-US" dirty="0" smtClean="0">
              <a:solidFill>
                <a:schemeClr val="tx1"/>
              </a:solidFill>
            </a:endParaRPr>
          </a:p>
          <a:p>
            <a:pPr>
              <a:buClr>
                <a:schemeClr val="accent3"/>
              </a:buClr>
              <a:buNone/>
              <a:defRPr/>
            </a:pPr>
            <a:endParaRPr lang="en-US" dirty="0" smtClean="0">
              <a:solidFill>
                <a:schemeClr val="tx1"/>
              </a:solidFill>
            </a:endParaRPr>
          </a:p>
          <a:p>
            <a:pPr>
              <a:buClr>
                <a:schemeClr val="accent3"/>
              </a:buClr>
              <a:buNone/>
              <a:defRPr/>
            </a:pPr>
            <a:endParaRPr lang="en-US" dirty="0" smtClean="0">
              <a:solidFill>
                <a:schemeClr val="tx1"/>
              </a:solidFill>
            </a:endParaRPr>
          </a:p>
          <a:p>
            <a:pPr>
              <a:buClr>
                <a:schemeClr val="accent3"/>
              </a:buClr>
              <a:buFont typeface="Wingdings" panose="05000000000000000000" pitchFamily="2" charset="2"/>
              <a:buChar char="§"/>
              <a:defRPr/>
            </a:pPr>
            <a:r>
              <a:rPr lang="en-US" dirty="0" smtClean="0">
                <a:solidFill>
                  <a:schemeClr val="tx1"/>
                </a:solidFill>
              </a:rPr>
              <a:t>But…</a:t>
            </a:r>
          </a:p>
          <a:p>
            <a:pPr marL="800100" lvl="1" indent="-342900">
              <a:buClr>
                <a:schemeClr val="accent3"/>
              </a:buClr>
              <a:buFont typeface="Courier New" pitchFamily="49" charset="0"/>
              <a:buChar char="o"/>
              <a:defRPr/>
            </a:pPr>
            <a:r>
              <a:rPr lang="en-US" dirty="0" smtClean="0">
                <a:solidFill>
                  <a:schemeClr val="tx1"/>
                </a:solidFill>
              </a:rPr>
              <a:t>Eco-impact LCAs are complex and data / time intensive</a:t>
            </a:r>
          </a:p>
          <a:p>
            <a:pPr marL="800100" lvl="1" indent="-342900">
              <a:buClr>
                <a:schemeClr val="accent3"/>
              </a:buClr>
              <a:buFont typeface="Courier New" pitchFamily="49" charset="0"/>
              <a:buChar char="o"/>
              <a:defRPr/>
            </a:pPr>
            <a:r>
              <a:rPr lang="en-US" dirty="0" smtClean="0">
                <a:solidFill>
                  <a:schemeClr val="tx1"/>
                </a:solidFill>
              </a:rPr>
              <a:t>LCA data gaps and method inconsistencies needed to be addressed</a:t>
            </a:r>
          </a:p>
        </p:txBody>
      </p:sp>
      <p:sp>
        <p:nvSpPr>
          <p:cNvPr id="6147" name="Title 2"/>
          <p:cNvSpPr>
            <a:spLocks noGrp="1"/>
          </p:cNvSpPr>
          <p:nvPr>
            <p:ph type="title"/>
          </p:nvPr>
        </p:nvSpPr>
        <p:spPr>
          <a:xfrm>
            <a:off x="261652" y="341200"/>
            <a:ext cx="6001279" cy="719667"/>
          </a:xfrm>
        </p:spPr>
        <p:txBody>
          <a:bodyPr/>
          <a:lstStyle/>
          <a:p>
            <a:r>
              <a:rPr lang="en-US" sz="2000" dirty="0" smtClean="0">
                <a:solidFill>
                  <a:schemeClr val="tx1"/>
                </a:solidFill>
              </a:rPr>
              <a:t>Life Cycle Assessment</a:t>
            </a:r>
            <a:r>
              <a:rPr lang="en-US" dirty="0" smtClean="0">
                <a:solidFill>
                  <a:schemeClr val="tx1"/>
                </a:solidFill>
              </a:rPr>
              <a:t/>
            </a:r>
            <a:br>
              <a:rPr lang="en-US" dirty="0" smtClean="0">
                <a:solidFill>
                  <a:schemeClr val="tx1"/>
                </a:solidFill>
              </a:rPr>
            </a:br>
            <a:r>
              <a:rPr lang="en-US" sz="2000" b="0" cap="none" dirty="0" smtClean="0">
                <a:solidFill>
                  <a:schemeClr val="tx1"/>
                </a:solidFill>
              </a:rPr>
              <a:t>Drivers and challenges</a:t>
            </a:r>
            <a:endParaRPr sz="2000" dirty="0" smtClean="0">
              <a:solidFill>
                <a:schemeClr val="tx1"/>
              </a:solidFill>
            </a:endParaRPr>
          </a:p>
        </p:txBody>
      </p:sp>
      <p:grpSp>
        <p:nvGrpSpPr>
          <p:cNvPr id="2" name="Group 3"/>
          <p:cNvGrpSpPr/>
          <p:nvPr/>
        </p:nvGrpSpPr>
        <p:grpSpPr>
          <a:xfrm>
            <a:off x="5163760" y="2376634"/>
            <a:ext cx="3650039" cy="2340321"/>
            <a:chOff x="5583238" y="931333"/>
            <a:chExt cx="3340629" cy="2215092"/>
          </a:xfrm>
          <a:effectLst>
            <a:outerShdw blurRad="50800" dist="38100" dir="2700000" algn="tl" rotWithShape="0">
              <a:prstClr val="black">
                <a:alpha val="40000"/>
              </a:prstClr>
            </a:outerShdw>
          </a:effectLst>
        </p:grpSpPr>
        <p:grpSp>
          <p:nvGrpSpPr>
            <p:cNvPr id="3" name="Group 20"/>
            <p:cNvGrpSpPr>
              <a:grpSpLocks/>
            </p:cNvGrpSpPr>
            <p:nvPr/>
          </p:nvGrpSpPr>
          <p:grpSpPr bwMode="auto">
            <a:xfrm>
              <a:off x="5583238" y="931333"/>
              <a:ext cx="3340629" cy="2215092"/>
              <a:chOff x="3413" y="120"/>
              <a:chExt cx="2243" cy="1550"/>
            </a:xfrm>
          </p:grpSpPr>
          <p:grpSp>
            <p:nvGrpSpPr>
              <p:cNvPr id="4" name="Group 52"/>
              <p:cNvGrpSpPr>
                <a:grpSpLocks/>
              </p:cNvGrpSpPr>
              <p:nvPr/>
            </p:nvGrpSpPr>
            <p:grpSpPr bwMode="auto">
              <a:xfrm>
                <a:off x="4494" y="529"/>
                <a:ext cx="742" cy="812"/>
                <a:chOff x="0" y="1092"/>
                <a:chExt cx="949" cy="1023"/>
              </a:xfrm>
            </p:grpSpPr>
            <p:sp>
              <p:nvSpPr>
                <p:cNvPr id="10" name="Oval 37"/>
                <p:cNvSpPr>
                  <a:spLocks noChangeArrowheads="1"/>
                </p:cNvSpPr>
                <p:nvPr/>
              </p:nvSpPr>
              <p:spPr bwMode="auto">
                <a:xfrm>
                  <a:off x="67" y="1946"/>
                  <a:ext cx="804" cy="169"/>
                </a:xfrm>
                <a:prstGeom prst="ellipse">
                  <a:avLst/>
                </a:prstGeom>
                <a:gradFill rotWithShape="1">
                  <a:gsLst>
                    <a:gs pos="0">
                      <a:schemeClr val="tx1">
                        <a:alpha val="39999"/>
                      </a:schemeClr>
                    </a:gs>
                    <a:gs pos="100000">
                      <a:schemeClr val="tx1">
                        <a:gamma/>
                        <a:shade val="46275"/>
                        <a:invGamma/>
                        <a:alpha val="0"/>
                      </a:schemeClr>
                    </a:gs>
                  </a:gsLst>
                  <a:path path="shape">
                    <a:fillToRect l="50000" t="50000" r="50000" b="50000"/>
                  </a:path>
                </a:gradFill>
                <a:ln w="19050">
                  <a:noFill/>
                  <a:round/>
                  <a:headEnd/>
                  <a:tailEnd/>
                </a:ln>
                <a:effectLst/>
              </p:spPr>
              <p:txBody>
                <a:bodyPr lIns="0" tIns="0" rIns="0" bIns="0" anchor="ctr">
                  <a:spAutoFit/>
                </a:bodyPr>
                <a:lstStyle/>
                <a:p>
                  <a:pPr algn="ctr">
                    <a:lnSpc>
                      <a:spcPct val="90000"/>
                    </a:lnSpc>
                    <a:spcAft>
                      <a:spcPts val="1200"/>
                    </a:spcAft>
                    <a:buClr>
                      <a:srgbClr val="FFFFFF"/>
                    </a:buClr>
                    <a:buFont typeface="Times New Roman" pitchFamily="18" charset="0"/>
                    <a:buNone/>
                    <a:defRPr/>
                  </a:pPr>
                  <a:endParaRPr lang="en-US" sz="1100" b="1" dirty="0">
                    <a:solidFill>
                      <a:srgbClr val="FFFFFF"/>
                    </a:solidFill>
                    <a:latin typeface="Trebuchet MS" pitchFamily="34" charset="0"/>
                  </a:endParaRPr>
                </a:p>
              </p:txBody>
            </p:sp>
            <p:sp>
              <p:nvSpPr>
                <p:cNvPr id="11" name="Oval 38"/>
                <p:cNvSpPr>
                  <a:spLocks noChangeArrowheads="1"/>
                </p:cNvSpPr>
                <p:nvPr/>
              </p:nvSpPr>
              <p:spPr bwMode="auto">
                <a:xfrm>
                  <a:off x="0" y="1092"/>
                  <a:ext cx="949" cy="947"/>
                </a:xfrm>
                <a:prstGeom prst="ellipse">
                  <a:avLst/>
                </a:prstGeom>
                <a:gradFill rotWithShape="1">
                  <a:gsLst>
                    <a:gs pos="0">
                      <a:srgbClr val="00B9E1"/>
                    </a:gs>
                    <a:gs pos="100000">
                      <a:srgbClr val="0098B9"/>
                    </a:gs>
                  </a:gsLst>
                  <a:lin ang="5400000" scaled="1"/>
                </a:gradFill>
                <a:ln w="12700">
                  <a:solidFill>
                    <a:schemeClr val="bg1"/>
                  </a:solidFill>
                  <a:round/>
                  <a:headEnd/>
                  <a:tailEnd/>
                </a:ln>
              </p:spPr>
              <p:txBody>
                <a:bodyPr wrap="none" lIns="92075" tIns="46038" rIns="92075" bIns="46038" anchor="ctr"/>
                <a:lstStyle/>
                <a:p>
                  <a:pPr algn="ctr">
                    <a:lnSpc>
                      <a:spcPct val="90000"/>
                    </a:lnSpc>
                    <a:spcAft>
                      <a:spcPts val="1200"/>
                    </a:spcAft>
                    <a:buClr>
                      <a:srgbClr val="FFFFFF"/>
                    </a:buClr>
                    <a:buFont typeface="Times New Roman" pitchFamily="18" charset="0"/>
                    <a:buNone/>
                    <a:tabLst>
                      <a:tab pos="3946525" algn="l"/>
                    </a:tabLst>
                    <a:defRPr/>
                  </a:pPr>
                  <a:r>
                    <a:rPr lang="en-US" b="1" dirty="0">
                      <a:solidFill>
                        <a:srgbClr val="FFFFFF"/>
                      </a:solidFill>
                      <a:cs typeface="Tahoma" pitchFamily="34" charset="0"/>
                    </a:rPr>
                    <a:t>Regulatory</a:t>
                  </a:r>
                  <a:br>
                    <a:rPr lang="en-US" b="1" dirty="0">
                      <a:solidFill>
                        <a:srgbClr val="FFFFFF"/>
                      </a:solidFill>
                      <a:cs typeface="Tahoma" pitchFamily="34" charset="0"/>
                    </a:rPr>
                  </a:br>
                  <a:r>
                    <a:rPr lang="en-US" b="1" dirty="0">
                      <a:solidFill>
                        <a:srgbClr val="FFFFFF"/>
                      </a:solidFill>
                      <a:cs typeface="Tahoma" pitchFamily="34" charset="0"/>
                    </a:rPr>
                    <a:t>Actions</a:t>
                  </a:r>
                </a:p>
              </p:txBody>
            </p:sp>
          </p:grpSp>
          <p:pic>
            <p:nvPicPr>
              <p:cNvPr id="8" name="Picture 11" descr="outperformance.bmp"/>
              <p:cNvPicPr>
                <a:picLocks noChangeAspect="1"/>
              </p:cNvPicPr>
              <p:nvPr/>
            </p:nvPicPr>
            <p:blipFill>
              <a:blip r:embed="rId3" cstate="print"/>
              <a:srcRect/>
              <a:stretch>
                <a:fillRect/>
              </a:stretch>
            </p:blipFill>
            <p:spPr bwMode="auto">
              <a:xfrm>
                <a:off x="3413" y="120"/>
                <a:ext cx="2243" cy="1550"/>
              </a:xfrm>
              <a:prstGeom prst="rect">
                <a:avLst/>
              </a:prstGeom>
              <a:noFill/>
              <a:ln w="3175">
                <a:solidFill>
                  <a:srgbClr val="969696"/>
                </a:solidFill>
                <a:miter lim="800000"/>
                <a:headEnd/>
                <a:tailEnd/>
              </a:ln>
            </p:spPr>
          </p:pic>
          <p:pic>
            <p:nvPicPr>
              <p:cNvPr id="9" name="Picture 10" descr="outperformance_legend.bmp"/>
              <p:cNvPicPr>
                <a:picLocks noChangeAspect="1"/>
              </p:cNvPicPr>
              <p:nvPr/>
            </p:nvPicPr>
            <p:blipFill>
              <a:blip r:embed="rId4" cstate="print"/>
              <a:srcRect/>
              <a:stretch>
                <a:fillRect/>
              </a:stretch>
            </p:blipFill>
            <p:spPr bwMode="auto">
              <a:xfrm>
                <a:off x="4535" y="167"/>
                <a:ext cx="1028" cy="362"/>
              </a:xfrm>
              <a:prstGeom prst="rect">
                <a:avLst/>
              </a:prstGeom>
              <a:noFill/>
              <a:ln w="3175">
                <a:solidFill>
                  <a:srgbClr val="969696"/>
                </a:solidFill>
                <a:miter lim="800000"/>
                <a:headEnd/>
                <a:tailEnd/>
              </a:ln>
            </p:spPr>
          </p:pic>
        </p:grpSp>
        <p:sp>
          <p:nvSpPr>
            <p:cNvPr id="6" name="Rectangle 5"/>
            <p:cNvSpPr/>
            <p:nvPr/>
          </p:nvSpPr>
          <p:spPr>
            <a:xfrm>
              <a:off x="5596493" y="948266"/>
              <a:ext cx="321706" cy="118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pic>
        <p:nvPicPr>
          <p:cNvPr id="12" name="Picture 11"/>
          <p:cNvPicPr>
            <a:picLocks noChangeAspect="1" noChangeArrowheads="1"/>
          </p:cNvPicPr>
          <p:nvPr/>
        </p:nvPicPr>
        <p:blipFill>
          <a:blip r:embed="rId5" cstate="print"/>
          <a:srcRect/>
          <a:stretch>
            <a:fillRect/>
          </a:stretch>
        </p:blipFill>
        <p:spPr bwMode="auto">
          <a:xfrm>
            <a:off x="291834" y="2337821"/>
            <a:ext cx="4501581" cy="2336800"/>
          </a:xfrm>
          <a:prstGeom prst="rect">
            <a:avLst/>
          </a:prstGeom>
          <a:noFill/>
          <a:ln w="25400" algn="ctr">
            <a:noFill/>
            <a:miter lim="800000"/>
            <a:headEnd/>
            <a:tailEnd/>
          </a:ln>
          <a:effectLst>
            <a:outerShdw blurRad="50800" dist="38100" dir="2700000" algn="tl" rotWithShape="0">
              <a:prstClr val="black">
                <a:alpha val="40000"/>
              </a:prstClr>
            </a:outerShdw>
          </a:effectLst>
        </p:spPr>
      </p:pic>
      <p:sp>
        <p:nvSpPr>
          <p:cNvPr id="6154" name="Content Placeholder 1"/>
          <p:cNvSpPr>
            <a:spLocks/>
          </p:cNvSpPr>
          <p:nvPr/>
        </p:nvSpPr>
        <p:spPr bwMode="auto">
          <a:xfrm>
            <a:off x="414870" y="5912135"/>
            <a:ext cx="8094134" cy="374121"/>
          </a:xfrm>
          <a:prstGeom prst="rect">
            <a:avLst/>
          </a:prstGeom>
          <a:solidFill>
            <a:schemeClr val="accent3"/>
          </a:solidFill>
          <a:ln w="38100" algn="ctr">
            <a:noFill/>
            <a:miter lim="800000"/>
            <a:headEnd/>
            <a:tailEnd/>
          </a:ln>
          <a:effectLst>
            <a:outerShdw blurRad="50800" dist="38100" dir="2700000" algn="tl" rotWithShape="0">
              <a:prstClr val="black">
                <a:alpha val="40000"/>
              </a:prstClr>
            </a:outerShdw>
          </a:effectLst>
        </p:spPr>
        <p:txBody>
          <a:bodyPr lIns="45720" tIns="0" rIns="0" bIns="0" anchor="ctr"/>
          <a:lstStyle/>
          <a:p>
            <a:pPr algn="ctr" eaLnBrk="0" hangingPunct="0">
              <a:lnSpc>
                <a:spcPct val="95000"/>
              </a:lnSpc>
              <a:spcAft>
                <a:spcPct val="25000"/>
              </a:spcAft>
              <a:buClr>
                <a:schemeClr val="tx1"/>
              </a:buClr>
              <a:buFont typeface="Wingdings" pitchFamily="2" charset="2"/>
              <a:buNone/>
              <a:defRPr/>
            </a:pPr>
            <a:r>
              <a:rPr lang="en-US" sz="1400" b="1" dirty="0" smtClean="0">
                <a:solidFill>
                  <a:schemeClr val="bg1"/>
                </a:solidFill>
                <a:cs typeface="Arial" pitchFamily="34" charset="0"/>
              </a:rPr>
              <a:t>Alcatel-Lucent tackled </a:t>
            </a:r>
            <a:r>
              <a:rPr lang="en-US" sz="1400" b="1" dirty="0">
                <a:solidFill>
                  <a:schemeClr val="bg1"/>
                </a:solidFill>
                <a:cs typeface="Arial" pitchFamily="34" charset="0"/>
              </a:rPr>
              <a:t>these challenges and defined an </a:t>
            </a:r>
            <a:r>
              <a:rPr lang="en-US" sz="1400" b="1" dirty="0" smtClean="0">
                <a:solidFill>
                  <a:schemeClr val="bg1"/>
                </a:solidFill>
                <a:cs typeface="Arial" pitchFamily="34" charset="0"/>
              </a:rPr>
              <a:t>industry leading approach to LCA</a:t>
            </a:r>
            <a:endParaRPr lang="en-US" sz="1400" b="1" dirty="0">
              <a:solidFill>
                <a:schemeClr val="bg1"/>
              </a:solidFill>
              <a:cs typeface="Arial" pitchFamily="34" charset="0"/>
            </a:endParaRPr>
          </a:p>
        </p:txBody>
      </p:sp>
      <p:sp>
        <p:nvSpPr>
          <p:cNvPr id="5" name="TextBox 14"/>
          <p:cNvSpPr txBox="1">
            <a:spLocks noChangeArrowheads="1"/>
          </p:cNvSpPr>
          <p:nvPr/>
        </p:nvSpPr>
        <p:spPr bwMode="auto">
          <a:xfrm>
            <a:off x="6392863" y="4614341"/>
            <a:ext cx="1289050" cy="184150"/>
          </a:xfrm>
          <a:prstGeom prst="rect">
            <a:avLst/>
          </a:prstGeom>
          <a:noFill/>
          <a:ln w="9525">
            <a:noFill/>
            <a:miter lim="800000"/>
            <a:headEnd/>
            <a:tailEnd/>
          </a:ln>
        </p:spPr>
        <p:txBody>
          <a:bodyPr wrap="none">
            <a:spAutoFit/>
          </a:bodyPr>
          <a:lstStyle/>
          <a:p>
            <a:pPr>
              <a:buFont typeface="Arial" pitchFamily="34" charset="0"/>
              <a:buNone/>
            </a:pPr>
            <a:r>
              <a:rPr lang="en-US" sz="600" dirty="0">
                <a:hlinkClick r:id="rId6"/>
              </a:rPr>
              <a:t>SAM: “Alpha from Sustainability</a:t>
            </a:r>
            <a:r>
              <a:rPr lang="en-US" sz="600" dirty="0"/>
              <a:t>”</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ChangeArrowheads="1"/>
          </p:cNvSpPr>
          <p:nvPr/>
        </p:nvSpPr>
        <p:spPr bwMode="auto">
          <a:xfrm>
            <a:off x="296333" y="44450"/>
            <a:ext cx="8698442" cy="675217"/>
          </a:xfrm>
          <a:prstGeom prst="rect">
            <a:avLst/>
          </a:prstGeom>
          <a:noFill/>
          <a:ln w="9525">
            <a:noFill/>
            <a:miter lim="800000"/>
            <a:headEnd/>
            <a:tailEnd/>
          </a:ln>
        </p:spPr>
        <p:txBody>
          <a:bodyPr lIns="0" tIns="0" rIns="0" bIns="0" anchor="b"/>
          <a:lstStyle/>
          <a:p>
            <a:pPr>
              <a:lnSpc>
                <a:spcPts val="2600"/>
              </a:lnSpc>
              <a:buClrTx/>
              <a:buFontTx/>
              <a:buNone/>
            </a:pPr>
            <a:endParaRPr lang="en-US" sz="2400" b="1" dirty="0" smtClean="0">
              <a:latin typeface="Trebuchet MS" pitchFamily="34" charset="0"/>
            </a:endParaRPr>
          </a:p>
          <a:p>
            <a:pPr>
              <a:lnSpc>
                <a:spcPts val="2600"/>
              </a:lnSpc>
              <a:buClrTx/>
              <a:buFontTx/>
              <a:buNone/>
            </a:pPr>
            <a:r>
              <a:rPr lang="en-US" sz="2000" b="1" dirty="0" smtClean="0">
                <a:latin typeface="Trebuchet MS" pitchFamily="34" charset="0"/>
              </a:rPr>
              <a:t>ALCATEL-LUCENT’S ECO-IMPACT ESTIMATION METHODOLOGY</a:t>
            </a:r>
            <a:endParaRPr lang="en-US" sz="2000" b="1" dirty="0">
              <a:latin typeface="Trebuchet MS" pitchFamily="34" charset="0"/>
            </a:endParaRPr>
          </a:p>
        </p:txBody>
      </p:sp>
      <p:grpSp>
        <p:nvGrpSpPr>
          <p:cNvPr id="13" name="Group 12"/>
          <p:cNvGrpSpPr/>
          <p:nvPr/>
        </p:nvGrpSpPr>
        <p:grpSpPr>
          <a:xfrm>
            <a:off x="1159932" y="1016000"/>
            <a:ext cx="6722534" cy="4368800"/>
            <a:chOff x="323850" y="3311525"/>
            <a:chExt cx="3502025" cy="2249488"/>
          </a:xfrm>
          <a:effectLst>
            <a:outerShdw blurRad="50800" dist="38100" dir="2700000" algn="tl" rotWithShape="0">
              <a:prstClr val="black">
                <a:alpha val="40000"/>
              </a:prstClr>
            </a:outerShdw>
          </a:effectLst>
        </p:grpSpPr>
        <p:pic>
          <p:nvPicPr>
            <p:cNvPr id="8199" name="Picture 54"/>
            <p:cNvPicPr>
              <a:picLocks noChangeAspect="1" noChangeArrowheads="1"/>
            </p:cNvPicPr>
            <p:nvPr/>
          </p:nvPicPr>
          <p:blipFill>
            <a:blip r:embed="rId2" cstate="print"/>
            <a:srcRect/>
            <a:stretch>
              <a:fillRect/>
            </a:stretch>
          </p:blipFill>
          <p:spPr bwMode="auto">
            <a:xfrm>
              <a:off x="323850" y="3311525"/>
              <a:ext cx="3502025" cy="2249488"/>
            </a:xfrm>
            <a:prstGeom prst="rect">
              <a:avLst/>
            </a:prstGeom>
            <a:noFill/>
            <a:ln w="19050" algn="ctr">
              <a:solidFill>
                <a:schemeClr val="bg1">
                  <a:lumMod val="85000"/>
                </a:schemeClr>
              </a:solidFill>
              <a:miter lim="800000"/>
              <a:headEnd/>
              <a:tailEnd/>
            </a:ln>
          </p:spPr>
        </p:pic>
        <p:pic>
          <p:nvPicPr>
            <p:cNvPr id="8200" name="Picture 50"/>
            <p:cNvPicPr>
              <a:picLocks noChangeAspect="1" noChangeArrowheads="1"/>
            </p:cNvPicPr>
            <p:nvPr/>
          </p:nvPicPr>
          <p:blipFill>
            <a:blip r:embed="rId3" cstate="print"/>
            <a:srcRect/>
            <a:stretch>
              <a:fillRect/>
            </a:stretch>
          </p:blipFill>
          <p:spPr bwMode="auto">
            <a:xfrm>
              <a:off x="1533525" y="3546475"/>
              <a:ext cx="987425" cy="750888"/>
            </a:xfrm>
            <a:prstGeom prst="rect">
              <a:avLst/>
            </a:prstGeom>
            <a:noFill/>
            <a:ln w="9525">
              <a:solidFill>
                <a:schemeClr val="bg1">
                  <a:lumMod val="85000"/>
                </a:schemeClr>
              </a:solidFill>
              <a:miter lim="800000"/>
              <a:headEnd/>
              <a:tailEnd/>
            </a:ln>
          </p:spPr>
        </p:pic>
        <p:pic>
          <p:nvPicPr>
            <p:cNvPr id="8201" name="Picture 51"/>
            <p:cNvPicPr>
              <a:picLocks noChangeAspect="1" noChangeArrowheads="1"/>
            </p:cNvPicPr>
            <p:nvPr/>
          </p:nvPicPr>
          <p:blipFill>
            <a:blip r:embed="rId4" cstate="print"/>
            <a:srcRect/>
            <a:stretch>
              <a:fillRect/>
            </a:stretch>
          </p:blipFill>
          <p:spPr bwMode="auto">
            <a:xfrm>
              <a:off x="2705100" y="4103688"/>
              <a:ext cx="1028700" cy="571500"/>
            </a:xfrm>
            <a:prstGeom prst="rect">
              <a:avLst/>
            </a:prstGeom>
            <a:noFill/>
            <a:ln w="9525">
              <a:solidFill>
                <a:schemeClr val="bg1">
                  <a:lumMod val="85000"/>
                </a:schemeClr>
              </a:solidFill>
              <a:miter lim="800000"/>
              <a:headEnd/>
              <a:tailEnd/>
            </a:ln>
          </p:spPr>
        </p:pic>
      </p:grpSp>
      <p:sp>
        <p:nvSpPr>
          <p:cNvPr id="8202" name="Rectangle 17"/>
          <p:cNvSpPr>
            <a:spLocks noChangeArrowheads="1"/>
          </p:cNvSpPr>
          <p:nvPr/>
        </p:nvSpPr>
        <p:spPr bwMode="auto">
          <a:xfrm>
            <a:off x="889931" y="5531899"/>
            <a:ext cx="7382085" cy="297004"/>
          </a:xfrm>
          <a:prstGeom prst="rect">
            <a:avLst/>
          </a:prstGeom>
          <a:solidFill>
            <a:schemeClr val="accent3"/>
          </a:solidFill>
          <a:ln w="38100" algn="ctr">
            <a:noFill/>
            <a:miter lim="800000"/>
            <a:headEnd/>
            <a:tailEnd/>
          </a:ln>
          <a:effectLst>
            <a:outerShdw blurRad="50800" dist="38100" dir="2700000" algn="tl" rotWithShape="0">
              <a:prstClr val="black">
                <a:alpha val="40000"/>
              </a:prstClr>
            </a:outerShdw>
          </a:effectLst>
        </p:spPr>
        <p:txBody>
          <a:bodyPr lIns="45720" tIns="0" rIns="0" bIns="0" anchor="ctr"/>
          <a:lstStyle/>
          <a:p>
            <a:pPr algn="ctr" eaLnBrk="0" hangingPunct="0">
              <a:lnSpc>
                <a:spcPct val="95000"/>
              </a:lnSpc>
              <a:spcAft>
                <a:spcPct val="25000"/>
              </a:spcAft>
              <a:buClr>
                <a:schemeClr val="tx1"/>
              </a:buClr>
              <a:buFont typeface="Wingdings" pitchFamily="2" charset="2"/>
              <a:buNone/>
            </a:pPr>
            <a:r>
              <a:rPr lang="en-US" sz="1400" b="1" dirty="0">
                <a:solidFill>
                  <a:schemeClr val="bg1"/>
                </a:solidFill>
                <a:latin typeface="Trebuchet MS" panose="020B0603020202020204" pitchFamily="34" charset="0"/>
                <a:cs typeface="Arial" pitchFamily="34" charset="0"/>
              </a:rPr>
              <a:t>Bell Labs pioneered the technique of LCA estimation by component categorization*</a:t>
            </a:r>
          </a:p>
        </p:txBody>
      </p:sp>
      <p:sp>
        <p:nvSpPr>
          <p:cNvPr id="14" name="Oval 13"/>
          <p:cNvSpPr/>
          <p:nvPr/>
        </p:nvSpPr>
        <p:spPr>
          <a:xfrm>
            <a:off x="2252132" y="3327405"/>
            <a:ext cx="821267" cy="188806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20840664">
            <a:off x="840356" y="3918239"/>
            <a:ext cx="1406633" cy="1002988"/>
          </a:xfrm>
          <a:prstGeom prst="rightArrow">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t>Typically yields the largest eco-impact </a:t>
            </a:r>
            <a:endParaRPr lang="en-US" sz="1000" b="1" dirty="0"/>
          </a:p>
        </p:txBody>
      </p:sp>
      <p:sp>
        <p:nvSpPr>
          <p:cNvPr id="16" name="TextBox 15"/>
          <p:cNvSpPr txBox="1"/>
          <p:nvPr/>
        </p:nvSpPr>
        <p:spPr>
          <a:xfrm>
            <a:off x="231987" y="6072171"/>
            <a:ext cx="8234680" cy="215444"/>
          </a:xfrm>
          <a:prstGeom prst="rect">
            <a:avLst/>
          </a:prstGeom>
          <a:noFill/>
        </p:spPr>
        <p:txBody>
          <a:bodyPr wrap="square" lIns="91440" tIns="45720" rIns="91440" bIns="45720" rtlCol="0" anchor="ctr" anchorCtr="0">
            <a:spAutoFit/>
          </a:bodyPr>
          <a:lstStyle/>
          <a:p>
            <a:r>
              <a:rPr lang="en-US" sz="800" dirty="0" smtClean="0"/>
              <a:t>*</a:t>
            </a:r>
            <a:r>
              <a:rPr lang="en-US" sz="800" i="1" dirty="0" smtClean="0"/>
              <a:t>Estimating the carbon footprint of telecommunications products: a heuristic approach</a:t>
            </a:r>
            <a:r>
              <a:rPr lang="en-US" sz="800" dirty="0" smtClean="0"/>
              <a:t>. Published in the Journal of Mechanical Design, September 2010, Vol. 132 / 094502-1</a:t>
            </a:r>
            <a:endParaRPr lang="en-US" sz="800" dirty="0" smtClean="0">
              <a:solidFill>
                <a:srgbClr val="404040"/>
              </a:solidFill>
              <a:latin typeface="Trebuchet MS" pitchFamily="34" charset="0"/>
            </a:endParaRPr>
          </a:p>
        </p:txBody>
      </p:sp>
      <p:sp>
        <p:nvSpPr>
          <p:cNvPr id="17" name="TextBox 16"/>
          <p:cNvSpPr txBox="1"/>
          <p:nvPr/>
        </p:nvSpPr>
        <p:spPr>
          <a:xfrm>
            <a:off x="5589915" y="845478"/>
            <a:ext cx="3355677" cy="911019"/>
          </a:xfrm>
          <a:prstGeom prst="rect">
            <a:avLst/>
          </a:prstGeom>
          <a:solidFill>
            <a:schemeClr val="accent3"/>
          </a:solidFill>
          <a:ln w="38100" algn="ctr">
            <a:noFill/>
            <a:miter lim="800000"/>
            <a:headEnd/>
            <a:tailEnd/>
          </a:ln>
          <a:effectLst>
            <a:outerShdw blurRad="50800" dist="38100" dir="2700000" algn="tl" rotWithShape="0">
              <a:prstClr val="black">
                <a:alpha val="40000"/>
              </a:prstClr>
            </a:outerShdw>
          </a:effectLst>
        </p:spPr>
        <p:txBody>
          <a:bodyPr lIns="45720" tIns="0" rIns="0" bIns="0" anchor="ctr"/>
          <a:lstStyle>
            <a:defPPr>
              <a:defRPr lang="en-US"/>
            </a:defPPr>
            <a:lvl1pPr algn="ctr" eaLnBrk="0" hangingPunct="0">
              <a:lnSpc>
                <a:spcPct val="95000"/>
              </a:lnSpc>
              <a:spcAft>
                <a:spcPct val="25000"/>
              </a:spcAft>
              <a:buClr>
                <a:schemeClr val="tx1"/>
              </a:buClr>
              <a:buFont typeface="Wingdings" pitchFamily="2" charset="2"/>
              <a:buNone/>
              <a:defRPr sz="1400" b="1">
                <a:solidFill>
                  <a:schemeClr val="bg1"/>
                </a:solidFill>
                <a:cs typeface="Arial" pitchFamily="34" charset="0"/>
              </a:defRPr>
            </a:lvl1pPr>
          </a:lstStyle>
          <a:p>
            <a:r>
              <a:rPr lang="en-US" dirty="0">
                <a:latin typeface="Trebuchet MS" panose="020B0603020202020204" pitchFamily="34" charset="0"/>
              </a:rPr>
              <a:t>Each component category has its eco-impact contribution characterized by its key materials and manufacturing processes</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9"/>
          <p:cNvPicPr>
            <a:picLocks noChangeAspect="1" noChangeArrowheads="1"/>
          </p:cNvPicPr>
          <p:nvPr/>
        </p:nvPicPr>
        <p:blipFill>
          <a:blip r:embed="rId2" cstate="print"/>
          <a:srcRect/>
          <a:stretch>
            <a:fillRect/>
          </a:stretch>
        </p:blipFill>
        <p:spPr bwMode="auto">
          <a:xfrm>
            <a:off x="168275" y="1216035"/>
            <a:ext cx="5678488" cy="2613025"/>
          </a:xfrm>
          <a:prstGeom prst="rect">
            <a:avLst/>
          </a:prstGeom>
          <a:noFill/>
          <a:ln w="3175" algn="ctr">
            <a:solidFill>
              <a:schemeClr val="tx1"/>
            </a:solidFill>
            <a:miter lim="800000"/>
            <a:headEnd/>
            <a:tailEnd/>
          </a:ln>
        </p:spPr>
      </p:pic>
      <p:sp>
        <p:nvSpPr>
          <p:cNvPr id="12291" name="Rectangle 2"/>
          <p:cNvSpPr>
            <a:spLocks noGrp="1"/>
          </p:cNvSpPr>
          <p:nvPr>
            <p:ph type="title"/>
          </p:nvPr>
        </p:nvSpPr>
        <p:spPr>
          <a:xfrm>
            <a:off x="272521" y="316238"/>
            <a:ext cx="8296275" cy="927100"/>
          </a:xfrm>
        </p:spPr>
        <p:txBody>
          <a:bodyPr/>
          <a:lstStyle/>
          <a:p>
            <a:r>
              <a:rPr sz="2000" dirty="0" smtClean="0">
                <a:solidFill>
                  <a:schemeClr val="tx1"/>
                </a:solidFill>
              </a:rPr>
              <a:t>Alcatel-Lucent LCA ESTIMATOR</a:t>
            </a:r>
            <a:br>
              <a:rPr sz="2000" dirty="0" smtClean="0">
                <a:solidFill>
                  <a:schemeClr val="tx1"/>
                </a:solidFill>
              </a:rPr>
            </a:br>
            <a:r>
              <a:rPr lang="en-US" sz="2000" b="0" cap="none" dirty="0" smtClean="0">
                <a:solidFill>
                  <a:schemeClr val="tx1"/>
                </a:solidFill>
              </a:rPr>
              <a:t>Carbon footprint estimation for new products</a:t>
            </a:r>
            <a:endParaRPr sz="2000" b="0" dirty="0" smtClean="0">
              <a:solidFill>
                <a:schemeClr val="tx1"/>
              </a:solidFill>
            </a:endParaRPr>
          </a:p>
        </p:txBody>
      </p:sp>
      <p:pic>
        <p:nvPicPr>
          <p:cNvPr id="12292" name="Picture 40"/>
          <p:cNvPicPr>
            <a:picLocks noChangeAspect="1" noChangeArrowheads="1"/>
          </p:cNvPicPr>
          <p:nvPr/>
        </p:nvPicPr>
        <p:blipFill>
          <a:blip r:embed="rId3" cstate="print"/>
          <a:srcRect/>
          <a:stretch>
            <a:fillRect/>
          </a:stretch>
        </p:blipFill>
        <p:spPr bwMode="auto">
          <a:xfrm>
            <a:off x="2870200" y="1084360"/>
            <a:ext cx="6227763" cy="3721013"/>
          </a:xfrm>
          <a:prstGeom prst="rect">
            <a:avLst/>
          </a:prstGeom>
          <a:noFill/>
          <a:ln w="25400" algn="ctr">
            <a:noFill/>
            <a:miter lim="800000"/>
            <a:headEnd/>
            <a:tailEnd/>
          </a:ln>
        </p:spPr>
      </p:pic>
      <p:pic>
        <p:nvPicPr>
          <p:cNvPr id="12293" name="Picture 38"/>
          <p:cNvPicPr>
            <a:picLocks noChangeAspect="1" noChangeArrowheads="1"/>
          </p:cNvPicPr>
          <p:nvPr/>
        </p:nvPicPr>
        <p:blipFill>
          <a:blip r:embed="rId4" cstate="print"/>
          <a:srcRect/>
          <a:stretch>
            <a:fillRect/>
          </a:stretch>
        </p:blipFill>
        <p:spPr bwMode="auto">
          <a:xfrm>
            <a:off x="711199" y="3578236"/>
            <a:ext cx="5205942" cy="2623882"/>
          </a:xfrm>
          <a:prstGeom prst="rect">
            <a:avLst/>
          </a:prstGeom>
          <a:noFill/>
          <a:ln w="3175" algn="ctr">
            <a:solidFill>
              <a:schemeClr val="tx1"/>
            </a:solidFill>
            <a:miter lim="800000"/>
            <a:headEnd/>
            <a:tailEnd/>
          </a:ln>
        </p:spPr>
      </p:pic>
      <p:pic>
        <p:nvPicPr>
          <p:cNvPr id="12294" name="Picture 61"/>
          <p:cNvPicPr>
            <a:picLocks noChangeAspect="1" noChangeArrowheads="1"/>
          </p:cNvPicPr>
          <p:nvPr/>
        </p:nvPicPr>
        <p:blipFill>
          <a:blip r:embed="rId5" cstate="print"/>
          <a:srcRect/>
          <a:stretch>
            <a:fillRect/>
          </a:stretch>
        </p:blipFill>
        <p:spPr bwMode="auto">
          <a:xfrm>
            <a:off x="6128809" y="4879456"/>
            <a:ext cx="2827338" cy="1158875"/>
          </a:xfrm>
          <a:prstGeom prst="rect">
            <a:avLst/>
          </a:prstGeom>
          <a:noFill/>
          <a:ln w="3175" algn="ctr">
            <a:solidFill>
              <a:schemeClr val="tx1"/>
            </a:solidFill>
            <a:miter lim="800000"/>
            <a:headEnd/>
            <a:tailEnd/>
          </a:ln>
        </p:spPr>
      </p:pic>
      <p:sp>
        <p:nvSpPr>
          <p:cNvPr id="9" name="TextBox 8"/>
          <p:cNvSpPr txBox="1"/>
          <p:nvPr/>
        </p:nvSpPr>
        <p:spPr>
          <a:xfrm>
            <a:off x="6383865" y="4455418"/>
            <a:ext cx="2359941" cy="446276"/>
          </a:xfrm>
          <a:prstGeom prst="rect">
            <a:avLst/>
          </a:prstGeom>
          <a:gradFill>
            <a:gsLst>
              <a:gs pos="0">
                <a:srgbClr val="FFEFD1"/>
              </a:gs>
              <a:gs pos="64999">
                <a:srgbClr val="F0EBD5"/>
              </a:gs>
              <a:gs pos="100000">
                <a:srgbClr val="D1C39F"/>
              </a:gs>
            </a:gsLst>
            <a:lin ang="5400000" scaled="0"/>
          </a:gradFill>
          <a:effectLst>
            <a:outerShdw blurRad="50800" dist="38100" dir="2700000" algn="tl" rotWithShape="0">
              <a:prstClr val="black">
                <a:alpha val="40000"/>
              </a:prstClr>
            </a:outerShdw>
          </a:effectLst>
        </p:spPr>
        <p:txBody>
          <a:bodyPr wrap="square" lIns="91440" tIns="45720" rIns="91440" bIns="45720" rtlCol="0" anchor="ctr" anchorCtr="0">
            <a:spAutoFit/>
          </a:bodyPr>
          <a:lstStyle/>
          <a:p>
            <a:r>
              <a:rPr lang="en-US" sz="1200" dirty="0" smtClean="0">
                <a:solidFill>
                  <a:srgbClr val="404040"/>
                </a:solidFill>
                <a:latin typeface="Trebuchet MS" pitchFamily="34" charset="0"/>
              </a:rPr>
              <a:t>Full Life Cycle Stage Estimation</a:t>
            </a:r>
          </a:p>
          <a:p>
            <a:r>
              <a:rPr lang="en-US" sz="1100" dirty="0" smtClean="0">
                <a:solidFill>
                  <a:srgbClr val="404040"/>
                </a:solidFill>
                <a:latin typeface="Trebuchet MS" pitchFamily="34" charset="0"/>
              </a:rPr>
              <a:t>(Example - % of Total eco-impact)</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14855" y="1655248"/>
            <a:ext cx="8524875" cy="9080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0" rIns="228600" anchor="ctr"/>
          <a:lstStyle/>
          <a:p>
            <a:pPr>
              <a:buClrTx/>
              <a:buFontTx/>
              <a:buNone/>
              <a:defRPr/>
            </a:pPr>
            <a:r>
              <a:rPr lang="en-US" sz="2400" b="1">
                <a:solidFill>
                  <a:srgbClr val="7F7F7F"/>
                </a:solidFill>
                <a:ea typeface="MS PGothic" pitchFamily="34" charset="-128"/>
              </a:rPr>
              <a:t> </a:t>
            </a:r>
            <a:endParaRPr lang="en-US" sz="2400">
              <a:solidFill>
                <a:srgbClr val="7F7F7F"/>
              </a:solidFill>
              <a:ea typeface="MS PGothic" pitchFamily="34" charset="-128"/>
            </a:endParaRPr>
          </a:p>
        </p:txBody>
      </p:sp>
      <p:sp>
        <p:nvSpPr>
          <p:cNvPr id="15" name="Rectangle 14"/>
          <p:cNvSpPr/>
          <p:nvPr/>
        </p:nvSpPr>
        <p:spPr>
          <a:xfrm>
            <a:off x="306388" y="2827871"/>
            <a:ext cx="8524875" cy="9054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0" rIns="228600" anchor="ctr"/>
          <a:lstStyle/>
          <a:p>
            <a:pPr>
              <a:buClrTx/>
              <a:buFontTx/>
              <a:buNone/>
              <a:defRPr/>
            </a:pPr>
            <a:r>
              <a:rPr lang="en-US" sz="2400" b="1">
                <a:solidFill>
                  <a:srgbClr val="7F7F7F"/>
                </a:solidFill>
                <a:ea typeface="MS PGothic" pitchFamily="34" charset="-128"/>
              </a:rPr>
              <a:t> </a:t>
            </a:r>
            <a:endParaRPr lang="en-US" sz="2400">
              <a:solidFill>
                <a:srgbClr val="7F7F7F"/>
              </a:solidFill>
              <a:ea typeface="MS PGothic" pitchFamily="34" charset="-128"/>
            </a:endParaRPr>
          </a:p>
        </p:txBody>
      </p:sp>
      <p:sp>
        <p:nvSpPr>
          <p:cNvPr id="9" name="Rectangle 8"/>
          <p:cNvSpPr/>
          <p:nvPr/>
        </p:nvSpPr>
        <p:spPr>
          <a:xfrm>
            <a:off x="306388" y="3959239"/>
            <a:ext cx="8524875" cy="14425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0" rIns="228600" anchor="ctr"/>
          <a:lstStyle/>
          <a:p>
            <a:pPr>
              <a:buClrTx/>
              <a:buFontTx/>
              <a:buNone/>
              <a:defRPr/>
            </a:pPr>
            <a:r>
              <a:rPr lang="en-US" sz="2400" b="1">
                <a:solidFill>
                  <a:srgbClr val="7F7F7F"/>
                </a:solidFill>
                <a:ea typeface="MS PGothic" pitchFamily="34" charset="-128"/>
              </a:rPr>
              <a:t> </a:t>
            </a:r>
            <a:endParaRPr lang="en-US" sz="2400">
              <a:solidFill>
                <a:srgbClr val="7F7F7F"/>
              </a:solidFill>
              <a:ea typeface="MS PGothic" pitchFamily="34" charset="-128"/>
            </a:endParaRPr>
          </a:p>
        </p:txBody>
      </p:sp>
      <p:sp>
        <p:nvSpPr>
          <p:cNvPr id="9223" name="Rectangle 2"/>
          <p:cNvSpPr>
            <a:spLocks/>
          </p:cNvSpPr>
          <p:nvPr/>
        </p:nvSpPr>
        <p:spPr bwMode="auto">
          <a:xfrm>
            <a:off x="316244" y="383467"/>
            <a:ext cx="8296275" cy="706967"/>
          </a:xfrm>
          <a:prstGeom prst="rect">
            <a:avLst/>
          </a:prstGeom>
          <a:noFill/>
          <a:ln w="9525">
            <a:noFill/>
            <a:miter lim="800000"/>
            <a:headEnd/>
            <a:tailEnd/>
          </a:ln>
        </p:spPr>
        <p:txBody>
          <a:bodyPr/>
          <a:lstStyle/>
          <a:p>
            <a:pPr eaLnBrk="0" hangingPunct="0">
              <a:lnSpc>
                <a:spcPct val="89000"/>
              </a:lnSpc>
              <a:buClrTx/>
              <a:buFontTx/>
              <a:buNone/>
            </a:pPr>
            <a:r>
              <a:rPr lang="en-US" sz="2000" b="1" dirty="0" smtClean="0">
                <a:solidFill>
                  <a:schemeClr val="tx1"/>
                </a:solidFill>
                <a:latin typeface="Trebuchet MS" pitchFamily="34" charset="0"/>
              </a:rPr>
              <a:t>LCA  - </a:t>
            </a:r>
            <a:r>
              <a:rPr lang="en-US" sz="2000" b="1" dirty="0" smtClean="0">
                <a:latin typeface="Trebuchet MS" pitchFamily="34" charset="0"/>
              </a:rPr>
              <a:t>LEADERSHIP &amp; INDUSTRY STANDARDS DEVELOPMENT</a:t>
            </a:r>
          </a:p>
          <a:p>
            <a:pPr eaLnBrk="0" hangingPunct="0">
              <a:lnSpc>
                <a:spcPct val="89000"/>
              </a:lnSpc>
              <a:buClrTx/>
              <a:buFontTx/>
              <a:buNone/>
            </a:pPr>
            <a:r>
              <a:rPr lang="en-US" sz="2000" dirty="0" smtClean="0">
                <a:solidFill>
                  <a:schemeClr val="tx1"/>
                </a:solidFill>
                <a:latin typeface="Trebuchet MS" pitchFamily="34" charset="0"/>
              </a:rPr>
              <a:t>Alcatel-Lucent leadership and partnering activities</a:t>
            </a:r>
            <a:endParaRPr lang="en-US" sz="2000" dirty="0">
              <a:solidFill>
                <a:schemeClr val="tx1"/>
              </a:solidFill>
              <a:latin typeface="Trebuchet MS" pitchFamily="34" charset="0"/>
            </a:endParaRPr>
          </a:p>
        </p:txBody>
      </p:sp>
      <p:pic>
        <p:nvPicPr>
          <p:cNvPr id="9225" name="Picture 11"/>
          <p:cNvPicPr>
            <a:picLocks noChangeAspect="1" noChangeArrowheads="1"/>
          </p:cNvPicPr>
          <p:nvPr/>
        </p:nvPicPr>
        <p:blipFill>
          <a:blip r:embed="rId2" cstate="print"/>
          <a:srcRect/>
          <a:stretch>
            <a:fillRect/>
          </a:stretch>
        </p:blipFill>
        <p:spPr bwMode="auto">
          <a:xfrm>
            <a:off x="432330" y="1734623"/>
            <a:ext cx="1677987" cy="787400"/>
          </a:xfrm>
          <a:prstGeom prst="rect">
            <a:avLst/>
          </a:prstGeom>
          <a:noFill/>
          <a:ln w="25400" algn="ctr">
            <a:noFill/>
            <a:miter lim="800000"/>
            <a:headEnd/>
            <a:tailEnd/>
          </a:ln>
        </p:spPr>
      </p:pic>
      <p:pic>
        <p:nvPicPr>
          <p:cNvPr id="9226" name="Picture 12"/>
          <p:cNvPicPr>
            <a:picLocks noChangeAspect="1" noChangeArrowheads="1"/>
          </p:cNvPicPr>
          <p:nvPr/>
        </p:nvPicPr>
        <p:blipFill>
          <a:blip r:embed="rId3" cstate="print"/>
          <a:srcRect/>
          <a:stretch>
            <a:fillRect/>
          </a:stretch>
        </p:blipFill>
        <p:spPr bwMode="auto">
          <a:xfrm>
            <a:off x="2030942" y="1826698"/>
            <a:ext cx="1644650" cy="628650"/>
          </a:xfrm>
          <a:prstGeom prst="rect">
            <a:avLst/>
          </a:prstGeom>
          <a:noFill/>
          <a:ln w="25400" algn="ctr">
            <a:noFill/>
            <a:miter lim="800000"/>
            <a:headEnd/>
            <a:tailEnd/>
          </a:ln>
        </p:spPr>
      </p:pic>
      <p:pic>
        <p:nvPicPr>
          <p:cNvPr id="9228" name="Picture 14"/>
          <p:cNvPicPr>
            <a:picLocks noChangeAspect="1" noChangeArrowheads="1"/>
          </p:cNvPicPr>
          <p:nvPr/>
        </p:nvPicPr>
        <p:blipFill>
          <a:blip r:embed="rId4" cstate="print"/>
          <a:srcRect/>
          <a:stretch>
            <a:fillRect/>
          </a:stretch>
        </p:blipFill>
        <p:spPr bwMode="auto">
          <a:xfrm>
            <a:off x="415925" y="2921005"/>
            <a:ext cx="1838788" cy="726546"/>
          </a:xfrm>
          <a:prstGeom prst="rect">
            <a:avLst/>
          </a:prstGeom>
          <a:noFill/>
          <a:ln w="25400" algn="ctr">
            <a:noFill/>
            <a:miter lim="800000"/>
            <a:headEnd/>
            <a:tailEnd/>
          </a:ln>
        </p:spPr>
      </p:pic>
      <p:pic>
        <p:nvPicPr>
          <p:cNvPr id="9229" name="Picture 15"/>
          <p:cNvPicPr>
            <a:picLocks noChangeAspect="1" noChangeArrowheads="1"/>
          </p:cNvPicPr>
          <p:nvPr/>
        </p:nvPicPr>
        <p:blipFill>
          <a:blip r:embed="rId5" cstate="print"/>
          <a:srcRect/>
          <a:stretch>
            <a:fillRect/>
          </a:stretch>
        </p:blipFill>
        <p:spPr bwMode="auto">
          <a:xfrm>
            <a:off x="432330" y="4155559"/>
            <a:ext cx="1167870" cy="1104597"/>
          </a:xfrm>
          <a:prstGeom prst="rect">
            <a:avLst/>
          </a:prstGeom>
          <a:noFill/>
          <a:ln w="25400" algn="ctr">
            <a:noFill/>
            <a:miter lim="800000"/>
            <a:headEnd/>
            <a:tailEnd/>
          </a:ln>
        </p:spPr>
      </p:pic>
      <p:sp>
        <p:nvSpPr>
          <p:cNvPr id="9231" name="Text Box 17"/>
          <p:cNvSpPr txBox="1">
            <a:spLocks noChangeArrowheads="1"/>
          </p:cNvSpPr>
          <p:nvPr/>
        </p:nvSpPr>
        <p:spPr bwMode="auto">
          <a:xfrm>
            <a:off x="3835399" y="1794948"/>
            <a:ext cx="5096934" cy="663575"/>
          </a:xfrm>
          <a:prstGeom prst="rect">
            <a:avLst/>
          </a:prstGeom>
          <a:noFill/>
          <a:ln w="25400" algn="ctr">
            <a:noFill/>
            <a:miter lim="800000"/>
            <a:headEnd/>
            <a:tailEnd/>
          </a:ln>
          <a:effectLst>
            <a:prstShdw prst="shdw17" dist="17961" dir="2700000">
              <a:srgbClr val="99927F"/>
            </a:prstShdw>
          </a:effectLst>
        </p:spPr>
        <p:txBody>
          <a:bodyPr anchor="ctr"/>
          <a:lstStyle/>
          <a:p>
            <a:pPr marL="173038" indent="-173038">
              <a:lnSpc>
                <a:spcPct val="90000"/>
              </a:lnSpc>
              <a:spcAft>
                <a:spcPct val="30000"/>
              </a:spcAft>
              <a:buFont typeface="Arial" pitchFamily="34" charset="0"/>
              <a:buChar char="•"/>
            </a:pPr>
            <a:r>
              <a:rPr lang="en-US" sz="1600" dirty="0" smtClean="0">
                <a:solidFill>
                  <a:schemeClr val="bg1"/>
                </a:solidFill>
                <a:latin typeface="Trebuchet MS" panose="020B0603020202020204" pitchFamily="34" charset="0"/>
              </a:rPr>
              <a:t>Leadership within </a:t>
            </a:r>
            <a:r>
              <a:rPr lang="en-US" sz="1600" dirty="0">
                <a:solidFill>
                  <a:schemeClr val="bg1"/>
                </a:solidFill>
                <a:latin typeface="Trebuchet MS" panose="020B0603020202020204" pitchFamily="34" charset="0"/>
              </a:rPr>
              <a:t>ICT sector </a:t>
            </a:r>
            <a:r>
              <a:rPr lang="en-US" sz="1600" dirty="0" smtClean="0">
                <a:solidFill>
                  <a:schemeClr val="bg1"/>
                </a:solidFill>
                <a:latin typeface="Trebuchet MS" panose="020B0603020202020204" pitchFamily="34" charset="0"/>
              </a:rPr>
              <a:t>guidance development</a:t>
            </a:r>
            <a:endParaRPr lang="en-US" sz="1600" dirty="0">
              <a:solidFill>
                <a:schemeClr val="bg1"/>
              </a:solidFill>
              <a:latin typeface="Trebuchet MS" panose="020B0603020202020204" pitchFamily="34" charset="0"/>
            </a:endParaRPr>
          </a:p>
          <a:p>
            <a:pPr marL="173038" indent="-173038">
              <a:lnSpc>
                <a:spcPct val="90000"/>
              </a:lnSpc>
              <a:spcAft>
                <a:spcPct val="30000"/>
              </a:spcAft>
              <a:buFont typeface="Arial" pitchFamily="34" charset="0"/>
              <a:buChar char="•"/>
            </a:pPr>
            <a:r>
              <a:rPr lang="en-US" sz="1600" dirty="0" smtClean="0">
                <a:solidFill>
                  <a:schemeClr val="bg1"/>
                </a:solidFill>
                <a:latin typeface="Trebuchet MS" panose="020B0603020202020204" pitchFamily="34" charset="0"/>
              </a:rPr>
              <a:t>Co-author – </a:t>
            </a:r>
            <a:r>
              <a:rPr lang="en-US" sz="1600" i="1" dirty="0" smtClean="0">
                <a:solidFill>
                  <a:schemeClr val="bg1"/>
                </a:solidFill>
                <a:latin typeface="Trebuchet MS" panose="020B0603020202020204" pitchFamily="34" charset="0"/>
              </a:rPr>
              <a:t>Telecom </a:t>
            </a:r>
            <a:r>
              <a:rPr lang="en-US" sz="1600" i="1" dirty="0">
                <a:solidFill>
                  <a:schemeClr val="bg1"/>
                </a:solidFill>
                <a:latin typeface="Trebuchet MS" panose="020B0603020202020204" pitchFamily="34" charset="0"/>
              </a:rPr>
              <a:t>Network Services </a:t>
            </a:r>
            <a:r>
              <a:rPr lang="en-US" sz="1600" i="1" dirty="0" smtClean="0">
                <a:solidFill>
                  <a:schemeClr val="bg1"/>
                </a:solidFill>
                <a:latin typeface="Trebuchet MS" panose="020B0603020202020204" pitchFamily="34" charset="0"/>
              </a:rPr>
              <a:t>LCA Methodology</a:t>
            </a:r>
            <a:r>
              <a:rPr lang="en-US" sz="1600" dirty="0" smtClean="0">
                <a:solidFill>
                  <a:schemeClr val="bg1"/>
                </a:solidFill>
                <a:latin typeface="Trebuchet MS" panose="020B0603020202020204" pitchFamily="34" charset="0"/>
              </a:rPr>
              <a:t> section</a:t>
            </a:r>
            <a:endParaRPr lang="en-US" sz="1600" dirty="0">
              <a:solidFill>
                <a:schemeClr val="bg1"/>
              </a:solidFill>
              <a:latin typeface="Trebuchet MS" panose="020B0603020202020204" pitchFamily="34" charset="0"/>
            </a:endParaRPr>
          </a:p>
        </p:txBody>
      </p:sp>
      <p:sp>
        <p:nvSpPr>
          <p:cNvPr id="9232" name="Text Box 18"/>
          <p:cNvSpPr txBox="1">
            <a:spLocks noChangeArrowheads="1"/>
          </p:cNvSpPr>
          <p:nvPr/>
        </p:nvSpPr>
        <p:spPr bwMode="auto">
          <a:xfrm>
            <a:off x="3817938" y="2971276"/>
            <a:ext cx="4894262" cy="663575"/>
          </a:xfrm>
          <a:prstGeom prst="rect">
            <a:avLst/>
          </a:prstGeom>
          <a:noFill/>
          <a:ln w="25400" algn="ctr">
            <a:noFill/>
            <a:miter lim="800000"/>
            <a:headEnd/>
            <a:tailEnd/>
          </a:ln>
          <a:effectLst>
            <a:prstShdw prst="shdw17" dist="17961" dir="2700000">
              <a:srgbClr val="99927F"/>
            </a:prstShdw>
          </a:effectLst>
        </p:spPr>
        <p:txBody>
          <a:bodyPr anchor="ctr"/>
          <a:lstStyle/>
          <a:p>
            <a:pPr marL="173038" indent="-173038">
              <a:lnSpc>
                <a:spcPct val="90000"/>
              </a:lnSpc>
              <a:spcAft>
                <a:spcPct val="30000"/>
              </a:spcAft>
              <a:buFont typeface="Arial" pitchFamily="34" charset="0"/>
              <a:buChar char="•"/>
            </a:pPr>
            <a:r>
              <a:rPr lang="en-US" sz="1600" dirty="0" smtClean="0">
                <a:solidFill>
                  <a:schemeClr val="bg1"/>
                </a:solidFill>
                <a:latin typeface="Trebuchet MS" panose="020B0603020202020204" pitchFamily="34" charset="0"/>
              </a:rPr>
              <a:t>Joint development of </a:t>
            </a:r>
            <a:r>
              <a:rPr lang="en-US" sz="1600" i="1" dirty="0" smtClean="0">
                <a:solidFill>
                  <a:schemeClr val="bg1"/>
                </a:solidFill>
                <a:latin typeface="Trebuchet MS" panose="020B0603020202020204" pitchFamily="34" charset="0"/>
              </a:rPr>
              <a:t>L.1410 – LCA methodology for </a:t>
            </a:r>
            <a:r>
              <a:rPr lang="en-US" sz="1600" i="1" dirty="0">
                <a:solidFill>
                  <a:schemeClr val="bg1"/>
                </a:solidFill>
                <a:latin typeface="Trebuchet MS" panose="020B0603020202020204" pitchFamily="34" charset="0"/>
              </a:rPr>
              <a:t>ICT goods, networks and services</a:t>
            </a:r>
          </a:p>
        </p:txBody>
      </p:sp>
      <p:sp>
        <p:nvSpPr>
          <p:cNvPr id="9234" name="Text Box 20"/>
          <p:cNvSpPr txBox="1">
            <a:spLocks noChangeArrowheads="1"/>
          </p:cNvSpPr>
          <p:nvPr/>
        </p:nvSpPr>
        <p:spPr bwMode="auto">
          <a:xfrm>
            <a:off x="3817938" y="3956063"/>
            <a:ext cx="5080529" cy="1386417"/>
          </a:xfrm>
          <a:prstGeom prst="rect">
            <a:avLst/>
          </a:prstGeom>
          <a:noFill/>
          <a:ln w="25400" algn="ctr">
            <a:noFill/>
            <a:miter lim="800000"/>
            <a:headEnd/>
            <a:tailEnd/>
          </a:ln>
          <a:effectLst>
            <a:prstShdw prst="shdw17" dist="17961" dir="2700000">
              <a:srgbClr val="99927F"/>
            </a:prstShdw>
          </a:effectLst>
        </p:spPr>
        <p:txBody>
          <a:bodyPr anchor="ctr"/>
          <a:lstStyle/>
          <a:p>
            <a:pPr marL="173038" indent="-173038">
              <a:lnSpc>
                <a:spcPct val="90000"/>
              </a:lnSpc>
              <a:spcAft>
                <a:spcPct val="30000"/>
              </a:spcAft>
              <a:buFont typeface="Arial" pitchFamily="34" charset="0"/>
              <a:buChar char="•"/>
            </a:pPr>
            <a:r>
              <a:rPr lang="en-US" sz="1600" dirty="0" smtClean="0">
                <a:solidFill>
                  <a:schemeClr val="bg1"/>
                </a:solidFill>
                <a:latin typeface="Trebuchet MS" panose="020B0603020202020204" pitchFamily="34" charset="0"/>
              </a:rPr>
              <a:t>Partnered in the eco-assessment </a:t>
            </a:r>
            <a:r>
              <a:rPr lang="en-US" sz="1600" dirty="0">
                <a:solidFill>
                  <a:schemeClr val="bg1"/>
                </a:solidFill>
                <a:latin typeface="Trebuchet MS" panose="020B0603020202020204" pitchFamily="34" charset="0"/>
              </a:rPr>
              <a:t>pilot </a:t>
            </a:r>
            <a:r>
              <a:rPr lang="en-US" sz="1600" dirty="0" smtClean="0">
                <a:solidFill>
                  <a:schemeClr val="bg1"/>
                </a:solidFill>
                <a:latin typeface="Trebuchet MS" panose="020B0603020202020204" pitchFamily="34" charset="0"/>
              </a:rPr>
              <a:t>of a service provider’s broadband service</a:t>
            </a:r>
          </a:p>
          <a:p>
            <a:pPr marL="173038" indent="-173038">
              <a:lnSpc>
                <a:spcPct val="90000"/>
              </a:lnSpc>
              <a:spcAft>
                <a:spcPct val="30000"/>
              </a:spcAft>
              <a:buFont typeface="Arial" pitchFamily="34" charset="0"/>
              <a:buChar char="•"/>
            </a:pPr>
            <a:r>
              <a:rPr lang="en-US" sz="1600" dirty="0" smtClean="0">
                <a:solidFill>
                  <a:schemeClr val="bg1"/>
                </a:solidFill>
                <a:latin typeface="Trebuchet MS" panose="020B0603020202020204" pitchFamily="34" charset="0"/>
              </a:rPr>
              <a:t>Results helped shape EC’s current initiative for developing Product Environmental Footprint Categorical Rules (PEFCR) </a:t>
            </a:r>
            <a:endParaRPr lang="en-US" sz="1600" dirty="0">
              <a:solidFill>
                <a:schemeClr val="bg1"/>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GUID" val="1b250d68-13cf-4c11-b4e9-8277814d2f1e"/>
  <p:tag name="PPSNARRATIONPROPS" val="C:\Documents and Settings\bstruble\My Documents\BSTRUBLE-1\TGK30022W - EHS\ALU Ecosustainability course - FINAL\Audio\Products - Audio\TGK30022W_prod_007.wav"/>
  <p:tag name="PPSNARRATION" val="6,1278854502,C:\Documents and Settings\bstruble\My Documents\BSTRUBLE-1\TGK30022W - EHS\ALU Ecosustainability course - FINAL\FINAL SCRIPT PPTs - 2_5_2010\FINALS _ USE THESE _Joel - finals with audio\part2_ Env-Products-Services\Media.ppcx"/>
</p:tagLst>
</file>

<file path=ppt/theme/theme1.xml><?xml version="1.0" encoding="utf-8"?>
<a:theme xmlns:a="http://schemas.openxmlformats.org/drawingml/2006/main" name="ALU_MSv2007_STD_Confidential_0813">
  <a:themeElements>
    <a:clrScheme name="ALU_Corporate">
      <a:dk1>
        <a:srgbClr val="000000"/>
      </a:dk1>
      <a:lt1>
        <a:srgbClr val="FFFFFF"/>
      </a:lt1>
      <a:dk2>
        <a:srgbClr val="00747A"/>
      </a:dk2>
      <a:lt2>
        <a:srgbClr val="CF0072"/>
      </a:lt2>
      <a:accent1>
        <a:srgbClr val="34B4E4"/>
      </a:accent1>
      <a:accent2>
        <a:srgbClr val="AA9C8F"/>
      </a:accent2>
      <a:accent3>
        <a:srgbClr val="34B233"/>
      </a:accent3>
      <a:accent4>
        <a:srgbClr val="00549F"/>
      </a:accent4>
      <a:accent5>
        <a:srgbClr val="FFC828"/>
      </a:accent5>
      <a:accent6>
        <a:srgbClr val="A51140"/>
      </a:accent6>
      <a:hlink>
        <a:srgbClr val="00549F"/>
      </a:hlink>
      <a:folHlink>
        <a:srgbClr val="00747A"/>
      </a:folHlink>
    </a:clrScheme>
    <a:fontScheme name="ALU 201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2"/>
          </a:solidFill>
          <a:tailEnd type="arrow"/>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91440" tIns="45720" rIns="91440" bIns="45720" rtlCol="0" anchor="ctr" anchorCtr="0">
        <a:spAutoFit/>
      </a:bodyPr>
      <a:lstStyle>
        <a:defPPr>
          <a:defRPr smtClean="0">
            <a:solidFill>
              <a:srgbClr val="404040"/>
            </a:solidFill>
            <a:latin typeface="Trebuchet MS" pitchFamily="34" charset="0"/>
          </a:defRPr>
        </a:defPPr>
      </a:lstStyle>
    </a:txDef>
  </a:objectDefaults>
  <a:extraClrSchemeLst/>
</a:theme>
</file>

<file path=ppt/theme/theme2.xml><?xml version="1.0" encoding="utf-8"?>
<a:theme xmlns:a="http://schemas.openxmlformats.org/drawingml/2006/main" name="Office Theme">
  <a:themeElements>
    <a:clrScheme name="alu 2011">
      <a:dk1>
        <a:srgbClr val="000000"/>
      </a:dk1>
      <a:lt1>
        <a:srgbClr val="FFFFFF"/>
      </a:lt1>
      <a:dk2>
        <a:srgbClr val="00747A"/>
      </a:dk2>
      <a:lt2>
        <a:srgbClr val="CF0072"/>
      </a:lt2>
      <a:accent1>
        <a:srgbClr val="34B4E4"/>
      </a:accent1>
      <a:accent2>
        <a:srgbClr val="AA9C8F"/>
      </a:accent2>
      <a:accent3>
        <a:srgbClr val="34B233"/>
      </a:accent3>
      <a:accent4>
        <a:srgbClr val="00549F"/>
      </a:accent4>
      <a:accent5>
        <a:srgbClr val="FFC828"/>
      </a:accent5>
      <a:accent6>
        <a:srgbClr val="A51140"/>
      </a:accent6>
      <a:hlink>
        <a:srgbClr val="412D5D"/>
      </a:hlink>
      <a:folHlink>
        <a:srgbClr val="00B2A9"/>
      </a:folHlink>
    </a:clrScheme>
    <a:fontScheme name="ALU Wirele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alu 2011">
      <a:dk1>
        <a:srgbClr val="000000"/>
      </a:dk1>
      <a:lt1>
        <a:srgbClr val="FFFFFF"/>
      </a:lt1>
      <a:dk2>
        <a:srgbClr val="00747A"/>
      </a:dk2>
      <a:lt2>
        <a:srgbClr val="CF0072"/>
      </a:lt2>
      <a:accent1>
        <a:srgbClr val="34B4E4"/>
      </a:accent1>
      <a:accent2>
        <a:srgbClr val="AA9C8F"/>
      </a:accent2>
      <a:accent3>
        <a:srgbClr val="34B233"/>
      </a:accent3>
      <a:accent4>
        <a:srgbClr val="00549F"/>
      </a:accent4>
      <a:accent5>
        <a:srgbClr val="FFC828"/>
      </a:accent5>
      <a:accent6>
        <a:srgbClr val="A51140"/>
      </a:accent6>
      <a:hlink>
        <a:srgbClr val="412D5D"/>
      </a:hlink>
      <a:folHlink>
        <a:srgbClr val="00B2A9"/>
      </a:folHlink>
    </a:clrScheme>
    <a:fontScheme name="ALU Wirele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A7D3A6BF2B5044997D7EA65A038461E" ma:contentTypeVersion="1" ma:contentTypeDescription="Create a new document." ma:contentTypeScope="" ma:versionID="dc27f1da23042935ef1822ab257f1e72">
  <xsd:schema xmlns:xsd="http://www.w3.org/2001/XMLSchema" xmlns:xs="http://www.w3.org/2001/XMLSchema" xmlns:p="http://schemas.microsoft.com/office/2006/metadata/properties" xmlns:ns1="http://schemas.microsoft.com/sharepoint/v3" targetNamespace="http://schemas.microsoft.com/office/2006/metadata/properties" ma:root="true" ma:fieldsID="b228988b49dc108baf44788243a63e3a"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BB04F9-FF4D-493A-82A5-8BCBE344096B}"/>
</file>

<file path=customXml/itemProps2.xml><?xml version="1.0" encoding="utf-8"?>
<ds:datastoreItem xmlns:ds="http://schemas.openxmlformats.org/officeDocument/2006/customXml" ds:itemID="{40EAC86A-2F29-43F0-9538-245ADDDF4511}"/>
</file>

<file path=customXml/itemProps3.xml><?xml version="1.0" encoding="utf-8"?>
<ds:datastoreItem xmlns:ds="http://schemas.openxmlformats.org/officeDocument/2006/customXml" ds:itemID="{BAA54848-0A80-4B76-8E91-FC99CF555539}"/>
</file>

<file path=docProps/app.xml><?xml version="1.0" encoding="utf-8"?>
<Properties xmlns="http://schemas.openxmlformats.org/officeDocument/2006/extended-properties" xmlns:vt="http://schemas.openxmlformats.org/officeDocument/2006/docPropsVTypes">
  <Template/>
  <TotalTime>7448</TotalTime>
  <Words>1222</Words>
  <Application>Microsoft Office PowerPoint</Application>
  <PresentationFormat>On-screen Show (4:3)</PresentationFormat>
  <Paragraphs>164</Paragraphs>
  <Slides>16</Slides>
  <Notes>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16</vt:i4>
      </vt:variant>
    </vt:vector>
  </HeadingPairs>
  <TitlesOfParts>
    <vt:vector size="30" baseType="lpstr">
      <vt:lpstr>FuturaA Bk BT</vt:lpstr>
      <vt:lpstr>Gulim</vt:lpstr>
      <vt:lpstr>MS PGothic</vt:lpstr>
      <vt:lpstr>MS PGothic</vt:lpstr>
      <vt:lpstr>SimSun</vt:lpstr>
      <vt:lpstr>Arial</vt:lpstr>
      <vt:lpstr>Courier New</vt:lpstr>
      <vt:lpstr>Gisha</vt:lpstr>
      <vt:lpstr>Helvetica</vt:lpstr>
      <vt:lpstr>Tahoma</vt:lpstr>
      <vt:lpstr>Times New Roman</vt:lpstr>
      <vt:lpstr>Trebuchet MS</vt:lpstr>
      <vt:lpstr>Wingdings</vt:lpstr>
      <vt:lpstr>ALU_MSv2007_STD_Confidential_0813</vt:lpstr>
      <vt:lpstr>THE INNOVATION IMPERATIVE FOR THE ICT SECTOR ITU Green Standard Week</vt:lpstr>
      <vt:lpstr>the ICT Sustainability Conundrum</vt:lpstr>
      <vt:lpstr>NETWORK ENERGY CHALLENGES AND SOLUTIONS  gwatt - a mind sharing internet application  </vt:lpstr>
      <vt:lpstr>RESEARCH AND TECHNOLOGICAL INNOVATION   GREENTOUCH FOR ECO-SUSTAINABILITY AND ENERGY EFFICIENCY</vt:lpstr>
      <vt:lpstr>PowerPoint Presentation</vt:lpstr>
      <vt:lpstr>Life Cycle Assessment Drivers and challenges</vt:lpstr>
      <vt:lpstr>PowerPoint Presentation</vt:lpstr>
      <vt:lpstr>Alcatel-Lucent LCA ESTIMATOR Carbon footprint estimation for new products</vt:lpstr>
      <vt:lpstr>PowerPoint Presentation</vt:lpstr>
      <vt:lpstr>Alcatel-Lucent Materials Management Materials efficiency and selection</vt:lpstr>
      <vt:lpstr>Alcatel-Lucent Materials Management  Conflict minerals traceability</vt:lpstr>
      <vt:lpstr>Alcatel-Lucent Materials Management Recyclability / end-of-life management</vt:lpstr>
      <vt:lpstr>Responsible Business Innovation  OUR COMMITMENTS ECO-SUSTAINABILITY  </vt:lpstr>
      <vt:lpstr>ECO-SUSTAINABILITY 2013 KEY PERFORMANCE HIGHLIGHTS</vt:lpstr>
      <vt:lpstr>Responsible Business innovation: Raising the bar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dc:creator>
  <cp:lastModifiedBy>Ubeda, Reyna</cp:lastModifiedBy>
  <cp:revision>384</cp:revision>
  <dcterms:created xsi:type="dcterms:W3CDTF">2011-01-31T22:08:10Z</dcterms:created>
  <dcterms:modified xsi:type="dcterms:W3CDTF">2014-09-17T08:34:53Z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0x0101002A7D3A6BF2B5044997D7EA65A038461E</vt:lpwstr>
  </property>
</Properties>
</file>