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s/slide18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24.xml" ContentType="application/vnd.openxmlformats-officedocument.presentationml.slide+xml"/>
  <Override PartName="/ppt/slides/slide17.xml" ContentType="application/vnd.openxmlformats-officedocument.presentationml.slide+xml"/>
  <Override PartName="/ppt/slides/slide23.xml" ContentType="application/vnd.openxmlformats-officedocument.presentationml.slide+xml"/>
  <Override PartName="/ppt/slides/slide19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0.xml" ContentType="application/vnd.openxmlformats-officedocument.presentationml.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diagrams/layout1.xml" ContentType="application/vnd.openxmlformats-officedocument.drawingml.diagramLayout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6" r:id="rId2"/>
    <p:sldId id="385" r:id="rId3"/>
    <p:sldId id="403" r:id="rId4"/>
    <p:sldId id="399" r:id="rId5"/>
    <p:sldId id="400" r:id="rId6"/>
    <p:sldId id="404" r:id="rId7"/>
    <p:sldId id="397" r:id="rId8"/>
    <p:sldId id="396" r:id="rId9"/>
    <p:sldId id="389" r:id="rId10"/>
    <p:sldId id="398" r:id="rId11"/>
    <p:sldId id="395" r:id="rId12"/>
    <p:sldId id="390" r:id="rId13"/>
    <p:sldId id="382" r:id="rId14"/>
    <p:sldId id="383" r:id="rId15"/>
    <p:sldId id="357" r:id="rId16"/>
    <p:sldId id="356" r:id="rId17"/>
    <p:sldId id="358" r:id="rId18"/>
    <p:sldId id="359" r:id="rId19"/>
    <p:sldId id="379" r:id="rId20"/>
    <p:sldId id="364" r:id="rId21"/>
    <p:sldId id="365" r:id="rId22"/>
    <p:sldId id="366" r:id="rId23"/>
    <p:sldId id="401" r:id="rId24"/>
    <p:sldId id="394" r:id="rId25"/>
    <p:sldId id="368" r:id="rId26"/>
    <p:sldId id="405" r:id="rId27"/>
    <p:sldId id="406" r:id="rId28"/>
    <p:sldId id="402" r:id="rId29"/>
    <p:sldId id="386" r:id="rId30"/>
    <p:sldId id="352" r:id="rId3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03" autoAdjust="0"/>
    <p:restoredTop sz="94662" autoAdjust="0"/>
  </p:normalViewPr>
  <p:slideViewPr>
    <p:cSldViewPr>
      <p:cViewPr varScale="1">
        <p:scale>
          <a:sx n="125" d="100"/>
          <a:sy n="125" d="100"/>
        </p:scale>
        <p:origin x="240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ustomXml" Target="../customXml/item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40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407221-FC82-4E3E-8CB5-7CCC4BDFBDF0}" type="doc">
      <dgm:prSet loTypeId="urn:microsoft.com/office/officeart/2005/8/layout/cycle2" loCatId="cycle" qsTypeId="urn:microsoft.com/office/officeart/2005/8/quickstyle/3d3" qsCatId="3D" csTypeId="urn:microsoft.com/office/officeart/2005/8/colors/accent6_5" csCatId="accent6" phldr="1"/>
      <dgm:spPr/>
    </dgm:pt>
    <dgm:pt modelId="{C94C40D5-6B81-411B-BB0F-4DEC7B62CCC9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 smtClean="0">
              <a:ln/>
              <a:solidFill>
                <a:schemeClr val="bg1"/>
              </a:solidFill>
              <a:effectLst/>
              <a:latin typeface="Arial" charset="0"/>
              <a:cs typeface="Arial" charset="0"/>
            </a:rPr>
            <a:t>IP acquisition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 smtClean="0">
              <a:ln/>
              <a:solidFill>
                <a:schemeClr val="bg1"/>
              </a:solidFill>
              <a:effectLst/>
              <a:latin typeface="Arial" charset="0"/>
              <a:cs typeface="Arial" charset="0"/>
            </a:rPr>
            <a:t>Business name/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 smtClean="0">
              <a:ln/>
              <a:solidFill>
                <a:schemeClr val="bg1"/>
              </a:solidFill>
              <a:effectLst/>
              <a:latin typeface="Arial" charset="0"/>
              <a:cs typeface="Arial" charset="0"/>
            </a:rPr>
            <a:t>Trademarks/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 smtClean="0">
              <a:ln/>
              <a:solidFill>
                <a:schemeClr val="bg1"/>
              </a:solidFill>
              <a:effectLst/>
              <a:latin typeface="Arial" charset="0"/>
              <a:cs typeface="Arial" charset="0"/>
            </a:rPr>
            <a:t>Domain names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 smtClean="0">
              <a:ln/>
              <a:solidFill>
                <a:schemeClr val="bg1"/>
              </a:solidFill>
              <a:effectLst/>
              <a:latin typeface="Arial" charset="0"/>
              <a:cs typeface="Arial" charset="0"/>
            </a:rPr>
            <a:t>Patents/Designs/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 smtClean="0">
              <a:ln/>
              <a:solidFill>
                <a:schemeClr val="bg1"/>
              </a:solidFill>
              <a:effectLst/>
              <a:latin typeface="Arial" charset="0"/>
              <a:cs typeface="Arial" charset="0"/>
            </a:rPr>
            <a:t>Trade Secrets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b="1" i="0" u="none" strike="noStrike" cap="none" normalizeH="0" baseline="0" dirty="0" smtClean="0">
            <a:ln/>
            <a:solidFill>
              <a:schemeClr val="bg1"/>
            </a:solidFill>
            <a:effectLst/>
            <a:latin typeface="Arial" charset="0"/>
            <a:cs typeface="Arial" charset="0"/>
          </a:endParaRPr>
        </a:p>
      </dgm:t>
    </dgm:pt>
    <dgm:pt modelId="{2DCCB8F5-B3D4-4C12-B666-571CCDE03FCE}" type="parTrans" cxnId="{08060842-9B13-451E-83C9-3B4E064252FE}">
      <dgm:prSet/>
      <dgm:spPr/>
      <dgm:t>
        <a:bodyPr/>
        <a:lstStyle/>
        <a:p>
          <a:endParaRPr lang="en-US"/>
        </a:p>
      </dgm:t>
    </dgm:pt>
    <dgm:pt modelId="{70B3E887-EF3D-4D5F-9244-19B50D316AED}" type="sibTrans" cxnId="{08060842-9B13-451E-83C9-3B4E064252FE}">
      <dgm:prSet/>
      <dgm:spPr/>
      <dgm:t>
        <a:bodyPr/>
        <a:lstStyle/>
        <a:p>
          <a:endParaRPr lang="en-US"/>
        </a:p>
      </dgm:t>
    </dgm:pt>
    <dgm:pt modelId="{0598A836-7942-41A6-B123-398C61A0C257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 smtClean="0">
              <a:ln/>
              <a:solidFill>
                <a:schemeClr val="bg1"/>
              </a:solidFill>
              <a:effectLst/>
              <a:latin typeface="Arial" charset="0"/>
              <a:cs typeface="Arial" charset="0"/>
            </a:rPr>
            <a:t>Products/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 smtClean="0">
              <a:ln/>
              <a:solidFill>
                <a:schemeClr val="bg1"/>
              </a:solidFill>
              <a:effectLst/>
              <a:latin typeface="Arial" charset="0"/>
              <a:cs typeface="Arial" charset="0"/>
            </a:rPr>
            <a:t>Processes</a:t>
          </a:r>
        </a:p>
      </dgm:t>
    </dgm:pt>
    <dgm:pt modelId="{6C684A55-39F3-4F01-A5B1-3BEE4C8D93F7}" type="parTrans" cxnId="{B33B5E70-D83C-4A3A-84A1-27E7B8DA915C}">
      <dgm:prSet/>
      <dgm:spPr/>
      <dgm:t>
        <a:bodyPr/>
        <a:lstStyle/>
        <a:p>
          <a:endParaRPr lang="en-US"/>
        </a:p>
      </dgm:t>
    </dgm:pt>
    <dgm:pt modelId="{2E4B6328-EED9-4571-8C26-9ED995FC2988}" type="sibTrans" cxnId="{B33B5E70-D83C-4A3A-84A1-27E7B8DA915C}">
      <dgm:prSet/>
      <dgm:spPr/>
      <dgm:t>
        <a:bodyPr/>
        <a:lstStyle/>
        <a:p>
          <a:endParaRPr lang="en-US"/>
        </a:p>
      </dgm:t>
    </dgm:pt>
    <dgm:pt modelId="{C31E9B72-5928-4495-8EE1-8D795E806B5C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 smtClean="0">
              <a:ln/>
              <a:effectLst/>
              <a:latin typeface="Arial" charset="0"/>
              <a:cs typeface="Arial" charset="0"/>
            </a:rPr>
            <a:t>IP exploitation/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 smtClean="0">
              <a:ln/>
              <a:effectLst/>
              <a:latin typeface="Arial" charset="0"/>
              <a:cs typeface="Arial" charset="0"/>
            </a:rPr>
            <a:t>Commercialization/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 smtClean="0">
              <a:ln/>
              <a:effectLst/>
              <a:latin typeface="Arial" charset="0"/>
              <a:cs typeface="Arial" charset="0"/>
            </a:rPr>
            <a:t>Technology transfer/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 smtClean="0">
              <a:ln/>
              <a:effectLst/>
              <a:latin typeface="Arial" charset="0"/>
              <a:cs typeface="Arial" charset="0"/>
            </a:rPr>
            <a:t>Amortization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 smtClean="0">
              <a:ln/>
              <a:effectLst/>
              <a:latin typeface="Arial" charset="0"/>
              <a:cs typeface="Arial" charset="0"/>
            </a:rPr>
            <a:t>of investment/Profit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b="0" i="0" u="none" strike="noStrike" cap="none" normalizeH="0" baseline="0" dirty="0" smtClean="0">
            <a:ln/>
            <a:effectLst/>
            <a:latin typeface="Arial" charset="0"/>
            <a:cs typeface="Arial" charset="0"/>
          </a:endParaRPr>
        </a:p>
      </dgm:t>
    </dgm:pt>
    <dgm:pt modelId="{B57D3653-2351-4514-AC1D-AAA26241C40B}" type="parTrans" cxnId="{3455BC41-3C57-4D3D-94A3-97E22A6BC5BA}">
      <dgm:prSet/>
      <dgm:spPr/>
      <dgm:t>
        <a:bodyPr/>
        <a:lstStyle/>
        <a:p>
          <a:endParaRPr lang="en-US"/>
        </a:p>
      </dgm:t>
    </dgm:pt>
    <dgm:pt modelId="{17778594-269E-44FF-9191-8F5E0210CBDB}" type="sibTrans" cxnId="{3455BC41-3C57-4D3D-94A3-97E22A6BC5BA}">
      <dgm:prSet/>
      <dgm:spPr/>
      <dgm:t>
        <a:bodyPr/>
        <a:lstStyle/>
        <a:p>
          <a:endParaRPr lang="en-US"/>
        </a:p>
      </dgm:t>
    </dgm:pt>
    <dgm:pt modelId="{A1FA4ACC-A58B-4659-8889-FE43E0273BA7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 smtClean="0">
              <a:ln/>
              <a:effectLst/>
              <a:latin typeface="Arial" charset="0"/>
              <a:cs typeface="Arial" charset="0"/>
            </a:rPr>
            <a:t>Research/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 smtClean="0">
              <a:ln/>
              <a:effectLst/>
              <a:latin typeface="Arial" charset="0"/>
              <a:cs typeface="Arial" charset="0"/>
            </a:rPr>
            <a:t>Innovation </a:t>
          </a:r>
        </a:p>
      </dgm:t>
    </dgm:pt>
    <dgm:pt modelId="{11C4597D-AF7D-410E-9574-5D47A15BF40E}" type="parTrans" cxnId="{0E1CBD57-0453-472E-986B-F7063AC12706}">
      <dgm:prSet/>
      <dgm:spPr/>
      <dgm:t>
        <a:bodyPr/>
        <a:lstStyle/>
        <a:p>
          <a:endParaRPr lang="en-US"/>
        </a:p>
      </dgm:t>
    </dgm:pt>
    <dgm:pt modelId="{1114F248-805B-42FA-94C2-1D654257E8AE}" type="sibTrans" cxnId="{0E1CBD57-0453-472E-986B-F7063AC12706}">
      <dgm:prSet/>
      <dgm:spPr/>
      <dgm:t>
        <a:bodyPr/>
        <a:lstStyle/>
        <a:p>
          <a:endParaRPr lang="en-US"/>
        </a:p>
      </dgm:t>
    </dgm:pt>
    <dgm:pt modelId="{B680DC19-4D89-4817-89C1-C85E4019F9C1}" type="pres">
      <dgm:prSet presAssocID="{1F407221-FC82-4E3E-8CB5-7CCC4BDFBDF0}" presName="cycle" presStyleCnt="0">
        <dgm:presLayoutVars>
          <dgm:dir/>
          <dgm:resizeHandles val="exact"/>
        </dgm:presLayoutVars>
      </dgm:prSet>
      <dgm:spPr/>
    </dgm:pt>
    <dgm:pt modelId="{C27B9F3B-E215-4802-8C29-C64119558450}" type="pres">
      <dgm:prSet presAssocID="{C94C40D5-6B81-411B-BB0F-4DEC7B62CCC9}" presName="node" presStyleLbl="node1" presStyleIdx="0" presStyleCnt="4" custScaleX="108632" custScaleY="102347" custRadScaleRad="97100" custRadScaleInc="-1785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E2A8069-5122-4666-8503-A08219EE5126}" type="pres">
      <dgm:prSet presAssocID="{70B3E887-EF3D-4D5F-9244-19B50D316AED}" presName="sibTrans" presStyleLbl="sibTrans2D1" presStyleIdx="0" presStyleCnt="4"/>
      <dgm:spPr/>
      <dgm:t>
        <a:bodyPr/>
        <a:lstStyle/>
        <a:p>
          <a:endParaRPr lang="fr-FR"/>
        </a:p>
      </dgm:t>
    </dgm:pt>
    <dgm:pt modelId="{A9A566C7-DF26-4762-9F6A-5D3DB408C0E7}" type="pres">
      <dgm:prSet presAssocID="{70B3E887-EF3D-4D5F-9244-19B50D316AED}" presName="connectorText" presStyleLbl="sibTrans2D1" presStyleIdx="0" presStyleCnt="4"/>
      <dgm:spPr/>
      <dgm:t>
        <a:bodyPr/>
        <a:lstStyle/>
        <a:p>
          <a:endParaRPr lang="fr-FR"/>
        </a:p>
      </dgm:t>
    </dgm:pt>
    <dgm:pt modelId="{9C396D17-6A8D-460B-B35A-DA141D08361A}" type="pres">
      <dgm:prSet presAssocID="{0598A836-7942-41A6-B123-398C61A0C257}" presName="node" presStyleLbl="node1" presStyleIdx="1" presStyleCnt="4" custRadScaleRad="106198" custRadScaleInc="-1605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E1E0A53-DB79-44EC-9230-F7EC2593B670}" type="pres">
      <dgm:prSet presAssocID="{2E4B6328-EED9-4571-8C26-9ED995FC2988}" presName="sibTrans" presStyleLbl="sibTrans2D1" presStyleIdx="1" presStyleCnt="4"/>
      <dgm:spPr/>
      <dgm:t>
        <a:bodyPr/>
        <a:lstStyle/>
        <a:p>
          <a:endParaRPr lang="fr-FR"/>
        </a:p>
      </dgm:t>
    </dgm:pt>
    <dgm:pt modelId="{5C03F063-1606-48E6-A565-22671F5BFE4A}" type="pres">
      <dgm:prSet presAssocID="{2E4B6328-EED9-4571-8C26-9ED995FC2988}" presName="connectorText" presStyleLbl="sibTrans2D1" presStyleIdx="1" presStyleCnt="4"/>
      <dgm:spPr/>
      <dgm:t>
        <a:bodyPr/>
        <a:lstStyle/>
        <a:p>
          <a:endParaRPr lang="fr-FR"/>
        </a:p>
      </dgm:t>
    </dgm:pt>
    <dgm:pt modelId="{2E80772E-1961-42B6-B2C0-052A25111F22}" type="pres">
      <dgm:prSet presAssocID="{C31E9B72-5928-4495-8EE1-8D795E806B5C}" presName="node" presStyleLbl="node1" presStyleIdx="2" presStyleCnt="4" custScaleX="112627" custScaleY="116063" custRadScaleRad="84154" custRadScaleInc="958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24FE36E-32C4-4E01-A37B-85E994B42BC4}" type="pres">
      <dgm:prSet presAssocID="{17778594-269E-44FF-9191-8F5E0210CBDB}" presName="sibTrans" presStyleLbl="sibTrans2D1" presStyleIdx="2" presStyleCnt="4"/>
      <dgm:spPr/>
      <dgm:t>
        <a:bodyPr/>
        <a:lstStyle/>
        <a:p>
          <a:endParaRPr lang="fr-FR"/>
        </a:p>
      </dgm:t>
    </dgm:pt>
    <dgm:pt modelId="{1EAC7CE4-25FE-4C44-BB7C-14851FF46024}" type="pres">
      <dgm:prSet presAssocID="{17778594-269E-44FF-9191-8F5E0210CBDB}" presName="connectorText" presStyleLbl="sibTrans2D1" presStyleIdx="2" presStyleCnt="4"/>
      <dgm:spPr/>
      <dgm:t>
        <a:bodyPr/>
        <a:lstStyle/>
        <a:p>
          <a:endParaRPr lang="fr-FR"/>
        </a:p>
      </dgm:t>
    </dgm:pt>
    <dgm:pt modelId="{8F2DEF28-A33E-49CC-9428-DD990E06AC82}" type="pres">
      <dgm:prSet presAssocID="{A1FA4ACC-A58B-4659-8889-FE43E0273BA7}" presName="node" presStyleLbl="node1" presStyleIdx="3" presStyleCnt="4" custRadScaleRad="114572" custRadScaleInc="683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17CEF26-2593-4C63-A32C-DE7F1822CB9A}" type="pres">
      <dgm:prSet presAssocID="{1114F248-805B-42FA-94C2-1D654257E8AE}" presName="sibTrans" presStyleLbl="sibTrans2D1" presStyleIdx="3" presStyleCnt="4"/>
      <dgm:spPr/>
      <dgm:t>
        <a:bodyPr/>
        <a:lstStyle/>
        <a:p>
          <a:endParaRPr lang="fr-FR"/>
        </a:p>
      </dgm:t>
    </dgm:pt>
    <dgm:pt modelId="{6D32CC83-A1B9-4E5A-9CE0-0C435EF6AAFB}" type="pres">
      <dgm:prSet presAssocID="{1114F248-805B-42FA-94C2-1D654257E8AE}" presName="connectorText" presStyleLbl="sibTrans2D1" presStyleIdx="3" presStyleCnt="4"/>
      <dgm:spPr/>
      <dgm:t>
        <a:bodyPr/>
        <a:lstStyle/>
        <a:p>
          <a:endParaRPr lang="fr-FR"/>
        </a:p>
      </dgm:t>
    </dgm:pt>
  </dgm:ptLst>
  <dgm:cxnLst>
    <dgm:cxn modelId="{08060842-9B13-451E-83C9-3B4E064252FE}" srcId="{1F407221-FC82-4E3E-8CB5-7CCC4BDFBDF0}" destId="{C94C40D5-6B81-411B-BB0F-4DEC7B62CCC9}" srcOrd="0" destOrd="0" parTransId="{2DCCB8F5-B3D4-4C12-B666-571CCDE03FCE}" sibTransId="{70B3E887-EF3D-4D5F-9244-19B50D316AED}"/>
    <dgm:cxn modelId="{58000547-6C8A-41EB-B858-8ED1A4BBC0BF}" type="presOf" srcId="{2E4B6328-EED9-4571-8C26-9ED995FC2988}" destId="{5C03F063-1606-48E6-A565-22671F5BFE4A}" srcOrd="1" destOrd="0" presId="urn:microsoft.com/office/officeart/2005/8/layout/cycle2"/>
    <dgm:cxn modelId="{B33B5E70-D83C-4A3A-84A1-27E7B8DA915C}" srcId="{1F407221-FC82-4E3E-8CB5-7CCC4BDFBDF0}" destId="{0598A836-7942-41A6-B123-398C61A0C257}" srcOrd="1" destOrd="0" parTransId="{6C684A55-39F3-4F01-A5B1-3BEE4C8D93F7}" sibTransId="{2E4B6328-EED9-4571-8C26-9ED995FC2988}"/>
    <dgm:cxn modelId="{EDB72E41-C8B4-4EF2-B730-95B3BAA6B323}" type="presOf" srcId="{A1FA4ACC-A58B-4659-8889-FE43E0273BA7}" destId="{8F2DEF28-A33E-49CC-9428-DD990E06AC82}" srcOrd="0" destOrd="0" presId="urn:microsoft.com/office/officeart/2005/8/layout/cycle2"/>
    <dgm:cxn modelId="{640ED5EE-1BAE-47C9-B078-D7D24795018E}" type="presOf" srcId="{1114F248-805B-42FA-94C2-1D654257E8AE}" destId="{6D32CC83-A1B9-4E5A-9CE0-0C435EF6AAFB}" srcOrd="1" destOrd="0" presId="urn:microsoft.com/office/officeart/2005/8/layout/cycle2"/>
    <dgm:cxn modelId="{D73C72DF-2276-4714-B77E-ADB02B0D7F3F}" type="presOf" srcId="{17778594-269E-44FF-9191-8F5E0210CBDB}" destId="{D24FE36E-32C4-4E01-A37B-85E994B42BC4}" srcOrd="0" destOrd="0" presId="urn:microsoft.com/office/officeart/2005/8/layout/cycle2"/>
    <dgm:cxn modelId="{721715C6-6A4B-4565-99F2-F9764C857A0C}" type="presOf" srcId="{2E4B6328-EED9-4571-8C26-9ED995FC2988}" destId="{8E1E0A53-DB79-44EC-9230-F7EC2593B670}" srcOrd="0" destOrd="0" presId="urn:microsoft.com/office/officeart/2005/8/layout/cycle2"/>
    <dgm:cxn modelId="{99540615-D40F-4223-ABE1-ECFC77DCD58E}" type="presOf" srcId="{C94C40D5-6B81-411B-BB0F-4DEC7B62CCC9}" destId="{C27B9F3B-E215-4802-8C29-C64119558450}" srcOrd="0" destOrd="0" presId="urn:microsoft.com/office/officeart/2005/8/layout/cycle2"/>
    <dgm:cxn modelId="{2B23D27C-EE66-42E6-A1D3-2D454D3E95EC}" type="presOf" srcId="{70B3E887-EF3D-4D5F-9244-19B50D316AED}" destId="{A9A566C7-DF26-4762-9F6A-5D3DB408C0E7}" srcOrd="1" destOrd="0" presId="urn:microsoft.com/office/officeart/2005/8/layout/cycle2"/>
    <dgm:cxn modelId="{0E1CBD57-0453-472E-986B-F7063AC12706}" srcId="{1F407221-FC82-4E3E-8CB5-7CCC4BDFBDF0}" destId="{A1FA4ACC-A58B-4659-8889-FE43E0273BA7}" srcOrd="3" destOrd="0" parTransId="{11C4597D-AF7D-410E-9574-5D47A15BF40E}" sibTransId="{1114F248-805B-42FA-94C2-1D654257E8AE}"/>
    <dgm:cxn modelId="{AE9E1890-0233-495A-AECE-12F4513568CF}" type="presOf" srcId="{17778594-269E-44FF-9191-8F5E0210CBDB}" destId="{1EAC7CE4-25FE-4C44-BB7C-14851FF46024}" srcOrd="1" destOrd="0" presId="urn:microsoft.com/office/officeart/2005/8/layout/cycle2"/>
    <dgm:cxn modelId="{83F703F9-1173-476E-B941-BF495FC695C3}" type="presOf" srcId="{C31E9B72-5928-4495-8EE1-8D795E806B5C}" destId="{2E80772E-1961-42B6-B2C0-052A25111F22}" srcOrd="0" destOrd="0" presId="urn:microsoft.com/office/officeart/2005/8/layout/cycle2"/>
    <dgm:cxn modelId="{68DC5161-FF76-47E0-AFCE-DF9519984744}" type="presOf" srcId="{70B3E887-EF3D-4D5F-9244-19B50D316AED}" destId="{3E2A8069-5122-4666-8503-A08219EE5126}" srcOrd="0" destOrd="0" presId="urn:microsoft.com/office/officeart/2005/8/layout/cycle2"/>
    <dgm:cxn modelId="{F1FE326E-BA3A-450B-A29D-969BD441C070}" type="presOf" srcId="{0598A836-7942-41A6-B123-398C61A0C257}" destId="{9C396D17-6A8D-460B-B35A-DA141D08361A}" srcOrd="0" destOrd="0" presId="urn:microsoft.com/office/officeart/2005/8/layout/cycle2"/>
    <dgm:cxn modelId="{B80523A5-F894-4FFF-B8E6-BE7C8AFB0B46}" type="presOf" srcId="{1114F248-805B-42FA-94C2-1D654257E8AE}" destId="{A17CEF26-2593-4C63-A32C-DE7F1822CB9A}" srcOrd="0" destOrd="0" presId="urn:microsoft.com/office/officeart/2005/8/layout/cycle2"/>
    <dgm:cxn modelId="{85C6AB92-9394-4DA9-AAAD-F402D7854EDD}" type="presOf" srcId="{1F407221-FC82-4E3E-8CB5-7CCC4BDFBDF0}" destId="{B680DC19-4D89-4817-89C1-C85E4019F9C1}" srcOrd="0" destOrd="0" presId="urn:microsoft.com/office/officeart/2005/8/layout/cycle2"/>
    <dgm:cxn modelId="{3455BC41-3C57-4D3D-94A3-97E22A6BC5BA}" srcId="{1F407221-FC82-4E3E-8CB5-7CCC4BDFBDF0}" destId="{C31E9B72-5928-4495-8EE1-8D795E806B5C}" srcOrd="2" destOrd="0" parTransId="{B57D3653-2351-4514-AC1D-AAA26241C40B}" sibTransId="{17778594-269E-44FF-9191-8F5E0210CBDB}"/>
    <dgm:cxn modelId="{457463BE-7A47-41C1-85F6-8E20840DD13A}" type="presParOf" srcId="{B680DC19-4D89-4817-89C1-C85E4019F9C1}" destId="{C27B9F3B-E215-4802-8C29-C64119558450}" srcOrd="0" destOrd="0" presId="urn:microsoft.com/office/officeart/2005/8/layout/cycle2"/>
    <dgm:cxn modelId="{ECD577E3-9B82-4E8B-9D5B-6A6E8FBCB0CD}" type="presParOf" srcId="{B680DC19-4D89-4817-89C1-C85E4019F9C1}" destId="{3E2A8069-5122-4666-8503-A08219EE5126}" srcOrd="1" destOrd="0" presId="urn:microsoft.com/office/officeart/2005/8/layout/cycle2"/>
    <dgm:cxn modelId="{DCE5990E-29F9-40C5-AEFB-CB5366D96535}" type="presParOf" srcId="{3E2A8069-5122-4666-8503-A08219EE5126}" destId="{A9A566C7-DF26-4762-9F6A-5D3DB408C0E7}" srcOrd="0" destOrd="0" presId="urn:microsoft.com/office/officeart/2005/8/layout/cycle2"/>
    <dgm:cxn modelId="{5A229E45-1088-43BC-A00F-3E6E0A8E4F16}" type="presParOf" srcId="{B680DC19-4D89-4817-89C1-C85E4019F9C1}" destId="{9C396D17-6A8D-460B-B35A-DA141D08361A}" srcOrd="2" destOrd="0" presId="urn:microsoft.com/office/officeart/2005/8/layout/cycle2"/>
    <dgm:cxn modelId="{EB75B27A-AEB9-4B0D-AB36-FA897FAF8CBC}" type="presParOf" srcId="{B680DC19-4D89-4817-89C1-C85E4019F9C1}" destId="{8E1E0A53-DB79-44EC-9230-F7EC2593B670}" srcOrd="3" destOrd="0" presId="urn:microsoft.com/office/officeart/2005/8/layout/cycle2"/>
    <dgm:cxn modelId="{4F535059-EA41-4E03-A1DB-4026DCA6405F}" type="presParOf" srcId="{8E1E0A53-DB79-44EC-9230-F7EC2593B670}" destId="{5C03F063-1606-48E6-A565-22671F5BFE4A}" srcOrd="0" destOrd="0" presId="urn:microsoft.com/office/officeart/2005/8/layout/cycle2"/>
    <dgm:cxn modelId="{A6124404-9C21-41C2-A37F-DEAD0514F064}" type="presParOf" srcId="{B680DC19-4D89-4817-89C1-C85E4019F9C1}" destId="{2E80772E-1961-42B6-B2C0-052A25111F22}" srcOrd="4" destOrd="0" presId="urn:microsoft.com/office/officeart/2005/8/layout/cycle2"/>
    <dgm:cxn modelId="{25C6408E-6FEE-41F6-A682-DFC7F3F06EA4}" type="presParOf" srcId="{B680DC19-4D89-4817-89C1-C85E4019F9C1}" destId="{D24FE36E-32C4-4E01-A37B-85E994B42BC4}" srcOrd="5" destOrd="0" presId="urn:microsoft.com/office/officeart/2005/8/layout/cycle2"/>
    <dgm:cxn modelId="{CE3F41FB-0C60-4035-B6C2-5CAEA4BD3770}" type="presParOf" srcId="{D24FE36E-32C4-4E01-A37B-85E994B42BC4}" destId="{1EAC7CE4-25FE-4C44-BB7C-14851FF46024}" srcOrd="0" destOrd="0" presId="urn:microsoft.com/office/officeart/2005/8/layout/cycle2"/>
    <dgm:cxn modelId="{14317273-14EC-4252-AD46-79DD03F709C6}" type="presParOf" srcId="{B680DC19-4D89-4817-89C1-C85E4019F9C1}" destId="{8F2DEF28-A33E-49CC-9428-DD990E06AC82}" srcOrd="6" destOrd="0" presId="urn:microsoft.com/office/officeart/2005/8/layout/cycle2"/>
    <dgm:cxn modelId="{D9F79A08-3D99-4487-80B8-768FAF71F4E7}" type="presParOf" srcId="{B680DC19-4D89-4817-89C1-C85E4019F9C1}" destId="{A17CEF26-2593-4C63-A32C-DE7F1822CB9A}" srcOrd="7" destOrd="0" presId="urn:microsoft.com/office/officeart/2005/8/layout/cycle2"/>
    <dgm:cxn modelId="{C0925D48-8DCA-48CC-8693-30918493CB16}" type="presParOf" srcId="{A17CEF26-2593-4C63-A32C-DE7F1822CB9A}" destId="{6D32CC83-A1B9-4E5A-9CE0-0C435EF6AAFB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6FD2391-570B-4028-809D-FEBC44CFFB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3126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B5C2A3F-903B-417B-B601-153FC74D2A7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37920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35B267D-8177-4F21-BF9D-FDB0229C8134}" type="slidenum">
              <a:rPr lang="en-US" altLang="en-US" smtClean="0"/>
              <a:pPr eaLnBrk="1" hangingPunct="1">
                <a:spcBef>
                  <a:spcPct val="0"/>
                </a:spcBef>
              </a:pPr>
              <a:t>1</a:t>
            </a:fld>
            <a:endParaRPr lang="en-US" alt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5842553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C09B6BD-5D66-4A1C-B01B-90581BE1F862}" type="slidenum">
              <a:rPr lang="en-US" altLang="en-US" smtClean="0"/>
              <a:pPr eaLnBrk="1" hangingPunct="1">
                <a:spcBef>
                  <a:spcPct val="0"/>
                </a:spcBef>
              </a:pPr>
              <a:t>3</a:t>
            </a:fld>
            <a:endParaRPr lang="en-US" altLang="en-US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5027922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8E1AD4E-60FA-4B9F-A017-44112025DC03}" type="slidenum">
              <a:rPr lang="en-US" altLang="en-US" smtClean="0"/>
              <a:pPr eaLnBrk="1" hangingPunct="1">
                <a:spcBef>
                  <a:spcPct val="0"/>
                </a:spcBef>
              </a:pPr>
              <a:t>17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3547111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1EF11A4D-437A-4908-BAA5-CE67BB4D3709}" type="slidenum">
              <a:rPr lang="en-US" altLang="en-US" sz="1200" smtClean="0"/>
              <a:pPr eaLnBrk="1" hangingPunct="1"/>
              <a:t>19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4193828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3860800"/>
            <a:ext cx="64008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92736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3B677A-0FC7-4934-AB52-2A74DE31DB5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748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671C63-5CB3-4666-AB25-87B76FA9BC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34681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73238"/>
            <a:ext cx="4038600" cy="4352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773238"/>
            <a:ext cx="4038600" cy="4352925"/>
          </a:xfrm>
        </p:spPr>
        <p:txBody>
          <a:bodyPr/>
          <a:lstStyle/>
          <a:p>
            <a:pPr lvl="0"/>
            <a:endParaRPr lang="fr-FR" noProof="0" smtClean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1C6F04-759E-4D9D-8F1A-5B0092A3EF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05789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238"/>
            <a:ext cx="8229600" cy="21002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4025900"/>
            <a:ext cx="8229600" cy="21002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CA3B69-9E58-4E93-8BF3-AFD2C58C6A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8703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D7EB1E-3FB3-437B-A0FD-3929D949CB0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1440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E0AA4F-644A-4F6D-A11B-470F91195E6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8480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238"/>
            <a:ext cx="403860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403860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B3D089-F257-4E41-ACDD-F16EB2E7FE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0875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A82770-9D65-4FA7-ABD4-9BAA917048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6700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D0DC61-2706-4E0D-893A-320EB643E4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4347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AE3868-CD37-4CA5-907E-CD0C5D27E2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9198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AAFA40-6A39-4471-B3D1-1321F4ACCE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226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367105-B7C6-4CB6-BF32-DC29B8C2E57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8706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73238"/>
            <a:ext cx="8229600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EEF5F06-31C4-48A7-AC01-7F653A7192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po.int/aspi" TargetMode="External"/><Relationship Id="rId7" Type="http://schemas.openxmlformats.org/officeDocument/2006/relationships/image" Target="../media/image15.png"/><Relationship Id="rId2" Type="http://schemas.openxmlformats.org/officeDocument/2006/relationships/hyperlink" Target="http://www.wipo.int/ardi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hyperlink" Target="http://www.wipo.int/tisc/en/etutorial.html" TargetMode="External"/><Relationship Id="rId4" Type="http://schemas.openxmlformats.org/officeDocument/2006/relationships/hyperlink" Target="http://www.wipo.int/tisc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po.int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hyperlink" Target="http://www.wipo.int/patentscope/en/programs/patent_landscapes/reports/ewaste.html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hyperlink" Target="http://www.wipo.int/green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po.int/patentscope/en/programs/patent_landscapes/index.html" TargetMode="External"/><Relationship Id="rId2" Type="http://schemas.openxmlformats.org/officeDocument/2006/relationships/hyperlink" Target="mailto:Irene.Kitsara@wipo.int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914400" y="4183063"/>
            <a:ext cx="5529808" cy="133350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500" b="1" dirty="0" smtClean="0">
                <a:solidFill>
                  <a:srgbClr val="00408C"/>
                </a:solidFill>
                <a:ea typeface="ヒラギノ角ゴ Pro W3"/>
                <a:cs typeface="ヒラギノ角ゴ Pro W3"/>
              </a:rPr>
              <a:t>Patent Landscape Report on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500" b="1" dirty="0" smtClean="0">
                <a:solidFill>
                  <a:srgbClr val="00408C"/>
                </a:solidFill>
                <a:ea typeface="ヒラギノ角ゴ Pro W3"/>
                <a:cs typeface="ヒラギノ角ゴ Pro W3"/>
              </a:rPr>
              <a:t>E-Waste Recycling Technologies – Key findings and focus on Asia</a:t>
            </a:r>
            <a:endParaRPr lang="en-US" altLang="en-US" sz="2500" dirty="0" smtClean="0">
              <a:solidFill>
                <a:srgbClr val="00408C"/>
              </a:solidFill>
              <a:ea typeface="ヒラギノ角ゴ Pro W3"/>
              <a:cs typeface="ヒラギノ角ゴ Pro W3"/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2500" dirty="0" smtClean="0">
              <a:solidFill>
                <a:srgbClr val="00408C"/>
              </a:solidFill>
              <a:ea typeface="ヒラギノ角ゴ Pro W3"/>
              <a:cs typeface="ヒラギノ角ゴ Pro W3"/>
            </a:endParaRPr>
          </a:p>
        </p:txBody>
      </p:sp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6300788" y="5157788"/>
            <a:ext cx="2147887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lnSpc>
                <a:spcPct val="40000"/>
              </a:lnSpc>
              <a:spcBef>
                <a:spcPct val="50000"/>
              </a:spcBef>
              <a:buFontTx/>
              <a:buNone/>
            </a:pPr>
            <a:r>
              <a:rPr lang="en-US" altLang="en-US" sz="1300" dirty="0" smtClean="0">
                <a:solidFill>
                  <a:srgbClr val="3399FF"/>
                </a:solidFill>
                <a:latin typeface="Arial Black" pitchFamily="34" charset="0"/>
                <a:ea typeface="ヒラギノ角ゴ Pro W3"/>
                <a:cs typeface="ヒラギノ角ゴ Pro W3"/>
              </a:rPr>
              <a:t>Beijing </a:t>
            </a:r>
            <a:endParaRPr lang="en-US" altLang="en-US" sz="1300" dirty="0">
              <a:solidFill>
                <a:srgbClr val="3399FF"/>
              </a:solidFill>
              <a:latin typeface="Arial Black" pitchFamily="34" charset="0"/>
              <a:ea typeface="ヒラギノ角ゴ Pro W3"/>
              <a:cs typeface="ヒラギノ角ゴ Pro W3"/>
            </a:endParaRPr>
          </a:p>
          <a:p>
            <a:pPr>
              <a:lnSpc>
                <a:spcPct val="40000"/>
              </a:lnSpc>
              <a:spcBef>
                <a:spcPct val="50000"/>
              </a:spcBef>
              <a:buFontTx/>
              <a:buNone/>
            </a:pPr>
            <a:r>
              <a:rPr lang="en-US" altLang="en-US" sz="1300" dirty="0" smtClean="0">
                <a:solidFill>
                  <a:srgbClr val="3399FF"/>
                </a:solidFill>
                <a:latin typeface="Arial Black" pitchFamily="34" charset="0"/>
                <a:ea typeface="ヒラギノ角ゴ Pro W3"/>
                <a:cs typeface="ヒラギノ角ゴ Pro W3"/>
              </a:rPr>
              <a:t>23 September 2014</a:t>
            </a:r>
            <a:endParaRPr lang="en-US" altLang="en-US" sz="1300" dirty="0">
              <a:solidFill>
                <a:srgbClr val="3399FF"/>
              </a:solidFill>
              <a:latin typeface="Arial Black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3076" name="Rectangle 6"/>
          <p:cNvSpPr>
            <a:spLocks noChangeArrowheads="1"/>
          </p:cNvSpPr>
          <p:nvPr/>
        </p:nvSpPr>
        <p:spPr bwMode="auto">
          <a:xfrm>
            <a:off x="914400" y="3810000"/>
            <a:ext cx="381000" cy="381000"/>
          </a:xfrm>
          <a:prstGeom prst="rect">
            <a:avLst/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fr-FR" altLang="en-US"/>
          </a:p>
        </p:txBody>
      </p:sp>
      <p:sp>
        <p:nvSpPr>
          <p:cNvPr id="3077" name="Rectangle 7"/>
          <p:cNvSpPr>
            <a:spLocks noChangeArrowheads="1"/>
          </p:cNvSpPr>
          <p:nvPr/>
        </p:nvSpPr>
        <p:spPr bwMode="auto">
          <a:xfrm>
            <a:off x="914400" y="5805488"/>
            <a:ext cx="77343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800" dirty="0">
                <a:solidFill>
                  <a:srgbClr val="00408C"/>
                </a:solidFill>
                <a:ea typeface="ヒラギノ角ゴ Pro W3"/>
                <a:cs typeface="ヒラギノ角ゴ Pro W3"/>
              </a:rPr>
              <a:t>Irene </a:t>
            </a:r>
            <a:r>
              <a:rPr lang="en-US" altLang="en-US" sz="1800" dirty="0" smtClean="0">
                <a:solidFill>
                  <a:srgbClr val="00408C"/>
                </a:solidFill>
                <a:ea typeface="ヒラギノ角ゴ Pro W3"/>
                <a:cs typeface="ヒラギノ角ゴ Pro W3"/>
              </a:rPr>
              <a:t>Kitsara, Project Officer</a:t>
            </a:r>
            <a:r>
              <a:rPr lang="en-US" altLang="en-US" sz="1800" dirty="0">
                <a:solidFill>
                  <a:srgbClr val="00408C"/>
                </a:solidFill>
                <a:ea typeface="ヒラギノ角ゴ Pro W3"/>
                <a:cs typeface="ヒラギノ角ゴ Pro W3"/>
              </a:rPr>
              <a:t>	</a:t>
            </a:r>
          </a:p>
          <a:p>
            <a:pPr eaLnBrk="1" hangingPunct="1">
              <a:buFontTx/>
              <a:buNone/>
            </a:pPr>
            <a:r>
              <a:rPr lang="en-US" altLang="en-US" sz="1800" dirty="0">
                <a:solidFill>
                  <a:srgbClr val="00408C"/>
                </a:solidFill>
                <a:ea typeface="ヒラギノ角ゴ Pro W3"/>
                <a:cs typeface="ヒラギノ角ゴ Pro W3"/>
              </a:rPr>
              <a:t>Patent Information Section, Access to Information and Knowledge Division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214313" y="188640"/>
            <a:ext cx="8929687" cy="908720"/>
          </a:xfrm>
        </p:spPr>
        <p:txBody>
          <a:bodyPr/>
          <a:lstStyle/>
          <a:p>
            <a:pPr eaLnBrk="1" hangingPunct="1"/>
            <a:r>
              <a:rPr lang="en-US" altLang="en-US" sz="3200" dirty="0" smtClean="0"/>
              <a:t>Further related WIPO services and tools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196752"/>
            <a:ext cx="8893175" cy="5805487"/>
          </a:xfrm>
        </p:spPr>
        <p:txBody>
          <a:bodyPr/>
          <a:lstStyle/>
          <a:p>
            <a:pPr marL="342900" lvl="3" indent="-342900" eaLnBrk="1" hangingPunct="1">
              <a:lnSpc>
                <a:spcPct val="90000"/>
              </a:lnSpc>
              <a:defRPr/>
            </a:pPr>
            <a:r>
              <a:rPr lang="en-US" sz="2000" dirty="0" smtClean="0"/>
              <a:t>Access to Research for Development and Innovation - </a:t>
            </a:r>
            <a:r>
              <a:rPr lang="en-US" sz="2000" dirty="0" smtClean="0">
                <a:hlinkClick r:id="rId2"/>
              </a:rPr>
              <a:t>www.wipo.int/ardi</a:t>
            </a:r>
            <a:r>
              <a:rPr lang="en-US" sz="2000" dirty="0" smtClean="0"/>
              <a:t> </a:t>
            </a:r>
          </a:p>
          <a:p>
            <a:pPr lvl="3" eaLnBrk="1" hangingPunct="1">
              <a:lnSpc>
                <a:spcPct val="90000"/>
              </a:lnSpc>
              <a:defRPr/>
            </a:pPr>
            <a:r>
              <a:rPr lang="en-US" sz="2000" dirty="0" smtClean="0"/>
              <a:t> </a:t>
            </a:r>
            <a:r>
              <a:rPr lang="en-US" sz="2100" dirty="0" smtClean="0"/>
              <a:t>~20,000 journals, books, and reference works for 117 developing countries at no cost or at nominal price </a:t>
            </a:r>
            <a:r>
              <a:rPr lang="en-US" sz="2000" dirty="0" smtClean="0"/>
              <a:t>						</a:t>
            </a:r>
          </a:p>
          <a:p>
            <a:pPr marL="342900" lvl="1" indent="-342900" eaLnBrk="1" hangingPunct="1">
              <a:lnSpc>
                <a:spcPct val="90000"/>
              </a:lnSpc>
              <a:defRPr/>
            </a:pPr>
            <a:r>
              <a:rPr lang="en-US" sz="2000" dirty="0" smtClean="0"/>
              <a:t>Access to Specialized Patent Information - </a:t>
            </a:r>
            <a:r>
              <a:rPr lang="en-US" sz="2100" dirty="0" smtClean="0">
                <a:hlinkClick r:id="rId3"/>
              </a:rPr>
              <a:t>www.wipo.int/aspi</a:t>
            </a:r>
            <a:r>
              <a:rPr lang="en-US" sz="2100" dirty="0" smtClean="0"/>
              <a:t> </a:t>
            </a:r>
            <a:endParaRPr lang="en-US" sz="2000" dirty="0" smtClean="0"/>
          </a:p>
          <a:p>
            <a:pPr lvl="3" eaLnBrk="1" hangingPunct="1">
              <a:lnSpc>
                <a:spcPct val="90000"/>
              </a:lnSpc>
              <a:defRPr/>
            </a:pPr>
            <a:r>
              <a:rPr lang="en-US" sz="2000" dirty="0" smtClean="0"/>
              <a:t> </a:t>
            </a:r>
            <a:r>
              <a:rPr lang="en-US" sz="2100" dirty="0" smtClean="0"/>
              <a:t>Access to commercial patent databases (PPP)</a:t>
            </a: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endParaRPr lang="en-US" sz="21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100" dirty="0" smtClean="0"/>
              <a:t>Technology and Innovation Support Centers (TISC) – </a:t>
            </a:r>
            <a:r>
              <a:rPr lang="en-US" sz="2100" dirty="0" smtClean="0">
                <a:hlinkClick r:id="rId4"/>
              </a:rPr>
              <a:t>www.wipo.int/tisc</a:t>
            </a:r>
            <a:r>
              <a:rPr lang="en-US" sz="2100" dirty="0" smtClean="0"/>
              <a:t>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en-US" sz="21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fr-CH" sz="2100" dirty="0" smtClean="0"/>
              <a:t>E-Tutorial on </a:t>
            </a:r>
            <a:r>
              <a:rPr lang="fr-CH" sz="2100" dirty="0" err="1" smtClean="0"/>
              <a:t>Using</a:t>
            </a:r>
            <a:r>
              <a:rPr lang="fr-CH" sz="2100" dirty="0" smtClean="0"/>
              <a:t> and </a:t>
            </a:r>
            <a:r>
              <a:rPr lang="fr-CH" sz="2100" dirty="0" err="1" smtClean="0"/>
              <a:t>Exploiting</a:t>
            </a:r>
            <a:r>
              <a:rPr lang="fr-CH" sz="2100" dirty="0" smtClean="0"/>
              <a:t> Patent Information </a:t>
            </a:r>
            <a:r>
              <a:rPr lang="fr-CH" sz="2100" dirty="0" smtClean="0">
                <a:hlinkClick r:id="rId5"/>
              </a:rPr>
              <a:t>http://www.wipo.int/tisc/en/etutorial.html</a:t>
            </a:r>
            <a:r>
              <a:rPr lang="fr-CH" sz="2100" dirty="0" smtClean="0"/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fr-CH" sz="2100" dirty="0" err="1" smtClean="0"/>
              <a:t>Capacity</a:t>
            </a:r>
            <a:r>
              <a:rPr lang="fr-CH" sz="2100" dirty="0" smtClean="0"/>
              <a:t> Building (patent information, </a:t>
            </a:r>
            <a:r>
              <a:rPr lang="fr-CH" sz="2100" dirty="0" err="1" smtClean="0"/>
              <a:t>licensing</a:t>
            </a:r>
            <a:r>
              <a:rPr lang="fr-CH" sz="2100" dirty="0" smtClean="0"/>
              <a:t>, </a:t>
            </a:r>
            <a:r>
              <a:rPr lang="fr-CH" sz="2100" dirty="0" err="1" smtClean="0"/>
              <a:t>technology</a:t>
            </a:r>
            <a:r>
              <a:rPr lang="fr-CH" sz="2100" dirty="0" smtClean="0"/>
              <a:t> </a:t>
            </a:r>
            <a:r>
              <a:rPr lang="fr-CH" sz="2100" dirty="0" err="1" smtClean="0"/>
              <a:t>transfer</a:t>
            </a:r>
            <a:r>
              <a:rPr lang="fr-CH" sz="2100" dirty="0" smtClean="0"/>
              <a:t>, </a:t>
            </a:r>
            <a:r>
              <a:rPr lang="fr-CH" sz="2100" dirty="0" err="1" smtClean="0"/>
              <a:t>negotiation</a:t>
            </a:r>
            <a:r>
              <a:rPr lang="fr-CH" sz="2100" dirty="0" smtClean="0"/>
              <a:t> for </a:t>
            </a:r>
            <a:r>
              <a:rPr lang="fr-CH" sz="2100" dirty="0" err="1" smtClean="0"/>
              <a:t>policy</a:t>
            </a:r>
            <a:r>
              <a:rPr lang="fr-CH" sz="2100" dirty="0" smtClean="0"/>
              <a:t> </a:t>
            </a:r>
            <a:r>
              <a:rPr lang="fr-CH" sz="2100" dirty="0" err="1" smtClean="0"/>
              <a:t>makers</a:t>
            </a:r>
            <a:r>
              <a:rPr lang="fr-CH" sz="2100" dirty="0" smtClean="0"/>
              <a:t> </a:t>
            </a:r>
            <a:r>
              <a:rPr lang="fr-CH" sz="2100" dirty="0" err="1" smtClean="0"/>
              <a:t>etc</a:t>
            </a:r>
            <a:r>
              <a:rPr lang="fr-CH" sz="2100" dirty="0" smtClean="0"/>
              <a:t>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fr-CH" sz="2100" dirty="0" smtClean="0"/>
              <a:t>Guide on 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Negotiating Technology Licensing Agreements</a:t>
            </a:r>
          </a:p>
          <a:p>
            <a:pPr eaLnBrk="1" hangingPunct="1">
              <a:lnSpc>
                <a:spcPct val="90000"/>
              </a:lnSpc>
              <a:buNone/>
              <a:defRPr/>
            </a:pPr>
            <a:r>
              <a:rPr lang="en-US" sz="2000" dirty="0" smtClean="0"/>
              <a:t>     </a:t>
            </a:r>
            <a:r>
              <a:rPr lang="fr-CH" sz="2100" dirty="0" smtClean="0"/>
              <a:t>(</a:t>
            </a:r>
            <a:r>
              <a:rPr lang="fr-CH" sz="2100" dirty="0" err="1" smtClean="0"/>
              <a:t>also</a:t>
            </a:r>
            <a:r>
              <a:rPr lang="fr-CH" sz="2100" dirty="0" smtClean="0"/>
              <a:t> in </a:t>
            </a:r>
            <a:r>
              <a:rPr lang="fr-CH" sz="2100" dirty="0" err="1" smtClean="0"/>
              <a:t>Chinese</a:t>
            </a:r>
            <a:r>
              <a:rPr lang="fr-CH" sz="2100" dirty="0" smtClean="0"/>
              <a:t>) </a:t>
            </a:r>
            <a:r>
              <a:rPr lang="fr-CH" sz="2100" dirty="0" err="1" smtClean="0"/>
              <a:t>available</a:t>
            </a:r>
            <a:endParaRPr lang="en-US" sz="2100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sz="2100" dirty="0" smtClean="0"/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endParaRPr lang="en-US" sz="2000" dirty="0" smtClean="0"/>
          </a:p>
        </p:txBody>
      </p:sp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1556792"/>
            <a:ext cx="1427162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7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2924944"/>
            <a:ext cx="143986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en-US" dirty="0" smtClean="0"/>
              <a:t>Patent </a:t>
            </a:r>
            <a:r>
              <a:rPr lang="fr-FR" altLang="en-US" dirty="0" err="1" smtClean="0"/>
              <a:t>Landscape</a:t>
            </a:r>
            <a:r>
              <a:rPr lang="fr-FR" altLang="en-US" dirty="0" smtClean="0"/>
              <a:t> Reports</a:t>
            </a:r>
          </a:p>
        </p:txBody>
      </p:sp>
      <p:sp>
        <p:nvSpPr>
          <p:cNvPr id="12291" name="Content Placeholder 4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968552"/>
          </a:xfrm>
        </p:spPr>
        <p:txBody>
          <a:bodyPr/>
          <a:lstStyle/>
          <a:p>
            <a:r>
              <a:rPr lang="fr-FR" altLang="en-US" dirty="0" err="1" smtClean="0"/>
              <a:t>Standardized</a:t>
            </a:r>
            <a:r>
              <a:rPr lang="fr-FR" altLang="en-US" dirty="0" smtClean="0"/>
              <a:t> practice in </a:t>
            </a:r>
            <a:r>
              <a:rPr lang="fr-FR" altLang="en-US" dirty="0" err="1" smtClean="0"/>
              <a:t>industry</a:t>
            </a:r>
            <a:r>
              <a:rPr lang="fr-FR" altLang="en-US" dirty="0" smtClean="0"/>
              <a:t> for </a:t>
            </a:r>
            <a:r>
              <a:rPr lang="fr-FR" altLang="en-US" dirty="0" err="1" smtClean="0"/>
              <a:t>decision</a:t>
            </a:r>
            <a:r>
              <a:rPr lang="fr-FR" altLang="en-US" dirty="0" smtClean="0"/>
              <a:t>-</a:t>
            </a:r>
            <a:r>
              <a:rPr lang="fr-FR" altLang="en-US" dirty="0" err="1" smtClean="0"/>
              <a:t>making</a:t>
            </a:r>
            <a:r>
              <a:rPr lang="fr-FR" altLang="en-US" dirty="0" smtClean="0"/>
              <a:t> (Business Intelligence/</a:t>
            </a:r>
            <a:r>
              <a:rPr lang="fr-FR" altLang="en-US" dirty="0" err="1" smtClean="0"/>
              <a:t>Strategy</a:t>
            </a:r>
            <a:r>
              <a:rPr lang="fr-FR" altLang="en-US" dirty="0" smtClean="0"/>
              <a:t>, </a:t>
            </a:r>
            <a:r>
              <a:rPr lang="fr-FR" altLang="en-US" dirty="0" err="1" smtClean="0"/>
              <a:t>Competitive</a:t>
            </a:r>
            <a:r>
              <a:rPr lang="fr-FR" altLang="en-US" dirty="0" smtClean="0"/>
              <a:t> Intelligence, IP </a:t>
            </a:r>
            <a:r>
              <a:rPr lang="fr-FR" altLang="en-US" dirty="0" err="1" smtClean="0"/>
              <a:t>Analytics</a:t>
            </a:r>
            <a:r>
              <a:rPr lang="fr-FR" altLang="en-US" dirty="0" smtClean="0"/>
              <a:t>, IP Management teams)</a:t>
            </a:r>
          </a:p>
          <a:p>
            <a:pPr>
              <a:buFontTx/>
              <a:buNone/>
            </a:pPr>
            <a:endParaRPr lang="fr-FR" altLang="en-US" dirty="0" smtClean="0"/>
          </a:p>
          <a:p>
            <a:r>
              <a:rPr lang="fr-FR" altLang="en-US" dirty="0" smtClean="0"/>
              <a:t>Patent </a:t>
            </a:r>
            <a:r>
              <a:rPr lang="fr-FR" altLang="en-US" dirty="0" err="1" smtClean="0"/>
              <a:t>based</a:t>
            </a:r>
            <a:r>
              <a:rPr lang="fr-FR" altLang="en-US" dirty="0" smtClean="0"/>
              <a:t> </a:t>
            </a:r>
            <a:r>
              <a:rPr lang="fr-FR" altLang="en-US" dirty="0" err="1" smtClean="0"/>
              <a:t>search</a:t>
            </a:r>
            <a:r>
              <a:rPr lang="fr-FR" altLang="en-US" dirty="0" smtClean="0"/>
              <a:t> and </a:t>
            </a:r>
            <a:r>
              <a:rPr lang="fr-FR" altLang="en-US" dirty="0" err="1" smtClean="0"/>
              <a:t>analysis</a:t>
            </a:r>
            <a:r>
              <a:rPr lang="fr-FR" altLang="en-US" dirty="0" smtClean="0"/>
              <a:t> of </a:t>
            </a:r>
            <a:r>
              <a:rPr lang="fr-FR" altLang="en-US" dirty="0" err="1" smtClean="0"/>
              <a:t>various</a:t>
            </a:r>
            <a:r>
              <a:rPr lang="fr-FR" altLang="en-US" dirty="0" smtClean="0"/>
              <a:t> areas of </a:t>
            </a:r>
            <a:r>
              <a:rPr lang="fr-FR" altLang="en-US" dirty="0" err="1" smtClean="0"/>
              <a:t>technology</a:t>
            </a:r>
            <a:r>
              <a:rPr lang="fr-FR" altLang="en-US" dirty="0" smtClean="0"/>
              <a:t> </a:t>
            </a:r>
            <a:r>
              <a:rPr lang="fr-FR" altLang="en-US" dirty="0" err="1" smtClean="0"/>
              <a:t>providing</a:t>
            </a:r>
            <a:r>
              <a:rPr lang="fr-FR" altLang="en-US" dirty="0" smtClean="0"/>
              <a:t> information about </a:t>
            </a:r>
            <a:r>
              <a:rPr lang="en-US" sz="2300" dirty="0" smtClean="0"/>
              <a:t>patterns of patenting activity (who is doing what? what is filed where?) or patterns of innovation (innovation trends, diverse solutions for a technical problem, collaborations)</a:t>
            </a:r>
          </a:p>
          <a:p>
            <a:pPr>
              <a:buNone/>
            </a:pPr>
            <a:endParaRPr lang="en-US" sz="2300" dirty="0" smtClean="0"/>
          </a:p>
          <a:p>
            <a:pPr>
              <a:defRPr/>
            </a:pPr>
            <a:r>
              <a:rPr lang="en-US" sz="2300" dirty="0" smtClean="0"/>
              <a:t>Results presented in structured and friendly for policy and decision makers not experts in IP/subject matter (graphs and visualizations)</a:t>
            </a:r>
            <a:endParaRPr lang="en-US" sz="2300" dirty="0" smtClean="0">
              <a:sym typeface="Wingdings" pitchFamily="2" charset="2"/>
            </a:endParaRPr>
          </a:p>
          <a:p>
            <a:endParaRPr lang="fr-FR" altLang="en-US" dirty="0" smtClean="0"/>
          </a:p>
        </p:txBody>
      </p:sp>
      <p:sp>
        <p:nvSpPr>
          <p:cNvPr id="12292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4A92E11-A795-49FC-A2E1-A1AEB5609C26}" type="slidenum">
              <a:rPr lang="en-US" altLang="en-US" smtClean="0"/>
              <a:pPr/>
              <a:t>11</a:t>
            </a:fld>
            <a:endParaRPr lang="en-US" altLang="en-US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892480" cy="1143000"/>
          </a:xfrm>
        </p:spPr>
        <p:txBody>
          <a:bodyPr/>
          <a:lstStyle/>
          <a:p>
            <a:r>
              <a:rPr lang="fr-FR" sz="2700" b="1" dirty="0" smtClean="0"/>
              <a:t/>
            </a:r>
            <a:br>
              <a:rPr lang="fr-FR" sz="2700" b="1" dirty="0" smtClean="0"/>
            </a:br>
            <a:r>
              <a:rPr lang="fr-FR" sz="2700" b="1" dirty="0" smtClean="0"/>
              <a:t>Collaboration </a:t>
            </a:r>
            <a:r>
              <a:rPr lang="fr-FR" sz="2700" b="1" dirty="0" err="1" smtClean="0"/>
              <a:t>with</a:t>
            </a:r>
            <a:r>
              <a:rPr lang="fr-FR" sz="2700" b="1" dirty="0" smtClean="0"/>
              <a:t> the Basel Convention </a:t>
            </a:r>
            <a:r>
              <a:rPr lang="fr-FR" sz="2700" b="1" dirty="0" err="1" smtClean="0"/>
              <a:t>Secretariat</a:t>
            </a:r>
            <a:r>
              <a:rPr lang="fr-FR" sz="2700" dirty="0" smtClean="0"/>
              <a:t>: </a:t>
            </a:r>
            <a:br>
              <a:rPr lang="fr-FR" sz="2700" dirty="0" smtClean="0"/>
            </a:br>
            <a:endParaRPr lang="fr-FR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340768"/>
            <a:ext cx="8496944" cy="5517232"/>
          </a:xfrm>
        </p:spPr>
        <p:txBody>
          <a:bodyPr/>
          <a:lstStyle/>
          <a:p>
            <a:pPr lvl="1">
              <a:defRPr/>
            </a:pPr>
            <a:r>
              <a:rPr lang="en-US" dirty="0" smtClean="0"/>
              <a:t>Basel Convention Partnership </a:t>
            </a:r>
            <a:r>
              <a:rPr lang="en-US" dirty="0" err="1" smtClean="0"/>
              <a:t>Programme</a:t>
            </a:r>
            <a:r>
              <a:rPr lang="en-US" dirty="0" smtClean="0"/>
              <a:t>: active involvement of industry, business organizations, NGOs necessary to reach Basel Convention goals </a:t>
            </a:r>
          </a:p>
          <a:p>
            <a:pPr marL="457200" lvl="1" indent="0">
              <a:buNone/>
              <a:defRPr/>
            </a:pPr>
            <a:endParaRPr lang="en-US" dirty="0"/>
          </a:p>
          <a:p>
            <a:pPr lvl="1">
              <a:defRPr/>
            </a:pPr>
            <a:r>
              <a:rPr lang="en-US" dirty="0"/>
              <a:t>In the MPPI and PACE framework, 2 Technical Guidelines:</a:t>
            </a:r>
          </a:p>
          <a:p>
            <a:pPr lvl="2">
              <a:defRPr/>
            </a:pPr>
            <a:r>
              <a:rPr lang="en-US" dirty="0"/>
              <a:t>Guideline on Material Recovery and Recycling of End-of-Life Mobile Phones (MPPI)</a:t>
            </a:r>
          </a:p>
          <a:p>
            <a:pPr lvl="2">
              <a:defRPr/>
            </a:pPr>
            <a:r>
              <a:rPr lang="en-US" dirty="0"/>
              <a:t>Guideline on Environmentally Sound Material Recovery and Recycling of End-of-Life Computing Equipment (PACE</a:t>
            </a:r>
            <a:r>
              <a:rPr lang="en-US" dirty="0" smtClean="0"/>
              <a:t>)</a:t>
            </a:r>
          </a:p>
          <a:p>
            <a:pPr lvl="1">
              <a:defRPr/>
            </a:pPr>
            <a:r>
              <a:rPr lang="en-US" dirty="0" smtClean="0"/>
              <a:t> Objective of the PLR: provide IP Perspective of the topic and complement the Guidelines</a:t>
            </a:r>
            <a:endParaRPr lang="en-US" dirty="0"/>
          </a:p>
          <a:p>
            <a:pPr marL="914400" lvl="2" indent="0">
              <a:buNone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D7EB1E-3FB3-437B-A0FD-3929D949CB06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0369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fr-FR" dirty="0" err="1" smtClean="0"/>
              <a:t>Patenting</a:t>
            </a:r>
            <a:r>
              <a:rPr lang="fr-FR" dirty="0" smtClean="0"/>
              <a:t> Trends in 2013  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D7EB1E-3FB3-437B-A0FD-3929D949CB06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26140"/>
            <a:ext cx="7776864" cy="5631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40261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516" y="116632"/>
            <a:ext cx="8748972" cy="1008112"/>
          </a:xfrm>
        </p:spPr>
        <p:txBody>
          <a:bodyPr/>
          <a:lstStyle/>
          <a:p>
            <a:r>
              <a:rPr lang="fr-FR" sz="2900" dirty="0" smtClean="0"/>
              <a:t>Top PCT patent </a:t>
            </a:r>
            <a:r>
              <a:rPr lang="fr-FR" sz="2900" dirty="0" err="1" smtClean="0"/>
              <a:t>applicants</a:t>
            </a:r>
            <a:r>
              <a:rPr lang="fr-FR" sz="2900" dirty="0" smtClean="0"/>
              <a:t> and technologies in 2013</a:t>
            </a:r>
            <a:endParaRPr lang="fr-FR" sz="2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D7EB1E-3FB3-437B-A0FD-3929D949CB06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63" y="1052736"/>
            <a:ext cx="8064896" cy="5572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 bwMode="auto">
          <a:xfrm>
            <a:off x="2195736" y="1484784"/>
            <a:ext cx="3168352" cy="1584176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2087724" y="1412776"/>
            <a:ext cx="3384376" cy="1440160"/>
          </a:xfrm>
          <a:prstGeom prst="roundRect">
            <a:avLst/>
          </a:prstGeom>
          <a:noFill/>
          <a:ln w="57150">
            <a:solidFill>
              <a:schemeClr val="bg1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54582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784976" cy="977439"/>
          </a:xfrm>
        </p:spPr>
        <p:txBody>
          <a:bodyPr/>
          <a:lstStyle/>
          <a:p>
            <a:r>
              <a:rPr lang="fr-FR" altLang="en-US" sz="2800" dirty="0" smtClean="0"/>
              <a:t>Key </a:t>
            </a:r>
            <a:r>
              <a:rPr lang="fr-FR" altLang="en-US" sz="2800" dirty="0" err="1" smtClean="0"/>
              <a:t>findings</a:t>
            </a:r>
            <a:r>
              <a:rPr lang="fr-FR" altLang="en-US" sz="2800" dirty="0" smtClean="0"/>
              <a:t> of the E-</a:t>
            </a:r>
            <a:r>
              <a:rPr lang="fr-FR" altLang="en-US" sz="2800" dirty="0" err="1" smtClean="0"/>
              <a:t>Waste</a:t>
            </a:r>
            <a:r>
              <a:rPr lang="fr-FR" altLang="en-US" sz="2800" dirty="0" smtClean="0"/>
              <a:t> Patent </a:t>
            </a:r>
            <a:r>
              <a:rPr lang="fr-FR" altLang="en-US" sz="2800" dirty="0" err="1" smtClean="0"/>
              <a:t>Landscape</a:t>
            </a:r>
            <a:r>
              <a:rPr lang="fr-FR" altLang="en-US" sz="2800" dirty="0" smtClean="0"/>
              <a:t> Report</a:t>
            </a:r>
          </a:p>
        </p:txBody>
      </p:sp>
      <p:pic>
        <p:nvPicPr>
          <p:cNvPr id="22531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1773238"/>
            <a:ext cx="4168775" cy="3959225"/>
          </a:xfrm>
          <a:noFill/>
        </p:spPr>
      </p:pic>
      <p:sp>
        <p:nvSpPr>
          <p:cNvPr id="22532" name="Content Placeholder 5"/>
          <p:cNvSpPr>
            <a:spLocks noGrp="1"/>
          </p:cNvSpPr>
          <p:nvPr>
            <p:ph sz="half" idx="2"/>
          </p:nvPr>
        </p:nvSpPr>
        <p:spPr>
          <a:xfrm>
            <a:off x="4716016" y="1556792"/>
            <a:ext cx="4427984" cy="4792315"/>
          </a:xfrm>
        </p:spPr>
        <p:txBody>
          <a:bodyPr/>
          <a:lstStyle/>
          <a:p>
            <a:r>
              <a:rPr lang="fr-FR" altLang="en-US" sz="2500" b="1" dirty="0" smtClean="0"/>
              <a:t>General trend</a:t>
            </a:r>
            <a:r>
              <a:rPr lang="fr-FR" altLang="en-US" sz="2500" dirty="0" smtClean="0"/>
              <a:t>: </a:t>
            </a:r>
            <a:r>
              <a:rPr lang="fr-FR" altLang="en-US" sz="2500" dirty="0" err="1" smtClean="0"/>
              <a:t>Rapidly</a:t>
            </a:r>
            <a:r>
              <a:rPr lang="fr-FR" altLang="en-US" sz="2500" dirty="0" smtClean="0"/>
              <a:t> </a:t>
            </a:r>
            <a:r>
              <a:rPr lang="fr-FR" altLang="en-US" sz="2500" dirty="0" err="1" smtClean="0"/>
              <a:t>growing</a:t>
            </a:r>
            <a:r>
              <a:rPr lang="fr-FR" altLang="en-US" sz="2500" dirty="0" smtClean="0"/>
              <a:t> </a:t>
            </a:r>
            <a:r>
              <a:rPr lang="fr-FR" altLang="en-US" sz="2500" dirty="0" err="1" smtClean="0"/>
              <a:t>interest</a:t>
            </a:r>
            <a:r>
              <a:rPr lang="fr-FR" altLang="en-US" sz="2500" dirty="0" smtClean="0"/>
              <a:t> in E-</a:t>
            </a:r>
            <a:r>
              <a:rPr lang="fr-FR" altLang="en-US" sz="2500" dirty="0" err="1" smtClean="0"/>
              <a:t>Waste</a:t>
            </a:r>
            <a:r>
              <a:rPr lang="fr-FR" altLang="en-US" sz="2500" dirty="0" smtClean="0"/>
              <a:t> </a:t>
            </a:r>
            <a:r>
              <a:rPr lang="fr-FR" altLang="en-US" sz="2500" dirty="0" err="1" smtClean="0"/>
              <a:t>Recycling</a:t>
            </a:r>
            <a:r>
              <a:rPr lang="fr-FR" altLang="en-US" sz="2500" dirty="0" smtClean="0"/>
              <a:t> Technologies:</a:t>
            </a:r>
          </a:p>
          <a:p>
            <a:pPr marL="0" indent="0">
              <a:buNone/>
            </a:pPr>
            <a:endParaRPr lang="fr-FR" altLang="en-US" sz="2600" dirty="0" smtClean="0"/>
          </a:p>
          <a:p>
            <a:pPr lvl="1"/>
            <a:r>
              <a:rPr lang="fr-FR" altLang="en-US" dirty="0" err="1" smtClean="0"/>
              <a:t>Nearly</a:t>
            </a:r>
            <a:r>
              <a:rPr lang="fr-FR" altLang="en-US" dirty="0" smtClean="0"/>
              <a:t> 9000 </a:t>
            </a:r>
            <a:r>
              <a:rPr lang="fr-FR" altLang="en-US" dirty="0" err="1" smtClean="0"/>
              <a:t>identified</a:t>
            </a:r>
            <a:r>
              <a:rPr lang="fr-FR" altLang="en-US" dirty="0" smtClean="0"/>
              <a:t> patent </a:t>
            </a:r>
            <a:r>
              <a:rPr lang="fr-FR" altLang="en-US" dirty="0" err="1" smtClean="0"/>
              <a:t>families</a:t>
            </a:r>
            <a:endParaRPr lang="fr-FR" altLang="en-US" dirty="0" smtClean="0"/>
          </a:p>
          <a:p>
            <a:pPr>
              <a:buFontTx/>
              <a:buNone/>
            </a:pPr>
            <a:endParaRPr lang="fr-FR" altLang="en-US" sz="2600" dirty="0" smtClean="0"/>
          </a:p>
          <a:p>
            <a:pPr lvl="1"/>
            <a:r>
              <a:rPr lang="fr-FR" altLang="en-US" dirty="0" smtClean="0"/>
              <a:t>30% of the </a:t>
            </a:r>
            <a:r>
              <a:rPr lang="fr-FR" altLang="en-US" dirty="0" err="1" smtClean="0"/>
              <a:t>patenting</a:t>
            </a:r>
            <a:r>
              <a:rPr lang="fr-FR" altLang="en-US" dirty="0" smtClean="0"/>
              <a:t> </a:t>
            </a:r>
            <a:r>
              <a:rPr lang="fr-FR" altLang="en-US" dirty="0" err="1" smtClean="0"/>
              <a:t>activity</a:t>
            </a:r>
            <a:r>
              <a:rPr lang="fr-FR" altLang="en-US" dirty="0" smtClean="0"/>
              <a:t>: last 5 </a:t>
            </a:r>
            <a:r>
              <a:rPr lang="fr-FR" altLang="en-US" dirty="0" err="1" smtClean="0"/>
              <a:t>years</a:t>
            </a:r>
            <a:r>
              <a:rPr lang="fr-FR" altLang="en-US" dirty="0" smtClean="0"/>
              <a:t> of the </a:t>
            </a:r>
            <a:r>
              <a:rPr lang="fr-FR" altLang="en-US" dirty="0" err="1" smtClean="0"/>
              <a:t>report’s</a:t>
            </a:r>
            <a:r>
              <a:rPr lang="fr-FR" altLang="en-US" dirty="0" smtClean="0"/>
              <a:t> </a:t>
            </a:r>
            <a:r>
              <a:rPr lang="fr-FR" altLang="en-US" dirty="0" err="1" smtClean="0"/>
              <a:t>timeframe</a:t>
            </a:r>
            <a:endParaRPr lang="fr-FR" altLang="en-US" sz="2600" dirty="0" smtClean="0"/>
          </a:p>
          <a:p>
            <a:endParaRPr lang="fr-FR" altLang="en-US" sz="2600" dirty="0" smtClean="0"/>
          </a:p>
          <a:p>
            <a:pPr marL="0" indent="0">
              <a:buNone/>
            </a:pPr>
            <a:endParaRPr lang="fr-FR" altLang="en-US" sz="2600" dirty="0" smtClean="0"/>
          </a:p>
        </p:txBody>
      </p:sp>
      <p:sp>
        <p:nvSpPr>
          <p:cNvPr id="2253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9DE5D7F-82CD-4A63-B4D1-79A161D2CE23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400" smtClean="0"/>
          </a:p>
        </p:txBody>
      </p:sp>
      <p:sp>
        <p:nvSpPr>
          <p:cNvPr id="22534" name="TextBox 9"/>
          <p:cNvSpPr txBox="1">
            <a:spLocks noChangeArrowheads="1"/>
          </p:cNvSpPr>
          <p:nvPr/>
        </p:nvSpPr>
        <p:spPr bwMode="auto">
          <a:xfrm>
            <a:off x="539750" y="5661025"/>
            <a:ext cx="4752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en-US" sz="2000"/>
              <a:t>Number of patent families over time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en-US" sz="3000" dirty="0" err="1" smtClean="0"/>
              <a:t>Geographical</a:t>
            </a:r>
            <a:r>
              <a:rPr lang="fr-FR" altLang="en-US" sz="3000" dirty="0" smtClean="0"/>
              <a:t> distribution of </a:t>
            </a:r>
            <a:r>
              <a:rPr lang="fr-FR" altLang="en-US" sz="3000" dirty="0"/>
              <a:t>e-</a:t>
            </a:r>
            <a:r>
              <a:rPr lang="fr-FR" altLang="en-US" sz="3000" dirty="0" err="1"/>
              <a:t>waste</a:t>
            </a:r>
            <a:r>
              <a:rPr lang="fr-FR" altLang="en-US" sz="3000" dirty="0"/>
              <a:t> </a:t>
            </a:r>
            <a:r>
              <a:rPr lang="fr-FR" altLang="en-US" sz="3000" dirty="0" err="1" smtClean="0"/>
              <a:t>recycling</a:t>
            </a:r>
            <a:r>
              <a:rPr lang="fr-FR" altLang="en-US" sz="3000" dirty="0" smtClean="0"/>
              <a:t> technologies patent protection: an </a:t>
            </a:r>
            <a:r>
              <a:rPr lang="fr-FR" altLang="en-US" sz="3000" dirty="0" err="1" smtClean="0"/>
              <a:t>Asian</a:t>
            </a:r>
            <a:r>
              <a:rPr lang="fr-FR" altLang="en-US" sz="3000" dirty="0" smtClean="0"/>
              <a:t> </a:t>
            </a:r>
            <a:r>
              <a:rPr lang="fr-FR" altLang="en-US" sz="3000" dirty="0" err="1" smtClean="0"/>
              <a:t>affair</a:t>
            </a:r>
            <a:endParaRPr lang="fr-FR" altLang="en-US" sz="3000" dirty="0" smtClean="0"/>
          </a:p>
        </p:txBody>
      </p:sp>
      <p:pic>
        <p:nvPicPr>
          <p:cNvPr id="23556" name="Content Placeholder 4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72816"/>
            <a:ext cx="4968552" cy="3600400"/>
          </a:xfrm>
        </p:spPr>
      </p:pic>
      <p:sp>
        <p:nvSpPr>
          <p:cNvPr id="2355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3D652760-9EDC-4930-A01C-A30B571F2A6E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400" smtClean="0"/>
          </a:p>
        </p:txBody>
      </p:sp>
      <p:sp>
        <p:nvSpPr>
          <p:cNvPr id="23557" name="TextBox 5"/>
          <p:cNvSpPr txBox="1">
            <a:spLocks noChangeArrowheads="1"/>
          </p:cNvSpPr>
          <p:nvPr/>
        </p:nvSpPr>
        <p:spPr bwMode="auto">
          <a:xfrm>
            <a:off x="611188" y="5589588"/>
            <a:ext cx="47529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en-US" sz="1800" dirty="0" err="1"/>
              <a:t>Overall</a:t>
            </a:r>
            <a:r>
              <a:rPr lang="fr-FR" altLang="en-US" sz="1800" dirty="0"/>
              <a:t> </a:t>
            </a:r>
            <a:r>
              <a:rPr lang="fr-FR" altLang="en-US" sz="1800" dirty="0" err="1"/>
              <a:t>number</a:t>
            </a:r>
            <a:r>
              <a:rPr lang="fr-FR" altLang="en-US" sz="1800" dirty="0"/>
              <a:t> of patent </a:t>
            </a:r>
            <a:r>
              <a:rPr lang="fr-FR" altLang="en-US" sz="1800" dirty="0" err="1"/>
              <a:t>families</a:t>
            </a:r>
            <a:r>
              <a:rPr lang="fr-FR" altLang="en-US" sz="1800" dirty="0"/>
              <a:t> per major office of first </a:t>
            </a:r>
            <a:r>
              <a:rPr lang="fr-FR" altLang="en-US" sz="1800" dirty="0" err="1"/>
              <a:t>filing</a:t>
            </a:r>
            <a:r>
              <a:rPr lang="fr-FR" altLang="en-US" sz="1800" dirty="0"/>
              <a:t> </a:t>
            </a:r>
            <a:r>
              <a:rPr lang="fr-FR" altLang="en-US" sz="1800" dirty="0" err="1"/>
              <a:t>since</a:t>
            </a:r>
            <a:r>
              <a:rPr lang="fr-FR" altLang="en-US" sz="1800" dirty="0"/>
              <a:t> 1980</a:t>
            </a:r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1772816"/>
            <a:ext cx="2808312" cy="38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143000"/>
          </a:xfrm>
        </p:spPr>
        <p:txBody>
          <a:bodyPr/>
          <a:lstStyle/>
          <a:p>
            <a:r>
              <a:rPr lang="fr-FR" sz="3200" dirty="0"/>
              <a:t>E-</a:t>
            </a:r>
            <a:r>
              <a:rPr lang="fr-FR" sz="3200" dirty="0" err="1"/>
              <a:t>waste</a:t>
            </a:r>
            <a:r>
              <a:rPr lang="fr-FR" sz="3200" dirty="0"/>
              <a:t> </a:t>
            </a:r>
            <a:r>
              <a:rPr lang="fr-FR" sz="3200" dirty="0" err="1"/>
              <a:t>recycling</a:t>
            </a:r>
            <a:r>
              <a:rPr lang="fr-FR" sz="3200" dirty="0"/>
              <a:t> innovation: </a:t>
            </a:r>
            <a:r>
              <a:rPr lang="fr-FR" sz="3200" dirty="0" err="1" smtClean="0"/>
              <a:t>Asian</a:t>
            </a:r>
            <a:r>
              <a:rPr lang="fr-FR" sz="3200" dirty="0" smtClean="0"/>
              <a:t> dominance and </a:t>
            </a:r>
            <a:r>
              <a:rPr lang="fr-FR" sz="3200" dirty="0" err="1" smtClean="0"/>
              <a:t>evolution</a:t>
            </a:r>
            <a:r>
              <a:rPr lang="fr-FR" sz="3200" dirty="0" smtClean="0"/>
              <a:t> over the last </a:t>
            </a:r>
            <a:r>
              <a:rPr lang="fr-FR" sz="3200" dirty="0" err="1" smtClean="0"/>
              <a:t>years</a:t>
            </a:r>
            <a:endParaRPr lang="fr-FR" altLang="en-US" sz="3400" dirty="0" smtClean="0"/>
          </a:p>
        </p:txBody>
      </p:sp>
      <p:pic>
        <p:nvPicPr>
          <p:cNvPr id="24579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2060575"/>
            <a:ext cx="3883025" cy="4268788"/>
          </a:xfrm>
          <a:noFill/>
        </p:spPr>
      </p:pic>
      <p:sp>
        <p:nvSpPr>
          <p:cNvPr id="24580" name="Content Placeholder 5"/>
          <p:cNvSpPr>
            <a:spLocks noGrp="1"/>
          </p:cNvSpPr>
          <p:nvPr>
            <p:ph sz="half" idx="2"/>
          </p:nvPr>
        </p:nvSpPr>
        <p:spPr>
          <a:xfrm>
            <a:off x="4716016" y="1628800"/>
            <a:ext cx="4248472" cy="4824536"/>
          </a:xfrm>
        </p:spPr>
        <p:txBody>
          <a:bodyPr/>
          <a:lstStyle/>
          <a:p>
            <a:r>
              <a:rPr lang="fr-FR" altLang="en-US" sz="2100" dirty="0" smtClean="0"/>
              <a:t>Emergence of China and South </a:t>
            </a:r>
            <a:r>
              <a:rPr lang="fr-FR" altLang="en-US" sz="2100" dirty="0" err="1" smtClean="0"/>
              <a:t>Korea</a:t>
            </a:r>
            <a:r>
              <a:rPr lang="fr-FR" altLang="en-US" sz="2100" dirty="0" smtClean="0"/>
              <a:t> (23% and 19% compound </a:t>
            </a:r>
            <a:r>
              <a:rPr lang="fr-FR" altLang="en-US" sz="2100" dirty="0" err="1" smtClean="0"/>
              <a:t>annual</a:t>
            </a:r>
            <a:r>
              <a:rPr lang="fr-FR" altLang="en-US" sz="2100" dirty="0" smtClean="0"/>
              <a:t> </a:t>
            </a:r>
            <a:r>
              <a:rPr lang="fr-FR" altLang="en-US" sz="2100" dirty="0" err="1" smtClean="0"/>
              <a:t>growth</a:t>
            </a:r>
            <a:r>
              <a:rPr lang="fr-FR" altLang="en-US" sz="2100" dirty="0" smtClean="0"/>
              <a:t> rate, </a:t>
            </a:r>
            <a:r>
              <a:rPr lang="fr-FR" altLang="en-US" sz="2100" dirty="0" err="1" smtClean="0"/>
              <a:t>respectively</a:t>
            </a:r>
            <a:r>
              <a:rPr lang="fr-FR" altLang="en-US" sz="2100" dirty="0" smtClean="0"/>
              <a:t>)</a:t>
            </a:r>
          </a:p>
          <a:p>
            <a:r>
              <a:rPr lang="fr-FR" altLang="en-US" sz="2100" dirty="0" smtClean="0"/>
              <a:t>Plateau of </a:t>
            </a:r>
            <a:r>
              <a:rPr lang="fr-FR" altLang="en-US" sz="2100" dirty="0" err="1" smtClean="0"/>
              <a:t>Japan</a:t>
            </a:r>
            <a:endParaRPr lang="fr-FR" altLang="en-US" sz="2100" dirty="0" smtClean="0"/>
          </a:p>
          <a:p>
            <a:endParaRPr lang="fr-FR" altLang="en-US" sz="2100" dirty="0" smtClean="0"/>
          </a:p>
          <a:p>
            <a:r>
              <a:rPr lang="fr-FR" altLang="en-US" sz="2100" dirty="0" err="1" smtClean="0"/>
              <a:t>Other</a:t>
            </a:r>
            <a:r>
              <a:rPr lang="fr-FR" altLang="en-US" sz="2100" dirty="0" smtClean="0"/>
              <a:t> OFF:</a:t>
            </a:r>
          </a:p>
          <a:p>
            <a:pPr lvl="1"/>
            <a:r>
              <a:rPr lang="fr-FR" altLang="en-US" sz="2000" dirty="0" smtClean="0"/>
              <a:t>Latin </a:t>
            </a:r>
            <a:r>
              <a:rPr lang="fr-FR" altLang="en-US" sz="2000" dirty="0" err="1" smtClean="0"/>
              <a:t>America</a:t>
            </a:r>
            <a:r>
              <a:rPr lang="fr-FR" altLang="en-US" sz="2000" dirty="0" smtClean="0"/>
              <a:t> </a:t>
            </a:r>
            <a:r>
              <a:rPr lang="fr-FR" altLang="en-US" sz="2000" dirty="0" err="1" smtClean="0"/>
              <a:t>represented</a:t>
            </a:r>
            <a:r>
              <a:rPr lang="fr-FR" altLang="en-US" sz="2000" dirty="0" smtClean="0"/>
              <a:t> </a:t>
            </a:r>
            <a:r>
              <a:rPr lang="fr-FR" altLang="en-US" sz="2000" dirty="0" err="1" smtClean="0"/>
              <a:t>only</a:t>
            </a:r>
            <a:r>
              <a:rPr lang="fr-FR" altLang="en-US" sz="2000" dirty="0" smtClean="0"/>
              <a:t> by </a:t>
            </a:r>
            <a:r>
              <a:rPr lang="fr-FR" altLang="en-US" sz="2000" dirty="0" err="1" smtClean="0"/>
              <a:t>Brazil</a:t>
            </a:r>
            <a:r>
              <a:rPr lang="fr-FR" altLang="en-US" sz="2000" dirty="0" smtClean="0"/>
              <a:t> (26 patent applications in the </a:t>
            </a:r>
            <a:r>
              <a:rPr lang="fr-FR" altLang="en-US" sz="2000" dirty="0" err="1" smtClean="0"/>
              <a:t>dataset</a:t>
            </a:r>
            <a:r>
              <a:rPr lang="fr-FR" altLang="en-US" sz="2000" dirty="0" smtClean="0"/>
              <a:t>) and Mexico (4)</a:t>
            </a:r>
          </a:p>
          <a:p>
            <a:pPr lvl="1"/>
            <a:r>
              <a:rPr lang="fr-FR" altLang="en-US" sz="2000" dirty="0" err="1" smtClean="0"/>
              <a:t>Africa</a:t>
            </a:r>
            <a:r>
              <a:rPr lang="fr-FR" altLang="en-US" sz="2000" dirty="0" smtClean="0"/>
              <a:t> </a:t>
            </a:r>
            <a:r>
              <a:rPr lang="fr-FR" altLang="en-US" sz="2000" dirty="0" err="1" smtClean="0"/>
              <a:t>represented</a:t>
            </a:r>
            <a:r>
              <a:rPr lang="fr-FR" altLang="en-US" sz="2000" dirty="0" smtClean="0"/>
              <a:t> by South </a:t>
            </a:r>
            <a:r>
              <a:rPr lang="fr-FR" altLang="en-US" sz="2000" dirty="0" err="1" smtClean="0"/>
              <a:t>Africa</a:t>
            </a:r>
            <a:r>
              <a:rPr lang="fr-FR" altLang="en-US" sz="2000" dirty="0" smtClean="0"/>
              <a:t> (4 applications)</a:t>
            </a:r>
          </a:p>
        </p:txBody>
      </p:sp>
      <p:sp>
        <p:nvSpPr>
          <p:cNvPr id="2458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Blip>
                <a:blip r:embed="rId4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4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4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Blip>
                <a:blip r:embed="rId4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Blip>
                <a:blip r:embed="rId4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D20D56B-AD4F-4D9D-8B34-39195178A5C4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400" smtClean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5"/>
          <p:cNvSpPr>
            <a:spLocks noGrp="1"/>
          </p:cNvSpPr>
          <p:nvPr>
            <p:ph type="title"/>
          </p:nvPr>
        </p:nvSpPr>
        <p:spPr>
          <a:xfrm>
            <a:off x="250825" y="188913"/>
            <a:ext cx="8640763" cy="1143000"/>
          </a:xfrm>
        </p:spPr>
        <p:txBody>
          <a:bodyPr/>
          <a:lstStyle/>
          <a:p>
            <a:r>
              <a:rPr lang="fr-FR" altLang="en-US" sz="3200" smtClean="0"/>
              <a:t>Subsequent patent filings – a strategic choice  </a:t>
            </a:r>
          </a:p>
        </p:txBody>
      </p:sp>
      <p:sp>
        <p:nvSpPr>
          <p:cNvPr id="25603" name="Content Placeholder 6"/>
          <p:cNvSpPr>
            <a:spLocks noGrp="1"/>
          </p:cNvSpPr>
          <p:nvPr>
            <p:ph sz="half" idx="1"/>
          </p:nvPr>
        </p:nvSpPr>
        <p:spPr>
          <a:xfrm>
            <a:off x="179512" y="1412776"/>
            <a:ext cx="4859338" cy="4679950"/>
          </a:xfrm>
        </p:spPr>
        <p:txBody>
          <a:bodyPr/>
          <a:lstStyle/>
          <a:p>
            <a:r>
              <a:rPr lang="fr-FR" altLang="en-US" sz="2200" dirty="0" smtClean="0"/>
              <a:t>Patent </a:t>
            </a:r>
            <a:r>
              <a:rPr lang="fr-FR" altLang="en-US" sz="2200" dirty="0" err="1" smtClean="0"/>
              <a:t>filing</a:t>
            </a:r>
            <a:r>
              <a:rPr lang="fr-FR" altLang="en-US" sz="2200" dirty="0" smtClean="0"/>
              <a:t> in </a:t>
            </a:r>
            <a:r>
              <a:rPr lang="fr-FR" altLang="en-US" sz="2200" dirty="0" err="1" smtClean="0"/>
              <a:t>each</a:t>
            </a:r>
            <a:r>
              <a:rPr lang="fr-FR" altLang="en-US" sz="2200" dirty="0" smtClean="0"/>
              <a:t> </a:t>
            </a:r>
            <a:r>
              <a:rPr lang="fr-FR" altLang="en-US" sz="2200" dirty="0" err="1" smtClean="0"/>
              <a:t>jurisdiction</a:t>
            </a:r>
            <a:r>
              <a:rPr lang="fr-FR" altLang="en-US" sz="2200" dirty="0" smtClean="0"/>
              <a:t>: </a:t>
            </a:r>
            <a:r>
              <a:rPr lang="fr-FR" altLang="en-US" sz="2200" dirty="0" err="1" smtClean="0"/>
              <a:t>additional</a:t>
            </a:r>
            <a:r>
              <a:rPr lang="fr-FR" altLang="en-US" sz="2200" dirty="0" smtClean="0"/>
              <a:t> </a:t>
            </a:r>
            <a:r>
              <a:rPr lang="fr-FR" altLang="en-US" sz="2200" dirty="0" err="1" smtClean="0"/>
              <a:t>costs</a:t>
            </a:r>
            <a:endParaRPr lang="fr-FR" altLang="en-US" sz="2200" dirty="0" smtClean="0"/>
          </a:p>
          <a:p>
            <a:r>
              <a:rPr lang="fr-FR" altLang="en-US" sz="2200" dirty="0" err="1" smtClean="0"/>
              <a:t>Filing</a:t>
            </a:r>
            <a:r>
              <a:rPr lang="fr-FR" altLang="en-US" sz="2200" dirty="0" smtClean="0"/>
              <a:t> in multiple </a:t>
            </a:r>
            <a:r>
              <a:rPr lang="fr-FR" altLang="en-US" sz="2200" dirty="0" err="1" smtClean="0"/>
              <a:t>jurisdictions</a:t>
            </a:r>
            <a:r>
              <a:rPr lang="fr-FR" altLang="en-US" sz="2200" dirty="0" smtClean="0"/>
              <a:t>: </a:t>
            </a:r>
            <a:r>
              <a:rPr lang="fr-FR" altLang="en-US" sz="2200" dirty="0" err="1" smtClean="0"/>
              <a:t>investment</a:t>
            </a:r>
            <a:r>
              <a:rPr lang="fr-FR" altLang="en-US" sz="2200" dirty="0" smtClean="0"/>
              <a:t> and indication of </a:t>
            </a:r>
            <a:r>
              <a:rPr lang="fr-FR" altLang="en-US" sz="2200" dirty="0" err="1" smtClean="0"/>
              <a:t>interest</a:t>
            </a:r>
            <a:r>
              <a:rPr lang="fr-FR" altLang="en-US" sz="2200" dirty="0" smtClean="0"/>
              <a:t> in certain areas/</a:t>
            </a:r>
            <a:r>
              <a:rPr lang="fr-FR" altLang="en-US" sz="2200" dirty="0" err="1" smtClean="0"/>
              <a:t>markets</a:t>
            </a:r>
            <a:endParaRPr lang="fr-FR" altLang="en-US" sz="2200" dirty="0" smtClean="0"/>
          </a:p>
          <a:p>
            <a:r>
              <a:rPr lang="fr-FR" altLang="en-US" sz="2200" dirty="0" smtClean="0"/>
              <a:t>Trends: </a:t>
            </a:r>
          </a:p>
          <a:p>
            <a:pPr lvl="1"/>
            <a:r>
              <a:rPr lang="fr-FR" altLang="en-US" sz="2200" dirty="0" smtClean="0"/>
              <a:t>France and UK: </a:t>
            </a:r>
            <a:r>
              <a:rPr lang="fr-FR" altLang="en-US" sz="2200" dirty="0" err="1" smtClean="0"/>
              <a:t>most</a:t>
            </a:r>
            <a:r>
              <a:rPr lang="fr-FR" altLang="en-US" sz="2200" dirty="0" smtClean="0"/>
              <a:t> </a:t>
            </a:r>
            <a:r>
              <a:rPr lang="fr-FR" altLang="en-US" sz="2200" dirty="0" err="1" smtClean="0"/>
              <a:t>extroverted</a:t>
            </a:r>
            <a:r>
              <a:rPr lang="fr-FR" altLang="en-US" sz="2200" dirty="0" smtClean="0"/>
              <a:t> </a:t>
            </a:r>
            <a:r>
              <a:rPr lang="fr-FR" altLang="en-US" sz="2200" dirty="0" err="1" smtClean="0"/>
              <a:t>patenting</a:t>
            </a:r>
            <a:r>
              <a:rPr lang="fr-FR" altLang="en-US" sz="2200" dirty="0" smtClean="0"/>
              <a:t> </a:t>
            </a:r>
            <a:r>
              <a:rPr lang="fr-FR" altLang="en-US" sz="2200" dirty="0" err="1" smtClean="0"/>
              <a:t>behaviour</a:t>
            </a:r>
            <a:endParaRPr lang="fr-FR" altLang="en-US" sz="2200" dirty="0" smtClean="0"/>
          </a:p>
          <a:p>
            <a:pPr lvl="1"/>
            <a:r>
              <a:rPr lang="fr-FR" altLang="en-US" sz="2200" dirty="0" err="1" smtClean="0"/>
              <a:t>Asian</a:t>
            </a:r>
            <a:r>
              <a:rPr lang="fr-FR" altLang="en-US" sz="2200" dirty="0" smtClean="0"/>
              <a:t> countries</a:t>
            </a:r>
            <a:r>
              <a:rPr lang="fr-FR" altLang="en-US" sz="2200" dirty="0"/>
              <a:t>: </a:t>
            </a:r>
            <a:r>
              <a:rPr lang="fr-FR" altLang="en-US" sz="2200" dirty="0" err="1" smtClean="0"/>
              <a:t>mainly</a:t>
            </a:r>
            <a:r>
              <a:rPr lang="fr-FR" altLang="en-US" sz="2200" dirty="0" smtClean="0"/>
              <a:t> patent </a:t>
            </a:r>
            <a:r>
              <a:rPr lang="fr-FR" altLang="en-US" sz="2200" dirty="0" err="1" smtClean="0"/>
              <a:t>only</a:t>
            </a:r>
            <a:r>
              <a:rPr lang="fr-FR" altLang="en-US" sz="2200" dirty="0" smtClean="0"/>
              <a:t> </a:t>
            </a:r>
            <a:r>
              <a:rPr lang="fr-FR" altLang="en-US" sz="2200" dirty="0" err="1" smtClean="0"/>
              <a:t>locally</a:t>
            </a:r>
            <a:r>
              <a:rPr lang="fr-FR" altLang="en-US" sz="2200" dirty="0" smtClean="0"/>
              <a:t> (</a:t>
            </a:r>
            <a:r>
              <a:rPr lang="fr-FR" altLang="en-US" sz="2200" dirty="0" err="1" smtClean="0"/>
              <a:t>foremost</a:t>
            </a:r>
            <a:r>
              <a:rPr lang="fr-FR" altLang="en-US" sz="2200" dirty="0" smtClean="0"/>
              <a:t> China)</a:t>
            </a:r>
          </a:p>
          <a:p>
            <a:pPr lvl="1"/>
            <a:endParaRPr lang="fr-FR" altLang="en-US" sz="2200" dirty="0" smtClean="0"/>
          </a:p>
          <a:p>
            <a:pPr lvl="1">
              <a:buFontTx/>
              <a:buNone/>
            </a:pPr>
            <a:endParaRPr lang="fr-FR" altLang="en-US" sz="2200" dirty="0" smtClean="0"/>
          </a:p>
        </p:txBody>
      </p:sp>
      <p:sp>
        <p:nvSpPr>
          <p:cNvPr id="25604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Blip>
                <a:blip r:embed="rId2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2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2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Blip>
                <a:blip r:embed="rId2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Blip>
                <a:blip r:embed="rId2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64AEBEC-BBE0-4C20-B6B4-C89DED6D8F73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400" smtClean="0"/>
          </a:p>
        </p:txBody>
      </p:sp>
      <p:pic>
        <p:nvPicPr>
          <p:cNvPr id="25605" name="Content Placeholder 8"/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8023" y="1628775"/>
            <a:ext cx="4384551" cy="3600450"/>
          </a:xfrm>
        </p:spPr>
      </p:pic>
      <p:sp>
        <p:nvSpPr>
          <p:cNvPr id="25606" name="TextBox 9"/>
          <p:cNvSpPr txBox="1">
            <a:spLocks noChangeArrowheads="1"/>
          </p:cNvSpPr>
          <p:nvPr/>
        </p:nvSpPr>
        <p:spPr bwMode="auto">
          <a:xfrm>
            <a:off x="5076825" y="5337968"/>
            <a:ext cx="40671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Blip>
                <a:blip r:embed="rId2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2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2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Blip>
                <a:blip r:embed="rId2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Blip>
                <a:blip r:embed="rId2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en-US" sz="1800" dirty="0" err="1"/>
              <a:t>Average</a:t>
            </a:r>
            <a:r>
              <a:rPr lang="fr-FR" altLang="en-US" sz="1800" dirty="0"/>
              <a:t> </a:t>
            </a:r>
            <a:r>
              <a:rPr lang="fr-FR" altLang="en-US" sz="1800" dirty="0" err="1"/>
              <a:t>family</a:t>
            </a:r>
            <a:r>
              <a:rPr lang="fr-FR" altLang="en-US" sz="1800" dirty="0"/>
              <a:t> size per Office of First </a:t>
            </a:r>
            <a:r>
              <a:rPr lang="fr-FR" altLang="en-US" sz="1800" dirty="0" err="1"/>
              <a:t>Filing</a:t>
            </a:r>
            <a:r>
              <a:rPr lang="fr-FR" altLang="en-US" sz="1800" dirty="0"/>
              <a:t> (OFF)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468313" y="209550"/>
            <a:ext cx="8229600" cy="771178"/>
          </a:xfrm>
        </p:spPr>
        <p:txBody>
          <a:bodyPr/>
          <a:lstStyle/>
          <a:p>
            <a:r>
              <a:rPr lang="fr-FR" altLang="en-US" sz="3400" dirty="0" err="1" smtClean="0"/>
              <a:t>Technology</a:t>
            </a:r>
            <a:r>
              <a:rPr lang="fr-FR" altLang="en-US" sz="3400" dirty="0" smtClean="0"/>
              <a:t> trends in E-</a:t>
            </a:r>
            <a:r>
              <a:rPr lang="fr-FR" altLang="en-US" sz="3400" dirty="0" err="1" smtClean="0"/>
              <a:t>Waste</a:t>
            </a:r>
            <a:r>
              <a:rPr lang="fr-FR" altLang="en-US" sz="3400" dirty="0" smtClean="0"/>
              <a:t> </a:t>
            </a:r>
            <a:r>
              <a:rPr lang="fr-FR" altLang="en-US" sz="3400" dirty="0" err="1" smtClean="0"/>
              <a:t>Recycling</a:t>
            </a:r>
            <a:endParaRPr lang="fr-FR" altLang="en-US" sz="3400" dirty="0" smtClean="0"/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395536" y="6237312"/>
            <a:ext cx="8496300" cy="4318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fr-FR" altLang="en-US" sz="2000" dirty="0" err="1" smtClean="0"/>
              <a:t>Categories</a:t>
            </a:r>
            <a:r>
              <a:rPr lang="fr-FR" altLang="en-US" sz="2000" dirty="0" smtClean="0"/>
              <a:t> </a:t>
            </a:r>
            <a:r>
              <a:rPr lang="fr-FR" altLang="en-US" sz="2000" dirty="0" err="1" smtClean="0"/>
              <a:t>with</a:t>
            </a:r>
            <a:r>
              <a:rPr lang="fr-FR" altLang="en-US" sz="2000" dirty="0" smtClean="0"/>
              <a:t> &gt;100 Patent </a:t>
            </a:r>
            <a:r>
              <a:rPr lang="fr-FR" altLang="en-US" sz="2000" dirty="0" err="1" smtClean="0"/>
              <a:t>Families</a:t>
            </a:r>
            <a:r>
              <a:rPr lang="fr-FR" altLang="en-US" sz="2000" dirty="0" smtClean="0"/>
              <a:t>; </a:t>
            </a:r>
            <a:r>
              <a:rPr lang="fr-FR" altLang="en-US" sz="2000" dirty="0" err="1" smtClean="0"/>
              <a:t>Annual</a:t>
            </a:r>
            <a:r>
              <a:rPr lang="fr-FR" altLang="en-US" sz="2000" dirty="0" smtClean="0"/>
              <a:t> </a:t>
            </a:r>
            <a:r>
              <a:rPr lang="fr-FR" altLang="en-US" sz="2000" dirty="0" err="1" smtClean="0"/>
              <a:t>Growth</a:t>
            </a:r>
            <a:r>
              <a:rPr lang="fr-FR" altLang="en-US" sz="2000" dirty="0" smtClean="0"/>
              <a:t> 2006 to 2010</a:t>
            </a: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FD43458A-BBE6-46E6-8888-61F18917BB1D}" type="slidenum">
              <a:rPr lang="en-US" altLang="en-US" sz="1400" smtClean="0"/>
              <a:pPr eaLnBrk="1" hangingPunct="1"/>
              <a:t>19</a:t>
            </a:fld>
            <a:endParaRPr lang="en-US" altLang="en-US" sz="1400" smtClean="0"/>
          </a:p>
        </p:txBody>
      </p:sp>
      <p:sp>
        <p:nvSpPr>
          <p:cNvPr id="26630" name="Rounded Rectangle 4"/>
          <p:cNvSpPr>
            <a:spLocks noChangeArrowheads="1"/>
          </p:cNvSpPr>
          <p:nvPr/>
        </p:nvSpPr>
        <p:spPr bwMode="auto">
          <a:xfrm>
            <a:off x="1763713" y="3284538"/>
            <a:ext cx="914400" cy="9144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fr-FR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052736"/>
            <a:ext cx="5688632" cy="5023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179388" y="260648"/>
            <a:ext cx="8857108" cy="1143000"/>
          </a:xfrm>
        </p:spPr>
        <p:txBody>
          <a:bodyPr/>
          <a:lstStyle/>
          <a:p>
            <a:pPr eaLnBrk="1" hangingPunct="1"/>
            <a:r>
              <a:rPr lang="fr-FR" altLang="fr-FR" sz="2800" dirty="0" smtClean="0"/>
              <a:t>The World </a:t>
            </a:r>
            <a:r>
              <a:rPr lang="fr-FR" altLang="fr-FR" sz="2800" dirty="0" err="1" smtClean="0"/>
              <a:t>Intellectual</a:t>
            </a:r>
            <a:r>
              <a:rPr lang="fr-FR" altLang="fr-FR" sz="2800" dirty="0" smtClean="0"/>
              <a:t> </a:t>
            </a:r>
            <a:r>
              <a:rPr lang="fr-FR" altLang="fr-FR" sz="2800" dirty="0" err="1" smtClean="0"/>
              <a:t>Property</a:t>
            </a:r>
            <a:r>
              <a:rPr lang="fr-FR" altLang="fr-FR" sz="2800" dirty="0" smtClean="0"/>
              <a:t> </a:t>
            </a:r>
            <a:r>
              <a:rPr lang="fr-FR" altLang="fr-FR" sz="2800" dirty="0" err="1" smtClean="0"/>
              <a:t>Organization</a:t>
            </a:r>
            <a:r>
              <a:rPr lang="fr-FR" altLang="fr-FR" sz="2800" dirty="0" smtClean="0"/>
              <a:t> (WIPO)</a:t>
            </a:r>
          </a:p>
        </p:txBody>
      </p:sp>
      <p:sp>
        <p:nvSpPr>
          <p:cNvPr id="4099" name="Espace réservé du contenu 4"/>
          <p:cNvSpPr>
            <a:spLocks noGrp="1"/>
          </p:cNvSpPr>
          <p:nvPr>
            <p:ph sz="half" idx="1"/>
          </p:nvPr>
        </p:nvSpPr>
        <p:spPr>
          <a:xfrm>
            <a:off x="4716463" y="1844675"/>
            <a:ext cx="4427537" cy="2736850"/>
          </a:xfrm>
        </p:spPr>
        <p:txBody>
          <a:bodyPr/>
          <a:lstStyle/>
          <a:p>
            <a:pPr eaLnBrk="1" hangingPunct="1"/>
            <a:r>
              <a:rPr lang="de-DE" altLang="fr-FR" sz="2500" smtClean="0"/>
              <a:t>Specialized UN Agency with 187 Member States</a:t>
            </a:r>
          </a:p>
          <a:p>
            <a:pPr eaLnBrk="1" hangingPunct="1"/>
            <a:r>
              <a:rPr lang="de-DE" altLang="fr-FR" sz="2500" smtClean="0"/>
              <a:t>Based in Geneva, Switzerland</a:t>
            </a:r>
          </a:p>
          <a:p>
            <a:r>
              <a:rPr lang="fr-FR" altLang="en-US" sz="2500" smtClean="0"/>
              <a:t>Global forum</a:t>
            </a:r>
            <a:r>
              <a:rPr lang="en-US" altLang="en-US" sz="2400" smtClean="0"/>
              <a:t> for intellectual property services, policy, information and cooperation.</a:t>
            </a:r>
            <a:endParaRPr lang="de-DE" altLang="fr-FR" sz="2500" smtClean="0"/>
          </a:p>
          <a:p>
            <a:pPr eaLnBrk="1" hangingPunct="1"/>
            <a:endParaRPr lang="en-US" altLang="fr-FR" sz="2500" smtClean="0"/>
          </a:p>
          <a:p>
            <a:pPr eaLnBrk="1" hangingPunct="1">
              <a:buFontTx/>
              <a:buNone/>
            </a:pPr>
            <a:endParaRPr lang="de-DE" altLang="fr-FR" sz="2500" b="1" smtClean="0"/>
          </a:p>
          <a:p>
            <a:pPr eaLnBrk="1" hangingPunct="1"/>
            <a:endParaRPr lang="en-US" altLang="fr-FR" sz="2500" smtClean="0"/>
          </a:p>
        </p:txBody>
      </p:sp>
      <p:sp>
        <p:nvSpPr>
          <p:cNvPr id="4100" name="Content Placeholder 5"/>
          <p:cNvSpPr>
            <a:spLocks noGrp="1"/>
          </p:cNvSpPr>
          <p:nvPr>
            <p:ph sz="half" idx="2"/>
          </p:nvPr>
        </p:nvSpPr>
        <p:spPr>
          <a:xfrm>
            <a:off x="250825" y="1628775"/>
            <a:ext cx="4038600" cy="4352925"/>
          </a:xfrm>
        </p:spPr>
        <p:txBody>
          <a:bodyPr/>
          <a:lstStyle/>
          <a:p>
            <a:pPr>
              <a:buFontTx/>
              <a:buNone/>
            </a:pPr>
            <a:r>
              <a:rPr lang="fr-FR" altLang="en-US" smtClean="0"/>
              <a:t>	</a:t>
            </a:r>
          </a:p>
        </p:txBody>
      </p:sp>
      <p:pic>
        <p:nvPicPr>
          <p:cNvPr id="4101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916113"/>
            <a:ext cx="4308475" cy="244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331913" y="4437063"/>
            <a:ext cx="1754187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2000" kern="0" dirty="0">
                <a:solidFill>
                  <a:srgbClr val="000000"/>
                </a:solidFill>
                <a:latin typeface="Arial"/>
                <a:cs typeface="Arial"/>
                <a:hlinkClick r:id="rId3"/>
              </a:rPr>
              <a:t>www.wipo.int</a:t>
            </a:r>
            <a:r>
              <a:rPr lang="en-US" sz="2000" kern="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439251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en-US" smtClean="0"/>
              <a:t>Emerging trends reflecting market needs and regulatory frameworks</a:t>
            </a:r>
          </a:p>
        </p:txBody>
      </p:sp>
      <p:pic>
        <p:nvPicPr>
          <p:cNvPr id="27651" name="Content Placeholder 4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1557338"/>
            <a:ext cx="4392613" cy="4248150"/>
          </a:xfrm>
        </p:spPr>
      </p:pic>
      <p:sp>
        <p:nvSpPr>
          <p:cNvPr id="27652" name="Content Placeholder 5"/>
          <p:cNvSpPr>
            <a:spLocks noGrp="1"/>
          </p:cNvSpPr>
          <p:nvPr>
            <p:ph sz="half" idx="2"/>
          </p:nvPr>
        </p:nvSpPr>
        <p:spPr>
          <a:xfrm>
            <a:off x="4932363" y="1557338"/>
            <a:ext cx="3884612" cy="4319587"/>
          </a:xfrm>
        </p:spPr>
        <p:txBody>
          <a:bodyPr/>
          <a:lstStyle/>
          <a:p>
            <a:r>
              <a:rPr lang="fr-FR" altLang="en-US" sz="2400" smtClean="0"/>
              <a:t>Clear trend: increased interest in </a:t>
            </a:r>
            <a:r>
              <a:rPr lang="fr-FR" altLang="en-US" sz="2400" b="1" smtClean="0"/>
              <a:t>rare earth </a:t>
            </a:r>
            <a:r>
              <a:rPr lang="fr-FR" altLang="en-US" sz="2400" smtClean="0"/>
              <a:t>(neodymium, lanthanum etc)</a:t>
            </a:r>
            <a:r>
              <a:rPr lang="fr-FR" altLang="en-US" sz="2400" b="1" smtClean="0"/>
              <a:t> </a:t>
            </a:r>
            <a:r>
              <a:rPr lang="fr-FR" altLang="en-US" sz="2400" smtClean="0"/>
              <a:t>and </a:t>
            </a:r>
            <a:r>
              <a:rPr lang="fr-FR" altLang="en-US" sz="2400" b="1" smtClean="0"/>
              <a:t>noble metals material </a:t>
            </a:r>
            <a:r>
              <a:rPr lang="fr-FR" altLang="en-US" sz="2400" smtClean="0"/>
              <a:t>(gold, silver</a:t>
            </a:r>
            <a:r>
              <a:rPr lang="en-US" altLang="en-US" sz="2400" smtClean="0"/>
              <a:t>*</a:t>
            </a:r>
            <a:r>
              <a:rPr lang="fr-FR" altLang="en-US" sz="2400" smtClean="0"/>
              <a:t>, platinum) </a:t>
            </a:r>
            <a:r>
              <a:rPr lang="fr-FR" altLang="en-US" sz="2400" b="1" smtClean="0"/>
              <a:t>recovery</a:t>
            </a:r>
          </a:p>
          <a:p>
            <a:pPr>
              <a:buFontTx/>
              <a:buNone/>
            </a:pPr>
            <a:endParaRPr lang="fr-FR" altLang="en-US" sz="2400" b="1" smtClean="0"/>
          </a:p>
          <a:p>
            <a:r>
              <a:rPr lang="fr-FR" altLang="en-US" sz="2400" smtClean="0"/>
              <a:t>Rare earth scarcity (90% of primary rare earth extraction in CN)</a:t>
            </a:r>
          </a:p>
          <a:p>
            <a:pPr>
              <a:buFontTx/>
              <a:buNone/>
            </a:pPr>
            <a:endParaRPr lang="fr-FR" altLang="en-US" sz="2400" smtClean="0"/>
          </a:p>
        </p:txBody>
      </p:sp>
      <p:sp>
        <p:nvSpPr>
          <p:cNvPr id="2765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67DD8BA-397E-4008-AEF6-ECFD84013A2E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1400" smtClean="0"/>
          </a:p>
        </p:txBody>
      </p:sp>
      <p:sp>
        <p:nvSpPr>
          <p:cNvPr id="27654" name="TextBox 6"/>
          <p:cNvSpPr txBox="1">
            <a:spLocks noChangeArrowheads="1"/>
          </p:cNvSpPr>
          <p:nvPr/>
        </p:nvSpPr>
        <p:spPr bwMode="auto">
          <a:xfrm>
            <a:off x="179388" y="6092825"/>
            <a:ext cx="46085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Compound Annual Growth or Decline between 2006 and 2010 by Subject Matter</a:t>
            </a:r>
            <a:endParaRPr lang="fr-FR" altLang="en-US" sz="1800"/>
          </a:p>
        </p:txBody>
      </p:sp>
      <p:sp>
        <p:nvSpPr>
          <p:cNvPr id="27655" name="TextBox 7"/>
          <p:cNvSpPr txBox="1">
            <a:spLocks noChangeArrowheads="1"/>
          </p:cNvSpPr>
          <p:nvPr/>
        </p:nvSpPr>
        <p:spPr bwMode="auto">
          <a:xfrm>
            <a:off x="5435600" y="5445125"/>
            <a:ext cx="3708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/>
              <a:t>* Particular interest in silver, maybe due to EU solder regulations banning the use of lead </a:t>
            </a:r>
            <a:endParaRPr lang="fr-FR" altLang="en-US" sz="1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395288" y="188913"/>
            <a:ext cx="8229600" cy="1143000"/>
          </a:xfrm>
        </p:spPr>
        <p:txBody>
          <a:bodyPr/>
          <a:lstStyle/>
          <a:p>
            <a:r>
              <a:rPr lang="fr-FR" altLang="en-US" smtClean="0"/>
              <a:t>Areas of special interest by country</a:t>
            </a:r>
          </a:p>
        </p:txBody>
      </p:sp>
      <p:sp>
        <p:nvSpPr>
          <p:cNvPr id="28675" name="Content Placeholder 5"/>
          <p:cNvSpPr>
            <a:spLocks noGrp="1"/>
          </p:cNvSpPr>
          <p:nvPr>
            <p:ph idx="1"/>
          </p:nvPr>
        </p:nvSpPr>
        <p:spPr>
          <a:xfrm>
            <a:off x="395288" y="1412875"/>
            <a:ext cx="8229600" cy="5111750"/>
          </a:xfrm>
        </p:spPr>
        <p:txBody>
          <a:bodyPr/>
          <a:lstStyle/>
          <a:p>
            <a:r>
              <a:rPr lang="fr-FR" altLang="en-US" smtClean="0"/>
              <a:t>CN focus: mainly on  component level. Indication that once arriving in CN, E-waste already dismantled</a:t>
            </a:r>
          </a:p>
          <a:p>
            <a:pPr>
              <a:buFontTx/>
              <a:buNone/>
            </a:pPr>
            <a:endParaRPr lang="fr-FR" altLang="en-US" smtClean="0"/>
          </a:p>
          <a:p>
            <a:r>
              <a:rPr lang="fr-FR" altLang="en-US" smtClean="0"/>
              <a:t>US focus: rare earth extraction. US in this field top applicant</a:t>
            </a:r>
          </a:p>
          <a:p>
            <a:pPr>
              <a:buFontTx/>
              <a:buNone/>
            </a:pPr>
            <a:endParaRPr lang="fr-FR" altLang="en-US" smtClean="0"/>
          </a:p>
          <a:p>
            <a:r>
              <a:rPr lang="fr-FR" altLang="en-US" smtClean="0"/>
              <a:t>Taiwan, Province of China: decontamination of e-waste</a:t>
            </a:r>
          </a:p>
          <a:p>
            <a:pPr>
              <a:buFontTx/>
              <a:buNone/>
            </a:pPr>
            <a:endParaRPr lang="fr-FR" altLang="en-US" smtClean="0"/>
          </a:p>
          <a:p>
            <a:r>
              <a:rPr lang="fr-FR" altLang="en-US" smtClean="0"/>
              <a:t>Russia: </a:t>
            </a:r>
            <a:r>
              <a:rPr lang="en-US" altLang="en-US" smtClean="0"/>
              <a:t>extraction of non-ferrous (lead, copper and nickel)</a:t>
            </a:r>
          </a:p>
          <a:p>
            <a:pPr>
              <a:buFontTx/>
              <a:buNone/>
            </a:pPr>
            <a:endParaRPr lang="en-US" altLang="en-US" smtClean="0"/>
          </a:p>
          <a:p>
            <a:r>
              <a:rPr lang="en-US" altLang="en-US" smtClean="0"/>
              <a:t>UK: dissassembly </a:t>
            </a:r>
          </a:p>
          <a:p>
            <a:endParaRPr lang="fr-FR" altLang="en-US" smtClean="0"/>
          </a:p>
        </p:txBody>
      </p:sp>
      <p:sp>
        <p:nvSpPr>
          <p:cNvPr id="28676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Blip>
                <a:blip r:embed="rId2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2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2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Blip>
                <a:blip r:embed="rId2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Blip>
                <a:blip r:embed="rId2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62AC0CD-BBAE-493C-9F2F-5983925559F4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21</a:t>
            </a:fld>
            <a:endParaRPr lang="en-US" alt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468313" y="0"/>
            <a:ext cx="8424862" cy="1143000"/>
          </a:xfrm>
        </p:spPr>
        <p:txBody>
          <a:bodyPr/>
          <a:lstStyle/>
          <a:p>
            <a:r>
              <a:rPr lang="en-US" altLang="en-US" sz="3200" smtClean="0"/>
              <a:t>Key players in E-Waste patenting activity</a:t>
            </a:r>
            <a:endParaRPr lang="fr-FR" altLang="en-US" sz="3200" smtClean="0"/>
          </a:p>
        </p:txBody>
      </p:sp>
      <p:sp>
        <p:nvSpPr>
          <p:cNvPr id="29699" name="Text Placeholder 7"/>
          <p:cNvSpPr>
            <a:spLocks noGrp="1"/>
          </p:cNvSpPr>
          <p:nvPr>
            <p:ph type="body" idx="1"/>
          </p:nvPr>
        </p:nvSpPr>
        <p:spPr>
          <a:xfrm>
            <a:off x="404018" y="1052736"/>
            <a:ext cx="4040187" cy="639762"/>
          </a:xfrm>
        </p:spPr>
        <p:txBody>
          <a:bodyPr/>
          <a:lstStyle/>
          <a:p>
            <a:r>
              <a:rPr lang="en-US" altLang="en-US" dirty="0" smtClean="0"/>
              <a:t>Top applicants from Asia Pacific</a:t>
            </a:r>
            <a:endParaRPr lang="fr-FR" altLang="en-US" dirty="0" smtClean="0"/>
          </a:p>
        </p:txBody>
      </p:sp>
      <p:pic>
        <p:nvPicPr>
          <p:cNvPr id="29700" name="Content Placeholder 4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16016" y="1592634"/>
            <a:ext cx="4248150" cy="4537075"/>
          </a:xfrm>
        </p:spPr>
      </p:pic>
      <p:sp>
        <p:nvSpPr>
          <p:cNvPr id="29701" name="Text Placeholder 8"/>
          <p:cNvSpPr>
            <a:spLocks noGrp="1"/>
          </p:cNvSpPr>
          <p:nvPr>
            <p:ph type="body" sz="quarter" idx="3"/>
          </p:nvPr>
        </p:nvSpPr>
        <p:spPr>
          <a:xfrm>
            <a:off x="4716016" y="980728"/>
            <a:ext cx="4041775" cy="639762"/>
          </a:xfrm>
        </p:spPr>
        <p:txBody>
          <a:bodyPr/>
          <a:lstStyle/>
          <a:p>
            <a:r>
              <a:rPr lang="en-US" altLang="en-US" dirty="0" smtClean="0"/>
              <a:t>Top applicants with filings in at least 5 jurisdictions</a:t>
            </a:r>
            <a:endParaRPr lang="fr-FR" altLang="en-US" dirty="0" smtClean="0"/>
          </a:p>
        </p:txBody>
      </p:sp>
      <p:sp>
        <p:nvSpPr>
          <p:cNvPr id="2970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AD3890DB-4F66-4BE1-A3D7-4FD4CDCDA040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22</a:t>
            </a:fld>
            <a:endParaRPr lang="en-US" altLang="en-US" sz="1400" smtClean="0"/>
          </a:p>
        </p:txBody>
      </p:sp>
      <p:pic>
        <p:nvPicPr>
          <p:cNvPr id="2970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25" y="1772816"/>
            <a:ext cx="3584575" cy="417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7504" y="6381328"/>
            <a:ext cx="8892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* The report </a:t>
            </a:r>
            <a:r>
              <a:rPr lang="fr-FR" sz="2000" dirty="0" err="1" smtClean="0"/>
              <a:t>includes</a:t>
            </a:r>
            <a:r>
              <a:rPr lang="fr-FR" sz="2000" dirty="0" smtClean="0"/>
              <a:t> business data about key </a:t>
            </a:r>
            <a:r>
              <a:rPr lang="fr-FR" sz="2000" dirty="0" err="1" smtClean="0"/>
              <a:t>players</a:t>
            </a:r>
            <a:r>
              <a:rPr lang="fr-FR" sz="2000" dirty="0" smtClean="0"/>
              <a:t> </a:t>
            </a:r>
            <a:r>
              <a:rPr lang="fr-FR" sz="2000" dirty="0" err="1" smtClean="0"/>
              <a:t>with</a:t>
            </a:r>
            <a:r>
              <a:rPr lang="fr-FR" sz="2000" dirty="0" smtClean="0"/>
              <a:t> </a:t>
            </a:r>
            <a:r>
              <a:rPr lang="fr-FR" sz="2000" dirty="0" err="1" smtClean="0"/>
              <a:t>largest</a:t>
            </a:r>
            <a:r>
              <a:rPr lang="fr-FR" sz="2000" dirty="0" smtClean="0"/>
              <a:t> portfolios</a:t>
            </a:r>
            <a:endParaRPr lang="fr-F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143000"/>
          </a:xfrm>
        </p:spPr>
        <p:txBody>
          <a:bodyPr/>
          <a:lstStyle/>
          <a:p>
            <a:r>
              <a:rPr lang="fr-FR" sz="3200" dirty="0" smtClean="0"/>
              <a:t>Areas of </a:t>
            </a:r>
            <a:r>
              <a:rPr lang="fr-FR" sz="3200" dirty="0" err="1" smtClean="0"/>
              <a:t>interest</a:t>
            </a:r>
            <a:r>
              <a:rPr lang="fr-FR" sz="3200" dirty="0" smtClean="0"/>
              <a:t> of </a:t>
            </a:r>
            <a:r>
              <a:rPr lang="fr-FR" sz="3200" dirty="0" err="1" smtClean="0"/>
              <a:t>key</a:t>
            </a:r>
            <a:r>
              <a:rPr lang="fr-FR" sz="3200" dirty="0" smtClean="0"/>
              <a:t> </a:t>
            </a:r>
            <a:r>
              <a:rPr lang="fr-FR" sz="3200" dirty="0" err="1" smtClean="0"/>
              <a:t>players</a:t>
            </a:r>
            <a:r>
              <a:rPr lang="fr-FR" sz="3200" dirty="0" smtClean="0"/>
              <a:t> </a:t>
            </a:r>
            <a:r>
              <a:rPr lang="fr-FR" sz="3200" dirty="0" err="1" smtClean="0"/>
              <a:t>from</a:t>
            </a:r>
            <a:r>
              <a:rPr lang="fr-FR" sz="3200" dirty="0" smtClean="0"/>
              <a:t> the ASPAC </a:t>
            </a:r>
            <a:r>
              <a:rPr lang="fr-FR" sz="3200" dirty="0" err="1" smtClean="0"/>
              <a:t>Region</a:t>
            </a:r>
            <a:endParaRPr lang="fr-FR" sz="32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A82770-9D65-4FA7-ABD4-9BAA9170485F}" type="slidenum">
              <a:rPr lang="en-US" altLang="en-US" smtClean="0"/>
              <a:pPr>
                <a:defRPr/>
              </a:pPr>
              <a:t>23</a:t>
            </a:fld>
            <a:endParaRPr lang="en-US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251520" y="4797152"/>
            <a:ext cx="8892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- Plastic </a:t>
            </a:r>
            <a:r>
              <a:rPr lang="fr-FR" dirty="0" err="1" smtClean="0"/>
              <a:t>seems</a:t>
            </a:r>
            <a:r>
              <a:rPr lang="fr-FR" dirty="0" smtClean="0"/>
              <a:t> to </a:t>
            </a:r>
            <a:r>
              <a:rPr lang="fr-FR" dirty="0" err="1" smtClean="0"/>
              <a:t>be</a:t>
            </a:r>
            <a:r>
              <a:rPr lang="fr-FR" dirty="0" smtClean="0"/>
              <a:t> the area of major </a:t>
            </a:r>
            <a:r>
              <a:rPr lang="fr-FR" dirty="0" err="1" smtClean="0"/>
              <a:t>concern</a:t>
            </a:r>
            <a:r>
              <a:rPr lang="fr-FR" dirty="0" smtClean="0"/>
              <a:t> of JP </a:t>
            </a:r>
            <a:r>
              <a:rPr lang="fr-FR" dirty="0" err="1" smtClean="0"/>
              <a:t>electronic</a:t>
            </a:r>
            <a:r>
              <a:rPr lang="fr-FR" dirty="0" smtClean="0"/>
              <a:t> consumer </a:t>
            </a:r>
            <a:r>
              <a:rPr lang="fr-FR" dirty="0" err="1" smtClean="0"/>
              <a:t>goods</a:t>
            </a:r>
            <a:r>
              <a:rPr lang="fr-FR" dirty="0" smtClean="0"/>
              <a:t> in e-</a:t>
            </a:r>
            <a:r>
              <a:rPr lang="fr-FR" dirty="0" err="1" smtClean="0"/>
              <a:t>waste</a:t>
            </a:r>
            <a:endParaRPr lang="fr-FR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916832"/>
            <a:ext cx="9144000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dirty="0" err="1" smtClean="0"/>
              <a:t>Research</a:t>
            </a:r>
            <a:r>
              <a:rPr lang="fr-FR" sz="3200" dirty="0" smtClean="0"/>
              <a:t> and </a:t>
            </a:r>
            <a:r>
              <a:rPr lang="fr-FR" sz="3200" dirty="0" err="1" smtClean="0"/>
              <a:t>academia’s</a:t>
            </a:r>
            <a:r>
              <a:rPr lang="fr-FR" sz="3200" dirty="0" smtClean="0"/>
              <a:t> </a:t>
            </a:r>
            <a:r>
              <a:rPr lang="fr-FR" sz="3200" dirty="0" err="1" smtClean="0"/>
              <a:t>share</a:t>
            </a:r>
            <a:r>
              <a:rPr lang="fr-FR" sz="3200" dirty="0" smtClean="0"/>
              <a:t> in </a:t>
            </a:r>
            <a:r>
              <a:rPr lang="fr-FR" sz="3200" dirty="0" err="1" smtClean="0"/>
              <a:t>patenting</a:t>
            </a:r>
            <a:r>
              <a:rPr lang="fr-FR" sz="3200" dirty="0" smtClean="0"/>
              <a:t> </a:t>
            </a:r>
            <a:r>
              <a:rPr lang="fr-FR" sz="3200" dirty="0" err="1" smtClean="0"/>
              <a:t>activity</a:t>
            </a:r>
            <a:r>
              <a:rPr lang="fr-FR" sz="3200" dirty="0" smtClean="0"/>
              <a:t>: </a:t>
            </a:r>
            <a:endParaRPr lang="fr-FR" sz="32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/>
              <a:t>Research</a:t>
            </a:r>
            <a:r>
              <a:rPr lang="fr-FR" dirty="0" smtClean="0"/>
              <a:t> &amp; </a:t>
            </a:r>
            <a:r>
              <a:rPr lang="fr-FR" dirty="0" err="1" smtClean="0"/>
              <a:t>academia</a:t>
            </a:r>
            <a:r>
              <a:rPr lang="fr-FR" dirty="0" smtClean="0"/>
              <a:t>: 9% of the </a:t>
            </a:r>
            <a:r>
              <a:rPr lang="fr-FR" dirty="0" err="1" smtClean="0"/>
              <a:t>patenting</a:t>
            </a:r>
            <a:r>
              <a:rPr lang="fr-FR" dirty="0" smtClean="0"/>
              <a:t> </a:t>
            </a:r>
            <a:r>
              <a:rPr lang="fr-FR" dirty="0" err="1" smtClean="0"/>
              <a:t>activity</a:t>
            </a:r>
            <a:endParaRPr lang="fr-FR" dirty="0" smtClean="0"/>
          </a:p>
          <a:p>
            <a:r>
              <a:rPr lang="fr-FR" dirty="0" err="1" smtClean="0"/>
              <a:t>Recent</a:t>
            </a:r>
            <a:r>
              <a:rPr lang="fr-FR" dirty="0" smtClean="0"/>
              <a:t> </a:t>
            </a:r>
            <a:r>
              <a:rPr lang="fr-FR" dirty="0" err="1" smtClean="0"/>
              <a:t>growth</a:t>
            </a:r>
            <a:r>
              <a:rPr lang="fr-FR" dirty="0" smtClean="0"/>
              <a:t> rate: </a:t>
            </a:r>
            <a:r>
              <a:rPr lang="fr-FR" dirty="0" err="1" smtClean="0"/>
              <a:t>faster</a:t>
            </a:r>
            <a:r>
              <a:rPr lang="fr-FR" dirty="0" smtClean="0"/>
              <a:t> </a:t>
            </a:r>
            <a:r>
              <a:rPr lang="fr-FR" dirty="0" err="1" smtClean="0"/>
              <a:t>than</a:t>
            </a:r>
            <a:r>
              <a:rPr lang="fr-FR" dirty="0" smtClean="0"/>
              <a:t> commercial </a:t>
            </a:r>
            <a:r>
              <a:rPr lang="fr-FR" dirty="0" err="1" smtClean="0"/>
              <a:t>entities</a:t>
            </a:r>
            <a:endParaRPr lang="fr-FR" dirty="0" smtClean="0"/>
          </a:p>
          <a:p>
            <a:r>
              <a:rPr lang="fr-FR" dirty="0" smtClean="0"/>
              <a:t>Top 30 </a:t>
            </a:r>
            <a:r>
              <a:rPr lang="fr-FR" dirty="0" err="1" smtClean="0"/>
              <a:t>research</a:t>
            </a:r>
            <a:r>
              <a:rPr lang="fr-FR" dirty="0" smtClean="0"/>
              <a:t> and </a:t>
            </a:r>
            <a:r>
              <a:rPr lang="fr-FR" dirty="0" err="1" smtClean="0"/>
              <a:t>academia</a:t>
            </a:r>
            <a:r>
              <a:rPr lang="fr-FR" dirty="0" smtClean="0"/>
              <a:t> institutes: </a:t>
            </a:r>
            <a:r>
              <a:rPr lang="fr-FR" dirty="0" err="1" smtClean="0"/>
              <a:t>based</a:t>
            </a:r>
            <a:r>
              <a:rPr lang="fr-FR" dirty="0" smtClean="0"/>
              <a:t> in </a:t>
            </a:r>
            <a:r>
              <a:rPr lang="fr-FR" dirty="0" err="1" smtClean="0"/>
              <a:t>Asia</a:t>
            </a:r>
            <a:endParaRPr lang="fr-FR" dirty="0" smtClean="0"/>
          </a:p>
          <a:p>
            <a:r>
              <a:rPr lang="fr-FR" dirty="0" err="1" smtClean="0"/>
              <a:t>Largest</a:t>
            </a:r>
            <a:r>
              <a:rPr lang="fr-FR" dirty="0" smtClean="0"/>
              <a:t> patent portfolio </a:t>
            </a:r>
            <a:r>
              <a:rPr lang="fr-FR" dirty="0" err="1" smtClean="0"/>
              <a:t>entity</a:t>
            </a:r>
            <a:r>
              <a:rPr lang="fr-FR" dirty="0" smtClean="0"/>
              <a:t>: </a:t>
            </a:r>
            <a:r>
              <a:rPr lang="fr-FR" dirty="0" err="1" smtClean="0"/>
              <a:t>Japanese</a:t>
            </a:r>
            <a:r>
              <a:rPr lang="fr-FR" dirty="0" smtClean="0"/>
              <a:t> AIST</a:t>
            </a:r>
          </a:p>
          <a:p>
            <a:r>
              <a:rPr lang="fr-FR" dirty="0" err="1" smtClean="0"/>
              <a:t>Chinese</a:t>
            </a:r>
            <a:r>
              <a:rPr lang="fr-FR" dirty="0" smtClean="0"/>
              <a:t> public </a:t>
            </a:r>
            <a:r>
              <a:rPr lang="fr-FR" dirty="0" err="1" smtClean="0"/>
              <a:t>institutions’activity</a:t>
            </a:r>
            <a:r>
              <a:rPr lang="fr-FR" dirty="0"/>
              <a:t>:</a:t>
            </a:r>
            <a:r>
              <a:rPr lang="fr-FR" dirty="0" smtClean="0"/>
              <a:t> </a:t>
            </a:r>
            <a:r>
              <a:rPr lang="fr-FR" dirty="0" err="1" smtClean="0"/>
              <a:t>most</a:t>
            </a:r>
            <a:r>
              <a:rPr lang="fr-FR" dirty="0" smtClean="0"/>
              <a:t> </a:t>
            </a:r>
            <a:r>
              <a:rPr lang="fr-FR" dirty="0" err="1" smtClean="0"/>
              <a:t>rapidly</a:t>
            </a:r>
            <a:r>
              <a:rPr lang="fr-FR" dirty="0" smtClean="0"/>
              <a:t> </a:t>
            </a:r>
            <a:r>
              <a:rPr lang="fr-FR" dirty="0" err="1" smtClean="0"/>
              <a:t>growing</a:t>
            </a:r>
            <a:r>
              <a:rPr lang="fr-FR" dirty="0" smtClean="0"/>
              <a:t> (CN Utility model)</a:t>
            </a:r>
          </a:p>
          <a:p>
            <a:r>
              <a:rPr lang="en-US" dirty="0" smtClean="0"/>
              <a:t>Korean KIGAM Institute </a:t>
            </a:r>
            <a:r>
              <a:rPr lang="en-US" dirty="0"/>
              <a:t>of Geoscience and </a:t>
            </a:r>
            <a:r>
              <a:rPr lang="en-US" dirty="0" smtClean="0"/>
              <a:t>Minerals</a:t>
            </a:r>
            <a:r>
              <a:rPr lang="en-US" dirty="0"/>
              <a:t> </a:t>
            </a:r>
            <a:r>
              <a:rPr lang="en-US" dirty="0" smtClean="0"/>
              <a:t>activity: shows importance of material and mineral recovery</a:t>
            </a:r>
          </a:p>
          <a:p>
            <a:r>
              <a:rPr lang="en-US" dirty="0"/>
              <a:t>First Non-Asian </a:t>
            </a:r>
            <a:r>
              <a:rPr lang="en-US" dirty="0" err="1" smtClean="0"/>
              <a:t>entitities</a:t>
            </a:r>
            <a:r>
              <a:rPr lang="en-US" dirty="0" smtClean="0"/>
              <a:t>: German </a:t>
            </a:r>
            <a:r>
              <a:rPr lang="en-US" dirty="0" err="1" smtClean="0"/>
              <a:t>Fraunhofer</a:t>
            </a:r>
            <a:r>
              <a:rPr lang="en-US" dirty="0" smtClean="0"/>
              <a:t> and French CNRS </a:t>
            </a:r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A82770-9D65-4FA7-ABD4-9BAA9170485F}" type="slidenum">
              <a:rPr lang="en-US" altLang="en-US" smtClean="0"/>
              <a:pPr>
                <a:defRPr/>
              </a:pPr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2485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250825" y="188640"/>
            <a:ext cx="8497887" cy="1008063"/>
          </a:xfrm>
        </p:spPr>
        <p:txBody>
          <a:bodyPr/>
          <a:lstStyle/>
          <a:p>
            <a:r>
              <a:rPr lang="fr-FR" altLang="en-US" sz="3100" dirty="0" err="1" smtClean="0"/>
              <a:t>Dedicated</a:t>
            </a:r>
            <a:r>
              <a:rPr lang="fr-FR" altLang="en-US" sz="3100" dirty="0" smtClean="0"/>
              <a:t> Patent </a:t>
            </a:r>
            <a:r>
              <a:rPr lang="fr-FR" altLang="en-US" sz="3100" dirty="0" err="1" smtClean="0"/>
              <a:t>Landscape</a:t>
            </a:r>
            <a:r>
              <a:rPr lang="fr-FR" altLang="en-US" sz="3100" dirty="0" smtClean="0"/>
              <a:t> Report </a:t>
            </a:r>
            <a:r>
              <a:rPr lang="fr-FR" altLang="en-US" sz="3100" dirty="0" err="1" smtClean="0"/>
              <a:t>website</a:t>
            </a:r>
            <a:endParaRPr lang="fr-FR" altLang="en-US" sz="3100" dirty="0" smtClean="0"/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Blip>
                <a:blip r:embed="rId2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2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2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Blip>
                <a:blip r:embed="rId2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Blip>
                <a:blip r:embed="rId2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3110572E-01EE-4D7B-8300-723B87DD5047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25</a:t>
            </a:fld>
            <a:endParaRPr lang="en-US" altLang="en-US" sz="1400" smtClean="0"/>
          </a:p>
        </p:txBody>
      </p:sp>
      <p:pic>
        <p:nvPicPr>
          <p:cNvPr id="573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23850" y="1412875"/>
            <a:ext cx="8229600" cy="3816350"/>
          </a:xfrm>
          <a:ln w="28575" cap="flat" algn="ctr">
            <a:solidFill>
              <a:schemeClr val="accent5">
                <a:lumMod val="25000"/>
              </a:schemeClr>
            </a:solidFill>
          </a:ln>
        </p:spPr>
      </p:pic>
      <p:sp>
        <p:nvSpPr>
          <p:cNvPr id="32773" name="Rectangle 6"/>
          <p:cNvSpPr>
            <a:spLocks noChangeArrowheads="1"/>
          </p:cNvSpPr>
          <p:nvPr/>
        </p:nvSpPr>
        <p:spPr bwMode="auto">
          <a:xfrm>
            <a:off x="250825" y="6550025"/>
            <a:ext cx="76342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Blip>
                <a:blip r:embed="rId2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2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2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Blip>
                <a:blip r:embed="rId2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Blip>
                <a:blip r:embed="rId2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en-US" sz="1400">
                <a:hlinkClick r:id="rId4"/>
              </a:rPr>
              <a:t>http://www.wipo.int/patentscope/en/programs/patent_landscapes/reports/ewaste.html</a:t>
            </a:r>
            <a:r>
              <a:rPr lang="fr-FR" altLang="en-US" sz="1400"/>
              <a:t> </a:t>
            </a:r>
          </a:p>
        </p:txBody>
      </p:sp>
      <p:pic>
        <p:nvPicPr>
          <p:cNvPr id="5734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850" y="5300663"/>
            <a:ext cx="3311525" cy="1149350"/>
          </a:xfrm>
          <a:prstGeom prst="rect">
            <a:avLst/>
          </a:prstGeom>
          <a:noFill/>
          <a:ln w="9525" cap="flat" cmpd="sng" algn="ctr">
            <a:solidFill>
              <a:schemeClr val="accent5">
                <a:lumMod val="25000"/>
              </a:schemeClr>
            </a:solidFill>
            <a:prstDash val="solid"/>
            <a:miter lim="800000"/>
            <a:headEnd/>
            <a:tailEnd/>
          </a:ln>
        </p:spPr>
      </p:pic>
      <p:pic>
        <p:nvPicPr>
          <p:cNvPr id="32775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5281613"/>
            <a:ext cx="1439863" cy="1576387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en-US" sz="3200" smtClean="0"/>
              <a:t>Additional data to the report – the related patent dataset (.xls)</a:t>
            </a:r>
          </a:p>
        </p:txBody>
      </p:sp>
      <p:sp>
        <p:nvSpPr>
          <p:cNvPr id="33795" name="Text Placeholder 8"/>
          <p:cNvSpPr>
            <a:spLocks noGrp="1"/>
          </p:cNvSpPr>
          <p:nvPr>
            <p:ph type="body" sz="half" idx="2"/>
          </p:nvPr>
        </p:nvSpPr>
        <p:spPr>
          <a:xfrm>
            <a:off x="323850" y="4841875"/>
            <a:ext cx="8569325" cy="2016125"/>
          </a:xfrm>
        </p:spPr>
        <p:txBody>
          <a:bodyPr/>
          <a:lstStyle/>
          <a:p>
            <a:r>
              <a:rPr lang="fr-FR" altLang="en-US" smtClean="0"/>
              <a:t>Hyperlinks to the full patent documents of the search results</a:t>
            </a:r>
          </a:p>
          <a:p>
            <a:r>
              <a:rPr lang="fr-FR" altLang="en-US" smtClean="0"/>
              <a:t>Information on profile of patent applicant, geographical distribution of patent protection and existance of a patent grant</a:t>
            </a: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C19E01A-4808-4341-AFFE-9B8E02B1BA74}" type="slidenum">
              <a:rPr lang="en-US" altLang="en-US" smtClean="0"/>
              <a:pPr/>
              <a:t>26</a:t>
            </a:fld>
            <a:endParaRPr lang="en-US" altLang="en-US" smtClean="0"/>
          </a:p>
        </p:txBody>
      </p:sp>
      <p:pic>
        <p:nvPicPr>
          <p:cNvPr id="33797" name="Picture 7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388" y="1473200"/>
            <a:ext cx="8964612" cy="3179763"/>
          </a:xfr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en-US" sz="3200" smtClean="0"/>
              <a:t>Additional data to the report – the related patent dataset (.xls)</a:t>
            </a:r>
          </a:p>
        </p:txBody>
      </p:sp>
      <p:pic>
        <p:nvPicPr>
          <p:cNvPr id="34819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8313" y="1557338"/>
            <a:ext cx="8280400" cy="3565525"/>
          </a:xfrm>
          <a:noFill/>
        </p:spPr>
      </p:pic>
      <p:sp>
        <p:nvSpPr>
          <p:cNvPr id="34820" name="Text Placeholder 6"/>
          <p:cNvSpPr>
            <a:spLocks noGrp="1"/>
          </p:cNvSpPr>
          <p:nvPr>
            <p:ph type="body" sz="half" idx="2"/>
          </p:nvPr>
        </p:nvSpPr>
        <p:spPr>
          <a:xfrm>
            <a:off x="468313" y="5229225"/>
            <a:ext cx="8229600" cy="1223963"/>
          </a:xfrm>
        </p:spPr>
        <p:txBody>
          <a:bodyPr/>
          <a:lstStyle/>
          <a:p>
            <a:r>
              <a:rPr lang="fr-FR" altLang="en-US" smtClean="0"/>
              <a:t>Document classification by Processes, Products/Items and Recovered Materials involved</a:t>
            </a:r>
          </a:p>
          <a:p>
            <a:r>
              <a:rPr lang="fr-FR" altLang="en-US" smtClean="0"/>
              <a:t>Information can be sorted by criteria of interest</a:t>
            </a:r>
          </a:p>
        </p:txBody>
      </p:sp>
      <p:sp>
        <p:nvSpPr>
          <p:cNvPr id="3482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98E49CA-CD89-456A-A06E-311F20EE4E0B}" type="slidenum">
              <a:rPr lang="en-US" altLang="en-US" smtClean="0"/>
              <a:pPr/>
              <a:t>27</a:t>
            </a:fld>
            <a:endParaRPr lang="en-US" altLang="en-US" smtClean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Annex</a:t>
            </a:r>
            <a:r>
              <a:rPr lang="fr-FR" dirty="0" smtClean="0"/>
              <a:t> A: Business data for major patent portfolios 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28800"/>
            <a:ext cx="8568952" cy="4896544"/>
          </a:xfrm>
        </p:spPr>
        <p:txBody>
          <a:bodyPr/>
          <a:lstStyle/>
          <a:p>
            <a:r>
              <a:rPr lang="fr-FR" dirty="0" smtClean="0"/>
              <a:t>Information on </a:t>
            </a:r>
            <a:r>
              <a:rPr lang="fr-FR" dirty="0" err="1" smtClean="0"/>
              <a:t>interests</a:t>
            </a:r>
            <a:r>
              <a:rPr lang="fr-FR" dirty="0" smtClean="0"/>
              <a:t>, </a:t>
            </a:r>
            <a:r>
              <a:rPr lang="fr-FR" dirty="0" err="1" smtClean="0"/>
              <a:t>approach</a:t>
            </a:r>
            <a:r>
              <a:rPr lang="fr-FR" dirty="0" smtClean="0"/>
              <a:t>, practices and initiatives of  main patent </a:t>
            </a:r>
            <a:r>
              <a:rPr lang="fr-FR" dirty="0" err="1" smtClean="0"/>
              <a:t>applicants</a:t>
            </a:r>
            <a:r>
              <a:rPr lang="fr-FR" dirty="0" smtClean="0"/>
              <a:t> of e-</a:t>
            </a:r>
            <a:r>
              <a:rPr lang="fr-FR" dirty="0" err="1" smtClean="0"/>
              <a:t>waste</a:t>
            </a:r>
            <a:r>
              <a:rPr lang="fr-FR" dirty="0" smtClean="0"/>
              <a:t> </a:t>
            </a:r>
            <a:r>
              <a:rPr lang="fr-FR" dirty="0" err="1" smtClean="0"/>
              <a:t>recycling</a:t>
            </a:r>
            <a:r>
              <a:rPr lang="fr-FR" dirty="0" smtClean="0"/>
              <a:t> technologies</a:t>
            </a:r>
          </a:p>
          <a:p>
            <a:pPr lvl="1"/>
            <a:r>
              <a:rPr lang="en-US" dirty="0" smtClean="0"/>
              <a:t>Example: Electronic Manufacturers Recycling Management Company, LLC, (MRM) to foster the efficient management of recycling over 35 companies. In 2009: national recycling infrastructure</a:t>
            </a:r>
          </a:p>
          <a:p>
            <a:pPr lvl="1">
              <a:buNone/>
            </a:pPr>
            <a:endParaRPr lang="fr-FR" dirty="0" smtClean="0"/>
          </a:p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D7EB1E-3FB3-437B-A0FD-3929D949CB06}" type="slidenum">
              <a:rPr lang="en-US" altLang="en-US" smtClean="0"/>
              <a:pPr>
                <a:defRPr/>
              </a:pPr>
              <a:t>28</a:t>
            </a:fld>
            <a:endParaRPr lang="en-US" alt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535695"/>
            <a:ext cx="6264696" cy="2322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5"/>
          <p:cNvSpPr>
            <a:spLocks noGrp="1"/>
          </p:cNvSpPr>
          <p:nvPr>
            <p:ph type="title"/>
          </p:nvPr>
        </p:nvSpPr>
        <p:spPr>
          <a:xfrm>
            <a:off x="468312" y="0"/>
            <a:ext cx="8496175" cy="1143000"/>
          </a:xfrm>
        </p:spPr>
        <p:txBody>
          <a:bodyPr/>
          <a:lstStyle/>
          <a:p>
            <a:r>
              <a:rPr lang="fr-FR" altLang="en-US" sz="3000" dirty="0" smtClean="0"/>
              <a:t>WIPO Green – </a:t>
            </a:r>
            <a:r>
              <a:rPr lang="fr-FR" altLang="en-US" sz="3000" dirty="0" err="1" smtClean="0"/>
              <a:t>get</a:t>
            </a:r>
            <a:r>
              <a:rPr lang="fr-FR" altLang="en-US" sz="3000" dirty="0" smtClean="0"/>
              <a:t> </a:t>
            </a:r>
            <a:r>
              <a:rPr lang="fr-FR" altLang="en-US" sz="3000" dirty="0" err="1" smtClean="0"/>
              <a:t>involved</a:t>
            </a:r>
            <a:r>
              <a:rPr lang="fr-FR" altLang="en-US" sz="3000" dirty="0" smtClean="0"/>
              <a:t>! </a:t>
            </a:r>
            <a:r>
              <a:rPr lang="fr-FR" altLang="en-US" sz="3000" dirty="0" smtClean="0">
                <a:hlinkClick r:id="rId2"/>
              </a:rPr>
              <a:t>www.wipo.int/green</a:t>
            </a:r>
            <a:endParaRPr lang="fr-FR" altLang="en-US" sz="3000" dirty="0" smtClean="0"/>
          </a:p>
        </p:txBody>
      </p:sp>
      <p:sp>
        <p:nvSpPr>
          <p:cNvPr id="1536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981075"/>
            <a:ext cx="8640638" cy="5688013"/>
          </a:xfrm>
        </p:spPr>
        <p:txBody>
          <a:bodyPr/>
          <a:lstStyle/>
          <a:p>
            <a:r>
              <a:rPr lang="en-US" altLang="en-US" sz="2600" dirty="0" smtClean="0"/>
              <a:t>WIPO </a:t>
            </a:r>
            <a:r>
              <a:rPr lang="en-US" altLang="en-US" sz="2600" dirty="0" err="1" smtClean="0"/>
              <a:t>GREEN:an</a:t>
            </a:r>
            <a:r>
              <a:rPr lang="en-US" altLang="en-US" sz="2600" dirty="0" smtClean="0"/>
              <a:t> interactive marketplace for green technology providers and seekers of innovative solutions to combat environmental challenges.</a:t>
            </a:r>
          </a:p>
          <a:p>
            <a:r>
              <a:rPr lang="fr-FR" altLang="en-US" sz="2600" dirty="0" smtClean="0"/>
              <a:t>2 Components:</a:t>
            </a:r>
          </a:p>
          <a:p>
            <a:pPr lvl="1"/>
            <a:r>
              <a:rPr lang="fr-FR" altLang="en-US" sz="2600" dirty="0" err="1" smtClean="0"/>
              <a:t>Database</a:t>
            </a:r>
            <a:r>
              <a:rPr lang="fr-FR" altLang="en-US" sz="2600" dirty="0" smtClean="0"/>
              <a:t>: </a:t>
            </a:r>
            <a:r>
              <a:rPr lang="fr-FR" altLang="en-US" sz="2600" dirty="0" err="1" smtClean="0"/>
              <a:t>search</a:t>
            </a:r>
            <a:r>
              <a:rPr lang="fr-FR" altLang="en-US" sz="2600" dirty="0" smtClean="0"/>
              <a:t> for green technologies and </a:t>
            </a:r>
            <a:r>
              <a:rPr lang="fr-FR" altLang="en-US" sz="2600" dirty="0" err="1" smtClean="0"/>
              <a:t>needs</a:t>
            </a:r>
            <a:endParaRPr lang="fr-FR" altLang="en-US" sz="2600" dirty="0" smtClean="0"/>
          </a:p>
          <a:p>
            <a:pPr lvl="1"/>
            <a:r>
              <a:rPr lang="fr-FR" altLang="en-US" sz="2600" dirty="0" smtClean="0"/>
              <a:t>Network: </a:t>
            </a:r>
            <a:r>
              <a:rPr lang="fr-FR" altLang="en-US" sz="2600" dirty="0" err="1" smtClean="0"/>
              <a:t>identify</a:t>
            </a:r>
            <a:r>
              <a:rPr lang="fr-FR" altLang="en-US" sz="2600" dirty="0" smtClean="0"/>
              <a:t> experts and </a:t>
            </a:r>
            <a:r>
              <a:rPr lang="fr-FR" altLang="en-US" sz="2600" dirty="0" err="1" smtClean="0"/>
              <a:t>cooperation</a:t>
            </a:r>
            <a:r>
              <a:rPr lang="fr-FR" altLang="en-US" sz="2600" dirty="0" smtClean="0"/>
              <a:t> </a:t>
            </a:r>
            <a:r>
              <a:rPr lang="fr-FR" altLang="en-US" sz="2600" dirty="0" err="1" smtClean="0"/>
              <a:t>partners</a:t>
            </a:r>
            <a:endParaRPr lang="fr-FR" altLang="en-US" sz="2600" dirty="0" smtClean="0"/>
          </a:p>
          <a:p>
            <a:r>
              <a:rPr lang="fr-FR" altLang="en-US" sz="2600" dirty="0" err="1" smtClean="0"/>
              <a:t>Register</a:t>
            </a:r>
            <a:r>
              <a:rPr lang="fr-FR" altLang="en-US" sz="2600" dirty="0" smtClean="0"/>
              <a:t>, </a:t>
            </a:r>
            <a:r>
              <a:rPr lang="fr-FR" altLang="en-US" sz="2600" dirty="0" err="1" smtClean="0"/>
              <a:t>upload</a:t>
            </a:r>
            <a:r>
              <a:rPr lang="fr-FR" altLang="en-US" sz="2600" dirty="0" smtClean="0"/>
              <a:t> </a:t>
            </a:r>
            <a:r>
              <a:rPr lang="fr-FR" altLang="en-US" sz="2600" dirty="0" err="1" smtClean="0"/>
              <a:t>your</a:t>
            </a:r>
            <a:r>
              <a:rPr lang="fr-FR" altLang="en-US" sz="2600" dirty="0" smtClean="0"/>
              <a:t> </a:t>
            </a:r>
            <a:r>
              <a:rPr lang="fr-FR" altLang="en-US" sz="2600" dirty="0" err="1" smtClean="0"/>
              <a:t>technology</a:t>
            </a:r>
            <a:r>
              <a:rPr lang="fr-FR" altLang="en-US" sz="2600" dirty="0" smtClean="0"/>
              <a:t> or </a:t>
            </a:r>
            <a:r>
              <a:rPr lang="fr-FR" altLang="en-US" sz="2600" dirty="0" err="1" smtClean="0"/>
              <a:t>need</a:t>
            </a:r>
            <a:r>
              <a:rPr lang="fr-FR" altLang="en-US" sz="2600" dirty="0" smtClean="0"/>
              <a:t>, or </a:t>
            </a:r>
            <a:r>
              <a:rPr lang="fr-FR" altLang="en-US" sz="2600" dirty="0" err="1" smtClean="0"/>
              <a:t>search</a:t>
            </a:r>
            <a:r>
              <a:rPr lang="fr-FR" altLang="en-US" sz="2600" dirty="0" smtClean="0"/>
              <a:t> for </a:t>
            </a:r>
            <a:r>
              <a:rPr lang="fr-FR" altLang="en-US" sz="2600" dirty="0" err="1" smtClean="0"/>
              <a:t>cooperation</a:t>
            </a:r>
            <a:r>
              <a:rPr lang="fr-FR" altLang="en-US" sz="2600" dirty="0" smtClean="0"/>
              <a:t> </a:t>
            </a:r>
            <a:r>
              <a:rPr lang="fr-FR" altLang="en-US" sz="2600" dirty="0" err="1" smtClean="0"/>
              <a:t>partners</a:t>
            </a:r>
            <a:r>
              <a:rPr lang="fr-FR" altLang="en-US" sz="2600" dirty="0" smtClean="0"/>
              <a:t>, experts  and solutions</a:t>
            </a:r>
          </a:p>
          <a:p>
            <a:endParaRPr lang="fr-FR" altLang="en-US" sz="2600" dirty="0" smtClean="0"/>
          </a:p>
        </p:txBody>
      </p:sp>
      <p:pic>
        <p:nvPicPr>
          <p:cNvPr id="15364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734050"/>
            <a:ext cx="4787900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0" y="4514850"/>
            <a:ext cx="4000500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4581128"/>
            <a:ext cx="360045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725610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332656"/>
            <a:ext cx="8568952" cy="922114"/>
          </a:xfrm>
        </p:spPr>
        <p:txBody>
          <a:bodyPr/>
          <a:lstStyle/>
          <a:p>
            <a:pPr eaLnBrk="1" hangingPunct="1"/>
            <a:r>
              <a:rPr lang="en-US" altLang="en-US" sz="2800" dirty="0" smtClean="0"/>
              <a:t>E-Waste Recycling and Intellectual Property Rights (IPR)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51520" y="1340768"/>
            <a:ext cx="4402832" cy="4665027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endParaRPr lang="en-US" altLang="en-US" sz="2200" dirty="0" smtClean="0"/>
          </a:p>
          <a:p>
            <a:pPr eaLnBrk="1" hangingPunct="1">
              <a:defRPr/>
            </a:pPr>
            <a:r>
              <a:rPr lang="en-US" altLang="en-US" sz="2100" dirty="0" smtClean="0"/>
              <a:t>Fact: Innovation and IP protection are directly linked to the development of new ICT Technologies and Equipment</a:t>
            </a:r>
          </a:p>
          <a:p>
            <a:pPr eaLnBrk="1" hangingPunct="1">
              <a:buFontTx/>
              <a:buNone/>
              <a:defRPr/>
            </a:pPr>
            <a:endParaRPr lang="en-US" altLang="en-US" sz="2100" dirty="0" smtClean="0"/>
          </a:p>
          <a:p>
            <a:pPr eaLnBrk="1" hangingPunct="1">
              <a:defRPr/>
            </a:pPr>
            <a:r>
              <a:rPr lang="en-US" altLang="en-US" sz="2100" dirty="0" smtClean="0"/>
              <a:t>Question: What is the role of technology, innovation and IP in E-waste management?</a:t>
            </a:r>
          </a:p>
          <a:p>
            <a:pPr marL="0" indent="0" eaLnBrk="1" hangingPunct="1">
              <a:buNone/>
              <a:defRPr/>
            </a:pPr>
            <a:endParaRPr lang="en-US" altLang="en-US" sz="21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100" dirty="0" smtClean="0"/>
              <a:t>WIPO Patent Landscape Report looks into the IP aspect of E-Waste Recycling</a:t>
            </a: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6FF258E-1F11-4481-B6F3-5966CC241766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400" smtClean="0"/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073" y="1412776"/>
            <a:ext cx="3680121" cy="4593019"/>
          </a:xfrm>
          <a:prstGeom prst="rect">
            <a:avLst/>
          </a:prstGeom>
          <a:noFill/>
          <a:ln w="28575" cap="flat" cmpd="sng" algn="ctr">
            <a:solidFill>
              <a:schemeClr val="bg1">
                <a:lumMod val="65000"/>
              </a:schemeClr>
            </a:solidFill>
            <a:prstDash val="solid"/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4"/>
          <p:cNvSpPr>
            <a:spLocks noGrp="1"/>
          </p:cNvSpPr>
          <p:nvPr>
            <p:ph type="title"/>
          </p:nvPr>
        </p:nvSpPr>
        <p:spPr>
          <a:xfrm>
            <a:off x="179512" y="1772816"/>
            <a:ext cx="8784976" cy="3455764"/>
          </a:xfrm>
        </p:spPr>
        <p:txBody>
          <a:bodyPr/>
          <a:lstStyle/>
          <a:p>
            <a:pPr algn="ctr"/>
            <a:r>
              <a:rPr lang="fr-FR" altLang="en-US" sz="3000" dirty="0" err="1" smtClean="0"/>
              <a:t>Thank</a:t>
            </a:r>
            <a:r>
              <a:rPr lang="fr-FR" altLang="en-US" sz="3000" dirty="0" smtClean="0"/>
              <a:t> </a:t>
            </a:r>
            <a:r>
              <a:rPr lang="fr-FR" altLang="en-US" sz="3000" dirty="0" err="1" smtClean="0"/>
              <a:t>you</a:t>
            </a:r>
            <a:r>
              <a:rPr lang="fr-FR" altLang="en-US" sz="3000" dirty="0" smtClean="0"/>
              <a:t>! </a:t>
            </a:r>
            <a:br>
              <a:rPr lang="fr-FR" altLang="en-US" sz="3000" dirty="0" smtClean="0"/>
            </a:br>
            <a:r>
              <a:rPr lang="fr-FR" altLang="en-US" sz="3000" dirty="0" smtClean="0"/>
              <a:t>Feedback, questions, suggestions?</a:t>
            </a:r>
            <a:br>
              <a:rPr lang="fr-FR" altLang="en-US" sz="3000" dirty="0" smtClean="0"/>
            </a:br>
            <a:r>
              <a:rPr lang="fr-FR" altLang="en-US" sz="3000" dirty="0" smtClean="0"/>
              <a:t/>
            </a:r>
            <a:br>
              <a:rPr lang="fr-FR" altLang="en-US" sz="3000" dirty="0" smtClean="0"/>
            </a:br>
            <a:r>
              <a:rPr lang="fr-FR" altLang="en-US" sz="3000" dirty="0" smtClean="0">
                <a:hlinkClick r:id="rId2"/>
              </a:rPr>
              <a:t>Irene.Kitsara@wipo.int</a:t>
            </a:r>
            <a:r>
              <a:rPr lang="fr-FR" altLang="en-US" sz="3000" dirty="0" smtClean="0"/>
              <a:t/>
            </a:r>
            <a:br>
              <a:rPr lang="fr-FR" altLang="en-US" sz="3000" dirty="0" smtClean="0"/>
            </a:br>
            <a:r>
              <a:rPr lang="fr-FR" altLang="en-US" sz="3000" dirty="0" smtClean="0"/>
              <a:t/>
            </a:r>
            <a:br>
              <a:rPr lang="fr-FR" altLang="en-US" sz="3000" dirty="0" smtClean="0"/>
            </a:br>
            <a:r>
              <a:rPr lang="fr-FR" altLang="en-US" sz="2000" dirty="0" smtClean="0">
                <a:hlinkClick r:id="rId3"/>
              </a:rPr>
              <a:t>http://www.wipo.int/patentscope/en/programs/patent_landscapes/index.html</a:t>
            </a:r>
            <a:r>
              <a:rPr lang="fr-FR" altLang="en-US" sz="2000" dirty="0" smtClean="0"/>
              <a:t> </a:t>
            </a:r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Blip>
                <a:blip r:embed="rId4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4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4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Blip>
                <a:blip r:embed="rId4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Blip>
                <a:blip r:embed="rId4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C201424-517D-4968-A2E0-46C28FBD2C27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30</a:t>
            </a:fld>
            <a:endParaRPr lang="en-US" altLang="en-US" sz="140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706090"/>
          </a:xfrm>
        </p:spPr>
        <p:txBody>
          <a:bodyPr/>
          <a:lstStyle/>
          <a:p>
            <a:r>
              <a:rPr lang="fr-FR" sz="3400" dirty="0" smtClean="0"/>
              <a:t>A. The ICT </a:t>
            </a:r>
            <a:r>
              <a:rPr lang="fr-FR" sz="3400" dirty="0" err="1" smtClean="0"/>
              <a:t>industry’s</a:t>
            </a:r>
            <a:r>
              <a:rPr lang="fr-FR" sz="3400" dirty="0" smtClean="0"/>
              <a:t> perspective</a:t>
            </a:r>
            <a:endParaRPr lang="fr-FR" sz="3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2040" y="1196752"/>
            <a:ext cx="4211960" cy="4896544"/>
          </a:xfrm>
        </p:spPr>
        <p:txBody>
          <a:bodyPr/>
          <a:lstStyle/>
          <a:p>
            <a:pPr lvl="1"/>
            <a:r>
              <a:rPr lang="en-US" altLang="en-US" dirty="0" smtClean="0"/>
              <a:t>Prioritization of R&amp;D areas and investment </a:t>
            </a:r>
          </a:p>
          <a:p>
            <a:pPr lvl="1"/>
            <a:r>
              <a:rPr lang="en-US" altLang="en-US" dirty="0" smtClean="0"/>
              <a:t>Acquisition of IPR – which ones and where?</a:t>
            </a:r>
          </a:p>
          <a:p>
            <a:pPr lvl="1"/>
            <a:r>
              <a:rPr lang="en-US" altLang="en-US" dirty="0" smtClean="0"/>
              <a:t>Collaborations </a:t>
            </a:r>
          </a:p>
          <a:p>
            <a:pPr lvl="1"/>
            <a:r>
              <a:rPr lang="en-US" altLang="en-US" dirty="0" smtClean="0"/>
              <a:t>Commercialization of the product/process </a:t>
            </a:r>
          </a:p>
          <a:p>
            <a:pPr lvl="1"/>
            <a:r>
              <a:rPr lang="en-US" altLang="en-US" dirty="0" smtClean="0"/>
              <a:t>Patent Portfolio Management (patents to keep/abandon/sell/license)</a:t>
            </a:r>
          </a:p>
          <a:p>
            <a:pPr>
              <a:buNone/>
            </a:pPr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B3D089-F257-4E41-ACDD-F16EB2E7FE37}" type="slidenum">
              <a:rPr lang="en-US" altLang="en-US" smtClean="0"/>
              <a:pPr>
                <a:defRPr/>
              </a:pPr>
              <a:t>4</a:t>
            </a:fld>
            <a:endParaRPr lang="en-US" alt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1"/>
          </p:nvPr>
        </p:nvGraphicFramePr>
        <p:xfrm>
          <a:off x="179512" y="1340768"/>
          <a:ext cx="5220072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dirty="0" err="1" smtClean="0"/>
              <a:t>B.The</a:t>
            </a:r>
            <a:r>
              <a:rPr lang="fr-FR" sz="3200" dirty="0" smtClean="0"/>
              <a:t> </a:t>
            </a:r>
            <a:r>
              <a:rPr lang="fr-FR" sz="3200" dirty="0" err="1" smtClean="0"/>
              <a:t>policy</a:t>
            </a:r>
            <a:r>
              <a:rPr lang="fr-FR" sz="3200" dirty="0" smtClean="0"/>
              <a:t> maker/</a:t>
            </a:r>
            <a:r>
              <a:rPr lang="fr-FR" sz="3200" dirty="0" err="1" smtClean="0"/>
              <a:t>regulator</a:t>
            </a:r>
            <a:r>
              <a:rPr lang="fr-FR" sz="3200" dirty="0" smtClean="0"/>
              <a:t> perspective</a:t>
            </a:r>
            <a:endParaRPr lang="fr-FR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95536" y="1457400"/>
            <a:ext cx="8424936" cy="3915816"/>
          </a:xfrm>
        </p:spPr>
        <p:txBody>
          <a:bodyPr/>
          <a:lstStyle/>
          <a:p>
            <a:pPr>
              <a:defRPr/>
            </a:pPr>
            <a:r>
              <a:rPr lang="en-US" altLang="en-US" dirty="0" smtClean="0"/>
              <a:t>ICT/Environmental/E-waste/Trade Policy: complex cross- </a:t>
            </a:r>
            <a:r>
              <a:rPr lang="en-US" altLang="en-US" dirty="0" err="1" smtClean="0"/>
              <a:t>sectoral</a:t>
            </a:r>
            <a:r>
              <a:rPr lang="en-US" altLang="en-US" dirty="0" smtClean="0"/>
              <a:t> effort, involving many aspects:</a:t>
            </a:r>
          </a:p>
          <a:p>
            <a:pPr>
              <a:buNone/>
              <a:defRPr/>
            </a:pPr>
            <a:endParaRPr lang="en-US" altLang="en-US" dirty="0" smtClean="0">
              <a:sym typeface="Wingdings" pitchFamily="2" charset="2"/>
            </a:endParaRPr>
          </a:p>
          <a:p>
            <a:pPr lvl="1">
              <a:defRPr/>
            </a:pPr>
            <a:r>
              <a:rPr lang="en-US" altLang="en-US" dirty="0" smtClean="0">
                <a:sym typeface="Wingdings" pitchFamily="2" charset="2"/>
              </a:rPr>
              <a:t>Policy/prioritization issues and intersection with other policy areas (Public Health, Environment…)</a:t>
            </a:r>
          </a:p>
          <a:p>
            <a:pPr lvl="1">
              <a:defRPr/>
            </a:pPr>
            <a:r>
              <a:rPr lang="en-US" altLang="en-US" dirty="0" smtClean="0">
                <a:sym typeface="Wingdings" pitchFamily="2" charset="2"/>
              </a:rPr>
              <a:t>Regulatory framework and related obligations </a:t>
            </a:r>
          </a:p>
          <a:p>
            <a:pPr lvl="1">
              <a:defRPr/>
            </a:pPr>
            <a:r>
              <a:rPr lang="en-US" altLang="en-US" dirty="0" smtClean="0">
                <a:sym typeface="Wingdings" pitchFamily="2" charset="2"/>
              </a:rPr>
              <a:t>Relevant market definition and analysis, competition</a:t>
            </a:r>
          </a:p>
          <a:p>
            <a:pPr lvl="1">
              <a:defRPr/>
            </a:pPr>
            <a:r>
              <a:rPr lang="en-US" altLang="en-US" dirty="0" smtClean="0">
                <a:sym typeface="Wingdings" pitchFamily="2" charset="2"/>
              </a:rPr>
              <a:t>Economic/financial aspect </a:t>
            </a:r>
          </a:p>
          <a:p>
            <a:pPr lvl="1">
              <a:defRPr/>
            </a:pPr>
            <a:r>
              <a:rPr lang="en-US" altLang="en-US" dirty="0" smtClean="0">
                <a:sym typeface="Wingdings" pitchFamily="2" charset="2"/>
              </a:rPr>
              <a:t>Risk assessment (environment, economy, health….)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B3D089-F257-4E41-ACDD-F16EB2E7FE37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864096"/>
          </a:xfrm>
        </p:spPr>
        <p:txBody>
          <a:bodyPr/>
          <a:lstStyle/>
          <a:p>
            <a:r>
              <a:rPr lang="fr-FR" sz="3200" dirty="0" smtClean="0"/>
              <a:t>The </a:t>
            </a:r>
            <a:r>
              <a:rPr lang="fr-FR" sz="3200" dirty="0" err="1" smtClean="0"/>
              <a:t>Quest</a:t>
            </a:r>
            <a:r>
              <a:rPr lang="fr-FR" sz="3200" dirty="0" smtClean="0"/>
              <a:t> for Information</a:t>
            </a:r>
            <a:endParaRPr lang="fr-F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980728"/>
            <a:ext cx="8496944" cy="5472608"/>
          </a:xfrm>
        </p:spPr>
        <p:txBody>
          <a:bodyPr/>
          <a:lstStyle/>
          <a:p>
            <a:r>
              <a:rPr lang="fr-FR" sz="2200" dirty="0" err="1" smtClean="0"/>
              <a:t>Informed</a:t>
            </a:r>
            <a:r>
              <a:rPr lang="fr-FR" sz="2200" dirty="0" smtClean="0"/>
              <a:t> </a:t>
            </a:r>
            <a:r>
              <a:rPr lang="fr-FR" sz="2200" dirty="0" err="1" smtClean="0"/>
              <a:t>decisions</a:t>
            </a:r>
            <a:r>
              <a:rPr lang="fr-FR" sz="2200" dirty="0" smtClean="0"/>
              <a:t>: do </a:t>
            </a:r>
            <a:r>
              <a:rPr lang="fr-FR" sz="2200" dirty="0" err="1" smtClean="0"/>
              <a:t>you</a:t>
            </a:r>
            <a:r>
              <a:rPr lang="fr-FR" sz="2200" dirty="0" smtClean="0"/>
              <a:t> have all </a:t>
            </a:r>
            <a:r>
              <a:rPr lang="fr-FR" sz="2200" dirty="0" err="1" smtClean="0"/>
              <a:t>pieces</a:t>
            </a:r>
            <a:r>
              <a:rPr lang="fr-FR" sz="2200" dirty="0" smtClean="0"/>
              <a:t> of the puzzle???</a:t>
            </a:r>
          </a:p>
          <a:p>
            <a:pPr>
              <a:buNone/>
            </a:pPr>
            <a:endParaRPr lang="fr-FR" sz="2200" dirty="0" smtClean="0"/>
          </a:p>
          <a:p>
            <a:pPr>
              <a:defRPr/>
            </a:pPr>
            <a:r>
              <a:rPr lang="en-US" altLang="en-US" sz="2200" b="1" dirty="0" smtClean="0">
                <a:sym typeface="Wingdings" pitchFamily="2" charset="2"/>
              </a:rPr>
              <a:t>IP perspective – </a:t>
            </a:r>
            <a:r>
              <a:rPr lang="en-US" altLang="en-US" sz="2200" dirty="0" smtClean="0">
                <a:sym typeface="Wingdings" pitchFamily="2" charset="2"/>
              </a:rPr>
              <a:t>often overlooked, but important:</a:t>
            </a:r>
          </a:p>
          <a:p>
            <a:pPr lvl="1">
              <a:defRPr/>
            </a:pPr>
            <a:r>
              <a:rPr lang="fr-FR" sz="2200" dirty="0" smtClean="0"/>
              <a:t>Identifies </a:t>
            </a:r>
            <a:r>
              <a:rPr lang="fr-FR" sz="2200" b="1" dirty="0" err="1" smtClean="0"/>
              <a:t>technical</a:t>
            </a:r>
            <a:r>
              <a:rPr lang="fr-FR" sz="2200" b="1" dirty="0" smtClean="0"/>
              <a:t> solutions </a:t>
            </a:r>
            <a:r>
              <a:rPr lang="fr-FR" sz="2200" dirty="0" smtClean="0"/>
              <a:t>to </a:t>
            </a:r>
            <a:r>
              <a:rPr lang="fr-FR" sz="2200" dirty="0" err="1" smtClean="0"/>
              <a:t>technical</a:t>
            </a:r>
            <a:r>
              <a:rPr lang="fr-FR" sz="2200" dirty="0" smtClean="0"/>
              <a:t> </a:t>
            </a:r>
            <a:r>
              <a:rPr lang="fr-FR" sz="2200" dirty="0" err="1" smtClean="0"/>
              <a:t>problems</a:t>
            </a:r>
            <a:r>
              <a:rPr lang="fr-FR" sz="2200" dirty="0" smtClean="0"/>
              <a:t> </a:t>
            </a:r>
          </a:p>
          <a:p>
            <a:pPr lvl="1">
              <a:defRPr/>
            </a:pPr>
            <a:r>
              <a:rPr lang="fr-FR" sz="2200" dirty="0" err="1" smtClean="0"/>
              <a:t>Facilitates</a:t>
            </a:r>
            <a:r>
              <a:rPr lang="fr-FR" sz="2200" dirty="0" smtClean="0"/>
              <a:t> </a:t>
            </a:r>
            <a:r>
              <a:rPr lang="fr-FR" sz="2200" b="1" dirty="0" err="1" smtClean="0"/>
              <a:t>environmental</a:t>
            </a:r>
            <a:r>
              <a:rPr lang="fr-FR" sz="2200" b="1" dirty="0" smtClean="0"/>
              <a:t> </a:t>
            </a:r>
            <a:r>
              <a:rPr lang="fr-FR" sz="2200" b="1" dirty="0" err="1" smtClean="0"/>
              <a:t>sound</a:t>
            </a:r>
            <a:r>
              <a:rPr lang="fr-FR" sz="2200" b="1" dirty="0" smtClean="0"/>
              <a:t> management </a:t>
            </a:r>
            <a:r>
              <a:rPr lang="fr-FR" sz="2200" dirty="0" smtClean="0"/>
              <a:t>of </a:t>
            </a:r>
            <a:r>
              <a:rPr lang="fr-FR" sz="2200" dirty="0" err="1" smtClean="0"/>
              <a:t>related</a:t>
            </a:r>
            <a:r>
              <a:rPr lang="fr-FR" sz="2200" dirty="0" smtClean="0"/>
              <a:t> </a:t>
            </a:r>
            <a:r>
              <a:rPr lang="fr-FR" sz="2200" dirty="0" err="1" smtClean="0"/>
              <a:t>environmental</a:t>
            </a:r>
            <a:r>
              <a:rPr lang="fr-FR" sz="2200" dirty="0" smtClean="0"/>
              <a:t> challenges</a:t>
            </a:r>
          </a:p>
          <a:p>
            <a:pPr lvl="1">
              <a:defRPr/>
            </a:pPr>
            <a:r>
              <a:rPr lang="fr-FR" sz="2200" dirty="0" err="1" smtClean="0"/>
              <a:t>Tool</a:t>
            </a:r>
            <a:r>
              <a:rPr lang="fr-FR" sz="2200" dirty="0" smtClean="0"/>
              <a:t> for </a:t>
            </a:r>
            <a:r>
              <a:rPr lang="fr-FR" sz="2200" b="1" dirty="0" err="1" smtClean="0"/>
              <a:t>supporting</a:t>
            </a:r>
            <a:r>
              <a:rPr lang="fr-FR" sz="2200" b="1" dirty="0" smtClean="0"/>
              <a:t> </a:t>
            </a:r>
            <a:r>
              <a:rPr lang="fr-FR" sz="2200" b="1" dirty="0" err="1" smtClean="0"/>
              <a:t>policy</a:t>
            </a:r>
            <a:r>
              <a:rPr lang="fr-FR" sz="2200" b="1" dirty="0" smtClean="0"/>
              <a:t> discussions </a:t>
            </a:r>
            <a:r>
              <a:rPr lang="fr-FR" sz="2200" dirty="0" smtClean="0"/>
              <a:t>and </a:t>
            </a:r>
            <a:r>
              <a:rPr lang="fr-FR" sz="2200" b="1" dirty="0" err="1" smtClean="0"/>
              <a:t>decisions</a:t>
            </a:r>
            <a:endParaRPr lang="fr-FR" sz="2200" b="1" dirty="0" smtClean="0"/>
          </a:p>
          <a:p>
            <a:pPr lvl="1">
              <a:buNone/>
              <a:defRPr/>
            </a:pPr>
            <a:endParaRPr lang="fr-FR" sz="2200" dirty="0" smtClean="0"/>
          </a:p>
          <a:p>
            <a:pPr>
              <a:defRPr/>
            </a:pPr>
            <a:r>
              <a:rPr lang="fr-FR" sz="2200" dirty="0" smtClean="0"/>
              <a:t>Patents: intangible </a:t>
            </a:r>
            <a:r>
              <a:rPr lang="fr-FR" sz="2200" dirty="0" err="1" smtClean="0"/>
              <a:t>assets</a:t>
            </a:r>
            <a:r>
              <a:rPr lang="fr-FR" sz="2200" dirty="0" smtClean="0"/>
              <a:t>. </a:t>
            </a:r>
            <a:r>
              <a:rPr lang="fr-FR" sz="2200" dirty="0" err="1" smtClean="0"/>
              <a:t>Increasingly</a:t>
            </a:r>
            <a:r>
              <a:rPr lang="fr-FR" sz="2200" dirty="0" smtClean="0"/>
              <a:t>, technologies </a:t>
            </a:r>
            <a:r>
              <a:rPr lang="fr-FR" sz="2200" dirty="0" err="1" smtClean="0"/>
              <a:t>addressed</a:t>
            </a:r>
            <a:r>
              <a:rPr lang="fr-FR" sz="2200" dirty="0" smtClean="0"/>
              <a:t> </a:t>
            </a:r>
            <a:r>
              <a:rPr lang="fr-FR" sz="2200" dirty="0" err="1" smtClean="0"/>
              <a:t>through</a:t>
            </a:r>
            <a:r>
              <a:rPr lang="fr-FR" sz="2200" dirty="0" smtClean="0"/>
              <a:t> patents </a:t>
            </a:r>
            <a:r>
              <a:rPr lang="fr-FR" sz="2200" dirty="0" err="1" smtClean="0"/>
              <a:t>form</a:t>
            </a:r>
            <a:r>
              <a:rPr lang="fr-FR" sz="2200" dirty="0" smtClean="0"/>
              <a:t> a </a:t>
            </a:r>
            <a:r>
              <a:rPr lang="fr-FR" sz="2200" b="1" dirty="0" err="1" smtClean="0"/>
              <a:t>market</a:t>
            </a:r>
            <a:r>
              <a:rPr lang="fr-FR" sz="2200" dirty="0" smtClean="0"/>
              <a:t> </a:t>
            </a:r>
            <a:r>
              <a:rPr lang="fr-FR" sz="2200" dirty="0" err="1" smtClean="0"/>
              <a:t>with</a:t>
            </a:r>
            <a:r>
              <a:rPr lang="fr-FR" sz="2200" dirty="0" smtClean="0"/>
              <a:t> </a:t>
            </a:r>
            <a:r>
              <a:rPr lang="fr-FR" sz="2200" dirty="0" err="1" smtClean="0"/>
              <a:t>enormous</a:t>
            </a:r>
            <a:r>
              <a:rPr lang="fr-FR" sz="2200" dirty="0" smtClean="0"/>
              <a:t> </a:t>
            </a:r>
            <a:r>
              <a:rPr lang="fr-FR" sz="2200" dirty="0" err="1" smtClean="0"/>
              <a:t>economic</a:t>
            </a:r>
            <a:r>
              <a:rPr lang="fr-FR" sz="2200" dirty="0" smtClean="0"/>
              <a:t> and </a:t>
            </a:r>
            <a:r>
              <a:rPr lang="fr-FR" sz="2200" dirty="0" err="1" smtClean="0"/>
              <a:t>trade</a:t>
            </a:r>
            <a:r>
              <a:rPr lang="fr-FR" sz="2200" dirty="0" smtClean="0"/>
              <a:t> national </a:t>
            </a:r>
            <a:r>
              <a:rPr lang="fr-FR" sz="2200" dirty="0" err="1" smtClean="0"/>
              <a:t>potential</a:t>
            </a:r>
            <a:endParaRPr lang="fr-FR" sz="2200" dirty="0" smtClean="0"/>
          </a:p>
          <a:p>
            <a:pPr marL="0" indent="0">
              <a:buFontTx/>
              <a:buNone/>
              <a:defRPr/>
            </a:pPr>
            <a:endParaRPr lang="fr-FR" sz="2200" dirty="0" smtClean="0"/>
          </a:p>
          <a:p>
            <a:pPr>
              <a:defRPr/>
            </a:pPr>
            <a:r>
              <a:rPr lang="fr-FR" sz="2200" dirty="0" err="1" smtClean="0"/>
              <a:t>Equally</a:t>
            </a:r>
            <a:r>
              <a:rPr lang="fr-FR" sz="2200" dirty="0" smtClean="0"/>
              <a:t>, </a:t>
            </a:r>
            <a:r>
              <a:rPr lang="fr-FR" sz="2200" dirty="0" err="1" smtClean="0"/>
              <a:t>offer</a:t>
            </a:r>
            <a:r>
              <a:rPr lang="fr-FR" sz="2200" dirty="0" smtClean="0"/>
              <a:t> information and </a:t>
            </a:r>
            <a:r>
              <a:rPr lang="fr-FR" sz="2200" b="1" dirty="0" err="1" smtClean="0"/>
              <a:t>increase</a:t>
            </a:r>
            <a:r>
              <a:rPr lang="fr-FR" sz="2200" b="1" dirty="0" smtClean="0"/>
              <a:t> national </a:t>
            </a:r>
            <a:r>
              <a:rPr lang="fr-FR" sz="2200" b="1" dirty="0" err="1" smtClean="0"/>
              <a:t>potential</a:t>
            </a:r>
            <a:r>
              <a:rPr lang="fr-FR" sz="2200" b="1" dirty="0" smtClean="0"/>
              <a:t> </a:t>
            </a:r>
            <a:r>
              <a:rPr lang="fr-FR" sz="2200" dirty="0" smtClean="0"/>
              <a:t>for </a:t>
            </a:r>
            <a:r>
              <a:rPr lang="fr-FR" sz="2200" dirty="0" err="1" smtClean="0"/>
              <a:t>research</a:t>
            </a:r>
            <a:r>
              <a:rPr lang="fr-FR" sz="2200" dirty="0" smtClean="0"/>
              <a:t>, </a:t>
            </a:r>
            <a:r>
              <a:rPr lang="fr-FR" sz="2200" dirty="0" err="1" smtClean="0"/>
              <a:t>technology</a:t>
            </a:r>
            <a:r>
              <a:rPr lang="fr-FR" sz="2200" dirty="0" smtClean="0"/>
              <a:t> </a:t>
            </a:r>
            <a:r>
              <a:rPr lang="fr-FR" sz="2200" dirty="0" err="1" smtClean="0"/>
              <a:t>transfer</a:t>
            </a:r>
            <a:r>
              <a:rPr lang="fr-FR" sz="2200" dirty="0" smtClean="0"/>
              <a:t>, local </a:t>
            </a:r>
            <a:r>
              <a:rPr lang="fr-FR" sz="2200" dirty="0" err="1" smtClean="0"/>
              <a:t>manufacturing</a:t>
            </a:r>
            <a:r>
              <a:rPr lang="fr-FR" sz="2200" dirty="0" smtClean="0"/>
              <a:t> and </a:t>
            </a:r>
            <a:r>
              <a:rPr lang="fr-FR" sz="2200" dirty="0" err="1" smtClean="0"/>
              <a:t>trade</a:t>
            </a:r>
            <a:r>
              <a:rPr lang="fr-FR" sz="2200" dirty="0" smtClean="0"/>
              <a:t> collaborations</a:t>
            </a:r>
          </a:p>
          <a:p>
            <a:endParaRPr lang="fr-FR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D7EB1E-3FB3-437B-A0FD-3929D949CB06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fr-FR" altLang="en-US" dirty="0" err="1" smtClean="0"/>
              <a:t>Principles</a:t>
            </a:r>
            <a:r>
              <a:rPr lang="fr-FR" altLang="en-US" dirty="0" smtClean="0"/>
              <a:t> of patent protection</a:t>
            </a:r>
          </a:p>
        </p:txBody>
      </p:sp>
      <p:sp>
        <p:nvSpPr>
          <p:cNvPr id="8195" name="Content Placeholder 5"/>
          <p:cNvSpPr>
            <a:spLocks noGrp="1"/>
          </p:cNvSpPr>
          <p:nvPr>
            <p:ph idx="1"/>
          </p:nvPr>
        </p:nvSpPr>
        <p:spPr>
          <a:xfrm>
            <a:off x="395536" y="1124744"/>
            <a:ext cx="8496944" cy="5733256"/>
          </a:xfrm>
        </p:spPr>
        <p:txBody>
          <a:bodyPr/>
          <a:lstStyle/>
          <a:p>
            <a:r>
              <a:rPr lang="fr-FR" altLang="en-US" dirty="0" smtClean="0"/>
              <a:t>Patent </a:t>
            </a:r>
            <a:r>
              <a:rPr lang="fr-FR" altLang="en-US" dirty="0" err="1" smtClean="0"/>
              <a:t>is</a:t>
            </a:r>
            <a:r>
              <a:rPr lang="fr-FR" altLang="en-US" dirty="0" smtClean="0"/>
              <a:t> the </a:t>
            </a:r>
            <a:r>
              <a:rPr lang="fr-FR" altLang="en-US" b="1" dirty="0" smtClean="0"/>
              <a:t>exclusive right </a:t>
            </a:r>
            <a:r>
              <a:rPr lang="en-US" altLang="en-US" dirty="0" smtClean="0"/>
              <a:t>granted for an invention (product or process) that provides a new way of doing something, or offers a new technical solution to a problem</a:t>
            </a:r>
          </a:p>
          <a:p>
            <a:r>
              <a:rPr lang="en-US" altLang="en-US" dirty="0" smtClean="0"/>
              <a:t>Patentability criteria: </a:t>
            </a:r>
            <a:r>
              <a:rPr lang="en-US" altLang="en-US" b="1" dirty="0" smtClean="0"/>
              <a:t>novelty</a:t>
            </a:r>
            <a:r>
              <a:rPr lang="en-US" altLang="en-US" dirty="0" smtClean="0"/>
              <a:t>, </a:t>
            </a:r>
            <a:r>
              <a:rPr lang="en-US" altLang="en-US" b="1" dirty="0" smtClean="0"/>
              <a:t>inventive step</a:t>
            </a:r>
            <a:r>
              <a:rPr lang="en-US" altLang="en-US" dirty="0" smtClean="0"/>
              <a:t>, </a:t>
            </a:r>
            <a:r>
              <a:rPr lang="en-US" altLang="en-US" b="1" dirty="0" smtClean="0"/>
              <a:t>industrial applicability</a:t>
            </a:r>
          </a:p>
          <a:p>
            <a:r>
              <a:rPr lang="en-US" altLang="en-US" dirty="0" smtClean="0"/>
              <a:t>Patent </a:t>
            </a:r>
            <a:r>
              <a:rPr lang="en-US" altLang="en-US" b="1" dirty="0" smtClean="0"/>
              <a:t>excludes</a:t>
            </a:r>
            <a:r>
              <a:rPr lang="en-US" altLang="en-US" dirty="0" smtClean="0"/>
              <a:t> others from exploiting the invention without the consent of its owner</a:t>
            </a:r>
            <a:endParaRPr lang="fr-FR" altLang="en-US" dirty="0" smtClean="0"/>
          </a:p>
          <a:p>
            <a:r>
              <a:rPr lang="fr-FR" altLang="en-US" dirty="0" smtClean="0"/>
              <a:t>20 </a:t>
            </a:r>
            <a:r>
              <a:rPr lang="fr-FR" altLang="en-US" dirty="0" err="1" smtClean="0"/>
              <a:t>years</a:t>
            </a:r>
            <a:r>
              <a:rPr lang="fr-FR" altLang="en-US" dirty="0" smtClean="0"/>
              <a:t> protection on </a:t>
            </a:r>
            <a:r>
              <a:rPr lang="fr-FR" altLang="en-US" dirty="0" err="1" smtClean="0"/>
              <a:t>average</a:t>
            </a:r>
            <a:r>
              <a:rPr lang="fr-FR" altLang="en-US" dirty="0" smtClean="0"/>
              <a:t> </a:t>
            </a:r>
          </a:p>
          <a:p>
            <a:r>
              <a:rPr lang="fr-FR" altLang="en-US" b="1" dirty="0" err="1" smtClean="0"/>
              <a:t>Territoriality</a:t>
            </a:r>
            <a:r>
              <a:rPr lang="fr-FR" altLang="en-US" dirty="0" smtClean="0"/>
              <a:t> of the protection: the patent </a:t>
            </a:r>
            <a:r>
              <a:rPr lang="fr-FR" altLang="en-US" dirty="0" err="1" smtClean="0"/>
              <a:t>owner</a:t>
            </a:r>
            <a:r>
              <a:rPr lang="fr-FR" altLang="en-US" dirty="0" smtClean="0"/>
              <a:t> </a:t>
            </a:r>
            <a:r>
              <a:rPr lang="fr-FR" altLang="en-US" dirty="0" err="1" smtClean="0"/>
              <a:t>is</a:t>
            </a:r>
            <a:r>
              <a:rPr lang="fr-FR" altLang="en-US" dirty="0" smtClean="0"/>
              <a:t> </a:t>
            </a:r>
            <a:r>
              <a:rPr lang="fr-FR" altLang="en-US" dirty="0" err="1" smtClean="0"/>
              <a:t>only</a:t>
            </a:r>
            <a:r>
              <a:rPr lang="fr-FR" altLang="en-US" dirty="0" smtClean="0"/>
              <a:t> </a:t>
            </a:r>
            <a:r>
              <a:rPr lang="fr-FR" altLang="en-US" dirty="0" err="1" smtClean="0"/>
              <a:t>protected</a:t>
            </a:r>
            <a:r>
              <a:rPr lang="fr-FR" altLang="en-US" dirty="0" smtClean="0"/>
              <a:t> in the countries </a:t>
            </a:r>
            <a:r>
              <a:rPr lang="fr-FR" altLang="en-US" dirty="0" err="1" smtClean="0"/>
              <a:t>where</a:t>
            </a:r>
            <a:r>
              <a:rPr lang="fr-FR" altLang="en-US" dirty="0" smtClean="0"/>
              <a:t> protection </a:t>
            </a:r>
            <a:r>
              <a:rPr lang="fr-FR" altLang="en-US" dirty="0" err="1" smtClean="0"/>
              <a:t>was</a:t>
            </a:r>
            <a:r>
              <a:rPr lang="fr-FR" altLang="en-US" dirty="0" smtClean="0"/>
              <a:t> </a:t>
            </a:r>
            <a:r>
              <a:rPr lang="fr-FR" altLang="en-US" dirty="0" err="1" smtClean="0"/>
              <a:t>sought</a:t>
            </a:r>
            <a:endParaRPr lang="fr-FR" altLang="en-US" dirty="0" smtClean="0"/>
          </a:p>
          <a:p>
            <a:r>
              <a:rPr lang="fr-FR" altLang="en-US" b="1" dirty="0" err="1" smtClean="0"/>
              <a:t>Disclosure</a:t>
            </a:r>
            <a:r>
              <a:rPr lang="fr-FR" altLang="en-US" dirty="0" smtClean="0"/>
              <a:t> in exchange to </a:t>
            </a:r>
            <a:r>
              <a:rPr lang="fr-FR" altLang="en-US" dirty="0" err="1" smtClean="0"/>
              <a:t>exclusivity</a:t>
            </a:r>
            <a:r>
              <a:rPr lang="fr-FR" altLang="en-US" dirty="0" smtClean="0"/>
              <a:t>: </a:t>
            </a:r>
            <a:r>
              <a:rPr lang="fr-FR" altLang="en-US" dirty="0" err="1" smtClean="0"/>
              <a:t>related</a:t>
            </a:r>
            <a:r>
              <a:rPr lang="fr-FR" altLang="en-US" dirty="0" smtClean="0"/>
              <a:t> information on how the invention </a:t>
            </a:r>
            <a:r>
              <a:rPr lang="fr-FR" altLang="en-US" dirty="0" err="1" smtClean="0"/>
              <a:t>works</a:t>
            </a:r>
            <a:r>
              <a:rPr lang="fr-FR" altLang="en-US" dirty="0" smtClean="0"/>
              <a:t> </a:t>
            </a:r>
            <a:r>
              <a:rPr lang="fr-FR" altLang="en-US" dirty="0" err="1" smtClean="0"/>
              <a:t>included</a:t>
            </a:r>
            <a:r>
              <a:rPr lang="fr-FR" altLang="en-US" dirty="0" smtClean="0"/>
              <a:t> in patent documents</a:t>
            </a:r>
          </a:p>
          <a:p>
            <a:r>
              <a:rPr lang="fr-FR" altLang="en-US" dirty="0" smtClean="0"/>
              <a:t>Information </a:t>
            </a:r>
            <a:r>
              <a:rPr lang="fr-FR" altLang="en-US" dirty="0" err="1" smtClean="0"/>
              <a:t>published</a:t>
            </a:r>
            <a:r>
              <a:rPr lang="fr-FR" altLang="en-US" dirty="0" smtClean="0"/>
              <a:t> – </a:t>
            </a:r>
            <a:r>
              <a:rPr lang="fr-FR" altLang="en-US" dirty="0" err="1" smtClean="0"/>
              <a:t>available</a:t>
            </a:r>
            <a:r>
              <a:rPr lang="fr-FR" altLang="en-US" dirty="0" smtClean="0"/>
              <a:t> to public</a:t>
            </a:r>
          </a:p>
          <a:p>
            <a:r>
              <a:rPr lang="fr-FR" altLang="en-US" dirty="0" smtClean="0"/>
              <a:t>Public </a:t>
            </a:r>
            <a:r>
              <a:rPr lang="fr-FR" altLang="en-US" dirty="0" err="1" smtClean="0"/>
              <a:t>domain</a:t>
            </a:r>
            <a:r>
              <a:rPr lang="fr-FR" altLang="en-US" dirty="0" smtClean="0"/>
              <a:t>: </a:t>
            </a:r>
            <a:r>
              <a:rPr lang="fr-FR" altLang="en-US" dirty="0" err="1" smtClean="0"/>
              <a:t>feel</a:t>
            </a:r>
            <a:r>
              <a:rPr lang="fr-FR" altLang="en-US" dirty="0" smtClean="0"/>
              <a:t> free to copy!</a:t>
            </a:r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4ABF547-0E4A-494E-BF01-C3E5A7AF036B}" type="slidenum">
              <a:rPr lang="en-US" altLang="en-US" smtClean="0"/>
              <a:pPr/>
              <a:t>7</a:t>
            </a:fld>
            <a:endParaRPr lang="en-US" altLang="en-US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424862" cy="1143000"/>
          </a:xfrm>
        </p:spPr>
        <p:txBody>
          <a:bodyPr/>
          <a:lstStyle/>
          <a:p>
            <a:r>
              <a:rPr lang="en-US" altLang="en-US" smtClean="0"/>
              <a:t>Primary and Secondary Depositories of Patent Information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412875"/>
            <a:ext cx="8713787" cy="5445125"/>
          </a:xfrm>
        </p:spPr>
        <p:txBody>
          <a:bodyPr/>
          <a:lstStyle/>
          <a:p>
            <a:r>
              <a:rPr lang="en-US" altLang="en-US" sz="2000" b="1" dirty="0" smtClean="0"/>
              <a:t>Primary sources</a:t>
            </a:r>
            <a:r>
              <a:rPr lang="en-US" altLang="en-US" sz="2000" dirty="0" smtClean="0"/>
              <a:t> of patent information:</a:t>
            </a:r>
          </a:p>
          <a:p>
            <a:pPr lvl="1"/>
            <a:r>
              <a:rPr lang="en-US" altLang="en-US" sz="2000" dirty="0" smtClean="0"/>
              <a:t>National (Patent) Gazettes, Publications (patent applications/granted patents), National Patent Registries</a:t>
            </a:r>
          </a:p>
          <a:p>
            <a:pPr lvl="1"/>
            <a:r>
              <a:rPr lang="fr-CH" altLang="en-US" sz="2000" dirty="0" smtClean="0"/>
              <a:t>Patent </a:t>
            </a:r>
            <a:r>
              <a:rPr lang="fr-CH" altLang="en-US" sz="2000" dirty="0" err="1" smtClean="0"/>
              <a:t>Registries</a:t>
            </a:r>
            <a:r>
              <a:rPr lang="fr-CH" altLang="en-US" sz="2000" dirty="0" smtClean="0"/>
              <a:t> in </a:t>
            </a:r>
            <a:r>
              <a:rPr lang="fr-CH" altLang="en-US" sz="2000" dirty="0" err="1" smtClean="0"/>
              <a:t>some</a:t>
            </a:r>
            <a:r>
              <a:rPr lang="fr-CH" altLang="en-US" sz="2000" dirty="0" smtClean="0"/>
              <a:t> </a:t>
            </a:r>
            <a:r>
              <a:rPr lang="fr-CH" altLang="en-US" sz="2000" dirty="0" err="1" smtClean="0"/>
              <a:t>jurisdictions</a:t>
            </a:r>
            <a:r>
              <a:rPr lang="fr-CH" altLang="en-US" sz="2000" dirty="0" smtClean="0"/>
              <a:t> accessible/</a:t>
            </a:r>
            <a:r>
              <a:rPr lang="fr-CH" altLang="en-US" sz="2000" dirty="0" err="1" smtClean="0"/>
              <a:t>searchable</a:t>
            </a:r>
            <a:r>
              <a:rPr lang="fr-CH" altLang="en-US" sz="2000" dirty="0" smtClean="0"/>
              <a:t> online</a:t>
            </a:r>
            <a:endParaRPr lang="en-US" altLang="en-US" sz="2000" dirty="0" smtClean="0"/>
          </a:p>
          <a:p>
            <a:endParaRPr lang="en-US" altLang="en-US" sz="2000" b="1" dirty="0" smtClean="0"/>
          </a:p>
          <a:p>
            <a:r>
              <a:rPr lang="en-US" altLang="en-US" sz="2000" b="1" dirty="0" smtClean="0"/>
              <a:t>Secondary sources</a:t>
            </a:r>
            <a:r>
              <a:rPr lang="en-US" altLang="en-US" sz="2000" dirty="0" smtClean="0"/>
              <a:t> </a:t>
            </a:r>
            <a:r>
              <a:rPr lang="en-US" altLang="en-US" sz="2000" dirty="0" smtClean="0">
                <a:sym typeface="Wingdings" pitchFamily="2" charset="2"/>
              </a:rPr>
              <a:t> </a:t>
            </a:r>
            <a:r>
              <a:rPr lang="en-US" altLang="en-US" sz="2000" u="sng" dirty="0" smtClean="0">
                <a:sym typeface="Wingdings" pitchFamily="2" charset="2"/>
              </a:rPr>
              <a:t>Patent Databases</a:t>
            </a:r>
            <a:endParaRPr lang="en-US" altLang="en-US" sz="2000" u="sng" dirty="0" smtClean="0"/>
          </a:p>
          <a:p>
            <a:pPr lvl="1"/>
            <a:r>
              <a:rPr lang="en-US" altLang="en-US" sz="2000" dirty="0" smtClean="0"/>
              <a:t>Free of charge vs. fee-based</a:t>
            </a:r>
          </a:p>
          <a:p>
            <a:pPr lvl="1"/>
            <a:r>
              <a:rPr lang="en-US" altLang="en-US" sz="2000" dirty="0" smtClean="0"/>
              <a:t>National/regional patent offices vs. Commercial databases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2000" dirty="0" smtClean="0"/>
              <a:t>Free of charge: WIPO                     ,  EPO                   ,</a:t>
            </a:r>
          </a:p>
          <a:p>
            <a:pPr lvl="2" eaLnBrk="1" hangingPunct="1">
              <a:lnSpc>
                <a:spcPct val="80000"/>
              </a:lnSpc>
              <a:buFontTx/>
              <a:buNone/>
            </a:pPr>
            <a:r>
              <a:rPr lang="en-US" altLang="en-US" sz="2000" dirty="0" smtClean="0"/>
              <a:t>Google Patents (US patents) </a:t>
            </a:r>
          </a:p>
          <a:p>
            <a:pPr lvl="2" eaLnBrk="1" hangingPunct="1">
              <a:lnSpc>
                <a:spcPct val="80000"/>
              </a:lnSpc>
              <a:buFontTx/>
              <a:buNone/>
            </a:pPr>
            <a:r>
              <a:rPr lang="fr-CH" altLang="en-US" sz="2000" dirty="0" smtClean="0"/>
              <a:t>SIPO Patent </a:t>
            </a:r>
            <a:r>
              <a:rPr lang="fr-CH" altLang="en-US" sz="2000" dirty="0" err="1" smtClean="0"/>
              <a:t>Search</a:t>
            </a:r>
            <a:r>
              <a:rPr lang="fr-CH" altLang="en-US" sz="2000" dirty="0" smtClean="0"/>
              <a:t> 			JPO </a:t>
            </a:r>
            <a:endParaRPr lang="en-US" altLang="en-US" sz="2000" dirty="0" smtClean="0"/>
          </a:p>
          <a:p>
            <a:pPr lvl="2" eaLnBrk="1" hangingPunct="1">
              <a:lnSpc>
                <a:spcPct val="80000"/>
              </a:lnSpc>
            </a:pPr>
            <a:r>
              <a:rPr lang="en-US" altLang="en-US" sz="2000" dirty="0" smtClean="0"/>
              <a:t>Fee-based: </a:t>
            </a:r>
          </a:p>
          <a:p>
            <a:pPr lvl="2" eaLnBrk="1" hangingPunct="1">
              <a:lnSpc>
                <a:spcPct val="80000"/>
              </a:lnSpc>
              <a:buFontTx/>
              <a:buNone/>
            </a:pPr>
            <a:r>
              <a:rPr lang="en-US" altLang="en-US" sz="2000" dirty="0" smtClean="0"/>
              <a:t>TR 			, LexisNexis		  , </a:t>
            </a:r>
          </a:p>
          <a:p>
            <a:pPr lvl="2" eaLnBrk="1" hangingPunct="1">
              <a:lnSpc>
                <a:spcPct val="80000"/>
              </a:lnSpc>
              <a:buFontTx/>
              <a:buNone/>
            </a:pPr>
            <a:r>
              <a:rPr lang="en-US" altLang="en-US" sz="2000" dirty="0" smtClean="0"/>
              <a:t>Orbit </a:t>
            </a:r>
          </a:p>
          <a:p>
            <a:pPr lvl="2" eaLnBrk="1" hangingPunct="1">
              <a:lnSpc>
                <a:spcPct val="80000"/>
              </a:lnSpc>
              <a:buFontTx/>
              <a:buNone/>
            </a:pPr>
            <a:r>
              <a:rPr lang="en-US" altLang="en-US" sz="2000" dirty="0" smtClean="0"/>
              <a:t> </a:t>
            </a:r>
          </a:p>
          <a:p>
            <a:pPr lvl="1"/>
            <a:endParaRPr lang="en-US" altLang="en-US" sz="2000" dirty="0" smtClean="0"/>
          </a:p>
        </p:txBody>
      </p:sp>
      <p:pic>
        <p:nvPicPr>
          <p:cNvPr id="3379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2563" y="4241800"/>
            <a:ext cx="1506537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4509120"/>
            <a:ext cx="936104" cy="398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2275" y="5461000"/>
            <a:ext cx="2384425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79613" y="5857875"/>
            <a:ext cx="14081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2" name="Picture 1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26088" y="5410200"/>
            <a:ext cx="161925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3" name="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28184" y="4293096"/>
            <a:ext cx="1224135" cy="434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4" name="Picture 1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72200" y="4725144"/>
            <a:ext cx="1086991" cy="483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5" name="Picture 1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63888" y="4869160"/>
            <a:ext cx="1152128" cy="356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229600" cy="778098"/>
          </a:xfrm>
        </p:spPr>
        <p:txBody>
          <a:bodyPr/>
          <a:lstStyle/>
          <a:p>
            <a:r>
              <a:rPr lang="fr-FR" sz="3200" dirty="0" smtClean="0"/>
              <a:t>WIPO PLR Project Framework</a:t>
            </a:r>
            <a:endParaRPr lang="fr-F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080120"/>
            <a:ext cx="8856984" cy="5517232"/>
          </a:xfrm>
        </p:spPr>
        <p:txBody>
          <a:bodyPr/>
          <a:lstStyle/>
          <a:p>
            <a:pPr marL="0" indent="0">
              <a:buNone/>
            </a:pPr>
            <a:endParaRPr lang="fr-FR" sz="2300" b="1" dirty="0" smtClean="0"/>
          </a:p>
          <a:p>
            <a:r>
              <a:rPr lang="fr-FR" sz="2300" b="1" dirty="0" smtClean="0"/>
              <a:t>Challenge: </a:t>
            </a:r>
            <a:r>
              <a:rPr lang="fr-FR" sz="2300" dirty="0" smtClean="0"/>
              <a:t>Access to and </a:t>
            </a:r>
            <a:r>
              <a:rPr lang="fr-FR" sz="2300" dirty="0" err="1" smtClean="0"/>
              <a:t>utilization</a:t>
            </a:r>
            <a:r>
              <a:rPr lang="fr-FR" sz="2300" dirty="0" smtClean="0"/>
              <a:t> of the relevant patent information</a:t>
            </a:r>
          </a:p>
          <a:p>
            <a:pPr>
              <a:buNone/>
            </a:pPr>
            <a:endParaRPr lang="fr-FR" sz="2300" b="1" dirty="0" smtClean="0"/>
          </a:p>
          <a:p>
            <a:r>
              <a:rPr lang="fr-FR" sz="2300" b="1" dirty="0" smtClean="0"/>
              <a:t>WIPO Patent </a:t>
            </a:r>
            <a:r>
              <a:rPr lang="fr-FR" sz="2300" b="1" dirty="0" err="1" smtClean="0"/>
              <a:t>Landscape</a:t>
            </a:r>
            <a:r>
              <a:rPr lang="fr-FR" sz="2300" b="1" dirty="0" smtClean="0"/>
              <a:t> Reports (PLR)</a:t>
            </a:r>
            <a:r>
              <a:rPr lang="fr-FR" sz="2300" dirty="0" smtClean="0"/>
              <a:t>:</a:t>
            </a:r>
          </a:p>
          <a:p>
            <a:pPr>
              <a:buNone/>
            </a:pPr>
            <a:endParaRPr lang="fr-FR" sz="2300" dirty="0" smtClean="0"/>
          </a:p>
          <a:p>
            <a:pPr lvl="1"/>
            <a:r>
              <a:rPr lang="fr-FR" sz="2200" dirty="0" smtClean="0">
                <a:ea typeface="+mn-ea"/>
              </a:rPr>
              <a:t>Development </a:t>
            </a:r>
            <a:r>
              <a:rPr lang="fr-FR" sz="2200" dirty="0">
                <a:ea typeface="+mn-ea"/>
              </a:rPr>
              <a:t>Agenda Project </a:t>
            </a:r>
            <a:r>
              <a:rPr lang="fr-FR" sz="2200" dirty="0" smtClean="0">
                <a:ea typeface="+mn-ea"/>
              </a:rPr>
              <a:t>« </a:t>
            </a:r>
            <a:r>
              <a:rPr lang="fr-FR" sz="2200" dirty="0" err="1" smtClean="0">
                <a:ea typeface="+mn-ea"/>
              </a:rPr>
              <a:t>Developing</a:t>
            </a:r>
            <a:r>
              <a:rPr lang="fr-FR" sz="2200" dirty="0" smtClean="0">
                <a:ea typeface="+mn-ea"/>
              </a:rPr>
              <a:t> Tools for Access to Patent Information » </a:t>
            </a:r>
            <a:r>
              <a:rPr lang="fr-FR" sz="2200" dirty="0" err="1" smtClean="0">
                <a:ea typeface="+mn-ea"/>
              </a:rPr>
              <a:t>launched</a:t>
            </a:r>
            <a:r>
              <a:rPr lang="fr-FR" sz="2200" dirty="0" smtClean="0">
                <a:ea typeface="+mn-ea"/>
              </a:rPr>
              <a:t> in 2010 (</a:t>
            </a:r>
            <a:r>
              <a:rPr lang="fr-FR" sz="2200" dirty="0" err="1" smtClean="0">
                <a:ea typeface="+mn-ea"/>
              </a:rPr>
              <a:t>mainstreamed</a:t>
            </a:r>
            <a:r>
              <a:rPr lang="fr-FR" sz="2200" dirty="0" smtClean="0">
                <a:ea typeface="+mn-ea"/>
              </a:rPr>
              <a:t> as of 2014) to </a:t>
            </a:r>
            <a:r>
              <a:rPr lang="fr-FR" sz="2200" dirty="0" err="1" smtClean="0">
                <a:ea typeface="+mn-ea"/>
              </a:rPr>
              <a:t>lessen</a:t>
            </a:r>
            <a:r>
              <a:rPr lang="fr-FR" sz="2200" dirty="0" smtClean="0">
                <a:ea typeface="+mn-ea"/>
              </a:rPr>
              <a:t> the </a:t>
            </a:r>
            <a:r>
              <a:rPr lang="fr-FR" sz="2200" dirty="0" err="1" smtClean="0">
                <a:ea typeface="+mn-ea"/>
              </a:rPr>
              <a:t>knowledge</a:t>
            </a:r>
            <a:r>
              <a:rPr lang="fr-FR" sz="2200" dirty="0" smtClean="0">
                <a:ea typeface="+mn-ea"/>
              </a:rPr>
              <a:t> </a:t>
            </a:r>
            <a:r>
              <a:rPr lang="fr-FR" sz="2200" dirty="0" err="1" smtClean="0">
                <a:ea typeface="+mn-ea"/>
              </a:rPr>
              <a:t>divide</a:t>
            </a:r>
            <a:r>
              <a:rPr lang="fr-FR" sz="2200" dirty="0" smtClean="0">
                <a:ea typeface="+mn-ea"/>
              </a:rPr>
              <a:t> and </a:t>
            </a:r>
            <a:r>
              <a:rPr lang="fr-FR" sz="2200" dirty="0" err="1" smtClean="0">
                <a:ea typeface="+mn-ea"/>
              </a:rPr>
              <a:t>contribute</a:t>
            </a:r>
            <a:r>
              <a:rPr lang="fr-FR" sz="2200" dirty="0" smtClean="0">
                <a:ea typeface="+mn-ea"/>
              </a:rPr>
              <a:t> to </a:t>
            </a:r>
            <a:r>
              <a:rPr lang="fr-FR" sz="2200" dirty="0" err="1" smtClean="0">
                <a:ea typeface="+mn-ea"/>
              </a:rPr>
              <a:t>economic</a:t>
            </a:r>
            <a:r>
              <a:rPr lang="fr-FR" sz="2200" dirty="0" smtClean="0">
                <a:ea typeface="+mn-ea"/>
              </a:rPr>
              <a:t> </a:t>
            </a:r>
            <a:r>
              <a:rPr lang="fr-FR" sz="2200" dirty="0" err="1" smtClean="0">
                <a:ea typeface="+mn-ea"/>
              </a:rPr>
              <a:t>development</a:t>
            </a:r>
            <a:r>
              <a:rPr lang="fr-FR" sz="2200" dirty="0" smtClean="0">
                <a:ea typeface="+mn-ea"/>
              </a:rPr>
              <a:t> and </a:t>
            </a:r>
            <a:r>
              <a:rPr lang="fr-FR" sz="2200" dirty="0" err="1" smtClean="0">
                <a:ea typeface="+mn-ea"/>
              </a:rPr>
              <a:t>growth</a:t>
            </a:r>
            <a:r>
              <a:rPr lang="fr-FR" sz="2200" dirty="0" smtClean="0">
                <a:ea typeface="+mn-ea"/>
              </a:rPr>
              <a:t> of </a:t>
            </a:r>
            <a:r>
              <a:rPr lang="fr-FR" sz="2200" dirty="0" err="1" smtClean="0">
                <a:ea typeface="+mn-ea"/>
              </a:rPr>
              <a:t>developing</a:t>
            </a:r>
            <a:r>
              <a:rPr lang="fr-FR" sz="2200" dirty="0" smtClean="0">
                <a:ea typeface="+mn-ea"/>
              </a:rPr>
              <a:t> countries</a:t>
            </a:r>
          </a:p>
          <a:p>
            <a:pPr marL="457200" lvl="1" indent="0">
              <a:buNone/>
            </a:pPr>
            <a:endParaRPr lang="fr-FR" sz="2200" dirty="0" smtClean="0">
              <a:ea typeface="+mn-ea"/>
            </a:endParaRPr>
          </a:p>
          <a:p>
            <a:pPr lvl="1"/>
            <a:r>
              <a:rPr lang="fr-FR" sz="2200" dirty="0" err="1" smtClean="0">
                <a:ea typeface="+mn-ea"/>
              </a:rPr>
              <a:t>Expected</a:t>
            </a:r>
            <a:r>
              <a:rPr lang="fr-FR" sz="2200" dirty="0" smtClean="0">
                <a:ea typeface="+mn-ea"/>
              </a:rPr>
              <a:t> output: </a:t>
            </a:r>
            <a:r>
              <a:rPr lang="fr-FR" sz="2200" dirty="0" err="1" smtClean="0">
                <a:ea typeface="+mn-ea"/>
              </a:rPr>
              <a:t>preparation</a:t>
            </a:r>
            <a:r>
              <a:rPr lang="fr-FR" sz="2200" dirty="0" smtClean="0">
                <a:ea typeface="+mn-ea"/>
              </a:rPr>
              <a:t> of Patent </a:t>
            </a:r>
            <a:r>
              <a:rPr lang="fr-FR" sz="2200" dirty="0" err="1" smtClean="0">
                <a:ea typeface="+mn-ea"/>
              </a:rPr>
              <a:t>Landscape</a:t>
            </a:r>
            <a:r>
              <a:rPr lang="fr-FR" sz="2200" dirty="0" smtClean="0">
                <a:ea typeface="+mn-ea"/>
              </a:rPr>
              <a:t> Reports in the areas of public </a:t>
            </a:r>
            <a:r>
              <a:rPr lang="fr-FR" sz="2200" dirty="0" err="1" smtClean="0">
                <a:ea typeface="+mn-ea"/>
              </a:rPr>
              <a:t>health</a:t>
            </a:r>
            <a:r>
              <a:rPr lang="fr-FR" sz="2200" dirty="0" smtClean="0">
                <a:ea typeface="+mn-ea"/>
              </a:rPr>
              <a:t>, </a:t>
            </a:r>
            <a:r>
              <a:rPr lang="fr-FR" sz="2200" dirty="0" err="1" smtClean="0">
                <a:ea typeface="+mn-ea"/>
              </a:rPr>
              <a:t>food</a:t>
            </a:r>
            <a:r>
              <a:rPr lang="fr-FR" sz="2200" dirty="0" smtClean="0">
                <a:ea typeface="+mn-ea"/>
              </a:rPr>
              <a:t> and agriculture, </a:t>
            </a:r>
            <a:r>
              <a:rPr lang="fr-FR" sz="2200" u="sng" dirty="0" err="1" smtClean="0">
                <a:ea typeface="+mn-ea"/>
              </a:rPr>
              <a:t>climate</a:t>
            </a:r>
            <a:r>
              <a:rPr lang="fr-FR" sz="2200" u="sng" dirty="0" smtClean="0">
                <a:ea typeface="+mn-ea"/>
              </a:rPr>
              <a:t> change &amp; </a:t>
            </a:r>
            <a:r>
              <a:rPr lang="fr-FR" sz="2200" u="sng" dirty="0" err="1" smtClean="0">
                <a:ea typeface="+mn-ea"/>
              </a:rPr>
              <a:t>energy</a:t>
            </a:r>
            <a:r>
              <a:rPr lang="fr-FR" sz="2200" dirty="0" smtClean="0">
                <a:ea typeface="+mn-ea"/>
              </a:rPr>
              <a:t>, and </a:t>
            </a:r>
            <a:r>
              <a:rPr lang="fr-FR" sz="2200" dirty="0" err="1" smtClean="0">
                <a:ea typeface="+mn-ea"/>
              </a:rPr>
              <a:t>disabilities</a:t>
            </a:r>
            <a:endParaRPr lang="fr-FR" sz="2200" dirty="0" smtClean="0">
              <a:ea typeface="+mn-ea"/>
            </a:endParaRPr>
          </a:p>
          <a:p>
            <a:pPr marL="457200" lvl="1" indent="0">
              <a:buNone/>
            </a:pPr>
            <a:endParaRPr lang="fr-FR" sz="2200" dirty="0" smtClean="0">
              <a:ea typeface="+mn-ea"/>
            </a:endParaRPr>
          </a:p>
          <a:p>
            <a:pPr marL="457200" lvl="1" indent="0">
              <a:buNone/>
            </a:pPr>
            <a:endParaRPr lang="fr-FR" sz="2200" dirty="0" smtClean="0">
              <a:ea typeface="+mn-ea"/>
            </a:endParaRPr>
          </a:p>
          <a:p>
            <a:pPr marL="457200" lvl="1" indent="0">
              <a:buNone/>
            </a:pPr>
            <a:endParaRPr lang="fr-FR" sz="2300" dirty="0" smtClean="0">
              <a:ea typeface="+mn-ea"/>
            </a:endParaRPr>
          </a:p>
          <a:p>
            <a:pPr marL="457200" lvl="1" indent="0">
              <a:buNone/>
            </a:pPr>
            <a:endParaRPr lang="fr-FR" sz="2300" dirty="0">
              <a:ea typeface="+mn-ea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B3D089-F257-4E41-ACDD-F16EB2E7FE37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4451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_english">
  <a:themeElements>
    <a:clrScheme name="template_englis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plate_english">
      <a:majorFont>
        <a:latin typeface="Arial"/>
        <a:ea typeface=""/>
        <a:cs typeface="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template_englis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A7D3A6BF2B5044997D7EA65A038461E" ma:contentTypeVersion="1" ma:contentTypeDescription="Create a new document." ma:contentTypeScope="" ma:versionID="dc27f1da23042935ef1822ab257f1e72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b228988b49dc108baf44788243a63e3a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9AEC3D7-12FD-4A2F-ADAA-F473DDF4EBBF}"/>
</file>

<file path=customXml/itemProps2.xml><?xml version="1.0" encoding="utf-8"?>
<ds:datastoreItem xmlns:ds="http://schemas.openxmlformats.org/officeDocument/2006/customXml" ds:itemID="{7908ECB8-A4A9-4674-8EF9-DAB60950BF7D}"/>
</file>

<file path=customXml/itemProps3.xml><?xml version="1.0" encoding="utf-8"?>
<ds:datastoreItem xmlns:ds="http://schemas.openxmlformats.org/officeDocument/2006/customXml" ds:itemID="{F4318C71-C0B4-49DB-BD8F-FBE60685CB4C}"/>
</file>

<file path=docProps/app.xml><?xml version="1.0" encoding="utf-8"?>
<Properties xmlns="http://schemas.openxmlformats.org/officeDocument/2006/extended-properties" xmlns:vt="http://schemas.openxmlformats.org/officeDocument/2006/docPropsVTypes">
  <Template>template_english</Template>
  <TotalTime>10514</TotalTime>
  <Words>1453</Words>
  <Application>Microsoft Office PowerPoint</Application>
  <PresentationFormat>On-screen Show (4:3)</PresentationFormat>
  <Paragraphs>224</Paragraphs>
  <Slides>30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ヒラギノ角ゴ Pro W3</vt:lpstr>
      <vt:lpstr>Arial</vt:lpstr>
      <vt:lpstr>Arial Black</vt:lpstr>
      <vt:lpstr>Wingdings</vt:lpstr>
      <vt:lpstr>template_english</vt:lpstr>
      <vt:lpstr>PowerPoint Presentation</vt:lpstr>
      <vt:lpstr>The World Intellectual Property Organization (WIPO)</vt:lpstr>
      <vt:lpstr>E-Waste Recycling and Intellectual Property Rights (IPR)</vt:lpstr>
      <vt:lpstr>A. The ICT industry’s perspective</vt:lpstr>
      <vt:lpstr>B.The policy maker/regulator perspective</vt:lpstr>
      <vt:lpstr>The Quest for Information</vt:lpstr>
      <vt:lpstr>Principles of patent protection</vt:lpstr>
      <vt:lpstr>Primary and Secondary Depositories of Patent Information</vt:lpstr>
      <vt:lpstr>WIPO PLR Project Framework</vt:lpstr>
      <vt:lpstr>Further related WIPO services and tools</vt:lpstr>
      <vt:lpstr>Patent Landscape Reports</vt:lpstr>
      <vt:lpstr> Collaboration with the Basel Convention Secretariat:  </vt:lpstr>
      <vt:lpstr>Patenting Trends in 2013  </vt:lpstr>
      <vt:lpstr>Top PCT patent applicants and technologies in 2013</vt:lpstr>
      <vt:lpstr>Key findings of the E-Waste Patent Landscape Report</vt:lpstr>
      <vt:lpstr>Geographical distribution of e-waste recycling technologies patent protection: an Asian affair</vt:lpstr>
      <vt:lpstr>E-waste recycling innovation: Asian dominance and evolution over the last years</vt:lpstr>
      <vt:lpstr>Subsequent patent filings – a strategic choice  </vt:lpstr>
      <vt:lpstr>Technology trends in E-Waste Recycling</vt:lpstr>
      <vt:lpstr>Emerging trends reflecting market needs and regulatory frameworks</vt:lpstr>
      <vt:lpstr>Areas of special interest by country</vt:lpstr>
      <vt:lpstr>Key players in E-Waste patenting activity</vt:lpstr>
      <vt:lpstr>Areas of interest of key players from the ASPAC Region</vt:lpstr>
      <vt:lpstr>Research and academia’s share in patenting activity: </vt:lpstr>
      <vt:lpstr>Dedicated Patent Landscape Report website</vt:lpstr>
      <vt:lpstr>Additional data to the report – the related patent dataset (.xls)</vt:lpstr>
      <vt:lpstr>Additional data to the report – the related patent dataset (.xls)</vt:lpstr>
      <vt:lpstr>Annex A: Business data for major patent portfolios </vt:lpstr>
      <vt:lpstr>WIPO Green – get involved! www.wipo.int/green</vt:lpstr>
      <vt:lpstr>Thank you!  Feedback, questions, suggestions?  Irene.Kitsara@wipo.int  http://www.wipo.int/patentscope/en/programs/patent_landscapes/index.html </vt:lpstr>
    </vt:vector>
  </TitlesOfParts>
  <Company>WIPO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Irene Kitsara</dc:creator>
  <cp:lastModifiedBy>Ubeda, Reyna</cp:lastModifiedBy>
  <cp:revision>155</cp:revision>
  <dcterms:created xsi:type="dcterms:W3CDTF">2012-05-03T09:27:09Z</dcterms:created>
  <dcterms:modified xsi:type="dcterms:W3CDTF">2014-09-29T10:42:19Z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0x0101002A7D3A6BF2B5044997D7EA65A038461E</vt:lpwstr>
  </property>
</Properties>
</file>