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73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7" r:id="rId13"/>
    <p:sldId id="286" r:id="rId14"/>
    <p:sldId id="285" r:id="rId15"/>
    <p:sldId id="288" r:id="rId16"/>
    <p:sldId id="289" r:id="rId17"/>
    <p:sldId id="290" r:id="rId18"/>
    <p:sldId id="291" r:id="rId19"/>
    <p:sldId id="299" r:id="rId20"/>
    <p:sldId id="297" r:id="rId21"/>
    <p:sldId id="300" r:id="rId22"/>
    <p:sldId id="294" r:id="rId23"/>
    <p:sldId id="295" r:id="rId24"/>
  </p:sldIdLst>
  <p:sldSz cx="18291175" cy="10290175"/>
  <p:notesSz cx="6858000" cy="9144000"/>
  <p:custDataLst>
    <p:tags r:id="rId26"/>
  </p:custDataLst>
  <p:defaultTextStyle>
    <a:defPPr>
      <a:defRPr lang="es-ES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40" d="100"/>
          <a:sy n="40" d="100"/>
        </p:scale>
        <p:origin x="-1032" y="-210"/>
      </p:cViewPr>
      <p:guideLst>
        <p:guide orient="horz" pos="2288"/>
        <p:guide orient="horz" pos="2969"/>
        <p:guide pos="5761"/>
        <p:guide pos="5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0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EA6D0-A28B-4CAC-B282-827ACDC6FDB3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220A-6B07-4D8F-9102-9F03C4126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FF60C7-4D8E-4123-8D80-F3513B38C55F}" type="slidenum">
              <a:rPr lang="en-US" sz="1200">
                <a:latin typeface="Times New Roman" pitchFamily="18" charset="0"/>
              </a:rPr>
              <a:pPr/>
              <a:t>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76543-A8DE-4C55-B219-EA2022C527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9EF1EB-6DF4-43AA-9348-369EFE0B5CF8}" type="slidenum">
              <a:rPr lang="en-US" sz="1200">
                <a:latin typeface="Times New Roman" pitchFamily="18" charset="0"/>
              </a:rPr>
              <a:pPr/>
              <a:t>16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F4E391-B1ED-4D04-B5BA-8BFB2E7AA5B2}" type="slidenum">
              <a:rPr lang="en-US" sz="1200">
                <a:latin typeface="Times New Roman" pitchFamily="18" charset="0"/>
              </a:rPr>
              <a:pPr/>
              <a:t>17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71093B1-1900-4339-B238-F8CBEE0DFDD0}" type="slidenum">
              <a:rPr lang="en-US" sz="1200">
                <a:latin typeface="Times New Roman" pitchFamily="18" charset="0"/>
              </a:rPr>
              <a:pPr/>
              <a:t>18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D2C626-1C5A-476A-8A40-5130C19DC491}" type="slidenum">
              <a:rPr lang="en-US" altLang="en-US" sz="1200" smtClean="0">
                <a:latin typeface="Times New Roman" pitchFamily="18" charset="0"/>
              </a:rPr>
              <a:pPr/>
              <a:t>19</a:t>
            </a:fld>
            <a:endParaRPr lang="en-US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84BC6E-9A58-4B76-943A-438EFE1FF26E}" type="slidenum">
              <a:rPr lang="en-US" sz="1200">
                <a:latin typeface="Times New Roman" pitchFamily="18" charset="0"/>
              </a:rPr>
              <a:pPr/>
              <a:t>20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84BC6E-9A58-4B76-943A-438EFE1FF26E}" type="slidenum">
              <a:rPr lang="en-US" sz="1200">
                <a:latin typeface="Times New Roman" pitchFamily="18" charset="0"/>
              </a:rPr>
              <a:pPr/>
              <a:t>21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84BC6E-9A58-4B76-943A-438EFE1FF26E}" type="slidenum">
              <a:rPr lang="en-US" sz="1200">
                <a:latin typeface="Times New Roman" pitchFamily="18" charset="0"/>
              </a:rPr>
              <a:pPr/>
              <a:t>22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927365-936D-4856-914B-BD19A339142B}" type="slidenum">
              <a:rPr lang="en-US" sz="1200">
                <a:latin typeface="Times New Roman" pitchFamily="18" charset="0"/>
              </a:rPr>
              <a:pPr/>
              <a:t>23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7193708-FC6D-4498-802A-8ABA60A1656A}" type="slidenum">
              <a:rPr lang="en-US" sz="1200">
                <a:latin typeface="Times New Roman" pitchFamily="18" charset="0"/>
              </a:rPr>
              <a:pPr/>
              <a:t>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C3E6BA-E7E3-456F-A1FE-30AAD6BB45CC}" type="slidenum">
              <a:rPr lang="en-US" sz="1200">
                <a:latin typeface="Times New Roman" pitchFamily="18" charset="0"/>
              </a:rPr>
              <a:pPr/>
              <a:t>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F2B978-ABF4-4B50-81AE-A43F873A5AB0}" type="slidenum">
              <a:rPr lang="en-US" sz="1200">
                <a:latin typeface="Times New Roman" pitchFamily="18" charset="0"/>
              </a:rPr>
              <a:pPr/>
              <a:t>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F2B978-ABF4-4B50-81AE-A43F873A5AB0}" type="slidenum">
              <a:rPr lang="en-US" sz="1200">
                <a:latin typeface="Times New Roman" pitchFamily="18" charset="0"/>
              </a:rPr>
              <a:pPr/>
              <a:t>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4F3E8E9-9581-4AA5-9DB5-0E322598DCC1}" type="slidenum">
              <a:rPr lang="en-US" sz="1200">
                <a:latin typeface="Times New Roman" pitchFamily="18" charset="0"/>
              </a:rPr>
              <a:pPr/>
              <a:t>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5EEF810-7BBE-4DC7-8DC5-6661EA7CB390}" type="slidenum">
              <a:rPr lang="en-US" sz="1200">
                <a:latin typeface="Times New Roman" pitchFamily="18" charset="0"/>
              </a:rPr>
              <a:pPr/>
              <a:t>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5EEF810-7BBE-4DC7-8DC5-6661EA7CB390}" type="slidenum">
              <a:rPr lang="en-US" sz="1200">
                <a:latin typeface="Times New Roman" pitchFamily="18" charset="0"/>
              </a:rPr>
              <a:pPr/>
              <a:t>10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9E2B7E2-507E-47FC-A94C-D83C20BF3B68}" type="slidenum">
              <a:rPr lang="en-US" sz="1200">
                <a:latin typeface="Times New Roman" pitchFamily="18" charset="0"/>
              </a:rPr>
              <a:pPr/>
              <a:t>11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838" y="3196625"/>
            <a:ext cx="15547499" cy="220571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4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0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528555" y="619317"/>
            <a:ext cx="8231029" cy="131723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29119" y="619317"/>
            <a:ext cx="24394584" cy="131723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0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6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877" y="6612391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877" y="4361416"/>
            <a:ext cx="15547499" cy="225097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8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9117" y="3601562"/>
            <a:ext cx="16312808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446779" y="3601562"/>
            <a:ext cx="16312806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0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559" y="3263320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1664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1664" y="3263320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19/09/2013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9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19/09/2013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18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19/09/2013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3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60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1341" y="409702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560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2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6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401042"/>
            <a:ext cx="16462058" cy="6791040"/>
          </a:xfrm>
          <a:prstGeom prst="rect">
            <a:avLst/>
          </a:prstGeom>
        </p:spPr>
        <p:txBody>
          <a:bodyPr vert="horz" lIns="163321" tIns="81660" rIns="163321" bIns="8166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B98A-F1DC-46C4-9FF0-1BF63371BA7C}" type="datetimeFigureOut">
              <a:rPr lang="es-ES" smtClean="0"/>
              <a:pPr/>
              <a:t>19/09/2013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249485" y="9537468"/>
            <a:ext cx="5792205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3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321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454" indent="-612454" algn="l" defTabSz="163321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983" indent="-510378" algn="l" defTabSz="16332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51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117" indent="-408302" algn="l" defTabSz="16332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722" indent="-408302" algn="l" defTabSz="163321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cid:image005.jpg@01CBAD9D.AF1523A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s.unm.edu/~angel/IMAGES/ocean.jpg&amp;imgrefurl=http://www.cs.unm.edu/~angel/IMAGES/&amp;h=896&amp;w=1264&amp;sz=61&amp;tbnid=rHJzqwvom_1MzM:&amp;tbnh=106&amp;tbnw=150&amp;hl=en&amp;start=5&amp;prev=/images?q=ocean&amp;svnum=10&amp;hl=en&amp;lr=&amp;sa=G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43116" y="-831577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-5435" y="6696918"/>
            <a:ext cx="18285716" cy="34866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0851" y="608583"/>
            <a:ext cx="11593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/>
              <a:t>World Ocean Council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2739" y="2021154"/>
            <a:ext cx="13897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International, Cross-</a:t>
            </a:r>
            <a:r>
              <a:rPr lang="en-US" b="1" dirty="0" err="1"/>
              <a:t>Sectoral</a:t>
            </a:r>
            <a:r>
              <a:rPr lang="en-US" b="1" dirty="0"/>
              <a:t> </a:t>
            </a:r>
            <a:r>
              <a:rPr lang="en-US" b="1" i="1" u="sng" dirty="0"/>
              <a:t>Business</a:t>
            </a:r>
            <a:r>
              <a:rPr lang="en-US" b="1" dirty="0"/>
              <a:t> Leadership </a:t>
            </a:r>
            <a:r>
              <a:rPr lang="en-US" b="1" dirty="0" smtClean="0"/>
              <a:t>Alliance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09706" y="686012"/>
            <a:ext cx="17071763" cy="34581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lIns="163321" tIns="81660" rIns="163321" bIns="81660">
            <a:spAutoFit/>
          </a:bodyPr>
          <a:lstStyle/>
          <a:p>
            <a:pPr algn="ctr">
              <a:defRPr/>
            </a:pPr>
            <a:endParaRPr lang="en-US" sz="1200" b="1" dirty="0"/>
          </a:p>
          <a:p>
            <a:pPr algn="ctr">
              <a:defRPr/>
            </a:pPr>
            <a:r>
              <a:rPr lang="en-US" sz="6400" b="1" dirty="0" smtClean="0"/>
              <a:t>Smart Ocean / Smart Industries:</a:t>
            </a:r>
            <a:br>
              <a:rPr lang="en-US" sz="6400" b="1" dirty="0" smtClean="0"/>
            </a:br>
            <a:r>
              <a:rPr lang="en-US" sz="6400" b="1" dirty="0" smtClean="0"/>
              <a:t>Industry </a:t>
            </a:r>
            <a:r>
              <a:rPr lang="en-US" sz="6400" b="1" dirty="0"/>
              <a:t>Leadership &amp; Collaboration </a:t>
            </a:r>
          </a:p>
          <a:p>
            <a:pPr algn="ctr">
              <a:defRPr/>
            </a:pPr>
            <a:r>
              <a:rPr lang="en-US" sz="6400" b="1" dirty="0" smtClean="0"/>
              <a:t>In Data Collection and Sharing</a:t>
            </a:r>
          </a:p>
          <a:p>
            <a:pPr algn="ctr">
              <a:defRPr/>
            </a:pPr>
            <a:endParaRPr lang="en-US" sz="1200" b="1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97744" y="4822601"/>
            <a:ext cx="9145588" cy="238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Paul Holthus    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CEO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World Ocean Council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paul.holthus@oceancouncil.org</a:t>
            </a:r>
          </a:p>
        </p:txBody>
      </p:sp>
      <p:pic>
        <p:nvPicPr>
          <p:cNvPr id="10" name="Picture 5" descr="WOC_LOGO FINAL_9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7" y="4641031"/>
            <a:ext cx="3848697" cy="274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345387" y="7429257"/>
            <a:ext cx="9450440" cy="127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 international business alliance </a:t>
            </a:r>
          </a:p>
          <a:p>
            <a:r>
              <a:rPr lang="en-US" altLang="en-US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for  “Corporate Ocean Responsibility” </a:t>
            </a:r>
          </a:p>
        </p:txBody>
      </p:sp>
    </p:spTree>
    <p:extLst>
      <p:ext uri="{BB962C8B-B14F-4D97-AF65-F5344CB8AC3E}">
        <p14:creationId xmlns:p14="http://schemas.microsoft.com/office/powerpoint/2010/main" val="28103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63697"/>
            <a:ext cx="18536878" cy="148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600" dirty="0" err="1">
                <a:solidFill>
                  <a:schemeClr val="tx2"/>
                </a:solidFill>
                <a:latin typeface="+mj-lt"/>
              </a:rPr>
              <a:t>CBD</a:t>
            </a:r>
            <a:r>
              <a:rPr lang="en-US" sz="8600" dirty="0">
                <a:solidFill>
                  <a:schemeClr val="tx2"/>
                </a:solidFill>
                <a:latin typeface="+mj-lt"/>
              </a:rPr>
              <a:t>      </a:t>
            </a:r>
            <a:r>
              <a:rPr lang="en-US" sz="8600" dirty="0" smtClean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8600" dirty="0" err="1" smtClean="0">
                <a:solidFill>
                  <a:schemeClr val="tx2"/>
                </a:solidFill>
                <a:latin typeface="+mj-lt"/>
              </a:rPr>
              <a:t>UNGA</a:t>
            </a:r>
            <a:r>
              <a:rPr lang="en-US" sz="8600" dirty="0" smtClean="0">
                <a:solidFill>
                  <a:schemeClr val="tx2"/>
                </a:solidFill>
                <a:latin typeface="+mj-lt"/>
              </a:rPr>
              <a:t>       </a:t>
            </a:r>
            <a:r>
              <a:rPr lang="en-US" sz="8600" dirty="0" err="1">
                <a:solidFill>
                  <a:schemeClr val="tx2"/>
                </a:solidFill>
                <a:latin typeface="+mj-lt"/>
              </a:rPr>
              <a:t>UNCLOS</a:t>
            </a:r>
            <a:endParaRPr lang="en-US" sz="8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84984" y="1724084"/>
            <a:ext cx="16766910" cy="801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r>
              <a:rPr lang="en-US" sz="3600" dirty="0">
                <a:latin typeface="+mj-lt"/>
              </a:rPr>
              <a:t>UN General Assembly (</a:t>
            </a:r>
            <a:r>
              <a:rPr lang="en-US" sz="3600" dirty="0" err="1">
                <a:latin typeface="+mj-lt"/>
              </a:rPr>
              <a:t>UNGA</a:t>
            </a:r>
            <a:r>
              <a:rPr lang="en-US" sz="3600" dirty="0">
                <a:latin typeface="+mj-lt"/>
              </a:rPr>
              <a:t>) </a:t>
            </a:r>
            <a:r>
              <a:rPr lang="en-US" sz="3600" i="1" dirty="0">
                <a:latin typeface="+mj-lt"/>
              </a:rPr>
              <a:t>ad-hoc </a:t>
            </a:r>
            <a:r>
              <a:rPr lang="en-US" sz="3600" dirty="0">
                <a:latin typeface="+mj-lt"/>
              </a:rPr>
              <a:t>open-ended, informal Working Group on conservation/sustainable use of marine biodiversity in </a:t>
            </a:r>
            <a:r>
              <a:rPr lang="en-US" sz="3600" dirty="0" err="1">
                <a:latin typeface="+mj-lt"/>
              </a:rPr>
              <a:t>ABNJ</a:t>
            </a:r>
            <a:r>
              <a:rPr lang="en-US" sz="3600" dirty="0">
                <a:latin typeface="+mj-lt"/>
              </a:rPr>
              <a:t> (</a:t>
            </a:r>
            <a:r>
              <a:rPr lang="en-US" sz="3600" dirty="0" err="1">
                <a:latin typeface="+mj-lt"/>
              </a:rPr>
              <a:t>BBNJ</a:t>
            </a:r>
            <a:r>
              <a:rPr lang="en-US" sz="3600" dirty="0">
                <a:latin typeface="+mj-lt"/>
              </a:rPr>
              <a:t>)</a:t>
            </a:r>
          </a:p>
          <a:p>
            <a:r>
              <a:rPr lang="en-US" sz="2100" dirty="0">
                <a:latin typeface="+mj-lt"/>
              </a:rPr>
              <a:t> </a:t>
            </a:r>
          </a:p>
          <a:p>
            <a:r>
              <a:rPr lang="en-US" sz="3600" b="1" dirty="0">
                <a:latin typeface="+mj-lt"/>
              </a:rPr>
              <a:t>Before the end of UN General Assembly 69th Session:</a:t>
            </a:r>
          </a:p>
          <a:p>
            <a:pPr marL="612454" indent="-612454">
              <a:buFont typeface="Arial" pitchFamily="34" charset="0"/>
              <a:buChar char="•"/>
            </a:pPr>
            <a:r>
              <a:rPr lang="en-US" sz="3600" dirty="0">
                <a:latin typeface="+mj-lt"/>
              </a:rPr>
              <a:t>Urgently address conservation and sustainable use of </a:t>
            </a:r>
            <a:r>
              <a:rPr lang="en-US" sz="3600" dirty="0" err="1">
                <a:latin typeface="+mj-lt"/>
              </a:rPr>
              <a:t>BBNJ</a:t>
            </a:r>
            <a:r>
              <a:rPr lang="en-US" sz="3600" dirty="0">
                <a:latin typeface="+mj-lt"/>
              </a:rPr>
              <a:t> </a:t>
            </a:r>
          </a:p>
          <a:p>
            <a:pPr marL="612454" indent="-612454">
              <a:buFont typeface="Arial" pitchFamily="34" charset="0"/>
              <a:buChar char="•"/>
            </a:pPr>
            <a:r>
              <a:rPr lang="en-US" sz="3600" b="1" dirty="0">
                <a:latin typeface="+mj-lt"/>
              </a:rPr>
              <a:t>Decide on the development of an international “implementing agreement” under </a:t>
            </a:r>
            <a:r>
              <a:rPr lang="en-US" sz="3600" b="1" dirty="0" err="1">
                <a:latin typeface="+mj-lt"/>
              </a:rPr>
              <a:t>UNCLOS</a:t>
            </a:r>
            <a:r>
              <a:rPr lang="en-US" sz="3600" b="1" dirty="0">
                <a:latin typeface="+mj-lt"/>
              </a:rPr>
              <a:t> to address:</a:t>
            </a:r>
          </a:p>
          <a:p>
            <a:pPr marL="1429059" lvl="1" indent="-612454">
              <a:buFont typeface="Courier New" pitchFamily="49" charset="0"/>
              <a:buChar char="o"/>
            </a:pPr>
            <a:r>
              <a:rPr lang="en-US" sz="3600" dirty="0">
                <a:latin typeface="+mj-lt"/>
              </a:rPr>
              <a:t>Establishing of </a:t>
            </a:r>
            <a:r>
              <a:rPr lang="en-US" sz="3600" dirty="0" err="1">
                <a:latin typeface="+mj-lt"/>
              </a:rPr>
              <a:t>MPAs</a:t>
            </a:r>
            <a:r>
              <a:rPr lang="en-US" sz="3600" dirty="0">
                <a:latin typeface="+mj-lt"/>
              </a:rPr>
              <a:t> </a:t>
            </a:r>
          </a:p>
          <a:p>
            <a:pPr marL="1429059" lvl="1" indent="-612454">
              <a:buFont typeface="Courier New" pitchFamily="49" charset="0"/>
              <a:buChar char="o"/>
            </a:pPr>
            <a:r>
              <a:rPr lang="en-US" sz="3600" dirty="0">
                <a:latin typeface="+mj-lt"/>
              </a:rPr>
              <a:t>Conducting of </a:t>
            </a:r>
            <a:r>
              <a:rPr lang="en-US" sz="3600" dirty="0" err="1">
                <a:latin typeface="+mj-lt"/>
              </a:rPr>
              <a:t>EIAs</a:t>
            </a:r>
            <a:r>
              <a:rPr lang="en-US" sz="3600" dirty="0">
                <a:latin typeface="+mj-lt"/>
              </a:rPr>
              <a:t> in </a:t>
            </a:r>
            <a:r>
              <a:rPr lang="en-US" sz="3600" dirty="0" err="1">
                <a:latin typeface="+mj-lt"/>
              </a:rPr>
              <a:t>ABNJ</a:t>
            </a:r>
            <a:endParaRPr lang="en-US" sz="3600" dirty="0">
              <a:latin typeface="+mj-lt"/>
            </a:endParaRPr>
          </a:p>
          <a:p>
            <a:pPr marL="1429059" lvl="1" indent="-612454">
              <a:buFont typeface="Courier New" pitchFamily="49" charset="0"/>
              <a:buChar char="o"/>
            </a:pPr>
            <a:r>
              <a:rPr lang="en-US" sz="3600" dirty="0">
                <a:latin typeface="+mj-lt"/>
              </a:rPr>
              <a:t>Ensuring access and benefit sharing of marine genetic resources</a:t>
            </a:r>
          </a:p>
          <a:p>
            <a:pPr marL="612454" indent="-612454">
              <a:buFont typeface="Arial" pitchFamily="34" charset="0"/>
              <a:buChar char="•"/>
            </a:pPr>
            <a:r>
              <a:rPr lang="en-US" sz="3600" dirty="0">
                <a:latin typeface="+mj-lt"/>
              </a:rPr>
              <a:t>Consideration of:</a:t>
            </a:r>
          </a:p>
          <a:p>
            <a:pPr marL="1429059" lvl="1" indent="-612454">
              <a:buFont typeface="Courier New" pitchFamily="49" charset="0"/>
              <a:buChar char="o"/>
            </a:pPr>
            <a:r>
              <a:rPr lang="en-US" sz="3600" dirty="0">
                <a:latin typeface="+mj-lt"/>
              </a:rPr>
              <a:t>Identification and selection of conservation measures for </a:t>
            </a:r>
            <a:r>
              <a:rPr lang="en-US" sz="3600" dirty="0" err="1">
                <a:latin typeface="+mj-lt"/>
              </a:rPr>
              <a:t>EBSAs</a:t>
            </a:r>
            <a:endParaRPr lang="en-US" sz="3600" dirty="0">
              <a:latin typeface="+mj-lt"/>
            </a:endParaRPr>
          </a:p>
          <a:p>
            <a:pPr marL="1429059" lvl="1" indent="-612454">
              <a:buFont typeface="Courier New" pitchFamily="49" charset="0"/>
              <a:buChar char="o"/>
            </a:pPr>
            <a:r>
              <a:rPr lang="en-US" sz="3600" dirty="0">
                <a:latin typeface="+mj-lt"/>
              </a:rPr>
              <a:t>Regional groups identification of </a:t>
            </a:r>
            <a:r>
              <a:rPr lang="en-US" sz="3600" dirty="0" err="1">
                <a:latin typeface="+mj-lt"/>
              </a:rPr>
              <a:t>MPAs</a:t>
            </a:r>
            <a:r>
              <a:rPr lang="en-US" sz="3600" dirty="0">
                <a:latin typeface="+mj-lt"/>
              </a:rPr>
              <a:t> in </a:t>
            </a:r>
            <a:r>
              <a:rPr lang="en-US" sz="3600" dirty="0" err="1">
                <a:latin typeface="+mj-lt"/>
              </a:rPr>
              <a:t>ABNJ</a:t>
            </a:r>
            <a:endParaRPr lang="en-US" sz="3600" dirty="0">
              <a:latin typeface="+mj-lt"/>
            </a:endParaRPr>
          </a:p>
          <a:p>
            <a:pPr marL="1429059" lvl="1" indent="-612454">
              <a:buFont typeface="Courier New" pitchFamily="49" charset="0"/>
              <a:buChar char="o"/>
            </a:pPr>
            <a:r>
              <a:rPr lang="en-US" sz="3600" dirty="0">
                <a:latin typeface="+mj-lt"/>
              </a:rPr>
              <a:t>Activity types to be regulated; establishing enforcement measures</a:t>
            </a:r>
          </a:p>
          <a:p>
            <a:pPr marL="0" lvl="1">
              <a:tabLst>
                <a:tab pos="0" algn="l"/>
              </a:tabLst>
              <a:defRPr/>
            </a:pPr>
            <a:endParaRPr lang="en-US" sz="2100" dirty="0">
              <a:latin typeface="+mj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9203" y="706204"/>
            <a:ext cx="978578" cy="363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321" tIns="81660" rIns="163321" bIns="81660"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0153699" y="682141"/>
            <a:ext cx="978578" cy="363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321" tIns="81660" rIns="163321" bIns="8166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53" y="238232"/>
            <a:ext cx="17681469" cy="280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600" dirty="0">
                <a:solidFill>
                  <a:schemeClr val="tx2"/>
                </a:solidFill>
                <a:latin typeface="+mj-lt"/>
              </a:rPr>
              <a:t>2. Marine Spatial Planning (MSP)</a:t>
            </a:r>
          </a:p>
          <a:p>
            <a:pPr algn="ctr">
              <a:spcBef>
                <a:spcPct val="50000"/>
              </a:spcBef>
              <a:defRPr/>
            </a:pPr>
            <a:endParaRPr lang="en-US" sz="5700" b="1" dirty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19412" y="2172370"/>
            <a:ext cx="16309631" cy="164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206917" y="1832719"/>
            <a:ext cx="15870553" cy="974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228600" indent="-228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Tx/>
              <a:buChar char="•"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Allows a more </a:t>
            </a:r>
            <a:r>
              <a:rPr lang="en-US" sz="3600" u="sng" dirty="0">
                <a:latin typeface="+mj-lt"/>
                <a:ea typeface="Tahoma" pitchFamily="34" charset="0"/>
                <a:cs typeface="Tahoma" pitchFamily="34" charset="0"/>
              </a:rPr>
              <a:t>strategic, pro-active approach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 to planning</a:t>
            </a:r>
          </a:p>
          <a:p>
            <a:pPr lvl="1">
              <a:buFontTx/>
              <a:buChar char="•"/>
            </a:pPr>
            <a:endParaRPr lang="en-US" sz="2100" dirty="0">
              <a:latin typeface="+mj-lt"/>
              <a:ea typeface="Tahoma" pitchFamily="34" charset="0"/>
              <a:cs typeface="Tahoma" pitchFamily="34" charset="0"/>
            </a:endParaRPr>
          </a:p>
          <a:p>
            <a:pPr lvl="1">
              <a:buFontTx/>
              <a:buChar char="•"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Promotes </a:t>
            </a:r>
            <a:r>
              <a:rPr lang="en-US" sz="3600" u="sng" dirty="0">
                <a:latin typeface="+mj-lt"/>
                <a:ea typeface="Tahoma" pitchFamily="34" charset="0"/>
                <a:cs typeface="Tahoma" pitchFamily="34" charset="0"/>
              </a:rPr>
              <a:t>rational use of marine space and resources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 and sustainable development of maritime regions</a:t>
            </a:r>
          </a:p>
          <a:p>
            <a:pPr lvl="1">
              <a:buFontTx/>
              <a:buChar char="•"/>
            </a:pPr>
            <a:endParaRPr lang="en-US" sz="2100" u="sng" dirty="0">
              <a:latin typeface="+mj-lt"/>
              <a:ea typeface="Tahoma" pitchFamily="34" charset="0"/>
              <a:cs typeface="Tahoma" pitchFamily="34" charset="0"/>
            </a:endParaRPr>
          </a:p>
          <a:p>
            <a:pPr lvl="1">
              <a:buFontTx/>
              <a:buChar char="•"/>
            </a:pPr>
            <a:r>
              <a:rPr lang="en-US" sz="3600" u="sng" dirty="0">
                <a:latin typeface="+mj-lt"/>
                <a:ea typeface="Tahoma" pitchFamily="34" charset="0"/>
                <a:cs typeface="Tahoma" pitchFamily="34" charset="0"/>
              </a:rPr>
              <a:t>Involves all stakeholders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 and maps their interests and uses</a:t>
            </a:r>
          </a:p>
          <a:p>
            <a:pPr lvl="1">
              <a:buFontTx/>
              <a:buChar char="•"/>
            </a:pPr>
            <a:endParaRPr lang="en-US" sz="2100" u="sng" dirty="0">
              <a:latin typeface="+mj-lt"/>
              <a:ea typeface="Tahoma" pitchFamily="34" charset="0"/>
              <a:cs typeface="Tahoma" pitchFamily="34" charset="0"/>
            </a:endParaRPr>
          </a:p>
          <a:p>
            <a:pPr lvl="1">
              <a:buFontTx/>
              <a:buChar char="•"/>
            </a:pPr>
            <a:r>
              <a:rPr lang="en-US" sz="3600" u="sng" dirty="0">
                <a:latin typeface="+mj-lt"/>
                <a:ea typeface="Tahoma" pitchFamily="34" charset="0"/>
                <a:cs typeface="Tahoma" pitchFamily="34" charset="0"/>
              </a:rPr>
              <a:t>Coordinates among sectors/users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 to achieve agreed upon goals and objectives</a:t>
            </a:r>
          </a:p>
          <a:p>
            <a:pPr lvl="1">
              <a:buFontTx/>
              <a:buChar char="•"/>
            </a:pPr>
            <a:endParaRPr lang="en-US" sz="2100" dirty="0">
              <a:latin typeface="+mj-lt"/>
              <a:ea typeface="Tahoma" pitchFamily="34" charset="0"/>
              <a:cs typeface="Tahoma" pitchFamily="34" charset="0"/>
            </a:endParaRPr>
          </a:p>
          <a:p>
            <a:pPr lvl="1">
              <a:buFontTx/>
              <a:buChar char="•"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Seeks to </a:t>
            </a:r>
            <a:r>
              <a:rPr lang="en-US" sz="3600" u="sng" dirty="0">
                <a:latin typeface="+mj-lt"/>
                <a:ea typeface="Tahoma" pitchFamily="34" charset="0"/>
                <a:cs typeface="Tahoma" pitchFamily="34" charset="0"/>
              </a:rPr>
              <a:t>balance economic use and conservation</a:t>
            </a:r>
          </a:p>
          <a:p>
            <a:pPr lvl="1">
              <a:buFontTx/>
              <a:buChar char="•"/>
            </a:pPr>
            <a:endParaRPr lang="en-US" sz="2100" dirty="0">
              <a:latin typeface="+mj-lt"/>
              <a:ea typeface="Tahoma" pitchFamily="34" charset="0"/>
              <a:cs typeface="Tahoma" pitchFamily="34" charset="0"/>
            </a:endParaRPr>
          </a:p>
          <a:p>
            <a:pPr lvl="1">
              <a:buFontTx/>
              <a:buChar char="•"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Enables </a:t>
            </a:r>
            <a:r>
              <a:rPr lang="en-US" sz="3600" u="sng" dirty="0">
                <a:latin typeface="+mj-lt"/>
                <a:ea typeface="Tahoma" pitchFamily="34" charset="0"/>
                <a:cs typeface="Tahoma" pitchFamily="34" charset="0"/>
              </a:rPr>
              <a:t>early identification of potential conflicts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 before considerable investment or damage has occurred</a:t>
            </a:r>
          </a:p>
          <a:p>
            <a:pPr lvl="1">
              <a:buFontTx/>
              <a:buChar char="•"/>
            </a:pPr>
            <a:endParaRPr lang="en-US" sz="2100" dirty="0">
              <a:latin typeface="+mj-lt"/>
              <a:ea typeface="Tahoma" pitchFamily="34" charset="0"/>
              <a:cs typeface="Tahoma" pitchFamily="34" charset="0"/>
            </a:endParaRPr>
          </a:p>
          <a:p>
            <a:pPr lvl="1">
              <a:buFontTx/>
              <a:buChar char="•"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Provides </a:t>
            </a:r>
            <a:r>
              <a:rPr lang="en-US" sz="3600" u="sng" dirty="0">
                <a:latin typeface="+mj-lt"/>
                <a:ea typeface="Tahoma" pitchFamily="34" charset="0"/>
                <a:cs typeface="Tahoma" pitchFamily="34" charset="0"/>
              </a:rPr>
              <a:t>greater certainty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 in acceptable locations for different types of use</a:t>
            </a:r>
          </a:p>
          <a:p>
            <a:pPr lvl="1">
              <a:buFontTx/>
              <a:buChar char="•"/>
            </a:pPr>
            <a:endParaRPr lang="en-US" sz="2100" dirty="0">
              <a:latin typeface="+mj-lt"/>
              <a:ea typeface="Tahoma" pitchFamily="34" charset="0"/>
              <a:cs typeface="Tahoma" pitchFamily="34" charset="0"/>
            </a:endParaRPr>
          </a:p>
          <a:p>
            <a:pPr lvl="1">
              <a:buFontTx/>
              <a:buChar char="•"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Improves </a:t>
            </a:r>
            <a:r>
              <a:rPr lang="en-US" sz="3600" u="sng" dirty="0">
                <a:latin typeface="+mj-lt"/>
                <a:ea typeface="Tahoma" pitchFamily="34" charset="0"/>
                <a:cs typeface="Tahoma" pitchFamily="34" charset="0"/>
              </a:rPr>
              <a:t>understanding and consideration of the cumulative effects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 of different activities</a:t>
            </a:r>
          </a:p>
          <a:p>
            <a:pPr lvl="1">
              <a:buFontTx/>
              <a:buChar char="•"/>
            </a:pPr>
            <a:endParaRPr lang="en-US" dirty="0"/>
          </a:p>
          <a:p>
            <a:pPr lvl="1">
              <a:buFontTx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 txBox="1">
            <a:spLocks noGrp="1"/>
          </p:cNvSpPr>
          <p:nvPr/>
        </p:nvSpPr>
        <p:spPr bwMode="auto">
          <a:xfrm>
            <a:off x="13108675" y="9375493"/>
            <a:ext cx="4267941" cy="6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2614F59C-FDEF-4FEA-8F24-C5037B709DA9}" type="slidenum">
              <a:rPr lang="en-GB" sz="2100" b="0">
                <a:ea typeface="ＭＳ Ｐゴシック" pitchFamily="34" charset="-128"/>
              </a:rPr>
              <a:pPr algn="l" eaLnBrk="1" hangingPunct="1"/>
              <a:t>12</a:t>
            </a:fld>
            <a:endParaRPr lang="en-GB" sz="2100" b="0">
              <a:ea typeface="ＭＳ Ｐゴシック" pitchFamily="34" charset="-128"/>
            </a:endParaRPr>
          </a:p>
        </p:txBody>
      </p:sp>
      <p:pic>
        <p:nvPicPr>
          <p:cNvPr id="115714" name="Picture 2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224190" cy="1033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 descr="Imag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224190" cy="103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4" descr="Imag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190" cy="1033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 descr="Image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224190" cy="103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6" descr="Imag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224190" cy="103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7" descr="Image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224190" cy="103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8" descr="Image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224190" cy="103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9" descr="Image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224190" cy="103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2" name="Picture 10" descr="Image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224190" cy="103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3" name="Picture 11" descr="Image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224190" cy="103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4" name="Picture 12" descr="Image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224190" cy="103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5" name="Picture 13" descr="Image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224190" cy="103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6" name="Picture 14" descr="Image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224190" cy="103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7" name="Picture 15" descr="Image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224190" cy="103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8" name="Picture 16" descr="Image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224190" cy="103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"/>
            <a:ext cx="18596028" cy="10518846"/>
            <a:chOff x="0" y="0"/>
            <a:chExt cx="5856" cy="4416"/>
          </a:xfrm>
        </p:grpSpPr>
        <p:sp>
          <p:nvSpPr>
            <p:cNvPr id="21538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44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100">
                <a:ea typeface="ＭＳ Ｐゴシック" pitchFamily="34" charset="-128"/>
              </a:endParaRPr>
            </a:p>
          </p:txBody>
        </p:sp>
        <p:sp>
          <p:nvSpPr>
            <p:cNvPr id="21539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100">
                <a:ea typeface="ＭＳ Ｐゴシック" pitchFamily="34" charset="-128"/>
              </a:endParaRPr>
            </a:p>
          </p:txBody>
        </p:sp>
        <p:sp>
          <p:nvSpPr>
            <p:cNvPr id="21540" name="Rectangle 20"/>
            <p:cNvSpPr>
              <a:spLocks noChangeArrowheads="1"/>
            </p:cNvSpPr>
            <p:nvPr/>
          </p:nvSpPr>
          <p:spPr bwMode="auto">
            <a:xfrm>
              <a:off x="5328" y="0"/>
              <a:ext cx="528" cy="44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100">
                <a:ea typeface="ＭＳ Ｐゴシック" pitchFamily="34" charset="-128"/>
              </a:endParaRPr>
            </a:p>
          </p:txBody>
        </p:sp>
        <p:sp>
          <p:nvSpPr>
            <p:cNvPr id="21541" name="Rectangle 21"/>
            <p:cNvSpPr>
              <a:spLocks noChangeArrowheads="1"/>
            </p:cNvSpPr>
            <p:nvPr/>
          </p:nvSpPr>
          <p:spPr bwMode="auto">
            <a:xfrm>
              <a:off x="0" y="3696"/>
              <a:ext cx="576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100">
                <a:ea typeface="ＭＳ Ｐゴシック" pitchFamily="34" charset="-128"/>
              </a:endParaRPr>
            </a:p>
          </p:txBody>
        </p:sp>
      </p:grp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609706" y="1691209"/>
            <a:ext cx="2135454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321" tIns="81660" rIns="163321" bIns="8166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17569" indent="-317569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3600" b="0" dirty="0">
                <a:latin typeface="+mj-lt"/>
                <a:ea typeface="ＭＳ Ｐゴシック" pitchFamily="34" charset="-128"/>
              </a:rPr>
              <a:t>Tourism</a:t>
            </a: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628760" y="2377221"/>
            <a:ext cx="2302551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321" tIns="81660" rIns="163321" bIns="8166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17569" indent="-317569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3600" b="0" dirty="0">
                <a:latin typeface="+mj-lt"/>
                <a:ea typeface="ＭＳ Ｐゴシック" pitchFamily="34" charset="-128"/>
              </a:rPr>
              <a:t>Oil &amp; gas</a:t>
            </a: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609707" y="3725424"/>
            <a:ext cx="3867537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321" tIns="81660" rIns="163321" bIns="8166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17569" indent="-317569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3600" b="0" dirty="0">
                <a:latin typeface="+mj-lt"/>
                <a:ea typeface="ＭＳ Ｐゴシック" pitchFamily="34" charset="-128"/>
              </a:rPr>
              <a:t>Coastal defence</a:t>
            </a:r>
          </a:p>
        </p:txBody>
      </p:sp>
      <p:sp>
        <p:nvSpPr>
          <p:cNvPr id="115738" name="Text Box 26"/>
          <p:cNvSpPr txBox="1">
            <a:spLocks noChangeArrowheads="1"/>
          </p:cNvSpPr>
          <p:nvPr/>
        </p:nvSpPr>
        <p:spPr bwMode="auto">
          <a:xfrm>
            <a:off x="676865" y="4444337"/>
            <a:ext cx="3867537" cy="127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321" tIns="81660" rIns="163321" bIns="8166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17569" indent="-317569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3600" b="0" dirty="0">
                <a:latin typeface="+mj-lt"/>
                <a:ea typeface="ＭＳ Ｐゴシック" pitchFamily="34" charset="-128"/>
              </a:rPr>
              <a:t>Ports &amp;  navigation</a:t>
            </a:r>
          </a:p>
        </p:txBody>
      </p:sp>
      <p:sp>
        <p:nvSpPr>
          <p:cNvPr id="115739" name="Text Box 27"/>
          <p:cNvSpPr txBox="1">
            <a:spLocks noChangeArrowheads="1"/>
          </p:cNvSpPr>
          <p:nvPr/>
        </p:nvSpPr>
        <p:spPr bwMode="auto">
          <a:xfrm>
            <a:off x="609707" y="5677180"/>
            <a:ext cx="4113240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321" tIns="81660" rIns="163321" bIns="8166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17569" indent="-317569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3600" b="0" dirty="0">
                <a:latin typeface="+mj-lt"/>
                <a:ea typeface="ＭＳ Ｐゴシック" pitchFamily="34" charset="-128"/>
              </a:rPr>
              <a:t>Military activities</a:t>
            </a:r>
          </a:p>
        </p:txBody>
      </p:sp>
      <p:sp>
        <p:nvSpPr>
          <p:cNvPr id="115740" name="Text Box 28"/>
          <p:cNvSpPr txBox="1">
            <a:spLocks noChangeArrowheads="1"/>
          </p:cNvSpPr>
          <p:nvPr/>
        </p:nvSpPr>
        <p:spPr bwMode="auto">
          <a:xfrm>
            <a:off x="673807" y="6396092"/>
            <a:ext cx="2071353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321" tIns="81660" rIns="163321" bIns="8166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17569" indent="-317569" eaLnBrk="1" hangingPunct="1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3600" b="0" dirty="0">
                <a:latin typeface="+mj-lt"/>
                <a:ea typeface="ＭＳ Ｐゴシック" pitchFamily="34" charset="-128"/>
              </a:rPr>
              <a:t>Culture</a:t>
            </a:r>
          </a:p>
        </p:txBody>
      </p:sp>
      <p:sp>
        <p:nvSpPr>
          <p:cNvPr id="115741" name="Rectangle 29"/>
          <p:cNvSpPr>
            <a:spLocks noChangeArrowheads="1"/>
          </p:cNvSpPr>
          <p:nvPr/>
        </p:nvSpPr>
        <p:spPr bwMode="auto">
          <a:xfrm>
            <a:off x="609705" y="7105789"/>
            <a:ext cx="3121943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321" tIns="81660" rIns="163321" bIns="81660">
            <a:spAutoFit/>
          </a:bodyPr>
          <a:lstStyle/>
          <a:p>
            <a:pPr marL="317569" indent="-317569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3600" dirty="0">
                <a:latin typeface="+mj-lt"/>
                <a:ea typeface="ＭＳ Ｐゴシック" pitchFamily="34" charset="-128"/>
              </a:rPr>
              <a:t>Conservation</a:t>
            </a:r>
          </a:p>
        </p:txBody>
      </p:sp>
      <p:sp>
        <p:nvSpPr>
          <p:cNvPr id="115742" name="Rectangle 30"/>
          <p:cNvSpPr>
            <a:spLocks noChangeArrowheads="1"/>
          </p:cNvSpPr>
          <p:nvPr/>
        </p:nvSpPr>
        <p:spPr bwMode="auto">
          <a:xfrm>
            <a:off x="628760" y="9363610"/>
            <a:ext cx="4550044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321" tIns="81660" rIns="163321" bIns="81660">
            <a:spAutoFit/>
          </a:bodyPr>
          <a:lstStyle/>
          <a:p>
            <a:pPr marL="317569" indent="-317569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3600" dirty="0">
                <a:latin typeface="+mj-lt"/>
                <a:ea typeface="ＭＳ Ｐゴシック" pitchFamily="34" charset="-128"/>
              </a:rPr>
              <a:t>Dredging &amp;  disposal</a:t>
            </a:r>
          </a:p>
        </p:txBody>
      </p:sp>
      <p:sp>
        <p:nvSpPr>
          <p:cNvPr id="115743" name="Rectangle 31"/>
          <p:cNvSpPr>
            <a:spLocks noChangeArrowheads="1"/>
          </p:cNvSpPr>
          <p:nvPr/>
        </p:nvSpPr>
        <p:spPr bwMode="auto">
          <a:xfrm>
            <a:off x="715840" y="8595050"/>
            <a:ext cx="4058639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321" tIns="81660" rIns="163321" bIns="81660">
            <a:spAutoFit/>
          </a:bodyPr>
          <a:lstStyle/>
          <a:p>
            <a:pPr marL="317569" indent="-317569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3600" dirty="0">
                <a:latin typeface="+mj-lt"/>
                <a:ea typeface="ＭＳ Ｐゴシック" pitchFamily="34" charset="-128"/>
              </a:rPr>
              <a:t>Submarine cables</a:t>
            </a:r>
          </a:p>
        </p:txBody>
      </p:sp>
      <p:sp>
        <p:nvSpPr>
          <p:cNvPr id="115744" name="Rectangle 32"/>
          <p:cNvSpPr>
            <a:spLocks noChangeArrowheads="1"/>
          </p:cNvSpPr>
          <p:nvPr/>
        </p:nvSpPr>
        <p:spPr bwMode="auto">
          <a:xfrm>
            <a:off x="673807" y="7852073"/>
            <a:ext cx="1956880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321" tIns="81660" rIns="163321" bIns="81660">
            <a:spAutoFit/>
          </a:bodyPr>
          <a:lstStyle/>
          <a:p>
            <a:pPr marL="317569" indent="-317569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3600" dirty="0">
                <a:latin typeface="+mj-lt"/>
                <a:ea typeface="ＭＳ Ｐゴシック" pitchFamily="34" charset="-128"/>
              </a:rPr>
              <a:t>Fishing</a:t>
            </a:r>
          </a:p>
        </p:txBody>
      </p:sp>
      <p:sp>
        <p:nvSpPr>
          <p:cNvPr id="115745" name="Rectangle 33"/>
          <p:cNvSpPr>
            <a:spLocks noChangeArrowheads="1"/>
          </p:cNvSpPr>
          <p:nvPr/>
        </p:nvSpPr>
        <p:spPr bwMode="auto">
          <a:xfrm>
            <a:off x="5178804" y="9054365"/>
            <a:ext cx="3254941" cy="127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/>
          <a:p>
            <a:pPr marL="317569" indent="-317569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3600" dirty="0">
                <a:latin typeface="+mj-lt"/>
                <a:ea typeface="ＭＳ Ｐゴシック" pitchFamily="34" charset="-128"/>
              </a:rPr>
              <a:t>Renewable  energy</a:t>
            </a:r>
          </a:p>
        </p:txBody>
      </p:sp>
      <p:sp>
        <p:nvSpPr>
          <p:cNvPr id="115746" name="Rectangle 34"/>
          <p:cNvSpPr>
            <a:spLocks noChangeArrowheads="1"/>
          </p:cNvSpPr>
          <p:nvPr/>
        </p:nvSpPr>
        <p:spPr bwMode="auto">
          <a:xfrm>
            <a:off x="8512989" y="9129863"/>
            <a:ext cx="4182200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321" tIns="81660" rIns="163321" bIns="81660">
            <a:spAutoFit/>
          </a:bodyPr>
          <a:lstStyle/>
          <a:p>
            <a:pPr marL="317569" indent="-317569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3600" dirty="0">
                <a:latin typeface="+mj-lt"/>
                <a:ea typeface="ＭＳ Ｐゴシック" pitchFamily="34" charset="-128"/>
              </a:rPr>
              <a:t>Marine  recreation</a:t>
            </a:r>
          </a:p>
        </p:txBody>
      </p:sp>
      <p:sp>
        <p:nvSpPr>
          <p:cNvPr id="115747" name="Rectangle 35"/>
          <p:cNvSpPr>
            <a:spLocks noChangeArrowheads="1"/>
          </p:cNvSpPr>
          <p:nvPr/>
        </p:nvSpPr>
        <p:spPr bwMode="auto">
          <a:xfrm>
            <a:off x="8489517" y="9718499"/>
            <a:ext cx="4420367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321" tIns="81660" rIns="163321" bIns="81660">
            <a:spAutoFit/>
          </a:bodyPr>
          <a:lstStyle/>
          <a:p>
            <a:pPr marL="317569" indent="-317569"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3600" dirty="0">
                <a:latin typeface="+mj-lt"/>
                <a:ea typeface="ＭＳ Ｐゴシック" pitchFamily="34" charset="-128"/>
              </a:rPr>
              <a:t>Mineral  extraction</a:t>
            </a:r>
          </a:p>
        </p:txBody>
      </p:sp>
      <p:sp>
        <p:nvSpPr>
          <p:cNvPr id="115748" name="Rectangle 36"/>
          <p:cNvSpPr>
            <a:spLocks noChangeArrowheads="1"/>
          </p:cNvSpPr>
          <p:nvPr/>
        </p:nvSpPr>
        <p:spPr bwMode="auto">
          <a:xfrm>
            <a:off x="609706" y="3063234"/>
            <a:ext cx="3353382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/>
          <a:p>
            <a:pPr marL="317569" indent="-317569">
              <a:spcBef>
                <a:spcPct val="5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3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Maricultur</a:t>
            </a:r>
            <a:r>
              <a:rPr lang="en-GB" sz="3600" dirty="0">
                <a:latin typeface="+mj-lt"/>
                <a:ea typeface="ＭＳ Ｐゴシック" pitchFamily="34" charset="-128"/>
              </a:rPr>
              <a:t>e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14559" y="412084"/>
            <a:ext cx="16462058" cy="959939"/>
          </a:xfrm>
          <a:prstGeom prst="rect">
            <a:avLst/>
          </a:prstGeom>
        </p:spPr>
        <p:txBody>
          <a:bodyPr lIns="163321" tIns="81660" rIns="163321" bIns="8166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5358"/>
              </a:lnSpc>
            </a:pPr>
            <a:r>
              <a:rPr lang="en-GB" b="0" dirty="0"/>
              <a:t>The sea is a busy place with many stakeholders</a:t>
            </a:r>
          </a:p>
        </p:txBody>
      </p:sp>
    </p:spTree>
    <p:extLst>
      <p:ext uri="{BB962C8B-B14F-4D97-AF65-F5344CB8AC3E}">
        <p14:creationId xmlns:p14="http://schemas.microsoft.com/office/powerpoint/2010/main" val="18870783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1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1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5" grpId="0" autoUpdateAnimBg="0"/>
      <p:bldP spid="115736" grpId="0" autoUpdateAnimBg="0"/>
      <p:bldP spid="115737" grpId="0" autoUpdateAnimBg="0"/>
      <p:bldP spid="115738" grpId="0" autoUpdateAnimBg="0"/>
      <p:bldP spid="115739" grpId="0" autoUpdateAnimBg="0"/>
      <p:bldP spid="115740" grpId="0" autoUpdateAnimBg="0"/>
      <p:bldP spid="115741" grpId="0" autoUpdateAnimBg="0"/>
      <p:bldP spid="115742" grpId="0" autoUpdateAnimBg="0"/>
      <p:bldP spid="115743" grpId="0" autoUpdateAnimBg="0"/>
      <p:bldP spid="115744" grpId="0" autoUpdateAnimBg="0"/>
      <p:bldP spid="115745" grpId="0" autoUpdateAnimBg="0"/>
      <p:bldP spid="115746" grpId="0" autoUpdateAnimBg="0"/>
      <p:bldP spid="115747" grpId="0" autoUpdateAnimBg="0"/>
      <p:bldP spid="11574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75" y="248543"/>
            <a:ext cx="16462058" cy="1715029"/>
          </a:xfrm>
        </p:spPr>
        <p:txBody>
          <a:bodyPr/>
          <a:lstStyle/>
          <a:p>
            <a:pPr algn="ctr"/>
            <a:r>
              <a:rPr lang="en-US" dirty="0" smtClean="0"/>
              <a:t>Competition for Seabed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536"/>
              </a:spcBef>
              <a:defRPr/>
            </a:pPr>
            <a:r>
              <a:rPr lang="en-AU" sz="3600" b="1" dirty="0">
                <a:latin typeface="+mj-lt"/>
              </a:rPr>
              <a:t>Seabed congestion is increasing with more stakeholders vying for the ‘best’ </a:t>
            </a:r>
            <a:r>
              <a:rPr lang="en-AU" sz="3600" b="1" dirty="0" smtClean="0">
                <a:latin typeface="+mj-lt"/>
              </a:rPr>
              <a:t>seabed </a:t>
            </a:r>
            <a:r>
              <a:rPr lang="en-AU" sz="3600" b="1" dirty="0">
                <a:latin typeface="+mj-lt"/>
              </a:rPr>
              <a:t>space </a:t>
            </a:r>
            <a:r>
              <a:rPr lang="en-AU" sz="3600" b="1" dirty="0" smtClean="0">
                <a:latin typeface="+mj-lt"/>
              </a:rPr>
              <a:t>due to:</a:t>
            </a:r>
          </a:p>
          <a:p>
            <a:pPr>
              <a:spcBef>
                <a:spcPts val="536"/>
              </a:spcBef>
              <a:defRPr/>
            </a:pPr>
            <a:endParaRPr lang="en-AU" sz="3600" dirty="0">
              <a:latin typeface="+mj-lt"/>
            </a:endParaRPr>
          </a:p>
          <a:p>
            <a:pPr lvl="1">
              <a:spcBef>
                <a:spcPts val="536"/>
              </a:spcBef>
              <a:defRPr/>
            </a:pPr>
            <a:r>
              <a:rPr lang="en-AU" sz="3600" dirty="0">
                <a:latin typeface="+mj-lt"/>
              </a:rPr>
              <a:t>Increasing development of submarine cable infrastructure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536"/>
              </a:spcBef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Continuing development of offshore energy on the continental shelf and into deeper water</a:t>
            </a:r>
          </a:p>
          <a:p>
            <a:pPr lvl="1">
              <a:spcBef>
                <a:spcPts val="536"/>
              </a:spcBef>
              <a:defRPr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Offshore 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renewable energy development</a:t>
            </a:r>
          </a:p>
          <a:p>
            <a:pPr lvl="1">
              <a:spcBef>
                <a:spcPts val="536"/>
              </a:spcBef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Development of offshore power grids</a:t>
            </a:r>
          </a:p>
          <a:p>
            <a:pPr lvl="1">
              <a:spcBef>
                <a:spcPts val="536"/>
              </a:spcBef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Growing impacts from subsea minerals mining</a:t>
            </a:r>
          </a:p>
          <a:p>
            <a:pPr lvl="1">
              <a:spcBef>
                <a:spcPts val="536"/>
              </a:spcBef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Coastal infrastructure developments</a:t>
            </a:r>
          </a:p>
          <a:p>
            <a:pPr lvl="1">
              <a:spcBef>
                <a:spcPts val="536"/>
              </a:spcBef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Marine parks</a:t>
            </a:r>
          </a:p>
          <a:p>
            <a:pPr lvl="1">
              <a:spcBef>
                <a:spcPts val="536"/>
              </a:spcBef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Protection of marine habitats and designated sites of habitat concern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75" y="248543"/>
            <a:ext cx="16462058" cy="1715029"/>
          </a:xfrm>
        </p:spPr>
        <p:txBody>
          <a:bodyPr/>
          <a:lstStyle/>
          <a:p>
            <a:pPr algn="ctr"/>
            <a:r>
              <a:rPr lang="en-US" dirty="0" smtClean="0"/>
              <a:t>Competition for Seabed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667" y="2048743"/>
            <a:ext cx="16803311" cy="6586188"/>
          </a:xfrm>
        </p:spPr>
        <p:txBody>
          <a:bodyPr>
            <a:normAutofit/>
          </a:bodyPr>
          <a:lstStyle/>
          <a:p>
            <a:r>
              <a:rPr lang="en-AU" sz="3600" dirty="0">
                <a:latin typeface="+mj-lt"/>
              </a:rPr>
              <a:t>There are multiple levels of stakeholders with conflicting interests</a:t>
            </a:r>
          </a:p>
          <a:p>
            <a:pPr lvl="1"/>
            <a:r>
              <a:rPr lang="en-AU" sz="3600" dirty="0">
                <a:latin typeface="+mj-lt"/>
              </a:rPr>
              <a:t>Economic interests</a:t>
            </a:r>
          </a:p>
          <a:p>
            <a:pPr lvl="1"/>
            <a:r>
              <a:rPr lang="en-AU" sz="3600" dirty="0">
                <a:latin typeface="+mj-lt"/>
              </a:rPr>
              <a:t>Regulatory objectives</a:t>
            </a:r>
          </a:p>
          <a:p>
            <a:pPr lvl="1"/>
            <a:r>
              <a:rPr lang="en-AU" sz="3600" dirty="0">
                <a:latin typeface="+mj-lt"/>
              </a:rPr>
              <a:t>Political considerations</a:t>
            </a:r>
          </a:p>
          <a:p>
            <a:pPr lvl="1"/>
            <a:r>
              <a:rPr lang="en-AU" sz="3600" dirty="0">
                <a:latin typeface="+mj-lt"/>
              </a:rPr>
              <a:t>Environmental interests</a:t>
            </a:r>
          </a:p>
          <a:p>
            <a:r>
              <a:rPr lang="en-AU" sz="3600" dirty="0">
                <a:latin typeface="+mj-lt"/>
              </a:rPr>
              <a:t>Resolving issues requires:</a:t>
            </a:r>
          </a:p>
          <a:p>
            <a:pPr lvl="1"/>
            <a:r>
              <a:rPr lang="en-AU" sz="3600" dirty="0">
                <a:latin typeface="+mj-lt"/>
              </a:rPr>
              <a:t>Knowing stakeholders to engage with</a:t>
            </a:r>
          </a:p>
          <a:p>
            <a:pPr lvl="1"/>
            <a:r>
              <a:rPr lang="en-AU" sz="3600" dirty="0">
                <a:latin typeface="+mj-lt"/>
              </a:rPr>
              <a:t>Early engagement with stakeholders with the objective of</a:t>
            </a:r>
          </a:p>
          <a:p>
            <a:pPr lvl="1"/>
            <a:r>
              <a:rPr lang="en-AU" sz="3600" dirty="0">
                <a:latin typeface="+mj-lt"/>
              </a:rPr>
              <a:t>Cooperation rather than competition </a:t>
            </a:r>
          </a:p>
          <a:p>
            <a:pPr lvl="1"/>
            <a:endParaRPr lang="en-AU" sz="3600" dirty="0">
              <a:latin typeface="+mj-lt"/>
            </a:endParaRPr>
          </a:p>
          <a:p>
            <a:pPr lvl="1"/>
            <a:endParaRPr lang="en-A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00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Resolving Stakeholder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Resolving stakeholder conflicts requires effective engagement with all interested parties</a:t>
            </a:r>
          </a:p>
          <a:p>
            <a:r>
              <a:rPr lang="en-US" sz="3600" dirty="0">
                <a:latin typeface="+mj-lt"/>
              </a:rPr>
              <a:t>The ICPC through working groups and subcommittees has been effective in initiating  engagement with and resolution of issues</a:t>
            </a:r>
          </a:p>
          <a:p>
            <a:r>
              <a:rPr lang="en-US" sz="3600" dirty="0">
                <a:latin typeface="+mj-lt"/>
              </a:rPr>
              <a:t> The World Ocean Council working with the </a:t>
            </a:r>
            <a:r>
              <a:rPr lang="en-US" sz="3600" dirty="0" smtClean="0">
                <a:latin typeface="+mj-lt"/>
              </a:rPr>
              <a:t>submarine cable industry could </a:t>
            </a:r>
            <a:r>
              <a:rPr lang="en-US" sz="3600" dirty="0">
                <a:latin typeface="+mj-lt"/>
              </a:rPr>
              <a:t>provide an effective way to:</a:t>
            </a:r>
          </a:p>
          <a:p>
            <a:pPr lvl="1"/>
            <a:r>
              <a:rPr lang="en-US" sz="3600" dirty="0">
                <a:latin typeface="+mj-lt"/>
              </a:rPr>
              <a:t>Identify priority areas for interaction with other ocean industries</a:t>
            </a:r>
          </a:p>
          <a:p>
            <a:pPr lvl="1"/>
            <a:r>
              <a:rPr lang="en-US" sz="3600" dirty="0">
                <a:latin typeface="+mj-lt"/>
              </a:rPr>
              <a:t>Develop and action plan for addressing these priorities</a:t>
            </a:r>
          </a:p>
          <a:p>
            <a:pPr lvl="1"/>
            <a:r>
              <a:rPr lang="en-US" sz="3600" dirty="0">
                <a:latin typeface="+mj-lt"/>
              </a:rPr>
              <a:t>Implement the specific activities for the submarine cable industry to engage with other ocean industries</a:t>
            </a:r>
          </a:p>
        </p:txBody>
      </p:sp>
    </p:spTree>
    <p:extLst>
      <p:ext uri="{BB962C8B-B14F-4D97-AF65-F5344CB8AC3E}">
        <p14:creationId xmlns:p14="http://schemas.microsoft.com/office/powerpoint/2010/main" val="16112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019325" y="1736897"/>
            <a:ext cx="16309631" cy="815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 marL="395288" indent="-395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852488" indent="-395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600" b="1" dirty="0">
                <a:latin typeface="+mj-lt"/>
                <a:ea typeface="Tahoma" pitchFamily="34" charset="0"/>
                <a:cs typeface="Tahoma" pitchFamily="34" charset="0"/>
              </a:rPr>
              <a:t>Sound and Marine Life</a:t>
            </a:r>
          </a:p>
          <a:p>
            <a:pPr lvl="1">
              <a:buFont typeface="Courier New" pitchFamily="49" charset="0"/>
              <a:buChar char="o"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Marine mammals</a:t>
            </a:r>
          </a:p>
          <a:p>
            <a:pPr lvl="1">
              <a:buFont typeface="Courier New" pitchFamily="49" charset="0"/>
              <a:buChar char="o"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Other marine life behavior and life cycle</a:t>
            </a:r>
          </a:p>
          <a:p>
            <a:pPr lvl="1">
              <a:buFont typeface="Arial" charset="0"/>
              <a:buChar char="•"/>
            </a:pPr>
            <a:endParaRPr lang="en-US" sz="2100" dirty="0"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600" b="1" dirty="0">
                <a:latin typeface="+mj-lt"/>
                <a:ea typeface="Tahoma" pitchFamily="34" charset="0"/>
                <a:cs typeface="Tahoma" pitchFamily="34" charset="0"/>
              </a:rPr>
              <a:t>Marine Invasive Species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Ballast water</a:t>
            </a:r>
          </a:p>
          <a:p>
            <a:pPr lvl="1">
              <a:buFont typeface="Courier New" pitchFamily="49" charset="0"/>
              <a:buChar char="o"/>
            </a:pPr>
            <a:r>
              <a:rPr lang="en-US" sz="3600" dirty="0" err="1" smtClean="0">
                <a:latin typeface="+mj-lt"/>
                <a:ea typeface="Tahoma" pitchFamily="34" charset="0"/>
                <a:cs typeface="Tahoma" pitchFamily="34" charset="0"/>
              </a:rPr>
              <a:t>Biofouling</a:t>
            </a:r>
            <a:endParaRPr lang="en-US" sz="36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0" indent="0"/>
            <a:endParaRPr lang="en-US" sz="2100" dirty="0"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600" b="1" dirty="0">
                <a:latin typeface="+mj-lt"/>
                <a:ea typeface="Tahoma" pitchFamily="34" charset="0"/>
                <a:cs typeface="Tahoma" pitchFamily="34" charset="0"/>
              </a:rPr>
              <a:t>Marine Mammal Interactions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Ship strikes</a:t>
            </a:r>
          </a:p>
          <a:p>
            <a:pPr lvl="1">
              <a:buFont typeface="Courier New" pitchFamily="49" charset="0"/>
              <a:buChar char="o"/>
            </a:pPr>
            <a:endParaRPr lang="en-US" sz="2100" dirty="0"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600" b="1" dirty="0">
                <a:latin typeface="+mj-lt"/>
                <a:ea typeface="Tahoma" pitchFamily="34" charset="0"/>
                <a:cs typeface="Tahoma" pitchFamily="34" charset="0"/>
              </a:rPr>
              <a:t>Water Pollution/Waste Discharge</a:t>
            </a:r>
          </a:p>
          <a:p>
            <a:pPr lvl="1">
              <a:buFont typeface="Courier New" pitchFamily="49" charset="0"/>
              <a:buChar char="o"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Port waste reception facilities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Produced water and other discharges</a:t>
            </a:r>
          </a:p>
          <a:p>
            <a:pPr lvl="1">
              <a:buFont typeface="Courier New" pitchFamily="49" charset="0"/>
              <a:buChar char="o"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Solid waste</a:t>
            </a:r>
          </a:p>
          <a:p>
            <a:pPr lvl="1"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54" y="248543"/>
            <a:ext cx="18291175" cy="148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/>
          <a:p>
            <a:pPr algn="ctr">
              <a:defRPr/>
            </a:pPr>
            <a:r>
              <a:rPr lang="en-US" sz="8600" dirty="0">
                <a:solidFill>
                  <a:schemeClr val="tx2"/>
                </a:solidFill>
                <a:latin typeface="+mj-lt"/>
              </a:rPr>
              <a:t>3. Operational Environmental Issues</a:t>
            </a:r>
          </a:p>
        </p:txBody>
      </p:sp>
    </p:spTree>
    <p:extLst>
      <p:ext uri="{BB962C8B-B14F-4D97-AF65-F5344CB8AC3E}">
        <p14:creationId xmlns:p14="http://schemas.microsoft.com/office/powerpoint/2010/main" val="24422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53" y="319382"/>
            <a:ext cx="17681469" cy="148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8600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5. Smart Ocean / Smart Industries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219412" y="2172370"/>
            <a:ext cx="16309631" cy="164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182057" y="1871308"/>
            <a:ext cx="16335035" cy="856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228600" indent="-228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Ensure a wide range of </a:t>
            </a:r>
            <a:r>
              <a:rPr lang="en-US" sz="3600" u="sng" dirty="0">
                <a:latin typeface="+mj-lt"/>
                <a:ea typeface="Tahoma" pitchFamily="34" charset="0"/>
                <a:cs typeface="Tahoma" pitchFamily="34" charset="0"/>
              </a:rPr>
              <a:t>industry vessels and platforms 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are:</a:t>
            </a:r>
          </a:p>
          <a:p>
            <a:pPr>
              <a:defRPr/>
            </a:pPr>
            <a:endParaRPr lang="en-US" sz="21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612454" indent="-612454">
              <a:buFont typeface="Arial" pitchFamily="34" charset="0"/>
              <a:buChar char="•"/>
              <a:defRPr/>
            </a:pPr>
            <a:r>
              <a:rPr lang="en-US" sz="3600" u="sng" dirty="0">
                <a:latin typeface="+mj-lt"/>
                <a:ea typeface="Tahoma" pitchFamily="34" charset="0"/>
                <a:cs typeface="Tahoma" pitchFamily="34" charset="0"/>
              </a:rPr>
              <a:t>Providing routine, sustained, standardized information 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on the ocean and atmosphere </a:t>
            </a:r>
          </a:p>
          <a:p>
            <a:pPr marL="612454" indent="-612454">
              <a:buFont typeface="Arial" pitchFamily="34" charset="0"/>
              <a:buChar char="•"/>
              <a:defRPr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Contributing to </a:t>
            </a:r>
            <a:r>
              <a:rPr lang="en-US" sz="3600" u="sng" dirty="0">
                <a:latin typeface="+mj-lt"/>
                <a:ea typeface="Tahoma" pitchFamily="34" charset="0"/>
                <a:cs typeface="Tahoma" pitchFamily="34" charset="0"/>
              </a:rPr>
              <a:t>describing the status, trends and variability 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of oceanographic and atmospheric conditions </a:t>
            </a:r>
          </a:p>
          <a:p>
            <a:pPr marL="612454" indent="-612454">
              <a:buFont typeface="Arial" pitchFamily="34" charset="0"/>
              <a:buChar char="•"/>
              <a:defRPr/>
            </a:pPr>
            <a:r>
              <a:rPr lang="en-US" sz="3600" u="sng" dirty="0">
                <a:latin typeface="+mj-lt"/>
                <a:ea typeface="Tahoma" pitchFamily="34" charset="0"/>
                <a:cs typeface="Tahoma" pitchFamily="34" charset="0"/>
              </a:rPr>
              <a:t>Improving the understanding, modeling and forecasting 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of oceanic ecosystems, resources, weather, climate variability and climate change</a:t>
            </a:r>
          </a:p>
          <a:p>
            <a:pPr marL="612454" indent="-612454">
              <a:buFont typeface="Arial" pitchFamily="34" charset="0"/>
              <a:buChar char="•"/>
              <a:defRPr/>
            </a:pPr>
            <a:endParaRPr lang="en-US" sz="36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0" lvl="1" indent="0">
              <a:defRPr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Establish a program to:</a:t>
            </a:r>
          </a:p>
          <a:p>
            <a:pPr marL="0" lvl="1" indent="0">
              <a:defRPr/>
            </a:pPr>
            <a:endParaRPr lang="en-US" sz="21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612454" lvl="1" indent="-612454">
              <a:buFont typeface="Arial" pitchFamily="34" charset="0"/>
              <a:buChar char="•"/>
              <a:defRPr/>
            </a:pPr>
            <a:r>
              <a:rPr lang="en-US" sz="3600" u="sng" dirty="0">
                <a:latin typeface="+mj-lt"/>
                <a:ea typeface="Tahoma" pitchFamily="34" charset="0"/>
                <a:cs typeface="Tahoma" pitchFamily="34" charset="0"/>
              </a:rPr>
              <a:t>Expand the number of vessels and platforms 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that collect standardized ocean, weather and climate data</a:t>
            </a:r>
          </a:p>
          <a:p>
            <a:pPr marL="612454" lvl="1" indent="-612454">
              <a:buFont typeface="Arial" pitchFamily="34" charset="0"/>
              <a:buChar char="•"/>
              <a:defRPr/>
            </a:pPr>
            <a:r>
              <a:rPr lang="en-US" sz="3600" u="sng" dirty="0">
                <a:latin typeface="+mj-lt"/>
                <a:ea typeface="Tahoma" pitchFamily="34" charset="0"/>
                <a:cs typeface="Tahoma" pitchFamily="34" charset="0"/>
              </a:rPr>
              <a:t>Improve the coordination and efficiency 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of data sharing and input to national/international systems</a:t>
            </a:r>
          </a:p>
          <a:p>
            <a:pPr marL="612454" lvl="1" indent="-612454">
              <a:buFont typeface="Arial" pitchFamily="34" charset="0"/>
              <a:buChar char="•"/>
              <a:defRPr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Build on “ships/platforms of opportunity” programs</a:t>
            </a:r>
          </a:p>
        </p:txBody>
      </p:sp>
    </p:spTree>
    <p:extLst>
      <p:ext uri="{BB962C8B-B14F-4D97-AF65-F5344CB8AC3E}">
        <p14:creationId xmlns:p14="http://schemas.microsoft.com/office/powerpoint/2010/main" val="7260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38116" y="248543"/>
            <a:ext cx="17681469" cy="280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600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Opportunities of Ships</a:t>
            </a:r>
          </a:p>
          <a:p>
            <a:pPr algn="ctr">
              <a:spcBef>
                <a:spcPct val="50000"/>
              </a:spcBef>
            </a:pPr>
            <a:endParaRPr lang="en-US" sz="5700" b="1" dirty="0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076461" y="2120751"/>
            <a:ext cx="16004778" cy="76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defRPr/>
            </a:pPr>
            <a:endParaRPr lang="en-US" sz="3600" b="1" dirty="0"/>
          </a:p>
          <a:p>
            <a:pPr>
              <a:defRPr/>
            </a:pPr>
            <a:r>
              <a:rPr lang="en-US" sz="3600" b="1" dirty="0">
                <a:latin typeface="+mj-lt"/>
              </a:rPr>
              <a:t>Number of ships - by total and trade</a:t>
            </a:r>
            <a:endParaRPr lang="en-US" sz="3600" dirty="0">
              <a:latin typeface="+mj-lt"/>
            </a:endParaRPr>
          </a:p>
          <a:p>
            <a:pPr>
              <a:defRPr/>
            </a:pPr>
            <a:r>
              <a:rPr lang="en-US" sz="3600" dirty="0">
                <a:latin typeface="+mj-lt"/>
              </a:rPr>
              <a:t>as of October 2010</a:t>
            </a:r>
          </a:p>
          <a:p>
            <a:pPr>
              <a:defRPr/>
            </a:pPr>
            <a:endParaRPr lang="en-US" sz="3600" dirty="0">
              <a:latin typeface="+mj-lt"/>
            </a:endParaRPr>
          </a:p>
          <a:p>
            <a:pPr>
              <a:defRPr/>
            </a:pPr>
            <a:r>
              <a:rPr lang="en-US" sz="3600" dirty="0">
                <a:latin typeface="+mj-lt"/>
              </a:rPr>
              <a:t>Bulk Carriers: 8,687</a:t>
            </a:r>
          </a:p>
          <a:p>
            <a:pPr>
              <a:defRPr/>
            </a:pPr>
            <a:r>
              <a:rPr lang="en-US" sz="3600" dirty="0">
                <a:latin typeface="+mj-lt"/>
              </a:rPr>
              <a:t>Container ships: 4,831</a:t>
            </a:r>
          </a:p>
          <a:p>
            <a:pPr>
              <a:defRPr/>
            </a:pPr>
            <a:r>
              <a:rPr lang="en-US" sz="3600" dirty="0">
                <a:latin typeface="+mj-lt"/>
              </a:rPr>
              <a:t>Tankers: 13,175</a:t>
            </a:r>
          </a:p>
          <a:p>
            <a:pPr>
              <a:defRPr/>
            </a:pPr>
            <a:r>
              <a:rPr lang="en-US" sz="3600" dirty="0">
                <a:latin typeface="+mj-lt"/>
              </a:rPr>
              <a:t>Passenger ships: 6,597</a:t>
            </a:r>
          </a:p>
          <a:p>
            <a:pPr>
              <a:defRPr/>
            </a:pPr>
            <a:endParaRPr lang="en-US" sz="3600" dirty="0">
              <a:latin typeface="+mj-lt"/>
            </a:endParaRPr>
          </a:p>
          <a:p>
            <a:pPr>
              <a:defRPr/>
            </a:pPr>
            <a:r>
              <a:rPr lang="en-US" sz="3600" dirty="0">
                <a:latin typeface="+mj-lt"/>
              </a:rPr>
              <a:t>TOTAL: 50,054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marL="306227" indent="-306227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 </a:t>
            </a:r>
          </a:p>
          <a:p>
            <a:pPr marL="306227" indent="-306227">
              <a:defRPr/>
            </a:pPr>
            <a:endParaRPr lang="en-US" dirty="0"/>
          </a:p>
        </p:txBody>
      </p:sp>
      <p:pic>
        <p:nvPicPr>
          <p:cNvPr id="26628" name="Picture 9" descr="Description: http://www.marisec.org/shippingfacts/app/webroot/uploads/number%20of%20ships(2)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83" y="3052642"/>
            <a:ext cx="10060146" cy="645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66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379574" y="248543"/>
            <a:ext cx="19226136" cy="15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321" tIns="81660" rIns="163321" bIns="816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Other Ship and Platform Opportunities</a:t>
            </a:r>
            <a:endParaRPr lang="en-US" altLang="en-US" sz="8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6387" name="Picture 3" descr="C:\Users\Paul Holthus\Desktop\PAUL\1 WORLD OCEAN COUNCIL\1 Media\Images - Maps\Images -  Energy WInd\floating plat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38" y="7348424"/>
            <a:ext cx="3972614" cy="293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Z:\APLEFS\Corporate Communications\CC.MAR - Marketing\05 - Image Library\Approved Images\LOW RES\Launch powerpoint\Oyster in operati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560" y="7660464"/>
            <a:ext cx="5436544" cy="262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013111" y="6800568"/>
            <a:ext cx="5792205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+mn-lt"/>
              </a:rPr>
              <a:t>Wave/tidal energy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953860" y="6474236"/>
            <a:ext cx="8383455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+mn-lt"/>
              </a:rPr>
              <a:t>Offshore wind energy</a:t>
            </a:r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13200769" y="2396278"/>
            <a:ext cx="4385435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+mn-lt"/>
              </a:rPr>
              <a:t>Aquaculture</a:t>
            </a:r>
          </a:p>
        </p:txBody>
      </p:sp>
      <p:pic>
        <p:nvPicPr>
          <p:cNvPr id="16392" name="Picture 2" descr="Side view cag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111" y="3303815"/>
            <a:ext cx="4839540" cy="254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 descr="C:\Users\Paul Holthus\Desktop\PAUL\1 WORLD OCEAN COUNCIL\1 Media\Images - Maps\Images - Fisheries\fishing w gul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7417"/>
            <a:ext cx="5588970" cy="28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5"/>
          <p:cNvSpPr txBox="1">
            <a:spLocks noChangeArrowheads="1"/>
          </p:cNvSpPr>
          <p:nvPr/>
        </p:nvSpPr>
        <p:spPr bwMode="auto">
          <a:xfrm>
            <a:off x="885981" y="2031834"/>
            <a:ext cx="3880524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+mn-lt"/>
              </a:rPr>
              <a:t>Fisheries</a:t>
            </a:r>
          </a:p>
        </p:txBody>
      </p:sp>
      <p:pic>
        <p:nvPicPr>
          <p:cNvPr id="16395" name="Picture 4" descr="C:\Users\Paul Holthus\Desktop\PAUL\1 WORLD OCEAN COUNCIL\1 Media\Images - Maps\Images - Shipping - Ferries\imagesCA9JUV1Z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2" y="7353188"/>
            <a:ext cx="5506406" cy="24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 Box 5"/>
          <p:cNvSpPr txBox="1">
            <a:spLocks noChangeArrowheads="1"/>
          </p:cNvSpPr>
          <p:nvPr/>
        </p:nvSpPr>
        <p:spPr bwMode="auto">
          <a:xfrm>
            <a:off x="1143199" y="6588570"/>
            <a:ext cx="4385437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+mn-lt"/>
              </a:rPr>
              <a:t>Ferries</a:t>
            </a:r>
          </a:p>
        </p:txBody>
      </p:sp>
      <p:pic>
        <p:nvPicPr>
          <p:cNvPr id="16397" name="Picture 6" descr="C:\Users\Fred-Tassie\Pictures\oil_001_platfor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49" y="2741666"/>
            <a:ext cx="5846191" cy="35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5"/>
          <p:cNvSpPr txBox="1">
            <a:spLocks noChangeArrowheads="1"/>
          </p:cNvSpPr>
          <p:nvPr/>
        </p:nvSpPr>
        <p:spPr bwMode="auto">
          <a:xfrm>
            <a:off x="4801434" y="2050890"/>
            <a:ext cx="8383455" cy="7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+mn-lt"/>
              </a:rPr>
              <a:t>Offshore oil/gas</a:t>
            </a:r>
          </a:p>
        </p:txBody>
      </p:sp>
    </p:spTree>
    <p:extLst>
      <p:ext uri="{BB962C8B-B14F-4D97-AF65-F5344CB8AC3E}">
        <p14:creationId xmlns:p14="http://schemas.microsoft.com/office/powerpoint/2010/main" val="34984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43445" y="1384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0851" y="176535"/>
            <a:ext cx="11593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World Ocean Council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2739" y="2021154"/>
            <a:ext cx="1389754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International, Cross-</a:t>
            </a:r>
            <a:r>
              <a:rPr lang="en-US" b="1" dirty="0" err="1">
                <a:solidFill>
                  <a:schemeClr val="bg1"/>
                </a:solidFill>
              </a:rPr>
              <a:t>Sectoral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i="1" u="sng" dirty="0">
                <a:solidFill>
                  <a:schemeClr val="bg1"/>
                </a:solidFill>
              </a:rPr>
              <a:t>Business</a:t>
            </a:r>
            <a:r>
              <a:rPr lang="en-US" b="1" dirty="0">
                <a:solidFill>
                  <a:schemeClr val="bg1"/>
                </a:solidFill>
              </a:rPr>
              <a:t> Leadership Alliance</a:t>
            </a:r>
          </a:p>
          <a:p>
            <a:pPr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457200" indent="-282575"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Bringing ocean industries together, e.g. shipping, oil/gas, fisheries, aquaculture, tourism, offshore renewables, etc.</a:t>
            </a:r>
          </a:p>
          <a:p>
            <a:pPr marL="457200" indent="-282575">
              <a:buClr>
                <a:schemeClr val="accent3"/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Catalyzing leadership and collaboration in addressing ocean sustainability - </a:t>
            </a:r>
            <a:r>
              <a:rPr lang="en-US" i="1" dirty="0">
                <a:solidFill>
                  <a:schemeClr val="bg1"/>
                </a:solidFill>
              </a:rPr>
              <a:t>“Corporate Ocean Responsibility</a:t>
            </a:r>
            <a:r>
              <a:rPr lang="en-US" dirty="0">
                <a:solidFill>
                  <a:schemeClr val="bg1"/>
                </a:solidFill>
              </a:rPr>
              <a:t>” </a:t>
            </a:r>
          </a:p>
          <a:p>
            <a:pPr marL="457200" indent="-457200"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marL="860425" indent="-860425">
              <a:defRPr/>
            </a:pPr>
            <a:r>
              <a:rPr lang="en-US" b="1" dirty="0">
                <a:solidFill>
                  <a:schemeClr val="bg1"/>
                </a:solidFill>
              </a:rPr>
              <a:t>Goal  	</a:t>
            </a:r>
            <a:r>
              <a:rPr lang="en-US" dirty="0">
                <a:solidFill>
                  <a:schemeClr val="bg1"/>
                </a:solidFill>
              </a:rPr>
              <a:t>A healthy and productive global ocean and its sustainable use, development and stewardship by a responsible </a:t>
            </a:r>
            <a:r>
              <a:rPr lang="en-US" i="1" dirty="0">
                <a:solidFill>
                  <a:schemeClr val="bg1"/>
                </a:solidFill>
              </a:rPr>
              <a:t>ocean business community</a:t>
            </a:r>
          </a:p>
          <a:p>
            <a:pPr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marL="171450" indent="-171450">
              <a:defRPr/>
            </a:pPr>
            <a:r>
              <a:rPr lang="en-US" b="1" dirty="0">
                <a:solidFill>
                  <a:schemeClr val="bg1"/>
                </a:solidFill>
              </a:rPr>
              <a:t>Creating business value for responsible companies</a:t>
            </a:r>
          </a:p>
          <a:p>
            <a:pPr marL="519113" indent="-344488">
              <a:buClr>
                <a:schemeClr val="accent3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Access and social license for responsible ocean use</a:t>
            </a:r>
          </a:p>
          <a:p>
            <a:pPr marL="519113" indent="-344488">
              <a:buClr>
                <a:schemeClr val="accent3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Synergies and economies of scale in addressing issues</a:t>
            </a:r>
          </a:p>
          <a:p>
            <a:pPr marL="519113" indent="-344488">
              <a:buClr>
                <a:schemeClr val="accent3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Stability and predictability in ocean operations</a:t>
            </a:r>
          </a:p>
        </p:txBody>
      </p:sp>
    </p:spTree>
    <p:extLst>
      <p:ext uri="{BB962C8B-B14F-4D97-AF65-F5344CB8AC3E}">
        <p14:creationId xmlns:p14="http://schemas.microsoft.com/office/powerpoint/2010/main" val="10240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50756" y="1867211"/>
            <a:ext cx="16789660" cy="847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321" tIns="81660" rIns="163321" bIns="81660">
            <a:spAutoFit/>
          </a:bodyPr>
          <a:lstStyle/>
          <a:p>
            <a:r>
              <a:rPr lang="en-US" sz="3600" dirty="0"/>
              <a:t>Global multi-industry </a:t>
            </a:r>
            <a:r>
              <a:rPr lang="en-US" sz="3600" dirty="0" smtClean="0"/>
              <a:t>program/partnership: “</a:t>
            </a:r>
            <a:r>
              <a:rPr lang="en-US" sz="3600" dirty="0"/>
              <a:t>Smart Ocean/Smart Industries”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Link to society </a:t>
            </a:r>
            <a:r>
              <a:rPr lang="en-US" sz="3600" dirty="0" smtClean="0"/>
              <a:t>priorities and economic value, </a:t>
            </a:r>
            <a:r>
              <a:rPr lang="en-US" sz="3600" dirty="0"/>
              <a:t>e.g. </a:t>
            </a:r>
          </a:p>
          <a:p>
            <a:pPr marL="1388105" lvl="1" indent="-571500">
              <a:buFont typeface="Courier New" panose="02070309020205020404" pitchFamily="49" charset="0"/>
              <a:buChar char="o"/>
            </a:pPr>
            <a:r>
              <a:rPr lang="en-US" sz="3600" dirty="0" smtClean="0"/>
              <a:t>Extreme weather events in coastal areas</a:t>
            </a:r>
          </a:p>
          <a:p>
            <a:pPr marL="1388105" lvl="1" indent="-571500">
              <a:buFont typeface="Courier New" panose="02070309020205020404" pitchFamily="49" charset="0"/>
              <a:buChar char="o"/>
            </a:pPr>
            <a:r>
              <a:rPr lang="en-US" sz="3600" dirty="0" smtClean="0"/>
              <a:t>Tsunamis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Link </a:t>
            </a:r>
            <a:r>
              <a:rPr lang="en-US" sz="3600" dirty="0"/>
              <a:t>to international science needs, e.g. </a:t>
            </a:r>
            <a:endParaRPr lang="en-US" sz="3600" dirty="0" smtClean="0"/>
          </a:p>
          <a:p>
            <a:pPr marL="1388105" lvl="1" indent="-571500">
              <a:buFont typeface="Courier New" panose="02070309020205020404" pitchFamily="49" charset="0"/>
              <a:buChar char="o"/>
            </a:pPr>
            <a:r>
              <a:rPr lang="en-US" sz="3600" dirty="0"/>
              <a:t>O</a:t>
            </a:r>
            <a:r>
              <a:rPr lang="en-US" sz="3600" dirty="0" smtClean="0"/>
              <a:t>cean </a:t>
            </a:r>
            <a:r>
              <a:rPr lang="en-US" sz="3600" dirty="0"/>
              <a:t>acidification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Link to international </a:t>
            </a:r>
            <a:r>
              <a:rPr lang="en-US" sz="3600" dirty="0" smtClean="0"/>
              <a:t>issues, </a:t>
            </a:r>
            <a:r>
              <a:rPr lang="en-US" sz="3600" dirty="0"/>
              <a:t>e.g. </a:t>
            </a:r>
            <a:endParaRPr lang="en-US" sz="3600" dirty="0" smtClean="0"/>
          </a:p>
          <a:p>
            <a:pPr marL="1388105" lvl="1" indent="-571500">
              <a:buFont typeface="Courier New" panose="02070309020205020404" pitchFamily="49" charset="0"/>
              <a:buChar char="o"/>
            </a:pPr>
            <a:r>
              <a:rPr lang="en-US" sz="3600" dirty="0"/>
              <a:t>O</a:t>
            </a:r>
            <a:r>
              <a:rPr lang="en-US" sz="3600" dirty="0" smtClean="0"/>
              <a:t>cean acidification</a:t>
            </a:r>
          </a:p>
          <a:p>
            <a:pPr marL="1388105" lvl="1" indent="-571500">
              <a:buFont typeface="Courier New" panose="02070309020205020404" pitchFamily="49" charset="0"/>
              <a:buChar char="o"/>
            </a:pPr>
            <a:r>
              <a:rPr lang="en-US" sz="3600" dirty="0" smtClean="0"/>
              <a:t>Climate change adaptation</a:t>
            </a:r>
          </a:p>
          <a:p>
            <a:pPr marL="1388105" lvl="1" indent="-571500">
              <a:buFont typeface="Courier New" panose="02070309020205020404" pitchFamily="49" charset="0"/>
              <a:buChar char="o"/>
            </a:pPr>
            <a:r>
              <a:rPr lang="en-US" sz="3600" dirty="0" smtClean="0"/>
              <a:t>Deep seabed </a:t>
            </a:r>
            <a:r>
              <a:rPr lang="en-US" sz="3600" dirty="0"/>
              <a:t>e</a:t>
            </a:r>
            <a:r>
              <a:rPr lang="en-US" sz="3600" dirty="0" smtClean="0"/>
              <a:t>cosystem assessment and monitoring 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Link </a:t>
            </a:r>
            <a:r>
              <a:rPr lang="en-US" sz="3600" dirty="0"/>
              <a:t>to international </a:t>
            </a:r>
            <a:r>
              <a:rPr lang="en-US" sz="3600" dirty="0" smtClean="0"/>
              <a:t>treaty commitments by governments, </a:t>
            </a:r>
            <a:r>
              <a:rPr lang="en-US" sz="3600" dirty="0"/>
              <a:t>e.g. </a:t>
            </a:r>
            <a:endParaRPr lang="en-US" sz="3600" dirty="0" smtClean="0"/>
          </a:p>
          <a:p>
            <a:pPr marL="1388105" lvl="1" indent="-571500">
              <a:buFont typeface="Courier New" panose="02070309020205020404" pitchFamily="49" charset="0"/>
              <a:buChar char="o"/>
            </a:pPr>
            <a:r>
              <a:rPr lang="en-US" sz="3600" dirty="0" smtClean="0"/>
              <a:t>Convention on Biological Diversity (</a:t>
            </a:r>
            <a:r>
              <a:rPr lang="en-US" sz="3600" dirty="0" err="1" smtClean="0"/>
              <a:t>CBD</a:t>
            </a:r>
            <a:r>
              <a:rPr lang="en-US" sz="3600" dirty="0" smtClean="0"/>
              <a:t>)</a:t>
            </a:r>
          </a:p>
          <a:p>
            <a:pPr marL="1388105" lvl="1" indent="-571500">
              <a:buFont typeface="Courier New" panose="02070309020205020404" pitchFamily="49" charset="0"/>
              <a:buChar char="o"/>
            </a:pPr>
            <a:r>
              <a:rPr lang="en-US" sz="3600" dirty="0" smtClean="0"/>
              <a:t>Climate Change Convention (</a:t>
            </a:r>
            <a:r>
              <a:rPr lang="en-US" sz="3600" dirty="0" err="1" smtClean="0"/>
              <a:t>UNFCCC</a:t>
            </a:r>
            <a:r>
              <a:rPr lang="en-US" sz="3600" dirty="0" smtClean="0"/>
              <a:t>)</a:t>
            </a:r>
          </a:p>
          <a:p>
            <a:pPr marL="1388105" lvl="1" indent="-571500">
              <a:buFont typeface="Courier New" panose="02070309020205020404" pitchFamily="49" charset="0"/>
              <a:buChar char="o"/>
            </a:pPr>
            <a:r>
              <a:rPr lang="en-US" sz="3600" dirty="0" smtClean="0"/>
              <a:t>Law of the Sea (</a:t>
            </a:r>
            <a:r>
              <a:rPr lang="en-US" sz="3600" dirty="0" err="1" smtClean="0"/>
              <a:t>UNCLOS</a:t>
            </a:r>
            <a:r>
              <a:rPr lang="en-US" sz="3600" smtClean="0"/>
              <a:t>)</a:t>
            </a:r>
            <a:endParaRPr lang="en-US" sz="3600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-1" y="320551"/>
            <a:ext cx="18291175" cy="148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600" dirty="0" smtClean="0">
                <a:solidFill>
                  <a:schemeClr val="tx2"/>
                </a:solidFill>
                <a:latin typeface="+mj-lt"/>
              </a:rPr>
              <a:t>Identifying Resources: Strategy</a:t>
            </a:r>
            <a:endParaRPr lang="en-US" sz="8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54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50756" y="1896445"/>
            <a:ext cx="16789660" cy="841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321" tIns="81660" rIns="163321" bIns="8166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Bilateral</a:t>
            </a:r>
          </a:p>
          <a:p>
            <a:pPr marL="1388105" lvl="1" indent="-571500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+mj-lt"/>
              </a:rPr>
              <a:t>Link to government priority locations and issues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Multilateral organizations</a:t>
            </a:r>
          </a:p>
          <a:p>
            <a:pPr marL="1388105" lvl="2" indent="-571500">
              <a:buFont typeface="Courier New" panose="02070309020205020404" pitchFamily="49" charset="0"/>
              <a:buChar char="o"/>
            </a:pPr>
            <a:r>
              <a:rPr lang="en-US" sz="3600" dirty="0"/>
              <a:t>Link to </a:t>
            </a:r>
            <a:r>
              <a:rPr lang="en-US" sz="3600" dirty="0" smtClean="0"/>
              <a:t>existing program priority </a:t>
            </a:r>
            <a:r>
              <a:rPr lang="en-US" sz="3600" dirty="0"/>
              <a:t>locations and issues</a:t>
            </a:r>
          </a:p>
          <a:p>
            <a:pPr marL="2204710" lvl="2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+mj-lt"/>
              </a:rPr>
              <a:t>World Bank/International Finance Corporation</a:t>
            </a:r>
          </a:p>
          <a:p>
            <a:pPr marL="2204710" lvl="2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+mj-lt"/>
              </a:rPr>
              <a:t>Global Environment Facility (</a:t>
            </a:r>
            <a:r>
              <a:rPr lang="en-US" sz="3600" dirty="0" err="1" smtClean="0">
                <a:latin typeface="+mj-lt"/>
              </a:rPr>
              <a:t>GEF</a:t>
            </a:r>
            <a:r>
              <a:rPr lang="en-US" sz="3600" dirty="0" smtClean="0">
                <a:latin typeface="+mj-lt"/>
              </a:rPr>
              <a:t>):</a:t>
            </a:r>
            <a:endParaRPr lang="en-US" sz="3600" dirty="0">
              <a:latin typeface="+mj-lt"/>
            </a:endParaRPr>
          </a:p>
          <a:p>
            <a:pPr lvl="3"/>
            <a:r>
              <a:rPr lang="en-US" sz="3600" dirty="0" smtClean="0"/>
              <a:t>- </a:t>
            </a:r>
            <a:r>
              <a:rPr lang="en-US" sz="3600" dirty="0" err="1" smtClean="0"/>
              <a:t>GEF</a:t>
            </a:r>
            <a:r>
              <a:rPr lang="en-US" sz="3600" dirty="0" smtClean="0"/>
              <a:t> </a:t>
            </a:r>
            <a:r>
              <a:rPr lang="en-US" sz="3600" dirty="0"/>
              <a:t>invests </a:t>
            </a:r>
            <a:r>
              <a:rPr lang="en-US" sz="3600" dirty="0" err="1" smtClean="0"/>
              <a:t>approx</a:t>
            </a:r>
            <a:r>
              <a:rPr lang="en-US" sz="3600" dirty="0" smtClean="0"/>
              <a:t> USD 1.3 </a:t>
            </a:r>
            <a:r>
              <a:rPr lang="en-US" sz="3600" dirty="0"/>
              <a:t>billion in </a:t>
            </a:r>
            <a:r>
              <a:rPr lang="en-US" sz="3600" dirty="0" smtClean="0"/>
              <a:t>&gt; 170 </a:t>
            </a:r>
            <a:r>
              <a:rPr lang="en-US" sz="3600" dirty="0"/>
              <a:t>projects in 149 </a:t>
            </a:r>
            <a:r>
              <a:rPr lang="en-US" sz="3600" dirty="0" smtClean="0"/>
              <a:t>countries</a:t>
            </a:r>
          </a:p>
          <a:p>
            <a:pPr lvl="3"/>
            <a:r>
              <a:rPr lang="en-US" sz="3600" dirty="0" smtClean="0"/>
              <a:t>- Int’l Waters program leverages USD 7 </a:t>
            </a:r>
            <a:r>
              <a:rPr lang="en-US" sz="3600" dirty="0"/>
              <a:t>billion in managing shared </a:t>
            </a:r>
            <a:r>
              <a:rPr lang="en-US" sz="3600" dirty="0" smtClean="0"/>
              <a:t>waters</a:t>
            </a:r>
            <a:endParaRPr lang="en-US" sz="4400" dirty="0" smtClean="0"/>
          </a:p>
          <a:p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Private foundations</a:t>
            </a:r>
            <a:endParaRPr lang="en-US" sz="3600" dirty="0"/>
          </a:p>
          <a:p>
            <a:pPr marL="1388105" lvl="2" indent="-571500">
              <a:buFont typeface="Courier New" panose="02070309020205020404" pitchFamily="49" charset="0"/>
              <a:buChar char="o"/>
            </a:pPr>
            <a:r>
              <a:rPr lang="en-US" sz="3600" dirty="0"/>
              <a:t>Link to </a:t>
            </a:r>
            <a:r>
              <a:rPr lang="en-US" sz="3600" dirty="0" smtClean="0"/>
              <a:t>priority </a:t>
            </a:r>
            <a:r>
              <a:rPr lang="en-US" sz="3600" dirty="0"/>
              <a:t>locations and </a:t>
            </a:r>
            <a:r>
              <a:rPr lang="en-US" sz="3600" dirty="0" smtClean="0"/>
              <a:t>issues</a:t>
            </a:r>
          </a:p>
          <a:p>
            <a:pPr marL="1388105" lvl="2" indent="-571500">
              <a:buFont typeface="Courier New" panose="02070309020205020404" pitchFamily="49" charset="0"/>
              <a:buChar char="o"/>
            </a:pPr>
            <a:r>
              <a:rPr lang="en-US" sz="3600" dirty="0" smtClean="0"/>
              <a:t>IT industry </a:t>
            </a:r>
            <a:r>
              <a:rPr lang="en-US" sz="3600" dirty="0" err="1" smtClean="0"/>
              <a:t>foundaions</a:t>
            </a:r>
            <a:endParaRPr lang="en-US" sz="3600" dirty="0"/>
          </a:p>
          <a:p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Consortium/Platform funding</a:t>
            </a:r>
            <a:endParaRPr lang="en-US" sz="3600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-1" y="320551"/>
            <a:ext cx="18291175" cy="148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600" dirty="0" smtClean="0">
                <a:solidFill>
                  <a:schemeClr val="tx2"/>
                </a:solidFill>
                <a:latin typeface="+mj-lt"/>
              </a:rPr>
              <a:t>Identifying Resources: </a:t>
            </a:r>
            <a:r>
              <a:rPr lang="en-US" sz="8600" dirty="0" smtClean="0">
                <a:solidFill>
                  <a:schemeClr val="tx2"/>
                </a:solidFill>
                <a:latin typeface="+mj-lt"/>
              </a:rPr>
              <a:t>Landscape</a:t>
            </a:r>
            <a:endParaRPr lang="en-US" sz="8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6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50756" y="1525632"/>
            <a:ext cx="16789660" cy="838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321" tIns="81660" rIns="163321" bIns="81660">
            <a:spAutoFit/>
          </a:bodyPr>
          <a:lstStyle/>
          <a:p>
            <a:pPr>
              <a:defRPr/>
            </a:pPr>
            <a:endParaRPr lang="en-US" sz="1800" dirty="0"/>
          </a:p>
          <a:p>
            <a:r>
              <a:rPr lang="en-US" sz="4300" dirty="0" err="1" smtClean="0">
                <a:latin typeface="+mj-lt"/>
              </a:rPr>
              <a:t>WOC</a:t>
            </a:r>
            <a:r>
              <a:rPr lang="en-US" sz="4300" dirty="0" smtClean="0">
                <a:latin typeface="+mj-lt"/>
              </a:rPr>
              <a:t> and the submarine </a:t>
            </a:r>
            <a:r>
              <a:rPr lang="en-US" sz="4300" dirty="0">
                <a:latin typeface="+mj-lt"/>
              </a:rPr>
              <a:t>cable industry </a:t>
            </a:r>
            <a:r>
              <a:rPr lang="en-US" sz="4300" dirty="0" smtClean="0">
                <a:latin typeface="+mj-lt"/>
              </a:rPr>
              <a:t>can collaborate to </a:t>
            </a:r>
            <a:r>
              <a:rPr lang="en-US" sz="4300" dirty="0">
                <a:latin typeface="+mj-lt"/>
              </a:rPr>
              <a:t>create efficient, cost effective means for the </a:t>
            </a:r>
            <a:r>
              <a:rPr lang="en-US" sz="4300" dirty="0" smtClean="0">
                <a:latin typeface="+mj-lt"/>
              </a:rPr>
              <a:t>sector to</a:t>
            </a:r>
            <a:r>
              <a:rPr lang="en-US" sz="4300" dirty="0">
                <a:latin typeface="+mj-lt"/>
              </a:rPr>
              <a:t>:</a:t>
            </a:r>
          </a:p>
          <a:p>
            <a:endParaRPr lang="en-US" sz="4300" dirty="0">
              <a:latin typeface="+mj-lt"/>
            </a:endParaRPr>
          </a:p>
          <a:p>
            <a:pPr marL="612454" indent="-612454">
              <a:buFont typeface="Arial" pitchFamily="34" charset="0"/>
              <a:buChar char="•"/>
            </a:pPr>
            <a:r>
              <a:rPr lang="en-US" sz="4300" dirty="0" smtClean="0">
                <a:latin typeface="+mj-lt"/>
              </a:rPr>
              <a:t>Collaborate </a:t>
            </a:r>
            <a:r>
              <a:rPr lang="en-US" sz="4300" smtClean="0">
                <a:latin typeface="+mj-lt"/>
              </a:rPr>
              <a:t>to identify resources </a:t>
            </a:r>
            <a:r>
              <a:rPr lang="en-US" sz="4300" dirty="0" smtClean="0">
                <a:latin typeface="+mj-lt"/>
              </a:rPr>
              <a:t>for “Green Cables” as part of broader “Smart Ocean/Smart Industries”</a:t>
            </a:r>
          </a:p>
          <a:p>
            <a:pPr marL="612454" indent="-612454">
              <a:buFont typeface="Arial" pitchFamily="34" charset="0"/>
              <a:buChar char="•"/>
            </a:pPr>
            <a:endParaRPr lang="en-US" sz="4300" dirty="0">
              <a:latin typeface="+mj-lt"/>
            </a:endParaRPr>
          </a:p>
          <a:p>
            <a:pPr marL="612454" indent="-612454">
              <a:buFont typeface="Arial" pitchFamily="34" charset="0"/>
              <a:buChar char="•"/>
            </a:pPr>
            <a:r>
              <a:rPr lang="en-US" sz="4300" dirty="0" smtClean="0">
                <a:latin typeface="+mj-lt"/>
              </a:rPr>
              <a:t>Identify </a:t>
            </a:r>
            <a:r>
              <a:rPr lang="en-US" sz="4300" dirty="0">
                <a:latin typeface="+mj-lt"/>
              </a:rPr>
              <a:t>the priority areas for interaction with other ocean industries.</a:t>
            </a:r>
          </a:p>
          <a:p>
            <a:pPr marL="612454" indent="-612454">
              <a:buFont typeface="Arial" pitchFamily="34" charset="0"/>
              <a:buChar char="•"/>
            </a:pPr>
            <a:endParaRPr lang="en-US" sz="4300" dirty="0">
              <a:latin typeface="+mj-lt"/>
            </a:endParaRPr>
          </a:p>
          <a:p>
            <a:pPr marL="612454" indent="-612454">
              <a:buFont typeface="Arial" pitchFamily="34" charset="0"/>
              <a:buChar char="•"/>
            </a:pPr>
            <a:r>
              <a:rPr lang="en-US" sz="4300" dirty="0">
                <a:latin typeface="+mj-lt"/>
              </a:rPr>
              <a:t>Develop an action plan for address these priorities. </a:t>
            </a:r>
          </a:p>
          <a:p>
            <a:pPr marL="612454" indent="-612454">
              <a:buFont typeface="Arial" pitchFamily="34" charset="0"/>
              <a:buChar char="•"/>
            </a:pPr>
            <a:endParaRPr lang="en-US" sz="4300" dirty="0">
              <a:latin typeface="+mj-lt"/>
            </a:endParaRPr>
          </a:p>
          <a:p>
            <a:pPr marL="612454" indent="-612454">
              <a:buFont typeface="Arial" pitchFamily="34" charset="0"/>
              <a:buChar char="•"/>
            </a:pPr>
            <a:r>
              <a:rPr lang="en-US" sz="4300" dirty="0">
                <a:latin typeface="+mj-lt"/>
              </a:rPr>
              <a:t>Implement the specific activities for submarine cable companies to engage with other ocean industries</a:t>
            </a:r>
            <a:r>
              <a:rPr lang="en-US" sz="4300" dirty="0" smtClean="0">
                <a:latin typeface="+mj-lt"/>
              </a:rPr>
              <a:t>.</a:t>
            </a:r>
            <a:endParaRPr lang="en-US" sz="4300" dirty="0">
              <a:latin typeface="+mj-lt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-1" y="320551"/>
            <a:ext cx="18291175" cy="148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600" dirty="0" smtClean="0">
                <a:solidFill>
                  <a:schemeClr val="tx2"/>
                </a:solidFill>
                <a:latin typeface="+mj-lt"/>
              </a:rPr>
              <a:t>Submarine </a:t>
            </a:r>
            <a:r>
              <a:rPr lang="en-US" sz="8600" dirty="0">
                <a:solidFill>
                  <a:schemeClr val="tx2"/>
                </a:solidFill>
                <a:latin typeface="+mj-lt"/>
              </a:rPr>
              <a:t>Cable </a:t>
            </a:r>
            <a:r>
              <a:rPr lang="en-US" sz="8600" dirty="0" smtClean="0">
                <a:solidFill>
                  <a:schemeClr val="tx2"/>
                </a:solidFill>
                <a:latin typeface="+mj-lt"/>
              </a:rPr>
              <a:t>Industry Collaboration </a:t>
            </a:r>
            <a:endParaRPr lang="en-US" sz="8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94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773749" y="1143354"/>
            <a:ext cx="329896" cy="6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524264" y="5289103"/>
            <a:ext cx="8231029" cy="305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</a:rPr>
              <a:t>Paul Holthus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</a:rPr>
              <a:t>Executive Director 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</a:rPr>
              <a:t>World Ocean Council</a:t>
            </a:r>
          </a:p>
          <a:p>
            <a:pPr>
              <a:spcBef>
                <a:spcPct val="50000"/>
              </a:spcBef>
            </a:pPr>
            <a:r>
              <a:rPr lang="en-US" sz="2900" b="1" dirty="0">
                <a:solidFill>
                  <a:srgbClr val="000099"/>
                </a:solidFill>
              </a:rPr>
              <a:t>paul.holthus@oceancouncil.org</a:t>
            </a:r>
          </a:p>
        </p:txBody>
      </p:sp>
      <p:pic>
        <p:nvPicPr>
          <p:cNvPr id="31749" name="Picture 7" descr="ocea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64" y="1418472"/>
            <a:ext cx="5547687" cy="205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6481291" y="3892654"/>
            <a:ext cx="5700360" cy="104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700" dirty="0">
                <a:solidFill>
                  <a:schemeClr val="tx2"/>
                </a:solidFill>
                <a:latin typeface="+mj-lt"/>
                <a:cs typeface="Arial" charset="0"/>
              </a:rPr>
              <a:t>Thank You !</a:t>
            </a:r>
          </a:p>
        </p:txBody>
      </p:sp>
      <p:pic>
        <p:nvPicPr>
          <p:cNvPr id="31751" name="Picture 10" descr="C:\Users\Paul Holthus\Desktop\PAUL\1 WORLD OCEAN COUNCIL\1 Media\Images - Maps\Images - Cross-sectoral\oil platform and offshore aquacul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3" y="1489932"/>
            <a:ext cx="6230431" cy="323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2" descr="C:\Users\Paul Holthus\Desktop\PAUL\1 WORLD OCEAN COUNCIL\1 Media\Logo\Logo + tagline\WOC_New_Logo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17" y="4724668"/>
            <a:ext cx="8224594" cy="434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3" descr="C:\Users\Paul Holthus\Desktop\PAUL\1 WORLD OCEAN COUNCIL\1 Media\Images - Maps\Images - Marine Mammals\ship and wha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116" y="1518516"/>
            <a:ext cx="5487353" cy="32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8803817"/>
            <a:ext cx="18291175" cy="104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700" dirty="0">
                <a:cs typeface="Arial" charset="0"/>
              </a:rPr>
              <a:t>www.oceancouncil.org</a:t>
            </a:r>
          </a:p>
        </p:txBody>
      </p:sp>
    </p:spTree>
    <p:extLst>
      <p:ext uri="{BB962C8B-B14F-4D97-AF65-F5344CB8AC3E}">
        <p14:creationId xmlns:p14="http://schemas.microsoft.com/office/powerpoint/2010/main" val="2256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-4515" y="176535"/>
            <a:ext cx="18291175" cy="148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/>
          <a:p>
            <a:pPr marL="507544" indent="-507544" algn="ctr">
              <a:tabLst>
                <a:tab pos="618125" algn="l"/>
              </a:tabLst>
            </a:pPr>
            <a:r>
              <a:rPr lang="en-US" sz="8600" dirty="0">
                <a:solidFill>
                  <a:schemeClr val="tx2"/>
                </a:solidFill>
                <a:latin typeface="+mj-lt"/>
              </a:rPr>
              <a:t>World Ocean Council: Members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34282"/>
              </p:ext>
            </p:extLst>
          </p:nvPr>
        </p:nvGraphicFramePr>
        <p:xfrm>
          <a:off x="595527" y="1960374"/>
          <a:ext cx="17695647" cy="8329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1470"/>
                <a:gridCol w="5990516"/>
                <a:gridCol w="6333661"/>
              </a:tblGrid>
              <a:tr h="3155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Almi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Tankers S.A.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Global Trust Certification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Ocean Nourishment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A.P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Moller-Maersk A/S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Golder Associates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Ocean Peace Inc.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Arctic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Fibre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Guangxi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Penshibao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Co., Ltd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OceanNetworks Canada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Baird Publications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Heidmar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Inc.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OneOcean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Battelle Memorial Institute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Hepburn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Biocare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PanGeo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Subsea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Beveridge &amp; Diamond, P.C.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Holman Fenwick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Willan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LLP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Powerboat P1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BigBlueStuff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Hull Surface Treatment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RightShip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Birds Eye – Igloo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Hydrex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Rio Tinto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Blank Rome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Intl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Chamber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 Shipping (ICS)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Royal Greenland A/S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BP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Intl Tankers </a:t>
                      </a:r>
                      <a:r>
                        <a:rPr lang="en-GB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Owners Pollution </a:t>
                      </a:r>
                      <a:r>
                        <a:rPr lang="en-GB" sz="1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Fed.</a:t>
                      </a:r>
                      <a:r>
                        <a:rPr lang="en-GB" sz="17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ITOPF</a:t>
                      </a:r>
                      <a:r>
                        <a:rPr lang="en-GB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Sanford Limited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Breton University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JASCO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Applied Sciences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Shell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11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 Cod Commercial Hook Fishermen’s Assn.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L3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MariPro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Shipping HK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Forum Ltd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Caris USA Inc.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Lloyds Register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Sinclair Knight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Merz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11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Navigation Company/Swire Pacific Offshore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Louisbourg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Seafoods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Southall </a:t>
                      </a:r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Env’tal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Assoc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(SEA)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CSA Ocean Sciences Inc.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M3 Marine (Offshore Brokers)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Pte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Ltd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SubCtech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Det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Norske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Veritas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DNV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Manson Oceanographic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Tai Chong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Cheang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TCC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Steamship 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HK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EcoStrategic Consultants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Marinexplore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Teck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Resources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EDP Renewables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Marine Acoustics, Inc.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TierraMar Consulting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Eniram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Mitsubishi Heavy Industries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ESRI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Nautilus Minerals, Inc.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Marine Solutions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9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Executive MBA in 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Shipping/Logistics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Noble Group Limited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Twin Dolphins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ExxonMobil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 America  Marine </a:t>
                      </a:r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Env’t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Protection Assn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Univ. Texas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Marine Science 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Inst.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FOB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Zodiac Maritime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437" marR="1084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45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479426" y="1523392"/>
            <a:ext cx="15803065" cy="835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321" tIns="81660" rIns="163321" bIns="81660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1. Ocean Governance</a:t>
            </a:r>
            <a:endParaRPr lang="en-US" sz="2800" dirty="0">
              <a:latin typeface="+mj-lt"/>
            </a:endParaRPr>
          </a:p>
          <a:p>
            <a:pPr marL="1644552" lvl="1" indent="-827947">
              <a:buFont typeface="Courier New" pitchFamily="49" charset="0"/>
              <a:buChar char="o"/>
              <a:defRPr/>
            </a:pPr>
            <a:r>
              <a:rPr lang="en-US" sz="2800" dirty="0">
                <a:latin typeface="+mj-lt"/>
              </a:rPr>
              <a:t>Convention on Biological Diversity (CBD); </a:t>
            </a:r>
            <a:r>
              <a:rPr lang="en-US" sz="2800" dirty="0" err="1">
                <a:latin typeface="+mj-lt"/>
              </a:rPr>
              <a:t>UNCLOS</a:t>
            </a:r>
            <a:endParaRPr lang="it-IT" sz="2800" dirty="0">
              <a:latin typeface="+mj-lt"/>
            </a:endParaRPr>
          </a:p>
          <a:p>
            <a:pPr marL="827947" indent="-827947">
              <a:buFont typeface="Arial" pitchFamily="34" charset="0"/>
              <a:buChar char="•"/>
              <a:defRPr/>
            </a:pPr>
            <a:endParaRPr lang="it-IT" sz="2800" dirty="0">
              <a:latin typeface="+mj-lt"/>
            </a:endParaRPr>
          </a:p>
          <a:p>
            <a:pPr>
              <a:defRPr/>
            </a:pPr>
            <a:r>
              <a:rPr lang="it-IT" sz="2800" b="1" dirty="0">
                <a:latin typeface="+mj-lt"/>
              </a:rPr>
              <a:t>2. Marine Spatial Planning (MSP)</a:t>
            </a:r>
            <a:endParaRPr lang="it-IT" sz="2800" dirty="0">
              <a:latin typeface="+mj-lt"/>
            </a:endParaRPr>
          </a:p>
          <a:p>
            <a:pPr marL="1644552" lvl="1" indent="-827947">
              <a:buFont typeface="Courier New" pitchFamily="49" charset="0"/>
              <a:buChar char="o"/>
              <a:defRPr/>
            </a:pPr>
            <a:r>
              <a:rPr lang="it-IT" sz="2800" dirty="0">
                <a:latin typeface="+mj-lt"/>
              </a:rPr>
              <a:t>EU; US; </a:t>
            </a:r>
            <a:r>
              <a:rPr lang="it-IT" sz="2800" dirty="0" smtClean="0">
                <a:latin typeface="+mj-lt"/>
              </a:rPr>
              <a:t>Australia; international waters</a:t>
            </a:r>
            <a:endParaRPr lang="en-US" sz="2800" dirty="0">
              <a:latin typeface="+mj-lt"/>
            </a:endParaRPr>
          </a:p>
          <a:p>
            <a:pPr>
              <a:defRPr/>
            </a:pPr>
            <a:endParaRPr lang="en-US" sz="2800" dirty="0">
              <a:latin typeface="+mj-lt"/>
            </a:endParaRPr>
          </a:p>
          <a:p>
            <a:pPr>
              <a:defRPr/>
            </a:pPr>
            <a:r>
              <a:rPr lang="en-US" sz="2800" b="1" dirty="0">
                <a:latin typeface="+mj-lt"/>
              </a:rPr>
              <a:t>3. Operational Environmental Issues</a:t>
            </a:r>
            <a:endParaRPr lang="en-US" sz="2800" dirty="0">
              <a:latin typeface="+mj-lt"/>
            </a:endParaRPr>
          </a:p>
          <a:p>
            <a:pPr marL="1522629" lvl="1" indent="-706024">
              <a:buFont typeface="Courier New" pitchFamily="49" charset="0"/>
              <a:buChar char="o"/>
              <a:defRPr/>
            </a:pPr>
            <a:r>
              <a:rPr lang="en-US" sz="2800" dirty="0"/>
              <a:t>Sound and Marine Life</a:t>
            </a:r>
          </a:p>
          <a:p>
            <a:pPr marL="1522629" lvl="1" indent="-706024">
              <a:buFont typeface="Courier New" pitchFamily="49" charset="0"/>
              <a:buChar char="o"/>
              <a:defRPr/>
            </a:pPr>
            <a:r>
              <a:rPr lang="en-US" sz="2800" u="sng" dirty="0" err="1" smtClean="0">
                <a:latin typeface="+mj-lt"/>
              </a:rPr>
              <a:t>Biofouling</a:t>
            </a:r>
            <a:r>
              <a:rPr lang="en-US" sz="2800" dirty="0" smtClean="0">
                <a:latin typeface="+mj-lt"/>
              </a:rPr>
              <a:t> and Marine </a:t>
            </a:r>
            <a:r>
              <a:rPr lang="en-US" sz="2800" dirty="0">
                <a:latin typeface="+mj-lt"/>
              </a:rPr>
              <a:t>Invasive </a:t>
            </a:r>
            <a:r>
              <a:rPr lang="en-US" sz="2800" dirty="0" smtClean="0">
                <a:latin typeface="+mj-lt"/>
              </a:rPr>
              <a:t>Species</a:t>
            </a:r>
            <a:endParaRPr lang="en-US" sz="2800" dirty="0">
              <a:latin typeface="+mj-lt"/>
            </a:endParaRPr>
          </a:p>
          <a:p>
            <a:pPr marL="1522629" lvl="1" indent="-706024">
              <a:buFont typeface="Courier New" pitchFamily="49" charset="0"/>
              <a:buChar char="o"/>
              <a:defRPr/>
            </a:pPr>
            <a:r>
              <a:rPr lang="en-US" sz="2800" dirty="0" smtClean="0">
                <a:latin typeface="+mj-lt"/>
              </a:rPr>
              <a:t>Marine </a:t>
            </a:r>
            <a:r>
              <a:rPr lang="en-US" sz="2800" dirty="0">
                <a:latin typeface="+mj-lt"/>
              </a:rPr>
              <a:t>Mammal / </a:t>
            </a:r>
            <a:r>
              <a:rPr lang="en-US" sz="2800" dirty="0" smtClean="0">
                <a:latin typeface="+mj-lt"/>
              </a:rPr>
              <a:t>Industry Interactions</a:t>
            </a:r>
            <a:endParaRPr lang="en-US" sz="2800" dirty="0">
              <a:latin typeface="+mj-lt"/>
            </a:endParaRPr>
          </a:p>
          <a:p>
            <a:pPr>
              <a:defRPr/>
            </a:pPr>
            <a:endParaRPr lang="en-US" sz="2800" dirty="0">
              <a:latin typeface="+mj-lt"/>
            </a:endParaRPr>
          </a:p>
          <a:p>
            <a:pPr>
              <a:defRPr/>
            </a:pPr>
            <a:r>
              <a:rPr lang="en-US" sz="2800" b="1" dirty="0">
                <a:latin typeface="+mj-lt"/>
              </a:rPr>
              <a:t>4. Regional Ocean Business Councils</a:t>
            </a:r>
          </a:p>
          <a:p>
            <a:pPr marL="1429059" lvl="1" indent="-612454">
              <a:buFont typeface="Courier New" pitchFamily="49" charset="0"/>
              <a:buChar char="o"/>
              <a:defRPr/>
            </a:pPr>
            <a:r>
              <a:rPr lang="en-US" sz="2800" dirty="0">
                <a:latin typeface="+mj-lt"/>
              </a:rPr>
              <a:t>Arctic; </a:t>
            </a:r>
            <a:r>
              <a:rPr lang="en-US" sz="2800" dirty="0" smtClean="0">
                <a:latin typeface="+mj-lt"/>
              </a:rPr>
              <a:t>Trans-Atlantic</a:t>
            </a:r>
            <a:r>
              <a:rPr lang="en-US" sz="2800" dirty="0">
                <a:latin typeface="+mj-lt"/>
              </a:rPr>
              <a:t>; </a:t>
            </a:r>
            <a:r>
              <a:rPr lang="en-US" sz="2800" dirty="0" smtClean="0">
                <a:latin typeface="+mj-lt"/>
              </a:rPr>
              <a:t>Mediterranean ; </a:t>
            </a:r>
            <a:r>
              <a:rPr lang="en-US" sz="2800" dirty="0">
                <a:latin typeface="+mj-lt"/>
              </a:rPr>
              <a:t>Arab </a:t>
            </a:r>
            <a:r>
              <a:rPr lang="en-US" sz="2800" dirty="0" smtClean="0">
                <a:latin typeface="+mj-lt"/>
              </a:rPr>
              <a:t>Gulf; SE Asia</a:t>
            </a:r>
            <a:endParaRPr lang="en-US" sz="2800" dirty="0">
              <a:latin typeface="+mj-lt"/>
            </a:endParaRPr>
          </a:p>
          <a:p>
            <a:pPr marL="1429059" lvl="1" indent="-612454">
              <a:buFont typeface="Courier New" pitchFamily="49" charset="0"/>
              <a:buChar char="o"/>
              <a:defRPr/>
            </a:pPr>
            <a:endParaRPr lang="en-US" sz="2800" dirty="0">
              <a:latin typeface="+mj-lt"/>
            </a:endParaRPr>
          </a:p>
          <a:p>
            <a:pPr>
              <a:defRPr/>
            </a:pPr>
            <a:r>
              <a:rPr lang="en-US" sz="2800" b="1" u="sng" dirty="0">
                <a:latin typeface="+mj-lt"/>
              </a:rPr>
              <a:t>5. Smart Ocean / Smart Industries</a:t>
            </a:r>
          </a:p>
          <a:p>
            <a:pPr marL="1429059" lvl="1" indent="-612454">
              <a:buFont typeface="Courier New" pitchFamily="49" charset="0"/>
              <a:buChar char="o"/>
              <a:defRPr/>
            </a:pPr>
            <a:r>
              <a:rPr lang="en-US" sz="2800" dirty="0">
                <a:latin typeface="+mj-lt"/>
              </a:rPr>
              <a:t>Observations and Data from Ships/Platforms of Opportunity</a:t>
            </a:r>
          </a:p>
          <a:p>
            <a:pPr lvl="1">
              <a:defRPr/>
            </a:pPr>
            <a:endParaRPr lang="en-US" sz="2800" dirty="0">
              <a:latin typeface="+mj-lt"/>
            </a:endParaRPr>
          </a:p>
          <a:p>
            <a:pPr>
              <a:defRPr/>
            </a:pPr>
            <a:r>
              <a:rPr lang="en-US" sz="2800" b="1" dirty="0">
                <a:latin typeface="+mj-lt"/>
              </a:rPr>
              <a:t>6. Sea Level </a:t>
            </a:r>
            <a:r>
              <a:rPr lang="en-US" sz="2800" b="1" dirty="0" smtClean="0">
                <a:latin typeface="+mj-lt"/>
              </a:rPr>
              <a:t>Rise/Extreme Events</a:t>
            </a:r>
            <a:endParaRPr lang="en-US" sz="2800" b="1" dirty="0">
              <a:latin typeface="+mj-lt"/>
            </a:endParaRPr>
          </a:p>
          <a:p>
            <a:pPr marL="1429059" lvl="1" indent="-612454">
              <a:buFont typeface="Courier New" pitchFamily="49" charset="0"/>
              <a:buChar char="o"/>
              <a:defRPr/>
            </a:pPr>
            <a:r>
              <a:rPr lang="en-US" sz="2800" u="sng" dirty="0">
                <a:latin typeface="+mj-lt"/>
              </a:rPr>
              <a:t>Port/coastal infrastructure </a:t>
            </a:r>
            <a:r>
              <a:rPr lang="en-US" sz="2800" u="sng" dirty="0" smtClean="0">
                <a:latin typeface="+mj-lt"/>
              </a:rPr>
              <a:t>adaptation</a:t>
            </a:r>
            <a:endParaRPr lang="en-US" sz="2800" u="sng" dirty="0">
              <a:latin typeface="+mj-lt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5038"/>
            <a:ext cx="18291175" cy="148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600" dirty="0">
                <a:solidFill>
                  <a:schemeClr val="tx2"/>
                </a:solidFill>
                <a:latin typeface="+mj-lt"/>
              </a:rPr>
              <a:t>Priority Areas for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5351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14314" y="1743502"/>
            <a:ext cx="16938390" cy="841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defRPr/>
            </a:pPr>
            <a:r>
              <a:rPr lang="en-US" sz="3600" b="1" dirty="0"/>
              <a:t>Convention on Biological Diversity (CBD)</a:t>
            </a:r>
          </a:p>
          <a:p>
            <a:pPr marL="612454" indent="-612454">
              <a:buFont typeface="Arial" pitchFamily="34" charset="0"/>
              <a:buChar char="•"/>
              <a:defRPr/>
            </a:pPr>
            <a:endParaRPr lang="en-US" sz="3600" dirty="0"/>
          </a:p>
          <a:p>
            <a:pPr marL="612454" indent="-612454">
              <a:buFont typeface="Arial" pitchFamily="34" charset="0"/>
              <a:buChar char="•"/>
              <a:defRPr/>
            </a:pPr>
            <a:r>
              <a:rPr lang="en-US" sz="3600" dirty="0"/>
              <a:t>Ratified by 193 countries</a:t>
            </a:r>
          </a:p>
          <a:p>
            <a:pPr marL="612454" indent="-612454">
              <a:buFont typeface="Arial" pitchFamily="34" charset="0"/>
              <a:buChar char="•"/>
              <a:defRPr/>
            </a:pPr>
            <a:endParaRPr lang="en-US" sz="2000" dirty="0"/>
          </a:p>
          <a:p>
            <a:pPr marL="612454" indent="-612454">
              <a:buFont typeface="Arial" pitchFamily="34" charset="0"/>
              <a:buChar char="•"/>
              <a:defRPr/>
            </a:pPr>
            <a:r>
              <a:rPr lang="en-US" sz="3600" dirty="0"/>
              <a:t>Conference of Parties (COP) every 3-4 years</a:t>
            </a:r>
          </a:p>
          <a:p>
            <a:pPr marL="612454" indent="-612454">
              <a:buFont typeface="Arial" pitchFamily="34" charset="0"/>
              <a:buChar char="•"/>
              <a:defRPr/>
            </a:pPr>
            <a:endParaRPr lang="en-US" sz="2100" dirty="0"/>
          </a:p>
          <a:p>
            <a:pPr marL="612454" indent="-612454">
              <a:buFont typeface="Arial" pitchFamily="34" charset="0"/>
              <a:buChar char="•"/>
              <a:defRPr/>
            </a:pPr>
            <a:r>
              <a:rPr lang="en-US" sz="3600" dirty="0"/>
              <a:t>Conservation and sustainable use of species / ecosystems </a:t>
            </a:r>
          </a:p>
          <a:p>
            <a:pPr marL="612454" indent="-612454">
              <a:buFont typeface="Arial" pitchFamily="34" charset="0"/>
              <a:buChar char="•"/>
              <a:defRPr/>
            </a:pPr>
            <a:endParaRPr lang="en-US" sz="2100" dirty="0"/>
          </a:p>
          <a:p>
            <a:pPr marL="612454" indent="-612454">
              <a:buFont typeface="Arial" pitchFamily="34" charset="0"/>
              <a:buChar char="•"/>
              <a:defRPr/>
            </a:pPr>
            <a:r>
              <a:rPr lang="en-US" sz="3600" dirty="0"/>
              <a:t>Primary vehicle for marine conservation policy-making for EEZs and Areas Beyond National Jurisdiction (ABNJs)</a:t>
            </a:r>
          </a:p>
          <a:p>
            <a:pPr>
              <a:defRPr/>
            </a:pPr>
            <a:endParaRPr lang="en-GB" sz="2100" dirty="0"/>
          </a:p>
          <a:p>
            <a:pPr marL="612454" indent="-612454">
              <a:buFont typeface="Arial" pitchFamily="34" charset="0"/>
              <a:buChar char="•"/>
              <a:defRPr/>
            </a:pPr>
            <a:r>
              <a:rPr lang="en-GB" sz="3600" dirty="0"/>
              <a:t>COP 7 and 8 developed targets for conservation of at least 10% of each of the world’s marine / coastal ecoregions</a:t>
            </a:r>
            <a:r>
              <a:rPr lang="en-US" sz="3600" dirty="0"/>
              <a:t> </a:t>
            </a:r>
          </a:p>
          <a:p>
            <a:pPr marL="612454" indent="-612454">
              <a:buFont typeface="Arial" pitchFamily="34" charset="0"/>
              <a:buChar char="•"/>
              <a:defRPr/>
            </a:pPr>
            <a:endParaRPr lang="en-US" sz="2100" dirty="0"/>
          </a:p>
          <a:p>
            <a:pPr marL="612454" indent="-612454">
              <a:buFont typeface="Arial" pitchFamily="34" charset="0"/>
              <a:buChar char="•"/>
              <a:defRPr/>
            </a:pPr>
            <a:r>
              <a:rPr lang="en-GB" sz="3600" dirty="0"/>
              <a:t>COP 9, 10 and 11 approved and advanced work on</a:t>
            </a:r>
          </a:p>
          <a:p>
            <a:pPr marL="1429059" lvl="1" indent="-612454">
              <a:buFont typeface="Arial" pitchFamily="34" charset="0"/>
              <a:buChar char="•"/>
              <a:defRPr/>
            </a:pPr>
            <a:r>
              <a:rPr lang="en-US" sz="3600" i="1" dirty="0"/>
              <a:t>Ecologically / Biologically Significant Areas (</a:t>
            </a:r>
            <a:r>
              <a:rPr lang="en-US" sz="3600" i="1" dirty="0" err="1"/>
              <a:t>EBSAs</a:t>
            </a:r>
            <a:r>
              <a:rPr lang="en-US" sz="3600" i="1" dirty="0"/>
              <a:t>)</a:t>
            </a:r>
          </a:p>
          <a:p>
            <a:pPr marL="1429059" lvl="1" indent="-612454">
              <a:buFont typeface="Arial" pitchFamily="34" charset="0"/>
              <a:buChar char="•"/>
              <a:defRPr/>
            </a:pPr>
            <a:r>
              <a:rPr lang="en-US" sz="3600" i="1" dirty="0" err="1"/>
              <a:t>EIA</a:t>
            </a:r>
            <a:r>
              <a:rPr lang="en-US" sz="3600" i="1" dirty="0"/>
              <a:t> for human activities in international waters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1" y="159933"/>
            <a:ext cx="18291175" cy="148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600" dirty="0">
                <a:solidFill>
                  <a:schemeClr val="tx2"/>
                </a:solidFill>
                <a:latin typeface="+mj-lt"/>
              </a:rPr>
              <a:t>1. Ocean Governance</a:t>
            </a:r>
          </a:p>
        </p:txBody>
      </p:sp>
    </p:spTree>
    <p:extLst>
      <p:ext uri="{BB962C8B-B14F-4D97-AF65-F5344CB8AC3E}">
        <p14:creationId xmlns:p14="http://schemas.microsoft.com/office/powerpoint/2010/main" val="18137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01031" y="1736897"/>
            <a:ext cx="17827545" cy="84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GB" sz="3600" dirty="0">
                <a:latin typeface="+mj-lt"/>
                <a:ea typeface="Tahoma" pitchFamily="34" charset="0"/>
                <a:cs typeface="Tahoma" pitchFamily="34" charset="0"/>
              </a:rPr>
              <a:t>2007 Expert Workshop on Ecological Criteria and Classification  - </a:t>
            </a:r>
            <a:r>
              <a:rPr lang="en-GB" sz="3600" b="1" i="1" dirty="0">
                <a:latin typeface="+mj-lt"/>
                <a:ea typeface="Tahoma" pitchFamily="34" charset="0"/>
                <a:cs typeface="Tahoma" pitchFamily="34" charset="0"/>
              </a:rPr>
              <a:t>No </a:t>
            </a:r>
            <a:r>
              <a:rPr lang="en-GB" sz="3600" b="1" i="1" dirty="0" smtClean="0">
                <a:latin typeface="+mj-lt"/>
                <a:ea typeface="Tahoma" pitchFamily="34" charset="0"/>
                <a:cs typeface="Tahoma" pitchFamily="34" charset="0"/>
              </a:rPr>
              <a:t>industry </a:t>
            </a:r>
            <a:r>
              <a:rPr lang="en-GB" sz="3600" b="1" i="1" dirty="0">
                <a:latin typeface="+mj-lt"/>
                <a:ea typeface="Tahoma" pitchFamily="34" charset="0"/>
                <a:cs typeface="Tahoma" pitchFamily="34" charset="0"/>
              </a:rPr>
              <a:t>presence</a:t>
            </a:r>
          </a:p>
          <a:p>
            <a:pPr>
              <a:buFont typeface="Arial" charset="0"/>
              <a:buChar char="•"/>
              <a:defRPr/>
            </a:pPr>
            <a:endParaRPr lang="en-US" sz="3600" dirty="0"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3600" dirty="0">
                <a:latin typeface="+mj-lt"/>
                <a:ea typeface="Tahoma" pitchFamily="34" charset="0"/>
                <a:cs typeface="Tahoma" pitchFamily="34" charset="0"/>
              </a:rPr>
              <a:t>2008 COP 9 adopted scientific criteria for identifying EBSAs in need of protection and 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scientific guidance </a:t>
            </a:r>
            <a:r>
              <a:rPr lang="en-GB" sz="3600" dirty="0">
                <a:latin typeface="+mj-lt"/>
                <a:ea typeface="Tahoma" pitchFamily="34" charset="0"/>
                <a:cs typeface="Tahoma" pitchFamily="34" charset="0"/>
              </a:rPr>
              <a:t>for selecting MPA network - </a:t>
            </a:r>
            <a:r>
              <a:rPr lang="en-GB" sz="3600" b="1" i="1" dirty="0">
                <a:latin typeface="+mj-lt"/>
                <a:ea typeface="Tahoma" pitchFamily="34" charset="0"/>
                <a:cs typeface="Tahoma" pitchFamily="34" charset="0"/>
              </a:rPr>
              <a:t>No </a:t>
            </a:r>
            <a:r>
              <a:rPr lang="en-GB" sz="3600" b="1" i="1" dirty="0" smtClean="0">
                <a:latin typeface="+mj-lt"/>
                <a:ea typeface="Tahoma" pitchFamily="34" charset="0"/>
                <a:cs typeface="Tahoma" pitchFamily="34" charset="0"/>
              </a:rPr>
              <a:t>industry </a:t>
            </a:r>
            <a:r>
              <a:rPr lang="en-GB" sz="3600" b="1" i="1" dirty="0">
                <a:latin typeface="+mj-lt"/>
                <a:ea typeface="Tahoma" pitchFamily="34" charset="0"/>
                <a:cs typeface="Tahoma" pitchFamily="34" charset="0"/>
              </a:rPr>
              <a:t>presence</a:t>
            </a:r>
          </a:p>
          <a:p>
            <a:pPr>
              <a:buFont typeface="Arial" charset="0"/>
              <a:buChar char="•"/>
              <a:defRPr/>
            </a:pPr>
            <a:endParaRPr lang="en-US" sz="3600" dirty="0"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2009 Expert Workshop on Scientific and Technical Guidance in Identification of Marine ABNJs in Need of Protection </a:t>
            </a:r>
            <a:r>
              <a:rPr lang="en-US" sz="3600" dirty="0" smtClean="0">
                <a:latin typeface="+mj-lt"/>
                <a:ea typeface="Tahoma" pitchFamily="34" charset="0"/>
                <a:cs typeface="Tahoma" pitchFamily="34" charset="0"/>
              </a:rPr>
              <a:t>- </a:t>
            </a:r>
            <a:r>
              <a:rPr lang="en-US" sz="3600" b="1" i="1" dirty="0" err="1" smtClean="0">
                <a:latin typeface="+mj-lt"/>
                <a:ea typeface="Tahoma" pitchFamily="34" charset="0"/>
                <a:cs typeface="Tahoma" pitchFamily="34" charset="0"/>
              </a:rPr>
              <a:t>WOC</a:t>
            </a:r>
            <a:r>
              <a:rPr lang="en-US" sz="3600" b="1" i="1" dirty="0" smtClean="0">
                <a:latin typeface="+mj-lt"/>
                <a:ea typeface="Tahoma" pitchFamily="34" charset="0"/>
                <a:cs typeface="Tahoma" pitchFamily="34" charset="0"/>
              </a:rPr>
              <a:t> is only industry presence</a:t>
            </a:r>
          </a:p>
          <a:p>
            <a:pPr>
              <a:buFont typeface="Arial" charset="0"/>
              <a:buChar char="•"/>
              <a:defRPr/>
            </a:pPr>
            <a:endParaRPr lang="en-US" sz="36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3600" dirty="0" smtClean="0">
                <a:latin typeface="+mj-lt"/>
                <a:ea typeface="Tahoma" pitchFamily="34" charset="0"/>
                <a:cs typeface="Tahoma" pitchFamily="34" charset="0"/>
              </a:rPr>
              <a:t>2011 </a:t>
            </a:r>
            <a:r>
              <a:rPr lang="en-GB" sz="3600" dirty="0">
                <a:latin typeface="+mj-lt"/>
                <a:ea typeface="Tahoma" pitchFamily="34" charset="0"/>
                <a:cs typeface="Tahoma" pitchFamily="34" charset="0"/>
              </a:rPr>
              <a:t>COP 10 decision to accelerate identification and protection of EBSAs</a:t>
            </a:r>
            <a:r>
              <a:rPr lang="en-GB" sz="3600" b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>
                <a:latin typeface="+mj-lt"/>
                <a:ea typeface="Tahoma" pitchFamily="34" charset="0"/>
                <a:cs typeface="Tahoma" pitchFamily="34" charset="0"/>
              </a:rPr>
              <a:t>in high seas </a:t>
            </a: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- </a:t>
            </a:r>
            <a:r>
              <a:rPr lang="en-US" sz="3600" b="1" i="1" dirty="0" err="1">
                <a:latin typeface="+mn-lt"/>
                <a:ea typeface="Tahoma" pitchFamily="34" charset="0"/>
                <a:cs typeface="Tahoma" pitchFamily="34" charset="0"/>
              </a:rPr>
              <a:t>WOC</a:t>
            </a:r>
            <a:r>
              <a:rPr lang="en-US" sz="3600" b="1" i="1" dirty="0">
                <a:latin typeface="+mn-lt"/>
                <a:ea typeface="Tahoma" pitchFamily="34" charset="0"/>
                <a:cs typeface="Tahoma" pitchFamily="34" charset="0"/>
              </a:rPr>
              <a:t> is only industry presence</a:t>
            </a:r>
          </a:p>
          <a:p>
            <a:pPr>
              <a:buFont typeface="Arial" charset="0"/>
              <a:buChar char="•"/>
              <a:defRPr/>
            </a:pPr>
            <a:endParaRPr lang="en-US" sz="3600" dirty="0"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2011-12 CBD regional workshops to identify EBSAs using CBD criteria - </a:t>
            </a:r>
            <a:r>
              <a:rPr lang="en-GB" sz="3600" b="1" i="1" dirty="0">
                <a:latin typeface="+mj-lt"/>
                <a:ea typeface="Tahoma" pitchFamily="34" charset="0"/>
                <a:cs typeface="Tahoma" pitchFamily="34" charset="0"/>
              </a:rPr>
              <a:t>No </a:t>
            </a:r>
            <a:r>
              <a:rPr lang="en-GB" sz="3600" b="1" i="1" dirty="0" smtClean="0">
                <a:latin typeface="+mj-lt"/>
                <a:ea typeface="Tahoma" pitchFamily="34" charset="0"/>
                <a:cs typeface="Tahoma" pitchFamily="34" charset="0"/>
              </a:rPr>
              <a:t>industry </a:t>
            </a:r>
            <a:r>
              <a:rPr lang="en-GB" sz="3600" b="1" i="1" dirty="0">
                <a:latin typeface="+mj-lt"/>
                <a:ea typeface="Tahoma" pitchFamily="34" charset="0"/>
                <a:cs typeface="Tahoma" pitchFamily="34" charset="0"/>
              </a:rPr>
              <a:t>presence; many </a:t>
            </a:r>
            <a:r>
              <a:rPr lang="en-GB" sz="3600" b="1" i="1" dirty="0" err="1">
                <a:latin typeface="+mj-lt"/>
                <a:ea typeface="Tahoma" pitchFamily="34" charset="0"/>
                <a:cs typeface="Tahoma" pitchFamily="34" charset="0"/>
              </a:rPr>
              <a:t>EBSAs</a:t>
            </a:r>
            <a:r>
              <a:rPr lang="en-GB" sz="3600" b="1" i="1" dirty="0">
                <a:latin typeface="+mj-lt"/>
                <a:ea typeface="Tahoma" pitchFamily="34" charset="0"/>
                <a:cs typeface="Tahoma" pitchFamily="34" charset="0"/>
              </a:rPr>
              <a:t> proposed</a:t>
            </a:r>
          </a:p>
          <a:p>
            <a:pPr>
              <a:buFont typeface="Arial" charset="0"/>
              <a:buChar char="•"/>
              <a:defRPr/>
            </a:pPr>
            <a:endParaRPr lang="en-GB" sz="3600" dirty="0"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3600" dirty="0">
                <a:latin typeface="+mj-lt"/>
                <a:ea typeface="Tahoma" pitchFamily="34" charset="0"/>
                <a:cs typeface="Tahoma" pitchFamily="34" charset="0"/>
              </a:rPr>
              <a:t>2012 Preparatory Meetings/COP 11 -</a:t>
            </a:r>
            <a:r>
              <a:rPr lang="en-GB" sz="3600" b="1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3600" b="1" i="1" dirty="0" err="1">
                <a:latin typeface="+mj-lt"/>
                <a:ea typeface="Tahoma" pitchFamily="34" charset="0"/>
                <a:cs typeface="Tahoma" pitchFamily="34" charset="0"/>
              </a:rPr>
              <a:t>WOC</a:t>
            </a:r>
            <a:r>
              <a:rPr lang="en-GB" sz="3600" b="1" i="1" dirty="0">
                <a:latin typeface="+mj-lt"/>
                <a:ea typeface="Tahoma" pitchFamily="34" charset="0"/>
                <a:cs typeface="Tahoma" pitchFamily="34" charset="0"/>
              </a:rPr>
              <a:t> presence; many </a:t>
            </a:r>
            <a:r>
              <a:rPr lang="en-GB" sz="3600" b="1" i="1" dirty="0" err="1">
                <a:latin typeface="+mj-lt"/>
                <a:ea typeface="Tahoma" pitchFamily="34" charset="0"/>
                <a:cs typeface="Tahoma" pitchFamily="34" charset="0"/>
              </a:rPr>
              <a:t>EBSAs</a:t>
            </a:r>
            <a:r>
              <a:rPr lang="en-GB" sz="3600" b="1" i="1" dirty="0">
                <a:latin typeface="+mj-lt"/>
                <a:ea typeface="Tahoma" pitchFamily="34" charset="0"/>
                <a:cs typeface="Tahoma" pitchFamily="34" charset="0"/>
              </a:rPr>
              <a:t> approved</a:t>
            </a:r>
            <a:endParaRPr lang="en-US" sz="3600" b="1" i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-30783" y="248543"/>
            <a:ext cx="18291175" cy="148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/>
          <a:p>
            <a:pPr algn="ctr"/>
            <a:r>
              <a:rPr lang="en-US" sz="8600" dirty="0">
                <a:solidFill>
                  <a:schemeClr val="tx2"/>
                </a:solidFill>
                <a:latin typeface="+mj-lt"/>
              </a:rPr>
              <a:t>Ecologic./Biologic. Significant Areas</a:t>
            </a:r>
          </a:p>
        </p:txBody>
      </p:sp>
    </p:spTree>
    <p:extLst>
      <p:ext uri="{BB962C8B-B14F-4D97-AF65-F5344CB8AC3E}">
        <p14:creationId xmlns:p14="http://schemas.microsoft.com/office/powerpoint/2010/main" val="312035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-1" y="248543"/>
            <a:ext cx="18291175" cy="148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/>
          <a:p>
            <a:pPr algn="ctr"/>
            <a:r>
              <a:rPr lang="en-US" sz="8600" dirty="0">
                <a:solidFill>
                  <a:schemeClr val="tx2"/>
                </a:solidFill>
                <a:latin typeface="+mj-lt"/>
              </a:rPr>
              <a:t>Ecologic./Biologic. Significant Areas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1" t="36233" r="26156" b="26992"/>
          <a:stretch/>
        </p:blipFill>
        <p:spPr bwMode="auto">
          <a:xfrm>
            <a:off x="-22403" y="3897146"/>
            <a:ext cx="16402669" cy="610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9841" y="2205173"/>
            <a:ext cx="11575311" cy="127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dirty="0" smtClean="0">
                <a:latin typeface="+mj-lt"/>
              </a:rPr>
              <a:t>Areas meeting </a:t>
            </a:r>
            <a:r>
              <a:rPr lang="en-US" sz="3600" dirty="0" err="1" smtClean="0">
                <a:latin typeface="+mj-lt"/>
              </a:rPr>
              <a:t>CBD</a:t>
            </a:r>
            <a:r>
              <a:rPr lang="en-US" sz="3600" dirty="0" smtClean="0">
                <a:latin typeface="+mj-lt"/>
              </a:rPr>
              <a:t> criteria for </a:t>
            </a:r>
            <a:r>
              <a:rPr lang="en-US" sz="3600" dirty="0" err="1" smtClean="0">
                <a:latin typeface="+mj-lt"/>
              </a:rPr>
              <a:t>EBSAs</a:t>
            </a:r>
            <a:r>
              <a:rPr lang="en-US" sz="3600" dirty="0" smtClean="0">
                <a:latin typeface="+mj-lt"/>
              </a:rPr>
              <a:t> and proposed for</a:t>
            </a:r>
          </a:p>
          <a:p>
            <a:pPr algn="ctr"/>
            <a:r>
              <a:rPr lang="en-US" sz="3600" dirty="0" smtClean="0">
                <a:latin typeface="+mj-lt"/>
              </a:rPr>
              <a:t> inclusion in </a:t>
            </a:r>
            <a:r>
              <a:rPr lang="en-US" sz="3600" dirty="0" err="1" smtClean="0">
                <a:latin typeface="+mj-lt"/>
              </a:rPr>
              <a:t>EBSA</a:t>
            </a:r>
            <a:r>
              <a:rPr lang="en-US" sz="3600" dirty="0" smtClean="0">
                <a:latin typeface="+mj-lt"/>
              </a:rPr>
              <a:t> register </a:t>
            </a:r>
            <a:endParaRPr lang="en-US" sz="3600" dirty="0">
              <a:latin typeface="+mj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035" y="2201027"/>
            <a:ext cx="5629879" cy="375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775468" y="4856789"/>
            <a:ext cx="3515706" cy="12729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latin typeface="+mj-lt"/>
              </a:rPr>
              <a:t>e.g. Sargasso Sea </a:t>
            </a:r>
          </a:p>
          <a:p>
            <a:r>
              <a:rPr lang="en-US" sz="3600" dirty="0" smtClean="0">
                <a:latin typeface="+mj-lt"/>
              </a:rPr>
              <a:t>Alliance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81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66039"/>
            <a:ext cx="18291175" cy="148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600" dirty="0">
                <a:solidFill>
                  <a:schemeClr val="tx2"/>
                </a:solidFill>
                <a:latin typeface="+mj-lt"/>
              </a:rPr>
              <a:t>Marine Protected Areas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3" t="22133" r="4374" b="7449"/>
          <a:stretch/>
        </p:blipFill>
        <p:spPr bwMode="auto">
          <a:xfrm>
            <a:off x="822818" y="3952562"/>
            <a:ext cx="16645537" cy="666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27672" y="1976735"/>
            <a:ext cx="17163503" cy="281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321" tIns="81660" rIns="163321" bIns="81660">
            <a:spAutoFit/>
          </a:bodyPr>
          <a:lstStyle/>
          <a:p>
            <a:pPr marL="612454" lvl="1" indent="-612454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US" sz="3600" dirty="0">
                <a:latin typeface="+mj-lt"/>
              </a:rPr>
              <a:t>The high seas/deep seabed ocean governance agenda is moving rapidly</a:t>
            </a:r>
          </a:p>
          <a:p>
            <a:pPr marL="612454" lvl="1" indent="-612454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US" sz="3600" dirty="0">
                <a:latin typeface="+mj-lt"/>
              </a:rPr>
              <a:t>Significant implications for ocean industries</a:t>
            </a:r>
          </a:p>
          <a:p>
            <a:pPr marL="612454" lvl="1" indent="-612454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US" sz="3600" dirty="0">
                <a:latin typeface="+mj-lt"/>
              </a:rPr>
              <a:t>Targets of 10-40% of marine environment for protection</a:t>
            </a:r>
          </a:p>
          <a:p>
            <a:pPr marL="612454" lvl="1" indent="-612454">
              <a:buFont typeface="Arial" pitchFamily="34" charset="0"/>
              <a:buChar char="•"/>
              <a:tabLst>
                <a:tab pos="0" algn="l"/>
              </a:tabLst>
              <a:defRPr/>
            </a:pPr>
            <a:endParaRPr lang="en-US" dirty="0"/>
          </a:p>
          <a:p>
            <a:pPr marL="0" lvl="1">
              <a:tabLst>
                <a:tab pos="0" algn="l"/>
              </a:tabLs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218402" y="248543"/>
            <a:ext cx="18755280" cy="148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321" tIns="81660" rIns="163321" bIns="816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600" dirty="0" err="1">
                <a:solidFill>
                  <a:schemeClr val="tx2"/>
                </a:solidFill>
                <a:latin typeface="+mj-lt"/>
              </a:rPr>
              <a:t>EIA</a:t>
            </a:r>
            <a:r>
              <a:rPr lang="en-US" sz="8600" dirty="0">
                <a:solidFill>
                  <a:schemeClr val="tx2"/>
                </a:solidFill>
                <a:latin typeface="+mj-lt"/>
              </a:rPr>
              <a:t> for Activities in Marine Areas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75783" y="2048743"/>
            <a:ext cx="16766910" cy="73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marL="0" lvl="1">
              <a:tabLst>
                <a:tab pos="0" algn="l"/>
              </a:tabLst>
              <a:defRPr/>
            </a:pPr>
            <a:r>
              <a:rPr lang="en-US" sz="3600" b="1" dirty="0">
                <a:latin typeface="+mj-lt"/>
              </a:rPr>
              <a:t>Impacts of Human Activities on Marine/Coastal Biodiversity </a:t>
            </a:r>
          </a:p>
          <a:p>
            <a:pPr marL="0" lvl="1">
              <a:tabLst>
                <a:tab pos="0" algn="l"/>
              </a:tabLst>
              <a:defRPr/>
            </a:pPr>
            <a:endParaRPr lang="en-US" sz="3600" dirty="0">
              <a:latin typeface="+mj-lt"/>
            </a:endParaRPr>
          </a:p>
          <a:p>
            <a:pPr>
              <a:defRPr/>
            </a:pPr>
            <a:r>
              <a:rPr lang="en-GB" sz="3600" dirty="0">
                <a:latin typeface="+mj-lt"/>
              </a:rPr>
              <a:t>Governments have developed guidelines for biodiversity in </a:t>
            </a:r>
            <a:r>
              <a:rPr lang="en-GB" sz="3600" dirty="0" err="1">
                <a:latin typeface="+mj-lt"/>
              </a:rPr>
              <a:t>EIAs</a:t>
            </a:r>
            <a:r>
              <a:rPr lang="en-GB" sz="3600" dirty="0">
                <a:latin typeface="+mj-lt"/>
              </a:rPr>
              <a:t> in marine and coastal areas to:</a:t>
            </a:r>
          </a:p>
          <a:p>
            <a:pPr marL="612454" indent="-612454">
              <a:buFont typeface="Arial" pitchFamily="34" charset="0"/>
              <a:buChar char="•"/>
              <a:defRPr/>
            </a:pPr>
            <a:r>
              <a:rPr lang="en-US" sz="3600" dirty="0" smtClean="0">
                <a:latin typeface="+mj-lt"/>
              </a:rPr>
              <a:t>Minimize </a:t>
            </a:r>
            <a:r>
              <a:rPr lang="en-US" sz="3600" dirty="0">
                <a:latin typeface="+mj-lt"/>
              </a:rPr>
              <a:t>and mitigate the </a:t>
            </a:r>
            <a:r>
              <a:rPr lang="en-GB" sz="3600" dirty="0">
                <a:latin typeface="+mj-lt"/>
              </a:rPr>
              <a:t>specific and cumulative </a:t>
            </a:r>
            <a:r>
              <a:rPr lang="en-US" sz="3600" dirty="0">
                <a:latin typeface="+mj-lt"/>
              </a:rPr>
              <a:t>negative impacts of human activities on biodiversity</a:t>
            </a:r>
          </a:p>
          <a:p>
            <a:pPr marL="612454" indent="-612454">
              <a:buFont typeface="Arial" pitchFamily="34" charset="0"/>
              <a:buChar char="•"/>
              <a:defRPr/>
            </a:pPr>
            <a:r>
              <a:rPr lang="en-US" sz="3600" dirty="0" smtClean="0">
                <a:latin typeface="+mj-lt"/>
              </a:rPr>
              <a:t>Identify </a:t>
            </a:r>
            <a:r>
              <a:rPr lang="en-US" sz="3600" dirty="0">
                <a:latin typeface="+mj-lt"/>
              </a:rPr>
              <a:t>and assess threats to marine biological diversity</a:t>
            </a:r>
          </a:p>
          <a:p>
            <a:pPr marL="612454" indent="-612454">
              <a:buFont typeface="Arial" pitchFamily="34" charset="0"/>
              <a:buChar char="•"/>
              <a:defRPr/>
            </a:pPr>
            <a:r>
              <a:rPr lang="en-GB" sz="3600" dirty="0" smtClean="0">
                <a:latin typeface="+mj-lt"/>
              </a:rPr>
              <a:t>Stop </a:t>
            </a:r>
            <a:r>
              <a:rPr lang="en-GB" sz="3600" dirty="0">
                <a:latin typeface="+mj-lt"/>
              </a:rPr>
              <a:t>the degradation and loss of important habitats </a:t>
            </a:r>
          </a:p>
          <a:p>
            <a:pPr marL="612454" indent="-612454">
              <a:buFont typeface="Arial" pitchFamily="34" charset="0"/>
              <a:buChar char="•"/>
              <a:defRPr/>
            </a:pPr>
            <a:r>
              <a:rPr lang="en-GB" sz="3600" dirty="0" smtClean="0">
                <a:latin typeface="+mj-lt"/>
              </a:rPr>
              <a:t>Prevent </a:t>
            </a:r>
            <a:r>
              <a:rPr lang="en-GB" sz="3600" dirty="0">
                <a:latin typeface="+mj-lt"/>
              </a:rPr>
              <a:t>significant adverse effects by unsustainable human activities in marine and </a:t>
            </a:r>
            <a:r>
              <a:rPr lang="en-GB" sz="3600" dirty="0" smtClean="0">
                <a:latin typeface="+mj-lt"/>
              </a:rPr>
              <a:t>coastal </a:t>
            </a:r>
            <a:r>
              <a:rPr lang="en-GB" sz="3600" dirty="0">
                <a:latin typeface="+mj-lt"/>
              </a:rPr>
              <a:t>areas</a:t>
            </a:r>
          </a:p>
          <a:p>
            <a:pPr marL="612454" indent="-612454">
              <a:buFont typeface="Arial" pitchFamily="34" charset="0"/>
              <a:buChar char="•"/>
              <a:defRPr/>
            </a:pPr>
            <a:r>
              <a:rPr lang="en-US" sz="3600" dirty="0" smtClean="0">
                <a:latin typeface="+mj-lt"/>
              </a:rPr>
              <a:t>Support </a:t>
            </a:r>
            <a:r>
              <a:rPr lang="en-US" sz="3600" dirty="0">
                <a:latin typeface="+mj-lt"/>
              </a:rPr>
              <a:t>the maintenance of the conservation status of </a:t>
            </a:r>
            <a:r>
              <a:rPr lang="en-US" sz="3600" dirty="0" err="1">
                <a:latin typeface="+mj-lt"/>
              </a:rPr>
              <a:t>EBSAs</a:t>
            </a:r>
            <a:r>
              <a:rPr lang="en-US" sz="3600" dirty="0">
                <a:latin typeface="+mj-lt"/>
              </a:rPr>
              <a:t> and </a:t>
            </a:r>
            <a:r>
              <a:rPr lang="en-US" sz="3600" dirty="0" err="1">
                <a:latin typeface="+mj-lt"/>
              </a:rPr>
              <a:t>MPAs</a:t>
            </a:r>
            <a:r>
              <a:rPr lang="en-US" sz="3600" dirty="0">
                <a:latin typeface="+mj-lt"/>
              </a:rPr>
              <a:t> and avoid their degradation or destruction</a:t>
            </a:r>
          </a:p>
          <a:p>
            <a:pPr marL="0" lvl="1">
              <a:tabLst>
                <a:tab pos="0" algn="l"/>
              </a:tabLs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18&quot;&gt;&lt;property id=&quot;20148&quot; value=&quot;5&quot;/&gt;&lt;property id=&quot;20300&quot; value=&quot;Slide 2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45C053-8E4D-4681-BF63-E3E2D981C508}"/>
</file>

<file path=customXml/itemProps2.xml><?xml version="1.0" encoding="utf-8"?>
<ds:datastoreItem xmlns:ds="http://schemas.openxmlformats.org/officeDocument/2006/customXml" ds:itemID="{1A2E1912-8BCC-4B06-806E-E7E997755157}"/>
</file>

<file path=customXml/itemProps3.xml><?xml version="1.0" encoding="utf-8"?>
<ds:datastoreItem xmlns:ds="http://schemas.openxmlformats.org/officeDocument/2006/customXml" ds:itemID="{BD5FF6E5-6FC3-418F-8DB5-EB21ECB8888B}"/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1527</Words>
  <Application>Microsoft Office PowerPoint</Application>
  <PresentationFormat>Custom</PresentationFormat>
  <Paragraphs>353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Competition for Seabed Space</vt:lpstr>
      <vt:lpstr>Competition for Seabed Space</vt:lpstr>
      <vt:lpstr>Resolving Stakeholder Conflicts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cdelcaz</dc:creator>
  <cp:lastModifiedBy>Paul Holthus</cp:lastModifiedBy>
  <cp:revision>41</cp:revision>
  <dcterms:created xsi:type="dcterms:W3CDTF">2013-08-21T15:33:30Z</dcterms:created>
  <dcterms:modified xsi:type="dcterms:W3CDTF">2013-09-19T14:28:26Z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0x010100162C488B902C4D4385B7704CD2E51C82</vt:lpwstr>
  </property>
</Properties>
</file>