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6" r:id="rId7"/>
    <p:sldId id="265" r:id="rId8"/>
    <p:sldId id="267" r:id="rId9"/>
    <p:sldId id="260" r:id="rId10"/>
  </p:sldIdLst>
  <p:sldSz cx="18291175" cy="10290175"/>
  <p:notesSz cx="6858000" cy="9144000"/>
  <p:custDataLst>
    <p:tags r:id="rId11"/>
  </p:custDataLst>
  <p:defaultTextStyle>
    <a:defPPr>
      <a:defRPr lang="es-ES"/>
    </a:defPPr>
    <a:lvl1pPr marL="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60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321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81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642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302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963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6234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2839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516" y="-78"/>
      </p:cViewPr>
      <p:guideLst>
        <p:guide orient="horz" pos="2288"/>
        <p:guide orient="horz" pos="2969"/>
        <p:guide pos="5761"/>
        <p:guide pos="57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71838" y="3196625"/>
            <a:ext cx="15547499" cy="22057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743676" y="5831099"/>
            <a:ext cx="12803823" cy="26297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2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84746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1670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6528555" y="619317"/>
            <a:ext cx="8231029" cy="131723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829119" y="619317"/>
            <a:ext cx="24394584" cy="131723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8690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26961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4877" y="6612391"/>
            <a:ext cx="15547499" cy="2043743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4877" y="4361416"/>
            <a:ext cx="15547499" cy="2250975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60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321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81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642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302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963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623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283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93284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829117" y="3601562"/>
            <a:ext cx="16312808" cy="10190132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8446779" y="3601562"/>
            <a:ext cx="16312806" cy="10190132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‹N°›</a:t>
            </a:fld>
            <a:endParaRPr lang="es-E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l="73026"/>
          <a:stretch>
            <a:fillRect/>
          </a:stretch>
        </p:blipFill>
        <p:spPr bwMode="auto">
          <a:xfrm>
            <a:off x="8545652" y="9664823"/>
            <a:ext cx="1464031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8902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559" y="412084"/>
            <a:ext cx="16462058" cy="1715029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559" y="2303380"/>
            <a:ext cx="8081779" cy="959939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14559" y="3263320"/>
            <a:ext cx="8081779" cy="5928761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9291664" y="2303380"/>
            <a:ext cx="8084953" cy="959939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9291664" y="3263320"/>
            <a:ext cx="8084953" cy="5928761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36295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24418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74136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560" y="409701"/>
            <a:ext cx="6017671" cy="1743613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51341" y="409702"/>
            <a:ext cx="10225275" cy="8782379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560" y="2153315"/>
            <a:ext cx="6017671" cy="7038766"/>
          </a:xfrm>
        </p:spPr>
        <p:txBody>
          <a:bodyPr/>
          <a:lstStyle>
            <a:lvl1pPr marL="0" indent="0">
              <a:buNone/>
              <a:defRPr sz="2500"/>
            </a:lvl1pPr>
            <a:lvl2pPr marL="816605" indent="0">
              <a:buNone/>
              <a:defRPr sz="2100"/>
            </a:lvl2pPr>
            <a:lvl3pPr marL="1633210" indent="0">
              <a:buNone/>
              <a:defRPr sz="1800"/>
            </a:lvl3pPr>
            <a:lvl4pPr marL="2449815" indent="0">
              <a:buNone/>
              <a:defRPr sz="1600"/>
            </a:lvl4pPr>
            <a:lvl5pPr marL="3266420" indent="0">
              <a:buNone/>
              <a:defRPr sz="1600"/>
            </a:lvl5pPr>
            <a:lvl6pPr marL="4083025" indent="0">
              <a:buNone/>
              <a:defRPr sz="1600"/>
            </a:lvl6pPr>
            <a:lvl7pPr marL="4899630" indent="0">
              <a:buNone/>
              <a:defRPr sz="1600"/>
            </a:lvl7pPr>
            <a:lvl8pPr marL="5716234" indent="0">
              <a:buNone/>
              <a:defRPr sz="1600"/>
            </a:lvl8pPr>
            <a:lvl9pPr marL="6532839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2482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85198" y="7203123"/>
            <a:ext cx="10974705" cy="850369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585198" y="919446"/>
            <a:ext cx="10974705" cy="6174105"/>
          </a:xfrm>
        </p:spPr>
        <p:txBody>
          <a:bodyPr/>
          <a:lstStyle>
            <a:lvl1pPr marL="0" indent="0">
              <a:buNone/>
              <a:defRPr sz="5700"/>
            </a:lvl1pPr>
            <a:lvl2pPr marL="816605" indent="0">
              <a:buNone/>
              <a:defRPr sz="5000"/>
            </a:lvl2pPr>
            <a:lvl3pPr marL="1633210" indent="0">
              <a:buNone/>
              <a:defRPr sz="4300"/>
            </a:lvl3pPr>
            <a:lvl4pPr marL="2449815" indent="0">
              <a:buNone/>
              <a:defRPr sz="3600"/>
            </a:lvl4pPr>
            <a:lvl5pPr marL="3266420" indent="0">
              <a:buNone/>
              <a:defRPr sz="3600"/>
            </a:lvl5pPr>
            <a:lvl6pPr marL="4083025" indent="0">
              <a:buNone/>
              <a:defRPr sz="3600"/>
            </a:lvl6pPr>
            <a:lvl7pPr marL="4899630" indent="0">
              <a:buNone/>
              <a:defRPr sz="3600"/>
            </a:lvl7pPr>
            <a:lvl8pPr marL="5716234" indent="0">
              <a:buNone/>
              <a:defRPr sz="3600"/>
            </a:lvl8pPr>
            <a:lvl9pPr marL="6532839" indent="0">
              <a:buNone/>
              <a:defRPr sz="36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585198" y="8053492"/>
            <a:ext cx="10974705" cy="1207666"/>
          </a:xfrm>
        </p:spPr>
        <p:txBody>
          <a:bodyPr/>
          <a:lstStyle>
            <a:lvl1pPr marL="0" indent="0">
              <a:buNone/>
              <a:defRPr sz="2500"/>
            </a:lvl1pPr>
            <a:lvl2pPr marL="816605" indent="0">
              <a:buNone/>
              <a:defRPr sz="2100"/>
            </a:lvl2pPr>
            <a:lvl3pPr marL="1633210" indent="0">
              <a:buNone/>
              <a:defRPr sz="1800"/>
            </a:lvl3pPr>
            <a:lvl4pPr marL="2449815" indent="0">
              <a:buNone/>
              <a:defRPr sz="1600"/>
            </a:lvl4pPr>
            <a:lvl5pPr marL="3266420" indent="0">
              <a:buNone/>
              <a:defRPr sz="1600"/>
            </a:lvl5pPr>
            <a:lvl6pPr marL="4083025" indent="0">
              <a:buNone/>
              <a:defRPr sz="1600"/>
            </a:lvl6pPr>
            <a:lvl7pPr marL="4899630" indent="0">
              <a:buNone/>
              <a:defRPr sz="1600"/>
            </a:lvl7pPr>
            <a:lvl8pPr marL="5716234" indent="0">
              <a:buNone/>
              <a:defRPr sz="1600"/>
            </a:lvl8pPr>
            <a:lvl9pPr marL="6532839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429658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914559" y="412084"/>
            <a:ext cx="16462058" cy="1715029"/>
          </a:xfrm>
          <a:prstGeom prst="rect">
            <a:avLst/>
          </a:prstGeom>
        </p:spPr>
        <p:txBody>
          <a:bodyPr vert="horz" lIns="163321" tIns="81660" rIns="163321" bIns="8166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559" y="2401042"/>
            <a:ext cx="16462058" cy="6791040"/>
          </a:xfrm>
          <a:prstGeom prst="rect">
            <a:avLst/>
          </a:prstGeom>
        </p:spPr>
        <p:txBody>
          <a:bodyPr vert="horz" lIns="163321" tIns="81660" rIns="163321" bIns="8166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14559" y="9537468"/>
            <a:ext cx="4267941" cy="547857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249485" y="9537468"/>
            <a:ext cx="5792205" cy="547857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3108675" y="9537468"/>
            <a:ext cx="4267941" cy="547857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C4B2E-7876-44C2-A2ED-D83237E82549}" type="slidenum">
              <a:rPr lang="es-ES" smtClean="0"/>
              <a:pPr/>
              <a:t>‹N°›</a:t>
            </a:fld>
            <a:endParaRPr lang="es-E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 l="73026"/>
          <a:stretch>
            <a:fillRect/>
          </a:stretch>
        </p:blipFill>
        <p:spPr bwMode="auto">
          <a:xfrm>
            <a:off x="8545652" y="9664823"/>
            <a:ext cx="1464031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487332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33210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454" indent="-612454" algn="l" defTabSz="1633210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983" indent="-510378" algn="l" defTabSz="1633210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151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8117" indent="-408302" algn="l" defTabSz="163321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4722" indent="-408302" algn="l" defTabSz="1633210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1327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793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4537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4114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60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321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81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642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302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963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234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2839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4159"/>
          <a:stretch/>
        </p:blipFill>
        <p:spPr>
          <a:xfrm>
            <a:off x="-1" y="-1"/>
            <a:ext cx="18291175" cy="10290175"/>
          </a:xfrm>
          <a:prstGeom prst="rect">
            <a:avLst/>
          </a:prstGeom>
        </p:spPr>
      </p:pic>
      <p:grpSp>
        <p:nvGrpSpPr>
          <p:cNvPr id="12" name="11 Grupo"/>
          <p:cNvGrpSpPr/>
          <p:nvPr/>
        </p:nvGrpSpPr>
        <p:grpSpPr>
          <a:xfrm>
            <a:off x="10147117" y="1832719"/>
            <a:ext cx="8144058" cy="8138144"/>
            <a:chOff x="10884627" y="1035408"/>
            <a:chExt cx="7353134" cy="7347794"/>
          </a:xfrm>
        </p:grpSpPr>
        <p:pic>
          <p:nvPicPr>
            <p:cNvPr id="5" name="4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22899" t="2781" r="23249" b="1553"/>
            <a:stretch/>
          </p:blipFill>
          <p:spPr>
            <a:xfrm>
              <a:off x="10884627" y="1035408"/>
              <a:ext cx="7353134" cy="7347794"/>
            </a:xfrm>
            <a:prstGeom prst="rect">
              <a:avLst/>
            </a:prstGeom>
          </p:spPr>
        </p:pic>
        <p:pic>
          <p:nvPicPr>
            <p:cNvPr id="6" name="5 Imagen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22997" r="22254" b="10594"/>
            <a:stretch/>
          </p:blipFill>
          <p:spPr>
            <a:xfrm>
              <a:off x="10911034" y="1356330"/>
              <a:ext cx="7300320" cy="6705950"/>
            </a:xfrm>
            <a:prstGeom prst="rect">
              <a:avLst/>
            </a:prstGeom>
          </p:spPr>
        </p:pic>
      </p:grpSp>
      <p:sp>
        <p:nvSpPr>
          <p:cNvPr id="10" name="9 CuadroTexto"/>
          <p:cNvSpPr txBox="1"/>
          <p:nvPr/>
        </p:nvSpPr>
        <p:spPr>
          <a:xfrm>
            <a:off x="747321" y="7764073"/>
            <a:ext cx="81369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7613"/>
            <a:r>
              <a:rPr lang="es-ES" sz="4400" dirty="0" err="1" smtClean="0">
                <a:solidFill>
                  <a:schemeClr val="bg1"/>
                </a:solidFill>
                <a:latin typeface="Telefonica Text" pitchFamily="2" charset="0"/>
              </a:rPr>
              <a:t>Antoine</a:t>
            </a:r>
            <a:r>
              <a:rPr lang="es-ES" sz="4400" dirty="0" smtClean="0">
                <a:solidFill>
                  <a:schemeClr val="bg1"/>
                </a:solidFill>
                <a:latin typeface="Telefonica Text" pitchFamily="2" charset="0"/>
              </a:rPr>
              <a:t> </a:t>
            </a:r>
            <a:r>
              <a:rPr lang="es-ES" sz="4400" dirty="0" err="1" smtClean="0">
                <a:solidFill>
                  <a:schemeClr val="bg1"/>
                </a:solidFill>
                <a:latin typeface="Telefonica Text" pitchFamily="2" charset="0"/>
              </a:rPr>
              <a:t>Lecroart</a:t>
            </a:r>
            <a:endParaRPr lang="es-ES" sz="4400" dirty="0" smtClean="0">
              <a:solidFill>
                <a:schemeClr val="bg1"/>
              </a:solidFill>
              <a:latin typeface="Telefonica Text" pitchFamily="2" charset="0"/>
            </a:endParaRPr>
          </a:p>
          <a:p>
            <a:pPr defTabSz="1217613"/>
            <a:r>
              <a:rPr lang="es-ES" sz="4400" dirty="0" smtClean="0">
                <a:solidFill>
                  <a:schemeClr val="bg1"/>
                </a:solidFill>
                <a:latin typeface="Telefonica Text" pitchFamily="2" charset="0"/>
              </a:rPr>
              <a:t>Alcatel-</a:t>
            </a:r>
            <a:r>
              <a:rPr lang="es-ES" sz="4400" dirty="0" err="1" smtClean="0">
                <a:solidFill>
                  <a:schemeClr val="bg1"/>
                </a:solidFill>
                <a:latin typeface="Telefonica Text" pitchFamily="2" charset="0"/>
              </a:rPr>
              <a:t>Lucent</a:t>
            </a:r>
            <a:r>
              <a:rPr lang="es-ES" sz="4400" dirty="0" smtClean="0">
                <a:solidFill>
                  <a:schemeClr val="bg1"/>
                </a:solidFill>
                <a:latin typeface="Telefonica Text" pitchFamily="2" charset="0"/>
              </a:rPr>
              <a:t> </a:t>
            </a:r>
            <a:r>
              <a:rPr lang="es-ES" sz="4400" dirty="0" err="1" smtClean="0">
                <a:solidFill>
                  <a:schemeClr val="bg1"/>
                </a:solidFill>
                <a:latin typeface="Telefonica Text" pitchFamily="2" charset="0"/>
              </a:rPr>
              <a:t>Submarine</a:t>
            </a:r>
            <a:r>
              <a:rPr lang="es-ES" sz="4400" dirty="0" smtClean="0">
                <a:solidFill>
                  <a:schemeClr val="bg1"/>
                </a:solidFill>
                <a:latin typeface="Telefonica Text" pitchFamily="2" charset="0"/>
              </a:rPr>
              <a:t> Networks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47321" y="6684914"/>
            <a:ext cx="96944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i="1" dirty="0" smtClean="0">
                <a:solidFill>
                  <a:schemeClr val="bg1"/>
                </a:solidFill>
                <a:latin typeface="Telefonica Text" pitchFamily="2" charset="0"/>
              </a:rPr>
              <a:t>Green Cable: </a:t>
            </a:r>
            <a:r>
              <a:rPr lang="es-ES" sz="4800" i="1" dirty="0" err="1" smtClean="0">
                <a:solidFill>
                  <a:schemeClr val="bg1"/>
                </a:solidFill>
                <a:latin typeface="Telefonica Text" pitchFamily="2" charset="0"/>
              </a:rPr>
              <a:t>any</a:t>
            </a:r>
            <a:r>
              <a:rPr lang="es-ES" sz="4800" i="1" dirty="0" smtClean="0">
                <a:solidFill>
                  <a:schemeClr val="bg1"/>
                </a:solidFill>
                <a:latin typeface="Telefonica Text" pitchFamily="2" charset="0"/>
              </a:rPr>
              <a:t> idea of </a:t>
            </a:r>
            <a:r>
              <a:rPr lang="es-ES" sz="4800" i="1" dirty="0" err="1" smtClean="0">
                <a:solidFill>
                  <a:schemeClr val="bg1"/>
                </a:solidFill>
                <a:latin typeface="Telefonica Text" pitchFamily="2" charset="0"/>
              </a:rPr>
              <a:t>how</a:t>
            </a:r>
            <a:r>
              <a:rPr lang="es-ES" sz="4800" i="1" dirty="0" smtClean="0">
                <a:solidFill>
                  <a:schemeClr val="bg1"/>
                </a:solidFill>
                <a:latin typeface="Telefonica Text" pitchFamily="2" charset="0"/>
              </a:rPr>
              <a:t> </a:t>
            </a:r>
            <a:r>
              <a:rPr lang="es-ES" sz="4800" i="1" dirty="0" err="1" smtClean="0">
                <a:solidFill>
                  <a:schemeClr val="bg1"/>
                </a:solidFill>
                <a:latin typeface="Telefonica Text" pitchFamily="2" charset="0"/>
              </a:rPr>
              <a:t>much</a:t>
            </a:r>
            <a:r>
              <a:rPr lang="es-ES" sz="4800" i="1" dirty="0" smtClean="0">
                <a:solidFill>
                  <a:schemeClr val="bg1"/>
                </a:solidFill>
                <a:latin typeface="Telefonica Text" pitchFamily="2" charset="0"/>
              </a:rPr>
              <a:t> </a:t>
            </a:r>
            <a:r>
              <a:rPr lang="es-ES" sz="4800" i="1" dirty="0" err="1" smtClean="0">
                <a:solidFill>
                  <a:schemeClr val="bg1"/>
                </a:solidFill>
                <a:latin typeface="Telefonica Text" pitchFamily="2" charset="0"/>
              </a:rPr>
              <a:t>it</a:t>
            </a:r>
            <a:r>
              <a:rPr lang="es-ES" sz="4800" i="1" dirty="0" smtClean="0">
                <a:solidFill>
                  <a:schemeClr val="bg1"/>
                </a:solidFill>
                <a:latin typeface="Telefonica Text" pitchFamily="2" charset="0"/>
              </a:rPr>
              <a:t> </a:t>
            </a:r>
            <a:r>
              <a:rPr lang="es-ES" sz="4800" i="1" dirty="0" err="1" smtClean="0">
                <a:solidFill>
                  <a:schemeClr val="bg1"/>
                </a:solidFill>
                <a:latin typeface="Telefonica Text" pitchFamily="2" charset="0"/>
              </a:rPr>
              <a:t>would</a:t>
            </a:r>
            <a:r>
              <a:rPr lang="es-ES" sz="4800" i="1" dirty="0" smtClean="0">
                <a:solidFill>
                  <a:schemeClr val="bg1"/>
                </a:solidFill>
                <a:latin typeface="Telefonica Text" pitchFamily="2" charset="0"/>
              </a:rPr>
              <a:t> </a:t>
            </a:r>
            <a:r>
              <a:rPr lang="es-ES" sz="4800" i="1" dirty="0" err="1" smtClean="0">
                <a:solidFill>
                  <a:schemeClr val="bg1"/>
                </a:solidFill>
                <a:latin typeface="Telefonica Text" pitchFamily="2" charset="0"/>
              </a:rPr>
              <a:t>cost</a:t>
            </a:r>
            <a:r>
              <a:rPr lang="es-ES" sz="4800" i="1" dirty="0" smtClean="0">
                <a:solidFill>
                  <a:schemeClr val="bg1"/>
                </a:solidFill>
                <a:latin typeface="Telefonica Text" pitchFamily="2" charset="0"/>
              </a:rPr>
              <a:t>?</a:t>
            </a:r>
          </a:p>
        </p:txBody>
      </p:sp>
      <p:grpSp>
        <p:nvGrpSpPr>
          <p:cNvPr id="15" name="14 Grupo"/>
          <p:cNvGrpSpPr/>
          <p:nvPr/>
        </p:nvGrpSpPr>
        <p:grpSpPr>
          <a:xfrm>
            <a:off x="575865" y="618847"/>
            <a:ext cx="9793088" cy="4094441"/>
            <a:chOff x="8285993" y="1622117"/>
            <a:chExt cx="10602200" cy="4432727"/>
          </a:xfrm>
        </p:grpSpPr>
        <p:pic>
          <p:nvPicPr>
            <p:cNvPr id="16" name="15 Imagen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20260" b="19357"/>
            <a:stretch/>
          </p:blipFill>
          <p:spPr>
            <a:xfrm>
              <a:off x="8526684" y="1789144"/>
              <a:ext cx="3224612" cy="1095250"/>
            </a:xfrm>
            <a:prstGeom prst="rect">
              <a:avLst/>
            </a:prstGeom>
          </p:spPr>
        </p:pic>
        <p:pic>
          <p:nvPicPr>
            <p:cNvPr id="17" name="16 Imagen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37443" y="1622117"/>
              <a:ext cx="2006026" cy="1185379"/>
            </a:xfrm>
            <a:prstGeom prst="rect">
              <a:avLst/>
            </a:prstGeom>
          </p:spPr>
        </p:pic>
        <p:pic>
          <p:nvPicPr>
            <p:cNvPr id="18" name="17 Imagen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15389" b="35610"/>
            <a:stretch/>
          </p:blipFill>
          <p:spPr>
            <a:xfrm>
              <a:off x="8285993" y="3132594"/>
              <a:ext cx="10602200" cy="2922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40424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Session 8: Business Plan (</a:t>
            </a:r>
            <a:r>
              <a:rPr lang="fr-FR" dirty="0" err="1" smtClean="0"/>
              <a:t>costs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for estimates on how much a green cable will cost</a:t>
            </a:r>
          </a:p>
          <a:p>
            <a:r>
              <a:rPr lang="en-US" dirty="0" smtClean="0"/>
              <a:t>Two distinct families of costs:</a:t>
            </a:r>
          </a:p>
          <a:p>
            <a:pPr lvl="1"/>
            <a:r>
              <a:rPr lang="en-US" dirty="0" smtClean="0"/>
              <a:t>NRE costs including pilots, qualification…</a:t>
            </a:r>
          </a:p>
          <a:p>
            <a:pPr lvl="1"/>
            <a:r>
              <a:rPr lang="en-US" dirty="0" smtClean="0"/>
              <a:t>Project costs:</a:t>
            </a:r>
          </a:p>
          <a:p>
            <a:pPr lvl="2"/>
            <a:r>
              <a:rPr lang="en-US" dirty="0" smtClean="0"/>
              <a:t>Construction costs</a:t>
            </a:r>
          </a:p>
          <a:p>
            <a:pPr lvl="2"/>
            <a:r>
              <a:rPr lang="en-US" dirty="0" smtClean="0"/>
              <a:t>Maintenance costs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Session 8: Business Plan (</a:t>
            </a:r>
            <a:r>
              <a:rPr lang="fr-FR" dirty="0" err="1" smtClean="0"/>
              <a:t>costs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NRE costs will only be known when:</a:t>
            </a:r>
          </a:p>
          <a:p>
            <a:pPr lvl="1"/>
            <a:r>
              <a:rPr lang="en-US" dirty="0" smtClean="0"/>
              <a:t>functional requirements are known</a:t>
            </a:r>
          </a:p>
          <a:p>
            <a:pPr lvl="1"/>
            <a:r>
              <a:rPr lang="en-US" dirty="0" smtClean="0"/>
              <a:t>extent of qualification is known (including pilot project)</a:t>
            </a:r>
          </a:p>
          <a:p>
            <a:r>
              <a:rPr lang="en-US" dirty="0" smtClean="0"/>
              <a:t>Suppliers may ask for:</a:t>
            </a:r>
          </a:p>
          <a:p>
            <a:pPr lvl="1"/>
            <a:r>
              <a:rPr lang="en-US" dirty="0" smtClean="0"/>
              <a:t>Direct funding:</a:t>
            </a:r>
          </a:p>
          <a:p>
            <a:pPr lvl="2"/>
            <a:r>
              <a:rPr lang="en-US" dirty="0" smtClean="0"/>
              <a:t>NRE is paid (wholly or partly)</a:t>
            </a:r>
          </a:p>
          <a:p>
            <a:pPr lvl="1"/>
            <a:r>
              <a:rPr lang="en-US" dirty="0" smtClean="0"/>
              <a:t>Commitment on Sales:</a:t>
            </a:r>
          </a:p>
          <a:p>
            <a:pPr lvl="2"/>
            <a:r>
              <a:rPr lang="en-US" dirty="0" smtClean="0"/>
              <a:t>Supplier is guaranteed to sell a given amount</a:t>
            </a:r>
          </a:p>
          <a:p>
            <a:pPr lvl="2"/>
            <a:r>
              <a:rPr lang="en-US" dirty="0" smtClean="0"/>
              <a:t>NRE costs are amortized over the guaranteed quantities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Session 8: Business Plan (</a:t>
            </a:r>
            <a:r>
              <a:rPr lang="fr-FR" dirty="0" err="1" smtClean="0"/>
              <a:t>costs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costs main assumptions:</a:t>
            </a:r>
          </a:p>
          <a:p>
            <a:pPr lvl="1"/>
            <a:r>
              <a:rPr lang="en-US" dirty="0" smtClean="0"/>
              <a:t>Marine installation and Marine Maintenance costs are not affected by sensors:</a:t>
            </a:r>
          </a:p>
          <a:p>
            <a:pPr lvl="2"/>
            <a:r>
              <a:rPr lang="en-US" dirty="0" smtClean="0"/>
              <a:t>Sensors do not affect sensibly repeater reliability</a:t>
            </a:r>
          </a:p>
          <a:p>
            <a:pPr lvl="2"/>
            <a:r>
              <a:rPr lang="en-US" dirty="0" smtClean="0"/>
              <a:t>Repeaters with faulty sensors are not replaced</a:t>
            </a:r>
          </a:p>
          <a:p>
            <a:r>
              <a:rPr lang="en-US" dirty="0" smtClean="0"/>
              <a:t>Project maintenance costs are similar to non Green </a:t>
            </a:r>
            <a:r>
              <a:rPr lang="en-US" dirty="0" smtClean="0"/>
              <a:t>Cables </a:t>
            </a:r>
            <a:r>
              <a:rPr lang="en-US" dirty="0" smtClean="0"/>
              <a:t>over the 25 year design life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8: Business Plan (costs)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Construction costs will slightly increase:</a:t>
            </a:r>
          </a:p>
          <a:p>
            <a:pPr lvl="1"/>
            <a:r>
              <a:rPr lang="en-US" dirty="0" smtClean="0"/>
              <a:t>Depending on </a:t>
            </a:r>
            <a:r>
              <a:rPr lang="en-US" dirty="0" smtClean="0"/>
              <a:t>requirements</a:t>
            </a:r>
            <a:r>
              <a:rPr lang="en-US" dirty="0" smtClean="0"/>
              <a:t> and associated solution complexity </a:t>
            </a:r>
            <a:r>
              <a:rPr lang="en-US" dirty="0" smtClean="0"/>
              <a:t>the additional costs could reach between </a:t>
            </a:r>
            <a:r>
              <a:rPr lang="en-US" dirty="0" smtClean="0"/>
              <a:t>5% </a:t>
            </a:r>
            <a:r>
              <a:rPr lang="en-US" dirty="0" smtClean="0"/>
              <a:t>and 10 % of a transoceanic system (see slides below)</a:t>
            </a:r>
          </a:p>
          <a:p>
            <a:pPr lvl="1"/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sensors</a:t>
            </a:r>
            <a:r>
              <a:rPr lang="fr-FR" dirty="0" smtClean="0"/>
              <a:t> in </a:t>
            </a:r>
            <a:r>
              <a:rPr lang="fr-FR" dirty="0" err="1" smtClean="0"/>
              <a:t>every</a:t>
            </a:r>
            <a:r>
              <a:rPr lang="fr-FR" dirty="0" smtClean="0"/>
              <a:t> </a:t>
            </a:r>
            <a:r>
              <a:rPr lang="fr-FR" dirty="0" err="1" smtClean="0"/>
              <a:t>repeater</a:t>
            </a:r>
            <a:endParaRPr lang="fr-FR" dirty="0" smtClean="0"/>
          </a:p>
          <a:p>
            <a:pPr lvl="1"/>
            <a:r>
              <a:rPr lang="fr-FR" dirty="0" err="1" smtClean="0"/>
              <a:t>Without</a:t>
            </a:r>
            <a:r>
              <a:rPr lang="fr-FR" dirty="0" smtClean="0"/>
              <a:t> NRE </a:t>
            </a:r>
            <a:r>
              <a:rPr lang="fr-FR" dirty="0" err="1" smtClean="0"/>
              <a:t>amortization</a:t>
            </a:r>
            <a:endParaRPr lang="fr-FR" dirty="0" smtClean="0"/>
          </a:p>
          <a:p>
            <a:pPr lvl="1"/>
            <a:r>
              <a:rPr lang="fr-FR" dirty="0" err="1" smtClean="0"/>
              <a:t>Based</a:t>
            </a:r>
            <a:r>
              <a:rPr lang="fr-FR" dirty="0" smtClean="0"/>
              <a:t> on </a:t>
            </a:r>
            <a:r>
              <a:rPr lang="fr-FR" dirty="0" err="1" smtClean="0"/>
              <a:t>industry</a:t>
            </a:r>
            <a:r>
              <a:rPr lang="fr-FR" dirty="0" smtClean="0"/>
              <a:t> </a:t>
            </a:r>
            <a:r>
              <a:rPr lang="fr-FR" dirty="0" err="1" smtClean="0"/>
              <a:t>rules</a:t>
            </a:r>
            <a:r>
              <a:rPr lang="fr-FR" dirty="0" smtClean="0"/>
              <a:t> </a:t>
            </a:r>
            <a:r>
              <a:rPr lang="fr-FR" dirty="0" smtClean="0"/>
              <a:t>of </a:t>
            </a:r>
            <a:r>
              <a:rPr lang="fr-FR" dirty="0" err="1" smtClean="0"/>
              <a:t>thumb</a:t>
            </a:r>
            <a:endParaRPr lang="fr-FR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Session 8: Business Plan (</a:t>
            </a:r>
            <a:r>
              <a:rPr lang="fr-FR" dirty="0" err="1" smtClean="0"/>
              <a:t>costs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assumptions:</a:t>
            </a:r>
          </a:p>
          <a:p>
            <a:pPr lvl="1"/>
            <a:r>
              <a:rPr lang="en-US" dirty="0" smtClean="0"/>
              <a:t>Standard scope</a:t>
            </a:r>
          </a:p>
          <a:p>
            <a:pPr lvl="2"/>
            <a:r>
              <a:rPr lang="en-US" dirty="0" smtClean="0"/>
              <a:t>Existing cable landing stations (CLS)</a:t>
            </a:r>
          </a:p>
          <a:p>
            <a:pPr lvl="2"/>
            <a:r>
              <a:rPr lang="en-US" dirty="0" smtClean="0"/>
              <a:t>Existing terrestrial links (ducts) between CLS and BMH</a:t>
            </a:r>
          </a:p>
          <a:p>
            <a:pPr lvl="2"/>
            <a:r>
              <a:rPr lang="en-US" dirty="0" smtClean="0"/>
              <a:t>Direct point to point link about 5000 km</a:t>
            </a:r>
          </a:p>
          <a:p>
            <a:pPr lvl="2"/>
            <a:r>
              <a:rPr lang="en-US" dirty="0" smtClean="0"/>
              <a:t>2 telecom fiber pairs (no extra fiber required for sensors)</a:t>
            </a:r>
          </a:p>
          <a:p>
            <a:pPr lvl="2"/>
            <a:r>
              <a:rPr lang="en-US" dirty="0" smtClean="0"/>
              <a:t>State of the art capacity capabilities</a:t>
            </a:r>
          </a:p>
          <a:p>
            <a:pPr lvl="2"/>
            <a:r>
              <a:rPr lang="en-US" dirty="0" smtClean="0"/>
              <a:t>Standard initial equipage</a:t>
            </a:r>
            <a:endParaRPr lang="en-US" dirty="0" smtClean="0"/>
          </a:p>
          <a:p>
            <a:pPr lvl="2"/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Session 8: Business Plan (</a:t>
            </a:r>
            <a:r>
              <a:rPr lang="fr-FR" dirty="0" err="1" smtClean="0"/>
              <a:t>costs</a:t>
            </a:r>
            <a:r>
              <a:rPr lang="fr-FR" dirty="0" smtClean="0"/>
              <a:t>)</a:t>
            </a:r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511681" y="1832719"/>
          <a:ext cx="15266754" cy="7631437"/>
        </p:xfrm>
        <a:graphic>
          <a:graphicData uri="http://schemas.openxmlformats.org/drawingml/2006/table">
            <a:tbl>
              <a:tblPr/>
              <a:tblGrid>
                <a:gridCol w="2541544"/>
                <a:gridCol w="1538917"/>
                <a:gridCol w="2150986"/>
                <a:gridCol w="2920444"/>
                <a:gridCol w="5153040"/>
                <a:gridCol w="961823"/>
              </a:tblGrid>
              <a:tr h="690912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5000 km, 2 </a:t>
                      </a:r>
                      <a:r>
                        <a:rPr lang="fr-FR" sz="2000" b="0" i="0" u="none" strike="noStrike" dirty="0" err="1">
                          <a:solidFill>
                            <a:srgbClr val="000000"/>
                          </a:solidFill>
                          <a:latin typeface="Trebuchet MS"/>
                        </a:rPr>
                        <a:t>fp</a:t>
                      </a:r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 </a:t>
                      </a:r>
                      <a:r>
                        <a:rPr lang="fr-FR" sz="2000" b="0" i="0" u="none" strike="noStrike" dirty="0" err="1">
                          <a:solidFill>
                            <a:srgbClr val="000000"/>
                          </a:solidFill>
                          <a:latin typeface="Trebuchet MS"/>
                        </a:rPr>
                        <a:t>Cable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Wet Plant (1/3)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Marine Installation (1/3)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Terminal Equipment, Other services (1/3)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90912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Standard Scope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20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0912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20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912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Non Green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Cable (6/10)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Repeaters (4/10)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90912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13,3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33,4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33,3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912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912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Green High 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 err="1">
                          <a:solidFill>
                            <a:srgbClr val="000000"/>
                          </a:solidFill>
                          <a:latin typeface="Trebuchet MS"/>
                        </a:rPr>
                        <a:t>Same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+40%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Same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+10%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690912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18,62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33,4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36,63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108,65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90912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912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Green Low 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Same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+20%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 err="1">
                          <a:solidFill>
                            <a:srgbClr val="000000"/>
                          </a:solidFill>
                          <a:latin typeface="Trebuchet MS"/>
                        </a:rPr>
                        <a:t>Same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+5%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722317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15,96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33,4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34,97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104,33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Session 8: Business Plan (</a:t>
            </a:r>
            <a:r>
              <a:rPr lang="fr-FR" dirty="0" err="1" smtClean="0"/>
              <a:t>costs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Discussion:</a:t>
            </a:r>
          </a:p>
          <a:p>
            <a:pPr lvl="1"/>
            <a:r>
              <a:rPr lang="en-US" dirty="0" smtClean="0"/>
              <a:t>Are cable owners ready to cope with this price increase?</a:t>
            </a:r>
          </a:p>
          <a:p>
            <a:pPr lvl="1"/>
            <a:r>
              <a:rPr lang="en-US" dirty="0" smtClean="0"/>
              <a:t>Will the Scientists contribute?</a:t>
            </a:r>
          </a:p>
          <a:p>
            <a:pPr lvl="1"/>
            <a:r>
              <a:rPr lang="en-US" dirty="0" smtClean="0"/>
              <a:t>Will the cable owners get benefits out of it?</a:t>
            </a:r>
          </a:p>
          <a:p>
            <a:pPr lvl="2"/>
            <a:r>
              <a:rPr lang="en-US" dirty="0" smtClean="0"/>
              <a:t>Tax exemptions, tax reductions…</a:t>
            </a:r>
          </a:p>
          <a:p>
            <a:pPr lvl="2"/>
            <a:r>
              <a:rPr lang="en-US" dirty="0" smtClean="0"/>
              <a:t>What could be the incentives beyond the “environmental friendly” image?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4159"/>
          <a:stretch/>
        </p:blipFill>
        <p:spPr>
          <a:xfrm>
            <a:off x="-1" y="-1"/>
            <a:ext cx="18291175" cy="10290175"/>
          </a:xfrm>
          <a:prstGeom prst="rect">
            <a:avLst/>
          </a:prstGeom>
        </p:spPr>
      </p:pic>
      <p:pic>
        <p:nvPicPr>
          <p:cNvPr id="12" name="11 Imagen" descr="banda_baja.png"/>
          <p:cNvPicPr>
            <a:picLocks noChangeAspect="1"/>
          </p:cNvPicPr>
          <p:nvPr/>
        </p:nvPicPr>
        <p:blipFill>
          <a:blip r:embed="rId3" cstate="print"/>
          <a:srcRect t="66102"/>
          <a:stretch>
            <a:fillRect/>
          </a:stretch>
        </p:blipFill>
        <p:spPr>
          <a:xfrm>
            <a:off x="2729" y="6801271"/>
            <a:ext cx="18285716" cy="3486674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077135" y="3266738"/>
            <a:ext cx="81369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800" i="1" dirty="0" err="1" smtClean="0">
                <a:solidFill>
                  <a:schemeClr val="bg1"/>
                </a:solidFill>
                <a:latin typeface="Telefonica Text" pitchFamily="2" charset="0"/>
              </a:rPr>
              <a:t>Thank</a:t>
            </a:r>
            <a:r>
              <a:rPr lang="es-ES" sz="8800" i="1" dirty="0" smtClean="0">
                <a:solidFill>
                  <a:schemeClr val="bg1"/>
                </a:solidFill>
                <a:latin typeface="Telefonica Text" pitchFamily="2" charset="0"/>
              </a:rPr>
              <a:t> </a:t>
            </a:r>
            <a:r>
              <a:rPr lang="es-ES" sz="8800" i="1" dirty="0" err="1" smtClean="0">
                <a:solidFill>
                  <a:schemeClr val="bg1"/>
                </a:solidFill>
                <a:latin typeface="Telefonica Text" pitchFamily="2" charset="0"/>
              </a:rPr>
              <a:t>you</a:t>
            </a:r>
            <a:endParaRPr lang="es-ES" sz="8800" i="1" dirty="0" smtClean="0">
              <a:solidFill>
                <a:schemeClr val="bg1"/>
              </a:solidFill>
              <a:latin typeface="Telefonica Tex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24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118&quot;&gt;&lt;property id=&quot;20148&quot; value=&quot;5&quot;/&gt;&lt;property id=&quot;20300&quot; value=&quot;Slide 2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2C488B902C4D4385B7704CD2E51C82" ma:contentTypeVersion="3" ma:contentTypeDescription="Create a new document." ma:contentTypeScope="" ma:versionID="87879ae58a221fc8f71e5c5e8230f39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0D242AF-9835-493C-AF35-8B7EF8F90A26}"/>
</file>

<file path=customXml/itemProps2.xml><?xml version="1.0" encoding="utf-8"?>
<ds:datastoreItem xmlns:ds="http://schemas.openxmlformats.org/officeDocument/2006/customXml" ds:itemID="{6B7E0E0E-FF70-43E7-BAE9-006D70D03C1F}"/>
</file>

<file path=customXml/itemProps3.xml><?xml version="1.0" encoding="utf-8"?>
<ds:datastoreItem xmlns:ds="http://schemas.openxmlformats.org/officeDocument/2006/customXml" ds:itemID="{EBAA999F-9555-43F5-B212-69605BBE0309}"/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429</Words>
  <Application>Microsoft Office PowerPoint</Application>
  <PresentationFormat>Personnalisé</PresentationFormat>
  <Paragraphs>113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Tema de Office</vt:lpstr>
      <vt:lpstr>Diapositive 1</vt:lpstr>
      <vt:lpstr>Session 8: Business Plan (costs)</vt:lpstr>
      <vt:lpstr>Session 8: Business Plan (costs)</vt:lpstr>
      <vt:lpstr>Session 8: Business Plan (costs)</vt:lpstr>
      <vt:lpstr>Session 8: Business Plan (costs)</vt:lpstr>
      <vt:lpstr>Session 8: Business Plan (costs)</vt:lpstr>
      <vt:lpstr>Session 8: Business Plan (costs)</vt:lpstr>
      <vt:lpstr>Session 8: Business Plan (costs)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cdelcaz</dc:creator>
  <cp:lastModifiedBy>anlecroa</cp:lastModifiedBy>
  <cp:revision>35</cp:revision>
  <dcterms:created xsi:type="dcterms:W3CDTF">2013-08-21T15:33:30Z</dcterms:created>
  <dcterms:modified xsi:type="dcterms:W3CDTF">2013-09-13T16:04:37Z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  <property fmtid="{D5CDD505-2E9C-101B-9397-08002B2CF9AE}" pid="4" name="ContentTypeId">
    <vt:lpwstr>0x010100162C488B902C4D4385B7704CD2E51C82</vt:lpwstr>
  </property>
  <property fmtid="{D5CDD505-2E9C-101B-9397-08002B2CF9AE}" pid="5" name="Order">
    <vt:r8>20300</vt:r8>
  </property>
  <property fmtid="{D5CDD505-2E9C-101B-9397-08002B2CF9AE}" pid="6" name="TemplateUrl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xd_Signature">
    <vt:bool>false</vt:bool>
  </property>
  <property fmtid="{D5CDD505-2E9C-101B-9397-08002B2CF9AE}" pid="10" name="xd_ProgID">
    <vt:lpwstr/>
  </property>
</Properties>
</file>