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60" r:id="rId10"/>
  </p:sldIdLst>
  <p:sldSz cx="18291175" cy="10290175"/>
  <p:notesSz cx="6858000" cy="9144000"/>
  <p:custDataLst>
    <p:tags r:id="rId11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516" y="-78"/>
      </p:cViewPr>
      <p:guideLst>
        <p:guide orient="horz" pos="2288"/>
        <p:guide orient="horz" pos="2969"/>
        <p:guide pos="5761"/>
        <p:guide pos="5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4746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6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528555" y="619317"/>
            <a:ext cx="8231029" cy="131723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29119" y="619317"/>
            <a:ext cx="24394584" cy="131723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69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69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328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29117" y="3601562"/>
            <a:ext cx="16312808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446779" y="3601562"/>
            <a:ext cx="16312806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73026"/>
          <a:stretch>
            <a:fillRect/>
          </a:stretch>
        </p:blipFill>
        <p:spPr bwMode="auto">
          <a:xfrm>
            <a:off x="8545652" y="9664823"/>
            <a:ext cx="14640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890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629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441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413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48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296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‹N°›</a:t>
            </a:fld>
            <a:endParaRPr lang="es-E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73026"/>
          <a:stretch>
            <a:fillRect/>
          </a:stretch>
        </p:blipFill>
        <p:spPr bwMode="auto">
          <a:xfrm>
            <a:off x="8545652" y="9664823"/>
            <a:ext cx="14640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873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832719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47321" y="7764073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sz="4400" dirty="0" err="1" smtClean="0">
                <a:solidFill>
                  <a:schemeClr val="bg1"/>
                </a:solidFill>
                <a:latin typeface="Telefonica Text" pitchFamily="2" charset="0"/>
              </a:rPr>
              <a:t>Antoine</a:t>
            </a:r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4400" dirty="0" err="1" smtClean="0">
                <a:solidFill>
                  <a:schemeClr val="bg1"/>
                </a:solidFill>
                <a:latin typeface="Telefonica Text" pitchFamily="2" charset="0"/>
              </a:rPr>
              <a:t>Lecroart</a:t>
            </a:r>
            <a:endParaRPr lang="es-ES" sz="4400" dirty="0" smtClean="0">
              <a:solidFill>
                <a:schemeClr val="bg1"/>
              </a:solidFill>
              <a:latin typeface="Telefonica Text" pitchFamily="2" charset="0"/>
            </a:endParaRPr>
          </a:p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Alcatel-</a:t>
            </a:r>
            <a:r>
              <a:rPr lang="es-ES" sz="4400" dirty="0" err="1" smtClean="0">
                <a:solidFill>
                  <a:schemeClr val="bg1"/>
                </a:solidFill>
                <a:latin typeface="Telefonica Text" pitchFamily="2" charset="0"/>
              </a:rPr>
              <a:t>Lucent</a:t>
            </a:r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4400" dirty="0" err="1" smtClean="0">
                <a:solidFill>
                  <a:schemeClr val="bg1"/>
                </a:solidFill>
                <a:latin typeface="Telefonica Text" pitchFamily="2" charset="0"/>
              </a:rPr>
              <a:t>Submarine</a:t>
            </a:r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 Networks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47321" y="6684914"/>
            <a:ext cx="9694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Green Cable: </a:t>
            </a:r>
            <a:r>
              <a:rPr lang="es-ES" sz="4800" i="1" dirty="0" err="1" smtClean="0">
                <a:solidFill>
                  <a:schemeClr val="bg1"/>
                </a:solidFill>
                <a:latin typeface="Telefonica Text" pitchFamily="2" charset="0"/>
              </a:rPr>
              <a:t>any</a:t>
            </a:r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 idea of </a:t>
            </a:r>
            <a:r>
              <a:rPr lang="es-ES" sz="4800" i="1" dirty="0" err="1" smtClean="0">
                <a:solidFill>
                  <a:schemeClr val="bg1"/>
                </a:solidFill>
                <a:latin typeface="Telefonica Text" pitchFamily="2" charset="0"/>
              </a:rPr>
              <a:t>how</a:t>
            </a:r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4800" i="1" dirty="0" err="1" smtClean="0">
                <a:solidFill>
                  <a:schemeClr val="bg1"/>
                </a:solidFill>
                <a:latin typeface="Telefonica Text" pitchFamily="2" charset="0"/>
              </a:rPr>
              <a:t>much</a:t>
            </a:r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4800" i="1" dirty="0" err="1" smtClean="0">
                <a:solidFill>
                  <a:schemeClr val="bg1"/>
                </a:solidFill>
                <a:latin typeface="Telefonica Text" pitchFamily="2" charset="0"/>
              </a:rPr>
              <a:t>it</a:t>
            </a:r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4800" i="1" dirty="0" err="1" smtClean="0">
                <a:solidFill>
                  <a:schemeClr val="bg1"/>
                </a:solidFill>
                <a:latin typeface="Telefonica Text" pitchFamily="2" charset="0"/>
              </a:rPr>
              <a:t>would</a:t>
            </a:r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4800" i="1" dirty="0" err="1" smtClean="0">
                <a:solidFill>
                  <a:schemeClr val="bg1"/>
                </a:solidFill>
                <a:latin typeface="Telefonica Text" pitchFamily="2" charset="0"/>
              </a:rPr>
              <a:t>cost</a:t>
            </a:r>
            <a:r>
              <a:rPr lang="es-ES" sz="4800" i="1" dirty="0" smtClean="0">
                <a:solidFill>
                  <a:schemeClr val="bg1"/>
                </a:solidFill>
                <a:latin typeface="Telefonica Text" pitchFamily="2" charset="0"/>
              </a:rPr>
              <a:t>?</a:t>
            </a: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8: Business Plan (</a:t>
            </a:r>
            <a:r>
              <a:rPr lang="fr-FR" dirty="0" err="1" smtClean="0"/>
              <a:t>costs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estimates on how much a green cable will cost</a:t>
            </a:r>
          </a:p>
          <a:p>
            <a:r>
              <a:rPr lang="en-US" dirty="0" smtClean="0"/>
              <a:t>Two distinct families of costs:</a:t>
            </a:r>
          </a:p>
          <a:p>
            <a:pPr lvl="1"/>
            <a:r>
              <a:rPr lang="en-US" dirty="0" smtClean="0"/>
              <a:t>NRE costs including pilots, qualification…</a:t>
            </a:r>
          </a:p>
          <a:p>
            <a:pPr lvl="1"/>
            <a:r>
              <a:rPr lang="en-US" dirty="0" smtClean="0"/>
              <a:t>Project costs:</a:t>
            </a:r>
          </a:p>
          <a:p>
            <a:pPr lvl="2"/>
            <a:r>
              <a:rPr lang="en-US" dirty="0" smtClean="0"/>
              <a:t>Construction costs</a:t>
            </a:r>
          </a:p>
          <a:p>
            <a:pPr lvl="2"/>
            <a:r>
              <a:rPr lang="en-US" dirty="0" smtClean="0"/>
              <a:t>Maintenance costs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8: Business Plan (</a:t>
            </a:r>
            <a:r>
              <a:rPr lang="fr-FR" dirty="0" err="1" smtClean="0"/>
              <a:t>costs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NRE costs will only be known when:</a:t>
            </a:r>
          </a:p>
          <a:p>
            <a:pPr lvl="1"/>
            <a:r>
              <a:rPr lang="en-US" dirty="0" smtClean="0"/>
              <a:t>functional requirements are known</a:t>
            </a:r>
          </a:p>
          <a:p>
            <a:pPr lvl="1"/>
            <a:r>
              <a:rPr lang="en-US" dirty="0" smtClean="0"/>
              <a:t>extent of qualification is known (including pilot project)</a:t>
            </a:r>
          </a:p>
          <a:p>
            <a:r>
              <a:rPr lang="en-US" dirty="0" smtClean="0"/>
              <a:t>Suppliers may ask for:</a:t>
            </a:r>
          </a:p>
          <a:p>
            <a:pPr lvl="1"/>
            <a:r>
              <a:rPr lang="en-US" dirty="0" smtClean="0"/>
              <a:t>Direct funding:</a:t>
            </a:r>
          </a:p>
          <a:p>
            <a:pPr lvl="2"/>
            <a:r>
              <a:rPr lang="en-US" dirty="0" smtClean="0"/>
              <a:t>NRE is paid (wholly or partly)</a:t>
            </a:r>
          </a:p>
          <a:p>
            <a:pPr lvl="1"/>
            <a:r>
              <a:rPr lang="en-US" dirty="0" smtClean="0"/>
              <a:t>Commitment on Sales:</a:t>
            </a:r>
          </a:p>
          <a:p>
            <a:pPr lvl="2"/>
            <a:r>
              <a:rPr lang="en-US" dirty="0" smtClean="0"/>
              <a:t>Supplier is guaranteed to sell a given amount</a:t>
            </a:r>
          </a:p>
          <a:p>
            <a:pPr lvl="2"/>
            <a:r>
              <a:rPr lang="en-US" dirty="0" smtClean="0"/>
              <a:t>NRE costs are amortized over the guaranteed quantities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8: Business Plan (</a:t>
            </a:r>
            <a:r>
              <a:rPr lang="fr-FR" dirty="0" err="1" smtClean="0"/>
              <a:t>costs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costs main assumptions:</a:t>
            </a:r>
          </a:p>
          <a:p>
            <a:pPr lvl="1"/>
            <a:r>
              <a:rPr lang="en-US" dirty="0" smtClean="0"/>
              <a:t>Marine installation and Marine Maintenance costs are not affected by sensors:</a:t>
            </a:r>
          </a:p>
          <a:p>
            <a:pPr lvl="2"/>
            <a:r>
              <a:rPr lang="en-US" dirty="0" smtClean="0"/>
              <a:t>Sensors do not affect sensibly repeater reliability</a:t>
            </a:r>
          </a:p>
          <a:p>
            <a:pPr lvl="2"/>
            <a:r>
              <a:rPr lang="en-US" dirty="0" smtClean="0"/>
              <a:t>Repeaters with faulty sensors are not replaced</a:t>
            </a:r>
          </a:p>
          <a:p>
            <a:r>
              <a:rPr lang="en-US" dirty="0" smtClean="0"/>
              <a:t>Project maintenance costs are similar to non Green </a:t>
            </a:r>
            <a:r>
              <a:rPr lang="en-US" dirty="0" smtClean="0"/>
              <a:t>Cables </a:t>
            </a:r>
            <a:r>
              <a:rPr lang="en-US" dirty="0" smtClean="0"/>
              <a:t>over the 25 year design 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8: Business Plan (costs)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costs will slightly increase:</a:t>
            </a:r>
          </a:p>
          <a:p>
            <a:pPr lvl="1"/>
            <a:r>
              <a:rPr lang="en-US" dirty="0" smtClean="0"/>
              <a:t>Depending on </a:t>
            </a:r>
            <a:r>
              <a:rPr lang="en-US" dirty="0" smtClean="0"/>
              <a:t>requirements</a:t>
            </a:r>
            <a:r>
              <a:rPr lang="en-US" dirty="0" smtClean="0"/>
              <a:t> and associated solution complexity </a:t>
            </a:r>
            <a:r>
              <a:rPr lang="en-US" dirty="0" smtClean="0"/>
              <a:t>the additional costs could reach between </a:t>
            </a:r>
            <a:r>
              <a:rPr lang="en-US" dirty="0" smtClean="0"/>
              <a:t>5% </a:t>
            </a:r>
            <a:r>
              <a:rPr lang="en-US" dirty="0" smtClean="0"/>
              <a:t>and 10 % of a transoceanic system (see slides below)</a:t>
            </a:r>
          </a:p>
          <a:p>
            <a:pPr lvl="1"/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sensors</a:t>
            </a:r>
            <a:r>
              <a:rPr lang="fr-FR" dirty="0" smtClean="0"/>
              <a:t> in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repeater</a:t>
            </a:r>
            <a:endParaRPr lang="fr-FR" dirty="0" smtClean="0"/>
          </a:p>
          <a:p>
            <a:pPr lvl="1"/>
            <a:r>
              <a:rPr lang="fr-FR" dirty="0" err="1" smtClean="0"/>
              <a:t>Without</a:t>
            </a:r>
            <a:r>
              <a:rPr lang="fr-FR" dirty="0" smtClean="0"/>
              <a:t> NRE </a:t>
            </a:r>
            <a:r>
              <a:rPr lang="fr-FR" dirty="0" err="1" smtClean="0"/>
              <a:t>amortization</a:t>
            </a:r>
            <a:endParaRPr lang="fr-FR" dirty="0" smtClean="0"/>
          </a:p>
          <a:p>
            <a:pPr lvl="1"/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industry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thumb</a:t>
            </a:r>
            <a:endParaRPr lang="fr-FR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8: Business Plan (</a:t>
            </a:r>
            <a:r>
              <a:rPr lang="fr-FR" dirty="0" err="1" smtClean="0"/>
              <a:t>costs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assumptions:</a:t>
            </a:r>
          </a:p>
          <a:p>
            <a:pPr lvl="1"/>
            <a:r>
              <a:rPr lang="en-US" dirty="0" smtClean="0"/>
              <a:t>Standard scope</a:t>
            </a:r>
          </a:p>
          <a:p>
            <a:pPr lvl="2"/>
            <a:r>
              <a:rPr lang="en-US" dirty="0" smtClean="0"/>
              <a:t>Existing cable landing stations (CLS)</a:t>
            </a:r>
          </a:p>
          <a:p>
            <a:pPr lvl="2"/>
            <a:r>
              <a:rPr lang="en-US" dirty="0" smtClean="0"/>
              <a:t>Existing terrestrial links (ducts) between CLS and BMH</a:t>
            </a:r>
          </a:p>
          <a:p>
            <a:pPr lvl="2"/>
            <a:r>
              <a:rPr lang="en-US" dirty="0" smtClean="0"/>
              <a:t>Direct point to point link about 5000 km</a:t>
            </a:r>
          </a:p>
          <a:p>
            <a:pPr lvl="2"/>
            <a:r>
              <a:rPr lang="en-US" dirty="0" smtClean="0"/>
              <a:t>2 telecom fiber pairs (no extra fiber required for sensors)</a:t>
            </a:r>
          </a:p>
          <a:p>
            <a:pPr lvl="2"/>
            <a:r>
              <a:rPr lang="en-US" dirty="0" smtClean="0"/>
              <a:t>State of the art capacity capabilities</a:t>
            </a:r>
          </a:p>
          <a:p>
            <a:pPr lvl="2"/>
            <a:r>
              <a:rPr lang="en-US" dirty="0" smtClean="0"/>
              <a:t>Standard initial equipage</a:t>
            </a:r>
            <a:endParaRPr lang="en-US" dirty="0" smtClean="0"/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8: Business Plan (</a:t>
            </a:r>
            <a:r>
              <a:rPr lang="fr-FR" dirty="0" err="1" smtClean="0"/>
              <a:t>costs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511681" y="1832719"/>
          <a:ext cx="15266754" cy="7631437"/>
        </p:xfrm>
        <a:graphic>
          <a:graphicData uri="http://schemas.openxmlformats.org/drawingml/2006/table">
            <a:tbl>
              <a:tblPr/>
              <a:tblGrid>
                <a:gridCol w="2541544"/>
                <a:gridCol w="1538917"/>
                <a:gridCol w="2150986"/>
                <a:gridCol w="2920444"/>
                <a:gridCol w="5153040"/>
                <a:gridCol w="961823"/>
              </a:tblGrid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5000 km, 2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fp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Cable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Wet Plant (1/3)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Marine Installation (1/3)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Terminal Equipment, Other services (1/3)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Standard Scope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Non Green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Cable (6/10)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Repeaters (4/10)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Green High 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Same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+40%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Same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+10%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18,62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36,63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108,65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91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Green Low 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Same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+20%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Same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+5%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72231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15,96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34,97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104,33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8: Business Plan (</a:t>
            </a:r>
            <a:r>
              <a:rPr lang="fr-FR" dirty="0" err="1" smtClean="0"/>
              <a:t>costs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Discussion:</a:t>
            </a:r>
          </a:p>
          <a:p>
            <a:pPr lvl="1"/>
            <a:r>
              <a:rPr lang="en-US" dirty="0" smtClean="0"/>
              <a:t>Are cable owners ready to cope with this price increase?</a:t>
            </a:r>
          </a:p>
          <a:p>
            <a:pPr lvl="1"/>
            <a:r>
              <a:rPr lang="en-US" dirty="0" smtClean="0"/>
              <a:t>Will the Scientists contribute?</a:t>
            </a:r>
          </a:p>
          <a:p>
            <a:pPr lvl="1"/>
            <a:r>
              <a:rPr lang="en-US" dirty="0" smtClean="0"/>
              <a:t>Will the cable owners get benefits out of it?</a:t>
            </a:r>
          </a:p>
          <a:p>
            <a:pPr lvl="2"/>
            <a:r>
              <a:rPr lang="en-US" dirty="0" smtClean="0"/>
              <a:t>Tax exemptions, tax reductions…</a:t>
            </a:r>
          </a:p>
          <a:p>
            <a:pPr lvl="2"/>
            <a:r>
              <a:rPr lang="en-US" dirty="0" smtClean="0"/>
              <a:t>What could be the incentives beyond the “environmental friendly” image?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77135" y="3266738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Thank</a:t>
            </a:r>
            <a:r>
              <a:rPr lang="es-ES" sz="8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you</a:t>
            </a:r>
            <a:endParaRPr lang="es-ES" sz="8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D242AF-9835-493C-AF35-8B7EF8F90A26}"/>
</file>

<file path=customXml/itemProps2.xml><?xml version="1.0" encoding="utf-8"?>
<ds:datastoreItem xmlns:ds="http://schemas.openxmlformats.org/officeDocument/2006/customXml" ds:itemID="{6B7E0E0E-FF70-43E7-BAE9-006D70D03C1F}"/>
</file>

<file path=customXml/itemProps3.xml><?xml version="1.0" encoding="utf-8"?>
<ds:datastoreItem xmlns:ds="http://schemas.openxmlformats.org/officeDocument/2006/customXml" ds:itemID="{EBAA999F-9555-43F5-B212-69605BBE0309}"/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429</Words>
  <Application>Microsoft Office PowerPoint</Application>
  <PresentationFormat>Personnalisé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Tema de Office</vt:lpstr>
      <vt:lpstr>Diapositive 1</vt:lpstr>
      <vt:lpstr>Session 8: Business Plan (costs)</vt:lpstr>
      <vt:lpstr>Session 8: Business Plan (costs)</vt:lpstr>
      <vt:lpstr>Session 8: Business Plan (costs)</vt:lpstr>
      <vt:lpstr>Session 8: Business Plan (costs)</vt:lpstr>
      <vt:lpstr>Session 8: Business Plan (costs)</vt:lpstr>
      <vt:lpstr>Session 8: Business Plan (costs)</vt:lpstr>
      <vt:lpstr>Session 8: Business Plan (costs)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anlecroa</cp:lastModifiedBy>
  <cp:revision>35</cp:revision>
  <dcterms:created xsi:type="dcterms:W3CDTF">2013-08-21T15:33:30Z</dcterms:created>
  <dcterms:modified xsi:type="dcterms:W3CDTF">2013-09-13T16:04:37Z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4" name="ContentTypeId">
    <vt:lpwstr>0x010100162C488B902C4D4385B7704CD2E51C82</vt:lpwstr>
  </property>
  <property fmtid="{D5CDD505-2E9C-101B-9397-08002B2CF9AE}" pid="5" name="Order">
    <vt:r8>20300</vt:r8>
  </property>
  <property fmtid="{D5CDD505-2E9C-101B-9397-08002B2CF9AE}" pid="6" name="TemplateUrl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xd_Signature">
    <vt:bool>false</vt:bool>
  </property>
  <property fmtid="{D5CDD505-2E9C-101B-9397-08002B2CF9AE}" pid="10" name="xd_ProgID">
    <vt:lpwstr/>
  </property>
</Properties>
</file>