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ppt/tags/tag7.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9.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8"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9" r:id="rId20"/>
  </p:sldIdLst>
  <p:sldSz cx="18291175" cy="10290175"/>
  <p:notesSz cx="6858000" cy="9144000"/>
  <p:custDataLst>
    <p:tags r:id="rId22"/>
  </p:custDataLst>
  <p:defaultTextStyle>
    <a:defPPr>
      <a:defRPr lang="es-ES"/>
    </a:defPPr>
    <a:lvl1pPr algn="l" defTabSz="1631950" rtl="0" fontAlgn="base">
      <a:spcBef>
        <a:spcPct val="0"/>
      </a:spcBef>
      <a:spcAft>
        <a:spcPct val="0"/>
      </a:spcAft>
      <a:defRPr sz="3200" kern="1200">
        <a:solidFill>
          <a:schemeClr val="tx1"/>
        </a:solidFill>
        <a:latin typeface="Arial" charset="0"/>
        <a:ea typeface="+mn-ea"/>
        <a:cs typeface="+mn-cs"/>
      </a:defRPr>
    </a:lvl1pPr>
    <a:lvl2pPr marL="815975" indent="-358775" algn="l" defTabSz="1631950" rtl="0" fontAlgn="base">
      <a:spcBef>
        <a:spcPct val="0"/>
      </a:spcBef>
      <a:spcAft>
        <a:spcPct val="0"/>
      </a:spcAft>
      <a:defRPr sz="3200" kern="1200">
        <a:solidFill>
          <a:schemeClr val="tx1"/>
        </a:solidFill>
        <a:latin typeface="Arial" charset="0"/>
        <a:ea typeface="+mn-ea"/>
        <a:cs typeface="+mn-cs"/>
      </a:defRPr>
    </a:lvl2pPr>
    <a:lvl3pPr marL="1631950" indent="-717550" algn="l" defTabSz="1631950" rtl="0" fontAlgn="base">
      <a:spcBef>
        <a:spcPct val="0"/>
      </a:spcBef>
      <a:spcAft>
        <a:spcPct val="0"/>
      </a:spcAft>
      <a:defRPr sz="3200" kern="1200">
        <a:solidFill>
          <a:schemeClr val="tx1"/>
        </a:solidFill>
        <a:latin typeface="Arial" charset="0"/>
        <a:ea typeface="+mn-ea"/>
        <a:cs typeface="+mn-cs"/>
      </a:defRPr>
    </a:lvl3pPr>
    <a:lvl4pPr marL="2449513" indent="-1077913" algn="l" defTabSz="1631950" rtl="0" fontAlgn="base">
      <a:spcBef>
        <a:spcPct val="0"/>
      </a:spcBef>
      <a:spcAft>
        <a:spcPct val="0"/>
      </a:spcAft>
      <a:defRPr sz="3200" kern="1200">
        <a:solidFill>
          <a:schemeClr val="tx1"/>
        </a:solidFill>
        <a:latin typeface="Arial" charset="0"/>
        <a:ea typeface="+mn-ea"/>
        <a:cs typeface="+mn-cs"/>
      </a:defRPr>
    </a:lvl4pPr>
    <a:lvl5pPr marL="3265488" indent="-1436688" algn="l" defTabSz="1631950"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p:scale>
          <a:sx n="50" d="100"/>
          <a:sy n="50" d="100"/>
        </p:scale>
        <p:origin x="-990" y="-1104"/>
      </p:cViewPr>
      <p:guideLst>
        <p:guide orient="horz" pos="2288"/>
        <p:guide orient="horz" pos="2969"/>
        <p:guide pos="5761"/>
        <p:guide pos="577"/>
      </p:guideLst>
    </p:cSldViewPr>
  </p:slideViewPr>
  <p:notesTextViewPr>
    <p:cViewPr>
      <p:scale>
        <a:sx n="1" d="1"/>
        <a:sy n="1" d="1"/>
      </p:scale>
      <p:origin x="0" y="0"/>
    </p:cViewPr>
  </p:notesTextViewPr>
  <p:sorterViewPr>
    <p:cViewPr>
      <p:scale>
        <a:sx n="66" d="100"/>
        <a:sy n="66" d="100"/>
      </p:scale>
      <p:origin x="0" y="41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63321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633210" fontAlgn="auto">
              <a:spcBef>
                <a:spcPts val="0"/>
              </a:spcBef>
              <a:spcAft>
                <a:spcPts val="0"/>
              </a:spcAft>
              <a:defRPr sz="1200" smtClean="0">
                <a:latin typeface="+mn-lt"/>
              </a:defRPr>
            </a:lvl1pPr>
          </a:lstStyle>
          <a:p>
            <a:pPr>
              <a:defRPr/>
            </a:pPr>
            <a:fld id="{B0B8240B-D3DB-408A-8D5C-F05C22955C36}" type="datetimeFigureOut">
              <a:rPr lang="en-US"/>
              <a:pPr>
                <a:defRPr/>
              </a:pPr>
              <a:t>9/12/2013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633210"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633210" fontAlgn="auto">
              <a:spcBef>
                <a:spcPts val="0"/>
              </a:spcBef>
              <a:spcAft>
                <a:spcPts val="0"/>
              </a:spcAft>
              <a:defRPr sz="1200" smtClean="0">
                <a:latin typeface="+mn-lt"/>
              </a:defRPr>
            </a:lvl1pPr>
          </a:lstStyle>
          <a:p>
            <a:pPr>
              <a:defRPr/>
            </a:pPr>
            <a:fld id="{E91AE1BF-C77E-4493-94CE-4A7B8442F95F}" type="slidenum">
              <a:rPr lang="en-US"/>
              <a:pPr>
                <a:defRPr/>
              </a:pPr>
              <a:t>‹Nº›</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altLang="en-US" smtClean="0">
              <a:latin typeface="Arial" charset="0"/>
            </a:endParaRPr>
          </a:p>
        </p:txBody>
      </p:sp>
      <p:sp>
        <p:nvSpPr>
          <p:cNvPr id="16387" name="Espace réservé du pied de page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1631950" fontAlgn="base">
              <a:spcBef>
                <a:spcPct val="0"/>
              </a:spcBef>
              <a:spcAft>
                <a:spcPct val="0"/>
              </a:spcAft>
            </a:pPr>
            <a:r>
              <a:rPr lang="fr-FR" altLang="en-US" smtClean="0">
                <a:latin typeface="Helvetica 35 Thin" pitchFamily="34" charset="0"/>
              </a:rPr>
              <a:t>presentation title</a:t>
            </a:r>
          </a:p>
        </p:txBody>
      </p:sp>
      <p:sp>
        <p:nvSpPr>
          <p:cNvPr id="16388" name="Espace réservé du numéro de diapositive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631950" fontAlgn="base">
              <a:spcBef>
                <a:spcPct val="0"/>
              </a:spcBef>
              <a:spcAft>
                <a:spcPct val="0"/>
              </a:spcAft>
            </a:pPr>
            <a:fld id="{CD97F280-182F-4618-A7F4-5B7CB7D048FF}" type="slidenum">
              <a:rPr lang="fr-FR" altLang="en-US">
                <a:latin typeface="Helvetica 35 Thin" pitchFamily="34" charset="0"/>
              </a:rPr>
              <a:pPr defTabSz="1631950" fontAlgn="base">
                <a:spcBef>
                  <a:spcPct val="0"/>
                </a:spcBef>
                <a:spcAft>
                  <a:spcPct val="0"/>
                </a:spcAft>
              </a:pPr>
              <a:t>2</a:t>
            </a:fld>
            <a:endParaRPr lang="fr-FR" altLang="en-US">
              <a:latin typeface="Helvetica 35 Thin"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1631950" fontAlgn="base">
              <a:spcBef>
                <a:spcPct val="0"/>
              </a:spcBef>
              <a:spcAft>
                <a:spcPct val="0"/>
              </a:spcAft>
            </a:pPr>
            <a:fld id="{9F1B0157-9898-4CA9-8059-ECC11FCA015B}" type="slidenum">
              <a:rPr lang="fr-FR" altLang="en-US">
                <a:solidFill>
                  <a:srgbClr val="000000"/>
                </a:solidFill>
                <a:cs typeface="Arial" charset="0"/>
              </a:rPr>
              <a:pPr defTabSz="1631950" fontAlgn="base">
                <a:spcBef>
                  <a:spcPct val="0"/>
                </a:spcBef>
                <a:spcAft>
                  <a:spcPct val="0"/>
                </a:spcAft>
              </a:pPr>
              <a:t>3</a:t>
            </a:fld>
            <a:endParaRPr lang="fr-FR" altLang="en-US">
              <a:solidFill>
                <a:srgbClr val="000000"/>
              </a:solidFill>
              <a:cs typeface="Arial" charset="0"/>
            </a:endParaRPr>
          </a:p>
        </p:txBody>
      </p:sp>
      <p:sp>
        <p:nvSpPr>
          <p:cNvPr id="18434" name="Rectangle 2"/>
          <p:cNvSpPr>
            <a:spLocks noGrp="1" noRot="1" noChangeAspect="1" noChangeArrowheads="1" noTextEdit="1"/>
          </p:cNvSpPr>
          <p:nvPr>
            <p:ph type="sldImg"/>
          </p:nvPr>
        </p:nvSpPr>
        <p:spPr bwMode="auto">
          <a:xfrm>
            <a:off x="-282575" y="61913"/>
            <a:ext cx="3987800" cy="2244725"/>
          </a:xfrm>
          <a:noFill/>
          <a:ln>
            <a:solidFill>
              <a:srgbClr val="000000"/>
            </a:solidFill>
            <a:miter lim="800000"/>
            <a:headEnd/>
            <a:tailEnd/>
          </a:ln>
        </p:spPr>
      </p:sp>
      <p:sp>
        <p:nvSpPr>
          <p:cNvPr id="18435" name="Rectangle 3"/>
          <p:cNvSpPr>
            <a:spLocks noGrp="1" noChangeArrowheads="1"/>
          </p:cNvSpPr>
          <p:nvPr>
            <p:ph type="body" idx="1"/>
          </p:nvPr>
        </p:nvSpPr>
        <p:spPr bwMode="auto">
          <a:xfrm>
            <a:off x="0" y="2386013"/>
            <a:ext cx="6858000" cy="6048375"/>
          </a:xfrm>
          <a:noFill/>
        </p:spPr>
        <p:txBody>
          <a:bodyPr wrap="square" numCol="1" anchor="t" anchorCtr="0" compatLnSpc="1">
            <a:prstTxWarp prst="textNoShape">
              <a:avLst/>
            </a:prstTxWarp>
          </a:bodyPr>
          <a:lstStyle/>
          <a:p>
            <a:pPr>
              <a:spcBef>
                <a:spcPct val="0"/>
              </a:spcBef>
            </a:pPr>
            <a:r>
              <a:rPr lang="en-GB" altLang="en-US" sz="1000" b="1" smtClean="0">
                <a:latin typeface="Arial" charset="0"/>
              </a:rPr>
              <a:t>an ambitious environmental policy </a:t>
            </a:r>
            <a:r>
              <a:rPr lang="fr-FR" altLang="en-US" sz="1000" smtClean="0">
                <a:latin typeface="Arial" charset="0"/>
              </a:rPr>
              <a:t>: </a:t>
            </a:r>
            <a:r>
              <a:rPr lang="en-US" altLang="en-US" sz="1000" smtClean="0">
                <a:latin typeface="Arial" charset="0"/>
              </a:rPr>
              <a:t>Orange has taken a proactive approach to help preserve the environment and maintain the confidence of its stakeholders − while seizing new opportunities related to the development of green technologies.</a:t>
            </a:r>
            <a:endParaRPr lang="fr-FR" altLang="en-US" sz="1000" smtClean="0">
              <a:latin typeface="Arial" charset="0"/>
            </a:endParaRPr>
          </a:p>
          <a:p>
            <a:pPr>
              <a:spcBef>
                <a:spcPct val="0"/>
              </a:spcBef>
            </a:pPr>
            <a:r>
              <a:rPr lang="en-US" altLang="en-US" sz="1000" smtClean="0">
                <a:latin typeface="Arial" charset="0"/>
              </a:rPr>
              <a:t>three complementary areas:</a:t>
            </a:r>
          </a:p>
          <a:p>
            <a:pPr>
              <a:spcBef>
                <a:spcPct val="0"/>
              </a:spcBef>
              <a:buFontTx/>
              <a:buChar char="•"/>
            </a:pPr>
            <a:r>
              <a:rPr lang="en-US" altLang="en-US" sz="1000" smtClean="0">
                <a:latin typeface="Arial" charset="0"/>
              </a:rPr>
              <a:t>reducing the Group’s direct environmental impact, with a particular focus on two key issues: shrinking its energy and carbon footprint and improving waste management;</a:t>
            </a:r>
          </a:p>
          <a:p>
            <a:pPr>
              <a:spcBef>
                <a:spcPct val="0"/>
              </a:spcBef>
              <a:buFontTx/>
              <a:buChar char="•"/>
            </a:pPr>
            <a:r>
              <a:rPr lang="en-US" altLang="en-US" sz="1000" smtClean="0">
                <a:latin typeface="Arial" charset="0"/>
              </a:rPr>
              <a:t>reducing the impact of the Group’s products and services at customer sites by using eco-design methods and encouraging environmentally responsible usages;</a:t>
            </a:r>
          </a:p>
          <a:p>
            <a:pPr>
              <a:spcBef>
                <a:spcPct val="0"/>
              </a:spcBef>
              <a:buFontTx/>
              <a:buChar char="•"/>
            </a:pPr>
            <a:r>
              <a:rPr lang="en-US" altLang="en-US" sz="1000" smtClean="0">
                <a:latin typeface="Arial" charset="0"/>
              </a:rPr>
              <a:t>developing innovative products and services that let everyone − businesses and individuals − lower their environmental impact.</a:t>
            </a:r>
          </a:p>
          <a:p>
            <a:pPr>
              <a:spcBef>
                <a:spcPct val="0"/>
              </a:spcBef>
            </a:pPr>
            <a:r>
              <a:rPr lang="en-US" altLang="en-US" sz="1000" b="1" smtClean="0">
                <a:latin typeface="Arial" charset="0"/>
              </a:rPr>
              <a:t>contribute to combating climate change </a:t>
            </a:r>
            <a:r>
              <a:rPr lang="fr-FR" altLang="en-US" sz="1000" b="1" smtClean="0">
                <a:latin typeface="Arial" charset="0"/>
              </a:rPr>
              <a:t>: </a:t>
            </a:r>
            <a:r>
              <a:rPr lang="en-US" altLang="en-US" sz="1000" smtClean="0">
                <a:latin typeface="Arial" charset="0"/>
              </a:rPr>
              <a:t>Faced with the issue of climate change, Orange has made a proactive commitment: to reduce its greenhouse gas emissions by 20% and its energy consumption by 15% against 2006 levels, both by 2020. Orange is also developing innovative solutions to enable its customers to reduce their own carbon footprints. </a:t>
            </a:r>
          </a:p>
          <a:p>
            <a:pPr>
              <a:spcBef>
                <a:spcPct val="0"/>
              </a:spcBef>
              <a:buFontTx/>
              <a:buChar char="•"/>
            </a:pPr>
            <a:r>
              <a:rPr lang="en-GB" altLang="en-US" sz="1000" b="1" smtClean="0">
                <a:latin typeface="Arial" charset="0"/>
              </a:rPr>
              <a:t>lower energy consumption by networks:</a:t>
            </a:r>
            <a:r>
              <a:rPr lang="fr-FR" altLang="en-US" sz="1000" b="1" smtClean="0">
                <a:latin typeface="Arial" charset="0"/>
              </a:rPr>
              <a:t> </a:t>
            </a:r>
            <a:r>
              <a:rPr lang="en-US" altLang="en-US" sz="1000" smtClean="0">
                <a:latin typeface="Arial" charset="0"/>
              </a:rPr>
              <a:t>more efficient air-conditioning systems; consolidated and virtual calculation centres thanks to the EcoCenter project; greater use of renewable energy; more energy-efficient telecommunication equipment; more precise and reliable tracking of energy consumption </a:t>
            </a:r>
            <a:endParaRPr lang="fr-FR" altLang="en-US" sz="1000" smtClean="0">
              <a:latin typeface="Arial" charset="0"/>
            </a:endParaRPr>
          </a:p>
          <a:p>
            <a:pPr>
              <a:spcBef>
                <a:spcPct val="0"/>
              </a:spcBef>
              <a:buFontTx/>
              <a:buChar char="•"/>
            </a:pPr>
            <a:r>
              <a:rPr lang="en-US" altLang="en-US" sz="1000" b="1" smtClean="0">
                <a:latin typeface="Arial" charset="0"/>
              </a:rPr>
              <a:t>improving the energy efficiency of buildings</a:t>
            </a:r>
            <a:r>
              <a:rPr lang="fr-FR" altLang="en-US" sz="1000" b="1" smtClean="0">
                <a:latin typeface="Arial" charset="0"/>
              </a:rPr>
              <a:t>: </a:t>
            </a:r>
            <a:r>
              <a:rPr lang="en-US" altLang="en-US" sz="1000" smtClean="0">
                <a:latin typeface="Arial" charset="0"/>
              </a:rPr>
              <a:t>a real-estate environmental policy; action plans rolled out in France, Poland, Spain, Egypt, and Belgium; meters in buildings; buildings of high environmental quality </a:t>
            </a:r>
          </a:p>
          <a:p>
            <a:pPr>
              <a:spcBef>
                <a:spcPct val="0"/>
              </a:spcBef>
              <a:buFontTx/>
              <a:buChar char="•"/>
            </a:pPr>
            <a:r>
              <a:rPr lang="en-US" altLang="en-US" sz="1000" b="1" smtClean="0">
                <a:latin typeface="Arial" charset="0"/>
              </a:rPr>
              <a:t>reducing the impact of transport</a:t>
            </a:r>
            <a:r>
              <a:rPr lang="fr-FR" altLang="en-US" sz="1000" b="1" smtClean="0">
                <a:latin typeface="Arial" charset="0"/>
              </a:rPr>
              <a:t>: </a:t>
            </a:r>
            <a:r>
              <a:rPr lang="en-US" altLang="en-US" sz="1000" smtClean="0">
                <a:latin typeface="Arial" charset="0"/>
              </a:rPr>
              <a:t>a more eco-friendly fleet of vehicles; Orange green fleet forum for sharing best practices; promote sustainable mobility among employees</a:t>
            </a:r>
            <a:endParaRPr lang="fr-FR" altLang="en-US" sz="1000" b="1" smtClean="0">
              <a:latin typeface="Arial" charset="0"/>
            </a:endParaRPr>
          </a:p>
          <a:p>
            <a:pPr>
              <a:spcBef>
                <a:spcPct val="0"/>
              </a:spcBef>
              <a:buFontTx/>
              <a:buChar char="•"/>
            </a:pPr>
            <a:r>
              <a:rPr lang="en-US" altLang="en-US" sz="1000" b="1" smtClean="0">
                <a:latin typeface="Arial" charset="0"/>
              </a:rPr>
              <a:t>helping customers shrink their carbon footprint</a:t>
            </a:r>
            <a:r>
              <a:rPr lang="fr-FR" altLang="en-US" sz="1000" b="1" smtClean="0">
                <a:latin typeface="Arial" charset="0"/>
              </a:rPr>
              <a:t>: </a:t>
            </a:r>
            <a:r>
              <a:rPr lang="en-US" altLang="en-US" sz="1000" smtClean="0">
                <a:latin typeface="Arial" charset="0"/>
              </a:rPr>
              <a:t>eco-design: reducing impacts at the source; ecolabelling to build customer awareness; innovative solutions allowing everyone to reduce their carbon footprint (Telepresence, fleet performance eco driving, smart cities, carbon inventory)</a:t>
            </a:r>
          </a:p>
          <a:p>
            <a:pPr>
              <a:spcBef>
                <a:spcPct val="0"/>
              </a:spcBef>
            </a:pPr>
            <a:r>
              <a:rPr lang="en-GB" altLang="en-US" sz="1000" b="1" smtClean="0">
                <a:latin typeface="Arial" charset="0"/>
              </a:rPr>
              <a:t>optimising waste management</a:t>
            </a:r>
            <a:r>
              <a:rPr lang="fr-FR" altLang="en-US" sz="1000" b="1" smtClean="0">
                <a:latin typeface="Arial" charset="0"/>
              </a:rPr>
              <a:t>: </a:t>
            </a:r>
            <a:r>
              <a:rPr lang="en-US" altLang="en-US" sz="1000" smtClean="0">
                <a:latin typeface="Arial" charset="0"/>
              </a:rPr>
              <a:t>two complementary areas to:</a:t>
            </a:r>
          </a:p>
          <a:p>
            <a:pPr>
              <a:spcBef>
                <a:spcPct val="0"/>
              </a:spcBef>
              <a:buFontTx/>
              <a:buChar char="•"/>
            </a:pPr>
            <a:r>
              <a:rPr lang="en-US" altLang="en-US" sz="1000" smtClean="0">
                <a:latin typeface="Arial" charset="0"/>
              </a:rPr>
              <a:t>optimise the management of waste generated internally by introducing processing channels suited to each category of waste and ensuring their end-to-end traceability;</a:t>
            </a:r>
          </a:p>
          <a:p>
            <a:pPr>
              <a:spcBef>
                <a:spcPct val="0"/>
              </a:spcBef>
              <a:buFontTx/>
              <a:buChar char="•"/>
            </a:pPr>
            <a:r>
              <a:rPr lang="en-US" altLang="en-US" sz="1000" smtClean="0">
                <a:latin typeface="Arial" charset="0"/>
              </a:rPr>
              <a:t>help to manage waste generated by products and services sold, with particular attention being paid to the collection and recycling of mobile handsets and other electric and electronic equipment.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88913" y="330200"/>
            <a:ext cx="6586537" cy="3706813"/>
          </a:xfrm>
          <a:no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1631950" fontAlgn="base">
              <a:spcBef>
                <a:spcPct val="0"/>
              </a:spcBef>
              <a:spcAft>
                <a:spcPct val="0"/>
              </a:spcAft>
            </a:pPr>
            <a:fld id="{0FA510EB-256B-49C0-A20B-FB30B6E6A5D2}" type="slidenum">
              <a:rPr lang="fr-FR" altLang="en-US">
                <a:solidFill>
                  <a:srgbClr val="000000"/>
                </a:solidFill>
                <a:cs typeface="Arial" charset="0"/>
              </a:rPr>
              <a:pPr defTabSz="1631950" fontAlgn="base">
                <a:spcBef>
                  <a:spcPct val="0"/>
                </a:spcBef>
                <a:spcAft>
                  <a:spcPct val="0"/>
                </a:spcAft>
              </a:pPr>
              <a:t>15</a:t>
            </a:fld>
            <a:endParaRPr lang="fr-FR" altLang="en-US">
              <a:solidFill>
                <a:srgbClr val="000000"/>
              </a:solidFill>
              <a:cs typeface="Arial"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xfrm>
            <a:off x="-446088" y="0"/>
            <a:ext cx="4476751" cy="2519363"/>
          </a:xfrm>
          <a:noFill/>
          <a:ln>
            <a:solidFill>
              <a:srgbClr val="000000"/>
            </a:solidFill>
            <a:miter lim="800000"/>
            <a:headEnd/>
            <a:tailEnd/>
          </a:ln>
        </p:spPr>
      </p:sp>
      <p:sp>
        <p:nvSpPr>
          <p:cNvPr id="35842" name="Espace réservé des commentaires 2"/>
          <p:cNvSpPr>
            <a:spLocks noGrp="1"/>
          </p:cNvSpPr>
          <p:nvPr>
            <p:ph type="body" idx="1"/>
          </p:nvPr>
        </p:nvSpPr>
        <p:spPr bwMode="auto">
          <a:xfrm>
            <a:off x="0" y="2635250"/>
            <a:ext cx="6858000" cy="5799138"/>
          </a:xfrm>
          <a:noFill/>
        </p:spPr>
        <p:txBody>
          <a:bodyPr wrap="square" numCol="1" anchor="t" anchorCtr="0" compatLnSpc="1">
            <a:prstTxWarp prst="textNoShape">
              <a:avLst/>
            </a:prstTxWarp>
          </a:bodyPr>
          <a:lstStyle/>
          <a:p>
            <a:pPr>
              <a:lnSpc>
                <a:spcPct val="80000"/>
              </a:lnSpc>
              <a:spcBef>
                <a:spcPct val="10000"/>
              </a:spcBef>
              <a:spcAft>
                <a:spcPct val="30000"/>
              </a:spcAft>
            </a:pPr>
            <a:r>
              <a:rPr lang="fr-FR" altLang="en-US" sz="1000" b="1" smtClean="0">
                <a:solidFill>
                  <a:schemeClr val="tx2"/>
                </a:solidFill>
                <a:latin typeface="Arial" charset="0"/>
              </a:rPr>
              <a:t>a responsible employer</a:t>
            </a:r>
            <a:br>
              <a:rPr lang="fr-FR" altLang="en-US" sz="1000" b="1" smtClean="0">
                <a:solidFill>
                  <a:schemeClr val="tx2"/>
                </a:solidFill>
                <a:latin typeface="Arial" charset="0"/>
              </a:rPr>
            </a:br>
            <a:r>
              <a:rPr lang="en-GB" altLang="en-US" sz="1000" smtClean="0">
                <a:latin typeface="Arial" charset="0"/>
              </a:rPr>
              <a:t>building a human company that values solidarity and is attentive to the expectations and needs of all our employees </a:t>
            </a:r>
          </a:p>
          <a:p>
            <a:pPr>
              <a:lnSpc>
                <a:spcPct val="80000"/>
              </a:lnSpc>
              <a:spcBef>
                <a:spcPct val="10000"/>
              </a:spcBef>
              <a:spcAft>
                <a:spcPct val="30000"/>
              </a:spcAft>
            </a:pPr>
            <a:r>
              <a:rPr lang="fr-FR" altLang="en-US" sz="1000" b="1" smtClean="0">
                <a:latin typeface="Arial" charset="0"/>
              </a:rPr>
              <a:t>priority</a:t>
            </a:r>
            <a:r>
              <a:rPr lang="fr-FR" altLang="en-US" sz="1000" smtClean="0">
                <a:latin typeface="Arial" charset="0"/>
              </a:rPr>
              <a:t>: </a:t>
            </a:r>
            <a:r>
              <a:rPr lang="en-US" altLang="en-US" sz="1000" smtClean="0">
                <a:latin typeface="Arial" charset="0"/>
              </a:rPr>
              <a:t>place men and women at the heart of the Company by offering a new social model, supporting employees in their development and meet corporate and societal challenges, particularly in respect of equal opportunities</a:t>
            </a:r>
            <a:endParaRPr lang="fr-FR" altLang="en-US" sz="1000" smtClean="0">
              <a:latin typeface="Arial" charset="0"/>
            </a:endParaRPr>
          </a:p>
          <a:p>
            <a:pPr>
              <a:lnSpc>
                <a:spcPct val="80000"/>
              </a:lnSpc>
              <a:spcBef>
                <a:spcPct val="10000"/>
              </a:spcBef>
              <a:spcAft>
                <a:spcPct val="30000"/>
              </a:spcAft>
            </a:pPr>
            <a:endParaRPr lang="fr-FR" altLang="en-US" sz="1000" smtClean="0">
              <a:solidFill>
                <a:schemeClr val="tx2"/>
              </a:solidFill>
              <a:latin typeface="Arial" charset="0"/>
            </a:endParaRPr>
          </a:p>
          <a:p>
            <a:pPr>
              <a:lnSpc>
                <a:spcPct val="80000"/>
              </a:lnSpc>
              <a:spcBef>
                <a:spcPct val="10000"/>
              </a:spcBef>
              <a:spcAft>
                <a:spcPct val="30000"/>
              </a:spcAft>
            </a:pPr>
            <a:r>
              <a:rPr lang="fr-FR" altLang="en-US" sz="1000" b="1" smtClean="0">
                <a:solidFill>
                  <a:schemeClr val="tx2"/>
                </a:solidFill>
                <a:latin typeface="Arial" charset="0"/>
              </a:rPr>
              <a:t>a world lived in trust</a:t>
            </a:r>
            <a:br>
              <a:rPr lang="fr-FR" altLang="en-US" sz="1000" b="1" smtClean="0">
                <a:solidFill>
                  <a:schemeClr val="tx2"/>
                </a:solidFill>
                <a:latin typeface="Arial" charset="0"/>
              </a:rPr>
            </a:br>
            <a:r>
              <a:rPr lang="en-US" altLang="en-US" sz="1000" smtClean="0">
                <a:latin typeface="Arial" charset="0"/>
              </a:rPr>
              <a:t>to offer the best telecommunications experience and provide clear answers and appropriate solutions to growing concerns in the areas of data privacy, child protection and protecting from radio waves to enable all to access the benefits of the digital world safely.</a:t>
            </a:r>
            <a:endParaRPr lang="fr-FR" altLang="en-US" sz="1000" smtClean="0">
              <a:latin typeface="Arial" charset="0"/>
            </a:endParaRPr>
          </a:p>
          <a:p>
            <a:pPr>
              <a:spcBef>
                <a:spcPct val="0"/>
              </a:spcBef>
              <a:buFontTx/>
              <a:buChar char="•"/>
            </a:pPr>
            <a:r>
              <a:rPr lang="fr-FR" altLang="en-US" sz="1000" b="1" smtClean="0">
                <a:latin typeface="Arial" charset="0"/>
              </a:rPr>
              <a:t>priority</a:t>
            </a:r>
            <a:r>
              <a:rPr lang="fr-FR" altLang="en-US" sz="1000" smtClean="0">
                <a:latin typeface="Arial" charset="0"/>
              </a:rPr>
              <a:t>::</a:t>
            </a:r>
            <a:r>
              <a:rPr lang="en-US" altLang="en-US" sz="1000" smtClean="0">
                <a:latin typeface="Arial" charset="0"/>
              </a:rPr>
              <a:t> lead the way in terms of quality of service in all </a:t>
            </a:r>
            <a:r>
              <a:rPr lang="fr-FR" altLang="en-US" sz="1000" smtClean="0">
                <a:latin typeface="Arial" charset="0"/>
              </a:rPr>
              <a:t>our markets</a:t>
            </a:r>
          </a:p>
          <a:p>
            <a:pPr>
              <a:spcBef>
                <a:spcPct val="0"/>
              </a:spcBef>
              <a:buFontTx/>
              <a:buChar char="•"/>
            </a:pPr>
            <a:r>
              <a:rPr lang="fr-FR" altLang="en-US" sz="1000" b="1" smtClean="0">
                <a:latin typeface="Arial" charset="0"/>
              </a:rPr>
              <a:t>priority </a:t>
            </a:r>
            <a:r>
              <a:rPr lang="fr-FR" altLang="en-US" sz="1000" smtClean="0">
                <a:latin typeface="Arial" charset="0"/>
              </a:rPr>
              <a:t>: promote and ensure safe and responsible use of products and services, particularly with regards to protecting children, respecting privacy and data security</a:t>
            </a:r>
          </a:p>
          <a:p>
            <a:pPr>
              <a:lnSpc>
                <a:spcPct val="80000"/>
              </a:lnSpc>
              <a:spcBef>
                <a:spcPct val="10000"/>
              </a:spcBef>
              <a:spcAft>
                <a:spcPct val="30000"/>
              </a:spcAft>
            </a:pPr>
            <a:endParaRPr lang="fr-FR" altLang="en-US" sz="1000" b="1" smtClean="0">
              <a:solidFill>
                <a:schemeClr val="tx2"/>
              </a:solidFill>
              <a:latin typeface="Arial" charset="0"/>
            </a:endParaRPr>
          </a:p>
          <a:p>
            <a:pPr>
              <a:lnSpc>
                <a:spcPct val="80000"/>
              </a:lnSpc>
              <a:spcBef>
                <a:spcPct val="10000"/>
              </a:spcBef>
              <a:spcAft>
                <a:spcPct val="30000"/>
              </a:spcAft>
            </a:pPr>
            <a:r>
              <a:rPr lang="fr-FR" altLang="en-US" sz="1000" b="1" smtClean="0">
                <a:solidFill>
                  <a:schemeClr val="tx2"/>
                </a:solidFill>
                <a:latin typeface="Arial" charset="0"/>
              </a:rPr>
              <a:t>an accessible world</a:t>
            </a:r>
            <a:br>
              <a:rPr lang="fr-FR" altLang="en-US" sz="1000" b="1" smtClean="0">
                <a:solidFill>
                  <a:schemeClr val="tx2"/>
                </a:solidFill>
                <a:latin typeface="Arial" charset="0"/>
              </a:rPr>
            </a:br>
            <a:r>
              <a:rPr lang="fr-FR" altLang="en-US" sz="1000" smtClean="0">
                <a:latin typeface="Arial" charset="0"/>
              </a:rPr>
              <a:t>tackling all forms of digital divide. </a:t>
            </a:r>
          </a:p>
          <a:p>
            <a:pPr>
              <a:spcBef>
                <a:spcPct val="0"/>
              </a:spcBef>
              <a:buFontTx/>
              <a:buChar char="•"/>
            </a:pPr>
            <a:r>
              <a:rPr lang="fr-FR" altLang="en-US" sz="1000" b="1" smtClean="0">
                <a:latin typeface="Arial" charset="0"/>
              </a:rPr>
              <a:t>priority : </a:t>
            </a:r>
            <a:r>
              <a:rPr lang="fr-FR" altLang="en-US" sz="1000" smtClean="0">
                <a:latin typeface="Arial" charset="0"/>
              </a:rPr>
              <a:t>promote digital inclusion by developing offers and solutions for as many people as possible </a:t>
            </a:r>
            <a:r>
              <a:rPr lang="en-US" altLang="en-US" sz="1000" smtClean="0">
                <a:latin typeface="Arial" charset="0"/>
              </a:rPr>
              <a:t>and reducing all forms of </a:t>
            </a:r>
            <a:r>
              <a:rPr lang="fr-FR" altLang="en-US" sz="1000" smtClean="0">
                <a:latin typeface="Arial" charset="0"/>
              </a:rPr>
              <a:t>digital divide </a:t>
            </a:r>
          </a:p>
          <a:p>
            <a:pPr>
              <a:spcBef>
                <a:spcPct val="0"/>
              </a:spcBef>
              <a:buFontTx/>
              <a:buChar char="•"/>
            </a:pPr>
            <a:r>
              <a:rPr lang="fr-FR" altLang="en-US" sz="1000" b="1" smtClean="0">
                <a:latin typeface="Arial" charset="0"/>
              </a:rPr>
              <a:t>priority : </a:t>
            </a:r>
            <a:r>
              <a:rPr lang="fr-FR" altLang="en-US" sz="1000" smtClean="0">
                <a:latin typeface="Arial" charset="0"/>
              </a:rPr>
              <a:t>promouvoir le développement économique et social des pays dans lesquels le Groupe est implanté, en s’appuyant sur ses services </a:t>
            </a:r>
          </a:p>
          <a:p>
            <a:pPr>
              <a:lnSpc>
                <a:spcPct val="80000"/>
              </a:lnSpc>
              <a:spcBef>
                <a:spcPct val="10000"/>
              </a:spcBef>
              <a:spcAft>
                <a:spcPct val="30000"/>
              </a:spcAft>
            </a:pPr>
            <a:endParaRPr lang="fr-FR" altLang="en-US" sz="1000" smtClean="0">
              <a:solidFill>
                <a:schemeClr val="tx2"/>
              </a:solidFill>
              <a:latin typeface="Arial" charset="0"/>
            </a:endParaRPr>
          </a:p>
          <a:p>
            <a:pPr>
              <a:lnSpc>
                <a:spcPct val="80000"/>
              </a:lnSpc>
              <a:spcBef>
                <a:spcPct val="10000"/>
              </a:spcBef>
              <a:spcAft>
                <a:spcPct val="30000"/>
              </a:spcAft>
            </a:pPr>
            <a:r>
              <a:rPr lang="fr-FR" altLang="en-US" sz="1000" b="1" smtClean="0">
                <a:solidFill>
                  <a:schemeClr val="tx2"/>
                </a:solidFill>
                <a:latin typeface="Arial" charset="0"/>
              </a:rPr>
              <a:t>a greener world</a:t>
            </a:r>
            <a:br>
              <a:rPr lang="fr-FR" altLang="en-US" sz="1000" b="1" smtClean="0">
                <a:solidFill>
                  <a:schemeClr val="tx2"/>
                </a:solidFill>
                <a:latin typeface="Arial" charset="0"/>
              </a:rPr>
            </a:br>
            <a:r>
              <a:rPr lang="fr-FR" altLang="en-US" sz="1000" smtClean="0">
                <a:latin typeface="Arial" charset="0"/>
              </a:rPr>
              <a:t>acting simultaneously to:</a:t>
            </a:r>
          </a:p>
          <a:p>
            <a:pPr>
              <a:spcBef>
                <a:spcPct val="0"/>
              </a:spcBef>
              <a:buFontTx/>
              <a:buChar char="•"/>
            </a:pPr>
            <a:r>
              <a:rPr lang="fr-FR" altLang="en-US" sz="1000" b="1" smtClean="0">
                <a:latin typeface="Arial" charset="0"/>
              </a:rPr>
              <a:t>priority : </a:t>
            </a:r>
            <a:r>
              <a:rPr lang="fr-FR" altLang="en-US" sz="1000" smtClean="0">
                <a:latin typeface="Arial" charset="0"/>
              </a:rPr>
              <a:t>bring eco-designed products and services to market, and help to reduce customers’ environmental footprint through the Group’s offerings </a:t>
            </a:r>
          </a:p>
          <a:p>
            <a:pPr>
              <a:spcBef>
                <a:spcPct val="0"/>
              </a:spcBef>
              <a:buFontTx/>
              <a:buChar char="•"/>
            </a:pPr>
            <a:r>
              <a:rPr lang="fr-FR" altLang="en-US" sz="1000" b="1" smtClean="0">
                <a:latin typeface="Arial" charset="0"/>
              </a:rPr>
              <a:t>priority : </a:t>
            </a:r>
            <a:r>
              <a:rPr lang="en-US" altLang="en-US" sz="1000" smtClean="0">
                <a:latin typeface="Arial" charset="0"/>
              </a:rPr>
              <a:t>take a bold stance on </a:t>
            </a:r>
            <a:r>
              <a:rPr lang="fr-FR" altLang="en-US" sz="1000" smtClean="0">
                <a:latin typeface="Arial" charset="0"/>
              </a:rPr>
              <a:t>collecting and recycling mobile handsets</a:t>
            </a:r>
          </a:p>
          <a:p>
            <a:pPr>
              <a:spcBef>
                <a:spcPct val="0"/>
              </a:spcBef>
              <a:buFontTx/>
              <a:buChar char="•"/>
            </a:pPr>
            <a:r>
              <a:rPr lang="fr-FR" altLang="en-US" sz="1000" b="1" smtClean="0">
                <a:latin typeface="Arial" charset="0"/>
              </a:rPr>
              <a:t>priority : </a:t>
            </a:r>
            <a:r>
              <a:rPr lang="fr-FR" altLang="en-US" sz="1000" smtClean="0">
                <a:latin typeface="Arial" charset="0"/>
              </a:rPr>
              <a:t>manage the Group’s energy consumption to reduce its CO2 emissions by 20% by 2020</a:t>
            </a:r>
          </a:p>
        </p:txBody>
      </p:sp>
      <p:sp>
        <p:nvSpPr>
          <p:cNvPr id="35843"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1631950" fontAlgn="base">
              <a:spcBef>
                <a:spcPct val="0"/>
              </a:spcBef>
              <a:spcAft>
                <a:spcPct val="0"/>
              </a:spcAft>
            </a:pPr>
            <a:fld id="{A30F483B-000B-4E19-9687-FB2B83ED4E6D}" type="slidenum">
              <a:rPr lang="fr-FR" altLang="en-US">
                <a:solidFill>
                  <a:srgbClr val="000000"/>
                </a:solidFill>
                <a:latin typeface="Arial" charset="0"/>
                <a:cs typeface="Arial" charset="0"/>
              </a:rPr>
              <a:pPr defTabSz="1631950" fontAlgn="base">
                <a:spcBef>
                  <a:spcPct val="0"/>
                </a:spcBef>
                <a:spcAft>
                  <a:spcPct val="0"/>
                </a:spcAft>
              </a:pPr>
              <a:t>16</a:t>
            </a:fld>
            <a:endParaRPr lang="fr-FR" altLang="en-US">
              <a:solidFill>
                <a:srgbClr val="000000"/>
              </a:solidFill>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txBox="1">
            <a:spLocks noGrp="1" noChangeArrowheads="1"/>
          </p:cNvSpPr>
          <p:nvPr/>
        </p:nvSpPr>
        <p:spPr bwMode="auto">
          <a:xfrm>
            <a:off x="2943225" y="8685213"/>
            <a:ext cx="984250" cy="457200"/>
          </a:xfrm>
          <a:prstGeom prst="rect">
            <a:avLst/>
          </a:prstGeom>
          <a:noFill/>
          <a:ln w="9525">
            <a:noFill/>
            <a:miter lim="800000"/>
            <a:headEnd/>
            <a:tailEnd/>
          </a:ln>
        </p:spPr>
        <p:txBody>
          <a:bodyPr lIns="99508" tIns="49754" rIns="99508" bIns="49754" anchor="b"/>
          <a:lstStyle/>
          <a:p>
            <a:pPr algn="ctr"/>
            <a:fld id="{C6F40E76-108C-4E27-BBD1-2D16C8E3B2F4}" type="slidenum">
              <a:rPr lang="fr-FR" altLang="en-US" sz="1000">
                <a:solidFill>
                  <a:srgbClr val="000000"/>
                </a:solidFill>
                <a:latin typeface="Calibri" pitchFamily="34" charset="0"/>
                <a:cs typeface="Arial" charset="0"/>
              </a:rPr>
              <a:pPr algn="ctr"/>
              <a:t>17</a:t>
            </a:fld>
            <a:endParaRPr lang="fr-FR" altLang="en-US" sz="1000">
              <a:solidFill>
                <a:srgbClr val="000000"/>
              </a:solidFill>
              <a:latin typeface="Calibri" pitchFamily="34" charset="0"/>
              <a:cs typeface="Arial" charset="0"/>
            </a:endParaRPr>
          </a:p>
        </p:txBody>
      </p:sp>
      <p:sp>
        <p:nvSpPr>
          <p:cNvPr id="37890" name="Rectangle 2"/>
          <p:cNvSpPr>
            <a:spLocks noGrp="1" noRot="1" noChangeAspect="1" noChangeArrowheads="1" noTextEdit="1"/>
          </p:cNvSpPr>
          <p:nvPr>
            <p:ph type="sldImg"/>
          </p:nvPr>
        </p:nvSpPr>
        <p:spPr bwMode="auto">
          <a:xfrm>
            <a:off x="-427038" y="0"/>
            <a:ext cx="4289426" cy="2414588"/>
          </a:xfrm>
          <a:noFill/>
          <a:ln>
            <a:solidFill>
              <a:srgbClr val="000000"/>
            </a:solidFill>
            <a:miter lim="800000"/>
            <a:headEnd/>
            <a:tailEnd/>
          </a:ln>
        </p:spPr>
      </p:sp>
      <p:sp>
        <p:nvSpPr>
          <p:cNvPr id="37891" name="Rectangle 3"/>
          <p:cNvSpPr>
            <a:spLocks noGrp="1" noChangeArrowheads="1"/>
          </p:cNvSpPr>
          <p:nvPr>
            <p:ph type="body" idx="1"/>
          </p:nvPr>
        </p:nvSpPr>
        <p:spPr bwMode="auto">
          <a:xfrm>
            <a:off x="0" y="2457450"/>
            <a:ext cx="6858000" cy="6459538"/>
          </a:xfrm>
          <a:noFill/>
        </p:spPr>
        <p:txBody>
          <a:bodyPr wrap="square" numCol="1" anchor="t" anchorCtr="0" compatLnSpc="1">
            <a:prstTxWarp prst="textNoShape">
              <a:avLst/>
            </a:prstTxWarp>
          </a:bodyPr>
          <a:lstStyle/>
          <a:p>
            <a:pPr>
              <a:spcBef>
                <a:spcPct val="0"/>
              </a:spcBef>
            </a:pPr>
            <a:r>
              <a:rPr lang="fr-FR" altLang="en-US" sz="1000" b="1" smtClean="0">
                <a:latin typeface="Arial" charset="0"/>
              </a:rPr>
              <a:t>2012 main achievements</a:t>
            </a:r>
          </a:p>
          <a:p>
            <a:pPr>
              <a:spcBef>
                <a:spcPct val="0"/>
              </a:spcBef>
            </a:pPr>
            <a:r>
              <a:rPr lang="fr-FR" altLang="en-US" sz="1000" smtClean="0">
                <a:latin typeface="Arial" charset="0"/>
              </a:rPr>
              <a:t>■ </a:t>
            </a:r>
            <a:r>
              <a:rPr lang="en-GB" altLang="en-US" sz="1000" smtClean="0">
                <a:latin typeface="Arial" charset="0"/>
              </a:rPr>
              <a:t>all certification objectives were reached and the ISO 14001 certification rate target was exceeded (34% vs. a target of 30% by end-2012):</a:t>
            </a:r>
            <a:endParaRPr lang="fr-FR" altLang="en-US" sz="1000" smtClean="0">
              <a:latin typeface="Arial" charset="0"/>
            </a:endParaRPr>
          </a:p>
          <a:p>
            <a:pPr>
              <a:spcBef>
                <a:spcPct val="0"/>
              </a:spcBef>
              <a:buFontTx/>
              <a:buChar char="•"/>
            </a:pPr>
            <a:r>
              <a:rPr lang="en-GB" altLang="en-US" sz="1000" smtClean="0">
                <a:latin typeface="Arial" charset="0"/>
              </a:rPr>
              <a:t>Orange France: the ISO 14001-certified scope was expanded significantly to six business processes and twelve priority sites (November 2012),</a:t>
            </a:r>
            <a:endParaRPr lang="fr-FR" altLang="en-US" sz="1000" smtClean="0">
              <a:latin typeface="Arial" charset="0"/>
            </a:endParaRPr>
          </a:p>
          <a:p>
            <a:pPr>
              <a:spcBef>
                <a:spcPct val="0"/>
              </a:spcBef>
              <a:buFontTx/>
              <a:buChar char="•"/>
            </a:pPr>
            <a:r>
              <a:rPr lang="en-GB" altLang="en-US" sz="1000" smtClean="0">
                <a:latin typeface="Arial" charset="0"/>
              </a:rPr>
              <a:t>Orange Business Services: ISO 14001 certification was obtained for the Cairo site in March 2012 and for the main Paris site (Orange Stadium) in December 2012,</a:t>
            </a:r>
            <a:endParaRPr lang="fr-FR" altLang="en-US" sz="1000" smtClean="0">
              <a:latin typeface="Arial" charset="0"/>
            </a:endParaRPr>
          </a:p>
          <a:p>
            <a:pPr>
              <a:spcBef>
                <a:spcPct val="0"/>
              </a:spcBef>
              <a:buFontTx/>
              <a:buChar char="•"/>
            </a:pPr>
            <a:r>
              <a:rPr lang="en-GB" altLang="en-US" sz="1000" smtClean="0">
                <a:latin typeface="Arial" charset="0"/>
              </a:rPr>
              <a:t>Orange Spain: all fixed-line operations are now ISO 14001-certified. All Orange Spain operations and sites are now certified (except the new data centre created in July 2012),</a:t>
            </a:r>
            <a:endParaRPr lang="fr-FR" altLang="en-US" sz="1000" smtClean="0">
              <a:latin typeface="Arial" charset="0"/>
            </a:endParaRPr>
          </a:p>
          <a:p>
            <a:pPr>
              <a:spcBef>
                <a:spcPct val="0"/>
              </a:spcBef>
              <a:buFontTx/>
              <a:buChar char="•"/>
            </a:pPr>
            <a:r>
              <a:rPr lang="en-GB" altLang="en-US" sz="1000" smtClean="0">
                <a:latin typeface="Arial" charset="0"/>
              </a:rPr>
              <a:t>Orange Romania and Sonatel (Senegal): targets were reached (see previous objective),</a:t>
            </a:r>
            <a:endParaRPr lang="fr-FR" altLang="en-US" sz="1000" smtClean="0">
              <a:latin typeface="Arial" charset="0"/>
            </a:endParaRPr>
          </a:p>
          <a:p>
            <a:pPr>
              <a:spcBef>
                <a:spcPct val="0"/>
              </a:spcBef>
              <a:buFontTx/>
              <a:buChar char="•"/>
            </a:pPr>
            <a:r>
              <a:rPr lang="en-GB" altLang="en-US" sz="1000" smtClean="0">
                <a:latin typeface="Arial" charset="0"/>
              </a:rPr>
              <a:t>all other ISO 14001 certifications previously obtained by Group entities were maintained in 2012. </a:t>
            </a:r>
          </a:p>
          <a:p>
            <a:pPr>
              <a:spcBef>
                <a:spcPct val="0"/>
              </a:spcBef>
            </a:pPr>
            <a:r>
              <a:rPr lang="fr-FR" altLang="en-US" sz="1000" smtClean="0">
                <a:latin typeface="Arial" charset="0"/>
              </a:rPr>
              <a:t>■ </a:t>
            </a:r>
            <a:r>
              <a:rPr lang="en-GB" altLang="en-US" sz="1000" smtClean="0">
                <a:latin typeface="Arial" charset="0"/>
              </a:rPr>
              <a:t>further progress was made on the Green ITN 2020 programme </a:t>
            </a:r>
            <a:r>
              <a:rPr lang="en-GB" altLang="en-US" sz="1000" i="1" smtClean="0">
                <a:latin typeface="Arial" charset="0"/>
              </a:rPr>
              <a:t>initiated a</a:t>
            </a:r>
            <a:r>
              <a:rPr lang="en-GB" altLang="en-US" sz="1000" smtClean="0">
                <a:latin typeface="Arial" charset="0"/>
              </a:rPr>
              <a:t> few years ago and targeting in priority France, Poland, Spain, Romania, Belgium, Moldavia, and Slovakia; initial estimates for the year show over 300 GWh of electrical energy savings − preventing 110,000 tonnes of CO</a:t>
            </a:r>
            <a:r>
              <a:rPr lang="en-GB" altLang="en-US" sz="1000" baseline="-25000" smtClean="0">
                <a:latin typeface="Arial" charset="0"/>
              </a:rPr>
              <a:t>2</a:t>
            </a:r>
            <a:r>
              <a:rPr lang="en-GB" altLang="en-US" sz="1000" smtClean="0">
                <a:latin typeface="Arial" charset="0"/>
              </a:rPr>
              <a:t> emissions − thanks to actions taken by the countries;</a:t>
            </a:r>
            <a:endParaRPr lang="fr-FR" altLang="en-US" sz="1000" smtClean="0">
              <a:latin typeface="Arial" charset="0"/>
            </a:endParaRPr>
          </a:p>
          <a:p>
            <a:pPr>
              <a:spcBef>
                <a:spcPct val="0"/>
              </a:spcBef>
            </a:pPr>
            <a:r>
              <a:rPr lang="fr-FR" altLang="en-US" sz="1000" smtClean="0">
                <a:latin typeface="Arial" charset="0"/>
              </a:rPr>
              <a:t>■ </a:t>
            </a:r>
            <a:r>
              <a:rPr lang="en-GB" altLang="en-US" sz="1000" smtClean="0">
                <a:latin typeface="Arial" charset="0"/>
              </a:rPr>
              <a:t>communicating meters were tested and installed to measure energy consumption in 16 countries in Europe and the AMEA region, as part of the Group’s RAN renewal programme;</a:t>
            </a:r>
            <a:endParaRPr lang="fr-FR" altLang="en-US" sz="1000" smtClean="0">
              <a:latin typeface="Arial" charset="0"/>
            </a:endParaRPr>
          </a:p>
          <a:p>
            <a:pPr>
              <a:spcBef>
                <a:spcPct val="0"/>
              </a:spcBef>
            </a:pPr>
            <a:r>
              <a:rPr lang="fr-FR" altLang="en-US" sz="1000" smtClean="0">
                <a:latin typeface="Arial" charset="0"/>
              </a:rPr>
              <a:t>■ </a:t>
            </a:r>
            <a:r>
              <a:rPr lang="en-GB" altLang="en-US" sz="1000" smtClean="0">
                <a:latin typeface="Arial" charset="0"/>
              </a:rPr>
              <a:t>by end-2012, 500 sites had been equipped with these meters, allowing for precise real-time tracking of energy consumption. </a:t>
            </a:r>
          </a:p>
          <a:p>
            <a:pPr>
              <a:spcBef>
                <a:spcPct val="0"/>
              </a:spcBef>
            </a:pPr>
            <a:r>
              <a:rPr lang="fr-FR" altLang="en-US" sz="1000" smtClean="0">
                <a:latin typeface="Arial" charset="0"/>
              </a:rPr>
              <a:t>■ </a:t>
            </a:r>
            <a:r>
              <a:rPr lang="en-GB" altLang="en-US" sz="1000" smtClean="0">
                <a:latin typeface="Arial" charset="0"/>
              </a:rPr>
              <a:t>renewable energy (solar solutions) were rolled out in the AMEA region: 300 new solar sites were set up in 2012, bringing the total to 2,300 sites (including 1,743 base stations). All solar-powered sites have annual carbon-free electricity consumption of 15 GWh, saving 28 million litres of fuel oil and 76,000 tonnes of CO</a:t>
            </a:r>
            <a:r>
              <a:rPr lang="en-GB" altLang="en-US" sz="1000" baseline="-25000" smtClean="0">
                <a:latin typeface="Arial" charset="0"/>
              </a:rPr>
              <a:t>2</a:t>
            </a:r>
            <a:r>
              <a:rPr lang="en-GB" altLang="en-US" sz="1000" smtClean="0">
                <a:latin typeface="Arial" charset="0"/>
              </a:rPr>
              <a:t> emissions;</a:t>
            </a:r>
            <a:endParaRPr lang="fr-FR" altLang="en-US" sz="1000" smtClean="0">
              <a:latin typeface="Arial" charset="0"/>
            </a:endParaRPr>
          </a:p>
          <a:p>
            <a:pPr>
              <a:spcBef>
                <a:spcPct val="0"/>
              </a:spcBef>
            </a:pPr>
            <a:r>
              <a:rPr lang="fr-FR" altLang="en-US" sz="1000" smtClean="0">
                <a:latin typeface="Arial" charset="0"/>
              </a:rPr>
              <a:t>■ </a:t>
            </a:r>
            <a:r>
              <a:rPr lang="en-GB" altLang="en-US" sz="1000" smtClean="0">
                <a:latin typeface="Arial" charset="0"/>
              </a:rPr>
              <a:t>66% of RAN equipment was replaced by end-2012 in ten countries covered by the renewal programme;</a:t>
            </a:r>
            <a:endParaRPr lang="fr-FR" altLang="en-US" sz="1000" smtClean="0">
              <a:latin typeface="Arial" charset="0"/>
            </a:endParaRPr>
          </a:p>
          <a:p>
            <a:pPr>
              <a:spcBef>
                <a:spcPct val="0"/>
              </a:spcBef>
            </a:pPr>
            <a:r>
              <a:rPr lang="fr-FR" altLang="en-US" sz="1000" smtClean="0">
                <a:latin typeface="Arial" charset="0"/>
              </a:rPr>
              <a:t>■ </a:t>
            </a:r>
            <a:r>
              <a:rPr lang="en-GB" altLang="en-US" sz="1000" smtClean="0">
                <a:latin typeface="Arial" charset="0"/>
              </a:rPr>
              <a:t>in France, work continued on the action plan introduced at each Environmental Steering Committee following the </a:t>
            </a:r>
            <a:r>
              <a:rPr lang="en-GB" altLang="en-US" sz="1000" i="1" smtClean="0">
                <a:latin typeface="Arial" charset="0"/>
              </a:rPr>
              <a:t>Bilan Carbone</a:t>
            </a:r>
            <a:r>
              <a:rPr lang="en-GB" altLang="en-US" sz="1000" baseline="30000" smtClean="0">
                <a:latin typeface="Arial" charset="0"/>
              </a:rPr>
              <a:t>®</a:t>
            </a:r>
            <a:r>
              <a:rPr lang="en-GB" altLang="en-US" sz="1000" smtClean="0">
                <a:latin typeface="Arial" charset="0"/>
              </a:rPr>
              <a:t> carbon inventory: four new topics were addressed (networks, mobile handsets, eco-design, and distribution channels);</a:t>
            </a:r>
            <a:endParaRPr lang="fr-FR" altLang="en-US" sz="1000" smtClean="0">
              <a:latin typeface="Arial" charset="0"/>
            </a:endParaRPr>
          </a:p>
          <a:p>
            <a:pPr>
              <a:spcBef>
                <a:spcPct val="0"/>
              </a:spcBef>
            </a:pPr>
            <a:r>
              <a:rPr lang="fr-FR" altLang="en-US" sz="1000" smtClean="0">
                <a:latin typeface="Arial" charset="0"/>
              </a:rPr>
              <a:t>■ </a:t>
            </a:r>
            <a:r>
              <a:rPr lang="en-GB" altLang="en-US" sz="1000" smtClean="0">
                <a:latin typeface="Arial" charset="0"/>
              </a:rPr>
              <a:t>the </a:t>
            </a:r>
            <a:r>
              <a:rPr lang="en-GB" altLang="en-US" sz="1000" i="1" smtClean="0">
                <a:latin typeface="Arial" charset="0"/>
              </a:rPr>
              <a:t>Bilan Carbone</a:t>
            </a:r>
            <a:r>
              <a:rPr lang="en-GB" altLang="en-US" sz="1000" baseline="30000" smtClean="0">
                <a:latin typeface="Arial" charset="0"/>
              </a:rPr>
              <a:t>®</a:t>
            </a:r>
            <a:r>
              <a:rPr lang="en-GB" altLang="en-US" sz="1000" smtClean="0">
                <a:latin typeface="Arial" charset="0"/>
              </a:rPr>
              <a:t> carbon inventory in Spain was completed in 2012 and action plans were introduced to reduce the network’s energy consumption;</a:t>
            </a:r>
            <a:endParaRPr lang="fr-FR" altLang="en-US" sz="1000" smtClean="0">
              <a:latin typeface="Arial" charset="0"/>
            </a:endParaRPr>
          </a:p>
          <a:p>
            <a:pPr>
              <a:spcBef>
                <a:spcPct val="0"/>
              </a:spcBef>
            </a:pPr>
            <a:r>
              <a:rPr lang="fr-FR" altLang="en-US" sz="1000" smtClean="0">
                <a:latin typeface="Arial" charset="0"/>
              </a:rPr>
              <a:t>■ </a:t>
            </a:r>
            <a:r>
              <a:rPr lang="en-GB" altLang="en-US" sz="1000" smtClean="0">
                <a:latin typeface="Arial" charset="0"/>
              </a:rPr>
              <a:t>Poland measured its carbon footprint and will introduce the corresponding energy action plans in 2013;</a:t>
            </a:r>
            <a:endParaRPr lang="fr-FR" altLang="en-US" sz="10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F712A9D-560C-4D20-8B15-20129ACD2ED5}" type="datetimeFigureOut">
              <a:rPr lang="es-ES"/>
              <a:pPr>
                <a:defRPr/>
              </a:pPr>
              <a:t>12/09/2013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26DA44E-209B-4B51-9D38-C1F83C9EDC72}"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0CF0C08-A687-4760-9FDD-EF08829DA7FC}" type="datetimeFigureOut">
              <a:rPr lang="es-ES"/>
              <a:pPr>
                <a:defRPr/>
              </a:pPr>
              <a:t>12/09/2013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13E2599-3A7C-44F8-B192-4ADD084AAE56}"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7"/>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19" y="619317"/>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1973315-469B-43AC-9B91-BE0FC0B1E843}" type="datetimeFigureOut">
              <a:rPr lang="es-ES"/>
              <a:pPr>
                <a:defRPr/>
              </a:pPr>
              <a:t>12/09/2013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DF14F9B-E8D6-4486-8F29-171003209213}"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371838" y="3196625"/>
            <a:ext cx="15547499" cy="2205718"/>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84746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26961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93284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789025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1362957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24418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741369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2482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8C8EC4A-CB57-43CC-B2A6-D6306C38FD6C}" type="datetimeFigureOut">
              <a:rPr lang="es-ES"/>
              <a:pPr>
                <a:defRPr/>
              </a:pPr>
              <a:t>12/09/2013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E78F389-D53E-4E5C-BE26-06EAE27FB95D}"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endParaRPr lang="es-ES"/>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242965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316709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6528555" y="619317"/>
            <a:ext cx="8231029" cy="1317237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829119" y="619317"/>
            <a:ext cx="24394584" cy="1317237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5DDB98A-F1DC-46C4-9FF0-1BF63371BA7C}" type="datetimeFigureOut">
              <a:rPr lang="es-ES" smtClean="0">
                <a:solidFill>
                  <a:prstClr val="black">
                    <a:tint val="75000"/>
                  </a:prstClr>
                </a:solidFill>
              </a:rPr>
              <a:pPr/>
              <a:t>12/09/2013</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25FC4B2E-7876-44C2-A2ED-D83237E8254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xmlns="" val="86905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444877" y="6612391"/>
            <a:ext cx="15547499" cy="2043743"/>
          </a:xfrm>
        </p:spPr>
        <p:txBody>
          <a:bodyPr anchor="t"/>
          <a:lstStyle>
            <a:lvl1pPr algn="l">
              <a:defRPr sz="71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EC0EFB7-C541-4DFE-B446-615B56A3E08C}" type="datetimeFigureOut">
              <a:rPr lang="es-ES"/>
              <a:pPr>
                <a:defRPr/>
              </a:pPr>
              <a:t>12/09/2013</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2A2E4C3-8012-4829-A308-6EA24ED2D02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2152F104-77BC-450D-A4AD-8ED8B82F04D5}" type="datetimeFigureOut">
              <a:rPr lang="es-ES"/>
              <a:pPr>
                <a:defRPr/>
              </a:pPr>
              <a:t>12/09/2013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F9899B9-2349-436D-A115-0588FA32031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559" y="412084"/>
            <a:ext cx="16462058" cy="1715029"/>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B22C53D3-B0EA-4B23-B673-110FF15022A3}" type="datetimeFigureOut">
              <a:rPr lang="es-ES"/>
              <a:pPr>
                <a:defRPr/>
              </a:pPr>
              <a:t>12/09/2013</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A1A1B21-4D2A-4923-B60D-F269EC5F15A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A913232-639A-4125-992C-25A32A8ABE67}" type="datetimeFigureOut">
              <a:rPr lang="es-ES"/>
              <a:pPr>
                <a:defRPr/>
              </a:pPr>
              <a:t>12/09/2013</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D4CF5566-757A-4535-8DE7-689662F0BDC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A1C1DC1-128D-4753-9B62-F59AA2E043B9}" type="datetimeFigureOut">
              <a:rPr lang="es-ES"/>
              <a:pPr>
                <a:defRPr/>
              </a:pPr>
              <a:t>12/09/2013</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304567E5-93F7-4A10-99BC-9B0B02AB1342}"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560" y="409701"/>
            <a:ext cx="6017671" cy="1743613"/>
          </a:xfrm>
        </p:spPr>
        <p:txBody>
          <a:bodyPr anchor="b"/>
          <a:lstStyle>
            <a:lvl1pPr algn="l">
              <a:defRPr sz="36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3CA21B6-24CB-4FBB-86C2-8C2B04F3623D}" type="datetimeFigureOut">
              <a:rPr lang="es-ES"/>
              <a:pPr>
                <a:defRPr/>
              </a:pPr>
              <a:t>12/09/2013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47E0AA1-A3BD-4D4D-BD11-109DDD477C62}"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5198" y="7203123"/>
            <a:ext cx="10974705" cy="850369"/>
          </a:xfrm>
        </p:spPr>
        <p:txBody>
          <a:bodyPr anchor="b"/>
          <a:lstStyle>
            <a:lvl1pPr algn="l">
              <a:defRPr sz="36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3585198" y="919446"/>
            <a:ext cx="10974705" cy="6174105"/>
          </a:xfrm>
        </p:spPr>
        <p:txBody>
          <a:bodyPr rtlCol="0">
            <a:normAutofit/>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pPr lvl="0"/>
            <a:endParaRPr lang="es-ES" noProof="0"/>
          </a:p>
        </p:txBody>
      </p:sp>
      <p:sp>
        <p:nvSpPr>
          <p:cNvPr id="4" name="3 Marcador de texto"/>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6DA8916-9ADD-446C-AC06-F1B053F7A328}" type="datetimeFigureOut">
              <a:rPr lang="es-ES"/>
              <a:pPr>
                <a:defRPr/>
              </a:pPr>
              <a:t>12/09/2013</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C6CA77E-81CA-4E12-8FE2-BA6FD3900C59}"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914400" y="412750"/>
            <a:ext cx="16462375" cy="1714500"/>
          </a:xfrm>
          <a:prstGeom prst="rect">
            <a:avLst/>
          </a:prstGeom>
          <a:noFill/>
          <a:ln w="9525">
            <a:noFill/>
            <a:miter lim="800000"/>
            <a:headEnd/>
            <a:tailEnd/>
          </a:ln>
        </p:spPr>
        <p:txBody>
          <a:bodyPr vert="horz" wrap="square" lIns="163321" tIns="81660" rIns="163321" bIns="8166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914400" y="2400300"/>
            <a:ext cx="16462375" cy="6791325"/>
          </a:xfrm>
          <a:prstGeom prst="rect">
            <a:avLst/>
          </a:prstGeom>
          <a:noFill/>
          <a:ln w="9525">
            <a:noFill/>
            <a:miter lim="800000"/>
            <a:headEnd/>
            <a:tailEnd/>
          </a:ln>
        </p:spPr>
        <p:txBody>
          <a:bodyPr vert="horz" wrap="square" lIns="163321" tIns="81660" rIns="163321" bIns="8166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914400" y="9537700"/>
            <a:ext cx="4268788" cy="547688"/>
          </a:xfrm>
          <a:prstGeom prst="rect">
            <a:avLst/>
          </a:prstGeom>
        </p:spPr>
        <p:txBody>
          <a:bodyPr vert="horz" lIns="163321" tIns="81660" rIns="163321" bIns="81660" rtlCol="0" anchor="ctr"/>
          <a:lstStyle>
            <a:lvl1pPr algn="l" defTabSz="1633210" fontAlgn="auto">
              <a:spcBef>
                <a:spcPts val="0"/>
              </a:spcBef>
              <a:spcAft>
                <a:spcPts val="0"/>
              </a:spcAft>
              <a:defRPr sz="2100" smtClean="0">
                <a:solidFill>
                  <a:schemeClr val="tx1">
                    <a:tint val="75000"/>
                  </a:schemeClr>
                </a:solidFill>
                <a:latin typeface="+mn-lt"/>
              </a:defRPr>
            </a:lvl1pPr>
          </a:lstStyle>
          <a:p>
            <a:pPr>
              <a:defRPr/>
            </a:pPr>
            <a:fld id="{BCA20393-57F0-49F0-9947-05DE60D92F88}" type="datetimeFigureOut">
              <a:rPr lang="es-ES"/>
              <a:pPr>
                <a:defRPr/>
              </a:pPr>
              <a:t>12/09/2013</a:t>
            </a:fld>
            <a:endParaRPr lang="es-ES"/>
          </a:p>
        </p:txBody>
      </p:sp>
      <p:sp>
        <p:nvSpPr>
          <p:cNvPr id="5" name="4 Marcador de pie de página"/>
          <p:cNvSpPr>
            <a:spLocks noGrp="1"/>
          </p:cNvSpPr>
          <p:nvPr>
            <p:ph type="ftr" sz="quarter" idx="3"/>
          </p:nvPr>
        </p:nvSpPr>
        <p:spPr>
          <a:xfrm>
            <a:off x="6249988" y="9537700"/>
            <a:ext cx="5791200" cy="547688"/>
          </a:xfrm>
          <a:prstGeom prst="rect">
            <a:avLst/>
          </a:prstGeom>
        </p:spPr>
        <p:txBody>
          <a:bodyPr vert="horz" lIns="163321" tIns="81660" rIns="163321" bIns="81660" rtlCol="0" anchor="ctr"/>
          <a:lstStyle>
            <a:lvl1pPr algn="ctr" defTabSz="1633210" fontAlgn="auto">
              <a:spcBef>
                <a:spcPts val="0"/>
              </a:spcBef>
              <a:spcAft>
                <a:spcPts val="0"/>
              </a:spcAft>
              <a:defRPr sz="21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13107988" y="9537700"/>
            <a:ext cx="4268787" cy="547688"/>
          </a:xfrm>
          <a:prstGeom prst="rect">
            <a:avLst/>
          </a:prstGeom>
        </p:spPr>
        <p:txBody>
          <a:bodyPr vert="horz" lIns="163321" tIns="81660" rIns="163321" bIns="81660" rtlCol="0" anchor="ctr"/>
          <a:lstStyle>
            <a:lvl1pPr algn="r" defTabSz="1633210" fontAlgn="auto">
              <a:spcBef>
                <a:spcPts val="0"/>
              </a:spcBef>
              <a:spcAft>
                <a:spcPts val="0"/>
              </a:spcAft>
              <a:defRPr sz="2100" smtClean="0">
                <a:solidFill>
                  <a:schemeClr val="tx1">
                    <a:tint val="75000"/>
                  </a:schemeClr>
                </a:solidFill>
                <a:latin typeface="+mn-lt"/>
              </a:defRPr>
            </a:lvl1pPr>
          </a:lstStyle>
          <a:p>
            <a:pPr>
              <a:defRPr/>
            </a:pPr>
            <a:fld id="{D562F4C8-4BA1-4656-8800-39C4DF7E268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631950" rtl="0" fontAlgn="base">
        <a:spcBef>
          <a:spcPct val="0"/>
        </a:spcBef>
        <a:spcAft>
          <a:spcPct val="0"/>
        </a:spcAft>
        <a:defRPr sz="7900" kern="1200">
          <a:solidFill>
            <a:schemeClr val="tx1"/>
          </a:solidFill>
          <a:latin typeface="+mj-lt"/>
          <a:ea typeface="+mj-ea"/>
          <a:cs typeface="+mj-cs"/>
        </a:defRPr>
      </a:lvl1pPr>
      <a:lvl2pPr algn="ctr" defTabSz="1631950" rtl="0" fontAlgn="base">
        <a:spcBef>
          <a:spcPct val="0"/>
        </a:spcBef>
        <a:spcAft>
          <a:spcPct val="0"/>
        </a:spcAft>
        <a:defRPr sz="7900">
          <a:solidFill>
            <a:schemeClr val="tx1"/>
          </a:solidFill>
          <a:latin typeface="Calibri" pitchFamily="34" charset="0"/>
        </a:defRPr>
      </a:lvl2pPr>
      <a:lvl3pPr algn="ctr" defTabSz="1631950" rtl="0" fontAlgn="base">
        <a:spcBef>
          <a:spcPct val="0"/>
        </a:spcBef>
        <a:spcAft>
          <a:spcPct val="0"/>
        </a:spcAft>
        <a:defRPr sz="7900">
          <a:solidFill>
            <a:schemeClr val="tx1"/>
          </a:solidFill>
          <a:latin typeface="Calibri" pitchFamily="34" charset="0"/>
        </a:defRPr>
      </a:lvl3pPr>
      <a:lvl4pPr algn="ctr" defTabSz="1631950" rtl="0" fontAlgn="base">
        <a:spcBef>
          <a:spcPct val="0"/>
        </a:spcBef>
        <a:spcAft>
          <a:spcPct val="0"/>
        </a:spcAft>
        <a:defRPr sz="7900">
          <a:solidFill>
            <a:schemeClr val="tx1"/>
          </a:solidFill>
          <a:latin typeface="Calibri" pitchFamily="34" charset="0"/>
        </a:defRPr>
      </a:lvl4pPr>
      <a:lvl5pPr algn="ctr" defTabSz="1631950" rtl="0" fontAlgn="base">
        <a:spcBef>
          <a:spcPct val="0"/>
        </a:spcBef>
        <a:spcAft>
          <a:spcPct val="0"/>
        </a:spcAft>
        <a:defRPr sz="7900">
          <a:solidFill>
            <a:schemeClr val="tx1"/>
          </a:solidFill>
          <a:latin typeface="Calibri" pitchFamily="34" charset="0"/>
        </a:defRPr>
      </a:lvl5pPr>
      <a:lvl6pPr marL="457200" algn="ctr" defTabSz="1631950" rtl="0" fontAlgn="base">
        <a:spcBef>
          <a:spcPct val="0"/>
        </a:spcBef>
        <a:spcAft>
          <a:spcPct val="0"/>
        </a:spcAft>
        <a:defRPr sz="7900">
          <a:solidFill>
            <a:schemeClr val="tx1"/>
          </a:solidFill>
          <a:latin typeface="Calibri" pitchFamily="34" charset="0"/>
        </a:defRPr>
      </a:lvl6pPr>
      <a:lvl7pPr marL="914400" algn="ctr" defTabSz="1631950" rtl="0" fontAlgn="base">
        <a:spcBef>
          <a:spcPct val="0"/>
        </a:spcBef>
        <a:spcAft>
          <a:spcPct val="0"/>
        </a:spcAft>
        <a:defRPr sz="7900">
          <a:solidFill>
            <a:schemeClr val="tx1"/>
          </a:solidFill>
          <a:latin typeface="Calibri" pitchFamily="34" charset="0"/>
        </a:defRPr>
      </a:lvl7pPr>
      <a:lvl8pPr marL="1371600" algn="ctr" defTabSz="1631950" rtl="0" fontAlgn="base">
        <a:spcBef>
          <a:spcPct val="0"/>
        </a:spcBef>
        <a:spcAft>
          <a:spcPct val="0"/>
        </a:spcAft>
        <a:defRPr sz="7900">
          <a:solidFill>
            <a:schemeClr val="tx1"/>
          </a:solidFill>
          <a:latin typeface="Calibri" pitchFamily="34" charset="0"/>
        </a:defRPr>
      </a:lvl8pPr>
      <a:lvl9pPr marL="1828800" algn="ctr" defTabSz="1631950" rtl="0" fontAlgn="base">
        <a:spcBef>
          <a:spcPct val="0"/>
        </a:spcBef>
        <a:spcAft>
          <a:spcPct val="0"/>
        </a:spcAft>
        <a:defRPr sz="7900">
          <a:solidFill>
            <a:schemeClr val="tx1"/>
          </a:solidFill>
          <a:latin typeface="Calibri" pitchFamily="34" charset="0"/>
        </a:defRPr>
      </a:lvl9pPr>
    </p:titleStyle>
    <p:bodyStyle>
      <a:lvl1pPr marL="611188" indent="-611188" algn="l" defTabSz="1631950" rtl="0" fontAlgn="base">
        <a:spcBef>
          <a:spcPct val="20000"/>
        </a:spcBef>
        <a:spcAft>
          <a:spcPct val="0"/>
        </a:spcAft>
        <a:buFont typeface="Arial" charset="0"/>
        <a:buChar char="•"/>
        <a:defRPr sz="5700" kern="1200">
          <a:solidFill>
            <a:schemeClr val="tx1"/>
          </a:solidFill>
          <a:latin typeface="+mn-lt"/>
          <a:ea typeface="+mn-ea"/>
          <a:cs typeface="+mn-cs"/>
        </a:defRPr>
      </a:lvl1pPr>
      <a:lvl2pPr marL="1325563" indent="-509588" algn="l" defTabSz="1631950" rtl="0" fontAlgn="base">
        <a:spcBef>
          <a:spcPct val="20000"/>
        </a:spcBef>
        <a:spcAft>
          <a:spcPct val="0"/>
        </a:spcAft>
        <a:buFont typeface="Arial" charset="0"/>
        <a:buChar char="–"/>
        <a:defRPr sz="5000" kern="1200">
          <a:solidFill>
            <a:schemeClr val="tx1"/>
          </a:solidFill>
          <a:latin typeface="+mn-lt"/>
          <a:ea typeface="+mn-ea"/>
          <a:cs typeface="+mn-cs"/>
        </a:defRPr>
      </a:lvl2pPr>
      <a:lvl3pPr marL="2039938" indent="-407988" algn="l" defTabSz="1631950" rtl="0" fontAlgn="base">
        <a:spcBef>
          <a:spcPct val="20000"/>
        </a:spcBef>
        <a:spcAft>
          <a:spcPct val="0"/>
        </a:spcAft>
        <a:buFont typeface="Arial" charset="0"/>
        <a:buChar char="•"/>
        <a:defRPr sz="4300" kern="1200">
          <a:solidFill>
            <a:schemeClr val="tx1"/>
          </a:solidFill>
          <a:latin typeface="+mn-lt"/>
          <a:ea typeface="+mn-ea"/>
          <a:cs typeface="+mn-cs"/>
        </a:defRPr>
      </a:lvl3pPr>
      <a:lvl4pPr marL="2857500" indent="-407988" algn="l" defTabSz="1631950" rtl="0" fontAlgn="base">
        <a:spcBef>
          <a:spcPct val="20000"/>
        </a:spcBef>
        <a:spcAft>
          <a:spcPct val="0"/>
        </a:spcAft>
        <a:buFont typeface="Arial" charset="0"/>
        <a:buChar char="–"/>
        <a:defRPr sz="3600" kern="1200">
          <a:solidFill>
            <a:schemeClr val="tx1"/>
          </a:solidFill>
          <a:latin typeface="+mn-lt"/>
          <a:ea typeface="+mn-ea"/>
          <a:cs typeface="+mn-cs"/>
        </a:defRPr>
      </a:lvl4pPr>
      <a:lvl5pPr marL="3673475" indent="-407988" algn="l" defTabSz="1631950" rtl="0" fontAlgn="base">
        <a:spcBef>
          <a:spcPct val="20000"/>
        </a:spcBef>
        <a:spcAft>
          <a:spcPct val="0"/>
        </a:spcAft>
        <a:buFont typeface="Arial"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914559" y="412084"/>
            <a:ext cx="16462058" cy="1715029"/>
          </a:xfrm>
          <a:prstGeom prst="rect">
            <a:avLst/>
          </a:prstGeom>
        </p:spPr>
        <p:txBody>
          <a:bodyPr vert="horz" lIns="163321" tIns="81660" rIns="163321" bIns="8166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14559" y="2401042"/>
            <a:ext cx="16462058" cy="6791040"/>
          </a:xfrm>
          <a:prstGeom prst="rect">
            <a:avLst/>
          </a:prstGeom>
        </p:spPr>
        <p:txBody>
          <a:bodyPr vert="horz" lIns="163321" tIns="81660" rIns="163321" bIns="8166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914559" y="9537468"/>
            <a:ext cx="4267941" cy="547857"/>
          </a:xfrm>
          <a:prstGeom prst="rect">
            <a:avLst/>
          </a:prstGeom>
        </p:spPr>
        <p:txBody>
          <a:bodyPr vert="horz" lIns="163321" tIns="81660" rIns="163321" bIns="81660" rtlCol="0" anchor="ctr"/>
          <a:lstStyle>
            <a:lvl1pPr algn="l">
              <a:defRPr sz="2100">
                <a:solidFill>
                  <a:schemeClr val="tx1">
                    <a:tint val="75000"/>
                  </a:schemeClr>
                </a:solidFill>
              </a:defRPr>
            </a:lvl1pPr>
          </a:lstStyle>
          <a:p>
            <a:pPr defTabSz="1633210" fontAlgn="auto">
              <a:spcBef>
                <a:spcPts val="0"/>
              </a:spcBef>
              <a:spcAft>
                <a:spcPts val="0"/>
              </a:spcAft>
            </a:pPr>
            <a:fld id="{65DDB98A-F1DC-46C4-9FF0-1BF63371BA7C}" type="datetimeFigureOut">
              <a:rPr lang="es-ES" smtClean="0">
                <a:solidFill>
                  <a:prstClr val="black">
                    <a:tint val="75000"/>
                  </a:prstClr>
                </a:solidFill>
                <a:latin typeface="Calibri"/>
              </a:rPr>
              <a:pPr defTabSz="1633210" fontAlgn="auto">
                <a:spcBef>
                  <a:spcPts val="0"/>
                </a:spcBef>
                <a:spcAft>
                  <a:spcPts val="0"/>
                </a:spcAft>
              </a:pPr>
              <a:t>12/09/2013</a:t>
            </a:fld>
            <a:endParaRPr lang="es-ES">
              <a:solidFill>
                <a:prstClr val="black">
                  <a:tint val="75000"/>
                </a:prstClr>
              </a:solidFill>
              <a:latin typeface="Calibri"/>
            </a:endParaRPr>
          </a:p>
        </p:txBody>
      </p:sp>
      <p:sp>
        <p:nvSpPr>
          <p:cNvPr id="5" name="4 Marcador de pie de página"/>
          <p:cNvSpPr>
            <a:spLocks noGrp="1"/>
          </p:cNvSpPr>
          <p:nvPr>
            <p:ph type="ftr" sz="quarter" idx="3"/>
          </p:nvPr>
        </p:nvSpPr>
        <p:spPr>
          <a:xfrm>
            <a:off x="6249485" y="9537468"/>
            <a:ext cx="5792205" cy="547857"/>
          </a:xfrm>
          <a:prstGeom prst="rect">
            <a:avLst/>
          </a:prstGeom>
        </p:spPr>
        <p:txBody>
          <a:bodyPr vert="horz" lIns="163321" tIns="81660" rIns="163321" bIns="81660" rtlCol="0" anchor="ctr"/>
          <a:lstStyle>
            <a:lvl1pPr algn="ctr">
              <a:defRPr sz="2100">
                <a:solidFill>
                  <a:schemeClr val="tx1">
                    <a:tint val="75000"/>
                  </a:schemeClr>
                </a:solidFill>
              </a:defRPr>
            </a:lvl1pPr>
          </a:lstStyle>
          <a:p>
            <a:pPr defTabSz="1633210" fontAlgn="auto">
              <a:spcBef>
                <a:spcPts val="0"/>
              </a:spcBef>
              <a:spcAft>
                <a:spcPts val="0"/>
              </a:spcAft>
            </a:pPr>
            <a:endParaRPr lang="es-ES">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13108675" y="9537468"/>
            <a:ext cx="4267941" cy="547857"/>
          </a:xfrm>
          <a:prstGeom prst="rect">
            <a:avLst/>
          </a:prstGeom>
        </p:spPr>
        <p:txBody>
          <a:bodyPr vert="horz" lIns="163321" tIns="81660" rIns="163321" bIns="81660" rtlCol="0" anchor="ctr"/>
          <a:lstStyle>
            <a:lvl1pPr algn="r">
              <a:defRPr sz="2100">
                <a:solidFill>
                  <a:schemeClr val="tx1">
                    <a:tint val="75000"/>
                  </a:schemeClr>
                </a:solidFill>
              </a:defRPr>
            </a:lvl1pPr>
          </a:lstStyle>
          <a:p>
            <a:pPr defTabSz="1633210" fontAlgn="auto">
              <a:spcBef>
                <a:spcPts val="0"/>
              </a:spcBef>
              <a:spcAft>
                <a:spcPts val="0"/>
              </a:spcAft>
            </a:pPr>
            <a:fld id="{25FC4B2E-7876-44C2-A2ED-D83237E82549}" type="slidenum">
              <a:rPr lang="es-ES" smtClean="0">
                <a:solidFill>
                  <a:prstClr val="black">
                    <a:tint val="75000"/>
                  </a:prstClr>
                </a:solidFill>
                <a:latin typeface="Calibri"/>
              </a:rPr>
              <a:pPr defTabSz="1633210" fontAlgn="auto">
                <a:spcBef>
                  <a:spcPts val="0"/>
                </a:spcBef>
                <a:spcAft>
                  <a:spcPts val="0"/>
                </a:spcAft>
              </a:pPr>
              <a:t>‹Nº›</a:t>
            </a:fld>
            <a:endParaRPr lang="es-ES">
              <a:solidFill>
                <a:prstClr val="black">
                  <a:tint val="75000"/>
                </a:prstClr>
              </a:solidFill>
              <a:latin typeface="Calibri"/>
            </a:endParaRPr>
          </a:p>
        </p:txBody>
      </p:sp>
    </p:spTree>
    <p:extLst>
      <p:ext uri="{BB962C8B-B14F-4D97-AF65-F5344CB8AC3E}">
        <p14:creationId xmlns:p14="http://schemas.microsoft.com/office/powerpoint/2010/main" xmlns="" val="1487332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633210" rtl="0" eaLnBrk="1" latinLnBrk="0" hangingPunct="1">
        <a:spcBef>
          <a:spcPct val="0"/>
        </a:spcBef>
        <a:buNone/>
        <a:defRPr sz="7900" kern="1200">
          <a:solidFill>
            <a:schemeClr val="tx1"/>
          </a:solidFill>
          <a:latin typeface="+mj-lt"/>
          <a:ea typeface="+mj-ea"/>
          <a:cs typeface="+mj-cs"/>
        </a:defRPr>
      </a:lvl1pPr>
    </p:titleStyle>
    <p:bodyStyle>
      <a:lvl1pPr marL="612454" indent="-612454" algn="l" defTabSz="163321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983" indent="-510378" algn="l" defTabSz="163321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512" indent="-408302" algn="l" defTabSz="163321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11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72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s-ES"/>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 Target="slide11.xml"/><Relationship Id="rId7" Type="http://schemas.openxmlformats.org/officeDocument/2006/relationships/image" Target="../media/image9.png"/><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30.jpeg"/><Relationship Id="rId5" Type="http://schemas.openxmlformats.org/officeDocument/2006/relationships/slide" Target="slide14.xml"/><Relationship Id="rId10" Type="http://schemas.openxmlformats.org/officeDocument/2006/relationships/image" Target="../media/image29.jpeg"/><Relationship Id="rId4" Type="http://schemas.openxmlformats.org/officeDocument/2006/relationships/image" Target="../media/image26.pn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5.jpe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image" Target="../media/image14.jpeg"/><Relationship Id="rId5" Type="http://schemas.openxmlformats.org/officeDocument/2006/relationships/tags" Target="../tags/tag7.xml"/><Relationship Id="rId10" Type="http://schemas.openxmlformats.org/officeDocument/2006/relationships/oleObject" Target="../embeddings/oleObject1.bin"/><Relationship Id="rId4" Type="http://schemas.openxmlformats.org/officeDocument/2006/relationships/tags" Target="../tags/tag6.xml"/><Relationship Id="rId9"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grpSp>
        <p:nvGrpSpPr>
          <p:cNvPr id="2" name="11 Grupo"/>
          <p:cNvGrpSpPr/>
          <p:nvPr/>
        </p:nvGrpSpPr>
        <p:grpSpPr>
          <a:xfrm>
            <a:off x="10147117" y="1832719"/>
            <a:ext cx="8144058" cy="8138144"/>
            <a:chOff x="10884627" y="1035408"/>
            <a:chExt cx="7353134" cy="7347794"/>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xmlns="" val="0"/>
                </a:ext>
              </a:extLst>
            </a:blip>
            <a:srcRect l="22899" t="2781" r="23249" b="1553"/>
            <a:stretch/>
          </p:blipFill>
          <p:spPr>
            <a:xfrm>
              <a:off x="10884627" y="1035408"/>
              <a:ext cx="7353134" cy="7347794"/>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xmlns="" val="0"/>
                </a:ext>
              </a:extLst>
            </a:blip>
            <a:srcRect l="22997" r="22254" b="10594"/>
            <a:stretch/>
          </p:blipFill>
          <p:spPr>
            <a:xfrm>
              <a:off x="10911034" y="1356330"/>
              <a:ext cx="7300320" cy="6705950"/>
            </a:xfrm>
            <a:prstGeom prst="rect">
              <a:avLst/>
            </a:prstGeom>
          </p:spPr>
        </p:pic>
      </p:grpSp>
      <p:sp>
        <p:nvSpPr>
          <p:cNvPr id="10" name="9 CuadroTexto"/>
          <p:cNvSpPr txBox="1"/>
          <p:nvPr/>
        </p:nvSpPr>
        <p:spPr>
          <a:xfrm>
            <a:off x="747321" y="8840142"/>
            <a:ext cx="8136905" cy="769441"/>
          </a:xfrm>
          <a:prstGeom prst="rect">
            <a:avLst/>
          </a:prstGeom>
          <a:noFill/>
        </p:spPr>
        <p:txBody>
          <a:bodyPr wrap="square" rtlCol="0">
            <a:spAutoFit/>
          </a:bodyPr>
          <a:lstStyle/>
          <a:p>
            <a:pPr defTabSz="1217613"/>
            <a:r>
              <a:rPr lang="es-ES" sz="4400" dirty="0" err="1" smtClean="0">
                <a:solidFill>
                  <a:schemeClr val="bg1"/>
                </a:solidFill>
                <a:latin typeface="Telefonica Text" pitchFamily="2" charset="0"/>
              </a:rPr>
              <a:t>Gilles</a:t>
            </a:r>
            <a:r>
              <a:rPr lang="es-ES" sz="4400" dirty="0" smtClean="0">
                <a:solidFill>
                  <a:schemeClr val="bg1"/>
                </a:solidFill>
                <a:latin typeface="Telefonica Text" pitchFamily="2" charset="0"/>
              </a:rPr>
              <a:t> DRETSCH Orange CSR</a:t>
            </a:r>
          </a:p>
        </p:txBody>
      </p:sp>
      <p:sp>
        <p:nvSpPr>
          <p:cNvPr id="11" name="10 CuadroTexto"/>
          <p:cNvSpPr txBox="1"/>
          <p:nvPr/>
        </p:nvSpPr>
        <p:spPr>
          <a:xfrm>
            <a:off x="747321" y="5433119"/>
            <a:ext cx="10054450" cy="3139321"/>
          </a:xfrm>
          <a:prstGeom prst="rect">
            <a:avLst/>
          </a:prstGeom>
          <a:noFill/>
        </p:spPr>
        <p:txBody>
          <a:bodyPr wrap="square" rtlCol="0">
            <a:spAutoFit/>
          </a:bodyPr>
          <a:lstStyle/>
          <a:p>
            <a:r>
              <a:rPr lang="en-US" sz="6600" i="1" dirty="0" smtClean="0">
                <a:solidFill>
                  <a:schemeClr val="bg1"/>
                </a:solidFill>
                <a:latin typeface="Telefonica Text" pitchFamily="2" charset="0"/>
              </a:rPr>
              <a:t>E-waste challenges and opportunities for Orange </a:t>
            </a:r>
            <a:br>
              <a:rPr lang="en-US" sz="6600" i="1" dirty="0" smtClean="0">
                <a:solidFill>
                  <a:schemeClr val="bg1"/>
                </a:solidFill>
                <a:latin typeface="Telefonica Text" pitchFamily="2" charset="0"/>
              </a:rPr>
            </a:br>
            <a:r>
              <a:rPr lang="en-US" sz="6600" i="1" dirty="0" smtClean="0">
                <a:solidFill>
                  <a:schemeClr val="bg1"/>
                </a:solidFill>
                <a:latin typeface="Telefonica Text" pitchFamily="2" charset="0"/>
              </a:rPr>
              <a:t>in AMEA zone</a:t>
            </a:r>
            <a:endParaRPr lang="es-ES" sz="6600" i="1" dirty="0" smtClean="0">
              <a:solidFill>
                <a:schemeClr val="bg1"/>
              </a:solidFill>
              <a:latin typeface="Telefonica Text" pitchFamily="2" charset="0"/>
            </a:endParaRPr>
          </a:p>
        </p:txBody>
      </p:sp>
      <p:grpSp>
        <p:nvGrpSpPr>
          <p:cNvPr id="3" name="14 Grupo"/>
          <p:cNvGrpSpPr/>
          <p:nvPr/>
        </p:nvGrpSpPr>
        <p:grpSpPr>
          <a:xfrm>
            <a:off x="575865" y="618847"/>
            <a:ext cx="9793088" cy="4094441"/>
            <a:chOff x="8285993" y="1622117"/>
            <a:chExt cx="10602200" cy="4432727"/>
          </a:xfrm>
        </p:grpSpPr>
        <p:pic>
          <p:nvPicPr>
            <p:cNvPr id="16" name="15 Imagen"/>
            <p:cNvPicPr>
              <a:picLocks noChangeAspect="1"/>
            </p:cNvPicPr>
            <p:nvPr/>
          </p:nvPicPr>
          <p:blipFill rotWithShape="1">
            <a:blip r:embed="rId5" cstate="print">
              <a:extLst>
                <a:ext uri="{28A0092B-C50C-407E-A947-70E740481C1C}">
                  <a14:useLocalDpi xmlns:a14="http://schemas.microsoft.com/office/drawing/2010/main" xmlns="" val="0"/>
                </a:ext>
              </a:extLst>
            </a:blip>
            <a:srcRect t="20260" b="19357"/>
            <a:stretch/>
          </p:blipFill>
          <p:spPr>
            <a:xfrm>
              <a:off x="8526684" y="1789144"/>
              <a:ext cx="3224612" cy="1095250"/>
            </a:xfrm>
            <a:prstGeom prst="rect">
              <a:avLst/>
            </a:prstGeom>
          </p:spPr>
        </p:pic>
        <p:pic>
          <p:nvPicPr>
            <p:cNvPr id="17" name="16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1837443" y="1622117"/>
              <a:ext cx="2006026" cy="1185379"/>
            </a:xfrm>
            <a:prstGeom prst="rect">
              <a:avLst/>
            </a:prstGeom>
          </p:spPr>
        </p:pic>
        <p:pic>
          <p:nvPicPr>
            <p:cNvPr id="18" name="17 Imagen"/>
            <p:cNvPicPr>
              <a:picLocks noChangeAspect="1"/>
            </p:cNvPicPr>
            <p:nvPr/>
          </p:nvPicPr>
          <p:blipFill rotWithShape="1">
            <a:blip r:embed="rId7" cstate="print">
              <a:extLst>
                <a:ext uri="{28A0092B-C50C-407E-A947-70E740481C1C}">
                  <a14:useLocalDpi xmlns:a14="http://schemas.microsoft.com/office/drawing/2010/main" xmlns="" val="0"/>
                </a:ext>
              </a:extLst>
            </a:blip>
            <a:srcRect t="15389" b="35610"/>
            <a:stretch/>
          </p:blipFill>
          <p:spPr>
            <a:xfrm>
              <a:off x="8285993" y="3132594"/>
              <a:ext cx="10602200" cy="2922250"/>
            </a:xfrm>
            <a:prstGeom prst="rect">
              <a:avLst/>
            </a:prstGeom>
          </p:spPr>
        </p:pic>
      </p:grpSp>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295275" y="190500"/>
            <a:ext cx="16973550" cy="998538"/>
          </a:xfrm>
        </p:spPr>
        <p:txBody>
          <a:bodyPr>
            <a:normAutofit fontScale="90000"/>
          </a:bodyPr>
          <a:lstStyle/>
          <a:p>
            <a:pPr algn="l"/>
            <a:r>
              <a:rPr lang="fr-FR" altLang="en-US" sz="7100" b="1" smtClean="0">
                <a:solidFill>
                  <a:srgbClr val="FF6600"/>
                </a:solidFill>
              </a:rPr>
              <a:t>solutions to progress and opportunities (1)</a:t>
            </a:r>
          </a:p>
        </p:txBody>
      </p:sp>
      <p:sp>
        <p:nvSpPr>
          <p:cNvPr id="128003" name="Rectangle 3"/>
          <p:cNvSpPr>
            <a:spLocks noGrp="1" noChangeArrowheads="1"/>
          </p:cNvSpPr>
          <p:nvPr>
            <p:ph type="body" idx="1"/>
          </p:nvPr>
        </p:nvSpPr>
        <p:spPr>
          <a:xfrm>
            <a:off x="314325" y="1060450"/>
            <a:ext cx="17976850" cy="9229725"/>
          </a:xfrm>
        </p:spPr>
        <p:txBody>
          <a:bodyPr>
            <a:normAutofit/>
          </a:bodyPr>
          <a:lstStyle/>
          <a:p>
            <a:pPr marL="1476375" lvl="1">
              <a:lnSpc>
                <a:spcPct val="80000"/>
              </a:lnSpc>
              <a:buFont typeface="Arial" charset="0"/>
              <a:buNone/>
            </a:pPr>
            <a:endParaRPr lang="fr-FR" altLang="en-US" sz="1500" smtClean="0"/>
          </a:p>
          <a:p>
            <a:pPr marL="0" indent="0">
              <a:lnSpc>
                <a:spcPct val="80000"/>
              </a:lnSpc>
            </a:pPr>
            <a:r>
              <a:rPr lang="en-GB" altLang="en-US" sz="4800" b="1" smtClean="0">
                <a:latin typeface="Arial" charset="0"/>
              </a:rPr>
              <a:t> A mix of initiatives between companies, governments, NGO, international organizations</a:t>
            </a:r>
          </a:p>
          <a:p>
            <a:pPr marL="1476375" lvl="1">
              <a:lnSpc>
                <a:spcPct val="80000"/>
              </a:lnSpc>
            </a:pPr>
            <a:r>
              <a:rPr lang="en-GB" altLang="en-US" sz="2800" smtClean="0">
                <a:latin typeface="Arial" charset="0"/>
              </a:rPr>
              <a:t>Orange countries in Africa are looking for reliable, traceable local solutions</a:t>
            </a:r>
          </a:p>
          <a:p>
            <a:pPr marL="2562225" lvl="3" indent="-36513">
              <a:lnSpc>
                <a:spcPct val="80000"/>
              </a:lnSpc>
            </a:pPr>
            <a:r>
              <a:rPr lang="en-GB" altLang="en-US" sz="2800" i="1" smtClean="0">
                <a:latin typeface="Arial" charset="0"/>
              </a:rPr>
              <a:t>- for pre-processing locally some e-waste (phones, PC, batteries, cables…)</a:t>
            </a:r>
          </a:p>
          <a:p>
            <a:pPr marL="1476375" lvl="1">
              <a:lnSpc>
                <a:spcPct val="80000"/>
              </a:lnSpc>
            </a:pPr>
            <a:r>
              <a:rPr lang="en-GB" altLang="en-US" sz="2800" smtClean="0">
                <a:latin typeface="Arial" charset="0"/>
              </a:rPr>
              <a:t>Develop an adapted Legal Framework</a:t>
            </a:r>
          </a:p>
          <a:p>
            <a:pPr marL="1476375" lvl="1">
              <a:lnSpc>
                <a:spcPct val="80000"/>
              </a:lnSpc>
            </a:pPr>
            <a:r>
              <a:rPr lang="en-GB" altLang="en-US" sz="2800" smtClean="0">
                <a:latin typeface="Arial" charset="0"/>
              </a:rPr>
              <a:t>Develop some local and traceable treatment solutions for dismantling, sorting and first step of treatments:</a:t>
            </a:r>
          </a:p>
          <a:p>
            <a:pPr marL="2562225" lvl="3" indent="-36513">
              <a:lnSpc>
                <a:spcPct val="80000"/>
              </a:lnSpc>
            </a:pPr>
            <a:r>
              <a:rPr lang="en-GB" altLang="en-US" sz="2800" i="1" smtClean="0">
                <a:latin typeface="Arial" charset="0"/>
              </a:rPr>
              <a:t>- trained local employees by European recyclers</a:t>
            </a:r>
          </a:p>
          <a:p>
            <a:pPr marL="2562225" lvl="3" indent="-36513">
              <a:lnSpc>
                <a:spcPct val="80000"/>
              </a:lnSpc>
            </a:pPr>
            <a:r>
              <a:rPr lang="en-GB" altLang="en-US" sz="2800" i="1" smtClean="0">
                <a:latin typeface="Arial" charset="0"/>
              </a:rPr>
              <a:t>- involvement of suppliers (EPR approach – also for importers)</a:t>
            </a:r>
          </a:p>
          <a:p>
            <a:pPr marL="2562225" lvl="3" indent="-36513">
              <a:lnSpc>
                <a:spcPct val="80000"/>
              </a:lnSpc>
            </a:pPr>
            <a:r>
              <a:rPr lang="en-GB" altLang="en-US" sz="2800" i="1" smtClean="0">
                <a:latin typeface="Arial" charset="0"/>
              </a:rPr>
              <a:t>- ensure regular incomes for the structure</a:t>
            </a:r>
          </a:p>
          <a:p>
            <a:pPr marL="2562225" lvl="3" indent="-36513">
              <a:lnSpc>
                <a:spcPct val="80000"/>
              </a:lnSpc>
            </a:pPr>
            <a:r>
              <a:rPr lang="en-GB" altLang="en-US" sz="2800" i="1" smtClean="0">
                <a:latin typeface="Arial" charset="0"/>
              </a:rPr>
              <a:t>- develop agreement frame and certification schemes</a:t>
            </a:r>
          </a:p>
          <a:p>
            <a:pPr marL="2562225" lvl="3" indent="-36513">
              <a:lnSpc>
                <a:spcPct val="80000"/>
              </a:lnSpc>
            </a:pPr>
            <a:r>
              <a:rPr lang="en-GB" altLang="en-US" sz="2800" i="1" smtClean="0">
                <a:latin typeface="Arial" charset="0"/>
              </a:rPr>
              <a:t>- aggregate e-waste streams from different operators </a:t>
            </a:r>
          </a:p>
          <a:p>
            <a:pPr marL="1476375" lvl="1">
              <a:lnSpc>
                <a:spcPct val="80000"/>
              </a:lnSpc>
            </a:pPr>
            <a:r>
              <a:rPr lang="en-GB" altLang="en-US" sz="2800" smtClean="0">
                <a:latin typeface="Arial" charset="0"/>
              </a:rPr>
              <a:t>Develop </a:t>
            </a:r>
            <a:r>
              <a:rPr lang="en-GB" altLang="en-US" sz="2800" b="1" smtClean="0">
                <a:latin typeface="Arial" charset="0"/>
              </a:rPr>
              <a:t>incentives for the informal sector</a:t>
            </a:r>
            <a:r>
              <a:rPr lang="en-GB" altLang="en-US" sz="2800" smtClean="0">
                <a:latin typeface="Arial" charset="0"/>
              </a:rPr>
              <a:t> to collaborate with these structures</a:t>
            </a:r>
          </a:p>
          <a:p>
            <a:pPr marL="2562225" lvl="3" indent="-36513">
              <a:lnSpc>
                <a:spcPct val="80000"/>
              </a:lnSpc>
            </a:pPr>
            <a:r>
              <a:rPr lang="en-GB" altLang="en-US" sz="2800" i="1" smtClean="0">
                <a:latin typeface="Arial" charset="0"/>
              </a:rPr>
              <a:t>- funding coming from valuable fractions (circuit boards)… to finance the treatment of low value fractions (plastics, screens, toners…)</a:t>
            </a:r>
          </a:p>
          <a:p>
            <a:pPr marL="1476375" lvl="1">
              <a:lnSpc>
                <a:spcPct val="80000"/>
              </a:lnSpc>
            </a:pPr>
            <a:r>
              <a:rPr lang="en-GB" altLang="en-US" sz="2800" smtClean="0">
                <a:latin typeface="Arial" charset="0"/>
              </a:rPr>
              <a:t>Partnerships with local treatment units, European industry and government </a:t>
            </a:r>
          </a:p>
          <a:p>
            <a:pPr marL="2562225" lvl="3" indent="-36513">
              <a:lnSpc>
                <a:spcPct val="80000"/>
              </a:lnSpc>
            </a:pPr>
            <a:r>
              <a:rPr lang="en-GB" altLang="en-US" sz="2800" i="1" smtClean="0">
                <a:latin typeface="Arial" charset="0"/>
              </a:rPr>
              <a:t>- highly Interested in these urban mines !</a:t>
            </a:r>
          </a:p>
          <a:p>
            <a:pPr marL="2205038" lvl="2">
              <a:lnSpc>
                <a:spcPct val="80000"/>
              </a:lnSpc>
            </a:pPr>
            <a:endParaRPr lang="en-GB" altLang="en-US" sz="2800" i="1" smtClean="0">
              <a:latin typeface="Arial" charset="0"/>
            </a:endParaRPr>
          </a:p>
          <a:p>
            <a:pPr marL="1476375" lvl="1">
              <a:lnSpc>
                <a:spcPct val="80000"/>
              </a:lnSpc>
            </a:pPr>
            <a:r>
              <a:rPr lang="en-GB" altLang="en-US" sz="2800" smtClean="0">
                <a:latin typeface="Arial" charset="0"/>
              </a:rPr>
              <a:t>Eco-conception, « Green » procurement</a:t>
            </a:r>
          </a:p>
          <a:p>
            <a:pPr marL="1476375" lvl="1">
              <a:lnSpc>
                <a:spcPct val="80000"/>
              </a:lnSpc>
            </a:pPr>
            <a:r>
              <a:rPr lang="fr-FR" altLang="en-US" sz="2800" smtClean="0">
                <a:latin typeface="Arial" charset="0"/>
              </a:rPr>
              <a:t>STEP – UNU Initiative example</a:t>
            </a:r>
          </a:p>
        </p:txBody>
      </p:sp>
      <p:pic>
        <p:nvPicPr>
          <p:cNvPr id="27651" name="Picture 4" descr="U155519_en"/>
          <p:cNvPicPr>
            <a:picLocks noChangeAspect="1" noChangeArrowheads="1"/>
          </p:cNvPicPr>
          <p:nvPr/>
        </p:nvPicPr>
        <p:blipFill>
          <a:blip r:embed="rId2" cstate="print"/>
          <a:srcRect/>
          <a:stretch>
            <a:fillRect/>
          </a:stretch>
        </p:blipFill>
        <p:spPr bwMode="auto">
          <a:xfrm>
            <a:off x="11790363" y="7535863"/>
            <a:ext cx="6500812" cy="275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360363" y="0"/>
            <a:ext cx="16973550" cy="998538"/>
          </a:xfrm>
        </p:spPr>
        <p:txBody>
          <a:bodyPr>
            <a:normAutofit fontScale="90000"/>
          </a:bodyPr>
          <a:lstStyle/>
          <a:p>
            <a:pPr algn="l"/>
            <a:r>
              <a:rPr lang="fr-FR" altLang="en-US" sz="7100" b="1" smtClean="0">
                <a:solidFill>
                  <a:srgbClr val="FF6600"/>
                </a:solidFill>
              </a:rPr>
              <a:t>solutions to progress and opportunities (2)</a:t>
            </a:r>
          </a:p>
        </p:txBody>
      </p:sp>
      <p:sp>
        <p:nvSpPr>
          <p:cNvPr id="28674" name="Rectangle 3"/>
          <p:cNvSpPr>
            <a:spLocks noGrp="1" noChangeArrowheads="1"/>
          </p:cNvSpPr>
          <p:nvPr>
            <p:ph type="body" idx="1"/>
          </p:nvPr>
        </p:nvSpPr>
        <p:spPr>
          <a:xfrm>
            <a:off x="314325" y="1400175"/>
            <a:ext cx="17976850" cy="8367713"/>
          </a:xfrm>
        </p:spPr>
        <p:txBody>
          <a:bodyPr/>
          <a:lstStyle/>
          <a:p>
            <a:pPr marL="1476375" lvl="1"/>
            <a:r>
              <a:rPr lang="en-GB" altLang="en-US" sz="2900" b="1" smtClean="0">
                <a:latin typeface="Arial" charset="0"/>
              </a:rPr>
              <a:t>On the ground collaborative work / best practices and experience sharing with local CSR, sourcing, IT, legal, logistics in Orange country to…</a:t>
            </a:r>
          </a:p>
          <a:p>
            <a:pPr marL="2562225" lvl="3" indent="-36513"/>
            <a:r>
              <a:rPr lang="fr-FR" altLang="en-US" sz="3000" smtClean="0">
                <a:latin typeface="Arial" charset="0"/>
              </a:rPr>
              <a:t>- estimate the level of conformity of WEEE treatment regarding the local regulations and the processes</a:t>
            </a:r>
          </a:p>
          <a:p>
            <a:pPr marL="2562225" lvl="3" indent="-36513"/>
            <a:r>
              <a:rPr lang="fr-FR" altLang="en-US" sz="3000" smtClean="0">
                <a:latin typeface="Arial" charset="0"/>
              </a:rPr>
              <a:t>- check the management of WEEE and other hazardous wastes (batteries, cables…)</a:t>
            </a:r>
          </a:p>
          <a:p>
            <a:pPr marL="2562225" lvl="3" indent="-36513"/>
            <a:r>
              <a:rPr lang="fr-FR" altLang="en-US" sz="3000" smtClean="0">
                <a:latin typeface="Arial" charset="0"/>
              </a:rPr>
              <a:t>- know the wastes channels </a:t>
            </a:r>
          </a:p>
          <a:p>
            <a:pPr marL="2562225" lvl="3" indent="-36513"/>
            <a:r>
              <a:rPr lang="fr-FR" altLang="en-US" sz="3000" smtClean="0">
                <a:latin typeface="Arial" charset="0"/>
              </a:rPr>
              <a:t>- check the contracts with recycling companies and suppliers</a:t>
            </a:r>
          </a:p>
          <a:p>
            <a:pPr marL="2562225" lvl="3" indent="-36513"/>
            <a:r>
              <a:rPr lang="fr-FR" altLang="en-US" sz="3000" smtClean="0">
                <a:latin typeface="Arial" charset="0"/>
              </a:rPr>
              <a:t>- take into account the procedures and the wastes channels through visits of recycling companies and warehouses</a:t>
            </a:r>
          </a:p>
          <a:p>
            <a:pPr marL="2562225" lvl="3" indent="-36513"/>
            <a:r>
              <a:rPr lang="fr-FR" altLang="en-US" sz="3000" smtClean="0">
                <a:latin typeface="Arial" charset="0"/>
              </a:rPr>
              <a:t>- ensure reliable reporting …</a:t>
            </a:r>
          </a:p>
        </p:txBody>
      </p:sp>
      <p:pic>
        <p:nvPicPr>
          <p:cNvPr id="28675" name="Picture 5" descr="U155514_en"/>
          <p:cNvPicPr>
            <a:picLocks noChangeAspect="1" noChangeArrowheads="1"/>
          </p:cNvPicPr>
          <p:nvPr/>
        </p:nvPicPr>
        <p:blipFill>
          <a:blip r:embed="rId2" cstate="print"/>
          <a:srcRect/>
          <a:stretch>
            <a:fillRect/>
          </a:stretch>
        </p:blipFill>
        <p:spPr bwMode="auto">
          <a:xfrm>
            <a:off x="11803063" y="6584950"/>
            <a:ext cx="5805487" cy="3338513"/>
          </a:xfrm>
          <a:prstGeom prst="rect">
            <a:avLst/>
          </a:prstGeom>
          <a:noFill/>
          <a:ln w="9525">
            <a:noFill/>
            <a:miter lim="800000"/>
            <a:headEnd/>
            <a:tailEnd/>
          </a:ln>
        </p:spPr>
      </p:pic>
      <p:pic>
        <p:nvPicPr>
          <p:cNvPr id="28676" name="Picture 6" descr="new Mission au Senegal novembre 2012 499"/>
          <p:cNvPicPr>
            <a:picLocks noChangeAspect="1" noChangeArrowheads="1"/>
          </p:cNvPicPr>
          <p:nvPr/>
        </p:nvPicPr>
        <p:blipFill>
          <a:blip r:embed="rId3" cstate="print"/>
          <a:srcRect/>
          <a:stretch>
            <a:fillRect/>
          </a:stretch>
        </p:blipFill>
        <p:spPr bwMode="auto">
          <a:xfrm>
            <a:off x="1800225" y="6657975"/>
            <a:ext cx="6553200" cy="3506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15950" y="238125"/>
            <a:ext cx="11012488" cy="1341438"/>
          </a:xfrm>
        </p:spPr>
        <p:txBody>
          <a:bodyPr>
            <a:normAutofit/>
          </a:bodyPr>
          <a:lstStyle/>
          <a:p>
            <a:pPr algn="l"/>
            <a:r>
              <a:rPr lang="fr-FR" altLang="en-US" sz="7100" b="1" smtClean="0">
                <a:solidFill>
                  <a:srgbClr val="FF6600"/>
                </a:solidFill>
              </a:rPr>
              <a:t>ITU-T Involvement</a:t>
            </a:r>
          </a:p>
        </p:txBody>
      </p:sp>
      <p:sp>
        <p:nvSpPr>
          <p:cNvPr id="130051" name="Rectangle 3"/>
          <p:cNvSpPr>
            <a:spLocks noGrp="1" noChangeArrowheads="1"/>
          </p:cNvSpPr>
          <p:nvPr>
            <p:ph type="body" idx="1"/>
          </p:nvPr>
        </p:nvSpPr>
        <p:spPr>
          <a:xfrm>
            <a:off x="701675" y="1538288"/>
            <a:ext cx="16865600" cy="8218487"/>
          </a:xfrm>
        </p:spPr>
        <p:txBody>
          <a:bodyPr>
            <a:normAutofit/>
          </a:bodyPr>
          <a:lstStyle/>
          <a:p>
            <a:pPr marL="661988" indent="-661988">
              <a:lnSpc>
                <a:spcPct val="80000"/>
              </a:lnSpc>
            </a:pPr>
            <a:endParaRPr lang="fr-FR" altLang="en-US" sz="2500" b="1" u="sng" smtClean="0">
              <a:latin typeface="Arial" charset="0"/>
            </a:endParaRPr>
          </a:p>
          <a:p>
            <a:pPr marL="661988" indent="-661988">
              <a:lnSpc>
                <a:spcPct val="80000"/>
              </a:lnSpc>
            </a:pPr>
            <a:r>
              <a:rPr lang="fr-FR" altLang="en-US" sz="3700" b="1" smtClean="0">
                <a:solidFill>
                  <a:srgbClr val="FF6600"/>
                </a:solidFill>
                <a:latin typeface="Arial" charset="0"/>
              </a:rPr>
              <a:t>Work already done or going-on in Study Group 5</a:t>
            </a:r>
          </a:p>
          <a:p>
            <a:pPr marL="661988" indent="-661988">
              <a:lnSpc>
                <a:spcPct val="80000"/>
              </a:lnSpc>
            </a:pPr>
            <a:endParaRPr lang="fr-FR" altLang="en-US" sz="2800" b="1" smtClean="0">
              <a:solidFill>
                <a:srgbClr val="FF6600"/>
              </a:solidFill>
              <a:latin typeface="Arial" charset="0"/>
            </a:endParaRPr>
          </a:p>
          <a:p>
            <a:pPr lvl="1">
              <a:lnSpc>
                <a:spcPct val="80000"/>
              </a:lnSpc>
            </a:pPr>
            <a:r>
              <a:rPr lang="en-GB" altLang="en-US" sz="2800" u="sng" smtClean="0">
                <a:latin typeface="Arial" charset="0"/>
              </a:rPr>
              <a:t>Toolkit on End-of-Life Management</a:t>
            </a:r>
            <a:r>
              <a:rPr lang="en-GB" altLang="en-US" sz="2800" smtClean="0">
                <a:latin typeface="Arial" charset="0"/>
              </a:rPr>
              <a:t> of ICT Equipment released in 2012</a:t>
            </a:r>
          </a:p>
          <a:p>
            <a:pPr marL="2468563" lvl="3" indent="0">
              <a:lnSpc>
                <a:spcPct val="80000"/>
              </a:lnSpc>
            </a:pPr>
            <a:r>
              <a:rPr lang="en-US" altLang="en-US" sz="2800" i="1" smtClean="0">
                <a:latin typeface="Arial" charset="0"/>
                <a:ea typeface="宋体" charset="-122"/>
              </a:rPr>
              <a:t>- present requirements for the EOL management that the actors engaged in waste management</a:t>
            </a:r>
          </a:p>
          <a:p>
            <a:pPr marL="2468563" lvl="3" indent="0">
              <a:lnSpc>
                <a:spcPct val="80000"/>
              </a:lnSpc>
            </a:pPr>
            <a:endParaRPr lang="en-GB" altLang="en-US" sz="2800" i="1" smtClean="0">
              <a:latin typeface="Arial" charset="0"/>
              <a:ea typeface="宋体" charset="-122"/>
            </a:endParaRPr>
          </a:p>
          <a:p>
            <a:pPr lvl="1">
              <a:lnSpc>
                <a:spcPct val="80000"/>
              </a:lnSpc>
            </a:pPr>
            <a:r>
              <a:rPr lang="en-GB" altLang="en-US" sz="2800" smtClean="0">
                <a:latin typeface="Arial" charset="0"/>
              </a:rPr>
              <a:t>started in january 2013 and on-going work item : </a:t>
            </a:r>
            <a:r>
              <a:rPr lang="en-GB" altLang="en-US" sz="2800" u="sng" smtClean="0">
                <a:latin typeface="Arial" charset="0"/>
              </a:rPr>
              <a:t>Q13 Technical paper on life-cycle management of ICT equipment</a:t>
            </a:r>
          </a:p>
          <a:p>
            <a:pPr marL="2468563" lvl="3" indent="0">
              <a:lnSpc>
                <a:spcPct val="80000"/>
              </a:lnSpc>
            </a:pPr>
            <a:r>
              <a:rPr lang="en-GB" altLang="zh-CN" sz="2800" i="1" smtClean="0">
                <a:latin typeface="Arial" charset="0"/>
              </a:rPr>
              <a:t>- describe the EOL management stages for ICT equipment (e.g., reuse, recycle, recovery, refurbishment, disposal)</a:t>
            </a:r>
          </a:p>
          <a:p>
            <a:pPr marL="2468563" lvl="3" indent="0">
              <a:lnSpc>
                <a:spcPct val="80000"/>
              </a:lnSpc>
            </a:pPr>
            <a:r>
              <a:rPr lang="en-GB" altLang="zh-CN" sz="2800" i="1" smtClean="0">
                <a:latin typeface="Arial" charset="0"/>
              </a:rPr>
              <a:t>- provide technical guidance for refurbishment and repair facilities</a:t>
            </a:r>
          </a:p>
          <a:p>
            <a:pPr marL="2468563" lvl="3" indent="0">
              <a:lnSpc>
                <a:spcPct val="80000"/>
              </a:lnSpc>
            </a:pPr>
            <a:r>
              <a:rPr lang="en-GB" altLang="zh-CN" sz="2800" i="1" smtClean="0">
                <a:latin typeface="Arial" charset="0"/>
              </a:rPr>
              <a:t>- identify social, economic and environmental aspects related to the EOL management of ICT equipment. </a:t>
            </a:r>
          </a:p>
          <a:p>
            <a:pPr marL="2468563" lvl="3" indent="0">
              <a:lnSpc>
                <a:spcPct val="80000"/>
              </a:lnSpc>
            </a:pPr>
            <a:r>
              <a:rPr lang="en-GB" altLang="zh-CN" sz="2800" i="1" smtClean="0">
                <a:latin typeface="Arial" charset="0"/>
              </a:rPr>
              <a:t>- ICT Product design (usage of hazardous substances and substitution, sourcing of materials (rare metals, conflict minerals)…)</a:t>
            </a:r>
          </a:p>
          <a:p>
            <a:pPr marL="2468563" lvl="3" indent="0">
              <a:lnSpc>
                <a:spcPct val="80000"/>
              </a:lnSpc>
            </a:pPr>
            <a:r>
              <a:rPr lang="en-GB" altLang="zh-CN" sz="2800" i="1" smtClean="0">
                <a:latin typeface="Arial" charset="0"/>
              </a:rPr>
              <a:t>- include transboundary movement questions  </a:t>
            </a:r>
          </a:p>
          <a:p>
            <a:pPr marL="2468563" lvl="3" indent="0">
              <a:lnSpc>
                <a:spcPct val="80000"/>
              </a:lnSpc>
            </a:pPr>
            <a:r>
              <a:rPr lang="en-GB" altLang="zh-CN" sz="2800" i="1" smtClean="0">
                <a:latin typeface="Arial" charset="0"/>
              </a:rPr>
              <a:t>- </a:t>
            </a:r>
            <a:r>
              <a:rPr lang="en-GB" altLang="zh-CN" sz="2800" i="1" u="sng" smtClean="0">
                <a:latin typeface="Arial" charset="0"/>
              </a:rPr>
              <a:t>focus on emerging countries</a:t>
            </a:r>
            <a:r>
              <a:rPr lang="en-GB" altLang="zh-CN" sz="2800" i="1" smtClean="0">
                <a:latin typeface="Arial" charset="0"/>
              </a:rPr>
              <a:t>: high challenges for ewaste !</a:t>
            </a:r>
            <a:endParaRPr lang="fr-FR" altLang="en-US" sz="2800" i="1" smtClean="0">
              <a:latin typeface="Arial" charset="0"/>
            </a:endParaRPr>
          </a:p>
          <a:p>
            <a:pPr marL="661988" indent="-661988">
              <a:lnSpc>
                <a:spcPct val="80000"/>
              </a:lnSpc>
            </a:pPr>
            <a:endParaRPr lang="fr-FR" altLang="en-US" sz="2800" smtClean="0">
              <a:latin typeface="Arial" charset="0"/>
            </a:endParaRPr>
          </a:p>
          <a:p>
            <a:pPr lvl="1">
              <a:lnSpc>
                <a:spcPct val="80000"/>
              </a:lnSpc>
            </a:pPr>
            <a:endParaRPr lang="fr-FR" altLang="en-US" sz="2100" smtClean="0">
              <a:latin typeface="Arial" charset="0"/>
              <a:ea typeface="宋体" charset="-122"/>
            </a:endParaRPr>
          </a:p>
          <a:p>
            <a:pPr marL="661988" indent="-661988">
              <a:lnSpc>
                <a:spcPct val="80000"/>
              </a:lnSpc>
            </a:pPr>
            <a:endParaRPr lang="fr-FR" altLang="en-US" sz="2100" b="1" smtClean="0">
              <a:latin typeface="Arial" charset="0"/>
            </a:endParaRPr>
          </a:p>
          <a:p>
            <a:pPr lvl="1">
              <a:lnSpc>
                <a:spcPct val="80000"/>
              </a:lnSpc>
            </a:pPr>
            <a:endParaRPr lang="en-GB" altLang="zh-CN" sz="1400" smtClean="0"/>
          </a:p>
          <a:p>
            <a:pPr lvl="1">
              <a:lnSpc>
                <a:spcPct val="80000"/>
              </a:lnSpc>
            </a:pPr>
            <a:endParaRPr lang="fr-FR" altLang="en-US" sz="2100" smtClean="0"/>
          </a:p>
        </p:txBody>
      </p:sp>
      <p:pic>
        <p:nvPicPr>
          <p:cNvPr id="29699" name="Picture 4" descr="itu-transparancy"/>
          <p:cNvPicPr>
            <a:picLocks noChangeAspect="1" noChangeArrowheads="1"/>
          </p:cNvPicPr>
          <p:nvPr/>
        </p:nvPicPr>
        <p:blipFill>
          <a:blip r:embed="rId2" cstate="print"/>
          <a:srcRect/>
          <a:stretch>
            <a:fillRect/>
          </a:stretch>
        </p:blipFill>
        <p:spPr bwMode="auto">
          <a:xfrm>
            <a:off x="15284450" y="0"/>
            <a:ext cx="3006725"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0" y="0"/>
            <a:ext cx="16417925" cy="1708150"/>
          </a:xfrm>
        </p:spPr>
        <p:txBody>
          <a:bodyPr/>
          <a:lstStyle/>
          <a:p>
            <a:pPr algn="l"/>
            <a:r>
              <a:rPr lang="fr-FR" altLang="en-US" b="1" smtClean="0">
                <a:solidFill>
                  <a:srgbClr val="FF6600"/>
                </a:solidFill>
              </a:rPr>
              <a:t> other intiatives – at the EU Level</a:t>
            </a:r>
          </a:p>
        </p:txBody>
      </p:sp>
      <p:pic>
        <p:nvPicPr>
          <p:cNvPr id="30722" name="Picture 5" descr="800px-Flag_of_Europe"/>
          <p:cNvPicPr>
            <a:picLocks noChangeAspect="1" noChangeArrowheads="1"/>
          </p:cNvPicPr>
          <p:nvPr/>
        </p:nvPicPr>
        <p:blipFill>
          <a:blip r:embed="rId2" cstate="print"/>
          <a:srcRect/>
          <a:stretch>
            <a:fillRect/>
          </a:stretch>
        </p:blipFill>
        <p:spPr bwMode="auto">
          <a:xfrm>
            <a:off x="14735175" y="0"/>
            <a:ext cx="3556000" cy="1778000"/>
          </a:xfrm>
          <a:prstGeom prst="rect">
            <a:avLst/>
          </a:prstGeom>
          <a:noFill/>
          <a:ln w="9525">
            <a:noFill/>
            <a:miter lim="800000"/>
            <a:headEnd/>
            <a:tailEnd/>
          </a:ln>
        </p:spPr>
      </p:pic>
      <p:sp>
        <p:nvSpPr>
          <p:cNvPr id="136195" name="Rectangle 3"/>
          <p:cNvSpPr>
            <a:spLocks noGrp="1" noChangeArrowheads="1"/>
          </p:cNvSpPr>
          <p:nvPr>
            <p:ph type="body" idx="1"/>
          </p:nvPr>
        </p:nvSpPr>
        <p:spPr>
          <a:xfrm>
            <a:off x="406400" y="1665288"/>
            <a:ext cx="16865600" cy="8416925"/>
          </a:xfrm>
        </p:spPr>
        <p:txBody>
          <a:bodyPr>
            <a:normAutofit/>
          </a:bodyPr>
          <a:lstStyle/>
          <a:p>
            <a:pPr marL="0" indent="0">
              <a:lnSpc>
                <a:spcPct val="70000"/>
              </a:lnSpc>
            </a:pPr>
            <a:r>
              <a:rPr lang="fr-FR" altLang="en-US" sz="3600" b="1" smtClean="0">
                <a:solidFill>
                  <a:srgbClr val="FF6600"/>
                </a:solidFill>
                <a:latin typeface="Arial" charset="0"/>
              </a:rPr>
              <a:t> Strengthen controls against illegal WEEE export from EU states</a:t>
            </a:r>
          </a:p>
          <a:p>
            <a:pPr marL="0" indent="0">
              <a:lnSpc>
                <a:spcPct val="70000"/>
              </a:lnSpc>
            </a:pPr>
            <a:endParaRPr lang="fr-FR" altLang="en-US" sz="3600" b="1" smtClean="0">
              <a:solidFill>
                <a:srgbClr val="FF6600"/>
              </a:solidFill>
              <a:latin typeface="Arial" charset="0"/>
            </a:endParaRPr>
          </a:p>
          <a:p>
            <a:pPr marL="0" indent="0">
              <a:lnSpc>
                <a:spcPct val="70000"/>
              </a:lnSpc>
            </a:pPr>
            <a:r>
              <a:rPr lang="fr-FR" altLang="en-US" sz="4400" b="1" smtClean="0">
                <a:latin typeface="Arial" charset="0"/>
              </a:rPr>
              <a:t> </a:t>
            </a:r>
            <a:r>
              <a:rPr lang="fr-FR" altLang="en-US" sz="3600" b="1" smtClean="0">
                <a:latin typeface="Arial" charset="0"/>
              </a:rPr>
              <a:t>Recast of WEEE Directive</a:t>
            </a:r>
          </a:p>
          <a:p>
            <a:pPr marL="0" indent="0">
              <a:lnSpc>
                <a:spcPct val="70000"/>
              </a:lnSpc>
            </a:pPr>
            <a:endParaRPr lang="fr-FR" altLang="en-US" sz="3600" b="1" smtClean="0">
              <a:latin typeface="Arial" charset="0"/>
            </a:endParaRPr>
          </a:p>
          <a:p>
            <a:pPr marL="1476375" lvl="1">
              <a:lnSpc>
                <a:spcPct val="70000"/>
              </a:lnSpc>
              <a:buFontTx/>
              <a:buChar char="-"/>
            </a:pPr>
            <a:r>
              <a:rPr lang="fr-FR" altLang="en-US" sz="2800" smtClean="0">
                <a:latin typeface="Arial" charset="0"/>
              </a:rPr>
              <a:t>new </a:t>
            </a:r>
            <a:r>
              <a:rPr lang="fr-FR" altLang="en-US" sz="2800" u="sng" smtClean="0">
                <a:latin typeface="Arial" charset="0"/>
              </a:rPr>
              <a:t>Annex VI</a:t>
            </a:r>
            <a:r>
              <a:rPr lang="fr-FR" altLang="en-US" sz="2800" smtClean="0">
                <a:latin typeface="Arial" charset="0"/>
              </a:rPr>
              <a:t> to set clear criteria, procedures and controls to distinguish working second hand EEE to WEEE (invoice, evidence and test reports…)</a:t>
            </a:r>
          </a:p>
          <a:p>
            <a:pPr marL="1476375" lvl="1">
              <a:lnSpc>
                <a:spcPct val="70000"/>
              </a:lnSpc>
              <a:buFontTx/>
              <a:buChar char="-"/>
            </a:pPr>
            <a:r>
              <a:rPr lang="fr-FR" altLang="en-US" sz="2800" smtClean="0">
                <a:latin typeface="Arial" charset="0"/>
              </a:rPr>
              <a:t>on going transposition process by EU state members</a:t>
            </a:r>
          </a:p>
          <a:p>
            <a:pPr marL="2565400" lvl="2" indent="-476250">
              <a:lnSpc>
                <a:spcPct val="70000"/>
              </a:lnSpc>
            </a:pPr>
            <a:endParaRPr lang="fr-FR" altLang="en-US" sz="2800" smtClean="0">
              <a:latin typeface="Arial" charset="0"/>
            </a:endParaRPr>
          </a:p>
          <a:p>
            <a:pPr marL="0" indent="0">
              <a:lnSpc>
                <a:spcPct val="70000"/>
              </a:lnSpc>
            </a:pPr>
            <a:r>
              <a:rPr lang="fr-FR" altLang="en-US" sz="4400" b="1" smtClean="0">
                <a:latin typeface="Arial" charset="0"/>
              </a:rPr>
              <a:t> </a:t>
            </a:r>
            <a:r>
              <a:rPr lang="fr-FR" altLang="en-US" sz="3600" b="1" smtClean="0">
                <a:latin typeface="Arial" charset="0"/>
              </a:rPr>
              <a:t>Call for revision of the 1013 Waste Shipment Regulation</a:t>
            </a:r>
          </a:p>
          <a:p>
            <a:pPr marL="0" indent="0">
              <a:lnSpc>
                <a:spcPct val="70000"/>
              </a:lnSpc>
            </a:pPr>
            <a:endParaRPr lang="fr-FR" altLang="en-US" sz="4400" b="1" smtClean="0">
              <a:latin typeface="Arial" charset="0"/>
            </a:endParaRPr>
          </a:p>
          <a:p>
            <a:pPr marL="1476375" lvl="1">
              <a:lnSpc>
                <a:spcPct val="70000"/>
              </a:lnSpc>
              <a:buFontTx/>
              <a:buChar char="-"/>
            </a:pPr>
            <a:r>
              <a:rPr lang="fr-FR" altLang="en-US" sz="2800" smtClean="0">
                <a:latin typeface="Arial" charset="0"/>
              </a:rPr>
              <a:t>on 11 July 2013, the Commission adopted a proposal </a:t>
            </a:r>
            <a:r>
              <a:rPr lang="fr-FR" altLang="en-US" sz="2800" u="sng" smtClean="0">
                <a:latin typeface="Arial" charset="0"/>
              </a:rPr>
              <a:t>to strengthen inspections on waste shipments</a:t>
            </a:r>
            <a:r>
              <a:rPr lang="fr-FR" altLang="en-US" sz="2800" smtClean="0">
                <a:latin typeface="Arial" charset="0"/>
              </a:rPr>
              <a:t> through an amendment of the Waste Shipment Regulation (1013/2006/EC). </a:t>
            </a:r>
          </a:p>
          <a:p>
            <a:pPr marL="1476375" lvl="1">
              <a:lnSpc>
                <a:spcPct val="70000"/>
              </a:lnSpc>
              <a:buFontTx/>
              <a:buChar char="-"/>
            </a:pPr>
            <a:endParaRPr lang="fr-FR" altLang="en-US" sz="2800" smtClean="0">
              <a:latin typeface="Arial" charset="0"/>
            </a:endParaRPr>
          </a:p>
          <a:p>
            <a:pPr marL="2593975" lvl="3" indent="4763">
              <a:lnSpc>
                <a:spcPct val="70000"/>
              </a:lnSpc>
            </a:pPr>
            <a:r>
              <a:rPr lang="fr-FR" altLang="en-US" sz="2800" i="1" smtClean="0">
                <a:latin typeface="Arial" charset="0"/>
                <a:ea typeface="宋体" charset="-122"/>
              </a:rPr>
              <a:t> high number (~25% ) of illegal waste shipments from EU Member States to countries in Africa and Asia. </a:t>
            </a:r>
          </a:p>
          <a:p>
            <a:pPr marL="2593975" lvl="3" indent="4763">
              <a:lnSpc>
                <a:spcPct val="70000"/>
              </a:lnSpc>
            </a:pPr>
            <a:r>
              <a:rPr lang="fr-FR" altLang="en-US" sz="2800" i="1" smtClean="0">
                <a:latin typeface="Arial" charset="0"/>
                <a:ea typeface="宋体" charset="-122"/>
              </a:rPr>
              <a:t> inspections and controls of waste shipments appear to vary significantly between Member States. </a:t>
            </a:r>
          </a:p>
          <a:p>
            <a:pPr marL="2593975" lvl="3" indent="4763">
              <a:lnSpc>
                <a:spcPct val="70000"/>
              </a:lnSpc>
            </a:pPr>
            <a:r>
              <a:rPr lang="fr-FR" altLang="en-US" sz="2800" i="1" smtClean="0">
                <a:latin typeface="Arial" charset="0"/>
                <a:ea typeface="宋体" charset="-122"/>
              </a:rPr>
              <a:t> in some countries only very few and insufficient controls are carried out. </a:t>
            </a:r>
          </a:p>
          <a:p>
            <a:pPr marL="2593975" lvl="3" indent="4763">
              <a:lnSpc>
                <a:spcPct val="70000"/>
              </a:lnSpc>
            </a:pPr>
            <a:r>
              <a:rPr lang="fr-FR" altLang="en-US" sz="2800" i="1" smtClean="0">
                <a:latin typeface="Arial" charset="0"/>
                <a:ea typeface="宋体" charset="-122"/>
              </a:rPr>
              <a:t> http://ec.europa.eu/environment/waste/shipments/news.htm</a:t>
            </a:r>
          </a:p>
          <a:p>
            <a:pPr marL="1476375" lvl="1">
              <a:lnSpc>
                <a:spcPct val="70000"/>
              </a:lnSpc>
            </a:pPr>
            <a:endParaRPr lang="fr-FR" altLang="en-US" sz="2800" smtClean="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247650" y="268288"/>
            <a:ext cx="16962438" cy="1708150"/>
          </a:xfrm>
        </p:spPr>
        <p:txBody>
          <a:bodyPr>
            <a:normAutofit fontScale="90000"/>
          </a:bodyPr>
          <a:lstStyle/>
          <a:p>
            <a:pPr algn="l"/>
            <a:r>
              <a:rPr lang="fr-FR" altLang="en-US" sz="7100" b="1" smtClean="0">
                <a:solidFill>
                  <a:srgbClr val="FF6600"/>
                </a:solidFill>
              </a:rPr>
              <a:t>A succesful initiative: the Orange France project with Emmaus international</a:t>
            </a:r>
          </a:p>
        </p:txBody>
      </p:sp>
      <p:sp>
        <p:nvSpPr>
          <p:cNvPr id="31746" name="Rectangle 3"/>
          <p:cNvSpPr>
            <a:spLocks noGrp="1" noChangeArrowheads="1"/>
          </p:cNvSpPr>
          <p:nvPr>
            <p:ph type="body" idx="1"/>
          </p:nvPr>
        </p:nvSpPr>
        <p:spPr>
          <a:xfrm>
            <a:off x="792163" y="1976438"/>
            <a:ext cx="9996487" cy="7024687"/>
          </a:xfrm>
        </p:spPr>
        <p:txBody>
          <a:bodyPr/>
          <a:lstStyle/>
          <a:p>
            <a:pPr lvl="1">
              <a:buFont typeface="Wingdings" pitchFamily="2" charset="2"/>
              <a:buChar char="ü"/>
            </a:pPr>
            <a:r>
              <a:rPr lang="fr-FR" altLang="en-US" sz="2900" smtClean="0">
                <a:latin typeface="Arial" charset="0"/>
              </a:rPr>
              <a:t>Project launched by Orange France in partnership with Emmaus International NGO</a:t>
            </a:r>
          </a:p>
          <a:p>
            <a:pPr lvl="1">
              <a:buFont typeface="Wingdings" pitchFamily="2" charset="2"/>
              <a:buChar char="ü"/>
            </a:pPr>
            <a:r>
              <a:rPr lang="fr-FR" altLang="en-US" sz="2900" smtClean="0">
                <a:latin typeface="Arial" charset="0"/>
              </a:rPr>
              <a:t>the revenues coming from refurbished mobile phones in France fund local workshop and facilities for WEEE collection and pre-treatment in 5 countries:</a:t>
            </a:r>
          </a:p>
          <a:p>
            <a:pPr lvl="1">
              <a:buFont typeface="Wingdings" pitchFamily="2" charset="2"/>
              <a:buChar char="ü"/>
            </a:pPr>
            <a:r>
              <a:rPr lang="fr-FR" altLang="en-US" sz="2500" smtClean="0">
                <a:latin typeface="Arial" charset="0"/>
              </a:rPr>
              <a:t>Burkina, Bénin, Niger, Madagascar, Côte d’Ivoire</a:t>
            </a:r>
          </a:p>
          <a:p>
            <a:pPr lvl="1">
              <a:buFont typeface="Wingdings" pitchFamily="2" charset="2"/>
              <a:buChar char="ü"/>
            </a:pPr>
            <a:r>
              <a:rPr lang="fr-FR" altLang="en-US" sz="2900" smtClean="0">
                <a:latin typeface="Arial" charset="0"/>
              </a:rPr>
              <a:t>On average 50T/year of weee shipped back to EU for final treatment</a:t>
            </a:r>
          </a:p>
          <a:p>
            <a:pPr lvl="1">
              <a:buFont typeface="Wingdings" pitchFamily="2" charset="2"/>
              <a:buChar char="ü"/>
            </a:pPr>
            <a:r>
              <a:rPr lang="fr-FR" altLang="en-US" sz="2900" smtClean="0">
                <a:latin typeface="Arial" charset="0"/>
              </a:rPr>
              <a:t>Each workshop is helped during 5 years</a:t>
            </a:r>
          </a:p>
          <a:p>
            <a:pPr lvl="1">
              <a:buFont typeface="Wingdings" pitchFamily="2" charset="2"/>
              <a:buChar char="ü"/>
            </a:pPr>
            <a:endParaRPr lang="fr-FR" altLang="en-US" sz="2900" smtClean="0">
              <a:latin typeface="Arial" charset="0"/>
            </a:endParaRPr>
          </a:p>
          <a:p>
            <a:pPr lvl="1">
              <a:buFontTx/>
              <a:buNone/>
            </a:pPr>
            <a:endParaRPr lang="fr-FR" altLang="en-US" sz="2900" smtClean="0"/>
          </a:p>
          <a:p>
            <a:endParaRPr lang="fr-FR" altLang="en-US" smtClean="0"/>
          </a:p>
        </p:txBody>
      </p:sp>
      <p:pic>
        <p:nvPicPr>
          <p:cNvPr id="31747" name="Picture 4" descr="IMG_5698"/>
          <p:cNvPicPr>
            <a:picLocks noChangeAspect="1" noChangeArrowheads="1"/>
          </p:cNvPicPr>
          <p:nvPr/>
        </p:nvPicPr>
        <p:blipFill>
          <a:blip r:embed="rId2" cstate="print"/>
          <a:srcRect/>
          <a:stretch>
            <a:fillRect/>
          </a:stretch>
        </p:blipFill>
        <p:spPr bwMode="auto">
          <a:xfrm>
            <a:off x="12074525" y="1976438"/>
            <a:ext cx="4546600" cy="4437062"/>
          </a:xfrm>
          <a:prstGeom prst="rect">
            <a:avLst/>
          </a:prstGeom>
          <a:noFill/>
          <a:ln w="9525">
            <a:noFill/>
            <a:miter lim="800000"/>
            <a:headEnd/>
            <a:tailEnd/>
          </a:ln>
        </p:spPr>
      </p:pic>
      <p:pic>
        <p:nvPicPr>
          <p:cNvPr id="31748" name="Picture 5" descr="IMG_5820"/>
          <p:cNvPicPr>
            <a:picLocks noChangeAspect="1" noChangeArrowheads="1"/>
          </p:cNvPicPr>
          <p:nvPr/>
        </p:nvPicPr>
        <p:blipFill>
          <a:blip r:embed="rId3" cstate="print"/>
          <a:srcRect/>
          <a:stretch>
            <a:fillRect/>
          </a:stretch>
        </p:blipFill>
        <p:spPr bwMode="auto">
          <a:xfrm>
            <a:off x="2482850" y="6896100"/>
            <a:ext cx="6215063" cy="3109913"/>
          </a:xfrm>
          <a:prstGeom prst="rect">
            <a:avLst/>
          </a:prstGeom>
          <a:noFill/>
          <a:ln w="9525">
            <a:noFill/>
            <a:miter lim="800000"/>
            <a:headEnd/>
            <a:tailEnd/>
          </a:ln>
        </p:spPr>
      </p:pic>
      <p:pic>
        <p:nvPicPr>
          <p:cNvPr id="31749" name="Picture 6" descr="IMG_5940"/>
          <p:cNvPicPr>
            <a:picLocks noChangeAspect="1" noChangeArrowheads="1"/>
          </p:cNvPicPr>
          <p:nvPr/>
        </p:nvPicPr>
        <p:blipFill>
          <a:blip r:embed="rId4" cstate="print"/>
          <a:srcRect/>
          <a:stretch>
            <a:fillRect/>
          </a:stretch>
        </p:blipFill>
        <p:spPr bwMode="auto">
          <a:xfrm>
            <a:off x="10085388" y="6711950"/>
            <a:ext cx="6580187" cy="329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descr="Orange_557821_12022013"/>
          <p:cNvPicPr>
            <a:picLocks noChangeAspect="1" noChangeArrowheads="1"/>
          </p:cNvPicPr>
          <p:nvPr/>
        </p:nvPicPr>
        <p:blipFill>
          <a:blip r:embed="rId3" cstate="print"/>
          <a:srcRect/>
          <a:stretch>
            <a:fillRect/>
          </a:stretch>
        </p:blipFill>
        <p:spPr bwMode="auto">
          <a:xfrm>
            <a:off x="0" y="0"/>
            <a:ext cx="18291175" cy="10290175"/>
          </a:xfrm>
          <a:prstGeom prst="rect">
            <a:avLst/>
          </a:prstGeom>
          <a:noFill/>
          <a:ln w="9525">
            <a:noFill/>
            <a:miter lim="800000"/>
            <a:headEnd/>
            <a:tailEnd/>
          </a:ln>
        </p:spPr>
      </p:pic>
      <p:sp>
        <p:nvSpPr>
          <p:cNvPr id="32770" name="Rectangle 2"/>
          <p:cNvSpPr>
            <a:spLocks noGrp="1" noChangeArrowheads="1"/>
          </p:cNvSpPr>
          <p:nvPr>
            <p:ph type="ctrTitle" idx="4294967295"/>
          </p:nvPr>
        </p:nvSpPr>
        <p:spPr>
          <a:xfrm>
            <a:off x="708025" y="1651000"/>
            <a:ext cx="8637588" cy="2732088"/>
          </a:xfrm>
        </p:spPr>
        <p:txBody>
          <a:bodyPr lIns="0" tIns="0" rIns="0" bIns="0"/>
          <a:lstStyle/>
          <a:p>
            <a:pPr algn="l"/>
            <a:r>
              <a:rPr lang="fr-FR" altLang="en-US" sz="9600" smtClean="0">
                <a:solidFill>
                  <a:srgbClr val="FF6600"/>
                </a:solidFill>
              </a:rPr>
              <a:t>Thank you !</a:t>
            </a:r>
            <a:br>
              <a:rPr lang="fr-FR" altLang="en-US" sz="9600" smtClean="0">
                <a:solidFill>
                  <a:srgbClr val="FF6600"/>
                </a:solidFill>
              </a:rPr>
            </a:br>
            <a:r>
              <a:rPr lang="fr-FR" altLang="en-US" sz="3600" smtClean="0">
                <a:solidFill>
                  <a:srgbClr val="FF6600"/>
                </a:solidFill>
              </a:rPr>
              <a:t>gilles.dretsch@orange.com</a:t>
            </a:r>
            <a:endParaRPr lang="fr-FR" altLang="en-US" sz="9600" smtClean="0">
              <a:solidFill>
                <a:srgbClr val="FF6600"/>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69388" y="5254625"/>
            <a:ext cx="8431212" cy="443071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3321" tIns="81660" rIns="163321" bIns="81660" anchor="ctr"/>
          <a:lstStyle>
            <a:lvl1pPr eaLnBrk="0" hangingPunct="0">
              <a:defRPr sz="1400">
                <a:solidFill>
                  <a:schemeClr val="tx1"/>
                </a:solidFill>
                <a:latin typeface="Helvetica 45 Light" pitchFamily="34" charset="0"/>
              </a:defRPr>
            </a:lvl1pPr>
            <a:lvl2pPr marL="742950" indent="-285750" eaLnBrk="0" hangingPunct="0">
              <a:defRPr sz="1400">
                <a:solidFill>
                  <a:schemeClr val="tx1"/>
                </a:solidFill>
                <a:latin typeface="Helvetica 45 Light" pitchFamily="34" charset="0"/>
              </a:defRPr>
            </a:lvl2pPr>
            <a:lvl3pPr marL="1143000" indent="-228600" eaLnBrk="0" hangingPunct="0">
              <a:defRPr sz="1400">
                <a:solidFill>
                  <a:schemeClr val="tx1"/>
                </a:solidFill>
                <a:latin typeface="Helvetica 45 Light" pitchFamily="34" charset="0"/>
              </a:defRPr>
            </a:lvl3pPr>
            <a:lvl4pPr marL="1600200" indent="-228600" eaLnBrk="0" hangingPunct="0">
              <a:defRPr sz="1400">
                <a:solidFill>
                  <a:schemeClr val="tx1"/>
                </a:solidFill>
                <a:latin typeface="Helvetica 45 Light" pitchFamily="34" charset="0"/>
              </a:defRPr>
            </a:lvl4pPr>
            <a:lvl5pPr marL="2057400" indent="-228600" eaLnBrk="0" hangingPunct="0">
              <a:defRPr sz="1400">
                <a:solidFill>
                  <a:schemeClr val="tx1"/>
                </a:solidFill>
                <a:latin typeface="Helvetica 45 Light" pitchFamily="34" charset="0"/>
              </a:defRPr>
            </a:lvl5pPr>
            <a:lvl6pPr marL="2514600" indent="-228600" eaLnBrk="0" fontAlgn="base" hangingPunct="0">
              <a:spcBef>
                <a:spcPct val="0"/>
              </a:spcBef>
              <a:spcAft>
                <a:spcPct val="0"/>
              </a:spcAft>
              <a:defRPr sz="1400">
                <a:solidFill>
                  <a:schemeClr val="tx1"/>
                </a:solidFill>
                <a:latin typeface="Helvetica 45 Light" pitchFamily="34" charset="0"/>
              </a:defRPr>
            </a:lvl6pPr>
            <a:lvl7pPr marL="2971800" indent="-228600" eaLnBrk="0" fontAlgn="base" hangingPunct="0">
              <a:spcBef>
                <a:spcPct val="0"/>
              </a:spcBef>
              <a:spcAft>
                <a:spcPct val="0"/>
              </a:spcAft>
              <a:defRPr sz="1400">
                <a:solidFill>
                  <a:schemeClr val="tx1"/>
                </a:solidFill>
                <a:latin typeface="Helvetica 45 Light" pitchFamily="34" charset="0"/>
              </a:defRPr>
            </a:lvl7pPr>
            <a:lvl8pPr marL="3429000" indent="-228600" eaLnBrk="0" fontAlgn="base" hangingPunct="0">
              <a:spcBef>
                <a:spcPct val="0"/>
              </a:spcBef>
              <a:spcAft>
                <a:spcPct val="0"/>
              </a:spcAft>
              <a:defRPr sz="1400">
                <a:solidFill>
                  <a:schemeClr val="tx1"/>
                </a:solidFill>
                <a:latin typeface="Helvetica 45 Light" pitchFamily="34" charset="0"/>
              </a:defRPr>
            </a:lvl8pPr>
            <a:lvl9pPr marL="3886200" indent="-228600" eaLnBrk="0" fontAlgn="base" hangingPunct="0">
              <a:spcBef>
                <a:spcPct val="0"/>
              </a:spcBef>
              <a:spcAft>
                <a:spcPct val="0"/>
              </a:spcAft>
              <a:defRPr sz="1400">
                <a:solidFill>
                  <a:schemeClr val="tx1"/>
                </a:solidFill>
                <a:latin typeface="Helvetica 45 Light" pitchFamily="34" charset="0"/>
              </a:defRPr>
            </a:lvl9pPr>
          </a:lstStyle>
          <a:p>
            <a:pPr algn="ctr" defTabSz="1633210" eaLnBrk="1" fontAlgn="auto" hangingPunct="1">
              <a:spcBef>
                <a:spcPts val="0"/>
              </a:spcBef>
              <a:spcAft>
                <a:spcPts val="0"/>
              </a:spcAft>
              <a:defRPr/>
            </a:pPr>
            <a:endParaRPr lang="fr-FR" altLang="en-US" sz="3200">
              <a:solidFill>
                <a:srgbClr val="FFFFFF"/>
              </a:solidFill>
            </a:endParaRPr>
          </a:p>
        </p:txBody>
      </p:sp>
      <p:sp>
        <p:nvSpPr>
          <p:cNvPr id="35843" name="Rectangle 27"/>
          <p:cNvSpPr>
            <a:spLocks noGrp="1" noChangeArrowheads="1"/>
          </p:cNvSpPr>
          <p:nvPr>
            <p:ph idx="1"/>
          </p:nvPr>
        </p:nvSpPr>
        <p:spPr>
          <a:xfrm>
            <a:off x="1012825" y="2012950"/>
            <a:ext cx="16341725" cy="2617788"/>
          </a:xfrm>
        </p:spPr>
        <p:txBody>
          <a:bodyPr rtlCol="0">
            <a:normAutofit fontScale="55000" lnSpcReduction="20000"/>
          </a:bodyPr>
          <a:lstStyle/>
          <a:p>
            <a:pPr marL="612454" indent="-612454" defTabSz="1633210" fontAlgn="auto">
              <a:spcAft>
                <a:spcPts val="0"/>
              </a:spcAft>
              <a:buFont typeface="Arial" pitchFamily="34" charset="0"/>
              <a:buChar char="•"/>
              <a:defRPr/>
            </a:pPr>
            <a:r>
              <a:rPr lang="en-US" altLang="en-US" dirty="0" smtClean="0"/>
              <a:t>Orange has developed an ambitious strategy to enable it to become the </a:t>
            </a:r>
          </a:p>
          <a:p>
            <a:pPr marL="612454" indent="-612454" defTabSz="1633210" fontAlgn="auto">
              <a:spcAft>
                <a:spcPts val="0"/>
              </a:spcAft>
              <a:buFont typeface="Arial" pitchFamily="34" charset="0"/>
              <a:buChar char="•"/>
              <a:defRPr/>
            </a:pPr>
            <a:r>
              <a:rPr lang="en-US" altLang="en-US" dirty="0" smtClean="0"/>
              <a:t>benchmark for corporate social responsibility in the telecommunications sector. </a:t>
            </a:r>
          </a:p>
          <a:p>
            <a:pPr marL="612454" indent="-612454" defTabSz="1633210" fontAlgn="auto">
              <a:spcAft>
                <a:spcPts val="0"/>
              </a:spcAft>
              <a:buFont typeface="Arial" pitchFamily="34" charset="0"/>
              <a:buChar char="•"/>
              <a:defRPr/>
            </a:pPr>
            <a:r>
              <a:rPr lang="en-US" altLang="en-US" dirty="0" smtClean="0"/>
              <a:t>This approach, central to the Group’s Conquests 2015 strategic project, is </a:t>
            </a:r>
          </a:p>
          <a:p>
            <a:pPr marL="612454" indent="-612454" defTabSz="1633210" fontAlgn="auto">
              <a:spcAft>
                <a:spcPts val="0"/>
              </a:spcAft>
              <a:buFont typeface="Arial" pitchFamily="34" charset="0"/>
              <a:buChar char="•"/>
              <a:defRPr/>
            </a:pPr>
            <a:r>
              <a:rPr lang="en-US" altLang="en-US" dirty="0" smtClean="0"/>
              <a:t>embodied in practical action plans articulated around </a:t>
            </a:r>
            <a:r>
              <a:rPr lang="en-US" altLang="en-US" dirty="0" smtClean="0">
                <a:solidFill>
                  <a:srgbClr val="FF6600"/>
                </a:solidFill>
              </a:rPr>
              <a:t>four fundamental commitments</a:t>
            </a:r>
            <a:endParaRPr lang="fr-FR" altLang="en-US" dirty="0" smtClean="0">
              <a:solidFill>
                <a:srgbClr val="FF6600"/>
              </a:solidFill>
            </a:endParaRPr>
          </a:p>
        </p:txBody>
      </p:sp>
      <p:grpSp>
        <p:nvGrpSpPr>
          <p:cNvPr id="34819" name="Groupe 4"/>
          <p:cNvGrpSpPr>
            <a:grpSpLocks/>
          </p:cNvGrpSpPr>
          <p:nvPr/>
        </p:nvGrpSpPr>
        <p:grpSpPr bwMode="auto">
          <a:xfrm>
            <a:off x="12174538" y="5472113"/>
            <a:ext cx="4443412" cy="923925"/>
            <a:chOff x="6587852" y="2534308"/>
            <a:chExt cx="2221983" cy="615741"/>
          </a:xfrm>
        </p:grpSpPr>
        <p:sp>
          <p:nvSpPr>
            <p:cNvPr id="34840" name="Rectangle 14"/>
            <p:cNvSpPr>
              <a:spLocks noChangeArrowheads="1"/>
            </p:cNvSpPr>
            <p:nvPr/>
          </p:nvSpPr>
          <p:spPr bwMode="auto">
            <a:xfrm>
              <a:off x="6649422" y="2534308"/>
              <a:ext cx="2160413" cy="615741"/>
            </a:xfrm>
            <a:prstGeom prst="rect">
              <a:avLst/>
            </a:prstGeom>
            <a:noFill/>
            <a:ln w="9525">
              <a:noFill/>
              <a:miter lim="800000"/>
              <a:headEnd/>
              <a:tailEnd/>
            </a:ln>
          </p:spPr>
          <p:txBody>
            <a:bodyPr/>
            <a:lstStyle/>
            <a:p>
              <a:pPr marL="342900" indent="-342900">
                <a:spcBef>
                  <a:spcPct val="20000"/>
                </a:spcBef>
              </a:pPr>
              <a:r>
                <a:rPr lang="fr-FR" altLang="en-US" sz="2800">
                  <a:latin typeface="Helvetica 45 Light" pitchFamily="34" charset="0"/>
                  <a:hlinkClick r:id="rId3" action="ppaction://hlinksldjump"/>
                </a:rPr>
                <a:t>a responsible employer</a:t>
              </a:r>
              <a:endParaRPr lang="fr-FR" altLang="en-US" sz="2800">
                <a:latin typeface="Helvetica 45 Light" pitchFamily="34" charset="0"/>
              </a:endParaRPr>
            </a:p>
          </p:txBody>
        </p:sp>
        <p:pic>
          <p:nvPicPr>
            <p:cNvPr id="34841" name="Image 23"/>
            <p:cNvPicPr>
              <a:picLocks noChangeAspect="1"/>
            </p:cNvPicPr>
            <p:nvPr/>
          </p:nvPicPr>
          <p:blipFill>
            <a:blip r:embed="rId4" cstate="print"/>
            <a:srcRect/>
            <a:stretch>
              <a:fillRect/>
            </a:stretch>
          </p:blipFill>
          <p:spPr bwMode="auto">
            <a:xfrm>
              <a:off x="6587852" y="2668896"/>
              <a:ext cx="45719" cy="76200"/>
            </a:xfrm>
            <a:prstGeom prst="rect">
              <a:avLst/>
            </a:prstGeom>
            <a:noFill/>
            <a:ln w="9525">
              <a:noFill/>
              <a:miter lim="800000"/>
              <a:headEnd/>
              <a:tailEnd/>
            </a:ln>
          </p:spPr>
        </p:pic>
      </p:grpSp>
      <p:grpSp>
        <p:nvGrpSpPr>
          <p:cNvPr id="34820" name="Groupe 26"/>
          <p:cNvGrpSpPr>
            <a:grpSpLocks/>
          </p:cNvGrpSpPr>
          <p:nvPr/>
        </p:nvGrpSpPr>
        <p:grpSpPr bwMode="auto">
          <a:xfrm>
            <a:off x="12174538" y="6645275"/>
            <a:ext cx="4465637" cy="923925"/>
            <a:chOff x="6587852" y="3379772"/>
            <a:chExt cx="2232620" cy="615741"/>
          </a:xfrm>
        </p:grpSpPr>
        <p:sp>
          <p:nvSpPr>
            <p:cNvPr id="34838" name="Rectangle 14"/>
            <p:cNvSpPr>
              <a:spLocks noChangeArrowheads="1"/>
            </p:cNvSpPr>
            <p:nvPr/>
          </p:nvSpPr>
          <p:spPr bwMode="auto">
            <a:xfrm>
              <a:off x="6660058" y="3379772"/>
              <a:ext cx="2160414" cy="615741"/>
            </a:xfrm>
            <a:prstGeom prst="rect">
              <a:avLst/>
            </a:prstGeom>
            <a:noFill/>
            <a:ln w="9525">
              <a:noFill/>
              <a:miter lim="800000"/>
              <a:headEnd/>
              <a:tailEnd/>
            </a:ln>
          </p:spPr>
          <p:txBody>
            <a:bodyPr/>
            <a:lstStyle/>
            <a:p>
              <a:pPr marL="342900" indent="-342900">
                <a:spcBef>
                  <a:spcPct val="20000"/>
                </a:spcBef>
              </a:pPr>
              <a:r>
                <a:rPr lang="fr-FR" altLang="en-US" sz="2800">
                  <a:latin typeface="Helvetica 45 Light" pitchFamily="34" charset="0"/>
                  <a:hlinkClick r:id="rId5" action="ppaction://hlinksldjump"/>
                </a:rPr>
                <a:t>a world lived in trust</a:t>
              </a:r>
              <a:endParaRPr lang="fr-FR" altLang="en-US" sz="2800">
                <a:latin typeface="Helvetica 45 Light" pitchFamily="34" charset="0"/>
              </a:endParaRPr>
            </a:p>
          </p:txBody>
        </p:sp>
        <p:pic>
          <p:nvPicPr>
            <p:cNvPr id="34839" name="Image 28"/>
            <p:cNvPicPr>
              <a:picLocks noChangeAspect="1"/>
            </p:cNvPicPr>
            <p:nvPr/>
          </p:nvPicPr>
          <p:blipFill>
            <a:blip r:embed="rId4" cstate="print"/>
            <a:srcRect/>
            <a:stretch>
              <a:fillRect/>
            </a:stretch>
          </p:blipFill>
          <p:spPr bwMode="auto">
            <a:xfrm>
              <a:off x="6587852" y="3500661"/>
              <a:ext cx="45719" cy="76200"/>
            </a:xfrm>
            <a:prstGeom prst="rect">
              <a:avLst/>
            </a:prstGeom>
            <a:noFill/>
            <a:ln w="9525">
              <a:noFill/>
              <a:miter lim="800000"/>
              <a:headEnd/>
              <a:tailEnd/>
            </a:ln>
          </p:spPr>
        </p:pic>
      </p:grpSp>
      <p:grpSp>
        <p:nvGrpSpPr>
          <p:cNvPr id="34821" name="Groupe 29"/>
          <p:cNvGrpSpPr>
            <a:grpSpLocks/>
          </p:cNvGrpSpPr>
          <p:nvPr/>
        </p:nvGrpSpPr>
        <p:grpSpPr bwMode="auto">
          <a:xfrm>
            <a:off x="12174538" y="7853363"/>
            <a:ext cx="4465637" cy="923925"/>
            <a:chOff x="6587852" y="3376448"/>
            <a:chExt cx="2232620" cy="615741"/>
          </a:xfrm>
        </p:grpSpPr>
        <p:sp>
          <p:nvSpPr>
            <p:cNvPr id="34836" name="Rectangle 14"/>
            <p:cNvSpPr>
              <a:spLocks noChangeArrowheads="1"/>
            </p:cNvSpPr>
            <p:nvPr/>
          </p:nvSpPr>
          <p:spPr bwMode="auto">
            <a:xfrm>
              <a:off x="6660058" y="3376448"/>
              <a:ext cx="2160414" cy="615741"/>
            </a:xfrm>
            <a:prstGeom prst="rect">
              <a:avLst/>
            </a:prstGeom>
            <a:noFill/>
            <a:ln w="9525">
              <a:noFill/>
              <a:miter lim="800000"/>
              <a:headEnd/>
              <a:tailEnd/>
            </a:ln>
          </p:spPr>
          <p:txBody>
            <a:bodyPr/>
            <a:lstStyle/>
            <a:p>
              <a:pPr marL="342900" indent="-342900">
                <a:spcBef>
                  <a:spcPct val="20000"/>
                </a:spcBef>
              </a:pPr>
              <a:r>
                <a:rPr lang="fr-FR" altLang="en-US" sz="2800">
                  <a:latin typeface="Helvetica 45 Light" pitchFamily="34" charset="0"/>
                  <a:hlinkClick r:id="rId6" action="ppaction://hlinksldjump"/>
                </a:rPr>
                <a:t>an accessible world</a:t>
              </a:r>
              <a:endParaRPr lang="fr-FR" altLang="en-US" sz="2800">
                <a:latin typeface="Helvetica 45 Light" pitchFamily="34" charset="0"/>
              </a:endParaRPr>
            </a:p>
          </p:txBody>
        </p:sp>
        <p:pic>
          <p:nvPicPr>
            <p:cNvPr id="34837" name="Image 31"/>
            <p:cNvPicPr>
              <a:picLocks noChangeAspect="1"/>
            </p:cNvPicPr>
            <p:nvPr/>
          </p:nvPicPr>
          <p:blipFill>
            <a:blip r:embed="rId4" cstate="print"/>
            <a:srcRect/>
            <a:stretch>
              <a:fillRect/>
            </a:stretch>
          </p:blipFill>
          <p:spPr bwMode="auto">
            <a:xfrm>
              <a:off x="6587852" y="3500661"/>
              <a:ext cx="45719" cy="76200"/>
            </a:xfrm>
            <a:prstGeom prst="rect">
              <a:avLst/>
            </a:prstGeom>
            <a:noFill/>
            <a:ln w="9525">
              <a:noFill/>
              <a:miter lim="800000"/>
              <a:headEnd/>
              <a:tailEnd/>
            </a:ln>
          </p:spPr>
        </p:pic>
      </p:grpSp>
      <p:grpSp>
        <p:nvGrpSpPr>
          <p:cNvPr id="34822" name="Groupe 33"/>
          <p:cNvGrpSpPr>
            <a:grpSpLocks/>
          </p:cNvGrpSpPr>
          <p:nvPr/>
        </p:nvGrpSpPr>
        <p:grpSpPr bwMode="auto">
          <a:xfrm>
            <a:off x="12171363" y="8872538"/>
            <a:ext cx="4468812" cy="923925"/>
            <a:chOff x="6587852" y="3389323"/>
            <a:chExt cx="2232620" cy="615741"/>
          </a:xfrm>
        </p:grpSpPr>
        <p:sp>
          <p:nvSpPr>
            <p:cNvPr id="34834" name="Rectangle 14"/>
            <p:cNvSpPr>
              <a:spLocks noChangeArrowheads="1"/>
            </p:cNvSpPr>
            <p:nvPr/>
          </p:nvSpPr>
          <p:spPr bwMode="auto">
            <a:xfrm>
              <a:off x="6660058" y="3389323"/>
              <a:ext cx="2160414" cy="615741"/>
            </a:xfrm>
            <a:prstGeom prst="rect">
              <a:avLst/>
            </a:prstGeom>
            <a:noFill/>
            <a:ln w="9525">
              <a:noFill/>
              <a:miter lim="800000"/>
              <a:headEnd/>
              <a:tailEnd/>
            </a:ln>
          </p:spPr>
          <p:txBody>
            <a:bodyPr/>
            <a:lstStyle/>
            <a:p>
              <a:pPr marL="342900" indent="-342900">
                <a:spcBef>
                  <a:spcPct val="20000"/>
                </a:spcBef>
              </a:pPr>
              <a:r>
                <a:rPr lang="fr-FR" altLang="en-US" sz="2800">
                  <a:latin typeface="Helvetica 45 Light" pitchFamily="34" charset="0"/>
                </a:rPr>
                <a:t>a greener world</a:t>
              </a:r>
            </a:p>
          </p:txBody>
        </p:sp>
        <p:pic>
          <p:nvPicPr>
            <p:cNvPr id="34835" name="Image 35"/>
            <p:cNvPicPr>
              <a:picLocks noChangeAspect="1"/>
            </p:cNvPicPr>
            <p:nvPr/>
          </p:nvPicPr>
          <p:blipFill>
            <a:blip r:embed="rId4" cstate="print"/>
            <a:srcRect/>
            <a:stretch>
              <a:fillRect/>
            </a:stretch>
          </p:blipFill>
          <p:spPr bwMode="auto">
            <a:xfrm>
              <a:off x="6587852" y="3500661"/>
              <a:ext cx="45719" cy="76200"/>
            </a:xfrm>
            <a:prstGeom prst="rect">
              <a:avLst/>
            </a:prstGeom>
            <a:noFill/>
            <a:ln w="9525">
              <a:noFill/>
              <a:miter lim="800000"/>
              <a:headEnd/>
              <a:tailEnd/>
            </a:ln>
          </p:spPr>
        </p:pic>
      </p:grpSp>
      <p:pic>
        <p:nvPicPr>
          <p:cNvPr id="34823" name="Image 30"/>
          <p:cNvPicPr>
            <a:picLocks noChangeAspect="1"/>
          </p:cNvPicPr>
          <p:nvPr/>
        </p:nvPicPr>
        <p:blipFill>
          <a:blip r:embed="rId7" cstate="print"/>
          <a:srcRect/>
          <a:stretch>
            <a:fillRect/>
          </a:stretch>
        </p:blipFill>
        <p:spPr bwMode="auto">
          <a:xfrm>
            <a:off x="9094788" y="9613900"/>
            <a:ext cx="8405812" cy="676275"/>
          </a:xfrm>
          <a:prstGeom prst="rect">
            <a:avLst/>
          </a:prstGeom>
          <a:noFill/>
          <a:ln w="9525">
            <a:noFill/>
            <a:miter lim="800000"/>
            <a:headEnd/>
            <a:tailEnd/>
          </a:ln>
        </p:spPr>
      </p:pic>
      <p:pic>
        <p:nvPicPr>
          <p:cNvPr id="34824" name="Image 26"/>
          <p:cNvPicPr>
            <a:picLocks noChangeAspect="1"/>
          </p:cNvPicPr>
          <p:nvPr/>
        </p:nvPicPr>
        <p:blipFill>
          <a:blip r:embed="rId8" cstate="print"/>
          <a:srcRect l="21117" r="3990"/>
          <a:stretch>
            <a:fillRect/>
          </a:stretch>
        </p:blipFill>
        <p:spPr bwMode="auto">
          <a:xfrm>
            <a:off x="1241425" y="5253038"/>
            <a:ext cx="7827963" cy="4432300"/>
          </a:xfrm>
          <a:prstGeom prst="rect">
            <a:avLst/>
          </a:prstGeom>
          <a:noFill/>
          <a:ln w="9525">
            <a:noFill/>
            <a:miter lim="800000"/>
            <a:headEnd/>
            <a:tailEnd/>
          </a:ln>
        </p:spPr>
      </p:pic>
      <p:cxnSp>
        <p:nvCxnSpPr>
          <p:cNvPr id="28" name="Connecteur droit 27"/>
          <p:cNvCxnSpPr/>
          <p:nvPr/>
        </p:nvCxnSpPr>
        <p:spPr>
          <a:xfrm>
            <a:off x="11882438" y="6440488"/>
            <a:ext cx="4033837" cy="0"/>
          </a:xfrm>
          <a:prstGeom prst="line">
            <a:avLst/>
          </a:prstGeom>
          <a:ln>
            <a:solidFill>
              <a:schemeClr val="accent3">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1882438" y="7521575"/>
            <a:ext cx="4033837" cy="0"/>
          </a:xfrm>
          <a:prstGeom prst="line">
            <a:avLst/>
          </a:prstGeom>
          <a:ln>
            <a:solidFill>
              <a:schemeClr val="accent3">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11882438" y="8601075"/>
            <a:ext cx="4033837" cy="0"/>
          </a:xfrm>
          <a:prstGeom prst="line">
            <a:avLst/>
          </a:prstGeom>
          <a:ln>
            <a:solidFill>
              <a:schemeClr val="accent3">
                <a:lumMod val="85000"/>
              </a:schemeClr>
            </a:solidFill>
          </a:ln>
        </p:spPr>
        <p:style>
          <a:lnRef idx="1">
            <a:schemeClr val="accent1"/>
          </a:lnRef>
          <a:fillRef idx="0">
            <a:schemeClr val="accent1"/>
          </a:fillRef>
          <a:effectRef idx="0">
            <a:schemeClr val="accent1"/>
          </a:effectRef>
          <a:fontRef idx="minor">
            <a:schemeClr val="tx1"/>
          </a:fontRef>
        </p:style>
      </p:cxnSp>
      <p:pic>
        <p:nvPicPr>
          <p:cNvPr id="34828" name="Image 30"/>
          <p:cNvPicPr>
            <a:picLocks noChangeAspect="1"/>
          </p:cNvPicPr>
          <p:nvPr/>
        </p:nvPicPr>
        <p:blipFill>
          <a:blip r:embed="rId7" cstate="print"/>
          <a:srcRect/>
          <a:stretch>
            <a:fillRect/>
          </a:stretch>
        </p:blipFill>
        <p:spPr bwMode="auto">
          <a:xfrm>
            <a:off x="1241425" y="9685338"/>
            <a:ext cx="7872413" cy="676275"/>
          </a:xfrm>
          <a:prstGeom prst="rect">
            <a:avLst/>
          </a:prstGeom>
          <a:noFill/>
          <a:ln w="9525">
            <a:noFill/>
            <a:miter lim="800000"/>
            <a:headEnd/>
            <a:tailEnd/>
          </a:ln>
        </p:spPr>
      </p:pic>
      <p:sp>
        <p:nvSpPr>
          <p:cNvPr id="34829" name="Rectangle 26"/>
          <p:cNvSpPr>
            <a:spLocks noGrp="1" noChangeArrowheads="1"/>
          </p:cNvSpPr>
          <p:nvPr>
            <p:ph type="title"/>
          </p:nvPr>
        </p:nvSpPr>
        <p:spPr>
          <a:xfrm>
            <a:off x="914400" y="66675"/>
            <a:ext cx="16417925" cy="1708150"/>
          </a:xfrm>
        </p:spPr>
        <p:txBody>
          <a:bodyPr/>
          <a:lstStyle/>
          <a:p>
            <a:pPr algn="l"/>
            <a:r>
              <a:rPr lang="en-GB" altLang="en-US" smtClean="0">
                <a:solidFill>
                  <a:srgbClr val="FF6600"/>
                </a:solidFill>
              </a:rPr>
              <a:t>4 pillars for Orange’s commitment</a:t>
            </a:r>
            <a:endParaRPr lang="fr-FR" altLang="en-US" smtClean="0">
              <a:solidFill>
                <a:srgbClr val="FF6600"/>
              </a:solidFill>
            </a:endParaRPr>
          </a:p>
        </p:txBody>
      </p:sp>
      <p:pic>
        <p:nvPicPr>
          <p:cNvPr id="34830" name="Picture 11" descr="employeur responsable"/>
          <p:cNvPicPr>
            <a:picLocks noChangeAspect="1" noChangeArrowheads="1"/>
          </p:cNvPicPr>
          <p:nvPr/>
        </p:nvPicPr>
        <p:blipFill>
          <a:blip r:embed="rId9" cstate="print"/>
          <a:srcRect l="2660" r="8510" b="40567"/>
          <a:stretch>
            <a:fillRect/>
          </a:stretch>
        </p:blipFill>
        <p:spPr bwMode="auto">
          <a:xfrm>
            <a:off x="9250363" y="5302250"/>
            <a:ext cx="1790700" cy="1100138"/>
          </a:xfrm>
          <a:prstGeom prst="rect">
            <a:avLst/>
          </a:prstGeom>
          <a:noFill/>
          <a:ln w="9525">
            <a:noFill/>
            <a:miter lim="800000"/>
            <a:headEnd/>
            <a:tailEnd/>
          </a:ln>
        </p:spPr>
      </p:pic>
      <p:pic>
        <p:nvPicPr>
          <p:cNvPr id="34831" name="Picture 15" descr="confiance"/>
          <p:cNvPicPr>
            <a:picLocks noChangeAspect="1" noChangeArrowheads="1"/>
          </p:cNvPicPr>
          <p:nvPr/>
        </p:nvPicPr>
        <p:blipFill>
          <a:blip r:embed="rId10" cstate="print"/>
          <a:srcRect l="3546" t="41225" r="3546" b="11308"/>
          <a:stretch>
            <a:fillRect/>
          </a:stretch>
        </p:blipFill>
        <p:spPr bwMode="auto">
          <a:xfrm>
            <a:off x="9272588" y="6515100"/>
            <a:ext cx="1790700" cy="1030288"/>
          </a:xfrm>
          <a:prstGeom prst="rect">
            <a:avLst/>
          </a:prstGeom>
          <a:noFill/>
          <a:ln w="9525">
            <a:noFill/>
            <a:miter lim="800000"/>
            <a:headEnd/>
            <a:tailEnd/>
          </a:ln>
        </p:spPr>
      </p:pic>
      <p:pic>
        <p:nvPicPr>
          <p:cNvPr id="34832" name="Picture 17" descr="un monde accessible"/>
          <p:cNvPicPr>
            <a:picLocks noChangeAspect="1" noChangeArrowheads="1"/>
          </p:cNvPicPr>
          <p:nvPr/>
        </p:nvPicPr>
        <p:blipFill>
          <a:blip r:embed="rId11" cstate="print"/>
          <a:srcRect l="28346" t="42393" r="33394" b="16663"/>
          <a:stretch>
            <a:fillRect/>
          </a:stretch>
        </p:blipFill>
        <p:spPr bwMode="auto">
          <a:xfrm>
            <a:off x="9291638" y="7597775"/>
            <a:ext cx="1790700" cy="1003300"/>
          </a:xfrm>
          <a:prstGeom prst="rect">
            <a:avLst/>
          </a:prstGeom>
          <a:noFill/>
          <a:ln w="9525">
            <a:noFill/>
            <a:miter lim="800000"/>
            <a:headEnd/>
            <a:tailEnd/>
          </a:ln>
        </p:spPr>
      </p:pic>
      <p:pic>
        <p:nvPicPr>
          <p:cNvPr id="34833" name="Picture 16" descr="arbre_et_enfant_en"/>
          <p:cNvPicPr>
            <a:picLocks noChangeAspect="1" noChangeArrowheads="1"/>
          </p:cNvPicPr>
          <p:nvPr/>
        </p:nvPicPr>
        <p:blipFill>
          <a:blip r:embed="rId12" cstate="print"/>
          <a:srcRect l="10677" t="16310" b="39485"/>
          <a:stretch>
            <a:fillRect/>
          </a:stretch>
        </p:blipFill>
        <p:spPr bwMode="auto">
          <a:xfrm>
            <a:off x="9313863" y="8666163"/>
            <a:ext cx="1790700" cy="9493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016000" y="161925"/>
            <a:ext cx="16808450" cy="1714500"/>
          </a:xfrm>
        </p:spPr>
        <p:txBody>
          <a:bodyPr/>
          <a:lstStyle/>
          <a:p>
            <a:pPr algn="l"/>
            <a:r>
              <a:rPr lang="fr-FR" altLang="en-US" sz="6400" smtClean="0">
                <a:solidFill>
                  <a:srgbClr val="FF6600"/>
                </a:solidFill>
              </a:rPr>
              <a:t>a greener world, some figures</a:t>
            </a:r>
            <a:r>
              <a:rPr lang="fr-FR" altLang="en-US" sz="6400" smtClean="0"/>
              <a:t/>
            </a:r>
            <a:br>
              <a:rPr lang="fr-FR" altLang="en-US" sz="6400" smtClean="0"/>
            </a:br>
            <a:endParaRPr lang="fr-FR" altLang="en-US" sz="2500" smtClean="0"/>
          </a:p>
        </p:txBody>
      </p:sp>
      <p:sp>
        <p:nvSpPr>
          <p:cNvPr id="36866" name="Rectangle 20"/>
          <p:cNvSpPr>
            <a:spLocks noChangeArrowheads="1"/>
          </p:cNvSpPr>
          <p:nvPr/>
        </p:nvSpPr>
        <p:spPr bwMode="auto">
          <a:xfrm>
            <a:off x="5684838" y="2090738"/>
            <a:ext cx="6270625" cy="2855912"/>
          </a:xfrm>
          <a:prstGeom prst="rect">
            <a:avLst/>
          </a:prstGeom>
          <a:noFill/>
          <a:ln w="9525">
            <a:noFill/>
            <a:miter lim="800000"/>
            <a:headEnd/>
            <a:tailEnd/>
          </a:ln>
        </p:spPr>
        <p:txBody>
          <a:bodyPr lIns="163321" tIns="81660" rIns="163321" bIns="81660">
            <a:spAutoFit/>
          </a:bodyPr>
          <a:lstStyle/>
          <a:p>
            <a:pPr algn="ctr">
              <a:buSzPct val="60000"/>
            </a:pPr>
            <a:r>
              <a:rPr lang="fr-FR" altLang="en-US" sz="5700">
                <a:solidFill>
                  <a:srgbClr val="FF6600"/>
                </a:solidFill>
                <a:latin typeface="Helvetica 45 Light" pitchFamily="34" charset="0"/>
              </a:rPr>
              <a:t>2 300</a:t>
            </a:r>
            <a:endParaRPr lang="fr-FR" altLang="en-US" sz="2900">
              <a:solidFill>
                <a:srgbClr val="1A171B"/>
              </a:solidFill>
              <a:latin typeface="Helvetica 45 Light" pitchFamily="34" charset="0"/>
            </a:endParaRPr>
          </a:p>
          <a:p>
            <a:pPr algn="ctr"/>
            <a:r>
              <a:rPr lang="fr-FR" altLang="en-US" sz="2400">
                <a:latin typeface="Helvetica 45 Light" pitchFamily="34" charset="0"/>
              </a:rPr>
              <a:t>solar base stations installed in </a:t>
            </a:r>
            <a:r>
              <a:rPr lang="fr-FR" altLang="en-US" sz="2400">
                <a:solidFill>
                  <a:srgbClr val="FF6600"/>
                </a:solidFill>
                <a:latin typeface="Helvetica 45 Light" pitchFamily="34" charset="0"/>
              </a:rPr>
              <a:t>20</a:t>
            </a:r>
            <a:r>
              <a:rPr lang="fr-FR" altLang="en-US" sz="2400">
                <a:latin typeface="Helvetica 45 Light" pitchFamily="34" charset="0"/>
              </a:rPr>
              <a:t> countries. A production of more than</a:t>
            </a:r>
            <a:r>
              <a:rPr lang="fr-FR" altLang="en-US" sz="2400">
                <a:solidFill>
                  <a:srgbClr val="FF6600"/>
                </a:solidFill>
                <a:latin typeface="Helvetica 45 Light" pitchFamily="34" charset="0"/>
              </a:rPr>
              <a:t>15 GWh </a:t>
            </a:r>
            <a:r>
              <a:rPr lang="fr-FR" altLang="en-US" sz="2400">
                <a:latin typeface="Helvetica 45 Light" pitchFamily="34" charset="0"/>
              </a:rPr>
              <a:t>solar energy, savings of </a:t>
            </a:r>
          </a:p>
          <a:p>
            <a:pPr algn="ctr"/>
            <a:r>
              <a:rPr lang="fr-FR" altLang="en-US" sz="2400">
                <a:solidFill>
                  <a:srgbClr val="FF6600"/>
                </a:solidFill>
                <a:latin typeface="Helvetica 45 Light" pitchFamily="34" charset="0"/>
              </a:rPr>
              <a:t>28</a:t>
            </a:r>
            <a:r>
              <a:rPr lang="fr-FR" altLang="en-US" sz="2400">
                <a:latin typeface="Helvetica 45 Light" pitchFamily="34" charset="0"/>
              </a:rPr>
              <a:t> </a:t>
            </a:r>
            <a:r>
              <a:rPr lang="fr-FR" altLang="en-US" sz="2400">
                <a:solidFill>
                  <a:srgbClr val="FF6600"/>
                </a:solidFill>
                <a:latin typeface="Helvetica 45 Light" pitchFamily="34" charset="0"/>
              </a:rPr>
              <a:t>millions</a:t>
            </a:r>
            <a:r>
              <a:rPr lang="fr-FR" altLang="en-US" sz="2400">
                <a:latin typeface="Helvetica 45 Light" pitchFamily="34" charset="0"/>
              </a:rPr>
              <a:t> </a:t>
            </a:r>
            <a:r>
              <a:rPr lang="en-GB" altLang="en-US" sz="2400">
                <a:latin typeface="Helvetica 45 Light" pitchFamily="34" charset="0"/>
              </a:rPr>
              <a:t>litres of fuel oil</a:t>
            </a:r>
            <a:r>
              <a:rPr lang="fr-FR" altLang="en-US" sz="2400">
                <a:latin typeface="Helvetica 45 Light" pitchFamily="34" charset="0"/>
              </a:rPr>
              <a:t>; </a:t>
            </a:r>
            <a:r>
              <a:rPr lang="fr-FR" altLang="en-US" sz="2400">
                <a:solidFill>
                  <a:srgbClr val="FF6600"/>
                </a:solidFill>
                <a:latin typeface="Helvetica 45 Light" pitchFamily="34" charset="0"/>
              </a:rPr>
              <a:t>76 000 t </a:t>
            </a:r>
          </a:p>
          <a:p>
            <a:pPr algn="ctr"/>
            <a:r>
              <a:rPr lang="fr-FR" altLang="en-US" sz="2400">
                <a:latin typeface="Helvetica 45 Light" pitchFamily="34" charset="0"/>
              </a:rPr>
              <a:t>CO</a:t>
            </a:r>
            <a:r>
              <a:rPr lang="fr-FR" altLang="en-US" sz="2400" baseline="-25000">
                <a:latin typeface="Helvetica 45 Light" pitchFamily="34" charset="0"/>
              </a:rPr>
              <a:t>2</a:t>
            </a:r>
            <a:r>
              <a:rPr lang="fr-FR" altLang="en-US" sz="2400">
                <a:latin typeface="Helvetica 45 Light" pitchFamily="34" charset="0"/>
              </a:rPr>
              <a:t> emission avoided ;</a:t>
            </a:r>
          </a:p>
        </p:txBody>
      </p:sp>
      <p:sp>
        <p:nvSpPr>
          <p:cNvPr id="36867" name="Text Box 37"/>
          <p:cNvSpPr txBox="1">
            <a:spLocks noChangeArrowheads="1"/>
          </p:cNvSpPr>
          <p:nvPr/>
        </p:nvSpPr>
        <p:spPr bwMode="auto">
          <a:xfrm>
            <a:off x="15344775" y="7707313"/>
            <a:ext cx="1484313" cy="889000"/>
          </a:xfrm>
          <a:prstGeom prst="rect">
            <a:avLst/>
          </a:prstGeom>
          <a:noFill/>
          <a:ln w="9525">
            <a:noFill/>
            <a:miter lim="800000"/>
            <a:headEnd/>
            <a:tailEnd/>
          </a:ln>
        </p:spPr>
        <p:txBody>
          <a:bodyPr wrap="none" lIns="163321" tIns="81660" rIns="163321" bIns="81660">
            <a:spAutoFit/>
          </a:bodyPr>
          <a:lstStyle/>
          <a:p>
            <a:r>
              <a:rPr lang="fr-FR" altLang="en-US" sz="2900" b="1">
                <a:solidFill>
                  <a:srgbClr val="FFFFFF"/>
                </a:solidFill>
                <a:latin typeface="Helvetica 55 Roman" pitchFamily="34" charset="0"/>
              </a:rPr>
              <a:t>51,2 %</a:t>
            </a:r>
            <a:r>
              <a:rPr lang="fr-FR" altLang="en-US" sz="2100" b="1">
                <a:solidFill>
                  <a:srgbClr val="FFFFFF"/>
                </a:solidFill>
                <a:latin typeface="Helvetica 55 Roman" pitchFamily="34" charset="0"/>
              </a:rPr>
              <a:t/>
            </a:r>
            <a:br>
              <a:rPr lang="fr-FR" altLang="en-US" sz="2100" b="1">
                <a:solidFill>
                  <a:srgbClr val="FFFFFF"/>
                </a:solidFill>
                <a:latin typeface="Helvetica 55 Roman" pitchFamily="34" charset="0"/>
              </a:rPr>
            </a:br>
            <a:r>
              <a:rPr lang="fr-FR" altLang="en-US" sz="1800">
                <a:solidFill>
                  <a:srgbClr val="FFFFFF"/>
                </a:solidFill>
                <a:latin typeface="Helvetica 55 Roman" pitchFamily="34" charset="0"/>
              </a:rPr>
              <a:t>mobile</a:t>
            </a:r>
            <a:endParaRPr lang="fr-FR" altLang="en-US" sz="1600" i="1">
              <a:solidFill>
                <a:srgbClr val="FFFFFF"/>
              </a:solidFill>
              <a:latin typeface="Helvetica 55 Roman" pitchFamily="34" charset="0"/>
            </a:endParaRPr>
          </a:p>
        </p:txBody>
      </p:sp>
      <p:sp>
        <p:nvSpPr>
          <p:cNvPr id="36868" name="Text Box 38"/>
          <p:cNvSpPr txBox="1">
            <a:spLocks noChangeArrowheads="1"/>
          </p:cNvSpPr>
          <p:nvPr/>
        </p:nvSpPr>
        <p:spPr bwMode="auto">
          <a:xfrm>
            <a:off x="10653713" y="8486775"/>
            <a:ext cx="1778000" cy="889000"/>
          </a:xfrm>
          <a:prstGeom prst="rect">
            <a:avLst/>
          </a:prstGeom>
          <a:noFill/>
          <a:ln w="9525">
            <a:noFill/>
            <a:miter lim="800000"/>
            <a:headEnd/>
            <a:tailEnd/>
          </a:ln>
        </p:spPr>
        <p:txBody>
          <a:bodyPr wrap="none" lIns="163321" tIns="81660" rIns="163321" bIns="81660">
            <a:spAutoFit/>
          </a:bodyPr>
          <a:lstStyle/>
          <a:p>
            <a:pPr algn="r"/>
            <a:r>
              <a:rPr lang="fr-FR" altLang="en-US" sz="2900" b="1">
                <a:solidFill>
                  <a:srgbClr val="FFFFFF"/>
                </a:solidFill>
                <a:latin typeface="Helvetica 55 Roman" pitchFamily="34" charset="0"/>
              </a:rPr>
              <a:t>31,1 %</a:t>
            </a:r>
            <a:r>
              <a:rPr lang="fr-FR" altLang="en-US" sz="2900">
                <a:solidFill>
                  <a:srgbClr val="FFFFFF"/>
                </a:solidFill>
                <a:latin typeface="Helvetica 55 Roman" pitchFamily="34" charset="0"/>
              </a:rPr>
              <a:t/>
            </a:r>
            <a:br>
              <a:rPr lang="fr-FR" altLang="en-US" sz="2900">
                <a:solidFill>
                  <a:srgbClr val="FFFFFF"/>
                </a:solidFill>
                <a:latin typeface="Helvetica 55 Roman" pitchFamily="34" charset="0"/>
              </a:rPr>
            </a:br>
            <a:r>
              <a:rPr lang="fr-FR" altLang="en-US" sz="1800">
                <a:solidFill>
                  <a:srgbClr val="FFFFFF"/>
                </a:solidFill>
                <a:latin typeface="Helvetica 55 Roman" pitchFamily="34" charset="0"/>
              </a:rPr>
              <a:t>internet et fixe</a:t>
            </a:r>
            <a:endParaRPr lang="fr-FR" altLang="en-US" sz="1600" i="1">
              <a:solidFill>
                <a:srgbClr val="FFFFFF"/>
              </a:solidFill>
              <a:latin typeface="Helvetica 55 Roman" pitchFamily="34" charset="0"/>
            </a:endParaRPr>
          </a:p>
        </p:txBody>
      </p:sp>
      <p:sp>
        <p:nvSpPr>
          <p:cNvPr id="36869" name="Text Box 42"/>
          <p:cNvSpPr txBox="1">
            <a:spLocks noChangeArrowheads="1"/>
          </p:cNvSpPr>
          <p:nvPr/>
        </p:nvSpPr>
        <p:spPr bwMode="auto">
          <a:xfrm>
            <a:off x="3987800" y="6354763"/>
            <a:ext cx="1279525" cy="889000"/>
          </a:xfrm>
          <a:prstGeom prst="rect">
            <a:avLst/>
          </a:prstGeom>
          <a:noFill/>
          <a:ln w="9525">
            <a:noFill/>
            <a:miter lim="800000"/>
            <a:headEnd/>
            <a:tailEnd/>
          </a:ln>
        </p:spPr>
        <p:txBody>
          <a:bodyPr wrap="none" lIns="163321" tIns="81660" rIns="163321" bIns="81660">
            <a:spAutoFit/>
          </a:bodyPr>
          <a:lstStyle/>
          <a:p>
            <a:r>
              <a:rPr lang="fr-FR" altLang="en-US" sz="2900" b="1">
                <a:solidFill>
                  <a:srgbClr val="FFFFFF"/>
                </a:solidFill>
                <a:latin typeface="Helvetica 55 Roman" pitchFamily="34" charset="0"/>
              </a:rPr>
              <a:t>9,2 %</a:t>
            </a:r>
            <a:r>
              <a:rPr lang="fr-FR" altLang="en-US" sz="2900">
                <a:solidFill>
                  <a:srgbClr val="FFFFFF"/>
                </a:solidFill>
                <a:latin typeface="Helvetica 55 Roman" pitchFamily="34" charset="0"/>
              </a:rPr>
              <a:t/>
            </a:r>
            <a:br>
              <a:rPr lang="fr-FR" altLang="en-US" sz="2900">
                <a:solidFill>
                  <a:srgbClr val="FFFFFF"/>
                </a:solidFill>
                <a:latin typeface="Helvetica 55 Roman" pitchFamily="34" charset="0"/>
              </a:rPr>
            </a:br>
            <a:r>
              <a:rPr lang="fr-FR" altLang="en-US" sz="1800">
                <a:solidFill>
                  <a:srgbClr val="FFFFFF"/>
                </a:solidFill>
                <a:latin typeface="Helvetica 55 Roman" pitchFamily="34" charset="0"/>
              </a:rPr>
              <a:t>Espagne</a:t>
            </a:r>
          </a:p>
        </p:txBody>
      </p:sp>
      <p:sp>
        <p:nvSpPr>
          <p:cNvPr id="36870" name="Text Box 43"/>
          <p:cNvSpPr txBox="1">
            <a:spLocks noChangeArrowheads="1"/>
          </p:cNvSpPr>
          <p:nvPr/>
        </p:nvSpPr>
        <p:spPr bwMode="auto">
          <a:xfrm>
            <a:off x="5541963" y="6983413"/>
            <a:ext cx="1277937" cy="889000"/>
          </a:xfrm>
          <a:prstGeom prst="rect">
            <a:avLst/>
          </a:prstGeom>
          <a:noFill/>
          <a:ln w="9525">
            <a:noFill/>
            <a:miter lim="800000"/>
            <a:headEnd/>
            <a:tailEnd/>
          </a:ln>
        </p:spPr>
        <p:txBody>
          <a:bodyPr wrap="none" lIns="163321" tIns="81660" rIns="163321" bIns="81660">
            <a:spAutoFit/>
          </a:bodyPr>
          <a:lstStyle/>
          <a:p>
            <a:r>
              <a:rPr lang="fr-FR" altLang="en-US" sz="2900" b="1">
                <a:solidFill>
                  <a:srgbClr val="FFFFFF"/>
                </a:solidFill>
                <a:latin typeface="Helvetica 55 Roman" pitchFamily="34" charset="0"/>
              </a:rPr>
              <a:t>7,7 %</a:t>
            </a:r>
            <a:r>
              <a:rPr lang="fr-FR" altLang="en-US" sz="2900">
                <a:solidFill>
                  <a:srgbClr val="FFFFFF"/>
                </a:solidFill>
                <a:latin typeface="Helvetica 55 Roman" pitchFamily="34" charset="0"/>
              </a:rPr>
              <a:t/>
            </a:r>
            <a:br>
              <a:rPr lang="fr-FR" altLang="en-US" sz="2900">
                <a:solidFill>
                  <a:srgbClr val="FFFFFF"/>
                </a:solidFill>
                <a:latin typeface="Helvetica 55 Roman" pitchFamily="34" charset="0"/>
              </a:rPr>
            </a:br>
            <a:r>
              <a:rPr lang="fr-FR" altLang="en-US" sz="1800">
                <a:solidFill>
                  <a:srgbClr val="FFFFFF"/>
                </a:solidFill>
                <a:latin typeface="Helvetica 55 Roman" pitchFamily="34" charset="0"/>
              </a:rPr>
              <a:t>Pologne</a:t>
            </a:r>
          </a:p>
        </p:txBody>
      </p:sp>
      <p:sp>
        <p:nvSpPr>
          <p:cNvPr id="36871" name="Text Box 44"/>
          <p:cNvSpPr txBox="1">
            <a:spLocks noChangeArrowheads="1"/>
          </p:cNvSpPr>
          <p:nvPr/>
        </p:nvSpPr>
        <p:spPr bwMode="auto">
          <a:xfrm>
            <a:off x="5684838" y="7967663"/>
            <a:ext cx="1931987" cy="889000"/>
          </a:xfrm>
          <a:prstGeom prst="rect">
            <a:avLst/>
          </a:prstGeom>
          <a:noFill/>
          <a:ln w="9525">
            <a:noFill/>
            <a:miter lim="800000"/>
            <a:headEnd/>
            <a:tailEnd/>
          </a:ln>
        </p:spPr>
        <p:txBody>
          <a:bodyPr wrap="none" lIns="163321" tIns="81660" rIns="163321" bIns="81660">
            <a:spAutoFit/>
          </a:bodyPr>
          <a:lstStyle/>
          <a:p>
            <a:r>
              <a:rPr lang="fr-FR" altLang="en-US" sz="2900" b="1">
                <a:solidFill>
                  <a:srgbClr val="FFFFFF"/>
                </a:solidFill>
                <a:latin typeface="Helvetica 55 Roman" pitchFamily="34" charset="0"/>
              </a:rPr>
              <a:t>18,2 %</a:t>
            </a:r>
            <a:r>
              <a:rPr lang="fr-FR" altLang="en-US" sz="2900">
                <a:solidFill>
                  <a:srgbClr val="FFFFFF"/>
                </a:solidFill>
                <a:latin typeface="Helvetica 55 Roman" pitchFamily="34" charset="0"/>
              </a:rPr>
              <a:t/>
            </a:r>
            <a:br>
              <a:rPr lang="fr-FR" altLang="en-US" sz="2900">
                <a:solidFill>
                  <a:srgbClr val="FFFFFF"/>
                </a:solidFill>
                <a:latin typeface="Helvetica 55 Roman" pitchFamily="34" charset="0"/>
              </a:rPr>
            </a:br>
            <a:r>
              <a:rPr lang="fr-FR" altLang="en-US" sz="1800">
                <a:solidFill>
                  <a:srgbClr val="FFFFFF"/>
                </a:solidFill>
                <a:latin typeface="Helvetica 55 Roman" pitchFamily="34" charset="0"/>
              </a:rPr>
              <a:t>reste du monde</a:t>
            </a:r>
          </a:p>
        </p:txBody>
      </p:sp>
      <p:sp>
        <p:nvSpPr>
          <p:cNvPr id="36872" name="Text Box 46"/>
          <p:cNvSpPr txBox="1">
            <a:spLocks noChangeArrowheads="1"/>
          </p:cNvSpPr>
          <p:nvPr/>
        </p:nvSpPr>
        <p:spPr bwMode="auto">
          <a:xfrm>
            <a:off x="3248025" y="9318625"/>
            <a:ext cx="2570163" cy="887413"/>
          </a:xfrm>
          <a:prstGeom prst="rect">
            <a:avLst/>
          </a:prstGeom>
          <a:noFill/>
          <a:ln w="9525">
            <a:noFill/>
            <a:miter lim="800000"/>
            <a:headEnd/>
            <a:tailEnd/>
          </a:ln>
        </p:spPr>
        <p:txBody>
          <a:bodyPr lIns="163321" tIns="81660" rIns="163321" bIns="81660">
            <a:spAutoFit/>
          </a:bodyPr>
          <a:lstStyle/>
          <a:p>
            <a:r>
              <a:rPr lang="fr-FR" altLang="en-US" sz="2900" b="1">
                <a:solidFill>
                  <a:srgbClr val="FFFFFF"/>
                </a:solidFill>
                <a:latin typeface="Helvetica 55 Roman" pitchFamily="34" charset="0"/>
              </a:rPr>
              <a:t>2,6 %</a:t>
            </a:r>
            <a:r>
              <a:rPr lang="fr-FR" altLang="en-US" sz="2900">
                <a:solidFill>
                  <a:srgbClr val="FFFFFF"/>
                </a:solidFill>
                <a:latin typeface="Helvetica 55 Roman" pitchFamily="34" charset="0"/>
              </a:rPr>
              <a:t/>
            </a:r>
            <a:br>
              <a:rPr lang="fr-FR" altLang="en-US" sz="2900">
                <a:solidFill>
                  <a:srgbClr val="FFFFFF"/>
                </a:solidFill>
                <a:latin typeface="Helvetica 55 Roman" pitchFamily="34" charset="0"/>
              </a:rPr>
            </a:br>
            <a:r>
              <a:rPr lang="fr-FR" altLang="en-US" sz="1800">
                <a:solidFill>
                  <a:srgbClr val="FFFFFF"/>
                </a:solidFill>
                <a:latin typeface="Helvetica 55 Roman" pitchFamily="34" charset="0"/>
              </a:rPr>
              <a:t>services opérateurs</a:t>
            </a:r>
          </a:p>
        </p:txBody>
      </p:sp>
      <p:sp>
        <p:nvSpPr>
          <p:cNvPr id="36873" name="Text Box 47"/>
          <p:cNvSpPr txBox="1">
            <a:spLocks noChangeArrowheads="1"/>
          </p:cNvSpPr>
          <p:nvPr/>
        </p:nvSpPr>
        <p:spPr bwMode="auto">
          <a:xfrm>
            <a:off x="1531938" y="7678738"/>
            <a:ext cx="1382712" cy="889000"/>
          </a:xfrm>
          <a:prstGeom prst="rect">
            <a:avLst/>
          </a:prstGeom>
          <a:noFill/>
          <a:ln w="9525">
            <a:noFill/>
            <a:miter lim="800000"/>
            <a:headEnd/>
            <a:tailEnd/>
          </a:ln>
        </p:spPr>
        <p:txBody>
          <a:bodyPr wrap="none" lIns="163321" tIns="81660" rIns="163321" bIns="81660">
            <a:spAutoFit/>
          </a:bodyPr>
          <a:lstStyle/>
          <a:p>
            <a:pPr algn="r"/>
            <a:r>
              <a:rPr lang="fr-FR" altLang="en-US" sz="2900" b="1">
                <a:solidFill>
                  <a:srgbClr val="FFFFFF"/>
                </a:solidFill>
                <a:latin typeface="Helvetica 55 Roman" pitchFamily="34" charset="0"/>
              </a:rPr>
              <a:t>47,2%</a:t>
            </a:r>
            <a:r>
              <a:rPr lang="fr-FR" altLang="en-US" sz="2900">
                <a:solidFill>
                  <a:srgbClr val="FFFFFF"/>
                </a:solidFill>
                <a:latin typeface="Helvetica 55 Roman" pitchFamily="34" charset="0"/>
              </a:rPr>
              <a:t/>
            </a:r>
            <a:br>
              <a:rPr lang="fr-FR" altLang="en-US" sz="2900">
                <a:solidFill>
                  <a:srgbClr val="FFFFFF"/>
                </a:solidFill>
                <a:latin typeface="Helvetica 55 Roman" pitchFamily="34" charset="0"/>
              </a:rPr>
            </a:br>
            <a:r>
              <a:rPr lang="fr-FR" altLang="en-US" sz="1800">
                <a:solidFill>
                  <a:srgbClr val="FFFFFF"/>
                </a:solidFill>
                <a:latin typeface="Helvetica 55 Roman" pitchFamily="34" charset="0"/>
              </a:rPr>
              <a:t>France</a:t>
            </a:r>
          </a:p>
        </p:txBody>
      </p:sp>
      <p:sp>
        <p:nvSpPr>
          <p:cNvPr id="36874" name="Text Box 44"/>
          <p:cNvSpPr txBox="1">
            <a:spLocks noChangeArrowheads="1"/>
          </p:cNvSpPr>
          <p:nvPr/>
        </p:nvSpPr>
        <p:spPr bwMode="auto">
          <a:xfrm>
            <a:off x="5078413" y="9086850"/>
            <a:ext cx="1484312" cy="889000"/>
          </a:xfrm>
          <a:prstGeom prst="rect">
            <a:avLst/>
          </a:prstGeom>
          <a:noFill/>
          <a:ln w="9525">
            <a:noFill/>
            <a:miter lim="800000"/>
            <a:headEnd/>
            <a:tailEnd/>
          </a:ln>
        </p:spPr>
        <p:txBody>
          <a:bodyPr wrap="none" lIns="163321" tIns="81660" rIns="163321" bIns="81660">
            <a:spAutoFit/>
          </a:bodyPr>
          <a:lstStyle/>
          <a:p>
            <a:r>
              <a:rPr lang="fr-FR" altLang="en-US" sz="2900" b="1">
                <a:solidFill>
                  <a:srgbClr val="FFFFFF"/>
                </a:solidFill>
                <a:latin typeface="Helvetica 55 Roman" pitchFamily="34" charset="0"/>
              </a:rPr>
              <a:t>15,1 %</a:t>
            </a:r>
            <a:r>
              <a:rPr lang="fr-FR" altLang="en-US" sz="2900">
                <a:solidFill>
                  <a:srgbClr val="FFFFFF"/>
                </a:solidFill>
                <a:latin typeface="Helvetica 55 Roman" pitchFamily="34" charset="0"/>
              </a:rPr>
              <a:t/>
            </a:r>
            <a:br>
              <a:rPr lang="fr-FR" altLang="en-US" sz="2900">
                <a:solidFill>
                  <a:srgbClr val="FFFFFF"/>
                </a:solidFill>
                <a:latin typeface="Helvetica 55 Roman" pitchFamily="34" charset="0"/>
              </a:rPr>
            </a:br>
            <a:r>
              <a:rPr lang="fr-FR" altLang="en-US" sz="1800">
                <a:solidFill>
                  <a:srgbClr val="FFFFFF"/>
                </a:solidFill>
                <a:latin typeface="Helvetica 55 Roman" pitchFamily="34" charset="0"/>
              </a:rPr>
              <a:t>entreprises</a:t>
            </a:r>
          </a:p>
        </p:txBody>
      </p:sp>
      <p:pic>
        <p:nvPicPr>
          <p:cNvPr id="36875" name="Image 1"/>
          <p:cNvPicPr>
            <a:picLocks noChangeAspect="1"/>
          </p:cNvPicPr>
          <p:nvPr/>
        </p:nvPicPr>
        <p:blipFill>
          <a:blip r:embed="rId3" cstate="print"/>
          <a:srcRect/>
          <a:stretch>
            <a:fillRect/>
          </a:stretch>
        </p:blipFill>
        <p:spPr bwMode="auto">
          <a:xfrm>
            <a:off x="5113338" y="2341563"/>
            <a:ext cx="647700" cy="2224087"/>
          </a:xfrm>
          <a:prstGeom prst="rect">
            <a:avLst/>
          </a:prstGeom>
          <a:noFill/>
          <a:ln w="9525">
            <a:noFill/>
            <a:miter lim="800000"/>
            <a:headEnd/>
            <a:tailEnd/>
          </a:ln>
        </p:spPr>
      </p:pic>
      <p:pic>
        <p:nvPicPr>
          <p:cNvPr id="36876" name="Image 22"/>
          <p:cNvPicPr>
            <a:picLocks noChangeAspect="1"/>
          </p:cNvPicPr>
          <p:nvPr/>
        </p:nvPicPr>
        <p:blipFill>
          <a:blip r:embed="rId3" cstate="print"/>
          <a:srcRect/>
          <a:stretch>
            <a:fillRect/>
          </a:stretch>
        </p:blipFill>
        <p:spPr bwMode="auto">
          <a:xfrm>
            <a:off x="11955463" y="2341563"/>
            <a:ext cx="647700" cy="2224087"/>
          </a:xfrm>
          <a:prstGeom prst="rect">
            <a:avLst/>
          </a:prstGeom>
          <a:noFill/>
          <a:ln w="9525">
            <a:noFill/>
            <a:miter lim="800000"/>
            <a:headEnd/>
            <a:tailEnd/>
          </a:ln>
        </p:spPr>
      </p:pic>
      <p:sp>
        <p:nvSpPr>
          <p:cNvPr id="36877" name="Rectangle 2"/>
          <p:cNvSpPr>
            <a:spLocks noChangeArrowheads="1"/>
          </p:cNvSpPr>
          <p:nvPr/>
        </p:nvSpPr>
        <p:spPr bwMode="auto">
          <a:xfrm>
            <a:off x="8967788" y="5586413"/>
            <a:ext cx="6097587" cy="527050"/>
          </a:xfrm>
          <a:prstGeom prst="rect">
            <a:avLst/>
          </a:prstGeom>
          <a:noFill/>
          <a:ln w="9525">
            <a:noFill/>
            <a:miter lim="800000"/>
            <a:headEnd/>
            <a:tailEnd/>
          </a:ln>
        </p:spPr>
        <p:txBody>
          <a:bodyPr wrap="none" lIns="163321" tIns="81660" rIns="163321" bIns="81660">
            <a:spAutoFit/>
          </a:bodyPr>
          <a:lstStyle/>
          <a:p>
            <a:r>
              <a:rPr lang="en-GB" altLang="en-US" sz="2400">
                <a:latin typeface="Helvetica 45 Light" pitchFamily="34" charset="0"/>
              </a:rPr>
              <a:t>CO2 emissions - 1.52 million tonnes of CO2</a:t>
            </a:r>
            <a:endParaRPr lang="fr-FR" altLang="en-US" sz="2400">
              <a:latin typeface="Helvetica 45 Light" pitchFamily="34" charset="0"/>
            </a:endParaRPr>
          </a:p>
        </p:txBody>
      </p:sp>
      <p:sp>
        <p:nvSpPr>
          <p:cNvPr id="36878" name="Rectangle 21"/>
          <p:cNvSpPr>
            <a:spLocks noChangeArrowheads="1"/>
          </p:cNvSpPr>
          <p:nvPr/>
        </p:nvSpPr>
        <p:spPr bwMode="auto">
          <a:xfrm>
            <a:off x="111125" y="2071688"/>
            <a:ext cx="5345113" cy="3221037"/>
          </a:xfrm>
          <a:prstGeom prst="rect">
            <a:avLst/>
          </a:prstGeom>
          <a:noFill/>
          <a:ln w="9525">
            <a:noFill/>
            <a:miter lim="800000"/>
            <a:headEnd/>
            <a:tailEnd/>
          </a:ln>
        </p:spPr>
        <p:txBody>
          <a:bodyPr lIns="163321" tIns="81660" rIns="163321" bIns="81660">
            <a:spAutoFit/>
          </a:bodyPr>
          <a:lstStyle/>
          <a:p>
            <a:pPr algn="ctr"/>
            <a:r>
              <a:rPr lang="fr-FR" altLang="en-US" sz="5700">
                <a:solidFill>
                  <a:srgbClr val="FF6600"/>
                </a:solidFill>
                <a:latin typeface="Helvetica 45 Light" pitchFamily="34" charset="0"/>
              </a:rPr>
              <a:t>21 000</a:t>
            </a:r>
          </a:p>
          <a:p>
            <a:pPr algn="ctr"/>
            <a:r>
              <a:rPr lang="fr-FR" altLang="en-US" sz="2400">
                <a:latin typeface="Helvetica 45 Light" pitchFamily="34" charset="0"/>
              </a:rPr>
              <a:t>servers virtualised,                    savings of </a:t>
            </a:r>
            <a:r>
              <a:rPr lang="fr-FR" altLang="en-US" sz="2400">
                <a:solidFill>
                  <a:srgbClr val="FF6600"/>
                </a:solidFill>
                <a:latin typeface="Helvetica 45 Light" pitchFamily="34" charset="0"/>
              </a:rPr>
              <a:t>78 GWh </a:t>
            </a:r>
          </a:p>
          <a:p>
            <a:pPr algn="ctr"/>
            <a:r>
              <a:rPr lang="fr-FR" altLang="en-US" sz="2400">
                <a:latin typeface="Helvetica 45 Light" pitchFamily="34" charset="0"/>
              </a:rPr>
              <a:t>electricity consumption, </a:t>
            </a:r>
          </a:p>
          <a:p>
            <a:pPr algn="ctr"/>
            <a:r>
              <a:rPr lang="fr-FR" altLang="en-US" sz="2400">
                <a:latin typeface="Helvetica 45 Light" pitchFamily="34" charset="0"/>
              </a:rPr>
              <a:t>more than </a:t>
            </a:r>
            <a:r>
              <a:rPr lang="fr-FR" altLang="en-US" sz="2400">
                <a:solidFill>
                  <a:srgbClr val="FF6600"/>
                </a:solidFill>
                <a:latin typeface="Helvetica 45 Light" pitchFamily="34" charset="0"/>
              </a:rPr>
              <a:t>6 200 t</a:t>
            </a:r>
            <a:r>
              <a:rPr lang="fr-FR" altLang="en-US" sz="2400">
                <a:latin typeface="Helvetica 45 Light" pitchFamily="34" charset="0"/>
              </a:rPr>
              <a:t>  </a:t>
            </a:r>
          </a:p>
          <a:p>
            <a:pPr algn="ctr"/>
            <a:r>
              <a:rPr lang="fr-FR" altLang="en-US" sz="2400">
                <a:latin typeface="Helvetica 45 Light" pitchFamily="34" charset="0"/>
              </a:rPr>
              <a:t>CO</a:t>
            </a:r>
            <a:r>
              <a:rPr lang="fr-FR" altLang="en-US" sz="2400" baseline="-25000">
                <a:latin typeface="Helvetica 45 Light" pitchFamily="34" charset="0"/>
              </a:rPr>
              <a:t>2</a:t>
            </a:r>
            <a:r>
              <a:rPr lang="fr-FR" altLang="en-US" sz="2400">
                <a:latin typeface="Helvetica 45 Light" pitchFamily="34" charset="0"/>
              </a:rPr>
              <a:t> emission avoided;</a:t>
            </a:r>
          </a:p>
          <a:p>
            <a:pPr algn="ctr">
              <a:buSzPct val="60000"/>
            </a:pPr>
            <a:endParaRPr lang="fr-FR" altLang="en-US" sz="2400">
              <a:solidFill>
                <a:srgbClr val="808080"/>
              </a:solidFill>
              <a:latin typeface="Helvetica 45 Light" pitchFamily="34" charset="0"/>
            </a:endParaRPr>
          </a:p>
        </p:txBody>
      </p:sp>
      <p:sp>
        <p:nvSpPr>
          <p:cNvPr id="36879" name="Rectangle 21"/>
          <p:cNvSpPr>
            <a:spLocks noChangeArrowheads="1"/>
          </p:cNvSpPr>
          <p:nvPr/>
        </p:nvSpPr>
        <p:spPr bwMode="auto">
          <a:xfrm>
            <a:off x="12704763" y="2103438"/>
            <a:ext cx="4735512" cy="2490787"/>
          </a:xfrm>
          <a:prstGeom prst="rect">
            <a:avLst/>
          </a:prstGeom>
          <a:noFill/>
          <a:ln w="9525">
            <a:noFill/>
            <a:miter lim="800000"/>
            <a:headEnd/>
            <a:tailEnd/>
          </a:ln>
        </p:spPr>
        <p:txBody>
          <a:bodyPr lIns="163321" tIns="81660" rIns="163321" bIns="81660">
            <a:spAutoFit/>
          </a:bodyPr>
          <a:lstStyle/>
          <a:p>
            <a:pPr algn="ctr"/>
            <a:r>
              <a:rPr lang="fr-FR" altLang="en-US" sz="5700" b="1">
                <a:solidFill>
                  <a:srgbClr val="FF6600"/>
                </a:solidFill>
                <a:latin typeface="Helvetica 45 Light" pitchFamily="34" charset="0"/>
              </a:rPr>
              <a:t>1,4</a:t>
            </a:r>
          </a:p>
          <a:p>
            <a:pPr algn="ctr"/>
            <a:r>
              <a:rPr lang="fr-FR" altLang="en-US" sz="2400" b="1">
                <a:solidFill>
                  <a:srgbClr val="FF6600"/>
                </a:solidFill>
                <a:latin typeface="Helvetica 45 Light" pitchFamily="34" charset="0"/>
              </a:rPr>
              <a:t>million mobiles</a:t>
            </a:r>
            <a:r>
              <a:rPr lang="fr-FR" altLang="en-US" sz="2400" b="1">
                <a:latin typeface="Helvetica 45 Light" pitchFamily="34" charset="0"/>
              </a:rPr>
              <a:t> collected in Europe in 2012, </a:t>
            </a:r>
            <a:r>
              <a:rPr lang="fr-FR" altLang="en-US" sz="2400" b="1">
                <a:solidFill>
                  <a:srgbClr val="FF6600"/>
                </a:solidFill>
                <a:latin typeface="Helvetica 45 Light" pitchFamily="34" charset="0"/>
              </a:rPr>
              <a:t>10%</a:t>
            </a:r>
            <a:r>
              <a:rPr lang="fr-FR" altLang="en-US" sz="2400" b="1">
                <a:latin typeface="Helvetica 45 Light" pitchFamily="34" charset="0"/>
              </a:rPr>
              <a:t> of the number of new mobiles sold, </a:t>
            </a:r>
          </a:p>
          <a:p>
            <a:pPr algn="ctr"/>
            <a:r>
              <a:rPr lang="fr-FR" altLang="en-US" sz="2400" b="1">
                <a:latin typeface="Helvetica 45 Light" pitchFamily="34" charset="0"/>
              </a:rPr>
              <a:t>a collection rate increasing</a:t>
            </a:r>
            <a:endParaRPr lang="fr-FR" altLang="en-US" sz="2400" b="1">
              <a:solidFill>
                <a:srgbClr val="FF6600"/>
              </a:solidFill>
              <a:latin typeface="Helvetica 45 Light" pitchFamily="34" charset="0"/>
            </a:endParaRPr>
          </a:p>
        </p:txBody>
      </p:sp>
      <p:pic>
        <p:nvPicPr>
          <p:cNvPr id="36880" name="Picture 21"/>
          <p:cNvPicPr>
            <a:picLocks noChangeAspect="1" noChangeArrowheads="1"/>
          </p:cNvPicPr>
          <p:nvPr/>
        </p:nvPicPr>
        <p:blipFill>
          <a:blip r:embed="rId4" cstate="print"/>
          <a:srcRect/>
          <a:stretch>
            <a:fillRect/>
          </a:stretch>
        </p:blipFill>
        <p:spPr bwMode="auto">
          <a:xfrm>
            <a:off x="1231900" y="6600825"/>
            <a:ext cx="7313613" cy="3033713"/>
          </a:xfrm>
          <a:prstGeom prst="rect">
            <a:avLst/>
          </a:prstGeom>
          <a:noFill/>
          <a:ln w="9525">
            <a:noFill/>
            <a:miter lim="800000"/>
            <a:headEnd/>
            <a:tailEnd/>
          </a:ln>
        </p:spPr>
      </p:pic>
      <p:sp>
        <p:nvSpPr>
          <p:cNvPr id="36881" name="Rectangle 2"/>
          <p:cNvSpPr>
            <a:spLocks noChangeArrowheads="1"/>
          </p:cNvSpPr>
          <p:nvPr/>
        </p:nvSpPr>
        <p:spPr bwMode="auto">
          <a:xfrm>
            <a:off x="1422400" y="5591175"/>
            <a:ext cx="5334000" cy="527050"/>
          </a:xfrm>
          <a:prstGeom prst="rect">
            <a:avLst/>
          </a:prstGeom>
          <a:noFill/>
          <a:ln w="9525">
            <a:noFill/>
            <a:miter lim="800000"/>
            <a:headEnd/>
            <a:tailEnd/>
          </a:ln>
        </p:spPr>
        <p:txBody>
          <a:bodyPr wrap="none" lIns="163321" tIns="81660" rIns="163321" bIns="81660">
            <a:spAutoFit/>
          </a:bodyPr>
          <a:lstStyle/>
          <a:p>
            <a:r>
              <a:rPr lang="en-GB" altLang="en-US" sz="2400">
                <a:latin typeface="Helvetica 45 Light" pitchFamily="34" charset="0"/>
              </a:rPr>
              <a:t>ISO 14001 certified scope at year-end</a:t>
            </a:r>
            <a:endParaRPr lang="fr-FR" altLang="en-US" sz="2400">
              <a:latin typeface="Helvetica 45 Light" pitchFamily="34" charset="0"/>
            </a:endParaRPr>
          </a:p>
        </p:txBody>
      </p:sp>
      <p:pic>
        <p:nvPicPr>
          <p:cNvPr id="36882" name="Picture 22"/>
          <p:cNvPicPr>
            <a:picLocks noChangeAspect="1" noChangeArrowheads="1"/>
          </p:cNvPicPr>
          <p:nvPr/>
        </p:nvPicPr>
        <p:blipFill>
          <a:blip r:embed="rId5" cstate="print"/>
          <a:srcRect/>
          <a:stretch>
            <a:fillRect/>
          </a:stretch>
        </p:blipFill>
        <p:spPr bwMode="auto">
          <a:xfrm>
            <a:off x="9621838" y="6248400"/>
            <a:ext cx="7142162" cy="36909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rotWithShape="1">
          <a:blip r:embed="rId2" cstate="print">
            <a:extLst>
              <a:ext uri="{28A0092B-C50C-407E-A947-70E740481C1C}">
                <a14:useLocalDpi xmlns:a14="http://schemas.microsoft.com/office/drawing/2010/main" xmlns="" val="0"/>
              </a:ext>
            </a:extLst>
          </a:blip>
          <a:srcRect b="24159"/>
          <a:stretch/>
        </p:blipFill>
        <p:spPr>
          <a:xfrm>
            <a:off x="-1" y="-1"/>
            <a:ext cx="18291175" cy="10290175"/>
          </a:xfrm>
          <a:prstGeom prst="rect">
            <a:avLst/>
          </a:prstGeom>
        </p:spPr>
      </p:pic>
      <p:pic>
        <p:nvPicPr>
          <p:cNvPr id="12" name="11 Imagen" descr="banda_baja.png"/>
          <p:cNvPicPr>
            <a:picLocks noChangeAspect="1"/>
          </p:cNvPicPr>
          <p:nvPr/>
        </p:nvPicPr>
        <p:blipFill>
          <a:blip r:embed="rId3" cstate="print"/>
          <a:srcRect t="66102"/>
          <a:stretch>
            <a:fillRect/>
          </a:stretch>
        </p:blipFill>
        <p:spPr>
          <a:xfrm>
            <a:off x="2729" y="6801271"/>
            <a:ext cx="18285716" cy="3486674"/>
          </a:xfrm>
          <a:prstGeom prst="rect">
            <a:avLst/>
          </a:prstGeom>
        </p:spPr>
      </p:pic>
      <p:sp>
        <p:nvSpPr>
          <p:cNvPr id="6" name="5 CuadroTexto"/>
          <p:cNvSpPr txBox="1"/>
          <p:nvPr/>
        </p:nvSpPr>
        <p:spPr>
          <a:xfrm>
            <a:off x="5077135" y="3266738"/>
            <a:ext cx="8136905" cy="1446550"/>
          </a:xfrm>
          <a:prstGeom prst="rect">
            <a:avLst/>
          </a:prstGeom>
          <a:noFill/>
        </p:spPr>
        <p:txBody>
          <a:bodyPr wrap="square" rtlCol="0">
            <a:spAutoFit/>
          </a:bodyPr>
          <a:lstStyle/>
          <a:p>
            <a:pPr algn="ctr" defTabSz="1633210" fontAlgn="auto">
              <a:spcBef>
                <a:spcPts val="0"/>
              </a:spcBef>
              <a:spcAft>
                <a:spcPts val="0"/>
              </a:spcAft>
            </a:pPr>
            <a:r>
              <a:rPr lang="es-ES" sz="8800" i="1" dirty="0" err="1" smtClean="0">
                <a:solidFill>
                  <a:prstClr val="white"/>
                </a:solidFill>
                <a:latin typeface="Telefonica Text" pitchFamily="2" charset="0"/>
              </a:rPr>
              <a:t>Thank</a:t>
            </a:r>
            <a:r>
              <a:rPr lang="es-ES" sz="8800" i="1" dirty="0" smtClean="0">
                <a:solidFill>
                  <a:prstClr val="white"/>
                </a:solidFill>
                <a:latin typeface="Telefonica Text" pitchFamily="2" charset="0"/>
              </a:rPr>
              <a:t> </a:t>
            </a:r>
            <a:r>
              <a:rPr lang="es-ES" sz="8800" i="1" dirty="0" err="1" smtClean="0">
                <a:solidFill>
                  <a:prstClr val="white"/>
                </a:solidFill>
                <a:latin typeface="Telefonica Text" pitchFamily="2" charset="0"/>
              </a:rPr>
              <a:t>you</a:t>
            </a:r>
            <a:endParaRPr lang="es-ES" sz="8800" i="1" dirty="0" smtClean="0">
              <a:solidFill>
                <a:prstClr val="white"/>
              </a:solidFill>
              <a:latin typeface="Telefonica Text" pitchFamily="2" charset="0"/>
            </a:endParaRPr>
          </a:p>
        </p:txBody>
      </p:sp>
    </p:spTree>
    <p:extLst>
      <p:ext uri="{BB962C8B-B14F-4D97-AF65-F5344CB8AC3E}">
        <p14:creationId xmlns:p14="http://schemas.microsoft.com/office/powerpoint/2010/main" xmlns="" val="4042491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noChangeArrowheads="1"/>
          </p:cNvPicPr>
          <p:nvPr/>
        </p:nvPicPr>
        <p:blipFill>
          <a:blip r:embed="rId3" cstate="print"/>
          <a:srcRect/>
          <a:stretch>
            <a:fillRect/>
          </a:stretch>
        </p:blipFill>
        <p:spPr bwMode="auto">
          <a:xfrm>
            <a:off x="8974138" y="700088"/>
            <a:ext cx="9317037" cy="9223375"/>
          </a:xfrm>
          <a:prstGeom prst="rect">
            <a:avLst/>
          </a:prstGeom>
          <a:noFill/>
          <a:ln w="9525">
            <a:noFill/>
            <a:miter lim="800000"/>
            <a:headEnd/>
            <a:tailEnd/>
          </a:ln>
        </p:spPr>
      </p:pic>
      <p:pic>
        <p:nvPicPr>
          <p:cNvPr id="15362" name="Picture 5"/>
          <p:cNvPicPr>
            <a:picLocks noChangeAspect="1" noChangeArrowheads="1"/>
          </p:cNvPicPr>
          <p:nvPr/>
        </p:nvPicPr>
        <p:blipFill>
          <a:blip r:embed="rId4" cstate="print"/>
          <a:srcRect/>
          <a:stretch>
            <a:fillRect/>
          </a:stretch>
        </p:blipFill>
        <p:spPr bwMode="auto">
          <a:xfrm>
            <a:off x="-6350" y="179388"/>
            <a:ext cx="9536113" cy="97202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4"/>
          <p:cNvSpPr txBox="1">
            <a:spLocks noChangeArrowheads="1"/>
          </p:cNvSpPr>
          <p:nvPr/>
        </p:nvSpPr>
        <p:spPr bwMode="auto">
          <a:xfrm>
            <a:off x="971550" y="1966913"/>
            <a:ext cx="16465550" cy="2865437"/>
          </a:xfrm>
          <a:prstGeom prst="rect">
            <a:avLst/>
          </a:prstGeom>
          <a:noFill/>
          <a:ln w="9525">
            <a:noFill/>
            <a:miter lim="800000"/>
            <a:headEnd/>
            <a:tailEnd/>
          </a:ln>
        </p:spPr>
        <p:txBody>
          <a:bodyPr lIns="163321" tIns="81660" rIns="163321" bIns="81660"/>
          <a:lstStyle/>
          <a:p>
            <a:pPr>
              <a:spcBef>
                <a:spcPct val="30000"/>
              </a:spcBef>
              <a:tabLst>
                <a:tab pos="176213" algn="l"/>
                <a:tab pos="1254125" algn="l"/>
              </a:tabLst>
            </a:pPr>
            <a:r>
              <a:rPr lang="en-US" altLang="en-US">
                <a:solidFill>
                  <a:srgbClr val="1A171B"/>
                </a:solidFill>
                <a:latin typeface="Helvetica 45 Light" pitchFamily="34" charset="0"/>
              </a:rPr>
              <a:t>In a world of limited natural resources, reducing our environmental impacts across the entire life cycle of our products and services is essential for our long-term success and competitiveness.</a:t>
            </a:r>
          </a:p>
          <a:p>
            <a:pPr>
              <a:spcBef>
                <a:spcPct val="30000"/>
              </a:spcBef>
              <a:tabLst>
                <a:tab pos="176213" algn="l"/>
                <a:tab pos="1254125" algn="l"/>
              </a:tabLst>
            </a:pPr>
            <a:r>
              <a:rPr lang="en-US" altLang="en-US">
                <a:solidFill>
                  <a:srgbClr val="1A171B"/>
                </a:solidFill>
                <a:latin typeface="Helvetica 45 Light" pitchFamily="34" charset="0"/>
              </a:rPr>
              <a:t>We have made ambitious commitments to reduce the </a:t>
            </a:r>
            <a:r>
              <a:rPr lang="en-US" altLang="en-US">
                <a:solidFill>
                  <a:srgbClr val="FF6600"/>
                </a:solidFill>
                <a:latin typeface="Helvetica 45 Light" pitchFamily="34" charset="0"/>
              </a:rPr>
              <a:t>environmental</a:t>
            </a:r>
            <a:r>
              <a:rPr lang="en-US" altLang="en-US">
                <a:solidFill>
                  <a:srgbClr val="1A171B"/>
                </a:solidFill>
                <a:latin typeface="Helvetica 45 Light" pitchFamily="34" charset="0"/>
              </a:rPr>
              <a:t> </a:t>
            </a:r>
            <a:r>
              <a:rPr lang="en-US" altLang="en-US">
                <a:solidFill>
                  <a:srgbClr val="FF6600"/>
                </a:solidFill>
                <a:latin typeface="Helvetica 45 Light" pitchFamily="34" charset="0"/>
              </a:rPr>
              <a:t>footprint</a:t>
            </a:r>
            <a:r>
              <a:rPr lang="en-US" altLang="en-US">
                <a:solidFill>
                  <a:srgbClr val="1A171B"/>
                </a:solidFill>
                <a:latin typeface="Helvetica 45 Light" pitchFamily="34" charset="0"/>
              </a:rPr>
              <a:t> of our activities, improve the performance of our products and services, and offer our customers innovative solutions that help them to reduce their own impact.</a:t>
            </a:r>
            <a:endParaRPr lang="fr-FR" altLang="en-US">
              <a:solidFill>
                <a:srgbClr val="1A171B"/>
              </a:solidFill>
              <a:latin typeface="Helvetica 45 Light" pitchFamily="34" charset="0"/>
            </a:endParaRPr>
          </a:p>
        </p:txBody>
      </p:sp>
      <p:sp>
        <p:nvSpPr>
          <p:cNvPr id="17410" name="Text Box 6"/>
          <p:cNvSpPr txBox="1">
            <a:spLocks noChangeArrowheads="1"/>
          </p:cNvSpPr>
          <p:nvPr/>
        </p:nvSpPr>
        <p:spPr bwMode="auto">
          <a:xfrm>
            <a:off x="10729913" y="2227263"/>
            <a:ext cx="3602037" cy="657225"/>
          </a:xfrm>
          <a:prstGeom prst="rect">
            <a:avLst/>
          </a:prstGeom>
          <a:noFill/>
          <a:ln w="9525">
            <a:noFill/>
            <a:miter lim="800000"/>
            <a:headEnd/>
            <a:tailEnd/>
          </a:ln>
        </p:spPr>
        <p:txBody>
          <a:bodyPr lIns="163321" tIns="81660" rIns="163321" bIns="81660">
            <a:spAutoFit/>
          </a:bodyPr>
          <a:lstStyle/>
          <a:p>
            <a:pPr>
              <a:spcBef>
                <a:spcPct val="50000"/>
              </a:spcBef>
            </a:pPr>
            <a:endParaRPr lang="en-US" altLang="en-US">
              <a:solidFill>
                <a:srgbClr val="000000"/>
              </a:solidFill>
            </a:endParaRPr>
          </a:p>
        </p:txBody>
      </p:sp>
      <p:sp>
        <p:nvSpPr>
          <p:cNvPr id="17411" name="Titre 1"/>
          <p:cNvSpPr>
            <a:spLocks noGrp="1"/>
          </p:cNvSpPr>
          <p:nvPr>
            <p:ph type="title"/>
          </p:nvPr>
        </p:nvSpPr>
        <p:spPr>
          <a:xfrm>
            <a:off x="936625" y="66675"/>
            <a:ext cx="16417925" cy="1708150"/>
          </a:xfrm>
        </p:spPr>
        <p:txBody>
          <a:bodyPr/>
          <a:lstStyle/>
          <a:p>
            <a:pPr algn="l"/>
            <a:r>
              <a:rPr lang="fr-FR" altLang="en-US" smtClean="0">
                <a:solidFill>
                  <a:srgbClr val="FF6600"/>
                </a:solidFill>
              </a:rPr>
              <a:t>towards a greener world</a:t>
            </a:r>
          </a:p>
        </p:txBody>
      </p:sp>
      <p:pic>
        <p:nvPicPr>
          <p:cNvPr id="17412" name="Image 8"/>
          <p:cNvPicPr>
            <a:picLocks noChangeAspect="1"/>
          </p:cNvPicPr>
          <p:nvPr/>
        </p:nvPicPr>
        <p:blipFill>
          <a:blip r:embed="rId3" cstate="print"/>
          <a:srcRect l="723" r="-2"/>
          <a:stretch>
            <a:fillRect/>
          </a:stretch>
        </p:blipFill>
        <p:spPr bwMode="auto">
          <a:xfrm>
            <a:off x="1222375" y="9639300"/>
            <a:ext cx="16179800" cy="773113"/>
          </a:xfrm>
          <a:prstGeom prst="rect">
            <a:avLst/>
          </a:prstGeom>
          <a:noFill/>
          <a:ln w="9525">
            <a:noFill/>
            <a:miter lim="800000"/>
            <a:headEnd/>
            <a:tailEnd/>
          </a:ln>
        </p:spPr>
      </p:pic>
      <p:sp>
        <p:nvSpPr>
          <p:cNvPr id="9" name="Rectangle 8"/>
          <p:cNvSpPr/>
          <p:nvPr/>
        </p:nvSpPr>
        <p:spPr>
          <a:xfrm>
            <a:off x="1008063" y="5235575"/>
            <a:ext cx="9142412" cy="5054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97" tIns="578696" rIns="514397" bIns="81660" anchor="ctr"/>
          <a:lstStyle>
            <a:lvl1pPr eaLnBrk="0" hangingPunct="0">
              <a:defRPr sz="1400">
                <a:solidFill>
                  <a:schemeClr val="tx1"/>
                </a:solidFill>
                <a:latin typeface="Helvetica 45 Light" pitchFamily="34" charset="0"/>
              </a:defRPr>
            </a:lvl1pPr>
            <a:lvl2pPr marL="742950" indent="-285750" eaLnBrk="0" hangingPunct="0">
              <a:defRPr sz="1400">
                <a:solidFill>
                  <a:schemeClr val="tx1"/>
                </a:solidFill>
                <a:latin typeface="Helvetica 45 Light" pitchFamily="34" charset="0"/>
              </a:defRPr>
            </a:lvl2pPr>
            <a:lvl3pPr marL="1143000" indent="-228600" eaLnBrk="0" hangingPunct="0">
              <a:defRPr sz="1400">
                <a:solidFill>
                  <a:schemeClr val="tx1"/>
                </a:solidFill>
                <a:latin typeface="Helvetica 45 Light" pitchFamily="34" charset="0"/>
              </a:defRPr>
            </a:lvl3pPr>
            <a:lvl4pPr marL="1600200" indent="-228600" eaLnBrk="0" hangingPunct="0">
              <a:defRPr sz="1400">
                <a:solidFill>
                  <a:schemeClr val="tx1"/>
                </a:solidFill>
                <a:latin typeface="Helvetica 45 Light" pitchFamily="34" charset="0"/>
              </a:defRPr>
            </a:lvl4pPr>
            <a:lvl5pPr marL="2057400" indent="-228600" eaLnBrk="0" hangingPunct="0">
              <a:defRPr sz="1400">
                <a:solidFill>
                  <a:schemeClr val="tx1"/>
                </a:solidFill>
                <a:latin typeface="Helvetica 45 Light" pitchFamily="34" charset="0"/>
              </a:defRPr>
            </a:lvl5pPr>
            <a:lvl6pPr marL="2514600" indent="-228600" eaLnBrk="0" fontAlgn="base" hangingPunct="0">
              <a:spcBef>
                <a:spcPct val="0"/>
              </a:spcBef>
              <a:spcAft>
                <a:spcPct val="0"/>
              </a:spcAft>
              <a:defRPr sz="1400">
                <a:solidFill>
                  <a:schemeClr val="tx1"/>
                </a:solidFill>
                <a:latin typeface="Helvetica 45 Light" pitchFamily="34" charset="0"/>
              </a:defRPr>
            </a:lvl6pPr>
            <a:lvl7pPr marL="2971800" indent="-228600" eaLnBrk="0" fontAlgn="base" hangingPunct="0">
              <a:spcBef>
                <a:spcPct val="0"/>
              </a:spcBef>
              <a:spcAft>
                <a:spcPct val="0"/>
              </a:spcAft>
              <a:defRPr sz="1400">
                <a:solidFill>
                  <a:schemeClr val="tx1"/>
                </a:solidFill>
                <a:latin typeface="Helvetica 45 Light" pitchFamily="34" charset="0"/>
              </a:defRPr>
            </a:lvl7pPr>
            <a:lvl8pPr marL="3429000" indent="-228600" eaLnBrk="0" fontAlgn="base" hangingPunct="0">
              <a:spcBef>
                <a:spcPct val="0"/>
              </a:spcBef>
              <a:spcAft>
                <a:spcPct val="0"/>
              </a:spcAft>
              <a:defRPr sz="1400">
                <a:solidFill>
                  <a:schemeClr val="tx1"/>
                </a:solidFill>
                <a:latin typeface="Helvetica 45 Light" pitchFamily="34" charset="0"/>
              </a:defRPr>
            </a:lvl8pPr>
            <a:lvl9pPr marL="3886200" indent="-228600" eaLnBrk="0" fontAlgn="base" hangingPunct="0">
              <a:spcBef>
                <a:spcPct val="0"/>
              </a:spcBef>
              <a:spcAft>
                <a:spcPct val="0"/>
              </a:spcAft>
              <a:defRPr sz="1400">
                <a:solidFill>
                  <a:schemeClr val="tx1"/>
                </a:solidFill>
                <a:latin typeface="Helvetica 45 Light" pitchFamily="34" charset="0"/>
              </a:defRPr>
            </a:lvl9pPr>
          </a:lstStyle>
          <a:p>
            <a:pPr defTabSz="1633210" eaLnBrk="1" fontAlgn="auto" hangingPunct="1">
              <a:spcBef>
                <a:spcPts val="0"/>
              </a:spcBef>
              <a:spcAft>
                <a:spcPts val="0"/>
              </a:spcAft>
              <a:defRPr/>
            </a:pPr>
            <a:endParaRPr lang="fr-FR" altLang="en-US" sz="3200">
              <a:solidFill>
                <a:srgbClr val="1A171B"/>
              </a:solidFill>
            </a:endParaRPr>
          </a:p>
        </p:txBody>
      </p:sp>
      <p:sp>
        <p:nvSpPr>
          <p:cNvPr id="17414" name="ZoneTexte 1"/>
          <p:cNvSpPr txBox="1">
            <a:spLocks noChangeArrowheads="1"/>
          </p:cNvSpPr>
          <p:nvPr/>
        </p:nvSpPr>
        <p:spPr bwMode="auto">
          <a:xfrm>
            <a:off x="1223963" y="5500688"/>
            <a:ext cx="7596187" cy="4789487"/>
          </a:xfrm>
          <a:prstGeom prst="rect">
            <a:avLst/>
          </a:prstGeom>
          <a:noFill/>
          <a:ln w="9525">
            <a:noFill/>
            <a:miter lim="800000"/>
            <a:headEnd/>
            <a:tailEnd/>
          </a:ln>
        </p:spPr>
        <p:txBody>
          <a:bodyPr lIns="163321" tIns="81660" rIns="163321" bIns="81660">
            <a:spAutoFit/>
          </a:bodyPr>
          <a:lstStyle/>
          <a:p>
            <a:r>
              <a:rPr lang="en-GB" altLang="en-US" sz="2400" b="1"/>
              <a:t>- contribute to combating climate change</a:t>
            </a:r>
            <a:endParaRPr lang="fr-FR" altLang="en-US" sz="2400" b="1"/>
          </a:p>
          <a:p>
            <a:pPr>
              <a:buClr>
                <a:srgbClr val="FF6600"/>
              </a:buClr>
              <a:buSzPct val="70000"/>
              <a:buFont typeface="Arial" charset="0"/>
              <a:buChar char="•"/>
            </a:pPr>
            <a:r>
              <a:rPr lang="fr-FR" altLang="en-US" sz="2400"/>
              <a:t>reducing our direct impact; </a:t>
            </a:r>
          </a:p>
          <a:p>
            <a:pPr>
              <a:buClr>
                <a:srgbClr val="FF6600"/>
              </a:buClr>
              <a:buSzPct val="70000"/>
              <a:buFont typeface="Arial" charset="0"/>
              <a:buChar char="•"/>
            </a:pPr>
            <a:r>
              <a:rPr lang="en-US" altLang="en-US" sz="2400"/>
              <a:t>reducing the impact of our products and services at customer sites</a:t>
            </a:r>
            <a:r>
              <a:rPr lang="fr-FR" altLang="en-US" sz="2400"/>
              <a:t>; </a:t>
            </a:r>
          </a:p>
          <a:p>
            <a:pPr>
              <a:buClr>
                <a:srgbClr val="FF6600"/>
              </a:buClr>
              <a:buSzPct val="70000"/>
              <a:buFont typeface="Arial" charset="0"/>
              <a:buChar char="•"/>
            </a:pPr>
            <a:r>
              <a:rPr lang="en-US" altLang="en-US" sz="2400"/>
              <a:t>developing innovative products and services that let everyone lower their environmental impact</a:t>
            </a:r>
            <a:r>
              <a:rPr lang="fr-FR" altLang="en-US" sz="2400"/>
              <a:t>.</a:t>
            </a:r>
            <a:endParaRPr lang="fr-FR" altLang="en-US" sz="2400">
              <a:solidFill>
                <a:srgbClr val="FF6600"/>
              </a:solidFill>
            </a:endParaRPr>
          </a:p>
          <a:p>
            <a:r>
              <a:rPr lang="en-GB" altLang="en-US" b="1">
                <a:solidFill>
                  <a:srgbClr val="FF6600"/>
                </a:solidFill>
              </a:rPr>
              <a:t>- develop collection, recycling and re-use of end-of-life electronic equipment</a:t>
            </a:r>
            <a:endParaRPr lang="fr-FR" altLang="en-US" b="1">
              <a:solidFill>
                <a:srgbClr val="FF6600"/>
              </a:solidFill>
            </a:endParaRPr>
          </a:p>
          <a:p>
            <a:pPr>
              <a:buClr>
                <a:srgbClr val="FF6600"/>
              </a:buClr>
              <a:buSzPct val="70000"/>
              <a:buFont typeface="Arial" charset="0"/>
              <a:buChar char="•"/>
            </a:pPr>
            <a:r>
              <a:rPr lang="fr-FR" altLang="en-US">
                <a:solidFill>
                  <a:srgbClr val="FF6600"/>
                </a:solidFill>
              </a:rPr>
              <a:t> contribution to CO2 reduction and rare resources recovery</a:t>
            </a:r>
          </a:p>
        </p:txBody>
      </p:sp>
      <p:pic>
        <p:nvPicPr>
          <p:cNvPr id="17415" name="Picture 11" descr="Orange_557835_12022013"/>
          <p:cNvPicPr>
            <a:picLocks noChangeAspect="1" noChangeArrowheads="1"/>
          </p:cNvPicPr>
          <p:nvPr/>
        </p:nvPicPr>
        <p:blipFill>
          <a:blip r:embed="rId4" cstate="print"/>
          <a:srcRect/>
          <a:stretch>
            <a:fillRect/>
          </a:stretch>
        </p:blipFill>
        <p:spPr bwMode="auto">
          <a:xfrm>
            <a:off x="9488488" y="5216525"/>
            <a:ext cx="8802687" cy="50736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endParaRPr lang="fr-FR" altLang="en-US" smtClean="0"/>
          </a:p>
        </p:txBody>
      </p:sp>
      <p:sp>
        <p:nvSpPr>
          <p:cNvPr id="19458" name="Rectangle 3"/>
          <p:cNvSpPr>
            <a:spLocks noGrp="1" noChangeArrowheads="1"/>
          </p:cNvSpPr>
          <p:nvPr>
            <p:ph type="body" idx="4294967295"/>
          </p:nvPr>
        </p:nvSpPr>
        <p:spPr/>
        <p:txBody>
          <a:bodyPr/>
          <a:lstStyle/>
          <a:p>
            <a:endParaRPr lang="fr-FR" altLang="en-US" smtClean="0"/>
          </a:p>
        </p:txBody>
      </p:sp>
      <p:pic>
        <p:nvPicPr>
          <p:cNvPr id="19459" name="Picture 5" descr="caret AMEA2"/>
          <p:cNvPicPr>
            <a:picLocks noChangeAspect="1" noChangeArrowheads="1"/>
          </p:cNvPicPr>
          <p:nvPr/>
        </p:nvPicPr>
        <p:blipFill>
          <a:blip r:embed="rId2" cstate="print"/>
          <a:srcRect/>
          <a:stretch>
            <a:fillRect/>
          </a:stretch>
        </p:blipFill>
        <p:spPr bwMode="auto">
          <a:xfrm>
            <a:off x="0" y="193675"/>
            <a:ext cx="18291175" cy="985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0" y="0"/>
            <a:ext cx="16417925" cy="1708150"/>
          </a:xfrm>
        </p:spPr>
        <p:txBody>
          <a:bodyPr/>
          <a:lstStyle/>
          <a:p>
            <a:r>
              <a:rPr lang="fr-FR" altLang="en-US" smtClean="0">
                <a:solidFill>
                  <a:srgbClr val="FF6600"/>
                </a:solidFill>
              </a:rPr>
              <a:t>Main Waste management principles (1)</a:t>
            </a:r>
          </a:p>
        </p:txBody>
      </p:sp>
      <p:sp>
        <p:nvSpPr>
          <p:cNvPr id="20482" name="AutoShape 3"/>
          <p:cNvSpPr>
            <a:spLocks noChangeArrowheads="1"/>
          </p:cNvSpPr>
          <p:nvPr>
            <p:custDataLst>
              <p:tags r:id="rId1"/>
            </p:custDataLst>
          </p:nvPr>
        </p:nvSpPr>
        <p:spPr bwMode="gray">
          <a:xfrm>
            <a:off x="276225" y="1438275"/>
            <a:ext cx="10564813" cy="8462963"/>
          </a:xfrm>
          <a:prstGeom prst="roundRect">
            <a:avLst>
              <a:gd name="adj" fmla="val 6829"/>
            </a:avLst>
          </a:prstGeom>
          <a:solidFill>
            <a:schemeClr val="bg1"/>
          </a:solidFill>
          <a:ln w="9525" algn="ctr">
            <a:solidFill>
              <a:schemeClr val="tx2"/>
            </a:solidFill>
            <a:round/>
            <a:headEnd/>
            <a:tailEnd/>
          </a:ln>
        </p:spPr>
        <p:txBody>
          <a:bodyPr lIns="64300" tIns="64300" rIns="64300" bIns="64300" anchor="ctr"/>
          <a:lstStyle/>
          <a:p>
            <a:pPr marL="520700" lvl="1" indent="-165100" defTabSz="912813" eaLnBrk="0" hangingPunct="0">
              <a:spcBef>
                <a:spcPct val="20000"/>
              </a:spcBef>
              <a:buFontTx/>
              <a:buChar char="–"/>
            </a:pPr>
            <a:r>
              <a:rPr lang="en-GB" altLang="en-US" sz="2800">
                <a:latin typeface="Helvetica 45 Light" pitchFamily="34" charset="0"/>
                <a:cs typeface="Arial" charset="0"/>
              </a:rPr>
              <a:t>Manage our waste impact on environment and answer stakeholders (customers, employees, NGO, public authorities, suppliers …) requirements through our products, network and services evolutions</a:t>
            </a:r>
          </a:p>
          <a:p>
            <a:pPr marL="520700" lvl="1" indent="-165100" defTabSz="912813" eaLnBrk="0" hangingPunct="0">
              <a:spcBef>
                <a:spcPct val="20000"/>
              </a:spcBef>
              <a:buFontTx/>
              <a:buChar char="–"/>
            </a:pPr>
            <a:r>
              <a:rPr lang="en-US" altLang="en-US" sz="2800">
                <a:latin typeface="Helvetica 45 Light" pitchFamily="34" charset="0"/>
                <a:cs typeface="Arial" charset="0"/>
              </a:rPr>
              <a:t>Control</a:t>
            </a:r>
            <a:r>
              <a:rPr lang="en-GB" altLang="en-US" sz="2800">
                <a:latin typeface="Helvetica 45 Light" pitchFamily="34" charset="0"/>
                <a:cs typeface="Arial" charset="0"/>
              </a:rPr>
              <a:t> the whole channel for all waste categories (from internal activities, employees, customers and network) for waste collection, storage, transport, valorisation and depollution</a:t>
            </a:r>
          </a:p>
          <a:p>
            <a:pPr marL="520700" lvl="1" indent="-165100" defTabSz="912813" eaLnBrk="0" hangingPunct="0">
              <a:spcBef>
                <a:spcPct val="20000"/>
              </a:spcBef>
              <a:buFontTx/>
              <a:buChar char="–"/>
            </a:pPr>
            <a:r>
              <a:rPr lang="en-GB" altLang="en-US" sz="2800">
                <a:latin typeface="Helvetica 45 Light" pitchFamily="34" charset="0"/>
                <a:cs typeface="Arial" charset="0"/>
              </a:rPr>
              <a:t>Work with </a:t>
            </a:r>
            <a:r>
              <a:rPr lang="en-GB" altLang="en-US" sz="2800" b="1">
                <a:latin typeface="Helvetica 45 Light" pitchFamily="34" charset="0"/>
                <a:cs typeface="Arial" charset="0"/>
              </a:rPr>
              <a:t>reliable, agreed, traceable partners</a:t>
            </a:r>
            <a:r>
              <a:rPr lang="en-GB" altLang="en-US" sz="2800">
                <a:latin typeface="Helvetica 45 Light" pitchFamily="34" charset="0"/>
                <a:cs typeface="Arial" charset="0"/>
              </a:rPr>
              <a:t> for collection, transport and treatment</a:t>
            </a:r>
          </a:p>
          <a:p>
            <a:pPr marL="1187450" lvl="2" indent="-228600" defTabSz="912813" eaLnBrk="0" hangingPunct="0">
              <a:spcBef>
                <a:spcPct val="20000"/>
              </a:spcBef>
              <a:buFontTx/>
              <a:buChar char="•"/>
            </a:pPr>
            <a:r>
              <a:rPr lang="en-GB" altLang="en-US" sz="2800">
                <a:latin typeface="Helvetica 45 Light" pitchFamily="34" charset="0"/>
                <a:cs typeface="Arial" charset="0"/>
              </a:rPr>
              <a:t>regular on the ground audit of external partners</a:t>
            </a:r>
          </a:p>
          <a:p>
            <a:pPr marL="520700" lvl="1" indent="-165100" defTabSz="912813" eaLnBrk="0" hangingPunct="0">
              <a:spcBef>
                <a:spcPct val="20000"/>
              </a:spcBef>
              <a:buFontTx/>
              <a:buChar char="–"/>
            </a:pPr>
            <a:r>
              <a:rPr lang="en-GB" altLang="en-US" sz="2800">
                <a:latin typeface="Helvetica 45 Light" pitchFamily="34" charset="0"/>
                <a:cs typeface="Arial" charset="0"/>
              </a:rPr>
              <a:t>Develop </a:t>
            </a:r>
            <a:r>
              <a:rPr lang="en-GB" altLang="en-US" sz="2800" b="1">
                <a:latin typeface="Helvetica 45 Light" pitchFamily="34" charset="0"/>
                <a:cs typeface="Arial" charset="0"/>
              </a:rPr>
              <a:t>re-use of equipment</a:t>
            </a:r>
            <a:r>
              <a:rPr lang="en-GB" altLang="en-US" sz="2800">
                <a:latin typeface="Helvetica 45 Light" pitchFamily="34" charset="0"/>
                <a:cs typeface="Arial" charset="0"/>
              </a:rPr>
              <a:t> to reduce CO2, use of resources and hazardous substances.</a:t>
            </a:r>
          </a:p>
          <a:p>
            <a:pPr marL="1187450" lvl="2" indent="-228600" defTabSz="912813" eaLnBrk="0" hangingPunct="0">
              <a:spcBef>
                <a:spcPct val="20000"/>
              </a:spcBef>
              <a:buFontTx/>
              <a:buChar char="•"/>
            </a:pPr>
            <a:r>
              <a:rPr lang="en-GB" altLang="en-US" sz="2800">
                <a:latin typeface="Helvetica 45 Light" pitchFamily="34" charset="0"/>
                <a:cs typeface="Arial" charset="0"/>
              </a:rPr>
              <a:t>contribution to CO2 reduction objectives in scope 3 of carbon assessment</a:t>
            </a:r>
          </a:p>
          <a:p>
            <a:pPr marL="1187450" lvl="2" indent="-228600" defTabSz="912813" eaLnBrk="0" hangingPunct="0">
              <a:spcBef>
                <a:spcPct val="20000"/>
              </a:spcBef>
              <a:buFontTx/>
              <a:buChar char="•"/>
            </a:pPr>
            <a:r>
              <a:rPr lang="en-GB" altLang="en-US" sz="2800">
                <a:latin typeface="Helvetica 45 Light" pitchFamily="34" charset="0"/>
                <a:cs typeface="Arial" charset="0"/>
              </a:rPr>
              <a:t>especially for mobile phones or business equipments</a:t>
            </a:r>
          </a:p>
        </p:txBody>
      </p:sp>
      <p:pic>
        <p:nvPicPr>
          <p:cNvPr id="20483" name="Picture 4" descr="Orange_557828_12022013"/>
          <p:cNvPicPr>
            <a:picLocks noChangeAspect="1" noChangeArrowheads="1"/>
          </p:cNvPicPr>
          <p:nvPr/>
        </p:nvPicPr>
        <p:blipFill>
          <a:blip r:embed="rId3" cstate="print"/>
          <a:srcRect/>
          <a:stretch>
            <a:fillRect/>
          </a:stretch>
        </p:blipFill>
        <p:spPr bwMode="auto">
          <a:xfrm>
            <a:off x="10866438" y="1438275"/>
            <a:ext cx="7424737" cy="8342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0" y="0"/>
            <a:ext cx="16417925" cy="1708150"/>
          </a:xfrm>
        </p:spPr>
        <p:txBody>
          <a:bodyPr/>
          <a:lstStyle/>
          <a:p>
            <a:r>
              <a:rPr lang="fr-FR" altLang="en-US" smtClean="0">
                <a:solidFill>
                  <a:srgbClr val="FF6600"/>
                </a:solidFill>
              </a:rPr>
              <a:t>Main Waste management principles (2)</a:t>
            </a:r>
          </a:p>
        </p:txBody>
      </p:sp>
      <p:sp>
        <p:nvSpPr>
          <p:cNvPr id="21506" name="AutoShape 3"/>
          <p:cNvSpPr>
            <a:spLocks noChangeArrowheads="1"/>
          </p:cNvSpPr>
          <p:nvPr>
            <p:custDataLst>
              <p:tags r:id="rId1"/>
            </p:custDataLst>
          </p:nvPr>
        </p:nvSpPr>
        <p:spPr bwMode="gray">
          <a:xfrm>
            <a:off x="276225" y="1438275"/>
            <a:ext cx="10393363" cy="8462963"/>
          </a:xfrm>
          <a:prstGeom prst="roundRect">
            <a:avLst>
              <a:gd name="adj" fmla="val 6829"/>
            </a:avLst>
          </a:prstGeom>
          <a:solidFill>
            <a:schemeClr val="bg1"/>
          </a:solidFill>
          <a:ln w="9525" algn="ctr">
            <a:solidFill>
              <a:schemeClr val="tx2"/>
            </a:solidFill>
            <a:round/>
            <a:headEnd/>
            <a:tailEnd/>
          </a:ln>
        </p:spPr>
        <p:txBody>
          <a:bodyPr lIns="64300" tIns="64300" rIns="64300" bIns="64300" anchor="ctr"/>
          <a:lstStyle/>
          <a:p>
            <a:pPr marL="520700" lvl="1" indent="-165100" defTabSz="912813" eaLnBrk="0" hangingPunct="0">
              <a:spcBef>
                <a:spcPct val="20000"/>
              </a:spcBef>
              <a:buFontTx/>
              <a:buChar char="–"/>
            </a:pPr>
            <a:r>
              <a:rPr lang="en-GB" altLang="en-US" sz="2800">
                <a:latin typeface="Helvetica 45 Light" pitchFamily="34" charset="0"/>
                <a:cs typeface="Arial" charset="0"/>
              </a:rPr>
              <a:t>Increase awareness and train </a:t>
            </a:r>
            <a:r>
              <a:rPr lang="en-GB" altLang="en-US" sz="2800" b="1">
                <a:latin typeface="Helvetica 45 Light" pitchFamily="34" charset="0"/>
                <a:cs typeface="Arial" charset="0"/>
              </a:rPr>
              <a:t>employees</a:t>
            </a:r>
            <a:r>
              <a:rPr lang="en-GB" altLang="en-US" sz="2800">
                <a:latin typeface="Helvetica 45 Light" pitchFamily="34" charset="0"/>
                <a:cs typeface="Arial" charset="0"/>
              </a:rPr>
              <a:t> about waste management best practices</a:t>
            </a:r>
          </a:p>
          <a:p>
            <a:pPr marL="1187450" lvl="2" indent="-228600" defTabSz="912813" eaLnBrk="0" hangingPunct="0">
              <a:spcBef>
                <a:spcPct val="20000"/>
              </a:spcBef>
              <a:buFontTx/>
              <a:buChar char="•"/>
            </a:pPr>
            <a:r>
              <a:rPr lang="en-GB" altLang="en-US" sz="2800">
                <a:latin typeface="Helvetica 45 Light" pitchFamily="34" charset="0"/>
                <a:cs typeface="Arial" charset="0"/>
              </a:rPr>
              <a:t>training sessions, green weeks internally and in Orange shops</a:t>
            </a:r>
          </a:p>
          <a:p>
            <a:pPr marL="520700" lvl="1" indent="-165100" defTabSz="912813" eaLnBrk="0" hangingPunct="0">
              <a:spcBef>
                <a:spcPct val="20000"/>
              </a:spcBef>
              <a:buFontTx/>
              <a:buChar char="–"/>
            </a:pPr>
            <a:r>
              <a:rPr lang="en-GB" altLang="en-US" sz="2800">
                <a:latin typeface="Helvetica 45 Light" pitchFamily="34" charset="0"/>
                <a:cs typeface="Arial" charset="0"/>
              </a:rPr>
              <a:t>Be involved in </a:t>
            </a:r>
            <a:r>
              <a:rPr lang="en-GB" altLang="en-US" sz="2800" b="1">
                <a:latin typeface="Helvetica 45 Light" pitchFamily="34" charset="0"/>
                <a:cs typeface="Arial" charset="0"/>
              </a:rPr>
              <a:t>socio-economic </a:t>
            </a:r>
            <a:r>
              <a:rPr lang="en-GB" altLang="en-US" sz="2800">
                <a:latin typeface="Helvetica 45 Light" pitchFamily="34" charset="0"/>
                <a:cs typeface="Arial" charset="0"/>
              </a:rPr>
              <a:t>development through Waste Management</a:t>
            </a:r>
          </a:p>
          <a:p>
            <a:pPr marL="1187450" lvl="2" indent="-228600" defTabSz="912813" eaLnBrk="0" hangingPunct="0">
              <a:spcBef>
                <a:spcPct val="20000"/>
              </a:spcBef>
              <a:buFontTx/>
              <a:buChar char="•"/>
            </a:pPr>
            <a:r>
              <a:rPr lang="en-GB" altLang="en-US" sz="2800">
                <a:latin typeface="Helvetica 45 Light" pitchFamily="34" charset="0"/>
                <a:cs typeface="Arial" charset="0"/>
              </a:rPr>
              <a:t>partnership with NGOs for some ewaste processing</a:t>
            </a:r>
          </a:p>
          <a:p>
            <a:pPr marL="520700" lvl="1" indent="-165100" defTabSz="912813" eaLnBrk="0" hangingPunct="0">
              <a:spcBef>
                <a:spcPct val="20000"/>
              </a:spcBef>
              <a:buFontTx/>
              <a:buChar char="–"/>
            </a:pPr>
            <a:r>
              <a:rPr lang="en-GB" altLang="en-US" sz="2800" b="1">
                <a:latin typeface="Helvetica 45 Light" pitchFamily="34" charset="0"/>
                <a:cs typeface="Arial" charset="0"/>
              </a:rPr>
              <a:t>Be exemplar on regulation compliancy related to waste collection, storage, transportation, treatment and valorisation,</a:t>
            </a:r>
            <a:r>
              <a:rPr lang="en-GB" altLang="en-US" sz="2800">
                <a:latin typeface="Helvetica 45 Light" pitchFamily="34" charset="0"/>
                <a:cs typeface="Arial" charset="0"/>
              </a:rPr>
              <a:t> in Europe and AMEA footprints</a:t>
            </a:r>
          </a:p>
          <a:p>
            <a:pPr marL="1187450" lvl="2" indent="-228600" defTabSz="912813" eaLnBrk="0" hangingPunct="0">
              <a:spcBef>
                <a:spcPct val="20000"/>
              </a:spcBef>
              <a:buFontTx/>
              <a:buChar char="•"/>
            </a:pPr>
            <a:r>
              <a:rPr lang="en-GB" altLang="en-US" sz="2800">
                <a:latin typeface="Helvetica 45 Light" pitchFamily="34" charset="0"/>
                <a:cs typeface="Arial" charset="0"/>
              </a:rPr>
              <a:t>to both comply with international (Basel Convention), EU (WEEE, RoHS, REACH, 1013) and country regulations</a:t>
            </a:r>
            <a:endParaRPr lang="en-GB" altLang="en-US" sz="2800" i="1">
              <a:latin typeface="Helvetica 45 Light" pitchFamily="34" charset="0"/>
              <a:cs typeface="Arial" charset="0"/>
            </a:endParaRPr>
          </a:p>
          <a:p>
            <a:pPr marL="520700" lvl="1" indent="-165100" defTabSz="912813" eaLnBrk="0" hangingPunct="0">
              <a:spcBef>
                <a:spcPct val="20000"/>
              </a:spcBef>
              <a:buFontTx/>
              <a:buChar char="–"/>
            </a:pPr>
            <a:r>
              <a:rPr lang="en-GB" altLang="en-US" sz="2800">
                <a:latin typeface="Helvetica 45 Light" pitchFamily="34" charset="0"/>
                <a:cs typeface="Arial" charset="0"/>
              </a:rPr>
              <a:t>Reduce the use of dangerous and </a:t>
            </a:r>
            <a:r>
              <a:rPr lang="en-GB" altLang="en-US" sz="2800" b="1">
                <a:latin typeface="Helvetica 45 Light" pitchFamily="34" charset="0"/>
                <a:cs typeface="Arial" charset="0"/>
              </a:rPr>
              <a:t>hazardous substances</a:t>
            </a:r>
            <a:r>
              <a:rPr lang="en-GB" altLang="en-US" sz="2800">
                <a:latin typeface="Helvetica 45 Light" pitchFamily="34" charset="0"/>
                <a:cs typeface="Arial" charset="0"/>
              </a:rPr>
              <a:t> and encourage substances substitution</a:t>
            </a:r>
          </a:p>
          <a:p>
            <a:pPr marL="520700" lvl="1" indent="-165100" defTabSz="912813" eaLnBrk="0" hangingPunct="0">
              <a:spcBef>
                <a:spcPct val="20000"/>
              </a:spcBef>
              <a:buFontTx/>
              <a:buChar char="–"/>
            </a:pPr>
            <a:r>
              <a:rPr lang="en-GB" altLang="en-US" sz="2800">
                <a:latin typeface="Helvetica 45 Light" pitchFamily="34" charset="0"/>
                <a:cs typeface="Arial" charset="0"/>
              </a:rPr>
              <a:t>Care about </a:t>
            </a:r>
            <a:r>
              <a:rPr lang="en-GB" altLang="en-US" sz="2800" b="1">
                <a:latin typeface="Helvetica 45 Light" pitchFamily="34" charset="0"/>
                <a:cs typeface="Arial" charset="0"/>
              </a:rPr>
              <a:t>rare resources, conflict minerals and impacts on biodiversity</a:t>
            </a:r>
          </a:p>
          <a:p>
            <a:pPr marL="1187450" lvl="2" indent="-228600" defTabSz="912813" eaLnBrk="0" hangingPunct="0">
              <a:spcBef>
                <a:spcPct val="20000"/>
              </a:spcBef>
            </a:pPr>
            <a:endParaRPr lang="en-GB" altLang="en-US" sz="2400">
              <a:latin typeface="Helvetica 45 Light" pitchFamily="34" charset="0"/>
              <a:cs typeface="Arial" charset="0"/>
            </a:endParaRPr>
          </a:p>
        </p:txBody>
      </p:sp>
      <p:pic>
        <p:nvPicPr>
          <p:cNvPr id="21507" name="Picture 5" descr="Orange_557830_12022013"/>
          <p:cNvPicPr>
            <a:picLocks noChangeAspect="1" noChangeArrowheads="1"/>
          </p:cNvPicPr>
          <p:nvPr/>
        </p:nvPicPr>
        <p:blipFill>
          <a:blip r:embed="rId3" cstate="print"/>
          <a:srcRect/>
          <a:stretch>
            <a:fillRect/>
          </a:stretch>
        </p:blipFill>
        <p:spPr bwMode="auto">
          <a:xfrm>
            <a:off x="10688638" y="1423988"/>
            <a:ext cx="7602537" cy="851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7" name="AutoShape 9"/>
          <p:cNvGraphicFramePr>
            <a:graphicFrameLocks/>
          </p:cNvGraphicFramePr>
          <p:nvPr/>
        </p:nvGraphicFramePr>
        <p:xfrm>
          <a:off x="0" y="0"/>
          <a:ext cx="317500" cy="238125"/>
        </p:xfrm>
        <a:graphic>
          <a:graphicData uri="http://schemas.openxmlformats.org/presentationml/2006/ole">
            <p:oleObj spid="_x0000_s2057" name="think-cell Slide" r:id="rId10" imgW="0" imgH="0" progId="">
              <p:embed/>
            </p:oleObj>
          </a:graphicData>
        </a:graphic>
      </p:graphicFrame>
      <p:sp>
        <p:nvSpPr>
          <p:cNvPr id="2058" name="Rectangle 3" hidden="1"/>
          <p:cNvSpPr>
            <a:spLocks noChangeArrowheads="1"/>
          </p:cNvSpPr>
          <p:nvPr>
            <p:custDataLst>
              <p:tags r:id="rId2"/>
            </p:custDataLst>
          </p:nvPr>
        </p:nvSpPr>
        <p:spPr bwMode="auto">
          <a:xfrm>
            <a:off x="0" y="0"/>
            <a:ext cx="317500" cy="238125"/>
          </a:xfrm>
          <a:prstGeom prst="rect">
            <a:avLst/>
          </a:prstGeom>
          <a:noFill/>
          <a:ln w="9525">
            <a:noFill/>
            <a:miter lim="800000"/>
            <a:headEnd/>
            <a:tailEnd/>
          </a:ln>
        </p:spPr>
        <p:txBody>
          <a:bodyPr wrap="none" lIns="0" tIns="0" rIns="0" bIns="0" anchor="ctr"/>
          <a:lstStyle/>
          <a:p>
            <a:pPr algn="ctr"/>
            <a:r>
              <a:rPr lang="fr-FR" altLang="en-US">
                <a:solidFill>
                  <a:schemeClr val="bg1"/>
                </a:solidFill>
                <a:latin typeface="Calibri" pitchFamily="34" charset="0"/>
              </a:rPr>
              <a:t> </a:t>
            </a:r>
          </a:p>
        </p:txBody>
      </p:sp>
      <p:sp>
        <p:nvSpPr>
          <p:cNvPr id="133124" name="Rectangle 4"/>
          <p:cNvSpPr>
            <a:spLocks noGrp="1" noChangeArrowheads="1"/>
          </p:cNvSpPr>
          <p:nvPr>
            <p:ph type="title" idx="4294967295"/>
            <p:custDataLst>
              <p:tags r:id="rId3"/>
            </p:custDataLst>
          </p:nvPr>
        </p:nvSpPr>
        <p:spPr>
          <a:xfrm>
            <a:off x="355600" y="314325"/>
            <a:ext cx="17935575" cy="1476375"/>
          </a:xfrm>
        </p:spPr>
        <p:txBody>
          <a:bodyPr>
            <a:normAutofit fontScale="90000"/>
          </a:bodyPr>
          <a:lstStyle/>
          <a:p>
            <a:pPr algn="l"/>
            <a:r>
              <a:rPr lang="en-GB" altLang="en-US" sz="7100" b="1" smtClean="0">
                <a:solidFill>
                  <a:srgbClr val="FF6600"/>
                </a:solidFill>
              </a:rPr>
              <a:t>waste generated: the figures for Orange (2011)</a:t>
            </a:r>
            <a:r>
              <a:rPr lang="en-GB" altLang="en-US" sz="7100" smtClean="0"/>
              <a:t/>
            </a:r>
            <a:br>
              <a:rPr lang="en-GB" altLang="en-US" sz="7100" smtClean="0"/>
            </a:br>
            <a:endParaRPr lang="en-GB" altLang="en-US" sz="7100" smtClean="0"/>
          </a:p>
        </p:txBody>
      </p:sp>
      <p:sp>
        <p:nvSpPr>
          <p:cNvPr id="2060" name="Rectangle 5"/>
          <p:cNvSpPr>
            <a:spLocks noChangeArrowheads="1"/>
          </p:cNvSpPr>
          <p:nvPr>
            <p:custDataLst>
              <p:tags r:id="rId4"/>
            </p:custDataLst>
          </p:nvPr>
        </p:nvSpPr>
        <p:spPr bwMode="auto">
          <a:xfrm>
            <a:off x="4976813" y="2298700"/>
            <a:ext cx="2146300" cy="274638"/>
          </a:xfrm>
          <a:prstGeom prst="rect">
            <a:avLst/>
          </a:prstGeom>
          <a:noFill/>
          <a:ln w="9525">
            <a:noFill/>
            <a:miter lim="800000"/>
            <a:headEnd/>
            <a:tailEnd/>
          </a:ln>
        </p:spPr>
        <p:txBody>
          <a:bodyPr wrap="none" lIns="0" tIns="0" rIns="0" bIns="0" anchor="ctr"/>
          <a:lstStyle/>
          <a:p>
            <a:endParaRPr lang="fr-FR" altLang="en-US" sz="2100">
              <a:latin typeface="Calibri" pitchFamily="34" charset="0"/>
            </a:endParaRPr>
          </a:p>
        </p:txBody>
      </p:sp>
      <p:sp>
        <p:nvSpPr>
          <p:cNvPr id="2061" name="Rectangle 6"/>
          <p:cNvSpPr>
            <a:spLocks noChangeArrowheads="1"/>
          </p:cNvSpPr>
          <p:nvPr>
            <p:custDataLst>
              <p:tags r:id="rId5"/>
            </p:custDataLst>
          </p:nvPr>
        </p:nvSpPr>
        <p:spPr bwMode="gray">
          <a:xfrm>
            <a:off x="3673475" y="2803525"/>
            <a:ext cx="688975" cy="274638"/>
          </a:xfrm>
          <a:prstGeom prst="rect">
            <a:avLst/>
          </a:prstGeom>
          <a:noFill/>
          <a:ln w="9525">
            <a:noFill/>
            <a:miter lim="800000"/>
            <a:headEnd/>
            <a:tailEnd/>
          </a:ln>
        </p:spPr>
        <p:txBody>
          <a:bodyPr wrap="none" lIns="36862" tIns="0" rIns="36862" bIns="0" anchor="ctr"/>
          <a:lstStyle/>
          <a:p>
            <a:pPr algn="ctr"/>
            <a:fld id="{C4BCFFEC-B5C7-4D4E-833A-EB973EA5EB61}" type="datetime'''''''''1''''''''5''''''''''''''''''''''%'''''''''">
              <a:rPr lang="fr-FR" altLang="en-US" sz="2100">
                <a:solidFill>
                  <a:schemeClr val="bg1"/>
                </a:solidFill>
                <a:latin typeface="Calibri" pitchFamily="34" charset="0"/>
              </a:rPr>
              <a:pPr algn="ctr"/>
              <a:t>15%</a:t>
            </a:fld>
            <a:endParaRPr lang="fr-FR" altLang="en-US" sz="2100">
              <a:solidFill>
                <a:schemeClr val="bg1"/>
              </a:solidFill>
              <a:latin typeface="Calibri" pitchFamily="34" charset="0"/>
            </a:endParaRPr>
          </a:p>
        </p:txBody>
      </p:sp>
      <p:sp>
        <p:nvSpPr>
          <p:cNvPr id="2062" name="Rectangle 7"/>
          <p:cNvSpPr>
            <a:spLocks noChangeArrowheads="1"/>
          </p:cNvSpPr>
          <p:nvPr>
            <p:custDataLst>
              <p:tags r:id="rId6"/>
            </p:custDataLst>
          </p:nvPr>
        </p:nvSpPr>
        <p:spPr bwMode="auto">
          <a:xfrm>
            <a:off x="3355975" y="4254500"/>
            <a:ext cx="688975" cy="273050"/>
          </a:xfrm>
          <a:prstGeom prst="rect">
            <a:avLst/>
          </a:prstGeom>
          <a:noFill/>
          <a:ln w="9525">
            <a:noFill/>
            <a:miter lim="800000"/>
            <a:headEnd/>
            <a:tailEnd/>
          </a:ln>
        </p:spPr>
        <p:txBody>
          <a:bodyPr wrap="none" lIns="36862" tIns="0" rIns="36862" bIns="0" anchor="ctr"/>
          <a:lstStyle/>
          <a:p>
            <a:pPr algn="ctr"/>
            <a:endParaRPr lang="fr-FR" altLang="en-US" sz="2100">
              <a:latin typeface="Calibri" pitchFamily="34" charset="0"/>
            </a:endParaRPr>
          </a:p>
        </p:txBody>
      </p:sp>
      <p:sp>
        <p:nvSpPr>
          <p:cNvPr id="2063" name="AutoShape 8"/>
          <p:cNvSpPr>
            <a:spLocks noChangeArrowheads="1"/>
          </p:cNvSpPr>
          <p:nvPr>
            <p:custDataLst>
              <p:tags r:id="rId7"/>
            </p:custDataLst>
          </p:nvPr>
        </p:nvSpPr>
        <p:spPr bwMode="gray">
          <a:xfrm>
            <a:off x="576263" y="6945313"/>
            <a:ext cx="17235487" cy="3098800"/>
          </a:xfrm>
          <a:prstGeom prst="roundRect">
            <a:avLst>
              <a:gd name="adj" fmla="val 6829"/>
            </a:avLst>
          </a:prstGeom>
          <a:solidFill>
            <a:schemeClr val="bg1"/>
          </a:solidFill>
          <a:ln w="19050" algn="ctr">
            <a:solidFill>
              <a:srgbClr val="993366"/>
            </a:solidFill>
            <a:round/>
            <a:headEnd/>
            <a:tailEnd/>
          </a:ln>
        </p:spPr>
        <p:txBody>
          <a:bodyPr lIns="64300" tIns="64300" rIns="64300" bIns="64300" anchor="ctr"/>
          <a:lstStyle/>
          <a:p>
            <a:pPr marL="176213" indent="-176213" defTabSz="912813" eaLnBrk="0" hangingPunct="0">
              <a:spcBef>
                <a:spcPct val="20000"/>
              </a:spcBef>
            </a:pPr>
            <a:endParaRPr lang="fr-FR" altLang="en-US" b="1">
              <a:latin typeface="Helvetica 45 Light" pitchFamily="34" charset="0"/>
              <a:cs typeface="Arial" charset="0"/>
            </a:endParaRPr>
          </a:p>
          <a:p>
            <a:pPr marL="176213" indent="-176213" defTabSz="912813" eaLnBrk="0" hangingPunct="0">
              <a:spcBef>
                <a:spcPct val="20000"/>
              </a:spcBef>
            </a:pPr>
            <a:r>
              <a:rPr lang="fr-FR" altLang="en-US" sz="2900" b="1">
                <a:cs typeface="Arial" charset="0"/>
              </a:rPr>
              <a:t>Focus on WEEE figures (global for France in 2011 - ADEME)</a:t>
            </a:r>
            <a:endParaRPr lang="fr-FR" altLang="en-US" b="1">
              <a:cs typeface="Arial" charset="0"/>
            </a:endParaRPr>
          </a:p>
          <a:p>
            <a:pPr marL="176213" indent="-176213" defTabSz="912813" eaLnBrk="0" hangingPunct="0">
              <a:spcBef>
                <a:spcPct val="20000"/>
              </a:spcBef>
            </a:pPr>
            <a:endParaRPr lang="fr-FR" altLang="en-US" sz="2800" b="1">
              <a:cs typeface="Arial" charset="0"/>
            </a:endParaRPr>
          </a:p>
          <a:p>
            <a:pPr marL="176213" indent="-176213" defTabSz="912813" eaLnBrk="0" hangingPunct="0">
              <a:spcBef>
                <a:spcPct val="20000"/>
              </a:spcBef>
              <a:buFontTx/>
              <a:buChar char="-"/>
            </a:pPr>
            <a:r>
              <a:rPr lang="fr-FR" altLang="en-US" sz="2800">
                <a:cs typeface="Arial" charset="0"/>
              </a:rPr>
              <a:t>1,66M tons of EEE put on the market (642 millions of equipments of which 90% households, 10% business) quite stable for 5 years</a:t>
            </a:r>
          </a:p>
          <a:p>
            <a:pPr marL="176213" indent="-176213" defTabSz="912813" eaLnBrk="0" hangingPunct="0">
              <a:spcBef>
                <a:spcPct val="20000"/>
              </a:spcBef>
              <a:buFontTx/>
              <a:buChar char="-"/>
            </a:pPr>
            <a:r>
              <a:rPr lang="fr-FR" altLang="en-US" sz="2800">
                <a:cs typeface="Arial" charset="0"/>
              </a:rPr>
              <a:t>140M of cat 3 (IT and telecom) equipments</a:t>
            </a:r>
          </a:p>
          <a:p>
            <a:pPr marL="176213" indent="-176213" defTabSz="912813" eaLnBrk="0" hangingPunct="0">
              <a:spcBef>
                <a:spcPct val="20000"/>
              </a:spcBef>
              <a:buFontTx/>
              <a:buChar char="-"/>
            </a:pPr>
            <a:r>
              <a:rPr lang="fr-FR" altLang="en-US" sz="2800">
                <a:cs typeface="Arial" charset="0"/>
              </a:rPr>
              <a:t>470 000 tons collected (175 000 in 2007) : on average 7kg/hab - 78% are recycled </a:t>
            </a:r>
          </a:p>
          <a:p>
            <a:pPr marL="176213" indent="-176213" defTabSz="912813" eaLnBrk="0" hangingPunct="0">
              <a:spcBef>
                <a:spcPct val="20000"/>
              </a:spcBef>
              <a:buFontTx/>
              <a:buChar char="-"/>
            </a:pPr>
            <a:r>
              <a:rPr lang="fr-FR" altLang="en-US" sz="2800">
                <a:cs typeface="Arial" charset="0"/>
              </a:rPr>
              <a:t>Objective for 2016 : 10kg/hab</a:t>
            </a:r>
          </a:p>
          <a:p>
            <a:pPr marL="176213" indent="-176213" defTabSz="912813" eaLnBrk="0" hangingPunct="0">
              <a:spcBef>
                <a:spcPct val="20000"/>
              </a:spcBef>
            </a:pPr>
            <a:endParaRPr lang="fr-FR" altLang="en-US">
              <a:latin typeface="Helvetica 45 Light" pitchFamily="34" charset="0"/>
              <a:cs typeface="Arial" charset="0"/>
            </a:endParaRPr>
          </a:p>
          <a:p>
            <a:pPr marL="176213" indent="-176213" defTabSz="912813" eaLnBrk="0" hangingPunct="0">
              <a:spcBef>
                <a:spcPct val="20000"/>
              </a:spcBef>
            </a:pPr>
            <a:endParaRPr lang="fr-FR" altLang="en-US">
              <a:latin typeface="Helvetica 45 Light" pitchFamily="34" charset="0"/>
              <a:cs typeface="Arial" charset="0"/>
            </a:endParaRPr>
          </a:p>
        </p:txBody>
      </p:sp>
      <p:pic>
        <p:nvPicPr>
          <p:cNvPr id="2064" name="Picture 12" descr="Orange Waste Figures 2012"/>
          <p:cNvPicPr>
            <a:picLocks noChangeAspect="1" noChangeArrowheads="1"/>
          </p:cNvPicPr>
          <p:nvPr/>
        </p:nvPicPr>
        <p:blipFill>
          <a:blip r:embed="rId11" cstate="print"/>
          <a:srcRect/>
          <a:stretch>
            <a:fillRect/>
          </a:stretch>
        </p:blipFill>
        <p:spPr bwMode="auto">
          <a:xfrm>
            <a:off x="0" y="1284288"/>
            <a:ext cx="9290050" cy="4505325"/>
          </a:xfrm>
          <a:prstGeom prst="rect">
            <a:avLst/>
          </a:prstGeom>
          <a:noFill/>
          <a:ln w="9525">
            <a:noFill/>
            <a:miter lim="800000"/>
            <a:headEnd/>
            <a:tailEnd/>
          </a:ln>
        </p:spPr>
      </p:pic>
      <p:pic>
        <p:nvPicPr>
          <p:cNvPr id="2065" name="Picture 14" descr="schema_valorisation_energetique"/>
          <p:cNvPicPr>
            <a:picLocks noChangeAspect="1" noChangeArrowheads="1"/>
          </p:cNvPicPr>
          <p:nvPr/>
        </p:nvPicPr>
        <p:blipFill>
          <a:blip r:embed="rId12" cstate="print"/>
          <a:srcRect/>
          <a:stretch>
            <a:fillRect/>
          </a:stretch>
        </p:blipFill>
        <p:spPr bwMode="auto">
          <a:xfrm>
            <a:off x="10075863" y="1908175"/>
            <a:ext cx="8215312" cy="3959225"/>
          </a:xfrm>
          <a:prstGeom prst="rect">
            <a:avLst/>
          </a:prstGeom>
          <a:noFill/>
          <a:ln w="9525">
            <a:noFill/>
            <a:miter lim="800000"/>
            <a:headEnd/>
            <a:tailEnd/>
          </a:ln>
        </p:spPr>
      </p:pic>
      <p:sp>
        <p:nvSpPr>
          <p:cNvPr id="2067" name="AutoShape 19"/>
          <p:cNvSpPr>
            <a:spLocks noChangeArrowheads="1"/>
          </p:cNvSpPr>
          <p:nvPr/>
        </p:nvSpPr>
        <p:spPr bwMode="auto">
          <a:xfrm>
            <a:off x="8569325" y="1473200"/>
            <a:ext cx="3313113" cy="1439863"/>
          </a:xfrm>
          <a:prstGeom prst="wedgeRoundRectCallout">
            <a:avLst>
              <a:gd name="adj1" fmla="val -46648"/>
              <a:gd name="adj2" fmla="val 94324"/>
              <a:gd name="adj3" fmla="val 16667"/>
            </a:avLst>
          </a:prstGeom>
          <a:solidFill>
            <a:srgbClr val="C0C0C0"/>
          </a:solidFill>
          <a:ln w="9525">
            <a:solidFill>
              <a:schemeClr val="tx1"/>
            </a:solidFill>
            <a:miter lim="800000"/>
            <a:headEnd/>
            <a:tailEnd/>
          </a:ln>
          <a:effectLst/>
        </p:spPr>
        <p:txBody>
          <a:bodyPr/>
          <a:lstStyle/>
          <a:p>
            <a:pPr algn="ctr" defTabSz="914400"/>
            <a:r>
              <a:rPr lang="fr-FR" sz="2800"/>
              <a:t>Around </a:t>
            </a:r>
          </a:p>
          <a:p>
            <a:pPr algn="ctr" defTabSz="914400"/>
            <a:r>
              <a:rPr lang="fr-FR" sz="2800"/>
              <a:t>42 000 tons of waste</a:t>
            </a:r>
            <a:r>
              <a:rPr lang="fr-F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44463" y="320675"/>
            <a:ext cx="12385675" cy="1827213"/>
          </a:xfrm>
        </p:spPr>
        <p:txBody>
          <a:bodyPr>
            <a:normAutofit fontScale="90000"/>
          </a:bodyPr>
          <a:lstStyle/>
          <a:p>
            <a:r>
              <a:rPr lang="fr-FR" altLang="en-US" sz="7100" b="1" smtClean="0">
                <a:solidFill>
                  <a:srgbClr val="FF6600"/>
                </a:solidFill>
              </a:rPr>
              <a:t>the facts and the figures </a:t>
            </a:r>
            <a:br>
              <a:rPr lang="fr-FR" altLang="en-US" sz="7100" b="1" smtClean="0">
                <a:solidFill>
                  <a:srgbClr val="FF6600"/>
                </a:solidFill>
              </a:rPr>
            </a:br>
            <a:r>
              <a:rPr lang="fr-FR" altLang="en-US" sz="7100" b="1" smtClean="0">
                <a:solidFill>
                  <a:srgbClr val="FF6600"/>
                </a:solidFill>
              </a:rPr>
              <a:t> in AMEA</a:t>
            </a:r>
          </a:p>
        </p:txBody>
      </p:sp>
      <p:sp>
        <p:nvSpPr>
          <p:cNvPr id="124931" name="Rectangle 3"/>
          <p:cNvSpPr>
            <a:spLocks noGrp="1" noChangeArrowheads="1"/>
          </p:cNvSpPr>
          <p:nvPr>
            <p:ph type="body" idx="1"/>
          </p:nvPr>
        </p:nvSpPr>
        <p:spPr>
          <a:xfrm>
            <a:off x="0" y="1781175"/>
            <a:ext cx="17551400" cy="8205788"/>
          </a:xfrm>
        </p:spPr>
        <p:txBody>
          <a:bodyPr rtlCol="0">
            <a:normAutofit fontScale="92500"/>
          </a:bodyPr>
          <a:lstStyle/>
          <a:p>
            <a:pPr marL="1326983" lvl="1" indent="-510378" defTabSz="1633210" fontAlgn="auto">
              <a:spcAft>
                <a:spcPts val="0"/>
              </a:spcAft>
              <a:buFontTx/>
              <a:buNone/>
              <a:defRPr/>
            </a:pPr>
            <a:endParaRPr lang="en-GB" altLang="en-US" sz="3600" b="1" dirty="0"/>
          </a:p>
          <a:p>
            <a:pPr marL="1326983" lvl="1" indent="-510378" defTabSz="1633210" fontAlgn="auto">
              <a:spcAft>
                <a:spcPts val="0"/>
              </a:spcAft>
              <a:buFont typeface="Arial" pitchFamily="34" charset="0"/>
              <a:buChar char="–"/>
              <a:defRPr/>
            </a:pPr>
            <a:r>
              <a:rPr lang="en-GB" altLang="en-US" sz="2900" b="1" dirty="0">
                <a:latin typeface="Arial" pitchFamily="34" charset="0"/>
              </a:rPr>
              <a:t>The business of electronic products is fast growing</a:t>
            </a:r>
          </a:p>
          <a:p>
            <a:pPr marL="2041512" lvl="2" indent="-408302" defTabSz="1633210" fontAlgn="auto">
              <a:spcAft>
                <a:spcPts val="0"/>
              </a:spcAft>
              <a:buFont typeface="Arial" pitchFamily="34" charset="0"/>
              <a:buChar char="•"/>
              <a:defRPr/>
            </a:pPr>
            <a:r>
              <a:rPr lang="en-GB" altLang="en-US" sz="2900" dirty="0">
                <a:latin typeface="Arial" pitchFamily="34" charset="0"/>
              </a:rPr>
              <a:t>- 2 billions of computer are used in the world</a:t>
            </a:r>
          </a:p>
          <a:p>
            <a:pPr marL="2041512" lvl="2" indent="-408302" defTabSz="1633210" fontAlgn="auto">
              <a:spcAft>
                <a:spcPts val="0"/>
              </a:spcAft>
              <a:buFont typeface="Arial" pitchFamily="34" charset="0"/>
              <a:buChar char="•"/>
              <a:defRPr/>
            </a:pPr>
            <a:r>
              <a:rPr lang="en-GB" altLang="en-US" sz="2900" dirty="0">
                <a:latin typeface="Arial" pitchFamily="34" charset="0"/>
              </a:rPr>
              <a:t>Within 10 years in Africa:</a:t>
            </a:r>
          </a:p>
          <a:p>
            <a:pPr marL="2858117" lvl="3" indent="-408302" defTabSz="1633210" fontAlgn="auto">
              <a:spcAft>
                <a:spcPts val="0"/>
              </a:spcAft>
              <a:buFont typeface="Arial" pitchFamily="34" charset="0"/>
              <a:buChar char="–"/>
              <a:defRPr/>
            </a:pPr>
            <a:r>
              <a:rPr lang="en-GB" altLang="en-US" sz="2900" b="1" dirty="0">
                <a:solidFill>
                  <a:srgbClr val="CC0000"/>
                </a:solidFill>
                <a:latin typeface="Arial" pitchFamily="34" charset="0"/>
              </a:rPr>
              <a:t>- Number of PC used : X10</a:t>
            </a:r>
          </a:p>
          <a:p>
            <a:pPr marL="2858117" lvl="3" indent="-408302" defTabSz="1633210" fontAlgn="auto">
              <a:spcAft>
                <a:spcPts val="0"/>
              </a:spcAft>
              <a:buFont typeface="Arial" pitchFamily="34" charset="0"/>
              <a:buChar char="–"/>
              <a:defRPr/>
            </a:pPr>
            <a:r>
              <a:rPr lang="en-GB" altLang="en-US" sz="2900" b="1" dirty="0">
                <a:solidFill>
                  <a:srgbClr val="CC0000"/>
                </a:solidFill>
                <a:latin typeface="Arial" pitchFamily="34" charset="0"/>
              </a:rPr>
              <a:t>- Number of mobile subscribers: X100 !</a:t>
            </a:r>
          </a:p>
          <a:p>
            <a:pPr marL="2858117" lvl="3" indent="-408302" defTabSz="1633210" fontAlgn="auto">
              <a:spcAft>
                <a:spcPts val="0"/>
              </a:spcAft>
              <a:buFont typeface="Arial" pitchFamily="34" charset="0"/>
              <a:buChar char="–"/>
              <a:defRPr/>
            </a:pPr>
            <a:endParaRPr lang="en-GB" altLang="en-US" sz="2900" dirty="0">
              <a:latin typeface="Arial" pitchFamily="34" charset="0"/>
            </a:endParaRPr>
          </a:p>
          <a:p>
            <a:pPr marL="1326983" lvl="1" indent="-510378" defTabSz="1633210" fontAlgn="auto">
              <a:spcAft>
                <a:spcPts val="0"/>
              </a:spcAft>
              <a:buFont typeface="Arial" pitchFamily="34" charset="0"/>
              <a:buChar char="–"/>
              <a:defRPr/>
            </a:pPr>
            <a:r>
              <a:rPr lang="en-GB" altLang="en-US" sz="2900" dirty="0">
                <a:latin typeface="Arial" pitchFamily="34" charset="0"/>
              </a:rPr>
              <a:t>High market share and demand for </a:t>
            </a:r>
            <a:r>
              <a:rPr lang="en-GB" altLang="en-US" sz="2900" b="1" dirty="0">
                <a:latin typeface="Arial" pitchFamily="34" charset="0"/>
              </a:rPr>
              <a:t>second hand and low cost EEE products</a:t>
            </a:r>
          </a:p>
          <a:p>
            <a:pPr marL="1326983" lvl="1" indent="-510378" defTabSz="1633210" fontAlgn="auto">
              <a:spcAft>
                <a:spcPts val="0"/>
              </a:spcAft>
              <a:buFontTx/>
              <a:buNone/>
              <a:defRPr/>
            </a:pPr>
            <a:endParaRPr lang="en-GB" altLang="en-US" sz="2900" b="1" dirty="0">
              <a:latin typeface="Arial" pitchFamily="34" charset="0"/>
            </a:endParaRPr>
          </a:p>
          <a:p>
            <a:pPr marL="1326983" lvl="1" indent="-510378" defTabSz="1633210" fontAlgn="auto">
              <a:spcAft>
                <a:spcPts val="0"/>
              </a:spcAft>
              <a:buFont typeface="Arial" pitchFamily="34" charset="0"/>
              <a:buChar char="–"/>
              <a:defRPr/>
            </a:pPr>
            <a:r>
              <a:rPr lang="en-GB" altLang="en-US" sz="2900" b="1" dirty="0">
                <a:latin typeface="Arial" pitchFamily="34" charset="0"/>
              </a:rPr>
              <a:t>by 2017, Africa might generate more e-waste than EU</a:t>
            </a:r>
          </a:p>
          <a:p>
            <a:pPr marL="2041512" lvl="2" indent="-408302" defTabSz="1633210" fontAlgn="auto">
              <a:spcAft>
                <a:spcPts val="0"/>
              </a:spcAft>
              <a:buFont typeface="Arial" pitchFamily="34" charset="0"/>
              <a:buChar char="•"/>
              <a:defRPr/>
            </a:pPr>
            <a:r>
              <a:rPr lang="en-GB" altLang="en-US" sz="2900" dirty="0">
                <a:latin typeface="Arial" pitchFamily="34" charset="0"/>
              </a:rPr>
              <a:t>- Mainly due to the increasing use of mobile phones and computers</a:t>
            </a:r>
          </a:p>
          <a:p>
            <a:pPr marL="2041512" lvl="2" indent="-408302" defTabSz="1633210" fontAlgn="auto">
              <a:spcAft>
                <a:spcPts val="0"/>
              </a:spcAft>
              <a:buFont typeface="Arial" pitchFamily="34" charset="0"/>
              <a:buChar char="•"/>
              <a:defRPr/>
            </a:pPr>
            <a:r>
              <a:rPr lang="en-GB" altLang="en-US" sz="2900" dirty="0">
                <a:latin typeface="Arial" pitchFamily="34" charset="0"/>
              </a:rPr>
              <a:t>- The scheduled obsolescence and the short lifecycle of EEE in Developed countries feed the second-hand </a:t>
            </a:r>
            <a:r>
              <a:rPr lang="en-GB" altLang="en-US" sz="2900" dirty="0" err="1">
                <a:latin typeface="Arial" pitchFamily="34" charset="0"/>
              </a:rPr>
              <a:t>equipments</a:t>
            </a:r>
            <a:r>
              <a:rPr lang="en-GB" altLang="en-US" sz="2900" dirty="0">
                <a:latin typeface="Arial" pitchFamily="34" charset="0"/>
              </a:rPr>
              <a:t> movements to emerging countries</a:t>
            </a:r>
          </a:p>
          <a:p>
            <a:pPr marL="2041512" lvl="2" indent="-408302" defTabSz="1633210" fontAlgn="auto">
              <a:spcAft>
                <a:spcPts val="0"/>
              </a:spcAft>
              <a:buFont typeface="Arial" pitchFamily="34" charset="0"/>
              <a:buChar char="•"/>
              <a:defRPr/>
            </a:pPr>
            <a:endParaRPr lang="en-GB" altLang="en-US" sz="2900" dirty="0">
              <a:latin typeface="Arial" pitchFamily="34" charset="0"/>
            </a:endParaRPr>
          </a:p>
          <a:p>
            <a:pPr marL="1326983" lvl="1" indent="-510378" defTabSz="1633210" fontAlgn="auto">
              <a:spcAft>
                <a:spcPts val="0"/>
              </a:spcAft>
              <a:buFont typeface="Arial" pitchFamily="34" charset="0"/>
              <a:buChar char="–"/>
              <a:defRPr/>
            </a:pPr>
            <a:r>
              <a:rPr lang="en-GB" altLang="en-US" sz="2900" b="1" dirty="0">
                <a:latin typeface="Arial" pitchFamily="34" charset="0"/>
              </a:rPr>
              <a:t>Informal activities in the e-waste recycling</a:t>
            </a:r>
            <a:r>
              <a:rPr lang="en-GB" altLang="en-US" sz="2900" dirty="0">
                <a:latin typeface="Arial" pitchFamily="34" charset="0"/>
              </a:rPr>
              <a:t> chain are present in all countries and include collection, manual dismantling, open-burning to recover metals and open dumping of residual fractions</a:t>
            </a:r>
            <a:r>
              <a:rPr lang="en-GB" altLang="en-US" dirty="0" smtClean="0">
                <a:latin typeface="Arial" pitchFamily="34" charset="0"/>
              </a:rPr>
              <a:t>.</a:t>
            </a:r>
          </a:p>
          <a:p>
            <a:pPr marL="1326983" lvl="1" indent="-510378" defTabSz="1633210" fontAlgn="auto">
              <a:spcAft>
                <a:spcPts val="0"/>
              </a:spcAft>
              <a:buFont typeface="Arial" pitchFamily="34" charset="0"/>
              <a:buChar char="–"/>
              <a:defRPr/>
            </a:pPr>
            <a:endParaRPr lang="en-GB" altLang="en-US" dirty="0" smtClean="0">
              <a:latin typeface="Arial" pitchFamily="34" charset="0"/>
            </a:endParaRPr>
          </a:p>
          <a:p>
            <a:pPr marL="1326983" lvl="1" indent="-510378" defTabSz="1633210" fontAlgn="auto">
              <a:spcAft>
                <a:spcPts val="0"/>
              </a:spcAft>
              <a:buFont typeface="Arial" pitchFamily="34" charset="0"/>
              <a:buChar char="–"/>
              <a:defRPr/>
            </a:pPr>
            <a:endParaRPr lang="fr-FR" altLang="en-US" dirty="0" smtClean="0"/>
          </a:p>
        </p:txBody>
      </p:sp>
      <p:pic>
        <p:nvPicPr>
          <p:cNvPr id="25603" name="Picture 4" descr="Eewaste management1"/>
          <p:cNvPicPr>
            <a:picLocks noChangeAspect="1" noChangeArrowheads="1"/>
          </p:cNvPicPr>
          <p:nvPr/>
        </p:nvPicPr>
        <p:blipFill>
          <a:blip r:embed="rId2" cstate="print"/>
          <a:srcRect/>
          <a:stretch>
            <a:fillRect/>
          </a:stretch>
        </p:blipFill>
        <p:spPr bwMode="auto">
          <a:xfrm>
            <a:off x="11879263" y="0"/>
            <a:ext cx="6411912" cy="362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0" y="0"/>
            <a:ext cx="16462375" cy="1476375"/>
          </a:xfrm>
        </p:spPr>
        <p:txBody>
          <a:bodyPr>
            <a:normAutofit/>
          </a:bodyPr>
          <a:lstStyle/>
          <a:p>
            <a:r>
              <a:rPr lang="fr-FR" altLang="en-US" sz="7100" b="1" smtClean="0">
                <a:solidFill>
                  <a:srgbClr val="FF6600"/>
                </a:solidFill>
              </a:rPr>
              <a:t> what is at stake in emerging countries…</a:t>
            </a:r>
          </a:p>
        </p:txBody>
      </p:sp>
      <p:sp>
        <p:nvSpPr>
          <p:cNvPr id="123907" name="Rectangle 3"/>
          <p:cNvSpPr>
            <a:spLocks noGrp="1" noChangeArrowheads="1"/>
          </p:cNvSpPr>
          <p:nvPr>
            <p:ph type="body" idx="1"/>
          </p:nvPr>
        </p:nvSpPr>
        <p:spPr>
          <a:xfrm>
            <a:off x="0" y="1250950"/>
            <a:ext cx="17513300" cy="7977188"/>
          </a:xfrm>
        </p:spPr>
        <p:txBody>
          <a:bodyPr>
            <a:normAutofit/>
          </a:bodyPr>
          <a:lstStyle/>
          <a:p>
            <a:pPr lvl="1">
              <a:lnSpc>
                <a:spcPct val="80000"/>
              </a:lnSpc>
              <a:buFontTx/>
              <a:buNone/>
            </a:pPr>
            <a:endParaRPr lang="en-GB" altLang="en-US" sz="2700" smtClean="0">
              <a:latin typeface="Arial" charset="0"/>
            </a:endParaRPr>
          </a:p>
          <a:p>
            <a:pPr lvl="1">
              <a:lnSpc>
                <a:spcPct val="80000"/>
              </a:lnSpc>
            </a:pPr>
            <a:r>
              <a:rPr lang="en-GB" altLang="en-US" sz="2700" b="1" smtClean="0">
                <a:latin typeface="Arial" charset="0"/>
              </a:rPr>
              <a:t>E-waste have value</a:t>
            </a:r>
            <a:r>
              <a:rPr lang="en-GB" altLang="en-US" sz="2700" smtClean="0">
                <a:latin typeface="Arial" charset="0"/>
              </a:rPr>
              <a:t>, regarding the evolution of gold, copper, aluminium, steel, PGM (platinum group metals) market prices</a:t>
            </a:r>
          </a:p>
          <a:p>
            <a:pPr lvl="1">
              <a:lnSpc>
                <a:spcPct val="80000"/>
              </a:lnSpc>
            </a:pPr>
            <a:endParaRPr lang="en-GB" altLang="en-US" sz="2700" smtClean="0">
              <a:latin typeface="Arial" charset="0"/>
            </a:endParaRPr>
          </a:p>
          <a:p>
            <a:pPr lvl="1">
              <a:lnSpc>
                <a:spcPct val="80000"/>
              </a:lnSpc>
            </a:pPr>
            <a:r>
              <a:rPr lang="en-GB" altLang="en-US" sz="2700" smtClean="0">
                <a:latin typeface="Arial" charset="0"/>
              </a:rPr>
              <a:t>Avoid the import of e-waste and near-end-of-life equipment but the import of second-hand EEE provides also </a:t>
            </a:r>
            <a:r>
              <a:rPr lang="en-GB" altLang="en-US" sz="2700" b="1" smtClean="0">
                <a:latin typeface="Arial" charset="0"/>
              </a:rPr>
              <a:t>development opportunities</a:t>
            </a:r>
          </a:p>
          <a:p>
            <a:pPr lvl="2">
              <a:lnSpc>
                <a:spcPct val="80000"/>
              </a:lnSpc>
            </a:pPr>
            <a:r>
              <a:rPr lang="en-GB" altLang="en-US" sz="2700" smtClean="0">
                <a:latin typeface="Arial" charset="0"/>
              </a:rPr>
              <a:t>Contribute to reduce the « numeric gap » - socio-economic aspect</a:t>
            </a:r>
          </a:p>
          <a:p>
            <a:pPr marL="2562225" lvl="3" indent="-112713">
              <a:lnSpc>
                <a:spcPct val="80000"/>
              </a:lnSpc>
            </a:pPr>
            <a:r>
              <a:rPr lang="en-GB" altLang="en-US" sz="2800" i="1" smtClean="0">
                <a:latin typeface="Arial" charset="0"/>
              </a:rPr>
              <a:t> refurbishing of EEE and the sales of used EEE is an important economic sector in some countries of West Africa (e.g. Ghana and Nigeria).</a:t>
            </a:r>
          </a:p>
          <a:p>
            <a:pPr marL="2562225" lvl="3" indent="-112713">
              <a:lnSpc>
                <a:spcPct val="80000"/>
              </a:lnSpc>
            </a:pPr>
            <a:r>
              <a:rPr lang="en-GB" altLang="en-US" sz="2800" i="1" smtClean="0">
                <a:latin typeface="Arial" charset="0"/>
              </a:rPr>
              <a:t> well-organized and a dynamic sector that holds the potential for further industrial development </a:t>
            </a:r>
          </a:p>
          <a:p>
            <a:pPr marL="2562225" lvl="3" indent="-112713">
              <a:lnSpc>
                <a:spcPct val="80000"/>
              </a:lnSpc>
            </a:pPr>
            <a:r>
              <a:rPr lang="en-GB" altLang="en-US" sz="2800" i="1" smtClean="0">
                <a:latin typeface="Arial" charset="0"/>
              </a:rPr>
              <a:t> allows low and middle income households with affordable ICT equipment and other EEE.</a:t>
            </a:r>
          </a:p>
          <a:p>
            <a:pPr lvl="2">
              <a:lnSpc>
                <a:spcPct val="80000"/>
              </a:lnSpc>
            </a:pPr>
            <a:endParaRPr lang="en-GB" altLang="en-US" sz="2800" smtClean="0">
              <a:latin typeface="Arial" charset="0"/>
            </a:endParaRPr>
          </a:p>
          <a:p>
            <a:pPr lvl="1">
              <a:lnSpc>
                <a:spcPct val="80000"/>
              </a:lnSpc>
            </a:pPr>
            <a:r>
              <a:rPr lang="en-GB" altLang="en-US" sz="2700" b="1" smtClean="0">
                <a:latin typeface="Arial" charset="0"/>
              </a:rPr>
              <a:t>For instance</a:t>
            </a:r>
            <a:r>
              <a:rPr lang="en-GB" altLang="en-US" sz="2700" smtClean="0">
                <a:latin typeface="Arial" charset="0"/>
              </a:rPr>
              <a:t> : Penetration rate of domestic EEE (iron, fridge, TV, computer)  in Ghana and Nigeria is almost as high as in more developed countries in Africa like Morocco and South Africa</a:t>
            </a:r>
          </a:p>
          <a:p>
            <a:pPr lvl="1">
              <a:lnSpc>
                <a:spcPct val="80000"/>
              </a:lnSpc>
            </a:pPr>
            <a:endParaRPr lang="en-GB" altLang="en-US" sz="2700" smtClean="0">
              <a:latin typeface="Arial" charset="0"/>
            </a:endParaRPr>
          </a:p>
          <a:p>
            <a:pPr lvl="1">
              <a:lnSpc>
                <a:spcPct val="80000"/>
              </a:lnSpc>
            </a:pPr>
            <a:r>
              <a:rPr lang="en-GB" altLang="en-US" sz="2700" b="1" smtClean="0">
                <a:solidFill>
                  <a:srgbClr val="FF9933"/>
                </a:solidFill>
                <a:latin typeface="Arial" charset="0"/>
              </a:rPr>
              <a:t>Orange has activities and is concerned in Senegal, Côte d’Ivoire, Niger, Cameroun, Egypt, Tunisia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131&quot;&gt;&lt;property id=&quot;20148&quot; value=&quot;5&quot;/&gt;&lt;property id=&quot;20300&quot; value=&quot;Slide 1&quot;/&gt;&lt;property id=&quot;20307&quot; value=&quot;278&quot;/&gt;&lt;/object&gt;&lt;object type=&quot;3&quot; unique_id=&quot;10132&quot;&gt;&lt;property id=&quot;20148&quot; value=&quot;5&quot;/&gt;&lt;property id=&quot;20300&quot; value=&quot;Slide 2&quot;/&gt;&lt;property id=&quot;20307&quot; value=&quot;262&quot;/&gt;&lt;/object&gt;&lt;object type=&quot;3&quot; unique_id=&quot;10133&quot;&gt;&lt;property id=&quot;20148&quot; value=&quot;5&quot;/&gt;&lt;property id=&quot;20300&quot; value=&quot;Slide 3 - &amp;quot;towards a greener world&amp;quot;&quot;/&gt;&lt;property id=&quot;20307&quot; value=&quot;263&quot;/&gt;&lt;/object&gt;&lt;object type=&quot;3&quot; unique_id=&quot;10134&quot;&gt;&lt;property id=&quot;20148&quot; value=&quot;5&quot;/&gt;&lt;property id=&quot;20300&quot; value=&quot;Slide 4&quot;/&gt;&lt;property id=&quot;20307&quot; value=&quot;264&quot;/&gt;&lt;/object&gt;&lt;object type=&quot;3&quot; unique_id=&quot;10135&quot;&gt;&lt;property id=&quot;20148&quot; value=&quot;5&quot;/&gt;&lt;property id=&quot;20300&quot; value=&quot;Slide 5 - &amp;quot;Main Waste management principles (1)&amp;quot;&quot;/&gt;&lt;property id=&quot;20307&quot; value=&quot;265&quot;/&gt;&lt;/object&gt;&lt;object type=&quot;3&quot; unique_id=&quot;10136&quot;&gt;&lt;property id=&quot;20148&quot; value=&quot;5&quot;/&gt;&lt;property id=&quot;20300&quot; value=&quot;Slide 6 - &amp;quot;Main Waste management principles (2)&amp;quot;&quot;/&gt;&lt;property id=&quot;20307&quot; value=&quot;266&quot;/&gt;&lt;/object&gt;&lt;object type=&quot;3&quot; unique_id=&quot;10137&quot;&gt;&lt;property id=&quot;20148&quot; value=&quot;5&quot;/&gt;&lt;property id=&quot;20300&quot; value=&quot;Slide 7 - &amp;quot;waste generated: the figures for Orange (2011)&amp;#x0D;&amp;#x0A;&amp;quot;&quot;/&gt;&lt;property id=&quot;20307&quot; value=&quot;267&quot;/&gt;&lt;/object&gt;&lt;object type=&quot;3&quot; unique_id=&quot;10138&quot;&gt;&lt;property id=&quot;20148&quot; value=&quot;5&quot;/&gt;&lt;property id=&quot;20300&quot; value=&quot;Slide 8 - &amp;quot;the facts and the figures &amp;#x0D;&amp;#x0A; in AMEA&amp;quot;&quot;/&gt;&lt;property id=&quot;20307&quot; value=&quot;268&quot;/&gt;&lt;/object&gt;&lt;object type=&quot;3&quot; unique_id=&quot;10139&quot;&gt;&lt;property id=&quot;20148&quot; value=&quot;5&quot;/&gt;&lt;property id=&quot;20300&quot; value=&quot;Slide 9 - &amp;quot; what is at stake in emerging countries…&amp;quot;&quot;/&gt;&lt;property id=&quot;20307&quot; value=&quot;269&quot;/&gt;&lt;/object&gt;&lt;object type=&quot;3&quot; unique_id=&quot;10140&quot;&gt;&lt;property id=&quot;20148&quot; value=&quot;5&quot;/&gt;&lt;property id=&quot;20300&quot; value=&quot;Slide 10 - &amp;quot;solutions to progress and opportunities (1)&amp;quot;&quot;/&gt;&lt;property id=&quot;20307&quot; value=&quot;270&quot;/&gt;&lt;/object&gt;&lt;object type=&quot;3&quot; unique_id=&quot;10141&quot;&gt;&lt;property id=&quot;20148&quot; value=&quot;5&quot;/&gt;&lt;property id=&quot;20300&quot; value=&quot;Slide 11 - &amp;quot;solutions to progress and opportunities (2)&amp;quot;&quot;/&gt;&lt;property id=&quot;20307&quot; value=&quot;271&quot;/&gt;&lt;/object&gt;&lt;object type=&quot;3&quot; unique_id=&quot;10142&quot;&gt;&lt;property id=&quot;20148&quot; value=&quot;5&quot;/&gt;&lt;property id=&quot;20300&quot; value=&quot;Slide 12 - &amp;quot;ITU-T Involvement&amp;quot;&quot;/&gt;&lt;property id=&quot;20307&quot; value=&quot;272&quot;/&gt;&lt;/object&gt;&lt;object type=&quot;3&quot; unique_id=&quot;10143&quot;&gt;&lt;property id=&quot;20148&quot; value=&quot;5&quot;/&gt;&lt;property id=&quot;20300&quot; value=&quot;Slide 13 - &amp;quot; other intiatives – at the EU Level&amp;quot;&quot;/&gt;&lt;property id=&quot;20307&quot; value=&quot;273&quot;/&gt;&lt;/object&gt;&lt;object type=&quot;3&quot; unique_id=&quot;10144&quot;&gt;&lt;property id=&quot;20148&quot; value=&quot;5&quot;/&gt;&lt;property id=&quot;20300&quot; value=&quot;Slide 14 - &amp;quot;A succesful initiative: the Orange France project with Emmaus international&amp;quot;&quot;/&gt;&lt;property id=&quot;20307&quot; value=&quot;274&quot;/&gt;&lt;/object&gt;&lt;object type=&quot;3&quot; unique_id=&quot;10145&quot;&gt;&lt;property id=&quot;20148&quot; value=&quot;5&quot;/&gt;&lt;property id=&quot;20300&quot; value=&quot;Slide 15 - &amp;quot;Thank you !&amp;#x0D;&amp;#x0A;gilles.dretsch@orange.com&amp;quot;&quot;/&gt;&lt;property id=&quot;20307&quot; value=&quot;275&quot;/&gt;&lt;/object&gt;&lt;object type=&quot;3&quot; unique_id=&quot;10146&quot;&gt;&lt;property id=&quot;20148&quot; value=&quot;5&quot;/&gt;&lt;property id=&quot;20300&quot; value=&quot;Slide 16 - &amp;quot;4 pillars for Orange’s commitment&amp;quot;&quot;/&gt;&lt;property id=&quot;20307&quot; value=&quot;276&quot;/&gt;&lt;/object&gt;&lt;object type=&quot;3&quot; unique_id=&quot;10147&quot;&gt;&lt;property id=&quot;20148&quot; value=&quot;5&quot;/&gt;&lt;property id=&quot;20300&quot; value=&quot;Slide 17 - &amp;quot;a greener world, some figures&amp;#x0D;&amp;#x0A;&amp;quot;&quot;/&gt;&lt;property id=&quot;20307&quot; value=&quot;277&quot;/&gt;&lt;/object&gt;&lt;object type=&quot;3&quot; unique_id=&quot;10148&quot;&gt;&lt;property id=&quot;20148&quot; value=&quot;5&quot;/&gt;&lt;property id=&quot;20300&quot; value=&quot;Slide 18&quot;/&gt;&lt;property id=&quot;20307&quot; value=&quot;27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89_1miuHEmnKROkX9NMD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89_1miuHEmnKROkX9NMD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YgY_q6IgQU2d8Xg6B3aM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oQTznQ2EU2ydbpBAcz_H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Gp1n1pVic0Whj7VyHwmli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HWlmsmRmEmCoJabA0kl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2hRmqLwNlUKd97icj6LEz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89_1miuHEmnKROkX9NMDw"/>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2C488B902C4D4385B7704CD2E51C82" ma:contentTypeVersion="3" ma:contentTypeDescription="Create a new document." ma:contentTypeScope="" ma:versionID="87879ae58a221fc8f71e5c5e8230f398">
  <xsd:schema xmlns:xsd="http://www.w3.org/2001/XMLSchema" xmlns:xs="http://www.w3.org/2001/XMLSchema" xmlns:p="http://schemas.microsoft.com/office/2006/metadata/properties" xmlns:ns1="http://schemas.microsoft.com/sharepoint/v3" targetNamespace="http://schemas.microsoft.com/office/2006/metadata/properties" ma:root="true" ma:fieldsID="49dd530e3df1f86ebe7020055b57088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CA1F75A-DDB3-4CD9-B3CB-DC68D9D269BF}"/>
</file>

<file path=customXml/itemProps2.xml><?xml version="1.0" encoding="utf-8"?>
<ds:datastoreItem xmlns:ds="http://schemas.openxmlformats.org/officeDocument/2006/customXml" ds:itemID="{D7CF87F9-33ED-4157-8450-C438AAEB90EC}"/>
</file>

<file path=customXml/itemProps3.xml><?xml version="1.0" encoding="utf-8"?>
<ds:datastoreItem xmlns:ds="http://schemas.openxmlformats.org/officeDocument/2006/customXml" ds:itemID="{AFFF005A-51CD-43BF-854F-440EBA80A402}"/>
</file>

<file path=docProps/app.xml><?xml version="1.0" encoding="utf-8"?>
<Properties xmlns="http://schemas.openxmlformats.org/officeDocument/2006/extended-properties" xmlns:vt="http://schemas.openxmlformats.org/officeDocument/2006/docPropsVTypes">
  <TotalTime>139</TotalTime>
  <Words>1602</Words>
  <Application>Microsoft Office PowerPoint</Application>
  <PresentationFormat>Personalizado</PresentationFormat>
  <Paragraphs>218</Paragraphs>
  <Slides>18</Slides>
  <Notes>6</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18</vt:i4>
      </vt:variant>
    </vt:vector>
  </HeadingPairs>
  <TitlesOfParts>
    <vt:vector size="21" baseType="lpstr">
      <vt:lpstr>Tema de Office</vt:lpstr>
      <vt:lpstr>1_Tema de Office</vt:lpstr>
      <vt:lpstr>think-cell Slide</vt:lpstr>
      <vt:lpstr>Diapositiva 1</vt:lpstr>
      <vt:lpstr>Diapositiva 2</vt:lpstr>
      <vt:lpstr>towards a greener world</vt:lpstr>
      <vt:lpstr>Diapositiva 4</vt:lpstr>
      <vt:lpstr>Main Waste management principles (1)</vt:lpstr>
      <vt:lpstr>Main Waste management principles (2)</vt:lpstr>
      <vt:lpstr>waste generated: the figures for Orange (2011) </vt:lpstr>
      <vt:lpstr>the facts and the figures   in AMEA</vt:lpstr>
      <vt:lpstr> what is at stake in emerging countries…</vt:lpstr>
      <vt:lpstr>solutions to progress and opportunities (1)</vt:lpstr>
      <vt:lpstr>solutions to progress and opportunities (2)</vt:lpstr>
      <vt:lpstr>ITU-T Involvement</vt:lpstr>
      <vt:lpstr> other intiatives – at the EU Level</vt:lpstr>
      <vt:lpstr>A succesful initiative: the Orange France project with Emmaus international</vt:lpstr>
      <vt:lpstr>Thank you ! gilles.dretsch@orange.com</vt:lpstr>
      <vt:lpstr>4 pillars for Orange’s commitment</vt:lpstr>
      <vt:lpstr>a greener world, some figures </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cdelcaz</dc:creator>
  <cp:lastModifiedBy>cdelcaz</cp:lastModifiedBy>
  <cp:revision>41</cp:revision>
  <dcterms:created xsi:type="dcterms:W3CDTF">2013-08-21T15:33:30Z</dcterms:created>
  <dcterms:modified xsi:type="dcterms:W3CDTF">2013-09-12T17:19:47Z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0x010100162C488B902C4D4385B7704CD2E51C82</vt:lpwstr>
  </property>
  <property fmtid="{D5CDD505-2E9C-101B-9397-08002B2CF9AE}" pid="3" name="PublishingExpirationDate">
    <vt:lpwstr/>
  </property>
  <property fmtid="{D5CDD505-2E9C-101B-9397-08002B2CF9AE}" pid="4" name="PublishingStartDate">
    <vt:lpwstr/>
  </property>
</Properties>
</file>