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1" r:id="rId6"/>
    <p:sldId id="262" r:id="rId7"/>
    <p:sldId id="267" r:id="rId8"/>
    <p:sldId id="263" r:id="rId9"/>
    <p:sldId id="264" r:id="rId10"/>
    <p:sldId id="268" r:id="rId11"/>
    <p:sldId id="266" r:id="rId12"/>
    <p:sldId id="260" r:id="rId13"/>
  </p:sldIdLst>
  <p:sldSz cx="18291175" cy="10290175"/>
  <p:notesSz cx="6858000" cy="9290050"/>
  <p:custDataLst>
    <p:tags r:id="rId16"/>
  </p:custDataLst>
  <p:defaultTextStyle>
    <a:defPPr>
      <a:defRPr lang="es-ES"/>
    </a:defPPr>
    <a:lvl1pPr marL="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60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321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81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642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302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40" d="100"/>
          <a:sy n="40" d="100"/>
        </p:scale>
        <p:origin x="-1620" y="-1440"/>
      </p:cViewPr>
      <p:guideLst>
        <p:guide orient="horz" pos="2288"/>
        <p:guide orient="horz" pos="2969"/>
        <p:guide pos="5761"/>
        <p:guide pos="5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D0387-8BBF-402E-8CFA-44ADDAC88323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332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6F15A-ADCE-4DC2-A702-CE201AD96B0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DB149-F8B9-41F8-9285-9FFCDD7398A0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963" y="696913"/>
            <a:ext cx="6188075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2774"/>
            <a:ext cx="5486400" cy="4180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5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3935"/>
            <a:ext cx="2971800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1D5F8-41D2-40AA-BFC5-EB57976794D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7130389"/>
            <a:ext cx="18291175" cy="317042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163321" tIns="81660" rIns="163321" bIns="8166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2213171" y="0"/>
            <a:ext cx="6078005" cy="10290175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163321" tIns="81660" rIns="163321" bIns="8166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58277" y="5007885"/>
            <a:ext cx="12962346" cy="3452925"/>
          </a:xfrm>
        </p:spPr>
        <p:txBody>
          <a:bodyPr rIns="8166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866250" y="2317933"/>
            <a:ext cx="12962346" cy="2629711"/>
          </a:xfrm>
        </p:spPr>
        <p:txBody>
          <a:bodyPr tIns="0" rIns="81660" bIns="0" anchor="b">
            <a:normAutofit/>
          </a:bodyPr>
          <a:lstStyle>
            <a:lvl1pPr marL="0" indent="0" algn="r">
              <a:buNone/>
              <a:defRPr sz="3600">
                <a:solidFill>
                  <a:schemeClr val="tx1"/>
                </a:solidFill>
                <a:effectLst/>
              </a:defRPr>
            </a:lvl1pPr>
            <a:lvl2pPr marL="816605" indent="0" algn="ctr">
              <a:buNone/>
            </a:lvl2pPr>
            <a:lvl3pPr marL="1633210" indent="0" algn="ctr">
              <a:buNone/>
            </a:lvl3pPr>
            <a:lvl4pPr marL="2449815" indent="0" algn="ctr">
              <a:buNone/>
            </a:lvl4pPr>
            <a:lvl5pPr marL="3266420" indent="0" algn="ctr">
              <a:buNone/>
            </a:lvl5pPr>
            <a:lvl6pPr marL="4083025" indent="0" algn="ctr">
              <a:buNone/>
            </a:lvl6pPr>
            <a:lvl7pPr marL="4899630" indent="0" algn="ctr">
              <a:buNone/>
            </a:lvl7pPr>
            <a:lvl8pPr marL="5716234" indent="0" algn="ctr">
              <a:buNone/>
            </a:lvl8pPr>
            <a:lvl9pPr marL="653283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61102" y="412085"/>
            <a:ext cx="4115514" cy="877999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559" y="412085"/>
            <a:ext cx="12041690" cy="877999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7130389"/>
            <a:ext cx="18291175" cy="317042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163321" tIns="81660" rIns="163321" bIns="8166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12213171" y="0"/>
            <a:ext cx="6078005" cy="10290175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163321" tIns="81660" rIns="163321" bIns="8166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838" y="5377415"/>
            <a:ext cx="13261102" cy="2740390"/>
          </a:xfrm>
        </p:spPr>
        <p:txBody>
          <a:bodyPr tIns="0" bIns="0" anchor="t"/>
          <a:lstStyle>
            <a:lvl1pPr algn="l">
              <a:buNone/>
              <a:defRPr sz="75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838" y="3729851"/>
            <a:ext cx="13261102" cy="1600526"/>
          </a:xfrm>
        </p:spPr>
        <p:txBody>
          <a:bodyPr lIns="81660" tIns="0" rIns="81660" bIns="0" anchor="b"/>
          <a:lstStyle>
            <a:lvl1pPr marL="0" indent="0" algn="l">
              <a:buNone/>
              <a:defRPr sz="3600">
                <a:solidFill>
                  <a:schemeClr val="tx1"/>
                </a:solidFill>
                <a:effectLst/>
              </a:defRPr>
            </a:lvl1pPr>
            <a:lvl2pPr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412084"/>
            <a:ext cx="14937793" cy="1715029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559" y="2401042"/>
            <a:ext cx="7316470" cy="6791040"/>
          </a:xfrm>
        </p:spPr>
        <p:txBody>
          <a:bodyPr/>
          <a:lstStyle>
            <a:lvl1pPr>
              <a:defRPr sz="4600"/>
            </a:lvl1pPr>
            <a:lvl2pPr>
              <a:defRPr sz="39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35882" y="2401042"/>
            <a:ext cx="7316470" cy="6791040"/>
          </a:xfrm>
        </p:spPr>
        <p:txBody>
          <a:bodyPr/>
          <a:lstStyle>
            <a:lvl1pPr>
              <a:defRPr sz="4600"/>
            </a:lvl1pPr>
            <a:lvl2pPr>
              <a:defRPr sz="39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409701"/>
            <a:ext cx="16462058" cy="171502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559" y="8232140"/>
            <a:ext cx="8081779" cy="1257688"/>
          </a:xfrm>
        </p:spPr>
        <p:txBody>
          <a:bodyPr anchor="t"/>
          <a:lstStyle>
            <a:lvl1pPr marL="0" indent="0">
              <a:buNone/>
              <a:defRPr sz="4300" b="1">
                <a:solidFill>
                  <a:schemeClr val="accent1"/>
                </a:solidFill>
              </a:defRPr>
            </a:lvl1pPr>
            <a:lvl2pPr>
              <a:buNone/>
              <a:defRPr sz="3600" b="1"/>
            </a:lvl2pPr>
            <a:lvl3pPr>
              <a:buNone/>
              <a:defRPr sz="3200" b="1"/>
            </a:lvl3pPr>
            <a:lvl4pPr>
              <a:buNone/>
              <a:defRPr sz="2900" b="1"/>
            </a:lvl4pPr>
            <a:lvl5pPr>
              <a:buNone/>
              <a:defRPr sz="29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9291664" y="8232140"/>
            <a:ext cx="8084953" cy="1257688"/>
          </a:xfrm>
        </p:spPr>
        <p:txBody>
          <a:bodyPr anchor="t"/>
          <a:lstStyle>
            <a:lvl1pPr marL="0" indent="0">
              <a:buNone/>
              <a:defRPr sz="4300" b="1">
                <a:solidFill>
                  <a:schemeClr val="accent1"/>
                </a:solidFill>
              </a:defRPr>
            </a:lvl1pPr>
            <a:lvl2pPr>
              <a:buNone/>
              <a:defRPr sz="3600" b="1"/>
            </a:lvl2pPr>
            <a:lvl3pPr>
              <a:buNone/>
              <a:defRPr sz="3200" b="1"/>
            </a:lvl3pPr>
            <a:lvl4pPr>
              <a:buNone/>
              <a:defRPr sz="2900" b="1"/>
            </a:lvl4pPr>
            <a:lvl5pPr>
              <a:buNone/>
              <a:defRPr sz="29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914559" y="2276071"/>
            <a:ext cx="8081779" cy="5914469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1664" y="2276071"/>
            <a:ext cx="8084953" cy="5914469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411607"/>
            <a:ext cx="14943890" cy="1715029"/>
          </a:xfrm>
        </p:spPr>
        <p:txBody>
          <a:bodyPr anchor="ctr"/>
          <a:lstStyle>
            <a:lvl1pPr algn="l">
              <a:defRPr sz="82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1778841"/>
            <a:ext cx="6401911" cy="1095713"/>
          </a:xfrm>
        </p:spPr>
        <p:txBody>
          <a:bodyPr tIns="0" bIns="0" anchor="t"/>
          <a:lstStyle>
            <a:lvl1pPr algn="l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559" y="321735"/>
            <a:ext cx="5487353" cy="1372023"/>
          </a:xfrm>
        </p:spPr>
        <p:txBody>
          <a:bodyPr lIns="81660" tIns="0" rIns="81660" bIns="0" anchor="b"/>
          <a:lstStyle>
            <a:lvl1pPr marL="0" indent="0" algn="l">
              <a:buNone/>
              <a:defRPr sz="2500"/>
            </a:lvl1pPr>
            <a:lvl2pPr>
              <a:buNone/>
              <a:defRPr sz="2100"/>
            </a:lvl2pPr>
            <a:lvl3pPr>
              <a:buNone/>
              <a:defRPr sz="18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559" y="2972717"/>
            <a:ext cx="14175661" cy="5716764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900"/>
            </a:lvl3pPr>
            <a:lvl4pPr>
              <a:defRPr sz="3600"/>
            </a:lvl4pPr>
            <a:lvl5pPr>
              <a:defRPr sz="3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315728" y="9636070"/>
            <a:ext cx="1524265" cy="547857"/>
          </a:xfrm>
        </p:spPr>
        <p:txBody>
          <a:bodyPr/>
          <a:lstStyle/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5394" y="2559353"/>
            <a:ext cx="6108796" cy="1881292"/>
          </a:xfrm>
        </p:spPr>
        <p:txBody>
          <a:bodyPr anchor="b"/>
          <a:lstStyle>
            <a:lvl1pPr algn="l">
              <a:buNone/>
              <a:defRPr sz="39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1626" y="1530333"/>
            <a:ext cx="8231029" cy="6174105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57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15398" y="4499536"/>
            <a:ext cx="6108792" cy="3996456"/>
          </a:xfrm>
        </p:spPr>
        <p:txBody>
          <a:bodyPr lIns="81660" rIns="81660"/>
          <a:lstStyle>
            <a:lvl1pPr marL="0" indent="0">
              <a:buFontTx/>
              <a:buNone/>
              <a:defRPr sz="2100"/>
            </a:lvl1pPr>
            <a:lvl2pPr>
              <a:buFontTx/>
              <a:buNone/>
              <a:defRPr sz="2100"/>
            </a:lvl2pPr>
            <a:lvl3pPr>
              <a:buFontTx/>
              <a:buNone/>
              <a:defRPr sz="1800"/>
            </a:lvl3pPr>
            <a:lvl4pPr>
              <a:buFontTx/>
              <a:buNone/>
              <a:defRPr sz="1600"/>
            </a:lvl4pPr>
            <a:lvl5pPr>
              <a:buFontTx/>
              <a:buNone/>
              <a:defRPr sz="16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559" y="9636070"/>
            <a:ext cx="4267941" cy="547857"/>
          </a:xfrm>
        </p:spPr>
        <p:txBody>
          <a:bodyPr/>
          <a:lstStyle/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7130389"/>
            <a:ext cx="18291175" cy="317042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163321" tIns="81660" rIns="163321" bIns="8166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14632940" y="0"/>
            <a:ext cx="3658235" cy="10290175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163321" tIns="81660" rIns="163321" bIns="8166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914559" y="412084"/>
            <a:ext cx="14937793" cy="1715029"/>
          </a:xfrm>
          <a:prstGeom prst="rect">
            <a:avLst/>
          </a:prstGeom>
        </p:spPr>
        <p:txBody>
          <a:bodyPr vert="horz" lIns="81660" tIns="81660" rIns="81660" bIns="8166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914559" y="2401042"/>
            <a:ext cx="14937793" cy="6791040"/>
          </a:xfrm>
          <a:prstGeom prst="rect">
            <a:avLst/>
          </a:prstGeom>
        </p:spPr>
        <p:txBody>
          <a:bodyPr vert="horz" lIns="163321" tIns="81660" rIns="163321" bIns="8166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914559" y="9636070"/>
            <a:ext cx="4267941" cy="547857"/>
          </a:xfrm>
          <a:prstGeom prst="rect">
            <a:avLst/>
          </a:prstGeom>
        </p:spPr>
        <p:txBody>
          <a:bodyPr vert="horz" lIns="163321" tIns="81660" rIns="163321" bIns="0" anchor="b"/>
          <a:lstStyle>
            <a:lvl1pPr algn="l" eaLnBrk="1" latinLnBrk="0" hangingPunct="1">
              <a:defRPr kumimoji="0" sz="18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023832F-BF0A-4BA0-BC3F-408AD4874F4A}" type="datetime1">
              <a:rPr lang="es-ES" smtClean="0"/>
              <a:pPr/>
              <a:t>12/09/2013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249485" y="9636070"/>
            <a:ext cx="5792205" cy="547857"/>
          </a:xfrm>
          <a:prstGeom prst="rect">
            <a:avLst/>
          </a:prstGeom>
        </p:spPr>
        <p:txBody>
          <a:bodyPr vert="horz" lIns="0" tIns="81660" rIns="0" bIns="0" anchor="b"/>
          <a:lstStyle>
            <a:lvl1pPr algn="ctr" eaLnBrk="1" latinLnBrk="0" hangingPunct="1">
              <a:defRPr kumimoji="0" sz="18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6309631" y="9636070"/>
            <a:ext cx="1524265" cy="54785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8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5FC4B2E-7876-44C2-A2ED-D83237E825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8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1277" indent="-6859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290236" indent="-489963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1796531" indent="-457299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286494" indent="-424635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2662132" indent="-326642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3037770" indent="-326642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3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429741" indent="-326642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3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821711" indent="-326642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4164685" indent="-326642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mailto:hnakiguli@ucc.co.ug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159"/>
          <a:stretch/>
        </p:blipFill>
        <p:spPr>
          <a:xfrm>
            <a:off x="-1" y="-1"/>
            <a:ext cx="18291175" cy="10290175"/>
          </a:xfrm>
          <a:prstGeom prst="rect">
            <a:avLst/>
          </a:prstGeom>
        </p:spPr>
      </p:pic>
      <p:grpSp>
        <p:nvGrpSpPr>
          <p:cNvPr id="12" name="11 Grupo"/>
          <p:cNvGrpSpPr/>
          <p:nvPr/>
        </p:nvGrpSpPr>
        <p:grpSpPr>
          <a:xfrm>
            <a:off x="10147117" y="1787501"/>
            <a:ext cx="8144058" cy="8138144"/>
            <a:chOff x="10884627" y="1035408"/>
            <a:chExt cx="7353134" cy="7347794"/>
          </a:xfrm>
        </p:grpSpPr>
        <p:pic>
          <p:nvPicPr>
            <p:cNvPr id="5" name="4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2899" t="2781" r="23249" b="1553"/>
            <a:stretch/>
          </p:blipFill>
          <p:spPr>
            <a:xfrm>
              <a:off x="10884627" y="1035408"/>
              <a:ext cx="7353134" cy="7347794"/>
            </a:xfrm>
            <a:prstGeom prst="rect">
              <a:avLst/>
            </a:prstGeom>
          </p:spPr>
        </p:pic>
        <p:pic>
          <p:nvPicPr>
            <p:cNvPr id="6" name="5 Imagen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2997" r="22254" b="10594"/>
            <a:stretch/>
          </p:blipFill>
          <p:spPr>
            <a:xfrm>
              <a:off x="10911034" y="1356330"/>
              <a:ext cx="7300320" cy="6705950"/>
            </a:xfrm>
            <a:prstGeom prst="rect">
              <a:avLst/>
            </a:prstGeom>
          </p:spPr>
        </p:pic>
      </p:grpSp>
      <p:sp>
        <p:nvSpPr>
          <p:cNvPr id="10" name="9 CuadroTexto"/>
          <p:cNvSpPr txBox="1"/>
          <p:nvPr/>
        </p:nvSpPr>
        <p:spPr>
          <a:xfrm>
            <a:off x="747321" y="7764073"/>
            <a:ext cx="813690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7613"/>
            <a:r>
              <a:rPr lang="es-ES" dirty="0" err="1" smtClean="0">
                <a:latin typeface="Telefonica Text" pitchFamily="2" charset="0"/>
              </a:rPr>
              <a:t>Nakiguli</a:t>
            </a:r>
            <a:r>
              <a:rPr lang="es-ES" dirty="0" smtClean="0">
                <a:latin typeface="Telefonica Text" pitchFamily="2" charset="0"/>
              </a:rPr>
              <a:t> Helen </a:t>
            </a:r>
            <a:r>
              <a:rPr lang="es-ES" dirty="0" err="1" smtClean="0">
                <a:latin typeface="Telefonica Text" pitchFamily="2" charset="0"/>
              </a:rPr>
              <a:t>Cynthia</a:t>
            </a:r>
            <a:r>
              <a:rPr lang="es-ES" dirty="0" smtClean="0">
                <a:latin typeface="Telefonica Text" pitchFamily="2" charset="0"/>
              </a:rPr>
              <a:t>,</a:t>
            </a:r>
          </a:p>
          <a:p>
            <a:pPr defTabSz="1217613"/>
            <a:r>
              <a:rPr lang="es-ES" dirty="0" smtClean="0">
                <a:latin typeface="Telefonica Text" pitchFamily="2" charset="0"/>
              </a:rPr>
              <a:t>Uganda </a:t>
            </a:r>
            <a:r>
              <a:rPr lang="es-ES" dirty="0" err="1" smtClean="0">
                <a:latin typeface="Telefonica Text" pitchFamily="2" charset="0"/>
              </a:rPr>
              <a:t>Communications</a:t>
            </a:r>
            <a:r>
              <a:rPr lang="es-ES" dirty="0" smtClean="0">
                <a:latin typeface="Telefonica Text" pitchFamily="2" charset="0"/>
              </a:rPr>
              <a:t> </a:t>
            </a:r>
            <a:r>
              <a:rPr lang="es-ES" dirty="0" err="1" smtClean="0">
                <a:latin typeface="Telefonica Text" pitchFamily="2" charset="0"/>
              </a:rPr>
              <a:t>Commission</a:t>
            </a:r>
            <a:r>
              <a:rPr lang="es-ES" dirty="0" smtClean="0">
                <a:latin typeface="Telefonica Text" pitchFamily="2" charset="0"/>
              </a:rPr>
              <a:t>,</a:t>
            </a:r>
          </a:p>
          <a:p>
            <a:pPr defTabSz="1217613"/>
            <a:endParaRPr lang="es-ES" dirty="0" smtClean="0">
              <a:latin typeface="Telefonica Text" pitchFamily="2" charset="0"/>
            </a:endParaRPr>
          </a:p>
          <a:p>
            <a:pPr defTabSz="1217613"/>
            <a:r>
              <a:rPr lang="es-ES" dirty="0" smtClean="0">
                <a:latin typeface="Telefonica Text" pitchFamily="2" charset="0"/>
                <a:hlinkClick r:id="rId5"/>
              </a:rPr>
              <a:t>hnakiguli@ucc.co.ug</a:t>
            </a:r>
            <a:r>
              <a:rPr lang="es-ES" dirty="0" smtClean="0">
                <a:latin typeface="Telefonica Text" pitchFamily="2" charset="0"/>
              </a:rPr>
              <a:t>,  hecyna@gmail.com</a:t>
            </a:r>
          </a:p>
          <a:p>
            <a:pPr defTabSz="1217613"/>
            <a:endParaRPr lang="es-ES" sz="4400" dirty="0" smtClean="0">
              <a:latin typeface="Telefonica Text" pitchFamily="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5903" y="5573715"/>
            <a:ext cx="90011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MODEL POLICY FRAMEWORK FOR E-WASTE MANAGEMENT IN THE EAST AFRICAN REGION</a:t>
            </a:r>
            <a:endParaRPr lang="es-ES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575865" y="618847"/>
            <a:ext cx="9793088" cy="4094441"/>
            <a:chOff x="8285993" y="1622117"/>
            <a:chExt cx="10602200" cy="4432727"/>
          </a:xfrm>
        </p:grpSpPr>
        <p:pic>
          <p:nvPicPr>
            <p:cNvPr id="16" name="15 Imagen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0260" b="19357"/>
            <a:stretch/>
          </p:blipFill>
          <p:spPr>
            <a:xfrm>
              <a:off x="8526684" y="1789144"/>
              <a:ext cx="3224612" cy="1095250"/>
            </a:xfrm>
            <a:prstGeom prst="rect">
              <a:avLst/>
            </a:prstGeom>
          </p:spPr>
        </p:pic>
        <p:pic>
          <p:nvPicPr>
            <p:cNvPr id="17" name="16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837443" y="1622117"/>
              <a:ext cx="2006026" cy="1185379"/>
            </a:xfrm>
            <a:prstGeom prst="rect">
              <a:avLst/>
            </a:prstGeom>
          </p:spPr>
        </p:pic>
        <p:pic>
          <p:nvPicPr>
            <p:cNvPr id="18" name="17 Imagen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5389" b="35610"/>
            <a:stretch/>
          </p:blipFill>
          <p:spPr>
            <a:xfrm>
              <a:off x="8285993" y="3132594"/>
              <a:ext cx="10602200" cy="2922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tx1"/>
              </a:buClr>
            </a:pPr>
            <a:r>
              <a:rPr lang="en-GB" dirty="0" smtClean="0"/>
              <a:t>Background </a:t>
            </a:r>
          </a:p>
          <a:p>
            <a:pPr algn="just">
              <a:buClr>
                <a:schemeClr val="tx1"/>
              </a:buClr>
            </a:pPr>
            <a:r>
              <a:rPr lang="en-GB" dirty="0" smtClean="0"/>
              <a:t>SWOT Analysis</a:t>
            </a:r>
          </a:p>
          <a:p>
            <a:pPr algn="just">
              <a:buClr>
                <a:schemeClr val="tx1"/>
              </a:buClr>
            </a:pPr>
            <a:r>
              <a:rPr lang="en-GB" dirty="0" smtClean="0"/>
              <a:t>Rationale of Model Policy for E-waste Management</a:t>
            </a:r>
          </a:p>
          <a:p>
            <a:pPr algn="just">
              <a:buClr>
                <a:schemeClr val="tx1"/>
              </a:buClr>
            </a:pPr>
            <a:r>
              <a:rPr lang="en-GB" dirty="0" smtClean="0"/>
              <a:t>Policy Focus Areas</a:t>
            </a:r>
          </a:p>
          <a:p>
            <a:pPr algn="just">
              <a:buClr>
                <a:schemeClr val="tx1"/>
              </a:buClr>
            </a:pPr>
            <a:r>
              <a:rPr lang="en-GB" dirty="0" smtClean="0"/>
              <a:t>Recommendations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Clr>
                <a:schemeClr val="tx1"/>
              </a:buClr>
            </a:pPr>
            <a:r>
              <a:rPr lang="en-GB" sz="4400" dirty="0" smtClean="0"/>
              <a:t>East African Region Comprises of 5 countries- Burundi, Kenya, Rwanda, Tanzania, Uganda</a:t>
            </a:r>
          </a:p>
          <a:p>
            <a:pPr algn="just">
              <a:buClr>
                <a:schemeClr val="tx1"/>
              </a:buClr>
            </a:pPr>
            <a:r>
              <a:rPr lang="en-GB" sz="4400" dirty="0" smtClean="0"/>
              <a:t>Enormous increase in ICT usage – high demand of used/second hand products due to prohibitive prices for the new products,</a:t>
            </a:r>
          </a:p>
          <a:p>
            <a:pPr algn="just">
              <a:buClr>
                <a:schemeClr val="tx1"/>
              </a:buClr>
            </a:pPr>
            <a:r>
              <a:rPr lang="en-GB" sz="4400" dirty="0" smtClean="0"/>
              <a:t>Very little statistics of e-waste in East Africa- specifically only waste from computers known from previous studies by UNIDO and EMPA,</a:t>
            </a:r>
          </a:p>
          <a:p>
            <a:pPr algn="just">
              <a:buClr>
                <a:schemeClr val="tx1"/>
              </a:buClr>
            </a:pPr>
            <a:r>
              <a:rPr lang="en-GB" sz="4400" dirty="0" smtClean="0"/>
              <a:t>No specific e-waste policies. Uganda’s recently acquired, Rwanda in the making,</a:t>
            </a:r>
          </a:p>
          <a:p>
            <a:pPr algn="just">
              <a:buClr>
                <a:schemeClr val="tx1"/>
              </a:buClr>
            </a:pPr>
            <a:r>
              <a:rPr lang="en-GB" sz="4400" dirty="0" smtClean="0"/>
              <a:t>Some initiatives have been done- studies, recycling/refurbishing centres,</a:t>
            </a:r>
          </a:p>
          <a:p>
            <a:pPr algn="just">
              <a:buClr>
                <a:schemeClr val="tx1"/>
              </a:buClr>
            </a:pPr>
            <a:r>
              <a:rPr lang="en-GB" sz="4400" dirty="0" smtClean="0"/>
              <a:t>Lack of comprehensive awareness on e-waste management,</a:t>
            </a:r>
          </a:p>
          <a:p>
            <a:pPr algn="just">
              <a:buClr>
                <a:schemeClr val="tx1"/>
              </a:buClr>
            </a:pPr>
            <a:r>
              <a:rPr lang="en-GB" sz="4400" dirty="0" smtClean="0"/>
              <a:t>Inadequate infrastructure and skilled personnel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SWOT Analysis of E-waste in the Region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1589" y="2400300"/>
          <a:ext cx="17430872" cy="7010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668996"/>
                <a:gridCol w="87618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rgbClr val="FF0000"/>
                          </a:solidFill>
                        </a:rPr>
                        <a:t>Strength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dirty="0" smtClean="0"/>
                        <a:t>Existing</a:t>
                      </a:r>
                      <a:r>
                        <a:rPr lang="en-GB" sz="2800" b="0" baseline="0" dirty="0" smtClean="0"/>
                        <a:t> e-waste policy in Uganda, draft policy in Rwanda and guidelines in Kenya,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baseline="0" dirty="0" smtClean="0"/>
                        <a:t>Existence of e-waste clauses in the hazardous waste control regulations in Tanzania,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baseline="0" dirty="0" smtClean="0"/>
                        <a:t>Ongoing efforts by Burundi to establish e-waste collection centre,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baseline="0" dirty="0" smtClean="0"/>
                        <a:t>Recycling plants in Kenya and Rwanda,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baseline="0" dirty="0" smtClean="0"/>
                        <a:t>Governments’ appreciation of e-waste management,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baseline="0" dirty="0" smtClean="0"/>
                        <a:t>E-waste taskforce in place by EACO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rgbClr val="FF0000"/>
                          </a:solidFill>
                        </a:rPr>
                        <a:t>Weakness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dirty="0" smtClean="0"/>
                        <a:t>Lack of regional statistics</a:t>
                      </a:r>
                      <a:r>
                        <a:rPr lang="en-GB" sz="2800" b="0" baseline="0" dirty="0" smtClean="0"/>
                        <a:t> on e-waste generation,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baseline="0" dirty="0" smtClean="0"/>
                        <a:t>Inadequate skilled personnel,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baseline="0" dirty="0" smtClean="0"/>
                        <a:t>Lack of comprehensive awareness programmes,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baseline="0" dirty="0" smtClean="0"/>
                        <a:t>No e-waste specific policies in place,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baseline="0" dirty="0" smtClean="0"/>
                        <a:t>Inadequate e-waste management infrastructure,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baseline="0" dirty="0" smtClean="0"/>
                        <a:t>Weak enforcement of existing policies and regulations on e-waste,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="0" baseline="0" dirty="0" smtClean="0"/>
                        <a:t>Priority on immediate pressing issues</a:t>
                      </a:r>
                    </a:p>
                    <a:p>
                      <a:pPr algn="just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rgbClr val="FF0000"/>
                          </a:solidFill>
                        </a:rPr>
                        <a:t>Opportunities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dirty="0" smtClean="0"/>
                        <a:t>Working towards harmonized</a:t>
                      </a:r>
                      <a:r>
                        <a:rPr lang="en-GB" sz="2800" baseline="0" dirty="0" smtClean="0"/>
                        <a:t> policies and guidelines,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aseline="0" dirty="0" smtClean="0"/>
                        <a:t>Global push on e-waste management,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aseline="0" dirty="0" smtClean="0"/>
                        <a:t>Benchmark and information sharing,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aseline="0" dirty="0" smtClean="0"/>
                        <a:t>Business and job creation,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baseline="0" dirty="0" smtClean="0"/>
                        <a:t>E-waste, a source of valuable resources</a:t>
                      </a:r>
                      <a:endParaRPr lang="en-GB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rgbClr val="FF0000"/>
                          </a:solidFill>
                        </a:rPr>
                        <a:t>Threats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n-GB" sz="2800" dirty="0" smtClean="0"/>
                        <a:t>E-waste management in not likely to attract private investors because of its economic non-</a:t>
                      </a:r>
                      <a:r>
                        <a:rPr lang="en-GB" sz="2800" baseline="0" dirty="0" smtClean="0"/>
                        <a:t>viability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000" dirty="0" smtClean="0"/>
              <a:t>Rationale of Model Policy on E-waste management in the region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Clr>
                <a:schemeClr val="tx1"/>
              </a:buClr>
            </a:pPr>
            <a:r>
              <a:rPr lang="en-GB" sz="4400" dirty="0" smtClean="0"/>
              <a:t>EACO- the East African Communications Organisation </a:t>
            </a:r>
            <a:r>
              <a:rPr lang="en-GB" sz="3600" i="1" dirty="0" smtClean="0">
                <a:solidFill>
                  <a:schemeClr val="accent2"/>
                </a:solidFill>
              </a:rPr>
              <a:t>(</a:t>
            </a:r>
            <a:r>
              <a:rPr lang="en-GB" sz="36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 regional body that comprises of the national ICT regulators, operators and service providers; in  the telecoms, postal &amp; broadcasting sub-sectors);</a:t>
            </a:r>
            <a:r>
              <a:rPr lang="en-GB" sz="4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</a:p>
          <a:p>
            <a:pPr lvl="1" algn="just">
              <a:buClr>
                <a:schemeClr val="tx1"/>
              </a:buClr>
            </a:pPr>
            <a:r>
              <a:rPr lang="en-GB" sz="3700" dirty="0" smtClean="0"/>
              <a:t>Realised the similar challenges of e-waste in the region,</a:t>
            </a:r>
          </a:p>
          <a:p>
            <a:pPr lvl="1" algn="just">
              <a:buClr>
                <a:schemeClr val="tx1"/>
              </a:buClr>
            </a:pPr>
            <a:r>
              <a:rPr lang="en-GB" sz="3700" dirty="0" smtClean="0"/>
              <a:t>Established an  e-waste management task force.</a:t>
            </a:r>
          </a:p>
          <a:p>
            <a:pPr algn="just">
              <a:buClr>
                <a:schemeClr val="tx1"/>
              </a:buClr>
            </a:pPr>
            <a:r>
              <a:rPr lang="en-GB" sz="4400" dirty="0" smtClean="0"/>
              <a:t>The E-waste task  force  (now the working group on environment and e-waste)</a:t>
            </a:r>
          </a:p>
          <a:p>
            <a:pPr lvl="1" algn="just">
              <a:buClr>
                <a:schemeClr val="tx1"/>
              </a:buClr>
            </a:pPr>
            <a:r>
              <a:rPr lang="en-GB" sz="3700" dirty="0" smtClean="0"/>
              <a:t>Identified the need  for sustainable and adequate e-waste management in the region,</a:t>
            </a:r>
          </a:p>
          <a:p>
            <a:pPr lvl="1" algn="just">
              <a:buClr>
                <a:schemeClr val="tx1"/>
              </a:buClr>
            </a:pPr>
            <a:r>
              <a:rPr lang="en-GB" sz="3700" dirty="0" smtClean="0"/>
              <a:t>The need for a defined framework  (harmonised strategies, policies and guidelines),</a:t>
            </a:r>
          </a:p>
          <a:p>
            <a:pPr lvl="1" algn="just">
              <a:buClr>
                <a:schemeClr val="tx1"/>
              </a:buClr>
            </a:pPr>
            <a:r>
              <a:rPr lang="en-GB" sz="3700" dirty="0" smtClean="0"/>
              <a:t>Developed the model policy framework to guide the member countries in developing and implementing their specific e-waste management policies</a:t>
            </a:r>
          </a:p>
          <a:p>
            <a:pPr algn="just">
              <a:buNone/>
            </a:pP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Policy Focus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Clr>
                <a:schemeClr val="tx1"/>
              </a:buClr>
            </a:pPr>
            <a:r>
              <a:rPr lang="en-GB" sz="5000" b="1" dirty="0" smtClean="0"/>
              <a:t>Legal and regulatory framework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Address gaps in existing legal framework for e-waste,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Standards in place aimed at controlling nature of ICT equipment imported,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Establish institutional framework on e-waste management,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Establish gazetted areas for e-waste- collection/storage/recycling,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Law enforcement regulations in place,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Create and enabling environment for NGO/CBO organisations and investors</a:t>
            </a:r>
          </a:p>
          <a:p>
            <a:pPr algn="just">
              <a:buClr>
                <a:schemeClr val="tx1"/>
              </a:buClr>
            </a:pPr>
            <a:r>
              <a:rPr lang="en-GB" sz="5000" b="1" dirty="0" smtClean="0"/>
              <a:t>Institutional framework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Ministry of ICT- spearhead the development of the policy and strategy,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Ministry of environment/natural resources- incorporate e-waste specific regulations in existing environmental laws and regulations,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Ministry of Health- develop/review health and safety standards, guidelines regarding e-waste,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Ministry of investment and trade- develop/review standards on importation of electronics in the region,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Regulatory bodies under the respective ministries- provide technical support and guidance to the respective ministries (defined in the policy as well),</a:t>
            </a:r>
          </a:p>
          <a:p>
            <a:pPr lvl="1" algn="just">
              <a:buClr>
                <a:schemeClr val="tx1"/>
              </a:buClr>
            </a:pPr>
            <a:r>
              <a:rPr lang="en-GB" sz="4200" dirty="0" smtClean="0"/>
              <a:t>EAC- ensure strong working relations in the region,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....policy focus areas </a:t>
            </a:r>
            <a:r>
              <a:rPr lang="en-GB" dirty="0" err="1" smtClean="0"/>
              <a:t>ctd</a:t>
            </a:r>
            <a:r>
              <a:rPr lang="en-GB" dirty="0" smtClean="0"/>
              <a:t>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Clr>
                <a:schemeClr val="tx1"/>
              </a:buClr>
            </a:pPr>
            <a:r>
              <a:rPr lang="en-GB" sz="3400" b="1" dirty="0" smtClean="0"/>
              <a:t>Resources- Human, Finance, infrastructure</a:t>
            </a:r>
          </a:p>
          <a:p>
            <a:pPr lvl="1" algn="just">
              <a:buClr>
                <a:schemeClr val="tx1"/>
              </a:buClr>
            </a:pPr>
            <a:r>
              <a:rPr lang="en-GB" sz="2800" dirty="0" smtClean="0"/>
              <a:t>Ensure human capacity on e-waste management in place- job training, introduction of relevant curriculum in schools/colleges,</a:t>
            </a:r>
          </a:p>
          <a:p>
            <a:pPr lvl="1" algn="just">
              <a:buClr>
                <a:schemeClr val="tx1"/>
              </a:buClr>
            </a:pPr>
            <a:r>
              <a:rPr lang="en-GB" sz="2800" dirty="0" smtClean="0"/>
              <a:t>Establish a resource mobilisation mechanism to ensure sustainability of the e-waste management system- integration in national budgetary planning, e-waste fund, request for funding, business translation to attract investment,</a:t>
            </a:r>
          </a:p>
          <a:p>
            <a:pPr lvl="1" algn="just">
              <a:buClr>
                <a:schemeClr val="tx1"/>
              </a:buClr>
            </a:pPr>
            <a:r>
              <a:rPr lang="en-GB" sz="2800" dirty="0" smtClean="0"/>
              <a:t>Put in place e-waste infrastructure- manual dismantling plant, recycling, storage/collection, treatment plants etc,</a:t>
            </a:r>
          </a:p>
          <a:p>
            <a:pPr algn="just">
              <a:buClr>
                <a:schemeClr val="tx1"/>
              </a:buClr>
            </a:pPr>
            <a:r>
              <a:rPr lang="en-GB" sz="3400" b="1" dirty="0" smtClean="0"/>
              <a:t>Private sector engagement</a:t>
            </a:r>
          </a:p>
          <a:p>
            <a:pPr lvl="1" algn="just">
              <a:buClr>
                <a:schemeClr val="tx1"/>
              </a:buClr>
            </a:pPr>
            <a:r>
              <a:rPr lang="en-GB" sz="3000" dirty="0" smtClean="0"/>
              <a:t>Create enabling environment of appropriate EOL management through partnerships and </a:t>
            </a:r>
            <a:r>
              <a:rPr lang="en-GB" sz="2800" dirty="0" smtClean="0"/>
              <a:t>collaborations,</a:t>
            </a:r>
          </a:p>
          <a:p>
            <a:pPr lvl="1" algn="just">
              <a:buClr>
                <a:schemeClr val="tx1"/>
              </a:buClr>
            </a:pPr>
            <a:r>
              <a:rPr lang="en-GB" sz="2800" dirty="0" smtClean="0"/>
              <a:t>Establish PRO  for all manufacturers, importers and resellers of electronic waste,</a:t>
            </a:r>
          </a:p>
          <a:p>
            <a:pPr lvl="1" algn="just">
              <a:buClr>
                <a:schemeClr val="tx1"/>
              </a:buClr>
            </a:pPr>
            <a:r>
              <a:rPr lang="en-GB" sz="2800" dirty="0" smtClean="0"/>
              <a:t>Develop a take back system,</a:t>
            </a:r>
          </a:p>
          <a:p>
            <a:pPr lvl="1" algn="just">
              <a:buClr>
                <a:schemeClr val="tx1"/>
              </a:buClr>
            </a:pPr>
            <a:r>
              <a:rPr lang="en-GB" sz="2800" dirty="0" smtClean="0"/>
              <a:t>Encourage, support and sensitise the informal sector</a:t>
            </a:r>
            <a:r>
              <a:rPr lang="en-GB" sz="3000" dirty="0" smtClean="0"/>
              <a:t>,</a:t>
            </a:r>
          </a:p>
          <a:p>
            <a:pPr algn="just">
              <a:buClr>
                <a:schemeClr val="tx1"/>
              </a:buClr>
            </a:pPr>
            <a:r>
              <a:rPr lang="en-GB" sz="3400" b="1" dirty="0" smtClean="0"/>
              <a:t>Consumers</a:t>
            </a:r>
          </a:p>
          <a:p>
            <a:pPr lvl="1" algn="just">
              <a:buClr>
                <a:schemeClr val="tx1"/>
              </a:buClr>
            </a:pPr>
            <a:r>
              <a:rPr lang="en-GB" sz="2800" dirty="0" smtClean="0"/>
              <a:t>Establishment of an awareness framework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chemeClr val="tx1"/>
              </a:buClr>
            </a:pPr>
            <a:r>
              <a:rPr lang="en-GB" sz="4800" dirty="0" smtClean="0"/>
              <a:t>Government commitment  and related institutions is critical,</a:t>
            </a:r>
          </a:p>
          <a:p>
            <a:pPr algn="just">
              <a:buClr>
                <a:schemeClr val="tx1"/>
              </a:buClr>
            </a:pPr>
            <a:r>
              <a:rPr lang="en-GB" sz="4800" dirty="0" smtClean="0"/>
              <a:t>Consistent M&amp;E of policy implementation to enable incorporation of emerging issues like rapid changes in technology, changes in statistical data of e-waste generation- effective improvement of e-waste management systems,</a:t>
            </a:r>
          </a:p>
          <a:p>
            <a:pPr algn="just">
              <a:buClr>
                <a:schemeClr val="tx1"/>
              </a:buClr>
            </a:pPr>
            <a:r>
              <a:rPr lang="en-GB" sz="4800" dirty="0" smtClean="0"/>
              <a:t>Strong partnerships and collaborations,</a:t>
            </a:r>
          </a:p>
          <a:p>
            <a:pPr algn="just">
              <a:buClr>
                <a:schemeClr val="tx1"/>
              </a:buClr>
            </a:pPr>
            <a:r>
              <a:rPr lang="en-GB" sz="4800" dirty="0" smtClean="0"/>
              <a:t>Adequate awareness framework,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159"/>
          <a:stretch/>
        </p:blipFill>
        <p:spPr>
          <a:xfrm>
            <a:off x="-1" y="-1"/>
            <a:ext cx="18291175" cy="10290175"/>
          </a:xfrm>
          <a:prstGeom prst="rect">
            <a:avLst/>
          </a:prstGeom>
        </p:spPr>
      </p:pic>
      <p:pic>
        <p:nvPicPr>
          <p:cNvPr id="12" name="11 Imagen" descr="banda_baja.png"/>
          <p:cNvPicPr>
            <a:picLocks noChangeAspect="1"/>
          </p:cNvPicPr>
          <p:nvPr/>
        </p:nvPicPr>
        <p:blipFill>
          <a:blip r:embed="rId3" cstate="print"/>
          <a:srcRect t="66102"/>
          <a:stretch>
            <a:fillRect/>
          </a:stretch>
        </p:blipFill>
        <p:spPr>
          <a:xfrm>
            <a:off x="2729" y="6801271"/>
            <a:ext cx="18285716" cy="348667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077135" y="3266738"/>
            <a:ext cx="81369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800" i="1" dirty="0" err="1" smtClean="0">
                <a:latin typeface="Telefonica Text" pitchFamily="2" charset="0"/>
              </a:rPr>
              <a:t>Thank</a:t>
            </a:r>
            <a:r>
              <a:rPr lang="es-ES" sz="8800" i="1" dirty="0" smtClean="0">
                <a:latin typeface="Telefonica Text" pitchFamily="2" charset="0"/>
              </a:rPr>
              <a:t> </a:t>
            </a:r>
            <a:r>
              <a:rPr lang="es-ES" sz="8800" i="1" dirty="0" err="1" smtClean="0">
                <a:latin typeface="Telefonica Text" pitchFamily="2" charset="0"/>
              </a:rPr>
              <a:t>you</a:t>
            </a:r>
            <a:endParaRPr lang="es-ES" sz="8800" i="1" dirty="0" smtClean="0">
              <a:latin typeface="Telefonica Tex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118&quot;&gt;&lt;property id=&quot;20148&quot; value=&quot;5&quot;/&gt;&lt;property id=&quot;20300&quot; value=&quot;Slide 9&quot;/&gt;&lt;property id=&quot;20307&quot; value=&quot;260&quot;/&gt;&lt;/object&gt;&lt;object type=&quot;3&quot; unique_id=&quot;10119&quot;&gt;&lt;property id=&quot;20148&quot; value=&quot;5&quot;/&gt;&lt;property id=&quot;20300&quot; value=&quot;Slide 2 - &amp;quot;Outline&amp;quot;&quot;/&gt;&lt;property id=&quot;20307&quot; value=&quot;261&quot;/&gt;&lt;/object&gt;&lt;object type=&quot;3&quot; unique_id=&quot;10120&quot;&gt;&lt;property id=&quot;20148&quot; value=&quot;5&quot;/&gt;&lt;property id=&quot;20300&quot; value=&quot;Slide 3 - &amp;quot;Background&amp;quot;&quot;/&gt;&lt;property id=&quot;20307&quot; value=&quot;262&quot;/&gt;&lt;/object&gt;&lt;object type=&quot;3&quot; unique_id=&quot;10121&quot;&gt;&lt;property id=&quot;20148&quot; value=&quot;5&quot;/&gt;&lt;property id=&quot;20300&quot; value=&quot;Slide 4 - &amp;quot;SWOT Analysis of E-waste in the Region&amp;quot;&quot;/&gt;&lt;property id=&quot;20307&quot; value=&quot;267&quot;/&gt;&lt;/object&gt;&lt;object type=&quot;3&quot; unique_id=&quot;10122&quot;&gt;&lt;property id=&quot;20148&quot; value=&quot;5&quot;/&gt;&lt;property id=&quot;20300&quot; value=&quot;Slide 5 - &amp;quot;Rationale of Model Policy on E-waste management in the region&amp;quot;&quot;/&gt;&lt;property id=&quot;20307&quot; value=&quot;263&quot;/&gt;&lt;/object&gt;&lt;object type=&quot;3&quot; unique_id=&quot;10123&quot;&gt;&lt;property id=&quot;20148&quot; value=&quot;5&quot;/&gt;&lt;property id=&quot;20300&quot; value=&quot;Slide 6 - &amp;quot;Policy Focus Areas&amp;quot;&quot;/&gt;&lt;property id=&quot;20307&quot; value=&quot;264&quot;/&gt;&lt;/object&gt;&lt;object type=&quot;3&quot; unique_id=&quot;10124&quot;&gt;&lt;property id=&quot;20148&quot; value=&quot;5&quot;/&gt;&lt;property id=&quot;20300&quot; value=&quot;Slide 7 - &amp;quot;....policy focus areas ctd....&amp;quot;&quot;/&gt;&lt;property id=&quot;20307&quot; value=&quot;268&quot;/&gt;&lt;/object&gt;&lt;object type=&quot;3&quot; unique_id=&quot;10125&quot;&gt;&lt;property id=&quot;20148&quot; value=&quot;5&quot;/&gt;&lt;property id=&quot;20300&quot; value=&quot;Slide 8 - &amp;quot;Recommendations &amp;quot;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chn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2C488B902C4D4385B7704CD2E51C82" ma:contentTypeVersion="3" ma:contentTypeDescription="Create a new document." ma:contentTypeScope="" ma:versionID="87879ae58a221fc8f71e5c5e8230f39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34E10A-E755-49DA-A6AE-40FEAAE56B8C}"/>
</file>

<file path=customXml/itemProps2.xml><?xml version="1.0" encoding="utf-8"?>
<ds:datastoreItem xmlns:ds="http://schemas.openxmlformats.org/officeDocument/2006/customXml" ds:itemID="{2DCD81E6-8459-42BD-9200-5937628FD172}"/>
</file>

<file path=customXml/itemProps3.xml><?xml version="1.0" encoding="utf-8"?>
<ds:datastoreItem xmlns:ds="http://schemas.openxmlformats.org/officeDocument/2006/customXml" ds:itemID="{F4B62A1B-31ED-4C4C-9EFF-04B79996B8D1}"/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605</TotalTime>
  <Words>743</Words>
  <Application>Microsoft Office PowerPoint</Application>
  <PresentationFormat>Personalizado</PresentationFormat>
  <Paragraphs>91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Technic</vt:lpstr>
      <vt:lpstr>Diapositiva 1</vt:lpstr>
      <vt:lpstr>Outline</vt:lpstr>
      <vt:lpstr>Background</vt:lpstr>
      <vt:lpstr>SWOT Analysis of E-waste in the Region</vt:lpstr>
      <vt:lpstr>Rationale of Model Policy on E-waste management in the region</vt:lpstr>
      <vt:lpstr>Policy Focus Areas</vt:lpstr>
      <vt:lpstr>....policy focus areas ctd....</vt:lpstr>
      <vt:lpstr>Recommendations 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cdelcaz</dc:creator>
  <cp:lastModifiedBy>cdelcaz</cp:lastModifiedBy>
  <cp:revision>40</cp:revision>
  <dcterms:created xsi:type="dcterms:W3CDTF">2013-08-21T15:33:30Z</dcterms:created>
  <dcterms:modified xsi:type="dcterms:W3CDTF">2013-09-12T17:16:09Z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0x010100162C488B902C4D4385B7704CD2E51C82</vt:lpwstr>
  </property>
</Properties>
</file>