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4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75" r:id="rId12"/>
    <p:sldId id="277" r:id="rId13"/>
  </p:sldIdLst>
  <p:sldSz cx="18291175" cy="10290175"/>
  <p:notesSz cx="6735763" cy="9866313"/>
  <p:custDataLst>
    <p:tags r:id="rId16"/>
  </p:custDataLst>
  <p:defaultTextStyle>
    <a:defPPr>
      <a:defRPr lang="es-ES"/>
    </a:defPPr>
    <a:lvl1pPr marL="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60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321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81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642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3025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9630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6234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2839" algn="l" defTabSz="1633210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78" y="210"/>
      </p:cViewPr>
      <p:guideLst>
        <p:guide orient="horz" pos="2288"/>
        <p:guide orient="horz" pos="2969"/>
        <p:guide pos="5761"/>
        <p:guide pos="57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1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idor2\Asimelec\Comun\2012_MEDIOAMBIENTE\RELAC_INSTITUC\Informes%20Anuales_11\KGS.%20GESTIONADOS\ECOASIMELEC\ECOASIMELEC%20kgs%20gestionados\EA%20NACIONAL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servidor2\Asimelec\Comun\2012_MEDIOAMBIENTE\COMUNICACION\ECOENCUENTRO%202012\DATOS\RAEES%20gestionados2011_cat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42144554511331245"/>
          <c:y val="9.9398066421299322E-2"/>
          <c:w val="0.57855445488668755"/>
          <c:h val="0.89691211967315854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7030A0"/>
              </a:solidFill>
              <a:ln>
                <a:solidFill>
                  <a:srgbClr val="4F81BD"/>
                </a:solidFill>
              </a:ln>
            </c:spPr>
          </c:dPt>
          <c:dPt>
            <c:idx val="3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4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6"/>
            <c:spPr>
              <a:solidFill>
                <a:srgbClr val="FFFF00"/>
              </a:solidFill>
            </c:spPr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0.15560692010272958"/>
                  <c:y val="-0.11390728127545367"/>
                </c:manualLayout>
              </c:layout>
              <c:showPercent val="1"/>
            </c:dLbl>
            <c:dLbl>
              <c:idx val="4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showPercent val="1"/>
            <c:showLeaderLines val="1"/>
          </c:dLbls>
          <c:cat>
            <c:strRef>
              <c:f>TD!$A$21:$A$29</c:f>
              <c:strCache>
                <c:ptCount val="9"/>
                <c:pt idx="0">
                  <c:v>01. Grandes electrodomésticos</c:v>
                </c:pt>
                <c:pt idx="1">
                  <c:v>02. Pequeño electrodoméstico</c:v>
                </c:pt>
                <c:pt idx="2">
                  <c:v>03. Informática y telecomunicaciones</c:v>
                </c:pt>
                <c:pt idx="3">
                  <c:v>04. Electrónica de consumo</c:v>
                </c:pt>
                <c:pt idx="4">
                  <c:v>06. Herramientas eléctricas</c:v>
                </c:pt>
                <c:pt idx="5">
                  <c:v>07. Juguetes o equipos deportivos</c:v>
                </c:pt>
                <c:pt idx="6">
                  <c:v>08. Aparatos médicos</c:v>
                </c:pt>
                <c:pt idx="7">
                  <c:v>09. Instrumentos de vigilancia y control</c:v>
                </c:pt>
                <c:pt idx="8">
                  <c:v>10. Máquinas expendedoras</c:v>
                </c:pt>
              </c:strCache>
            </c:strRef>
          </c:cat>
          <c:val>
            <c:numRef>
              <c:f>TD!$B$21:$B$29</c:f>
              <c:numCache>
                <c:formatCode>#,##0</c:formatCode>
                <c:ptCount val="9"/>
                <c:pt idx="0">
                  <c:v>138917.19213094574</c:v>
                </c:pt>
                <c:pt idx="1">
                  <c:v>169803.00613312755</c:v>
                </c:pt>
                <c:pt idx="2">
                  <c:v>9080073.6552891918</c:v>
                </c:pt>
                <c:pt idx="3">
                  <c:v>1646516.447702687</c:v>
                </c:pt>
                <c:pt idx="4">
                  <c:v>21436.716913698918</c:v>
                </c:pt>
                <c:pt idx="5">
                  <c:v>2498400.9234127053</c:v>
                </c:pt>
                <c:pt idx="6">
                  <c:v>390069</c:v>
                </c:pt>
                <c:pt idx="7">
                  <c:v>96357.092015091199</c:v>
                </c:pt>
                <c:pt idx="8">
                  <c:v>0</c:v>
                </c:pt>
              </c:numCache>
            </c:numRef>
          </c:val>
        </c:ser>
        <c:dLbls>
          <c:showPercent val="1"/>
        </c:dLbls>
      </c:pie3DChart>
    </c:plotArea>
    <c:legend>
      <c:legendPos val="l"/>
      <c:legendEntry>
        <c:idx val="0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2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3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4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5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6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7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egendEntry>
        <c:idx val="8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s-ES"/>
          </a:p>
        </c:txPr>
      </c:legendEntry>
      <c:layout>
        <c:manualLayout>
          <c:xMode val="edge"/>
          <c:yMode val="edge"/>
          <c:x val="0"/>
          <c:y val="4.8450256751265276E-2"/>
          <c:w val="0.40730486646158481"/>
          <c:h val="0.81790268229064511"/>
        </c:manualLayout>
      </c:layout>
      <c:txPr>
        <a:bodyPr/>
        <a:lstStyle/>
        <a:p>
          <a:pPr>
            <a:defRPr sz="900"/>
          </a:pPr>
          <a:endParaRPr lang="es-ES"/>
        </a:p>
      </c:txPr>
    </c:legend>
    <c:plotVisOnly val="1"/>
    <c:dispBlanksAs val="zero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1551559786370353E-2"/>
          <c:y val="0.12451529589645677"/>
          <c:w val="0.51817448192110316"/>
          <c:h val="0.6945916899243250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6600"/>
              </a:solidFill>
            </c:spPr>
          </c:dPt>
          <c:dPt>
            <c:idx val="1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2"/>
            <c:spPr>
              <a:solidFill>
                <a:srgbClr val="9BBB59"/>
              </a:solidFill>
            </c:spPr>
          </c:dPt>
          <c:dLbls>
            <c:dLbl>
              <c:idx val="0"/>
              <c:layout>
                <c:manualLayout>
                  <c:x val="-0.1853357392825897"/>
                  <c:y val="-6.9955161854768411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Percent val="1"/>
            </c:dLbl>
            <c:dLbl>
              <c:idx val="1"/>
              <c:layout>
                <c:manualLayout>
                  <c:x val="0.12956477455243526"/>
                  <c:y val="-4.8262878202376479E-2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  <c:showPercent val="1"/>
            </c:dLbl>
            <c:dLbl>
              <c:idx val="2"/>
              <c:layout>
                <c:manualLayout>
                  <c:x val="3.2838520759884478E-2"/>
                  <c:y val="0.10337968629688597"/>
                </c:manualLayout>
              </c:layout>
              <c:spPr/>
              <c:txPr>
                <a:bodyPr/>
                <a:lstStyle/>
                <a:p>
                  <a:pPr>
                    <a:defRPr sz="1600"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Percent val="1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Percent val="1"/>
            <c:showLeaderLines val="1"/>
          </c:dLbls>
          <c:cat>
            <c:strRef>
              <c:f>TD!$G$23:$G$25</c:f>
              <c:strCache>
                <c:ptCount val="3"/>
                <c:pt idx="0">
                  <c:v>Ecoasimelec</c:v>
                </c:pt>
                <c:pt idx="1">
                  <c:v>Ecofimática</c:v>
                </c:pt>
                <c:pt idx="2">
                  <c:v>Tragamóvil</c:v>
                </c:pt>
              </c:strCache>
            </c:strRef>
          </c:cat>
          <c:val>
            <c:numRef>
              <c:f>TD!$H$23:$H$25</c:f>
              <c:numCache>
                <c:formatCode>#,##0</c:formatCode>
                <c:ptCount val="3"/>
                <c:pt idx="0">
                  <c:v>5278131.9952891525</c:v>
                </c:pt>
                <c:pt idx="1">
                  <c:v>3012801.6599999997</c:v>
                </c:pt>
                <c:pt idx="2">
                  <c:v>789140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8051807549543299"/>
          <c:y val="0.19463704494488879"/>
          <c:w val="0.25902090596884558"/>
          <c:h val="0.30500567550494889"/>
        </c:manualLayout>
      </c:layout>
      <c:txPr>
        <a:bodyPr/>
        <a:lstStyle/>
        <a:p>
          <a:pPr>
            <a:defRPr sz="1400">
              <a:solidFill>
                <a:schemeClr val="bg1"/>
              </a:solidFill>
            </a:defRPr>
          </a:pPr>
          <a:endParaRPr lang="es-ES"/>
        </a:p>
      </c:txPr>
    </c:legend>
    <c:plotVisOnly val="1"/>
    <c:dispBlanksAs val="zero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91F07-B1EB-4B2F-A24E-6C7BBB805135}" type="datetimeFigureOut">
              <a:rPr lang="en-GB" smtClean="0"/>
              <a:pPr/>
              <a:t>09/09/2013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42285-25D8-4F8A-862B-71D7BE7EFF8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CC980-0B7C-4A28-86BB-EFF4E5CBD084}" type="datetimeFigureOut">
              <a:rPr lang="en-GB" smtClean="0"/>
              <a:pPr/>
              <a:t>09/09/2013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5143F-E6E2-48A3-874B-E839DF8862F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814943-B34B-488C-B0B8-E8F6ADFBAED5}" type="slidenum">
              <a:rPr lang="en-US" altLang="es-ES" smtClean="0"/>
              <a:pPr/>
              <a:t>4</a:t>
            </a:fld>
            <a:endParaRPr lang="en-US" altLang="es-E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alt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altLang="es-ES" smtClean="0"/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450F77-4B19-4C2C-9C94-FAF9DECCDEC9}" type="slidenum">
              <a:rPr lang="en-US" altLang="es-ES" smtClean="0"/>
              <a:pPr/>
              <a:t>9</a:t>
            </a:fld>
            <a:endParaRPr lang="en-US" alt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71838" y="3196625"/>
            <a:ext cx="15547499" cy="220571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elefonica Text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743676" y="5831099"/>
            <a:ext cx="12803823" cy="26297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6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3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6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84746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26961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4877" y="6612391"/>
            <a:ext cx="15547499" cy="2043743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444877" y="4361416"/>
            <a:ext cx="15547499" cy="2250975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60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321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81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642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302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963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623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283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93284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829117" y="3601562"/>
            <a:ext cx="16312808" cy="10190132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8446779" y="3601562"/>
            <a:ext cx="16312806" cy="10190132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789025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559" y="412084"/>
            <a:ext cx="16462058" cy="1715029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559" y="2303380"/>
            <a:ext cx="8081779" cy="959939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05" indent="0">
              <a:buNone/>
              <a:defRPr sz="3600" b="1"/>
            </a:lvl2pPr>
            <a:lvl3pPr marL="1633210" indent="0">
              <a:buNone/>
              <a:defRPr sz="3200" b="1"/>
            </a:lvl3pPr>
            <a:lvl4pPr marL="2449815" indent="0">
              <a:buNone/>
              <a:defRPr sz="2900" b="1"/>
            </a:lvl4pPr>
            <a:lvl5pPr marL="3266420" indent="0">
              <a:buNone/>
              <a:defRPr sz="2900" b="1"/>
            </a:lvl5pPr>
            <a:lvl6pPr marL="4083025" indent="0">
              <a:buNone/>
              <a:defRPr sz="2900" b="1"/>
            </a:lvl6pPr>
            <a:lvl7pPr marL="4899630" indent="0">
              <a:buNone/>
              <a:defRPr sz="2900" b="1"/>
            </a:lvl7pPr>
            <a:lvl8pPr marL="5716234" indent="0">
              <a:buNone/>
              <a:defRPr sz="2900" b="1"/>
            </a:lvl8pPr>
            <a:lvl9pPr marL="6532839" indent="0">
              <a:buNone/>
              <a:defRPr sz="2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914559" y="3263320"/>
            <a:ext cx="8081779" cy="5928761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9291664" y="2303380"/>
            <a:ext cx="8084953" cy="959939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605" indent="0">
              <a:buNone/>
              <a:defRPr sz="3600" b="1"/>
            </a:lvl2pPr>
            <a:lvl3pPr marL="1633210" indent="0">
              <a:buNone/>
              <a:defRPr sz="3200" b="1"/>
            </a:lvl3pPr>
            <a:lvl4pPr marL="2449815" indent="0">
              <a:buNone/>
              <a:defRPr sz="2900" b="1"/>
            </a:lvl4pPr>
            <a:lvl5pPr marL="3266420" indent="0">
              <a:buNone/>
              <a:defRPr sz="2900" b="1"/>
            </a:lvl5pPr>
            <a:lvl6pPr marL="4083025" indent="0">
              <a:buNone/>
              <a:defRPr sz="2900" b="1"/>
            </a:lvl6pPr>
            <a:lvl7pPr marL="4899630" indent="0">
              <a:buNone/>
              <a:defRPr sz="2900" b="1"/>
            </a:lvl7pPr>
            <a:lvl8pPr marL="5716234" indent="0">
              <a:buNone/>
              <a:defRPr sz="2900" b="1"/>
            </a:lvl8pPr>
            <a:lvl9pPr marL="6532839" indent="0">
              <a:buNone/>
              <a:defRPr sz="29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9291664" y="3263320"/>
            <a:ext cx="8084953" cy="5928761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36295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244185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741369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560" y="409701"/>
            <a:ext cx="6017671" cy="1743613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51341" y="409702"/>
            <a:ext cx="10225275" cy="8782379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560" y="2153315"/>
            <a:ext cx="6017671" cy="7038766"/>
          </a:xfrm>
        </p:spPr>
        <p:txBody>
          <a:bodyPr/>
          <a:lstStyle>
            <a:lvl1pPr marL="0" indent="0">
              <a:buNone/>
              <a:defRPr sz="2500"/>
            </a:lvl1pPr>
            <a:lvl2pPr marL="816605" indent="0">
              <a:buNone/>
              <a:defRPr sz="2100"/>
            </a:lvl2pPr>
            <a:lvl3pPr marL="1633210" indent="0">
              <a:buNone/>
              <a:defRPr sz="1800"/>
            </a:lvl3pPr>
            <a:lvl4pPr marL="2449815" indent="0">
              <a:buNone/>
              <a:defRPr sz="1600"/>
            </a:lvl4pPr>
            <a:lvl5pPr marL="3266420" indent="0">
              <a:buNone/>
              <a:defRPr sz="1600"/>
            </a:lvl5pPr>
            <a:lvl6pPr marL="4083025" indent="0">
              <a:buNone/>
              <a:defRPr sz="1600"/>
            </a:lvl6pPr>
            <a:lvl7pPr marL="4899630" indent="0">
              <a:buNone/>
              <a:defRPr sz="1600"/>
            </a:lvl7pPr>
            <a:lvl8pPr marL="5716234" indent="0">
              <a:buNone/>
              <a:defRPr sz="1600"/>
            </a:lvl8pPr>
            <a:lvl9pPr marL="6532839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2482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85198" y="7203123"/>
            <a:ext cx="10974705" cy="850369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585198" y="919446"/>
            <a:ext cx="10974705" cy="6174105"/>
          </a:xfrm>
        </p:spPr>
        <p:txBody>
          <a:bodyPr/>
          <a:lstStyle>
            <a:lvl1pPr marL="0" indent="0">
              <a:buNone/>
              <a:defRPr sz="5700"/>
            </a:lvl1pPr>
            <a:lvl2pPr marL="816605" indent="0">
              <a:buNone/>
              <a:defRPr sz="5000"/>
            </a:lvl2pPr>
            <a:lvl3pPr marL="1633210" indent="0">
              <a:buNone/>
              <a:defRPr sz="4300"/>
            </a:lvl3pPr>
            <a:lvl4pPr marL="2449815" indent="0">
              <a:buNone/>
              <a:defRPr sz="3600"/>
            </a:lvl4pPr>
            <a:lvl5pPr marL="3266420" indent="0">
              <a:buNone/>
              <a:defRPr sz="3600"/>
            </a:lvl5pPr>
            <a:lvl6pPr marL="4083025" indent="0">
              <a:buNone/>
              <a:defRPr sz="3600"/>
            </a:lvl6pPr>
            <a:lvl7pPr marL="4899630" indent="0">
              <a:buNone/>
              <a:defRPr sz="3600"/>
            </a:lvl7pPr>
            <a:lvl8pPr marL="5716234" indent="0">
              <a:buNone/>
              <a:defRPr sz="3600"/>
            </a:lvl8pPr>
            <a:lvl9pPr marL="6532839" indent="0">
              <a:buNone/>
              <a:defRPr sz="36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585198" y="8053492"/>
            <a:ext cx="10974705" cy="1207666"/>
          </a:xfrm>
        </p:spPr>
        <p:txBody>
          <a:bodyPr/>
          <a:lstStyle>
            <a:lvl1pPr marL="0" indent="0">
              <a:buNone/>
              <a:defRPr sz="2500"/>
            </a:lvl1pPr>
            <a:lvl2pPr marL="816605" indent="0">
              <a:buNone/>
              <a:defRPr sz="2100"/>
            </a:lvl2pPr>
            <a:lvl3pPr marL="1633210" indent="0">
              <a:buNone/>
              <a:defRPr sz="1800"/>
            </a:lvl3pPr>
            <a:lvl4pPr marL="2449815" indent="0">
              <a:buNone/>
              <a:defRPr sz="1600"/>
            </a:lvl4pPr>
            <a:lvl5pPr marL="3266420" indent="0">
              <a:buNone/>
              <a:defRPr sz="1600"/>
            </a:lvl5pPr>
            <a:lvl6pPr marL="4083025" indent="0">
              <a:buNone/>
              <a:defRPr sz="1600"/>
            </a:lvl6pPr>
            <a:lvl7pPr marL="4899630" indent="0">
              <a:buNone/>
              <a:defRPr sz="1600"/>
            </a:lvl7pPr>
            <a:lvl8pPr marL="5716234" indent="0">
              <a:buNone/>
              <a:defRPr sz="1600"/>
            </a:lvl8pPr>
            <a:lvl9pPr marL="6532839" indent="0">
              <a:buNone/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429658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16709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26528555" y="619317"/>
            <a:ext cx="8231029" cy="13172377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829119" y="619317"/>
            <a:ext cx="24394584" cy="1317237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86905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914559" y="412084"/>
            <a:ext cx="16462058" cy="1715029"/>
          </a:xfrm>
          <a:prstGeom prst="rect">
            <a:avLst/>
          </a:prstGeom>
        </p:spPr>
        <p:txBody>
          <a:bodyPr vert="horz" lIns="163321" tIns="81660" rIns="163321" bIns="8166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559" y="2401042"/>
            <a:ext cx="16462058" cy="6791040"/>
          </a:xfrm>
          <a:prstGeom prst="rect">
            <a:avLst/>
          </a:prstGeom>
        </p:spPr>
        <p:txBody>
          <a:bodyPr vert="horz" lIns="163321" tIns="81660" rIns="163321" bIns="8166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914559" y="9537468"/>
            <a:ext cx="4267941" cy="547857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DB98A-F1DC-46C4-9FF0-1BF63371BA7C}" type="datetimeFigureOut">
              <a:rPr lang="es-ES" smtClean="0"/>
              <a:pPr/>
              <a:t>09/09/2013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249485" y="9537468"/>
            <a:ext cx="5792205" cy="547857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3108675" y="9537468"/>
            <a:ext cx="4267941" cy="547857"/>
          </a:xfrm>
          <a:prstGeom prst="rect">
            <a:avLst/>
          </a:prstGeom>
        </p:spPr>
        <p:txBody>
          <a:bodyPr vert="horz" lIns="163321" tIns="81660" rIns="163321" bIns="81660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C4B2E-7876-44C2-A2ED-D83237E82549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7" name="6 Grupo"/>
          <p:cNvGrpSpPr/>
          <p:nvPr userDrawn="1"/>
        </p:nvGrpSpPr>
        <p:grpSpPr>
          <a:xfrm>
            <a:off x="0" y="0"/>
            <a:ext cx="18291175" cy="10290175"/>
            <a:chOff x="-1" y="-1"/>
            <a:chExt cx="18291175" cy="10290175"/>
          </a:xfrm>
        </p:grpSpPr>
        <p:pic>
          <p:nvPicPr>
            <p:cNvPr id="8" name="7 Imagen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" y="-1"/>
              <a:ext cx="18291175" cy="10290175"/>
            </a:xfrm>
            <a:prstGeom prst="rect">
              <a:avLst/>
            </a:prstGeom>
          </p:spPr>
        </p:pic>
        <p:pic>
          <p:nvPicPr>
            <p:cNvPr id="9" name="8 Imagen" descr="banda_baja.png"/>
            <p:cNvPicPr>
              <a:picLocks noChangeAspect="1"/>
            </p:cNvPicPr>
            <p:nvPr/>
          </p:nvPicPr>
          <p:blipFill>
            <a:blip r:embed="rId14" cstate="screen"/>
            <a:srcRect/>
            <a:stretch>
              <a:fillRect/>
            </a:stretch>
          </p:blipFill>
          <p:spPr>
            <a:xfrm>
              <a:off x="2729" y="6801271"/>
              <a:ext cx="18285716" cy="34866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148733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33210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454" indent="-612454" algn="l" defTabSz="1633210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983" indent="-510378" algn="l" defTabSz="1633210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51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8117" indent="-408302" algn="l" defTabSz="1633210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4722" indent="-408302" algn="l" defTabSz="1633210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1327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793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4537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41142" indent="-408302" algn="l" defTabSz="163321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60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321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81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642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3025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9630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6234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2839" algn="l" defTabSz="163321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5.jpe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10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-503485" y="0"/>
            <a:ext cx="18291175" cy="10290175"/>
          </a:xfrm>
          <a:prstGeom prst="rect">
            <a:avLst/>
          </a:prstGeom>
        </p:spPr>
      </p:pic>
      <p:grpSp>
        <p:nvGrpSpPr>
          <p:cNvPr id="12" name="11 Grupo"/>
          <p:cNvGrpSpPr/>
          <p:nvPr/>
        </p:nvGrpSpPr>
        <p:grpSpPr>
          <a:xfrm>
            <a:off x="10147117" y="1832719"/>
            <a:ext cx="8144058" cy="8138144"/>
            <a:chOff x="10884627" y="1035408"/>
            <a:chExt cx="7353134" cy="7347794"/>
          </a:xfrm>
        </p:grpSpPr>
        <p:pic>
          <p:nvPicPr>
            <p:cNvPr id="5" name="4 Imagen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22899" t="2781" r="23249" b="1553"/>
            <a:stretch/>
          </p:blipFill>
          <p:spPr>
            <a:xfrm>
              <a:off x="10884627" y="1035408"/>
              <a:ext cx="7353134" cy="7347794"/>
            </a:xfrm>
            <a:prstGeom prst="rect">
              <a:avLst/>
            </a:prstGeom>
          </p:spPr>
        </p:pic>
        <p:pic>
          <p:nvPicPr>
            <p:cNvPr id="6" name="5 Imagen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911034" y="1356330"/>
              <a:ext cx="7300320" cy="6705950"/>
            </a:xfrm>
            <a:prstGeom prst="rect">
              <a:avLst/>
            </a:prstGeom>
          </p:spPr>
        </p:pic>
      </p:grpSp>
      <p:sp>
        <p:nvSpPr>
          <p:cNvPr id="10" name="9 CuadroTexto"/>
          <p:cNvSpPr txBox="1"/>
          <p:nvPr/>
        </p:nvSpPr>
        <p:spPr>
          <a:xfrm>
            <a:off x="648643" y="7953399"/>
            <a:ext cx="8136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7613"/>
            <a:endParaRPr lang="es-ES" sz="4400" dirty="0" smtClean="0">
              <a:solidFill>
                <a:schemeClr val="bg1"/>
              </a:solidFill>
              <a:latin typeface="Telefonica Text" pitchFamily="2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76635" y="5505127"/>
            <a:ext cx="10054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smtClean="0">
                <a:solidFill>
                  <a:schemeClr val="bg1"/>
                </a:solidFill>
              </a:rPr>
              <a:t>WEEE </a:t>
            </a:r>
            <a:r>
              <a:rPr lang="en-US" sz="4800" i="1" smtClean="0">
                <a:solidFill>
                  <a:schemeClr val="bg1"/>
                </a:solidFill>
              </a:rPr>
              <a:t>Management </a:t>
            </a:r>
            <a:r>
              <a:rPr lang="en-US" sz="4800" i="1" smtClean="0">
                <a:solidFill>
                  <a:schemeClr val="bg1"/>
                </a:solidFill>
              </a:rPr>
              <a:t>Model</a:t>
            </a:r>
            <a:r>
              <a:rPr lang="en-US" sz="4800" i="1" smtClean="0">
                <a:solidFill>
                  <a:schemeClr val="bg1"/>
                </a:solidFill>
              </a:rPr>
              <a:t>: </a:t>
            </a:r>
            <a:endParaRPr lang="en-US" sz="4800" i="1" smtClean="0">
              <a:solidFill>
                <a:schemeClr val="bg1"/>
              </a:solidFill>
            </a:endParaRPr>
          </a:p>
          <a:p>
            <a:r>
              <a:rPr lang="en-US" sz="4800" i="1" smtClean="0">
                <a:solidFill>
                  <a:schemeClr val="bg1"/>
                </a:solidFill>
              </a:rPr>
              <a:t>a Challenge / a Reality  </a:t>
            </a:r>
            <a:endParaRPr lang="en-US" sz="4800" i="1" smtClean="0">
              <a:solidFill>
                <a:schemeClr val="bg1"/>
              </a:solidFill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575865" y="618847"/>
            <a:ext cx="9793088" cy="4094441"/>
            <a:chOff x="8285993" y="1622117"/>
            <a:chExt cx="10602200" cy="4432727"/>
          </a:xfrm>
        </p:grpSpPr>
        <p:pic>
          <p:nvPicPr>
            <p:cNvPr id="16" name="15 Imagen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26684" y="1789144"/>
              <a:ext cx="3224612" cy="1095250"/>
            </a:xfrm>
            <a:prstGeom prst="rect">
              <a:avLst/>
            </a:prstGeom>
          </p:spPr>
        </p:pic>
        <p:pic>
          <p:nvPicPr>
            <p:cNvPr id="17" name="16 Imagen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7443" y="1622117"/>
              <a:ext cx="2006026" cy="1185379"/>
            </a:xfrm>
            <a:prstGeom prst="rect">
              <a:avLst/>
            </a:prstGeom>
          </p:spPr>
        </p:pic>
        <p:pic>
          <p:nvPicPr>
            <p:cNvPr id="18" name="17 Imagen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5389" b="35610"/>
            <a:stretch/>
          </p:blipFill>
          <p:spPr>
            <a:xfrm>
              <a:off x="8285993" y="3132594"/>
              <a:ext cx="10602200" cy="2922250"/>
            </a:xfrm>
            <a:prstGeom prst="rect">
              <a:avLst/>
            </a:prstGeom>
          </p:spPr>
        </p:pic>
      </p:grpSp>
      <p:sp>
        <p:nvSpPr>
          <p:cNvPr id="13" name="12 CuadroTexto"/>
          <p:cNvSpPr txBox="1"/>
          <p:nvPr/>
        </p:nvSpPr>
        <p:spPr>
          <a:xfrm>
            <a:off x="648643" y="7665367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/>
                </a:solidFill>
              </a:rPr>
              <a:t>José Pérez García 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CEO Recyclia</a:t>
            </a:r>
            <a:endParaRPr lang="en-GB" sz="2400" dirty="0" smtClean="0">
              <a:solidFill>
                <a:schemeClr val="bg1"/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76635" y="9249543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Madrid, 16 </a:t>
            </a:r>
            <a:r>
              <a:rPr lang="en-GB" sz="1600" dirty="0" smtClean="0">
                <a:solidFill>
                  <a:schemeClr val="bg1"/>
                </a:solidFill>
              </a:rPr>
              <a:t>September </a:t>
            </a:r>
            <a:r>
              <a:rPr lang="en-GB" sz="1600" dirty="0" smtClean="0">
                <a:solidFill>
                  <a:schemeClr val="bg1"/>
                </a:solidFill>
              </a:rPr>
              <a:t>2013</a:t>
            </a:r>
            <a:endParaRPr lang="en-GB" sz="1600" dirty="0" smtClean="0">
              <a:solidFill>
                <a:schemeClr val="bg1"/>
              </a:solidFill>
            </a:endParaRPr>
          </a:p>
          <a:p>
            <a:endParaRPr lang="en-GB" sz="1600" dirty="0"/>
          </a:p>
        </p:txBody>
      </p:sp>
    </p:spTree>
    <p:extLst>
      <p:ext uri="{BB962C8B-B14F-4D97-AF65-F5344CB8AC3E}">
        <p14:creationId xmlns="" xmlns:p14="http://schemas.microsoft.com/office/powerpoint/2010/main" val="404249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smtClean="0">
                <a:solidFill>
                  <a:schemeClr val="bg1"/>
                </a:solidFill>
              </a:rPr>
              <a:t>Scheme</a:t>
            </a:r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Presentation of Recyclia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The management challenge  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Management model  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Advantages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Conclusions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6C2EC1-7B8D-4698-891E-4637F263CA11}" type="slidenum">
              <a:rPr lang="en-US" altLang="es-ES" smtClean="0"/>
              <a:pPr>
                <a:defRPr/>
              </a:pPr>
              <a:t>2</a:t>
            </a:fld>
            <a:endParaRPr lang="en-US" alt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Rectángulo"/>
          <p:cNvSpPr>
            <a:spLocks noChangeArrowheads="1"/>
          </p:cNvSpPr>
          <p:nvPr/>
        </p:nvSpPr>
        <p:spPr bwMode="auto">
          <a:xfrm>
            <a:off x="1019354" y="1472067"/>
            <a:ext cx="16481111" cy="619731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163301" tIns="81652" rIns="163301" bIns="81652">
            <a:spAutoFit/>
          </a:bodyPr>
          <a:lstStyle/>
          <a:p>
            <a:pPr algn="just">
              <a:buFont typeface="Wingdings" pitchFamily="2" charset="2"/>
              <a:buChar char="§"/>
              <a:tabLst>
                <a:tab pos="813770" algn="l"/>
              </a:tabLst>
            </a:pPr>
            <a:r>
              <a:rPr lang="en-US" sz="2400" dirty="0" smtClean="0">
                <a:solidFill>
                  <a:schemeClr val="bg2"/>
                </a:solidFill>
              </a:rPr>
              <a:t>    </a:t>
            </a:r>
            <a:r>
              <a:rPr lang="en-US" sz="2400" dirty="0">
                <a:solidFill>
                  <a:schemeClr val="bg2"/>
                </a:solidFill>
              </a:rPr>
              <a:t>RECYCLIA is the environmental Platform that brings together the </a:t>
            </a:r>
            <a:r>
              <a:rPr lang="en-US" sz="2400" dirty="0" smtClean="0">
                <a:solidFill>
                  <a:schemeClr val="bg2"/>
                </a:solidFill>
              </a:rPr>
              <a:t>experience, knowledge </a:t>
            </a:r>
            <a:r>
              <a:rPr lang="en-US" sz="2400" dirty="0">
                <a:solidFill>
                  <a:schemeClr val="bg2"/>
                </a:solidFill>
              </a:rPr>
              <a:t>and human team of Integrated Management Systems. </a:t>
            </a:r>
            <a:endParaRPr lang="es-ES" sz="2400" dirty="0">
              <a:solidFill>
                <a:schemeClr val="bg2"/>
              </a:solidFill>
            </a:endParaRPr>
          </a:p>
          <a:p>
            <a:pPr algn="just">
              <a:tabLst>
                <a:tab pos="813770" algn="l"/>
              </a:tabLst>
            </a:pPr>
            <a:endParaRPr lang="es-ES_tradnl" altLang="es-ES" sz="2400" dirty="0">
              <a:solidFill>
                <a:schemeClr val="bg2"/>
              </a:solidFill>
            </a:endParaRPr>
          </a:p>
          <a:p>
            <a:pPr algn="just">
              <a:buFont typeface="Wingdings" pitchFamily="2" charset="2"/>
              <a:buChar char="§"/>
              <a:tabLst>
                <a:tab pos="813770" algn="l"/>
              </a:tabLst>
            </a:pPr>
            <a:r>
              <a:rPr lang="es-ES_tradnl" altLang="es-ES" sz="2400" dirty="0">
                <a:solidFill>
                  <a:schemeClr val="bg2"/>
                </a:solidFill>
              </a:rPr>
              <a:t>    </a:t>
            </a:r>
            <a:r>
              <a:rPr lang="en-US" sz="2400" dirty="0">
                <a:solidFill>
                  <a:schemeClr val="bg2"/>
                </a:solidFill>
              </a:rPr>
              <a:t>Under the legal form of Economic Interest Grouping (EIG), Recyclia is a </a:t>
            </a:r>
            <a:r>
              <a:rPr lang="en-US" sz="2400" dirty="0" smtClean="0">
                <a:solidFill>
                  <a:schemeClr val="bg2"/>
                </a:solidFill>
              </a:rPr>
              <a:t>non profit </a:t>
            </a:r>
            <a:r>
              <a:rPr lang="en-US" sz="2400" dirty="0">
                <a:solidFill>
                  <a:schemeClr val="bg2"/>
                </a:solidFill>
              </a:rPr>
              <a:t>organization that encompasses the following foundations:</a:t>
            </a:r>
            <a:endParaRPr lang="es-ES_tradnl" sz="2400" dirty="0">
              <a:solidFill>
                <a:schemeClr val="bg2"/>
              </a:solidFill>
            </a:endParaRPr>
          </a:p>
          <a:p>
            <a:pPr algn="just">
              <a:tabLst>
                <a:tab pos="813770" algn="l"/>
              </a:tabLst>
            </a:pPr>
            <a:endParaRPr lang="es-ES_tradnl" sz="28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28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12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1200" dirty="0">
              <a:solidFill>
                <a:srgbClr val="00415D"/>
              </a:solidFill>
              <a:latin typeface="Calibri" pitchFamily="34" charset="0"/>
            </a:endParaRPr>
          </a:p>
          <a:p>
            <a:pPr marL="1094477" lvl="1" algn="just">
              <a:lnSpc>
                <a:spcPct val="150000"/>
              </a:lnSpc>
              <a:tabLst>
                <a:tab pos="813770" algn="l"/>
              </a:tabLst>
            </a:pPr>
            <a:endParaRPr lang="es-ES_tradnl" b="1" dirty="0">
              <a:solidFill>
                <a:srgbClr val="00415D"/>
              </a:solidFill>
              <a:latin typeface="Calibri" pitchFamily="34" charset="0"/>
            </a:endParaRPr>
          </a:p>
          <a:p>
            <a:pPr marL="1094477" lvl="1" algn="just">
              <a:lnSpc>
                <a:spcPct val="150000"/>
              </a:lnSpc>
              <a:tabLst>
                <a:tab pos="813770" algn="l"/>
              </a:tabLst>
            </a:pPr>
            <a:endParaRPr lang="es-ES_tradnl" sz="1200" b="1" dirty="0">
              <a:solidFill>
                <a:srgbClr val="00415D"/>
              </a:solidFill>
              <a:latin typeface="Calibri" pitchFamily="34" charset="0"/>
            </a:endParaRPr>
          </a:p>
          <a:p>
            <a:pPr marL="1094477" lvl="1" algn="just">
              <a:lnSpc>
                <a:spcPct val="150000"/>
              </a:lnSpc>
              <a:tabLst>
                <a:tab pos="813770" algn="l"/>
              </a:tabLst>
            </a:pPr>
            <a:endParaRPr lang="es-ES_tradnl" sz="1200" b="1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28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28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12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1200" dirty="0">
              <a:solidFill>
                <a:srgbClr val="00415D"/>
              </a:solidFill>
              <a:latin typeface="Calibri" pitchFamily="34" charset="0"/>
            </a:endParaRPr>
          </a:p>
          <a:p>
            <a:pPr algn="just">
              <a:tabLst>
                <a:tab pos="813770" algn="l"/>
              </a:tabLst>
            </a:pPr>
            <a:endParaRPr lang="es-ES_tradnl" sz="2800" dirty="0">
              <a:solidFill>
                <a:srgbClr val="00415D"/>
              </a:solidFill>
              <a:latin typeface="Calibri" pitchFamily="34" charset="0"/>
            </a:endParaRPr>
          </a:p>
        </p:txBody>
      </p:sp>
      <p:grpSp>
        <p:nvGrpSpPr>
          <p:cNvPr id="2" name="8 Grupo"/>
          <p:cNvGrpSpPr>
            <a:grpSpLocks/>
          </p:cNvGrpSpPr>
          <p:nvPr/>
        </p:nvGrpSpPr>
        <p:grpSpPr bwMode="auto">
          <a:xfrm>
            <a:off x="1152699" y="3632919"/>
            <a:ext cx="16201800" cy="844682"/>
            <a:chOff x="611560" y="3501009"/>
            <a:chExt cx="7518400" cy="561975"/>
          </a:xfrm>
        </p:grpSpPr>
        <p:sp>
          <p:nvSpPr>
            <p:cNvPr id="6152" name="Rectangle 4"/>
            <p:cNvSpPr>
              <a:spLocks noChangeArrowheads="1"/>
            </p:cNvSpPr>
            <p:nvPr/>
          </p:nvSpPr>
          <p:spPr bwMode="auto">
            <a:xfrm>
              <a:off x="1548185" y="3501009"/>
              <a:ext cx="6581775" cy="552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algn="just"/>
              <a:r>
                <a:rPr lang="en-GB" sz="2400" dirty="0">
                  <a:solidFill>
                    <a:schemeClr val="bg1"/>
                  </a:solidFill>
                  <a:latin typeface="Calibri" pitchFamily="34" charset="0"/>
                </a:rPr>
                <a:t>Founded in 1998. The responsible response from the batteries and accumulators sector to the need to adequately manage used batteries and accumulators. </a:t>
              </a:r>
            </a:p>
          </p:txBody>
        </p:sp>
        <p:pic>
          <p:nvPicPr>
            <p:cNvPr id="6153" name="16 Imagen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1560" y="3572447"/>
              <a:ext cx="1202944" cy="490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9 Grupo"/>
          <p:cNvGrpSpPr>
            <a:grpSpLocks/>
          </p:cNvGrpSpPr>
          <p:nvPr/>
        </p:nvGrpSpPr>
        <p:grpSpPr bwMode="auto">
          <a:xfrm>
            <a:off x="1152699" y="4785046"/>
            <a:ext cx="16397723" cy="903006"/>
            <a:chOff x="611560" y="4294756"/>
            <a:chExt cx="7542275" cy="601905"/>
          </a:xfrm>
        </p:grpSpPr>
        <p:sp>
          <p:nvSpPr>
            <p:cNvPr id="6150" name="Rectangle 5"/>
            <p:cNvSpPr>
              <a:spLocks noChangeArrowheads="1"/>
            </p:cNvSpPr>
            <p:nvPr/>
          </p:nvSpPr>
          <p:spPr bwMode="auto">
            <a:xfrm>
              <a:off x="1572060" y="4342754"/>
              <a:ext cx="6581775" cy="553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algn="just"/>
              <a:r>
                <a:rPr lang="en-US" sz="2400" dirty="0" smtClean="0">
                  <a:solidFill>
                    <a:schemeClr val="bg1"/>
                  </a:solidFill>
                  <a:latin typeface="Calibri" pitchFamily="34" charset="0"/>
                </a:rPr>
                <a:t>Founded </a:t>
              </a:r>
              <a:r>
                <a:rPr lang="en-US" sz="2400" dirty="0">
                  <a:solidFill>
                    <a:schemeClr val="bg1"/>
                  </a:solidFill>
                  <a:latin typeface="Calibri" pitchFamily="34" charset="0"/>
                </a:rPr>
                <a:t>in 1999.  Pioneering initiative of telephone and communications equipment financed by the major manufacturers.</a:t>
              </a:r>
              <a:endParaRPr lang="es-E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6151" name="18 Imagen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1560" y="4294756"/>
              <a:ext cx="1192345" cy="479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5" name="Rectangle 2"/>
          <p:cNvSpPr>
            <a:spLocks noChangeArrowheads="1"/>
          </p:cNvSpPr>
          <p:nvPr/>
        </p:nvSpPr>
        <p:spPr bwMode="auto">
          <a:xfrm>
            <a:off x="0" y="0"/>
            <a:ext cx="18291175" cy="171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 anchor="ctr"/>
          <a:lstStyle/>
          <a:p>
            <a:pPr algn="ctr"/>
            <a:r>
              <a:rPr lang="en-US" altLang="es-ES" sz="6000" b="1" dirty="0" smtClean="0">
                <a:solidFill>
                  <a:schemeClr val="bg2"/>
                </a:solidFill>
              </a:rPr>
              <a:t>Who is Recyclia?</a:t>
            </a:r>
            <a:endParaRPr lang="en-US" altLang="es-ES" sz="6000" b="1" dirty="0">
              <a:solidFill>
                <a:schemeClr val="bg2"/>
              </a:solidFill>
            </a:endParaRPr>
          </a:p>
        </p:txBody>
      </p:sp>
      <p:grpSp>
        <p:nvGrpSpPr>
          <p:cNvPr id="10" name="8 Grupo"/>
          <p:cNvGrpSpPr>
            <a:grpSpLocks/>
          </p:cNvGrpSpPr>
          <p:nvPr/>
        </p:nvGrpSpPr>
        <p:grpSpPr bwMode="auto">
          <a:xfrm>
            <a:off x="1152699" y="5721150"/>
            <a:ext cx="14936513" cy="894573"/>
            <a:chOff x="486595" y="2042394"/>
            <a:chExt cx="7466960" cy="595548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530530" y="2084719"/>
              <a:ext cx="6423025" cy="553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algn="just"/>
              <a:r>
                <a:rPr lang="en-GB" sz="2400" dirty="0">
                  <a:solidFill>
                    <a:schemeClr val="bg1"/>
                  </a:solidFill>
                  <a:latin typeface="Calibri" pitchFamily="34" charset="0"/>
                </a:rPr>
                <a:t>Founded in 2002. Custom solution for computer equipments promoted by the main manufacturers of the sector. </a:t>
              </a:r>
              <a:endParaRPr lang="es-ES" sz="1800" dirty="0">
                <a:solidFill>
                  <a:schemeClr val="bg1"/>
                </a:solidFill>
              </a:endParaRPr>
            </a:p>
          </p:txBody>
        </p:sp>
        <p:pic>
          <p:nvPicPr>
            <p:cNvPr id="12" name="17 Imagen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6595" y="2042394"/>
              <a:ext cx="1295919" cy="473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3" name="9 Grupo"/>
          <p:cNvGrpSpPr>
            <a:grpSpLocks/>
          </p:cNvGrpSpPr>
          <p:nvPr/>
        </p:nvGrpSpPr>
        <p:grpSpPr bwMode="auto">
          <a:xfrm>
            <a:off x="1152699" y="6657255"/>
            <a:ext cx="15511287" cy="1200329"/>
            <a:chOff x="467545" y="3108991"/>
            <a:chExt cx="7754298" cy="799926"/>
          </a:xfrm>
        </p:grpSpPr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511480" y="3108991"/>
              <a:ext cx="6710363" cy="799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lvl="1" algn="just"/>
              <a:r>
                <a:rPr lang="en-GB" sz="2400" dirty="0">
                  <a:solidFill>
                    <a:schemeClr val="bg1"/>
                  </a:solidFill>
                  <a:latin typeface="Calibri" pitchFamily="34" charset="0"/>
                </a:rPr>
                <a:t>Founded in 2005. It allows the rest of manufacturers of electrical and electronic equipments (IT, photography, healthcare, gaming machines, surveillance and control, etc..) to comply with Royal Decree 208/2005</a:t>
              </a:r>
              <a:endParaRPr lang="es-ES" sz="24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pic>
          <p:nvPicPr>
            <p:cNvPr id="15" name="15 Imagen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7545" y="3149090"/>
              <a:ext cx="1295919" cy="439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15 Rectángulo"/>
          <p:cNvSpPr/>
          <p:nvPr/>
        </p:nvSpPr>
        <p:spPr>
          <a:xfrm>
            <a:off x="1080691" y="7809383"/>
            <a:ext cx="14905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813770" algn="l"/>
              </a:tabLst>
            </a:pPr>
            <a:r>
              <a:rPr lang="en-US" sz="2400" dirty="0" smtClean="0">
                <a:solidFill>
                  <a:schemeClr val="bg2"/>
                </a:solidFill>
              </a:rPr>
              <a:t>For over </a:t>
            </a:r>
            <a:r>
              <a:rPr lang="en-US" sz="2400" dirty="0" smtClean="0">
                <a:solidFill>
                  <a:schemeClr val="bg2"/>
                </a:solidFill>
              </a:rPr>
              <a:t>14 years</a:t>
            </a:r>
            <a:r>
              <a:rPr lang="en-US" sz="2400" dirty="0" smtClean="0">
                <a:solidFill>
                  <a:schemeClr val="bg2"/>
                </a:solidFill>
              </a:rPr>
              <a:t>, we contribute to the collection and responsible recycling of WEEE and used batteries in Spain.</a:t>
            </a:r>
            <a:endParaRPr lang="es-ES_tradnl" sz="2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es-ES" sz="2500" dirty="0" smtClean="0"/>
              <a:t>Quito, Ecuador, 13 August 2013</a:t>
            </a:r>
          </a:p>
        </p:txBody>
      </p:sp>
      <p:sp>
        <p:nvSpPr>
          <p:cNvPr id="512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4103295-0F1D-4183-8288-B5A508E44B12}" type="slidenum">
              <a:rPr lang="en-US" altLang="es-ES" sz="2500" smtClean="0"/>
              <a:pPr/>
              <a:t>4</a:t>
            </a:fld>
            <a:endParaRPr lang="en-US" altLang="es-ES" sz="2500" dirty="0" smtClean="0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altLang="es-ES" sz="6000" dirty="0" err="1" smtClean="0">
                <a:solidFill>
                  <a:schemeClr val="bg1"/>
                </a:solidFill>
              </a:rPr>
              <a:t>The</a:t>
            </a:r>
            <a:r>
              <a:rPr lang="es-ES" altLang="es-ES" sz="6000" dirty="0" smtClean="0">
                <a:solidFill>
                  <a:schemeClr val="bg1"/>
                </a:solidFill>
              </a:rPr>
              <a:t> WEEE </a:t>
            </a:r>
            <a:r>
              <a:rPr lang="es-ES" altLang="es-ES" sz="6000" dirty="0" err="1" smtClean="0">
                <a:solidFill>
                  <a:schemeClr val="bg1"/>
                </a:solidFill>
              </a:rPr>
              <a:t>management</a:t>
            </a:r>
            <a:r>
              <a:rPr lang="es-ES" altLang="es-ES" sz="6000" dirty="0" smtClean="0">
                <a:solidFill>
                  <a:schemeClr val="bg1"/>
                </a:solidFill>
              </a:rPr>
              <a:t> </a:t>
            </a:r>
            <a:r>
              <a:rPr lang="es-ES" altLang="es-ES" sz="6000" dirty="0" err="1" smtClean="0">
                <a:solidFill>
                  <a:schemeClr val="bg1"/>
                </a:solidFill>
              </a:rPr>
              <a:t>challenge</a:t>
            </a:r>
            <a:endParaRPr lang="en-US" altLang="es-ES" sz="6000" dirty="0" smtClean="0">
              <a:solidFill>
                <a:schemeClr val="bg1"/>
              </a:solidFill>
            </a:endParaRP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59" y="1903207"/>
            <a:ext cx="16462058" cy="6791038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altLang="es-ES" sz="3200" dirty="0" smtClean="0">
                <a:solidFill>
                  <a:schemeClr val="bg1"/>
                </a:solidFill>
              </a:rPr>
              <a:t>Electrical and electronic devices are used more and more and their obsolescent rhythms are increasingly fast:</a:t>
            </a:r>
          </a:p>
          <a:p>
            <a:pPr algn="just">
              <a:lnSpc>
                <a:spcPct val="90000"/>
              </a:lnSpc>
            </a:pPr>
            <a:endParaRPr lang="en-US" altLang="es-ES" sz="3200" dirty="0" smtClean="0">
              <a:solidFill>
                <a:schemeClr val="bg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altLang="es-ES" sz="3200" dirty="0" smtClean="0">
                <a:solidFill>
                  <a:schemeClr val="bg1"/>
                </a:solidFill>
              </a:rPr>
              <a:t>A European citizen generates 14 kilos of "technological trash" and this amount will double in </a:t>
            </a:r>
            <a:r>
              <a:rPr lang="en-US" altLang="es-ES" sz="3200" dirty="0" smtClean="0">
                <a:solidFill>
                  <a:schemeClr val="bg1"/>
                </a:solidFill>
              </a:rPr>
              <a:t>2017</a:t>
            </a:r>
          </a:p>
          <a:p>
            <a:pPr lvl="1" algn="just">
              <a:lnSpc>
                <a:spcPct val="90000"/>
              </a:lnSpc>
              <a:buNone/>
            </a:pPr>
            <a:endParaRPr lang="en-US" altLang="es-ES" sz="3200" dirty="0" smtClean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altLang="es-ES" sz="4000" dirty="0" smtClean="0">
                <a:solidFill>
                  <a:schemeClr val="bg1"/>
                </a:solidFill>
              </a:rPr>
              <a:t>Benefits </a:t>
            </a:r>
            <a:r>
              <a:rPr lang="en-US" altLang="es-ES" sz="4000" dirty="0" smtClean="0">
                <a:solidFill>
                  <a:schemeClr val="bg1"/>
                </a:solidFill>
              </a:rPr>
              <a:t>derived from WEEE recycling:  </a:t>
            </a:r>
          </a:p>
          <a:p>
            <a:pPr lvl="1" algn="just">
              <a:lnSpc>
                <a:spcPct val="90000"/>
              </a:lnSpc>
              <a:buSzPct val="75000"/>
              <a:buFont typeface="ZapfDingbats BT" pitchFamily="18" charset="2"/>
              <a:buBlip>
                <a:blip r:embed="rId3"/>
              </a:buBlip>
            </a:pPr>
            <a:endParaRPr lang="en-US" altLang="es-ES" sz="2000" dirty="0" smtClean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s-ES" sz="2800" dirty="0" smtClean="0">
                <a:solidFill>
                  <a:schemeClr val="bg1"/>
                </a:solidFill>
              </a:rPr>
              <a:t>Recovery of scarce and valuable raw </a:t>
            </a:r>
            <a:r>
              <a:rPr lang="en-US" altLang="es-ES" sz="2800" dirty="0" smtClean="0">
                <a:solidFill>
                  <a:schemeClr val="bg1"/>
                </a:solidFill>
              </a:rPr>
              <a:t>material. </a:t>
            </a:r>
            <a:r>
              <a:rPr lang="en-US" altLang="es-ES" sz="2800" b="1" u="sng" dirty="0" smtClean="0">
                <a:solidFill>
                  <a:schemeClr val="bg1"/>
                </a:solidFill>
              </a:rPr>
              <a:t>URBAN MINING.</a:t>
            </a:r>
            <a:endParaRPr lang="en-US" altLang="es-ES" sz="2800" b="1" u="sng" dirty="0" smtClean="0">
              <a:solidFill>
                <a:schemeClr val="bg1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altLang="es-ES" sz="2800" dirty="0" smtClean="0">
                <a:solidFill>
                  <a:schemeClr val="bg1"/>
                </a:solidFill>
              </a:rPr>
              <a:t>Saving energetic and natural resources </a:t>
            </a:r>
          </a:p>
          <a:p>
            <a:pPr lvl="2" algn="just">
              <a:lnSpc>
                <a:spcPct val="90000"/>
              </a:lnSpc>
            </a:pPr>
            <a:r>
              <a:rPr lang="en-US" altLang="es-ES" sz="2800" dirty="0" smtClean="0">
                <a:solidFill>
                  <a:schemeClr val="bg1"/>
                </a:solidFill>
              </a:rPr>
              <a:t>Waste management to minimize the potential impact on the environment and health, by adequately closing a life cycle of these products.</a:t>
            </a:r>
          </a:p>
          <a:p>
            <a:pPr lvl="1">
              <a:lnSpc>
                <a:spcPct val="90000"/>
              </a:lnSpc>
            </a:pPr>
            <a:endParaRPr lang="en-US" altLang="es-ES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1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Título"/>
          <p:cNvSpPr>
            <a:spLocks noGrp="1"/>
          </p:cNvSpPr>
          <p:nvPr>
            <p:ph type="title"/>
          </p:nvPr>
        </p:nvSpPr>
        <p:spPr>
          <a:xfrm>
            <a:off x="864667" y="248543"/>
            <a:ext cx="16462058" cy="1374514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Change of approach</a:t>
            </a:r>
          </a:p>
        </p:txBody>
      </p:sp>
      <p:sp>
        <p:nvSpPr>
          <p:cNvPr id="9219" name="3 Marcador de fecha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Quito, Ecuador, 13 August 2013</a:t>
            </a:r>
          </a:p>
        </p:txBody>
      </p:sp>
      <p:sp>
        <p:nvSpPr>
          <p:cNvPr id="9220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5D8E6CC-87BD-44E0-84B3-2477CC5A02D9}" type="slidenum">
              <a:rPr lang="en-US" altLang="es-ES" smtClean="0">
                <a:solidFill>
                  <a:srgbClr val="000000"/>
                </a:solidFill>
              </a:rPr>
              <a:pPr/>
              <a:t>5</a:t>
            </a:fld>
            <a:endParaRPr lang="en-US" altLang="es-ES" smtClean="0">
              <a:solidFill>
                <a:srgbClr val="000000"/>
              </a:solidFill>
            </a:endParaRPr>
          </a:p>
        </p:txBody>
      </p:sp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664288" y="2443917"/>
            <a:ext cx="6681360" cy="571676"/>
          </a:xfrm>
          <a:prstGeom prst="roundRect">
            <a:avLst>
              <a:gd name="adj" fmla="val 12495"/>
            </a:avLst>
          </a:prstGeom>
          <a:gradFill rotWithShape="0">
            <a:gsLst>
              <a:gs pos="0">
                <a:schemeClr val="folHlink"/>
              </a:gs>
              <a:gs pos="100000">
                <a:srgbClr val="FFFFFF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161621" tIns="79392" rIns="161621" bIns="79392" anchor="ctr"/>
          <a:lstStyle/>
          <a:p>
            <a:pPr algn="ctr">
              <a:defRPr/>
            </a:pPr>
            <a:r>
              <a:rPr lang="en-US" altLang="es-ES" sz="2500" b="1" dirty="0" smtClean="0">
                <a:latin typeface="Arial Narrow" pitchFamily="34" charset="0"/>
              </a:rPr>
              <a:t>Shared responsibility</a:t>
            </a:r>
            <a:endParaRPr lang="en-US" altLang="es-ES" sz="2500" b="1" dirty="0">
              <a:latin typeface="Arial Narrow" pitchFamily="34" charset="0"/>
            </a:endParaRP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5230135" y="1579257"/>
            <a:ext cx="9390104" cy="686012"/>
          </a:xfrm>
          <a:prstGeom prst="roundRect">
            <a:avLst>
              <a:gd name="adj" fmla="val 12495"/>
            </a:avLst>
          </a:prstGeom>
          <a:gradFill rotWithShape="0">
            <a:gsLst>
              <a:gs pos="0">
                <a:schemeClr val="folHlink"/>
              </a:gs>
              <a:gs pos="100000">
                <a:srgbClr val="FFFFFF"/>
              </a:gs>
            </a:gsLst>
            <a:path path="rect">
              <a:fillToRect r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161621" tIns="79392" rIns="161621" bIns="79392" anchor="ctr"/>
          <a:lstStyle/>
          <a:p>
            <a:pPr algn="ctr">
              <a:defRPr/>
            </a:pPr>
            <a:r>
              <a:rPr lang="en-US" altLang="es-ES" sz="2500" b="1" dirty="0" smtClean="0">
                <a:latin typeface="+mj-lt"/>
              </a:rPr>
              <a:t>“Polluter pays” principle</a:t>
            </a:r>
          </a:p>
          <a:p>
            <a:pPr algn="ctr">
              <a:defRPr/>
            </a:pPr>
            <a:r>
              <a:rPr lang="en-US" altLang="es-ES" sz="2500" b="1" dirty="0" smtClean="0">
                <a:latin typeface="+mj-lt"/>
              </a:rPr>
              <a:t> Extended producer responsibility</a:t>
            </a:r>
            <a:endParaRPr lang="en-US" altLang="es-ES" sz="2500" b="1" dirty="0">
              <a:latin typeface="+mj-lt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rot="2828166">
            <a:off x="10539594" y="2151026"/>
            <a:ext cx="914682" cy="1371838"/>
            <a:chOff x="1109" y="1171"/>
            <a:chExt cx="1645" cy="924"/>
          </a:xfrm>
        </p:grpSpPr>
        <p:sp>
          <p:nvSpPr>
            <p:cNvPr id="9237" name="Freeform 5"/>
            <p:cNvSpPr>
              <a:spLocks/>
            </p:cNvSpPr>
            <p:nvPr/>
          </p:nvSpPr>
          <p:spPr bwMode="auto">
            <a:xfrm>
              <a:off x="1110" y="1174"/>
              <a:ext cx="952" cy="607"/>
            </a:xfrm>
            <a:custGeom>
              <a:avLst/>
              <a:gdLst>
                <a:gd name="T0" fmla="*/ 0 w 952"/>
                <a:gd name="T1" fmla="*/ 0 h 607"/>
                <a:gd name="T2" fmla="*/ 0 w 952"/>
                <a:gd name="T3" fmla="*/ 45 h 607"/>
                <a:gd name="T4" fmla="*/ 69 w 952"/>
                <a:gd name="T5" fmla="*/ 57 h 607"/>
                <a:gd name="T6" fmla="*/ 132 w 952"/>
                <a:gd name="T7" fmla="*/ 72 h 607"/>
                <a:gd name="T8" fmla="*/ 189 w 952"/>
                <a:gd name="T9" fmla="*/ 90 h 607"/>
                <a:gd name="T10" fmla="*/ 248 w 952"/>
                <a:gd name="T11" fmla="*/ 108 h 607"/>
                <a:gd name="T12" fmla="*/ 298 w 952"/>
                <a:gd name="T13" fmla="*/ 126 h 607"/>
                <a:gd name="T14" fmla="*/ 340 w 952"/>
                <a:gd name="T15" fmla="*/ 144 h 607"/>
                <a:gd name="T16" fmla="*/ 379 w 952"/>
                <a:gd name="T17" fmla="*/ 160 h 607"/>
                <a:gd name="T18" fmla="*/ 424 w 952"/>
                <a:gd name="T19" fmla="*/ 181 h 607"/>
                <a:gd name="T20" fmla="*/ 463 w 952"/>
                <a:gd name="T21" fmla="*/ 205 h 607"/>
                <a:gd name="T22" fmla="*/ 508 w 952"/>
                <a:gd name="T23" fmla="*/ 235 h 607"/>
                <a:gd name="T24" fmla="*/ 544 w 952"/>
                <a:gd name="T25" fmla="*/ 262 h 607"/>
                <a:gd name="T26" fmla="*/ 580 w 952"/>
                <a:gd name="T27" fmla="*/ 289 h 607"/>
                <a:gd name="T28" fmla="*/ 613 w 952"/>
                <a:gd name="T29" fmla="*/ 319 h 607"/>
                <a:gd name="T30" fmla="*/ 655 w 952"/>
                <a:gd name="T31" fmla="*/ 355 h 607"/>
                <a:gd name="T32" fmla="*/ 700 w 952"/>
                <a:gd name="T33" fmla="*/ 397 h 607"/>
                <a:gd name="T34" fmla="*/ 726 w 952"/>
                <a:gd name="T35" fmla="*/ 427 h 607"/>
                <a:gd name="T36" fmla="*/ 753 w 952"/>
                <a:gd name="T37" fmla="*/ 459 h 607"/>
                <a:gd name="T38" fmla="*/ 780 w 952"/>
                <a:gd name="T39" fmla="*/ 490 h 607"/>
                <a:gd name="T40" fmla="*/ 804 w 952"/>
                <a:gd name="T41" fmla="*/ 520 h 607"/>
                <a:gd name="T42" fmla="*/ 834 w 952"/>
                <a:gd name="T43" fmla="*/ 568 h 607"/>
                <a:gd name="T44" fmla="*/ 852 w 952"/>
                <a:gd name="T45" fmla="*/ 607 h 607"/>
                <a:gd name="T46" fmla="*/ 952 w 952"/>
                <a:gd name="T47" fmla="*/ 595 h 607"/>
                <a:gd name="T48" fmla="*/ 919 w 952"/>
                <a:gd name="T49" fmla="*/ 529 h 607"/>
                <a:gd name="T50" fmla="*/ 870 w 952"/>
                <a:gd name="T51" fmla="*/ 459 h 607"/>
                <a:gd name="T52" fmla="*/ 819 w 952"/>
                <a:gd name="T53" fmla="*/ 400 h 607"/>
                <a:gd name="T54" fmla="*/ 753 w 952"/>
                <a:gd name="T55" fmla="*/ 337 h 607"/>
                <a:gd name="T56" fmla="*/ 664 w 952"/>
                <a:gd name="T57" fmla="*/ 247 h 607"/>
                <a:gd name="T58" fmla="*/ 565 w 952"/>
                <a:gd name="T59" fmla="*/ 172 h 607"/>
                <a:gd name="T60" fmla="*/ 460 w 952"/>
                <a:gd name="T61" fmla="*/ 108 h 607"/>
                <a:gd name="T62" fmla="*/ 367 w 952"/>
                <a:gd name="T63" fmla="*/ 69 h 607"/>
                <a:gd name="T64" fmla="*/ 251 w 952"/>
                <a:gd name="T65" fmla="*/ 30 h 607"/>
                <a:gd name="T66" fmla="*/ 156 w 952"/>
                <a:gd name="T67" fmla="*/ 15 h 607"/>
                <a:gd name="T68" fmla="*/ 0 w 952"/>
                <a:gd name="T69" fmla="*/ 0 h 6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52"/>
                <a:gd name="T106" fmla="*/ 0 h 607"/>
                <a:gd name="T107" fmla="*/ 952 w 952"/>
                <a:gd name="T108" fmla="*/ 607 h 6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52" h="607">
                  <a:moveTo>
                    <a:pt x="0" y="0"/>
                  </a:moveTo>
                  <a:lnTo>
                    <a:pt x="0" y="45"/>
                  </a:lnTo>
                  <a:lnTo>
                    <a:pt x="69" y="57"/>
                  </a:lnTo>
                  <a:lnTo>
                    <a:pt x="132" y="72"/>
                  </a:lnTo>
                  <a:lnTo>
                    <a:pt x="189" y="90"/>
                  </a:lnTo>
                  <a:lnTo>
                    <a:pt x="248" y="108"/>
                  </a:lnTo>
                  <a:lnTo>
                    <a:pt x="298" y="126"/>
                  </a:lnTo>
                  <a:lnTo>
                    <a:pt x="340" y="144"/>
                  </a:lnTo>
                  <a:lnTo>
                    <a:pt x="379" y="160"/>
                  </a:lnTo>
                  <a:lnTo>
                    <a:pt x="424" y="181"/>
                  </a:lnTo>
                  <a:lnTo>
                    <a:pt x="463" y="205"/>
                  </a:lnTo>
                  <a:lnTo>
                    <a:pt x="508" y="235"/>
                  </a:lnTo>
                  <a:lnTo>
                    <a:pt x="544" y="262"/>
                  </a:lnTo>
                  <a:lnTo>
                    <a:pt x="580" y="289"/>
                  </a:lnTo>
                  <a:lnTo>
                    <a:pt x="613" y="319"/>
                  </a:lnTo>
                  <a:lnTo>
                    <a:pt x="655" y="355"/>
                  </a:lnTo>
                  <a:lnTo>
                    <a:pt x="700" y="397"/>
                  </a:lnTo>
                  <a:lnTo>
                    <a:pt x="726" y="427"/>
                  </a:lnTo>
                  <a:lnTo>
                    <a:pt x="753" y="459"/>
                  </a:lnTo>
                  <a:lnTo>
                    <a:pt x="780" y="490"/>
                  </a:lnTo>
                  <a:lnTo>
                    <a:pt x="804" y="520"/>
                  </a:lnTo>
                  <a:lnTo>
                    <a:pt x="834" y="568"/>
                  </a:lnTo>
                  <a:lnTo>
                    <a:pt x="852" y="607"/>
                  </a:lnTo>
                  <a:lnTo>
                    <a:pt x="952" y="595"/>
                  </a:lnTo>
                  <a:lnTo>
                    <a:pt x="919" y="529"/>
                  </a:lnTo>
                  <a:lnTo>
                    <a:pt x="870" y="459"/>
                  </a:lnTo>
                  <a:lnTo>
                    <a:pt x="819" y="400"/>
                  </a:lnTo>
                  <a:lnTo>
                    <a:pt x="753" y="337"/>
                  </a:lnTo>
                  <a:lnTo>
                    <a:pt x="664" y="247"/>
                  </a:lnTo>
                  <a:lnTo>
                    <a:pt x="565" y="172"/>
                  </a:lnTo>
                  <a:lnTo>
                    <a:pt x="460" y="108"/>
                  </a:lnTo>
                  <a:lnTo>
                    <a:pt x="367" y="69"/>
                  </a:lnTo>
                  <a:lnTo>
                    <a:pt x="251" y="30"/>
                  </a:lnTo>
                  <a:lnTo>
                    <a:pt x="156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38" name="Freeform 6"/>
            <p:cNvSpPr>
              <a:spLocks/>
            </p:cNvSpPr>
            <p:nvPr/>
          </p:nvSpPr>
          <p:spPr bwMode="auto">
            <a:xfrm>
              <a:off x="2261" y="1661"/>
              <a:ext cx="493" cy="434"/>
            </a:xfrm>
            <a:custGeom>
              <a:avLst/>
              <a:gdLst>
                <a:gd name="T0" fmla="*/ 0 w 493"/>
                <a:gd name="T1" fmla="*/ 335 h 434"/>
                <a:gd name="T2" fmla="*/ 0 w 493"/>
                <a:gd name="T3" fmla="*/ 434 h 434"/>
                <a:gd name="T4" fmla="*/ 20 w 493"/>
                <a:gd name="T5" fmla="*/ 409 h 434"/>
                <a:gd name="T6" fmla="*/ 42 w 493"/>
                <a:gd name="T7" fmla="*/ 383 h 434"/>
                <a:gd name="T8" fmla="*/ 71 w 493"/>
                <a:gd name="T9" fmla="*/ 356 h 434"/>
                <a:gd name="T10" fmla="*/ 107 w 493"/>
                <a:gd name="T11" fmla="*/ 325 h 434"/>
                <a:gd name="T12" fmla="*/ 142 w 493"/>
                <a:gd name="T13" fmla="*/ 291 h 434"/>
                <a:gd name="T14" fmla="*/ 178 w 493"/>
                <a:gd name="T15" fmla="*/ 259 h 434"/>
                <a:gd name="T16" fmla="*/ 211 w 493"/>
                <a:gd name="T17" fmla="*/ 232 h 434"/>
                <a:gd name="T18" fmla="*/ 241 w 493"/>
                <a:gd name="T19" fmla="*/ 208 h 434"/>
                <a:gd name="T20" fmla="*/ 274 w 493"/>
                <a:gd name="T21" fmla="*/ 186 h 434"/>
                <a:gd name="T22" fmla="*/ 308 w 493"/>
                <a:gd name="T23" fmla="*/ 164 h 434"/>
                <a:gd name="T24" fmla="*/ 348 w 493"/>
                <a:gd name="T25" fmla="*/ 141 h 434"/>
                <a:gd name="T26" fmla="*/ 385 w 493"/>
                <a:gd name="T27" fmla="*/ 123 h 434"/>
                <a:gd name="T28" fmla="*/ 423 w 493"/>
                <a:gd name="T29" fmla="*/ 107 h 434"/>
                <a:gd name="T30" fmla="*/ 463 w 493"/>
                <a:gd name="T31" fmla="*/ 90 h 434"/>
                <a:gd name="T32" fmla="*/ 493 w 493"/>
                <a:gd name="T33" fmla="*/ 76 h 434"/>
                <a:gd name="T34" fmla="*/ 493 w 493"/>
                <a:gd name="T35" fmla="*/ 0 h 434"/>
                <a:gd name="T36" fmla="*/ 439 w 493"/>
                <a:gd name="T37" fmla="*/ 15 h 434"/>
                <a:gd name="T38" fmla="*/ 360 w 493"/>
                <a:gd name="T39" fmla="*/ 49 h 434"/>
                <a:gd name="T40" fmla="*/ 259 w 493"/>
                <a:gd name="T41" fmla="*/ 92 h 434"/>
                <a:gd name="T42" fmla="*/ 185 w 493"/>
                <a:gd name="T43" fmla="*/ 138 h 434"/>
                <a:gd name="T44" fmla="*/ 117 w 493"/>
                <a:gd name="T45" fmla="*/ 204 h 434"/>
                <a:gd name="T46" fmla="*/ 50 w 493"/>
                <a:gd name="T47" fmla="*/ 259 h 434"/>
                <a:gd name="T48" fmla="*/ 0 w 493"/>
                <a:gd name="T49" fmla="*/ 312 h 434"/>
                <a:gd name="T50" fmla="*/ 0 w 493"/>
                <a:gd name="T51" fmla="*/ 433 h 434"/>
                <a:gd name="T52" fmla="*/ 0 w 493"/>
                <a:gd name="T53" fmla="*/ 431 h 434"/>
                <a:gd name="T54" fmla="*/ 0 w 493"/>
                <a:gd name="T55" fmla="*/ 335 h 4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93"/>
                <a:gd name="T85" fmla="*/ 0 h 434"/>
                <a:gd name="T86" fmla="*/ 493 w 493"/>
                <a:gd name="T87" fmla="*/ 434 h 4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93" h="434">
                  <a:moveTo>
                    <a:pt x="0" y="335"/>
                  </a:moveTo>
                  <a:lnTo>
                    <a:pt x="0" y="434"/>
                  </a:lnTo>
                  <a:lnTo>
                    <a:pt x="20" y="409"/>
                  </a:lnTo>
                  <a:lnTo>
                    <a:pt x="42" y="383"/>
                  </a:lnTo>
                  <a:lnTo>
                    <a:pt x="71" y="356"/>
                  </a:lnTo>
                  <a:lnTo>
                    <a:pt x="107" y="325"/>
                  </a:lnTo>
                  <a:lnTo>
                    <a:pt x="142" y="291"/>
                  </a:lnTo>
                  <a:lnTo>
                    <a:pt x="178" y="259"/>
                  </a:lnTo>
                  <a:lnTo>
                    <a:pt x="211" y="232"/>
                  </a:lnTo>
                  <a:lnTo>
                    <a:pt x="241" y="208"/>
                  </a:lnTo>
                  <a:lnTo>
                    <a:pt x="274" y="186"/>
                  </a:lnTo>
                  <a:lnTo>
                    <a:pt x="308" y="164"/>
                  </a:lnTo>
                  <a:lnTo>
                    <a:pt x="348" y="141"/>
                  </a:lnTo>
                  <a:lnTo>
                    <a:pt x="385" y="123"/>
                  </a:lnTo>
                  <a:lnTo>
                    <a:pt x="423" y="107"/>
                  </a:lnTo>
                  <a:lnTo>
                    <a:pt x="463" y="90"/>
                  </a:lnTo>
                  <a:lnTo>
                    <a:pt x="493" y="76"/>
                  </a:lnTo>
                  <a:lnTo>
                    <a:pt x="493" y="0"/>
                  </a:lnTo>
                  <a:lnTo>
                    <a:pt x="439" y="15"/>
                  </a:lnTo>
                  <a:lnTo>
                    <a:pt x="360" y="49"/>
                  </a:lnTo>
                  <a:lnTo>
                    <a:pt x="259" y="92"/>
                  </a:lnTo>
                  <a:lnTo>
                    <a:pt x="185" y="138"/>
                  </a:lnTo>
                  <a:lnTo>
                    <a:pt x="117" y="204"/>
                  </a:lnTo>
                  <a:lnTo>
                    <a:pt x="50" y="259"/>
                  </a:lnTo>
                  <a:lnTo>
                    <a:pt x="0" y="312"/>
                  </a:lnTo>
                  <a:lnTo>
                    <a:pt x="0" y="433"/>
                  </a:lnTo>
                  <a:lnTo>
                    <a:pt x="0" y="431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39" name="Freeform 7"/>
            <p:cNvSpPr>
              <a:spLocks/>
            </p:cNvSpPr>
            <p:nvPr/>
          </p:nvSpPr>
          <p:spPr bwMode="auto">
            <a:xfrm>
              <a:off x="1670" y="1824"/>
              <a:ext cx="589" cy="270"/>
            </a:xfrm>
            <a:custGeom>
              <a:avLst/>
              <a:gdLst>
                <a:gd name="T0" fmla="*/ 0 w 589"/>
                <a:gd name="T1" fmla="*/ 0 h 270"/>
                <a:gd name="T2" fmla="*/ 0 w 589"/>
                <a:gd name="T3" fmla="*/ 83 h 270"/>
                <a:gd name="T4" fmla="*/ 38 w 589"/>
                <a:gd name="T5" fmla="*/ 90 h 270"/>
                <a:gd name="T6" fmla="*/ 77 w 589"/>
                <a:gd name="T7" fmla="*/ 97 h 270"/>
                <a:gd name="T8" fmla="*/ 114 w 589"/>
                <a:gd name="T9" fmla="*/ 106 h 270"/>
                <a:gd name="T10" fmla="*/ 152 w 589"/>
                <a:gd name="T11" fmla="*/ 115 h 270"/>
                <a:gd name="T12" fmla="*/ 196 w 589"/>
                <a:gd name="T13" fmla="*/ 126 h 270"/>
                <a:gd name="T14" fmla="*/ 244 w 589"/>
                <a:gd name="T15" fmla="*/ 138 h 270"/>
                <a:gd name="T16" fmla="*/ 304 w 589"/>
                <a:gd name="T17" fmla="*/ 156 h 270"/>
                <a:gd name="T18" fmla="*/ 362 w 589"/>
                <a:gd name="T19" fmla="*/ 172 h 270"/>
                <a:gd name="T20" fmla="*/ 400 w 589"/>
                <a:gd name="T21" fmla="*/ 185 h 270"/>
                <a:gd name="T22" fmla="*/ 445 w 589"/>
                <a:gd name="T23" fmla="*/ 203 h 270"/>
                <a:gd name="T24" fmla="*/ 494 w 589"/>
                <a:gd name="T25" fmla="*/ 223 h 270"/>
                <a:gd name="T26" fmla="*/ 538 w 589"/>
                <a:gd name="T27" fmla="*/ 243 h 270"/>
                <a:gd name="T28" fmla="*/ 570 w 589"/>
                <a:gd name="T29" fmla="*/ 259 h 270"/>
                <a:gd name="T30" fmla="*/ 589 w 589"/>
                <a:gd name="T31" fmla="*/ 270 h 270"/>
                <a:gd name="T32" fmla="*/ 589 w 589"/>
                <a:gd name="T33" fmla="*/ 167 h 270"/>
                <a:gd name="T34" fmla="*/ 552 w 589"/>
                <a:gd name="T35" fmla="*/ 141 h 270"/>
                <a:gd name="T36" fmla="*/ 478 w 589"/>
                <a:gd name="T37" fmla="*/ 105 h 270"/>
                <a:gd name="T38" fmla="*/ 392 w 589"/>
                <a:gd name="T39" fmla="*/ 69 h 270"/>
                <a:gd name="T40" fmla="*/ 315 w 589"/>
                <a:gd name="T41" fmla="*/ 49 h 270"/>
                <a:gd name="T42" fmla="*/ 226 w 589"/>
                <a:gd name="T43" fmla="*/ 24 h 270"/>
                <a:gd name="T44" fmla="*/ 137 w 589"/>
                <a:gd name="T45" fmla="*/ 7 h 270"/>
                <a:gd name="T46" fmla="*/ 74 w 589"/>
                <a:gd name="T47" fmla="*/ 1 h 270"/>
                <a:gd name="T48" fmla="*/ 0 w 589"/>
                <a:gd name="T49" fmla="*/ 0 h 27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89"/>
                <a:gd name="T76" fmla="*/ 0 h 270"/>
                <a:gd name="T77" fmla="*/ 589 w 589"/>
                <a:gd name="T78" fmla="*/ 270 h 27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89" h="270">
                  <a:moveTo>
                    <a:pt x="0" y="0"/>
                  </a:moveTo>
                  <a:lnTo>
                    <a:pt x="0" y="83"/>
                  </a:lnTo>
                  <a:lnTo>
                    <a:pt x="38" y="90"/>
                  </a:lnTo>
                  <a:lnTo>
                    <a:pt x="77" y="97"/>
                  </a:lnTo>
                  <a:lnTo>
                    <a:pt x="114" y="106"/>
                  </a:lnTo>
                  <a:lnTo>
                    <a:pt x="152" y="115"/>
                  </a:lnTo>
                  <a:lnTo>
                    <a:pt x="196" y="126"/>
                  </a:lnTo>
                  <a:lnTo>
                    <a:pt x="244" y="138"/>
                  </a:lnTo>
                  <a:lnTo>
                    <a:pt x="304" y="156"/>
                  </a:lnTo>
                  <a:lnTo>
                    <a:pt x="362" y="172"/>
                  </a:lnTo>
                  <a:lnTo>
                    <a:pt x="400" y="185"/>
                  </a:lnTo>
                  <a:lnTo>
                    <a:pt x="445" y="203"/>
                  </a:lnTo>
                  <a:lnTo>
                    <a:pt x="494" y="223"/>
                  </a:lnTo>
                  <a:lnTo>
                    <a:pt x="538" y="243"/>
                  </a:lnTo>
                  <a:lnTo>
                    <a:pt x="570" y="259"/>
                  </a:lnTo>
                  <a:lnTo>
                    <a:pt x="589" y="270"/>
                  </a:lnTo>
                  <a:lnTo>
                    <a:pt x="589" y="167"/>
                  </a:lnTo>
                  <a:lnTo>
                    <a:pt x="552" y="141"/>
                  </a:lnTo>
                  <a:lnTo>
                    <a:pt x="478" y="105"/>
                  </a:lnTo>
                  <a:lnTo>
                    <a:pt x="392" y="69"/>
                  </a:lnTo>
                  <a:lnTo>
                    <a:pt x="315" y="49"/>
                  </a:lnTo>
                  <a:lnTo>
                    <a:pt x="226" y="24"/>
                  </a:lnTo>
                  <a:lnTo>
                    <a:pt x="137" y="7"/>
                  </a:lnTo>
                  <a:lnTo>
                    <a:pt x="74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0" name="Freeform 8"/>
            <p:cNvSpPr>
              <a:spLocks/>
            </p:cNvSpPr>
            <p:nvPr/>
          </p:nvSpPr>
          <p:spPr bwMode="auto">
            <a:xfrm>
              <a:off x="1109" y="1171"/>
              <a:ext cx="1645" cy="823"/>
            </a:xfrm>
            <a:custGeom>
              <a:avLst/>
              <a:gdLst>
                <a:gd name="T0" fmla="*/ 90 w 1645"/>
                <a:gd name="T1" fmla="*/ 0 h 823"/>
                <a:gd name="T2" fmla="*/ 189 w 1645"/>
                <a:gd name="T3" fmla="*/ 0 h 823"/>
                <a:gd name="T4" fmla="*/ 291 w 1645"/>
                <a:gd name="T5" fmla="*/ 6 h 823"/>
                <a:gd name="T6" fmla="*/ 386 w 1645"/>
                <a:gd name="T7" fmla="*/ 21 h 823"/>
                <a:gd name="T8" fmla="*/ 496 w 1645"/>
                <a:gd name="T9" fmla="*/ 45 h 823"/>
                <a:gd name="T10" fmla="*/ 601 w 1645"/>
                <a:gd name="T11" fmla="*/ 78 h 823"/>
                <a:gd name="T12" fmla="*/ 712 w 1645"/>
                <a:gd name="T13" fmla="*/ 123 h 823"/>
                <a:gd name="T14" fmla="*/ 811 w 1645"/>
                <a:gd name="T15" fmla="*/ 170 h 823"/>
                <a:gd name="T16" fmla="*/ 905 w 1645"/>
                <a:gd name="T17" fmla="*/ 217 h 823"/>
                <a:gd name="T18" fmla="*/ 1001 w 1645"/>
                <a:gd name="T19" fmla="*/ 271 h 823"/>
                <a:gd name="T20" fmla="*/ 1091 w 1645"/>
                <a:gd name="T21" fmla="*/ 331 h 823"/>
                <a:gd name="T22" fmla="*/ 1178 w 1645"/>
                <a:gd name="T23" fmla="*/ 400 h 823"/>
                <a:gd name="T24" fmla="*/ 1249 w 1645"/>
                <a:gd name="T25" fmla="*/ 469 h 823"/>
                <a:gd name="T26" fmla="*/ 1297 w 1645"/>
                <a:gd name="T27" fmla="*/ 533 h 823"/>
                <a:gd name="T28" fmla="*/ 1596 w 1645"/>
                <a:gd name="T29" fmla="*/ 512 h 823"/>
                <a:gd name="T30" fmla="*/ 1494 w 1645"/>
                <a:gd name="T31" fmla="*/ 557 h 823"/>
                <a:gd name="T32" fmla="*/ 1423 w 1645"/>
                <a:gd name="T33" fmla="*/ 593 h 823"/>
                <a:gd name="T34" fmla="*/ 1364 w 1645"/>
                <a:gd name="T35" fmla="*/ 630 h 823"/>
                <a:gd name="T36" fmla="*/ 1307 w 1645"/>
                <a:gd name="T37" fmla="*/ 676 h 823"/>
                <a:gd name="T38" fmla="*/ 1240 w 1645"/>
                <a:gd name="T39" fmla="*/ 736 h 823"/>
                <a:gd name="T40" fmla="*/ 1178 w 1645"/>
                <a:gd name="T41" fmla="*/ 796 h 823"/>
                <a:gd name="T42" fmla="*/ 1124 w 1645"/>
                <a:gd name="T43" fmla="*/ 811 h 823"/>
                <a:gd name="T44" fmla="*/ 1068 w 1645"/>
                <a:gd name="T45" fmla="*/ 783 h 823"/>
                <a:gd name="T46" fmla="*/ 999 w 1645"/>
                <a:gd name="T47" fmla="*/ 755 h 823"/>
                <a:gd name="T48" fmla="*/ 936 w 1645"/>
                <a:gd name="T49" fmla="*/ 735 h 823"/>
                <a:gd name="T50" fmla="*/ 864 w 1645"/>
                <a:gd name="T51" fmla="*/ 715 h 823"/>
                <a:gd name="T52" fmla="*/ 791 w 1645"/>
                <a:gd name="T53" fmla="*/ 696 h 823"/>
                <a:gd name="T54" fmla="*/ 720 w 1645"/>
                <a:gd name="T55" fmla="*/ 681 h 823"/>
                <a:gd name="T56" fmla="*/ 652 w 1645"/>
                <a:gd name="T57" fmla="*/ 666 h 823"/>
                <a:gd name="T58" fmla="*/ 560 w 1645"/>
                <a:gd name="T59" fmla="*/ 652 h 823"/>
                <a:gd name="T60" fmla="*/ 896 w 1645"/>
                <a:gd name="T61" fmla="*/ 542 h 823"/>
                <a:gd name="T62" fmla="*/ 817 w 1645"/>
                <a:gd name="T63" fmla="*/ 439 h 823"/>
                <a:gd name="T64" fmla="*/ 757 w 1645"/>
                <a:gd name="T65" fmla="*/ 379 h 823"/>
                <a:gd name="T66" fmla="*/ 670 w 1645"/>
                <a:gd name="T67" fmla="*/ 298 h 823"/>
                <a:gd name="T68" fmla="*/ 595 w 1645"/>
                <a:gd name="T69" fmla="*/ 235 h 823"/>
                <a:gd name="T70" fmla="*/ 535 w 1645"/>
                <a:gd name="T71" fmla="*/ 188 h 823"/>
                <a:gd name="T72" fmla="*/ 460 w 1645"/>
                <a:gd name="T73" fmla="*/ 141 h 823"/>
                <a:gd name="T74" fmla="*/ 383 w 1645"/>
                <a:gd name="T75" fmla="*/ 102 h 823"/>
                <a:gd name="T76" fmla="*/ 291 w 1645"/>
                <a:gd name="T77" fmla="*/ 69 h 823"/>
                <a:gd name="T78" fmla="*/ 192 w 1645"/>
                <a:gd name="T79" fmla="*/ 45 h 823"/>
                <a:gd name="T80" fmla="*/ 87 w 1645"/>
                <a:gd name="T81" fmla="*/ 24 h 8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5"/>
                <a:gd name="T124" fmla="*/ 0 h 823"/>
                <a:gd name="T125" fmla="*/ 1645 w 1645"/>
                <a:gd name="T126" fmla="*/ 823 h 82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5" h="823">
                  <a:moveTo>
                    <a:pt x="0" y="6"/>
                  </a:moveTo>
                  <a:lnTo>
                    <a:pt x="90" y="0"/>
                  </a:lnTo>
                  <a:lnTo>
                    <a:pt x="135" y="0"/>
                  </a:lnTo>
                  <a:lnTo>
                    <a:pt x="189" y="0"/>
                  </a:lnTo>
                  <a:lnTo>
                    <a:pt x="240" y="3"/>
                  </a:lnTo>
                  <a:lnTo>
                    <a:pt x="291" y="6"/>
                  </a:lnTo>
                  <a:lnTo>
                    <a:pt x="341" y="12"/>
                  </a:lnTo>
                  <a:lnTo>
                    <a:pt x="386" y="21"/>
                  </a:lnTo>
                  <a:lnTo>
                    <a:pt x="436" y="30"/>
                  </a:lnTo>
                  <a:lnTo>
                    <a:pt x="496" y="45"/>
                  </a:lnTo>
                  <a:lnTo>
                    <a:pt x="550" y="63"/>
                  </a:lnTo>
                  <a:lnTo>
                    <a:pt x="601" y="78"/>
                  </a:lnTo>
                  <a:lnTo>
                    <a:pt x="658" y="99"/>
                  </a:lnTo>
                  <a:lnTo>
                    <a:pt x="712" y="123"/>
                  </a:lnTo>
                  <a:lnTo>
                    <a:pt x="766" y="147"/>
                  </a:lnTo>
                  <a:lnTo>
                    <a:pt x="811" y="170"/>
                  </a:lnTo>
                  <a:lnTo>
                    <a:pt x="862" y="194"/>
                  </a:lnTo>
                  <a:lnTo>
                    <a:pt x="905" y="217"/>
                  </a:lnTo>
                  <a:lnTo>
                    <a:pt x="953" y="244"/>
                  </a:lnTo>
                  <a:lnTo>
                    <a:pt x="1001" y="271"/>
                  </a:lnTo>
                  <a:lnTo>
                    <a:pt x="1049" y="304"/>
                  </a:lnTo>
                  <a:lnTo>
                    <a:pt x="1091" y="331"/>
                  </a:lnTo>
                  <a:lnTo>
                    <a:pt x="1136" y="367"/>
                  </a:lnTo>
                  <a:lnTo>
                    <a:pt x="1178" y="400"/>
                  </a:lnTo>
                  <a:lnTo>
                    <a:pt x="1217" y="433"/>
                  </a:lnTo>
                  <a:lnTo>
                    <a:pt x="1249" y="469"/>
                  </a:lnTo>
                  <a:lnTo>
                    <a:pt x="1276" y="500"/>
                  </a:lnTo>
                  <a:lnTo>
                    <a:pt x="1297" y="533"/>
                  </a:lnTo>
                  <a:lnTo>
                    <a:pt x="1645" y="489"/>
                  </a:lnTo>
                  <a:lnTo>
                    <a:pt x="1596" y="512"/>
                  </a:lnTo>
                  <a:lnTo>
                    <a:pt x="1539" y="536"/>
                  </a:lnTo>
                  <a:lnTo>
                    <a:pt x="1494" y="557"/>
                  </a:lnTo>
                  <a:lnTo>
                    <a:pt x="1460" y="573"/>
                  </a:lnTo>
                  <a:lnTo>
                    <a:pt x="1423" y="593"/>
                  </a:lnTo>
                  <a:lnTo>
                    <a:pt x="1393" y="611"/>
                  </a:lnTo>
                  <a:lnTo>
                    <a:pt x="1364" y="630"/>
                  </a:lnTo>
                  <a:lnTo>
                    <a:pt x="1335" y="653"/>
                  </a:lnTo>
                  <a:lnTo>
                    <a:pt x="1307" y="676"/>
                  </a:lnTo>
                  <a:lnTo>
                    <a:pt x="1273" y="705"/>
                  </a:lnTo>
                  <a:lnTo>
                    <a:pt x="1240" y="736"/>
                  </a:lnTo>
                  <a:lnTo>
                    <a:pt x="1211" y="762"/>
                  </a:lnTo>
                  <a:lnTo>
                    <a:pt x="1178" y="796"/>
                  </a:lnTo>
                  <a:lnTo>
                    <a:pt x="1151" y="823"/>
                  </a:lnTo>
                  <a:lnTo>
                    <a:pt x="1124" y="811"/>
                  </a:lnTo>
                  <a:lnTo>
                    <a:pt x="1097" y="796"/>
                  </a:lnTo>
                  <a:lnTo>
                    <a:pt x="1068" y="783"/>
                  </a:lnTo>
                  <a:lnTo>
                    <a:pt x="1034" y="769"/>
                  </a:lnTo>
                  <a:lnTo>
                    <a:pt x="999" y="755"/>
                  </a:lnTo>
                  <a:lnTo>
                    <a:pt x="967" y="744"/>
                  </a:lnTo>
                  <a:lnTo>
                    <a:pt x="936" y="735"/>
                  </a:lnTo>
                  <a:lnTo>
                    <a:pt x="901" y="724"/>
                  </a:lnTo>
                  <a:lnTo>
                    <a:pt x="864" y="715"/>
                  </a:lnTo>
                  <a:lnTo>
                    <a:pt x="826" y="705"/>
                  </a:lnTo>
                  <a:lnTo>
                    <a:pt x="791" y="696"/>
                  </a:lnTo>
                  <a:lnTo>
                    <a:pt x="757" y="687"/>
                  </a:lnTo>
                  <a:lnTo>
                    <a:pt x="720" y="681"/>
                  </a:lnTo>
                  <a:lnTo>
                    <a:pt x="685" y="673"/>
                  </a:lnTo>
                  <a:lnTo>
                    <a:pt x="652" y="666"/>
                  </a:lnTo>
                  <a:lnTo>
                    <a:pt x="613" y="658"/>
                  </a:lnTo>
                  <a:lnTo>
                    <a:pt x="560" y="652"/>
                  </a:lnTo>
                  <a:lnTo>
                    <a:pt x="920" y="590"/>
                  </a:lnTo>
                  <a:lnTo>
                    <a:pt x="896" y="542"/>
                  </a:lnTo>
                  <a:lnTo>
                    <a:pt x="868" y="506"/>
                  </a:lnTo>
                  <a:lnTo>
                    <a:pt x="817" y="439"/>
                  </a:lnTo>
                  <a:lnTo>
                    <a:pt x="787" y="409"/>
                  </a:lnTo>
                  <a:lnTo>
                    <a:pt x="757" y="379"/>
                  </a:lnTo>
                  <a:lnTo>
                    <a:pt x="703" y="328"/>
                  </a:lnTo>
                  <a:lnTo>
                    <a:pt x="670" y="298"/>
                  </a:lnTo>
                  <a:lnTo>
                    <a:pt x="631" y="262"/>
                  </a:lnTo>
                  <a:lnTo>
                    <a:pt x="595" y="235"/>
                  </a:lnTo>
                  <a:lnTo>
                    <a:pt x="565" y="211"/>
                  </a:lnTo>
                  <a:lnTo>
                    <a:pt x="535" y="188"/>
                  </a:lnTo>
                  <a:lnTo>
                    <a:pt x="499" y="164"/>
                  </a:lnTo>
                  <a:lnTo>
                    <a:pt x="460" y="141"/>
                  </a:lnTo>
                  <a:lnTo>
                    <a:pt x="421" y="123"/>
                  </a:lnTo>
                  <a:lnTo>
                    <a:pt x="383" y="102"/>
                  </a:lnTo>
                  <a:lnTo>
                    <a:pt x="335" y="84"/>
                  </a:lnTo>
                  <a:lnTo>
                    <a:pt x="291" y="69"/>
                  </a:lnTo>
                  <a:lnTo>
                    <a:pt x="240" y="57"/>
                  </a:lnTo>
                  <a:lnTo>
                    <a:pt x="192" y="45"/>
                  </a:lnTo>
                  <a:lnTo>
                    <a:pt x="141" y="33"/>
                  </a:lnTo>
                  <a:lnTo>
                    <a:pt x="87" y="24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2921507" y="3415767"/>
            <a:ext cx="6249485" cy="87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es-ES" sz="2300" dirty="0" smtClean="0">
                <a:latin typeface="+mj-lt"/>
              </a:rPr>
              <a:t>Transfer of responsibility from the </a:t>
            </a:r>
            <a:r>
              <a:rPr lang="en-US" altLang="es-ES" sz="2300" dirty="0" smtClean="0">
                <a:solidFill>
                  <a:srgbClr val="FF6699"/>
                </a:solidFill>
                <a:latin typeface="+mj-lt"/>
              </a:rPr>
              <a:t>Holder</a:t>
            </a:r>
            <a:r>
              <a:rPr lang="en-US" altLang="es-ES" sz="2300" dirty="0" smtClean="0">
                <a:latin typeface="+mj-lt"/>
              </a:rPr>
              <a:t> or the Administration</a:t>
            </a:r>
            <a:endParaRPr lang="es-ES_tradnl" altLang="es-ES" sz="2300" dirty="0">
              <a:latin typeface="+mj-lt"/>
            </a:endParaRP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4102812" y="4821138"/>
            <a:ext cx="3429595" cy="158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s-ES" sz="2300" dirty="0" smtClean="0"/>
              <a:t>to the “Producer” of the </a:t>
            </a:r>
            <a:r>
              <a:rPr lang="en-US" altLang="es-ES" sz="2300" dirty="0" smtClean="0">
                <a:solidFill>
                  <a:srgbClr val="FF6699"/>
                </a:solidFill>
                <a:latin typeface="+mj-lt"/>
              </a:rPr>
              <a:t>product</a:t>
            </a:r>
            <a:r>
              <a:rPr lang="en-US" altLang="es-ES" sz="2300" dirty="0" smtClean="0"/>
              <a:t> that becomes waste at the end of its useful life</a:t>
            </a:r>
            <a:endParaRPr lang="en-US" altLang="es-ES" sz="2300" dirty="0"/>
          </a:p>
        </p:txBody>
      </p:sp>
      <p:sp>
        <p:nvSpPr>
          <p:cNvPr id="9226" name="AutoShape 12"/>
          <p:cNvSpPr>
            <a:spLocks noChangeArrowheads="1"/>
          </p:cNvSpPr>
          <p:nvPr/>
        </p:nvSpPr>
        <p:spPr bwMode="auto">
          <a:xfrm rot="5400000">
            <a:off x="5573055" y="3970831"/>
            <a:ext cx="571676" cy="914559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63321" tIns="81660" rIns="163321" bIns="81660" anchor="ctr"/>
          <a:lstStyle/>
          <a:p>
            <a:endParaRPr lang="es-ES"/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9145589" y="3522960"/>
            <a:ext cx="3626479" cy="2726151"/>
            <a:chOff x="1152" y="2976"/>
            <a:chExt cx="1296" cy="1104"/>
          </a:xfrm>
        </p:grpSpPr>
        <p:sp>
          <p:nvSpPr>
            <p:cNvPr id="9233" name="Text Box 14"/>
            <p:cNvSpPr txBox="1">
              <a:spLocks noChangeArrowheads="1"/>
            </p:cNvSpPr>
            <p:nvPr/>
          </p:nvSpPr>
          <p:spPr bwMode="auto">
            <a:xfrm>
              <a:off x="1248" y="3072"/>
              <a:ext cx="1104" cy="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s-ES" sz="2300" dirty="0" smtClean="0">
                  <a:latin typeface="Arial Narrow" pitchFamily="34" charset="0"/>
                </a:rPr>
                <a:t>Consumers</a:t>
              </a:r>
            </a:p>
            <a:p>
              <a:pPr>
                <a:spcBef>
                  <a:spcPct val="50000"/>
                </a:spcBef>
              </a:pPr>
              <a:r>
                <a:rPr lang="en-US" altLang="es-ES" sz="2300" dirty="0" smtClean="0">
                  <a:latin typeface="Arial Narrow" pitchFamily="34" charset="0"/>
                </a:rPr>
                <a:t>Economic agents responsible for placing products on the market  </a:t>
              </a:r>
            </a:p>
            <a:p>
              <a:pPr>
                <a:spcBef>
                  <a:spcPct val="50000"/>
                </a:spcBef>
              </a:pPr>
              <a:r>
                <a:rPr lang="en-US" altLang="es-ES" sz="2300" dirty="0" smtClean="0">
                  <a:latin typeface="Arial Narrow" pitchFamily="34" charset="0"/>
                </a:rPr>
                <a:t>Public Administrations</a:t>
              </a:r>
              <a:endParaRPr lang="en-US" altLang="es-ES" sz="2300" dirty="0">
                <a:latin typeface="Arial Narrow" pitchFamily="34" charset="0"/>
              </a:endParaRPr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152" y="2976"/>
              <a:ext cx="1296" cy="1104"/>
              <a:chOff x="480" y="1248"/>
              <a:chExt cx="2592" cy="624"/>
            </a:xfrm>
          </p:grpSpPr>
          <p:sp>
            <p:nvSpPr>
              <p:cNvPr id="9235" name="Text Box 16"/>
              <p:cNvSpPr txBox="1">
                <a:spLocks noChangeArrowheads="1"/>
              </p:cNvSpPr>
              <p:nvPr/>
            </p:nvSpPr>
            <p:spPr bwMode="auto">
              <a:xfrm>
                <a:off x="530" y="1277"/>
                <a:ext cx="2542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endParaRPr lang="en-US" altLang="es-ES" sz="2300" b="1" dirty="0">
                  <a:solidFill>
                    <a:srgbClr val="898975"/>
                  </a:solidFill>
                </a:endParaRPr>
              </a:p>
            </p:txBody>
          </p:sp>
          <p:sp>
            <p:nvSpPr>
              <p:cNvPr id="9236" name="Rectangle 17"/>
              <p:cNvSpPr>
                <a:spLocks noChangeArrowheads="1"/>
              </p:cNvSpPr>
              <p:nvPr/>
            </p:nvSpPr>
            <p:spPr bwMode="auto">
              <a:xfrm>
                <a:off x="480" y="1248"/>
                <a:ext cx="2592" cy="624"/>
              </a:xfrm>
              <a:prstGeom prst="rect">
                <a:avLst/>
              </a:prstGeom>
              <a:noFill/>
              <a:ln w="9525" cap="rnd">
                <a:solidFill>
                  <a:srgbClr val="003060"/>
                </a:solidFill>
                <a:prstDash val="sysDot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9228" name="AutoShape 18"/>
          <p:cNvSpPr>
            <a:spLocks noChangeArrowheads="1"/>
          </p:cNvSpPr>
          <p:nvPr/>
        </p:nvSpPr>
        <p:spPr bwMode="auto">
          <a:xfrm>
            <a:off x="13061043" y="4459076"/>
            <a:ext cx="762132" cy="686012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63321" tIns="81660" rIns="163321" bIns="81660" anchor="ctr"/>
          <a:lstStyle/>
          <a:p>
            <a:endParaRPr lang="es-ES"/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14086745" y="4599614"/>
            <a:ext cx="2286397" cy="518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altLang="es-ES" sz="2300" dirty="0" smtClean="0">
                <a:latin typeface="+mj-lt"/>
              </a:rPr>
              <a:t>New Role</a:t>
            </a:r>
            <a:endParaRPr lang="es-ES_tradnl" altLang="es-ES" sz="2300" dirty="0">
              <a:latin typeface="+mj-lt"/>
            </a:endParaRPr>
          </a:p>
        </p:txBody>
      </p:sp>
      <p:pic>
        <p:nvPicPr>
          <p:cNvPr id="9230" name="Picture 21"/>
          <p:cNvPicPr>
            <a:picLocks noChangeAspect="1" noChangeArrowheads="1"/>
          </p:cNvPicPr>
          <p:nvPr/>
        </p:nvPicPr>
        <p:blipFill>
          <a:blip r:embed="rId2" cstate="print"/>
          <a:srcRect r="4222" b="13872"/>
          <a:stretch>
            <a:fillRect/>
          </a:stretch>
        </p:blipFill>
        <p:spPr bwMode="auto">
          <a:xfrm>
            <a:off x="10587288" y="6009749"/>
            <a:ext cx="6554338" cy="388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AutoShape 22"/>
          <p:cNvSpPr>
            <a:spLocks noChangeArrowheads="1"/>
          </p:cNvSpPr>
          <p:nvPr/>
        </p:nvSpPr>
        <p:spPr bwMode="auto">
          <a:xfrm>
            <a:off x="3245413" y="8063020"/>
            <a:ext cx="6681360" cy="571676"/>
          </a:xfrm>
          <a:prstGeom prst="roundRect">
            <a:avLst>
              <a:gd name="adj" fmla="val 12495"/>
            </a:avLst>
          </a:prstGeom>
          <a:gradFill rotWithShape="0">
            <a:gsLst>
              <a:gs pos="0">
                <a:schemeClr val="folHlink"/>
              </a:gs>
              <a:gs pos="100000">
                <a:srgbClr val="FFFFFF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161621" tIns="79392" rIns="161621" bIns="79392" anchor="ctr"/>
          <a:lstStyle/>
          <a:p>
            <a:pPr algn="ctr">
              <a:defRPr/>
            </a:pPr>
            <a:r>
              <a:rPr lang="es-ES_tradnl" altLang="es-ES" sz="2500" b="1" dirty="0">
                <a:latin typeface="Arial Narrow" pitchFamily="34" charset="0"/>
              </a:rPr>
              <a:t>‘</a:t>
            </a:r>
            <a:r>
              <a:rPr lang="es-ES_tradnl" altLang="es-ES" sz="2500" b="1" dirty="0" err="1">
                <a:latin typeface="Arial Narrow" pitchFamily="34" charset="0"/>
              </a:rPr>
              <a:t>Life</a:t>
            </a:r>
            <a:r>
              <a:rPr lang="es-ES_tradnl" altLang="es-ES" sz="2500" b="1" dirty="0">
                <a:latin typeface="Arial Narrow" pitchFamily="34" charset="0"/>
              </a:rPr>
              <a:t> </a:t>
            </a:r>
            <a:r>
              <a:rPr lang="es-ES_tradnl" altLang="es-ES" sz="2500" b="1" dirty="0" err="1">
                <a:latin typeface="Arial Narrow" pitchFamily="34" charset="0"/>
              </a:rPr>
              <a:t>Cycle</a:t>
            </a:r>
            <a:r>
              <a:rPr lang="es-ES_tradnl" altLang="es-ES" sz="2500" b="1" dirty="0">
                <a:latin typeface="Arial Narrow" pitchFamily="34" charset="0"/>
              </a:rPr>
              <a:t> </a:t>
            </a:r>
            <a:r>
              <a:rPr lang="es-ES_tradnl" altLang="es-ES" sz="2500" b="1" dirty="0" err="1">
                <a:latin typeface="Arial Narrow" pitchFamily="34" charset="0"/>
              </a:rPr>
              <a:t>Thinking</a:t>
            </a:r>
            <a:r>
              <a:rPr lang="es-ES_tradnl" altLang="es-ES" sz="2500" b="1" dirty="0">
                <a:latin typeface="Arial Narrow" pitchFamily="34" charset="0"/>
              </a:rPr>
              <a:t>’</a:t>
            </a:r>
          </a:p>
        </p:txBody>
      </p:sp>
      <p:sp>
        <p:nvSpPr>
          <p:cNvPr id="9232" name="Text Box 23"/>
          <p:cNvSpPr txBox="1">
            <a:spLocks noChangeArrowheads="1"/>
          </p:cNvSpPr>
          <p:nvPr/>
        </p:nvSpPr>
        <p:spPr bwMode="auto">
          <a:xfrm>
            <a:off x="3385137" y="6657649"/>
            <a:ext cx="4779206" cy="780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s-ES" sz="2000" dirty="0" smtClean="0"/>
              <a:t>“Producer”= First commercial agent (manufacturer, importer, distributor)</a:t>
            </a:r>
            <a:endParaRPr lang="en-US" alt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ChangeArrowheads="1"/>
          </p:cNvSpPr>
          <p:nvPr/>
        </p:nvSpPr>
        <p:spPr bwMode="auto">
          <a:xfrm>
            <a:off x="936675" y="1688703"/>
            <a:ext cx="16777749" cy="685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63301" tIns="81652" rIns="163301" bIns="81652">
            <a:spAutoFit/>
          </a:bodyPr>
          <a:lstStyle/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Several producers decide to </a:t>
            </a:r>
            <a:r>
              <a:rPr lang="en-US" dirty="0" smtClean="0">
                <a:solidFill>
                  <a:schemeClr val="bg2"/>
                </a:solidFill>
              </a:rPr>
              <a:t>join </a:t>
            </a:r>
            <a:r>
              <a:rPr lang="en-US" dirty="0">
                <a:solidFill>
                  <a:schemeClr val="bg2"/>
                </a:solidFill>
              </a:rPr>
              <a:t>efforts to organize waste management</a:t>
            </a:r>
            <a:r>
              <a:rPr lang="en-US" dirty="0" smtClean="0">
                <a:solidFill>
                  <a:schemeClr val="bg2"/>
                </a:solidFill>
              </a:rPr>
              <a:t>.  Collective System.</a:t>
            </a:r>
            <a:endParaRPr lang="en-US" dirty="0">
              <a:solidFill>
                <a:schemeClr val="bg2"/>
              </a:solidFill>
            </a:endParaRP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endParaRPr lang="en-US" sz="1200" dirty="0">
              <a:solidFill>
                <a:schemeClr val="bg2"/>
              </a:solidFill>
            </a:endParaRP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Facilitates delivery </a:t>
            </a:r>
            <a:r>
              <a:rPr lang="en-US" dirty="0">
                <a:solidFill>
                  <a:schemeClr val="bg2"/>
                </a:solidFill>
              </a:rPr>
              <a:t>of waste by users in collection points for that </a:t>
            </a:r>
            <a:r>
              <a:rPr lang="en-US" dirty="0" smtClean="0">
                <a:solidFill>
                  <a:schemeClr val="bg2"/>
                </a:solidFill>
              </a:rPr>
              <a:t>purpose,  </a:t>
            </a:r>
            <a:r>
              <a:rPr lang="en-US" dirty="0">
                <a:solidFill>
                  <a:schemeClr val="bg2"/>
                </a:solidFill>
              </a:rPr>
              <a:t>regardless of brands.</a:t>
            </a: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endParaRPr lang="en-US" sz="1200" dirty="0">
              <a:solidFill>
                <a:schemeClr val="bg2"/>
              </a:solidFill>
            </a:endParaRP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All economical agents </a:t>
            </a:r>
            <a:r>
              <a:rPr lang="en-US" dirty="0" smtClean="0">
                <a:solidFill>
                  <a:schemeClr val="bg2"/>
                </a:solidFill>
              </a:rPr>
              <a:t>involved (producers</a:t>
            </a:r>
            <a:r>
              <a:rPr lang="en-US" dirty="0">
                <a:solidFill>
                  <a:schemeClr val="bg2"/>
                </a:solidFill>
              </a:rPr>
              <a:t>, distributors, recyclers, users and Administration) take part in the System. </a:t>
            </a: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endParaRPr lang="en-US" sz="1200" dirty="0">
              <a:solidFill>
                <a:schemeClr val="bg2"/>
              </a:solidFill>
            </a:endParaRP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Costs optimization.</a:t>
            </a: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endParaRPr lang="en-US" sz="1200" dirty="0">
              <a:solidFill>
                <a:schemeClr val="bg2"/>
              </a:solidFill>
            </a:endParaRP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Ec</a:t>
            </a:r>
            <a:r>
              <a:rPr lang="en-US" sz="2900" dirty="0">
                <a:solidFill>
                  <a:schemeClr val="bg2"/>
                </a:solidFill>
              </a:rPr>
              <a:t>onomies of scale thanks to the volume of waste management. </a:t>
            </a:r>
          </a:p>
          <a:p>
            <a:pPr marL="683340" indent="-331747" algn="just">
              <a:lnSpc>
                <a:spcPct val="150000"/>
              </a:lnSpc>
              <a:buBlip>
                <a:blip r:embed="rId2"/>
              </a:buBlip>
            </a:pPr>
            <a:endParaRPr lang="en-US" sz="1200" dirty="0">
              <a:solidFill>
                <a:schemeClr val="bg2"/>
              </a:solidFill>
            </a:endParaRPr>
          </a:p>
          <a:p>
            <a:pPr marL="683340" indent="-331747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900" dirty="0">
                <a:solidFill>
                  <a:schemeClr val="bg2"/>
                </a:solidFill>
              </a:rPr>
              <a:t>Unique voice before Administrations.</a:t>
            </a:r>
          </a:p>
          <a:p>
            <a:pPr marL="683340" indent="-331747" algn="just">
              <a:lnSpc>
                <a:spcPct val="150000"/>
              </a:lnSpc>
              <a:buBlip>
                <a:blip r:embed="rId2"/>
              </a:buBlip>
            </a:pPr>
            <a:endParaRPr lang="en-US" sz="900" dirty="0">
              <a:solidFill>
                <a:srgbClr val="00415D"/>
              </a:solidFill>
              <a:latin typeface="Calibri" pitchFamily="34" charset="0"/>
            </a:endParaRPr>
          </a:p>
        </p:txBody>
      </p:sp>
      <p:sp>
        <p:nvSpPr>
          <p:cNvPr id="14341" name="1 Título"/>
          <p:cNvSpPr>
            <a:spLocks/>
          </p:cNvSpPr>
          <p:nvPr/>
        </p:nvSpPr>
        <p:spPr bwMode="auto">
          <a:xfrm>
            <a:off x="0" y="0"/>
            <a:ext cx="18291175" cy="1715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 anchor="ctr"/>
          <a:lstStyle/>
          <a:p>
            <a:pPr algn="ctr"/>
            <a:r>
              <a:rPr lang="en-US" sz="6000" b="1" dirty="0" smtClean="0">
                <a:solidFill>
                  <a:schemeClr val="bg2"/>
                </a:solidFill>
              </a:rPr>
              <a:t>Challenge/ Reality: IMS. Characteristics</a:t>
            </a:r>
            <a:endParaRPr lang="en-US" sz="6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>
          <a:xfrm>
            <a:off x="0" y="80988"/>
            <a:ext cx="18291175" cy="1715029"/>
          </a:xfrm>
        </p:spPr>
        <p:txBody>
          <a:bodyPr>
            <a:normAutofit/>
          </a:bodyPr>
          <a:lstStyle/>
          <a:p>
            <a:r>
              <a:rPr lang="en-US" altLang="es-ES" sz="6000" b="1" dirty="0" smtClean="0">
                <a:solidFill>
                  <a:schemeClr val="bg1"/>
                </a:solidFill>
              </a:rPr>
              <a:t>Our operational model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36788" y="1688828"/>
            <a:ext cx="16462058" cy="6791038"/>
          </a:xfrm>
        </p:spPr>
        <p:txBody>
          <a:bodyPr/>
          <a:lstStyle/>
          <a:p>
            <a:pPr algn="just"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National coverage for WEEE and used batteries collection from domestic, industrial and professional origin.</a:t>
            </a:r>
          </a:p>
          <a:p>
            <a:pPr algn="just"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Custom collection in areas with significant stockpiles of waste</a:t>
            </a:r>
          </a:p>
          <a:p>
            <a:pPr algn="just"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Network of Temporary Waste Storage Facilities (TWSF) for the delivery and consolidation of small stockpiles of waste.</a:t>
            </a:r>
          </a:p>
          <a:p>
            <a:pPr algn="just"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Collaboration agreements with logistic agents as well as treatment plants specialized in WEEE and batteries recycling.</a:t>
            </a:r>
          </a:p>
          <a:p>
            <a:pPr marL="0" indent="0"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532" name="3 Marcador de fecha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es-ES" smtClean="0"/>
              <a:t>Quito, Ecuador, 13 August 2013</a:t>
            </a:r>
          </a:p>
        </p:txBody>
      </p:sp>
      <p:sp>
        <p:nvSpPr>
          <p:cNvPr id="22533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7F72DB6-7550-4942-B599-90E380DF6BBA}" type="slidenum">
              <a:rPr lang="en-US" altLang="es-ES" smtClean="0"/>
              <a:pPr/>
              <a:t>7</a:t>
            </a:fld>
            <a:endParaRPr lang="en-US" altLang="es-ES" smtClean="0"/>
          </a:p>
        </p:txBody>
      </p:sp>
      <p:pic>
        <p:nvPicPr>
          <p:cNvPr id="7" name="6 Imagen" descr="english ESQUEMA-PUNTOS-DE-RECOGIDA (1) cop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9906" y="5458200"/>
            <a:ext cx="12403649" cy="4557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358838" y="5428544"/>
            <a:ext cx="4179025" cy="1703798"/>
          </a:xfrm>
          <a:prstGeom prst="rect">
            <a:avLst/>
          </a:prstGeom>
          <a:solidFill>
            <a:srgbClr val="EDFCA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500" dirty="0">
                <a:latin typeface="Arial Narrow" pitchFamily="34" charset="0"/>
              </a:rPr>
              <a:t>Regional </a:t>
            </a:r>
            <a:r>
              <a:rPr lang="es-ES" sz="2500" dirty="0" err="1">
                <a:latin typeface="Arial Narrow" pitchFamily="34" charset="0"/>
              </a:rPr>
              <a:t>Governments</a:t>
            </a:r>
            <a:r>
              <a:rPr lang="es-ES" sz="2500" dirty="0">
                <a:latin typeface="Arial Narrow" pitchFamily="34" charset="0"/>
              </a:rPr>
              <a:t> (</a:t>
            </a:r>
            <a:r>
              <a:rPr lang="es-ES" sz="2500" dirty="0" err="1">
                <a:latin typeface="Arial Narrow" pitchFamily="34" charset="0"/>
              </a:rPr>
              <a:t>Autonomous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Communities</a:t>
            </a:r>
            <a:r>
              <a:rPr lang="es-ES" sz="2500" dirty="0">
                <a:latin typeface="Arial Narrow" pitchFamily="34" charset="0"/>
              </a:rPr>
              <a:t>, </a:t>
            </a:r>
            <a:r>
              <a:rPr lang="es-ES" sz="2500" dirty="0" err="1">
                <a:latin typeface="Arial Narrow" pitchFamily="34" charset="0"/>
              </a:rPr>
              <a:t>competent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bodies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on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waste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management</a:t>
            </a:r>
            <a:r>
              <a:rPr lang="es-ES" sz="2500" dirty="0">
                <a:latin typeface="Arial Narrow" pitchFamily="34" charset="0"/>
              </a:rPr>
              <a:t>)</a:t>
            </a: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5404788" y="2577308"/>
            <a:ext cx="6189150" cy="972828"/>
          </a:xfrm>
          <a:prstGeom prst="rect">
            <a:avLst/>
          </a:prstGeom>
          <a:solidFill>
            <a:srgbClr val="EDFCA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100" dirty="0" err="1">
                <a:latin typeface="Arial Narrow" pitchFamily="34" charset="0"/>
              </a:rPr>
              <a:t>Spanish</a:t>
            </a:r>
            <a:r>
              <a:rPr lang="es-ES" sz="2100" dirty="0">
                <a:latin typeface="Arial Narrow" pitchFamily="34" charset="0"/>
              </a:rPr>
              <a:t> </a:t>
            </a:r>
            <a:r>
              <a:rPr lang="es-ES" sz="2100" dirty="0" err="1">
                <a:latin typeface="Arial Narrow" pitchFamily="34" charset="0"/>
              </a:rPr>
              <a:t>Register</a:t>
            </a:r>
            <a:r>
              <a:rPr lang="es-ES" sz="2100" dirty="0">
                <a:latin typeface="Arial Narrow" pitchFamily="34" charset="0"/>
              </a:rPr>
              <a:t> of EEE </a:t>
            </a:r>
            <a:r>
              <a:rPr lang="es-ES" sz="2100" dirty="0" err="1">
                <a:latin typeface="Arial Narrow" pitchFamily="34" charset="0"/>
              </a:rPr>
              <a:t>producers</a:t>
            </a:r>
            <a:r>
              <a:rPr lang="es-ES" sz="2100" dirty="0">
                <a:latin typeface="Arial Narrow" pitchFamily="34" charset="0"/>
              </a:rPr>
              <a:t> (REI-RAEE)</a:t>
            </a:r>
          </a:p>
          <a:p>
            <a:pPr algn="ctr">
              <a:spcBef>
                <a:spcPct val="50000"/>
              </a:spcBef>
            </a:pPr>
            <a:r>
              <a:rPr lang="es-ES" sz="2100" dirty="0" err="1">
                <a:latin typeface="Arial Narrow" pitchFamily="34" charset="0"/>
              </a:rPr>
              <a:t>Spanish</a:t>
            </a:r>
            <a:r>
              <a:rPr lang="es-ES" sz="2100" dirty="0">
                <a:latin typeface="Arial Narrow" pitchFamily="34" charset="0"/>
              </a:rPr>
              <a:t> </a:t>
            </a:r>
            <a:r>
              <a:rPr lang="es-ES" sz="2100" dirty="0" err="1">
                <a:latin typeface="Arial Narrow" pitchFamily="34" charset="0"/>
              </a:rPr>
              <a:t>Register</a:t>
            </a:r>
            <a:r>
              <a:rPr lang="es-ES" sz="2100" dirty="0">
                <a:latin typeface="Arial Narrow" pitchFamily="34" charset="0"/>
              </a:rPr>
              <a:t> of </a:t>
            </a:r>
            <a:r>
              <a:rPr lang="es-ES" sz="2100" dirty="0" err="1">
                <a:latin typeface="Arial Narrow" pitchFamily="34" charset="0"/>
              </a:rPr>
              <a:t>Batteries</a:t>
            </a:r>
            <a:r>
              <a:rPr lang="es-ES" sz="2100" dirty="0">
                <a:latin typeface="Arial Narrow" pitchFamily="34" charset="0"/>
              </a:rPr>
              <a:t> </a:t>
            </a:r>
            <a:r>
              <a:rPr lang="es-ES" sz="2100" dirty="0" err="1">
                <a:latin typeface="Arial Narrow" pitchFamily="34" charset="0"/>
              </a:rPr>
              <a:t>Producers</a:t>
            </a:r>
            <a:r>
              <a:rPr lang="es-ES" sz="2100" dirty="0">
                <a:latin typeface="Arial Narrow" pitchFamily="34" charset="0"/>
              </a:rPr>
              <a:t> (REI-RPA)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6697240" y="5859683"/>
            <a:ext cx="4032950" cy="518858"/>
          </a:xfrm>
          <a:prstGeom prst="rect">
            <a:avLst/>
          </a:prstGeom>
          <a:solidFill>
            <a:srgbClr val="EF745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300" dirty="0" err="1"/>
              <a:t>Compliance</a:t>
            </a:r>
            <a:r>
              <a:rPr lang="es-ES" sz="2300" dirty="0"/>
              <a:t> </a:t>
            </a:r>
            <a:r>
              <a:rPr lang="es-ES" sz="2300" dirty="0" err="1"/>
              <a:t>schemes</a:t>
            </a:r>
            <a:endParaRPr lang="es-ES" sz="2300" dirty="0"/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6697240" y="9535087"/>
            <a:ext cx="3601075" cy="54963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500" dirty="0" err="1">
                <a:latin typeface="Arial Narrow" pitchFamily="34" charset="0"/>
              </a:rPr>
              <a:t>Producers</a:t>
            </a:r>
            <a:endParaRPr lang="es-ES" sz="2500" dirty="0">
              <a:latin typeface="Arial Narrow" pitchFamily="34" charset="0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9002690" y="7765272"/>
            <a:ext cx="4032950" cy="12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FINANCIAL FLOW:</a:t>
            </a:r>
          </a:p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-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Membership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fee</a:t>
            </a:r>
            <a:endParaRPr lang="es-ES" sz="18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-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Quarterly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contribution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(per kg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sold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)</a:t>
            </a:r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11304963" y="5709619"/>
            <a:ext cx="4032950" cy="44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Contract</a:t>
            </a:r>
            <a:endParaRPr lang="es-ES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13756489" y="5211784"/>
            <a:ext cx="3601075" cy="1703798"/>
          </a:xfrm>
          <a:prstGeom prst="rect">
            <a:avLst/>
          </a:prstGeom>
          <a:solidFill>
            <a:srgbClr val="EDFCA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500" dirty="0" err="1">
                <a:latin typeface="Arial Narrow" pitchFamily="34" charset="0"/>
              </a:rPr>
              <a:t>Logistic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partners</a:t>
            </a:r>
            <a:endParaRPr lang="es-ES" sz="2500" dirty="0">
              <a:latin typeface="Arial Narrow" pitchFamily="34" charset="0"/>
            </a:endParaRPr>
          </a:p>
          <a:p>
            <a:pPr>
              <a:spcBef>
                <a:spcPct val="50000"/>
              </a:spcBef>
            </a:pPr>
            <a:r>
              <a:rPr lang="es-ES" sz="2500" dirty="0" err="1">
                <a:latin typeface="Arial Narrow" pitchFamily="34" charset="0"/>
              </a:rPr>
              <a:t>Treatment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plants</a:t>
            </a:r>
            <a:endParaRPr lang="es-ES" sz="2500" dirty="0">
              <a:latin typeface="Arial Narrow" pitchFamily="34" charset="0"/>
            </a:endParaRPr>
          </a:p>
          <a:p>
            <a:pPr>
              <a:spcBef>
                <a:spcPct val="50000"/>
              </a:spcBef>
            </a:pPr>
            <a:r>
              <a:rPr lang="es-ES" sz="2500" dirty="0">
                <a:latin typeface="Arial Narrow" pitchFamily="34" charset="0"/>
              </a:rPr>
              <a:t>Municipal </a:t>
            </a:r>
            <a:r>
              <a:rPr lang="es-ES" sz="2500" dirty="0" err="1">
                <a:latin typeface="Arial Narrow" pitchFamily="34" charset="0"/>
              </a:rPr>
              <a:t>collection</a:t>
            </a:r>
            <a:r>
              <a:rPr lang="es-ES" sz="2500" dirty="0">
                <a:latin typeface="Arial Narrow" pitchFamily="34" charset="0"/>
              </a:rPr>
              <a:t> </a:t>
            </a:r>
            <a:r>
              <a:rPr lang="es-ES" sz="2500" dirty="0" err="1">
                <a:latin typeface="Arial Narrow" pitchFamily="34" charset="0"/>
              </a:rPr>
              <a:t>points</a:t>
            </a:r>
            <a:endParaRPr lang="es-ES" sz="2500" dirty="0">
              <a:latin typeface="Arial Narrow" pitchFamily="34" charset="0"/>
            </a:endParaRPr>
          </a:p>
        </p:txBody>
      </p:sp>
      <p:sp>
        <p:nvSpPr>
          <p:cNvPr id="18441" name="Text Box 12"/>
          <p:cNvSpPr txBox="1">
            <a:spLocks noChangeArrowheads="1"/>
          </p:cNvSpPr>
          <p:nvPr/>
        </p:nvSpPr>
        <p:spPr bwMode="auto">
          <a:xfrm>
            <a:off x="4823664" y="5752495"/>
            <a:ext cx="4032950" cy="44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Authorise</a:t>
            </a:r>
            <a:endParaRPr lang="es-ES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4105027" y="7377335"/>
            <a:ext cx="3601075" cy="1826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QUARTERLY DECLARATIONS: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EEE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commercialised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in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kgs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per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category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and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type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of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equipment</a:t>
            </a:r>
            <a:endParaRPr lang="es-ES" sz="18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buFontTx/>
              <a:buChar char="-"/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Batteries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sold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in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units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and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grams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per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type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of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battery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18443" name="Text Box 14"/>
          <p:cNvSpPr txBox="1">
            <a:spLocks noChangeArrowheads="1"/>
          </p:cNvSpPr>
          <p:nvPr/>
        </p:nvSpPr>
        <p:spPr bwMode="auto">
          <a:xfrm>
            <a:off x="3959914" y="4132745"/>
            <a:ext cx="4032950" cy="1134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- MEMBERS’ REGISTRATION</a:t>
            </a:r>
          </a:p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- QUARTERLY SUBMISSION OF INFORMATION</a:t>
            </a:r>
          </a:p>
        </p:txBody>
      </p:sp>
      <p:sp>
        <p:nvSpPr>
          <p:cNvPr id="18444" name="Text Box 15"/>
          <p:cNvSpPr txBox="1">
            <a:spLocks noChangeArrowheads="1"/>
          </p:cNvSpPr>
          <p:nvPr/>
        </p:nvSpPr>
        <p:spPr bwMode="auto">
          <a:xfrm>
            <a:off x="12025907" y="7017295"/>
            <a:ext cx="4032950" cy="1272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Entrusted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with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WEEE/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spent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batteries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management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under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collective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system’s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supervision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and Regional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Governments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authorisation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as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waste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managers</a:t>
            </a:r>
          </a:p>
        </p:txBody>
      </p:sp>
      <p:sp>
        <p:nvSpPr>
          <p:cNvPr id="18445" name="Text Box 16"/>
          <p:cNvSpPr txBox="1">
            <a:spLocks noChangeArrowheads="1"/>
          </p:cNvSpPr>
          <p:nvPr/>
        </p:nvSpPr>
        <p:spPr bwMode="auto">
          <a:xfrm>
            <a:off x="9434565" y="3482463"/>
            <a:ext cx="4032950" cy="44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Web-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based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platform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www.minetur.es</a:t>
            </a:r>
          </a:p>
        </p:txBody>
      </p:sp>
      <p:sp>
        <p:nvSpPr>
          <p:cNvPr id="18446" name="Text Box 17"/>
          <p:cNvSpPr txBox="1">
            <a:spLocks noChangeArrowheads="1"/>
          </p:cNvSpPr>
          <p:nvPr/>
        </p:nvSpPr>
        <p:spPr bwMode="auto">
          <a:xfrm>
            <a:off x="8713714" y="6467090"/>
            <a:ext cx="4032950" cy="441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Web-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based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platform</a:t>
            </a:r>
            <a:endParaRPr lang="es-ES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18447" name="Text Box 18"/>
          <p:cNvSpPr txBox="1">
            <a:spLocks noChangeArrowheads="1"/>
          </p:cNvSpPr>
          <p:nvPr/>
        </p:nvSpPr>
        <p:spPr bwMode="auto">
          <a:xfrm>
            <a:off x="9002690" y="4158947"/>
            <a:ext cx="4032950" cy="99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QUARTERLY ALLOCATION OF MARKET SHARES FOR EACH PRODUCER ON B2C APPLIANCES COMMERCIALISED</a:t>
            </a:r>
          </a:p>
        </p:txBody>
      </p:sp>
      <p:sp>
        <p:nvSpPr>
          <p:cNvPr id="18448" name="Line 19"/>
          <p:cNvSpPr>
            <a:spLocks noChangeShapeType="1"/>
          </p:cNvSpPr>
          <p:nvPr/>
        </p:nvSpPr>
        <p:spPr bwMode="auto">
          <a:xfrm>
            <a:off x="8713713" y="7048295"/>
            <a:ext cx="0" cy="22700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49" name="Line 20"/>
          <p:cNvSpPr>
            <a:spLocks noChangeShapeType="1"/>
          </p:cNvSpPr>
          <p:nvPr/>
        </p:nvSpPr>
        <p:spPr bwMode="auto">
          <a:xfrm flipV="1">
            <a:off x="7849963" y="6941105"/>
            <a:ext cx="0" cy="237722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50" name="Line 21"/>
          <p:cNvSpPr>
            <a:spLocks noChangeShapeType="1"/>
          </p:cNvSpPr>
          <p:nvPr/>
        </p:nvSpPr>
        <p:spPr bwMode="auto">
          <a:xfrm>
            <a:off x="8713713" y="3525339"/>
            <a:ext cx="0" cy="21604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51" name="Line 22"/>
          <p:cNvSpPr>
            <a:spLocks noChangeShapeType="1"/>
          </p:cNvSpPr>
          <p:nvPr/>
        </p:nvSpPr>
        <p:spPr bwMode="auto">
          <a:xfrm flipV="1">
            <a:off x="7849963" y="3592034"/>
            <a:ext cx="0" cy="20532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52" name="Line 23"/>
          <p:cNvSpPr>
            <a:spLocks noChangeShapeType="1"/>
          </p:cNvSpPr>
          <p:nvPr/>
        </p:nvSpPr>
        <p:spPr bwMode="auto">
          <a:xfrm>
            <a:off x="4680762" y="6186016"/>
            <a:ext cx="172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53" name="Line 24"/>
          <p:cNvSpPr>
            <a:spLocks noChangeShapeType="1"/>
          </p:cNvSpPr>
          <p:nvPr/>
        </p:nvSpPr>
        <p:spPr bwMode="auto">
          <a:xfrm>
            <a:off x="10587289" y="6186016"/>
            <a:ext cx="288022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54" name="Line 25"/>
          <p:cNvSpPr>
            <a:spLocks noChangeShapeType="1"/>
          </p:cNvSpPr>
          <p:nvPr/>
        </p:nvSpPr>
        <p:spPr bwMode="auto">
          <a:xfrm flipH="1">
            <a:off x="4537865" y="6293204"/>
            <a:ext cx="18703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163321" tIns="81660" rIns="163321" bIns="81660"/>
          <a:lstStyle/>
          <a:p>
            <a:endParaRPr lang="en-GB"/>
          </a:p>
        </p:txBody>
      </p:sp>
      <p:sp>
        <p:nvSpPr>
          <p:cNvPr id="18455" name="Text Box 26"/>
          <p:cNvSpPr txBox="1">
            <a:spLocks noChangeArrowheads="1"/>
          </p:cNvSpPr>
          <p:nvPr/>
        </p:nvSpPr>
        <p:spPr bwMode="auto">
          <a:xfrm>
            <a:off x="4969740" y="6400395"/>
            <a:ext cx="1873575" cy="99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Annual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report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WEEE/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batteries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managed</a:t>
            </a:r>
            <a:endParaRPr lang="es-ES" sz="1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7130" name="Rectangle 2"/>
          <p:cNvSpPr>
            <a:spLocks noChangeArrowheads="1"/>
          </p:cNvSpPr>
          <p:nvPr/>
        </p:nvSpPr>
        <p:spPr bwMode="auto">
          <a:xfrm>
            <a:off x="1080691" y="1112639"/>
            <a:ext cx="15846001" cy="847089"/>
          </a:xfrm>
          <a:prstGeom prst="rect">
            <a:avLst/>
          </a:prstGeom>
          <a:noFill/>
          <a:ln w="12700" cap="sq" algn="ctr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lnSpc>
                <a:spcPct val="105000"/>
              </a:lnSpc>
              <a:spcBef>
                <a:spcPct val="50000"/>
              </a:spcBef>
              <a:buClr>
                <a:srgbClr val="000080"/>
              </a:buClr>
              <a:defRPr/>
            </a:pPr>
            <a:r>
              <a:rPr lang="es-ES" altLang="es-E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s-ES" altLang="es-E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altLang="es-E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context</a:t>
            </a:r>
            <a:r>
              <a:rPr lang="es-ES" altLang="es-E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of WEEE and </a:t>
            </a:r>
            <a:r>
              <a:rPr lang="es-ES" altLang="es-E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spent</a:t>
            </a:r>
            <a:r>
              <a:rPr lang="es-ES" altLang="es-E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altLang="es-E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batteries</a:t>
            </a:r>
            <a:r>
              <a:rPr lang="es-ES" altLang="es-E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altLang="es-E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management</a:t>
            </a:r>
            <a:r>
              <a:rPr lang="es-ES" altLang="es-ES" sz="44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in </a:t>
            </a:r>
            <a:r>
              <a:rPr lang="es-ES" altLang="es-ES" sz="44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Spain</a:t>
            </a:r>
            <a:endParaRPr lang="es-ES" altLang="es-ES" sz="44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457" name="Rectangle 26"/>
          <p:cNvSpPr>
            <a:spLocks noChangeArrowheads="1"/>
          </p:cNvSpPr>
          <p:nvPr/>
        </p:nvSpPr>
        <p:spPr bwMode="auto">
          <a:xfrm>
            <a:off x="11593939" y="2393896"/>
            <a:ext cx="6627374" cy="110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just">
              <a:buFontTx/>
              <a:buChar char="-"/>
            </a:pPr>
            <a:endParaRPr lang="es-ES" sz="2500" b="1" dirty="0">
              <a:solidFill>
                <a:schemeClr val="bg1"/>
              </a:solidFill>
            </a:endParaRPr>
          </a:p>
          <a:p>
            <a:pPr algn="just"/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Public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consultation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of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registered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companies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(2.000) and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brands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  <a:p>
            <a:pPr algn="just"/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Information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invoices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registration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numbers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Arial Narrow" pitchFamily="34" charset="0"/>
              </a:rPr>
              <a:t>mandatory</a:t>
            </a:r>
            <a:r>
              <a:rPr lang="es-ES" sz="1800" dirty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9087" y="2443955"/>
            <a:ext cx="3877347" cy="2112821"/>
          </a:xfrm>
          <a:prstGeom prst="rect">
            <a:avLst/>
          </a:prstGeom>
          <a:noFill/>
          <a:ln>
            <a:noFill/>
          </a:ln>
          <a:effectLst/>
          <a:scene3d>
            <a:camera prst="perspectiveRight"/>
            <a:lightRig rig="threePt" dir="t"/>
          </a:scene3d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>
          <a:xfrm>
            <a:off x="0" y="297749"/>
            <a:ext cx="18291175" cy="1715029"/>
          </a:xfrm>
        </p:spPr>
        <p:txBody>
          <a:bodyPr>
            <a:normAutofit/>
          </a:bodyPr>
          <a:lstStyle/>
          <a:p>
            <a:r>
              <a:rPr lang="es-ES" altLang="es-ES" sz="6000" b="1" dirty="0" err="1" smtClean="0">
                <a:solidFill>
                  <a:schemeClr val="bg1"/>
                </a:solidFill>
              </a:rPr>
              <a:t>Managed</a:t>
            </a:r>
            <a:r>
              <a:rPr lang="es-ES" altLang="es-ES" sz="6000" b="1" dirty="0" smtClean="0">
                <a:solidFill>
                  <a:schemeClr val="bg1"/>
                </a:solidFill>
              </a:rPr>
              <a:t> </a:t>
            </a:r>
            <a:r>
              <a:rPr lang="es-ES" altLang="es-ES" sz="6000" b="1" dirty="0" err="1" smtClean="0">
                <a:solidFill>
                  <a:schemeClr val="bg1"/>
                </a:solidFill>
              </a:rPr>
              <a:t>Waste</a:t>
            </a:r>
            <a:r>
              <a:rPr lang="es-ES" altLang="es-ES" sz="6000" b="1" dirty="0" smtClean="0">
                <a:solidFill>
                  <a:schemeClr val="bg1"/>
                </a:solidFill>
              </a:rPr>
              <a:t> : WEEE</a:t>
            </a:r>
          </a:p>
        </p:txBody>
      </p:sp>
      <p:sp>
        <p:nvSpPr>
          <p:cNvPr id="20483" name="3 Marcador de fecha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es-ES" smtClean="0"/>
              <a:t>Quito, Ecuador, 13 August 2013</a:t>
            </a:r>
          </a:p>
        </p:txBody>
      </p:sp>
      <p:sp>
        <p:nvSpPr>
          <p:cNvPr id="20484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3E78A35-EC19-4778-8CE4-8DD7977D11FE}" type="slidenum">
              <a:rPr lang="en-US" altLang="es-ES" smtClean="0"/>
              <a:pPr/>
              <a:t>9</a:t>
            </a:fld>
            <a:endParaRPr lang="en-US" altLang="es-ES" smtClean="0"/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-217078" y="1781468"/>
            <a:ext cx="16852797" cy="482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63321" tIns="81660" rIns="163321" bIns="81660" anchor="ctr">
            <a:spAutoFit/>
          </a:bodyPr>
          <a:lstStyle/>
          <a:p>
            <a:pPr marL="321498" lvl="1" algn="just">
              <a:tabLst>
                <a:tab pos="816605" algn="l"/>
              </a:tabLst>
              <a:defRPr/>
            </a:pPr>
            <a:endParaRPr lang="es-ES" sz="2900" dirty="0">
              <a:solidFill>
                <a:srgbClr val="00415D"/>
              </a:solidFill>
              <a:latin typeface="Calibri" pitchFamily="34" charset="0"/>
              <a:cs typeface="Calibri" pitchFamily="34" charset="0"/>
            </a:endParaRPr>
          </a:p>
          <a:p>
            <a:pPr marL="964494" lvl="2" algn="just">
              <a:tabLst>
                <a:tab pos="816605" algn="l"/>
              </a:tabLst>
              <a:defRPr/>
            </a:pPr>
            <a:endParaRPr lang="es-ES" sz="2900" dirty="0">
              <a:solidFill>
                <a:srgbClr val="00415D"/>
              </a:solidFill>
              <a:latin typeface="Calibri" pitchFamily="34" charset="0"/>
              <a:cs typeface="Calibri" pitchFamily="34" charset="0"/>
            </a:endParaRPr>
          </a:p>
          <a:p>
            <a:pPr marL="964494" lvl="2" algn="just">
              <a:tabLst>
                <a:tab pos="816605" algn="l"/>
              </a:tabLst>
              <a:defRPr/>
            </a:pPr>
            <a:endParaRPr lang="es-ES" sz="3600" b="1" dirty="0">
              <a:solidFill>
                <a:srgbClr val="00415D"/>
              </a:solidFill>
              <a:latin typeface="Bradley Hand ITC" pitchFamily="66" charset="0"/>
              <a:cs typeface="Arabic Typesetting" pitchFamily="66" charset="-78"/>
            </a:endParaRPr>
          </a:p>
          <a:p>
            <a:pPr marL="816605" lvl="2" algn="just">
              <a:buFont typeface="Arial" pitchFamily="34" charset="0"/>
              <a:buChar char="•"/>
              <a:tabLst>
                <a:tab pos="816605" algn="l"/>
              </a:tabLst>
              <a:defRPr/>
            </a:pPr>
            <a:endParaRPr lang="es-ES" sz="3600" b="1" dirty="0">
              <a:solidFill>
                <a:srgbClr val="00415D"/>
              </a:solidFill>
              <a:latin typeface="Bradley Hand ITC" pitchFamily="66" charset="0"/>
              <a:cs typeface="Arabic Typesetting" pitchFamily="66" charset="-78"/>
            </a:endParaRPr>
          </a:p>
          <a:p>
            <a:pPr marL="816605" lvl="2" algn="just">
              <a:buFont typeface="Arial" pitchFamily="34" charset="0"/>
              <a:buChar char="•"/>
              <a:tabLst>
                <a:tab pos="816605" algn="l"/>
              </a:tabLst>
              <a:defRPr/>
            </a:pPr>
            <a:endParaRPr lang="es-ES" sz="2900" b="1" dirty="0">
              <a:solidFill>
                <a:srgbClr val="00415D"/>
              </a:solidFill>
              <a:latin typeface="Bradley Hand ITC" pitchFamily="66" charset="0"/>
              <a:cs typeface="Arabic Typesetting" pitchFamily="66" charset="-78"/>
            </a:endParaRPr>
          </a:p>
          <a:p>
            <a:pPr marL="4899630" lvl="7" algn="just">
              <a:buFont typeface="Arial" pitchFamily="34" charset="0"/>
              <a:buChar char="•"/>
              <a:tabLst>
                <a:tab pos="816605" algn="l"/>
              </a:tabLst>
              <a:defRPr/>
            </a:pPr>
            <a:endParaRPr lang="es-ES" sz="3600" b="1" dirty="0">
              <a:solidFill>
                <a:srgbClr val="00415D"/>
              </a:solidFill>
              <a:latin typeface="Bradley Hand ITC" pitchFamily="66" charset="0"/>
              <a:cs typeface="Arabic Typesetting" pitchFamily="66" charset="-78"/>
            </a:endParaRPr>
          </a:p>
          <a:p>
            <a:pPr marL="816605" lvl="2" algn="just">
              <a:buFont typeface="Arial" pitchFamily="34" charset="0"/>
              <a:buChar char="•"/>
              <a:tabLst>
                <a:tab pos="816605" algn="l"/>
              </a:tabLst>
              <a:defRPr/>
            </a:pPr>
            <a:endParaRPr lang="es-ES" sz="3600" b="1" dirty="0">
              <a:solidFill>
                <a:srgbClr val="00415D"/>
              </a:solidFill>
              <a:latin typeface="Bradley Hand ITC" pitchFamily="66" charset="0"/>
              <a:cs typeface="Arabic Typesetting" pitchFamily="66" charset="-78"/>
            </a:endParaRPr>
          </a:p>
          <a:p>
            <a:pPr marL="0" lvl="1" algn="just">
              <a:tabLst>
                <a:tab pos="816605" algn="l"/>
              </a:tabLst>
              <a:defRPr/>
            </a:pPr>
            <a:r>
              <a:rPr lang="es-ES" sz="3600" b="1" dirty="0">
                <a:solidFill>
                  <a:srgbClr val="00415D"/>
                </a:solidFill>
                <a:latin typeface="Bradley Hand ITC" pitchFamily="66" charset="0"/>
                <a:cs typeface="Arabic Typesetting" pitchFamily="66" charset="-78"/>
              </a:rPr>
              <a:t> </a:t>
            </a:r>
          </a:p>
          <a:p>
            <a:pPr algn="just">
              <a:tabLst>
                <a:tab pos="816605" algn="l"/>
              </a:tabLst>
              <a:defRPr/>
            </a:pPr>
            <a:endParaRPr lang="es-ES" sz="3600" b="1" dirty="0">
              <a:solidFill>
                <a:srgbClr val="00415D"/>
              </a:solidFill>
              <a:latin typeface="Bradley Hand ITC" pitchFamily="66" charset="0"/>
              <a:cs typeface="MV Boli" pitchFamily="2" charset="0"/>
            </a:endParaRPr>
          </a:p>
        </p:txBody>
      </p:sp>
      <p:grpSp>
        <p:nvGrpSpPr>
          <p:cNvPr id="2" name="17 Grupo"/>
          <p:cNvGrpSpPr>
            <a:grpSpLocks/>
          </p:cNvGrpSpPr>
          <p:nvPr/>
        </p:nvGrpSpPr>
        <p:grpSpPr bwMode="auto">
          <a:xfrm>
            <a:off x="1368664" y="3889782"/>
            <a:ext cx="15985725" cy="6333697"/>
            <a:chOff x="251520" y="1700808"/>
            <a:chExt cx="9095087" cy="4376899"/>
          </a:xfrm>
        </p:grpSpPr>
        <p:graphicFrame>
          <p:nvGraphicFramePr>
            <p:cNvPr id="13" name="3 Gráfico"/>
            <p:cNvGraphicFramePr>
              <a:graphicFrameLocks/>
            </p:cNvGraphicFramePr>
            <p:nvPr/>
          </p:nvGraphicFramePr>
          <p:xfrm>
            <a:off x="251520" y="1700808"/>
            <a:ext cx="5314950" cy="34419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4 Gráfico"/>
            <p:cNvGraphicFramePr>
              <a:graphicFrameLocks/>
            </p:cNvGraphicFramePr>
            <p:nvPr/>
          </p:nvGraphicFramePr>
          <p:xfrm>
            <a:off x="5440480" y="3825044"/>
            <a:ext cx="3829050" cy="22526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6" name="15 Conector angular"/>
            <p:cNvCxnSpPr/>
            <p:nvPr/>
          </p:nvCxnSpPr>
          <p:spPr>
            <a:xfrm>
              <a:off x="4612388" y="3717032"/>
              <a:ext cx="1224136" cy="792088"/>
            </a:xfrm>
            <a:prstGeom prst="bentConnector3">
              <a:avLst>
                <a:gd name="adj1" fmla="val 54150"/>
              </a:avLst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isometricLeftDown"/>
              <a:lightRig rig="threePt" dir="t"/>
            </a:scene3d>
            <a:sp3d>
              <a:bevelT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16 CuadroTexto"/>
            <p:cNvSpPr txBox="1"/>
            <p:nvPr/>
          </p:nvSpPr>
          <p:spPr>
            <a:xfrm>
              <a:off x="5566470" y="3579101"/>
              <a:ext cx="3780137" cy="595529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es-ES" sz="2500" b="1" spc="89" dirty="0">
                  <a:ln w="11430"/>
                  <a:solidFill>
                    <a:srgbClr val="00415D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alibri" pitchFamily="34" charset="0"/>
                  <a:cs typeface="Calibri" pitchFamily="34" charset="0"/>
                </a:rPr>
                <a:t>Distribución de equipos de informática y telecomunicaciones  por fundaciones</a:t>
              </a:r>
            </a:p>
          </p:txBody>
        </p:sp>
      </p:grpSp>
      <p:sp>
        <p:nvSpPr>
          <p:cNvPr id="20" name="2 Marcador de contenido"/>
          <p:cNvSpPr>
            <a:spLocks noGrp="1"/>
          </p:cNvSpPr>
          <p:nvPr>
            <p:ph idx="1"/>
          </p:nvPr>
        </p:nvSpPr>
        <p:spPr>
          <a:xfrm>
            <a:off x="790714" y="1472067"/>
            <a:ext cx="16185784" cy="6683850"/>
          </a:xfrm>
        </p:spPr>
        <p:txBody>
          <a:bodyPr/>
          <a:lstStyle/>
          <a:p>
            <a:pPr marL="555745" lvl="2" indent="0" algn="just">
              <a:buNone/>
              <a:tabLst>
                <a:tab pos="816605" algn="l"/>
              </a:tabLst>
            </a:pPr>
            <a:endParaRPr lang="es-ES" sz="1800" dirty="0" smtClean="0">
              <a:solidFill>
                <a:schemeClr val="bg1"/>
              </a:solidFill>
            </a:endParaRPr>
          </a:p>
          <a:p>
            <a:pPr marL="555745" lvl="2" indent="0" algn="just">
              <a:tabLst>
                <a:tab pos="816605" algn="l"/>
              </a:tabLst>
            </a:pPr>
            <a:r>
              <a:rPr lang="en-US" altLang="es-ES" sz="2500" dirty="0" smtClean="0">
                <a:solidFill>
                  <a:schemeClr val="bg1"/>
                </a:solidFill>
              </a:rPr>
              <a:t>During 2012, the WEEE Foundations managed more than 15 million kilograms; 10% more than in 2011.</a:t>
            </a:r>
            <a:endParaRPr lang="es-ES" altLang="es-ES" sz="2500" dirty="0" smtClean="0">
              <a:solidFill>
                <a:schemeClr val="bg1"/>
              </a:solidFill>
            </a:endParaRPr>
          </a:p>
          <a:p>
            <a:pPr marL="555745" lvl="2" indent="0" algn="just">
              <a:tabLst>
                <a:tab pos="816605" algn="l"/>
              </a:tabLst>
            </a:pPr>
            <a:endParaRPr lang="es-ES" altLang="es-ES" sz="1300" dirty="0" smtClean="0">
              <a:solidFill>
                <a:schemeClr val="bg1"/>
              </a:solidFill>
            </a:endParaRPr>
          </a:p>
          <a:p>
            <a:pPr marL="555745" lvl="2" indent="0" algn="just">
              <a:tabLst>
                <a:tab pos="816605" algn="l"/>
              </a:tabLst>
            </a:pPr>
            <a:r>
              <a:rPr lang="en-US" altLang="es-ES" sz="2500" dirty="0" smtClean="0">
                <a:solidFill>
                  <a:schemeClr val="bg1"/>
                </a:solidFill>
              </a:rPr>
              <a:t>Reaching collection and valorization ratios much higher than those established by the law.</a:t>
            </a:r>
            <a:endParaRPr lang="es-ES" altLang="es-ES" sz="2500" dirty="0" smtClean="0">
              <a:solidFill>
                <a:schemeClr val="bg1"/>
              </a:solidFill>
            </a:endParaRPr>
          </a:p>
          <a:p>
            <a:pPr marL="555745" lvl="2" indent="0" algn="just">
              <a:buNone/>
              <a:tabLst>
                <a:tab pos="816605" algn="l"/>
              </a:tabLst>
            </a:pPr>
            <a:endParaRPr lang="es-ES" altLang="es-ES" sz="2900" dirty="0" smtClean="0">
              <a:solidFill>
                <a:schemeClr val="bg1"/>
              </a:solidFill>
            </a:endParaRPr>
          </a:p>
          <a:p>
            <a:pPr marL="0" indent="0">
              <a:buNone/>
              <a:tabLst>
                <a:tab pos="816605" algn="l"/>
              </a:tabLst>
            </a:pPr>
            <a:endParaRPr lang="es-ES" dirty="0" smtClean="0">
              <a:solidFill>
                <a:schemeClr val="bg1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9409160" y="4699657"/>
            <a:ext cx="7945229" cy="611191"/>
          </a:xfrm>
          <a:prstGeom prst="rect">
            <a:avLst/>
          </a:prstGeom>
          <a:noFill/>
        </p:spPr>
        <p:txBody>
          <a:bodyPr lIns="163321" tIns="81660" rIns="163321" bIns="81660">
            <a:spAutoFit/>
          </a:bodyPr>
          <a:lstStyle/>
          <a:p>
            <a:pPr lvl="1" algn="ctr">
              <a:defRPr/>
            </a:pPr>
            <a:r>
              <a:rPr lang="en-US" sz="2900" b="1" dirty="0">
                <a:solidFill>
                  <a:schemeClr val="bg2"/>
                </a:solidFill>
              </a:rPr>
              <a:t>More than 90,000 tons managed from 2001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088803" y="4136975"/>
            <a:ext cx="3168352" cy="398570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Large household appliances</a:t>
            </a:r>
          </a:p>
          <a:p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Small </a:t>
            </a:r>
            <a:r>
              <a:rPr lang="en-US" sz="1600" dirty="0" smtClean="0">
                <a:solidFill>
                  <a:schemeClr val="bg1"/>
                </a:solidFill>
              </a:rPr>
              <a:t>household </a:t>
            </a:r>
            <a:r>
              <a:rPr lang="en-US" sz="1600" dirty="0" smtClean="0">
                <a:solidFill>
                  <a:schemeClr val="bg1"/>
                </a:solidFill>
              </a:rPr>
              <a:t>appliances</a:t>
            </a:r>
          </a:p>
          <a:p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IT and </a:t>
            </a:r>
            <a:r>
              <a:rPr lang="en-US" sz="1600" dirty="0" smtClean="0">
                <a:solidFill>
                  <a:schemeClr val="bg1"/>
                </a:solidFill>
              </a:rPr>
              <a:t>telecomm equipment</a:t>
            </a:r>
          </a:p>
          <a:p>
            <a:endParaRPr lang="en-US" sz="11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Consumer </a:t>
            </a:r>
            <a:r>
              <a:rPr lang="en-US" sz="1600" dirty="0" smtClean="0">
                <a:solidFill>
                  <a:schemeClr val="bg1"/>
                </a:solidFill>
              </a:rPr>
              <a:t>equipment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Electrical </a:t>
            </a:r>
            <a:r>
              <a:rPr lang="en-US" sz="1600" dirty="0" smtClean="0">
                <a:solidFill>
                  <a:schemeClr val="bg1"/>
                </a:solidFill>
              </a:rPr>
              <a:t>and electronic  tools </a:t>
            </a:r>
            <a:endParaRPr lang="en-US" sz="1600" dirty="0" smtClean="0">
              <a:solidFill>
                <a:schemeClr val="bg1"/>
              </a:solidFill>
            </a:endParaRP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Toys</a:t>
            </a:r>
            <a:r>
              <a:rPr lang="en-US" sz="1600" dirty="0" smtClean="0">
                <a:solidFill>
                  <a:schemeClr val="bg1"/>
                </a:solidFill>
              </a:rPr>
              <a:t>, leisure and sports </a:t>
            </a:r>
            <a:r>
              <a:rPr lang="en-US" sz="1600" dirty="0" smtClean="0">
                <a:solidFill>
                  <a:schemeClr val="bg1"/>
                </a:solidFill>
              </a:rPr>
              <a:t>equipment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Medical devices </a:t>
            </a:r>
            <a:endParaRPr lang="en-US" sz="1600" dirty="0" smtClean="0">
              <a:solidFill>
                <a:schemeClr val="bg1"/>
              </a:solidFill>
            </a:endParaRPr>
          </a:p>
          <a:p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Monitoring and control </a:t>
            </a:r>
            <a:r>
              <a:rPr lang="en-US" sz="1600" dirty="0" smtClean="0">
                <a:solidFill>
                  <a:schemeClr val="bg1"/>
                </a:solidFill>
              </a:rPr>
              <a:t>instruments</a:t>
            </a:r>
          </a:p>
          <a:p>
            <a:endParaRPr lang="en-US" sz="12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Automatic dispensers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301665" y="3527254"/>
            <a:ext cx="4005789" cy="22722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4579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s-ES" sz="6000" dirty="0" smtClean="0">
                <a:solidFill>
                  <a:schemeClr val="bg1"/>
                </a:solidFill>
              </a:rPr>
              <a:t>Communication and awareness actions </a:t>
            </a:r>
          </a:p>
        </p:txBody>
      </p:sp>
      <p:sp>
        <p:nvSpPr>
          <p:cNvPr id="24580" name="3 Marcador de fecha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 altLang="es-ES" smtClean="0"/>
              <a:t>Quito, Ecuador, 13 August 2013</a:t>
            </a:r>
          </a:p>
        </p:txBody>
      </p:sp>
      <p:sp>
        <p:nvSpPr>
          <p:cNvPr id="24581" name="4 Marcador de número de diapositiva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8EA6C2-6428-4AE0-B458-FF66ADC40B6F}" type="slidenum">
              <a:rPr lang="en-US" altLang="es-ES" smtClean="0"/>
              <a:pPr/>
              <a:t>10</a:t>
            </a:fld>
            <a:endParaRPr lang="en-US" altLang="es-ES" smtClean="0"/>
          </a:p>
        </p:txBody>
      </p:sp>
      <p:sp>
        <p:nvSpPr>
          <p:cNvPr id="6" name="18 CuadroTexto"/>
          <p:cNvSpPr txBox="1">
            <a:spLocks noChangeArrowheads="1"/>
          </p:cNvSpPr>
          <p:nvPr/>
        </p:nvSpPr>
        <p:spPr bwMode="auto">
          <a:xfrm>
            <a:off x="10009834" y="1903728"/>
            <a:ext cx="6625886" cy="38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63321" tIns="81660" rIns="163321" bIns="81660">
            <a:spAutoFit/>
          </a:bodyPr>
          <a:lstStyle>
            <a:defPPr>
              <a:defRPr lang="es-ES_tradnl"/>
            </a:defPPr>
            <a:lvl1pPr algn="ctr" fontAlgn="auto">
              <a:spcBef>
                <a:spcPct val="50000"/>
              </a:spcBef>
              <a:spcAft>
                <a:spcPts val="0"/>
              </a:spcAft>
              <a:defRPr sz="14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aiandra GD" pitchFamily="34" charset="0"/>
                <a:cs typeface="MV Boli" pitchFamily="2" charset="0"/>
              </a:defRPr>
            </a:lvl1pPr>
          </a:lstStyle>
          <a:p>
            <a:pPr>
              <a:defRPr/>
            </a:pPr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RECYCLING SCHOOL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8" descr="\\servidor2\Asimelec\Comun\2012_MEDIOAMBIENTE\COMUNICACION\ROADSHOW_AMBILAMP\LATERAL EXTERIOR 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r="4546"/>
          <a:stretch/>
        </p:blipFill>
        <p:spPr bwMode="auto">
          <a:xfrm>
            <a:off x="11865715" y="2794939"/>
            <a:ext cx="5634252" cy="2490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1511414" y="1982147"/>
            <a:ext cx="6625886" cy="54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THE TOUR OF SPAIN (LA VUELTA) </a:t>
            </a:r>
            <a:endParaRPr 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aiandra GD" pitchFamily="34" charset="0"/>
              <a:cs typeface="MV Boli" pitchFamily="2" charset="0"/>
            </a:endParaRPr>
          </a:p>
        </p:txBody>
      </p:sp>
      <p:pic>
        <p:nvPicPr>
          <p:cNvPr id="24585" name="Picture 7" descr="logo ECOPILAS VUELTA 2012 COMPRIMI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9257" y="2446300"/>
            <a:ext cx="6436843" cy="86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3898941" y="7418759"/>
            <a:ext cx="2304656" cy="228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3" name="28 CuadroTexto"/>
          <p:cNvSpPr txBox="1">
            <a:spLocks noChangeArrowheads="1"/>
          </p:cNvSpPr>
          <p:nvPr/>
        </p:nvSpPr>
        <p:spPr bwMode="auto">
          <a:xfrm>
            <a:off x="4248194" y="9466902"/>
            <a:ext cx="9938829" cy="54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Guide CETMAR and industrial batteries brochure</a:t>
            </a:r>
            <a:endParaRPr 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aiandra GD" pitchFamily="34" charset="0"/>
              <a:cs typeface="MV Boli" pitchFamily="2" charset="0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278722" y="6225541"/>
            <a:ext cx="2722825" cy="28146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/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/>
            </a:extLst>
          </a:blip>
          <a:srcRect b="14879"/>
          <a:stretch/>
        </p:blipFill>
        <p:spPr bwMode="auto">
          <a:xfrm>
            <a:off x="9577710" y="6192675"/>
            <a:ext cx="2296003" cy="2842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181375" y="3632453"/>
            <a:ext cx="4500393" cy="20618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-2199" y="6008579"/>
            <a:ext cx="4607726" cy="93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ECO Awards </a:t>
            </a:r>
            <a:r>
              <a:rPr lang="en-US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Ecofimática</a:t>
            </a:r>
            <a:r>
              <a:rPr 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 Distributors</a:t>
            </a:r>
            <a:endParaRPr 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aiandra GD" pitchFamily="34" charset="0"/>
              <a:cs typeface="MV Boli" pitchFamily="2" charset="0"/>
            </a:endParaRPr>
          </a:p>
        </p:txBody>
      </p:sp>
      <p:pic>
        <p:nvPicPr>
          <p:cNvPr id="18" name="Picture 4" descr="\\servidor2\Asimelec\Comun\2012_MEDIOAMBIENTE\COMUNICACION\PREMIOS ECO VALENCIA_EF\ECO_sobre-0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51161" y="7305994"/>
            <a:ext cx="3860386" cy="20839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BBB59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1" name="18 CuadroTexto"/>
          <p:cNvSpPr txBox="1">
            <a:spLocks noChangeArrowheads="1"/>
          </p:cNvSpPr>
          <p:nvPr/>
        </p:nvSpPr>
        <p:spPr bwMode="auto">
          <a:xfrm>
            <a:off x="12026408" y="5685314"/>
            <a:ext cx="5185476" cy="131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Agreement </a:t>
            </a:r>
            <a:r>
              <a:rPr lang="en-US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Tragamovil</a:t>
            </a:r>
            <a:r>
              <a:rPr lang="en-US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aiandra GD" pitchFamily="34" charset="0"/>
                <a:cs typeface="MV Boli" pitchFamily="2" charset="0"/>
              </a:rPr>
              <a:t> and ADENA for the recovery of autochthonous forests </a:t>
            </a:r>
            <a:endParaRPr lang="en-US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aiandra GD" pitchFamily="34" charset="0"/>
              <a:cs typeface="MV Bo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dirty="0" smtClean="0">
                <a:solidFill>
                  <a:schemeClr val="bg1"/>
                </a:solidFill>
              </a:rPr>
              <a:t>Conclusions</a:t>
            </a:r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solidFill>
                  <a:schemeClr val="bg1"/>
                </a:solidFill>
              </a:rPr>
              <a:t>The challenge of WEEE management has a solution </a:t>
            </a:r>
            <a:endParaRPr lang="en-GB" sz="3200" dirty="0" smtClean="0">
              <a:solidFill>
                <a:schemeClr val="bg1"/>
              </a:solidFill>
            </a:endParaRPr>
          </a:p>
          <a:p>
            <a:endParaRPr lang="en-GB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The IMS has been proven as the most effective </a:t>
            </a:r>
            <a:r>
              <a:rPr lang="en-US" sz="3200" dirty="0" smtClean="0">
                <a:solidFill>
                  <a:schemeClr val="bg1"/>
                </a:solidFill>
              </a:rPr>
              <a:t>solution</a:t>
            </a:r>
            <a:endParaRPr lang="en-GB" sz="3200" dirty="0" smtClean="0">
              <a:solidFill>
                <a:schemeClr val="bg1"/>
              </a:solidFill>
            </a:endParaRPr>
          </a:p>
          <a:p>
            <a:endParaRPr lang="en-GB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The future challenge is to control all flows </a:t>
            </a:r>
            <a:r>
              <a:rPr lang="en-GB" sz="3200" dirty="0" smtClean="0">
                <a:solidFill>
                  <a:schemeClr val="bg1"/>
                </a:solidFill>
              </a:rPr>
              <a:t> </a:t>
            </a:r>
            <a:endParaRPr lang="en-GB" sz="3200" dirty="0" smtClean="0">
              <a:solidFill>
                <a:schemeClr val="bg1"/>
              </a:solidFill>
            </a:endParaRPr>
          </a:p>
          <a:p>
            <a:endParaRPr lang="en-GB" sz="3200" dirty="0" smtClean="0">
              <a:solidFill>
                <a:schemeClr val="bg1"/>
              </a:solidFill>
            </a:endParaRPr>
          </a:p>
          <a:p>
            <a:r>
              <a:rPr lang="en-US" sz="3200" dirty="0" smtClean="0">
                <a:solidFill>
                  <a:schemeClr val="bg1"/>
                </a:solidFill>
              </a:rPr>
              <a:t>The </a:t>
            </a:r>
            <a:r>
              <a:rPr lang="en-US" sz="3200" dirty="0" err="1" smtClean="0">
                <a:solidFill>
                  <a:schemeClr val="bg1"/>
                </a:solidFill>
              </a:rPr>
              <a:t>Ecodesign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will be a good ally in the cost optimization </a:t>
            </a:r>
            <a:r>
              <a:rPr lang="en-GB" sz="3200" dirty="0" smtClean="0">
                <a:solidFill>
                  <a:schemeClr val="bg1"/>
                </a:solidFill>
              </a:rPr>
              <a:t> </a:t>
            </a:r>
            <a:endParaRPr lang="en-GB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Título"/>
          <p:cNvSpPr>
            <a:spLocks noGrp="1"/>
          </p:cNvSpPr>
          <p:nvPr>
            <p:ph type="title"/>
          </p:nvPr>
        </p:nvSpPr>
        <p:spPr>
          <a:xfrm>
            <a:off x="790713" y="283457"/>
            <a:ext cx="16462058" cy="1715029"/>
          </a:xfrm>
        </p:spPr>
        <p:txBody>
          <a:bodyPr>
            <a:normAutofit/>
          </a:bodyPr>
          <a:lstStyle/>
          <a:p>
            <a:r>
              <a:rPr lang="en-GB" sz="6000" b="1" dirty="0" smtClean="0">
                <a:solidFill>
                  <a:schemeClr val="bg1"/>
                </a:solidFill>
              </a:rPr>
              <a:t>Thanks for your attention!</a:t>
            </a:r>
          </a:p>
        </p:txBody>
      </p:sp>
      <p:grpSp>
        <p:nvGrpSpPr>
          <p:cNvPr id="2" name="21 Grupo"/>
          <p:cNvGrpSpPr>
            <a:grpSpLocks/>
          </p:cNvGrpSpPr>
          <p:nvPr/>
        </p:nvGrpSpPr>
        <p:grpSpPr bwMode="auto">
          <a:xfrm>
            <a:off x="1079687" y="3849287"/>
            <a:ext cx="15410951" cy="1439883"/>
            <a:chOff x="539552" y="2204864"/>
            <a:chExt cx="7704857" cy="959770"/>
          </a:xfrm>
        </p:grpSpPr>
        <p:grpSp>
          <p:nvGrpSpPr>
            <p:cNvPr id="3" name="12 Grupo"/>
            <p:cNvGrpSpPr>
              <a:grpSpLocks/>
            </p:cNvGrpSpPr>
            <p:nvPr/>
          </p:nvGrpSpPr>
          <p:grpSpPr bwMode="auto">
            <a:xfrm>
              <a:off x="539552" y="2204864"/>
              <a:ext cx="7704857" cy="953956"/>
              <a:chOff x="539552" y="1556791"/>
              <a:chExt cx="7704857" cy="953956"/>
            </a:xfrm>
          </p:grpSpPr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1763629" y="1556791"/>
                <a:ext cx="6480780" cy="9539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2900" dirty="0">
                    <a:solidFill>
                      <a:schemeClr val="bg1"/>
                    </a:solidFill>
                  </a:rPr>
                  <a:t>              </a:t>
                </a:r>
                <a:r>
                  <a:rPr lang="en-GB" sz="2900" dirty="0" smtClean="0">
                    <a:solidFill>
                      <a:schemeClr val="bg1"/>
                    </a:solidFill>
                  </a:rPr>
                  <a:t>                  </a:t>
                </a:r>
                <a:r>
                  <a:rPr lang="en-GB" sz="2900" dirty="0">
                    <a:solidFill>
                      <a:schemeClr val="bg1"/>
                    </a:solidFill>
                  </a:rPr>
                  <a:t>www.ecopilas.es	</a:t>
                </a:r>
              </a:p>
              <a:p>
                <a:pPr>
                  <a:defRPr/>
                </a:pPr>
                <a:r>
                  <a:rPr lang="en-GB" sz="2900" dirty="0" smtClean="0">
                    <a:solidFill>
                      <a:schemeClr val="bg1"/>
                    </a:solidFill>
                  </a:rPr>
                  <a:t>                               @</a:t>
                </a:r>
                <a:r>
                  <a:rPr lang="en-GB" sz="2900" dirty="0" err="1">
                    <a:solidFill>
                      <a:schemeClr val="bg1"/>
                    </a:solidFill>
                  </a:rPr>
                  <a:t>ecopilas</a:t>
                </a:r>
                <a:r>
                  <a:rPr lang="en-GB" sz="2900" dirty="0">
                    <a:solidFill>
                      <a:schemeClr val="bg1"/>
                    </a:solidFill>
                  </a:rPr>
                  <a:t> </a:t>
                </a:r>
              </a:p>
              <a:p>
                <a:pPr>
                  <a:defRPr/>
                </a:pPr>
                <a:r>
                  <a:rPr lang="en-GB" sz="2900" dirty="0">
                    <a:solidFill>
                      <a:schemeClr val="bg1"/>
                    </a:solidFill>
                  </a:rPr>
                  <a:t> 	 </a:t>
                </a:r>
                <a:r>
                  <a:rPr lang="en-GB" sz="2900" dirty="0" smtClean="0">
                    <a:solidFill>
                      <a:schemeClr val="bg1"/>
                    </a:solidFill>
                  </a:rPr>
                  <a:t>           https</a:t>
                </a:r>
                <a:r>
                  <a:rPr lang="en-GB" sz="2900" dirty="0">
                    <a:solidFill>
                      <a:schemeClr val="bg1"/>
                    </a:solidFill>
                  </a:rPr>
                  <a:t>://www.facebook.com/EcopilasFundacion</a:t>
                </a:r>
                <a:endParaRPr lang="en-GB" sz="1800" dirty="0">
                  <a:solidFill>
                    <a:schemeClr val="bg1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7670" name="16 Imagen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39552" y="1700808"/>
                <a:ext cx="1368425" cy="4905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7667" name="9 Imagen" descr="Twitterjpg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67744" y="2492896"/>
              <a:ext cx="432048" cy="241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8" name="10 Imagen" descr="facebook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40109" y="2876602"/>
              <a:ext cx="288032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22 Grupo"/>
          <p:cNvGrpSpPr>
            <a:grpSpLocks/>
          </p:cNvGrpSpPr>
          <p:nvPr/>
        </p:nvGrpSpPr>
        <p:grpSpPr bwMode="auto">
          <a:xfrm>
            <a:off x="1079689" y="5576232"/>
            <a:ext cx="15557026" cy="984885"/>
            <a:chOff x="539552" y="4149080"/>
            <a:chExt cx="7776864" cy="655964"/>
          </a:xfrm>
        </p:grpSpPr>
        <p:grpSp>
          <p:nvGrpSpPr>
            <p:cNvPr id="6" name="17 Grupo"/>
            <p:cNvGrpSpPr>
              <a:grpSpLocks/>
            </p:cNvGrpSpPr>
            <p:nvPr/>
          </p:nvGrpSpPr>
          <p:grpSpPr bwMode="auto">
            <a:xfrm>
              <a:off x="539552" y="4149080"/>
              <a:ext cx="7776864" cy="655964"/>
              <a:chOff x="539552" y="2852936"/>
              <a:chExt cx="7776864" cy="655964"/>
            </a:xfrm>
          </p:grpSpPr>
          <p:sp>
            <p:nvSpPr>
              <p:cNvPr id="14" name="Rectangle 4"/>
              <p:cNvSpPr>
                <a:spLocks noChangeArrowheads="1"/>
              </p:cNvSpPr>
              <p:nvPr/>
            </p:nvSpPr>
            <p:spPr bwMode="auto">
              <a:xfrm>
                <a:off x="1836490" y="2852936"/>
                <a:ext cx="6479926" cy="6559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2900" dirty="0">
                    <a:solidFill>
                      <a:schemeClr val="bg1"/>
                    </a:solidFill>
                  </a:rPr>
                  <a:t>               </a:t>
                </a:r>
                <a:r>
                  <a:rPr lang="en-GB" sz="2900" dirty="0" smtClean="0">
                    <a:solidFill>
                      <a:schemeClr val="bg1"/>
                    </a:solidFill>
                  </a:rPr>
                  <a:t>                www.ecofimatica.es</a:t>
                </a:r>
                <a:r>
                  <a:rPr lang="en-GB" sz="2900" dirty="0">
                    <a:solidFill>
                      <a:schemeClr val="bg1"/>
                    </a:solidFill>
                  </a:rPr>
                  <a:t>	</a:t>
                </a:r>
              </a:p>
              <a:p>
                <a:pPr>
                  <a:defRPr/>
                </a:pPr>
                <a:r>
                  <a:rPr lang="en-GB" sz="2900" dirty="0">
                    <a:solidFill>
                      <a:schemeClr val="bg1"/>
                    </a:solidFill>
                  </a:rPr>
                  <a:t>	</a:t>
                </a:r>
                <a:r>
                  <a:rPr lang="en-GB" sz="2900" dirty="0" smtClean="0">
                    <a:solidFill>
                      <a:schemeClr val="bg1"/>
                    </a:solidFill>
                  </a:rPr>
                  <a:t>           https</a:t>
                </a:r>
                <a:r>
                  <a:rPr lang="en-GB" sz="2900" dirty="0">
                    <a:solidFill>
                      <a:schemeClr val="bg1"/>
                    </a:solidFill>
                  </a:rPr>
                  <a:t>://www.facebook.com/EcofimaticaFundacion</a:t>
                </a:r>
                <a:endParaRPr lang="en-GB" sz="1800" dirty="0">
                  <a:solidFill>
                    <a:schemeClr val="bg1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7665" name="17 Imagen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39552" y="2924945"/>
                <a:ext cx="1368425" cy="552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7663" name="16 Imagen" descr="facebook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303875" y="4437439"/>
              <a:ext cx="288032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26 Grupo"/>
          <p:cNvGrpSpPr>
            <a:grpSpLocks/>
          </p:cNvGrpSpPr>
          <p:nvPr/>
        </p:nvGrpSpPr>
        <p:grpSpPr bwMode="auto">
          <a:xfrm>
            <a:off x="1080691" y="2012778"/>
            <a:ext cx="15409947" cy="1569660"/>
            <a:chOff x="611560" y="1556791"/>
            <a:chExt cx="7632849" cy="1047243"/>
          </a:xfrm>
        </p:grpSpPr>
        <p:sp>
          <p:nvSpPr>
            <p:cNvPr id="20" name="Rectangle 4"/>
            <p:cNvSpPr>
              <a:spLocks noChangeArrowheads="1"/>
            </p:cNvSpPr>
            <p:nvPr/>
          </p:nvSpPr>
          <p:spPr bwMode="auto">
            <a:xfrm>
              <a:off x="1764107" y="1556791"/>
              <a:ext cx="6480302" cy="1047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chemeClr val="bg1"/>
                  </a:solidFill>
                </a:rPr>
                <a:t>              </a:t>
              </a:r>
              <a:r>
                <a:rPr lang="en-GB" dirty="0" smtClean="0">
                  <a:solidFill>
                    <a:schemeClr val="bg1"/>
                  </a:solidFill>
                </a:rPr>
                <a:t>                </a:t>
              </a:r>
              <a:r>
                <a:rPr lang="en-GB" dirty="0">
                  <a:solidFill>
                    <a:schemeClr val="bg1"/>
                  </a:solidFill>
                </a:rPr>
                <a:t>www.recyclia.es</a:t>
              </a:r>
            </a:p>
            <a:p>
              <a:pPr>
                <a:defRPr/>
              </a:pPr>
              <a:r>
                <a:rPr lang="en-GB" dirty="0" smtClean="0">
                  <a:solidFill>
                    <a:schemeClr val="bg1"/>
                  </a:solidFill>
                </a:rPr>
                <a:t>                             @</a:t>
              </a:r>
              <a:r>
                <a:rPr lang="en-GB" dirty="0" err="1">
                  <a:solidFill>
                    <a:schemeClr val="bg1"/>
                  </a:solidFill>
                </a:rPr>
                <a:t>recyclia</a:t>
              </a:r>
              <a:endParaRPr lang="en-GB" dirty="0">
                <a:solidFill>
                  <a:schemeClr val="bg1"/>
                </a:solidFill>
              </a:endParaRPr>
            </a:p>
            <a:p>
              <a:pPr>
                <a:defRPr/>
              </a:pPr>
              <a:r>
                <a:rPr lang="en-GB" dirty="0" smtClean="0">
                  <a:solidFill>
                    <a:schemeClr val="bg1"/>
                  </a:solidFill>
                </a:rPr>
                <a:t>                             </a:t>
              </a:r>
              <a:r>
                <a:rPr lang="en-GB" dirty="0">
                  <a:solidFill>
                    <a:schemeClr val="bg1"/>
                  </a:solidFill>
                </a:rPr>
                <a:t>https://www.facebook.com/Recyclia.es</a:t>
              </a:r>
              <a:endParaRPr lang="en-GB" sz="19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pic>
          <p:nvPicPr>
            <p:cNvPr id="27659" name="23 Imagen" descr="facebook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12542" y="2301419"/>
              <a:ext cx="288032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0" name="24 Imagen" descr="Twitterjpg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40545" y="1965123"/>
              <a:ext cx="432048" cy="241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61" name="25 Imagen" descr="logo recyclia baja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1560" y="1772816"/>
              <a:ext cx="1355345" cy="596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4033019" y="7017295"/>
            <a:ext cx="12962600" cy="11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</a:rPr>
              <a:t>         </a:t>
            </a:r>
            <a:r>
              <a:rPr lang="en-GB" dirty="0" smtClean="0">
                <a:solidFill>
                  <a:schemeClr val="bg1"/>
                </a:solidFill>
              </a:rPr>
              <a:t>              www.ecoasimelec.es</a:t>
            </a:r>
            <a:r>
              <a:rPr lang="en-GB" dirty="0">
                <a:solidFill>
                  <a:schemeClr val="bg1"/>
                </a:solidFill>
              </a:rPr>
              <a:t>	</a:t>
            </a:r>
          </a:p>
          <a:p>
            <a:pPr>
              <a:defRPr/>
            </a:pPr>
            <a:r>
              <a:rPr lang="en-GB" dirty="0">
                <a:solidFill>
                  <a:schemeClr val="bg1"/>
                </a:solidFill>
              </a:rPr>
              <a:t>	  </a:t>
            </a:r>
            <a:endParaRPr lang="en-GB" sz="19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7655" name="15 Imagen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0691" y="7089304"/>
            <a:ext cx="281353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3670938" y="8063020"/>
            <a:ext cx="12965777" cy="11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63321" tIns="81660" rIns="163321" bIns="81660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</a:rPr>
              <a:t>                </a:t>
            </a:r>
            <a:r>
              <a:rPr lang="en-GB" dirty="0" smtClean="0">
                <a:solidFill>
                  <a:schemeClr val="bg1"/>
                </a:solidFill>
              </a:rPr>
              <a:t>           </a:t>
            </a:r>
            <a:r>
              <a:rPr lang="en-GB" dirty="0">
                <a:solidFill>
                  <a:schemeClr val="bg1"/>
                </a:solidFill>
              </a:rPr>
              <a:t>www.tragamovil.es</a:t>
            </a:r>
          </a:p>
          <a:p>
            <a:pPr>
              <a:defRPr/>
            </a:pPr>
            <a:r>
              <a:rPr lang="en-GB" dirty="0">
                <a:solidFill>
                  <a:schemeClr val="bg1"/>
                </a:solidFill>
              </a:rPr>
              <a:t>	  </a:t>
            </a:r>
            <a:endParaRPr lang="en-GB" sz="1900" dirty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7657" name="18 Imagen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0691" y="8241431"/>
            <a:ext cx="2737325" cy="86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118&quot;&gt;&lt;property id=&quot;20148&quot; value=&quot;5&quot;/&gt;&lt;property id=&quot;20300&quot; value=&quot;Slide 2&quot;/&gt;&lt;property id=&quot;20307&quot; value=&quot;26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2C488B902C4D4385B7704CD2E51C82" ma:contentTypeVersion="3" ma:contentTypeDescription="Create a new document." ma:contentTypeScope="" ma:versionID="87879ae58a221fc8f71e5c5e8230f39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9dd530e3df1f86ebe7020055b57088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7931C7-3928-4673-A550-227F42CA1018}"/>
</file>

<file path=customXml/itemProps2.xml><?xml version="1.0" encoding="utf-8"?>
<ds:datastoreItem xmlns:ds="http://schemas.openxmlformats.org/officeDocument/2006/customXml" ds:itemID="{A3B732AE-DFCC-422A-A32B-B03109279A24}"/>
</file>

<file path=customXml/itemProps3.xml><?xml version="1.0" encoding="utf-8"?>
<ds:datastoreItem xmlns:ds="http://schemas.openxmlformats.org/officeDocument/2006/customXml" ds:itemID="{E559609E-DDA8-45F2-85EF-B34927F409DF}"/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865</Words>
  <Application>Microsoft Office PowerPoint</Application>
  <PresentationFormat>Personalizado</PresentationFormat>
  <Paragraphs>176</Paragraphs>
  <Slides>12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Diapositiva 1</vt:lpstr>
      <vt:lpstr>Scheme</vt:lpstr>
      <vt:lpstr>Diapositiva 3</vt:lpstr>
      <vt:lpstr>The WEEE management challenge</vt:lpstr>
      <vt:lpstr>Change of approach</vt:lpstr>
      <vt:lpstr>Diapositiva 6</vt:lpstr>
      <vt:lpstr>Our operational model</vt:lpstr>
      <vt:lpstr>Diapositiva 8</vt:lpstr>
      <vt:lpstr>Managed Waste : WEEE</vt:lpstr>
      <vt:lpstr>Communication and awareness actions </vt:lpstr>
      <vt:lpstr>Conclusions</vt:lpstr>
      <vt:lpstr>Thanks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cdelcaz</dc:creator>
  <cp:lastModifiedBy>Susana García - Recyclia</cp:lastModifiedBy>
  <cp:revision>66</cp:revision>
  <dcterms:created xsi:type="dcterms:W3CDTF">2013-08-21T15:33:30Z</dcterms:created>
  <dcterms:modified xsi:type="dcterms:W3CDTF">2013-09-09T10:21:05Z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0x010100162C488B902C4D4385B7704CD2E51C82</vt:lpwstr>
  </property>
</Properties>
</file>