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0" r:id="rId9"/>
  </p:sldIdLst>
  <p:sldSz cx="18291175" cy="10290175"/>
  <p:notesSz cx="6858000" cy="9144000"/>
  <p:custDataLst>
    <p:tags r:id="rId10"/>
  </p:custDataLst>
  <p:defaultTextStyle>
    <a:defPPr>
      <a:defRPr lang="es-ES"/>
    </a:defPPr>
    <a:lvl1pPr marL="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6605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321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49815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6642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83025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9963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16234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32839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114" y="-972"/>
      </p:cViewPr>
      <p:guideLst>
        <p:guide orient="horz" pos="2288"/>
        <p:guide orient="horz" pos="2969"/>
        <p:guide pos="5761"/>
        <p:guide pos="57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71838" y="3196625"/>
            <a:ext cx="15547499" cy="220571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743676" y="5831099"/>
            <a:ext cx="12803823" cy="26297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3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6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2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13/09/2013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7460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13/09/2013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709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6528555" y="619317"/>
            <a:ext cx="8231029" cy="131723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829119" y="619317"/>
            <a:ext cx="24394584" cy="131723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13/09/2013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905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13/09/2013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1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4877" y="6612391"/>
            <a:ext cx="15547499" cy="2043743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4877" y="4361416"/>
            <a:ext cx="15547499" cy="2250975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605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321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81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642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302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963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623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283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13/09/2013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284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829117" y="3601562"/>
            <a:ext cx="16312808" cy="10190132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8446779" y="3601562"/>
            <a:ext cx="16312806" cy="10190132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13/09/2013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902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559" y="412084"/>
            <a:ext cx="16462058" cy="1715029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559" y="2303380"/>
            <a:ext cx="8081779" cy="959939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605" indent="0">
              <a:buNone/>
              <a:defRPr sz="3600" b="1"/>
            </a:lvl2pPr>
            <a:lvl3pPr marL="1633210" indent="0">
              <a:buNone/>
              <a:defRPr sz="3200" b="1"/>
            </a:lvl3pPr>
            <a:lvl4pPr marL="2449815" indent="0">
              <a:buNone/>
              <a:defRPr sz="2900" b="1"/>
            </a:lvl4pPr>
            <a:lvl5pPr marL="3266420" indent="0">
              <a:buNone/>
              <a:defRPr sz="2900" b="1"/>
            </a:lvl5pPr>
            <a:lvl6pPr marL="4083025" indent="0">
              <a:buNone/>
              <a:defRPr sz="2900" b="1"/>
            </a:lvl6pPr>
            <a:lvl7pPr marL="4899630" indent="0">
              <a:buNone/>
              <a:defRPr sz="2900" b="1"/>
            </a:lvl7pPr>
            <a:lvl8pPr marL="5716234" indent="0">
              <a:buNone/>
              <a:defRPr sz="2900" b="1"/>
            </a:lvl8pPr>
            <a:lvl9pPr marL="6532839" indent="0">
              <a:buNone/>
              <a:defRPr sz="2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14559" y="3263320"/>
            <a:ext cx="8081779" cy="5928761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9291664" y="2303380"/>
            <a:ext cx="8084953" cy="959939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605" indent="0">
              <a:buNone/>
              <a:defRPr sz="3600" b="1"/>
            </a:lvl2pPr>
            <a:lvl3pPr marL="1633210" indent="0">
              <a:buNone/>
              <a:defRPr sz="3200" b="1"/>
            </a:lvl3pPr>
            <a:lvl4pPr marL="2449815" indent="0">
              <a:buNone/>
              <a:defRPr sz="2900" b="1"/>
            </a:lvl4pPr>
            <a:lvl5pPr marL="3266420" indent="0">
              <a:buNone/>
              <a:defRPr sz="2900" b="1"/>
            </a:lvl5pPr>
            <a:lvl6pPr marL="4083025" indent="0">
              <a:buNone/>
              <a:defRPr sz="2900" b="1"/>
            </a:lvl6pPr>
            <a:lvl7pPr marL="4899630" indent="0">
              <a:buNone/>
              <a:defRPr sz="2900" b="1"/>
            </a:lvl7pPr>
            <a:lvl8pPr marL="5716234" indent="0">
              <a:buNone/>
              <a:defRPr sz="2900" b="1"/>
            </a:lvl8pPr>
            <a:lvl9pPr marL="6532839" indent="0">
              <a:buNone/>
              <a:defRPr sz="2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9291664" y="3263320"/>
            <a:ext cx="8084953" cy="5928761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13/09/2013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295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13/09/2013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418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13/09/2013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1369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560" y="409701"/>
            <a:ext cx="6017671" cy="1743613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51341" y="409702"/>
            <a:ext cx="10225275" cy="8782379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560" y="2153315"/>
            <a:ext cx="6017671" cy="7038766"/>
          </a:xfrm>
        </p:spPr>
        <p:txBody>
          <a:bodyPr/>
          <a:lstStyle>
            <a:lvl1pPr marL="0" indent="0">
              <a:buNone/>
              <a:defRPr sz="2500"/>
            </a:lvl1pPr>
            <a:lvl2pPr marL="816605" indent="0">
              <a:buNone/>
              <a:defRPr sz="2100"/>
            </a:lvl2pPr>
            <a:lvl3pPr marL="1633210" indent="0">
              <a:buNone/>
              <a:defRPr sz="1800"/>
            </a:lvl3pPr>
            <a:lvl4pPr marL="2449815" indent="0">
              <a:buNone/>
              <a:defRPr sz="1600"/>
            </a:lvl4pPr>
            <a:lvl5pPr marL="3266420" indent="0">
              <a:buNone/>
              <a:defRPr sz="1600"/>
            </a:lvl5pPr>
            <a:lvl6pPr marL="4083025" indent="0">
              <a:buNone/>
              <a:defRPr sz="1600"/>
            </a:lvl6pPr>
            <a:lvl7pPr marL="4899630" indent="0">
              <a:buNone/>
              <a:defRPr sz="1600"/>
            </a:lvl7pPr>
            <a:lvl8pPr marL="5716234" indent="0">
              <a:buNone/>
              <a:defRPr sz="1600"/>
            </a:lvl8pPr>
            <a:lvl9pPr marL="6532839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13/09/2013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822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85198" y="7203123"/>
            <a:ext cx="10974705" cy="850369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585198" y="919446"/>
            <a:ext cx="10974705" cy="6174105"/>
          </a:xfrm>
        </p:spPr>
        <p:txBody>
          <a:bodyPr/>
          <a:lstStyle>
            <a:lvl1pPr marL="0" indent="0">
              <a:buNone/>
              <a:defRPr sz="5700"/>
            </a:lvl1pPr>
            <a:lvl2pPr marL="816605" indent="0">
              <a:buNone/>
              <a:defRPr sz="5000"/>
            </a:lvl2pPr>
            <a:lvl3pPr marL="1633210" indent="0">
              <a:buNone/>
              <a:defRPr sz="4300"/>
            </a:lvl3pPr>
            <a:lvl4pPr marL="2449815" indent="0">
              <a:buNone/>
              <a:defRPr sz="3600"/>
            </a:lvl4pPr>
            <a:lvl5pPr marL="3266420" indent="0">
              <a:buNone/>
              <a:defRPr sz="3600"/>
            </a:lvl5pPr>
            <a:lvl6pPr marL="4083025" indent="0">
              <a:buNone/>
              <a:defRPr sz="3600"/>
            </a:lvl6pPr>
            <a:lvl7pPr marL="4899630" indent="0">
              <a:buNone/>
              <a:defRPr sz="3600"/>
            </a:lvl7pPr>
            <a:lvl8pPr marL="5716234" indent="0">
              <a:buNone/>
              <a:defRPr sz="3600"/>
            </a:lvl8pPr>
            <a:lvl9pPr marL="6532839" indent="0">
              <a:buNone/>
              <a:defRPr sz="36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585198" y="8053492"/>
            <a:ext cx="10974705" cy="1207666"/>
          </a:xfrm>
        </p:spPr>
        <p:txBody>
          <a:bodyPr/>
          <a:lstStyle>
            <a:lvl1pPr marL="0" indent="0">
              <a:buNone/>
              <a:defRPr sz="2500"/>
            </a:lvl1pPr>
            <a:lvl2pPr marL="816605" indent="0">
              <a:buNone/>
              <a:defRPr sz="2100"/>
            </a:lvl2pPr>
            <a:lvl3pPr marL="1633210" indent="0">
              <a:buNone/>
              <a:defRPr sz="1800"/>
            </a:lvl3pPr>
            <a:lvl4pPr marL="2449815" indent="0">
              <a:buNone/>
              <a:defRPr sz="1600"/>
            </a:lvl4pPr>
            <a:lvl5pPr marL="3266420" indent="0">
              <a:buNone/>
              <a:defRPr sz="1600"/>
            </a:lvl5pPr>
            <a:lvl6pPr marL="4083025" indent="0">
              <a:buNone/>
              <a:defRPr sz="1600"/>
            </a:lvl6pPr>
            <a:lvl7pPr marL="4899630" indent="0">
              <a:buNone/>
              <a:defRPr sz="1600"/>
            </a:lvl7pPr>
            <a:lvl8pPr marL="5716234" indent="0">
              <a:buNone/>
              <a:defRPr sz="1600"/>
            </a:lvl8pPr>
            <a:lvl9pPr marL="6532839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13/09/2013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658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914559" y="412084"/>
            <a:ext cx="16462058" cy="1715029"/>
          </a:xfrm>
          <a:prstGeom prst="rect">
            <a:avLst/>
          </a:prstGeom>
        </p:spPr>
        <p:txBody>
          <a:bodyPr vert="horz" lIns="163321" tIns="81660" rIns="163321" bIns="8166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559" y="2401042"/>
            <a:ext cx="16462058" cy="6791040"/>
          </a:xfrm>
          <a:prstGeom prst="rect">
            <a:avLst/>
          </a:prstGeom>
        </p:spPr>
        <p:txBody>
          <a:bodyPr vert="horz" lIns="163321" tIns="81660" rIns="163321" bIns="8166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14559" y="9537468"/>
            <a:ext cx="4267941" cy="547857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DB98A-F1DC-46C4-9FF0-1BF63371BA7C}" type="datetimeFigureOut">
              <a:rPr lang="es-ES" smtClean="0"/>
              <a:pPr/>
              <a:t>13/09/2013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249485" y="9537468"/>
            <a:ext cx="5792205" cy="547857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3108675" y="9537468"/>
            <a:ext cx="4267941" cy="547857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7332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33210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2454" indent="-612454" algn="l" defTabSz="1633210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6983" indent="-510378" algn="l" defTabSz="1633210" rtl="0" eaLnBrk="1" latinLnBrk="0" hangingPunct="1">
        <a:spcBef>
          <a:spcPct val="20000"/>
        </a:spcBef>
        <a:buFont typeface="Arial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41512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8117" indent="-408302" algn="l" defTabSz="1633210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4722" indent="-408302" algn="l" defTabSz="1633210" rtl="0" eaLnBrk="1" latinLnBrk="0" hangingPunct="1">
        <a:spcBef>
          <a:spcPct val="20000"/>
        </a:spcBef>
        <a:buFont typeface="Arial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1327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7932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4537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41142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60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321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81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642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302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963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6234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2839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59"/>
          <a:stretch/>
        </p:blipFill>
        <p:spPr>
          <a:xfrm>
            <a:off x="-33192" y="-319312"/>
            <a:ext cx="18291175" cy="10290175"/>
          </a:xfrm>
          <a:prstGeom prst="rect">
            <a:avLst/>
          </a:prstGeom>
        </p:spPr>
      </p:pic>
      <p:grpSp>
        <p:nvGrpSpPr>
          <p:cNvPr id="12" name="11 Grupo"/>
          <p:cNvGrpSpPr/>
          <p:nvPr/>
        </p:nvGrpSpPr>
        <p:grpSpPr>
          <a:xfrm>
            <a:off x="10147117" y="1832719"/>
            <a:ext cx="8144058" cy="8138144"/>
            <a:chOff x="10884627" y="1035408"/>
            <a:chExt cx="7353134" cy="7347794"/>
          </a:xfrm>
        </p:grpSpPr>
        <p:pic>
          <p:nvPicPr>
            <p:cNvPr id="5" name="4 Imagen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899" t="2781" r="23249" b="1553"/>
            <a:stretch/>
          </p:blipFill>
          <p:spPr>
            <a:xfrm>
              <a:off x="10884627" y="1035408"/>
              <a:ext cx="7353134" cy="7347794"/>
            </a:xfrm>
            <a:prstGeom prst="rect">
              <a:avLst/>
            </a:prstGeom>
          </p:spPr>
        </p:pic>
        <p:pic>
          <p:nvPicPr>
            <p:cNvPr id="6" name="5 Imagen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997" r="22254" b="10594"/>
            <a:stretch/>
          </p:blipFill>
          <p:spPr>
            <a:xfrm>
              <a:off x="10911034" y="1356330"/>
              <a:ext cx="7300320" cy="6705950"/>
            </a:xfrm>
            <a:prstGeom prst="rect">
              <a:avLst/>
            </a:prstGeom>
          </p:spPr>
        </p:pic>
      </p:grpSp>
      <p:sp>
        <p:nvSpPr>
          <p:cNvPr id="10" name="9 CuadroTexto"/>
          <p:cNvSpPr txBox="1"/>
          <p:nvPr/>
        </p:nvSpPr>
        <p:spPr>
          <a:xfrm>
            <a:off x="1152698" y="8457455"/>
            <a:ext cx="81369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7613"/>
            <a:r>
              <a:rPr lang="es-ES" sz="4400" dirty="0" smtClean="0">
                <a:solidFill>
                  <a:schemeClr val="bg1"/>
                </a:solidFill>
                <a:latin typeface="Telefonica Text" pitchFamily="2" charset="0"/>
              </a:rPr>
              <a:t>SUYAMA Masuo, FUJITSU LTD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005755" y="5348911"/>
            <a:ext cx="8136905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solidFill>
                  <a:schemeClr val="bg1"/>
                </a:solidFill>
              </a:rPr>
              <a:t>Estimates of Required Funding for Green Cable</a:t>
            </a:r>
            <a:br>
              <a:rPr lang="en-US" altLang="ja-JP" sz="6000" b="1" dirty="0">
                <a:solidFill>
                  <a:schemeClr val="bg1"/>
                </a:solidFill>
              </a:rPr>
            </a:br>
            <a:r>
              <a:rPr lang="en-US" altLang="ja-JP" sz="6000" b="1" dirty="0">
                <a:solidFill>
                  <a:schemeClr val="bg1"/>
                </a:solidFill>
              </a:rPr>
              <a:t>Development Phase</a:t>
            </a:r>
            <a:endParaRPr lang="ja-JP" altLang="en-US" sz="6000" b="1" dirty="0">
              <a:solidFill>
                <a:schemeClr val="bg1"/>
              </a:solidFill>
            </a:endParaRPr>
          </a:p>
          <a:p>
            <a:endParaRPr lang="es-ES" sz="6600" i="1" dirty="0" smtClean="0">
              <a:solidFill>
                <a:schemeClr val="bg1"/>
              </a:solidFill>
              <a:latin typeface="Telefonica Text" pitchFamily="2" charset="0"/>
            </a:endParaRPr>
          </a:p>
        </p:txBody>
      </p:sp>
      <p:grpSp>
        <p:nvGrpSpPr>
          <p:cNvPr id="15" name="14 Grupo"/>
          <p:cNvGrpSpPr/>
          <p:nvPr/>
        </p:nvGrpSpPr>
        <p:grpSpPr>
          <a:xfrm>
            <a:off x="575865" y="618847"/>
            <a:ext cx="9793088" cy="4094441"/>
            <a:chOff x="8285993" y="1622117"/>
            <a:chExt cx="10602200" cy="4432727"/>
          </a:xfrm>
        </p:grpSpPr>
        <p:pic>
          <p:nvPicPr>
            <p:cNvPr id="16" name="15 Imagen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260" b="19357"/>
            <a:stretch/>
          </p:blipFill>
          <p:spPr>
            <a:xfrm>
              <a:off x="8526684" y="1789144"/>
              <a:ext cx="3224612" cy="1095250"/>
            </a:xfrm>
            <a:prstGeom prst="rect">
              <a:avLst/>
            </a:prstGeom>
          </p:spPr>
        </p:pic>
        <p:pic>
          <p:nvPicPr>
            <p:cNvPr id="17" name="16 Imagen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37443" y="1622117"/>
              <a:ext cx="2006026" cy="1185379"/>
            </a:xfrm>
            <a:prstGeom prst="rect">
              <a:avLst/>
            </a:prstGeom>
          </p:spPr>
        </p:pic>
        <p:pic>
          <p:nvPicPr>
            <p:cNvPr id="18" name="17 Imagen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389" b="35610"/>
            <a:stretch/>
          </p:blipFill>
          <p:spPr>
            <a:xfrm>
              <a:off x="8285993" y="3132594"/>
              <a:ext cx="10602200" cy="29222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4249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/>
              <a:t>Objective</a:t>
            </a: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BFE78D-2246-438D-9CF1-9056F62AE86B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Copyright 2013 FUJITSU LIMITED</a:t>
            </a:r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19095" y="2397544"/>
            <a:ext cx="16907612" cy="2050244"/>
          </a:xfrm>
          <a:prstGeom prst="rect">
            <a:avLst/>
          </a:prstGeom>
          <a:noFill/>
        </p:spPr>
        <p:txBody>
          <a:bodyPr wrap="square" lIns="155896" tIns="77948" rIns="155896" bIns="77948" rtlCol="0">
            <a:spAutoFit/>
          </a:bodyPr>
          <a:lstStyle/>
          <a:p>
            <a:pPr marL="584610" indent="-584610">
              <a:buFont typeface="Wingdings" pitchFamily="2" charset="2"/>
              <a:buChar char="n"/>
            </a:pPr>
            <a:r>
              <a:rPr lang="en-US" altLang="ja-JP" sz="4100" dirty="0">
                <a:latin typeface="Arial" pitchFamily="34" charset="0"/>
                <a:cs typeface="Arial" pitchFamily="34" charset="0"/>
              </a:rPr>
              <a:t>International standardization</a:t>
            </a:r>
            <a:r>
              <a:rPr lang="ja-JP" altLang="en-US" sz="41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4100" dirty="0">
                <a:latin typeface="Arial" pitchFamily="34" charset="0"/>
                <a:cs typeface="Arial" pitchFamily="34" charset="0"/>
              </a:rPr>
              <a:t>is necessary to provide </a:t>
            </a:r>
            <a:r>
              <a:rPr lang="en-US" altLang="ja-JP" sz="41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“the same utility regardless of supplier”.</a:t>
            </a:r>
          </a:p>
          <a:p>
            <a:pPr algn="l"/>
            <a:r>
              <a:rPr lang="en-US" altLang="ja-JP" sz="41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altLang="ja-JP" sz="2700" dirty="0">
                <a:latin typeface="Arial" pitchFamily="34" charset="0"/>
                <a:cs typeface="Arial" pitchFamily="34" charset="0"/>
              </a:rPr>
              <a:t>(Proposal </a:t>
            </a:r>
            <a:r>
              <a:rPr lang="en-US" altLang="ja-JP" sz="2700" dirty="0" err="1">
                <a:latin typeface="Arial" pitchFamily="34" charset="0"/>
                <a:cs typeface="Arial" pitchFamily="34" charset="0"/>
              </a:rPr>
              <a:t>Eng</a:t>
            </a:r>
            <a:r>
              <a:rPr lang="en-US" altLang="ja-JP" sz="2700" dirty="0">
                <a:latin typeface="Arial" pitchFamily="34" charset="0"/>
                <a:cs typeface="Arial" pitchFamily="34" charset="0"/>
              </a:rPr>
              <a:t> Functional </a:t>
            </a:r>
            <a:r>
              <a:rPr lang="en-US" altLang="ja-JP" sz="2700" dirty="0" err="1">
                <a:latin typeface="Arial" pitchFamily="34" charset="0"/>
                <a:cs typeface="Arial" pitchFamily="34" charset="0"/>
              </a:rPr>
              <a:t>Specs_Phibbs</a:t>
            </a:r>
            <a:r>
              <a:rPr lang="en-US" altLang="ja-JP" sz="2700" dirty="0">
                <a:latin typeface="Arial" pitchFamily="34" charset="0"/>
                <a:cs typeface="Arial" pitchFamily="34" charset="0"/>
              </a:rPr>
              <a:t> -draft_31 July 2013 to be shared with JTF_vcm1.docx)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9095" y="5993510"/>
            <a:ext cx="17298038" cy="2050244"/>
          </a:xfrm>
          <a:prstGeom prst="rect">
            <a:avLst/>
          </a:prstGeom>
          <a:noFill/>
        </p:spPr>
        <p:txBody>
          <a:bodyPr wrap="square" lIns="155896" tIns="77948" rIns="155896" bIns="77948" rtlCol="0">
            <a:spAutoFit/>
          </a:bodyPr>
          <a:lstStyle/>
          <a:p>
            <a:pPr marL="584610" indent="-584610">
              <a:buFont typeface="Wingdings" pitchFamily="2" charset="2"/>
              <a:buChar char="n"/>
            </a:pPr>
            <a:r>
              <a:rPr lang="en-US" altLang="ja-JP" sz="4100" dirty="0">
                <a:latin typeface="Arial" pitchFamily="34" charset="0"/>
                <a:cs typeface="Arial" pitchFamily="34" charset="0"/>
              </a:rPr>
              <a:t>To provide “</a:t>
            </a:r>
            <a:r>
              <a:rPr lang="en-US" altLang="ja-JP" sz="41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the same utility regardless of supplier</a:t>
            </a:r>
            <a:r>
              <a:rPr lang="en-US" altLang="ja-JP" sz="4100" dirty="0">
                <a:latin typeface="Arial" pitchFamily="34" charset="0"/>
                <a:cs typeface="Arial" pitchFamily="34" charset="0"/>
              </a:rPr>
              <a:t>”, we would </a:t>
            </a:r>
            <a:br>
              <a:rPr lang="en-US" altLang="ja-JP" sz="4100" dirty="0">
                <a:latin typeface="Arial" pitchFamily="34" charset="0"/>
                <a:cs typeface="Arial" pitchFamily="34" charset="0"/>
              </a:rPr>
            </a:br>
            <a:r>
              <a:rPr lang="en-US" altLang="ja-JP" sz="4100" dirty="0">
                <a:latin typeface="Arial" pitchFamily="34" charset="0"/>
                <a:cs typeface="Arial" pitchFamily="34" charset="0"/>
              </a:rPr>
              <a:t>like to propose a </a:t>
            </a:r>
            <a:r>
              <a:rPr lang="en-US" altLang="ja-JP" sz="41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verification test</a:t>
            </a:r>
            <a:r>
              <a:rPr lang="en-US" altLang="ja-JP" sz="4100" dirty="0">
                <a:latin typeface="Arial" pitchFamily="34" charset="0"/>
                <a:cs typeface="Arial" pitchFamily="34" charset="0"/>
              </a:rPr>
              <a:t> for the comparison of observation characteristics among the suppliers.</a:t>
            </a:r>
          </a:p>
        </p:txBody>
      </p:sp>
      <p:sp>
        <p:nvSpPr>
          <p:cNvPr id="3" name="下矢印 2"/>
          <p:cNvSpPr/>
          <p:nvPr/>
        </p:nvSpPr>
        <p:spPr bwMode="auto">
          <a:xfrm>
            <a:off x="8418631" y="4440020"/>
            <a:ext cx="1172511" cy="1191428"/>
          </a:xfrm>
          <a:prstGeom prst="downArrow">
            <a:avLst/>
          </a:prstGeom>
          <a:gradFill rotWithShape="0">
            <a:gsLst>
              <a:gs pos="0">
                <a:srgbClr val="FFFFFF"/>
              </a:gs>
              <a:gs pos="100000">
                <a:srgbClr val="C8C8C8"/>
              </a:gs>
            </a:gsLst>
            <a:lin ang="5400000" scaled="1"/>
          </a:gra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155896" tIns="77948" rIns="155896" bIns="77948" numCol="1" rtlCol="0" anchor="ctr" anchorCtr="0" compatLnSpc="1">
            <a:prstTxWarp prst="textNoShape">
              <a:avLst/>
            </a:prstTxWarp>
          </a:bodyPr>
          <a:lstStyle/>
          <a:p>
            <a:pPr algn="ctr" defTabSz="1166515" fontAlgn="ctr">
              <a:spcBef>
                <a:spcPct val="0"/>
              </a:spcBef>
              <a:spcAft>
                <a:spcPct val="0"/>
              </a:spcAft>
            </a:pPr>
            <a:endParaRPr kumimoji="1" lang="ja-JP" altLang="en-US" sz="1700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065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山形 15"/>
          <p:cNvSpPr/>
          <p:nvPr/>
        </p:nvSpPr>
        <p:spPr bwMode="auto">
          <a:xfrm rot="5400000">
            <a:off x="-1948224" y="6113696"/>
            <a:ext cx="5602432" cy="835417"/>
          </a:xfrm>
          <a:prstGeom prst="chevron">
            <a:avLst/>
          </a:prstGeom>
          <a:gradFill rotWithShape="0">
            <a:gsLst>
              <a:gs pos="0">
                <a:srgbClr val="FFFFFF"/>
              </a:gs>
              <a:gs pos="65000">
                <a:srgbClr val="FF66FF"/>
              </a:gs>
            </a:gsLst>
            <a:lin ang="5400000" scaled="1"/>
          </a:gra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155896" tIns="77948" rIns="155896" bIns="77948" numCol="1" rtlCol="0" anchor="ctr" anchorCtr="0" compatLnSpc="1">
            <a:prstTxWarp prst="textNoShape">
              <a:avLst/>
            </a:prstTxWarp>
          </a:bodyPr>
          <a:lstStyle/>
          <a:p>
            <a:pPr algn="ctr" defTabSz="1166515" fontAlgn="ctr">
              <a:spcBef>
                <a:spcPct val="0"/>
              </a:spcBef>
              <a:spcAft>
                <a:spcPct val="0"/>
              </a:spcAft>
            </a:pPr>
            <a:endParaRPr kumimoji="1" lang="ja-JP" altLang="en-US" sz="1700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53001" y="-26326"/>
            <a:ext cx="16462058" cy="1715029"/>
          </a:xfrm>
        </p:spPr>
        <p:txBody>
          <a:bodyPr>
            <a:normAutofit/>
          </a:bodyPr>
          <a:lstStyle/>
          <a:p>
            <a:r>
              <a:rPr kumimoji="1" lang="en-US" altLang="ja-JP" sz="6600" b="1" dirty="0" smtClean="0"/>
              <a:t>Development Phase of Green </a:t>
            </a:r>
            <a:r>
              <a:rPr lang="en-US" altLang="ja-JP" sz="6600" b="1" dirty="0" smtClean="0"/>
              <a:t>Cable</a:t>
            </a:r>
            <a:endParaRPr kumimoji="1" lang="ja-JP" altLang="en-US" sz="6600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BFE78D-2246-438D-9CF1-9056F62AE86B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Copyright 2013 FUJITSU LIMITED</a:t>
            </a:r>
            <a:endParaRPr lang="en-US" altLang="ja-JP" dirty="0"/>
          </a:p>
        </p:txBody>
      </p:sp>
      <p:sp>
        <p:nvSpPr>
          <p:cNvPr id="6" name="角丸四角形 5"/>
          <p:cNvSpPr/>
          <p:nvPr/>
        </p:nvSpPr>
        <p:spPr bwMode="auto">
          <a:xfrm>
            <a:off x="1516517" y="1553717"/>
            <a:ext cx="5610466" cy="1071090"/>
          </a:xfrm>
          <a:prstGeom prst="roundRect">
            <a:avLst/>
          </a:prstGeom>
          <a:solidFill>
            <a:srgbClr val="FFFFCC"/>
          </a:solidFill>
          <a:ln w="25400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166515" fontAlgn="ctr">
              <a:spcBef>
                <a:spcPct val="0"/>
              </a:spcBef>
              <a:spcAft>
                <a:spcPct val="0"/>
              </a:spcAft>
            </a:pPr>
            <a:r>
              <a:rPr lang="en-US" altLang="ja-JP" sz="3400" dirty="0">
                <a:latin typeface="Arial" pitchFamily="34" charset="0"/>
                <a:ea typeface="HG創英角ｺﾞｼｯｸUB" pitchFamily="49" charset="-128"/>
                <a:cs typeface="Arial" pitchFamily="34" charset="0"/>
              </a:rPr>
              <a:t>Finalization of </a:t>
            </a:r>
          </a:p>
          <a:p>
            <a:pPr algn="ctr" defTabSz="1166515" fontAlgn="ctr">
              <a:spcBef>
                <a:spcPct val="0"/>
              </a:spcBef>
              <a:spcAft>
                <a:spcPct val="0"/>
              </a:spcAft>
            </a:pPr>
            <a:r>
              <a:rPr lang="en-US" altLang="ja-JP" sz="3400" dirty="0">
                <a:latin typeface="Arial" pitchFamily="34" charset="0"/>
                <a:ea typeface="HG創英角ｺﾞｼｯｸUB" pitchFamily="49" charset="-128"/>
                <a:cs typeface="Arial" pitchFamily="34" charset="0"/>
              </a:rPr>
              <a:t>Green Repeater Spec.</a:t>
            </a:r>
            <a:endParaRPr kumimoji="1" lang="ja-JP" altLang="en-US" sz="3400" dirty="0">
              <a:solidFill>
                <a:srgbClr val="000000"/>
              </a:solidFill>
              <a:latin typeface="Arial" pitchFamily="34" charset="0"/>
              <a:ea typeface="HG創英角ｺﾞｼｯｸUB" pitchFamily="49" charset="-128"/>
              <a:cs typeface="Arial" pitchFamily="34" charset="0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1530126" y="3730189"/>
            <a:ext cx="5610466" cy="791592"/>
          </a:xfrm>
          <a:prstGeom prst="roundRect">
            <a:avLst/>
          </a:prstGeom>
          <a:solidFill>
            <a:srgbClr val="CCFFFF"/>
          </a:solidFill>
          <a:ln w="25400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166515" fontAlgn="ctr">
              <a:spcBef>
                <a:spcPct val="0"/>
              </a:spcBef>
              <a:spcAft>
                <a:spcPct val="0"/>
              </a:spcAft>
            </a:pPr>
            <a:r>
              <a:rPr lang="en-US" altLang="ja-JP" sz="3400" dirty="0">
                <a:latin typeface="Arial" pitchFamily="34" charset="0"/>
                <a:ea typeface="HG創英角ｺﾞｼｯｸUB" pitchFamily="49" charset="-128"/>
                <a:cs typeface="Arial" pitchFamily="34" charset="0"/>
              </a:rPr>
              <a:t>Modification of Repeater</a:t>
            </a:r>
            <a:endParaRPr kumimoji="1" lang="ja-JP" altLang="en-US" sz="3400" dirty="0">
              <a:solidFill>
                <a:srgbClr val="000000"/>
              </a:solidFill>
              <a:latin typeface="Arial" pitchFamily="34" charset="0"/>
              <a:ea typeface="HG創英角ｺﾞｼｯｸUB" pitchFamily="49" charset="-128"/>
              <a:cs typeface="Arial" pitchFamily="34" charset="0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1530110" y="5593867"/>
            <a:ext cx="5610466" cy="767214"/>
          </a:xfrm>
          <a:prstGeom prst="roundRect">
            <a:avLst/>
          </a:prstGeom>
          <a:solidFill>
            <a:srgbClr val="CCFFFF"/>
          </a:solidFill>
          <a:ln w="25400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166515" fontAlgn="ctr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4100" b="1" dirty="0">
                <a:solidFill>
                  <a:srgbClr val="FF0000"/>
                </a:solidFill>
                <a:latin typeface="Arial" pitchFamily="34" charset="0"/>
                <a:ea typeface="HG創英角ｺﾞｼｯｸUB" pitchFamily="49" charset="-128"/>
                <a:cs typeface="Arial" pitchFamily="34" charset="0"/>
              </a:rPr>
              <a:t>Verification Tests</a:t>
            </a:r>
            <a:endParaRPr kumimoji="1" lang="ja-JP" altLang="en-US" sz="4100" b="1" dirty="0">
              <a:solidFill>
                <a:srgbClr val="FF0000"/>
              </a:solidFill>
              <a:latin typeface="Arial" pitchFamily="34" charset="0"/>
              <a:ea typeface="HG創英角ｺﾞｼｯｸUB" pitchFamily="49" charset="-128"/>
              <a:cs typeface="Arial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247173" y="1362597"/>
            <a:ext cx="9187137" cy="2542687"/>
          </a:xfrm>
          <a:prstGeom prst="rect">
            <a:avLst/>
          </a:prstGeom>
          <a:noFill/>
        </p:spPr>
        <p:txBody>
          <a:bodyPr wrap="none" lIns="155896" tIns="77948" rIns="155896" bIns="77948" rtlCol="0">
            <a:spAutoFit/>
          </a:bodyPr>
          <a:lstStyle/>
          <a:p>
            <a:pPr marL="617089" indent="-584610">
              <a:buFont typeface="Wingdings" pitchFamily="2" charset="2"/>
              <a:buChar char="n"/>
            </a:pPr>
            <a:r>
              <a:rPr lang="en-US" altLang="ja-JP" sz="3100" dirty="0">
                <a:latin typeface="Arial" pitchFamily="34" charset="0"/>
                <a:cs typeface="Arial" pitchFamily="34" charset="0"/>
              </a:rPr>
              <a:t>Sensor requirements </a:t>
            </a:r>
            <a:br>
              <a:rPr lang="en-US" altLang="ja-JP" sz="3100" dirty="0">
                <a:latin typeface="Arial" pitchFamily="34" charset="0"/>
                <a:cs typeface="Arial" pitchFamily="34" charset="0"/>
              </a:rPr>
            </a:br>
            <a:r>
              <a:rPr lang="en-US" altLang="ja-JP" sz="3100" dirty="0">
                <a:latin typeface="Arial" pitchFamily="34" charset="0"/>
                <a:cs typeface="Arial" pitchFamily="34" charset="0"/>
              </a:rPr>
              <a:t> - Water temperature, </a:t>
            </a:r>
            <a:br>
              <a:rPr lang="en-US" altLang="ja-JP" sz="3100" dirty="0">
                <a:latin typeface="Arial" pitchFamily="34" charset="0"/>
                <a:cs typeface="Arial" pitchFamily="34" charset="0"/>
              </a:rPr>
            </a:br>
            <a:r>
              <a:rPr lang="en-US" altLang="ja-JP" sz="3100" dirty="0">
                <a:latin typeface="Arial" pitchFamily="34" charset="0"/>
                <a:cs typeface="Arial" pitchFamily="34" charset="0"/>
              </a:rPr>
              <a:t> - 3-axis acceleration, </a:t>
            </a:r>
            <a:br>
              <a:rPr lang="en-US" altLang="ja-JP" sz="3100" dirty="0">
                <a:latin typeface="Arial" pitchFamily="34" charset="0"/>
                <a:cs typeface="Arial" pitchFamily="34" charset="0"/>
              </a:rPr>
            </a:br>
            <a:r>
              <a:rPr lang="en-US" altLang="ja-JP" sz="3100" dirty="0">
                <a:latin typeface="Arial" pitchFamily="34" charset="0"/>
                <a:cs typeface="Arial" pitchFamily="34" charset="0"/>
              </a:rPr>
              <a:t> - Pressure</a:t>
            </a:r>
          </a:p>
          <a:p>
            <a:pPr marL="617089" indent="-584610">
              <a:buFont typeface="Wingdings" pitchFamily="2" charset="2"/>
              <a:buChar char="n"/>
            </a:pPr>
            <a:r>
              <a:rPr lang="en-US" altLang="ja-JP" sz="3100" dirty="0">
                <a:latin typeface="Arial" pitchFamily="34" charset="0"/>
                <a:cs typeface="Arial" pitchFamily="34" charset="0"/>
              </a:rPr>
              <a:t>Functional and p</a:t>
            </a:r>
            <a:r>
              <a:rPr kumimoji="1" lang="en-US" altLang="ja-JP" sz="3100" dirty="0">
                <a:latin typeface="Arial" pitchFamily="34" charset="0"/>
                <a:cs typeface="Arial" pitchFamily="34" charset="0"/>
              </a:rPr>
              <a:t>erformance requirements, etc.</a:t>
            </a:r>
            <a:endParaRPr kumimoji="1" lang="ja-JP" altLang="en-US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角丸四角形 11"/>
          <p:cNvSpPr/>
          <p:nvPr/>
        </p:nvSpPr>
        <p:spPr bwMode="auto">
          <a:xfrm>
            <a:off x="1530113" y="9205028"/>
            <a:ext cx="5610466" cy="757839"/>
          </a:xfrm>
          <a:prstGeom prst="roundRect">
            <a:avLst/>
          </a:prstGeom>
          <a:solidFill>
            <a:srgbClr val="FFFFCC"/>
          </a:solidFill>
          <a:ln w="25400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166515" fontAlgn="ctr">
              <a:spcBef>
                <a:spcPct val="0"/>
              </a:spcBef>
              <a:spcAft>
                <a:spcPct val="0"/>
              </a:spcAft>
            </a:pPr>
            <a:r>
              <a:rPr lang="en-US" altLang="ja-JP" sz="3400" dirty="0">
                <a:latin typeface="Arial" pitchFamily="34" charset="0"/>
                <a:ea typeface="HG創英角ｺﾞｼｯｸUB" pitchFamily="49" charset="-128"/>
                <a:cs typeface="Arial" pitchFamily="34" charset="0"/>
              </a:rPr>
              <a:t>Green Cable</a:t>
            </a:r>
            <a:endParaRPr kumimoji="1" lang="ja-JP" altLang="en-US" sz="3400" dirty="0">
              <a:solidFill>
                <a:srgbClr val="000000"/>
              </a:solidFill>
              <a:latin typeface="Arial" pitchFamily="34" charset="0"/>
              <a:ea typeface="HG創英角ｺﾞｼｯｸUB" pitchFamily="49" charset="-128"/>
              <a:cs typeface="Arial" pitchFamily="34" charset="0"/>
            </a:endParaRPr>
          </a:p>
        </p:txBody>
      </p:sp>
      <p:sp>
        <p:nvSpPr>
          <p:cNvPr id="13" name="ホームベース 12"/>
          <p:cNvSpPr/>
          <p:nvPr/>
        </p:nvSpPr>
        <p:spPr bwMode="auto">
          <a:xfrm rot="5400000">
            <a:off x="-299549" y="2288558"/>
            <a:ext cx="2305099" cy="835415"/>
          </a:xfrm>
          <a:prstGeom prst="homePlate">
            <a:avLst/>
          </a:prstGeom>
          <a:gradFill rotWithShape="0">
            <a:gsLst>
              <a:gs pos="0">
                <a:srgbClr val="FFFFFF"/>
              </a:gs>
              <a:gs pos="63000">
                <a:srgbClr val="9999FF"/>
              </a:gs>
            </a:gsLst>
            <a:lin ang="5400000" scaled="1"/>
          </a:gradFill>
          <a:ln w="19050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166515" fontAlgn="ctr">
              <a:spcBef>
                <a:spcPct val="0"/>
              </a:spcBef>
              <a:spcAft>
                <a:spcPct val="0"/>
              </a:spcAft>
            </a:pPr>
            <a:endParaRPr kumimoji="1" lang="ja-JP" altLang="en-US" sz="3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山形 13"/>
          <p:cNvSpPr/>
          <p:nvPr/>
        </p:nvSpPr>
        <p:spPr bwMode="auto">
          <a:xfrm rot="5400000">
            <a:off x="460486" y="9179829"/>
            <a:ext cx="785015" cy="835417"/>
          </a:xfrm>
          <a:prstGeom prst="chevron">
            <a:avLst/>
          </a:prstGeom>
          <a:gradFill rotWithShape="0">
            <a:gsLst>
              <a:gs pos="0">
                <a:srgbClr val="FFFFFF"/>
              </a:gs>
              <a:gs pos="65000">
                <a:srgbClr val="FF0066"/>
              </a:gs>
            </a:gsLst>
            <a:lin ang="5400000" scaled="1"/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155896" tIns="77948" rIns="155896" bIns="77948" numCol="1" rtlCol="0" anchor="ctr" anchorCtr="0" compatLnSpc="1">
            <a:prstTxWarp prst="textNoShape">
              <a:avLst/>
            </a:prstTxWarp>
          </a:bodyPr>
          <a:lstStyle/>
          <a:p>
            <a:pPr algn="ctr" defTabSz="1166515" fontAlgn="ctr">
              <a:spcBef>
                <a:spcPct val="0"/>
              </a:spcBef>
              <a:spcAft>
                <a:spcPct val="0"/>
              </a:spcAft>
            </a:pPr>
            <a:endParaRPr kumimoji="1" lang="ja-JP" altLang="en-US" sz="1700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 rot="16200000">
            <a:off x="-1511436" y="6288051"/>
            <a:ext cx="4728859" cy="63094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4100" dirty="0">
                <a:latin typeface="Arial" pitchFamily="34" charset="0"/>
                <a:cs typeface="Arial" pitchFamily="34" charset="0"/>
              </a:rPr>
              <a:t>Development Phase</a:t>
            </a:r>
            <a:endParaRPr kumimoji="1" lang="ja-JP" altLang="en-US" sz="4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247172" y="4087561"/>
            <a:ext cx="10856401" cy="5882062"/>
          </a:xfrm>
          <a:prstGeom prst="rect">
            <a:avLst/>
          </a:prstGeom>
          <a:noFill/>
        </p:spPr>
        <p:txBody>
          <a:bodyPr wrap="square" lIns="155896" tIns="77948" rIns="155896" bIns="77948" rtlCol="0">
            <a:spAutoFit/>
          </a:bodyPr>
          <a:lstStyle/>
          <a:p>
            <a:pPr marL="606262" indent="-573784">
              <a:buFont typeface="Wingdings" pitchFamily="2" charset="2"/>
              <a:buChar char="n"/>
            </a:pPr>
            <a:r>
              <a:rPr lang="en-US" altLang="ja-JP" sz="31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Verification Tests</a:t>
            </a:r>
            <a:r>
              <a:rPr lang="en-US" altLang="ja-JP" sz="3100" dirty="0">
                <a:latin typeface="Arial" pitchFamily="34" charset="0"/>
                <a:cs typeface="Arial" pitchFamily="34" charset="0"/>
              </a:rPr>
              <a:t/>
            </a:r>
            <a:br>
              <a:rPr lang="en-US" altLang="ja-JP" sz="3100" dirty="0">
                <a:latin typeface="Arial" pitchFamily="34" charset="0"/>
                <a:cs typeface="Arial" pitchFamily="34" charset="0"/>
              </a:rPr>
            </a:br>
            <a:r>
              <a:rPr lang="en-US" altLang="ja-JP" sz="31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 Participation of potential vendors to minimize </a:t>
            </a:r>
            <a:br>
              <a:rPr lang="en-US" altLang="ja-JP" sz="31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ja-JP" sz="31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cost and share external fund. </a:t>
            </a:r>
            <a:r>
              <a:rPr lang="en-US" altLang="ja-JP" sz="3100" dirty="0">
                <a:latin typeface="Arial" pitchFamily="34" charset="0"/>
                <a:cs typeface="Arial" pitchFamily="34" charset="0"/>
              </a:rPr>
              <a:t> </a:t>
            </a:r>
            <a:br>
              <a:rPr lang="en-US" altLang="ja-JP" sz="3100" dirty="0">
                <a:latin typeface="Arial" pitchFamily="34" charset="0"/>
                <a:cs typeface="Arial" pitchFamily="34" charset="0"/>
              </a:rPr>
            </a:br>
            <a:r>
              <a:rPr lang="en-US" altLang="ja-JP" sz="3100" dirty="0">
                <a:latin typeface="Arial" pitchFamily="34" charset="0"/>
                <a:cs typeface="Arial" pitchFamily="34" charset="0"/>
              </a:rPr>
              <a:t/>
            </a:r>
            <a:br>
              <a:rPr lang="en-US" altLang="ja-JP" sz="3100" dirty="0">
                <a:latin typeface="Arial" pitchFamily="34" charset="0"/>
                <a:cs typeface="Arial" pitchFamily="34" charset="0"/>
              </a:rPr>
            </a:br>
            <a:r>
              <a:rPr lang="en-US" altLang="ja-JP" sz="31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 Continuous observation in a stable atmosphere </a:t>
            </a:r>
          </a:p>
          <a:p>
            <a:pPr marL="32478"/>
            <a:r>
              <a:rPr lang="en-US" altLang="ja-JP" sz="31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such as on the ocean floor. </a:t>
            </a:r>
            <a:br>
              <a:rPr lang="en-US" altLang="ja-JP" sz="31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ja-JP" sz="31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altLang="ja-JP" sz="31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ja-JP" sz="31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- Comparison of obtained continuous data to </a:t>
            </a:r>
          </a:p>
          <a:p>
            <a:pPr marL="32478"/>
            <a:r>
              <a:rPr lang="en-US" altLang="ja-JP" sz="31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check the utility among the suppliers.</a:t>
            </a:r>
            <a:br>
              <a:rPr lang="en-US" altLang="ja-JP" sz="31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ja-JP" sz="31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altLang="ja-JP" sz="31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ja-JP" sz="31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- Mechanical deployment check using cable ship</a:t>
            </a:r>
            <a:br>
              <a:rPr lang="en-US" altLang="ja-JP" sz="31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ja-JP" sz="31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(Sea Trial). </a:t>
            </a:r>
          </a:p>
        </p:txBody>
      </p:sp>
      <p:cxnSp>
        <p:nvCxnSpPr>
          <p:cNvPr id="20" name="直線矢印コネクタ 19"/>
          <p:cNvCxnSpPr>
            <a:stCxn id="6" idx="2"/>
            <a:endCxn id="7" idx="0"/>
          </p:cNvCxnSpPr>
          <p:nvPr/>
        </p:nvCxnSpPr>
        <p:spPr bwMode="auto">
          <a:xfrm>
            <a:off x="4321750" y="2624807"/>
            <a:ext cx="13609" cy="1105382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8C8C8"/>
              </a:gs>
            </a:gsLst>
            <a:lin ang="5400000" scaled="1"/>
          </a:gradFill>
          <a:ln w="50800" cap="flat" cmpd="sng" algn="ctr">
            <a:solidFill>
              <a:srgbClr val="50505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直線矢印コネクタ 20"/>
          <p:cNvCxnSpPr>
            <a:stCxn id="7" idx="2"/>
            <a:endCxn id="8" idx="0"/>
          </p:cNvCxnSpPr>
          <p:nvPr/>
        </p:nvCxnSpPr>
        <p:spPr bwMode="auto">
          <a:xfrm flipH="1">
            <a:off x="4335343" y="4521780"/>
            <a:ext cx="17" cy="1072087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8C8C8"/>
              </a:gs>
            </a:gsLst>
            <a:lin ang="5400000" scaled="1"/>
          </a:gradFill>
          <a:ln w="50800" cap="flat" cmpd="sng" algn="ctr">
            <a:solidFill>
              <a:srgbClr val="50505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23" name="直線矢印コネクタ 22"/>
          <p:cNvCxnSpPr>
            <a:stCxn id="8" idx="2"/>
            <a:endCxn id="12" idx="0"/>
          </p:cNvCxnSpPr>
          <p:nvPr/>
        </p:nvCxnSpPr>
        <p:spPr bwMode="auto">
          <a:xfrm>
            <a:off x="4335343" y="6361081"/>
            <a:ext cx="4" cy="2843947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8C8C8"/>
              </a:gs>
            </a:gsLst>
            <a:lin ang="5400000" scaled="1"/>
          </a:gradFill>
          <a:ln w="50800" cap="flat" cmpd="sng" algn="ctr">
            <a:solidFill>
              <a:srgbClr val="50505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3" name="左中かっこ 2"/>
          <p:cNvSpPr/>
          <p:nvPr/>
        </p:nvSpPr>
        <p:spPr>
          <a:xfrm>
            <a:off x="7140593" y="4785047"/>
            <a:ext cx="610554" cy="4419981"/>
          </a:xfrm>
          <a:prstGeom prst="leftBrace">
            <a:avLst>
              <a:gd name="adj1" fmla="val 8333"/>
              <a:gd name="adj2" fmla="val 28042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55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559" y="-183505"/>
            <a:ext cx="16462058" cy="1715029"/>
          </a:xfrm>
        </p:spPr>
        <p:txBody>
          <a:bodyPr>
            <a:normAutofit/>
          </a:bodyPr>
          <a:lstStyle/>
          <a:p>
            <a:r>
              <a:rPr lang="en-US" altLang="ja-JP" sz="7200" b="1" dirty="0" smtClean="0"/>
              <a:t>Verification Test</a:t>
            </a:r>
            <a:endParaRPr kumimoji="1" lang="ja-JP" altLang="en-US" sz="7200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BFE78D-2246-438D-9CF1-9056F62AE86B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Copyright 2013 FUJITSU LIMITED</a:t>
            </a:r>
            <a:endParaRPr lang="en-US" altLang="ja-JP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1938803" y="3296912"/>
            <a:ext cx="14985050" cy="3427659"/>
            <a:chOff x="1014480" y="1519424"/>
            <a:chExt cx="8115493" cy="2284401"/>
          </a:xfrm>
        </p:grpSpPr>
        <p:sp>
          <p:nvSpPr>
            <p:cNvPr id="122" name="角丸四角形 121"/>
            <p:cNvSpPr/>
            <p:nvPr/>
          </p:nvSpPr>
          <p:spPr bwMode="auto">
            <a:xfrm>
              <a:off x="1014480" y="1519424"/>
              <a:ext cx="7531100" cy="2279153"/>
            </a:xfrm>
            <a:prstGeom prst="roundRect">
              <a:avLst/>
            </a:prstGeom>
            <a:gradFill rotWithShape="0">
              <a:gsLst>
                <a:gs pos="0">
                  <a:srgbClr val="FFFFCC"/>
                </a:gs>
                <a:gs pos="20000">
                  <a:srgbClr val="CCFFCC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20" name="円柱 19"/>
            <p:cNvSpPr/>
            <p:nvPr/>
          </p:nvSpPr>
          <p:spPr bwMode="auto">
            <a:xfrm rot="5400000">
              <a:off x="1634975" y="2079838"/>
              <a:ext cx="1055908" cy="765810"/>
            </a:xfrm>
            <a:prstGeom prst="can">
              <a:avLst/>
            </a:prstGeom>
            <a:gradFill rotWithShape="0">
              <a:gsLst>
                <a:gs pos="0">
                  <a:srgbClr val="FFFFFF"/>
                </a:gs>
                <a:gs pos="38000">
                  <a:srgbClr val="FFFFCC"/>
                </a:gs>
              </a:gsLst>
              <a:lin ang="5400000" scaled="1"/>
            </a:gradFill>
            <a:ln w="222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18" name="円柱 17"/>
            <p:cNvSpPr/>
            <p:nvPr/>
          </p:nvSpPr>
          <p:spPr bwMode="auto">
            <a:xfrm rot="5400000">
              <a:off x="3176228" y="1157340"/>
              <a:ext cx="955683" cy="2632710"/>
            </a:xfrm>
            <a:prstGeom prst="can">
              <a:avLst>
                <a:gd name="adj" fmla="val 19949"/>
              </a:avLst>
            </a:prstGeom>
            <a:gradFill rotWithShape="0">
              <a:gsLst>
                <a:gs pos="0">
                  <a:srgbClr val="FFFFFF"/>
                </a:gs>
                <a:gs pos="38000">
                  <a:srgbClr val="FFFFCC"/>
                </a:gs>
              </a:gsLst>
              <a:lin ang="5400000" scaled="1"/>
            </a:gradFill>
            <a:ln w="222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6" name="フローチャート : 直接アクセス記憶 5"/>
            <p:cNvSpPr/>
            <p:nvPr/>
          </p:nvSpPr>
          <p:spPr bwMode="auto">
            <a:xfrm>
              <a:off x="3105430" y="2256200"/>
              <a:ext cx="476250" cy="457200"/>
            </a:xfrm>
            <a:prstGeom prst="flowChartMagneticDrum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CCCC"/>
                </a:gs>
              </a:gsLst>
              <a:lin ang="5400000" scaled="1"/>
            </a:gradFill>
            <a:ln w="15875" cap="flat" cmpd="sng" algn="ctr">
              <a:solidFill>
                <a:srgbClr val="505050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7" name="フローチャート : 直接アクセス記憶 6"/>
            <p:cNvSpPr/>
            <p:nvPr/>
          </p:nvSpPr>
          <p:spPr bwMode="auto">
            <a:xfrm>
              <a:off x="3495955" y="2256200"/>
              <a:ext cx="476250" cy="457200"/>
            </a:xfrm>
            <a:prstGeom prst="flowChartMagneticDrum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CCCC"/>
                </a:gs>
              </a:gsLst>
              <a:lin ang="5400000" scaled="1"/>
            </a:gradFill>
            <a:ln w="15875" cap="flat" cmpd="sng" algn="ctr">
              <a:solidFill>
                <a:srgbClr val="505050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17" name="円柱 16"/>
            <p:cNvSpPr/>
            <p:nvPr/>
          </p:nvSpPr>
          <p:spPr bwMode="auto">
            <a:xfrm rot="5400000">
              <a:off x="4088469" y="2063795"/>
              <a:ext cx="449462" cy="842010"/>
            </a:xfrm>
            <a:prstGeom prst="can">
              <a:avLst/>
            </a:prstGeom>
            <a:gradFill rotWithShape="0">
              <a:gsLst>
                <a:gs pos="0">
                  <a:srgbClr val="FFFFFF"/>
                </a:gs>
                <a:gs pos="44000">
                  <a:srgbClr val="CCECFF"/>
                </a:gs>
              </a:gsLst>
              <a:lin ang="5400000" scaled="1"/>
            </a:gra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12" name="フローチャート : 直接アクセス記憶 11"/>
            <p:cNvSpPr/>
            <p:nvPr/>
          </p:nvSpPr>
          <p:spPr bwMode="auto">
            <a:xfrm>
              <a:off x="4303197" y="2522901"/>
              <a:ext cx="190500" cy="142874"/>
            </a:xfrm>
            <a:prstGeom prst="flowChartMagneticDrum">
              <a:avLst/>
            </a:prstGeom>
            <a:gradFill rotWithShape="0">
              <a:gsLst>
                <a:gs pos="0">
                  <a:srgbClr val="FFFFFF"/>
                </a:gs>
                <a:gs pos="64000">
                  <a:srgbClr val="0070C0"/>
                </a:gs>
              </a:gsLst>
              <a:lin ang="5400000" scaled="1"/>
            </a:gradFill>
            <a:ln w="1587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13" name="フローチャート : 直接アクセス記憶 12"/>
            <p:cNvSpPr/>
            <p:nvPr/>
          </p:nvSpPr>
          <p:spPr bwMode="auto">
            <a:xfrm rot="16200000">
              <a:off x="4115079" y="2332399"/>
              <a:ext cx="180975" cy="142877"/>
            </a:xfrm>
            <a:prstGeom prst="flowChartMagneticDrum">
              <a:avLst/>
            </a:prstGeom>
            <a:gradFill rotWithShape="0">
              <a:gsLst>
                <a:gs pos="0">
                  <a:srgbClr val="FFFFFF"/>
                </a:gs>
                <a:gs pos="61000">
                  <a:srgbClr val="00B050"/>
                </a:gs>
              </a:gsLst>
              <a:lin ang="5400000" scaled="1"/>
            </a:gradFill>
            <a:ln w="1587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15" name="円/楕円 14"/>
            <p:cNvSpPr/>
            <p:nvPr/>
          </p:nvSpPr>
          <p:spPr bwMode="auto">
            <a:xfrm>
              <a:off x="4134128" y="2522901"/>
              <a:ext cx="142877" cy="142874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45000">
                  <a:srgbClr val="FF0000"/>
                </a:gs>
              </a:gsLst>
              <a:lin ang="5400000" scaled="1"/>
            </a:gradFill>
            <a:ln w="19050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19" name="円柱 18"/>
            <p:cNvSpPr/>
            <p:nvPr/>
          </p:nvSpPr>
          <p:spPr bwMode="auto">
            <a:xfrm rot="5400000">
              <a:off x="4648208" y="2058885"/>
              <a:ext cx="1055913" cy="807720"/>
            </a:xfrm>
            <a:prstGeom prst="can">
              <a:avLst/>
            </a:prstGeom>
            <a:gradFill rotWithShape="0">
              <a:gsLst>
                <a:gs pos="0">
                  <a:srgbClr val="FFFFFF"/>
                </a:gs>
                <a:gs pos="38000">
                  <a:srgbClr val="FFFFCC"/>
                </a:gs>
              </a:gsLst>
              <a:lin ang="5400000" scaled="1"/>
            </a:gradFill>
            <a:ln w="222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9" name="フローチャート : 直接アクセス記憶 8"/>
            <p:cNvSpPr/>
            <p:nvPr/>
          </p:nvSpPr>
          <p:spPr bwMode="auto">
            <a:xfrm>
              <a:off x="2450908" y="2256200"/>
              <a:ext cx="476250" cy="457200"/>
            </a:xfrm>
            <a:prstGeom prst="flowChartMagneticDrum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CCCC"/>
                </a:gs>
              </a:gsLst>
              <a:lin ang="5400000" scaled="1"/>
            </a:gradFill>
            <a:ln w="15875" cap="flat" cmpd="sng" algn="ctr">
              <a:solidFill>
                <a:srgbClr val="505050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grpSp>
          <p:nvGrpSpPr>
            <p:cNvPr id="25" name="グループ化 24"/>
            <p:cNvGrpSpPr/>
            <p:nvPr/>
          </p:nvGrpSpPr>
          <p:grpSpPr>
            <a:xfrm>
              <a:off x="5985155" y="2292721"/>
              <a:ext cx="463391" cy="180974"/>
              <a:chOff x="6436519" y="1866902"/>
              <a:chExt cx="463391" cy="180974"/>
            </a:xfrm>
          </p:grpSpPr>
          <p:sp>
            <p:nvSpPr>
              <p:cNvPr id="23" name="円柱 22"/>
              <p:cNvSpPr/>
              <p:nvPr/>
            </p:nvSpPr>
            <p:spPr bwMode="auto">
              <a:xfrm rot="5400000">
                <a:off x="6547962" y="1773557"/>
                <a:ext cx="144779" cy="367665"/>
              </a:xfrm>
              <a:prstGeom prst="can">
                <a:avLst>
                  <a:gd name="adj" fmla="val 40790"/>
                </a:avLst>
              </a:prstGeom>
              <a:gradFill rotWithShape="0">
                <a:gsLst>
                  <a:gs pos="0">
                    <a:srgbClr val="FFFFFF"/>
                  </a:gs>
                  <a:gs pos="38000">
                    <a:srgbClr val="0033CC"/>
                  </a:gs>
                </a:gsLst>
                <a:lin ang="5400000" scaled="1"/>
              </a:gradFill>
              <a:ln w="222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  <p:sp>
            <p:nvSpPr>
              <p:cNvPr id="24" name="円柱 23"/>
              <p:cNvSpPr/>
              <p:nvPr/>
            </p:nvSpPr>
            <p:spPr bwMode="auto">
              <a:xfrm rot="5400000">
                <a:off x="6731318" y="1879284"/>
                <a:ext cx="180974" cy="156210"/>
              </a:xfrm>
              <a:prstGeom prst="can">
                <a:avLst>
                  <a:gd name="adj" fmla="val 40790"/>
                </a:avLst>
              </a:prstGeom>
              <a:gradFill rotWithShape="0">
                <a:gsLst>
                  <a:gs pos="0">
                    <a:srgbClr val="FFFFFF"/>
                  </a:gs>
                  <a:gs pos="38000">
                    <a:srgbClr val="0033CC"/>
                  </a:gs>
                </a:gsLst>
                <a:lin ang="5400000" scaled="1"/>
              </a:gradFill>
              <a:ln w="222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</p:grpSp>
        <p:sp>
          <p:nvSpPr>
            <p:cNvPr id="27" name="右大かっこ 26"/>
            <p:cNvSpPr/>
            <p:nvPr/>
          </p:nvSpPr>
          <p:spPr bwMode="auto">
            <a:xfrm rot="5400000">
              <a:off x="5116630" y="2179889"/>
              <a:ext cx="119067" cy="2476341"/>
            </a:xfrm>
            <a:prstGeom prst="rightBracket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cxnSp>
          <p:nvCxnSpPr>
            <p:cNvPr id="11" name="直線コネクタ 10"/>
            <p:cNvCxnSpPr/>
            <p:nvPr/>
          </p:nvCxnSpPr>
          <p:spPr bwMode="auto">
            <a:xfrm>
              <a:off x="2819680" y="2494325"/>
              <a:ext cx="285750" cy="0"/>
            </a:xfrm>
            <a:prstGeom prst="lin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47625" cap="flat" cmpd="sng" algn="ctr">
              <a:solidFill>
                <a:srgbClr val="505050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8" name="直線コネクタ 27"/>
            <p:cNvCxnSpPr/>
            <p:nvPr/>
          </p:nvCxnSpPr>
          <p:spPr bwMode="auto">
            <a:xfrm>
              <a:off x="4684675" y="2544283"/>
              <a:ext cx="285750" cy="0"/>
            </a:xfrm>
            <a:prstGeom prst="lin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476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2" name="円柱 21"/>
            <p:cNvSpPr/>
            <p:nvPr/>
          </p:nvSpPr>
          <p:spPr bwMode="auto">
            <a:xfrm rot="5400000">
              <a:off x="5007883" y="2388073"/>
              <a:ext cx="144779" cy="312420"/>
            </a:xfrm>
            <a:prstGeom prst="can">
              <a:avLst>
                <a:gd name="adj" fmla="val 40790"/>
              </a:avLst>
            </a:prstGeom>
            <a:gradFill rotWithShape="0">
              <a:gsLst>
                <a:gs pos="0">
                  <a:srgbClr val="FFFFFF"/>
                </a:gs>
                <a:gs pos="38000">
                  <a:srgbClr val="FFC000"/>
                </a:gs>
              </a:gsLst>
              <a:lin ang="5400000" scaled="1"/>
            </a:gradFill>
            <a:ln w="222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cxnSp>
          <p:nvCxnSpPr>
            <p:cNvPr id="29" name="直線コネクタ 28"/>
            <p:cNvCxnSpPr/>
            <p:nvPr/>
          </p:nvCxnSpPr>
          <p:spPr bwMode="auto">
            <a:xfrm>
              <a:off x="4684674" y="2386131"/>
              <a:ext cx="1313816" cy="0"/>
            </a:xfrm>
            <a:prstGeom prst="lin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476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1" name="直線コネクタ 30"/>
            <p:cNvCxnSpPr/>
            <p:nvPr/>
          </p:nvCxnSpPr>
          <p:spPr bwMode="auto">
            <a:xfrm>
              <a:off x="1319808" y="2148250"/>
              <a:ext cx="5304791" cy="0"/>
            </a:xfrm>
            <a:prstGeom prst="lin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63500" cap="flat" cmpd="tri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34" name="テキスト ボックス 33"/>
            <p:cNvSpPr txBox="1"/>
            <p:nvPr/>
          </p:nvSpPr>
          <p:spPr>
            <a:xfrm>
              <a:off x="1796230" y="3172835"/>
              <a:ext cx="1657124" cy="2769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kumimoji="1" lang="en-US" altLang="ja-JP" sz="2700" dirty="0">
                  <a:latin typeface="Arial" pitchFamily="34" charset="0"/>
                  <a:cs typeface="Arial" pitchFamily="34" charset="0"/>
                </a:rPr>
                <a:t>Dummy units</a:t>
              </a: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3985677" y="3526912"/>
              <a:ext cx="2606043" cy="2769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kumimoji="1" lang="en-US" altLang="ja-JP" sz="27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Observation Instruments</a:t>
              </a:r>
              <a:endParaRPr kumimoji="1" lang="ja-JP" altLang="en-US" sz="27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3244295" y="1657789"/>
              <a:ext cx="1679767" cy="2769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kumimoji="1" lang="en-US" altLang="ja-JP" sz="2700" dirty="0">
                  <a:latin typeface="Arial" pitchFamily="34" charset="0"/>
                  <a:cs typeface="Arial" pitchFamily="34" charset="0"/>
                </a:rPr>
                <a:t> Through fibers  </a:t>
              </a:r>
              <a:endParaRPr kumimoji="1" lang="ja-JP" altLang="en-US" sz="27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0" name="直線矢印コネクタ 39"/>
            <p:cNvCxnSpPr/>
            <p:nvPr/>
          </p:nvCxnSpPr>
          <p:spPr bwMode="auto">
            <a:xfrm flipH="1">
              <a:off x="3079196" y="1753027"/>
              <a:ext cx="165100" cy="363522"/>
            </a:xfrm>
            <a:prstGeom prst="straightConnector1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2" name="テキスト ボックス 41"/>
            <p:cNvSpPr txBox="1"/>
            <p:nvPr/>
          </p:nvSpPr>
          <p:spPr>
            <a:xfrm>
              <a:off x="6539048" y="2247632"/>
              <a:ext cx="1273693" cy="2769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kumimoji="1" lang="en-US" altLang="ja-JP" sz="15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kumimoji="1" lang="en-US" altLang="ja-JP" sz="2700" dirty="0">
                  <a:latin typeface="Arial" pitchFamily="34" charset="0"/>
                  <a:cs typeface="Arial" pitchFamily="34" charset="0"/>
                </a:rPr>
                <a:t>Thermometer</a:t>
              </a:r>
              <a:endParaRPr kumimoji="1" lang="ja-JP" altLang="en-US" sz="27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5279986" y="2491485"/>
              <a:ext cx="1648417" cy="2769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kumimoji="1" lang="en-US" altLang="ja-JP" sz="15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kumimoji="1" lang="en-US" altLang="ja-JP" sz="2700" dirty="0">
                  <a:latin typeface="Arial" pitchFamily="34" charset="0"/>
                  <a:cs typeface="Arial" pitchFamily="34" charset="0"/>
                </a:rPr>
                <a:t>Pressure Gauge</a:t>
              </a:r>
              <a:endParaRPr kumimoji="1" lang="ja-JP" altLang="en-US" sz="27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3972205" y="3144901"/>
              <a:ext cx="2231997" cy="2769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kumimoji="1" lang="en-US" altLang="ja-JP" sz="2700" dirty="0">
                  <a:latin typeface="Arial" pitchFamily="34" charset="0"/>
                  <a:cs typeface="Arial" pitchFamily="34" charset="0"/>
                </a:rPr>
                <a:t> 3 - Axis accelerometer</a:t>
              </a:r>
              <a:endParaRPr kumimoji="1" lang="ja-JP" altLang="en-US" sz="27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8" name="直線コネクタ 47"/>
            <p:cNvCxnSpPr/>
            <p:nvPr/>
          </p:nvCxnSpPr>
          <p:spPr bwMode="auto">
            <a:xfrm>
              <a:off x="1319808" y="2783250"/>
              <a:ext cx="2667833" cy="0"/>
            </a:xfrm>
            <a:prstGeom prst="lin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63500" cap="flat" cmpd="dbl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0" name="円弧 49"/>
            <p:cNvSpPr/>
            <p:nvPr/>
          </p:nvSpPr>
          <p:spPr bwMode="auto">
            <a:xfrm rot="5400000">
              <a:off x="3882431" y="2588377"/>
              <a:ext cx="179545" cy="210205"/>
            </a:xfrm>
            <a:prstGeom prst="arc">
              <a:avLst>
                <a:gd name="adj1" fmla="val 16424625"/>
                <a:gd name="adj2" fmla="val 0"/>
              </a:avLst>
            </a:prstGeom>
            <a:noFill/>
            <a:ln w="63500" cap="flat" cmpd="dbl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6728541" y="2708607"/>
              <a:ext cx="2401432" cy="2769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kumimoji="1" lang="en-US" altLang="ja-JP" sz="2700" dirty="0">
                  <a:latin typeface="Arial" pitchFamily="34" charset="0"/>
                  <a:cs typeface="Arial" pitchFamily="34" charset="0"/>
                </a:rPr>
                <a:t>Fibers for the instruments  </a:t>
              </a:r>
              <a:endParaRPr kumimoji="1" lang="ja-JP" altLang="en-US" sz="27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0" name="直線矢印コネクタ 59"/>
            <p:cNvCxnSpPr/>
            <p:nvPr/>
          </p:nvCxnSpPr>
          <p:spPr bwMode="auto">
            <a:xfrm flipV="1">
              <a:off x="3038509" y="2549043"/>
              <a:ext cx="246474" cy="633958"/>
            </a:xfrm>
            <a:prstGeom prst="straightConnector1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1" name="直線コネクタ 60"/>
            <p:cNvCxnSpPr>
              <a:stCxn id="67" idx="0"/>
            </p:cNvCxnSpPr>
            <p:nvPr/>
          </p:nvCxnSpPr>
          <p:spPr bwMode="auto">
            <a:xfrm flipV="1">
              <a:off x="4658004" y="2895064"/>
              <a:ext cx="1966595" cy="1"/>
            </a:xfrm>
            <a:prstGeom prst="lin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2540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3" name="直線コネクタ 62"/>
            <p:cNvCxnSpPr>
              <a:endCxn id="68" idx="2"/>
            </p:cNvCxnSpPr>
            <p:nvPr/>
          </p:nvCxnSpPr>
          <p:spPr bwMode="auto">
            <a:xfrm flipV="1">
              <a:off x="1319808" y="2894689"/>
              <a:ext cx="2738724" cy="375"/>
            </a:xfrm>
            <a:prstGeom prst="lin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2540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7" name="円弧 66"/>
            <p:cNvSpPr/>
            <p:nvPr/>
          </p:nvSpPr>
          <p:spPr bwMode="auto">
            <a:xfrm rot="10800000">
              <a:off x="4493697" y="2554198"/>
              <a:ext cx="328613" cy="340867"/>
            </a:xfrm>
            <a:prstGeom prst="arc">
              <a:avLst>
                <a:gd name="adj1" fmla="val 16200000"/>
                <a:gd name="adj2" fmla="val 414684"/>
              </a:avLst>
            </a:prstGeom>
            <a:noFill/>
            <a:ln w="2540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68" name="円弧 67"/>
            <p:cNvSpPr/>
            <p:nvPr/>
          </p:nvSpPr>
          <p:spPr bwMode="auto">
            <a:xfrm rot="5400000">
              <a:off x="3872451" y="2561574"/>
              <a:ext cx="372163" cy="294067"/>
            </a:xfrm>
            <a:prstGeom prst="arc">
              <a:avLst/>
            </a:prstGeom>
            <a:noFill/>
            <a:ln w="2540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6604982" y="3289276"/>
              <a:ext cx="2405172" cy="2769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kumimoji="1" lang="en-US" altLang="ja-JP" sz="15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kumimoji="1" lang="en-US" altLang="ja-JP" sz="2700" dirty="0">
                  <a:latin typeface="Arial" pitchFamily="34" charset="0"/>
                  <a:cs typeface="Arial" pitchFamily="34" charset="0"/>
                </a:rPr>
                <a:t>Power feeding </a:t>
              </a:r>
              <a:r>
                <a:rPr lang="en-US" altLang="ja-JP" sz="2700" dirty="0">
                  <a:latin typeface="Arial" pitchFamily="34" charset="0"/>
                  <a:cs typeface="Arial" pitchFamily="34" charset="0"/>
                </a:rPr>
                <a:t>c</a:t>
              </a:r>
              <a:r>
                <a:rPr kumimoji="1" lang="en-US" altLang="ja-JP" sz="2700" dirty="0">
                  <a:latin typeface="Arial" pitchFamily="34" charset="0"/>
                  <a:cs typeface="Arial" pitchFamily="34" charset="0"/>
                </a:rPr>
                <a:t>onductor</a:t>
              </a:r>
              <a:endParaRPr kumimoji="1" lang="ja-JP" altLang="en-US" sz="27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円弧 69"/>
            <p:cNvSpPr/>
            <p:nvPr/>
          </p:nvSpPr>
          <p:spPr bwMode="auto">
            <a:xfrm rot="10987053">
              <a:off x="4594901" y="2575484"/>
              <a:ext cx="179545" cy="210205"/>
            </a:xfrm>
            <a:prstGeom prst="arc">
              <a:avLst>
                <a:gd name="adj1" fmla="val 15954174"/>
                <a:gd name="adj2" fmla="val 20331298"/>
              </a:avLst>
            </a:prstGeom>
            <a:noFill/>
            <a:ln w="63500" cap="flat" cmpd="dbl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cxnSp>
          <p:nvCxnSpPr>
            <p:cNvPr id="73" name="直線矢印コネクタ 72"/>
            <p:cNvCxnSpPr/>
            <p:nvPr/>
          </p:nvCxnSpPr>
          <p:spPr bwMode="auto">
            <a:xfrm flipH="1" flipV="1">
              <a:off x="6484579" y="2911237"/>
              <a:ext cx="140020" cy="327185"/>
            </a:xfrm>
            <a:prstGeom prst="straightConnector1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8" name="直線矢印コネクタ 37"/>
            <p:cNvCxnSpPr/>
            <p:nvPr/>
          </p:nvCxnSpPr>
          <p:spPr bwMode="auto">
            <a:xfrm flipV="1">
              <a:off x="4176637" y="2673714"/>
              <a:ext cx="160374" cy="499121"/>
            </a:xfrm>
            <a:prstGeom prst="straightConnector1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33" name="直線コネクタ 132"/>
            <p:cNvCxnSpPr/>
            <p:nvPr/>
          </p:nvCxnSpPr>
          <p:spPr bwMode="auto">
            <a:xfrm flipV="1">
              <a:off x="4679964" y="2783249"/>
              <a:ext cx="1944635" cy="1"/>
            </a:xfrm>
            <a:prstGeom prst="lin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63500" cap="flat" cmpd="dbl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135" name="テキスト ボックス 134"/>
          <p:cNvSpPr txBox="1"/>
          <p:nvPr/>
        </p:nvSpPr>
        <p:spPr>
          <a:xfrm>
            <a:off x="1068918" y="1172574"/>
            <a:ext cx="14588340" cy="6309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584610" indent="-584610">
              <a:buFont typeface="Wingdings" pitchFamily="2" charset="2"/>
              <a:buChar char="n"/>
            </a:pPr>
            <a:r>
              <a:rPr lang="en-US" altLang="ja-JP" sz="41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Configuration</a:t>
            </a:r>
            <a:endParaRPr kumimoji="1" lang="ja-JP" altLang="en-US" sz="41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1870504" y="1803516"/>
            <a:ext cx="15274259" cy="15696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11252" indent="-311252"/>
            <a:r>
              <a:rPr kumimoji="1" lang="en-US" altLang="ja-JP" sz="3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 Three sensors are </a:t>
            </a:r>
            <a:r>
              <a:rPr lang="en-US" altLang="ja-JP" sz="3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equipped</a:t>
            </a:r>
            <a:endParaRPr kumimoji="1" lang="en-US" altLang="ja-JP" sz="3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311252" indent="-311252"/>
            <a:r>
              <a:rPr kumimoji="1" lang="en-US" altLang="ja-JP" sz="3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 Dummy units </a:t>
            </a:r>
            <a:r>
              <a:rPr lang="en-US" altLang="ja-JP" sz="3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are to be included </a:t>
            </a:r>
            <a:r>
              <a:rPr kumimoji="1" lang="en-US" altLang="ja-JP" sz="3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instead of repeater units to reduce  </a:t>
            </a:r>
          </a:p>
          <a:p>
            <a:pPr marL="311252" indent="-311252"/>
            <a:r>
              <a:rPr kumimoji="1" lang="en-US" altLang="ja-JP" sz="3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	cost and fiber pairs. </a:t>
            </a:r>
            <a:endParaRPr kumimoji="1" lang="ja-JP" altLang="en-US" sz="3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2692778" y="6803525"/>
            <a:ext cx="12123201" cy="3266161"/>
            <a:chOff x="1458335" y="4534284"/>
            <a:chExt cx="6565594" cy="2176769"/>
          </a:xfrm>
        </p:grpSpPr>
        <p:sp>
          <p:nvSpPr>
            <p:cNvPr id="137" name="円/楕円 136"/>
            <p:cNvSpPr/>
            <p:nvPr/>
          </p:nvSpPr>
          <p:spPr bwMode="auto">
            <a:xfrm>
              <a:off x="2328396" y="4534284"/>
              <a:ext cx="5695533" cy="2042280"/>
            </a:xfrm>
            <a:prstGeom prst="ellipse">
              <a:avLst/>
            </a:prstGeom>
            <a:gradFill rotWithShape="0">
              <a:gsLst>
                <a:gs pos="54000">
                  <a:srgbClr val="FFCCCC"/>
                </a:gs>
                <a:gs pos="0">
                  <a:srgbClr val="FFFFCC"/>
                </a:gs>
                <a:gs pos="100000">
                  <a:srgbClr val="FFCCCC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111" name="直方体 110"/>
            <p:cNvSpPr/>
            <p:nvPr/>
          </p:nvSpPr>
          <p:spPr bwMode="auto">
            <a:xfrm>
              <a:off x="1458335" y="4829408"/>
              <a:ext cx="736433" cy="1327817"/>
            </a:xfrm>
            <a:prstGeom prst="cub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99FF"/>
                </a:gs>
              </a:gsLst>
              <a:lin ang="5400000" scaled="1"/>
            </a:gradFill>
            <a:ln w="95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127" name="直方体 126"/>
            <p:cNvSpPr/>
            <p:nvPr/>
          </p:nvSpPr>
          <p:spPr bwMode="auto">
            <a:xfrm>
              <a:off x="1656686" y="5285420"/>
              <a:ext cx="301624" cy="184150"/>
            </a:xfrm>
            <a:prstGeom prst="cub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400" dirty="0">
                  <a:latin typeface="Arial" pitchFamily="34" charset="0"/>
                  <a:cs typeface="Arial" pitchFamily="34" charset="0"/>
                </a:rPr>
                <a:t>B</a:t>
              </a:r>
              <a:endParaRPr kumimoji="1" lang="ja-JP" alt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" name="直方体 127"/>
            <p:cNvSpPr/>
            <p:nvPr/>
          </p:nvSpPr>
          <p:spPr bwMode="auto">
            <a:xfrm>
              <a:off x="1656686" y="5474604"/>
              <a:ext cx="301624" cy="184150"/>
            </a:xfrm>
            <a:prstGeom prst="cub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ja-JP" sz="1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</a:t>
              </a:r>
              <a:endParaRPr kumimoji="1" lang="ja-JP" alt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" name="直方体 128"/>
            <p:cNvSpPr/>
            <p:nvPr/>
          </p:nvSpPr>
          <p:spPr bwMode="auto">
            <a:xfrm>
              <a:off x="1656686" y="5658754"/>
              <a:ext cx="301624" cy="184150"/>
            </a:xfrm>
            <a:prstGeom prst="cub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400" dirty="0">
                  <a:latin typeface="Arial" pitchFamily="34" charset="0"/>
                  <a:cs typeface="Arial" pitchFamily="34" charset="0"/>
                </a:rPr>
                <a:t>D</a:t>
              </a:r>
              <a:endParaRPr kumimoji="1" lang="ja-JP" alt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直方体 109"/>
            <p:cNvSpPr/>
            <p:nvPr/>
          </p:nvSpPr>
          <p:spPr bwMode="auto">
            <a:xfrm>
              <a:off x="1656686" y="5104047"/>
              <a:ext cx="301624" cy="184150"/>
            </a:xfrm>
            <a:prstGeom prst="cub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ja-JP" sz="1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</a:t>
              </a:r>
              <a:endParaRPr kumimoji="1" lang="ja-JP" alt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円柱 94"/>
            <p:cNvSpPr/>
            <p:nvPr/>
          </p:nvSpPr>
          <p:spPr bwMode="auto">
            <a:xfrm rot="5400000">
              <a:off x="6211229" y="5311759"/>
              <a:ext cx="948924" cy="524518"/>
            </a:xfrm>
            <a:prstGeom prst="can">
              <a:avLst/>
            </a:prstGeom>
            <a:gradFill rotWithShape="0">
              <a:gsLst>
                <a:gs pos="0">
                  <a:srgbClr val="FFFFFF"/>
                </a:gs>
                <a:gs pos="38000">
                  <a:srgbClr val="FFFFCC"/>
                </a:gs>
              </a:gsLst>
              <a:lin ang="5400000" scaled="1"/>
            </a:gradFill>
            <a:ln w="222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90" name="円柱 89"/>
            <p:cNvSpPr/>
            <p:nvPr/>
          </p:nvSpPr>
          <p:spPr bwMode="auto">
            <a:xfrm rot="5400000">
              <a:off x="5044640" y="5309242"/>
              <a:ext cx="953958" cy="524518"/>
            </a:xfrm>
            <a:prstGeom prst="can">
              <a:avLst/>
            </a:prstGeom>
            <a:gradFill rotWithShape="0">
              <a:gsLst>
                <a:gs pos="0">
                  <a:srgbClr val="FFFFFF"/>
                </a:gs>
                <a:gs pos="38000">
                  <a:srgbClr val="FFFFCC"/>
                </a:gs>
              </a:gsLst>
              <a:lin ang="5400000" scaled="1"/>
            </a:gradFill>
            <a:ln w="222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79" name="円柱 78"/>
            <p:cNvSpPr/>
            <p:nvPr/>
          </p:nvSpPr>
          <p:spPr bwMode="auto">
            <a:xfrm rot="5400000">
              <a:off x="2732011" y="5307591"/>
              <a:ext cx="957260" cy="524518"/>
            </a:xfrm>
            <a:prstGeom prst="can">
              <a:avLst/>
            </a:prstGeom>
            <a:gradFill rotWithShape="0">
              <a:gsLst>
                <a:gs pos="0">
                  <a:srgbClr val="FFFFFF"/>
                </a:gs>
                <a:gs pos="38000">
                  <a:srgbClr val="FFFFCC"/>
                </a:gs>
              </a:gsLst>
              <a:lin ang="5400000" scaled="1"/>
            </a:gradFill>
            <a:ln w="222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85" name="円柱 84"/>
            <p:cNvSpPr/>
            <p:nvPr/>
          </p:nvSpPr>
          <p:spPr bwMode="auto">
            <a:xfrm rot="5400000">
              <a:off x="3846301" y="5309244"/>
              <a:ext cx="953959" cy="524518"/>
            </a:xfrm>
            <a:prstGeom prst="can">
              <a:avLst/>
            </a:prstGeom>
            <a:gradFill rotWithShape="0">
              <a:gsLst>
                <a:gs pos="0">
                  <a:srgbClr val="FFFFFF"/>
                </a:gs>
                <a:gs pos="38000">
                  <a:srgbClr val="FFFFCC"/>
                </a:gs>
              </a:gsLst>
              <a:lin ang="5400000" scaled="1"/>
            </a:gradFill>
            <a:ln w="222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2786643" y="6157226"/>
              <a:ext cx="687569" cy="55382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ja-JP" sz="2700" dirty="0">
                  <a:latin typeface="Arial" pitchFamily="34" charset="0"/>
                  <a:cs typeface="Arial" pitchFamily="34" charset="0"/>
                </a:rPr>
                <a:t>Supplier</a:t>
              </a:r>
            </a:p>
            <a:p>
              <a:r>
                <a:rPr kumimoji="1" lang="en-US" altLang="ja-JP" sz="2700" dirty="0">
                  <a:latin typeface="Arial" pitchFamily="34" charset="0"/>
                  <a:cs typeface="Arial" pitchFamily="34" charset="0"/>
                </a:rPr>
                <a:t>A</a:t>
              </a:r>
              <a:endParaRPr kumimoji="1" lang="ja-JP" altLang="en-US" sz="27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5" name="直線コネクタ 44"/>
            <p:cNvCxnSpPr/>
            <p:nvPr/>
          </p:nvCxnSpPr>
          <p:spPr bwMode="auto">
            <a:xfrm>
              <a:off x="1927196" y="5208966"/>
              <a:ext cx="5564392" cy="0"/>
            </a:xfrm>
            <a:prstGeom prst="lin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63500" cap="flat" cmpd="dbl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84" name="円柱 83"/>
            <p:cNvSpPr/>
            <p:nvPr/>
          </p:nvSpPr>
          <p:spPr bwMode="auto">
            <a:xfrm rot="5400000">
              <a:off x="3099667" y="5105884"/>
              <a:ext cx="157247" cy="189493"/>
            </a:xfrm>
            <a:prstGeom prst="can">
              <a:avLst/>
            </a:prstGeom>
            <a:gradFill rotWithShape="0">
              <a:gsLst>
                <a:gs pos="0">
                  <a:schemeClr val="bg1"/>
                </a:gs>
                <a:gs pos="38000">
                  <a:srgbClr val="00B0F0"/>
                </a:gs>
              </a:gsLst>
              <a:lin ang="5400000" scaled="1"/>
            </a:gradFill>
            <a:ln w="222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cxnSp>
          <p:nvCxnSpPr>
            <p:cNvPr id="109" name="直線コネクタ 108"/>
            <p:cNvCxnSpPr/>
            <p:nvPr/>
          </p:nvCxnSpPr>
          <p:spPr bwMode="auto">
            <a:xfrm>
              <a:off x="1941741" y="5734524"/>
              <a:ext cx="5564392" cy="0"/>
            </a:xfrm>
            <a:prstGeom prst="lin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63500" cap="flat" cmpd="dbl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6" name="円柱 95"/>
            <p:cNvSpPr/>
            <p:nvPr/>
          </p:nvSpPr>
          <p:spPr bwMode="auto">
            <a:xfrm rot="5400000">
              <a:off x="6574717" y="5638227"/>
              <a:ext cx="157247" cy="189493"/>
            </a:xfrm>
            <a:prstGeom prst="can">
              <a:avLst/>
            </a:prstGeom>
            <a:gradFill rotWithShape="0">
              <a:gsLst>
                <a:gs pos="0">
                  <a:schemeClr val="bg1"/>
                </a:gs>
                <a:gs pos="38000">
                  <a:srgbClr val="00B0F0"/>
                </a:gs>
              </a:gsLst>
              <a:lin ang="5400000" scaled="1"/>
            </a:gradFill>
            <a:ln w="222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cxnSp>
          <p:nvCxnSpPr>
            <p:cNvPr id="108" name="直線コネクタ 107"/>
            <p:cNvCxnSpPr/>
            <p:nvPr/>
          </p:nvCxnSpPr>
          <p:spPr bwMode="auto">
            <a:xfrm>
              <a:off x="1927196" y="5555424"/>
              <a:ext cx="5564392" cy="0"/>
            </a:xfrm>
            <a:prstGeom prst="lin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63500" cap="flat" cmpd="dbl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3" name="円柱 92"/>
            <p:cNvSpPr/>
            <p:nvPr/>
          </p:nvSpPr>
          <p:spPr bwMode="auto">
            <a:xfrm rot="5400000">
              <a:off x="5410645" y="5457292"/>
              <a:ext cx="157247" cy="189493"/>
            </a:xfrm>
            <a:prstGeom prst="can">
              <a:avLst/>
            </a:prstGeom>
            <a:gradFill rotWithShape="0">
              <a:gsLst>
                <a:gs pos="0">
                  <a:schemeClr val="bg1"/>
                </a:gs>
                <a:gs pos="38000">
                  <a:srgbClr val="00B0F0"/>
                </a:gs>
              </a:gsLst>
              <a:lin ang="5400000" scaled="1"/>
            </a:gradFill>
            <a:ln w="222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cxnSp>
          <p:nvCxnSpPr>
            <p:cNvPr id="107" name="直線コネクタ 106"/>
            <p:cNvCxnSpPr/>
            <p:nvPr/>
          </p:nvCxnSpPr>
          <p:spPr bwMode="auto">
            <a:xfrm>
              <a:off x="1927196" y="5385809"/>
              <a:ext cx="5564392" cy="0"/>
            </a:xfrm>
            <a:prstGeom prst="lin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63500" cap="flat" cmpd="dbl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87" name="円柱 86"/>
            <p:cNvSpPr/>
            <p:nvPr/>
          </p:nvSpPr>
          <p:spPr bwMode="auto">
            <a:xfrm rot="5400000">
              <a:off x="4212306" y="5287864"/>
              <a:ext cx="157247" cy="189493"/>
            </a:xfrm>
            <a:prstGeom prst="can">
              <a:avLst/>
            </a:prstGeom>
            <a:gradFill rotWithShape="0">
              <a:gsLst>
                <a:gs pos="0">
                  <a:schemeClr val="bg1"/>
                </a:gs>
                <a:gs pos="38000">
                  <a:srgbClr val="00B0F0"/>
                </a:gs>
              </a:gsLst>
              <a:lin ang="5400000" scaled="1"/>
            </a:gradFill>
            <a:ln w="222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124" name="テキスト ボックス 123"/>
            <p:cNvSpPr txBox="1"/>
            <p:nvPr/>
          </p:nvSpPr>
          <p:spPr>
            <a:xfrm>
              <a:off x="4007296" y="6157226"/>
              <a:ext cx="687569" cy="55382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ja-JP" sz="2700" dirty="0">
                  <a:latin typeface="Arial" pitchFamily="34" charset="0"/>
                  <a:cs typeface="Arial" pitchFamily="34" charset="0"/>
                </a:rPr>
                <a:t>Supplier</a:t>
              </a:r>
            </a:p>
            <a:p>
              <a:r>
                <a:rPr lang="en-US" altLang="ja-JP" sz="2700" dirty="0">
                  <a:latin typeface="Arial" pitchFamily="34" charset="0"/>
                  <a:cs typeface="Arial" pitchFamily="34" charset="0"/>
                </a:rPr>
                <a:t>B</a:t>
              </a:r>
              <a:endParaRPr kumimoji="1" lang="ja-JP" altLang="en-US" sz="27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" name="テキスト ボックス 124"/>
            <p:cNvSpPr txBox="1"/>
            <p:nvPr/>
          </p:nvSpPr>
          <p:spPr>
            <a:xfrm>
              <a:off x="5146516" y="6157226"/>
              <a:ext cx="687569" cy="55382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ja-JP" sz="2700" dirty="0">
                  <a:latin typeface="Arial" pitchFamily="34" charset="0"/>
                  <a:cs typeface="Arial" pitchFamily="34" charset="0"/>
                </a:rPr>
                <a:t>Supplier</a:t>
              </a:r>
            </a:p>
            <a:p>
              <a:r>
                <a:rPr lang="en-US" altLang="ja-JP" sz="2700" dirty="0">
                  <a:latin typeface="Arial" pitchFamily="34" charset="0"/>
                  <a:cs typeface="Arial" pitchFamily="34" charset="0"/>
                </a:rPr>
                <a:t>C</a:t>
              </a:r>
              <a:endParaRPr kumimoji="1" lang="ja-JP" altLang="en-US" sz="27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" name="テキスト ボックス 125"/>
            <p:cNvSpPr txBox="1"/>
            <p:nvPr/>
          </p:nvSpPr>
          <p:spPr>
            <a:xfrm>
              <a:off x="6292336" y="6157225"/>
              <a:ext cx="687569" cy="55382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ja-JP" sz="2700" dirty="0">
                  <a:latin typeface="Arial" pitchFamily="34" charset="0"/>
                  <a:cs typeface="Arial" pitchFamily="34" charset="0"/>
                </a:rPr>
                <a:t>Supplier</a:t>
              </a:r>
            </a:p>
            <a:p>
              <a:r>
                <a:rPr lang="en-US" altLang="ja-JP" sz="2700" dirty="0">
                  <a:latin typeface="Arial" pitchFamily="34" charset="0"/>
                  <a:cs typeface="Arial" pitchFamily="34" charset="0"/>
                </a:rPr>
                <a:t>D</a:t>
              </a:r>
              <a:endParaRPr kumimoji="1" lang="ja-JP" altLang="en-US" sz="27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" name="テキスト ボックス 129"/>
            <p:cNvSpPr txBox="1"/>
            <p:nvPr/>
          </p:nvSpPr>
          <p:spPr>
            <a:xfrm>
              <a:off x="7217494" y="6157226"/>
              <a:ext cx="708404" cy="27691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ja-JP" sz="2700" dirty="0">
                  <a:latin typeface="Arial" pitchFamily="34" charset="0"/>
                  <a:cs typeface="Arial" pitchFamily="34" charset="0"/>
                </a:rPr>
                <a:t>End Box</a:t>
              </a:r>
              <a:endParaRPr kumimoji="1" lang="ja-JP" altLang="en-US" sz="27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" name="テキスト ボックス 130"/>
            <p:cNvSpPr txBox="1"/>
            <p:nvPr/>
          </p:nvSpPr>
          <p:spPr>
            <a:xfrm>
              <a:off x="1521036" y="4583188"/>
              <a:ext cx="802199" cy="27691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ja-JP" sz="2700" dirty="0">
                  <a:latin typeface="Arial" pitchFamily="34" charset="0"/>
                  <a:cs typeface="Arial" pitchFamily="34" charset="0"/>
                </a:rPr>
                <a:t>Terminals</a:t>
              </a:r>
              <a:endParaRPr kumimoji="1" lang="ja-JP" altLang="en-US" sz="27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40" name="直線コネクタ 139"/>
            <p:cNvCxnSpPr/>
            <p:nvPr/>
          </p:nvCxnSpPr>
          <p:spPr bwMode="auto">
            <a:xfrm flipV="1">
              <a:off x="1927196" y="5933552"/>
              <a:ext cx="5519092" cy="1"/>
            </a:xfrm>
            <a:prstGeom prst="lin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2540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39" name="正方形/長方形 138"/>
            <p:cNvSpPr/>
            <p:nvPr/>
          </p:nvSpPr>
          <p:spPr bwMode="auto">
            <a:xfrm>
              <a:off x="3033332" y="5871996"/>
              <a:ext cx="281649" cy="12311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71000">
                  <a:srgbClr val="FF3399"/>
                </a:gs>
              </a:gsLst>
              <a:lin ang="5400000" scaled="1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ja-JP" sz="1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PWR</a:t>
              </a:r>
              <a:endParaRPr kumimoji="1" lang="ja-JP" alt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" name="正方形/長方形 141"/>
            <p:cNvSpPr/>
            <p:nvPr/>
          </p:nvSpPr>
          <p:spPr bwMode="auto">
            <a:xfrm>
              <a:off x="4156454" y="5869426"/>
              <a:ext cx="281649" cy="12311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71000">
                  <a:srgbClr val="FF3399"/>
                </a:gs>
              </a:gsLst>
              <a:lin ang="5400000" scaled="1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ja-JP" sz="1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PWR</a:t>
              </a:r>
              <a:endParaRPr kumimoji="1" lang="ja-JP" alt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" name="正方形/長方形 142"/>
            <p:cNvSpPr/>
            <p:nvPr/>
          </p:nvSpPr>
          <p:spPr bwMode="auto">
            <a:xfrm>
              <a:off x="5348443" y="5866856"/>
              <a:ext cx="281649" cy="12311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71000">
                  <a:srgbClr val="FF3399"/>
                </a:gs>
              </a:gsLst>
              <a:lin ang="5400000" scaled="1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ja-JP" sz="1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PWR</a:t>
              </a:r>
              <a:endParaRPr kumimoji="1" lang="ja-JP" alt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5" name="正方形/長方形 144"/>
            <p:cNvSpPr/>
            <p:nvPr/>
          </p:nvSpPr>
          <p:spPr bwMode="auto">
            <a:xfrm>
              <a:off x="6517516" y="5864286"/>
              <a:ext cx="281649" cy="12311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71000">
                  <a:srgbClr val="FF3399"/>
                </a:gs>
              </a:gsLst>
              <a:lin ang="5400000" scaled="1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ja-JP" sz="1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PWR</a:t>
              </a:r>
              <a:endParaRPr kumimoji="1" lang="ja-JP" alt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" name="円柱 114"/>
            <p:cNvSpPr/>
            <p:nvPr/>
          </p:nvSpPr>
          <p:spPr bwMode="auto">
            <a:xfrm rot="5400000">
              <a:off x="7099334" y="5461339"/>
              <a:ext cx="813593" cy="196977"/>
            </a:xfrm>
            <a:prstGeom prst="can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146" name="正方形/長方形 145"/>
            <p:cNvSpPr/>
            <p:nvPr/>
          </p:nvSpPr>
          <p:spPr bwMode="auto">
            <a:xfrm>
              <a:off x="1521037" y="5871997"/>
              <a:ext cx="427286" cy="12311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71000">
                  <a:srgbClr val="CC00CC"/>
                </a:gs>
              </a:gsLst>
              <a:lin ang="5400000" scaled="1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ja-JP" sz="1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PWR</a:t>
              </a:r>
              <a:endParaRPr kumimoji="1" lang="ja-JP" alt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3" name="右矢印 122"/>
          <p:cNvSpPr/>
          <p:nvPr/>
        </p:nvSpPr>
        <p:spPr bwMode="auto">
          <a:xfrm rot="6828502">
            <a:off x="5720467" y="6316592"/>
            <a:ext cx="1830607" cy="775196"/>
          </a:xfrm>
          <a:prstGeom prst="rightArrow">
            <a:avLst/>
          </a:prstGeom>
          <a:gradFill>
            <a:gsLst>
              <a:gs pos="54000">
                <a:srgbClr val="CCFFCC"/>
              </a:gs>
              <a:gs pos="0">
                <a:srgbClr val="CCFFCC"/>
              </a:gs>
              <a:gs pos="100000">
                <a:srgbClr val="CCFFCC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155896" tIns="77948" rIns="155896" bIns="77948" numCol="1" rtlCol="0" anchor="ctr" anchorCtr="0" compatLnSpc="1">
            <a:prstTxWarp prst="textNoShape">
              <a:avLst/>
            </a:prstTxWarp>
          </a:bodyPr>
          <a:lstStyle/>
          <a:p>
            <a:pPr algn="ctr" defTabSz="1166515" fontAlgn="ctr">
              <a:spcBef>
                <a:spcPct val="0"/>
              </a:spcBef>
              <a:spcAft>
                <a:spcPct val="0"/>
              </a:spcAft>
            </a:pPr>
            <a:endParaRPr kumimoji="1" lang="ja-JP" altLang="en-US" sz="1700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451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559" y="-399529"/>
            <a:ext cx="16462058" cy="1715029"/>
          </a:xfrm>
        </p:spPr>
        <p:txBody>
          <a:bodyPr>
            <a:normAutofit/>
          </a:bodyPr>
          <a:lstStyle/>
          <a:p>
            <a:r>
              <a:rPr lang="en-US" altLang="ja-JP" sz="6600" b="1" dirty="0" smtClean="0"/>
              <a:t>Testing Configuration Options</a:t>
            </a:r>
            <a:endParaRPr kumimoji="1" lang="ja-JP" altLang="en-US" sz="6600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BFE78D-2246-438D-9CF1-9056F62AE86B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Copyright 2013 FUJITSU LIMITED</a:t>
            </a:r>
            <a:endParaRPr lang="en-US" altLang="ja-JP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482227"/>
              </p:ext>
            </p:extLst>
          </p:nvPr>
        </p:nvGraphicFramePr>
        <p:xfrm>
          <a:off x="689737" y="1214045"/>
          <a:ext cx="16695386" cy="88942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40340"/>
                <a:gridCol w="2823724"/>
                <a:gridCol w="7331322"/>
              </a:tblGrid>
              <a:tr h="57005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Configuration</a:t>
                      </a: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Test Period</a:t>
                      </a: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Advantage / Disadvantage</a:t>
                      </a: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>
                    <a:solidFill>
                      <a:srgbClr val="FFFF99"/>
                    </a:solidFill>
                  </a:tcPr>
                </a:tc>
              </a:tr>
              <a:tr h="570057">
                <a:tc gridSpan="3">
                  <a:txBody>
                    <a:bodyPr/>
                    <a:lstStyle/>
                    <a:p>
                      <a:r>
                        <a:rPr kumimoji="1" lang="en-US" altLang="ja-JP" sz="3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1. Short-haul Observation Cable</a:t>
                      </a:r>
                      <a:r>
                        <a:rPr kumimoji="1" lang="en-US" altLang="ja-JP" sz="300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(e.g., using a retired cable)</a:t>
                      </a:r>
                      <a:endParaRPr kumimoji="1" lang="ja-JP" altLang="en-US" sz="30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447007">
                <a:tc>
                  <a:txBody>
                    <a:bodyPr/>
                    <a:lstStyle/>
                    <a:p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/>
                </a:tc>
                <a:tc>
                  <a:txBody>
                    <a:bodyPr/>
                    <a:lstStyle/>
                    <a:p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Long</a:t>
                      </a:r>
                    </a:p>
                    <a:p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e.g., 1 year</a:t>
                      </a: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/>
                </a:tc>
                <a:tc>
                  <a:txBody>
                    <a:bodyPr/>
                    <a:lstStyle/>
                    <a:p>
                      <a:pPr marL="355600" lvl="1" indent="-342900" algn="l">
                        <a:buFont typeface="Wingdings" pitchFamily="2" charset="2"/>
                        <a:buChar char="l"/>
                        <a:tabLst>
                          <a:tab pos="1701800" algn="l"/>
                        </a:tabLst>
                      </a:pPr>
                      <a:r>
                        <a:rPr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The most appropriate condition</a:t>
                      </a:r>
                      <a:endParaRPr kumimoji="1" lang="en-US" altLang="ja-JP" sz="3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55600" lvl="1" indent="-342900" algn="l">
                        <a:buFont typeface="Wingdings" pitchFamily="2" charset="2"/>
                        <a:buChar char="l"/>
                        <a:tabLst>
                          <a:tab pos="1701800" algn="l"/>
                        </a:tabLst>
                      </a:pPr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Long stability check available</a:t>
                      </a:r>
                    </a:p>
                    <a:p>
                      <a:pPr marL="355600" lvl="1" indent="-342900" algn="l">
                        <a:buFont typeface="Wingdings" pitchFamily="2" charset="2"/>
                        <a:buChar char="l"/>
                        <a:tabLst>
                          <a:tab pos="1701800" algn="l"/>
                        </a:tabLst>
                      </a:pPr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Higher cost</a:t>
                      </a:r>
                      <a:endParaRPr kumimoji="1" lang="ja-JP" altLang="en-US" sz="3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/>
                </a:tc>
              </a:tr>
              <a:tr h="570057">
                <a:tc gridSpan="3">
                  <a:txBody>
                    <a:bodyPr/>
                    <a:lstStyle/>
                    <a:p>
                      <a:r>
                        <a:rPr kumimoji="1" lang="en-US" altLang="ja-JP" sz="3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2. Sea Trial (using cable ship)</a:t>
                      </a:r>
                      <a:endParaRPr kumimoji="1" lang="ja-JP" altLang="en-US" sz="30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387376">
                <a:tc>
                  <a:txBody>
                    <a:bodyPr/>
                    <a:lstStyle/>
                    <a:p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/>
                </a:tc>
                <a:tc>
                  <a:txBody>
                    <a:bodyPr/>
                    <a:lstStyle/>
                    <a:p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Short</a:t>
                      </a:r>
                    </a:p>
                    <a:p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e.g., 1 week</a:t>
                      </a: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/>
                </a:tc>
                <a:tc>
                  <a:txBody>
                    <a:bodyPr/>
                    <a:lstStyle/>
                    <a:p>
                      <a:pPr marL="355600" lvl="1" indent="-342900" algn="l">
                        <a:buFont typeface="Wingdings" pitchFamily="2" charset="2"/>
                        <a:buChar char="l"/>
                        <a:tabLst>
                          <a:tab pos="1701800" algn="l"/>
                        </a:tabLst>
                      </a:pPr>
                      <a:r>
                        <a:rPr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Appropriate condition</a:t>
                      </a:r>
                    </a:p>
                    <a:p>
                      <a:pPr marL="355600" lvl="1" indent="-342900" algn="l">
                        <a:buFont typeface="Wingdings" pitchFamily="2" charset="2"/>
                        <a:buChar char="l"/>
                        <a:tabLst>
                          <a:tab pos="1701800" algn="l"/>
                        </a:tabLst>
                      </a:pPr>
                      <a:r>
                        <a:rPr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Mechanical deployment check</a:t>
                      </a:r>
                    </a:p>
                  </a:txBody>
                  <a:tcPr marL="168842" marR="168842" marT="68601" marB="68601"/>
                </a:tc>
              </a:tr>
              <a:tr h="570057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3. Using the Cable Tank in Cable Factory or Cable Depot</a:t>
                      </a:r>
                      <a:endParaRPr kumimoji="1" lang="ja-JP" altLang="en-US" sz="3000" dirty="0" smtClean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447007">
                <a:tc>
                  <a:txBody>
                    <a:bodyPr/>
                    <a:lstStyle/>
                    <a:p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Long</a:t>
                      </a:r>
                    </a:p>
                    <a:p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e.g., 1 year</a:t>
                      </a:r>
                      <a:endParaRPr kumimoji="1" lang="ja-JP" altLang="en-US" sz="3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Economical solution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It may be hard to keep the stable</a:t>
                      </a:r>
                      <a:r>
                        <a:rPr kumimoji="1" lang="en-US" altLang="ja-JP" sz="3000" baseline="0" dirty="0" smtClean="0">
                          <a:latin typeface="Arial" pitchFamily="34" charset="0"/>
                          <a:cs typeface="Arial" pitchFamily="34" charset="0"/>
                        </a:rPr>
                        <a:t> atmosphere.</a:t>
                      </a:r>
                      <a:endParaRPr kumimoji="1" lang="ja-JP" altLang="en-US" sz="4800" dirty="0"/>
                    </a:p>
                  </a:txBody>
                  <a:tcPr marL="168842" marR="168842" marT="68601" marB="68601"/>
                </a:tc>
              </a:tr>
              <a:tr h="570057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4. Using the place with Constant Temperature, such as abandoned mine</a:t>
                      </a:r>
                      <a:endParaRPr kumimoji="1" lang="ja-JP" altLang="en-US" sz="3000" dirty="0" smtClean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517245">
                <a:tc>
                  <a:txBody>
                    <a:bodyPr/>
                    <a:lstStyle/>
                    <a:p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/>
                </a:tc>
                <a:tc>
                  <a:txBody>
                    <a:bodyPr/>
                    <a:lstStyle/>
                    <a:p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Long</a:t>
                      </a:r>
                    </a:p>
                    <a:p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e.g., 1 year</a:t>
                      </a:r>
                      <a:endParaRPr kumimoji="1" lang="ja-JP" altLang="en-US" sz="3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/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Char char="l"/>
                      </a:pPr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Economical solution </a:t>
                      </a:r>
                      <a:b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(without cables)</a:t>
                      </a:r>
                    </a:p>
                    <a:p>
                      <a:pPr marL="342900" indent="-342900">
                        <a:buFont typeface="Wingdings" pitchFamily="2" charset="2"/>
                        <a:buChar char="l"/>
                      </a:pP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/>
                </a:tc>
              </a:tr>
            </a:tbl>
          </a:graphicData>
        </a:graphic>
      </p:graphicFrame>
      <p:grpSp>
        <p:nvGrpSpPr>
          <p:cNvPr id="3" name="グループ化 2"/>
          <p:cNvGrpSpPr/>
          <p:nvPr/>
        </p:nvGrpSpPr>
        <p:grpSpPr>
          <a:xfrm>
            <a:off x="689737" y="2669187"/>
            <a:ext cx="6349133" cy="819716"/>
            <a:chOff x="489742" y="2124823"/>
            <a:chExt cx="3438517" cy="546309"/>
          </a:xfrm>
        </p:grpSpPr>
        <p:sp>
          <p:nvSpPr>
            <p:cNvPr id="34" name="正方形/長方形 33"/>
            <p:cNvSpPr/>
            <p:nvPr/>
          </p:nvSpPr>
          <p:spPr bwMode="auto">
            <a:xfrm>
              <a:off x="1196583" y="2124823"/>
              <a:ext cx="2731676" cy="466725"/>
            </a:xfrm>
            <a:prstGeom prst="rect">
              <a:avLst/>
            </a:prstGeom>
            <a:gradFill flip="none" rotWithShape="1">
              <a:gsLst>
                <a:gs pos="0">
                  <a:srgbClr val="FFFFFF"/>
                </a:gs>
                <a:gs pos="45000">
                  <a:srgbClr val="66FFFF"/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 bwMode="auto">
            <a:xfrm>
              <a:off x="609981" y="2124823"/>
              <a:ext cx="605642" cy="466725"/>
            </a:xfrm>
            <a:prstGeom prst="rect">
              <a:avLst/>
            </a:prstGeom>
            <a:gradFill flip="none" rotWithShape="1">
              <a:gsLst>
                <a:gs pos="0">
                  <a:srgbClr val="FFFFFF"/>
                </a:gs>
                <a:gs pos="26000">
                  <a:srgbClr val="FFFF99"/>
                </a:gs>
              </a:gsLst>
              <a:lin ang="108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cxnSp>
          <p:nvCxnSpPr>
            <p:cNvPr id="36" name="直線コネクタ 35"/>
            <p:cNvCxnSpPr/>
            <p:nvPr/>
          </p:nvCxnSpPr>
          <p:spPr bwMode="auto">
            <a:xfrm>
              <a:off x="908834" y="2345805"/>
              <a:ext cx="2876550" cy="0"/>
            </a:xfrm>
            <a:prstGeom prst="lin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25400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37" name="直方体 36"/>
            <p:cNvSpPr/>
            <p:nvPr/>
          </p:nvSpPr>
          <p:spPr bwMode="auto">
            <a:xfrm>
              <a:off x="662300" y="2183262"/>
              <a:ext cx="246534" cy="279366"/>
            </a:xfrm>
            <a:prstGeom prst="cub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99FF"/>
                </a:gs>
              </a:gsLst>
              <a:lin ang="5400000" scaled="1"/>
            </a:gradFill>
            <a:ln w="95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grpSp>
          <p:nvGrpSpPr>
            <p:cNvPr id="38" name="グループ化 37"/>
            <p:cNvGrpSpPr/>
            <p:nvPr/>
          </p:nvGrpSpPr>
          <p:grpSpPr>
            <a:xfrm>
              <a:off x="1518444" y="2286666"/>
              <a:ext cx="476245" cy="118276"/>
              <a:chOff x="1966914" y="1755773"/>
              <a:chExt cx="476245" cy="118276"/>
            </a:xfrm>
          </p:grpSpPr>
          <p:sp>
            <p:nvSpPr>
              <p:cNvPr id="54" name="円柱 53"/>
              <p:cNvSpPr/>
              <p:nvPr/>
            </p:nvSpPr>
            <p:spPr bwMode="auto">
              <a:xfrm rot="5400000">
                <a:off x="2145902" y="1705373"/>
                <a:ext cx="118269" cy="219075"/>
              </a:xfrm>
              <a:prstGeom prst="can">
                <a:avLst>
                  <a:gd name="adj" fmla="val 1000"/>
                </a:avLst>
              </a:prstGeom>
              <a:gradFill rotWithShape="0">
                <a:gsLst>
                  <a:gs pos="0">
                    <a:srgbClr val="FFFFFF"/>
                  </a:gs>
                  <a:gs pos="45000">
                    <a:srgbClr val="FFFF0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vert270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" name="二等辺三角形 54"/>
              <p:cNvSpPr/>
              <p:nvPr/>
            </p:nvSpPr>
            <p:spPr bwMode="auto">
              <a:xfrm rot="5400000">
                <a:off x="2319731" y="1750620"/>
                <a:ext cx="118272" cy="128585"/>
              </a:xfrm>
              <a:prstGeom prst="triangle">
                <a:avLst>
                  <a:gd name="adj" fmla="val 54000"/>
                </a:avLst>
              </a:prstGeom>
              <a:gradFill rotWithShape="0">
                <a:gsLst>
                  <a:gs pos="13000">
                    <a:srgbClr val="FFFFFF"/>
                  </a:gs>
                  <a:gs pos="64000">
                    <a:srgbClr val="FFFF0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  <p:sp>
            <p:nvSpPr>
              <p:cNvPr id="56" name="二等辺三角形 55"/>
              <p:cNvSpPr/>
              <p:nvPr/>
            </p:nvSpPr>
            <p:spPr bwMode="auto">
              <a:xfrm rot="16200000">
                <a:off x="1972071" y="1750616"/>
                <a:ext cx="118272" cy="128585"/>
              </a:xfrm>
              <a:prstGeom prst="triangle">
                <a:avLst>
                  <a:gd name="adj" fmla="val 54000"/>
                </a:avLst>
              </a:prstGeom>
              <a:gradFill rotWithShape="0">
                <a:gsLst>
                  <a:gs pos="12000">
                    <a:srgbClr val="FFFFFF"/>
                  </a:gs>
                  <a:gs pos="57000">
                    <a:srgbClr val="FFFF0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>
              <a:off x="2093119" y="2286662"/>
              <a:ext cx="476245" cy="118276"/>
              <a:chOff x="1966914" y="1755773"/>
              <a:chExt cx="476245" cy="118276"/>
            </a:xfrm>
          </p:grpSpPr>
          <p:sp>
            <p:nvSpPr>
              <p:cNvPr id="51" name="円柱 50"/>
              <p:cNvSpPr/>
              <p:nvPr/>
            </p:nvSpPr>
            <p:spPr bwMode="auto">
              <a:xfrm rot="5400000">
                <a:off x="2145902" y="1705373"/>
                <a:ext cx="118269" cy="219075"/>
              </a:xfrm>
              <a:prstGeom prst="can">
                <a:avLst>
                  <a:gd name="adj" fmla="val 1000"/>
                </a:avLst>
              </a:prstGeom>
              <a:gradFill rotWithShape="0">
                <a:gsLst>
                  <a:gs pos="0">
                    <a:srgbClr val="FFFFFF"/>
                  </a:gs>
                  <a:gs pos="45000">
                    <a:srgbClr val="FFFF0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vert270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" name="二等辺三角形 51"/>
              <p:cNvSpPr/>
              <p:nvPr/>
            </p:nvSpPr>
            <p:spPr bwMode="auto">
              <a:xfrm rot="5400000">
                <a:off x="2319731" y="1750620"/>
                <a:ext cx="118272" cy="128585"/>
              </a:xfrm>
              <a:prstGeom prst="triangle">
                <a:avLst>
                  <a:gd name="adj" fmla="val 54000"/>
                </a:avLst>
              </a:prstGeom>
              <a:gradFill rotWithShape="0">
                <a:gsLst>
                  <a:gs pos="13000">
                    <a:srgbClr val="FFFFFF"/>
                  </a:gs>
                  <a:gs pos="64000">
                    <a:srgbClr val="FFFF0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  <p:sp>
            <p:nvSpPr>
              <p:cNvPr id="53" name="二等辺三角形 52"/>
              <p:cNvSpPr/>
              <p:nvPr/>
            </p:nvSpPr>
            <p:spPr bwMode="auto">
              <a:xfrm rot="16200000">
                <a:off x="1972071" y="1750616"/>
                <a:ext cx="118272" cy="128585"/>
              </a:xfrm>
              <a:prstGeom prst="triangle">
                <a:avLst>
                  <a:gd name="adj" fmla="val 54000"/>
                </a:avLst>
              </a:prstGeom>
              <a:gradFill rotWithShape="0">
                <a:gsLst>
                  <a:gs pos="12000">
                    <a:srgbClr val="FFFFFF"/>
                  </a:gs>
                  <a:gs pos="57000">
                    <a:srgbClr val="FFFF0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</p:grpSp>
        <p:grpSp>
          <p:nvGrpSpPr>
            <p:cNvPr id="40" name="グループ化 39"/>
            <p:cNvGrpSpPr/>
            <p:nvPr/>
          </p:nvGrpSpPr>
          <p:grpSpPr>
            <a:xfrm>
              <a:off x="2626519" y="2286658"/>
              <a:ext cx="476245" cy="118276"/>
              <a:chOff x="1966914" y="1755773"/>
              <a:chExt cx="476245" cy="118276"/>
            </a:xfrm>
          </p:grpSpPr>
          <p:sp>
            <p:nvSpPr>
              <p:cNvPr id="48" name="円柱 47"/>
              <p:cNvSpPr/>
              <p:nvPr/>
            </p:nvSpPr>
            <p:spPr bwMode="auto">
              <a:xfrm rot="5400000">
                <a:off x="2145902" y="1705373"/>
                <a:ext cx="118269" cy="219075"/>
              </a:xfrm>
              <a:prstGeom prst="can">
                <a:avLst>
                  <a:gd name="adj" fmla="val 1000"/>
                </a:avLst>
              </a:prstGeom>
              <a:gradFill rotWithShape="0">
                <a:gsLst>
                  <a:gs pos="0">
                    <a:srgbClr val="FFFFFF"/>
                  </a:gs>
                  <a:gs pos="45000">
                    <a:srgbClr val="FFFF0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vert270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二等辺三角形 48"/>
              <p:cNvSpPr/>
              <p:nvPr/>
            </p:nvSpPr>
            <p:spPr bwMode="auto">
              <a:xfrm rot="5400000">
                <a:off x="2319731" y="1750620"/>
                <a:ext cx="118272" cy="128585"/>
              </a:xfrm>
              <a:prstGeom prst="triangle">
                <a:avLst>
                  <a:gd name="adj" fmla="val 54000"/>
                </a:avLst>
              </a:prstGeom>
              <a:gradFill rotWithShape="0">
                <a:gsLst>
                  <a:gs pos="13000">
                    <a:srgbClr val="FFFFFF"/>
                  </a:gs>
                  <a:gs pos="64000">
                    <a:srgbClr val="FFFF0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  <p:sp>
            <p:nvSpPr>
              <p:cNvPr id="50" name="二等辺三角形 49"/>
              <p:cNvSpPr/>
              <p:nvPr/>
            </p:nvSpPr>
            <p:spPr bwMode="auto">
              <a:xfrm rot="16200000">
                <a:off x="1972071" y="1750616"/>
                <a:ext cx="118272" cy="128585"/>
              </a:xfrm>
              <a:prstGeom prst="triangle">
                <a:avLst>
                  <a:gd name="adj" fmla="val 54000"/>
                </a:avLst>
              </a:prstGeom>
              <a:gradFill rotWithShape="0">
                <a:gsLst>
                  <a:gs pos="12000">
                    <a:srgbClr val="FFFFFF"/>
                  </a:gs>
                  <a:gs pos="57000">
                    <a:srgbClr val="FFFF0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</p:grpSp>
        <p:grpSp>
          <p:nvGrpSpPr>
            <p:cNvPr id="41" name="グループ化 40"/>
            <p:cNvGrpSpPr/>
            <p:nvPr/>
          </p:nvGrpSpPr>
          <p:grpSpPr>
            <a:xfrm>
              <a:off x="3182144" y="2286654"/>
              <a:ext cx="476245" cy="118276"/>
              <a:chOff x="1966914" y="1755773"/>
              <a:chExt cx="476245" cy="118276"/>
            </a:xfrm>
          </p:grpSpPr>
          <p:sp>
            <p:nvSpPr>
              <p:cNvPr id="45" name="円柱 44"/>
              <p:cNvSpPr/>
              <p:nvPr/>
            </p:nvSpPr>
            <p:spPr bwMode="auto">
              <a:xfrm rot="5400000">
                <a:off x="2145902" y="1705373"/>
                <a:ext cx="118269" cy="219075"/>
              </a:xfrm>
              <a:prstGeom prst="can">
                <a:avLst>
                  <a:gd name="adj" fmla="val 1000"/>
                </a:avLst>
              </a:prstGeom>
              <a:gradFill rotWithShape="0">
                <a:gsLst>
                  <a:gs pos="0">
                    <a:srgbClr val="FFFFFF"/>
                  </a:gs>
                  <a:gs pos="45000">
                    <a:srgbClr val="FFFF0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vert270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" name="二等辺三角形 45"/>
              <p:cNvSpPr/>
              <p:nvPr/>
            </p:nvSpPr>
            <p:spPr bwMode="auto">
              <a:xfrm rot="5400000">
                <a:off x="2319731" y="1750620"/>
                <a:ext cx="118272" cy="128585"/>
              </a:xfrm>
              <a:prstGeom prst="triangle">
                <a:avLst>
                  <a:gd name="adj" fmla="val 54000"/>
                </a:avLst>
              </a:prstGeom>
              <a:gradFill rotWithShape="0">
                <a:gsLst>
                  <a:gs pos="13000">
                    <a:srgbClr val="FFFFFF"/>
                  </a:gs>
                  <a:gs pos="64000">
                    <a:srgbClr val="FFFF0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  <p:sp>
            <p:nvSpPr>
              <p:cNvPr id="47" name="二等辺三角形 46"/>
              <p:cNvSpPr/>
              <p:nvPr/>
            </p:nvSpPr>
            <p:spPr bwMode="auto">
              <a:xfrm rot="16200000">
                <a:off x="1972071" y="1750616"/>
                <a:ext cx="118272" cy="128585"/>
              </a:xfrm>
              <a:prstGeom prst="triangle">
                <a:avLst>
                  <a:gd name="adj" fmla="val 54000"/>
                </a:avLst>
              </a:prstGeom>
              <a:gradFill rotWithShape="0">
                <a:gsLst>
                  <a:gs pos="12000">
                    <a:srgbClr val="FFFFFF"/>
                  </a:gs>
                  <a:gs pos="57000">
                    <a:srgbClr val="FFFF0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</p:grpSp>
        <p:sp>
          <p:nvSpPr>
            <p:cNvPr id="42" name="正方形/長方形 41"/>
            <p:cNvSpPr/>
            <p:nvPr/>
          </p:nvSpPr>
          <p:spPr bwMode="auto">
            <a:xfrm>
              <a:off x="3789200" y="2322945"/>
              <a:ext cx="45719" cy="4571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489742" y="2409522"/>
              <a:ext cx="8255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900" dirty="0">
                  <a:latin typeface="Arial" pitchFamily="34" charset="0"/>
                  <a:cs typeface="Arial" pitchFamily="34" charset="0"/>
                </a:rPr>
                <a:t>Terminal</a:t>
              </a:r>
              <a:endParaRPr kumimoji="1" lang="ja-JP" altLang="en-US" sz="19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8" name="円弧 57"/>
          <p:cNvSpPr/>
          <p:nvPr/>
        </p:nvSpPr>
        <p:spPr bwMode="auto">
          <a:xfrm rot="10800000">
            <a:off x="2928704" y="5661163"/>
            <a:ext cx="2129572" cy="1433934"/>
          </a:xfrm>
          <a:prstGeom prst="arc">
            <a:avLst>
              <a:gd name="adj1" fmla="val 11031653"/>
              <a:gd name="adj2" fmla="val 21358624"/>
            </a:avLst>
          </a:prstGeom>
          <a:noFill/>
          <a:ln w="25400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155896" tIns="77948" rIns="155896" bIns="77948" numCol="1" rtlCol="0" anchor="ctr" anchorCtr="0" compatLnSpc="1">
            <a:prstTxWarp prst="textNoShape">
              <a:avLst/>
            </a:prstTxWarp>
          </a:bodyPr>
          <a:lstStyle/>
          <a:p>
            <a:pPr algn="ctr" defTabSz="1166515" fontAlgn="ctr">
              <a:spcBef>
                <a:spcPct val="0"/>
              </a:spcBef>
              <a:spcAft>
                <a:spcPct val="0"/>
              </a:spcAft>
            </a:pPr>
            <a:endParaRPr kumimoji="1" lang="ja-JP" altLang="en-US" sz="1700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2447953" y="6102523"/>
            <a:ext cx="3051460" cy="1922884"/>
            <a:chOff x="1325744" y="3953906"/>
            <a:chExt cx="1652587" cy="1281527"/>
          </a:xfrm>
        </p:grpSpPr>
        <p:sp>
          <p:nvSpPr>
            <p:cNvPr id="59" name="円弧 58"/>
            <p:cNvSpPr/>
            <p:nvPr/>
          </p:nvSpPr>
          <p:spPr bwMode="auto">
            <a:xfrm rot="10800000">
              <a:off x="1525771" y="3953906"/>
              <a:ext cx="1277945" cy="955661"/>
            </a:xfrm>
            <a:prstGeom prst="arc">
              <a:avLst>
                <a:gd name="adj1" fmla="val 9649016"/>
                <a:gd name="adj2" fmla="val 1161092"/>
              </a:avLst>
            </a:prstGeom>
            <a:noFill/>
            <a:ln w="25400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grpSp>
          <p:nvGrpSpPr>
            <p:cNvPr id="60" name="グループ化 59"/>
            <p:cNvGrpSpPr/>
            <p:nvPr/>
          </p:nvGrpSpPr>
          <p:grpSpPr>
            <a:xfrm>
              <a:off x="1325744" y="4103144"/>
              <a:ext cx="1652587" cy="1132289"/>
              <a:chOff x="1457322" y="2543162"/>
              <a:chExt cx="1652587" cy="1132289"/>
            </a:xfrm>
          </p:grpSpPr>
          <p:sp>
            <p:nvSpPr>
              <p:cNvPr id="61" name="円柱 60"/>
              <p:cNvSpPr/>
              <p:nvPr/>
            </p:nvSpPr>
            <p:spPr bwMode="auto">
              <a:xfrm>
                <a:off x="1717684" y="2612571"/>
                <a:ext cx="1153319" cy="435429"/>
              </a:xfrm>
              <a:prstGeom prst="can">
                <a:avLst/>
              </a:prstGeom>
              <a:gradFill rotWithShape="0">
                <a:gsLst>
                  <a:gs pos="0">
                    <a:srgbClr val="FFFFFF"/>
                  </a:gs>
                  <a:gs pos="33000">
                    <a:srgbClr val="FF9999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1" lang="en-US" altLang="ja-JP" sz="18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Cable Tank</a:t>
                </a:r>
                <a:endParaRPr kumimoji="1" lang="ja-JP" altLang="en-US" sz="18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62" name="グループ化 61"/>
              <p:cNvGrpSpPr/>
              <p:nvPr/>
            </p:nvGrpSpPr>
            <p:grpSpPr>
              <a:xfrm>
                <a:off x="2056220" y="3079291"/>
                <a:ext cx="476245" cy="118276"/>
                <a:chOff x="1966914" y="1755773"/>
                <a:chExt cx="476245" cy="118276"/>
              </a:xfrm>
            </p:grpSpPr>
            <p:sp>
              <p:nvSpPr>
                <p:cNvPr id="77" name="円柱 76"/>
                <p:cNvSpPr/>
                <p:nvPr/>
              </p:nvSpPr>
              <p:spPr bwMode="auto">
                <a:xfrm rot="5400000">
                  <a:off x="2145902" y="1705373"/>
                  <a:ext cx="118269" cy="219075"/>
                </a:xfrm>
                <a:prstGeom prst="can">
                  <a:avLst>
                    <a:gd name="adj" fmla="val 1000"/>
                  </a:avLst>
                </a:prstGeom>
                <a:gradFill rotWithShape="0">
                  <a:gsLst>
                    <a:gs pos="0">
                      <a:srgbClr val="FFFFFF"/>
                    </a:gs>
                    <a:gs pos="45000">
                      <a:srgbClr val="FFFF00"/>
                    </a:gs>
                  </a:gsLst>
                  <a:lin ang="5400000" scaled="1"/>
                </a:gradFill>
                <a:ln w="9525" cap="flat" cmpd="sng" algn="ctr">
                  <a:solidFill>
                    <a:srgbClr val="505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vert270" wrap="none" lIns="0" tIns="0" rIns="0" bIns="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166515" fontAlgn="ctr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ja-JP" altLang="en-US" sz="14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8" name="二等辺三角形 77"/>
                <p:cNvSpPr/>
                <p:nvPr/>
              </p:nvSpPr>
              <p:spPr bwMode="auto">
                <a:xfrm rot="5400000">
                  <a:off x="2319731" y="1750620"/>
                  <a:ext cx="118272" cy="128585"/>
                </a:xfrm>
                <a:prstGeom prst="triangle">
                  <a:avLst>
                    <a:gd name="adj" fmla="val 54000"/>
                  </a:avLst>
                </a:prstGeom>
                <a:gradFill rotWithShape="0">
                  <a:gsLst>
                    <a:gs pos="13000">
                      <a:srgbClr val="FFFFFF"/>
                    </a:gs>
                    <a:gs pos="64000">
                      <a:srgbClr val="FFFF00"/>
                    </a:gs>
                  </a:gsLst>
                  <a:lin ang="5400000" scaled="1"/>
                </a:gradFill>
                <a:ln w="9525" cap="flat" cmpd="sng" algn="ctr">
                  <a:solidFill>
                    <a:srgbClr val="505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166515" fontAlgn="ctr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ja-JP" altLang="en-US" sz="1700">
                    <a:solidFill>
                      <a:srgbClr val="000000"/>
                    </a:solidFill>
                    <a:latin typeface="ＭＳ Ｐゴシック" pitchFamily="50" charset="-128"/>
                    <a:ea typeface="ＭＳ Ｐゴシック" pitchFamily="50" charset="-128"/>
                  </a:endParaRPr>
                </a:p>
              </p:txBody>
            </p:sp>
            <p:sp>
              <p:nvSpPr>
                <p:cNvPr id="79" name="二等辺三角形 78"/>
                <p:cNvSpPr/>
                <p:nvPr/>
              </p:nvSpPr>
              <p:spPr bwMode="auto">
                <a:xfrm rot="16200000">
                  <a:off x="1972071" y="1750616"/>
                  <a:ext cx="118272" cy="128585"/>
                </a:xfrm>
                <a:prstGeom prst="triangle">
                  <a:avLst>
                    <a:gd name="adj" fmla="val 54000"/>
                  </a:avLst>
                </a:prstGeom>
                <a:gradFill rotWithShape="0">
                  <a:gsLst>
                    <a:gs pos="12000">
                      <a:srgbClr val="FFFFFF"/>
                    </a:gs>
                    <a:gs pos="57000">
                      <a:srgbClr val="FFFF00"/>
                    </a:gs>
                  </a:gsLst>
                  <a:lin ang="5400000" scaled="1"/>
                </a:gradFill>
                <a:ln w="9525" cap="flat" cmpd="sng" algn="ctr">
                  <a:solidFill>
                    <a:srgbClr val="505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166515" fontAlgn="ctr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ja-JP" altLang="en-US" sz="1700">
                    <a:solidFill>
                      <a:srgbClr val="000000"/>
                    </a:solidFill>
                    <a:latin typeface="ＭＳ Ｐゴシック" pitchFamily="50" charset="-128"/>
                    <a:ea typeface="ＭＳ Ｐゴシック" pitchFamily="50" charset="-128"/>
                  </a:endParaRPr>
                </a:p>
              </p:txBody>
            </p:sp>
          </p:grpSp>
          <p:sp>
            <p:nvSpPr>
              <p:cNvPr id="63" name="円弧 62"/>
              <p:cNvSpPr/>
              <p:nvPr/>
            </p:nvSpPr>
            <p:spPr bwMode="auto">
              <a:xfrm rot="10800000">
                <a:off x="1457322" y="2543162"/>
                <a:ext cx="1652587" cy="955660"/>
              </a:xfrm>
              <a:prstGeom prst="arc">
                <a:avLst>
                  <a:gd name="adj1" fmla="val 9035468"/>
                  <a:gd name="adj2" fmla="val 1961541"/>
                </a:avLst>
              </a:prstGeom>
              <a:noFill/>
              <a:ln w="25400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  <p:sp>
            <p:nvSpPr>
              <p:cNvPr id="64" name="円弧 63"/>
              <p:cNvSpPr/>
              <p:nvPr/>
            </p:nvSpPr>
            <p:spPr bwMode="auto">
              <a:xfrm rot="10800000">
                <a:off x="1457322" y="2543162"/>
                <a:ext cx="1652587" cy="1103292"/>
              </a:xfrm>
              <a:prstGeom prst="arc">
                <a:avLst>
                  <a:gd name="adj1" fmla="val 8558196"/>
                  <a:gd name="adj2" fmla="val 2237794"/>
                </a:avLst>
              </a:prstGeom>
              <a:noFill/>
              <a:ln w="25400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  <p:grpSp>
            <p:nvGrpSpPr>
              <p:cNvPr id="65" name="グループ化 64"/>
              <p:cNvGrpSpPr/>
              <p:nvPr/>
            </p:nvGrpSpPr>
            <p:grpSpPr>
              <a:xfrm>
                <a:off x="2047092" y="3557175"/>
                <a:ext cx="476245" cy="118276"/>
                <a:chOff x="1966914" y="1755773"/>
                <a:chExt cx="476245" cy="118276"/>
              </a:xfrm>
            </p:grpSpPr>
            <p:sp>
              <p:nvSpPr>
                <p:cNvPr id="74" name="円柱 73"/>
                <p:cNvSpPr/>
                <p:nvPr/>
              </p:nvSpPr>
              <p:spPr bwMode="auto">
                <a:xfrm rot="5400000">
                  <a:off x="2145902" y="1705373"/>
                  <a:ext cx="118269" cy="219075"/>
                </a:xfrm>
                <a:prstGeom prst="can">
                  <a:avLst>
                    <a:gd name="adj" fmla="val 1000"/>
                  </a:avLst>
                </a:prstGeom>
                <a:gradFill rotWithShape="0">
                  <a:gsLst>
                    <a:gs pos="0">
                      <a:srgbClr val="FFFFFF"/>
                    </a:gs>
                    <a:gs pos="45000">
                      <a:srgbClr val="FFFF00"/>
                    </a:gs>
                  </a:gsLst>
                  <a:lin ang="5400000" scaled="1"/>
                </a:gradFill>
                <a:ln w="9525" cap="flat" cmpd="sng" algn="ctr">
                  <a:solidFill>
                    <a:srgbClr val="505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vert270" wrap="none" lIns="0" tIns="0" rIns="0" bIns="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166515" fontAlgn="ctr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ja-JP" altLang="en-US" sz="14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5" name="二等辺三角形 74"/>
                <p:cNvSpPr/>
                <p:nvPr/>
              </p:nvSpPr>
              <p:spPr bwMode="auto">
                <a:xfrm rot="5400000">
                  <a:off x="2319731" y="1750620"/>
                  <a:ext cx="118272" cy="128585"/>
                </a:xfrm>
                <a:prstGeom prst="triangle">
                  <a:avLst>
                    <a:gd name="adj" fmla="val 54000"/>
                  </a:avLst>
                </a:prstGeom>
                <a:gradFill rotWithShape="0">
                  <a:gsLst>
                    <a:gs pos="13000">
                      <a:srgbClr val="FFFFFF"/>
                    </a:gs>
                    <a:gs pos="64000">
                      <a:srgbClr val="FFFF00"/>
                    </a:gs>
                  </a:gsLst>
                  <a:lin ang="5400000" scaled="1"/>
                </a:gradFill>
                <a:ln w="9525" cap="flat" cmpd="sng" algn="ctr">
                  <a:solidFill>
                    <a:srgbClr val="505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166515" fontAlgn="ctr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ja-JP" altLang="en-US" sz="1700">
                    <a:solidFill>
                      <a:srgbClr val="000000"/>
                    </a:solidFill>
                    <a:latin typeface="ＭＳ Ｐゴシック" pitchFamily="50" charset="-128"/>
                    <a:ea typeface="ＭＳ Ｐゴシック" pitchFamily="50" charset="-128"/>
                  </a:endParaRPr>
                </a:p>
              </p:txBody>
            </p:sp>
            <p:sp>
              <p:nvSpPr>
                <p:cNvPr id="76" name="二等辺三角形 75"/>
                <p:cNvSpPr/>
                <p:nvPr/>
              </p:nvSpPr>
              <p:spPr bwMode="auto">
                <a:xfrm rot="16200000">
                  <a:off x="1972071" y="1750616"/>
                  <a:ext cx="118272" cy="128585"/>
                </a:xfrm>
                <a:prstGeom prst="triangle">
                  <a:avLst>
                    <a:gd name="adj" fmla="val 54000"/>
                  </a:avLst>
                </a:prstGeom>
                <a:gradFill rotWithShape="0">
                  <a:gsLst>
                    <a:gs pos="12000">
                      <a:srgbClr val="FFFFFF"/>
                    </a:gs>
                    <a:gs pos="57000">
                      <a:srgbClr val="FFFF00"/>
                    </a:gs>
                  </a:gsLst>
                  <a:lin ang="5400000" scaled="1"/>
                </a:gradFill>
                <a:ln w="9525" cap="flat" cmpd="sng" algn="ctr">
                  <a:solidFill>
                    <a:srgbClr val="505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166515" fontAlgn="ctr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ja-JP" altLang="en-US" sz="1700">
                    <a:solidFill>
                      <a:srgbClr val="000000"/>
                    </a:solidFill>
                    <a:latin typeface="ＭＳ Ｐゴシック" pitchFamily="50" charset="-128"/>
                    <a:ea typeface="ＭＳ Ｐゴシック" pitchFamily="50" charset="-128"/>
                  </a:endParaRPr>
                </a:p>
              </p:txBody>
            </p:sp>
          </p:grpSp>
          <p:grpSp>
            <p:nvGrpSpPr>
              <p:cNvPr id="66" name="グループ化 65"/>
              <p:cNvGrpSpPr/>
              <p:nvPr/>
            </p:nvGrpSpPr>
            <p:grpSpPr>
              <a:xfrm>
                <a:off x="2047092" y="3407950"/>
                <a:ext cx="476245" cy="118276"/>
                <a:chOff x="1966914" y="1755773"/>
                <a:chExt cx="476245" cy="118276"/>
              </a:xfrm>
            </p:grpSpPr>
            <p:sp>
              <p:nvSpPr>
                <p:cNvPr id="71" name="円柱 70"/>
                <p:cNvSpPr/>
                <p:nvPr/>
              </p:nvSpPr>
              <p:spPr bwMode="auto">
                <a:xfrm rot="5400000">
                  <a:off x="2145902" y="1705373"/>
                  <a:ext cx="118269" cy="219075"/>
                </a:xfrm>
                <a:prstGeom prst="can">
                  <a:avLst>
                    <a:gd name="adj" fmla="val 1000"/>
                  </a:avLst>
                </a:prstGeom>
                <a:gradFill rotWithShape="0">
                  <a:gsLst>
                    <a:gs pos="0">
                      <a:srgbClr val="FFFFFF"/>
                    </a:gs>
                    <a:gs pos="45000">
                      <a:srgbClr val="FFFF00"/>
                    </a:gs>
                  </a:gsLst>
                  <a:lin ang="5400000" scaled="1"/>
                </a:gradFill>
                <a:ln w="9525" cap="flat" cmpd="sng" algn="ctr">
                  <a:solidFill>
                    <a:srgbClr val="505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vert270" wrap="none" lIns="0" tIns="0" rIns="0" bIns="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166515" fontAlgn="ctr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ja-JP" altLang="en-US" sz="14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2" name="二等辺三角形 71"/>
                <p:cNvSpPr/>
                <p:nvPr/>
              </p:nvSpPr>
              <p:spPr bwMode="auto">
                <a:xfrm rot="5400000">
                  <a:off x="2319731" y="1750620"/>
                  <a:ext cx="118272" cy="128585"/>
                </a:xfrm>
                <a:prstGeom prst="triangle">
                  <a:avLst>
                    <a:gd name="adj" fmla="val 54000"/>
                  </a:avLst>
                </a:prstGeom>
                <a:gradFill rotWithShape="0">
                  <a:gsLst>
                    <a:gs pos="13000">
                      <a:srgbClr val="FFFFFF"/>
                    </a:gs>
                    <a:gs pos="64000">
                      <a:srgbClr val="FFFF00"/>
                    </a:gs>
                  </a:gsLst>
                  <a:lin ang="5400000" scaled="1"/>
                </a:gradFill>
                <a:ln w="9525" cap="flat" cmpd="sng" algn="ctr">
                  <a:solidFill>
                    <a:srgbClr val="505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166515" fontAlgn="ctr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ja-JP" altLang="en-US" sz="1700">
                    <a:solidFill>
                      <a:srgbClr val="000000"/>
                    </a:solidFill>
                    <a:latin typeface="ＭＳ Ｐゴシック" pitchFamily="50" charset="-128"/>
                    <a:ea typeface="ＭＳ Ｐゴシック" pitchFamily="50" charset="-128"/>
                  </a:endParaRPr>
                </a:p>
              </p:txBody>
            </p:sp>
            <p:sp>
              <p:nvSpPr>
                <p:cNvPr id="73" name="二等辺三角形 72"/>
                <p:cNvSpPr/>
                <p:nvPr/>
              </p:nvSpPr>
              <p:spPr bwMode="auto">
                <a:xfrm rot="16200000">
                  <a:off x="1972071" y="1750616"/>
                  <a:ext cx="118272" cy="128585"/>
                </a:xfrm>
                <a:prstGeom prst="triangle">
                  <a:avLst>
                    <a:gd name="adj" fmla="val 54000"/>
                  </a:avLst>
                </a:prstGeom>
                <a:gradFill rotWithShape="0">
                  <a:gsLst>
                    <a:gs pos="12000">
                      <a:srgbClr val="FFFFFF"/>
                    </a:gs>
                    <a:gs pos="57000">
                      <a:srgbClr val="FFFF00"/>
                    </a:gs>
                  </a:gsLst>
                  <a:lin ang="5400000" scaled="1"/>
                </a:gradFill>
                <a:ln w="9525" cap="flat" cmpd="sng" algn="ctr">
                  <a:solidFill>
                    <a:srgbClr val="505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166515" fontAlgn="ctr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ja-JP" altLang="en-US" sz="1700">
                    <a:solidFill>
                      <a:srgbClr val="000000"/>
                    </a:solidFill>
                    <a:latin typeface="ＭＳ Ｐゴシック" pitchFamily="50" charset="-128"/>
                    <a:ea typeface="ＭＳ Ｐゴシック" pitchFamily="50" charset="-128"/>
                  </a:endParaRPr>
                </a:p>
              </p:txBody>
            </p:sp>
          </p:grpSp>
          <p:grpSp>
            <p:nvGrpSpPr>
              <p:cNvPr id="67" name="グループ化 66"/>
              <p:cNvGrpSpPr/>
              <p:nvPr/>
            </p:nvGrpSpPr>
            <p:grpSpPr>
              <a:xfrm>
                <a:off x="2047093" y="3258725"/>
                <a:ext cx="476245" cy="118276"/>
                <a:chOff x="1966914" y="1755773"/>
                <a:chExt cx="476245" cy="118276"/>
              </a:xfrm>
            </p:grpSpPr>
            <p:sp>
              <p:nvSpPr>
                <p:cNvPr id="68" name="円柱 67"/>
                <p:cNvSpPr/>
                <p:nvPr/>
              </p:nvSpPr>
              <p:spPr bwMode="auto">
                <a:xfrm rot="5400000">
                  <a:off x="2145902" y="1705373"/>
                  <a:ext cx="118269" cy="219075"/>
                </a:xfrm>
                <a:prstGeom prst="can">
                  <a:avLst>
                    <a:gd name="adj" fmla="val 1000"/>
                  </a:avLst>
                </a:prstGeom>
                <a:gradFill rotWithShape="0">
                  <a:gsLst>
                    <a:gs pos="0">
                      <a:srgbClr val="FFFFFF"/>
                    </a:gs>
                    <a:gs pos="45000">
                      <a:srgbClr val="FFFF00"/>
                    </a:gs>
                  </a:gsLst>
                  <a:lin ang="5400000" scaled="1"/>
                </a:gradFill>
                <a:ln w="9525" cap="flat" cmpd="sng" algn="ctr">
                  <a:solidFill>
                    <a:srgbClr val="505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vert270" wrap="none" lIns="0" tIns="0" rIns="0" bIns="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166515" fontAlgn="ctr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ja-JP" altLang="en-US" sz="14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9" name="二等辺三角形 68"/>
                <p:cNvSpPr/>
                <p:nvPr/>
              </p:nvSpPr>
              <p:spPr bwMode="auto">
                <a:xfrm rot="5400000">
                  <a:off x="2319731" y="1750620"/>
                  <a:ext cx="118272" cy="128585"/>
                </a:xfrm>
                <a:prstGeom prst="triangle">
                  <a:avLst>
                    <a:gd name="adj" fmla="val 54000"/>
                  </a:avLst>
                </a:prstGeom>
                <a:gradFill rotWithShape="0">
                  <a:gsLst>
                    <a:gs pos="13000">
                      <a:srgbClr val="FFFFFF"/>
                    </a:gs>
                    <a:gs pos="64000">
                      <a:srgbClr val="FFFF00"/>
                    </a:gs>
                  </a:gsLst>
                  <a:lin ang="5400000" scaled="1"/>
                </a:gradFill>
                <a:ln w="9525" cap="flat" cmpd="sng" algn="ctr">
                  <a:solidFill>
                    <a:srgbClr val="505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166515" fontAlgn="ctr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ja-JP" altLang="en-US" sz="1700">
                    <a:solidFill>
                      <a:srgbClr val="000000"/>
                    </a:solidFill>
                    <a:latin typeface="ＭＳ Ｐゴシック" pitchFamily="50" charset="-128"/>
                    <a:ea typeface="ＭＳ Ｐゴシック" pitchFamily="50" charset="-128"/>
                  </a:endParaRPr>
                </a:p>
              </p:txBody>
            </p:sp>
            <p:sp>
              <p:nvSpPr>
                <p:cNvPr id="70" name="二等辺三角形 69"/>
                <p:cNvSpPr/>
                <p:nvPr/>
              </p:nvSpPr>
              <p:spPr bwMode="auto">
                <a:xfrm rot="16200000">
                  <a:off x="1972071" y="1750616"/>
                  <a:ext cx="118272" cy="128585"/>
                </a:xfrm>
                <a:prstGeom prst="triangle">
                  <a:avLst>
                    <a:gd name="adj" fmla="val 54000"/>
                  </a:avLst>
                </a:prstGeom>
                <a:gradFill rotWithShape="0">
                  <a:gsLst>
                    <a:gs pos="12000">
                      <a:srgbClr val="FFFFFF"/>
                    </a:gs>
                    <a:gs pos="57000">
                      <a:srgbClr val="FFFF00"/>
                    </a:gs>
                  </a:gsLst>
                  <a:lin ang="5400000" scaled="1"/>
                </a:gradFill>
                <a:ln w="9525" cap="flat" cmpd="sng" algn="ctr">
                  <a:solidFill>
                    <a:srgbClr val="505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166515" fontAlgn="ctr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ja-JP" altLang="en-US" sz="1700">
                    <a:solidFill>
                      <a:srgbClr val="000000"/>
                    </a:solidFill>
                    <a:latin typeface="ＭＳ Ｐゴシック" pitchFamily="50" charset="-128"/>
                    <a:ea typeface="ＭＳ Ｐゴシック" pitchFamily="50" charset="-128"/>
                  </a:endParaRPr>
                </a:p>
              </p:txBody>
            </p:sp>
          </p:grpSp>
        </p:grpSp>
      </p:grpSp>
      <p:grpSp>
        <p:nvGrpSpPr>
          <p:cNvPr id="33" name="グループ化 32"/>
          <p:cNvGrpSpPr/>
          <p:nvPr/>
        </p:nvGrpSpPr>
        <p:grpSpPr>
          <a:xfrm>
            <a:off x="2751835" y="8673479"/>
            <a:ext cx="2483228" cy="1371311"/>
            <a:chOff x="2751835" y="8598312"/>
            <a:chExt cx="2483228" cy="1371311"/>
          </a:xfrm>
        </p:grpSpPr>
        <p:sp>
          <p:nvSpPr>
            <p:cNvPr id="81" name="正方形/長方形 80"/>
            <p:cNvSpPr/>
            <p:nvPr/>
          </p:nvSpPr>
          <p:spPr bwMode="auto">
            <a:xfrm>
              <a:off x="2901777" y="8598312"/>
              <a:ext cx="2333286" cy="1371311"/>
            </a:xfrm>
            <a:prstGeom prst="rect">
              <a:avLst/>
            </a:prstGeom>
            <a:gradFill>
              <a:gsLst>
                <a:gs pos="28000">
                  <a:srgbClr val="FFFFFF"/>
                </a:gs>
                <a:gs pos="100000">
                  <a:srgbClr val="92D050"/>
                </a:gs>
              </a:gsLst>
              <a:path path="circle">
                <a:fillToRect l="50000" t="50000" r="50000" b="50000"/>
              </a:path>
            </a:gradFill>
            <a:ln w="127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155896" tIns="77948" rIns="155896" bIns="7794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grpSp>
          <p:nvGrpSpPr>
            <p:cNvPr id="82" name="グループ化 81"/>
            <p:cNvGrpSpPr/>
            <p:nvPr/>
          </p:nvGrpSpPr>
          <p:grpSpPr>
            <a:xfrm>
              <a:off x="2755203" y="8648112"/>
              <a:ext cx="2144257" cy="225742"/>
              <a:chOff x="1428750" y="4138200"/>
              <a:chExt cx="1161271" cy="150448"/>
            </a:xfrm>
          </p:grpSpPr>
          <p:grpSp>
            <p:nvGrpSpPr>
              <p:cNvPr id="107" name="グループ化 106"/>
              <p:cNvGrpSpPr/>
              <p:nvPr/>
            </p:nvGrpSpPr>
            <p:grpSpPr>
              <a:xfrm>
                <a:off x="2043125" y="4138200"/>
                <a:ext cx="476245" cy="118276"/>
                <a:chOff x="1966914" y="1755773"/>
                <a:chExt cx="476245" cy="118276"/>
              </a:xfrm>
            </p:grpSpPr>
            <p:sp>
              <p:nvSpPr>
                <p:cNvPr id="111" name="円柱 110"/>
                <p:cNvSpPr/>
                <p:nvPr/>
              </p:nvSpPr>
              <p:spPr bwMode="auto">
                <a:xfrm rot="5400000">
                  <a:off x="2145902" y="1705373"/>
                  <a:ext cx="118269" cy="219075"/>
                </a:xfrm>
                <a:prstGeom prst="can">
                  <a:avLst>
                    <a:gd name="adj" fmla="val 1000"/>
                  </a:avLst>
                </a:prstGeom>
                <a:gradFill rotWithShape="0">
                  <a:gsLst>
                    <a:gs pos="0">
                      <a:srgbClr val="FFFFFF"/>
                    </a:gs>
                    <a:gs pos="45000">
                      <a:srgbClr val="FFFF00"/>
                    </a:gs>
                  </a:gsLst>
                  <a:lin ang="5400000" scaled="1"/>
                </a:gradFill>
                <a:ln w="9525" cap="flat" cmpd="sng" algn="ctr">
                  <a:solidFill>
                    <a:srgbClr val="505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vert270" wrap="none" lIns="0" tIns="0" rIns="0" bIns="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166515" fontAlgn="ctr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ja-JP" altLang="en-US" sz="14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2" name="二等辺三角形 111"/>
                <p:cNvSpPr/>
                <p:nvPr/>
              </p:nvSpPr>
              <p:spPr bwMode="auto">
                <a:xfrm rot="5400000">
                  <a:off x="2319731" y="1750620"/>
                  <a:ext cx="118272" cy="128585"/>
                </a:xfrm>
                <a:prstGeom prst="triangle">
                  <a:avLst>
                    <a:gd name="adj" fmla="val 54000"/>
                  </a:avLst>
                </a:prstGeom>
                <a:gradFill rotWithShape="0">
                  <a:gsLst>
                    <a:gs pos="13000">
                      <a:srgbClr val="FFFFFF"/>
                    </a:gs>
                    <a:gs pos="64000">
                      <a:srgbClr val="FFFF00"/>
                    </a:gs>
                  </a:gsLst>
                  <a:lin ang="5400000" scaled="1"/>
                </a:gradFill>
                <a:ln w="9525" cap="flat" cmpd="sng" algn="ctr">
                  <a:solidFill>
                    <a:srgbClr val="505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166515" fontAlgn="ctr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ja-JP" altLang="en-US" sz="1700">
                    <a:solidFill>
                      <a:srgbClr val="000000"/>
                    </a:solidFill>
                    <a:latin typeface="ＭＳ Ｐゴシック" pitchFamily="50" charset="-128"/>
                    <a:ea typeface="ＭＳ Ｐゴシック" pitchFamily="50" charset="-128"/>
                  </a:endParaRPr>
                </a:p>
              </p:txBody>
            </p:sp>
            <p:sp>
              <p:nvSpPr>
                <p:cNvPr id="113" name="二等辺三角形 112"/>
                <p:cNvSpPr/>
                <p:nvPr/>
              </p:nvSpPr>
              <p:spPr bwMode="auto">
                <a:xfrm rot="16200000">
                  <a:off x="1972071" y="1750616"/>
                  <a:ext cx="118272" cy="128585"/>
                </a:xfrm>
                <a:prstGeom prst="triangle">
                  <a:avLst>
                    <a:gd name="adj" fmla="val 54000"/>
                  </a:avLst>
                </a:prstGeom>
                <a:gradFill rotWithShape="0">
                  <a:gsLst>
                    <a:gs pos="12000">
                      <a:srgbClr val="FFFFFF"/>
                    </a:gs>
                    <a:gs pos="57000">
                      <a:srgbClr val="FFFF00"/>
                    </a:gs>
                  </a:gsLst>
                  <a:lin ang="5400000" scaled="1"/>
                </a:gradFill>
                <a:ln w="9525" cap="flat" cmpd="sng" algn="ctr">
                  <a:solidFill>
                    <a:srgbClr val="505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166515" fontAlgn="ctr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ja-JP" altLang="en-US" sz="1700">
                    <a:solidFill>
                      <a:srgbClr val="000000"/>
                    </a:solidFill>
                    <a:latin typeface="ＭＳ Ｐゴシック" pitchFamily="50" charset="-128"/>
                    <a:ea typeface="ＭＳ Ｐゴシック" pitchFamily="50" charset="-128"/>
                  </a:endParaRPr>
                </a:p>
              </p:txBody>
            </p:sp>
          </p:grpSp>
          <p:sp>
            <p:nvSpPr>
              <p:cNvPr id="108" name="円弧 107"/>
              <p:cNvSpPr/>
              <p:nvPr/>
            </p:nvSpPr>
            <p:spPr bwMode="auto">
              <a:xfrm>
                <a:off x="2423333" y="4197336"/>
                <a:ext cx="166688" cy="91296"/>
              </a:xfrm>
              <a:prstGeom prst="arc">
                <a:avLst>
                  <a:gd name="adj1" fmla="val 16200000"/>
                  <a:gd name="adj2" fmla="val 5481844"/>
                </a:avLst>
              </a:prstGeom>
              <a:noFill/>
              <a:ln w="25400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  <p:cxnSp>
            <p:nvCxnSpPr>
              <p:cNvPr id="109" name="直線コネクタ 108"/>
              <p:cNvCxnSpPr/>
              <p:nvPr/>
            </p:nvCxnSpPr>
            <p:spPr bwMode="auto">
              <a:xfrm>
                <a:off x="1428750" y="4192263"/>
                <a:ext cx="636594" cy="0"/>
              </a:xfrm>
              <a:prstGeom prst="lin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C8C8C8"/>
                  </a:gs>
                </a:gsLst>
                <a:lin ang="5400000" scaled="1"/>
              </a:gradFill>
              <a:ln w="25400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0" name="直線コネクタ 109"/>
              <p:cNvCxnSpPr/>
              <p:nvPr/>
            </p:nvCxnSpPr>
            <p:spPr bwMode="auto">
              <a:xfrm>
                <a:off x="1428750" y="4288632"/>
                <a:ext cx="1094588" cy="16"/>
              </a:xfrm>
              <a:prstGeom prst="lin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C8C8C8"/>
                  </a:gs>
                </a:gsLst>
                <a:lin ang="5400000" scaled="1"/>
              </a:gradFill>
              <a:ln w="25400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83" name="グループ化 82"/>
            <p:cNvGrpSpPr/>
            <p:nvPr/>
          </p:nvGrpSpPr>
          <p:grpSpPr>
            <a:xfrm>
              <a:off x="2755203" y="8926539"/>
              <a:ext cx="2144257" cy="225742"/>
              <a:chOff x="1428750" y="4138200"/>
              <a:chExt cx="1161271" cy="150448"/>
            </a:xfrm>
          </p:grpSpPr>
          <p:grpSp>
            <p:nvGrpSpPr>
              <p:cNvPr id="100" name="グループ化 99"/>
              <p:cNvGrpSpPr/>
              <p:nvPr/>
            </p:nvGrpSpPr>
            <p:grpSpPr>
              <a:xfrm>
                <a:off x="2043125" y="4138200"/>
                <a:ext cx="476245" cy="118276"/>
                <a:chOff x="1966914" y="1755773"/>
                <a:chExt cx="476245" cy="118276"/>
              </a:xfrm>
            </p:grpSpPr>
            <p:sp>
              <p:nvSpPr>
                <p:cNvPr id="104" name="円柱 103"/>
                <p:cNvSpPr/>
                <p:nvPr/>
              </p:nvSpPr>
              <p:spPr bwMode="auto">
                <a:xfrm rot="5400000">
                  <a:off x="2145902" y="1705373"/>
                  <a:ext cx="118269" cy="219075"/>
                </a:xfrm>
                <a:prstGeom prst="can">
                  <a:avLst>
                    <a:gd name="adj" fmla="val 1000"/>
                  </a:avLst>
                </a:prstGeom>
                <a:gradFill rotWithShape="0">
                  <a:gsLst>
                    <a:gs pos="0">
                      <a:srgbClr val="FFFFFF"/>
                    </a:gs>
                    <a:gs pos="45000">
                      <a:srgbClr val="FFFF00"/>
                    </a:gs>
                  </a:gsLst>
                  <a:lin ang="5400000" scaled="1"/>
                </a:gradFill>
                <a:ln w="9525" cap="flat" cmpd="sng" algn="ctr">
                  <a:solidFill>
                    <a:srgbClr val="505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vert270" wrap="none" lIns="0" tIns="0" rIns="0" bIns="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166515" fontAlgn="ctr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ja-JP" altLang="en-US" sz="14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5" name="二等辺三角形 104"/>
                <p:cNvSpPr/>
                <p:nvPr/>
              </p:nvSpPr>
              <p:spPr bwMode="auto">
                <a:xfrm rot="5400000">
                  <a:off x="2319731" y="1750620"/>
                  <a:ext cx="118272" cy="128585"/>
                </a:xfrm>
                <a:prstGeom prst="triangle">
                  <a:avLst>
                    <a:gd name="adj" fmla="val 54000"/>
                  </a:avLst>
                </a:prstGeom>
                <a:gradFill rotWithShape="0">
                  <a:gsLst>
                    <a:gs pos="13000">
                      <a:srgbClr val="FFFFFF"/>
                    </a:gs>
                    <a:gs pos="64000">
                      <a:srgbClr val="FFFF00"/>
                    </a:gs>
                  </a:gsLst>
                  <a:lin ang="5400000" scaled="1"/>
                </a:gradFill>
                <a:ln w="9525" cap="flat" cmpd="sng" algn="ctr">
                  <a:solidFill>
                    <a:srgbClr val="505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166515" fontAlgn="ctr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ja-JP" altLang="en-US" sz="1700">
                    <a:solidFill>
                      <a:srgbClr val="000000"/>
                    </a:solidFill>
                    <a:latin typeface="ＭＳ Ｐゴシック" pitchFamily="50" charset="-128"/>
                    <a:ea typeface="ＭＳ Ｐゴシック" pitchFamily="50" charset="-128"/>
                  </a:endParaRPr>
                </a:p>
              </p:txBody>
            </p:sp>
            <p:sp>
              <p:nvSpPr>
                <p:cNvPr id="106" name="二等辺三角形 105"/>
                <p:cNvSpPr/>
                <p:nvPr/>
              </p:nvSpPr>
              <p:spPr bwMode="auto">
                <a:xfrm rot="16200000">
                  <a:off x="1972071" y="1750616"/>
                  <a:ext cx="118272" cy="128585"/>
                </a:xfrm>
                <a:prstGeom prst="triangle">
                  <a:avLst>
                    <a:gd name="adj" fmla="val 54000"/>
                  </a:avLst>
                </a:prstGeom>
                <a:gradFill rotWithShape="0">
                  <a:gsLst>
                    <a:gs pos="12000">
                      <a:srgbClr val="FFFFFF"/>
                    </a:gs>
                    <a:gs pos="57000">
                      <a:srgbClr val="FFFF00"/>
                    </a:gs>
                  </a:gsLst>
                  <a:lin ang="5400000" scaled="1"/>
                </a:gradFill>
                <a:ln w="9525" cap="flat" cmpd="sng" algn="ctr">
                  <a:solidFill>
                    <a:srgbClr val="505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166515" fontAlgn="ctr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ja-JP" altLang="en-US" sz="1700">
                    <a:solidFill>
                      <a:srgbClr val="000000"/>
                    </a:solidFill>
                    <a:latin typeface="ＭＳ Ｐゴシック" pitchFamily="50" charset="-128"/>
                    <a:ea typeface="ＭＳ Ｐゴシック" pitchFamily="50" charset="-128"/>
                  </a:endParaRPr>
                </a:p>
              </p:txBody>
            </p:sp>
          </p:grpSp>
          <p:sp>
            <p:nvSpPr>
              <p:cNvPr id="101" name="円弧 100"/>
              <p:cNvSpPr/>
              <p:nvPr/>
            </p:nvSpPr>
            <p:spPr bwMode="auto">
              <a:xfrm>
                <a:off x="2423333" y="4197336"/>
                <a:ext cx="166688" cy="91296"/>
              </a:xfrm>
              <a:prstGeom prst="arc">
                <a:avLst>
                  <a:gd name="adj1" fmla="val 16200000"/>
                  <a:gd name="adj2" fmla="val 5481844"/>
                </a:avLst>
              </a:prstGeom>
              <a:noFill/>
              <a:ln w="25400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  <p:cxnSp>
            <p:nvCxnSpPr>
              <p:cNvPr id="102" name="直線コネクタ 101"/>
              <p:cNvCxnSpPr/>
              <p:nvPr/>
            </p:nvCxnSpPr>
            <p:spPr bwMode="auto">
              <a:xfrm>
                <a:off x="1428750" y="4192263"/>
                <a:ext cx="636594" cy="0"/>
              </a:xfrm>
              <a:prstGeom prst="lin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C8C8C8"/>
                  </a:gs>
                </a:gsLst>
                <a:lin ang="5400000" scaled="1"/>
              </a:gradFill>
              <a:ln w="25400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3" name="直線コネクタ 102"/>
              <p:cNvCxnSpPr/>
              <p:nvPr/>
            </p:nvCxnSpPr>
            <p:spPr bwMode="auto">
              <a:xfrm>
                <a:off x="1428750" y="4288632"/>
                <a:ext cx="1094588" cy="16"/>
              </a:xfrm>
              <a:prstGeom prst="lin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C8C8C8"/>
                  </a:gs>
                </a:gsLst>
                <a:lin ang="5400000" scaled="1"/>
              </a:gradFill>
              <a:ln w="25400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84" name="グループ化 83"/>
            <p:cNvGrpSpPr/>
            <p:nvPr/>
          </p:nvGrpSpPr>
          <p:grpSpPr>
            <a:xfrm>
              <a:off x="2755203" y="9208803"/>
              <a:ext cx="2144257" cy="225742"/>
              <a:chOff x="1428750" y="4138200"/>
              <a:chExt cx="1161271" cy="150448"/>
            </a:xfrm>
          </p:grpSpPr>
          <p:grpSp>
            <p:nvGrpSpPr>
              <p:cNvPr id="93" name="グループ化 92"/>
              <p:cNvGrpSpPr/>
              <p:nvPr/>
            </p:nvGrpSpPr>
            <p:grpSpPr>
              <a:xfrm>
                <a:off x="2043125" y="4138200"/>
                <a:ext cx="476245" cy="118276"/>
                <a:chOff x="1966914" y="1755773"/>
                <a:chExt cx="476245" cy="118276"/>
              </a:xfrm>
            </p:grpSpPr>
            <p:sp>
              <p:nvSpPr>
                <p:cNvPr id="97" name="円柱 96"/>
                <p:cNvSpPr/>
                <p:nvPr/>
              </p:nvSpPr>
              <p:spPr bwMode="auto">
                <a:xfrm rot="5400000">
                  <a:off x="2145902" y="1705373"/>
                  <a:ext cx="118269" cy="219075"/>
                </a:xfrm>
                <a:prstGeom prst="can">
                  <a:avLst>
                    <a:gd name="adj" fmla="val 1000"/>
                  </a:avLst>
                </a:prstGeom>
                <a:gradFill rotWithShape="0">
                  <a:gsLst>
                    <a:gs pos="0">
                      <a:srgbClr val="FFFFFF"/>
                    </a:gs>
                    <a:gs pos="45000">
                      <a:srgbClr val="FFFF00"/>
                    </a:gs>
                  </a:gsLst>
                  <a:lin ang="5400000" scaled="1"/>
                </a:gradFill>
                <a:ln w="9525" cap="flat" cmpd="sng" algn="ctr">
                  <a:solidFill>
                    <a:srgbClr val="505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vert270" wrap="none" lIns="0" tIns="0" rIns="0" bIns="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166515" fontAlgn="ctr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ja-JP" altLang="en-US" sz="14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8" name="二等辺三角形 97"/>
                <p:cNvSpPr/>
                <p:nvPr/>
              </p:nvSpPr>
              <p:spPr bwMode="auto">
                <a:xfrm rot="5400000">
                  <a:off x="2319731" y="1750620"/>
                  <a:ext cx="118272" cy="128585"/>
                </a:xfrm>
                <a:prstGeom prst="triangle">
                  <a:avLst>
                    <a:gd name="adj" fmla="val 54000"/>
                  </a:avLst>
                </a:prstGeom>
                <a:gradFill rotWithShape="0">
                  <a:gsLst>
                    <a:gs pos="13000">
                      <a:srgbClr val="FFFFFF"/>
                    </a:gs>
                    <a:gs pos="64000">
                      <a:srgbClr val="FFFF00"/>
                    </a:gs>
                  </a:gsLst>
                  <a:lin ang="5400000" scaled="1"/>
                </a:gradFill>
                <a:ln w="9525" cap="flat" cmpd="sng" algn="ctr">
                  <a:solidFill>
                    <a:srgbClr val="505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166515" fontAlgn="ctr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ja-JP" altLang="en-US" sz="1700">
                    <a:solidFill>
                      <a:srgbClr val="000000"/>
                    </a:solidFill>
                    <a:latin typeface="ＭＳ Ｐゴシック" pitchFamily="50" charset="-128"/>
                    <a:ea typeface="ＭＳ Ｐゴシック" pitchFamily="50" charset="-128"/>
                  </a:endParaRPr>
                </a:p>
              </p:txBody>
            </p:sp>
            <p:sp>
              <p:nvSpPr>
                <p:cNvPr id="99" name="二等辺三角形 98"/>
                <p:cNvSpPr/>
                <p:nvPr/>
              </p:nvSpPr>
              <p:spPr bwMode="auto">
                <a:xfrm rot="16200000">
                  <a:off x="1972071" y="1750616"/>
                  <a:ext cx="118272" cy="128585"/>
                </a:xfrm>
                <a:prstGeom prst="triangle">
                  <a:avLst>
                    <a:gd name="adj" fmla="val 54000"/>
                  </a:avLst>
                </a:prstGeom>
                <a:gradFill rotWithShape="0">
                  <a:gsLst>
                    <a:gs pos="12000">
                      <a:srgbClr val="FFFFFF"/>
                    </a:gs>
                    <a:gs pos="57000">
                      <a:srgbClr val="FFFF00"/>
                    </a:gs>
                  </a:gsLst>
                  <a:lin ang="5400000" scaled="1"/>
                </a:gradFill>
                <a:ln w="9525" cap="flat" cmpd="sng" algn="ctr">
                  <a:solidFill>
                    <a:srgbClr val="505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166515" fontAlgn="ctr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ja-JP" altLang="en-US" sz="1700">
                    <a:solidFill>
                      <a:srgbClr val="000000"/>
                    </a:solidFill>
                    <a:latin typeface="ＭＳ Ｐゴシック" pitchFamily="50" charset="-128"/>
                    <a:ea typeface="ＭＳ Ｐゴシック" pitchFamily="50" charset="-128"/>
                  </a:endParaRPr>
                </a:p>
              </p:txBody>
            </p:sp>
          </p:grpSp>
          <p:sp>
            <p:nvSpPr>
              <p:cNvPr id="94" name="円弧 93"/>
              <p:cNvSpPr/>
              <p:nvPr/>
            </p:nvSpPr>
            <p:spPr bwMode="auto">
              <a:xfrm>
                <a:off x="2423333" y="4197336"/>
                <a:ext cx="166688" cy="91296"/>
              </a:xfrm>
              <a:prstGeom prst="arc">
                <a:avLst>
                  <a:gd name="adj1" fmla="val 16200000"/>
                  <a:gd name="adj2" fmla="val 5481844"/>
                </a:avLst>
              </a:prstGeom>
              <a:noFill/>
              <a:ln w="25400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  <p:cxnSp>
            <p:nvCxnSpPr>
              <p:cNvPr id="95" name="直線コネクタ 94"/>
              <p:cNvCxnSpPr/>
              <p:nvPr/>
            </p:nvCxnSpPr>
            <p:spPr bwMode="auto">
              <a:xfrm>
                <a:off x="1428750" y="4192263"/>
                <a:ext cx="636594" cy="0"/>
              </a:xfrm>
              <a:prstGeom prst="lin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C8C8C8"/>
                  </a:gs>
                </a:gsLst>
                <a:lin ang="5400000" scaled="1"/>
              </a:gradFill>
              <a:ln w="25400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6" name="直線コネクタ 95"/>
              <p:cNvCxnSpPr/>
              <p:nvPr/>
            </p:nvCxnSpPr>
            <p:spPr bwMode="auto">
              <a:xfrm>
                <a:off x="1428750" y="4288632"/>
                <a:ext cx="1094588" cy="16"/>
              </a:xfrm>
              <a:prstGeom prst="lin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C8C8C8"/>
                  </a:gs>
                </a:gsLst>
                <a:lin ang="5400000" scaled="1"/>
              </a:gradFill>
              <a:ln w="25400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85" name="グループ化 84"/>
            <p:cNvGrpSpPr/>
            <p:nvPr/>
          </p:nvGrpSpPr>
          <p:grpSpPr>
            <a:xfrm>
              <a:off x="2751835" y="9480349"/>
              <a:ext cx="2144257" cy="225742"/>
              <a:chOff x="1428750" y="4138200"/>
              <a:chExt cx="1161271" cy="150448"/>
            </a:xfrm>
          </p:grpSpPr>
          <p:grpSp>
            <p:nvGrpSpPr>
              <p:cNvPr id="86" name="グループ化 85"/>
              <p:cNvGrpSpPr/>
              <p:nvPr/>
            </p:nvGrpSpPr>
            <p:grpSpPr>
              <a:xfrm>
                <a:off x="2043125" y="4138200"/>
                <a:ext cx="476245" cy="118276"/>
                <a:chOff x="1966914" y="1755773"/>
                <a:chExt cx="476245" cy="118276"/>
              </a:xfrm>
            </p:grpSpPr>
            <p:sp>
              <p:nvSpPr>
                <p:cNvPr id="90" name="円柱 89"/>
                <p:cNvSpPr/>
                <p:nvPr/>
              </p:nvSpPr>
              <p:spPr bwMode="auto">
                <a:xfrm rot="5400000">
                  <a:off x="2145902" y="1705373"/>
                  <a:ext cx="118269" cy="219075"/>
                </a:xfrm>
                <a:prstGeom prst="can">
                  <a:avLst>
                    <a:gd name="adj" fmla="val 1000"/>
                  </a:avLst>
                </a:prstGeom>
                <a:gradFill rotWithShape="0">
                  <a:gsLst>
                    <a:gs pos="0">
                      <a:srgbClr val="FFFFFF"/>
                    </a:gs>
                    <a:gs pos="45000">
                      <a:srgbClr val="FFFF00"/>
                    </a:gs>
                  </a:gsLst>
                  <a:lin ang="5400000" scaled="1"/>
                </a:gradFill>
                <a:ln w="9525" cap="flat" cmpd="sng" algn="ctr">
                  <a:solidFill>
                    <a:srgbClr val="505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vert270" wrap="none" lIns="0" tIns="0" rIns="0" bIns="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166515" fontAlgn="ctr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ja-JP" altLang="en-US" sz="14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1" name="二等辺三角形 90"/>
                <p:cNvSpPr/>
                <p:nvPr/>
              </p:nvSpPr>
              <p:spPr bwMode="auto">
                <a:xfrm rot="5400000">
                  <a:off x="2319731" y="1750620"/>
                  <a:ext cx="118272" cy="128585"/>
                </a:xfrm>
                <a:prstGeom prst="triangle">
                  <a:avLst>
                    <a:gd name="adj" fmla="val 54000"/>
                  </a:avLst>
                </a:prstGeom>
                <a:gradFill rotWithShape="0">
                  <a:gsLst>
                    <a:gs pos="13000">
                      <a:srgbClr val="FFFFFF"/>
                    </a:gs>
                    <a:gs pos="64000">
                      <a:srgbClr val="FFFF00"/>
                    </a:gs>
                  </a:gsLst>
                  <a:lin ang="5400000" scaled="1"/>
                </a:gradFill>
                <a:ln w="9525" cap="flat" cmpd="sng" algn="ctr">
                  <a:solidFill>
                    <a:srgbClr val="505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166515" fontAlgn="ctr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ja-JP" altLang="en-US" sz="1700">
                    <a:solidFill>
                      <a:srgbClr val="000000"/>
                    </a:solidFill>
                    <a:latin typeface="ＭＳ Ｐゴシック" pitchFamily="50" charset="-128"/>
                    <a:ea typeface="ＭＳ Ｐゴシック" pitchFamily="50" charset="-128"/>
                  </a:endParaRPr>
                </a:p>
              </p:txBody>
            </p:sp>
            <p:sp>
              <p:nvSpPr>
                <p:cNvPr id="92" name="二等辺三角形 91"/>
                <p:cNvSpPr/>
                <p:nvPr/>
              </p:nvSpPr>
              <p:spPr bwMode="auto">
                <a:xfrm rot="16200000">
                  <a:off x="1972071" y="1750616"/>
                  <a:ext cx="118272" cy="128585"/>
                </a:xfrm>
                <a:prstGeom prst="triangle">
                  <a:avLst>
                    <a:gd name="adj" fmla="val 54000"/>
                  </a:avLst>
                </a:prstGeom>
                <a:gradFill rotWithShape="0">
                  <a:gsLst>
                    <a:gs pos="12000">
                      <a:srgbClr val="FFFFFF"/>
                    </a:gs>
                    <a:gs pos="57000">
                      <a:srgbClr val="FFFF00"/>
                    </a:gs>
                  </a:gsLst>
                  <a:lin ang="5400000" scaled="1"/>
                </a:gradFill>
                <a:ln w="9525" cap="flat" cmpd="sng" algn="ctr">
                  <a:solidFill>
                    <a:srgbClr val="505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166515" fontAlgn="ctr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ja-JP" altLang="en-US" sz="1700">
                    <a:solidFill>
                      <a:srgbClr val="000000"/>
                    </a:solidFill>
                    <a:latin typeface="ＭＳ Ｐゴシック" pitchFamily="50" charset="-128"/>
                    <a:ea typeface="ＭＳ Ｐゴシック" pitchFamily="50" charset="-128"/>
                  </a:endParaRPr>
                </a:p>
              </p:txBody>
            </p:sp>
          </p:grpSp>
          <p:sp>
            <p:nvSpPr>
              <p:cNvPr id="87" name="円弧 86"/>
              <p:cNvSpPr/>
              <p:nvPr/>
            </p:nvSpPr>
            <p:spPr bwMode="auto">
              <a:xfrm>
                <a:off x="2423333" y="4197336"/>
                <a:ext cx="166688" cy="91296"/>
              </a:xfrm>
              <a:prstGeom prst="arc">
                <a:avLst>
                  <a:gd name="adj1" fmla="val 16200000"/>
                  <a:gd name="adj2" fmla="val 5481844"/>
                </a:avLst>
              </a:prstGeom>
              <a:noFill/>
              <a:ln w="25400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  <p:cxnSp>
            <p:nvCxnSpPr>
              <p:cNvPr id="88" name="直線コネクタ 87"/>
              <p:cNvCxnSpPr/>
              <p:nvPr/>
            </p:nvCxnSpPr>
            <p:spPr bwMode="auto">
              <a:xfrm>
                <a:off x="1428750" y="4192263"/>
                <a:ext cx="636594" cy="0"/>
              </a:xfrm>
              <a:prstGeom prst="lin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C8C8C8"/>
                  </a:gs>
                </a:gsLst>
                <a:lin ang="5400000" scaled="1"/>
              </a:gradFill>
              <a:ln w="25400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9" name="直線コネクタ 88"/>
              <p:cNvCxnSpPr/>
              <p:nvPr/>
            </p:nvCxnSpPr>
            <p:spPr bwMode="auto">
              <a:xfrm>
                <a:off x="1428750" y="4288632"/>
                <a:ext cx="1094588" cy="16"/>
              </a:xfrm>
              <a:prstGeom prst="lin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C8C8C8"/>
                  </a:gs>
                </a:gsLst>
                <a:lin ang="5400000" scaled="1"/>
              </a:gradFill>
              <a:ln w="25400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16" name="グループ化 115"/>
          <p:cNvGrpSpPr/>
          <p:nvPr/>
        </p:nvGrpSpPr>
        <p:grpSpPr>
          <a:xfrm>
            <a:off x="911754" y="4701382"/>
            <a:ext cx="6120509" cy="947761"/>
            <a:chOff x="497359" y="2929364"/>
            <a:chExt cx="3314700" cy="631646"/>
          </a:xfrm>
        </p:grpSpPr>
        <p:sp>
          <p:nvSpPr>
            <p:cNvPr id="8" name="正方形/長方形 7"/>
            <p:cNvSpPr/>
            <p:nvPr/>
          </p:nvSpPr>
          <p:spPr bwMode="auto">
            <a:xfrm>
              <a:off x="546101" y="2929364"/>
              <a:ext cx="3265958" cy="466725"/>
            </a:xfrm>
            <a:prstGeom prst="rect">
              <a:avLst/>
            </a:prstGeom>
            <a:gradFill flip="none" rotWithShape="1">
              <a:gsLst>
                <a:gs pos="0">
                  <a:srgbClr val="FFFFFF"/>
                </a:gs>
                <a:gs pos="45000">
                  <a:srgbClr val="66FFFF"/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cxnSp>
          <p:nvCxnSpPr>
            <p:cNvPr id="9" name="直線コネクタ 8"/>
            <p:cNvCxnSpPr/>
            <p:nvPr/>
          </p:nvCxnSpPr>
          <p:spPr bwMode="auto">
            <a:xfrm>
              <a:off x="1077630" y="3284219"/>
              <a:ext cx="2588801" cy="16"/>
            </a:xfrm>
            <a:prstGeom prst="lin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25400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grpSp>
          <p:nvGrpSpPr>
            <p:cNvPr id="10" name="グループ化 9"/>
            <p:cNvGrpSpPr/>
            <p:nvPr/>
          </p:nvGrpSpPr>
          <p:grpSpPr>
            <a:xfrm>
              <a:off x="1399491" y="3225096"/>
              <a:ext cx="476245" cy="118276"/>
              <a:chOff x="1966914" y="1755773"/>
              <a:chExt cx="476245" cy="118276"/>
            </a:xfrm>
          </p:grpSpPr>
          <p:sp>
            <p:nvSpPr>
              <p:cNvPr id="30" name="円柱 29"/>
              <p:cNvSpPr/>
              <p:nvPr/>
            </p:nvSpPr>
            <p:spPr bwMode="auto">
              <a:xfrm rot="5400000">
                <a:off x="2145902" y="1705373"/>
                <a:ext cx="118269" cy="219075"/>
              </a:xfrm>
              <a:prstGeom prst="can">
                <a:avLst>
                  <a:gd name="adj" fmla="val 1000"/>
                </a:avLst>
              </a:prstGeom>
              <a:gradFill rotWithShape="0">
                <a:gsLst>
                  <a:gs pos="0">
                    <a:srgbClr val="FFFFFF"/>
                  </a:gs>
                  <a:gs pos="45000">
                    <a:srgbClr val="FFFF0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vert270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二等辺三角形 30"/>
              <p:cNvSpPr/>
              <p:nvPr/>
            </p:nvSpPr>
            <p:spPr bwMode="auto">
              <a:xfrm rot="5400000">
                <a:off x="2319731" y="1750620"/>
                <a:ext cx="118272" cy="128585"/>
              </a:xfrm>
              <a:prstGeom prst="triangle">
                <a:avLst>
                  <a:gd name="adj" fmla="val 54000"/>
                </a:avLst>
              </a:prstGeom>
              <a:gradFill rotWithShape="0">
                <a:gsLst>
                  <a:gs pos="13000">
                    <a:srgbClr val="FFFFFF"/>
                  </a:gs>
                  <a:gs pos="64000">
                    <a:srgbClr val="FFFF0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  <p:sp>
            <p:nvSpPr>
              <p:cNvPr id="32" name="二等辺三角形 31"/>
              <p:cNvSpPr/>
              <p:nvPr/>
            </p:nvSpPr>
            <p:spPr bwMode="auto">
              <a:xfrm rot="16200000">
                <a:off x="1972071" y="1750616"/>
                <a:ext cx="118272" cy="128585"/>
              </a:xfrm>
              <a:prstGeom prst="triangle">
                <a:avLst>
                  <a:gd name="adj" fmla="val 54000"/>
                </a:avLst>
              </a:prstGeom>
              <a:gradFill rotWithShape="0">
                <a:gsLst>
                  <a:gs pos="12000">
                    <a:srgbClr val="FFFFFF"/>
                  </a:gs>
                  <a:gs pos="57000">
                    <a:srgbClr val="FFFF0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</p:grpSp>
        <p:grpSp>
          <p:nvGrpSpPr>
            <p:cNvPr id="11" name="グループ化 10"/>
            <p:cNvGrpSpPr/>
            <p:nvPr/>
          </p:nvGrpSpPr>
          <p:grpSpPr>
            <a:xfrm>
              <a:off x="1974166" y="3225092"/>
              <a:ext cx="476245" cy="118276"/>
              <a:chOff x="1966914" y="1755773"/>
              <a:chExt cx="476245" cy="118276"/>
            </a:xfrm>
          </p:grpSpPr>
          <p:sp>
            <p:nvSpPr>
              <p:cNvPr id="27" name="円柱 26"/>
              <p:cNvSpPr/>
              <p:nvPr/>
            </p:nvSpPr>
            <p:spPr bwMode="auto">
              <a:xfrm rot="5400000">
                <a:off x="2145902" y="1705373"/>
                <a:ext cx="118269" cy="219075"/>
              </a:xfrm>
              <a:prstGeom prst="can">
                <a:avLst>
                  <a:gd name="adj" fmla="val 1000"/>
                </a:avLst>
              </a:prstGeom>
              <a:gradFill rotWithShape="0">
                <a:gsLst>
                  <a:gs pos="0">
                    <a:srgbClr val="FFFFFF"/>
                  </a:gs>
                  <a:gs pos="45000">
                    <a:srgbClr val="FFFF0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vert270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二等辺三角形 27"/>
              <p:cNvSpPr/>
              <p:nvPr/>
            </p:nvSpPr>
            <p:spPr bwMode="auto">
              <a:xfrm rot="5400000">
                <a:off x="2319731" y="1750620"/>
                <a:ext cx="118272" cy="128585"/>
              </a:xfrm>
              <a:prstGeom prst="triangle">
                <a:avLst>
                  <a:gd name="adj" fmla="val 54000"/>
                </a:avLst>
              </a:prstGeom>
              <a:gradFill rotWithShape="0">
                <a:gsLst>
                  <a:gs pos="13000">
                    <a:srgbClr val="FFFFFF"/>
                  </a:gs>
                  <a:gs pos="64000">
                    <a:srgbClr val="FFFF0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  <p:sp>
            <p:nvSpPr>
              <p:cNvPr id="29" name="二等辺三角形 28"/>
              <p:cNvSpPr/>
              <p:nvPr/>
            </p:nvSpPr>
            <p:spPr bwMode="auto">
              <a:xfrm rot="16200000">
                <a:off x="1972071" y="1750616"/>
                <a:ext cx="118272" cy="128585"/>
              </a:xfrm>
              <a:prstGeom prst="triangle">
                <a:avLst>
                  <a:gd name="adj" fmla="val 54000"/>
                </a:avLst>
              </a:prstGeom>
              <a:gradFill rotWithShape="0">
                <a:gsLst>
                  <a:gs pos="12000">
                    <a:srgbClr val="FFFFFF"/>
                  </a:gs>
                  <a:gs pos="57000">
                    <a:srgbClr val="FFFF0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</p:grpSp>
        <p:grpSp>
          <p:nvGrpSpPr>
            <p:cNvPr id="12" name="グループ化 11"/>
            <p:cNvGrpSpPr/>
            <p:nvPr/>
          </p:nvGrpSpPr>
          <p:grpSpPr>
            <a:xfrm>
              <a:off x="2507566" y="3225088"/>
              <a:ext cx="476245" cy="118276"/>
              <a:chOff x="1966914" y="1755773"/>
              <a:chExt cx="476245" cy="118276"/>
            </a:xfrm>
          </p:grpSpPr>
          <p:sp>
            <p:nvSpPr>
              <p:cNvPr id="24" name="円柱 23"/>
              <p:cNvSpPr/>
              <p:nvPr/>
            </p:nvSpPr>
            <p:spPr bwMode="auto">
              <a:xfrm rot="5400000">
                <a:off x="2145902" y="1705373"/>
                <a:ext cx="118269" cy="219075"/>
              </a:xfrm>
              <a:prstGeom prst="can">
                <a:avLst>
                  <a:gd name="adj" fmla="val 1000"/>
                </a:avLst>
              </a:prstGeom>
              <a:gradFill rotWithShape="0">
                <a:gsLst>
                  <a:gs pos="0">
                    <a:srgbClr val="FFFFFF"/>
                  </a:gs>
                  <a:gs pos="45000">
                    <a:srgbClr val="FFFF0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vert270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二等辺三角形 24"/>
              <p:cNvSpPr/>
              <p:nvPr/>
            </p:nvSpPr>
            <p:spPr bwMode="auto">
              <a:xfrm rot="5400000">
                <a:off x="2319731" y="1750620"/>
                <a:ext cx="118272" cy="128585"/>
              </a:xfrm>
              <a:prstGeom prst="triangle">
                <a:avLst>
                  <a:gd name="adj" fmla="val 54000"/>
                </a:avLst>
              </a:prstGeom>
              <a:gradFill rotWithShape="0">
                <a:gsLst>
                  <a:gs pos="13000">
                    <a:srgbClr val="FFFFFF"/>
                  </a:gs>
                  <a:gs pos="64000">
                    <a:srgbClr val="FFFF0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  <p:sp>
            <p:nvSpPr>
              <p:cNvPr id="26" name="二等辺三角形 25"/>
              <p:cNvSpPr/>
              <p:nvPr/>
            </p:nvSpPr>
            <p:spPr bwMode="auto">
              <a:xfrm rot="16200000">
                <a:off x="1972071" y="1750616"/>
                <a:ext cx="118272" cy="128585"/>
              </a:xfrm>
              <a:prstGeom prst="triangle">
                <a:avLst>
                  <a:gd name="adj" fmla="val 54000"/>
                </a:avLst>
              </a:prstGeom>
              <a:gradFill rotWithShape="0">
                <a:gsLst>
                  <a:gs pos="12000">
                    <a:srgbClr val="FFFFFF"/>
                  </a:gs>
                  <a:gs pos="57000">
                    <a:srgbClr val="FFFF0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</p:grpSp>
        <p:grpSp>
          <p:nvGrpSpPr>
            <p:cNvPr id="13" name="グループ化 12"/>
            <p:cNvGrpSpPr/>
            <p:nvPr/>
          </p:nvGrpSpPr>
          <p:grpSpPr>
            <a:xfrm>
              <a:off x="3063191" y="3225084"/>
              <a:ext cx="476245" cy="118276"/>
              <a:chOff x="1966914" y="1755773"/>
              <a:chExt cx="476245" cy="118276"/>
            </a:xfrm>
          </p:grpSpPr>
          <p:sp>
            <p:nvSpPr>
              <p:cNvPr id="21" name="円柱 20"/>
              <p:cNvSpPr/>
              <p:nvPr/>
            </p:nvSpPr>
            <p:spPr bwMode="auto">
              <a:xfrm rot="5400000">
                <a:off x="2145902" y="1705373"/>
                <a:ext cx="118269" cy="219075"/>
              </a:xfrm>
              <a:prstGeom prst="can">
                <a:avLst>
                  <a:gd name="adj" fmla="val 1000"/>
                </a:avLst>
              </a:prstGeom>
              <a:gradFill rotWithShape="0">
                <a:gsLst>
                  <a:gs pos="0">
                    <a:srgbClr val="FFFFFF"/>
                  </a:gs>
                  <a:gs pos="45000">
                    <a:srgbClr val="FFFF0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vert270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" name="二等辺三角形 21"/>
              <p:cNvSpPr/>
              <p:nvPr/>
            </p:nvSpPr>
            <p:spPr bwMode="auto">
              <a:xfrm rot="5400000">
                <a:off x="2319731" y="1750620"/>
                <a:ext cx="118272" cy="128585"/>
              </a:xfrm>
              <a:prstGeom prst="triangle">
                <a:avLst>
                  <a:gd name="adj" fmla="val 54000"/>
                </a:avLst>
              </a:prstGeom>
              <a:gradFill rotWithShape="0">
                <a:gsLst>
                  <a:gs pos="13000">
                    <a:srgbClr val="FFFFFF"/>
                  </a:gs>
                  <a:gs pos="64000">
                    <a:srgbClr val="FFFF0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  <p:sp>
            <p:nvSpPr>
              <p:cNvPr id="23" name="二等辺三角形 22"/>
              <p:cNvSpPr/>
              <p:nvPr/>
            </p:nvSpPr>
            <p:spPr bwMode="auto">
              <a:xfrm rot="16200000">
                <a:off x="1972071" y="1750616"/>
                <a:ext cx="118272" cy="128585"/>
              </a:xfrm>
              <a:prstGeom prst="triangle">
                <a:avLst>
                  <a:gd name="adj" fmla="val 54000"/>
                </a:avLst>
              </a:prstGeom>
              <a:gradFill rotWithShape="0">
                <a:gsLst>
                  <a:gs pos="12000">
                    <a:srgbClr val="FFFFFF"/>
                  </a:gs>
                  <a:gs pos="57000">
                    <a:srgbClr val="FFFF0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</p:grpSp>
        <p:sp>
          <p:nvSpPr>
            <p:cNvPr id="14" name="正方形/長方形 13"/>
            <p:cNvSpPr/>
            <p:nvPr/>
          </p:nvSpPr>
          <p:spPr bwMode="auto">
            <a:xfrm>
              <a:off x="3670247" y="3261375"/>
              <a:ext cx="45719" cy="4571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5400000" scaled="1"/>
            </a:gradFill>
            <a:ln w="9525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grpSp>
          <p:nvGrpSpPr>
            <p:cNvPr id="114" name="グループ化 113"/>
            <p:cNvGrpSpPr/>
            <p:nvPr/>
          </p:nvGrpSpPr>
          <p:grpSpPr>
            <a:xfrm>
              <a:off x="699178" y="2985245"/>
              <a:ext cx="270678" cy="276130"/>
              <a:chOff x="825993" y="3063253"/>
              <a:chExt cx="270678" cy="276130"/>
            </a:xfrm>
          </p:grpSpPr>
          <p:sp>
            <p:nvSpPr>
              <p:cNvPr id="15" name="台形 14"/>
              <p:cNvSpPr/>
              <p:nvPr/>
            </p:nvSpPr>
            <p:spPr bwMode="auto">
              <a:xfrm rot="10800000">
                <a:off x="825993" y="3225083"/>
                <a:ext cx="270678" cy="114300"/>
              </a:xfrm>
              <a:prstGeom prst="trapezoid">
                <a:avLst/>
              </a:prstGeom>
              <a:gradFill rotWithShape="0">
                <a:gsLst>
                  <a:gs pos="0">
                    <a:srgbClr val="FFFFFF"/>
                  </a:gs>
                  <a:gs pos="57000">
                    <a:srgbClr val="0070C0"/>
                  </a:gs>
                </a:gsLst>
                <a:lin ang="5400000" scaled="1"/>
              </a:gradFill>
              <a:ln w="9525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166515" fontAlgn="ctr">
                  <a:spcBef>
                    <a:spcPct val="0"/>
                  </a:spcBef>
                  <a:spcAft>
                    <a:spcPct val="0"/>
                  </a:spcAft>
                </a:pPr>
                <a:endParaRPr kumimoji="1" lang="ja-JP" altLang="en-US" sz="170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</a:endParaRPr>
              </a:p>
            </p:txBody>
          </p:sp>
          <p:cxnSp>
            <p:nvCxnSpPr>
              <p:cNvPr id="16" name="直線コネクタ 15"/>
              <p:cNvCxnSpPr/>
              <p:nvPr/>
            </p:nvCxnSpPr>
            <p:spPr bwMode="auto">
              <a:xfrm flipV="1">
                <a:off x="909952" y="3112784"/>
                <a:ext cx="0" cy="112300"/>
              </a:xfrm>
              <a:prstGeom prst="lin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C8C8C8"/>
                  </a:gs>
                </a:gsLst>
                <a:lin ang="5400000" scaled="1"/>
              </a:gradFill>
              <a:ln w="25400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" name="直線コネクタ 16"/>
              <p:cNvCxnSpPr/>
              <p:nvPr/>
            </p:nvCxnSpPr>
            <p:spPr bwMode="auto">
              <a:xfrm flipV="1">
                <a:off x="1021077" y="3063253"/>
                <a:ext cx="0" cy="161830"/>
              </a:xfrm>
              <a:prstGeom prst="lin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C8C8C8"/>
                  </a:gs>
                </a:gsLst>
                <a:lin ang="5400000" scaled="1"/>
              </a:gradFill>
              <a:ln w="25400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" name="直線コネクタ 17"/>
              <p:cNvCxnSpPr/>
              <p:nvPr/>
            </p:nvCxnSpPr>
            <p:spPr bwMode="auto">
              <a:xfrm>
                <a:off x="878906" y="3144168"/>
                <a:ext cx="62091" cy="0"/>
              </a:xfrm>
              <a:prstGeom prst="lin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C8C8C8"/>
                  </a:gs>
                </a:gsLst>
                <a:lin ang="5400000" scaled="1"/>
              </a:gradFill>
              <a:ln w="25400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" name="直線コネクタ 18"/>
              <p:cNvCxnSpPr/>
              <p:nvPr/>
            </p:nvCxnSpPr>
            <p:spPr bwMode="auto">
              <a:xfrm>
                <a:off x="995801" y="3110037"/>
                <a:ext cx="62091" cy="0"/>
              </a:xfrm>
              <a:prstGeom prst="lin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C8C8C8"/>
                  </a:gs>
                </a:gsLst>
                <a:lin ang="5400000" scaled="1"/>
              </a:gradFill>
              <a:ln w="25400" cap="flat" cmpd="sng" algn="ctr">
                <a:solidFill>
                  <a:srgbClr val="505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53882" dir="27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0" name="テキスト ボックス 19"/>
            <p:cNvSpPr txBox="1"/>
            <p:nvPr/>
          </p:nvSpPr>
          <p:spPr>
            <a:xfrm>
              <a:off x="497359" y="3307094"/>
              <a:ext cx="82550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>
                  <a:latin typeface="Arial" pitchFamily="34" charset="0"/>
                  <a:cs typeface="Arial" pitchFamily="34" charset="0"/>
                </a:rPr>
                <a:t>Cable ship</a:t>
              </a:r>
              <a:endParaRPr kumimoji="1" lang="ja-JP" altLang="en-US" sz="1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" name="円弧 114"/>
            <p:cNvSpPr/>
            <p:nvPr/>
          </p:nvSpPr>
          <p:spPr bwMode="auto">
            <a:xfrm rot="10800000">
              <a:off x="969856" y="3041235"/>
              <a:ext cx="221053" cy="242984"/>
            </a:xfrm>
            <a:prstGeom prst="arc">
              <a:avLst/>
            </a:prstGeom>
            <a:noFill/>
            <a:ln w="25400" cap="flat" cmpd="sng" algn="ctr">
              <a:solidFill>
                <a:srgbClr val="505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166515" fontAlgn="ctr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70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698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559" y="45682"/>
            <a:ext cx="16462058" cy="1715029"/>
          </a:xfrm>
        </p:spPr>
        <p:txBody>
          <a:bodyPr>
            <a:normAutofit/>
          </a:bodyPr>
          <a:lstStyle/>
          <a:p>
            <a:r>
              <a:rPr lang="en-US" altLang="ja-JP" sz="7200" b="1" dirty="0" smtClean="0"/>
              <a:t>Rough Order of Magnitude </a:t>
            </a:r>
            <a:endParaRPr kumimoji="1" lang="ja-JP" altLang="en-US" sz="7200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BFE78D-2246-438D-9CF1-9056F62AE86B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Copyright 2013 FUJITSU LIMITED</a:t>
            </a:r>
            <a:endParaRPr lang="en-US" altLang="ja-JP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515765"/>
              </p:ext>
            </p:extLst>
          </p:nvPr>
        </p:nvGraphicFramePr>
        <p:xfrm>
          <a:off x="1152699" y="2830756"/>
          <a:ext cx="16119473" cy="49066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18591"/>
                <a:gridCol w="5118850"/>
                <a:gridCol w="3082032"/>
              </a:tblGrid>
              <a:tr h="5945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Items</a:t>
                      </a: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Condition</a:t>
                      </a: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Sub-Total</a:t>
                      </a: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 anchor="ctr">
                    <a:solidFill>
                      <a:srgbClr val="FFFF00"/>
                    </a:solidFill>
                  </a:tcPr>
                </a:tc>
              </a:tr>
              <a:tr h="668590">
                <a:tc>
                  <a:txBody>
                    <a:bodyPr/>
                    <a:lstStyle/>
                    <a:p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Repeater Modification</a:t>
                      </a: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1M x 5? suppliers</a:t>
                      </a: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USD 5 M</a:t>
                      </a: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 anchor="ctr"/>
                </a:tc>
              </a:tr>
              <a:tr h="675123">
                <a:tc>
                  <a:txBody>
                    <a:bodyPr/>
                    <a:lstStyle/>
                    <a:p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Cables, System</a:t>
                      </a:r>
                      <a:r>
                        <a:rPr kumimoji="1" lang="en-US" altLang="ja-JP" sz="3000" baseline="0" dirty="0" smtClean="0">
                          <a:latin typeface="Arial" pitchFamily="34" charset="0"/>
                          <a:cs typeface="Arial" pitchFamily="34" charset="0"/>
                        </a:rPr>
                        <a:t> Assembly and Test</a:t>
                      </a: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Total 100 km</a:t>
                      </a: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USD 3 M</a:t>
                      </a: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 anchor="ctr"/>
                </a:tc>
              </a:tr>
              <a:tr h="1051885">
                <a:tc>
                  <a:txBody>
                    <a:bodyPr/>
                    <a:lstStyle/>
                    <a:p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Load &amp; Laying</a:t>
                      </a: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Depends on the location</a:t>
                      </a: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USD 3-5 M</a:t>
                      </a: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 anchor="ctr"/>
                </a:tc>
              </a:tr>
              <a:tr h="631567">
                <a:tc>
                  <a:txBody>
                    <a:bodyPr/>
                    <a:lstStyle/>
                    <a:p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Testing including Test Equipment</a:t>
                      </a: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5? suppliers</a:t>
                      </a: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USD 5 M</a:t>
                      </a: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 anchor="ctr"/>
                </a:tc>
              </a:tr>
              <a:tr h="631567">
                <a:tc>
                  <a:txBody>
                    <a:bodyPr/>
                    <a:lstStyle/>
                    <a:p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Contingencies</a:t>
                      </a: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 anchor="ctr"/>
                </a:tc>
                <a:tc>
                  <a:txBody>
                    <a:bodyPr/>
                    <a:lstStyle/>
                    <a:p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USD 2 M</a:t>
                      </a: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 anchor="ctr"/>
                </a:tc>
              </a:tr>
              <a:tr h="653344">
                <a:tc>
                  <a:txBody>
                    <a:bodyPr/>
                    <a:lstStyle/>
                    <a:p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000" dirty="0" smtClean="0">
                          <a:latin typeface="Arial" pitchFamily="34" charset="0"/>
                          <a:cs typeface="Arial" pitchFamily="34" charset="0"/>
                        </a:rPr>
                        <a:t>About 20 M$</a:t>
                      </a:r>
                      <a:endParaRPr kumimoji="1" lang="ja-JP" alt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842" marR="168842" marT="68601" marB="68601" anchor="ctr"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782742" y="1849849"/>
            <a:ext cx="11129973" cy="6309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606262" lvl="1" indent="-584610">
              <a:buFont typeface="Wingdings" pitchFamily="2" charset="2"/>
              <a:buChar char="n"/>
              <a:tabLst>
                <a:tab pos="2901399" algn="l"/>
              </a:tabLst>
            </a:pPr>
            <a:r>
              <a:rPr kumimoji="1" lang="en-US" altLang="ja-JP" sz="41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ROM for Development Cost with Sea Trial</a:t>
            </a:r>
            <a:endParaRPr kumimoji="1" lang="ja-JP" altLang="en-US" sz="41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82742" y="8186553"/>
            <a:ext cx="8292496" cy="6309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619796" lvl="1" indent="-598144">
              <a:buFont typeface="Wingdings" pitchFamily="2" charset="2"/>
              <a:buChar char="n"/>
              <a:tabLst>
                <a:tab pos="2901399" algn="l"/>
              </a:tabLst>
            </a:pPr>
            <a:r>
              <a:rPr lang="en-US" altLang="ja-JP" sz="41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External funding is expected.</a:t>
            </a:r>
            <a:endParaRPr kumimoji="1" lang="ja-JP" altLang="en-US" sz="41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68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559" y="-26326"/>
            <a:ext cx="16462058" cy="1715029"/>
          </a:xfrm>
        </p:spPr>
        <p:txBody>
          <a:bodyPr>
            <a:normAutofit/>
          </a:bodyPr>
          <a:lstStyle/>
          <a:p>
            <a:r>
              <a:rPr lang="en-US" altLang="ja-JP" sz="7200" b="1" dirty="0" smtClean="0"/>
              <a:t>Conclusion </a:t>
            </a:r>
            <a:endParaRPr kumimoji="1" lang="ja-JP" altLang="en-US" sz="7200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BFE78D-2246-438D-9CF1-9056F62AE86B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Copyright 2013 FUJITSU LIMITED</a:t>
            </a:r>
            <a:endParaRPr lang="en-US" altLang="ja-JP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40939" y="3811775"/>
            <a:ext cx="15519807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606262" lvl="1" indent="-584610">
              <a:buFont typeface="Wingdings" pitchFamily="2" charset="2"/>
              <a:buChar char="n"/>
              <a:tabLst>
                <a:tab pos="2901399" algn="l"/>
              </a:tabLst>
            </a:pPr>
            <a:r>
              <a:rPr lang="en-US" altLang="ja-JP" sz="48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The following conditions shall be specified for more accurate cost estimate.  </a:t>
            </a:r>
            <a:endParaRPr kumimoji="1" lang="ja-JP" altLang="en-US" sz="4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79964" y="5391883"/>
            <a:ext cx="14974320" cy="37856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801133" lvl="1" indent="-779480">
              <a:buFont typeface="Wingdings" pitchFamily="2" charset="2"/>
              <a:buChar char="l"/>
              <a:tabLst>
                <a:tab pos="2901399" algn="l"/>
              </a:tabLst>
            </a:pPr>
            <a:r>
              <a:rPr lang="en-US" altLang="ja-JP" sz="4100" dirty="0">
                <a:latin typeface="Arial" pitchFamily="34" charset="0"/>
                <a:cs typeface="Arial" pitchFamily="34" charset="0"/>
              </a:rPr>
              <a:t>Green Repeater Spec.</a:t>
            </a:r>
            <a:br>
              <a:rPr lang="en-US" altLang="ja-JP" sz="4100" dirty="0">
                <a:latin typeface="Arial" pitchFamily="34" charset="0"/>
                <a:cs typeface="Arial" pitchFamily="34" charset="0"/>
              </a:rPr>
            </a:br>
            <a:r>
              <a:rPr lang="en-US" altLang="ja-JP" sz="4100" dirty="0">
                <a:latin typeface="Arial" pitchFamily="34" charset="0"/>
                <a:cs typeface="Arial" pitchFamily="34" charset="0"/>
              </a:rPr>
              <a:t> - Sensors</a:t>
            </a:r>
            <a:br>
              <a:rPr lang="en-US" altLang="ja-JP" sz="4100" dirty="0">
                <a:latin typeface="Arial" pitchFamily="34" charset="0"/>
                <a:cs typeface="Arial" pitchFamily="34" charset="0"/>
              </a:rPr>
            </a:br>
            <a:r>
              <a:rPr lang="en-US" altLang="ja-JP" sz="4100" dirty="0">
                <a:latin typeface="Arial" pitchFamily="34" charset="0"/>
                <a:cs typeface="Arial" pitchFamily="34" charset="0"/>
              </a:rPr>
              <a:t> - Function and performance</a:t>
            </a:r>
          </a:p>
          <a:p>
            <a:pPr marL="801133" lvl="1" indent="-779480">
              <a:buFont typeface="Wingdings" pitchFamily="2" charset="2"/>
              <a:buChar char="l"/>
              <a:tabLst>
                <a:tab pos="2901399" algn="l"/>
              </a:tabLst>
            </a:pPr>
            <a:r>
              <a:rPr lang="en-US" altLang="ja-JP" sz="4100" dirty="0">
                <a:latin typeface="Arial" pitchFamily="34" charset="0"/>
                <a:cs typeface="Arial" pitchFamily="34" charset="0"/>
              </a:rPr>
              <a:t>Development Process</a:t>
            </a:r>
            <a:br>
              <a:rPr lang="en-US" altLang="ja-JP" sz="4100" dirty="0">
                <a:latin typeface="Arial" pitchFamily="34" charset="0"/>
                <a:cs typeface="Arial" pitchFamily="34" charset="0"/>
              </a:rPr>
            </a:br>
            <a:r>
              <a:rPr lang="en-US" altLang="ja-JP" sz="4100" dirty="0">
                <a:latin typeface="Arial" pitchFamily="34" charset="0"/>
                <a:cs typeface="Arial" pitchFamily="34" charset="0"/>
              </a:rPr>
              <a:t> - Requirements for the modification</a:t>
            </a:r>
            <a:br>
              <a:rPr lang="en-US" altLang="ja-JP" sz="4100" dirty="0">
                <a:latin typeface="Arial" pitchFamily="34" charset="0"/>
                <a:cs typeface="Arial" pitchFamily="34" charset="0"/>
              </a:rPr>
            </a:br>
            <a:r>
              <a:rPr lang="en-US" altLang="ja-JP" sz="4100" dirty="0">
                <a:latin typeface="Arial" pitchFamily="34" charset="0"/>
                <a:cs typeface="Arial" pitchFamily="34" charset="0"/>
              </a:rPr>
              <a:t> - Verification tests;  Items, How to perform, etc.  </a:t>
            </a:r>
            <a:endParaRPr kumimoji="1" lang="ja-JP" altLang="en-US" sz="4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40938" y="1795551"/>
            <a:ext cx="16662736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606262" lvl="1" indent="-584610">
              <a:buFont typeface="Wingdings" pitchFamily="2" charset="2"/>
              <a:buChar char="n"/>
              <a:tabLst>
                <a:tab pos="2901399" algn="l"/>
              </a:tabLst>
            </a:pPr>
            <a:r>
              <a:rPr lang="en-US" altLang="ja-JP" sz="48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We have proposed verification test and shown ROM for Green Cable development phase.  </a:t>
            </a:r>
            <a:endParaRPr kumimoji="1" lang="ja-JP" altLang="en-US" sz="4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91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59"/>
          <a:stretch/>
        </p:blipFill>
        <p:spPr>
          <a:xfrm>
            <a:off x="-1" y="-1"/>
            <a:ext cx="18291175" cy="10290175"/>
          </a:xfrm>
          <a:prstGeom prst="rect">
            <a:avLst/>
          </a:prstGeom>
        </p:spPr>
      </p:pic>
      <p:pic>
        <p:nvPicPr>
          <p:cNvPr id="12" name="11 Imagen" descr="banda_baja.png"/>
          <p:cNvPicPr>
            <a:picLocks noChangeAspect="1"/>
          </p:cNvPicPr>
          <p:nvPr/>
        </p:nvPicPr>
        <p:blipFill>
          <a:blip r:embed="rId3" cstate="print"/>
          <a:srcRect t="66102"/>
          <a:stretch>
            <a:fillRect/>
          </a:stretch>
        </p:blipFill>
        <p:spPr>
          <a:xfrm>
            <a:off x="2729" y="6801271"/>
            <a:ext cx="18285716" cy="3486674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5077135" y="3266738"/>
            <a:ext cx="81369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800" i="1" dirty="0" err="1" smtClean="0">
                <a:solidFill>
                  <a:schemeClr val="bg1"/>
                </a:solidFill>
                <a:latin typeface="Telefonica Text" pitchFamily="2" charset="0"/>
              </a:rPr>
              <a:t>Thank</a:t>
            </a:r>
            <a:r>
              <a:rPr lang="es-ES" sz="8800" i="1" dirty="0" smtClean="0">
                <a:solidFill>
                  <a:schemeClr val="bg1"/>
                </a:solidFill>
                <a:latin typeface="Telefonica Text" pitchFamily="2" charset="0"/>
              </a:rPr>
              <a:t> </a:t>
            </a:r>
            <a:r>
              <a:rPr lang="es-ES" sz="8800" i="1" dirty="0" err="1" smtClean="0">
                <a:solidFill>
                  <a:schemeClr val="bg1"/>
                </a:solidFill>
                <a:latin typeface="Telefonica Text" pitchFamily="2" charset="0"/>
              </a:rPr>
              <a:t>you</a:t>
            </a:r>
            <a:endParaRPr lang="es-ES" sz="8800" i="1" dirty="0" smtClean="0">
              <a:solidFill>
                <a:schemeClr val="bg1"/>
              </a:solidFill>
              <a:latin typeface="Telefonica Tex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49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118&quot;&gt;&lt;property id=&quot;20148&quot; value=&quot;5&quot;/&gt;&lt;property id=&quot;20300&quot; value=&quot;Slide 2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2C488B902C4D4385B7704CD2E51C82" ma:contentTypeVersion="3" ma:contentTypeDescription="Create a new document." ma:contentTypeScope="" ma:versionID="87879ae58a221fc8f71e5c5e8230f39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9dd530e3df1f86ebe7020055b57088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9E27B93-28E7-42BA-BC36-F017369F6132}"/>
</file>

<file path=customXml/itemProps2.xml><?xml version="1.0" encoding="utf-8"?>
<ds:datastoreItem xmlns:ds="http://schemas.openxmlformats.org/officeDocument/2006/customXml" ds:itemID="{1F7B79AA-E98B-4FB9-AF99-6725C548F6A8}"/>
</file>

<file path=customXml/itemProps3.xml><?xml version="1.0" encoding="utf-8"?>
<ds:datastoreItem xmlns:ds="http://schemas.openxmlformats.org/officeDocument/2006/customXml" ds:itemID="{C52E0600-460B-4F3C-A14F-41A1BC7001DA}"/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388</Words>
  <Application>Microsoft Office PowerPoint</Application>
  <PresentationFormat>ユーザー設定</PresentationFormat>
  <Paragraphs>117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Tema de Office</vt:lpstr>
      <vt:lpstr>PowerPoint プレゼンテーション</vt:lpstr>
      <vt:lpstr>Objective</vt:lpstr>
      <vt:lpstr>Development Phase of Green Cable</vt:lpstr>
      <vt:lpstr>Verification Test</vt:lpstr>
      <vt:lpstr>Testing Configuration Options</vt:lpstr>
      <vt:lpstr>Rough Order of Magnitude </vt:lpstr>
      <vt:lpstr>Conclusion 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cdelcaz</dc:creator>
  <cp:lastModifiedBy>Owner1</cp:lastModifiedBy>
  <cp:revision>29</cp:revision>
  <dcterms:created xsi:type="dcterms:W3CDTF">2013-08-21T15:33:30Z</dcterms:created>
  <dcterms:modified xsi:type="dcterms:W3CDTF">2013-09-13T01:44:52Z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0x010100162C488B902C4D4385B7704CD2E51C82</vt:lpwstr>
  </property>
</Properties>
</file>