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</p:sldIdLst>
  <p:sldSz cx="18291175" cy="10290175"/>
  <p:notesSz cx="6858000" cy="9144000"/>
  <p:custDataLst>
    <p:tags r:id="rId6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516" y="-78"/>
      </p:cViewPr>
      <p:guideLst>
        <p:guide orient="horz" pos="2288"/>
        <p:guide orient="horz" pos="2969"/>
        <p:guide pos="5761"/>
        <p:guide pos="5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4746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6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528555" y="619317"/>
            <a:ext cx="8231029" cy="131723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9119" y="619317"/>
            <a:ext cx="24394584" cy="131723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69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9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3284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9117" y="3601562"/>
            <a:ext cx="16312808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446779" y="3601562"/>
            <a:ext cx="16312806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890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6295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441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13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482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2965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DB98A-F1DC-46C4-9FF0-1BF63371BA7C}" type="datetimeFigureOut">
              <a:rPr lang="es-ES" smtClean="0"/>
              <a:pPr/>
              <a:t>18/09/2013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8733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832719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720651" y="8673479"/>
            <a:ext cx="8136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Michael </a:t>
            </a:r>
            <a:r>
              <a:rPr lang="es-ES" sz="4400" dirty="0" err="1" smtClean="0">
                <a:solidFill>
                  <a:schemeClr val="bg1"/>
                </a:solidFill>
                <a:latin typeface="Telefonica Text" pitchFamily="2" charset="0"/>
              </a:rPr>
              <a:t>Costin</a:t>
            </a:r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, ICPC</a:t>
            </a:r>
            <a:endParaRPr lang="es-ES" sz="4400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47321" y="6684914"/>
            <a:ext cx="81369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0" indent="-3240000"/>
            <a:r>
              <a:rPr lang="es-ES" sz="6600" i="1" dirty="0" err="1" smtClean="0">
                <a:solidFill>
                  <a:schemeClr val="bg1"/>
                </a:solidFill>
                <a:latin typeface="Telefonica Text" pitchFamily="2" charset="0"/>
              </a:rPr>
              <a:t>Session</a:t>
            </a:r>
            <a:r>
              <a:rPr lang="es-ES" sz="6600" i="1" dirty="0" smtClean="0">
                <a:solidFill>
                  <a:schemeClr val="bg1"/>
                </a:solidFill>
                <a:latin typeface="Telefonica Text" pitchFamily="2" charset="0"/>
              </a:rPr>
              <a:t> 6: </a:t>
            </a:r>
            <a:r>
              <a:rPr lang="es-ES" sz="6600" i="1" dirty="0" err="1" smtClean="0">
                <a:solidFill>
                  <a:schemeClr val="bg1"/>
                </a:solidFill>
                <a:latin typeface="Telefonica Text" pitchFamily="2" charset="0"/>
              </a:rPr>
              <a:t>Perspectives</a:t>
            </a:r>
            <a:r>
              <a:rPr lang="es-ES" sz="6600" i="1" dirty="0" smtClean="0">
                <a:solidFill>
                  <a:schemeClr val="bg1"/>
                </a:solidFill>
                <a:latin typeface="Telefonica Text" pitchFamily="2" charset="0"/>
              </a:rPr>
              <a:t> / </a:t>
            </a:r>
            <a:r>
              <a:rPr lang="es-ES" sz="6600" i="1" dirty="0" err="1" smtClean="0">
                <a:solidFill>
                  <a:schemeClr val="bg1"/>
                </a:solidFill>
                <a:latin typeface="Telefonica Text" pitchFamily="2" charset="0"/>
              </a:rPr>
              <a:t>Questions</a:t>
            </a:r>
            <a:r>
              <a:rPr lang="es-ES" sz="6600" i="1" dirty="0" smtClean="0">
                <a:solidFill>
                  <a:schemeClr val="bg1"/>
                </a:solidFill>
                <a:latin typeface="Telefonica Text" pitchFamily="2" charset="0"/>
              </a:rPr>
              <a:t>/</a:t>
            </a:r>
            <a:r>
              <a:rPr lang="es-ES" sz="6600" i="1" dirty="0" err="1" smtClean="0">
                <a:solidFill>
                  <a:schemeClr val="bg1"/>
                </a:solidFill>
                <a:latin typeface="Telefonica Text" pitchFamily="2" charset="0"/>
              </a:rPr>
              <a:t>Issues</a:t>
            </a:r>
            <a:endParaRPr lang="es-ES" sz="66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/>
          <a:p>
            <a:r>
              <a:rPr lang="en-US" dirty="0" smtClean="0"/>
              <a:t>Perspectives / Questions </a:t>
            </a:r>
            <a:r>
              <a:rPr lang="en-US" dirty="0" smtClean="0"/>
              <a:t>/ Issues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2401041"/>
            <a:ext cx="16583956" cy="70645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Normal technology development is for profit in deployment.  Who is funding this development</a:t>
            </a:r>
            <a:r>
              <a:rPr lang="en-US" dirty="0" smtClean="0"/>
              <a:t>? A supplier gamble?</a:t>
            </a:r>
            <a:endParaRPr lang="en-US" dirty="0" smtClean="0"/>
          </a:p>
          <a:p>
            <a:pPr lvl="1"/>
            <a:r>
              <a:rPr lang="en-US" dirty="0" smtClean="0"/>
              <a:t>Internal development (IRAD) usually is invested based on an </a:t>
            </a:r>
            <a:r>
              <a:rPr lang="en-US" dirty="0" smtClean="0"/>
              <a:t>anticipated </a:t>
            </a:r>
            <a:r>
              <a:rPr lang="en-US" dirty="0" smtClean="0"/>
              <a:t>ROI </a:t>
            </a:r>
            <a:r>
              <a:rPr lang="en-US" dirty="0" smtClean="0"/>
              <a:t> </a:t>
            </a:r>
            <a:r>
              <a:rPr lang="en-US" dirty="0" smtClean="0"/>
              <a:t>- is it </a:t>
            </a:r>
            <a:r>
              <a:rPr lang="en-US" dirty="0" smtClean="0"/>
              <a:t>the same for all system vendors?</a:t>
            </a:r>
            <a:endParaRPr lang="en-US" dirty="0" smtClean="0"/>
          </a:p>
          <a:p>
            <a:r>
              <a:rPr lang="en-US" dirty="0" smtClean="0"/>
              <a:t>More complex systems imply more complex issues with deployment, maintenance and repair.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 smtClean="0"/>
              <a:t>will this factor into </a:t>
            </a:r>
            <a:r>
              <a:rPr lang="en-US" dirty="0" smtClean="0"/>
              <a:t>the operator/vendor business models?</a:t>
            </a:r>
            <a:endParaRPr lang="en-US" dirty="0" smtClean="0"/>
          </a:p>
          <a:p>
            <a:r>
              <a:rPr lang="en-US" dirty="0" smtClean="0"/>
              <a:t>Life cycles for cable systems </a:t>
            </a:r>
            <a:r>
              <a:rPr lang="en-US" dirty="0" smtClean="0"/>
              <a:t>are expected to exceed 20 </a:t>
            </a:r>
            <a:r>
              <a:rPr lang="en-US" dirty="0" smtClean="0"/>
              <a:t>years with </a:t>
            </a:r>
            <a:r>
              <a:rPr lang="en-US" dirty="0" smtClean="0"/>
              <a:t>upgrades for transmission performance</a:t>
            </a:r>
            <a:r>
              <a:rPr lang="en-US" dirty="0" smtClean="0"/>
              <a:t>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Will </a:t>
            </a:r>
            <a:r>
              <a:rPr lang="en-US" dirty="0" smtClean="0"/>
              <a:t>sensors change this model?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/>
          <a:p>
            <a:r>
              <a:rPr lang="en-US" dirty="0" smtClean="0"/>
              <a:t>Perspectives / Questions / Issues </a:t>
            </a:r>
            <a:r>
              <a:rPr lang="en-US" dirty="0" smtClean="0"/>
              <a:t>(cont)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2401041"/>
            <a:ext cx="16462058" cy="71365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Sensor density may be a factor of </a:t>
            </a:r>
            <a:r>
              <a:rPr lang="en-US" dirty="0" smtClean="0"/>
              <a:t>the failure </a:t>
            </a:r>
            <a:r>
              <a:rPr lang="en-US" dirty="0" smtClean="0"/>
              <a:t>rate over </a:t>
            </a:r>
            <a:r>
              <a:rPr lang="en-US" dirty="0" smtClean="0"/>
              <a:t>20+ </a:t>
            </a:r>
            <a:r>
              <a:rPr lang="en-US" dirty="0" smtClean="0"/>
              <a:t>year life with no anticipated repair effort.</a:t>
            </a:r>
          </a:p>
          <a:p>
            <a:pPr lvl="1"/>
            <a:r>
              <a:rPr lang="en-US" dirty="0" smtClean="0"/>
              <a:t>If no traditional </a:t>
            </a:r>
            <a:r>
              <a:rPr lang="en-US" dirty="0" smtClean="0"/>
              <a:t>cable recovery and repair of sensor </a:t>
            </a:r>
            <a:r>
              <a:rPr lang="en-US" dirty="0" smtClean="0"/>
              <a:t>elements what density will be critical?</a:t>
            </a:r>
            <a:endParaRPr lang="en-US" dirty="0" smtClean="0"/>
          </a:p>
          <a:p>
            <a:pPr lvl="1"/>
            <a:r>
              <a:rPr lang="en-US" dirty="0" smtClean="0"/>
              <a:t>Can sensor development support a </a:t>
            </a:r>
            <a:r>
              <a:rPr lang="en-US" dirty="0" smtClean="0"/>
              <a:t>20+ </a:t>
            </a:r>
            <a:r>
              <a:rPr lang="en-US" dirty="0" smtClean="0"/>
              <a:t>year life span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If repeater spacing (100km) is increasing in response to cable operators’ demands for cost optimization, how will that mitigate the minimum critical density? Who will pay for closer spacing </a:t>
            </a:r>
            <a:r>
              <a:rPr lang="en-US" dirty="0" smtClean="0"/>
              <a:t>and </a:t>
            </a:r>
            <a:r>
              <a:rPr lang="en-US" dirty="0" smtClean="0"/>
              <a:t> higher </a:t>
            </a:r>
            <a:r>
              <a:rPr lang="en-US" smtClean="0"/>
              <a:t>power for higher </a:t>
            </a:r>
            <a:r>
              <a:rPr lang="en-US" dirty="0" smtClean="0"/>
              <a:t>density?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77135" y="3266738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Thank</a:t>
            </a:r>
            <a:r>
              <a:rPr lang="es-ES" sz="8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you</a:t>
            </a:r>
            <a:endParaRPr lang="es-ES" sz="8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AC53879-BAB2-4044-832D-292E6501B38D}"/>
</file>

<file path=customXml/itemProps2.xml><?xml version="1.0" encoding="utf-8"?>
<ds:datastoreItem xmlns:ds="http://schemas.openxmlformats.org/officeDocument/2006/customXml" ds:itemID="{B48641A7-202B-4AB1-A456-716AC21A157B}"/>
</file>

<file path=customXml/itemProps3.xml><?xml version="1.0" encoding="utf-8"?>
<ds:datastoreItem xmlns:ds="http://schemas.openxmlformats.org/officeDocument/2006/customXml" ds:itemID="{EF4816AE-A15B-41C3-AD4A-1F21C6ACC5CE}"/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170</Words>
  <Application>Microsoft Office PowerPoint</Application>
  <PresentationFormat>Custom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de Office</vt:lpstr>
      <vt:lpstr>Slide 1</vt:lpstr>
      <vt:lpstr>Perspectives / Questions / Issues</vt:lpstr>
      <vt:lpstr>Perspectives / Questions / Issues (cont)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c012760</cp:lastModifiedBy>
  <cp:revision>29</cp:revision>
  <dcterms:created xsi:type="dcterms:W3CDTF">2013-08-21T15:33:30Z</dcterms:created>
  <dcterms:modified xsi:type="dcterms:W3CDTF">2013-09-18T18:23:51Z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0x010100162C488B902C4D4385B7704CD2E51C82</vt:lpwstr>
  </property>
</Properties>
</file>