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emf" ContentType="image/x-e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78" r:id="rId4"/>
    <p:sldId id="266" r:id="rId5"/>
    <p:sldId id="267" r:id="rId6"/>
    <p:sldId id="290" r:id="rId7"/>
    <p:sldId id="265" r:id="rId8"/>
    <p:sldId id="291" r:id="rId9"/>
    <p:sldId id="260" r:id="rId10"/>
  </p:sldIdLst>
  <p:sldSz cx="18291175" cy="10290175"/>
  <p:notesSz cx="6858000" cy="9144000"/>
  <p:custDataLst>
    <p:tags r:id="rId14"/>
  </p:custDataLst>
  <p:defaultTextStyle>
    <a:defPPr>
      <a:defRPr lang="es-ES"/>
    </a:defPPr>
    <a:lvl1pPr marL="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60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321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81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642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302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963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6234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2839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  <p:showPr loop="1" showNarration="1">
    <p:present/>
    <p:sldAll/>
    <p:penClr>
      <a:srgbClr val="FF0000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02" autoAdjust="0"/>
    <p:restoredTop sz="94721" autoAdjust="0"/>
  </p:normalViewPr>
  <p:slideViewPr>
    <p:cSldViewPr showGuides="1">
      <p:cViewPr>
        <p:scale>
          <a:sx n="66" d="100"/>
          <a:sy n="66" d="100"/>
        </p:scale>
        <p:origin x="-208" y="-376"/>
      </p:cViewPr>
      <p:guideLst>
        <p:guide orient="horz" pos="2288"/>
        <p:guide orient="horz" pos="2969"/>
        <p:guide pos="5761"/>
        <p:guide pos="5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interSettings" Target="printerSettings/printerSettings1.bin"/><Relationship Id="rId1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7" Type="http://schemas.openxmlformats.org/officeDocument/2006/relationships/slide" Target="slides/slide6.xml"/><Relationship Id="rId16" Type="http://schemas.openxmlformats.org/officeDocument/2006/relationships/viewProps" Target="viewProps.xml"/><Relationship Id="rId2" Type="http://schemas.openxmlformats.org/officeDocument/2006/relationships/slide" Target="slides/slide1.xml"/><Relationship Id="rId20" Type="http://schemas.openxmlformats.org/officeDocument/2006/relationships/customXml" Target="../customXml/item2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14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3D5BE-6FAC-0E48-B51A-AB3C5B99DA65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BDDABE-50FC-CD4B-921C-A69CF2A9E7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D41BD-C7AA-EA45-94C2-B7E5420AA6F1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C60F7-D898-A54B-A833-2354A38E8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DC60F7-D898-A54B-A833-2354A38E82B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DC60F7-D898-A54B-A833-2354A38E82B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DC60F7-D898-A54B-A833-2354A38E82B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DC60F7-D898-A54B-A833-2354A38E82B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DC60F7-D898-A54B-A833-2354A38E82B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DC60F7-D898-A54B-A833-2354A38E82B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71838" y="3196625"/>
            <a:ext cx="15547499" cy="22057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743676" y="5831099"/>
            <a:ext cx="12803823" cy="26297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2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9/17/13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4746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9/17/13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670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6528555" y="619317"/>
            <a:ext cx="8231029" cy="131723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829119" y="619317"/>
            <a:ext cx="24394584" cy="131723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9/17/13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690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9/17/13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6961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4877" y="6612391"/>
            <a:ext cx="15547499" cy="2043743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4877" y="4361416"/>
            <a:ext cx="15547499" cy="2250975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60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321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81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642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302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963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623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283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9/17/13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3284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829117" y="3601562"/>
            <a:ext cx="16312808" cy="10190132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8446779" y="3601562"/>
            <a:ext cx="16312806" cy="10190132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9/17/13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8902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559" y="412084"/>
            <a:ext cx="16462058" cy="1715029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559" y="2303380"/>
            <a:ext cx="8081779" cy="959939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14559" y="3263320"/>
            <a:ext cx="8081779" cy="5928761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9291664" y="2303380"/>
            <a:ext cx="8084953" cy="959939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9291664" y="3263320"/>
            <a:ext cx="8084953" cy="5928761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9/17/13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6295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9/17/13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4418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9/17/13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4136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560" y="409701"/>
            <a:ext cx="6017671" cy="1743613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51341" y="409702"/>
            <a:ext cx="10225275" cy="8782379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560" y="2153315"/>
            <a:ext cx="6017671" cy="7038766"/>
          </a:xfrm>
        </p:spPr>
        <p:txBody>
          <a:bodyPr/>
          <a:lstStyle>
            <a:lvl1pPr marL="0" indent="0">
              <a:buNone/>
              <a:defRPr sz="2500"/>
            </a:lvl1pPr>
            <a:lvl2pPr marL="816605" indent="0">
              <a:buNone/>
              <a:defRPr sz="2100"/>
            </a:lvl2pPr>
            <a:lvl3pPr marL="1633210" indent="0">
              <a:buNone/>
              <a:defRPr sz="1800"/>
            </a:lvl3pPr>
            <a:lvl4pPr marL="2449815" indent="0">
              <a:buNone/>
              <a:defRPr sz="1600"/>
            </a:lvl4pPr>
            <a:lvl5pPr marL="3266420" indent="0">
              <a:buNone/>
              <a:defRPr sz="1600"/>
            </a:lvl5pPr>
            <a:lvl6pPr marL="4083025" indent="0">
              <a:buNone/>
              <a:defRPr sz="1600"/>
            </a:lvl6pPr>
            <a:lvl7pPr marL="4899630" indent="0">
              <a:buNone/>
              <a:defRPr sz="1600"/>
            </a:lvl7pPr>
            <a:lvl8pPr marL="5716234" indent="0">
              <a:buNone/>
              <a:defRPr sz="1600"/>
            </a:lvl8pPr>
            <a:lvl9pPr marL="6532839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9/17/13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482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85198" y="7203123"/>
            <a:ext cx="10974705" cy="850369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585198" y="919446"/>
            <a:ext cx="10974705" cy="6174105"/>
          </a:xfrm>
        </p:spPr>
        <p:txBody>
          <a:bodyPr/>
          <a:lstStyle>
            <a:lvl1pPr marL="0" indent="0">
              <a:buNone/>
              <a:defRPr sz="5700"/>
            </a:lvl1pPr>
            <a:lvl2pPr marL="816605" indent="0">
              <a:buNone/>
              <a:defRPr sz="5000"/>
            </a:lvl2pPr>
            <a:lvl3pPr marL="1633210" indent="0">
              <a:buNone/>
              <a:defRPr sz="4300"/>
            </a:lvl3pPr>
            <a:lvl4pPr marL="2449815" indent="0">
              <a:buNone/>
              <a:defRPr sz="3600"/>
            </a:lvl4pPr>
            <a:lvl5pPr marL="3266420" indent="0">
              <a:buNone/>
              <a:defRPr sz="3600"/>
            </a:lvl5pPr>
            <a:lvl6pPr marL="4083025" indent="0">
              <a:buNone/>
              <a:defRPr sz="3600"/>
            </a:lvl6pPr>
            <a:lvl7pPr marL="4899630" indent="0">
              <a:buNone/>
              <a:defRPr sz="3600"/>
            </a:lvl7pPr>
            <a:lvl8pPr marL="5716234" indent="0">
              <a:buNone/>
              <a:defRPr sz="3600"/>
            </a:lvl8pPr>
            <a:lvl9pPr marL="6532839" indent="0">
              <a:buNone/>
              <a:defRPr sz="36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585198" y="8053492"/>
            <a:ext cx="10974705" cy="1207666"/>
          </a:xfrm>
        </p:spPr>
        <p:txBody>
          <a:bodyPr/>
          <a:lstStyle>
            <a:lvl1pPr marL="0" indent="0">
              <a:buNone/>
              <a:defRPr sz="2500"/>
            </a:lvl1pPr>
            <a:lvl2pPr marL="816605" indent="0">
              <a:buNone/>
              <a:defRPr sz="2100"/>
            </a:lvl2pPr>
            <a:lvl3pPr marL="1633210" indent="0">
              <a:buNone/>
              <a:defRPr sz="1800"/>
            </a:lvl3pPr>
            <a:lvl4pPr marL="2449815" indent="0">
              <a:buNone/>
              <a:defRPr sz="1600"/>
            </a:lvl4pPr>
            <a:lvl5pPr marL="3266420" indent="0">
              <a:buNone/>
              <a:defRPr sz="1600"/>
            </a:lvl5pPr>
            <a:lvl6pPr marL="4083025" indent="0">
              <a:buNone/>
              <a:defRPr sz="1600"/>
            </a:lvl6pPr>
            <a:lvl7pPr marL="4899630" indent="0">
              <a:buNone/>
              <a:defRPr sz="1600"/>
            </a:lvl7pPr>
            <a:lvl8pPr marL="5716234" indent="0">
              <a:buNone/>
              <a:defRPr sz="1600"/>
            </a:lvl8pPr>
            <a:lvl9pPr marL="6532839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9/17/13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29658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914559" y="412084"/>
            <a:ext cx="16462058" cy="1715029"/>
          </a:xfrm>
          <a:prstGeom prst="rect">
            <a:avLst/>
          </a:prstGeom>
        </p:spPr>
        <p:txBody>
          <a:bodyPr vert="horz" lIns="163321" tIns="81660" rIns="163321" bIns="8166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559" y="2401042"/>
            <a:ext cx="16462058" cy="6791040"/>
          </a:xfrm>
          <a:prstGeom prst="rect">
            <a:avLst/>
          </a:prstGeom>
        </p:spPr>
        <p:txBody>
          <a:bodyPr vert="horz" lIns="163321" tIns="81660" rIns="163321" bIns="8166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14559" y="9537468"/>
            <a:ext cx="4267941" cy="547857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DB98A-F1DC-46C4-9FF0-1BF63371BA7C}" type="datetimeFigureOut">
              <a:rPr lang="es-ES" smtClean="0"/>
              <a:pPr/>
              <a:t>9/17/13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249485" y="9537468"/>
            <a:ext cx="5792205" cy="547857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3108675" y="9537468"/>
            <a:ext cx="4267941" cy="547857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87332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33210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454" indent="-612454" algn="l" defTabSz="1633210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983" indent="-510378" algn="l" defTabSz="1633210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151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8117" indent="-408302" algn="l" defTabSz="163321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4722" indent="-408302" algn="l" defTabSz="1633210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1327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793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4537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4114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60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321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81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642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302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963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234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2839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b="24159"/>
          <a:stretch/>
        </p:blipFill>
        <p:spPr>
          <a:xfrm>
            <a:off x="-1" y="36512"/>
            <a:ext cx="18291175" cy="10290175"/>
          </a:xfrm>
          <a:prstGeom prst="rect">
            <a:avLst/>
          </a:prstGeom>
        </p:spPr>
      </p:pic>
      <p:grpSp>
        <p:nvGrpSpPr>
          <p:cNvPr id="12" name="11 Grupo"/>
          <p:cNvGrpSpPr/>
          <p:nvPr/>
        </p:nvGrpSpPr>
        <p:grpSpPr>
          <a:xfrm>
            <a:off x="10147117" y="1832719"/>
            <a:ext cx="8144058" cy="8138144"/>
            <a:chOff x="10884627" y="1035408"/>
            <a:chExt cx="7353134" cy="7347794"/>
          </a:xfrm>
        </p:grpSpPr>
        <p:pic>
          <p:nvPicPr>
            <p:cNvPr id="5" name="4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rcRect l="22899" t="2781" r="23249" b="1553"/>
            <a:stretch/>
          </p:blipFill>
          <p:spPr>
            <a:xfrm>
              <a:off x="10884627" y="1035408"/>
              <a:ext cx="7353134" cy="7347794"/>
            </a:xfrm>
            <a:prstGeom prst="rect">
              <a:avLst/>
            </a:prstGeom>
          </p:spPr>
        </p:pic>
        <p:pic>
          <p:nvPicPr>
            <p:cNvPr id="6" name="5 Imagen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rcRect l="22997" r="22254" b="10594"/>
            <a:stretch/>
          </p:blipFill>
          <p:spPr>
            <a:xfrm>
              <a:off x="10911034" y="1356330"/>
              <a:ext cx="7300320" cy="6705950"/>
            </a:xfrm>
            <a:prstGeom prst="rect">
              <a:avLst/>
            </a:prstGeom>
          </p:spPr>
        </p:pic>
      </p:grpSp>
      <p:sp>
        <p:nvSpPr>
          <p:cNvPr id="10" name="9 CuadroTexto"/>
          <p:cNvSpPr txBox="1"/>
          <p:nvPr/>
        </p:nvSpPr>
        <p:spPr>
          <a:xfrm>
            <a:off x="747322" y="7764073"/>
            <a:ext cx="679806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7613"/>
            <a:r>
              <a:rPr lang="es-ES" sz="4400" dirty="0" smtClean="0">
                <a:solidFill>
                  <a:schemeClr val="bg1"/>
                </a:solidFill>
                <a:latin typeface="Telefonica Text" pitchFamily="2" charset="0"/>
              </a:rPr>
              <a:t>Nigel Bayliff</a:t>
            </a:r>
          </a:p>
          <a:p>
            <a:pPr defTabSz="1217613"/>
            <a:r>
              <a:rPr lang="es-ES" sz="4400" dirty="0" smtClean="0">
                <a:solidFill>
                  <a:schemeClr val="bg1"/>
                </a:solidFill>
                <a:latin typeface="Telefonica Text" pitchFamily="2" charset="0"/>
              </a:rPr>
              <a:t>Huawei Marine Networks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47321" y="5373687"/>
            <a:ext cx="969366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i="1" dirty="0" smtClean="0">
                <a:solidFill>
                  <a:schemeClr val="bg1"/>
                </a:solidFill>
                <a:latin typeface="Telefonica Text" pitchFamily="2" charset="0"/>
              </a:rPr>
              <a:t>Industry Support and Potential Partnerships</a:t>
            </a:r>
            <a:endParaRPr lang="es-ES" sz="6600" i="1" dirty="0" smtClean="0">
              <a:solidFill>
                <a:schemeClr val="bg1"/>
              </a:solidFill>
              <a:latin typeface="Telefonica Text" pitchFamily="2" charset="0"/>
            </a:endParaRPr>
          </a:p>
        </p:txBody>
      </p:sp>
      <p:grpSp>
        <p:nvGrpSpPr>
          <p:cNvPr id="15" name="14 Grupo"/>
          <p:cNvGrpSpPr/>
          <p:nvPr/>
        </p:nvGrpSpPr>
        <p:grpSpPr>
          <a:xfrm>
            <a:off x="575865" y="618847"/>
            <a:ext cx="9793088" cy="4094441"/>
            <a:chOff x="8285993" y="1622117"/>
            <a:chExt cx="10602200" cy="4432727"/>
          </a:xfrm>
        </p:grpSpPr>
        <p:pic>
          <p:nvPicPr>
            <p:cNvPr id="16" name="15 Imagen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rcRect t="20260" b="19357"/>
            <a:stretch/>
          </p:blipFill>
          <p:spPr>
            <a:xfrm>
              <a:off x="8526684" y="1789144"/>
              <a:ext cx="3224612" cy="1095250"/>
            </a:xfrm>
            <a:prstGeom prst="rect">
              <a:avLst/>
            </a:prstGeom>
          </p:spPr>
        </p:pic>
        <p:pic>
          <p:nvPicPr>
            <p:cNvPr id="17" name="16 Imagen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>
              <a:off x="11837443" y="1622117"/>
              <a:ext cx="2006026" cy="1185379"/>
            </a:xfrm>
            <a:prstGeom prst="rect">
              <a:avLst/>
            </a:prstGeom>
          </p:spPr>
        </p:pic>
        <p:pic>
          <p:nvPicPr>
            <p:cNvPr id="18" name="17 Imagen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rcRect t="15389" b="35610"/>
            <a:stretch/>
          </p:blipFill>
          <p:spPr>
            <a:xfrm>
              <a:off x="8285993" y="3132594"/>
              <a:ext cx="10602200" cy="2922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424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008000"/>
                </a:solidFill>
              </a:rPr>
              <a:t>Vendors have reduced costs dramatically</a:t>
            </a:r>
            <a:endParaRPr lang="en-US" sz="6600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987" y="2173287"/>
            <a:ext cx="16462058" cy="7468445"/>
          </a:xfrm>
        </p:spPr>
        <p:txBody>
          <a:bodyPr>
            <a:normAutofit/>
          </a:bodyPr>
          <a:lstStyle/>
          <a:p>
            <a:r>
              <a:rPr lang="en-US" dirty="0" smtClean="0"/>
              <a:t>Commercial pressures – rise of free internet</a:t>
            </a:r>
          </a:p>
          <a:p>
            <a:r>
              <a:rPr lang="en-US" dirty="0" smtClean="0"/>
              <a:t>Significant price erosion for international carriers</a:t>
            </a:r>
          </a:p>
          <a:p>
            <a:r>
              <a:rPr lang="en-US" dirty="0" smtClean="0"/>
              <a:t>Cu/Fe rises causing margin squeeze for vendors</a:t>
            </a:r>
          </a:p>
          <a:p>
            <a:r>
              <a:rPr lang="en-US" dirty="0" smtClean="0"/>
              <a:t>Twin route LON-NYC 1999;  close to $1bn &gt; 2.4Tb</a:t>
            </a:r>
          </a:p>
          <a:p>
            <a:r>
              <a:rPr lang="en-US" dirty="0" smtClean="0"/>
              <a:t>2012, Same Scope; conservatively $400M &gt; 60Tb</a:t>
            </a:r>
          </a:p>
          <a:p>
            <a:r>
              <a:rPr lang="en-US" dirty="0" smtClean="0"/>
              <a:t>Cable developers want to </a:t>
            </a:r>
            <a:r>
              <a:rPr lang="en-US" dirty="0" err="1" smtClean="0"/>
              <a:t>minimise</a:t>
            </a:r>
            <a:r>
              <a:rPr lang="en-US" dirty="0" smtClean="0"/>
              <a:t> build costs</a:t>
            </a:r>
          </a:p>
          <a:p>
            <a:pPr>
              <a:buNone/>
            </a:pPr>
            <a:r>
              <a:rPr lang="en-US" dirty="0" smtClean="0"/>
              <a:t>	          “no pot of gold to fund science and research”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5987" y="0"/>
            <a:ext cx="16462058" cy="1715029"/>
          </a:xfrm>
        </p:spPr>
        <p:txBody>
          <a:bodyPr>
            <a:normAutofit/>
          </a:bodyPr>
          <a:lstStyle/>
          <a:p>
            <a:r>
              <a:rPr lang="en-US" altLang="zh-CN" sz="6000" b="1" dirty="0" smtClean="0">
                <a:solidFill>
                  <a:srgbClr val="008000"/>
                </a:solidFill>
              </a:rPr>
              <a:t>The price paid for capacity is tending to zero!</a:t>
            </a:r>
            <a:endParaRPr lang="zh-CN" altLang="en-US" sz="6000" b="1" dirty="0">
              <a:solidFill>
                <a:srgbClr val="008000"/>
              </a:solidFill>
            </a:endParaRPr>
          </a:p>
        </p:txBody>
      </p:sp>
      <p:pic>
        <p:nvPicPr>
          <p:cNvPr id="5" name="图片 4" descr="10G的价格下降速率03-11 Telegeography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63687"/>
            <a:ext cx="9113850" cy="63534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6200000">
            <a:off x="15189484" y="7330791"/>
            <a:ext cx="637608" cy="4038601"/>
          </a:xfrm>
          <a:prstGeom prst="rect">
            <a:avLst/>
          </a:prstGeom>
          <a:noFill/>
        </p:spPr>
        <p:txBody>
          <a:bodyPr vert="eaVert" wrap="square" lIns="163321" tIns="81660" rIns="163321" bIns="81660" rtlCol="0">
            <a:spAutoFit/>
          </a:bodyPr>
          <a:lstStyle/>
          <a:p>
            <a:r>
              <a:rPr lang="en-US" altLang="zh-CN" sz="2000" dirty="0" smtClean="0">
                <a:solidFill>
                  <a:srgbClr val="00517C"/>
                </a:solidFill>
              </a:rPr>
              <a:t>Source: </a:t>
            </a:r>
            <a:r>
              <a:rPr lang="en-US" altLang="zh-CN" sz="2000" dirty="0" err="1" smtClean="0">
                <a:solidFill>
                  <a:srgbClr val="00517C"/>
                </a:solidFill>
              </a:rPr>
              <a:t>Telegeography</a:t>
            </a:r>
            <a:endParaRPr lang="zh-CN" altLang="en-US" sz="2000" dirty="0">
              <a:solidFill>
                <a:srgbClr val="00517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559" y="7004837"/>
            <a:ext cx="7970820" cy="1426799"/>
          </a:xfrm>
          <a:prstGeom prst="rect">
            <a:avLst/>
          </a:prstGeom>
          <a:noFill/>
        </p:spPr>
        <p:txBody>
          <a:bodyPr wrap="square" lIns="163321" tIns="81660" rIns="163321" bIns="81660" rtlCol="0">
            <a:spAutoFit/>
          </a:bodyPr>
          <a:lstStyle/>
          <a:p>
            <a:pPr>
              <a:buFont typeface="Wingdings" pitchFamily="2" charset="2"/>
              <a:buChar char="ü"/>
            </a:pPr>
            <a:endParaRPr lang="zh-CN" altLang="en-US" dirty="0" smtClean="0"/>
          </a:p>
          <a:p>
            <a:endParaRPr lang="zh-CN" altLang="en-US" sz="5000" dirty="0">
              <a:solidFill>
                <a:srgbClr val="00517C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5187" y="1792287"/>
            <a:ext cx="8476994" cy="57912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9832975" y="7507287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  <a:defRPr/>
            </a:pPr>
            <a:r>
              <a:rPr lang="en-US" sz="1800" dirty="0">
                <a:latin typeface="Helvetica Light"/>
                <a:cs typeface="Helvetica Light"/>
              </a:rPr>
              <a:t>Median Monthly 10 Gbps Lease Prices, Q4 2011-Q4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008000"/>
                </a:solidFill>
              </a:rPr>
              <a:t>Challenge of Enrolling a Developer</a:t>
            </a:r>
            <a:endParaRPr lang="en-US" sz="7200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987" y="2020887"/>
            <a:ext cx="16462058" cy="6791040"/>
          </a:xfrm>
        </p:spPr>
        <p:txBody>
          <a:bodyPr>
            <a:normAutofit/>
          </a:bodyPr>
          <a:lstStyle/>
          <a:p>
            <a:r>
              <a:rPr lang="en-US" dirty="0" smtClean="0"/>
              <a:t>Technical risk is not zero, </a:t>
            </a:r>
            <a:r>
              <a:rPr lang="en-US" dirty="0" smtClean="0"/>
              <a:t>but definable</a:t>
            </a:r>
            <a:endParaRPr lang="en-US" dirty="0" smtClean="0"/>
          </a:p>
          <a:p>
            <a:r>
              <a:rPr lang="en-US" dirty="0" smtClean="0"/>
              <a:t>Bringing data back on-shore is a key factor</a:t>
            </a:r>
          </a:p>
          <a:p>
            <a:r>
              <a:rPr lang="en-US" dirty="0" smtClean="0"/>
              <a:t>Loss of in-band capacity is a huge revenue threat</a:t>
            </a:r>
          </a:p>
          <a:p>
            <a:r>
              <a:rPr lang="en-US" dirty="0" smtClean="0"/>
              <a:t>Out-of-band could be ‘something for nothing’</a:t>
            </a:r>
            <a:endParaRPr lang="en-US" dirty="0" smtClean="0"/>
          </a:p>
          <a:p>
            <a:r>
              <a:rPr lang="en-US" dirty="0" smtClean="0"/>
              <a:t>Low </a:t>
            </a:r>
            <a:r>
              <a:rPr lang="en-US" dirty="0" smtClean="0"/>
              <a:t>impact will enhance chances of acceptance</a:t>
            </a:r>
          </a:p>
          <a:p>
            <a:pPr>
              <a:buNone/>
            </a:pPr>
            <a:r>
              <a:rPr lang="en-US" dirty="0" smtClean="0"/>
              <a:t>     “Money is the key issue, again – what contribution”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Maybe a Universal concept will work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UJ™ consortium – majority of cable repair joints</a:t>
            </a:r>
          </a:p>
          <a:p>
            <a:r>
              <a:rPr lang="en-US" dirty="0" smtClean="0"/>
              <a:t>Core design is standard, with end-specific variants</a:t>
            </a:r>
          </a:p>
          <a:p>
            <a:r>
              <a:rPr lang="en-US" dirty="0" smtClean="0"/>
              <a:t>Vendors funded for collaboration and cooperation</a:t>
            </a:r>
          </a:p>
          <a:p>
            <a:r>
              <a:rPr lang="en-US" dirty="0" smtClean="0"/>
              <a:t>Universal fund?  Suitable systems with options</a:t>
            </a:r>
          </a:p>
          <a:p>
            <a:r>
              <a:rPr lang="en-US" dirty="0" err="1" smtClean="0"/>
              <a:t>Standardised</a:t>
            </a:r>
            <a:r>
              <a:rPr lang="en-US" dirty="0" smtClean="0"/>
              <a:t> design – functional specification</a:t>
            </a:r>
          </a:p>
          <a:p>
            <a:r>
              <a:rPr lang="en-US" dirty="0" smtClean="0"/>
              <a:t>Proprietary mechanicals and data-relay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559" y="412084"/>
            <a:ext cx="16994028" cy="1715029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008000"/>
                </a:solidFill>
              </a:rPr>
              <a:t>If I were developing an oceanic system today . . </a:t>
            </a:r>
            <a:endParaRPr lang="en-US" sz="6600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987" y="2097087"/>
            <a:ext cx="16462058" cy="75446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 would . . . </a:t>
            </a:r>
          </a:p>
          <a:p>
            <a:pPr>
              <a:buNone/>
            </a:pPr>
            <a:r>
              <a:rPr lang="en-US" dirty="0" smtClean="0"/>
              <a:t>“Route for Revenue” – capture major traffic flows</a:t>
            </a:r>
          </a:p>
          <a:p>
            <a:pPr>
              <a:buNone/>
            </a:pPr>
            <a:r>
              <a:rPr lang="en-US" dirty="0" smtClean="0"/>
              <a:t>“Divert to Developing” – pass under-served countries</a:t>
            </a:r>
          </a:p>
          <a:p>
            <a:pPr>
              <a:buNone/>
            </a:pPr>
            <a:r>
              <a:rPr lang="en-US" dirty="0" smtClean="0"/>
              <a:t>“Branch for </a:t>
            </a:r>
            <a:r>
              <a:rPr lang="en-US" dirty="0" err="1" smtClean="0"/>
              <a:t>Oil&amp;Gas</a:t>
            </a:r>
            <a:r>
              <a:rPr lang="en-US" dirty="0" smtClean="0"/>
              <a:t>” – near-continent fields &amp; assets</a:t>
            </a:r>
          </a:p>
          <a:p>
            <a:pPr>
              <a:buNone/>
            </a:pPr>
            <a:r>
              <a:rPr lang="en-US" dirty="0" smtClean="0"/>
              <a:t>“Host the science” – funded sensors included</a:t>
            </a:r>
          </a:p>
          <a:p>
            <a:pPr>
              <a:buNone/>
            </a:pPr>
            <a:r>
              <a:rPr lang="en-US" dirty="0" smtClean="0"/>
              <a:t>Projects may already be happening, but this is what I believe will be needed to prove the business model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8000"/>
                </a:solidFill>
              </a:rPr>
              <a:t>Where is some of the money?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2187" y="2401887"/>
            <a:ext cx="16462058" cy="67910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“It is good to be green &amp; good to be seen”</a:t>
            </a:r>
          </a:p>
          <a:p>
            <a:r>
              <a:rPr lang="en-US" dirty="0" smtClean="0"/>
              <a:t>Philanthropists? – regional development funds</a:t>
            </a:r>
          </a:p>
          <a:p>
            <a:r>
              <a:rPr lang="en-US" dirty="0" smtClean="0"/>
              <a:t>World Bank –funds for inter-regional activities</a:t>
            </a:r>
          </a:p>
          <a:p>
            <a:r>
              <a:rPr lang="en-US" dirty="0" smtClean="0"/>
              <a:t>Development Banks – life-saving, green project</a:t>
            </a:r>
          </a:p>
          <a:p>
            <a:r>
              <a:rPr lang="en-US" dirty="0" smtClean="0"/>
              <a:t>Green credentials attractive – Oil &amp; Gas companies</a:t>
            </a:r>
          </a:p>
          <a:p>
            <a:r>
              <a:rPr lang="en-US" dirty="0" smtClean="0"/>
              <a:t>Need to study these potential sources formally and build a ‘desire to fund’ from this community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8000"/>
                </a:solidFill>
              </a:rPr>
              <a:t>Challenge for the JTF &amp; Community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559" y="2401041"/>
            <a:ext cx="16462058" cy="723984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Define the ‘cost of science’ </a:t>
            </a:r>
            <a:r>
              <a:rPr lang="en-US" dirty="0" err="1" smtClean="0"/>
              <a:t>vs</a:t>
            </a:r>
            <a:r>
              <a:rPr lang="en-US" dirty="0" smtClean="0"/>
              <a:t> potential funding</a:t>
            </a:r>
          </a:p>
          <a:p>
            <a:r>
              <a:rPr lang="en-US" dirty="0" smtClean="0"/>
              <a:t>Seek consultants who help develop potential projects</a:t>
            </a:r>
          </a:p>
          <a:p>
            <a:r>
              <a:rPr lang="en-US" dirty="0" smtClean="0"/>
              <a:t>Coordinate </a:t>
            </a:r>
            <a:r>
              <a:rPr lang="en-US" dirty="0" smtClean="0"/>
              <a:t>and collaborate for a universal solution</a:t>
            </a:r>
          </a:p>
          <a:p>
            <a:r>
              <a:rPr lang="en-US" dirty="0" smtClean="0"/>
              <a:t>Continue to raise awareness and </a:t>
            </a:r>
            <a:r>
              <a:rPr lang="en-US" dirty="0" err="1" smtClean="0"/>
              <a:t>publicise</a:t>
            </a:r>
            <a:endParaRPr lang="en-US" dirty="0" smtClean="0"/>
          </a:p>
          <a:p>
            <a:r>
              <a:rPr lang="en-US" dirty="0" smtClean="0"/>
              <a:t>Green credentials attractive – seek Oil &amp; Gas companies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“</a:t>
            </a:r>
            <a:r>
              <a:rPr lang="en-US" i="1" dirty="0" smtClean="0"/>
              <a:t>A small group of thoughtful people could change the world. Indeed, it's the only thing that ever has.” – Margaret Mead, </a:t>
            </a:r>
            <a:r>
              <a:rPr lang="en-US" i="1" dirty="0" smtClean="0"/>
              <a:t>1981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It is also not necessarily the world that needs to change – maybe we need to change; as an industry, as companies and </a:t>
            </a:r>
            <a:r>
              <a:rPr lang="en-US" i="1" smtClean="0"/>
              <a:t>as individuals 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b="24159"/>
          <a:stretch/>
        </p:blipFill>
        <p:spPr>
          <a:xfrm>
            <a:off x="-1" y="-1"/>
            <a:ext cx="18291175" cy="10290175"/>
          </a:xfrm>
          <a:prstGeom prst="rect">
            <a:avLst/>
          </a:prstGeom>
        </p:spPr>
      </p:pic>
      <p:pic>
        <p:nvPicPr>
          <p:cNvPr id="12" name="11 Imagen" descr="banda_baja.png"/>
          <p:cNvPicPr>
            <a:picLocks noChangeAspect="1"/>
          </p:cNvPicPr>
          <p:nvPr/>
        </p:nvPicPr>
        <p:blipFill>
          <a:blip r:embed="rId3" cstate="print"/>
          <a:srcRect t="66102"/>
          <a:stretch>
            <a:fillRect/>
          </a:stretch>
        </p:blipFill>
        <p:spPr>
          <a:xfrm>
            <a:off x="2729" y="6801271"/>
            <a:ext cx="18285716" cy="3486674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077135" y="3266738"/>
            <a:ext cx="81369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800" i="1" dirty="0" err="1" smtClean="0">
                <a:solidFill>
                  <a:schemeClr val="bg1"/>
                </a:solidFill>
                <a:latin typeface="Telefonica Text" pitchFamily="2" charset="0"/>
              </a:rPr>
              <a:t>Thank</a:t>
            </a:r>
            <a:r>
              <a:rPr lang="es-ES" sz="8800" i="1" dirty="0" smtClean="0">
                <a:solidFill>
                  <a:schemeClr val="bg1"/>
                </a:solidFill>
                <a:latin typeface="Telefonica Text" pitchFamily="2" charset="0"/>
              </a:rPr>
              <a:t> </a:t>
            </a:r>
            <a:r>
              <a:rPr lang="es-ES" sz="8800" i="1" dirty="0" err="1" smtClean="0">
                <a:solidFill>
                  <a:schemeClr val="bg1"/>
                </a:solidFill>
                <a:latin typeface="Telefonica Text" pitchFamily="2" charset="0"/>
              </a:rPr>
              <a:t>you</a:t>
            </a:r>
            <a:endParaRPr lang="es-ES" sz="8800" i="1" dirty="0" smtClean="0">
              <a:solidFill>
                <a:schemeClr val="bg1"/>
              </a:solidFill>
              <a:latin typeface="Telefonica Text" pitchFamily="2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424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118&quot;&gt;&lt;property id=&quot;20148&quot; value=&quot;5&quot;/&gt;&lt;property id=&quot;20300&quot; value=&quot;Slide 2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2C488B902C4D4385B7704CD2E51C82" ma:contentTypeVersion="3" ma:contentTypeDescription="Create a new document." ma:contentTypeScope="" ma:versionID="87879ae58a221fc8f71e5c5e8230f39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4B57D35-FE06-4AC1-A074-E2A57AFB8F9E}"/>
</file>

<file path=customXml/itemProps2.xml><?xml version="1.0" encoding="utf-8"?>
<ds:datastoreItem xmlns:ds="http://schemas.openxmlformats.org/officeDocument/2006/customXml" ds:itemID="{798D3C5C-5A72-4E47-AA16-1CC314D7984E}"/>
</file>

<file path=customXml/itemProps3.xml><?xml version="1.0" encoding="utf-8"?>
<ds:datastoreItem xmlns:ds="http://schemas.openxmlformats.org/officeDocument/2006/customXml" ds:itemID="{A6F41A93-97E7-4A1A-9400-23C2D01096DB}"/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479</Words>
  <Application>Microsoft Macintosh PowerPoint</Application>
  <PresentationFormat>Custom</PresentationFormat>
  <Paragraphs>66</Paragraphs>
  <Slides>9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Tema de Office</vt:lpstr>
      <vt:lpstr>Slide 1</vt:lpstr>
      <vt:lpstr>Vendors have reduced costs dramatically</vt:lpstr>
      <vt:lpstr>The price paid for capacity is tending to zero!</vt:lpstr>
      <vt:lpstr>Challenge of Enrolling a Developer</vt:lpstr>
      <vt:lpstr>Maybe a Universal concept will work </vt:lpstr>
      <vt:lpstr>If I were developing an oceanic system today . . </vt:lpstr>
      <vt:lpstr>Where is some of the money?</vt:lpstr>
      <vt:lpstr>Challenge for the JTF &amp; Community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cdelcaz</dc:creator>
  <cp:lastModifiedBy>Nigel Bayliff</cp:lastModifiedBy>
  <cp:revision>36</cp:revision>
  <cp:lastPrinted>2013-09-16T21:18:48Z</cp:lastPrinted>
  <dcterms:created xsi:type="dcterms:W3CDTF">2013-09-17T13:39:05Z</dcterms:created>
  <dcterms:modified xsi:type="dcterms:W3CDTF">2013-09-17T14:02:35Z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0x010100162C488B902C4D4385B7704CD2E51C82</vt:lpwstr>
  </property>
</Properties>
</file>