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4"/>
    <p:sldMasterId id="2147483663" r:id="rId5"/>
    <p:sldMasterId id="2147483675" r:id="rId6"/>
  </p:sldMasterIdLst>
  <p:notesMasterIdLst>
    <p:notesMasterId r:id="rId19"/>
  </p:notesMasterIdLst>
  <p:handoutMasterIdLst>
    <p:handoutMasterId r:id="rId20"/>
  </p:handoutMasterIdLst>
  <p:sldIdLst>
    <p:sldId id="676" r:id="rId7"/>
    <p:sldId id="639" r:id="rId8"/>
    <p:sldId id="642" r:id="rId9"/>
    <p:sldId id="660" r:id="rId10"/>
    <p:sldId id="661" r:id="rId11"/>
    <p:sldId id="659" r:id="rId12"/>
    <p:sldId id="671" r:id="rId13"/>
    <p:sldId id="628" r:id="rId14"/>
    <p:sldId id="674" r:id="rId15"/>
    <p:sldId id="675" r:id="rId16"/>
    <p:sldId id="667" r:id="rId17"/>
    <p:sldId id="677" r:id="rId1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CC0000"/>
    <a:srgbClr val="5F5F5F"/>
    <a:srgbClr val="00CC99"/>
    <a:srgbClr val="96969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32" autoAdjust="0"/>
    <p:restoredTop sz="94658" autoAdjust="0"/>
  </p:normalViewPr>
  <p:slideViewPr>
    <p:cSldViewPr>
      <p:cViewPr>
        <p:scale>
          <a:sx n="73" d="100"/>
          <a:sy n="73" d="100"/>
        </p:scale>
        <p:origin x="-978" y="-48"/>
      </p:cViewPr>
      <p:guideLst>
        <p:guide orient="horz" pos="799"/>
        <p:guide orient="horz" pos="3702"/>
        <p:guide pos="5556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t" anchorCtr="0" compatLnSpc="1">
            <a:prstTxWarp prst="textNoShape">
              <a:avLst/>
            </a:prstTxWarp>
          </a:bodyPr>
          <a:lstStyle>
            <a:lvl1pPr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31" y="0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t" anchorCtr="0" compatLnSpc="1">
            <a:prstTxWarp prst="textNoShape">
              <a:avLst/>
            </a:prstTxWarp>
          </a:bodyPr>
          <a:lstStyle>
            <a:lvl1pPr algn="r"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274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b" anchorCtr="0" compatLnSpc="1">
            <a:prstTxWarp prst="textNoShape">
              <a:avLst/>
            </a:prstTxWarp>
          </a:bodyPr>
          <a:lstStyle>
            <a:lvl1pPr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31" y="9434274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b" anchorCtr="0" compatLnSpc="1">
            <a:prstTxWarp prst="textNoShape">
              <a:avLst/>
            </a:prstTxWarp>
          </a:bodyPr>
          <a:lstStyle>
            <a:lvl1pPr algn="r"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E7A16B5-4FA4-4684-9B61-638354BB602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46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t" anchorCtr="0" compatLnSpc="1">
            <a:prstTxWarp prst="textNoShape">
              <a:avLst/>
            </a:prstTxWarp>
          </a:bodyPr>
          <a:lstStyle>
            <a:lvl1pPr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31" y="0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t" anchorCtr="0" compatLnSpc="1">
            <a:prstTxWarp prst="textNoShape">
              <a:avLst/>
            </a:prstTxWarp>
          </a:bodyPr>
          <a:lstStyle>
            <a:lvl1pPr algn="r"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963" y="4717137"/>
            <a:ext cx="4984575" cy="447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274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b" anchorCtr="0" compatLnSpc="1">
            <a:prstTxWarp prst="textNoShape">
              <a:avLst/>
            </a:prstTxWarp>
          </a:bodyPr>
          <a:lstStyle>
            <a:lvl1pPr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31" y="9434274"/>
            <a:ext cx="2944769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1" tIns="45190" rIns="90381" bIns="45190" numCol="1" anchor="b" anchorCtr="0" compatLnSpc="1">
            <a:prstTxWarp prst="textNoShape">
              <a:avLst/>
            </a:prstTxWarp>
          </a:bodyPr>
          <a:lstStyle>
            <a:lvl1pPr algn="r" defTabSz="903457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92C1F2-21F9-40E7-964E-28AF23B99B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5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2C1F2-21F9-40E7-964E-28AF23B99BD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2C1F2-21F9-40E7-964E-28AF23B99BD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8150" y="115888"/>
            <a:ext cx="2105025" cy="60499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167437" cy="60499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68313" y="1266825"/>
            <a:ext cx="8207375" cy="4899025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68313" y="1266825"/>
            <a:ext cx="8207375" cy="4899025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266825"/>
            <a:ext cx="4027487" cy="4899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27488" cy="4899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94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0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72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9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3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1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90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9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4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0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93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17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6825"/>
            <a:ext cx="4027487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27488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4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95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72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79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00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1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8" descr="Banner"/>
          <p:cNvPicPr>
            <a:picLocks noChangeAspect="1" noChangeArrowheads="1"/>
          </p:cNvPicPr>
          <p:nvPr userDrawn="1"/>
        </p:nvPicPr>
        <p:blipFill>
          <a:blip r:embed="rId16" cstate="print">
            <a:lum bright="66000" contrast="-66000"/>
            <a:grayscl/>
          </a:blip>
          <a:srcRect l="2744" b="6473"/>
          <a:stretch>
            <a:fillRect/>
          </a:stretch>
        </p:blipFill>
        <p:spPr bwMode="auto">
          <a:xfrm>
            <a:off x="0" y="0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6825"/>
            <a:ext cx="82073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27088" y="981075"/>
            <a:ext cx="8316912" cy="9525"/>
          </a:xfrm>
          <a:prstGeom prst="line">
            <a:avLst/>
          </a:prstGeom>
          <a:noFill/>
          <a:ln w="38100">
            <a:solidFill>
              <a:srgbClr val="E740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 sz="1600">
              <a:latin typeface="Arial" charset="0"/>
              <a:cs typeface="+mn-cs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8883650" y="6691313"/>
            <a:ext cx="15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fr-FR" sz="800">
                <a:latin typeface="Arial" charset="0"/>
                <a:cs typeface="+mn-cs"/>
              </a:rPr>
              <a:t> </a:t>
            </a:r>
            <a:fld id="{7EB39B35-8FC5-4DE3-BBD4-31BC8D6AC170}" type="slidenum">
              <a:rPr lang="fr-FR" sz="800">
                <a:latin typeface="Arial" charset="0"/>
                <a:cs typeface="+mn-cs"/>
              </a:rPr>
              <a:pPr algn="r" eaLnBrk="0" hangingPunct="0">
                <a:defRPr/>
              </a:pPr>
              <a:t>‹Nº›</a:t>
            </a:fld>
            <a:endParaRPr lang="fr-FR" sz="800">
              <a:latin typeface="Arial" charset="0"/>
              <a:cs typeface="+mn-cs"/>
            </a:endParaRPr>
          </a:p>
        </p:txBody>
      </p:sp>
      <p:pic>
        <p:nvPicPr>
          <p:cNvPr id="1030" name="Picture 43" descr="logoNexans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" y="190500"/>
            <a:ext cx="19843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" name="Text Box 44"/>
          <p:cNvSpPr txBox="1">
            <a:spLocks noChangeArrowheads="1"/>
          </p:cNvSpPr>
          <p:nvPr userDrawn="1"/>
        </p:nvSpPr>
        <p:spPr bwMode="auto">
          <a:xfrm>
            <a:off x="179388" y="6586538"/>
            <a:ext cx="3313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000">
              <a:latin typeface="Arial" charset="0"/>
              <a:cs typeface="+mn-cs"/>
            </a:endParaRPr>
          </a:p>
        </p:txBody>
      </p:sp>
      <p:sp>
        <p:nvSpPr>
          <p:cNvPr id="2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15888"/>
            <a:ext cx="67691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d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E74030"/>
        </a:buClr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42888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SzPct val="9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35063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Char char="•"/>
        <a:defRPr sz="1600">
          <a:solidFill>
            <a:schemeClr val="tx1"/>
          </a:solidFill>
          <a:latin typeface="+mn-lt"/>
        </a:defRPr>
      </a:lvl3pPr>
      <a:lvl4pPr marL="1543050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4pPr>
      <a:lvl5pPr marL="1951038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408238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865438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322638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779838" indent="-228600" algn="l" rtl="0" eaLnBrk="0" fontAlgn="base" hangingPunct="0">
        <a:spcBef>
          <a:spcPct val="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9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94C6DC-16B9-4B55-9B35-376E1FB01F8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2E181C-8E21-4D35-ACBB-9113E5437D8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5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4536367" y="2492896"/>
            <a:ext cx="4307337" cy="4154759"/>
            <a:chOff x="10620129" y="1035408"/>
            <a:chExt cx="7617632" cy="7347794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620129" y="1186634"/>
              <a:ext cx="7300318" cy="6705950"/>
            </a:xfrm>
            <a:prstGeom prst="rect">
              <a:avLst/>
            </a:prstGeom>
          </p:spPr>
        </p:pic>
      </p:grpSp>
      <p:sp>
        <p:nvSpPr>
          <p:cNvPr id="8" name="7 CuadroTexto"/>
          <p:cNvSpPr txBox="1"/>
          <p:nvPr/>
        </p:nvSpPr>
        <p:spPr>
          <a:xfrm>
            <a:off x="373595" y="4940907"/>
            <a:ext cx="406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 fontAlgn="auto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prstClr val="white"/>
                </a:solidFill>
                <a:latin typeface="Telefonica Text" pitchFamily="2" charset="0"/>
              </a:rPr>
              <a:t>Guillen </a:t>
            </a:r>
            <a:r>
              <a:rPr lang="es-ES" sz="2400" dirty="0" err="1">
                <a:solidFill>
                  <a:prstClr val="white"/>
                </a:solidFill>
                <a:latin typeface="Telefonica Text" pitchFamily="2" charset="0"/>
              </a:rPr>
              <a:t>Lopez</a:t>
            </a:r>
            <a:endParaRPr lang="es-ES" sz="2400" dirty="0">
              <a:solidFill>
                <a:prstClr val="white"/>
              </a:solidFill>
              <a:latin typeface="Telefonica Text" pitchFamily="2" charset="0"/>
            </a:endParaRPr>
          </a:p>
          <a:p>
            <a:pPr defTabSz="1217613" fontAlgn="auto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solidFill>
                  <a:prstClr val="white"/>
                </a:solidFill>
                <a:latin typeface="Telefonica Text" pitchFamily="2" charset="0"/>
              </a:rPr>
              <a:t>Inge </a:t>
            </a:r>
            <a:r>
              <a:rPr lang="es-ES" sz="2400" dirty="0" err="1">
                <a:solidFill>
                  <a:prstClr val="white"/>
                </a:solidFill>
                <a:latin typeface="Telefonica Text" pitchFamily="2" charset="0"/>
              </a:rPr>
              <a:t>Vintermyr</a:t>
            </a:r>
            <a:endParaRPr lang="es-ES" sz="2400" dirty="0">
              <a:solidFill>
                <a:prstClr val="white"/>
              </a:solidFill>
              <a:latin typeface="Telefonica Text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3595" y="3980269"/>
            <a:ext cx="4067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800" i="1" dirty="0">
                <a:solidFill>
                  <a:prstClr val="white"/>
                </a:solidFill>
                <a:latin typeface="Telefonica Text" pitchFamily="2" charset="0"/>
              </a:rPr>
              <a:t>Marine </a:t>
            </a:r>
            <a:r>
              <a:rPr lang="es-ES" sz="2800" i="1" dirty="0" err="1">
                <a:solidFill>
                  <a:prstClr val="white"/>
                </a:solidFill>
                <a:latin typeface="Telefonica Text" pitchFamily="2" charset="0"/>
              </a:rPr>
              <a:t>Surveillance</a:t>
            </a:r>
            <a:r>
              <a:rPr lang="es-ES" sz="2800" i="1" dirty="0">
                <a:solidFill>
                  <a:prstClr val="white"/>
                </a:solidFill>
                <a:latin typeface="Telefonica Text" pitchFamily="2" charset="0"/>
              </a:rPr>
              <a:t> </a:t>
            </a:r>
            <a:r>
              <a:rPr lang="es-ES" sz="2800" i="1" dirty="0" err="1" smtClean="0">
                <a:solidFill>
                  <a:prstClr val="white"/>
                </a:solidFill>
                <a:latin typeface="Telefonica Text" pitchFamily="2" charset="0"/>
              </a:rPr>
              <a:t>System</a:t>
            </a:r>
            <a:r>
              <a:rPr lang="es-ES" sz="2800" i="1" dirty="0" smtClean="0">
                <a:solidFill>
                  <a:prstClr val="white"/>
                </a:solidFill>
                <a:latin typeface="Telefonica Text" pitchFamily="2" charset="0"/>
              </a:rPr>
              <a:t> </a:t>
            </a:r>
            <a:r>
              <a:rPr lang="es-ES" sz="2800" i="1" dirty="0" err="1" smtClean="0">
                <a:solidFill>
                  <a:prstClr val="white"/>
                </a:solidFill>
                <a:latin typeface="Telefonica Text" pitchFamily="2" charset="0"/>
              </a:rPr>
              <a:t>LoVe</a:t>
            </a:r>
            <a:r>
              <a:rPr lang="es-ES" sz="2800" i="1" dirty="0" smtClean="0">
                <a:solidFill>
                  <a:prstClr val="white"/>
                </a:solidFill>
                <a:latin typeface="Telefonica Text" pitchFamily="2" charset="0"/>
              </a:rPr>
              <a:t> </a:t>
            </a:r>
            <a:r>
              <a:rPr lang="es-ES" sz="2800" i="1" dirty="0">
                <a:solidFill>
                  <a:prstClr val="white"/>
                </a:solidFill>
                <a:latin typeface="Telefonica Text" pitchFamily="2" charset="0"/>
              </a:rPr>
              <a:t>Project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287882" y="309370"/>
            <a:ext cx="4895694" cy="2046865"/>
            <a:chOff x="8285993" y="1622117"/>
            <a:chExt cx="10602200" cy="4432727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nb-NO" dirty="0" smtClean="0"/>
              <a:t>LoVe Project - Sensors</a:t>
            </a:r>
            <a:endParaRPr lang="nb-NO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85720" y="1357298"/>
            <a:ext cx="8858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35000"/>
              </a:spcBef>
              <a:buClr>
                <a:srgbClr val="E74030"/>
              </a:buClr>
              <a:buSzPct val="80000"/>
              <a:buFont typeface="Wingdings" pitchFamily="2" charset="2"/>
              <a:buChar char="u"/>
            </a:pPr>
            <a:r>
              <a:rPr lang="en-US" sz="2400" kern="0" dirty="0" smtClean="0">
                <a:latin typeface="+mn-lt"/>
                <a:cs typeface="+mn-cs"/>
              </a:rPr>
              <a:t>Conductivity, temperature, pressure, practical salinity, density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35000"/>
              </a:spcBef>
              <a:buClr>
                <a:srgbClr val="E74030"/>
              </a:buClr>
              <a:buSzPct val="80000"/>
              <a:buFont typeface="Wingdings" pitchFamily="2" charset="2"/>
              <a:buChar char="u"/>
            </a:pPr>
            <a:r>
              <a:rPr lang="en-US" sz="2400" kern="0" dirty="0" smtClean="0">
                <a:latin typeface="+mn-lt"/>
                <a:cs typeface="+mn-cs"/>
              </a:rPr>
              <a:t>Current, turbidity</a:t>
            </a:r>
          </a:p>
          <a:p>
            <a:pPr marL="342900" lvl="0" indent="-342900" eaLnBrk="0" hangingPunct="0">
              <a:spcBef>
                <a:spcPct val="35000"/>
              </a:spcBef>
              <a:buClr>
                <a:srgbClr val="E74030"/>
              </a:buClr>
              <a:buSzPct val="80000"/>
              <a:buFont typeface="Wingdings" pitchFamily="2" charset="2"/>
              <a:buChar char="u"/>
            </a:pPr>
            <a:r>
              <a:rPr lang="en-US" sz="2400" kern="0" dirty="0" smtClean="0">
                <a:latin typeface="+mn-lt"/>
                <a:cs typeface="+mn-cs"/>
              </a:rPr>
              <a:t>Phytoplankton biomass, chlorophyll concentration.</a:t>
            </a:r>
            <a:endParaRPr lang="en-US" sz="2400" kern="0" baseline="0" dirty="0" smtClean="0">
              <a:latin typeface="+mn-lt"/>
              <a:cs typeface="+mn-cs"/>
            </a:endParaRPr>
          </a:p>
          <a:p>
            <a:pPr marL="342900" lvl="0" indent="-342900" eaLnBrk="0" hangingPunct="0">
              <a:spcBef>
                <a:spcPct val="35000"/>
              </a:spcBef>
              <a:buClr>
                <a:srgbClr val="E74030"/>
              </a:buClr>
              <a:buSzPct val="80000"/>
              <a:buFont typeface="Wingdings" pitchFamily="2" charset="2"/>
              <a:buChar char="u"/>
            </a:pPr>
            <a:r>
              <a:rPr lang="en-US" sz="2400" kern="0" dirty="0" smtClean="0">
                <a:latin typeface="+mn-lt"/>
                <a:cs typeface="+mn-cs"/>
              </a:rPr>
              <a:t>O2, CO2, PH, Nitrate, CH4, Mass Spectometer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35000"/>
              </a:spcBef>
              <a:buClr>
                <a:srgbClr val="E74030"/>
              </a:buClr>
              <a:buSzPct val="80000"/>
              <a:buFont typeface="Wingdings" pitchFamily="2" charset="2"/>
              <a:buChar char="u"/>
            </a:pPr>
            <a:r>
              <a:rPr lang="en-US" sz="2400" kern="0" dirty="0" smtClean="0">
                <a:latin typeface="+mn-lt"/>
                <a:cs typeface="+mn-cs"/>
              </a:rPr>
              <a:t>Broadband seismometer, </a:t>
            </a:r>
            <a:r>
              <a:rPr lang="en-US" sz="2400" kern="0" dirty="0" err="1" smtClean="0">
                <a:latin typeface="+mn-lt"/>
                <a:cs typeface="+mn-cs"/>
              </a:rPr>
              <a:t>tiltmeter</a:t>
            </a:r>
            <a:r>
              <a:rPr lang="en-US" sz="2400" kern="0" dirty="0" smtClean="0">
                <a:latin typeface="+mn-lt"/>
                <a:cs typeface="+mn-cs"/>
              </a:rPr>
              <a:t>, pressure sensors wave height monitoring, </a:t>
            </a:r>
            <a:r>
              <a:rPr lang="en-US" sz="2400" kern="0" dirty="0" err="1" smtClean="0">
                <a:latin typeface="+mn-lt"/>
                <a:cs typeface="+mn-cs"/>
              </a:rPr>
              <a:t>piezometer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35000"/>
              </a:spcBef>
              <a:buClr>
                <a:srgbClr val="E74030"/>
              </a:buClr>
              <a:buSzPct val="80000"/>
              <a:buFont typeface="Wingdings" pitchFamily="2" charset="2"/>
              <a:buChar char="u"/>
            </a:pPr>
            <a:r>
              <a:rPr lang="en-US" sz="2400" kern="0" dirty="0" err="1" smtClean="0">
                <a:latin typeface="+mn-lt"/>
                <a:cs typeface="+mn-cs"/>
              </a:rPr>
              <a:t>Echosounders</a:t>
            </a:r>
            <a:r>
              <a:rPr lang="en-US" sz="2400" kern="0" dirty="0" smtClean="0">
                <a:latin typeface="+mn-lt"/>
                <a:cs typeface="+mn-cs"/>
              </a:rPr>
              <a:t>, camera, </a:t>
            </a:r>
            <a:r>
              <a:rPr lang="en-US" sz="2400" kern="0" dirty="0" err="1" smtClean="0">
                <a:latin typeface="+mn-lt"/>
                <a:cs typeface="+mn-cs"/>
              </a:rPr>
              <a:t>hidrophones</a:t>
            </a:r>
            <a:r>
              <a:rPr lang="en-US" sz="2400" kern="0" dirty="0" smtClean="0">
                <a:latin typeface="+mn-lt"/>
                <a:cs typeface="+mn-cs"/>
              </a:rPr>
              <a:t> </a:t>
            </a:r>
            <a:endParaRPr lang="en-US" sz="2400" kern="0" noProof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endParaRPr lang="en-US" sz="2400" kern="0" noProof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32" y="4000504"/>
            <a:ext cx="33462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33375"/>
            <a:ext cx="5357813" cy="685800"/>
          </a:xfrm>
        </p:spPr>
        <p:txBody>
          <a:bodyPr/>
          <a:lstStyle/>
          <a:p>
            <a:r>
              <a:rPr lang="en-US" dirty="0" err="1" smtClean="0"/>
              <a:t>LoVe</a:t>
            </a:r>
            <a:r>
              <a:rPr lang="en-US" dirty="0" smtClean="0"/>
              <a:t> Project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5697538" y="1676400"/>
            <a:ext cx="422275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2954338" y="3124200"/>
            <a:ext cx="155575" cy="6651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8" name="7 Imagen" descr="Instal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07" y="1214422"/>
            <a:ext cx="5928809" cy="5143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13 Imagen" descr="banda_baja.png"/>
          <p:cNvPicPr>
            <a:picLocks noChangeAspect="1"/>
          </p:cNvPicPr>
          <p:nvPr/>
        </p:nvPicPr>
        <p:blipFill rotWithShape="1">
          <a:blip r:embed="rId3" cstate="print"/>
          <a:srcRect l="33868" t="66102"/>
          <a:stretch/>
        </p:blipFill>
        <p:spPr>
          <a:xfrm>
            <a:off x="-1" y="4235602"/>
            <a:ext cx="9145588" cy="2636911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03546" y="1879269"/>
            <a:ext cx="8136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6600" i="1" dirty="0" err="1" smtClean="0">
                <a:solidFill>
                  <a:prstClr val="white"/>
                </a:solidFill>
                <a:latin typeface="Telefonica Text" pitchFamily="2" charset="0"/>
              </a:rPr>
              <a:t>Thank</a:t>
            </a:r>
            <a:r>
              <a:rPr lang="es-ES" sz="6600" i="1" dirty="0" smtClean="0">
                <a:solidFill>
                  <a:prstClr val="white"/>
                </a:solidFill>
                <a:latin typeface="Telefonica Text" pitchFamily="2" charset="0"/>
              </a:rPr>
              <a:t> </a:t>
            </a:r>
            <a:r>
              <a:rPr lang="es-ES" sz="6600" i="1" dirty="0" err="1" smtClean="0">
                <a:solidFill>
                  <a:prstClr val="white"/>
                </a:solidFill>
                <a:latin typeface="Telefonica Text" pitchFamily="2" charset="0"/>
              </a:rPr>
              <a:t>you</a:t>
            </a:r>
            <a:endParaRPr lang="es-ES" sz="6600" i="1" dirty="0" smtClean="0">
              <a:solidFill>
                <a:prstClr val="white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0034" y="1481115"/>
            <a:ext cx="8247091" cy="5376885"/>
          </a:xfrm>
        </p:spPr>
        <p:txBody>
          <a:bodyPr/>
          <a:lstStyle/>
          <a:p>
            <a:r>
              <a:rPr lang="en-US" dirty="0" err="1" smtClean="0"/>
              <a:t>LoVe</a:t>
            </a:r>
            <a:r>
              <a:rPr lang="en-US" dirty="0" smtClean="0"/>
              <a:t> Description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Subsea Distribution Unit (SDU)</a:t>
            </a:r>
          </a:p>
          <a:p>
            <a:r>
              <a:rPr lang="en-US" dirty="0" smtClean="0"/>
              <a:t>Umbilical cross section</a:t>
            </a:r>
          </a:p>
          <a:p>
            <a:r>
              <a:rPr lang="en-US" dirty="0" smtClean="0"/>
              <a:t>Project aims</a:t>
            </a:r>
          </a:p>
          <a:p>
            <a:r>
              <a:rPr lang="en-US" dirty="0" smtClean="0"/>
              <a:t>Sensors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266825"/>
            <a:ext cx="4889505" cy="4899025"/>
          </a:xfrm>
        </p:spPr>
        <p:txBody>
          <a:bodyPr/>
          <a:lstStyle/>
          <a:p>
            <a:r>
              <a:rPr lang="en-US" sz="1200" dirty="0" smtClean="0"/>
              <a:t>Ocean Observatory (a </a:t>
            </a:r>
            <a:r>
              <a:rPr lang="en-US" sz="1200" dirty="0" err="1" smtClean="0"/>
              <a:t>lander</a:t>
            </a:r>
            <a:r>
              <a:rPr lang="en-US" sz="1200" dirty="0" smtClean="0"/>
              <a:t>) on the seabed in </a:t>
            </a:r>
            <a:r>
              <a:rPr lang="en-US" sz="1200" dirty="0" err="1" smtClean="0"/>
              <a:t>Hola</a:t>
            </a:r>
            <a:endParaRPr lang="en-US" sz="1200" dirty="0" smtClean="0"/>
          </a:p>
          <a:p>
            <a:r>
              <a:rPr lang="en-US" sz="1200" dirty="0" smtClean="0"/>
              <a:t>Approx. 16 km off the coast of </a:t>
            </a:r>
            <a:r>
              <a:rPr lang="en-US" sz="1200" dirty="0" err="1" smtClean="0"/>
              <a:t>Hovden</a:t>
            </a:r>
            <a:r>
              <a:rPr lang="en-US" sz="1200" dirty="0" smtClean="0"/>
              <a:t>, </a:t>
            </a:r>
            <a:r>
              <a:rPr lang="en-US" sz="1200" dirty="0" err="1" smtClean="0"/>
              <a:t>Vesterålen</a:t>
            </a:r>
            <a:endParaRPr lang="en-US" sz="1200" dirty="0" smtClean="0"/>
          </a:p>
          <a:p>
            <a:r>
              <a:rPr lang="en-US" sz="1200" dirty="0" smtClean="0"/>
              <a:t>Umbilical length: 21 + 0,5km</a:t>
            </a:r>
          </a:p>
          <a:p>
            <a:r>
              <a:rPr lang="en-US" sz="1200" dirty="0" smtClean="0"/>
              <a:t>Water depth at the area for the infrastructure: 250-280</a:t>
            </a:r>
          </a:p>
          <a:p>
            <a:r>
              <a:rPr lang="en-US" sz="1200" dirty="0" err="1" smtClean="0"/>
              <a:t>Lofoten</a:t>
            </a:r>
            <a:r>
              <a:rPr lang="en-US" sz="1200" dirty="0" smtClean="0"/>
              <a:t> – </a:t>
            </a:r>
            <a:r>
              <a:rPr lang="en-US" sz="1200" dirty="0" err="1" smtClean="0"/>
              <a:t>Vesteralen</a:t>
            </a:r>
            <a:r>
              <a:rPr lang="en-US" sz="1200" dirty="0" smtClean="0"/>
              <a:t> (</a:t>
            </a:r>
            <a:r>
              <a:rPr lang="en-US" sz="1200" dirty="0" err="1" smtClean="0"/>
              <a:t>LoVe</a:t>
            </a:r>
            <a:r>
              <a:rPr lang="en-US" sz="1200" dirty="0" smtClean="0"/>
              <a:t>) region in northern Norway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pPr algn="ctr"/>
            <a:r>
              <a:rPr lang="en-GB" dirty="0" err="1" smtClean="0"/>
              <a:t>LoVe</a:t>
            </a:r>
            <a:r>
              <a:rPr lang="en-GB" dirty="0" smtClean="0"/>
              <a:t> project</a:t>
            </a:r>
            <a:endParaRPr lang="en-GB" dirty="0"/>
          </a:p>
        </p:txBody>
      </p:sp>
      <p:pic>
        <p:nvPicPr>
          <p:cNvPr id="8" name="Picture 7" descr="Figur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4357718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14422"/>
            <a:ext cx="36433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pPr algn="ctr"/>
            <a:r>
              <a:rPr lang="en-GB" dirty="0" err="1" smtClean="0"/>
              <a:t>LoVe</a:t>
            </a:r>
            <a:r>
              <a:rPr lang="en-GB" dirty="0" smtClean="0"/>
              <a:t> project - System overview</a:t>
            </a:r>
            <a:endParaRPr lang="en-GB" dirty="0"/>
          </a:p>
        </p:txBody>
      </p:sp>
      <p:pic>
        <p:nvPicPr>
          <p:cNvPr id="4" name="3 Imagen" descr="System Over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8429652" cy="371338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en-GB" dirty="0" err="1" smtClean="0"/>
              <a:t>LoVe</a:t>
            </a:r>
            <a:r>
              <a:rPr lang="en-GB" dirty="0" smtClean="0"/>
              <a:t> project  - </a:t>
            </a:r>
            <a:r>
              <a:rPr lang="en-GB" dirty="0" err="1" smtClean="0"/>
              <a:t>Subsea</a:t>
            </a:r>
            <a:r>
              <a:rPr lang="en-GB" dirty="0" smtClean="0"/>
              <a:t> Distribution Unit (SDU)</a:t>
            </a:r>
            <a:endParaRPr lang="nb-NO" dirty="0"/>
          </a:p>
        </p:txBody>
      </p:sp>
      <p:pic>
        <p:nvPicPr>
          <p:cNvPr id="7" name="6 Imagen" descr="LoVe_SDU_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1214422"/>
            <a:ext cx="5472825" cy="3571900"/>
          </a:xfrm>
          <a:prstGeom prst="rect">
            <a:avLst/>
          </a:prstGeom>
        </p:spPr>
      </p:pic>
      <p:pic>
        <p:nvPicPr>
          <p:cNvPr id="8" name="7 Imagen" descr="LoVe_SDU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99" y="4071942"/>
            <a:ext cx="4987301" cy="2500318"/>
          </a:xfrm>
          <a:prstGeom prst="rect">
            <a:avLst/>
          </a:prstGeom>
        </p:spPr>
      </p:pic>
      <p:pic>
        <p:nvPicPr>
          <p:cNvPr id="9" name="8 Imagen" descr="LoVe_SDU_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214422"/>
            <a:ext cx="2899067" cy="2700341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28596" y="4643446"/>
            <a:ext cx="3857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Subsea Distribution Unit (SDU)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SeaCon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Connectors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Electrical Connectors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Transformer 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en-GB" dirty="0" err="1" smtClean="0"/>
              <a:t>LoVe</a:t>
            </a:r>
            <a:r>
              <a:rPr lang="en-GB" dirty="0" smtClean="0"/>
              <a:t> project  - </a:t>
            </a:r>
            <a:r>
              <a:rPr lang="en-GB" dirty="0" err="1" smtClean="0"/>
              <a:t>Subsea</a:t>
            </a:r>
            <a:r>
              <a:rPr lang="en-GB" dirty="0" smtClean="0"/>
              <a:t> Distribution Unit (SDU)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785786" y="4357694"/>
            <a:ext cx="3857652" cy="3429024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r>
              <a:rPr lang="en-US" sz="1800" dirty="0" smtClean="0"/>
              <a:t>Oil Filled Box (OFB) inside the Subsea Distribution Unit (SDU)</a:t>
            </a:r>
          </a:p>
          <a:p>
            <a:pPr lvl="1"/>
            <a:r>
              <a:rPr lang="en-US" dirty="0" smtClean="0"/>
              <a:t>Umbilical Termination</a:t>
            </a:r>
          </a:p>
          <a:p>
            <a:pPr lvl="1"/>
            <a:r>
              <a:rPr lang="en-US" dirty="0" smtClean="0"/>
              <a:t>Pressure Compensated</a:t>
            </a:r>
          </a:p>
          <a:p>
            <a:pPr lvl="1"/>
            <a:r>
              <a:rPr lang="en-US" dirty="0" smtClean="0"/>
              <a:t>Transformer inside 3kV / 220V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7" name="6 Imagen" descr="Electrical_conn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928934"/>
            <a:ext cx="1916458" cy="1355934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643570" y="4429132"/>
            <a:ext cx="42148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sz="1800" kern="0" dirty="0" smtClean="0">
                <a:latin typeface="+mn-lt"/>
                <a:cs typeface="+mn-cs"/>
              </a:rPr>
              <a:t>Electrical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Connector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en-US" sz="1800" kern="0" dirty="0" smtClean="0">
                <a:latin typeface="+mn-lt"/>
              </a:rPr>
              <a:t>1 kV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en-US" sz="1800" kern="0" dirty="0" smtClean="0">
                <a:latin typeface="+mn-lt"/>
              </a:rPr>
              <a:t>Wet-</a:t>
            </a:r>
            <a:r>
              <a:rPr lang="en-US" sz="1800" kern="0" dirty="0" err="1" smtClean="0">
                <a:latin typeface="+mn-lt"/>
              </a:rPr>
              <a:t>mateable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Imagen" descr="LoVe Oil Filled Box CLO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3914775" cy="34004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en-GB" dirty="0" err="1" smtClean="0"/>
              <a:t>LoVe</a:t>
            </a:r>
            <a:r>
              <a:rPr lang="en-GB" dirty="0" smtClean="0"/>
              <a:t> project  - Subsea Distribution Unit (SDU)</a:t>
            </a:r>
            <a:endParaRPr lang="nb-NO" dirty="0"/>
          </a:p>
        </p:txBody>
      </p:sp>
      <p:pic>
        <p:nvPicPr>
          <p:cNvPr id="4" name="3 Imagen" descr="FO_conn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428868"/>
            <a:ext cx="2428875" cy="1685925"/>
          </a:xfrm>
          <a:prstGeom prst="rect">
            <a:avLst/>
          </a:prstGeom>
        </p:spPr>
      </p:pic>
      <p:pic>
        <p:nvPicPr>
          <p:cNvPr id="7" name="Picture 3" descr="IMG_5912-CROP-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42910" y="4286256"/>
            <a:ext cx="42148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Optic Termination Unit (FOTU)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16 fiber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termination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786446" y="4214818"/>
            <a:ext cx="42148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 Connector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8 fibers</a:t>
            </a: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lang="en-US" sz="1800" kern="0" dirty="0" smtClean="0">
                <a:latin typeface="+mn-lt"/>
              </a:rPr>
              <a:t>Wet-</a:t>
            </a:r>
            <a:r>
              <a:rPr lang="en-US" sz="1800" kern="0" dirty="0" err="1" smtClean="0">
                <a:latin typeface="+mn-lt"/>
              </a:rPr>
              <a:t>mateable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65175" marR="0" lvl="1" indent="-24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403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nb-NO" dirty="0" err="1" smtClean="0"/>
              <a:t>LoVe</a:t>
            </a:r>
            <a:r>
              <a:rPr lang="nb-NO" dirty="0" smtClean="0"/>
              <a:t> </a:t>
            </a:r>
            <a:r>
              <a:rPr lang="nb-NO" dirty="0" err="1" smtClean="0"/>
              <a:t>Umbilical</a:t>
            </a:r>
            <a:r>
              <a:rPr lang="nb-NO" dirty="0" smtClean="0"/>
              <a:t> - Cross </a:t>
            </a:r>
            <a:r>
              <a:rPr lang="nb-NO" dirty="0" err="1" smtClean="0"/>
              <a:t>Section</a:t>
            </a:r>
            <a:endParaRPr lang="nb-NO" dirty="0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41474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769100" cy="865187"/>
          </a:xfrm>
        </p:spPr>
        <p:txBody>
          <a:bodyPr/>
          <a:lstStyle/>
          <a:p>
            <a:r>
              <a:rPr lang="nb-NO" dirty="0" smtClean="0"/>
              <a:t>LoVe Project - Aims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000" y="1071546"/>
            <a:ext cx="40119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00034" y="1428736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Marine Resources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sz="2400" kern="0" baseline="0" dirty="0" smtClean="0">
                <a:latin typeface="+mn-lt"/>
                <a:cs typeface="+mn-cs"/>
              </a:rPr>
              <a:t>Geological 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 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sz="2400" kern="0" dirty="0" err="1" smtClean="0">
                <a:latin typeface="+mn-lt"/>
                <a:cs typeface="+mn-cs"/>
              </a:rPr>
              <a:t>Clima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sz="2400" kern="0" noProof="0" dirty="0" smtClean="0">
                <a:latin typeface="+mn-lt"/>
                <a:cs typeface="+mn-cs"/>
              </a:rPr>
              <a:t>Early warning 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	</a:t>
            </a:r>
            <a:r>
              <a:rPr lang="en-US" sz="2400" kern="0" noProof="0" dirty="0" smtClean="0">
                <a:latin typeface="+mn-lt"/>
                <a:cs typeface="+mn-cs"/>
              </a:rPr>
              <a:t>for geo-hazards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endParaRPr lang="en-US" sz="2400" kern="0" noProof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xans Blanc (W)">
  <a:themeElements>
    <a:clrScheme name="Nexans Blanc (W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xans Blanc (W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xans Blanc (W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ans Blanc (W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ans Blanc (W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ans Blanc (W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ans Blanc (W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ans Blanc (W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ans Blanc (W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16AEF-4406-439E-B502-1FD7A2546FD6}"/>
</file>

<file path=customXml/itemProps2.xml><?xml version="1.0" encoding="utf-8"?>
<ds:datastoreItem xmlns:ds="http://schemas.openxmlformats.org/officeDocument/2006/customXml" ds:itemID="{0761F4FE-6A65-472C-B715-6F634FDB1173}"/>
</file>

<file path=customXml/itemProps3.xml><?xml version="1.0" encoding="utf-8"?>
<ds:datastoreItem xmlns:ds="http://schemas.openxmlformats.org/officeDocument/2006/customXml" ds:itemID="{0FA0A807-5975-4779-8EF6-2350AB542D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5893</TotalTime>
  <Words>243</Words>
  <Application>Microsoft Office PowerPoint</Application>
  <PresentationFormat>Presentación en pantalla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Nexans Blanc (W)</vt:lpstr>
      <vt:lpstr>Tema de Office</vt:lpstr>
      <vt:lpstr>1_Tema de Office</vt:lpstr>
      <vt:lpstr>Presentación de PowerPoint</vt:lpstr>
      <vt:lpstr>Presentation overview</vt:lpstr>
      <vt:lpstr>LoVe project</vt:lpstr>
      <vt:lpstr>LoVe project - System overview</vt:lpstr>
      <vt:lpstr>LoVe project  - Subsea Distribution Unit (SDU)</vt:lpstr>
      <vt:lpstr>LoVe project  - Subsea Distribution Unit (SDU)</vt:lpstr>
      <vt:lpstr>LoVe project  - Subsea Distribution Unit (SDU)</vt:lpstr>
      <vt:lpstr>LoVe Umbilical - Cross Section</vt:lpstr>
      <vt:lpstr>LoVe Project - Aims</vt:lpstr>
      <vt:lpstr>LoVe Project - Sensors</vt:lpstr>
      <vt:lpstr>LoVe Project</vt:lpstr>
      <vt:lpstr>Presentación de PowerPoint</vt:lpstr>
    </vt:vector>
  </TitlesOfParts>
  <Company>NEXANS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: futura Md BT - 44 pt</dc:title>
  <dc:creator>hertz</dc:creator>
  <cp:lastModifiedBy>Aioras</cp:lastModifiedBy>
  <cp:revision>1097</cp:revision>
  <cp:lastPrinted>2000-11-14T15:41:38Z</cp:lastPrinted>
  <dcterms:created xsi:type="dcterms:W3CDTF">2002-09-12T17:06:26Z</dcterms:created>
  <dcterms:modified xsi:type="dcterms:W3CDTF">2013-09-15T09:50:01Z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