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0" r:id="rId3"/>
    <p:sldId id="261" r:id="rId4"/>
    <p:sldId id="262" r:id="rId5"/>
    <p:sldId id="269" r:id="rId6"/>
    <p:sldId id="264" r:id="rId7"/>
    <p:sldId id="268" r:id="rId8"/>
    <p:sldId id="263" r:id="rId9"/>
    <p:sldId id="265" r:id="rId10"/>
  </p:sldIdLst>
  <p:sldSz cx="18291175" cy="10290175"/>
  <p:notesSz cx="7077075" cy="9363075"/>
  <p:custDataLst>
    <p:tags r:id="rId13"/>
  </p:custDataLst>
  <p:defaultText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87283" autoAdjust="0"/>
  </p:normalViewPr>
  <p:slideViewPr>
    <p:cSldViewPr showGuides="1">
      <p:cViewPr>
        <p:scale>
          <a:sx n="50" d="100"/>
          <a:sy n="50" d="100"/>
        </p:scale>
        <p:origin x="-402" y="330"/>
      </p:cViewPr>
      <p:guideLst>
        <p:guide orient="horz" pos="2288"/>
        <p:guide orient="horz" pos="2969"/>
        <p:guide pos="5761"/>
        <p:guide pos="57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3DEB1-97B7-470A-93F0-D3B7E7D85DCD}" type="doc">
      <dgm:prSet loTypeId="urn:microsoft.com/office/officeart/2005/8/layout/balance1" loCatId="relationship" qsTypeId="urn:microsoft.com/office/officeart/2005/8/quickstyle/simple2" qsCatId="simple" csTypeId="urn:microsoft.com/office/officeart/2005/8/colors/accent1_2" csCatId="accent1" phldr="1"/>
      <dgm:spPr/>
    </dgm:pt>
    <dgm:pt modelId="{A9CB1B4B-4F5C-4712-A4E9-ECE8663C9C38}">
      <dgm:prSet phldrT="[Texto]"/>
      <dgm:spPr/>
      <dgm:t>
        <a:bodyPr/>
        <a:lstStyle/>
        <a:p>
          <a:r>
            <a:rPr lang="en-US" noProof="0" smtClean="0"/>
            <a:t>Smart Gov</a:t>
          </a:r>
          <a:endParaRPr lang="en-US" noProof="0"/>
        </a:p>
      </dgm:t>
    </dgm:pt>
    <dgm:pt modelId="{DB222889-0B3E-4C9A-AFD1-D3948ECC15FB}" type="parTrans" cxnId="{BAA61E4D-6E35-494C-9AFE-E4A3C5AEE8F2}">
      <dgm:prSet/>
      <dgm:spPr/>
      <dgm:t>
        <a:bodyPr/>
        <a:lstStyle/>
        <a:p>
          <a:endParaRPr lang="en-US" noProof="0"/>
        </a:p>
      </dgm:t>
    </dgm:pt>
    <dgm:pt modelId="{A25F3AAF-47A0-44D2-AC5A-2FCFDB69144F}" type="sibTrans" cxnId="{BAA61E4D-6E35-494C-9AFE-E4A3C5AEE8F2}">
      <dgm:prSet/>
      <dgm:spPr/>
      <dgm:t>
        <a:bodyPr/>
        <a:lstStyle/>
        <a:p>
          <a:endParaRPr lang="en-US" noProof="0"/>
        </a:p>
      </dgm:t>
    </dgm:pt>
    <dgm:pt modelId="{841992BE-B770-4068-A7A0-17302E1A1BF9}">
      <dgm:prSet phldrT="[Texto]"/>
      <dgm:spPr/>
      <dgm:t>
        <a:bodyPr/>
        <a:lstStyle/>
        <a:p>
          <a:r>
            <a:rPr lang="en-US" noProof="0" smtClean="0"/>
            <a:t>Smart Mobility </a:t>
          </a:r>
          <a:endParaRPr lang="en-US" noProof="0"/>
        </a:p>
      </dgm:t>
    </dgm:pt>
    <dgm:pt modelId="{3D7A125E-E080-4E8A-99F1-5A8AD73D85C8}" type="parTrans" cxnId="{A10B2FEF-EE77-43A5-851B-8A8A73F3724E}">
      <dgm:prSet/>
      <dgm:spPr/>
      <dgm:t>
        <a:bodyPr/>
        <a:lstStyle/>
        <a:p>
          <a:endParaRPr lang="en-US" noProof="0"/>
        </a:p>
      </dgm:t>
    </dgm:pt>
    <dgm:pt modelId="{07AB9B4E-2CD0-4D49-BF83-05C2DBEB1D64}" type="sibTrans" cxnId="{A10B2FEF-EE77-43A5-851B-8A8A73F3724E}">
      <dgm:prSet/>
      <dgm:spPr/>
      <dgm:t>
        <a:bodyPr/>
        <a:lstStyle/>
        <a:p>
          <a:endParaRPr lang="en-US" noProof="0"/>
        </a:p>
      </dgm:t>
    </dgm:pt>
    <dgm:pt modelId="{137656C2-7CF6-43CB-BC39-5961C8FD3E85}">
      <dgm:prSet phldrT="[Texto]"/>
      <dgm:spPr/>
      <dgm:t>
        <a:bodyPr/>
        <a:lstStyle/>
        <a:p>
          <a:r>
            <a:rPr lang="en-US" noProof="0" smtClean="0"/>
            <a:t>Smart Economy</a:t>
          </a:r>
          <a:endParaRPr lang="en-US" noProof="0"/>
        </a:p>
      </dgm:t>
    </dgm:pt>
    <dgm:pt modelId="{FB56BBC0-FF11-4847-8964-D01DB7415D70}" type="parTrans" cxnId="{B2BCE9C2-F787-4E0C-A9C1-31971A37252A}">
      <dgm:prSet/>
      <dgm:spPr/>
      <dgm:t>
        <a:bodyPr/>
        <a:lstStyle/>
        <a:p>
          <a:endParaRPr lang="en-US" noProof="0"/>
        </a:p>
      </dgm:t>
    </dgm:pt>
    <dgm:pt modelId="{8986F7BA-7F75-450D-8D2A-C52811EEF764}" type="sibTrans" cxnId="{B2BCE9C2-F787-4E0C-A9C1-31971A37252A}">
      <dgm:prSet/>
      <dgm:spPr/>
      <dgm:t>
        <a:bodyPr/>
        <a:lstStyle/>
        <a:p>
          <a:endParaRPr lang="en-US" noProof="0"/>
        </a:p>
      </dgm:t>
    </dgm:pt>
    <dgm:pt modelId="{642F11C7-643C-46DF-8740-75FDB5B592F1}">
      <dgm:prSet phldrT="[Texto]"/>
      <dgm:spPr>
        <a:noFill/>
        <a:ln>
          <a:noFill/>
        </a:ln>
      </dgm:spPr>
      <dgm:t>
        <a:bodyPr/>
        <a:lstStyle/>
        <a:p>
          <a:endParaRPr lang="en-US" noProof="0"/>
        </a:p>
      </dgm:t>
    </dgm:pt>
    <dgm:pt modelId="{0D5CD46F-4A6A-4941-B71B-FBD85C102CE8}" type="parTrans" cxnId="{FF2F0294-DB37-43A2-AD85-E8352FF64B3C}">
      <dgm:prSet/>
      <dgm:spPr/>
      <dgm:t>
        <a:bodyPr/>
        <a:lstStyle/>
        <a:p>
          <a:endParaRPr lang="en-US" noProof="0"/>
        </a:p>
      </dgm:t>
    </dgm:pt>
    <dgm:pt modelId="{436A44C6-0E19-4F8D-8EBB-085C239D865C}" type="sibTrans" cxnId="{FF2F0294-DB37-43A2-AD85-E8352FF64B3C}">
      <dgm:prSet/>
      <dgm:spPr/>
      <dgm:t>
        <a:bodyPr/>
        <a:lstStyle/>
        <a:p>
          <a:endParaRPr lang="en-US" noProof="0"/>
        </a:p>
      </dgm:t>
    </dgm:pt>
    <dgm:pt modelId="{B780C8F4-395F-4B58-8346-5CB710ABF7FE}">
      <dgm:prSet phldrT="[Texto]"/>
      <dgm:spPr/>
      <dgm:t>
        <a:bodyPr/>
        <a:lstStyle/>
        <a:p>
          <a:r>
            <a:rPr lang="en-US" noProof="0" smtClean="0"/>
            <a:t>Smart People</a:t>
          </a:r>
          <a:endParaRPr lang="en-US" noProof="0"/>
        </a:p>
      </dgm:t>
    </dgm:pt>
    <dgm:pt modelId="{5ADADB24-044A-4DDA-A806-ADBCB5132402}" type="parTrans" cxnId="{12B75616-0901-40A1-80F3-04B8FA64F291}">
      <dgm:prSet/>
      <dgm:spPr/>
      <dgm:t>
        <a:bodyPr/>
        <a:lstStyle/>
        <a:p>
          <a:endParaRPr lang="en-US" noProof="0"/>
        </a:p>
      </dgm:t>
    </dgm:pt>
    <dgm:pt modelId="{C7BC61F7-2D15-4D13-B58C-AF0D88E73B2F}" type="sibTrans" cxnId="{12B75616-0901-40A1-80F3-04B8FA64F291}">
      <dgm:prSet/>
      <dgm:spPr/>
      <dgm:t>
        <a:bodyPr/>
        <a:lstStyle/>
        <a:p>
          <a:endParaRPr lang="en-US" noProof="0"/>
        </a:p>
      </dgm:t>
    </dgm:pt>
    <dgm:pt modelId="{9EBF3F85-3AF8-4B3C-9392-BAADB76B71F8}">
      <dgm:prSet phldrT="[Texto]"/>
      <dgm:spPr/>
      <dgm:t>
        <a:bodyPr/>
        <a:lstStyle/>
        <a:p>
          <a:r>
            <a:rPr lang="en-US" noProof="0" smtClean="0"/>
            <a:t>Smart Enviroment</a:t>
          </a:r>
          <a:endParaRPr lang="en-US" noProof="0"/>
        </a:p>
      </dgm:t>
    </dgm:pt>
    <dgm:pt modelId="{C94674A0-DA5F-426E-88F6-F7C80898CCB5}" type="parTrans" cxnId="{40D534C2-D2B9-4ABB-801F-DD9A5A0A0C13}">
      <dgm:prSet/>
      <dgm:spPr/>
      <dgm:t>
        <a:bodyPr/>
        <a:lstStyle/>
        <a:p>
          <a:endParaRPr lang="en-US" noProof="0"/>
        </a:p>
      </dgm:t>
    </dgm:pt>
    <dgm:pt modelId="{24357120-0B44-4307-ACBF-7E645808DE5E}" type="sibTrans" cxnId="{40D534C2-D2B9-4ABB-801F-DD9A5A0A0C13}">
      <dgm:prSet/>
      <dgm:spPr/>
      <dgm:t>
        <a:bodyPr/>
        <a:lstStyle/>
        <a:p>
          <a:endParaRPr lang="en-US" noProof="0"/>
        </a:p>
      </dgm:t>
    </dgm:pt>
    <dgm:pt modelId="{C45A0F1E-B85D-4DC0-A418-F069CD471C29}">
      <dgm:prSet phldrT="[Texto]"/>
      <dgm:spPr/>
      <dgm:t>
        <a:bodyPr/>
        <a:lstStyle/>
        <a:p>
          <a:r>
            <a:rPr lang="en-US" noProof="0" dirty="0" smtClean="0"/>
            <a:t>Primary Interests</a:t>
          </a:r>
          <a:endParaRPr lang="en-US" noProof="0" dirty="0"/>
        </a:p>
      </dgm:t>
    </dgm:pt>
    <dgm:pt modelId="{251E371F-44C2-40C6-9F05-08F17605BAA8}" type="sibTrans" cxnId="{D88B766C-3400-425B-B1DB-019C30B3EF92}">
      <dgm:prSet/>
      <dgm:spPr/>
      <dgm:t>
        <a:bodyPr/>
        <a:lstStyle/>
        <a:p>
          <a:endParaRPr lang="en-US" noProof="0"/>
        </a:p>
      </dgm:t>
    </dgm:pt>
    <dgm:pt modelId="{100B6647-585E-460A-85A9-0E11ACF52DB7}" type="parTrans" cxnId="{D88B766C-3400-425B-B1DB-019C30B3EF92}">
      <dgm:prSet/>
      <dgm:spPr/>
      <dgm:t>
        <a:bodyPr/>
        <a:lstStyle/>
        <a:p>
          <a:endParaRPr lang="en-US" noProof="0"/>
        </a:p>
      </dgm:t>
    </dgm:pt>
    <dgm:pt modelId="{581B393A-F557-4254-9AFC-6E2457151200}" type="pres">
      <dgm:prSet presAssocID="{A633DEB1-97B7-470A-93F0-D3B7E7D85DCD}" presName="outerComposite" presStyleCnt="0">
        <dgm:presLayoutVars>
          <dgm:chMax val="2"/>
          <dgm:animLvl val="lvl"/>
          <dgm:resizeHandles val="exact"/>
        </dgm:presLayoutVars>
      </dgm:prSet>
      <dgm:spPr/>
    </dgm:pt>
    <dgm:pt modelId="{4D341559-8F03-4C1B-A21F-F3CFEFABAE03}" type="pres">
      <dgm:prSet presAssocID="{A633DEB1-97B7-470A-93F0-D3B7E7D85DCD}" presName="dummyMaxCanvas" presStyleCnt="0"/>
      <dgm:spPr/>
    </dgm:pt>
    <dgm:pt modelId="{BCC0136E-07D3-4FFF-89C1-2357F9525961}" type="pres">
      <dgm:prSet presAssocID="{A633DEB1-97B7-470A-93F0-D3B7E7D85DCD}" presName="parentComposite" presStyleCnt="0"/>
      <dgm:spPr/>
    </dgm:pt>
    <dgm:pt modelId="{EEB0B800-1390-4AB6-86EA-CCACE00EF9DF}" type="pres">
      <dgm:prSet presAssocID="{A633DEB1-97B7-470A-93F0-D3B7E7D85DCD}" presName="parent1" presStyleLbl="alignAccFollowNode1" presStyleIdx="0" presStyleCnt="4">
        <dgm:presLayoutVars>
          <dgm:chMax val="4"/>
        </dgm:presLayoutVars>
      </dgm:prSet>
      <dgm:spPr/>
      <dgm:t>
        <a:bodyPr/>
        <a:lstStyle/>
        <a:p>
          <a:endParaRPr lang="es-CO"/>
        </a:p>
      </dgm:t>
    </dgm:pt>
    <dgm:pt modelId="{833DAF35-4FF1-4D4B-B658-F11DE4BB4040}" type="pres">
      <dgm:prSet presAssocID="{A633DEB1-97B7-470A-93F0-D3B7E7D85DCD}" presName="parent2" presStyleLbl="alignAccFollowNode1" presStyleIdx="1" presStyleCnt="4">
        <dgm:presLayoutVars>
          <dgm:chMax val="4"/>
        </dgm:presLayoutVars>
      </dgm:prSet>
      <dgm:spPr/>
      <dgm:t>
        <a:bodyPr/>
        <a:lstStyle/>
        <a:p>
          <a:endParaRPr lang="es-CO"/>
        </a:p>
      </dgm:t>
    </dgm:pt>
    <dgm:pt modelId="{2E8C46C7-B01A-42F6-AFAE-B254FDAADB0D}" type="pres">
      <dgm:prSet presAssocID="{A633DEB1-97B7-470A-93F0-D3B7E7D85DCD}" presName="childrenComposite" presStyleCnt="0"/>
      <dgm:spPr/>
    </dgm:pt>
    <dgm:pt modelId="{B2F5A600-FEC7-4613-A190-C59D46BB8687}" type="pres">
      <dgm:prSet presAssocID="{A633DEB1-97B7-470A-93F0-D3B7E7D85DCD}" presName="dummyMaxCanvas_ChildArea" presStyleCnt="0"/>
      <dgm:spPr/>
    </dgm:pt>
    <dgm:pt modelId="{89171146-071A-4272-ACBD-43937D3366B9}" type="pres">
      <dgm:prSet presAssocID="{A633DEB1-97B7-470A-93F0-D3B7E7D85DCD}" presName="fulcrum" presStyleLbl="alignAccFollowNode1" presStyleIdx="2" presStyleCnt="4"/>
      <dgm:spPr/>
    </dgm:pt>
    <dgm:pt modelId="{280D1355-0F3F-4D2A-BF84-BA43377158B5}" type="pres">
      <dgm:prSet presAssocID="{A633DEB1-97B7-470A-93F0-D3B7E7D85DCD}" presName="balance_32" presStyleLbl="alignAccFollowNode1" presStyleIdx="3" presStyleCnt="4">
        <dgm:presLayoutVars>
          <dgm:bulletEnabled val="1"/>
        </dgm:presLayoutVars>
      </dgm:prSet>
      <dgm:spPr/>
    </dgm:pt>
    <dgm:pt modelId="{E3FC540E-950F-49FB-8BDD-B4F9FD9F6200}" type="pres">
      <dgm:prSet presAssocID="{A633DEB1-97B7-470A-93F0-D3B7E7D85DCD}" presName="left_32_1" presStyleLbl="node1" presStyleIdx="0" presStyleCnt="5">
        <dgm:presLayoutVars>
          <dgm:bulletEnabled val="1"/>
        </dgm:presLayoutVars>
      </dgm:prSet>
      <dgm:spPr/>
      <dgm:t>
        <a:bodyPr/>
        <a:lstStyle/>
        <a:p>
          <a:endParaRPr lang="es-CO"/>
        </a:p>
      </dgm:t>
    </dgm:pt>
    <dgm:pt modelId="{B1E23155-C908-4B00-AE88-CD07B28CF973}" type="pres">
      <dgm:prSet presAssocID="{A633DEB1-97B7-470A-93F0-D3B7E7D85DCD}" presName="left_32_2" presStyleLbl="node1" presStyleIdx="1" presStyleCnt="5">
        <dgm:presLayoutVars>
          <dgm:bulletEnabled val="1"/>
        </dgm:presLayoutVars>
      </dgm:prSet>
      <dgm:spPr/>
      <dgm:t>
        <a:bodyPr/>
        <a:lstStyle/>
        <a:p>
          <a:endParaRPr lang="es-CO"/>
        </a:p>
      </dgm:t>
    </dgm:pt>
    <dgm:pt modelId="{E2EB0AB7-6040-4098-8D57-54B8556A7C2E}" type="pres">
      <dgm:prSet presAssocID="{A633DEB1-97B7-470A-93F0-D3B7E7D85DCD}" presName="left_32_3" presStyleLbl="node1" presStyleIdx="2" presStyleCnt="5">
        <dgm:presLayoutVars>
          <dgm:bulletEnabled val="1"/>
        </dgm:presLayoutVars>
      </dgm:prSet>
      <dgm:spPr/>
    </dgm:pt>
    <dgm:pt modelId="{F4591EB5-5CA2-47C6-8CDC-5466A8257BDD}" type="pres">
      <dgm:prSet presAssocID="{A633DEB1-97B7-470A-93F0-D3B7E7D85DCD}" presName="right_32_1" presStyleLbl="node1" presStyleIdx="3" presStyleCnt="5">
        <dgm:presLayoutVars>
          <dgm:bulletEnabled val="1"/>
        </dgm:presLayoutVars>
      </dgm:prSet>
      <dgm:spPr/>
    </dgm:pt>
    <dgm:pt modelId="{96974072-6047-47AD-9D8B-885801B9B3DB}" type="pres">
      <dgm:prSet presAssocID="{A633DEB1-97B7-470A-93F0-D3B7E7D85DCD}" presName="right_32_2" presStyleLbl="node1" presStyleIdx="4" presStyleCnt="5">
        <dgm:presLayoutVars>
          <dgm:bulletEnabled val="1"/>
        </dgm:presLayoutVars>
      </dgm:prSet>
      <dgm:spPr/>
    </dgm:pt>
  </dgm:ptLst>
  <dgm:cxnLst>
    <dgm:cxn modelId="{40D534C2-D2B9-4ABB-801F-DD9A5A0A0C13}" srcId="{642F11C7-643C-46DF-8740-75FDB5B592F1}" destId="{9EBF3F85-3AF8-4B3C-9392-BAADB76B71F8}" srcOrd="1" destOrd="0" parTransId="{C94674A0-DA5F-426E-88F6-F7C80898CCB5}" sibTransId="{24357120-0B44-4307-ACBF-7E645808DE5E}"/>
    <dgm:cxn modelId="{B2BCE9C2-F787-4E0C-A9C1-31971A37252A}" srcId="{642F11C7-643C-46DF-8740-75FDB5B592F1}" destId="{137656C2-7CF6-43CB-BC39-5961C8FD3E85}" srcOrd="0" destOrd="0" parTransId="{FB56BBC0-FF11-4847-8964-D01DB7415D70}" sibTransId="{8986F7BA-7F75-450D-8D2A-C52811EEF764}"/>
    <dgm:cxn modelId="{12B75616-0901-40A1-80F3-04B8FA64F291}" srcId="{C45A0F1E-B85D-4DC0-A418-F069CD471C29}" destId="{B780C8F4-395F-4B58-8346-5CB710ABF7FE}" srcOrd="1" destOrd="0" parTransId="{5ADADB24-044A-4DDA-A806-ADBCB5132402}" sibTransId="{C7BC61F7-2D15-4D13-B58C-AF0D88E73B2F}"/>
    <dgm:cxn modelId="{BAA61E4D-6E35-494C-9AFE-E4A3C5AEE8F2}" srcId="{C45A0F1E-B85D-4DC0-A418-F069CD471C29}" destId="{A9CB1B4B-4F5C-4712-A4E9-ECE8663C9C38}" srcOrd="2" destOrd="0" parTransId="{DB222889-0B3E-4C9A-AFD1-D3948ECC15FB}" sibTransId="{A25F3AAF-47A0-44D2-AC5A-2FCFDB69144F}"/>
    <dgm:cxn modelId="{FF2F0294-DB37-43A2-AD85-E8352FF64B3C}" srcId="{A633DEB1-97B7-470A-93F0-D3B7E7D85DCD}" destId="{642F11C7-643C-46DF-8740-75FDB5B592F1}" srcOrd="1" destOrd="0" parTransId="{0D5CD46F-4A6A-4941-B71B-FBD85C102CE8}" sibTransId="{436A44C6-0E19-4F8D-8EBB-085C239D865C}"/>
    <dgm:cxn modelId="{BEAC0B61-2E4C-4DE3-A8DD-460B0A8A7241}" type="presOf" srcId="{841992BE-B770-4068-A7A0-17302E1A1BF9}" destId="{E3FC540E-950F-49FB-8BDD-B4F9FD9F6200}" srcOrd="0" destOrd="0" presId="urn:microsoft.com/office/officeart/2005/8/layout/balance1"/>
    <dgm:cxn modelId="{920D938A-AFD8-46DD-803B-D6B9FEE1C4C0}" type="presOf" srcId="{9EBF3F85-3AF8-4B3C-9392-BAADB76B71F8}" destId="{96974072-6047-47AD-9D8B-885801B9B3DB}" srcOrd="0" destOrd="0" presId="urn:microsoft.com/office/officeart/2005/8/layout/balance1"/>
    <dgm:cxn modelId="{A10B2FEF-EE77-43A5-851B-8A8A73F3724E}" srcId="{C45A0F1E-B85D-4DC0-A418-F069CD471C29}" destId="{841992BE-B770-4068-A7A0-17302E1A1BF9}" srcOrd="0" destOrd="0" parTransId="{3D7A125E-E080-4E8A-99F1-5A8AD73D85C8}" sibTransId="{07AB9B4E-2CD0-4D49-BF83-05C2DBEB1D64}"/>
    <dgm:cxn modelId="{9F80B49A-A8EF-4FAD-86A7-4FE369869EAC}" type="presOf" srcId="{137656C2-7CF6-43CB-BC39-5961C8FD3E85}" destId="{F4591EB5-5CA2-47C6-8CDC-5466A8257BDD}" srcOrd="0" destOrd="0" presId="urn:microsoft.com/office/officeart/2005/8/layout/balance1"/>
    <dgm:cxn modelId="{BCE491B3-9F40-4981-848D-7203DA74FEF5}" type="presOf" srcId="{A633DEB1-97B7-470A-93F0-D3B7E7D85DCD}" destId="{581B393A-F557-4254-9AFC-6E2457151200}" srcOrd="0" destOrd="0" presId="urn:microsoft.com/office/officeart/2005/8/layout/balance1"/>
    <dgm:cxn modelId="{D88B766C-3400-425B-B1DB-019C30B3EF92}" srcId="{A633DEB1-97B7-470A-93F0-D3B7E7D85DCD}" destId="{C45A0F1E-B85D-4DC0-A418-F069CD471C29}" srcOrd="0" destOrd="0" parTransId="{100B6647-585E-460A-85A9-0E11ACF52DB7}" sibTransId="{251E371F-44C2-40C6-9F05-08F17605BAA8}"/>
    <dgm:cxn modelId="{185D660F-FDA5-45B4-AB4A-DA00A780637B}" type="presOf" srcId="{C45A0F1E-B85D-4DC0-A418-F069CD471C29}" destId="{EEB0B800-1390-4AB6-86EA-CCACE00EF9DF}" srcOrd="0" destOrd="0" presId="urn:microsoft.com/office/officeart/2005/8/layout/balance1"/>
    <dgm:cxn modelId="{DA0F407F-6717-49F9-91BE-309592A11EA1}" type="presOf" srcId="{642F11C7-643C-46DF-8740-75FDB5B592F1}" destId="{833DAF35-4FF1-4D4B-B658-F11DE4BB4040}" srcOrd="0" destOrd="0" presId="urn:microsoft.com/office/officeart/2005/8/layout/balance1"/>
    <dgm:cxn modelId="{5BF2A9DE-F10A-46DA-8348-E3EE5D63AE01}" type="presOf" srcId="{B780C8F4-395F-4B58-8346-5CB710ABF7FE}" destId="{B1E23155-C908-4B00-AE88-CD07B28CF973}" srcOrd="0" destOrd="0" presId="urn:microsoft.com/office/officeart/2005/8/layout/balance1"/>
    <dgm:cxn modelId="{8479CE4D-EA4A-40FD-9307-B0092DFB88CF}" type="presOf" srcId="{A9CB1B4B-4F5C-4712-A4E9-ECE8663C9C38}" destId="{E2EB0AB7-6040-4098-8D57-54B8556A7C2E}" srcOrd="0" destOrd="0" presId="urn:microsoft.com/office/officeart/2005/8/layout/balance1"/>
    <dgm:cxn modelId="{E7641FD2-FE3F-4F75-82B6-47405C9CFF29}" type="presParOf" srcId="{581B393A-F557-4254-9AFC-6E2457151200}" destId="{4D341559-8F03-4C1B-A21F-F3CFEFABAE03}" srcOrd="0" destOrd="0" presId="urn:microsoft.com/office/officeart/2005/8/layout/balance1"/>
    <dgm:cxn modelId="{7BE03C65-0398-45A8-BDB6-3D2391AEB877}" type="presParOf" srcId="{581B393A-F557-4254-9AFC-6E2457151200}" destId="{BCC0136E-07D3-4FFF-89C1-2357F9525961}" srcOrd="1" destOrd="0" presId="urn:microsoft.com/office/officeart/2005/8/layout/balance1"/>
    <dgm:cxn modelId="{41446221-0F25-4BD6-8263-978CD004C693}" type="presParOf" srcId="{BCC0136E-07D3-4FFF-89C1-2357F9525961}" destId="{EEB0B800-1390-4AB6-86EA-CCACE00EF9DF}" srcOrd="0" destOrd="0" presId="urn:microsoft.com/office/officeart/2005/8/layout/balance1"/>
    <dgm:cxn modelId="{1D2983FA-B88B-44D4-94F0-38A23751F397}" type="presParOf" srcId="{BCC0136E-07D3-4FFF-89C1-2357F9525961}" destId="{833DAF35-4FF1-4D4B-B658-F11DE4BB4040}" srcOrd="1" destOrd="0" presId="urn:microsoft.com/office/officeart/2005/8/layout/balance1"/>
    <dgm:cxn modelId="{466E2D83-BC8C-4280-AB93-10CC4FBEE0CA}" type="presParOf" srcId="{581B393A-F557-4254-9AFC-6E2457151200}" destId="{2E8C46C7-B01A-42F6-AFAE-B254FDAADB0D}" srcOrd="2" destOrd="0" presId="urn:microsoft.com/office/officeart/2005/8/layout/balance1"/>
    <dgm:cxn modelId="{83848771-03B4-482E-AC8F-DB1D5FBBBB33}" type="presParOf" srcId="{2E8C46C7-B01A-42F6-AFAE-B254FDAADB0D}" destId="{B2F5A600-FEC7-4613-A190-C59D46BB8687}" srcOrd="0" destOrd="0" presId="urn:microsoft.com/office/officeart/2005/8/layout/balance1"/>
    <dgm:cxn modelId="{47252CC9-E749-47FA-9D7D-C8B8EDBABF26}" type="presParOf" srcId="{2E8C46C7-B01A-42F6-AFAE-B254FDAADB0D}" destId="{89171146-071A-4272-ACBD-43937D3366B9}" srcOrd="1" destOrd="0" presId="urn:microsoft.com/office/officeart/2005/8/layout/balance1"/>
    <dgm:cxn modelId="{63F34A6D-981E-411F-8AF1-DED3DCC8ED6C}" type="presParOf" srcId="{2E8C46C7-B01A-42F6-AFAE-B254FDAADB0D}" destId="{280D1355-0F3F-4D2A-BF84-BA43377158B5}" srcOrd="2" destOrd="0" presId="urn:microsoft.com/office/officeart/2005/8/layout/balance1"/>
    <dgm:cxn modelId="{CCB1B884-7E51-43C5-B8A0-5CA951EFA1F9}" type="presParOf" srcId="{2E8C46C7-B01A-42F6-AFAE-B254FDAADB0D}" destId="{E3FC540E-950F-49FB-8BDD-B4F9FD9F6200}" srcOrd="3" destOrd="0" presId="urn:microsoft.com/office/officeart/2005/8/layout/balance1"/>
    <dgm:cxn modelId="{0E66960D-0ADE-4C29-9CBC-7F5ECB20C9DA}" type="presParOf" srcId="{2E8C46C7-B01A-42F6-AFAE-B254FDAADB0D}" destId="{B1E23155-C908-4B00-AE88-CD07B28CF973}" srcOrd="4" destOrd="0" presId="urn:microsoft.com/office/officeart/2005/8/layout/balance1"/>
    <dgm:cxn modelId="{B259970A-25B6-46A4-8D2D-49FCC5E6E69B}" type="presParOf" srcId="{2E8C46C7-B01A-42F6-AFAE-B254FDAADB0D}" destId="{E2EB0AB7-6040-4098-8D57-54B8556A7C2E}" srcOrd="5" destOrd="0" presId="urn:microsoft.com/office/officeart/2005/8/layout/balance1"/>
    <dgm:cxn modelId="{8633690F-2E92-451A-98E4-9D3CEEA2FA42}" type="presParOf" srcId="{2E8C46C7-B01A-42F6-AFAE-B254FDAADB0D}" destId="{F4591EB5-5CA2-47C6-8CDC-5466A8257BDD}" srcOrd="6" destOrd="0" presId="urn:microsoft.com/office/officeart/2005/8/layout/balance1"/>
    <dgm:cxn modelId="{A0B4C011-04C3-4276-A105-7143CF3FF2FC}" type="presParOf" srcId="{2E8C46C7-B01A-42F6-AFAE-B254FDAADB0D}" destId="{96974072-6047-47AD-9D8B-885801B9B3DB}"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F5A22-3D7B-44A7-A540-A081647D3738}"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s-CO"/>
        </a:p>
      </dgm:t>
    </dgm:pt>
    <dgm:pt modelId="{897C3D40-C20D-403C-8A3E-E100DB4913F0}">
      <dgm:prSet phldrT="[Texto]" custT="1"/>
      <dgm:spPr/>
      <dgm:t>
        <a:bodyPr/>
        <a:lstStyle/>
        <a:p>
          <a:r>
            <a:rPr lang="en-US" sz="1800" b="1" noProof="0" smtClean="0"/>
            <a:t>Leadership</a:t>
          </a:r>
          <a:endParaRPr lang="en-US" sz="1800" b="1" noProof="0"/>
        </a:p>
      </dgm:t>
    </dgm:pt>
    <dgm:pt modelId="{1C78BFDD-5114-4CC2-81FA-9A7E6944C57F}" type="parTrans" cxnId="{E3B873F4-35EF-44ED-A3AB-6E465FB36C43}">
      <dgm:prSet/>
      <dgm:spPr/>
      <dgm:t>
        <a:bodyPr/>
        <a:lstStyle/>
        <a:p>
          <a:endParaRPr lang="en-US" sz="2400" noProof="0"/>
        </a:p>
      </dgm:t>
    </dgm:pt>
    <dgm:pt modelId="{7BF88FEE-E3AF-4A26-94D5-F96ED54B3AA1}" type="sibTrans" cxnId="{E3B873F4-35EF-44ED-A3AB-6E465FB36C43}">
      <dgm:prSet/>
      <dgm:spPr/>
      <dgm:t>
        <a:bodyPr/>
        <a:lstStyle/>
        <a:p>
          <a:endParaRPr lang="en-US" sz="2400" noProof="0"/>
        </a:p>
      </dgm:t>
    </dgm:pt>
    <dgm:pt modelId="{E7487B42-EC44-41A7-A191-2E3B14D73212}">
      <dgm:prSet phldrT="[Texto]" custT="1"/>
      <dgm:spPr/>
      <dgm:t>
        <a:bodyPr/>
        <a:lstStyle/>
        <a:p>
          <a:r>
            <a:rPr lang="en-US" sz="1800" b="1" noProof="0" smtClean="0"/>
            <a:t>Companies</a:t>
          </a:r>
          <a:endParaRPr lang="en-US" sz="1800" b="1" noProof="0"/>
        </a:p>
      </dgm:t>
    </dgm:pt>
    <dgm:pt modelId="{8C4E243C-BE86-4A46-B12D-40AF7944165C}" type="parTrans" cxnId="{620489B1-A121-4ED0-8456-54191B88788A}">
      <dgm:prSet custT="1"/>
      <dgm:spPr/>
      <dgm:t>
        <a:bodyPr/>
        <a:lstStyle/>
        <a:p>
          <a:endParaRPr lang="en-US" sz="1000" noProof="0"/>
        </a:p>
      </dgm:t>
    </dgm:pt>
    <dgm:pt modelId="{EAD9E0CA-B674-41B5-ABBA-D6F519AEC8CB}" type="sibTrans" cxnId="{620489B1-A121-4ED0-8456-54191B88788A}">
      <dgm:prSet/>
      <dgm:spPr/>
      <dgm:t>
        <a:bodyPr/>
        <a:lstStyle/>
        <a:p>
          <a:endParaRPr lang="en-US" sz="2400" noProof="0"/>
        </a:p>
      </dgm:t>
    </dgm:pt>
    <dgm:pt modelId="{BB296F3B-FFC3-47A9-8F6A-3C8F670CB609}">
      <dgm:prSet phldrT="[Texto]" custT="1"/>
      <dgm:spPr/>
      <dgm:t>
        <a:bodyPr/>
        <a:lstStyle/>
        <a:p>
          <a:r>
            <a:rPr lang="en-US" sz="1800" b="1" noProof="0" smtClean="0"/>
            <a:t>Local </a:t>
          </a:r>
          <a:r>
            <a:rPr lang="en-US" sz="1600" b="1" noProof="0" smtClean="0"/>
            <a:t>Governments</a:t>
          </a:r>
          <a:endParaRPr lang="en-US" sz="1600" b="1" noProof="0"/>
        </a:p>
      </dgm:t>
    </dgm:pt>
    <dgm:pt modelId="{16C3A4FF-E0A8-4604-8A08-E03067FFAEAE}" type="parTrans" cxnId="{FA6864FC-7B65-4DE8-941A-04ECD043E257}">
      <dgm:prSet custT="1"/>
      <dgm:spPr/>
      <dgm:t>
        <a:bodyPr/>
        <a:lstStyle/>
        <a:p>
          <a:endParaRPr lang="en-US" sz="1000" noProof="0"/>
        </a:p>
      </dgm:t>
    </dgm:pt>
    <dgm:pt modelId="{BD7A24D3-36AE-4419-B821-0D509E5EC537}" type="sibTrans" cxnId="{FA6864FC-7B65-4DE8-941A-04ECD043E257}">
      <dgm:prSet/>
      <dgm:spPr/>
      <dgm:t>
        <a:bodyPr/>
        <a:lstStyle/>
        <a:p>
          <a:endParaRPr lang="en-US" sz="2400" noProof="0"/>
        </a:p>
      </dgm:t>
    </dgm:pt>
    <dgm:pt modelId="{141637DD-84EA-4029-886A-FC5DA38DB4DA}">
      <dgm:prSet phldrT="[Texto]" custT="1"/>
      <dgm:spPr/>
      <dgm:t>
        <a:bodyPr/>
        <a:lstStyle/>
        <a:p>
          <a:r>
            <a:rPr lang="en-US" sz="1800" b="1" noProof="0" smtClean="0"/>
            <a:t>Citizens</a:t>
          </a:r>
          <a:endParaRPr lang="en-US" sz="1800" b="1" noProof="0"/>
        </a:p>
      </dgm:t>
    </dgm:pt>
    <dgm:pt modelId="{9E7E6427-0AFE-40EE-A76E-AB91182E47D3}" type="parTrans" cxnId="{41F01A42-72FC-44FF-BAE0-192F62AA3234}">
      <dgm:prSet custT="1"/>
      <dgm:spPr/>
      <dgm:t>
        <a:bodyPr/>
        <a:lstStyle/>
        <a:p>
          <a:endParaRPr lang="en-US" sz="1000" noProof="0"/>
        </a:p>
      </dgm:t>
    </dgm:pt>
    <dgm:pt modelId="{13A62E0B-672F-4284-AE4B-DF0C6446CFB3}" type="sibTrans" cxnId="{41F01A42-72FC-44FF-BAE0-192F62AA3234}">
      <dgm:prSet/>
      <dgm:spPr/>
      <dgm:t>
        <a:bodyPr/>
        <a:lstStyle/>
        <a:p>
          <a:endParaRPr lang="en-US" sz="2400" noProof="0"/>
        </a:p>
      </dgm:t>
    </dgm:pt>
    <dgm:pt modelId="{3B21A580-95E3-44F9-B804-775726C06CB4}">
      <dgm:prSet phldrT="[Texto]" custT="1"/>
      <dgm:spPr/>
      <dgm:t>
        <a:bodyPr/>
        <a:lstStyle/>
        <a:p>
          <a:r>
            <a:rPr lang="en-US" sz="1800" b="1" noProof="0" smtClean="0"/>
            <a:t>Developers</a:t>
          </a:r>
          <a:endParaRPr lang="en-US" sz="1800" b="1" noProof="0"/>
        </a:p>
      </dgm:t>
    </dgm:pt>
    <dgm:pt modelId="{319FABA4-AEEC-48A0-BA5D-2D6F95D4DEE0}" type="parTrans" cxnId="{8A93F452-3094-45A5-B46D-67F1107A4ADD}">
      <dgm:prSet/>
      <dgm:spPr/>
      <dgm:t>
        <a:bodyPr/>
        <a:lstStyle/>
        <a:p>
          <a:endParaRPr lang="en-US" noProof="0"/>
        </a:p>
      </dgm:t>
    </dgm:pt>
    <dgm:pt modelId="{4AD9ED5B-94C2-447C-91C3-3442BAC92FE6}" type="sibTrans" cxnId="{8A93F452-3094-45A5-B46D-67F1107A4ADD}">
      <dgm:prSet/>
      <dgm:spPr/>
      <dgm:t>
        <a:bodyPr/>
        <a:lstStyle/>
        <a:p>
          <a:endParaRPr lang="en-US" noProof="0"/>
        </a:p>
      </dgm:t>
    </dgm:pt>
    <dgm:pt modelId="{56F398DF-BEEE-4FAF-B815-66233FBEFC5F}">
      <dgm:prSet phldrT="[Texto]" custT="1"/>
      <dgm:spPr/>
      <dgm:t>
        <a:bodyPr/>
        <a:lstStyle/>
        <a:p>
          <a:r>
            <a:rPr lang="en-US" sz="1600" b="1" noProof="0" smtClean="0"/>
            <a:t>National Governments</a:t>
          </a:r>
          <a:endParaRPr lang="en-US" sz="1600" b="1" noProof="0"/>
        </a:p>
      </dgm:t>
    </dgm:pt>
    <dgm:pt modelId="{7AA170FD-1EE6-4A3E-94A0-278B698EF188}" type="parTrans" cxnId="{8997E9B9-8A25-4C5C-A556-11433232BB2E}">
      <dgm:prSet/>
      <dgm:spPr/>
      <dgm:t>
        <a:bodyPr/>
        <a:lstStyle/>
        <a:p>
          <a:endParaRPr lang="en-US" noProof="0"/>
        </a:p>
      </dgm:t>
    </dgm:pt>
    <dgm:pt modelId="{0E0B0620-70AC-448F-A060-D77E73089364}" type="sibTrans" cxnId="{8997E9B9-8A25-4C5C-A556-11433232BB2E}">
      <dgm:prSet/>
      <dgm:spPr/>
      <dgm:t>
        <a:bodyPr/>
        <a:lstStyle/>
        <a:p>
          <a:endParaRPr lang="en-US" noProof="0"/>
        </a:p>
      </dgm:t>
    </dgm:pt>
    <dgm:pt modelId="{60D96DFD-F1C1-4A0E-873B-B7721058DBD8}" type="pres">
      <dgm:prSet presAssocID="{8A3F5A22-3D7B-44A7-A540-A081647D3738}" presName="Name0" presStyleCnt="0">
        <dgm:presLayoutVars>
          <dgm:chMax val="1"/>
          <dgm:dir/>
          <dgm:animLvl val="ctr"/>
          <dgm:resizeHandles val="exact"/>
        </dgm:presLayoutVars>
      </dgm:prSet>
      <dgm:spPr/>
      <dgm:t>
        <a:bodyPr/>
        <a:lstStyle/>
        <a:p>
          <a:endParaRPr lang="es-CO"/>
        </a:p>
      </dgm:t>
    </dgm:pt>
    <dgm:pt modelId="{8C846BCB-13E6-4BFD-805C-29C307F4A8CC}" type="pres">
      <dgm:prSet presAssocID="{897C3D40-C20D-403C-8A3E-E100DB4913F0}" presName="centerShape" presStyleLbl="node0" presStyleIdx="0" presStyleCnt="1"/>
      <dgm:spPr/>
      <dgm:t>
        <a:bodyPr/>
        <a:lstStyle/>
        <a:p>
          <a:endParaRPr lang="es-CO"/>
        </a:p>
      </dgm:t>
    </dgm:pt>
    <dgm:pt modelId="{556B33BB-5D7A-428A-9B8A-2FDE21FFBFA2}" type="pres">
      <dgm:prSet presAssocID="{E7487B42-EC44-41A7-A191-2E3B14D73212}" presName="node" presStyleLbl="node1" presStyleIdx="0" presStyleCnt="5">
        <dgm:presLayoutVars>
          <dgm:bulletEnabled val="1"/>
        </dgm:presLayoutVars>
      </dgm:prSet>
      <dgm:spPr/>
      <dgm:t>
        <a:bodyPr/>
        <a:lstStyle/>
        <a:p>
          <a:endParaRPr lang="es-CO"/>
        </a:p>
      </dgm:t>
    </dgm:pt>
    <dgm:pt modelId="{BE376898-AA4E-4430-AD0C-E4221F1376B6}" type="pres">
      <dgm:prSet presAssocID="{E7487B42-EC44-41A7-A191-2E3B14D73212}" presName="dummy" presStyleCnt="0"/>
      <dgm:spPr/>
    </dgm:pt>
    <dgm:pt modelId="{A6B971AD-F4F3-4997-A9DD-DFEEB0B85003}" type="pres">
      <dgm:prSet presAssocID="{EAD9E0CA-B674-41B5-ABBA-D6F519AEC8CB}" presName="sibTrans" presStyleLbl="sibTrans2D1" presStyleIdx="0" presStyleCnt="5"/>
      <dgm:spPr/>
      <dgm:t>
        <a:bodyPr/>
        <a:lstStyle/>
        <a:p>
          <a:endParaRPr lang="es-CO"/>
        </a:p>
      </dgm:t>
    </dgm:pt>
    <dgm:pt modelId="{A311570F-F7FD-4688-ADF5-8AB6E619FDBE}" type="pres">
      <dgm:prSet presAssocID="{BB296F3B-FFC3-47A9-8F6A-3C8F670CB609}" presName="node" presStyleLbl="node1" presStyleIdx="1" presStyleCnt="5">
        <dgm:presLayoutVars>
          <dgm:bulletEnabled val="1"/>
        </dgm:presLayoutVars>
      </dgm:prSet>
      <dgm:spPr/>
      <dgm:t>
        <a:bodyPr/>
        <a:lstStyle/>
        <a:p>
          <a:endParaRPr lang="es-CO"/>
        </a:p>
      </dgm:t>
    </dgm:pt>
    <dgm:pt modelId="{094FA7ED-6666-4D1D-B935-E0B707AFB78B}" type="pres">
      <dgm:prSet presAssocID="{BB296F3B-FFC3-47A9-8F6A-3C8F670CB609}" presName="dummy" presStyleCnt="0"/>
      <dgm:spPr/>
    </dgm:pt>
    <dgm:pt modelId="{61B1EBE4-E3D5-4625-8109-B7A3534078FC}" type="pres">
      <dgm:prSet presAssocID="{BD7A24D3-36AE-4419-B821-0D509E5EC537}" presName="sibTrans" presStyleLbl="sibTrans2D1" presStyleIdx="1" presStyleCnt="5"/>
      <dgm:spPr/>
      <dgm:t>
        <a:bodyPr/>
        <a:lstStyle/>
        <a:p>
          <a:endParaRPr lang="es-CO"/>
        </a:p>
      </dgm:t>
    </dgm:pt>
    <dgm:pt modelId="{BD7F160F-AC00-4066-AB6E-EE497BF69F3F}" type="pres">
      <dgm:prSet presAssocID="{141637DD-84EA-4029-886A-FC5DA38DB4DA}" presName="node" presStyleLbl="node1" presStyleIdx="2" presStyleCnt="5">
        <dgm:presLayoutVars>
          <dgm:bulletEnabled val="1"/>
        </dgm:presLayoutVars>
      </dgm:prSet>
      <dgm:spPr/>
      <dgm:t>
        <a:bodyPr/>
        <a:lstStyle/>
        <a:p>
          <a:endParaRPr lang="es-CO"/>
        </a:p>
      </dgm:t>
    </dgm:pt>
    <dgm:pt modelId="{7107E409-4729-41A9-AA58-42489989C1A3}" type="pres">
      <dgm:prSet presAssocID="{141637DD-84EA-4029-886A-FC5DA38DB4DA}" presName="dummy" presStyleCnt="0"/>
      <dgm:spPr/>
    </dgm:pt>
    <dgm:pt modelId="{401D2B48-1263-46C9-A4C7-D0F1F13FAB4B}" type="pres">
      <dgm:prSet presAssocID="{13A62E0B-672F-4284-AE4B-DF0C6446CFB3}" presName="sibTrans" presStyleLbl="sibTrans2D1" presStyleIdx="2" presStyleCnt="5"/>
      <dgm:spPr/>
      <dgm:t>
        <a:bodyPr/>
        <a:lstStyle/>
        <a:p>
          <a:endParaRPr lang="es-CO"/>
        </a:p>
      </dgm:t>
    </dgm:pt>
    <dgm:pt modelId="{96B6E65B-FBB5-4F89-81DA-C633D332E29D}" type="pres">
      <dgm:prSet presAssocID="{3B21A580-95E3-44F9-B804-775726C06CB4}" presName="node" presStyleLbl="node1" presStyleIdx="3" presStyleCnt="5">
        <dgm:presLayoutVars>
          <dgm:bulletEnabled val="1"/>
        </dgm:presLayoutVars>
      </dgm:prSet>
      <dgm:spPr/>
      <dgm:t>
        <a:bodyPr/>
        <a:lstStyle/>
        <a:p>
          <a:endParaRPr lang="es-CO"/>
        </a:p>
      </dgm:t>
    </dgm:pt>
    <dgm:pt modelId="{42A023B0-1135-4586-A27B-8ABB77613B4D}" type="pres">
      <dgm:prSet presAssocID="{3B21A580-95E3-44F9-B804-775726C06CB4}" presName="dummy" presStyleCnt="0"/>
      <dgm:spPr/>
    </dgm:pt>
    <dgm:pt modelId="{49D0C5E3-A06F-4768-A38D-FBEBB5E78DAF}" type="pres">
      <dgm:prSet presAssocID="{4AD9ED5B-94C2-447C-91C3-3442BAC92FE6}" presName="sibTrans" presStyleLbl="sibTrans2D1" presStyleIdx="3" presStyleCnt="5"/>
      <dgm:spPr/>
      <dgm:t>
        <a:bodyPr/>
        <a:lstStyle/>
        <a:p>
          <a:endParaRPr lang="es-CO"/>
        </a:p>
      </dgm:t>
    </dgm:pt>
    <dgm:pt modelId="{A5B8F6AA-4CC2-4F79-9204-85350C18982F}" type="pres">
      <dgm:prSet presAssocID="{56F398DF-BEEE-4FAF-B815-66233FBEFC5F}" presName="node" presStyleLbl="node1" presStyleIdx="4" presStyleCnt="5" custScaleX="106393">
        <dgm:presLayoutVars>
          <dgm:bulletEnabled val="1"/>
        </dgm:presLayoutVars>
      </dgm:prSet>
      <dgm:spPr/>
      <dgm:t>
        <a:bodyPr/>
        <a:lstStyle/>
        <a:p>
          <a:endParaRPr lang="es-CO"/>
        </a:p>
      </dgm:t>
    </dgm:pt>
    <dgm:pt modelId="{047CA868-9277-4BD9-94CB-00660C3160C5}" type="pres">
      <dgm:prSet presAssocID="{56F398DF-BEEE-4FAF-B815-66233FBEFC5F}" presName="dummy" presStyleCnt="0"/>
      <dgm:spPr/>
    </dgm:pt>
    <dgm:pt modelId="{14402C08-7C49-4738-955D-F0D9F35B25B2}" type="pres">
      <dgm:prSet presAssocID="{0E0B0620-70AC-448F-A060-D77E73089364}" presName="sibTrans" presStyleLbl="sibTrans2D1" presStyleIdx="4" presStyleCnt="5"/>
      <dgm:spPr/>
      <dgm:t>
        <a:bodyPr/>
        <a:lstStyle/>
        <a:p>
          <a:endParaRPr lang="es-CO"/>
        </a:p>
      </dgm:t>
    </dgm:pt>
  </dgm:ptLst>
  <dgm:cxnLst>
    <dgm:cxn modelId="{A0F9D303-87DB-4623-81CA-4793255871C6}" type="presOf" srcId="{897C3D40-C20D-403C-8A3E-E100DB4913F0}" destId="{8C846BCB-13E6-4BFD-805C-29C307F4A8CC}" srcOrd="0" destOrd="0" presId="urn:microsoft.com/office/officeart/2005/8/layout/radial6"/>
    <dgm:cxn modelId="{FA6864FC-7B65-4DE8-941A-04ECD043E257}" srcId="{897C3D40-C20D-403C-8A3E-E100DB4913F0}" destId="{BB296F3B-FFC3-47A9-8F6A-3C8F670CB609}" srcOrd="1" destOrd="0" parTransId="{16C3A4FF-E0A8-4604-8A08-E03067FFAEAE}" sibTransId="{BD7A24D3-36AE-4419-B821-0D509E5EC537}"/>
    <dgm:cxn modelId="{8236C677-F2BD-402C-8793-3ADB6DC9836F}" type="presOf" srcId="{8A3F5A22-3D7B-44A7-A540-A081647D3738}" destId="{60D96DFD-F1C1-4A0E-873B-B7721058DBD8}" srcOrd="0" destOrd="0" presId="urn:microsoft.com/office/officeart/2005/8/layout/radial6"/>
    <dgm:cxn modelId="{B8CFEB18-4684-4E21-AAB3-15486094C999}" type="presOf" srcId="{13A62E0B-672F-4284-AE4B-DF0C6446CFB3}" destId="{401D2B48-1263-46C9-A4C7-D0F1F13FAB4B}" srcOrd="0" destOrd="0" presId="urn:microsoft.com/office/officeart/2005/8/layout/radial6"/>
    <dgm:cxn modelId="{0E0B87FC-C52C-46AB-AE8E-41FD688EAD62}" type="presOf" srcId="{4AD9ED5B-94C2-447C-91C3-3442BAC92FE6}" destId="{49D0C5E3-A06F-4768-A38D-FBEBB5E78DAF}" srcOrd="0" destOrd="0" presId="urn:microsoft.com/office/officeart/2005/8/layout/radial6"/>
    <dgm:cxn modelId="{85BF7443-5E14-4E77-9CDB-D8E8F947C2F3}" type="presOf" srcId="{BB296F3B-FFC3-47A9-8F6A-3C8F670CB609}" destId="{A311570F-F7FD-4688-ADF5-8AB6E619FDBE}" srcOrd="0" destOrd="0" presId="urn:microsoft.com/office/officeart/2005/8/layout/radial6"/>
    <dgm:cxn modelId="{620489B1-A121-4ED0-8456-54191B88788A}" srcId="{897C3D40-C20D-403C-8A3E-E100DB4913F0}" destId="{E7487B42-EC44-41A7-A191-2E3B14D73212}" srcOrd="0" destOrd="0" parTransId="{8C4E243C-BE86-4A46-B12D-40AF7944165C}" sibTransId="{EAD9E0CA-B674-41B5-ABBA-D6F519AEC8CB}"/>
    <dgm:cxn modelId="{8997E9B9-8A25-4C5C-A556-11433232BB2E}" srcId="{897C3D40-C20D-403C-8A3E-E100DB4913F0}" destId="{56F398DF-BEEE-4FAF-B815-66233FBEFC5F}" srcOrd="4" destOrd="0" parTransId="{7AA170FD-1EE6-4A3E-94A0-278B698EF188}" sibTransId="{0E0B0620-70AC-448F-A060-D77E73089364}"/>
    <dgm:cxn modelId="{E2684347-92BE-4BBC-839D-5AA7D5F5F0E6}" type="presOf" srcId="{EAD9E0CA-B674-41B5-ABBA-D6F519AEC8CB}" destId="{A6B971AD-F4F3-4997-A9DD-DFEEB0B85003}" srcOrd="0" destOrd="0" presId="urn:microsoft.com/office/officeart/2005/8/layout/radial6"/>
    <dgm:cxn modelId="{B5BDC3E6-B1B7-4539-9A6B-AA793AFB8D98}" type="presOf" srcId="{0E0B0620-70AC-448F-A060-D77E73089364}" destId="{14402C08-7C49-4738-955D-F0D9F35B25B2}" srcOrd="0" destOrd="0" presId="urn:microsoft.com/office/officeart/2005/8/layout/radial6"/>
    <dgm:cxn modelId="{41F01A42-72FC-44FF-BAE0-192F62AA3234}" srcId="{897C3D40-C20D-403C-8A3E-E100DB4913F0}" destId="{141637DD-84EA-4029-886A-FC5DA38DB4DA}" srcOrd="2" destOrd="0" parTransId="{9E7E6427-0AFE-40EE-A76E-AB91182E47D3}" sibTransId="{13A62E0B-672F-4284-AE4B-DF0C6446CFB3}"/>
    <dgm:cxn modelId="{8A93F452-3094-45A5-B46D-67F1107A4ADD}" srcId="{897C3D40-C20D-403C-8A3E-E100DB4913F0}" destId="{3B21A580-95E3-44F9-B804-775726C06CB4}" srcOrd="3" destOrd="0" parTransId="{319FABA4-AEEC-48A0-BA5D-2D6F95D4DEE0}" sibTransId="{4AD9ED5B-94C2-447C-91C3-3442BAC92FE6}"/>
    <dgm:cxn modelId="{25B4259B-DE89-41C4-A947-CDADDD181FF3}" type="presOf" srcId="{3B21A580-95E3-44F9-B804-775726C06CB4}" destId="{96B6E65B-FBB5-4F89-81DA-C633D332E29D}" srcOrd="0" destOrd="0" presId="urn:microsoft.com/office/officeart/2005/8/layout/radial6"/>
    <dgm:cxn modelId="{50536161-2D26-4DD8-862D-8F6AE1421775}" type="presOf" srcId="{E7487B42-EC44-41A7-A191-2E3B14D73212}" destId="{556B33BB-5D7A-428A-9B8A-2FDE21FFBFA2}" srcOrd="0" destOrd="0" presId="urn:microsoft.com/office/officeart/2005/8/layout/radial6"/>
    <dgm:cxn modelId="{277DC2AA-50DD-4D4D-9ACE-D1AA54785A23}" type="presOf" srcId="{BD7A24D3-36AE-4419-B821-0D509E5EC537}" destId="{61B1EBE4-E3D5-4625-8109-B7A3534078FC}" srcOrd="0" destOrd="0" presId="urn:microsoft.com/office/officeart/2005/8/layout/radial6"/>
    <dgm:cxn modelId="{6EE49A58-DBF6-4151-9384-C757092460FC}" type="presOf" srcId="{56F398DF-BEEE-4FAF-B815-66233FBEFC5F}" destId="{A5B8F6AA-4CC2-4F79-9204-85350C18982F}" srcOrd="0" destOrd="0" presId="urn:microsoft.com/office/officeart/2005/8/layout/radial6"/>
    <dgm:cxn modelId="{E3B873F4-35EF-44ED-A3AB-6E465FB36C43}" srcId="{8A3F5A22-3D7B-44A7-A540-A081647D3738}" destId="{897C3D40-C20D-403C-8A3E-E100DB4913F0}" srcOrd="0" destOrd="0" parTransId="{1C78BFDD-5114-4CC2-81FA-9A7E6944C57F}" sibTransId="{7BF88FEE-E3AF-4A26-94D5-F96ED54B3AA1}"/>
    <dgm:cxn modelId="{2E8823C9-CCED-4A4E-9BE0-AD1CB05DECD4}" type="presOf" srcId="{141637DD-84EA-4029-886A-FC5DA38DB4DA}" destId="{BD7F160F-AC00-4066-AB6E-EE497BF69F3F}" srcOrd="0" destOrd="0" presId="urn:microsoft.com/office/officeart/2005/8/layout/radial6"/>
    <dgm:cxn modelId="{B6D80BAE-5EE4-4DB0-932C-5CDADDDF444B}" type="presParOf" srcId="{60D96DFD-F1C1-4A0E-873B-B7721058DBD8}" destId="{8C846BCB-13E6-4BFD-805C-29C307F4A8CC}" srcOrd="0" destOrd="0" presId="urn:microsoft.com/office/officeart/2005/8/layout/radial6"/>
    <dgm:cxn modelId="{CF3EA03C-3E64-404A-B769-A97A089127E0}" type="presParOf" srcId="{60D96DFD-F1C1-4A0E-873B-B7721058DBD8}" destId="{556B33BB-5D7A-428A-9B8A-2FDE21FFBFA2}" srcOrd="1" destOrd="0" presId="urn:microsoft.com/office/officeart/2005/8/layout/radial6"/>
    <dgm:cxn modelId="{B5DCEE37-2819-48F0-AB07-86AD54D9F723}" type="presParOf" srcId="{60D96DFD-F1C1-4A0E-873B-B7721058DBD8}" destId="{BE376898-AA4E-4430-AD0C-E4221F1376B6}" srcOrd="2" destOrd="0" presId="urn:microsoft.com/office/officeart/2005/8/layout/radial6"/>
    <dgm:cxn modelId="{42D8115E-10E8-4175-A62B-8365BBBC8201}" type="presParOf" srcId="{60D96DFD-F1C1-4A0E-873B-B7721058DBD8}" destId="{A6B971AD-F4F3-4997-A9DD-DFEEB0B85003}" srcOrd="3" destOrd="0" presId="urn:microsoft.com/office/officeart/2005/8/layout/radial6"/>
    <dgm:cxn modelId="{C27407AB-B6C2-4FE2-B111-5ADC241FAB9A}" type="presParOf" srcId="{60D96DFD-F1C1-4A0E-873B-B7721058DBD8}" destId="{A311570F-F7FD-4688-ADF5-8AB6E619FDBE}" srcOrd="4" destOrd="0" presId="urn:microsoft.com/office/officeart/2005/8/layout/radial6"/>
    <dgm:cxn modelId="{C49B39DD-9E60-442B-9F1B-C02BF34613CF}" type="presParOf" srcId="{60D96DFD-F1C1-4A0E-873B-B7721058DBD8}" destId="{094FA7ED-6666-4D1D-B935-E0B707AFB78B}" srcOrd="5" destOrd="0" presId="urn:microsoft.com/office/officeart/2005/8/layout/radial6"/>
    <dgm:cxn modelId="{17758D2B-BBB6-4828-847A-AA4973D9374E}" type="presParOf" srcId="{60D96DFD-F1C1-4A0E-873B-B7721058DBD8}" destId="{61B1EBE4-E3D5-4625-8109-B7A3534078FC}" srcOrd="6" destOrd="0" presId="urn:microsoft.com/office/officeart/2005/8/layout/radial6"/>
    <dgm:cxn modelId="{E07E746D-96D6-4552-B412-FC1E05E24D23}" type="presParOf" srcId="{60D96DFD-F1C1-4A0E-873B-B7721058DBD8}" destId="{BD7F160F-AC00-4066-AB6E-EE497BF69F3F}" srcOrd="7" destOrd="0" presId="urn:microsoft.com/office/officeart/2005/8/layout/radial6"/>
    <dgm:cxn modelId="{BFDB35D4-3476-400B-B849-E208724363AB}" type="presParOf" srcId="{60D96DFD-F1C1-4A0E-873B-B7721058DBD8}" destId="{7107E409-4729-41A9-AA58-42489989C1A3}" srcOrd="8" destOrd="0" presId="urn:microsoft.com/office/officeart/2005/8/layout/radial6"/>
    <dgm:cxn modelId="{BB33B486-9FAE-485E-BAC6-ACF3205C0642}" type="presParOf" srcId="{60D96DFD-F1C1-4A0E-873B-B7721058DBD8}" destId="{401D2B48-1263-46C9-A4C7-D0F1F13FAB4B}" srcOrd="9" destOrd="0" presId="urn:microsoft.com/office/officeart/2005/8/layout/radial6"/>
    <dgm:cxn modelId="{2661272D-0408-4EEF-BDD3-1994989AB4FE}" type="presParOf" srcId="{60D96DFD-F1C1-4A0E-873B-B7721058DBD8}" destId="{96B6E65B-FBB5-4F89-81DA-C633D332E29D}" srcOrd="10" destOrd="0" presId="urn:microsoft.com/office/officeart/2005/8/layout/radial6"/>
    <dgm:cxn modelId="{A9BB53BB-9A98-4787-BB52-0F7A7C1867FF}" type="presParOf" srcId="{60D96DFD-F1C1-4A0E-873B-B7721058DBD8}" destId="{42A023B0-1135-4586-A27B-8ABB77613B4D}" srcOrd="11" destOrd="0" presId="urn:microsoft.com/office/officeart/2005/8/layout/radial6"/>
    <dgm:cxn modelId="{70B65174-4220-4584-88FD-B8FD6B17F02A}" type="presParOf" srcId="{60D96DFD-F1C1-4A0E-873B-B7721058DBD8}" destId="{49D0C5E3-A06F-4768-A38D-FBEBB5E78DAF}" srcOrd="12" destOrd="0" presId="urn:microsoft.com/office/officeart/2005/8/layout/radial6"/>
    <dgm:cxn modelId="{A4E417FB-90E0-4E3D-ACA1-5EAF4121C40F}" type="presParOf" srcId="{60D96DFD-F1C1-4A0E-873B-B7721058DBD8}" destId="{A5B8F6AA-4CC2-4F79-9204-85350C18982F}" srcOrd="13" destOrd="0" presId="urn:microsoft.com/office/officeart/2005/8/layout/radial6"/>
    <dgm:cxn modelId="{10BFC5C3-7835-44FF-A81A-8BA8806A2298}" type="presParOf" srcId="{60D96DFD-F1C1-4A0E-873B-B7721058DBD8}" destId="{047CA868-9277-4BD9-94CB-00660C3160C5}" srcOrd="14" destOrd="0" presId="urn:microsoft.com/office/officeart/2005/8/layout/radial6"/>
    <dgm:cxn modelId="{2B0B81C5-E90F-44B8-ABD9-9CC9C316B351}" type="presParOf" srcId="{60D96DFD-F1C1-4A0E-873B-B7721058DBD8}" destId="{14402C08-7C49-4738-955D-F0D9F35B25B2}"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B800-1390-4AB6-86EA-CCACE00EF9DF}">
      <dsp:nvSpPr>
        <dsp:cNvPr id="0" name=""/>
        <dsp:cNvSpPr/>
      </dsp:nvSpPr>
      <dsp:spPr>
        <a:xfrm>
          <a:off x="2105607" y="0"/>
          <a:ext cx="2578071" cy="143226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noProof="0" dirty="0" smtClean="0"/>
            <a:t>Primary Interests</a:t>
          </a:r>
          <a:endParaRPr lang="en-US" sz="3700" kern="1200" noProof="0" dirty="0"/>
        </a:p>
      </dsp:txBody>
      <dsp:txXfrm>
        <a:off x="2147557" y="41950"/>
        <a:ext cx="2494171" cy="1348362"/>
      </dsp:txXfrm>
    </dsp:sp>
    <dsp:sp modelId="{833DAF35-4FF1-4D4B-B658-F11DE4BB4040}">
      <dsp:nvSpPr>
        <dsp:cNvPr id="0" name=""/>
        <dsp:cNvSpPr/>
      </dsp:nvSpPr>
      <dsp:spPr>
        <a:xfrm>
          <a:off x="5829488" y="0"/>
          <a:ext cx="2578071" cy="143226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en-US" sz="3700" kern="1200" noProof="0"/>
        </a:p>
      </dsp:txBody>
      <dsp:txXfrm>
        <a:off x="5871438" y="41950"/>
        <a:ext cx="2494171" cy="1348362"/>
      </dsp:txXfrm>
    </dsp:sp>
    <dsp:sp modelId="{89171146-071A-4272-ACBD-43937D3366B9}">
      <dsp:nvSpPr>
        <dsp:cNvPr id="0" name=""/>
        <dsp:cNvSpPr/>
      </dsp:nvSpPr>
      <dsp:spPr>
        <a:xfrm>
          <a:off x="4719485" y="6087114"/>
          <a:ext cx="1074196" cy="1074196"/>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D1355-0F3F-4D2A-BF84-BA43377158B5}">
      <dsp:nvSpPr>
        <dsp:cNvPr id="0" name=""/>
        <dsp:cNvSpPr/>
      </dsp:nvSpPr>
      <dsp:spPr>
        <a:xfrm rot="21360000">
          <a:off x="2033009" y="5626809"/>
          <a:ext cx="6447148" cy="4508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FC540E-950F-49FB-8BDD-B4F9FD9F6200}">
      <dsp:nvSpPr>
        <dsp:cNvPr id="0" name=""/>
        <dsp:cNvSpPr/>
      </dsp:nvSpPr>
      <dsp:spPr>
        <a:xfrm rot="21360000">
          <a:off x="2036854" y="4499626"/>
          <a:ext cx="2572351" cy="11984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smtClean="0"/>
            <a:t>Smart Mobility </a:t>
          </a:r>
          <a:endParaRPr lang="en-US" sz="3000" kern="1200" noProof="0"/>
        </a:p>
      </dsp:txBody>
      <dsp:txXfrm>
        <a:off x="2095358" y="4558130"/>
        <a:ext cx="2455343" cy="1081444"/>
      </dsp:txXfrm>
    </dsp:sp>
    <dsp:sp modelId="{B1E23155-C908-4B00-AE88-CD07B28CF973}">
      <dsp:nvSpPr>
        <dsp:cNvPr id="0" name=""/>
        <dsp:cNvSpPr/>
      </dsp:nvSpPr>
      <dsp:spPr>
        <a:xfrm rot="21360000">
          <a:off x="1943757" y="3210590"/>
          <a:ext cx="2572351" cy="11984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smtClean="0"/>
            <a:t>Smart People</a:t>
          </a:r>
          <a:endParaRPr lang="en-US" sz="3000" kern="1200" noProof="0"/>
        </a:p>
      </dsp:txBody>
      <dsp:txXfrm>
        <a:off x="2002261" y="3269094"/>
        <a:ext cx="2455343" cy="1081444"/>
      </dsp:txXfrm>
    </dsp:sp>
    <dsp:sp modelId="{E2EB0AB7-6040-4098-8D57-54B8556A7C2E}">
      <dsp:nvSpPr>
        <dsp:cNvPr id="0" name=""/>
        <dsp:cNvSpPr/>
      </dsp:nvSpPr>
      <dsp:spPr>
        <a:xfrm rot="21360000">
          <a:off x="1850660" y="1950200"/>
          <a:ext cx="2572351" cy="11984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smtClean="0"/>
            <a:t>Smart Gov</a:t>
          </a:r>
          <a:endParaRPr lang="en-US" sz="3000" kern="1200" noProof="0"/>
        </a:p>
      </dsp:txBody>
      <dsp:txXfrm>
        <a:off x="1909164" y="2008704"/>
        <a:ext cx="2455343" cy="1081444"/>
      </dsp:txXfrm>
    </dsp:sp>
    <dsp:sp modelId="{F4591EB5-5CA2-47C6-8CDC-5466A8257BDD}">
      <dsp:nvSpPr>
        <dsp:cNvPr id="0" name=""/>
        <dsp:cNvSpPr/>
      </dsp:nvSpPr>
      <dsp:spPr>
        <a:xfrm rot="21360000">
          <a:off x="5724929" y="4241819"/>
          <a:ext cx="2572351" cy="11984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smtClean="0"/>
            <a:t>Smart Economy</a:t>
          </a:r>
          <a:endParaRPr lang="en-US" sz="3000" kern="1200" noProof="0"/>
        </a:p>
      </dsp:txBody>
      <dsp:txXfrm>
        <a:off x="5783433" y="4300323"/>
        <a:ext cx="2455343" cy="1081444"/>
      </dsp:txXfrm>
    </dsp:sp>
    <dsp:sp modelId="{96974072-6047-47AD-9D8B-885801B9B3DB}">
      <dsp:nvSpPr>
        <dsp:cNvPr id="0" name=""/>
        <dsp:cNvSpPr/>
      </dsp:nvSpPr>
      <dsp:spPr>
        <a:xfrm rot="21360000">
          <a:off x="5631832" y="2952783"/>
          <a:ext cx="2572351" cy="119845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smtClean="0"/>
            <a:t>Smart Enviroment</a:t>
          </a:r>
          <a:endParaRPr lang="en-US" sz="3000" kern="1200" noProof="0"/>
        </a:p>
      </dsp:txBody>
      <dsp:txXfrm>
        <a:off x="5690336" y="3011287"/>
        <a:ext cx="2455343" cy="1081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02C08-7C49-4738-955D-F0D9F35B25B2}">
      <dsp:nvSpPr>
        <dsp:cNvPr id="0" name=""/>
        <dsp:cNvSpPr/>
      </dsp:nvSpPr>
      <dsp:spPr>
        <a:xfrm>
          <a:off x="1745705" y="789353"/>
          <a:ext cx="5276393" cy="5276393"/>
        </a:xfrm>
        <a:prstGeom prst="blockArc">
          <a:avLst>
            <a:gd name="adj1" fmla="val 11880000"/>
            <a:gd name="adj2" fmla="val 16200000"/>
            <a:gd name="adj3" fmla="val 4633"/>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D0C5E3-A06F-4768-A38D-FBEBB5E78DAF}">
      <dsp:nvSpPr>
        <dsp:cNvPr id="0" name=""/>
        <dsp:cNvSpPr/>
      </dsp:nvSpPr>
      <dsp:spPr>
        <a:xfrm>
          <a:off x="1745705" y="789353"/>
          <a:ext cx="5276393" cy="5276393"/>
        </a:xfrm>
        <a:prstGeom prst="blockArc">
          <a:avLst>
            <a:gd name="adj1" fmla="val 7560000"/>
            <a:gd name="adj2" fmla="val 11880000"/>
            <a:gd name="adj3" fmla="val 4633"/>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1D2B48-1263-46C9-A4C7-D0F1F13FAB4B}">
      <dsp:nvSpPr>
        <dsp:cNvPr id="0" name=""/>
        <dsp:cNvSpPr/>
      </dsp:nvSpPr>
      <dsp:spPr>
        <a:xfrm>
          <a:off x="1745705" y="789353"/>
          <a:ext cx="5276393" cy="5276393"/>
        </a:xfrm>
        <a:prstGeom prst="blockArc">
          <a:avLst>
            <a:gd name="adj1" fmla="val 3240000"/>
            <a:gd name="adj2" fmla="val 7560000"/>
            <a:gd name="adj3" fmla="val 4633"/>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B1EBE4-E3D5-4625-8109-B7A3534078FC}">
      <dsp:nvSpPr>
        <dsp:cNvPr id="0" name=""/>
        <dsp:cNvSpPr/>
      </dsp:nvSpPr>
      <dsp:spPr>
        <a:xfrm>
          <a:off x="1745705" y="789353"/>
          <a:ext cx="5276393" cy="5276393"/>
        </a:xfrm>
        <a:prstGeom prst="blockArc">
          <a:avLst>
            <a:gd name="adj1" fmla="val 20520000"/>
            <a:gd name="adj2" fmla="val 3240000"/>
            <a:gd name="adj3" fmla="val 4633"/>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B971AD-F4F3-4997-A9DD-DFEEB0B85003}">
      <dsp:nvSpPr>
        <dsp:cNvPr id="0" name=""/>
        <dsp:cNvSpPr/>
      </dsp:nvSpPr>
      <dsp:spPr>
        <a:xfrm>
          <a:off x="1745705" y="789353"/>
          <a:ext cx="5276393" cy="5276393"/>
        </a:xfrm>
        <a:prstGeom prst="blockArc">
          <a:avLst>
            <a:gd name="adj1" fmla="val 16200000"/>
            <a:gd name="adj2" fmla="val 20520000"/>
            <a:gd name="adj3" fmla="val 463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846BCB-13E6-4BFD-805C-29C307F4A8CC}">
      <dsp:nvSpPr>
        <dsp:cNvPr id="0" name=""/>
        <dsp:cNvSpPr/>
      </dsp:nvSpPr>
      <dsp:spPr>
        <a:xfrm>
          <a:off x="3171324" y="2214972"/>
          <a:ext cx="2425155" cy="242515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noProof="0" smtClean="0"/>
            <a:t>Leadership</a:t>
          </a:r>
          <a:endParaRPr lang="en-US" sz="1800" b="1" kern="1200" noProof="0"/>
        </a:p>
      </dsp:txBody>
      <dsp:txXfrm>
        <a:off x="3526480" y="2570128"/>
        <a:ext cx="1714843" cy="1714843"/>
      </dsp:txXfrm>
    </dsp:sp>
    <dsp:sp modelId="{556B33BB-5D7A-428A-9B8A-2FDE21FFBFA2}">
      <dsp:nvSpPr>
        <dsp:cNvPr id="0" name=""/>
        <dsp:cNvSpPr/>
      </dsp:nvSpPr>
      <dsp:spPr>
        <a:xfrm>
          <a:off x="3535097" y="1662"/>
          <a:ext cx="1697608" cy="169760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noProof="0" smtClean="0"/>
            <a:t>Companies</a:t>
          </a:r>
          <a:endParaRPr lang="en-US" sz="1800" b="1" kern="1200" noProof="0"/>
        </a:p>
      </dsp:txBody>
      <dsp:txXfrm>
        <a:off x="3783706" y="250271"/>
        <a:ext cx="1200390" cy="1200390"/>
      </dsp:txXfrm>
    </dsp:sp>
    <dsp:sp modelId="{A311570F-F7FD-4688-ADF5-8AB6E619FDBE}">
      <dsp:nvSpPr>
        <dsp:cNvPr id="0" name=""/>
        <dsp:cNvSpPr/>
      </dsp:nvSpPr>
      <dsp:spPr>
        <a:xfrm>
          <a:off x="5986049" y="1782383"/>
          <a:ext cx="1697608" cy="1697608"/>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noProof="0" smtClean="0"/>
            <a:t>Local </a:t>
          </a:r>
          <a:r>
            <a:rPr lang="en-US" sz="1600" b="1" kern="1200" noProof="0" smtClean="0"/>
            <a:t>Governments</a:t>
          </a:r>
          <a:endParaRPr lang="en-US" sz="1600" b="1" kern="1200" noProof="0"/>
        </a:p>
      </dsp:txBody>
      <dsp:txXfrm>
        <a:off x="6234658" y="2030992"/>
        <a:ext cx="1200390" cy="1200390"/>
      </dsp:txXfrm>
    </dsp:sp>
    <dsp:sp modelId="{BD7F160F-AC00-4066-AB6E-EE497BF69F3F}">
      <dsp:nvSpPr>
        <dsp:cNvPr id="0" name=""/>
        <dsp:cNvSpPr/>
      </dsp:nvSpPr>
      <dsp:spPr>
        <a:xfrm>
          <a:off x="5049869" y="4663649"/>
          <a:ext cx="1697608" cy="1697608"/>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noProof="0" smtClean="0"/>
            <a:t>Citizens</a:t>
          </a:r>
          <a:endParaRPr lang="en-US" sz="1800" b="1" kern="1200" noProof="0"/>
        </a:p>
      </dsp:txBody>
      <dsp:txXfrm>
        <a:off x="5298478" y="4912258"/>
        <a:ext cx="1200390" cy="1200390"/>
      </dsp:txXfrm>
    </dsp:sp>
    <dsp:sp modelId="{96B6E65B-FBB5-4F89-81DA-C633D332E29D}">
      <dsp:nvSpPr>
        <dsp:cNvPr id="0" name=""/>
        <dsp:cNvSpPr/>
      </dsp:nvSpPr>
      <dsp:spPr>
        <a:xfrm>
          <a:off x="2020326" y="4663649"/>
          <a:ext cx="1697608" cy="1697608"/>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noProof="0" smtClean="0"/>
            <a:t>Developers</a:t>
          </a:r>
          <a:endParaRPr lang="en-US" sz="1800" b="1" kern="1200" noProof="0"/>
        </a:p>
      </dsp:txBody>
      <dsp:txXfrm>
        <a:off x="2268935" y="4912258"/>
        <a:ext cx="1200390" cy="1200390"/>
      </dsp:txXfrm>
    </dsp:sp>
    <dsp:sp modelId="{A5B8F6AA-4CC2-4F79-9204-85350C18982F}">
      <dsp:nvSpPr>
        <dsp:cNvPr id="0" name=""/>
        <dsp:cNvSpPr/>
      </dsp:nvSpPr>
      <dsp:spPr>
        <a:xfrm>
          <a:off x="1029882" y="1782383"/>
          <a:ext cx="1806136" cy="169760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noProof="0" smtClean="0"/>
            <a:t>National Governments</a:t>
          </a:r>
          <a:endParaRPr lang="en-US" sz="1600" b="1" kern="1200" noProof="0"/>
        </a:p>
      </dsp:txBody>
      <dsp:txXfrm>
        <a:off x="1294384" y="2030992"/>
        <a:ext cx="1277132" cy="120039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8154"/>
          </a:xfrm>
          <a:prstGeom prst="rect">
            <a:avLst/>
          </a:prstGeom>
        </p:spPr>
        <p:txBody>
          <a:bodyPr vert="horz" lIns="96616" tIns="48308" rIns="96616" bIns="48308" rtlCol="0"/>
          <a:lstStyle>
            <a:lvl1pPr algn="l">
              <a:defRPr sz="1300"/>
            </a:lvl1pPr>
          </a:lstStyle>
          <a:p>
            <a:endParaRPr lang="es-CO"/>
          </a:p>
        </p:txBody>
      </p:sp>
      <p:sp>
        <p:nvSpPr>
          <p:cNvPr id="3" name="2 Marcador de fecha"/>
          <p:cNvSpPr>
            <a:spLocks noGrp="1"/>
          </p:cNvSpPr>
          <p:nvPr>
            <p:ph type="dt" sz="quarter" idx="1"/>
          </p:nvPr>
        </p:nvSpPr>
        <p:spPr>
          <a:xfrm>
            <a:off x="4008705" y="0"/>
            <a:ext cx="3066733" cy="468154"/>
          </a:xfrm>
          <a:prstGeom prst="rect">
            <a:avLst/>
          </a:prstGeom>
        </p:spPr>
        <p:txBody>
          <a:bodyPr vert="horz" lIns="96616" tIns="48308" rIns="96616" bIns="48308" rtlCol="0"/>
          <a:lstStyle>
            <a:lvl1pPr algn="r">
              <a:defRPr sz="1300"/>
            </a:lvl1pPr>
          </a:lstStyle>
          <a:p>
            <a:fld id="{E3525D36-DABE-422E-8950-65818B3E06D5}" type="datetimeFigureOut">
              <a:rPr lang="es-CO" smtClean="0"/>
              <a:t>10/09/2013</a:t>
            </a:fld>
            <a:endParaRPr lang="es-CO"/>
          </a:p>
        </p:txBody>
      </p:sp>
      <p:sp>
        <p:nvSpPr>
          <p:cNvPr id="4" name="3 Marcador de pie de página"/>
          <p:cNvSpPr>
            <a:spLocks noGrp="1"/>
          </p:cNvSpPr>
          <p:nvPr>
            <p:ph type="ftr" sz="quarter" idx="2"/>
          </p:nvPr>
        </p:nvSpPr>
        <p:spPr>
          <a:xfrm>
            <a:off x="0" y="8893297"/>
            <a:ext cx="3066733" cy="468154"/>
          </a:xfrm>
          <a:prstGeom prst="rect">
            <a:avLst/>
          </a:prstGeom>
        </p:spPr>
        <p:txBody>
          <a:bodyPr vert="horz" lIns="96616" tIns="48308" rIns="96616" bIns="48308" rtlCol="0" anchor="b"/>
          <a:lstStyle>
            <a:lvl1pPr algn="l">
              <a:defRPr sz="1300"/>
            </a:lvl1pPr>
          </a:lstStyle>
          <a:p>
            <a:endParaRPr lang="es-CO"/>
          </a:p>
        </p:txBody>
      </p:sp>
      <p:sp>
        <p:nvSpPr>
          <p:cNvPr id="5" name="4 Marcador de número de diapositiva"/>
          <p:cNvSpPr>
            <a:spLocks noGrp="1"/>
          </p:cNvSpPr>
          <p:nvPr>
            <p:ph type="sldNum" sz="quarter" idx="3"/>
          </p:nvPr>
        </p:nvSpPr>
        <p:spPr>
          <a:xfrm>
            <a:off x="4008705" y="8893297"/>
            <a:ext cx="3066733" cy="468154"/>
          </a:xfrm>
          <a:prstGeom prst="rect">
            <a:avLst/>
          </a:prstGeom>
        </p:spPr>
        <p:txBody>
          <a:bodyPr vert="horz" lIns="96616" tIns="48308" rIns="96616" bIns="48308" rtlCol="0" anchor="b"/>
          <a:lstStyle>
            <a:lvl1pPr algn="r">
              <a:defRPr sz="1300"/>
            </a:lvl1pPr>
          </a:lstStyle>
          <a:p>
            <a:fld id="{D8F82A06-C63E-4DC1-BE07-6B26CF9EA8FC}" type="slidenum">
              <a:rPr lang="es-CO" smtClean="0"/>
              <a:t>‹Nº›</a:t>
            </a:fld>
            <a:endParaRPr lang="es-CO"/>
          </a:p>
        </p:txBody>
      </p:sp>
    </p:spTree>
    <p:extLst>
      <p:ext uri="{BB962C8B-B14F-4D97-AF65-F5344CB8AC3E}">
        <p14:creationId xmlns:p14="http://schemas.microsoft.com/office/powerpoint/2010/main" val="3221588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8154"/>
          </a:xfrm>
          <a:prstGeom prst="rect">
            <a:avLst/>
          </a:prstGeom>
        </p:spPr>
        <p:txBody>
          <a:bodyPr vert="horz" lIns="96616" tIns="48308" rIns="96616" bIns="48308" rtlCol="0"/>
          <a:lstStyle>
            <a:lvl1pPr algn="l">
              <a:defRPr sz="1300"/>
            </a:lvl1pPr>
          </a:lstStyle>
          <a:p>
            <a:endParaRPr lang="es-CO"/>
          </a:p>
        </p:txBody>
      </p:sp>
      <p:sp>
        <p:nvSpPr>
          <p:cNvPr id="3" name="2 Marcador de fecha"/>
          <p:cNvSpPr>
            <a:spLocks noGrp="1"/>
          </p:cNvSpPr>
          <p:nvPr>
            <p:ph type="dt" idx="1"/>
          </p:nvPr>
        </p:nvSpPr>
        <p:spPr>
          <a:xfrm>
            <a:off x="4008705" y="0"/>
            <a:ext cx="3066733" cy="468154"/>
          </a:xfrm>
          <a:prstGeom prst="rect">
            <a:avLst/>
          </a:prstGeom>
        </p:spPr>
        <p:txBody>
          <a:bodyPr vert="horz" lIns="96616" tIns="48308" rIns="96616" bIns="48308" rtlCol="0"/>
          <a:lstStyle>
            <a:lvl1pPr algn="r">
              <a:defRPr sz="1300"/>
            </a:lvl1pPr>
          </a:lstStyle>
          <a:p>
            <a:fld id="{400CB563-6140-442D-B9F0-9DCEEF6B8360}" type="datetimeFigureOut">
              <a:rPr lang="es-CO" smtClean="0"/>
              <a:t>09/09/2013</a:t>
            </a:fld>
            <a:endParaRPr lang="es-CO"/>
          </a:p>
        </p:txBody>
      </p:sp>
      <p:sp>
        <p:nvSpPr>
          <p:cNvPr id="4" name="3 Marcador de imagen de diapositiva"/>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6616" tIns="48308" rIns="96616" bIns="48308" rtlCol="0" anchor="ctr"/>
          <a:lstStyle/>
          <a:p>
            <a:endParaRPr lang="es-CO"/>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93297"/>
            <a:ext cx="3066733" cy="468154"/>
          </a:xfrm>
          <a:prstGeom prst="rect">
            <a:avLst/>
          </a:prstGeom>
        </p:spPr>
        <p:txBody>
          <a:bodyPr vert="horz" lIns="96616" tIns="48308" rIns="96616" bIns="48308" rtlCol="0" anchor="b"/>
          <a:lstStyle>
            <a:lvl1pPr algn="l">
              <a:defRPr sz="1300"/>
            </a:lvl1pPr>
          </a:lstStyle>
          <a:p>
            <a:endParaRPr lang="es-CO"/>
          </a:p>
        </p:txBody>
      </p:sp>
      <p:sp>
        <p:nvSpPr>
          <p:cNvPr id="7" name="6 Marcador de número de diapositiva"/>
          <p:cNvSpPr>
            <a:spLocks noGrp="1"/>
          </p:cNvSpPr>
          <p:nvPr>
            <p:ph type="sldNum" sz="quarter" idx="5"/>
          </p:nvPr>
        </p:nvSpPr>
        <p:spPr>
          <a:xfrm>
            <a:off x="4008705" y="8893297"/>
            <a:ext cx="3066733" cy="468154"/>
          </a:xfrm>
          <a:prstGeom prst="rect">
            <a:avLst/>
          </a:prstGeom>
        </p:spPr>
        <p:txBody>
          <a:bodyPr vert="horz" lIns="96616" tIns="48308" rIns="96616" bIns="48308" rtlCol="0" anchor="b"/>
          <a:lstStyle>
            <a:lvl1pPr algn="r">
              <a:defRPr sz="1300"/>
            </a:lvl1pPr>
          </a:lstStyle>
          <a:p>
            <a:fld id="{D684F397-D1BC-4756-90F1-9FE2B19016FB}" type="slidenum">
              <a:rPr lang="es-CO" smtClean="0"/>
              <a:t>‹Nº›</a:t>
            </a:fld>
            <a:endParaRPr lang="es-CO"/>
          </a:p>
        </p:txBody>
      </p:sp>
    </p:spTree>
    <p:extLst>
      <p:ext uri="{BB962C8B-B14F-4D97-AF65-F5344CB8AC3E}">
        <p14:creationId xmlns:p14="http://schemas.microsoft.com/office/powerpoint/2010/main" val="129394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300" b="1" dirty="0"/>
              <a:t>Más allá de la infraestructura</a:t>
            </a:r>
          </a:p>
          <a:p>
            <a:r>
              <a:rPr lang="es-CO" sz="1300" b="1" dirty="0"/>
              <a:t>Gobierno abierto</a:t>
            </a:r>
          </a:p>
          <a:p>
            <a:r>
              <a:rPr lang="es-CO" sz="1300" dirty="0"/>
              <a:t>La estrategia de gobierno abierto de Medellín Ciudad Inteligente está enfocada en la generación, promoción y posicionamiento de los datos abiertos (open data). Estamos convencidos de que la información generada por la Administración Municipal, otros entes estatales, la empresa privada y la academia debe estar libre y disponible para el uso y aprovechamiento de los ciudadanos.</a:t>
            </a:r>
          </a:p>
          <a:p>
            <a:r>
              <a:rPr lang="es-CO" sz="1300" dirty="0"/>
              <a:t> </a:t>
            </a:r>
          </a:p>
          <a:p>
            <a:r>
              <a:rPr lang="es-CO" sz="1300" b="1" dirty="0"/>
              <a:t>Participación ciudadana</a:t>
            </a:r>
          </a:p>
          <a:p>
            <a:r>
              <a:rPr lang="es-CO" sz="1300" dirty="0"/>
              <a:t>Generar una cultura de la participación a través de espacios adecuados para la misma es un elemento indispensable de una ciudad inteligente. Este programa está comprometido con propiciar estos espacios, visibilizar las propuestas de los habitantes de Medellín y lograr que las mismas tengan un efecto visible en las políticas públicas de la ciudad.</a:t>
            </a:r>
          </a:p>
          <a:p>
            <a:r>
              <a:rPr lang="es-CO" sz="1300" dirty="0"/>
              <a:t> </a:t>
            </a:r>
          </a:p>
          <a:p>
            <a:r>
              <a:rPr lang="es-CO" sz="1300" b="1" dirty="0"/>
              <a:t>Innovación social</a:t>
            </a:r>
          </a:p>
          <a:p>
            <a:r>
              <a:rPr lang="es-CO" sz="1300" dirty="0"/>
              <a:t>La capacidad de los individuos y las comunidades de transformar autónomamente sus propias realidades es una fuerza social invaluable que se ha potenciado gracias a las tecnologías de la información y la comunicación. En Medellín Ciudad Inteligente observamos cómo los ciudadanos están modificando su entorno, entendiendo sus particularidades y en ocasiones extrapolando soluciones para encontrar respuestas a la medida a nuestros propios problemas.</a:t>
            </a:r>
          </a:p>
          <a:p>
            <a:r>
              <a:rPr lang="es-CO" sz="1300" dirty="0"/>
              <a:t> </a:t>
            </a:r>
          </a:p>
          <a:p>
            <a:r>
              <a:rPr lang="es-CO" sz="1300" b="1" dirty="0"/>
              <a:t>Sostenibilidad</a:t>
            </a:r>
          </a:p>
          <a:p>
            <a:r>
              <a:rPr lang="es-CO" sz="1300" dirty="0"/>
              <a:t>Una buena relación con nuestro entorno garantiza desarrollo y calidad de vida, por eso estamos convencidos de que todos los esfuerzos encaminados a la generación de la ciudad inteligente deben estar acompañados de un nuevo paradigma en el cual las comunidades armonicen sus acciones y su forma de vida con el medio ambiente.</a:t>
            </a:r>
          </a:p>
          <a:p>
            <a:endParaRPr lang="es-CO" sz="1300" b="1" dirty="0"/>
          </a:p>
          <a:p>
            <a:r>
              <a:rPr lang="es-CO" sz="1300" b="1" dirty="0"/>
              <a:t>PILARES ESTRATÉGICOS</a:t>
            </a:r>
          </a:p>
          <a:p>
            <a:endParaRPr lang="es-CO" sz="1300" b="1" dirty="0"/>
          </a:p>
          <a:p>
            <a:r>
              <a:rPr lang="es-CO" sz="1300" b="1" dirty="0"/>
              <a:t>Pilar de Apropiación</a:t>
            </a:r>
          </a:p>
          <a:p>
            <a:r>
              <a:rPr lang="es-CO" sz="1300" dirty="0"/>
              <a:t>El acercamiento a las comunidades, la sensibilización frente a los recursos que la ciudad ofrece y la inclusión digital son un insumo básico para el empoderamiento de la ciudadanía y el diseño de soluciones pertinentes para los habitantes de Medellín. El pilar de Apropiación asume estos retos vitales para la construcción de una ciudad inteligente.</a:t>
            </a:r>
          </a:p>
          <a:p>
            <a:r>
              <a:rPr lang="es-CO" sz="1300" b="1" dirty="0"/>
              <a:t>Pilar de Contenidos</a:t>
            </a:r>
          </a:p>
          <a:p>
            <a:r>
              <a:rPr lang="es-CO" sz="1300" dirty="0"/>
              <a:t>El componente de Contenidos y servicios, le ofrece a la ciudadanía información complementada con herramientas en línea de última generación. El canal primario de este pilar es el portal Medellín Ciudad Inteligente, a través del cual se pretende potenciar la relación de los medellinenses con su entorno a través de información pertinente y servicios eficientes.</a:t>
            </a:r>
          </a:p>
          <a:p>
            <a:r>
              <a:rPr lang="es-CO" sz="1300" b="1" dirty="0"/>
              <a:t>Pilar de Innovación Estratégica</a:t>
            </a:r>
          </a:p>
          <a:p>
            <a:r>
              <a:rPr lang="es-CO" sz="1300" dirty="0"/>
              <a:t>En Medellín Ciudad Inteligente, el ciudadano se convierte en el centro de todas nuestras actividades. Es por ello que el Pilar de Innovación Estratégica desarrolla proyectos sociales, interfaces inteligentes y servicios digitales pensando siempre en los ciudadanos de Medellín, colaborando con el desarrollo social y construyendo la ciudad inteligente con la que todos soñamos.</a:t>
            </a:r>
          </a:p>
          <a:p>
            <a:r>
              <a:rPr lang="es-CO" sz="1300" b="1" dirty="0"/>
              <a:t>Pilar de Comunicación Publica</a:t>
            </a:r>
          </a:p>
          <a:p>
            <a:r>
              <a:rPr lang="es-CO" sz="1300" dirty="0"/>
              <a:t>Para garantizar la participación de la ciudadanía en la construcción de la estrategia Medellín Ciudad Inteligente, es vital la </a:t>
            </a:r>
            <a:r>
              <a:rPr lang="es-CO" sz="1300" dirty="0" err="1"/>
              <a:t>visibilización</a:t>
            </a:r>
            <a:r>
              <a:rPr lang="es-CO" sz="1300" dirty="0"/>
              <a:t> de los esfuerzos que se están realizando tanto desde el Programa como desde la ciudadanía. El pilar de Comunicación Pública está centrado en la generación de identidad y compromiso con la ciudad inteligente a través de herramientas comunicativas presenciales y virtuales.</a:t>
            </a:r>
          </a:p>
          <a:p>
            <a:endParaRPr lang="es-CO" dirty="0"/>
          </a:p>
        </p:txBody>
      </p:sp>
      <p:sp>
        <p:nvSpPr>
          <p:cNvPr id="4" name="3 Marcador de número de diapositiva"/>
          <p:cNvSpPr>
            <a:spLocks noGrp="1"/>
          </p:cNvSpPr>
          <p:nvPr>
            <p:ph type="sldNum" sz="quarter" idx="10"/>
          </p:nvPr>
        </p:nvSpPr>
        <p:spPr/>
        <p:txBody>
          <a:bodyPr/>
          <a:lstStyle/>
          <a:p>
            <a:fld id="{D684F397-D1BC-4756-90F1-9FE2B19016FB}" type="slidenum">
              <a:rPr lang="es-CO" smtClean="0"/>
              <a:t>5</a:t>
            </a:fld>
            <a:endParaRPr lang="es-CO"/>
          </a:p>
        </p:txBody>
      </p:sp>
    </p:spTree>
    <p:extLst>
      <p:ext uri="{BB962C8B-B14F-4D97-AF65-F5344CB8AC3E}">
        <p14:creationId xmlns:p14="http://schemas.microsoft.com/office/powerpoint/2010/main" val="230436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300" b="1" dirty="0"/>
              <a:t>Más allá de la infraestructura</a:t>
            </a:r>
          </a:p>
          <a:p>
            <a:r>
              <a:rPr lang="es-CO" sz="1300" b="1" dirty="0"/>
              <a:t>Gobierno abierto</a:t>
            </a:r>
          </a:p>
          <a:p>
            <a:r>
              <a:rPr lang="es-CO" sz="1300" dirty="0"/>
              <a:t>La estrategia de gobierno abierto de Medellín Ciudad Inteligente está enfocada en la generación, promoción y posicionamiento de los datos abiertos (open data). Estamos convencidos de que la información generada por la Administración Municipal, otros entes estatales, la empresa privada y la academia debe estar libre y disponible para el uso y aprovechamiento de los ciudadanos.</a:t>
            </a:r>
          </a:p>
          <a:p>
            <a:r>
              <a:rPr lang="es-CO" sz="1300" dirty="0"/>
              <a:t> </a:t>
            </a:r>
          </a:p>
          <a:p>
            <a:r>
              <a:rPr lang="es-CO" sz="1300" b="1" dirty="0"/>
              <a:t>Participación ciudadana</a:t>
            </a:r>
          </a:p>
          <a:p>
            <a:r>
              <a:rPr lang="es-CO" sz="1300" dirty="0"/>
              <a:t>Generar una cultura de la participación a través de espacios adecuados para la misma es un elemento indispensable de una ciudad inteligente. Este programa está comprometido con propiciar estos espacios, visibilizar las propuestas de los habitantes de Medellín y lograr que las mismas tengan un efecto visible en las políticas públicas de la ciudad.</a:t>
            </a:r>
          </a:p>
          <a:p>
            <a:r>
              <a:rPr lang="es-CO" sz="1300" dirty="0"/>
              <a:t> </a:t>
            </a:r>
          </a:p>
          <a:p>
            <a:r>
              <a:rPr lang="es-CO" sz="1300" b="1" dirty="0"/>
              <a:t>Innovación social</a:t>
            </a:r>
          </a:p>
          <a:p>
            <a:r>
              <a:rPr lang="es-CO" sz="1300" dirty="0"/>
              <a:t>La capacidad de los individuos y las comunidades de transformar autónomamente sus propias realidades es una fuerza social invaluable que se ha potenciado gracias a las tecnologías de la información y la comunicación. En Medellín Ciudad Inteligente observamos cómo los ciudadanos están modificando su entorno, entendiendo sus particularidades y en ocasiones extrapolando soluciones para encontrar respuestas a la medida a nuestros propios problemas.</a:t>
            </a:r>
          </a:p>
          <a:p>
            <a:r>
              <a:rPr lang="es-CO" sz="1300" dirty="0"/>
              <a:t> </a:t>
            </a:r>
          </a:p>
          <a:p>
            <a:r>
              <a:rPr lang="es-CO" sz="1300" b="1" dirty="0"/>
              <a:t>Sostenibilidad</a:t>
            </a:r>
          </a:p>
          <a:p>
            <a:r>
              <a:rPr lang="es-CO" sz="1300" dirty="0"/>
              <a:t>Una buena relación con nuestro entorno garantiza desarrollo y calidad de vida, por eso estamos convencidos de que todos los esfuerzos encaminados a la generación de la ciudad inteligente deben estar acompañados de un nuevo paradigma en el cual las comunidades armonicen sus acciones y su forma de vida con el medio ambiente.</a:t>
            </a:r>
          </a:p>
          <a:p>
            <a:endParaRPr lang="es-CO" sz="1300" b="1" dirty="0"/>
          </a:p>
          <a:p>
            <a:r>
              <a:rPr lang="es-CO" sz="1300" b="1" dirty="0"/>
              <a:t>PILARES ESTRATÉGICOS</a:t>
            </a:r>
          </a:p>
          <a:p>
            <a:endParaRPr lang="es-CO" sz="1300" b="1" dirty="0"/>
          </a:p>
          <a:p>
            <a:r>
              <a:rPr lang="es-CO" sz="1300" b="1" dirty="0"/>
              <a:t>Pilar de Apropiación</a:t>
            </a:r>
          </a:p>
          <a:p>
            <a:r>
              <a:rPr lang="es-CO" sz="1300" dirty="0"/>
              <a:t>El acercamiento a las comunidades, la sensibilización frente a los recursos que la ciudad ofrece y la inclusión digital son un insumo básico para el empoderamiento de la ciudadanía y el diseño de soluciones pertinentes para los habitantes de Medellín. El pilar de Apropiación asume estos retos vitales para la construcción de una ciudad inteligente.</a:t>
            </a:r>
          </a:p>
          <a:p>
            <a:r>
              <a:rPr lang="es-CO" sz="1300" b="1" dirty="0"/>
              <a:t>Pilar de Contenidos</a:t>
            </a:r>
          </a:p>
          <a:p>
            <a:r>
              <a:rPr lang="es-CO" sz="1300" dirty="0"/>
              <a:t>El componente de Contenidos y servicios, le ofrece a la ciudadanía información complementada con herramientas en línea de última generación. El canal primario de este pilar es el portal Medellín Ciudad Inteligente, a través del cual se pretende potenciar la relación de los medellinenses con su entorno a través de información pertinente y servicios eficientes.</a:t>
            </a:r>
          </a:p>
          <a:p>
            <a:r>
              <a:rPr lang="es-CO" sz="1300" b="1" dirty="0"/>
              <a:t>Pilar de Innovación Estratégica</a:t>
            </a:r>
          </a:p>
          <a:p>
            <a:r>
              <a:rPr lang="es-CO" sz="1300" dirty="0"/>
              <a:t>En Medellín Ciudad Inteligente, el ciudadano se convierte en el centro de todas nuestras actividades. Es por ello que el Pilar de Innovación Estratégica desarrolla proyectos sociales, interfaces inteligentes y servicios digitales pensando siempre en los ciudadanos de Medellín, colaborando con el desarrollo social y construyendo la ciudad inteligente con la que todos soñamos.</a:t>
            </a:r>
          </a:p>
          <a:p>
            <a:r>
              <a:rPr lang="es-CO" sz="1300" b="1" dirty="0"/>
              <a:t>Pilar de Comunicación Publica</a:t>
            </a:r>
          </a:p>
          <a:p>
            <a:r>
              <a:rPr lang="es-CO" sz="1300" dirty="0"/>
              <a:t>Para garantizar la participación de la ciudadanía en la construcción de la estrategia Medellín Ciudad Inteligente, es vital la </a:t>
            </a:r>
            <a:r>
              <a:rPr lang="es-CO" sz="1300" dirty="0" err="1"/>
              <a:t>visibilización</a:t>
            </a:r>
            <a:r>
              <a:rPr lang="es-CO" sz="1300" dirty="0"/>
              <a:t> de los esfuerzos que se están realizando tanto desde el Programa como desde la ciudadanía. El pilar de Comunicación Pública está centrado en la generación de identidad y compromiso con la ciudad inteligente a través de herramientas comunicativas presenciales y virtuales.</a:t>
            </a:r>
          </a:p>
          <a:p>
            <a:endParaRPr lang="es-CO" dirty="0"/>
          </a:p>
        </p:txBody>
      </p:sp>
      <p:sp>
        <p:nvSpPr>
          <p:cNvPr id="4" name="3 Marcador de número de diapositiva"/>
          <p:cNvSpPr>
            <a:spLocks noGrp="1"/>
          </p:cNvSpPr>
          <p:nvPr>
            <p:ph type="sldNum" sz="quarter" idx="10"/>
          </p:nvPr>
        </p:nvSpPr>
        <p:spPr/>
        <p:txBody>
          <a:bodyPr/>
          <a:lstStyle/>
          <a:p>
            <a:fld id="{D684F397-D1BC-4756-90F1-9FE2B19016FB}" type="slidenum">
              <a:rPr lang="es-CO" smtClean="0"/>
              <a:t>7</a:t>
            </a:fld>
            <a:endParaRPr lang="es-CO"/>
          </a:p>
        </p:txBody>
      </p:sp>
    </p:spTree>
    <p:extLst>
      <p:ext uri="{BB962C8B-B14F-4D97-AF65-F5344CB8AC3E}">
        <p14:creationId xmlns:p14="http://schemas.microsoft.com/office/powerpoint/2010/main" val="230436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8474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316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8690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269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93284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78902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3629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244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7413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2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09/09/2013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4296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fld id="{65DDB98A-F1DC-46C4-9FF0-1BF63371BA7C}" type="datetimeFigureOut">
              <a:rPr lang="es-ES" smtClean="0"/>
              <a:pPr/>
              <a:t>09/09/2013</a:t>
            </a:fld>
            <a:endParaRPr lang="es-ES"/>
          </a:p>
        </p:txBody>
      </p:sp>
      <p:sp>
        <p:nvSpPr>
          <p:cNvPr id="5" name="4 Marcador de pie de página"/>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fld id="{25FC4B2E-7876-44C2-A2ED-D83237E82549}" type="slidenum">
              <a:rPr lang="es-ES" smtClean="0"/>
              <a:pPr/>
              <a:t>‹Nº›</a:t>
            </a:fld>
            <a:endParaRPr lang="es-ES"/>
          </a:p>
        </p:txBody>
      </p:sp>
    </p:spTree>
    <p:extLst>
      <p:ext uri="{BB962C8B-B14F-4D97-AF65-F5344CB8AC3E}">
        <p14:creationId xmlns:p14="http://schemas.microsoft.com/office/powerpoint/2010/main" val="148733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39489"/>
            <a:ext cx="18291175" cy="10290175"/>
          </a:xfrm>
          <a:prstGeom prst="rect">
            <a:avLst/>
          </a:prstGeom>
        </p:spPr>
      </p:pic>
      <p:grpSp>
        <p:nvGrpSpPr>
          <p:cNvPr id="12" name="11 Grupo"/>
          <p:cNvGrpSpPr/>
          <p:nvPr/>
        </p:nvGrpSpPr>
        <p:grpSpPr>
          <a:xfrm>
            <a:off x="10147117" y="1832719"/>
            <a:ext cx="8144058" cy="8138144"/>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747321" y="7953399"/>
            <a:ext cx="8136905" cy="1446550"/>
          </a:xfrm>
          <a:prstGeom prst="rect">
            <a:avLst/>
          </a:prstGeom>
          <a:noFill/>
        </p:spPr>
        <p:txBody>
          <a:bodyPr wrap="square" rtlCol="0">
            <a:spAutoFit/>
          </a:bodyPr>
          <a:lstStyle/>
          <a:p>
            <a:pPr defTabSz="1217613"/>
            <a:r>
              <a:rPr lang="es-ES" sz="4400" dirty="0" smtClean="0">
                <a:solidFill>
                  <a:schemeClr val="bg1"/>
                </a:solidFill>
                <a:latin typeface="Telefonica Text" pitchFamily="2" charset="0"/>
              </a:rPr>
              <a:t>Pablo Bello Arellano</a:t>
            </a:r>
          </a:p>
          <a:p>
            <a:pPr defTabSz="1217613"/>
            <a:r>
              <a:rPr lang="en-US" sz="4400" dirty="0" smtClean="0">
                <a:solidFill>
                  <a:schemeClr val="bg1"/>
                </a:solidFill>
                <a:latin typeface="Telefonica Text" pitchFamily="2" charset="0"/>
              </a:rPr>
              <a:t>Secretary</a:t>
            </a:r>
            <a:r>
              <a:rPr lang="es-ES" sz="4400" dirty="0" smtClean="0">
                <a:solidFill>
                  <a:schemeClr val="bg1"/>
                </a:solidFill>
                <a:latin typeface="Telefonica Text" pitchFamily="2" charset="0"/>
              </a:rPr>
              <a:t>-General </a:t>
            </a:r>
            <a:r>
              <a:rPr lang="es-ES" sz="4400" dirty="0" smtClean="0">
                <a:solidFill>
                  <a:schemeClr val="bg1"/>
                </a:solidFill>
                <a:latin typeface="Telefonica Text" pitchFamily="2" charset="0"/>
              </a:rPr>
              <a:t>AHCIET</a:t>
            </a:r>
          </a:p>
        </p:txBody>
      </p:sp>
      <p:sp>
        <p:nvSpPr>
          <p:cNvPr id="11" name="10 CuadroTexto"/>
          <p:cNvSpPr txBox="1"/>
          <p:nvPr/>
        </p:nvSpPr>
        <p:spPr>
          <a:xfrm>
            <a:off x="288602" y="6684914"/>
            <a:ext cx="10729193" cy="1107996"/>
          </a:xfrm>
          <a:prstGeom prst="rect">
            <a:avLst/>
          </a:prstGeom>
          <a:noFill/>
        </p:spPr>
        <p:txBody>
          <a:bodyPr wrap="square" rtlCol="0">
            <a:spAutoFit/>
          </a:bodyPr>
          <a:lstStyle/>
          <a:p>
            <a:r>
              <a:rPr lang="en-US" sz="6600" i="1" dirty="0" smtClean="0">
                <a:solidFill>
                  <a:schemeClr val="bg1"/>
                </a:solidFill>
                <a:latin typeface="Telefonica Text" pitchFamily="2" charset="0"/>
              </a:rPr>
              <a:t>Building Smarter Cities in Latin America</a:t>
            </a:r>
            <a:endParaRPr lang="en-US" sz="6600" i="1" dirty="0" smtClean="0">
              <a:solidFill>
                <a:schemeClr val="bg1"/>
              </a:solidFill>
              <a:latin typeface="Telefonica Text" pitchFamily="2" charset="0"/>
            </a:endParaRPr>
          </a:p>
        </p:txBody>
      </p:sp>
      <p:grpSp>
        <p:nvGrpSpPr>
          <p:cNvPr id="15" name="14 Grupo"/>
          <p:cNvGrpSpPr/>
          <p:nvPr/>
        </p:nvGrpSpPr>
        <p:grpSpPr>
          <a:xfrm>
            <a:off x="575865" y="618847"/>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val="0"/>
                </a:ext>
              </a:extLst>
            </a:blip>
            <a:srcRect t="15389" b="35610"/>
            <a:stretch/>
          </p:blipFill>
          <p:spPr>
            <a:xfrm>
              <a:off x="8285993" y="3132594"/>
              <a:ext cx="10602200" cy="2922250"/>
            </a:xfrm>
            <a:prstGeom prst="rect">
              <a:avLst/>
            </a:prstGeom>
          </p:spPr>
        </p:pic>
      </p:grpSp>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9243" y="7953399"/>
            <a:ext cx="3491708" cy="1080120"/>
          </a:xfrm>
          <a:prstGeom prst="rect">
            <a:avLst/>
          </a:prstGeom>
        </p:spPr>
      </p:pic>
    </p:spTree>
    <p:extLst>
      <p:ext uri="{BB962C8B-B14F-4D97-AF65-F5344CB8AC3E}">
        <p14:creationId xmlns:p14="http://schemas.microsoft.com/office/powerpoint/2010/main" val="404249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5"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6" cstate="print"/>
          <a:srcRect t="66102"/>
          <a:stretch>
            <a:fillRect/>
          </a:stretch>
        </p:blipFill>
        <p:spPr>
          <a:xfrm>
            <a:off x="2729" y="6801271"/>
            <a:ext cx="18285716" cy="3486674"/>
          </a:xfrm>
          <a:prstGeom prst="rect">
            <a:avLst/>
          </a:prstGeom>
        </p:spPr>
      </p:pic>
      <p:sp>
        <p:nvSpPr>
          <p:cNvPr id="9" name="2 Marcador de contenido"/>
          <p:cNvSpPr txBox="1">
            <a:spLocks/>
          </p:cNvSpPr>
          <p:nvPr>
            <p:custDataLst>
              <p:tags r:id="rId1"/>
            </p:custDataLst>
          </p:nvPr>
        </p:nvSpPr>
        <p:spPr>
          <a:xfrm>
            <a:off x="216595" y="1506316"/>
            <a:ext cx="9074583" cy="7671219"/>
          </a:xfrm>
          <a:prstGeom prst="rect">
            <a:avLst/>
          </a:prstGeom>
        </p:spPr>
        <p:txBody>
          <a:bodyPr vert="horz" lIns="163321" tIns="81660" rIns="163321" bIns="81660" rtlCol="0">
            <a:noAutofit/>
          </a:bodyPr>
          <a:lstStyle>
            <a:lvl1pPr marL="0" indent="0" algn="ctr" defTabSz="1633210" rtl="0" eaLnBrk="1" latinLnBrk="0" hangingPunct="1">
              <a:spcBef>
                <a:spcPct val="20000"/>
              </a:spcBef>
              <a:buFont typeface="Arial" pitchFamily="34" charset="0"/>
              <a:buNone/>
              <a:defRPr sz="5700" kern="1200">
                <a:solidFill>
                  <a:schemeClr val="tx1">
                    <a:tint val="75000"/>
                  </a:schemeClr>
                </a:solidFill>
                <a:latin typeface="+mn-lt"/>
                <a:ea typeface="+mn-ea"/>
                <a:cs typeface="+mn-cs"/>
              </a:defRPr>
            </a:lvl1pPr>
            <a:lvl2pPr marL="816605" indent="0" algn="ctr" defTabSz="1633210" rtl="0" eaLnBrk="1" latinLnBrk="0" hangingPunct="1">
              <a:spcBef>
                <a:spcPct val="20000"/>
              </a:spcBef>
              <a:buFont typeface="Arial" pitchFamily="34" charset="0"/>
              <a:buNone/>
              <a:defRPr sz="5000" kern="1200">
                <a:solidFill>
                  <a:schemeClr val="tx1">
                    <a:tint val="75000"/>
                  </a:schemeClr>
                </a:solidFill>
                <a:latin typeface="+mn-lt"/>
                <a:ea typeface="+mn-ea"/>
                <a:cs typeface="+mn-cs"/>
              </a:defRPr>
            </a:lvl2pPr>
            <a:lvl3pPr marL="1633210" indent="0" algn="ctr" defTabSz="1633210" rtl="0" eaLnBrk="1" latinLnBrk="0" hangingPunct="1">
              <a:spcBef>
                <a:spcPct val="20000"/>
              </a:spcBef>
              <a:buFont typeface="Arial" pitchFamily="34" charset="0"/>
              <a:buNone/>
              <a:defRPr sz="4300" kern="1200">
                <a:solidFill>
                  <a:schemeClr val="tx1">
                    <a:tint val="75000"/>
                  </a:schemeClr>
                </a:solidFill>
                <a:latin typeface="+mn-lt"/>
                <a:ea typeface="+mn-ea"/>
                <a:cs typeface="+mn-cs"/>
              </a:defRPr>
            </a:lvl3pPr>
            <a:lvl4pPr marL="2449815" indent="0" algn="ctr" defTabSz="1633210"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4pPr>
            <a:lvl5pPr marL="3266420" indent="0" algn="ctr" defTabSz="1633210"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5pPr>
            <a:lvl6pPr marL="4083025" indent="0" algn="ctr" defTabSz="1633210"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6pPr>
            <a:lvl7pPr marL="4899630" indent="0" algn="ctr" defTabSz="1633210"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7pPr>
            <a:lvl8pPr marL="5716234" indent="0" algn="ctr" defTabSz="1633210"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8pPr>
            <a:lvl9pPr marL="6532839" indent="0" algn="ctr" defTabSz="1633210"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9pPr>
          </a:lstStyle>
          <a:p>
            <a:endParaRPr lang="es-UY" sz="1600" dirty="0" smtClean="0"/>
          </a:p>
          <a:p>
            <a:pPr marL="571500" indent="-571500" algn="just">
              <a:buFont typeface="Arial" pitchFamily="34" charset="0"/>
              <a:buChar char="•"/>
            </a:pPr>
            <a:r>
              <a:rPr lang="en-US" sz="3600" dirty="0" smtClean="0">
                <a:solidFill>
                  <a:schemeClr val="bg1"/>
                </a:solidFill>
              </a:rPr>
              <a:t>Iberoamerican Association of Research Centers and Telecommunication Enterprises, founded in 1982</a:t>
            </a:r>
          </a:p>
          <a:p>
            <a:pPr marL="571500" indent="-571500" algn="just">
              <a:buFont typeface="Arial" pitchFamily="34" charset="0"/>
              <a:buChar char="•"/>
            </a:pPr>
            <a:r>
              <a:rPr lang="en-US" sz="3600" dirty="0" smtClean="0">
                <a:solidFill>
                  <a:schemeClr val="bg1"/>
                </a:solidFill>
              </a:rPr>
              <a:t>Brings together more than 50 public and private entities in Latin America in the field of telecommunications</a:t>
            </a:r>
          </a:p>
          <a:p>
            <a:pPr marL="571500" indent="-571500" algn="just">
              <a:buFont typeface="Arial" pitchFamily="34" charset="0"/>
              <a:buChar char="•"/>
            </a:pPr>
            <a:r>
              <a:rPr lang="en-US" sz="3600" dirty="0" smtClean="0">
                <a:solidFill>
                  <a:schemeClr val="bg1"/>
                </a:solidFill>
              </a:rPr>
              <a:t>Objective: to support and promote the development of telecommunications in Latin America through the public-private dialogue</a:t>
            </a:r>
          </a:p>
          <a:p>
            <a:endParaRPr lang="es-UY" sz="1600" dirty="0"/>
          </a:p>
        </p:txBody>
      </p:sp>
      <p:sp>
        <p:nvSpPr>
          <p:cNvPr id="10" name="1 Título"/>
          <p:cNvSpPr txBox="1">
            <a:spLocks/>
          </p:cNvSpPr>
          <p:nvPr>
            <p:custDataLst>
              <p:tags r:id="rId2"/>
            </p:custDataLst>
          </p:nvPr>
        </p:nvSpPr>
        <p:spPr>
          <a:xfrm>
            <a:off x="914561" y="-183505"/>
            <a:ext cx="16462058" cy="1715029"/>
          </a:xfrm>
          <a:prstGeom prst="rect">
            <a:avLst/>
          </a:prstGeom>
        </p:spPr>
        <p:txBody>
          <a:bodyPr vert="horz" lIns="163321" tIns="81660" rIns="163321" bIns="81660" rtlCol="0" anchor="ctr">
            <a:normAutofit/>
          </a:bodyPr>
          <a:lstStyle>
            <a:lvl1pPr algn="ctr" defTabSz="1633210" rtl="0" eaLnBrk="1" latinLnBrk="0" hangingPunct="1">
              <a:spcBef>
                <a:spcPct val="0"/>
              </a:spcBef>
              <a:buNone/>
              <a:defRPr sz="7900" kern="1200">
                <a:solidFill>
                  <a:schemeClr val="tx1"/>
                </a:solidFill>
                <a:latin typeface="+mj-lt"/>
                <a:ea typeface="+mj-ea"/>
                <a:cs typeface="+mj-cs"/>
              </a:defRPr>
            </a:lvl1pPr>
          </a:lstStyle>
          <a:p>
            <a:r>
              <a:rPr lang="es-UY" sz="6000" b="1" dirty="0" smtClean="0">
                <a:solidFill>
                  <a:schemeClr val="bg1"/>
                </a:solidFill>
              </a:rPr>
              <a:t>AHCIET</a:t>
            </a:r>
            <a:endParaRPr lang="es-UY" sz="6000" b="1" dirty="0">
              <a:solidFill>
                <a:schemeClr val="bg1"/>
              </a:solidFill>
            </a:endParaRPr>
          </a:p>
        </p:txBody>
      </p:sp>
      <p:pic>
        <p:nvPicPr>
          <p:cNvPr id="11" name="Picture 2" descr="http://www.mapaamericalatina.com/imagen/mapa-america-latina.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9865667" y="1832719"/>
            <a:ext cx="5976664" cy="6403475"/>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1081" y="9393559"/>
            <a:ext cx="2095025" cy="648072"/>
          </a:xfrm>
          <a:prstGeom prst="rect">
            <a:avLst/>
          </a:prstGeom>
        </p:spPr>
      </p:pic>
    </p:spTree>
    <p:extLst>
      <p:ext uri="{BB962C8B-B14F-4D97-AF65-F5344CB8AC3E}">
        <p14:creationId xmlns:p14="http://schemas.microsoft.com/office/powerpoint/2010/main" val="4042491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571" y="-32752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4" name="3 CuadroTexto"/>
          <p:cNvSpPr txBox="1"/>
          <p:nvPr/>
        </p:nvSpPr>
        <p:spPr>
          <a:xfrm>
            <a:off x="504627" y="55166"/>
            <a:ext cx="6624736" cy="769441"/>
          </a:xfrm>
          <a:prstGeom prst="rect">
            <a:avLst/>
          </a:prstGeom>
          <a:noFill/>
        </p:spPr>
        <p:txBody>
          <a:bodyPr wrap="square" rtlCol="0">
            <a:spAutoFit/>
          </a:bodyPr>
          <a:lstStyle/>
          <a:p>
            <a:r>
              <a:rPr lang="en-US" sz="4400" b="1" dirty="0" smtClean="0">
                <a:solidFill>
                  <a:schemeClr val="bg1"/>
                </a:solidFill>
              </a:rPr>
              <a:t>Latin America </a:t>
            </a:r>
            <a:endParaRPr lang="en-US" sz="4400" b="1" dirty="0">
              <a:solidFill>
                <a:schemeClr val="bg1"/>
              </a:solidFill>
            </a:endParaRPr>
          </a:p>
        </p:txBody>
      </p:sp>
      <p:sp>
        <p:nvSpPr>
          <p:cNvPr id="7" name="6 CuadroTexto"/>
          <p:cNvSpPr txBox="1"/>
          <p:nvPr/>
        </p:nvSpPr>
        <p:spPr>
          <a:xfrm>
            <a:off x="288603" y="885577"/>
            <a:ext cx="8136904" cy="3539430"/>
          </a:xfrm>
          <a:prstGeom prst="rect">
            <a:avLst/>
          </a:prstGeom>
          <a:noFill/>
        </p:spPr>
        <p:txBody>
          <a:bodyPr wrap="square" rtlCol="0">
            <a:spAutoFit/>
          </a:bodyPr>
          <a:lstStyle/>
          <a:p>
            <a:pPr marL="457200" indent="-457200">
              <a:buFont typeface="Arial" pitchFamily="34" charset="0"/>
              <a:buChar char="•"/>
            </a:pPr>
            <a:r>
              <a:rPr lang="en-US" dirty="0">
                <a:solidFill>
                  <a:schemeClr val="bg1"/>
                </a:solidFill>
              </a:rPr>
              <a:t>3/4 parts of its population lives in </a:t>
            </a:r>
            <a:r>
              <a:rPr lang="en-US" dirty="0" smtClean="0">
                <a:solidFill>
                  <a:schemeClr val="bg1"/>
                </a:solidFill>
              </a:rPr>
              <a:t>cities</a:t>
            </a:r>
          </a:p>
          <a:p>
            <a:pPr marL="457200" indent="-457200">
              <a:buFont typeface="Arial" pitchFamily="34" charset="0"/>
              <a:buChar char="•"/>
            </a:pPr>
            <a:endParaRPr lang="en-US" dirty="0" smtClean="0">
              <a:solidFill>
                <a:schemeClr val="bg1"/>
              </a:solidFill>
            </a:endParaRPr>
          </a:p>
          <a:p>
            <a:pPr marL="457200" indent="-457200">
              <a:buFont typeface="Arial" pitchFamily="34" charset="0"/>
              <a:buChar char="•"/>
            </a:pPr>
            <a:r>
              <a:rPr lang="en-US" dirty="0" smtClean="0">
                <a:solidFill>
                  <a:schemeClr val="bg1"/>
                </a:solidFill>
              </a:rPr>
              <a:t>The largest cities in LA will generate 65% of its economic growth over the next 15 years.</a:t>
            </a:r>
          </a:p>
          <a:p>
            <a:pPr marL="457200" indent="-457200">
              <a:buFont typeface="Arial" pitchFamily="34" charset="0"/>
              <a:buChar char="•"/>
            </a:pPr>
            <a:endParaRPr lang="en-US" dirty="0" smtClean="0">
              <a:solidFill>
                <a:schemeClr val="bg1"/>
              </a:solidFill>
            </a:endParaRPr>
          </a:p>
          <a:p>
            <a:pPr marL="457200" indent="-457200">
              <a:buFont typeface="Arial" pitchFamily="34" charset="0"/>
              <a:buChar char="•"/>
            </a:pPr>
            <a:r>
              <a:rPr lang="en-US" dirty="0" smtClean="0">
                <a:solidFill>
                  <a:schemeClr val="bg1"/>
                </a:solidFill>
              </a:rPr>
              <a:t>LA top 7 cities, according to the latest population census, are mega-cities:</a:t>
            </a:r>
            <a:endParaRPr lang="en-US" dirty="0">
              <a:solidFill>
                <a:schemeClr val="bg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65072637"/>
              </p:ext>
            </p:extLst>
          </p:nvPr>
        </p:nvGraphicFramePr>
        <p:xfrm>
          <a:off x="2376833" y="4755271"/>
          <a:ext cx="4824538" cy="4206240"/>
        </p:xfrm>
        <a:graphic>
          <a:graphicData uri="http://schemas.openxmlformats.org/drawingml/2006/table">
            <a:tbl>
              <a:tblPr firstRow="1" bandRow="1">
                <a:tableStyleId>{5C22544A-7EE6-4342-B048-85BDC9FD1C3A}</a:tableStyleId>
              </a:tblPr>
              <a:tblGrid>
                <a:gridCol w="2520282"/>
                <a:gridCol w="2304256"/>
              </a:tblGrid>
              <a:tr h="480109">
                <a:tc>
                  <a:txBody>
                    <a:bodyPr/>
                    <a:lstStyle/>
                    <a:p>
                      <a:pPr algn="ctr"/>
                      <a:r>
                        <a:rPr lang="es-CO" dirty="0" smtClean="0"/>
                        <a:t>City</a:t>
                      </a:r>
                      <a:endParaRPr lang="es-CO" dirty="0"/>
                    </a:p>
                  </a:txBody>
                  <a:tcPr/>
                </a:tc>
                <a:tc>
                  <a:txBody>
                    <a:bodyPr/>
                    <a:lstStyle/>
                    <a:p>
                      <a:pPr algn="ctr"/>
                      <a:r>
                        <a:rPr lang="en-US" noProof="0" dirty="0" smtClean="0"/>
                        <a:t>Population</a:t>
                      </a:r>
                      <a:endParaRPr lang="en-US" noProof="0" dirty="0"/>
                    </a:p>
                  </a:txBody>
                  <a:tcPr/>
                </a:tc>
              </a:tr>
              <a:tr h="480109">
                <a:tc>
                  <a:txBody>
                    <a:bodyPr/>
                    <a:lstStyle/>
                    <a:p>
                      <a:r>
                        <a:rPr lang="en-US" sz="2800" noProof="0" dirty="0" smtClean="0"/>
                        <a:t>Mexico City</a:t>
                      </a:r>
                      <a:endParaRPr lang="en-US" sz="2800" noProof="0" dirty="0"/>
                    </a:p>
                  </a:txBody>
                  <a:tcPr>
                    <a:solidFill>
                      <a:schemeClr val="accent1">
                        <a:tint val="40000"/>
                        <a:hueOff val="0"/>
                        <a:satOff val="0"/>
                        <a:lumOff val="0"/>
                        <a:alpha val="49000"/>
                      </a:schemeClr>
                    </a:solidFill>
                  </a:tcPr>
                </a:tc>
                <a:tc>
                  <a:txBody>
                    <a:bodyPr/>
                    <a:lstStyle/>
                    <a:p>
                      <a:pPr algn="r"/>
                      <a:r>
                        <a:rPr lang="es-CO" sz="2800" dirty="0" smtClean="0"/>
                        <a:t>22,681.726</a:t>
                      </a:r>
                      <a:endParaRPr lang="es-CO" sz="2800" dirty="0"/>
                    </a:p>
                  </a:txBody>
                  <a:tcPr>
                    <a:solidFill>
                      <a:schemeClr val="accent1">
                        <a:tint val="40000"/>
                        <a:hueOff val="0"/>
                        <a:satOff val="0"/>
                        <a:lumOff val="0"/>
                        <a:alpha val="49000"/>
                      </a:schemeClr>
                    </a:solidFill>
                  </a:tcPr>
                </a:tc>
              </a:tr>
              <a:tr h="480109">
                <a:tc>
                  <a:txBody>
                    <a:bodyPr/>
                    <a:lstStyle/>
                    <a:p>
                      <a:r>
                        <a:rPr lang="es-CO" sz="2800" dirty="0" smtClean="0"/>
                        <a:t>Sao Paulo</a:t>
                      </a:r>
                      <a:endParaRPr lang="es-CO" sz="2800" dirty="0"/>
                    </a:p>
                  </a:txBody>
                  <a:tcPr>
                    <a:solidFill>
                      <a:schemeClr val="accent1">
                        <a:tint val="40000"/>
                        <a:hueOff val="0"/>
                        <a:satOff val="0"/>
                        <a:lumOff val="0"/>
                        <a:alpha val="49000"/>
                      </a:schemeClr>
                    </a:solidFill>
                  </a:tcPr>
                </a:tc>
                <a:tc>
                  <a:txBody>
                    <a:bodyPr/>
                    <a:lstStyle/>
                    <a:p>
                      <a:pPr algn="r"/>
                      <a:r>
                        <a:rPr lang="es-CO" sz="2800" dirty="0" smtClean="0"/>
                        <a:t>20,534.112</a:t>
                      </a:r>
                      <a:endParaRPr lang="es-CO" sz="2800" dirty="0"/>
                    </a:p>
                  </a:txBody>
                  <a:tcPr>
                    <a:solidFill>
                      <a:schemeClr val="accent1">
                        <a:tint val="40000"/>
                        <a:hueOff val="0"/>
                        <a:satOff val="0"/>
                        <a:lumOff val="0"/>
                        <a:alpha val="49000"/>
                      </a:schemeClr>
                    </a:solidFill>
                  </a:tcPr>
                </a:tc>
              </a:tr>
              <a:tr h="480109">
                <a:tc>
                  <a:txBody>
                    <a:bodyPr/>
                    <a:lstStyle/>
                    <a:p>
                      <a:r>
                        <a:rPr lang="es-CO" sz="2800" dirty="0" smtClean="0"/>
                        <a:t>Buenos Aires</a:t>
                      </a:r>
                      <a:endParaRPr lang="es-CO" sz="2800" dirty="0"/>
                    </a:p>
                  </a:txBody>
                  <a:tcPr>
                    <a:solidFill>
                      <a:schemeClr val="accent1">
                        <a:tint val="40000"/>
                        <a:hueOff val="0"/>
                        <a:satOff val="0"/>
                        <a:lumOff val="0"/>
                        <a:alpha val="49000"/>
                      </a:schemeClr>
                    </a:solidFill>
                  </a:tcPr>
                </a:tc>
                <a:tc>
                  <a:txBody>
                    <a:bodyPr/>
                    <a:lstStyle/>
                    <a:p>
                      <a:pPr algn="r"/>
                      <a:r>
                        <a:rPr lang="es-CO" sz="2800" dirty="0" smtClean="0"/>
                        <a:t>14,542.532</a:t>
                      </a:r>
                      <a:endParaRPr lang="es-CO" sz="2800" dirty="0"/>
                    </a:p>
                  </a:txBody>
                  <a:tcPr>
                    <a:solidFill>
                      <a:schemeClr val="accent1">
                        <a:tint val="40000"/>
                        <a:hueOff val="0"/>
                        <a:satOff val="0"/>
                        <a:lumOff val="0"/>
                        <a:alpha val="49000"/>
                      </a:schemeClr>
                    </a:solidFill>
                  </a:tcPr>
                </a:tc>
              </a:tr>
              <a:tr h="480109">
                <a:tc>
                  <a:txBody>
                    <a:bodyPr/>
                    <a:lstStyle/>
                    <a:p>
                      <a:r>
                        <a:rPr lang="es-CO" sz="2800" dirty="0" smtClean="0"/>
                        <a:t>Rio de Janeiro</a:t>
                      </a:r>
                      <a:endParaRPr lang="es-CO" sz="2800" dirty="0"/>
                    </a:p>
                  </a:txBody>
                  <a:tcPr>
                    <a:solidFill>
                      <a:schemeClr val="accent1">
                        <a:tint val="40000"/>
                        <a:hueOff val="0"/>
                        <a:satOff val="0"/>
                        <a:lumOff val="0"/>
                        <a:alpha val="49000"/>
                      </a:schemeClr>
                    </a:solidFill>
                  </a:tcPr>
                </a:tc>
                <a:tc>
                  <a:txBody>
                    <a:bodyPr/>
                    <a:lstStyle/>
                    <a:p>
                      <a:pPr algn="r"/>
                      <a:r>
                        <a:rPr lang="es-CO" sz="2800" dirty="0" smtClean="0"/>
                        <a:t>12,058.824</a:t>
                      </a:r>
                      <a:endParaRPr lang="es-CO" sz="2800" dirty="0"/>
                    </a:p>
                  </a:txBody>
                  <a:tcPr>
                    <a:solidFill>
                      <a:schemeClr val="accent1">
                        <a:tint val="40000"/>
                        <a:hueOff val="0"/>
                        <a:satOff val="0"/>
                        <a:lumOff val="0"/>
                        <a:alpha val="49000"/>
                      </a:schemeClr>
                    </a:solidFill>
                  </a:tcPr>
                </a:tc>
              </a:tr>
              <a:tr h="480109">
                <a:tc>
                  <a:txBody>
                    <a:bodyPr/>
                    <a:lstStyle/>
                    <a:p>
                      <a:r>
                        <a:rPr lang="es-CO" sz="2800" dirty="0" smtClean="0"/>
                        <a:t>Lima</a:t>
                      </a:r>
                      <a:endParaRPr lang="es-CO" sz="2800" dirty="0"/>
                    </a:p>
                  </a:txBody>
                  <a:tcPr>
                    <a:solidFill>
                      <a:schemeClr val="accent1">
                        <a:tint val="40000"/>
                        <a:hueOff val="0"/>
                        <a:satOff val="0"/>
                        <a:lumOff val="0"/>
                        <a:alpha val="49000"/>
                      </a:schemeClr>
                    </a:solidFill>
                  </a:tcPr>
                </a:tc>
                <a:tc>
                  <a:txBody>
                    <a:bodyPr/>
                    <a:lstStyle/>
                    <a:p>
                      <a:pPr algn="r"/>
                      <a:r>
                        <a:rPr lang="es-CO" sz="2800" dirty="0" smtClean="0"/>
                        <a:t>9,450.585</a:t>
                      </a:r>
                      <a:endParaRPr lang="es-CO" sz="2800" dirty="0"/>
                    </a:p>
                  </a:txBody>
                  <a:tcPr>
                    <a:solidFill>
                      <a:schemeClr val="accent1">
                        <a:tint val="40000"/>
                        <a:hueOff val="0"/>
                        <a:satOff val="0"/>
                        <a:lumOff val="0"/>
                        <a:alpha val="49000"/>
                      </a:schemeClr>
                    </a:solidFill>
                  </a:tcPr>
                </a:tc>
              </a:tr>
              <a:tr h="480109">
                <a:tc>
                  <a:txBody>
                    <a:bodyPr/>
                    <a:lstStyle/>
                    <a:p>
                      <a:r>
                        <a:rPr lang="es-CO" sz="2800" dirty="0" smtClean="0"/>
                        <a:t>Bogotá</a:t>
                      </a:r>
                      <a:endParaRPr lang="es-CO" sz="2800" dirty="0"/>
                    </a:p>
                  </a:txBody>
                  <a:tcPr>
                    <a:solidFill>
                      <a:schemeClr val="accent1">
                        <a:tint val="40000"/>
                        <a:hueOff val="0"/>
                        <a:satOff val="0"/>
                        <a:lumOff val="0"/>
                        <a:alpha val="49000"/>
                      </a:schemeClr>
                    </a:solidFill>
                  </a:tcPr>
                </a:tc>
                <a:tc>
                  <a:txBody>
                    <a:bodyPr/>
                    <a:lstStyle/>
                    <a:p>
                      <a:pPr algn="r"/>
                      <a:r>
                        <a:rPr lang="es-CO" sz="2800" dirty="0" smtClean="0"/>
                        <a:t>8,493.675</a:t>
                      </a:r>
                      <a:endParaRPr lang="es-CO" sz="2800" dirty="0"/>
                    </a:p>
                  </a:txBody>
                  <a:tcPr>
                    <a:solidFill>
                      <a:schemeClr val="accent1">
                        <a:tint val="40000"/>
                        <a:hueOff val="0"/>
                        <a:satOff val="0"/>
                        <a:lumOff val="0"/>
                        <a:alpha val="49000"/>
                      </a:schemeClr>
                    </a:solidFill>
                  </a:tcPr>
                </a:tc>
              </a:tr>
              <a:tr h="480109">
                <a:tc>
                  <a:txBody>
                    <a:bodyPr/>
                    <a:lstStyle/>
                    <a:p>
                      <a:r>
                        <a:rPr lang="es-CO" sz="2800" dirty="0" smtClean="0"/>
                        <a:t>Santiago</a:t>
                      </a:r>
                      <a:endParaRPr lang="es-CO" sz="2800" dirty="0"/>
                    </a:p>
                  </a:txBody>
                  <a:tcPr>
                    <a:solidFill>
                      <a:schemeClr val="accent1">
                        <a:tint val="40000"/>
                        <a:hueOff val="0"/>
                        <a:satOff val="0"/>
                        <a:lumOff val="0"/>
                        <a:alpha val="49000"/>
                      </a:schemeClr>
                    </a:solidFill>
                  </a:tcPr>
                </a:tc>
                <a:tc>
                  <a:txBody>
                    <a:bodyPr/>
                    <a:lstStyle/>
                    <a:p>
                      <a:pPr algn="r"/>
                      <a:r>
                        <a:rPr lang="es-CO" sz="2800" dirty="0" smtClean="0"/>
                        <a:t>7,003.122</a:t>
                      </a:r>
                      <a:endParaRPr lang="es-CO" sz="2800" dirty="0"/>
                    </a:p>
                  </a:txBody>
                  <a:tcPr>
                    <a:solidFill>
                      <a:schemeClr val="accent1">
                        <a:tint val="40000"/>
                        <a:hueOff val="0"/>
                        <a:satOff val="0"/>
                        <a:lumOff val="0"/>
                        <a:alpha val="49000"/>
                      </a:schemeClr>
                    </a:solidFill>
                  </a:tcPr>
                </a:tc>
              </a:tr>
            </a:tbl>
          </a:graphicData>
        </a:graphic>
      </p:graphicFrame>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228" y="5417974"/>
            <a:ext cx="694583" cy="354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0225707" y="896615"/>
            <a:ext cx="10584160" cy="5693866"/>
          </a:xfrm>
          <a:prstGeom prst="rect">
            <a:avLst/>
          </a:prstGeom>
        </p:spPr>
        <p:txBody>
          <a:bodyPr wrap="square">
            <a:spAutoFit/>
          </a:bodyPr>
          <a:lstStyle/>
          <a:p>
            <a:r>
              <a:rPr lang="en-US" sz="4400" b="1" dirty="0" smtClean="0">
                <a:solidFill>
                  <a:schemeClr val="bg1"/>
                </a:solidFill>
              </a:rPr>
              <a:t>Challenges</a:t>
            </a:r>
          </a:p>
          <a:p>
            <a:endParaRPr lang="en-US" b="1" dirty="0">
              <a:solidFill>
                <a:schemeClr val="bg1"/>
              </a:solidFill>
            </a:endParaRPr>
          </a:p>
          <a:p>
            <a:pPr marL="457200" indent="-457200">
              <a:buFont typeface="Arial" pitchFamily="34" charset="0"/>
              <a:buChar char="•"/>
            </a:pPr>
            <a:r>
              <a:rPr lang="en-US" dirty="0" smtClean="0">
                <a:solidFill>
                  <a:schemeClr val="bg1"/>
                </a:solidFill>
              </a:rPr>
              <a:t>City Administration</a:t>
            </a:r>
          </a:p>
          <a:p>
            <a:pPr marL="457200" indent="-457200">
              <a:buFont typeface="Arial" pitchFamily="34" charset="0"/>
              <a:buChar char="•"/>
            </a:pPr>
            <a:endParaRPr lang="en-US" dirty="0" smtClean="0">
              <a:solidFill>
                <a:schemeClr val="bg1"/>
              </a:solidFill>
            </a:endParaRPr>
          </a:p>
          <a:p>
            <a:pPr marL="457200" indent="-457200">
              <a:buFont typeface="Arial" pitchFamily="34" charset="0"/>
              <a:buChar char="•"/>
            </a:pPr>
            <a:r>
              <a:rPr lang="en-US" dirty="0" smtClean="0">
                <a:solidFill>
                  <a:schemeClr val="bg1"/>
                </a:solidFill>
              </a:rPr>
              <a:t>Quality and efficiency of services</a:t>
            </a:r>
          </a:p>
          <a:p>
            <a:pPr marL="457200" indent="-457200">
              <a:buFont typeface="Arial" pitchFamily="34" charset="0"/>
              <a:buChar char="•"/>
            </a:pPr>
            <a:endParaRPr lang="en-US" dirty="0" smtClean="0">
              <a:solidFill>
                <a:schemeClr val="bg1"/>
              </a:solidFill>
            </a:endParaRPr>
          </a:p>
          <a:p>
            <a:pPr marL="457200" indent="-457200">
              <a:buFont typeface="Arial" pitchFamily="34" charset="0"/>
              <a:buChar char="•"/>
            </a:pPr>
            <a:r>
              <a:rPr lang="en-US" dirty="0" smtClean="0">
                <a:solidFill>
                  <a:schemeClr val="bg1"/>
                </a:solidFill>
              </a:rPr>
              <a:t>Sustainable Development</a:t>
            </a:r>
          </a:p>
          <a:p>
            <a:pPr marL="457200" indent="-457200">
              <a:buFont typeface="Arial" pitchFamily="34" charset="0"/>
              <a:buChar char="•"/>
            </a:pPr>
            <a:endParaRPr lang="en-US" dirty="0" smtClean="0">
              <a:solidFill>
                <a:schemeClr val="bg1"/>
              </a:solidFill>
            </a:endParaRPr>
          </a:p>
          <a:p>
            <a:pPr marL="457200" indent="-457200">
              <a:buFont typeface="Arial" pitchFamily="34" charset="0"/>
              <a:buChar char="•"/>
            </a:pPr>
            <a:r>
              <a:rPr lang="en-US" dirty="0" smtClean="0">
                <a:solidFill>
                  <a:schemeClr val="bg1"/>
                </a:solidFill>
              </a:rPr>
              <a:t>Efficient resource management</a:t>
            </a:r>
          </a:p>
          <a:p>
            <a:pPr marL="457200" indent="-457200">
              <a:buFont typeface="Arial" pitchFamily="34" charset="0"/>
              <a:buChar char="•"/>
            </a:pPr>
            <a:endParaRPr lang="en-US" dirty="0" smtClean="0">
              <a:solidFill>
                <a:schemeClr val="bg1"/>
              </a:solidFill>
            </a:endParaRPr>
          </a:p>
          <a:p>
            <a:pPr marL="457200" indent="-457200">
              <a:buFont typeface="Arial" pitchFamily="34" charset="0"/>
              <a:buChar char="•"/>
            </a:pPr>
            <a:r>
              <a:rPr lang="en-US" dirty="0" smtClean="0">
                <a:solidFill>
                  <a:schemeClr val="bg1"/>
                </a:solidFill>
              </a:rPr>
              <a:t>Improvement of the quality of life</a:t>
            </a:r>
            <a:endParaRPr lang="en-US" dirty="0">
              <a:solidFill>
                <a:schemeClr val="bg1"/>
              </a:solidFill>
            </a:endParaRPr>
          </a:p>
        </p:txBody>
      </p:sp>
      <p:pic>
        <p:nvPicPr>
          <p:cNvPr id="21" name="2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1081" y="9393559"/>
            <a:ext cx="2095025" cy="648072"/>
          </a:xfrm>
          <a:prstGeom prst="rect">
            <a:avLst/>
          </a:prstGeom>
        </p:spPr>
      </p:pic>
    </p:spTree>
    <p:extLst>
      <p:ext uri="{BB962C8B-B14F-4D97-AF65-F5344CB8AC3E}">
        <p14:creationId xmlns:p14="http://schemas.microsoft.com/office/powerpoint/2010/main" val="1429098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graphicFrame>
        <p:nvGraphicFramePr>
          <p:cNvPr id="7" name="6 Diagrama"/>
          <p:cNvGraphicFramePr/>
          <p:nvPr>
            <p:extLst>
              <p:ext uri="{D42A27DB-BD31-4B8C-83A1-F6EECF244321}">
                <p14:modId xmlns:p14="http://schemas.microsoft.com/office/powerpoint/2010/main" val="1150715163"/>
              </p:ext>
            </p:extLst>
          </p:nvPr>
        </p:nvGraphicFramePr>
        <p:xfrm>
          <a:off x="8857555" y="432048"/>
          <a:ext cx="10513168" cy="7161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Elipse"/>
          <p:cNvSpPr/>
          <p:nvPr/>
        </p:nvSpPr>
        <p:spPr>
          <a:xfrm>
            <a:off x="9793659" y="1832719"/>
            <a:ext cx="4392488" cy="482453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216595" y="320551"/>
            <a:ext cx="9937104" cy="1323439"/>
          </a:xfrm>
          <a:prstGeom prst="rect">
            <a:avLst/>
          </a:prstGeom>
        </p:spPr>
        <p:txBody>
          <a:bodyPr wrap="square">
            <a:spAutoFit/>
          </a:bodyPr>
          <a:lstStyle/>
          <a:p>
            <a:r>
              <a:rPr lang="en-US" sz="4000" b="1" dirty="0">
                <a:solidFill>
                  <a:schemeClr val="bg1"/>
                </a:solidFill>
              </a:rPr>
              <a:t>Progress in Latin America in Smart cities is a major challenge going in the right </a:t>
            </a:r>
            <a:r>
              <a:rPr lang="en-US" sz="4000" b="1" dirty="0" smtClean="0">
                <a:solidFill>
                  <a:schemeClr val="bg1"/>
                </a:solidFill>
              </a:rPr>
              <a:t>line</a:t>
            </a:r>
            <a:endParaRPr lang="es-CO" sz="4000" b="1" dirty="0">
              <a:solidFill>
                <a:schemeClr val="bg1"/>
              </a:solidFill>
            </a:endParaRPr>
          </a:p>
        </p:txBody>
      </p:sp>
      <p:sp>
        <p:nvSpPr>
          <p:cNvPr id="3" name="2 Rectángulo"/>
          <p:cNvSpPr/>
          <p:nvPr/>
        </p:nvSpPr>
        <p:spPr>
          <a:xfrm>
            <a:off x="369744" y="2048743"/>
            <a:ext cx="10266785" cy="6001643"/>
          </a:xfrm>
          <a:prstGeom prst="rect">
            <a:avLst/>
          </a:prstGeom>
        </p:spPr>
        <p:txBody>
          <a:bodyPr wrap="none">
            <a:spAutoFit/>
          </a:bodyPr>
          <a:lstStyle/>
          <a:p>
            <a:pPr algn="just"/>
            <a:r>
              <a:rPr lang="en-US" b="1" dirty="0" smtClean="0">
                <a:solidFill>
                  <a:schemeClr val="bg1"/>
                </a:solidFill>
              </a:rPr>
              <a:t>Top 5 </a:t>
            </a:r>
            <a:r>
              <a:rPr lang="en-US" b="1" dirty="0">
                <a:solidFill>
                  <a:schemeClr val="bg1"/>
                </a:solidFill>
              </a:rPr>
              <a:t>Trends in Latin America related to smart </a:t>
            </a:r>
            <a:r>
              <a:rPr lang="en-US" b="1" dirty="0" smtClean="0">
                <a:solidFill>
                  <a:schemeClr val="bg1"/>
                </a:solidFill>
              </a:rPr>
              <a:t>cities:</a:t>
            </a:r>
          </a:p>
          <a:p>
            <a:pPr algn="just"/>
            <a:endParaRPr lang="en-US" b="1" dirty="0">
              <a:solidFill>
                <a:schemeClr val="bg1"/>
              </a:solidFill>
            </a:endParaRPr>
          </a:p>
          <a:p>
            <a:pPr marL="457200" indent="-457200" algn="just">
              <a:buFont typeface="Arial" pitchFamily="34" charset="0"/>
              <a:buChar char="•"/>
            </a:pPr>
            <a:r>
              <a:rPr lang="en-US" dirty="0" smtClean="0">
                <a:solidFill>
                  <a:schemeClr val="bg1"/>
                </a:solidFill>
              </a:rPr>
              <a:t>Towards </a:t>
            </a:r>
            <a:r>
              <a:rPr lang="en-US" dirty="0">
                <a:solidFill>
                  <a:schemeClr val="bg1"/>
                </a:solidFill>
              </a:rPr>
              <a:t>unified systems of citizen services</a:t>
            </a:r>
            <a:r>
              <a:rPr lang="en-US" dirty="0" smtClean="0">
                <a:solidFill>
                  <a:schemeClr val="bg1"/>
                </a:solidFill>
              </a:rPr>
              <a:t>.</a:t>
            </a:r>
            <a:r>
              <a:rPr lang="en-US" dirty="0">
                <a:solidFill>
                  <a:schemeClr val="bg1"/>
                </a:solidFill>
              </a:rPr>
              <a:t> </a:t>
            </a:r>
            <a:endParaRPr lang="en-US" dirty="0" smtClean="0">
              <a:solidFill>
                <a:schemeClr val="bg1"/>
              </a:solidFill>
            </a:endParaRPr>
          </a:p>
          <a:p>
            <a:pPr marL="457200" indent="-457200" algn="just">
              <a:buFont typeface="Arial" pitchFamily="34" charset="0"/>
              <a:buChar char="•"/>
            </a:pPr>
            <a:endParaRPr lang="en-US" dirty="0">
              <a:solidFill>
                <a:schemeClr val="bg1"/>
              </a:solidFill>
            </a:endParaRPr>
          </a:p>
          <a:p>
            <a:pPr marL="457200" indent="-457200" algn="just">
              <a:buFont typeface="Arial" pitchFamily="34" charset="0"/>
              <a:buChar char="•"/>
            </a:pPr>
            <a:r>
              <a:rPr lang="en-US" dirty="0" smtClean="0">
                <a:solidFill>
                  <a:schemeClr val="bg1"/>
                </a:solidFill>
              </a:rPr>
              <a:t>From </a:t>
            </a:r>
            <a:r>
              <a:rPr lang="en-US" dirty="0">
                <a:solidFill>
                  <a:schemeClr val="bg1"/>
                </a:solidFill>
              </a:rPr>
              <a:t>free wireless to the delivery of devices.</a:t>
            </a:r>
          </a:p>
          <a:p>
            <a:pPr marL="457200" indent="-457200" algn="just">
              <a:buFont typeface="Arial" pitchFamily="34" charset="0"/>
              <a:buChar char="•"/>
            </a:pPr>
            <a:endParaRPr lang="en-US" dirty="0" smtClean="0">
              <a:solidFill>
                <a:schemeClr val="bg1"/>
              </a:solidFill>
            </a:endParaRPr>
          </a:p>
          <a:p>
            <a:pPr marL="457200" indent="-457200" algn="just">
              <a:buFont typeface="Arial" pitchFamily="34" charset="0"/>
              <a:buChar char="•"/>
            </a:pPr>
            <a:r>
              <a:rPr lang="en-US" dirty="0" smtClean="0">
                <a:solidFill>
                  <a:schemeClr val="bg1"/>
                </a:solidFill>
              </a:rPr>
              <a:t>Broadband </a:t>
            </a:r>
            <a:r>
              <a:rPr lang="en-US" dirty="0">
                <a:solidFill>
                  <a:schemeClr val="bg1"/>
                </a:solidFill>
              </a:rPr>
              <a:t>for the entire school </a:t>
            </a:r>
            <a:r>
              <a:rPr lang="en-US" dirty="0" smtClean="0">
                <a:solidFill>
                  <a:schemeClr val="bg1"/>
                </a:solidFill>
              </a:rPr>
              <a:t>community.</a:t>
            </a:r>
          </a:p>
          <a:p>
            <a:pPr marL="457200" indent="-457200" algn="just">
              <a:buFont typeface="Arial" pitchFamily="34" charset="0"/>
              <a:buChar char="•"/>
            </a:pPr>
            <a:endParaRPr lang="en-US" dirty="0">
              <a:solidFill>
                <a:schemeClr val="bg1"/>
              </a:solidFill>
            </a:endParaRPr>
          </a:p>
          <a:p>
            <a:pPr marL="457200" indent="-457200" algn="just">
              <a:buFont typeface="Arial" pitchFamily="34" charset="0"/>
              <a:buChar char="•"/>
            </a:pPr>
            <a:r>
              <a:rPr lang="en-US" dirty="0" smtClean="0">
                <a:solidFill>
                  <a:schemeClr val="bg1"/>
                </a:solidFill>
              </a:rPr>
              <a:t>Intelligent systems for traffic management.</a:t>
            </a:r>
          </a:p>
          <a:p>
            <a:pPr marL="457200" indent="-457200" algn="just">
              <a:buFont typeface="Arial" pitchFamily="34" charset="0"/>
              <a:buChar char="•"/>
            </a:pPr>
            <a:endParaRPr lang="es-CO" dirty="0">
              <a:solidFill>
                <a:schemeClr val="bg1"/>
              </a:solidFill>
            </a:endParaRPr>
          </a:p>
          <a:p>
            <a:pPr marL="457200" indent="-457200" algn="just">
              <a:buFont typeface="Arial" pitchFamily="34" charset="0"/>
              <a:buChar char="•"/>
            </a:pPr>
            <a:r>
              <a:rPr lang="en-US" dirty="0">
                <a:solidFill>
                  <a:schemeClr val="bg1"/>
                </a:solidFill>
              </a:rPr>
              <a:t>More surveillance cameras will be added to the networks </a:t>
            </a:r>
            <a:endParaRPr lang="en-US" dirty="0" smtClean="0">
              <a:solidFill>
                <a:schemeClr val="bg1"/>
              </a:solidFill>
            </a:endParaRPr>
          </a:p>
          <a:p>
            <a:pPr algn="just"/>
            <a:r>
              <a:rPr lang="en-US" dirty="0" smtClean="0">
                <a:solidFill>
                  <a:schemeClr val="bg1"/>
                </a:solidFill>
              </a:rPr>
              <a:t>     with </a:t>
            </a:r>
            <a:r>
              <a:rPr lang="en-US" dirty="0">
                <a:solidFill>
                  <a:schemeClr val="bg1"/>
                </a:solidFill>
              </a:rPr>
              <a:t>applications for enhancing the use of these devices</a:t>
            </a:r>
            <a:r>
              <a:rPr lang="en-US" dirty="0" smtClean="0">
                <a:solidFill>
                  <a:schemeClr val="bg1"/>
                </a:solidFill>
              </a:rPr>
              <a:t>.</a:t>
            </a:r>
            <a:endParaRPr lang="es-CO" dirty="0">
              <a:solidFill>
                <a:schemeClr val="bg1"/>
              </a:solidFill>
            </a:endParaRPr>
          </a:p>
        </p:txBody>
      </p:sp>
      <p:pic>
        <p:nvPicPr>
          <p:cNvPr id="10" name="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31081" y="9393559"/>
            <a:ext cx="2095025" cy="648072"/>
          </a:xfrm>
          <a:prstGeom prst="rect">
            <a:avLst/>
          </a:prstGeom>
        </p:spPr>
      </p:pic>
    </p:spTree>
    <p:extLst>
      <p:ext uri="{BB962C8B-B14F-4D97-AF65-F5344CB8AC3E}">
        <p14:creationId xmlns:p14="http://schemas.microsoft.com/office/powerpoint/2010/main" val="142909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572" y="-327521"/>
            <a:ext cx="18291175" cy="10833719"/>
          </a:xfrm>
          <a:prstGeom prst="rect">
            <a:avLst/>
          </a:prstGeom>
        </p:spPr>
      </p:pic>
      <p:pic>
        <p:nvPicPr>
          <p:cNvPr id="12" name="11 Imagen" descr="banda_baja.png"/>
          <p:cNvPicPr>
            <a:picLocks noChangeAspect="1"/>
          </p:cNvPicPr>
          <p:nvPr/>
        </p:nvPicPr>
        <p:blipFill>
          <a:blip r:embed="rId4" cstate="print"/>
          <a:srcRect t="66102"/>
          <a:stretch>
            <a:fillRect/>
          </a:stretch>
        </p:blipFill>
        <p:spPr>
          <a:xfrm>
            <a:off x="2729" y="6987004"/>
            <a:ext cx="18285716" cy="3519193"/>
          </a:xfrm>
          <a:prstGeom prst="rect">
            <a:avLst/>
          </a:prstGeom>
        </p:spPr>
      </p:pic>
      <p:sp>
        <p:nvSpPr>
          <p:cNvPr id="13" name="12 Marcador de contenido"/>
          <p:cNvSpPr>
            <a:spLocks noGrp="1"/>
          </p:cNvSpPr>
          <p:nvPr>
            <p:ph idx="1"/>
          </p:nvPr>
        </p:nvSpPr>
        <p:spPr>
          <a:xfrm>
            <a:off x="8425368" y="179132"/>
            <a:ext cx="10225275" cy="8782379"/>
          </a:xfrm>
        </p:spPr>
        <p:txBody>
          <a:bodyPr/>
          <a:lstStyle/>
          <a:p>
            <a:pPr marL="0" indent="0" algn="ctr">
              <a:buNone/>
            </a:pPr>
            <a:r>
              <a:rPr lang="en-US" sz="4000" b="1" dirty="0" smtClean="0">
                <a:solidFill>
                  <a:schemeClr val="bg1"/>
                </a:solidFill>
              </a:rPr>
              <a:t>Outstanding Project</a:t>
            </a:r>
          </a:p>
          <a:p>
            <a:pPr marL="0" indent="0" algn="ctr">
              <a:buNone/>
            </a:pPr>
            <a:r>
              <a:rPr lang="en-US" sz="4000" b="1" dirty="0" smtClean="0">
                <a:solidFill>
                  <a:schemeClr val="bg1"/>
                </a:solidFill>
              </a:rPr>
              <a:t>Unified Health System</a:t>
            </a:r>
          </a:p>
          <a:p>
            <a:endParaRPr lang="en-US" sz="2400" dirty="0" smtClean="0"/>
          </a:p>
        </p:txBody>
      </p:sp>
      <p:sp>
        <p:nvSpPr>
          <p:cNvPr id="11" name="10 Título"/>
          <p:cNvSpPr>
            <a:spLocks noGrp="1"/>
          </p:cNvSpPr>
          <p:nvPr>
            <p:ph type="title"/>
          </p:nvPr>
        </p:nvSpPr>
        <p:spPr>
          <a:xfrm>
            <a:off x="1152699" y="1544687"/>
            <a:ext cx="7097791" cy="1743613"/>
          </a:xfrm>
        </p:spPr>
        <p:txBody>
          <a:bodyPr>
            <a:normAutofit fontScale="90000"/>
          </a:bodyPr>
          <a:lstStyle/>
          <a:p>
            <a:r>
              <a:rPr lang="es-CO" sz="4400" dirty="0" err="1">
                <a:solidFill>
                  <a:schemeClr val="bg1"/>
                </a:solidFill>
              </a:rPr>
              <a:t>Best</a:t>
            </a:r>
            <a:r>
              <a:rPr lang="es-CO" sz="4400" dirty="0">
                <a:solidFill>
                  <a:schemeClr val="bg1"/>
                </a:solidFill>
              </a:rPr>
              <a:t> </a:t>
            </a:r>
            <a:r>
              <a:rPr lang="es-CO" sz="4400" dirty="0" err="1">
                <a:solidFill>
                  <a:schemeClr val="bg1"/>
                </a:solidFill>
              </a:rPr>
              <a:t>Practices</a:t>
            </a:r>
            <a:r>
              <a:rPr lang="es-CO" sz="4400" dirty="0">
                <a:solidFill>
                  <a:schemeClr val="bg1"/>
                </a:solidFill>
              </a:rPr>
              <a:t> in </a:t>
            </a:r>
            <a:r>
              <a:rPr lang="es-CO" sz="4400" dirty="0" err="1">
                <a:solidFill>
                  <a:schemeClr val="bg1"/>
                </a:solidFill>
              </a:rPr>
              <a:t>Latin</a:t>
            </a:r>
            <a:r>
              <a:rPr lang="es-CO" sz="4400" dirty="0">
                <a:solidFill>
                  <a:schemeClr val="bg1"/>
                </a:solidFill>
              </a:rPr>
              <a:t> </a:t>
            </a:r>
            <a:r>
              <a:rPr lang="es-CO" sz="4400" dirty="0" err="1">
                <a:solidFill>
                  <a:schemeClr val="bg1"/>
                </a:solidFill>
              </a:rPr>
              <a:t>America</a:t>
            </a:r>
            <a:r>
              <a:rPr lang="es-CO" sz="4400" dirty="0">
                <a:solidFill>
                  <a:schemeClr val="bg1"/>
                </a:solidFill>
              </a:rPr>
              <a:t> </a:t>
            </a:r>
            <a:br>
              <a:rPr lang="es-CO" sz="4400" dirty="0">
                <a:solidFill>
                  <a:schemeClr val="bg1"/>
                </a:solidFill>
              </a:rPr>
            </a:br>
            <a:r>
              <a:rPr lang="es-CO" sz="4400" dirty="0" smtClean="0">
                <a:solidFill>
                  <a:schemeClr val="bg1"/>
                </a:solidFill>
              </a:rPr>
              <a:t/>
            </a:r>
            <a:br>
              <a:rPr lang="es-CO" sz="4400" dirty="0" smtClean="0">
                <a:solidFill>
                  <a:schemeClr val="bg1"/>
                </a:solidFill>
              </a:rPr>
            </a:br>
            <a:r>
              <a:rPr lang="en-US" dirty="0" smtClean="0">
                <a:solidFill>
                  <a:schemeClr val="bg1"/>
                </a:solidFill>
              </a:rPr>
              <a:t>Digital Mercedes, Argentina </a:t>
            </a:r>
            <a:br>
              <a:rPr lang="en-US" dirty="0" smtClean="0">
                <a:solidFill>
                  <a:schemeClr val="bg1"/>
                </a:solidFill>
              </a:rPr>
            </a:br>
            <a:r>
              <a:rPr lang="en-US" dirty="0" smtClean="0">
                <a:solidFill>
                  <a:schemeClr val="bg1"/>
                </a:solidFill>
              </a:rPr>
              <a:t>A case of Political Leadership</a:t>
            </a:r>
            <a:br>
              <a:rPr lang="en-US" dirty="0" smtClean="0">
                <a:solidFill>
                  <a:schemeClr val="bg1"/>
                </a:solidFill>
              </a:rPr>
            </a:br>
            <a:endParaRPr lang="en-US" dirty="0"/>
          </a:p>
        </p:txBody>
      </p:sp>
      <p:sp>
        <p:nvSpPr>
          <p:cNvPr id="14" name="13 Marcador de texto"/>
          <p:cNvSpPr>
            <a:spLocks noGrp="1"/>
          </p:cNvSpPr>
          <p:nvPr>
            <p:ph type="body" sz="half" idx="2"/>
          </p:nvPr>
        </p:nvSpPr>
        <p:spPr>
          <a:xfrm>
            <a:off x="607636" y="2408783"/>
            <a:ext cx="6017671" cy="7038766"/>
          </a:xfrm>
        </p:spPr>
        <p:txBody>
          <a:bodyPr>
            <a:normAutofit lnSpcReduction="10000"/>
          </a:bodyPr>
          <a:lstStyle/>
          <a:p>
            <a:pPr algn="just"/>
            <a:endParaRPr lang="en-US" sz="2400" dirty="0">
              <a:solidFill>
                <a:schemeClr val="bg1"/>
              </a:solidFill>
            </a:endParaRPr>
          </a:p>
          <a:p>
            <a:pPr marL="457200" indent="-457200" algn="just">
              <a:buFont typeface="Arial" pitchFamily="34" charset="0"/>
              <a:buChar char="•"/>
            </a:pPr>
            <a:r>
              <a:rPr lang="en-US" dirty="0" smtClean="0">
                <a:solidFill>
                  <a:schemeClr val="bg1"/>
                </a:solidFill>
              </a:rPr>
              <a:t>2009 – It is created the Subsecretariat of State Reform and Modernization.</a:t>
            </a:r>
          </a:p>
          <a:p>
            <a:pPr marL="457200" indent="-457200" algn="just">
              <a:buFont typeface="Arial" pitchFamily="34" charset="0"/>
              <a:buChar char="•"/>
            </a:pPr>
            <a:r>
              <a:rPr lang="en-US" dirty="0" smtClean="0">
                <a:solidFill>
                  <a:schemeClr val="bg1"/>
                </a:solidFill>
              </a:rPr>
              <a:t>The Subsecretariat replied the model of the first Argentinian Smart City: Marcos the Paz</a:t>
            </a:r>
          </a:p>
          <a:p>
            <a:pPr marL="457200" indent="-457200" algn="just">
              <a:buFont typeface="Arial" pitchFamily="34" charset="0"/>
              <a:buChar char="•"/>
            </a:pPr>
            <a:r>
              <a:rPr lang="en-US" dirty="0" smtClean="0">
                <a:solidFill>
                  <a:schemeClr val="bg1"/>
                </a:solidFill>
              </a:rPr>
              <a:t>Now is one of the most digitized cities in Latin America</a:t>
            </a:r>
          </a:p>
          <a:p>
            <a:pPr marL="457200" indent="-457200" algn="just">
              <a:buFont typeface="Arial" pitchFamily="34" charset="0"/>
              <a:buChar char="•"/>
            </a:pPr>
            <a:endParaRPr lang="en-US" sz="2400" dirty="0" smtClean="0">
              <a:solidFill>
                <a:schemeClr val="bg1"/>
              </a:solidFill>
            </a:endParaRPr>
          </a:p>
          <a:p>
            <a:pPr marL="457200" indent="-457200" algn="just">
              <a:buFont typeface="Arial" pitchFamily="34" charset="0"/>
              <a:buChar char="•"/>
            </a:pPr>
            <a:r>
              <a:rPr lang="en-US" b="1" dirty="0" smtClean="0">
                <a:solidFill>
                  <a:schemeClr val="bg1"/>
                </a:solidFill>
              </a:rPr>
              <a:t>Strategic Pillars:</a:t>
            </a:r>
          </a:p>
          <a:p>
            <a:pPr lvl="1" algn="just"/>
            <a:r>
              <a:rPr lang="en-US" sz="2500" dirty="0" smtClean="0">
                <a:solidFill>
                  <a:schemeClr val="bg1"/>
                </a:solidFill>
              </a:rPr>
              <a:t>• Government</a:t>
            </a:r>
          </a:p>
          <a:p>
            <a:pPr lvl="1" algn="just"/>
            <a:r>
              <a:rPr lang="en-US" sz="2500" dirty="0" smtClean="0">
                <a:solidFill>
                  <a:schemeClr val="bg1"/>
                </a:solidFill>
              </a:rPr>
              <a:t>• Health</a:t>
            </a:r>
          </a:p>
          <a:p>
            <a:pPr lvl="1" algn="just"/>
            <a:r>
              <a:rPr lang="en-US" sz="2500" dirty="0" smtClean="0">
                <a:solidFill>
                  <a:schemeClr val="bg1"/>
                </a:solidFill>
              </a:rPr>
              <a:t>• Education</a:t>
            </a:r>
          </a:p>
          <a:p>
            <a:pPr lvl="1" algn="just"/>
            <a:r>
              <a:rPr lang="en-US" sz="2500" dirty="0" smtClean="0">
                <a:solidFill>
                  <a:schemeClr val="bg1"/>
                </a:solidFill>
              </a:rPr>
              <a:t>• Security</a:t>
            </a:r>
          </a:p>
          <a:p>
            <a:pPr lvl="1" algn="just"/>
            <a:r>
              <a:rPr lang="en-US" sz="2500" dirty="0" smtClean="0">
                <a:solidFill>
                  <a:schemeClr val="bg1"/>
                </a:solidFill>
              </a:rPr>
              <a:t>• Communication</a:t>
            </a:r>
          </a:p>
          <a:p>
            <a:pPr lvl="1" algn="just"/>
            <a:r>
              <a:rPr lang="en-US" sz="2500" dirty="0" smtClean="0">
                <a:solidFill>
                  <a:schemeClr val="bg1"/>
                </a:solidFill>
              </a:rPr>
              <a:t>• Environment</a:t>
            </a:r>
            <a:endParaRPr lang="en-US" dirty="0">
              <a:solidFill>
                <a:schemeClr val="bg1"/>
              </a:solidFill>
            </a:endParaRPr>
          </a:p>
        </p:txBody>
      </p:sp>
      <p:sp>
        <p:nvSpPr>
          <p:cNvPr id="15" name="14 CuadroTexto"/>
          <p:cNvSpPr txBox="1"/>
          <p:nvPr/>
        </p:nvSpPr>
        <p:spPr>
          <a:xfrm>
            <a:off x="7993459" y="5793159"/>
            <a:ext cx="9073008" cy="3770263"/>
          </a:xfrm>
          <a:prstGeom prst="rect">
            <a:avLst/>
          </a:prstGeom>
          <a:noFill/>
          <a:ln>
            <a:solidFill>
              <a:srgbClr val="FF0000"/>
            </a:solidFill>
          </a:ln>
        </p:spPr>
        <p:txBody>
          <a:bodyPr wrap="square" rtlCol="0">
            <a:spAutoFit/>
          </a:bodyPr>
          <a:lstStyle/>
          <a:p>
            <a:r>
              <a:rPr lang="en-US" b="1" dirty="0" smtClean="0">
                <a:solidFill>
                  <a:schemeClr val="bg1"/>
                </a:solidFill>
              </a:rPr>
              <a:t>Key Lessons</a:t>
            </a:r>
          </a:p>
          <a:p>
            <a:endParaRPr lang="en-US" b="1" dirty="0" smtClean="0">
              <a:solidFill>
                <a:schemeClr val="bg1"/>
              </a:solidFill>
            </a:endParaRPr>
          </a:p>
          <a:p>
            <a:pPr marL="342900" indent="-342900">
              <a:buFont typeface="Arial" pitchFamily="34" charset="0"/>
              <a:buChar char="•"/>
            </a:pPr>
            <a:r>
              <a:rPr lang="en-US" sz="2500" dirty="0" smtClean="0">
                <a:solidFill>
                  <a:schemeClr val="bg1"/>
                </a:solidFill>
              </a:rPr>
              <a:t>Creation of the Subsecretariat of State Reform and Modernization</a:t>
            </a:r>
          </a:p>
          <a:p>
            <a:pPr marL="1159505" lvl="1" indent="-342900">
              <a:buFont typeface="Arial" pitchFamily="34" charset="0"/>
              <a:buChar char="•"/>
            </a:pPr>
            <a:r>
              <a:rPr lang="en-US" sz="2500" dirty="0" smtClean="0">
                <a:solidFill>
                  <a:schemeClr val="bg1"/>
                </a:solidFill>
              </a:rPr>
              <a:t>Political Leadership with long term political vision. </a:t>
            </a:r>
          </a:p>
          <a:p>
            <a:pPr lvl="1"/>
            <a:endParaRPr lang="en-US" sz="2500" dirty="0" smtClean="0">
              <a:solidFill>
                <a:schemeClr val="bg1"/>
              </a:solidFill>
            </a:endParaRPr>
          </a:p>
          <a:p>
            <a:pPr marL="342900" indent="-342900">
              <a:buFont typeface="Arial" pitchFamily="34" charset="0"/>
              <a:buChar char="•"/>
            </a:pPr>
            <a:r>
              <a:rPr lang="en-US" sz="2500" dirty="0" smtClean="0">
                <a:solidFill>
                  <a:schemeClr val="bg1"/>
                </a:solidFill>
              </a:rPr>
              <a:t>Innovative use of ICT</a:t>
            </a:r>
          </a:p>
          <a:p>
            <a:pPr marL="342900" indent="-342900">
              <a:buFont typeface="Arial" pitchFamily="34" charset="0"/>
              <a:buChar char="•"/>
            </a:pPr>
            <a:endParaRPr lang="en-US" sz="2500" dirty="0" smtClean="0">
              <a:solidFill>
                <a:schemeClr val="bg1"/>
              </a:solidFill>
            </a:endParaRPr>
          </a:p>
          <a:p>
            <a:pPr marL="342900" indent="-342900">
              <a:buFont typeface="Arial" pitchFamily="34" charset="0"/>
              <a:buChar char="•"/>
            </a:pPr>
            <a:r>
              <a:rPr lang="en-US" sz="2500" dirty="0" smtClean="0">
                <a:solidFill>
                  <a:schemeClr val="bg1"/>
                </a:solidFill>
              </a:rPr>
              <a:t>Clear targets for the improvement of municipal services</a:t>
            </a:r>
          </a:p>
          <a:p>
            <a:pPr marL="342900" indent="-342900">
              <a:buFont typeface="Arial" pitchFamily="34" charset="0"/>
              <a:buChar char="•"/>
            </a:pPr>
            <a:endParaRPr lang="en-US" sz="2500" dirty="0" smtClean="0">
              <a:solidFill>
                <a:schemeClr val="bg1"/>
              </a:solidFill>
            </a:endParaRPr>
          </a:p>
        </p:txBody>
      </p:sp>
      <p:sp>
        <p:nvSpPr>
          <p:cNvPr id="3" name="2 CuadroTexto"/>
          <p:cNvSpPr txBox="1"/>
          <p:nvPr/>
        </p:nvSpPr>
        <p:spPr>
          <a:xfrm>
            <a:off x="7705427" y="1738352"/>
            <a:ext cx="7776864" cy="4324261"/>
          </a:xfrm>
          <a:prstGeom prst="rect">
            <a:avLst/>
          </a:prstGeom>
          <a:noFill/>
        </p:spPr>
        <p:txBody>
          <a:bodyPr wrap="square" rtlCol="0">
            <a:spAutoFit/>
          </a:bodyPr>
          <a:lstStyle/>
          <a:p>
            <a:pPr marL="457200" indent="-457200">
              <a:buFont typeface="Arial" pitchFamily="34" charset="0"/>
              <a:buChar char="•"/>
            </a:pPr>
            <a:r>
              <a:rPr lang="en-US" sz="2500" dirty="0" smtClean="0">
                <a:solidFill>
                  <a:schemeClr val="bg1"/>
                </a:solidFill>
              </a:rPr>
              <a:t>Universal </a:t>
            </a:r>
            <a:r>
              <a:rPr lang="en-US" sz="2500" dirty="0">
                <a:solidFill>
                  <a:schemeClr val="bg1"/>
                </a:solidFill>
              </a:rPr>
              <a:t>shared system of digital medical </a:t>
            </a:r>
            <a:r>
              <a:rPr lang="en-US" sz="2500" dirty="0" smtClean="0">
                <a:solidFill>
                  <a:schemeClr val="bg1"/>
                </a:solidFill>
              </a:rPr>
              <a:t>records. (HL7 International Standard). </a:t>
            </a:r>
          </a:p>
          <a:p>
            <a:pPr marL="457200" indent="-457200">
              <a:buFont typeface="Arial" pitchFamily="34" charset="0"/>
              <a:buChar char="•"/>
            </a:pPr>
            <a:r>
              <a:rPr lang="en-US" sz="2500" dirty="0" smtClean="0">
                <a:solidFill>
                  <a:schemeClr val="bg1"/>
                </a:solidFill>
              </a:rPr>
              <a:t>Ambulances </a:t>
            </a:r>
            <a:r>
              <a:rPr lang="en-US" sz="2500" dirty="0">
                <a:solidFill>
                  <a:schemeClr val="bg1"/>
                </a:solidFill>
              </a:rPr>
              <a:t>equipped with </a:t>
            </a:r>
            <a:r>
              <a:rPr lang="en-US" sz="2500" dirty="0" smtClean="0">
                <a:solidFill>
                  <a:schemeClr val="bg1"/>
                </a:solidFill>
              </a:rPr>
              <a:t>netbooks: </a:t>
            </a:r>
          </a:p>
          <a:p>
            <a:pPr marL="1273805" lvl="1" indent="-457200">
              <a:buFont typeface="Arial" pitchFamily="34" charset="0"/>
              <a:buChar char="•"/>
            </a:pPr>
            <a:r>
              <a:rPr lang="en-US" sz="2500" dirty="0" smtClean="0">
                <a:solidFill>
                  <a:schemeClr val="bg1"/>
                </a:solidFill>
              </a:rPr>
              <a:t>Can </a:t>
            </a:r>
            <a:r>
              <a:rPr lang="en-US" sz="2500" dirty="0">
                <a:solidFill>
                  <a:schemeClr val="bg1"/>
                </a:solidFill>
              </a:rPr>
              <a:t>consult the patient's medical history</a:t>
            </a:r>
            <a:endParaRPr lang="en-US" sz="2500" dirty="0" smtClean="0">
              <a:solidFill>
                <a:schemeClr val="bg1"/>
              </a:solidFill>
            </a:endParaRPr>
          </a:p>
          <a:p>
            <a:pPr marL="1273805" lvl="1" indent="-457200">
              <a:buFont typeface="Arial" pitchFamily="34" charset="0"/>
              <a:buChar char="•"/>
            </a:pPr>
            <a:r>
              <a:rPr lang="en-US" sz="2500" dirty="0" smtClean="0">
                <a:solidFill>
                  <a:schemeClr val="bg1"/>
                </a:solidFill>
              </a:rPr>
              <a:t>Alert automatically with </a:t>
            </a:r>
            <a:r>
              <a:rPr lang="en-US" sz="2500" dirty="0">
                <a:solidFill>
                  <a:schemeClr val="bg1"/>
                </a:solidFill>
              </a:rPr>
              <a:t>text messages </a:t>
            </a:r>
            <a:r>
              <a:rPr lang="en-US" sz="2500" dirty="0" smtClean="0">
                <a:solidFill>
                  <a:schemeClr val="bg1"/>
                </a:solidFill>
              </a:rPr>
              <a:t>to hospital guard and family.</a:t>
            </a:r>
          </a:p>
          <a:p>
            <a:pPr marL="457200" indent="-457200">
              <a:buFont typeface="Arial" pitchFamily="34" charset="0"/>
              <a:buChar char="•"/>
            </a:pPr>
            <a:r>
              <a:rPr lang="en-US" sz="2500" dirty="0" smtClean="0">
                <a:solidFill>
                  <a:schemeClr val="bg1"/>
                </a:solidFill>
              </a:rPr>
              <a:t>Ambulances connected to hospital </a:t>
            </a:r>
            <a:r>
              <a:rPr lang="en-US" sz="2500" dirty="0">
                <a:solidFill>
                  <a:schemeClr val="bg1"/>
                </a:solidFill>
              </a:rPr>
              <a:t>by </a:t>
            </a:r>
            <a:r>
              <a:rPr lang="en-US" sz="2500" dirty="0" smtClean="0">
                <a:solidFill>
                  <a:schemeClr val="bg1"/>
                </a:solidFill>
              </a:rPr>
              <a:t>videoconference</a:t>
            </a:r>
          </a:p>
          <a:p>
            <a:pPr marL="1273805" lvl="1" indent="-457200">
              <a:buFont typeface="Arial" pitchFamily="34" charset="0"/>
              <a:buChar char="•"/>
            </a:pPr>
            <a:r>
              <a:rPr lang="en-US" sz="2500" dirty="0" smtClean="0">
                <a:solidFill>
                  <a:schemeClr val="bg1"/>
                </a:solidFill>
              </a:rPr>
              <a:t> The Hospital Guard </a:t>
            </a:r>
            <a:r>
              <a:rPr lang="en-US" sz="2500" dirty="0">
                <a:solidFill>
                  <a:schemeClr val="bg1"/>
                </a:solidFill>
              </a:rPr>
              <a:t>can see the patient who is being transferred to the hospital and provide immediate </a:t>
            </a:r>
            <a:r>
              <a:rPr lang="en-US" sz="2500" dirty="0" smtClean="0">
                <a:solidFill>
                  <a:schemeClr val="bg1"/>
                </a:solidFill>
              </a:rPr>
              <a:t>support.</a:t>
            </a:r>
          </a:p>
          <a:p>
            <a:pPr marL="457200" indent="-457200">
              <a:buFont typeface="Arial" pitchFamily="34" charset="0"/>
              <a:buChar char="•"/>
            </a:pPr>
            <a:endParaRPr lang="es-CO" sz="2500" dirty="0">
              <a:solidFill>
                <a:schemeClr val="bg1"/>
              </a:solidFill>
            </a:endParaRPr>
          </a:p>
        </p:txBody>
      </p:sp>
      <p:pic>
        <p:nvPicPr>
          <p:cNvPr id="6146" name="Picture 2" descr="http://www.elpanomercedes.com.ar/images/banners/red_de_salu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0283" y="1880889"/>
            <a:ext cx="2848099" cy="376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587" y="1976735"/>
            <a:ext cx="1008112" cy="62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1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1081" y="9681591"/>
            <a:ext cx="2095025" cy="648072"/>
          </a:xfrm>
          <a:prstGeom prst="rect">
            <a:avLst/>
          </a:prstGeom>
        </p:spPr>
      </p:pic>
    </p:spTree>
    <p:extLst>
      <p:ext uri="{BB962C8B-B14F-4D97-AF65-F5344CB8AC3E}">
        <p14:creationId xmlns:p14="http://schemas.microsoft.com/office/powerpoint/2010/main" val="126095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13" name="12 Marcador de contenido"/>
          <p:cNvSpPr>
            <a:spLocks noGrp="1"/>
          </p:cNvSpPr>
          <p:nvPr>
            <p:ph idx="1"/>
          </p:nvPr>
        </p:nvSpPr>
        <p:spPr>
          <a:xfrm>
            <a:off x="8425368" y="32519"/>
            <a:ext cx="10225275" cy="8782379"/>
          </a:xfrm>
        </p:spPr>
        <p:txBody>
          <a:bodyPr/>
          <a:lstStyle/>
          <a:p>
            <a:pPr marL="0" indent="0" algn="ctr">
              <a:buNone/>
            </a:pPr>
            <a:r>
              <a:rPr lang="en-US" sz="4000" b="1" dirty="0" smtClean="0">
                <a:solidFill>
                  <a:schemeClr val="bg1"/>
                </a:solidFill>
              </a:rPr>
              <a:t>Outstanding Project</a:t>
            </a:r>
          </a:p>
          <a:p>
            <a:pPr marL="0" indent="0" algn="ctr">
              <a:buNone/>
            </a:pPr>
            <a:r>
              <a:rPr lang="en-US" sz="4000" b="1" dirty="0" smtClean="0">
                <a:solidFill>
                  <a:schemeClr val="bg1"/>
                </a:solidFill>
              </a:rPr>
              <a:t>“</a:t>
            </a:r>
            <a:r>
              <a:rPr lang="en-US" sz="4000" b="1" dirty="0" err="1" smtClean="0">
                <a:solidFill>
                  <a:schemeClr val="bg1"/>
                </a:solidFill>
              </a:rPr>
              <a:t>Praça</a:t>
            </a:r>
            <a:r>
              <a:rPr lang="en-US" sz="4000" b="1" dirty="0" smtClean="0">
                <a:solidFill>
                  <a:schemeClr val="bg1"/>
                </a:solidFill>
              </a:rPr>
              <a:t> do </a:t>
            </a:r>
            <a:r>
              <a:rPr lang="en-US" sz="4000" b="1" dirty="0" err="1" smtClean="0">
                <a:solidFill>
                  <a:schemeClr val="bg1"/>
                </a:solidFill>
              </a:rPr>
              <a:t>Conhecimento</a:t>
            </a:r>
            <a:r>
              <a:rPr lang="en-US" sz="4000" b="1" dirty="0" smtClean="0">
                <a:solidFill>
                  <a:schemeClr val="bg1"/>
                </a:solidFill>
              </a:rPr>
              <a:t>"</a:t>
            </a:r>
          </a:p>
          <a:p>
            <a:endParaRPr lang="en-US" sz="2400" dirty="0" smtClean="0"/>
          </a:p>
          <a:p>
            <a:r>
              <a:rPr lang="en-US" sz="2500" dirty="0" smtClean="0">
                <a:solidFill>
                  <a:schemeClr val="bg1"/>
                </a:solidFill>
              </a:rPr>
              <a:t>Community spaces for the production, </a:t>
            </a:r>
          </a:p>
          <a:p>
            <a:pPr marL="0" indent="0">
              <a:buNone/>
            </a:pPr>
            <a:r>
              <a:rPr lang="en-US" sz="2500" dirty="0" smtClean="0">
                <a:solidFill>
                  <a:schemeClr val="bg1"/>
                </a:solidFill>
              </a:rPr>
              <a:t>          sharing, identification and learning of </a:t>
            </a:r>
          </a:p>
          <a:p>
            <a:pPr marL="0" indent="0">
              <a:buNone/>
            </a:pPr>
            <a:r>
              <a:rPr lang="en-US" sz="2500" dirty="0" smtClean="0">
                <a:solidFill>
                  <a:schemeClr val="bg1"/>
                </a:solidFill>
              </a:rPr>
              <a:t>          digital contents. </a:t>
            </a:r>
          </a:p>
          <a:p>
            <a:pPr marL="0" indent="0">
              <a:buNone/>
            </a:pPr>
            <a:endParaRPr lang="en-US" sz="2500" dirty="0" smtClean="0">
              <a:solidFill>
                <a:schemeClr val="bg1"/>
              </a:solidFill>
            </a:endParaRPr>
          </a:p>
          <a:p>
            <a:r>
              <a:rPr lang="en-US" sz="2500" dirty="0" smtClean="0">
                <a:solidFill>
                  <a:schemeClr val="bg1"/>
                </a:solidFill>
              </a:rPr>
              <a:t>Population access them  through </a:t>
            </a:r>
          </a:p>
          <a:p>
            <a:pPr marL="0" indent="0">
              <a:buNone/>
            </a:pPr>
            <a:r>
              <a:rPr lang="en-US" sz="2500" dirty="0" smtClean="0">
                <a:solidFill>
                  <a:schemeClr val="bg1"/>
                </a:solidFill>
              </a:rPr>
              <a:t>         a high speed network. (60 </a:t>
            </a:r>
            <a:r>
              <a:rPr lang="en-US" sz="2500" dirty="0" err="1" smtClean="0">
                <a:solidFill>
                  <a:schemeClr val="bg1"/>
                </a:solidFill>
              </a:rPr>
              <a:t>Mpbs</a:t>
            </a:r>
            <a:r>
              <a:rPr lang="en-US" sz="2500" dirty="0" smtClean="0">
                <a:solidFill>
                  <a:schemeClr val="bg1"/>
                </a:solidFill>
              </a:rPr>
              <a:t>)</a:t>
            </a:r>
            <a:endParaRPr lang="en-US" sz="2500" dirty="0">
              <a:solidFill>
                <a:schemeClr val="bg1"/>
              </a:solidFill>
            </a:endParaRPr>
          </a:p>
        </p:txBody>
      </p:sp>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pic>
        <p:nvPicPr>
          <p:cNvPr id="4100" name="Picture 4" descr="Santa Cruz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2351" y="1760711"/>
            <a:ext cx="3662228" cy="3094840"/>
          </a:xfrm>
          <a:prstGeom prst="rect">
            <a:avLst/>
          </a:prstGeom>
          <a:noFill/>
          <a:extLst>
            <a:ext uri="{909E8E84-426E-40DD-AFC4-6F175D3DCCD1}">
              <a14:hiddenFill xmlns:a14="http://schemas.microsoft.com/office/drawing/2010/main">
                <a:solidFill>
                  <a:srgbClr val="FFFFFF"/>
                </a:solidFill>
              </a14:hiddenFill>
            </a:ext>
          </a:extLst>
        </p:spPr>
      </p:pic>
      <p:sp>
        <p:nvSpPr>
          <p:cNvPr id="11" name="10 Título"/>
          <p:cNvSpPr>
            <a:spLocks noGrp="1"/>
          </p:cNvSpPr>
          <p:nvPr>
            <p:ph type="title"/>
          </p:nvPr>
        </p:nvSpPr>
        <p:spPr>
          <a:xfrm>
            <a:off x="1111692" y="1544687"/>
            <a:ext cx="7097791" cy="1743613"/>
          </a:xfrm>
        </p:spPr>
        <p:txBody>
          <a:bodyPr>
            <a:normAutofit fontScale="90000"/>
          </a:bodyPr>
          <a:lstStyle/>
          <a:p>
            <a:r>
              <a:rPr lang="en-US" sz="4400" dirty="0" smtClean="0">
                <a:solidFill>
                  <a:schemeClr val="bg1"/>
                </a:solidFill>
              </a:rPr>
              <a:t>Best Practices in Latin America </a:t>
            </a:r>
            <a:br>
              <a:rPr lang="en-US" sz="4400" dirty="0" smtClean="0">
                <a:solidFill>
                  <a:schemeClr val="bg1"/>
                </a:solidFill>
              </a:rPr>
            </a:br>
            <a:r>
              <a:rPr lang="en-US" sz="4400" dirty="0" smtClean="0">
                <a:solidFill>
                  <a:schemeClr val="bg1"/>
                </a:solidFill>
              </a:rPr>
              <a:t/>
            </a:r>
            <a:br>
              <a:rPr lang="en-US" sz="4400" dirty="0" smtClean="0">
                <a:solidFill>
                  <a:schemeClr val="bg1"/>
                </a:solidFill>
              </a:rPr>
            </a:br>
            <a:r>
              <a:rPr lang="en-US" dirty="0" smtClean="0">
                <a:solidFill>
                  <a:schemeClr val="bg1"/>
                </a:solidFill>
              </a:rPr>
              <a:t>Rio de Janeiro, Brazil: </a:t>
            </a:r>
            <a:br>
              <a:rPr lang="en-US" dirty="0" smtClean="0">
                <a:solidFill>
                  <a:schemeClr val="bg1"/>
                </a:solidFill>
              </a:rPr>
            </a:br>
            <a:r>
              <a:rPr lang="en-US" dirty="0" smtClean="0">
                <a:solidFill>
                  <a:schemeClr val="bg1"/>
                </a:solidFill>
              </a:rPr>
              <a:t>Empowering the Citizenship</a:t>
            </a:r>
            <a:r>
              <a:rPr lang="es-CO" dirty="0">
                <a:solidFill>
                  <a:schemeClr val="bg1"/>
                </a:solidFill>
              </a:rPr>
              <a:t/>
            </a:r>
            <a:br>
              <a:rPr lang="es-CO" dirty="0">
                <a:solidFill>
                  <a:schemeClr val="bg1"/>
                </a:solidFill>
              </a:rPr>
            </a:br>
            <a:endParaRPr lang="es-CO" dirty="0"/>
          </a:p>
        </p:txBody>
      </p:sp>
      <p:sp>
        <p:nvSpPr>
          <p:cNvPr id="14" name="13 Marcador de texto"/>
          <p:cNvSpPr>
            <a:spLocks noGrp="1"/>
          </p:cNvSpPr>
          <p:nvPr>
            <p:ph type="body" sz="half" idx="2"/>
          </p:nvPr>
        </p:nvSpPr>
        <p:spPr>
          <a:xfrm>
            <a:off x="914560" y="2984847"/>
            <a:ext cx="6017671" cy="7038766"/>
          </a:xfrm>
        </p:spPr>
        <p:txBody>
          <a:bodyPr/>
          <a:lstStyle/>
          <a:p>
            <a:pPr algn="just"/>
            <a:r>
              <a:rPr lang="en-US" sz="2400" dirty="0">
                <a:solidFill>
                  <a:schemeClr val="bg1"/>
                </a:solidFill>
              </a:rPr>
              <a:t>Facing an historical cycle: </a:t>
            </a:r>
          </a:p>
          <a:p>
            <a:pPr marL="457200" indent="-457200" algn="just">
              <a:buFont typeface="Arial" pitchFamily="34" charset="0"/>
              <a:buChar char="•"/>
            </a:pPr>
            <a:r>
              <a:rPr lang="en-US" sz="2400" dirty="0">
                <a:solidFill>
                  <a:schemeClr val="bg1"/>
                </a:solidFill>
              </a:rPr>
              <a:t>Host of the major world sports events, the World Cup and Olympics. </a:t>
            </a:r>
          </a:p>
          <a:p>
            <a:pPr algn="just"/>
            <a:endParaRPr lang="en-US" sz="2400" dirty="0">
              <a:solidFill>
                <a:schemeClr val="bg1"/>
              </a:solidFill>
            </a:endParaRPr>
          </a:p>
          <a:p>
            <a:pPr marL="457200" indent="-457200" algn="just">
              <a:buFont typeface="Arial" pitchFamily="34" charset="0"/>
              <a:buChar char="•"/>
            </a:pPr>
            <a:r>
              <a:rPr lang="en-US" sz="2400" dirty="0">
                <a:solidFill>
                  <a:schemeClr val="bg1"/>
                </a:solidFill>
              </a:rPr>
              <a:t>Created a City Council, with 150 professionals among social and enterprise leaders who contributed to an strategic plan. </a:t>
            </a:r>
            <a:r>
              <a:rPr lang="en-US" sz="2400" dirty="0" smtClean="0">
                <a:solidFill>
                  <a:schemeClr val="bg1"/>
                </a:solidFill>
              </a:rPr>
              <a:t>(Key partners: Intel and Cisco). </a:t>
            </a:r>
            <a:endParaRPr lang="en-US" sz="2400" dirty="0">
              <a:solidFill>
                <a:schemeClr val="bg1"/>
              </a:solidFill>
            </a:endParaRPr>
          </a:p>
          <a:p>
            <a:pPr marL="457200" indent="-457200" algn="just">
              <a:buFont typeface="Arial" pitchFamily="34" charset="0"/>
              <a:buChar char="•"/>
            </a:pPr>
            <a:endParaRPr lang="en-US" sz="2400" dirty="0">
              <a:solidFill>
                <a:schemeClr val="bg1"/>
              </a:solidFill>
            </a:endParaRPr>
          </a:p>
          <a:p>
            <a:pPr marL="457200" indent="-457200" algn="just">
              <a:buFont typeface="Arial" pitchFamily="34" charset="0"/>
              <a:buChar char="•"/>
            </a:pPr>
            <a:r>
              <a:rPr lang="en-US" sz="2400" dirty="0" smtClean="0">
                <a:solidFill>
                  <a:schemeClr val="bg1"/>
                </a:solidFill>
              </a:rPr>
              <a:t>General Objective</a:t>
            </a:r>
            <a:r>
              <a:rPr lang="en-US" sz="2400" dirty="0">
                <a:solidFill>
                  <a:schemeClr val="bg1"/>
                </a:solidFill>
              </a:rPr>
              <a:t>: The construction of an integrated, digital, intelligent, creative and sustainable city.</a:t>
            </a:r>
          </a:p>
          <a:p>
            <a:endParaRPr lang="es-CO" dirty="0"/>
          </a:p>
        </p:txBody>
      </p:sp>
      <p:sp>
        <p:nvSpPr>
          <p:cNvPr id="15" name="14 CuadroTexto"/>
          <p:cNvSpPr txBox="1"/>
          <p:nvPr/>
        </p:nvSpPr>
        <p:spPr>
          <a:xfrm>
            <a:off x="8641531" y="4929063"/>
            <a:ext cx="7272808" cy="3770263"/>
          </a:xfrm>
          <a:prstGeom prst="rect">
            <a:avLst/>
          </a:prstGeom>
          <a:noFill/>
          <a:ln>
            <a:solidFill>
              <a:srgbClr val="FF0000"/>
            </a:solidFill>
          </a:ln>
        </p:spPr>
        <p:txBody>
          <a:bodyPr wrap="square" rtlCol="0">
            <a:spAutoFit/>
          </a:bodyPr>
          <a:lstStyle/>
          <a:p>
            <a:r>
              <a:rPr lang="en-US" b="1" dirty="0" smtClean="0">
                <a:solidFill>
                  <a:schemeClr val="bg1"/>
                </a:solidFill>
              </a:rPr>
              <a:t>Key Lessons</a:t>
            </a:r>
          </a:p>
          <a:p>
            <a:endParaRPr lang="en-US" b="1" dirty="0" smtClean="0">
              <a:solidFill>
                <a:schemeClr val="bg1"/>
              </a:solidFill>
            </a:endParaRPr>
          </a:p>
          <a:p>
            <a:pPr marL="342900" indent="-342900">
              <a:buFont typeface="Arial" pitchFamily="34" charset="0"/>
              <a:buChar char="•"/>
            </a:pPr>
            <a:r>
              <a:rPr lang="en-US" sz="2500" dirty="0" smtClean="0">
                <a:solidFill>
                  <a:schemeClr val="bg1"/>
                </a:solidFill>
              </a:rPr>
              <a:t>Design of the initiative from an integrative approach to all agencies and stakeholders.</a:t>
            </a:r>
          </a:p>
          <a:p>
            <a:pPr marL="342900" indent="-342900">
              <a:buFont typeface="Arial" pitchFamily="34" charset="0"/>
              <a:buChar char="•"/>
            </a:pPr>
            <a:endParaRPr lang="en-US" sz="2500" dirty="0" smtClean="0">
              <a:solidFill>
                <a:schemeClr val="bg1"/>
              </a:solidFill>
            </a:endParaRPr>
          </a:p>
          <a:p>
            <a:pPr marL="342900" indent="-342900">
              <a:buFont typeface="Arial" pitchFamily="34" charset="0"/>
              <a:buChar char="•"/>
            </a:pPr>
            <a:r>
              <a:rPr lang="en-US" sz="2500" dirty="0" smtClean="0">
                <a:solidFill>
                  <a:schemeClr val="bg1"/>
                </a:solidFill>
              </a:rPr>
              <a:t>Improvement of the integration of citizens, guided to the development of digital contents.</a:t>
            </a:r>
          </a:p>
          <a:p>
            <a:pPr marL="342900" indent="-342900">
              <a:buFont typeface="Arial" pitchFamily="34" charset="0"/>
              <a:buChar char="•"/>
            </a:pPr>
            <a:endParaRPr lang="en-US" sz="2500" dirty="0" smtClean="0">
              <a:solidFill>
                <a:schemeClr val="bg1"/>
              </a:solidFill>
            </a:endParaRPr>
          </a:p>
          <a:p>
            <a:pPr marL="342900" indent="-342900">
              <a:buFont typeface="Arial" pitchFamily="34" charset="0"/>
              <a:buChar char="•"/>
            </a:pPr>
            <a:r>
              <a:rPr lang="en-US" sz="2500" dirty="0" smtClean="0">
                <a:solidFill>
                  <a:schemeClr val="bg1"/>
                </a:solidFill>
              </a:rPr>
              <a:t>Long-term political vision</a:t>
            </a:r>
            <a:endParaRPr lang="en-US" b="1"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587" y="1941483"/>
            <a:ext cx="969465" cy="68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1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1081" y="9393559"/>
            <a:ext cx="2095025" cy="648072"/>
          </a:xfrm>
          <a:prstGeom prst="rect">
            <a:avLst/>
          </a:prstGeom>
        </p:spPr>
      </p:pic>
    </p:spTree>
    <p:extLst>
      <p:ext uri="{BB962C8B-B14F-4D97-AF65-F5344CB8AC3E}">
        <p14:creationId xmlns:p14="http://schemas.microsoft.com/office/powerpoint/2010/main" val="142909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572" y="-183505"/>
            <a:ext cx="18291175" cy="10833719"/>
          </a:xfrm>
          <a:prstGeom prst="rect">
            <a:avLst/>
          </a:prstGeom>
        </p:spPr>
      </p:pic>
      <p:sp>
        <p:nvSpPr>
          <p:cNvPr id="13" name="12 Marcador de contenido"/>
          <p:cNvSpPr>
            <a:spLocks noGrp="1"/>
          </p:cNvSpPr>
          <p:nvPr>
            <p:ph idx="1"/>
          </p:nvPr>
        </p:nvSpPr>
        <p:spPr>
          <a:xfrm>
            <a:off x="8425368" y="179132"/>
            <a:ext cx="10225275" cy="8782379"/>
          </a:xfrm>
        </p:spPr>
        <p:txBody>
          <a:bodyPr/>
          <a:lstStyle/>
          <a:p>
            <a:pPr marL="0" indent="0" algn="ctr">
              <a:buNone/>
            </a:pPr>
            <a:r>
              <a:rPr lang="en-US" sz="4000" b="1" dirty="0" smtClean="0">
                <a:solidFill>
                  <a:schemeClr val="bg1"/>
                </a:solidFill>
              </a:rPr>
              <a:t>Outstanding Project</a:t>
            </a:r>
          </a:p>
          <a:p>
            <a:pPr marL="0" indent="0" algn="ctr">
              <a:buNone/>
            </a:pPr>
            <a:r>
              <a:rPr lang="en-US" sz="4000" b="1" dirty="0" smtClean="0">
                <a:solidFill>
                  <a:schemeClr val="bg1"/>
                </a:solidFill>
              </a:rPr>
              <a:t>“RUTA N"</a:t>
            </a:r>
          </a:p>
          <a:p>
            <a:endParaRPr lang="en-US" sz="2400" dirty="0" smtClean="0"/>
          </a:p>
        </p:txBody>
      </p:sp>
      <p:pic>
        <p:nvPicPr>
          <p:cNvPr id="12" name="11 Imagen" descr="banda_baja.png"/>
          <p:cNvPicPr>
            <a:picLocks noChangeAspect="1"/>
          </p:cNvPicPr>
          <p:nvPr/>
        </p:nvPicPr>
        <p:blipFill>
          <a:blip r:embed="rId4" cstate="print"/>
          <a:srcRect t="66102"/>
          <a:stretch>
            <a:fillRect/>
          </a:stretch>
        </p:blipFill>
        <p:spPr>
          <a:xfrm>
            <a:off x="2729" y="6801271"/>
            <a:ext cx="18285716" cy="3486674"/>
          </a:xfrm>
          <a:prstGeom prst="rect">
            <a:avLst/>
          </a:prstGeom>
        </p:spPr>
      </p:pic>
      <p:sp>
        <p:nvSpPr>
          <p:cNvPr id="11" name="10 Título"/>
          <p:cNvSpPr>
            <a:spLocks noGrp="1"/>
          </p:cNvSpPr>
          <p:nvPr>
            <p:ph type="title"/>
          </p:nvPr>
        </p:nvSpPr>
        <p:spPr>
          <a:xfrm>
            <a:off x="1111692" y="1544687"/>
            <a:ext cx="7097791" cy="1743613"/>
          </a:xfrm>
        </p:spPr>
        <p:txBody>
          <a:bodyPr>
            <a:normAutofit fontScale="90000"/>
          </a:bodyPr>
          <a:lstStyle/>
          <a:p>
            <a:r>
              <a:rPr lang="es-CO" sz="4400" dirty="0" err="1">
                <a:solidFill>
                  <a:schemeClr val="bg1"/>
                </a:solidFill>
              </a:rPr>
              <a:t>Best</a:t>
            </a:r>
            <a:r>
              <a:rPr lang="es-CO" sz="4400" dirty="0">
                <a:solidFill>
                  <a:schemeClr val="bg1"/>
                </a:solidFill>
              </a:rPr>
              <a:t> </a:t>
            </a:r>
            <a:r>
              <a:rPr lang="es-CO" sz="4400" dirty="0" err="1">
                <a:solidFill>
                  <a:schemeClr val="bg1"/>
                </a:solidFill>
              </a:rPr>
              <a:t>Practices</a:t>
            </a:r>
            <a:r>
              <a:rPr lang="es-CO" sz="4400" dirty="0">
                <a:solidFill>
                  <a:schemeClr val="bg1"/>
                </a:solidFill>
              </a:rPr>
              <a:t> in </a:t>
            </a:r>
            <a:r>
              <a:rPr lang="es-CO" sz="4400" dirty="0" err="1">
                <a:solidFill>
                  <a:schemeClr val="bg1"/>
                </a:solidFill>
              </a:rPr>
              <a:t>Latin</a:t>
            </a:r>
            <a:r>
              <a:rPr lang="es-CO" sz="4400" dirty="0">
                <a:solidFill>
                  <a:schemeClr val="bg1"/>
                </a:solidFill>
              </a:rPr>
              <a:t> </a:t>
            </a:r>
            <a:r>
              <a:rPr lang="es-CO" sz="4400" dirty="0" err="1">
                <a:solidFill>
                  <a:schemeClr val="bg1"/>
                </a:solidFill>
              </a:rPr>
              <a:t>America</a:t>
            </a:r>
            <a:r>
              <a:rPr lang="es-CO" sz="4400" dirty="0">
                <a:solidFill>
                  <a:schemeClr val="bg1"/>
                </a:solidFill>
              </a:rPr>
              <a:t> </a:t>
            </a:r>
            <a:br>
              <a:rPr lang="es-CO" sz="4400" dirty="0">
                <a:solidFill>
                  <a:schemeClr val="bg1"/>
                </a:solidFill>
              </a:rPr>
            </a:br>
            <a:r>
              <a:rPr lang="es-CO" sz="4400" dirty="0" smtClean="0">
                <a:solidFill>
                  <a:schemeClr val="bg1"/>
                </a:solidFill>
              </a:rPr>
              <a:t/>
            </a:r>
            <a:br>
              <a:rPr lang="es-CO" sz="4400" dirty="0" smtClean="0">
                <a:solidFill>
                  <a:schemeClr val="bg1"/>
                </a:solidFill>
              </a:rPr>
            </a:br>
            <a:r>
              <a:rPr lang="en-US" dirty="0" err="1" smtClean="0">
                <a:solidFill>
                  <a:schemeClr val="bg1"/>
                </a:solidFill>
              </a:rPr>
              <a:t>Medellín</a:t>
            </a:r>
            <a:r>
              <a:rPr lang="en-US" dirty="0" smtClean="0">
                <a:solidFill>
                  <a:schemeClr val="bg1"/>
                </a:solidFill>
              </a:rPr>
              <a:t> Smart City, Colombia: </a:t>
            </a:r>
            <a:br>
              <a:rPr lang="en-US" dirty="0" smtClean="0">
                <a:solidFill>
                  <a:schemeClr val="bg1"/>
                </a:solidFill>
              </a:rPr>
            </a:br>
            <a:r>
              <a:rPr lang="en-US" dirty="0" smtClean="0">
                <a:solidFill>
                  <a:schemeClr val="bg1"/>
                </a:solidFill>
              </a:rPr>
              <a:t>Beyond the public private partnership</a:t>
            </a:r>
            <a:br>
              <a:rPr lang="en-US" dirty="0" smtClean="0">
                <a:solidFill>
                  <a:schemeClr val="bg1"/>
                </a:solidFill>
              </a:rPr>
            </a:br>
            <a:endParaRPr lang="en-US" dirty="0"/>
          </a:p>
        </p:txBody>
      </p:sp>
      <p:sp>
        <p:nvSpPr>
          <p:cNvPr id="14" name="13 Marcador de texto"/>
          <p:cNvSpPr>
            <a:spLocks noGrp="1"/>
          </p:cNvSpPr>
          <p:nvPr>
            <p:ph type="body" sz="half" idx="2"/>
          </p:nvPr>
        </p:nvSpPr>
        <p:spPr>
          <a:xfrm>
            <a:off x="914560" y="2624807"/>
            <a:ext cx="6017671" cy="7038766"/>
          </a:xfrm>
        </p:spPr>
        <p:txBody>
          <a:bodyPr/>
          <a:lstStyle/>
          <a:p>
            <a:pPr algn="just"/>
            <a:endParaRPr lang="en-US" sz="2400" dirty="0">
              <a:solidFill>
                <a:schemeClr val="bg1"/>
              </a:solidFill>
            </a:endParaRPr>
          </a:p>
          <a:p>
            <a:pPr marL="457200" indent="-457200" algn="just">
              <a:buFont typeface="Arial" pitchFamily="34" charset="0"/>
              <a:buChar char="•"/>
            </a:pPr>
            <a:r>
              <a:rPr lang="en-US" dirty="0" smtClean="0">
                <a:solidFill>
                  <a:schemeClr val="bg1"/>
                </a:solidFill>
              </a:rPr>
              <a:t>Medellin Smart City is the program of the Mayor of </a:t>
            </a:r>
            <a:r>
              <a:rPr lang="en-US" dirty="0" err="1" smtClean="0">
                <a:solidFill>
                  <a:schemeClr val="bg1"/>
                </a:solidFill>
              </a:rPr>
              <a:t>Medellín</a:t>
            </a:r>
            <a:r>
              <a:rPr lang="en-US" dirty="0" smtClean="0">
                <a:solidFill>
                  <a:schemeClr val="bg1"/>
                </a:solidFill>
              </a:rPr>
              <a:t> and UNE EPM.</a:t>
            </a:r>
          </a:p>
          <a:p>
            <a:pPr marL="457200" indent="-457200" algn="just">
              <a:buFont typeface="Arial" pitchFamily="34" charset="0"/>
              <a:buChar char="•"/>
            </a:pPr>
            <a:r>
              <a:rPr lang="en-US" dirty="0" smtClean="0">
                <a:solidFill>
                  <a:schemeClr val="bg1"/>
                </a:solidFill>
              </a:rPr>
              <a:t>Beyond of the infrastructure provision: Open </a:t>
            </a:r>
            <a:r>
              <a:rPr lang="en-US" dirty="0" err="1" smtClean="0">
                <a:solidFill>
                  <a:schemeClr val="bg1"/>
                </a:solidFill>
              </a:rPr>
              <a:t>Gov</a:t>
            </a:r>
            <a:r>
              <a:rPr lang="en-US" dirty="0" smtClean="0">
                <a:solidFill>
                  <a:schemeClr val="bg1"/>
                </a:solidFill>
              </a:rPr>
              <a:t>, Citizen Participation,  Social Innovation and Sustainability.</a:t>
            </a:r>
          </a:p>
          <a:p>
            <a:pPr marL="457200" indent="-457200" algn="just">
              <a:buFont typeface="Arial" pitchFamily="34" charset="0"/>
              <a:buChar char="•"/>
            </a:pPr>
            <a:endParaRPr lang="en-US" sz="2400" dirty="0" smtClean="0">
              <a:solidFill>
                <a:schemeClr val="bg1"/>
              </a:solidFill>
            </a:endParaRPr>
          </a:p>
          <a:p>
            <a:pPr marL="457200" indent="-457200" algn="just">
              <a:buFont typeface="Arial" pitchFamily="34" charset="0"/>
              <a:buChar char="•"/>
            </a:pPr>
            <a:r>
              <a:rPr lang="en-US" b="1" dirty="0" smtClean="0">
                <a:solidFill>
                  <a:schemeClr val="bg1"/>
                </a:solidFill>
              </a:rPr>
              <a:t>Strategic Pillars:</a:t>
            </a:r>
          </a:p>
          <a:p>
            <a:pPr marL="1273805" lvl="1" indent="-457200" algn="just">
              <a:buFont typeface="Arial" pitchFamily="34" charset="0"/>
              <a:buChar char="•"/>
            </a:pPr>
            <a:r>
              <a:rPr lang="en-US" sz="2500" dirty="0" smtClean="0">
                <a:solidFill>
                  <a:schemeClr val="bg1"/>
                </a:solidFill>
              </a:rPr>
              <a:t>Ownership</a:t>
            </a:r>
          </a:p>
          <a:p>
            <a:pPr marL="1273805" lvl="1" indent="-457200" algn="just">
              <a:buFont typeface="Arial" pitchFamily="34" charset="0"/>
              <a:buChar char="•"/>
            </a:pPr>
            <a:r>
              <a:rPr lang="en-US" sz="2500" dirty="0" smtClean="0">
                <a:solidFill>
                  <a:schemeClr val="bg1"/>
                </a:solidFill>
              </a:rPr>
              <a:t>Contents</a:t>
            </a:r>
          </a:p>
          <a:p>
            <a:pPr marL="1273805" lvl="1" indent="-457200" algn="just">
              <a:buFont typeface="Arial" pitchFamily="34" charset="0"/>
              <a:buChar char="•"/>
            </a:pPr>
            <a:r>
              <a:rPr lang="en-US" sz="2500" dirty="0" smtClean="0">
                <a:solidFill>
                  <a:schemeClr val="bg1"/>
                </a:solidFill>
              </a:rPr>
              <a:t>Strategic Innovation</a:t>
            </a:r>
          </a:p>
          <a:p>
            <a:pPr marL="1273805" lvl="1" indent="-457200" algn="just">
              <a:buFont typeface="Arial" pitchFamily="34" charset="0"/>
              <a:buChar char="•"/>
            </a:pPr>
            <a:r>
              <a:rPr lang="en-US" sz="2500" dirty="0" smtClean="0">
                <a:solidFill>
                  <a:schemeClr val="bg1"/>
                </a:solidFill>
              </a:rPr>
              <a:t>Public Communication</a:t>
            </a:r>
          </a:p>
          <a:p>
            <a:pPr marL="1273805" lvl="1" indent="-457200" algn="just">
              <a:buFont typeface="Arial" pitchFamily="34" charset="0"/>
              <a:buChar char="•"/>
            </a:pPr>
            <a:endParaRPr lang="en-US" dirty="0">
              <a:solidFill>
                <a:schemeClr val="bg1"/>
              </a:solidFill>
            </a:endParaRPr>
          </a:p>
        </p:txBody>
      </p:sp>
      <p:sp>
        <p:nvSpPr>
          <p:cNvPr id="15" name="14 CuadroTexto"/>
          <p:cNvSpPr txBox="1"/>
          <p:nvPr/>
        </p:nvSpPr>
        <p:spPr>
          <a:xfrm>
            <a:off x="8497515" y="4064967"/>
            <a:ext cx="9289032" cy="4924425"/>
          </a:xfrm>
          <a:prstGeom prst="rect">
            <a:avLst/>
          </a:prstGeom>
          <a:noFill/>
          <a:ln>
            <a:solidFill>
              <a:srgbClr val="FF0000"/>
            </a:solidFill>
          </a:ln>
        </p:spPr>
        <p:txBody>
          <a:bodyPr wrap="square" rtlCol="0">
            <a:spAutoFit/>
          </a:bodyPr>
          <a:lstStyle/>
          <a:p>
            <a:r>
              <a:rPr lang="en-US" b="1" dirty="0" smtClean="0">
                <a:solidFill>
                  <a:schemeClr val="bg1"/>
                </a:solidFill>
              </a:rPr>
              <a:t>Key Lessons</a:t>
            </a:r>
          </a:p>
          <a:p>
            <a:endParaRPr lang="en-US" b="1" dirty="0" smtClean="0">
              <a:solidFill>
                <a:schemeClr val="bg1"/>
              </a:solidFill>
            </a:endParaRPr>
          </a:p>
          <a:p>
            <a:pPr marL="342900" indent="-342900">
              <a:buFont typeface="Arial" pitchFamily="34" charset="0"/>
              <a:buChar char="•"/>
            </a:pPr>
            <a:r>
              <a:rPr lang="en-US" sz="2500" dirty="0" smtClean="0">
                <a:solidFill>
                  <a:schemeClr val="bg1"/>
                </a:solidFill>
              </a:rPr>
              <a:t>Beyond the typical public private partnership for infrastructure.</a:t>
            </a:r>
          </a:p>
          <a:p>
            <a:pPr marL="342900" indent="-342900">
              <a:buFont typeface="Arial" pitchFamily="34" charset="0"/>
              <a:buChar char="•"/>
            </a:pPr>
            <a:endParaRPr lang="en-US" sz="2500" dirty="0" smtClean="0">
              <a:solidFill>
                <a:schemeClr val="bg1"/>
              </a:solidFill>
            </a:endParaRPr>
          </a:p>
          <a:p>
            <a:pPr marL="342900" indent="-342900">
              <a:buFont typeface="Arial" pitchFamily="34" charset="0"/>
              <a:buChar char="•"/>
            </a:pPr>
            <a:r>
              <a:rPr lang="en-US" sz="2500" dirty="0" smtClean="0">
                <a:solidFill>
                  <a:schemeClr val="bg1"/>
                </a:solidFill>
              </a:rPr>
              <a:t>Creation of a Corporation for the promotion of technology based businesses.</a:t>
            </a:r>
          </a:p>
          <a:p>
            <a:pPr marL="342900" indent="-342900">
              <a:buFont typeface="Arial" pitchFamily="34" charset="0"/>
              <a:buChar char="•"/>
            </a:pPr>
            <a:endParaRPr lang="en-US" sz="2500" dirty="0" smtClean="0">
              <a:solidFill>
                <a:schemeClr val="bg1"/>
              </a:solidFill>
            </a:endParaRPr>
          </a:p>
          <a:p>
            <a:pPr marL="342900" indent="-342900">
              <a:buFont typeface="Arial" pitchFamily="34" charset="0"/>
              <a:buChar char="•"/>
            </a:pPr>
            <a:r>
              <a:rPr lang="en-US" sz="2500" dirty="0" smtClean="0">
                <a:solidFill>
                  <a:schemeClr val="bg1"/>
                </a:solidFill>
              </a:rPr>
              <a:t>Political leadership. – Citizen oriented</a:t>
            </a:r>
          </a:p>
          <a:p>
            <a:pPr marL="342900" indent="-342900">
              <a:buFont typeface="Arial" pitchFamily="34" charset="0"/>
              <a:buChar char="•"/>
            </a:pPr>
            <a:endParaRPr lang="en-US" sz="2500" dirty="0" smtClean="0">
              <a:solidFill>
                <a:schemeClr val="bg1"/>
              </a:solidFill>
            </a:endParaRPr>
          </a:p>
          <a:p>
            <a:pPr marL="342900" indent="-342900">
              <a:buFont typeface="Arial" pitchFamily="34" charset="0"/>
              <a:buChar char="•"/>
            </a:pPr>
            <a:r>
              <a:rPr lang="en-US" sz="2500" dirty="0" smtClean="0">
                <a:solidFill>
                  <a:schemeClr val="bg1"/>
                </a:solidFill>
              </a:rPr>
              <a:t>Long-term political vision.</a:t>
            </a:r>
          </a:p>
          <a:p>
            <a:pPr marL="342900" indent="-342900">
              <a:buFont typeface="Arial" pitchFamily="34" charset="0"/>
              <a:buChar char="•"/>
            </a:pPr>
            <a:endParaRPr lang="en-US" sz="2500" dirty="0" smtClean="0">
              <a:solidFill>
                <a:schemeClr val="bg1"/>
              </a:solidFill>
            </a:endParaRPr>
          </a:p>
          <a:p>
            <a:pPr marL="342900" indent="-342900">
              <a:buFont typeface="Arial" pitchFamily="34" charset="0"/>
              <a:buChar char="•"/>
            </a:pPr>
            <a:r>
              <a:rPr lang="en-US" sz="2500" dirty="0" smtClean="0">
                <a:solidFill>
                  <a:schemeClr val="bg1"/>
                </a:solidFill>
              </a:rPr>
              <a:t>Evaluation tools.</a:t>
            </a: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39" r="44080"/>
          <a:stretch/>
        </p:blipFill>
        <p:spPr bwMode="auto">
          <a:xfrm>
            <a:off x="3992076" y="5793159"/>
            <a:ext cx="3497327" cy="104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7515" y="1688703"/>
            <a:ext cx="3175553" cy="225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1737875" y="1616695"/>
            <a:ext cx="6406554" cy="2400657"/>
          </a:xfrm>
          <a:prstGeom prst="rect">
            <a:avLst/>
          </a:prstGeom>
          <a:noFill/>
        </p:spPr>
        <p:txBody>
          <a:bodyPr wrap="square" rtlCol="0">
            <a:spAutoFit/>
          </a:bodyPr>
          <a:lstStyle/>
          <a:p>
            <a:pPr marL="457200" indent="-457200">
              <a:buFont typeface="Arial" pitchFamily="34" charset="0"/>
              <a:buChar char="•"/>
            </a:pPr>
            <a:r>
              <a:rPr lang="en-US" sz="2500" dirty="0">
                <a:solidFill>
                  <a:schemeClr val="bg1"/>
                </a:solidFill>
              </a:rPr>
              <a:t>C</a:t>
            </a:r>
            <a:r>
              <a:rPr lang="en-US" sz="2500" dirty="0" smtClean="0">
                <a:solidFill>
                  <a:schemeClr val="bg1"/>
                </a:solidFill>
              </a:rPr>
              <a:t>orporation </a:t>
            </a:r>
            <a:r>
              <a:rPr lang="en-US" sz="2500" dirty="0">
                <a:solidFill>
                  <a:schemeClr val="bg1"/>
                </a:solidFill>
              </a:rPr>
              <a:t>created by the city of </a:t>
            </a:r>
            <a:r>
              <a:rPr lang="en-US" sz="2500" dirty="0" smtClean="0">
                <a:solidFill>
                  <a:schemeClr val="bg1"/>
                </a:solidFill>
              </a:rPr>
              <a:t>Medellin and UNE EPM.</a:t>
            </a:r>
          </a:p>
          <a:p>
            <a:pPr marL="457200" indent="-457200">
              <a:buFont typeface="Arial" pitchFamily="34" charset="0"/>
              <a:buChar char="•"/>
            </a:pPr>
            <a:endParaRPr lang="en-US" sz="2500" dirty="0" smtClean="0">
              <a:solidFill>
                <a:schemeClr val="bg1"/>
              </a:solidFill>
            </a:endParaRPr>
          </a:p>
          <a:p>
            <a:pPr marL="457200" indent="-457200">
              <a:buFont typeface="Arial" pitchFamily="34" charset="0"/>
              <a:buChar char="•"/>
            </a:pPr>
            <a:r>
              <a:rPr lang="en-US" sz="2500" dirty="0" smtClean="0">
                <a:solidFill>
                  <a:schemeClr val="bg1"/>
                </a:solidFill>
              </a:rPr>
              <a:t>Mission:  To </a:t>
            </a:r>
            <a:r>
              <a:rPr lang="en-US" sz="2500" dirty="0">
                <a:solidFill>
                  <a:schemeClr val="bg1"/>
                </a:solidFill>
              </a:rPr>
              <a:t>promote the development of innovative technology-based businesses that increase the competitiveness of the city </a:t>
            </a:r>
            <a:r>
              <a:rPr lang="en-US" sz="2500" dirty="0" smtClean="0">
                <a:solidFill>
                  <a:schemeClr val="bg1"/>
                </a:solidFill>
              </a:rPr>
              <a:t>.</a:t>
            </a:r>
            <a:endParaRPr lang="es-CO" sz="2500" dirty="0">
              <a:solidFill>
                <a:schemeClr val="bg1"/>
              </a:solidFill>
            </a:endParaRPr>
          </a:p>
        </p:txBody>
      </p:sp>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353" y="1976735"/>
            <a:ext cx="892338" cy="58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1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1081" y="9393559"/>
            <a:ext cx="2095025" cy="648072"/>
          </a:xfrm>
          <a:prstGeom prst="rect">
            <a:avLst/>
          </a:prstGeom>
        </p:spPr>
      </p:pic>
    </p:spTree>
    <p:extLst>
      <p:ext uri="{BB962C8B-B14F-4D97-AF65-F5344CB8AC3E}">
        <p14:creationId xmlns:p14="http://schemas.microsoft.com/office/powerpoint/2010/main" val="3178226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2" name="1 Rectángulo"/>
          <p:cNvSpPr/>
          <p:nvPr/>
        </p:nvSpPr>
        <p:spPr>
          <a:xfrm>
            <a:off x="577651" y="769431"/>
            <a:ext cx="9144000" cy="7848302"/>
          </a:xfrm>
          <a:prstGeom prst="rect">
            <a:avLst/>
          </a:prstGeom>
        </p:spPr>
        <p:txBody>
          <a:bodyPr>
            <a:spAutoFit/>
          </a:bodyPr>
          <a:lstStyle/>
          <a:p>
            <a:pPr algn="just"/>
            <a:r>
              <a:rPr lang="en-US" sz="4000" dirty="0" smtClean="0">
                <a:solidFill>
                  <a:schemeClr val="bg1"/>
                </a:solidFill>
              </a:rPr>
              <a:t>Building Smart Cities in Latin America</a:t>
            </a:r>
          </a:p>
          <a:p>
            <a:pPr algn="just"/>
            <a:r>
              <a:rPr lang="en-US" sz="4000" dirty="0" smtClean="0">
                <a:solidFill>
                  <a:schemeClr val="bg1"/>
                </a:solidFill>
              </a:rPr>
              <a:t>A </a:t>
            </a:r>
            <a:r>
              <a:rPr lang="en-US" sz="4000" dirty="0">
                <a:solidFill>
                  <a:schemeClr val="bg1"/>
                </a:solidFill>
              </a:rPr>
              <a:t>progress based on: </a:t>
            </a:r>
            <a:endParaRPr lang="en-US" sz="4000" dirty="0" smtClean="0">
              <a:solidFill>
                <a:schemeClr val="bg1"/>
              </a:solidFill>
            </a:endParaRPr>
          </a:p>
          <a:p>
            <a:pPr algn="just"/>
            <a:endParaRPr lang="en-US" sz="4000" dirty="0" smtClean="0">
              <a:solidFill>
                <a:schemeClr val="bg1"/>
              </a:solidFill>
            </a:endParaRPr>
          </a:p>
          <a:p>
            <a:pPr marL="457200" indent="-457200" algn="just">
              <a:buFont typeface="Arial" pitchFamily="34" charset="0"/>
              <a:buChar char="•"/>
            </a:pPr>
            <a:r>
              <a:rPr lang="en-US" dirty="0">
                <a:solidFill>
                  <a:schemeClr val="bg1"/>
                </a:solidFill>
              </a:rPr>
              <a:t>P</a:t>
            </a:r>
            <a:r>
              <a:rPr lang="en-US" dirty="0" smtClean="0">
                <a:solidFill>
                  <a:schemeClr val="bg1"/>
                </a:solidFill>
              </a:rPr>
              <a:t>olitical leadership with Long-term political vision</a:t>
            </a:r>
          </a:p>
          <a:p>
            <a:pPr marL="457200" indent="-457200" algn="just">
              <a:buFont typeface="Arial" pitchFamily="34" charset="0"/>
              <a:buChar char="•"/>
            </a:pPr>
            <a:endParaRPr lang="en-US" dirty="0">
              <a:solidFill>
                <a:schemeClr val="bg1"/>
              </a:solidFill>
            </a:endParaRPr>
          </a:p>
          <a:p>
            <a:pPr marL="457200" indent="-457200" algn="just">
              <a:buFont typeface="Arial" pitchFamily="34" charset="0"/>
              <a:buChar char="•"/>
            </a:pPr>
            <a:r>
              <a:rPr lang="en-US" dirty="0" smtClean="0">
                <a:solidFill>
                  <a:schemeClr val="bg1"/>
                </a:solidFill>
              </a:rPr>
              <a:t>Institutionality</a:t>
            </a:r>
          </a:p>
          <a:p>
            <a:pPr marL="457200" indent="-457200" algn="just">
              <a:buFont typeface="Arial" pitchFamily="34" charset="0"/>
              <a:buChar char="•"/>
            </a:pPr>
            <a:endParaRPr lang="en-US" dirty="0" smtClean="0">
              <a:solidFill>
                <a:schemeClr val="bg1"/>
              </a:solidFill>
            </a:endParaRPr>
          </a:p>
          <a:p>
            <a:pPr marL="457200" indent="-457200" algn="just">
              <a:buFont typeface="Arial" pitchFamily="34" charset="0"/>
              <a:buChar char="•"/>
            </a:pPr>
            <a:r>
              <a:rPr lang="en-US" dirty="0" smtClean="0">
                <a:solidFill>
                  <a:schemeClr val="bg1"/>
                </a:solidFill>
              </a:rPr>
              <a:t>Digital Inclusion</a:t>
            </a:r>
          </a:p>
          <a:p>
            <a:pPr marL="457200" indent="-457200" algn="just">
              <a:buFont typeface="Arial" pitchFamily="34" charset="0"/>
              <a:buChar char="•"/>
            </a:pPr>
            <a:endParaRPr lang="en-US" dirty="0" smtClean="0">
              <a:solidFill>
                <a:schemeClr val="bg1"/>
              </a:solidFill>
            </a:endParaRPr>
          </a:p>
          <a:p>
            <a:pPr marL="457200" indent="-457200" algn="just">
              <a:buFont typeface="Arial" pitchFamily="34" charset="0"/>
              <a:buChar char="•"/>
            </a:pPr>
            <a:r>
              <a:rPr lang="en-US" dirty="0" smtClean="0">
                <a:solidFill>
                  <a:schemeClr val="bg1"/>
                </a:solidFill>
              </a:rPr>
              <a:t>Coordination of </a:t>
            </a:r>
            <a:r>
              <a:rPr lang="en-US" dirty="0">
                <a:solidFill>
                  <a:schemeClr val="bg1"/>
                </a:solidFill>
              </a:rPr>
              <a:t>public-private </a:t>
            </a:r>
            <a:r>
              <a:rPr lang="en-US" dirty="0" smtClean="0">
                <a:solidFill>
                  <a:schemeClr val="bg1"/>
                </a:solidFill>
              </a:rPr>
              <a:t>partnerships</a:t>
            </a:r>
          </a:p>
          <a:p>
            <a:pPr algn="just"/>
            <a:endParaRPr lang="en-US" dirty="0" smtClean="0">
              <a:solidFill>
                <a:schemeClr val="bg1"/>
              </a:solidFill>
            </a:endParaRPr>
          </a:p>
          <a:p>
            <a:pPr marL="457200" indent="-457200" algn="just">
              <a:buFont typeface="Arial" pitchFamily="34" charset="0"/>
              <a:buChar char="•"/>
            </a:pPr>
            <a:r>
              <a:rPr lang="en-US" dirty="0" smtClean="0">
                <a:solidFill>
                  <a:schemeClr val="bg1"/>
                </a:solidFill>
              </a:rPr>
              <a:t>Integration of the civil society</a:t>
            </a:r>
          </a:p>
          <a:p>
            <a:pPr marL="457200" indent="-457200" algn="just">
              <a:buFont typeface="Arial" pitchFamily="34" charset="0"/>
              <a:buChar char="•"/>
            </a:pPr>
            <a:endParaRPr lang="en-US" dirty="0">
              <a:solidFill>
                <a:schemeClr val="bg1"/>
              </a:solidFill>
            </a:endParaRPr>
          </a:p>
          <a:p>
            <a:pPr marL="457200" indent="-457200" algn="just">
              <a:buFont typeface="Arial" pitchFamily="34" charset="0"/>
              <a:buChar char="•"/>
            </a:pPr>
            <a:r>
              <a:rPr lang="en-US" dirty="0" smtClean="0">
                <a:solidFill>
                  <a:schemeClr val="bg1"/>
                </a:solidFill>
              </a:rPr>
              <a:t>Innovation </a:t>
            </a:r>
            <a:r>
              <a:rPr lang="en-US" dirty="0">
                <a:solidFill>
                  <a:schemeClr val="bg1"/>
                </a:solidFill>
              </a:rPr>
              <a:t>and </a:t>
            </a:r>
            <a:r>
              <a:rPr lang="en-US" dirty="0" smtClean="0">
                <a:solidFill>
                  <a:schemeClr val="bg1"/>
                </a:solidFill>
              </a:rPr>
              <a:t>investment </a:t>
            </a:r>
            <a:r>
              <a:rPr lang="en-US" dirty="0">
                <a:solidFill>
                  <a:schemeClr val="bg1"/>
                </a:solidFill>
              </a:rPr>
              <a:t>in telecommunications </a:t>
            </a:r>
            <a:r>
              <a:rPr lang="en-US" dirty="0" smtClean="0">
                <a:solidFill>
                  <a:schemeClr val="bg1"/>
                </a:solidFill>
              </a:rPr>
              <a:t>infrastructure.</a:t>
            </a:r>
            <a:endParaRPr lang="es-CO" dirty="0">
              <a:solidFill>
                <a:schemeClr val="bg1"/>
              </a:solidFill>
            </a:endParaRPr>
          </a:p>
        </p:txBody>
      </p:sp>
      <p:graphicFrame>
        <p:nvGraphicFramePr>
          <p:cNvPr id="8" name="7 Diagrama"/>
          <p:cNvGraphicFramePr/>
          <p:nvPr>
            <p:extLst>
              <p:ext uri="{D42A27DB-BD31-4B8C-83A1-F6EECF244321}">
                <p14:modId xmlns:p14="http://schemas.microsoft.com/office/powerpoint/2010/main" val="1278463732"/>
              </p:ext>
            </p:extLst>
          </p:nvPr>
        </p:nvGraphicFramePr>
        <p:xfrm>
          <a:off x="9649071" y="1184647"/>
          <a:ext cx="8713540" cy="6408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CuadroTexto"/>
          <p:cNvSpPr txBox="1"/>
          <p:nvPr/>
        </p:nvSpPr>
        <p:spPr>
          <a:xfrm>
            <a:off x="11737875" y="320551"/>
            <a:ext cx="7560840" cy="584775"/>
          </a:xfrm>
          <a:prstGeom prst="rect">
            <a:avLst/>
          </a:prstGeom>
          <a:noFill/>
        </p:spPr>
        <p:txBody>
          <a:bodyPr wrap="square" rtlCol="0">
            <a:spAutoFit/>
          </a:bodyPr>
          <a:lstStyle/>
          <a:p>
            <a:r>
              <a:rPr lang="en-US" b="1" dirty="0" smtClean="0">
                <a:solidFill>
                  <a:schemeClr val="bg1"/>
                </a:solidFill>
              </a:rPr>
              <a:t>Must work more decisively…</a:t>
            </a:r>
            <a:endParaRPr lang="en-US" b="1" dirty="0">
              <a:solidFill>
                <a:schemeClr val="bg1"/>
              </a:solidFill>
            </a:endParaRPr>
          </a:p>
        </p:txBody>
      </p:sp>
      <p:pic>
        <p:nvPicPr>
          <p:cNvPr id="10" name="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31081" y="9393559"/>
            <a:ext cx="2095025" cy="648072"/>
          </a:xfrm>
          <a:prstGeom prst="rect">
            <a:avLst/>
          </a:prstGeom>
        </p:spPr>
      </p:pic>
    </p:spTree>
    <p:extLst>
      <p:ext uri="{BB962C8B-B14F-4D97-AF65-F5344CB8AC3E}">
        <p14:creationId xmlns:p14="http://schemas.microsoft.com/office/powerpoint/2010/main" val="1429098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4825107" y="8163033"/>
            <a:ext cx="8136905" cy="1446550"/>
          </a:xfrm>
          <a:prstGeom prst="rect">
            <a:avLst/>
          </a:prstGeom>
          <a:noFill/>
        </p:spPr>
        <p:txBody>
          <a:bodyPr wrap="square" rtlCol="0">
            <a:spAutoFit/>
          </a:bodyPr>
          <a:lstStyle/>
          <a:p>
            <a:pPr algn="ctr"/>
            <a:r>
              <a:rPr lang="en-US" sz="8800" i="1" dirty="0" smtClean="0">
                <a:solidFill>
                  <a:schemeClr val="bg1"/>
                </a:solidFill>
                <a:latin typeface="Telefonica Text" pitchFamily="2" charset="0"/>
              </a:rPr>
              <a:t>Thank you</a:t>
            </a:r>
            <a:endParaRPr lang="en-US" sz="8800" i="1" dirty="0" smtClean="0">
              <a:solidFill>
                <a:schemeClr val="bg1"/>
              </a:solidFill>
              <a:latin typeface="Telefonica Text" pitchFamily="2" charset="0"/>
            </a:endParaRPr>
          </a:p>
        </p:txBody>
      </p:sp>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6589" t="11508" r="31260" b="39087"/>
          <a:stretch/>
        </p:blipFill>
        <p:spPr bwMode="auto">
          <a:xfrm>
            <a:off x="5905227" y="176536"/>
            <a:ext cx="5780943" cy="499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047"/>
          <a:stretch/>
        </p:blipFill>
        <p:spPr bwMode="auto">
          <a:xfrm>
            <a:off x="6677014" y="6477274"/>
            <a:ext cx="4484797" cy="154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545187" y="5170850"/>
            <a:ext cx="6552728" cy="1077218"/>
          </a:xfrm>
          <a:prstGeom prst="rect">
            <a:avLst/>
          </a:prstGeom>
          <a:noFill/>
        </p:spPr>
        <p:txBody>
          <a:bodyPr wrap="square" rtlCol="0">
            <a:spAutoFit/>
          </a:bodyPr>
          <a:lstStyle/>
          <a:p>
            <a:pPr algn="ctr"/>
            <a:r>
              <a:rPr lang="en-US" b="1" dirty="0" smtClean="0">
                <a:solidFill>
                  <a:schemeClr val="bg1"/>
                </a:solidFill>
              </a:rPr>
              <a:t>25 and 26 of September</a:t>
            </a:r>
          </a:p>
          <a:p>
            <a:pPr algn="ctr"/>
            <a:r>
              <a:rPr lang="en-US" b="1" dirty="0" smtClean="0">
                <a:solidFill>
                  <a:schemeClr val="bg1"/>
                </a:solidFill>
              </a:rPr>
              <a:t>www.ciudadesdigitales2013.com</a:t>
            </a:r>
            <a:endParaRPr lang="en-US" b="1" dirty="0">
              <a:solidFill>
                <a:schemeClr val="bg1"/>
              </a:solidFill>
            </a:endParaRPr>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1081" y="9393559"/>
            <a:ext cx="2095025" cy="648072"/>
          </a:xfrm>
          <a:prstGeom prst="rect">
            <a:avLst/>
          </a:prstGeom>
        </p:spPr>
      </p:pic>
    </p:spTree>
    <p:extLst>
      <p:ext uri="{BB962C8B-B14F-4D97-AF65-F5344CB8AC3E}">
        <p14:creationId xmlns:p14="http://schemas.microsoft.com/office/powerpoint/2010/main" val="33604273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118&quot;&gt;&lt;property id=&quot;20148&quot; value=&quot;5&quot;/&gt;&lt;property id=&quot;20300&quot; value=&quot;Slide 2&quot;/&gt;&lt;property id=&quot;20307&quot; value=&quot;26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DVSHAPEID" val="RYlIxDJJqGqxFBgLKGibJv"/>
</p:tagLst>
</file>

<file path=ppt/tags/tag3.xml><?xml version="1.0" encoding="utf-8"?>
<p:tagLst xmlns:a="http://schemas.openxmlformats.org/drawingml/2006/main" xmlns:r="http://schemas.openxmlformats.org/officeDocument/2006/relationships" xmlns:p="http://schemas.openxmlformats.org/presentationml/2006/main">
  <p:tag name="DVSHAPEID" val="pRkCPZn0SCGgP0C2oofTlN"/>
</p:tagLst>
</file>

<file path=ppt/tags/tag4.xml><?xml version="1.0" encoding="utf-8"?>
<p:tagLst xmlns:a="http://schemas.openxmlformats.org/drawingml/2006/main" xmlns:r="http://schemas.openxmlformats.org/officeDocument/2006/relationships" xmlns:p="http://schemas.openxmlformats.org/presentationml/2006/main">
  <p:tag name="DVSHAPEID" val="Qhk0LDDzAa3mtcRhA3O8Z8"/>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F115B-80D5-4ADE-8AC2-5B5DD888B813}"/>
</file>

<file path=customXml/itemProps2.xml><?xml version="1.0" encoding="utf-8"?>
<ds:datastoreItem xmlns:ds="http://schemas.openxmlformats.org/officeDocument/2006/customXml" ds:itemID="{70383D1D-83F4-41A5-975E-E6A0393D9B52}"/>
</file>

<file path=customXml/itemProps3.xml><?xml version="1.0" encoding="utf-8"?>
<ds:datastoreItem xmlns:ds="http://schemas.openxmlformats.org/officeDocument/2006/customXml" ds:itemID="{AF11A2DA-2FE9-4359-9751-1E88783BD1F2}"/>
</file>

<file path=docProps/app.xml><?xml version="1.0" encoding="utf-8"?>
<Properties xmlns="http://schemas.openxmlformats.org/officeDocument/2006/extended-properties" xmlns:vt="http://schemas.openxmlformats.org/officeDocument/2006/docPropsVTypes">
  <TotalTime>1709</TotalTime>
  <Words>843</Words>
  <Application>Microsoft Office PowerPoint</Application>
  <PresentationFormat>Personalizado</PresentationFormat>
  <Paragraphs>210</Paragraphs>
  <Slides>9</Slides>
  <Notes>2</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Best Practices in Latin America   Digital Mercedes, Argentina  A case of Political Leadership </vt:lpstr>
      <vt:lpstr>Best Practices in Latin America   Rio de Janeiro, Brazil:  Empowering the Citizenship </vt:lpstr>
      <vt:lpstr>Best Practices in Latin America   Medellín Smart City, Colombia:  Beyond the public private partnership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Eduardo Chomalí</cp:lastModifiedBy>
  <cp:revision>94</cp:revision>
  <cp:lastPrinted>2013-09-10T16:45:23Z</cp:lastPrinted>
  <dcterms:created xsi:type="dcterms:W3CDTF">2013-08-21T15:33:30Z</dcterms:created>
  <dcterms:modified xsi:type="dcterms:W3CDTF">2013-09-10T17:19:08Z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ies>
</file>