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67" r:id="rId10"/>
    <p:sldId id="270" r:id="rId11"/>
    <p:sldId id="271" r:id="rId12"/>
    <p:sldId id="272" r:id="rId13"/>
    <p:sldId id="273" r:id="rId14"/>
  </p:sldIdLst>
  <p:sldSz cx="18291175" cy="10290175"/>
  <p:notesSz cx="6858000" cy="9144000"/>
  <p:custDataLst>
    <p:tags r:id="rId15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9EA7E-2E4F-46AA-9B49-DA1678E1A51E}">
          <p14:sldIdLst>
            <p14:sldId id="256"/>
            <p14:sldId id="262"/>
            <p14:sldId id="263"/>
            <p14:sldId id="264"/>
            <p14:sldId id="265"/>
            <p14:sldId id="266"/>
            <p14:sldId id="268"/>
            <p14:sldId id="269"/>
            <p14:sldId id="267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504" y="-72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92658" y="7799518"/>
            <a:ext cx="8136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2800" dirty="0" smtClean="0">
                <a:solidFill>
                  <a:schemeClr val="bg1"/>
                </a:solidFill>
                <a:latin typeface="Telefonica Text" pitchFamily="2" charset="0"/>
              </a:rPr>
              <a:t>John Smiciklas</a:t>
            </a:r>
          </a:p>
          <a:p>
            <a:pPr defTabSz="1217613"/>
            <a:r>
              <a:rPr lang="es-ES" sz="2800" dirty="0" smtClean="0">
                <a:solidFill>
                  <a:schemeClr val="bg1"/>
                </a:solidFill>
                <a:latin typeface="Telefonica Text" pitchFamily="2" charset="0"/>
              </a:rPr>
              <a:t>Director, </a:t>
            </a:r>
            <a:r>
              <a:rPr lang="es-ES" sz="2800" dirty="0" err="1">
                <a:solidFill>
                  <a:schemeClr val="bg1"/>
                </a:solidFill>
                <a:latin typeface="Telefonica Text" pitchFamily="2" charset="0"/>
              </a:rPr>
              <a:t>E</a:t>
            </a:r>
            <a:r>
              <a:rPr lang="es-ES" sz="2800" dirty="0" err="1" smtClean="0">
                <a:solidFill>
                  <a:schemeClr val="bg1"/>
                </a:solidFill>
                <a:latin typeface="Telefonica Text" pitchFamily="2" charset="0"/>
              </a:rPr>
              <a:t>nergy</a:t>
            </a:r>
            <a:r>
              <a:rPr lang="es-ES" sz="2800" dirty="0" smtClean="0">
                <a:solidFill>
                  <a:schemeClr val="bg1"/>
                </a:solidFill>
                <a:latin typeface="Telefonica Text" pitchFamily="2" charset="0"/>
              </a:rPr>
              <a:t> &amp; </a:t>
            </a:r>
            <a:r>
              <a:rPr lang="es-ES" sz="2800" dirty="0" err="1">
                <a:solidFill>
                  <a:schemeClr val="bg1"/>
                </a:solidFill>
                <a:latin typeface="Telefonica Text" pitchFamily="2" charset="0"/>
              </a:rPr>
              <a:t>E</a:t>
            </a:r>
            <a:r>
              <a:rPr lang="es-ES" sz="2800" dirty="0" err="1" smtClean="0">
                <a:solidFill>
                  <a:schemeClr val="bg1"/>
                </a:solidFill>
                <a:latin typeface="Telefonica Text" pitchFamily="2" charset="0"/>
              </a:rPr>
              <a:t>nvironment</a:t>
            </a:r>
            <a:endParaRPr lang="es-ES" sz="2800" dirty="0" smtClean="0">
              <a:solidFill>
                <a:schemeClr val="bg1"/>
              </a:solidFill>
              <a:latin typeface="Telefonica Text" pitchFamily="2" charset="0"/>
            </a:endParaRPr>
          </a:p>
          <a:p>
            <a:pPr defTabSz="1217613"/>
            <a:r>
              <a:rPr lang="es-ES" sz="2800" dirty="0" smtClean="0">
                <a:solidFill>
                  <a:schemeClr val="bg1"/>
                </a:solidFill>
                <a:latin typeface="Telefonica Text" pitchFamily="2" charset="0"/>
              </a:rPr>
              <a:t>BOMA </a:t>
            </a:r>
            <a:r>
              <a:rPr lang="es-ES" sz="2800" dirty="0" err="1" smtClean="0">
                <a:solidFill>
                  <a:schemeClr val="bg1"/>
                </a:solidFill>
                <a:latin typeface="Telefonica Text" pitchFamily="2" charset="0"/>
              </a:rPr>
              <a:t>Canada</a:t>
            </a:r>
            <a:endParaRPr lang="es-ES" sz="2000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7321" y="5145087"/>
            <a:ext cx="8136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>
              <a:defRPr/>
            </a:pPr>
            <a:r>
              <a:rPr lang="en-CA" sz="4000" dirty="0" smtClean="0">
                <a:solidFill>
                  <a:schemeClr val="bg1"/>
                </a:solidFill>
                <a:latin typeface="Telefonica Text" pitchFamily="2" charset="0"/>
              </a:rPr>
              <a:t>BOMA BEST Energy &amp; Environment </a:t>
            </a:r>
            <a:r>
              <a:rPr lang="en-CA" sz="4000" dirty="0">
                <a:solidFill>
                  <a:schemeClr val="bg1"/>
                </a:solidFill>
                <a:latin typeface="Telefonica Text" pitchFamily="2" charset="0"/>
              </a:rPr>
              <a:t>R</a:t>
            </a:r>
            <a:r>
              <a:rPr lang="en-CA" sz="4000" dirty="0" smtClean="0">
                <a:solidFill>
                  <a:schemeClr val="bg1"/>
                </a:solidFill>
                <a:latin typeface="Telefonica Text" pitchFamily="2" charset="0"/>
              </a:rPr>
              <a:t>eport</a:t>
            </a:r>
          </a:p>
          <a:p>
            <a:pPr defTabSz="1217613">
              <a:defRPr/>
            </a:pPr>
            <a:r>
              <a:rPr lang="en-CA" sz="4000" dirty="0" smtClean="0">
                <a:solidFill>
                  <a:schemeClr val="bg1"/>
                </a:solidFill>
                <a:latin typeface="Telefonica Text" pitchFamily="2" charset="0"/>
              </a:rPr>
              <a:t>Benchmark Environmental Data for Canadian </a:t>
            </a:r>
            <a:r>
              <a:rPr lang="en-CA" sz="4000" dirty="0" smtClean="0">
                <a:solidFill>
                  <a:schemeClr val="bg1"/>
                </a:solidFill>
                <a:latin typeface="Telefonica Text" pitchFamily="2" charset="0"/>
              </a:rPr>
              <a:t>Commercial Real Estate</a:t>
            </a:r>
            <a:endParaRPr lang="en-CA" sz="4000" dirty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48520" r="27509" b="18434"/>
          <a:stretch/>
        </p:blipFill>
        <p:spPr bwMode="auto">
          <a:xfrm>
            <a:off x="1307852" y="2048743"/>
            <a:ext cx="10081120" cy="58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643" y="2120750"/>
            <a:ext cx="17353928" cy="4680521"/>
            <a:chOff x="680708" y="2120750"/>
            <a:chExt cx="14657567" cy="599640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13105" r="28438" b="56667"/>
            <a:stretch/>
          </p:blipFill>
          <p:spPr bwMode="auto">
            <a:xfrm>
              <a:off x="680708" y="2120750"/>
              <a:ext cx="14657567" cy="599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8741" y="4958456"/>
              <a:ext cx="4752528" cy="72008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698741" y="6441231"/>
              <a:ext cx="4752528" cy="72008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5905227" y="4958456"/>
              <a:ext cx="4752528" cy="72008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5928146" y="6441231"/>
              <a:ext cx="4752528" cy="72008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268" y="7377335"/>
            <a:ext cx="1317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elefonica Text"/>
              </a:rPr>
              <a:t>Increased use of ICT = better performance</a:t>
            </a:r>
            <a:endParaRPr lang="en-CA" dirty="0">
              <a:solidFill>
                <a:schemeClr val="bg1"/>
              </a:solidFill>
              <a:latin typeface="Telefonica Text"/>
            </a:endParaRPr>
          </a:p>
        </p:txBody>
      </p:sp>
    </p:spTree>
    <p:extLst>
      <p:ext uri="{BB962C8B-B14F-4D97-AF65-F5344CB8AC3E}">
        <p14:creationId xmlns:p14="http://schemas.microsoft.com/office/powerpoint/2010/main" val="42900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11" y="178474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elefonica Text"/>
              </a:rPr>
              <a:t>Increased use of ICT = better performance</a:t>
            </a:r>
            <a:endParaRPr lang="en-CA" dirty="0">
              <a:solidFill>
                <a:schemeClr val="bg1"/>
              </a:solidFill>
              <a:latin typeface="Telefonica Tex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17778" r="26250" b="31111"/>
          <a:stretch/>
        </p:blipFill>
        <p:spPr bwMode="auto">
          <a:xfrm>
            <a:off x="5617195" y="1760711"/>
            <a:ext cx="11665296" cy="743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905227" y="4208983"/>
            <a:ext cx="3672408" cy="56206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05227" y="5577135"/>
            <a:ext cx="3672408" cy="109172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9865667" y="4208983"/>
            <a:ext cx="3672408" cy="56206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9865667" y="5577135"/>
            <a:ext cx="3672408" cy="109172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5898430" y="8634265"/>
            <a:ext cx="3672408" cy="56206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9858870" y="8634265"/>
            <a:ext cx="3672408" cy="56206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1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572" y="-2230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Future </a:t>
            </a:r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Areas of Work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095" y="2323355"/>
            <a:ext cx="11753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Telefonica Text"/>
              </a:rPr>
              <a:t>Climate Change Adaptation Risk Assessment Module</a:t>
            </a:r>
          </a:p>
          <a:p>
            <a:pPr marL="1388105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  <a:latin typeface="Telefonica Text"/>
              </a:rPr>
              <a:t>(Losses from 2 major Canadian severe weather  events exceeding CAD 4 Billion)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Telefonica Text"/>
              </a:rPr>
              <a:t>Data Centre Assessment Module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Telefonica Text"/>
              </a:rPr>
              <a:t>HealthCare Assessment Module</a:t>
            </a:r>
          </a:p>
        </p:txBody>
      </p:sp>
      <p:pic>
        <p:nvPicPr>
          <p:cNvPr id="10242" name="Picture 2" descr="http://wpmedia.news.nationalpost.com/2013/07/toronto-flooding-2013-photos1.jpg?w=620&amp;h=4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971" y="752599"/>
            <a:ext cx="4752528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logcdn.com/ca.autoblog.com/media/2013/07/toronto-flood-2013-damaged-cars-vehicles-ferrari-california-corvette-mercedes-bmwint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644" y="5191807"/>
            <a:ext cx="6000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Who is BOMA Canada 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6715" y="2185203"/>
            <a:ext cx="14977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 smtClean="0">
                <a:solidFill>
                  <a:schemeClr val="bg1"/>
                </a:solidFill>
              </a:rPr>
              <a:t>Building Owners and Managers Association (BOMA) </a:t>
            </a:r>
            <a:r>
              <a:rPr lang="en-CA" sz="4400" dirty="0">
                <a:solidFill>
                  <a:schemeClr val="bg1"/>
                </a:solidFill>
              </a:rPr>
              <a:t>Canada is the voice of the </a:t>
            </a:r>
            <a:r>
              <a:rPr lang="en-CA" sz="4400" dirty="0" smtClean="0">
                <a:solidFill>
                  <a:schemeClr val="bg1"/>
                </a:solidFill>
              </a:rPr>
              <a:t>Canadian commercial </a:t>
            </a:r>
            <a:r>
              <a:rPr lang="en-CA" sz="4400" dirty="0">
                <a:solidFill>
                  <a:schemeClr val="bg1"/>
                </a:solidFill>
              </a:rPr>
              <a:t>real estate industry. A </a:t>
            </a:r>
            <a:r>
              <a:rPr lang="en-CA" sz="4400" dirty="0" smtClean="0">
                <a:solidFill>
                  <a:schemeClr val="bg1"/>
                </a:solidFill>
              </a:rPr>
              <a:t>national not-for-profit </a:t>
            </a:r>
            <a:r>
              <a:rPr lang="en-CA" sz="4400" dirty="0">
                <a:solidFill>
                  <a:schemeClr val="bg1"/>
                </a:solidFill>
              </a:rPr>
              <a:t>association, with </a:t>
            </a:r>
            <a:r>
              <a:rPr lang="en-CA" sz="4400" dirty="0" smtClean="0">
                <a:solidFill>
                  <a:schemeClr val="bg1"/>
                </a:solidFill>
              </a:rPr>
              <a:t>strong regional </a:t>
            </a:r>
            <a:r>
              <a:rPr lang="en-CA" sz="4400" dirty="0">
                <a:solidFill>
                  <a:schemeClr val="bg1"/>
                </a:solidFill>
              </a:rPr>
              <a:t>association in each major </a:t>
            </a:r>
            <a:r>
              <a:rPr lang="en-CA" sz="4400" dirty="0" smtClean="0">
                <a:solidFill>
                  <a:schemeClr val="bg1"/>
                </a:solidFill>
              </a:rPr>
              <a:t>region in </a:t>
            </a:r>
            <a:r>
              <a:rPr lang="en-CA" sz="4400" dirty="0">
                <a:solidFill>
                  <a:schemeClr val="bg1"/>
                </a:solidFill>
              </a:rPr>
              <a:t>Canada, BOMA Canada is </a:t>
            </a:r>
            <a:r>
              <a:rPr lang="en-CA" sz="4400" dirty="0" smtClean="0">
                <a:solidFill>
                  <a:schemeClr val="bg1"/>
                </a:solidFill>
              </a:rPr>
              <a:t>comprised of </a:t>
            </a:r>
            <a:r>
              <a:rPr lang="en-CA" sz="4400" dirty="0">
                <a:solidFill>
                  <a:schemeClr val="bg1"/>
                </a:solidFill>
              </a:rPr>
              <a:t>over 3,200 members, representing </a:t>
            </a:r>
            <a:r>
              <a:rPr lang="en-CA" sz="4400" dirty="0" smtClean="0">
                <a:solidFill>
                  <a:schemeClr val="bg1"/>
                </a:solidFill>
              </a:rPr>
              <a:t>close to </a:t>
            </a:r>
            <a:r>
              <a:rPr lang="en-CA" sz="4400" dirty="0">
                <a:solidFill>
                  <a:schemeClr val="bg1"/>
                </a:solidFill>
              </a:rPr>
              <a:t>2.1 billion square </a:t>
            </a:r>
            <a:r>
              <a:rPr lang="en-CA" sz="4400" dirty="0" smtClean="0">
                <a:solidFill>
                  <a:schemeClr val="bg1"/>
                </a:solidFill>
              </a:rPr>
              <a:t>feet ( 200 million m</a:t>
            </a:r>
            <a:r>
              <a:rPr lang="en-CA" sz="4400" baseline="30000" dirty="0" smtClean="0">
                <a:solidFill>
                  <a:schemeClr val="bg1"/>
                </a:solidFill>
              </a:rPr>
              <a:t>2</a:t>
            </a:r>
            <a:r>
              <a:rPr lang="en-CA" sz="4400" dirty="0" smtClean="0">
                <a:solidFill>
                  <a:schemeClr val="bg1"/>
                </a:solidFill>
              </a:rPr>
              <a:t> ) of commercial space </a:t>
            </a:r>
            <a:r>
              <a:rPr lang="en-CA" sz="4400" dirty="0">
                <a:solidFill>
                  <a:schemeClr val="bg1"/>
                </a:solidFill>
              </a:rPr>
              <a:t>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14194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96715" y="2128468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solidFill>
                  <a:schemeClr val="bg1"/>
                </a:solidFill>
                <a:latin typeface="Telefonica Text"/>
                <a:cs typeface="Arial" pitchFamily="34" charset="0"/>
              </a:rPr>
              <a:t>Environmental performance data on 455 Buildings across Canada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6715" y="392559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Telefonica Text"/>
              </a:rPr>
              <a:t>2013 BOMA BESt Energy and Environment Report </a:t>
            </a:r>
            <a:r>
              <a:rPr lang="en-CA" sz="4800" dirty="0" smtClean="0">
                <a:solidFill>
                  <a:schemeClr val="bg1"/>
                </a:solidFill>
                <a:latin typeface="Telefonica Text"/>
              </a:rPr>
              <a:t> </a:t>
            </a:r>
            <a:endParaRPr lang="en-CA" sz="4800" dirty="0">
              <a:solidFill>
                <a:schemeClr val="bg1"/>
              </a:solidFill>
              <a:latin typeface="Telefonica Tex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20741" r="23646" b="16667"/>
          <a:stretch/>
        </p:blipFill>
        <p:spPr bwMode="auto">
          <a:xfrm>
            <a:off x="7777435" y="2102359"/>
            <a:ext cx="9448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Data Sets 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9720" y="1392236"/>
            <a:ext cx="12270803" cy="7505700"/>
            <a:chOff x="3240932" y="1392236"/>
            <a:chExt cx="12270803" cy="7505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20742" r="50737" b="37315"/>
            <a:stretch/>
          </p:blipFill>
          <p:spPr bwMode="auto">
            <a:xfrm>
              <a:off x="3240932" y="1392236"/>
              <a:ext cx="4536503" cy="376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1" t="15726" r="28237" b="11312"/>
            <a:stretch/>
          </p:blipFill>
          <p:spPr bwMode="auto">
            <a:xfrm>
              <a:off x="7777435" y="1392236"/>
              <a:ext cx="7734300" cy="750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59335" y="1760711"/>
            <a:ext cx="94223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Includes: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Office buildings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Open Air Retail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MURBs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Enclosed Shopping Centres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Light Industrial</a:t>
            </a:r>
          </a:p>
          <a:p>
            <a:endParaRPr lang="en-CA" sz="1600" dirty="0" smtClean="0">
              <a:solidFill>
                <a:schemeClr val="bg1"/>
              </a:solidFill>
              <a:latin typeface="Telefonica Text"/>
            </a:endParaRPr>
          </a:p>
          <a:p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This </a:t>
            </a:r>
            <a:r>
              <a:rPr lang="en-CA" sz="3600" dirty="0">
                <a:solidFill>
                  <a:schemeClr val="bg1"/>
                </a:solidFill>
                <a:latin typeface="Telefonica Text"/>
              </a:rPr>
              <a:t>sample represents </a:t>
            </a: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approximately 98.1 </a:t>
            </a:r>
            <a:r>
              <a:rPr lang="en-CA" sz="3600" dirty="0">
                <a:solidFill>
                  <a:schemeClr val="bg1"/>
                </a:solidFill>
                <a:latin typeface="Telefonica Text"/>
              </a:rPr>
              <a:t>million square feet of </a:t>
            </a:r>
            <a:r>
              <a:rPr lang="en-CA" sz="3600" dirty="0" smtClean="0">
                <a:solidFill>
                  <a:schemeClr val="bg1"/>
                </a:solidFill>
                <a:latin typeface="Telefonica Text"/>
              </a:rPr>
              <a:t>Canadian commercial </a:t>
            </a:r>
            <a:r>
              <a:rPr lang="en-CA" sz="3600" dirty="0">
                <a:solidFill>
                  <a:schemeClr val="bg1"/>
                </a:solidFill>
                <a:latin typeface="Telefonica Text"/>
              </a:rPr>
              <a:t>real estate.</a:t>
            </a:r>
          </a:p>
        </p:txBody>
      </p:sp>
    </p:spTree>
    <p:extLst>
      <p:ext uri="{BB962C8B-B14F-4D97-AF65-F5344CB8AC3E}">
        <p14:creationId xmlns:p14="http://schemas.microsoft.com/office/powerpoint/2010/main" val="16750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2739" y="2696815"/>
            <a:ext cx="10225136" cy="465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Average energy use intensity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for BOMA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BESt certified office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buildings is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30.76 ekWh/ft2/</a:t>
            </a:r>
            <a:r>
              <a:rPr lang="en-CA" sz="4400" dirty="0" err="1">
                <a:solidFill>
                  <a:schemeClr val="bg1"/>
                </a:solidFill>
                <a:latin typeface="Telefonica Text"/>
              </a:rPr>
              <a:t>yr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 (or 1.19 f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GJ/m2/</a:t>
            </a:r>
            <a:r>
              <a:rPr lang="en-CA" sz="4400" dirty="0" err="1" smtClean="0">
                <a:solidFill>
                  <a:schemeClr val="bg1"/>
                </a:solidFill>
                <a:latin typeface="Telefonica Text"/>
              </a:rPr>
              <a:t>yr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) with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a median of 27.84 ekWh/ft2/</a:t>
            </a:r>
            <a:r>
              <a:rPr lang="en-CA" sz="4400" dirty="0" err="1">
                <a:solidFill>
                  <a:schemeClr val="bg1"/>
                </a:solidFill>
                <a:latin typeface="Telefonica Text"/>
              </a:rPr>
              <a:t>yr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– a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16% improvement on the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National Resources Canada national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average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0555" r="45833" b="21667"/>
          <a:stretch/>
        </p:blipFill>
        <p:spPr bwMode="auto">
          <a:xfrm>
            <a:off x="12241931" y="432245"/>
            <a:ext cx="510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2739" y="2696815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Telefonica Text"/>
              </a:rPr>
              <a:t>Average water consumption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intensity for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BOMA BESt certified office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buildings is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0.6 m3/m2 – a 70% improvement on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the national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average of 2.03 m3/m2.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44259" r="46042" b="29815"/>
          <a:stretch/>
        </p:blipFill>
        <p:spPr bwMode="auto">
          <a:xfrm>
            <a:off x="10634210" y="2503658"/>
            <a:ext cx="7184732" cy="36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2739" y="2336775"/>
            <a:ext cx="14185576" cy="620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Sub-metering is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extremely helpful for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identifying energy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saving opportunities as well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as facilitating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ongoing commissioning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practices, but this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technology is still not commonly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found in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buildings. Sub-meters are especially</a:t>
            </a:r>
          </a:p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critical for building managers seeking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to understand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the energy performance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of individual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buildings within an office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complex or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to investigate the differences in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individual tenant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consumption patterns.</a:t>
            </a:r>
          </a:p>
        </p:txBody>
      </p:sp>
    </p:spTree>
    <p:extLst>
      <p:ext uri="{BB962C8B-B14F-4D97-AF65-F5344CB8AC3E}">
        <p14:creationId xmlns:p14="http://schemas.microsoft.com/office/powerpoint/2010/main" val="33361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715" y="1562236"/>
            <a:ext cx="10225136" cy="703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Building performance can be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influenced by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a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#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of factors:</a:t>
            </a:r>
          </a:p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1. Age of the building;</a:t>
            </a:r>
          </a:p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2. Size of the building;</a:t>
            </a:r>
          </a:p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3. Efficiency features of the buildings;</a:t>
            </a:r>
          </a:p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4. Management practices including </a:t>
            </a:r>
            <a:r>
              <a:rPr lang="en-CA" sz="4400" dirty="0" smtClean="0">
                <a:solidFill>
                  <a:schemeClr val="bg1"/>
                </a:solidFill>
                <a:latin typeface="Telefonica Text"/>
              </a:rPr>
              <a:t>operations, monitoring </a:t>
            </a:r>
            <a:r>
              <a:rPr lang="en-CA" sz="4400" dirty="0">
                <a:solidFill>
                  <a:schemeClr val="bg1"/>
                </a:solidFill>
                <a:latin typeface="Telefonica Text"/>
              </a:rPr>
              <a:t>and on-going commissioning; and</a:t>
            </a:r>
          </a:p>
          <a:p>
            <a:pPr>
              <a:lnSpc>
                <a:spcPct val="114000"/>
              </a:lnSpc>
            </a:pPr>
            <a:r>
              <a:rPr lang="en-CA" sz="4400" dirty="0">
                <a:solidFill>
                  <a:schemeClr val="bg1"/>
                </a:solidFill>
                <a:latin typeface="Telefonica Text"/>
              </a:rPr>
              <a:t>5. Occupant engagement.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20633" r="45979" b="53519"/>
          <a:stretch/>
        </p:blipFill>
        <p:spPr bwMode="auto">
          <a:xfrm>
            <a:off x="11913711" y="2341755"/>
            <a:ext cx="6046944" cy="35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2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15" y="392559"/>
            <a:ext cx="14545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bg1"/>
                </a:solidFill>
                <a:latin typeface="Telefonica Text"/>
              </a:rPr>
              <a:t>Key Findings</a:t>
            </a:r>
            <a:endParaRPr lang="en-CA" sz="6600" dirty="0">
              <a:solidFill>
                <a:schemeClr val="bg1"/>
              </a:solidFill>
              <a:latin typeface="Telefonica Tex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927" r="39688" b="37777"/>
          <a:stretch/>
        </p:blipFill>
        <p:spPr bwMode="auto">
          <a:xfrm>
            <a:off x="1440731" y="1832719"/>
            <a:ext cx="9145016" cy="54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8" t="33518" r="26354" b="18420"/>
          <a:stretch/>
        </p:blipFill>
        <p:spPr bwMode="auto">
          <a:xfrm>
            <a:off x="12096749" y="1161956"/>
            <a:ext cx="3729961" cy="679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0E64E-6FF8-4710-9B7B-6B8A125CBE62}"/>
</file>

<file path=customXml/itemProps2.xml><?xml version="1.0" encoding="utf-8"?>
<ds:datastoreItem xmlns:ds="http://schemas.openxmlformats.org/officeDocument/2006/customXml" ds:itemID="{3AAD4968-82D4-4F88-ACD0-24B132B77B33}"/>
</file>

<file path=customXml/itemProps3.xml><?xml version="1.0" encoding="utf-8"?>
<ds:datastoreItem xmlns:ds="http://schemas.openxmlformats.org/officeDocument/2006/customXml" ds:itemID="{B0B1F205-F96C-4BFD-9F4E-3EF02C9F38CF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369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John Smiciklas</cp:lastModifiedBy>
  <cp:revision>35</cp:revision>
  <dcterms:created xsi:type="dcterms:W3CDTF">2013-08-21T15:33:30Z</dcterms:created>
  <dcterms:modified xsi:type="dcterms:W3CDTF">2013-09-09T01:57:57Z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