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1" r:id="rId4"/>
    <p:sldId id="262" r:id="rId5"/>
    <p:sldId id="263" r:id="rId6"/>
    <p:sldId id="264" r:id="rId7"/>
  </p:sldIdLst>
  <p:sldSz cx="18291175" cy="10290175"/>
  <p:notesSz cx="6858000" cy="9144000"/>
  <p:custDataLst>
    <p:tags r:id="rId9"/>
  </p:custDataLst>
  <p:defaultTextStyle>
    <a:defPPr>
      <a:defRPr lang="es-ES"/>
    </a:defPPr>
    <a:lvl1pPr marL="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60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321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81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642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302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963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6234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2839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40" d="100"/>
          <a:sy n="40" d="100"/>
        </p:scale>
        <p:origin x="-1116" y="-294"/>
      </p:cViewPr>
      <p:guideLst>
        <p:guide orient="horz" pos="2288"/>
        <p:guide orient="horz" pos="2969"/>
        <p:guide pos="5761"/>
        <p:guide pos="5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D551D-F1EF-421F-A55F-B8CD54A5B316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7FF9F-4A8B-4774-86C2-D06C83985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44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1AF0-EF42-6547-B48F-38F182FBCF9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16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71838" y="3196625"/>
            <a:ext cx="15547499" cy="220571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43676" y="5831099"/>
            <a:ext cx="12803823" cy="26297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3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6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3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6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16/09/2013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46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16/09/2013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70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6528555" y="619317"/>
            <a:ext cx="8231029" cy="131723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829119" y="619317"/>
            <a:ext cx="24394584" cy="1317237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16/09/2013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905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16/09/2013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96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44877" y="6612391"/>
            <a:ext cx="15547499" cy="204374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444877" y="4361416"/>
            <a:ext cx="15547499" cy="2250975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60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321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81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642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302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963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623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283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16/09/2013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2848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829117" y="3601562"/>
            <a:ext cx="16312808" cy="10190132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8446779" y="3601562"/>
            <a:ext cx="16312806" cy="10190132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16/09/2013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902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559" y="412084"/>
            <a:ext cx="16462058" cy="1715029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559" y="2303380"/>
            <a:ext cx="8081779" cy="959939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605" indent="0">
              <a:buNone/>
              <a:defRPr sz="3600" b="1"/>
            </a:lvl2pPr>
            <a:lvl3pPr marL="1633210" indent="0">
              <a:buNone/>
              <a:defRPr sz="3200" b="1"/>
            </a:lvl3pPr>
            <a:lvl4pPr marL="2449815" indent="0">
              <a:buNone/>
              <a:defRPr sz="2900" b="1"/>
            </a:lvl4pPr>
            <a:lvl5pPr marL="3266420" indent="0">
              <a:buNone/>
              <a:defRPr sz="2900" b="1"/>
            </a:lvl5pPr>
            <a:lvl6pPr marL="4083025" indent="0">
              <a:buNone/>
              <a:defRPr sz="2900" b="1"/>
            </a:lvl6pPr>
            <a:lvl7pPr marL="4899630" indent="0">
              <a:buNone/>
              <a:defRPr sz="2900" b="1"/>
            </a:lvl7pPr>
            <a:lvl8pPr marL="5716234" indent="0">
              <a:buNone/>
              <a:defRPr sz="2900" b="1"/>
            </a:lvl8pPr>
            <a:lvl9pPr marL="6532839" indent="0">
              <a:buNone/>
              <a:defRPr sz="2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914559" y="3263320"/>
            <a:ext cx="8081779" cy="5928761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9291664" y="2303380"/>
            <a:ext cx="8084953" cy="959939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605" indent="0">
              <a:buNone/>
              <a:defRPr sz="3600" b="1"/>
            </a:lvl2pPr>
            <a:lvl3pPr marL="1633210" indent="0">
              <a:buNone/>
              <a:defRPr sz="3200" b="1"/>
            </a:lvl3pPr>
            <a:lvl4pPr marL="2449815" indent="0">
              <a:buNone/>
              <a:defRPr sz="2900" b="1"/>
            </a:lvl4pPr>
            <a:lvl5pPr marL="3266420" indent="0">
              <a:buNone/>
              <a:defRPr sz="2900" b="1"/>
            </a:lvl5pPr>
            <a:lvl6pPr marL="4083025" indent="0">
              <a:buNone/>
              <a:defRPr sz="2900" b="1"/>
            </a:lvl6pPr>
            <a:lvl7pPr marL="4899630" indent="0">
              <a:buNone/>
              <a:defRPr sz="2900" b="1"/>
            </a:lvl7pPr>
            <a:lvl8pPr marL="5716234" indent="0">
              <a:buNone/>
              <a:defRPr sz="2900" b="1"/>
            </a:lvl8pPr>
            <a:lvl9pPr marL="6532839" indent="0">
              <a:buNone/>
              <a:defRPr sz="2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9291664" y="3263320"/>
            <a:ext cx="8084953" cy="5928761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16/09/2013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295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16/09/2013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418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16/09/2013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136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560" y="409701"/>
            <a:ext cx="6017671" cy="1743613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51341" y="409702"/>
            <a:ext cx="10225275" cy="8782379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560" y="2153315"/>
            <a:ext cx="6017671" cy="7038766"/>
          </a:xfrm>
        </p:spPr>
        <p:txBody>
          <a:bodyPr/>
          <a:lstStyle>
            <a:lvl1pPr marL="0" indent="0">
              <a:buNone/>
              <a:defRPr sz="2500"/>
            </a:lvl1pPr>
            <a:lvl2pPr marL="816605" indent="0">
              <a:buNone/>
              <a:defRPr sz="2100"/>
            </a:lvl2pPr>
            <a:lvl3pPr marL="1633210" indent="0">
              <a:buNone/>
              <a:defRPr sz="1800"/>
            </a:lvl3pPr>
            <a:lvl4pPr marL="2449815" indent="0">
              <a:buNone/>
              <a:defRPr sz="1600"/>
            </a:lvl4pPr>
            <a:lvl5pPr marL="3266420" indent="0">
              <a:buNone/>
              <a:defRPr sz="1600"/>
            </a:lvl5pPr>
            <a:lvl6pPr marL="4083025" indent="0">
              <a:buNone/>
              <a:defRPr sz="1600"/>
            </a:lvl6pPr>
            <a:lvl7pPr marL="4899630" indent="0">
              <a:buNone/>
              <a:defRPr sz="1600"/>
            </a:lvl7pPr>
            <a:lvl8pPr marL="5716234" indent="0">
              <a:buNone/>
              <a:defRPr sz="1600"/>
            </a:lvl8pPr>
            <a:lvl9pPr marL="6532839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16/09/2013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2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85198" y="7203123"/>
            <a:ext cx="10974705" cy="850369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585198" y="919446"/>
            <a:ext cx="10974705" cy="6174105"/>
          </a:xfrm>
        </p:spPr>
        <p:txBody>
          <a:bodyPr/>
          <a:lstStyle>
            <a:lvl1pPr marL="0" indent="0">
              <a:buNone/>
              <a:defRPr sz="5700"/>
            </a:lvl1pPr>
            <a:lvl2pPr marL="816605" indent="0">
              <a:buNone/>
              <a:defRPr sz="5000"/>
            </a:lvl2pPr>
            <a:lvl3pPr marL="1633210" indent="0">
              <a:buNone/>
              <a:defRPr sz="4300"/>
            </a:lvl3pPr>
            <a:lvl4pPr marL="2449815" indent="0">
              <a:buNone/>
              <a:defRPr sz="3600"/>
            </a:lvl4pPr>
            <a:lvl5pPr marL="3266420" indent="0">
              <a:buNone/>
              <a:defRPr sz="3600"/>
            </a:lvl5pPr>
            <a:lvl6pPr marL="4083025" indent="0">
              <a:buNone/>
              <a:defRPr sz="3600"/>
            </a:lvl6pPr>
            <a:lvl7pPr marL="4899630" indent="0">
              <a:buNone/>
              <a:defRPr sz="3600"/>
            </a:lvl7pPr>
            <a:lvl8pPr marL="5716234" indent="0">
              <a:buNone/>
              <a:defRPr sz="3600"/>
            </a:lvl8pPr>
            <a:lvl9pPr marL="6532839" indent="0">
              <a:buNone/>
              <a:defRPr sz="36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585198" y="8053492"/>
            <a:ext cx="10974705" cy="1207666"/>
          </a:xfrm>
        </p:spPr>
        <p:txBody>
          <a:bodyPr/>
          <a:lstStyle>
            <a:lvl1pPr marL="0" indent="0">
              <a:buNone/>
              <a:defRPr sz="2500"/>
            </a:lvl1pPr>
            <a:lvl2pPr marL="816605" indent="0">
              <a:buNone/>
              <a:defRPr sz="2100"/>
            </a:lvl2pPr>
            <a:lvl3pPr marL="1633210" indent="0">
              <a:buNone/>
              <a:defRPr sz="1800"/>
            </a:lvl3pPr>
            <a:lvl4pPr marL="2449815" indent="0">
              <a:buNone/>
              <a:defRPr sz="1600"/>
            </a:lvl4pPr>
            <a:lvl5pPr marL="3266420" indent="0">
              <a:buNone/>
              <a:defRPr sz="1600"/>
            </a:lvl5pPr>
            <a:lvl6pPr marL="4083025" indent="0">
              <a:buNone/>
              <a:defRPr sz="1600"/>
            </a:lvl6pPr>
            <a:lvl7pPr marL="4899630" indent="0">
              <a:buNone/>
              <a:defRPr sz="1600"/>
            </a:lvl7pPr>
            <a:lvl8pPr marL="5716234" indent="0">
              <a:buNone/>
              <a:defRPr sz="1600"/>
            </a:lvl8pPr>
            <a:lvl9pPr marL="6532839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16/09/2013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965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914559" y="412084"/>
            <a:ext cx="16462058" cy="1715029"/>
          </a:xfrm>
          <a:prstGeom prst="rect">
            <a:avLst/>
          </a:prstGeom>
        </p:spPr>
        <p:txBody>
          <a:bodyPr vert="horz" lIns="163321" tIns="81660" rIns="163321" bIns="8166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559" y="2401042"/>
            <a:ext cx="16462058" cy="6791040"/>
          </a:xfrm>
          <a:prstGeom prst="rect">
            <a:avLst/>
          </a:prstGeom>
        </p:spPr>
        <p:txBody>
          <a:bodyPr vert="horz" lIns="163321" tIns="81660" rIns="163321" bIns="8166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914559" y="9537468"/>
            <a:ext cx="4267941" cy="547857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DB98A-F1DC-46C4-9FF0-1BF63371BA7C}" type="datetimeFigureOut">
              <a:rPr lang="es-ES" smtClean="0"/>
              <a:pPr/>
              <a:t>16/09/2013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249485" y="9537468"/>
            <a:ext cx="5792205" cy="547857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3108675" y="9537468"/>
            <a:ext cx="4267941" cy="547857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733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33210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454" indent="-612454" algn="l" defTabSz="1633210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983" indent="-510378" algn="l" defTabSz="1633210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512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8117" indent="-408302" algn="l" defTabSz="163321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4722" indent="-408302" algn="l" defTabSz="1633210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1327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7932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4537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41142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60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21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81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42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302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963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6234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2839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-1" y="-1"/>
            <a:ext cx="18291175" cy="10290175"/>
          </a:xfrm>
          <a:prstGeom prst="rect">
            <a:avLst/>
          </a:prstGeom>
        </p:spPr>
      </p:pic>
      <p:grpSp>
        <p:nvGrpSpPr>
          <p:cNvPr id="12" name="11 Grupo"/>
          <p:cNvGrpSpPr/>
          <p:nvPr/>
        </p:nvGrpSpPr>
        <p:grpSpPr>
          <a:xfrm>
            <a:off x="10147117" y="1832719"/>
            <a:ext cx="8144058" cy="8138144"/>
            <a:chOff x="10884627" y="1035408"/>
            <a:chExt cx="7353134" cy="7347794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99" t="2781" r="23249" b="1553"/>
            <a:stretch/>
          </p:blipFill>
          <p:spPr>
            <a:xfrm>
              <a:off x="10884627" y="1035408"/>
              <a:ext cx="7353134" cy="7347794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97" r="22254" b="10594"/>
            <a:stretch/>
          </p:blipFill>
          <p:spPr>
            <a:xfrm>
              <a:off x="10911034" y="1356330"/>
              <a:ext cx="7300320" cy="6705950"/>
            </a:xfrm>
            <a:prstGeom prst="rect">
              <a:avLst/>
            </a:prstGeom>
          </p:spPr>
        </p:pic>
      </p:grpSp>
      <p:sp>
        <p:nvSpPr>
          <p:cNvPr id="10" name="9 CuadroTexto"/>
          <p:cNvSpPr txBox="1"/>
          <p:nvPr/>
        </p:nvSpPr>
        <p:spPr>
          <a:xfrm>
            <a:off x="747321" y="7764073"/>
            <a:ext cx="9621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613"/>
            <a:r>
              <a:rPr lang="es-ES" sz="4400" dirty="0" smtClean="0">
                <a:solidFill>
                  <a:schemeClr val="bg1"/>
                </a:solidFill>
                <a:latin typeface="Telefonica Text" pitchFamily="2" charset="0"/>
              </a:rPr>
              <a:t>Alberto </a:t>
            </a:r>
            <a:r>
              <a:rPr lang="es-ES" sz="4400" dirty="0" err="1" smtClean="0">
                <a:solidFill>
                  <a:schemeClr val="bg1"/>
                </a:solidFill>
                <a:latin typeface="Telefonica Text" pitchFamily="2" charset="0"/>
              </a:rPr>
              <a:t>Zilio</a:t>
            </a:r>
            <a:r>
              <a:rPr lang="es-ES" sz="4400" dirty="0" smtClean="0">
                <a:solidFill>
                  <a:schemeClr val="bg1"/>
                </a:solidFill>
                <a:latin typeface="Telefonica Text" pitchFamily="2" charset="0"/>
              </a:rPr>
              <a:t>, Director – </a:t>
            </a:r>
            <a:r>
              <a:rPr lang="es-ES" sz="4400" dirty="0" err="1" smtClean="0">
                <a:solidFill>
                  <a:schemeClr val="bg1"/>
                </a:solidFill>
                <a:latin typeface="Telefonica Text" pitchFamily="2" charset="0"/>
              </a:rPr>
              <a:t>Public</a:t>
            </a:r>
            <a:r>
              <a:rPr lang="es-ES" sz="4400" dirty="0" smtClean="0">
                <a:solidFill>
                  <a:schemeClr val="bg1"/>
                </a:solidFill>
                <a:latin typeface="Telefonica Text" pitchFamily="2" charset="0"/>
              </a:rPr>
              <a:t> </a:t>
            </a:r>
            <a:r>
              <a:rPr lang="es-ES" sz="4400" dirty="0" err="1" smtClean="0">
                <a:solidFill>
                  <a:schemeClr val="bg1"/>
                </a:solidFill>
                <a:latin typeface="Telefonica Text" pitchFamily="2" charset="0"/>
              </a:rPr>
              <a:t>Affairs</a:t>
            </a:r>
            <a:r>
              <a:rPr lang="es-ES" sz="4400" dirty="0" smtClean="0">
                <a:solidFill>
                  <a:schemeClr val="bg1"/>
                </a:solidFill>
                <a:latin typeface="Telefonica Text" pitchFamily="2" charset="0"/>
              </a:rPr>
              <a:t>, AT&amp;T </a:t>
            </a:r>
            <a:r>
              <a:rPr lang="es-ES" sz="4400" dirty="0" err="1" smtClean="0">
                <a:solidFill>
                  <a:schemeClr val="bg1"/>
                </a:solidFill>
                <a:latin typeface="Telefonica Text" pitchFamily="2" charset="0"/>
              </a:rPr>
              <a:t>Europe</a:t>
            </a:r>
            <a:endParaRPr lang="es-ES" sz="4400" dirty="0" smtClean="0">
              <a:solidFill>
                <a:schemeClr val="bg1"/>
              </a:solidFill>
              <a:latin typeface="Telefonica Text" pitchFamily="2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47321" y="6684914"/>
            <a:ext cx="81369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i="1" dirty="0" err="1" smtClean="0">
                <a:solidFill>
                  <a:schemeClr val="bg1"/>
                </a:solidFill>
                <a:latin typeface="Telefonica Text" pitchFamily="2" charset="0"/>
              </a:rPr>
              <a:t>The</a:t>
            </a:r>
            <a:r>
              <a:rPr lang="es-ES" sz="6600" i="1" dirty="0" smtClean="0">
                <a:solidFill>
                  <a:schemeClr val="bg1"/>
                </a:solidFill>
                <a:latin typeface="Telefonica Text" pitchFamily="2" charset="0"/>
              </a:rPr>
              <a:t> </a:t>
            </a:r>
            <a:r>
              <a:rPr lang="es-ES" sz="6600" i="1" dirty="0" err="1" smtClean="0">
                <a:solidFill>
                  <a:schemeClr val="bg1"/>
                </a:solidFill>
                <a:latin typeface="Telefonica Text" pitchFamily="2" charset="0"/>
              </a:rPr>
              <a:t>Connected</a:t>
            </a:r>
            <a:r>
              <a:rPr lang="es-ES" sz="6600" i="1" dirty="0" smtClean="0">
                <a:solidFill>
                  <a:schemeClr val="bg1"/>
                </a:solidFill>
                <a:latin typeface="Telefonica Text" pitchFamily="2" charset="0"/>
              </a:rPr>
              <a:t> </a:t>
            </a:r>
            <a:r>
              <a:rPr lang="es-ES" sz="6600" i="1" dirty="0" err="1" smtClean="0">
                <a:solidFill>
                  <a:schemeClr val="bg1"/>
                </a:solidFill>
                <a:latin typeface="Telefonica Text" pitchFamily="2" charset="0"/>
              </a:rPr>
              <a:t>Cities</a:t>
            </a:r>
            <a:endParaRPr lang="es-ES" sz="6600" i="1" dirty="0" smtClean="0">
              <a:solidFill>
                <a:schemeClr val="bg1"/>
              </a:solidFill>
              <a:latin typeface="Telefonica Text" pitchFamily="2" charset="0"/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575865" y="618847"/>
            <a:ext cx="9793088" cy="4094441"/>
            <a:chOff x="8285993" y="1622117"/>
            <a:chExt cx="10602200" cy="4432727"/>
          </a:xfrm>
        </p:grpSpPr>
        <p:pic>
          <p:nvPicPr>
            <p:cNvPr id="16" name="15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260" b="19357"/>
            <a:stretch/>
          </p:blipFill>
          <p:spPr>
            <a:xfrm>
              <a:off x="8526684" y="1789144"/>
              <a:ext cx="3224612" cy="1095250"/>
            </a:xfrm>
            <a:prstGeom prst="rect">
              <a:avLst/>
            </a:prstGeom>
          </p:spPr>
        </p:pic>
        <p:pic>
          <p:nvPicPr>
            <p:cNvPr id="17" name="16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7443" y="1622117"/>
              <a:ext cx="2006026" cy="1185379"/>
            </a:xfrm>
            <a:prstGeom prst="rect">
              <a:avLst/>
            </a:prstGeom>
          </p:spPr>
        </p:pic>
        <p:pic>
          <p:nvPicPr>
            <p:cNvPr id="18" name="17 Imagen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89" b="35610"/>
            <a:stretch/>
          </p:blipFill>
          <p:spPr>
            <a:xfrm>
              <a:off x="8285993" y="3132594"/>
              <a:ext cx="10602200" cy="2922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249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-1" y="-1"/>
            <a:ext cx="18291175" cy="10290175"/>
          </a:xfrm>
          <a:prstGeom prst="rect">
            <a:avLst/>
          </a:prstGeom>
        </p:spPr>
      </p:pic>
      <p:pic>
        <p:nvPicPr>
          <p:cNvPr id="12" name="11 Imagen" descr="banda_baja.png"/>
          <p:cNvPicPr>
            <a:picLocks noChangeAspect="1"/>
          </p:cNvPicPr>
          <p:nvPr/>
        </p:nvPicPr>
        <p:blipFill>
          <a:blip r:embed="rId3" cstate="print"/>
          <a:srcRect t="66102"/>
          <a:stretch>
            <a:fillRect/>
          </a:stretch>
        </p:blipFill>
        <p:spPr>
          <a:xfrm>
            <a:off x="2729" y="6801271"/>
            <a:ext cx="18285716" cy="3486674"/>
          </a:xfrm>
          <a:prstGeom prst="rect">
            <a:avLst/>
          </a:prstGeom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1008683" y="896615"/>
            <a:ext cx="10972800" cy="914400"/>
          </a:xfrm>
          <a:prstGeom prst="rect">
            <a:avLst/>
          </a:prstGeom>
        </p:spPr>
        <p:txBody>
          <a:bodyPr vert="horz" lIns="163321" tIns="81660" rIns="163321" bIns="81660" rtlCol="0" anchor="ctr">
            <a:normAutofit fontScale="77500" lnSpcReduction="20000"/>
          </a:bodyPr>
          <a:lstStyle>
            <a:lvl1pPr algn="ctr" defTabSz="1633210" rtl="0" eaLnBrk="1" latinLnBrk="0" hangingPunct="1">
              <a:spcBef>
                <a:spcPct val="0"/>
              </a:spcBef>
              <a:buNone/>
              <a:defRPr sz="7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Creating Smart Sustainable Cities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988988" y="2048743"/>
            <a:ext cx="14565311" cy="4978896"/>
          </a:xfrm>
          <a:prstGeom prst="rect">
            <a:avLst/>
          </a:prstGeom>
        </p:spPr>
        <p:txBody>
          <a:bodyPr vert="horz" lIns="163321" tIns="81660" rIns="163321" bIns="81660" rtlCol="0">
            <a:normAutofit fontScale="62500" lnSpcReduction="20000"/>
          </a:bodyPr>
          <a:lstStyle>
            <a:lvl1pPr marL="0" indent="0" algn="ctr" defTabSz="1633210" rtl="0" eaLnBrk="1" latinLnBrk="0" hangingPunct="1">
              <a:spcBef>
                <a:spcPct val="20000"/>
              </a:spcBef>
              <a:buFont typeface="Arial" pitchFamily="34" charset="0"/>
              <a:buNone/>
              <a:defRPr sz="5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6605" indent="0" algn="ctr" defTabSz="1633210" rtl="0" eaLnBrk="1" latinLnBrk="0" hangingPunct="1">
              <a:spcBef>
                <a:spcPct val="20000"/>
              </a:spcBef>
              <a:buFont typeface="Arial" pitchFamily="34" charset="0"/>
              <a:buNone/>
              <a:defRPr sz="5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633210" indent="0" algn="ctr" defTabSz="1633210" rtl="0" eaLnBrk="1" latinLnBrk="0" hangingPunct="1">
              <a:spcBef>
                <a:spcPct val="20000"/>
              </a:spcBef>
              <a:buFont typeface="Arial" pitchFamily="34" charset="0"/>
              <a:buNone/>
              <a:defRPr sz="4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449815" indent="0" algn="ctr" defTabSz="1633210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266420" indent="0" algn="ctr" defTabSz="1633210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083025" indent="0" algn="ctr" defTabSz="1633210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899630" indent="0" algn="ctr" defTabSz="1633210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716234" indent="0" algn="ctr" defTabSz="1633210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6532839" indent="0" algn="ctr" defTabSz="1633210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800" dirty="0">
                <a:solidFill>
                  <a:schemeClr val="bg1"/>
                </a:solidFill>
              </a:rPr>
              <a:t>Information and Communication Technology solutions — comprising hardware, software, and broadband and wireless technologies — can enable people, businesses, and governments to make more energy-efficient choices and reduce environmental impact and costs by:</a:t>
            </a:r>
          </a:p>
          <a:p>
            <a:pPr lvl="1" algn="l"/>
            <a:endParaRPr lang="en-US" dirty="0" smtClean="0">
              <a:solidFill>
                <a:schemeClr val="bg1"/>
              </a:solidFill>
            </a:endParaRPr>
          </a:p>
          <a:p>
            <a:pPr marL="1673855" lvl="1" indent="-857250" algn="l">
              <a:buFont typeface="Arial" pitchFamily="34" charset="0"/>
              <a:buChar char="•"/>
            </a:pPr>
            <a:r>
              <a:rPr lang="en-US" sz="6500" dirty="0" smtClean="0">
                <a:solidFill>
                  <a:schemeClr val="bg1"/>
                </a:solidFill>
              </a:rPr>
              <a:t>Moving </a:t>
            </a:r>
            <a:r>
              <a:rPr lang="en-US" sz="6500" dirty="0">
                <a:solidFill>
                  <a:schemeClr val="bg1"/>
                </a:solidFill>
              </a:rPr>
              <a:t>work to people rather than people to work</a:t>
            </a:r>
          </a:p>
          <a:p>
            <a:pPr marL="1673855" lvl="1" indent="-857250" algn="l">
              <a:buFont typeface="Arial" pitchFamily="34" charset="0"/>
              <a:buChar char="•"/>
            </a:pPr>
            <a:r>
              <a:rPr lang="en-US" sz="6500" dirty="0" smtClean="0">
                <a:solidFill>
                  <a:schemeClr val="bg1"/>
                </a:solidFill>
              </a:rPr>
              <a:t>Connecting </a:t>
            </a:r>
            <a:r>
              <a:rPr lang="en-US" sz="6500" dirty="0">
                <a:solidFill>
                  <a:schemeClr val="bg1"/>
                </a:solidFill>
              </a:rPr>
              <a:t>rather than traveling</a:t>
            </a:r>
          </a:p>
          <a:p>
            <a:pPr marL="1673855" lvl="1" indent="-857250" algn="l">
              <a:buFont typeface="Arial" pitchFamily="34" charset="0"/>
              <a:buChar char="•"/>
            </a:pPr>
            <a:r>
              <a:rPr lang="en-US" sz="6500" dirty="0" smtClean="0">
                <a:solidFill>
                  <a:schemeClr val="bg1"/>
                </a:solidFill>
              </a:rPr>
              <a:t>Managing </a:t>
            </a:r>
            <a:r>
              <a:rPr lang="en-US" sz="6500" dirty="0">
                <a:solidFill>
                  <a:schemeClr val="bg1"/>
                </a:solidFill>
              </a:rPr>
              <a:t>business remotely and in real time</a:t>
            </a:r>
          </a:p>
          <a:p>
            <a:pPr marL="1673855" lvl="1" indent="-857250" algn="l">
              <a:buFont typeface="Arial" pitchFamily="34" charset="0"/>
              <a:buChar char="•"/>
            </a:pPr>
            <a:r>
              <a:rPr lang="en-US" sz="6500" dirty="0" smtClean="0">
                <a:solidFill>
                  <a:schemeClr val="bg1"/>
                </a:solidFill>
              </a:rPr>
              <a:t>Improving </a:t>
            </a:r>
            <a:r>
              <a:rPr lang="en-US" sz="6500" dirty="0">
                <a:solidFill>
                  <a:schemeClr val="bg1"/>
                </a:solidFill>
              </a:rPr>
              <a:t>transportation and distribution systems</a:t>
            </a:r>
          </a:p>
        </p:txBody>
      </p:sp>
    </p:spTree>
    <p:extLst>
      <p:ext uri="{BB962C8B-B14F-4D97-AF65-F5344CB8AC3E}">
        <p14:creationId xmlns:p14="http://schemas.microsoft.com/office/powerpoint/2010/main" val="404249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DigitalCity2.png"/>
          <p:cNvPicPr>
            <a:picLocks noChangeAspect="1"/>
          </p:cNvPicPr>
          <p:nvPr/>
        </p:nvPicPr>
        <p:blipFill>
          <a:blip r:embed="rId3" cstate="print"/>
          <a:srcRect b="2312"/>
          <a:stretch>
            <a:fillRect/>
          </a:stretch>
        </p:blipFill>
        <p:spPr>
          <a:xfrm>
            <a:off x="579929" y="2098941"/>
            <a:ext cx="17131320" cy="8191234"/>
          </a:xfrm>
          <a:prstGeom prst="rect">
            <a:avLst/>
          </a:prstGeom>
        </p:spPr>
      </p:pic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647384" y="1921788"/>
            <a:ext cx="5296819" cy="114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75868" tIns="87934" rIns="175868" bIns="87934">
            <a:spAutoFit/>
          </a:bodyPr>
          <a:lstStyle/>
          <a:p>
            <a:pPr algn="ctr"/>
            <a:r>
              <a:rPr lang="en-US" sz="2100" dirty="0">
                <a:solidFill>
                  <a:srgbClr val="000000"/>
                </a:solidFill>
              </a:rPr>
              <a:t>Building </a:t>
            </a:r>
            <a:r>
              <a:rPr lang="en-US" sz="2100" dirty="0">
                <a:solidFill>
                  <a:srgbClr val="000000"/>
                </a:solidFill>
              </a:rPr>
              <a:t>citizen engagement</a:t>
            </a:r>
            <a:r>
              <a:rPr lang="en-US" sz="2100" dirty="0">
                <a:solidFill>
                  <a:srgbClr val="000000"/>
                </a:solidFill>
              </a:rPr>
              <a:t>, collaboration, and government transparency with </a:t>
            </a:r>
            <a:r>
              <a:rPr lang="en-US" sz="2100" b="1" dirty="0">
                <a:solidFill>
                  <a:srgbClr val="FF7200"/>
                </a:solidFill>
              </a:rPr>
              <a:t>Mobile Internet</a:t>
            </a: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856959" y="8323594"/>
            <a:ext cx="4267941" cy="114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5868" tIns="87934" rIns="175868" bIns="87934">
            <a:spAutoFit/>
          </a:bodyPr>
          <a:lstStyle/>
          <a:p>
            <a:pPr algn="ctr"/>
            <a:r>
              <a:rPr lang="en-US" sz="2100" dirty="0">
                <a:solidFill>
                  <a:srgbClr val="000000"/>
                </a:solidFill>
              </a:rPr>
              <a:t>Securing </a:t>
            </a:r>
            <a:r>
              <a:rPr lang="en-US" sz="2100" dirty="0">
                <a:solidFill>
                  <a:srgbClr val="000000"/>
                </a:solidFill>
              </a:rPr>
              <a:t>ports </a:t>
            </a:r>
            <a:r>
              <a:rPr lang="en-US" sz="2100" dirty="0">
                <a:solidFill>
                  <a:srgbClr val="000000"/>
                </a:solidFill>
              </a:rPr>
              <a:t>through creative </a:t>
            </a:r>
            <a:r>
              <a:rPr lang="en-US" sz="2100" b="1" dirty="0">
                <a:solidFill>
                  <a:srgbClr val="FF7200"/>
                </a:solidFill>
              </a:rPr>
              <a:t>mobile solutions</a:t>
            </a:r>
            <a:r>
              <a:rPr lang="en-US" sz="2100" b="1" dirty="0">
                <a:solidFill>
                  <a:srgbClr val="067AB4"/>
                </a:solidFill>
              </a:rPr>
              <a:t> </a:t>
            </a:r>
            <a:r>
              <a:rPr lang="en-US" sz="2100" dirty="0">
                <a:solidFill>
                  <a:srgbClr val="000000"/>
                </a:solidFill>
              </a:rPr>
              <a:t>including video surveillance.</a:t>
            </a:r>
          </a:p>
        </p:txBody>
      </p:sp>
      <p:sp>
        <p:nvSpPr>
          <p:cNvPr id="110" name="Rectangle 109"/>
          <p:cNvSpPr>
            <a:spLocks noChangeArrowheads="1"/>
          </p:cNvSpPr>
          <p:nvPr/>
        </p:nvSpPr>
        <p:spPr bwMode="auto">
          <a:xfrm>
            <a:off x="704532" y="6450403"/>
            <a:ext cx="4572794" cy="114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5868" tIns="87934" rIns="175868" bIns="87934">
            <a:spAutoFit/>
          </a:bodyPr>
          <a:lstStyle/>
          <a:p>
            <a:pPr algn="ctr"/>
            <a:r>
              <a:rPr lang="en-US" sz="2100" dirty="0">
                <a:solidFill>
                  <a:srgbClr val="000000"/>
                </a:solidFill>
              </a:rPr>
              <a:t>Creating </a:t>
            </a:r>
            <a:r>
              <a:rPr lang="en-US" sz="2100" dirty="0">
                <a:solidFill>
                  <a:srgbClr val="000000"/>
                </a:solidFill>
              </a:rPr>
              <a:t>efficiencies </a:t>
            </a:r>
            <a:r>
              <a:rPr lang="en-US" sz="2100" dirty="0">
                <a:solidFill>
                  <a:srgbClr val="000000"/>
                </a:solidFill>
              </a:rPr>
              <a:t>with </a:t>
            </a:r>
            <a:r>
              <a:rPr lang="en-US" sz="2100" b="1" dirty="0">
                <a:solidFill>
                  <a:srgbClr val="FF7200"/>
                </a:solidFill>
              </a:rPr>
              <a:t>mobile Internet</a:t>
            </a:r>
            <a:r>
              <a:rPr lang="en-US" sz="2100" b="1" dirty="0">
                <a:solidFill>
                  <a:srgbClr val="484848"/>
                </a:solidFill>
              </a:rPr>
              <a:t> </a:t>
            </a:r>
            <a:r>
              <a:rPr lang="en-US" sz="2100" dirty="0">
                <a:solidFill>
                  <a:srgbClr val="000000"/>
                </a:solidFill>
              </a:rPr>
              <a:t>applications like field services automation.</a:t>
            </a:r>
          </a:p>
        </p:txBody>
      </p:sp>
      <p:sp>
        <p:nvSpPr>
          <p:cNvPr id="112" name="Rectangle 111"/>
          <p:cNvSpPr>
            <a:spLocks noChangeArrowheads="1"/>
          </p:cNvSpPr>
          <p:nvPr/>
        </p:nvSpPr>
        <p:spPr bwMode="auto">
          <a:xfrm>
            <a:off x="6236780" y="1600707"/>
            <a:ext cx="5855717" cy="114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5868" tIns="87934" rIns="175868" bIns="87934">
            <a:spAutoFit/>
          </a:bodyPr>
          <a:lstStyle/>
          <a:p>
            <a:pPr algn="ctr">
              <a:defRPr/>
            </a:pPr>
            <a:r>
              <a:rPr lang="en-US" sz="2100" b="1" dirty="0">
                <a:solidFill>
                  <a:srgbClr val="FF7200"/>
                </a:solidFill>
              </a:rPr>
              <a:t>Mobile Internet</a:t>
            </a:r>
            <a:r>
              <a:rPr lang="en-US" sz="2100" b="1" dirty="0">
                <a:solidFill>
                  <a:schemeClr val="accent1"/>
                </a:solidFill>
              </a:rPr>
              <a:t>:</a:t>
            </a:r>
            <a:r>
              <a:rPr lang="en-US" sz="2100" b="1" dirty="0">
                <a:solidFill>
                  <a:srgbClr val="6EBB1F"/>
                </a:solidFill>
              </a:rPr>
              <a:t> </a:t>
            </a:r>
            <a:r>
              <a:rPr lang="en-US" sz="2100" b="1" dirty="0">
                <a:solidFill>
                  <a:srgbClr val="067AB4"/>
                </a:solidFill>
              </a:rPr>
              <a:t/>
            </a:r>
            <a:br>
              <a:rPr lang="en-US" sz="2100" b="1" dirty="0">
                <a:solidFill>
                  <a:srgbClr val="067AB4"/>
                </a:solidFill>
              </a:rPr>
            </a:br>
            <a:r>
              <a:rPr lang="en-US" sz="2100" dirty="0">
                <a:solidFill>
                  <a:srgbClr val="000000"/>
                </a:solidFill>
              </a:rPr>
              <a:t>A public enterprise or economic </a:t>
            </a:r>
          </a:p>
          <a:p>
            <a:pPr algn="ctr">
              <a:defRPr/>
            </a:pPr>
            <a:r>
              <a:rPr lang="en-US" sz="2100" dirty="0">
                <a:solidFill>
                  <a:srgbClr val="000000"/>
                </a:solidFill>
              </a:rPr>
              <a:t>development engine?</a:t>
            </a:r>
          </a:p>
        </p:txBody>
      </p:sp>
      <p:sp>
        <p:nvSpPr>
          <p:cNvPr id="113" name="Rectangle 112"/>
          <p:cNvSpPr>
            <a:spLocks noChangeArrowheads="1"/>
          </p:cNvSpPr>
          <p:nvPr/>
        </p:nvSpPr>
        <p:spPr bwMode="auto">
          <a:xfrm>
            <a:off x="6573388" y="9223046"/>
            <a:ext cx="5182500" cy="82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75868" tIns="87934" rIns="175868" bIns="87934">
            <a:spAutoFit/>
          </a:bodyPr>
          <a:lstStyle/>
          <a:p>
            <a:pPr algn="ctr"/>
            <a:r>
              <a:rPr lang="en-US" sz="2100" dirty="0">
                <a:solidFill>
                  <a:srgbClr val="000000"/>
                </a:solidFill>
              </a:rPr>
              <a:t>Enabling a </a:t>
            </a:r>
            <a:r>
              <a:rPr lang="en-US" sz="2100" b="1" dirty="0">
                <a:solidFill>
                  <a:srgbClr val="FF7200"/>
                </a:solidFill>
              </a:rPr>
              <a:t>mobile </a:t>
            </a:r>
            <a:r>
              <a:rPr lang="en-US" sz="2100" b="1" dirty="0">
                <a:solidFill>
                  <a:srgbClr val="FF7200"/>
                </a:solidFill>
              </a:rPr>
              <a:t>workforce</a:t>
            </a:r>
            <a:r>
              <a:rPr lang="en-US" sz="2100" b="1" dirty="0">
                <a:solidFill>
                  <a:srgbClr val="484848"/>
                </a:solidFill>
              </a:rPr>
              <a:t> </a:t>
            </a:r>
            <a:r>
              <a:rPr lang="en-US" sz="2100" dirty="0">
                <a:solidFill>
                  <a:srgbClr val="000000"/>
                </a:solidFill>
              </a:rPr>
              <a:t>through</a:t>
            </a:r>
            <a:br>
              <a:rPr lang="en-US" sz="2100" dirty="0">
                <a:solidFill>
                  <a:srgbClr val="000000"/>
                </a:solidFill>
              </a:rPr>
            </a:br>
            <a:r>
              <a:rPr lang="en-US" sz="2100" dirty="0">
                <a:solidFill>
                  <a:srgbClr val="000000"/>
                </a:solidFill>
              </a:rPr>
              <a:t>Internet technologies.</a:t>
            </a:r>
          </a:p>
        </p:txBody>
      </p:sp>
      <p:sp>
        <p:nvSpPr>
          <p:cNvPr id="114" name="Rectangle 113"/>
          <p:cNvSpPr>
            <a:spLocks noChangeArrowheads="1"/>
          </p:cNvSpPr>
          <p:nvPr/>
        </p:nvSpPr>
        <p:spPr bwMode="auto">
          <a:xfrm>
            <a:off x="6895180" y="5899698"/>
            <a:ext cx="4538922" cy="114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75868" tIns="87934" rIns="175868" bIns="87934">
            <a:spAutoFit/>
          </a:bodyPr>
          <a:lstStyle/>
          <a:p>
            <a:pPr algn="ctr"/>
            <a:r>
              <a:rPr lang="en-US" sz="2100" dirty="0">
                <a:solidFill>
                  <a:srgbClr val="000000"/>
                </a:solidFill>
              </a:rPr>
              <a:t>Connecting to urban residents who are socially connected, opinionated, and always </a:t>
            </a:r>
            <a:r>
              <a:rPr lang="en-US" sz="2100" b="1" dirty="0">
                <a:solidFill>
                  <a:srgbClr val="FF7200"/>
                </a:solidFill>
              </a:rPr>
              <a:t>mobile</a:t>
            </a: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6024021" y="3181399"/>
            <a:ext cx="6281240" cy="82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5868" tIns="87934" rIns="175868" bIns="87934">
            <a:spAutoFit/>
          </a:bodyPr>
          <a:lstStyle/>
          <a:p>
            <a:pPr algn="ctr"/>
            <a:r>
              <a:rPr lang="en-US" sz="2100" dirty="0">
                <a:solidFill>
                  <a:srgbClr val="000000"/>
                </a:solidFill>
              </a:rPr>
              <a:t>Embedding</a:t>
            </a:r>
            <a:r>
              <a:rPr lang="en-US" sz="2100" b="1" dirty="0">
                <a:solidFill>
                  <a:srgbClr val="484848"/>
                </a:solidFill>
              </a:rPr>
              <a:t> </a:t>
            </a:r>
            <a:r>
              <a:rPr lang="en-US" sz="2100" b="1" dirty="0">
                <a:solidFill>
                  <a:srgbClr val="FF7200"/>
                </a:solidFill>
              </a:rPr>
              <a:t>smart technologies </a:t>
            </a:r>
            <a:r>
              <a:rPr lang="en-US" sz="2100" dirty="0">
                <a:solidFill>
                  <a:srgbClr val="000000"/>
                </a:solidFill>
              </a:rPr>
              <a:t>in key </a:t>
            </a:r>
            <a:r>
              <a:rPr lang="en-US" sz="2100" dirty="0">
                <a:solidFill>
                  <a:srgbClr val="000000"/>
                </a:solidFill>
              </a:rPr>
              <a:t>operations </a:t>
            </a:r>
            <a:r>
              <a:rPr lang="en-US" sz="2100" dirty="0">
                <a:solidFill>
                  <a:srgbClr val="000000"/>
                </a:solidFill>
              </a:rPr>
              <a:t>like smart meters.</a:t>
            </a:r>
          </a:p>
        </p:txBody>
      </p:sp>
      <p:sp>
        <p:nvSpPr>
          <p:cNvPr id="118" name="Rectangle 117"/>
          <p:cNvSpPr>
            <a:spLocks noChangeArrowheads="1"/>
          </p:cNvSpPr>
          <p:nvPr/>
        </p:nvSpPr>
        <p:spPr bwMode="auto">
          <a:xfrm>
            <a:off x="13046215" y="1921789"/>
            <a:ext cx="4325101" cy="82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5868" tIns="87934" rIns="175868" bIns="87934">
            <a:spAutoFit/>
          </a:bodyPr>
          <a:lstStyle/>
          <a:p>
            <a:pPr algn="ctr"/>
            <a:r>
              <a:rPr lang="en-US" sz="2100" dirty="0">
                <a:solidFill>
                  <a:srgbClr val="000000"/>
                </a:solidFill>
              </a:rPr>
              <a:t>Growing the creative economy through </a:t>
            </a:r>
            <a:r>
              <a:rPr lang="en-US" sz="2100" b="1" dirty="0">
                <a:solidFill>
                  <a:srgbClr val="FF7200"/>
                </a:solidFill>
              </a:rPr>
              <a:t>mobile Internet </a:t>
            </a:r>
            <a:r>
              <a:rPr lang="en-US" sz="2100" dirty="0">
                <a:solidFill>
                  <a:srgbClr val="000000"/>
                </a:solidFill>
              </a:rPr>
              <a:t>innovation</a:t>
            </a:r>
          </a:p>
        </p:txBody>
      </p:sp>
      <p:sp>
        <p:nvSpPr>
          <p:cNvPr id="119" name="Rectangle 118"/>
          <p:cNvSpPr>
            <a:spLocks noChangeArrowheads="1"/>
          </p:cNvSpPr>
          <p:nvPr/>
        </p:nvSpPr>
        <p:spPr bwMode="auto">
          <a:xfrm>
            <a:off x="12817576" y="3569154"/>
            <a:ext cx="4782379" cy="147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5868" tIns="87934" rIns="175868" bIns="87934">
            <a:spAutoFit/>
          </a:bodyPr>
          <a:lstStyle/>
          <a:p>
            <a:pPr marL="0" lvl="1" algn="ctr">
              <a:defRPr/>
            </a:pPr>
            <a:r>
              <a:rPr lang="en-US" sz="2100" dirty="0">
                <a:solidFill>
                  <a:srgbClr val="000000"/>
                </a:solidFill>
              </a:rPr>
              <a:t>Sustainable technology, including </a:t>
            </a:r>
            <a:r>
              <a:rPr lang="en-US" sz="2100" b="1" dirty="0">
                <a:solidFill>
                  <a:srgbClr val="FF7200"/>
                </a:solidFill>
              </a:rPr>
              <a:t>mobile fleet management,</a:t>
            </a:r>
            <a:r>
              <a:rPr lang="en-US" sz="2100" b="1" dirty="0">
                <a:solidFill>
                  <a:srgbClr val="6EBB1F"/>
                </a:solidFill>
              </a:rPr>
              <a:t> </a:t>
            </a:r>
            <a:r>
              <a:rPr lang="en-US" sz="2100" dirty="0">
                <a:solidFill>
                  <a:srgbClr val="000000"/>
                </a:solidFill>
              </a:rPr>
              <a:t>to</a:t>
            </a:r>
            <a:r>
              <a:rPr lang="en-US" sz="2100" dirty="0">
                <a:solidFill>
                  <a:srgbClr val="484848"/>
                </a:solidFill>
              </a:rPr>
              <a:t> </a:t>
            </a:r>
            <a:r>
              <a:rPr lang="en-US" sz="2100" dirty="0">
                <a:solidFill>
                  <a:srgbClr val="000000"/>
                </a:solidFill>
              </a:rPr>
              <a:t>create a lighter carbon footprint.</a:t>
            </a:r>
          </a:p>
          <a:p>
            <a:pPr marL="0" lvl="1" algn="ctr">
              <a:defRPr/>
            </a:pPr>
            <a:endParaRPr lang="en-US" sz="2100" b="1" dirty="0">
              <a:solidFill>
                <a:srgbClr val="484848"/>
              </a:solidFill>
            </a:endParaRPr>
          </a:p>
        </p:txBody>
      </p:sp>
      <p:sp>
        <p:nvSpPr>
          <p:cNvPr id="120" name="Rectangle 119"/>
          <p:cNvSpPr>
            <a:spLocks noChangeArrowheads="1"/>
          </p:cNvSpPr>
          <p:nvPr/>
        </p:nvSpPr>
        <p:spPr bwMode="auto">
          <a:xfrm>
            <a:off x="12893789" y="8323596"/>
            <a:ext cx="4629953" cy="114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5868" tIns="87934" rIns="175868" bIns="87934">
            <a:spAutoFit/>
          </a:bodyPr>
          <a:lstStyle/>
          <a:p>
            <a:pPr algn="ctr"/>
            <a:r>
              <a:rPr lang="en-US" sz="2100" dirty="0">
                <a:solidFill>
                  <a:srgbClr val="000000"/>
                </a:solidFill>
              </a:rPr>
              <a:t>Securing critical infrastructure with </a:t>
            </a:r>
            <a:r>
              <a:rPr lang="en-US" sz="2100" b="1" dirty="0">
                <a:solidFill>
                  <a:srgbClr val="FF7200"/>
                </a:solidFill>
              </a:rPr>
              <a:t>mobile Internet </a:t>
            </a:r>
            <a:r>
              <a:rPr lang="en-US" sz="2100" dirty="0">
                <a:solidFill>
                  <a:srgbClr val="000000"/>
                </a:solidFill>
              </a:rPr>
              <a:t>applications asset tracking.</a:t>
            </a:r>
          </a:p>
        </p:txBody>
      </p:sp>
      <p:pic>
        <p:nvPicPr>
          <p:cNvPr id="121" name="Picture 120" descr="eco_entnetsol_1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50729" y="5872992"/>
            <a:ext cx="1876284" cy="230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Picture 121" descr="07c_gre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150755" y="4922581"/>
            <a:ext cx="1914477" cy="1481785"/>
          </a:xfrm>
          <a:prstGeom prst="rect">
            <a:avLst/>
          </a:prstGeom>
        </p:spPr>
      </p:pic>
      <p:pic>
        <p:nvPicPr>
          <p:cNvPr id="123" name="Picture 122" descr="07a_gree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6138" y="6972705"/>
            <a:ext cx="2277088" cy="1811071"/>
          </a:xfrm>
          <a:prstGeom prst="rect">
            <a:avLst/>
          </a:prstGeom>
        </p:spPr>
      </p:pic>
      <p:pic>
        <p:nvPicPr>
          <p:cNvPr id="124" name="Picture 123" descr="07b_gree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828467" y="6717225"/>
            <a:ext cx="2048923" cy="2469642"/>
          </a:xfrm>
          <a:prstGeom prst="rect">
            <a:avLst/>
          </a:prstGeom>
        </p:spPr>
      </p:pic>
      <p:pic>
        <p:nvPicPr>
          <p:cNvPr id="126" name="Picture 125" descr="blue0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1651" y="3342742"/>
            <a:ext cx="3133990" cy="2469642"/>
          </a:xfrm>
          <a:prstGeom prst="rect">
            <a:avLst/>
          </a:prstGeom>
        </p:spPr>
      </p:pic>
      <p:sp>
        <p:nvSpPr>
          <p:cNvPr id="127" name="Title 4"/>
          <p:cNvSpPr>
            <a:spLocks noGrp="1"/>
          </p:cNvSpPr>
          <p:nvPr>
            <p:ph type="title"/>
          </p:nvPr>
        </p:nvSpPr>
        <p:spPr>
          <a:xfrm>
            <a:off x="647386" y="485379"/>
            <a:ext cx="15981881" cy="963782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rgbClr val="FF7200"/>
                </a:solidFill>
              </a:rPr>
              <a:t>Connecting Business &amp; Government </a:t>
            </a:r>
            <a:endParaRPr lang="en-US" sz="4400" dirty="0">
              <a:solidFill>
                <a:srgbClr val="FF7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7310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5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80" grpId="0"/>
      <p:bldP spid="110" grpId="0"/>
      <p:bldP spid="112" grpId="0"/>
      <p:bldP spid="113" grpId="0"/>
      <p:bldP spid="114" grpId="0"/>
      <p:bldP spid="115" grpId="0"/>
      <p:bldP spid="118" grpId="0"/>
      <p:bldP spid="119" grpId="0"/>
      <p:bldP spid="1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-1" y="-1"/>
            <a:ext cx="18291175" cy="10290175"/>
          </a:xfrm>
          <a:prstGeom prst="rect">
            <a:avLst/>
          </a:prstGeom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1008683" y="896615"/>
            <a:ext cx="10972800" cy="914400"/>
          </a:xfrm>
          <a:prstGeom prst="rect">
            <a:avLst/>
          </a:prstGeom>
        </p:spPr>
        <p:txBody>
          <a:bodyPr vert="horz" lIns="163321" tIns="81660" rIns="163321" bIns="81660" rtlCol="0" anchor="ctr">
            <a:normAutofit/>
          </a:bodyPr>
          <a:lstStyle>
            <a:lvl1pPr algn="ctr" defTabSz="1633210" rtl="0" eaLnBrk="1" latinLnBrk="0" hangingPunct="1">
              <a:spcBef>
                <a:spcPct val="0"/>
              </a:spcBef>
              <a:buNone/>
              <a:defRPr sz="7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solidFill>
                  <a:schemeClr val="bg1"/>
                </a:solidFill>
              </a:rPr>
              <a:t>Connecting Consumers – AT&amp;T’s Digital Life</a:t>
            </a:r>
          </a:p>
        </p:txBody>
      </p:sp>
      <p:pic>
        <p:nvPicPr>
          <p:cNvPr id="6" name="Picture 5" descr="AT&amp;T Digital Life- Product Videos - Microsoft Internet Explorer provided by AT&amp;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7" t="24346" r="18871" b="9300"/>
          <a:stretch/>
        </p:blipFill>
        <p:spPr>
          <a:xfrm>
            <a:off x="1390096" y="3128863"/>
            <a:ext cx="10209974" cy="5760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483" y="3172984"/>
            <a:ext cx="3788840" cy="568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-1" y="-1"/>
            <a:ext cx="18291175" cy="10290175"/>
          </a:xfrm>
          <a:prstGeom prst="rect">
            <a:avLst/>
          </a:prstGeom>
        </p:spPr>
      </p:pic>
      <p:pic>
        <p:nvPicPr>
          <p:cNvPr id="12" name="11 Imagen" descr="banda_baja.png"/>
          <p:cNvPicPr>
            <a:picLocks noChangeAspect="1"/>
          </p:cNvPicPr>
          <p:nvPr/>
        </p:nvPicPr>
        <p:blipFill>
          <a:blip r:embed="rId3" cstate="print"/>
          <a:srcRect t="66102"/>
          <a:stretch>
            <a:fillRect/>
          </a:stretch>
        </p:blipFill>
        <p:spPr>
          <a:xfrm>
            <a:off x="2729" y="6801271"/>
            <a:ext cx="18285716" cy="3486674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2483635" y="1796017"/>
            <a:ext cx="12975091" cy="5005254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defPPr>
              <a:defRPr lang="es-ES"/>
            </a:defPPr>
            <a:lvl1pPr marL="0" algn="r" defTabSz="1633210" rtl="0" eaLnBrk="1" latinLnBrk="0" hangingPunct="1"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6605" algn="l" defTabSz="163321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3210" algn="l" defTabSz="163321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815" algn="l" defTabSz="163321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6420" algn="l" defTabSz="163321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3025" algn="l" defTabSz="163321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9630" algn="l" defTabSz="163321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6234" algn="l" defTabSz="163321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2839" algn="l" defTabSz="163321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Customers and the entire industry benefit from regulatory models that don’t struggle to play catch-up with new technologies, but actively pave the way for them.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9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-1" y="-1"/>
            <a:ext cx="18291175" cy="10290175"/>
          </a:xfrm>
          <a:prstGeom prst="rect">
            <a:avLst/>
          </a:prstGeom>
        </p:spPr>
      </p:pic>
      <p:pic>
        <p:nvPicPr>
          <p:cNvPr id="12" name="11 Imagen" descr="banda_baja.png"/>
          <p:cNvPicPr>
            <a:picLocks noChangeAspect="1"/>
          </p:cNvPicPr>
          <p:nvPr/>
        </p:nvPicPr>
        <p:blipFill>
          <a:blip r:embed="rId3" cstate="print"/>
          <a:srcRect t="66102"/>
          <a:stretch>
            <a:fillRect/>
          </a:stretch>
        </p:blipFill>
        <p:spPr>
          <a:xfrm>
            <a:off x="2729" y="6801271"/>
            <a:ext cx="18285716" cy="348667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077135" y="3266738"/>
            <a:ext cx="81369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i="1" dirty="0" err="1" smtClean="0">
                <a:solidFill>
                  <a:schemeClr val="bg1"/>
                </a:solidFill>
                <a:latin typeface="Telefonica Text" pitchFamily="2" charset="0"/>
              </a:rPr>
              <a:t>Thank</a:t>
            </a:r>
            <a:r>
              <a:rPr lang="es-ES" sz="8800" i="1" dirty="0" smtClean="0">
                <a:solidFill>
                  <a:schemeClr val="bg1"/>
                </a:solidFill>
                <a:latin typeface="Telefonica Text" pitchFamily="2" charset="0"/>
              </a:rPr>
              <a:t> </a:t>
            </a:r>
            <a:r>
              <a:rPr lang="es-ES" sz="8800" i="1" dirty="0" err="1" smtClean="0">
                <a:solidFill>
                  <a:schemeClr val="bg1"/>
                </a:solidFill>
                <a:latin typeface="Telefonica Text" pitchFamily="2" charset="0"/>
              </a:rPr>
              <a:t>you</a:t>
            </a:r>
            <a:endParaRPr lang="es-ES" sz="8800" i="1" dirty="0" smtClean="0">
              <a:solidFill>
                <a:schemeClr val="bg1"/>
              </a:solidFill>
              <a:latin typeface="Telefonic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90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118&quot;&gt;&lt;property id=&quot;20148&quot; value=&quot;5&quot;/&gt;&lt;property id=&quot;20300&quot; value=&quot;Slide 2&quot;/&gt;&lt;property id=&quot;20307&quot; value=&quot;26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2C488B902C4D4385B7704CD2E51C82" ma:contentTypeVersion="3" ma:contentTypeDescription="Create a new document." ma:contentTypeScope="" ma:versionID="87879ae58a221fc8f71e5c5e8230f39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9dd530e3df1f86ebe7020055b57088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289911F-6AE5-4C23-8C0C-E921524CCC86}"/>
</file>

<file path=customXml/itemProps2.xml><?xml version="1.0" encoding="utf-8"?>
<ds:datastoreItem xmlns:ds="http://schemas.openxmlformats.org/officeDocument/2006/customXml" ds:itemID="{C754DCF5-5196-440D-9D87-72B1E6235D6B}"/>
</file>

<file path=customXml/itemProps3.xml><?xml version="1.0" encoding="utf-8"?>
<ds:datastoreItem xmlns:ds="http://schemas.openxmlformats.org/officeDocument/2006/customXml" ds:itemID="{14929377-3701-442C-B807-BFB7ADFE766D}"/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218</Words>
  <Application>Microsoft Office PowerPoint</Application>
  <PresentationFormat>Custom</PresentationFormat>
  <Paragraphs>25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Tema de Office</vt:lpstr>
      <vt:lpstr>PowerPoint Presentation</vt:lpstr>
      <vt:lpstr>PowerPoint Presentation</vt:lpstr>
      <vt:lpstr>Connecting Business &amp; Government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cdelcaz</dc:creator>
  <cp:lastModifiedBy>CDT User</cp:lastModifiedBy>
  <cp:revision>28</cp:revision>
  <dcterms:created xsi:type="dcterms:W3CDTF">2013-08-21T15:33:30Z</dcterms:created>
  <dcterms:modified xsi:type="dcterms:W3CDTF">2013-09-16T12:59:04Z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0x010100162C488B902C4D4385B7704CD2E51C82</vt:lpwstr>
  </property>
</Properties>
</file>