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476" r:id="rId3"/>
    <p:sldId id="473" r:id="rId4"/>
    <p:sldId id="471" r:id="rId5"/>
    <p:sldId id="540" r:id="rId6"/>
    <p:sldId id="495" r:id="rId7"/>
    <p:sldId id="511" r:id="rId8"/>
    <p:sldId id="531" r:id="rId9"/>
    <p:sldId id="274" r:id="rId10"/>
    <p:sldId id="533" r:id="rId11"/>
    <p:sldId id="538" r:id="rId12"/>
    <p:sldId id="260" r:id="rId13"/>
  </p:sldIdLst>
  <p:sldSz cx="18291175" cy="10290175"/>
  <p:notesSz cx="6858000" cy="9144000"/>
  <p:custDataLst>
    <p:tags r:id="rId16"/>
  </p:custDataLst>
  <p:defaultText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88">
          <p15:clr>
            <a:srgbClr val="A4A3A4"/>
          </p15:clr>
        </p15:guide>
        <p15:guide id="2" orient="horz" pos="2969">
          <p15:clr>
            <a:srgbClr val="A4A3A4"/>
          </p15:clr>
        </p15:guide>
        <p15:guide id="3" pos="5761">
          <p15:clr>
            <a:srgbClr val="A4A3A4"/>
          </p15:clr>
        </p15:guide>
        <p15:guide id="4" pos="5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3" d="100"/>
          <a:sy n="43" d="100"/>
        </p:scale>
        <p:origin x="-852" y="-96"/>
      </p:cViewPr>
      <p:guideLst>
        <p:guide orient="horz" pos="2288"/>
        <p:guide orient="horz" pos="2969"/>
        <p:guide pos="5761"/>
        <p:guide pos="57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398BD0-AE12-47FF-AF45-010D7E2CD4F8}" type="datetimeFigureOut">
              <a:rPr lang="en-US" smtClean="0"/>
              <a:pPr/>
              <a:t>9/17/2013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FB7773-FD7D-4C48-8243-E33290EB7C2E}" type="slidenum">
              <a:rPr lang="en-US" smtClean="0"/>
              <a:pPr/>
              <a:t>‹#›</a:t>
            </a:fld>
            <a:endParaRPr lang="en-US"/>
          </a:p>
        </p:txBody>
      </p:sp>
    </p:spTree>
    <p:extLst>
      <p:ext uri="{BB962C8B-B14F-4D97-AF65-F5344CB8AC3E}">
        <p14:creationId xmlns:p14="http://schemas.microsoft.com/office/powerpoint/2010/main" xmlns="" val="3489700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F0FBD-1BFE-4FA6-83B5-BD50197D50B0}" type="datetimeFigureOut">
              <a:rPr lang="en-US" smtClean="0"/>
              <a:pPr/>
              <a:t>9/17/2013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1E47E-0D45-4C25-9392-041B354DC926}" type="slidenum">
              <a:rPr lang="en-US" smtClean="0"/>
              <a:pPr/>
              <a:t>‹#›</a:t>
            </a:fld>
            <a:endParaRPr lang="en-US"/>
          </a:p>
        </p:txBody>
      </p:sp>
    </p:spTree>
    <p:extLst>
      <p:ext uri="{BB962C8B-B14F-4D97-AF65-F5344CB8AC3E}">
        <p14:creationId xmlns:p14="http://schemas.microsoft.com/office/powerpoint/2010/main" xmlns="" val="45146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altLang="zh-CN" dirty="0" smtClean="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p:spPr>
        <p:txBody>
          <a:bodyPr/>
          <a:lstStyle/>
          <a:p>
            <a:fld id="{47554271-3261-434D-989F-E8E00212A757}" type="slidenum">
              <a:rPr lang="en-US" altLang="zh-CN">
                <a:latin typeface="Arial" pitchFamily="34" charset="0"/>
                <a:ea typeface="ＭＳ Ｐゴシック" pitchFamily="34" charset="-128"/>
              </a:rPr>
              <a:pPr/>
              <a:t>2</a:t>
            </a:fld>
            <a:endParaRPr lang="en-US" altLang="zh-CN" dirty="0">
              <a:latin typeface="Arial" pitchFamily="34" charset="0"/>
              <a:ea typeface="ＭＳ Ｐゴシック" pitchFamily="34" charset="-128"/>
            </a:endParaRPr>
          </a:p>
        </p:txBody>
      </p:sp>
    </p:spTree>
    <p:extLst>
      <p:ext uri="{BB962C8B-B14F-4D97-AF65-F5344CB8AC3E}">
        <p14:creationId xmlns:p14="http://schemas.microsoft.com/office/powerpoint/2010/main" xmlns="" val="344200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C8E249-CAFF-4B8F-AF99-F905829DE0CE}" type="slidenum">
              <a:rPr lang="zh-CN" altLang="en-US" smtClean="0">
                <a:ea typeface="宋体" pitchFamily="2" charset="-122"/>
              </a:rPr>
              <a:pPr/>
              <a:t>3</a:t>
            </a:fld>
            <a:endParaRPr lang="en-US" altLang="zh-CN" smtClean="0">
              <a:ea typeface="宋体" pitchFamily="2" charset="-122"/>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4188" indent="-224188"/>
            <a:endParaRPr lang="en-US" altLang="zh-CN" dirty="0" smtClean="0"/>
          </a:p>
        </p:txBody>
      </p:sp>
    </p:spTree>
    <p:extLst>
      <p:ext uri="{BB962C8B-B14F-4D97-AF65-F5344CB8AC3E}">
        <p14:creationId xmlns:p14="http://schemas.microsoft.com/office/powerpoint/2010/main" xmlns="" val="595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382588" y="685800"/>
            <a:ext cx="6092825" cy="3429000"/>
          </a:xfrm>
          <a:ln/>
        </p:spPr>
      </p:sp>
      <p:sp>
        <p:nvSpPr>
          <p:cNvPr id="15155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extLst>
      <p:ext uri="{BB962C8B-B14F-4D97-AF65-F5344CB8AC3E}">
        <p14:creationId xmlns:p14="http://schemas.microsoft.com/office/powerpoint/2010/main" xmlns="" val="35557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382588" y="685800"/>
            <a:ext cx="6092825" cy="3429000"/>
          </a:xfrm>
          <a:ln/>
        </p:spPr>
      </p:sp>
      <p:sp>
        <p:nvSpPr>
          <p:cNvPr id="15155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extLst>
      <p:ext uri="{BB962C8B-B14F-4D97-AF65-F5344CB8AC3E}">
        <p14:creationId xmlns:p14="http://schemas.microsoft.com/office/powerpoint/2010/main" xmlns="" val="35557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Tree>
    <p:extLst>
      <p:ext uri="{BB962C8B-B14F-4D97-AF65-F5344CB8AC3E}">
        <p14:creationId xmlns:p14="http://schemas.microsoft.com/office/powerpoint/2010/main" xmlns="" val="1584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idx="1"/>
          </p:nvPr>
        </p:nvSpPr>
        <p:spPr>
          <a:noFill/>
          <a:ln/>
        </p:spPr>
        <p:txBody>
          <a:bodyPr/>
          <a:lstStyle/>
          <a:p>
            <a:r>
              <a:rPr lang="en-US" altLang="zh-CN" smtClean="0">
                <a:latin typeface="Arial" pitchFamily="34" charset="0"/>
              </a:rPr>
              <a:t> </a:t>
            </a:r>
            <a:r>
              <a:rPr lang="zh-CN" altLang="en-US" smtClean="0">
                <a:latin typeface="Arial" pitchFamily="34" charset="0"/>
              </a:rPr>
              <a:t>随着园区入驻企业的不断增多，带来的问题包括公共安全和紧急事件，这些问题需要管理部门快速响应，并协调多个政府部门进行处理。</a:t>
            </a:r>
            <a:endParaRPr lang="en-US" altLang="zh-CN" smtClean="0">
              <a:latin typeface="Arial" pitchFamily="34" charset="0"/>
            </a:endParaRPr>
          </a:p>
          <a:p>
            <a:r>
              <a:rPr lang="zh-CN" altLang="en-US" smtClean="0">
                <a:latin typeface="Arial" pitchFamily="34" charset="0"/>
              </a:rPr>
              <a:t>一个现代化的指挥中心能够帮助管理调度部门灵活应对各种挑战。通过集成地理信息系统、呼叫中心和</a:t>
            </a:r>
            <a:r>
              <a:rPr lang="en-US" altLang="zh-CN" smtClean="0">
                <a:latin typeface="Arial" pitchFamily="34" charset="0"/>
              </a:rPr>
              <a:t>GPS</a:t>
            </a:r>
            <a:r>
              <a:rPr lang="zh-CN" altLang="en-US" smtClean="0">
                <a:latin typeface="Arial" pitchFamily="34" charset="0"/>
              </a:rPr>
              <a:t>定位服务，指挥中心能够在各个部门之间协调必要的资源，从而作出快速的响应，最终提升核心竞争力。</a:t>
            </a:r>
            <a:endParaRPr lang="en-US" altLang="zh-CN" smtClean="0">
              <a:latin typeface="Arial" pitchFamily="34" charset="0"/>
            </a:endParaRPr>
          </a:p>
          <a:p>
            <a:r>
              <a:rPr lang="en-US" altLang="zh-CN" smtClean="0">
                <a:latin typeface="Arial" pitchFamily="34" charset="0"/>
              </a:rPr>
              <a:t>   With the rapid development of Industrial Park, the increasing enterprises brings many problems to the management and dispatch of public security and emergency events. These safe problems need quick response of our park management department and collaboration of different departments.</a:t>
            </a:r>
          </a:p>
          <a:p>
            <a:r>
              <a:rPr lang="en-US" altLang="zh-CN" smtClean="0">
                <a:latin typeface="Arial" pitchFamily="34" charset="0"/>
              </a:rPr>
              <a:t>   A modern large screen command center can help park management department to flexibly face various challenges. With integration of GIS, Call Center and GPS service to provide intelligent service, command center can help to make a quick response and collaborate with different departments, then improve core competition power.</a:t>
            </a:r>
            <a:endParaRPr lang="zh-CN" altLang="en-US" smtClean="0">
              <a:latin typeface="Arial" pitchFamily="34" charset="0"/>
            </a:endParaRPr>
          </a:p>
        </p:txBody>
      </p:sp>
      <p:sp>
        <p:nvSpPr>
          <p:cNvPr id="88068" name="灯片编号占位符 3"/>
          <p:cNvSpPr>
            <a:spLocks noGrp="1"/>
          </p:cNvSpPr>
          <p:nvPr>
            <p:ph type="sldNum" sz="quarter" idx="5"/>
          </p:nvPr>
        </p:nvSpPr>
        <p:spPr>
          <a:noFill/>
        </p:spPr>
        <p:txBody>
          <a:bodyPr/>
          <a:lstStyle/>
          <a:p>
            <a:fld id="{C73E9900-B87D-490B-A3B7-EA1F164C83A7}" type="slidenum">
              <a:rPr lang="en-US" altLang="zh-CN" smtClean="0">
                <a:latin typeface="Arial" pitchFamily="34" charset="0"/>
              </a:rPr>
              <a:pPr/>
              <a:t>9</a:t>
            </a:fld>
            <a:endParaRPr lang="en-US" altLang="zh-CN" smtClean="0">
              <a:latin typeface="Arial" pitchFamily="34" charset="0"/>
            </a:endParaRPr>
          </a:p>
        </p:txBody>
      </p:sp>
    </p:spTree>
    <p:extLst>
      <p:ext uri="{BB962C8B-B14F-4D97-AF65-F5344CB8AC3E}">
        <p14:creationId xmlns:p14="http://schemas.microsoft.com/office/powerpoint/2010/main" xmlns="" val="349679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Tree>
    <p:extLst>
      <p:ext uri="{BB962C8B-B14F-4D97-AF65-F5344CB8AC3E}">
        <p14:creationId xmlns:p14="http://schemas.microsoft.com/office/powerpoint/2010/main" xmlns="" val="163347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645424-9522-4F47-961C-36461304544D}" type="slidenum">
              <a:rPr lang="zh-CN" altLang="en-US" smtClean="0"/>
              <a:pPr/>
              <a:t>11</a:t>
            </a:fld>
            <a:endParaRPr lang="zh-CN" altLang="en-US"/>
          </a:p>
        </p:txBody>
      </p:sp>
    </p:spTree>
    <p:extLst>
      <p:ext uri="{BB962C8B-B14F-4D97-AF65-F5344CB8AC3E}">
        <p14:creationId xmlns:p14="http://schemas.microsoft.com/office/powerpoint/2010/main" xmlns="" val="62335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86905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42416" y="804292"/>
            <a:ext cx="16733017" cy="1119021"/>
          </a:xfrm>
          <a:prstGeom prst="rect">
            <a:avLst/>
          </a:prstGeom>
        </p:spPr>
        <p:txBody>
          <a:bodyPr/>
          <a:lstStyle>
            <a:lvl1pPr>
              <a:defRPr sz="4800" b="1">
                <a:solidFill>
                  <a:srgbClr val="C00000"/>
                </a:solidFill>
                <a:latin typeface="Arial" pitchFamily="34" charset="0"/>
                <a:ea typeface="微软雅黑" pitchFamily="34" charset="-122"/>
                <a:cs typeface="Arial" pitchFamily="34" charset="0"/>
              </a:defRPr>
            </a:lvl1pPr>
          </a:lstStyle>
          <a:p>
            <a:r>
              <a:rPr lang="en-US" dirty="0" smtClean="0"/>
              <a:t>Click to edit Master title style</a:t>
            </a:r>
            <a:endParaRPr lang="en-US" dirty="0"/>
          </a:p>
        </p:txBody>
      </p:sp>
      <p:pic>
        <p:nvPicPr>
          <p:cNvPr id="3"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752752452"/>
      </p:ext>
    </p:extLst>
  </p:cSld>
  <p:clrMapOvr>
    <a:masterClrMapping/>
  </p:clrMapOvr>
  <p:transition advClick="0" advTm="8000">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pic>
        <p:nvPicPr>
          <p:cNvPr id="2"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advTm="800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pic>
        <p:nvPicPr>
          <p:cNvPr id="2"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advTm="800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pic>
        <p:nvPicPr>
          <p:cNvPr id="2"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advTm="800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42416" y="804292"/>
            <a:ext cx="16733017" cy="1119021"/>
          </a:xfrm>
          <a:prstGeom prst="rect">
            <a:avLst/>
          </a:prstGeom>
        </p:spPr>
        <p:txBody>
          <a:bodyPr/>
          <a:lstStyle>
            <a:lvl1pPr>
              <a:defRPr sz="4800" b="1">
                <a:solidFill>
                  <a:srgbClr val="C00000"/>
                </a:solidFill>
                <a:latin typeface="Arial" pitchFamily="34" charset="0"/>
                <a:ea typeface="微软雅黑" pitchFamily="34" charset="-122"/>
                <a:cs typeface="Arial" pitchFamily="34" charset="0"/>
              </a:defRPr>
            </a:lvl1pPr>
          </a:lstStyle>
          <a:p>
            <a:r>
              <a:rPr lang="en-US" dirty="0" smtClean="0"/>
              <a:t>Click to edit Master title style</a:t>
            </a:r>
            <a:endParaRPr lang="en-US" dirty="0"/>
          </a:p>
        </p:txBody>
      </p:sp>
      <p:pic>
        <p:nvPicPr>
          <p:cNvPr id="3"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752752452"/>
      </p:ext>
    </p:extLst>
  </p:cSld>
  <p:clrMapOvr>
    <a:masterClrMapping/>
  </p:clrMapOvr>
  <p:transition advClick="0" advTm="8000">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14337" y="485078"/>
            <a:ext cx="15660124" cy="1354209"/>
          </a:xfrm>
          <a:prstGeom prst="rect">
            <a:avLst/>
          </a:prstGeom>
          <a:noFill/>
          <a:ln>
            <a:noFill/>
          </a:ln>
          <a:effectLst/>
          <a:extLst/>
        </p:spPr>
        <p:txBody>
          <a:bodyPr lIns="137151" tIns="68576" rIns="137151" bIns="68576">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pic>
        <p:nvPicPr>
          <p:cNvPr id="3"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pic>
        <p:nvPicPr>
          <p:cNvPr id="8"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269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932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pic>
        <p:nvPicPr>
          <p:cNvPr id="5" name="Picture 77" descr="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726" r:id="rId13"/>
    <p:sldLayoutId id="2147483741" r:id="rId14"/>
    <p:sldLayoutId id="2147483749" r:id="rId15"/>
    <p:sldLayoutId id="2147483765" r:id="rId16"/>
    <p:sldLayoutId id="2147483766" r:id="rId17"/>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6.jpeg"/><Relationship Id="rId13" Type="http://schemas.microsoft.com/office/2007/relationships/hdphoto" Target="../media/hdphoto7.wdp"/><Relationship Id="rId3" Type="http://schemas.openxmlformats.org/officeDocument/2006/relationships/image" Target="../media/image113.png"/><Relationship Id="rId7" Type="http://schemas.microsoft.com/office/2007/relationships/hdphoto" Target="../media/hdphoto4.wdp"/><Relationship Id="rId12" Type="http://schemas.openxmlformats.org/officeDocument/2006/relationships/image" Target="../media/image118.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15.jpe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117.jpeg"/><Relationship Id="rId4" Type="http://schemas.openxmlformats.org/officeDocument/2006/relationships/image" Target="../media/image114.jpeg"/><Relationship Id="rId9" Type="http://schemas.microsoft.com/office/2007/relationships/hdphoto" Target="../media/hdphoto5.wdp"/><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image" Target="../media/image134.png"/><Relationship Id="rId26" Type="http://schemas.openxmlformats.org/officeDocument/2006/relationships/hyperlink" Target="http://baike.baidu.com/albums/7692/7692/0/0.html" TargetMode="External"/><Relationship Id="rId3" Type="http://schemas.openxmlformats.org/officeDocument/2006/relationships/image" Target="../media/image119.jpeg"/><Relationship Id="rId21" Type="http://schemas.openxmlformats.org/officeDocument/2006/relationships/image" Target="../media/image137.png"/><Relationship Id="rId7" Type="http://schemas.openxmlformats.org/officeDocument/2006/relationships/image" Target="../media/image123.png"/><Relationship Id="rId12" Type="http://schemas.openxmlformats.org/officeDocument/2006/relationships/image" Target="../media/image128.jpeg"/><Relationship Id="rId17" Type="http://schemas.openxmlformats.org/officeDocument/2006/relationships/image" Target="../media/image133.jpeg"/><Relationship Id="rId25" Type="http://schemas.openxmlformats.org/officeDocument/2006/relationships/image" Target="../media/image141.png"/><Relationship Id="rId2" Type="http://schemas.openxmlformats.org/officeDocument/2006/relationships/notesSlide" Target="../notesSlides/notesSlide8.xml"/><Relationship Id="rId16" Type="http://schemas.openxmlformats.org/officeDocument/2006/relationships/image" Target="../media/image132.jpeg"/><Relationship Id="rId20" Type="http://schemas.openxmlformats.org/officeDocument/2006/relationships/image" Target="../media/image136.png"/><Relationship Id="rId1" Type="http://schemas.openxmlformats.org/officeDocument/2006/relationships/slideLayout" Target="../slideLayouts/slideLayout17.xml"/><Relationship Id="rId6" Type="http://schemas.openxmlformats.org/officeDocument/2006/relationships/image" Target="../media/image122.png"/><Relationship Id="rId11" Type="http://schemas.openxmlformats.org/officeDocument/2006/relationships/image" Target="../media/image127.jpeg"/><Relationship Id="rId24" Type="http://schemas.openxmlformats.org/officeDocument/2006/relationships/image" Target="../media/image140.png"/><Relationship Id="rId5" Type="http://schemas.openxmlformats.org/officeDocument/2006/relationships/image" Target="../media/image121.jpeg"/><Relationship Id="rId15" Type="http://schemas.openxmlformats.org/officeDocument/2006/relationships/image" Target="../media/image131.jpeg"/><Relationship Id="rId23" Type="http://schemas.openxmlformats.org/officeDocument/2006/relationships/image" Target="../media/image139.png"/><Relationship Id="rId10" Type="http://schemas.openxmlformats.org/officeDocument/2006/relationships/image" Target="../media/image126.jpeg"/><Relationship Id="rId19" Type="http://schemas.openxmlformats.org/officeDocument/2006/relationships/image" Target="../media/image135.jpe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image" Target="../media/image130.jpeg"/><Relationship Id="rId22" Type="http://schemas.openxmlformats.org/officeDocument/2006/relationships/image" Target="../media/image138.jpeg"/><Relationship Id="rId27" Type="http://schemas.openxmlformats.org/officeDocument/2006/relationships/image" Target="../media/image14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hyperlink" Target="http://imgnews.baidu.com/i?ct=520093696&amp;z=0&amp;tn=baiduimagenewsdetail&amp;word=%D2%C7%B1%ED&amp;in=28637&amp;cl=2&amp;lm=-1&amp;pn=0&amp;rn=1" TargetMode="External"/><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2.xml"/><Relationship Id="rId16" Type="http://schemas.openxmlformats.org/officeDocument/2006/relationships/image" Target="../media/image27.jpeg"/><Relationship Id="rId20"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hyperlink" Target="http://image.baidu.com/i?ct=503316480&amp;z=1&amp;tn=baiduimagedetail&amp;word=%CA%FD%D7%D6%B6%F9%CD%AF&amp;in=25362&amp;cl=2&amp;cm=1&amp;sc=0&amp;lm=-1&amp;pn=0&amp;rn=1&amp;di=7912825040&amp;ln=2000&amp;fr=&amp;ic=0&amp;s=0" TargetMode="External"/><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image.baidu.com/i?ct=503316480&amp;z=0&amp;tn=baiduimagedetail&amp;word=%B5%E7%D4%B4%B7%E7%C9%C8&amp;in=13655&amp;cl=2&amp;cm=1&amp;sc=0&amp;lm=-1&amp;pn=16&amp;rn=1&amp;di=1482690825&amp;ln=2000&amp;fr=&amp;ic=0&amp;s=0&amp;se=1&amp;sme=0" TargetMode="External"/><Relationship Id="rId4" Type="http://schemas.openxmlformats.org/officeDocument/2006/relationships/image" Target="../media/image33.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jpeg"/><Relationship Id="rId21" Type="http://schemas.openxmlformats.org/officeDocument/2006/relationships/image" Target="../media/image57.jpeg"/><Relationship Id="rId7" Type="http://schemas.openxmlformats.org/officeDocument/2006/relationships/image" Target="../media/image43.png"/><Relationship Id="rId12" Type="http://schemas.openxmlformats.org/officeDocument/2006/relationships/image" Target="../media/image48.jpe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jpeg"/><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7.jpeg"/><Relationship Id="rId24" Type="http://schemas.openxmlformats.org/officeDocument/2006/relationships/image" Target="../media/image60.png"/><Relationship Id="rId5" Type="http://schemas.openxmlformats.org/officeDocument/2006/relationships/image" Target="../media/image41.jpe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jpeg"/><Relationship Id="rId10" Type="http://schemas.openxmlformats.org/officeDocument/2006/relationships/image" Target="../media/image46.png"/><Relationship Id="rId19" Type="http://schemas.openxmlformats.org/officeDocument/2006/relationships/image" Target="../media/image55.jpeg"/><Relationship Id="rId31" Type="http://schemas.openxmlformats.org/officeDocument/2006/relationships/image" Target="../media/image8.png"/><Relationship Id="rId4" Type="http://schemas.openxmlformats.org/officeDocument/2006/relationships/image" Target="../media/image40.jpe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jpeg"/><Relationship Id="rId30" Type="http://schemas.openxmlformats.org/officeDocument/2006/relationships/image" Target="../media/image66.jpeg"/></Relationships>
</file>

<file path=ppt/slides/_rels/slide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jpeg"/><Relationship Id="rId26" Type="http://schemas.openxmlformats.org/officeDocument/2006/relationships/image" Target="../media/image91.jpeg"/><Relationship Id="rId3" Type="http://schemas.openxmlformats.org/officeDocument/2006/relationships/image" Target="../media/image68.jpeg"/><Relationship Id="rId21" Type="http://schemas.openxmlformats.org/officeDocument/2006/relationships/image" Target="../media/image86.png"/><Relationship Id="rId34" Type="http://schemas.openxmlformats.org/officeDocument/2006/relationships/image" Target="../media/image99.jpeg"/><Relationship Id="rId7" Type="http://schemas.openxmlformats.org/officeDocument/2006/relationships/image" Target="../media/image72.png"/><Relationship Id="rId12" Type="http://schemas.openxmlformats.org/officeDocument/2006/relationships/image" Target="../media/image77.jpeg"/><Relationship Id="rId17" Type="http://schemas.openxmlformats.org/officeDocument/2006/relationships/image" Target="../media/image82.jpeg"/><Relationship Id="rId25" Type="http://schemas.openxmlformats.org/officeDocument/2006/relationships/image" Target="../media/image90.jpeg"/><Relationship Id="rId33" Type="http://schemas.openxmlformats.org/officeDocument/2006/relationships/image" Target="../media/image98.jpe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94.png"/><Relationship Id="rId1" Type="http://schemas.openxmlformats.org/officeDocument/2006/relationships/slideLayout" Target="../slideLayouts/slideLayout15.xml"/><Relationship Id="rId6" Type="http://schemas.openxmlformats.org/officeDocument/2006/relationships/image" Target="../media/image71.png"/><Relationship Id="rId11" Type="http://schemas.openxmlformats.org/officeDocument/2006/relationships/image" Target="../media/image76.jpeg"/><Relationship Id="rId24" Type="http://schemas.openxmlformats.org/officeDocument/2006/relationships/image" Target="../media/image89.png"/><Relationship Id="rId32" Type="http://schemas.openxmlformats.org/officeDocument/2006/relationships/image" Target="../media/image97.jpe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jpeg"/><Relationship Id="rId28" Type="http://schemas.openxmlformats.org/officeDocument/2006/relationships/image" Target="../media/image93.jpeg"/><Relationship Id="rId36" Type="http://schemas.openxmlformats.org/officeDocument/2006/relationships/image" Target="../media/image101.jpeg"/><Relationship Id="rId10" Type="http://schemas.openxmlformats.org/officeDocument/2006/relationships/image" Target="../media/image75.png"/><Relationship Id="rId19" Type="http://schemas.openxmlformats.org/officeDocument/2006/relationships/image" Target="../media/image84.png"/><Relationship Id="rId31" Type="http://schemas.openxmlformats.org/officeDocument/2006/relationships/image" Target="../media/image96.jpeg"/><Relationship Id="rId4" Type="http://schemas.openxmlformats.org/officeDocument/2006/relationships/image" Target="../media/image69.png"/><Relationship Id="rId9" Type="http://schemas.openxmlformats.org/officeDocument/2006/relationships/image" Target="../media/image74.jpeg"/><Relationship Id="rId14" Type="http://schemas.openxmlformats.org/officeDocument/2006/relationships/image" Target="../media/image79.jpeg"/><Relationship Id="rId22" Type="http://schemas.openxmlformats.org/officeDocument/2006/relationships/image" Target="../media/image87.png"/><Relationship Id="rId27" Type="http://schemas.openxmlformats.org/officeDocument/2006/relationships/image" Target="../media/image92.jpeg"/><Relationship Id="rId30" Type="http://schemas.openxmlformats.org/officeDocument/2006/relationships/image" Target="../media/image95.jpeg"/><Relationship Id="rId35" Type="http://schemas.openxmlformats.org/officeDocument/2006/relationships/image" Target="../media/image100.jpe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2.jpeg"/><Relationship Id="rId7" Type="http://schemas.openxmlformats.org/officeDocument/2006/relationships/image" Target="../media/image10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4.jpeg"/><Relationship Id="rId5" Type="http://schemas.openxmlformats.org/officeDocument/2006/relationships/image" Target="../media/image103.jpeg"/><Relationship Id="rId4" Type="http://schemas.microsoft.com/office/2007/relationships/hdphoto" Target="../media/hdphoto1.wdp"/><Relationship Id="rId9" Type="http://schemas.openxmlformats.org/officeDocument/2006/relationships/image" Target="../media/image106.jpeg"/></Relationships>
</file>

<file path=ppt/slides/_rels/slide9.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grpSp>
        <p:nvGrpSpPr>
          <p:cNvPr id="1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xmlns=""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47321" y="7764073"/>
            <a:ext cx="8136905" cy="769441"/>
          </a:xfrm>
          <a:prstGeom prst="rect">
            <a:avLst/>
          </a:prstGeom>
          <a:noFill/>
        </p:spPr>
        <p:txBody>
          <a:bodyPr wrap="square" rtlCol="0">
            <a:spAutoFit/>
          </a:bodyPr>
          <a:lstStyle/>
          <a:p>
            <a:pPr defTabSz="1217613"/>
            <a:r>
              <a:rPr lang="es-ES" sz="4400" dirty="0" smtClean="0">
                <a:solidFill>
                  <a:schemeClr val="bg1"/>
                </a:solidFill>
                <a:latin typeface="Telefonica Text" pitchFamily="2" charset="0"/>
              </a:rPr>
              <a:t>Eliseo T. Sánchez</a:t>
            </a:r>
          </a:p>
        </p:txBody>
      </p:sp>
      <p:sp>
        <p:nvSpPr>
          <p:cNvPr id="11" name="10 CuadroTexto"/>
          <p:cNvSpPr txBox="1"/>
          <p:nvPr/>
        </p:nvSpPr>
        <p:spPr>
          <a:xfrm>
            <a:off x="775789" y="5654978"/>
            <a:ext cx="8614290" cy="1107996"/>
          </a:xfrm>
          <a:prstGeom prst="rect">
            <a:avLst/>
          </a:prstGeom>
          <a:noFill/>
        </p:spPr>
        <p:txBody>
          <a:bodyPr wrap="square" rtlCol="0">
            <a:spAutoFit/>
          </a:bodyPr>
          <a:lstStyle/>
          <a:p>
            <a:r>
              <a:rPr lang="es-ES" sz="6600" i="1" dirty="0" err="1" smtClean="0">
                <a:solidFill>
                  <a:schemeClr val="bg1"/>
                </a:solidFill>
                <a:latin typeface="Telefonica Text" pitchFamily="2" charset="0"/>
              </a:rPr>
              <a:t>Huawei</a:t>
            </a:r>
            <a:r>
              <a:rPr lang="es-ES" sz="6600" i="1" dirty="0" smtClean="0">
                <a:solidFill>
                  <a:schemeClr val="bg1"/>
                </a:solidFill>
                <a:latin typeface="Telefonica Text" pitchFamily="2" charset="0"/>
              </a:rPr>
              <a:t> </a:t>
            </a:r>
            <a:r>
              <a:rPr lang="es-ES" sz="6600" i="1" dirty="0" err="1" smtClean="0">
                <a:solidFill>
                  <a:schemeClr val="bg1"/>
                </a:solidFill>
                <a:latin typeface="Telefonica Text" pitchFamily="2" charset="0"/>
              </a:rPr>
              <a:t>Solutions</a:t>
            </a:r>
            <a:r>
              <a:rPr lang="es-ES" sz="6600" i="1" dirty="0" smtClean="0">
                <a:solidFill>
                  <a:schemeClr val="bg1"/>
                </a:solidFill>
                <a:latin typeface="Telefonica Text" pitchFamily="2" charset="0"/>
              </a:rPr>
              <a:t> </a:t>
            </a:r>
            <a:r>
              <a:rPr lang="es-ES" sz="6600" i="1" dirty="0" err="1" smtClean="0">
                <a:solidFill>
                  <a:schemeClr val="bg1"/>
                </a:solidFill>
                <a:latin typeface="Telefonica Text" pitchFamily="2" charset="0"/>
              </a:rPr>
              <a:t>for</a:t>
            </a:r>
            <a:r>
              <a:rPr lang="es-ES" sz="6600" i="1" dirty="0" smtClean="0">
                <a:solidFill>
                  <a:schemeClr val="bg1"/>
                </a:solidFill>
                <a:latin typeface="Telefonica Text" pitchFamily="2" charset="0"/>
              </a:rPr>
              <a:t> </a:t>
            </a:r>
            <a:r>
              <a:rPr lang="es-ES" sz="6600" i="1" dirty="0" err="1" smtClean="0">
                <a:solidFill>
                  <a:schemeClr val="bg1"/>
                </a:solidFill>
                <a:latin typeface="Telefonica Text" pitchFamily="2" charset="0"/>
              </a:rPr>
              <a:t>Smart</a:t>
            </a:r>
            <a:r>
              <a:rPr lang="es-ES" sz="6600" i="1" dirty="0" smtClean="0">
                <a:solidFill>
                  <a:schemeClr val="bg1"/>
                </a:solidFill>
                <a:latin typeface="Telefonica Text" pitchFamily="2" charset="0"/>
              </a:rPr>
              <a:t> </a:t>
            </a:r>
            <a:r>
              <a:rPr lang="es-ES" sz="6600" i="1" dirty="0" err="1" smtClean="0">
                <a:solidFill>
                  <a:schemeClr val="bg1"/>
                </a:solidFill>
                <a:latin typeface="Telefonica Text" pitchFamily="2" charset="0"/>
              </a:rPr>
              <a:t>Cities</a:t>
            </a:r>
            <a:endParaRPr lang="es-ES" sz="6600" i="1" dirty="0" smtClean="0">
              <a:solidFill>
                <a:schemeClr val="bg1"/>
              </a:solidFill>
              <a:latin typeface="Telefonica Text" pitchFamily="2" charset="0"/>
            </a:endParaRPr>
          </a:p>
        </p:txBody>
      </p:sp>
      <p:grpSp>
        <p:nvGrpSpPr>
          <p:cNvPr id="15"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xmlns="" val="0"/>
                </a:ext>
              </a:extLst>
            </a:blip>
            <a:srcRect t="15389" b="35610"/>
            <a:stretch/>
          </p:blipFill>
          <p:spPr>
            <a:xfrm>
              <a:off x="8285993" y="3132594"/>
              <a:ext cx="10602200" cy="2922250"/>
            </a:xfrm>
            <a:prstGeom prst="rect">
              <a:avLst/>
            </a:prstGeom>
          </p:spPr>
        </p:pic>
      </p:grpSp>
      <p:pic>
        <p:nvPicPr>
          <p:cNvPr id="14" name="图片 6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689203" y="680591"/>
            <a:ext cx="1008112" cy="1008112"/>
          </a:xfrm>
          <a:prstGeom prst="rect">
            <a:avLst/>
          </a:prstGeom>
        </p:spPr>
      </p:pic>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d707218-775a-4997-a090-8cd98098dacf" descr="C:\Users\WSY\Desktop\图片2.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107" y="-1"/>
            <a:ext cx="18329282" cy="10287000"/>
          </a:xfrm>
          <a:prstGeom prst="rect">
            <a:avLst/>
          </a:prstGeom>
          <a:solidFill>
            <a:schemeClr val="accent3">
              <a:lumMod val="50000"/>
            </a:schemeClr>
          </a:solidFill>
          <a:extLst/>
        </p:spPr>
      </p:pic>
      <p:sp>
        <p:nvSpPr>
          <p:cNvPr id="33" name="869c4144-6ba9-4848-87f4-0968edaedce9"/>
          <p:cNvSpPr/>
          <p:nvPr/>
        </p:nvSpPr>
        <p:spPr>
          <a:xfrm>
            <a:off x="7568024" y="2094881"/>
            <a:ext cx="3321489" cy="720000"/>
          </a:xfrm>
          <a:prstGeom prst="flowChartInputOutpu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16849" rIns="0" bIns="16849" anchor="ctr" anchorCtr="1">
            <a:noAutofit/>
          </a:bodyPr>
          <a:lstStyle/>
          <a:p>
            <a:pPr defTabSz="1176259" eaLnBrk="0" hangingPunct="0">
              <a:buSzPct val="60000"/>
            </a:pPr>
            <a:endParaRPr lang="zh-CN" altLang="en-US" sz="3600" dirty="0">
              <a:solidFill>
                <a:prstClr val="white"/>
              </a:solidFill>
              <a:latin typeface="Telefonica Text"/>
              <a:ea typeface="微软雅黑" pitchFamily="34" charset="-122"/>
              <a:cs typeface="Arial" pitchFamily="34" charset="0"/>
            </a:endParaRPr>
          </a:p>
        </p:txBody>
      </p:sp>
      <p:sp>
        <p:nvSpPr>
          <p:cNvPr id="3074" name="5d8e7394-3cf3-4c09-935c-9052c4cacfb1" descr="data:image/jpeg;base64,/9j/4AAQSkZJRgABAQAAAQABAAD/2wCEAAkGBhQSERUTExQVFRUWGBoZGRgYGBsXGxwYGhgXGhcZGh0fHCceHSAjHBoaHy8gIycpLCwsHB4xNTAqNSYrLCkBCQoKDgwOFw8PGikcHBwpLCwpLCwsLCkpKSkpLCwpKSwsLCwsLCksKSwsLCwpLCksLCkpKSwsKSwpLCwpLCkpLP/AABEIAKABOwMBIgACEQEDEQH/xAAbAAADAQEBAQEAAAAAAAAAAAAEBQYDAgEAB//EADoQAAIBAgUCBQIEBAYDAAMAAAECEQADBAUSITFBUQYiYXGBEzJCkaGxI1LB0RQVFmJy8JLh8TNTgv/EABYBAQEBAAAAAAAAAAAAAAAAAAABAv/EABgRAQEBAQEAAAAAAAAAAAAAAAABETEh/9oADAMBAAIRAxEAPwD8pxb6nJoe5bNGYXAu32qSO8bfnTD/ACJio6Hsdtu/rU1CG1h2MkCQKosjyoswaDtwCdJJHVYPT1onDYazZbUHECNUncnrA5rHN/FHmP0uIiR1B7+1UUt/MTZ3BGpl3A/DHBPSais8zDXcY6FBMGR7cRxS3F4o3DJJO0bmazt2JMAb9qJjwmvBbNM8Pkl1ohDudI2PPbinWX+HFWfqvoIkhgNQMcp05oFGFy5l3KnTKzuDJngQeKtcHqtu51qqwOp06evHLUpxGc2rNtQqgE/dpI79I+2p/H+ILjnysyqDKieOxPc+tBReL8yAtooChDBthZnSOrT+wqNvXtRmvCWfYktyf7miMNgGcwFMxPB470AhWu7eGY8Cntvww2hLhMKxE7bgdxvTs4XDWWGrQxHO4AG33NzPtQB5LlhVZCyYBczuoHbeJqpx+YC2pkqRo1LM6l2EHsT71I5n4mCjRbLbHdgfKwjaB0+ancVmFy4AHYsF+0HePaoDMyzFXcleu5J+4k8yOB8UtNd2MKzcAnpx17UwwmQXLgBUbExJ237CeTVUq0TRuBwq/jBaRsBIHPJI3FUmUeGUDeZwbi7hftIPSQeOK1GIRFZk2usZck7ELMgxuYojTwngdF1WZgk/Z1HG/PU0wzzxCFJltCtswgS0HaJ6VJZt4nuXCqqzBV33iSeD8frSW/ckkxAPSijcxx/1nLRBnYARt8UAa7S0egP5d6YHJHDKrQpYTvvHaY70CrTRtjCMxC2wTq2456/9FUeXeFwBquEHRDuOyb8eu1EXsfZskG2YDHVuB9vcHmfSiD8kwTWxqcqAylZACkwftj45rjGZytqzEiRMy4LRI2B/pFTuaeKWYKF2Kgrx0PX3pA1wkyTP/elDBeMx2pmKkjUdxwI9qEb3+K8Vd460Vh8CWYJwTsJ2EngfNAEVo3LbT6xpUse3pVD/AKQ06SZIiHmFCmOZ5j0jejcC9vDI51K2wiIGoTvI5n3oui8jw4RLRU8hpVurE7x6/Nd4/Mrc/TBYFQxDSYmPtO+/tU3mHi7VBtrpCnyo24HqsRFT9++zmWJPvRMG4+4s7Ek9T69h6UATXoU0Tby9yobSSpOkHbntRQZFEYHDlmUATJ9vielNsDkGrSWDaSDwOo/p0702wWAs2g1y4QCpgJvI6ahvPXk9qAvLbGkANc8zNpkHdT/Kx31R32Fa47OlDkH6pIgTzMAdlipvF+ISC6pGnUdxAY7cgjcfmaXN4gvH8Zoivu4wKFYWwtrcL6x1mkeYZ5cYyIX4H7xTO3c+qSQRzAnbf0pFisOQdMQRz6flWVK3csZJJPfmjkyVjAG+oSIH6GmmV4Ek6gE1WhqMgEEflvX2OzT7Sph9yY8g39uRVHuVZNaVtN5hq1AAEjTHUt2/Om31BZZ1thLltZ1AjYCNiO9RtlxrBIneqHDn6gjloJkbCPTrNEY5n4glUFpNAU6pB5Pv3FIr2YXGYnURPqaYZrhwhWFjWOOx9K8y7InuLqC6gGghd2G+5I7VQutYVm3AJ7wCfzinWG8Pqgt3LzgIxkjrA7/2piuYW0+oo8hVY/8A1mR0IH3Ge9TmJxBZixgk7mP+8+tBX4HK7eo2l84LatKmSUPExMChr+epaQoiKWaVbbfSDwT26TzSrKcSXuI31Pp6CAunYnsDtuPemeflQ7F7YDOgaF4JHMnYifSoEOYZ27lTMaNl07CO0UG125cJJJM/lWqYUO4IkKxj+aP71QWstFlUtvCl32DHQzf7i3Kj03oEGHyh33A456QO/r8VRf6Xw6qs3TuJJ227R0/Ouc6x6a2T6mlrY8hHm36+apw3mLSTLMeeaCv+natAaUXyEEkmA56Hfr7UvzHOmtnULemYKwfKG339xW+AwhuWibnOoQxUMu3boBQfiLEqQLSrBEGRuG2/D2+KBPjc3uXSSzfdGr/dHBNYf4d2C7EgmF9T2FG5flDN5j5VHU9T0AHJqhtYq2loa1IZJ1EMCWMfau+3zVCbA+GHdoMpPDNssjcjmmWHyWzai4XW4o2bqAeDtvO+0UvzLGSI+qIgkKAevQnuKxylbhaF2kaoOwIHJE8miqqzetpae59NCGZQunlo6gAbGk2c+Jz/AIjXbUghdIkzG3Ig80dhMSMPOuShBYFRpJLAyDztuKnMwsobgVHkMx3gws8D137URhiczuOIJ2mfc+tY/TZ9yCZ6wenamFjKSNrltvMfKRz6mJiOu+9PkK2FuKVCllgXH2WI4HY/FFJsu8NNcUnUqkLq0t1WYkGf0pthfDlqymq4wZ2WRa5223I6+9KMwzI6LcMJCFdgNhPfk15g7j3ZNwNchCFM7qPTcUQ7v2LNkLbNosXB4kAN79T7UNjPEIRgoUqqkE2zEgjpq5rdsUHKqRpIWAeQ3b2PtSHH2xqdYH1A5GxJLT6Hj4oPMZ4guu7MPJq6L6CBv39aAJLncyT33Jo3A5eX1DSZ41RInt7/ADVRlGWWwpIUC6kEjYMp/m3527UE1g/Dt66CUXVHTrRK+HSAupl1OSukHzAjnb+lZY7N2II1AtO7iVJE9prTAY65M/UJHQRyY33jaKB5dy/B2hogvEEvAGlo4J3Jk9qE/wBWJbtfTRRqmZIMLBMRwZNZ/UViTr/i6oDMDsNtWkn53FJ81sgNqWTJMywJJ6mg6zHPXuyNwDGrcnVHeTQd7FO/3EkkRwBt0Gwry0FJEsB0qjTJLa2y7AsR5vqJJESNo4HvRSC1lVxjspjjkD9zWrZPcGxQ/pTrMseAqppARvONW+4jcfzdKT/5zd6PA7AACgaZhnSmAiiNjqbdiffascTnzsipCqF7CCfQ70uxmEa2QGHInYz+37UPacTuTFTB2bztsS0U1w3hdzpLSqsJDaZEeu9eZayiYEz3AijHzFrcJA7TJPlPSOPnmgLTK7FpQbjozDkEgSP9s/afTeg8yzWzam3aDMo4IYEgnc7xuK2a+uJYW2IVFEjYQPWfuPzU7jcAUMfl6+o/91UGW/ErJGlUMAgFpnfrzzQV3NbjgLJAX+XaZ5JoMpvTbLsNb0FySWDRpiNj1mZigHsZe7kbEg9t/wAxVJl/g4C273WVYIALERJIr36n0bSOoBA2XQZn1ZuTHrWiZtcCjXpIJ2DKCpDdACI1TUHmJGHw487F7obVEhlPYtAnild7xQkkiysHoZiRweayzLJTaLBhzw3SOaTXbW/9uKoMfPHKusL5yGnqCDO1Y3cW9wlnYk9z+3FcYS0hYayYneBv8VQZZYBt/wAOWCXAxU/i7QTwRsfiiscF4Ye46rqgMAZIIie+29OG8HW7YLsTcCciYBnr0O1dW/EV9odwx0NpkS3l6KVG88b0Pi7YuldwTdJ1EmTA4jsR2qI+u57YUKmnWB5dUmBt1EifypQM+Rbpf6KuIgSY9j1ihs0yd7dxhDGNyYOw9e1LNJqhj/ntzcDSAZ/CCR7H+tYWrjPAB2mNXqf5j3rXC4NCCSwMQY3BI6gTtNVWExR+koVyVYksjRIEbcDniil2G8E3biM+oLoMHVO/qvf9KNvZZatiDcCsq7lmiONlk8n+UVm+eJb1IVO8zyNJ2gjv61ni8qV0Ili06laRG/OrrRGmNzqyLRB1OG6EaTsBG8bD0pUM6tAEfSJPKkQoDfzERyOhpbiMMwLbSF2McCsEtyYkD1JgUDX/AFRd7ITEFjJJEdTO9C2cTdeBqYg+UdfgDmvsvwQdwoMnmIniqK5dS0p+kFe43RQDpYcxG8g0UFlvhdmYG5su557dD2pvlWXLY3LhkZTJU6YM7Bgdz711fzwyiE6UIALRw57/AO7mg8wywQfpOzbAbEjf/cZ3PoaI4x+Z2SWExqWIExsdgesn0pbjc0sMU0q4AENx+nmmlmKRtR1kk8b8/NZW7RYwOfyoppd8QQR9NAoWQp1Hr+IjiaF/zG434iD3GzGekjc+1b5Nly3LkMU08GenaPX1pvhkRCykQiMBA/Ht15/pRCrC+H712SqwexmT6jbinSeHDaUa2AbfQZ8p787fNbpnyMXU6UVB5SoaZ7LO350Pm+tLKlWmf5Ijfode/wCVBtnd60jJLKo+nAhfqCe4jg+tJExdgfe7P6qhQj3JBJpTdUxuSf6elZGi4dPnaCfpo24hlcgqfXbf9azfPbrSF8sjSQomR23n9KFwmD1EGDpkAgSSPU1QYW1btXAyIrAA7tpBB42Jk0CKxgnbeNl28x/SJmqHCeH7rIpBaCNoKgew2ox8xt/aty2gaSTK6i3QEz+teRdfzS2/YEjsN+tEC51ZVbRKBt2kyAYA4g1JXW3o3MMc56kSZjaNqVlieaDqjbWa3dgLh22E9PSgBTHLE8wgkGegk1FPcpRbrxcS39TYCBDSfX2p5mOBtodATpJYkMZ6bncQa8w9lVs/UC6mAgmBIjsOlI89zBggtpO5LORufYnp7UQjx4YuxPM9/wAqBJr265J3M1nVB+W5zdsEm20SIMgMI9iNvejcDjHuDSQjgAkIeT3jr8UqwyGRHP8AXpVr4awCmJAvMx1FB5SPaYMjtUUfk+XJ9MM6hj0LSQDHAI4j1qa8S2PMCYBEjTO+nvx1qjx2O+nba19pBLMeqr0J6Ht3qKzXMHc+ZpHTtHoOaRAFwwa9t4xl+1iOuxPPesia4FVTbC53eEKGBAbVwN/+R609yW3/AIgagAGDEsB0XvsB1pFk2D1GW4/X2+atLOXW0tm4gZXU+YBdBaQIAiPLvUK3zSzZ+gfp6rgiWY8EiJEzMVBY3Cld4hTMHofQGqzN87YWip+lq0nUp++NhpBjpUVfxLNAJ2HA7VYkZ6q2GYPqDaiTIMn0oXVXdpZIG2/fj59KKd4XxAzN/FGsAEqSdw3oeg5p/wCHsv8ArWrslgsatjp80idv6mk2X5bG5OpeGK/ZEjyz1+KrLgFsMWAYMJXmIB2EjYjbioULmOCtgObfk8sEt5gxHTTt+9Q2KsaYMbHjf8/anmbeI3aTtouCCAI47DkfNTV65qO9VHq3iODHtRVrN7ixpIECOAf6Uuau7SyfSinSZ1rXS1sSeWnnp22+Kp8BhFRJRnGqBpI21epmZ9qR5PkWpXf7dEQW4YHsOtVFvSLTDUGNsqSeFGxMknk+lRKT5hk+m2YTVqEj07kQZ/OpTEKoPlmPWJ/TanuM8QGfKq6RO4G5B51dDU9evgztH/eapHzXAGlCduCdj+lH4PxDcRgZ8o6Lt8j1pTNeoJNA/bPUuMBpdOACCNzPLgfdTvDYcN9O0zK2oywK+bk7/wC0e4NIstyxmCuu4LBVOwkfiie1U5ti0WIjUQOTAG/fn+lQpfnPh3zwCdJkgawSAOWg9KlMVaCMygyAeR1qvz/O9Gg6VVtJ8q9Z2ljvIqOv4otz13/+VVjlMQRwe36UzbxExEaE7HYbgdONvekuuu7S6jH/ALop9isXhmCLbBXeSSvDT77imdzH6TpN0EjaRAH5ahSjJsvLbgydxpI6nrO8belWGCye0ttVa1cZhsSFgHeoygsw08c0BprRrlfLbJI2qqz9uaMwOJe20rMjoBv/AHo/L8l2Fxvs35kftuKbrbVUU6V1OCJIGw7yOvvQ02yVVYAMD5lDMXiBG+2nc+xqd8SQbjFXDA7wNpHyOfSs8wzxjGliNO0cbRz6Uku4gnkk+9EZMteV7qJMATNGYTLGcPAMoNxHX17UVhYukHYwe/H5GqPJ8U7NJDMxAIgbiDyP79a4s5SiqNU6z+FdxA3MMBpHtROMxui4GRZGmBJnngAjmpQ0ztBog+U3BpJZQvTiZ39qic1X+IQOgA2M8UTjM2uTAJAHQwd+tLblydzzVRnpr4V2lotwNqZ5ZkRuNEah1gngcn4osYZXjDbYHkHYj+3rV9g7j6fKZ1LGm4Z+Vjhh60is5YilltJrIYG2ek9QSevpXWZ5gbLadQLeYnfYEjcf7SPSpSvfFdlGKsuwYEEjgFeSw5J9ajmWjcRmjuoUnYCPf37n1oItVI40V2prWzgndgoUye+w9yTxTbB+GtZILhSphvT1A60Vpgc3NtYVQA8Az5hzuRPFWy4ZSFDT9OJBYky07AJxppHlFq3hLpW5JPAIBneIMRMbb9qCx+dm0YD6ydzH28k7dajNKs6Znc3CARJXyiBO/QbClNxd+vzRmYZi11tTbdgNgPT/AO0GTVVwRXamuxhmgtBhYn0mmeG8P6gwkhlgnbyhT3PeijvDmN3I1EPIg8iPbmqTMQLlklhpkjXJB2AMMCOtK8LlNq0in8ZJIZdwygCY79awu+I9AuLvuICMNmHzSMkuZ4cAA6gSTHB2HQk8UqZdzRt/MGK6JIXsOPT8qDNFc6a0sXdLAjkEH8u9fJYZuBR1vI7gGphAB33BP6Gim+DzVLx/iDQFgjTusxxGwX35NP8AGMXRNYILgCSn4d426e9K8syK2hLFiYhgvQwJAMCa5xPia2QGcF7kxHCKB23BqMkeb4UqYJYnu3QdByaUstMMXmDMxJYN0mANu3FAtVVnoray4Ug8wazUTxR2FyS47qukgmNokwesdqKcZPmOl2iCLm5jlfXf+k1RYTdAVUkbwdbCdz0nap9crOH87nQZA1bAQfSdqe2cwAUDU/8A50ZSRwVtCy3G8y9t5PUT+H2rq7miiBa2H/GN+lfa7V9yXYp5efbuIM/FbYLJNYDC4pSdMgEQe5kUVzasPdP1mIG4mOp9q9x2YfTusUHliOYO/JHamOKyNwApEADZdiD268GprGAKxHEdJ4ojpla4w0gwdhJmi8T4f+mdN1oYiRHT/lPT23rPK83+kZPm7Dp7+h9aPxmcWL5m9rLRAO+3YnvQCRZQKyGTwQZn1Irb/N7jytry7RAUGR7xJNYWcqkgrcQqR9zEL+hNMcsyy8klFkDfUN9h/KYort28u7FoTcABB7qIG/eaUYnF6lUW1YaVlvjqO1H4+1qsMbpYMjHjcEtuBSbC4goykRswPvBGxojQZZddgFRiTxIIJ2n5NE2cjBTUzqCp8ykj7Z3I9fSmuJz+3d31fS3mB908EigDlf1nm3cD6iQqqZbvJHEUGhvWLKhleWVpVew6yYgg16jXGfRGksZSJG3J0947VgmXXFOr6JksFAiBq6qRMkx2prodSC+peRuIIXsBEzPWoBGzAW2MyYIY6hp83AOk7/FLcXi2uuzCSSZ/PiscbYKuQenczI6TTrKc6S2CAFF0/iO4XblP5TVCK1gmL6Wkc+9HYfw/qKBmK65ifSmOFsG9ruhgXHLFgJJ7g7n3FI8RYaDyQD8A+/FFOMPjkVSqBS2rykmSI7z3jYGukuszyFCBoMkkzvvJ5HsNqyynDguqFdSEgkN5RqjbzHpROc6wpIfeYJBkmOAo7etB6+PAufxHO4KggamHrJ3ipq9e6CIBMbbn3rZcWNc3Br8wJM7wDuPXaneMv2lSLQtjWwIiHOk8nfg+1ET9nBu4kAncDgnc8D/3TS3kzWfM1zQTtA5id1njeKOxauET6cqsjzAad94k0kzA3Z/il9ztqmCe4oGpuWEUsiGWYaIIgEdxz36VvYx93W4TUit9+3lPyRI7b1hhbIVFZgUCspUMI1MTBmROnevM6FxCwAKqxAkGVbb13H5UVu+KKj6TH7iSfNPxPQbVP4nEajwB2A4HtXaAEGWGoHjeW+eBFNcPh7DspKosSdP823B6UQlweG+q2kMgPTUYk9h60dhPDlx2gjSJ3Pb37U4xd8/T/g+UAbAAfkJ7VOPjHOzOYJ36e+9FOcLibNpXViCoIiBJLA8z2okZ49xRqSCRvpHPYxFB5fh1be3uqCCeDqPqdv07VzmuIuWz9MDQGG47+p6/NAwOJa1bdm1kuDpY7GI4joKl712d60Vi7QxnbljAAplgsvs6VLt5mMKJ56cTvuaBRZw7uYUSfcD96JtZS5HHU+m/9finOMR8NBFtfKZJNsCNtjq+aVnM7lxgtx2CzPl5H/EExQgqwiWnmVBHlDb6Z6z1n2EUXbxIJYKPtJ3iNX5kGfaKCyzABiH22bYneY4BHFE4vNJuOwWBESu+kjqBA570Hf8AjYG4kqOdoI9RzIpDevSxIJM119bXGtnK+/Xod5FG2smUgHU2/YrH6iaBlayS1bUN5mKmCwP4hwmnp719iMUyKFH0khpYE6Wk9SvWkWOzJrjk6mImRqMme9D4bDs59e80D+zmotMQbwYGDKjV7gETFY43Orb7hGLxGqensRM1w/h3R/8AkcjfhdyZ6idvzopMnQXQLKtcEavPCkAcgx+9EI7eCdhIBjrTPL/D4OlrjEJO8cx3p/h8bbXbQi2Qera9zzLMJI9DSrNfEpUFLcAzEgQQvSCOaGu/oW0Jt2ke5uCPOSrRuDBMUZluOv69eq1bUkgK7FU1DowiD7dakb2LuOIZmYdATNarllzTqIIETx09e3zUVQZlmFmHVyrMQT5QPu7D+WkGKuWzp0gzEMON+kbUybw0UAZricAxvweOKNy/D2UaFttc0Qzl43I4Cx0FVIR4PIrtw7CNi25GwHccj2ppa8P2ltzdd/qcgLwB03AmTTk4lEVnt6RrQ6iRseZX471PZh4puOpRVVEJB2AnbuQBNAxwuPe0qFYYAwOAHk7bkdD1NM8Tmd0oFxKpbXcBi2orttuBxUU2Y3HkazHUAwo9SOBWxwF0yGmFjcmBvxBOx+KgYZsLAAOtmcryN5IjmTsPakRWTsOacWsh0ki6y29p33mRtEGn2XZHZDAgTpSSQYGoDneqJXB5E7uAwNuerKZ36gbEinBwBw6H6l1mGoSgPrsdO5onM8zw6uNJYkDVydQeeG3j2A2pJj/ELXR5kXVMl53PuIop/gvErgqq29fmkSNxB/KIrXMNF0szqqrI3UiesrPC1LNnN07yBtpkKBt2EDmu7GX32lAHE/hJIn460R7j8HaFw6W8sSIER6GR+1LADMDk8VR2/DrAzebZdidUjjYb8R2pxgchspZZneV2YiORBPloqUy3L71xotgkoZO+wI427+lOsBbuLd/i3EUNu2rS3EbbgaSR2ru/mdq3bYKAw1x5TDaSDsZ57UrueIE1hvp69JGhX+0D43moKOx4jsk/UcAqPIpngb8Due9Y4myr2gl0G2kSbhmSZOkGTsN+fSp3FZ8zsWUBZ2PWR/L7frXH+Ov3I3JCcCBsPbrV1HuKy0ICWbYcEDUpPSDNL0O/WekU6yzILlxrcyFuTpPO4nkdOtNrHhNbYJNxWJHKyQIO5J/CfahqZsNfUB1LgAwDPXrT3L7z+QYgCFBcTuWJ6Eg7UZj8batKF1aUPAAE/wDIL+Ke9K8Tn9oAqoa6G5LeUR207g0DjD43DaWRtIka4BjzcwO596GzjDLeRbmskgCJiZ7bCSffakFrNirEoiz01DVpFfPnN1+CAe6gz7TP6UMcZhg9BnUCTzHT9IoS3fZTK7EdYn96Y4bLr15oOuREawRAJ536U7s+FgHeYIAB2ICjt6kz60UkweYYokIssTJ8yato3O44o3AYS6WVntR1BPkPqwWPMP0pnfvrZH0i6BDJaJkHpuKVjxCqhhqcgyJABIWI8k/1ohzZeydJtRaVT5yW5JJ1GGIMT2oXG5MNTgOYcagFGxPQkk/pSTDZvbRSAmo8Atzp+Dz7VzezxttAW2B//UxxJb9qAfF4N05GxP4TIn+9CafT9KNW1dvEkebfcjZQfgQKbf6Of/f8Kf70VNl6JwGKh1JiJ9vmelE4Xw3ecE6SFHU7A+oJ5HrTPBeHggm8RAJGgxM9/wC1Q4f5dZU6ZOsk6Qrb6u0OeazzTDDXDBhCsWJHmQ/hU7zH9q1xWf2LFlRbcG4ggA7kg9COnxUpmGfs7l9pMevtRAOJuuDpY7ihS1fXrpYkk7nmubaydt/beqNbN4CZEyOZ49asMjvG6WBIb+H5bZOgtETJ6xU7knh+5iHhFLDqQQI95qryfw6Ldt0dobXGuZEdwoqFEPk4KOTrMqDERHo2/m9jU9nbvaKB1E/cAyfpzweoqhzXxHbs7W3JuDyjRsukfi6iT2NRmd5ub7BiIjr1Pv0ogXE4tnJLEATIA2Uew6VgTXJNfKJMAEk7ADck9AKqm2U4wa0Vvs4IgEkH/wB1Z2spLjUzBbQEEOoB9Bt+9S2V5DcVj9RDssgAgGekg/tVZl+EGDs6muCRuyTI1GfuA/eoF2OwtsRdI1IJA1b+aIEnfbtU7fzlvptb2IYkyeR7DpxVHnue2zZVk8jOhEqIWf5eOef1qGuP2qj0t3NdWQs+aY9IB/XasZru3aLRpBM8R1oqmye8ishRVV2ACiDPqST5ZNUlvLytq4Bpa5E8+ZZB2JED/wAanMlye4Xtlg/0wQAPxSegHTeq36/01/ilGuIdrWzEfyyo5MVEqVFw2SiQWPMGTO27evpQGMz8/bbUqokb7nf34+KN8V5uLjK+sFj0AgptuDvzUsXqj1967sKn4j2gd++/Ssa0toZAA3PA96KrMPly6QqqvIZJhyTyYP4YpjjLQBUNMlYDDYgx1MbUoyXAMG0lWe4DCiSI2nbeCO81ZoyJbNlwrN1XYldv29aiVIFv8PBZiwkTALeXr5hsP60sxuc69cMdJOymYI+P61rm94SP4kgGCitA+ANvk0ga5VV27knc/wDfSu7dieJYzwOP/tDzXSigpssyFWby6jBEgj7TG4bsOKbLYW3ddQtssNzpAZo0mIB496U5DeZQikEySQRvAiBHTk9e9VuJtWnUSANAJ2BgHoT3PtUSlH+KKEAMddxdzyAq8rHCnfp/Sk2O8REIbSMSgjSWJZpmTJO8dq78SYmZQ3NRUz5ftjpzvPtU2XrQ1u3yRBgyZJI3/OucPhS5jf4Ut+grImtMPdZSCrMsmJDFR8kVFN8Hki3AriVUGG1ETI+NvY02vYQWrsLbVdInWhE9OOfyoLBYktcS2SWXV5Qo2I6kx93/ACNVWNwiWyVRAJ3DfbI6gH8RHaohRcaTIYL9rHfzN3LT2+KVYjO7eo+Utvy3J78bV7n90iWVgQTAdUCSB+ExuYpCLvop9xWgXis7u3AdTt7DYR226elCF3bks0dSZ/emf1sOglUZjuCSSR+UkVtgMbqcBFReqgrMn4iKmgHA5OzkTKgmNhP/AEU2w3h20H/iNKLs8Nv+m4360TmbwxFws22oEQAD1CzyPzpTjMw1KEtqdfBI2+NufmoHV6zhLDBvpqZ2CEyfRhEA/Jpfc8RIgfRaTW3LET7ETMewpa2V3yyo6kFuAT+0SKIfJLaKxuXdJBgLEtHUxP7UHCeKMQJ0vonnSNP7UIcXduGdTMR1kmB/QUbeTDKItlmbo52k/wDH8Jps9/6QVXtKH2gk6vmVPNUJ8L4duOFZvIjR5iDMHqB1HrR7eEwkF3YqzaVKgbk7CeYFGYnMAg3gHfyiWVp6gNSXE547AqsgRESdvY0DzE5XgcOzWCHe4ywWePI3TQRHPrQV7PbVi4Th8OqNAhtRMHqYMifWlGEwF2+0Dfky3HyaKseHmKsXdUgSJI39pIqKKxPje+wIARZMltPnJ9T/AEilVzH3rxgsSWP5n/vSjbGDtCwS+1xXG/dfaJp9kZQFCqOjv+N9JUgdQJO8dwKqJpMgvEAkGCdhP5kD0ppb8DwFe5fVUadwpJAG8ncxPFb5hnotl0t+UCepYljyVJ3X4pLifETurIQpDiG1CTI6jcb0DX/LcFZEuz3Gk7cgp+EqIEmuv9QYZLY04cG6vDsPuPQuAYO3YUgtYW7cUBVdgOAAT7xRg8NXQyhwqhwSCWAG3ST19KA3GeMySrW00kQTqggn46Usu5tfveWSdy0AdeponAZSsqXKgTMzqmOF2p/asWxtbX+JsXAEpH7+wqCSXJrxIAtsWYagI3Ipl/oi+F1MUAiT5gYHPeZ9KcZh4lRN8P5VYwSfKQ8Qd94Hsanr3iBypQNAnYDeT+I6uYNVWgyWyHGq8NPJ5mI3HHNObOLwFqSruxiFEbRG8n+aakyrOZgmdhA/QURhMsLPpbymDsxgz0FA+seMkQltBkkiP9vTekeOzq5dYyTpJJCTsJ6UwseGtCfUvEKCNl5bp9w5Wj8qy+0lwEDUROgcEmOsj+1E8S1vA3H3VGYTGwnftRL+HbyyWQr2B5J9PSn9/P8A6RZLgB58izAPTUZ/aleO8U3LiFDpgnp+g46UUXgvCiqouXHVgVnZgCO+3JiibOX4Swsm6l5niBAIjsvO/vUtevl41GY4HQew6V82DcQNJk9O9BVWPFlm2jAWyGB8oGy7fzAbT7UozTxI91iwM7EeZRAB5gTHya5w/h9ijFzpZQCV6hTO5/IxTtchs2jbe6C2sgKoQxB4kCd/igjxLcSf1rVctutxbY/p+9Wb4q3YLIsJEEqIQgTtzz+9AYrxhoDra+oxM+ZmnnkczFAuwng+84loTaRqMFu8DrTXCeHbCAG5cAI+/UdK/Hr81Lvi2IiYHuf68fFcW7ROw36xQWBz3DWVAtecRGk8rueGGxH50mzTxM1wKoiF6x+08UNhMhuXOAAAJJJiPSJmmCZVZtvaUnW7CTM6Rv6CQeKIn794NvJ35JPXrXK2mIkKxHcAkftV5iL1i3H01AubBm06lAPLNq34obE+LUViFtlh0YGAaCPtQTvMelUWFRV0bKBuZmT7dqXYK3DALGomJP60diMscMRx77D8+n5VFC5niyRuQdyApElR+1c5a0gKhCvqHmmJE/b6zxFEYi3h7aIdWt/xARM+h6e9Yt4iKhRbjyzpPUT36E1UOcwxIQAb23H3KASD/tCDce9S+NcTtz1MEfmDvNZfWdzOoluZ6zW1vCA7sffv80I3y+woIJ+dp36c7flTa9jtIkiZGwPT1oIKZXQCB0259u9dJl5uOdfliJnynf361FCMQ7hZaCdiRO/tT7A2QbbBy6t3J8jMOARG3sTSsYS1bZxcJn8O/HYsR/SscXnxcFQoUQODIJHWDVQXj8azLqJUC2YCjUN46UmBLEb/AKnauruJe40kLPooAPv3rbD4OBJ/LtRTHBW0CFiv1Bx5t2Pb2A9K9xOZsrBQ2kaY8vfuaGuHyjSPcjr7d/ivbeSXHBYCRP3cD1Heag5wmDR5BPmgkqAd4/EW43pzleEUWy5tILiHZftDAjmSY/WgMLet2QwNw6pAICgjT7nefTih8V4glo0yu4jVsR06bURpjvEdyToYiJXcLsOoEUB/jHuKBcYlE4EfoKGCMwP8s8dJo+wu23I77/lRRuHi3qMMIAYAMQB7+tY5tmhuWltkKqAyF6z3I6f1ri9eM7gnbjtX2VZSzsCSoBGrzTwOeO3rQaZdlSu4W9M3BKuGGwA4I9aaNgbdm0irH8Virv1CqCeense9ci5/htLErpVwVLAGVI3CdTtPMUnzjNUe4/0mc233Kny7nkxVRtifEBUaLYGxMP1jiN9ooR8wuORMQJIERE9Z5oPDgk+2+/FG4TyyzDp/2KKOW/ptwTu27M3mn0E0NjMzuAgKzCG1Anczx/0VjfnSN+u4rrAZXcuMSAYUST6eneoCMnyNsSzuSTBJPln1M77c0SmV2rSliBduKTKyGlf+O+4rXA4xAQQxRmEHV5UZR123n4pdmOJUsWRlSTBgkEx1X0PxVHv+bWQQVsBYM7BQfSdqzGe3SdjClpYDr7/+qWu0mi8Onl+f0ohguOeNmJD+UiATHpIrG/mrpKA6SABJ3MDiOgPqKxxMgjSY6CN64t2WBJYEbj7kbf27/E0VqMpZ7QvFw0mNyWb5JFF3fD6WlU3NRLcDcR7wRA9d6Ps3WFlEbSLZJP8AKwWO07D0igc6xVtrA0gmDA1EGAP5R/ekRmmJwtuToLP0EErPvMVwM6Ln7EUdSqqD6GQNqUFp9KMt2RAgTJoo5cfcAJ+o0EyNDGSPWKyv5kSAocx6ttPrWN66V8pih7alhGmSN9tzHaKg0OBe40Eq0EDVqBA9A3HxRDeHHHUH11Af1pvh5YC0dCRGwUFiekyNuOZr6+EDHzIu/BuMv6CqP//Z"/>
          <p:cNvSpPr>
            <a:spLocks noChangeAspect="1" noChangeArrowheads="1"/>
          </p:cNvSpPr>
          <p:nvPr/>
        </p:nvSpPr>
        <p:spPr bwMode="auto">
          <a:xfrm>
            <a:off x="127022" y="-308070"/>
            <a:ext cx="609706" cy="609790"/>
          </a:xfrm>
          <a:prstGeom prst="rect">
            <a:avLst/>
          </a:prstGeom>
          <a:noFill/>
        </p:spPr>
        <p:txBody>
          <a:bodyPr vert="horz" wrap="square" lIns="182845" tIns="91422" rIns="182845" bIns="91422"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57" name="d465c938-f4f0-43df-8890-5daa95d936a6"/>
          <p:cNvSpPr/>
          <p:nvPr/>
        </p:nvSpPr>
        <p:spPr>
          <a:xfrm>
            <a:off x="3465799" y="3445304"/>
            <a:ext cx="11669954" cy="3771242"/>
          </a:xfrm>
          <a:prstGeom prst="ellipse">
            <a:avLst/>
          </a:prstGeom>
          <a:noFill/>
          <a:ln w="1270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rtlCol="0" anchor="ctr"/>
          <a:lstStyle/>
          <a:p>
            <a:pPr algn="ctr">
              <a:buClrTx/>
              <a:buFontTx/>
              <a:buNone/>
            </a:pPr>
            <a:endParaRPr lang="zh-CN" altLang="en-US" dirty="0">
              <a:solidFill>
                <a:prstClr val="white"/>
              </a:solidFill>
              <a:latin typeface="Arial" pitchFamily="34" charset="0"/>
              <a:ea typeface="华文细黑" pitchFamily="2" charset="-122"/>
              <a:cs typeface="Arial" pitchFamily="34" charset="0"/>
            </a:endParaRPr>
          </a:p>
        </p:txBody>
      </p:sp>
      <p:sp>
        <p:nvSpPr>
          <p:cNvPr id="60" name="94d9d1dd-6dea-4c83-a977-256c825d9d3b"/>
          <p:cNvSpPr/>
          <p:nvPr/>
        </p:nvSpPr>
        <p:spPr>
          <a:xfrm>
            <a:off x="12285572" y="2533277"/>
            <a:ext cx="3321489" cy="720000"/>
          </a:xfrm>
          <a:prstGeom prst="flowChartInputOutpu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16849" rIns="0" bIns="16849" anchor="ctr" anchorCtr="1">
            <a:noAutofit/>
          </a:bodyPr>
          <a:lstStyle/>
          <a:p>
            <a:pPr defTabSz="1176259" eaLnBrk="0" hangingPunct="0">
              <a:buSzPct val="60000"/>
            </a:pPr>
            <a:endParaRPr lang="zh-CN" altLang="en-US" dirty="0">
              <a:solidFill>
                <a:prstClr val="white"/>
              </a:solidFill>
              <a:latin typeface="Arial" pitchFamily="34" charset="0"/>
              <a:ea typeface="微软雅黑" pitchFamily="34" charset="-122"/>
              <a:cs typeface="Arial" pitchFamily="34" charset="0"/>
            </a:endParaRPr>
          </a:p>
        </p:txBody>
      </p:sp>
      <p:sp>
        <p:nvSpPr>
          <p:cNvPr id="17" name="b3d0a77b-dafc-4c06-85d0-e9d5a21d1e45"/>
          <p:cNvSpPr txBox="1">
            <a:spLocks/>
          </p:cNvSpPr>
          <p:nvPr/>
        </p:nvSpPr>
        <p:spPr>
          <a:xfrm>
            <a:off x="471274" y="413953"/>
            <a:ext cx="16733017" cy="1119021"/>
          </a:xfrm>
          <a:prstGeom prst="rect">
            <a:avLst/>
          </a:prstGeom>
        </p:spPr>
        <p:txBody>
          <a:bodyPr lIns="182917" tIns="91458" rIns="182917" bIns="91458"/>
          <a:lstStyle>
            <a:lvl1pPr algn="l" rtl="0" eaLnBrk="0" fontAlgn="base" hangingPunct="0">
              <a:spcBef>
                <a:spcPct val="0"/>
              </a:spcBef>
              <a:spcAft>
                <a:spcPct val="0"/>
              </a:spcAft>
              <a:defRPr sz="2400" b="1">
                <a:solidFill>
                  <a:srgbClr val="C00000"/>
                </a:solidFill>
                <a:latin typeface="Arial" pitchFamily="34" charset="0"/>
                <a:ea typeface="微软雅黑" pitchFamily="34" charset="-122"/>
                <a:cs typeface="Arial" pitchFamily="34" charset="0"/>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7200" dirty="0" smtClean="0">
                <a:solidFill>
                  <a:schemeClr val="accent2"/>
                </a:solidFill>
                <a:latin typeface="Telefonica Text"/>
              </a:rPr>
              <a:t>Video surveillance: building a better </a:t>
            </a:r>
            <a:r>
              <a:rPr lang="en-US" altLang="zh-CN" sz="7200" dirty="0" smtClean="0">
                <a:solidFill>
                  <a:schemeClr val="accent2"/>
                </a:solidFill>
                <a:latin typeface="Telefonica Text"/>
              </a:rPr>
              <a:t>and safer </a:t>
            </a:r>
            <a:r>
              <a:rPr lang="en-US" altLang="zh-CN" sz="7200" dirty="0" smtClean="0">
                <a:solidFill>
                  <a:schemeClr val="accent2"/>
                </a:solidFill>
                <a:latin typeface="Telefonica Text"/>
              </a:rPr>
              <a:t>city</a:t>
            </a:r>
            <a:endParaRPr lang="zh-CN" altLang="en-US" sz="7200" dirty="0">
              <a:solidFill>
                <a:schemeClr val="accent2"/>
              </a:solidFill>
              <a:latin typeface="Telefonica Text"/>
            </a:endParaRPr>
          </a:p>
        </p:txBody>
      </p:sp>
      <p:pic>
        <p:nvPicPr>
          <p:cNvPr id="3080" name="088e820e-114a-4e61-8c04-3699260cd6cf" descr="D:\0华为设计夹\2012-11\周耘\原图2\4.jpg"/>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1684396" y="2533276"/>
            <a:ext cx="2125577" cy="2125864"/>
          </a:xfrm>
          <a:prstGeom prst="ellipse">
            <a:avLst/>
          </a:prstGeom>
          <a:noFill/>
          <a:ln w="38100">
            <a:solidFill>
              <a:schemeClr val="bg1"/>
            </a:solidFill>
          </a:ln>
          <a:effectLst>
            <a:outerShdw blurRad="63500" sx="102000" sy="102000" algn="ctr" rotWithShape="0">
              <a:srgbClr val="000000">
                <a:alpha val="30000"/>
              </a:srgbClr>
            </a:outerShdw>
          </a:effectLst>
          <a:extLst>
            <a:ext uri="{909E8E84-426E-40DD-AFC4-6F175D3DCCD1}">
              <a14:hiddenFill xmlns:a14="http://schemas.microsoft.com/office/drawing/2010/main" xmlns="">
                <a:solidFill>
                  <a:srgbClr val="FFFFFF"/>
                </a:solidFill>
              </a14:hiddenFill>
            </a:ext>
          </a:extLst>
        </p:spPr>
      </p:pic>
      <p:pic>
        <p:nvPicPr>
          <p:cNvPr id="3082" name="72da4274-0f55-4cdf-b443-4290291ffd11" descr="D:\0华为设计夹\2012-11\周耘\原图2\1.jpg"/>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6990823" y="2075960"/>
            <a:ext cx="2392345" cy="2392668"/>
          </a:xfrm>
          <a:prstGeom prst="ellipse">
            <a:avLst/>
          </a:prstGeom>
          <a:noFill/>
          <a:ln w="38100">
            <a:solidFill>
              <a:schemeClr val="bg1"/>
            </a:solidFill>
          </a:ln>
          <a:effectLst>
            <a:outerShdw blurRad="63500" sx="102000" sy="102000" algn="ctr" rotWithShape="0">
              <a:srgbClr val="000000">
                <a:alpha val="30000"/>
              </a:srgbClr>
            </a:outerShdw>
          </a:effectLst>
          <a:extLst>
            <a:ext uri="{909E8E84-426E-40DD-AFC4-6F175D3DCCD1}">
              <a14:hiddenFill xmlns:a14="http://schemas.microsoft.com/office/drawing/2010/main" xmlns="">
                <a:solidFill>
                  <a:srgbClr val="FFFFFF"/>
                </a:solidFill>
              </a14:hiddenFill>
            </a:ext>
          </a:extLst>
        </p:spPr>
      </p:pic>
      <p:sp>
        <p:nvSpPr>
          <p:cNvPr id="7" name="2033ec08-5f95-4106-a747-3ddf1b71ebcc"/>
          <p:cNvSpPr/>
          <p:nvPr/>
        </p:nvSpPr>
        <p:spPr>
          <a:xfrm>
            <a:off x="13466067" y="2451878"/>
            <a:ext cx="1800200" cy="1046477"/>
          </a:xfrm>
          <a:prstGeom prst="rect">
            <a:avLst/>
          </a:prstGeom>
        </p:spPr>
        <p:txBody>
          <a:bodyPr wrap="square" lIns="182917" tIns="91458" rIns="182917" bIns="91458">
            <a:spAutoFit/>
          </a:bodyPr>
          <a:lstStyle/>
          <a:p>
            <a:pPr algn="ctr" defTabSz="1176259" eaLnBrk="0" hangingPunct="0">
              <a:buSzPct val="60000"/>
            </a:pPr>
            <a:r>
              <a:rPr lang="en-US" altLang="zh-CN" sz="2800" dirty="0" smtClean="0">
                <a:solidFill>
                  <a:srgbClr val="FFFFFF"/>
                </a:solidFill>
                <a:latin typeface="Telefonica Text"/>
                <a:ea typeface="微软雅黑" pitchFamily="34" charset="-122"/>
                <a:cs typeface="Arial" pitchFamily="34" charset="0"/>
              </a:rPr>
              <a:t>Easy data transmission</a:t>
            </a:r>
            <a:endParaRPr lang="zh-CN" altLang="en-US" sz="2800" dirty="0">
              <a:solidFill>
                <a:srgbClr val="FFFFFF"/>
              </a:solidFill>
              <a:latin typeface="Telefonica Text"/>
              <a:ea typeface="微软雅黑" pitchFamily="34" charset="-122"/>
              <a:cs typeface="Arial" pitchFamily="34" charset="0"/>
            </a:endParaRPr>
          </a:p>
        </p:txBody>
      </p:sp>
      <p:sp>
        <p:nvSpPr>
          <p:cNvPr id="34" name="4abe1804-7e38-4a7d-8f23-197644414581"/>
          <p:cNvSpPr/>
          <p:nvPr/>
        </p:nvSpPr>
        <p:spPr>
          <a:xfrm>
            <a:off x="9468049" y="2143332"/>
            <a:ext cx="701229" cy="554034"/>
          </a:xfrm>
          <a:prstGeom prst="rect">
            <a:avLst/>
          </a:prstGeom>
        </p:spPr>
        <p:txBody>
          <a:bodyPr wrap="none" lIns="182917" tIns="91458" rIns="182917" bIns="91458">
            <a:spAutoFit/>
          </a:bodyPr>
          <a:lstStyle/>
          <a:p>
            <a:pPr defTabSz="1176259" eaLnBrk="0" hangingPunct="0">
              <a:buSzPct val="60000"/>
            </a:pPr>
            <a:r>
              <a:rPr lang="en-US" altLang="zh-CN" sz="2400" dirty="0" smtClean="0">
                <a:solidFill>
                  <a:srgbClr val="FFFFFF"/>
                </a:solidFill>
                <a:latin typeface="Telefonica Text"/>
                <a:ea typeface="微软雅黑" pitchFamily="34" charset="-122"/>
                <a:cs typeface="Arial" pitchFamily="34" charset="0"/>
              </a:rPr>
              <a:t>HD</a:t>
            </a:r>
            <a:endParaRPr lang="zh-CN" altLang="en-US" sz="2400" dirty="0">
              <a:solidFill>
                <a:srgbClr val="FFFFFF"/>
              </a:solidFill>
              <a:latin typeface="Telefonica Text"/>
              <a:ea typeface="微软雅黑" pitchFamily="34" charset="-122"/>
              <a:cs typeface="Arial" pitchFamily="34" charset="0"/>
            </a:endParaRPr>
          </a:p>
        </p:txBody>
      </p:sp>
      <p:sp>
        <p:nvSpPr>
          <p:cNvPr id="35" name="1a47df21-0dcc-49ee-bf6f-4088439f98a0"/>
          <p:cNvSpPr/>
          <p:nvPr/>
        </p:nvSpPr>
        <p:spPr>
          <a:xfrm>
            <a:off x="3261926" y="3164527"/>
            <a:ext cx="3321489" cy="720000"/>
          </a:xfrm>
          <a:prstGeom prst="flowChartInputOutpu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16849" rIns="0" bIns="16849" anchor="ctr" anchorCtr="1">
            <a:noAutofit/>
          </a:bodyPr>
          <a:lstStyle/>
          <a:p>
            <a:pPr defTabSz="1176259" eaLnBrk="0" hangingPunct="0">
              <a:buSzPct val="60000"/>
            </a:pPr>
            <a:endParaRPr lang="zh-CN" altLang="en-US" dirty="0">
              <a:solidFill>
                <a:prstClr val="white"/>
              </a:solidFill>
              <a:latin typeface="Arial" pitchFamily="34" charset="0"/>
              <a:ea typeface="微软雅黑" pitchFamily="34" charset="-122"/>
              <a:cs typeface="Arial" pitchFamily="34" charset="0"/>
            </a:endParaRPr>
          </a:p>
        </p:txBody>
      </p:sp>
      <p:pic>
        <p:nvPicPr>
          <p:cNvPr id="3083" name="da139f5b-0a9b-40e4-a9cd-154b13bf713c" descr="D:\0华为设计夹\2012-11\周耘\原图2\2.jpg"/>
          <p:cNvPicPr>
            <a:picLocks noChangeAspect="1" noChangeArrowheads="1"/>
          </p:cNvPicPr>
          <p:nvPr/>
        </p:nvPicPr>
        <p:blipFill>
          <a:blip r:embed="rId8" cstate="email">
            <a:extLst>
              <a:ext uri="{BEBA8EAE-BF5A-486C-A8C5-ECC9F3942E4B}">
                <a14:imgProps xmlns:a14="http://schemas.microsoft.com/office/drawing/2010/main" xmlns="">
                  <a14:imgLayer r:embed="rId9">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2342513" y="3164526"/>
            <a:ext cx="2838941" cy="2839324"/>
          </a:xfrm>
          <a:prstGeom prst="ellipse">
            <a:avLst/>
          </a:prstGeom>
          <a:noFill/>
          <a:ln w="38100">
            <a:solidFill>
              <a:schemeClr val="bg1"/>
            </a:solidFill>
          </a:ln>
          <a:effectLst>
            <a:outerShdw blurRad="63500" sx="102000" sy="102000" algn="ctr" rotWithShape="0">
              <a:srgbClr val="000000">
                <a:alpha val="30000"/>
              </a:srgbClr>
            </a:outerShdw>
          </a:effectLst>
          <a:extLst>
            <a:ext uri="{909E8E84-426E-40DD-AFC4-6F175D3DCCD1}">
              <a14:hiddenFill xmlns:a14="http://schemas.microsoft.com/office/drawing/2010/main" xmlns="">
                <a:solidFill>
                  <a:srgbClr val="FFFFFF"/>
                </a:solidFill>
              </a14:hiddenFill>
            </a:ext>
          </a:extLst>
        </p:spPr>
      </p:pic>
      <p:sp>
        <p:nvSpPr>
          <p:cNvPr id="36" name="dba87173-6923-48a0-a6e6-5006f5948b28"/>
          <p:cNvSpPr/>
          <p:nvPr/>
        </p:nvSpPr>
        <p:spPr>
          <a:xfrm>
            <a:off x="4465067" y="3128863"/>
            <a:ext cx="2088232" cy="1046477"/>
          </a:xfrm>
          <a:prstGeom prst="rect">
            <a:avLst/>
          </a:prstGeom>
        </p:spPr>
        <p:txBody>
          <a:bodyPr wrap="square" lIns="182917" tIns="91458" rIns="182917" bIns="91458">
            <a:spAutoFit/>
          </a:bodyPr>
          <a:lstStyle/>
          <a:p>
            <a:pPr algn="ctr" defTabSz="1176259" eaLnBrk="0" hangingPunct="0">
              <a:buSzPct val="60000"/>
            </a:pPr>
            <a:r>
              <a:rPr lang="en-US" altLang="zh-CN" sz="2800" dirty="0" smtClean="0">
                <a:solidFill>
                  <a:srgbClr val="FFFFFF"/>
                </a:solidFill>
                <a:latin typeface="Telefonica Text"/>
                <a:ea typeface="微软雅黑" pitchFamily="34" charset="-122"/>
                <a:cs typeface="Arial" pitchFamily="34" charset="0"/>
              </a:rPr>
              <a:t>High search efficiency</a:t>
            </a:r>
            <a:endParaRPr lang="zh-CN" altLang="en-US" sz="2800" dirty="0">
              <a:solidFill>
                <a:srgbClr val="FFFFFF"/>
              </a:solidFill>
              <a:latin typeface="Telefonica Text"/>
              <a:ea typeface="微软雅黑" pitchFamily="34" charset="-122"/>
              <a:cs typeface="Arial" pitchFamily="34" charset="0"/>
            </a:endParaRPr>
          </a:p>
        </p:txBody>
      </p:sp>
      <p:sp>
        <p:nvSpPr>
          <p:cNvPr id="37" name="f6ba9cf4-afea-4f8a-bb0a-bd94e41cad3d"/>
          <p:cNvSpPr/>
          <p:nvPr/>
        </p:nvSpPr>
        <p:spPr>
          <a:xfrm>
            <a:off x="6882386" y="5433938"/>
            <a:ext cx="3321489" cy="720000"/>
          </a:xfrm>
          <a:prstGeom prst="flowChartInputOutpu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16849" rIns="0" bIns="16849" anchor="ctr" anchorCtr="1">
            <a:noAutofit/>
          </a:bodyPr>
          <a:lstStyle/>
          <a:p>
            <a:pPr defTabSz="1176259" eaLnBrk="0" hangingPunct="0">
              <a:buSzPct val="60000"/>
            </a:pPr>
            <a:endParaRPr lang="zh-CN" altLang="en-US" dirty="0">
              <a:solidFill>
                <a:prstClr val="white"/>
              </a:solidFill>
              <a:latin typeface="Telefonica Text"/>
              <a:ea typeface="微软雅黑" pitchFamily="34" charset="-122"/>
              <a:cs typeface="Arial" pitchFamily="34" charset="0"/>
            </a:endParaRPr>
          </a:p>
        </p:txBody>
      </p:sp>
      <p:pic>
        <p:nvPicPr>
          <p:cNvPr id="3084" name="4ccd2395-dc23-499c-bf86-788187fd0b51" descr="D:\0华为设计夹\2012-11\周耘\原图2\3.jpg"/>
          <p:cNvPicPr>
            <a:picLocks noChangeAspect="1" noChangeArrowheads="1"/>
          </p:cNvPicPr>
          <p:nvPr/>
        </p:nvPicPr>
        <p:blipFill>
          <a:blip r:embed="rId10" cstate="email">
            <a:extLst>
              <a:ext uri="{BEBA8EAE-BF5A-486C-A8C5-ECC9F3942E4B}">
                <a14:imgProps xmlns:a14="http://schemas.microsoft.com/office/drawing/2010/main" xmlns="">
                  <a14:imgLayer r:embed="rId11">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410094" y="5433937"/>
            <a:ext cx="3427689" cy="3428152"/>
          </a:xfrm>
          <a:prstGeom prst="ellipse">
            <a:avLst/>
          </a:prstGeom>
          <a:noFill/>
          <a:ln w="38100">
            <a:solidFill>
              <a:schemeClr val="bg1"/>
            </a:solidFill>
          </a:ln>
          <a:effectLst>
            <a:outerShdw blurRad="63500" sx="102000" sy="102000" algn="ctr" rotWithShape="0">
              <a:srgbClr val="000000">
                <a:alpha val="30000"/>
              </a:srgbClr>
            </a:outerShdw>
          </a:effectLst>
          <a:extLst>
            <a:ext uri="{909E8E84-426E-40DD-AFC4-6F175D3DCCD1}">
              <a14:hiddenFill xmlns:a14="http://schemas.microsoft.com/office/drawing/2010/main" xmlns="">
                <a:solidFill>
                  <a:srgbClr val="FFFFFF"/>
                </a:solidFill>
              </a14:hiddenFill>
            </a:ext>
          </a:extLst>
        </p:spPr>
      </p:pic>
      <p:sp>
        <p:nvSpPr>
          <p:cNvPr id="38" name="049d0023-08d2-4203-8ad0-9f726f1425bc"/>
          <p:cNvSpPr/>
          <p:nvPr/>
        </p:nvSpPr>
        <p:spPr>
          <a:xfrm>
            <a:off x="8268530" y="5398273"/>
            <a:ext cx="1506213" cy="1046477"/>
          </a:xfrm>
          <a:prstGeom prst="rect">
            <a:avLst/>
          </a:prstGeom>
        </p:spPr>
        <p:txBody>
          <a:bodyPr wrap="square" lIns="182917" tIns="91458" rIns="182917" bIns="91458">
            <a:spAutoFit/>
          </a:bodyPr>
          <a:lstStyle/>
          <a:p>
            <a:pPr algn="ctr" defTabSz="1176259" eaLnBrk="0" hangingPunct="0">
              <a:buSzPct val="60000"/>
            </a:pPr>
            <a:r>
              <a:rPr lang="en-US" altLang="zh-CN" sz="2800" dirty="0" smtClean="0">
                <a:solidFill>
                  <a:srgbClr val="FFFFFF"/>
                </a:solidFill>
                <a:latin typeface="Telefonica Text"/>
                <a:ea typeface="微软雅黑" pitchFamily="34" charset="-122"/>
                <a:cs typeface="Arial" pitchFamily="34" charset="0"/>
              </a:rPr>
              <a:t>Data protection</a:t>
            </a:r>
            <a:endParaRPr lang="zh-CN" altLang="en-US" sz="2800" dirty="0">
              <a:solidFill>
                <a:srgbClr val="FFFFFF"/>
              </a:solidFill>
              <a:latin typeface="Telefonica Text"/>
              <a:ea typeface="微软雅黑" pitchFamily="34" charset="-122"/>
              <a:cs typeface="Arial" pitchFamily="34" charset="0"/>
            </a:endParaRPr>
          </a:p>
        </p:txBody>
      </p:sp>
      <p:sp>
        <p:nvSpPr>
          <p:cNvPr id="39" name="流程图: 数据 38"/>
          <p:cNvSpPr/>
          <p:nvPr/>
        </p:nvSpPr>
        <p:spPr>
          <a:xfrm>
            <a:off x="12685100" y="5293568"/>
            <a:ext cx="3321489" cy="720000"/>
          </a:xfrm>
          <a:prstGeom prst="flowChartInputOutpu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16849" rIns="0" bIns="16849" anchor="ctr" anchorCtr="1">
            <a:noAutofit/>
          </a:bodyPr>
          <a:lstStyle/>
          <a:p>
            <a:pPr defTabSz="1176259" eaLnBrk="0" hangingPunct="0">
              <a:buSzPct val="60000"/>
            </a:pPr>
            <a:endParaRPr lang="zh-CN" altLang="en-US" dirty="0">
              <a:solidFill>
                <a:prstClr val="white"/>
              </a:solidFill>
              <a:latin typeface="Arial" pitchFamily="34" charset="0"/>
              <a:ea typeface="微软雅黑" pitchFamily="34" charset="-122"/>
              <a:cs typeface="Arial" pitchFamily="34" charset="0"/>
            </a:endParaRPr>
          </a:p>
        </p:txBody>
      </p:sp>
      <p:sp>
        <p:nvSpPr>
          <p:cNvPr id="40" name="04856cb8-3d31-439f-b9aa-2c4352814464"/>
          <p:cNvSpPr/>
          <p:nvPr/>
        </p:nvSpPr>
        <p:spPr>
          <a:xfrm>
            <a:off x="13898115" y="5217095"/>
            <a:ext cx="1841006" cy="1046477"/>
          </a:xfrm>
          <a:prstGeom prst="rect">
            <a:avLst/>
          </a:prstGeom>
        </p:spPr>
        <p:txBody>
          <a:bodyPr wrap="square" lIns="182917" tIns="91458" rIns="182917" bIns="91458">
            <a:spAutoFit/>
          </a:bodyPr>
          <a:lstStyle/>
          <a:p>
            <a:pPr algn="ctr" defTabSz="1176259" eaLnBrk="0" hangingPunct="0">
              <a:buSzPct val="60000"/>
            </a:pPr>
            <a:r>
              <a:rPr lang="en-US" altLang="zh-CN" sz="2800" dirty="0" smtClean="0">
                <a:solidFill>
                  <a:srgbClr val="FFFFFF"/>
                </a:solidFill>
                <a:latin typeface="Telefonica Text"/>
                <a:ea typeface="微软雅黑" pitchFamily="34" charset="-122"/>
                <a:cs typeface="Arial" pitchFamily="34" charset="0"/>
              </a:rPr>
              <a:t>Large storage space</a:t>
            </a:r>
            <a:endParaRPr lang="zh-CN" altLang="en-US" sz="2800" dirty="0">
              <a:solidFill>
                <a:srgbClr val="FFFFFF"/>
              </a:solidFill>
              <a:latin typeface="Telefonica Text"/>
              <a:ea typeface="微软雅黑" pitchFamily="34" charset="-122"/>
              <a:cs typeface="Arial" pitchFamily="34" charset="0"/>
            </a:endParaRPr>
          </a:p>
        </p:txBody>
      </p:sp>
      <p:pic>
        <p:nvPicPr>
          <p:cNvPr id="3081" name="aa168a32-61f2-40bc-9e14-348dd472f480" descr="D:\0华为设计夹\2012-11\周耘\原图2\5.jpg"/>
          <p:cNvPicPr>
            <a:picLocks noChangeAspect="1" noChangeArrowheads="1"/>
          </p:cNvPicPr>
          <p:nvPr/>
        </p:nvPicPr>
        <p:blipFill>
          <a:blip r:embed="rId12" cstate="email">
            <a:extLst>
              <a:ext uri="{BEBA8EAE-BF5A-486C-A8C5-ECC9F3942E4B}">
                <a14:imgProps xmlns:a14="http://schemas.microsoft.com/office/drawing/2010/main" xmlns="">
                  <a14:imgLayer r:embed="rId1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1531970" y="5293567"/>
            <a:ext cx="2838941" cy="2839324"/>
          </a:xfrm>
          <a:prstGeom prst="ellipse">
            <a:avLst/>
          </a:prstGeom>
          <a:noFill/>
          <a:ln w="38100">
            <a:solidFill>
              <a:schemeClr val="bg1"/>
            </a:solidFill>
          </a:ln>
          <a:effectLst>
            <a:outerShdw blurRad="63500" sx="102000" sy="102000" algn="ctr" rotWithShape="0">
              <a:srgbClr val="000000">
                <a:alpha val="30000"/>
              </a:srgbClr>
            </a:outerShdw>
          </a:effectLst>
          <a:extLst>
            <a:ext uri="{909E8E84-426E-40DD-AFC4-6F175D3DCCD1}">
              <a14:hiddenFill xmlns:a14="http://schemas.microsoft.com/office/drawing/2010/main" xmlns="">
                <a:solidFill>
                  <a:srgbClr val="FFFFFF"/>
                </a:solidFill>
              </a14:hiddenFill>
            </a:ext>
          </a:extLst>
        </p:spPr>
      </p:pic>
      <p:pic>
        <p:nvPicPr>
          <p:cNvPr id="21" name="Picture 77" descr="Logo"/>
          <p:cNvPicPr>
            <a:picLocks noChangeAspect="1" noChangeArrowheads="1"/>
          </p:cNvPicPr>
          <p:nvPr/>
        </p:nvPicPr>
        <p:blipFill>
          <a:blip r:embed="rId14" cstate="email">
            <a:extLst>
              <a:ext uri="{28A0092B-C50C-407E-A947-70E740481C1C}">
                <a14:useLocalDpi xmlns="" xmlns:a14="http://schemas.microsoft.com/office/drawing/2010/main" val="0"/>
              </a:ext>
            </a:extLst>
          </a:blip>
          <a:srcRect/>
          <a:stretch>
            <a:fillRect/>
          </a:stretch>
        </p:blipFill>
        <p:spPr bwMode="auto">
          <a:xfrm>
            <a:off x="16994459" y="248543"/>
            <a:ext cx="1008112" cy="1006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6987115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45" y="111255"/>
            <a:ext cx="17653518" cy="1246487"/>
          </a:xfrm>
        </p:spPr>
        <p:txBody>
          <a:bodyPr/>
          <a:lstStyle/>
          <a:p>
            <a:pPr algn="l">
              <a:defRPr/>
            </a:pPr>
            <a:r>
              <a:rPr lang="en-US" sz="7200" b="1" dirty="0" smtClean="0">
                <a:solidFill>
                  <a:schemeClr val="accent2">
                    <a:lumMod val="75000"/>
                  </a:schemeClr>
                </a:solidFill>
                <a:latin typeface="Telefonica Text"/>
                <a:cs typeface="Arial" pitchFamily="34" charset="0"/>
              </a:rPr>
              <a:t>Some </a:t>
            </a:r>
            <a:r>
              <a:rPr lang="en-US" sz="7200" b="1" dirty="0" err="1" smtClean="0">
                <a:solidFill>
                  <a:schemeClr val="accent2">
                    <a:lumMod val="75000"/>
                  </a:schemeClr>
                </a:solidFill>
                <a:latin typeface="Telefonica Text"/>
                <a:cs typeface="Arial" pitchFamily="34" charset="0"/>
              </a:rPr>
              <a:t>Huawei</a:t>
            </a:r>
            <a:r>
              <a:rPr lang="en-US" sz="7200" b="1" dirty="0" smtClean="0">
                <a:solidFill>
                  <a:schemeClr val="accent2">
                    <a:lumMod val="75000"/>
                  </a:schemeClr>
                </a:solidFill>
                <a:latin typeface="Telefonica Text"/>
                <a:cs typeface="Arial" pitchFamily="34" charset="0"/>
              </a:rPr>
              <a:t> cases as examples</a:t>
            </a:r>
            <a:endParaRPr lang="en-US" sz="7200" b="1" dirty="0">
              <a:solidFill>
                <a:schemeClr val="accent2">
                  <a:lumMod val="75000"/>
                </a:schemeClr>
              </a:solidFill>
              <a:latin typeface="Telefonica Text"/>
              <a:cs typeface="Arial" pitchFamily="34" charset="0"/>
            </a:endParaRPr>
          </a:p>
        </p:txBody>
      </p:sp>
      <p:graphicFrame>
        <p:nvGraphicFramePr>
          <p:cNvPr id="65" name="Table 64"/>
          <p:cNvGraphicFramePr>
            <a:graphicFrameLocks noGrp="1"/>
          </p:cNvGraphicFramePr>
          <p:nvPr>
            <p:extLst>
              <p:ext uri="{D42A27DB-BD31-4B8C-83A1-F6EECF244321}">
                <p14:modId xmlns:p14="http://schemas.microsoft.com/office/powerpoint/2010/main" xmlns="" val="1671974458"/>
              </p:ext>
            </p:extLst>
          </p:nvPr>
        </p:nvGraphicFramePr>
        <p:xfrm>
          <a:off x="750369" y="1626768"/>
          <a:ext cx="16444312" cy="8109200"/>
        </p:xfrm>
        <a:graphic>
          <a:graphicData uri="http://schemas.openxmlformats.org/drawingml/2006/table">
            <a:tbl>
              <a:tblPr firstRow="1" bandRow="1">
                <a:tableStyleId>{3C2FFA5D-87B4-456A-9821-1D502468CF0F}</a:tableStyleId>
              </a:tblPr>
              <a:tblGrid>
                <a:gridCol w="2627158"/>
                <a:gridCol w="13817154"/>
              </a:tblGrid>
              <a:tr h="793005">
                <a:tc>
                  <a:txBody>
                    <a:bodyPr/>
                    <a:lstStyle>
                      <a:defPPr>
                        <a:defRPr lang="zh-CN"/>
                      </a:defPPr>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marL="0" algn="ctr" defTabSz="914400" rtl="0" eaLnBrk="1" latinLnBrk="0" hangingPunct="1"/>
                      <a:r>
                        <a:rPr lang="en-US" altLang="zh-CN" sz="4800" kern="1200" dirty="0" smtClean="0">
                          <a:solidFill>
                            <a:schemeClr val="bg1"/>
                          </a:solidFill>
                          <a:effectLst>
                            <a:outerShdw blurRad="50800" dist="38100" dir="2700000" algn="tl" rotWithShape="0">
                              <a:prstClr val="black">
                                <a:alpha val="40000"/>
                              </a:prstClr>
                            </a:outerShdw>
                          </a:effectLst>
                          <a:latin typeface="Telefonica Text"/>
                          <a:cs typeface="Arial" pitchFamily="34" charset="0"/>
                        </a:rPr>
                        <a:t>Solution</a:t>
                      </a:r>
                      <a:endParaRPr lang="en-US" altLang="zh-CN" sz="4800" b="1" kern="1200" dirty="0" smtClean="0">
                        <a:solidFill>
                          <a:schemeClr val="bg1"/>
                        </a:solidFill>
                        <a:effectLst>
                          <a:outerShdw blurRad="50800" dist="38100" dir="2700000" algn="tl" rotWithShape="0">
                            <a:prstClr val="black">
                              <a:alpha val="40000"/>
                            </a:prstClr>
                          </a:outerShdw>
                        </a:effectLst>
                        <a:latin typeface="Telefonica Text"/>
                        <a:ea typeface="华文细黑" pitchFamily="2" charset="-122"/>
                        <a:cs typeface="Arial" pitchFamily="34" charset="0"/>
                      </a:endParaRPr>
                    </a:p>
                  </a:txBody>
                  <a:tcPr marL="137148" marR="137148" marT="68601" marB="68601"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4800" kern="1200" dirty="0" smtClean="0">
                          <a:solidFill>
                            <a:schemeClr val="bg1"/>
                          </a:solidFill>
                          <a:effectLst>
                            <a:outerShdw blurRad="50800" dist="38100" dir="2700000" algn="tl" rotWithShape="0">
                              <a:prstClr val="black">
                                <a:alpha val="40000"/>
                              </a:prstClr>
                            </a:outerShdw>
                          </a:effectLst>
                          <a:latin typeface="Telefonica Text"/>
                          <a:cs typeface="Arial" pitchFamily="34" charset="0"/>
                        </a:rPr>
                        <a:t>Cases</a:t>
                      </a:r>
                      <a:r>
                        <a:rPr lang="en-US" altLang="zh-CN" sz="4800" kern="1200" baseline="0" dirty="0" smtClean="0">
                          <a:solidFill>
                            <a:schemeClr val="bg1"/>
                          </a:solidFill>
                          <a:effectLst>
                            <a:outerShdw blurRad="50800" dist="38100" dir="2700000" algn="tl" rotWithShape="0">
                              <a:prstClr val="black">
                                <a:alpha val="40000"/>
                              </a:prstClr>
                            </a:outerShdw>
                          </a:effectLst>
                          <a:latin typeface="Telefonica Text"/>
                          <a:cs typeface="Arial" pitchFamily="34" charset="0"/>
                        </a:rPr>
                        <a:t> </a:t>
                      </a:r>
                      <a:endParaRPr lang="en-US" altLang="zh-CN" sz="4800" b="1" kern="1200" dirty="0" smtClean="0">
                        <a:solidFill>
                          <a:schemeClr val="bg1"/>
                        </a:solidFill>
                        <a:effectLst>
                          <a:outerShdw blurRad="50800" dist="38100" dir="2700000" algn="tl" rotWithShape="0">
                            <a:prstClr val="black">
                              <a:alpha val="40000"/>
                            </a:prstClr>
                          </a:outerShdw>
                        </a:effectLst>
                        <a:latin typeface="Telefonica Text"/>
                        <a:ea typeface="华文细黑" pitchFamily="2" charset="-122"/>
                        <a:cs typeface="Arial" pitchFamily="34" charset="0"/>
                      </a:endParaRPr>
                    </a:p>
                  </a:txBody>
                  <a:tcPr marL="137148" marR="137148" marT="68601" marB="68601" anchor="ctr">
                    <a:solidFill>
                      <a:srgbClr val="C00000"/>
                    </a:solidFill>
                  </a:tcPr>
                </a:tc>
              </a:tr>
              <a:tr h="1436311">
                <a:tc>
                  <a:txBody>
                    <a:bodyPr/>
                    <a:lstStyle/>
                    <a:p>
                      <a:pPr marL="177800" indent="-90488" algn="l" defTabSz="914400" rtl="0" eaLnBrk="1" fontAlgn="ctr" latinLnBrk="0" hangingPunct="1"/>
                      <a:r>
                        <a:rPr lang="en-US" altLang="zh-CN" sz="3600" b="1" kern="1200" baseline="0" dirty="0" smtClean="0">
                          <a:effectLst/>
                          <a:latin typeface="Telefonica Text"/>
                          <a:cs typeface="Arial" pitchFamily="34" charset="0"/>
                        </a:rPr>
                        <a:t>e-Government</a:t>
                      </a:r>
                      <a:endParaRPr lang="en-US" altLang="zh-CN" sz="3600" b="1" kern="1200" baseline="0" dirty="0">
                        <a:solidFill>
                          <a:schemeClr val="tx2"/>
                        </a:solidFill>
                        <a:effectLst/>
                        <a:latin typeface="Telefonica Text"/>
                        <a:ea typeface="华文细黑" pitchFamily="2" charset="-122"/>
                        <a:cs typeface="Arial" pitchFamily="34" charset="0"/>
                      </a:endParaRPr>
                    </a:p>
                  </a:txBody>
                  <a:tcPr marL="0" marR="0" marT="0" marB="0" anchor="ctr">
                    <a:solidFill>
                      <a:schemeClr val="bg1"/>
                    </a:solidFill>
                  </a:tcPr>
                </a:tc>
                <a:tc>
                  <a:txBody>
                    <a:bodyPr/>
                    <a:lstStyle/>
                    <a:p>
                      <a:pPr marL="95250" indent="0" algn="l" fontAlgn="b"/>
                      <a:endParaRPr lang="zh-CN" altLang="en-US" sz="2200" b="0" i="0" u="none" strike="noStrike" dirty="0">
                        <a:latin typeface="Telefonica Text"/>
                        <a:ea typeface="华文细黑" pitchFamily="2" charset="-122"/>
                        <a:cs typeface="Arial" pitchFamily="34" charset="0"/>
                      </a:endParaRPr>
                    </a:p>
                  </a:txBody>
                  <a:tcPr marL="137148" marR="137148" marT="68601" marB="68601" anchor="ctr">
                    <a:solidFill>
                      <a:schemeClr val="bg1"/>
                    </a:solidFill>
                  </a:tcPr>
                </a:tc>
              </a:tr>
              <a:tr h="1412978">
                <a:tc>
                  <a:txBody>
                    <a:bodyPr/>
                    <a:lstStyle/>
                    <a:p>
                      <a:pPr marL="82550" marR="0" indent="0" algn="l" defTabSz="914400" rtl="0" eaLnBrk="1" fontAlgn="auto" latinLnBrk="0" hangingPunct="1">
                        <a:lnSpc>
                          <a:spcPct val="100000"/>
                        </a:lnSpc>
                        <a:spcBef>
                          <a:spcPts val="0"/>
                        </a:spcBef>
                        <a:spcAft>
                          <a:spcPts val="0"/>
                        </a:spcAft>
                        <a:buClrTx/>
                        <a:buSzTx/>
                        <a:buFontTx/>
                        <a:buNone/>
                        <a:tabLst/>
                        <a:defRPr/>
                      </a:pPr>
                      <a:r>
                        <a:rPr lang="en-US" altLang="zh-CN" sz="3600" b="1" kern="1200" dirty="0" smtClean="0">
                          <a:effectLst/>
                          <a:latin typeface="Telefonica Text"/>
                          <a:cs typeface="Arial" pitchFamily="34" charset="0"/>
                        </a:rPr>
                        <a:t>Safe</a:t>
                      </a:r>
                      <a:r>
                        <a:rPr lang="en-US" altLang="zh-CN" sz="3600" b="1" kern="1200" baseline="0" dirty="0" smtClean="0">
                          <a:effectLst/>
                          <a:latin typeface="Telefonica Text"/>
                          <a:cs typeface="Arial" pitchFamily="34" charset="0"/>
                        </a:rPr>
                        <a:t> City</a:t>
                      </a:r>
                      <a:endParaRPr lang="en-US" altLang="zh-CN" sz="3600" b="1" kern="1200" dirty="0" smtClean="0">
                        <a:solidFill>
                          <a:schemeClr val="tx2"/>
                        </a:solidFill>
                        <a:effectLst/>
                        <a:latin typeface="Telefonica Text"/>
                        <a:ea typeface="华文细黑" pitchFamily="2" charset="-122"/>
                        <a:cs typeface="Arial" pitchFamily="34" charset="0"/>
                      </a:endParaRPr>
                    </a:p>
                  </a:txBody>
                  <a:tcPr marL="0" marR="0" marT="0" marB="0" anchor="ctr">
                    <a:solidFill>
                      <a:schemeClr val="bg1"/>
                    </a:solidFill>
                  </a:tcPr>
                </a:tc>
                <a:tc>
                  <a:txBody>
                    <a:bodyPr/>
                    <a:lstStyle/>
                    <a:p>
                      <a:pPr marL="95250" indent="0" algn="l" defTabSz="914400" rtl="0" eaLnBrk="1" fontAlgn="b" latinLnBrk="0" hangingPunct="1">
                        <a:buFont typeface="Arial" pitchFamily="34" charset="0"/>
                        <a:buChar char="•"/>
                      </a:pPr>
                      <a:endParaRPr lang="en-US" altLang="en-US" sz="2200" u="none" strike="noStrike" kern="1200" dirty="0" smtClean="0">
                        <a:solidFill>
                          <a:schemeClr val="tx1"/>
                        </a:solidFill>
                        <a:latin typeface="Telefonica Text"/>
                        <a:ea typeface="华文细黑" pitchFamily="2" charset="-122"/>
                        <a:cs typeface="Arial" pitchFamily="34" charset="0"/>
                      </a:endParaRPr>
                    </a:p>
                  </a:txBody>
                  <a:tcPr marL="137148" marR="137148" marT="68601" marB="68601" anchor="ctr">
                    <a:solidFill>
                      <a:schemeClr val="bg1"/>
                    </a:solidFill>
                  </a:tcPr>
                </a:tc>
              </a:tr>
              <a:tr h="1412980">
                <a:tc>
                  <a:txBody>
                    <a:bodyPr/>
                    <a:lstStyle>
                      <a:defPPr>
                        <a:defRPr lang="zh-CN"/>
                      </a:defPPr>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82550" marR="0" indent="0" algn="l" defTabSz="914400" rtl="0" eaLnBrk="1" fontAlgn="auto" latinLnBrk="0" hangingPunct="1">
                        <a:lnSpc>
                          <a:spcPct val="100000"/>
                        </a:lnSpc>
                        <a:spcBef>
                          <a:spcPts val="0"/>
                        </a:spcBef>
                        <a:spcAft>
                          <a:spcPts val="0"/>
                        </a:spcAft>
                        <a:buClrTx/>
                        <a:buSzTx/>
                        <a:buFontTx/>
                        <a:buNone/>
                        <a:tabLst/>
                        <a:defRPr/>
                      </a:pPr>
                      <a:r>
                        <a:rPr lang="en-US" altLang="zh-CN" sz="3600" b="1" kern="1200" dirty="0" smtClean="0">
                          <a:effectLst/>
                          <a:latin typeface="Telefonica Text"/>
                          <a:cs typeface="Arial" pitchFamily="34" charset="0"/>
                        </a:rPr>
                        <a:t>e-Education</a:t>
                      </a:r>
                      <a:endParaRPr lang="en-US" altLang="zh-CN" sz="3600" b="1" kern="1200" dirty="0" smtClean="0">
                        <a:solidFill>
                          <a:schemeClr val="tx2"/>
                        </a:solidFill>
                        <a:effectLst/>
                        <a:latin typeface="Telefonica Text"/>
                        <a:ea typeface="华文细黑" pitchFamily="2" charset="-122"/>
                        <a:cs typeface="Arial" pitchFamily="34" charset="0"/>
                      </a:endParaRPr>
                    </a:p>
                  </a:txBody>
                  <a:tcPr marL="0" marR="0" marT="0" marB="0" anchor="ctr">
                    <a:solidFill>
                      <a:schemeClr val="bg1"/>
                    </a:solidFill>
                  </a:tcPr>
                </a:tc>
                <a:tc>
                  <a:txBody>
                    <a:bodyPr/>
                    <a:lstStyle/>
                    <a:p>
                      <a:pPr marL="95250" indent="0" algn="l" defTabSz="914400" rtl="0" eaLnBrk="1" fontAlgn="b" latinLnBrk="0" hangingPunct="1">
                        <a:buFont typeface="Arial" pitchFamily="34" charset="0"/>
                        <a:buChar char="•"/>
                      </a:pPr>
                      <a:endParaRPr lang="en-US" altLang="en-US" sz="2200" u="none" strike="noStrike" kern="1200" dirty="0" smtClean="0">
                        <a:solidFill>
                          <a:schemeClr val="tx1"/>
                        </a:solidFill>
                        <a:latin typeface="Telefonica Text"/>
                        <a:ea typeface="华文细黑" pitchFamily="2" charset="-122"/>
                        <a:cs typeface="Arial" pitchFamily="34" charset="0"/>
                      </a:endParaRPr>
                    </a:p>
                  </a:txBody>
                  <a:tcPr marL="137148" marR="137148" marT="68601" marB="68601" anchor="ctr">
                    <a:solidFill>
                      <a:schemeClr val="bg1"/>
                    </a:solidFill>
                  </a:tcPr>
                </a:tc>
              </a:tr>
              <a:tr h="1494891">
                <a:tc>
                  <a:txBody>
                    <a:bodyPr/>
                    <a:lstStyle>
                      <a:defPPr>
                        <a:defRPr lang="zh-CN"/>
                      </a:defPPr>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82550" marR="0" indent="0" algn="l" defTabSz="914400" rtl="0" eaLnBrk="1" fontAlgn="auto" latinLnBrk="0" hangingPunct="1">
                        <a:lnSpc>
                          <a:spcPct val="100000"/>
                        </a:lnSpc>
                        <a:spcBef>
                          <a:spcPts val="0"/>
                        </a:spcBef>
                        <a:spcAft>
                          <a:spcPts val="0"/>
                        </a:spcAft>
                        <a:buClrTx/>
                        <a:buSzTx/>
                        <a:buFontTx/>
                        <a:buNone/>
                        <a:tabLst/>
                        <a:defRPr/>
                      </a:pPr>
                      <a:r>
                        <a:rPr lang="en-US" altLang="zh-CN" sz="3600" b="1" kern="1200" dirty="0" smtClean="0">
                          <a:effectLst/>
                          <a:latin typeface="Telefonica Text"/>
                          <a:cs typeface="Arial" pitchFamily="34" charset="0"/>
                        </a:rPr>
                        <a:t>e-Health</a:t>
                      </a:r>
                      <a:endParaRPr lang="en-US" altLang="zh-CN" sz="3600" b="1" kern="1200" dirty="0" smtClean="0">
                        <a:solidFill>
                          <a:schemeClr val="tx2"/>
                        </a:solidFill>
                        <a:effectLst/>
                        <a:latin typeface="Telefonica Text"/>
                        <a:ea typeface="华文细黑" pitchFamily="2" charset="-122"/>
                        <a:cs typeface="Arial" pitchFamily="34" charset="0"/>
                      </a:endParaRPr>
                    </a:p>
                  </a:txBody>
                  <a:tcPr marL="0" marR="0" marT="0" marB="0" anchor="ctr">
                    <a:solidFill>
                      <a:schemeClr val="bg1"/>
                    </a:solidFill>
                  </a:tcPr>
                </a:tc>
                <a:tc>
                  <a:txBody>
                    <a:bodyPr/>
                    <a:lstStyle/>
                    <a:p>
                      <a:pPr marL="95250" indent="0" algn="l" defTabSz="914400" rtl="0" eaLnBrk="1" fontAlgn="b" latinLnBrk="0" hangingPunct="1">
                        <a:buFont typeface="Arial" pitchFamily="34" charset="0"/>
                        <a:buChar char="•"/>
                      </a:pPr>
                      <a:endParaRPr lang="en-US" altLang="en-US" sz="2200" u="none" strike="noStrike" kern="1200" dirty="0">
                        <a:solidFill>
                          <a:schemeClr val="tx1"/>
                        </a:solidFill>
                        <a:latin typeface="Telefonica Text"/>
                        <a:ea typeface="华文细黑" pitchFamily="2" charset="-122"/>
                        <a:cs typeface="Arial" pitchFamily="34" charset="0"/>
                      </a:endParaRPr>
                    </a:p>
                  </a:txBody>
                  <a:tcPr marL="137148" marR="137148" marT="68601" marB="68601" anchor="ctr">
                    <a:solidFill>
                      <a:schemeClr val="bg1"/>
                    </a:solidFill>
                  </a:tcPr>
                </a:tc>
              </a:tr>
              <a:tr h="1483318">
                <a:tc>
                  <a:txBody>
                    <a:bodyPr/>
                    <a:lstStyle>
                      <a:defPPr>
                        <a:defRPr lang="zh-CN"/>
                      </a:defPPr>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82550" marR="0" indent="0" algn="l" defTabSz="914400" rtl="0" eaLnBrk="1" fontAlgn="auto" latinLnBrk="0" hangingPunct="1">
                        <a:lnSpc>
                          <a:spcPct val="100000"/>
                        </a:lnSpc>
                        <a:spcBef>
                          <a:spcPts val="0"/>
                        </a:spcBef>
                        <a:spcAft>
                          <a:spcPts val="0"/>
                        </a:spcAft>
                        <a:buClrTx/>
                        <a:buSzTx/>
                        <a:buFontTx/>
                        <a:buNone/>
                        <a:tabLst/>
                        <a:defRPr/>
                      </a:pPr>
                      <a:r>
                        <a:rPr lang="en-US" altLang="zh-CN" sz="3600" b="1" kern="1200" baseline="0" dirty="0" smtClean="0">
                          <a:effectLst/>
                          <a:latin typeface="Telefonica Text"/>
                          <a:cs typeface="Arial" pitchFamily="34" charset="0"/>
                        </a:rPr>
                        <a:t>Others</a:t>
                      </a:r>
                      <a:endParaRPr lang="en-US" altLang="zh-CN" sz="3600" b="1" kern="1200" dirty="0" smtClean="0">
                        <a:solidFill>
                          <a:schemeClr val="tx2"/>
                        </a:solidFill>
                        <a:effectLst/>
                        <a:latin typeface="Telefonica Text"/>
                        <a:ea typeface="华文细黑" pitchFamily="2" charset="-122"/>
                        <a:cs typeface="Arial" pitchFamily="34" charset="0"/>
                      </a:endParaRPr>
                    </a:p>
                  </a:txBody>
                  <a:tcPr marL="0" marR="0" marT="0" marB="0" anchor="ctr">
                    <a:solidFill>
                      <a:schemeClr val="bg1"/>
                    </a:solidFill>
                  </a:tcPr>
                </a:tc>
                <a:tc>
                  <a:txBody>
                    <a:bodyPr/>
                    <a:lstStyle/>
                    <a:p>
                      <a:pPr marL="95250" indent="0"/>
                      <a:endParaRPr lang="en-US" sz="2200" dirty="0">
                        <a:solidFill>
                          <a:schemeClr val="tx1"/>
                        </a:solidFill>
                        <a:latin typeface="Telefonica Text"/>
                        <a:ea typeface="华文细黑" pitchFamily="2" charset="-122"/>
                        <a:cs typeface="Arial" pitchFamily="34" charset="0"/>
                      </a:endParaRPr>
                    </a:p>
                  </a:txBody>
                  <a:tcPr marL="137148" marR="137148" marT="68601" marB="68601" anchor="ctr">
                    <a:solidFill>
                      <a:schemeClr val="bg1"/>
                    </a:solidFill>
                  </a:tcPr>
                </a:tc>
              </a:tr>
            </a:tbl>
          </a:graphicData>
        </a:graphic>
      </p:graphicFrame>
      <p:sp>
        <p:nvSpPr>
          <p:cNvPr id="19463" name="TextBox 70"/>
          <p:cNvSpPr txBox="1">
            <a:spLocks noChangeArrowheads="1"/>
          </p:cNvSpPr>
          <p:nvPr/>
        </p:nvSpPr>
        <p:spPr bwMode="auto">
          <a:xfrm>
            <a:off x="6576049" y="7391470"/>
            <a:ext cx="2635814" cy="738664"/>
          </a:xfrm>
          <a:prstGeom prst="rect">
            <a:avLst/>
          </a:prstGeom>
          <a:noFill/>
          <a:ln w="9525">
            <a:noFill/>
            <a:miter lim="800000"/>
            <a:headEnd/>
            <a:tailEnd/>
          </a:ln>
        </p:spPr>
        <p:txBody>
          <a:bodyPr lIns="0" tIns="0" rIns="0" bIns="0">
            <a:spAutoFit/>
          </a:bodyPr>
          <a:lstStyle/>
          <a:p>
            <a:pPr algn="ctr">
              <a:defRPr/>
            </a:pPr>
            <a:r>
              <a:rPr lang="en-US" sz="2400" b="1" dirty="0">
                <a:solidFill>
                  <a:srgbClr val="000000"/>
                </a:solidFill>
                <a:latin typeface="Telefonica Text"/>
                <a:ea typeface="华文细黑" pitchFamily="2" charset="-122"/>
                <a:cs typeface="Arial" pitchFamily="34" charset="0"/>
              </a:rPr>
              <a:t>China Ningbo Regional Health</a:t>
            </a:r>
          </a:p>
        </p:txBody>
      </p:sp>
      <p:pic>
        <p:nvPicPr>
          <p:cNvPr id="19461" name="Picture 7"/>
          <p:cNvPicPr>
            <a:picLocks noChangeAspect="1" noChangeArrowheads="1"/>
          </p:cNvPicPr>
          <p:nvPr/>
        </p:nvPicPr>
        <p:blipFill>
          <a:blip r:embed="rId3" cstate="screen"/>
          <a:srcRect/>
          <a:stretch>
            <a:fillRect/>
          </a:stretch>
        </p:blipFill>
        <p:spPr bwMode="auto">
          <a:xfrm>
            <a:off x="6785582" y="6736422"/>
            <a:ext cx="2376280" cy="659812"/>
          </a:xfrm>
          <a:prstGeom prst="rect">
            <a:avLst/>
          </a:prstGeom>
          <a:noFill/>
          <a:ln w="9525">
            <a:noFill/>
            <a:miter lim="800000"/>
            <a:headEnd/>
            <a:tailEnd/>
          </a:ln>
        </p:spPr>
      </p:pic>
      <p:sp>
        <p:nvSpPr>
          <p:cNvPr id="19465" name="TextBox 72"/>
          <p:cNvSpPr txBox="1">
            <a:spLocks noChangeArrowheads="1"/>
          </p:cNvSpPr>
          <p:nvPr/>
        </p:nvSpPr>
        <p:spPr bwMode="auto">
          <a:xfrm>
            <a:off x="3656891" y="7515333"/>
            <a:ext cx="3588231" cy="369332"/>
          </a:xfrm>
          <a:prstGeom prst="rect">
            <a:avLst/>
          </a:prstGeom>
          <a:noFill/>
          <a:ln w="9525">
            <a:noFill/>
            <a:miter lim="800000"/>
            <a:headEnd/>
            <a:tailEnd/>
          </a:ln>
        </p:spPr>
        <p:txBody>
          <a:bodyPr lIns="0" tIns="0" rIns="0" bIns="0">
            <a:spAutoFit/>
          </a:bodyPr>
          <a:lstStyle/>
          <a:p>
            <a:pPr>
              <a:defRPr/>
            </a:pPr>
            <a:r>
              <a:rPr lang="en-US" altLang="zh-CN" sz="2400" b="1" dirty="0">
                <a:solidFill>
                  <a:srgbClr val="000000"/>
                </a:solidFill>
                <a:latin typeface="Telefonica Text"/>
                <a:ea typeface="华文细黑" pitchFamily="2" charset="-122"/>
                <a:cs typeface="Arial" pitchFamily="34" charset="0"/>
              </a:rPr>
              <a:t>Shanghai Health Cloud</a:t>
            </a:r>
            <a:endParaRPr lang="en-US" sz="2400" b="1" dirty="0">
              <a:solidFill>
                <a:srgbClr val="000000"/>
              </a:solidFill>
              <a:latin typeface="Telefonica Text"/>
              <a:ea typeface="华文细黑" pitchFamily="2" charset="-122"/>
              <a:cs typeface="Arial" pitchFamily="34" charset="0"/>
            </a:endParaRPr>
          </a:p>
        </p:txBody>
      </p:sp>
      <p:pic>
        <p:nvPicPr>
          <p:cNvPr id="3" name="Picture 30"/>
          <p:cNvPicPr>
            <a:picLocks noChangeAspect="1" noChangeArrowheads="1"/>
          </p:cNvPicPr>
          <p:nvPr/>
        </p:nvPicPr>
        <p:blipFill>
          <a:blip r:embed="rId4" cstate="screen"/>
          <a:srcRect/>
          <a:stretch>
            <a:fillRect/>
          </a:stretch>
        </p:blipFill>
        <p:spPr bwMode="auto">
          <a:xfrm>
            <a:off x="3892611" y="6803119"/>
            <a:ext cx="2400093" cy="655046"/>
          </a:xfrm>
          <a:prstGeom prst="rect">
            <a:avLst/>
          </a:prstGeom>
          <a:noFill/>
          <a:ln w="9525">
            <a:noFill/>
            <a:miter lim="800000"/>
            <a:headEnd/>
            <a:tailEnd/>
          </a:ln>
        </p:spPr>
      </p:pic>
      <p:sp>
        <p:nvSpPr>
          <p:cNvPr id="19467" name="TextBox 74"/>
          <p:cNvSpPr txBox="1">
            <a:spLocks noChangeArrowheads="1"/>
          </p:cNvSpPr>
          <p:nvPr/>
        </p:nvSpPr>
        <p:spPr bwMode="auto">
          <a:xfrm>
            <a:off x="11557193" y="6288542"/>
            <a:ext cx="3119167" cy="369332"/>
          </a:xfrm>
          <a:prstGeom prst="rect">
            <a:avLst/>
          </a:prstGeom>
          <a:solidFill>
            <a:schemeClr val="bg1"/>
          </a:solidFill>
          <a:ln w="9525">
            <a:noFill/>
            <a:miter lim="800000"/>
            <a:headEnd/>
            <a:tailEnd/>
          </a:ln>
        </p:spPr>
        <p:txBody>
          <a:bodyPr lIns="0" tIns="0" rIns="0" bIns="0">
            <a:spAutoFit/>
          </a:bodyPr>
          <a:lstStyle/>
          <a:p>
            <a:pPr>
              <a:defRPr/>
            </a:pPr>
            <a:r>
              <a:rPr lang="en-US" altLang="zh-CN" sz="2400" b="1" dirty="0">
                <a:solidFill>
                  <a:srgbClr val="000000"/>
                </a:solidFill>
                <a:latin typeface="Telefonica Text"/>
                <a:ea typeface="华文细黑" pitchFamily="2" charset="-122"/>
                <a:cs typeface="Arial" pitchFamily="34" charset="0"/>
              </a:rPr>
              <a:t>Turkey </a:t>
            </a:r>
            <a:r>
              <a:rPr lang="en-US" altLang="zh-CN" sz="2400" b="1" dirty="0" err="1">
                <a:solidFill>
                  <a:srgbClr val="000000"/>
                </a:solidFill>
                <a:latin typeface="Telefonica Text"/>
                <a:ea typeface="华文细黑" pitchFamily="2" charset="-122"/>
                <a:cs typeface="Arial" pitchFamily="34" charset="0"/>
              </a:rPr>
              <a:t>Fatih</a:t>
            </a:r>
            <a:r>
              <a:rPr lang="en-US" altLang="zh-CN" sz="2400" b="1" dirty="0">
                <a:solidFill>
                  <a:srgbClr val="000000"/>
                </a:solidFill>
                <a:latin typeface="Telefonica Text"/>
                <a:ea typeface="华文细黑" pitchFamily="2" charset="-122"/>
                <a:cs typeface="Arial" pitchFamily="34" charset="0"/>
              </a:rPr>
              <a:t> e-learning</a:t>
            </a:r>
            <a:endParaRPr lang="en-US" sz="2400" b="1" dirty="0">
              <a:solidFill>
                <a:srgbClr val="000000"/>
              </a:solidFill>
              <a:latin typeface="Telefonica Text"/>
              <a:ea typeface="华文细黑" pitchFamily="2" charset="-122"/>
              <a:cs typeface="Arial" pitchFamily="34" charset="0"/>
            </a:endParaRPr>
          </a:p>
        </p:txBody>
      </p:sp>
      <p:pic>
        <p:nvPicPr>
          <p:cNvPr id="4" name="Picture 16"/>
          <p:cNvPicPr>
            <a:picLocks noChangeAspect="1" noChangeArrowheads="1"/>
          </p:cNvPicPr>
          <p:nvPr/>
        </p:nvPicPr>
        <p:blipFill>
          <a:blip r:embed="rId5" cstate="screen"/>
          <a:srcRect/>
          <a:stretch>
            <a:fillRect/>
          </a:stretch>
        </p:blipFill>
        <p:spPr bwMode="auto">
          <a:xfrm>
            <a:off x="6030789" y="8299039"/>
            <a:ext cx="2823918" cy="647900"/>
          </a:xfrm>
          <a:prstGeom prst="rect">
            <a:avLst/>
          </a:prstGeom>
          <a:noFill/>
          <a:ln w="9525">
            <a:noFill/>
            <a:miter lim="800000"/>
            <a:headEnd/>
            <a:tailEnd/>
          </a:ln>
        </p:spPr>
      </p:pic>
      <p:sp>
        <p:nvSpPr>
          <p:cNvPr id="19469" name="TextBox 77"/>
          <p:cNvSpPr txBox="1">
            <a:spLocks noChangeArrowheads="1"/>
          </p:cNvSpPr>
          <p:nvPr/>
        </p:nvSpPr>
        <p:spPr bwMode="auto">
          <a:xfrm>
            <a:off x="5954597" y="9037455"/>
            <a:ext cx="2847728" cy="738664"/>
          </a:xfrm>
          <a:prstGeom prst="rect">
            <a:avLst/>
          </a:prstGeom>
          <a:noFill/>
          <a:ln w="9525">
            <a:noFill/>
            <a:miter lim="800000"/>
            <a:headEnd/>
            <a:tailEnd/>
          </a:ln>
        </p:spPr>
        <p:txBody>
          <a:bodyPr lIns="0" tIns="0" rIns="0" bIns="0">
            <a:spAutoFit/>
          </a:bodyPr>
          <a:lstStyle/>
          <a:p>
            <a:pPr algn="ctr">
              <a:defRPr/>
            </a:pPr>
            <a:r>
              <a:rPr lang="en-US" altLang="zh-CN" sz="2400" b="1" dirty="0">
                <a:solidFill>
                  <a:srgbClr val="000000"/>
                </a:solidFill>
                <a:latin typeface="Telefonica Text"/>
                <a:ea typeface="华文细黑" pitchFamily="2" charset="-122"/>
                <a:cs typeface="Arial" pitchFamily="34" charset="0"/>
              </a:rPr>
              <a:t>China </a:t>
            </a:r>
            <a:r>
              <a:rPr lang="en-US" altLang="zh-CN" sz="2400" b="1" dirty="0" err="1">
                <a:solidFill>
                  <a:srgbClr val="000000"/>
                </a:solidFill>
                <a:latin typeface="Telefonica Text"/>
                <a:ea typeface="华文细黑" pitchFamily="2" charset="-122"/>
                <a:cs typeface="Arial" pitchFamily="34" charset="0"/>
              </a:rPr>
              <a:t>Nangnin</a:t>
            </a:r>
            <a:r>
              <a:rPr lang="en-US" altLang="zh-CN" sz="2400" b="1" dirty="0">
                <a:solidFill>
                  <a:srgbClr val="000000"/>
                </a:solidFill>
                <a:latin typeface="Telefonica Text"/>
                <a:ea typeface="华文细黑" pitchFamily="2" charset="-122"/>
                <a:cs typeface="Arial" pitchFamily="34" charset="0"/>
              </a:rPr>
              <a:t> </a:t>
            </a:r>
            <a:r>
              <a:rPr lang="en-US" altLang="zh-CN" sz="2400" b="1" dirty="0" err="1">
                <a:solidFill>
                  <a:srgbClr val="000000"/>
                </a:solidFill>
                <a:latin typeface="Telefonica Text"/>
                <a:ea typeface="华文细黑" pitchFamily="2" charset="-122"/>
                <a:cs typeface="Arial" pitchFamily="34" charset="0"/>
              </a:rPr>
              <a:t>Foxconn</a:t>
            </a:r>
            <a:r>
              <a:rPr lang="en-US" altLang="zh-CN" sz="2400" b="1" dirty="0">
                <a:solidFill>
                  <a:srgbClr val="000000"/>
                </a:solidFill>
                <a:latin typeface="Telefonica Text"/>
                <a:ea typeface="华文细黑" pitchFamily="2" charset="-122"/>
                <a:cs typeface="Arial" pitchFamily="34" charset="0"/>
              </a:rPr>
              <a:t> Smart Park</a:t>
            </a:r>
            <a:endParaRPr lang="zh-CN" altLang="en-US" sz="2400" b="1" dirty="0">
              <a:solidFill>
                <a:srgbClr val="000000"/>
              </a:solidFill>
              <a:latin typeface="Telefonica Text"/>
              <a:ea typeface="华文细黑" pitchFamily="2" charset="-122"/>
              <a:cs typeface="Arial" pitchFamily="34" charset="0"/>
            </a:endParaRPr>
          </a:p>
        </p:txBody>
      </p:sp>
      <p:pic>
        <p:nvPicPr>
          <p:cNvPr id="5" name="Picture 8"/>
          <p:cNvPicPr>
            <a:picLocks noChangeAspect="1" noChangeArrowheads="1"/>
          </p:cNvPicPr>
          <p:nvPr/>
        </p:nvPicPr>
        <p:blipFill>
          <a:blip r:embed="rId6" cstate="screen"/>
          <a:srcRect/>
          <a:stretch>
            <a:fillRect/>
          </a:stretch>
        </p:blipFill>
        <p:spPr bwMode="auto">
          <a:xfrm>
            <a:off x="9061859" y="5452466"/>
            <a:ext cx="2226274" cy="747943"/>
          </a:xfrm>
          <a:prstGeom prst="rect">
            <a:avLst/>
          </a:prstGeom>
          <a:noFill/>
          <a:ln w="9525">
            <a:noFill/>
            <a:miter lim="800000"/>
            <a:headEnd/>
            <a:tailEnd/>
          </a:ln>
        </p:spPr>
      </p:pic>
      <p:sp>
        <p:nvSpPr>
          <p:cNvPr id="19471" name="TextBox 81"/>
          <p:cNvSpPr txBox="1">
            <a:spLocks noChangeArrowheads="1"/>
          </p:cNvSpPr>
          <p:nvPr/>
        </p:nvSpPr>
        <p:spPr bwMode="auto">
          <a:xfrm>
            <a:off x="8940425" y="6319508"/>
            <a:ext cx="2604862" cy="369332"/>
          </a:xfrm>
          <a:prstGeom prst="rect">
            <a:avLst/>
          </a:prstGeom>
          <a:noFill/>
          <a:ln w="9525">
            <a:noFill/>
            <a:miter lim="800000"/>
            <a:headEnd/>
            <a:tailEnd/>
          </a:ln>
        </p:spPr>
        <p:txBody>
          <a:bodyPr lIns="0" tIns="0" rIns="0" bIns="0">
            <a:spAutoFit/>
          </a:bodyPr>
          <a:lstStyle/>
          <a:p>
            <a:pPr algn="ctr">
              <a:defRPr/>
            </a:pPr>
            <a:r>
              <a:rPr lang="en-US" altLang="zh-CN" sz="2400" b="1" dirty="0">
                <a:solidFill>
                  <a:srgbClr val="000000"/>
                </a:solidFill>
                <a:latin typeface="Telefonica Text"/>
                <a:ea typeface="华文细黑" pitchFamily="2" charset="-122"/>
                <a:cs typeface="Arial" pitchFamily="34" charset="0"/>
              </a:rPr>
              <a:t>UK Janet  DWDM</a:t>
            </a:r>
            <a:endParaRPr lang="en-US" sz="2400" b="1" dirty="0">
              <a:solidFill>
                <a:srgbClr val="000000"/>
              </a:solidFill>
              <a:latin typeface="Telefonica Text"/>
              <a:ea typeface="华文细黑" pitchFamily="2" charset="-122"/>
              <a:cs typeface="Arial" pitchFamily="34" charset="0"/>
            </a:endParaRPr>
          </a:p>
        </p:txBody>
      </p:sp>
      <p:sp>
        <p:nvSpPr>
          <p:cNvPr id="19472" name="TextBox 82"/>
          <p:cNvSpPr txBox="1">
            <a:spLocks noChangeArrowheads="1"/>
          </p:cNvSpPr>
          <p:nvPr/>
        </p:nvSpPr>
        <p:spPr bwMode="auto">
          <a:xfrm>
            <a:off x="3614032" y="8975524"/>
            <a:ext cx="2138177" cy="738664"/>
          </a:xfrm>
          <a:prstGeom prst="rect">
            <a:avLst/>
          </a:prstGeom>
          <a:noFill/>
          <a:ln w="9525">
            <a:noFill/>
            <a:miter lim="800000"/>
            <a:headEnd/>
            <a:tailEnd/>
          </a:ln>
        </p:spPr>
        <p:txBody>
          <a:bodyPr lIns="0" tIns="0" rIns="0" bIns="0">
            <a:spAutoFit/>
          </a:bodyPr>
          <a:lstStyle/>
          <a:p>
            <a:pPr algn="ctr">
              <a:defRPr/>
            </a:pPr>
            <a:r>
              <a:rPr lang="en-US" altLang="zh-CN" sz="2400" b="1" dirty="0">
                <a:solidFill>
                  <a:srgbClr val="000000"/>
                </a:solidFill>
                <a:latin typeface="Telefonica Text"/>
                <a:ea typeface="华文细黑" pitchFamily="2" charset="-122"/>
                <a:cs typeface="Arial" pitchFamily="34" charset="0"/>
              </a:rPr>
              <a:t>Poland </a:t>
            </a:r>
            <a:r>
              <a:rPr lang="en-US" altLang="zh-CN" sz="2400" b="1" dirty="0" smtClean="0">
                <a:solidFill>
                  <a:srgbClr val="000000"/>
                </a:solidFill>
                <a:latin typeface="Telefonica Text"/>
                <a:ea typeface="华文细黑" pitchFamily="2" charset="-122"/>
                <a:cs typeface="Arial" pitchFamily="34" charset="0"/>
              </a:rPr>
              <a:t> </a:t>
            </a:r>
            <a:r>
              <a:rPr lang="en-US" altLang="zh-CN" sz="2400" b="1" dirty="0" err="1" smtClean="0">
                <a:solidFill>
                  <a:srgbClr val="000000"/>
                </a:solidFill>
                <a:latin typeface="Telefonica Text"/>
                <a:ea typeface="华文细黑" pitchFamily="2" charset="-122"/>
                <a:cs typeface="Arial" pitchFamily="34" charset="0"/>
              </a:rPr>
              <a:t>Zus</a:t>
            </a:r>
            <a:r>
              <a:rPr lang="en-US" altLang="zh-CN" sz="2400" b="1" dirty="0" smtClean="0">
                <a:solidFill>
                  <a:srgbClr val="000000"/>
                </a:solidFill>
                <a:latin typeface="Telefonica Text"/>
                <a:ea typeface="华文细黑" pitchFamily="2" charset="-122"/>
                <a:cs typeface="Arial" pitchFamily="34" charset="0"/>
              </a:rPr>
              <a:t> </a:t>
            </a:r>
            <a:r>
              <a:rPr lang="en-US" altLang="zh-CN" sz="2400" b="1" dirty="0">
                <a:solidFill>
                  <a:srgbClr val="000000"/>
                </a:solidFill>
                <a:latin typeface="Telefonica Text"/>
                <a:ea typeface="华文细黑" pitchFamily="2" charset="-122"/>
                <a:cs typeface="Arial" pitchFamily="34" charset="0"/>
              </a:rPr>
              <a:t>Campus Network </a:t>
            </a:r>
            <a:endParaRPr lang="en-US" sz="2400" b="1" dirty="0">
              <a:solidFill>
                <a:srgbClr val="000000"/>
              </a:solidFill>
              <a:latin typeface="Telefonica Text"/>
              <a:ea typeface="华文细黑" pitchFamily="2" charset="-122"/>
              <a:cs typeface="Arial" pitchFamily="34" charset="0"/>
            </a:endParaRPr>
          </a:p>
        </p:txBody>
      </p:sp>
      <p:pic>
        <p:nvPicPr>
          <p:cNvPr id="19470" name="Picture 13"/>
          <p:cNvPicPr>
            <a:picLocks noChangeAspect="1" noChangeArrowheads="1"/>
          </p:cNvPicPr>
          <p:nvPr/>
        </p:nvPicPr>
        <p:blipFill>
          <a:blip r:embed="rId7" cstate="screen"/>
          <a:srcRect/>
          <a:stretch>
            <a:fillRect/>
          </a:stretch>
        </p:blipFill>
        <p:spPr bwMode="auto">
          <a:xfrm>
            <a:off x="3711655" y="8277600"/>
            <a:ext cx="1728638" cy="571676"/>
          </a:xfrm>
          <a:prstGeom prst="rect">
            <a:avLst/>
          </a:prstGeom>
          <a:noFill/>
          <a:ln w="9525">
            <a:noFill/>
            <a:miter lim="800000"/>
            <a:headEnd/>
            <a:tailEnd/>
          </a:ln>
        </p:spPr>
      </p:pic>
      <p:pic>
        <p:nvPicPr>
          <p:cNvPr id="6" name="Picture 12"/>
          <p:cNvPicPr>
            <a:picLocks noChangeAspect="1" noChangeArrowheads="1"/>
          </p:cNvPicPr>
          <p:nvPr/>
        </p:nvPicPr>
        <p:blipFill>
          <a:blip r:embed="rId8" cstate="screen"/>
          <a:srcRect/>
          <a:stretch>
            <a:fillRect/>
          </a:stretch>
        </p:blipFill>
        <p:spPr bwMode="auto">
          <a:xfrm>
            <a:off x="9216626" y="8387173"/>
            <a:ext cx="2285801" cy="504982"/>
          </a:xfrm>
          <a:prstGeom prst="rect">
            <a:avLst/>
          </a:prstGeom>
          <a:noFill/>
          <a:ln w="9525">
            <a:noFill/>
            <a:miter lim="800000"/>
            <a:headEnd/>
            <a:tailEnd/>
          </a:ln>
        </p:spPr>
      </p:pic>
      <p:sp>
        <p:nvSpPr>
          <p:cNvPr id="19475" name="TextBox 85"/>
          <p:cNvSpPr txBox="1">
            <a:spLocks noChangeArrowheads="1"/>
          </p:cNvSpPr>
          <p:nvPr/>
        </p:nvSpPr>
        <p:spPr bwMode="auto">
          <a:xfrm>
            <a:off x="9169005" y="9261362"/>
            <a:ext cx="2723913" cy="369332"/>
          </a:xfrm>
          <a:prstGeom prst="rect">
            <a:avLst/>
          </a:prstGeom>
          <a:solidFill>
            <a:schemeClr val="bg1"/>
          </a:solidFill>
          <a:ln w="9525">
            <a:noFill/>
            <a:miter lim="800000"/>
            <a:headEnd/>
            <a:tailEnd/>
          </a:ln>
        </p:spPr>
        <p:txBody>
          <a:bodyPr lIns="0" tIns="0" rIns="0" bIns="0">
            <a:spAutoFit/>
          </a:bodyPr>
          <a:lstStyle/>
          <a:p>
            <a:pPr>
              <a:defRPr/>
            </a:pPr>
            <a:r>
              <a:rPr lang="en-US" altLang="zh-CN" sz="2400" b="1" dirty="0">
                <a:solidFill>
                  <a:srgbClr val="000000"/>
                </a:solidFill>
                <a:latin typeface="Telefonica Text"/>
                <a:ea typeface="华文细黑" pitchFamily="2" charset="-122"/>
                <a:cs typeface="Arial" pitchFamily="34" charset="0"/>
              </a:rPr>
              <a:t>Sochi  Olympic</a:t>
            </a:r>
            <a:r>
              <a:rPr lang="zh-CN" altLang="en-US" sz="2400" b="1" dirty="0">
                <a:solidFill>
                  <a:srgbClr val="000000"/>
                </a:solidFill>
                <a:latin typeface="Telefonica Text"/>
                <a:ea typeface="华文细黑" pitchFamily="2" charset="-122"/>
                <a:cs typeface="Arial" pitchFamily="34" charset="0"/>
              </a:rPr>
              <a:t> </a:t>
            </a:r>
            <a:r>
              <a:rPr lang="en-US" altLang="zh-CN" sz="2400" b="1" dirty="0">
                <a:solidFill>
                  <a:srgbClr val="000000"/>
                </a:solidFill>
                <a:latin typeface="Telefonica Text"/>
                <a:ea typeface="华文细黑" pitchFamily="2" charset="-122"/>
                <a:cs typeface="Arial" pitchFamily="34" charset="0"/>
              </a:rPr>
              <a:t>Park </a:t>
            </a:r>
            <a:endParaRPr lang="en-US" sz="2400" b="1" dirty="0">
              <a:solidFill>
                <a:srgbClr val="000000"/>
              </a:solidFill>
              <a:latin typeface="Telefonica Text"/>
              <a:ea typeface="华文细黑" pitchFamily="2" charset="-122"/>
              <a:cs typeface="Arial" pitchFamily="34" charset="0"/>
            </a:endParaRPr>
          </a:p>
        </p:txBody>
      </p:sp>
      <p:pic>
        <p:nvPicPr>
          <p:cNvPr id="19473" name="Picture 18"/>
          <p:cNvPicPr>
            <a:picLocks noChangeAspect="1" noChangeArrowheads="1"/>
          </p:cNvPicPr>
          <p:nvPr/>
        </p:nvPicPr>
        <p:blipFill>
          <a:blip r:embed="rId9" cstate="screen"/>
          <a:srcRect/>
          <a:stretch>
            <a:fillRect/>
          </a:stretch>
        </p:blipFill>
        <p:spPr bwMode="auto">
          <a:xfrm>
            <a:off x="6848413" y="2583135"/>
            <a:ext cx="1514343" cy="786055"/>
          </a:xfrm>
          <a:prstGeom prst="rect">
            <a:avLst/>
          </a:prstGeom>
          <a:noFill/>
          <a:ln w="9525">
            <a:noFill/>
            <a:miter lim="800000"/>
            <a:headEnd/>
            <a:tailEnd/>
          </a:ln>
        </p:spPr>
      </p:pic>
      <p:sp>
        <p:nvSpPr>
          <p:cNvPr id="19477" name="TextBox 87"/>
          <p:cNvSpPr txBox="1">
            <a:spLocks noChangeArrowheads="1"/>
          </p:cNvSpPr>
          <p:nvPr/>
        </p:nvSpPr>
        <p:spPr bwMode="auto">
          <a:xfrm>
            <a:off x="6660309" y="3402536"/>
            <a:ext cx="2181037" cy="369332"/>
          </a:xfrm>
          <a:prstGeom prst="rect">
            <a:avLst/>
          </a:prstGeom>
          <a:solidFill>
            <a:schemeClr val="bg1"/>
          </a:solidFill>
          <a:ln w="9525">
            <a:noFill/>
            <a:miter lim="800000"/>
            <a:headEnd/>
            <a:tailEnd/>
          </a:ln>
        </p:spPr>
        <p:txBody>
          <a:bodyPr lIns="0" tIns="0" rIns="0" bIns="0">
            <a:spAutoFit/>
          </a:bodyPr>
          <a:lstStyle/>
          <a:p>
            <a:pPr>
              <a:defRPr/>
            </a:pPr>
            <a:r>
              <a:rPr lang="en-US" sz="2400" b="1" dirty="0">
                <a:solidFill>
                  <a:srgbClr val="000000"/>
                </a:solidFill>
                <a:latin typeface="Telefonica Text"/>
                <a:ea typeface="华文细黑" pitchFamily="2" charset="-122"/>
                <a:cs typeface="Arial" pitchFamily="34" charset="0"/>
              </a:rPr>
              <a:t>Maldives e-Gov</a:t>
            </a:r>
          </a:p>
        </p:txBody>
      </p:sp>
      <p:sp>
        <p:nvSpPr>
          <p:cNvPr id="19478" name="TextBox 90"/>
          <p:cNvSpPr txBox="1">
            <a:spLocks noChangeArrowheads="1"/>
          </p:cNvSpPr>
          <p:nvPr/>
        </p:nvSpPr>
        <p:spPr bwMode="auto">
          <a:xfrm>
            <a:off x="8658006" y="3443028"/>
            <a:ext cx="3112022" cy="369332"/>
          </a:xfrm>
          <a:prstGeom prst="rect">
            <a:avLst/>
          </a:prstGeom>
          <a:noFill/>
          <a:ln w="9525">
            <a:noFill/>
            <a:miter lim="800000"/>
            <a:headEnd/>
            <a:tailEnd/>
          </a:ln>
        </p:spPr>
        <p:txBody>
          <a:bodyPr lIns="0" tIns="0" rIns="0" bIns="0">
            <a:spAutoFit/>
          </a:bodyPr>
          <a:lstStyle/>
          <a:p>
            <a:pPr>
              <a:defRPr/>
            </a:pPr>
            <a:r>
              <a:rPr lang="en-US" altLang="zh-CN" sz="2400" b="1" dirty="0">
                <a:solidFill>
                  <a:srgbClr val="000000"/>
                </a:solidFill>
                <a:latin typeface="Telefonica Text"/>
                <a:ea typeface="华文细黑" pitchFamily="2" charset="-122"/>
                <a:cs typeface="Arial" pitchFamily="34" charset="0"/>
              </a:rPr>
              <a:t>Ghana e-Gov Phase 2</a:t>
            </a:r>
            <a:endParaRPr lang="zh-CN" altLang="en-US" sz="2400" b="1" dirty="0">
              <a:solidFill>
                <a:srgbClr val="000000"/>
              </a:solidFill>
              <a:latin typeface="Telefonica Text"/>
              <a:ea typeface="华文细黑" pitchFamily="2" charset="-122"/>
              <a:cs typeface="Arial" pitchFamily="34" charset="0"/>
            </a:endParaRPr>
          </a:p>
        </p:txBody>
      </p:sp>
      <p:sp>
        <p:nvSpPr>
          <p:cNvPr id="19479" name="TextBox 91"/>
          <p:cNvSpPr txBox="1">
            <a:spLocks noChangeArrowheads="1"/>
          </p:cNvSpPr>
          <p:nvPr/>
        </p:nvSpPr>
        <p:spPr bwMode="auto">
          <a:xfrm>
            <a:off x="11367633" y="3400153"/>
            <a:ext cx="3023925" cy="369332"/>
          </a:xfrm>
          <a:prstGeom prst="rect">
            <a:avLst/>
          </a:prstGeom>
          <a:noFill/>
          <a:ln w="9525">
            <a:noFill/>
            <a:miter lim="800000"/>
            <a:headEnd/>
            <a:tailEnd/>
          </a:ln>
        </p:spPr>
        <p:txBody>
          <a:bodyPr lIns="0" tIns="0" rIns="0" bIns="0">
            <a:spAutoFit/>
          </a:bodyPr>
          <a:lstStyle/>
          <a:p>
            <a:pPr>
              <a:defRPr/>
            </a:pPr>
            <a:r>
              <a:rPr lang="en-US" altLang="zh-CN" sz="2400" b="1" dirty="0">
                <a:solidFill>
                  <a:srgbClr val="000000"/>
                </a:solidFill>
                <a:latin typeface="Telefonica Text"/>
                <a:ea typeface="华文细黑" pitchFamily="2" charset="-122"/>
                <a:cs typeface="Arial" pitchFamily="34" charset="0"/>
              </a:rPr>
              <a:t>Kenya e-Gov Phase2</a:t>
            </a:r>
            <a:endParaRPr lang="zh-CN" altLang="en-US" sz="2400" b="1" dirty="0">
              <a:solidFill>
                <a:srgbClr val="000000"/>
              </a:solidFill>
              <a:latin typeface="Telefonica Text"/>
              <a:ea typeface="华文细黑" pitchFamily="2" charset="-122"/>
              <a:cs typeface="Arial" pitchFamily="34" charset="0"/>
            </a:endParaRPr>
          </a:p>
        </p:txBody>
      </p:sp>
      <p:pic>
        <p:nvPicPr>
          <p:cNvPr id="7" name="Picture 21"/>
          <p:cNvPicPr>
            <a:picLocks noChangeAspect="1" noChangeArrowheads="1"/>
          </p:cNvPicPr>
          <p:nvPr/>
        </p:nvPicPr>
        <p:blipFill>
          <a:blip r:embed="rId10" cstate="screen"/>
          <a:srcRect/>
          <a:stretch>
            <a:fillRect/>
          </a:stretch>
        </p:blipFill>
        <p:spPr bwMode="auto">
          <a:xfrm>
            <a:off x="8996115" y="2623628"/>
            <a:ext cx="1909597" cy="757472"/>
          </a:xfrm>
          <a:prstGeom prst="rect">
            <a:avLst/>
          </a:prstGeom>
          <a:noFill/>
          <a:ln w="9525">
            <a:noFill/>
            <a:miter lim="800000"/>
            <a:headEnd/>
            <a:tailEnd/>
          </a:ln>
        </p:spPr>
      </p:pic>
      <p:pic>
        <p:nvPicPr>
          <p:cNvPr id="8" name="Picture 23"/>
          <p:cNvPicPr>
            <a:picLocks noChangeAspect="1" noChangeArrowheads="1"/>
          </p:cNvPicPr>
          <p:nvPr/>
        </p:nvPicPr>
        <p:blipFill>
          <a:blip r:embed="rId11" cstate="screen"/>
          <a:srcRect/>
          <a:stretch>
            <a:fillRect/>
          </a:stretch>
        </p:blipFill>
        <p:spPr bwMode="auto">
          <a:xfrm>
            <a:off x="11755740" y="2499764"/>
            <a:ext cx="1904835" cy="757472"/>
          </a:xfrm>
          <a:prstGeom prst="rect">
            <a:avLst/>
          </a:prstGeom>
          <a:noFill/>
          <a:ln w="9525">
            <a:noFill/>
            <a:miter lim="800000"/>
            <a:headEnd/>
            <a:tailEnd/>
          </a:ln>
        </p:spPr>
      </p:pic>
      <p:pic>
        <p:nvPicPr>
          <p:cNvPr id="9" name="Picture 3"/>
          <p:cNvPicPr>
            <a:picLocks noChangeAspect="1" noChangeArrowheads="1"/>
          </p:cNvPicPr>
          <p:nvPr/>
        </p:nvPicPr>
        <p:blipFill>
          <a:blip r:embed="rId12" cstate="screen"/>
          <a:srcRect/>
          <a:stretch>
            <a:fillRect/>
          </a:stretch>
        </p:blipFill>
        <p:spPr bwMode="auto">
          <a:xfrm>
            <a:off x="3806895" y="5452466"/>
            <a:ext cx="1945314" cy="824166"/>
          </a:xfrm>
          <a:prstGeom prst="rect">
            <a:avLst/>
          </a:prstGeom>
          <a:noFill/>
          <a:ln w="9525">
            <a:noFill/>
            <a:miter lim="800000"/>
            <a:headEnd/>
            <a:tailEnd/>
          </a:ln>
        </p:spPr>
      </p:pic>
      <p:sp>
        <p:nvSpPr>
          <p:cNvPr id="19484" name="TextBox 96"/>
          <p:cNvSpPr txBox="1">
            <a:spLocks noChangeArrowheads="1"/>
          </p:cNvSpPr>
          <p:nvPr/>
        </p:nvSpPr>
        <p:spPr bwMode="auto">
          <a:xfrm>
            <a:off x="3373547" y="6331914"/>
            <a:ext cx="2773915" cy="369332"/>
          </a:xfrm>
          <a:prstGeom prst="rect">
            <a:avLst/>
          </a:prstGeom>
          <a:noFill/>
          <a:ln w="9525">
            <a:noFill/>
            <a:miter lim="800000"/>
            <a:headEnd/>
            <a:tailEnd/>
          </a:ln>
        </p:spPr>
        <p:txBody>
          <a:bodyPr lIns="0" tIns="0" rIns="0" bIns="0">
            <a:spAutoFit/>
          </a:bodyPr>
          <a:lstStyle/>
          <a:p>
            <a:pPr algn="ctr">
              <a:defRPr/>
            </a:pPr>
            <a:r>
              <a:rPr lang="en-US" altLang="zh-CN" sz="2400" b="1" dirty="0">
                <a:solidFill>
                  <a:srgbClr val="000000"/>
                </a:solidFill>
                <a:latin typeface="Telefonica Text"/>
                <a:ea typeface="华文细黑" pitchFamily="2" charset="-122"/>
                <a:cs typeface="Arial" pitchFamily="34" charset="0"/>
              </a:rPr>
              <a:t>China CERNET 2</a:t>
            </a:r>
            <a:endParaRPr lang="en-US" sz="2400" b="1" dirty="0">
              <a:solidFill>
                <a:srgbClr val="000000"/>
              </a:solidFill>
              <a:latin typeface="Telefonica Text"/>
              <a:ea typeface="华文细黑" pitchFamily="2" charset="-122"/>
              <a:cs typeface="Arial" pitchFamily="34" charset="0"/>
            </a:endParaRPr>
          </a:p>
        </p:txBody>
      </p:sp>
      <p:pic>
        <p:nvPicPr>
          <p:cNvPr id="19481" name="Picture 11"/>
          <p:cNvPicPr>
            <a:picLocks noChangeAspect="1" noChangeArrowheads="1"/>
          </p:cNvPicPr>
          <p:nvPr/>
        </p:nvPicPr>
        <p:blipFill>
          <a:blip r:embed="rId13" cstate="screen"/>
          <a:srcRect/>
          <a:stretch>
            <a:fillRect/>
          </a:stretch>
        </p:blipFill>
        <p:spPr bwMode="auto">
          <a:xfrm>
            <a:off x="6111745" y="5452466"/>
            <a:ext cx="2383426" cy="747943"/>
          </a:xfrm>
          <a:prstGeom prst="rect">
            <a:avLst/>
          </a:prstGeom>
          <a:noFill/>
          <a:ln w="9525">
            <a:noFill/>
            <a:miter lim="800000"/>
            <a:headEnd/>
            <a:tailEnd/>
          </a:ln>
        </p:spPr>
      </p:pic>
      <p:sp>
        <p:nvSpPr>
          <p:cNvPr id="19486" name="TextBox 98"/>
          <p:cNvSpPr txBox="1">
            <a:spLocks noChangeArrowheads="1"/>
          </p:cNvSpPr>
          <p:nvPr/>
        </p:nvSpPr>
        <p:spPr bwMode="auto">
          <a:xfrm>
            <a:off x="6183177" y="6312362"/>
            <a:ext cx="3023925" cy="369332"/>
          </a:xfrm>
          <a:prstGeom prst="rect">
            <a:avLst/>
          </a:prstGeom>
          <a:noFill/>
          <a:ln w="9525">
            <a:noFill/>
            <a:miter lim="800000"/>
            <a:headEnd/>
            <a:tailEnd/>
          </a:ln>
        </p:spPr>
        <p:txBody>
          <a:bodyPr lIns="0" tIns="0" rIns="0" bIns="0">
            <a:spAutoFit/>
          </a:bodyPr>
          <a:lstStyle/>
          <a:p>
            <a:pPr>
              <a:defRPr/>
            </a:pPr>
            <a:r>
              <a:rPr lang="en-US" altLang="zh-CN" sz="2400" b="1" dirty="0">
                <a:solidFill>
                  <a:srgbClr val="000000"/>
                </a:solidFill>
                <a:latin typeface="Telefonica Text"/>
                <a:ea typeface="华文细黑" pitchFamily="2" charset="-122"/>
                <a:cs typeface="Arial" pitchFamily="34" charset="0"/>
              </a:rPr>
              <a:t>Italy GARR DWDM</a:t>
            </a:r>
            <a:endParaRPr lang="en-US" sz="2400" b="1" dirty="0">
              <a:solidFill>
                <a:srgbClr val="000000"/>
              </a:solidFill>
              <a:latin typeface="Telefonica Text"/>
              <a:ea typeface="华文细黑" pitchFamily="2" charset="-122"/>
              <a:cs typeface="Arial" pitchFamily="34" charset="0"/>
            </a:endParaRPr>
          </a:p>
        </p:txBody>
      </p:sp>
      <p:sp>
        <p:nvSpPr>
          <p:cNvPr id="19487" name="TextBox 99"/>
          <p:cNvSpPr txBox="1">
            <a:spLocks noChangeArrowheads="1"/>
          </p:cNvSpPr>
          <p:nvPr/>
        </p:nvSpPr>
        <p:spPr bwMode="auto">
          <a:xfrm>
            <a:off x="11847679" y="9220867"/>
            <a:ext cx="2664386" cy="369332"/>
          </a:xfrm>
          <a:prstGeom prst="rect">
            <a:avLst/>
          </a:prstGeom>
          <a:solidFill>
            <a:schemeClr val="bg1"/>
          </a:solidFill>
          <a:ln w="9525">
            <a:noFill/>
            <a:miter lim="800000"/>
            <a:headEnd/>
            <a:tailEnd/>
          </a:ln>
        </p:spPr>
        <p:txBody>
          <a:bodyPr lIns="0" tIns="0" rIns="0" bIns="0">
            <a:spAutoFit/>
          </a:bodyPr>
          <a:lstStyle/>
          <a:p>
            <a:pPr>
              <a:defRPr/>
            </a:pPr>
            <a:r>
              <a:rPr lang="en-US" altLang="en-US" sz="2400" b="1" dirty="0" err="1">
                <a:solidFill>
                  <a:srgbClr val="000000"/>
                </a:solidFill>
                <a:latin typeface="Telefonica Text"/>
                <a:ea typeface="华文细黑" pitchFamily="2" charset="-122"/>
                <a:cs typeface="Arial" pitchFamily="34" charset="0"/>
              </a:rPr>
              <a:t>Langfan</a:t>
            </a:r>
            <a:r>
              <a:rPr lang="en-US" altLang="en-US" sz="2400" b="1" dirty="0">
                <a:solidFill>
                  <a:srgbClr val="000000"/>
                </a:solidFill>
                <a:latin typeface="Telefonica Text"/>
                <a:ea typeface="华文细黑" pitchFamily="2" charset="-122"/>
                <a:cs typeface="Arial" pitchFamily="34" charset="0"/>
              </a:rPr>
              <a:t> ITS, China</a:t>
            </a:r>
          </a:p>
        </p:txBody>
      </p:sp>
      <p:pic>
        <p:nvPicPr>
          <p:cNvPr id="10" name="Picture 17"/>
          <p:cNvPicPr>
            <a:picLocks noChangeAspect="1" noChangeArrowheads="1"/>
          </p:cNvPicPr>
          <p:nvPr/>
        </p:nvPicPr>
        <p:blipFill>
          <a:blip r:embed="rId14" cstate="screen"/>
          <a:srcRect/>
          <a:stretch>
            <a:fillRect/>
          </a:stretch>
        </p:blipFill>
        <p:spPr bwMode="auto">
          <a:xfrm>
            <a:off x="11888159" y="8372879"/>
            <a:ext cx="2092937" cy="700304"/>
          </a:xfrm>
          <a:prstGeom prst="rect">
            <a:avLst/>
          </a:prstGeom>
          <a:noFill/>
          <a:ln w="9525">
            <a:noFill/>
            <a:miter lim="800000"/>
            <a:headEnd/>
            <a:tailEnd/>
          </a:ln>
        </p:spPr>
      </p:pic>
      <p:pic>
        <p:nvPicPr>
          <p:cNvPr id="19485" name="Picture 7"/>
          <p:cNvPicPr>
            <a:picLocks noChangeAspect="1" noChangeArrowheads="1"/>
          </p:cNvPicPr>
          <p:nvPr/>
        </p:nvPicPr>
        <p:blipFill>
          <a:blip r:embed="rId15" cstate="screen"/>
          <a:srcRect/>
          <a:stretch>
            <a:fillRect/>
          </a:stretch>
        </p:blipFill>
        <p:spPr bwMode="auto">
          <a:xfrm>
            <a:off x="3876869" y="2633156"/>
            <a:ext cx="2797726" cy="652663"/>
          </a:xfrm>
          <a:prstGeom prst="rect">
            <a:avLst/>
          </a:prstGeom>
          <a:noFill/>
          <a:ln w="9525">
            <a:noFill/>
            <a:miter lim="800000"/>
            <a:headEnd/>
            <a:tailEnd/>
          </a:ln>
        </p:spPr>
      </p:pic>
      <p:sp>
        <p:nvSpPr>
          <p:cNvPr id="19490" name="TextBox 102"/>
          <p:cNvSpPr txBox="1">
            <a:spLocks noChangeArrowheads="1"/>
          </p:cNvSpPr>
          <p:nvPr/>
        </p:nvSpPr>
        <p:spPr bwMode="auto">
          <a:xfrm>
            <a:off x="3791152" y="3264382"/>
            <a:ext cx="2902492" cy="738664"/>
          </a:xfrm>
          <a:prstGeom prst="rect">
            <a:avLst/>
          </a:prstGeom>
          <a:noFill/>
          <a:ln w="9525">
            <a:noFill/>
            <a:miter lim="800000"/>
            <a:headEnd/>
            <a:tailEnd/>
          </a:ln>
        </p:spPr>
        <p:txBody>
          <a:bodyPr lIns="0" tIns="0" rIns="0" bIns="0">
            <a:spAutoFit/>
          </a:bodyPr>
          <a:lstStyle/>
          <a:p>
            <a:pPr algn="ctr">
              <a:defRPr/>
            </a:pPr>
            <a:r>
              <a:rPr lang="en-US" altLang="zh-CN" sz="2400" b="1" dirty="0">
                <a:solidFill>
                  <a:srgbClr val="000000"/>
                </a:solidFill>
                <a:latin typeface="Telefonica Text"/>
                <a:ea typeface="华文细黑" pitchFamily="2" charset="-122"/>
                <a:cs typeface="Arial" pitchFamily="34" charset="0"/>
              </a:rPr>
              <a:t>China Govt. External Private Network</a:t>
            </a:r>
            <a:endParaRPr lang="zh-CN" altLang="en-US" sz="2400" b="1" dirty="0">
              <a:solidFill>
                <a:srgbClr val="000000"/>
              </a:solidFill>
              <a:latin typeface="Telefonica Text"/>
              <a:ea typeface="华文细黑" pitchFamily="2" charset="-122"/>
              <a:cs typeface="Arial" pitchFamily="34" charset="0"/>
            </a:endParaRPr>
          </a:p>
        </p:txBody>
      </p:sp>
      <p:pic>
        <p:nvPicPr>
          <p:cNvPr id="11" name="Picture 40"/>
          <p:cNvPicPr>
            <a:picLocks noChangeAspect="1" noChangeArrowheads="1"/>
          </p:cNvPicPr>
          <p:nvPr/>
        </p:nvPicPr>
        <p:blipFill>
          <a:blip r:embed="rId16" cstate="screen"/>
          <a:srcRect/>
          <a:stretch>
            <a:fillRect/>
          </a:stretch>
        </p:blipFill>
        <p:spPr bwMode="auto">
          <a:xfrm>
            <a:off x="9376155" y="6784062"/>
            <a:ext cx="3928722" cy="619317"/>
          </a:xfrm>
          <a:prstGeom prst="rect">
            <a:avLst/>
          </a:prstGeom>
          <a:noFill/>
          <a:ln w="9525">
            <a:noFill/>
            <a:miter lim="800000"/>
            <a:headEnd/>
            <a:tailEnd/>
          </a:ln>
        </p:spPr>
      </p:pic>
      <p:sp>
        <p:nvSpPr>
          <p:cNvPr id="41" name="TextBox 70"/>
          <p:cNvSpPr txBox="1">
            <a:spLocks noChangeArrowheads="1"/>
          </p:cNvSpPr>
          <p:nvPr/>
        </p:nvSpPr>
        <p:spPr bwMode="auto">
          <a:xfrm>
            <a:off x="9423779" y="7620139"/>
            <a:ext cx="4393025" cy="369332"/>
          </a:xfrm>
          <a:prstGeom prst="rect">
            <a:avLst/>
          </a:prstGeom>
          <a:solidFill>
            <a:schemeClr val="bg1"/>
          </a:solidFill>
          <a:ln w="9525">
            <a:noFill/>
            <a:miter lim="800000"/>
            <a:headEnd/>
            <a:tailEnd/>
          </a:ln>
        </p:spPr>
        <p:txBody>
          <a:bodyPr lIns="0" tIns="0" rIns="0" bIns="0">
            <a:spAutoFit/>
          </a:bodyPr>
          <a:lstStyle/>
          <a:p>
            <a:pPr>
              <a:defRPr/>
            </a:pPr>
            <a:r>
              <a:rPr lang="en-US" sz="2400" b="1" dirty="0">
                <a:solidFill>
                  <a:srgbClr val="000000"/>
                </a:solidFill>
                <a:latin typeface="Telefonica Text"/>
                <a:ea typeface="华文细黑" pitchFamily="2" charset="-122"/>
                <a:cs typeface="Arial" pitchFamily="34" charset="0"/>
              </a:rPr>
              <a:t>China Zhengzhou Telemedicine,</a:t>
            </a:r>
          </a:p>
        </p:txBody>
      </p:sp>
      <p:pic>
        <p:nvPicPr>
          <p:cNvPr id="19489" name="Picture 19"/>
          <p:cNvPicPr>
            <a:picLocks noChangeAspect="1" noChangeArrowheads="1"/>
          </p:cNvPicPr>
          <p:nvPr/>
        </p:nvPicPr>
        <p:blipFill>
          <a:blip r:embed="rId17" cstate="screen"/>
          <a:srcRect/>
          <a:stretch>
            <a:fillRect/>
          </a:stretch>
        </p:blipFill>
        <p:spPr bwMode="auto">
          <a:xfrm>
            <a:off x="14505849" y="2525967"/>
            <a:ext cx="2033411" cy="786055"/>
          </a:xfrm>
          <a:prstGeom prst="rect">
            <a:avLst/>
          </a:prstGeom>
          <a:noFill/>
          <a:ln w="9525">
            <a:noFill/>
            <a:miter lim="800000"/>
            <a:headEnd/>
            <a:tailEnd/>
          </a:ln>
        </p:spPr>
      </p:pic>
      <p:sp>
        <p:nvSpPr>
          <p:cNvPr id="44" name="TextBox 91"/>
          <p:cNvSpPr txBox="1">
            <a:spLocks noChangeArrowheads="1"/>
          </p:cNvSpPr>
          <p:nvPr/>
        </p:nvSpPr>
        <p:spPr bwMode="auto">
          <a:xfrm>
            <a:off x="14010590" y="3445411"/>
            <a:ext cx="3023925" cy="369332"/>
          </a:xfrm>
          <a:prstGeom prst="rect">
            <a:avLst/>
          </a:prstGeom>
          <a:noFill/>
          <a:ln w="9525">
            <a:noFill/>
            <a:miter lim="800000"/>
            <a:headEnd/>
            <a:tailEnd/>
          </a:ln>
        </p:spPr>
        <p:txBody>
          <a:bodyPr lIns="0" tIns="0" rIns="0" bIns="0">
            <a:spAutoFit/>
          </a:bodyPr>
          <a:lstStyle/>
          <a:p>
            <a:pPr algn="ctr">
              <a:defRPr/>
            </a:pPr>
            <a:r>
              <a:rPr lang="en-US" altLang="zh-CN" sz="2400" b="1" dirty="0">
                <a:solidFill>
                  <a:srgbClr val="000000"/>
                </a:solidFill>
                <a:latin typeface="Telefonica Text"/>
                <a:ea typeface="华文细黑" pitchFamily="2" charset="-122"/>
                <a:cs typeface="Arial" pitchFamily="34" charset="0"/>
              </a:rPr>
              <a:t>Cameroon e-Gov</a:t>
            </a:r>
            <a:endParaRPr lang="zh-CN" altLang="en-US" sz="2400" b="1" dirty="0">
              <a:solidFill>
                <a:srgbClr val="000000"/>
              </a:solidFill>
              <a:latin typeface="Telefonica Text"/>
              <a:ea typeface="华文细黑" pitchFamily="2" charset="-122"/>
              <a:cs typeface="Arial" pitchFamily="34" charset="0"/>
            </a:endParaRPr>
          </a:p>
        </p:txBody>
      </p:sp>
      <p:pic>
        <p:nvPicPr>
          <p:cNvPr id="19491" name="Picture 42"/>
          <p:cNvPicPr>
            <a:picLocks noChangeAspect="1" noChangeArrowheads="1"/>
          </p:cNvPicPr>
          <p:nvPr/>
        </p:nvPicPr>
        <p:blipFill>
          <a:blip r:embed="rId18" cstate="screen"/>
          <a:srcRect/>
          <a:stretch>
            <a:fillRect/>
          </a:stretch>
        </p:blipFill>
        <p:spPr bwMode="auto">
          <a:xfrm>
            <a:off x="11595290" y="5452464"/>
            <a:ext cx="2671530" cy="647900"/>
          </a:xfrm>
          <a:prstGeom prst="rect">
            <a:avLst/>
          </a:prstGeom>
          <a:noFill/>
          <a:ln w="9525">
            <a:noFill/>
            <a:miter lim="800000"/>
            <a:headEnd/>
            <a:tailEnd/>
          </a:ln>
        </p:spPr>
      </p:pic>
      <p:sp>
        <p:nvSpPr>
          <p:cNvPr id="46" name="Rectangle 45"/>
          <p:cNvSpPr/>
          <p:nvPr/>
        </p:nvSpPr>
        <p:spPr>
          <a:xfrm>
            <a:off x="14273963" y="6226611"/>
            <a:ext cx="2940588" cy="507823"/>
          </a:xfrm>
          <a:prstGeom prst="rect">
            <a:avLst/>
          </a:prstGeom>
        </p:spPr>
        <p:txBody>
          <a:bodyPr lIns="137151" tIns="68576" rIns="137151" bIns="68576">
            <a:spAutoFit/>
          </a:bodyPr>
          <a:lstStyle/>
          <a:p>
            <a:pPr>
              <a:defRPr/>
            </a:pPr>
            <a:r>
              <a:rPr lang="en-US" altLang="zh-CN" sz="2400" b="1" dirty="0">
                <a:solidFill>
                  <a:srgbClr val="000000"/>
                </a:solidFill>
                <a:latin typeface="Telefonica Text"/>
                <a:ea typeface="华文细黑" pitchFamily="2" charset="-122"/>
                <a:cs typeface="Arial" pitchFamily="34" charset="0"/>
              </a:rPr>
              <a:t>China</a:t>
            </a:r>
            <a:r>
              <a:rPr lang="zh-CN" altLang="zh-CN" sz="2400" b="1" dirty="0">
                <a:solidFill>
                  <a:srgbClr val="000000"/>
                </a:solidFill>
                <a:latin typeface="Telefonica Text"/>
                <a:ea typeface="华文细黑" pitchFamily="2" charset="-122"/>
                <a:cs typeface="Arial" pitchFamily="34" charset="0"/>
              </a:rPr>
              <a:t> </a:t>
            </a:r>
            <a:r>
              <a:rPr lang="en-US" altLang="zh-CN" sz="2400" b="1" dirty="0" err="1">
                <a:solidFill>
                  <a:srgbClr val="000000"/>
                </a:solidFill>
                <a:latin typeface="Telefonica Text"/>
                <a:ea typeface="华文细黑" pitchFamily="2" charset="-122"/>
                <a:cs typeface="Arial" pitchFamily="34" charset="0"/>
              </a:rPr>
              <a:t>MoE</a:t>
            </a:r>
            <a:r>
              <a:rPr lang="en-US" altLang="zh-CN" sz="2400" b="1" dirty="0">
                <a:solidFill>
                  <a:srgbClr val="000000"/>
                </a:solidFill>
                <a:latin typeface="Telefonica Text"/>
                <a:ea typeface="华文细黑" pitchFamily="2" charset="-122"/>
                <a:cs typeface="Arial" pitchFamily="34" charset="0"/>
              </a:rPr>
              <a:t> e-Learning </a:t>
            </a:r>
          </a:p>
        </p:txBody>
      </p:sp>
      <p:pic>
        <p:nvPicPr>
          <p:cNvPr id="19493" name="Picture 43"/>
          <p:cNvPicPr>
            <a:picLocks noChangeAspect="1" noChangeArrowheads="1"/>
          </p:cNvPicPr>
          <p:nvPr/>
        </p:nvPicPr>
        <p:blipFill>
          <a:blip r:embed="rId19" cstate="screen"/>
          <a:srcRect/>
          <a:stretch>
            <a:fillRect/>
          </a:stretch>
        </p:blipFill>
        <p:spPr bwMode="auto">
          <a:xfrm>
            <a:off x="14407300" y="5452467"/>
            <a:ext cx="2562003" cy="659810"/>
          </a:xfrm>
          <a:prstGeom prst="rect">
            <a:avLst/>
          </a:prstGeom>
          <a:noFill/>
          <a:ln w="9525">
            <a:noFill/>
            <a:miter lim="800000"/>
            <a:headEnd/>
            <a:tailEnd/>
          </a:ln>
        </p:spPr>
      </p:pic>
      <p:pic>
        <p:nvPicPr>
          <p:cNvPr id="19494" name="Picture 153"/>
          <p:cNvPicPr>
            <a:picLocks noChangeAspect="1" noChangeArrowheads="1"/>
          </p:cNvPicPr>
          <p:nvPr/>
        </p:nvPicPr>
        <p:blipFill>
          <a:blip r:embed="rId20" cstate="screen"/>
          <a:srcRect/>
          <a:stretch>
            <a:fillRect/>
          </a:stretch>
        </p:blipFill>
        <p:spPr bwMode="auto">
          <a:xfrm>
            <a:off x="13685845" y="6799280"/>
            <a:ext cx="3373938" cy="783674"/>
          </a:xfrm>
          <a:prstGeom prst="rect">
            <a:avLst/>
          </a:prstGeom>
          <a:noFill/>
          <a:ln w="28575" algn="ctr">
            <a:noFill/>
            <a:miter lim="800000"/>
            <a:headEnd/>
            <a:tailEnd/>
          </a:ln>
        </p:spPr>
      </p:pic>
      <p:sp>
        <p:nvSpPr>
          <p:cNvPr id="49" name="TextBox 70"/>
          <p:cNvSpPr txBox="1">
            <a:spLocks noChangeArrowheads="1"/>
          </p:cNvSpPr>
          <p:nvPr/>
        </p:nvSpPr>
        <p:spPr bwMode="auto">
          <a:xfrm>
            <a:off x="13674280" y="7685413"/>
            <a:ext cx="3240653" cy="369332"/>
          </a:xfrm>
          <a:prstGeom prst="rect">
            <a:avLst/>
          </a:prstGeom>
          <a:noFill/>
          <a:ln w="9525">
            <a:noFill/>
            <a:miter lim="800000"/>
            <a:headEnd/>
            <a:tailEnd/>
          </a:ln>
        </p:spPr>
        <p:txBody>
          <a:bodyPr wrap="square" lIns="0" tIns="0" rIns="0" bIns="0">
            <a:spAutoFit/>
          </a:bodyPr>
          <a:lstStyle/>
          <a:p>
            <a:pPr>
              <a:defRPr/>
            </a:pPr>
            <a:r>
              <a:rPr lang="en-US" sz="2400" b="1" dirty="0">
                <a:solidFill>
                  <a:srgbClr val="000000"/>
                </a:solidFill>
                <a:latin typeface="Telefonica Text"/>
                <a:ea typeface="华文细黑" pitchFamily="2" charset="-122"/>
                <a:cs typeface="Arial" pitchFamily="34" charset="0"/>
              </a:rPr>
              <a:t>China Fujian Telemedicine</a:t>
            </a:r>
          </a:p>
        </p:txBody>
      </p:sp>
      <p:sp>
        <p:nvSpPr>
          <p:cNvPr id="50" name="TextBox 49"/>
          <p:cNvSpPr txBox="1"/>
          <p:nvPr/>
        </p:nvSpPr>
        <p:spPr>
          <a:xfrm>
            <a:off x="14126338" y="9066038"/>
            <a:ext cx="3023925" cy="738664"/>
          </a:xfrm>
          <a:prstGeom prst="rect">
            <a:avLst/>
          </a:prstGeom>
          <a:noFill/>
        </p:spPr>
        <p:txBody>
          <a:bodyPr lIns="0" tIns="0" rIns="0" bIns="0">
            <a:spAutoFit/>
          </a:bodyPr>
          <a:lstStyle/>
          <a:p>
            <a:pPr algn="ctr">
              <a:defRPr/>
            </a:pPr>
            <a:r>
              <a:rPr lang="en-US" altLang="zh-CN" sz="2400" b="1" kern="0" dirty="0">
                <a:latin typeface="Telefonica Text"/>
                <a:ea typeface="黑体" pitchFamily="2" charset="-122"/>
                <a:cs typeface="Arial" pitchFamily="34" charset="0"/>
              </a:rPr>
              <a:t>Netherlands </a:t>
            </a:r>
            <a:r>
              <a:rPr lang="en-US" altLang="zh-CN" sz="2400" b="1" kern="0" dirty="0" err="1">
                <a:latin typeface="Telefonica Text"/>
                <a:ea typeface="黑体" pitchFamily="2" charset="-122"/>
                <a:cs typeface="Arial" pitchFamily="34" charset="0"/>
              </a:rPr>
              <a:t>Overijssel</a:t>
            </a:r>
            <a:r>
              <a:rPr lang="en-US" altLang="zh-CN" sz="2400" b="1" kern="0" dirty="0">
                <a:latin typeface="Telefonica Text"/>
                <a:ea typeface="黑体" pitchFamily="2" charset="-122"/>
                <a:cs typeface="Arial" pitchFamily="34" charset="0"/>
              </a:rPr>
              <a:t> Campus Network</a:t>
            </a:r>
            <a:endParaRPr lang="en-US" sz="2400" b="1" dirty="0">
              <a:latin typeface="Telefonica Text"/>
              <a:ea typeface="华文细黑" pitchFamily="2" charset="-122"/>
              <a:cs typeface="Arial" pitchFamily="34" charset="0"/>
            </a:endParaRPr>
          </a:p>
        </p:txBody>
      </p:sp>
      <p:pic>
        <p:nvPicPr>
          <p:cNvPr id="19497" name="Picture 44"/>
          <p:cNvPicPr>
            <a:picLocks noChangeAspect="1" noChangeArrowheads="1"/>
          </p:cNvPicPr>
          <p:nvPr/>
        </p:nvPicPr>
        <p:blipFill>
          <a:blip r:embed="rId21" cstate="screen"/>
          <a:srcRect/>
          <a:stretch>
            <a:fillRect/>
          </a:stretch>
        </p:blipFill>
        <p:spPr bwMode="auto">
          <a:xfrm>
            <a:off x="14157292" y="8217091"/>
            <a:ext cx="2871538" cy="828932"/>
          </a:xfrm>
          <a:prstGeom prst="rect">
            <a:avLst/>
          </a:prstGeom>
          <a:noFill/>
          <a:ln w="9525">
            <a:noFill/>
            <a:miter lim="800000"/>
            <a:headEnd/>
            <a:tailEnd/>
          </a:ln>
        </p:spPr>
      </p:pic>
      <p:pic>
        <p:nvPicPr>
          <p:cNvPr id="47" name="图片 12" descr="厄瓜多尔国旗.jpg"/>
          <p:cNvPicPr>
            <a:picLocks noChangeAspect="1"/>
          </p:cNvPicPr>
          <p:nvPr/>
        </p:nvPicPr>
        <p:blipFill>
          <a:blip r:embed="rId22" cstate="screen"/>
          <a:stretch>
            <a:fillRect/>
          </a:stretch>
        </p:blipFill>
        <p:spPr>
          <a:xfrm>
            <a:off x="3836095" y="3954831"/>
            <a:ext cx="2509566" cy="781807"/>
          </a:xfrm>
          <a:prstGeom prst="rect">
            <a:avLst/>
          </a:prstGeom>
        </p:spPr>
      </p:pic>
      <p:sp>
        <p:nvSpPr>
          <p:cNvPr id="48" name="TextBox 102"/>
          <p:cNvSpPr txBox="1">
            <a:spLocks noChangeArrowheads="1"/>
          </p:cNvSpPr>
          <p:nvPr/>
        </p:nvSpPr>
        <p:spPr bwMode="auto">
          <a:xfrm>
            <a:off x="3426103" y="4889036"/>
            <a:ext cx="3431300" cy="369332"/>
          </a:xfrm>
          <a:prstGeom prst="rect">
            <a:avLst/>
          </a:prstGeom>
          <a:noFill/>
          <a:ln w="9525">
            <a:noFill/>
            <a:miter lim="800000"/>
            <a:headEnd/>
            <a:tailEnd/>
          </a:ln>
        </p:spPr>
        <p:txBody>
          <a:bodyPr wrap="square" lIns="0" tIns="0" rIns="0" bIns="0">
            <a:spAutoFit/>
          </a:bodyPr>
          <a:lstStyle/>
          <a:p>
            <a:pPr algn="ctr">
              <a:defRPr/>
            </a:pPr>
            <a:r>
              <a:rPr lang="en-US" altLang="zh-CN" sz="2400" b="1" dirty="0" smtClean="0">
                <a:solidFill>
                  <a:srgbClr val="000000"/>
                </a:solidFill>
                <a:latin typeface="Telefonica Text"/>
                <a:ea typeface="华文细黑" pitchFamily="2" charset="-122"/>
                <a:cs typeface="Arial" pitchFamily="34" charset="0"/>
              </a:rPr>
              <a:t>Ecuador </a:t>
            </a:r>
            <a:r>
              <a:rPr lang="en-US" altLang="zh-CN" sz="2400" b="1" dirty="0" err="1" smtClean="0">
                <a:solidFill>
                  <a:srgbClr val="000000"/>
                </a:solidFill>
                <a:latin typeface="Telefonica Text"/>
                <a:ea typeface="华文细黑" pitchFamily="2" charset="-122"/>
                <a:cs typeface="Arial" pitchFamily="34" charset="0"/>
              </a:rPr>
              <a:t>Trunking</a:t>
            </a:r>
            <a:r>
              <a:rPr lang="en-US" altLang="zh-CN" sz="2400" b="1" dirty="0" smtClean="0">
                <a:solidFill>
                  <a:srgbClr val="000000"/>
                </a:solidFill>
                <a:latin typeface="Telefonica Text"/>
                <a:ea typeface="华文细黑" pitchFamily="2" charset="-122"/>
                <a:cs typeface="Arial" pitchFamily="34" charset="0"/>
              </a:rPr>
              <a:t> Network </a:t>
            </a:r>
          </a:p>
        </p:txBody>
      </p:sp>
      <p:pic>
        <p:nvPicPr>
          <p:cNvPr id="51" name="Picture 25"/>
          <p:cNvPicPr>
            <a:picLocks noChangeAspect="1" noChangeArrowheads="1"/>
          </p:cNvPicPr>
          <p:nvPr/>
        </p:nvPicPr>
        <p:blipFill>
          <a:blip r:embed="rId23" cstate="screen"/>
          <a:srcRect/>
          <a:stretch>
            <a:fillRect/>
          </a:stretch>
        </p:blipFill>
        <p:spPr bwMode="auto">
          <a:xfrm>
            <a:off x="6725263" y="3986212"/>
            <a:ext cx="2301948" cy="756317"/>
          </a:xfrm>
          <a:prstGeom prst="rect">
            <a:avLst/>
          </a:prstGeom>
          <a:noFill/>
          <a:ln w="9525">
            <a:noFill/>
            <a:miter lim="800000"/>
            <a:headEnd/>
            <a:tailEnd/>
          </a:ln>
        </p:spPr>
      </p:pic>
      <p:sp>
        <p:nvSpPr>
          <p:cNvPr id="52" name="TextBox 102"/>
          <p:cNvSpPr txBox="1">
            <a:spLocks noChangeArrowheads="1"/>
          </p:cNvSpPr>
          <p:nvPr/>
        </p:nvSpPr>
        <p:spPr bwMode="auto">
          <a:xfrm>
            <a:off x="6561400" y="4889036"/>
            <a:ext cx="2568156" cy="369332"/>
          </a:xfrm>
          <a:prstGeom prst="rect">
            <a:avLst/>
          </a:prstGeom>
          <a:noFill/>
          <a:ln w="9525">
            <a:noFill/>
            <a:miter lim="800000"/>
            <a:headEnd/>
            <a:tailEnd/>
          </a:ln>
        </p:spPr>
        <p:txBody>
          <a:bodyPr wrap="square" lIns="0" tIns="0" rIns="0" bIns="0">
            <a:spAutoFit/>
          </a:bodyPr>
          <a:lstStyle/>
          <a:p>
            <a:pPr algn="ctr">
              <a:defRPr/>
            </a:pPr>
            <a:r>
              <a:rPr lang="en-US" altLang="zh-CN" sz="2400" b="1" dirty="0" smtClean="0">
                <a:solidFill>
                  <a:srgbClr val="000000"/>
                </a:solidFill>
                <a:latin typeface="Telefonica Text"/>
                <a:ea typeface="华文细黑" pitchFamily="2" charset="-122"/>
                <a:cs typeface="Arial" pitchFamily="34" charset="0"/>
              </a:rPr>
              <a:t>Sudan e-Police</a:t>
            </a:r>
          </a:p>
        </p:txBody>
      </p:sp>
      <p:pic>
        <p:nvPicPr>
          <p:cNvPr id="53" name="Picture 4"/>
          <p:cNvPicPr>
            <a:picLocks noChangeAspect="1" noChangeArrowheads="1"/>
          </p:cNvPicPr>
          <p:nvPr/>
        </p:nvPicPr>
        <p:blipFill>
          <a:blip r:embed="rId24" cstate="screen"/>
          <a:srcRect/>
          <a:stretch>
            <a:fillRect/>
          </a:stretch>
        </p:blipFill>
        <p:spPr bwMode="auto">
          <a:xfrm>
            <a:off x="9295732" y="3942184"/>
            <a:ext cx="1892320" cy="879523"/>
          </a:xfrm>
          <a:prstGeom prst="rect">
            <a:avLst/>
          </a:prstGeom>
          <a:noFill/>
          <a:ln w="9525">
            <a:noFill/>
            <a:miter lim="800000"/>
            <a:headEnd/>
            <a:tailEnd/>
          </a:ln>
        </p:spPr>
      </p:pic>
      <p:sp>
        <p:nvSpPr>
          <p:cNvPr id="54" name="TextBox 53"/>
          <p:cNvSpPr txBox="1"/>
          <p:nvPr/>
        </p:nvSpPr>
        <p:spPr>
          <a:xfrm>
            <a:off x="9108430" y="4909515"/>
            <a:ext cx="2244504" cy="369332"/>
          </a:xfrm>
          <a:prstGeom prst="rect">
            <a:avLst/>
          </a:prstGeom>
          <a:solidFill>
            <a:schemeClr val="bg1"/>
          </a:solidFill>
        </p:spPr>
        <p:txBody>
          <a:bodyPr wrap="square" lIns="0" tIns="0" rIns="0" bIns="0" rtlCol="0">
            <a:spAutoFit/>
          </a:bodyPr>
          <a:lstStyle/>
          <a:p>
            <a:r>
              <a:rPr lang="en-US" altLang="zh-CN" sz="2400" b="1" dirty="0" smtClean="0">
                <a:solidFill>
                  <a:srgbClr val="000000"/>
                </a:solidFill>
                <a:latin typeface="Telefonica Text"/>
                <a:ea typeface="华文细黑" pitchFamily="2" charset="-122"/>
                <a:cs typeface="Arial" pitchFamily="34" charset="0"/>
              </a:rPr>
              <a:t>Dubai Police MW </a:t>
            </a:r>
            <a:endParaRPr lang="en-US" altLang="zh-CN" sz="2400" b="1" dirty="0">
              <a:solidFill>
                <a:srgbClr val="000000"/>
              </a:solidFill>
              <a:latin typeface="Telefonica Text"/>
              <a:ea typeface="华文细黑" pitchFamily="2" charset="-122"/>
              <a:cs typeface="Arial" pitchFamily="34" charset="0"/>
            </a:endParaRPr>
          </a:p>
        </p:txBody>
      </p:sp>
      <p:sp>
        <p:nvSpPr>
          <p:cNvPr id="55" name="TextBox 54"/>
          <p:cNvSpPr txBox="1"/>
          <p:nvPr/>
        </p:nvSpPr>
        <p:spPr>
          <a:xfrm>
            <a:off x="11274204" y="4909515"/>
            <a:ext cx="3162755" cy="369332"/>
          </a:xfrm>
          <a:prstGeom prst="rect">
            <a:avLst/>
          </a:prstGeom>
          <a:solidFill>
            <a:schemeClr val="bg1"/>
          </a:solidFill>
        </p:spPr>
        <p:txBody>
          <a:bodyPr wrap="square" lIns="0" tIns="0" rIns="0" bIns="0" rtlCol="0">
            <a:spAutoFit/>
          </a:bodyPr>
          <a:lstStyle/>
          <a:p>
            <a:r>
              <a:rPr lang="en-US" altLang="zh-CN" sz="2400" b="1" dirty="0" smtClean="0">
                <a:solidFill>
                  <a:srgbClr val="000000"/>
                </a:solidFill>
                <a:latin typeface="Telefonica Text"/>
                <a:ea typeface="华文细黑" pitchFamily="2" charset="-122"/>
                <a:cs typeface="Arial" pitchFamily="34" charset="0"/>
              </a:rPr>
              <a:t>Poland Justice Bureau TP</a:t>
            </a:r>
          </a:p>
        </p:txBody>
      </p:sp>
      <p:pic>
        <p:nvPicPr>
          <p:cNvPr id="56" name="Picture 29"/>
          <p:cNvPicPr>
            <a:picLocks noChangeAspect="1" noChangeArrowheads="1"/>
          </p:cNvPicPr>
          <p:nvPr/>
        </p:nvPicPr>
        <p:blipFill>
          <a:blip r:embed="rId25" cstate="screen"/>
          <a:srcRect/>
          <a:stretch>
            <a:fillRect/>
          </a:stretch>
        </p:blipFill>
        <p:spPr bwMode="auto">
          <a:xfrm>
            <a:off x="11550291" y="4030868"/>
            <a:ext cx="2532968" cy="787251"/>
          </a:xfrm>
          <a:prstGeom prst="rect">
            <a:avLst/>
          </a:prstGeom>
          <a:noFill/>
          <a:ln w="9525">
            <a:noFill/>
            <a:miter lim="800000"/>
            <a:headEnd/>
            <a:tailEnd/>
          </a:ln>
        </p:spPr>
      </p:pic>
      <p:sp>
        <p:nvSpPr>
          <p:cNvPr id="93186" name="Rectangle 2"/>
          <p:cNvSpPr>
            <a:spLocks noChangeArrowheads="1"/>
          </p:cNvSpPr>
          <p:nvPr/>
        </p:nvSpPr>
        <p:spPr bwMode="auto">
          <a:xfrm>
            <a:off x="0" y="-315467"/>
            <a:ext cx="277045" cy="630934"/>
          </a:xfrm>
          <a:prstGeom prst="rect">
            <a:avLst/>
          </a:prstGeom>
          <a:noFill/>
          <a:ln w="9525">
            <a:noFill/>
            <a:miter lim="800000"/>
            <a:headEnd/>
            <a:tailEnd/>
          </a:ln>
          <a:effectLst/>
        </p:spPr>
        <p:txBody>
          <a:bodyPr vert="horz" wrap="none" lIns="137151" tIns="68576" rIns="137151" bIns="68576" numCol="1" anchor="ctr" anchorCtr="0" compatLnSpc="1">
            <a:prstTxWarp prst="textNoShape">
              <a:avLst/>
            </a:prstTxWarp>
            <a:spAutoFit/>
          </a:bodyPr>
          <a:lstStyle/>
          <a:p>
            <a:endParaRPr lang="en-US">
              <a:latin typeface="Arial" pitchFamily="34" charset="0"/>
              <a:cs typeface="Arial" pitchFamily="34" charset="0"/>
            </a:endParaRPr>
          </a:p>
        </p:txBody>
      </p:sp>
      <p:pic>
        <p:nvPicPr>
          <p:cNvPr id="93185" name="Picture 3" descr="伊拉克国旗">
            <a:hlinkClick r:id="rId26"/>
          </p:cNvPr>
          <p:cNvPicPr>
            <a:picLocks noChangeAspect="1" noChangeArrowheads="1"/>
          </p:cNvPicPr>
          <p:nvPr/>
        </p:nvPicPr>
        <p:blipFill>
          <a:blip r:embed="rId27" cstate="screen"/>
          <a:srcRect/>
          <a:stretch>
            <a:fillRect/>
          </a:stretch>
        </p:blipFill>
        <p:spPr bwMode="auto">
          <a:xfrm>
            <a:off x="14697364" y="4019907"/>
            <a:ext cx="2006046" cy="798640"/>
          </a:xfrm>
          <a:prstGeom prst="rect">
            <a:avLst/>
          </a:prstGeom>
          <a:noFill/>
        </p:spPr>
      </p:pic>
      <p:sp>
        <p:nvSpPr>
          <p:cNvPr id="57" name="TextBox 56"/>
          <p:cNvSpPr txBox="1"/>
          <p:nvPr/>
        </p:nvSpPr>
        <p:spPr>
          <a:xfrm>
            <a:off x="14530183" y="4871973"/>
            <a:ext cx="2357451" cy="369332"/>
          </a:xfrm>
          <a:prstGeom prst="rect">
            <a:avLst/>
          </a:prstGeom>
          <a:solidFill>
            <a:schemeClr val="bg1"/>
          </a:solidFill>
        </p:spPr>
        <p:txBody>
          <a:bodyPr wrap="square" lIns="0" tIns="0" rIns="0" bIns="0" rtlCol="0">
            <a:spAutoFit/>
          </a:bodyPr>
          <a:lstStyle/>
          <a:p>
            <a:r>
              <a:rPr lang="en-US" altLang="zh-CN" sz="2400" b="1" dirty="0" smtClean="0">
                <a:solidFill>
                  <a:srgbClr val="000000"/>
                </a:solidFill>
                <a:latin typeface="Telefonica Text"/>
                <a:ea typeface="华文细黑" pitchFamily="2" charset="-122"/>
                <a:cs typeface="Arial" pitchFamily="34" charset="0"/>
              </a:rPr>
              <a:t>Baghdad  Safe City</a:t>
            </a:r>
          </a:p>
        </p:txBody>
      </p:sp>
    </p:spTree>
  </p:cSld>
  <p:clrMapOvr>
    <a:masterClrMapping/>
  </p:clrMapOvr>
  <p:transition advClick="0" advTm="8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5077135" y="3266738"/>
            <a:ext cx="8136905" cy="1446550"/>
          </a:xfrm>
          <a:prstGeom prst="rect">
            <a:avLst/>
          </a:prstGeom>
          <a:noFill/>
        </p:spPr>
        <p:txBody>
          <a:bodyPr wrap="square" rtlCol="0">
            <a:spAutoFit/>
          </a:bodyPr>
          <a:lstStyle/>
          <a:p>
            <a:pPr algn="ctr"/>
            <a:r>
              <a:rPr lang="es-ES" sz="8800" i="1" dirty="0" err="1" smtClean="0">
                <a:solidFill>
                  <a:schemeClr val="bg1"/>
                </a:solidFill>
                <a:latin typeface="Telefonica Text" pitchFamily="2" charset="0"/>
              </a:rPr>
              <a:t>Thank</a:t>
            </a:r>
            <a:r>
              <a:rPr lang="es-ES" sz="8800" i="1" dirty="0" smtClean="0">
                <a:solidFill>
                  <a:schemeClr val="bg1"/>
                </a:solidFill>
                <a:latin typeface="Telefonica Text" pitchFamily="2" charset="0"/>
              </a:rPr>
              <a:t> </a:t>
            </a:r>
            <a:r>
              <a:rPr lang="es-ES" sz="8800" i="1" dirty="0" err="1" smtClean="0">
                <a:solidFill>
                  <a:schemeClr val="bg1"/>
                </a:solidFill>
                <a:latin typeface="Telefonica Text" pitchFamily="2" charset="0"/>
              </a:rPr>
              <a:t>you</a:t>
            </a:r>
            <a:endParaRPr lang="es-ES" sz="8800" i="1" dirty="0" smtClean="0">
              <a:solidFill>
                <a:schemeClr val="bg1"/>
              </a:solidFill>
              <a:latin typeface="Telefonica Text" pitchFamily="2" charset="0"/>
            </a:endParaRPr>
          </a:p>
        </p:txBody>
      </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3"/>
          <p:cNvSpPr txBox="1">
            <a:spLocks noChangeArrowheads="1"/>
          </p:cNvSpPr>
          <p:nvPr/>
        </p:nvSpPr>
        <p:spPr bwMode="auto">
          <a:xfrm>
            <a:off x="304854" y="254279"/>
            <a:ext cx="16473581" cy="1209598"/>
          </a:xfrm>
          <a:prstGeom prst="rect">
            <a:avLst/>
          </a:prstGeom>
          <a:noFill/>
          <a:ln w="9525">
            <a:noFill/>
            <a:miter lim="800000"/>
            <a:headEnd/>
            <a:tailEnd/>
          </a:ln>
        </p:spPr>
        <p:txBody>
          <a:bodyPr wrap="square" lIns="182917" tIns="91458" rIns="182917" bIns="91458">
            <a:spAutoFit/>
          </a:bodyPr>
          <a:lstStyle/>
          <a:p>
            <a:pPr marL="685937" lvl="1" indent="-685937" defTabSz="1568662" eaLnBrk="0" hangingPunct="0">
              <a:lnSpc>
                <a:spcPct val="90000"/>
              </a:lnSpc>
              <a:defRPr/>
            </a:pPr>
            <a:r>
              <a:rPr lang="en-US" altLang="zh-CN" sz="7200" b="1" dirty="0" smtClean="0">
                <a:solidFill>
                  <a:schemeClr val="accent2"/>
                </a:solidFill>
                <a:latin typeface="Telefonica Text"/>
                <a:ea typeface="ＭＳ Ｐゴシック" pitchFamily="34" charset="-128"/>
                <a:cs typeface="Arial" pitchFamily="34" charset="0"/>
              </a:rPr>
              <a:t>Four Megatrends that are changing the World </a:t>
            </a:r>
            <a:endParaRPr lang="en-US" altLang="zh-CN" sz="7200" b="1" dirty="0" smtClean="0">
              <a:solidFill>
                <a:schemeClr val="accent2"/>
              </a:solidFill>
              <a:latin typeface="Telefonica Text"/>
              <a:ea typeface="ＭＳ Ｐゴシック" pitchFamily="34" charset="-128"/>
              <a:cs typeface="Arial" pitchFamily="34" charset="0"/>
            </a:endParaRPr>
          </a:p>
        </p:txBody>
      </p:sp>
      <p:grpSp>
        <p:nvGrpSpPr>
          <p:cNvPr id="2" name="Group 7"/>
          <p:cNvGrpSpPr>
            <a:grpSpLocks/>
          </p:cNvGrpSpPr>
          <p:nvPr/>
        </p:nvGrpSpPr>
        <p:grpSpPr bwMode="auto">
          <a:xfrm>
            <a:off x="558384" y="5270464"/>
            <a:ext cx="4845891" cy="3186991"/>
            <a:chOff x="4111" y="560"/>
            <a:chExt cx="1526" cy="1425"/>
          </a:xfrm>
        </p:grpSpPr>
        <p:sp>
          <p:nvSpPr>
            <p:cNvPr id="6183" name="AutoShape 38"/>
            <p:cNvSpPr>
              <a:spLocks noChangeArrowheads="1"/>
            </p:cNvSpPr>
            <p:nvPr/>
          </p:nvSpPr>
          <p:spPr bwMode="auto">
            <a:xfrm>
              <a:off x="4111" y="560"/>
              <a:ext cx="1526" cy="1425"/>
            </a:xfrm>
            <a:prstGeom prst="roundRect">
              <a:avLst>
                <a:gd name="adj" fmla="val 7792"/>
              </a:avLst>
            </a:prstGeom>
            <a:solidFill>
              <a:srgbClr val="61616B">
                <a:alpha val="20000"/>
              </a:srgbClr>
            </a:solidFill>
            <a:ln w="9525" algn="ctr">
              <a:solidFill>
                <a:srgbClr val="333333"/>
              </a:solidFill>
              <a:round/>
              <a:headEnd/>
              <a:tailEnd/>
            </a:ln>
          </p:spPr>
          <p:txBody>
            <a:bodyPr wrap="none" anchor="ctr"/>
            <a:lstStyle/>
            <a:p>
              <a:pPr eaLnBrk="0" hangingPunct="0">
                <a:lnSpc>
                  <a:spcPct val="90000"/>
                </a:lnSpc>
              </a:pPr>
              <a:endParaRPr lang="zh-CN" altLang="zh-CN" sz="3600">
                <a:solidFill>
                  <a:schemeClr val="tx1"/>
                </a:solidFill>
                <a:latin typeface="Telefonica Text"/>
              </a:endParaRPr>
            </a:p>
          </p:txBody>
        </p:sp>
        <p:sp>
          <p:nvSpPr>
            <p:cNvPr id="6184" name="Rectangle 32"/>
            <p:cNvSpPr>
              <a:spLocks noChangeArrowheads="1"/>
            </p:cNvSpPr>
            <p:nvPr/>
          </p:nvSpPr>
          <p:spPr bwMode="auto">
            <a:xfrm>
              <a:off x="4162" y="1453"/>
              <a:ext cx="1352" cy="477"/>
            </a:xfrm>
            <a:prstGeom prst="rect">
              <a:avLst/>
            </a:prstGeom>
            <a:noFill/>
            <a:ln w="9525">
              <a:noFill/>
              <a:miter lim="800000"/>
              <a:headEnd/>
              <a:tailEnd/>
            </a:ln>
          </p:spPr>
          <p:txBody>
            <a:bodyPr wrap="square" lIns="82124" tIns="41061" rIns="82124" bIns="41061">
              <a:spAutoFit/>
            </a:bodyPr>
            <a:lstStyle/>
            <a:p>
              <a:pPr defTabSz="1629102" eaLnBrk="0" hangingPunct="0"/>
              <a:r>
                <a:rPr lang="en-US" altLang="zh-CN" dirty="0">
                  <a:latin typeface="Telefonica Text"/>
                </a:rPr>
                <a:t>Economic Power Shifts to Developing Nations</a:t>
              </a:r>
              <a:endParaRPr lang="en-US" altLang="ja-JP" dirty="0">
                <a:latin typeface="Telefonica Text"/>
              </a:endParaRPr>
            </a:p>
          </p:txBody>
        </p:sp>
        <p:pic>
          <p:nvPicPr>
            <p:cNvPr id="6185" name="Picture 121" descr="MMH00571"/>
            <p:cNvPicPr>
              <a:picLocks noChangeAspect="1" noChangeArrowheads="1"/>
            </p:cNvPicPr>
            <p:nvPr/>
          </p:nvPicPr>
          <p:blipFill>
            <a:blip r:embed="rId3" cstate="print"/>
            <a:srcRect t="14349" r="5405" b="9320"/>
            <a:stretch>
              <a:fillRect/>
            </a:stretch>
          </p:blipFill>
          <p:spPr bwMode="auto">
            <a:xfrm>
              <a:off x="4406" y="594"/>
              <a:ext cx="936" cy="854"/>
            </a:xfrm>
            <a:prstGeom prst="rect">
              <a:avLst/>
            </a:prstGeom>
            <a:noFill/>
            <a:ln w="9525">
              <a:noFill/>
              <a:miter lim="800000"/>
              <a:headEnd/>
              <a:tailEnd/>
            </a:ln>
          </p:spPr>
        </p:pic>
      </p:grpSp>
      <p:grpSp>
        <p:nvGrpSpPr>
          <p:cNvPr id="3" name="Group 43"/>
          <p:cNvGrpSpPr>
            <a:grpSpLocks/>
          </p:cNvGrpSpPr>
          <p:nvPr/>
        </p:nvGrpSpPr>
        <p:grpSpPr bwMode="auto">
          <a:xfrm>
            <a:off x="12730789" y="1426825"/>
            <a:ext cx="4871296" cy="3605590"/>
            <a:chOff x="6507163" y="3428996"/>
            <a:chExt cx="2435225" cy="2559321"/>
          </a:xfrm>
        </p:grpSpPr>
        <p:sp>
          <p:nvSpPr>
            <p:cNvPr id="6180" name="AutoShape 38"/>
            <p:cNvSpPr>
              <a:spLocks noChangeArrowheads="1"/>
            </p:cNvSpPr>
            <p:nvPr/>
          </p:nvSpPr>
          <p:spPr bwMode="auto">
            <a:xfrm>
              <a:off x="6507163" y="3428996"/>
              <a:ext cx="2435225" cy="2559321"/>
            </a:xfrm>
            <a:prstGeom prst="roundRect">
              <a:avLst>
                <a:gd name="adj" fmla="val 5736"/>
              </a:avLst>
            </a:prstGeom>
            <a:solidFill>
              <a:srgbClr val="61616B">
                <a:alpha val="20000"/>
              </a:srgbClr>
            </a:solidFill>
            <a:ln w="9525" algn="ctr">
              <a:solidFill>
                <a:srgbClr val="333333"/>
              </a:solidFill>
              <a:round/>
              <a:headEnd/>
              <a:tailEnd/>
            </a:ln>
          </p:spPr>
          <p:txBody>
            <a:bodyPr wrap="none" anchor="ctr"/>
            <a:lstStyle/>
            <a:p>
              <a:pPr algn="ctr" eaLnBrk="0" hangingPunct="0">
                <a:lnSpc>
                  <a:spcPct val="90000"/>
                </a:lnSpc>
              </a:pPr>
              <a:endParaRPr lang="zh-CN" altLang="zh-CN" sz="3600">
                <a:solidFill>
                  <a:schemeClr val="tx1"/>
                </a:solidFill>
                <a:latin typeface="Telefonica Text"/>
              </a:endParaRPr>
            </a:p>
          </p:txBody>
        </p:sp>
        <p:sp>
          <p:nvSpPr>
            <p:cNvPr id="6181" name="Rectangle 33"/>
            <p:cNvSpPr>
              <a:spLocks noChangeArrowheads="1"/>
            </p:cNvSpPr>
            <p:nvPr/>
          </p:nvSpPr>
          <p:spPr bwMode="auto">
            <a:xfrm>
              <a:off x="6540501" y="4938635"/>
              <a:ext cx="2368550" cy="757953"/>
            </a:xfrm>
            <a:prstGeom prst="rect">
              <a:avLst/>
            </a:prstGeom>
            <a:noFill/>
            <a:ln w="9525">
              <a:noFill/>
              <a:miter lim="800000"/>
              <a:headEnd/>
              <a:tailEnd/>
            </a:ln>
          </p:spPr>
          <p:txBody>
            <a:bodyPr wrap="square" lIns="82124" tIns="41061" rIns="82124" bIns="41061">
              <a:spAutoFit/>
            </a:bodyPr>
            <a:lstStyle/>
            <a:p>
              <a:pPr defTabSz="1629102" eaLnBrk="0" hangingPunct="0"/>
              <a:r>
                <a:rPr lang="en-US" altLang="zh-CN" dirty="0">
                  <a:latin typeface="Telefonica Text"/>
                </a:rPr>
                <a:t>Population Growth  Increasingly Concentrated in Emerging Countries</a:t>
              </a:r>
              <a:endParaRPr lang="en-US" altLang="ja-JP" dirty="0">
                <a:latin typeface="Telefonica Text"/>
              </a:endParaRPr>
            </a:p>
          </p:txBody>
        </p:sp>
        <p:pic>
          <p:nvPicPr>
            <p:cNvPr id="6182" name="Picture 125" descr="MMH00681"/>
            <p:cNvPicPr>
              <a:picLocks noChangeAspect="1" noChangeArrowheads="1"/>
            </p:cNvPicPr>
            <p:nvPr/>
          </p:nvPicPr>
          <p:blipFill>
            <a:blip r:embed="rId4" cstate="print"/>
            <a:srcRect b="18544"/>
            <a:stretch>
              <a:fillRect/>
            </a:stretch>
          </p:blipFill>
          <p:spPr bwMode="auto">
            <a:xfrm>
              <a:off x="6980238" y="3477410"/>
              <a:ext cx="1489075" cy="1391491"/>
            </a:xfrm>
            <a:prstGeom prst="rect">
              <a:avLst/>
            </a:prstGeom>
            <a:noFill/>
            <a:ln w="9525">
              <a:noFill/>
              <a:miter lim="800000"/>
              <a:headEnd/>
              <a:tailEnd/>
            </a:ln>
          </p:spPr>
        </p:pic>
      </p:grpSp>
      <p:sp>
        <p:nvSpPr>
          <p:cNvPr id="6177" name="AutoShape 38"/>
          <p:cNvSpPr>
            <a:spLocks noChangeArrowheads="1"/>
          </p:cNvSpPr>
          <p:nvPr/>
        </p:nvSpPr>
        <p:spPr bwMode="auto">
          <a:xfrm>
            <a:off x="562077" y="1450647"/>
            <a:ext cx="4845891" cy="3411597"/>
          </a:xfrm>
          <a:prstGeom prst="roundRect">
            <a:avLst>
              <a:gd name="adj" fmla="val 6023"/>
            </a:avLst>
          </a:prstGeom>
          <a:solidFill>
            <a:srgbClr val="61616B">
              <a:alpha val="20000"/>
            </a:srgbClr>
          </a:solidFill>
          <a:ln w="9525" algn="ctr">
            <a:solidFill>
              <a:srgbClr val="333333"/>
            </a:solidFill>
            <a:round/>
            <a:headEnd/>
            <a:tailEnd/>
          </a:ln>
        </p:spPr>
        <p:txBody>
          <a:bodyPr wrap="none" lIns="182917" tIns="91458" rIns="182917" bIns="91458" anchor="ctr"/>
          <a:lstStyle/>
          <a:p>
            <a:pPr eaLnBrk="0" hangingPunct="0">
              <a:lnSpc>
                <a:spcPct val="90000"/>
              </a:lnSpc>
            </a:pPr>
            <a:endParaRPr lang="zh-CN" altLang="zh-CN">
              <a:solidFill>
                <a:schemeClr val="tx1"/>
              </a:solidFill>
            </a:endParaRPr>
          </a:p>
        </p:txBody>
      </p:sp>
      <p:sp>
        <p:nvSpPr>
          <p:cNvPr id="6178" name="Rectangle 35"/>
          <p:cNvSpPr>
            <a:spLocks noChangeArrowheads="1"/>
          </p:cNvSpPr>
          <p:nvPr/>
        </p:nvSpPr>
        <p:spPr bwMode="auto">
          <a:xfrm>
            <a:off x="571604" y="3596818"/>
            <a:ext cx="4823663" cy="1150765"/>
          </a:xfrm>
          <a:prstGeom prst="rect">
            <a:avLst/>
          </a:prstGeom>
          <a:noFill/>
          <a:ln w="9525">
            <a:noFill/>
            <a:miter lim="800000"/>
            <a:headEnd/>
            <a:tailEnd/>
          </a:ln>
        </p:spPr>
        <p:txBody>
          <a:bodyPr wrap="square" lIns="164281" tIns="82138" rIns="164281" bIns="82138">
            <a:spAutoFit/>
          </a:bodyPr>
          <a:lstStyle/>
          <a:p>
            <a:pPr defTabSz="1629102" eaLnBrk="0" hangingPunct="0"/>
            <a:r>
              <a:rPr lang="en-US" altLang="zh-CN" dirty="0">
                <a:latin typeface="Telefonica Text"/>
              </a:rPr>
              <a:t>Developed Countries’ Labor Forces  Substantially </a:t>
            </a:r>
            <a:r>
              <a:rPr lang="en-US" altLang="zh-CN" dirty="0" smtClean="0">
                <a:latin typeface="Telefonica Text"/>
              </a:rPr>
              <a:t>Age and </a:t>
            </a:r>
            <a:r>
              <a:rPr lang="en-US" altLang="zh-CN" dirty="0">
                <a:latin typeface="Telefonica Text"/>
              </a:rPr>
              <a:t>Decline</a:t>
            </a:r>
          </a:p>
        </p:txBody>
      </p:sp>
      <p:pic>
        <p:nvPicPr>
          <p:cNvPr id="6179" name="Picture 19" descr="shutterstock_22150885"/>
          <p:cNvPicPr>
            <a:picLocks noChangeAspect="1" noChangeArrowheads="1"/>
          </p:cNvPicPr>
          <p:nvPr/>
        </p:nvPicPr>
        <p:blipFill>
          <a:blip r:embed="rId5" cstate="print"/>
          <a:srcRect t="2901" r="-1292" b="27820"/>
          <a:stretch>
            <a:fillRect/>
          </a:stretch>
        </p:blipFill>
        <p:spPr bwMode="auto">
          <a:xfrm>
            <a:off x="1489334" y="1522106"/>
            <a:ext cx="2988195" cy="1923377"/>
          </a:xfrm>
          <a:prstGeom prst="rect">
            <a:avLst/>
          </a:prstGeom>
          <a:noFill/>
          <a:ln w="9525">
            <a:noFill/>
            <a:miter lim="800000"/>
            <a:headEnd/>
            <a:tailEnd/>
          </a:ln>
        </p:spPr>
      </p:pic>
      <p:grpSp>
        <p:nvGrpSpPr>
          <p:cNvPr id="4" name="Group 20"/>
          <p:cNvGrpSpPr>
            <a:grpSpLocks/>
          </p:cNvGrpSpPr>
          <p:nvPr/>
        </p:nvGrpSpPr>
        <p:grpSpPr bwMode="auto">
          <a:xfrm>
            <a:off x="12738468" y="5249746"/>
            <a:ext cx="4845891" cy="3207120"/>
            <a:chOff x="177" y="2304"/>
            <a:chExt cx="1526" cy="1434"/>
          </a:xfrm>
        </p:grpSpPr>
        <p:sp>
          <p:nvSpPr>
            <p:cNvPr id="6174" name="AutoShape 38"/>
            <p:cNvSpPr>
              <a:spLocks noChangeArrowheads="1"/>
            </p:cNvSpPr>
            <p:nvPr/>
          </p:nvSpPr>
          <p:spPr bwMode="auto">
            <a:xfrm>
              <a:off x="177" y="2304"/>
              <a:ext cx="1526" cy="1434"/>
            </a:xfrm>
            <a:prstGeom prst="roundRect">
              <a:avLst>
                <a:gd name="adj" fmla="val 5616"/>
              </a:avLst>
            </a:prstGeom>
            <a:solidFill>
              <a:srgbClr val="61616B">
                <a:alpha val="20000"/>
              </a:srgbClr>
            </a:solidFill>
            <a:ln w="9525" algn="ctr">
              <a:solidFill>
                <a:srgbClr val="333333"/>
              </a:solidFill>
              <a:round/>
              <a:headEnd/>
              <a:tailEnd/>
            </a:ln>
          </p:spPr>
          <p:txBody>
            <a:bodyPr wrap="none" anchor="ctr"/>
            <a:lstStyle/>
            <a:p>
              <a:pPr eaLnBrk="0" hangingPunct="0">
                <a:lnSpc>
                  <a:spcPct val="90000"/>
                </a:lnSpc>
              </a:pPr>
              <a:endParaRPr lang="zh-CN" altLang="zh-CN" sz="3600">
                <a:solidFill>
                  <a:schemeClr val="tx1"/>
                </a:solidFill>
                <a:latin typeface="Telefonica Text"/>
              </a:endParaRPr>
            </a:p>
          </p:txBody>
        </p:sp>
        <p:sp>
          <p:nvSpPr>
            <p:cNvPr id="6175" name="Rectangle 34"/>
            <p:cNvSpPr>
              <a:spLocks noChangeArrowheads="1"/>
            </p:cNvSpPr>
            <p:nvPr/>
          </p:nvSpPr>
          <p:spPr bwMode="auto">
            <a:xfrm>
              <a:off x="225" y="3252"/>
              <a:ext cx="1355" cy="477"/>
            </a:xfrm>
            <a:prstGeom prst="rect">
              <a:avLst/>
            </a:prstGeom>
            <a:noFill/>
            <a:ln w="9525">
              <a:noFill/>
              <a:miter lim="800000"/>
              <a:headEnd/>
              <a:tailEnd/>
            </a:ln>
          </p:spPr>
          <p:txBody>
            <a:bodyPr wrap="square" lIns="82124" tIns="41061" rIns="82124" bIns="41061">
              <a:spAutoFit/>
            </a:bodyPr>
            <a:lstStyle/>
            <a:p>
              <a:pPr defTabSz="1629102" eaLnBrk="0" hangingPunct="0"/>
              <a:r>
                <a:rPr lang="en-US" altLang="zh-CN" dirty="0">
                  <a:latin typeface="Telefonica Text"/>
                </a:rPr>
                <a:t>World’s Population Becomes Urbanized</a:t>
              </a:r>
              <a:endParaRPr lang="en-US" altLang="ja-JP" dirty="0">
                <a:latin typeface="Telefonica Text"/>
              </a:endParaRPr>
            </a:p>
          </p:txBody>
        </p:sp>
        <p:pic>
          <p:nvPicPr>
            <p:cNvPr id="6176" name="Picture 23" descr="shutterstock_35760871"/>
            <p:cNvPicPr>
              <a:picLocks noChangeAspect="1" noChangeArrowheads="1"/>
            </p:cNvPicPr>
            <p:nvPr/>
          </p:nvPicPr>
          <p:blipFill>
            <a:blip r:embed="rId6" cstate="print"/>
            <a:srcRect t="16985" r="41666"/>
            <a:stretch>
              <a:fillRect/>
            </a:stretch>
          </p:blipFill>
          <p:spPr bwMode="auto">
            <a:xfrm>
              <a:off x="469" y="2337"/>
              <a:ext cx="926" cy="876"/>
            </a:xfrm>
            <a:prstGeom prst="rect">
              <a:avLst/>
            </a:prstGeom>
            <a:noFill/>
            <a:ln w="9525">
              <a:noFill/>
              <a:miter lim="800000"/>
              <a:headEnd/>
              <a:tailEnd/>
            </a:ln>
          </p:spPr>
        </p:pic>
      </p:grpSp>
      <p:grpSp>
        <p:nvGrpSpPr>
          <p:cNvPr id="5" name="Group 24"/>
          <p:cNvGrpSpPr>
            <a:grpSpLocks/>
          </p:cNvGrpSpPr>
          <p:nvPr/>
        </p:nvGrpSpPr>
        <p:grpSpPr bwMode="auto">
          <a:xfrm>
            <a:off x="5665183" y="6733888"/>
            <a:ext cx="1956140" cy="518864"/>
            <a:chOff x="1784" y="2840"/>
            <a:chExt cx="616" cy="232"/>
          </a:xfrm>
        </p:grpSpPr>
        <p:grpSp>
          <p:nvGrpSpPr>
            <p:cNvPr id="6" name="Group 25"/>
            <p:cNvGrpSpPr>
              <a:grpSpLocks/>
            </p:cNvGrpSpPr>
            <p:nvPr/>
          </p:nvGrpSpPr>
          <p:grpSpPr bwMode="auto">
            <a:xfrm>
              <a:off x="2168" y="2840"/>
              <a:ext cx="232" cy="232"/>
              <a:chOff x="1872" y="1424"/>
              <a:chExt cx="232" cy="232"/>
            </a:xfrm>
          </p:grpSpPr>
          <p:sp>
            <p:nvSpPr>
              <p:cNvPr id="6172" name="Oval 26"/>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73" name="Oval 27"/>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71" name="AutoShape 28"/>
            <p:cNvSpPr>
              <a:spLocks noChangeArrowheads="1"/>
            </p:cNvSpPr>
            <p:nvPr/>
          </p:nvSpPr>
          <p:spPr bwMode="auto">
            <a:xfrm rot="10800000">
              <a:off x="1784" y="2896"/>
              <a:ext cx="528" cy="136"/>
            </a:xfrm>
            <a:prstGeom prst="homePlate">
              <a:avLst>
                <a:gd name="adj" fmla="val 61776"/>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7" name="Group 29"/>
          <p:cNvGrpSpPr>
            <a:grpSpLocks/>
          </p:cNvGrpSpPr>
          <p:nvPr/>
        </p:nvGrpSpPr>
        <p:grpSpPr bwMode="auto">
          <a:xfrm>
            <a:off x="5360331" y="3360997"/>
            <a:ext cx="1321029" cy="518864"/>
            <a:chOff x="1688" y="1424"/>
            <a:chExt cx="416" cy="232"/>
          </a:xfrm>
        </p:grpSpPr>
        <p:grpSp>
          <p:nvGrpSpPr>
            <p:cNvPr id="8" name="Group 30"/>
            <p:cNvGrpSpPr>
              <a:grpSpLocks/>
            </p:cNvGrpSpPr>
            <p:nvPr/>
          </p:nvGrpSpPr>
          <p:grpSpPr bwMode="auto">
            <a:xfrm>
              <a:off x="1872" y="1424"/>
              <a:ext cx="232" cy="232"/>
              <a:chOff x="1872" y="1424"/>
              <a:chExt cx="232" cy="232"/>
            </a:xfrm>
          </p:grpSpPr>
          <p:sp>
            <p:nvSpPr>
              <p:cNvPr id="6168" name="Oval 31"/>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69" name="Oval 32"/>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67" name="AutoShape 33"/>
            <p:cNvSpPr>
              <a:spLocks noChangeArrowheads="1"/>
            </p:cNvSpPr>
            <p:nvPr/>
          </p:nvSpPr>
          <p:spPr bwMode="auto">
            <a:xfrm rot="10800000">
              <a:off x="1688" y="1472"/>
              <a:ext cx="176" cy="136"/>
            </a:xfrm>
            <a:prstGeom prst="homePlate">
              <a:avLst>
                <a:gd name="adj" fmla="val 55887"/>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9" name="Group 34"/>
          <p:cNvGrpSpPr>
            <a:grpSpLocks/>
          </p:cNvGrpSpPr>
          <p:nvPr/>
        </p:nvGrpSpPr>
        <p:grpSpPr bwMode="auto">
          <a:xfrm>
            <a:off x="10746065" y="2653549"/>
            <a:ext cx="1956140" cy="518864"/>
            <a:chOff x="3384" y="1127"/>
            <a:chExt cx="616" cy="232"/>
          </a:xfrm>
        </p:grpSpPr>
        <p:grpSp>
          <p:nvGrpSpPr>
            <p:cNvPr id="10" name="Group 35"/>
            <p:cNvGrpSpPr>
              <a:grpSpLocks/>
            </p:cNvGrpSpPr>
            <p:nvPr/>
          </p:nvGrpSpPr>
          <p:grpSpPr bwMode="auto">
            <a:xfrm>
              <a:off x="3384" y="1127"/>
              <a:ext cx="232" cy="232"/>
              <a:chOff x="1872" y="1424"/>
              <a:chExt cx="232" cy="232"/>
            </a:xfrm>
          </p:grpSpPr>
          <p:sp>
            <p:nvSpPr>
              <p:cNvPr id="6164" name="Oval 36"/>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65" name="Oval 37"/>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63" name="AutoShape 38"/>
            <p:cNvSpPr>
              <a:spLocks noChangeArrowheads="1"/>
            </p:cNvSpPr>
            <p:nvPr/>
          </p:nvSpPr>
          <p:spPr bwMode="auto">
            <a:xfrm>
              <a:off x="3472" y="1167"/>
              <a:ext cx="528" cy="136"/>
            </a:xfrm>
            <a:prstGeom prst="homePlate">
              <a:avLst>
                <a:gd name="adj" fmla="val 61776"/>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11" name="Group 39"/>
          <p:cNvGrpSpPr>
            <a:grpSpLocks/>
          </p:cNvGrpSpPr>
          <p:nvPr/>
        </p:nvGrpSpPr>
        <p:grpSpPr bwMode="auto">
          <a:xfrm>
            <a:off x="11787646" y="5626266"/>
            <a:ext cx="1244816" cy="518864"/>
            <a:chOff x="3712" y="2375"/>
            <a:chExt cx="392" cy="232"/>
          </a:xfrm>
        </p:grpSpPr>
        <p:grpSp>
          <p:nvGrpSpPr>
            <p:cNvPr id="12" name="Group 40"/>
            <p:cNvGrpSpPr>
              <a:grpSpLocks/>
            </p:cNvGrpSpPr>
            <p:nvPr/>
          </p:nvGrpSpPr>
          <p:grpSpPr bwMode="auto">
            <a:xfrm>
              <a:off x="3712" y="2375"/>
              <a:ext cx="232" cy="232"/>
              <a:chOff x="1872" y="1424"/>
              <a:chExt cx="232" cy="232"/>
            </a:xfrm>
          </p:grpSpPr>
          <p:sp>
            <p:nvSpPr>
              <p:cNvPr id="6160" name="Oval 41"/>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61" name="Oval 42"/>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59" name="AutoShape 43"/>
            <p:cNvSpPr>
              <a:spLocks noChangeArrowheads="1"/>
            </p:cNvSpPr>
            <p:nvPr/>
          </p:nvSpPr>
          <p:spPr bwMode="auto">
            <a:xfrm>
              <a:off x="3928" y="2424"/>
              <a:ext cx="176" cy="136"/>
            </a:xfrm>
            <a:prstGeom prst="homePlate">
              <a:avLst>
                <a:gd name="adj" fmla="val 55887"/>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13" name="组合 41"/>
          <p:cNvGrpSpPr/>
          <p:nvPr/>
        </p:nvGrpSpPr>
        <p:grpSpPr>
          <a:xfrm>
            <a:off x="144587" y="8561311"/>
            <a:ext cx="17929992" cy="1615166"/>
            <a:chOff x="0" y="4156033"/>
            <a:chExt cx="9144000" cy="807334"/>
          </a:xfrm>
          <a:solidFill>
            <a:schemeClr val="bg1"/>
          </a:solidFill>
        </p:grpSpPr>
        <p:sp>
          <p:nvSpPr>
            <p:cNvPr id="47" name="Rectangle 88"/>
            <p:cNvSpPr>
              <a:spLocks noChangeArrowheads="1"/>
            </p:cNvSpPr>
            <p:nvPr/>
          </p:nvSpPr>
          <p:spPr bwMode="auto">
            <a:xfrm>
              <a:off x="0" y="4156033"/>
              <a:ext cx="9144000" cy="530945"/>
            </a:xfrm>
            <a:prstGeom prst="rect">
              <a:avLst/>
            </a:prstGeom>
            <a:grpFill/>
            <a:ln w="9525">
              <a:noFill/>
              <a:miter lim="800000"/>
              <a:headEnd/>
              <a:tailEnd/>
            </a:ln>
          </p:spPr>
          <p:txBody>
            <a:bodyPr wrap="none" anchor="ctr"/>
            <a:lstStyle/>
            <a:p>
              <a:pPr defTabSz="1829166">
                <a:defRPr/>
              </a:pPr>
              <a:endParaRPr lang="zh-CN" altLang="zh-CN" sz="3600" kern="0" dirty="0" smtClean="0">
                <a:solidFill>
                  <a:schemeClr val="accent3">
                    <a:lumMod val="50000"/>
                  </a:schemeClr>
                </a:solidFill>
                <a:latin typeface="Telefonica Text"/>
              </a:endParaRPr>
            </a:p>
          </p:txBody>
        </p:sp>
        <p:sp>
          <p:nvSpPr>
            <p:cNvPr id="48" name="TextBox 98"/>
            <p:cNvSpPr txBox="1">
              <a:spLocks noChangeArrowheads="1"/>
            </p:cNvSpPr>
            <p:nvPr/>
          </p:nvSpPr>
          <p:spPr bwMode="auto">
            <a:xfrm>
              <a:off x="293783" y="4243392"/>
              <a:ext cx="8575244" cy="719975"/>
            </a:xfrm>
            <a:prstGeom prst="rect">
              <a:avLst/>
            </a:prstGeom>
            <a:grpFill/>
            <a:ln w="9525">
              <a:noFill/>
              <a:miter lim="800000"/>
              <a:headEnd/>
              <a:tailEnd/>
            </a:ln>
          </p:spPr>
          <p:txBody>
            <a:bodyPr wrap="square">
              <a:spAutoFit/>
            </a:bodyPr>
            <a:lstStyle/>
            <a:p>
              <a:pPr algn="ctr" eaLnBrk="0" hangingPunct="0">
                <a:lnSpc>
                  <a:spcPct val="90000"/>
                </a:lnSpc>
              </a:pPr>
              <a:r>
                <a:rPr lang="en-GB" altLang="zh-CN" sz="4800" b="1" dirty="0" smtClean="0">
                  <a:solidFill>
                    <a:schemeClr val="accent3">
                      <a:lumMod val="50000"/>
                    </a:schemeClr>
                  </a:solidFill>
                  <a:latin typeface="Telefonica Text"/>
                  <a:cs typeface="Arial" pitchFamily="34" charset="0"/>
                </a:rPr>
                <a:t>The world around us is undergoing a major transition, those environmental impacts of this massive urbanisation are significant. </a:t>
              </a:r>
              <a:endParaRPr lang="en-US" altLang="zh-CN" sz="4800" b="1" kern="0" dirty="0" smtClean="0">
                <a:solidFill>
                  <a:schemeClr val="accent3">
                    <a:lumMod val="50000"/>
                  </a:schemeClr>
                </a:solidFill>
                <a:latin typeface="Telefonica Text"/>
              </a:endParaRPr>
            </a:p>
          </p:txBody>
        </p:sp>
      </p:grpSp>
      <p:pic>
        <p:nvPicPr>
          <p:cNvPr id="43" name="图片 42" descr="chinaz12.png"/>
          <p:cNvPicPr>
            <a:picLocks noChangeAspect="1"/>
          </p:cNvPicPr>
          <p:nvPr/>
        </p:nvPicPr>
        <p:blipFill>
          <a:blip r:embed="rId7" cstate="print"/>
          <a:stretch>
            <a:fillRect/>
          </a:stretch>
        </p:blipFill>
        <p:spPr>
          <a:xfrm>
            <a:off x="6338105" y="2136808"/>
            <a:ext cx="5551162" cy="555191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advClick="0" advTm="8000"/>
    </mc:Choice>
    <mc:Fallback>
      <p:transition advClick="0"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Oval 7"/>
          <p:cNvSpPr>
            <a:spLocks noChangeArrowheads="1"/>
          </p:cNvSpPr>
          <p:nvPr/>
        </p:nvSpPr>
        <p:spPr bwMode="auto">
          <a:xfrm>
            <a:off x="9543224" y="8812140"/>
            <a:ext cx="1352432" cy="988524"/>
          </a:xfrm>
          <a:prstGeom prst="ellipse">
            <a:avLst/>
          </a:prstGeom>
          <a:solidFill>
            <a:schemeClr val="accent6">
              <a:lumMod val="60000"/>
              <a:lumOff val="40000"/>
              <a:alpha val="80000"/>
            </a:scheme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1013781" name="Oval 21"/>
          <p:cNvSpPr>
            <a:spLocks noChangeArrowheads="1"/>
          </p:cNvSpPr>
          <p:nvPr/>
        </p:nvSpPr>
        <p:spPr bwMode="auto">
          <a:xfrm>
            <a:off x="4709705" y="7859347"/>
            <a:ext cx="1350052" cy="986141"/>
          </a:xfrm>
          <a:prstGeom prst="ellipse">
            <a:avLst/>
          </a:prstGeom>
          <a:solidFill>
            <a:srgbClr val="99CC00"/>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1013791" name="Oval 31"/>
          <p:cNvSpPr>
            <a:spLocks noChangeArrowheads="1"/>
          </p:cNvSpPr>
          <p:nvPr/>
        </p:nvSpPr>
        <p:spPr bwMode="auto">
          <a:xfrm>
            <a:off x="3769194" y="6937520"/>
            <a:ext cx="1357194" cy="988523"/>
          </a:xfrm>
          <a:prstGeom prst="ellipse">
            <a:avLst/>
          </a:prstGeom>
          <a:solidFill>
            <a:srgbClr val="99CC00">
              <a:alpha val="80000"/>
            </a:srgb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1013763" name="Oval 3"/>
          <p:cNvSpPr>
            <a:spLocks noChangeArrowheads="1"/>
          </p:cNvSpPr>
          <p:nvPr/>
        </p:nvSpPr>
        <p:spPr bwMode="auto">
          <a:xfrm>
            <a:off x="13340987" y="4665105"/>
            <a:ext cx="1357194" cy="990906"/>
          </a:xfrm>
          <a:prstGeom prst="ellipse">
            <a:avLst/>
          </a:prstGeom>
          <a:solidFill>
            <a:schemeClr val="accent6">
              <a:lumMod val="60000"/>
              <a:lumOff val="40000"/>
              <a:alpha val="80000"/>
            </a:scheme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1013764" name="Oval 4"/>
          <p:cNvSpPr>
            <a:spLocks noChangeArrowheads="1"/>
          </p:cNvSpPr>
          <p:nvPr/>
        </p:nvSpPr>
        <p:spPr bwMode="auto">
          <a:xfrm>
            <a:off x="12283803" y="7806943"/>
            <a:ext cx="1352432" cy="988524"/>
          </a:xfrm>
          <a:prstGeom prst="ellipse">
            <a:avLst/>
          </a:prstGeom>
          <a:solidFill>
            <a:schemeClr val="accent6">
              <a:lumMod val="60000"/>
              <a:lumOff val="40000"/>
              <a:alpha val="80000"/>
            </a:scheme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pic>
        <p:nvPicPr>
          <p:cNvPr id="29705" name="Picture 5" descr="png-0236"/>
          <p:cNvPicPr>
            <a:picLocks noChangeAspect="1" noChangeArrowheads="1"/>
          </p:cNvPicPr>
          <p:nvPr/>
        </p:nvPicPr>
        <p:blipFill>
          <a:blip r:embed="rId3" cstate="screen"/>
          <a:srcRect/>
          <a:stretch>
            <a:fillRect/>
          </a:stretch>
        </p:blipFill>
        <p:spPr bwMode="auto">
          <a:xfrm>
            <a:off x="3813941" y="6947744"/>
            <a:ext cx="1336820" cy="979056"/>
          </a:xfrm>
          <a:prstGeom prst="rect">
            <a:avLst/>
          </a:prstGeom>
          <a:noFill/>
          <a:ln w="9525">
            <a:noFill/>
            <a:miter lim="800000"/>
            <a:headEnd/>
            <a:tailEnd/>
          </a:ln>
        </p:spPr>
      </p:pic>
      <p:sp>
        <p:nvSpPr>
          <p:cNvPr id="1013767" name="Oval 7"/>
          <p:cNvSpPr>
            <a:spLocks noChangeArrowheads="1"/>
          </p:cNvSpPr>
          <p:nvPr/>
        </p:nvSpPr>
        <p:spPr bwMode="auto">
          <a:xfrm>
            <a:off x="11050425" y="8457225"/>
            <a:ext cx="1352432" cy="988523"/>
          </a:xfrm>
          <a:prstGeom prst="ellipse">
            <a:avLst/>
          </a:prstGeom>
          <a:solidFill>
            <a:schemeClr val="accent6">
              <a:lumMod val="60000"/>
              <a:lumOff val="40000"/>
              <a:alpha val="80000"/>
            </a:scheme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1013768" name="Oval 8"/>
          <p:cNvSpPr>
            <a:spLocks noChangeArrowheads="1"/>
          </p:cNvSpPr>
          <p:nvPr/>
        </p:nvSpPr>
        <p:spPr bwMode="auto">
          <a:xfrm>
            <a:off x="13102883" y="6892260"/>
            <a:ext cx="1352432" cy="988524"/>
          </a:xfrm>
          <a:prstGeom prst="ellipse">
            <a:avLst/>
          </a:prstGeom>
          <a:solidFill>
            <a:schemeClr val="accent6">
              <a:lumMod val="60000"/>
              <a:lumOff val="40000"/>
              <a:alpha val="80000"/>
            </a:scheme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1013769" name="Oval 9"/>
          <p:cNvSpPr>
            <a:spLocks noChangeArrowheads="1"/>
          </p:cNvSpPr>
          <p:nvPr/>
        </p:nvSpPr>
        <p:spPr bwMode="auto">
          <a:xfrm>
            <a:off x="13431467" y="5844188"/>
            <a:ext cx="1359575" cy="990906"/>
          </a:xfrm>
          <a:prstGeom prst="ellipse">
            <a:avLst/>
          </a:prstGeom>
          <a:solidFill>
            <a:schemeClr val="accent6">
              <a:lumMod val="60000"/>
              <a:lumOff val="40000"/>
              <a:alpha val="80000"/>
            </a:scheme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29709" name="Oval 10"/>
          <p:cNvSpPr>
            <a:spLocks noChangeArrowheads="1"/>
          </p:cNvSpPr>
          <p:nvPr/>
        </p:nvSpPr>
        <p:spPr bwMode="auto">
          <a:xfrm>
            <a:off x="11707906" y="2714679"/>
            <a:ext cx="1349522" cy="988584"/>
          </a:xfrm>
          <a:prstGeom prst="ellipse">
            <a:avLst/>
          </a:prstGeom>
          <a:solidFill>
            <a:schemeClr val="accent4">
              <a:lumMod val="40000"/>
              <a:lumOff val="60000"/>
              <a:alpha val="79999"/>
            </a:schemeClr>
          </a:solidFill>
          <a:ln w="9525" algn="ctr">
            <a:noFill/>
            <a:round/>
            <a:headEnd/>
            <a:tailEnd/>
          </a:ln>
        </p:spPr>
        <p:txBody>
          <a:bodyPr wrap="none" lIns="91434" tIns="45717" rIns="91434" bIns="45717" anchor="ctr"/>
          <a:lstStyle/>
          <a:p>
            <a:pPr algn="ctr"/>
            <a:endParaRPr lang="zh-CN" altLang="en-US" sz="4000">
              <a:latin typeface="Telefonica Text"/>
              <a:cs typeface="Arial" pitchFamily="34" charset="0"/>
            </a:endParaRPr>
          </a:p>
        </p:txBody>
      </p:sp>
      <p:pic>
        <p:nvPicPr>
          <p:cNvPr id="29710" name="Picture 11"/>
          <p:cNvPicPr>
            <a:picLocks noChangeAspect="1" noChangeArrowheads="1"/>
          </p:cNvPicPr>
          <p:nvPr/>
        </p:nvPicPr>
        <p:blipFill>
          <a:blip r:embed="rId4" cstate="screen"/>
          <a:srcRect/>
          <a:stretch>
            <a:fillRect/>
          </a:stretch>
        </p:blipFill>
        <p:spPr bwMode="auto">
          <a:xfrm>
            <a:off x="5022875" y="8024809"/>
            <a:ext cx="768434" cy="719403"/>
          </a:xfrm>
          <a:prstGeom prst="rect">
            <a:avLst/>
          </a:prstGeom>
          <a:solidFill>
            <a:srgbClr val="99CC00">
              <a:alpha val="0"/>
            </a:srgbClr>
          </a:solidFill>
          <a:ln w="9525">
            <a:noFill/>
            <a:miter lim="800000"/>
            <a:headEnd/>
            <a:tailEnd/>
          </a:ln>
        </p:spPr>
      </p:pic>
      <p:sp>
        <p:nvSpPr>
          <p:cNvPr id="29711" name="Oval 12"/>
          <p:cNvSpPr>
            <a:spLocks noChangeArrowheads="1"/>
          </p:cNvSpPr>
          <p:nvPr/>
        </p:nvSpPr>
        <p:spPr bwMode="auto">
          <a:xfrm>
            <a:off x="10196441" y="2104854"/>
            <a:ext cx="1349522" cy="988584"/>
          </a:xfrm>
          <a:prstGeom prst="ellipse">
            <a:avLst/>
          </a:prstGeom>
          <a:solidFill>
            <a:schemeClr val="accent4">
              <a:lumMod val="40000"/>
              <a:lumOff val="60000"/>
              <a:alpha val="79999"/>
            </a:schemeClr>
          </a:solidFill>
          <a:ln w="9525" algn="ctr">
            <a:noFill/>
            <a:round/>
            <a:headEnd/>
            <a:tailEnd/>
          </a:ln>
        </p:spPr>
        <p:txBody>
          <a:bodyPr wrap="none" lIns="91434" tIns="45717" rIns="91434" bIns="45717" anchor="ctr"/>
          <a:lstStyle/>
          <a:p>
            <a:pPr algn="ctr"/>
            <a:endParaRPr lang="zh-CN" altLang="en-US" sz="4000">
              <a:latin typeface="Telefonica Text"/>
              <a:cs typeface="Arial" pitchFamily="34" charset="0"/>
            </a:endParaRPr>
          </a:p>
        </p:txBody>
      </p:sp>
      <p:sp>
        <p:nvSpPr>
          <p:cNvPr id="29712" name="Oval 13"/>
          <p:cNvSpPr>
            <a:spLocks noChangeArrowheads="1"/>
          </p:cNvSpPr>
          <p:nvPr/>
        </p:nvSpPr>
        <p:spPr bwMode="auto">
          <a:xfrm>
            <a:off x="12717691" y="3593671"/>
            <a:ext cx="1349524" cy="988584"/>
          </a:xfrm>
          <a:prstGeom prst="ellipse">
            <a:avLst/>
          </a:prstGeom>
          <a:solidFill>
            <a:schemeClr val="accent4">
              <a:lumMod val="40000"/>
              <a:lumOff val="60000"/>
              <a:alpha val="79999"/>
            </a:schemeClr>
          </a:solidFill>
          <a:ln w="9525" algn="ctr">
            <a:noFill/>
            <a:round/>
            <a:headEnd/>
            <a:tailEnd/>
          </a:ln>
        </p:spPr>
        <p:txBody>
          <a:bodyPr wrap="none" lIns="91434" tIns="45717" rIns="91434" bIns="45717" anchor="ctr"/>
          <a:lstStyle/>
          <a:p>
            <a:pPr algn="ctr"/>
            <a:endParaRPr lang="zh-CN" altLang="en-US" sz="4000">
              <a:latin typeface="Telefonica Text"/>
              <a:cs typeface="Arial" pitchFamily="34" charset="0"/>
            </a:endParaRPr>
          </a:p>
        </p:txBody>
      </p:sp>
      <p:sp>
        <p:nvSpPr>
          <p:cNvPr id="1013774" name="Oval 14"/>
          <p:cNvSpPr>
            <a:spLocks noChangeArrowheads="1"/>
          </p:cNvSpPr>
          <p:nvPr/>
        </p:nvSpPr>
        <p:spPr bwMode="auto">
          <a:xfrm>
            <a:off x="3573949" y="5844188"/>
            <a:ext cx="1350050" cy="988524"/>
          </a:xfrm>
          <a:prstGeom prst="ellipse">
            <a:avLst/>
          </a:prstGeom>
          <a:solidFill>
            <a:srgbClr val="99CC00"/>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29714" name="Oval 15"/>
          <p:cNvSpPr>
            <a:spLocks noChangeArrowheads="1"/>
          </p:cNvSpPr>
          <p:nvPr/>
        </p:nvSpPr>
        <p:spPr bwMode="auto">
          <a:xfrm>
            <a:off x="3912374" y="3700867"/>
            <a:ext cx="1349524" cy="988583"/>
          </a:xfrm>
          <a:prstGeom prst="ellipse">
            <a:avLst/>
          </a:prstGeom>
          <a:solidFill>
            <a:schemeClr val="accent4">
              <a:lumMod val="40000"/>
              <a:lumOff val="60000"/>
              <a:alpha val="79999"/>
            </a:schemeClr>
          </a:solidFill>
          <a:ln w="9525" algn="ctr">
            <a:noFill/>
            <a:round/>
            <a:headEnd/>
            <a:tailEnd/>
          </a:ln>
        </p:spPr>
        <p:txBody>
          <a:bodyPr wrap="none" lIns="91434" tIns="45717" rIns="91434" bIns="45717" anchor="ctr"/>
          <a:lstStyle/>
          <a:p>
            <a:pPr algn="ctr"/>
            <a:endParaRPr lang="zh-CN" altLang="en-US" sz="4000">
              <a:latin typeface="Telefonica Text"/>
              <a:cs typeface="Arial" pitchFamily="34" charset="0"/>
            </a:endParaRPr>
          </a:p>
        </p:txBody>
      </p:sp>
      <p:sp>
        <p:nvSpPr>
          <p:cNvPr id="29715" name="Oval 16"/>
          <p:cNvSpPr>
            <a:spLocks noChangeArrowheads="1"/>
          </p:cNvSpPr>
          <p:nvPr/>
        </p:nvSpPr>
        <p:spPr bwMode="auto">
          <a:xfrm>
            <a:off x="5033327" y="2793290"/>
            <a:ext cx="1349522" cy="988583"/>
          </a:xfrm>
          <a:prstGeom prst="ellipse">
            <a:avLst/>
          </a:prstGeom>
          <a:solidFill>
            <a:schemeClr val="accent4">
              <a:lumMod val="40000"/>
              <a:lumOff val="60000"/>
              <a:alpha val="79999"/>
            </a:schemeClr>
          </a:solidFill>
          <a:ln w="9525" algn="ctr">
            <a:noFill/>
            <a:round/>
            <a:headEnd/>
            <a:tailEnd/>
          </a:ln>
        </p:spPr>
        <p:txBody>
          <a:bodyPr wrap="none" lIns="91434" tIns="45717" rIns="91434" bIns="45717" anchor="ctr"/>
          <a:lstStyle/>
          <a:p>
            <a:pPr algn="ctr"/>
            <a:endParaRPr lang="zh-CN" altLang="en-US" sz="4000">
              <a:latin typeface="Telefonica Text"/>
              <a:cs typeface="Arial" pitchFamily="34" charset="0"/>
            </a:endParaRPr>
          </a:p>
        </p:txBody>
      </p:sp>
      <p:sp>
        <p:nvSpPr>
          <p:cNvPr id="29716" name="Oval 17"/>
          <p:cNvSpPr>
            <a:spLocks noChangeArrowheads="1"/>
          </p:cNvSpPr>
          <p:nvPr/>
        </p:nvSpPr>
        <p:spPr bwMode="auto">
          <a:xfrm>
            <a:off x="6503511" y="2107237"/>
            <a:ext cx="1349524" cy="988583"/>
          </a:xfrm>
          <a:prstGeom prst="ellipse">
            <a:avLst/>
          </a:prstGeom>
          <a:solidFill>
            <a:schemeClr val="accent4">
              <a:lumMod val="40000"/>
              <a:lumOff val="60000"/>
              <a:alpha val="79999"/>
            </a:schemeClr>
          </a:solidFill>
          <a:ln w="9525" algn="ctr">
            <a:noFill/>
            <a:round/>
            <a:headEnd/>
            <a:tailEnd/>
          </a:ln>
        </p:spPr>
        <p:txBody>
          <a:bodyPr wrap="none" lIns="91434" tIns="45717" rIns="91434" bIns="45717" anchor="ctr"/>
          <a:lstStyle/>
          <a:p>
            <a:pPr algn="ctr"/>
            <a:endParaRPr lang="zh-CN" altLang="en-US" sz="4000">
              <a:latin typeface="Telefonica Text"/>
              <a:cs typeface="Arial" pitchFamily="34" charset="0"/>
            </a:endParaRPr>
          </a:p>
        </p:txBody>
      </p:sp>
      <p:sp>
        <p:nvSpPr>
          <p:cNvPr id="29717" name="Oval 18"/>
          <p:cNvSpPr>
            <a:spLocks noChangeArrowheads="1"/>
          </p:cNvSpPr>
          <p:nvPr/>
        </p:nvSpPr>
        <p:spPr bwMode="auto">
          <a:xfrm>
            <a:off x="4969820" y="3057706"/>
            <a:ext cx="8208272" cy="5726638"/>
          </a:xfrm>
          <a:prstGeom prst="ellipse">
            <a:avLst/>
          </a:prstGeom>
          <a:gradFill rotWithShape="1">
            <a:gsLst>
              <a:gs pos="0">
                <a:srgbClr val="FFFF99"/>
              </a:gs>
              <a:gs pos="100000">
                <a:schemeClr val="bg1">
                  <a:lumMod val="95000"/>
                </a:schemeClr>
              </a:gs>
            </a:gsLst>
            <a:lin ang="5400000" scaled="1"/>
          </a:gradFill>
          <a:ln w="9525">
            <a:noFill/>
            <a:round/>
            <a:headEnd/>
            <a:tailEnd/>
          </a:ln>
          <a:effectLst>
            <a:prstShdw prst="shdw17" dist="17961" dir="2700000">
              <a:srgbClr val="99995C"/>
            </a:prstShdw>
          </a:effectLst>
        </p:spPr>
        <p:txBody>
          <a:bodyPr wrap="none" anchor="ctr"/>
          <a:lstStyle/>
          <a:p>
            <a:pPr algn="ctr"/>
            <a:endParaRPr lang="zh-CN" altLang="en-US" sz="4000">
              <a:latin typeface="Telefonica Text"/>
              <a:cs typeface="Arial" pitchFamily="34" charset="0"/>
            </a:endParaRPr>
          </a:p>
        </p:txBody>
      </p:sp>
      <p:sp>
        <p:nvSpPr>
          <p:cNvPr id="1013779" name="Oval 19"/>
          <p:cNvSpPr>
            <a:spLocks noChangeArrowheads="1"/>
          </p:cNvSpPr>
          <p:nvPr/>
        </p:nvSpPr>
        <p:spPr bwMode="auto">
          <a:xfrm rot="18161719">
            <a:off x="8758765" y="3827533"/>
            <a:ext cx="2701172" cy="5073251"/>
          </a:xfrm>
          <a:prstGeom prst="ellipse">
            <a:avLst/>
          </a:prstGeom>
          <a:solidFill>
            <a:schemeClr val="accent6">
              <a:lumMod val="60000"/>
              <a:lumOff val="40000"/>
              <a:alpha val="80000"/>
            </a:schemeClr>
          </a:solidFill>
          <a:ln w="9525" algn="ctr">
            <a:noFill/>
            <a:round/>
            <a:headEnd/>
            <a:tailEnd/>
          </a:ln>
          <a:effectLst/>
        </p:spPr>
        <p:txBody>
          <a:bodyPr wrap="none" lIns="91434" tIns="45717" rIns="91434" bIns="45717" anchor="ctr"/>
          <a:lstStyle/>
          <a:p>
            <a:pPr algn="ctr" eaLnBrk="0" hangingPunct="0">
              <a:lnSpc>
                <a:spcPct val="85000"/>
              </a:lnSpc>
              <a:defRPr/>
            </a:pPr>
            <a:r>
              <a:rPr lang="zh-CN" altLang="en-US" sz="4000" dirty="0">
                <a:solidFill>
                  <a:schemeClr val="accent1"/>
                </a:solidFill>
                <a:effectLst>
                  <a:outerShdw blurRad="38100" dist="38100" dir="2700000" algn="tl">
                    <a:srgbClr val="000000"/>
                  </a:outerShdw>
                </a:effectLst>
                <a:latin typeface="Telefonica Text"/>
                <a:cs typeface="Arial" pitchFamily="34" charset="0"/>
              </a:rPr>
              <a:t/>
            </a:r>
            <a:br>
              <a:rPr lang="zh-CN" altLang="en-US" sz="4000" dirty="0">
                <a:solidFill>
                  <a:schemeClr val="accent1"/>
                </a:solidFill>
                <a:effectLst>
                  <a:outerShdw blurRad="38100" dist="38100" dir="2700000" algn="tl">
                    <a:srgbClr val="000000"/>
                  </a:outerShdw>
                </a:effectLst>
                <a:latin typeface="Telefonica Text"/>
                <a:cs typeface="Arial" pitchFamily="34" charset="0"/>
              </a:rPr>
            </a:br>
            <a:endParaRPr lang="zh-CN" altLang="en-US" dirty="0">
              <a:solidFill>
                <a:schemeClr val="accent1"/>
              </a:solidFill>
              <a:effectLst>
                <a:outerShdw blurRad="38100" dist="38100" dir="2700000" algn="tl">
                  <a:srgbClr val="000000"/>
                </a:outerShdw>
              </a:effectLst>
              <a:latin typeface="Telefonica Text"/>
              <a:cs typeface="Arial" pitchFamily="34" charset="0"/>
            </a:endParaRPr>
          </a:p>
        </p:txBody>
      </p:sp>
      <p:sp>
        <p:nvSpPr>
          <p:cNvPr id="1013780" name="Oval 20"/>
          <p:cNvSpPr>
            <a:spLocks noChangeArrowheads="1"/>
          </p:cNvSpPr>
          <p:nvPr/>
        </p:nvSpPr>
        <p:spPr bwMode="auto">
          <a:xfrm rot="3466523">
            <a:off x="6698421" y="3847359"/>
            <a:ext cx="2701172" cy="5022679"/>
          </a:xfrm>
          <a:prstGeom prst="ellipse">
            <a:avLst/>
          </a:prstGeom>
          <a:solidFill>
            <a:srgbClr val="99CC00">
              <a:alpha val="80000"/>
            </a:srgbClr>
          </a:solidFill>
          <a:ln w="9525" algn="ctr">
            <a:noFill/>
            <a:round/>
            <a:headEnd/>
            <a:tailEnd/>
          </a:ln>
          <a:effectLst/>
        </p:spPr>
        <p:txBody>
          <a:bodyPr wrap="none" lIns="91434" tIns="45717" rIns="91434" bIns="45717" anchor="ctr"/>
          <a:lstStyle/>
          <a:p>
            <a:pPr algn="ctr" eaLnBrk="0" hangingPunct="0">
              <a:lnSpc>
                <a:spcPct val="85000"/>
              </a:lnSpc>
              <a:defRPr/>
            </a:pPr>
            <a:r>
              <a:rPr lang="zh-CN" altLang="en-US" sz="4000" dirty="0">
                <a:solidFill>
                  <a:schemeClr val="accent1"/>
                </a:solidFill>
                <a:effectLst>
                  <a:outerShdw blurRad="38100" dist="38100" dir="2700000" algn="tl">
                    <a:srgbClr val="000000"/>
                  </a:outerShdw>
                </a:effectLst>
                <a:latin typeface="Telefonica Text"/>
                <a:cs typeface="Arial" pitchFamily="34" charset="0"/>
              </a:rPr>
              <a:t/>
            </a:r>
            <a:br>
              <a:rPr lang="zh-CN" altLang="en-US" sz="4000" dirty="0">
                <a:solidFill>
                  <a:schemeClr val="accent1"/>
                </a:solidFill>
                <a:effectLst>
                  <a:outerShdw blurRad="38100" dist="38100" dir="2700000" algn="tl">
                    <a:srgbClr val="000000"/>
                  </a:outerShdw>
                </a:effectLst>
                <a:latin typeface="Telefonica Text"/>
                <a:cs typeface="Arial" pitchFamily="34" charset="0"/>
              </a:rPr>
            </a:br>
            <a:endParaRPr lang="zh-CN" altLang="en-US" dirty="0">
              <a:solidFill>
                <a:schemeClr val="accent1"/>
              </a:solidFill>
              <a:effectLst>
                <a:outerShdw blurRad="38100" dist="38100" dir="2700000" algn="tl">
                  <a:srgbClr val="000000"/>
                </a:outerShdw>
              </a:effectLst>
              <a:latin typeface="Telefonica Text"/>
              <a:cs typeface="Arial" pitchFamily="34" charset="0"/>
            </a:endParaRPr>
          </a:p>
        </p:txBody>
      </p:sp>
      <p:pic>
        <p:nvPicPr>
          <p:cNvPr id="29720" name="Picture 22" descr="png-1427"/>
          <p:cNvPicPr>
            <a:picLocks noChangeAspect="1" noChangeArrowheads="1"/>
          </p:cNvPicPr>
          <p:nvPr/>
        </p:nvPicPr>
        <p:blipFill>
          <a:blip r:embed="rId5" cstate="screen"/>
          <a:srcRect/>
          <a:stretch>
            <a:fillRect/>
          </a:stretch>
        </p:blipFill>
        <p:spPr bwMode="auto">
          <a:xfrm>
            <a:off x="13432149" y="4665636"/>
            <a:ext cx="1143125" cy="833745"/>
          </a:xfrm>
          <a:prstGeom prst="rect">
            <a:avLst/>
          </a:prstGeom>
          <a:noFill/>
          <a:ln w="9525">
            <a:noFill/>
            <a:miter lim="800000"/>
            <a:headEnd/>
            <a:tailEnd/>
          </a:ln>
        </p:spPr>
      </p:pic>
      <p:sp>
        <p:nvSpPr>
          <p:cNvPr id="29721" name="Rectangle 23"/>
          <p:cNvSpPr>
            <a:spLocks noChangeArrowheads="1"/>
          </p:cNvSpPr>
          <p:nvPr/>
        </p:nvSpPr>
        <p:spPr bwMode="auto">
          <a:xfrm>
            <a:off x="5078997" y="1835571"/>
            <a:ext cx="1677038" cy="954095"/>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Security Video</a:t>
            </a:r>
          </a:p>
          <a:p>
            <a:pPr algn="ctr"/>
            <a:r>
              <a:rPr kumimoji="1" lang="en-US" altLang="zh-CN" sz="2800" dirty="0">
                <a:latin typeface="Telefonica Text"/>
                <a:cs typeface="Arial" pitchFamily="34" charset="0"/>
              </a:rPr>
              <a:t>Surveillance</a:t>
            </a:r>
            <a:endParaRPr kumimoji="1" lang="zh-CN" altLang="en-US" sz="2800" dirty="0">
              <a:latin typeface="Telefonica Text"/>
              <a:cs typeface="Arial" pitchFamily="34" charset="0"/>
            </a:endParaRPr>
          </a:p>
        </p:txBody>
      </p:sp>
      <p:sp>
        <p:nvSpPr>
          <p:cNvPr id="29722" name="Rectangle 25"/>
          <p:cNvSpPr>
            <a:spLocks noChangeArrowheads="1"/>
          </p:cNvSpPr>
          <p:nvPr/>
        </p:nvSpPr>
        <p:spPr bwMode="auto">
          <a:xfrm>
            <a:off x="7772280" y="1389875"/>
            <a:ext cx="2473730" cy="523208"/>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Emergency Command</a:t>
            </a:r>
            <a:endParaRPr kumimoji="1" lang="zh-CN" altLang="en-US" sz="2800" dirty="0">
              <a:latin typeface="Telefonica Text"/>
              <a:cs typeface="Arial" pitchFamily="34" charset="0"/>
            </a:endParaRPr>
          </a:p>
        </p:txBody>
      </p:sp>
      <p:pic>
        <p:nvPicPr>
          <p:cNvPr id="29723" name="Picture 27" descr="png-0259"/>
          <p:cNvPicPr>
            <a:picLocks noChangeAspect="1" noChangeArrowheads="1"/>
          </p:cNvPicPr>
          <p:nvPr/>
        </p:nvPicPr>
        <p:blipFill>
          <a:blip r:embed="rId6" cstate="screen"/>
          <a:srcRect/>
          <a:stretch>
            <a:fillRect/>
          </a:stretch>
        </p:blipFill>
        <p:spPr bwMode="auto">
          <a:xfrm>
            <a:off x="9716967" y="8846302"/>
            <a:ext cx="1219333" cy="893299"/>
          </a:xfrm>
          <a:prstGeom prst="rect">
            <a:avLst/>
          </a:prstGeom>
          <a:noFill/>
          <a:ln w="9525">
            <a:noFill/>
            <a:miter lim="800000"/>
            <a:headEnd/>
            <a:tailEnd/>
          </a:ln>
        </p:spPr>
      </p:pic>
      <p:sp>
        <p:nvSpPr>
          <p:cNvPr id="29724" name="Rectangle 28"/>
          <p:cNvSpPr>
            <a:spLocks noChangeArrowheads="1"/>
          </p:cNvSpPr>
          <p:nvPr/>
        </p:nvSpPr>
        <p:spPr bwMode="auto">
          <a:xfrm>
            <a:off x="14836220" y="6035358"/>
            <a:ext cx="1459030" cy="954095"/>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Government</a:t>
            </a:r>
          </a:p>
          <a:p>
            <a:pPr algn="ctr"/>
            <a:r>
              <a:rPr kumimoji="1" lang="en-US" altLang="zh-CN" sz="2800" dirty="0">
                <a:latin typeface="Telefonica Text"/>
                <a:cs typeface="Arial" pitchFamily="34" charset="0"/>
              </a:rPr>
              <a:t>Hotline</a:t>
            </a:r>
          </a:p>
        </p:txBody>
      </p:sp>
      <p:sp>
        <p:nvSpPr>
          <p:cNvPr id="29725" name="Rectangle 29"/>
          <p:cNvSpPr>
            <a:spLocks noChangeArrowheads="1"/>
          </p:cNvSpPr>
          <p:nvPr/>
        </p:nvSpPr>
        <p:spPr bwMode="auto">
          <a:xfrm>
            <a:off x="3183770" y="8246972"/>
            <a:ext cx="1555210" cy="523208"/>
          </a:xfrm>
          <a:prstGeom prst="rect">
            <a:avLst/>
          </a:prstGeom>
          <a:noFill/>
          <a:ln w="9525">
            <a:noFill/>
            <a:miter lim="800000"/>
            <a:headEnd/>
            <a:tailEnd/>
          </a:ln>
        </p:spPr>
        <p:txBody>
          <a:bodyPr wrap="none" lIns="91428" tIns="45714" rIns="91428" bIns="45714">
            <a:spAutoFit/>
          </a:bodyPr>
          <a:lstStyle/>
          <a:p>
            <a:pPr algn="r"/>
            <a:r>
              <a:rPr kumimoji="1" lang="en-US" altLang="zh-CN" sz="2800" dirty="0">
                <a:latin typeface="Telefonica Text"/>
                <a:cs typeface="Arial" pitchFamily="34" charset="0"/>
              </a:rPr>
              <a:t>Digital patrol</a:t>
            </a:r>
          </a:p>
        </p:txBody>
      </p:sp>
      <p:sp>
        <p:nvSpPr>
          <p:cNvPr id="29726" name="Rectangle 30"/>
          <p:cNvSpPr>
            <a:spLocks noChangeArrowheads="1"/>
          </p:cNvSpPr>
          <p:nvPr/>
        </p:nvSpPr>
        <p:spPr bwMode="auto">
          <a:xfrm>
            <a:off x="1822728" y="7283723"/>
            <a:ext cx="1975196" cy="523208"/>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Intelligent Traffic</a:t>
            </a:r>
          </a:p>
        </p:txBody>
      </p:sp>
      <p:sp>
        <p:nvSpPr>
          <p:cNvPr id="29727" name="Rectangle 32"/>
          <p:cNvSpPr>
            <a:spLocks noChangeArrowheads="1"/>
          </p:cNvSpPr>
          <p:nvPr/>
        </p:nvSpPr>
        <p:spPr bwMode="auto">
          <a:xfrm>
            <a:off x="12223629" y="9077374"/>
            <a:ext cx="3403972" cy="523208"/>
          </a:xfrm>
          <a:prstGeom prst="rect">
            <a:avLst/>
          </a:prstGeom>
          <a:noFill/>
          <a:ln w="9525">
            <a:noFill/>
            <a:miter lim="800000"/>
            <a:headEnd/>
            <a:tailEnd/>
          </a:ln>
        </p:spPr>
        <p:txBody>
          <a:bodyPr lIns="91428" tIns="45714" rIns="91428" bIns="45714">
            <a:spAutoFit/>
          </a:bodyPr>
          <a:lstStyle/>
          <a:p>
            <a:r>
              <a:rPr kumimoji="1" lang="en-US" altLang="zh-CN" sz="2800" dirty="0">
                <a:latin typeface="Telefonica Text"/>
                <a:cs typeface="Arial" pitchFamily="34" charset="0"/>
              </a:rPr>
              <a:t>Digital  Health care</a:t>
            </a:r>
            <a:endParaRPr kumimoji="1" lang="zh-CN" altLang="en-US" sz="2800" dirty="0">
              <a:latin typeface="Telefonica Text"/>
              <a:cs typeface="Arial" pitchFamily="34" charset="0"/>
            </a:endParaRPr>
          </a:p>
        </p:txBody>
      </p:sp>
      <p:sp>
        <p:nvSpPr>
          <p:cNvPr id="29728" name="Rectangle 34"/>
          <p:cNvSpPr>
            <a:spLocks noChangeArrowheads="1"/>
          </p:cNvSpPr>
          <p:nvPr/>
        </p:nvSpPr>
        <p:spPr bwMode="auto">
          <a:xfrm>
            <a:off x="13559549" y="8121102"/>
            <a:ext cx="1976256" cy="523208"/>
          </a:xfrm>
          <a:prstGeom prst="rect">
            <a:avLst/>
          </a:prstGeom>
          <a:noFill/>
          <a:ln w="9525">
            <a:noFill/>
            <a:miter lim="800000"/>
            <a:headEnd/>
            <a:tailEnd/>
          </a:ln>
        </p:spPr>
        <p:txBody>
          <a:bodyPr lIns="91428" tIns="45714" rIns="91428" bIns="45714">
            <a:spAutoFit/>
          </a:bodyPr>
          <a:lstStyle/>
          <a:p>
            <a:r>
              <a:rPr kumimoji="1" lang="en-US" altLang="zh-CN" sz="2800" dirty="0">
                <a:latin typeface="Telefonica Text"/>
                <a:cs typeface="Arial" pitchFamily="34" charset="0"/>
              </a:rPr>
              <a:t>Tourism</a:t>
            </a:r>
          </a:p>
        </p:txBody>
      </p:sp>
      <p:pic>
        <p:nvPicPr>
          <p:cNvPr id="29729" name="Picture 35" descr="health"/>
          <p:cNvPicPr>
            <a:picLocks noChangeAspect="1" noChangeArrowheads="1"/>
          </p:cNvPicPr>
          <p:nvPr/>
        </p:nvPicPr>
        <p:blipFill>
          <a:blip r:embed="rId7" cstate="screen"/>
          <a:srcRect/>
          <a:stretch>
            <a:fillRect/>
          </a:stretch>
        </p:blipFill>
        <p:spPr bwMode="auto">
          <a:xfrm>
            <a:off x="11314201" y="8690807"/>
            <a:ext cx="806538" cy="547890"/>
          </a:xfrm>
          <a:prstGeom prst="rect">
            <a:avLst/>
          </a:prstGeom>
          <a:noFill/>
          <a:ln w="9525">
            <a:noFill/>
            <a:miter lim="800000"/>
            <a:headEnd/>
            <a:tailEnd/>
          </a:ln>
        </p:spPr>
      </p:pic>
      <p:sp>
        <p:nvSpPr>
          <p:cNvPr id="29730" name="Rectangle 36"/>
          <p:cNvSpPr>
            <a:spLocks noChangeArrowheads="1"/>
          </p:cNvSpPr>
          <p:nvPr/>
        </p:nvSpPr>
        <p:spPr bwMode="auto">
          <a:xfrm>
            <a:off x="1436692" y="5034199"/>
            <a:ext cx="2076185" cy="523208"/>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Digital scenic spot</a:t>
            </a:r>
            <a:endParaRPr kumimoji="1" lang="zh-CN" altLang="en-US" sz="2800" dirty="0">
              <a:latin typeface="Telefonica Text"/>
              <a:cs typeface="Arial" pitchFamily="34" charset="0"/>
            </a:endParaRPr>
          </a:p>
        </p:txBody>
      </p:sp>
      <p:sp>
        <p:nvSpPr>
          <p:cNvPr id="29731" name="Rectangle 37"/>
          <p:cNvSpPr>
            <a:spLocks noChangeArrowheads="1"/>
          </p:cNvSpPr>
          <p:nvPr/>
        </p:nvSpPr>
        <p:spPr bwMode="auto">
          <a:xfrm>
            <a:off x="14762085" y="4696603"/>
            <a:ext cx="1547194" cy="954095"/>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Government </a:t>
            </a:r>
          </a:p>
          <a:p>
            <a:pPr algn="ctr"/>
            <a:r>
              <a:rPr kumimoji="1" lang="en-US" altLang="zh-CN" sz="2800" dirty="0">
                <a:latin typeface="Telefonica Text"/>
                <a:cs typeface="Arial" pitchFamily="34" charset="0"/>
              </a:rPr>
              <a:t>OA + Portal</a:t>
            </a:r>
          </a:p>
        </p:txBody>
      </p:sp>
      <p:sp>
        <p:nvSpPr>
          <p:cNvPr id="29732" name="Oval 39"/>
          <p:cNvSpPr>
            <a:spLocks noChangeArrowheads="1"/>
          </p:cNvSpPr>
          <p:nvPr/>
        </p:nvSpPr>
        <p:spPr bwMode="auto">
          <a:xfrm>
            <a:off x="7271945" y="3036268"/>
            <a:ext cx="3600844" cy="3999594"/>
          </a:xfrm>
          <a:prstGeom prst="ellipse">
            <a:avLst/>
          </a:prstGeom>
          <a:solidFill>
            <a:schemeClr val="accent4">
              <a:lumMod val="40000"/>
              <a:lumOff val="60000"/>
              <a:alpha val="80000"/>
            </a:schemeClr>
          </a:solidFill>
          <a:ln w="9525" algn="ctr">
            <a:noFill/>
            <a:round/>
            <a:headEnd/>
            <a:tailEnd/>
          </a:ln>
        </p:spPr>
        <p:txBody>
          <a:bodyPr wrap="none" lIns="91434" tIns="45717" rIns="91434" bIns="45717" anchor="ctr"/>
          <a:lstStyle/>
          <a:p>
            <a:pPr algn="ctr"/>
            <a:r>
              <a:rPr lang="zh-CN" altLang="en-US" sz="4000">
                <a:latin typeface="Telefonica Text"/>
                <a:cs typeface="Arial" pitchFamily="34" charset="0"/>
              </a:rPr>
              <a:t/>
            </a:r>
            <a:br>
              <a:rPr lang="zh-CN" altLang="en-US" sz="4000">
                <a:latin typeface="Telefonica Text"/>
                <a:cs typeface="Arial" pitchFamily="34" charset="0"/>
              </a:rPr>
            </a:br>
            <a:endParaRPr lang="zh-CN" altLang="en-US" sz="4000">
              <a:latin typeface="Telefonica Text"/>
              <a:cs typeface="Arial" pitchFamily="34" charset="0"/>
            </a:endParaRPr>
          </a:p>
        </p:txBody>
      </p:sp>
      <p:pic>
        <p:nvPicPr>
          <p:cNvPr id="29733" name="Picture 40"/>
          <p:cNvPicPr>
            <a:picLocks noChangeAspect="1" noChangeArrowheads="1"/>
          </p:cNvPicPr>
          <p:nvPr/>
        </p:nvPicPr>
        <p:blipFill>
          <a:blip r:embed="rId8" cstate="screen"/>
          <a:srcRect/>
          <a:stretch>
            <a:fillRect/>
          </a:stretch>
        </p:blipFill>
        <p:spPr bwMode="auto">
          <a:xfrm>
            <a:off x="13749740" y="5940084"/>
            <a:ext cx="727154" cy="755134"/>
          </a:xfrm>
          <a:prstGeom prst="rect">
            <a:avLst/>
          </a:prstGeom>
          <a:noFill/>
          <a:ln w="9525">
            <a:noFill/>
            <a:miter lim="800000"/>
            <a:headEnd/>
            <a:tailEnd/>
          </a:ln>
        </p:spPr>
      </p:pic>
      <p:sp>
        <p:nvSpPr>
          <p:cNvPr id="29734" name="Rectangle 41"/>
          <p:cNvSpPr>
            <a:spLocks noChangeArrowheads="1"/>
          </p:cNvSpPr>
          <p:nvPr/>
        </p:nvSpPr>
        <p:spPr bwMode="auto">
          <a:xfrm>
            <a:off x="13020795" y="2877958"/>
            <a:ext cx="641498" cy="523208"/>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e-ID</a:t>
            </a:r>
          </a:p>
        </p:txBody>
      </p:sp>
      <p:sp>
        <p:nvSpPr>
          <p:cNvPr id="1013802" name="Oval 42"/>
          <p:cNvSpPr>
            <a:spLocks noChangeArrowheads="1"/>
          </p:cNvSpPr>
          <p:nvPr/>
        </p:nvSpPr>
        <p:spPr bwMode="auto">
          <a:xfrm>
            <a:off x="6078807" y="8523922"/>
            <a:ext cx="1352432" cy="988523"/>
          </a:xfrm>
          <a:prstGeom prst="ellipse">
            <a:avLst/>
          </a:prstGeom>
          <a:solidFill>
            <a:srgbClr val="99CC00"/>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29736" name="Rectangle 45"/>
          <p:cNvSpPr>
            <a:spLocks noChangeArrowheads="1"/>
          </p:cNvSpPr>
          <p:nvPr/>
        </p:nvSpPr>
        <p:spPr bwMode="auto">
          <a:xfrm>
            <a:off x="1814496" y="6060416"/>
            <a:ext cx="1766806" cy="954095"/>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Intelligent Kids</a:t>
            </a:r>
          </a:p>
          <a:p>
            <a:pPr algn="ctr"/>
            <a:r>
              <a:rPr kumimoji="1" lang="en-US" altLang="zh-CN" sz="2800" dirty="0">
                <a:latin typeface="Telefonica Text"/>
                <a:cs typeface="Arial" pitchFamily="34" charset="0"/>
              </a:rPr>
              <a:t>(SCS)</a:t>
            </a:r>
            <a:endParaRPr kumimoji="1" lang="zh-CN" altLang="en-US" sz="2800" dirty="0">
              <a:latin typeface="Telefonica Text"/>
              <a:cs typeface="Arial" pitchFamily="34" charset="0"/>
            </a:endParaRPr>
          </a:p>
        </p:txBody>
      </p:sp>
      <p:sp>
        <p:nvSpPr>
          <p:cNvPr id="29737" name="Rectangle 46"/>
          <p:cNvSpPr>
            <a:spLocks noChangeArrowheads="1"/>
          </p:cNvSpPr>
          <p:nvPr/>
        </p:nvSpPr>
        <p:spPr bwMode="auto">
          <a:xfrm>
            <a:off x="14505140" y="7206344"/>
            <a:ext cx="2263737" cy="523208"/>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Digital post (e-Post)</a:t>
            </a:r>
          </a:p>
        </p:txBody>
      </p:sp>
      <p:sp>
        <p:nvSpPr>
          <p:cNvPr id="29738" name="Rectangle 47"/>
          <p:cNvSpPr>
            <a:spLocks noChangeArrowheads="1"/>
          </p:cNvSpPr>
          <p:nvPr/>
        </p:nvSpPr>
        <p:spPr bwMode="auto">
          <a:xfrm>
            <a:off x="7631471" y="5022653"/>
            <a:ext cx="2883217" cy="695518"/>
          </a:xfrm>
          <a:prstGeom prst="rect">
            <a:avLst/>
          </a:prstGeom>
          <a:noFill/>
          <a:ln w="9525" algn="ctr">
            <a:noFill/>
            <a:miter lim="800000"/>
            <a:headEnd/>
            <a:tailEnd/>
          </a:ln>
        </p:spPr>
        <p:txBody>
          <a:bodyPr lIns="79190" tIns="39596" rIns="79190" bIns="39596">
            <a:spAutoFit/>
          </a:bodyPr>
          <a:lstStyle/>
          <a:p>
            <a:pPr algn="ctr" defTabSz="1202452"/>
            <a:r>
              <a:rPr lang="en-US" altLang="zh-CN" sz="4000" b="1" dirty="0" smtClean="0">
                <a:solidFill>
                  <a:schemeClr val="accent2"/>
                </a:solidFill>
                <a:effectLst>
                  <a:outerShdw blurRad="38100" dist="38100" dir="2700000" algn="tl">
                    <a:srgbClr val="000000">
                      <a:alpha val="43137"/>
                    </a:srgbClr>
                  </a:outerShdw>
                </a:effectLst>
                <a:latin typeface="Telefonica Text"/>
                <a:cs typeface="Arial" pitchFamily="34" charset="0"/>
              </a:rPr>
              <a:t>Smart </a:t>
            </a:r>
            <a:r>
              <a:rPr lang="en-US" altLang="zh-CN" sz="4000" b="1" dirty="0">
                <a:solidFill>
                  <a:schemeClr val="accent2"/>
                </a:solidFill>
                <a:effectLst>
                  <a:outerShdw blurRad="38100" dist="38100" dir="2700000" algn="tl">
                    <a:srgbClr val="000000">
                      <a:alpha val="43137"/>
                    </a:srgbClr>
                  </a:outerShdw>
                </a:effectLst>
                <a:latin typeface="Telefonica Text"/>
                <a:cs typeface="Arial" pitchFamily="34" charset="0"/>
              </a:rPr>
              <a:t>City</a:t>
            </a:r>
          </a:p>
        </p:txBody>
      </p:sp>
      <p:pic>
        <p:nvPicPr>
          <p:cNvPr id="29739" name="Picture 49"/>
          <p:cNvPicPr>
            <a:picLocks noChangeAspect="1" noChangeArrowheads="1"/>
          </p:cNvPicPr>
          <p:nvPr/>
        </p:nvPicPr>
        <p:blipFill>
          <a:blip r:embed="rId9" cstate="screen"/>
          <a:srcRect/>
          <a:stretch>
            <a:fillRect/>
          </a:stretch>
        </p:blipFill>
        <p:spPr bwMode="auto">
          <a:xfrm>
            <a:off x="12643701" y="7914967"/>
            <a:ext cx="612843" cy="757517"/>
          </a:xfrm>
          <a:prstGeom prst="rect">
            <a:avLst/>
          </a:prstGeom>
          <a:noFill/>
          <a:ln w="9525">
            <a:noFill/>
            <a:miter lim="800000"/>
            <a:headEnd/>
            <a:tailEnd/>
          </a:ln>
        </p:spPr>
      </p:pic>
      <p:sp>
        <p:nvSpPr>
          <p:cNvPr id="1013810" name="Oval 50"/>
          <p:cNvSpPr>
            <a:spLocks noChangeArrowheads="1"/>
          </p:cNvSpPr>
          <p:nvPr/>
        </p:nvSpPr>
        <p:spPr bwMode="auto">
          <a:xfrm>
            <a:off x="3492994" y="4696071"/>
            <a:ext cx="1354812" cy="988524"/>
          </a:xfrm>
          <a:prstGeom prst="ellipse">
            <a:avLst/>
          </a:prstGeom>
          <a:solidFill>
            <a:srgbClr val="99CC00"/>
          </a:solidFill>
          <a:ln w="9525" algn="ctr">
            <a:noFill/>
            <a:round/>
            <a:headEnd/>
            <a:tailEnd/>
          </a:ln>
          <a:effectLst/>
        </p:spPr>
        <p:txBody>
          <a:bodyPr wrap="none" lIns="91434" tIns="45717" rIns="91434" bIns="45717"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pic>
        <p:nvPicPr>
          <p:cNvPr id="29741" name="Picture 51" descr="png-0292"/>
          <p:cNvPicPr>
            <a:picLocks noChangeAspect="1" noChangeArrowheads="1"/>
          </p:cNvPicPr>
          <p:nvPr/>
        </p:nvPicPr>
        <p:blipFill>
          <a:blip r:embed="rId10" cstate="screen"/>
          <a:srcRect/>
          <a:stretch>
            <a:fillRect/>
          </a:stretch>
        </p:blipFill>
        <p:spPr bwMode="auto">
          <a:xfrm>
            <a:off x="3640768" y="4730613"/>
            <a:ext cx="1139949" cy="831362"/>
          </a:xfrm>
          <a:prstGeom prst="rect">
            <a:avLst/>
          </a:prstGeom>
          <a:noFill/>
          <a:ln w="9525">
            <a:noFill/>
            <a:miter lim="800000"/>
            <a:headEnd/>
            <a:tailEnd/>
          </a:ln>
        </p:spPr>
      </p:pic>
      <p:grpSp>
        <p:nvGrpSpPr>
          <p:cNvPr id="3" name="组合 61"/>
          <p:cNvGrpSpPr>
            <a:grpSpLocks/>
          </p:cNvGrpSpPr>
          <p:nvPr/>
        </p:nvGrpSpPr>
        <p:grpSpPr bwMode="auto">
          <a:xfrm>
            <a:off x="8370616" y="1828527"/>
            <a:ext cx="1359049" cy="988584"/>
            <a:chOff x="4170668" y="841362"/>
            <a:chExt cx="679450" cy="658812"/>
          </a:xfrm>
          <a:solidFill>
            <a:schemeClr val="accent4">
              <a:lumMod val="40000"/>
              <a:lumOff val="60000"/>
            </a:schemeClr>
          </a:solidFill>
        </p:grpSpPr>
        <p:sp>
          <p:nvSpPr>
            <p:cNvPr id="1013766" name="Oval 6"/>
            <p:cNvSpPr>
              <a:spLocks noChangeArrowheads="1"/>
            </p:cNvSpPr>
            <p:nvPr/>
          </p:nvSpPr>
          <p:spPr bwMode="auto">
            <a:xfrm>
              <a:off x="4171235" y="841117"/>
              <a:ext cx="678523" cy="658772"/>
            </a:xfrm>
            <a:prstGeom prst="ellipse">
              <a:avLst/>
            </a:prstGeom>
            <a:grp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pic>
          <p:nvPicPr>
            <p:cNvPr id="29792" name="Picture 53" descr="pic_b"/>
            <p:cNvPicPr>
              <a:picLocks noChangeAspect="1" noChangeArrowheads="1"/>
            </p:cNvPicPr>
            <p:nvPr/>
          </p:nvPicPr>
          <p:blipFill>
            <a:blip r:embed="rId11" cstate="screen"/>
            <a:srcRect/>
            <a:stretch>
              <a:fillRect/>
            </a:stretch>
          </p:blipFill>
          <p:spPr bwMode="auto">
            <a:xfrm>
              <a:off x="4272268" y="995349"/>
              <a:ext cx="482600" cy="377825"/>
            </a:xfrm>
            <a:prstGeom prst="rect">
              <a:avLst/>
            </a:prstGeom>
            <a:grpFill/>
            <a:ln w="9525">
              <a:noFill/>
              <a:miter lim="800000"/>
              <a:headEnd/>
              <a:tailEnd/>
            </a:ln>
          </p:spPr>
        </p:pic>
      </p:grpSp>
      <p:pic>
        <p:nvPicPr>
          <p:cNvPr id="29743" name="Picture 54"/>
          <p:cNvPicPr>
            <a:picLocks noChangeAspect="1" noChangeArrowheads="1"/>
          </p:cNvPicPr>
          <p:nvPr/>
        </p:nvPicPr>
        <p:blipFill>
          <a:blip r:embed="rId12" cstate="screen"/>
          <a:srcRect/>
          <a:stretch>
            <a:fillRect/>
          </a:stretch>
        </p:blipFill>
        <p:spPr bwMode="auto">
          <a:xfrm>
            <a:off x="13282973" y="7081138"/>
            <a:ext cx="997059" cy="652703"/>
          </a:xfrm>
          <a:prstGeom prst="rect">
            <a:avLst/>
          </a:prstGeom>
          <a:noFill/>
          <a:ln w="9525">
            <a:noFill/>
            <a:miter lim="800000"/>
            <a:headEnd/>
            <a:tailEnd/>
          </a:ln>
        </p:spPr>
      </p:pic>
      <p:sp>
        <p:nvSpPr>
          <p:cNvPr id="29744" name="Rectangle 55"/>
          <p:cNvSpPr>
            <a:spLocks noChangeArrowheads="1"/>
          </p:cNvSpPr>
          <p:nvPr/>
        </p:nvSpPr>
        <p:spPr bwMode="auto">
          <a:xfrm>
            <a:off x="1704907" y="8929674"/>
            <a:ext cx="4432823" cy="523208"/>
          </a:xfrm>
          <a:prstGeom prst="rect">
            <a:avLst/>
          </a:prstGeom>
          <a:noFill/>
          <a:ln w="9525">
            <a:noFill/>
            <a:miter lim="800000"/>
            <a:headEnd/>
            <a:tailEnd/>
          </a:ln>
        </p:spPr>
        <p:txBody>
          <a:bodyPr lIns="91428" tIns="45714" rIns="91428" bIns="45714">
            <a:spAutoFit/>
          </a:bodyPr>
          <a:lstStyle/>
          <a:p>
            <a:pPr algn="r"/>
            <a:r>
              <a:rPr kumimoji="1" lang="en-US" altLang="zh-CN" sz="2800" dirty="0">
                <a:latin typeface="Telefonica Text"/>
                <a:cs typeface="Arial" pitchFamily="34" charset="0"/>
              </a:rPr>
              <a:t>Environment monitoring</a:t>
            </a:r>
            <a:endParaRPr kumimoji="1" lang="zh-CN" altLang="en-US" sz="2800" dirty="0">
              <a:latin typeface="Telefonica Text"/>
              <a:cs typeface="Arial" pitchFamily="34" charset="0"/>
            </a:endParaRPr>
          </a:p>
        </p:txBody>
      </p:sp>
      <p:pic>
        <p:nvPicPr>
          <p:cNvPr id="29745" name="Picture 56"/>
          <p:cNvPicPr>
            <a:picLocks noChangeAspect="1" noChangeArrowheads="1"/>
          </p:cNvPicPr>
          <p:nvPr/>
        </p:nvPicPr>
        <p:blipFill>
          <a:blip r:embed="rId13" cstate="screen"/>
          <a:srcRect/>
          <a:stretch>
            <a:fillRect/>
          </a:stretch>
        </p:blipFill>
        <p:spPr bwMode="auto">
          <a:xfrm>
            <a:off x="4144175" y="3934316"/>
            <a:ext cx="1006584" cy="538361"/>
          </a:xfrm>
          <a:prstGeom prst="rect">
            <a:avLst/>
          </a:prstGeom>
          <a:noFill/>
          <a:ln w="9525">
            <a:noFill/>
            <a:miter lim="800000"/>
            <a:headEnd/>
            <a:tailEnd/>
          </a:ln>
        </p:spPr>
      </p:pic>
      <p:pic>
        <p:nvPicPr>
          <p:cNvPr id="29746" name="Picture 57"/>
          <p:cNvPicPr>
            <a:picLocks noChangeAspect="1" noChangeArrowheads="1"/>
          </p:cNvPicPr>
          <p:nvPr/>
        </p:nvPicPr>
        <p:blipFill>
          <a:blip r:embed="rId14" cstate="screen"/>
          <a:srcRect/>
          <a:stretch>
            <a:fillRect/>
          </a:stretch>
        </p:blipFill>
        <p:spPr bwMode="auto">
          <a:xfrm>
            <a:off x="6255822" y="8698607"/>
            <a:ext cx="892274" cy="676525"/>
          </a:xfrm>
          <a:prstGeom prst="rect">
            <a:avLst/>
          </a:prstGeom>
          <a:noFill/>
          <a:ln w="9525">
            <a:noFill/>
            <a:miter lim="800000"/>
            <a:headEnd/>
            <a:tailEnd/>
          </a:ln>
        </p:spPr>
      </p:pic>
      <p:sp>
        <p:nvSpPr>
          <p:cNvPr id="29747" name="Text Box 59"/>
          <p:cNvSpPr txBox="1">
            <a:spLocks noChangeArrowheads="1"/>
          </p:cNvSpPr>
          <p:nvPr/>
        </p:nvSpPr>
        <p:spPr bwMode="auto">
          <a:xfrm rot="16200000">
            <a:off x="8399156" y="2301426"/>
            <a:ext cx="1292662" cy="3149944"/>
          </a:xfrm>
          <a:prstGeom prst="rect">
            <a:avLst/>
          </a:prstGeom>
          <a:noFill/>
          <a:ln w="9525">
            <a:noFill/>
            <a:miter lim="800000"/>
            <a:headEnd/>
            <a:tailEnd/>
          </a:ln>
        </p:spPr>
        <p:txBody>
          <a:bodyPr vert="eaVert">
            <a:spAutoFit/>
          </a:bodyPr>
          <a:lstStyle/>
          <a:p>
            <a:pPr algn="ctr"/>
            <a:r>
              <a:rPr lang="en-US" altLang="zh-CN" sz="3600" b="1" dirty="0">
                <a:latin typeface="Telefonica Text"/>
                <a:cs typeface="Arial" pitchFamily="34" charset="0"/>
              </a:rPr>
              <a:t>Safe &amp;</a:t>
            </a:r>
            <a:br>
              <a:rPr lang="en-US" altLang="zh-CN" sz="3600" b="1" dirty="0">
                <a:latin typeface="Telefonica Text"/>
                <a:cs typeface="Arial" pitchFamily="34" charset="0"/>
              </a:rPr>
            </a:br>
            <a:r>
              <a:rPr lang="en-US" altLang="zh-CN" sz="3600" b="1" dirty="0" smtClean="0">
                <a:latin typeface="Telefonica Text"/>
                <a:cs typeface="Arial" pitchFamily="34" charset="0"/>
              </a:rPr>
              <a:t>Orderly Society</a:t>
            </a:r>
            <a:endParaRPr lang="en-US" altLang="zh-CN" sz="3600" b="1" dirty="0">
              <a:latin typeface="Telefonica Text"/>
              <a:cs typeface="Arial" pitchFamily="34" charset="0"/>
            </a:endParaRPr>
          </a:p>
        </p:txBody>
      </p:sp>
      <p:sp>
        <p:nvSpPr>
          <p:cNvPr id="29748" name="Text Box 60"/>
          <p:cNvSpPr txBox="1">
            <a:spLocks noChangeArrowheads="1"/>
          </p:cNvSpPr>
          <p:nvPr/>
        </p:nvSpPr>
        <p:spPr bwMode="auto">
          <a:xfrm rot="16200000">
            <a:off x="10444488" y="5965646"/>
            <a:ext cx="1292662" cy="2734271"/>
          </a:xfrm>
          <a:prstGeom prst="rect">
            <a:avLst/>
          </a:prstGeom>
          <a:noFill/>
          <a:ln w="9525">
            <a:noFill/>
            <a:miter lim="800000"/>
            <a:headEnd/>
            <a:tailEnd/>
          </a:ln>
        </p:spPr>
        <p:txBody>
          <a:bodyPr vert="eaVert" wrap="square">
            <a:spAutoFit/>
          </a:bodyPr>
          <a:lstStyle/>
          <a:p>
            <a:pPr algn="ctr"/>
            <a:r>
              <a:rPr lang="en-US" altLang="zh-CN" sz="3600" b="1" dirty="0" smtClean="0">
                <a:latin typeface="Telefonica Text"/>
                <a:cs typeface="Arial" pitchFamily="34" charset="0"/>
              </a:rPr>
              <a:t>Happy &amp; Healthy Life</a:t>
            </a:r>
            <a:endParaRPr lang="en-US" altLang="zh-CN" sz="3600" b="1" dirty="0">
              <a:latin typeface="Telefonica Text"/>
              <a:cs typeface="Arial" pitchFamily="34" charset="0"/>
            </a:endParaRPr>
          </a:p>
        </p:txBody>
      </p:sp>
      <p:sp>
        <p:nvSpPr>
          <p:cNvPr id="29749" name="Text Box 61"/>
          <p:cNvSpPr txBox="1">
            <a:spLocks noChangeArrowheads="1"/>
          </p:cNvSpPr>
          <p:nvPr/>
        </p:nvSpPr>
        <p:spPr bwMode="auto">
          <a:xfrm rot="16200000">
            <a:off x="6648056" y="5553590"/>
            <a:ext cx="1292662" cy="3270352"/>
          </a:xfrm>
          <a:prstGeom prst="rect">
            <a:avLst/>
          </a:prstGeom>
          <a:noFill/>
          <a:ln w="9525">
            <a:noFill/>
            <a:miter lim="800000"/>
            <a:headEnd/>
            <a:tailEnd/>
          </a:ln>
        </p:spPr>
        <p:txBody>
          <a:bodyPr vert="eaVert" wrap="square">
            <a:spAutoFit/>
          </a:bodyPr>
          <a:lstStyle/>
          <a:p>
            <a:pPr algn="ctr"/>
            <a:r>
              <a:rPr lang="en-US" altLang="zh-CN" sz="3600" b="1" dirty="0">
                <a:latin typeface="Telefonica Text"/>
                <a:cs typeface="Arial" pitchFamily="34" charset="0"/>
              </a:rPr>
              <a:t>Green &amp; </a:t>
            </a:r>
            <a:endParaRPr lang="en-US" altLang="zh-CN" sz="3600" b="1" dirty="0" smtClean="0">
              <a:latin typeface="Telefonica Text"/>
              <a:cs typeface="Arial" pitchFamily="34" charset="0"/>
            </a:endParaRPr>
          </a:p>
          <a:p>
            <a:pPr algn="ctr"/>
            <a:r>
              <a:rPr lang="en-US" altLang="zh-CN" sz="3600" b="1" dirty="0" smtClean="0">
                <a:latin typeface="Telefonica Text"/>
                <a:cs typeface="Arial" pitchFamily="34" charset="0"/>
              </a:rPr>
              <a:t>Sustainable Economy </a:t>
            </a:r>
            <a:endParaRPr lang="en-US" altLang="zh-CN" sz="3600" b="1" dirty="0">
              <a:latin typeface="Telefonica Text"/>
              <a:cs typeface="Arial" pitchFamily="34" charset="0"/>
            </a:endParaRPr>
          </a:p>
        </p:txBody>
      </p:sp>
      <p:sp>
        <p:nvSpPr>
          <p:cNvPr id="29750" name="Rectangle 41"/>
          <p:cNvSpPr>
            <a:spLocks noChangeArrowheads="1"/>
          </p:cNvSpPr>
          <p:nvPr/>
        </p:nvSpPr>
        <p:spPr bwMode="auto">
          <a:xfrm>
            <a:off x="11331057" y="1878551"/>
            <a:ext cx="1566430" cy="523208"/>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Digital Police</a:t>
            </a:r>
          </a:p>
        </p:txBody>
      </p:sp>
      <p:pic>
        <p:nvPicPr>
          <p:cNvPr id="29751" name="Picture 194"/>
          <p:cNvPicPr>
            <a:picLocks noChangeAspect="1" noChangeArrowheads="1"/>
          </p:cNvPicPr>
          <p:nvPr/>
        </p:nvPicPr>
        <p:blipFill>
          <a:blip r:embed="rId15" cstate="screen">
            <a:clrChange>
              <a:clrFrom>
                <a:srgbClr val="FFFFFF"/>
              </a:clrFrom>
              <a:clrTo>
                <a:srgbClr val="FFFFFF">
                  <a:alpha val="0"/>
                </a:srgbClr>
              </a:clrTo>
            </a:clrChange>
          </a:blip>
          <a:srcRect/>
          <a:stretch>
            <a:fillRect/>
          </a:stretch>
        </p:blipFill>
        <p:spPr bwMode="auto">
          <a:xfrm>
            <a:off x="10574306" y="2307336"/>
            <a:ext cx="654122" cy="638411"/>
          </a:xfrm>
          <a:prstGeom prst="rect">
            <a:avLst/>
          </a:prstGeom>
          <a:noFill/>
          <a:ln w="9525">
            <a:noFill/>
            <a:miter lim="800000"/>
            <a:headEnd/>
            <a:tailEnd/>
          </a:ln>
        </p:spPr>
      </p:pic>
      <p:pic>
        <p:nvPicPr>
          <p:cNvPr id="29752" name="Picture 30"/>
          <p:cNvPicPr>
            <a:picLocks noChangeAspect="1" noChangeArrowheads="1"/>
          </p:cNvPicPr>
          <p:nvPr/>
        </p:nvPicPr>
        <p:blipFill>
          <a:blip r:embed="rId16" cstate="screen"/>
          <a:srcRect/>
          <a:stretch>
            <a:fillRect/>
          </a:stretch>
        </p:blipFill>
        <p:spPr bwMode="auto">
          <a:xfrm>
            <a:off x="11914303" y="2971949"/>
            <a:ext cx="1000235" cy="526451"/>
          </a:xfrm>
          <a:prstGeom prst="rect">
            <a:avLst/>
          </a:prstGeom>
          <a:noFill/>
          <a:ln w="9525">
            <a:noFill/>
            <a:miter lim="800000"/>
            <a:headEnd/>
            <a:tailEnd/>
          </a:ln>
        </p:spPr>
      </p:pic>
      <p:grpSp>
        <p:nvGrpSpPr>
          <p:cNvPr id="4" name="Group 66"/>
          <p:cNvGrpSpPr>
            <a:grpSpLocks/>
          </p:cNvGrpSpPr>
          <p:nvPr/>
        </p:nvGrpSpPr>
        <p:grpSpPr bwMode="auto">
          <a:xfrm>
            <a:off x="6716261" y="2307336"/>
            <a:ext cx="857344" cy="643175"/>
            <a:chOff x="324" y="2574"/>
            <a:chExt cx="919" cy="594"/>
          </a:xfrm>
        </p:grpSpPr>
        <p:sp>
          <p:nvSpPr>
            <p:cNvPr id="29771" name="Freeform 67"/>
            <p:cNvSpPr>
              <a:spLocks/>
            </p:cNvSpPr>
            <p:nvPr/>
          </p:nvSpPr>
          <p:spPr bwMode="auto">
            <a:xfrm>
              <a:off x="610" y="3056"/>
              <a:ext cx="86" cy="112"/>
            </a:xfrm>
            <a:custGeom>
              <a:avLst/>
              <a:gdLst>
                <a:gd name="T0" fmla="*/ 88064 w 43"/>
                <a:gd name="T1" fmla="*/ 114688 h 56"/>
                <a:gd name="T2" fmla="*/ 6144 w 43"/>
                <a:gd name="T3" fmla="*/ 53248 h 56"/>
                <a:gd name="T4" fmla="*/ 4096 w 43"/>
                <a:gd name="T5" fmla="*/ 0 h 56"/>
                <a:gd name="T6" fmla="*/ 88064 w 43"/>
                <a:gd name="T7" fmla="*/ 63488 h 56"/>
                <a:gd name="T8" fmla="*/ 88064 w 43"/>
                <a:gd name="T9" fmla="*/ 114688 h 56"/>
                <a:gd name="T10" fmla="*/ 0 60000 65536"/>
                <a:gd name="T11" fmla="*/ 0 60000 65536"/>
                <a:gd name="T12" fmla="*/ 0 60000 65536"/>
                <a:gd name="T13" fmla="*/ 0 60000 65536"/>
                <a:gd name="T14" fmla="*/ 0 60000 65536"/>
                <a:gd name="T15" fmla="*/ 0 w 43"/>
                <a:gd name="T16" fmla="*/ 0 h 56"/>
                <a:gd name="T17" fmla="*/ 43 w 43"/>
                <a:gd name="T18" fmla="*/ 56 h 56"/>
              </a:gdLst>
              <a:ahLst/>
              <a:cxnLst>
                <a:cxn ang="T10">
                  <a:pos x="T0" y="T1"/>
                </a:cxn>
                <a:cxn ang="T11">
                  <a:pos x="T2" y="T3"/>
                </a:cxn>
                <a:cxn ang="T12">
                  <a:pos x="T4" y="T5"/>
                </a:cxn>
                <a:cxn ang="T13">
                  <a:pos x="T6" y="T7"/>
                </a:cxn>
                <a:cxn ang="T14">
                  <a:pos x="T8" y="T9"/>
                </a:cxn>
              </a:cxnLst>
              <a:rect l="T15" t="T16" r="T17" b="T18"/>
              <a:pathLst>
                <a:path w="43" h="56">
                  <a:moveTo>
                    <a:pt x="43" y="56"/>
                  </a:moveTo>
                  <a:cubicBezTo>
                    <a:pt x="43" y="56"/>
                    <a:pt x="8" y="51"/>
                    <a:pt x="3" y="26"/>
                  </a:cubicBezTo>
                  <a:cubicBezTo>
                    <a:pt x="1" y="19"/>
                    <a:pt x="0" y="8"/>
                    <a:pt x="2" y="0"/>
                  </a:cubicBezTo>
                  <a:cubicBezTo>
                    <a:pt x="43" y="31"/>
                    <a:pt x="43" y="31"/>
                    <a:pt x="43" y="31"/>
                  </a:cubicBezTo>
                  <a:lnTo>
                    <a:pt x="43" y="56"/>
                  </a:lnTo>
                  <a:close/>
                </a:path>
              </a:pathLst>
            </a:custGeom>
            <a:solidFill>
              <a:srgbClr val="8E98AD"/>
            </a:solidFill>
            <a:ln w="9525">
              <a:noFill/>
              <a:round/>
              <a:headEnd/>
              <a:tailEnd/>
            </a:ln>
          </p:spPr>
          <p:txBody>
            <a:bodyPr/>
            <a:lstStyle/>
            <a:p>
              <a:endParaRPr lang="en-US" sz="4000">
                <a:latin typeface="Telefonica Text"/>
              </a:endParaRPr>
            </a:p>
          </p:txBody>
        </p:sp>
        <p:sp>
          <p:nvSpPr>
            <p:cNvPr id="29772" name="Freeform 68"/>
            <p:cNvSpPr>
              <a:spLocks/>
            </p:cNvSpPr>
            <p:nvPr/>
          </p:nvSpPr>
          <p:spPr bwMode="auto">
            <a:xfrm>
              <a:off x="576" y="3030"/>
              <a:ext cx="641" cy="100"/>
            </a:xfrm>
            <a:custGeom>
              <a:avLst/>
              <a:gdLst>
                <a:gd name="T0" fmla="*/ 137160 w 320"/>
                <a:gd name="T1" fmla="*/ 96256 h 50"/>
                <a:gd name="T2" fmla="*/ 124741 w 320"/>
                <a:gd name="T3" fmla="*/ 94208 h 50"/>
                <a:gd name="T4" fmla="*/ 58089 w 320"/>
                <a:gd name="T5" fmla="*/ 0 h 50"/>
                <a:gd name="T6" fmla="*/ 587869 w 320"/>
                <a:gd name="T7" fmla="*/ 0 h 50"/>
                <a:gd name="T8" fmla="*/ 666690 w 320"/>
                <a:gd name="T9" fmla="*/ 38912 h 50"/>
                <a:gd name="T10" fmla="*/ 658437 w 320"/>
                <a:gd name="T11" fmla="*/ 102400 h 50"/>
                <a:gd name="T12" fmla="*/ 137160 w 320"/>
                <a:gd name="T13" fmla="*/ 96256 h 50"/>
                <a:gd name="T14" fmla="*/ 0 60000 65536"/>
                <a:gd name="T15" fmla="*/ 0 60000 65536"/>
                <a:gd name="T16" fmla="*/ 0 60000 65536"/>
                <a:gd name="T17" fmla="*/ 0 60000 65536"/>
                <a:gd name="T18" fmla="*/ 0 60000 65536"/>
                <a:gd name="T19" fmla="*/ 0 60000 65536"/>
                <a:gd name="T20" fmla="*/ 0 60000 65536"/>
                <a:gd name="T21" fmla="*/ 0 w 320"/>
                <a:gd name="T22" fmla="*/ 0 h 50"/>
                <a:gd name="T23" fmla="*/ 320 w 32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50">
                  <a:moveTo>
                    <a:pt x="66" y="47"/>
                  </a:moveTo>
                  <a:cubicBezTo>
                    <a:pt x="66" y="47"/>
                    <a:pt x="63" y="47"/>
                    <a:pt x="60" y="46"/>
                  </a:cubicBezTo>
                  <a:cubicBezTo>
                    <a:pt x="43" y="43"/>
                    <a:pt x="0" y="26"/>
                    <a:pt x="28" y="0"/>
                  </a:cubicBezTo>
                  <a:cubicBezTo>
                    <a:pt x="282" y="0"/>
                    <a:pt x="282" y="0"/>
                    <a:pt x="282" y="0"/>
                  </a:cubicBezTo>
                  <a:cubicBezTo>
                    <a:pt x="320" y="19"/>
                    <a:pt x="320" y="19"/>
                    <a:pt x="320" y="19"/>
                  </a:cubicBezTo>
                  <a:cubicBezTo>
                    <a:pt x="316" y="50"/>
                    <a:pt x="316" y="50"/>
                    <a:pt x="316" y="50"/>
                  </a:cubicBezTo>
                  <a:lnTo>
                    <a:pt x="66" y="47"/>
                  </a:lnTo>
                  <a:close/>
                </a:path>
              </a:pathLst>
            </a:custGeom>
            <a:solidFill>
              <a:srgbClr val="A5B7CA"/>
            </a:solidFill>
            <a:ln w="9525">
              <a:noFill/>
              <a:round/>
              <a:headEnd/>
              <a:tailEnd/>
            </a:ln>
          </p:spPr>
          <p:txBody>
            <a:bodyPr/>
            <a:lstStyle/>
            <a:p>
              <a:endParaRPr lang="en-US" sz="4000">
                <a:latin typeface="Telefonica Text"/>
              </a:endParaRPr>
            </a:p>
          </p:txBody>
        </p:sp>
        <p:sp>
          <p:nvSpPr>
            <p:cNvPr id="29773" name="Freeform 69"/>
            <p:cNvSpPr>
              <a:spLocks/>
            </p:cNvSpPr>
            <p:nvPr/>
          </p:nvSpPr>
          <p:spPr bwMode="auto">
            <a:xfrm>
              <a:off x="1137" y="2898"/>
              <a:ext cx="66" cy="224"/>
            </a:xfrm>
            <a:custGeom>
              <a:avLst/>
              <a:gdLst>
                <a:gd name="T0" fmla="*/ 2 w 66"/>
                <a:gd name="T1" fmla="*/ 0 h 224"/>
                <a:gd name="T2" fmla="*/ 0 w 66"/>
                <a:gd name="T3" fmla="*/ 132 h 224"/>
                <a:gd name="T4" fmla="*/ 50 w 66"/>
                <a:gd name="T5" fmla="*/ 210 h 224"/>
                <a:gd name="T6" fmla="*/ 66 w 66"/>
                <a:gd name="T7" fmla="*/ 224 h 224"/>
                <a:gd name="T8" fmla="*/ 66 w 66"/>
                <a:gd name="T9" fmla="*/ 46 h 224"/>
                <a:gd name="T10" fmla="*/ 2 w 66"/>
                <a:gd name="T11" fmla="*/ 0 h 224"/>
                <a:gd name="T12" fmla="*/ 0 60000 65536"/>
                <a:gd name="T13" fmla="*/ 0 60000 65536"/>
                <a:gd name="T14" fmla="*/ 0 60000 65536"/>
                <a:gd name="T15" fmla="*/ 0 60000 65536"/>
                <a:gd name="T16" fmla="*/ 0 60000 65536"/>
                <a:gd name="T17" fmla="*/ 0 60000 65536"/>
                <a:gd name="T18" fmla="*/ 0 w 66"/>
                <a:gd name="T19" fmla="*/ 0 h 224"/>
                <a:gd name="T20" fmla="*/ 66 w 66"/>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6" h="224">
                  <a:moveTo>
                    <a:pt x="2" y="0"/>
                  </a:moveTo>
                  <a:lnTo>
                    <a:pt x="0" y="132"/>
                  </a:lnTo>
                  <a:lnTo>
                    <a:pt x="50" y="210"/>
                  </a:lnTo>
                  <a:lnTo>
                    <a:pt x="66" y="224"/>
                  </a:lnTo>
                  <a:lnTo>
                    <a:pt x="66" y="46"/>
                  </a:lnTo>
                  <a:lnTo>
                    <a:pt x="2" y="0"/>
                  </a:lnTo>
                  <a:close/>
                </a:path>
              </a:pathLst>
            </a:custGeom>
            <a:solidFill>
              <a:srgbClr val="D3DBE5"/>
            </a:solidFill>
            <a:ln w="9525">
              <a:noFill/>
              <a:round/>
              <a:headEnd/>
              <a:tailEnd/>
            </a:ln>
          </p:spPr>
          <p:txBody>
            <a:bodyPr/>
            <a:lstStyle/>
            <a:p>
              <a:endParaRPr lang="en-US" sz="4000">
                <a:latin typeface="Telefonica Text"/>
              </a:endParaRPr>
            </a:p>
          </p:txBody>
        </p:sp>
        <p:sp>
          <p:nvSpPr>
            <p:cNvPr id="29774" name="Freeform 70"/>
            <p:cNvSpPr>
              <a:spLocks/>
            </p:cNvSpPr>
            <p:nvPr/>
          </p:nvSpPr>
          <p:spPr bwMode="auto">
            <a:xfrm>
              <a:off x="632" y="2964"/>
              <a:ext cx="295" cy="142"/>
            </a:xfrm>
            <a:custGeom>
              <a:avLst/>
              <a:gdLst>
                <a:gd name="T0" fmla="*/ 308283 w 147"/>
                <a:gd name="T1" fmla="*/ 24576 h 71"/>
                <a:gd name="T2" fmla="*/ 310376 w 147"/>
                <a:gd name="T3" fmla="*/ 88064 h 71"/>
                <a:gd name="T4" fmla="*/ 157793 w 147"/>
                <a:gd name="T5" fmla="*/ 145408 h 71"/>
                <a:gd name="T6" fmla="*/ 2079 w 147"/>
                <a:gd name="T7" fmla="*/ 88064 h 71"/>
                <a:gd name="T8" fmla="*/ 6279 w 147"/>
                <a:gd name="T9" fmla="*/ 28672 h 71"/>
                <a:gd name="T10" fmla="*/ 157793 w 147"/>
                <a:gd name="T11" fmla="*/ 32768 h 71"/>
                <a:gd name="T12" fmla="*/ 308283 w 147"/>
                <a:gd name="T13" fmla="*/ 24576 h 71"/>
                <a:gd name="T14" fmla="*/ 0 60000 65536"/>
                <a:gd name="T15" fmla="*/ 0 60000 65536"/>
                <a:gd name="T16" fmla="*/ 0 60000 65536"/>
                <a:gd name="T17" fmla="*/ 0 60000 65536"/>
                <a:gd name="T18" fmla="*/ 0 60000 65536"/>
                <a:gd name="T19" fmla="*/ 0 60000 65536"/>
                <a:gd name="T20" fmla="*/ 0 60000 65536"/>
                <a:gd name="T21" fmla="*/ 0 w 147"/>
                <a:gd name="T22" fmla="*/ 0 h 71"/>
                <a:gd name="T23" fmla="*/ 147 w 14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1">
                  <a:moveTo>
                    <a:pt x="145" y="12"/>
                  </a:moveTo>
                  <a:cubicBezTo>
                    <a:pt x="147" y="14"/>
                    <a:pt x="146" y="41"/>
                    <a:pt x="146" y="43"/>
                  </a:cubicBezTo>
                  <a:cubicBezTo>
                    <a:pt x="146" y="59"/>
                    <a:pt x="114" y="71"/>
                    <a:pt x="74" y="71"/>
                  </a:cubicBezTo>
                  <a:cubicBezTo>
                    <a:pt x="34" y="71"/>
                    <a:pt x="1" y="59"/>
                    <a:pt x="1" y="43"/>
                  </a:cubicBezTo>
                  <a:cubicBezTo>
                    <a:pt x="1" y="40"/>
                    <a:pt x="0" y="17"/>
                    <a:pt x="3" y="14"/>
                  </a:cubicBezTo>
                  <a:cubicBezTo>
                    <a:pt x="13" y="3"/>
                    <a:pt x="42" y="16"/>
                    <a:pt x="74" y="16"/>
                  </a:cubicBezTo>
                  <a:cubicBezTo>
                    <a:pt x="107" y="16"/>
                    <a:pt x="137" y="0"/>
                    <a:pt x="145" y="12"/>
                  </a:cubicBezTo>
                  <a:close/>
                </a:path>
              </a:pathLst>
            </a:custGeom>
            <a:solidFill>
              <a:srgbClr val="76869E"/>
            </a:solidFill>
            <a:ln w="9525">
              <a:noFill/>
              <a:round/>
              <a:headEnd/>
              <a:tailEnd/>
            </a:ln>
          </p:spPr>
          <p:txBody>
            <a:bodyPr/>
            <a:lstStyle/>
            <a:p>
              <a:endParaRPr lang="en-US" sz="4000">
                <a:latin typeface="Telefonica Text"/>
              </a:endParaRPr>
            </a:p>
          </p:txBody>
        </p:sp>
        <p:sp>
          <p:nvSpPr>
            <p:cNvPr id="29775" name="Freeform 71"/>
            <p:cNvSpPr>
              <a:spLocks/>
            </p:cNvSpPr>
            <p:nvPr/>
          </p:nvSpPr>
          <p:spPr bwMode="auto">
            <a:xfrm>
              <a:off x="634" y="2964"/>
              <a:ext cx="291" cy="110"/>
            </a:xfrm>
            <a:custGeom>
              <a:avLst/>
              <a:gdLst>
                <a:gd name="T0" fmla="*/ 308392 w 145"/>
                <a:gd name="T1" fmla="*/ 34816 h 55"/>
                <a:gd name="T2" fmla="*/ 308392 w 145"/>
                <a:gd name="T3" fmla="*/ 57344 h 55"/>
                <a:gd name="T4" fmla="*/ 155745 w 145"/>
                <a:gd name="T5" fmla="*/ 112640 h 55"/>
                <a:gd name="T6" fmla="*/ 0 w 145"/>
                <a:gd name="T7" fmla="*/ 57344 h 55"/>
                <a:gd name="T8" fmla="*/ 2079 w 145"/>
                <a:gd name="T9" fmla="*/ 30720 h 55"/>
                <a:gd name="T10" fmla="*/ 155745 w 145"/>
                <a:gd name="T11" fmla="*/ 0 h 55"/>
                <a:gd name="T12" fmla="*/ 308392 w 145"/>
                <a:gd name="T13" fmla="*/ 34816 h 55"/>
                <a:gd name="T14" fmla="*/ 0 60000 65536"/>
                <a:gd name="T15" fmla="*/ 0 60000 65536"/>
                <a:gd name="T16" fmla="*/ 0 60000 65536"/>
                <a:gd name="T17" fmla="*/ 0 60000 65536"/>
                <a:gd name="T18" fmla="*/ 0 60000 65536"/>
                <a:gd name="T19" fmla="*/ 0 60000 65536"/>
                <a:gd name="T20" fmla="*/ 0 60000 65536"/>
                <a:gd name="T21" fmla="*/ 0 w 145"/>
                <a:gd name="T22" fmla="*/ 0 h 55"/>
                <a:gd name="T23" fmla="*/ 145 w 14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55">
                  <a:moveTo>
                    <a:pt x="145" y="17"/>
                  </a:moveTo>
                  <a:cubicBezTo>
                    <a:pt x="145" y="18"/>
                    <a:pt x="145" y="27"/>
                    <a:pt x="145" y="28"/>
                  </a:cubicBezTo>
                  <a:cubicBezTo>
                    <a:pt x="145" y="43"/>
                    <a:pt x="113" y="55"/>
                    <a:pt x="73" y="55"/>
                  </a:cubicBezTo>
                  <a:cubicBezTo>
                    <a:pt x="33" y="55"/>
                    <a:pt x="0" y="43"/>
                    <a:pt x="0" y="28"/>
                  </a:cubicBezTo>
                  <a:cubicBezTo>
                    <a:pt x="0" y="27"/>
                    <a:pt x="0" y="16"/>
                    <a:pt x="1" y="15"/>
                  </a:cubicBezTo>
                  <a:cubicBezTo>
                    <a:pt x="5" y="2"/>
                    <a:pt x="36" y="0"/>
                    <a:pt x="73" y="0"/>
                  </a:cubicBezTo>
                  <a:cubicBezTo>
                    <a:pt x="110" y="0"/>
                    <a:pt x="140" y="4"/>
                    <a:pt x="145" y="17"/>
                  </a:cubicBezTo>
                  <a:close/>
                </a:path>
              </a:pathLst>
            </a:custGeom>
            <a:solidFill>
              <a:srgbClr val="013A63"/>
            </a:solidFill>
            <a:ln w="9525">
              <a:noFill/>
              <a:round/>
              <a:headEnd/>
              <a:tailEnd/>
            </a:ln>
          </p:spPr>
          <p:txBody>
            <a:bodyPr/>
            <a:lstStyle/>
            <a:p>
              <a:endParaRPr lang="en-US" sz="4000">
                <a:latin typeface="Telefonica Text"/>
              </a:endParaRPr>
            </a:p>
          </p:txBody>
        </p:sp>
        <p:sp>
          <p:nvSpPr>
            <p:cNvPr id="29776" name="Freeform 72"/>
            <p:cNvSpPr>
              <a:spLocks/>
            </p:cNvSpPr>
            <p:nvPr/>
          </p:nvSpPr>
          <p:spPr bwMode="auto">
            <a:xfrm>
              <a:off x="634" y="2952"/>
              <a:ext cx="293" cy="112"/>
            </a:xfrm>
            <a:custGeom>
              <a:avLst/>
              <a:gdLst>
                <a:gd name="T0" fmla="*/ 308328 w 146"/>
                <a:gd name="T1" fmla="*/ 24576 h 56"/>
                <a:gd name="T2" fmla="*/ 308328 w 146"/>
                <a:gd name="T3" fmla="*/ 57344 h 56"/>
                <a:gd name="T4" fmla="*/ 155734 w 146"/>
                <a:gd name="T5" fmla="*/ 114688 h 56"/>
                <a:gd name="T6" fmla="*/ 0 w 146"/>
                <a:gd name="T7" fmla="*/ 57344 h 56"/>
                <a:gd name="T8" fmla="*/ 4172 w 146"/>
                <a:gd name="T9" fmla="*/ 20480 h 56"/>
                <a:gd name="T10" fmla="*/ 155734 w 146"/>
                <a:gd name="T11" fmla="*/ 2048 h 56"/>
                <a:gd name="T12" fmla="*/ 308328 w 146"/>
                <a:gd name="T13" fmla="*/ 24576 h 56"/>
                <a:gd name="T14" fmla="*/ 0 60000 65536"/>
                <a:gd name="T15" fmla="*/ 0 60000 65536"/>
                <a:gd name="T16" fmla="*/ 0 60000 65536"/>
                <a:gd name="T17" fmla="*/ 0 60000 65536"/>
                <a:gd name="T18" fmla="*/ 0 60000 65536"/>
                <a:gd name="T19" fmla="*/ 0 60000 65536"/>
                <a:gd name="T20" fmla="*/ 0 60000 65536"/>
                <a:gd name="T21" fmla="*/ 0 w 146"/>
                <a:gd name="T22" fmla="*/ 0 h 56"/>
                <a:gd name="T23" fmla="*/ 146 w 14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56">
                  <a:moveTo>
                    <a:pt x="145" y="12"/>
                  </a:moveTo>
                  <a:cubicBezTo>
                    <a:pt x="146" y="14"/>
                    <a:pt x="145" y="27"/>
                    <a:pt x="145" y="28"/>
                  </a:cubicBezTo>
                  <a:cubicBezTo>
                    <a:pt x="145" y="43"/>
                    <a:pt x="113" y="56"/>
                    <a:pt x="73" y="56"/>
                  </a:cubicBezTo>
                  <a:cubicBezTo>
                    <a:pt x="33" y="56"/>
                    <a:pt x="0" y="43"/>
                    <a:pt x="0" y="28"/>
                  </a:cubicBezTo>
                  <a:cubicBezTo>
                    <a:pt x="0" y="25"/>
                    <a:pt x="0" y="11"/>
                    <a:pt x="2" y="10"/>
                  </a:cubicBezTo>
                  <a:cubicBezTo>
                    <a:pt x="15" y="5"/>
                    <a:pt x="41" y="1"/>
                    <a:pt x="73" y="1"/>
                  </a:cubicBezTo>
                  <a:cubicBezTo>
                    <a:pt x="109" y="1"/>
                    <a:pt x="139" y="0"/>
                    <a:pt x="145" y="12"/>
                  </a:cubicBezTo>
                  <a:close/>
                </a:path>
              </a:pathLst>
            </a:custGeom>
            <a:solidFill>
              <a:srgbClr val="76869E"/>
            </a:solidFill>
            <a:ln w="9525">
              <a:noFill/>
              <a:round/>
              <a:headEnd/>
              <a:tailEnd/>
            </a:ln>
          </p:spPr>
          <p:txBody>
            <a:bodyPr/>
            <a:lstStyle/>
            <a:p>
              <a:endParaRPr lang="en-US" sz="4000">
                <a:latin typeface="Telefonica Text"/>
              </a:endParaRPr>
            </a:p>
          </p:txBody>
        </p:sp>
        <p:sp>
          <p:nvSpPr>
            <p:cNvPr id="29777" name="Freeform 73"/>
            <p:cNvSpPr>
              <a:spLocks/>
            </p:cNvSpPr>
            <p:nvPr/>
          </p:nvSpPr>
          <p:spPr bwMode="auto">
            <a:xfrm>
              <a:off x="634" y="3014"/>
              <a:ext cx="291" cy="56"/>
            </a:xfrm>
            <a:custGeom>
              <a:avLst/>
              <a:gdLst>
                <a:gd name="T0" fmla="*/ 0 w 145"/>
                <a:gd name="T1" fmla="*/ 0 h 28"/>
                <a:gd name="T2" fmla="*/ 0 w 145"/>
                <a:gd name="T3" fmla="*/ 0 h 28"/>
                <a:gd name="T4" fmla="*/ 46528 w 145"/>
                <a:gd name="T5" fmla="*/ 38912 h 28"/>
                <a:gd name="T6" fmla="*/ 46528 w 145"/>
                <a:gd name="T7" fmla="*/ 38912 h 28"/>
                <a:gd name="T8" fmla="*/ 155745 w 145"/>
                <a:gd name="T9" fmla="*/ 55296 h 28"/>
                <a:gd name="T10" fmla="*/ 155745 w 145"/>
                <a:gd name="T11" fmla="*/ 55296 h 28"/>
                <a:gd name="T12" fmla="*/ 263959 w 145"/>
                <a:gd name="T13" fmla="*/ 38912 h 28"/>
                <a:gd name="T14" fmla="*/ 263959 w 145"/>
                <a:gd name="T15" fmla="*/ 38912 h 28"/>
                <a:gd name="T16" fmla="*/ 308392 w 145"/>
                <a:gd name="T17" fmla="*/ 0 h 28"/>
                <a:gd name="T18" fmla="*/ 308392 w 145"/>
                <a:gd name="T19" fmla="*/ 0 h 28"/>
                <a:gd name="T20" fmla="*/ 308392 w 145"/>
                <a:gd name="T21" fmla="*/ 0 h 28"/>
                <a:gd name="T22" fmla="*/ 155745 w 145"/>
                <a:gd name="T23" fmla="*/ 57344 h 28"/>
                <a:gd name="T24" fmla="*/ 155745 w 145"/>
                <a:gd name="T25" fmla="*/ 57344 h 28"/>
                <a:gd name="T26" fmla="*/ 0 w 145"/>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28"/>
                <a:gd name="T44" fmla="*/ 145 w 145"/>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28">
                  <a:moveTo>
                    <a:pt x="0" y="0"/>
                  </a:moveTo>
                  <a:cubicBezTo>
                    <a:pt x="0" y="0"/>
                    <a:pt x="0" y="0"/>
                    <a:pt x="0" y="0"/>
                  </a:cubicBezTo>
                  <a:cubicBezTo>
                    <a:pt x="0" y="7"/>
                    <a:pt x="9" y="14"/>
                    <a:pt x="22" y="19"/>
                  </a:cubicBezTo>
                  <a:cubicBezTo>
                    <a:pt x="22" y="19"/>
                    <a:pt x="22" y="19"/>
                    <a:pt x="22" y="19"/>
                  </a:cubicBezTo>
                  <a:cubicBezTo>
                    <a:pt x="35" y="24"/>
                    <a:pt x="53" y="27"/>
                    <a:pt x="73" y="27"/>
                  </a:cubicBezTo>
                  <a:cubicBezTo>
                    <a:pt x="73" y="27"/>
                    <a:pt x="73" y="27"/>
                    <a:pt x="73" y="27"/>
                  </a:cubicBezTo>
                  <a:cubicBezTo>
                    <a:pt x="93" y="27"/>
                    <a:pt x="111" y="24"/>
                    <a:pt x="124" y="19"/>
                  </a:cubicBezTo>
                  <a:cubicBezTo>
                    <a:pt x="124" y="19"/>
                    <a:pt x="124" y="19"/>
                    <a:pt x="124" y="19"/>
                  </a:cubicBezTo>
                  <a:cubicBezTo>
                    <a:pt x="137" y="14"/>
                    <a:pt x="145" y="7"/>
                    <a:pt x="145" y="0"/>
                  </a:cubicBezTo>
                  <a:cubicBezTo>
                    <a:pt x="145" y="0"/>
                    <a:pt x="145" y="0"/>
                    <a:pt x="145" y="0"/>
                  </a:cubicBezTo>
                  <a:cubicBezTo>
                    <a:pt x="145" y="0"/>
                    <a:pt x="145" y="0"/>
                    <a:pt x="145" y="0"/>
                  </a:cubicBezTo>
                  <a:cubicBezTo>
                    <a:pt x="145" y="16"/>
                    <a:pt x="113" y="28"/>
                    <a:pt x="73" y="28"/>
                  </a:cubicBezTo>
                  <a:cubicBezTo>
                    <a:pt x="73" y="28"/>
                    <a:pt x="73" y="28"/>
                    <a:pt x="73" y="28"/>
                  </a:cubicBezTo>
                  <a:cubicBezTo>
                    <a:pt x="33" y="28"/>
                    <a:pt x="1" y="16"/>
                    <a:pt x="0" y="0"/>
                  </a:cubicBezTo>
                  <a:close/>
                </a:path>
              </a:pathLst>
            </a:custGeom>
            <a:solidFill>
              <a:srgbClr val="D3DBE5"/>
            </a:solidFill>
            <a:ln w="9525">
              <a:noFill/>
              <a:round/>
              <a:headEnd/>
              <a:tailEnd/>
            </a:ln>
          </p:spPr>
          <p:txBody>
            <a:bodyPr/>
            <a:lstStyle/>
            <a:p>
              <a:endParaRPr lang="en-US" sz="4000">
                <a:latin typeface="Telefonica Text"/>
              </a:endParaRPr>
            </a:p>
          </p:txBody>
        </p:sp>
        <p:sp>
          <p:nvSpPr>
            <p:cNvPr id="29778" name="Oval 74"/>
            <p:cNvSpPr>
              <a:spLocks noChangeArrowheads="1"/>
            </p:cNvSpPr>
            <p:nvPr/>
          </p:nvSpPr>
          <p:spPr bwMode="auto">
            <a:xfrm>
              <a:off x="634" y="2926"/>
              <a:ext cx="291" cy="108"/>
            </a:xfrm>
            <a:prstGeom prst="ellipse">
              <a:avLst/>
            </a:prstGeom>
            <a:solidFill>
              <a:srgbClr val="A5B7CA"/>
            </a:solidFill>
            <a:ln w="9525">
              <a:noFill/>
              <a:round/>
              <a:headEnd/>
              <a:tailEnd/>
            </a:ln>
          </p:spPr>
          <p:txBody>
            <a:bodyPr/>
            <a:lstStyle/>
            <a:p>
              <a:pPr algn="ctr"/>
              <a:endParaRPr lang="zh-CN" altLang="en-US" sz="4000">
                <a:latin typeface="Telefonica Text"/>
                <a:cs typeface="Arial" pitchFamily="34" charset="0"/>
              </a:endParaRPr>
            </a:p>
          </p:txBody>
        </p:sp>
        <p:sp>
          <p:nvSpPr>
            <p:cNvPr id="29779" name="Oval 75"/>
            <p:cNvSpPr>
              <a:spLocks noChangeArrowheads="1"/>
            </p:cNvSpPr>
            <p:nvPr/>
          </p:nvSpPr>
          <p:spPr bwMode="auto">
            <a:xfrm>
              <a:off x="730" y="2954"/>
              <a:ext cx="99" cy="36"/>
            </a:xfrm>
            <a:prstGeom prst="ellipse">
              <a:avLst/>
            </a:prstGeom>
            <a:solidFill>
              <a:srgbClr val="013A63"/>
            </a:solidFill>
            <a:ln w="9525">
              <a:noFill/>
              <a:round/>
              <a:headEnd/>
              <a:tailEnd/>
            </a:ln>
          </p:spPr>
          <p:txBody>
            <a:bodyPr/>
            <a:lstStyle/>
            <a:p>
              <a:pPr algn="ctr"/>
              <a:endParaRPr lang="zh-CN" altLang="en-US" sz="4000">
                <a:latin typeface="Telefonica Text"/>
                <a:cs typeface="Arial" pitchFamily="34" charset="0"/>
              </a:endParaRPr>
            </a:p>
          </p:txBody>
        </p:sp>
        <p:sp>
          <p:nvSpPr>
            <p:cNvPr id="29780" name="Oval 76"/>
            <p:cNvSpPr>
              <a:spLocks noChangeArrowheads="1"/>
            </p:cNvSpPr>
            <p:nvPr/>
          </p:nvSpPr>
          <p:spPr bwMode="auto">
            <a:xfrm>
              <a:off x="734" y="2952"/>
              <a:ext cx="91" cy="34"/>
            </a:xfrm>
            <a:prstGeom prst="ellipse">
              <a:avLst/>
            </a:prstGeom>
            <a:solidFill>
              <a:srgbClr val="D3DBE5"/>
            </a:solidFill>
            <a:ln w="9525">
              <a:noFill/>
              <a:round/>
              <a:headEnd/>
              <a:tailEnd/>
            </a:ln>
          </p:spPr>
          <p:txBody>
            <a:bodyPr/>
            <a:lstStyle/>
            <a:p>
              <a:pPr algn="ctr"/>
              <a:endParaRPr lang="zh-CN" altLang="en-US" sz="4000">
                <a:latin typeface="Telefonica Text"/>
                <a:cs typeface="Arial" pitchFamily="34" charset="0"/>
              </a:endParaRPr>
            </a:p>
          </p:txBody>
        </p:sp>
        <p:sp>
          <p:nvSpPr>
            <p:cNvPr id="29781" name="Freeform 77"/>
            <p:cNvSpPr>
              <a:spLocks/>
            </p:cNvSpPr>
            <p:nvPr/>
          </p:nvSpPr>
          <p:spPr bwMode="auto">
            <a:xfrm>
              <a:off x="747" y="2818"/>
              <a:ext cx="68" cy="168"/>
            </a:xfrm>
            <a:custGeom>
              <a:avLst/>
              <a:gdLst>
                <a:gd name="T0" fmla="*/ 69632 w 34"/>
                <a:gd name="T1" fmla="*/ 153600 h 84"/>
                <a:gd name="T2" fmla="*/ 0 w 34"/>
                <a:gd name="T3" fmla="*/ 153600 h 84"/>
                <a:gd name="T4" fmla="*/ 0 w 34"/>
                <a:gd name="T5" fmla="*/ 0 h 84"/>
                <a:gd name="T6" fmla="*/ 69632 w 34"/>
                <a:gd name="T7" fmla="*/ 0 h 84"/>
                <a:gd name="T8" fmla="*/ 69632 w 34"/>
                <a:gd name="T9" fmla="*/ 153600 h 84"/>
                <a:gd name="T10" fmla="*/ 0 60000 65536"/>
                <a:gd name="T11" fmla="*/ 0 60000 65536"/>
                <a:gd name="T12" fmla="*/ 0 60000 65536"/>
                <a:gd name="T13" fmla="*/ 0 60000 65536"/>
                <a:gd name="T14" fmla="*/ 0 60000 65536"/>
                <a:gd name="T15" fmla="*/ 0 w 34"/>
                <a:gd name="T16" fmla="*/ 0 h 84"/>
                <a:gd name="T17" fmla="*/ 34 w 34"/>
                <a:gd name="T18" fmla="*/ 84 h 84"/>
              </a:gdLst>
              <a:ahLst/>
              <a:cxnLst>
                <a:cxn ang="T10">
                  <a:pos x="T0" y="T1"/>
                </a:cxn>
                <a:cxn ang="T11">
                  <a:pos x="T2" y="T3"/>
                </a:cxn>
                <a:cxn ang="T12">
                  <a:pos x="T4" y="T5"/>
                </a:cxn>
                <a:cxn ang="T13">
                  <a:pos x="T6" y="T7"/>
                </a:cxn>
                <a:cxn ang="T14">
                  <a:pos x="T8" y="T9"/>
                </a:cxn>
              </a:cxnLst>
              <a:rect l="T15" t="T16" r="T17" b="T18"/>
              <a:pathLst>
                <a:path w="34" h="84">
                  <a:moveTo>
                    <a:pt x="34" y="75"/>
                  </a:moveTo>
                  <a:cubicBezTo>
                    <a:pt x="24" y="84"/>
                    <a:pt x="0" y="80"/>
                    <a:pt x="0" y="75"/>
                  </a:cubicBezTo>
                  <a:cubicBezTo>
                    <a:pt x="0" y="72"/>
                    <a:pt x="0" y="0"/>
                    <a:pt x="0" y="0"/>
                  </a:cubicBezTo>
                  <a:cubicBezTo>
                    <a:pt x="34" y="0"/>
                    <a:pt x="34" y="0"/>
                    <a:pt x="34" y="0"/>
                  </a:cubicBezTo>
                  <a:cubicBezTo>
                    <a:pt x="34" y="0"/>
                    <a:pt x="34" y="65"/>
                    <a:pt x="34" y="75"/>
                  </a:cubicBezTo>
                  <a:close/>
                </a:path>
              </a:pathLst>
            </a:custGeom>
            <a:solidFill>
              <a:srgbClr val="76869E"/>
            </a:solidFill>
            <a:ln w="9525">
              <a:noFill/>
              <a:round/>
              <a:headEnd/>
              <a:tailEnd/>
            </a:ln>
          </p:spPr>
          <p:txBody>
            <a:bodyPr/>
            <a:lstStyle/>
            <a:p>
              <a:endParaRPr lang="en-US" sz="4000">
                <a:latin typeface="Telefonica Text"/>
              </a:endParaRPr>
            </a:p>
          </p:txBody>
        </p:sp>
        <p:sp>
          <p:nvSpPr>
            <p:cNvPr id="29782" name="Freeform 78"/>
            <p:cNvSpPr>
              <a:spLocks/>
            </p:cNvSpPr>
            <p:nvPr/>
          </p:nvSpPr>
          <p:spPr bwMode="auto">
            <a:xfrm>
              <a:off x="324" y="2678"/>
              <a:ext cx="136" cy="142"/>
            </a:xfrm>
            <a:custGeom>
              <a:avLst/>
              <a:gdLst>
                <a:gd name="T0" fmla="*/ 0 w 68"/>
                <a:gd name="T1" fmla="*/ 8192 h 71"/>
                <a:gd name="T2" fmla="*/ 22528 w 68"/>
                <a:gd name="T3" fmla="*/ 40960 h 71"/>
                <a:gd name="T4" fmla="*/ 100352 w 68"/>
                <a:gd name="T5" fmla="*/ 145408 h 71"/>
                <a:gd name="T6" fmla="*/ 139264 w 68"/>
                <a:gd name="T7" fmla="*/ 51200 h 71"/>
                <a:gd name="T8" fmla="*/ 96256 w 68"/>
                <a:gd name="T9" fmla="*/ 0 h 71"/>
                <a:gd name="T10" fmla="*/ 0 w 68"/>
                <a:gd name="T11" fmla="*/ 8192 h 71"/>
                <a:gd name="T12" fmla="*/ 0 60000 65536"/>
                <a:gd name="T13" fmla="*/ 0 60000 65536"/>
                <a:gd name="T14" fmla="*/ 0 60000 65536"/>
                <a:gd name="T15" fmla="*/ 0 60000 65536"/>
                <a:gd name="T16" fmla="*/ 0 60000 65536"/>
                <a:gd name="T17" fmla="*/ 0 60000 65536"/>
                <a:gd name="T18" fmla="*/ 0 w 68"/>
                <a:gd name="T19" fmla="*/ 0 h 71"/>
                <a:gd name="T20" fmla="*/ 68 w 68"/>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8" h="71">
                  <a:moveTo>
                    <a:pt x="0" y="4"/>
                  </a:moveTo>
                  <a:cubicBezTo>
                    <a:pt x="0" y="4"/>
                    <a:pt x="1" y="13"/>
                    <a:pt x="11" y="20"/>
                  </a:cubicBezTo>
                  <a:cubicBezTo>
                    <a:pt x="23" y="26"/>
                    <a:pt x="46" y="57"/>
                    <a:pt x="49" y="71"/>
                  </a:cubicBezTo>
                  <a:cubicBezTo>
                    <a:pt x="68" y="25"/>
                    <a:pt x="68" y="25"/>
                    <a:pt x="68" y="25"/>
                  </a:cubicBezTo>
                  <a:cubicBezTo>
                    <a:pt x="47" y="0"/>
                    <a:pt x="47" y="0"/>
                    <a:pt x="47" y="0"/>
                  </a:cubicBezTo>
                  <a:lnTo>
                    <a:pt x="0" y="4"/>
                  </a:lnTo>
                  <a:close/>
                </a:path>
              </a:pathLst>
            </a:custGeom>
            <a:solidFill>
              <a:srgbClr val="76869E"/>
            </a:solidFill>
            <a:ln w="9525">
              <a:noFill/>
              <a:round/>
              <a:headEnd/>
              <a:tailEnd/>
            </a:ln>
          </p:spPr>
          <p:txBody>
            <a:bodyPr/>
            <a:lstStyle/>
            <a:p>
              <a:endParaRPr lang="en-US" sz="4000">
                <a:latin typeface="Telefonica Text"/>
              </a:endParaRPr>
            </a:p>
          </p:txBody>
        </p:sp>
        <p:sp>
          <p:nvSpPr>
            <p:cNvPr id="29783" name="Freeform 79"/>
            <p:cNvSpPr>
              <a:spLocks/>
            </p:cNvSpPr>
            <p:nvPr/>
          </p:nvSpPr>
          <p:spPr bwMode="auto">
            <a:xfrm>
              <a:off x="422" y="2692"/>
              <a:ext cx="196" cy="246"/>
            </a:xfrm>
            <a:custGeom>
              <a:avLst/>
              <a:gdLst>
                <a:gd name="T0" fmla="*/ 0 w 196"/>
                <a:gd name="T1" fmla="*/ 0 h 246"/>
                <a:gd name="T2" fmla="*/ 2 w 196"/>
                <a:gd name="T3" fmla="*/ 222 h 246"/>
                <a:gd name="T4" fmla="*/ 196 w 196"/>
                <a:gd name="T5" fmla="*/ 246 h 246"/>
                <a:gd name="T6" fmla="*/ 194 w 196"/>
                <a:gd name="T7" fmla="*/ 14 h 246"/>
                <a:gd name="T8" fmla="*/ 0 w 196"/>
                <a:gd name="T9" fmla="*/ 0 h 246"/>
                <a:gd name="T10" fmla="*/ 0 60000 65536"/>
                <a:gd name="T11" fmla="*/ 0 60000 65536"/>
                <a:gd name="T12" fmla="*/ 0 60000 65536"/>
                <a:gd name="T13" fmla="*/ 0 60000 65536"/>
                <a:gd name="T14" fmla="*/ 0 60000 65536"/>
                <a:gd name="T15" fmla="*/ 0 w 196"/>
                <a:gd name="T16" fmla="*/ 0 h 246"/>
                <a:gd name="T17" fmla="*/ 196 w 196"/>
                <a:gd name="T18" fmla="*/ 246 h 246"/>
              </a:gdLst>
              <a:ahLst/>
              <a:cxnLst>
                <a:cxn ang="T10">
                  <a:pos x="T0" y="T1"/>
                </a:cxn>
                <a:cxn ang="T11">
                  <a:pos x="T2" y="T3"/>
                </a:cxn>
                <a:cxn ang="T12">
                  <a:pos x="T4" y="T5"/>
                </a:cxn>
                <a:cxn ang="T13">
                  <a:pos x="T6" y="T7"/>
                </a:cxn>
                <a:cxn ang="T14">
                  <a:pos x="T8" y="T9"/>
                </a:cxn>
              </a:cxnLst>
              <a:rect l="T15" t="T16" r="T17" b="T18"/>
              <a:pathLst>
                <a:path w="196" h="246">
                  <a:moveTo>
                    <a:pt x="0" y="0"/>
                  </a:moveTo>
                  <a:lnTo>
                    <a:pt x="2" y="222"/>
                  </a:lnTo>
                  <a:lnTo>
                    <a:pt x="196" y="246"/>
                  </a:lnTo>
                  <a:lnTo>
                    <a:pt x="194" y="14"/>
                  </a:lnTo>
                  <a:lnTo>
                    <a:pt x="0" y="0"/>
                  </a:lnTo>
                  <a:close/>
                </a:path>
              </a:pathLst>
            </a:custGeom>
            <a:solidFill>
              <a:srgbClr val="D3DBE5"/>
            </a:solidFill>
            <a:ln w="9525">
              <a:noFill/>
              <a:round/>
              <a:headEnd/>
              <a:tailEnd/>
            </a:ln>
          </p:spPr>
          <p:txBody>
            <a:bodyPr/>
            <a:lstStyle/>
            <a:p>
              <a:endParaRPr lang="en-US" sz="4000">
                <a:latin typeface="Telefonica Text"/>
              </a:endParaRPr>
            </a:p>
          </p:txBody>
        </p:sp>
        <p:sp>
          <p:nvSpPr>
            <p:cNvPr id="29784" name="Freeform 80"/>
            <p:cNvSpPr>
              <a:spLocks/>
            </p:cNvSpPr>
            <p:nvPr/>
          </p:nvSpPr>
          <p:spPr bwMode="auto">
            <a:xfrm>
              <a:off x="450" y="2730"/>
              <a:ext cx="140" cy="174"/>
            </a:xfrm>
            <a:custGeom>
              <a:avLst/>
              <a:gdLst>
                <a:gd name="T0" fmla="*/ 0 w 140"/>
                <a:gd name="T1" fmla="*/ 0 h 174"/>
                <a:gd name="T2" fmla="*/ 2 w 140"/>
                <a:gd name="T3" fmla="*/ 158 h 174"/>
                <a:gd name="T4" fmla="*/ 140 w 140"/>
                <a:gd name="T5" fmla="*/ 174 h 174"/>
                <a:gd name="T6" fmla="*/ 138 w 140"/>
                <a:gd name="T7" fmla="*/ 10 h 174"/>
                <a:gd name="T8" fmla="*/ 0 w 140"/>
                <a:gd name="T9" fmla="*/ 0 h 174"/>
                <a:gd name="T10" fmla="*/ 0 60000 65536"/>
                <a:gd name="T11" fmla="*/ 0 60000 65536"/>
                <a:gd name="T12" fmla="*/ 0 60000 65536"/>
                <a:gd name="T13" fmla="*/ 0 60000 65536"/>
                <a:gd name="T14" fmla="*/ 0 60000 65536"/>
                <a:gd name="T15" fmla="*/ 0 w 140"/>
                <a:gd name="T16" fmla="*/ 0 h 174"/>
                <a:gd name="T17" fmla="*/ 140 w 140"/>
                <a:gd name="T18" fmla="*/ 174 h 174"/>
              </a:gdLst>
              <a:ahLst/>
              <a:cxnLst>
                <a:cxn ang="T10">
                  <a:pos x="T0" y="T1"/>
                </a:cxn>
                <a:cxn ang="T11">
                  <a:pos x="T2" y="T3"/>
                </a:cxn>
                <a:cxn ang="T12">
                  <a:pos x="T4" y="T5"/>
                </a:cxn>
                <a:cxn ang="T13">
                  <a:pos x="T6" y="T7"/>
                </a:cxn>
                <a:cxn ang="T14">
                  <a:pos x="T8" y="T9"/>
                </a:cxn>
              </a:cxnLst>
              <a:rect l="T15" t="T16" r="T17" b="T18"/>
              <a:pathLst>
                <a:path w="140" h="174">
                  <a:moveTo>
                    <a:pt x="0" y="0"/>
                  </a:moveTo>
                  <a:lnTo>
                    <a:pt x="2" y="158"/>
                  </a:lnTo>
                  <a:lnTo>
                    <a:pt x="140" y="174"/>
                  </a:lnTo>
                  <a:lnTo>
                    <a:pt x="138" y="10"/>
                  </a:lnTo>
                  <a:lnTo>
                    <a:pt x="0" y="0"/>
                  </a:lnTo>
                  <a:close/>
                </a:path>
              </a:pathLst>
            </a:custGeom>
            <a:solidFill>
              <a:srgbClr val="013A63"/>
            </a:solidFill>
            <a:ln w="9525">
              <a:noFill/>
              <a:round/>
              <a:headEnd/>
              <a:tailEnd/>
            </a:ln>
          </p:spPr>
          <p:txBody>
            <a:bodyPr/>
            <a:lstStyle/>
            <a:p>
              <a:endParaRPr lang="en-US" sz="4000">
                <a:latin typeface="Telefonica Text"/>
              </a:endParaRPr>
            </a:p>
          </p:txBody>
        </p:sp>
        <p:sp>
          <p:nvSpPr>
            <p:cNvPr id="29785" name="Freeform 81"/>
            <p:cNvSpPr>
              <a:spLocks/>
            </p:cNvSpPr>
            <p:nvPr/>
          </p:nvSpPr>
          <p:spPr bwMode="auto">
            <a:xfrm>
              <a:off x="456" y="2736"/>
              <a:ext cx="128" cy="162"/>
            </a:xfrm>
            <a:custGeom>
              <a:avLst/>
              <a:gdLst>
                <a:gd name="T0" fmla="*/ 0 w 128"/>
                <a:gd name="T1" fmla="*/ 0 h 162"/>
                <a:gd name="T2" fmla="*/ 0 w 128"/>
                <a:gd name="T3" fmla="*/ 146 h 162"/>
                <a:gd name="T4" fmla="*/ 128 w 128"/>
                <a:gd name="T5" fmla="*/ 162 h 162"/>
                <a:gd name="T6" fmla="*/ 126 w 128"/>
                <a:gd name="T7" fmla="*/ 10 h 162"/>
                <a:gd name="T8" fmla="*/ 0 w 128"/>
                <a:gd name="T9" fmla="*/ 0 h 162"/>
                <a:gd name="T10" fmla="*/ 0 60000 65536"/>
                <a:gd name="T11" fmla="*/ 0 60000 65536"/>
                <a:gd name="T12" fmla="*/ 0 60000 65536"/>
                <a:gd name="T13" fmla="*/ 0 60000 65536"/>
                <a:gd name="T14" fmla="*/ 0 60000 65536"/>
                <a:gd name="T15" fmla="*/ 0 w 128"/>
                <a:gd name="T16" fmla="*/ 0 h 162"/>
                <a:gd name="T17" fmla="*/ 128 w 128"/>
                <a:gd name="T18" fmla="*/ 162 h 162"/>
              </a:gdLst>
              <a:ahLst/>
              <a:cxnLst>
                <a:cxn ang="T10">
                  <a:pos x="T0" y="T1"/>
                </a:cxn>
                <a:cxn ang="T11">
                  <a:pos x="T2" y="T3"/>
                </a:cxn>
                <a:cxn ang="T12">
                  <a:pos x="T4" y="T5"/>
                </a:cxn>
                <a:cxn ang="T13">
                  <a:pos x="T6" y="T7"/>
                </a:cxn>
                <a:cxn ang="T14">
                  <a:pos x="T8" y="T9"/>
                </a:cxn>
              </a:cxnLst>
              <a:rect l="T15" t="T16" r="T17" b="T18"/>
              <a:pathLst>
                <a:path w="128" h="162">
                  <a:moveTo>
                    <a:pt x="0" y="0"/>
                  </a:moveTo>
                  <a:lnTo>
                    <a:pt x="0" y="146"/>
                  </a:lnTo>
                  <a:lnTo>
                    <a:pt x="128" y="162"/>
                  </a:lnTo>
                  <a:lnTo>
                    <a:pt x="126" y="10"/>
                  </a:lnTo>
                  <a:lnTo>
                    <a:pt x="0" y="0"/>
                  </a:lnTo>
                  <a:close/>
                </a:path>
              </a:pathLst>
            </a:custGeom>
            <a:solidFill>
              <a:srgbClr val="76869E"/>
            </a:solidFill>
            <a:ln w="9525">
              <a:noFill/>
              <a:round/>
              <a:headEnd/>
              <a:tailEnd/>
            </a:ln>
          </p:spPr>
          <p:txBody>
            <a:bodyPr/>
            <a:lstStyle/>
            <a:p>
              <a:endParaRPr lang="en-US" sz="4000">
                <a:latin typeface="Telefonica Text"/>
              </a:endParaRPr>
            </a:p>
          </p:txBody>
        </p:sp>
        <p:sp>
          <p:nvSpPr>
            <p:cNvPr id="29786" name="Freeform 82"/>
            <p:cNvSpPr>
              <a:spLocks/>
            </p:cNvSpPr>
            <p:nvPr/>
          </p:nvSpPr>
          <p:spPr bwMode="auto">
            <a:xfrm>
              <a:off x="618" y="2684"/>
              <a:ext cx="513" cy="254"/>
            </a:xfrm>
            <a:custGeom>
              <a:avLst/>
              <a:gdLst>
                <a:gd name="T0" fmla="*/ 0 w 513"/>
                <a:gd name="T1" fmla="*/ 254 h 254"/>
                <a:gd name="T2" fmla="*/ 513 w 513"/>
                <a:gd name="T3" fmla="*/ 104 h 254"/>
                <a:gd name="T4" fmla="*/ 511 w 513"/>
                <a:gd name="T5" fmla="*/ 0 h 254"/>
                <a:gd name="T6" fmla="*/ 0 w 513"/>
                <a:gd name="T7" fmla="*/ 124 h 254"/>
                <a:gd name="T8" fmla="*/ 0 w 513"/>
                <a:gd name="T9" fmla="*/ 254 h 254"/>
                <a:gd name="T10" fmla="*/ 0 60000 65536"/>
                <a:gd name="T11" fmla="*/ 0 60000 65536"/>
                <a:gd name="T12" fmla="*/ 0 60000 65536"/>
                <a:gd name="T13" fmla="*/ 0 60000 65536"/>
                <a:gd name="T14" fmla="*/ 0 60000 65536"/>
                <a:gd name="T15" fmla="*/ 0 w 513"/>
                <a:gd name="T16" fmla="*/ 0 h 254"/>
                <a:gd name="T17" fmla="*/ 513 w 513"/>
                <a:gd name="T18" fmla="*/ 254 h 254"/>
              </a:gdLst>
              <a:ahLst/>
              <a:cxnLst>
                <a:cxn ang="T10">
                  <a:pos x="T0" y="T1"/>
                </a:cxn>
                <a:cxn ang="T11">
                  <a:pos x="T2" y="T3"/>
                </a:cxn>
                <a:cxn ang="T12">
                  <a:pos x="T4" y="T5"/>
                </a:cxn>
                <a:cxn ang="T13">
                  <a:pos x="T6" y="T7"/>
                </a:cxn>
                <a:cxn ang="T14">
                  <a:pos x="T8" y="T9"/>
                </a:cxn>
              </a:cxnLst>
              <a:rect l="T15" t="T16" r="T17" b="T18"/>
              <a:pathLst>
                <a:path w="513" h="254">
                  <a:moveTo>
                    <a:pt x="0" y="254"/>
                  </a:moveTo>
                  <a:lnTo>
                    <a:pt x="513" y="104"/>
                  </a:lnTo>
                  <a:lnTo>
                    <a:pt x="511" y="0"/>
                  </a:lnTo>
                  <a:lnTo>
                    <a:pt x="0" y="124"/>
                  </a:lnTo>
                  <a:lnTo>
                    <a:pt x="0" y="254"/>
                  </a:lnTo>
                  <a:close/>
                </a:path>
              </a:pathLst>
            </a:custGeom>
            <a:solidFill>
              <a:srgbClr val="013A63"/>
            </a:solidFill>
            <a:ln w="9525">
              <a:noFill/>
              <a:round/>
              <a:headEnd/>
              <a:tailEnd/>
            </a:ln>
          </p:spPr>
          <p:txBody>
            <a:bodyPr/>
            <a:lstStyle/>
            <a:p>
              <a:endParaRPr lang="en-US" sz="4000">
                <a:latin typeface="Telefonica Text"/>
              </a:endParaRPr>
            </a:p>
          </p:txBody>
        </p:sp>
        <p:sp>
          <p:nvSpPr>
            <p:cNvPr id="29787" name="Freeform 83"/>
            <p:cNvSpPr>
              <a:spLocks/>
            </p:cNvSpPr>
            <p:nvPr/>
          </p:nvSpPr>
          <p:spPr bwMode="auto">
            <a:xfrm>
              <a:off x="524" y="2584"/>
              <a:ext cx="629" cy="254"/>
            </a:xfrm>
            <a:custGeom>
              <a:avLst/>
              <a:gdLst>
                <a:gd name="T0" fmla="*/ 0 w 314"/>
                <a:gd name="T1" fmla="*/ 114688 h 127"/>
                <a:gd name="T2" fmla="*/ 99773 w 314"/>
                <a:gd name="T3" fmla="*/ 260096 h 127"/>
                <a:gd name="T4" fmla="*/ 654402 w 314"/>
                <a:gd name="T5" fmla="*/ 122880 h 127"/>
                <a:gd name="T6" fmla="*/ 644082 w 314"/>
                <a:gd name="T7" fmla="*/ 0 h 127"/>
                <a:gd name="T8" fmla="*/ 0 w 314"/>
                <a:gd name="T9" fmla="*/ 114688 h 127"/>
                <a:gd name="T10" fmla="*/ 0 60000 65536"/>
                <a:gd name="T11" fmla="*/ 0 60000 65536"/>
                <a:gd name="T12" fmla="*/ 0 60000 65536"/>
                <a:gd name="T13" fmla="*/ 0 60000 65536"/>
                <a:gd name="T14" fmla="*/ 0 60000 65536"/>
                <a:gd name="T15" fmla="*/ 0 w 314"/>
                <a:gd name="T16" fmla="*/ 0 h 127"/>
                <a:gd name="T17" fmla="*/ 314 w 314"/>
                <a:gd name="T18" fmla="*/ 127 h 127"/>
              </a:gdLst>
              <a:ahLst/>
              <a:cxnLst>
                <a:cxn ang="T10">
                  <a:pos x="T0" y="T1"/>
                </a:cxn>
                <a:cxn ang="T11">
                  <a:pos x="T2" y="T3"/>
                </a:cxn>
                <a:cxn ang="T12">
                  <a:pos x="T4" y="T5"/>
                </a:cxn>
                <a:cxn ang="T13">
                  <a:pos x="T6" y="T7"/>
                </a:cxn>
                <a:cxn ang="T14">
                  <a:pos x="T8" y="T9"/>
                </a:cxn>
              </a:cxnLst>
              <a:rect l="T15" t="T16" r="T17" b="T18"/>
              <a:pathLst>
                <a:path w="314" h="127">
                  <a:moveTo>
                    <a:pt x="0" y="56"/>
                  </a:moveTo>
                  <a:cubicBezTo>
                    <a:pt x="0" y="56"/>
                    <a:pt x="30" y="89"/>
                    <a:pt x="48" y="127"/>
                  </a:cubicBezTo>
                  <a:cubicBezTo>
                    <a:pt x="91" y="119"/>
                    <a:pt x="314" y="60"/>
                    <a:pt x="314" y="60"/>
                  </a:cubicBezTo>
                  <a:cubicBezTo>
                    <a:pt x="309" y="0"/>
                    <a:pt x="309" y="0"/>
                    <a:pt x="309" y="0"/>
                  </a:cubicBezTo>
                  <a:lnTo>
                    <a:pt x="0" y="56"/>
                  </a:lnTo>
                  <a:close/>
                </a:path>
              </a:pathLst>
            </a:custGeom>
            <a:solidFill>
              <a:srgbClr val="76869E"/>
            </a:solidFill>
            <a:ln w="9525">
              <a:noFill/>
              <a:round/>
              <a:headEnd/>
              <a:tailEnd/>
            </a:ln>
          </p:spPr>
          <p:txBody>
            <a:bodyPr/>
            <a:lstStyle/>
            <a:p>
              <a:endParaRPr lang="en-US" sz="4000">
                <a:latin typeface="Telefonica Text"/>
              </a:endParaRPr>
            </a:p>
          </p:txBody>
        </p:sp>
        <p:sp>
          <p:nvSpPr>
            <p:cNvPr id="29788" name="Freeform 84"/>
            <p:cNvSpPr>
              <a:spLocks/>
            </p:cNvSpPr>
            <p:nvPr/>
          </p:nvSpPr>
          <p:spPr bwMode="auto">
            <a:xfrm>
              <a:off x="324" y="2574"/>
              <a:ext cx="821" cy="132"/>
            </a:xfrm>
            <a:custGeom>
              <a:avLst/>
              <a:gdLst>
                <a:gd name="T0" fmla="*/ 0 w 821"/>
                <a:gd name="T1" fmla="*/ 112 h 132"/>
                <a:gd name="T2" fmla="*/ 208 w 821"/>
                <a:gd name="T3" fmla="*/ 132 h 132"/>
                <a:gd name="T4" fmla="*/ 821 w 821"/>
                <a:gd name="T5" fmla="*/ 10 h 132"/>
                <a:gd name="T6" fmla="*/ 627 w 821"/>
                <a:gd name="T7" fmla="*/ 0 h 132"/>
                <a:gd name="T8" fmla="*/ 0 w 821"/>
                <a:gd name="T9" fmla="*/ 112 h 132"/>
                <a:gd name="T10" fmla="*/ 0 60000 65536"/>
                <a:gd name="T11" fmla="*/ 0 60000 65536"/>
                <a:gd name="T12" fmla="*/ 0 60000 65536"/>
                <a:gd name="T13" fmla="*/ 0 60000 65536"/>
                <a:gd name="T14" fmla="*/ 0 60000 65536"/>
                <a:gd name="T15" fmla="*/ 0 w 821"/>
                <a:gd name="T16" fmla="*/ 0 h 132"/>
                <a:gd name="T17" fmla="*/ 821 w 821"/>
                <a:gd name="T18" fmla="*/ 132 h 132"/>
              </a:gdLst>
              <a:ahLst/>
              <a:cxnLst>
                <a:cxn ang="T10">
                  <a:pos x="T0" y="T1"/>
                </a:cxn>
                <a:cxn ang="T11">
                  <a:pos x="T2" y="T3"/>
                </a:cxn>
                <a:cxn ang="T12">
                  <a:pos x="T4" y="T5"/>
                </a:cxn>
                <a:cxn ang="T13">
                  <a:pos x="T6" y="T7"/>
                </a:cxn>
                <a:cxn ang="T14">
                  <a:pos x="T8" y="T9"/>
                </a:cxn>
              </a:cxnLst>
              <a:rect l="T15" t="T16" r="T17" b="T18"/>
              <a:pathLst>
                <a:path w="821" h="132">
                  <a:moveTo>
                    <a:pt x="0" y="112"/>
                  </a:moveTo>
                  <a:lnTo>
                    <a:pt x="208" y="132"/>
                  </a:lnTo>
                  <a:lnTo>
                    <a:pt x="821" y="10"/>
                  </a:lnTo>
                  <a:lnTo>
                    <a:pt x="627" y="0"/>
                  </a:lnTo>
                  <a:lnTo>
                    <a:pt x="0" y="112"/>
                  </a:lnTo>
                  <a:close/>
                </a:path>
              </a:pathLst>
            </a:custGeom>
            <a:solidFill>
              <a:srgbClr val="A5B7CA"/>
            </a:solidFill>
            <a:ln w="9525">
              <a:noFill/>
              <a:round/>
              <a:headEnd/>
              <a:tailEnd/>
            </a:ln>
          </p:spPr>
          <p:txBody>
            <a:bodyPr/>
            <a:lstStyle/>
            <a:p>
              <a:endParaRPr lang="en-US" sz="4000">
                <a:latin typeface="Telefonica Text"/>
              </a:endParaRPr>
            </a:p>
          </p:txBody>
        </p:sp>
        <p:sp>
          <p:nvSpPr>
            <p:cNvPr id="29789" name="Freeform 85"/>
            <p:cNvSpPr>
              <a:spLocks/>
            </p:cNvSpPr>
            <p:nvPr/>
          </p:nvSpPr>
          <p:spPr bwMode="auto">
            <a:xfrm>
              <a:off x="694" y="2956"/>
              <a:ext cx="549" cy="212"/>
            </a:xfrm>
            <a:custGeom>
              <a:avLst/>
              <a:gdLst>
                <a:gd name="T0" fmla="*/ 0 w 274"/>
                <a:gd name="T1" fmla="*/ 169984 h 106"/>
                <a:gd name="T2" fmla="*/ 514259 w 274"/>
                <a:gd name="T3" fmla="*/ 153600 h 106"/>
                <a:gd name="T4" fmla="*/ 512201 w 274"/>
                <a:gd name="T5" fmla="*/ 2048 h 106"/>
                <a:gd name="T6" fmla="*/ 568357 w 274"/>
                <a:gd name="T7" fmla="*/ 0 h 106"/>
                <a:gd name="T8" fmla="*/ 572499 w 274"/>
                <a:gd name="T9" fmla="*/ 4096 h 106"/>
                <a:gd name="T10" fmla="*/ 572499 w 274"/>
                <a:gd name="T11" fmla="*/ 210944 h 106"/>
                <a:gd name="T12" fmla="*/ 0 w 274"/>
                <a:gd name="T13" fmla="*/ 217088 h 106"/>
                <a:gd name="T14" fmla="*/ 0 w 274"/>
                <a:gd name="T15" fmla="*/ 169984 h 106"/>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106"/>
                <a:gd name="T26" fmla="*/ 274 w 274"/>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106">
                  <a:moveTo>
                    <a:pt x="0" y="83"/>
                  </a:moveTo>
                  <a:cubicBezTo>
                    <a:pt x="246" y="75"/>
                    <a:pt x="246" y="75"/>
                    <a:pt x="246" y="75"/>
                  </a:cubicBezTo>
                  <a:cubicBezTo>
                    <a:pt x="245" y="1"/>
                    <a:pt x="245" y="1"/>
                    <a:pt x="245" y="1"/>
                  </a:cubicBezTo>
                  <a:cubicBezTo>
                    <a:pt x="272" y="0"/>
                    <a:pt x="272" y="0"/>
                    <a:pt x="272" y="0"/>
                  </a:cubicBezTo>
                  <a:cubicBezTo>
                    <a:pt x="274" y="2"/>
                    <a:pt x="274" y="2"/>
                    <a:pt x="274" y="2"/>
                  </a:cubicBezTo>
                  <a:cubicBezTo>
                    <a:pt x="274" y="103"/>
                    <a:pt x="274" y="103"/>
                    <a:pt x="274" y="103"/>
                  </a:cubicBezTo>
                  <a:cubicBezTo>
                    <a:pt x="0" y="106"/>
                    <a:pt x="0" y="106"/>
                    <a:pt x="0" y="106"/>
                  </a:cubicBezTo>
                  <a:cubicBezTo>
                    <a:pt x="0" y="106"/>
                    <a:pt x="0" y="95"/>
                    <a:pt x="0" y="83"/>
                  </a:cubicBezTo>
                  <a:close/>
                </a:path>
              </a:pathLst>
            </a:custGeom>
            <a:solidFill>
              <a:srgbClr val="76869E"/>
            </a:solidFill>
            <a:ln w="9525">
              <a:noFill/>
              <a:round/>
              <a:headEnd/>
              <a:tailEnd/>
            </a:ln>
          </p:spPr>
          <p:txBody>
            <a:bodyPr/>
            <a:lstStyle/>
            <a:p>
              <a:endParaRPr lang="en-US" sz="4000">
                <a:latin typeface="Telefonica Text"/>
              </a:endParaRPr>
            </a:p>
          </p:txBody>
        </p:sp>
        <p:sp>
          <p:nvSpPr>
            <p:cNvPr id="29790" name="Freeform 86"/>
            <p:cNvSpPr>
              <a:spLocks/>
            </p:cNvSpPr>
            <p:nvPr/>
          </p:nvSpPr>
          <p:spPr bwMode="auto">
            <a:xfrm>
              <a:off x="1139" y="2898"/>
              <a:ext cx="104" cy="62"/>
            </a:xfrm>
            <a:custGeom>
              <a:avLst/>
              <a:gdLst>
                <a:gd name="T0" fmla="*/ 46 w 104"/>
                <a:gd name="T1" fmla="*/ 60 h 62"/>
                <a:gd name="T2" fmla="*/ 0 w 104"/>
                <a:gd name="T3" fmla="*/ 0 h 62"/>
                <a:gd name="T4" fmla="*/ 52 w 104"/>
                <a:gd name="T5" fmla="*/ 0 h 62"/>
                <a:gd name="T6" fmla="*/ 104 w 104"/>
                <a:gd name="T7" fmla="*/ 62 h 62"/>
                <a:gd name="T8" fmla="*/ 46 w 104"/>
                <a:gd name="T9" fmla="*/ 60 h 62"/>
                <a:gd name="T10" fmla="*/ 0 60000 65536"/>
                <a:gd name="T11" fmla="*/ 0 60000 65536"/>
                <a:gd name="T12" fmla="*/ 0 60000 65536"/>
                <a:gd name="T13" fmla="*/ 0 60000 65536"/>
                <a:gd name="T14" fmla="*/ 0 60000 65536"/>
                <a:gd name="T15" fmla="*/ 0 w 104"/>
                <a:gd name="T16" fmla="*/ 0 h 62"/>
                <a:gd name="T17" fmla="*/ 104 w 104"/>
                <a:gd name="T18" fmla="*/ 62 h 62"/>
              </a:gdLst>
              <a:ahLst/>
              <a:cxnLst>
                <a:cxn ang="T10">
                  <a:pos x="T0" y="T1"/>
                </a:cxn>
                <a:cxn ang="T11">
                  <a:pos x="T2" y="T3"/>
                </a:cxn>
                <a:cxn ang="T12">
                  <a:pos x="T4" y="T5"/>
                </a:cxn>
                <a:cxn ang="T13">
                  <a:pos x="T6" y="T7"/>
                </a:cxn>
                <a:cxn ang="T14">
                  <a:pos x="T8" y="T9"/>
                </a:cxn>
              </a:cxnLst>
              <a:rect l="T15" t="T16" r="T17" b="T18"/>
              <a:pathLst>
                <a:path w="104" h="62">
                  <a:moveTo>
                    <a:pt x="46" y="60"/>
                  </a:moveTo>
                  <a:lnTo>
                    <a:pt x="0" y="0"/>
                  </a:lnTo>
                  <a:lnTo>
                    <a:pt x="52" y="0"/>
                  </a:lnTo>
                  <a:lnTo>
                    <a:pt x="104" y="62"/>
                  </a:lnTo>
                  <a:lnTo>
                    <a:pt x="46" y="60"/>
                  </a:lnTo>
                  <a:close/>
                </a:path>
              </a:pathLst>
            </a:custGeom>
            <a:solidFill>
              <a:srgbClr val="A5B7CA"/>
            </a:solidFill>
            <a:ln w="9525">
              <a:noFill/>
              <a:round/>
              <a:headEnd/>
              <a:tailEnd/>
            </a:ln>
          </p:spPr>
          <p:txBody>
            <a:bodyPr/>
            <a:lstStyle/>
            <a:p>
              <a:endParaRPr lang="en-US" sz="4000">
                <a:latin typeface="Telefonica Text"/>
              </a:endParaRPr>
            </a:p>
          </p:txBody>
        </p:sp>
      </p:grpSp>
      <p:pic>
        <p:nvPicPr>
          <p:cNvPr id="29754" name="Picture 84" descr="http://www.strike-the-root.com/62/scarmig/scarmi3.jpg"/>
          <p:cNvPicPr>
            <a:picLocks noChangeAspect="1" noChangeArrowheads="1"/>
          </p:cNvPicPr>
          <p:nvPr/>
        </p:nvPicPr>
        <p:blipFill>
          <a:blip r:embed="rId17" cstate="screen"/>
          <a:srcRect/>
          <a:stretch>
            <a:fillRect/>
          </a:stretch>
        </p:blipFill>
        <p:spPr bwMode="auto">
          <a:xfrm>
            <a:off x="12952667" y="3758038"/>
            <a:ext cx="857344" cy="643175"/>
          </a:xfrm>
          <a:prstGeom prst="rect">
            <a:avLst/>
          </a:prstGeom>
          <a:noFill/>
          <a:ln w="9525">
            <a:noFill/>
            <a:miter lim="800000"/>
            <a:headEnd/>
            <a:tailEnd/>
          </a:ln>
        </p:spPr>
      </p:pic>
      <p:sp>
        <p:nvSpPr>
          <p:cNvPr id="29755" name="Rectangle 41"/>
          <p:cNvSpPr>
            <a:spLocks noChangeArrowheads="1"/>
          </p:cNvSpPr>
          <p:nvPr/>
        </p:nvSpPr>
        <p:spPr bwMode="auto">
          <a:xfrm>
            <a:off x="14105295" y="3715160"/>
            <a:ext cx="1220182" cy="523208"/>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e-Passport</a:t>
            </a:r>
          </a:p>
        </p:txBody>
      </p:sp>
      <p:sp>
        <p:nvSpPr>
          <p:cNvPr id="29756" name="Rectangle 23"/>
          <p:cNvSpPr>
            <a:spLocks noChangeArrowheads="1"/>
          </p:cNvSpPr>
          <p:nvPr/>
        </p:nvSpPr>
        <p:spPr bwMode="auto">
          <a:xfrm>
            <a:off x="2340196" y="3668034"/>
            <a:ext cx="1507120" cy="954095"/>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Vehicle</a:t>
            </a:r>
          </a:p>
          <a:p>
            <a:pPr algn="ctr"/>
            <a:r>
              <a:rPr kumimoji="1" lang="en-US" altLang="zh-CN" sz="2800" dirty="0">
                <a:latin typeface="Telefonica Text"/>
                <a:cs typeface="Arial" pitchFamily="34" charset="0"/>
              </a:rPr>
              <a:t>Management</a:t>
            </a:r>
            <a:endParaRPr kumimoji="1" lang="zh-CN" altLang="en-US" sz="2800" dirty="0">
              <a:latin typeface="Telefonica Text"/>
              <a:cs typeface="Arial" pitchFamily="34" charset="0"/>
            </a:endParaRPr>
          </a:p>
        </p:txBody>
      </p:sp>
      <p:sp>
        <p:nvSpPr>
          <p:cNvPr id="29757" name="Rectangle 23"/>
          <p:cNvSpPr>
            <a:spLocks noChangeArrowheads="1"/>
          </p:cNvSpPr>
          <p:nvPr/>
        </p:nvSpPr>
        <p:spPr bwMode="auto">
          <a:xfrm>
            <a:off x="3653752" y="2724002"/>
            <a:ext cx="1396512" cy="954095"/>
          </a:xfrm>
          <a:prstGeom prst="rect">
            <a:avLst/>
          </a:prstGeom>
          <a:noFill/>
          <a:ln w="9525">
            <a:noFill/>
            <a:miter lim="800000"/>
            <a:headEnd/>
            <a:tailEnd/>
          </a:ln>
        </p:spPr>
        <p:txBody>
          <a:bodyPr wrap="none" lIns="91428" tIns="45714" rIns="91428" bIns="45714">
            <a:spAutoFit/>
          </a:bodyPr>
          <a:lstStyle/>
          <a:p>
            <a:pPr algn="ctr"/>
            <a:r>
              <a:rPr kumimoji="1" lang="en-US" altLang="zh-CN" sz="2800" dirty="0">
                <a:latin typeface="Telefonica Text"/>
                <a:cs typeface="Arial" pitchFamily="34" charset="0"/>
              </a:rPr>
              <a:t>Internet</a:t>
            </a:r>
          </a:p>
          <a:p>
            <a:pPr algn="ctr"/>
            <a:r>
              <a:rPr kumimoji="1" lang="en-US" altLang="zh-CN" sz="2800" dirty="0">
                <a:latin typeface="Telefonica Text"/>
                <a:cs typeface="Arial" pitchFamily="34" charset="0"/>
              </a:rPr>
              <a:t>Surveillance</a:t>
            </a:r>
            <a:endParaRPr kumimoji="1" lang="zh-CN" altLang="en-US" sz="2800" dirty="0">
              <a:latin typeface="Telefonica Text"/>
              <a:cs typeface="Arial" pitchFamily="34" charset="0"/>
            </a:endParaRPr>
          </a:p>
        </p:txBody>
      </p:sp>
      <p:pic>
        <p:nvPicPr>
          <p:cNvPr id="29758" name="Picture 238" descr="kingsoft_powerword"/>
          <p:cNvPicPr>
            <a:picLocks noChangeAspect="1" noChangeArrowheads="1"/>
          </p:cNvPicPr>
          <p:nvPr/>
        </p:nvPicPr>
        <p:blipFill>
          <a:blip r:embed="rId18" cstate="screen"/>
          <a:srcRect/>
          <a:stretch>
            <a:fillRect/>
          </a:stretch>
        </p:blipFill>
        <p:spPr bwMode="auto">
          <a:xfrm>
            <a:off x="5287354" y="3057706"/>
            <a:ext cx="714452" cy="519304"/>
          </a:xfrm>
          <a:prstGeom prst="rect">
            <a:avLst/>
          </a:prstGeom>
          <a:noFill/>
          <a:ln w="9525">
            <a:noFill/>
            <a:miter lim="800000"/>
            <a:headEnd/>
            <a:tailEnd/>
          </a:ln>
        </p:spPr>
      </p:pic>
      <p:grpSp>
        <p:nvGrpSpPr>
          <p:cNvPr id="5" name="Group 120"/>
          <p:cNvGrpSpPr>
            <a:grpSpLocks noChangeAspect="1"/>
          </p:cNvGrpSpPr>
          <p:nvPr/>
        </p:nvGrpSpPr>
        <p:grpSpPr bwMode="auto">
          <a:xfrm>
            <a:off x="5430244" y="3379294"/>
            <a:ext cx="539809" cy="297765"/>
            <a:chOff x="2992" y="584"/>
            <a:chExt cx="506" cy="392"/>
          </a:xfrm>
        </p:grpSpPr>
        <p:sp>
          <p:nvSpPr>
            <p:cNvPr id="29765" name="Freeform 121"/>
            <p:cNvSpPr>
              <a:spLocks noChangeAspect="1"/>
            </p:cNvSpPr>
            <p:nvPr/>
          </p:nvSpPr>
          <p:spPr bwMode="auto">
            <a:xfrm>
              <a:off x="2992" y="744"/>
              <a:ext cx="506" cy="232"/>
            </a:xfrm>
            <a:custGeom>
              <a:avLst/>
              <a:gdLst>
                <a:gd name="T0" fmla="*/ 0 w 253"/>
                <a:gd name="T1" fmla="*/ 0 h 116"/>
                <a:gd name="T2" fmla="*/ 0 w 253"/>
                <a:gd name="T3" fmla="*/ 9472 h 116"/>
                <a:gd name="T4" fmla="*/ 0 w 253"/>
                <a:gd name="T5" fmla="*/ 9472 h 116"/>
                <a:gd name="T6" fmla="*/ 32512 w 253"/>
                <a:gd name="T7" fmla="*/ 29696 h 116"/>
                <a:gd name="T8" fmla="*/ 64768 w 253"/>
                <a:gd name="T9" fmla="*/ 9472 h 116"/>
                <a:gd name="T10" fmla="*/ 64768 w 253"/>
                <a:gd name="T11" fmla="*/ 9472 h 116"/>
                <a:gd name="T12" fmla="*/ 64768 w 253"/>
                <a:gd name="T13" fmla="*/ 0 h 116"/>
                <a:gd name="T14" fmla="*/ 0 w 253"/>
                <a:gd name="T15" fmla="*/ 0 h 116"/>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116"/>
                <a:gd name="T26" fmla="*/ 253 w 253"/>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116">
                  <a:moveTo>
                    <a:pt x="0" y="0"/>
                  </a:moveTo>
                  <a:cubicBezTo>
                    <a:pt x="0" y="37"/>
                    <a:pt x="0" y="37"/>
                    <a:pt x="0" y="37"/>
                  </a:cubicBezTo>
                  <a:cubicBezTo>
                    <a:pt x="0" y="37"/>
                    <a:pt x="0" y="37"/>
                    <a:pt x="0" y="37"/>
                  </a:cubicBezTo>
                  <a:cubicBezTo>
                    <a:pt x="1" y="81"/>
                    <a:pt x="57" y="116"/>
                    <a:pt x="127" y="116"/>
                  </a:cubicBezTo>
                  <a:cubicBezTo>
                    <a:pt x="196" y="116"/>
                    <a:pt x="253" y="81"/>
                    <a:pt x="253" y="37"/>
                  </a:cubicBezTo>
                  <a:cubicBezTo>
                    <a:pt x="253" y="37"/>
                    <a:pt x="253" y="37"/>
                    <a:pt x="253" y="37"/>
                  </a:cubicBezTo>
                  <a:cubicBezTo>
                    <a:pt x="253" y="0"/>
                    <a:pt x="253" y="0"/>
                    <a:pt x="253" y="0"/>
                  </a:cubicBezTo>
                  <a:lnTo>
                    <a:pt x="0" y="0"/>
                  </a:lnTo>
                  <a:close/>
                </a:path>
              </a:pathLst>
            </a:custGeom>
            <a:solidFill>
              <a:srgbClr val="0B3C68"/>
            </a:solidFill>
            <a:ln w="9525">
              <a:noFill/>
              <a:round/>
              <a:headEnd/>
              <a:tailEnd/>
            </a:ln>
          </p:spPr>
          <p:txBody>
            <a:bodyPr/>
            <a:lstStyle/>
            <a:p>
              <a:endParaRPr lang="en-US" sz="4000">
                <a:latin typeface="Telefonica Text"/>
              </a:endParaRPr>
            </a:p>
          </p:txBody>
        </p:sp>
        <p:sp>
          <p:nvSpPr>
            <p:cNvPr id="29766" name="Oval 122"/>
            <p:cNvSpPr>
              <a:spLocks noChangeAspect="1" noChangeArrowheads="1"/>
            </p:cNvSpPr>
            <p:nvPr/>
          </p:nvSpPr>
          <p:spPr bwMode="auto">
            <a:xfrm>
              <a:off x="2992" y="586"/>
              <a:ext cx="506" cy="314"/>
            </a:xfrm>
            <a:prstGeom prst="ellipse">
              <a:avLst/>
            </a:prstGeom>
            <a:solidFill>
              <a:srgbClr val="5D7695"/>
            </a:solidFill>
            <a:ln w="9525">
              <a:noFill/>
              <a:round/>
              <a:headEnd/>
              <a:tailEnd/>
            </a:ln>
          </p:spPr>
          <p:txBody>
            <a:bodyPr/>
            <a:lstStyle/>
            <a:p>
              <a:pPr algn="ctr"/>
              <a:endParaRPr lang="zh-CN" altLang="en-US" sz="4000">
                <a:latin typeface="Telefonica Text"/>
                <a:cs typeface="Arial" pitchFamily="34" charset="0"/>
              </a:endParaRPr>
            </a:p>
          </p:txBody>
        </p:sp>
        <p:sp>
          <p:nvSpPr>
            <p:cNvPr id="29767" name="Freeform 123"/>
            <p:cNvSpPr>
              <a:spLocks noChangeAspect="1" noEditPoints="1"/>
            </p:cNvSpPr>
            <p:nvPr/>
          </p:nvSpPr>
          <p:spPr bwMode="auto">
            <a:xfrm>
              <a:off x="2994" y="584"/>
              <a:ext cx="502" cy="318"/>
            </a:xfrm>
            <a:custGeom>
              <a:avLst/>
              <a:gdLst>
                <a:gd name="T0" fmla="*/ 0 w 251"/>
                <a:gd name="T1" fmla="*/ 20480 h 159"/>
                <a:gd name="T2" fmla="*/ 32256 w 251"/>
                <a:gd name="T3" fmla="*/ 40704 h 159"/>
                <a:gd name="T4" fmla="*/ 64256 w 251"/>
                <a:gd name="T5" fmla="*/ 20480 h 159"/>
                <a:gd name="T6" fmla="*/ 32256 w 251"/>
                <a:gd name="T7" fmla="*/ 0 h 159"/>
                <a:gd name="T8" fmla="*/ 0 w 251"/>
                <a:gd name="T9" fmla="*/ 20480 h 159"/>
                <a:gd name="T10" fmla="*/ 2048 w 251"/>
                <a:gd name="T11" fmla="*/ 20480 h 159"/>
                <a:gd name="T12" fmla="*/ 32256 w 251"/>
                <a:gd name="T13" fmla="*/ 2048 h 159"/>
                <a:gd name="T14" fmla="*/ 62208 w 251"/>
                <a:gd name="T15" fmla="*/ 20480 h 159"/>
                <a:gd name="T16" fmla="*/ 32256 w 251"/>
                <a:gd name="T17" fmla="*/ 38912 h 159"/>
                <a:gd name="T18" fmla="*/ 2048 w 251"/>
                <a:gd name="T19" fmla="*/ 2048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59"/>
                <a:gd name="T32" fmla="*/ 251 w 25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59">
                  <a:moveTo>
                    <a:pt x="0" y="80"/>
                  </a:moveTo>
                  <a:cubicBezTo>
                    <a:pt x="0" y="124"/>
                    <a:pt x="57" y="159"/>
                    <a:pt x="126" y="159"/>
                  </a:cubicBezTo>
                  <a:cubicBezTo>
                    <a:pt x="195" y="159"/>
                    <a:pt x="251" y="124"/>
                    <a:pt x="251" y="80"/>
                  </a:cubicBezTo>
                  <a:cubicBezTo>
                    <a:pt x="251" y="36"/>
                    <a:pt x="195" y="0"/>
                    <a:pt x="126" y="0"/>
                  </a:cubicBezTo>
                  <a:cubicBezTo>
                    <a:pt x="57" y="0"/>
                    <a:pt x="0" y="36"/>
                    <a:pt x="0" y="80"/>
                  </a:cubicBezTo>
                  <a:close/>
                  <a:moveTo>
                    <a:pt x="8" y="80"/>
                  </a:moveTo>
                  <a:cubicBezTo>
                    <a:pt x="8" y="40"/>
                    <a:pt x="61" y="8"/>
                    <a:pt x="126" y="8"/>
                  </a:cubicBezTo>
                  <a:cubicBezTo>
                    <a:pt x="190" y="8"/>
                    <a:pt x="243" y="40"/>
                    <a:pt x="243" y="80"/>
                  </a:cubicBezTo>
                  <a:cubicBezTo>
                    <a:pt x="243" y="119"/>
                    <a:pt x="190" y="152"/>
                    <a:pt x="126" y="152"/>
                  </a:cubicBezTo>
                  <a:cubicBezTo>
                    <a:pt x="61" y="152"/>
                    <a:pt x="8" y="119"/>
                    <a:pt x="8" y="80"/>
                  </a:cubicBezTo>
                  <a:close/>
                </a:path>
              </a:pathLst>
            </a:custGeom>
            <a:solidFill>
              <a:srgbClr val="8BA6BD"/>
            </a:solidFill>
            <a:ln w="9525">
              <a:noFill/>
              <a:round/>
              <a:headEnd/>
              <a:tailEnd/>
            </a:ln>
          </p:spPr>
          <p:txBody>
            <a:bodyPr/>
            <a:lstStyle/>
            <a:p>
              <a:endParaRPr lang="en-US" sz="4000">
                <a:latin typeface="Telefonica Text"/>
              </a:endParaRPr>
            </a:p>
          </p:txBody>
        </p:sp>
        <p:sp>
          <p:nvSpPr>
            <p:cNvPr id="29768" name="Freeform 124"/>
            <p:cNvSpPr>
              <a:spLocks noChangeAspect="1"/>
            </p:cNvSpPr>
            <p:nvPr/>
          </p:nvSpPr>
          <p:spPr bwMode="auto">
            <a:xfrm>
              <a:off x="3010" y="600"/>
              <a:ext cx="460" cy="196"/>
            </a:xfrm>
            <a:custGeom>
              <a:avLst/>
              <a:gdLst>
                <a:gd name="T0" fmla="*/ 512 w 230"/>
                <a:gd name="T1" fmla="*/ 19200 h 98"/>
                <a:gd name="T2" fmla="*/ 30464 w 230"/>
                <a:gd name="T3" fmla="*/ 768 h 98"/>
                <a:gd name="T4" fmla="*/ 58880 w 230"/>
                <a:gd name="T5" fmla="*/ 13056 h 98"/>
                <a:gd name="T6" fmla="*/ 30208 w 230"/>
                <a:gd name="T7" fmla="*/ 0 h 98"/>
                <a:gd name="T8" fmla="*/ 0 w 230"/>
                <a:gd name="T9" fmla="*/ 18432 h 98"/>
                <a:gd name="T10" fmla="*/ 2048 w 230"/>
                <a:gd name="T11" fmla="*/ 25088 h 98"/>
                <a:gd name="T12" fmla="*/ 512 w 230"/>
                <a:gd name="T13" fmla="*/ 19200 h 98"/>
                <a:gd name="T14" fmla="*/ 0 60000 65536"/>
                <a:gd name="T15" fmla="*/ 0 60000 65536"/>
                <a:gd name="T16" fmla="*/ 0 60000 65536"/>
                <a:gd name="T17" fmla="*/ 0 60000 65536"/>
                <a:gd name="T18" fmla="*/ 0 60000 65536"/>
                <a:gd name="T19" fmla="*/ 0 60000 65536"/>
                <a:gd name="T20" fmla="*/ 0 60000 65536"/>
                <a:gd name="T21" fmla="*/ 0 w 230"/>
                <a:gd name="T22" fmla="*/ 0 h 98"/>
                <a:gd name="T23" fmla="*/ 230 w 230"/>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98">
                  <a:moveTo>
                    <a:pt x="2" y="75"/>
                  </a:moveTo>
                  <a:cubicBezTo>
                    <a:pt x="2" y="35"/>
                    <a:pt x="54" y="3"/>
                    <a:pt x="119" y="3"/>
                  </a:cubicBezTo>
                  <a:cubicBezTo>
                    <a:pt x="170" y="3"/>
                    <a:pt x="214" y="23"/>
                    <a:pt x="230" y="51"/>
                  </a:cubicBezTo>
                  <a:cubicBezTo>
                    <a:pt x="215" y="21"/>
                    <a:pt x="170" y="0"/>
                    <a:pt x="118" y="0"/>
                  </a:cubicBezTo>
                  <a:cubicBezTo>
                    <a:pt x="53" y="0"/>
                    <a:pt x="0" y="32"/>
                    <a:pt x="0" y="72"/>
                  </a:cubicBezTo>
                  <a:cubicBezTo>
                    <a:pt x="0" y="81"/>
                    <a:pt x="3" y="90"/>
                    <a:pt x="8" y="98"/>
                  </a:cubicBezTo>
                  <a:cubicBezTo>
                    <a:pt x="4" y="91"/>
                    <a:pt x="2" y="83"/>
                    <a:pt x="2" y="75"/>
                  </a:cubicBezTo>
                  <a:close/>
                </a:path>
              </a:pathLst>
            </a:custGeom>
            <a:solidFill>
              <a:srgbClr val="2B4F7C"/>
            </a:solidFill>
            <a:ln w="9525">
              <a:noFill/>
              <a:round/>
              <a:headEnd/>
              <a:tailEnd/>
            </a:ln>
          </p:spPr>
          <p:txBody>
            <a:bodyPr/>
            <a:lstStyle/>
            <a:p>
              <a:endParaRPr lang="en-US" sz="4000">
                <a:latin typeface="Telefonica Text"/>
              </a:endParaRPr>
            </a:p>
          </p:txBody>
        </p:sp>
        <p:sp>
          <p:nvSpPr>
            <p:cNvPr id="29769" name="Freeform 125"/>
            <p:cNvSpPr>
              <a:spLocks noChangeAspect="1" noEditPoints="1"/>
            </p:cNvSpPr>
            <p:nvPr/>
          </p:nvSpPr>
          <p:spPr bwMode="auto">
            <a:xfrm>
              <a:off x="3082" y="656"/>
              <a:ext cx="340" cy="190"/>
            </a:xfrm>
            <a:custGeom>
              <a:avLst/>
              <a:gdLst>
                <a:gd name="T0" fmla="*/ 31744 w 170"/>
                <a:gd name="T1" fmla="*/ 20480 h 95"/>
                <a:gd name="T2" fmla="*/ 27904 w 170"/>
                <a:gd name="T3" fmla="*/ 15872 h 95"/>
                <a:gd name="T4" fmla="*/ 29184 w 170"/>
                <a:gd name="T5" fmla="*/ 15104 h 95"/>
                <a:gd name="T6" fmla="*/ 32256 w 170"/>
                <a:gd name="T7" fmla="*/ 10496 h 95"/>
                <a:gd name="T8" fmla="*/ 23552 w 170"/>
                <a:gd name="T9" fmla="*/ 15360 h 95"/>
                <a:gd name="T10" fmla="*/ 23552 w 170"/>
                <a:gd name="T11" fmla="*/ 16896 h 95"/>
                <a:gd name="T12" fmla="*/ 28416 w 170"/>
                <a:gd name="T13" fmla="*/ 22016 h 95"/>
                <a:gd name="T14" fmla="*/ 20736 w 170"/>
                <a:gd name="T15" fmla="*/ 24064 h 95"/>
                <a:gd name="T16" fmla="*/ 36864 w 170"/>
                <a:gd name="T17" fmla="*/ 15616 h 95"/>
                <a:gd name="T18" fmla="*/ 29696 w 170"/>
                <a:gd name="T19" fmla="*/ 9472 h 95"/>
                <a:gd name="T20" fmla="*/ 36608 w 170"/>
                <a:gd name="T21" fmla="*/ 9472 h 95"/>
                <a:gd name="T22" fmla="*/ 43520 w 170"/>
                <a:gd name="T23" fmla="*/ 768 h 95"/>
                <a:gd name="T24" fmla="*/ 30720 w 170"/>
                <a:gd name="T25" fmla="*/ 1792 h 95"/>
                <a:gd name="T26" fmla="*/ 37376 w 170"/>
                <a:gd name="T27" fmla="*/ 2816 h 95"/>
                <a:gd name="T28" fmla="*/ 28160 w 170"/>
                <a:gd name="T29" fmla="*/ 6400 h 95"/>
                <a:gd name="T30" fmla="*/ 22272 w 170"/>
                <a:gd name="T31" fmla="*/ 5120 h 95"/>
                <a:gd name="T32" fmla="*/ 29696 w 170"/>
                <a:gd name="T33" fmla="*/ 9472 h 95"/>
                <a:gd name="T34" fmla="*/ 15616 w 170"/>
                <a:gd name="T35" fmla="*/ 7680 h 95"/>
                <a:gd name="T36" fmla="*/ 15872 w 170"/>
                <a:gd name="T37" fmla="*/ 8448 h 95"/>
                <a:gd name="T38" fmla="*/ 9728 w 170"/>
                <a:gd name="T39" fmla="*/ 12032 h 95"/>
                <a:gd name="T40" fmla="*/ 19200 w 170"/>
                <a:gd name="T41" fmla="*/ 9728 h 95"/>
                <a:gd name="T42" fmla="*/ 20224 w 170"/>
                <a:gd name="T43" fmla="*/ 8704 h 95"/>
                <a:gd name="T44" fmla="*/ 15360 w 170"/>
                <a:gd name="T45" fmla="*/ 2304 h 95"/>
                <a:gd name="T46" fmla="*/ 22784 w 170"/>
                <a:gd name="T47" fmla="*/ 512 h 95"/>
                <a:gd name="T48" fmla="*/ 8448 w 170"/>
                <a:gd name="T49" fmla="*/ 5120 h 95"/>
                <a:gd name="T50" fmla="*/ 9984 w 170"/>
                <a:gd name="T51" fmla="*/ 8704 h 95"/>
                <a:gd name="T52" fmla="*/ 13824 w 170"/>
                <a:gd name="T53" fmla="*/ 14848 h 95"/>
                <a:gd name="T54" fmla="*/ 7168 w 170"/>
                <a:gd name="T55" fmla="*/ 15104 h 95"/>
                <a:gd name="T56" fmla="*/ 1792 w 170"/>
                <a:gd name="T57" fmla="*/ 19968 h 95"/>
                <a:gd name="T58" fmla="*/ 12288 w 170"/>
                <a:gd name="T59" fmla="*/ 23808 h 95"/>
                <a:gd name="T60" fmla="*/ 6400 w 170"/>
                <a:gd name="T61" fmla="*/ 21504 h 95"/>
                <a:gd name="T62" fmla="*/ 15616 w 170"/>
                <a:gd name="T63" fmla="*/ 17920 h 95"/>
                <a:gd name="T64" fmla="*/ 21504 w 170"/>
                <a:gd name="T65" fmla="*/ 19200 h 95"/>
                <a:gd name="T66" fmla="*/ 13824 w 170"/>
                <a:gd name="T67" fmla="*/ 14848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0"/>
                <a:gd name="T103" fmla="*/ 0 h 95"/>
                <a:gd name="T104" fmla="*/ 170 w 170"/>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0" h="95">
                  <a:moveTo>
                    <a:pt x="132" y="61"/>
                  </a:moveTo>
                  <a:cubicBezTo>
                    <a:pt x="132" y="62"/>
                    <a:pt x="124" y="80"/>
                    <a:pt x="124" y="80"/>
                  </a:cubicBezTo>
                  <a:cubicBezTo>
                    <a:pt x="110" y="65"/>
                    <a:pt x="110" y="65"/>
                    <a:pt x="110" y="65"/>
                  </a:cubicBezTo>
                  <a:cubicBezTo>
                    <a:pt x="109" y="64"/>
                    <a:pt x="108" y="63"/>
                    <a:pt x="109" y="62"/>
                  </a:cubicBezTo>
                  <a:cubicBezTo>
                    <a:pt x="109" y="62"/>
                    <a:pt x="109" y="62"/>
                    <a:pt x="109" y="62"/>
                  </a:cubicBezTo>
                  <a:cubicBezTo>
                    <a:pt x="109" y="61"/>
                    <a:pt x="111" y="60"/>
                    <a:pt x="114" y="59"/>
                  </a:cubicBezTo>
                  <a:cubicBezTo>
                    <a:pt x="114" y="59"/>
                    <a:pt x="131" y="50"/>
                    <a:pt x="133" y="49"/>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7"/>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4"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1"/>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3"/>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5"/>
                    <a:pt x="60" y="36"/>
                    <a:pt x="57" y="37"/>
                  </a:cubicBezTo>
                  <a:cubicBezTo>
                    <a:pt x="57" y="37"/>
                    <a:pt x="40" y="46"/>
                    <a:pt x="38" y="47"/>
                  </a:cubicBezTo>
                  <a:cubicBezTo>
                    <a:pt x="39" y="47"/>
                    <a:pt x="44" y="53"/>
                    <a:pt x="45" y="54"/>
                  </a:cubicBezTo>
                  <a:cubicBezTo>
                    <a:pt x="49" y="52"/>
                    <a:pt x="75" y="38"/>
                    <a:pt x="75" y="38"/>
                  </a:cubicBezTo>
                  <a:cubicBezTo>
                    <a:pt x="76" y="38"/>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2"/>
                  </a:cubicBezTo>
                  <a:cubicBezTo>
                    <a:pt x="88" y="1"/>
                    <a:pt x="43" y="1"/>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60"/>
                    <a:pt x="28" y="59"/>
                  </a:cubicBezTo>
                  <a:cubicBezTo>
                    <a:pt x="27" y="59"/>
                    <a:pt x="17" y="58"/>
                    <a:pt x="15" y="58"/>
                  </a:cubicBezTo>
                  <a:cubicBezTo>
                    <a:pt x="15" y="60"/>
                    <a:pt x="7" y="78"/>
                    <a:pt x="7" y="78"/>
                  </a:cubicBezTo>
                  <a:cubicBezTo>
                    <a:pt x="7" y="78"/>
                    <a:pt x="1" y="91"/>
                    <a:pt x="0" y="92"/>
                  </a:cubicBezTo>
                  <a:cubicBezTo>
                    <a:pt x="2" y="92"/>
                    <a:pt x="46" y="93"/>
                    <a:pt x="48" y="93"/>
                  </a:cubicBezTo>
                  <a:cubicBezTo>
                    <a:pt x="49" y="92"/>
                    <a:pt x="52" y="85"/>
                    <a:pt x="52" y="85"/>
                  </a:cubicBezTo>
                  <a:cubicBezTo>
                    <a:pt x="51" y="85"/>
                    <a:pt x="25" y="84"/>
                    <a:pt x="25" y="84"/>
                  </a:cubicBezTo>
                  <a:cubicBezTo>
                    <a:pt x="53" y="70"/>
                    <a:pt x="53" y="70"/>
                    <a:pt x="53" y="70"/>
                  </a:cubicBezTo>
                  <a:cubicBezTo>
                    <a:pt x="58" y="67"/>
                    <a:pt x="59" y="68"/>
                    <a:pt x="61" y="70"/>
                  </a:cubicBezTo>
                  <a:cubicBezTo>
                    <a:pt x="61" y="70"/>
                    <a:pt x="71" y="81"/>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en-US" sz="4000">
                <a:latin typeface="Telefonica Text"/>
              </a:endParaRPr>
            </a:p>
          </p:txBody>
        </p:sp>
        <p:sp>
          <p:nvSpPr>
            <p:cNvPr id="29770" name="Freeform 126"/>
            <p:cNvSpPr>
              <a:spLocks noChangeAspect="1" noEditPoints="1"/>
            </p:cNvSpPr>
            <p:nvPr/>
          </p:nvSpPr>
          <p:spPr bwMode="auto">
            <a:xfrm>
              <a:off x="3074" y="648"/>
              <a:ext cx="340" cy="188"/>
            </a:xfrm>
            <a:custGeom>
              <a:avLst/>
              <a:gdLst>
                <a:gd name="T0" fmla="*/ 31488 w 170"/>
                <a:gd name="T1" fmla="*/ 20480 h 94"/>
                <a:gd name="T2" fmla="*/ 27648 w 170"/>
                <a:gd name="T3" fmla="*/ 15872 h 94"/>
                <a:gd name="T4" fmla="*/ 28928 w 170"/>
                <a:gd name="T5" fmla="*/ 14848 h 94"/>
                <a:gd name="T6" fmla="*/ 32000 w 170"/>
                <a:gd name="T7" fmla="*/ 10496 h 94"/>
                <a:gd name="T8" fmla="*/ 23296 w 170"/>
                <a:gd name="T9" fmla="*/ 15360 h 94"/>
                <a:gd name="T10" fmla="*/ 23552 w 170"/>
                <a:gd name="T11" fmla="*/ 16896 h 94"/>
                <a:gd name="T12" fmla="*/ 28160 w 170"/>
                <a:gd name="T13" fmla="*/ 21760 h 94"/>
                <a:gd name="T14" fmla="*/ 20736 w 170"/>
                <a:gd name="T15" fmla="*/ 23808 h 94"/>
                <a:gd name="T16" fmla="*/ 36864 w 170"/>
                <a:gd name="T17" fmla="*/ 15616 h 94"/>
                <a:gd name="T18" fmla="*/ 29696 w 170"/>
                <a:gd name="T19" fmla="*/ 9472 h 94"/>
                <a:gd name="T20" fmla="*/ 36608 w 170"/>
                <a:gd name="T21" fmla="*/ 9216 h 94"/>
                <a:gd name="T22" fmla="*/ 43520 w 170"/>
                <a:gd name="T23" fmla="*/ 768 h 94"/>
                <a:gd name="T24" fmla="*/ 30720 w 170"/>
                <a:gd name="T25" fmla="*/ 1792 h 94"/>
                <a:gd name="T26" fmla="*/ 37120 w 170"/>
                <a:gd name="T27" fmla="*/ 2816 h 94"/>
                <a:gd name="T28" fmla="*/ 27904 w 170"/>
                <a:gd name="T29" fmla="*/ 6144 h 94"/>
                <a:gd name="T30" fmla="*/ 22272 w 170"/>
                <a:gd name="T31" fmla="*/ 5120 h 94"/>
                <a:gd name="T32" fmla="*/ 29696 w 170"/>
                <a:gd name="T33" fmla="*/ 9472 h 94"/>
                <a:gd name="T34" fmla="*/ 15616 w 170"/>
                <a:gd name="T35" fmla="*/ 7680 h 94"/>
                <a:gd name="T36" fmla="*/ 15872 w 170"/>
                <a:gd name="T37" fmla="*/ 8448 h 94"/>
                <a:gd name="T38" fmla="*/ 9728 w 170"/>
                <a:gd name="T39" fmla="*/ 11776 h 94"/>
                <a:gd name="T40" fmla="*/ 18944 w 170"/>
                <a:gd name="T41" fmla="*/ 9728 h 94"/>
                <a:gd name="T42" fmla="*/ 20224 w 170"/>
                <a:gd name="T43" fmla="*/ 8704 h 94"/>
                <a:gd name="T44" fmla="*/ 15104 w 170"/>
                <a:gd name="T45" fmla="*/ 2304 h 94"/>
                <a:gd name="T46" fmla="*/ 22784 w 170"/>
                <a:gd name="T47" fmla="*/ 256 h 94"/>
                <a:gd name="T48" fmla="*/ 8192 w 170"/>
                <a:gd name="T49" fmla="*/ 5120 h 94"/>
                <a:gd name="T50" fmla="*/ 9728 w 170"/>
                <a:gd name="T51" fmla="*/ 8704 h 94"/>
                <a:gd name="T52" fmla="*/ 13824 w 170"/>
                <a:gd name="T53" fmla="*/ 14848 h 94"/>
                <a:gd name="T54" fmla="*/ 6912 w 170"/>
                <a:gd name="T55" fmla="*/ 14848 h 94"/>
                <a:gd name="T56" fmla="*/ 1536 w 170"/>
                <a:gd name="T57" fmla="*/ 19712 h 94"/>
                <a:gd name="T58" fmla="*/ 12288 w 170"/>
                <a:gd name="T59" fmla="*/ 23552 h 94"/>
                <a:gd name="T60" fmla="*/ 6400 w 170"/>
                <a:gd name="T61" fmla="*/ 21248 h 94"/>
                <a:gd name="T62" fmla="*/ 15616 w 170"/>
                <a:gd name="T63" fmla="*/ 17920 h 94"/>
                <a:gd name="T64" fmla="*/ 21248 w 170"/>
                <a:gd name="T65" fmla="*/ 18944 h 94"/>
                <a:gd name="T66" fmla="*/ 13824 w 170"/>
                <a:gd name="T67" fmla="*/ 14848 h 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0"/>
                <a:gd name="T103" fmla="*/ 0 h 94"/>
                <a:gd name="T104" fmla="*/ 170 w 170"/>
                <a:gd name="T105" fmla="*/ 94 h 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0" h="94">
                  <a:moveTo>
                    <a:pt x="132" y="60"/>
                  </a:moveTo>
                  <a:cubicBezTo>
                    <a:pt x="131" y="62"/>
                    <a:pt x="123" y="80"/>
                    <a:pt x="123" y="80"/>
                  </a:cubicBezTo>
                  <a:cubicBezTo>
                    <a:pt x="109" y="64"/>
                    <a:pt x="109" y="64"/>
                    <a:pt x="109" y="64"/>
                  </a:cubicBezTo>
                  <a:cubicBezTo>
                    <a:pt x="108" y="64"/>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1"/>
                    <a:pt x="91" y="61"/>
                    <a:pt x="91" y="61"/>
                  </a:cubicBezTo>
                  <a:cubicBezTo>
                    <a:pt x="90" y="62"/>
                    <a:pt x="91"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2"/>
                    <a:pt x="144" y="61"/>
                  </a:cubicBezTo>
                  <a:cubicBezTo>
                    <a:pt x="143" y="61"/>
                    <a:pt x="133" y="60"/>
                    <a:pt x="132" y="60"/>
                  </a:cubicBezTo>
                  <a:close/>
                  <a:moveTo>
                    <a:pt x="116" y="37"/>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7"/>
                    <a:pt x="120" y="7"/>
                  </a:cubicBezTo>
                  <a:cubicBezTo>
                    <a:pt x="120" y="7"/>
                    <a:pt x="118" y="9"/>
                    <a:pt x="118" y="10"/>
                  </a:cubicBezTo>
                  <a:cubicBezTo>
                    <a:pt x="119" y="10"/>
                    <a:pt x="145" y="11"/>
                    <a:pt x="145" y="11"/>
                  </a:cubicBezTo>
                  <a:cubicBezTo>
                    <a:pt x="118" y="25"/>
                    <a:pt x="118" y="25"/>
                    <a:pt x="118" y="25"/>
                  </a:cubicBezTo>
                  <a:cubicBezTo>
                    <a:pt x="112" y="28"/>
                    <a:pt x="111" y="27"/>
                    <a:pt x="109" y="24"/>
                  </a:cubicBezTo>
                  <a:cubicBezTo>
                    <a:pt x="109" y="24"/>
                    <a:pt x="99" y="14"/>
                    <a:pt x="99" y="13"/>
                  </a:cubicBezTo>
                  <a:cubicBezTo>
                    <a:pt x="97" y="14"/>
                    <a:pt x="88" y="19"/>
                    <a:pt x="87" y="20"/>
                  </a:cubicBezTo>
                  <a:cubicBezTo>
                    <a:pt x="89" y="22"/>
                    <a:pt x="102" y="36"/>
                    <a:pt x="102" y="36"/>
                  </a:cubicBezTo>
                  <a:cubicBezTo>
                    <a:pt x="104" y="39"/>
                    <a:pt x="110" y="40"/>
                    <a:pt x="116" y="37"/>
                  </a:cubicBezTo>
                  <a:close/>
                  <a:moveTo>
                    <a:pt x="47" y="15"/>
                  </a:moveTo>
                  <a:cubicBezTo>
                    <a:pt x="61" y="30"/>
                    <a:pt x="61" y="30"/>
                    <a:pt x="61" y="30"/>
                  </a:cubicBezTo>
                  <a:cubicBezTo>
                    <a:pt x="62" y="31"/>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4"/>
                    <a:pt x="79" y="34"/>
                    <a:pt x="79" y="34"/>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20"/>
                    <a:pt x="32" y="20"/>
                  </a:cubicBezTo>
                  <a:cubicBezTo>
                    <a:pt x="32" y="20"/>
                    <a:pt x="26" y="33"/>
                    <a:pt x="26" y="34"/>
                  </a:cubicBezTo>
                  <a:cubicBezTo>
                    <a:pt x="27" y="34"/>
                    <a:pt x="36" y="34"/>
                    <a:pt x="38" y="34"/>
                  </a:cubicBezTo>
                  <a:cubicBezTo>
                    <a:pt x="39" y="32"/>
                    <a:pt x="47" y="15"/>
                    <a:pt x="47" y="15"/>
                  </a:cubicBezTo>
                  <a:close/>
                  <a:moveTo>
                    <a:pt x="54" y="58"/>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7"/>
                    <a:pt x="59" y="68"/>
                    <a:pt x="61" y="70"/>
                  </a:cubicBezTo>
                  <a:cubicBezTo>
                    <a:pt x="61" y="70"/>
                    <a:pt x="70" y="80"/>
                    <a:pt x="71" y="81"/>
                  </a:cubicBezTo>
                  <a:cubicBezTo>
                    <a:pt x="72" y="80"/>
                    <a:pt x="82" y="75"/>
                    <a:pt x="83" y="74"/>
                  </a:cubicBezTo>
                  <a:cubicBezTo>
                    <a:pt x="81" y="72"/>
                    <a:pt x="68" y="58"/>
                    <a:pt x="68" y="58"/>
                  </a:cubicBezTo>
                  <a:cubicBezTo>
                    <a:pt x="65" y="55"/>
                    <a:pt x="59" y="55"/>
                    <a:pt x="54" y="58"/>
                  </a:cubicBezTo>
                  <a:close/>
                </a:path>
              </a:pathLst>
            </a:custGeom>
            <a:solidFill>
              <a:srgbClr val="FFFFFF"/>
            </a:solidFill>
            <a:ln w="9525">
              <a:noFill/>
              <a:round/>
              <a:headEnd/>
              <a:tailEnd/>
            </a:ln>
          </p:spPr>
          <p:txBody>
            <a:bodyPr/>
            <a:lstStyle/>
            <a:p>
              <a:endParaRPr lang="en-US" sz="4000">
                <a:latin typeface="Telefonica Text"/>
              </a:endParaRPr>
            </a:p>
          </p:txBody>
        </p:sp>
      </p:grpSp>
      <p:sp>
        <p:nvSpPr>
          <p:cNvPr id="29760" name="Rectangle 32"/>
          <p:cNvSpPr>
            <a:spLocks noChangeArrowheads="1"/>
          </p:cNvSpPr>
          <p:nvPr/>
        </p:nvSpPr>
        <p:spPr bwMode="auto">
          <a:xfrm>
            <a:off x="10770774" y="9432717"/>
            <a:ext cx="3403972" cy="523208"/>
          </a:xfrm>
          <a:prstGeom prst="rect">
            <a:avLst/>
          </a:prstGeom>
          <a:noFill/>
          <a:ln w="9525">
            <a:noFill/>
            <a:miter lim="800000"/>
            <a:headEnd/>
            <a:tailEnd/>
          </a:ln>
        </p:spPr>
        <p:txBody>
          <a:bodyPr lIns="91428" tIns="45714" rIns="91428" bIns="45714">
            <a:spAutoFit/>
          </a:bodyPr>
          <a:lstStyle/>
          <a:p>
            <a:r>
              <a:rPr kumimoji="1" lang="en-US" altLang="zh-CN" sz="2800" dirty="0">
                <a:latin typeface="Telefonica Text"/>
                <a:cs typeface="Arial" pitchFamily="34" charset="0"/>
              </a:rPr>
              <a:t>E-Education</a:t>
            </a:r>
            <a:endParaRPr kumimoji="1" lang="zh-CN" altLang="en-US" sz="2800" dirty="0">
              <a:latin typeface="Telefonica Text"/>
              <a:cs typeface="Arial" pitchFamily="34" charset="0"/>
            </a:endParaRPr>
          </a:p>
        </p:txBody>
      </p:sp>
      <p:sp>
        <p:nvSpPr>
          <p:cNvPr id="94" name="Oval 42"/>
          <p:cNvSpPr>
            <a:spLocks noChangeArrowheads="1"/>
          </p:cNvSpPr>
          <p:nvPr/>
        </p:nvSpPr>
        <p:spPr bwMode="auto">
          <a:xfrm>
            <a:off x="7650295" y="8933622"/>
            <a:ext cx="1352432" cy="988523"/>
          </a:xfrm>
          <a:prstGeom prst="ellipse">
            <a:avLst/>
          </a:prstGeom>
          <a:solidFill>
            <a:srgbClr val="99CC00">
              <a:alpha val="80000"/>
            </a:srgbClr>
          </a:solidFill>
          <a:ln w="9525" algn="ctr">
            <a:noFill/>
            <a:round/>
            <a:headEnd/>
            <a:tailEnd/>
          </a:ln>
          <a:effectLst/>
        </p:spPr>
        <p:txBody>
          <a:bodyPr wrap="none" lIns="91428" tIns="45714" rIns="91428" bIns="45714" anchor="ctr"/>
          <a:lstStyle/>
          <a:p>
            <a:pPr algn="ctr" eaLnBrk="0" hangingPunct="0">
              <a:lnSpc>
                <a:spcPct val="85000"/>
              </a:lnSpc>
              <a:defRPr/>
            </a:pPr>
            <a:endParaRPr lang="zh-CN" altLang="en-US" sz="4000">
              <a:solidFill>
                <a:schemeClr val="accent1"/>
              </a:solidFill>
              <a:effectLst>
                <a:outerShdw blurRad="38100" dist="38100" dir="2700000" algn="tl">
                  <a:srgbClr val="000000"/>
                </a:outerShdw>
              </a:effectLst>
              <a:latin typeface="Telefonica Text"/>
              <a:cs typeface="Arial" pitchFamily="34" charset="0"/>
            </a:endParaRPr>
          </a:p>
        </p:txBody>
      </p:sp>
      <p:sp>
        <p:nvSpPr>
          <p:cNvPr id="29762" name="Rectangle 55"/>
          <p:cNvSpPr>
            <a:spLocks noChangeArrowheads="1"/>
          </p:cNvSpPr>
          <p:nvPr/>
        </p:nvSpPr>
        <p:spPr bwMode="auto">
          <a:xfrm>
            <a:off x="3400880" y="9518423"/>
            <a:ext cx="4432823" cy="523208"/>
          </a:xfrm>
          <a:prstGeom prst="rect">
            <a:avLst/>
          </a:prstGeom>
          <a:noFill/>
          <a:ln w="9525">
            <a:noFill/>
            <a:miter lim="800000"/>
            <a:headEnd/>
            <a:tailEnd/>
          </a:ln>
        </p:spPr>
        <p:txBody>
          <a:bodyPr lIns="91428" tIns="45714" rIns="91428" bIns="45714">
            <a:spAutoFit/>
          </a:bodyPr>
          <a:lstStyle/>
          <a:p>
            <a:pPr algn="r"/>
            <a:r>
              <a:rPr kumimoji="1" lang="en-US" altLang="zh-CN" sz="2800" dirty="0">
                <a:latin typeface="Telefonica Text"/>
                <a:cs typeface="Arial" pitchFamily="34" charset="0"/>
              </a:rPr>
              <a:t>Intelligent Meter</a:t>
            </a:r>
            <a:endParaRPr kumimoji="1" lang="zh-CN" altLang="en-US" sz="2800" dirty="0">
              <a:latin typeface="Telefonica Text"/>
              <a:cs typeface="Arial" pitchFamily="34" charset="0"/>
            </a:endParaRPr>
          </a:p>
        </p:txBody>
      </p:sp>
      <p:pic>
        <p:nvPicPr>
          <p:cNvPr id="29763" name="Picture 91" descr="http://t1.baidu.com/it/u=2914893043,3211785423&amp;fm=0&amp;gp=40.jpg">
            <a:hlinkClick r:id="rId19"/>
          </p:cNvPr>
          <p:cNvPicPr>
            <a:picLocks noChangeAspect="1" noChangeArrowheads="1"/>
          </p:cNvPicPr>
          <p:nvPr/>
        </p:nvPicPr>
        <p:blipFill>
          <a:blip r:embed="rId20" cstate="screen"/>
          <a:srcRect/>
          <a:stretch>
            <a:fillRect/>
          </a:stretch>
        </p:blipFill>
        <p:spPr bwMode="auto">
          <a:xfrm>
            <a:off x="3886549" y="5909775"/>
            <a:ext cx="714458" cy="821828"/>
          </a:xfrm>
          <a:prstGeom prst="rect">
            <a:avLst/>
          </a:prstGeom>
          <a:noFill/>
          <a:ln w="9525">
            <a:noFill/>
            <a:miter lim="800000"/>
            <a:headEnd/>
            <a:tailEnd/>
          </a:ln>
        </p:spPr>
      </p:pic>
      <p:pic>
        <p:nvPicPr>
          <p:cNvPr id="29764" name="Picture 93" descr="http://imgnews.baidu.com/it?u=122974833,2225878783">
            <a:hlinkClick r:id="rId21"/>
          </p:cNvPr>
          <p:cNvPicPr>
            <a:picLocks noChangeAspect="1" noChangeArrowheads="1"/>
          </p:cNvPicPr>
          <p:nvPr/>
        </p:nvPicPr>
        <p:blipFill>
          <a:blip r:embed="rId22" cstate="screen"/>
          <a:srcRect/>
          <a:stretch>
            <a:fillRect/>
          </a:stretch>
        </p:blipFill>
        <p:spPr bwMode="auto">
          <a:xfrm>
            <a:off x="7915654" y="9127320"/>
            <a:ext cx="857350" cy="509184"/>
          </a:xfrm>
          <a:prstGeom prst="rect">
            <a:avLst/>
          </a:prstGeom>
          <a:noFill/>
          <a:ln w="9525">
            <a:noFill/>
            <a:miter lim="800000"/>
            <a:headEnd/>
            <a:tailEnd/>
          </a:ln>
        </p:spPr>
      </p:pic>
      <p:sp>
        <p:nvSpPr>
          <p:cNvPr id="97" name="Rectangle 2"/>
          <p:cNvSpPr txBox="1">
            <a:spLocks noChangeArrowheads="1"/>
          </p:cNvSpPr>
          <p:nvPr/>
        </p:nvSpPr>
        <p:spPr bwMode="auto">
          <a:xfrm>
            <a:off x="288604" y="262819"/>
            <a:ext cx="16417824" cy="921828"/>
          </a:xfrm>
          <a:prstGeom prst="rect">
            <a:avLst/>
          </a:prstGeom>
          <a:noFill/>
          <a:ln w="9525" algn="ctr">
            <a:noFill/>
            <a:miter lim="800000"/>
            <a:headEnd/>
            <a:tailEnd/>
          </a:ln>
        </p:spPr>
        <p:txBody>
          <a:bodyPr lIns="137151" tIns="68576" rIns="137151" bIns="68576" anchor="ctr"/>
          <a:lstStyle/>
          <a:p>
            <a:pPr eaLnBrk="0" hangingPunct="0">
              <a:defRPr/>
            </a:pPr>
            <a:r>
              <a:rPr lang="en-US" altLang="zh-CN" sz="7200" b="1" kern="0" dirty="0" smtClean="0">
                <a:solidFill>
                  <a:schemeClr val="accent2"/>
                </a:solidFill>
                <a:latin typeface="Telefonica Text"/>
                <a:ea typeface="黑体"/>
                <a:cs typeface="Arial" pitchFamily="34" charset="0"/>
              </a:rPr>
              <a:t>A Technology Model for the Smart City</a:t>
            </a:r>
            <a:endParaRPr lang="zh-CN" altLang="en-US" sz="7200" b="1" kern="0" dirty="0">
              <a:solidFill>
                <a:schemeClr val="accent2"/>
              </a:solidFill>
              <a:latin typeface="Telefonica Text"/>
              <a:ea typeface="+mj-ea"/>
              <a:cs typeface="Arial" pitchFamily="34" charset="0"/>
            </a:endParaRPr>
          </a:p>
        </p:txBody>
      </p:sp>
    </p:spTree>
  </p:cSld>
  <p:clrMapOvr>
    <a:masterClrMapping/>
  </p:clrMapOvr>
  <p:transition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a:spLocks noChangeArrowheads="1"/>
          </p:cNvSpPr>
          <p:nvPr/>
        </p:nvSpPr>
        <p:spPr bwMode="auto">
          <a:xfrm>
            <a:off x="9097445" y="1578590"/>
            <a:ext cx="7976985" cy="903558"/>
          </a:xfrm>
          <a:prstGeom prst="rect">
            <a:avLst/>
          </a:prstGeom>
          <a:noFill/>
          <a:ln w="9525">
            <a:noFill/>
            <a:miter lim="800000"/>
            <a:headEnd/>
            <a:tailEnd/>
          </a:ln>
        </p:spPr>
        <p:txBody>
          <a:bodyPr lIns="163300" tIns="81650" rIns="163300" bIns="81650">
            <a:spAutoFit/>
          </a:bodyPr>
          <a:lstStyle/>
          <a:p>
            <a:r>
              <a:rPr lang="en-US" altLang="zh-CN" sz="4800" b="1" dirty="0">
                <a:solidFill>
                  <a:srgbClr val="00B050"/>
                </a:solidFill>
                <a:latin typeface="Telefonica Text"/>
              </a:rPr>
              <a:t>G</a:t>
            </a:r>
            <a:r>
              <a:rPr lang="en-US" altLang="zh-CN" sz="4800" b="1" dirty="0" smtClean="0">
                <a:solidFill>
                  <a:srgbClr val="00B050"/>
                </a:solidFill>
                <a:latin typeface="Telefonica Text"/>
              </a:rPr>
              <a:t>reen data center</a:t>
            </a:r>
            <a:endParaRPr lang="zh-CN" altLang="en-US" sz="4800" b="1" dirty="0" smtClean="0">
              <a:solidFill>
                <a:srgbClr val="00B050"/>
              </a:solidFill>
              <a:latin typeface="Telefonica Text"/>
            </a:endParaRPr>
          </a:p>
        </p:txBody>
      </p:sp>
      <p:sp>
        <p:nvSpPr>
          <p:cNvPr id="18440" name="TextBox 17"/>
          <p:cNvSpPr txBox="1">
            <a:spLocks noChangeArrowheads="1"/>
          </p:cNvSpPr>
          <p:nvPr/>
        </p:nvSpPr>
        <p:spPr bwMode="auto">
          <a:xfrm>
            <a:off x="4452123" y="8277402"/>
            <a:ext cx="1132894" cy="534227"/>
          </a:xfrm>
          <a:prstGeom prst="rect">
            <a:avLst/>
          </a:prstGeom>
          <a:noFill/>
          <a:ln w="9525">
            <a:noFill/>
            <a:miter lim="800000"/>
            <a:headEnd/>
            <a:tailEnd/>
          </a:ln>
        </p:spPr>
        <p:txBody>
          <a:bodyPr wrap="none" lIns="163300" tIns="81650" rIns="163300" bIns="81650">
            <a:spAutoFit/>
          </a:bodyPr>
          <a:lstStyle/>
          <a:p>
            <a:r>
              <a:rPr lang="en-US" altLang="zh-CN" sz="2400" b="1" dirty="0" smtClean="0">
                <a:solidFill>
                  <a:srgbClr val="FFFFFF"/>
                </a:solidFill>
                <a:latin typeface="Telefonica Text"/>
                <a:ea typeface="ＭＳ Ｐゴシック" pitchFamily="34" charset="-128"/>
              </a:rPr>
              <a:t> PUE </a:t>
            </a:r>
            <a:endParaRPr lang="zh-CN" altLang="en-US" sz="2400" b="1" dirty="0" smtClean="0">
              <a:solidFill>
                <a:srgbClr val="FFFFFF"/>
              </a:solidFill>
              <a:latin typeface="Telefonica Text"/>
              <a:ea typeface="ＭＳ Ｐゴシック" pitchFamily="34" charset="-128"/>
            </a:endParaRPr>
          </a:p>
        </p:txBody>
      </p:sp>
      <p:pic>
        <p:nvPicPr>
          <p:cNvPr id="25618" name="Picture 18"/>
          <p:cNvPicPr>
            <a:picLocks noChangeAspect="1" noChangeArrowheads="1"/>
          </p:cNvPicPr>
          <p:nvPr/>
        </p:nvPicPr>
        <p:blipFill>
          <a:blip r:embed="rId3" cstate="print"/>
          <a:srcRect/>
          <a:stretch>
            <a:fillRect/>
          </a:stretch>
        </p:blipFill>
        <p:spPr bwMode="auto">
          <a:xfrm>
            <a:off x="9288492" y="7953786"/>
            <a:ext cx="7144990" cy="1645951"/>
          </a:xfrm>
          <a:prstGeom prst="rect">
            <a:avLst/>
          </a:prstGeom>
          <a:noFill/>
          <a:ln w="9525">
            <a:noFill/>
            <a:miter lim="800000"/>
            <a:headEnd/>
            <a:tailEnd/>
          </a:ln>
        </p:spPr>
      </p:pic>
      <p:pic>
        <p:nvPicPr>
          <p:cNvPr id="18443" name="Picture 19"/>
          <p:cNvPicPr>
            <a:picLocks noChangeAspect="1" noChangeArrowheads="1"/>
          </p:cNvPicPr>
          <p:nvPr/>
        </p:nvPicPr>
        <p:blipFill>
          <a:blip r:embed="rId4" cstate="print"/>
          <a:srcRect/>
          <a:stretch>
            <a:fillRect/>
          </a:stretch>
        </p:blipFill>
        <p:spPr bwMode="auto">
          <a:xfrm>
            <a:off x="9288492" y="2428770"/>
            <a:ext cx="7125936" cy="5309445"/>
          </a:xfrm>
          <a:prstGeom prst="rect">
            <a:avLst/>
          </a:prstGeom>
          <a:noFill/>
          <a:ln w="9525">
            <a:noFill/>
            <a:miter lim="800000"/>
            <a:headEnd/>
            <a:tailEnd/>
          </a:ln>
        </p:spPr>
      </p:pic>
      <p:sp>
        <p:nvSpPr>
          <p:cNvPr id="18444" name="矩形 7"/>
          <p:cNvSpPr>
            <a:spLocks noChangeArrowheads="1"/>
          </p:cNvSpPr>
          <p:nvPr/>
        </p:nvSpPr>
        <p:spPr bwMode="auto">
          <a:xfrm>
            <a:off x="13861284" y="2488321"/>
            <a:ext cx="2330337" cy="441894"/>
          </a:xfrm>
          <a:prstGeom prst="rect">
            <a:avLst/>
          </a:prstGeom>
          <a:noFill/>
          <a:ln w="9525">
            <a:noFill/>
            <a:miter lim="800000"/>
            <a:headEnd/>
            <a:tailEnd/>
          </a:ln>
        </p:spPr>
        <p:txBody>
          <a:bodyPr wrap="none" lIns="163300" tIns="81650" rIns="163300" bIns="81650">
            <a:spAutoFit/>
          </a:bodyPr>
          <a:lstStyle/>
          <a:p>
            <a:r>
              <a:rPr lang="en-US" altLang="zh-CN" sz="1800" dirty="0" smtClean="0">
                <a:solidFill>
                  <a:srgbClr val="000000"/>
                </a:solidFill>
                <a:latin typeface="Telefonica Text"/>
                <a:ea typeface="ＭＳ Ｐゴシック" pitchFamily="34" charset="-128"/>
              </a:rPr>
              <a:t>Source: Green Grid</a:t>
            </a:r>
            <a:endParaRPr lang="zh-CN" altLang="en-US" sz="1800" dirty="0" smtClean="0">
              <a:solidFill>
                <a:srgbClr val="000000"/>
              </a:solidFill>
              <a:latin typeface="Telefonica Text"/>
              <a:ea typeface="ＭＳ Ｐゴシック" pitchFamily="34" charset="-128"/>
            </a:endParaRPr>
          </a:p>
        </p:txBody>
      </p:sp>
      <p:sp>
        <p:nvSpPr>
          <p:cNvPr id="18445" name="矩形 7"/>
          <p:cNvSpPr>
            <a:spLocks noChangeArrowheads="1"/>
          </p:cNvSpPr>
          <p:nvPr/>
        </p:nvSpPr>
        <p:spPr bwMode="auto">
          <a:xfrm>
            <a:off x="13085938" y="9599737"/>
            <a:ext cx="2625354" cy="441894"/>
          </a:xfrm>
          <a:prstGeom prst="rect">
            <a:avLst/>
          </a:prstGeom>
          <a:noFill/>
          <a:ln w="9525">
            <a:noFill/>
            <a:miter lim="800000"/>
            <a:headEnd/>
            <a:tailEnd/>
          </a:ln>
        </p:spPr>
        <p:txBody>
          <a:bodyPr wrap="none" lIns="163300" tIns="81650" rIns="163300" bIns="81650">
            <a:spAutoFit/>
          </a:bodyPr>
          <a:lstStyle/>
          <a:p>
            <a:r>
              <a:rPr lang="en-US" altLang="zh-CN" sz="1800" dirty="0" smtClean="0">
                <a:solidFill>
                  <a:srgbClr val="000000"/>
                </a:solidFill>
                <a:latin typeface="Telefonica Text"/>
                <a:ea typeface="ＭＳ Ｐゴシック" pitchFamily="34" charset="-128"/>
              </a:rPr>
              <a:t>Source: www.42u.com</a:t>
            </a:r>
            <a:endParaRPr lang="zh-CN" altLang="en-US" sz="1800" dirty="0" smtClean="0">
              <a:solidFill>
                <a:srgbClr val="000000"/>
              </a:solidFill>
              <a:latin typeface="Telefonica Text"/>
              <a:ea typeface="ＭＳ Ｐゴシック" pitchFamily="34" charset="-128"/>
            </a:endParaRPr>
          </a:p>
        </p:txBody>
      </p:sp>
      <p:sp>
        <p:nvSpPr>
          <p:cNvPr id="18" name="Rectangle 2"/>
          <p:cNvSpPr txBox="1">
            <a:spLocks noChangeArrowheads="1"/>
          </p:cNvSpPr>
          <p:nvPr/>
        </p:nvSpPr>
        <p:spPr bwMode="auto">
          <a:xfrm>
            <a:off x="360611" y="142884"/>
            <a:ext cx="17569952" cy="1304420"/>
          </a:xfrm>
          <a:prstGeom prst="rect">
            <a:avLst/>
          </a:prstGeom>
          <a:noFill/>
          <a:ln w="9525">
            <a:noFill/>
            <a:miter lim="800000"/>
            <a:headEnd/>
            <a:tailEnd/>
          </a:ln>
        </p:spPr>
        <p:txBody>
          <a:bodyPr lIns="142635" tIns="71326" rIns="142635" bIns="71326" anchor="ctr"/>
          <a:lstStyle/>
          <a:p>
            <a:pPr defTabSz="1425782" eaLnBrk="0" hangingPunct="0">
              <a:defRPr/>
            </a:pPr>
            <a:r>
              <a:rPr lang="pt-BR" altLang="zh-CN" sz="7200" b="1" kern="0" dirty="0" smtClean="0">
                <a:solidFill>
                  <a:schemeClr val="accent2"/>
                </a:solidFill>
                <a:latin typeface="Telefonica Text"/>
                <a:ea typeface="黑体" pitchFamily="2" charset="-122"/>
                <a:cs typeface="Arial" pitchFamily="34" charset="0"/>
              </a:rPr>
              <a:t>A </a:t>
            </a:r>
            <a:r>
              <a:rPr lang="pt-BR" altLang="zh-CN" sz="7200" b="1" kern="0" dirty="0" err="1" smtClean="0">
                <a:solidFill>
                  <a:schemeClr val="accent2"/>
                </a:solidFill>
                <a:latin typeface="Telefonica Text"/>
                <a:ea typeface="黑体" pitchFamily="2" charset="-122"/>
                <a:cs typeface="Arial" pitchFamily="34" charset="0"/>
              </a:rPr>
              <a:t>green</a:t>
            </a:r>
            <a:r>
              <a:rPr lang="pt-BR" altLang="zh-CN" sz="7200" b="1" kern="0" dirty="0" smtClean="0">
                <a:solidFill>
                  <a:schemeClr val="accent2"/>
                </a:solidFill>
                <a:latin typeface="Telefonica Text"/>
                <a:ea typeface="黑体" pitchFamily="2" charset="-122"/>
                <a:cs typeface="Arial" pitchFamily="34" charset="0"/>
              </a:rPr>
              <a:t> e-City </a:t>
            </a:r>
            <a:r>
              <a:rPr lang="pt-BR" altLang="zh-CN" sz="7200" b="1" kern="0" dirty="0" err="1" smtClean="0">
                <a:solidFill>
                  <a:schemeClr val="accent2"/>
                </a:solidFill>
                <a:latin typeface="Telefonica Text"/>
                <a:ea typeface="黑体" pitchFamily="2" charset="-122"/>
                <a:cs typeface="Arial" pitchFamily="34" charset="0"/>
              </a:rPr>
              <a:t>requires</a:t>
            </a:r>
            <a:r>
              <a:rPr lang="pt-BR" altLang="zh-CN" sz="7200" b="1" kern="0" dirty="0" smtClean="0">
                <a:solidFill>
                  <a:schemeClr val="accent2"/>
                </a:solidFill>
                <a:latin typeface="Telefonica Text"/>
                <a:ea typeface="黑体" pitchFamily="2" charset="-122"/>
                <a:cs typeface="Arial" pitchFamily="34" charset="0"/>
              </a:rPr>
              <a:t> </a:t>
            </a:r>
            <a:r>
              <a:rPr lang="pt-BR" altLang="zh-CN" sz="7200" b="1" kern="0" dirty="0" err="1" smtClean="0">
                <a:solidFill>
                  <a:schemeClr val="accent2"/>
                </a:solidFill>
                <a:latin typeface="Telefonica Text"/>
                <a:ea typeface="黑体" pitchFamily="2" charset="-122"/>
                <a:cs typeface="Arial" pitchFamily="34" charset="0"/>
              </a:rPr>
              <a:t>the</a:t>
            </a:r>
            <a:r>
              <a:rPr lang="pt-BR" altLang="zh-CN" sz="7200" b="1" kern="0" dirty="0" smtClean="0">
                <a:solidFill>
                  <a:schemeClr val="accent2"/>
                </a:solidFill>
                <a:latin typeface="Telefonica Text"/>
                <a:ea typeface="黑体" pitchFamily="2" charset="-122"/>
                <a:cs typeface="Arial" pitchFamily="34" charset="0"/>
              </a:rPr>
              <a:t> </a:t>
            </a:r>
            <a:r>
              <a:rPr lang="pt-BR" altLang="zh-CN" sz="7200" b="1" kern="0" dirty="0" err="1" smtClean="0">
                <a:solidFill>
                  <a:schemeClr val="accent2"/>
                </a:solidFill>
                <a:latin typeface="Telefonica Text"/>
                <a:ea typeface="黑体" pitchFamily="2" charset="-122"/>
                <a:cs typeface="Arial" pitchFamily="34" charset="0"/>
              </a:rPr>
              <a:t>eficient</a:t>
            </a:r>
            <a:r>
              <a:rPr lang="pt-BR" altLang="zh-CN" sz="7200" b="1" kern="0" dirty="0" smtClean="0">
                <a:solidFill>
                  <a:schemeClr val="accent2"/>
                </a:solidFill>
                <a:latin typeface="Telefonica Text"/>
                <a:ea typeface="黑体" pitchFamily="2" charset="-122"/>
                <a:cs typeface="Arial" pitchFamily="34" charset="0"/>
              </a:rPr>
              <a:t> use </a:t>
            </a:r>
            <a:r>
              <a:rPr lang="pt-BR" altLang="zh-CN" sz="7200" b="1" kern="0" dirty="0" err="1" smtClean="0">
                <a:solidFill>
                  <a:schemeClr val="accent2"/>
                </a:solidFill>
                <a:latin typeface="Telefonica Text"/>
                <a:ea typeface="黑体" pitchFamily="2" charset="-122"/>
                <a:cs typeface="Arial" pitchFamily="34" charset="0"/>
              </a:rPr>
              <a:t>of</a:t>
            </a:r>
            <a:r>
              <a:rPr lang="pt-BR" altLang="zh-CN" sz="7200" b="1" kern="0" dirty="0" smtClean="0">
                <a:solidFill>
                  <a:schemeClr val="accent2"/>
                </a:solidFill>
                <a:latin typeface="Telefonica Text"/>
                <a:ea typeface="黑体" pitchFamily="2" charset="-122"/>
                <a:cs typeface="Arial" pitchFamily="34" charset="0"/>
              </a:rPr>
              <a:t> DC </a:t>
            </a:r>
            <a:r>
              <a:rPr lang="pt-BR" altLang="zh-CN" sz="7200" b="1" kern="0" dirty="0" err="1" smtClean="0">
                <a:solidFill>
                  <a:schemeClr val="accent2"/>
                </a:solidFill>
                <a:latin typeface="Telefonica Text"/>
                <a:ea typeface="黑体" pitchFamily="2" charset="-122"/>
                <a:cs typeface="Arial" pitchFamily="34" charset="0"/>
              </a:rPr>
              <a:t>and</a:t>
            </a:r>
            <a:r>
              <a:rPr lang="pt-BR" altLang="zh-CN" sz="7200" b="1" kern="0" dirty="0" smtClean="0">
                <a:solidFill>
                  <a:schemeClr val="accent2"/>
                </a:solidFill>
                <a:latin typeface="Telefonica Text"/>
                <a:ea typeface="黑体" pitchFamily="2" charset="-122"/>
                <a:cs typeface="Arial" pitchFamily="34" charset="0"/>
              </a:rPr>
              <a:t> Desktop</a:t>
            </a:r>
            <a:endParaRPr lang="zh-CN" altLang="en-US" sz="7200" b="1" kern="0" dirty="0">
              <a:solidFill>
                <a:schemeClr val="accent2"/>
              </a:solidFill>
              <a:latin typeface="Telefonica Text"/>
              <a:ea typeface="黑体" pitchFamily="2" charset="-122"/>
              <a:cs typeface="Arial" pitchFamily="34" charset="0"/>
            </a:endParaRPr>
          </a:p>
        </p:txBody>
      </p:sp>
      <p:pic>
        <p:nvPicPr>
          <p:cNvPr id="19" name="Picture 65" descr="u=381298064,1264853880&amp;fm=0&amp;gp=0">
            <a:hlinkClick r:id="rId5"/>
          </p:cNvPr>
          <p:cNvPicPr>
            <a:picLocks noChangeAspect="1" noChangeArrowheads="1"/>
          </p:cNvPicPr>
          <p:nvPr/>
        </p:nvPicPr>
        <p:blipFill>
          <a:blip r:embed="rId6" cstate="print"/>
          <a:srcRect/>
          <a:stretch>
            <a:fillRect/>
          </a:stretch>
        </p:blipFill>
        <p:spPr bwMode="auto">
          <a:xfrm>
            <a:off x="2137660" y="3502933"/>
            <a:ext cx="1815347" cy="973212"/>
          </a:xfrm>
          <a:prstGeom prst="rect">
            <a:avLst/>
          </a:prstGeom>
          <a:noFill/>
          <a:ln w="9525">
            <a:noFill/>
            <a:miter lim="800000"/>
            <a:headEnd/>
            <a:tailEnd/>
          </a:ln>
        </p:spPr>
      </p:pic>
      <p:pic>
        <p:nvPicPr>
          <p:cNvPr id="20" name="Picture 66" descr="3D_31"/>
          <p:cNvPicPr>
            <a:picLocks noChangeAspect="1" noChangeArrowheads="1"/>
          </p:cNvPicPr>
          <p:nvPr/>
        </p:nvPicPr>
        <p:blipFill>
          <a:blip r:embed="rId7" cstate="print"/>
          <a:srcRect/>
          <a:stretch>
            <a:fillRect/>
          </a:stretch>
        </p:blipFill>
        <p:spPr bwMode="auto">
          <a:xfrm>
            <a:off x="864667" y="3196680"/>
            <a:ext cx="1635500" cy="1401968"/>
          </a:xfrm>
          <a:prstGeom prst="rect">
            <a:avLst/>
          </a:prstGeom>
          <a:noFill/>
          <a:ln w="9525">
            <a:noFill/>
            <a:miter lim="800000"/>
            <a:headEnd/>
            <a:tailEnd/>
          </a:ln>
        </p:spPr>
      </p:pic>
      <p:sp>
        <p:nvSpPr>
          <p:cNvPr id="21" name="矩形 11"/>
          <p:cNvSpPr>
            <a:spLocks noChangeArrowheads="1"/>
          </p:cNvSpPr>
          <p:nvPr/>
        </p:nvSpPr>
        <p:spPr bwMode="auto">
          <a:xfrm>
            <a:off x="864667" y="1556750"/>
            <a:ext cx="7976985" cy="903558"/>
          </a:xfrm>
          <a:prstGeom prst="rect">
            <a:avLst/>
          </a:prstGeom>
          <a:noFill/>
          <a:ln w="9525">
            <a:noFill/>
            <a:miter lim="800000"/>
            <a:headEnd/>
            <a:tailEnd/>
          </a:ln>
        </p:spPr>
        <p:txBody>
          <a:bodyPr lIns="163300" tIns="81650" rIns="163300" bIns="81650">
            <a:spAutoFit/>
          </a:bodyPr>
          <a:lstStyle/>
          <a:p>
            <a:r>
              <a:rPr lang="en-US" altLang="zh-CN" sz="4800" b="1" dirty="0" smtClean="0">
                <a:solidFill>
                  <a:srgbClr val="00B050"/>
                </a:solidFill>
                <a:latin typeface="Telefonica Text"/>
              </a:rPr>
              <a:t>Virtual Desktop</a:t>
            </a:r>
            <a:endParaRPr lang="zh-CN" altLang="en-US" sz="4800" b="1" dirty="0" smtClean="0">
              <a:solidFill>
                <a:srgbClr val="00B050"/>
              </a:solidFill>
              <a:latin typeface="Telefonica Text"/>
            </a:endParaRPr>
          </a:p>
        </p:txBody>
      </p:sp>
      <p:sp>
        <p:nvSpPr>
          <p:cNvPr id="22" name="Freeform 8"/>
          <p:cNvSpPr>
            <a:spLocks/>
          </p:cNvSpPr>
          <p:nvPr/>
        </p:nvSpPr>
        <p:spPr bwMode="auto">
          <a:xfrm rot="1213818" flipV="1">
            <a:off x="3172783" y="2982150"/>
            <a:ext cx="2626176" cy="895223"/>
          </a:xfrm>
          <a:custGeom>
            <a:avLst/>
            <a:gdLst>
              <a:gd name="T0" fmla="*/ 2147483647 w 627"/>
              <a:gd name="T1" fmla="*/ 2147483647 h 892"/>
              <a:gd name="T2" fmla="*/ 2147483647 w 627"/>
              <a:gd name="T3" fmla="*/ 2147483647 h 892"/>
              <a:gd name="T4" fmla="*/ 2147483647 w 627"/>
              <a:gd name="T5" fmla="*/ 2147483647 h 892"/>
              <a:gd name="T6" fmla="*/ 2147483647 w 627"/>
              <a:gd name="T7" fmla="*/ 2147483647 h 892"/>
              <a:gd name="T8" fmla="*/ 2147483647 w 627"/>
              <a:gd name="T9" fmla="*/ 2147483647 h 892"/>
              <a:gd name="T10" fmla="*/ 2147483647 w 627"/>
              <a:gd name="T11" fmla="*/ 2147483647 h 892"/>
              <a:gd name="T12" fmla="*/ 2147483647 w 627"/>
              <a:gd name="T13" fmla="*/ 2147483647 h 892"/>
              <a:gd name="T14" fmla="*/ 2147483647 w 627"/>
              <a:gd name="T15" fmla="*/ 2147483647 h 892"/>
              <a:gd name="T16" fmla="*/ 2147483647 w 627"/>
              <a:gd name="T17" fmla="*/ 2147483647 h 892"/>
              <a:gd name="T18" fmla="*/ 2147483647 w 627"/>
              <a:gd name="T19" fmla="*/ 2147483647 h 892"/>
              <a:gd name="T20" fmla="*/ 2147483647 w 627"/>
              <a:gd name="T21" fmla="*/ 2147483647 h 892"/>
              <a:gd name="T22" fmla="*/ 2147483647 w 627"/>
              <a:gd name="T23" fmla="*/ 2147483647 h 892"/>
              <a:gd name="T24" fmla="*/ 2147483647 w 627"/>
              <a:gd name="T25" fmla="*/ 2147483647 h 892"/>
              <a:gd name="T26" fmla="*/ 2147483647 w 627"/>
              <a:gd name="T27" fmla="*/ 2147483647 h 892"/>
              <a:gd name="T28" fmla="*/ 2147483647 w 627"/>
              <a:gd name="T29" fmla="*/ 2147483647 h 892"/>
              <a:gd name="T30" fmla="*/ 2147483647 w 627"/>
              <a:gd name="T31" fmla="*/ 2147483647 h 892"/>
              <a:gd name="T32" fmla="*/ 2147483647 w 627"/>
              <a:gd name="T33" fmla="*/ 2147483647 h 892"/>
              <a:gd name="T34" fmla="*/ 2147483647 w 627"/>
              <a:gd name="T35" fmla="*/ 2147483647 h 892"/>
              <a:gd name="T36" fmla="*/ 2147483647 w 627"/>
              <a:gd name="T37" fmla="*/ 2147483647 h 892"/>
              <a:gd name="T38" fmla="*/ 2147483647 w 627"/>
              <a:gd name="T39" fmla="*/ 2147483647 h 892"/>
              <a:gd name="T40" fmla="*/ 2147483647 w 627"/>
              <a:gd name="T41" fmla="*/ 2147483647 h 892"/>
              <a:gd name="T42" fmla="*/ 2147483647 w 627"/>
              <a:gd name="T43" fmla="*/ 2147483647 h 892"/>
              <a:gd name="T44" fmla="*/ 2147483647 w 627"/>
              <a:gd name="T45" fmla="*/ 2147483647 h 892"/>
              <a:gd name="T46" fmla="*/ 2147483647 w 627"/>
              <a:gd name="T47" fmla="*/ 2147483647 h 892"/>
              <a:gd name="T48" fmla="*/ 2147483647 w 627"/>
              <a:gd name="T49" fmla="*/ 2147483647 h 892"/>
              <a:gd name="T50" fmla="*/ 2147483647 w 627"/>
              <a:gd name="T51" fmla="*/ 2147483647 h 892"/>
              <a:gd name="T52" fmla="*/ 2147483647 w 627"/>
              <a:gd name="T53" fmla="*/ 0 h 892"/>
              <a:gd name="T54" fmla="*/ 2147483647 w 627"/>
              <a:gd name="T55" fmla="*/ 0 h 892"/>
              <a:gd name="T56" fmla="*/ 2147483647 w 627"/>
              <a:gd name="T57" fmla="*/ 0 h 892"/>
              <a:gd name="T58" fmla="*/ 2147483647 w 627"/>
              <a:gd name="T59" fmla="*/ 0 h 892"/>
              <a:gd name="T60" fmla="*/ 2147483647 w 627"/>
              <a:gd name="T61" fmla="*/ 0 h 892"/>
              <a:gd name="T62" fmla="*/ 2147483647 w 627"/>
              <a:gd name="T63" fmla="*/ 0 h 892"/>
              <a:gd name="T64" fmla="*/ 2147483647 w 627"/>
              <a:gd name="T65" fmla="*/ 0 h 892"/>
              <a:gd name="T66" fmla="*/ 0 w 627"/>
              <a:gd name="T67" fmla="*/ 0 h 892"/>
              <a:gd name="T68" fmla="*/ 0 w 627"/>
              <a:gd name="T69" fmla="*/ 2147483647 h 892"/>
              <a:gd name="T70" fmla="*/ 2147483647 w 627"/>
              <a:gd name="T71" fmla="*/ 2147483647 h 892"/>
              <a:gd name="T72" fmla="*/ 2147483647 w 627"/>
              <a:gd name="T73" fmla="*/ 2147483647 h 892"/>
              <a:gd name="T74" fmla="*/ 2147483647 w 627"/>
              <a:gd name="T75" fmla="*/ 2147483647 h 892"/>
              <a:gd name="T76" fmla="*/ 2147483647 w 627"/>
              <a:gd name="T77" fmla="*/ 2147483647 h 892"/>
              <a:gd name="T78" fmla="*/ 2147483647 w 627"/>
              <a:gd name="T79" fmla="*/ 2147483647 h 892"/>
              <a:gd name="T80" fmla="*/ 2147483647 w 627"/>
              <a:gd name="T81" fmla="*/ 2147483647 h 892"/>
              <a:gd name="T82" fmla="*/ 2147483647 w 627"/>
              <a:gd name="T83" fmla="*/ 2147483647 h 892"/>
              <a:gd name="T84" fmla="*/ 2147483647 w 627"/>
              <a:gd name="T85" fmla="*/ 2147483647 h 892"/>
              <a:gd name="T86" fmla="*/ 2147483647 w 627"/>
              <a:gd name="T87" fmla="*/ 2147483647 h 892"/>
              <a:gd name="T88" fmla="*/ 2147483647 w 627"/>
              <a:gd name="T89" fmla="*/ 2147483647 h 892"/>
              <a:gd name="T90" fmla="*/ 2147483647 w 627"/>
              <a:gd name="T91" fmla="*/ 2147483647 h 892"/>
              <a:gd name="T92" fmla="*/ 2147483647 w 627"/>
              <a:gd name="T93" fmla="*/ 2147483647 h 892"/>
              <a:gd name="T94" fmla="*/ 2147483647 w 627"/>
              <a:gd name="T95" fmla="*/ 2147483647 h 892"/>
              <a:gd name="T96" fmla="*/ 2147483647 w 627"/>
              <a:gd name="T97" fmla="*/ 2147483647 h 892"/>
              <a:gd name="T98" fmla="*/ 2147483647 w 627"/>
              <a:gd name="T99" fmla="*/ 2147483647 h 892"/>
              <a:gd name="T100" fmla="*/ 2147483647 w 627"/>
              <a:gd name="T101" fmla="*/ 2147483647 h 892"/>
              <a:gd name="T102" fmla="*/ 2147483647 w 627"/>
              <a:gd name="T103" fmla="*/ 2147483647 h 892"/>
              <a:gd name="T104" fmla="*/ 2147483647 w 627"/>
              <a:gd name="T105" fmla="*/ 2147483647 h 892"/>
              <a:gd name="T106" fmla="*/ 2147483647 w 627"/>
              <a:gd name="T107" fmla="*/ 2147483647 h 892"/>
              <a:gd name="T108" fmla="*/ 2147483647 w 627"/>
              <a:gd name="T109" fmla="*/ 2147483647 h 892"/>
              <a:gd name="T110" fmla="*/ 2147483647 w 627"/>
              <a:gd name="T111" fmla="*/ 2147483647 h 892"/>
              <a:gd name="T112" fmla="*/ 2147483647 w 627"/>
              <a:gd name="T113" fmla="*/ 2147483647 h 892"/>
              <a:gd name="T114" fmla="*/ 2147483647 w 627"/>
              <a:gd name="T115" fmla="*/ 2147483647 h 892"/>
              <a:gd name="T116" fmla="*/ 2147483647 w 627"/>
              <a:gd name="T117" fmla="*/ 2147483647 h 892"/>
              <a:gd name="T118" fmla="*/ 2147483647 w 627"/>
              <a:gd name="T119" fmla="*/ 2147483647 h 892"/>
              <a:gd name="T120" fmla="*/ 2147483647 w 627"/>
              <a:gd name="T121" fmla="*/ 2147483647 h 892"/>
              <a:gd name="T122" fmla="*/ 2147483647 w 627"/>
              <a:gd name="T123" fmla="*/ 2147483647 h 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7"/>
              <a:gd name="T187" fmla="*/ 0 h 892"/>
              <a:gd name="T188" fmla="*/ 627 w 627"/>
              <a:gd name="T189" fmla="*/ 892 h 8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7" h="892">
                <a:moveTo>
                  <a:pt x="627" y="756"/>
                </a:moveTo>
                <a:lnTo>
                  <a:pt x="479" y="621"/>
                </a:lnTo>
                <a:lnTo>
                  <a:pt x="479" y="691"/>
                </a:lnTo>
                <a:lnTo>
                  <a:pt x="433" y="688"/>
                </a:lnTo>
                <a:lnTo>
                  <a:pt x="391" y="679"/>
                </a:lnTo>
                <a:lnTo>
                  <a:pt x="352" y="665"/>
                </a:lnTo>
                <a:lnTo>
                  <a:pt x="314" y="647"/>
                </a:lnTo>
                <a:lnTo>
                  <a:pt x="281" y="623"/>
                </a:lnTo>
                <a:lnTo>
                  <a:pt x="248" y="596"/>
                </a:lnTo>
                <a:lnTo>
                  <a:pt x="220" y="566"/>
                </a:lnTo>
                <a:lnTo>
                  <a:pt x="193" y="532"/>
                </a:lnTo>
                <a:lnTo>
                  <a:pt x="168" y="496"/>
                </a:lnTo>
                <a:lnTo>
                  <a:pt x="145" y="459"/>
                </a:lnTo>
                <a:lnTo>
                  <a:pt x="125" y="419"/>
                </a:lnTo>
                <a:lnTo>
                  <a:pt x="107" y="379"/>
                </a:lnTo>
                <a:lnTo>
                  <a:pt x="91" y="338"/>
                </a:lnTo>
                <a:lnTo>
                  <a:pt x="77" y="299"/>
                </a:lnTo>
                <a:lnTo>
                  <a:pt x="65" y="259"/>
                </a:lnTo>
                <a:lnTo>
                  <a:pt x="53" y="219"/>
                </a:lnTo>
                <a:lnTo>
                  <a:pt x="45" y="182"/>
                </a:lnTo>
                <a:lnTo>
                  <a:pt x="36" y="146"/>
                </a:lnTo>
                <a:lnTo>
                  <a:pt x="30" y="113"/>
                </a:lnTo>
                <a:lnTo>
                  <a:pt x="25" y="82"/>
                </a:lnTo>
                <a:lnTo>
                  <a:pt x="21" y="56"/>
                </a:lnTo>
                <a:lnTo>
                  <a:pt x="19" y="33"/>
                </a:lnTo>
                <a:lnTo>
                  <a:pt x="17" y="14"/>
                </a:lnTo>
                <a:lnTo>
                  <a:pt x="17" y="0"/>
                </a:lnTo>
                <a:lnTo>
                  <a:pt x="16" y="0"/>
                </a:lnTo>
                <a:lnTo>
                  <a:pt x="14" y="0"/>
                </a:lnTo>
                <a:lnTo>
                  <a:pt x="11" y="0"/>
                </a:lnTo>
                <a:lnTo>
                  <a:pt x="6" y="0"/>
                </a:lnTo>
                <a:lnTo>
                  <a:pt x="0" y="0"/>
                </a:lnTo>
                <a:lnTo>
                  <a:pt x="0" y="8"/>
                </a:lnTo>
                <a:lnTo>
                  <a:pt x="1" y="21"/>
                </a:lnTo>
                <a:lnTo>
                  <a:pt x="2" y="39"/>
                </a:lnTo>
                <a:lnTo>
                  <a:pt x="4" y="61"/>
                </a:lnTo>
                <a:lnTo>
                  <a:pt x="6" y="89"/>
                </a:lnTo>
                <a:lnTo>
                  <a:pt x="10" y="120"/>
                </a:lnTo>
                <a:lnTo>
                  <a:pt x="15" y="153"/>
                </a:lnTo>
                <a:lnTo>
                  <a:pt x="20" y="189"/>
                </a:lnTo>
                <a:lnTo>
                  <a:pt x="27" y="228"/>
                </a:lnTo>
                <a:lnTo>
                  <a:pt x="35" y="269"/>
                </a:lnTo>
                <a:lnTo>
                  <a:pt x="45" y="311"/>
                </a:lnTo>
                <a:lnTo>
                  <a:pt x="57" y="355"/>
                </a:lnTo>
                <a:lnTo>
                  <a:pt x="70" y="398"/>
                </a:lnTo>
                <a:lnTo>
                  <a:pt x="86" y="443"/>
                </a:lnTo>
                <a:lnTo>
                  <a:pt x="103" y="486"/>
                </a:lnTo>
                <a:lnTo>
                  <a:pt x="123" y="530"/>
                </a:lnTo>
                <a:lnTo>
                  <a:pt x="145" y="572"/>
                </a:lnTo>
                <a:lnTo>
                  <a:pt x="170" y="612"/>
                </a:lnTo>
                <a:lnTo>
                  <a:pt x="197" y="650"/>
                </a:lnTo>
                <a:lnTo>
                  <a:pt x="229" y="685"/>
                </a:lnTo>
                <a:lnTo>
                  <a:pt x="262" y="719"/>
                </a:lnTo>
                <a:lnTo>
                  <a:pt x="298" y="747"/>
                </a:lnTo>
                <a:lnTo>
                  <a:pt x="338" y="773"/>
                </a:lnTo>
                <a:lnTo>
                  <a:pt x="381" y="795"/>
                </a:lnTo>
                <a:lnTo>
                  <a:pt x="429" y="811"/>
                </a:lnTo>
                <a:lnTo>
                  <a:pt x="479" y="822"/>
                </a:lnTo>
                <a:lnTo>
                  <a:pt x="479" y="892"/>
                </a:lnTo>
                <a:lnTo>
                  <a:pt x="627" y="756"/>
                </a:lnTo>
                <a:close/>
              </a:path>
            </a:pathLst>
          </a:custGeom>
          <a:solidFill>
            <a:schemeClr val="folHlink"/>
          </a:solidFill>
          <a:ln w="0">
            <a:noFill/>
            <a:prstDash val="solid"/>
            <a:round/>
            <a:headEnd/>
            <a:tailEnd/>
          </a:ln>
        </p:spPr>
        <p:txBody>
          <a:bodyPr lIns="149038" tIns="74518" rIns="149038" bIns="74518"/>
          <a:lstStyle/>
          <a:p>
            <a:endParaRPr lang="zh-CN" altLang="en-US" b="1">
              <a:solidFill>
                <a:srgbClr val="000000"/>
              </a:solidFill>
              <a:latin typeface="Telefonica Text"/>
              <a:ea typeface="宋体" pitchFamily="2" charset="-122"/>
            </a:endParaRPr>
          </a:p>
        </p:txBody>
      </p:sp>
      <p:pic>
        <p:nvPicPr>
          <p:cNvPr id="23" name="Picture 12" descr="Wyse Vista Desktop"/>
          <p:cNvPicPr>
            <a:picLocks noChangeAspect="1" noChangeArrowheads="1"/>
          </p:cNvPicPr>
          <p:nvPr/>
        </p:nvPicPr>
        <p:blipFill>
          <a:blip r:embed="rId8" cstate="print"/>
          <a:srcRect/>
          <a:stretch>
            <a:fillRect/>
          </a:stretch>
        </p:blipFill>
        <p:spPr bwMode="auto">
          <a:xfrm>
            <a:off x="5707716" y="3721977"/>
            <a:ext cx="2354895" cy="1390625"/>
          </a:xfrm>
          <a:prstGeom prst="rect">
            <a:avLst/>
          </a:prstGeom>
          <a:noFill/>
          <a:ln w="9525">
            <a:noFill/>
            <a:miter lim="800000"/>
            <a:headEnd/>
            <a:tailEnd/>
          </a:ln>
        </p:spPr>
      </p:pic>
      <p:pic>
        <p:nvPicPr>
          <p:cNvPr id="24" name="Picture 79"/>
          <p:cNvPicPr>
            <a:picLocks noChangeAspect="1" noChangeArrowheads="1"/>
          </p:cNvPicPr>
          <p:nvPr/>
        </p:nvPicPr>
        <p:blipFill>
          <a:blip r:embed="rId9" cstate="print"/>
          <a:srcRect/>
          <a:stretch>
            <a:fillRect/>
          </a:stretch>
        </p:blipFill>
        <p:spPr bwMode="auto">
          <a:xfrm>
            <a:off x="6198610" y="2460640"/>
            <a:ext cx="2152564" cy="1195528"/>
          </a:xfrm>
          <a:prstGeom prst="rect">
            <a:avLst/>
          </a:prstGeom>
          <a:noFill/>
          <a:ln w="9525">
            <a:noFill/>
            <a:miter lim="800000"/>
            <a:headEnd/>
            <a:tailEnd/>
          </a:ln>
        </p:spPr>
      </p:pic>
      <p:sp>
        <p:nvSpPr>
          <p:cNvPr id="25" name="Text Box 5"/>
          <p:cNvSpPr txBox="1">
            <a:spLocks noChangeArrowheads="1"/>
          </p:cNvSpPr>
          <p:nvPr/>
        </p:nvSpPr>
        <p:spPr bwMode="auto">
          <a:xfrm>
            <a:off x="523839" y="4603687"/>
            <a:ext cx="3079909" cy="821636"/>
          </a:xfrm>
          <a:prstGeom prst="rect">
            <a:avLst/>
          </a:prstGeom>
          <a:noFill/>
          <a:ln w="9525" algn="ctr">
            <a:noFill/>
            <a:miter lim="800000"/>
            <a:headEnd/>
            <a:tailEnd/>
          </a:ln>
        </p:spPr>
        <p:txBody>
          <a:bodyPr lIns="143133" tIns="71565" rIns="143133" bIns="71565">
            <a:spAutoFit/>
          </a:bodyPr>
          <a:lstStyle/>
          <a:p>
            <a:pPr defTabSz="1428364" eaLnBrk="0" hangingPunct="0">
              <a:lnSpc>
                <a:spcPct val="110000"/>
              </a:lnSpc>
              <a:buSzPct val="100000"/>
            </a:pPr>
            <a:r>
              <a:rPr lang="en-US" altLang="zh-CN" sz="4000" b="1" dirty="0" smtClean="0">
                <a:solidFill>
                  <a:srgbClr val="000000"/>
                </a:solidFill>
                <a:latin typeface="Telefonica Text"/>
                <a:ea typeface="宋体" charset="-122"/>
                <a:sym typeface="Arial" charset="0"/>
              </a:rPr>
              <a:t>213 </a:t>
            </a:r>
            <a:r>
              <a:rPr lang="en-US" altLang="zh-CN" sz="4000" b="1" dirty="0">
                <a:solidFill>
                  <a:srgbClr val="000000"/>
                </a:solidFill>
                <a:latin typeface="Telefonica Text"/>
                <a:ea typeface="宋体" charset="-122"/>
                <a:sym typeface="Arial" charset="0"/>
              </a:rPr>
              <a:t>W/h</a:t>
            </a:r>
          </a:p>
        </p:txBody>
      </p:sp>
      <p:sp>
        <p:nvSpPr>
          <p:cNvPr id="26" name="Text Box 6"/>
          <p:cNvSpPr txBox="1">
            <a:spLocks noChangeArrowheads="1"/>
          </p:cNvSpPr>
          <p:nvPr/>
        </p:nvSpPr>
        <p:spPr bwMode="auto">
          <a:xfrm>
            <a:off x="5280576" y="5410645"/>
            <a:ext cx="2782035" cy="821636"/>
          </a:xfrm>
          <a:prstGeom prst="rect">
            <a:avLst/>
          </a:prstGeom>
          <a:noFill/>
          <a:ln w="9525" algn="ctr">
            <a:noFill/>
            <a:miter lim="800000"/>
            <a:headEnd/>
            <a:tailEnd/>
          </a:ln>
          <a:effectLst/>
        </p:spPr>
        <p:txBody>
          <a:bodyPr lIns="143133" tIns="71565" rIns="143133" bIns="71565">
            <a:spAutoFit/>
          </a:bodyPr>
          <a:lstStyle/>
          <a:p>
            <a:pPr algn="ctr" defTabSz="1428364" eaLnBrk="0" hangingPunct="0">
              <a:lnSpc>
                <a:spcPct val="110000"/>
              </a:lnSpc>
              <a:buSzPct val="100000"/>
              <a:defRPr/>
            </a:pPr>
            <a:r>
              <a:rPr lang="en-US" altLang="zh-CN" sz="4000" b="1" dirty="0" smtClean="0">
                <a:solidFill>
                  <a:srgbClr val="000000"/>
                </a:solidFill>
                <a:effectLst>
                  <a:outerShdw blurRad="38100" dist="38100" dir="2700000" algn="tl">
                    <a:srgbClr val="C0C0C0"/>
                  </a:outerShdw>
                </a:effectLst>
                <a:latin typeface="Telefonica Text"/>
                <a:ea typeface="宋体" pitchFamily="2" charset="-122"/>
                <a:sym typeface="Arial"/>
              </a:rPr>
              <a:t>32 </a:t>
            </a:r>
            <a:r>
              <a:rPr lang="en-US" altLang="zh-CN" sz="4000" b="1" dirty="0">
                <a:solidFill>
                  <a:srgbClr val="000000"/>
                </a:solidFill>
                <a:effectLst>
                  <a:outerShdw blurRad="38100" dist="38100" dir="2700000" algn="tl">
                    <a:srgbClr val="C0C0C0"/>
                  </a:outerShdw>
                </a:effectLst>
                <a:latin typeface="Telefonica Text"/>
                <a:ea typeface="宋体" pitchFamily="2" charset="-122"/>
                <a:sym typeface="Arial"/>
              </a:rPr>
              <a:t>W/h</a:t>
            </a:r>
          </a:p>
        </p:txBody>
      </p:sp>
      <p:sp>
        <p:nvSpPr>
          <p:cNvPr id="29" name="WordArt 67"/>
          <p:cNvSpPr>
            <a:spLocks noChangeArrowheads="1" noChangeShapeType="1" noTextEdit="1"/>
          </p:cNvSpPr>
          <p:nvPr/>
        </p:nvSpPr>
        <p:spPr bwMode="auto">
          <a:xfrm>
            <a:off x="342960" y="5625484"/>
            <a:ext cx="3550638" cy="408343"/>
          </a:xfrm>
          <a:prstGeom prst="rect">
            <a:avLst/>
          </a:prstGeom>
        </p:spPr>
        <p:txBody>
          <a:bodyPr wrap="none" lIns="149038" tIns="74518" rIns="149038" bIns="74518" fromWordArt="1">
            <a:prstTxWarp prst="textPlain">
              <a:avLst>
                <a:gd name="adj" fmla="val 50000"/>
              </a:avLst>
            </a:prstTxWarp>
          </a:bodyPr>
          <a:lstStyle/>
          <a:p>
            <a:pPr algn="ctr">
              <a:lnSpc>
                <a:spcPct val="110000"/>
              </a:lnSpc>
              <a:buClr>
                <a:srgbClr val="FFFFFF"/>
              </a:buClr>
              <a:buFont typeface="Wingdings" pitchFamily="2" charset="2"/>
              <a:buNone/>
              <a:defRPr/>
            </a:pPr>
            <a:r>
              <a:rPr lang="en-US" altLang="zh-CN" sz="4400" b="1" kern="10" dirty="0" smtClean="0">
                <a:ln w="9525">
                  <a:noFill/>
                  <a:round/>
                  <a:headEnd/>
                  <a:tailEnd/>
                </a:ln>
                <a:solidFill>
                  <a:srgbClr val="FF0000"/>
                </a:solidFill>
                <a:latin typeface="Telefonica Text"/>
                <a:ea typeface="宋体" pitchFamily="2" charset="-122"/>
                <a:sym typeface="Arial"/>
              </a:rPr>
              <a:t>35-45 Degrees Celsius</a:t>
            </a:r>
            <a:endParaRPr lang="zh-CN" altLang="en-US" sz="4400" b="1" kern="10" dirty="0">
              <a:ln w="9525">
                <a:noFill/>
                <a:round/>
                <a:headEnd/>
                <a:tailEnd/>
              </a:ln>
              <a:solidFill>
                <a:srgbClr val="FF0000"/>
              </a:solidFill>
              <a:latin typeface="Telefonica Text"/>
              <a:ea typeface="宋体" pitchFamily="2" charset="-122"/>
              <a:sym typeface="Arial"/>
            </a:endParaRPr>
          </a:p>
        </p:txBody>
      </p:sp>
      <p:sp>
        <p:nvSpPr>
          <p:cNvPr id="30" name="WordArt 67"/>
          <p:cNvSpPr>
            <a:spLocks noChangeArrowheads="1" noChangeShapeType="1" noTextEdit="1"/>
          </p:cNvSpPr>
          <p:nvPr/>
        </p:nvSpPr>
        <p:spPr bwMode="auto">
          <a:xfrm>
            <a:off x="5473179" y="6227405"/>
            <a:ext cx="2374694" cy="408340"/>
          </a:xfrm>
          <a:prstGeom prst="rect">
            <a:avLst/>
          </a:prstGeom>
        </p:spPr>
        <p:txBody>
          <a:bodyPr wrap="none" lIns="149046" tIns="74523" rIns="149046" bIns="74523" fromWordArt="1">
            <a:prstTxWarp prst="textPlain">
              <a:avLst>
                <a:gd name="adj" fmla="val 50000"/>
              </a:avLst>
            </a:prstTxWarp>
          </a:bodyPr>
          <a:lstStyle/>
          <a:p>
            <a:pPr algn="ctr"/>
            <a:r>
              <a:rPr lang="en-US" altLang="zh-CN" sz="4400" b="1" kern="10" dirty="0" smtClean="0">
                <a:ln w="9525">
                  <a:noFill/>
                  <a:round/>
                  <a:headEnd/>
                  <a:tailEnd/>
                </a:ln>
                <a:solidFill>
                  <a:srgbClr val="FF0000"/>
                </a:solidFill>
                <a:latin typeface="Telefonica Text"/>
                <a:ea typeface="宋体" pitchFamily="2" charset="-122"/>
                <a:cs typeface="Arial"/>
              </a:rPr>
              <a:t>Room </a:t>
            </a:r>
            <a:r>
              <a:rPr lang="en-US" altLang="zh-CN" sz="4400" b="1" kern="10" dirty="0">
                <a:ln w="9525">
                  <a:noFill/>
                  <a:round/>
                  <a:headEnd/>
                  <a:tailEnd/>
                </a:ln>
                <a:solidFill>
                  <a:srgbClr val="FF0000"/>
                </a:solidFill>
                <a:latin typeface="Telefonica Text"/>
                <a:ea typeface="宋体" pitchFamily="2" charset="-122"/>
                <a:cs typeface="Arial"/>
              </a:rPr>
              <a:t>Temperature</a:t>
            </a:r>
            <a:endParaRPr lang="zh-CN" altLang="en-US" sz="4400" b="1" kern="10" dirty="0">
              <a:ln w="9525">
                <a:noFill/>
                <a:round/>
                <a:headEnd/>
                <a:tailEnd/>
              </a:ln>
              <a:solidFill>
                <a:srgbClr val="FF0000"/>
              </a:solidFill>
              <a:latin typeface="Telefonica Text"/>
              <a:ea typeface="宋体" pitchFamily="2" charset="-122"/>
              <a:cs typeface="Arial"/>
            </a:endParaRPr>
          </a:p>
        </p:txBody>
      </p:sp>
      <p:sp>
        <p:nvSpPr>
          <p:cNvPr id="31" name="WordArt 67"/>
          <p:cNvSpPr>
            <a:spLocks noChangeArrowheads="1" noChangeShapeType="1" noTextEdit="1"/>
          </p:cNvSpPr>
          <p:nvPr/>
        </p:nvSpPr>
        <p:spPr bwMode="auto">
          <a:xfrm>
            <a:off x="899812" y="6812931"/>
            <a:ext cx="1645126" cy="348380"/>
          </a:xfrm>
          <a:prstGeom prst="rect">
            <a:avLst/>
          </a:prstGeom>
        </p:spPr>
        <p:txBody>
          <a:bodyPr wrap="none" lIns="149038" tIns="74518" rIns="149038" bIns="74518" fromWordArt="1">
            <a:prstTxWarp prst="textPlain">
              <a:avLst>
                <a:gd name="adj" fmla="val 50000"/>
              </a:avLst>
            </a:prstTxWarp>
          </a:bodyPr>
          <a:lstStyle/>
          <a:p>
            <a:pPr algn="ctr">
              <a:lnSpc>
                <a:spcPct val="110000"/>
              </a:lnSpc>
              <a:buClr>
                <a:srgbClr val="FFFFFF"/>
              </a:buClr>
              <a:buFont typeface="Wingdings" pitchFamily="2" charset="2"/>
              <a:buNone/>
              <a:defRPr/>
            </a:pPr>
            <a:r>
              <a:rPr lang="en-US" altLang="zh-CN" sz="4400" b="1" kern="10" dirty="0" smtClean="0">
                <a:ln w="9525">
                  <a:noFill/>
                  <a:round/>
                  <a:headEnd/>
                  <a:tailEnd/>
                </a:ln>
                <a:solidFill>
                  <a:srgbClr val="FF0000"/>
                </a:solidFill>
                <a:latin typeface="Telefonica Text"/>
                <a:ea typeface="宋体" pitchFamily="2" charset="-122"/>
                <a:sym typeface="Arial"/>
              </a:rPr>
              <a:t>50db</a:t>
            </a:r>
            <a:endParaRPr lang="zh-CN" altLang="en-US" sz="4400" b="1" kern="10" dirty="0">
              <a:ln w="9525">
                <a:noFill/>
                <a:round/>
                <a:headEnd/>
                <a:tailEnd/>
              </a:ln>
              <a:solidFill>
                <a:srgbClr val="FF0000"/>
              </a:solidFill>
              <a:latin typeface="Telefonica Text"/>
              <a:ea typeface="宋体" pitchFamily="2" charset="-122"/>
              <a:sym typeface="Arial"/>
            </a:endParaRPr>
          </a:p>
        </p:txBody>
      </p:sp>
      <p:sp>
        <p:nvSpPr>
          <p:cNvPr id="32" name="WordArt 70"/>
          <p:cNvSpPr>
            <a:spLocks noChangeArrowheads="1" noChangeShapeType="1" noTextEdit="1"/>
          </p:cNvSpPr>
          <p:nvPr/>
        </p:nvSpPr>
        <p:spPr bwMode="auto">
          <a:xfrm>
            <a:off x="5865339" y="7318804"/>
            <a:ext cx="1503423" cy="346563"/>
          </a:xfrm>
          <a:prstGeom prst="rect">
            <a:avLst/>
          </a:prstGeom>
        </p:spPr>
        <p:txBody>
          <a:bodyPr wrap="none" lIns="149038" tIns="74518" rIns="149038" bIns="74518" fromWordArt="1">
            <a:prstTxWarp prst="textPlain">
              <a:avLst>
                <a:gd name="adj" fmla="val 50000"/>
              </a:avLst>
            </a:prstTxWarp>
          </a:bodyPr>
          <a:lstStyle/>
          <a:p>
            <a:pPr algn="ctr">
              <a:lnSpc>
                <a:spcPct val="110000"/>
              </a:lnSpc>
              <a:buClr>
                <a:srgbClr val="FFFFFF"/>
              </a:buClr>
              <a:buFont typeface="Wingdings" pitchFamily="2" charset="2"/>
              <a:buNone/>
              <a:defRPr/>
            </a:pPr>
            <a:r>
              <a:rPr lang="en-US" altLang="zh-CN" sz="4400" b="1" kern="10" smtClean="0">
                <a:ln w="9525">
                  <a:noFill/>
                  <a:round/>
                  <a:headEnd/>
                  <a:tailEnd/>
                </a:ln>
                <a:solidFill>
                  <a:srgbClr val="FF0000"/>
                </a:solidFill>
                <a:latin typeface="Telefonica Text"/>
                <a:ea typeface="宋体" pitchFamily="2" charset="-122"/>
                <a:sym typeface="Arial"/>
              </a:rPr>
              <a:t>&lt;10db</a:t>
            </a:r>
            <a:endParaRPr lang="zh-CN" altLang="en-US" sz="4400" b="1" kern="10" dirty="0">
              <a:ln w="9525">
                <a:noFill/>
                <a:round/>
                <a:headEnd/>
                <a:tailEnd/>
              </a:ln>
              <a:solidFill>
                <a:srgbClr val="FF0000"/>
              </a:solidFill>
              <a:latin typeface="Telefonica Text"/>
              <a:ea typeface="宋体" pitchFamily="2" charset="-122"/>
              <a:sym typeface="Arial"/>
            </a:endParaRPr>
          </a:p>
        </p:txBody>
      </p:sp>
      <p:sp>
        <p:nvSpPr>
          <p:cNvPr id="33" name="Rectangle 18"/>
          <p:cNvSpPr>
            <a:spLocks noChangeArrowheads="1"/>
          </p:cNvSpPr>
          <p:nvPr/>
        </p:nvSpPr>
        <p:spPr bwMode="auto">
          <a:xfrm>
            <a:off x="523839" y="7953786"/>
            <a:ext cx="8317813" cy="2231775"/>
          </a:xfrm>
          <a:prstGeom prst="rect">
            <a:avLst/>
          </a:prstGeom>
          <a:noFill/>
          <a:ln w="9525" algn="ctr">
            <a:noFill/>
            <a:miter lim="800000"/>
            <a:headEnd/>
            <a:tailEnd/>
          </a:ln>
        </p:spPr>
        <p:txBody>
          <a:bodyPr lIns="149038" tIns="74518" rIns="149038" bIns="74518" anchor="ctr"/>
          <a:lstStyle/>
          <a:p>
            <a:pPr eaLnBrk="0" hangingPunct="0">
              <a:buSzPct val="100000"/>
            </a:pPr>
            <a:r>
              <a:rPr lang="en-US" altLang="zh-CN" b="1" dirty="0">
                <a:solidFill>
                  <a:schemeClr val="accent3">
                    <a:lumMod val="50000"/>
                  </a:schemeClr>
                </a:solidFill>
                <a:latin typeface="Telefonica Text"/>
                <a:ea typeface="宋体" charset="-122"/>
                <a:sym typeface="Arial" charset="0"/>
              </a:rPr>
              <a:t>T</a:t>
            </a:r>
            <a:r>
              <a:rPr lang="en-US" altLang="zh-CN" b="1" dirty="0" smtClean="0">
                <a:solidFill>
                  <a:schemeClr val="accent3">
                    <a:lumMod val="50000"/>
                  </a:schemeClr>
                </a:solidFill>
                <a:latin typeface="Telefonica Text"/>
                <a:ea typeface="宋体" charset="-122"/>
                <a:sym typeface="Arial" charset="0"/>
              </a:rPr>
              <a:t>he </a:t>
            </a:r>
            <a:r>
              <a:rPr lang="en-US" altLang="zh-CN" b="1" dirty="0">
                <a:solidFill>
                  <a:schemeClr val="accent3">
                    <a:lumMod val="50000"/>
                  </a:schemeClr>
                </a:solidFill>
                <a:latin typeface="Telefonica Text"/>
                <a:ea typeface="宋体" charset="-122"/>
                <a:sym typeface="Arial" charset="0"/>
              </a:rPr>
              <a:t>high temperature and noise pollution problems encountered in the working environment </a:t>
            </a:r>
            <a:r>
              <a:rPr lang="en-US" altLang="zh-CN" b="1" dirty="0">
                <a:solidFill>
                  <a:schemeClr val="accent3">
                    <a:lumMod val="50000"/>
                  </a:schemeClr>
                </a:solidFill>
                <a:latin typeface="Telefonica Text"/>
                <a:ea typeface="宋体" pitchFamily="2" charset="-122"/>
                <a:sym typeface="Arial" charset="0"/>
              </a:rPr>
              <a:t>with many PCs </a:t>
            </a:r>
            <a:r>
              <a:rPr lang="en-US" altLang="zh-CN" b="1" dirty="0" smtClean="0">
                <a:solidFill>
                  <a:schemeClr val="accent3">
                    <a:lumMod val="50000"/>
                  </a:schemeClr>
                </a:solidFill>
                <a:latin typeface="Telefonica Text"/>
                <a:ea typeface="宋体" pitchFamily="2" charset="-122"/>
                <a:sym typeface="Arial" charset="0"/>
              </a:rPr>
              <a:t>running</a:t>
            </a:r>
            <a:r>
              <a:rPr lang="en-US" altLang="zh-CN" b="1" dirty="0">
                <a:solidFill>
                  <a:schemeClr val="accent3">
                    <a:lumMod val="50000"/>
                  </a:schemeClr>
                </a:solidFill>
                <a:latin typeface="Telefonica Text"/>
                <a:ea typeface="宋体" charset="-122"/>
                <a:sym typeface="Arial" charset="0"/>
              </a:rPr>
              <a:t> </a:t>
            </a:r>
            <a:r>
              <a:rPr lang="en-US" altLang="zh-CN" b="1" dirty="0" smtClean="0">
                <a:solidFill>
                  <a:schemeClr val="accent3">
                    <a:lumMod val="50000"/>
                  </a:schemeClr>
                </a:solidFill>
                <a:latin typeface="Telefonica Text"/>
                <a:ea typeface="宋体" charset="-122"/>
                <a:sym typeface="Arial" charset="0"/>
              </a:rPr>
              <a:t>could be easily solved applying Virtual Desktop technologies.</a:t>
            </a:r>
            <a:endParaRPr lang="en-US" altLang="zh-CN" b="1" dirty="0">
              <a:solidFill>
                <a:schemeClr val="accent3">
                  <a:lumMod val="50000"/>
                </a:schemeClr>
              </a:solidFill>
              <a:latin typeface="Telefonica Text"/>
              <a:ea typeface="宋体" charset="-122"/>
              <a:sym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360611" y="142884"/>
            <a:ext cx="17569952" cy="1304420"/>
          </a:xfrm>
          <a:prstGeom prst="rect">
            <a:avLst/>
          </a:prstGeom>
          <a:noFill/>
          <a:ln w="9525">
            <a:noFill/>
            <a:miter lim="800000"/>
            <a:headEnd/>
            <a:tailEnd/>
          </a:ln>
        </p:spPr>
        <p:txBody>
          <a:bodyPr lIns="142635" tIns="71326" rIns="142635" bIns="71326" anchor="ctr"/>
          <a:lstStyle/>
          <a:p>
            <a:pPr defTabSz="1425782" eaLnBrk="0" hangingPunct="0">
              <a:defRPr/>
            </a:pPr>
            <a:r>
              <a:rPr lang="pt-BR" altLang="zh-CN" sz="7200" b="1" kern="0" dirty="0" smtClean="0">
                <a:solidFill>
                  <a:schemeClr val="accent2"/>
                </a:solidFill>
                <a:latin typeface="Telefonica Text"/>
                <a:ea typeface="黑体" pitchFamily="2" charset="-122"/>
                <a:cs typeface="Arial" pitchFamily="34" charset="0"/>
              </a:rPr>
              <a:t>An example of Energy Efficiency collaboration project</a:t>
            </a:r>
            <a:endParaRPr lang="zh-CN" altLang="en-US" sz="7200" b="1" kern="0" dirty="0">
              <a:solidFill>
                <a:schemeClr val="accent2"/>
              </a:solidFill>
              <a:latin typeface="Telefonica Text"/>
              <a:ea typeface="黑体" pitchFamily="2" charset="-122"/>
              <a:cs typeface="Arial" pitchFamily="34" charset="0"/>
            </a:endParaRPr>
          </a:p>
        </p:txBody>
      </p:sp>
      <p:sp>
        <p:nvSpPr>
          <p:cNvPr id="28" name="Rectangle 27"/>
          <p:cNvSpPr/>
          <p:nvPr/>
        </p:nvSpPr>
        <p:spPr>
          <a:xfrm>
            <a:off x="792087" y="2552799"/>
            <a:ext cx="1152699" cy="6235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32248" y="2552799"/>
            <a:ext cx="1224136" cy="1440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0729192" y="5403502"/>
            <a:ext cx="1296144" cy="1440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672408" y="2739206"/>
            <a:ext cx="1296144" cy="36004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12568" y="3099246"/>
            <a:ext cx="1224136"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552728" y="3675310"/>
            <a:ext cx="1224136"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920880" y="4251374"/>
            <a:ext cx="1224136"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289032" y="4827438"/>
            <a:ext cx="1224136"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169352" y="5619526"/>
            <a:ext cx="1296144"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04627" y="1875110"/>
            <a:ext cx="1621982" cy="461665"/>
          </a:xfrm>
          <a:prstGeom prst="rect">
            <a:avLst/>
          </a:prstGeom>
          <a:noFill/>
        </p:spPr>
        <p:txBody>
          <a:bodyPr wrap="none" rtlCol="0">
            <a:spAutoFit/>
          </a:bodyPr>
          <a:lstStyle/>
          <a:p>
            <a:r>
              <a:rPr lang="en-US" sz="2400" b="1" dirty="0" smtClean="0">
                <a:solidFill>
                  <a:schemeClr val="accent2"/>
                </a:solidFill>
              </a:rPr>
              <a:t>49 kWh/EA</a:t>
            </a:r>
            <a:endParaRPr lang="en-US" sz="2400" b="1" dirty="0">
              <a:solidFill>
                <a:schemeClr val="accent2"/>
              </a:solidFill>
            </a:endParaRPr>
          </a:p>
        </p:txBody>
      </p:sp>
      <p:sp>
        <p:nvSpPr>
          <p:cNvPr id="49" name="TextBox 48"/>
          <p:cNvSpPr txBox="1"/>
          <p:nvPr/>
        </p:nvSpPr>
        <p:spPr>
          <a:xfrm>
            <a:off x="864096" y="8931894"/>
            <a:ext cx="806631" cy="461665"/>
          </a:xfrm>
          <a:prstGeom prst="rect">
            <a:avLst/>
          </a:prstGeom>
          <a:noFill/>
        </p:spPr>
        <p:txBody>
          <a:bodyPr wrap="none" rtlCol="0">
            <a:spAutoFit/>
          </a:bodyPr>
          <a:lstStyle/>
          <a:p>
            <a:r>
              <a:rPr lang="en-US" sz="2400" b="1" dirty="0" smtClean="0"/>
              <a:t>2009</a:t>
            </a:r>
            <a:endParaRPr lang="en-US" sz="2400" b="1" dirty="0"/>
          </a:p>
        </p:txBody>
      </p:sp>
      <p:sp>
        <p:nvSpPr>
          <p:cNvPr id="50" name="TextBox 49"/>
          <p:cNvSpPr txBox="1"/>
          <p:nvPr/>
        </p:nvSpPr>
        <p:spPr>
          <a:xfrm>
            <a:off x="12385376" y="8859886"/>
            <a:ext cx="806631" cy="461665"/>
          </a:xfrm>
          <a:prstGeom prst="rect">
            <a:avLst/>
          </a:prstGeom>
          <a:noFill/>
        </p:spPr>
        <p:txBody>
          <a:bodyPr wrap="none" rtlCol="0">
            <a:spAutoFit/>
          </a:bodyPr>
          <a:lstStyle/>
          <a:p>
            <a:r>
              <a:rPr lang="en-US" sz="2400" b="1" dirty="0" smtClean="0"/>
              <a:t>2015</a:t>
            </a:r>
            <a:endParaRPr lang="en-US" sz="2400" b="1" dirty="0"/>
          </a:p>
        </p:txBody>
      </p:sp>
      <p:sp>
        <p:nvSpPr>
          <p:cNvPr id="51" name="TextBox 50"/>
          <p:cNvSpPr txBox="1"/>
          <p:nvPr/>
        </p:nvSpPr>
        <p:spPr>
          <a:xfrm>
            <a:off x="12097344" y="3315270"/>
            <a:ext cx="811441" cy="523220"/>
          </a:xfrm>
          <a:prstGeom prst="rect">
            <a:avLst/>
          </a:prstGeom>
          <a:noFill/>
        </p:spPr>
        <p:txBody>
          <a:bodyPr wrap="none" rtlCol="0">
            <a:spAutoFit/>
          </a:bodyPr>
          <a:lstStyle/>
          <a:p>
            <a:r>
              <a:rPr lang="en-US" sz="2800" b="1" dirty="0" smtClean="0"/>
              <a:t>30%</a:t>
            </a:r>
            <a:endParaRPr lang="en-US" sz="2800" b="1" dirty="0"/>
          </a:p>
        </p:txBody>
      </p:sp>
      <p:cxnSp>
        <p:nvCxnSpPr>
          <p:cNvPr id="53" name="Straight Arrow Connector 52"/>
          <p:cNvCxnSpPr/>
          <p:nvPr/>
        </p:nvCxnSpPr>
        <p:spPr>
          <a:xfrm>
            <a:off x="13033448" y="2552799"/>
            <a:ext cx="571" cy="3053953"/>
          </a:xfrm>
          <a:prstGeom prst="straightConnector1">
            <a:avLst/>
          </a:prstGeom>
          <a:ln w="28575">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592288" y="2091134"/>
            <a:ext cx="564578" cy="461665"/>
          </a:xfrm>
          <a:prstGeom prst="rect">
            <a:avLst/>
          </a:prstGeom>
          <a:noFill/>
        </p:spPr>
        <p:txBody>
          <a:bodyPr wrap="none" rtlCol="0">
            <a:spAutoFit/>
          </a:bodyPr>
          <a:lstStyle/>
          <a:p>
            <a:r>
              <a:rPr lang="en-US" sz="2400" b="1" dirty="0" smtClean="0"/>
              <a:t>5%</a:t>
            </a:r>
            <a:endParaRPr lang="en-US" sz="2400" b="1" dirty="0"/>
          </a:p>
        </p:txBody>
      </p:sp>
      <p:sp>
        <p:nvSpPr>
          <p:cNvPr id="55" name="TextBox 54"/>
          <p:cNvSpPr txBox="1"/>
          <p:nvPr/>
        </p:nvSpPr>
        <p:spPr>
          <a:xfrm>
            <a:off x="3960440" y="2307158"/>
            <a:ext cx="720069" cy="461665"/>
          </a:xfrm>
          <a:prstGeom prst="rect">
            <a:avLst/>
          </a:prstGeom>
          <a:noFill/>
        </p:spPr>
        <p:txBody>
          <a:bodyPr wrap="none" rtlCol="0">
            <a:spAutoFit/>
          </a:bodyPr>
          <a:lstStyle/>
          <a:p>
            <a:r>
              <a:rPr lang="en-US" sz="2400" b="1" dirty="0" smtClean="0"/>
              <a:t>10%</a:t>
            </a:r>
            <a:endParaRPr lang="en-US" sz="2400" b="1" dirty="0"/>
          </a:p>
        </p:txBody>
      </p:sp>
      <p:sp>
        <p:nvSpPr>
          <p:cNvPr id="56" name="TextBox 55"/>
          <p:cNvSpPr txBox="1"/>
          <p:nvPr/>
        </p:nvSpPr>
        <p:spPr>
          <a:xfrm>
            <a:off x="5400600" y="2595190"/>
            <a:ext cx="720069" cy="461665"/>
          </a:xfrm>
          <a:prstGeom prst="rect">
            <a:avLst/>
          </a:prstGeom>
          <a:noFill/>
        </p:spPr>
        <p:txBody>
          <a:bodyPr wrap="none" rtlCol="0">
            <a:spAutoFit/>
          </a:bodyPr>
          <a:lstStyle/>
          <a:p>
            <a:r>
              <a:rPr lang="en-US" sz="2400" b="1" dirty="0" smtClean="0"/>
              <a:t>20%</a:t>
            </a:r>
            <a:endParaRPr lang="en-US" sz="2400" b="1" dirty="0"/>
          </a:p>
        </p:txBody>
      </p:sp>
      <p:sp>
        <p:nvSpPr>
          <p:cNvPr id="57" name="TextBox 56"/>
          <p:cNvSpPr txBox="1"/>
          <p:nvPr/>
        </p:nvSpPr>
        <p:spPr>
          <a:xfrm>
            <a:off x="6768752" y="3171254"/>
            <a:ext cx="720069" cy="461665"/>
          </a:xfrm>
          <a:prstGeom prst="rect">
            <a:avLst/>
          </a:prstGeom>
          <a:noFill/>
        </p:spPr>
        <p:txBody>
          <a:bodyPr wrap="none" rtlCol="0">
            <a:spAutoFit/>
          </a:bodyPr>
          <a:lstStyle/>
          <a:p>
            <a:r>
              <a:rPr lang="en-US" sz="2400" b="1" dirty="0" smtClean="0"/>
              <a:t>20%</a:t>
            </a:r>
            <a:endParaRPr lang="en-US" sz="2400" b="1" dirty="0"/>
          </a:p>
        </p:txBody>
      </p:sp>
      <p:sp>
        <p:nvSpPr>
          <p:cNvPr id="58" name="TextBox 57"/>
          <p:cNvSpPr txBox="1"/>
          <p:nvPr/>
        </p:nvSpPr>
        <p:spPr>
          <a:xfrm>
            <a:off x="8136904" y="3747318"/>
            <a:ext cx="720069" cy="461665"/>
          </a:xfrm>
          <a:prstGeom prst="rect">
            <a:avLst/>
          </a:prstGeom>
          <a:noFill/>
        </p:spPr>
        <p:txBody>
          <a:bodyPr wrap="none" rtlCol="0">
            <a:spAutoFit/>
          </a:bodyPr>
          <a:lstStyle/>
          <a:p>
            <a:r>
              <a:rPr lang="en-US" sz="2400" b="1" dirty="0" smtClean="0"/>
              <a:t>20%</a:t>
            </a:r>
            <a:endParaRPr lang="en-US" sz="2400" b="1" dirty="0"/>
          </a:p>
        </p:txBody>
      </p:sp>
      <p:sp>
        <p:nvSpPr>
          <p:cNvPr id="59" name="TextBox 58"/>
          <p:cNvSpPr txBox="1"/>
          <p:nvPr/>
        </p:nvSpPr>
        <p:spPr>
          <a:xfrm>
            <a:off x="9433048" y="4323382"/>
            <a:ext cx="720069" cy="461665"/>
          </a:xfrm>
          <a:prstGeom prst="rect">
            <a:avLst/>
          </a:prstGeom>
          <a:noFill/>
        </p:spPr>
        <p:txBody>
          <a:bodyPr wrap="none" rtlCol="0">
            <a:spAutoFit/>
          </a:bodyPr>
          <a:lstStyle/>
          <a:p>
            <a:r>
              <a:rPr lang="en-US" sz="2400" b="1" dirty="0" smtClean="0"/>
              <a:t>20%</a:t>
            </a:r>
            <a:endParaRPr lang="en-US" sz="2400" b="1" dirty="0"/>
          </a:p>
        </p:txBody>
      </p:sp>
      <p:sp>
        <p:nvSpPr>
          <p:cNvPr id="60" name="TextBox 59"/>
          <p:cNvSpPr txBox="1"/>
          <p:nvPr/>
        </p:nvSpPr>
        <p:spPr>
          <a:xfrm>
            <a:off x="11089232" y="4899446"/>
            <a:ext cx="564578" cy="461665"/>
          </a:xfrm>
          <a:prstGeom prst="rect">
            <a:avLst/>
          </a:prstGeom>
          <a:noFill/>
        </p:spPr>
        <p:txBody>
          <a:bodyPr wrap="none" rtlCol="0">
            <a:spAutoFit/>
          </a:bodyPr>
          <a:lstStyle/>
          <a:p>
            <a:r>
              <a:rPr lang="en-US" sz="2400" b="1" dirty="0" smtClean="0"/>
              <a:t>5%</a:t>
            </a:r>
            <a:endParaRPr lang="en-US" sz="2400" b="1" dirty="0"/>
          </a:p>
        </p:txBody>
      </p:sp>
      <p:sp>
        <p:nvSpPr>
          <p:cNvPr id="61" name="TextBox 60"/>
          <p:cNvSpPr txBox="1"/>
          <p:nvPr/>
        </p:nvSpPr>
        <p:spPr>
          <a:xfrm rot="17100000">
            <a:off x="894227" y="4542837"/>
            <a:ext cx="3743332" cy="400110"/>
          </a:xfrm>
          <a:prstGeom prst="rect">
            <a:avLst/>
          </a:prstGeom>
          <a:noFill/>
        </p:spPr>
        <p:txBody>
          <a:bodyPr wrap="none" rtlCol="0">
            <a:spAutoFit/>
          </a:bodyPr>
          <a:lstStyle/>
          <a:p>
            <a:r>
              <a:rPr lang="en-US" sz="2000" dirty="0" smtClean="0">
                <a:latin typeface="Arial" pitchFamily="34" charset="0"/>
                <a:cs typeface="Arial" pitchFamily="34" charset="0"/>
              </a:rPr>
              <a:t>Smart Metering &amp; Management</a:t>
            </a:r>
            <a:endParaRPr lang="en-US" sz="2000" dirty="0">
              <a:latin typeface="Arial" pitchFamily="34" charset="0"/>
              <a:cs typeface="Arial" pitchFamily="34" charset="0"/>
            </a:endParaRPr>
          </a:p>
        </p:txBody>
      </p:sp>
      <p:sp>
        <p:nvSpPr>
          <p:cNvPr id="62" name="TextBox 61"/>
          <p:cNvSpPr txBox="1"/>
          <p:nvPr/>
        </p:nvSpPr>
        <p:spPr>
          <a:xfrm rot="17100000">
            <a:off x="2451473" y="4612768"/>
            <a:ext cx="3118611" cy="400110"/>
          </a:xfrm>
          <a:prstGeom prst="rect">
            <a:avLst/>
          </a:prstGeom>
          <a:noFill/>
        </p:spPr>
        <p:txBody>
          <a:bodyPr wrap="none" rtlCol="0">
            <a:spAutoFit/>
          </a:bodyPr>
          <a:lstStyle/>
          <a:p>
            <a:r>
              <a:rPr lang="en-US" sz="2000" dirty="0" smtClean="0">
                <a:latin typeface="Arial" pitchFamily="34" charset="0"/>
                <a:cs typeface="Arial" pitchFamily="34" charset="0"/>
              </a:rPr>
              <a:t>Temperature Optimization</a:t>
            </a:r>
            <a:endParaRPr lang="en-US" sz="2000" dirty="0">
              <a:latin typeface="Arial" pitchFamily="34" charset="0"/>
              <a:cs typeface="Arial" pitchFamily="34" charset="0"/>
            </a:endParaRPr>
          </a:p>
        </p:txBody>
      </p:sp>
      <p:sp>
        <p:nvSpPr>
          <p:cNvPr id="63" name="TextBox 62"/>
          <p:cNvSpPr txBox="1"/>
          <p:nvPr/>
        </p:nvSpPr>
        <p:spPr>
          <a:xfrm rot="17100000">
            <a:off x="4615265" y="4405129"/>
            <a:ext cx="1669047" cy="400110"/>
          </a:xfrm>
          <a:prstGeom prst="rect">
            <a:avLst/>
          </a:prstGeom>
          <a:noFill/>
        </p:spPr>
        <p:txBody>
          <a:bodyPr wrap="none" rtlCol="0">
            <a:spAutoFit/>
          </a:bodyPr>
          <a:lstStyle/>
          <a:p>
            <a:r>
              <a:rPr lang="en-US" sz="2000" dirty="0" smtClean="0">
                <a:latin typeface="Arial" pitchFamily="34" charset="0"/>
                <a:cs typeface="Arial" pitchFamily="34" charset="0"/>
              </a:rPr>
              <a:t>Free-Cooling</a:t>
            </a:r>
            <a:endParaRPr lang="en-US" sz="2000" dirty="0">
              <a:latin typeface="Arial" pitchFamily="34" charset="0"/>
              <a:cs typeface="Arial" pitchFamily="34" charset="0"/>
            </a:endParaRPr>
          </a:p>
        </p:txBody>
      </p:sp>
      <p:sp>
        <p:nvSpPr>
          <p:cNvPr id="65" name="TextBox 64"/>
          <p:cNvSpPr txBox="1"/>
          <p:nvPr/>
        </p:nvSpPr>
        <p:spPr>
          <a:xfrm rot="17100000">
            <a:off x="5138032" y="5541698"/>
            <a:ext cx="2978701" cy="400110"/>
          </a:xfrm>
          <a:prstGeom prst="rect">
            <a:avLst/>
          </a:prstGeom>
          <a:noFill/>
        </p:spPr>
        <p:txBody>
          <a:bodyPr wrap="none" rtlCol="0">
            <a:spAutoFit/>
          </a:bodyPr>
          <a:lstStyle/>
          <a:p>
            <a:r>
              <a:rPr lang="en-US" sz="2000" dirty="0" smtClean="0">
                <a:latin typeface="Arial" pitchFamily="34" charset="0"/>
                <a:cs typeface="Arial" pitchFamily="34" charset="0"/>
              </a:rPr>
              <a:t>Power Savings Features</a:t>
            </a:r>
            <a:endParaRPr lang="en-US" sz="2000" dirty="0">
              <a:latin typeface="Arial" pitchFamily="34" charset="0"/>
              <a:cs typeface="Arial" pitchFamily="34" charset="0"/>
            </a:endParaRPr>
          </a:p>
        </p:txBody>
      </p:sp>
      <p:sp>
        <p:nvSpPr>
          <p:cNvPr id="66" name="TextBox 65"/>
          <p:cNvSpPr txBox="1"/>
          <p:nvPr/>
        </p:nvSpPr>
        <p:spPr>
          <a:xfrm rot="17100000">
            <a:off x="6378391" y="6284307"/>
            <a:ext cx="3323539" cy="400110"/>
          </a:xfrm>
          <a:prstGeom prst="rect">
            <a:avLst/>
          </a:prstGeom>
          <a:noFill/>
        </p:spPr>
        <p:txBody>
          <a:bodyPr wrap="none" rtlCol="0">
            <a:spAutoFit/>
          </a:bodyPr>
          <a:lstStyle/>
          <a:p>
            <a:r>
              <a:rPr lang="en-US" sz="2000" dirty="0" smtClean="0">
                <a:latin typeface="Arial" pitchFamily="34" charset="0"/>
                <a:cs typeface="Arial" pitchFamily="34" charset="0"/>
              </a:rPr>
              <a:t>More Efficient Infrastructure</a:t>
            </a:r>
            <a:endParaRPr lang="en-US" sz="2000" dirty="0">
              <a:latin typeface="Arial" pitchFamily="34" charset="0"/>
              <a:cs typeface="Arial" pitchFamily="34" charset="0"/>
            </a:endParaRPr>
          </a:p>
        </p:txBody>
      </p:sp>
      <p:sp>
        <p:nvSpPr>
          <p:cNvPr id="67" name="TextBox 66"/>
          <p:cNvSpPr txBox="1"/>
          <p:nvPr/>
        </p:nvSpPr>
        <p:spPr>
          <a:xfrm rot="17100000">
            <a:off x="9400865" y="6711099"/>
            <a:ext cx="2952435" cy="707886"/>
          </a:xfrm>
          <a:prstGeom prst="rect">
            <a:avLst/>
          </a:prstGeom>
          <a:noFill/>
        </p:spPr>
        <p:txBody>
          <a:bodyPr wrap="square" rtlCol="0">
            <a:spAutoFit/>
          </a:bodyPr>
          <a:lstStyle/>
          <a:p>
            <a:pPr algn="ctr"/>
            <a:r>
              <a:rPr lang="en-US" sz="2000" dirty="0" smtClean="0">
                <a:latin typeface="Arial" pitchFamily="34" charset="0"/>
                <a:cs typeface="Arial" pitchFamily="34" charset="0"/>
              </a:rPr>
              <a:t>Green Self-Generation and Others</a:t>
            </a:r>
            <a:endParaRPr lang="en-US" sz="2000" dirty="0">
              <a:latin typeface="Arial" pitchFamily="34" charset="0"/>
              <a:cs typeface="Arial" pitchFamily="34" charset="0"/>
            </a:endParaRPr>
          </a:p>
        </p:txBody>
      </p:sp>
      <p:sp>
        <p:nvSpPr>
          <p:cNvPr id="69" name="TextBox 68"/>
          <p:cNvSpPr txBox="1"/>
          <p:nvPr/>
        </p:nvSpPr>
        <p:spPr>
          <a:xfrm rot="17100000">
            <a:off x="8277417" y="6522058"/>
            <a:ext cx="2473947" cy="400110"/>
          </a:xfrm>
          <a:prstGeom prst="rect">
            <a:avLst/>
          </a:prstGeom>
          <a:noFill/>
        </p:spPr>
        <p:txBody>
          <a:bodyPr wrap="none" rtlCol="0">
            <a:spAutoFit/>
          </a:bodyPr>
          <a:lstStyle/>
          <a:p>
            <a:r>
              <a:rPr lang="en-US" sz="2000" dirty="0" smtClean="0">
                <a:latin typeface="Arial" pitchFamily="34" charset="0"/>
                <a:cs typeface="Arial" pitchFamily="34" charset="0"/>
              </a:rPr>
              <a:t>Selective Switch-Off</a:t>
            </a:r>
            <a:endParaRPr lang="en-US" sz="2000" dirty="0">
              <a:latin typeface="Arial" pitchFamily="34" charset="0"/>
              <a:cs typeface="Arial" pitchFamily="34" charset="0"/>
            </a:endParaRPr>
          </a:p>
        </p:txBody>
      </p:sp>
      <p:sp>
        <p:nvSpPr>
          <p:cNvPr id="48" name="TextBox 47"/>
          <p:cNvSpPr txBox="1"/>
          <p:nvPr/>
        </p:nvSpPr>
        <p:spPr>
          <a:xfrm>
            <a:off x="12385376" y="4179366"/>
            <a:ext cx="1621982" cy="461665"/>
          </a:xfrm>
          <a:prstGeom prst="rect">
            <a:avLst/>
          </a:prstGeom>
          <a:solidFill>
            <a:schemeClr val="bg1"/>
          </a:solidFill>
        </p:spPr>
        <p:txBody>
          <a:bodyPr wrap="none" rtlCol="0">
            <a:spAutoFit/>
          </a:bodyPr>
          <a:lstStyle/>
          <a:p>
            <a:r>
              <a:rPr lang="en-US" sz="2400" b="1" dirty="0" smtClean="0">
                <a:solidFill>
                  <a:schemeClr val="accent2"/>
                </a:solidFill>
              </a:rPr>
              <a:t>34 kWh/EA</a:t>
            </a:r>
            <a:endParaRPr lang="en-US" sz="2400" b="1" dirty="0">
              <a:solidFill>
                <a:schemeClr val="accent2"/>
              </a:solidFill>
            </a:endParaRPr>
          </a:p>
        </p:txBody>
      </p:sp>
      <p:cxnSp>
        <p:nvCxnSpPr>
          <p:cNvPr id="71" name="Straight Arrow Connector 70"/>
          <p:cNvCxnSpPr/>
          <p:nvPr/>
        </p:nvCxnSpPr>
        <p:spPr>
          <a:xfrm>
            <a:off x="792659" y="8787879"/>
            <a:ext cx="13537504" cy="2961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Rectangle 14"/>
          <p:cNvSpPr/>
          <p:nvPr/>
        </p:nvSpPr>
        <p:spPr>
          <a:xfrm>
            <a:off x="792659" y="9465567"/>
            <a:ext cx="15259472" cy="323165"/>
          </a:xfrm>
          <a:prstGeom prst="rect">
            <a:avLst/>
          </a:prstGeom>
        </p:spPr>
        <p:txBody>
          <a:bodyPr wrap="square">
            <a:spAutoFit/>
          </a:bodyPr>
          <a:lstStyle/>
          <a:p>
            <a:pPr marL="342877" indent="-342877"/>
            <a:r>
              <a:rPr lang="es-AR" sz="1500" b="1" dirty="0" smtClean="0">
                <a:solidFill>
                  <a:srgbClr val="000000"/>
                </a:solidFill>
                <a:latin typeface="TheSansCorrespondence" pitchFamily="34" charset="0"/>
                <a:ea typeface="宋体"/>
              </a:rPr>
              <a:t>Source:  1st </a:t>
            </a:r>
            <a:r>
              <a:rPr lang="es-AR" sz="1500" b="1" dirty="0" err="1" smtClean="0">
                <a:solidFill>
                  <a:srgbClr val="000000"/>
                </a:solidFill>
                <a:latin typeface="TheSansCorrespondence" pitchFamily="34" charset="0"/>
                <a:ea typeface="宋体"/>
              </a:rPr>
              <a:t>Telefonica</a:t>
            </a:r>
            <a:r>
              <a:rPr lang="es-AR" sz="1500" b="1" dirty="0" smtClean="0">
                <a:solidFill>
                  <a:srgbClr val="000000"/>
                </a:solidFill>
                <a:latin typeface="TheSansCorrespondence" pitchFamily="34" charset="0"/>
                <a:ea typeface="宋体"/>
              </a:rPr>
              <a:t> Energy Efficiency Workshop, Madrid, </a:t>
            </a:r>
            <a:r>
              <a:rPr lang="es-AR" sz="1500" b="1" dirty="0" err="1" smtClean="0">
                <a:solidFill>
                  <a:srgbClr val="000000"/>
                </a:solidFill>
                <a:latin typeface="TheSansCorrespondence" pitchFamily="34" charset="0"/>
                <a:ea typeface="宋体"/>
              </a:rPr>
              <a:t>Sep</a:t>
            </a:r>
            <a:r>
              <a:rPr lang="es-AR" sz="1500" b="1" dirty="0" smtClean="0">
                <a:solidFill>
                  <a:srgbClr val="000000"/>
                </a:solidFill>
                <a:latin typeface="TheSansCorrespondence" pitchFamily="34" charset="0"/>
                <a:ea typeface="宋体"/>
              </a:rPr>
              <a:t>, 1st, 2010</a:t>
            </a:r>
          </a:p>
        </p:txBody>
      </p:sp>
      <p:cxnSp>
        <p:nvCxnSpPr>
          <p:cNvPr id="74" name="Straight Connector 73"/>
          <p:cNvCxnSpPr/>
          <p:nvPr/>
        </p:nvCxnSpPr>
        <p:spPr>
          <a:xfrm>
            <a:off x="1944787" y="2552799"/>
            <a:ext cx="11881320"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14258155" y="3488903"/>
            <a:ext cx="3816996" cy="7920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00" b="1" kern="0" dirty="0" smtClean="0">
                <a:solidFill>
                  <a:srgbClr val="C00000"/>
                </a:solidFill>
                <a:latin typeface="Telefonica Text"/>
              </a:rPr>
              <a:t>Energy Manage OSS</a:t>
            </a:r>
            <a:endParaRPr lang="zh-CN" altLang="en-US" sz="3600" b="1" kern="0" dirty="0">
              <a:solidFill>
                <a:srgbClr val="C00000"/>
              </a:solidFill>
              <a:latin typeface="Telefonica Text"/>
            </a:endParaRPr>
          </a:p>
        </p:txBody>
      </p:sp>
      <p:sp>
        <p:nvSpPr>
          <p:cNvPr id="79" name="Rounded Rectangle 78"/>
          <p:cNvSpPr/>
          <p:nvPr/>
        </p:nvSpPr>
        <p:spPr>
          <a:xfrm>
            <a:off x="14258155" y="4352999"/>
            <a:ext cx="3816996" cy="7920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00" b="1" kern="0" dirty="0" smtClean="0">
                <a:solidFill>
                  <a:srgbClr val="C00000"/>
                </a:solidFill>
                <a:latin typeface="Telefonica Text"/>
              </a:rPr>
              <a:t>Free Cooling Solution </a:t>
            </a:r>
            <a:endParaRPr lang="zh-CN" altLang="en-US" sz="3600" b="1" kern="0" dirty="0">
              <a:solidFill>
                <a:srgbClr val="C00000"/>
              </a:solidFill>
              <a:latin typeface="Telefonica Text"/>
            </a:endParaRPr>
          </a:p>
        </p:txBody>
      </p:sp>
      <p:sp>
        <p:nvSpPr>
          <p:cNvPr id="80" name="Rounded Rectangle 79"/>
          <p:cNvSpPr/>
          <p:nvPr/>
        </p:nvSpPr>
        <p:spPr>
          <a:xfrm>
            <a:off x="14258155" y="5217095"/>
            <a:ext cx="3816996" cy="7920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00" b="1" kern="0" dirty="0" smtClean="0">
                <a:solidFill>
                  <a:srgbClr val="C00000"/>
                </a:solidFill>
                <a:latin typeface="Telefonica Text"/>
              </a:rPr>
              <a:t>BTS  Power Saving</a:t>
            </a:r>
            <a:endParaRPr lang="zh-CN" altLang="en-US" sz="3600" b="1" kern="0" dirty="0">
              <a:solidFill>
                <a:srgbClr val="C00000"/>
              </a:solidFill>
              <a:latin typeface="Telefonica Text"/>
            </a:endParaRPr>
          </a:p>
        </p:txBody>
      </p:sp>
      <p:sp>
        <p:nvSpPr>
          <p:cNvPr id="81" name="Rounded Rectangle 80"/>
          <p:cNvSpPr/>
          <p:nvPr/>
        </p:nvSpPr>
        <p:spPr>
          <a:xfrm>
            <a:off x="14258155" y="6081191"/>
            <a:ext cx="3816996" cy="7920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3600" b="1" kern="0" dirty="0" smtClean="0">
              <a:solidFill>
                <a:srgbClr val="C00000"/>
              </a:solidFill>
              <a:latin typeface="Telefonica Text"/>
            </a:endParaRPr>
          </a:p>
          <a:p>
            <a:pPr algn="ctr">
              <a:defRPr/>
            </a:pPr>
            <a:r>
              <a:rPr lang="en-US" altLang="zh-CN" sz="3600" b="1" kern="0" dirty="0" smtClean="0">
                <a:solidFill>
                  <a:srgbClr val="C00000"/>
                </a:solidFill>
                <a:latin typeface="Telefonica Text"/>
              </a:rPr>
              <a:t>High Efficiency Power</a:t>
            </a:r>
          </a:p>
          <a:p>
            <a:pPr algn="ctr">
              <a:defRPr/>
            </a:pPr>
            <a:endParaRPr lang="zh-CN" altLang="en-US" sz="3600" b="1" kern="0" dirty="0">
              <a:solidFill>
                <a:srgbClr val="C00000"/>
              </a:solidFill>
              <a:latin typeface="Telefonica Text"/>
            </a:endParaRPr>
          </a:p>
        </p:txBody>
      </p:sp>
      <p:sp>
        <p:nvSpPr>
          <p:cNvPr id="82" name="Rounded Rectangle 81"/>
          <p:cNvSpPr/>
          <p:nvPr/>
        </p:nvSpPr>
        <p:spPr>
          <a:xfrm>
            <a:off x="14258155" y="6945287"/>
            <a:ext cx="3816996" cy="7920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3600" b="1" kern="0" dirty="0" smtClean="0">
              <a:solidFill>
                <a:srgbClr val="C00000"/>
              </a:solidFill>
              <a:latin typeface="Telefonica Text"/>
            </a:endParaRPr>
          </a:p>
          <a:p>
            <a:pPr algn="ctr">
              <a:defRPr/>
            </a:pPr>
            <a:r>
              <a:rPr lang="en-US" altLang="zh-CN" sz="3600" b="1" kern="0" dirty="0" smtClean="0">
                <a:solidFill>
                  <a:srgbClr val="C00000"/>
                </a:solidFill>
                <a:latin typeface="Telefonica Text"/>
              </a:rPr>
              <a:t>Hybrid Power Solution</a:t>
            </a:r>
          </a:p>
          <a:p>
            <a:pPr algn="ctr">
              <a:defRPr/>
            </a:pPr>
            <a:endParaRPr lang="zh-CN" altLang="en-US" sz="3600" b="1" kern="0" dirty="0">
              <a:solidFill>
                <a:srgbClr val="C00000"/>
              </a:solidFill>
              <a:latin typeface="Telefonica Tex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标题 1"/>
          <p:cNvSpPr txBox="1">
            <a:spLocks/>
          </p:cNvSpPr>
          <p:nvPr/>
        </p:nvSpPr>
        <p:spPr bwMode="auto">
          <a:xfrm>
            <a:off x="360611" y="176202"/>
            <a:ext cx="17641959" cy="1080453"/>
          </a:xfrm>
          <a:prstGeom prst="rect">
            <a:avLst/>
          </a:prstGeom>
          <a:noFill/>
          <a:ln w="9525">
            <a:noFill/>
            <a:miter lim="800000"/>
            <a:headEnd/>
            <a:tailEnd/>
          </a:ln>
          <a:effectLst/>
        </p:spPr>
        <p:txBody>
          <a:bodyPr vert="horz" wrap="square" lIns="160310" tIns="80154" rIns="160310" bIns="80154" numCol="1" anchor="ctr" anchorCtr="0" compatLnSpc="1">
            <a:prstTxWarp prst="textNoShape">
              <a:avLst/>
            </a:prstTxWarp>
          </a:bodyPr>
          <a:lstStyle/>
          <a:p>
            <a:pPr defTabSz="1829166" fontAlgn="base">
              <a:spcAft>
                <a:spcPct val="0"/>
              </a:spcAft>
              <a:defRPr/>
            </a:pPr>
            <a:r>
              <a:rPr lang="en-US" altLang="zh-CN" sz="7200" b="1" dirty="0" smtClean="0">
                <a:solidFill>
                  <a:schemeClr val="accent2"/>
                </a:solidFill>
                <a:latin typeface="Telefonica Text"/>
                <a:ea typeface="ＭＳ Ｐゴシック" pitchFamily="34" charset="-128"/>
                <a:cs typeface="Arial" pitchFamily="34" charset="0"/>
              </a:rPr>
              <a:t>More efficient Government using UCC technologies</a:t>
            </a:r>
            <a:endParaRPr lang="zh-CN" altLang="en-US" sz="7200" b="1" dirty="0">
              <a:solidFill>
                <a:schemeClr val="accent2"/>
              </a:solidFill>
              <a:latin typeface="Telefonica Text"/>
              <a:ea typeface="ＭＳ Ｐゴシック" pitchFamily="34" charset="-128"/>
              <a:cs typeface="Arial" pitchFamily="34" charset="0"/>
            </a:endParaRPr>
          </a:p>
        </p:txBody>
      </p:sp>
      <p:grpSp>
        <p:nvGrpSpPr>
          <p:cNvPr id="2" name="组合 114"/>
          <p:cNvGrpSpPr>
            <a:grpSpLocks/>
          </p:cNvGrpSpPr>
          <p:nvPr/>
        </p:nvGrpSpPr>
        <p:grpSpPr bwMode="auto">
          <a:xfrm>
            <a:off x="8443693" y="1790522"/>
            <a:ext cx="1725346" cy="925910"/>
            <a:chOff x="4459178" y="5451475"/>
            <a:chExt cx="936735" cy="702801"/>
          </a:xfrm>
        </p:grpSpPr>
        <p:pic>
          <p:nvPicPr>
            <p:cNvPr id="73" name="Picture 3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188" y="5451475"/>
              <a:ext cx="720725" cy="374650"/>
            </a:xfrm>
            <a:prstGeom prst="rect">
              <a:avLst/>
            </a:prstGeom>
            <a:noFill/>
            <a:ln w="9525">
              <a:noFill/>
              <a:miter lim="800000"/>
              <a:headEnd/>
              <a:tailEnd/>
            </a:ln>
          </p:spPr>
        </p:pic>
        <p:sp>
          <p:nvSpPr>
            <p:cNvPr id="74" name="Text Box 216"/>
            <p:cNvSpPr txBox="1">
              <a:spLocks noChangeArrowheads="1"/>
            </p:cNvSpPr>
            <p:nvPr/>
          </p:nvSpPr>
          <p:spPr bwMode="auto">
            <a:xfrm>
              <a:off x="4459178" y="5766513"/>
              <a:ext cx="740444" cy="387763"/>
            </a:xfrm>
            <a:prstGeom prst="rect">
              <a:avLst/>
            </a:prstGeom>
            <a:noFill/>
            <a:ln w="9525" algn="ctr">
              <a:noFill/>
              <a:miter lim="800000"/>
              <a:headEnd/>
              <a:tailEnd/>
            </a:ln>
          </p:spPr>
          <p:txBody>
            <a:bodyPr wrap="none" lIns="79200" tIns="39600" rIns="79200" bIns="39600">
              <a:spAutoFit/>
            </a:bodyPr>
            <a:lstStyle/>
            <a:p>
              <a:pPr algn="ctr"/>
              <a:r>
                <a:rPr lang="en-US" altLang="zh-CN" sz="2800" dirty="0" smtClean="0">
                  <a:latin typeface="Telefonica Text"/>
                </a:rPr>
                <a:t>Thin Client</a:t>
              </a:r>
              <a:endParaRPr lang="en-US" altLang="zh-CN" sz="2800" dirty="0">
                <a:latin typeface="Telefonica Text"/>
              </a:endParaRPr>
            </a:p>
          </p:txBody>
        </p:sp>
      </p:grpSp>
      <p:grpSp>
        <p:nvGrpSpPr>
          <p:cNvPr id="3" name="组合 67"/>
          <p:cNvGrpSpPr>
            <a:grpSpLocks/>
          </p:cNvGrpSpPr>
          <p:nvPr/>
        </p:nvGrpSpPr>
        <p:grpSpPr bwMode="auto">
          <a:xfrm>
            <a:off x="14412769" y="1678016"/>
            <a:ext cx="2160615" cy="1522242"/>
            <a:chOff x="5578876" y="3121036"/>
            <a:chExt cx="871644" cy="1051141"/>
          </a:xfrm>
        </p:grpSpPr>
        <p:sp>
          <p:nvSpPr>
            <p:cNvPr id="76" name="Text Box 220"/>
            <p:cNvSpPr txBox="1">
              <a:spLocks noChangeArrowheads="1"/>
            </p:cNvSpPr>
            <p:nvPr/>
          </p:nvSpPr>
          <p:spPr bwMode="auto">
            <a:xfrm>
              <a:off x="5578876" y="3819417"/>
              <a:ext cx="871644" cy="352760"/>
            </a:xfrm>
            <a:prstGeom prst="rect">
              <a:avLst/>
            </a:prstGeom>
            <a:noFill/>
            <a:ln w="9525" algn="ctr">
              <a:noFill/>
              <a:miter lim="800000"/>
              <a:headEnd/>
              <a:tailEnd/>
            </a:ln>
          </p:spPr>
          <p:txBody>
            <a:bodyPr wrap="square" lIns="79200" tIns="39600" rIns="79200" bIns="39600">
              <a:spAutoFit/>
            </a:bodyPr>
            <a:lstStyle/>
            <a:p>
              <a:pPr defTabSz="1609666"/>
              <a:r>
                <a:rPr lang="en-US" altLang="zh-CN" sz="2800" dirty="0" smtClean="0">
                  <a:latin typeface="Telefonica Text"/>
                  <a:cs typeface="Arial" pitchFamily="34" charset="0"/>
                </a:rPr>
                <a:t>Telepresence</a:t>
              </a:r>
              <a:endParaRPr lang="zh-CN" altLang="en-US" sz="2800" dirty="0">
                <a:latin typeface="Telefonica Text"/>
                <a:cs typeface="Arial" pitchFamily="34" charset="0"/>
              </a:endParaRPr>
            </a:p>
          </p:txBody>
        </p:sp>
        <p:pic>
          <p:nvPicPr>
            <p:cNvPr id="77" name="Picture 7"/>
            <p:cNvPicPr>
              <a:picLocks noChangeAspect="1" noChangeArrowheads="1"/>
            </p:cNvPicPr>
            <p:nvPr/>
          </p:nvPicPr>
          <p:blipFill>
            <a:blip r:embed="rId3" cstate="print"/>
            <a:srcRect/>
            <a:stretch>
              <a:fillRect/>
            </a:stretch>
          </p:blipFill>
          <p:spPr bwMode="auto">
            <a:xfrm>
              <a:off x="5731344" y="3121036"/>
              <a:ext cx="451075" cy="666241"/>
            </a:xfrm>
            <a:prstGeom prst="rect">
              <a:avLst/>
            </a:prstGeom>
            <a:noFill/>
            <a:ln w="28575" algn="ctr">
              <a:noFill/>
              <a:miter lim="800000"/>
              <a:headEnd/>
              <a:tailEnd/>
            </a:ln>
          </p:spPr>
        </p:pic>
      </p:grpSp>
      <p:grpSp>
        <p:nvGrpSpPr>
          <p:cNvPr id="4" name="组合 63"/>
          <p:cNvGrpSpPr>
            <a:grpSpLocks/>
          </p:cNvGrpSpPr>
          <p:nvPr/>
        </p:nvGrpSpPr>
        <p:grpSpPr bwMode="auto">
          <a:xfrm>
            <a:off x="5710388" y="1563782"/>
            <a:ext cx="2774910" cy="1174930"/>
            <a:chOff x="1721939" y="3004213"/>
            <a:chExt cx="1119465" cy="978767"/>
          </a:xfrm>
        </p:grpSpPr>
        <p:sp>
          <p:nvSpPr>
            <p:cNvPr id="79" name="Text Box 215"/>
            <p:cNvSpPr txBox="1">
              <a:spLocks noChangeArrowheads="1"/>
            </p:cNvSpPr>
            <p:nvPr/>
          </p:nvSpPr>
          <p:spPr bwMode="auto">
            <a:xfrm>
              <a:off x="1721939" y="3557411"/>
              <a:ext cx="1119465" cy="425569"/>
            </a:xfrm>
            <a:prstGeom prst="rect">
              <a:avLst/>
            </a:prstGeom>
            <a:noFill/>
            <a:ln w="9525" algn="ctr">
              <a:noFill/>
              <a:miter lim="800000"/>
              <a:headEnd/>
              <a:tailEnd/>
            </a:ln>
          </p:spPr>
          <p:txBody>
            <a:bodyPr lIns="79200" tIns="39600" rIns="79200" bIns="39600">
              <a:spAutoFit/>
            </a:bodyPr>
            <a:lstStyle/>
            <a:p>
              <a:pPr algn="ctr" defTabSz="1609666"/>
              <a:r>
                <a:rPr lang="en-US" altLang="zh-CN" sz="2800" dirty="0" smtClean="0">
                  <a:latin typeface="Telefonica Text"/>
                  <a:cs typeface="Arial" pitchFamily="34" charset="0"/>
                </a:rPr>
                <a:t>Mobile Client</a:t>
              </a:r>
              <a:endParaRPr lang="zh-CN" altLang="en-US" sz="2800" dirty="0">
                <a:latin typeface="Telefonica Text"/>
                <a:cs typeface="Arial" pitchFamily="34" charset="0"/>
              </a:endParaRPr>
            </a:p>
          </p:txBody>
        </p:sp>
        <p:pic>
          <p:nvPicPr>
            <p:cNvPr id="80" name="图片 11" descr="sj_apple_iphone4_7_m.jpg"/>
            <p:cNvPicPr>
              <a:picLocks noChangeAspect="1"/>
            </p:cNvPicPr>
            <p:nvPr/>
          </p:nvPicPr>
          <p:blipFill>
            <a:blip r:embed="rId4" cstate="print"/>
            <a:srcRect/>
            <a:stretch>
              <a:fillRect/>
            </a:stretch>
          </p:blipFill>
          <p:spPr bwMode="auto">
            <a:xfrm>
              <a:off x="2113758" y="3004213"/>
              <a:ext cx="307130" cy="599794"/>
            </a:xfrm>
            <a:prstGeom prst="rect">
              <a:avLst/>
            </a:prstGeom>
            <a:noFill/>
            <a:ln w="9525">
              <a:noFill/>
              <a:miter lim="800000"/>
              <a:headEnd/>
              <a:tailEnd/>
            </a:ln>
          </p:spPr>
        </p:pic>
      </p:grpSp>
      <p:grpSp>
        <p:nvGrpSpPr>
          <p:cNvPr id="5" name="组合 70"/>
          <p:cNvGrpSpPr>
            <a:grpSpLocks/>
          </p:cNvGrpSpPr>
          <p:nvPr/>
        </p:nvGrpSpPr>
        <p:grpSpPr bwMode="auto">
          <a:xfrm>
            <a:off x="1493171" y="1944781"/>
            <a:ext cx="1914374" cy="1328922"/>
            <a:chOff x="246693" y="2751285"/>
            <a:chExt cx="772304" cy="898666"/>
          </a:xfrm>
        </p:grpSpPr>
        <p:sp>
          <p:nvSpPr>
            <p:cNvPr id="82" name="Text Box 212"/>
            <p:cNvSpPr txBox="1">
              <a:spLocks noChangeArrowheads="1"/>
            </p:cNvSpPr>
            <p:nvPr/>
          </p:nvSpPr>
          <p:spPr bwMode="auto">
            <a:xfrm>
              <a:off x="246693" y="3304488"/>
              <a:ext cx="772304" cy="345463"/>
            </a:xfrm>
            <a:prstGeom prst="rect">
              <a:avLst/>
            </a:prstGeom>
            <a:noFill/>
            <a:ln w="9525" algn="ctr">
              <a:noFill/>
              <a:miter lim="800000"/>
              <a:headEnd/>
              <a:tailEnd/>
            </a:ln>
          </p:spPr>
          <p:txBody>
            <a:bodyPr lIns="79200" tIns="39600" rIns="79200" bIns="39600">
              <a:spAutoFit/>
            </a:bodyPr>
            <a:lstStyle/>
            <a:p>
              <a:pPr algn="ctr" defTabSz="1609666"/>
              <a:r>
                <a:rPr lang="en-US" altLang="zh-CN" sz="2800" dirty="0" smtClean="0">
                  <a:latin typeface="Telefonica Text"/>
                  <a:cs typeface="Arial" pitchFamily="34" charset="0"/>
                </a:rPr>
                <a:t>IP Phone</a:t>
              </a:r>
              <a:endParaRPr lang="zh-CN" altLang="en-US" sz="2800" dirty="0">
                <a:latin typeface="Telefonica Text"/>
                <a:cs typeface="Arial" pitchFamily="34" charset="0"/>
              </a:endParaRPr>
            </a:p>
          </p:txBody>
        </p:sp>
        <p:pic>
          <p:nvPicPr>
            <p:cNvPr id="83" name="Picture 1"/>
            <p:cNvPicPr>
              <a:picLocks noChangeAspect="1" noChangeArrowheads="1"/>
            </p:cNvPicPr>
            <p:nvPr/>
          </p:nvPicPr>
          <p:blipFill>
            <a:blip r:embed="rId5" cstate="print"/>
            <a:srcRect/>
            <a:stretch>
              <a:fillRect/>
            </a:stretch>
          </p:blipFill>
          <p:spPr bwMode="auto">
            <a:xfrm>
              <a:off x="404313" y="2751285"/>
              <a:ext cx="427936" cy="610908"/>
            </a:xfrm>
            <a:prstGeom prst="rect">
              <a:avLst/>
            </a:prstGeom>
            <a:noFill/>
            <a:ln w="9525">
              <a:noFill/>
              <a:miter lim="800000"/>
              <a:headEnd/>
              <a:tailEnd/>
            </a:ln>
          </p:spPr>
        </p:pic>
      </p:grpSp>
      <p:grpSp>
        <p:nvGrpSpPr>
          <p:cNvPr id="6" name="组合 62"/>
          <p:cNvGrpSpPr>
            <a:grpSpLocks/>
          </p:cNvGrpSpPr>
          <p:nvPr/>
        </p:nvGrpSpPr>
        <p:grpSpPr bwMode="auto">
          <a:xfrm>
            <a:off x="3803734" y="1705213"/>
            <a:ext cx="1582696" cy="1133957"/>
            <a:chOff x="908720" y="3263058"/>
            <a:chExt cx="580452" cy="944637"/>
          </a:xfrm>
        </p:grpSpPr>
        <p:grpSp>
          <p:nvGrpSpPr>
            <p:cNvPr id="7" name="组合 112"/>
            <p:cNvGrpSpPr>
              <a:grpSpLocks/>
            </p:cNvGrpSpPr>
            <p:nvPr/>
          </p:nvGrpSpPr>
          <p:grpSpPr bwMode="auto">
            <a:xfrm>
              <a:off x="982945" y="3320353"/>
              <a:ext cx="506227" cy="887342"/>
              <a:chOff x="2377835" y="5397789"/>
              <a:chExt cx="681278" cy="808508"/>
            </a:xfrm>
          </p:grpSpPr>
          <p:pic>
            <p:nvPicPr>
              <p:cNvPr id="87" name="Picture 29"/>
              <p:cNvPicPr>
                <a:picLocks noChangeAspect="1" noChangeArrowheads="1"/>
              </p:cNvPicPr>
              <p:nvPr/>
            </p:nvPicPr>
            <p:blipFill>
              <a:blip r:embed="rId6" cstate="print"/>
              <a:srcRect/>
              <a:stretch>
                <a:fillRect/>
              </a:stretch>
            </p:blipFill>
            <p:spPr bwMode="auto">
              <a:xfrm>
                <a:off x="2777269" y="5397789"/>
                <a:ext cx="281844" cy="406111"/>
              </a:xfrm>
              <a:prstGeom prst="rect">
                <a:avLst/>
              </a:prstGeom>
              <a:noFill/>
              <a:ln w="9525">
                <a:noFill/>
                <a:miter lim="800000"/>
                <a:headEnd/>
                <a:tailEnd/>
              </a:ln>
            </p:spPr>
          </p:pic>
          <p:sp>
            <p:nvSpPr>
              <p:cNvPr id="88" name="Text Box 214"/>
              <p:cNvSpPr txBox="1">
                <a:spLocks noChangeArrowheads="1"/>
              </p:cNvSpPr>
              <p:nvPr/>
            </p:nvSpPr>
            <p:spPr bwMode="auto">
              <a:xfrm>
                <a:off x="2377835" y="5818536"/>
                <a:ext cx="588473" cy="387761"/>
              </a:xfrm>
              <a:prstGeom prst="rect">
                <a:avLst/>
              </a:prstGeom>
              <a:noFill/>
              <a:ln w="9525" algn="ctr">
                <a:noFill/>
                <a:miter lim="800000"/>
                <a:headEnd/>
                <a:tailEnd/>
              </a:ln>
            </p:spPr>
            <p:txBody>
              <a:bodyPr wrap="none" lIns="79200" tIns="39600" rIns="79200" bIns="39600">
                <a:spAutoFit/>
              </a:bodyPr>
              <a:lstStyle/>
              <a:p>
                <a:pPr algn="ctr" defTabSz="1609666"/>
                <a:r>
                  <a:rPr lang="en-US" altLang="zh-CN" sz="2800" dirty="0" smtClean="0">
                    <a:latin typeface="Telefonica Text"/>
                    <a:cs typeface="Arial" pitchFamily="34" charset="0"/>
                  </a:rPr>
                  <a:t>PC Client</a:t>
                </a:r>
                <a:endParaRPr lang="zh-CN" altLang="en-US" sz="2800" dirty="0">
                  <a:latin typeface="Telefonica Text"/>
                  <a:cs typeface="Arial" pitchFamily="34" charset="0"/>
                </a:endParaRPr>
              </a:p>
            </p:txBody>
          </p:sp>
        </p:grpSp>
        <p:pic>
          <p:nvPicPr>
            <p:cNvPr id="86" name="Picture 8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08720" y="3263058"/>
              <a:ext cx="488194" cy="481522"/>
            </a:xfrm>
            <a:prstGeom prst="rect">
              <a:avLst/>
            </a:prstGeom>
            <a:noFill/>
            <a:ln w="9525">
              <a:noFill/>
              <a:miter lim="800000"/>
              <a:headEnd/>
              <a:tailEnd/>
            </a:ln>
          </p:spPr>
        </p:pic>
      </p:grpSp>
      <p:grpSp>
        <p:nvGrpSpPr>
          <p:cNvPr id="8" name="组合 66"/>
          <p:cNvGrpSpPr>
            <a:grpSpLocks/>
          </p:cNvGrpSpPr>
          <p:nvPr/>
        </p:nvGrpSpPr>
        <p:grpSpPr bwMode="auto">
          <a:xfrm>
            <a:off x="10234303" y="1830401"/>
            <a:ext cx="3391351" cy="1123589"/>
            <a:chOff x="4365104" y="3205044"/>
            <a:chExt cx="1368152" cy="935999"/>
          </a:xfrm>
        </p:grpSpPr>
        <p:sp>
          <p:nvSpPr>
            <p:cNvPr id="90" name="Text Box 217"/>
            <p:cNvSpPr txBox="1">
              <a:spLocks noChangeArrowheads="1"/>
            </p:cNvSpPr>
            <p:nvPr/>
          </p:nvSpPr>
          <p:spPr bwMode="auto">
            <a:xfrm>
              <a:off x="4365104" y="3715473"/>
              <a:ext cx="1368152" cy="425570"/>
            </a:xfrm>
            <a:prstGeom prst="rect">
              <a:avLst/>
            </a:prstGeom>
            <a:noFill/>
            <a:ln w="9525" algn="ctr">
              <a:noFill/>
              <a:miter lim="800000"/>
              <a:headEnd/>
              <a:tailEnd/>
            </a:ln>
          </p:spPr>
          <p:txBody>
            <a:bodyPr lIns="79200" tIns="39600" rIns="79200" bIns="39600">
              <a:spAutoFit/>
            </a:bodyPr>
            <a:lstStyle/>
            <a:p>
              <a:pPr algn="ctr" defTabSz="1609666"/>
              <a:r>
                <a:rPr lang="en-US" altLang="zh-CN" sz="2800" dirty="0" smtClean="0">
                  <a:latin typeface="Telefonica Text"/>
                  <a:cs typeface="Arial" pitchFamily="34" charset="0"/>
                </a:rPr>
                <a:t>SD/HD Terminal</a:t>
              </a:r>
              <a:endParaRPr lang="zh-CN" altLang="en-US" sz="2800" dirty="0">
                <a:latin typeface="Telefonica Text"/>
                <a:cs typeface="Arial" pitchFamily="34" charset="0"/>
              </a:endParaRPr>
            </a:p>
          </p:txBody>
        </p:sp>
        <p:pic>
          <p:nvPicPr>
            <p:cNvPr id="91" name="Picture 81" descr="vpc520"/>
            <p:cNvPicPr>
              <a:picLocks noChangeAspect="1" noChangeArrowheads="1"/>
            </p:cNvPicPr>
            <p:nvPr/>
          </p:nvPicPr>
          <p:blipFill>
            <a:blip r:embed="rId8" cstate="print"/>
            <a:srcRect/>
            <a:stretch>
              <a:fillRect/>
            </a:stretch>
          </p:blipFill>
          <p:spPr bwMode="auto">
            <a:xfrm>
              <a:off x="4940183" y="3205044"/>
              <a:ext cx="249358" cy="352372"/>
            </a:xfrm>
            <a:prstGeom prst="rect">
              <a:avLst/>
            </a:prstGeom>
            <a:noFill/>
            <a:ln w="9525">
              <a:noFill/>
              <a:miter lim="800000"/>
              <a:headEnd/>
              <a:tailEnd/>
            </a:ln>
          </p:spPr>
        </p:pic>
        <p:pic>
          <p:nvPicPr>
            <p:cNvPr id="92" name="Picture 187"/>
            <p:cNvPicPr>
              <a:picLocks noChangeAspect="1" noChangeArrowheads="1"/>
            </p:cNvPicPr>
            <p:nvPr/>
          </p:nvPicPr>
          <p:blipFill>
            <a:blip r:embed="rId9" cstate="print"/>
            <a:srcRect/>
            <a:stretch>
              <a:fillRect/>
            </a:stretch>
          </p:blipFill>
          <p:spPr bwMode="auto">
            <a:xfrm>
              <a:off x="4735514" y="3557414"/>
              <a:ext cx="614005" cy="140248"/>
            </a:xfrm>
            <a:prstGeom prst="rect">
              <a:avLst/>
            </a:prstGeom>
            <a:noFill/>
            <a:ln w="9525">
              <a:noFill/>
              <a:miter lim="800000"/>
              <a:headEnd/>
              <a:tailEnd/>
            </a:ln>
          </p:spPr>
        </p:pic>
      </p:grpSp>
      <p:sp>
        <p:nvSpPr>
          <p:cNvPr id="94" name="Rectangle 22"/>
          <p:cNvSpPr/>
          <p:nvPr/>
        </p:nvSpPr>
        <p:spPr bwMode="auto">
          <a:xfrm>
            <a:off x="7215592" y="3913889"/>
            <a:ext cx="2917526" cy="2000511"/>
          </a:xfrm>
          <a:prstGeom prst="rect">
            <a:avLst/>
          </a:prstGeom>
          <a:gradFill>
            <a:gsLst>
              <a:gs pos="0">
                <a:schemeClr val="accent3">
                  <a:lumMod val="60000"/>
                  <a:lumOff val="40000"/>
                </a:schemeClr>
              </a:gs>
              <a:gs pos="96667">
                <a:srgbClr val="5F5F5F">
                  <a:alpha val="34000"/>
                </a:srgbClr>
              </a:gs>
              <a:gs pos="19000">
                <a:schemeClr val="accent3">
                  <a:lumMod val="60000"/>
                  <a:lumOff val="40000"/>
                </a:schemeClr>
              </a:gs>
              <a:gs pos="42000">
                <a:srgbClr val="000000">
                  <a:alpha val="58000"/>
                </a:srgbClr>
              </a:gs>
            </a:gsLst>
            <a:lin ang="5400000" scaled="0"/>
          </a:gradFill>
          <a:ln w="3175" cap="flat" cmpd="sng" algn="ctr">
            <a:noFill/>
            <a:prstDash val="sysDot"/>
            <a:headEnd type="none" w="med" len="med"/>
            <a:tailEnd type="none" w="med" len="med"/>
          </a:ln>
          <a:effectLst/>
          <a:scene3d>
            <a:camera prst="orthographicFront"/>
            <a:lightRig rig="threePt" dir="t"/>
          </a:scene3d>
          <a:sp3d>
            <a:bevelT/>
          </a:sp3d>
        </p:spPr>
        <p:txBody>
          <a:bodyPr lIns="61749" tIns="30874" rIns="61749" bIns="30874" anchor="ctr"/>
          <a:lstStyle/>
          <a:p>
            <a:pPr defTabSz="1234861"/>
            <a:endParaRPr lang="en-US" sz="2000" kern="0" dirty="0">
              <a:effectLst>
                <a:outerShdw blurRad="38100" dist="38100" dir="2700000" algn="tl">
                  <a:srgbClr val="000000">
                    <a:alpha val="43137"/>
                  </a:srgbClr>
                </a:outerShdw>
              </a:effectLst>
              <a:latin typeface="Telefonica Text"/>
              <a:ea typeface="华文细黑" pitchFamily="2" charset="-122"/>
              <a:cs typeface="Arial" pitchFamily="34" charset="0"/>
            </a:endParaRPr>
          </a:p>
        </p:txBody>
      </p:sp>
      <p:sp>
        <p:nvSpPr>
          <p:cNvPr id="95" name="Rounded Rectangle 52"/>
          <p:cNvSpPr/>
          <p:nvPr/>
        </p:nvSpPr>
        <p:spPr bwMode="auto">
          <a:xfrm>
            <a:off x="7751000" y="4149520"/>
            <a:ext cx="2021577" cy="271305"/>
          </a:xfrm>
          <a:prstGeom prst="roundRect">
            <a:avLst>
              <a:gd name="adj" fmla="val 0"/>
            </a:avLst>
          </a:prstGeom>
          <a:gradFill flip="none" rotWithShape="1">
            <a:gsLst>
              <a:gs pos="48000">
                <a:srgbClr val="FFFFFF"/>
              </a:gs>
              <a:gs pos="100000">
                <a:srgbClr val="FFFFFF">
                  <a:alpha val="22000"/>
                </a:srgbClr>
              </a:gs>
            </a:gsLst>
            <a:path path="circle">
              <a:fillToRect l="50000" t="50000" r="50000" b="50000"/>
            </a:path>
            <a:tileRect/>
          </a:grad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wrap="none" lIns="0" tIns="27442" rIns="0" bIns="0" anchor="ctr"/>
          <a:lstStyle/>
          <a:p>
            <a:pPr marL="0" lvl="1" algn="ctr" defTabSz="1115791">
              <a:lnSpc>
                <a:spcPct val="90000"/>
              </a:lnSpc>
              <a:spcBef>
                <a:spcPts val="528"/>
              </a:spcBef>
            </a:pPr>
            <a:r>
              <a:rPr lang="en-US" altLang="zh-CN" sz="2800" b="1" dirty="0" smtClean="0">
                <a:solidFill>
                  <a:schemeClr val="accent2"/>
                </a:solidFill>
                <a:latin typeface="Telefonica Text"/>
                <a:cs typeface="Arial" pitchFamily="34" charset="0"/>
              </a:rPr>
              <a:t>Convergent Meeting</a:t>
            </a:r>
            <a:endParaRPr lang="zh-CN" altLang="en-US" sz="2800" b="1" dirty="0">
              <a:solidFill>
                <a:schemeClr val="accent2"/>
              </a:solidFill>
              <a:latin typeface="Telefonica Text"/>
              <a:cs typeface="Arial" pitchFamily="34" charset="0"/>
            </a:endParaRPr>
          </a:p>
        </p:txBody>
      </p:sp>
      <p:pic>
        <p:nvPicPr>
          <p:cNvPr id="96" name="Picture 62"/>
          <p:cNvPicPr>
            <a:picLocks noChangeAspect="1" noChangeArrowheads="1"/>
          </p:cNvPicPr>
          <p:nvPr/>
        </p:nvPicPr>
        <p:blipFill>
          <a:blip r:embed="rId10" cstate="print"/>
          <a:srcRect/>
          <a:stretch>
            <a:fillRect/>
          </a:stretch>
        </p:blipFill>
        <p:spPr bwMode="auto">
          <a:xfrm>
            <a:off x="7636412" y="4643707"/>
            <a:ext cx="1277517" cy="616383"/>
          </a:xfrm>
          <a:prstGeom prst="rect">
            <a:avLst/>
          </a:prstGeom>
          <a:noFill/>
          <a:ln w="9525">
            <a:noFill/>
            <a:miter lim="800000"/>
            <a:headEnd/>
            <a:tailEnd/>
          </a:ln>
        </p:spPr>
      </p:pic>
      <p:pic>
        <p:nvPicPr>
          <p:cNvPr id="97" name="Picture 63"/>
          <p:cNvPicPr>
            <a:picLocks noChangeAspect="1" noChangeArrowheads="1"/>
          </p:cNvPicPr>
          <p:nvPr/>
        </p:nvPicPr>
        <p:blipFill>
          <a:blip r:embed="rId11" cstate="print"/>
          <a:srcRect/>
          <a:stretch>
            <a:fillRect/>
          </a:stretch>
        </p:blipFill>
        <p:spPr bwMode="auto">
          <a:xfrm>
            <a:off x="8640514" y="5087211"/>
            <a:ext cx="1288384" cy="631788"/>
          </a:xfrm>
          <a:prstGeom prst="rect">
            <a:avLst/>
          </a:prstGeom>
          <a:noFill/>
          <a:ln w="9525">
            <a:noFill/>
            <a:miter lim="800000"/>
            <a:headEnd/>
            <a:tailEnd/>
          </a:ln>
        </p:spPr>
      </p:pic>
      <p:sp>
        <p:nvSpPr>
          <p:cNvPr id="99" name="Rectangle 25"/>
          <p:cNvSpPr/>
          <p:nvPr/>
        </p:nvSpPr>
        <p:spPr bwMode="auto">
          <a:xfrm>
            <a:off x="12069311" y="3942260"/>
            <a:ext cx="2917526" cy="1988111"/>
          </a:xfrm>
          <a:prstGeom prst="rect">
            <a:avLst/>
          </a:prstGeom>
          <a:gradFill>
            <a:gsLst>
              <a:gs pos="0">
                <a:schemeClr val="accent3">
                  <a:lumMod val="60000"/>
                  <a:lumOff val="40000"/>
                </a:schemeClr>
              </a:gs>
              <a:gs pos="96667">
                <a:srgbClr val="5F5F5F">
                  <a:alpha val="34000"/>
                </a:srgbClr>
              </a:gs>
              <a:gs pos="19000">
                <a:schemeClr val="accent3">
                  <a:lumMod val="60000"/>
                  <a:lumOff val="40000"/>
                </a:schemeClr>
              </a:gs>
              <a:gs pos="42000">
                <a:srgbClr val="000000">
                  <a:alpha val="58000"/>
                </a:srgbClr>
              </a:gs>
            </a:gsLst>
            <a:lin ang="5400000" scaled="0"/>
          </a:gradFill>
          <a:ln w="3175" cap="flat" cmpd="sng" algn="ctr">
            <a:noFill/>
            <a:prstDash val="sysDot"/>
            <a:headEnd type="none" w="med" len="med"/>
            <a:tailEnd type="none" w="med" len="med"/>
          </a:ln>
          <a:effectLst/>
          <a:scene3d>
            <a:camera prst="orthographicFront"/>
            <a:lightRig rig="threePt" dir="t"/>
          </a:scene3d>
          <a:sp3d>
            <a:bevelT/>
          </a:sp3d>
        </p:spPr>
        <p:txBody>
          <a:bodyPr lIns="61749" tIns="30874" rIns="61749" bIns="30874" anchor="ctr"/>
          <a:lstStyle/>
          <a:p>
            <a:pPr defTabSz="1234861"/>
            <a:endParaRPr lang="en-US" sz="2000" kern="0" dirty="0">
              <a:effectLst>
                <a:outerShdw blurRad="38100" dist="38100" dir="2700000" algn="tl">
                  <a:srgbClr val="000000">
                    <a:alpha val="43137"/>
                  </a:srgbClr>
                </a:outerShdw>
              </a:effectLst>
              <a:latin typeface="Telefonica Text"/>
              <a:ea typeface="华文细黑" pitchFamily="2" charset="-122"/>
              <a:cs typeface="Arial" pitchFamily="34" charset="0"/>
            </a:endParaRPr>
          </a:p>
        </p:txBody>
      </p:sp>
      <p:sp>
        <p:nvSpPr>
          <p:cNvPr id="100" name="Rounded Rectangle 51"/>
          <p:cNvSpPr/>
          <p:nvPr/>
        </p:nvSpPr>
        <p:spPr bwMode="auto">
          <a:xfrm>
            <a:off x="12457955" y="4136975"/>
            <a:ext cx="2021577" cy="271305"/>
          </a:xfrm>
          <a:prstGeom prst="roundRect">
            <a:avLst>
              <a:gd name="adj" fmla="val 2932"/>
            </a:avLst>
          </a:prstGeom>
          <a:gradFill flip="none" rotWithShape="1">
            <a:gsLst>
              <a:gs pos="25000">
                <a:srgbClr val="FFFFFF"/>
              </a:gs>
              <a:gs pos="100000">
                <a:srgbClr val="FFFFFF">
                  <a:alpha val="22000"/>
                </a:srgbClr>
              </a:gs>
            </a:gsLst>
            <a:path path="circle">
              <a:fillToRect l="50000" t="50000" r="50000" b="50000"/>
            </a:path>
            <a:tileRect/>
          </a:grad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wrap="none" lIns="0" tIns="27442" rIns="0" bIns="0" anchor="ctr"/>
          <a:lstStyle/>
          <a:p>
            <a:pPr marL="0" lvl="1" algn="ctr" defTabSz="1115791">
              <a:lnSpc>
                <a:spcPct val="90000"/>
              </a:lnSpc>
              <a:spcBef>
                <a:spcPts val="528"/>
              </a:spcBef>
            </a:pPr>
            <a:r>
              <a:rPr lang="en-US" altLang="zh-CN" sz="2800" b="1" dirty="0" smtClean="0">
                <a:solidFill>
                  <a:schemeClr val="accent2"/>
                </a:solidFill>
                <a:latin typeface="Telefonica Text"/>
                <a:cs typeface="Arial" pitchFamily="34" charset="0"/>
              </a:rPr>
              <a:t>Telepresence Meeting</a:t>
            </a:r>
            <a:endParaRPr lang="zh-CN" altLang="en-US" sz="2800" b="1" dirty="0">
              <a:solidFill>
                <a:schemeClr val="accent2"/>
              </a:solidFill>
              <a:latin typeface="Telefonica Text"/>
              <a:cs typeface="Arial" pitchFamily="34" charset="0"/>
            </a:endParaRPr>
          </a:p>
        </p:txBody>
      </p:sp>
      <p:pic>
        <p:nvPicPr>
          <p:cNvPr id="101" name="Picture 85"/>
          <p:cNvPicPr>
            <a:picLocks noChangeAspect="1" noChangeArrowheads="1"/>
          </p:cNvPicPr>
          <p:nvPr/>
        </p:nvPicPr>
        <p:blipFill>
          <a:blip r:embed="rId12" cstate="print"/>
          <a:srcRect/>
          <a:stretch>
            <a:fillRect/>
          </a:stretch>
        </p:blipFill>
        <p:spPr bwMode="auto">
          <a:xfrm>
            <a:off x="12748063" y="4825673"/>
            <a:ext cx="2100018" cy="758938"/>
          </a:xfrm>
          <a:prstGeom prst="rect">
            <a:avLst/>
          </a:prstGeom>
          <a:noFill/>
          <a:ln w="9525">
            <a:noFill/>
            <a:miter lim="800000"/>
            <a:headEnd/>
            <a:tailEnd/>
          </a:ln>
        </p:spPr>
      </p:pic>
      <p:pic>
        <p:nvPicPr>
          <p:cNvPr id="102" name="Picture 37" descr="高清终端-100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2544183" y="4568582"/>
            <a:ext cx="459065" cy="759201"/>
          </a:xfrm>
          <a:prstGeom prst="rect">
            <a:avLst/>
          </a:prstGeom>
          <a:noFill/>
          <a:ln w="9525">
            <a:noFill/>
            <a:miter lim="800000"/>
            <a:headEnd/>
            <a:tailEnd/>
          </a:ln>
        </p:spPr>
      </p:pic>
      <p:sp>
        <p:nvSpPr>
          <p:cNvPr id="108" name="Rectangle 21"/>
          <p:cNvSpPr/>
          <p:nvPr/>
        </p:nvSpPr>
        <p:spPr bwMode="auto">
          <a:xfrm>
            <a:off x="2370574" y="3936666"/>
            <a:ext cx="2917530" cy="2000509"/>
          </a:xfrm>
          <a:prstGeom prst="rect">
            <a:avLst/>
          </a:prstGeom>
          <a:gradFill>
            <a:gsLst>
              <a:gs pos="0">
                <a:schemeClr val="accent3">
                  <a:lumMod val="60000"/>
                  <a:lumOff val="40000"/>
                </a:schemeClr>
              </a:gs>
              <a:gs pos="96667">
                <a:srgbClr val="5F5F5F">
                  <a:alpha val="34000"/>
                </a:srgbClr>
              </a:gs>
              <a:gs pos="19000">
                <a:schemeClr val="accent3">
                  <a:lumMod val="60000"/>
                  <a:lumOff val="40000"/>
                </a:schemeClr>
              </a:gs>
              <a:gs pos="42000">
                <a:srgbClr val="000000">
                  <a:alpha val="58000"/>
                </a:srgbClr>
              </a:gs>
            </a:gsLst>
            <a:lin ang="5400000" scaled="0"/>
          </a:gradFill>
          <a:ln w="3175" cap="flat" cmpd="sng" algn="ctr">
            <a:noFill/>
            <a:prstDash val="sysDot"/>
            <a:headEnd type="none" w="med" len="med"/>
            <a:tailEnd type="none" w="med" len="med"/>
          </a:ln>
          <a:effectLst/>
          <a:scene3d>
            <a:camera prst="orthographicFront"/>
            <a:lightRig rig="threePt" dir="t"/>
          </a:scene3d>
          <a:sp3d>
            <a:bevelT/>
          </a:sp3d>
        </p:spPr>
        <p:txBody>
          <a:bodyPr lIns="61749" tIns="30874" rIns="61749" bIns="30874" anchor="ctr"/>
          <a:lstStyle/>
          <a:p>
            <a:pPr defTabSz="1234861">
              <a:defRPr/>
            </a:pPr>
            <a:endParaRPr lang="en-US" sz="2000" kern="0" dirty="0">
              <a:effectLst>
                <a:outerShdw blurRad="38100" dist="38100" dir="2700000" algn="tl">
                  <a:srgbClr val="000000">
                    <a:alpha val="43137"/>
                  </a:srgbClr>
                </a:outerShdw>
              </a:effectLst>
              <a:latin typeface="Telefonica Text"/>
              <a:ea typeface="华文细黑" pitchFamily="2" charset="-122"/>
              <a:cs typeface="Arial" pitchFamily="34" charset="0"/>
            </a:endParaRPr>
          </a:p>
        </p:txBody>
      </p:sp>
      <p:sp>
        <p:nvSpPr>
          <p:cNvPr id="109" name="Rounded Rectangle 55"/>
          <p:cNvSpPr/>
          <p:nvPr/>
        </p:nvSpPr>
        <p:spPr bwMode="auto">
          <a:xfrm>
            <a:off x="2767573" y="4199485"/>
            <a:ext cx="2176480" cy="218129"/>
          </a:xfrm>
          <a:prstGeom prst="roundRect">
            <a:avLst>
              <a:gd name="adj" fmla="val 0"/>
            </a:avLst>
          </a:prstGeom>
          <a:gradFill flip="none" rotWithShape="1">
            <a:gsLst>
              <a:gs pos="25000">
                <a:srgbClr val="FFFFFF"/>
              </a:gs>
              <a:gs pos="100000">
                <a:srgbClr val="FFFFFF">
                  <a:alpha val="22000"/>
                </a:srgbClr>
              </a:gs>
            </a:gsLst>
            <a:path path="circle">
              <a:fillToRect l="50000" t="50000" r="50000" b="50000"/>
            </a:path>
            <a:tileRect/>
          </a:grad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wrap="none" lIns="0" tIns="27442" rIns="0" bIns="0" anchor="ctr"/>
          <a:lstStyle/>
          <a:p>
            <a:pPr marL="0" lvl="1" algn="ctr" defTabSz="1115791">
              <a:lnSpc>
                <a:spcPct val="90000"/>
              </a:lnSpc>
              <a:spcBef>
                <a:spcPts val="528"/>
              </a:spcBef>
            </a:pPr>
            <a:r>
              <a:rPr lang="en-US" altLang="zh-CN" sz="2800" b="1" dirty="0" smtClean="0">
                <a:solidFill>
                  <a:schemeClr val="accent2"/>
                </a:solidFill>
                <a:latin typeface="Telefonica Text"/>
                <a:cs typeface="Arial" pitchFamily="34" charset="0"/>
              </a:rPr>
              <a:t>Unified Communications</a:t>
            </a:r>
            <a:endParaRPr lang="zh-CN" altLang="en-US" sz="2800" b="1" dirty="0">
              <a:solidFill>
                <a:schemeClr val="accent2"/>
              </a:solidFill>
              <a:latin typeface="Telefonica Text"/>
              <a:cs typeface="Arial" pitchFamily="34" charset="0"/>
            </a:endParaRPr>
          </a:p>
        </p:txBody>
      </p:sp>
      <p:pic>
        <p:nvPicPr>
          <p:cNvPr id="107" name="Picture 61" descr="无标题"/>
          <p:cNvPicPr>
            <a:picLocks noChangeAspect="1" noChangeArrowheads="1"/>
          </p:cNvPicPr>
          <p:nvPr/>
        </p:nvPicPr>
        <p:blipFill>
          <a:blip r:embed="rId14" cstate="print">
            <a:clrChange>
              <a:clrFrom>
                <a:srgbClr val="D30CD3"/>
              </a:clrFrom>
              <a:clrTo>
                <a:srgbClr val="D30CD3">
                  <a:alpha val="0"/>
                </a:srgbClr>
              </a:clrTo>
            </a:clrChange>
          </a:blip>
          <a:srcRect/>
          <a:stretch>
            <a:fillRect/>
          </a:stretch>
        </p:blipFill>
        <p:spPr bwMode="auto">
          <a:xfrm>
            <a:off x="2468957" y="4626116"/>
            <a:ext cx="1341219" cy="971120"/>
          </a:xfrm>
          <a:prstGeom prst="rect">
            <a:avLst/>
          </a:prstGeom>
          <a:noFill/>
          <a:ln w="9525">
            <a:noFill/>
            <a:miter lim="800000"/>
            <a:headEnd/>
            <a:tailEnd/>
          </a:ln>
        </p:spPr>
      </p:pic>
      <p:pic>
        <p:nvPicPr>
          <p:cNvPr id="105" name="Picture 60" descr="多方群组聊天或讨论"/>
          <p:cNvPicPr>
            <a:picLocks noChangeAspect="1" noChangeArrowheads="1"/>
          </p:cNvPicPr>
          <p:nvPr/>
        </p:nvPicPr>
        <p:blipFill>
          <a:blip r:embed="rId15" cstate="print">
            <a:clrChange>
              <a:clrFrom>
                <a:srgbClr val="3A6EA5"/>
              </a:clrFrom>
              <a:clrTo>
                <a:srgbClr val="3A6EA5">
                  <a:alpha val="0"/>
                </a:srgbClr>
              </a:clrTo>
            </a:clrChange>
          </a:blip>
          <a:srcRect/>
          <a:stretch>
            <a:fillRect/>
          </a:stretch>
        </p:blipFill>
        <p:spPr bwMode="auto">
          <a:xfrm>
            <a:off x="3422587" y="4830051"/>
            <a:ext cx="1667061" cy="948675"/>
          </a:xfrm>
          <a:prstGeom prst="rect">
            <a:avLst/>
          </a:prstGeom>
          <a:noFill/>
          <a:ln w="9525">
            <a:noFill/>
            <a:miter lim="800000"/>
            <a:headEnd/>
            <a:tailEnd/>
          </a:ln>
        </p:spPr>
      </p:pic>
      <p:sp>
        <p:nvSpPr>
          <p:cNvPr id="111" name="Freeform 72"/>
          <p:cNvSpPr>
            <a:spLocks/>
          </p:cNvSpPr>
          <p:nvPr/>
        </p:nvSpPr>
        <p:spPr bwMode="auto">
          <a:xfrm>
            <a:off x="791476" y="2962608"/>
            <a:ext cx="16327127" cy="1078033"/>
          </a:xfrm>
          <a:custGeom>
            <a:avLst/>
            <a:gdLst/>
            <a:ahLst/>
            <a:cxnLst>
              <a:cxn ang="0">
                <a:pos x="3543" y="286"/>
              </a:cxn>
              <a:cxn ang="0">
                <a:pos x="3514" y="333"/>
              </a:cxn>
              <a:cxn ang="0">
                <a:pos x="3730" y="214"/>
              </a:cxn>
              <a:cxn ang="0">
                <a:pos x="3528" y="70"/>
              </a:cxn>
              <a:cxn ang="0">
                <a:pos x="3550" y="124"/>
              </a:cxn>
              <a:cxn ang="0">
                <a:pos x="1862" y="4"/>
              </a:cxn>
              <a:cxn ang="0">
                <a:pos x="180" y="124"/>
              </a:cxn>
              <a:cxn ang="0">
                <a:pos x="201" y="70"/>
              </a:cxn>
              <a:cxn ang="0">
                <a:pos x="0" y="214"/>
              </a:cxn>
              <a:cxn ang="0">
                <a:pos x="216" y="333"/>
              </a:cxn>
              <a:cxn ang="0">
                <a:pos x="187" y="286"/>
              </a:cxn>
              <a:cxn ang="0">
                <a:pos x="1862" y="130"/>
              </a:cxn>
              <a:cxn ang="0">
                <a:pos x="3543" y="286"/>
              </a:cxn>
            </a:cxnLst>
            <a:rect l="0" t="0" r="r" b="b"/>
            <a:pathLst>
              <a:path w="3730" h="333">
                <a:moveTo>
                  <a:pt x="3543" y="286"/>
                </a:moveTo>
                <a:cubicBezTo>
                  <a:pt x="3514" y="333"/>
                  <a:pt x="3514" y="333"/>
                  <a:pt x="3514" y="333"/>
                </a:cubicBezTo>
                <a:cubicBezTo>
                  <a:pt x="3730" y="214"/>
                  <a:pt x="3730" y="214"/>
                  <a:pt x="3730" y="214"/>
                </a:cubicBezTo>
                <a:cubicBezTo>
                  <a:pt x="3528" y="70"/>
                  <a:pt x="3528" y="70"/>
                  <a:pt x="3528" y="70"/>
                </a:cubicBezTo>
                <a:cubicBezTo>
                  <a:pt x="3550" y="124"/>
                  <a:pt x="3550" y="124"/>
                  <a:pt x="3550" y="124"/>
                </a:cubicBezTo>
                <a:cubicBezTo>
                  <a:pt x="3550" y="124"/>
                  <a:pt x="2665" y="4"/>
                  <a:pt x="1862" y="4"/>
                </a:cubicBezTo>
                <a:cubicBezTo>
                  <a:pt x="1092" y="0"/>
                  <a:pt x="180" y="124"/>
                  <a:pt x="180" y="124"/>
                </a:cubicBezTo>
                <a:cubicBezTo>
                  <a:pt x="201" y="70"/>
                  <a:pt x="201" y="70"/>
                  <a:pt x="201" y="70"/>
                </a:cubicBezTo>
                <a:cubicBezTo>
                  <a:pt x="0" y="214"/>
                  <a:pt x="0" y="214"/>
                  <a:pt x="0" y="214"/>
                </a:cubicBezTo>
                <a:cubicBezTo>
                  <a:pt x="216" y="333"/>
                  <a:pt x="216" y="333"/>
                  <a:pt x="216" y="333"/>
                </a:cubicBezTo>
                <a:cubicBezTo>
                  <a:pt x="187" y="286"/>
                  <a:pt x="187" y="286"/>
                  <a:pt x="187" y="286"/>
                </a:cubicBezTo>
                <a:cubicBezTo>
                  <a:pt x="187" y="286"/>
                  <a:pt x="965" y="134"/>
                  <a:pt x="1862" y="130"/>
                </a:cubicBezTo>
                <a:cubicBezTo>
                  <a:pt x="2724" y="148"/>
                  <a:pt x="3543" y="286"/>
                  <a:pt x="3543" y="286"/>
                </a:cubicBezTo>
                <a:close/>
              </a:path>
            </a:pathLst>
          </a:custGeom>
          <a:gradFill flip="none" rotWithShape="1">
            <a:gsLst>
              <a:gs pos="98230">
                <a:schemeClr val="accent3">
                  <a:lumMod val="75000"/>
                </a:schemeClr>
              </a:gs>
              <a:gs pos="35000">
                <a:schemeClr val="accent3">
                  <a:lumMod val="75000"/>
                </a:schemeClr>
              </a:gs>
              <a:gs pos="50000">
                <a:srgbClr val="FFFFFF"/>
              </a:gs>
              <a:gs pos="76000">
                <a:schemeClr val="accent3">
                  <a:lumMod val="75000"/>
                </a:schemeClr>
              </a:gs>
            </a:gsLst>
            <a:path path="circle">
              <a:fillToRect l="100000" t="100000"/>
            </a:path>
            <a:tileRect r="-100000" b="-100000"/>
          </a:gradFill>
          <a:ln w="9525">
            <a:solidFill>
              <a:schemeClr val="accent3">
                <a:lumMod val="75000"/>
                <a:alpha val="67000"/>
              </a:schemeClr>
            </a:solidFill>
            <a:round/>
            <a:headEnd/>
            <a:tailEnd/>
          </a:ln>
          <a:effectLst>
            <a:outerShdw blurRad="114300" dist="139700" dir="5400000" algn="t" rotWithShape="0">
              <a:prstClr val="black">
                <a:alpha val="40000"/>
              </a:prstClr>
            </a:outerShdw>
          </a:effectLst>
        </p:spPr>
        <p:txBody>
          <a:bodyPr/>
          <a:lstStyle/>
          <a:p>
            <a:pPr>
              <a:defRPr/>
            </a:pPr>
            <a:endParaRPr lang="en-US" sz="2400" kern="0" dirty="0">
              <a:ea typeface="华文细黑" pitchFamily="2" charset="-122"/>
              <a:cs typeface="Arial" pitchFamily="34" charset="0"/>
            </a:endParaRPr>
          </a:p>
        </p:txBody>
      </p:sp>
      <p:sp>
        <p:nvSpPr>
          <p:cNvPr id="113" name="TextBox 112"/>
          <p:cNvSpPr txBox="1"/>
          <p:nvPr/>
        </p:nvSpPr>
        <p:spPr bwMode="auto">
          <a:xfrm>
            <a:off x="7071530" y="2988718"/>
            <a:ext cx="4997781" cy="561721"/>
          </a:xfrm>
          <a:prstGeom prst="rect">
            <a:avLst/>
          </a:prstGeom>
          <a:noFill/>
        </p:spPr>
        <p:txBody>
          <a:bodyPr lIns="68607" tIns="34304" rIns="68607" bIns="34304">
            <a:spAutoFit/>
          </a:bodyPr>
          <a:lstStyle/>
          <a:p>
            <a:pPr defTabSz="1829166"/>
            <a:r>
              <a:rPr lang="en-US" altLang="zh-CN" b="1" dirty="0" smtClean="0">
                <a:solidFill>
                  <a:schemeClr val="accent2"/>
                </a:solidFill>
                <a:latin typeface="Telefonica Text"/>
                <a:cs typeface="Arial" pitchFamily="34" charset="0"/>
              </a:rPr>
              <a:t>Office Collaboration</a:t>
            </a:r>
            <a:endParaRPr lang="zh-CN" altLang="en-US" b="1" dirty="0">
              <a:solidFill>
                <a:schemeClr val="accent2"/>
              </a:solidFill>
              <a:latin typeface="Telefonica Text"/>
              <a:cs typeface="Arial" pitchFamily="34" charset="0"/>
            </a:endParaRPr>
          </a:p>
        </p:txBody>
      </p:sp>
      <p:cxnSp>
        <p:nvCxnSpPr>
          <p:cNvPr id="122" name="直接连接符 49"/>
          <p:cNvCxnSpPr>
            <a:cxnSpLocks noChangeShapeType="1"/>
          </p:cNvCxnSpPr>
          <p:nvPr/>
        </p:nvCxnSpPr>
        <p:spPr bwMode="auto">
          <a:xfrm>
            <a:off x="4540071" y="7349053"/>
            <a:ext cx="441070" cy="322925"/>
          </a:xfrm>
          <a:prstGeom prst="line">
            <a:avLst/>
          </a:prstGeom>
          <a:noFill/>
          <a:ln w="9525" algn="ctr">
            <a:solidFill>
              <a:schemeClr val="bg1"/>
            </a:solidFill>
            <a:prstDash val="dash"/>
            <a:round/>
            <a:headEnd/>
            <a:tailEnd/>
          </a:ln>
        </p:spPr>
      </p:cxnSp>
      <p:sp>
        <p:nvSpPr>
          <p:cNvPr id="158" name="圆角矩形 157"/>
          <p:cNvSpPr/>
          <p:nvPr/>
        </p:nvSpPr>
        <p:spPr bwMode="auto">
          <a:xfrm>
            <a:off x="2445941" y="6444019"/>
            <a:ext cx="3575748" cy="898508"/>
          </a:xfrm>
          <a:prstGeom prst="roundRect">
            <a:avLst/>
          </a:prstGeom>
          <a:gradFill>
            <a:gsLst>
              <a:gs pos="0">
                <a:schemeClr val="bg1">
                  <a:lumMod val="75000"/>
                  <a:alpha val="0"/>
                </a:schemeClr>
              </a:gs>
              <a:gs pos="100000">
                <a:schemeClr val="accent3">
                  <a:lumMod val="40000"/>
                  <a:lumOff val="60000"/>
                </a:schemeClr>
              </a:gs>
            </a:gsLst>
            <a:lin ang="16200000" scaled="0"/>
          </a:gradFill>
          <a:ln w="9525" cap="flat" cmpd="sng" algn="ctr">
            <a:solidFill>
              <a:schemeClr val="bg1">
                <a:lumMod val="65000"/>
              </a:schemeClr>
            </a:solidFill>
            <a:prstDash val="solid"/>
            <a:round/>
            <a:headEnd type="none" w="med" len="med"/>
            <a:tailEnd type="none" w="med" len="med"/>
          </a:ln>
          <a:effectLst/>
        </p:spPr>
        <p:txBody>
          <a:bodyPr lIns="79200" tIns="39600" rIns="79200" bIns="39600"/>
          <a:lstStyle/>
          <a:p>
            <a:pPr defTabSz="1603697">
              <a:defRPr/>
            </a:pPr>
            <a:endParaRPr lang="zh-CN" altLang="en-US" dirty="0">
              <a:solidFill>
                <a:srgbClr val="000000"/>
              </a:solidFill>
              <a:latin typeface="Telefonica Text"/>
              <a:ea typeface="ＭＳ Ｐゴシック" pitchFamily="34" charset="-128"/>
              <a:cs typeface="Arial" pitchFamily="34" charset="0"/>
            </a:endParaRPr>
          </a:p>
        </p:txBody>
      </p:sp>
      <p:sp>
        <p:nvSpPr>
          <p:cNvPr id="159" name="TextBox 158"/>
          <p:cNvSpPr txBox="1"/>
          <p:nvPr/>
        </p:nvSpPr>
        <p:spPr bwMode="auto">
          <a:xfrm>
            <a:off x="4789494" y="6440705"/>
            <a:ext cx="1618935" cy="954107"/>
          </a:xfrm>
          <a:prstGeom prst="rect">
            <a:avLst/>
          </a:prstGeom>
          <a:noFill/>
        </p:spPr>
        <p:txBody>
          <a:bodyPr wrap="square">
            <a:spAutoFit/>
          </a:bodyPr>
          <a:lstStyle/>
          <a:p>
            <a:pPr defTabSz="1829166"/>
            <a:r>
              <a:rPr lang="en-US" altLang="zh-CN" sz="2800" dirty="0" smtClean="0">
                <a:latin typeface="Telefonica Text"/>
                <a:cs typeface="Arial" pitchFamily="34" charset="0"/>
              </a:rPr>
              <a:t>Unified Messaging</a:t>
            </a:r>
            <a:endParaRPr lang="zh-CN" altLang="en-US" sz="2800" dirty="0">
              <a:latin typeface="Telefonica Text"/>
              <a:cs typeface="Arial" pitchFamily="34" charset="0"/>
            </a:endParaRPr>
          </a:p>
        </p:txBody>
      </p:sp>
      <p:pic>
        <p:nvPicPr>
          <p:cNvPr id="160" name="Picture 20"/>
          <p:cNvPicPr>
            <a:picLocks noChangeAspect="1" noChangeArrowheads="1"/>
          </p:cNvPicPr>
          <p:nvPr/>
        </p:nvPicPr>
        <p:blipFill>
          <a:blip r:embed="rId16" cstate="print"/>
          <a:srcRect/>
          <a:stretch>
            <a:fillRect/>
          </a:stretch>
        </p:blipFill>
        <p:spPr bwMode="auto">
          <a:xfrm>
            <a:off x="2665521" y="6602471"/>
            <a:ext cx="610187" cy="599311"/>
          </a:xfrm>
          <a:prstGeom prst="rect">
            <a:avLst/>
          </a:prstGeom>
          <a:noFill/>
          <a:ln w="9525">
            <a:noFill/>
            <a:miter lim="800000"/>
            <a:headEnd/>
            <a:tailEnd/>
          </a:ln>
        </p:spPr>
      </p:pic>
      <p:pic>
        <p:nvPicPr>
          <p:cNvPr id="161" name="Picture 79" descr="@4"/>
          <p:cNvPicPr>
            <a:picLocks noChangeAspect="1" noChangeArrowheads="1"/>
          </p:cNvPicPr>
          <p:nvPr/>
        </p:nvPicPr>
        <p:blipFill>
          <a:blip r:embed="rId17" cstate="print">
            <a:lum contrast="18000"/>
            <a:grayscl/>
          </a:blip>
          <a:srcRect/>
          <a:stretch>
            <a:fillRect/>
          </a:stretch>
        </p:blipFill>
        <p:spPr bwMode="gray">
          <a:xfrm>
            <a:off x="4100403" y="6669475"/>
            <a:ext cx="660515" cy="477435"/>
          </a:xfrm>
          <a:prstGeom prst="rect">
            <a:avLst/>
          </a:prstGeom>
          <a:noFill/>
          <a:effectLst>
            <a:outerShdw dist="71842" dir="2700000" algn="ctr" rotWithShape="0">
              <a:srgbClr val="000000">
                <a:alpha val="50000"/>
              </a:srgbClr>
            </a:outerShdw>
          </a:effectLst>
        </p:spPr>
      </p:pic>
      <p:pic>
        <p:nvPicPr>
          <p:cNvPr id="162" name="Picture 25"/>
          <p:cNvPicPr>
            <a:picLocks noChangeAspect="1" noChangeArrowheads="1"/>
          </p:cNvPicPr>
          <p:nvPr/>
        </p:nvPicPr>
        <p:blipFill>
          <a:blip r:embed="rId18" cstate="print">
            <a:clrChange>
              <a:clrFrom>
                <a:srgbClr val="FF00FF"/>
              </a:clrFrom>
              <a:clrTo>
                <a:srgbClr val="FF00FF">
                  <a:alpha val="0"/>
                </a:srgbClr>
              </a:clrTo>
            </a:clrChange>
          </a:blip>
          <a:srcRect/>
          <a:stretch>
            <a:fillRect/>
          </a:stretch>
        </p:blipFill>
        <p:spPr bwMode="auto">
          <a:xfrm>
            <a:off x="3270417" y="6602469"/>
            <a:ext cx="828583" cy="599313"/>
          </a:xfrm>
          <a:prstGeom prst="rect">
            <a:avLst/>
          </a:prstGeom>
          <a:noFill/>
          <a:ln w="9525">
            <a:noFill/>
            <a:miter lim="800000"/>
            <a:headEnd/>
            <a:tailEnd/>
          </a:ln>
        </p:spPr>
      </p:pic>
      <p:sp>
        <p:nvSpPr>
          <p:cNvPr id="154" name="圆角矩形 153"/>
          <p:cNvSpPr/>
          <p:nvPr/>
        </p:nvSpPr>
        <p:spPr bwMode="auto">
          <a:xfrm>
            <a:off x="7215592" y="6738004"/>
            <a:ext cx="3797810" cy="880153"/>
          </a:xfrm>
          <a:prstGeom prst="roundRect">
            <a:avLst/>
          </a:prstGeom>
          <a:gradFill>
            <a:gsLst>
              <a:gs pos="0">
                <a:schemeClr val="bg1">
                  <a:lumMod val="75000"/>
                  <a:alpha val="0"/>
                </a:schemeClr>
              </a:gs>
              <a:gs pos="100000">
                <a:schemeClr val="accent3">
                  <a:lumMod val="40000"/>
                  <a:lumOff val="60000"/>
                </a:schemeClr>
              </a:gs>
            </a:gsLst>
            <a:lin ang="16200000" scaled="0"/>
          </a:gradFill>
          <a:ln w="9525" cap="flat" cmpd="sng" algn="ctr">
            <a:solidFill>
              <a:schemeClr val="bg1">
                <a:lumMod val="65000"/>
              </a:schemeClr>
            </a:solidFill>
            <a:prstDash val="solid"/>
            <a:round/>
            <a:headEnd type="none" w="med" len="med"/>
            <a:tailEnd type="none" w="med" len="med"/>
          </a:ln>
          <a:effectLst/>
        </p:spPr>
        <p:txBody>
          <a:bodyPr lIns="79200" tIns="39600" rIns="79200" bIns="39600"/>
          <a:lstStyle/>
          <a:p>
            <a:pPr defTabSz="1603697"/>
            <a:endParaRPr lang="zh-CN" altLang="en-US" dirty="0">
              <a:solidFill>
                <a:srgbClr val="000000"/>
              </a:solidFill>
              <a:latin typeface="Telefonica Text"/>
              <a:ea typeface="ＭＳ Ｐゴシック" pitchFamily="34" charset="-128"/>
              <a:cs typeface="Arial" pitchFamily="34" charset="0"/>
            </a:endParaRPr>
          </a:p>
        </p:txBody>
      </p:sp>
      <p:pic>
        <p:nvPicPr>
          <p:cNvPr id="156" name="Picture 7" descr="F:\胶片图片\方形\A\A商务\shutterstock_48879208.jpg"/>
          <p:cNvPicPr>
            <a:picLocks noChangeAspect="1" noChangeArrowheads="1"/>
          </p:cNvPicPr>
          <p:nvPr/>
        </p:nvPicPr>
        <p:blipFill>
          <a:blip r:embed="rId19" cstate="print"/>
          <a:srcRect/>
          <a:stretch>
            <a:fillRect/>
          </a:stretch>
        </p:blipFill>
        <p:spPr bwMode="auto">
          <a:xfrm>
            <a:off x="7283923" y="6886669"/>
            <a:ext cx="992408" cy="660456"/>
          </a:xfrm>
          <a:prstGeom prst="rect">
            <a:avLst/>
          </a:prstGeom>
          <a:noFill/>
          <a:ln w="9525">
            <a:noFill/>
            <a:miter lim="800000"/>
            <a:headEnd/>
            <a:tailEnd/>
          </a:ln>
        </p:spPr>
      </p:pic>
      <p:pic>
        <p:nvPicPr>
          <p:cNvPr id="157" name="Picture 5"/>
          <p:cNvPicPr>
            <a:picLocks noChangeAspect="1" noChangeArrowheads="1"/>
          </p:cNvPicPr>
          <p:nvPr/>
        </p:nvPicPr>
        <p:blipFill>
          <a:blip r:embed="rId20" cstate="print"/>
          <a:srcRect/>
          <a:stretch>
            <a:fillRect/>
          </a:stretch>
        </p:blipFill>
        <p:spPr bwMode="auto">
          <a:xfrm>
            <a:off x="8331699" y="6862239"/>
            <a:ext cx="1047308" cy="611503"/>
          </a:xfrm>
          <a:prstGeom prst="rect">
            <a:avLst/>
          </a:prstGeom>
          <a:noFill/>
          <a:ln w="9525">
            <a:noFill/>
            <a:miter lim="800000"/>
            <a:headEnd/>
            <a:tailEnd/>
          </a:ln>
        </p:spPr>
      </p:pic>
      <p:sp>
        <p:nvSpPr>
          <p:cNvPr id="148" name="圆角矩形 147"/>
          <p:cNvSpPr/>
          <p:nvPr/>
        </p:nvSpPr>
        <p:spPr bwMode="auto">
          <a:xfrm>
            <a:off x="6964750" y="8191128"/>
            <a:ext cx="3908954" cy="880720"/>
          </a:xfrm>
          <a:prstGeom prst="roundRect">
            <a:avLst/>
          </a:prstGeom>
          <a:gradFill>
            <a:gsLst>
              <a:gs pos="0">
                <a:schemeClr val="bg1">
                  <a:lumMod val="75000"/>
                  <a:alpha val="0"/>
                </a:schemeClr>
              </a:gs>
              <a:gs pos="100000">
                <a:schemeClr val="accent3">
                  <a:lumMod val="40000"/>
                  <a:lumOff val="60000"/>
                </a:schemeClr>
              </a:gs>
            </a:gsLst>
            <a:lin ang="16200000" scaled="0"/>
          </a:gradFill>
          <a:ln w="9525" cap="flat" cmpd="sng" algn="ctr">
            <a:solidFill>
              <a:schemeClr val="bg1">
                <a:lumMod val="65000"/>
              </a:schemeClr>
            </a:solidFill>
            <a:prstDash val="solid"/>
            <a:round/>
            <a:headEnd type="none" w="med" len="med"/>
            <a:tailEnd type="none" w="med" len="med"/>
          </a:ln>
          <a:effectLst/>
        </p:spPr>
        <p:txBody>
          <a:bodyPr lIns="79200" tIns="39600" rIns="79200" bIns="39600"/>
          <a:lstStyle/>
          <a:p>
            <a:pPr defTabSz="1603697"/>
            <a:endParaRPr lang="zh-CN" altLang="en-US" dirty="0">
              <a:solidFill>
                <a:srgbClr val="000000"/>
              </a:solidFill>
              <a:latin typeface="Telefonica Text"/>
              <a:ea typeface="ＭＳ Ｐゴシック" pitchFamily="34" charset="-128"/>
              <a:cs typeface="Arial" pitchFamily="34" charset="0"/>
            </a:endParaRPr>
          </a:p>
        </p:txBody>
      </p:sp>
      <p:sp>
        <p:nvSpPr>
          <p:cNvPr id="149" name="TextBox 148"/>
          <p:cNvSpPr txBox="1"/>
          <p:nvPr/>
        </p:nvSpPr>
        <p:spPr bwMode="auto">
          <a:xfrm>
            <a:off x="9474627" y="8149851"/>
            <a:ext cx="1543168" cy="954107"/>
          </a:xfrm>
          <a:prstGeom prst="rect">
            <a:avLst/>
          </a:prstGeom>
          <a:noFill/>
        </p:spPr>
        <p:txBody>
          <a:bodyPr wrap="square">
            <a:spAutoFit/>
          </a:bodyPr>
          <a:lstStyle/>
          <a:p>
            <a:pPr defTabSz="1829166"/>
            <a:r>
              <a:rPr lang="en-US" altLang="zh-CN" sz="2800" dirty="0" smtClean="0">
                <a:latin typeface="Telefonica Text"/>
                <a:cs typeface="Arial" pitchFamily="34" charset="0"/>
              </a:rPr>
              <a:t>Office Integration</a:t>
            </a:r>
            <a:endParaRPr lang="zh-CN" altLang="en-US" sz="2800" dirty="0">
              <a:latin typeface="Telefonica Text"/>
              <a:cs typeface="Arial" pitchFamily="34" charset="0"/>
            </a:endParaRPr>
          </a:p>
        </p:txBody>
      </p:sp>
      <p:grpSp>
        <p:nvGrpSpPr>
          <p:cNvPr id="20" name="组合 57"/>
          <p:cNvGrpSpPr>
            <a:grpSpLocks/>
          </p:cNvGrpSpPr>
          <p:nvPr/>
        </p:nvGrpSpPr>
        <p:grpSpPr bwMode="auto">
          <a:xfrm>
            <a:off x="7076227" y="8344865"/>
            <a:ext cx="2425888" cy="516720"/>
            <a:chOff x="4644008" y="3933056"/>
            <a:chExt cx="1639813" cy="512315"/>
          </a:xfrm>
        </p:grpSpPr>
        <p:pic>
          <p:nvPicPr>
            <p:cNvPr id="151" name="Picture 2"/>
            <p:cNvPicPr>
              <a:picLocks noChangeAspect="1" noChangeArrowheads="1"/>
            </p:cNvPicPr>
            <p:nvPr/>
          </p:nvPicPr>
          <p:blipFill>
            <a:blip r:embed="rId21" cstate="print"/>
            <a:srcRect/>
            <a:stretch>
              <a:fillRect/>
            </a:stretch>
          </p:blipFill>
          <p:spPr bwMode="auto">
            <a:xfrm>
              <a:off x="5436096" y="4005064"/>
              <a:ext cx="847725" cy="171450"/>
            </a:xfrm>
            <a:prstGeom prst="rect">
              <a:avLst/>
            </a:prstGeom>
            <a:noFill/>
            <a:ln w="9525">
              <a:noFill/>
              <a:miter lim="800000"/>
              <a:headEnd/>
              <a:tailEnd/>
            </a:ln>
          </p:spPr>
        </p:pic>
        <p:pic>
          <p:nvPicPr>
            <p:cNvPr id="152" name="Picture 4"/>
            <p:cNvPicPr>
              <a:picLocks noChangeAspect="1" noChangeArrowheads="1"/>
            </p:cNvPicPr>
            <p:nvPr/>
          </p:nvPicPr>
          <p:blipFill>
            <a:blip r:embed="rId22" cstate="print"/>
            <a:srcRect/>
            <a:stretch>
              <a:fillRect/>
            </a:stretch>
          </p:blipFill>
          <p:spPr bwMode="auto">
            <a:xfrm>
              <a:off x="5436097" y="4221089"/>
              <a:ext cx="792088" cy="176498"/>
            </a:xfrm>
            <a:prstGeom prst="rect">
              <a:avLst/>
            </a:prstGeom>
            <a:noFill/>
            <a:ln w="9525">
              <a:noFill/>
              <a:miter lim="800000"/>
              <a:headEnd/>
              <a:tailEnd/>
            </a:ln>
          </p:spPr>
        </p:pic>
        <p:pic>
          <p:nvPicPr>
            <p:cNvPr id="153" name="Picture 6"/>
            <p:cNvPicPr>
              <a:picLocks noChangeAspect="1" noChangeArrowheads="1"/>
            </p:cNvPicPr>
            <p:nvPr/>
          </p:nvPicPr>
          <p:blipFill>
            <a:blip r:embed="rId23" cstate="print"/>
            <a:srcRect/>
            <a:stretch>
              <a:fillRect/>
            </a:stretch>
          </p:blipFill>
          <p:spPr bwMode="auto">
            <a:xfrm>
              <a:off x="4644008" y="3933056"/>
              <a:ext cx="762386" cy="512315"/>
            </a:xfrm>
            <a:prstGeom prst="rect">
              <a:avLst/>
            </a:prstGeom>
            <a:noFill/>
            <a:ln w="9525">
              <a:noFill/>
              <a:miter lim="800000"/>
              <a:headEnd/>
              <a:tailEnd/>
            </a:ln>
          </p:spPr>
        </p:pic>
      </p:grpSp>
      <p:sp>
        <p:nvSpPr>
          <p:cNvPr id="141" name="圆角矩形 140"/>
          <p:cNvSpPr/>
          <p:nvPr/>
        </p:nvSpPr>
        <p:spPr bwMode="auto">
          <a:xfrm>
            <a:off x="2974359" y="8908448"/>
            <a:ext cx="3308924" cy="916707"/>
          </a:xfrm>
          <a:prstGeom prst="roundRect">
            <a:avLst/>
          </a:prstGeom>
          <a:gradFill>
            <a:gsLst>
              <a:gs pos="0">
                <a:schemeClr val="bg1">
                  <a:lumMod val="75000"/>
                  <a:alpha val="0"/>
                </a:schemeClr>
              </a:gs>
              <a:gs pos="100000">
                <a:schemeClr val="accent3">
                  <a:lumMod val="40000"/>
                  <a:lumOff val="60000"/>
                </a:schemeClr>
              </a:gs>
            </a:gsLst>
            <a:lin ang="16200000" scaled="0"/>
          </a:gradFill>
          <a:ln w="9525" cap="flat" cmpd="sng" algn="ctr">
            <a:solidFill>
              <a:schemeClr val="bg1">
                <a:lumMod val="65000"/>
              </a:schemeClr>
            </a:solidFill>
            <a:prstDash val="solid"/>
            <a:round/>
            <a:headEnd type="none" w="med" len="med"/>
            <a:tailEnd type="none" w="med" len="med"/>
          </a:ln>
          <a:effectLst/>
        </p:spPr>
        <p:txBody>
          <a:bodyPr lIns="79200" tIns="39600" rIns="79200" bIns="39600"/>
          <a:lstStyle/>
          <a:p>
            <a:pPr defTabSz="1603697"/>
            <a:endParaRPr lang="zh-CN" altLang="en-US" dirty="0">
              <a:solidFill>
                <a:srgbClr val="000000"/>
              </a:solidFill>
              <a:latin typeface="Telefonica Text"/>
              <a:ea typeface="ＭＳ Ｐゴシック" pitchFamily="34" charset="-128"/>
              <a:cs typeface="Arial" pitchFamily="34" charset="0"/>
            </a:endParaRPr>
          </a:p>
        </p:txBody>
      </p:sp>
      <p:sp>
        <p:nvSpPr>
          <p:cNvPr id="142" name="TextBox 141"/>
          <p:cNvSpPr txBox="1"/>
          <p:nvPr/>
        </p:nvSpPr>
        <p:spPr bwMode="auto">
          <a:xfrm>
            <a:off x="5168664" y="8986249"/>
            <a:ext cx="1378189" cy="954107"/>
          </a:xfrm>
          <a:prstGeom prst="rect">
            <a:avLst/>
          </a:prstGeom>
          <a:noFill/>
        </p:spPr>
        <p:txBody>
          <a:bodyPr>
            <a:spAutoFit/>
          </a:bodyPr>
          <a:lstStyle/>
          <a:p>
            <a:pPr defTabSz="1829166"/>
            <a:r>
              <a:rPr lang="en-US" altLang="zh-CN" sz="2800" dirty="0" smtClean="0">
                <a:latin typeface="Telefonica Text"/>
                <a:cs typeface="Arial" pitchFamily="34" charset="0"/>
              </a:rPr>
              <a:t>Voice Terminals</a:t>
            </a:r>
            <a:endParaRPr lang="zh-CN" altLang="en-US" sz="2800" dirty="0">
              <a:latin typeface="Telefonica Text"/>
              <a:cs typeface="Arial" pitchFamily="34" charset="0"/>
            </a:endParaRPr>
          </a:p>
        </p:txBody>
      </p:sp>
      <p:grpSp>
        <p:nvGrpSpPr>
          <p:cNvPr id="22" name="组合 63"/>
          <p:cNvGrpSpPr>
            <a:grpSpLocks/>
          </p:cNvGrpSpPr>
          <p:nvPr/>
        </p:nvGrpSpPr>
        <p:grpSpPr bwMode="auto">
          <a:xfrm>
            <a:off x="3250397" y="8984857"/>
            <a:ext cx="1487835" cy="840750"/>
            <a:chOff x="-1260648" y="4149080"/>
            <a:chExt cx="971600" cy="792089"/>
          </a:xfrm>
        </p:grpSpPr>
        <p:pic>
          <p:nvPicPr>
            <p:cNvPr id="144" name="Picture 11" descr="71"/>
            <p:cNvPicPr>
              <a:picLocks noChangeAspect="1" noChangeArrowheads="1"/>
            </p:cNvPicPr>
            <p:nvPr/>
          </p:nvPicPr>
          <p:blipFill>
            <a:blip r:embed="rId24" cstate="print"/>
            <a:srcRect/>
            <a:stretch>
              <a:fillRect/>
            </a:stretch>
          </p:blipFill>
          <p:spPr bwMode="auto">
            <a:xfrm>
              <a:off x="-684584" y="4149080"/>
              <a:ext cx="395536" cy="395536"/>
            </a:xfrm>
            <a:prstGeom prst="rect">
              <a:avLst/>
            </a:prstGeom>
            <a:noFill/>
            <a:ln w="9525">
              <a:noFill/>
              <a:miter lim="800000"/>
              <a:headEnd/>
              <a:tailEnd/>
            </a:ln>
          </p:spPr>
        </p:pic>
        <p:pic>
          <p:nvPicPr>
            <p:cNvPr id="145" name="Picture 12"/>
            <p:cNvPicPr>
              <a:picLocks noChangeAspect="1" noChangeArrowheads="1"/>
            </p:cNvPicPr>
            <p:nvPr/>
          </p:nvPicPr>
          <p:blipFill>
            <a:blip r:embed="rId25" cstate="print"/>
            <a:srcRect/>
            <a:stretch>
              <a:fillRect/>
            </a:stretch>
          </p:blipFill>
          <p:spPr bwMode="auto">
            <a:xfrm>
              <a:off x="-1260251" y="4509121"/>
              <a:ext cx="559934" cy="432048"/>
            </a:xfrm>
            <a:prstGeom prst="rect">
              <a:avLst/>
            </a:prstGeom>
            <a:noFill/>
            <a:ln w="9525">
              <a:noFill/>
              <a:miter lim="800000"/>
              <a:headEnd/>
              <a:tailEnd/>
            </a:ln>
          </p:spPr>
        </p:pic>
        <p:pic>
          <p:nvPicPr>
            <p:cNvPr id="146" name="Picture 11"/>
            <p:cNvPicPr>
              <a:picLocks noChangeAspect="1" noChangeArrowheads="1"/>
            </p:cNvPicPr>
            <p:nvPr/>
          </p:nvPicPr>
          <p:blipFill>
            <a:blip r:embed="rId26" cstate="print"/>
            <a:srcRect/>
            <a:stretch>
              <a:fillRect/>
            </a:stretch>
          </p:blipFill>
          <p:spPr bwMode="auto">
            <a:xfrm>
              <a:off x="-1260648" y="4149080"/>
              <a:ext cx="576063" cy="360040"/>
            </a:xfrm>
            <a:prstGeom prst="rect">
              <a:avLst/>
            </a:prstGeom>
            <a:noFill/>
            <a:ln w="9525">
              <a:noFill/>
              <a:miter lim="800000"/>
              <a:headEnd/>
              <a:tailEnd/>
            </a:ln>
          </p:spPr>
        </p:pic>
        <p:pic>
          <p:nvPicPr>
            <p:cNvPr id="147" name="Picture 7"/>
            <p:cNvPicPr>
              <a:picLocks noChangeAspect="1" noChangeArrowheads="1"/>
            </p:cNvPicPr>
            <p:nvPr/>
          </p:nvPicPr>
          <p:blipFill>
            <a:blip r:embed="rId27" cstate="print"/>
            <a:srcRect/>
            <a:stretch>
              <a:fillRect/>
            </a:stretch>
          </p:blipFill>
          <p:spPr bwMode="auto">
            <a:xfrm>
              <a:off x="-774000" y="4509121"/>
              <a:ext cx="484273" cy="432048"/>
            </a:xfrm>
            <a:prstGeom prst="rect">
              <a:avLst/>
            </a:prstGeom>
            <a:noFill/>
            <a:ln w="9525">
              <a:noFill/>
              <a:miter lim="800000"/>
              <a:headEnd/>
              <a:tailEnd/>
            </a:ln>
          </p:spPr>
        </p:pic>
      </p:grpSp>
      <p:sp>
        <p:nvSpPr>
          <p:cNvPr id="135" name="圆角矩形 134"/>
          <p:cNvSpPr/>
          <p:nvPr/>
        </p:nvSpPr>
        <p:spPr bwMode="auto">
          <a:xfrm>
            <a:off x="504627" y="7752393"/>
            <a:ext cx="3593588" cy="822224"/>
          </a:xfrm>
          <a:prstGeom prst="roundRect">
            <a:avLst/>
          </a:prstGeom>
          <a:gradFill>
            <a:gsLst>
              <a:gs pos="0">
                <a:schemeClr val="bg1">
                  <a:lumMod val="75000"/>
                  <a:alpha val="0"/>
                </a:schemeClr>
              </a:gs>
              <a:gs pos="100000">
                <a:schemeClr val="accent3">
                  <a:lumMod val="40000"/>
                  <a:lumOff val="60000"/>
                </a:schemeClr>
              </a:gs>
            </a:gsLst>
            <a:lin ang="16200000" scaled="0"/>
          </a:gradFill>
          <a:ln w="9525" cap="flat" cmpd="sng" algn="ctr">
            <a:solidFill>
              <a:schemeClr val="bg1">
                <a:lumMod val="65000"/>
              </a:schemeClr>
            </a:solidFill>
            <a:prstDash val="solid"/>
            <a:round/>
            <a:headEnd type="none" w="med" len="med"/>
            <a:tailEnd type="none" w="med" len="med"/>
          </a:ln>
          <a:effectLst/>
        </p:spPr>
        <p:txBody>
          <a:bodyPr lIns="79200" tIns="39600" rIns="79200" bIns="39600"/>
          <a:lstStyle/>
          <a:p>
            <a:pPr defTabSz="1603697"/>
            <a:endParaRPr lang="zh-CN" altLang="en-US" dirty="0">
              <a:solidFill>
                <a:srgbClr val="000000"/>
              </a:solidFill>
              <a:latin typeface="Telefonica Text"/>
              <a:ea typeface="ＭＳ Ｐゴシック" pitchFamily="34" charset="-128"/>
              <a:cs typeface="Arial" pitchFamily="34" charset="0"/>
            </a:endParaRPr>
          </a:p>
        </p:txBody>
      </p:sp>
      <p:sp>
        <p:nvSpPr>
          <p:cNvPr id="136" name="TextBox 135"/>
          <p:cNvSpPr txBox="1"/>
          <p:nvPr/>
        </p:nvSpPr>
        <p:spPr bwMode="auto">
          <a:xfrm>
            <a:off x="2873914" y="7803972"/>
            <a:ext cx="1251892" cy="954107"/>
          </a:xfrm>
          <a:prstGeom prst="rect">
            <a:avLst/>
          </a:prstGeom>
          <a:noFill/>
        </p:spPr>
        <p:txBody>
          <a:bodyPr>
            <a:spAutoFit/>
          </a:bodyPr>
          <a:lstStyle/>
          <a:p>
            <a:pPr defTabSz="1829166"/>
            <a:r>
              <a:rPr lang="en-US" altLang="zh-CN" sz="2800" dirty="0" smtClean="0">
                <a:latin typeface="Telefonica Text"/>
                <a:cs typeface="Arial" pitchFamily="34" charset="0"/>
              </a:rPr>
              <a:t>Mobile Office</a:t>
            </a:r>
            <a:endParaRPr lang="zh-CN" altLang="en-US" sz="2800" dirty="0">
              <a:latin typeface="Telefonica Text"/>
              <a:cs typeface="Arial" pitchFamily="34" charset="0"/>
            </a:endParaRPr>
          </a:p>
        </p:txBody>
      </p:sp>
      <p:grpSp>
        <p:nvGrpSpPr>
          <p:cNvPr id="24" name="组合 68"/>
          <p:cNvGrpSpPr>
            <a:grpSpLocks/>
          </p:cNvGrpSpPr>
          <p:nvPr/>
        </p:nvGrpSpPr>
        <p:grpSpPr bwMode="auto">
          <a:xfrm>
            <a:off x="863340" y="7890365"/>
            <a:ext cx="1676554" cy="548431"/>
            <a:chOff x="395536" y="1052736"/>
            <a:chExt cx="1728192" cy="1224136"/>
          </a:xfrm>
        </p:grpSpPr>
        <p:pic>
          <p:nvPicPr>
            <p:cNvPr id="138" name="Picture 18"/>
            <p:cNvPicPr>
              <a:picLocks noChangeAspect="1" noChangeArrowheads="1"/>
            </p:cNvPicPr>
            <p:nvPr/>
          </p:nvPicPr>
          <p:blipFill>
            <a:blip r:embed="rId28" cstate="print"/>
            <a:srcRect/>
            <a:stretch>
              <a:fillRect/>
            </a:stretch>
          </p:blipFill>
          <p:spPr bwMode="auto">
            <a:xfrm>
              <a:off x="539552" y="1052736"/>
              <a:ext cx="432048" cy="605596"/>
            </a:xfrm>
            <a:prstGeom prst="rect">
              <a:avLst/>
            </a:prstGeom>
            <a:noFill/>
            <a:ln w="9525">
              <a:noFill/>
              <a:miter lim="800000"/>
              <a:headEnd/>
              <a:tailEnd/>
            </a:ln>
          </p:spPr>
        </p:pic>
        <p:pic>
          <p:nvPicPr>
            <p:cNvPr id="139" name="Picture 70"/>
            <p:cNvPicPr>
              <a:picLocks noChangeAspect="1" noChangeArrowheads="1"/>
            </p:cNvPicPr>
            <p:nvPr/>
          </p:nvPicPr>
          <p:blipFill>
            <a:blip r:embed="rId29" cstate="print"/>
            <a:srcRect/>
            <a:stretch>
              <a:fillRect/>
            </a:stretch>
          </p:blipFill>
          <p:spPr bwMode="auto">
            <a:xfrm>
              <a:off x="1285387" y="1124744"/>
              <a:ext cx="838341" cy="983511"/>
            </a:xfrm>
            <a:prstGeom prst="rect">
              <a:avLst/>
            </a:prstGeom>
            <a:noFill/>
            <a:ln w="9525">
              <a:noFill/>
              <a:miter lim="800000"/>
              <a:headEnd/>
              <a:tailEnd/>
            </a:ln>
          </p:spPr>
        </p:pic>
        <p:pic>
          <p:nvPicPr>
            <p:cNvPr id="140" name="Picture 9" descr="20081128130722"/>
            <p:cNvPicPr>
              <a:picLocks noChangeAspect="1" noChangeArrowheads="1"/>
            </p:cNvPicPr>
            <p:nvPr/>
          </p:nvPicPr>
          <p:blipFill>
            <a:blip r:embed="rId30" cstate="print"/>
            <a:srcRect/>
            <a:stretch>
              <a:fillRect/>
            </a:stretch>
          </p:blipFill>
          <p:spPr bwMode="auto">
            <a:xfrm>
              <a:off x="395536" y="1700808"/>
              <a:ext cx="653773" cy="576064"/>
            </a:xfrm>
            <a:prstGeom prst="rect">
              <a:avLst/>
            </a:prstGeom>
            <a:noFill/>
            <a:ln w="9525">
              <a:noFill/>
              <a:miter lim="800000"/>
              <a:headEnd/>
              <a:tailEnd/>
            </a:ln>
          </p:spPr>
        </p:pic>
      </p:grpSp>
      <p:sp>
        <p:nvSpPr>
          <p:cNvPr id="133" name="椭圆 132"/>
          <p:cNvSpPr>
            <a:spLocks noChangeAspect="1"/>
          </p:cNvSpPr>
          <p:nvPr/>
        </p:nvSpPr>
        <p:spPr bwMode="auto">
          <a:xfrm>
            <a:off x="4806665" y="7618157"/>
            <a:ext cx="1874550" cy="914955"/>
          </a:xfrm>
          <a:prstGeom prst="ellipse">
            <a:avLst/>
          </a:prstGeom>
          <a:solidFill>
            <a:schemeClr val="accent3">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9200" tIns="39600" rIns="79200" bIns="39600"/>
          <a:lstStyle/>
          <a:p>
            <a:pPr defTabSz="1603697">
              <a:defRPr/>
            </a:pPr>
            <a:endParaRPr lang="zh-CN" altLang="en-US" dirty="0">
              <a:solidFill>
                <a:srgbClr val="000000"/>
              </a:solidFill>
              <a:latin typeface="Telefonica Text"/>
              <a:ea typeface="ＭＳ Ｐゴシック" pitchFamily="34" charset="-128"/>
              <a:cs typeface="Arial" pitchFamily="34" charset="0"/>
            </a:endParaRPr>
          </a:p>
        </p:txBody>
      </p:sp>
      <p:cxnSp>
        <p:nvCxnSpPr>
          <p:cNvPr id="129" name="直接连接符 56"/>
          <p:cNvCxnSpPr>
            <a:cxnSpLocks noChangeShapeType="1"/>
          </p:cNvCxnSpPr>
          <p:nvPr/>
        </p:nvCxnSpPr>
        <p:spPr bwMode="auto">
          <a:xfrm flipH="1">
            <a:off x="6502720" y="7546111"/>
            <a:ext cx="625917" cy="194367"/>
          </a:xfrm>
          <a:prstGeom prst="line">
            <a:avLst/>
          </a:prstGeom>
          <a:noFill/>
          <a:ln w="9525" algn="ctr">
            <a:solidFill>
              <a:schemeClr val="bg1"/>
            </a:solidFill>
            <a:prstDash val="dash"/>
            <a:round/>
            <a:headEnd/>
            <a:tailEnd/>
          </a:ln>
        </p:spPr>
      </p:cxnSp>
      <p:cxnSp>
        <p:nvCxnSpPr>
          <p:cNvPr id="130" name="直接连接符 57"/>
          <p:cNvCxnSpPr>
            <a:cxnSpLocks noChangeShapeType="1"/>
          </p:cNvCxnSpPr>
          <p:nvPr/>
        </p:nvCxnSpPr>
        <p:spPr bwMode="auto">
          <a:xfrm flipH="1" flipV="1">
            <a:off x="6502720" y="8345555"/>
            <a:ext cx="463238" cy="133738"/>
          </a:xfrm>
          <a:prstGeom prst="line">
            <a:avLst/>
          </a:prstGeom>
          <a:noFill/>
          <a:ln w="9525" algn="ctr">
            <a:solidFill>
              <a:schemeClr val="bg1"/>
            </a:solidFill>
            <a:prstDash val="dash"/>
            <a:round/>
            <a:headEnd/>
            <a:tailEnd/>
          </a:ln>
        </p:spPr>
      </p:cxnSp>
      <p:cxnSp>
        <p:nvCxnSpPr>
          <p:cNvPr id="131" name="直接连接符 58"/>
          <p:cNvCxnSpPr>
            <a:cxnSpLocks noChangeShapeType="1"/>
          </p:cNvCxnSpPr>
          <p:nvPr/>
        </p:nvCxnSpPr>
        <p:spPr bwMode="auto">
          <a:xfrm flipV="1">
            <a:off x="4099002" y="8259115"/>
            <a:ext cx="618798" cy="112534"/>
          </a:xfrm>
          <a:prstGeom prst="line">
            <a:avLst/>
          </a:prstGeom>
          <a:noFill/>
          <a:ln w="9525" algn="ctr">
            <a:solidFill>
              <a:schemeClr val="bg1"/>
            </a:solidFill>
            <a:prstDash val="dash"/>
            <a:round/>
            <a:headEnd/>
            <a:tailEnd/>
          </a:ln>
        </p:spPr>
      </p:cxnSp>
      <p:cxnSp>
        <p:nvCxnSpPr>
          <p:cNvPr id="132" name="直接连接符 59"/>
          <p:cNvCxnSpPr>
            <a:cxnSpLocks noChangeShapeType="1"/>
          </p:cNvCxnSpPr>
          <p:nvPr/>
        </p:nvCxnSpPr>
        <p:spPr bwMode="auto">
          <a:xfrm flipV="1">
            <a:off x="4870874" y="8518434"/>
            <a:ext cx="382402" cy="337605"/>
          </a:xfrm>
          <a:prstGeom prst="line">
            <a:avLst/>
          </a:prstGeom>
          <a:noFill/>
          <a:ln w="9525" algn="ctr">
            <a:solidFill>
              <a:schemeClr val="bg1"/>
            </a:solidFill>
            <a:prstDash val="dash"/>
            <a:round/>
            <a:headEnd/>
            <a:tailEnd/>
          </a:ln>
        </p:spPr>
      </p:cxnSp>
      <p:sp>
        <p:nvSpPr>
          <p:cNvPr id="116" name="标题 2"/>
          <p:cNvSpPr txBox="1">
            <a:spLocks/>
          </p:cNvSpPr>
          <p:nvPr/>
        </p:nvSpPr>
        <p:spPr bwMode="auto">
          <a:xfrm>
            <a:off x="12371210" y="6835302"/>
            <a:ext cx="5415337" cy="447017"/>
          </a:xfrm>
          <a:prstGeom prst="rect">
            <a:avLst/>
          </a:prstGeom>
          <a:ln>
            <a:noFill/>
          </a:ln>
          <a:effectLst>
            <a:outerShdw dist="50800" sx="1000" sy="1000" algn="ctr" rotWithShape="0">
              <a:srgbClr val="000000"/>
            </a:outerShdw>
          </a:effectLst>
        </p:spPr>
        <p:txBody>
          <a:bodyPr lIns="122191" tIns="61096" rIns="122191" bIns="61096" anchor="ctr"/>
          <a:lstStyle/>
          <a:p>
            <a:pPr defTabSz="2451082"/>
            <a:r>
              <a:rPr lang="en-US" altLang="zh-CN" sz="4000" b="1" dirty="0" smtClean="0">
                <a:solidFill>
                  <a:schemeClr val="accent3">
                    <a:lumMod val="50000"/>
                  </a:schemeClr>
                </a:solidFill>
                <a:latin typeface="Telefonica Text"/>
                <a:cs typeface="Arial" pitchFamily="34" charset="0"/>
              </a:rPr>
              <a:t>Convergent service flow</a:t>
            </a:r>
            <a:endParaRPr lang="zh-CN" altLang="en-US" sz="4000" b="1" i="0" dirty="0">
              <a:solidFill>
                <a:schemeClr val="accent3">
                  <a:lumMod val="50000"/>
                </a:schemeClr>
              </a:solidFill>
              <a:latin typeface="Telefonica Text"/>
              <a:cs typeface="Arial" pitchFamily="34" charset="0"/>
            </a:endParaRPr>
          </a:p>
        </p:txBody>
      </p:sp>
      <p:sp>
        <p:nvSpPr>
          <p:cNvPr id="118" name="标题 2"/>
          <p:cNvSpPr txBox="1">
            <a:spLocks/>
          </p:cNvSpPr>
          <p:nvPr/>
        </p:nvSpPr>
        <p:spPr bwMode="auto">
          <a:xfrm>
            <a:off x="12371210" y="7699665"/>
            <a:ext cx="4998314" cy="431139"/>
          </a:xfrm>
          <a:prstGeom prst="rect">
            <a:avLst/>
          </a:prstGeom>
          <a:ln>
            <a:noFill/>
          </a:ln>
          <a:effectLst>
            <a:outerShdw dist="50800" sx="1000" sy="1000" algn="ctr" rotWithShape="0">
              <a:srgbClr val="000000"/>
            </a:outerShdw>
          </a:effectLst>
        </p:spPr>
        <p:txBody>
          <a:bodyPr lIns="122191" tIns="61096" rIns="122191" bIns="61096" anchor="ctr"/>
          <a:lstStyle/>
          <a:p>
            <a:pPr defTabSz="2451082"/>
            <a:r>
              <a:rPr lang="en-US" altLang="zh-CN" sz="4000" b="1" dirty="0" smtClean="0">
                <a:solidFill>
                  <a:schemeClr val="accent3">
                    <a:lumMod val="50000"/>
                  </a:schemeClr>
                </a:solidFill>
                <a:latin typeface="Telefonica Text"/>
                <a:cs typeface="Arial" pitchFamily="34" charset="0"/>
              </a:rPr>
              <a:t>Collaborative office</a:t>
            </a:r>
            <a:endParaRPr lang="zh-CN" altLang="en-US" sz="4000" b="1" dirty="0">
              <a:solidFill>
                <a:schemeClr val="accent3">
                  <a:lumMod val="50000"/>
                </a:schemeClr>
              </a:solidFill>
              <a:latin typeface="Telefonica Text"/>
              <a:cs typeface="Arial" pitchFamily="34" charset="0"/>
            </a:endParaRPr>
          </a:p>
        </p:txBody>
      </p:sp>
      <p:sp>
        <p:nvSpPr>
          <p:cNvPr id="120" name="标题 2"/>
          <p:cNvSpPr txBox="1">
            <a:spLocks/>
          </p:cNvSpPr>
          <p:nvPr/>
        </p:nvSpPr>
        <p:spPr bwMode="auto">
          <a:xfrm>
            <a:off x="12408322" y="8455982"/>
            <a:ext cx="4998314" cy="433521"/>
          </a:xfrm>
          <a:prstGeom prst="rect">
            <a:avLst/>
          </a:prstGeom>
          <a:ln>
            <a:noFill/>
          </a:ln>
          <a:effectLst>
            <a:outerShdw dist="50800" sx="1000" sy="1000" algn="ctr" rotWithShape="0">
              <a:srgbClr val="000000"/>
            </a:outerShdw>
          </a:effectLst>
        </p:spPr>
        <p:txBody>
          <a:bodyPr lIns="122191" tIns="61096" rIns="122191" bIns="61096" anchor="ctr"/>
          <a:lstStyle/>
          <a:p>
            <a:pPr defTabSz="2451082"/>
            <a:r>
              <a:rPr lang="en-US" altLang="zh-CN" sz="4000" b="1" dirty="0" smtClean="0">
                <a:solidFill>
                  <a:schemeClr val="accent3">
                    <a:lumMod val="50000"/>
                  </a:schemeClr>
                </a:solidFill>
                <a:latin typeface="Telefonica Text"/>
                <a:cs typeface="Arial" pitchFamily="34" charset="0"/>
              </a:rPr>
              <a:t>Mobile office</a:t>
            </a:r>
            <a:endParaRPr lang="zh-CN" altLang="en-US" sz="4000" b="1" dirty="0">
              <a:solidFill>
                <a:schemeClr val="accent3">
                  <a:lumMod val="50000"/>
                </a:schemeClr>
              </a:solidFill>
              <a:latin typeface="Telefonica Text"/>
              <a:cs typeface="Arial" pitchFamily="34" charset="0"/>
            </a:endParaRPr>
          </a:p>
        </p:txBody>
      </p:sp>
      <p:sp>
        <p:nvSpPr>
          <p:cNvPr id="103" name="等腰三角形 102"/>
          <p:cNvSpPr/>
          <p:nvPr/>
        </p:nvSpPr>
        <p:spPr bwMode="auto">
          <a:xfrm rot="5400000">
            <a:off x="11894852" y="6856993"/>
            <a:ext cx="361624" cy="404108"/>
          </a:xfrm>
          <a:prstGeom prst="triangle">
            <a:avLst/>
          </a:prstGeom>
          <a:solidFill>
            <a:schemeClr val="accent3">
              <a:lumMod val="50000"/>
            </a:schemeClr>
          </a:solidFill>
          <a:ln>
            <a:noFill/>
          </a:ln>
          <a:effectLst/>
          <a:extLst/>
        </p:spPr>
        <p:txBody>
          <a:bodyPr vert="horz" wrap="square" lIns="182917" tIns="91458" rIns="182917" bIns="91458" numCol="1" rtlCol="0" anchor="t" anchorCtr="0" compatLnSpc="1">
            <a:prstTxWarp prst="textNoShape">
              <a:avLst/>
            </a:prstTxWarp>
          </a:bodyPr>
          <a:lstStyle/>
          <a:p>
            <a:pPr defTabSz="1829166" fontAlgn="base">
              <a:spcBef>
                <a:spcPct val="0"/>
              </a:spcBef>
              <a:spcAft>
                <a:spcPct val="0"/>
              </a:spcAft>
              <a:buClr>
                <a:srgbClr val="CC9900"/>
              </a:buClr>
              <a:buFont typeface="Wingdings" pitchFamily="2" charset="2"/>
              <a:buChar char="n"/>
            </a:pPr>
            <a:endParaRPr lang="zh-CN" altLang="en-US" sz="4400" dirty="0" smtClean="0">
              <a:latin typeface="Telefonica Text"/>
              <a:ea typeface="宋体" charset="-122"/>
            </a:endParaRPr>
          </a:p>
        </p:txBody>
      </p:sp>
      <p:sp>
        <p:nvSpPr>
          <p:cNvPr id="104" name="等腰三角形 103"/>
          <p:cNvSpPr/>
          <p:nvPr/>
        </p:nvSpPr>
        <p:spPr bwMode="auto">
          <a:xfrm rot="5400000">
            <a:off x="11901929" y="7714974"/>
            <a:ext cx="361624" cy="404108"/>
          </a:xfrm>
          <a:prstGeom prst="triangle">
            <a:avLst/>
          </a:prstGeom>
          <a:solidFill>
            <a:schemeClr val="accent3">
              <a:lumMod val="50000"/>
            </a:schemeClr>
          </a:solidFill>
          <a:ln>
            <a:noFill/>
          </a:ln>
          <a:effectLst/>
          <a:extLst/>
        </p:spPr>
        <p:txBody>
          <a:bodyPr vert="horz" wrap="square" lIns="182917" tIns="91458" rIns="182917" bIns="91458" numCol="1" rtlCol="0" anchor="t" anchorCtr="0" compatLnSpc="1">
            <a:prstTxWarp prst="textNoShape">
              <a:avLst/>
            </a:prstTxWarp>
          </a:bodyPr>
          <a:lstStyle/>
          <a:p>
            <a:pPr defTabSz="1829166" fontAlgn="base">
              <a:spcBef>
                <a:spcPct val="0"/>
              </a:spcBef>
              <a:spcAft>
                <a:spcPct val="0"/>
              </a:spcAft>
              <a:buClr>
                <a:srgbClr val="CC9900"/>
              </a:buClr>
              <a:buFont typeface="Wingdings" pitchFamily="2" charset="2"/>
              <a:buChar char="n"/>
            </a:pPr>
            <a:endParaRPr lang="zh-CN" altLang="en-US" sz="4400" dirty="0">
              <a:latin typeface="Telefonica Text"/>
              <a:ea typeface="宋体" charset="-122"/>
            </a:endParaRPr>
          </a:p>
        </p:txBody>
      </p:sp>
      <p:sp>
        <p:nvSpPr>
          <p:cNvPr id="106" name="等腰三角形 105"/>
          <p:cNvSpPr/>
          <p:nvPr/>
        </p:nvSpPr>
        <p:spPr bwMode="auto">
          <a:xfrm rot="5400000">
            <a:off x="11909006" y="8445319"/>
            <a:ext cx="361624" cy="404108"/>
          </a:xfrm>
          <a:prstGeom prst="triangle">
            <a:avLst/>
          </a:prstGeom>
          <a:solidFill>
            <a:schemeClr val="accent3">
              <a:lumMod val="50000"/>
            </a:schemeClr>
          </a:solidFill>
          <a:ln>
            <a:noFill/>
          </a:ln>
          <a:effectLst/>
          <a:extLst/>
        </p:spPr>
        <p:txBody>
          <a:bodyPr vert="horz" wrap="square" lIns="182917" tIns="91458" rIns="182917" bIns="91458" numCol="1" rtlCol="0" anchor="t" anchorCtr="0" compatLnSpc="1">
            <a:prstTxWarp prst="textNoShape">
              <a:avLst/>
            </a:prstTxWarp>
          </a:bodyPr>
          <a:lstStyle/>
          <a:p>
            <a:pPr defTabSz="1829166" fontAlgn="base">
              <a:spcBef>
                <a:spcPct val="0"/>
              </a:spcBef>
              <a:spcAft>
                <a:spcPct val="0"/>
              </a:spcAft>
              <a:buClr>
                <a:srgbClr val="CC9900"/>
              </a:buClr>
              <a:buFont typeface="Wingdings" pitchFamily="2" charset="2"/>
              <a:buChar char="n"/>
            </a:pPr>
            <a:endParaRPr lang="zh-CN" altLang="en-US" sz="4400" dirty="0">
              <a:latin typeface="Telefonica Text"/>
              <a:ea typeface="宋体" charset="-122"/>
            </a:endParaRPr>
          </a:p>
        </p:txBody>
      </p:sp>
      <p:cxnSp>
        <p:nvCxnSpPr>
          <p:cNvPr id="114" name="直接连接符 113"/>
          <p:cNvCxnSpPr/>
          <p:nvPr/>
        </p:nvCxnSpPr>
        <p:spPr bwMode="auto">
          <a:xfrm flipV="1">
            <a:off x="6481767" y="7518405"/>
            <a:ext cx="595527" cy="233988"/>
          </a:xfrm>
          <a:prstGeom prst="line">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5" name="直接连接符 114"/>
          <p:cNvCxnSpPr/>
          <p:nvPr/>
        </p:nvCxnSpPr>
        <p:spPr bwMode="auto">
          <a:xfrm>
            <a:off x="6467575" y="8355103"/>
            <a:ext cx="439568" cy="141800"/>
          </a:xfrm>
          <a:prstGeom prst="line">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1" name="直接连接符 120"/>
          <p:cNvCxnSpPr/>
          <p:nvPr/>
        </p:nvCxnSpPr>
        <p:spPr bwMode="auto">
          <a:xfrm flipV="1">
            <a:off x="4723460" y="8475632"/>
            <a:ext cx="418373" cy="390014"/>
          </a:xfrm>
          <a:prstGeom prst="line">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4" name="直接连接符 123"/>
          <p:cNvCxnSpPr>
            <a:stCxn id="135" idx="3"/>
            <a:endCxn id="133" idx="2"/>
          </p:cNvCxnSpPr>
          <p:nvPr/>
        </p:nvCxnSpPr>
        <p:spPr bwMode="auto">
          <a:xfrm flipV="1">
            <a:off x="4098215" y="8075635"/>
            <a:ext cx="708450" cy="87870"/>
          </a:xfrm>
          <a:prstGeom prst="line">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7" name="直接连接符 126"/>
          <p:cNvCxnSpPr/>
          <p:nvPr/>
        </p:nvCxnSpPr>
        <p:spPr bwMode="auto">
          <a:xfrm>
            <a:off x="4971683" y="7390776"/>
            <a:ext cx="404106" cy="233988"/>
          </a:xfrm>
          <a:prstGeom prst="line">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10" name="图片 62"/>
          <p:cNvPicPr>
            <a:picLocks noChangeAspect="1"/>
          </p:cNvPicPr>
          <p:nvPr/>
        </p:nvPicPr>
        <p:blipFill>
          <a:blip r:embed="rId31" cstate="print">
            <a:extLst>
              <a:ext uri="{28A0092B-C50C-407E-A947-70E740481C1C}">
                <a14:useLocalDpi xmlns:a14="http://schemas.microsoft.com/office/drawing/2010/main" xmlns="" val="0"/>
              </a:ext>
            </a:extLst>
          </a:blip>
          <a:stretch>
            <a:fillRect/>
          </a:stretch>
        </p:blipFill>
        <p:spPr>
          <a:xfrm>
            <a:off x="5453418" y="7742127"/>
            <a:ext cx="667480" cy="667480"/>
          </a:xfrm>
          <a:prstGeom prst="rect">
            <a:avLst/>
          </a:prstGeom>
        </p:spPr>
      </p:pic>
      <p:sp>
        <p:nvSpPr>
          <p:cNvPr id="155" name="TextBox 154"/>
          <p:cNvSpPr txBox="1"/>
          <p:nvPr/>
        </p:nvSpPr>
        <p:spPr bwMode="auto">
          <a:xfrm>
            <a:off x="9538565" y="6782202"/>
            <a:ext cx="1975291" cy="954107"/>
          </a:xfrm>
          <a:prstGeom prst="rect">
            <a:avLst/>
          </a:prstGeom>
          <a:noFill/>
        </p:spPr>
        <p:txBody>
          <a:bodyPr wrap="square">
            <a:spAutoFit/>
          </a:bodyPr>
          <a:lstStyle/>
          <a:p>
            <a:pPr defTabSz="1829166"/>
            <a:r>
              <a:rPr lang="en-US" altLang="zh-CN" sz="2800" dirty="0" smtClean="0">
                <a:latin typeface="Telefonica Text"/>
                <a:cs typeface="Arial" pitchFamily="34" charset="0"/>
              </a:rPr>
              <a:t>Collaborative Meeting</a:t>
            </a:r>
            <a:endParaRPr lang="zh-CN" altLang="en-US" sz="2800" dirty="0">
              <a:latin typeface="Telefonica Text"/>
              <a:cs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p:cNvSpPr>
            <a:spLocks noChangeAspect="1" noEditPoints="1" noChangeArrowheads="1"/>
          </p:cNvSpPr>
          <p:nvPr/>
        </p:nvSpPr>
        <p:spPr bwMode="auto">
          <a:xfrm>
            <a:off x="6121848" y="3813039"/>
            <a:ext cx="6062261" cy="204630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3">
                  <a:lumMod val="60000"/>
                  <a:lumOff val="40000"/>
                </a:schemeClr>
              </a:gs>
              <a:gs pos="35000">
                <a:schemeClr val="accent3">
                  <a:lumMod val="60000"/>
                  <a:lumOff val="40000"/>
                </a:schemeClr>
              </a:gs>
              <a:gs pos="100000">
                <a:schemeClr val="accent3">
                  <a:lumMod val="20000"/>
                  <a:lumOff val="80000"/>
                </a:schemeClr>
              </a:gs>
            </a:gsLst>
          </a:gradFill>
          <a:ln>
            <a:noFill/>
            <a:headEnd/>
            <a:tailEnd/>
          </a:ln>
        </p:spPr>
        <p:style>
          <a:lnRef idx="1">
            <a:schemeClr val="accent4"/>
          </a:lnRef>
          <a:fillRef idx="2">
            <a:schemeClr val="accent4"/>
          </a:fillRef>
          <a:effectRef idx="1">
            <a:schemeClr val="accent4"/>
          </a:effectRef>
          <a:fontRef idx="minor">
            <a:schemeClr val="dk1"/>
          </a:fontRef>
        </p:style>
        <p:txBody>
          <a:bodyPr lIns="100148" tIns="50075" rIns="100148" bIns="50075"/>
          <a:lstStyle/>
          <a:p>
            <a:pPr defTabSz="1612929">
              <a:spcBef>
                <a:spcPct val="50000"/>
              </a:spcBef>
              <a:defRPr/>
            </a:pPr>
            <a:endParaRPr lang="zh-CN" altLang="zh-CN" sz="7200" kern="0" dirty="0">
              <a:solidFill>
                <a:schemeClr val="bg1"/>
              </a:solidFill>
              <a:latin typeface="Telefonica Text"/>
              <a:ea typeface="微软雅黑" pitchFamily="34" charset="-122"/>
              <a:cs typeface="Arial" pitchFamily="34" charset="0"/>
            </a:endParaRPr>
          </a:p>
        </p:txBody>
      </p:sp>
      <p:sp>
        <p:nvSpPr>
          <p:cNvPr id="7" name="Text Box 469"/>
          <p:cNvSpPr txBox="1">
            <a:spLocks noChangeArrowheads="1"/>
          </p:cNvSpPr>
          <p:nvPr/>
        </p:nvSpPr>
        <p:spPr bwMode="auto">
          <a:xfrm>
            <a:off x="5349972" y="4248342"/>
            <a:ext cx="7415112" cy="918586"/>
          </a:xfrm>
          <a:prstGeom prst="rect">
            <a:avLst/>
          </a:prstGeom>
          <a:noFill/>
          <a:ln w="9525" algn="ctr">
            <a:noFill/>
            <a:miter lim="800000"/>
            <a:headEnd/>
            <a:tailEnd/>
          </a:ln>
        </p:spPr>
        <p:txBody>
          <a:bodyPr wrap="square" lIns="86743" tIns="43371" rIns="86743" bIns="43371">
            <a:spAutoFit/>
          </a:bodyPr>
          <a:lstStyle/>
          <a:p>
            <a:pPr algn="ctr" defTabSz="1609666"/>
            <a:r>
              <a:rPr lang="en-US" altLang="zh-CN" sz="5400" b="1" dirty="0" smtClean="0">
                <a:solidFill>
                  <a:schemeClr val="accent2"/>
                </a:solidFill>
                <a:latin typeface="Telefonica Text"/>
                <a:cs typeface="Arial" pitchFamily="34" charset="0"/>
              </a:rPr>
              <a:t>Healthcare Cloud</a:t>
            </a:r>
            <a:endParaRPr lang="zh-CN" altLang="en-US" sz="5400" b="1" dirty="0">
              <a:solidFill>
                <a:schemeClr val="accent2"/>
              </a:solidFill>
              <a:latin typeface="Telefonica Text"/>
              <a:cs typeface="Arial" pitchFamily="34" charset="0"/>
            </a:endParaRPr>
          </a:p>
        </p:txBody>
      </p:sp>
      <p:sp>
        <p:nvSpPr>
          <p:cNvPr id="88" name="Rectangle 72"/>
          <p:cNvSpPr>
            <a:spLocks noChangeArrowheads="1"/>
          </p:cNvSpPr>
          <p:nvPr/>
        </p:nvSpPr>
        <p:spPr bwMode="auto">
          <a:xfrm>
            <a:off x="12080512" y="9033563"/>
            <a:ext cx="4913947" cy="864052"/>
          </a:xfrm>
          <a:prstGeom prst="rect">
            <a:avLst/>
          </a:prstGeom>
          <a:gradFill>
            <a:gsLst>
              <a:gs pos="0">
                <a:schemeClr val="accent3">
                  <a:lumMod val="60000"/>
                  <a:lumOff val="40000"/>
                </a:schemeClr>
              </a:gs>
              <a:gs pos="35000">
                <a:schemeClr val="accent3">
                  <a:lumMod val="60000"/>
                  <a:lumOff val="40000"/>
                </a:schemeClr>
              </a:gs>
              <a:gs pos="100000">
                <a:schemeClr val="accent3">
                  <a:lumMod val="20000"/>
                  <a:lumOff val="80000"/>
                </a:schemeClr>
              </a:gs>
            </a:gsLst>
          </a:gradFill>
          <a:ln>
            <a:noFill/>
            <a:headEnd/>
            <a:tailEnd/>
          </a:ln>
        </p:spPr>
        <p:style>
          <a:lnRef idx="1">
            <a:schemeClr val="accent4"/>
          </a:lnRef>
          <a:fillRef idx="2">
            <a:schemeClr val="accent4"/>
          </a:fillRef>
          <a:effectRef idx="1">
            <a:schemeClr val="accent4"/>
          </a:effectRef>
          <a:fontRef idx="minor">
            <a:schemeClr val="dk1"/>
          </a:fontRef>
        </p:style>
        <p:txBody>
          <a:bodyPr wrap="none" lIns="100184" tIns="50092" rIns="100184" bIns="50092" anchor="ctr"/>
          <a:lstStyle/>
          <a:p>
            <a:pPr algn="ctr" defTabSz="1829166"/>
            <a:r>
              <a:rPr lang="en-US" altLang="zh-CN" sz="4400" b="1" dirty="0">
                <a:solidFill>
                  <a:schemeClr val="accent3">
                    <a:lumMod val="50000"/>
                  </a:schemeClr>
                </a:solidFill>
                <a:latin typeface="Telefonica Text"/>
                <a:cs typeface="Arial" pitchFamily="34" charset="0"/>
              </a:rPr>
              <a:t>    Citizen</a:t>
            </a:r>
            <a:endParaRPr lang="zh-CN" altLang="en-US" sz="4400" b="1" dirty="0">
              <a:solidFill>
                <a:schemeClr val="accent3">
                  <a:lumMod val="50000"/>
                </a:schemeClr>
              </a:solidFill>
              <a:latin typeface="Telefonica Text"/>
              <a:cs typeface="Arial" pitchFamily="34" charset="0"/>
            </a:endParaRPr>
          </a:p>
        </p:txBody>
      </p:sp>
      <p:sp>
        <p:nvSpPr>
          <p:cNvPr id="89" name="Rectangle 72"/>
          <p:cNvSpPr>
            <a:spLocks noChangeArrowheads="1"/>
          </p:cNvSpPr>
          <p:nvPr/>
        </p:nvSpPr>
        <p:spPr bwMode="auto">
          <a:xfrm>
            <a:off x="6487734" y="9033563"/>
            <a:ext cx="5251568" cy="864052"/>
          </a:xfrm>
          <a:prstGeom prst="rect">
            <a:avLst/>
          </a:prstGeom>
          <a:gradFill>
            <a:gsLst>
              <a:gs pos="0">
                <a:schemeClr val="accent3">
                  <a:lumMod val="60000"/>
                  <a:lumOff val="40000"/>
                </a:schemeClr>
              </a:gs>
              <a:gs pos="35000">
                <a:schemeClr val="accent3">
                  <a:lumMod val="60000"/>
                  <a:lumOff val="40000"/>
                </a:schemeClr>
              </a:gs>
              <a:gs pos="100000">
                <a:schemeClr val="accent3">
                  <a:lumMod val="20000"/>
                  <a:lumOff val="80000"/>
                </a:schemeClr>
              </a:gs>
            </a:gsLst>
          </a:gradFill>
          <a:ln>
            <a:noFill/>
            <a:headEnd/>
            <a:tailEnd/>
          </a:ln>
        </p:spPr>
        <p:style>
          <a:lnRef idx="1">
            <a:schemeClr val="accent4"/>
          </a:lnRef>
          <a:fillRef idx="2">
            <a:schemeClr val="accent4"/>
          </a:fillRef>
          <a:effectRef idx="1">
            <a:schemeClr val="accent4"/>
          </a:effectRef>
          <a:fontRef idx="minor">
            <a:schemeClr val="dk1"/>
          </a:fontRef>
        </p:style>
        <p:txBody>
          <a:bodyPr wrap="none" lIns="100184" tIns="50092" rIns="100184" bIns="50092" anchor="ctr"/>
          <a:lstStyle/>
          <a:p>
            <a:pPr algn="ctr" defTabSz="1829166"/>
            <a:r>
              <a:rPr lang="en-US" altLang="zh-CN" sz="4400" b="1" dirty="0">
                <a:solidFill>
                  <a:schemeClr val="accent3">
                    <a:lumMod val="50000"/>
                  </a:schemeClr>
                </a:solidFill>
                <a:latin typeface="Telefonica Text"/>
                <a:cs typeface="Arial" pitchFamily="34" charset="0"/>
              </a:rPr>
              <a:t>Government</a:t>
            </a:r>
            <a:endParaRPr lang="zh-CN" altLang="en-US" sz="4400" b="1" dirty="0">
              <a:solidFill>
                <a:schemeClr val="accent3">
                  <a:lumMod val="50000"/>
                </a:schemeClr>
              </a:solidFill>
              <a:latin typeface="Telefonica Text"/>
              <a:cs typeface="Arial" pitchFamily="34" charset="0"/>
            </a:endParaRPr>
          </a:p>
        </p:txBody>
      </p:sp>
      <p:sp>
        <p:nvSpPr>
          <p:cNvPr id="90" name="Rectangle 72"/>
          <p:cNvSpPr>
            <a:spLocks noChangeArrowheads="1"/>
          </p:cNvSpPr>
          <p:nvPr/>
        </p:nvSpPr>
        <p:spPr bwMode="auto">
          <a:xfrm>
            <a:off x="944273" y="9030973"/>
            <a:ext cx="5255153" cy="864050"/>
          </a:xfrm>
          <a:prstGeom prst="rect">
            <a:avLst/>
          </a:prstGeom>
          <a:gradFill>
            <a:gsLst>
              <a:gs pos="0">
                <a:schemeClr val="accent3">
                  <a:lumMod val="60000"/>
                  <a:lumOff val="40000"/>
                </a:schemeClr>
              </a:gs>
              <a:gs pos="35000">
                <a:schemeClr val="accent3">
                  <a:lumMod val="60000"/>
                  <a:lumOff val="40000"/>
                </a:schemeClr>
              </a:gs>
              <a:gs pos="100000">
                <a:schemeClr val="accent3">
                  <a:lumMod val="20000"/>
                  <a:lumOff val="80000"/>
                </a:schemeClr>
              </a:gs>
            </a:gsLst>
          </a:gradFill>
          <a:ln>
            <a:noFill/>
            <a:headEnd/>
            <a:tailEnd/>
          </a:ln>
        </p:spPr>
        <p:style>
          <a:lnRef idx="1">
            <a:schemeClr val="accent4"/>
          </a:lnRef>
          <a:fillRef idx="2">
            <a:schemeClr val="accent4"/>
          </a:fillRef>
          <a:effectRef idx="1">
            <a:schemeClr val="accent4"/>
          </a:effectRef>
          <a:fontRef idx="minor">
            <a:schemeClr val="dk1"/>
          </a:fontRef>
        </p:style>
        <p:txBody>
          <a:bodyPr wrap="none" lIns="100184" tIns="50092" rIns="100184" bIns="50092" anchor="ctr"/>
          <a:lstStyle/>
          <a:p>
            <a:pPr algn="ctr" defTabSz="1829166"/>
            <a:r>
              <a:rPr lang="en-US" altLang="zh-CN" sz="4400" b="1" i="0" dirty="0" smtClean="0">
                <a:solidFill>
                  <a:schemeClr val="accent3">
                    <a:lumMod val="50000"/>
                  </a:schemeClr>
                </a:solidFill>
                <a:latin typeface="Telefonica Text"/>
                <a:cs typeface="Arial" pitchFamily="34" charset="0"/>
              </a:rPr>
              <a:t>Hospital</a:t>
            </a:r>
            <a:endParaRPr lang="zh-CN" altLang="en-US" sz="4400" b="1" i="0" dirty="0">
              <a:solidFill>
                <a:schemeClr val="accent3">
                  <a:lumMod val="50000"/>
                </a:schemeClr>
              </a:solidFill>
              <a:latin typeface="Telefonica Text"/>
              <a:cs typeface="Arial" pitchFamily="34" charset="0"/>
            </a:endParaRPr>
          </a:p>
        </p:txBody>
      </p:sp>
      <p:sp>
        <p:nvSpPr>
          <p:cNvPr id="9" name="下箭头 8"/>
          <p:cNvSpPr/>
          <p:nvPr/>
        </p:nvSpPr>
        <p:spPr bwMode="auto">
          <a:xfrm>
            <a:off x="8518055" y="8518755"/>
            <a:ext cx="1097663" cy="703658"/>
          </a:xfrm>
          <a:prstGeom prst="downArrow">
            <a:avLst/>
          </a:prstGeom>
          <a:ln>
            <a:headEnd/>
            <a:tailEnd/>
          </a:ln>
          <a:extLst/>
        </p:spPr>
        <p:style>
          <a:lnRef idx="1">
            <a:schemeClr val="accent3"/>
          </a:lnRef>
          <a:fillRef idx="3">
            <a:schemeClr val="accent3"/>
          </a:fillRef>
          <a:effectRef idx="2">
            <a:schemeClr val="accent3"/>
          </a:effectRef>
          <a:fontRef idx="minor">
            <a:schemeClr val="lt1"/>
          </a:fontRef>
        </p:style>
        <p:txBody>
          <a:bodyPr wrap="none" lIns="100117" tIns="50057" rIns="100117" bIns="50057" anchor="ctr"/>
          <a:lstStyle/>
          <a:p>
            <a:pPr algn="ctr">
              <a:defRPr/>
            </a:pPr>
            <a:endParaRPr lang="zh-CN" altLang="en-US" sz="7200" kern="0" dirty="0">
              <a:solidFill>
                <a:schemeClr val="bg1"/>
              </a:solidFill>
              <a:effectLst>
                <a:glow rad="63500">
                  <a:schemeClr val="accent5">
                    <a:satMod val="175000"/>
                    <a:alpha val="40000"/>
                  </a:schemeClr>
                </a:glow>
              </a:effectLst>
              <a:latin typeface="Telefonica Text"/>
              <a:cs typeface="Arial" pitchFamily="34" charset="0"/>
            </a:endParaRPr>
          </a:p>
        </p:txBody>
      </p:sp>
      <p:sp>
        <p:nvSpPr>
          <p:cNvPr id="10" name="圆角矩形 9"/>
          <p:cNvSpPr/>
          <p:nvPr/>
        </p:nvSpPr>
        <p:spPr bwMode="auto">
          <a:xfrm>
            <a:off x="1580535" y="4032933"/>
            <a:ext cx="3493870" cy="4276275"/>
          </a:xfrm>
          <a:prstGeom prst="roundRect">
            <a:avLst/>
          </a:prstGeom>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sp>
        <p:nvSpPr>
          <p:cNvPr id="11" name="Text Box 212"/>
          <p:cNvSpPr txBox="1">
            <a:spLocks noChangeArrowheads="1"/>
          </p:cNvSpPr>
          <p:nvPr/>
        </p:nvSpPr>
        <p:spPr bwMode="auto">
          <a:xfrm>
            <a:off x="1724660" y="7922068"/>
            <a:ext cx="4324583" cy="518476"/>
          </a:xfrm>
          <a:prstGeom prst="rect">
            <a:avLst/>
          </a:prstGeom>
          <a:noFill/>
          <a:ln w="9525" algn="ctr">
            <a:noFill/>
            <a:miter lim="800000"/>
            <a:headEnd/>
            <a:tailEnd/>
          </a:ln>
        </p:spPr>
        <p:txBody>
          <a:bodyPr wrap="square" lIns="86743" tIns="43371" rIns="86743" bIns="43371">
            <a:spAutoFit/>
          </a:bodyPr>
          <a:lstStyle/>
          <a:p>
            <a:pPr defTabSz="1609666"/>
            <a:r>
              <a:rPr lang="en-US" altLang="zh-CN" sz="2800" dirty="0" smtClean="0">
                <a:latin typeface="Telefonica Text"/>
                <a:cs typeface="Arial" pitchFamily="34" charset="0"/>
              </a:rPr>
              <a:t>Remote Medical Education</a:t>
            </a:r>
            <a:endParaRPr lang="zh-CN" altLang="en-US" sz="2800" dirty="0">
              <a:latin typeface="Telefonica Text"/>
              <a:cs typeface="Arial" pitchFamily="34" charset="0"/>
            </a:endParaRPr>
          </a:p>
        </p:txBody>
      </p:sp>
      <p:sp>
        <p:nvSpPr>
          <p:cNvPr id="12" name="Rectangle 463"/>
          <p:cNvSpPr>
            <a:spLocks noChangeArrowheads="1"/>
          </p:cNvSpPr>
          <p:nvPr/>
        </p:nvSpPr>
        <p:spPr bwMode="auto">
          <a:xfrm>
            <a:off x="1861213" y="5829244"/>
            <a:ext cx="2352058" cy="518476"/>
          </a:xfrm>
          <a:prstGeom prst="rect">
            <a:avLst/>
          </a:prstGeom>
          <a:noFill/>
          <a:ln w="9525" algn="ctr">
            <a:noFill/>
            <a:miter lim="800000"/>
            <a:headEnd/>
            <a:tailEnd/>
          </a:ln>
        </p:spPr>
        <p:txBody>
          <a:bodyPr wrap="none" lIns="86743" tIns="43371" rIns="86743" bIns="43371">
            <a:spAutoFit/>
          </a:bodyPr>
          <a:lstStyle/>
          <a:p>
            <a:pPr defTabSz="1609666"/>
            <a:r>
              <a:rPr lang="en-US" altLang="zh-CN" sz="2800" dirty="0" smtClean="0">
                <a:latin typeface="Telefonica Text"/>
                <a:cs typeface="Arial" pitchFamily="34" charset="0"/>
              </a:rPr>
              <a:t>Remote Consultation</a:t>
            </a:r>
            <a:endParaRPr lang="zh-CN" altLang="en-US" sz="2800" dirty="0">
              <a:latin typeface="Telefonica Text"/>
              <a:cs typeface="Arial" pitchFamily="34" charset="0"/>
            </a:endParaRPr>
          </a:p>
        </p:txBody>
      </p:sp>
      <p:sp>
        <p:nvSpPr>
          <p:cNvPr id="13" name="Text Box 469"/>
          <p:cNvSpPr txBox="1">
            <a:spLocks noChangeArrowheads="1"/>
          </p:cNvSpPr>
          <p:nvPr/>
        </p:nvSpPr>
        <p:spPr bwMode="auto">
          <a:xfrm rot="51162">
            <a:off x="1703570" y="3584436"/>
            <a:ext cx="3341704" cy="580032"/>
          </a:xfrm>
          <a:prstGeom prst="rect">
            <a:avLst/>
          </a:prstGeom>
          <a:solidFill>
            <a:schemeClr val="accent3">
              <a:lumMod val="60000"/>
              <a:lumOff val="40000"/>
            </a:schemeClr>
          </a:solidFill>
          <a:ln w="9525" algn="ctr">
            <a:noFill/>
            <a:miter lim="800000"/>
            <a:headEnd/>
            <a:tailEnd/>
          </a:ln>
        </p:spPr>
        <p:txBody>
          <a:bodyPr wrap="square" lIns="86743" tIns="43371" rIns="86743" bIns="43371">
            <a:spAutoFit/>
          </a:bodyPr>
          <a:lstStyle/>
          <a:p>
            <a:pPr algn="ctr" defTabSz="1609666"/>
            <a:r>
              <a:rPr lang="en-US" altLang="zh-CN" b="1" dirty="0" smtClean="0">
                <a:latin typeface="Telefonica Text"/>
                <a:cs typeface="Arial" pitchFamily="34" charset="0"/>
              </a:rPr>
              <a:t>Remote Healthcare</a:t>
            </a:r>
            <a:endParaRPr lang="zh-CN" altLang="en-US" b="1" dirty="0">
              <a:latin typeface="Telefonica Text"/>
              <a:cs typeface="Arial" pitchFamily="34" charset="0"/>
            </a:endParaRPr>
          </a:p>
        </p:txBody>
      </p:sp>
      <p:sp>
        <p:nvSpPr>
          <p:cNvPr id="82" name="圆角矩形 81"/>
          <p:cNvSpPr/>
          <p:nvPr/>
        </p:nvSpPr>
        <p:spPr bwMode="auto">
          <a:xfrm>
            <a:off x="13109604" y="4074326"/>
            <a:ext cx="3490287" cy="4203839"/>
          </a:xfrm>
          <a:prstGeom prst="roundRect">
            <a:avLst/>
          </a:prstGeom>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pic>
        <p:nvPicPr>
          <p:cNvPr id="83" name="Picture 30" descr="图片5副本"/>
          <p:cNvPicPr>
            <a:picLocks noChangeAspect="1" noChangeArrowheads="1"/>
          </p:cNvPicPr>
          <p:nvPr/>
        </p:nvPicPr>
        <p:blipFill>
          <a:blip r:embed="rId2" cstate="screen"/>
          <a:srcRect/>
          <a:stretch>
            <a:fillRect/>
          </a:stretch>
        </p:blipFill>
        <p:spPr bwMode="auto">
          <a:xfrm>
            <a:off x="14210857" y="4364066"/>
            <a:ext cx="1287782" cy="161944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4" name="Picture 30"/>
          <p:cNvPicPr>
            <a:picLocks noChangeAspect="1" noChangeArrowheads="1"/>
          </p:cNvPicPr>
          <p:nvPr/>
        </p:nvPicPr>
        <p:blipFill>
          <a:blip r:embed="rId3" cstate="screen"/>
          <a:srcRect/>
          <a:stretch>
            <a:fillRect/>
          </a:stretch>
        </p:blipFill>
        <p:spPr bwMode="auto">
          <a:xfrm>
            <a:off x="13633322" y="6625564"/>
            <a:ext cx="2102029" cy="110712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85" name="Text Box 212"/>
          <p:cNvSpPr txBox="1">
            <a:spLocks noChangeArrowheads="1"/>
          </p:cNvSpPr>
          <p:nvPr/>
        </p:nvSpPr>
        <p:spPr bwMode="auto">
          <a:xfrm>
            <a:off x="12913593" y="7740444"/>
            <a:ext cx="3770532" cy="518476"/>
          </a:xfrm>
          <a:prstGeom prst="rect">
            <a:avLst/>
          </a:prstGeom>
          <a:noFill/>
          <a:ln w="9525" algn="ctr">
            <a:noFill/>
            <a:miter lim="800000"/>
            <a:headEnd/>
            <a:tailEnd/>
          </a:ln>
        </p:spPr>
        <p:txBody>
          <a:bodyPr wrap="square" lIns="86743" tIns="43371" rIns="86743" bIns="43371">
            <a:spAutoFit/>
          </a:bodyPr>
          <a:lstStyle/>
          <a:p>
            <a:pPr algn="ctr" defTabSz="1463333"/>
            <a:r>
              <a:rPr lang="en-US" altLang="zh-CN" sz="2800" dirty="0" smtClean="0">
                <a:latin typeface="Telefonica Text"/>
                <a:cs typeface="Arial" pitchFamily="34" charset="0"/>
              </a:rPr>
              <a:t>Family Healthcare Terminal</a:t>
            </a:r>
            <a:endParaRPr lang="zh-CN" altLang="en-US" sz="2800" dirty="0" smtClean="0">
              <a:latin typeface="Telefonica Text"/>
              <a:cs typeface="Arial" pitchFamily="34" charset="0"/>
            </a:endParaRPr>
          </a:p>
        </p:txBody>
      </p:sp>
      <p:sp>
        <p:nvSpPr>
          <p:cNvPr id="86" name="Rectangle 463"/>
          <p:cNvSpPr>
            <a:spLocks noChangeArrowheads="1"/>
          </p:cNvSpPr>
          <p:nvPr/>
        </p:nvSpPr>
        <p:spPr bwMode="auto">
          <a:xfrm>
            <a:off x="12870526" y="5947647"/>
            <a:ext cx="3708175" cy="949363"/>
          </a:xfrm>
          <a:prstGeom prst="rect">
            <a:avLst/>
          </a:prstGeom>
          <a:noFill/>
          <a:ln w="9525" algn="ctr">
            <a:noFill/>
            <a:miter lim="800000"/>
            <a:headEnd/>
            <a:tailEnd/>
          </a:ln>
        </p:spPr>
        <p:txBody>
          <a:bodyPr wrap="square" lIns="86743" tIns="43371" rIns="86743" bIns="43371">
            <a:spAutoFit/>
          </a:bodyPr>
          <a:lstStyle/>
          <a:p>
            <a:pPr algn="ctr" defTabSz="1463333"/>
            <a:r>
              <a:rPr lang="en-US" altLang="zh-CN" sz="2800" dirty="0" smtClean="0">
                <a:latin typeface="Telefonica Text"/>
                <a:cs typeface="Arial" pitchFamily="34" charset="0"/>
              </a:rPr>
              <a:t>Community Healthcare Kiosk</a:t>
            </a:r>
          </a:p>
          <a:p>
            <a:pPr algn="ctr" defTabSz="1463333"/>
            <a:endParaRPr lang="zh-CN" altLang="en-US" sz="2800" dirty="0">
              <a:latin typeface="Telefonica Text"/>
              <a:cs typeface="Arial" pitchFamily="34" charset="0"/>
            </a:endParaRPr>
          </a:p>
        </p:txBody>
      </p:sp>
      <p:sp>
        <p:nvSpPr>
          <p:cNvPr id="87" name="Text Box 469"/>
          <p:cNvSpPr txBox="1">
            <a:spLocks noChangeArrowheads="1"/>
          </p:cNvSpPr>
          <p:nvPr/>
        </p:nvSpPr>
        <p:spPr bwMode="auto">
          <a:xfrm rot="51162">
            <a:off x="12935823" y="3572337"/>
            <a:ext cx="3865662" cy="580032"/>
          </a:xfrm>
          <a:prstGeom prst="rect">
            <a:avLst/>
          </a:prstGeom>
          <a:solidFill>
            <a:schemeClr val="accent3">
              <a:lumMod val="60000"/>
              <a:lumOff val="40000"/>
            </a:schemeClr>
          </a:solidFill>
          <a:ln w="9525" algn="ctr">
            <a:noFill/>
            <a:miter lim="800000"/>
            <a:headEnd/>
            <a:tailEnd/>
          </a:ln>
        </p:spPr>
        <p:txBody>
          <a:bodyPr wrap="square" lIns="86743" tIns="43371" rIns="86743" bIns="43371">
            <a:spAutoFit/>
          </a:bodyPr>
          <a:lstStyle/>
          <a:p>
            <a:pPr algn="ctr" defTabSz="1609666"/>
            <a:r>
              <a:rPr lang="en-US" altLang="zh-CN" b="1" dirty="0" smtClean="0">
                <a:latin typeface="Telefonica Text"/>
                <a:cs typeface="Arial" pitchFamily="34" charset="0"/>
              </a:rPr>
              <a:t>Healthcare Management</a:t>
            </a:r>
            <a:endParaRPr lang="zh-CN" altLang="en-US" b="1" dirty="0">
              <a:latin typeface="Telefonica Text"/>
              <a:cs typeface="Arial" pitchFamily="34" charset="0"/>
            </a:endParaRPr>
          </a:p>
        </p:txBody>
      </p:sp>
      <p:sp>
        <p:nvSpPr>
          <p:cNvPr id="15" name="圆角矩形 14"/>
          <p:cNvSpPr/>
          <p:nvPr/>
        </p:nvSpPr>
        <p:spPr bwMode="auto">
          <a:xfrm>
            <a:off x="5529974" y="6578521"/>
            <a:ext cx="7134811" cy="1699643"/>
          </a:xfrm>
          <a:prstGeom prst="roundRect">
            <a:avLst/>
          </a:prstGeom>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grpSp>
        <p:nvGrpSpPr>
          <p:cNvPr id="5" name="组合 139"/>
          <p:cNvGrpSpPr>
            <a:grpSpLocks/>
          </p:cNvGrpSpPr>
          <p:nvPr/>
        </p:nvGrpSpPr>
        <p:grpSpPr bwMode="auto">
          <a:xfrm>
            <a:off x="5862225" y="6893669"/>
            <a:ext cx="1881073" cy="879761"/>
            <a:chOff x="1978603" y="4415608"/>
            <a:chExt cx="2126250" cy="1368145"/>
          </a:xfrm>
        </p:grpSpPr>
        <p:sp>
          <p:nvSpPr>
            <p:cNvPr id="77" name="Rectangle 5"/>
            <p:cNvSpPr>
              <a:spLocks noChangeArrowheads="1"/>
            </p:cNvSpPr>
            <p:nvPr/>
          </p:nvSpPr>
          <p:spPr bwMode="gray">
            <a:xfrm>
              <a:off x="1980128" y="4416328"/>
              <a:ext cx="2124651" cy="1367851"/>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lstStyle/>
            <a:p>
              <a:pPr>
                <a:defRPr/>
              </a:pPr>
              <a:endParaRPr lang="zh-CN" altLang="en-US" sz="7200" kern="0" dirty="0">
                <a:latin typeface="Telefonica Text"/>
                <a:ea typeface="微软雅黑" pitchFamily="34" charset="-122"/>
                <a:cs typeface="Arial" pitchFamily="34" charset="0"/>
              </a:endParaRPr>
            </a:p>
          </p:txBody>
        </p:sp>
        <p:pic>
          <p:nvPicPr>
            <p:cNvPr id="78" name="Picture 2"/>
            <p:cNvPicPr>
              <a:picLocks noChangeAspect="1" noChangeArrowheads="1"/>
            </p:cNvPicPr>
            <p:nvPr/>
          </p:nvPicPr>
          <p:blipFill>
            <a:blip r:embed="rId4" cstate="screen"/>
            <a:srcRect/>
            <a:stretch>
              <a:fillRect/>
            </a:stretch>
          </p:blipFill>
          <p:spPr bwMode="auto">
            <a:xfrm>
              <a:off x="2065624" y="4512460"/>
              <a:ext cx="977844" cy="527825"/>
            </a:xfrm>
            <a:prstGeom prst="rect">
              <a:avLst/>
            </a:prstGeom>
            <a:noFill/>
            <a:ln w="9525">
              <a:noFill/>
              <a:miter lim="800000"/>
              <a:headEnd/>
              <a:tailEnd/>
            </a:ln>
          </p:spPr>
        </p:pic>
        <p:pic>
          <p:nvPicPr>
            <p:cNvPr id="79" name="Picture 3"/>
            <p:cNvPicPr>
              <a:picLocks noChangeAspect="1" noChangeArrowheads="1"/>
            </p:cNvPicPr>
            <p:nvPr/>
          </p:nvPicPr>
          <p:blipFill>
            <a:blip r:embed="rId5" cstate="screen"/>
            <a:srcRect/>
            <a:stretch>
              <a:fillRect/>
            </a:stretch>
          </p:blipFill>
          <p:spPr bwMode="auto">
            <a:xfrm>
              <a:off x="3096741" y="4519323"/>
              <a:ext cx="935673" cy="520963"/>
            </a:xfrm>
            <a:prstGeom prst="rect">
              <a:avLst/>
            </a:prstGeom>
            <a:noFill/>
            <a:ln w="9525">
              <a:noFill/>
              <a:miter lim="800000"/>
              <a:headEnd/>
              <a:tailEnd/>
            </a:ln>
          </p:spPr>
        </p:pic>
        <p:pic>
          <p:nvPicPr>
            <p:cNvPr id="80" name="Picture 4"/>
            <p:cNvPicPr>
              <a:picLocks noChangeAspect="1" noChangeArrowheads="1"/>
            </p:cNvPicPr>
            <p:nvPr/>
          </p:nvPicPr>
          <p:blipFill>
            <a:blip r:embed="rId6" cstate="screen"/>
            <a:srcRect/>
            <a:stretch>
              <a:fillRect/>
            </a:stretch>
          </p:blipFill>
          <p:spPr bwMode="auto">
            <a:xfrm>
              <a:off x="2059763" y="5095022"/>
              <a:ext cx="984176" cy="589904"/>
            </a:xfrm>
            <a:prstGeom prst="rect">
              <a:avLst/>
            </a:prstGeom>
            <a:noFill/>
            <a:ln w="9525">
              <a:noFill/>
              <a:miter lim="800000"/>
              <a:headEnd/>
              <a:tailEnd/>
            </a:ln>
          </p:spPr>
        </p:pic>
        <p:pic>
          <p:nvPicPr>
            <p:cNvPr id="81" name="Picture 5"/>
            <p:cNvPicPr>
              <a:picLocks noChangeAspect="1" noChangeArrowheads="1"/>
            </p:cNvPicPr>
            <p:nvPr/>
          </p:nvPicPr>
          <p:blipFill>
            <a:blip r:embed="rId7" cstate="screen"/>
            <a:srcRect/>
            <a:stretch>
              <a:fillRect/>
            </a:stretch>
          </p:blipFill>
          <p:spPr bwMode="auto">
            <a:xfrm>
              <a:off x="3096741" y="5095022"/>
              <a:ext cx="945343" cy="604327"/>
            </a:xfrm>
            <a:prstGeom prst="rect">
              <a:avLst/>
            </a:prstGeom>
            <a:noFill/>
            <a:ln w="9525">
              <a:noFill/>
              <a:miter lim="800000"/>
              <a:headEnd/>
              <a:tailEnd/>
            </a:ln>
          </p:spPr>
        </p:pic>
      </p:grpSp>
      <p:pic>
        <p:nvPicPr>
          <p:cNvPr id="17" name="Picture 3"/>
          <p:cNvPicPr>
            <a:picLocks noChangeAspect="1" noChangeArrowheads="1"/>
          </p:cNvPicPr>
          <p:nvPr/>
        </p:nvPicPr>
        <p:blipFill>
          <a:blip r:embed="rId8" cstate="screen"/>
          <a:srcRect/>
          <a:stretch>
            <a:fillRect/>
          </a:stretch>
        </p:blipFill>
        <p:spPr bwMode="auto">
          <a:xfrm>
            <a:off x="8213149" y="6894133"/>
            <a:ext cx="1876073" cy="856289"/>
          </a:xfrm>
          <a:prstGeom prst="rect">
            <a:avLst/>
          </a:prstGeom>
          <a:ln>
            <a:noFill/>
          </a:ln>
          <a:effectLst>
            <a:outerShdw blurRad="50800" dist="38100" dir="2700000" algn="tl" rotWithShape="0">
              <a:prstClr val="black">
                <a:alpha val="40000"/>
              </a:prstClr>
            </a:outerShdw>
          </a:effectLst>
        </p:spPr>
      </p:pic>
      <p:sp>
        <p:nvSpPr>
          <p:cNvPr id="18" name="Rectangle 463"/>
          <p:cNvSpPr>
            <a:spLocks noChangeArrowheads="1"/>
          </p:cNvSpPr>
          <p:nvPr/>
        </p:nvSpPr>
        <p:spPr bwMode="auto">
          <a:xfrm>
            <a:off x="8425507" y="7804835"/>
            <a:ext cx="1845935" cy="518476"/>
          </a:xfrm>
          <a:prstGeom prst="rect">
            <a:avLst/>
          </a:prstGeom>
          <a:noFill/>
          <a:ln w="9525" algn="ctr">
            <a:noFill/>
            <a:miter lim="800000"/>
            <a:headEnd/>
            <a:tailEnd/>
          </a:ln>
        </p:spPr>
        <p:txBody>
          <a:bodyPr wrap="square" lIns="86743" tIns="43371" rIns="86743" bIns="43371">
            <a:spAutoFit/>
          </a:bodyPr>
          <a:lstStyle/>
          <a:p>
            <a:pPr defTabSz="1609666"/>
            <a:r>
              <a:rPr lang="en-US" altLang="zh-CN" sz="2800" dirty="0" smtClean="0">
                <a:latin typeface="Telefonica Text"/>
                <a:cs typeface="Arial" pitchFamily="34" charset="0"/>
              </a:rPr>
              <a:t>Public Service</a:t>
            </a:r>
            <a:endParaRPr lang="zh-CN" altLang="en-US" sz="2800" dirty="0">
              <a:latin typeface="Telefonica Text"/>
              <a:cs typeface="Arial" pitchFamily="34" charset="0"/>
            </a:endParaRPr>
          </a:p>
        </p:txBody>
      </p:sp>
      <p:grpSp>
        <p:nvGrpSpPr>
          <p:cNvPr id="8" name="组合 150"/>
          <p:cNvGrpSpPr>
            <a:grpSpLocks/>
          </p:cNvGrpSpPr>
          <p:nvPr/>
        </p:nvGrpSpPr>
        <p:grpSpPr bwMode="auto">
          <a:xfrm>
            <a:off x="10408151" y="6893669"/>
            <a:ext cx="1877280" cy="879761"/>
            <a:chOff x="9317084" y="1312763"/>
            <a:chExt cx="1616570" cy="1140212"/>
          </a:xfrm>
        </p:grpSpPr>
        <p:sp>
          <p:nvSpPr>
            <p:cNvPr id="69" name="Rectangle 5"/>
            <p:cNvSpPr>
              <a:spLocks noChangeArrowheads="1"/>
            </p:cNvSpPr>
            <p:nvPr/>
          </p:nvSpPr>
          <p:spPr bwMode="gray">
            <a:xfrm>
              <a:off x="9317366" y="1313363"/>
              <a:ext cx="1615529" cy="1139967"/>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lstStyle/>
            <a:p>
              <a:pPr defTabSz="1839882">
                <a:defRPr/>
              </a:pPr>
              <a:endParaRPr lang="zh-CN" altLang="en-US" sz="7200" kern="0" dirty="0">
                <a:latin typeface="Telefonica Text"/>
                <a:ea typeface="微软雅黑" pitchFamily="34" charset="-122"/>
                <a:cs typeface="Arial" pitchFamily="34" charset="0"/>
              </a:endParaRPr>
            </a:p>
          </p:txBody>
        </p:sp>
        <p:pic>
          <p:nvPicPr>
            <p:cNvPr id="70" name="Picture 19"/>
            <p:cNvPicPr>
              <a:picLocks noChangeAspect="1" noChangeArrowheads="1"/>
            </p:cNvPicPr>
            <p:nvPr/>
          </p:nvPicPr>
          <p:blipFill>
            <a:blip r:embed="rId9" cstate="screen"/>
            <a:srcRect/>
            <a:stretch>
              <a:fillRect/>
            </a:stretch>
          </p:blipFill>
          <p:spPr bwMode="auto">
            <a:xfrm>
              <a:off x="9317084" y="1368248"/>
              <a:ext cx="656998" cy="331805"/>
            </a:xfrm>
            <a:prstGeom prst="rect">
              <a:avLst/>
            </a:prstGeom>
            <a:noFill/>
            <a:ln w="9525">
              <a:noFill/>
              <a:miter lim="800000"/>
              <a:headEnd/>
              <a:tailEnd/>
            </a:ln>
          </p:spPr>
        </p:pic>
        <p:pic>
          <p:nvPicPr>
            <p:cNvPr id="71" name="Picture 36"/>
            <p:cNvPicPr>
              <a:picLocks noChangeAspect="1" noChangeArrowheads="1"/>
            </p:cNvPicPr>
            <p:nvPr/>
          </p:nvPicPr>
          <p:blipFill>
            <a:blip r:embed="rId10" cstate="screen"/>
            <a:srcRect/>
            <a:stretch>
              <a:fillRect/>
            </a:stretch>
          </p:blipFill>
          <p:spPr bwMode="auto">
            <a:xfrm>
              <a:off x="9362112" y="1724075"/>
              <a:ext cx="424799" cy="678316"/>
            </a:xfrm>
            <a:prstGeom prst="rect">
              <a:avLst/>
            </a:prstGeom>
            <a:noFill/>
            <a:ln w="9525" algn="ctr">
              <a:noFill/>
              <a:miter lim="800000"/>
              <a:headEnd/>
              <a:tailEnd/>
            </a:ln>
          </p:spPr>
        </p:pic>
        <p:pic>
          <p:nvPicPr>
            <p:cNvPr id="72" name="Picture 55"/>
            <p:cNvPicPr>
              <a:picLocks noChangeAspect="1" noChangeArrowheads="1"/>
            </p:cNvPicPr>
            <p:nvPr/>
          </p:nvPicPr>
          <p:blipFill>
            <a:blip r:embed="rId11" cstate="screen"/>
            <a:srcRect/>
            <a:stretch>
              <a:fillRect/>
            </a:stretch>
          </p:blipFill>
          <p:spPr bwMode="auto">
            <a:xfrm>
              <a:off x="9830803" y="1943737"/>
              <a:ext cx="503018" cy="432254"/>
            </a:xfrm>
            <a:prstGeom prst="rect">
              <a:avLst/>
            </a:prstGeom>
            <a:noFill/>
            <a:ln w="9525">
              <a:noFill/>
              <a:miter lim="800000"/>
              <a:headEnd/>
              <a:tailEnd/>
            </a:ln>
          </p:spPr>
        </p:pic>
        <p:pic>
          <p:nvPicPr>
            <p:cNvPr id="73" name="Picture 2" descr="C:\Users\z00180925\Desktop\我司产品线材料\3MS-智真\智真照片\智真照片 (9).jpg"/>
            <p:cNvPicPr>
              <a:picLocks noChangeAspect="1" noChangeArrowheads="1"/>
            </p:cNvPicPr>
            <p:nvPr/>
          </p:nvPicPr>
          <p:blipFill>
            <a:blip r:embed="rId12" cstate="screen"/>
            <a:srcRect/>
            <a:stretch>
              <a:fillRect/>
            </a:stretch>
          </p:blipFill>
          <p:spPr bwMode="auto">
            <a:xfrm>
              <a:off x="10369553" y="1871936"/>
              <a:ext cx="521966" cy="390761"/>
            </a:xfrm>
            <a:prstGeom prst="rect">
              <a:avLst/>
            </a:prstGeom>
            <a:noFill/>
            <a:ln w="9525">
              <a:noFill/>
              <a:miter lim="800000"/>
              <a:headEnd/>
              <a:tailEnd/>
            </a:ln>
          </p:spPr>
        </p:pic>
        <p:grpSp>
          <p:nvGrpSpPr>
            <p:cNvPr id="14" name="组合 53"/>
            <p:cNvGrpSpPr>
              <a:grpSpLocks/>
            </p:cNvGrpSpPr>
            <p:nvPr/>
          </p:nvGrpSpPr>
          <p:grpSpPr bwMode="auto">
            <a:xfrm>
              <a:off x="10071787" y="1439887"/>
              <a:ext cx="441780" cy="414111"/>
              <a:chOff x="6702432" y="976311"/>
              <a:chExt cx="1871667" cy="1023937"/>
            </a:xfrm>
          </p:grpSpPr>
          <p:pic>
            <p:nvPicPr>
              <p:cNvPr id="75" name="Picture 93" descr="D:\5-S7\Slim 照片效果图\正视.png"/>
              <p:cNvPicPr>
                <a:picLocks noChangeAspect="1" noChangeArrowheads="1"/>
              </p:cNvPicPr>
              <p:nvPr/>
            </p:nvPicPr>
            <p:blipFill>
              <a:blip r:embed="rId13" cstate="screen"/>
              <a:srcRect/>
              <a:stretch>
                <a:fillRect/>
              </a:stretch>
            </p:blipFill>
            <p:spPr bwMode="auto">
              <a:xfrm>
                <a:off x="6702432" y="976311"/>
                <a:ext cx="1871667" cy="1023937"/>
              </a:xfrm>
              <a:prstGeom prst="rect">
                <a:avLst/>
              </a:prstGeom>
              <a:noFill/>
              <a:ln w="9525">
                <a:noFill/>
                <a:miter lim="800000"/>
                <a:headEnd/>
                <a:tailEnd/>
              </a:ln>
            </p:spPr>
          </p:pic>
          <p:pic>
            <p:nvPicPr>
              <p:cNvPr id="76" name="Picture 8"/>
              <p:cNvPicPr>
                <a:picLocks noChangeAspect="1" noChangeArrowheads="1"/>
              </p:cNvPicPr>
              <p:nvPr/>
            </p:nvPicPr>
            <p:blipFill>
              <a:blip r:embed="rId14" cstate="screen"/>
              <a:srcRect/>
              <a:stretch>
                <a:fillRect/>
              </a:stretch>
            </p:blipFill>
            <p:spPr bwMode="auto">
              <a:xfrm>
                <a:off x="6883405" y="1060449"/>
                <a:ext cx="1500190" cy="819151"/>
              </a:xfrm>
              <a:prstGeom prst="rect">
                <a:avLst/>
              </a:prstGeom>
              <a:noFill/>
              <a:ln w="9525">
                <a:noFill/>
                <a:miter lim="800000"/>
                <a:headEnd/>
                <a:tailEnd/>
              </a:ln>
            </p:spPr>
          </p:pic>
        </p:grpSp>
      </p:grpSp>
      <p:sp>
        <p:nvSpPr>
          <p:cNvPr id="20" name="Rectangle 463"/>
          <p:cNvSpPr>
            <a:spLocks noChangeArrowheads="1"/>
          </p:cNvSpPr>
          <p:nvPr/>
        </p:nvSpPr>
        <p:spPr bwMode="auto">
          <a:xfrm>
            <a:off x="9937675" y="7794963"/>
            <a:ext cx="2952327" cy="518476"/>
          </a:xfrm>
          <a:prstGeom prst="rect">
            <a:avLst/>
          </a:prstGeom>
          <a:noFill/>
          <a:ln w="9525" algn="ctr">
            <a:noFill/>
            <a:miter lim="800000"/>
            <a:headEnd/>
            <a:tailEnd/>
          </a:ln>
        </p:spPr>
        <p:txBody>
          <a:bodyPr wrap="square" lIns="86743" tIns="43371" rIns="86743" bIns="43371">
            <a:spAutoFit/>
          </a:bodyPr>
          <a:lstStyle/>
          <a:p>
            <a:pPr algn="ctr" defTabSz="1609666"/>
            <a:r>
              <a:rPr lang="en-US" altLang="zh-CN" sz="2800" dirty="0" smtClean="0">
                <a:latin typeface="Telefonica Text"/>
                <a:cs typeface="Arial" pitchFamily="34" charset="0"/>
              </a:rPr>
              <a:t>Collaborative Healthcare</a:t>
            </a:r>
            <a:endParaRPr lang="zh-CN" altLang="en-US" sz="2400" dirty="0">
              <a:latin typeface="Telefonica Text"/>
              <a:cs typeface="Arial" pitchFamily="34" charset="0"/>
            </a:endParaRPr>
          </a:p>
        </p:txBody>
      </p:sp>
      <p:sp>
        <p:nvSpPr>
          <p:cNvPr id="21" name="Rectangle 463"/>
          <p:cNvSpPr>
            <a:spLocks noChangeArrowheads="1"/>
          </p:cNvSpPr>
          <p:nvPr/>
        </p:nvSpPr>
        <p:spPr bwMode="auto">
          <a:xfrm>
            <a:off x="5449488" y="7840940"/>
            <a:ext cx="2594750" cy="510853"/>
          </a:xfrm>
          <a:prstGeom prst="rect">
            <a:avLst/>
          </a:prstGeom>
          <a:noFill/>
          <a:ln w="9525" algn="ctr">
            <a:noFill/>
            <a:miter lim="800000"/>
            <a:headEnd/>
            <a:tailEnd/>
          </a:ln>
        </p:spPr>
        <p:txBody>
          <a:bodyPr wrap="square" lIns="79192" tIns="39596" rIns="79192" bIns="39596">
            <a:spAutoFit/>
          </a:bodyPr>
          <a:lstStyle/>
          <a:p>
            <a:pPr algn="ctr" defTabSz="1481624"/>
            <a:r>
              <a:rPr lang="en-US" altLang="zh-CN" sz="2800" dirty="0" smtClean="0">
                <a:latin typeface="Telefonica Text"/>
                <a:cs typeface="Arial" pitchFamily="34" charset="0"/>
              </a:rPr>
              <a:t>General Management</a:t>
            </a:r>
            <a:endParaRPr lang="zh-CN" altLang="en-US" sz="2800" dirty="0">
              <a:latin typeface="Telefonica Text"/>
              <a:cs typeface="Arial" pitchFamily="34" charset="0"/>
            </a:endParaRPr>
          </a:p>
        </p:txBody>
      </p:sp>
      <p:sp>
        <p:nvSpPr>
          <p:cNvPr id="22" name="Text Box 469"/>
          <p:cNvSpPr txBox="1">
            <a:spLocks noChangeArrowheads="1"/>
          </p:cNvSpPr>
          <p:nvPr/>
        </p:nvSpPr>
        <p:spPr bwMode="auto">
          <a:xfrm rot="51162">
            <a:off x="5618273" y="6310668"/>
            <a:ext cx="3435863" cy="580032"/>
          </a:xfrm>
          <a:prstGeom prst="rect">
            <a:avLst/>
          </a:prstGeom>
          <a:solidFill>
            <a:schemeClr val="accent3">
              <a:lumMod val="60000"/>
              <a:lumOff val="40000"/>
            </a:schemeClr>
          </a:solidFill>
          <a:ln w="9525" algn="ctr">
            <a:noFill/>
            <a:miter lim="800000"/>
            <a:headEnd/>
            <a:tailEnd/>
          </a:ln>
        </p:spPr>
        <p:txBody>
          <a:bodyPr wrap="square" lIns="86743" tIns="43371" rIns="86743" bIns="43371">
            <a:spAutoFit/>
          </a:bodyPr>
          <a:lstStyle/>
          <a:p>
            <a:pPr algn="ctr" defTabSz="1609666"/>
            <a:r>
              <a:rPr lang="en-US" altLang="zh-CN" b="1" dirty="0" smtClean="0">
                <a:latin typeface="Telefonica Text"/>
                <a:cs typeface="Arial" pitchFamily="34" charset="0"/>
              </a:rPr>
              <a:t>Regional Sanitation</a:t>
            </a:r>
            <a:endParaRPr lang="zh-CN" altLang="en-US" b="1" dirty="0">
              <a:latin typeface="Telefonica Text"/>
              <a:cs typeface="Arial" pitchFamily="34" charset="0"/>
            </a:endParaRPr>
          </a:p>
        </p:txBody>
      </p:sp>
      <p:sp>
        <p:nvSpPr>
          <p:cNvPr id="23" name="下箭头 22"/>
          <p:cNvSpPr/>
          <p:nvPr/>
        </p:nvSpPr>
        <p:spPr bwMode="auto">
          <a:xfrm>
            <a:off x="3040501" y="8518755"/>
            <a:ext cx="1097663" cy="703658"/>
          </a:xfrm>
          <a:prstGeom prst="downArrow">
            <a:avLst/>
          </a:prstGeom>
          <a:ln>
            <a:headEnd/>
            <a:tailEnd/>
          </a:ln>
          <a:extLst/>
        </p:spPr>
        <p:style>
          <a:lnRef idx="1">
            <a:schemeClr val="accent3"/>
          </a:lnRef>
          <a:fillRef idx="3">
            <a:schemeClr val="accent3"/>
          </a:fillRef>
          <a:effectRef idx="2">
            <a:schemeClr val="accent3"/>
          </a:effectRef>
          <a:fontRef idx="minor">
            <a:schemeClr val="lt1"/>
          </a:fontRef>
        </p:style>
        <p:txBody>
          <a:bodyPr wrap="none" lIns="100117" tIns="50057" rIns="100117" bIns="50057" anchor="ctr"/>
          <a:lstStyle/>
          <a:p>
            <a:pPr algn="ctr">
              <a:defRPr/>
            </a:pPr>
            <a:endParaRPr lang="zh-CN" altLang="en-US" sz="7200" kern="0" dirty="0">
              <a:solidFill>
                <a:schemeClr val="bg1"/>
              </a:solidFill>
              <a:effectLst>
                <a:glow rad="63500">
                  <a:schemeClr val="accent5">
                    <a:satMod val="175000"/>
                    <a:alpha val="40000"/>
                  </a:schemeClr>
                </a:glow>
              </a:effectLst>
              <a:latin typeface="Telefonica Text"/>
              <a:cs typeface="Arial" pitchFamily="34" charset="0"/>
            </a:endParaRPr>
          </a:p>
        </p:txBody>
      </p:sp>
      <p:sp>
        <p:nvSpPr>
          <p:cNvPr id="24" name="下箭头 23"/>
          <p:cNvSpPr/>
          <p:nvPr/>
        </p:nvSpPr>
        <p:spPr bwMode="auto">
          <a:xfrm>
            <a:off x="14332803" y="8505818"/>
            <a:ext cx="1094076" cy="703658"/>
          </a:xfrm>
          <a:prstGeom prst="downArrow">
            <a:avLst/>
          </a:prstGeom>
          <a:ln>
            <a:headEnd/>
            <a:tailEnd/>
          </a:ln>
          <a:extLst/>
        </p:spPr>
        <p:style>
          <a:lnRef idx="1">
            <a:schemeClr val="accent3"/>
          </a:lnRef>
          <a:fillRef idx="3">
            <a:schemeClr val="accent3"/>
          </a:fillRef>
          <a:effectRef idx="2">
            <a:schemeClr val="accent3"/>
          </a:effectRef>
          <a:fontRef idx="minor">
            <a:schemeClr val="lt1"/>
          </a:fontRef>
        </p:style>
        <p:txBody>
          <a:bodyPr wrap="none" lIns="100117" tIns="50057" rIns="100117" bIns="50057" anchor="ctr"/>
          <a:lstStyle/>
          <a:p>
            <a:pPr algn="ctr">
              <a:defRPr/>
            </a:pPr>
            <a:endParaRPr lang="zh-CN" altLang="en-US" sz="7200" kern="0" dirty="0">
              <a:solidFill>
                <a:schemeClr val="bg1"/>
              </a:solidFill>
              <a:effectLst>
                <a:glow rad="63500">
                  <a:schemeClr val="accent5">
                    <a:satMod val="175000"/>
                    <a:alpha val="40000"/>
                  </a:schemeClr>
                </a:glow>
              </a:effectLst>
              <a:latin typeface="Telefonica Text"/>
              <a:cs typeface="Arial" pitchFamily="34" charset="0"/>
            </a:endParaRPr>
          </a:p>
        </p:txBody>
      </p:sp>
      <p:sp>
        <p:nvSpPr>
          <p:cNvPr id="25" name="流程图: 联系 24"/>
          <p:cNvSpPr/>
          <p:nvPr/>
        </p:nvSpPr>
        <p:spPr bwMode="auto">
          <a:xfrm>
            <a:off x="12234330" y="4498589"/>
            <a:ext cx="236751" cy="175914"/>
          </a:xfrm>
          <a:prstGeom prst="flowChartConnector">
            <a:avLst/>
          </a:prstGeom>
          <a:noFill/>
          <a:ln>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sp>
        <p:nvSpPr>
          <p:cNvPr id="26" name="流程图: 联系 25"/>
          <p:cNvSpPr>
            <a:spLocks/>
          </p:cNvSpPr>
          <p:nvPr/>
        </p:nvSpPr>
        <p:spPr bwMode="auto">
          <a:xfrm>
            <a:off x="12585868" y="4095021"/>
            <a:ext cx="390998" cy="292328"/>
          </a:xfrm>
          <a:prstGeom prst="flowChartConnector">
            <a:avLst/>
          </a:prstGeom>
          <a:noFill/>
          <a:ln>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sp>
        <p:nvSpPr>
          <p:cNvPr id="27" name="流程图: 联系 26"/>
          <p:cNvSpPr>
            <a:spLocks noChangeAspect="1"/>
          </p:cNvSpPr>
          <p:nvPr/>
        </p:nvSpPr>
        <p:spPr bwMode="auto">
          <a:xfrm>
            <a:off x="9382557" y="5949883"/>
            <a:ext cx="233164" cy="175914"/>
          </a:xfrm>
          <a:prstGeom prst="flowChartConnector">
            <a:avLst/>
          </a:prstGeom>
          <a:noFill/>
          <a:ln>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sp>
        <p:nvSpPr>
          <p:cNvPr id="28" name="流程图: 联系 27"/>
          <p:cNvSpPr>
            <a:spLocks noChangeAspect="1"/>
          </p:cNvSpPr>
          <p:nvPr/>
        </p:nvSpPr>
        <p:spPr bwMode="auto">
          <a:xfrm>
            <a:off x="9167329" y="6244800"/>
            <a:ext cx="390995" cy="292328"/>
          </a:xfrm>
          <a:prstGeom prst="flowChartConnector">
            <a:avLst/>
          </a:prstGeom>
          <a:noFill/>
          <a:ln>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sp>
        <p:nvSpPr>
          <p:cNvPr id="29" name="流程图: 联系 28"/>
          <p:cNvSpPr/>
          <p:nvPr/>
        </p:nvSpPr>
        <p:spPr bwMode="auto">
          <a:xfrm>
            <a:off x="5250176" y="4095021"/>
            <a:ext cx="390995" cy="292328"/>
          </a:xfrm>
          <a:prstGeom prst="flowChartConnector">
            <a:avLst/>
          </a:prstGeom>
          <a:noFill/>
          <a:ln>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sp>
        <p:nvSpPr>
          <p:cNvPr id="30" name="流程图: 联系 29"/>
          <p:cNvSpPr/>
          <p:nvPr/>
        </p:nvSpPr>
        <p:spPr bwMode="auto">
          <a:xfrm>
            <a:off x="5773898" y="4364066"/>
            <a:ext cx="233164" cy="175914"/>
          </a:xfrm>
          <a:prstGeom prst="flowChartConnector">
            <a:avLst/>
          </a:prstGeom>
          <a:noFill/>
          <a:ln>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7200" dirty="0">
              <a:solidFill>
                <a:schemeClr val="bg1"/>
              </a:solidFill>
              <a:latin typeface="Telefonica Text"/>
              <a:cs typeface="Arial" pitchFamily="34" charset="0"/>
            </a:endParaRPr>
          </a:p>
        </p:txBody>
      </p:sp>
      <p:sp>
        <p:nvSpPr>
          <p:cNvPr id="31" name="Text Box 469"/>
          <p:cNvSpPr txBox="1">
            <a:spLocks noChangeArrowheads="1"/>
          </p:cNvSpPr>
          <p:nvPr/>
        </p:nvSpPr>
        <p:spPr bwMode="auto">
          <a:xfrm>
            <a:off x="7339203" y="5528442"/>
            <a:ext cx="1143370" cy="580032"/>
          </a:xfrm>
          <a:prstGeom prst="rect">
            <a:avLst/>
          </a:prstGeom>
          <a:noFill/>
          <a:ln w="9525" algn="ctr">
            <a:noFill/>
            <a:miter lim="800000"/>
            <a:headEnd/>
            <a:tailEnd/>
          </a:ln>
        </p:spPr>
        <p:txBody>
          <a:bodyPr wrap="square" lIns="86743" tIns="43371" rIns="86743" bIns="43371">
            <a:spAutoFit/>
          </a:bodyPr>
          <a:lstStyle/>
          <a:p>
            <a:pPr defTabSz="1609666"/>
            <a:r>
              <a:rPr lang="en-US" altLang="zh-CN" b="1" dirty="0" smtClean="0">
                <a:latin typeface="Telefonica Text"/>
                <a:cs typeface="Arial" pitchFamily="34" charset="0"/>
              </a:rPr>
              <a:t>EHR</a:t>
            </a:r>
            <a:endParaRPr lang="en-US" altLang="zh-CN" b="1" dirty="0">
              <a:latin typeface="Telefonica Text"/>
              <a:cs typeface="Arial" pitchFamily="34" charset="0"/>
            </a:endParaRPr>
          </a:p>
        </p:txBody>
      </p:sp>
      <p:sp>
        <p:nvSpPr>
          <p:cNvPr id="32" name="Text Box 469"/>
          <p:cNvSpPr txBox="1">
            <a:spLocks noChangeArrowheads="1"/>
          </p:cNvSpPr>
          <p:nvPr/>
        </p:nvSpPr>
        <p:spPr bwMode="auto">
          <a:xfrm>
            <a:off x="9347131" y="5555010"/>
            <a:ext cx="2661301" cy="580032"/>
          </a:xfrm>
          <a:prstGeom prst="rect">
            <a:avLst/>
          </a:prstGeom>
          <a:noFill/>
          <a:ln w="9525" algn="ctr">
            <a:noFill/>
            <a:miter lim="800000"/>
            <a:headEnd/>
            <a:tailEnd/>
          </a:ln>
        </p:spPr>
        <p:txBody>
          <a:bodyPr wrap="square" lIns="86743" tIns="43371" rIns="86743" bIns="43371">
            <a:spAutoFit/>
          </a:bodyPr>
          <a:lstStyle/>
          <a:p>
            <a:pPr defTabSz="1609666"/>
            <a:r>
              <a:rPr lang="en-US" altLang="zh-CN" b="1" dirty="0" smtClean="0">
                <a:latin typeface="Telefonica Text"/>
                <a:cs typeface="Arial" pitchFamily="34" charset="0"/>
              </a:rPr>
              <a:t>EMR</a:t>
            </a:r>
            <a:endParaRPr lang="zh-CN" altLang="en-US" b="1" dirty="0">
              <a:latin typeface="Telefonica Text"/>
              <a:cs typeface="Arial" pitchFamily="34" charset="0"/>
            </a:endParaRPr>
          </a:p>
        </p:txBody>
      </p:sp>
      <p:pic>
        <p:nvPicPr>
          <p:cNvPr id="33" name="图片 32" descr="20081202_846912d2dc3e571444f6f3ApmuTRZuso.png"/>
          <p:cNvPicPr>
            <a:picLocks noChangeAspect="1"/>
          </p:cNvPicPr>
          <p:nvPr/>
        </p:nvPicPr>
        <p:blipFill>
          <a:blip r:embed="rId15" cstate="screen"/>
          <a:stretch>
            <a:fillRect/>
          </a:stretch>
        </p:blipFill>
        <p:spPr bwMode="auto">
          <a:xfrm>
            <a:off x="7535180" y="5186726"/>
            <a:ext cx="459153" cy="344066"/>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4" name="图片 33" descr="20081202_846912d2dc3e571444f6f3ApmuTRZuso.png"/>
          <p:cNvPicPr>
            <a:picLocks noChangeAspect="1"/>
          </p:cNvPicPr>
          <p:nvPr/>
        </p:nvPicPr>
        <p:blipFill>
          <a:blip r:embed="rId15" cstate="screen"/>
          <a:stretch>
            <a:fillRect/>
          </a:stretch>
        </p:blipFill>
        <p:spPr bwMode="auto">
          <a:xfrm>
            <a:off x="9572674" y="5181551"/>
            <a:ext cx="459153" cy="344066"/>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5" name="Picture 13"/>
          <p:cNvPicPr>
            <a:picLocks noChangeArrowheads="1"/>
          </p:cNvPicPr>
          <p:nvPr/>
        </p:nvPicPr>
        <p:blipFill>
          <a:blip r:embed="rId16" cstate="screen"/>
          <a:srcRect/>
          <a:stretch>
            <a:fillRect/>
          </a:stretch>
        </p:blipFill>
        <p:spPr bwMode="auto">
          <a:xfrm>
            <a:off x="11172535" y="1989221"/>
            <a:ext cx="893198" cy="6182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p:spPr>
      </p:pic>
      <p:sp>
        <p:nvSpPr>
          <p:cNvPr id="36" name="TextBox 35"/>
          <p:cNvSpPr txBox="1"/>
          <p:nvPr/>
        </p:nvSpPr>
        <p:spPr bwMode="auto">
          <a:xfrm>
            <a:off x="8859666" y="2624807"/>
            <a:ext cx="2302145" cy="515671"/>
          </a:xfrm>
          <a:prstGeom prst="rect">
            <a:avLst/>
          </a:prstGeom>
          <a:noFill/>
        </p:spPr>
        <p:txBody>
          <a:bodyPr wrap="square" lIns="83964" tIns="41982" rIns="83964" bIns="41982">
            <a:spAutoFit/>
          </a:bodyPr>
          <a:lstStyle/>
          <a:p>
            <a:pPr algn="ctr" defTabSz="1609666"/>
            <a:r>
              <a:rPr lang="en-US" altLang="zh-CN" sz="2800" dirty="0" smtClean="0">
                <a:latin typeface="Telefonica Text"/>
                <a:cs typeface="Arial" pitchFamily="34" charset="0"/>
              </a:rPr>
              <a:t>Collaborative Office</a:t>
            </a:r>
            <a:endParaRPr lang="zh-CN" altLang="en-US" sz="2800" dirty="0">
              <a:latin typeface="Telefonica Text"/>
              <a:cs typeface="Arial" pitchFamily="34" charset="0"/>
            </a:endParaRPr>
          </a:p>
        </p:txBody>
      </p:sp>
      <p:sp>
        <p:nvSpPr>
          <p:cNvPr id="37" name="TextBox 36"/>
          <p:cNvSpPr txBox="1"/>
          <p:nvPr/>
        </p:nvSpPr>
        <p:spPr bwMode="auto">
          <a:xfrm>
            <a:off x="10657755" y="2901224"/>
            <a:ext cx="1924030" cy="515671"/>
          </a:xfrm>
          <a:prstGeom prst="rect">
            <a:avLst/>
          </a:prstGeom>
          <a:noFill/>
        </p:spPr>
        <p:txBody>
          <a:bodyPr wrap="square" lIns="83964" tIns="41982" rIns="83964" bIns="41982">
            <a:spAutoFit/>
          </a:bodyPr>
          <a:lstStyle/>
          <a:p>
            <a:pPr defTabSz="1609666"/>
            <a:r>
              <a:rPr lang="en-US" altLang="zh-CN" sz="2800" dirty="0" smtClean="0">
                <a:latin typeface="Telefonica Text"/>
                <a:cs typeface="Arial" pitchFamily="34" charset="0"/>
              </a:rPr>
              <a:t>Remote Training</a:t>
            </a:r>
            <a:endParaRPr lang="zh-CN" altLang="en-US" sz="2800" dirty="0">
              <a:latin typeface="Telefonica Text"/>
              <a:cs typeface="Arial" pitchFamily="34" charset="0"/>
            </a:endParaRPr>
          </a:p>
        </p:txBody>
      </p:sp>
      <p:pic>
        <p:nvPicPr>
          <p:cNvPr id="38" name="Picture 41" descr="PR88955-1526x2289-3"/>
          <p:cNvPicPr>
            <a:picLocks noChangeArrowheads="1"/>
          </p:cNvPicPr>
          <p:nvPr/>
        </p:nvPicPr>
        <p:blipFill>
          <a:blip r:embed="rId17" cstate="screen"/>
          <a:srcRect/>
          <a:stretch>
            <a:fillRect/>
          </a:stretch>
        </p:blipFill>
        <p:spPr bwMode="auto">
          <a:xfrm>
            <a:off x="9496598" y="1989221"/>
            <a:ext cx="893198" cy="6182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39" name="TextBox 38"/>
          <p:cNvSpPr txBox="1"/>
          <p:nvPr/>
        </p:nvSpPr>
        <p:spPr bwMode="auto">
          <a:xfrm>
            <a:off x="6556316" y="2901224"/>
            <a:ext cx="3237343" cy="515671"/>
          </a:xfrm>
          <a:prstGeom prst="rect">
            <a:avLst/>
          </a:prstGeom>
          <a:noFill/>
        </p:spPr>
        <p:txBody>
          <a:bodyPr wrap="square" lIns="83964" tIns="41982" rIns="83964" bIns="41982">
            <a:spAutoFit/>
          </a:bodyPr>
          <a:lstStyle/>
          <a:p>
            <a:pPr algn="ctr" defTabSz="1609666"/>
            <a:r>
              <a:rPr lang="en-US" altLang="zh-CN" sz="2800" dirty="0" smtClean="0">
                <a:latin typeface="Telefonica Text"/>
                <a:cs typeface="Arial" pitchFamily="34" charset="0"/>
              </a:rPr>
              <a:t>Collaborative Communication</a:t>
            </a:r>
            <a:endParaRPr lang="zh-CN" altLang="en-US" sz="2800" dirty="0">
              <a:latin typeface="Telefonica Text"/>
              <a:cs typeface="Arial" pitchFamily="34" charset="0"/>
            </a:endParaRPr>
          </a:p>
        </p:txBody>
      </p:sp>
      <p:pic>
        <p:nvPicPr>
          <p:cNvPr id="40" name="Picture 2"/>
          <p:cNvPicPr>
            <a:picLocks noChangeArrowheads="1"/>
          </p:cNvPicPr>
          <p:nvPr/>
        </p:nvPicPr>
        <p:blipFill>
          <a:blip r:embed="rId18" cstate="screen"/>
          <a:srcRect/>
          <a:stretch>
            <a:fillRect/>
          </a:stretch>
        </p:blipFill>
        <p:spPr bwMode="auto">
          <a:xfrm>
            <a:off x="7850850" y="1989221"/>
            <a:ext cx="893198" cy="6182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41" name="Picture 2"/>
          <p:cNvPicPr>
            <a:picLocks noChangeArrowheads="1"/>
          </p:cNvPicPr>
          <p:nvPr/>
        </p:nvPicPr>
        <p:blipFill>
          <a:blip r:embed="rId19" cstate="screen"/>
          <a:srcRect/>
          <a:stretch>
            <a:fillRect/>
          </a:stretch>
        </p:blipFill>
        <p:spPr bwMode="auto">
          <a:xfrm>
            <a:off x="12987628" y="1989221"/>
            <a:ext cx="893198" cy="6182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2" name="TextBox 41"/>
          <p:cNvSpPr txBox="1"/>
          <p:nvPr/>
        </p:nvSpPr>
        <p:spPr bwMode="auto">
          <a:xfrm>
            <a:off x="11737875" y="2613192"/>
            <a:ext cx="2952328" cy="515671"/>
          </a:xfrm>
          <a:prstGeom prst="rect">
            <a:avLst/>
          </a:prstGeom>
          <a:noFill/>
        </p:spPr>
        <p:txBody>
          <a:bodyPr wrap="square" lIns="83964" tIns="41982" rIns="83964" bIns="41982">
            <a:spAutoFit/>
          </a:bodyPr>
          <a:lstStyle/>
          <a:p>
            <a:pPr algn="ctr" defTabSz="1609666"/>
            <a:r>
              <a:rPr lang="en-US" altLang="zh-CN" sz="2800" dirty="0" smtClean="0">
                <a:latin typeface="Telefonica Text"/>
                <a:cs typeface="Arial" pitchFamily="34" charset="0"/>
              </a:rPr>
              <a:t>Emergency Call Center</a:t>
            </a:r>
            <a:endParaRPr lang="zh-CN" altLang="en-US" sz="2800" dirty="0">
              <a:latin typeface="Telefonica Text"/>
              <a:cs typeface="Arial" pitchFamily="34" charset="0"/>
            </a:endParaRPr>
          </a:p>
        </p:txBody>
      </p:sp>
      <p:sp>
        <p:nvSpPr>
          <p:cNvPr id="43" name="圆角矩形 42"/>
          <p:cNvSpPr/>
          <p:nvPr/>
        </p:nvSpPr>
        <p:spPr bwMode="auto">
          <a:xfrm>
            <a:off x="1340277" y="1754163"/>
            <a:ext cx="15022926" cy="1484926"/>
          </a:xfrm>
          <a:prstGeom prst="roundRect">
            <a:avLst/>
          </a:prstGeom>
          <a:noFill/>
          <a:ln>
            <a:solidFill>
              <a:schemeClr val="accent3">
                <a:lumMod val="50000"/>
              </a:schemeClr>
            </a:solidFill>
            <a:prstDash val="dash"/>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dirty="0">
              <a:solidFill>
                <a:schemeClr val="bg1"/>
              </a:solidFill>
              <a:latin typeface="Telefonica Text"/>
              <a:cs typeface="Arial" pitchFamily="34" charset="0"/>
            </a:endParaRPr>
          </a:p>
        </p:txBody>
      </p:sp>
      <p:pic>
        <p:nvPicPr>
          <p:cNvPr id="44" name="Picture 2"/>
          <p:cNvPicPr>
            <a:picLocks noChangeArrowheads="1"/>
          </p:cNvPicPr>
          <p:nvPr/>
        </p:nvPicPr>
        <p:blipFill>
          <a:blip r:embed="rId20" cstate="screen"/>
          <a:srcRect/>
          <a:stretch>
            <a:fillRect/>
          </a:stretch>
        </p:blipFill>
        <p:spPr bwMode="auto">
          <a:xfrm>
            <a:off x="4130990" y="1989221"/>
            <a:ext cx="889610" cy="620876"/>
          </a:xfrm>
          <a:prstGeom prst="rect">
            <a:avLst/>
          </a:prstGeom>
          <a:ln w="9525" cap="sq">
            <a:solidFill>
              <a:srgbClr val="000000"/>
            </a:solidFill>
            <a:miter lim="800000"/>
          </a:ln>
          <a:effectLst>
            <a:outerShdw blurRad="57150" dist="50800" dir="2700000" algn="tl" rotWithShape="0">
              <a:srgbClr val="000000">
                <a:alpha val="40000"/>
              </a:srgbClr>
            </a:outerShdw>
          </a:effectLst>
        </p:spPr>
      </p:pic>
      <p:sp>
        <p:nvSpPr>
          <p:cNvPr id="45" name="TextBox 44"/>
          <p:cNvSpPr txBox="1"/>
          <p:nvPr/>
        </p:nvSpPr>
        <p:spPr bwMode="auto">
          <a:xfrm>
            <a:off x="3384947" y="2901224"/>
            <a:ext cx="2377909" cy="515671"/>
          </a:xfrm>
          <a:prstGeom prst="rect">
            <a:avLst/>
          </a:prstGeom>
          <a:noFill/>
        </p:spPr>
        <p:txBody>
          <a:bodyPr wrap="square" lIns="83964" tIns="41982" rIns="83964" bIns="41982">
            <a:spAutoFit/>
          </a:bodyPr>
          <a:lstStyle/>
          <a:p>
            <a:pPr algn="ctr" defTabSz="1609666"/>
            <a:r>
              <a:rPr lang="en-US" altLang="zh-CN" sz="2800" dirty="0" smtClean="0">
                <a:latin typeface="Telefonica Text"/>
                <a:cs typeface="Arial" pitchFamily="34" charset="0"/>
              </a:rPr>
              <a:t>Hospital Info Display</a:t>
            </a:r>
            <a:endParaRPr lang="zh-CN" altLang="en-US" sz="2800" dirty="0">
              <a:latin typeface="Telefonica Text"/>
              <a:cs typeface="Arial" pitchFamily="34" charset="0"/>
            </a:endParaRPr>
          </a:p>
        </p:txBody>
      </p:sp>
      <p:sp>
        <p:nvSpPr>
          <p:cNvPr id="46" name="TextBox 45"/>
          <p:cNvSpPr txBox="1"/>
          <p:nvPr/>
        </p:nvSpPr>
        <p:spPr bwMode="auto">
          <a:xfrm>
            <a:off x="1296716" y="2631828"/>
            <a:ext cx="2538344" cy="515671"/>
          </a:xfrm>
          <a:prstGeom prst="rect">
            <a:avLst/>
          </a:prstGeom>
          <a:noFill/>
        </p:spPr>
        <p:txBody>
          <a:bodyPr wrap="square" lIns="83964" tIns="41982" rIns="83964" bIns="41982">
            <a:spAutoFit/>
          </a:bodyPr>
          <a:lstStyle/>
          <a:p>
            <a:pPr algn="ctr" defTabSz="1609666"/>
            <a:r>
              <a:rPr lang="en-US" altLang="zh-CN" sz="2800" dirty="0" smtClean="0">
                <a:latin typeface="Telefonica Text"/>
                <a:cs typeface="Arial" pitchFamily="34" charset="0"/>
              </a:rPr>
              <a:t>Hospital surveillance</a:t>
            </a:r>
            <a:endParaRPr lang="zh-CN" altLang="en-US" sz="2800" dirty="0">
              <a:latin typeface="Telefonica Text"/>
              <a:cs typeface="Arial" pitchFamily="34" charset="0"/>
            </a:endParaRPr>
          </a:p>
        </p:txBody>
      </p:sp>
      <p:pic>
        <p:nvPicPr>
          <p:cNvPr id="47" name="Picture 13"/>
          <p:cNvPicPr>
            <a:picLocks noChangeArrowheads="1"/>
          </p:cNvPicPr>
          <p:nvPr/>
        </p:nvPicPr>
        <p:blipFill>
          <a:blip r:embed="rId21" cstate="screen"/>
          <a:srcRect/>
          <a:stretch>
            <a:fillRect/>
          </a:stretch>
        </p:blipFill>
        <p:spPr bwMode="auto">
          <a:xfrm>
            <a:off x="2248011" y="1988878"/>
            <a:ext cx="890616" cy="620718"/>
          </a:xfrm>
          <a:prstGeom prst="rect">
            <a:avLst/>
          </a:prstGeom>
          <a:ln w="19050" cap="sq" cmpd="thickThin">
            <a:solidFill>
              <a:srgbClr val="000000"/>
            </a:solidFill>
            <a:prstDash val="solid"/>
            <a:miter lim="800000"/>
          </a:ln>
          <a:effectLst>
            <a:innerShdw blurRad="76200">
              <a:srgbClr val="000000"/>
            </a:innerShdw>
          </a:effectLst>
        </p:spPr>
      </p:pic>
      <p:pic>
        <p:nvPicPr>
          <p:cNvPr id="48" name="Picture 7"/>
          <p:cNvPicPr>
            <a:picLocks noChangeArrowheads="1"/>
          </p:cNvPicPr>
          <p:nvPr/>
        </p:nvPicPr>
        <p:blipFill>
          <a:blip r:embed="rId22" cstate="screen"/>
          <a:srcRect/>
          <a:stretch>
            <a:fillRect/>
          </a:stretch>
        </p:blipFill>
        <p:spPr bwMode="auto">
          <a:xfrm>
            <a:off x="6022577" y="1988878"/>
            <a:ext cx="890616" cy="620719"/>
          </a:xfrm>
          <a:prstGeom prst="rect">
            <a:avLst/>
          </a:prstGeom>
          <a:ln w="19050" cap="sq" cmpd="thickThin">
            <a:solidFill>
              <a:srgbClr val="000000"/>
            </a:solidFill>
            <a:prstDash val="solid"/>
            <a:miter lim="800000"/>
          </a:ln>
          <a:effectLst>
            <a:innerShdw blurRad="76200">
              <a:srgbClr val="000000"/>
            </a:innerShdw>
          </a:effectLst>
        </p:spPr>
      </p:pic>
      <p:sp>
        <p:nvSpPr>
          <p:cNvPr id="49" name="TextBox 48"/>
          <p:cNvSpPr txBox="1"/>
          <p:nvPr/>
        </p:nvSpPr>
        <p:spPr bwMode="auto">
          <a:xfrm>
            <a:off x="4681091" y="2624807"/>
            <a:ext cx="3312368" cy="515671"/>
          </a:xfrm>
          <a:prstGeom prst="rect">
            <a:avLst/>
          </a:prstGeom>
          <a:noFill/>
        </p:spPr>
        <p:txBody>
          <a:bodyPr wrap="square" lIns="83964" tIns="41982" rIns="83964" bIns="41982">
            <a:spAutoFit/>
          </a:bodyPr>
          <a:lstStyle/>
          <a:p>
            <a:pPr algn="ctr" defTabSz="1609666"/>
            <a:r>
              <a:rPr lang="en-US" altLang="zh-CN" sz="2800" dirty="0" smtClean="0">
                <a:latin typeface="Telefonica Text"/>
                <a:cs typeface="Arial" pitchFamily="34" charset="0"/>
              </a:rPr>
              <a:t>Multimedia Patient room</a:t>
            </a:r>
            <a:endParaRPr lang="zh-CN" altLang="en-US" sz="2800" dirty="0">
              <a:latin typeface="Telefonica Text"/>
              <a:cs typeface="Arial" pitchFamily="34" charset="0"/>
            </a:endParaRPr>
          </a:p>
        </p:txBody>
      </p:sp>
      <p:pic>
        <p:nvPicPr>
          <p:cNvPr id="50" name="Picture 4"/>
          <p:cNvPicPr>
            <a:picLocks noChangeArrowheads="1"/>
          </p:cNvPicPr>
          <p:nvPr/>
        </p:nvPicPr>
        <p:blipFill>
          <a:blip r:embed="rId23" cstate="screen"/>
          <a:srcRect/>
          <a:stretch>
            <a:fillRect/>
          </a:stretch>
        </p:blipFill>
        <p:spPr bwMode="auto">
          <a:xfrm>
            <a:off x="14783921" y="1988878"/>
            <a:ext cx="890616" cy="620719"/>
          </a:xfrm>
          <a:prstGeom prst="rect">
            <a:avLst/>
          </a:prstGeom>
          <a:ln w="19050" cap="sq" cmpd="thickThin">
            <a:solidFill>
              <a:srgbClr val="000000"/>
            </a:solidFill>
            <a:prstDash val="solid"/>
            <a:miter lim="800000"/>
          </a:ln>
          <a:effectLst>
            <a:innerShdw blurRad="76200">
              <a:srgbClr val="000000"/>
            </a:innerShdw>
          </a:effectLst>
        </p:spPr>
      </p:pic>
      <p:sp>
        <p:nvSpPr>
          <p:cNvPr id="51" name="TextBox 50"/>
          <p:cNvSpPr txBox="1"/>
          <p:nvPr/>
        </p:nvSpPr>
        <p:spPr bwMode="auto">
          <a:xfrm>
            <a:off x="13754099" y="2901224"/>
            <a:ext cx="2543424" cy="515671"/>
          </a:xfrm>
          <a:prstGeom prst="rect">
            <a:avLst/>
          </a:prstGeom>
          <a:noFill/>
        </p:spPr>
        <p:txBody>
          <a:bodyPr wrap="square" lIns="83964" tIns="41982" rIns="83964" bIns="41982">
            <a:spAutoFit/>
          </a:bodyPr>
          <a:lstStyle/>
          <a:p>
            <a:pPr algn="ctr" defTabSz="1609666"/>
            <a:r>
              <a:rPr lang="en-US" altLang="zh-CN" sz="2800" dirty="0" smtClean="0">
                <a:latin typeface="Telefonica Text"/>
                <a:cs typeface="Arial" pitchFamily="34" charset="0"/>
              </a:rPr>
              <a:t>Emergency Command</a:t>
            </a:r>
            <a:endParaRPr lang="zh-CN" altLang="en-US" sz="2800" dirty="0">
              <a:latin typeface="Telefonica Text"/>
              <a:cs typeface="Arial" pitchFamily="34" charset="0"/>
            </a:endParaRPr>
          </a:p>
        </p:txBody>
      </p:sp>
      <p:grpSp>
        <p:nvGrpSpPr>
          <p:cNvPr id="16" name="组合 70"/>
          <p:cNvGrpSpPr>
            <a:grpSpLocks noChangeAspect="1"/>
          </p:cNvGrpSpPr>
          <p:nvPr/>
        </p:nvGrpSpPr>
        <p:grpSpPr bwMode="auto">
          <a:xfrm>
            <a:off x="1931184" y="4229543"/>
            <a:ext cx="2860820" cy="1658272"/>
            <a:chOff x="-2528614" y="3584848"/>
            <a:chExt cx="1925167" cy="1444164"/>
          </a:xfrm>
        </p:grpSpPr>
        <p:pic>
          <p:nvPicPr>
            <p:cNvPr id="59" name="Picture 3"/>
            <p:cNvPicPr>
              <a:picLocks noChangeAspect="1" noChangeArrowheads="1"/>
            </p:cNvPicPr>
            <p:nvPr/>
          </p:nvPicPr>
          <p:blipFill>
            <a:blip r:embed="rId24" cstate="screen"/>
            <a:srcRect/>
            <a:stretch>
              <a:fillRect/>
            </a:stretch>
          </p:blipFill>
          <p:spPr bwMode="auto">
            <a:xfrm>
              <a:off x="-1611560" y="4304928"/>
              <a:ext cx="1008112" cy="720725"/>
            </a:xfrm>
            <a:prstGeom prst="rect">
              <a:avLst/>
            </a:prstGeom>
            <a:noFill/>
            <a:ln w="9525">
              <a:noFill/>
              <a:miter lim="800000"/>
              <a:headEnd/>
              <a:tailEnd/>
            </a:ln>
          </p:spPr>
        </p:pic>
        <p:pic>
          <p:nvPicPr>
            <p:cNvPr id="60" name="Picture 2" descr="http://www.mccco.com.cn/images/yyxbd/10.jpg"/>
            <p:cNvPicPr>
              <a:picLocks noChangeAspect="1" noChangeArrowheads="1"/>
            </p:cNvPicPr>
            <p:nvPr/>
          </p:nvPicPr>
          <p:blipFill>
            <a:blip r:embed="rId25" cstate="screen"/>
            <a:srcRect/>
            <a:stretch>
              <a:fillRect/>
            </a:stretch>
          </p:blipFill>
          <p:spPr bwMode="auto">
            <a:xfrm>
              <a:off x="-2520772" y="4308048"/>
              <a:ext cx="900397" cy="72094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1" name="Picture 5"/>
            <p:cNvPicPr>
              <a:picLocks noChangeAspect="1" noChangeArrowheads="1"/>
            </p:cNvPicPr>
            <p:nvPr/>
          </p:nvPicPr>
          <p:blipFill>
            <a:blip r:embed="rId26" cstate="screen"/>
            <a:srcRect/>
            <a:stretch>
              <a:fillRect/>
            </a:stretch>
          </p:blipFill>
          <p:spPr bwMode="auto">
            <a:xfrm>
              <a:off x="-1611559" y="3584848"/>
              <a:ext cx="1008112" cy="719137"/>
            </a:xfrm>
            <a:prstGeom prst="rect">
              <a:avLst/>
            </a:prstGeom>
            <a:noFill/>
            <a:ln w="9525">
              <a:noFill/>
              <a:miter lim="800000"/>
              <a:headEnd/>
              <a:tailEnd/>
            </a:ln>
          </p:spPr>
        </p:pic>
        <p:pic>
          <p:nvPicPr>
            <p:cNvPr id="62" name="Picture 7" descr="2008092714361161"/>
            <p:cNvPicPr>
              <a:picLocks noChangeAspect="1" noChangeArrowheads="1"/>
            </p:cNvPicPr>
            <p:nvPr/>
          </p:nvPicPr>
          <p:blipFill>
            <a:blip r:embed="rId27" cstate="screen"/>
            <a:srcRect/>
            <a:stretch>
              <a:fillRect/>
            </a:stretch>
          </p:blipFill>
          <p:spPr bwMode="auto">
            <a:xfrm>
              <a:off x="-1533797" y="3660531"/>
              <a:ext cx="425526" cy="184349"/>
            </a:xfrm>
            <a:prstGeom prst="rect">
              <a:avLst/>
            </a:prstGeom>
            <a:noFill/>
            <a:ln w="9525">
              <a:noFill/>
              <a:miter lim="800000"/>
              <a:headEnd/>
              <a:tailEnd/>
            </a:ln>
          </p:spPr>
        </p:pic>
        <p:pic>
          <p:nvPicPr>
            <p:cNvPr id="63" name="Picture 4"/>
            <p:cNvPicPr>
              <a:picLocks noChangeArrowheads="1"/>
            </p:cNvPicPr>
            <p:nvPr/>
          </p:nvPicPr>
          <p:blipFill>
            <a:blip r:embed="rId28" cstate="screen"/>
            <a:srcRect/>
            <a:stretch>
              <a:fillRect/>
            </a:stretch>
          </p:blipFill>
          <p:spPr bwMode="auto">
            <a:xfrm>
              <a:off x="-2528614" y="3584848"/>
              <a:ext cx="918716" cy="720725"/>
            </a:xfrm>
            <a:prstGeom prst="rect">
              <a:avLst/>
            </a:prstGeom>
            <a:noFill/>
            <a:ln w="9525">
              <a:noFill/>
              <a:miter lim="800000"/>
              <a:headEnd/>
              <a:tailEnd/>
            </a:ln>
          </p:spPr>
        </p:pic>
        <p:grpSp>
          <p:nvGrpSpPr>
            <p:cNvPr id="19" name="组合 50"/>
            <p:cNvGrpSpPr>
              <a:grpSpLocks/>
            </p:cNvGrpSpPr>
            <p:nvPr/>
          </p:nvGrpSpPr>
          <p:grpSpPr bwMode="auto">
            <a:xfrm>
              <a:off x="-1017835" y="3638823"/>
              <a:ext cx="342900" cy="215900"/>
              <a:chOff x="1316156" y="435544"/>
              <a:chExt cx="5954386" cy="3581933"/>
            </a:xfrm>
          </p:grpSpPr>
          <p:pic>
            <p:nvPicPr>
              <p:cNvPr id="65" name="Picture 2" descr="D:\工作\0000工作作图+PPT\框架\框架3.bmp"/>
              <p:cNvPicPr>
                <a:picLocks noChangeAspect="1" noChangeArrowheads="1"/>
              </p:cNvPicPr>
              <p:nvPr/>
            </p:nvPicPr>
            <p:blipFill>
              <a:blip r:embed="rId29" cstate="screen"/>
              <a:srcRect/>
              <a:stretch>
                <a:fillRect/>
              </a:stretch>
            </p:blipFill>
            <p:spPr bwMode="auto">
              <a:xfrm>
                <a:off x="1316156" y="435544"/>
                <a:ext cx="5954386" cy="3581933"/>
              </a:xfrm>
              <a:prstGeom prst="rect">
                <a:avLst/>
              </a:prstGeom>
              <a:noFill/>
              <a:ln w="9525">
                <a:noFill/>
                <a:miter lim="800000"/>
                <a:headEnd/>
                <a:tailEnd/>
              </a:ln>
            </p:spPr>
          </p:pic>
          <p:pic>
            <p:nvPicPr>
              <p:cNvPr id="66" name="Picture 5" descr="腹腔镜手术18"/>
              <p:cNvPicPr>
                <a:picLocks noChangeArrowheads="1"/>
              </p:cNvPicPr>
              <p:nvPr/>
            </p:nvPicPr>
            <p:blipFill>
              <a:blip r:embed="rId30" cstate="screen"/>
              <a:srcRect/>
              <a:stretch>
                <a:fillRect/>
              </a:stretch>
            </p:blipFill>
            <p:spPr bwMode="auto">
              <a:xfrm>
                <a:off x="1507923" y="2028721"/>
                <a:ext cx="1826151" cy="1256262"/>
              </a:xfrm>
              <a:prstGeom prst="rect">
                <a:avLst/>
              </a:prstGeom>
              <a:noFill/>
              <a:ln w="9525">
                <a:noFill/>
                <a:miter lim="800000"/>
                <a:headEnd/>
                <a:tailEnd/>
              </a:ln>
            </p:spPr>
          </p:pic>
          <p:pic>
            <p:nvPicPr>
              <p:cNvPr id="67" name="Picture 2" descr="D:\工作\111医疗行业解决方案\医疗图片\MR-2.jpg"/>
              <p:cNvPicPr>
                <a:picLocks noChangeArrowheads="1"/>
              </p:cNvPicPr>
              <p:nvPr/>
            </p:nvPicPr>
            <p:blipFill>
              <a:blip r:embed="rId31" cstate="screen"/>
              <a:srcRect/>
              <a:stretch>
                <a:fillRect/>
              </a:stretch>
            </p:blipFill>
            <p:spPr bwMode="auto">
              <a:xfrm>
                <a:off x="3365724" y="756486"/>
                <a:ext cx="3726555" cy="2528497"/>
              </a:xfrm>
              <a:prstGeom prst="rect">
                <a:avLst/>
              </a:prstGeom>
              <a:noFill/>
              <a:ln w="9525">
                <a:noFill/>
                <a:miter lim="800000"/>
                <a:headEnd/>
                <a:tailEnd/>
              </a:ln>
            </p:spPr>
          </p:pic>
          <p:pic>
            <p:nvPicPr>
              <p:cNvPr id="68" name="Picture 7" descr="生命监护仪截图3"/>
              <p:cNvPicPr>
                <a:picLocks noChangeAspect="1" noChangeArrowheads="1"/>
              </p:cNvPicPr>
              <p:nvPr/>
            </p:nvPicPr>
            <p:blipFill>
              <a:blip r:embed="rId32" cstate="screen"/>
              <a:srcRect/>
              <a:stretch>
                <a:fillRect/>
              </a:stretch>
            </p:blipFill>
            <p:spPr bwMode="auto">
              <a:xfrm>
                <a:off x="1498074" y="761051"/>
                <a:ext cx="1836000" cy="1244128"/>
              </a:xfrm>
              <a:prstGeom prst="rect">
                <a:avLst/>
              </a:prstGeom>
              <a:noFill/>
              <a:ln w="9525">
                <a:noFill/>
                <a:miter lim="800000"/>
                <a:headEnd/>
                <a:tailEnd/>
              </a:ln>
            </p:spPr>
          </p:pic>
        </p:grpSp>
      </p:grpSp>
      <p:grpSp>
        <p:nvGrpSpPr>
          <p:cNvPr id="52" name="组合 81"/>
          <p:cNvGrpSpPr>
            <a:grpSpLocks noChangeAspect="1"/>
          </p:cNvGrpSpPr>
          <p:nvPr/>
        </p:nvGrpSpPr>
        <p:grpSpPr bwMode="auto">
          <a:xfrm>
            <a:off x="1931184" y="6253854"/>
            <a:ext cx="2802718" cy="1754402"/>
            <a:chOff x="-2475656" y="5457056"/>
            <a:chExt cx="1800225" cy="1458342"/>
          </a:xfrm>
        </p:grpSpPr>
        <p:pic>
          <p:nvPicPr>
            <p:cNvPr id="54" name="图片 1"/>
            <p:cNvPicPr>
              <a:picLocks noChangeAspect="1"/>
            </p:cNvPicPr>
            <p:nvPr/>
          </p:nvPicPr>
          <p:blipFill>
            <a:blip r:embed="rId33" cstate="screen"/>
            <a:srcRect b="-271"/>
            <a:stretch>
              <a:fillRect/>
            </a:stretch>
          </p:blipFill>
          <p:spPr bwMode="auto">
            <a:xfrm>
              <a:off x="-2475656" y="5457056"/>
              <a:ext cx="1800200" cy="719137"/>
            </a:xfrm>
            <a:prstGeom prst="rect">
              <a:avLst/>
            </a:prstGeom>
            <a:noFill/>
            <a:ln w="9525">
              <a:noFill/>
              <a:miter lim="800000"/>
              <a:headEnd/>
              <a:tailEnd/>
            </a:ln>
          </p:spPr>
        </p:pic>
        <p:grpSp>
          <p:nvGrpSpPr>
            <p:cNvPr id="53" name="组合 58"/>
            <p:cNvGrpSpPr>
              <a:grpSpLocks/>
            </p:cNvGrpSpPr>
            <p:nvPr/>
          </p:nvGrpSpPr>
          <p:grpSpPr bwMode="auto">
            <a:xfrm>
              <a:off x="-2475656" y="6194673"/>
              <a:ext cx="1800225" cy="720725"/>
              <a:chOff x="6963110" y="1593246"/>
              <a:chExt cx="3462336" cy="1660458"/>
            </a:xfrm>
          </p:grpSpPr>
          <p:pic>
            <p:nvPicPr>
              <p:cNvPr id="57" name="Picture 4" descr="sc_jan_07_apps02"/>
              <p:cNvPicPr>
                <a:picLocks noChangeAspect="1" noChangeArrowheads="1"/>
              </p:cNvPicPr>
              <p:nvPr/>
            </p:nvPicPr>
            <p:blipFill>
              <a:blip r:embed="rId34" cstate="screen"/>
              <a:srcRect/>
              <a:stretch>
                <a:fillRect/>
              </a:stretch>
            </p:blipFill>
            <p:spPr bwMode="auto">
              <a:xfrm>
                <a:off x="6963110" y="1593246"/>
                <a:ext cx="3462336" cy="1660458"/>
              </a:xfrm>
              <a:prstGeom prst="rect">
                <a:avLst/>
              </a:prstGeom>
              <a:noFill/>
              <a:ln w="9525">
                <a:noFill/>
                <a:miter lim="800000"/>
                <a:headEnd/>
                <a:tailEnd/>
              </a:ln>
            </p:spPr>
          </p:pic>
          <p:pic>
            <p:nvPicPr>
              <p:cNvPr id="58" name="Picture 120"/>
              <p:cNvPicPr>
                <a:picLocks noChangeAspect="1" noChangeArrowheads="1"/>
              </p:cNvPicPr>
              <p:nvPr/>
            </p:nvPicPr>
            <p:blipFill>
              <a:blip r:embed="rId35" cstate="screen"/>
              <a:srcRect/>
              <a:stretch>
                <a:fillRect/>
              </a:stretch>
            </p:blipFill>
            <p:spPr bwMode="auto">
              <a:xfrm>
                <a:off x="9552614" y="1844564"/>
                <a:ext cx="655813" cy="372077"/>
              </a:xfrm>
              <a:prstGeom prst="rect">
                <a:avLst/>
              </a:prstGeom>
              <a:noFill/>
              <a:ln w="9525">
                <a:noFill/>
                <a:miter lim="800000"/>
                <a:headEnd/>
                <a:tailEnd/>
              </a:ln>
            </p:spPr>
          </p:pic>
        </p:grpSp>
        <p:pic>
          <p:nvPicPr>
            <p:cNvPr id="56" name="Picture 5" descr="C:\Documents and Settings\Administrator\桌面\手术室.jpg"/>
            <p:cNvPicPr>
              <a:picLocks noChangeAspect="1" noChangeArrowheads="1"/>
            </p:cNvPicPr>
            <p:nvPr/>
          </p:nvPicPr>
          <p:blipFill>
            <a:blip r:embed="rId36" cstate="screen"/>
            <a:srcRect/>
            <a:stretch>
              <a:fillRect/>
            </a:stretch>
          </p:blipFill>
          <p:spPr bwMode="auto">
            <a:xfrm>
              <a:off x="-1827584" y="6249144"/>
              <a:ext cx="604838" cy="288032"/>
            </a:xfrm>
            <a:prstGeom prst="rect">
              <a:avLst/>
            </a:prstGeom>
            <a:noFill/>
            <a:ln w="9525">
              <a:noFill/>
              <a:miter lim="800000"/>
              <a:headEnd/>
              <a:tailEnd/>
            </a:ln>
          </p:spPr>
        </p:pic>
      </p:grpSp>
      <p:sp>
        <p:nvSpPr>
          <p:cNvPr id="98" name="标题 1"/>
          <p:cNvSpPr txBox="1">
            <a:spLocks/>
          </p:cNvSpPr>
          <p:nvPr/>
        </p:nvSpPr>
        <p:spPr bwMode="auto">
          <a:xfrm>
            <a:off x="388187" y="248543"/>
            <a:ext cx="17470368" cy="1080453"/>
          </a:xfrm>
          <a:prstGeom prst="rect">
            <a:avLst/>
          </a:prstGeom>
          <a:noFill/>
          <a:ln w="9525">
            <a:noFill/>
            <a:miter lim="800000"/>
            <a:headEnd/>
            <a:tailEnd/>
          </a:ln>
          <a:effectLst/>
        </p:spPr>
        <p:txBody>
          <a:bodyPr vert="horz" wrap="square" lIns="160310" tIns="80154" rIns="160310" bIns="80154" numCol="1" anchor="ctr" anchorCtr="0" compatLnSpc="1">
            <a:prstTxWarp prst="textNoShape">
              <a:avLst/>
            </a:prstTxWarp>
          </a:bodyPr>
          <a:lstStyle/>
          <a:p>
            <a:pPr defTabSz="1829166" fontAlgn="base">
              <a:spcAft>
                <a:spcPct val="0"/>
              </a:spcAft>
              <a:defRPr/>
            </a:pPr>
            <a:r>
              <a:rPr lang="en-US" altLang="zh-CN" sz="7200" b="1" dirty="0" smtClean="0">
                <a:solidFill>
                  <a:schemeClr val="accent2"/>
                </a:solidFill>
                <a:latin typeface="Telefonica Text"/>
                <a:ea typeface="ＭＳ Ｐゴシック" pitchFamily="34" charset="-128"/>
                <a:cs typeface="Arial" pitchFamily="34" charset="0"/>
              </a:rPr>
              <a:t>Having a Happy and Healthy Life</a:t>
            </a:r>
            <a:endParaRPr lang="zh-CN" altLang="en-US" sz="7200" b="1" dirty="0">
              <a:solidFill>
                <a:schemeClr val="accent2"/>
              </a:solidFill>
              <a:latin typeface="Telefonica Text"/>
              <a:ea typeface="ＭＳ Ｐゴシック" pitchFamily="34" charset="-128"/>
              <a:cs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61"/>
          <p:cNvSpPr>
            <a:spLocks noChangeArrowheads="1"/>
          </p:cNvSpPr>
          <p:nvPr/>
        </p:nvSpPr>
        <p:spPr bwMode="auto">
          <a:xfrm>
            <a:off x="6185845" y="7160406"/>
            <a:ext cx="5866072" cy="26555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p:spPr>
        <p:txBody>
          <a:bodyPr vert="horz" wrap="none" lIns="68562" tIns="34281" rIns="68562" bIns="34281" anchor="ctr"/>
          <a:lstStyle/>
          <a:p>
            <a:pPr algn="ctr" eaLnBrk="0" hangingPunct="0">
              <a:buClr>
                <a:srgbClr val="990000"/>
              </a:buClr>
              <a:buSzPct val="60000"/>
            </a:pPr>
            <a:endParaRPr lang="zh-CN" altLang="en-US" sz="1800" dirty="0">
              <a:solidFill>
                <a:srgbClr val="000000">
                  <a:lumMod val="85000"/>
                  <a:lumOff val="15000"/>
                </a:srgbClr>
              </a:solidFill>
              <a:latin typeface="Telefonica Text"/>
              <a:ea typeface="微软雅黑" pitchFamily="34" charset="-122"/>
              <a:cs typeface="Arial" pitchFamily="34" charset="0"/>
            </a:endParaRPr>
          </a:p>
        </p:txBody>
      </p:sp>
      <p:sp>
        <p:nvSpPr>
          <p:cNvPr id="43" name="33d71204-1b86-4879-87b9-8cb902f85939"/>
          <p:cNvSpPr>
            <a:spLocks noGrp="1"/>
          </p:cNvSpPr>
          <p:nvPr>
            <p:ph type="title"/>
          </p:nvPr>
        </p:nvSpPr>
        <p:spPr>
          <a:xfrm>
            <a:off x="288603" y="209642"/>
            <a:ext cx="17798404" cy="1119021"/>
          </a:xfrm>
        </p:spPr>
        <p:txBody>
          <a:bodyPr>
            <a:noAutofit/>
          </a:bodyPr>
          <a:lstStyle/>
          <a:p>
            <a:pPr algn="l"/>
            <a:r>
              <a:rPr lang="en-US" altLang="zh-CN" sz="7200" dirty="0" smtClean="0">
                <a:solidFill>
                  <a:schemeClr val="accent2"/>
                </a:solidFill>
                <a:latin typeface="Telefonica Text"/>
              </a:rPr>
              <a:t>Video surveillance implementation rise several problems</a:t>
            </a:r>
            <a:endParaRPr lang="zh-CN" altLang="en-US" sz="7200" dirty="0">
              <a:solidFill>
                <a:schemeClr val="accent2"/>
              </a:solidFill>
              <a:latin typeface="Telefonica Text"/>
            </a:endParaRPr>
          </a:p>
        </p:txBody>
      </p:sp>
      <p:sp>
        <p:nvSpPr>
          <p:cNvPr id="70" name="圆角矩形 61"/>
          <p:cNvSpPr>
            <a:spLocks noChangeArrowheads="1"/>
          </p:cNvSpPr>
          <p:nvPr/>
        </p:nvSpPr>
        <p:spPr bwMode="auto">
          <a:xfrm>
            <a:off x="6224645" y="8362231"/>
            <a:ext cx="5866072" cy="327782"/>
          </a:xfrm>
          <a:prstGeom prst="rect">
            <a:avLst/>
          </a:prstGeom>
        </p:spPr>
        <p:txBody>
          <a:bodyPr wrap="square" anchor="ctr">
            <a:spAutoFit/>
          </a:bodyPr>
          <a:lstStyle/>
          <a:p>
            <a:pPr marL="184187" indent="-184187">
              <a:lnSpc>
                <a:spcPct val="80000"/>
              </a:lnSpc>
              <a:buClr>
                <a:schemeClr val="tx1">
                  <a:lumMod val="50000"/>
                  <a:lumOff val="50000"/>
                </a:schemeClr>
              </a:buClr>
              <a:buSzPct val="60000"/>
              <a:buFont typeface="Wingdings" pitchFamily="2" charset="2"/>
              <a:buChar char="l"/>
            </a:pPr>
            <a:endParaRPr lang="zh-CN" altLang="en-US" sz="1800" dirty="0">
              <a:solidFill>
                <a:srgbClr val="262626"/>
              </a:solidFill>
              <a:latin typeface="Telefonica Text"/>
              <a:ea typeface="微软雅黑" pitchFamily="34" charset="-122"/>
              <a:cs typeface="Arial" pitchFamily="34" charset="0"/>
            </a:endParaRPr>
          </a:p>
        </p:txBody>
      </p:sp>
      <p:sp>
        <p:nvSpPr>
          <p:cNvPr id="71" name="TextBox 62"/>
          <p:cNvSpPr txBox="1">
            <a:spLocks noChangeArrowheads="1"/>
          </p:cNvSpPr>
          <p:nvPr/>
        </p:nvSpPr>
        <p:spPr bwMode="auto">
          <a:xfrm>
            <a:off x="6224645" y="6225207"/>
            <a:ext cx="5866072" cy="781621"/>
          </a:xfrm>
          <a:prstGeom prst="rec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6846" tIns="8423" rIns="16846" bIns="8423" anchor="ctr" anchorCtr="1">
            <a:noAutofit/>
          </a:bodyPr>
          <a:lstStyle>
            <a:defPPr>
              <a:defRPr lang="zh-CN"/>
            </a:defPPr>
            <a:lvl1pPr defTabSz="588012" eaLnBrk="0" hangingPunct="0">
              <a:buSzPct val="60000"/>
              <a:defRPr sz="1400">
                <a:solidFill>
                  <a:prstClr val="white"/>
                </a:solidFill>
                <a:latin typeface="FrutigerNext LT Medium"/>
                <a:ea typeface="微软雅黑" pitchFamily="34" charset="-122"/>
                <a:cs typeface="Arial"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4400" dirty="0" smtClean="0">
                <a:solidFill>
                  <a:srgbClr val="FFFFFF"/>
                </a:solidFill>
                <a:latin typeface="Telefonica Text"/>
              </a:rPr>
              <a:t>Few storage space</a:t>
            </a:r>
            <a:endParaRPr lang="zh-CN" altLang="en-US" sz="4400" dirty="0">
              <a:latin typeface="Telefonica Text"/>
            </a:endParaRPr>
          </a:p>
        </p:txBody>
      </p:sp>
      <p:sp>
        <p:nvSpPr>
          <p:cNvPr id="73" name="圆角矩形 61"/>
          <p:cNvSpPr>
            <a:spLocks noChangeArrowheads="1"/>
          </p:cNvSpPr>
          <p:nvPr/>
        </p:nvSpPr>
        <p:spPr bwMode="auto">
          <a:xfrm>
            <a:off x="12489339" y="7198327"/>
            <a:ext cx="5513232" cy="26555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p:spPr>
        <p:txBody>
          <a:bodyPr vert="horz" wrap="none" lIns="68562" tIns="34281" rIns="68562" bIns="34281" anchor="ctr"/>
          <a:lstStyle/>
          <a:p>
            <a:pPr algn="ctr" eaLnBrk="0" hangingPunct="0">
              <a:buClr>
                <a:srgbClr val="990000"/>
              </a:buClr>
              <a:buSzPct val="60000"/>
            </a:pPr>
            <a:endParaRPr lang="zh-CN" altLang="en-US" sz="1800" dirty="0">
              <a:solidFill>
                <a:srgbClr val="000000">
                  <a:lumMod val="85000"/>
                  <a:lumOff val="15000"/>
                </a:srgbClr>
              </a:solidFill>
              <a:latin typeface="Telefonica Text"/>
              <a:ea typeface="微软雅黑" pitchFamily="34" charset="-122"/>
              <a:cs typeface="Arial" pitchFamily="34" charset="0"/>
            </a:endParaRPr>
          </a:p>
        </p:txBody>
      </p:sp>
      <p:sp>
        <p:nvSpPr>
          <p:cNvPr id="77" name="TextBox 62"/>
          <p:cNvSpPr txBox="1">
            <a:spLocks noChangeArrowheads="1"/>
          </p:cNvSpPr>
          <p:nvPr/>
        </p:nvSpPr>
        <p:spPr bwMode="auto">
          <a:xfrm>
            <a:off x="12448297" y="6225207"/>
            <a:ext cx="5619082" cy="781621"/>
          </a:xfrm>
          <a:prstGeom prst="rec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6846" tIns="8423" rIns="16846" bIns="8423" anchor="ctr" anchorCtr="1">
            <a:noAutofit/>
          </a:bodyPr>
          <a:lstStyle>
            <a:defPPr>
              <a:defRPr lang="zh-CN"/>
            </a:defPPr>
            <a:lvl1pPr defTabSz="588012" eaLnBrk="0" hangingPunct="0">
              <a:buSzPct val="60000"/>
              <a:defRPr sz="1400">
                <a:solidFill>
                  <a:prstClr val="white"/>
                </a:solidFill>
                <a:latin typeface="FrutigerNext LT Medium"/>
                <a:ea typeface="微软雅黑" pitchFamily="34" charset="-122"/>
                <a:cs typeface="Arial"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4400" dirty="0" smtClean="0">
                <a:solidFill>
                  <a:srgbClr val="FFFFFF"/>
                </a:solidFill>
                <a:latin typeface="Telefonica Text"/>
              </a:rPr>
              <a:t>Data leakage</a:t>
            </a:r>
            <a:endParaRPr lang="zh-CN" altLang="en-US" sz="4400" dirty="0">
              <a:solidFill>
                <a:srgbClr val="FFFFFF"/>
              </a:solidFill>
              <a:latin typeface="Telefonica Text"/>
            </a:endParaRPr>
          </a:p>
        </p:txBody>
      </p:sp>
      <p:sp>
        <p:nvSpPr>
          <p:cNvPr id="111" name="矩形 110"/>
          <p:cNvSpPr/>
          <p:nvPr/>
        </p:nvSpPr>
        <p:spPr>
          <a:xfrm>
            <a:off x="9126081" y="7436593"/>
            <a:ext cx="2971834" cy="2179058"/>
          </a:xfrm>
          <a:prstGeom prst="rect">
            <a:avLst/>
          </a:prstGeom>
        </p:spPr>
        <p:txBody>
          <a:bodyPr wrap="square" anchor="ctr">
            <a:spAutoFit/>
          </a:bodyPr>
          <a:lstStyle/>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Explosive data growth and difficult resource allocation</a:t>
            </a:r>
            <a:r>
              <a:rPr lang="es-ES" altLang="zh-CN" sz="2400" dirty="0">
                <a:solidFill>
                  <a:srgbClr val="262626"/>
                </a:solidFill>
                <a:latin typeface="Telefonica Text"/>
                <a:ea typeface="微软雅黑" pitchFamily="34" charset="-122"/>
                <a:cs typeface="Arial" pitchFamily="34" charset="0"/>
              </a:rPr>
              <a:t>.</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Low storage resource usage and serious waste of storage resources.</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High investment and maintenance </a:t>
            </a:r>
            <a:r>
              <a:rPr lang="en-US" altLang="zh-CN" sz="2400" dirty="0" smtClean="0">
                <a:solidFill>
                  <a:srgbClr val="262626"/>
                </a:solidFill>
                <a:latin typeface="Telefonica Text"/>
                <a:ea typeface="微软雅黑" pitchFamily="34" charset="-122"/>
                <a:cs typeface="Arial" pitchFamily="34" charset="0"/>
              </a:rPr>
              <a:t>costs.</a:t>
            </a:r>
            <a:endParaRPr lang="zh-CN" altLang="en-US" sz="2400" dirty="0">
              <a:solidFill>
                <a:srgbClr val="262626"/>
              </a:solidFill>
              <a:latin typeface="Telefonica Text"/>
              <a:ea typeface="微软雅黑" pitchFamily="34" charset="-122"/>
              <a:cs typeface="Arial" pitchFamily="34" charset="0"/>
            </a:endParaRPr>
          </a:p>
        </p:txBody>
      </p:sp>
      <p:sp>
        <p:nvSpPr>
          <p:cNvPr id="114" name="矩形 113"/>
          <p:cNvSpPr/>
          <p:nvPr/>
        </p:nvSpPr>
        <p:spPr>
          <a:xfrm>
            <a:off x="15289527" y="7248851"/>
            <a:ext cx="2713044" cy="2554545"/>
          </a:xfrm>
          <a:prstGeom prst="rect">
            <a:avLst/>
          </a:prstGeom>
        </p:spPr>
        <p:txBody>
          <a:bodyPr wrap="square" anchor="ctr">
            <a:spAutoFit/>
          </a:bodyPr>
          <a:lstStyle/>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The public network is vulnerable to external attacks.</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The internal </a:t>
            </a:r>
            <a:r>
              <a:rPr lang="en-US" altLang="zh-CN" sz="2400" dirty="0" smtClean="0">
                <a:solidFill>
                  <a:srgbClr val="262626"/>
                </a:solidFill>
                <a:latin typeface="Telefonica Text"/>
                <a:ea typeface="微软雅黑" pitchFamily="34" charset="-122"/>
                <a:cs typeface="Arial" pitchFamily="34" charset="0"/>
              </a:rPr>
              <a:t>network lacks sufficient </a:t>
            </a:r>
            <a:r>
              <a:rPr lang="en-US" altLang="zh-CN" sz="2400" dirty="0">
                <a:solidFill>
                  <a:srgbClr val="262626"/>
                </a:solidFill>
                <a:latin typeface="Telefonica Text"/>
                <a:ea typeface="微软雅黑" pitchFamily="34" charset="-122"/>
                <a:cs typeface="Arial" pitchFamily="34" charset="0"/>
              </a:rPr>
              <a:t>security protection.</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Videos </a:t>
            </a:r>
            <a:r>
              <a:rPr lang="en-US" altLang="zh-CN" sz="2400" dirty="0" smtClean="0">
                <a:solidFill>
                  <a:srgbClr val="262626"/>
                </a:solidFill>
                <a:latin typeface="Telefonica Text"/>
                <a:ea typeface="微软雅黑" pitchFamily="34" charset="-122"/>
                <a:cs typeface="Arial" pitchFamily="34" charset="0"/>
              </a:rPr>
              <a:t>not </a:t>
            </a:r>
            <a:r>
              <a:rPr lang="en-US" altLang="zh-CN" sz="2400" dirty="0">
                <a:solidFill>
                  <a:srgbClr val="262626"/>
                </a:solidFill>
                <a:latin typeface="Telefonica Text"/>
                <a:ea typeface="微软雅黑" pitchFamily="34" charset="-122"/>
                <a:cs typeface="Arial" pitchFamily="34" charset="0"/>
              </a:rPr>
              <a:t>encrypted are vulnerable to </a:t>
            </a:r>
            <a:r>
              <a:rPr lang="en-US" altLang="zh-CN" sz="2400" dirty="0" smtClean="0">
                <a:solidFill>
                  <a:srgbClr val="262626"/>
                </a:solidFill>
                <a:latin typeface="Telefonica Text"/>
                <a:ea typeface="微软雅黑" pitchFamily="34" charset="-122"/>
                <a:cs typeface="Arial" pitchFamily="34" charset="0"/>
              </a:rPr>
              <a:t>leakage.</a:t>
            </a:r>
            <a:endParaRPr lang="zh-CN" altLang="en-US" sz="2400" dirty="0">
              <a:solidFill>
                <a:srgbClr val="262626"/>
              </a:solidFill>
              <a:latin typeface="Telefonica Text"/>
              <a:ea typeface="微软雅黑" pitchFamily="34" charset="-122"/>
              <a:cs typeface="Arial" pitchFamily="34" charset="0"/>
            </a:endParaRPr>
          </a:p>
        </p:txBody>
      </p:sp>
      <p:pic>
        <p:nvPicPr>
          <p:cNvPr id="28" name="Picture 2" descr="D:\0华为设计夹\2012-11\周耘\原图2\12.jpg"/>
          <p:cNvPicPr preferRelativeResize="0">
            <a:picLocks noChangeArrowheads="1"/>
          </p:cNvPicPr>
          <p:nvPr/>
        </p:nvPicPr>
        <p:blipFill rotWithShape="1">
          <a:blip r:embed="rId3" cstate="email">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p:blipFill>
        <p:spPr bwMode="auto">
          <a:xfrm>
            <a:off x="12492549" y="7198330"/>
            <a:ext cx="2793689" cy="2657511"/>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圆角矩形 61"/>
          <p:cNvSpPr>
            <a:spLocks noChangeArrowheads="1"/>
          </p:cNvSpPr>
          <p:nvPr/>
        </p:nvSpPr>
        <p:spPr bwMode="auto">
          <a:xfrm>
            <a:off x="1441391" y="3002676"/>
            <a:ext cx="5866403" cy="26555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p:spPr>
        <p:txBody>
          <a:bodyPr vert="horz" wrap="none" lIns="68562" tIns="34281" rIns="68562" bIns="34281" anchor="ctr"/>
          <a:lstStyle/>
          <a:p>
            <a:pPr algn="ctr" eaLnBrk="0" hangingPunct="0">
              <a:buClr>
                <a:srgbClr val="990000"/>
              </a:buClr>
              <a:buSzPct val="60000"/>
            </a:pPr>
            <a:endParaRPr lang="zh-CN" altLang="en-US" sz="1800" dirty="0">
              <a:solidFill>
                <a:srgbClr val="000000">
                  <a:lumMod val="85000"/>
                  <a:lumOff val="15000"/>
                </a:srgbClr>
              </a:solidFill>
              <a:latin typeface="Telefonica Text"/>
              <a:ea typeface="微软雅黑" pitchFamily="34" charset="-122"/>
              <a:cs typeface="Arial" pitchFamily="34" charset="0"/>
            </a:endParaRPr>
          </a:p>
        </p:txBody>
      </p:sp>
      <p:sp>
        <p:nvSpPr>
          <p:cNvPr id="37" name="TextBox 62"/>
          <p:cNvSpPr txBox="1">
            <a:spLocks noChangeArrowheads="1"/>
          </p:cNvSpPr>
          <p:nvPr/>
        </p:nvSpPr>
        <p:spPr bwMode="auto">
          <a:xfrm>
            <a:off x="1441391" y="2029556"/>
            <a:ext cx="5868831" cy="781621"/>
          </a:xfrm>
          <a:prstGeom prst="rec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6846" tIns="8423" rIns="16846" bIns="8423" anchor="ctr" anchorCtr="1">
            <a:noAutofit/>
          </a:bodyPr>
          <a:lstStyle>
            <a:defPPr>
              <a:defRPr lang="zh-CN"/>
            </a:defPPr>
            <a:lvl1pPr defTabSz="588012" eaLnBrk="0" hangingPunct="0">
              <a:buSzPct val="60000"/>
              <a:defRPr sz="1400">
                <a:solidFill>
                  <a:prstClr val="white"/>
                </a:solidFill>
                <a:latin typeface="FrutigerNext LT Medium"/>
                <a:ea typeface="微软雅黑" pitchFamily="34" charset="-122"/>
                <a:cs typeface="Arial"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4400" dirty="0" smtClean="0">
                <a:solidFill>
                  <a:srgbClr val="FFFFFF"/>
                </a:solidFill>
                <a:latin typeface="Telefonica Text"/>
              </a:rPr>
              <a:t>Low definition</a:t>
            </a:r>
            <a:endParaRPr lang="zh-CN" altLang="en-US" sz="4400" dirty="0">
              <a:solidFill>
                <a:srgbClr val="FFFFFF"/>
              </a:solidFill>
              <a:latin typeface="Telefonica Text"/>
            </a:endParaRPr>
          </a:p>
        </p:txBody>
      </p:sp>
      <p:sp>
        <p:nvSpPr>
          <p:cNvPr id="40" name="圆角矩形 61"/>
          <p:cNvSpPr>
            <a:spLocks noChangeArrowheads="1"/>
          </p:cNvSpPr>
          <p:nvPr/>
        </p:nvSpPr>
        <p:spPr bwMode="auto">
          <a:xfrm>
            <a:off x="9407216" y="3002676"/>
            <a:ext cx="5866403" cy="26555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p:spPr>
        <p:txBody>
          <a:bodyPr vert="horz" wrap="none" lIns="68562" tIns="34281" rIns="68562" bIns="34281" anchor="ctr"/>
          <a:lstStyle/>
          <a:p>
            <a:pPr algn="ctr" eaLnBrk="0" hangingPunct="0">
              <a:buClr>
                <a:srgbClr val="990000"/>
              </a:buClr>
              <a:buSzPct val="60000"/>
            </a:pPr>
            <a:endParaRPr lang="zh-CN" altLang="en-US" sz="1800" dirty="0">
              <a:solidFill>
                <a:srgbClr val="000000">
                  <a:lumMod val="85000"/>
                  <a:lumOff val="15000"/>
                </a:srgbClr>
              </a:solidFill>
              <a:latin typeface="Telefonica Text"/>
              <a:ea typeface="微软雅黑" pitchFamily="34" charset="-122"/>
              <a:cs typeface="Arial" pitchFamily="34" charset="0"/>
            </a:endParaRPr>
          </a:p>
        </p:txBody>
      </p:sp>
      <p:sp>
        <p:nvSpPr>
          <p:cNvPr id="41" name="TextBox 62"/>
          <p:cNvSpPr txBox="1">
            <a:spLocks noChangeArrowheads="1"/>
          </p:cNvSpPr>
          <p:nvPr/>
        </p:nvSpPr>
        <p:spPr bwMode="auto">
          <a:xfrm>
            <a:off x="9462939" y="1965176"/>
            <a:ext cx="5868831" cy="781621"/>
          </a:xfrm>
          <a:prstGeom prst="rec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6846" tIns="8423" rIns="16846" bIns="8423" anchor="ctr" anchorCtr="1">
            <a:noAutofit/>
          </a:bodyPr>
          <a:lstStyle>
            <a:defPPr>
              <a:defRPr lang="zh-CN"/>
            </a:defPPr>
            <a:lvl1pPr defTabSz="588012" eaLnBrk="0" hangingPunct="0">
              <a:buSzPct val="60000"/>
              <a:defRPr sz="1400">
                <a:solidFill>
                  <a:prstClr val="white"/>
                </a:solidFill>
                <a:latin typeface="FrutigerNext LT Medium"/>
                <a:ea typeface="微软雅黑" pitchFamily="34" charset="-122"/>
                <a:cs typeface="Arial"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4400" dirty="0" smtClean="0">
                <a:solidFill>
                  <a:srgbClr val="FFFFFF"/>
                </a:solidFill>
                <a:latin typeface="Telefonica Text"/>
              </a:rPr>
              <a:t>Difficult data transmission</a:t>
            </a:r>
            <a:endParaRPr lang="zh-CN" altLang="en-US" sz="4400" dirty="0">
              <a:solidFill>
                <a:srgbClr val="FFFFFF"/>
              </a:solidFill>
              <a:latin typeface="Telefonica Text"/>
            </a:endParaRPr>
          </a:p>
        </p:txBody>
      </p:sp>
      <p:sp>
        <p:nvSpPr>
          <p:cNvPr id="44" name="圆角矩形 61"/>
          <p:cNvSpPr>
            <a:spLocks noChangeArrowheads="1"/>
          </p:cNvSpPr>
          <p:nvPr/>
        </p:nvSpPr>
        <p:spPr bwMode="auto">
          <a:xfrm>
            <a:off x="301345" y="7198327"/>
            <a:ext cx="5565720" cy="26555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p:spPr>
        <p:txBody>
          <a:bodyPr vert="horz" wrap="none" lIns="68562" tIns="34281" rIns="68562" bIns="34281" anchor="ctr"/>
          <a:lstStyle/>
          <a:p>
            <a:pPr algn="ctr" eaLnBrk="0" hangingPunct="0">
              <a:buClr>
                <a:srgbClr val="990000"/>
              </a:buClr>
              <a:buSzPct val="60000"/>
            </a:pPr>
            <a:endParaRPr lang="zh-CN" altLang="en-US" sz="1800" dirty="0">
              <a:solidFill>
                <a:srgbClr val="000000">
                  <a:lumMod val="85000"/>
                  <a:lumOff val="15000"/>
                </a:srgbClr>
              </a:solidFill>
              <a:latin typeface="Telefonica Text"/>
              <a:ea typeface="微软雅黑" pitchFamily="34" charset="-122"/>
              <a:cs typeface="Arial" pitchFamily="34" charset="0"/>
            </a:endParaRPr>
          </a:p>
        </p:txBody>
      </p:sp>
      <p:sp>
        <p:nvSpPr>
          <p:cNvPr id="45" name="TextBox 62"/>
          <p:cNvSpPr txBox="1">
            <a:spLocks noChangeArrowheads="1"/>
          </p:cNvSpPr>
          <p:nvPr/>
        </p:nvSpPr>
        <p:spPr bwMode="auto">
          <a:xfrm>
            <a:off x="301345" y="6225207"/>
            <a:ext cx="5565720" cy="781621"/>
          </a:xfrm>
          <a:prstGeom prst="rect">
            <a:avLst/>
          </a:prstGeom>
          <a:solidFill>
            <a:schemeClr val="accent3">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6846" tIns="8423" rIns="16846" bIns="8423" anchor="ctr" anchorCtr="1">
            <a:noAutofit/>
          </a:bodyPr>
          <a:lstStyle>
            <a:defPPr>
              <a:defRPr lang="zh-CN"/>
            </a:defPPr>
            <a:lvl1pPr defTabSz="588012" eaLnBrk="0" hangingPunct="0">
              <a:buSzPct val="60000"/>
              <a:defRPr sz="1400">
                <a:solidFill>
                  <a:prstClr val="white"/>
                </a:solidFill>
                <a:latin typeface="FrutigerNext LT Medium"/>
                <a:ea typeface="微软雅黑" pitchFamily="34" charset="-122"/>
                <a:cs typeface="Arial"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4400" dirty="0" smtClean="0">
                <a:solidFill>
                  <a:srgbClr val="FFFFFF"/>
                </a:solidFill>
                <a:latin typeface="Telefonica Text"/>
              </a:rPr>
              <a:t>Low search efficiency</a:t>
            </a:r>
            <a:endParaRPr lang="zh-CN" altLang="en-US" sz="4400" dirty="0">
              <a:solidFill>
                <a:srgbClr val="FFFFFF"/>
              </a:solidFill>
              <a:latin typeface="Telefonica Text"/>
            </a:endParaRPr>
          </a:p>
        </p:txBody>
      </p:sp>
      <p:sp>
        <p:nvSpPr>
          <p:cNvPr id="13" name="矩形 12"/>
          <p:cNvSpPr/>
          <p:nvPr/>
        </p:nvSpPr>
        <p:spPr>
          <a:xfrm>
            <a:off x="4214891" y="2797743"/>
            <a:ext cx="3092903" cy="3065455"/>
          </a:xfrm>
          <a:prstGeom prst="rect">
            <a:avLst/>
          </a:prstGeom>
        </p:spPr>
        <p:txBody>
          <a:bodyPr wrap="square" anchor="ctr">
            <a:spAutoFit/>
          </a:bodyPr>
          <a:lstStyle/>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Low definition and low frame </a:t>
            </a:r>
            <a:r>
              <a:rPr lang="en-US" altLang="zh-CN" sz="2400" dirty="0" smtClean="0">
                <a:solidFill>
                  <a:srgbClr val="262626"/>
                </a:solidFill>
                <a:latin typeface="Telefonica Text"/>
                <a:ea typeface="微软雅黑" pitchFamily="34" charset="-122"/>
                <a:cs typeface="Arial" pitchFamily="34" charset="0"/>
              </a:rPr>
              <a:t>rate.</a:t>
            </a:r>
            <a:endParaRPr lang="en-US" altLang="zh-CN"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Failure to meet HD video surveillance requirements </a:t>
            </a:r>
            <a:r>
              <a:rPr lang="en-US" altLang="zh-CN" sz="2400" dirty="0" smtClean="0">
                <a:solidFill>
                  <a:srgbClr val="262626"/>
                </a:solidFill>
                <a:latin typeface="Telefonica Text"/>
                <a:ea typeface="微软雅黑" pitchFamily="34" charset="-122"/>
                <a:cs typeface="Arial" pitchFamily="34" charset="0"/>
              </a:rPr>
              <a:t>for </a:t>
            </a:r>
            <a:r>
              <a:rPr lang="en-US" altLang="zh-CN" sz="2400" dirty="0">
                <a:solidFill>
                  <a:srgbClr val="262626"/>
                </a:solidFill>
                <a:latin typeface="Telefonica Text"/>
                <a:ea typeface="微软雅黑" pitchFamily="34" charset="-122"/>
                <a:cs typeface="Arial" pitchFamily="34" charset="0"/>
              </a:rPr>
              <a:t>key </a:t>
            </a:r>
            <a:r>
              <a:rPr lang="en-US" altLang="zh-CN" sz="2400" dirty="0" smtClean="0">
                <a:solidFill>
                  <a:srgbClr val="262626"/>
                </a:solidFill>
                <a:latin typeface="Telefonica Text"/>
                <a:ea typeface="微软雅黑" pitchFamily="34" charset="-122"/>
                <a:cs typeface="Arial" pitchFamily="34" charset="0"/>
              </a:rPr>
              <a:t>scenarios.</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smtClean="0">
                <a:solidFill>
                  <a:srgbClr val="262626"/>
                </a:solidFill>
                <a:latin typeface="Telefonica Text"/>
                <a:ea typeface="微软雅黑" pitchFamily="34" charset="-122"/>
                <a:cs typeface="Arial" pitchFamily="34" charset="0"/>
              </a:rPr>
              <a:t>No balance </a:t>
            </a:r>
            <a:r>
              <a:rPr lang="en-US" altLang="zh-CN" sz="2400" dirty="0">
                <a:solidFill>
                  <a:srgbClr val="262626"/>
                </a:solidFill>
                <a:latin typeface="Telefonica Text"/>
                <a:ea typeface="微软雅黑" pitchFamily="34" charset="-122"/>
                <a:cs typeface="Arial" pitchFamily="34" charset="0"/>
              </a:rPr>
              <a:t>between high requirements </a:t>
            </a:r>
            <a:r>
              <a:rPr lang="en-US" altLang="zh-CN" sz="2400" dirty="0" smtClean="0">
                <a:solidFill>
                  <a:srgbClr val="262626"/>
                </a:solidFill>
                <a:latin typeface="Telefonica Text"/>
                <a:ea typeface="微软雅黑" pitchFamily="34" charset="-122"/>
                <a:cs typeface="Arial" pitchFamily="34" charset="0"/>
              </a:rPr>
              <a:t>on </a:t>
            </a:r>
            <a:r>
              <a:rPr lang="en-US" altLang="zh-CN" sz="2400" dirty="0">
                <a:solidFill>
                  <a:srgbClr val="262626"/>
                </a:solidFill>
                <a:latin typeface="Telefonica Text"/>
                <a:ea typeface="微软雅黑" pitchFamily="34" charset="-122"/>
                <a:cs typeface="Arial" pitchFamily="34" charset="0"/>
              </a:rPr>
              <a:t>bandwidth and quality and low investment and data transmission </a:t>
            </a:r>
            <a:r>
              <a:rPr lang="en-US" altLang="zh-CN" sz="2400" dirty="0" smtClean="0">
                <a:solidFill>
                  <a:srgbClr val="262626"/>
                </a:solidFill>
                <a:latin typeface="Telefonica Text"/>
                <a:ea typeface="微软雅黑" pitchFamily="34" charset="-122"/>
                <a:cs typeface="Arial" pitchFamily="34" charset="0"/>
              </a:rPr>
              <a:t>costs.</a:t>
            </a:r>
            <a:endParaRPr lang="zh-CN" altLang="en-US" sz="2400" dirty="0">
              <a:solidFill>
                <a:srgbClr val="262626"/>
              </a:solidFill>
              <a:latin typeface="Telefonica Text"/>
              <a:ea typeface="微软雅黑" pitchFamily="34" charset="-122"/>
              <a:cs typeface="Arial" pitchFamily="34" charset="0"/>
            </a:endParaRPr>
          </a:p>
        </p:txBody>
      </p:sp>
      <p:sp>
        <p:nvSpPr>
          <p:cNvPr id="103" name="矩形 102"/>
          <p:cNvSpPr/>
          <p:nvPr/>
        </p:nvSpPr>
        <p:spPr>
          <a:xfrm>
            <a:off x="12195476" y="2942853"/>
            <a:ext cx="3142799" cy="2800767"/>
          </a:xfrm>
          <a:prstGeom prst="rect">
            <a:avLst/>
          </a:prstGeom>
        </p:spPr>
        <p:txBody>
          <a:bodyPr wrap="square" anchor="ctr">
            <a:spAutoFit/>
          </a:bodyPr>
          <a:lstStyle/>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Expensive to lay out cables in remote areas.</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N</a:t>
            </a:r>
            <a:r>
              <a:rPr lang="en-US" altLang="zh-CN" sz="2400" dirty="0" smtClean="0">
                <a:solidFill>
                  <a:srgbClr val="262626"/>
                </a:solidFill>
                <a:latin typeface="Telefonica Text"/>
                <a:ea typeface="微软雅黑" pitchFamily="34" charset="-122"/>
                <a:cs typeface="Arial" pitchFamily="34" charset="0"/>
              </a:rPr>
              <a:t>eed </a:t>
            </a:r>
            <a:r>
              <a:rPr lang="en-US" altLang="zh-CN" sz="2400" dirty="0">
                <a:solidFill>
                  <a:srgbClr val="262626"/>
                </a:solidFill>
                <a:latin typeface="Telefonica Text"/>
                <a:ea typeface="微软雅黑" pitchFamily="34" charset="-122"/>
                <a:cs typeface="Arial" pitchFamily="34" charset="0"/>
              </a:rPr>
              <a:t>of CPEs </a:t>
            </a:r>
            <a:r>
              <a:rPr lang="en-US" altLang="zh-CN" sz="2400" dirty="0" smtClean="0">
                <a:solidFill>
                  <a:srgbClr val="262626"/>
                </a:solidFill>
                <a:latin typeface="Telefonica Text"/>
                <a:ea typeface="微软雅黑" pitchFamily="34" charset="-122"/>
                <a:cs typeface="Arial" pitchFamily="34" charset="0"/>
              </a:rPr>
              <a:t>using </a:t>
            </a:r>
            <a:r>
              <a:rPr lang="en-US" altLang="zh-CN" sz="2400" dirty="0">
                <a:solidFill>
                  <a:srgbClr val="262626"/>
                </a:solidFill>
                <a:latin typeface="Telefonica Text"/>
                <a:ea typeface="微软雅黑" pitchFamily="34" charset="-122"/>
                <a:cs typeface="Arial" pitchFamily="34" charset="0"/>
              </a:rPr>
              <a:t>wireless data </a:t>
            </a:r>
            <a:r>
              <a:rPr lang="en-US" altLang="zh-CN" sz="2400" dirty="0" smtClean="0">
                <a:solidFill>
                  <a:srgbClr val="262626"/>
                </a:solidFill>
                <a:latin typeface="Telefonica Text"/>
                <a:ea typeface="微软雅黑" pitchFamily="34" charset="-122"/>
                <a:cs typeface="Arial" pitchFamily="34" charset="0"/>
              </a:rPr>
              <a:t>transmission.</a:t>
            </a:r>
            <a:endParaRPr lang="en-US" altLang="zh-CN"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Difficult to cover all </a:t>
            </a:r>
            <a:r>
              <a:rPr lang="en-US" altLang="zh-CN" sz="2400" dirty="0" smtClean="0">
                <a:solidFill>
                  <a:srgbClr val="262626"/>
                </a:solidFill>
                <a:latin typeface="Telefonica Text"/>
                <a:ea typeface="微软雅黑" pitchFamily="34" charset="-122"/>
                <a:cs typeface="Arial" pitchFamily="34" charset="0"/>
              </a:rPr>
              <a:t>sites </a:t>
            </a:r>
            <a:r>
              <a:rPr lang="en-US" altLang="zh-CN" sz="2400" dirty="0">
                <a:solidFill>
                  <a:srgbClr val="262626"/>
                </a:solidFill>
                <a:latin typeface="Telefonica Text"/>
                <a:ea typeface="微软雅黑" pitchFamily="34" charset="-122"/>
                <a:cs typeface="Arial" pitchFamily="34" charset="0"/>
              </a:rPr>
              <a:t>in the old urban </a:t>
            </a:r>
            <a:r>
              <a:rPr lang="en-US" altLang="zh-CN" sz="2400" dirty="0" smtClean="0">
                <a:solidFill>
                  <a:srgbClr val="262626"/>
                </a:solidFill>
                <a:latin typeface="Telefonica Text"/>
                <a:ea typeface="微软雅黑" pitchFamily="34" charset="-122"/>
                <a:cs typeface="Arial" pitchFamily="34" charset="0"/>
              </a:rPr>
              <a:t>area.</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Direct connection to optical transceivers, </a:t>
            </a:r>
            <a:r>
              <a:rPr lang="en-US" altLang="zh-CN" sz="2400" dirty="0" smtClean="0">
                <a:solidFill>
                  <a:srgbClr val="262626"/>
                </a:solidFill>
                <a:latin typeface="Telefonica Text"/>
                <a:ea typeface="微软雅黑" pitchFamily="34" charset="-122"/>
                <a:cs typeface="Arial" pitchFamily="34" charset="0"/>
              </a:rPr>
              <a:t>wasting </a:t>
            </a:r>
            <a:r>
              <a:rPr lang="en-US" altLang="zh-CN" sz="2400" dirty="0">
                <a:solidFill>
                  <a:srgbClr val="262626"/>
                </a:solidFill>
                <a:latin typeface="Telefonica Text"/>
                <a:ea typeface="微软雅黑" pitchFamily="34" charset="-122"/>
                <a:cs typeface="Arial" pitchFamily="34" charset="0"/>
              </a:rPr>
              <a:t>a lot of optical fiber </a:t>
            </a:r>
            <a:r>
              <a:rPr lang="en-US" altLang="zh-CN" sz="2400" dirty="0" smtClean="0">
                <a:solidFill>
                  <a:srgbClr val="262626"/>
                </a:solidFill>
                <a:latin typeface="Telefonica Text"/>
                <a:ea typeface="微软雅黑" pitchFamily="34" charset="-122"/>
                <a:cs typeface="Arial" pitchFamily="34" charset="0"/>
              </a:rPr>
              <a:t>resources</a:t>
            </a:r>
            <a:r>
              <a:rPr lang="es-ES" altLang="zh-CN" sz="2400" dirty="0" smtClean="0">
                <a:solidFill>
                  <a:srgbClr val="262626"/>
                </a:solidFill>
                <a:latin typeface="Telefonica Text"/>
                <a:ea typeface="微软雅黑" pitchFamily="34" charset="-122"/>
                <a:cs typeface="Arial" pitchFamily="34" charset="0"/>
              </a:rPr>
              <a:t>.</a:t>
            </a:r>
            <a:endParaRPr lang="zh-CN" altLang="en-US" sz="2400" dirty="0">
              <a:solidFill>
                <a:srgbClr val="262626"/>
              </a:solidFill>
              <a:latin typeface="Telefonica Text"/>
              <a:ea typeface="微软雅黑" pitchFamily="34" charset="-122"/>
              <a:cs typeface="Arial" pitchFamily="34" charset="0"/>
            </a:endParaRPr>
          </a:p>
        </p:txBody>
      </p:sp>
      <p:sp>
        <p:nvSpPr>
          <p:cNvPr id="108" name="矩形 107"/>
          <p:cNvSpPr/>
          <p:nvPr/>
        </p:nvSpPr>
        <p:spPr>
          <a:xfrm>
            <a:off x="3094663" y="7248851"/>
            <a:ext cx="2792333" cy="2554545"/>
          </a:xfrm>
          <a:prstGeom prst="rect">
            <a:avLst/>
          </a:prstGeom>
        </p:spPr>
        <p:txBody>
          <a:bodyPr wrap="square" anchor="ctr">
            <a:spAutoFit/>
          </a:bodyPr>
          <a:lstStyle/>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Multiple formats of videos and isolated video surveillance </a:t>
            </a:r>
            <a:r>
              <a:rPr lang="en-US" altLang="zh-CN" sz="2400" dirty="0" smtClean="0">
                <a:solidFill>
                  <a:srgbClr val="262626"/>
                </a:solidFill>
                <a:latin typeface="Telefonica Text"/>
                <a:ea typeface="微软雅黑" pitchFamily="34" charset="-122"/>
                <a:cs typeface="Arial" pitchFamily="34" charset="0"/>
              </a:rPr>
              <a:t>systems.</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Massive video data and low search </a:t>
            </a:r>
            <a:r>
              <a:rPr lang="en-US" altLang="zh-CN" sz="2400" dirty="0" smtClean="0">
                <a:solidFill>
                  <a:srgbClr val="262626"/>
                </a:solidFill>
                <a:latin typeface="Telefonica Text"/>
                <a:ea typeface="微软雅黑" pitchFamily="34" charset="-122"/>
                <a:cs typeface="Arial" pitchFamily="34" charset="0"/>
              </a:rPr>
              <a:t>efficiency.</a:t>
            </a:r>
            <a:endParaRPr lang="zh-CN" altLang="en-US" sz="2400" dirty="0">
              <a:solidFill>
                <a:srgbClr val="262626"/>
              </a:solidFill>
              <a:latin typeface="Telefonica Text"/>
              <a:ea typeface="微软雅黑" pitchFamily="34" charset="-122"/>
              <a:cs typeface="Arial" pitchFamily="34" charset="0"/>
            </a:endParaRPr>
          </a:p>
          <a:p>
            <a:pPr marL="184187" indent="-184187">
              <a:lnSpc>
                <a:spcPct val="80000"/>
              </a:lnSpc>
              <a:buClr>
                <a:schemeClr val="tx1">
                  <a:lumMod val="50000"/>
                  <a:lumOff val="50000"/>
                </a:schemeClr>
              </a:buClr>
              <a:buSzPct val="60000"/>
              <a:buFont typeface="Wingdings" pitchFamily="2" charset="2"/>
              <a:buChar char="l"/>
            </a:pPr>
            <a:r>
              <a:rPr lang="en-US" altLang="zh-CN" sz="2400" dirty="0">
                <a:solidFill>
                  <a:srgbClr val="262626"/>
                </a:solidFill>
                <a:latin typeface="Telefonica Text"/>
                <a:ea typeface="微软雅黑" pitchFamily="34" charset="-122"/>
                <a:cs typeface="Arial" pitchFamily="34" charset="0"/>
              </a:rPr>
              <a:t>Poor capability of the intelligent analysis and search </a:t>
            </a:r>
            <a:r>
              <a:rPr lang="en-US" altLang="zh-CN" sz="2400" dirty="0" smtClean="0">
                <a:solidFill>
                  <a:srgbClr val="262626"/>
                </a:solidFill>
                <a:latin typeface="Telefonica Text"/>
                <a:ea typeface="微软雅黑" pitchFamily="34" charset="-122"/>
                <a:cs typeface="Arial" pitchFamily="34" charset="0"/>
              </a:rPr>
              <a:t>engine.</a:t>
            </a:r>
            <a:endParaRPr lang="zh-CN" altLang="en-US" sz="2400" dirty="0">
              <a:solidFill>
                <a:srgbClr val="262626"/>
              </a:solidFill>
              <a:latin typeface="Telefonica Text"/>
              <a:ea typeface="微软雅黑" pitchFamily="34" charset="-122"/>
              <a:cs typeface="Arial" pitchFamily="34" charset="0"/>
            </a:endParaRPr>
          </a:p>
        </p:txBody>
      </p:sp>
      <p:pic>
        <p:nvPicPr>
          <p:cNvPr id="30" name="Picture 4" descr="D:\0华为设计夹\2012-11\周耘\原图2\09.jpg"/>
          <p:cNvPicPr preferRelativeResize="0">
            <a:picLocks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440731" y="3002674"/>
            <a:ext cx="2793689" cy="2657511"/>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5" descr="D:\0华为设计夹\2012-11\周耘\原图2\10.jpg"/>
          <p:cNvPicPr preferRelativeResize="0">
            <a:picLocks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407216" y="3000753"/>
            <a:ext cx="2793689" cy="2657511"/>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6" descr="D:\0华为设计夹\2012-11\周耘\原图2\11.jpg"/>
          <p:cNvPicPr preferRelativeResize="0">
            <a:picLocks noChangeArrowheads="1"/>
          </p:cNvPicPr>
          <p:nvPr/>
        </p:nvPicPr>
        <p:blipFill>
          <a:blip r:embed="rId7" cstate="email">
            <a:extLst>
              <a:ext uri="{BEBA8EAE-BF5A-486C-A8C5-ECC9F3942E4B}">
                <a14:imgProps xmlns:a14="http://schemas.microsoft.com/office/drawing/2010/main" xmlns="">
                  <a14:imgLayer r:embed="rId8">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301344" y="7198325"/>
            <a:ext cx="2793689" cy="265751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f77ab568-c129-488c-9511-61844e5c96aa" descr="f95a_7F89C6071730.jpg"/>
          <p:cNvPicPr>
            <a:picLocks noChangeAspect="1"/>
          </p:cNvPicPr>
          <p:nvPr/>
        </p:nvPicPr>
        <p:blipFill>
          <a:blip r:embed="rId9" cstate="print"/>
          <a:stretch>
            <a:fillRect/>
          </a:stretch>
        </p:blipFill>
        <p:spPr>
          <a:xfrm>
            <a:off x="6188240" y="7139227"/>
            <a:ext cx="2638992" cy="2639348"/>
          </a:xfrm>
          <a:prstGeom prst="rect">
            <a:avLst/>
          </a:prstGeom>
        </p:spPr>
      </p:pic>
    </p:spTree>
    <p:extLst>
      <p:ext uri="{BB962C8B-B14F-4D97-AF65-F5344CB8AC3E}">
        <p14:creationId xmlns:p14="http://schemas.microsoft.com/office/powerpoint/2010/main" xmlns="" val="1178261414"/>
      </p:ext>
    </p:extLst>
  </p:cSld>
  <p:clrMapOvr>
    <a:masterClrMapping/>
  </p:clrMapOvr>
  <p:transition advClick="0" advTm="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Rectangle 3"/>
          <p:cNvSpPr>
            <a:spLocks noGrp="1" noChangeArrowheads="1"/>
          </p:cNvSpPr>
          <p:nvPr>
            <p:ph type="title"/>
          </p:nvPr>
        </p:nvSpPr>
        <p:spPr>
          <a:xfrm>
            <a:off x="216596" y="256156"/>
            <a:ext cx="17785976" cy="1144515"/>
          </a:xfrm>
        </p:spPr>
        <p:txBody>
          <a:bodyPr>
            <a:noAutofit/>
          </a:bodyPr>
          <a:lstStyle/>
          <a:p>
            <a:pPr algn="l">
              <a:defRPr/>
            </a:pPr>
            <a:r>
              <a:rPr lang="en-US" altLang="zh-CN" sz="7200" b="1" dirty="0" smtClean="0">
                <a:solidFill>
                  <a:schemeClr val="accent2">
                    <a:lumMod val="75000"/>
                  </a:schemeClr>
                </a:solidFill>
                <a:latin typeface="Telefonica Text"/>
                <a:cs typeface="Arial" pitchFamily="34" charset="0"/>
              </a:rPr>
              <a:t>High requirements to provide intelligent behavior analysis</a:t>
            </a:r>
            <a:endParaRPr lang="en-US" altLang="zh-CN" sz="7200" b="1" dirty="0">
              <a:solidFill>
                <a:schemeClr val="accent2">
                  <a:lumMod val="75000"/>
                </a:schemeClr>
              </a:solidFill>
              <a:latin typeface="Telefonica Text"/>
              <a:cs typeface="Arial" pitchFamily="34" charset="0"/>
            </a:endParaRPr>
          </a:p>
        </p:txBody>
      </p:sp>
      <p:pic>
        <p:nvPicPr>
          <p:cNvPr id="55301" name="Picture 3" descr="1"/>
          <p:cNvPicPr>
            <a:picLocks noChangeAspect="1" noChangeArrowheads="1"/>
          </p:cNvPicPr>
          <p:nvPr/>
        </p:nvPicPr>
        <p:blipFill>
          <a:blip r:embed="rId3" cstate="print"/>
          <a:srcRect/>
          <a:stretch>
            <a:fillRect/>
          </a:stretch>
        </p:blipFill>
        <p:spPr bwMode="auto">
          <a:xfrm>
            <a:off x="692271" y="1983879"/>
            <a:ext cx="5531811" cy="2994156"/>
          </a:xfrm>
          <a:prstGeom prst="rect">
            <a:avLst/>
          </a:prstGeom>
          <a:noFill/>
          <a:ln w="9525">
            <a:noFill/>
            <a:miter lim="800000"/>
            <a:headEnd/>
            <a:tailEnd/>
          </a:ln>
        </p:spPr>
      </p:pic>
      <p:pic>
        <p:nvPicPr>
          <p:cNvPr id="55302" name="Picture 4" descr="e"/>
          <p:cNvPicPr>
            <a:picLocks noChangeAspect="1" noChangeArrowheads="1"/>
          </p:cNvPicPr>
          <p:nvPr/>
        </p:nvPicPr>
        <p:blipFill>
          <a:blip r:embed="rId4" cstate="print"/>
          <a:srcRect/>
          <a:stretch>
            <a:fillRect/>
          </a:stretch>
        </p:blipFill>
        <p:spPr bwMode="auto">
          <a:xfrm>
            <a:off x="692271" y="5976407"/>
            <a:ext cx="5531811" cy="3327634"/>
          </a:xfrm>
          <a:prstGeom prst="rect">
            <a:avLst/>
          </a:prstGeom>
          <a:noFill/>
          <a:ln w="9525">
            <a:noFill/>
            <a:miter lim="800000"/>
            <a:headEnd/>
            <a:tailEnd/>
          </a:ln>
        </p:spPr>
      </p:pic>
      <p:pic>
        <p:nvPicPr>
          <p:cNvPr id="55303" name="Picture 5"/>
          <p:cNvPicPr>
            <a:picLocks noChangeAspect="1" noChangeArrowheads="1"/>
          </p:cNvPicPr>
          <p:nvPr/>
        </p:nvPicPr>
        <p:blipFill>
          <a:blip r:embed="rId5" cstate="print"/>
          <a:srcRect/>
          <a:stretch>
            <a:fillRect/>
          </a:stretch>
        </p:blipFill>
        <p:spPr bwMode="auto">
          <a:xfrm>
            <a:off x="12584710" y="1976735"/>
            <a:ext cx="5115811" cy="3003682"/>
          </a:xfrm>
          <a:prstGeom prst="rect">
            <a:avLst/>
          </a:prstGeom>
          <a:noFill/>
          <a:ln w="9525" algn="ctr">
            <a:noFill/>
            <a:miter lim="800000"/>
            <a:headEnd/>
            <a:tailEnd/>
          </a:ln>
        </p:spPr>
      </p:pic>
      <p:pic>
        <p:nvPicPr>
          <p:cNvPr id="55304" name="Picture 6" descr="华为－图片１"/>
          <p:cNvPicPr>
            <a:picLocks noChangeAspect="1" noChangeArrowheads="1"/>
          </p:cNvPicPr>
          <p:nvPr/>
        </p:nvPicPr>
        <p:blipFill>
          <a:blip r:embed="rId6" cstate="print"/>
          <a:srcRect/>
          <a:stretch>
            <a:fillRect/>
          </a:stretch>
        </p:blipFill>
        <p:spPr bwMode="auto">
          <a:xfrm>
            <a:off x="12587885" y="5976407"/>
            <a:ext cx="5166622" cy="3258555"/>
          </a:xfrm>
          <a:prstGeom prst="rect">
            <a:avLst/>
          </a:prstGeom>
          <a:noFill/>
          <a:ln w="9525">
            <a:noFill/>
            <a:miter lim="800000"/>
            <a:headEnd/>
            <a:tailEnd/>
          </a:ln>
        </p:spPr>
      </p:pic>
      <p:pic>
        <p:nvPicPr>
          <p:cNvPr id="55305" name="Picture 7" descr="华为－图片"/>
          <p:cNvPicPr>
            <a:picLocks noChangeAspect="1" noChangeArrowheads="1"/>
          </p:cNvPicPr>
          <p:nvPr/>
        </p:nvPicPr>
        <p:blipFill>
          <a:blip r:embed="rId7" cstate="print"/>
          <a:srcRect/>
          <a:stretch>
            <a:fillRect/>
          </a:stretch>
        </p:blipFill>
        <p:spPr bwMode="auto">
          <a:xfrm>
            <a:off x="6763926" y="1983880"/>
            <a:ext cx="5252361" cy="2989392"/>
          </a:xfrm>
          <a:prstGeom prst="rect">
            <a:avLst/>
          </a:prstGeom>
          <a:noFill/>
          <a:ln w="9525">
            <a:noFill/>
            <a:miter lim="800000"/>
            <a:headEnd/>
            <a:tailEnd/>
          </a:ln>
        </p:spPr>
      </p:pic>
      <p:pic>
        <p:nvPicPr>
          <p:cNvPr id="55306" name="Picture 8"/>
          <p:cNvPicPr>
            <a:picLocks noChangeAspect="1" noChangeArrowheads="1"/>
          </p:cNvPicPr>
          <p:nvPr/>
        </p:nvPicPr>
        <p:blipFill>
          <a:blip r:embed="rId8" cstate="print"/>
          <a:srcRect/>
          <a:stretch>
            <a:fillRect/>
          </a:stretch>
        </p:blipFill>
        <p:spPr bwMode="auto">
          <a:xfrm>
            <a:off x="6719466" y="5976408"/>
            <a:ext cx="5531811" cy="3244263"/>
          </a:xfrm>
          <a:prstGeom prst="rect">
            <a:avLst/>
          </a:prstGeom>
          <a:noFill/>
          <a:ln w="9525" algn="ctr">
            <a:noFill/>
            <a:miter lim="800000"/>
            <a:headEnd/>
            <a:tailEnd/>
          </a:ln>
        </p:spPr>
      </p:pic>
      <p:sp>
        <p:nvSpPr>
          <p:cNvPr id="103" name="Text Box 9"/>
          <p:cNvSpPr txBox="1">
            <a:spLocks noChangeArrowheads="1"/>
          </p:cNvSpPr>
          <p:nvPr/>
        </p:nvSpPr>
        <p:spPr bwMode="auto">
          <a:xfrm>
            <a:off x="512857" y="5011382"/>
            <a:ext cx="6374914" cy="633927"/>
          </a:xfrm>
          <a:prstGeom prst="rect">
            <a:avLst/>
          </a:prstGeom>
          <a:noFill/>
          <a:ln w="9525" algn="ctr">
            <a:noFill/>
            <a:miter lim="800000"/>
            <a:headEnd/>
            <a:tailEnd/>
          </a:ln>
        </p:spPr>
        <p:txBody>
          <a:bodyPr wrap="square" lIns="79151" tIns="39578" rIns="79151" bIns="39578">
            <a:spAutoFit/>
          </a:bodyPr>
          <a:lstStyle/>
          <a:p>
            <a:pPr defTabSz="1197770">
              <a:spcBef>
                <a:spcPct val="50000"/>
              </a:spcBef>
              <a:defRPr/>
            </a:pPr>
            <a:r>
              <a:rPr lang="en-US" altLang="zh-CN" sz="3600" b="1" dirty="0">
                <a:solidFill>
                  <a:schemeClr val="accent3">
                    <a:lumMod val="50000"/>
                  </a:schemeClr>
                </a:solidFill>
                <a:latin typeface="Telefonica Text"/>
                <a:ea typeface="ＭＳ Ｐゴシック" pitchFamily="34" charset="-128"/>
              </a:rPr>
              <a:t>Real-time Monitoring</a:t>
            </a:r>
          </a:p>
        </p:txBody>
      </p:sp>
      <p:sp>
        <p:nvSpPr>
          <p:cNvPr id="104" name="Text Box 10"/>
          <p:cNvSpPr txBox="1">
            <a:spLocks noChangeArrowheads="1"/>
          </p:cNvSpPr>
          <p:nvPr/>
        </p:nvSpPr>
        <p:spPr bwMode="auto">
          <a:xfrm>
            <a:off x="6697315" y="5011382"/>
            <a:ext cx="4196942" cy="633927"/>
          </a:xfrm>
          <a:prstGeom prst="rect">
            <a:avLst/>
          </a:prstGeom>
          <a:noFill/>
          <a:ln w="9525" algn="ctr">
            <a:noFill/>
            <a:miter lim="800000"/>
            <a:headEnd/>
            <a:tailEnd/>
          </a:ln>
        </p:spPr>
        <p:txBody>
          <a:bodyPr wrap="square" lIns="79151" tIns="39578" rIns="79151" bIns="39578">
            <a:spAutoFit/>
          </a:bodyPr>
          <a:lstStyle/>
          <a:p>
            <a:pPr defTabSz="1197770">
              <a:spcBef>
                <a:spcPct val="50000"/>
              </a:spcBef>
              <a:defRPr/>
            </a:pPr>
            <a:r>
              <a:rPr lang="en-US" altLang="zh-CN" sz="3600" b="1" dirty="0">
                <a:solidFill>
                  <a:schemeClr val="accent3">
                    <a:lumMod val="50000"/>
                  </a:schemeClr>
                </a:solidFill>
                <a:latin typeface="Telefonica Text"/>
                <a:ea typeface="ＭＳ Ｐゴシック" pitchFamily="34" charset="-128"/>
              </a:rPr>
              <a:t>Event Detection</a:t>
            </a:r>
          </a:p>
        </p:txBody>
      </p:sp>
      <p:sp>
        <p:nvSpPr>
          <p:cNvPr id="105" name="Text Box 11"/>
          <p:cNvSpPr txBox="1">
            <a:spLocks noChangeArrowheads="1"/>
          </p:cNvSpPr>
          <p:nvPr/>
        </p:nvSpPr>
        <p:spPr bwMode="auto">
          <a:xfrm>
            <a:off x="12490591" y="5011382"/>
            <a:ext cx="5872020" cy="633927"/>
          </a:xfrm>
          <a:prstGeom prst="rect">
            <a:avLst/>
          </a:prstGeom>
          <a:noFill/>
          <a:ln w="9525" algn="ctr">
            <a:noFill/>
            <a:miter lim="800000"/>
            <a:headEnd/>
            <a:tailEnd/>
          </a:ln>
        </p:spPr>
        <p:txBody>
          <a:bodyPr wrap="square" lIns="79151" tIns="39578" rIns="79151" bIns="39578">
            <a:spAutoFit/>
          </a:bodyPr>
          <a:lstStyle/>
          <a:p>
            <a:pPr defTabSz="1197770">
              <a:spcBef>
                <a:spcPct val="50000"/>
              </a:spcBef>
              <a:defRPr/>
            </a:pPr>
            <a:r>
              <a:rPr lang="en-US" altLang="zh-CN" sz="3600" b="1" dirty="0">
                <a:solidFill>
                  <a:schemeClr val="accent3">
                    <a:lumMod val="50000"/>
                  </a:schemeClr>
                </a:solidFill>
                <a:latin typeface="Telefonica Text"/>
                <a:ea typeface="ＭＳ Ｐゴシック" pitchFamily="34" charset="-128"/>
              </a:rPr>
              <a:t>License Plate Recognition</a:t>
            </a:r>
          </a:p>
        </p:txBody>
      </p:sp>
      <p:sp>
        <p:nvSpPr>
          <p:cNvPr id="106" name="Text Box 12"/>
          <p:cNvSpPr txBox="1">
            <a:spLocks noChangeArrowheads="1"/>
          </p:cNvSpPr>
          <p:nvPr/>
        </p:nvSpPr>
        <p:spPr bwMode="auto">
          <a:xfrm>
            <a:off x="576635" y="9278498"/>
            <a:ext cx="2518164" cy="633927"/>
          </a:xfrm>
          <a:prstGeom prst="rect">
            <a:avLst/>
          </a:prstGeom>
          <a:noFill/>
          <a:ln w="9525" algn="ctr">
            <a:noFill/>
            <a:miter lim="800000"/>
            <a:headEnd/>
            <a:tailEnd/>
          </a:ln>
        </p:spPr>
        <p:txBody>
          <a:bodyPr wrap="square" lIns="79151" tIns="39578" rIns="79151" bIns="39578">
            <a:spAutoFit/>
          </a:bodyPr>
          <a:lstStyle/>
          <a:p>
            <a:pPr defTabSz="1197770">
              <a:spcBef>
                <a:spcPct val="50000"/>
              </a:spcBef>
              <a:defRPr/>
            </a:pPr>
            <a:r>
              <a:rPr lang="en-US" altLang="zh-CN" sz="3600" b="1" dirty="0">
                <a:solidFill>
                  <a:schemeClr val="accent3">
                    <a:lumMod val="50000"/>
                  </a:schemeClr>
                </a:solidFill>
                <a:latin typeface="Telefonica Text"/>
                <a:ea typeface="ＭＳ Ｐゴシック" pitchFamily="34" charset="-128"/>
              </a:rPr>
              <a:t>E-police</a:t>
            </a:r>
          </a:p>
        </p:txBody>
      </p:sp>
      <p:sp>
        <p:nvSpPr>
          <p:cNvPr id="107" name="Text Box 13"/>
          <p:cNvSpPr txBox="1">
            <a:spLocks noChangeArrowheads="1"/>
          </p:cNvSpPr>
          <p:nvPr/>
        </p:nvSpPr>
        <p:spPr bwMode="auto">
          <a:xfrm>
            <a:off x="6681487" y="9220672"/>
            <a:ext cx="6208516" cy="633927"/>
          </a:xfrm>
          <a:prstGeom prst="rect">
            <a:avLst/>
          </a:prstGeom>
          <a:noFill/>
          <a:ln w="9525" algn="ctr">
            <a:noFill/>
            <a:miter lim="800000"/>
            <a:headEnd/>
            <a:tailEnd/>
          </a:ln>
        </p:spPr>
        <p:txBody>
          <a:bodyPr wrap="square" lIns="79151" tIns="39578" rIns="79151" bIns="39578">
            <a:spAutoFit/>
          </a:bodyPr>
          <a:lstStyle/>
          <a:p>
            <a:pPr defTabSz="1197770">
              <a:spcBef>
                <a:spcPct val="50000"/>
              </a:spcBef>
              <a:defRPr/>
            </a:pPr>
            <a:r>
              <a:rPr lang="en-US" altLang="zh-CN" sz="3600" b="1" dirty="0">
                <a:solidFill>
                  <a:schemeClr val="accent3">
                    <a:lumMod val="50000"/>
                  </a:schemeClr>
                </a:solidFill>
                <a:latin typeface="Telefonica Text"/>
                <a:ea typeface="ＭＳ Ｐゴシック" pitchFamily="34" charset="-128"/>
              </a:rPr>
              <a:t>Detection of </a:t>
            </a:r>
            <a:r>
              <a:rPr lang="en-US" altLang="zh-CN" sz="3600" b="1" dirty="0" smtClean="0">
                <a:solidFill>
                  <a:schemeClr val="accent3">
                    <a:lumMod val="50000"/>
                  </a:schemeClr>
                </a:solidFill>
                <a:latin typeface="Telefonica Text"/>
                <a:ea typeface="ＭＳ Ｐゴシック" pitchFamily="34" charset="-128"/>
              </a:rPr>
              <a:t>violation vehicles</a:t>
            </a:r>
            <a:endParaRPr lang="en-US" altLang="zh-CN" sz="3600" b="1" dirty="0">
              <a:solidFill>
                <a:schemeClr val="accent3">
                  <a:lumMod val="50000"/>
                </a:schemeClr>
              </a:solidFill>
              <a:latin typeface="Telefonica Text"/>
              <a:ea typeface="ＭＳ Ｐゴシック" pitchFamily="34" charset="-128"/>
            </a:endParaRPr>
          </a:p>
        </p:txBody>
      </p:sp>
      <p:sp>
        <p:nvSpPr>
          <p:cNvPr id="108" name="Text Box 14"/>
          <p:cNvSpPr txBox="1">
            <a:spLocks noChangeArrowheads="1"/>
          </p:cNvSpPr>
          <p:nvPr/>
        </p:nvSpPr>
        <p:spPr bwMode="auto">
          <a:xfrm>
            <a:off x="12529963" y="9220672"/>
            <a:ext cx="4278290" cy="633927"/>
          </a:xfrm>
          <a:prstGeom prst="rect">
            <a:avLst/>
          </a:prstGeom>
          <a:noFill/>
          <a:ln w="9525" algn="ctr">
            <a:noFill/>
            <a:miter lim="800000"/>
            <a:headEnd/>
            <a:tailEnd/>
          </a:ln>
        </p:spPr>
        <p:txBody>
          <a:bodyPr wrap="square" lIns="79151" tIns="39578" rIns="79151" bIns="39578">
            <a:spAutoFit/>
          </a:bodyPr>
          <a:lstStyle/>
          <a:p>
            <a:pPr defTabSz="1197770">
              <a:spcBef>
                <a:spcPct val="50000"/>
              </a:spcBef>
              <a:defRPr/>
            </a:pPr>
            <a:r>
              <a:rPr lang="en-US" altLang="zh-CN" sz="3600" b="1" dirty="0" smtClean="0">
                <a:solidFill>
                  <a:schemeClr val="accent3">
                    <a:lumMod val="50000"/>
                  </a:schemeClr>
                </a:solidFill>
                <a:latin typeface="Telefonica Text"/>
                <a:ea typeface="ＭＳ Ｐゴシック" pitchFamily="34" charset="-128"/>
              </a:rPr>
              <a:t>People Count and Record</a:t>
            </a:r>
            <a:endParaRPr lang="en-US" altLang="zh-CN" sz="3600" b="1" dirty="0">
              <a:solidFill>
                <a:schemeClr val="accent3">
                  <a:lumMod val="50000"/>
                </a:schemeClr>
              </a:solidFill>
              <a:latin typeface="Telefonica Text"/>
              <a:ea typeface="ＭＳ Ｐゴシック" pitchFamily="34" charset="-128"/>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963DB8-FBE1-432A-AF3D-1F91328707A7}"/>
</file>

<file path=customXml/itemProps2.xml><?xml version="1.0" encoding="utf-8"?>
<ds:datastoreItem xmlns:ds="http://schemas.openxmlformats.org/officeDocument/2006/customXml" ds:itemID="{E422BFDF-FA16-41C5-BEF5-CDC1AAEB98CC}"/>
</file>

<file path=customXml/itemProps3.xml><?xml version="1.0" encoding="utf-8"?>
<ds:datastoreItem xmlns:ds="http://schemas.openxmlformats.org/officeDocument/2006/customXml" ds:itemID="{1079B37D-C8F7-49D4-BE07-EA158B82ADD5}"/>
</file>

<file path=docProps/app.xml><?xml version="1.0" encoding="utf-8"?>
<Properties xmlns="http://schemas.openxmlformats.org/officeDocument/2006/extended-properties" xmlns:vt="http://schemas.openxmlformats.org/officeDocument/2006/docPropsVTypes">
  <TotalTime>973</TotalTime>
  <Words>933</Words>
  <Application>Microsoft Office PowerPoint</Application>
  <PresentationFormat>Custom</PresentationFormat>
  <Paragraphs>203</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de Office</vt:lpstr>
      <vt:lpstr>Slide 1</vt:lpstr>
      <vt:lpstr>Slide 2</vt:lpstr>
      <vt:lpstr>Slide 3</vt:lpstr>
      <vt:lpstr>Slide 4</vt:lpstr>
      <vt:lpstr>Slide 5</vt:lpstr>
      <vt:lpstr>Slide 6</vt:lpstr>
      <vt:lpstr>Slide 7</vt:lpstr>
      <vt:lpstr>Video surveillance implementation rise several problems</vt:lpstr>
      <vt:lpstr>High requirements to provide intelligent behavior analysis</vt:lpstr>
      <vt:lpstr>Slide 10</vt:lpstr>
      <vt:lpstr>Some Huawei cases as examples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e00195880</cp:lastModifiedBy>
  <cp:revision>61</cp:revision>
  <dcterms:created xsi:type="dcterms:W3CDTF">2013-08-21T15:33:30Z</dcterms:created>
  <dcterms:modified xsi:type="dcterms:W3CDTF">2013-09-17T11:04:56Z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(2)OW87rx4OEsN9auWdeKvWA51RZ48PRUjAwu6CKAbjTsaN8JOJ++s31d+8VThrv+1yAqiZGE4k_x000d_
04UwzINka04qYK8x67ng03IicPBglbW76fqTcyrJf4lfC9i+QmYwTIVpkkcKq5jf72HmhG1E_x000d_
4H/IzJ2XSbKsNzShGYj5GL34PafRszJ7V78QLmb8wMldwhlXu1cMzS9qKIiI7sizd6KaZdsz_x000d_
rqYjJGo6u8V6eY+ExL</vt:lpwstr>
  </property>
  <property fmtid="{D5CDD505-2E9C-101B-9397-08002B2CF9AE}" pid="3" name="_ms_pID_7253431">
    <vt:lpwstr>Q=</vt:lpwstr>
  </property>
  <property fmtid="{D5CDD505-2E9C-101B-9397-08002B2CF9AE}" pid="4" name="sflag">
    <vt:lpwstr>1379415563</vt:lpwstr>
  </property>
  <property fmtid="{D5CDD505-2E9C-101B-9397-08002B2CF9AE}" pid="5" name="ContentTypeId">
    <vt:lpwstr>0x010100162C488B902C4D4385B7704CD2E51C82</vt:lpwstr>
  </property>
</Properties>
</file>