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70" r:id="rId4"/>
    <p:sldId id="274" r:id="rId5"/>
    <p:sldId id="275" r:id="rId6"/>
    <p:sldId id="271" r:id="rId7"/>
    <p:sldId id="276" r:id="rId8"/>
    <p:sldId id="277" r:id="rId9"/>
    <p:sldId id="265" r:id="rId10"/>
  </p:sldIdLst>
  <p:sldSz cx="18291175" cy="10290175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4" autoAdjust="0"/>
  </p:normalViewPr>
  <p:slideViewPr>
    <p:cSldViewPr showGuides="1">
      <p:cViewPr>
        <p:scale>
          <a:sx n="40" d="100"/>
          <a:sy n="40" d="100"/>
        </p:scale>
        <p:origin x="-240" y="-132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6844-F0FC-49A3-8504-4F4B2BDA7BD6}" type="datetimeFigureOut">
              <a:rPr lang="en-GB" smtClean="0"/>
              <a:t>12/09/2013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2693-C3FB-4DD0-8D15-DA4273F72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A2693-C3FB-4DD0-8D15-DA4273F729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5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</a:p>
          <a:p>
            <a:endParaRPr lang="en-GB" dirty="0" smtClean="0"/>
          </a:p>
          <a:p>
            <a:pPr marL="165929" indent="-165929">
              <a:buFont typeface="Arial" pitchFamily="34" charset="0"/>
              <a:buChar char="•"/>
            </a:pPr>
            <a:r>
              <a:rPr lang="en-GB" dirty="0" smtClean="0"/>
              <a:t>Forum for the Future is a sustainability non-profit that works globally with business, government and others to solve tricky challenges.</a:t>
            </a:r>
          </a:p>
          <a:p>
            <a:pPr marL="165929" indent="-165929">
              <a:buFont typeface="Arial" pitchFamily="34" charset="0"/>
              <a:buChar char="•"/>
            </a:pPr>
            <a:r>
              <a:rPr lang="en-GB" dirty="0" smtClean="0"/>
              <a:t>We aim to transform the critical systems that we all depend on, such as food</a:t>
            </a:r>
            <a:r>
              <a:rPr lang="en-GB" baseline="0" dirty="0" smtClean="0"/>
              <a:t> and</a:t>
            </a:r>
            <a:r>
              <a:rPr lang="en-GB" dirty="0" smtClean="0"/>
              <a:t> energy, to make them fit for the challenges of the 21</a:t>
            </a:r>
            <a:r>
              <a:rPr lang="en-GB" baseline="30000" dirty="0" smtClean="0"/>
              <a:t>st</a:t>
            </a:r>
            <a:r>
              <a:rPr lang="en-GB" dirty="0" smtClean="0"/>
              <a:t> century. </a:t>
            </a:r>
          </a:p>
          <a:p>
            <a:pPr marL="165929" indent="-165929">
              <a:buFont typeface="Arial" pitchFamily="34" charset="0"/>
              <a:buChar char="•"/>
            </a:pPr>
            <a:r>
              <a:rPr lang="en-GB" dirty="0" smtClean="0"/>
              <a:t>We have 17 years’ experience inspiring new thinking, building creative partnerships and developing practical innovations to change our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that challenging may also require</a:t>
            </a:r>
            <a:r>
              <a:rPr lang="en-GB" baseline="0" dirty="0" smtClean="0"/>
              <a:t> stepping out from the here and now, easily measurable with tried and tested metrics into territory which is less proven – as you would expect if you are pushing the leading edge rather than being dragged along in the crowd.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note</a:t>
            </a:r>
            <a:r>
              <a:rPr lang="en-GB" baseline="0" dirty="0" smtClean="0"/>
              <a:t> that simple does not equal simplistic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202D3-172A-4D58-88CB-EFDD265B5C45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1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12/09/2013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97" r="22254" b="10594"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47321" y="8523073"/>
            <a:ext cx="8136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James Taplin</a:t>
            </a:r>
          </a:p>
          <a:p>
            <a:pPr defTabSz="1217613"/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Forum </a:t>
            </a:r>
            <a:r>
              <a:rPr lang="es-ES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for</a:t>
            </a:r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the</a:t>
            </a:r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Future</a:t>
            </a:r>
            <a:endParaRPr lang="es-ES" sz="4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7321" y="5577135"/>
            <a:ext cx="10198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i="1" dirty="0">
                <a:solidFill>
                  <a:schemeClr val="bg1"/>
                </a:solidFill>
                <a:latin typeface="Arial" panose="020B0604020202020204" pitchFamily="34" charset="0"/>
              </a:rPr>
              <a:t>Keeping it simple – the characteristics </a:t>
            </a:r>
            <a:r>
              <a:rPr lang="en-GB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of </a:t>
            </a:r>
            <a:r>
              <a:rPr lang="en-GB" sz="4800" i="1" dirty="0">
                <a:solidFill>
                  <a:schemeClr val="bg1"/>
                </a:solidFill>
                <a:latin typeface="Arial" panose="020B0604020202020204" pitchFamily="34" charset="0"/>
              </a:rPr>
              <a:t>a successful </a:t>
            </a:r>
            <a:r>
              <a:rPr lang="en-GB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GB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eco </a:t>
            </a:r>
            <a:r>
              <a:rPr lang="en-GB" sz="4800" i="1" dirty="0">
                <a:solidFill>
                  <a:schemeClr val="bg1"/>
                </a:solidFill>
                <a:latin typeface="Arial" panose="020B0604020202020204" pitchFamily="34" charset="0"/>
              </a:rPr>
              <a:t>rating scheme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260" b="19357"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49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595" y="2408783"/>
            <a:ext cx="6080499" cy="6258891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eaLnBrk="1" hangingPunct="1"/>
            <a: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  <a:t>Forum for the Future is a sustainability non-profit that </a:t>
            </a:r>
            <a:b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  <a:t>works globally with business, government and others </a:t>
            </a:r>
            <a:b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  <a:t>to solve difficult </a:t>
            </a:r>
            <a:r>
              <a:rPr lang="en-GB" sz="4400" b="1" i="1" dirty="0">
                <a:solidFill>
                  <a:schemeClr val="bg1"/>
                </a:solidFill>
                <a:latin typeface="Arial" panose="020B0604020202020204" pitchFamily="34" charset="0"/>
              </a:rPr>
              <a:t>challenges.</a:t>
            </a:r>
            <a:endParaRPr lang="en-GB" sz="4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Forum for the Future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97094" y="2440922"/>
            <a:ext cx="11811099" cy="5984283"/>
            <a:chOff x="115133" y="1145973"/>
            <a:chExt cx="18156242" cy="772486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67"/>
            <a:stretch/>
          </p:blipFill>
          <p:spPr>
            <a:xfrm>
              <a:off x="115133" y="1145973"/>
              <a:ext cx="18156242" cy="77248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59154" y="4618173"/>
              <a:ext cx="3380241" cy="848555"/>
            </a:xfrm>
            <a:prstGeom prst="rect">
              <a:avLst/>
            </a:prstGeom>
            <a:solidFill>
              <a:srgbClr val="7CA32E"/>
            </a:solidFill>
          </p:spPr>
          <p:txBody>
            <a:bodyPr wrap="none" lIns="163321" tIns="81660" rIns="163321" bIns="81660" rtlCol="0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York</a:t>
              </a:r>
              <a:endParaRPr lang="en-GB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77115" y="5036361"/>
              <a:ext cx="2887409" cy="848555"/>
            </a:xfrm>
            <a:prstGeom prst="rect">
              <a:avLst/>
            </a:prstGeom>
            <a:solidFill>
              <a:srgbClr val="D40E8C"/>
            </a:solidFill>
          </p:spPr>
          <p:txBody>
            <a:bodyPr wrap="none" lIns="163321" tIns="81660" rIns="163321" bIns="81660" rtlCol="0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Mumbai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10105" y="3708157"/>
              <a:ext cx="2813484" cy="848555"/>
            </a:xfrm>
            <a:prstGeom prst="rect">
              <a:avLst/>
            </a:prstGeom>
            <a:solidFill>
              <a:srgbClr val="5BBED1"/>
            </a:solidFill>
          </p:spPr>
          <p:txBody>
            <a:bodyPr wrap="none" lIns="163321" tIns="81660" rIns="163321" bIns="81660" rtlCol="0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London</a:t>
              </a:r>
              <a:endParaRPr lang="en-GB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84381" y="6479283"/>
              <a:ext cx="3587232" cy="848555"/>
            </a:xfrm>
            <a:prstGeom prst="rect">
              <a:avLst/>
            </a:prstGeom>
            <a:solidFill>
              <a:srgbClr val="FDB727"/>
            </a:solidFill>
          </p:spPr>
          <p:txBody>
            <a:bodyPr wrap="none" lIns="163321" tIns="81660" rIns="163321" bIns="81660" rtlCol="0">
              <a:spAutoFit/>
            </a:bodyPr>
            <a:lstStyle/>
            <a:p>
              <a:pPr>
                <a:defRPr/>
              </a:pPr>
              <a:r>
                <a:rPr lang="en-GB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Singapore</a:t>
              </a:r>
              <a:endParaRPr lang="en-GB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" y="8855025"/>
            <a:ext cx="18274681" cy="1438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691" y="1688703"/>
            <a:ext cx="16592253" cy="8167106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Assessment tools</a:t>
            </a:r>
          </a:p>
          <a:p>
            <a:pPr eaLnBrk="1" hangingPunct="1"/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Unilever, Alliance Boots, </a:t>
            </a:r>
            <a:r>
              <a:rPr lang="en-GB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Firmenich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Delhaize, BP</a:t>
            </a:r>
          </a:p>
          <a:p>
            <a:pPr eaLnBrk="1" hangingPunct="1"/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Telefónica Eco Rating – </a:t>
            </a:r>
          </a:p>
          <a:p>
            <a:pPr eaLnBrk="1" hangingPunct="1"/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Planning &amp; consultation June 2009 – Launch August 2010</a:t>
            </a:r>
          </a:p>
          <a:p>
            <a:pPr eaLnBrk="1" hangingPunct="1"/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Verizon Wireless Eco Rating</a:t>
            </a:r>
          </a:p>
          <a:p>
            <a:pPr eaLnBrk="1" hangingPunct="1"/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Implementation December 2011</a:t>
            </a:r>
          </a:p>
          <a:p>
            <a:pPr eaLnBrk="1" hangingPunct="1"/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GSMA Eco Rating Assessment</a:t>
            </a:r>
          </a:p>
          <a:p>
            <a:pPr eaLnBrk="1" hangingPunct="1"/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January 2012</a:t>
            </a:r>
          </a:p>
          <a:p>
            <a:pPr eaLnBrk="1" hangingPunct="1"/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Vodafone &amp; Telefónica Eco rating alignment </a:t>
            </a: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Forum for the Future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" y="8855025"/>
            <a:ext cx="18274681" cy="1438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89"/>
            <a:ext cx="18324948" cy="10329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581" y="2192759"/>
            <a:ext cx="16284854" cy="2011574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have many goals: Education, Procurement, Risk avoidance, etc.</a:t>
            </a: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only one purpose: to drive green innovation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Successful Eco-Rating Schemes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81" y="4641031"/>
            <a:ext cx="16284854" cy="3858234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</a:t>
            </a: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(just) about </a:t>
            </a: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showing, its about doing</a:t>
            </a:r>
          </a:p>
          <a:p>
            <a:pPr marL="1559555" lvl="1" indent="-742950">
              <a:buFont typeface="Arial" panose="020B0604020202020204" pitchFamily="34" charset="0"/>
              <a:buChar char="•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those who are interested make the more sustainable decisions</a:t>
            </a:r>
          </a:p>
          <a:p>
            <a:pPr marL="1559555" lvl="1" indent="-742950">
              <a:buFont typeface="Arial" panose="020B0604020202020204" pitchFamily="34" charset="0"/>
              <a:buChar char="•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offer your customers an increasingly sustainable portfolio of devices to choose from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81" y="8313439"/>
            <a:ext cx="16284854" cy="1396021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Manufacturers </a:t>
            </a: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stakeholders</a:t>
            </a: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" y="0"/>
            <a:ext cx="18274681" cy="11176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581" y="2192759"/>
            <a:ext cx="16284854" cy="8167106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eaLnBrk="1" hangingPunct="1"/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Understanding the rules of the game and giving everyone the opportunity to participate fairly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level playing field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clear direction for improvement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An understanding of the rewards and penalties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 long-term commitment from networks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t>Innovation is driven by: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6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r="13031" b="3559"/>
          <a:stretch/>
        </p:blipFill>
        <p:spPr>
          <a:xfrm>
            <a:off x="-65887" y="-53955"/>
            <a:ext cx="18357061" cy="10344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581" y="2264767"/>
            <a:ext cx="17076942" cy="8167106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 eaLnBrk="1" hangingPunct="1">
              <a:buFontTx/>
              <a:buChar char="-"/>
            </a:pP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imple – no open-ended questions, complex tools, or time-consuming processes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Accessible – all must be able to participate fairly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Relevant – no time-consuming questions that yield questionable sustainability benefits. Use the 80:20 rule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Intentional – what is the issue you’re trying to influence?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on-contentious – no questions that are open to interpretation depending upon circumstances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</a:rPr>
              <a:t>Key success </a:t>
            </a:r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criteria 1 </a:t>
            </a:r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</a:rPr>
              <a:t>– keep it: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5" r="13031" b="3559"/>
          <a:stretch/>
        </p:blipFill>
        <p:spPr>
          <a:xfrm>
            <a:off x="-65887" y="-53955"/>
            <a:ext cx="18357061" cy="10344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581" y="2264767"/>
            <a:ext cx="17076942" cy="6935999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Transparent – it has to be clear how scores are derived from each issue &amp; how to improve them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Self-contained – there needs to be instant feedback that allows the user to understand how changes alter results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Challenging – include questions that set stretching &amp; aspirational goals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Evolving – innovation &amp; technology doesn’t stand still, neither  can the tool for driving it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Key success criteria 2 – keep it: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138"/>
          <a:stretch/>
        </p:blipFill>
        <p:spPr>
          <a:xfrm>
            <a:off x="-1" y="-1"/>
            <a:ext cx="18292390" cy="1029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581" y="2264767"/>
            <a:ext cx="17076942" cy="6935999"/>
          </a:xfrm>
          <a:prstGeom prst="rect">
            <a:avLst/>
          </a:prstGeom>
          <a:noFill/>
        </p:spPr>
        <p:txBody>
          <a:bodyPr wrap="square" lIns="163321" tIns="81660" rIns="163321" bIns="81660" rtlCol="0">
            <a:spAutoFit/>
          </a:bodyPr>
          <a:lstStyle/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Mainstream transformational success comes from setting Green Innovation as your over-arching goal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r>
              <a:rPr lang="en-GB" sz="40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Innovation builds best from a secure and stable footing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 eaLnBrk="1" hangingPunct="1">
              <a:buFontTx/>
              <a:buChar char="-"/>
            </a:pPr>
            <a:endParaRPr lang="en-GB" sz="40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GB" sz="4000" b="1" i="1" dirty="0">
                <a:solidFill>
                  <a:schemeClr val="bg1"/>
                </a:solidFill>
                <a:latin typeface="Arial" panose="020B0604020202020204" pitchFamily="34" charset="0"/>
              </a:rPr>
              <a:t>Its very simple to make something difficult, quite difficult to make something simple</a:t>
            </a:r>
          </a:p>
          <a:p>
            <a:pPr marL="571500" indent="-571500" eaLnBrk="1" hangingPunct="1">
              <a:buFontTx/>
              <a:buChar char="-"/>
            </a:pPr>
            <a:endParaRPr lang="en-GB" sz="4000" b="1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93580" y="320551"/>
            <a:ext cx="16592254" cy="8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321" tIns="81660" rIns="163321" bIns="8166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9207E"/>
                </a:solidFill>
                <a:latin typeface="Clarendon BT" pitchFamily="18" charset="0"/>
              </a:defRPr>
            </a:lvl9pPr>
          </a:lstStyle>
          <a:p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Conclusions: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9"/>
          <a:stretch/>
        </p:blipFill>
        <p:spPr>
          <a:xfrm>
            <a:off x="-1" y="-1"/>
            <a:ext cx="18291175" cy="10290175"/>
          </a:xfrm>
          <a:prstGeom prst="rect">
            <a:avLst/>
          </a:prstGeom>
        </p:spPr>
      </p:pic>
      <p:pic>
        <p:nvPicPr>
          <p:cNvPr id="12" name="11 Imagen" descr="banda_baja.png"/>
          <p:cNvPicPr>
            <a:picLocks noChangeAspect="1"/>
          </p:cNvPicPr>
          <p:nvPr/>
        </p:nvPicPr>
        <p:blipFill>
          <a:blip r:embed="rId3" cstate="print"/>
          <a:srcRect t="66102"/>
          <a:stretch>
            <a:fillRect/>
          </a:stretch>
        </p:blipFill>
        <p:spPr>
          <a:xfrm>
            <a:off x="2729" y="6801271"/>
            <a:ext cx="18285716" cy="348667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897115" y="3266738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Thank</a:t>
            </a:r>
            <a:r>
              <a:rPr lang="es-ES" sz="8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ES" sz="88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you</a:t>
            </a:r>
            <a:endParaRPr lang="es-ES" sz="88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s-ES" sz="48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ES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j.taplin@forumforthefuture.org</a:t>
            </a:r>
          </a:p>
          <a:p>
            <a:pPr algn="ctr"/>
            <a:r>
              <a:rPr lang="es-ES" sz="4800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@</a:t>
            </a:r>
            <a:r>
              <a:rPr lang="es-ES" sz="4800" i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james_taplin</a:t>
            </a:r>
            <a:endParaRPr lang="es-ES" sz="4800" i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331" y="462270"/>
            <a:ext cx="2011684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6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641020-5FA4-4BE8-9AA6-F5B9A0C25199}"/>
</file>

<file path=customXml/itemProps2.xml><?xml version="1.0" encoding="utf-8"?>
<ds:datastoreItem xmlns:ds="http://schemas.openxmlformats.org/officeDocument/2006/customXml" ds:itemID="{78A6ACC2-E2B1-47AD-98C6-3FD916DBB2B5}"/>
</file>

<file path=customXml/itemProps3.xml><?xml version="1.0" encoding="utf-8"?>
<ds:datastoreItem xmlns:ds="http://schemas.openxmlformats.org/officeDocument/2006/customXml" ds:itemID="{3DEE7878-F8FF-4CD6-A46C-EAA4FA25E987}"/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467</Words>
  <Application>Microsoft Office PowerPoint</Application>
  <PresentationFormat>Custom</PresentationFormat>
  <Paragraphs>87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jamestaplin</cp:lastModifiedBy>
  <cp:revision>63</cp:revision>
  <dcterms:created xsi:type="dcterms:W3CDTF">2013-08-21T15:33:30Z</dcterms:created>
  <dcterms:modified xsi:type="dcterms:W3CDTF">2013-09-13T12:40:06Z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</Properties>
</file>