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Default Extension="xlsx" ContentType="application/vnd.openxmlformats-officedocument.spreadsheetml.sheet"/>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785" r:id="rId5"/>
    <p:sldMasterId id="2147483796" r:id="rId6"/>
    <p:sldMasterId id="2147483799" r:id="rId7"/>
    <p:sldMasterId id="2147483802" r:id="rId8"/>
    <p:sldMasterId id="2147483805" r:id="rId9"/>
    <p:sldMasterId id="2147483808" r:id="rId10"/>
    <p:sldMasterId id="2147483811" r:id="rId11"/>
    <p:sldMasterId id="2147483814" r:id="rId12"/>
  </p:sldMasterIdLst>
  <p:notesMasterIdLst>
    <p:notesMasterId r:id="rId23"/>
  </p:notesMasterIdLst>
  <p:handoutMasterIdLst>
    <p:handoutMasterId r:id="rId24"/>
  </p:handoutMasterIdLst>
  <p:sldIdLst>
    <p:sldId id="275" r:id="rId13"/>
    <p:sldId id="262" r:id="rId14"/>
    <p:sldId id="272" r:id="rId15"/>
    <p:sldId id="277" r:id="rId16"/>
    <p:sldId id="270" r:id="rId17"/>
    <p:sldId id="267" r:id="rId18"/>
    <p:sldId id="278" r:id="rId19"/>
    <p:sldId id="265" r:id="rId20"/>
    <p:sldId id="266" r:id="rId21"/>
    <p:sldId id="276" r:id="rId22"/>
  </p:sldIdLst>
  <p:sldSz cx="9144000" cy="5143500" type="screen16x9"/>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FF"/>
    <a:srgbClr val="777777"/>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2" autoAdjust="0"/>
    <p:restoredTop sz="94660"/>
  </p:normalViewPr>
  <p:slideViewPr>
    <p:cSldViewPr showGuides="1">
      <p:cViewPr>
        <p:scale>
          <a:sx n="125" d="100"/>
          <a:sy n="125" d="100"/>
        </p:scale>
        <p:origin x="-744" y="-816"/>
      </p:cViewPr>
      <p:guideLst>
        <p:guide orient="horz" pos="327"/>
        <p:guide orient="horz" pos="464"/>
        <p:guide orient="horz" pos="634"/>
        <p:guide orient="horz" pos="2130"/>
        <p:guide orient="horz" pos="3015"/>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6.5584426946631927E-2"/>
          <c:y val="2.4102066467043774E-2"/>
          <c:w val="0.70898283027121611"/>
          <c:h val="0.6963528150530488"/>
        </c:manualLayout>
      </c:layout>
      <c:barChart>
        <c:barDir val="col"/>
        <c:grouping val="clustered"/>
        <c:ser>
          <c:idx val="0"/>
          <c:order val="0"/>
          <c:tx>
            <c:strRef>
              <c:f>Sheet1!$B$1</c:f>
              <c:strCache>
                <c:ptCount val="1"/>
                <c:pt idx="0">
                  <c:v>Use</c:v>
                </c:pt>
              </c:strCache>
            </c:strRef>
          </c:tx>
          <c:spPr>
            <a:solidFill>
              <a:schemeClr val="tx1"/>
            </a:solidFill>
          </c:spPr>
          <c:dLbls>
            <c:dLbl>
              <c:idx val="0"/>
              <c:layout>
                <c:manualLayout>
                  <c:x val="-1.1111111111111117E-2"/>
                  <c:y val="-2.4875621890547265E-2"/>
                </c:manualLayout>
              </c:layout>
              <c:showVal val="1"/>
            </c:dLbl>
            <c:dLbl>
              <c:idx val="1"/>
              <c:layout>
                <c:manualLayout>
                  <c:x val="-7.5075075075075066E-3"/>
                  <c:y val="-1.8518518518518566E-2"/>
                </c:manualLayout>
              </c:layout>
              <c:showVal val="1"/>
            </c:dLbl>
            <c:dLbl>
              <c:idx val="4"/>
              <c:layout>
                <c:manualLayout>
                  <c:x val="-1.1111069049061185E-2"/>
                  <c:y val="-3.3443944506936642E-2"/>
                </c:manualLayout>
              </c:layout>
              <c:showVal val="1"/>
            </c:dLbl>
            <c:dLbl>
              <c:idx val="5"/>
              <c:layout>
                <c:manualLayout>
                  <c:x val="-2.7777777777777874E-3"/>
                  <c:y val="-1.4925373134328361E-2"/>
                </c:manualLayout>
              </c:layout>
              <c:showVal val="1"/>
            </c:dLbl>
            <c:dLbl>
              <c:idx val="6"/>
              <c:layout>
                <c:manualLayout>
                  <c:x val="1.3888888888888924E-3"/>
                  <c:y val="4.9751243781094526E-3"/>
                </c:manualLayout>
              </c:layout>
              <c:showVal val="1"/>
            </c:dLbl>
            <c:dLbl>
              <c:idx val="7"/>
              <c:layout>
                <c:manualLayout>
                  <c:x val="-1.2012012012012021E-2"/>
                  <c:y val="-7.9365079365079517E-3"/>
                </c:manualLayout>
              </c:layout>
              <c:showVal val="1"/>
            </c:dLbl>
            <c:showVal val="1"/>
          </c:dLbls>
          <c:cat>
            <c:strRef>
              <c:f>Sheet1!$A$2:$A$8</c:f>
              <c:strCache>
                <c:ptCount val="7"/>
                <c:pt idx="0">
                  <c:v>Laptops</c:v>
                </c:pt>
                <c:pt idx="1">
                  <c:v>F+MR+Budget phones</c:v>
                </c:pt>
                <c:pt idx="2">
                  <c:v>Smartphones</c:v>
                </c:pt>
                <c:pt idx="3">
                  <c:v>Tablets</c:v>
                </c:pt>
                <c:pt idx="4">
                  <c:v>TOTAL DEVICES</c:v>
                </c:pt>
                <c:pt idx="5">
                  <c:v>TOTAL ICT</c:v>
                </c:pt>
                <c:pt idx="6">
                  <c:v>TOTAL WORLD ALL STAGES</c:v>
                </c:pt>
              </c:strCache>
            </c:strRef>
          </c:cat>
          <c:val>
            <c:numRef>
              <c:f>Sheet1!$B$2:$B$8</c:f>
              <c:numCache>
                <c:formatCode>General</c:formatCode>
                <c:ptCount val="7"/>
                <c:pt idx="0">
                  <c:v>67</c:v>
                </c:pt>
                <c:pt idx="1">
                  <c:v>2</c:v>
                </c:pt>
                <c:pt idx="2">
                  <c:v>5</c:v>
                </c:pt>
                <c:pt idx="3">
                  <c:v>2</c:v>
                </c:pt>
                <c:pt idx="4">
                  <c:v>854</c:v>
                </c:pt>
                <c:pt idx="5">
                  <c:v>1489</c:v>
                </c:pt>
                <c:pt idx="6">
                  <c:v>23192</c:v>
                </c:pt>
              </c:numCache>
            </c:numRef>
          </c:val>
        </c:ser>
        <c:ser>
          <c:idx val="1"/>
          <c:order val="1"/>
          <c:tx>
            <c:strRef>
              <c:f>Sheet1!$C$1</c:f>
              <c:strCache>
                <c:ptCount val="1"/>
                <c:pt idx="0">
                  <c:v>Manufacturing</c:v>
                </c:pt>
              </c:strCache>
            </c:strRef>
          </c:tx>
          <c:spPr>
            <a:solidFill>
              <a:srgbClr val="FF0000"/>
            </a:solidFill>
          </c:spPr>
          <c:dLbls>
            <c:dLbl>
              <c:idx val="1"/>
              <c:layout>
                <c:manualLayout>
                  <c:x val="9.009009009009061E-3"/>
                  <c:y val="7.9365079365079517E-3"/>
                </c:manualLayout>
              </c:layout>
              <c:showVal val="1"/>
            </c:dLbl>
            <c:dLbl>
              <c:idx val="2"/>
              <c:layout>
                <c:manualLayout>
                  <c:x val="9.6153846153846489E-3"/>
                  <c:y val="-1.4925373134328361E-2"/>
                </c:manualLayout>
              </c:layout>
              <c:showVal val="1"/>
            </c:dLbl>
            <c:dLbl>
              <c:idx val="3"/>
              <c:layout>
                <c:manualLayout>
                  <c:x val="-2.3099636583888551E-3"/>
                  <c:y val="-1.8952481686057947E-3"/>
                </c:manualLayout>
              </c:layout>
              <c:showVal val="1"/>
            </c:dLbl>
            <c:dLbl>
              <c:idx val="4"/>
              <c:layout>
                <c:manualLayout>
                  <c:x val="4.5045045045045053E-3"/>
                  <c:y val="-1.058201058201058E-2"/>
                </c:manualLayout>
              </c:layout>
              <c:showVal val="1"/>
            </c:dLbl>
            <c:dLbl>
              <c:idx val="5"/>
              <c:layout>
                <c:manualLayout>
                  <c:x val="1.2012012012012067E-2"/>
                  <c:y val="0"/>
                </c:manualLayout>
              </c:layout>
              <c:showVal val="1"/>
            </c:dLbl>
            <c:dLbl>
              <c:idx val="9"/>
              <c:layout>
                <c:manualLayout>
                  <c:x val="2.6479750778816424E-2"/>
                  <c:y val="2.7322404371584678E-3"/>
                </c:manualLayout>
              </c:layout>
              <c:showVal val="1"/>
            </c:dLbl>
            <c:showVal val="1"/>
          </c:dLbls>
          <c:cat>
            <c:strRef>
              <c:f>Sheet1!$A$2:$A$8</c:f>
              <c:strCache>
                <c:ptCount val="7"/>
                <c:pt idx="0">
                  <c:v>Laptops</c:v>
                </c:pt>
                <c:pt idx="1">
                  <c:v>F+MR+Budget phones</c:v>
                </c:pt>
                <c:pt idx="2">
                  <c:v>Smartphones</c:v>
                </c:pt>
                <c:pt idx="3">
                  <c:v>Tablets</c:v>
                </c:pt>
                <c:pt idx="4">
                  <c:v>TOTAL DEVICES</c:v>
                </c:pt>
                <c:pt idx="5">
                  <c:v>TOTAL ICT</c:v>
                </c:pt>
                <c:pt idx="6">
                  <c:v>TOTAL WORLD ALL STAGES</c:v>
                </c:pt>
              </c:strCache>
            </c:strRef>
          </c:cat>
          <c:val>
            <c:numRef>
              <c:f>Sheet1!$C$2:$C$8</c:f>
              <c:numCache>
                <c:formatCode>General</c:formatCode>
                <c:ptCount val="7"/>
                <c:pt idx="0">
                  <c:v>27</c:v>
                </c:pt>
                <c:pt idx="1">
                  <c:v>10</c:v>
                </c:pt>
                <c:pt idx="2">
                  <c:v>23</c:v>
                </c:pt>
                <c:pt idx="3">
                  <c:v>9</c:v>
                </c:pt>
                <c:pt idx="4">
                  <c:v>244</c:v>
                </c:pt>
                <c:pt idx="5">
                  <c:v>335</c:v>
                </c:pt>
              </c:numCache>
            </c:numRef>
          </c:val>
        </c:ser>
        <c:axId val="450742144"/>
        <c:axId val="450743680"/>
      </c:barChart>
      <c:catAx>
        <c:axId val="450742144"/>
        <c:scaling>
          <c:orientation val="minMax"/>
        </c:scaling>
        <c:axPos val="b"/>
        <c:tickLblPos val="nextTo"/>
        <c:txPr>
          <a:bodyPr/>
          <a:lstStyle/>
          <a:p>
            <a:pPr>
              <a:defRPr sz="1600" baseline="0"/>
            </a:pPr>
            <a:endParaRPr lang="es-ES"/>
          </a:p>
        </c:txPr>
        <c:crossAx val="450743680"/>
        <c:crosses val="autoZero"/>
        <c:auto val="1"/>
        <c:lblAlgn val="ctr"/>
        <c:lblOffset val="100"/>
      </c:catAx>
      <c:valAx>
        <c:axId val="450743680"/>
        <c:scaling>
          <c:orientation val="minMax"/>
        </c:scaling>
        <c:axPos val="l"/>
        <c:majorGridlines>
          <c:spPr>
            <a:ln>
              <a:solidFill>
                <a:srgbClr val="FFFFFF"/>
              </a:solidFill>
            </a:ln>
          </c:spPr>
        </c:majorGridlines>
        <c:numFmt formatCode="General" sourceLinked="1"/>
        <c:tickLblPos val="nextTo"/>
        <c:crossAx val="450742144"/>
        <c:crosses val="autoZero"/>
        <c:crossBetween val="between"/>
      </c:valAx>
    </c:plotArea>
    <c:legend>
      <c:legendPos val="r"/>
      <c:layout>
        <c:manualLayout>
          <c:xMode val="edge"/>
          <c:yMode val="edge"/>
          <c:x val="0.8550103472642846"/>
          <c:y val="0.23739615881348175"/>
          <c:w val="0.13318295034549268"/>
          <c:h val="0.34021976730520698"/>
        </c:manualLayout>
      </c:layout>
      <c:txPr>
        <a:bodyPr/>
        <a:lstStyle/>
        <a:p>
          <a:pPr>
            <a:defRPr sz="1600" baseline="0"/>
          </a:pPr>
          <a:endParaRPr lang="es-ES"/>
        </a:p>
      </c:txPr>
    </c:legend>
    <c:plotVisOnly val="1"/>
  </c:chart>
  <c:txPr>
    <a:bodyPr/>
    <a:lstStyle/>
    <a:p>
      <a:pPr>
        <a:defRPr sz="1800"/>
      </a:pPr>
      <a:endParaRPr lang="es-E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dirty="0" smtClean="0"/>
              <a:t>Difference between vendor LCA CO</a:t>
            </a:r>
            <a:r>
              <a:rPr lang="en-US" baseline="-25000" dirty="0" smtClean="0"/>
              <a:t>2</a:t>
            </a:r>
            <a:r>
              <a:rPr lang="en-US" dirty="0" smtClean="0"/>
              <a:t> and Eco-Rating</a:t>
            </a:r>
            <a:r>
              <a:rPr lang="en-US" baseline="0" dirty="0" smtClean="0"/>
              <a:t> CO</a:t>
            </a:r>
            <a:r>
              <a:rPr lang="en-US" baseline="-25000" dirty="0" smtClean="0"/>
              <a:t>2</a:t>
            </a:r>
            <a:r>
              <a:rPr lang="en-US" dirty="0" smtClean="0"/>
              <a:t> for same model</a:t>
            </a:r>
            <a:endParaRPr lang="en-US" dirty="0"/>
          </a:p>
        </c:rich>
      </c:tx>
      <c:layout>
        <c:manualLayout>
          <c:xMode val="edge"/>
          <c:yMode val="edge"/>
          <c:x val="0.12624475065616819"/>
          <c:y val="1.2500000000000001E-2"/>
        </c:manualLayout>
      </c:layout>
    </c:title>
    <c:plotArea>
      <c:layout/>
      <c:barChart>
        <c:barDir val="col"/>
        <c:grouping val="clustered"/>
        <c:ser>
          <c:idx val="0"/>
          <c:order val="0"/>
          <c:tx>
            <c:strRef>
              <c:f>Sheet1!$B$1</c:f>
              <c:strCache>
                <c:ptCount val="1"/>
                <c:pt idx="0">
                  <c:v>Series 1</c:v>
                </c:pt>
              </c:strCache>
            </c:strRef>
          </c:tx>
          <c:spPr>
            <a:solidFill>
              <a:srgbClr val="FF0000"/>
            </a:solidFill>
          </c:spPr>
          <c:dPt>
            <c:idx val="1"/>
            <c:spPr>
              <a:solidFill>
                <a:srgbClr val="92D050"/>
              </a:solidFill>
            </c:spPr>
          </c:dPt>
          <c:cat>
            <c:strRef>
              <c:f>Sheet1!$A$2:$A$3</c:f>
              <c:strCache>
                <c:ptCount val="2"/>
                <c:pt idx="0">
                  <c:v>Full vendor LCA CO2</c:v>
                </c:pt>
                <c:pt idx="1">
                  <c:v>Eco-Rating CO2</c:v>
                </c:pt>
              </c:strCache>
            </c:strRef>
          </c:cat>
          <c:val>
            <c:numRef>
              <c:f>Sheet1!$B$2:$B$3</c:f>
              <c:numCache>
                <c:formatCode>General</c:formatCode>
                <c:ptCount val="2"/>
                <c:pt idx="0">
                  <c:v>0.78</c:v>
                </c:pt>
                <c:pt idx="1">
                  <c:v>1</c:v>
                </c:pt>
              </c:numCache>
            </c:numRef>
          </c:val>
        </c:ser>
        <c:axId val="183283072"/>
        <c:axId val="183301248"/>
      </c:barChart>
      <c:catAx>
        <c:axId val="183283072"/>
        <c:scaling>
          <c:orientation val="minMax"/>
        </c:scaling>
        <c:axPos val="b"/>
        <c:tickLblPos val="nextTo"/>
        <c:crossAx val="183301248"/>
        <c:crosses val="autoZero"/>
        <c:auto val="1"/>
        <c:lblAlgn val="ctr"/>
        <c:lblOffset val="100"/>
      </c:catAx>
      <c:valAx>
        <c:axId val="183301248"/>
        <c:scaling>
          <c:orientation val="minMax"/>
          <c:max val="1"/>
        </c:scaling>
        <c:axPos val="l"/>
        <c:majorGridlines/>
        <c:numFmt formatCode="0%" sourceLinked="0"/>
        <c:tickLblPos val="nextTo"/>
        <c:crossAx val="183283072"/>
        <c:crosses val="autoZero"/>
        <c:crossBetween val="between"/>
      </c:valAx>
    </c:plotArea>
    <c:plotVisOnly val="1"/>
  </c:chart>
  <c:txPr>
    <a:bodyPr/>
    <a:lstStyle/>
    <a:p>
      <a:pPr>
        <a:defRPr sz="1800"/>
      </a:pPr>
      <a:endParaRPr lang="es-ES"/>
    </a:p>
  </c:txPr>
  <c:externalData r:id="rId1"/>
</c:chartSpace>
</file>

<file path=ppt/drawings/drawing1.xml><?xml version="1.0" encoding="utf-8"?>
<c:userShapes xmlns:c="http://schemas.openxmlformats.org/drawingml/2006/chart">
  <cdr:relSizeAnchor xmlns:cdr="http://schemas.openxmlformats.org/drawingml/2006/chartDrawing">
    <cdr:from>
      <cdr:x>0.24038</cdr:x>
      <cdr:y>0.16931</cdr:y>
    </cdr:from>
    <cdr:to>
      <cdr:x>0.47115</cdr:x>
      <cdr:y>0.32804</cdr:y>
    </cdr:to>
    <cdr:sp macro="" textlink="">
      <cdr:nvSpPr>
        <cdr:cNvPr id="2" name="Rounded Rectangle 1"/>
        <cdr:cNvSpPr/>
      </cdr:nvSpPr>
      <cdr:spPr bwMode="auto">
        <a:xfrm xmlns:a="http://schemas.openxmlformats.org/drawingml/2006/main">
          <a:off x="1905000" y="609600"/>
          <a:ext cx="1828806" cy="571499"/>
        </a:xfrm>
        <a:prstGeom xmlns:a="http://schemas.openxmlformats.org/drawingml/2006/main" prst="roundRect">
          <a:avLst/>
        </a:prstGeom>
        <a:noFill xmlns:a="http://schemas.openxmlformats.org/drawingml/2006/main"/>
        <a:ln xmlns:a="http://schemas.openxmlformats.org/drawingml/2006/main">
          <a:solidFill>
            <a:schemeClr val="tx1"/>
          </a:solidFill>
        </a:ln>
        <a:effectLst xmlns:a="http://schemas.openxmlformats.org/drawingml/2006/main"/>
        <a:extLst xmlns:a="http://schemas.openxmlformats.org/drawingml/2006/main">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sv-SE" sz="1700" dirty="0" smtClean="0"/>
            <a:t>3 % of ICT electricity</a:t>
          </a:r>
          <a:endParaRPr lang="en-US" sz="1700" dirty="0"/>
        </a:p>
      </cdr:txBody>
    </cdr:sp>
  </cdr:relSizeAnchor>
  <cdr:relSizeAnchor xmlns:cdr="http://schemas.openxmlformats.org/drawingml/2006/chartDrawing">
    <cdr:from>
      <cdr:x>0.47115</cdr:x>
      <cdr:y>0.27513</cdr:y>
    </cdr:from>
    <cdr:to>
      <cdr:x>0.60576</cdr:x>
      <cdr:y>0.38624</cdr:y>
    </cdr:to>
    <cdr:sp macro="" textlink="">
      <cdr:nvSpPr>
        <cdr:cNvPr id="4" name="Straight Arrow Connector 3"/>
        <cdr:cNvSpPr/>
      </cdr:nvSpPr>
      <cdr:spPr bwMode="auto">
        <a:xfrm xmlns:a="http://schemas.openxmlformats.org/drawingml/2006/main">
          <a:off x="3733800" y="990600"/>
          <a:ext cx="1066757" cy="400046"/>
        </a:xfrm>
        <a:prstGeom xmlns:a="http://schemas.openxmlformats.org/drawingml/2006/main" prst="straightConnector1">
          <a:avLst/>
        </a:prstGeom>
        <a:noFill xmlns:a="http://schemas.openxmlformats.org/drawingml/2006/main"/>
        <a:ln xmlns:a="http://schemas.openxmlformats.org/drawingml/2006/main">
          <a:solidFill>
            <a:schemeClr val="tx1"/>
          </a:solidFill>
          <a:tailEnd type="arrow"/>
        </a:ln>
        <a:effectLst xmlns:a="http://schemas.openxmlformats.org/drawingml/2006/main"/>
        <a:extLst xmlns:a="http://schemas.openxmlformats.org/drawingml/2006/main">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7413A7A-7526-4802-962C-A517EB91CD34}" type="datetimeFigureOut">
              <a:rPr lang="zh-CN" altLang="en-US"/>
              <a:pPr>
                <a:defRPr/>
              </a:pPr>
              <a:t>2013/9/12</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85B3D466-C7F0-48F4-8422-551DF7E90DB1}" type="slidenum">
              <a:rPr lang="zh-CN" altLang="en-US"/>
              <a:pPr>
                <a:defRPr/>
              </a:pPr>
              <a:t>‹Nº›</a:t>
            </a:fld>
            <a:endParaRPr lang="en-US" altLang="zh-CN"/>
          </a:p>
        </p:txBody>
      </p:sp>
    </p:spTree>
    <p:extLst>
      <p:ext uri="{BB962C8B-B14F-4D97-AF65-F5344CB8AC3E}">
        <p14:creationId xmlns="" xmlns:p14="http://schemas.microsoft.com/office/powerpoint/2010/main" val="353017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18160-049A-4F59-81B5-FF26013EBD07}" type="datetimeFigureOut">
              <a:rPr lang="en-US" smtClean="0"/>
              <a:pPr/>
              <a:t>9/12/2013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B2C9BD-C76B-4A33-B100-E5697409079C}"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B2C9BD-C76B-4A33-B100-E5697409079C}"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1557944"/>
            <a:ext cx="5616575" cy="586957"/>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2301479"/>
            <a:ext cx="6400800" cy="46166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192076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1" indent="0" algn="ctr">
              <a:buNone/>
              <a:defRPr>
                <a:solidFill>
                  <a:schemeClr val="tx1">
                    <a:tint val="75000"/>
                  </a:schemeClr>
                </a:solidFill>
              </a:defRPr>
            </a:lvl3pPr>
            <a:lvl4pPr marL="1371406" indent="0" algn="ctr">
              <a:buNone/>
              <a:defRPr>
                <a:solidFill>
                  <a:schemeClr val="tx1">
                    <a:tint val="75000"/>
                  </a:schemeClr>
                </a:solidFill>
              </a:defRPr>
            </a:lvl4pPr>
            <a:lvl5pPr marL="1828542" indent="0" algn="ctr">
              <a:buNone/>
              <a:defRPr>
                <a:solidFill>
                  <a:schemeClr val="tx1">
                    <a:tint val="75000"/>
                  </a:schemeClr>
                </a:solidFill>
              </a:defRPr>
            </a:lvl5pPr>
            <a:lvl6pPr marL="2285677" indent="0" algn="ctr">
              <a:buNone/>
              <a:defRPr>
                <a:solidFill>
                  <a:schemeClr val="tx1">
                    <a:tint val="75000"/>
                  </a:schemeClr>
                </a:solidFill>
              </a:defRPr>
            </a:lvl6pPr>
            <a:lvl7pPr marL="2742813" indent="0" algn="ctr">
              <a:buNone/>
              <a:defRPr>
                <a:solidFill>
                  <a:schemeClr val="tx1">
                    <a:tint val="75000"/>
                  </a:schemeClr>
                </a:solidFill>
              </a:defRPr>
            </a:lvl7pPr>
            <a:lvl8pPr marL="3199948" indent="0" algn="ctr">
              <a:buNone/>
              <a:defRPr>
                <a:solidFill>
                  <a:schemeClr val="tx1">
                    <a:tint val="75000"/>
                  </a:schemeClr>
                </a:solidFill>
              </a:defRPr>
            </a:lvl8pPr>
            <a:lvl9pPr marL="3657083"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4767264"/>
            <a:ext cx="2133600" cy="273844"/>
          </a:xfrm>
          <a:prstGeom prst="rect">
            <a:avLst/>
          </a:prstGeom>
        </p:spPr>
        <p:txBody>
          <a:bodyPr lIns="51188" tIns="25594" rIns="51188" bIns="25594"/>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a:xfrm>
            <a:off x="3124200" y="4767264"/>
            <a:ext cx="2895600" cy="273844"/>
          </a:xfrm>
          <a:prstGeom prst="rect">
            <a:avLst/>
          </a:prstGeom>
        </p:spPr>
        <p:txBody>
          <a:bodyPr lIns="51188" tIns="25594" rIns="51188" bIns="25594"/>
          <a:lstStyle/>
          <a:p>
            <a:endParaRPr lang="es-ES"/>
          </a:p>
        </p:txBody>
      </p:sp>
      <p:sp>
        <p:nvSpPr>
          <p:cNvPr id="6" name="5 Marcador de número de diapositiva"/>
          <p:cNvSpPr>
            <a:spLocks noGrp="1"/>
          </p:cNvSpPr>
          <p:nvPr>
            <p:ph type="sldNum" sz="quarter" idx="12"/>
          </p:nvPr>
        </p:nvSpPr>
        <p:spPr>
          <a:xfrm>
            <a:off x="6553200" y="4767264"/>
            <a:ext cx="2133600" cy="273844"/>
          </a:xfrm>
          <a:prstGeom prst="rect">
            <a:avLst/>
          </a:prstGeom>
        </p:spPr>
        <p:txBody>
          <a:bodyPr lIns="51188" tIns="25594" rIns="51188" bIns="25594"/>
          <a:lstStyle/>
          <a:p>
            <a:fld id="{25FC4B2E-7876-44C2-A2ED-D83237E82549}" type="slidenum">
              <a:rPr lang="es-ES" smtClean="0"/>
              <a:pPr/>
              <a:t>‹Nº›</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09380"/>
            <a:ext cx="7772400" cy="107939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830997"/>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1" indent="0" algn="ctr">
              <a:buNone/>
              <a:defRPr>
                <a:solidFill>
                  <a:schemeClr val="tx1">
                    <a:tint val="75000"/>
                  </a:schemeClr>
                </a:solidFill>
              </a:defRPr>
            </a:lvl3pPr>
            <a:lvl4pPr marL="1371406" indent="0" algn="ctr">
              <a:buNone/>
              <a:defRPr>
                <a:solidFill>
                  <a:schemeClr val="tx1">
                    <a:tint val="75000"/>
                  </a:schemeClr>
                </a:solidFill>
              </a:defRPr>
            </a:lvl4pPr>
            <a:lvl5pPr marL="1828542" indent="0" algn="ctr">
              <a:buNone/>
              <a:defRPr>
                <a:solidFill>
                  <a:schemeClr val="tx1">
                    <a:tint val="75000"/>
                  </a:schemeClr>
                </a:solidFill>
              </a:defRPr>
            </a:lvl5pPr>
            <a:lvl6pPr marL="2285677" indent="0" algn="ctr">
              <a:buNone/>
              <a:defRPr>
                <a:solidFill>
                  <a:schemeClr val="tx1">
                    <a:tint val="75000"/>
                  </a:schemeClr>
                </a:solidFill>
              </a:defRPr>
            </a:lvl6pPr>
            <a:lvl7pPr marL="2742813" indent="0" algn="ctr">
              <a:buNone/>
              <a:defRPr>
                <a:solidFill>
                  <a:schemeClr val="tx1">
                    <a:tint val="75000"/>
                  </a:schemeClr>
                </a:solidFill>
              </a:defRPr>
            </a:lvl7pPr>
            <a:lvl8pPr marL="3199948" indent="0" algn="ctr">
              <a:buNone/>
              <a:defRPr>
                <a:solidFill>
                  <a:schemeClr val="tx1">
                    <a:tint val="75000"/>
                  </a:schemeClr>
                </a:solidFill>
              </a:defRPr>
            </a:lvl8pPr>
            <a:lvl9pPr marL="3657083"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755650" y="359569"/>
            <a:ext cx="2133600" cy="215444"/>
          </a:xfrm>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a:xfrm>
            <a:off x="3124200" y="4767264"/>
            <a:ext cx="2895600" cy="273844"/>
          </a:xfrm>
          <a:prstGeom prst="rect">
            <a:avLst/>
          </a:prstGeom>
        </p:spPr>
        <p:txBody>
          <a:bodyPr lIns="51188" tIns="25594" rIns="51188" bIns="25594"/>
          <a:lstStyle/>
          <a:p>
            <a:endParaRPr lang="es-ES"/>
          </a:p>
        </p:txBody>
      </p:sp>
      <p:sp>
        <p:nvSpPr>
          <p:cNvPr id="6" name="5 Marcador de número de diapositiva"/>
          <p:cNvSpPr>
            <a:spLocks noGrp="1"/>
          </p:cNvSpPr>
          <p:nvPr>
            <p:ph type="sldNum" sz="quarter" idx="12"/>
          </p:nvPr>
        </p:nvSpPr>
        <p:spPr>
          <a:xfrm>
            <a:off x="6553200" y="4767264"/>
            <a:ext cx="2133600" cy="273844"/>
          </a:xfrm>
          <a:prstGeom prst="rect">
            <a:avLst/>
          </a:prstGeom>
        </p:spPr>
        <p:txBody>
          <a:bodyPr lIns="51188" tIns="25594" rIns="51188" bIns="25594"/>
          <a:lstStyle/>
          <a:p>
            <a:fld id="{25FC4B2E-7876-44C2-A2ED-D83237E82549}" type="slidenum">
              <a:rPr lang="es-ES" smtClean="0"/>
              <a:pPr/>
              <a:t>‹Nº›</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1977629"/>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52962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56080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3077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56080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82018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56080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216087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56080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 xmlns:p14="http://schemas.microsoft.com/office/powerpoint/2010/main" val="32220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079"/>
            <a:ext cx="7632700" cy="65365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221582"/>
            <a:ext cx="7632700" cy="314563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20881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079"/>
            <a:ext cx="7632700" cy="65365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221582"/>
            <a:ext cx="7632700" cy="314563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3020829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729854"/>
            <a:ext cx="9144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7229475" y="3008710"/>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1557348"/>
            <a:ext cx="6121400" cy="586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755650" y="2301479"/>
            <a:ext cx="53292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310"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
        <p:nvSpPr>
          <p:cNvPr id="1105" name="Text Box 81"/>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755650" y="4664869"/>
            <a:ext cx="2951770"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12" name="Picture 6" descr="Logo"/>
          <p:cNvPicPr>
            <a:picLocks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7669214" y="4263628"/>
            <a:ext cx="706437" cy="704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24" r:id="rId2"/>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1059656"/>
            <a:ext cx="9144000"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1977629"/>
            <a:ext cx="568801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2053" name="Rectangle 13"/>
          <p:cNvSpPr>
            <a:spLocks noChangeArrowheads="1"/>
          </p:cNvSpPr>
          <p:nvPr/>
        </p:nvSpPr>
        <p:spPr bwMode="auto">
          <a:xfrm>
            <a:off x="7235826" y="357188"/>
            <a:ext cx="146526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152" name="Text Box 5"/>
          <p:cNvSpPr txBox="1">
            <a:spLocks noChangeArrowheads="1"/>
          </p:cNvSpPr>
          <p:nvPr/>
        </p:nvSpPr>
        <p:spPr bwMode="auto">
          <a:xfrm>
            <a:off x="755650" y="4673204"/>
            <a:ext cx="2951770" cy="215444"/>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3014663"/>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11" name="Picture 6" descr="Logo"/>
          <p:cNvPicPr>
            <a:picLocks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669214" y="4263628"/>
            <a:ext cx="706437" cy="704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4664869"/>
            <a:ext cx="2951770" cy="215444"/>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669214" y="4263628"/>
            <a:ext cx="706437"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651" y="3381375"/>
            <a:ext cx="5903913" cy="584775"/>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5128" name="Rectangle 13"/>
          <p:cNvSpPr>
            <a:spLocks noChangeArrowheads="1"/>
          </p:cNvSpPr>
          <p:nvPr/>
        </p:nvSpPr>
        <p:spPr bwMode="auto">
          <a:xfrm>
            <a:off x="7235826" y="357188"/>
            <a:ext cx="146526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5201" name="Picture 81" descr="200016582-001副本"/>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951310"/>
            <a:ext cx="9144000" cy="2213372"/>
          </a:xfrm>
          <a:prstGeom prst="rect">
            <a:avLst/>
          </a:prstGeom>
          <a:noFill/>
          <a:extLst>
            <a:ext uri="{909E8E84-426E-40DD-AFC4-6F175D3DCCD1}">
              <a14:hiddenFill xmlns="" xmlns:a14="http://schemas.microsoft.com/office/drawing/2010/main">
                <a:solidFill>
                  <a:srgbClr val="FFFFFF"/>
                </a:solidFill>
              </a14:hiddenFill>
            </a:ext>
          </a:extLst>
        </p:spPr>
      </p:pic>
      <p:pic>
        <p:nvPicPr>
          <p:cNvPr id="5202" name="Picture 82" descr="未标题-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83300" y="951310"/>
            <a:ext cx="3060700" cy="2212181"/>
          </a:xfrm>
          <a:prstGeom prst="rect">
            <a:avLst/>
          </a:prstGeom>
          <a:noFill/>
          <a:extLst>
            <a:ext uri="{909E8E84-426E-40DD-AFC4-6F175D3DCCD1}">
              <a14:hiddenFill xmlns="" xmlns:a14="http://schemas.microsoft.com/office/drawing/2010/main">
                <a:solidFill>
                  <a:srgbClr val="FFFFFF"/>
                </a:solidFill>
              </a14:hiddenFill>
            </a:ext>
          </a:extLst>
        </p:spPr>
      </p:pic>
      <p:sp>
        <p:nvSpPr>
          <p:cNvPr id="82" name="Text Box 7"/>
          <p:cNvSpPr txBox="1">
            <a:spLocks noChangeArrowheads="1"/>
          </p:cNvSpPr>
          <p:nvPr/>
        </p:nvSpPr>
        <p:spPr bwMode="auto">
          <a:xfrm>
            <a:off x="7229475" y="2846785"/>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651" y="3381375"/>
            <a:ext cx="604837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4664869"/>
            <a:ext cx="2951770"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669214" y="4263628"/>
            <a:ext cx="706437"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7235826" y="357188"/>
            <a:ext cx="146526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6225" name="Picture 81" descr="bra200912090008_M副本"/>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951310"/>
            <a:ext cx="9144000" cy="2213372"/>
          </a:xfrm>
          <a:prstGeom prst="rect">
            <a:avLst/>
          </a:prstGeom>
          <a:noFill/>
          <a:extLst>
            <a:ext uri="{909E8E84-426E-40DD-AFC4-6F175D3DCCD1}">
              <a14:hiddenFill xmlns="" xmlns:a14="http://schemas.microsoft.com/office/drawing/2010/main">
                <a:solidFill>
                  <a:srgbClr val="FFFFFF"/>
                </a:solidFill>
              </a14:hiddenFill>
            </a:ext>
          </a:extLst>
        </p:spPr>
      </p:pic>
      <p:pic>
        <p:nvPicPr>
          <p:cNvPr id="6226" name="Picture 82" descr="未标题-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83300" y="951310"/>
            <a:ext cx="3060700" cy="22121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7229475" y="2846785"/>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650" y="3381375"/>
            <a:ext cx="626427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4664869"/>
            <a:ext cx="2951770"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669214" y="4263628"/>
            <a:ext cx="706437"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7235826" y="357188"/>
            <a:ext cx="146526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7249" name="Picture 81" descr="sb10064568n-001副本"/>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951310"/>
            <a:ext cx="9144000" cy="2213372"/>
          </a:xfrm>
          <a:prstGeom prst="rect">
            <a:avLst/>
          </a:prstGeom>
          <a:noFill/>
          <a:extLst>
            <a:ext uri="{909E8E84-426E-40DD-AFC4-6F175D3DCCD1}">
              <a14:hiddenFill xmlns="" xmlns:a14="http://schemas.microsoft.com/office/drawing/2010/main">
                <a:solidFill>
                  <a:srgbClr val="FFFFFF"/>
                </a:solidFill>
              </a14:hiddenFill>
            </a:ext>
          </a:extLst>
        </p:spPr>
      </p:pic>
      <p:pic>
        <p:nvPicPr>
          <p:cNvPr id="7250" name="Picture 82" descr="未标题-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83300" y="951310"/>
            <a:ext cx="3060700" cy="22121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7229475" y="2846785"/>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650" y="3381375"/>
            <a:ext cx="63373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4664869"/>
            <a:ext cx="2951770" cy="215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669214" y="4263628"/>
            <a:ext cx="706437"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7235826" y="357188"/>
            <a:ext cx="146526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72" name="Text Box 80"/>
          <p:cNvSpPr txBox="1">
            <a:spLocks noChangeArrowheads="1"/>
          </p:cNvSpPr>
          <p:nvPr/>
        </p:nvSpPr>
        <p:spPr bwMode="auto">
          <a:xfrm>
            <a:off x="-2884488" y="997744"/>
            <a:ext cx="2776538" cy="177188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8273" name="Picture 81" descr="89738649副本"/>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0" y="951310"/>
            <a:ext cx="9144000" cy="2213372"/>
          </a:xfrm>
          <a:prstGeom prst="rect">
            <a:avLst/>
          </a:prstGeom>
          <a:noFill/>
          <a:extLst>
            <a:ext uri="{909E8E84-426E-40DD-AFC4-6F175D3DCCD1}">
              <a14:hiddenFill xmlns="" xmlns:a14="http://schemas.microsoft.com/office/drawing/2010/main">
                <a:solidFill>
                  <a:srgbClr val="FFFFFF"/>
                </a:solidFill>
              </a14:hiddenFill>
            </a:ext>
          </a:extLst>
        </p:spPr>
      </p:pic>
      <p:pic>
        <p:nvPicPr>
          <p:cNvPr id="8274" name="Picture 82" descr="未标题-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83300" y="951310"/>
            <a:ext cx="3060700" cy="22121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 Box 7"/>
          <p:cNvSpPr txBox="1">
            <a:spLocks noChangeArrowheads="1"/>
          </p:cNvSpPr>
          <p:nvPr/>
        </p:nvSpPr>
        <p:spPr bwMode="auto">
          <a:xfrm>
            <a:off x="7229475" y="2846785"/>
            <a:ext cx="1269899" cy="246221"/>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374781"/>
            <a:ext cx="9144000" cy="393938"/>
          </a:xfrm>
          <a:prstGeom prst="rect">
            <a:avLst/>
          </a:prstGeom>
          <a:solidFill>
            <a:srgbClr val="EAEAEA"/>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charset="0"/>
              <a:ea typeface="华文细黑" pitchFamily="2" charset="-122"/>
            </a:endParaRPr>
          </a:p>
        </p:txBody>
      </p:sp>
      <p:sp>
        <p:nvSpPr>
          <p:cNvPr id="9219" name="Rectangle 13"/>
          <p:cNvSpPr>
            <a:spLocks noGrp="1" noChangeArrowheads="1"/>
          </p:cNvSpPr>
          <p:nvPr>
            <p:ph type="title"/>
          </p:nvPr>
        </p:nvSpPr>
        <p:spPr bwMode="auto">
          <a:xfrm>
            <a:off x="755650" y="244079"/>
            <a:ext cx="7632700" cy="653653"/>
          </a:xfrm>
          <a:prstGeom prst="rect">
            <a:avLst/>
          </a:prstGeom>
          <a:noFill/>
          <a:ln>
            <a:noFill/>
          </a:ln>
          <a:effectLst/>
          <a:extLst>
            <a:ext uri="{909E8E84-426E-40DD-AFC4-6F175D3DCCD1}">
              <a14:hiddenFill xmlns="" xmlns:a14="http://schemas.microsoft.com/office/drawing/2010/main">
                <a:solidFill>
                  <a:srgbClr val="FFCC66"/>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9220" name="Rectangle 68"/>
          <p:cNvSpPr>
            <a:spLocks noGrp="1" noChangeArrowheads="1"/>
          </p:cNvSpPr>
          <p:nvPr>
            <p:ph type="body" idx="1"/>
          </p:nvPr>
        </p:nvSpPr>
        <p:spPr bwMode="auto">
          <a:xfrm>
            <a:off x="755650" y="1221582"/>
            <a:ext cx="7632700" cy="31456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p>
        </p:txBody>
      </p:sp>
      <p:sp>
        <p:nvSpPr>
          <p:cNvPr id="9293" name="Text Box 77"/>
          <p:cNvSpPr txBox="1">
            <a:spLocks noChangeArrowheads="1"/>
          </p:cNvSpPr>
          <p:nvPr/>
        </p:nvSpPr>
        <p:spPr bwMode="auto">
          <a:xfrm>
            <a:off x="-2884488" y="997744"/>
            <a:ext cx="2776538" cy="3701639"/>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eaLnBrk="1" hangingPunct="1">
              <a:spcBef>
                <a:spcPct val="20000"/>
              </a:spcBef>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eaLnBrk="1" hangingPunct="1">
              <a:spcBef>
                <a:spcPct val="20000"/>
              </a:spcBef>
            </a:pPr>
            <a:r>
              <a:rPr lang="en-US" altLang="zh-CN" sz="1100">
                <a:solidFill>
                  <a:srgbClr val="FFFFFF"/>
                </a:solidFill>
                <a:latin typeface="FrutigerNext LT Regular" pitchFamily="34" charset="0"/>
              </a:rPr>
              <a:t>Color: R153 G0 B0</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p>
          <a:p>
            <a:pPr algn="r" eaLnBrk="1" hangingPunct="1">
              <a:spcBef>
                <a:spcPct val="20000"/>
              </a:spcBef>
            </a:pPr>
            <a:endParaRPr lang="en-US" altLang="zh-CN" sz="1100">
              <a:solidFill>
                <a:srgbClr val="FFFFFF"/>
              </a:solidFill>
              <a:latin typeface="FrutigerNext LT Regular" pitchFamily="34" charset="0"/>
            </a:endParaRPr>
          </a:p>
          <a:p>
            <a:pPr algn="r" eaLnBrk="1" hangingPunct="1">
              <a:spcBef>
                <a:spcPct val="20000"/>
              </a:spcBef>
            </a:pPr>
            <a:endParaRPr lang="zh-CN" altLang="en-US" sz="1100">
              <a:solidFill>
                <a:srgbClr val="FFFFFF"/>
              </a:solidFill>
              <a:latin typeface="FrutigerNext LT Regular" pitchFamily="34" charset="0"/>
            </a:endParaRPr>
          </a:p>
          <a:p>
            <a:pPr algn="r" eaLnBrk="1" hangingPunct="1">
              <a:spcBef>
                <a:spcPct val="20000"/>
              </a:spcBef>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eaLnBrk="1" hangingPunct="1">
              <a:spcBef>
                <a:spcPct val="20000"/>
              </a:spcBef>
            </a:pPr>
            <a:r>
              <a:rPr lang="en-US" altLang="zh-CN" sz="1100">
                <a:solidFill>
                  <a:srgbClr val="FFFFFF"/>
                </a:solidFill>
                <a:latin typeface="FrutigerNext LT Regular" pitchFamily="34" charset="0"/>
              </a:rPr>
              <a:t>28-30pt</a:t>
            </a:r>
          </a:p>
          <a:p>
            <a:pPr algn="r">
              <a:spcBef>
                <a:spcPct val="20000"/>
              </a:spcBef>
            </a:pPr>
            <a:r>
              <a:rPr lang="en-US" sz="1100" noProof="1">
                <a:solidFill>
                  <a:srgbClr val="FFFFFF"/>
                </a:solidFill>
                <a:latin typeface="FrutigerNext LT Regular" pitchFamily="34" charset="0"/>
              </a:rPr>
              <a:t>Bullets level 2-5</a:t>
            </a:r>
          </a:p>
          <a:p>
            <a:pPr algn="r">
              <a:spcBef>
                <a:spcPct val="20000"/>
              </a:spcBef>
            </a:pPr>
            <a:r>
              <a:rPr lang="en-US" altLang="zh-CN" sz="1100">
                <a:solidFill>
                  <a:srgbClr val="FFFFFF"/>
                </a:solidFill>
                <a:latin typeface="FrutigerNext LT Regular" pitchFamily="34" charset="0"/>
              </a:rPr>
              <a:t>20-30pt  </a:t>
            </a:r>
          </a:p>
          <a:p>
            <a:pPr algn="r" eaLnBrk="1" hangingPunct="1">
              <a:spcBef>
                <a:spcPct val="20000"/>
              </a:spcBef>
            </a:pPr>
            <a:r>
              <a:rPr lang="en-US" altLang="zh-CN" sz="1100">
                <a:solidFill>
                  <a:srgbClr val="FFFFFF"/>
                </a:solidFill>
                <a:latin typeface="FrutigerNext LT Regular" pitchFamily="34" charset="0"/>
              </a:rPr>
              <a:t>Color:Black</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0" y="4668442"/>
            <a:ext cx="9150350" cy="477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755650" y="4838701"/>
            <a:ext cx="2532337" cy="184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7508876" y="4751785"/>
            <a:ext cx="1311275" cy="314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244079"/>
            <a:ext cx="7632700" cy="653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755650" y="1221582"/>
            <a:ext cx="7632700" cy="31456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10328" name="Group 88"/>
          <p:cNvGrpSpPr>
            <a:grpSpLocks/>
          </p:cNvGrpSpPr>
          <p:nvPr/>
        </p:nvGrpSpPr>
        <p:grpSpPr bwMode="auto">
          <a:xfrm>
            <a:off x="9324975" y="2874169"/>
            <a:ext cx="863600" cy="2269331"/>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327" name="Group 87"/>
            <p:cNvGrpSpPr>
              <a:grpSpLocks/>
            </p:cNvGrpSpPr>
            <p:nvPr userDrawn="1"/>
          </p:nvGrpSpPr>
          <p:grpSpPr bwMode="auto">
            <a:xfrm>
              <a:off x="5941" y="2475"/>
              <a:ext cx="409" cy="1783"/>
              <a:chOff x="5921" y="2387"/>
              <a:chExt cx="409" cy="1783"/>
            </a:xfrm>
          </p:grpSpPr>
          <p:grpSp>
            <p:nvGrpSpPr>
              <p:cNvPr id="1025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grpSp>
        </p:grpSp>
      </p:grpSp>
      <p:sp>
        <p:nvSpPr>
          <p:cNvPr id="10321" name="Text Box 81"/>
          <p:cNvSpPr txBox="1">
            <a:spLocks noChangeArrowheads="1"/>
          </p:cNvSpPr>
          <p:nvPr/>
        </p:nvSpPr>
        <p:spPr bwMode="auto">
          <a:xfrm>
            <a:off x="-2884488" y="997744"/>
            <a:ext cx="2776538" cy="3904772"/>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lgn="ctr">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100" dirty="0">
                <a:solidFill>
                  <a:srgbClr val="FFFFFF"/>
                </a:solidFill>
                <a:latin typeface="FrutigerNext LT Regular" pitchFamily="34" charset="0"/>
              </a:rPr>
              <a:t>Slide title :32-35pt  </a:t>
            </a:r>
          </a:p>
          <a:p>
            <a:pPr algn="r" eaLnBrk="1" hangingPunct="1">
              <a:spcBef>
                <a:spcPct val="20000"/>
              </a:spcBef>
            </a:pPr>
            <a:r>
              <a:rPr lang="zh-CN" altLang="zh-CN" sz="1100" dirty="0">
                <a:solidFill>
                  <a:srgbClr val="FFFFFF"/>
                </a:solidFill>
                <a:latin typeface="FrutigerNext LT Regular" pitchFamily="34" charset="0"/>
              </a:rPr>
              <a:t>Color: R153 G0 B0</a:t>
            </a:r>
          </a:p>
          <a:p>
            <a:pPr algn="r" eaLnBrk="1" hangingPunct="1">
              <a:spcBef>
                <a:spcPct val="20000"/>
              </a:spcBef>
            </a:pPr>
            <a:r>
              <a:rPr lang="zh-CN" altLang="zh-CN" sz="1100" dirty="0">
                <a:solidFill>
                  <a:srgbClr val="FFFFFF"/>
                </a:solidFill>
                <a:latin typeface="FrutigerNext LT Regular" pitchFamily="34" charset="0"/>
              </a:rPr>
              <a:t>Corporate Font :</a:t>
            </a:r>
          </a:p>
          <a:p>
            <a:pPr algn="r" eaLnBrk="1" hangingPunct="1">
              <a:spcBef>
                <a:spcPct val="20000"/>
              </a:spcBef>
            </a:pPr>
            <a:r>
              <a:rPr lang="zh-CN" altLang="zh-CN" sz="1100" dirty="0">
                <a:solidFill>
                  <a:srgbClr val="FFFFFF"/>
                </a:solidFill>
                <a:latin typeface="FrutigerNext LT Regular" pitchFamily="34" charset="0"/>
              </a:rPr>
              <a:t>FrutigerNext LT Medium</a:t>
            </a:r>
          </a:p>
          <a:p>
            <a:pPr algn="r" eaLnBrk="1" hangingPunct="1">
              <a:spcBef>
                <a:spcPct val="20000"/>
              </a:spcBef>
            </a:pPr>
            <a:r>
              <a:rPr lang="zh-CN" altLang="zh-CN" sz="1100" dirty="0">
                <a:solidFill>
                  <a:srgbClr val="FFFFFF"/>
                </a:solidFill>
                <a:latin typeface="FrutigerNext LT Regular" pitchFamily="34" charset="0"/>
              </a:rPr>
              <a:t>Font to be used by customers and </a:t>
            </a:r>
          </a:p>
          <a:p>
            <a:pPr algn="r" eaLnBrk="1" hangingPunct="1">
              <a:spcBef>
                <a:spcPct val="20000"/>
              </a:spcBef>
            </a:pPr>
            <a:r>
              <a:rPr lang="zh-CN" altLang="zh-CN" sz="1100" dirty="0">
                <a:solidFill>
                  <a:srgbClr val="FFFFFF"/>
                </a:solidFill>
                <a:latin typeface="FrutigerNext LT Regular" pitchFamily="34" charset="0"/>
              </a:rPr>
              <a:t>partners : </a:t>
            </a:r>
          </a:p>
          <a:p>
            <a:pPr algn="r" eaLnBrk="1" hangingPunct="1">
              <a:spcBef>
                <a:spcPct val="20000"/>
              </a:spcBef>
            </a:pPr>
            <a:r>
              <a:rPr lang="zh-CN" altLang="zh-CN" sz="1100" dirty="0">
                <a:solidFill>
                  <a:srgbClr val="FFFFFF"/>
                </a:solidFill>
                <a:latin typeface="FrutigerNext LT Regular" pitchFamily="34" charset="0"/>
              </a:rPr>
              <a:t>Arial</a:t>
            </a: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r>
              <a:rPr lang="zh-CN" altLang="zh-CN" sz="1100" dirty="0">
                <a:solidFill>
                  <a:srgbClr val="FFFFFF"/>
                </a:solidFill>
                <a:latin typeface="FrutigerNext LT Regular" pitchFamily="34" charset="0"/>
              </a:rPr>
              <a:t>Slide text :20-22pt</a:t>
            </a:r>
          </a:p>
          <a:p>
            <a:pPr algn="r" eaLnBrk="1" hangingPunct="1">
              <a:spcBef>
                <a:spcPct val="20000"/>
              </a:spcBef>
            </a:pPr>
            <a:r>
              <a:rPr lang="zh-CN" altLang="zh-CN" sz="1100" dirty="0">
                <a:solidFill>
                  <a:srgbClr val="FFFFFF"/>
                </a:solidFill>
                <a:latin typeface="FrutigerNext LT Regular" pitchFamily="34" charset="0"/>
              </a:rPr>
              <a:t>Bullets level 2-5:</a:t>
            </a:r>
          </a:p>
          <a:p>
            <a:pPr algn="r" eaLnBrk="1" hangingPunct="1">
              <a:spcBef>
                <a:spcPct val="20000"/>
              </a:spcBef>
            </a:pPr>
            <a:r>
              <a:rPr lang="zh-CN" altLang="zh-CN" sz="1100" dirty="0">
                <a:solidFill>
                  <a:srgbClr val="FFFFFF"/>
                </a:solidFill>
                <a:latin typeface="FrutigerNext LT Regular" pitchFamily="34" charset="0"/>
              </a:rPr>
              <a:t> 18pt  </a:t>
            </a:r>
          </a:p>
          <a:p>
            <a:pPr algn="r" eaLnBrk="1" hangingPunct="1">
              <a:spcBef>
                <a:spcPct val="20000"/>
              </a:spcBef>
            </a:pPr>
            <a:r>
              <a:rPr lang="zh-CN" altLang="zh-CN" sz="1100" dirty="0">
                <a:solidFill>
                  <a:srgbClr val="FFFFFF"/>
                </a:solidFill>
                <a:latin typeface="FrutigerNext LT Regular" pitchFamily="34" charset="0"/>
              </a:rPr>
              <a:t>Color:Black</a:t>
            </a:r>
          </a:p>
          <a:p>
            <a:pPr algn="r" eaLnBrk="1" hangingPunct="1">
              <a:spcBef>
                <a:spcPct val="20000"/>
              </a:spcBef>
            </a:pPr>
            <a:r>
              <a:rPr lang="zh-CN" altLang="zh-CN" sz="1100" dirty="0">
                <a:solidFill>
                  <a:srgbClr val="FFFFFF"/>
                </a:solidFill>
                <a:latin typeface="FrutigerNext LT Regular" pitchFamily="34" charset="0"/>
              </a:rPr>
              <a:t>Corporate Font :</a:t>
            </a:r>
          </a:p>
          <a:p>
            <a:pPr algn="r" eaLnBrk="1" hangingPunct="1">
              <a:spcBef>
                <a:spcPct val="20000"/>
              </a:spcBef>
            </a:pPr>
            <a:r>
              <a:rPr lang="zh-CN" altLang="zh-CN" sz="1100" dirty="0">
                <a:solidFill>
                  <a:srgbClr val="FFFFFF"/>
                </a:solidFill>
                <a:latin typeface="FrutigerNext LT Regular" pitchFamily="34" charset="0"/>
              </a:rPr>
              <a:t>FrutigerNext LT Medium</a:t>
            </a:r>
          </a:p>
          <a:p>
            <a:pPr algn="r" eaLnBrk="1" hangingPunct="1">
              <a:spcBef>
                <a:spcPct val="20000"/>
              </a:spcBef>
            </a:pPr>
            <a:r>
              <a:rPr lang="zh-CN" altLang="zh-CN" sz="1100" dirty="0">
                <a:solidFill>
                  <a:srgbClr val="FFFFFF"/>
                </a:solidFill>
                <a:latin typeface="FrutigerNext LT Regular" pitchFamily="34" charset="0"/>
              </a:rPr>
              <a:t>Font to be used by customers and </a:t>
            </a:r>
          </a:p>
          <a:p>
            <a:pPr algn="r" eaLnBrk="1" hangingPunct="1">
              <a:spcBef>
                <a:spcPct val="20000"/>
              </a:spcBef>
            </a:pPr>
            <a:r>
              <a:rPr lang="zh-CN" altLang="zh-CN" sz="1100" dirty="0">
                <a:solidFill>
                  <a:srgbClr val="FFFFFF"/>
                </a:solidFill>
                <a:latin typeface="FrutigerNext LT Regular" pitchFamily="34" charset="0"/>
              </a:rPr>
              <a:t>partners : </a:t>
            </a:r>
          </a:p>
          <a:p>
            <a:pPr algn="r" eaLnBrk="1" hangingPunct="1">
              <a:spcBef>
                <a:spcPct val="20000"/>
              </a:spcBef>
            </a:pPr>
            <a:r>
              <a:rPr lang="zh-CN" altLang="zh-CN" sz="1100" dirty="0">
                <a:solidFill>
                  <a:srgbClr val="FFFFFF"/>
                </a:solidFill>
                <a:latin typeface="FrutigerNext LT Regular" pitchFamily="34" charset="0"/>
              </a:rPr>
              <a:t>Arial</a:t>
            </a:r>
          </a:p>
        </p:txBody>
      </p:sp>
      <p:sp>
        <p:nvSpPr>
          <p:cNvPr id="10324" name="Text Box 84"/>
          <p:cNvSpPr txBox="1">
            <a:spLocks noChangeArrowheads="1"/>
          </p:cNvSpPr>
          <p:nvPr/>
        </p:nvSpPr>
        <p:spPr bwMode="auto">
          <a:xfrm>
            <a:off x="9251950" y="42863"/>
            <a:ext cx="1295400" cy="1277273"/>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1100">
                <a:solidFill>
                  <a:srgbClr val="FFFFFF"/>
                </a:solidFill>
                <a:latin typeface="FrutigerNext LT Regular" pitchFamily="34" charset="0"/>
              </a:rPr>
              <a:t>Top right  corner  for   field-mark, customer or partner logotypes. </a:t>
            </a:r>
          </a:p>
          <a:p>
            <a:endParaRPr lang="en-US" altLang="zh-CN" sz="1100">
              <a:solidFill>
                <a:srgbClr val="FFFFFF"/>
              </a:solidFill>
              <a:latin typeface="FrutigerNext LT Regular" pitchFamily="34" charset="0"/>
            </a:endParaRPr>
          </a:p>
          <a:p>
            <a:r>
              <a:rPr lang="en-US" altLang="zh-CN" sz="1100">
                <a:solidFill>
                  <a:srgbClr val="FFFFFF"/>
                </a:solidFill>
                <a:latin typeface="FrutigerNext LT Regular" pitchFamily="34" charset="0"/>
              </a:rPr>
              <a:t>----------------   </a:t>
            </a:r>
          </a:p>
          <a:p>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9251950" y="897731"/>
            <a:ext cx="1295400" cy="2462213"/>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100" dirty="0">
                <a:solidFill>
                  <a:srgbClr val="FFFFFF"/>
                </a:solidFill>
                <a:latin typeface="FrutigerNext LT Regular" pitchFamily="34" charset="0"/>
              </a:rPr>
              <a:t> For specific usage details, refer to the “Typesetting Standard”.</a:t>
            </a:r>
          </a:p>
        </p:txBody>
      </p:sp>
      <p:sp>
        <p:nvSpPr>
          <p:cNvPr id="82" name="Rectangle 5"/>
          <p:cNvSpPr>
            <a:spLocks noChangeArrowheads="1"/>
          </p:cNvSpPr>
          <p:nvPr/>
        </p:nvSpPr>
        <p:spPr bwMode="auto">
          <a:xfrm>
            <a:off x="6361114" y="4860472"/>
            <a:ext cx="2097087" cy="283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fld id="{334777C4-916E-458D-ABE7-87ACD557FBD2}" type="slidenum">
              <a:rPr lang="de-DE" altLang="zh-CN" sz="1200" smtClean="0">
                <a:solidFill>
                  <a:srgbClr val="000000"/>
                </a:solidFill>
                <a:latin typeface="FrutigerNext LT Bold" pitchFamily="34" charset="0"/>
                <a:ea typeface="ＭＳ Ｐゴシック" pitchFamily="34" charset="-128"/>
              </a:rPr>
              <a:pPr eaLnBrk="0" hangingPunct="0">
                <a:lnSpc>
                  <a:spcPct val="85000"/>
                </a:lnSpc>
              </a:pPr>
              <a:t>‹Nº›</a:t>
            </a:fld>
            <a:endParaRPr lang="en-GB" altLang="zh-CN" sz="1200" dirty="0">
              <a:solidFill>
                <a:srgbClr val="000000"/>
              </a:solidFill>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2" r:id="rId1"/>
    <p:sldLayoutId id="2147483825"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4423172"/>
            <a:ext cx="914400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 name="Text Box 7"/>
          <p:cNvSpPr txBox="1">
            <a:spLocks noChangeArrowheads="1"/>
          </p:cNvSpPr>
          <p:nvPr/>
        </p:nvSpPr>
        <p:spPr bwMode="auto">
          <a:xfrm>
            <a:off x="3200526" y="2001442"/>
            <a:ext cx="2742949" cy="761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3161637" y="2571750"/>
            <a:ext cx="2820727" cy="4843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5" name="TextBox 4"/>
          <p:cNvSpPr txBox="1"/>
          <p:nvPr/>
        </p:nvSpPr>
        <p:spPr>
          <a:xfrm>
            <a:off x="755650" y="3381376"/>
            <a:ext cx="7632700" cy="1246495"/>
          </a:xfrm>
          <a:prstGeom prst="rect">
            <a:avLst/>
          </a:prstGeom>
          <a:noFill/>
        </p:spPr>
        <p:txBody>
          <a:bodyPr wrap="square" rtlCol="0">
            <a:spAutoFit/>
          </a:bodyPr>
          <a:lstStyle/>
          <a:p>
            <a:pPr algn="just">
              <a:lnSpc>
                <a:spcPct val="100000"/>
              </a:lnSpc>
            </a:pPr>
            <a:r>
              <a:rPr lang="en-US" altLang="zh-CN" sz="125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0" y="0"/>
            <a:ext cx="9144000" cy="5143500"/>
          </a:xfrm>
          <a:prstGeom prst="rect">
            <a:avLst/>
          </a:prstGeom>
        </p:spPr>
      </p:pic>
      <p:grpSp>
        <p:nvGrpSpPr>
          <p:cNvPr id="2" name="11 Grupo"/>
          <p:cNvGrpSpPr/>
          <p:nvPr/>
        </p:nvGrpSpPr>
        <p:grpSpPr>
          <a:xfrm>
            <a:off x="5072678" y="916077"/>
            <a:ext cx="4071322" cy="4067816"/>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grpSp>
        <p:nvGrpSpPr>
          <p:cNvPr id="3" name="14 Grupo"/>
          <p:cNvGrpSpPr/>
          <p:nvPr/>
        </p:nvGrpSpPr>
        <p:grpSpPr>
          <a:xfrm>
            <a:off x="287883" y="309329"/>
            <a:ext cx="4895694" cy="2046589"/>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sp>
        <p:nvSpPr>
          <p:cNvPr id="13" name="10 CuadroTexto"/>
          <p:cNvSpPr txBox="1"/>
          <p:nvPr/>
        </p:nvSpPr>
        <p:spPr>
          <a:xfrm>
            <a:off x="228600" y="2971801"/>
            <a:ext cx="5029200" cy="1815882"/>
          </a:xfrm>
          <a:prstGeom prst="rect">
            <a:avLst/>
          </a:prstGeom>
          <a:noFill/>
        </p:spPr>
        <p:txBody>
          <a:bodyPr wrap="square" rtlCol="0">
            <a:spAutoFit/>
          </a:bodyPr>
          <a:lstStyle/>
          <a:p>
            <a:r>
              <a:rPr lang="es-ES" sz="2800" i="1" dirty="0" err="1" smtClean="0">
                <a:solidFill>
                  <a:schemeClr val="bg1"/>
                </a:solidFill>
                <a:latin typeface="Telefonica Text" pitchFamily="2" charset="0"/>
              </a:rPr>
              <a:t>Requirements</a:t>
            </a:r>
            <a:r>
              <a:rPr lang="es-ES" sz="2800" i="1" dirty="0" smtClean="0">
                <a:solidFill>
                  <a:schemeClr val="bg1"/>
                </a:solidFill>
                <a:latin typeface="Telefonica Text" pitchFamily="2" charset="0"/>
              </a:rPr>
              <a:t> </a:t>
            </a:r>
            <a:r>
              <a:rPr lang="es-ES" sz="2800" i="1" dirty="0" err="1" smtClean="0">
                <a:solidFill>
                  <a:schemeClr val="bg1"/>
                </a:solidFill>
                <a:latin typeface="Telefonica Text" pitchFamily="2" charset="0"/>
              </a:rPr>
              <a:t>on</a:t>
            </a:r>
            <a:r>
              <a:rPr lang="es-ES" sz="2800" i="1" dirty="0" smtClean="0">
                <a:solidFill>
                  <a:schemeClr val="bg1"/>
                </a:solidFill>
                <a:latin typeface="Telefonica Text" pitchFamily="2" charset="0"/>
              </a:rPr>
              <a:t> a </a:t>
            </a:r>
            <a:r>
              <a:rPr lang="es-ES" sz="2800" i="1" dirty="0" err="1" smtClean="0">
                <a:solidFill>
                  <a:schemeClr val="bg1"/>
                </a:solidFill>
                <a:latin typeface="Telefonica Text" pitchFamily="2" charset="0"/>
              </a:rPr>
              <a:t>standardized</a:t>
            </a:r>
            <a:endParaRPr lang="es-ES" sz="2800" i="1" dirty="0" smtClean="0">
              <a:solidFill>
                <a:schemeClr val="bg1"/>
              </a:solidFill>
              <a:latin typeface="Telefonica Text" pitchFamily="2" charset="0"/>
            </a:endParaRPr>
          </a:p>
          <a:p>
            <a:r>
              <a:rPr lang="es-ES" sz="2800" i="1" dirty="0" err="1" smtClean="0">
                <a:solidFill>
                  <a:schemeClr val="bg1"/>
                </a:solidFill>
                <a:latin typeface="Telefonica Text" pitchFamily="2" charset="0"/>
              </a:rPr>
              <a:t>mobile</a:t>
            </a:r>
            <a:r>
              <a:rPr lang="es-ES" sz="2800" i="1" dirty="0" smtClean="0">
                <a:solidFill>
                  <a:schemeClr val="bg1"/>
                </a:solidFill>
                <a:latin typeface="Telefonica Text" pitchFamily="2" charset="0"/>
              </a:rPr>
              <a:t> </a:t>
            </a:r>
            <a:r>
              <a:rPr lang="es-ES" sz="2800" i="1" dirty="0" err="1" smtClean="0">
                <a:solidFill>
                  <a:schemeClr val="bg1"/>
                </a:solidFill>
                <a:latin typeface="Telefonica Text" pitchFamily="2" charset="0"/>
              </a:rPr>
              <a:t>device</a:t>
            </a:r>
            <a:r>
              <a:rPr lang="es-ES" sz="2800" i="1" dirty="0" smtClean="0">
                <a:solidFill>
                  <a:schemeClr val="bg1"/>
                </a:solidFill>
                <a:latin typeface="Telefonica Text" pitchFamily="2" charset="0"/>
              </a:rPr>
              <a:t> eco-rating -</a:t>
            </a:r>
          </a:p>
          <a:p>
            <a:r>
              <a:rPr lang="es-ES" sz="2800" i="1" dirty="0" smtClean="0">
                <a:solidFill>
                  <a:schemeClr val="bg1"/>
                </a:solidFill>
                <a:latin typeface="Telefonica Text" pitchFamily="2" charset="0"/>
              </a:rPr>
              <a:t>Dr. Anders S.G. Andrae, Huawei</a:t>
            </a:r>
          </a:p>
          <a:p>
            <a:endParaRPr lang="es-ES" sz="2800" i="1" dirty="0" smtClean="0">
              <a:solidFill>
                <a:schemeClr val="bg1"/>
              </a:solidFill>
              <a:latin typeface="Telefonica Text" pitchFamily="2" charset="0"/>
            </a:endParaRPr>
          </a:p>
        </p:txBody>
      </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0" y="0"/>
            <a:ext cx="9144000" cy="5143500"/>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1365" y="3399587"/>
            <a:ext cx="9141271" cy="1742799"/>
          </a:xfrm>
          <a:prstGeom prst="rect">
            <a:avLst/>
          </a:prstGeom>
        </p:spPr>
      </p:pic>
      <p:sp>
        <p:nvSpPr>
          <p:cNvPr id="6" name="5 CuadroTexto"/>
          <p:cNvSpPr txBox="1"/>
          <p:nvPr/>
        </p:nvSpPr>
        <p:spPr>
          <a:xfrm>
            <a:off x="2538127" y="1632865"/>
            <a:ext cx="4067746" cy="805740"/>
          </a:xfrm>
          <a:prstGeom prst="rect">
            <a:avLst/>
          </a:prstGeom>
          <a:noFill/>
        </p:spPr>
        <p:txBody>
          <a:bodyPr wrap="square" lIns="51188" tIns="25594" rIns="51188" bIns="25594" rtlCol="0">
            <a:spAutoFit/>
          </a:bodyPr>
          <a:lstStyle/>
          <a:p>
            <a:pPr algn="ctr"/>
            <a:r>
              <a:rPr lang="es-ES" sz="4900" i="1" dirty="0" err="1" smtClean="0">
                <a:solidFill>
                  <a:schemeClr val="bg1"/>
                </a:solidFill>
                <a:latin typeface="Telefonica Text" pitchFamily="2" charset="0"/>
              </a:rPr>
              <a:t>Thank</a:t>
            </a:r>
            <a:r>
              <a:rPr lang="es-ES" sz="4900" i="1" dirty="0" smtClean="0">
                <a:solidFill>
                  <a:schemeClr val="bg1"/>
                </a:solidFill>
                <a:latin typeface="Telefonica Text" pitchFamily="2" charset="0"/>
              </a:rPr>
              <a:t> </a:t>
            </a:r>
            <a:r>
              <a:rPr lang="es-ES" sz="4900" i="1" dirty="0" err="1" smtClean="0">
                <a:solidFill>
                  <a:schemeClr val="bg1"/>
                </a:solidFill>
                <a:latin typeface="Telefonica Text" pitchFamily="2" charset="0"/>
              </a:rPr>
              <a:t>you</a:t>
            </a:r>
            <a:endParaRPr lang="es-ES" sz="4900" i="1" dirty="0" smtClean="0">
              <a:solidFill>
                <a:schemeClr val="bg1"/>
              </a:solidFill>
              <a:latin typeface="Telefonica Text" pitchFamily="2" charset="0"/>
            </a:endParaRPr>
          </a:p>
        </p:txBody>
      </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755651" y="1065501"/>
            <a:ext cx="5616575" cy="1571842"/>
          </a:xfrm>
        </p:spPr>
        <p:txBody>
          <a:bodyPr/>
          <a:lstStyle/>
          <a:p>
            <a:r>
              <a:rPr lang="en-US" altLang="en-US" dirty="0" smtClean="0"/>
              <a:t>Requirements on a standardized mobile device eco-rating</a:t>
            </a:r>
            <a:endParaRPr lang="zh-CN" altLang="en-US" dirty="0"/>
          </a:p>
        </p:txBody>
      </p:sp>
      <p:sp>
        <p:nvSpPr>
          <p:cNvPr id="5" name="TextBox 4"/>
          <p:cNvSpPr txBox="1"/>
          <p:nvPr/>
        </p:nvSpPr>
        <p:spPr>
          <a:xfrm>
            <a:off x="755576" y="4191930"/>
            <a:ext cx="4959424" cy="348813"/>
          </a:xfrm>
          <a:prstGeom prst="rect">
            <a:avLst/>
          </a:prstGeom>
          <a:noFill/>
        </p:spPr>
        <p:txBody>
          <a:bodyPr wrap="square" lIns="0" rtlCol="0">
            <a:spAutoFit/>
          </a:bodyPr>
          <a:lstStyle/>
          <a:p>
            <a:pPr lvl="0" fontAlgn="t">
              <a:lnSpc>
                <a:spcPts val="2000"/>
              </a:lnSpc>
            </a:pPr>
            <a:r>
              <a:rPr lang="en-US" altLang="zh-CN" sz="1400" dirty="0" smtClean="0">
                <a:solidFill>
                  <a:srgbClr val="990000"/>
                </a:solidFill>
                <a:latin typeface="FrutigerNext LT Medium"/>
              </a:rPr>
              <a:t>Author/ Email: Dr. Anders Andrae</a:t>
            </a:r>
            <a:r>
              <a:rPr lang="en-US" altLang="zh-CN" sz="1400" dirty="0" smtClean="0">
                <a:solidFill>
                  <a:srgbClr val="B2B2B2">
                    <a:lumMod val="50000"/>
                  </a:srgbClr>
                </a:solidFill>
                <a:latin typeface="FrutigerNext LT Medium"/>
              </a:rPr>
              <a:t>/anders.andrae@huawei.com</a:t>
            </a:r>
            <a:endParaRPr lang="zh-CN" altLang="zh-CN" sz="1400" dirty="0" smtClean="0">
              <a:solidFill>
                <a:srgbClr val="B2B2B2">
                  <a:lumMod val="50000"/>
                </a:srgbClr>
              </a:solidFill>
              <a:latin typeface="FrutigerNext LT Medium"/>
            </a:endParaRPr>
          </a:p>
        </p:txBody>
      </p:sp>
    </p:spTree>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114300"/>
            <a:ext cx="7632700" cy="653653"/>
          </a:xfrm>
        </p:spPr>
        <p:txBody>
          <a:bodyPr/>
          <a:lstStyle/>
          <a:p>
            <a:pPr algn="ctr"/>
            <a:r>
              <a:rPr lang="sv-SE" altLang="zh-CN" dirty="0" smtClean="0"/>
              <a:t>The growing importance of greening mobile end-user devices</a:t>
            </a:r>
            <a:endParaRPr lang="zh-CN" altLang="en-US" dirty="0"/>
          </a:p>
        </p:txBody>
      </p:sp>
      <p:sp>
        <p:nvSpPr>
          <p:cNvPr id="5" name="Rectangle 4"/>
          <p:cNvSpPr/>
          <p:nvPr/>
        </p:nvSpPr>
        <p:spPr>
          <a:xfrm>
            <a:off x="152400" y="895350"/>
            <a:ext cx="3429000" cy="2585323"/>
          </a:xfrm>
          <a:prstGeom prst="rect">
            <a:avLst/>
          </a:prstGeom>
        </p:spPr>
        <p:txBody>
          <a:bodyPr wrap="square">
            <a:spAutoFit/>
          </a:bodyPr>
          <a:lstStyle/>
          <a:p>
            <a:r>
              <a:rPr lang="en-US" sz="1400" dirty="0" smtClean="0">
                <a:latin typeface="+mj-lt"/>
              </a:rPr>
              <a:t>On average 1 ton mobile phone scrap could include </a:t>
            </a:r>
          </a:p>
          <a:p>
            <a:pPr lvl="2">
              <a:buFont typeface="Arial" pitchFamily="34" charset="0"/>
              <a:buChar char="•"/>
            </a:pPr>
            <a:r>
              <a:rPr lang="en-US" sz="1400" dirty="0" smtClean="0">
                <a:latin typeface="+mj-lt"/>
              </a:rPr>
              <a:t>128     kg copper</a:t>
            </a:r>
          </a:p>
          <a:p>
            <a:pPr lvl="2">
              <a:buFont typeface="Arial" pitchFamily="34" charset="0"/>
              <a:buChar char="•"/>
            </a:pPr>
            <a:r>
              <a:rPr lang="en-US" sz="1400" dirty="0" smtClean="0">
                <a:latin typeface="+mj-lt"/>
              </a:rPr>
              <a:t> 0.347 kg gold</a:t>
            </a:r>
          </a:p>
          <a:p>
            <a:pPr lvl="2">
              <a:buFont typeface="Arial" pitchFamily="34" charset="0"/>
              <a:buChar char="•"/>
            </a:pPr>
            <a:r>
              <a:rPr lang="en-US" sz="1400" dirty="0" smtClean="0">
                <a:latin typeface="+mj-lt"/>
              </a:rPr>
              <a:t> 0.15   kg palladium</a:t>
            </a:r>
          </a:p>
          <a:p>
            <a:pPr lvl="2">
              <a:buFont typeface="Arial" pitchFamily="34" charset="0"/>
              <a:buChar char="•"/>
            </a:pPr>
            <a:r>
              <a:rPr lang="en-US" sz="1400" dirty="0" smtClean="0">
                <a:latin typeface="+mj-lt"/>
              </a:rPr>
              <a:t>3.63    kg silver</a:t>
            </a:r>
          </a:p>
          <a:p>
            <a:pPr lvl="2">
              <a:buFont typeface="Arial" pitchFamily="34" charset="0"/>
              <a:buChar char="•"/>
            </a:pPr>
            <a:r>
              <a:rPr lang="en-US" sz="1400" dirty="0" smtClean="0">
                <a:latin typeface="+mj-lt"/>
              </a:rPr>
              <a:t>15       kg nickel</a:t>
            </a:r>
          </a:p>
          <a:p>
            <a:pPr lvl="2">
              <a:buFont typeface="Arial" pitchFamily="34" charset="0"/>
              <a:buChar char="•"/>
            </a:pPr>
            <a:r>
              <a:rPr lang="en-US" sz="1400" dirty="0" smtClean="0">
                <a:latin typeface="+mj-lt"/>
              </a:rPr>
              <a:t>6         kg lead</a:t>
            </a:r>
          </a:p>
          <a:p>
            <a:pPr lvl="2">
              <a:buFont typeface="Arial" pitchFamily="34" charset="0"/>
              <a:buChar char="•"/>
            </a:pPr>
            <a:r>
              <a:rPr lang="en-US" sz="1400" dirty="0" smtClean="0">
                <a:latin typeface="+mj-lt"/>
              </a:rPr>
              <a:t>1         kg antimony </a:t>
            </a:r>
          </a:p>
          <a:p>
            <a:pPr lvl="2">
              <a:buFont typeface="Arial" pitchFamily="34" charset="0"/>
              <a:buChar char="•"/>
            </a:pPr>
            <a:r>
              <a:rPr lang="en-US" sz="1400" dirty="0" smtClean="0">
                <a:latin typeface="+mj-lt"/>
              </a:rPr>
              <a:t>10       kg tin</a:t>
            </a:r>
          </a:p>
          <a:p>
            <a:pPr>
              <a:buNone/>
            </a:pPr>
            <a:r>
              <a:rPr lang="sv-SE" altLang="zh-CN" sz="1000" i="1" dirty="0" smtClean="0"/>
              <a:t>(from Navazo et al. Forthcoming)</a:t>
            </a:r>
          </a:p>
          <a:p>
            <a:pPr>
              <a:buNone/>
            </a:pPr>
            <a:endParaRPr lang="sv-SE" altLang="zh-CN" sz="1100" i="1" dirty="0" smtClean="0"/>
          </a:p>
        </p:txBody>
      </p:sp>
      <p:sp>
        <p:nvSpPr>
          <p:cNvPr id="7" name="Rectangle 6"/>
          <p:cNvSpPr/>
          <p:nvPr/>
        </p:nvSpPr>
        <p:spPr>
          <a:xfrm>
            <a:off x="4343400" y="3543301"/>
            <a:ext cx="4572000" cy="400110"/>
          </a:xfrm>
          <a:prstGeom prst="rect">
            <a:avLst/>
          </a:prstGeom>
        </p:spPr>
        <p:txBody>
          <a:bodyPr>
            <a:spAutoFit/>
          </a:bodyPr>
          <a:lstStyle/>
          <a:p>
            <a:pPr>
              <a:buClr>
                <a:srgbClr val="CC9900"/>
              </a:buClr>
            </a:pPr>
            <a:r>
              <a:rPr lang="en-US" sz="1000" i="1" dirty="0" smtClean="0"/>
              <a:t>Adapted from Andrae, A.S.G, &amp; Corcoran, P. M. (2013). Emerging Trends in Electricity Consumption for Consumer ICT.  </a:t>
            </a:r>
          </a:p>
        </p:txBody>
      </p:sp>
      <p:sp>
        <p:nvSpPr>
          <p:cNvPr id="8" name="Rectangle 7"/>
          <p:cNvSpPr/>
          <p:nvPr/>
        </p:nvSpPr>
        <p:spPr>
          <a:xfrm>
            <a:off x="0" y="3486150"/>
            <a:ext cx="4038600" cy="1169551"/>
          </a:xfrm>
          <a:prstGeom prst="rect">
            <a:avLst/>
          </a:prstGeom>
        </p:spPr>
        <p:txBody>
          <a:bodyPr wrap="square">
            <a:spAutoFit/>
          </a:bodyPr>
          <a:lstStyle/>
          <a:p>
            <a:pPr algn="r">
              <a:buFont typeface="Wingdings" pitchFamily="2" charset="2"/>
              <a:buChar char="q"/>
            </a:pPr>
            <a:r>
              <a:rPr lang="sv-SE" altLang="zh-CN" sz="1400" dirty="0" smtClean="0">
                <a:latin typeface="+mn-lt"/>
                <a:ea typeface="+mn-ea"/>
              </a:rPr>
              <a:t>In 2014 scrapped mobile phones, smartphones, and tablets could add ≈0.234 million tonnes scrap. </a:t>
            </a:r>
          </a:p>
          <a:p>
            <a:pPr algn="r">
              <a:buFont typeface="Wingdings" pitchFamily="2" charset="2"/>
              <a:buChar char="q"/>
            </a:pPr>
            <a:r>
              <a:rPr lang="sv-SE" altLang="zh-CN" sz="1400" dirty="0" smtClean="0">
                <a:latin typeface="+mn-lt"/>
                <a:ea typeface="+mn-ea"/>
              </a:rPr>
              <a:t>Annual global municipal solid waste generation is ≈1.3 billion tonnes.</a:t>
            </a:r>
          </a:p>
        </p:txBody>
      </p:sp>
      <p:pic>
        <p:nvPicPr>
          <p:cNvPr id="3" name="Picture 2"/>
          <p:cNvPicPr>
            <a:picLocks noChangeAspect="1" noChangeArrowheads="1"/>
          </p:cNvPicPr>
          <p:nvPr/>
        </p:nvPicPr>
        <p:blipFill>
          <a:blip r:embed="rId3" cstate="print"/>
          <a:srcRect/>
          <a:stretch>
            <a:fillRect/>
          </a:stretch>
        </p:blipFill>
        <p:spPr bwMode="auto">
          <a:xfrm>
            <a:off x="3505200" y="1047750"/>
            <a:ext cx="5464653" cy="2514600"/>
          </a:xfrm>
          <a:prstGeom prst="rect">
            <a:avLst/>
          </a:prstGeom>
          <a:noFill/>
          <a:ln w="9525">
            <a:noFill/>
            <a:miter lim="800000"/>
            <a:headEnd/>
            <a:tailEnd/>
          </a:ln>
          <a:effectLst/>
        </p:spPr>
      </p:pic>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3350"/>
            <a:ext cx="8229600" cy="653653"/>
          </a:xfrm>
        </p:spPr>
        <p:txBody>
          <a:bodyPr/>
          <a:lstStyle/>
          <a:p>
            <a:pPr algn="ctr"/>
            <a:r>
              <a:rPr lang="sv-SE" altLang="zh-CN" dirty="0" smtClean="0"/>
              <a:t>Perspective on Device electricity (TWhrs) in 2012</a:t>
            </a:r>
            <a:endParaRPr lang="zh-CN" altLang="en-US" dirty="0"/>
          </a:p>
        </p:txBody>
      </p:sp>
      <p:graphicFrame>
        <p:nvGraphicFramePr>
          <p:cNvPr id="6" name="Chart 5"/>
          <p:cNvGraphicFramePr/>
          <p:nvPr/>
        </p:nvGraphicFramePr>
        <p:xfrm>
          <a:off x="609600" y="742950"/>
          <a:ext cx="792480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0" y="440055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r>
              <a:rPr lang="en-US" sz="1000" i="1" dirty="0" smtClean="0"/>
              <a:t>Adapted from Andrae, A.S.G, &amp; Corcoran, P. M. (2013). Emerging Trends in Electricity Consumption for Consumer ICT.  </a:t>
            </a:r>
            <a:r>
              <a:rPr lang="en-US" sz="1000" i="1" dirty="0" err="1" smtClean="0"/>
              <a:t>GeSI</a:t>
            </a:r>
            <a:r>
              <a:rPr lang="en-US" sz="1000" i="1" dirty="0" smtClean="0"/>
              <a:t> SMARTer2020 report from </a:t>
            </a:r>
            <a:r>
              <a:rPr lang="en-US" sz="1000" i="1" dirty="0" err="1" smtClean="0"/>
              <a:t>GeSI</a:t>
            </a:r>
            <a:r>
              <a:rPr lang="en-US" sz="1000" i="1" dirty="0" smtClean="0"/>
              <a:t> show similar result.</a:t>
            </a:r>
          </a:p>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smtClean="0">
              <a:ln>
                <a:noFill/>
              </a:ln>
              <a:solidFill>
                <a:schemeClr val="tx1"/>
              </a:solidFill>
              <a:effectLst/>
              <a:latin typeface="Arial" charset="0"/>
              <a:ea typeface="宋体" charset="-122"/>
            </a:endParaRPr>
          </a:p>
        </p:txBody>
      </p:sp>
      <p:sp>
        <p:nvSpPr>
          <p:cNvPr id="7" name="Right Brace 6"/>
          <p:cNvSpPr/>
          <p:nvPr/>
        </p:nvSpPr>
        <p:spPr bwMode="auto">
          <a:xfrm rot="16200000" flipV="1">
            <a:off x="2995612" y="947739"/>
            <a:ext cx="790576" cy="2209800"/>
          </a:xfrm>
          <a:prstGeom prst="rightBrace">
            <a:avLst>
              <a:gd name="adj1" fmla="val 8333"/>
              <a:gd name="adj2" fmla="val 49655"/>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xmlns=""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0"/>
            <a:ext cx="8991600" cy="457200"/>
          </a:xfrm>
        </p:spPr>
        <p:txBody>
          <a:bodyPr/>
          <a:lstStyle/>
          <a:p>
            <a:r>
              <a:rPr lang="sv-SE" altLang="zh-CN" sz="2800" dirty="0" smtClean="0"/>
              <a:t>Recommended Criteria for ITU-T on Eco-Rating</a:t>
            </a:r>
            <a:endParaRPr lang="zh-CN" altLang="en-US" sz="2800" dirty="0"/>
          </a:p>
        </p:txBody>
      </p:sp>
      <p:sp>
        <p:nvSpPr>
          <p:cNvPr id="3" name="内容占位符 2"/>
          <p:cNvSpPr>
            <a:spLocks noGrp="1"/>
          </p:cNvSpPr>
          <p:nvPr>
            <p:ph idx="1"/>
          </p:nvPr>
        </p:nvSpPr>
        <p:spPr>
          <a:xfrm>
            <a:off x="914400" y="1581150"/>
            <a:ext cx="8229600" cy="3145631"/>
          </a:xfrm>
        </p:spPr>
        <p:txBody>
          <a:bodyPr/>
          <a:lstStyle/>
          <a:p>
            <a:r>
              <a:rPr lang="sv-SE" altLang="zh-CN" sz="1400" dirty="0" smtClean="0"/>
              <a:t>Comments on ”LIFE CYCLE, Basic LCA”:</a:t>
            </a:r>
          </a:p>
          <a:p>
            <a:pPr lvl="1">
              <a:buFont typeface="Wingdings" pitchFamily="2" charset="2"/>
              <a:buChar char="q"/>
            </a:pPr>
            <a:r>
              <a:rPr lang="sv-SE" altLang="zh-CN" sz="1200" smtClean="0"/>
              <a:t>More </a:t>
            </a:r>
            <a:r>
              <a:rPr lang="sv-SE" altLang="zh-CN" sz="1200" dirty="0" smtClean="0"/>
              <a:t>transparency on how CO</a:t>
            </a:r>
            <a:r>
              <a:rPr lang="sv-SE" altLang="zh-CN" sz="1200" baseline="-25000" dirty="0" smtClean="0"/>
              <a:t>2</a:t>
            </a:r>
            <a:r>
              <a:rPr lang="sv-SE" altLang="zh-CN" sz="1200" dirty="0" smtClean="0"/>
              <a:t>e, water, and resources are evaluated.</a:t>
            </a:r>
          </a:p>
          <a:p>
            <a:pPr lvl="1">
              <a:buFont typeface="Wingdings" pitchFamily="2" charset="2"/>
              <a:buChar char="q"/>
            </a:pPr>
            <a:r>
              <a:rPr lang="sv-SE" altLang="zh-CN" sz="1200" dirty="0" smtClean="0"/>
              <a:t>Add </a:t>
            </a:r>
            <a:r>
              <a:rPr lang="sv-SE" altLang="zh-CN" sz="1200" b="1" dirty="0" smtClean="0"/>
              <a:t>Location of Production </a:t>
            </a:r>
            <a:r>
              <a:rPr lang="sv-SE" altLang="zh-CN" sz="1200" dirty="0" smtClean="0"/>
              <a:t>of Screen, IC, PCB, and </a:t>
            </a:r>
            <a:r>
              <a:rPr lang="sv-SE" altLang="zh-CN" sz="1200" b="1" dirty="0" smtClean="0"/>
              <a:t>type of Screen </a:t>
            </a:r>
            <a:r>
              <a:rPr lang="sv-SE" altLang="zh-CN" sz="1200" dirty="0" smtClean="0"/>
              <a:t>for more sophistication. Robust criteria from other ER could be added.</a:t>
            </a:r>
          </a:p>
          <a:p>
            <a:pPr lvl="1">
              <a:buFont typeface="Wingdings" pitchFamily="2" charset="2"/>
              <a:buChar char="q"/>
            </a:pPr>
            <a:r>
              <a:rPr lang="sv-SE" altLang="zh-CN" sz="1200" dirty="0" smtClean="0"/>
              <a:t>Use stage scenario not clear.</a:t>
            </a:r>
          </a:p>
          <a:p>
            <a:r>
              <a:rPr lang="sv-SE" altLang="zh-CN" sz="1400" dirty="0" smtClean="0"/>
              <a:t>Comments on ”RESPONSIBLE DESIGN”:</a:t>
            </a:r>
          </a:p>
          <a:p>
            <a:pPr lvl="1">
              <a:buFont typeface="Wingdings" pitchFamily="2" charset="2"/>
              <a:buChar char="q"/>
            </a:pPr>
            <a:r>
              <a:rPr lang="sv-SE" altLang="zh-CN" sz="1200" dirty="0" smtClean="0"/>
              <a:t>More options needed for certain questions due to diversity of phones.</a:t>
            </a:r>
          </a:p>
          <a:p>
            <a:pPr lvl="1">
              <a:buFont typeface="Wingdings" pitchFamily="2" charset="2"/>
              <a:buChar char="q"/>
            </a:pPr>
            <a:r>
              <a:rPr lang="en-US" sz="1200" dirty="0" smtClean="0"/>
              <a:t>“Usage of </a:t>
            </a:r>
            <a:r>
              <a:rPr lang="en-US" sz="1200" b="1" dirty="0" err="1" smtClean="0"/>
              <a:t>Bioplastics</a:t>
            </a:r>
            <a:r>
              <a:rPr lang="en-US" sz="1200" dirty="0" smtClean="0"/>
              <a:t>” should be added as a criterion.</a:t>
            </a:r>
          </a:p>
          <a:p>
            <a:pPr lvl="1">
              <a:buFont typeface="Wingdings" pitchFamily="2" charset="2"/>
              <a:buChar char="q"/>
            </a:pPr>
            <a:r>
              <a:rPr lang="sv-SE" altLang="zh-CN" sz="1200" dirty="0" smtClean="0"/>
              <a:t>”</a:t>
            </a:r>
            <a:r>
              <a:rPr lang="en-US" sz="1200" dirty="0" smtClean="0"/>
              <a:t> Fully separable” packaging materials unclear.</a:t>
            </a:r>
          </a:p>
          <a:p>
            <a:pPr lvl="1">
              <a:buFont typeface="Wingdings" pitchFamily="2" charset="2"/>
              <a:buChar char="q"/>
            </a:pPr>
            <a:r>
              <a:rPr lang="en-US" sz="1200" i="1" dirty="0" smtClean="0"/>
              <a:t>“Pure material stream”</a:t>
            </a:r>
            <a:r>
              <a:rPr lang="en-US" sz="1200" dirty="0" smtClean="0"/>
              <a:t> needs to be defined according to some standard. </a:t>
            </a:r>
          </a:p>
          <a:p>
            <a:endParaRPr lang="sv-SE" altLang="zh-CN" dirty="0" smtClean="0">
              <a:solidFill>
                <a:srgbClr val="FF0000"/>
              </a:solidFill>
            </a:endParaRPr>
          </a:p>
          <a:p>
            <a:endParaRPr lang="sv-SE" altLang="zh-CN" dirty="0" smtClean="0"/>
          </a:p>
          <a:p>
            <a:endParaRPr lang="sv-SE" altLang="zh-CN" dirty="0" smtClean="0"/>
          </a:p>
          <a:p>
            <a:endParaRPr lang="sv-SE" altLang="zh-CN" dirty="0" smtClean="0"/>
          </a:p>
          <a:p>
            <a:endParaRPr lang="sv-SE" altLang="zh-CN" dirty="0" smtClean="0"/>
          </a:p>
        </p:txBody>
      </p:sp>
      <p:sp>
        <p:nvSpPr>
          <p:cNvPr id="4" name="Rectangle 3"/>
          <p:cNvSpPr/>
          <p:nvPr/>
        </p:nvSpPr>
        <p:spPr>
          <a:xfrm>
            <a:off x="0" y="514350"/>
            <a:ext cx="8763000" cy="954107"/>
          </a:xfrm>
          <a:prstGeom prst="rect">
            <a:avLst/>
          </a:prstGeom>
        </p:spPr>
        <p:txBody>
          <a:bodyPr wrap="square">
            <a:spAutoFit/>
          </a:bodyPr>
          <a:lstStyle/>
          <a:p>
            <a:pPr lvl="1">
              <a:buNone/>
            </a:pPr>
            <a:r>
              <a:rPr lang="sv-SE" altLang="zh-CN" sz="1400" dirty="0" smtClean="0"/>
              <a:t>ERs range from satisfyingly transparent (understandable which input gives a certain output) to black box (not fully clear how the ER works)</a:t>
            </a:r>
          </a:p>
          <a:p>
            <a:pPr lvl="2"/>
            <a:r>
              <a:rPr lang="sv-SE" altLang="zh-CN" sz="1400" dirty="0" smtClean="0"/>
              <a:t>VDF/TF new eco-rating is a very good basis/concrete tool to finish the Recommendation in 2013 in a unified and transparent manner.</a:t>
            </a:r>
          </a:p>
        </p:txBody>
      </p:sp>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amond(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heckerboard(across)">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heckerboard(across)">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heckerboard(across)">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checkerboard(across)">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0"/>
            <a:ext cx="8153400" cy="457200"/>
          </a:xfrm>
        </p:spPr>
        <p:txBody>
          <a:bodyPr/>
          <a:lstStyle/>
          <a:p>
            <a:pPr algn="ctr"/>
            <a:r>
              <a:rPr lang="sv-SE" altLang="zh-CN" dirty="0" smtClean="0"/>
              <a:t>Issues Current Eco-Rating vs LCA</a:t>
            </a:r>
            <a:endParaRPr lang="zh-CN" altLang="en-US" baseline="-25000" dirty="0"/>
          </a:p>
        </p:txBody>
      </p:sp>
      <p:graphicFrame>
        <p:nvGraphicFramePr>
          <p:cNvPr id="5" name="Chart 4"/>
          <p:cNvGraphicFramePr/>
          <p:nvPr/>
        </p:nvGraphicFramePr>
        <p:xfrm>
          <a:off x="2971800" y="628650"/>
          <a:ext cx="58674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4800" y="1314450"/>
            <a:ext cx="2590800" cy="2554545"/>
          </a:xfrm>
          <a:prstGeom prst="rect">
            <a:avLst/>
          </a:prstGeom>
        </p:spPr>
        <p:txBody>
          <a:bodyPr wrap="square">
            <a:spAutoFit/>
          </a:bodyPr>
          <a:lstStyle/>
          <a:p>
            <a:pPr lvl="1">
              <a:buClr>
                <a:srgbClr val="CC9900"/>
              </a:buClr>
            </a:pPr>
            <a:r>
              <a:rPr lang="en-US" sz="2000" i="1" dirty="0" smtClean="0"/>
              <a:t>The difference is due to representative data better reflecting the upstream than current Eco-Ratings</a:t>
            </a:r>
          </a:p>
        </p:txBody>
      </p:sp>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0"/>
            <a:ext cx="8153400" cy="457200"/>
          </a:xfrm>
        </p:spPr>
        <p:txBody>
          <a:bodyPr/>
          <a:lstStyle/>
          <a:p>
            <a:r>
              <a:rPr lang="sv-SE" altLang="zh-CN" sz="2800" dirty="0" smtClean="0"/>
              <a:t>Issues Current Eco-Rating CO</a:t>
            </a:r>
            <a:r>
              <a:rPr lang="sv-SE" altLang="zh-CN" sz="2800" baseline="-25000" dirty="0" smtClean="0"/>
              <a:t>2</a:t>
            </a:r>
            <a:r>
              <a:rPr lang="sv-SE" altLang="zh-CN" sz="2800" dirty="0" smtClean="0"/>
              <a:t> vs LCA CO</a:t>
            </a:r>
            <a:r>
              <a:rPr lang="sv-SE" altLang="zh-CN" sz="2800" baseline="-25000" dirty="0" smtClean="0"/>
              <a:t>2</a:t>
            </a:r>
            <a:endParaRPr lang="zh-CN" altLang="en-US" sz="2800" dirty="0"/>
          </a:p>
        </p:txBody>
      </p:sp>
      <p:sp>
        <p:nvSpPr>
          <p:cNvPr id="3" name="内容占位符 2"/>
          <p:cNvSpPr>
            <a:spLocks noGrp="1"/>
          </p:cNvSpPr>
          <p:nvPr>
            <p:ph idx="1"/>
          </p:nvPr>
        </p:nvSpPr>
        <p:spPr>
          <a:xfrm>
            <a:off x="1981200" y="1143000"/>
            <a:ext cx="6705600" cy="1143000"/>
          </a:xfrm>
        </p:spPr>
        <p:txBody>
          <a:bodyPr/>
          <a:lstStyle/>
          <a:p>
            <a:pPr>
              <a:buNone/>
            </a:pPr>
            <a:endParaRPr lang="sv-SE" altLang="zh-CN" dirty="0" smtClean="0"/>
          </a:p>
          <a:p>
            <a:pPr lvl="1">
              <a:buFont typeface="Wingdings" pitchFamily="2" charset="2"/>
              <a:buChar char="q"/>
            </a:pPr>
            <a:r>
              <a:rPr lang="sv-SE" altLang="zh-CN" sz="1400" dirty="0" smtClean="0"/>
              <a:t>Current ≈16 criteria are not enough to describe the life cycle impact of different vendors mobile device models.</a:t>
            </a:r>
          </a:p>
          <a:p>
            <a:pPr lvl="1">
              <a:buFont typeface="Wingdings" pitchFamily="2" charset="2"/>
              <a:buChar char="q"/>
            </a:pPr>
            <a:r>
              <a:rPr lang="sv-SE" altLang="zh-CN" sz="1400" dirty="0" smtClean="0"/>
              <a:t>Add choices which help the vendor to reflect the reality of the upstream and downstream in a better way</a:t>
            </a:r>
          </a:p>
          <a:p>
            <a:pPr lvl="1">
              <a:buFont typeface="Wingdings" pitchFamily="2" charset="2"/>
              <a:buChar char="q"/>
            </a:pPr>
            <a:endParaRPr lang="sv-SE" altLang="zh-CN" sz="1600" dirty="0" smtClean="0"/>
          </a:p>
          <a:p>
            <a:pPr lvl="1">
              <a:buFont typeface="Wingdings" pitchFamily="2" charset="2"/>
              <a:buChar char="q"/>
            </a:pPr>
            <a:endParaRPr lang="sv-SE" altLang="zh-CN" sz="1600" dirty="0" smtClean="0"/>
          </a:p>
          <a:p>
            <a:endParaRPr lang="sv-SE" altLang="zh-CN" dirty="0" smtClean="0"/>
          </a:p>
          <a:p>
            <a:endParaRPr lang="sv-SE" altLang="zh-CN" dirty="0" smtClean="0"/>
          </a:p>
          <a:p>
            <a:endParaRPr lang="sv-SE" altLang="zh-CN" dirty="0" smtClean="0"/>
          </a:p>
        </p:txBody>
      </p:sp>
      <p:sp>
        <p:nvSpPr>
          <p:cNvPr id="4" name="Rectangle 3"/>
          <p:cNvSpPr/>
          <p:nvPr/>
        </p:nvSpPr>
        <p:spPr>
          <a:xfrm>
            <a:off x="228600" y="857250"/>
            <a:ext cx="8153400" cy="646331"/>
          </a:xfrm>
          <a:prstGeom prst="rect">
            <a:avLst/>
          </a:prstGeom>
        </p:spPr>
        <p:txBody>
          <a:bodyPr wrap="square">
            <a:spAutoFit/>
          </a:bodyPr>
          <a:lstStyle/>
          <a:p>
            <a:pPr>
              <a:buNone/>
            </a:pPr>
            <a:r>
              <a:rPr lang="sv-SE" altLang="zh-CN" dirty="0" smtClean="0">
                <a:latin typeface="+mj-lt"/>
              </a:rPr>
              <a:t>Issue 1: Differences between vendors CO</a:t>
            </a:r>
            <a:r>
              <a:rPr lang="sv-SE" altLang="zh-CN" baseline="-25000" dirty="0" smtClean="0">
                <a:latin typeface="+mj-lt"/>
              </a:rPr>
              <a:t>2</a:t>
            </a:r>
            <a:r>
              <a:rPr lang="sv-SE" altLang="zh-CN" dirty="0" smtClean="0">
                <a:latin typeface="+mj-lt"/>
              </a:rPr>
              <a:t>e scores based on LCA and CO</a:t>
            </a:r>
            <a:r>
              <a:rPr lang="sv-SE" altLang="zh-CN" baseline="-25000" dirty="0" smtClean="0">
                <a:latin typeface="+mj-lt"/>
              </a:rPr>
              <a:t>2</a:t>
            </a:r>
            <a:r>
              <a:rPr lang="sv-SE" altLang="zh-CN" dirty="0" smtClean="0">
                <a:latin typeface="+mj-lt"/>
              </a:rPr>
              <a:t>e scores based on ”locked” ER metrics.</a:t>
            </a:r>
          </a:p>
        </p:txBody>
      </p:sp>
      <p:sp>
        <p:nvSpPr>
          <p:cNvPr id="5" name="Rectangle 4"/>
          <p:cNvSpPr/>
          <p:nvPr/>
        </p:nvSpPr>
        <p:spPr>
          <a:xfrm>
            <a:off x="228600" y="3028950"/>
            <a:ext cx="6741141" cy="369332"/>
          </a:xfrm>
          <a:prstGeom prst="rect">
            <a:avLst/>
          </a:prstGeom>
        </p:spPr>
        <p:txBody>
          <a:bodyPr wrap="none">
            <a:spAutoFit/>
          </a:bodyPr>
          <a:lstStyle/>
          <a:p>
            <a:r>
              <a:rPr lang="sv-SE" altLang="zh-CN" dirty="0" smtClean="0">
                <a:latin typeface="+mj-lt"/>
              </a:rPr>
              <a:t>Issue 2: Difference in CO</a:t>
            </a:r>
            <a:r>
              <a:rPr lang="sv-SE" altLang="zh-CN" baseline="-25000" dirty="0" smtClean="0">
                <a:latin typeface="+mj-lt"/>
              </a:rPr>
              <a:t>2</a:t>
            </a:r>
            <a:r>
              <a:rPr lang="sv-SE" altLang="zh-CN" dirty="0" smtClean="0">
                <a:latin typeface="+mj-lt"/>
              </a:rPr>
              <a:t>e score for same model for different ER </a:t>
            </a:r>
          </a:p>
        </p:txBody>
      </p:sp>
      <p:sp>
        <p:nvSpPr>
          <p:cNvPr id="6" name="Rectangle 5"/>
          <p:cNvSpPr/>
          <p:nvPr/>
        </p:nvSpPr>
        <p:spPr>
          <a:xfrm>
            <a:off x="1981200" y="3429000"/>
            <a:ext cx="6629400" cy="965649"/>
          </a:xfrm>
          <a:prstGeom prst="rect">
            <a:avLst/>
          </a:prstGeom>
        </p:spPr>
        <p:txBody>
          <a:bodyPr wrap="square">
            <a:spAutoFit/>
          </a:bodyPr>
          <a:lstStyle/>
          <a:p>
            <a:pPr marL="742950" lvl="1" indent="-285750" eaLnBrk="0" hangingPunct="0">
              <a:lnSpc>
                <a:spcPct val="140000"/>
              </a:lnSpc>
              <a:buSzPct val="50000"/>
              <a:buFont typeface="Wingdings" pitchFamily="2" charset="2"/>
              <a:buChar char="p"/>
            </a:pPr>
            <a:r>
              <a:rPr lang="sv-SE" altLang="zh-CN" sz="1400" dirty="0" smtClean="0">
                <a:latin typeface="+mn-lt"/>
                <a:ea typeface="+mn-ea"/>
              </a:rPr>
              <a:t>Found a 20% difference in CO</a:t>
            </a:r>
            <a:r>
              <a:rPr lang="sv-SE" altLang="zh-CN" sz="1400" baseline="-25000" dirty="0" smtClean="0">
                <a:latin typeface="+mn-lt"/>
                <a:ea typeface="+mn-ea"/>
              </a:rPr>
              <a:t>2</a:t>
            </a:r>
            <a:r>
              <a:rPr lang="sv-SE" altLang="zh-CN" sz="1400" dirty="0" smtClean="0">
                <a:latin typeface="+mn-lt"/>
                <a:ea typeface="+mn-ea"/>
              </a:rPr>
              <a:t>e scores for different ER ”Life Cycle” section for the same phone model </a:t>
            </a:r>
          </a:p>
          <a:p>
            <a:pPr marL="742950" lvl="1" indent="-285750" eaLnBrk="0" hangingPunct="0">
              <a:lnSpc>
                <a:spcPct val="140000"/>
              </a:lnSpc>
              <a:buSzPct val="50000"/>
              <a:buFont typeface="Wingdings" pitchFamily="2" charset="2"/>
              <a:buChar char="p"/>
            </a:pPr>
            <a:r>
              <a:rPr lang="sv-SE" altLang="zh-CN" sz="1400" dirty="0" smtClean="0">
                <a:latin typeface="+mn-lt"/>
                <a:ea typeface="+mn-ea"/>
              </a:rPr>
              <a:t>Spread of ”problem” not investigated</a:t>
            </a:r>
          </a:p>
        </p:txBody>
      </p:sp>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457200"/>
          </a:xfrm>
        </p:spPr>
        <p:txBody>
          <a:bodyPr/>
          <a:lstStyle/>
          <a:p>
            <a:pPr algn="ctr"/>
            <a:r>
              <a:rPr lang="sv-SE" altLang="zh-CN" dirty="0" smtClean="0"/>
              <a:t>Overall issues for vendors</a:t>
            </a:r>
            <a:endParaRPr lang="zh-CN" altLang="en-US" dirty="0"/>
          </a:p>
        </p:txBody>
      </p:sp>
      <p:sp>
        <p:nvSpPr>
          <p:cNvPr id="3" name="内容占位符 2"/>
          <p:cNvSpPr>
            <a:spLocks noGrp="1"/>
          </p:cNvSpPr>
          <p:nvPr>
            <p:ph idx="1"/>
          </p:nvPr>
        </p:nvSpPr>
        <p:spPr>
          <a:xfrm>
            <a:off x="1447800" y="361950"/>
            <a:ext cx="6629400" cy="3943350"/>
          </a:xfrm>
        </p:spPr>
        <p:txBody>
          <a:bodyPr/>
          <a:lstStyle/>
          <a:p>
            <a:pPr lvl="1">
              <a:buNone/>
            </a:pPr>
            <a:endParaRPr lang="sv-SE" altLang="zh-CN" dirty="0" smtClean="0"/>
          </a:p>
          <a:p>
            <a:r>
              <a:rPr lang="sv-SE" altLang="zh-CN" sz="1800" dirty="0" smtClean="0"/>
              <a:t>Clarity</a:t>
            </a:r>
          </a:p>
          <a:p>
            <a:pPr lvl="1"/>
            <a:r>
              <a:rPr lang="sv-SE" altLang="zh-CN" sz="1600" dirty="0" smtClean="0"/>
              <a:t>It should be totally clear for individual vendors (manufacturers) how a certain ER is obtained.</a:t>
            </a:r>
          </a:p>
          <a:p>
            <a:r>
              <a:rPr lang="sv-SE" altLang="zh-CN" sz="1800" dirty="0" smtClean="0"/>
              <a:t>Transparency</a:t>
            </a:r>
          </a:p>
          <a:p>
            <a:pPr lvl="1"/>
            <a:r>
              <a:rPr lang="sv-SE" altLang="zh-CN" sz="1600" dirty="0" smtClean="0"/>
              <a:t>E.g. it shall be understood explicitly which CO</a:t>
            </a:r>
            <a:r>
              <a:rPr lang="sv-SE" altLang="zh-CN" sz="1600" baseline="-25000" dirty="0" smtClean="0"/>
              <a:t>2</a:t>
            </a:r>
            <a:r>
              <a:rPr lang="sv-SE" altLang="zh-CN" sz="1600" dirty="0" smtClean="0"/>
              <a:t>e score gives a certain ER for the corresponding Specification (e.g. 40 kg CO</a:t>
            </a:r>
            <a:r>
              <a:rPr lang="sv-SE" altLang="zh-CN" sz="1600" baseline="-25000" dirty="0" smtClean="0"/>
              <a:t>2</a:t>
            </a:r>
            <a:r>
              <a:rPr lang="sv-SE" altLang="zh-CN" sz="1600" dirty="0" smtClean="0"/>
              <a:t>e gives 2.1 for Basic LCA).</a:t>
            </a:r>
          </a:p>
          <a:p>
            <a:r>
              <a:rPr lang="sv-SE" altLang="zh-CN" sz="1800" dirty="0" smtClean="0"/>
              <a:t>Validation</a:t>
            </a:r>
          </a:p>
          <a:p>
            <a:pPr lvl="1"/>
            <a:r>
              <a:rPr lang="sv-SE" altLang="zh-CN" sz="1600" dirty="0" smtClean="0"/>
              <a:t>Clarify how the validation is done for each Specification (e.g. Responsible Design) and Criteria (e.g. Proportion of Pure material stream which can be separated)</a:t>
            </a:r>
          </a:p>
          <a:p>
            <a:endParaRPr lang="sv-SE" altLang="zh-CN" dirty="0" smtClean="0"/>
          </a:p>
        </p:txBody>
      </p:sp>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900" y="0"/>
            <a:ext cx="6781800" cy="457200"/>
          </a:xfrm>
        </p:spPr>
        <p:txBody>
          <a:bodyPr/>
          <a:lstStyle/>
          <a:p>
            <a:pPr algn="ctr"/>
            <a:r>
              <a:rPr lang="sv-SE" altLang="zh-CN" dirty="0" smtClean="0"/>
              <a:t>Requirements &amp; Suggestions</a:t>
            </a:r>
            <a:endParaRPr lang="zh-CN" altLang="en-US" dirty="0"/>
          </a:p>
        </p:txBody>
      </p:sp>
      <p:sp>
        <p:nvSpPr>
          <p:cNvPr id="3" name="内容占位符 2"/>
          <p:cNvSpPr>
            <a:spLocks noGrp="1"/>
          </p:cNvSpPr>
          <p:nvPr>
            <p:ph idx="1"/>
          </p:nvPr>
        </p:nvSpPr>
        <p:spPr>
          <a:xfrm>
            <a:off x="1524000" y="666750"/>
            <a:ext cx="7162800" cy="3145631"/>
          </a:xfrm>
        </p:spPr>
        <p:txBody>
          <a:bodyPr/>
          <a:lstStyle/>
          <a:p>
            <a:r>
              <a:rPr lang="sv-SE" altLang="zh-CN" sz="1800" dirty="0" smtClean="0"/>
              <a:t>Requirements</a:t>
            </a:r>
          </a:p>
          <a:p>
            <a:pPr lvl="1"/>
            <a:r>
              <a:rPr lang="sv-SE" altLang="zh-CN" sz="1400" dirty="0" smtClean="0"/>
              <a:t>Add LCA elements for further diversification between devices.</a:t>
            </a:r>
          </a:p>
          <a:p>
            <a:pPr lvl="1"/>
            <a:r>
              <a:rPr lang="sv-SE" altLang="zh-CN" sz="1400" dirty="0" smtClean="0"/>
              <a:t>Any Criterion which cannot be easily validated needs to go.</a:t>
            </a:r>
          </a:p>
          <a:p>
            <a:pPr lvl="1"/>
            <a:r>
              <a:rPr lang="sv-SE" altLang="zh-CN" sz="1400" dirty="0" smtClean="0"/>
              <a:t>Each operator should make totally clear for individual vendors (manufacturers) how a certain ER is obtained.</a:t>
            </a:r>
          </a:p>
          <a:p>
            <a:r>
              <a:rPr lang="sv-SE" altLang="zh-CN" sz="1800" dirty="0" smtClean="0"/>
              <a:t>Suggestions:</a:t>
            </a:r>
          </a:p>
          <a:p>
            <a:pPr lvl="1"/>
            <a:r>
              <a:rPr lang="sv-SE" altLang="zh-CN" sz="1400" dirty="0" smtClean="0">
                <a:latin typeface="+mn-lt"/>
                <a:ea typeface="+mn-ea"/>
              </a:rPr>
              <a:t>Fully calculated examples of some imaginary phones will help for </a:t>
            </a:r>
            <a:r>
              <a:rPr lang="sv-SE" altLang="zh-CN" sz="1400" dirty="0" smtClean="0"/>
              <a:t>black-box oriented </a:t>
            </a:r>
            <a:r>
              <a:rPr lang="sv-SE" altLang="zh-CN" sz="1400" dirty="0" smtClean="0">
                <a:latin typeface="+mn-lt"/>
                <a:ea typeface="+mn-ea"/>
              </a:rPr>
              <a:t>ER schemes </a:t>
            </a:r>
          </a:p>
          <a:p>
            <a:pPr lvl="1"/>
            <a:r>
              <a:rPr lang="sv-SE" altLang="zh-CN" sz="1400" dirty="0" smtClean="0"/>
              <a:t>Analyse further differences between vendors CO</a:t>
            </a:r>
            <a:r>
              <a:rPr lang="sv-SE" altLang="zh-CN" sz="1400" baseline="-25000" dirty="0" smtClean="0"/>
              <a:t>2</a:t>
            </a:r>
            <a:r>
              <a:rPr lang="sv-SE" altLang="zh-CN" sz="1400" dirty="0" smtClean="0"/>
              <a:t>e scores based on ”full” LCA and CO</a:t>
            </a:r>
            <a:r>
              <a:rPr lang="sv-SE" altLang="zh-CN" sz="1400" baseline="-25000" dirty="0" smtClean="0"/>
              <a:t>2</a:t>
            </a:r>
            <a:r>
              <a:rPr lang="sv-SE" altLang="zh-CN" sz="1400" dirty="0" smtClean="0"/>
              <a:t>e scores based on ”locked” ER metrics (e.g. kg CO</a:t>
            </a:r>
            <a:r>
              <a:rPr lang="sv-SE" altLang="zh-CN" sz="1400" baseline="-25000" dirty="0" smtClean="0"/>
              <a:t>2</a:t>
            </a:r>
            <a:r>
              <a:rPr lang="sv-SE" altLang="zh-CN" sz="1400" dirty="0" smtClean="0"/>
              <a:t>e/touch screen area).</a:t>
            </a:r>
          </a:p>
          <a:p>
            <a:pPr lvl="1"/>
            <a:r>
              <a:rPr lang="sv-SE" altLang="zh-CN" sz="1400" dirty="0" smtClean="0"/>
              <a:t>Analyse further differences between vendors models in between different ERs</a:t>
            </a:r>
            <a:r>
              <a:rPr lang="sv-SE" altLang="zh-CN" sz="1400" dirty="0" smtClean="0">
                <a:solidFill>
                  <a:srgbClr val="0070C0"/>
                </a:solidFill>
              </a:rPr>
              <a:t>.</a:t>
            </a:r>
          </a:p>
          <a:p>
            <a:endParaRPr lang="sv-SE" altLang="zh-CN" dirty="0" smtClean="0">
              <a:solidFill>
                <a:srgbClr val="0070C0"/>
              </a:solidFill>
            </a:endParaRPr>
          </a:p>
        </p:txBody>
      </p:sp>
    </p:spTree>
    <p:extLst>
      <p:ext uri="{BB962C8B-B14F-4D97-AF65-F5344CB8AC3E}">
        <p14:creationId xmlns="" xmlns:p14="http://schemas.microsoft.com/office/powerpoint/2010/main" val="6768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465&quot;&gt;&lt;/object&gt;&lt;object type=&quot;2&quot; unique_id=&quot;10466&quot;&gt;&lt;object type=&quot;3&quot; unique_id=&quot;10467&quot;&gt;&lt;property id=&quot;20148&quot; value=&quot;5&quot;/&gt;&lt;property id=&quot;20300&quot; value=&quot;Slide 1&quot;/&gt;&lt;property id=&quot;20307&quot; value=&quot;275&quot;/&gt;&lt;/object&gt;&lt;object type=&quot;3&quot; unique_id=&quot;10468&quot;&gt;&lt;property id=&quot;20148&quot; value=&quot;5&quot;/&gt;&lt;property id=&quot;20300&quot; value=&quot;Slide 2 - &amp;quot;Requirements on a standardized mobile device eco-rating&amp;quot;&quot;/&gt;&lt;property id=&quot;20307&quot; value=&quot;262&quot;/&gt;&lt;/object&gt;&lt;object type=&quot;3&quot; unique_id=&quot;10469&quot;&gt;&lt;property id=&quot;20148&quot; value=&quot;5&quot;/&gt;&lt;property id=&quot;20300&quot; value=&quot;Slide 3 - &amp;quot;The growing importance of greening mobile end-user devices&amp;quot;&quot;/&gt;&lt;property id=&quot;20307&quot; value=&quot;272&quot;/&gt;&lt;/object&gt;&lt;object type=&quot;3&quot; unique_id=&quot;10470&quot;&gt;&lt;property id=&quot;20148&quot; value=&quot;5&quot;/&gt;&lt;property id=&quot;20300&quot; value=&quot;Slide 4 - &amp;quot;Perspective on Device electricity (TWhrs) in 2012&amp;quot;&quot;/&gt;&lt;property id=&quot;20307&quot; value=&quot;277&quot;/&gt;&lt;/object&gt;&lt;object type=&quot;3&quot; unique_id=&quot;10471&quot;&gt;&lt;property id=&quot;20148&quot; value=&quot;5&quot;/&gt;&lt;property id=&quot;20300&quot; value=&quot;Slide 5 - &amp;quot;Recommended Criteria for ITU-T on Eco-Rating&amp;quot;&quot;/&gt;&lt;property id=&quot;20307&quot; value=&quot;270&quot;/&gt;&lt;/object&gt;&lt;object type=&quot;3&quot; unique_id=&quot;10472&quot;&gt;&lt;property id=&quot;20148&quot; value=&quot;5&quot;/&gt;&lt;property id=&quot;20300&quot; value=&quot;Slide 6 - &amp;quot;Issues Current Eco-Rating vs LCA&amp;quot;&quot;/&gt;&lt;property id=&quot;20307&quot; value=&quot;267&quot;/&gt;&lt;/object&gt;&lt;object type=&quot;3&quot; unique_id=&quot;10473&quot;&gt;&lt;property id=&quot;20148&quot; value=&quot;5&quot;/&gt;&lt;property id=&quot;20300&quot; value=&quot;Slide 7 - &amp;quot;Issues Current Eco-Rating CO2 vs LCA CO2&amp;quot;&quot;/&gt;&lt;property id=&quot;20307&quot; value=&quot;278&quot;/&gt;&lt;/object&gt;&lt;object type=&quot;3&quot; unique_id=&quot;10474&quot;&gt;&lt;property id=&quot;20148&quot; value=&quot;5&quot;/&gt;&lt;property id=&quot;20300&quot; value=&quot;Slide 8 - &amp;quot;Overall issues for vendors&amp;quot;&quot;/&gt;&lt;property id=&quot;20307&quot; value=&quot;265&quot;/&gt;&lt;/object&gt;&lt;object type=&quot;3&quot; unique_id=&quot;10475&quot;&gt;&lt;property id=&quot;20148&quot; value=&quot;5&quot;/&gt;&lt;property id=&quot;20300&quot; value=&quot;Slide 9 - &amp;quot;Requirements &amp;amp; Suggestions&amp;quot;&quot;/&gt;&lt;property id=&quot;20307&quot; value=&quot;266&quot;/&gt;&lt;/object&gt;&lt;object type=&quot;3&quot; unique_id=&quot;10476&quot;&gt;&lt;property id=&quot;20148&quot; value=&quot;5&quot;/&gt;&lt;property id=&quot;20300&quot; value=&quot;Slide 10&quot;/&gt;&lt;property id=&quot;20307&quot; value=&quot;276&quot;/&gt;&lt;/object&gt;&lt;/object&gt;&lt;/object&gt;&lt;/database&gt;"/>
  <p:tag name="SECTOMILLISECCONVERTED" val="1"/>
</p:tagLst>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EB80FA-5DEA-4514-A510-604DF151F43A}"/>
</file>

<file path=customXml/itemProps2.xml><?xml version="1.0" encoding="utf-8"?>
<ds:datastoreItem xmlns:ds="http://schemas.openxmlformats.org/officeDocument/2006/customXml" ds:itemID="{FC95A807-7F35-4AB1-8A18-B1DBF40CDB0A}"/>
</file>

<file path=customXml/itemProps3.xml><?xml version="1.0" encoding="utf-8"?>
<ds:datastoreItem xmlns:ds="http://schemas.openxmlformats.org/officeDocument/2006/customXml" ds:itemID="{EC72FE56-8E73-469C-B891-9790750254B0}"/>
</file>

<file path=docProps/app.xml><?xml version="1.0" encoding="utf-8"?>
<Properties xmlns="http://schemas.openxmlformats.org/officeDocument/2006/extended-properties" xmlns:vt="http://schemas.openxmlformats.org/officeDocument/2006/docPropsVTypes">
  <Template>blank</Template>
  <TotalTime>1727</TotalTime>
  <Words>685</Words>
  <Application>Microsoft Office PowerPoint</Application>
  <PresentationFormat>Presentación en pantalla (16:9)</PresentationFormat>
  <Paragraphs>80</Paragraphs>
  <Slides>10</Slides>
  <Notes>1</Notes>
  <HiddenSlides>0</HiddenSlides>
  <MMClips>0</MMClips>
  <ScaleCrop>false</ScaleCrop>
  <HeadingPairs>
    <vt:vector size="4" baseType="variant">
      <vt:variant>
        <vt:lpstr>Tema</vt:lpstr>
      </vt:variant>
      <vt:variant>
        <vt:i4>9</vt:i4>
      </vt:variant>
      <vt:variant>
        <vt:lpstr>Títulos de diapositiva</vt:lpstr>
      </vt:variant>
      <vt:variant>
        <vt:i4>10</vt:i4>
      </vt:variant>
    </vt:vector>
  </HeadingPairs>
  <TitlesOfParts>
    <vt:vector size="19" baseType="lpstr">
      <vt:lpstr>blank</vt:lpstr>
      <vt:lpstr>1_主题1</vt:lpstr>
      <vt:lpstr>4_主题1</vt:lpstr>
      <vt:lpstr>5_主题1</vt:lpstr>
      <vt:lpstr>6_主题1</vt:lpstr>
      <vt:lpstr>7_主题1</vt:lpstr>
      <vt:lpstr>8_主题1</vt:lpstr>
      <vt:lpstr>9_主题1</vt:lpstr>
      <vt:lpstr>10_主题1</vt:lpstr>
      <vt:lpstr>Diapositiva 1</vt:lpstr>
      <vt:lpstr>Requirements on a standardized mobile device eco-rating</vt:lpstr>
      <vt:lpstr>The growing importance of greening mobile end-user devices</vt:lpstr>
      <vt:lpstr>Perspective on Device electricity (TWhrs) in 2012</vt:lpstr>
      <vt:lpstr>Recommended Criteria for ITU-T on Eco-Rating</vt:lpstr>
      <vt:lpstr>Issues Current Eco-Rating vs LCA</vt:lpstr>
      <vt:lpstr>Issues Current Eco-Rating CO2 vs LCA CO2</vt:lpstr>
      <vt:lpstr>Overall issues for vendors</vt:lpstr>
      <vt:lpstr>Requirements &amp; Suggestions</vt:lpstr>
      <vt:lpstr>Diapositiva 10</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Huawei’s view on the current state of mobile phone eco-rating</dc:title>
  <dc:creator>Anders Andrae</dc:creator>
  <cp:lastModifiedBy>cdelcaz</cp:lastModifiedBy>
  <cp:revision>197</cp:revision>
  <dcterms:created xsi:type="dcterms:W3CDTF">2013-04-12T07:23:29Z</dcterms:created>
  <dcterms:modified xsi:type="dcterms:W3CDTF">2013-09-12T17:36:24Z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(9)uzkop62K6eQ05N0P93R81KUaT1mrSg+TFUAqXinOE4kLg0x3fCYA5/TFh2qgGl7A+Xs4g1J3_x000d_
xdUHjwXoDL8WIF5w01VTJan9HopjrPqmpbRU/gur7QKK5+NHaZicX+YczMoD6qwl2T+9hqtf_x000d_
cNyxqAI4gksqxnViQaO6QKJIQUwjm2YwYZwSgg1kxhReZJdE1dLnYuGAWXiiX7FJz/ArvSnO_x000d_
X8RgiT2nM1aepgx9Kv</vt:lpwstr>
  </property>
  <property fmtid="{D5CDD505-2E9C-101B-9397-08002B2CF9AE}" pid="3" name="_ms_pID_7253431">
    <vt:lpwstr>/eTChxCWzunVafnPCLSrQ8gK4FAFEpV7Smj70Q8l2tNa6C4MP37PxK_x000d_
E8BYd19YhkBI6y/4HsiLeYBFaQBnF4YvEuF9OOdE9Ban6jXUDUTPcjER7Y+anqNvOos2FDQJ_x000d_
tbu1MyYT6TPwpGdUzlj58gtzTl2mO/BesjvirUXOHeJT8X0h0fjau/2TkQ5gXkTvzNg5PGLA_x000d_
4zZPFQ4pp/SBzSqFdIIZG4/deXHrKKXOy0tx</vt:lpwstr>
  </property>
  <property fmtid="{D5CDD505-2E9C-101B-9397-08002B2CF9AE}" pid="4" name="_ms_pID_7253432">
    <vt:lpwstr>0lWEIRuRloN0Wc8te0pUmkZ+cMhzJSIQ253u_x000d_
NfmYG1gaAg1vQj/g0Blq+gpoqxyBZJiY8ruLyx5PEIi5tK8QZdjBGf72vMX2GsHcJyyXBrfO_x000d_
2lAyYtVt59Gcyn/DNgDu+tkZHeaD5WY8XTdBPXiX1D5HJwlSLNW0kTOB1AsnPU/mWBYXAKFG_x000d_
+Ecud2PecUK6OFFEYqbHw5UpzlV/BWFpKViEpG4Wq16AghS63hMpvA</vt:lpwstr>
  </property>
  <property fmtid="{D5CDD505-2E9C-101B-9397-08002B2CF9AE}" pid="5" name="_ms_pID_7253433">
    <vt:lpwstr>vLlRESkja9HyY96yOl_x000d_
KNeLOsW2JBWoRaNsjOVS2G9Hk9lNyzrZdDgBa4UwPou1zRCKXM25FP+mSOMAVhH4N928406g_x000d_
71Yr0gpqw+6pWaxdU7HiK6jf/srEdzI4QKo91gazmayMDQ2BlCxnLevNbR46QKCztwL/iMGd_x000d_
bCPMPZAs/yZYKz1ketQsEFFD5z4EGu4tGeO8lzTaVuWs0YIoiRt29BC3SdyAkvrQWGXzX1m3</vt:lpwstr>
  </property>
  <property fmtid="{D5CDD505-2E9C-101B-9397-08002B2CF9AE}" pid="6" name="_ms_pID_7253434">
    <vt:lpwstr>_x000d_
g/LqNAzG2g9Ma/qb6tJ/Hcm0ahoydFfzQWujaCJIS/JgDD/RwCQ/s1MmvwWkqz1PJj8Yl0pB_x000d_
GbPqyjC0NkYvfDn41Bhhb9p1CtNb4j4o+gRS1M8xrIjDIWmcLevpD1U3wJCus7J/t7AKAgXD_x000d_
BI9dfa64mTkzbTflzm0Gqc48JbKLHe5Wc23ziziHU5hujkskL9b3F4sYzG6lWPEAQZWBv+xG_x000d_
AlMSN6hjX5dkr3vB</vt:lpwstr>
  </property>
  <property fmtid="{D5CDD505-2E9C-101B-9397-08002B2CF9AE}" pid="7" name="_ms_pID_7253435">
    <vt:lpwstr>/uJHGTNlC+rlNqepy9Fi4Hoi26suieVSXwBQSwCERDpUH9t5bVdVyF7p_x000d_
Dt4wzjyvweLD48o/ocDe0qhmuyX8QHAp2wcEZIuWUD/8W9xt4eVfCrYCKgw7qM0UxJ29C9eo_x000d_
cCBP7YdOjW/K3zrtblgdPqUrM79hu7to6QWns6JpwVGuR1mlN7y7u1jNzUusrNHVHiHsJArf_x000d_
0aZmHLJW5o282PUvfjL9pNXlAHHTwQEfnl</vt:lpwstr>
  </property>
  <property fmtid="{D5CDD505-2E9C-101B-9397-08002B2CF9AE}" pid="8" name="_ms_pID_7253436">
    <vt:lpwstr>x1KN9U5SEY2kxSlBLKrOVHgXqeyFm8wTv2e3cX_x000d_
nAEbsw0+Uchzey8bBOtP8CEr1YBybW19nxAd0TdDeKGdtmIWrTqceo+ShoE+MehtzsyV8dgq_x000d_
znEUbP0nAIALRmkCAYCB3M+cnCdcjwKj/4qJekzBS0M2KSTRt4P2gAMa775nHmVI7+LIjCB+_x000d_
hhZ5dQfhZNqd3bIVsbTY+PTiM8qusdoZ7j7OpmmvIu7XD9SQmSMs</vt:lpwstr>
  </property>
  <property fmtid="{D5CDD505-2E9C-101B-9397-08002B2CF9AE}" pid="9" name="_ms_pID_7253437">
    <vt:lpwstr>VY6bn0cawlqhr51RKR8y_x000d_
gL+J68oStVqWBya6Abl/1s/tUOlKUKWa4M3rhRWc387dkBY6YmcdncgQgkTyrTzFBH2dH0yo_x000d_
3Yvqmudvt07DJrWJrHbSmWK8GbetMGO/mPDLB+GjBriVfN6v7cNv3+//Y2/eNKWC5AEiscom_x000d_
+yIxmF/An7rNv3HFD9mW7tmL3+XDnEFufsQS4gvOMlOtXTgRTtL7i+10eMxfElo5G9H87+</vt:lpwstr>
  </property>
  <property fmtid="{D5CDD505-2E9C-101B-9397-08002B2CF9AE}" pid="10" name="_ms_pID_7253438">
    <vt:lpwstr>zs_x000d_
4W58IpKtWqzEX1TgOyZJ/Bg3lOw=</vt:lpwstr>
  </property>
  <property fmtid="{D5CDD505-2E9C-101B-9397-08002B2CF9AE}" pid="11" name="sflag">
    <vt:lpwstr>1378896349</vt:lpwstr>
  </property>
  <property fmtid="{D5CDD505-2E9C-101B-9397-08002B2CF9AE}" pid="12" name="ContentTypeId">
    <vt:lpwstr>0x010100162C488B902C4D4385B7704CD2E51C82</vt:lpwstr>
  </property>
</Properties>
</file>