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3" r:id="rId5"/>
    <p:sldId id="270" r:id="rId6"/>
    <p:sldId id="266" r:id="rId7"/>
    <p:sldId id="267" r:id="rId8"/>
    <p:sldId id="265" r:id="rId9"/>
  </p:sldIdLst>
  <p:sldSz cx="18291175" cy="10290175"/>
  <p:notesSz cx="6858000" cy="9144000"/>
  <p:custDataLst>
    <p:tags r:id="rId11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B6B6B6"/>
    <a:srgbClr val="A1A1A1"/>
    <a:srgbClr val="949494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88400" autoAdjust="0"/>
  </p:normalViewPr>
  <p:slideViewPr>
    <p:cSldViewPr showGuides="1">
      <p:cViewPr>
        <p:scale>
          <a:sx n="50" d="100"/>
          <a:sy n="50" d="100"/>
        </p:scale>
        <p:origin x="-282" y="-462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64E5-BCDF-485B-A62D-40EBF171ECBD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FE34-45F1-49B5-BF7C-6DAA050FC5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8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Update of ratings online time consuming and tedious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Survey in 2012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FE34-45F1-49B5-BF7C-6DAA050FC5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9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In total,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325 mobiles &amp; 121 DECT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have already been rated from all the suppliers (Apple excepted) with 92.51% completion rate for the questionnaire (feedbacks to every suppliers to improve their answers)</a:t>
            </a:r>
          </a:p>
          <a:p>
            <a:r>
              <a:rPr lang="en-US" dirty="0" smtClean="0"/>
              <a:t>Apple wants to control its communication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FE34-45F1-49B5-BF7C-6DAA050FC5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9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In total,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325 mobiles &amp; 121 DECT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have already been rated from all the suppliers (Apple excepted) with 92.51% completion rate for the questionnaire (feedbacks to every suppliers to improve their answers)</a:t>
            </a:r>
          </a:p>
          <a:p>
            <a:r>
              <a:rPr lang="en-US" dirty="0" smtClean="0"/>
              <a:t>Apple wants to control its communication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FE34-45F1-49B5-BF7C-6DAA050FC51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9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8178566"/>
            <a:ext cx="81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Elisabeth Dechenaux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73357" y="5901790"/>
            <a:ext cx="8136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ORANGE </a:t>
            </a:r>
            <a:r>
              <a:rPr lang="en-US" sz="6600" i="1" dirty="0">
                <a:solidFill>
                  <a:schemeClr val="bg1"/>
                </a:solidFill>
                <a:latin typeface="Telefonica Text" pitchFamily="2" charset="0"/>
              </a:rPr>
              <a:t>Environmental </a:t>
            </a:r>
            <a:r>
              <a:rPr lang="en-US" sz="6600" i="1" dirty="0" smtClean="0">
                <a:solidFill>
                  <a:schemeClr val="bg1"/>
                </a:solidFill>
                <a:latin typeface="Telefonica Text" pitchFamily="2" charset="0"/>
              </a:rPr>
              <a:t>Labeling </a:t>
            </a:r>
            <a:r>
              <a:rPr lang="en-US" sz="6600" i="1" dirty="0">
                <a:solidFill>
                  <a:schemeClr val="bg1"/>
                </a:solidFill>
                <a:latin typeface="Telefonica Text" pitchFamily="2" charset="0"/>
              </a:rPr>
              <a:t>of mobile </a:t>
            </a:r>
            <a:r>
              <a:rPr lang="en-US" sz="6600" i="1" dirty="0" smtClean="0">
                <a:solidFill>
                  <a:schemeClr val="bg1"/>
                </a:solidFill>
                <a:latin typeface="Telefonica Text" pitchFamily="2" charset="0"/>
              </a:rPr>
              <a:t>devices</a:t>
            </a:r>
            <a:endParaRPr lang="es-ES" sz="66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  <p:pic>
        <p:nvPicPr>
          <p:cNvPr id="13" name="Image 12" descr="Description : Description : Description : http://www.francetelecom.com/sirius/logos_mail/orange_logo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59" y="684955"/>
            <a:ext cx="1224136" cy="104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763" y="2552799"/>
            <a:ext cx="1418557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Helvetica 45 Light"/>
              </a:rPr>
              <a:t>The objective is to calculate the environmental performance of products sold by Orange :</a:t>
            </a:r>
          </a:p>
          <a:p>
            <a:pPr marL="768350" lvl="1" indent="-285750" defTabSz="914400" fontAlgn="base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–"/>
            </a:pPr>
            <a:r>
              <a:rPr lang="en-US" kern="0" dirty="0">
                <a:solidFill>
                  <a:schemeClr val="bg1"/>
                </a:solidFill>
                <a:latin typeface="Helvetica 45 Light"/>
              </a:rPr>
              <a:t>To provide a </a:t>
            </a:r>
            <a:r>
              <a:rPr lang="en-US" b="1" kern="0" dirty="0">
                <a:solidFill>
                  <a:srgbClr val="FF6600"/>
                </a:solidFill>
                <a:latin typeface="Helvetica 45 Light"/>
              </a:rPr>
              <a:t>clear information</a:t>
            </a:r>
            <a:r>
              <a:rPr lang="en-US" kern="0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Helvetica 45 Light"/>
              </a:rPr>
              <a:t>to consumers about the environmental impact of products they use</a:t>
            </a:r>
          </a:p>
          <a:p>
            <a:pPr marL="768350" lvl="1" indent="-285750" defTabSz="914400" fontAlgn="base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–"/>
            </a:pPr>
            <a:r>
              <a:rPr lang="en-US" kern="0" dirty="0">
                <a:solidFill>
                  <a:schemeClr val="bg1"/>
                </a:solidFill>
                <a:latin typeface="Helvetica 45 Light"/>
              </a:rPr>
              <a:t>To</a:t>
            </a:r>
            <a:r>
              <a:rPr lang="en-US" b="1" kern="0" dirty="0">
                <a:solidFill>
                  <a:srgbClr val="FF6600"/>
                </a:solidFill>
                <a:latin typeface="Helvetica 45 Light"/>
              </a:rPr>
              <a:t> help customers</a:t>
            </a:r>
            <a:r>
              <a:rPr lang="en-US" kern="0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Helvetica 45 Light"/>
              </a:rPr>
              <a:t>to make the appropriate choice when purchasing</a:t>
            </a:r>
          </a:p>
          <a:p>
            <a:pPr marL="768350" lvl="1" indent="-285750" defTabSz="914400" fontAlgn="base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–"/>
            </a:pPr>
            <a:r>
              <a:rPr lang="en-US" kern="0" dirty="0">
                <a:solidFill>
                  <a:schemeClr val="bg1"/>
                </a:solidFill>
                <a:latin typeface="Helvetica 45 Light"/>
              </a:rPr>
              <a:t>To</a:t>
            </a:r>
            <a:r>
              <a:rPr lang="en-US" kern="0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n-US" b="1" kern="0" dirty="0">
                <a:solidFill>
                  <a:srgbClr val="FF6600"/>
                </a:solidFill>
                <a:latin typeface="Helvetica 45 Light"/>
              </a:rPr>
              <a:t>evaluate &amp; influence</a:t>
            </a:r>
            <a:r>
              <a:rPr lang="en-US" kern="0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n-US" b="1" kern="0" dirty="0">
                <a:solidFill>
                  <a:srgbClr val="FF6600"/>
                </a:solidFill>
                <a:latin typeface="Helvetica 45 Light"/>
              </a:rPr>
              <a:t>manufacturers</a:t>
            </a:r>
            <a:r>
              <a:rPr lang="en-US" kern="0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Helvetica 45 Light"/>
              </a:rPr>
              <a:t>to deliver more environmental-friendly products</a:t>
            </a:r>
          </a:p>
          <a:p>
            <a:pPr marL="768350" lvl="1" indent="-285750" defTabSz="914400" fontAlgn="base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–"/>
            </a:pPr>
            <a:endParaRPr lang="en-US" kern="0" dirty="0">
              <a:solidFill>
                <a:srgbClr val="000000"/>
              </a:solidFill>
              <a:latin typeface="Helvetica 45 Light"/>
            </a:endParaRPr>
          </a:p>
          <a:p>
            <a:pPr lvl="0" defTabSz="91440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Helvetica 45 Light"/>
              </a:rPr>
              <a:t>The methodology has been developed with WWF and BIO Intelligence Service </a:t>
            </a:r>
          </a:p>
          <a:p>
            <a:pPr marL="768350" lvl="1" indent="-285750" defTabSz="914400" fontAlgn="base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FontTx/>
              <a:buChar char="–"/>
            </a:pPr>
            <a:r>
              <a:rPr lang="en-US" kern="0" dirty="0">
                <a:solidFill>
                  <a:schemeClr val="bg1"/>
                </a:solidFill>
                <a:latin typeface="Helvetica 45 Light"/>
              </a:rPr>
              <a:t>The information is based on data provided by suppliers and analyzed with </a:t>
            </a:r>
            <a:r>
              <a:rPr lang="en-US" kern="0" dirty="0" smtClean="0">
                <a:solidFill>
                  <a:schemeClr val="bg1"/>
                </a:solidFill>
                <a:latin typeface="Helvetica 45 Light"/>
              </a:rPr>
              <a:t>ORANGE R&amp;D and </a:t>
            </a:r>
            <a:r>
              <a:rPr lang="en-US" kern="0" dirty="0" err="1" smtClean="0">
                <a:solidFill>
                  <a:schemeClr val="bg1"/>
                </a:solidFill>
                <a:latin typeface="Helvetica 45 Light"/>
              </a:rPr>
              <a:t>BIOiS</a:t>
            </a:r>
            <a:endParaRPr lang="en-US" kern="0" dirty="0">
              <a:solidFill>
                <a:schemeClr val="bg1"/>
              </a:solidFill>
              <a:latin typeface="Helvetica 45 Light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01" y="8410031"/>
            <a:ext cx="2796231" cy="14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http://images.ados.fr/photo/3517355351/droits-animaux-planete/wwf-logo-20039866a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019" y="8410031"/>
            <a:ext cx="1440160" cy="14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Description : Description : Description : http://www.francetelecom.com/sirius/logos_mail/orange_logo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096" y="392559"/>
            <a:ext cx="1224136" cy="104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864667" y="428246"/>
            <a:ext cx="1202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ORANGE Eco labeling</a:t>
            </a:r>
            <a:endParaRPr lang="fr-FR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3" name="Image 2" descr="Description : Description : Description : http://www.francetelecom.com/sirius/logos_mail/orange_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379" y="536575"/>
            <a:ext cx="1224136" cy="104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999" y="797644"/>
            <a:ext cx="5203229" cy="450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008683" y="2048743"/>
            <a:ext cx="6631136" cy="73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09600" lvl="1" indent="-236538" defTabSz="914400" fontAlgn="base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tabLst>
                <a:tab pos="6275388" algn="l"/>
              </a:tabLst>
            </a:pPr>
            <a:endParaRPr lang="fr-FR" sz="1600" dirty="0" smtClean="0">
              <a:solidFill>
                <a:srgbClr val="000000"/>
              </a:solidFill>
              <a:latin typeface="Helvetica 45 Light" pitchFamily="34" charset="0"/>
              <a:ea typeface="굴림" pitchFamily="34" charset="-127"/>
            </a:endParaRP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Oct. 2008,</a:t>
            </a:r>
            <a:r>
              <a:rPr lang="en-US" sz="2800" b="1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a pilot project has been launched in France</a:t>
            </a: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19</a:t>
            </a:r>
            <a:r>
              <a:rPr lang="en-US" sz="2800" baseline="300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 Nov. 2009, </a:t>
            </a:r>
            <a:r>
              <a:rPr lang="en-US" sz="2800" b="1" dirty="0" smtClean="0">
                <a:solidFill>
                  <a:srgbClr val="FF6600"/>
                </a:solidFill>
                <a:latin typeface="Helvetica 45 Light" pitchFamily="34" charset="0"/>
                <a:ea typeface="굴림" pitchFamily="34" charset="-127"/>
              </a:rPr>
              <a:t>France</a:t>
            </a:r>
            <a:r>
              <a:rPr lang="en-US" sz="2800" dirty="0" smtClean="0">
                <a:solidFill>
                  <a:srgbClr val="000000"/>
                </a:solidFill>
                <a:latin typeface="Helvetica 45 Light" pitchFamily="34" charset="0"/>
                <a:ea typeface="굴림" pitchFamily="34" charset="-127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has launched eco-rating (93% of their mobiles covered and 100% of their fixed phones covered)</a:t>
            </a: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 Dec. 2009, </a:t>
            </a:r>
            <a:r>
              <a:rPr lang="en-US" sz="2800" b="1" dirty="0" smtClean="0">
                <a:solidFill>
                  <a:srgbClr val="FF6600"/>
                </a:solidFill>
                <a:latin typeface="Helvetica 45 Light" pitchFamily="34" charset="0"/>
                <a:ea typeface="굴림" pitchFamily="34" charset="-127"/>
              </a:rPr>
              <a:t>Spain</a:t>
            </a:r>
            <a:r>
              <a:rPr lang="en-US" sz="2800" dirty="0" smtClean="0">
                <a:solidFill>
                  <a:srgbClr val="000000"/>
                </a:solidFill>
                <a:latin typeface="Helvetica 45 Light" pitchFamily="34" charset="0"/>
                <a:ea typeface="굴림" pitchFamily="34" charset="-127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has launched eco-rating for mobiles (76% of their handsets covered)</a:t>
            </a: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17</a:t>
            </a:r>
            <a:r>
              <a:rPr lang="en-US" sz="2800" baseline="300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 Dec.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2009, </a:t>
            </a:r>
            <a:r>
              <a:rPr lang="en-US" sz="2800" b="1" dirty="0" smtClean="0">
                <a:solidFill>
                  <a:srgbClr val="FF6600"/>
                </a:solidFill>
                <a:latin typeface="Helvetica 45 Light" pitchFamily="34" charset="0"/>
                <a:ea typeface="굴림" pitchFamily="34" charset="-127"/>
              </a:rPr>
              <a:t>OBS</a:t>
            </a:r>
            <a:r>
              <a:rPr lang="en-US" sz="2800" dirty="0" smtClean="0">
                <a:solidFill>
                  <a:srgbClr val="000000"/>
                </a:solidFill>
                <a:latin typeface="Helvetica 45 Light" pitchFamily="34" charset="0"/>
                <a:ea typeface="굴림" pitchFamily="34" charset="-127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(on their French footprint) has launched for mobiles </a:t>
            </a:r>
            <a:endParaRPr lang="en-US" sz="2800" dirty="0" smtClean="0">
              <a:solidFill>
                <a:schemeClr val="bg1"/>
              </a:solidFill>
              <a:latin typeface="Helvetica 45 Light" pitchFamily="34" charset="0"/>
              <a:ea typeface="굴림" pitchFamily="34" charset="-127"/>
            </a:endParaRP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14</a:t>
            </a:r>
            <a:r>
              <a:rPr lang="en-US" sz="2800" baseline="300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Dec.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2010, </a:t>
            </a:r>
            <a:r>
              <a:rPr lang="en-US" sz="2800" b="1" dirty="0" smtClean="0">
                <a:solidFill>
                  <a:srgbClr val="FF6600"/>
                </a:solidFill>
                <a:latin typeface="Helvetica 45 Light" pitchFamily="34" charset="0"/>
                <a:ea typeface="굴림" pitchFamily="34" charset="-127"/>
              </a:rPr>
              <a:t>Romania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has launched for mobiles</a:t>
            </a: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26</a:t>
            </a:r>
            <a:r>
              <a:rPr lang="en-US" sz="2800" baseline="300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 June. 2012, </a:t>
            </a:r>
            <a:r>
              <a:rPr lang="en-US" sz="2800" b="1" dirty="0" smtClean="0">
                <a:solidFill>
                  <a:srgbClr val="FF6600"/>
                </a:solidFill>
                <a:latin typeface="Helvetica 45 Light" pitchFamily="34" charset="0"/>
                <a:ea typeface="굴림" pitchFamily="34" charset="-127"/>
              </a:rPr>
              <a:t>Armenia </a:t>
            </a:r>
            <a:r>
              <a:rPr lang="en-US" sz="2800" dirty="0" smtClean="0">
                <a:solidFill>
                  <a:schemeClr val="bg1"/>
                </a:solidFill>
                <a:latin typeface="Helvetica 45 Light" pitchFamily="34" charset="0"/>
                <a:ea typeface="굴림" pitchFamily="34" charset="-127"/>
              </a:rPr>
              <a:t>has launched for mobiles</a:t>
            </a:r>
          </a:p>
          <a:p>
            <a:pPr marL="193675" indent="-193675" defTabSz="914400" fontAlgn="base"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70000"/>
              <a:buFont typeface="Wingdings" pitchFamily="2" charset="2"/>
              <a:buChar char="§"/>
              <a:tabLst>
                <a:tab pos="6275388" algn="l"/>
              </a:tabLst>
            </a:pPr>
            <a:endParaRPr lang="en-US" sz="1600" dirty="0" smtClean="0">
              <a:solidFill>
                <a:srgbClr val="000000"/>
              </a:solidFill>
              <a:latin typeface="Helvetica 45 Light" pitchFamily="34" charset="0"/>
              <a:ea typeface="굴림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683" y="595401"/>
            <a:ext cx="5479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Milestones</a:t>
            </a:r>
            <a:endParaRPr lang="fr-FR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0" name="Picture 1" descr="\\oram-archive\Public Relations\Photos\WWF press conference 26.06.12\_MG_77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23" y="5992242"/>
            <a:ext cx="5875783" cy="39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1926" y="146918"/>
            <a:ext cx="6040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An industrial process</a:t>
            </a:r>
            <a:endParaRPr lang="fr-FR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885" y="1760711"/>
            <a:ext cx="815816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3675" indent="-193675" algn="l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GB" sz="3600" dirty="0">
                <a:solidFill>
                  <a:schemeClr val="bg1"/>
                </a:solidFill>
              </a:rPr>
              <a:t>The</a:t>
            </a:r>
            <a:r>
              <a:rPr lang="en-GB" sz="3600" dirty="0"/>
              <a:t>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methodology </a:t>
            </a:r>
            <a:r>
              <a:rPr lang="en-GB" sz="3600" dirty="0">
                <a:solidFill>
                  <a:schemeClr val="bg1"/>
                </a:solidFill>
              </a:rPr>
              <a:t>defines &amp; determines the criteria and the questions that enable each indicator to be </a:t>
            </a:r>
            <a:r>
              <a:rPr lang="en-GB" sz="3600" dirty="0" smtClean="0">
                <a:solidFill>
                  <a:schemeClr val="bg1"/>
                </a:solidFill>
              </a:rPr>
              <a:t>calculated</a:t>
            </a:r>
          </a:p>
          <a:p>
            <a:pPr marL="193675" indent="-193675" algn="l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Char char="§"/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193675" lvl="0" indent="-193675">
              <a:lnSpc>
                <a:spcPct val="90000"/>
              </a:lnSpc>
              <a:buClr>
                <a:prstClr val="white"/>
              </a:buClr>
              <a:buSzPct val="70000"/>
              <a:buFont typeface="Wingdings" pitchFamily="2" charset="2"/>
              <a:buChar char="§"/>
            </a:pPr>
            <a:r>
              <a:rPr lang="en-US" sz="3600" dirty="0">
                <a:solidFill>
                  <a:prstClr val="white"/>
                </a:solidFill>
              </a:rPr>
              <a:t>On a web tool, we create a </a:t>
            </a:r>
            <a:r>
              <a:rPr lang="en-GB" sz="3600" dirty="0">
                <a:solidFill>
                  <a:srgbClr val="F79646">
                    <a:lumMod val="75000"/>
                  </a:srgbClr>
                </a:solidFill>
              </a:rPr>
              <a:t>questionnaire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for each selected device </a:t>
            </a:r>
          </a:p>
          <a:p>
            <a:pPr marL="193675" indent="-193675" algn="l">
              <a:lnSpc>
                <a:spcPct val="90000"/>
              </a:lnSpc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GB" sz="1600" dirty="0" smtClean="0">
              <a:latin typeface="Helvetica 45 Light" pitchFamily="34" charset="0"/>
            </a:endParaRPr>
          </a:p>
          <a:p>
            <a:pPr marL="193675" lvl="0" indent="-193675">
              <a:lnSpc>
                <a:spcPct val="90000"/>
              </a:lnSpc>
              <a:buClr>
                <a:prstClr val="white"/>
              </a:buClr>
              <a:buSzPct val="70000"/>
              <a:buFont typeface="Wingdings" pitchFamily="2" charset="2"/>
              <a:buChar char="§"/>
            </a:pPr>
            <a:r>
              <a:rPr lang="en-US" sz="3600" dirty="0">
                <a:solidFill>
                  <a:prstClr val="white"/>
                </a:solidFill>
              </a:rPr>
              <a:t>The answers, are checked, validated by our experts then proceeded to the </a:t>
            </a:r>
            <a:r>
              <a:rPr lang="en-US" sz="3600" dirty="0" smtClean="0">
                <a:solidFill>
                  <a:prstClr val="white"/>
                </a:solidFill>
              </a:rPr>
              <a:t>calculation</a:t>
            </a:r>
          </a:p>
          <a:p>
            <a:pPr marL="193675" lvl="0" indent="-193675">
              <a:lnSpc>
                <a:spcPct val="90000"/>
              </a:lnSpc>
              <a:buClr>
                <a:prstClr val="white"/>
              </a:buClr>
              <a:buSzPct val="70000"/>
              <a:buFont typeface="Wingdings" pitchFamily="2" charset="2"/>
              <a:buChar char="§"/>
            </a:pPr>
            <a:endParaRPr lang="en-US" sz="3600" dirty="0">
              <a:solidFill>
                <a:prstClr val="white"/>
              </a:solidFill>
            </a:endParaRPr>
          </a:p>
          <a:p>
            <a:pPr marL="193675" lvl="0" indent="-193675">
              <a:lnSpc>
                <a:spcPct val="90000"/>
              </a:lnSpc>
              <a:spcAft>
                <a:spcPct val="50000"/>
              </a:spcAft>
              <a:buClr>
                <a:srgbClr val="1F497D"/>
              </a:buClr>
              <a:buSzPct val="70000"/>
              <a:buFont typeface="Wingdings" pitchFamily="2" charset="2"/>
              <a:buChar char="§"/>
            </a:pPr>
            <a:r>
              <a:rPr lang="en-GB" sz="3600" dirty="0">
                <a:solidFill>
                  <a:prstClr val="white"/>
                </a:solidFill>
              </a:rPr>
              <a:t>The final rating is then communicated to countries for communication on the </a:t>
            </a:r>
            <a:r>
              <a:rPr lang="en-GB" sz="3600" dirty="0">
                <a:solidFill>
                  <a:srgbClr val="F79646">
                    <a:lumMod val="75000"/>
                  </a:srgbClr>
                </a:solidFill>
              </a:rPr>
              <a:t>web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dirty="0">
                <a:solidFill>
                  <a:prstClr val="white"/>
                </a:solidFill>
              </a:rPr>
              <a:t>and in </a:t>
            </a:r>
            <a:r>
              <a:rPr lang="en-GB" dirty="0">
                <a:solidFill>
                  <a:srgbClr val="F79646">
                    <a:lumMod val="75000"/>
                  </a:srgbClr>
                </a:solidFill>
              </a:rPr>
              <a:t>shops</a:t>
            </a:r>
          </a:p>
          <a:p>
            <a:pPr marL="193675" indent="-193675" algn="l">
              <a:lnSpc>
                <a:spcPct val="90000"/>
              </a:lnSpc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GB" sz="1600" dirty="0">
              <a:latin typeface="Helvetica 45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742" y="3344887"/>
            <a:ext cx="8130083" cy="6740307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93675" indent="-193675">
              <a:lnSpc>
                <a:spcPct val="9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Carbon footprint (CO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limitation)</a:t>
            </a:r>
          </a:p>
          <a:p>
            <a:pPr marL="719138" lvl="1" indent="-236538">
              <a:lnSpc>
                <a:spcPct val="90000"/>
              </a:lnSpc>
              <a:buFontTx/>
              <a:buChar char="–"/>
            </a:pPr>
            <a:r>
              <a:rPr lang="en-US" dirty="0">
                <a:solidFill>
                  <a:schemeClr val="bg1"/>
                </a:solidFill>
              </a:rPr>
              <a:t>Amount of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produced during  all product life cycle</a:t>
            </a:r>
            <a:endParaRPr lang="en-GB" dirty="0">
              <a:solidFill>
                <a:schemeClr val="bg1"/>
              </a:solidFill>
            </a:endParaRPr>
          </a:p>
          <a:p>
            <a:pPr marL="193675" indent="-193675">
              <a:lnSpc>
                <a:spcPct val="9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Resources preservation</a:t>
            </a:r>
          </a:p>
          <a:p>
            <a:pPr marL="719138" lvl="1" indent="-236538">
              <a:lnSpc>
                <a:spcPct val="90000"/>
              </a:lnSpc>
              <a:buFontTx/>
              <a:buChar char="–"/>
            </a:pPr>
            <a:r>
              <a:rPr lang="en-US" dirty="0">
                <a:solidFill>
                  <a:schemeClr val="bg1"/>
                </a:solidFill>
              </a:rPr>
              <a:t>actions taken by manufacturers to limit sensitive &amp; non-renewable substances</a:t>
            </a:r>
          </a:p>
          <a:p>
            <a:pPr marL="719138" lvl="1" indent="-236538">
              <a:lnSpc>
                <a:spcPct val="90000"/>
              </a:lnSpc>
              <a:buFontTx/>
              <a:buChar char="–"/>
            </a:pPr>
            <a:endParaRPr lang="en-US" dirty="0">
              <a:solidFill>
                <a:schemeClr val="bg1"/>
              </a:solidFill>
            </a:endParaRPr>
          </a:p>
          <a:p>
            <a:pPr marL="193675" indent="-193675">
              <a:lnSpc>
                <a:spcPct val="9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Eco-friendly design, of which hazardous substances</a:t>
            </a:r>
          </a:p>
          <a:p>
            <a:pPr marL="719138" lvl="1" indent="-236538">
              <a:lnSpc>
                <a:spcPct val="90000"/>
              </a:lnSpc>
              <a:buFontTx/>
              <a:buChar char="–"/>
            </a:pPr>
            <a:r>
              <a:rPr lang="en-US" dirty="0">
                <a:solidFill>
                  <a:schemeClr val="bg1"/>
                </a:solidFill>
              </a:rPr>
              <a:t>highlights specific actions from manufacturers to reduce the environmental impact of their devices</a:t>
            </a:r>
          </a:p>
          <a:p>
            <a:pPr marL="719138" lvl="1" indent="-236538">
              <a:lnSpc>
                <a:spcPct val="90000"/>
              </a:lnSpc>
              <a:buFontTx/>
              <a:buChar char="–"/>
            </a:pPr>
            <a:endParaRPr lang="en-US" dirty="0" smtClean="0"/>
          </a:p>
          <a:p>
            <a:pPr marL="193675" indent="-193675">
              <a:lnSpc>
                <a:spcPct val="90000"/>
              </a:lnSpc>
              <a:spcAft>
                <a:spcPct val="500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these indicators form an overall score,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"environmental score".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07" y="392559"/>
            <a:ext cx="7534275" cy="95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06" y="392559"/>
            <a:ext cx="7473675" cy="70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864667" y="8323732"/>
            <a:ext cx="6552728" cy="12557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chemeClr val="tx2"/>
              </a:buClr>
              <a:buSzPct val="70000"/>
            </a:pPr>
            <a:r>
              <a:rPr lang="en-US" sz="2800" dirty="0">
                <a:solidFill>
                  <a:srgbClr val="92D050"/>
                </a:solidFill>
              </a:rPr>
              <a:t>The higher the score of environmental performance, the best is the device for the environment.</a:t>
            </a:r>
            <a:endParaRPr lang="en-US" sz="2800" dirty="0">
              <a:solidFill>
                <a:srgbClr val="92D050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9659442" y="982629"/>
            <a:ext cx="8184141" cy="7687492"/>
            <a:chOff x="9659442" y="982629"/>
            <a:chExt cx="8184141" cy="7687492"/>
          </a:xfrm>
        </p:grpSpPr>
        <p:grpSp>
          <p:nvGrpSpPr>
            <p:cNvPr id="24" name="Groupe 23"/>
            <p:cNvGrpSpPr/>
            <p:nvPr/>
          </p:nvGrpSpPr>
          <p:grpSpPr>
            <a:xfrm>
              <a:off x="9659442" y="982629"/>
              <a:ext cx="8184141" cy="7687492"/>
              <a:chOff x="2460806" y="826936"/>
              <a:chExt cx="4806769" cy="4468325"/>
            </a:xfrm>
          </p:grpSpPr>
          <p:pic>
            <p:nvPicPr>
              <p:cNvPr id="25" name="Picture 10" descr="http://acercadeorange.orange.es/static/html/eco/imgs/SAMSUNG%20GALAXY%20S%20III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0808" y="826936"/>
                <a:ext cx="2011257" cy="2070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079" y="826936"/>
                <a:ext cx="2588496" cy="446832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</p:spPr>
          </p:pic>
          <p:grpSp>
            <p:nvGrpSpPr>
              <p:cNvPr id="27" name="Groupe 26"/>
              <p:cNvGrpSpPr/>
              <p:nvPr/>
            </p:nvGrpSpPr>
            <p:grpSpPr>
              <a:xfrm>
                <a:off x="2460806" y="3016159"/>
                <a:ext cx="2011257" cy="2279102"/>
                <a:chOff x="65643" y="817501"/>
                <a:chExt cx="3910738" cy="4444405"/>
              </a:xfrm>
            </p:grpSpPr>
            <p:pic>
              <p:nvPicPr>
                <p:cNvPr id="28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43" y="817501"/>
                  <a:ext cx="3910738" cy="2346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FF66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45" y="3151053"/>
                  <a:ext cx="3910736" cy="21108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FF66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" name="ZoneTexte 9"/>
            <p:cNvSpPr txBox="1"/>
            <p:nvPr/>
          </p:nvSpPr>
          <p:spPr>
            <a:xfrm>
              <a:off x="14186147" y="1184648"/>
              <a:ext cx="3096344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 ORANGE shops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38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7" name="Image 6" descr="Description : Description : Description : http://www.francetelecom.com/sirius/logos_mail/orange_logo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03" y="303013"/>
            <a:ext cx="1224136" cy="104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92659" y="303013"/>
            <a:ext cx="9380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</a:rPr>
              <a:t>Evolution of the French Eco label</a:t>
            </a:r>
            <a:endParaRPr lang="fr-FR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33610" y="1616695"/>
            <a:ext cx="15856793" cy="4464496"/>
            <a:chOff x="323850" y="876302"/>
            <a:chExt cx="8543621" cy="2705099"/>
          </a:xfrm>
        </p:grpSpPr>
        <p:pic>
          <p:nvPicPr>
            <p:cNvPr id="9" name="Picture 11" descr="info environnement téléphone Sagem D36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76302"/>
              <a:ext cx="2705099" cy="270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2" y="876302"/>
              <a:ext cx="2676219" cy="2705099"/>
            </a:xfrm>
            <a:prstGeom prst="rect">
              <a:avLst/>
            </a:prstGeom>
          </p:spPr>
        </p:pic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6506"/>
                </p:ext>
              </p:extLst>
            </p:nvPr>
          </p:nvGraphicFramePr>
          <p:xfrm>
            <a:off x="3285786" y="898525"/>
            <a:ext cx="2566988" cy="2682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Acrobat Document" r:id="rId8" imgW="3346560" imgH="3543480" progId="AcroExch.Document.7">
                    <p:embed/>
                  </p:oleObj>
                </mc:Choice>
                <mc:Fallback>
                  <p:oleObj name="Acrobat Document" r:id="rId8" imgW="3346560" imgH="35434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5786" y="898525"/>
                          <a:ext cx="2566988" cy="268287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FC4B8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432619" y="6370954"/>
            <a:ext cx="174659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2012 </a:t>
            </a:r>
            <a:r>
              <a:rPr lang="en-US" sz="2800" dirty="0" err="1" smtClean="0">
                <a:solidFill>
                  <a:schemeClr val="bg1"/>
                </a:solidFill>
              </a:rPr>
              <a:t>Sofres</a:t>
            </a:r>
            <a:r>
              <a:rPr lang="en-US" sz="2800" dirty="0" smtClean="0">
                <a:solidFill>
                  <a:schemeClr val="bg1"/>
                </a:solidFill>
              </a:rPr>
              <a:t> survey:   59</a:t>
            </a:r>
            <a:r>
              <a:rPr lang="en-US" sz="2800" dirty="0">
                <a:solidFill>
                  <a:schemeClr val="bg1"/>
                </a:solidFill>
              </a:rPr>
              <a:t>% of French </a:t>
            </a:r>
            <a:r>
              <a:rPr lang="en-US" sz="2800" dirty="0" smtClean="0">
                <a:solidFill>
                  <a:schemeClr val="bg1"/>
                </a:solidFill>
              </a:rPr>
              <a:t>people (similar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Orange’ customers</a:t>
            </a:r>
            <a:r>
              <a:rPr lang="en-US" sz="2800" dirty="0">
                <a:solidFill>
                  <a:schemeClr val="bg1"/>
                </a:solidFill>
              </a:rPr>
              <a:t>) are concerned with the </a:t>
            </a:r>
            <a:r>
              <a:rPr lang="en-US" sz="2800" dirty="0" smtClean="0">
                <a:solidFill>
                  <a:schemeClr val="bg1"/>
                </a:solidFill>
              </a:rPr>
              <a:t>impact of </a:t>
            </a:r>
            <a:r>
              <a:rPr lang="en-US" sz="2800" dirty="0">
                <a:solidFill>
                  <a:schemeClr val="bg1"/>
                </a:solidFill>
              </a:rPr>
              <a:t>Telecoms </a:t>
            </a:r>
            <a:r>
              <a:rPr lang="en-US" sz="2800" dirty="0" smtClean="0">
                <a:solidFill>
                  <a:schemeClr val="bg1"/>
                </a:solidFill>
              </a:rPr>
              <a:t>on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environment, +4</a:t>
            </a:r>
            <a:r>
              <a:rPr lang="en-US" sz="2800" dirty="0">
                <a:solidFill>
                  <a:schemeClr val="bg1"/>
                </a:solidFill>
              </a:rPr>
              <a:t>% compared to </a:t>
            </a:r>
            <a:r>
              <a:rPr lang="en-US" sz="2800" dirty="0" smtClean="0">
                <a:solidFill>
                  <a:schemeClr val="bg1"/>
                </a:solidFill>
              </a:rPr>
              <a:t>2010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but 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the purchasing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behavior,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the environment is far behind prices and quality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35</a:t>
            </a:r>
            <a:r>
              <a:rPr lang="en-US" sz="2800" dirty="0">
                <a:solidFill>
                  <a:schemeClr val="bg1"/>
                </a:solidFill>
              </a:rPr>
              <a:t>% consider that </a:t>
            </a:r>
            <a:r>
              <a:rPr lang="en-US" sz="2800" dirty="0" smtClean="0">
                <a:solidFill>
                  <a:schemeClr val="bg1"/>
                </a:solidFill>
              </a:rPr>
              <a:t>ORANGE </a:t>
            </a:r>
            <a:r>
              <a:rPr lang="en-US" sz="2800" dirty="0">
                <a:solidFill>
                  <a:schemeClr val="bg1"/>
                </a:solidFill>
              </a:rPr>
              <a:t>provides enough information on environmental labeling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Consumers want a simple label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- Simple information may be incorrect or misleading,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- Precise and complex information is incomprehensible to the consumer,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- Taking </a:t>
            </a:r>
            <a:r>
              <a:rPr lang="en-US" sz="2800" dirty="0">
                <a:solidFill>
                  <a:schemeClr val="bg1"/>
                </a:solidFill>
              </a:rPr>
              <a:t>into account only a few components can lead to a label with the same score for the same type of </a:t>
            </a:r>
            <a:r>
              <a:rPr lang="en-US" sz="2800" dirty="0" smtClean="0">
                <a:solidFill>
                  <a:schemeClr val="bg1"/>
                </a:solidFill>
              </a:rPr>
              <a:t>product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7" name="Image 6" descr="Description : Description : Description : http://www.francetelecom.com/sirius/logos_mail/orange_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03" y="536575"/>
            <a:ext cx="1224136" cy="104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92659" y="303013"/>
            <a:ext cx="11772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Key success factors &amp; main achievements</a:t>
            </a:r>
            <a:endParaRPr lang="fr-FR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7515" y="2014686"/>
            <a:ext cx="6048672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partnership with a recognized NGO (WWF) to give initial credibility to the </a:t>
            </a:r>
            <a:r>
              <a:rPr lang="en-US" sz="2800" dirty="0" smtClean="0">
                <a:solidFill>
                  <a:schemeClr val="bg1"/>
                </a:solidFill>
              </a:rPr>
              <a:t>project</a:t>
            </a: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 gradual integration of the project with Group processes ensuring scalability</a:t>
            </a: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establishment of a trust relationship with device manufacturers ensuring reliability of the answers provided</a:t>
            </a: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6275388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 contribution to French &amp; European initiatives to share and promote our best practice</a:t>
            </a:r>
          </a:p>
          <a:p>
            <a:pPr marL="609600" lvl="1" indent="-236538" algn="l">
              <a:spcAft>
                <a:spcPct val="25000"/>
              </a:spcAft>
              <a:buFontTx/>
              <a:buChar char="–"/>
              <a:tabLst>
                <a:tab pos="6275388" algn="l"/>
              </a:tabLst>
            </a:pPr>
            <a:endParaRPr lang="fr-FR" sz="1400" b="1" dirty="0">
              <a:solidFill>
                <a:schemeClr val="tx2"/>
              </a:solidFill>
              <a:latin typeface="Helvetica 45 Light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136664" y="1976735"/>
            <a:ext cx="821783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new methodology published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each year (now </a:t>
            </a:r>
            <a:r>
              <a:rPr lang="en-US" sz="2800" dirty="0">
                <a:solidFill>
                  <a:schemeClr val="bg1"/>
                </a:solidFill>
              </a:rPr>
              <a:t>the CO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indicator </a:t>
            </a:r>
            <a:r>
              <a:rPr lang="en-US" sz="2800" dirty="0" smtClean="0">
                <a:solidFill>
                  <a:schemeClr val="bg1"/>
                </a:solidFill>
              </a:rPr>
              <a:t>is harmonized </a:t>
            </a:r>
            <a:r>
              <a:rPr lang="en-US" sz="2800" dirty="0">
                <a:solidFill>
                  <a:schemeClr val="bg1"/>
                </a:solidFill>
              </a:rPr>
              <a:t>with SFR/Vodafone)</a:t>
            </a:r>
          </a:p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chemeClr val="bg1"/>
              </a:buClr>
              <a:buSzPct val="70000"/>
              <a:buFont typeface="Wingdings" pitchFamily="2" charset="2"/>
              <a:buChar char="§"/>
              <a:tabLst>
                <a:tab pos="6184900" algn="l"/>
              </a:tabLst>
            </a:pPr>
            <a:endParaRPr lang="en-US" sz="1200" dirty="0"/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development of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automatic web tool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managed by </a:t>
            </a:r>
            <a:r>
              <a:rPr lang="en-US" sz="2800" dirty="0" smtClean="0">
                <a:solidFill>
                  <a:schemeClr val="bg1"/>
                </a:solidFill>
              </a:rPr>
              <a:t>ORANGE</a:t>
            </a:r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implementation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audit for 14 suppliers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with quite reliable </a:t>
            </a:r>
            <a:r>
              <a:rPr lang="en-US" sz="2800" dirty="0" smtClean="0">
                <a:solidFill>
                  <a:schemeClr val="bg1"/>
                </a:solidFill>
              </a:rPr>
              <a:t>results (PWC)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In total,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325 mobiles &amp; 121 DECT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have already been rated from all the suppliers (Apple excepted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endParaRPr lang="en-US" sz="1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6184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Our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GSMA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ITU </a:t>
            </a:r>
            <a:r>
              <a:rPr lang="en-US" sz="2800" dirty="0">
                <a:solidFill>
                  <a:schemeClr val="bg1"/>
                </a:solidFill>
              </a:rPr>
              <a:t>contribution to define a unique solution for 2015</a:t>
            </a:r>
          </a:p>
        </p:txBody>
      </p:sp>
    </p:spTree>
    <p:extLst>
      <p:ext uri="{BB962C8B-B14F-4D97-AF65-F5344CB8AC3E}">
        <p14:creationId xmlns:p14="http://schemas.microsoft.com/office/powerpoint/2010/main" val="720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7" name="Image 6" descr="Description : Description : Description : http://www.francetelecom.com/sirius/logos_mail/orange_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03" y="536575"/>
            <a:ext cx="1224136" cy="104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92659" y="303013"/>
            <a:ext cx="15558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RECOMMANDATIONS for an ITU STANDARD on ECOLABELING for Telecom Devices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971" y="1256655"/>
            <a:ext cx="16597844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needs: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Coherence </a:t>
            </a:r>
            <a:r>
              <a:rPr lang="en-US" sz="2800" dirty="0">
                <a:solidFill>
                  <a:schemeClr val="bg1"/>
                </a:solidFill>
              </a:rPr>
              <a:t>and coordination with the existing labeling requirements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Compliance </a:t>
            </a:r>
            <a:r>
              <a:rPr lang="en-US" sz="2800" dirty="0">
                <a:solidFill>
                  <a:schemeClr val="bg1"/>
                </a:solidFill>
              </a:rPr>
              <a:t>with European laws and the rules of international trade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Utilization of public databases, consensual and free, developed in cooperation with stakeholders, and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calculation tool </a:t>
            </a:r>
            <a:r>
              <a:rPr lang="en-US" sz="2800" dirty="0">
                <a:solidFill>
                  <a:schemeClr val="bg1"/>
                </a:solidFill>
              </a:rPr>
              <a:t>available to companies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An harmonized format of label to facilitate understanding by consumers and product comparisons</a:t>
            </a: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Consistency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European work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EC has launched an experimentation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PEF) to identify </a:t>
            </a:r>
            <a:r>
              <a:rPr lang="en-US" sz="2800" dirty="0" smtClean="0">
                <a:solidFill>
                  <a:schemeClr val="bg1"/>
                </a:solidFill>
              </a:rPr>
              <a:t>sectorial </a:t>
            </a:r>
            <a:r>
              <a:rPr lang="en-US" sz="2800" dirty="0">
                <a:solidFill>
                  <a:schemeClr val="bg1"/>
                </a:solidFill>
              </a:rPr>
              <a:t>approaches to measure the environmental footprint of products and organizations.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There </a:t>
            </a:r>
            <a:r>
              <a:rPr lang="en-US" sz="2800" dirty="0">
                <a:solidFill>
                  <a:schemeClr val="bg1"/>
                </a:solidFill>
              </a:rPr>
              <a:t>are differences between </a:t>
            </a:r>
            <a:r>
              <a:rPr lang="en-US" sz="2800" dirty="0" smtClean="0">
                <a:solidFill>
                  <a:schemeClr val="bg1"/>
                </a:solidFill>
              </a:rPr>
              <a:t>European </a:t>
            </a:r>
            <a:r>
              <a:rPr lang="en-US" sz="2800" dirty="0">
                <a:solidFill>
                  <a:schemeClr val="bg1"/>
                </a:solidFill>
              </a:rPr>
              <a:t>and French </a:t>
            </a:r>
            <a:r>
              <a:rPr lang="en-US" sz="2800" dirty="0" smtClean="0">
                <a:solidFill>
                  <a:schemeClr val="bg1"/>
                </a:solidFill>
              </a:rPr>
              <a:t>ADEME/AFNOR methodological </a:t>
            </a:r>
            <a:r>
              <a:rPr lang="en-US" sz="2800" dirty="0">
                <a:solidFill>
                  <a:schemeClr val="bg1"/>
                </a:solidFill>
              </a:rPr>
              <a:t>standards.</a:t>
            </a:r>
          </a:p>
          <a:p>
            <a:pPr marL="0" lvl="1"/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Some difficulties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have to be taken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into account: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Labeling is costs and time consuming</a:t>
            </a:r>
          </a:p>
          <a:p>
            <a:pPr marL="1273805" lvl="1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generic databases currently available are incomplete </a:t>
            </a:r>
            <a:r>
              <a:rPr lang="en-US" sz="2800" dirty="0" smtClean="0">
                <a:solidFill>
                  <a:schemeClr val="bg1"/>
                </a:solidFill>
              </a:rPr>
              <a:t>(IC, OLED screen…) and the accuracy </a:t>
            </a:r>
            <a:r>
              <a:rPr lang="en-US" sz="2800" dirty="0">
                <a:solidFill>
                  <a:schemeClr val="bg1"/>
                </a:solidFill>
              </a:rPr>
              <a:t>unknown</a:t>
            </a:r>
          </a:p>
          <a:p>
            <a:pPr marL="1273805" lvl="2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information given by the manufacturers are difficult to control </a:t>
            </a:r>
            <a:r>
              <a:rPr lang="en-US" sz="2800" dirty="0" smtClean="0">
                <a:solidFill>
                  <a:schemeClr val="bg1"/>
                </a:solidFill>
              </a:rPr>
              <a:t>: audits </a:t>
            </a:r>
            <a:r>
              <a:rPr lang="en-US" sz="2800" dirty="0">
                <a:solidFill>
                  <a:schemeClr val="bg1"/>
                </a:solidFill>
              </a:rPr>
              <a:t>are required and there might be conflicts of interest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1273805" lvl="2" indent="-457200"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aking </a:t>
            </a:r>
            <a:r>
              <a:rPr lang="en-US" sz="2800" dirty="0">
                <a:solidFill>
                  <a:schemeClr val="bg1"/>
                </a:solidFill>
              </a:rPr>
              <a:t>into account only a few components and </a:t>
            </a:r>
            <a:r>
              <a:rPr lang="en-US" sz="2800" dirty="0" smtClean="0">
                <a:solidFill>
                  <a:schemeClr val="bg1"/>
                </a:solidFill>
              </a:rPr>
              <a:t>using </a:t>
            </a:r>
            <a:r>
              <a:rPr lang="en-US" sz="2800" dirty="0">
                <a:solidFill>
                  <a:schemeClr val="bg1"/>
                </a:solidFill>
              </a:rPr>
              <a:t>only secondary data can lead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label with the same score for the same type of product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2543463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pic>
        <p:nvPicPr>
          <p:cNvPr id="7" name="Image 6" descr="Description : Description : Description : http://www.francetelecom.com/sirius/logos_mail/orange_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03" y="536575"/>
            <a:ext cx="1224136" cy="104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168923" y="4280991"/>
            <a:ext cx="120973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latin typeface="Telefonica Text" pitchFamily="2" charset="0"/>
              </a:rPr>
              <a:t>Questions</a:t>
            </a:r>
            <a:r>
              <a:rPr lang="en-US" sz="5400" i="1" dirty="0" smtClean="0">
                <a:solidFill>
                  <a:schemeClr val="bg1"/>
                </a:solidFill>
                <a:latin typeface="Telefonica Text" pitchFamily="2" charset="0"/>
              </a:rPr>
              <a:t>:</a:t>
            </a:r>
          </a:p>
          <a:p>
            <a:pPr algn="ctr"/>
            <a:endParaRPr lang="en-US" sz="2000" i="1" dirty="0">
              <a:solidFill>
                <a:schemeClr val="bg1"/>
              </a:solidFill>
              <a:latin typeface="Telefonica Text" pitchFamily="2" charset="0"/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Telefonica Text" pitchFamily="2" charset="0"/>
              </a:rPr>
              <a:t>Elisabeth Dechenaux</a:t>
            </a:r>
            <a:br>
              <a:rPr lang="en-US" sz="3600" i="1" dirty="0">
                <a:solidFill>
                  <a:schemeClr val="bg1"/>
                </a:solidFill>
                <a:latin typeface="Telefonica Text" pitchFamily="2" charset="0"/>
              </a:rPr>
            </a:br>
            <a:r>
              <a:rPr lang="en-US" sz="3600" i="1" dirty="0">
                <a:solidFill>
                  <a:schemeClr val="bg1"/>
                </a:solidFill>
                <a:latin typeface="Telefonica Text" pitchFamily="2" charset="0"/>
              </a:rPr>
              <a:t>R&amp;D expert for ORANGE</a:t>
            </a:r>
            <a:endParaRPr lang="fr-FR" sz="3600" i="1" dirty="0">
              <a:solidFill>
                <a:schemeClr val="bg1"/>
              </a:solidFill>
              <a:latin typeface="Telefonica Text" pitchFamily="2" charset="0"/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Telefonica Text" pitchFamily="2" charset="0"/>
              </a:rPr>
              <a:t>LCA Goods </a:t>
            </a:r>
            <a:r>
              <a:rPr lang="en-US" sz="3600" i="1" dirty="0">
                <a:solidFill>
                  <a:schemeClr val="bg1"/>
                </a:solidFill>
                <a:latin typeface="Telefonica Text" pitchFamily="2" charset="0"/>
              </a:rPr>
              <a:t>and </a:t>
            </a:r>
            <a:r>
              <a:rPr lang="en-US" sz="3600" i="1" dirty="0" smtClean="0">
                <a:solidFill>
                  <a:schemeClr val="bg1"/>
                </a:solidFill>
                <a:latin typeface="Telefonica Text" pitchFamily="2" charset="0"/>
              </a:rPr>
              <a:t>services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elefonica Text" pitchFamily="2" charset="0"/>
              </a:rPr>
              <a:t>elisabeth.dechenaux@orange.com</a:t>
            </a:r>
            <a:endParaRPr lang="fr-FR" sz="3600" i="1" dirty="0">
              <a:solidFill>
                <a:schemeClr val="accent6">
                  <a:lumMod val="75000"/>
                </a:schemeClr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802438-A9CA-4827-A357-CE788A27E99D}"/>
</file>

<file path=customXml/itemProps2.xml><?xml version="1.0" encoding="utf-8"?>
<ds:datastoreItem xmlns:ds="http://schemas.openxmlformats.org/officeDocument/2006/customXml" ds:itemID="{989118BD-4689-491D-8209-E1AFEB30BE66}"/>
</file>

<file path=customXml/itemProps3.xml><?xml version="1.0" encoding="utf-8"?>
<ds:datastoreItem xmlns:ds="http://schemas.openxmlformats.org/officeDocument/2006/customXml" ds:itemID="{13D11971-00F7-47CB-81E4-B7BAED01930A}"/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868</Words>
  <Application>Microsoft Office PowerPoint</Application>
  <PresentationFormat>Personnalisé</PresentationFormat>
  <Paragraphs>92</Paragraphs>
  <Slides>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Tema de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Elisabeth Dechenaux</cp:lastModifiedBy>
  <cp:revision>67</cp:revision>
  <dcterms:created xsi:type="dcterms:W3CDTF">2013-08-21T15:33:30Z</dcterms:created>
  <dcterms:modified xsi:type="dcterms:W3CDTF">2013-09-10T15:06:38Z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