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08" r:id="rId5"/>
    <p:sldMasterId id="2147483920" r:id="rId6"/>
  </p:sldMasterIdLst>
  <p:notesMasterIdLst>
    <p:notesMasterId r:id="rId45"/>
  </p:notesMasterIdLst>
  <p:handoutMasterIdLst>
    <p:handoutMasterId r:id="rId46"/>
  </p:handoutMasterIdLst>
  <p:sldIdLst>
    <p:sldId id="357" r:id="rId7"/>
    <p:sldId id="287" r:id="rId8"/>
    <p:sldId id="351" r:id="rId9"/>
    <p:sldId id="313" r:id="rId10"/>
    <p:sldId id="317" r:id="rId11"/>
    <p:sldId id="314" r:id="rId12"/>
    <p:sldId id="315" r:id="rId13"/>
    <p:sldId id="318" r:id="rId14"/>
    <p:sldId id="319" r:id="rId15"/>
    <p:sldId id="332" r:id="rId16"/>
    <p:sldId id="343" r:id="rId17"/>
    <p:sldId id="344" r:id="rId18"/>
    <p:sldId id="358" r:id="rId19"/>
    <p:sldId id="355" r:id="rId20"/>
    <p:sldId id="356" r:id="rId21"/>
    <p:sldId id="288" r:id="rId22"/>
    <p:sldId id="310" r:id="rId23"/>
    <p:sldId id="323" r:id="rId24"/>
    <p:sldId id="324" r:id="rId25"/>
    <p:sldId id="325" r:id="rId26"/>
    <p:sldId id="326" r:id="rId27"/>
    <p:sldId id="327" r:id="rId28"/>
    <p:sldId id="328" r:id="rId29"/>
    <p:sldId id="329" r:id="rId30"/>
    <p:sldId id="330" r:id="rId31"/>
    <p:sldId id="331" r:id="rId32"/>
    <p:sldId id="354" r:id="rId33"/>
    <p:sldId id="333" r:id="rId34"/>
    <p:sldId id="334" r:id="rId35"/>
    <p:sldId id="335" r:id="rId36"/>
    <p:sldId id="337" r:id="rId37"/>
    <p:sldId id="338" r:id="rId38"/>
    <p:sldId id="339" r:id="rId39"/>
    <p:sldId id="340" r:id="rId40"/>
    <p:sldId id="341" r:id="rId41"/>
    <p:sldId id="342" r:id="rId42"/>
    <p:sldId id="320" r:id="rId43"/>
    <p:sldId id="322" r:id="rId44"/>
  </p:sldIdLst>
  <p:sldSz cx="9144000" cy="6858000" type="screen4x3"/>
  <p:notesSz cx="6858000" cy="9144000"/>
  <p:custDataLst>
    <p:tags r:id="rId47"/>
  </p:custDataLst>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521415D9-36F7-43E2-AB2F-B90AF26B5E84}">
      <p14:sectionLst xmlns="" xmlns:p14="http://schemas.microsoft.com/office/powerpoint/2010/main">
        <p14:section name="Default Section" id="{4DBCA19E-9270-E647-8A6F-ADB2861A5AB0}">
          <p14:sldIdLst>
            <p14:sldId id="279"/>
            <p14:sldId id="287"/>
            <p14:sldId id="351"/>
            <p14:sldId id="313"/>
            <p14:sldId id="317"/>
            <p14:sldId id="314"/>
            <p14:sldId id="315"/>
            <p14:sldId id="318"/>
            <p14:sldId id="319"/>
            <p14:sldId id="332"/>
            <p14:sldId id="343"/>
            <p14:sldId id="344"/>
            <p14:sldId id="285"/>
            <p14:sldId id="355"/>
            <p14:sldId id="356"/>
            <p14:sldId id="288"/>
            <p14:sldId id="310"/>
            <p14:sldId id="323"/>
            <p14:sldId id="324"/>
            <p14:sldId id="325"/>
            <p14:sldId id="326"/>
            <p14:sldId id="327"/>
            <p14:sldId id="328"/>
            <p14:sldId id="329"/>
            <p14:sldId id="330"/>
            <p14:sldId id="331"/>
            <p14:sldId id="354"/>
            <p14:sldId id="333"/>
            <p14:sldId id="334"/>
            <p14:sldId id="335"/>
            <p14:sldId id="337"/>
            <p14:sldId id="338"/>
            <p14:sldId id="339"/>
            <p14:sldId id="340"/>
            <p14:sldId id="341"/>
            <p14:sldId id="342"/>
            <p14:sldId id="320"/>
            <p14:sldId id="32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go Kolsky" initials="DK" lastIdx="17" clrIdx="0"/>
  <p:cmAuthor id="1" name="Rene Moreno"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59D2D"/>
    <a:srgbClr val="464749"/>
    <a:srgbClr val="96C547"/>
    <a:srgbClr val="6EC1BC"/>
    <a:srgbClr val="F18307"/>
    <a:srgbClr val="1B808E"/>
    <a:srgbClr val="C10036"/>
    <a:srgbClr val="FDC835"/>
    <a:srgbClr val="93C6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15" autoAdjust="0"/>
    <p:restoredTop sz="94660"/>
  </p:normalViewPr>
  <p:slideViewPr>
    <p:cSldViewPr snapToGrid="0" snapToObjects="1" showGuides="1">
      <p:cViewPr>
        <p:scale>
          <a:sx n="100" d="100"/>
          <a:sy n="100" d="100"/>
        </p:scale>
        <p:origin x="-900"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1CFB15-49AE-164E-A18F-24108D57B4AD}" type="datetimeFigureOut">
              <a:rPr lang="en-US" smtClean="0"/>
              <a:pPr/>
              <a:t>9/12/2013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7E92F6-B5D8-9049-94C0-5F0FC2325BD7}" type="slidenum">
              <a:rPr lang="en-US" smtClean="0"/>
              <a:pPr/>
              <a:t>‹Nº›</a:t>
            </a:fld>
            <a:endParaRPr lang="en-US"/>
          </a:p>
        </p:txBody>
      </p:sp>
    </p:spTree>
    <p:extLst>
      <p:ext uri="{BB962C8B-B14F-4D97-AF65-F5344CB8AC3E}">
        <p14:creationId xmlns="" xmlns:p14="http://schemas.microsoft.com/office/powerpoint/2010/main" val="2134392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EA72D4-3C10-E749-8B68-D6282E8EF95D}" type="datetime1">
              <a:rPr lang="en-US"/>
              <a:pPr/>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DE48AF2-C602-4344-B123-036D7985796A}" type="slidenum">
              <a:rPr lang="en-US"/>
              <a:pPr/>
              <a:t>‹Nº›</a:t>
            </a:fld>
            <a:endParaRPr lang="en-US"/>
          </a:p>
        </p:txBody>
      </p:sp>
    </p:spTree>
    <p:extLst>
      <p:ext uri="{BB962C8B-B14F-4D97-AF65-F5344CB8AC3E}">
        <p14:creationId xmlns="" xmlns:p14="http://schemas.microsoft.com/office/powerpoint/2010/main" val="8801393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Black">
    <p:bg>
      <p:bgPr>
        <a:solidFill>
          <a:schemeClr val="accent6"/>
        </a:solidFill>
        <a:effectLst/>
      </p:bgPr>
    </p:bg>
    <p:spTree>
      <p:nvGrpSpPr>
        <p:cNvPr id="1" name=""/>
        <p:cNvGrpSpPr/>
        <p:nvPr/>
      </p:nvGrpSpPr>
      <p:grpSpPr>
        <a:xfrm>
          <a:off x="0" y="0"/>
          <a:ext cx="0" cy="0"/>
          <a:chOff x="0" y="0"/>
          <a:chExt cx="0" cy="0"/>
        </a:xfrm>
      </p:grpSpPr>
      <p:pic>
        <p:nvPicPr>
          <p:cNvPr id="6" name="Picture 5" descr="UL White.png"/>
          <p:cNvPicPr>
            <a:picLocks noChangeAspect="1"/>
          </p:cNvPicPr>
          <p:nvPr userDrawn="1"/>
        </p:nvPicPr>
        <p:blipFill>
          <a:blip r:embed="rId2" cstate="print"/>
          <a:srcRect l="16753" r="-3294"/>
          <a:stretch>
            <a:fillRect/>
          </a:stretch>
        </p:blipFill>
        <p:spPr>
          <a:xfrm>
            <a:off x="0" y="337080"/>
            <a:ext cx="2935822" cy="3392424"/>
          </a:xfrm>
          <a:prstGeom prst="rect">
            <a:avLst/>
          </a:prstGeom>
        </p:spPr>
      </p:pic>
      <p:sp>
        <p:nvSpPr>
          <p:cNvPr id="5" name="TextBox 4"/>
          <p:cNvSpPr txBox="1"/>
          <p:nvPr userDrawn="1"/>
        </p:nvSpPr>
        <p:spPr>
          <a:xfrm>
            <a:off x="5719226" y="6423025"/>
            <a:ext cx="3231974" cy="246221"/>
          </a:xfrm>
          <a:prstGeom prst="rect">
            <a:avLst/>
          </a:prstGeom>
          <a:noFill/>
        </p:spPr>
        <p:txBody>
          <a:bodyPr wrap="none">
            <a:prstTxWarp prst="textNoShape">
              <a:avLst/>
            </a:prstTxWarp>
            <a:spAutoFit/>
          </a:bodyPr>
          <a:lstStyle/>
          <a:p>
            <a:pPr algn="r"/>
            <a:r>
              <a:rPr lang="en-US" sz="1000" kern="1200" dirty="0" smtClean="0">
                <a:solidFill>
                  <a:schemeClr val="bg1"/>
                </a:solidFill>
                <a:latin typeface="Arial" charset="0"/>
                <a:ea typeface="Geneva" charset="0"/>
                <a:cs typeface="Geneva" charset="0"/>
              </a:rPr>
              <a:t>UL and the UL logo are trademarks of UL LLC © 2012</a:t>
            </a:r>
            <a:endParaRPr lang="en-US" sz="1000" dirty="0">
              <a:solidFill>
                <a:schemeClr val="bg1"/>
              </a:solidFill>
              <a:ea typeface="Arial" charset="0"/>
              <a:cs typeface="Arial" charset="0"/>
            </a:endParaRPr>
          </a:p>
        </p:txBody>
      </p:sp>
      <p:sp>
        <p:nvSpPr>
          <p:cNvPr id="2" name="Title 1"/>
          <p:cNvSpPr>
            <a:spLocks noGrp="1"/>
          </p:cNvSpPr>
          <p:nvPr>
            <p:ph type="ctrTitle"/>
          </p:nvPr>
        </p:nvSpPr>
        <p:spPr>
          <a:xfrm>
            <a:off x="3395306" y="2534248"/>
            <a:ext cx="5555894" cy="1399032"/>
          </a:xfrm>
        </p:spPr>
        <p:txBody>
          <a:bodyPr/>
          <a:lstStyle>
            <a:lvl1pPr algn="r">
              <a:defRPr sz="30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95306" y="3961120"/>
            <a:ext cx="5555894" cy="1773936"/>
          </a:xfrm>
        </p:spPr>
        <p:txBody>
          <a:bodyPr>
            <a:normAutofit/>
          </a:bodyPr>
          <a:lstStyle>
            <a:lvl1pPr marL="0" indent="0" algn="r">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Blue">
    <p:bg>
      <p:bgPr>
        <a:solidFill>
          <a:schemeClr val="bg2"/>
        </a:solidFill>
        <a:effectLst/>
      </p:bgPr>
    </p:bg>
    <p:spTree>
      <p:nvGrpSpPr>
        <p:cNvPr id="1" name=""/>
        <p:cNvGrpSpPr/>
        <p:nvPr/>
      </p:nvGrpSpPr>
      <p:grpSpPr>
        <a:xfrm>
          <a:off x="0" y="0"/>
          <a:ext cx="0" cy="0"/>
          <a:chOff x="0" y="0"/>
          <a:chExt cx="0" cy="0"/>
        </a:xfrm>
      </p:grpSpPr>
      <p:pic>
        <p:nvPicPr>
          <p:cNvPr id="4" name="Picture 6" descr="ul_pattern.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199" y="2532888"/>
            <a:ext cx="7984403" cy="1600200"/>
          </a:xfrm>
        </p:spPr>
        <p:txBody>
          <a:bodyPr/>
          <a:lstStyle>
            <a:lvl1pPr algn="l">
              <a:defRPr sz="3000" b="1" cap="none" baseline="0">
                <a:solidFill>
                  <a:srgbClr val="000000"/>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0605F1C0-6A0C-A74E-882E-C7B471D3708E}" type="slidenum">
              <a:rPr lang="en-US"/>
              <a:pPr/>
              <a:t>‹Nº›</a:t>
            </a:fld>
            <a:endParaRPr lang="en-US"/>
          </a:p>
        </p:txBody>
      </p:sp>
      <p:pic>
        <p:nvPicPr>
          <p:cNvPr id="5" name="Picture 4" descr="UL_Environment_blk_web.gif"/>
          <p:cNvPicPr>
            <a:picLocks noChangeAspect="1"/>
          </p:cNvPicPr>
          <p:nvPr userDrawn="1"/>
        </p:nvPicPr>
        <p:blipFill>
          <a:blip r:embed="rId3" cstate="print"/>
          <a:stretch>
            <a:fillRect/>
          </a:stretch>
        </p:blipFill>
        <p:spPr>
          <a:xfrm>
            <a:off x="7686675" y="6427870"/>
            <a:ext cx="1066800" cy="21031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fld id="{94FF3C87-1C7F-FF4F-9489-156727507459}" type="slidenum">
              <a:rPr lang="en-US"/>
              <a:pPr/>
              <a:t>‹Nº›</a:t>
            </a:fld>
            <a:endParaRPr lang="en-US"/>
          </a:p>
        </p:txBody>
      </p:sp>
      <p:pic>
        <p:nvPicPr>
          <p:cNvPr id="6" name="Picture 5"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pic>
        <p:nvPicPr>
          <p:cNvPr id="5" name="Picture 4"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DACD16FB-A0C1-084E-8BA7-36FEB70053D5}" type="slidenum">
              <a:rPr lang="en-US"/>
              <a:pPr/>
              <a:t>‹Nº›</a:t>
            </a:fld>
            <a:endParaRPr lang="en-US"/>
          </a:p>
        </p:txBody>
      </p:sp>
      <p:pic>
        <p:nvPicPr>
          <p:cNvPr id="6" name="Picture 5" descr="UL_Environment_blk_web.gif"/>
          <p:cNvPicPr>
            <a:picLocks noChangeAspect="1"/>
          </p:cNvPicPr>
          <p:nvPr userDrawn="1"/>
        </p:nvPicPr>
        <p:blipFill>
          <a:blip r:embed="rId3" cstate="print"/>
          <a:stretch>
            <a:fillRect/>
          </a:stretch>
        </p:blipFill>
        <p:spPr>
          <a:xfrm>
            <a:off x="7686675" y="6427870"/>
            <a:ext cx="1066800" cy="21031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88250" cy="1143000"/>
          </a:xfrm>
        </p:spPr>
        <p:txBody>
          <a:body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5DDD8430-C215-6741-98CC-C58855E502A8}" type="slidenum">
              <a:rPr lang="en-US"/>
              <a:pPr/>
              <a:t>‹Nº›</a:t>
            </a:fld>
            <a:endParaRPr lang="en-US"/>
          </a:p>
        </p:txBody>
      </p:sp>
      <p:pic>
        <p:nvPicPr>
          <p:cNvPr id="5"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pic>
        <p:nvPicPr>
          <p:cNvPr id="7" name="Picture 6"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F7A3AF63-F393-F14C-A400-A9871D90D64F}" type="slidenum">
              <a:rPr lang="en-US"/>
              <a:pPr/>
              <a:t>‹Nº›</a:t>
            </a:fld>
            <a:endParaRPr lang="en-US"/>
          </a:p>
        </p:txBody>
      </p:sp>
      <p:pic>
        <p:nvPicPr>
          <p:cNvPr id="8" name="Picture 7" descr="UL_Environment_blk_web.gif"/>
          <p:cNvPicPr>
            <a:picLocks noChangeAspect="1"/>
          </p:cNvPicPr>
          <p:nvPr userDrawn="1"/>
        </p:nvPicPr>
        <p:blipFill>
          <a:blip r:embed="rId3" cstate="print"/>
          <a:stretch>
            <a:fillRect/>
          </a:stretch>
        </p:blipFill>
        <p:spPr>
          <a:xfrm>
            <a:off x="7686675" y="6427870"/>
            <a:ext cx="1066800" cy="2103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A13EC69-32A2-D64C-B0D1-B990A1DAE68D}" type="slidenum">
              <a:rPr lang="en-US"/>
              <a:pPr/>
              <a:t>‹Nº›</a:t>
            </a:fld>
            <a:endParaRPr lang="en-US"/>
          </a:p>
        </p:txBody>
      </p:sp>
      <p:pic>
        <p:nvPicPr>
          <p:cNvPr id="8" name="Picture 7" descr="UL_Environment_blk_web.gif"/>
          <p:cNvPicPr>
            <a:picLocks noChangeAspect="1"/>
          </p:cNvPicPr>
          <p:nvPr userDrawn="1"/>
        </p:nvPicPr>
        <p:blipFill>
          <a:blip r:embed="rId3" cstate="print"/>
          <a:stretch>
            <a:fillRect/>
          </a:stretch>
        </p:blipFill>
        <p:spPr>
          <a:xfrm>
            <a:off x="7686675" y="6427870"/>
            <a:ext cx="1066800" cy="21031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8825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A13EC69-32A2-D64C-B0D1-B990A1DAE68D}" type="slidenum">
              <a:rPr lang="en-US"/>
              <a:pPr/>
              <a:t>‹Nº›</a:t>
            </a:fld>
            <a:endParaRPr lang="en-US"/>
          </a:p>
        </p:txBody>
      </p:sp>
      <p:pic>
        <p:nvPicPr>
          <p:cNvPr id="7"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pic>
        <p:nvPicPr>
          <p:cNvPr id="9" name="Picture 8"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4">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8825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A13EC69-32A2-D64C-B0D1-B990A1DAE68D}" type="slidenum">
              <a:rPr lang="en-US"/>
              <a:pPr/>
              <a:t>‹Nº›</a:t>
            </a:fld>
            <a:endParaRPr lang="en-US"/>
          </a:p>
        </p:txBody>
      </p:sp>
      <p:pic>
        <p:nvPicPr>
          <p:cNvPr id="7"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pic>
        <p:nvPicPr>
          <p:cNvPr id="9" name="Picture 8"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Black">
    <p:bg>
      <p:bgPr>
        <a:solidFill>
          <a:schemeClr val="accent6"/>
        </a:solidFill>
        <a:effectLst/>
      </p:bgPr>
    </p:bg>
    <p:spTree>
      <p:nvGrpSpPr>
        <p:cNvPr id="1" name=""/>
        <p:cNvGrpSpPr/>
        <p:nvPr/>
      </p:nvGrpSpPr>
      <p:grpSpPr>
        <a:xfrm>
          <a:off x="0" y="0"/>
          <a:ext cx="0" cy="0"/>
          <a:chOff x="0" y="0"/>
          <a:chExt cx="0" cy="0"/>
        </a:xfrm>
      </p:grpSpPr>
      <p:pic>
        <p:nvPicPr>
          <p:cNvPr id="4" name="Picture 3" descr="UL White.png"/>
          <p:cNvPicPr>
            <a:picLocks noChangeAspect="1"/>
          </p:cNvPicPr>
          <p:nvPr userDrawn="1"/>
        </p:nvPicPr>
        <p:blipFill>
          <a:blip r:embed="rId2" cstate="print"/>
          <a:stretch>
            <a:fillRect/>
          </a:stretch>
        </p:blipFill>
        <p:spPr>
          <a:xfrm>
            <a:off x="7872984" y="482600"/>
            <a:ext cx="813816" cy="813816"/>
          </a:xfrm>
          <a:prstGeom prst="rect">
            <a:avLst/>
          </a:prstGeom>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ack">
    <p:bg>
      <p:bgPr>
        <a:solidFill>
          <a:schemeClr val="accent6"/>
        </a:solidFill>
        <a:effectLst/>
      </p:bgPr>
    </p:bg>
    <p:spTree>
      <p:nvGrpSpPr>
        <p:cNvPr id="1" name=""/>
        <p:cNvGrpSpPr/>
        <p:nvPr/>
      </p:nvGrpSpPr>
      <p:grpSpPr>
        <a:xfrm>
          <a:off x="0" y="0"/>
          <a:ext cx="0" cy="0"/>
          <a:chOff x="0" y="0"/>
          <a:chExt cx="0" cy="0"/>
        </a:xfrm>
      </p:grpSpPr>
      <p:pic>
        <p:nvPicPr>
          <p:cNvPr id="6" name="Picture 5" descr="UL White.png"/>
          <p:cNvPicPr>
            <a:picLocks noChangeAspect="1"/>
          </p:cNvPicPr>
          <p:nvPr userDrawn="1"/>
        </p:nvPicPr>
        <p:blipFill>
          <a:blip r:embed="rId2" cstate="print"/>
          <a:srcRect r="16423"/>
          <a:stretch>
            <a:fillRect/>
          </a:stretch>
        </p:blipFill>
        <p:spPr>
          <a:xfrm>
            <a:off x="6308725" y="328613"/>
            <a:ext cx="2835275" cy="3392424"/>
          </a:xfrm>
          <a:prstGeom prst="rect">
            <a:avLst/>
          </a:prstGeom>
        </p:spPr>
      </p:pic>
      <p:sp>
        <p:nvSpPr>
          <p:cNvPr id="2" name="Title 1"/>
          <p:cNvSpPr>
            <a:spLocks noGrp="1"/>
          </p:cNvSpPr>
          <p:nvPr>
            <p:ph type="ctrTitle"/>
          </p:nvPr>
        </p:nvSpPr>
        <p:spPr>
          <a:xfrm>
            <a:off x="457200" y="2534248"/>
            <a:ext cx="5555894" cy="1399032"/>
          </a:xfrm>
        </p:spPr>
        <p:txBody>
          <a:bodyPr/>
          <a:lstStyle>
            <a:lvl1pPr algn="l">
              <a:defRPr sz="30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61120"/>
            <a:ext cx="5555894" cy="1773936"/>
          </a:xfrm>
        </p:spPr>
        <p:txBody>
          <a:bodyPr>
            <a:normAutofit/>
          </a:bodyPr>
          <a:lstStyle>
            <a:lvl1pPr marL="0" indent="0" algn="l">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366176" y="6423025"/>
            <a:ext cx="3231974" cy="246221"/>
          </a:xfrm>
          <a:prstGeom prst="rect">
            <a:avLst/>
          </a:prstGeom>
          <a:noFill/>
        </p:spPr>
        <p:txBody>
          <a:bodyPr wrap="none">
            <a:prstTxWarp prst="textNoShape">
              <a:avLst/>
            </a:prstTxWarp>
            <a:spAutoFit/>
          </a:bodyPr>
          <a:lstStyle/>
          <a:p>
            <a:pPr algn="r"/>
            <a:r>
              <a:rPr lang="en-US" sz="1000" kern="1200" dirty="0" smtClean="0">
                <a:solidFill>
                  <a:schemeClr val="bg1"/>
                </a:solidFill>
                <a:latin typeface="Arial" charset="0"/>
                <a:ea typeface="Geneva" charset="0"/>
                <a:cs typeface="Geneva" charset="0"/>
              </a:rPr>
              <a:t>UL and the UL logo are trademarks of UL LLC © 2012</a:t>
            </a:r>
            <a:endParaRPr lang="en-US" sz="1000" dirty="0">
              <a:solidFill>
                <a:schemeClr val="bg1"/>
              </a:solidFill>
              <a:ea typeface="Arial" charset="0"/>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842797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59467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072910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556831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0883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610789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566861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622459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41657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74309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4054475" y="6288088"/>
            <a:ext cx="641350" cy="365125"/>
          </a:xfrm>
        </p:spPr>
        <p:txBody>
          <a:bodyPr/>
          <a:lstStyle>
            <a:lvl1pPr>
              <a:defRPr/>
            </a:lvl1pPr>
          </a:lstStyle>
          <a:p>
            <a:fld id="{B6C7148A-9F10-C148-9B6A-0C27445671A9}" type="slidenum">
              <a:rPr lang="en-US"/>
              <a:pPr/>
              <a:t>‹Nº›</a:t>
            </a:fld>
            <a:endParaRPr lang="en-US"/>
          </a:p>
        </p:txBody>
      </p:sp>
      <p:pic>
        <p:nvPicPr>
          <p:cNvPr id="7" name="Picture 6" descr="UL_Environment_blk_web.gif"/>
          <p:cNvPicPr>
            <a:picLocks noChangeAspect="1"/>
          </p:cNvPicPr>
          <p:nvPr userDrawn="1"/>
        </p:nvPicPr>
        <p:blipFill>
          <a:blip r:embed="rId3" cstate="print"/>
          <a:stretch>
            <a:fillRect/>
          </a:stretch>
        </p:blipFill>
        <p:spPr>
          <a:xfrm>
            <a:off x="7686675" y="6427870"/>
            <a:ext cx="1066800" cy="21031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915768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842797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594674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072910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55683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08835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610789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566861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622459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4165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Slide 3">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8045450" y="328925"/>
            <a:ext cx="649224" cy="649224"/>
          </a:xfrm>
          <a:prstGeom prst="rect">
            <a:avLst/>
          </a:prstGeom>
          <a:noFill/>
          <a:ln w="9525">
            <a:noFill/>
            <a:miter lim="800000"/>
            <a:headEnd/>
            <a:tailEnd/>
          </a:ln>
        </p:spPr>
      </p:pic>
      <p:sp>
        <p:nvSpPr>
          <p:cNvPr id="2" name="Title 1"/>
          <p:cNvSpPr>
            <a:spLocks noGrp="1"/>
          </p:cNvSpPr>
          <p:nvPr>
            <p:ph type="title"/>
          </p:nvPr>
        </p:nvSpPr>
        <p:spPr>
          <a:xfrm>
            <a:off x="457200" y="274638"/>
            <a:ext cx="7327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4133850" y="6378579"/>
            <a:ext cx="641350" cy="365125"/>
          </a:xfrm>
        </p:spPr>
        <p:txBody>
          <a:bodyPr/>
          <a:lstStyle>
            <a:lvl1pPr>
              <a:defRPr/>
            </a:lvl1pPr>
          </a:lstStyle>
          <a:p>
            <a:fld id="{B6C7148A-9F10-C148-9B6A-0C27445671A9}" type="slidenum">
              <a:rPr lang="en-US"/>
              <a:pPr/>
              <a:t>‹Nº›</a:t>
            </a:fld>
            <a:endParaRPr lang="en-US"/>
          </a:p>
        </p:txBody>
      </p:sp>
      <p:pic>
        <p:nvPicPr>
          <p:cNvPr id="6" name="Picture 5"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743095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94C6DC-16B9-4B55-9B35-376E1FB01F81}"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92E181C-8E21-4D35-ACBB-9113E5437D8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91576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4F76CF19-5153-E84B-8539-7771AA94FA21}" type="slidenum">
              <a:rPr lang="en-US"/>
              <a:pPr/>
              <a:t>‹Nº›</a:t>
            </a:fld>
            <a:endParaRPr lang="en-US"/>
          </a:p>
        </p:txBody>
      </p:sp>
      <p:pic>
        <p:nvPicPr>
          <p:cNvPr id="7" name="Picture 6" descr="UL_Environment_blk_web.gif"/>
          <p:cNvPicPr>
            <a:picLocks noChangeAspect="1"/>
          </p:cNvPicPr>
          <p:nvPr userDrawn="1"/>
        </p:nvPicPr>
        <p:blipFill>
          <a:blip r:embed="rId3" cstate="print"/>
          <a:stretch>
            <a:fillRect/>
          </a:stretch>
        </p:blipFill>
        <p:spPr>
          <a:xfrm>
            <a:off x="7686675" y="6427870"/>
            <a:ext cx="1066800" cy="21031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27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4F76CF19-5153-E84B-8539-7771AA94FA21}" type="slidenum">
              <a:rPr lang="en-US"/>
              <a:pPr/>
              <a:t>‹Nº›</a:t>
            </a:fld>
            <a:endParaRPr lang="en-US"/>
          </a:p>
        </p:txBody>
      </p:sp>
      <p:pic>
        <p:nvPicPr>
          <p:cNvPr id="8" name="Picture 6" descr="UL_Enterprise_red_rgb.gif"/>
          <p:cNvPicPr>
            <a:picLocks noChangeAspect="1"/>
          </p:cNvPicPr>
          <p:nvPr userDrawn="1"/>
        </p:nvPicPr>
        <p:blipFill>
          <a:blip r:embed="rId2" cstate="print"/>
          <a:srcRect/>
          <a:stretch>
            <a:fillRect/>
          </a:stretch>
        </p:blipFill>
        <p:spPr bwMode="auto">
          <a:xfrm>
            <a:off x="8045450" y="328925"/>
            <a:ext cx="649224" cy="649224"/>
          </a:xfrm>
          <a:prstGeom prst="rect">
            <a:avLst/>
          </a:prstGeom>
          <a:noFill/>
          <a:ln w="9525">
            <a:noFill/>
            <a:miter lim="800000"/>
            <a:headEnd/>
            <a:tailEnd/>
          </a:ln>
        </p:spPr>
      </p:pic>
      <p:pic>
        <p:nvPicPr>
          <p:cNvPr id="7" name="Picture 6"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4F76CF19-5153-E84B-8539-7771AA94FA21}" type="slidenum">
              <a:rPr lang="en-US"/>
              <a:pPr/>
              <a:t>‹Nº›</a:t>
            </a:fld>
            <a:endParaRPr lang="en-US"/>
          </a:p>
        </p:txBody>
      </p:sp>
      <p:pic>
        <p:nvPicPr>
          <p:cNvPr id="7" name="Picture 6" descr="UL_Environment_blk_web.gif"/>
          <p:cNvPicPr>
            <a:picLocks noChangeAspect="1"/>
          </p:cNvPicPr>
          <p:nvPr userDrawn="1"/>
        </p:nvPicPr>
        <p:blipFill>
          <a:blip r:embed="rId3" cstate="print"/>
          <a:stretch>
            <a:fillRect/>
          </a:stretch>
        </p:blipFill>
        <p:spPr>
          <a:xfrm>
            <a:off x="7686675" y="6427870"/>
            <a:ext cx="1066800" cy="21031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279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4F76CF19-5153-E84B-8539-7771AA94FA21}" type="slidenum">
              <a:rPr lang="en-US"/>
              <a:pPr/>
              <a:t>‹Nº›</a:t>
            </a:fld>
            <a:endParaRPr lang="en-US"/>
          </a:p>
        </p:txBody>
      </p:sp>
      <p:pic>
        <p:nvPicPr>
          <p:cNvPr id="8" name="Picture 6" descr="UL_Enterprise_red_rgb.gif"/>
          <p:cNvPicPr>
            <a:picLocks noChangeAspect="1"/>
          </p:cNvPicPr>
          <p:nvPr userDrawn="1"/>
        </p:nvPicPr>
        <p:blipFill>
          <a:blip r:embed="rId2" cstate="print"/>
          <a:srcRect/>
          <a:stretch>
            <a:fillRect/>
          </a:stretch>
        </p:blipFill>
        <p:spPr bwMode="auto">
          <a:xfrm>
            <a:off x="8045450" y="328925"/>
            <a:ext cx="649224" cy="649224"/>
          </a:xfrm>
          <a:prstGeom prst="rect">
            <a:avLst/>
          </a:prstGeom>
          <a:noFill/>
          <a:ln w="9525">
            <a:noFill/>
            <a:miter lim="800000"/>
            <a:headEnd/>
            <a:tailEnd/>
          </a:ln>
        </p:spPr>
      </p:pic>
      <p:pic>
        <p:nvPicPr>
          <p:cNvPr id="7" name="Picture 6"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2" name="Title 1"/>
          <p:cNvSpPr>
            <a:spLocks noGrp="1"/>
          </p:cNvSpPr>
          <p:nvPr>
            <p:ph type="title"/>
          </p:nvPr>
        </p:nvSpPr>
        <p:spPr>
          <a:xfrm>
            <a:off x="457199" y="2532888"/>
            <a:ext cx="7984403" cy="1600200"/>
          </a:xfrm>
        </p:spPr>
        <p:txBody>
          <a:bodyPr/>
          <a:lstStyle>
            <a:lvl1pPr algn="l">
              <a:defRPr sz="3000" b="1" cap="none" baseline="0">
                <a:solidFill>
                  <a:srgbClr val="000000"/>
                </a:solidFill>
              </a:defRPr>
            </a:lvl1pPr>
          </a:lstStyle>
          <a:p>
            <a:r>
              <a:rPr lang="en-US" dirty="0" smtClean="0"/>
              <a:t>Click to edit Master title style</a:t>
            </a:r>
            <a:endParaRPr lang="en-US" dirty="0"/>
          </a:p>
        </p:txBody>
      </p:sp>
      <p:pic>
        <p:nvPicPr>
          <p:cNvPr id="5" name="Picture 6" descr="UL_Enterprise_red_rgb.gif"/>
          <p:cNvPicPr>
            <a:picLocks noChangeAspect="1"/>
          </p:cNvPicPr>
          <p:nvPr userDrawn="1"/>
        </p:nvPicPr>
        <p:blipFill>
          <a:blip r:embed="rId2" cstate="print"/>
          <a:srcRect/>
          <a:stretch>
            <a:fillRect/>
          </a:stretch>
        </p:blipFill>
        <p:spPr bwMode="auto">
          <a:xfrm>
            <a:off x="8045450" y="328925"/>
            <a:ext cx="649224" cy="649224"/>
          </a:xfrm>
          <a:prstGeom prst="rect">
            <a:avLst/>
          </a:prstGeom>
          <a:noFill/>
          <a:ln w="9525">
            <a:noFill/>
            <a:miter lim="800000"/>
            <a:headEnd/>
            <a:tailEnd/>
          </a:ln>
        </p:spPr>
      </p:pic>
      <p:pic>
        <p:nvPicPr>
          <p:cNvPr id="6" name="Picture 5" descr="UL_Environment_blk_web.gif"/>
          <p:cNvPicPr>
            <a:picLocks noChangeAspect="1"/>
          </p:cNvPicPr>
          <p:nvPr userDrawn="1"/>
        </p:nvPicPr>
        <p:blipFill>
          <a:blip r:embed="rId3" cstate="print"/>
          <a:stretch>
            <a:fillRect/>
          </a:stretch>
        </p:blipFill>
        <p:spPr>
          <a:xfrm>
            <a:off x="438149" y="6356045"/>
            <a:ext cx="1438276" cy="2835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111625" y="6387046"/>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accent1"/>
                </a:solidFill>
              </a:defRPr>
            </a:lvl1pPr>
          </a:lstStyle>
          <a:p>
            <a:fld id="{DB2B6035-7183-534A-9E75-AAF571B1481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74" r:id="rId2"/>
    <p:sldLayoutId id="2147483876" r:id="rId3"/>
    <p:sldLayoutId id="2147483892" r:id="rId4"/>
    <p:sldLayoutId id="2147483877" r:id="rId5"/>
    <p:sldLayoutId id="2147483893" r:id="rId6"/>
    <p:sldLayoutId id="2147483895" r:id="rId7"/>
    <p:sldLayoutId id="2147483897" r:id="rId8"/>
    <p:sldLayoutId id="2147483879" r:id="rId9"/>
    <p:sldLayoutId id="2147483899" r:id="rId10"/>
    <p:sldLayoutId id="2147483882" r:id="rId11"/>
    <p:sldLayoutId id="2147483907" r:id="rId12"/>
    <p:sldLayoutId id="2147483881" r:id="rId13"/>
    <p:sldLayoutId id="2147483904" r:id="rId14"/>
    <p:sldLayoutId id="2147483880" r:id="rId15"/>
    <p:sldLayoutId id="2147483900" r:id="rId16"/>
    <p:sldLayoutId id="2147483901" r:id="rId17"/>
    <p:sldLayoutId id="2147483902" r:id="rId18"/>
    <p:sldLayoutId id="2147483886" r:id="rId19"/>
  </p:sldLayoutIdLst>
  <p:hf hdr="0" dt="0"/>
  <p:txStyles>
    <p:titleStyle>
      <a:lvl1pPr algn="l" defTabSz="457200" rtl="0" eaLnBrk="0" fontAlgn="base" hangingPunct="0">
        <a:spcBef>
          <a:spcPct val="0"/>
        </a:spcBef>
        <a:spcAft>
          <a:spcPct val="0"/>
        </a:spcAft>
        <a:defRPr sz="2800" b="1" kern="1200">
          <a:solidFill>
            <a:schemeClr val="accent1"/>
          </a:solidFill>
          <a:latin typeface="Arial"/>
          <a:ea typeface="Geneva" charset="-128"/>
          <a:cs typeface="Geneva" charset="0"/>
        </a:defRPr>
      </a:lvl1pPr>
      <a:lvl2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2pPr>
      <a:lvl3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3pPr>
      <a:lvl4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4pPr>
      <a:lvl5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5pPr>
      <a:lvl6pPr marL="457200" algn="l" defTabSz="457200" rtl="0" fontAlgn="base">
        <a:spcBef>
          <a:spcPct val="0"/>
        </a:spcBef>
        <a:spcAft>
          <a:spcPct val="0"/>
        </a:spcAft>
        <a:defRPr sz="2800" b="1">
          <a:solidFill>
            <a:schemeClr val="accent1"/>
          </a:solidFill>
          <a:latin typeface="Helvetica" charset="0"/>
        </a:defRPr>
      </a:lvl6pPr>
      <a:lvl7pPr marL="914400" algn="l" defTabSz="457200" rtl="0" fontAlgn="base">
        <a:spcBef>
          <a:spcPct val="0"/>
        </a:spcBef>
        <a:spcAft>
          <a:spcPct val="0"/>
        </a:spcAft>
        <a:defRPr sz="2800" b="1">
          <a:solidFill>
            <a:schemeClr val="accent1"/>
          </a:solidFill>
          <a:latin typeface="Helvetica" charset="0"/>
        </a:defRPr>
      </a:lvl7pPr>
      <a:lvl8pPr marL="1371600" algn="l" defTabSz="457200" rtl="0" fontAlgn="base">
        <a:spcBef>
          <a:spcPct val="0"/>
        </a:spcBef>
        <a:spcAft>
          <a:spcPct val="0"/>
        </a:spcAft>
        <a:defRPr sz="2800" b="1">
          <a:solidFill>
            <a:schemeClr val="accent1"/>
          </a:solidFill>
          <a:latin typeface="Helvetica" charset="0"/>
        </a:defRPr>
      </a:lvl8pPr>
      <a:lvl9pPr marL="1828800" algn="l" defTabSz="457200" rtl="0" fontAlgn="base">
        <a:spcBef>
          <a:spcPct val="0"/>
        </a:spcBef>
        <a:spcAft>
          <a:spcPct val="0"/>
        </a:spcAft>
        <a:defRPr sz="2800" b="1">
          <a:solidFill>
            <a:schemeClr val="accent1"/>
          </a:solidFill>
          <a:latin typeface="Helvetica" charset="0"/>
        </a:defRPr>
      </a:lvl9pPr>
    </p:titleStyle>
    <p:body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CC94C6DC-16B9-4B55-9B35-376E1FB01F81}" type="datetimeFigureOut">
              <a:rPr lang="es-ES" smtClean="0">
                <a:solidFill>
                  <a:prstClr val="black">
                    <a:tint val="75000"/>
                  </a:prstClr>
                </a:solidFill>
                <a:latin typeface="Calibri"/>
                <a:ea typeface="+mn-ea"/>
                <a:cs typeface="+mn-cs"/>
              </a:rPr>
              <a:pPr defTabSz="914400" fontAlgn="auto">
                <a:spcBef>
                  <a:spcPts val="0"/>
                </a:spcBef>
                <a:spcAft>
                  <a:spcPts val="0"/>
                </a:spcAft>
              </a:pPr>
              <a:t>12/09/2013</a:t>
            </a:fld>
            <a:endParaRPr lang="es-ES">
              <a:solidFill>
                <a:prstClr val="black">
                  <a:tint val="75000"/>
                </a:prstClr>
              </a:solidFill>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s-ES">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92E181C-8E21-4D35-ACBB-9113E5437D8F}" type="slidenum">
              <a:rPr lang="es-ES" smtClean="0">
                <a:solidFill>
                  <a:prstClr val="black">
                    <a:tint val="75000"/>
                  </a:prstClr>
                </a:solidFill>
                <a:latin typeface="Calibri"/>
                <a:ea typeface="+mn-ea"/>
                <a:cs typeface="+mn-cs"/>
              </a:rPr>
              <a:pPr defTabSz="914400" fontAlgn="auto">
                <a:spcBef>
                  <a:spcPts val="0"/>
                </a:spcBef>
                <a:spcAft>
                  <a:spcPts val="0"/>
                </a:spcAft>
              </a:pPr>
              <a:t>‹Nº›</a:t>
            </a:fld>
            <a:endParaRPr lang="es-E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410985643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CC94C6DC-16B9-4B55-9B35-376E1FB01F81}" type="datetimeFigureOut">
              <a:rPr lang="es-ES" smtClean="0">
                <a:solidFill>
                  <a:prstClr val="black">
                    <a:tint val="75000"/>
                  </a:prstClr>
                </a:solidFill>
                <a:latin typeface="Calibri"/>
                <a:ea typeface="+mn-ea"/>
                <a:cs typeface="+mn-cs"/>
              </a:rPr>
              <a:pPr defTabSz="914400" fontAlgn="auto">
                <a:spcBef>
                  <a:spcPts val="0"/>
                </a:spcBef>
                <a:spcAft>
                  <a:spcPts val="0"/>
                </a:spcAft>
              </a:pPr>
              <a:t>12/09/2013</a:t>
            </a:fld>
            <a:endParaRPr lang="es-ES">
              <a:solidFill>
                <a:prstClr val="black">
                  <a:tint val="75000"/>
                </a:prstClr>
              </a:solidFill>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s-ES">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92E181C-8E21-4D35-ACBB-9113E5437D8F}" type="slidenum">
              <a:rPr lang="es-ES" smtClean="0">
                <a:solidFill>
                  <a:prstClr val="black">
                    <a:tint val="75000"/>
                  </a:prstClr>
                </a:solidFill>
                <a:latin typeface="Calibri"/>
                <a:ea typeface="+mn-ea"/>
                <a:cs typeface="+mn-cs"/>
              </a:rPr>
              <a:pPr defTabSz="914400" fontAlgn="auto">
                <a:spcBef>
                  <a:spcPts val="0"/>
                </a:spcBef>
                <a:spcAft>
                  <a:spcPts val="0"/>
                </a:spcAft>
              </a:pPr>
              <a:t>‹Nº›</a:t>
            </a:fld>
            <a:endParaRPr lang="es-E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410985643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comm-2000.com/category.aspx?sendingPageType=BigBrowser&amp;CatalogID=Standards&amp;CategoryID=Procedure(ULEnvironment)"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0"/>
            <a:ext cx="9144001" cy="6858000"/>
          </a:xfrm>
          <a:prstGeom prst="rect">
            <a:avLst/>
          </a:prstGeom>
        </p:spPr>
      </p:pic>
      <p:grpSp>
        <p:nvGrpSpPr>
          <p:cNvPr id="2" name="4 Grupo"/>
          <p:cNvGrpSpPr/>
          <p:nvPr/>
        </p:nvGrpSpPr>
        <p:grpSpPr>
          <a:xfrm>
            <a:off x="4536367" y="2492896"/>
            <a:ext cx="4307337" cy="4154759"/>
            <a:chOff x="10620129" y="1035408"/>
            <a:chExt cx="7617632" cy="7347794"/>
          </a:xfrm>
        </p:grpSpPr>
        <p:pic>
          <p:nvPicPr>
            <p:cNvPr id="6"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2899" t="2781" r="23249" b="1553"/>
            <a:stretch/>
          </p:blipFill>
          <p:spPr>
            <a:xfrm>
              <a:off x="10884627" y="1035408"/>
              <a:ext cx="7353134" cy="7347794"/>
            </a:xfrm>
            <a:prstGeom prst="rect">
              <a:avLst/>
            </a:prstGeom>
          </p:spPr>
        </p:pic>
        <p:pic>
          <p:nvPicPr>
            <p:cNvPr id="7" name="6 Imagen"/>
            <p:cNvPicPr>
              <a:picLocks noChangeAspect="1"/>
            </p:cNvPicPr>
            <p:nvPr/>
          </p:nvPicPr>
          <p:blipFill rotWithShape="1">
            <a:blip r:embed="rId4" cstate="print">
              <a:extLst>
                <a:ext uri="{28A0092B-C50C-407E-A947-70E740481C1C}">
                  <a14:useLocalDpi xmlns:a14="http://schemas.microsoft.com/office/drawing/2010/main" xmlns="" val="0"/>
                </a:ext>
              </a:extLst>
            </a:blip>
            <a:srcRect l="22997" r="22254" b="10594"/>
            <a:stretch/>
          </p:blipFill>
          <p:spPr>
            <a:xfrm>
              <a:off x="10620129" y="1186634"/>
              <a:ext cx="7300318" cy="6705950"/>
            </a:xfrm>
            <a:prstGeom prst="rect">
              <a:avLst/>
            </a:prstGeom>
          </p:spPr>
        </p:pic>
      </p:grpSp>
      <p:sp>
        <p:nvSpPr>
          <p:cNvPr id="8" name="7 CuadroTexto"/>
          <p:cNvSpPr txBox="1"/>
          <p:nvPr/>
        </p:nvSpPr>
        <p:spPr>
          <a:xfrm>
            <a:off x="373595" y="4940907"/>
            <a:ext cx="4067747" cy="1569660"/>
          </a:xfrm>
          <a:prstGeom prst="rect">
            <a:avLst/>
          </a:prstGeom>
          <a:noFill/>
        </p:spPr>
        <p:txBody>
          <a:bodyPr wrap="square" rtlCol="0">
            <a:spAutoFit/>
          </a:bodyPr>
          <a:lstStyle/>
          <a:p>
            <a:pPr defTabSz="1217613" fontAlgn="auto">
              <a:spcBef>
                <a:spcPts val="0"/>
              </a:spcBef>
              <a:spcAft>
                <a:spcPts val="0"/>
              </a:spcAft>
            </a:pPr>
            <a:r>
              <a:rPr lang="en-US" sz="2400" dirty="0" smtClean="0">
                <a:solidFill>
                  <a:prstClr val="white"/>
                </a:solidFill>
                <a:latin typeface="Telefonica Text" pitchFamily="2" charset="0"/>
                <a:ea typeface="+mn-ea"/>
                <a:cs typeface="+mn-cs"/>
              </a:rPr>
              <a:t>William F. Hoffman III, Ph.D.</a:t>
            </a:r>
          </a:p>
          <a:p>
            <a:pPr defTabSz="1217613" fontAlgn="auto">
              <a:spcBef>
                <a:spcPts val="0"/>
              </a:spcBef>
              <a:spcAft>
                <a:spcPts val="0"/>
              </a:spcAft>
            </a:pPr>
            <a:r>
              <a:rPr lang="en-US" sz="2400" dirty="0" smtClean="0">
                <a:solidFill>
                  <a:prstClr val="white"/>
                </a:solidFill>
                <a:latin typeface="Telefonica Text" pitchFamily="2" charset="0"/>
                <a:ea typeface="+mn-ea"/>
                <a:cs typeface="+mn-cs"/>
              </a:rPr>
              <a:t>Distinguished Member of Technical Staff</a:t>
            </a:r>
          </a:p>
          <a:p>
            <a:pPr defTabSz="1217613" fontAlgn="auto">
              <a:spcBef>
                <a:spcPts val="0"/>
              </a:spcBef>
              <a:spcAft>
                <a:spcPts val="0"/>
              </a:spcAft>
            </a:pPr>
            <a:r>
              <a:rPr lang="en-US" sz="2400" dirty="0" smtClean="0">
                <a:solidFill>
                  <a:prstClr val="white"/>
                </a:solidFill>
                <a:latin typeface="Telefonica Text" pitchFamily="2" charset="0"/>
                <a:ea typeface="+mn-ea"/>
                <a:cs typeface="+mn-cs"/>
              </a:rPr>
              <a:t>UL Environment</a:t>
            </a:r>
          </a:p>
        </p:txBody>
      </p:sp>
      <p:sp>
        <p:nvSpPr>
          <p:cNvPr id="9" name="8 CuadroTexto"/>
          <p:cNvSpPr txBox="1"/>
          <p:nvPr/>
        </p:nvSpPr>
        <p:spPr>
          <a:xfrm>
            <a:off x="373595" y="3429000"/>
            <a:ext cx="4067747" cy="1384995"/>
          </a:xfrm>
          <a:prstGeom prst="rect">
            <a:avLst/>
          </a:prstGeom>
          <a:noFill/>
        </p:spPr>
        <p:txBody>
          <a:bodyPr wrap="square" rtlCol="0">
            <a:spAutoFit/>
          </a:bodyPr>
          <a:lstStyle/>
          <a:p>
            <a:pPr defTabSz="914400" fontAlgn="auto">
              <a:spcBef>
                <a:spcPts val="0"/>
              </a:spcBef>
              <a:spcAft>
                <a:spcPts val="0"/>
              </a:spcAft>
            </a:pPr>
            <a:r>
              <a:rPr lang="en-US" sz="2800" i="1" dirty="0" smtClean="0">
                <a:solidFill>
                  <a:prstClr val="white"/>
                </a:solidFill>
                <a:latin typeface="Telefonica Text" pitchFamily="2" charset="0"/>
                <a:ea typeface="+mn-ea"/>
                <a:cs typeface="+mn-cs"/>
              </a:rPr>
              <a:t>Mobile Devices :: </a:t>
            </a:r>
            <a:r>
              <a:rPr lang="en-US" sz="2800" i="1" dirty="0" smtClean="0">
                <a:solidFill>
                  <a:prstClr val="white"/>
                </a:solidFill>
                <a:latin typeface="Telefonica Text" pitchFamily="2" charset="0"/>
                <a:ea typeface="+mn-ea"/>
                <a:cs typeface="+mn-cs"/>
              </a:rPr>
              <a:t/>
            </a:r>
            <a:br>
              <a:rPr lang="en-US" sz="2800" i="1" dirty="0" smtClean="0">
                <a:solidFill>
                  <a:prstClr val="white"/>
                </a:solidFill>
                <a:latin typeface="Telefonica Text" pitchFamily="2" charset="0"/>
                <a:ea typeface="+mn-ea"/>
                <a:cs typeface="+mn-cs"/>
              </a:rPr>
            </a:br>
            <a:r>
              <a:rPr lang="en-US" sz="2800" i="1" dirty="0" smtClean="0">
                <a:solidFill>
                  <a:prstClr val="white"/>
                </a:solidFill>
                <a:latin typeface="Telefonica Text" pitchFamily="2" charset="0"/>
                <a:ea typeface="+mn-ea"/>
                <a:cs typeface="+mn-cs"/>
              </a:rPr>
              <a:t>A </a:t>
            </a:r>
            <a:r>
              <a:rPr lang="en-US" sz="2800" i="1" dirty="0" smtClean="0">
                <a:solidFill>
                  <a:prstClr val="white"/>
                </a:solidFill>
                <a:latin typeface="Telefonica Text" pitchFamily="2" charset="0"/>
                <a:ea typeface="+mn-ea"/>
                <a:cs typeface="+mn-cs"/>
              </a:rPr>
              <a:t>New Product Sustainability Standard</a:t>
            </a:r>
            <a:endParaRPr lang="es-ES" sz="2800" i="1" dirty="0" smtClean="0">
              <a:solidFill>
                <a:prstClr val="white"/>
              </a:solidFill>
              <a:latin typeface="Telefonica Text" pitchFamily="2" charset="0"/>
              <a:ea typeface="+mn-ea"/>
              <a:cs typeface="+mn-cs"/>
            </a:endParaRPr>
          </a:p>
        </p:txBody>
      </p:sp>
      <p:grpSp>
        <p:nvGrpSpPr>
          <p:cNvPr id="3" name="9 Grupo"/>
          <p:cNvGrpSpPr/>
          <p:nvPr/>
        </p:nvGrpSpPr>
        <p:grpSpPr>
          <a:xfrm>
            <a:off x="287882" y="309370"/>
            <a:ext cx="4895694" cy="2046865"/>
            <a:chOff x="8285993" y="1622117"/>
            <a:chExt cx="10602200" cy="4432727"/>
          </a:xfrm>
        </p:grpSpPr>
        <p:pic>
          <p:nvPicPr>
            <p:cNvPr id="11" name="10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0260" b="19357"/>
            <a:stretch/>
          </p:blipFill>
          <p:spPr>
            <a:xfrm>
              <a:off x="8526684" y="1789144"/>
              <a:ext cx="3224612" cy="1095250"/>
            </a:xfrm>
            <a:prstGeom prst="rect">
              <a:avLst/>
            </a:prstGeom>
          </p:spPr>
        </p:pic>
        <p:pic>
          <p:nvPicPr>
            <p:cNvPr id="12" name="11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37443" y="1622117"/>
              <a:ext cx="2006026" cy="1185379"/>
            </a:xfrm>
            <a:prstGeom prst="rect">
              <a:avLst/>
            </a:prstGeom>
          </p:spPr>
        </p:pic>
        <p:pic>
          <p:nvPicPr>
            <p:cNvPr id="13" name="12 Imagen"/>
            <p:cNvPicPr>
              <a:picLocks noChangeAspect="1"/>
            </p:cNvPicPr>
            <p:nvPr/>
          </p:nvPicPr>
          <p:blipFill rotWithShape="1">
            <a:blip r:embed="rId7" cstate="print">
              <a:extLst>
                <a:ext uri="{28A0092B-C50C-407E-A947-70E740481C1C}">
                  <a14:useLocalDpi xmlns:a14="http://schemas.microsoft.com/office/drawing/2010/main" xmlns="" val="0"/>
                </a:ext>
              </a:extLst>
            </a:blip>
            <a:srcRect t="15389" b="35610"/>
            <a:stretch/>
          </p:blipFill>
          <p:spPr>
            <a:xfrm>
              <a:off x="8285993" y="3132594"/>
              <a:ext cx="10602200" cy="2922250"/>
            </a:xfrm>
            <a:prstGeom prst="rect">
              <a:avLst/>
            </a:prstGeom>
          </p:spPr>
        </p:pic>
      </p:grpSp>
    </p:spTree>
    <p:extLst>
      <p:ext uri="{BB962C8B-B14F-4D97-AF65-F5344CB8AC3E}">
        <p14:creationId xmlns:p14="http://schemas.microsoft.com/office/powerpoint/2010/main" xmlns="" val="387625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Overall Scoring</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10</a:t>
            </a:fld>
            <a:endParaRPr lang="en-US"/>
          </a:p>
        </p:txBody>
      </p:sp>
      <p:graphicFrame>
        <p:nvGraphicFramePr>
          <p:cNvPr id="7" name="Content Placeholder 6"/>
          <p:cNvGraphicFramePr>
            <a:graphicFrameLocks/>
          </p:cNvGraphicFramePr>
          <p:nvPr>
            <p:extLst>
              <p:ext uri="{D42A27DB-BD31-4B8C-83A1-F6EECF244321}">
                <p14:modId xmlns="" xmlns:p14="http://schemas.microsoft.com/office/powerpoint/2010/main" val="3817782324"/>
              </p:ext>
            </p:extLst>
          </p:nvPr>
        </p:nvGraphicFramePr>
        <p:xfrm>
          <a:off x="228600" y="1692471"/>
          <a:ext cx="4972051" cy="4478334"/>
        </p:xfrm>
        <a:graphic>
          <a:graphicData uri="http://schemas.openxmlformats.org/drawingml/2006/table">
            <a:tbl>
              <a:tblPr firstRow="1" firstCol="1" bandRow="1">
                <a:tableStyleId>{21E4AEA4-8DFA-4A89-87EB-49C32662AFE0}</a:tableStyleId>
              </a:tblPr>
              <a:tblGrid>
                <a:gridCol w="3552826"/>
                <a:gridCol w="1419225"/>
              </a:tblGrid>
              <a:tr h="365760">
                <a:tc gridSpan="2">
                  <a:txBody>
                    <a:bodyPr/>
                    <a:lstStyle/>
                    <a:p>
                      <a:pPr marL="0" marR="0" algn="ctr">
                        <a:lnSpc>
                          <a:spcPct val="115000"/>
                        </a:lnSpc>
                        <a:spcBef>
                          <a:spcPts val="0"/>
                        </a:spcBef>
                        <a:spcAft>
                          <a:spcPts val="0"/>
                        </a:spcAft>
                      </a:pPr>
                      <a:r>
                        <a:rPr lang="en-US" sz="1800" dirty="0">
                          <a:effectLst/>
                        </a:rPr>
                        <a:t>Mobile Phone Sustainability Achievement Matrix </a:t>
                      </a:r>
                      <a:endParaRPr lang="en-US" sz="1800" dirty="0">
                        <a:effectLst/>
                        <a:latin typeface="Calibri"/>
                        <a:ea typeface="Calibri"/>
                        <a:cs typeface="Times New Roman"/>
                      </a:endParaRPr>
                    </a:p>
                  </a:txBody>
                  <a:tcPr marL="4201" marR="4201" marT="4201" marB="4201"/>
                </a:tc>
                <a:tc hMerge="1">
                  <a:txBody>
                    <a:bodyPr/>
                    <a:lstStyle/>
                    <a:p>
                      <a:endParaRPr lang="en-US"/>
                    </a:p>
                  </a:txBody>
                  <a:tcPr/>
                </a:tc>
              </a:tr>
              <a:tr h="365760">
                <a:tc>
                  <a:txBody>
                    <a:bodyPr/>
                    <a:lstStyle/>
                    <a:p>
                      <a:pPr marL="0" marR="0" algn="ctr">
                        <a:lnSpc>
                          <a:spcPct val="115000"/>
                        </a:lnSpc>
                        <a:spcBef>
                          <a:spcPts val="0"/>
                        </a:spcBef>
                        <a:spcAft>
                          <a:spcPts val="0"/>
                        </a:spcAft>
                      </a:pPr>
                      <a:r>
                        <a:rPr lang="en-US" sz="1800" dirty="0">
                          <a:effectLst/>
                        </a:rPr>
                        <a:t>Title of Section / Requirement Description</a:t>
                      </a:r>
                      <a:endParaRPr lang="en-US" sz="1800" dirty="0">
                        <a:solidFill>
                          <a:schemeClr val="bg1"/>
                        </a:solidFill>
                        <a:effectLst/>
                        <a:latin typeface="Calibri"/>
                        <a:ea typeface="Calibri"/>
                        <a:cs typeface="Times New Roman"/>
                      </a:endParaRPr>
                    </a:p>
                  </a:txBody>
                  <a:tcPr marL="4201" marR="4201" marT="4201" marB="4201" anchor="ctr"/>
                </a:tc>
                <a:tc>
                  <a:txBody>
                    <a:bodyPr/>
                    <a:lstStyle/>
                    <a:p>
                      <a:pPr marL="0" marR="0" algn="ctr">
                        <a:lnSpc>
                          <a:spcPct val="115000"/>
                        </a:lnSpc>
                        <a:spcBef>
                          <a:spcPts val="0"/>
                        </a:spcBef>
                        <a:spcAft>
                          <a:spcPts val="0"/>
                        </a:spcAft>
                      </a:pPr>
                      <a:r>
                        <a:rPr lang="en-US" sz="1800" dirty="0">
                          <a:effectLst/>
                        </a:rPr>
                        <a:t>Points (max)</a:t>
                      </a:r>
                      <a:endParaRPr lang="en-US" sz="1800" dirty="0">
                        <a:solidFill>
                          <a:schemeClr val="bg1"/>
                        </a:solidFill>
                        <a:effectLst/>
                        <a:latin typeface="Calibri"/>
                        <a:ea typeface="Calibri"/>
                        <a:cs typeface="Times New Roman"/>
                      </a:endParaRPr>
                    </a:p>
                  </a:txBody>
                  <a:tcPr marL="4201" marR="4201" marT="4201" marB="4201" anchor="ctr"/>
                </a:tc>
              </a:tr>
              <a:tr h="365760">
                <a:tc>
                  <a:txBody>
                    <a:bodyPr/>
                    <a:lstStyle/>
                    <a:p>
                      <a:pPr marL="0" marR="0">
                        <a:lnSpc>
                          <a:spcPct val="115000"/>
                        </a:lnSpc>
                        <a:spcBef>
                          <a:spcPts val="0"/>
                        </a:spcBef>
                        <a:spcAft>
                          <a:spcPts val="0"/>
                        </a:spcAft>
                      </a:pPr>
                      <a:r>
                        <a:rPr lang="en-US" sz="1800" dirty="0" smtClean="0">
                          <a:effectLst/>
                        </a:rPr>
                        <a:t>Materials</a:t>
                      </a:r>
                      <a:endParaRPr lang="en-US" sz="1800" b="0"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15</a:t>
                      </a:r>
                      <a:endParaRPr lang="en-US" sz="1800" b="0" dirty="0">
                        <a:solidFill>
                          <a:schemeClr val="tx1"/>
                        </a:solidFill>
                        <a:effectLst/>
                        <a:latin typeface="Calibri"/>
                        <a:ea typeface="Calibri"/>
                        <a:cs typeface="Times New Roman"/>
                      </a:endParaRPr>
                    </a:p>
                  </a:txBody>
                  <a:tcPr marL="4201" marR="4201" marT="4201" marB="4201" anchor="ctr"/>
                </a:tc>
              </a:tr>
              <a:tr h="365760">
                <a:tc>
                  <a:txBody>
                    <a:bodyPr/>
                    <a:lstStyle/>
                    <a:p>
                      <a:pPr marL="0" marR="0">
                        <a:lnSpc>
                          <a:spcPct val="115000"/>
                        </a:lnSpc>
                        <a:spcBef>
                          <a:spcPts val="0"/>
                        </a:spcBef>
                        <a:spcAft>
                          <a:spcPts val="0"/>
                        </a:spcAft>
                      </a:pPr>
                      <a:r>
                        <a:rPr lang="en-US" sz="1800" dirty="0" smtClean="0">
                          <a:effectLst/>
                        </a:rPr>
                        <a:t>Energy</a:t>
                      </a:r>
                      <a:r>
                        <a:rPr lang="en-US" sz="1800" baseline="0" dirty="0" smtClean="0">
                          <a:effectLst/>
                        </a:rPr>
                        <a:t> Use</a:t>
                      </a:r>
                      <a:endParaRPr lang="en-US" sz="1800" b="0"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24</a:t>
                      </a:r>
                      <a:endParaRPr lang="en-US" sz="1800" b="0" dirty="0">
                        <a:solidFill>
                          <a:schemeClr val="tx1"/>
                        </a:solidFill>
                        <a:effectLst/>
                        <a:latin typeface="Calibri"/>
                        <a:ea typeface="Calibri"/>
                        <a:cs typeface="Times New Roman"/>
                      </a:endParaRPr>
                    </a:p>
                  </a:txBody>
                  <a:tcPr marL="4201" marR="4201" marT="4201" marB="4201" anchor="ctr"/>
                </a:tc>
              </a:tr>
              <a:tr h="365760">
                <a:tc>
                  <a:txBody>
                    <a:bodyPr/>
                    <a:lstStyle/>
                    <a:p>
                      <a:pPr marL="0" marR="0">
                        <a:lnSpc>
                          <a:spcPct val="115000"/>
                        </a:lnSpc>
                        <a:spcBef>
                          <a:spcPts val="0"/>
                        </a:spcBef>
                        <a:spcAft>
                          <a:spcPts val="0"/>
                        </a:spcAft>
                      </a:pPr>
                      <a:r>
                        <a:rPr lang="en-US" sz="1800" dirty="0" smtClean="0">
                          <a:effectLst/>
                        </a:rPr>
                        <a:t>Health and Environment</a:t>
                      </a:r>
                      <a:endParaRPr lang="en-US" sz="1800" b="0"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27</a:t>
                      </a:r>
                      <a:endParaRPr lang="en-US" sz="1800" b="0" dirty="0">
                        <a:solidFill>
                          <a:schemeClr val="tx1"/>
                        </a:solidFill>
                        <a:effectLst/>
                        <a:latin typeface="Calibri"/>
                        <a:ea typeface="Calibri"/>
                        <a:cs typeface="Times New Roman"/>
                      </a:endParaRPr>
                    </a:p>
                  </a:txBody>
                  <a:tcPr marL="4201" marR="4201" marT="4201" marB="4201" anchor="ctr"/>
                </a:tc>
              </a:tr>
              <a:tr h="365760">
                <a:tc>
                  <a:txBody>
                    <a:bodyPr/>
                    <a:lstStyle/>
                    <a:p>
                      <a:pPr marL="0" marR="0">
                        <a:lnSpc>
                          <a:spcPct val="115000"/>
                        </a:lnSpc>
                        <a:spcBef>
                          <a:spcPts val="0"/>
                        </a:spcBef>
                        <a:spcAft>
                          <a:spcPts val="0"/>
                        </a:spcAft>
                      </a:pPr>
                      <a:r>
                        <a:rPr lang="en-US" sz="1800" dirty="0" smtClean="0">
                          <a:effectLst/>
                        </a:rPr>
                        <a:t>EOL Management and Life</a:t>
                      </a:r>
                      <a:r>
                        <a:rPr lang="en-US" sz="1800" baseline="0" dirty="0" smtClean="0">
                          <a:effectLst/>
                        </a:rPr>
                        <a:t> Extension</a:t>
                      </a:r>
                      <a:endParaRPr lang="en-US" sz="1800" b="0"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12</a:t>
                      </a:r>
                      <a:endParaRPr lang="en-US" sz="1800" b="0" dirty="0">
                        <a:solidFill>
                          <a:schemeClr val="tx1"/>
                        </a:solidFill>
                        <a:effectLst/>
                        <a:latin typeface="Calibri"/>
                        <a:ea typeface="Calibri"/>
                        <a:cs typeface="Times New Roman"/>
                      </a:endParaRPr>
                    </a:p>
                  </a:txBody>
                  <a:tcPr marL="4201" marR="4201" marT="4201" marB="4201" anchor="ctr"/>
                </a:tc>
              </a:tr>
              <a:tr h="365760">
                <a:tc>
                  <a:txBody>
                    <a:bodyPr/>
                    <a:lstStyle/>
                    <a:p>
                      <a:pPr marL="0" marR="0">
                        <a:lnSpc>
                          <a:spcPct val="115000"/>
                        </a:lnSpc>
                        <a:spcBef>
                          <a:spcPts val="0"/>
                        </a:spcBef>
                        <a:spcAft>
                          <a:spcPts val="0"/>
                        </a:spcAft>
                      </a:pPr>
                      <a:r>
                        <a:rPr lang="en-US" sz="1800" dirty="0" smtClean="0">
                          <a:effectLst/>
                        </a:rPr>
                        <a:t>Packaging</a:t>
                      </a:r>
                      <a:endParaRPr lang="en-US" sz="1800" b="0"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13</a:t>
                      </a:r>
                      <a:endParaRPr lang="en-US" sz="1800" b="0" dirty="0">
                        <a:solidFill>
                          <a:schemeClr val="tx1"/>
                        </a:solidFill>
                        <a:effectLst/>
                        <a:latin typeface="Calibri"/>
                        <a:ea typeface="Calibri"/>
                        <a:cs typeface="Times New Roman"/>
                      </a:endParaRPr>
                    </a:p>
                  </a:txBody>
                  <a:tcPr marL="4201" marR="4201" marT="4201" marB="4201" anchor="ctr"/>
                </a:tc>
              </a:tr>
              <a:tr h="365760">
                <a:tc>
                  <a:txBody>
                    <a:bodyPr/>
                    <a:lstStyle/>
                    <a:p>
                      <a:pPr marL="0" marR="0">
                        <a:lnSpc>
                          <a:spcPct val="115000"/>
                        </a:lnSpc>
                        <a:spcBef>
                          <a:spcPts val="0"/>
                        </a:spcBef>
                        <a:spcAft>
                          <a:spcPts val="0"/>
                        </a:spcAft>
                      </a:pPr>
                      <a:r>
                        <a:rPr lang="en-US" sz="1800" dirty="0" smtClean="0">
                          <a:effectLst/>
                        </a:rPr>
                        <a:t>Manufacturing and Operations</a:t>
                      </a:r>
                      <a:endParaRPr lang="en-US" sz="1800" b="0"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18</a:t>
                      </a:r>
                      <a:endParaRPr lang="en-US" sz="1800" b="0" dirty="0">
                        <a:solidFill>
                          <a:schemeClr val="tx1"/>
                        </a:solidFill>
                        <a:effectLst/>
                        <a:latin typeface="Calibri"/>
                        <a:ea typeface="Calibri"/>
                        <a:cs typeface="Times New Roman"/>
                      </a:endParaRPr>
                    </a:p>
                  </a:txBody>
                  <a:tcPr marL="4201" marR="4201" marT="4201" marB="4201" anchor="ctr"/>
                </a:tc>
              </a:tr>
              <a:tr h="365760">
                <a:tc>
                  <a:txBody>
                    <a:bodyPr/>
                    <a:lstStyle/>
                    <a:p>
                      <a:pPr marL="0" marR="0" algn="r">
                        <a:lnSpc>
                          <a:spcPct val="115000"/>
                        </a:lnSpc>
                        <a:spcBef>
                          <a:spcPts val="0"/>
                        </a:spcBef>
                        <a:spcAft>
                          <a:spcPts val="0"/>
                        </a:spcAft>
                      </a:pPr>
                      <a:r>
                        <a:rPr lang="en-US" sz="1800" dirty="0">
                          <a:effectLst/>
                        </a:rPr>
                        <a:t>Total</a:t>
                      </a:r>
                      <a:endParaRPr lang="en-US" sz="1800" b="1"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109</a:t>
                      </a:r>
                      <a:endParaRPr lang="en-US" sz="1800" b="1" dirty="0">
                        <a:solidFill>
                          <a:schemeClr val="tx1"/>
                        </a:solidFill>
                        <a:effectLst/>
                        <a:latin typeface="Calibri"/>
                        <a:ea typeface="Calibri"/>
                        <a:cs typeface="Times New Roman"/>
                      </a:endParaRPr>
                    </a:p>
                  </a:txBody>
                  <a:tcPr marL="4201" marR="4201" marT="4201" marB="4201" anchor="ctr"/>
                </a:tc>
              </a:tr>
              <a:tr h="365760">
                <a:tc>
                  <a:txBody>
                    <a:bodyPr/>
                    <a:lstStyle/>
                    <a:p>
                      <a:pPr marL="0" marR="0">
                        <a:lnSpc>
                          <a:spcPct val="115000"/>
                        </a:lnSpc>
                        <a:spcBef>
                          <a:spcPts val="0"/>
                        </a:spcBef>
                        <a:spcAft>
                          <a:spcPts val="0"/>
                        </a:spcAft>
                      </a:pPr>
                      <a:r>
                        <a:rPr lang="en-US" sz="1800" dirty="0" smtClean="0">
                          <a:effectLst/>
                        </a:rPr>
                        <a:t>Innovation</a:t>
                      </a:r>
                      <a:endParaRPr lang="en-US" sz="1800" b="0" dirty="0">
                        <a:solidFill>
                          <a:schemeClr val="tx1"/>
                        </a:solidFill>
                        <a:effectLst/>
                        <a:latin typeface="Calibri"/>
                        <a:ea typeface="Calibri"/>
                        <a:cs typeface="Times New Roman"/>
                      </a:endParaRPr>
                    </a:p>
                  </a:txBody>
                  <a:tcPr marL="4201" marR="4201" marT="4201" marB="4201"/>
                </a:tc>
                <a:tc>
                  <a:txBody>
                    <a:bodyPr/>
                    <a:lstStyle/>
                    <a:p>
                      <a:pPr marL="0" marR="0" algn="ctr">
                        <a:lnSpc>
                          <a:spcPct val="115000"/>
                        </a:lnSpc>
                        <a:spcBef>
                          <a:spcPts val="0"/>
                        </a:spcBef>
                        <a:spcAft>
                          <a:spcPts val="0"/>
                        </a:spcAft>
                      </a:pPr>
                      <a:r>
                        <a:rPr lang="en-US" sz="1800" dirty="0">
                          <a:effectLst/>
                        </a:rPr>
                        <a:t>10</a:t>
                      </a:r>
                      <a:endParaRPr lang="en-US" sz="1800" dirty="0">
                        <a:solidFill>
                          <a:schemeClr val="tx1"/>
                        </a:solidFill>
                        <a:effectLst/>
                        <a:latin typeface="Calibri"/>
                        <a:ea typeface="Calibri"/>
                        <a:cs typeface="Times New Roman"/>
                      </a:endParaRPr>
                    </a:p>
                  </a:txBody>
                  <a:tcPr marL="4201" marR="4201" marT="4201" marB="4201" anchor="ct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847611184"/>
              </p:ext>
            </p:extLst>
          </p:nvPr>
        </p:nvGraphicFramePr>
        <p:xfrm>
          <a:off x="5326912" y="2857686"/>
          <a:ext cx="3561907" cy="2007108"/>
        </p:xfrm>
        <a:graphic>
          <a:graphicData uri="http://schemas.openxmlformats.org/drawingml/2006/table">
            <a:tbl>
              <a:tblPr firstRow="1" firstCol="1" bandRow="1">
                <a:tableStyleId>{21E4AEA4-8DFA-4A89-87EB-49C32662AFE0}</a:tableStyleId>
              </a:tblPr>
              <a:tblGrid>
                <a:gridCol w="1696776"/>
                <a:gridCol w="1865131"/>
              </a:tblGrid>
              <a:tr h="331053">
                <a:tc>
                  <a:txBody>
                    <a:bodyPr/>
                    <a:lstStyle/>
                    <a:p>
                      <a:pPr marL="0" marR="0" algn="ctr">
                        <a:lnSpc>
                          <a:spcPct val="115000"/>
                        </a:lnSpc>
                        <a:spcBef>
                          <a:spcPts val="0"/>
                        </a:spcBef>
                        <a:spcAft>
                          <a:spcPts val="0"/>
                        </a:spcAft>
                      </a:pPr>
                      <a:r>
                        <a:rPr lang="en-US" sz="1800" dirty="0">
                          <a:effectLst/>
                        </a:rPr>
                        <a:t>Level of Achievement </a:t>
                      </a:r>
                      <a:endParaRPr lang="en-US" sz="1800" dirty="0">
                        <a:effectLst/>
                        <a:latin typeface="Calibri"/>
                        <a:ea typeface="Calibri"/>
                        <a:cs typeface="Times New Roman"/>
                      </a:endParaRPr>
                    </a:p>
                  </a:txBody>
                  <a:tcPr marL="19050" marR="19050" marT="19050" marB="19050" anchor="b"/>
                </a:tc>
                <a:tc>
                  <a:txBody>
                    <a:bodyPr/>
                    <a:lstStyle/>
                    <a:p>
                      <a:pPr marL="0" marR="0" algn="ctr">
                        <a:lnSpc>
                          <a:spcPct val="115000"/>
                        </a:lnSpc>
                        <a:spcBef>
                          <a:spcPts val="0"/>
                        </a:spcBef>
                        <a:spcAft>
                          <a:spcPts val="0"/>
                        </a:spcAft>
                      </a:pPr>
                      <a:r>
                        <a:rPr lang="en-US" sz="1800" dirty="0">
                          <a:effectLst/>
                        </a:rPr>
                        <a:t>Points Required </a:t>
                      </a:r>
                      <a:endParaRPr lang="en-US" sz="1800" dirty="0">
                        <a:effectLst/>
                        <a:latin typeface="Calibri"/>
                        <a:ea typeface="Calibri"/>
                        <a:cs typeface="Times New Roman"/>
                      </a:endParaRPr>
                    </a:p>
                  </a:txBody>
                  <a:tcPr marL="19050" marR="19050" marT="19050" marB="19050" anchor="b"/>
                </a:tc>
              </a:tr>
              <a:tr h="627470">
                <a:tc>
                  <a:txBody>
                    <a:bodyPr/>
                    <a:lstStyle/>
                    <a:p>
                      <a:pPr marL="0" marR="0" algn="ctr">
                        <a:lnSpc>
                          <a:spcPct val="115000"/>
                        </a:lnSpc>
                        <a:spcBef>
                          <a:spcPts val="0"/>
                        </a:spcBef>
                        <a:spcAft>
                          <a:spcPts val="0"/>
                        </a:spcAft>
                      </a:pPr>
                      <a:r>
                        <a:rPr lang="en-US" sz="1800" dirty="0">
                          <a:effectLst/>
                        </a:rPr>
                        <a:t>Certified</a:t>
                      </a:r>
                      <a:endParaRPr lang="en-US" sz="18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55% of available </a:t>
                      </a:r>
                    </a:p>
                    <a:p>
                      <a:pPr marL="0" marR="0" algn="ctr">
                        <a:lnSpc>
                          <a:spcPct val="115000"/>
                        </a:lnSpc>
                        <a:spcBef>
                          <a:spcPts val="0"/>
                        </a:spcBef>
                        <a:spcAft>
                          <a:spcPts val="0"/>
                        </a:spcAft>
                      </a:pPr>
                      <a:r>
                        <a:rPr lang="en-US" sz="1800" dirty="0">
                          <a:effectLst/>
                        </a:rPr>
                        <a:t>(60 points)</a:t>
                      </a:r>
                      <a:endParaRPr lang="en-US" sz="1800" dirty="0">
                        <a:effectLst/>
                        <a:latin typeface="Calibri"/>
                        <a:ea typeface="Calibri"/>
                        <a:cs typeface="Times New Roman"/>
                      </a:endParaRPr>
                    </a:p>
                  </a:txBody>
                  <a:tcPr marL="19050" marR="19050" marT="19050" marB="19050" anchor="ctr"/>
                </a:tc>
              </a:tr>
              <a:tr h="627470">
                <a:tc>
                  <a:txBody>
                    <a:bodyPr/>
                    <a:lstStyle/>
                    <a:p>
                      <a:pPr marL="0" marR="0" algn="ctr">
                        <a:lnSpc>
                          <a:spcPct val="115000"/>
                        </a:lnSpc>
                        <a:spcBef>
                          <a:spcPts val="0"/>
                        </a:spcBef>
                        <a:spcAft>
                          <a:spcPts val="0"/>
                        </a:spcAft>
                      </a:pPr>
                      <a:r>
                        <a:rPr lang="en-US" sz="1800">
                          <a:effectLst/>
                        </a:rPr>
                        <a:t>Platinum </a:t>
                      </a:r>
                      <a:endParaRPr lang="en-US" sz="18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73% of available </a:t>
                      </a:r>
                    </a:p>
                    <a:p>
                      <a:pPr marL="0" marR="0" algn="ctr">
                        <a:lnSpc>
                          <a:spcPct val="115000"/>
                        </a:lnSpc>
                        <a:spcBef>
                          <a:spcPts val="0"/>
                        </a:spcBef>
                        <a:spcAft>
                          <a:spcPts val="0"/>
                        </a:spcAft>
                      </a:pPr>
                      <a:r>
                        <a:rPr lang="en-US" sz="1800" dirty="0">
                          <a:effectLst/>
                        </a:rPr>
                        <a:t>(80 points)</a:t>
                      </a:r>
                      <a:endParaRPr lang="en-US" sz="180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 xmlns:p14="http://schemas.microsoft.com/office/powerpoint/2010/main" val="3683744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Contact Information</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11</a:t>
            </a:fld>
            <a:endParaRPr lang="en-US"/>
          </a:p>
        </p:txBody>
      </p:sp>
      <p:graphicFrame>
        <p:nvGraphicFramePr>
          <p:cNvPr id="10" name="Table 9"/>
          <p:cNvGraphicFramePr>
            <a:graphicFrameLocks noGrp="1"/>
          </p:cNvGraphicFramePr>
          <p:nvPr>
            <p:extLst>
              <p:ext uri="{D42A27DB-BD31-4B8C-83A1-F6EECF244321}">
                <p14:modId xmlns="" xmlns:p14="http://schemas.microsoft.com/office/powerpoint/2010/main" val="543327344"/>
              </p:ext>
            </p:extLst>
          </p:nvPr>
        </p:nvGraphicFramePr>
        <p:xfrm>
          <a:off x="577850" y="1706563"/>
          <a:ext cx="7932738" cy="4086224"/>
        </p:xfrm>
        <a:graphic>
          <a:graphicData uri="http://schemas.openxmlformats.org/drawingml/2006/table">
            <a:tbl>
              <a:tblPr firstRow="1" bandRow="1"/>
              <a:tblGrid>
                <a:gridCol w="7932738"/>
              </a:tblGrid>
              <a:tr h="2043112">
                <a:tc>
                  <a:txBody>
                    <a:bodyPr/>
                    <a:lstStyle>
                      <a:defPPr>
                        <a:defRPr lang="en-US"/>
                      </a:defPPr>
                      <a:lvl1pPr marL="0" algn="l" defTabSz="914400" rtl="0" eaLnBrk="1" latinLnBrk="0" hangingPunct="1">
                        <a:defRPr sz="1800" b="1" kern="1200">
                          <a:solidFill>
                            <a:schemeClr val="lt1"/>
                          </a:solidFill>
                          <a:latin typeface="Arial Black"/>
                        </a:defRPr>
                      </a:lvl1pPr>
                      <a:lvl2pPr marL="457200" algn="l" defTabSz="914400" rtl="0" eaLnBrk="1" latinLnBrk="0" hangingPunct="1">
                        <a:defRPr sz="1800" b="1" kern="1200">
                          <a:solidFill>
                            <a:schemeClr val="lt1"/>
                          </a:solidFill>
                          <a:latin typeface="Arial Black"/>
                        </a:defRPr>
                      </a:lvl2pPr>
                      <a:lvl3pPr marL="914400" algn="l" defTabSz="914400" rtl="0" eaLnBrk="1" latinLnBrk="0" hangingPunct="1">
                        <a:defRPr sz="1800" b="1" kern="1200">
                          <a:solidFill>
                            <a:schemeClr val="lt1"/>
                          </a:solidFill>
                          <a:latin typeface="Arial Black"/>
                        </a:defRPr>
                      </a:lvl3pPr>
                      <a:lvl4pPr marL="1371600" algn="l" defTabSz="914400" rtl="0" eaLnBrk="1" latinLnBrk="0" hangingPunct="1">
                        <a:defRPr sz="1800" b="1" kern="1200">
                          <a:solidFill>
                            <a:schemeClr val="lt1"/>
                          </a:solidFill>
                          <a:latin typeface="Arial Black"/>
                        </a:defRPr>
                      </a:lvl4pPr>
                      <a:lvl5pPr marL="1828800" algn="l" defTabSz="914400" rtl="0" eaLnBrk="1" latinLnBrk="0" hangingPunct="1">
                        <a:defRPr sz="1800" b="1" kern="1200">
                          <a:solidFill>
                            <a:schemeClr val="lt1"/>
                          </a:solidFill>
                          <a:latin typeface="Arial Black"/>
                        </a:defRPr>
                      </a:lvl5pPr>
                      <a:lvl6pPr marL="2286000" algn="l" defTabSz="914400" rtl="0" eaLnBrk="1" latinLnBrk="0" hangingPunct="1">
                        <a:defRPr sz="1800" b="1" kern="1200">
                          <a:solidFill>
                            <a:schemeClr val="lt1"/>
                          </a:solidFill>
                          <a:latin typeface="Arial Black"/>
                        </a:defRPr>
                      </a:lvl6pPr>
                      <a:lvl7pPr marL="2743200" algn="l" defTabSz="914400" rtl="0" eaLnBrk="1" latinLnBrk="0" hangingPunct="1">
                        <a:defRPr sz="1800" b="1" kern="1200">
                          <a:solidFill>
                            <a:schemeClr val="lt1"/>
                          </a:solidFill>
                          <a:latin typeface="Arial Black"/>
                        </a:defRPr>
                      </a:lvl7pPr>
                      <a:lvl8pPr marL="3200400" algn="l" defTabSz="914400" rtl="0" eaLnBrk="1" latinLnBrk="0" hangingPunct="1">
                        <a:defRPr sz="1800" b="1" kern="1200">
                          <a:solidFill>
                            <a:schemeClr val="lt1"/>
                          </a:solidFill>
                          <a:latin typeface="Arial Black"/>
                        </a:defRPr>
                      </a:lvl8pPr>
                      <a:lvl9pPr marL="3657600" algn="l" defTabSz="914400" rtl="0" eaLnBrk="1" latinLnBrk="0" hangingPunct="1">
                        <a:defRPr sz="1800" b="1" kern="1200">
                          <a:solidFill>
                            <a:schemeClr val="lt1"/>
                          </a:solidFill>
                          <a:latin typeface="Arial Black"/>
                        </a:defRPr>
                      </a:lvl9pPr>
                    </a:lstStyle>
                    <a:p>
                      <a:pPr algn="ctr" eaLnBrk="1" hangingPunct="1">
                        <a:buNone/>
                      </a:pPr>
                      <a:r>
                        <a:rPr lang="en-US" sz="2400" b="0" dirty="0" smtClean="0">
                          <a:solidFill>
                            <a:schemeClr val="tx1"/>
                          </a:solidFill>
                          <a:latin typeface="+mn-lt"/>
                          <a:cs typeface="Arial" pitchFamily="34" charset="0"/>
                        </a:rPr>
                        <a:t>Bill Hoffman</a:t>
                      </a:r>
                    </a:p>
                    <a:p>
                      <a:pPr algn="ctr" eaLnBrk="1" hangingPunct="1">
                        <a:buNone/>
                      </a:pPr>
                      <a:endParaRPr lang="en-US" sz="1800" b="0" dirty="0" smtClean="0">
                        <a:solidFill>
                          <a:schemeClr val="tx1"/>
                        </a:solidFill>
                        <a:latin typeface="+mn-lt"/>
                        <a:cs typeface="Arial" pitchFamily="34" charset="0"/>
                      </a:endParaRPr>
                    </a:p>
                    <a:p>
                      <a:pPr algn="ctr" eaLnBrk="1" hangingPunct="1">
                        <a:buNone/>
                      </a:pPr>
                      <a:r>
                        <a:rPr lang="en-US" sz="1800" b="0" dirty="0" smtClean="0">
                          <a:solidFill>
                            <a:schemeClr val="tx1"/>
                          </a:solidFill>
                          <a:latin typeface="+mn-lt"/>
                          <a:cs typeface="Arial" pitchFamily="34" charset="0"/>
                        </a:rPr>
                        <a:t>Senior </a:t>
                      </a:r>
                      <a:r>
                        <a:rPr lang="en-US" sz="1800" b="0" baseline="0" dirty="0" smtClean="0">
                          <a:solidFill>
                            <a:schemeClr val="tx1"/>
                          </a:solidFill>
                          <a:latin typeface="+mn-lt"/>
                          <a:cs typeface="Arial" pitchFamily="34" charset="0"/>
                        </a:rPr>
                        <a:t>Scientist</a:t>
                      </a:r>
                      <a:endParaRPr lang="en-US" sz="1800" b="0" dirty="0" smtClean="0">
                        <a:solidFill>
                          <a:schemeClr val="tx1"/>
                        </a:solidFill>
                        <a:latin typeface="+mn-lt"/>
                        <a:cs typeface="Arial" pitchFamily="34" charset="0"/>
                      </a:endParaRPr>
                    </a:p>
                    <a:p>
                      <a:pPr algn="ctr" eaLnBrk="1" hangingPunct="1">
                        <a:buNone/>
                      </a:pPr>
                      <a:endParaRPr lang="en-US" sz="1800" b="0" dirty="0" smtClean="0">
                        <a:solidFill>
                          <a:schemeClr val="tx1"/>
                        </a:solidFill>
                        <a:latin typeface="+mn-lt"/>
                        <a:cs typeface="Arial" pitchFamily="34" charset="0"/>
                      </a:endParaRPr>
                    </a:p>
                    <a:p>
                      <a:pPr algn="ctr" eaLnBrk="1" hangingPunct="1">
                        <a:buNone/>
                      </a:pPr>
                      <a:r>
                        <a:rPr lang="en-US" sz="1800" b="0" dirty="0" smtClean="0">
                          <a:solidFill>
                            <a:schemeClr val="tx1"/>
                          </a:solidFill>
                          <a:latin typeface="+mn-lt"/>
                          <a:cs typeface="Arial" pitchFamily="34" charset="0"/>
                        </a:rPr>
                        <a:t>T: 847-664-1112</a:t>
                      </a:r>
                    </a:p>
                    <a:p>
                      <a:pPr algn="ctr" eaLnBrk="1" hangingPunct="1">
                        <a:buNone/>
                      </a:pPr>
                      <a:endParaRPr lang="en-US" sz="1600" b="0" dirty="0" smtClean="0">
                        <a:solidFill>
                          <a:schemeClr val="tx1"/>
                        </a:solidFill>
                        <a:latin typeface="+mn-lt"/>
                        <a:cs typeface="Arial" pitchFamily="34" charset="0"/>
                        <a:hlinkClick r:id=""/>
                      </a:endParaRPr>
                    </a:p>
                    <a:p>
                      <a:pPr algn="ctr" eaLnBrk="1" hangingPunct="1">
                        <a:buNone/>
                      </a:pPr>
                      <a:r>
                        <a:rPr lang="en-US" sz="1600" b="0" dirty="0" smtClean="0">
                          <a:solidFill>
                            <a:schemeClr val="tx1"/>
                          </a:solidFill>
                          <a:latin typeface="+mn-lt"/>
                          <a:cs typeface="Arial" pitchFamily="34" charset="0"/>
                        </a:rPr>
                        <a:t>bill.hoffman@ul.com</a:t>
                      </a:r>
                      <a:endParaRPr lang="en-US" sz="1600" b="0" dirty="0">
                        <a:solidFill>
                          <a:schemeClr val="tx1"/>
                        </a:solidFill>
                        <a:latin typeface="+mn-lt"/>
                        <a:cs typeface="Arial" pitchFamily="34" charset="0"/>
                      </a:endParaRPr>
                    </a:p>
                  </a:txBody>
                  <a:tcPr marT="45741" marB="45741">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2043112">
                <a:tc>
                  <a:txBody>
                    <a:bodyPr/>
                    <a:lstStyle/>
                    <a:p>
                      <a:pPr algn="ctr" eaLnBrk="1" hangingPunct="1">
                        <a:buNone/>
                      </a:pPr>
                      <a:endParaRPr lang="en-US" sz="1600" b="0" dirty="0">
                        <a:solidFill>
                          <a:schemeClr val="tx1"/>
                        </a:solidFill>
                        <a:latin typeface="+mn-lt"/>
                        <a:cs typeface="Arial" pitchFamily="34" charset="0"/>
                      </a:endParaRPr>
                    </a:p>
                  </a:txBody>
                  <a:tcPr marT="45741" marB="45741">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257910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Open Questions and Discussion</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12</a:t>
            </a:fld>
            <a:endParaRPr lang="en-US"/>
          </a:p>
        </p:txBody>
      </p:sp>
    </p:spTree>
    <p:extLst>
      <p:ext uri="{BB962C8B-B14F-4D97-AF65-F5344CB8AC3E}">
        <p14:creationId xmlns="" xmlns:p14="http://schemas.microsoft.com/office/powerpoint/2010/main" val="409217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0"/>
            <a:ext cx="9144001" cy="6858000"/>
          </a:xfrm>
          <a:prstGeom prst="rect">
            <a:avLst/>
          </a:prstGeom>
        </p:spPr>
      </p:pic>
      <p:pic>
        <p:nvPicPr>
          <p:cNvPr id="14" name="13 Imagen" descr="banda_baja.png"/>
          <p:cNvPicPr>
            <a:picLocks noChangeAspect="1"/>
          </p:cNvPicPr>
          <p:nvPr/>
        </p:nvPicPr>
        <p:blipFill rotWithShape="1">
          <a:blip r:embed="rId3" cstate="print"/>
          <a:srcRect l="33868" t="66102"/>
          <a:stretch/>
        </p:blipFill>
        <p:spPr>
          <a:xfrm>
            <a:off x="-1" y="4235602"/>
            <a:ext cx="9145588" cy="2636911"/>
          </a:xfrm>
          <a:prstGeom prst="rect">
            <a:avLst/>
          </a:prstGeom>
        </p:spPr>
      </p:pic>
      <p:sp>
        <p:nvSpPr>
          <p:cNvPr id="15" name="14 CuadroTexto"/>
          <p:cNvSpPr txBox="1"/>
          <p:nvPr/>
        </p:nvSpPr>
        <p:spPr>
          <a:xfrm>
            <a:off x="503546" y="1879269"/>
            <a:ext cx="8136905" cy="1107996"/>
          </a:xfrm>
          <a:prstGeom prst="rect">
            <a:avLst/>
          </a:prstGeom>
          <a:noFill/>
        </p:spPr>
        <p:txBody>
          <a:bodyPr wrap="square" rtlCol="0">
            <a:spAutoFit/>
          </a:bodyPr>
          <a:lstStyle/>
          <a:p>
            <a:pPr algn="ctr" defTabSz="914400" fontAlgn="auto">
              <a:spcBef>
                <a:spcPts val="0"/>
              </a:spcBef>
              <a:spcAft>
                <a:spcPts val="0"/>
              </a:spcAft>
            </a:pPr>
            <a:r>
              <a:rPr lang="es-ES" sz="6600" i="1" dirty="0" err="1" smtClean="0">
                <a:solidFill>
                  <a:prstClr val="white"/>
                </a:solidFill>
                <a:latin typeface="Telefonica Text" pitchFamily="2" charset="0"/>
                <a:ea typeface="+mn-ea"/>
                <a:cs typeface="+mn-cs"/>
              </a:rPr>
              <a:t>Thank</a:t>
            </a:r>
            <a:r>
              <a:rPr lang="es-ES" sz="6600" i="1" dirty="0" smtClean="0">
                <a:solidFill>
                  <a:prstClr val="white"/>
                </a:solidFill>
                <a:latin typeface="Telefonica Text" pitchFamily="2" charset="0"/>
                <a:ea typeface="+mn-ea"/>
                <a:cs typeface="+mn-cs"/>
              </a:rPr>
              <a:t> </a:t>
            </a:r>
            <a:r>
              <a:rPr lang="es-ES" sz="6600" i="1" dirty="0" err="1" smtClean="0">
                <a:solidFill>
                  <a:prstClr val="white"/>
                </a:solidFill>
                <a:latin typeface="Telefonica Text" pitchFamily="2" charset="0"/>
                <a:ea typeface="+mn-ea"/>
                <a:cs typeface="+mn-cs"/>
              </a:rPr>
              <a:t>you</a:t>
            </a:r>
            <a:endParaRPr lang="es-ES" sz="6600" i="1" dirty="0" smtClean="0">
              <a:solidFill>
                <a:prstClr val="white"/>
              </a:solidFill>
              <a:latin typeface="Telefonica Text" pitchFamily="2" charset="0"/>
              <a:ea typeface="+mn-ea"/>
              <a:cs typeface="+mn-cs"/>
            </a:endParaRPr>
          </a:p>
        </p:txBody>
      </p:sp>
    </p:spTree>
    <p:extLst>
      <p:ext uri="{BB962C8B-B14F-4D97-AF65-F5344CB8AC3E}">
        <p14:creationId xmlns:p14="http://schemas.microsoft.com/office/powerpoint/2010/main" xmlns="" val="162922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UL Environment Mission</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14</a:t>
            </a:fld>
            <a:endParaRPr lang="en-US"/>
          </a:p>
        </p:txBody>
      </p:sp>
      <p:sp>
        <p:nvSpPr>
          <p:cNvPr id="26" name="Content Placeholder 2"/>
          <p:cNvSpPr>
            <a:spLocks noGrp="1"/>
          </p:cNvSpPr>
          <p:nvPr>
            <p:ph sz="half" idx="1"/>
          </p:nvPr>
        </p:nvSpPr>
        <p:spPr>
          <a:xfrm>
            <a:off x="450047" y="1717217"/>
            <a:ext cx="4093378" cy="3975180"/>
          </a:xfrm>
          <a:solidFill>
            <a:schemeClr val="bg1"/>
          </a:solidFill>
        </p:spPr>
        <p:txBody>
          <a:bodyPr/>
          <a:lstStyle/>
          <a:p>
            <a:pPr marL="0" lvl="1" indent="0">
              <a:spcBef>
                <a:spcPct val="20000"/>
              </a:spcBef>
              <a:buNone/>
            </a:pPr>
            <a:r>
              <a:rPr lang="en-US" sz="2000" dirty="0"/>
              <a:t>UL </a:t>
            </a:r>
            <a:r>
              <a:rPr lang="en-US" sz="2000" dirty="0" smtClean="0"/>
              <a:t>Environment works </a:t>
            </a:r>
            <a:r>
              <a:rPr lang="en-US" sz="2000" dirty="0"/>
              <a:t>to </a:t>
            </a:r>
            <a:r>
              <a:rPr lang="en-US" sz="2000" dirty="0">
                <a:solidFill>
                  <a:srgbClr val="459D2D"/>
                </a:solidFill>
              </a:rPr>
              <a:t>promote global sustainability</a:t>
            </a:r>
            <a:r>
              <a:rPr lang="en-US" sz="2000" dirty="0"/>
              <a:t>, </a:t>
            </a:r>
            <a:r>
              <a:rPr lang="en-US" sz="2000" dirty="0">
                <a:solidFill>
                  <a:srgbClr val="459D2D"/>
                </a:solidFill>
              </a:rPr>
              <a:t>environmental health</a:t>
            </a:r>
            <a:r>
              <a:rPr lang="en-US" sz="2000" dirty="0"/>
              <a:t>, and safety by supporting the growth and development of </a:t>
            </a:r>
            <a:r>
              <a:rPr lang="en-US" sz="2000" dirty="0">
                <a:solidFill>
                  <a:srgbClr val="459D2D"/>
                </a:solidFill>
              </a:rPr>
              <a:t>environmentally preferable products</a:t>
            </a:r>
            <a:r>
              <a:rPr lang="en-US" sz="2000" dirty="0"/>
              <a:t>, services, and organizations. We help companies achieve their sustainability goals—and help </a:t>
            </a:r>
            <a:r>
              <a:rPr lang="en-US" sz="2000" dirty="0">
                <a:solidFill>
                  <a:srgbClr val="459D2D"/>
                </a:solidFill>
              </a:rPr>
              <a:t>purchasers, </a:t>
            </a:r>
            <a:r>
              <a:rPr lang="en-US" sz="2000" dirty="0" err="1">
                <a:solidFill>
                  <a:srgbClr val="459D2D"/>
                </a:solidFill>
              </a:rPr>
              <a:t>specifiers</a:t>
            </a:r>
            <a:r>
              <a:rPr lang="en-US" sz="2000" dirty="0">
                <a:solidFill>
                  <a:srgbClr val="459D2D"/>
                </a:solidFill>
              </a:rPr>
              <a:t>, retailers, governments, and consumers find products they can trust</a:t>
            </a:r>
            <a:r>
              <a:rPr lang="en-US" sz="2000" dirty="0"/>
              <a:t>. </a:t>
            </a:r>
          </a:p>
        </p:txBody>
      </p:sp>
      <p:pic>
        <p:nvPicPr>
          <p:cNvPr id="27" name="Picture 26" descr="Plant_and_Hands_ONLY.jpg"/>
          <p:cNvPicPr>
            <a:picLocks noChangeAspect="1"/>
          </p:cNvPicPr>
          <p:nvPr/>
        </p:nvPicPr>
        <p:blipFill>
          <a:blip r:embed="rId2" cstate="print"/>
          <a:srcRect l="5880" r="10308"/>
          <a:stretch>
            <a:fillRect/>
          </a:stretch>
        </p:blipFill>
        <p:spPr>
          <a:xfrm>
            <a:off x="4818743" y="1864175"/>
            <a:ext cx="3868057" cy="2341013"/>
          </a:xfrm>
          <a:prstGeom prst="rect">
            <a:avLst/>
          </a:prstGeom>
          <a:ln>
            <a:solidFill>
              <a:schemeClr val="accent1"/>
            </a:solidFill>
          </a:ln>
        </p:spPr>
      </p:pic>
    </p:spTree>
    <p:extLst>
      <p:ext uri="{BB962C8B-B14F-4D97-AF65-F5344CB8AC3E}">
        <p14:creationId xmlns="" xmlns:p14="http://schemas.microsoft.com/office/powerpoint/2010/main" val="3089708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Untitled-2.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49800" y="1873250"/>
            <a:ext cx="4241800" cy="3278188"/>
          </a:xfrm>
          <a:prstGeom prst="rect">
            <a:avLst/>
          </a:prstGeom>
          <a:solidFill>
            <a:schemeClr val="tx1"/>
          </a:solidFill>
          <a:ln>
            <a:noFill/>
          </a:ln>
          <a:extLst/>
        </p:spPr>
      </p:pic>
      <p:sp>
        <p:nvSpPr>
          <p:cNvPr id="13" name="TextBox 100"/>
          <p:cNvSpPr txBox="1">
            <a:spLocks noChangeArrowheads="1"/>
          </p:cNvSpPr>
          <p:nvPr/>
        </p:nvSpPr>
        <p:spPr bwMode="auto">
          <a:xfrm>
            <a:off x="349250" y="2163763"/>
            <a:ext cx="4376738" cy="1265237"/>
          </a:xfrm>
          <a:prstGeom prst="rect">
            <a:avLst/>
          </a:prstGeom>
          <a:noFill/>
          <a:ln>
            <a:noFill/>
          </a:ln>
          <a:extLst/>
        </p:spPr>
        <p:txBody>
          <a:bodyPr>
            <a:spAutoFit/>
          </a:bodyPr>
          <a:lstStyle>
            <a:lvl1pPr eaLnBrk="0" hangingPunct="0">
              <a:defRPr sz="2400">
                <a:solidFill>
                  <a:schemeClr val="tx1"/>
                </a:solidFill>
                <a:latin typeface="Arial" pitchFamily="34" charset="0"/>
                <a:ea typeface="Geneva" charset="0"/>
                <a:cs typeface="Geneva" charset="0"/>
              </a:defRPr>
            </a:lvl1pPr>
            <a:lvl2pPr marL="742950" indent="-285750" eaLnBrk="0" hangingPunct="0">
              <a:defRPr sz="2400">
                <a:solidFill>
                  <a:schemeClr val="tx1"/>
                </a:solidFill>
                <a:latin typeface="Arial" pitchFamily="34" charset="0"/>
                <a:ea typeface="Geneva" charset="0"/>
                <a:cs typeface="Geneva" charset="0"/>
              </a:defRPr>
            </a:lvl2pPr>
            <a:lvl3pPr marL="1143000" indent="-228600" eaLnBrk="0" hangingPunct="0">
              <a:defRPr sz="2400">
                <a:solidFill>
                  <a:schemeClr val="tx1"/>
                </a:solidFill>
                <a:latin typeface="Arial" pitchFamily="34" charset="0"/>
                <a:ea typeface="Geneva" charset="0"/>
                <a:cs typeface="Geneva" charset="0"/>
              </a:defRPr>
            </a:lvl3pPr>
            <a:lvl4pPr marL="1600200" indent="-228600" eaLnBrk="0" hangingPunct="0">
              <a:defRPr sz="2400">
                <a:solidFill>
                  <a:schemeClr val="tx1"/>
                </a:solidFill>
                <a:latin typeface="Arial" pitchFamily="34" charset="0"/>
                <a:ea typeface="Geneva" charset="0"/>
                <a:cs typeface="Geneva" charset="0"/>
              </a:defRPr>
            </a:lvl4pPr>
            <a:lvl5pPr marL="2057400" indent="-228600" eaLnBrk="0" hangingPunct="0">
              <a:defRPr sz="2400">
                <a:solidFill>
                  <a:schemeClr val="tx1"/>
                </a:solidFill>
                <a:latin typeface="Arial" pitchFamily="34"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eaLnBrk="1" hangingPunct="1">
              <a:lnSpc>
                <a:spcPct val="120000"/>
              </a:lnSpc>
            </a:pPr>
            <a:r>
              <a:rPr lang="en-US" sz="1600" smtClean="0">
                <a:solidFill>
                  <a:srgbClr val="464749"/>
                </a:solidFill>
              </a:rPr>
              <a:t>Our Marks are on more than 23 billion products worldwide, per year, signaling</a:t>
            </a:r>
            <a:br>
              <a:rPr lang="en-US" sz="1600" smtClean="0">
                <a:solidFill>
                  <a:srgbClr val="464749"/>
                </a:solidFill>
              </a:rPr>
            </a:br>
            <a:r>
              <a:rPr lang="en-US" sz="1600" smtClean="0">
                <a:solidFill>
                  <a:srgbClr val="464749"/>
                </a:solidFill>
              </a:rPr>
              <a:t>peace of mind to consumers, customers, businesses and governments. </a:t>
            </a:r>
            <a:endParaRPr lang="en-US" sz="1200" smtClean="0">
              <a:solidFill>
                <a:srgbClr val="464749"/>
              </a:solidFill>
              <a:cs typeface="Arial" pitchFamily="34" charset="0"/>
            </a:endParaRPr>
          </a:p>
        </p:txBody>
      </p:sp>
      <p:grpSp>
        <p:nvGrpSpPr>
          <p:cNvPr id="14" name="Group 12"/>
          <p:cNvGrpSpPr>
            <a:grpSpLocks/>
          </p:cNvGrpSpPr>
          <p:nvPr/>
        </p:nvGrpSpPr>
        <p:grpSpPr bwMode="auto">
          <a:xfrm>
            <a:off x="454025" y="423863"/>
            <a:ext cx="5399088" cy="1441450"/>
            <a:chOff x="457198" y="2336021"/>
            <a:chExt cx="5398955" cy="1440111"/>
          </a:xfrm>
          <a:noFill/>
        </p:grpSpPr>
        <p:cxnSp>
          <p:nvCxnSpPr>
            <p:cNvPr id="15" name="Straight Connector 14"/>
            <p:cNvCxnSpPr/>
            <p:nvPr/>
          </p:nvCxnSpPr>
          <p:spPr>
            <a:xfrm>
              <a:off x="458786" y="2339193"/>
              <a:ext cx="5397367" cy="0"/>
            </a:xfrm>
            <a:prstGeom prst="line">
              <a:avLst/>
            </a:prstGeom>
            <a:grpFill/>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198" y="2336021"/>
              <a:ext cx="0" cy="1440111"/>
            </a:xfrm>
            <a:prstGeom prst="line">
              <a:avLst/>
            </a:prstGeom>
            <a:grpFill/>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 name="Title 1"/>
          <p:cNvSpPr txBox="1">
            <a:spLocks/>
          </p:cNvSpPr>
          <p:nvPr/>
        </p:nvSpPr>
        <p:spPr bwMode="auto">
          <a:xfrm>
            <a:off x="581025" y="611188"/>
            <a:ext cx="5775325" cy="1274762"/>
          </a:xfrm>
          <a:prstGeom prst="rect">
            <a:avLst/>
          </a:prstGeom>
          <a:noFill/>
          <a:ln>
            <a:noFill/>
          </a:ln>
          <a:extLst/>
        </p:spPr>
        <p:txBody>
          <a:bodyPr/>
          <a:lstStyle>
            <a:lvl1pPr eaLnBrk="0" hangingPunct="0">
              <a:defRPr sz="2400">
                <a:solidFill>
                  <a:schemeClr val="tx1"/>
                </a:solidFill>
                <a:latin typeface="Arial" pitchFamily="34" charset="0"/>
                <a:ea typeface="Geneva" charset="0"/>
                <a:cs typeface="Geneva" charset="0"/>
              </a:defRPr>
            </a:lvl1pPr>
            <a:lvl2pPr marL="742950" indent="-285750" eaLnBrk="0" hangingPunct="0">
              <a:defRPr sz="2400">
                <a:solidFill>
                  <a:schemeClr val="tx1"/>
                </a:solidFill>
                <a:latin typeface="Arial" pitchFamily="34" charset="0"/>
                <a:ea typeface="Geneva" charset="0"/>
                <a:cs typeface="Geneva" charset="0"/>
              </a:defRPr>
            </a:lvl2pPr>
            <a:lvl3pPr marL="1143000" indent="-228600" eaLnBrk="0" hangingPunct="0">
              <a:defRPr sz="2400">
                <a:solidFill>
                  <a:schemeClr val="tx1"/>
                </a:solidFill>
                <a:latin typeface="Arial" pitchFamily="34" charset="0"/>
                <a:ea typeface="Geneva" charset="0"/>
                <a:cs typeface="Geneva" charset="0"/>
              </a:defRPr>
            </a:lvl3pPr>
            <a:lvl4pPr marL="1600200" indent="-228600" eaLnBrk="0" hangingPunct="0">
              <a:defRPr sz="2400">
                <a:solidFill>
                  <a:schemeClr val="tx1"/>
                </a:solidFill>
                <a:latin typeface="Arial" pitchFamily="34" charset="0"/>
                <a:ea typeface="Geneva" charset="0"/>
                <a:cs typeface="Geneva" charset="0"/>
              </a:defRPr>
            </a:lvl4pPr>
            <a:lvl5pPr marL="2057400" indent="-228600" eaLnBrk="0" hangingPunct="0">
              <a:defRPr sz="2400">
                <a:solidFill>
                  <a:schemeClr val="tx1"/>
                </a:solidFill>
                <a:latin typeface="Arial" pitchFamily="34"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eaLnBrk="1" hangingPunct="1"/>
            <a:r>
              <a:rPr lang="en-US" sz="1800" b="1" dirty="0" smtClean="0">
                <a:solidFill>
                  <a:srgbClr val="464749"/>
                </a:solidFill>
                <a:cs typeface="Arial" pitchFamily="34" charset="0"/>
              </a:rPr>
              <a:t>WE PROVIDE GLOBAL MARKET</a:t>
            </a:r>
          </a:p>
          <a:p>
            <a:pPr eaLnBrk="1" hangingPunct="1">
              <a:lnSpc>
                <a:spcPct val="80000"/>
              </a:lnSpc>
            </a:pPr>
            <a:r>
              <a:rPr lang="en-US" sz="6000" b="1" dirty="0" smtClean="0">
                <a:solidFill>
                  <a:srgbClr val="464749"/>
                </a:solidFill>
                <a:cs typeface="Arial" pitchFamily="34" charset="0"/>
              </a:rPr>
              <a:t>ACCEPTANCE</a:t>
            </a:r>
          </a:p>
        </p:txBody>
      </p:sp>
      <p:pic>
        <p:nvPicPr>
          <p:cNvPr id="18" name="Picture 9" descr="UL_Enterprise_wht.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83275" y="2593975"/>
            <a:ext cx="1820863" cy="1819275"/>
          </a:xfrm>
          <a:prstGeom prst="rect">
            <a:avLst/>
          </a:prstGeom>
          <a:noFill/>
          <a:ln>
            <a:noFill/>
          </a:ln>
          <a:extLst/>
        </p:spPr>
      </p:pic>
      <p:sp>
        <p:nvSpPr>
          <p:cNvPr id="21" name="Slide Number Placeholder 8"/>
          <p:cNvSpPr txBox="1">
            <a:spLocks/>
          </p:cNvSpPr>
          <p:nvPr/>
        </p:nvSpPr>
        <p:spPr bwMode="auto">
          <a:xfrm>
            <a:off x="4111625" y="6387046"/>
            <a:ext cx="641350" cy="365125"/>
          </a:xfrm>
          <a:prstGeom prst="rect">
            <a:avLst/>
          </a:prstGeom>
          <a:noFill/>
          <a:ln>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fld id="{10356ED1-8AC4-4E49-BEEC-F10CDB23C281}" type="slidenum">
              <a:rPr lang="en-US" sz="1000" smtClean="0"/>
              <a:pPr algn="r"/>
              <a:t>15</a:t>
            </a:fld>
            <a:endParaRPr lang="en-US" sz="1000" dirty="0"/>
          </a:p>
        </p:txBody>
      </p:sp>
    </p:spTree>
    <p:extLst>
      <p:ext uri="{BB962C8B-B14F-4D97-AF65-F5344CB8AC3E}">
        <p14:creationId xmlns="" xmlns:p14="http://schemas.microsoft.com/office/powerpoint/2010/main" val="283173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Service Offerings Overview</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16</a:t>
            </a:fld>
            <a:endParaRPr lang="en-US"/>
          </a:p>
        </p:txBody>
      </p:sp>
      <p:sp>
        <p:nvSpPr>
          <p:cNvPr id="6" name="PPTShape_0"/>
          <p:cNvSpPr txBox="1">
            <a:spLocks noChangeArrowheads="1"/>
          </p:cNvSpPr>
          <p:nvPr/>
        </p:nvSpPr>
        <p:spPr bwMode="auto">
          <a:xfrm>
            <a:off x="1371600" y="3843752"/>
            <a:ext cx="1821447" cy="1646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dirty="0">
                <a:solidFill>
                  <a:srgbClr val="000000"/>
                </a:solidFill>
              </a:rPr>
              <a:t>Sustainable Products Certification (SPC)</a:t>
            </a:r>
            <a:r>
              <a:rPr lang="en-US" sz="1200" b="1" i="1" baseline="30000" dirty="0">
                <a:solidFill>
                  <a:srgbClr val="000000"/>
                </a:solidFill>
              </a:rPr>
              <a:t>SM</a:t>
            </a:r>
            <a:endParaRPr lang="en-US" sz="1200" dirty="0">
              <a:solidFill>
                <a:srgbClr val="000000"/>
              </a:solidFill>
            </a:endParaRPr>
          </a:p>
          <a:p>
            <a:r>
              <a:rPr lang="en-US" sz="1100" i="1" u="sng" dirty="0">
                <a:solidFill>
                  <a:srgbClr val="000000"/>
                </a:solidFill>
              </a:rPr>
              <a:t>Description</a:t>
            </a:r>
            <a:r>
              <a:rPr lang="en-US" sz="1100" i="1" dirty="0">
                <a:solidFill>
                  <a:srgbClr val="000000"/>
                </a:solidFill>
              </a:rPr>
              <a:t>: a certification program for existing environmentally preferred product standards (both </a:t>
            </a:r>
            <a:r>
              <a:rPr lang="en-US" sz="1100" i="1" dirty="0" smtClean="0">
                <a:solidFill>
                  <a:srgbClr val="000000"/>
                </a:solidFill>
              </a:rPr>
              <a:t>UL Environment </a:t>
            </a:r>
            <a:r>
              <a:rPr lang="en-US" sz="1100" i="1" dirty="0">
                <a:solidFill>
                  <a:srgbClr val="000000"/>
                </a:solidFill>
              </a:rPr>
              <a:t>developed and other 3</a:t>
            </a:r>
            <a:r>
              <a:rPr lang="en-US" sz="1100" i="1" baseline="30000" dirty="0">
                <a:solidFill>
                  <a:srgbClr val="000000"/>
                </a:solidFill>
              </a:rPr>
              <a:t>rd</a:t>
            </a:r>
            <a:r>
              <a:rPr lang="en-US" sz="1100" i="1" dirty="0">
                <a:solidFill>
                  <a:srgbClr val="000000"/>
                </a:solidFill>
              </a:rPr>
              <a:t> party )</a:t>
            </a:r>
          </a:p>
        </p:txBody>
      </p:sp>
      <p:sp>
        <p:nvSpPr>
          <p:cNvPr id="7" name="Rectangle 3"/>
          <p:cNvSpPr txBox="1">
            <a:spLocks noChangeArrowheads="1"/>
          </p:cNvSpPr>
          <p:nvPr/>
        </p:nvSpPr>
        <p:spPr bwMode="auto">
          <a:xfrm>
            <a:off x="3594618" y="3876525"/>
            <a:ext cx="1729131" cy="2000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dirty="0">
                <a:solidFill>
                  <a:srgbClr val="000000"/>
                </a:solidFill>
              </a:rPr>
              <a:t>Environmental Claims Validation (ECV)</a:t>
            </a:r>
            <a:r>
              <a:rPr lang="en-US" sz="1200" b="1" i="1" baseline="30000" dirty="0">
                <a:solidFill>
                  <a:srgbClr val="000000"/>
                </a:solidFill>
              </a:rPr>
              <a:t>SM</a:t>
            </a:r>
            <a:endParaRPr lang="en-US" sz="1200" dirty="0">
              <a:solidFill>
                <a:srgbClr val="000000"/>
              </a:solidFill>
            </a:endParaRPr>
          </a:p>
          <a:p>
            <a:r>
              <a:rPr lang="en-US" sz="1100" i="1" u="sng" dirty="0">
                <a:solidFill>
                  <a:srgbClr val="000000"/>
                </a:solidFill>
              </a:rPr>
              <a:t>Description</a:t>
            </a:r>
            <a:r>
              <a:rPr lang="en-US" sz="1100" i="1" dirty="0">
                <a:solidFill>
                  <a:srgbClr val="000000"/>
                </a:solidFill>
              </a:rPr>
              <a:t>: a validation program for environmental claims on attributes of the product, can be single attribute or a combination of attributes related to a product or process</a:t>
            </a:r>
          </a:p>
        </p:txBody>
      </p:sp>
      <p:sp>
        <p:nvSpPr>
          <p:cNvPr id="8" name="PPTShape_1"/>
          <p:cNvSpPr txBox="1">
            <a:spLocks noChangeArrowheads="1"/>
          </p:cNvSpPr>
          <p:nvPr/>
        </p:nvSpPr>
        <p:spPr bwMode="auto">
          <a:xfrm>
            <a:off x="5777345" y="3886199"/>
            <a:ext cx="1690255" cy="121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dirty="0" smtClean="0">
                <a:solidFill>
                  <a:srgbClr val="000000"/>
                </a:solidFill>
              </a:rPr>
              <a:t>Environmental Product Declaration</a:t>
            </a:r>
            <a:endParaRPr lang="en-US" sz="1200" dirty="0">
              <a:solidFill>
                <a:srgbClr val="000000"/>
              </a:solidFill>
            </a:endParaRPr>
          </a:p>
          <a:p>
            <a:r>
              <a:rPr lang="en-US" sz="1100" i="1" u="sng" dirty="0">
                <a:solidFill>
                  <a:srgbClr val="000000"/>
                </a:solidFill>
              </a:rPr>
              <a:t>Description</a:t>
            </a:r>
            <a:r>
              <a:rPr lang="en-US" sz="1100" i="1" dirty="0">
                <a:solidFill>
                  <a:srgbClr val="000000"/>
                </a:solidFill>
              </a:rPr>
              <a:t>:</a:t>
            </a:r>
            <a:r>
              <a:rPr lang="en-US" sz="1100" b="1" i="1" dirty="0">
                <a:solidFill>
                  <a:srgbClr val="FF0000"/>
                </a:solidFill>
              </a:rPr>
              <a:t> </a:t>
            </a:r>
            <a:r>
              <a:rPr lang="en-US" sz="1100" i="1" dirty="0">
                <a:solidFill>
                  <a:srgbClr val="000000"/>
                </a:solidFill>
              </a:rPr>
              <a:t>a</a:t>
            </a:r>
            <a:r>
              <a:rPr lang="en-US" sz="1100" i="1" dirty="0" smtClean="0">
                <a:solidFill>
                  <a:srgbClr val="000000"/>
                </a:solidFill>
              </a:rPr>
              <a:t> third-party </a:t>
            </a:r>
            <a:r>
              <a:rPr lang="en-US" sz="1100" i="1" dirty="0">
                <a:solidFill>
                  <a:srgbClr val="000000"/>
                </a:solidFill>
              </a:rPr>
              <a:t>means of </a:t>
            </a:r>
            <a:r>
              <a:rPr lang="en-US" sz="1100" i="1" dirty="0" smtClean="0">
                <a:solidFill>
                  <a:srgbClr val="000000"/>
                </a:solidFill>
              </a:rPr>
              <a:t>declaring environmental </a:t>
            </a:r>
            <a:r>
              <a:rPr lang="en-US" sz="1100" i="1" dirty="0">
                <a:solidFill>
                  <a:srgbClr val="000000"/>
                </a:solidFill>
              </a:rPr>
              <a:t>impacts, based on Life Cycle Assessment</a:t>
            </a:r>
            <a:r>
              <a:rPr lang="en-US" sz="1100" i="1" dirty="0" smtClean="0">
                <a:solidFill>
                  <a:srgbClr val="000000"/>
                </a:solidFill>
              </a:rPr>
              <a:t>.</a:t>
            </a:r>
            <a:endParaRPr lang="en-US" sz="1100" i="1" dirty="0">
              <a:solidFill>
                <a:srgbClr val="000000"/>
              </a:solidFill>
            </a:endParaRPr>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17209" y="1676400"/>
            <a:ext cx="1410525" cy="1824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2" descr="C:\Users\24152\AppData\Local\Microsoft\Windows\Temporary Internet Files\Content.Outlook\UL4AM973\2012 03 Nuform_Reline_gree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4783" y="1580181"/>
            <a:ext cx="1828800"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C:\Users\24152\AppData\Local\Temp\wz61ec\ULE_US_NSF332_Horiz_gold_grn_CMYK.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89912" y="2158776"/>
            <a:ext cx="1984822" cy="8593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UL Environment Family</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17</a:t>
            </a:fld>
            <a:endParaRPr lang="en-US"/>
          </a:p>
        </p:txBody>
      </p:sp>
      <p:sp>
        <p:nvSpPr>
          <p:cNvPr id="12" name="PPTShape_0"/>
          <p:cNvSpPr txBox="1">
            <a:spLocks noChangeArrowheads="1"/>
          </p:cNvSpPr>
          <p:nvPr/>
        </p:nvSpPr>
        <p:spPr bwMode="auto">
          <a:xfrm>
            <a:off x="2133600" y="3500852"/>
            <a:ext cx="22225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dirty="0" err="1">
                <a:solidFill>
                  <a:srgbClr val="000000"/>
                </a:solidFill>
              </a:rPr>
              <a:t>EcoLogo</a:t>
            </a:r>
            <a:r>
              <a:rPr lang="en-US" sz="2000" b="1" dirty="0">
                <a:solidFill>
                  <a:srgbClr val="000000"/>
                </a:solidFill>
              </a:rPr>
              <a:t> Certification</a:t>
            </a:r>
            <a:endParaRPr lang="en-US" sz="2000" dirty="0">
              <a:solidFill>
                <a:srgbClr val="000000"/>
              </a:solidFill>
            </a:endParaRPr>
          </a:p>
          <a:p>
            <a:r>
              <a:rPr lang="en-US" sz="2000" i="1" u="sng" dirty="0">
                <a:solidFill>
                  <a:srgbClr val="000000"/>
                </a:solidFill>
              </a:rPr>
              <a:t>Description</a:t>
            </a:r>
            <a:r>
              <a:rPr lang="en-US" sz="2000" i="1" dirty="0">
                <a:solidFill>
                  <a:srgbClr val="000000"/>
                </a:solidFill>
              </a:rPr>
              <a:t>: a certification program for existing </a:t>
            </a:r>
            <a:r>
              <a:rPr lang="en-US" sz="2000" i="1" dirty="0" err="1">
                <a:solidFill>
                  <a:srgbClr val="000000"/>
                </a:solidFill>
              </a:rPr>
              <a:t>EcoLogo</a:t>
            </a:r>
            <a:r>
              <a:rPr lang="en-US" sz="2000" i="1" dirty="0">
                <a:solidFill>
                  <a:srgbClr val="000000"/>
                </a:solidFill>
              </a:rPr>
              <a:t> standards</a:t>
            </a:r>
          </a:p>
        </p:txBody>
      </p:sp>
      <p:sp>
        <p:nvSpPr>
          <p:cNvPr id="14" name="PPTShape_1"/>
          <p:cNvSpPr txBox="1">
            <a:spLocks noChangeArrowheads="1"/>
          </p:cNvSpPr>
          <p:nvPr/>
        </p:nvSpPr>
        <p:spPr bwMode="auto">
          <a:xfrm>
            <a:off x="5139919" y="3475452"/>
            <a:ext cx="2797581" cy="1828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dirty="0">
                <a:solidFill>
                  <a:srgbClr val="000000"/>
                </a:solidFill>
              </a:rPr>
              <a:t>GREENGUARD Certification</a:t>
            </a:r>
            <a:endParaRPr lang="en-US" sz="2000" dirty="0">
              <a:solidFill>
                <a:srgbClr val="000000"/>
              </a:solidFill>
            </a:endParaRPr>
          </a:p>
          <a:p>
            <a:r>
              <a:rPr lang="en-US" sz="2000" i="1" u="sng" dirty="0">
                <a:solidFill>
                  <a:srgbClr val="000000"/>
                </a:solidFill>
              </a:rPr>
              <a:t>Description</a:t>
            </a:r>
            <a:r>
              <a:rPr lang="en-US" sz="2000" i="1" dirty="0">
                <a:solidFill>
                  <a:srgbClr val="000000"/>
                </a:solidFill>
              </a:rPr>
              <a:t>:</a:t>
            </a:r>
            <a:r>
              <a:rPr lang="en-US" sz="2000" b="1" i="1" dirty="0">
                <a:solidFill>
                  <a:srgbClr val="FF0000"/>
                </a:solidFill>
              </a:rPr>
              <a:t> </a:t>
            </a:r>
            <a:r>
              <a:rPr lang="en-US" sz="2000" i="1" dirty="0">
                <a:solidFill>
                  <a:srgbClr val="000000"/>
                </a:solidFill>
              </a:rPr>
              <a:t>a certification program for indoor air quality, human health impacts and building construction</a:t>
            </a:r>
          </a:p>
        </p:txBody>
      </p:sp>
      <p:pic>
        <p:nvPicPr>
          <p:cNvPr id="15" name="Picture 14" descr="Global-Logo-PMS-376U.jpg"/>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09794" y="2267366"/>
            <a:ext cx="1669058" cy="796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custDataLst>
              <p:tags r:id="rId2"/>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39919" y="2209800"/>
            <a:ext cx="1673803" cy="911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4457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Environmentally Sustainable Materials</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18</a:t>
            </a:fld>
            <a:endParaRPr lang="en-US"/>
          </a:p>
        </p:txBody>
      </p:sp>
      <p:graphicFrame>
        <p:nvGraphicFramePr>
          <p:cNvPr id="12" name="Content Placeholder 4"/>
          <p:cNvGraphicFramePr>
            <a:graphicFrameLocks/>
          </p:cNvGraphicFramePr>
          <p:nvPr>
            <p:extLst>
              <p:ext uri="{D42A27DB-BD31-4B8C-83A1-F6EECF244321}">
                <p14:modId xmlns="" xmlns:p14="http://schemas.microsoft.com/office/powerpoint/2010/main" val="3985625574"/>
              </p:ext>
            </p:extLst>
          </p:nvPr>
        </p:nvGraphicFramePr>
        <p:xfrm>
          <a:off x="467843" y="2441927"/>
          <a:ext cx="8229600" cy="3736848"/>
        </p:xfrm>
        <a:graphic>
          <a:graphicData uri="http://schemas.openxmlformats.org/drawingml/2006/table">
            <a:tbl>
              <a:tblPr firstRow="1" firstCol="1" bandRow="1">
                <a:tableStyleId>{21E4AEA4-8DFA-4A89-87EB-49C32662AFE0}</a:tableStyleId>
              </a:tblPr>
              <a:tblGrid>
                <a:gridCol w="1499180"/>
                <a:gridCol w="1339703"/>
                <a:gridCol w="4284921"/>
                <a:gridCol w="1105796"/>
              </a:tblGrid>
              <a:tr h="0">
                <a:tc>
                  <a:txBody>
                    <a:bodyPr/>
                    <a:lstStyle/>
                    <a:p>
                      <a:pPr marL="0" marR="0" algn="ctr">
                        <a:lnSpc>
                          <a:spcPct val="115000"/>
                        </a:lnSpc>
                        <a:spcBef>
                          <a:spcPts val="0"/>
                        </a:spcBef>
                        <a:spcAft>
                          <a:spcPts val="0"/>
                        </a:spcAft>
                      </a:pPr>
                      <a:r>
                        <a:rPr lang="en-US" sz="1800" dirty="0">
                          <a:effectLst/>
                        </a:rPr>
                        <a:t>Prerequisites</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Section/ Paragraph Reference</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Title of Section / Requirement Description</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Points (max)</a:t>
                      </a:r>
                      <a:endParaRPr lang="en-US" sz="1600" dirty="0">
                        <a:effectLst/>
                        <a:latin typeface="Calibri"/>
                        <a:ea typeface="Calibri"/>
                        <a:cs typeface="Times New Roman"/>
                      </a:endParaRPr>
                    </a:p>
                  </a:txBody>
                  <a:tcPr marL="19050" marR="19050" marT="19050" marB="19050" anchor="ctr"/>
                </a:tc>
              </a:tr>
              <a:tr h="0">
                <a:tc gridSpan="4">
                  <a:txBody>
                    <a:bodyPr/>
                    <a:lstStyle/>
                    <a:p>
                      <a:pPr marL="0" marR="0">
                        <a:lnSpc>
                          <a:spcPct val="115000"/>
                        </a:lnSpc>
                        <a:spcBef>
                          <a:spcPts val="0"/>
                        </a:spcBef>
                        <a:spcAft>
                          <a:spcPts val="0"/>
                        </a:spcAft>
                      </a:pPr>
                      <a:r>
                        <a:rPr lang="en-US" sz="1800" dirty="0">
                          <a:effectLst/>
                        </a:rPr>
                        <a:t>Materials</a:t>
                      </a:r>
                      <a:endParaRPr lang="en-US" sz="1600" dirty="0">
                        <a:solidFill>
                          <a:schemeClr val="tx1"/>
                        </a:solidFill>
                        <a:effectLst/>
                        <a:latin typeface="Calibri"/>
                        <a:ea typeface="Calibri"/>
                        <a:cs typeface="Times New Roman"/>
                      </a:endParaRPr>
                    </a:p>
                  </a:txBody>
                  <a:tcPr marL="19050" marR="19050" marT="19050" marB="1905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800" dirty="0" smtClean="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u="sng" dirty="0">
                          <a:solidFill>
                            <a:schemeClr val="accent1"/>
                          </a:solidFill>
                          <a:effectLst/>
                        </a:rPr>
                        <a:t>8.1</a:t>
                      </a:r>
                      <a:endParaRPr lang="en-US" sz="1600" dirty="0">
                        <a:solidFill>
                          <a:schemeClr val="accent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800" dirty="0">
                          <a:effectLst/>
                        </a:rPr>
                        <a:t>Conflict Minerals </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dirty="0">
                          <a:effectLst/>
                        </a:rPr>
                        <a:t>1 </a:t>
                      </a:r>
                      <a:endParaRPr lang="en-US" sz="1600" dirty="0">
                        <a:effectLst/>
                        <a:latin typeface="Calibri"/>
                        <a:ea typeface="Calibri"/>
                        <a:cs typeface="Times New Roman"/>
                      </a:endParaRPr>
                    </a:p>
                  </a:txBody>
                  <a:tcPr marL="19050" marR="19050" marT="19050" marB="19050" anchor="ctr"/>
                </a:tc>
              </a:tr>
              <a:tr h="0">
                <a:tc>
                  <a:txBody>
                    <a:bodyPr/>
                    <a:lstStyle/>
                    <a:p>
                      <a:pPr marL="0" marR="0" algn="ctr" defTabSz="457200" rtl="0" eaLnBrk="1" latinLnBrk="0" hangingPunct="1">
                        <a:lnSpc>
                          <a:spcPct val="115000"/>
                        </a:lnSpc>
                        <a:spcBef>
                          <a:spcPts val="0"/>
                        </a:spcBef>
                        <a:spcAft>
                          <a:spcPts val="0"/>
                        </a:spcAft>
                      </a:pPr>
                      <a:r>
                        <a:rPr lang="en-US" sz="1800" dirty="0">
                          <a:effectLst/>
                        </a:rPr>
                        <a:t> </a:t>
                      </a:r>
                      <a:endParaRPr lang="en-US" sz="1800" kern="1200" dirty="0">
                        <a:solidFill>
                          <a:schemeClr val="dk1"/>
                        </a:solidFill>
                        <a:effectLst/>
                        <a:latin typeface="+mn-lt"/>
                        <a:ea typeface="+mn-ea"/>
                        <a:cs typeface="+mn-cs"/>
                      </a:endParaRPr>
                    </a:p>
                  </a:txBody>
                  <a:tcPr marL="19050" marR="19050" marT="19050" marB="19050"/>
                </a:tc>
                <a:tc>
                  <a:txBody>
                    <a:bodyPr/>
                    <a:lstStyle/>
                    <a:p>
                      <a:pPr marL="0" marR="0" algn="ctr">
                        <a:lnSpc>
                          <a:spcPct val="115000"/>
                        </a:lnSpc>
                        <a:spcBef>
                          <a:spcPts val="0"/>
                        </a:spcBef>
                        <a:spcAft>
                          <a:spcPts val="0"/>
                        </a:spcAft>
                      </a:pPr>
                      <a:r>
                        <a:rPr lang="en-US" sz="1800" u="sng" dirty="0">
                          <a:solidFill>
                            <a:schemeClr val="accent1"/>
                          </a:solidFill>
                          <a:effectLst/>
                        </a:rPr>
                        <a:t>8.2</a:t>
                      </a:r>
                      <a:endParaRPr lang="en-US" sz="1600" dirty="0">
                        <a:solidFill>
                          <a:schemeClr val="accent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800" dirty="0">
                          <a:effectLst/>
                        </a:rPr>
                        <a:t>REACH SVHC compliance </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dirty="0">
                          <a:effectLst/>
                        </a:rPr>
                        <a:t>5 </a:t>
                      </a:r>
                      <a:endParaRPr lang="en-US" sz="1600" dirty="0">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8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u="sng" dirty="0">
                          <a:solidFill>
                            <a:schemeClr val="accent1"/>
                          </a:solidFill>
                          <a:effectLst/>
                        </a:rPr>
                        <a:t>9.1.1</a:t>
                      </a:r>
                      <a:endParaRPr lang="en-US" sz="1600" dirty="0">
                        <a:solidFill>
                          <a:schemeClr val="accent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800" dirty="0">
                          <a:effectLst/>
                        </a:rPr>
                        <a:t>Recycled </a:t>
                      </a:r>
                      <a:r>
                        <a:rPr lang="en-US" sz="1800" dirty="0" smtClean="0">
                          <a:effectLst/>
                        </a:rPr>
                        <a:t>or bio-based</a:t>
                      </a:r>
                      <a:r>
                        <a:rPr lang="en-US" sz="1800" baseline="0" dirty="0" smtClean="0">
                          <a:effectLst/>
                        </a:rPr>
                        <a:t> p</a:t>
                      </a:r>
                      <a:r>
                        <a:rPr lang="en-US" sz="1800" dirty="0" smtClean="0">
                          <a:effectLst/>
                        </a:rPr>
                        <a:t>lastic </a:t>
                      </a:r>
                      <a:r>
                        <a:rPr lang="en-US" sz="1800" dirty="0">
                          <a:effectLst/>
                        </a:rPr>
                        <a:t>in the product housing </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dirty="0">
                          <a:effectLst/>
                        </a:rPr>
                        <a:t>5 </a:t>
                      </a:r>
                      <a:endParaRPr lang="en-US" sz="1600" dirty="0">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8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u="sng" dirty="0">
                          <a:solidFill>
                            <a:schemeClr val="accent1"/>
                          </a:solidFill>
                          <a:effectLst/>
                        </a:rPr>
                        <a:t>9.1.2</a:t>
                      </a:r>
                      <a:endParaRPr lang="en-US" sz="1600" dirty="0">
                        <a:solidFill>
                          <a:schemeClr val="accent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800" dirty="0">
                          <a:effectLst/>
                        </a:rPr>
                        <a:t>Recycled or bio-based content in the housing of the power supply </a:t>
                      </a:r>
                      <a:endParaRPr lang="en-US" sz="1600" dirty="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dirty="0">
                          <a:effectLst/>
                        </a:rPr>
                        <a:t>4 </a:t>
                      </a:r>
                      <a:endParaRPr lang="en-US" sz="1600" dirty="0">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8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800">
                          <a:effectLst/>
                        </a:rPr>
                        <a:t>Total</a:t>
                      </a:r>
                      <a:endParaRPr lang="en-US" sz="1600">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800" dirty="0">
                          <a:effectLst/>
                        </a:rPr>
                        <a:t>15</a:t>
                      </a:r>
                      <a:endParaRPr lang="en-US" sz="1600" dirty="0">
                        <a:effectLst/>
                        <a:latin typeface="Calibri"/>
                        <a:ea typeface="Calibri"/>
                        <a:cs typeface="Times New Roman"/>
                      </a:endParaRPr>
                    </a:p>
                  </a:txBody>
                  <a:tcPr marL="19050" marR="19050" marT="19050" marB="19050" anchor="ctr"/>
                </a:tc>
              </a:tr>
            </a:tbl>
          </a:graphicData>
        </a:graphic>
      </p:graphicFrame>
      <p:sp>
        <p:nvSpPr>
          <p:cNvPr id="14" name="TextBox 13"/>
          <p:cNvSpPr txBox="1"/>
          <p:nvPr/>
        </p:nvSpPr>
        <p:spPr>
          <a:xfrm>
            <a:off x="457200" y="1013601"/>
            <a:ext cx="5443870" cy="1323439"/>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tx1">
                    <a:lumMod val="50000"/>
                  </a:schemeClr>
                </a:solidFill>
                <a:latin typeface="Arial" pitchFamily="34" charset="0"/>
                <a:cs typeface="Arial" pitchFamily="34" charset="0"/>
              </a:rPr>
              <a:t>Materials acquisition</a:t>
            </a:r>
          </a:p>
          <a:p>
            <a:pPr marL="285750" indent="-285750">
              <a:buFont typeface="Arial" pitchFamily="34" charset="0"/>
              <a:buChar char="•"/>
            </a:pPr>
            <a:r>
              <a:rPr lang="en-US" sz="2000" dirty="0">
                <a:solidFill>
                  <a:schemeClr val="tx1">
                    <a:lumMod val="50000"/>
                  </a:schemeClr>
                </a:solidFill>
                <a:latin typeface="Arial" pitchFamily="34" charset="0"/>
                <a:cs typeface="Arial" pitchFamily="34" charset="0"/>
              </a:rPr>
              <a:t>K</a:t>
            </a:r>
            <a:r>
              <a:rPr lang="en-US" sz="2000" dirty="0" smtClean="0">
                <a:solidFill>
                  <a:schemeClr val="tx1">
                    <a:lumMod val="50000"/>
                  </a:schemeClr>
                </a:solidFill>
                <a:latin typeface="Arial" pitchFamily="34" charset="0"/>
                <a:cs typeface="Arial" pitchFamily="34" charset="0"/>
              </a:rPr>
              <a:t>nown substances of concern</a:t>
            </a:r>
          </a:p>
          <a:p>
            <a:pPr marL="285750" indent="-285750">
              <a:buFont typeface="Arial" pitchFamily="34" charset="0"/>
              <a:buChar char="•"/>
            </a:pPr>
            <a:r>
              <a:rPr lang="en-US" sz="2000" dirty="0" smtClean="0">
                <a:solidFill>
                  <a:schemeClr val="tx1">
                    <a:lumMod val="50000"/>
                  </a:schemeClr>
                </a:solidFill>
                <a:latin typeface="Arial" pitchFamily="34" charset="0"/>
                <a:cs typeface="Arial" pitchFamily="34" charset="0"/>
              </a:rPr>
              <a:t>Specific supply chain issues</a:t>
            </a:r>
          </a:p>
          <a:p>
            <a:pPr marL="285750" indent="-285750">
              <a:buFont typeface="Arial" pitchFamily="34" charset="0"/>
              <a:buChar char="•"/>
            </a:pPr>
            <a:r>
              <a:rPr lang="en-US" sz="2000" dirty="0" smtClean="0">
                <a:solidFill>
                  <a:schemeClr val="tx1">
                    <a:lumMod val="50000"/>
                  </a:schemeClr>
                </a:solidFill>
                <a:latin typeface="Arial" pitchFamily="34" charset="0"/>
                <a:cs typeface="Arial" pitchFamily="34" charset="0"/>
              </a:rPr>
              <a:t>Recycled content</a:t>
            </a:r>
          </a:p>
        </p:txBody>
      </p:sp>
    </p:spTree>
    <p:extLst>
      <p:ext uri="{BB962C8B-B14F-4D97-AF65-F5344CB8AC3E}">
        <p14:creationId xmlns="" xmlns:p14="http://schemas.microsoft.com/office/powerpoint/2010/main" val="196804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Energy Use</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19</a:t>
            </a:fld>
            <a:endParaRPr lang="en-US"/>
          </a:p>
        </p:txBody>
      </p:sp>
      <p:sp>
        <p:nvSpPr>
          <p:cNvPr id="8" name="TextBox 7"/>
          <p:cNvSpPr txBox="1"/>
          <p:nvPr/>
        </p:nvSpPr>
        <p:spPr>
          <a:xfrm>
            <a:off x="457200" y="1013601"/>
            <a:ext cx="5443870" cy="101566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232325"/>
                </a:solidFill>
                <a:latin typeface="Arial" pitchFamily="34" charset="0"/>
                <a:cs typeface="Arial" pitchFamily="34" charset="0"/>
              </a:rPr>
              <a:t>Product energy use or performance</a:t>
            </a:r>
          </a:p>
          <a:p>
            <a:pPr marL="285750" indent="-285750">
              <a:buFont typeface="Arial" pitchFamily="34" charset="0"/>
              <a:buChar char="•"/>
            </a:pPr>
            <a:r>
              <a:rPr lang="en-US" sz="2000" dirty="0" smtClean="0">
                <a:solidFill>
                  <a:srgbClr val="232325"/>
                </a:solidFill>
                <a:latin typeface="Arial" pitchFamily="34" charset="0"/>
                <a:cs typeface="Arial" pitchFamily="34" charset="0"/>
              </a:rPr>
              <a:t>Charging systems</a:t>
            </a:r>
          </a:p>
          <a:p>
            <a:pPr marL="285750" indent="-285750">
              <a:buFont typeface="Arial" pitchFamily="34" charset="0"/>
              <a:buChar char="•"/>
            </a:pPr>
            <a:r>
              <a:rPr lang="en-US" sz="2000" dirty="0" smtClean="0">
                <a:solidFill>
                  <a:srgbClr val="232325"/>
                </a:solidFill>
                <a:latin typeface="Arial" pitchFamily="34" charset="0"/>
                <a:cs typeface="Arial" pitchFamily="34" charset="0"/>
              </a:rPr>
              <a:t>Potential energy savings</a:t>
            </a:r>
          </a:p>
        </p:txBody>
      </p:sp>
      <p:graphicFrame>
        <p:nvGraphicFramePr>
          <p:cNvPr id="9" name="Table 8"/>
          <p:cNvGraphicFramePr>
            <a:graphicFrameLocks noGrp="1"/>
          </p:cNvGraphicFramePr>
          <p:nvPr>
            <p:extLst>
              <p:ext uri="{D42A27DB-BD31-4B8C-83A1-F6EECF244321}">
                <p14:modId xmlns="" xmlns:p14="http://schemas.microsoft.com/office/powerpoint/2010/main" val="664450820"/>
              </p:ext>
            </p:extLst>
          </p:nvPr>
        </p:nvGraphicFramePr>
        <p:xfrm>
          <a:off x="499744" y="2808830"/>
          <a:ext cx="8229600" cy="3067812"/>
        </p:xfrm>
        <a:graphic>
          <a:graphicData uri="http://schemas.openxmlformats.org/drawingml/2006/table">
            <a:tbl>
              <a:tblPr firstRow="1" firstCol="1" bandRow="1">
                <a:tableStyleId>{21E4AEA4-8DFA-4A89-87EB-49C32662AFE0}</a:tableStyleId>
              </a:tblPr>
              <a:tblGrid>
                <a:gridCol w="1605516"/>
                <a:gridCol w="1531088"/>
                <a:gridCol w="3476847"/>
                <a:gridCol w="1616149"/>
              </a:tblGrid>
              <a:tr h="0">
                <a:tc>
                  <a:txBody>
                    <a:bodyPr/>
                    <a:lstStyle/>
                    <a:p>
                      <a:pPr marL="0" marR="0" algn="ctr">
                        <a:lnSpc>
                          <a:spcPct val="115000"/>
                        </a:lnSpc>
                        <a:spcBef>
                          <a:spcPts val="0"/>
                        </a:spcBef>
                        <a:spcAft>
                          <a:spcPts val="0"/>
                        </a:spcAft>
                      </a:pPr>
                      <a:r>
                        <a:rPr lang="en-US" sz="1800" dirty="0">
                          <a:effectLst/>
                        </a:rPr>
                        <a:t>Prerequisites</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Section/ Paragraph Reference</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Title of Section / Requirement Description</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Points (max)</a:t>
                      </a:r>
                      <a:endParaRPr lang="en-US" sz="1600" dirty="0">
                        <a:effectLst/>
                        <a:latin typeface="Calibri"/>
                        <a:ea typeface="Calibri"/>
                        <a:cs typeface="Times New Roman"/>
                      </a:endParaRPr>
                    </a:p>
                  </a:txBody>
                  <a:tcPr marL="19050" marR="19050" marT="19050" marB="19050" anchor="ctr"/>
                </a:tc>
              </a:tr>
              <a:tr h="0">
                <a:tc gridSpan="4">
                  <a:txBody>
                    <a:bodyPr/>
                    <a:lstStyle/>
                    <a:p>
                      <a:pPr marL="0" marR="0" algn="l">
                        <a:lnSpc>
                          <a:spcPct val="115000"/>
                        </a:lnSpc>
                        <a:spcBef>
                          <a:spcPts val="0"/>
                        </a:spcBef>
                        <a:spcAft>
                          <a:spcPts val="0"/>
                        </a:spcAft>
                      </a:pPr>
                      <a:r>
                        <a:rPr lang="en-US" sz="1800" dirty="0">
                          <a:effectLst/>
                        </a:rPr>
                        <a:t>Energy Use</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l">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u="sng" dirty="0">
                          <a:effectLst/>
                        </a:rPr>
                        <a:t>10.1</a:t>
                      </a:r>
                      <a:endParaRPr lang="en-US" sz="16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0"/>
                        </a:spcAft>
                      </a:pPr>
                      <a:r>
                        <a:rPr lang="en-US" sz="1800" dirty="0">
                          <a:effectLst/>
                        </a:rPr>
                        <a:t>Charger connector </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dirty="0">
                          <a:effectLst/>
                        </a:rPr>
                        <a:t>2 </a:t>
                      </a:r>
                      <a:endParaRPr lang="en-US" sz="1600" dirty="0">
                        <a:effectLst/>
                        <a:latin typeface="Calibri"/>
                        <a:ea typeface="Calibri"/>
                        <a:cs typeface="Times New Roman"/>
                      </a:endParaRPr>
                    </a:p>
                  </a:txBody>
                  <a:tcPr marL="19050" marR="19050" marT="19050" marB="19050" anchor="ctr"/>
                </a:tc>
              </a:tr>
              <a:tr h="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u="sng" dirty="0">
                          <a:effectLst/>
                        </a:rPr>
                        <a:t>10.2</a:t>
                      </a:r>
                      <a:endParaRPr lang="en-US" sz="16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0"/>
                        </a:spcAft>
                      </a:pPr>
                      <a:r>
                        <a:rPr lang="en-US" sz="1800" dirty="0">
                          <a:effectLst/>
                        </a:rPr>
                        <a:t>External Power Supply energy use </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dirty="0">
                          <a:effectLst/>
                        </a:rPr>
                        <a:t>20 </a:t>
                      </a:r>
                      <a:endParaRPr lang="en-US" sz="1600" dirty="0">
                        <a:effectLst/>
                        <a:latin typeface="Calibri"/>
                        <a:ea typeface="Calibri"/>
                        <a:cs typeface="Times New Roman"/>
                      </a:endParaRPr>
                    </a:p>
                  </a:txBody>
                  <a:tcPr marL="19050" marR="19050" marT="19050" marB="19050" anchor="ctr"/>
                </a:tc>
              </a:tr>
              <a:tr h="0">
                <a:tc>
                  <a:txBody>
                    <a:bodyPr/>
                    <a:lstStyle/>
                    <a:p>
                      <a:pPr marL="0" marR="0" algn="l">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u="sng" dirty="0">
                          <a:effectLst/>
                        </a:rPr>
                        <a:t>10.3</a:t>
                      </a:r>
                      <a:endParaRPr lang="en-US" sz="1600" dirty="0">
                        <a:effectLst/>
                        <a:latin typeface="Calibri"/>
                        <a:ea typeface="Calibri"/>
                        <a:cs typeface="Times New Roman"/>
                      </a:endParaRPr>
                    </a:p>
                  </a:txBody>
                  <a:tcPr marL="19050" marR="19050" marT="19050" marB="19050" anchor="ctr"/>
                </a:tc>
                <a:tc>
                  <a:txBody>
                    <a:bodyPr/>
                    <a:lstStyle/>
                    <a:p>
                      <a:pPr marL="0" marR="0" algn="l">
                        <a:lnSpc>
                          <a:spcPct val="115000"/>
                        </a:lnSpc>
                        <a:spcBef>
                          <a:spcPts val="0"/>
                        </a:spcBef>
                        <a:spcAft>
                          <a:spcPts val="0"/>
                        </a:spcAft>
                      </a:pPr>
                      <a:r>
                        <a:rPr lang="en-US" sz="1800" dirty="0">
                          <a:effectLst/>
                        </a:rPr>
                        <a:t>Handset Connector </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dirty="0">
                          <a:effectLst/>
                        </a:rPr>
                        <a:t>2 </a:t>
                      </a:r>
                      <a:endParaRPr lang="en-US" sz="1600" dirty="0">
                        <a:effectLst/>
                        <a:latin typeface="Calibri"/>
                        <a:ea typeface="Calibri"/>
                        <a:cs typeface="Times New Roman"/>
                      </a:endParaRPr>
                    </a:p>
                  </a:txBody>
                  <a:tcPr marL="19050" marR="19050" marT="19050" marB="19050" anchor="ctr"/>
                </a:tc>
              </a:tr>
              <a:tr h="0">
                <a:tc>
                  <a:txBody>
                    <a:bodyPr/>
                    <a:lstStyle/>
                    <a:p>
                      <a:pPr marL="0" marR="0" algn="l">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dirty="0">
                          <a:effectLst/>
                        </a:rPr>
                        <a:t>Total</a:t>
                      </a:r>
                      <a:endParaRPr lang="en-US" sz="1600" dirty="0">
                        <a:effectLst/>
                        <a:latin typeface="Calibri"/>
                        <a:ea typeface="Calibri"/>
                        <a:cs typeface="Times New Roman"/>
                      </a:endParaRPr>
                    </a:p>
                  </a:txBody>
                  <a:tcPr marL="19050" marR="19050" marT="19050" marB="19050"/>
                </a:tc>
                <a:tc>
                  <a:txBody>
                    <a:bodyPr/>
                    <a:lstStyle/>
                    <a:p>
                      <a:pPr marL="0" marR="0" algn="l">
                        <a:lnSpc>
                          <a:spcPct val="115000"/>
                        </a:lnSpc>
                        <a:spcBef>
                          <a:spcPts val="0"/>
                        </a:spcBef>
                        <a:spcAft>
                          <a:spcPts val="0"/>
                        </a:spcAft>
                      </a:pPr>
                      <a:r>
                        <a:rPr lang="en-US" sz="1800" dirty="0">
                          <a:effectLst/>
                        </a:rPr>
                        <a:t>24</a:t>
                      </a:r>
                      <a:endParaRPr lang="en-US" sz="160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 xmlns:p14="http://schemas.microsoft.com/office/powerpoint/2010/main" val="2201946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a:grpSpLocks/>
          </p:cNvGrpSpPr>
          <p:nvPr/>
        </p:nvGrpSpPr>
        <p:grpSpPr bwMode="auto">
          <a:xfrm>
            <a:off x="454025" y="423863"/>
            <a:ext cx="5819775" cy="1441450"/>
            <a:chOff x="457198" y="2336021"/>
            <a:chExt cx="5820218" cy="1440111"/>
          </a:xfrm>
        </p:grpSpPr>
        <p:cxnSp>
          <p:nvCxnSpPr>
            <p:cNvPr id="6" name="Straight Connector 5"/>
            <p:cNvCxnSpPr/>
            <p:nvPr/>
          </p:nvCxnSpPr>
          <p:spPr>
            <a:xfrm>
              <a:off x="458786" y="2339193"/>
              <a:ext cx="5818630"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7198" y="2336021"/>
              <a:ext cx="0" cy="1440111"/>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 name="Title 1"/>
          <p:cNvSpPr txBox="1">
            <a:spLocks/>
          </p:cNvSpPr>
          <p:nvPr/>
        </p:nvSpPr>
        <p:spPr bwMode="auto">
          <a:xfrm>
            <a:off x="581025" y="611188"/>
            <a:ext cx="5775325" cy="127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charset="0"/>
                <a:cs typeface="Geneva" charset="0"/>
              </a:defRPr>
            </a:lvl1pPr>
            <a:lvl2pPr marL="742950" indent="-285750" eaLnBrk="0" hangingPunct="0">
              <a:defRPr sz="2400">
                <a:solidFill>
                  <a:schemeClr val="tx1"/>
                </a:solidFill>
                <a:latin typeface="Arial" pitchFamily="34" charset="0"/>
                <a:ea typeface="Geneva" charset="0"/>
                <a:cs typeface="Geneva" charset="0"/>
              </a:defRPr>
            </a:lvl2pPr>
            <a:lvl3pPr marL="1143000" indent="-228600" eaLnBrk="0" hangingPunct="0">
              <a:defRPr sz="2400">
                <a:solidFill>
                  <a:schemeClr val="tx1"/>
                </a:solidFill>
                <a:latin typeface="Arial" pitchFamily="34" charset="0"/>
                <a:ea typeface="Geneva" charset="0"/>
                <a:cs typeface="Geneva" charset="0"/>
              </a:defRPr>
            </a:lvl3pPr>
            <a:lvl4pPr marL="1600200" indent="-228600" eaLnBrk="0" hangingPunct="0">
              <a:defRPr sz="2400">
                <a:solidFill>
                  <a:schemeClr val="tx1"/>
                </a:solidFill>
                <a:latin typeface="Arial" pitchFamily="34" charset="0"/>
                <a:ea typeface="Geneva" charset="0"/>
                <a:cs typeface="Geneva" charset="0"/>
              </a:defRPr>
            </a:lvl4pPr>
            <a:lvl5pPr marL="2057400" indent="-228600" eaLnBrk="0" hangingPunct="0">
              <a:defRPr sz="2400">
                <a:solidFill>
                  <a:schemeClr val="tx1"/>
                </a:solidFill>
                <a:latin typeface="Arial" pitchFamily="34"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eaLnBrk="1" hangingPunct="1"/>
            <a:r>
              <a:rPr lang="en-US" sz="1800" b="1" dirty="0" smtClean="0">
                <a:solidFill>
                  <a:srgbClr val="464749"/>
                </a:solidFill>
                <a:cs typeface="Arial" pitchFamily="34" charset="0"/>
              </a:rPr>
              <a:t>WE ARE A GLOBAL FORCE</a:t>
            </a:r>
          </a:p>
          <a:p>
            <a:pPr eaLnBrk="1" hangingPunct="1">
              <a:lnSpc>
                <a:spcPct val="80000"/>
              </a:lnSpc>
            </a:pPr>
            <a:r>
              <a:rPr lang="en-US" sz="6000" b="1" dirty="0" smtClean="0">
                <a:solidFill>
                  <a:srgbClr val="464749"/>
                </a:solidFill>
                <a:cs typeface="Arial" pitchFamily="34" charset="0"/>
              </a:rPr>
              <a:t>FOR GOOD</a:t>
            </a:r>
          </a:p>
        </p:txBody>
      </p:sp>
      <p:sp>
        <p:nvSpPr>
          <p:cNvPr id="9" name="TextBox 8"/>
          <p:cNvSpPr txBox="1"/>
          <p:nvPr/>
        </p:nvSpPr>
        <p:spPr>
          <a:xfrm>
            <a:off x="425451" y="2141538"/>
            <a:ext cx="4522787" cy="3354387"/>
          </a:xfrm>
          <a:prstGeom prst="rect">
            <a:avLst/>
          </a:prstGeom>
          <a:noFill/>
        </p:spPr>
        <p:txBody>
          <a:bodyPr>
            <a:spAutoFit/>
          </a:bodyPr>
          <a:lstStyle/>
          <a:p>
            <a:pPr>
              <a:lnSpc>
                <a:spcPct val="120000"/>
              </a:lnSpc>
              <a:defRPr/>
            </a:pPr>
            <a:r>
              <a:rPr lang="en-US" sz="1600" dirty="0">
                <a:solidFill>
                  <a:srgbClr val="464749"/>
                </a:solidFill>
                <a:latin typeface="Arial"/>
                <a:ea typeface="Geneva" charset="0"/>
              </a:rPr>
              <a:t>At UL, our mission of working for a </a:t>
            </a:r>
            <a:br>
              <a:rPr lang="en-US" sz="1600" dirty="0">
                <a:solidFill>
                  <a:srgbClr val="464749"/>
                </a:solidFill>
                <a:latin typeface="Arial"/>
                <a:ea typeface="Geneva" charset="0"/>
              </a:rPr>
            </a:br>
            <a:r>
              <a:rPr lang="en-US" sz="1600" dirty="0">
                <a:solidFill>
                  <a:srgbClr val="464749"/>
                </a:solidFill>
                <a:latin typeface="Arial"/>
                <a:ea typeface="Geneva" charset="0"/>
              </a:rPr>
              <a:t>safer world since 1894 is at the core of </a:t>
            </a:r>
            <a:br>
              <a:rPr lang="en-US" sz="1600" dirty="0">
                <a:solidFill>
                  <a:srgbClr val="464749"/>
                </a:solidFill>
                <a:latin typeface="Arial"/>
                <a:ea typeface="Geneva" charset="0"/>
              </a:rPr>
            </a:br>
            <a:r>
              <a:rPr lang="en-US" sz="1600" dirty="0">
                <a:solidFill>
                  <a:srgbClr val="464749"/>
                </a:solidFill>
                <a:latin typeface="Arial"/>
                <a:ea typeface="Geneva" charset="0"/>
              </a:rPr>
              <a:t>everything we do.</a:t>
            </a:r>
          </a:p>
          <a:p>
            <a:pPr>
              <a:lnSpc>
                <a:spcPct val="50000"/>
              </a:lnSpc>
              <a:defRPr/>
            </a:pPr>
            <a:endParaRPr lang="en-US" sz="1600" dirty="0">
              <a:solidFill>
                <a:srgbClr val="464749"/>
              </a:solidFill>
              <a:latin typeface="Arial"/>
              <a:ea typeface="Geneva" charset="0"/>
            </a:endParaRPr>
          </a:p>
          <a:p>
            <a:pPr marL="285750" indent="-285750">
              <a:lnSpc>
                <a:spcPct val="120000"/>
              </a:lnSpc>
              <a:buFontTx/>
              <a:buChar char="-"/>
              <a:defRPr/>
            </a:pPr>
            <a:r>
              <a:rPr lang="en-US" sz="1600" dirty="0">
                <a:solidFill>
                  <a:srgbClr val="464749"/>
                </a:solidFill>
                <a:latin typeface="Arial"/>
                <a:ea typeface="Geneva" charset="0"/>
              </a:rPr>
              <a:t>Advancing safety through careful research and investigation</a:t>
            </a:r>
          </a:p>
          <a:p>
            <a:pPr marL="285750" indent="-285750">
              <a:lnSpc>
                <a:spcPct val="120000"/>
              </a:lnSpc>
              <a:buFontTx/>
              <a:buChar char="-"/>
              <a:defRPr/>
            </a:pPr>
            <a:r>
              <a:rPr lang="en-US" sz="1600" dirty="0">
                <a:solidFill>
                  <a:srgbClr val="464749"/>
                </a:solidFill>
                <a:latin typeface="Arial"/>
                <a:ea typeface="Geneva" charset="0"/>
              </a:rPr>
              <a:t>Preventing or reducing loss of life </a:t>
            </a:r>
            <a:br>
              <a:rPr lang="en-US" sz="1600" dirty="0">
                <a:solidFill>
                  <a:srgbClr val="464749"/>
                </a:solidFill>
                <a:latin typeface="Arial"/>
                <a:ea typeface="Geneva" charset="0"/>
              </a:rPr>
            </a:br>
            <a:r>
              <a:rPr lang="en-US" sz="1600" dirty="0">
                <a:solidFill>
                  <a:srgbClr val="464749"/>
                </a:solidFill>
                <a:latin typeface="Arial"/>
                <a:ea typeface="Geneva" charset="0"/>
              </a:rPr>
              <a:t>and property</a:t>
            </a:r>
          </a:p>
          <a:p>
            <a:pPr marL="285750" indent="-285750">
              <a:lnSpc>
                <a:spcPct val="120000"/>
              </a:lnSpc>
              <a:buFontTx/>
              <a:buChar char="-"/>
              <a:defRPr/>
            </a:pPr>
            <a:r>
              <a:rPr lang="en-US" sz="1600" dirty="0">
                <a:solidFill>
                  <a:srgbClr val="464749"/>
                </a:solidFill>
                <a:latin typeface="Arial"/>
                <a:ea typeface="Geneva" charset="0"/>
              </a:rPr>
              <a:t>Promoting safe living and working environments for all people</a:t>
            </a:r>
          </a:p>
          <a:p>
            <a:pPr>
              <a:lnSpc>
                <a:spcPct val="120000"/>
              </a:lnSpc>
              <a:defRPr/>
            </a:pPr>
            <a:endParaRPr lang="en-US" sz="1600" dirty="0">
              <a:solidFill>
                <a:srgbClr val="FFFFFF"/>
              </a:solidFill>
              <a:latin typeface="Arial"/>
              <a:ea typeface="Geneva" charset="0"/>
            </a:endParaRPr>
          </a:p>
          <a:p>
            <a:pPr>
              <a:defRPr/>
            </a:pPr>
            <a:endParaRPr lang="en-US" sz="1200" dirty="0" err="1">
              <a:solidFill>
                <a:srgbClr val="FFFFFF"/>
              </a:solidFill>
              <a:latin typeface="Arial"/>
              <a:ea typeface="Geneva" charset="0"/>
              <a:cs typeface="Arial" pitchFamily="34" charset="0"/>
            </a:endParaRPr>
          </a:p>
        </p:txBody>
      </p:sp>
      <p:pic>
        <p:nvPicPr>
          <p:cNvPr id="10" name="Picture 14" descr="1.eps"/>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48238" y="2268538"/>
            <a:ext cx="3759200" cy="2451100"/>
          </a:xfrm>
          <a:prstGeom prst="rect">
            <a:avLst/>
          </a:prstGeom>
          <a:solidFill>
            <a:srgbClr val="464749"/>
          </a:solidFill>
          <a:ln w="9525">
            <a:noFill/>
            <a:miter lim="800000"/>
            <a:headEnd/>
            <a:tailEnd/>
          </a:ln>
          <a:extLst/>
        </p:spPr>
      </p:pic>
      <p:pic>
        <p:nvPicPr>
          <p:cNvPr id="11" name="Picture 12" descr="UL_Enterprise_wht.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83275" y="2593975"/>
            <a:ext cx="1820863"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lide Number Placeholder 8"/>
          <p:cNvSpPr txBox="1">
            <a:spLocks/>
          </p:cNvSpPr>
          <p:nvPr/>
        </p:nvSpPr>
        <p:spPr bwMode="auto">
          <a:xfrm>
            <a:off x="4111625" y="6387046"/>
            <a:ext cx="641350" cy="365125"/>
          </a:xfrm>
          <a:prstGeom prst="rect">
            <a:avLst/>
          </a:prstGeom>
          <a:noFill/>
          <a:ln>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lgn="r"/>
            <a:fld id="{10356ED1-8AC4-4E49-BEEC-F10CDB23C281}" type="slidenum">
              <a:rPr lang="en-US" sz="1000" smtClean="0"/>
              <a:pPr algn="r"/>
              <a:t>2</a:t>
            </a:fld>
            <a:endParaRPr lang="en-US" sz="1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7327900" cy="1143000"/>
          </a:xfrm>
        </p:spPr>
        <p:txBody>
          <a:bodyPr/>
          <a:lstStyle/>
          <a:p>
            <a:pPr eaLnBrk="1" hangingPunct="1"/>
            <a:r>
              <a:rPr lang="en-US" dirty="0" smtClean="0">
                <a:latin typeface="Arial" charset="0"/>
                <a:ea typeface="Geneva" charset="0"/>
              </a:rPr>
              <a:t>Health and Environment</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20</a:t>
            </a:fld>
            <a:endParaRPr lang="en-US"/>
          </a:p>
        </p:txBody>
      </p:sp>
      <p:graphicFrame>
        <p:nvGraphicFramePr>
          <p:cNvPr id="9" name="Table 8"/>
          <p:cNvGraphicFramePr>
            <a:graphicFrameLocks noGrp="1"/>
          </p:cNvGraphicFramePr>
          <p:nvPr>
            <p:extLst>
              <p:ext uri="{D42A27DB-BD31-4B8C-83A1-F6EECF244321}">
                <p14:modId xmlns="" xmlns:p14="http://schemas.microsoft.com/office/powerpoint/2010/main" val="1082355536"/>
              </p:ext>
            </p:extLst>
          </p:nvPr>
        </p:nvGraphicFramePr>
        <p:xfrm>
          <a:off x="606054" y="1842239"/>
          <a:ext cx="7985052" cy="4157548"/>
        </p:xfrm>
        <a:graphic>
          <a:graphicData uri="http://schemas.openxmlformats.org/drawingml/2006/table">
            <a:tbl>
              <a:tblPr firstRow="1" firstCol="1" bandRow="1">
                <a:tableStyleId>{21E4AEA4-8DFA-4A89-87EB-49C32662AFE0}</a:tableStyleId>
              </a:tblPr>
              <a:tblGrid>
                <a:gridCol w="1584253"/>
                <a:gridCol w="1424763"/>
                <a:gridCol w="2979773"/>
                <a:gridCol w="1996263"/>
              </a:tblGrid>
              <a:tr h="0">
                <a:tc>
                  <a:txBody>
                    <a:bodyPr/>
                    <a:lstStyle/>
                    <a:p>
                      <a:pPr marL="0" marR="0" algn="ctr">
                        <a:lnSpc>
                          <a:spcPct val="115000"/>
                        </a:lnSpc>
                        <a:spcBef>
                          <a:spcPts val="0"/>
                        </a:spcBef>
                        <a:spcAft>
                          <a:spcPts val="0"/>
                        </a:spcAft>
                      </a:pPr>
                      <a:r>
                        <a:rPr lang="en-US" sz="1600" dirty="0">
                          <a:effectLst/>
                        </a:rPr>
                        <a:t>Prerequisites</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dirty="0">
                          <a:effectLst/>
                        </a:rPr>
                        <a:t>Section/ Paragraph Reference</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dirty="0">
                          <a:effectLst/>
                        </a:rPr>
                        <a:t>Title of Section / Requirement Description</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dirty="0">
                          <a:effectLst/>
                        </a:rPr>
                        <a:t>Points (max)</a:t>
                      </a:r>
                      <a:endParaRPr lang="en-US" sz="1600" dirty="0">
                        <a:effectLst/>
                        <a:latin typeface="Calibri"/>
                        <a:ea typeface="Calibri"/>
                        <a:cs typeface="Times New Roman"/>
                      </a:endParaRPr>
                    </a:p>
                  </a:txBody>
                  <a:tcPr marL="19050" marR="19050" marT="19050" marB="19050" anchor="ctr"/>
                </a:tc>
              </a:tr>
              <a:tr h="0">
                <a:tc gridSpan="4">
                  <a:txBody>
                    <a:bodyPr/>
                    <a:lstStyle/>
                    <a:p>
                      <a:pPr marL="0" marR="0" algn="l">
                        <a:lnSpc>
                          <a:spcPct val="115000"/>
                        </a:lnSpc>
                        <a:spcBef>
                          <a:spcPts val="0"/>
                        </a:spcBef>
                        <a:spcAft>
                          <a:spcPts val="0"/>
                        </a:spcAft>
                      </a:pPr>
                      <a:r>
                        <a:rPr lang="en-US" sz="1600" dirty="0" smtClean="0">
                          <a:effectLst/>
                        </a:rPr>
                        <a:t>Substance Restrictions</a:t>
                      </a:r>
                      <a:endParaRPr lang="en-US" sz="1600" dirty="0">
                        <a:solidFill>
                          <a:schemeClr val="tx1"/>
                        </a:solidFill>
                        <a:effectLst/>
                        <a:latin typeface="+mn-lt"/>
                        <a:ea typeface="Calibri"/>
                        <a:cs typeface="Times New Roman"/>
                      </a:endParaRPr>
                    </a:p>
                  </a:txBody>
                  <a:tcPr marL="14939" marR="14939" marT="14939" marB="14939" anchor="ct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14939" marR="14939" marT="14939" marB="14939" anchor="ctr"/>
                </a:tc>
              </a:tr>
              <a:tr h="0">
                <a:tc>
                  <a:txBody>
                    <a:bodyPr/>
                    <a:lstStyle/>
                    <a:p>
                      <a:pPr marL="0" marR="0" algn="ctr">
                        <a:lnSpc>
                          <a:spcPct val="115000"/>
                        </a:lnSpc>
                        <a:spcBef>
                          <a:spcPts val="0"/>
                        </a:spcBef>
                        <a:spcAft>
                          <a:spcPts val="0"/>
                        </a:spcAft>
                      </a:pPr>
                      <a:r>
                        <a:rPr lang="en-US" sz="1400" dirty="0">
                          <a:effectLst/>
                        </a:rPr>
                        <a:t>Required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11.1</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err="1">
                          <a:effectLst/>
                        </a:rPr>
                        <a:t>RoHS</a:t>
                      </a:r>
                      <a:r>
                        <a:rPr lang="en-US" sz="1400" dirty="0">
                          <a:effectLst/>
                        </a:rPr>
                        <a:t> Compliance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Required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gn="ctr">
                        <a:lnSpc>
                          <a:spcPct val="115000"/>
                        </a:lnSpc>
                        <a:spcBef>
                          <a:spcPts val="0"/>
                        </a:spcBef>
                        <a:spcAft>
                          <a:spcPts val="0"/>
                        </a:spcAft>
                      </a:pPr>
                      <a:r>
                        <a:rPr lang="en-US" sz="1400" dirty="0">
                          <a:effectLst/>
                        </a:rPr>
                        <a:t>Required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11.2</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a:effectLst/>
                        </a:rPr>
                        <a:t>Extractable Nickel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Required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400" dirty="0">
                          <a:effectLst/>
                        </a:rPr>
                        <a:t>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11.3</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a:effectLst/>
                        </a:rPr>
                        <a:t>Elimination of PVC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3 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400" dirty="0">
                          <a:effectLst/>
                        </a:rPr>
                        <a:t>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11.4</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a:effectLst/>
                        </a:rPr>
                        <a:t>Phthalates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2 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400" dirty="0">
                          <a:effectLst/>
                        </a:rPr>
                        <a:t>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11.5</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a:effectLst/>
                        </a:rPr>
                        <a:t>Low Halogen PWB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2 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400" dirty="0">
                          <a:effectLst/>
                        </a:rPr>
                        <a:t>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11.6</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a:effectLst/>
                        </a:rPr>
                        <a:t>Low Halogen Handset </a:t>
                      </a:r>
                      <a:endParaRPr lang="en-US" sz="140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3 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400" dirty="0">
                          <a:effectLst/>
                        </a:rPr>
                        <a:t>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11.7</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a:effectLst/>
                        </a:rPr>
                        <a:t>Low beryllium content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2 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gn="ctr">
                        <a:lnSpc>
                          <a:spcPct val="115000"/>
                        </a:lnSpc>
                        <a:spcBef>
                          <a:spcPts val="0"/>
                        </a:spcBef>
                        <a:spcAft>
                          <a:spcPts val="0"/>
                        </a:spcAft>
                      </a:pPr>
                      <a:r>
                        <a:rPr lang="en-US" sz="1400" dirty="0">
                          <a:effectLst/>
                        </a:rPr>
                        <a:t>Required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a:effectLst/>
                        </a:rPr>
                        <a:t>11.8</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a:effectLst/>
                        </a:rPr>
                        <a:t>Low Cadmium and Mercury batteries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Required </a:t>
                      </a:r>
                      <a:endParaRPr lang="en-US" sz="1400" dirty="0">
                        <a:solidFill>
                          <a:schemeClr val="tx1"/>
                        </a:solidFill>
                        <a:effectLst/>
                        <a:latin typeface="Calibri"/>
                        <a:ea typeface="Calibri"/>
                        <a:cs typeface="Times New Roman"/>
                      </a:endParaRPr>
                    </a:p>
                  </a:txBody>
                  <a:tcPr marL="14939" marR="14939" marT="14939" marB="14939" anchor="ctr"/>
                </a:tc>
              </a:tr>
              <a:tr h="0">
                <a:tc>
                  <a:txBody>
                    <a:bodyPr/>
                    <a:lstStyle/>
                    <a:p>
                      <a:pPr marL="0" marR="0" algn="ctr">
                        <a:lnSpc>
                          <a:spcPct val="115000"/>
                        </a:lnSpc>
                        <a:spcBef>
                          <a:spcPts val="0"/>
                        </a:spcBef>
                        <a:spcAft>
                          <a:spcPts val="0"/>
                        </a:spcAft>
                      </a:pPr>
                      <a:r>
                        <a:rPr lang="en-US" sz="1400" dirty="0">
                          <a:effectLst/>
                        </a:rPr>
                        <a:t>Required </a:t>
                      </a:r>
                      <a:endParaRPr lang="en-US" sz="14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u="sng" dirty="0" smtClean="0">
                          <a:effectLst/>
                        </a:rPr>
                        <a:t>11.9</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400" dirty="0">
                          <a:effectLst/>
                        </a:rPr>
                        <a:t>Low </a:t>
                      </a:r>
                      <a:r>
                        <a:rPr lang="en-US" sz="1400" dirty="0" smtClean="0">
                          <a:effectLst/>
                        </a:rPr>
                        <a:t>Pentachlorophenol, </a:t>
                      </a:r>
                      <a:r>
                        <a:rPr lang="en-US" sz="1400" dirty="0" err="1" smtClean="0">
                          <a:effectLst/>
                        </a:rPr>
                        <a:t>dibutyltin</a:t>
                      </a:r>
                      <a:r>
                        <a:rPr lang="en-US" sz="1400" dirty="0" smtClean="0">
                          <a:effectLst/>
                        </a:rPr>
                        <a:t> and </a:t>
                      </a:r>
                      <a:r>
                        <a:rPr lang="en-US" sz="1400" dirty="0" err="1" smtClean="0">
                          <a:effectLst/>
                        </a:rPr>
                        <a:t>dioxcyltin</a:t>
                      </a:r>
                      <a:r>
                        <a:rPr lang="en-US" sz="1400" dirty="0" smtClean="0">
                          <a:effectLst/>
                        </a:rPr>
                        <a:t>, </a:t>
                      </a:r>
                      <a:r>
                        <a:rPr lang="en-US" sz="1400" dirty="0" err="1" smtClean="0">
                          <a:effectLst/>
                        </a:rPr>
                        <a:t>azo</a:t>
                      </a:r>
                      <a:r>
                        <a:rPr lang="en-US" sz="1400" dirty="0" smtClean="0">
                          <a:effectLst/>
                        </a:rPr>
                        <a:t> dyes, </a:t>
                      </a:r>
                      <a:r>
                        <a:rPr lang="en-US" sz="1400" dirty="0" err="1" smtClean="0">
                          <a:effectLst/>
                        </a:rPr>
                        <a:t>dimethylfumarate</a:t>
                      </a:r>
                      <a:r>
                        <a:rPr lang="en-US" sz="1400" dirty="0" smtClean="0">
                          <a:effectLst/>
                        </a:rPr>
                        <a:t> in </a:t>
                      </a:r>
                      <a:r>
                        <a:rPr lang="en-US" sz="1400" dirty="0">
                          <a:effectLst/>
                        </a:rPr>
                        <a:t>accessories </a:t>
                      </a:r>
                      <a:endParaRPr lang="en-US" sz="14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400" dirty="0">
                          <a:effectLst/>
                        </a:rPr>
                        <a:t>Required </a:t>
                      </a:r>
                      <a:endParaRPr lang="en-US" sz="1400" dirty="0">
                        <a:solidFill>
                          <a:schemeClr val="tx1"/>
                        </a:solidFill>
                        <a:effectLst/>
                        <a:latin typeface="Calibri"/>
                        <a:ea typeface="Calibri"/>
                        <a:cs typeface="Times New Roman"/>
                      </a:endParaRPr>
                    </a:p>
                  </a:txBody>
                  <a:tcPr marL="14939" marR="14939" marT="14939" marB="14939" anchor="ctr"/>
                </a:tc>
              </a:tr>
            </a:tbl>
          </a:graphicData>
        </a:graphic>
      </p:graphicFrame>
      <p:sp>
        <p:nvSpPr>
          <p:cNvPr id="10" name="TextBox 9"/>
          <p:cNvSpPr txBox="1"/>
          <p:nvPr/>
        </p:nvSpPr>
        <p:spPr>
          <a:xfrm>
            <a:off x="457200" y="843473"/>
            <a:ext cx="5443870" cy="707886"/>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232325"/>
                </a:solidFill>
                <a:latin typeface="Arial" pitchFamily="34" charset="0"/>
                <a:cs typeface="Arial" pitchFamily="34" charset="0"/>
              </a:rPr>
              <a:t>Specific restricted substances</a:t>
            </a:r>
          </a:p>
          <a:p>
            <a:pPr marL="285750" indent="-285750">
              <a:buFont typeface="Arial" pitchFamily="34" charset="0"/>
              <a:buChar char="•"/>
            </a:pPr>
            <a:r>
              <a:rPr lang="en-US" sz="2000" dirty="0" smtClean="0">
                <a:solidFill>
                  <a:srgbClr val="232325"/>
                </a:solidFill>
                <a:latin typeface="Arial" pitchFamily="34" charset="0"/>
                <a:cs typeface="Arial" pitchFamily="34" charset="0"/>
              </a:rPr>
              <a:t>Product and accessories</a:t>
            </a:r>
          </a:p>
        </p:txBody>
      </p:sp>
    </p:spTree>
    <p:extLst>
      <p:ext uri="{BB962C8B-B14F-4D97-AF65-F5344CB8AC3E}">
        <p14:creationId xmlns="" xmlns:p14="http://schemas.microsoft.com/office/powerpoint/2010/main" val="243898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7327900" cy="1143000"/>
          </a:xfrm>
        </p:spPr>
        <p:txBody>
          <a:bodyPr/>
          <a:lstStyle/>
          <a:p>
            <a:pPr eaLnBrk="1" hangingPunct="1"/>
            <a:r>
              <a:rPr lang="en-US" dirty="0" smtClean="0">
                <a:latin typeface="Arial" charset="0"/>
                <a:ea typeface="Geneva" charset="0"/>
              </a:rPr>
              <a:t>Health and Environment</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21</a:t>
            </a:fld>
            <a:endParaRPr lang="en-US"/>
          </a:p>
        </p:txBody>
      </p:sp>
      <p:graphicFrame>
        <p:nvGraphicFramePr>
          <p:cNvPr id="7" name="Table 6"/>
          <p:cNvGraphicFramePr>
            <a:graphicFrameLocks noGrp="1"/>
          </p:cNvGraphicFramePr>
          <p:nvPr>
            <p:extLst>
              <p:ext uri="{D42A27DB-BD31-4B8C-83A1-F6EECF244321}">
                <p14:modId xmlns="" xmlns:p14="http://schemas.microsoft.com/office/powerpoint/2010/main" val="1843535626"/>
              </p:ext>
            </p:extLst>
          </p:nvPr>
        </p:nvGraphicFramePr>
        <p:xfrm>
          <a:off x="606054" y="3100002"/>
          <a:ext cx="7985052" cy="2336010"/>
        </p:xfrm>
        <a:graphic>
          <a:graphicData uri="http://schemas.openxmlformats.org/drawingml/2006/table">
            <a:tbl>
              <a:tblPr firstRow="1" firstCol="1" bandRow="1">
                <a:tableStyleId>{21E4AEA4-8DFA-4A89-87EB-49C32662AFE0}</a:tableStyleId>
              </a:tblPr>
              <a:tblGrid>
                <a:gridCol w="1584253"/>
                <a:gridCol w="1424763"/>
                <a:gridCol w="2979773"/>
                <a:gridCol w="1996263"/>
              </a:tblGrid>
              <a:tr h="0">
                <a:tc>
                  <a:txBody>
                    <a:bodyPr/>
                    <a:lstStyle/>
                    <a:p>
                      <a:pPr marL="0" marR="0" algn="ctr">
                        <a:lnSpc>
                          <a:spcPct val="115000"/>
                        </a:lnSpc>
                        <a:spcBef>
                          <a:spcPts val="0"/>
                        </a:spcBef>
                        <a:spcAft>
                          <a:spcPts val="0"/>
                        </a:spcAft>
                      </a:pPr>
                      <a:r>
                        <a:rPr lang="en-US" sz="1800" dirty="0">
                          <a:effectLst/>
                        </a:rPr>
                        <a:t>Prerequisites</a:t>
                      </a:r>
                      <a:endParaRPr lang="en-US" sz="18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Section/ Paragraph Reference</a:t>
                      </a:r>
                      <a:endParaRPr lang="en-US" sz="18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Title of Section / Requirement Description</a:t>
                      </a:r>
                      <a:endParaRPr lang="en-US" sz="18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Points (max)</a:t>
                      </a:r>
                      <a:endParaRPr lang="en-US" sz="1800" dirty="0">
                        <a:effectLst/>
                        <a:latin typeface="Calibri"/>
                        <a:ea typeface="Calibri"/>
                        <a:cs typeface="Times New Roman"/>
                      </a:endParaRPr>
                    </a:p>
                  </a:txBody>
                  <a:tcPr marL="19050" marR="19050" marT="19050" marB="19050" anchor="ctr"/>
                </a:tc>
              </a:tr>
              <a:tr h="0">
                <a:tc gridSpan="4">
                  <a:txBody>
                    <a:bodyPr/>
                    <a:lstStyle/>
                    <a:p>
                      <a:pPr marL="0" marR="0" algn="l">
                        <a:lnSpc>
                          <a:spcPct val="115000"/>
                        </a:lnSpc>
                        <a:spcBef>
                          <a:spcPts val="0"/>
                        </a:spcBef>
                        <a:spcAft>
                          <a:spcPts val="0"/>
                        </a:spcAft>
                      </a:pPr>
                      <a:r>
                        <a:rPr lang="en-US" sz="1800" dirty="0" smtClean="0">
                          <a:effectLst/>
                        </a:rPr>
                        <a:t>Toxicology</a:t>
                      </a:r>
                      <a:r>
                        <a:rPr lang="en-US" sz="1800" baseline="0" dirty="0" smtClean="0">
                          <a:effectLst/>
                        </a:rPr>
                        <a:t> Review</a:t>
                      </a:r>
                      <a:endParaRPr lang="en-US" sz="1800" dirty="0">
                        <a:solidFill>
                          <a:schemeClr val="tx1"/>
                        </a:solidFill>
                        <a:effectLst/>
                        <a:latin typeface="+mn-lt"/>
                        <a:ea typeface="Calibri"/>
                        <a:cs typeface="Times New Roman"/>
                      </a:endParaRPr>
                    </a:p>
                  </a:txBody>
                  <a:tcPr marL="14939" marR="14939" marT="14939" marB="14939" anchor="ct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800" dirty="0">
                          <a:effectLst/>
                        </a:rPr>
                        <a:t> </a:t>
                      </a:r>
                      <a:endParaRPr lang="en-US" sz="18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u="sng" dirty="0">
                          <a:effectLst/>
                        </a:rPr>
                        <a:t>12.1</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800" dirty="0">
                          <a:effectLst/>
                        </a:rPr>
                        <a:t>Dermal contact toxicology review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dirty="0">
                          <a:effectLst/>
                        </a:rPr>
                        <a:t>3 </a:t>
                      </a:r>
                      <a:endParaRPr lang="en-US" sz="18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800" dirty="0">
                          <a:effectLst/>
                        </a:rPr>
                        <a:t> </a:t>
                      </a:r>
                      <a:endParaRPr lang="en-US" sz="18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u="sng" dirty="0">
                          <a:effectLst/>
                        </a:rPr>
                        <a:t>12.2</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800">
                          <a:effectLst/>
                        </a:rPr>
                        <a:t>Acceptable profile </a:t>
                      </a:r>
                      <a:endParaRPr lang="en-US" sz="180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dirty="0">
                          <a:effectLst/>
                        </a:rPr>
                        <a:t>5 </a:t>
                      </a:r>
                      <a:endParaRPr lang="en-US" sz="1800" dirty="0">
                        <a:solidFill>
                          <a:schemeClr val="tx1"/>
                        </a:solidFill>
                        <a:effectLst/>
                        <a:latin typeface="Calibri"/>
                        <a:ea typeface="Calibri"/>
                        <a:cs typeface="Times New Roman"/>
                      </a:endParaRPr>
                    </a:p>
                  </a:txBody>
                  <a:tcPr marL="14939" marR="14939" marT="14939" marB="14939" anchor="ctr"/>
                </a:tc>
              </a:tr>
            </a:tbl>
          </a:graphicData>
        </a:graphic>
      </p:graphicFrame>
      <p:sp>
        <p:nvSpPr>
          <p:cNvPr id="8" name="TextBox 7"/>
          <p:cNvSpPr txBox="1"/>
          <p:nvPr/>
        </p:nvSpPr>
        <p:spPr>
          <a:xfrm>
            <a:off x="457200" y="1013601"/>
            <a:ext cx="5443870" cy="1323439"/>
          </a:xfrm>
          <a:prstGeom prst="rect">
            <a:avLst/>
          </a:prstGeom>
          <a:noFill/>
        </p:spPr>
        <p:txBody>
          <a:bodyPr wrap="square" rtlCol="0">
            <a:spAutoFit/>
          </a:bodyPr>
          <a:lstStyle/>
          <a:p>
            <a:pPr marL="285750" indent="-285750">
              <a:buFont typeface="Arial" pitchFamily="34" charset="0"/>
              <a:buChar char="•"/>
            </a:pPr>
            <a:r>
              <a:rPr lang="en-US" sz="2000" dirty="0" smtClean="0">
                <a:latin typeface="Arial" pitchFamily="34" charset="0"/>
                <a:cs typeface="Arial" pitchFamily="34" charset="0"/>
              </a:rPr>
              <a:t>General toxicology review</a:t>
            </a:r>
          </a:p>
          <a:p>
            <a:pPr marL="285750" indent="-285750">
              <a:buFont typeface="Arial" pitchFamily="34" charset="0"/>
              <a:buChar char="•"/>
            </a:pPr>
            <a:r>
              <a:rPr lang="en-US" sz="2000" dirty="0" smtClean="0">
                <a:latin typeface="Arial" pitchFamily="34" charset="0"/>
                <a:cs typeface="Arial" pitchFamily="34" charset="0"/>
              </a:rPr>
              <a:t>Documented process </a:t>
            </a:r>
            <a:r>
              <a:rPr lang="en-US" sz="2000" dirty="0" smtClean="0">
                <a:latin typeface="Arial" pitchFamily="34" charset="0"/>
                <a:cs typeface="Arial" pitchFamily="34" charset="0"/>
                <a:hlinkClick r:id="rId2"/>
              </a:rPr>
              <a:t>ULE 113</a:t>
            </a: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Focused on most likely source of exposure for mobile products – dermal contact</a:t>
            </a:r>
          </a:p>
        </p:txBody>
      </p:sp>
    </p:spTree>
    <p:extLst>
      <p:ext uri="{BB962C8B-B14F-4D97-AF65-F5344CB8AC3E}">
        <p14:creationId xmlns="" xmlns:p14="http://schemas.microsoft.com/office/powerpoint/2010/main" val="1949126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7327900" cy="1143000"/>
          </a:xfrm>
        </p:spPr>
        <p:txBody>
          <a:bodyPr/>
          <a:lstStyle/>
          <a:p>
            <a:pPr eaLnBrk="1" hangingPunct="1"/>
            <a:r>
              <a:rPr lang="en-US" dirty="0" smtClean="0">
                <a:latin typeface="Arial" charset="0"/>
                <a:ea typeface="Geneva" charset="0"/>
              </a:rPr>
              <a:t>Health and Environment</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22</a:t>
            </a:fld>
            <a:endParaRPr lang="en-US"/>
          </a:p>
        </p:txBody>
      </p:sp>
      <p:graphicFrame>
        <p:nvGraphicFramePr>
          <p:cNvPr id="9" name="Table 8"/>
          <p:cNvGraphicFramePr>
            <a:graphicFrameLocks noGrp="1"/>
          </p:cNvGraphicFramePr>
          <p:nvPr>
            <p:extLst>
              <p:ext uri="{D42A27DB-BD31-4B8C-83A1-F6EECF244321}">
                <p14:modId xmlns="" xmlns:p14="http://schemas.microsoft.com/office/powerpoint/2010/main" val="3900727060"/>
              </p:ext>
            </p:extLst>
          </p:nvPr>
        </p:nvGraphicFramePr>
        <p:xfrm>
          <a:off x="606054" y="2706564"/>
          <a:ext cx="7985052" cy="3026702"/>
        </p:xfrm>
        <a:graphic>
          <a:graphicData uri="http://schemas.openxmlformats.org/drawingml/2006/table">
            <a:tbl>
              <a:tblPr firstRow="1" firstCol="1" bandRow="1">
                <a:tableStyleId>{21E4AEA4-8DFA-4A89-87EB-49C32662AFE0}</a:tableStyleId>
              </a:tblPr>
              <a:tblGrid>
                <a:gridCol w="1584253"/>
                <a:gridCol w="1424763"/>
                <a:gridCol w="2979773"/>
                <a:gridCol w="1996263"/>
              </a:tblGrid>
              <a:tr h="0">
                <a:tc>
                  <a:txBody>
                    <a:bodyPr/>
                    <a:lstStyle/>
                    <a:p>
                      <a:pPr marL="0" marR="0" algn="ctr">
                        <a:lnSpc>
                          <a:spcPct val="115000"/>
                        </a:lnSpc>
                        <a:spcBef>
                          <a:spcPts val="0"/>
                        </a:spcBef>
                        <a:spcAft>
                          <a:spcPts val="0"/>
                        </a:spcAft>
                      </a:pPr>
                      <a:r>
                        <a:rPr lang="en-US" sz="1800" dirty="0">
                          <a:effectLst/>
                        </a:rPr>
                        <a:t>Prerequisites</a:t>
                      </a:r>
                      <a:endParaRPr lang="en-US" sz="18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Section/ Paragraph Reference</a:t>
                      </a:r>
                      <a:endParaRPr lang="en-US" sz="18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Title of Section / Requirement Description</a:t>
                      </a:r>
                      <a:endParaRPr lang="en-US" sz="18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Points (max)</a:t>
                      </a:r>
                      <a:endParaRPr lang="en-US" sz="1800" dirty="0">
                        <a:effectLst/>
                        <a:latin typeface="Calibri"/>
                        <a:ea typeface="Calibri"/>
                        <a:cs typeface="Times New Roman"/>
                      </a:endParaRPr>
                    </a:p>
                  </a:txBody>
                  <a:tcPr marL="19050" marR="19050" marT="19050" marB="19050" anchor="ctr"/>
                </a:tc>
              </a:tr>
              <a:tr h="0">
                <a:tc gridSpan="4">
                  <a:txBody>
                    <a:bodyPr/>
                    <a:lstStyle/>
                    <a:p>
                      <a:pPr marL="0" marR="0" algn="l">
                        <a:lnSpc>
                          <a:spcPct val="115000"/>
                        </a:lnSpc>
                        <a:spcBef>
                          <a:spcPts val="0"/>
                        </a:spcBef>
                        <a:spcAft>
                          <a:spcPts val="0"/>
                        </a:spcAft>
                      </a:pPr>
                      <a:r>
                        <a:rPr lang="en-US" sz="1800" dirty="0" smtClean="0">
                          <a:effectLst/>
                        </a:rPr>
                        <a:t>LCA</a:t>
                      </a:r>
                      <a:endParaRPr lang="en-US" sz="1800" dirty="0">
                        <a:solidFill>
                          <a:schemeClr val="tx1"/>
                        </a:solidFill>
                        <a:effectLst/>
                        <a:latin typeface="+mn-lt"/>
                        <a:ea typeface="Calibri"/>
                        <a:cs typeface="Times New Roman"/>
                      </a:endParaRPr>
                    </a:p>
                  </a:txBody>
                  <a:tcPr marL="14939" marR="14939" marT="14939" marB="14939" anchor="ct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800" dirty="0">
                          <a:effectLst/>
                        </a:rPr>
                        <a:t> </a:t>
                      </a:r>
                      <a:endParaRPr lang="en-US" sz="1800" b="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u="sng" dirty="0">
                          <a:effectLst/>
                        </a:rPr>
                        <a:t>13.1.1</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800" dirty="0">
                          <a:effectLst/>
                        </a:rPr>
                        <a:t>LCA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dirty="0">
                          <a:effectLst/>
                        </a:rPr>
                        <a:t>3 </a:t>
                      </a:r>
                      <a:endParaRPr lang="en-US" sz="18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800" dirty="0">
                          <a:effectLst/>
                        </a:rPr>
                        <a:t>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u="sng" dirty="0">
                          <a:effectLst/>
                        </a:rPr>
                        <a:t>13.2</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800" dirty="0">
                          <a:effectLst/>
                        </a:rPr>
                        <a:t>Independent review of LCA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dirty="0">
                          <a:effectLst/>
                        </a:rPr>
                        <a:t>2 </a:t>
                      </a:r>
                      <a:endParaRPr lang="en-US" sz="18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800" dirty="0">
                          <a:effectLst/>
                        </a:rPr>
                        <a:t>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u="sng" dirty="0">
                          <a:effectLst/>
                        </a:rPr>
                        <a:t>13.3</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800" dirty="0">
                          <a:effectLst/>
                        </a:rPr>
                        <a:t>LCA results reflected in CS plan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dirty="0">
                          <a:effectLst/>
                        </a:rPr>
                        <a:t>2 </a:t>
                      </a:r>
                      <a:endParaRPr lang="en-US" sz="1800" dirty="0">
                        <a:solidFill>
                          <a:schemeClr val="tx1"/>
                        </a:solidFill>
                        <a:effectLst/>
                        <a:latin typeface="Calibri"/>
                        <a:ea typeface="Calibri"/>
                        <a:cs typeface="Times New Roman"/>
                      </a:endParaRPr>
                    </a:p>
                  </a:txBody>
                  <a:tcPr marL="14939" marR="14939" marT="14939" marB="14939" anchor="ctr"/>
                </a:tc>
              </a:tr>
              <a:tr h="0">
                <a:tc>
                  <a:txBody>
                    <a:bodyPr/>
                    <a:lstStyle/>
                    <a:p>
                      <a:pPr marL="0" marR="0">
                        <a:lnSpc>
                          <a:spcPct val="115000"/>
                        </a:lnSpc>
                        <a:spcBef>
                          <a:spcPts val="0"/>
                        </a:spcBef>
                        <a:spcAft>
                          <a:spcPts val="0"/>
                        </a:spcAft>
                      </a:pPr>
                      <a:r>
                        <a:rPr lang="en-US" sz="1800" dirty="0">
                          <a:effectLst/>
                        </a:rPr>
                        <a:t>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800" dirty="0">
                          <a:effectLst/>
                        </a:rPr>
                        <a:t> </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nSpc>
                          <a:spcPct val="115000"/>
                        </a:lnSpc>
                        <a:spcBef>
                          <a:spcPts val="0"/>
                        </a:spcBef>
                        <a:spcAft>
                          <a:spcPts val="0"/>
                        </a:spcAft>
                      </a:pPr>
                      <a:r>
                        <a:rPr lang="en-US" sz="1800" dirty="0">
                          <a:effectLst/>
                        </a:rPr>
                        <a:t>Total</a:t>
                      </a:r>
                      <a:endParaRPr lang="en-US" sz="1800" dirty="0">
                        <a:solidFill>
                          <a:schemeClr val="tx1"/>
                        </a:solidFill>
                        <a:effectLst/>
                        <a:latin typeface="Calibri"/>
                        <a:ea typeface="Calibri"/>
                        <a:cs typeface="Times New Roman"/>
                      </a:endParaRPr>
                    </a:p>
                  </a:txBody>
                  <a:tcPr marL="14939" marR="14939" marT="14939" marB="14939" anchor="ctr"/>
                </a:tc>
                <a:tc>
                  <a:txBody>
                    <a:bodyPr/>
                    <a:lstStyle/>
                    <a:p>
                      <a:pPr marL="0" marR="0" algn="ctr">
                        <a:lnSpc>
                          <a:spcPct val="115000"/>
                        </a:lnSpc>
                        <a:spcBef>
                          <a:spcPts val="0"/>
                        </a:spcBef>
                        <a:spcAft>
                          <a:spcPts val="0"/>
                        </a:spcAft>
                      </a:pPr>
                      <a:r>
                        <a:rPr lang="en-US" sz="1800" dirty="0">
                          <a:effectLst/>
                        </a:rPr>
                        <a:t>27</a:t>
                      </a:r>
                      <a:endParaRPr lang="en-US" sz="1800" dirty="0">
                        <a:solidFill>
                          <a:schemeClr val="tx1"/>
                        </a:solidFill>
                        <a:effectLst/>
                        <a:latin typeface="Calibri"/>
                        <a:ea typeface="Calibri"/>
                        <a:cs typeface="Times New Roman"/>
                      </a:endParaRPr>
                    </a:p>
                  </a:txBody>
                  <a:tcPr marL="14939" marR="14939" marT="14939" marB="14939" anchor="ctr"/>
                </a:tc>
              </a:tr>
            </a:tbl>
          </a:graphicData>
        </a:graphic>
      </p:graphicFrame>
      <p:sp>
        <p:nvSpPr>
          <p:cNvPr id="10" name="TextBox 9"/>
          <p:cNvSpPr txBox="1"/>
          <p:nvPr/>
        </p:nvSpPr>
        <p:spPr>
          <a:xfrm>
            <a:off x="457200" y="1013601"/>
            <a:ext cx="5443870" cy="101566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232325"/>
                </a:solidFill>
                <a:latin typeface="Arial" pitchFamily="34" charset="0"/>
                <a:cs typeface="Arial" pitchFamily="34" charset="0"/>
              </a:rPr>
              <a:t>Overall performance of product</a:t>
            </a:r>
          </a:p>
          <a:p>
            <a:pPr marL="285750" indent="-285750">
              <a:buFont typeface="Arial" pitchFamily="34" charset="0"/>
              <a:buChar char="•"/>
            </a:pPr>
            <a:r>
              <a:rPr lang="en-US" sz="2000" dirty="0" smtClean="0">
                <a:solidFill>
                  <a:srgbClr val="232325"/>
                </a:solidFill>
                <a:latin typeface="Arial" pitchFamily="34" charset="0"/>
                <a:cs typeface="Arial" pitchFamily="34" charset="0"/>
              </a:rPr>
              <a:t>Link key impacts with corporate performance and planning</a:t>
            </a:r>
          </a:p>
        </p:txBody>
      </p:sp>
    </p:spTree>
    <p:extLst>
      <p:ext uri="{BB962C8B-B14F-4D97-AF65-F5344CB8AC3E}">
        <p14:creationId xmlns="" xmlns:p14="http://schemas.microsoft.com/office/powerpoint/2010/main" val="1701491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7327900" cy="1143000"/>
          </a:xfrm>
        </p:spPr>
        <p:txBody>
          <a:bodyPr/>
          <a:lstStyle/>
          <a:p>
            <a:pPr eaLnBrk="1" hangingPunct="1"/>
            <a:r>
              <a:rPr lang="en-US" dirty="0" smtClean="0">
                <a:latin typeface="Arial" charset="0"/>
                <a:ea typeface="Geneva" charset="0"/>
              </a:rPr>
              <a:t>Product Stewardship</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23</a:t>
            </a:fld>
            <a:endParaRPr lang="en-US"/>
          </a:p>
        </p:txBody>
      </p:sp>
      <p:graphicFrame>
        <p:nvGraphicFramePr>
          <p:cNvPr id="7" name="Table 6"/>
          <p:cNvGraphicFramePr>
            <a:graphicFrameLocks noGrp="1"/>
          </p:cNvGraphicFramePr>
          <p:nvPr>
            <p:extLst>
              <p:ext uri="{D42A27DB-BD31-4B8C-83A1-F6EECF244321}">
                <p14:modId xmlns="" xmlns:p14="http://schemas.microsoft.com/office/powerpoint/2010/main" val="2358076067"/>
              </p:ext>
            </p:extLst>
          </p:nvPr>
        </p:nvGraphicFramePr>
        <p:xfrm>
          <a:off x="473377" y="2052830"/>
          <a:ext cx="8229600" cy="4330700"/>
        </p:xfrm>
        <a:graphic>
          <a:graphicData uri="http://schemas.openxmlformats.org/drawingml/2006/table">
            <a:tbl>
              <a:tblPr firstRow="1" firstCol="1" bandRow="1">
                <a:tableStyleId>{21E4AEA4-8DFA-4A89-87EB-49C32662AFE0}</a:tableStyleId>
              </a:tblPr>
              <a:tblGrid>
                <a:gridCol w="1669311"/>
                <a:gridCol w="1626782"/>
                <a:gridCol w="3189767"/>
                <a:gridCol w="1743740"/>
              </a:tblGrid>
              <a:tr h="0">
                <a:tc>
                  <a:txBody>
                    <a:bodyPr/>
                    <a:lstStyle/>
                    <a:p>
                      <a:pPr marL="0" marR="0" algn="ctr">
                        <a:lnSpc>
                          <a:spcPts val="2200"/>
                        </a:lnSpc>
                        <a:spcBef>
                          <a:spcPts val="0"/>
                        </a:spcBef>
                        <a:spcAft>
                          <a:spcPts val="0"/>
                        </a:spcAft>
                      </a:pPr>
                      <a:r>
                        <a:rPr lang="en-US" sz="1600" dirty="0">
                          <a:effectLst/>
                        </a:rPr>
                        <a:t>Prerequisites</a:t>
                      </a:r>
                      <a:endParaRPr lang="en-US" sz="1600" dirty="0">
                        <a:effectLst/>
                        <a:latin typeface="Calibri"/>
                        <a:ea typeface="Calibri"/>
                        <a:cs typeface="Times New Roman"/>
                      </a:endParaRPr>
                    </a:p>
                  </a:txBody>
                  <a:tcPr marL="19050" marR="19050" marT="19050" marB="19050" anchor="ctr"/>
                </a:tc>
                <a:tc>
                  <a:txBody>
                    <a:bodyPr/>
                    <a:lstStyle/>
                    <a:p>
                      <a:pPr marL="0" marR="0" algn="ctr">
                        <a:lnSpc>
                          <a:spcPts val="2200"/>
                        </a:lnSpc>
                        <a:spcBef>
                          <a:spcPts val="0"/>
                        </a:spcBef>
                        <a:spcAft>
                          <a:spcPts val="0"/>
                        </a:spcAft>
                      </a:pPr>
                      <a:r>
                        <a:rPr lang="en-US" sz="1600" dirty="0">
                          <a:effectLst/>
                        </a:rPr>
                        <a:t>Section/ Paragraph Reference</a:t>
                      </a:r>
                      <a:endParaRPr lang="en-US" sz="1600" dirty="0">
                        <a:effectLst/>
                        <a:latin typeface="Calibri"/>
                        <a:ea typeface="Calibri"/>
                        <a:cs typeface="Times New Roman"/>
                      </a:endParaRPr>
                    </a:p>
                  </a:txBody>
                  <a:tcPr marL="19050" marR="19050" marT="19050" marB="19050" anchor="ctr"/>
                </a:tc>
                <a:tc>
                  <a:txBody>
                    <a:bodyPr/>
                    <a:lstStyle/>
                    <a:p>
                      <a:pPr marL="0" marR="0" algn="ctr">
                        <a:lnSpc>
                          <a:spcPts val="2200"/>
                        </a:lnSpc>
                        <a:spcBef>
                          <a:spcPts val="0"/>
                        </a:spcBef>
                        <a:spcAft>
                          <a:spcPts val="0"/>
                        </a:spcAft>
                      </a:pPr>
                      <a:r>
                        <a:rPr lang="en-US" sz="1600" dirty="0">
                          <a:effectLst/>
                        </a:rPr>
                        <a:t>Title of Section / Requirement Description</a:t>
                      </a:r>
                      <a:endParaRPr lang="en-US" sz="1600" dirty="0">
                        <a:effectLst/>
                        <a:latin typeface="Calibri"/>
                        <a:ea typeface="Calibri"/>
                        <a:cs typeface="Times New Roman"/>
                      </a:endParaRPr>
                    </a:p>
                  </a:txBody>
                  <a:tcPr marL="19050" marR="19050" marT="19050" marB="19050" anchor="ctr"/>
                </a:tc>
                <a:tc>
                  <a:txBody>
                    <a:bodyPr/>
                    <a:lstStyle/>
                    <a:p>
                      <a:pPr marL="0" marR="0" algn="ctr">
                        <a:lnSpc>
                          <a:spcPts val="2200"/>
                        </a:lnSpc>
                        <a:spcBef>
                          <a:spcPts val="0"/>
                        </a:spcBef>
                        <a:spcAft>
                          <a:spcPts val="0"/>
                        </a:spcAft>
                      </a:pPr>
                      <a:r>
                        <a:rPr lang="en-US" sz="1600" dirty="0">
                          <a:effectLst/>
                        </a:rPr>
                        <a:t>Points (max)</a:t>
                      </a:r>
                      <a:endParaRPr lang="en-US" sz="1600" dirty="0">
                        <a:effectLst/>
                        <a:latin typeface="Calibri"/>
                        <a:ea typeface="Calibri"/>
                        <a:cs typeface="Times New Roman"/>
                      </a:endParaRPr>
                    </a:p>
                  </a:txBody>
                  <a:tcPr marL="19050" marR="19050" marT="19050" marB="19050" anchor="ctr"/>
                </a:tc>
              </a:tr>
              <a:tr h="0">
                <a:tc gridSpan="4">
                  <a:txBody>
                    <a:bodyPr/>
                    <a:lstStyle/>
                    <a:p>
                      <a:pPr marL="0" marR="0">
                        <a:lnSpc>
                          <a:spcPts val="2200"/>
                        </a:lnSpc>
                        <a:spcBef>
                          <a:spcPts val="0"/>
                        </a:spcBef>
                        <a:spcAft>
                          <a:spcPts val="0"/>
                        </a:spcAft>
                      </a:pPr>
                      <a:r>
                        <a:rPr lang="en-US" sz="1600" dirty="0">
                          <a:effectLst/>
                        </a:rPr>
                        <a:t>EOL Management and Life Extension</a:t>
                      </a:r>
                      <a:endParaRPr lang="en-US" sz="1600" dirty="0">
                        <a:solidFill>
                          <a:schemeClr val="tx1"/>
                        </a:solidFill>
                        <a:effectLst/>
                        <a:latin typeface="Calibri"/>
                        <a:ea typeface="Calibri"/>
                        <a:cs typeface="Times New Roman"/>
                      </a:endParaRPr>
                    </a:p>
                  </a:txBody>
                  <a:tcPr marL="19050" marR="19050" marT="19050" marB="1905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14.1</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dirty="0">
                          <a:effectLst/>
                        </a:rPr>
                        <a:t>Take-back program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2 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14.2</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dirty="0">
                          <a:effectLst/>
                        </a:rPr>
                        <a:t>Recyclability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a:effectLst/>
                        </a:rPr>
                        <a:t>5 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14.3</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dirty="0">
                          <a:effectLst/>
                        </a:rPr>
                        <a:t>Replacement Parts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a:effectLst/>
                        </a:rPr>
                        <a:t>1 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14.4</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dirty="0">
                          <a:effectLst/>
                        </a:rPr>
                        <a:t>Recycler auditing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a:effectLst/>
                        </a:rPr>
                        <a:t>1 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Required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14.5</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dirty="0">
                          <a:effectLst/>
                        </a:rPr>
                        <a:t>Battery removal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a:effectLst/>
                        </a:rPr>
                        <a:t>Required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14.6</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dirty="0">
                          <a:effectLst/>
                        </a:rPr>
                        <a:t>Easy disassembly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1 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14.7</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dirty="0">
                          <a:effectLst/>
                        </a:rPr>
                        <a:t>Common plastics for whole product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1 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u="sng" dirty="0">
                          <a:effectLst/>
                        </a:rPr>
                        <a:t>14.8</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ts val="2200"/>
                        </a:lnSpc>
                        <a:spcBef>
                          <a:spcPts val="0"/>
                        </a:spcBef>
                        <a:spcAft>
                          <a:spcPts val="0"/>
                        </a:spcAft>
                      </a:pPr>
                      <a:r>
                        <a:rPr lang="en-US" sz="1600">
                          <a:effectLst/>
                        </a:rPr>
                        <a:t>Memory erasure capability </a:t>
                      </a:r>
                      <a:endParaRPr lang="en-US" sz="160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1 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nSpc>
                          <a:spcPts val="2200"/>
                        </a:lnSpc>
                        <a:spcBef>
                          <a:spcPts val="0"/>
                        </a:spcBef>
                        <a:spcAft>
                          <a:spcPts val="0"/>
                        </a:spcAft>
                      </a:pPr>
                      <a:r>
                        <a:rPr lang="en-US" sz="1600">
                          <a:effectLst/>
                        </a:rPr>
                        <a:t>Total</a:t>
                      </a:r>
                      <a:endParaRPr lang="en-US" sz="160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12</a:t>
                      </a:r>
                      <a:endParaRPr lang="en-US" sz="1600" dirty="0">
                        <a:solidFill>
                          <a:schemeClr val="tx1"/>
                        </a:solidFill>
                        <a:effectLst/>
                        <a:latin typeface="Calibri"/>
                        <a:ea typeface="Calibri"/>
                        <a:cs typeface="Times New Roman"/>
                      </a:endParaRPr>
                    </a:p>
                  </a:txBody>
                  <a:tcPr marL="19050" marR="19050" marT="19050" marB="19050" anchor="ctr"/>
                </a:tc>
              </a:tr>
            </a:tbl>
          </a:graphicData>
        </a:graphic>
      </p:graphicFrame>
      <p:sp>
        <p:nvSpPr>
          <p:cNvPr id="8" name="TextBox 7"/>
          <p:cNvSpPr txBox="1"/>
          <p:nvPr/>
        </p:nvSpPr>
        <p:spPr>
          <a:xfrm>
            <a:off x="457200" y="886005"/>
            <a:ext cx="8229600" cy="101566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232325"/>
                </a:solidFill>
                <a:latin typeface="Arial" pitchFamily="34" charset="0"/>
                <a:cs typeface="Arial" pitchFamily="34" charset="0"/>
              </a:rPr>
              <a:t>All EOL topics including recycling and life extension</a:t>
            </a:r>
          </a:p>
          <a:p>
            <a:pPr marL="285750" indent="-285750">
              <a:buFont typeface="Arial" pitchFamily="34" charset="0"/>
              <a:buChar char="•"/>
            </a:pPr>
            <a:r>
              <a:rPr lang="en-US" sz="2000" dirty="0">
                <a:solidFill>
                  <a:srgbClr val="232325"/>
                </a:solidFill>
                <a:latin typeface="Arial" pitchFamily="34" charset="0"/>
                <a:cs typeface="Arial" pitchFamily="34" charset="0"/>
              </a:rPr>
              <a:t>D</a:t>
            </a:r>
            <a:r>
              <a:rPr lang="en-US" sz="2000" dirty="0" smtClean="0">
                <a:solidFill>
                  <a:srgbClr val="232325"/>
                </a:solidFill>
                <a:latin typeface="Arial" pitchFamily="34" charset="0"/>
                <a:cs typeface="Arial" pitchFamily="34" charset="0"/>
              </a:rPr>
              <a:t>esign feature that improve disassembly or separation of materials </a:t>
            </a:r>
          </a:p>
          <a:p>
            <a:pPr marL="285750" indent="-285750">
              <a:buFont typeface="Arial" pitchFamily="34" charset="0"/>
              <a:buChar char="•"/>
            </a:pPr>
            <a:r>
              <a:rPr lang="en-US" sz="2000" dirty="0" smtClean="0">
                <a:solidFill>
                  <a:srgbClr val="232325"/>
                </a:solidFill>
                <a:latin typeface="Arial" pitchFamily="34" charset="0"/>
                <a:cs typeface="Arial" pitchFamily="34" charset="0"/>
              </a:rPr>
              <a:t>Design features that encourage life extension</a:t>
            </a:r>
          </a:p>
        </p:txBody>
      </p:sp>
    </p:spTree>
    <p:extLst>
      <p:ext uri="{BB962C8B-B14F-4D97-AF65-F5344CB8AC3E}">
        <p14:creationId xmlns="" xmlns:p14="http://schemas.microsoft.com/office/powerpoint/2010/main" val="1752324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7327900" cy="1143000"/>
          </a:xfrm>
        </p:spPr>
        <p:txBody>
          <a:bodyPr/>
          <a:lstStyle/>
          <a:p>
            <a:pPr eaLnBrk="1" hangingPunct="1"/>
            <a:r>
              <a:rPr lang="en-US" dirty="0" smtClean="0">
                <a:latin typeface="Arial" charset="0"/>
                <a:ea typeface="Geneva" charset="0"/>
              </a:rPr>
              <a:t>Packaging</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24</a:t>
            </a:fld>
            <a:endParaRPr lang="en-US"/>
          </a:p>
        </p:txBody>
      </p:sp>
      <p:graphicFrame>
        <p:nvGraphicFramePr>
          <p:cNvPr id="9" name="Table 8"/>
          <p:cNvGraphicFramePr>
            <a:graphicFrameLocks noGrp="1"/>
          </p:cNvGraphicFramePr>
          <p:nvPr>
            <p:extLst>
              <p:ext uri="{D42A27DB-BD31-4B8C-83A1-F6EECF244321}">
                <p14:modId xmlns="" xmlns:p14="http://schemas.microsoft.com/office/powerpoint/2010/main" val="468597347"/>
              </p:ext>
            </p:extLst>
          </p:nvPr>
        </p:nvGraphicFramePr>
        <p:xfrm>
          <a:off x="372139" y="1833342"/>
          <a:ext cx="8229600" cy="4344924"/>
        </p:xfrm>
        <a:graphic>
          <a:graphicData uri="http://schemas.openxmlformats.org/drawingml/2006/table">
            <a:tbl>
              <a:tblPr firstRow="1" firstCol="1" bandRow="1">
                <a:tableStyleId>{21E4AEA4-8DFA-4A89-87EB-49C32662AFE0}</a:tableStyleId>
              </a:tblPr>
              <a:tblGrid>
                <a:gridCol w="1584251"/>
                <a:gridCol w="1446028"/>
                <a:gridCol w="3859619"/>
                <a:gridCol w="1339702"/>
              </a:tblGrid>
              <a:tr h="0">
                <a:tc>
                  <a:txBody>
                    <a:bodyPr/>
                    <a:lstStyle/>
                    <a:p>
                      <a:pPr marL="0" marR="0" algn="ctr">
                        <a:lnSpc>
                          <a:spcPct val="115000"/>
                        </a:lnSpc>
                        <a:spcBef>
                          <a:spcPts val="0"/>
                        </a:spcBef>
                        <a:spcAft>
                          <a:spcPts val="0"/>
                        </a:spcAft>
                      </a:pPr>
                      <a:r>
                        <a:rPr lang="en-US" sz="1600" dirty="0">
                          <a:effectLst/>
                        </a:rPr>
                        <a:t>Prerequisites</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dirty="0">
                          <a:effectLst/>
                        </a:rPr>
                        <a:t>Section/ Paragraph Reference</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dirty="0">
                          <a:effectLst/>
                        </a:rPr>
                        <a:t>Title of Section / Requirement Description</a:t>
                      </a:r>
                      <a:endParaRPr lang="en-US" sz="16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dirty="0">
                          <a:effectLst/>
                        </a:rPr>
                        <a:t>Points (max)</a:t>
                      </a:r>
                      <a:endParaRPr lang="en-US" sz="1600" dirty="0">
                        <a:effectLst/>
                        <a:latin typeface="Calibri"/>
                        <a:ea typeface="Calibri"/>
                        <a:cs typeface="Times New Roman"/>
                      </a:endParaRPr>
                    </a:p>
                  </a:txBody>
                  <a:tcPr marL="19050" marR="19050" marT="19050" marB="19050" anchor="ctr"/>
                </a:tc>
              </a:tr>
              <a:tr h="0">
                <a:tc gridSpan="4">
                  <a:txBody>
                    <a:bodyPr/>
                    <a:lstStyle/>
                    <a:p>
                      <a:pPr marL="0" marR="0">
                        <a:lnSpc>
                          <a:spcPct val="115000"/>
                        </a:lnSpc>
                        <a:spcBef>
                          <a:spcPts val="0"/>
                        </a:spcBef>
                        <a:spcAft>
                          <a:spcPts val="0"/>
                        </a:spcAft>
                      </a:pPr>
                      <a:r>
                        <a:rPr lang="en-US" sz="1600" dirty="0">
                          <a:effectLst/>
                        </a:rPr>
                        <a:t>Packaging</a:t>
                      </a:r>
                      <a:endParaRPr lang="en-US" sz="1600" dirty="0">
                        <a:solidFill>
                          <a:schemeClr val="tx1"/>
                        </a:solidFill>
                        <a:effectLst/>
                        <a:latin typeface="Calibri"/>
                        <a:ea typeface="Calibri"/>
                        <a:cs typeface="Times New Roman"/>
                      </a:endParaRPr>
                    </a:p>
                  </a:txBody>
                  <a:tcPr marL="19050" marR="19050" marT="19050" marB="1905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u="sng" dirty="0">
                          <a:effectLst/>
                        </a:rPr>
                        <a:t>15.1</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dirty="0">
                          <a:effectLst/>
                        </a:rPr>
                        <a:t>Fiber based Packaging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dirty="0">
                          <a:effectLst/>
                        </a:rPr>
                        <a:t>3 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u="sng" dirty="0">
                          <a:effectLst/>
                        </a:rPr>
                        <a:t>15.2</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a:effectLst/>
                        </a:rPr>
                        <a:t>Plastic packaging recycled content </a:t>
                      </a:r>
                      <a:endParaRPr lang="en-US" sz="160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a:effectLst/>
                        </a:rPr>
                        <a:t>2 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gn="ctr">
                        <a:lnSpc>
                          <a:spcPct val="115000"/>
                        </a:lnSpc>
                        <a:spcBef>
                          <a:spcPts val="0"/>
                        </a:spcBef>
                        <a:spcAft>
                          <a:spcPts val="0"/>
                        </a:spcAft>
                      </a:pPr>
                      <a:r>
                        <a:rPr lang="en-US" sz="1600" dirty="0">
                          <a:effectLst/>
                        </a:rPr>
                        <a:t>Required </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u="sng" dirty="0">
                          <a:effectLst/>
                        </a:rPr>
                        <a:t>15.3</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dirty="0">
                          <a:effectLst/>
                        </a:rPr>
                        <a:t>No Expanded polystyrene packaging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a:effectLst/>
                        </a:rPr>
                        <a:t>Required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gn="ctr">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u="sng" dirty="0">
                          <a:effectLst/>
                        </a:rPr>
                        <a:t>15.4</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dirty="0">
                          <a:effectLst/>
                        </a:rPr>
                        <a:t>Fiberboard content, recycled material, certified, chlorine free, rapidly renewable.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a:effectLst/>
                        </a:rPr>
                        <a:t>3 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gn="ctr">
                        <a:lnSpc>
                          <a:spcPct val="115000"/>
                        </a:lnSpc>
                        <a:spcBef>
                          <a:spcPts val="0"/>
                        </a:spcBef>
                        <a:spcAft>
                          <a:spcPts val="0"/>
                        </a:spcAft>
                      </a:pPr>
                      <a:r>
                        <a:rPr lang="en-US" sz="1600" dirty="0">
                          <a:effectLst/>
                        </a:rPr>
                        <a:t>Required </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600" u="sng" dirty="0">
                          <a:effectLst/>
                        </a:rPr>
                        <a:t>15.5</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dirty="0">
                          <a:effectLst/>
                        </a:rPr>
                        <a:t>Low Cd, </a:t>
                      </a:r>
                      <a:r>
                        <a:rPr lang="en-US" sz="1600" dirty="0" err="1">
                          <a:effectLst/>
                        </a:rPr>
                        <a:t>Pb</a:t>
                      </a:r>
                      <a:r>
                        <a:rPr lang="en-US" sz="1600" dirty="0">
                          <a:effectLst/>
                        </a:rPr>
                        <a:t>, Hg, </a:t>
                      </a:r>
                      <a:r>
                        <a:rPr lang="en-US" sz="1600" dirty="0" smtClean="0">
                          <a:effectLst/>
                        </a:rPr>
                        <a:t>Cr(VI) </a:t>
                      </a:r>
                      <a:r>
                        <a:rPr lang="en-US" sz="1600" dirty="0">
                          <a:effectLst/>
                        </a:rPr>
                        <a:t>packaging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dirty="0">
                          <a:effectLst/>
                        </a:rPr>
                        <a:t>Required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u="sng" dirty="0">
                          <a:effectLst/>
                        </a:rPr>
                        <a:t>15.6</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dirty="0">
                          <a:effectLst/>
                        </a:rPr>
                        <a:t>Non-petroleum based ink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dirty="0">
                          <a:effectLst/>
                        </a:rPr>
                        <a:t>1 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u="sng" dirty="0">
                          <a:effectLst/>
                        </a:rPr>
                        <a:t>15.7</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dirty="0">
                          <a:effectLst/>
                        </a:rPr>
                        <a:t>Glue free or water based adhesive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dirty="0">
                          <a:effectLst/>
                        </a:rPr>
                        <a:t>1 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u="sng" dirty="0">
                          <a:effectLst/>
                        </a:rPr>
                        <a:t>15.8</a:t>
                      </a:r>
                      <a:endParaRPr lang="en-US" sz="1600" dirty="0">
                        <a:solidFill>
                          <a:schemeClr val="tx1"/>
                        </a:solidFill>
                        <a:effectLst/>
                        <a:latin typeface="Calibri"/>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600" dirty="0">
                          <a:effectLst/>
                        </a:rPr>
                        <a:t>Packaging volume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dirty="0">
                          <a:effectLst/>
                        </a:rPr>
                        <a:t>3 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nSpc>
                          <a:spcPct val="1150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nSpc>
                          <a:spcPct val="115000"/>
                        </a:lnSpc>
                        <a:spcBef>
                          <a:spcPts val="0"/>
                        </a:spcBef>
                        <a:spcAft>
                          <a:spcPts val="0"/>
                        </a:spcAft>
                      </a:pPr>
                      <a:r>
                        <a:rPr lang="en-US" sz="1600">
                          <a:effectLst/>
                        </a:rPr>
                        <a:t>Total</a:t>
                      </a:r>
                      <a:endParaRPr lang="en-US" sz="1600">
                        <a:solidFill>
                          <a:schemeClr val="tx1"/>
                        </a:solidFill>
                        <a:effectLst/>
                        <a:latin typeface="Calibri"/>
                        <a:ea typeface="Calibri"/>
                        <a:cs typeface="Times New Roman"/>
                      </a:endParaRPr>
                    </a:p>
                  </a:txBody>
                  <a:tcPr marL="19050" marR="19050" marT="19050" marB="19050"/>
                </a:tc>
                <a:tc>
                  <a:txBody>
                    <a:bodyPr/>
                    <a:lstStyle/>
                    <a:p>
                      <a:pPr marL="0" marR="0" algn="ctr">
                        <a:lnSpc>
                          <a:spcPct val="115000"/>
                        </a:lnSpc>
                        <a:spcBef>
                          <a:spcPts val="0"/>
                        </a:spcBef>
                        <a:spcAft>
                          <a:spcPts val="0"/>
                        </a:spcAft>
                      </a:pPr>
                      <a:r>
                        <a:rPr lang="en-US" sz="1600" dirty="0">
                          <a:effectLst/>
                        </a:rPr>
                        <a:t>13</a:t>
                      </a:r>
                      <a:endParaRPr lang="en-US" sz="1600" dirty="0">
                        <a:solidFill>
                          <a:schemeClr val="tx1"/>
                        </a:solidFill>
                        <a:effectLst/>
                        <a:latin typeface="Calibri"/>
                        <a:ea typeface="Calibri"/>
                        <a:cs typeface="Times New Roman"/>
                      </a:endParaRPr>
                    </a:p>
                  </a:txBody>
                  <a:tcPr marL="19050" marR="19050" marT="19050" marB="19050" anchor="ctr"/>
                </a:tc>
              </a:tr>
            </a:tbl>
          </a:graphicData>
        </a:graphic>
      </p:graphicFrame>
      <p:sp>
        <p:nvSpPr>
          <p:cNvPr id="10" name="TextBox 9"/>
          <p:cNvSpPr txBox="1"/>
          <p:nvPr/>
        </p:nvSpPr>
        <p:spPr>
          <a:xfrm>
            <a:off x="457200" y="896638"/>
            <a:ext cx="6991350" cy="707886"/>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232325"/>
                </a:solidFill>
                <a:latin typeface="Arial" pitchFamily="34" charset="0"/>
                <a:cs typeface="Arial" pitchFamily="34" charset="0"/>
              </a:rPr>
              <a:t>Could include both POS and transport</a:t>
            </a:r>
          </a:p>
          <a:p>
            <a:pPr marL="285750" indent="-285750">
              <a:buFont typeface="Arial" pitchFamily="34" charset="0"/>
              <a:buChar char="•"/>
            </a:pPr>
            <a:r>
              <a:rPr lang="en-US" sz="2000" dirty="0" smtClean="0">
                <a:solidFill>
                  <a:srgbClr val="232325"/>
                </a:solidFill>
                <a:latin typeface="Arial" pitchFamily="34" charset="0"/>
                <a:cs typeface="Arial" pitchFamily="34" charset="0"/>
              </a:rPr>
              <a:t>POS Design for recyclability in municipal systems</a:t>
            </a:r>
          </a:p>
        </p:txBody>
      </p:sp>
    </p:spTree>
    <p:extLst>
      <p:ext uri="{BB962C8B-B14F-4D97-AF65-F5344CB8AC3E}">
        <p14:creationId xmlns="" xmlns:p14="http://schemas.microsoft.com/office/powerpoint/2010/main" val="687607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7327900" cy="1143000"/>
          </a:xfrm>
        </p:spPr>
        <p:txBody>
          <a:bodyPr/>
          <a:lstStyle/>
          <a:p>
            <a:pPr eaLnBrk="1" hangingPunct="1"/>
            <a:r>
              <a:rPr lang="en-US" dirty="0" smtClean="0">
                <a:latin typeface="Arial" charset="0"/>
                <a:ea typeface="Geneva" charset="0"/>
              </a:rPr>
              <a:t>Manufacturing and Operations</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25</a:t>
            </a:fld>
            <a:endParaRPr lang="en-US"/>
          </a:p>
        </p:txBody>
      </p:sp>
      <p:graphicFrame>
        <p:nvGraphicFramePr>
          <p:cNvPr id="7" name="Table 6"/>
          <p:cNvGraphicFramePr>
            <a:graphicFrameLocks noGrp="1"/>
          </p:cNvGraphicFramePr>
          <p:nvPr>
            <p:extLst>
              <p:ext uri="{D42A27DB-BD31-4B8C-83A1-F6EECF244321}">
                <p14:modId xmlns="" xmlns:p14="http://schemas.microsoft.com/office/powerpoint/2010/main" val="1568130165"/>
              </p:ext>
            </p:extLst>
          </p:nvPr>
        </p:nvGraphicFramePr>
        <p:xfrm>
          <a:off x="531628" y="1986057"/>
          <a:ext cx="8229600" cy="4330700"/>
        </p:xfrm>
        <a:graphic>
          <a:graphicData uri="http://schemas.openxmlformats.org/drawingml/2006/table">
            <a:tbl>
              <a:tblPr firstRow="1" firstCol="1" bandRow="1">
                <a:tableStyleId>{21E4AEA4-8DFA-4A89-87EB-49C32662AFE0}</a:tableStyleId>
              </a:tblPr>
              <a:tblGrid>
                <a:gridCol w="999460"/>
                <a:gridCol w="138224"/>
                <a:gridCol w="1605516"/>
                <a:gridCol w="3795823"/>
                <a:gridCol w="1690577"/>
              </a:tblGrid>
              <a:tr h="0">
                <a:tc gridSpan="2">
                  <a:txBody>
                    <a:bodyPr/>
                    <a:lstStyle/>
                    <a:p>
                      <a:pPr marL="0" marR="0" algn="ctr">
                        <a:lnSpc>
                          <a:spcPts val="2200"/>
                        </a:lnSpc>
                        <a:spcBef>
                          <a:spcPts val="0"/>
                        </a:spcBef>
                        <a:spcAft>
                          <a:spcPts val="0"/>
                        </a:spcAft>
                      </a:pPr>
                      <a:r>
                        <a:rPr lang="en-US" sz="1600" dirty="0">
                          <a:effectLst/>
                        </a:rPr>
                        <a:t>Prerequisites</a:t>
                      </a:r>
                      <a:endParaRPr lang="en-US" sz="1600" dirty="0">
                        <a:effectLst/>
                        <a:latin typeface="Calibri"/>
                        <a:ea typeface="Calibri"/>
                        <a:cs typeface="Times New Roman"/>
                      </a:endParaRPr>
                    </a:p>
                  </a:txBody>
                  <a:tcPr marL="19050" marR="19050" marT="19050" marB="19050" anchor="ct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19050" marR="19050" marT="19050" marB="19050" anchor="ctr"/>
                </a:tc>
                <a:tc>
                  <a:txBody>
                    <a:bodyPr/>
                    <a:lstStyle/>
                    <a:p>
                      <a:pPr marL="0" marR="0" algn="ctr">
                        <a:lnSpc>
                          <a:spcPts val="2200"/>
                        </a:lnSpc>
                        <a:spcBef>
                          <a:spcPts val="0"/>
                        </a:spcBef>
                        <a:spcAft>
                          <a:spcPts val="0"/>
                        </a:spcAft>
                      </a:pPr>
                      <a:r>
                        <a:rPr lang="en-US" sz="1600" dirty="0">
                          <a:effectLst/>
                        </a:rPr>
                        <a:t>Section/ Paragraph Reference</a:t>
                      </a:r>
                      <a:endParaRPr lang="en-US" sz="1600" dirty="0">
                        <a:effectLst/>
                        <a:latin typeface="Calibri"/>
                        <a:ea typeface="Calibri"/>
                        <a:cs typeface="Times New Roman"/>
                      </a:endParaRPr>
                    </a:p>
                  </a:txBody>
                  <a:tcPr marL="19050" marR="19050" marT="19050" marB="19050" anchor="ctr"/>
                </a:tc>
                <a:tc>
                  <a:txBody>
                    <a:bodyPr/>
                    <a:lstStyle/>
                    <a:p>
                      <a:pPr marL="0" marR="0" algn="ctr">
                        <a:lnSpc>
                          <a:spcPts val="2200"/>
                        </a:lnSpc>
                        <a:spcBef>
                          <a:spcPts val="0"/>
                        </a:spcBef>
                        <a:spcAft>
                          <a:spcPts val="0"/>
                        </a:spcAft>
                      </a:pPr>
                      <a:r>
                        <a:rPr lang="en-US" sz="1600" dirty="0">
                          <a:effectLst/>
                        </a:rPr>
                        <a:t>Title of Section / Requirement Description</a:t>
                      </a:r>
                      <a:endParaRPr lang="en-US" sz="1600" dirty="0">
                        <a:effectLst/>
                        <a:latin typeface="Calibri"/>
                        <a:ea typeface="Calibri"/>
                        <a:cs typeface="Times New Roman"/>
                      </a:endParaRPr>
                    </a:p>
                  </a:txBody>
                  <a:tcPr marL="19050" marR="19050" marT="19050" marB="19050" anchor="ctr"/>
                </a:tc>
                <a:tc>
                  <a:txBody>
                    <a:bodyPr/>
                    <a:lstStyle/>
                    <a:p>
                      <a:pPr marL="0" marR="0" algn="ctr">
                        <a:lnSpc>
                          <a:spcPts val="2200"/>
                        </a:lnSpc>
                        <a:spcBef>
                          <a:spcPts val="0"/>
                        </a:spcBef>
                        <a:spcAft>
                          <a:spcPts val="0"/>
                        </a:spcAft>
                      </a:pPr>
                      <a:r>
                        <a:rPr lang="en-US" sz="1600" dirty="0">
                          <a:effectLst/>
                        </a:rPr>
                        <a:t>Points (max)</a:t>
                      </a:r>
                      <a:endParaRPr lang="en-US" sz="1600" dirty="0">
                        <a:effectLst/>
                        <a:latin typeface="Calibri"/>
                        <a:ea typeface="Calibri"/>
                        <a:cs typeface="Times New Roman"/>
                      </a:endParaRPr>
                    </a:p>
                  </a:txBody>
                  <a:tcPr marL="19050" marR="19050" marT="19050" marB="19050" anchor="ctr"/>
                </a:tc>
              </a:tr>
              <a:tr h="0">
                <a:tc gridSpan="5">
                  <a:txBody>
                    <a:bodyPr/>
                    <a:lstStyle/>
                    <a:p>
                      <a:pPr marL="0" marR="0">
                        <a:lnSpc>
                          <a:spcPts val="2200"/>
                        </a:lnSpc>
                        <a:spcBef>
                          <a:spcPts val="0"/>
                        </a:spcBef>
                        <a:spcAft>
                          <a:spcPts val="0"/>
                        </a:spcAft>
                      </a:pPr>
                      <a:r>
                        <a:rPr lang="en-US" sz="1600" dirty="0" smtClean="0">
                          <a:effectLst/>
                        </a:rPr>
                        <a:t>Manufacturing and Operations</a:t>
                      </a:r>
                      <a:endParaRPr lang="en-US" sz="1600" dirty="0">
                        <a:solidFill>
                          <a:schemeClr val="tx1"/>
                        </a:solidFill>
                        <a:effectLst/>
                        <a:latin typeface="Calibri"/>
                        <a:ea typeface="Calibri"/>
                        <a:cs typeface="Times New Roman"/>
                      </a:endParaRPr>
                    </a:p>
                  </a:txBody>
                  <a:tcPr marL="19050" marR="19050" marT="19050" marB="1905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gn="ctr">
                        <a:lnSpc>
                          <a:spcPts val="2200"/>
                        </a:lnSpc>
                        <a:spcBef>
                          <a:spcPts val="0"/>
                        </a:spcBef>
                        <a:spcAft>
                          <a:spcPts val="0"/>
                        </a:spcAft>
                      </a:pPr>
                      <a:r>
                        <a:rPr lang="en-US" sz="1600" u="sng" dirty="0">
                          <a:effectLst/>
                        </a:rPr>
                        <a:t>16.1</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smtClean="0">
                          <a:effectLst/>
                        </a:rPr>
                        <a:t>CSR </a:t>
                      </a:r>
                      <a:r>
                        <a:rPr lang="en-US" sz="1600" dirty="0">
                          <a:effectLst/>
                        </a:rPr>
                        <a:t>Action Plan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4 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gn="ctr">
                        <a:lnSpc>
                          <a:spcPts val="2200"/>
                        </a:lnSpc>
                        <a:spcBef>
                          <a:spcPts val="0"/>
                        </a:spcBef>
                        <a:spcAft>
                          <a:spcPts val="0"/>
                        </a:spcAft>
                      </a:pPr>
                      <a:r>
                        <a:rPr lang="en-US" sz="1600" u="sng" dirty="0">
                          <a:effectLst/>
                        </a:rPr>
                        <a:t>16.2</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a:effectLst/>
                        </a:rPr>
                        <a:t>Publishing of </a:t>
                      </a:r>
                      <a:r>
                        <a:rPr lang="en-US" sz="1600" dirty="0" smtClean="0">
                          <a:effectLst/>
                        </a:rPr>
                        <a:t>CSR </a:t>
                      </a:r>
                      <a:r>
                        <a:rPr lang="en-US" sz="1600" dirty="0">
                          <a:effectLst/>
                        </a:rPr>
                        <a:t>report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a:effectLst/>
                        </a:rPr>
                        <a:t>2 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gn="ctr">
                        <a:lnSpc>
                          <a:spcPts val="2200"/>
                        </a:lnSpc>
                        <a:spcBef>
                          <a:spcPts val="0"/>
                        </a:spcBef>
                        <a:spcAft>
                          <a:spcPts val="0"/>
                        </a:spcAft>
                      </a:pPr>
                      <a:r>
                        <a:rPr lang="en-US" sz="1600" u="sng" dirty="0">
                          <a:effectLst/>
                        </a:rPr>
                        <a:t>16.3</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a:effectLst/>
                        </a:rPr>
                        <a:t>Third party validation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a:effectLst/>
                        </a:rPr>
                        <a:t>1 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gn="ctr">
                        <a:lnSpc>
                          <a:spcPts val="2200"/>
                        </a:lnSpc>
                        <a:spcBef>
                          <a:spcPts val="0"/>
                        </a:spcBef>
                        <a:spcAft>
                          <a:spcPts val="0"/>
                        </a:spcAft>
                      </a:pPr>
                      <a:r>
                        <a:rPr lang="en-US" sz="1600" u="sng" dirty="0">
                          <a:effectLst/>
                        </a:rPr>
                        <a:t>16.4</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smtClean="0">
                          <a:effectLst/>
                        </a:rPr>
                        <a:t>Supplier or ODM compliant </a:t>
                      </a:r>
                      <a:r>
                        <a:rPr lang="en-US" sz="1600" dirty="0">
                          <a:effectLst/>
                        </a:rPr>
                        <a:t>with </a:t>
                      </a:r>
                      <a:r>
                        <a:rPr lang="en-US" sz="1600" dirty="0" smtClean="0">
                          <a:effectLst/>
                        </a:rPr>
                        <a:t>CSAP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2 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Required </a:t>
                      </a:r>
                      <a:endParaRPr lang="en-US" sz="1600" dirty="0">
                        <a:solidFill>
                          <a:schemeClr val="tx1"/>
                        </a:solidFill>
                        <a:effectLst/>
                        <a:latin typeface="Calibri"/>
                        <a:ea typeface="Calibri"/>
                        <a:cs typeface="Times New Roman"/>
                      </a:endParaRPr>
                    </a:p>
                  </a:txBody>
                  <a:tcPr marL="19050" marR="19050" marT="19050" marB="19050" anchor="ctr"/>
                </a:tc>
                <a:tc gridSpan="2">
                  <a:txBody>
                    <a:bodyPr/>
                    <a:lstStyle/>
                    <a:p>
                      <a:pPr marL="0" marR="0" algn="ctr">
                        <a:lnSpc>
                          <a:spcPts val="2200"/>
                        </a:lnSpc>
                        <a:spcBef>
                          <a:spcPts val="0"/>
                        </a:spcBef>
                        <a:spcAft>
                          <a:spcPts val="0"/>
                        </a:spcAft>
                      </a:pPr>
                      <a:r>
                        <a:rPr lang="en-US" sz="1600" u="sng" dirty="0">
                          <a:effectLst/>
                        </a:rPr>
                        <a:t>17.1</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a:effectLst/>
                        </a:rPr>
                        <a:t>Publicly available EHS policy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a:effectLst/>
                        </a:rPr>
                        <a:t>Required </a:t>
                      </a:r>
                      <a:endParaRPr lang="en-US" sz="160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gn="ctr">
                        <a:lnSpc>
                          <a:spcPts val="2200"/>
                        </a:lnSpc>
                        <a:spcBef>
                          <a:spcPts val="0"/>
                        </a:spcBef>
                        <a:spcAft>
                          <a:spcPts val="0"/>
                        </a:spcAft>
                      </a:pPr>
                      <a:r>
                        <a:rPr lang="en-US" sz="1600" u="sng" dirty="0">
                          <a:effectLst/>
                        </a:rPr>
                        <a:t>17.2</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a:effectLst/>
                        </a:rPr>
                        <a:t>Formal EMS program and certification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2 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gn="ctr">
                        <a:lnSpc>
                          <a:spcPts val="2200"/>
                        </a:lnSpc>
                        <a:spcBef>
                          <a:spcPts val="0"/>
                        </a:spcBef>
                        <a:spcAft>
                          <a:spcPts val="0"/>
                        </a:spcAft>
                      </a:pPr>
                      <a:r>
                        <a:rPr lang="en-US" sz="1600" u="sng" dirty="0">
                          <a:effectLst/>
                        </a:rPr>
                        <a:t>18.1</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a:effectLst/>
                        </a:rPr>
                        <a:t>Supply chain impacts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5 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gn="ctr">
                        <a:lnSpc>
                          <a:spcPts val="2200"/>
                        </a:lnSpc>
                        <a:spcBef>
                          <a:spcPts val="0"/>
                        </a:spcBef>
                        <a:spcAft>
                          <a:spcPts val="0"/>
                        </a:spcAft>
                      </a:pPr>
                      <a:r>
                        <a:rPr lang="en-US" sz="1600" u="sng" dirty="0">
                          <a:effectLst/>
                        </a:rPr>
                        <a:t>18.2</a:t>
                      </a:r>
                      <a:endParaRPr lang="en-US" sz="1600" dirty="0">
                        <a:solidFill>
                          <a:schemeClr val="tx1"/>
                        </a:solidFill>
                        <a:effectLst/>
                        <a:latin typeface="Calibri"/>
                        <a:ea typeface="Calibri"/>
                        <a:cs typeface="Times New Roman"/>
                      </a:endParaRPr>
                    </a:p>
                  </a:txBody>
                  <a:tcPr marL="19050" marR="19050" marT="19050" marB="19050" anchor="ctr"/>
                </a:tc>
                <a:tc hMerge="1">
                  <a:txBody>
                    <a:bodyPr/>
                    <a:lstStyle/>
                    <a:p>
                      <a:endParaRPr lang="en-US"/>
                    </a:p>
                  </a:txBody>
                  <a:tcPr/>
                </a:tc>
                <a:tc>
                  <a:txBody>
                    <a:bodyPr/>
                    <a:lstStyle/>
                    <a:p>
                      <a:pPr marL="0" marR="0">
                        <a:lnSpc>
                          <a:spcPts val="2200"/>
                        </a:lnSpc>
                        <a:spcBef>
                          <a:spcPts val="0"/>
                        </a:spcBef>
                        <a:spcAft>
                          <a:spcPts val="0"/>
                        </a:spcAft>
                      </a:pPr>
                      <a:r>
                        <a:rPr lang="en-US" sz="1600" dirty="0">
                          <a:effectLst/>
                        </a:rPr>
                        <a:t>Final assembly manufacturing site certification to ISO 14001 or EMAS </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2 </a:t>
                      </a:r>
                      <a:endParaRPr lang="en-US" sz="1600" dirty="0">
                        <a:solidFill>
                          <a:schemeClr val="tx1"/>
                        </a:solidFill>
                        <a:effectLst/>
                        <a:latin typeface="Calibri"/>
                        <a:ea typeface="Calibri"/>
                        <a:cs typeface="Times New Roman"/>
                      </a:endParaRPr>
                    </a:p>
                  </a:txBody>
                  <a:tcPr marL="19050" marR="19050" marT="19050" marB="19050" anchor="ctr"/>
                </a:tc>
              </a:tr>
              <a:tr h="0">
                <a:tc>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gridSpan="2">
                  <a:txBody>
                    <a:bodyPr/>
                    <a:lstStyle/>
                    <a:p>
                      <a:pPr marL="0" marR="0">
                        <a:lnSpc>
                          <a:spcPts val="2200"/>
                        </a:lnSpc>
                        <a:spcBef>
                          <a:spcPts val="0"/>
                        </a:spcBef>
                        <a:spcAft>
                          <a:spcPts val="0"/>
                        </a:spcAft>
                      </a:pPr>
                      <a:r>
                        <a:rPr lang="en-US" sz="1600" dirty="0">
                          <a:effectLst/>
                        </a:rPr>
                        <a:t> </a:t>
                      </a:r>
                      <a:endParaRPr lang="en-US" sz="1600" dirty="0">
                        <a:solidFill>
                          <a:schemeClr val="tx1"/>
                        </a:solidFill>
                        <a:effectLst/>
                        <a:latin typeface="Calibri"/>
                        <a:ea typeface="Calibri"/>
                        <a:cs typeface="Times New Roman"/>
                      </a:endParaRPr>
                    </a:p>
                  </a:txBody>
                  <a:tcPr marL="19050" marR="19050" marT="19050" marB="19050"/>
                </a:tc>
                <a:tc hMerge="1">
                  <a:txBody>
                    <a:bodyPr/>
                    <a:lstStyle/>
                    <a:p>
                      <a:endParaRPr lang="en-US"/>
                    </a:p>
                  </a:txBody>
                  <a:tcPr/>
                </a:tc>
                <a:tc>
                  <a:txBody>
                    <a:bodyPr/>
                    <a:lstStyle/>
                    <a:p>
                      <a:pPr marL="0" marR="0">
                        <a:lnSpc>
                          <a:spcPts val="2200"/>
                        </a:lnSpc>
                        <a:spcBef>
                          <a:spcPts val="0"/>
                        </a:spcBef>
                        <a:spcAft>
                          <a:spcPts val="0"/>
                        </a:spcAft>
                      </a:pPr>
                      <a:r>
                        <a:rPr lang="en-US" sz="1600" dirty="0">
                          <a:effectLst/>
                        </a:rPr>
                        <a:t>Total</a:t>
                      </a:r>
                      <a:endParaRPr lang="en-US" sz="1600" dirty="0">
                        <a:solidFill>
                          <a:schemeClr val="tx1"/>
                        </a:solidFill>
                        <a:effectLst/>
                        <a:latin typeface="Calibri"/>
                        <a:ea typeface="Calibri"/>
                        <a:cs typeface="Times New Roman"/>
                      </a:endParaRPr>
                    </a:p>
                  </a:txBody>
                  <a:tcPr marL="19050" marR="19050" marT="19050" marB="19050"/>
                </a:tc>
                <a:tc>
                  <a:txBody>
                    <a:bodyPr/>
                    <a:lstStyle/>
                    <a:p>
                      <a:pPr marL="0" marR="0" algn="ctr">
                        <a:lnSpc>
                          <a:spcPts val="2200"/>
                        </a:lnSpc>
                        <a:spcBef>
                          <a:spcPts val="0"/>
                        </a:spcBef>
                        <a:spcAft>
                          <a:spcPts val="0"/>
                        </a:spcAft>
                      </a:pPr>
                      <a:r>
                        <a:rPr lang="en-US" sz="1600" dirty="0">
                          <a:effectLst/>
                        </a:rPr>
                        <a:t>18</a:t>
                      </a:r>
                      <a:endParaRPr lang="en-US" sz="1600" dirty="0">
                        <a:solidFill>
                          <a:schemeClr val="tx1"/>
                        </a:solidFill>
                        <a:effectLst/>
                        <a:latin typeface="Calibri"/>
                        <a:ea typeface="Calibri"/>
                        <a:cs typeface="Times New Roman"/>
                      </a:endParaRPr>
                    </a:p>
                  </a:txBody>
                  <a:tcPr marL="19050" marR="19050" marT="19050" marB="19050" anchor="ctr"/>
                </a:tc>
              </a:tr>
            </a:tbl>
          </a:graphicData>
        </a:graphic>
      </p:graphicFrame>
      <p:sp>
        <p:nvSpPr>
          <p:cNvPr id="8" name="TextBox 7"/>
          <p:cNvSpPr txBox="1"/>
          <p:nvPr/>
        </p:nvSpPr>
        <p:spPr>
          <a:xfrm>
            <a:off x="457200" y="843473"/>
            <a:ext cx="6457950" cy="101566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232325"/>
                </a:solidFill>
                <a:latin typeface="Arial" pitchFamily="34" charset="0"/>
                <a:cs typeface="Arial" pitchFamily="34" charset="0"/>
              </a:rPr>
              <a:t>Facilities performance</a:t>
            </a:r>
          </a:p>
          <a:p>
            <a:pPr marL="285750" indent="-285750">
              <a:buFont typeface="Arial" pitchFamily="34" charset="0"/>
              <a:buChar char="•"/>
            </a:pPr>
            <a:r>
              <a:rPr lang="en-US" sz="2000" dirty="0" smtClean="0">
                <a:solidFill>
                  <a:srgbClr val="232325"/>
                </a:solidFill>
                <a:latin typeface="Arial" pitchFamily="34" charset="0"/>
                <a:cs typeface="Arial" pitchFamily="34" charset="0"/>
              </a:rPr>
              <a:t>Corporate Social Responsibility</a:t>
            </a:r>
          </a:p>
          <a:p>
            <a:pPr marL="285750" indent="-285750">
              <a:buFont typeface="Arial" pitchFamily="34" charset="0"/>
              <a:buChar char="•"/>
            </a:pPr>
            <a:r>
              <a:rPr lang="en-US" sz="2000" dirty="0" smtClean="0">
                <a:solidFill>
                  <a:srgbClr val="232325"/>
                </a:solidFill>
                <a:latin typeface="Arial" pitchFamily="34" charset="0"/>
                <a:cs typeface="Arial" pitchFamily="34" charset="0"/>
              </a:rPr>
              <a:t>Supply Chain management for social issues</a:t>
            </a:r>
          </a:p>
        </p:txBody>
      </p:sp>
    </p:spTree>
    <p:extLst>
      <p:ext uri="{BB962C8B-B14F-4D97-AF65-F5344CB8AC3E}">
        <p14:creationId xmlns="" xmlns:p14="http://schemas.microsoft.com/office/powerpoint/2010/main" val="1595260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Innovation</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26</a:t>
            </a:fld>
            <a:endParaRPr lang="en-US"/>
          </a:p>
        </p:txBody>
      </p:sp>
      <p:sp>
        <p:nvSpPr>
          <p:cNvPr id="12" name="Content Placeholder 2"/>
          <p:cNvSpPr>
            <a:spLocks noGrp="1"/>
          </p:cNvSpPr>
          <p:nvPr>
            <p:ph idx="1"/>
          </p:nvPr>
        </p:nvSpPr>
        <p:spPr>
          <a:xfrm>
            <a:off x="457200" y="1600200"/>
            <a:ext cx="8229600" cy="4525963"/>
          </a:xfrm>
        </p:spPr>
        <p:txBody>
          <a:bodyPr/>
          <a:lstStyle/>
          <a:p>
            <a:pPr marL="0" indent="0"/>
            <a:r>
              <a:rPr lang="en-US" dirty="0" smtClean="0">
                <a:latin typeface="Arial" charset="0"/>
              </a:rPr>
              <a:t>Innovative ways to reduce impact that are not covered in the standard</a:t>
            </a:r>
          </a:p>
          <a:p>
            <a:pPr lvl="1" defTabSz="914400" eaLnBrk="1" hangingPunct="1"/>
            <a:r>
              <a:rPr lang="en-US" dirty="0" smtClean="0">
                <a:solidFill>
                  <a:srgbClr val="232325"/>
                </a:solidFill>
                <a:latin typeface="Arial" charset="0"/>
                <a:ea typeface="Arial Unicode MS" charset="0"/>
                <a:cs typeface="Arial Unicode MS" charset="0"/>
              </a:rPr>
              <a:t>Energy offsets</a:t>
            </a:r>
          </a:p>
          <a:p>
            <a:pPr lvl="1" defTabSz="914400" eaLnBrk="1" hangingPunct="1"/>
            <a:r>
              <a:rPr lang="en-US" dirty="0" smtClean="0">
                <a:solidFill>
                  <a:srgbClr val="232325"/>
                </a:solidFill>
                <a:latin typeface="Arial" charset="0"/>
                <a:ea typeface="Arial Unicode MS" charset="0"/>
                <a:cs typeface="Arial Unicode MS" charset="0"/>
              </a:rPr>
              <a:t>Applications that reduce environmental impact</a:t>
            </a:r>
          </a:p>
          <a:p>
            <a:pPr lvl="1" defTabSz="914400" eaLnBrk="1" hangingPunct="1"/>
            <a:r>
              <a:rPr lang="en-US" dirty="0" smtClean="0">
                <a:solidFill>
                  <a:srgbClr val="232325"/>
                </a:solidFill>
                <a:latin typeface="Arial" charset="0"/>
                <a:ea typeface="Arial Unicode MS" charset="0"/>
                <a:cs typeface="Arial Unicode MS" charset="0"/>
              </a:rPr>
              <a:t>Alternative materials use</a:t>
            </a:r>
          </a:p>
          <a:p>
            <a:pPr indent="-171450" defTabSz="914400" eaLnBrk="1" hangingPunct="1"/>
            <a:endParaRPr lang="en-US" dirty="0">
              <a:solidFill>
                <a:srgbClr val="232325"/>
              </a:solidFill>
              <a:latin typeface="Arial" charset="0"/>
              <a:ea typeface="Arial Unicode MS" charset="0"/>
              <a:cs typeface="Arial Unicode MS" charset="0"/>
            </a:endParaRPr>
          </a:p>
          <a:p>
            <a:pPr indent="-171450" defTabSz="914400" eaLnBrk="1" hangingPunct="1"/>
            <a:r>
              <a:rPr lang="en-US" dirty="0" smtClean="0">
                <a:solidFill>
                  <a:srgbClr val="232325"/>
                </a:solidFill>
                <a:latin typeface="Arial" charset="0"/>
                <a:ea typeface="Arial Unicode MS" charset="0"/>
                <a:cs typeface="Arial Unicode MS" charset="0"/>
              </a:rPr>
              <a:t> Must be able to show genuine sustainability benefit using LCA or other  </a:t>
            </a:r>
          </a:p>
          <a:p>
            <a:pPr indent="-171450" defTabSz="914400" eaLnBrk="1" hangingPunct="1"/>
            <a:r>
              <a:rPr lang="en-US" dirty="0">
                <a:solidFill>
                  <a:srgbClr val="232325"/>
                </a:solidFill>
                <a:latin typeface="Arial" charset="0"/>
                <a:ea typeface="Arial Unicode MS" charset="0"/>
                <a:cs typeface="Arial Unicode MS" charset="0"/>
              </a:rPr>
              <a:t> </a:t>
            </a:r>
            <a:r>
              <a:rPr lang="en-US" dirty="0" smtClean="0">
                <a:solidFill>
                  <a:srgbClr val="232325"/>
                </a:solidFill>
                <a:latin typeface="Arial" charset="0"/>
                <a:ea typeface="Arial Unicode MS" charset="0"/>
                <a:cs typeface="Arial Unicode MS" charset="0"/>
              </a:rPr>
              <a:t>tool for assessing sustainability of the product.</a:t>
            </a:r>
            <a:endParaRPr lang="en-US" dirty="0">
              <a:solidFill>
                <a:srgbClr val="232325"/>
              </a:solidFill>
              <a:latin typeface="Arial" charset="0"/>
              <a:ea typeface="Arial Unicode MS" charset="0"/>
              <a:cs typeface="Arial Unicode MS" charset="0"/>
            </a:endParaRPr>
          </a:p>
          <a:p>
            <a:pPr marL="0" indent="0"/>
            <a:endParaRPr lang="en-US" dirty="0" smtClean="0">
              <a:latin typeface="Arial" charset="0"/>
            </a:endParaRPr>
          </a:p>
        </p:txBody>
      </p:sp>
    </p:spTree>
    <p:extLst>
      <p:ext uri="{BB962C8B-B14F-4D97-AF65-F5344CB8AC3E}">
        <p14:creationId xmlns="" xmlns:p14="http://schemas.microsoft.com/office/powerpoint/2010/main" val="2583237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for End of Life Criterion</a:t>
            </a:r>
            <a:endParaRPr lang="en-US" dirty="0"/>
          </a:p>
        </p:txBody>
      </p:sp>
    </p:spTree>
    <p:extLst>
      <p:ext uri="{BB962C8B-B14F-4D97-AF65-F5344CB8AC3E}">
        <p14:creationId xmlns="" xmlns:p14="http://schemas.microsoft.com/office/powerpoint/2010/main" val="274560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End of Life Management and Extension of Useful Life</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28</a:t>
            </a:fld>
            <a:endParaRPr lang="en-US"/>
          </a:p>
        </p:txBody>
      </p:sp>
      <p:sp>
        <p:nvSpPr>
          <p:cNvPr id="12" name="Content Placeholder 4"/>
          <p:cNvSpPr>
            <a:spLocks noGrp="1"/>
          </p:cNvSpPr>
          <p:nvPr>
            <p:ph idx="1"/>
          </p:nvPr>
        </p:nvSpPr>
        <p:spPr>
          <a:xfrm>
            <a:off x="457200" y="1600200"/>
            <a:ext cx="8229600" cy="4525963"/>
          </a:xfrm>
        </p:spPr>
        <p:txBody>
          <a:bodyPr/>
          <a:lstStyle/>
          <a:p>
            <a:pPr marL="0" indent="0" defTabSz="914400" eaLnBrk="1" hangingPunct="1">
              <a:spcAft>
                <a:spcPct val="30000"/>
              </a:spcAft>
            </a:pPr>
            <a:r>
              <a:rPr lang="en-US" b="1" dirty="0" smtClean="0">
                <a:latin typeface="Arial" charset="0"/>
                <a:ea typeface="Arial" charset="0"/>
                <a:cs typeface="Arial" charset="0"/>
              </a:rPr>
              <a:t>Required – Mobile phone take back program </a:t>
            </a:r>
            <a:endParaRPr lang="en-US" b="1" dirty="0">
              <a:latin typeface="Arial" charset="0"/>
              <a:ea typeface="Arial" charset="0"/>
              <a:cs typeface="Arial" charset="0"/>
            </a:endParaRPr>
          </a:p>
          <a:p>
            <a:pPr lvl="1"/>
            <a:r>
              <a:rPr lang="en-US" dirty="0"/>
              <a:t>A take-back program for the mobile phone, power supply and accessories shall be provided in OECD markets in which the product is being certified against this Standard. The program shall be promoted to the end user through the manufacturer’s recycling web site and either an in box promotion, user manual or other similar means. The program shall also be free to the consumer at the time of service / recycling</a:t>
            </a:r>
            <a:r>
              <a:rPr lang="en-US" dirty="0" smtClean="0"/>
              <a:t>.</a:t>
            </a:r>
          </a:p>
          <a:p>
            <a:pPr indent="-171450"/>
            <a:endParaRPr lang="en-US" b="1" dirty="0" smtClean="0">
              <a:latin typeface="Arial" charset="0"/>
              <a:ea typeface="Arial" charset="0"/>
              <a:cs typeface="Arial" charset="0"/>
            </a:endParaRPr>
          </a:p>
          <a:p>
            <a:pPr indent="-171450"/>
            <a:r>
              <a:rPr lang="en-US" b="1" dirty="0" smtClean="0">
                <a:latin typeface="Arial" charset="0"/>
                <a:ea typeface="Arial" charset="0"/>
                <a:cs typeface="Arial" charset="0"/>
              </a:rPr>
              <a:t>Optional - </a:t>
            </a:r>
            <a:r>
              <a:rPr lang="en-US" b="1" dirty="0"/>
              <a:t>Mobile Phone Refurbishing and reuse </a:t>
            </a:r>
            <a:r>
              <a:rPr lang="en-US" b="1" dirty="0" smtClean="0"/>
              <a:t>program</a:t>
            </a:r>
            <a:endParaRPr lang="en-US" b="1" dirty="0"/>
          </a:p>
          <a:p>
            <a:pPr lvl="1"/>
            <a:r>
              <a:rPr lang="en-US" dirty="0"/>
              <a:t>If the take-back program in 13.1.1 reuses 30% of the phones accepted in the recycling program as a whole or components of the phone as part of the program rather than recycling of material, an additional two points will be awarded. Point value: 2</a:t>
            </a:r>
            <a:r>
              <a:rPr lang="en-US" dirty="0" smtClean="0"/>
              <a:t>.</a:t>
            </a:r>
            <a:endParaRPr lang="en-US" dirty="0">
              <a:latin typeface="Arial" charset="0"/>
              <a:ea typeface="Geneva" charset="0"/>
            </a:endParaRPr>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3654440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Mobile Phone Recyclability Rate</a:t>
            </a:r>
            <a:br>
              <a:rPr lang="en-US" dirty="0" smtClean="0">
                <a:latin typeface="Arial" charset="0"/>
                <a:ea typeface="Geneva" charset="0"/>
              </a:rPr>
            </a:br>
            <a:r>
              <a:rPr lang="en-US" sz="2400" dirty="0" smtClean="0">
                <a:latin typeface="Arial" charset="0"/>
                <a:ea typeface="Geneva" charset="0"/>
              </a:rPr>
              <a:t>Optional</a:t>
            </a:r>
            <a:endParaRPr lang="en-US" sz="2400"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29</a:t>
            </a:fld>
            <a:endParaRPr lang="en-US"/>
          </a:p>
        </p:txBody>
      </p:sp>
      <p:sp>
        <p:nvSpPr>
          <p:cNvPr id="12" name="Content Placeholder 4"/>
          <p:cNvSpPr>
            <a:spLocks noGrp="1"/>
          </p:cNvSpPr>
          <p:nvPr>
            <p:ph idx="1"/>
          </p:nvPr>
        </p:nvSpPr>
        <p:spPr>
          <a:xfrm>
            <a:off x="457200" y="1600201"/>
            <a:ext cx="8229600" cy="2044700"/>
          </a:xfrm>
        </p:spPr>
        <p:txBody>
          <a:bodyPr/>
          <a:lstStyle/>
          <a:p>
            <a:pPr defTabSz="914400" eaLnBrk="1" hangingPunct="1">
              <a:spcAft>
                <a:spcPct val="30000"/>
              </a:spcAft>
            </a:pPr>
            <a:r>
              <a:rPr lang="en-US" dirty="0" smtClean="0">
                <a:latin typeface="Arial" charset="0"/>
                <a:ea typeface="Arial" charset="0"/>
                <a:cs typeface="Arial" charset="0"/>
              </a:rPr>
              <a:t>The </a:t>
            </a:r>
            <a:r>
              <a:rPr lang="en-US" dirty="0"/>
              <a:t>mobile phone recyclability rate shall be awarded points based on levels defined in Table 13.1</a:t>
            </a:r>
            <a:r>
              <a:rPr lang="en-US" dirty="0" smtClean="0"/>
              <a:t>.</a:t>
            </a:r>
            <a:endParaRPr lang="en-US" dirty="0">
              <a:latin typeface="Arial" charset="0"/>
              <a:ea typeface="Arial" charset="0"/>
              <a:cs typeface="Arial" charset="0"/>
            </a:endParaRPr>
          </a:p>
          <a:p>
            <a:pPr defTabSz="914400" eaLnBrk="1" hangingPunct="1">
              <a:spcAft>
                <a:spcPct val="30000"/>
              </a:spcAft>
            </a:pPr>
            <a:endParaRPr lang="en-US" dirty="0">
              <a:latin typeface="Arial" charset="0"/>
              <a:ea typeface="Arial" charset="0"/>
              <a:cs typeface="Arial" charset="0"/>
            </a:endParaRPr>
          </a:p>
          <a:p>
            <a:pPr defTabSz="914400" eaLnBrk="1" hangingPunct="1">
              <a:spcAft>
                <a:spcPct val="30000"/>
              </a:spcAft>
            </a:pPr>
            <a:r>
              <a:rPr lang="en-US" b="1" dirty="0"/>
              <a:t>Table 13.1 Mobile Phone Recyclability Rate Points Recyclability Points Awarded</a:t>
            </a:r>
          </a:p>
          <a:p>
            <a:pPr defTabSz="914400" eaLnBrk="1" hangingPunct="1">
              <a:spcAft>
                <a:spcPct val="30000"/>
              </a:spcAft>
            </a:pPr>
            <a:endParaRPr lang="en-US" dirty="0" smtClean="0">
              <a:latin typeface="Arial" charset="0"/>
              <a:ea typeface="Arial Unicode MS" charset="0"/>
              <a:cs typeface="Arial Unicode MS" charset="0"/>
            </a:endParaRPr>
          </a:p>
          <a:p>
            <a:pPr lvl="1" defTabSz="914400" eaLnBrk="1" hangingPunct="1"/>
            <a:endParaRPr lang="en-US" dirty="0">
              <a:latin typeface="Arial" charset="0"/>
              <a:ea typeface="Arial Unicode MS" charset="0"/>
              <a:cs typeface="Arial Unicode MS"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066764887"/>
              </p:ext>
            </p:extLst>
          </p:nvPr>
        </p:nvGraphicFramePr>
        <p:xfrm>
          <a:off x="1683636" y="3644901"/>
          <a:ext cx="6096000" cy="185420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algn="ctr"/>
                      <a:r>
                        <a:rPr lang="en-US" dirty="0" smtClean="0"/>
                        <a:t>Recyclability Rate</a:t>
                      </a:r>
                      <a:endParaRPr lang="en-US" dirty="0"/>
                    </a:p>
                  </a:txBody>
                  <a:tcPr/>
                </a:tc>
                <a:tc>
                  <a:txBody>
                    <a:bodyPr/>
                    <a:lstStyle/>
                    <a:p>
                      <a:pPr algn="ctr"/>
                      <a:r>
                        <a:rPr lang="en-US" dirty="0" smtClean="0"/>
                        <a:t>Points</a:t>
                      </a:r>
                      <a:endParaRPr lang="en-US" dirty="0"/>
                    </a:p>
                  </a:txBody>
                  <a:tcPr/>
                </a:tc>
              </a:tr>
              <a:tr h="370840">
                <a:tc>
                  <a:txBody>
                    <a:bodyPr/>
                    <a:lstStyle/>
                    <a:p>
                      <a:pPr algn="ctr"/>
                      <a:r>
                        <a:rPr lang="en-US" dirty="0" smtClean="0"/>
                        <a:t>&gt;60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&gt;70</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&gt;80</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&gt;90</a:t>
                      </a:r>
                      <a:endParaRPr lang="en-US" dirty="0"/>
                    </a:p>
                  </a:txBody>
                  <a:tcPr/>
                </a:tc>
                <a:tc>
                  <a:txBody>
                    <a:bodyPr/>
                    <a:lstStyle/>
                    <a:p>
                      <a:pPr algn="ctr"/>
                      <a:r>
                        <a:rPr lang="en-US" dirty="0" smtClean="0"/>
                        <a:t>4</a:t>
                      </a:r>
                      <a:endParaRPr lang="en-US" dirty="0"/>
                    </a:p>
                  </a:txBody>
                  <a:tcPr/>
                </a:tc>
              </a:tr>
            </a:tbl>
          </a:graphicData>
        </a:graphic>
      </p:graphicFrame>
    </p:spTree>
    <p:extLst>
      <p:ext uri="{BB962C8B-B14F-4D97-AF65-F5344CB8AC3E}">
        <p14:creationId xmlns="" xmlns:p14="http://schemas.microsoft.com/office/powerpoint/2010/main" val="1389624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Safety is Evolving; So Is UL</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a:t>
            </a:fld>
            <a:endParaRPr lang="en-US"/>
          </a:p>
        </p:txBody>
      </p:sp>
      <p:sp>
        <p:nvSpPr>
          <p:cNvPr id="12" name="TextBox 13"/>
          <p:cNvSpPr txBox="1">
            <a:spLocks noChangeArrowheads="1"/>
          </p:cNvSpPr>
          <p:nvPr/>
        </p:nvSpPr>
        <p:spPr bwMode="auto">
          <a:xfrm>
            <a:off x="434975" y="2384108"/>
            <a:ext cx="3444875" cy="25668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Geneva" charset="0"/>
                <a:cs typeface="Geneva" charset="0"/>
              </a:defRPr>
            </a:lvl1pPr>
            <a:lvl2pPr marL="742950" indent="-285750" eaLnBrk="0" hangingPunct="0">
              <a:defRPr sz="2400">
                <a:solidFill>
                  <a:schemeClr val="tx1"/>
                </a:solidFill>
                <a:latin typeface="Arial" pitchFamily="34" charset="0"/>
                <a:ea typeface="Geneva" charset="0"/>
                <a:cs typeface="Geneva" charset="0"/>
              </a:defRPr>
            </a:lvl2pPr>
            <a:lvl3pPr marL="1143000" indent="-228600" eaLnBrk="0" hangingPunct="0">
              <a:defRPr sz="2400">
                <a:solidFill>
                  <a:schemeClr val="tx1"/>
                </a:solidFill>
                <a:latin typeface="Arial" pitchFamily="34" charset="0"/>
                <a:ea typeface="Geneva" charset="0"/>
                <a:cs typeface="Geneva" charset="0"/>
              </a:defRPr>
            </a:lvl3pPr>
            <a:lvl4pPr marL="1600200" indent="-228600" eaLnBrk="0" hangingPunct="0">
              <a:defRPr sz="2400">
                <a:solidFill>
                  <a:schemeClr val="tx1"/>
                </a:solidFill>
                <a:latin typeface="Arial" pitchFamily="34" charset="0"/>
                <a:ea typeface="Geneva" charset="0"/>
                <a:cs typeface="Geneva" charset="0"/>
              </a:defRPr>
            </a:lvl4pPr>
            <a:lvl5pPr marL="2057400" indent="-228600" eaLnBrk="0" hangingPunct="0">
              <a:defRPr sz="2400">
                <a:solidFill>
                  <a:schemeClr val="tx1"/>
                </a:solidFill>
                <a:latin typeface="Arial" pitchFamily="34"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defTabSz="457200" eaLnBrk="1" hangingPunct="1">
              <a:lnSpc>
                <a:spcPct val="120000"/>
              </a:lnSpc>
            </a:pPr>
            <a:r>
              <a:rPr lang="en-US" sz="2000" dirty="0" smtClean="0">
                <a:solidFill>
                  <a:schemeClr val="accent1"/>
                </a:solidFill>
              </a:rPr>
              <a:t>With the definition of safety constantly advancing, UL has expanded our focus to include an unparalleled breadth of offerings across five business units.  </a:t>
            </a:r>
          </a:p>
          <a:p>
            <a:pPr defTabSz="457200" eaLnBrk="1" hangingPunct="1">
              <a:lnSpc>
                <a:spcPct val="120000"/>
              </a:lnSpc>
            </a:pPr>
            <a:r>
              <a:rPr lang="en-US" sz="1400" dirty="0" smtClean="0">
                <a:solidFill>
                  <a:schemeClr val="accent1"/>
                </a:solidFill>
              </a:rPr>
              <a:t> </a:t>
            </a:r>
            <a:endParaRPr lang="en-US" sz="1200" dirty="0" smtClean="0">
              <a:solidFill>
                <a:schemeClr val="accent1"/>
              </a:solidFill>
              <a:cs typeface="Arial" pitchFamily="34" charset="0"/>
            </a:endParaRPr>
          </a:p>
        </p:txBody>
      </p:sp>
      <p:grpSp>
        <p:nvGrpSpPr>
          <p:cNvPr id="13" name="Group 9"/>
          <p:cNvGrpSpPr>
            <a:grpSpLocks/>
          </p:cNvGrpSpPr>
          <p:nvPr/>
        </p:nvGrpSpPr>
        <p:grpSpPr bwMode="auto">
          <a:xfrm>
            <a:off x="5784037" y="2926798"/>
            <a:ext cx="406400" cy="1701800"/>
            <a:chOff x="0" y="0"/>
            <a:chExt cx="255" cy="1072"/>
          </a:xfrm>
        </p:grpSpPr>
        <p:sp>
          <p:nvSpPr>
            <p:cNvPr id="14" name="Line 10"/>
            <p:cNvSpPr>
              <a:spLocks noChangeShapeType="1"/>
            </p:cNvSpPr>
            <p:nvPr/>
          </p:nvSpPr>
          <p:spPr bwMode="auto">
            <a:xfrm rot="10800000" flipH="1">
              <a:off x="126" y="0"/>
              <a:ext cx="0" cy="1072"/>
            </a:xfrm>
            <a:prstGeom prst="line">
              <a:avLst/>
            </a:prstGeom>
            <a:noFill/>
            <a:ln w="12700">
              <a:solidFill>
                <a:schemeClr val="accent1"/>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5" name="Line 11"/>
            <p:cNvSpPr>
              <a:spLocks noChangeShapeType="1"/>
            </p:cNvSpPr>
            <p:nvPr/>
          </p:nvSpPr>
          <p:spPr bwMode="auto">
            <a:xfrm>
              <a:off x="0" y="1070"/>
              <a:ext cx="130" cy="0"/>
            </a:xfrm>
            <a:prstGeom prst="line">
              <a:avLst/>
            </a:prstGeom>
            <a:noFill/>
            <a:ln w="12700">
              <a:solidFill>
                <a:srgbClr val="FFFFFF"/>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6" name="Line 12"/>
            <p:cNvSpPr>
              <a:spLocks noChangeShapeType="1"/>
            </p:cNvSpPr>
            <p:nvPr/>
          </p:nvSpPr>
          <p:spPr bwMode="auto">
            <a:xfrm>
              <a:off x="0" y="1"/>
              <a:ext cx="130" cy="0"/>
            </a:xfrm>
            <a:prstGeom prst="line">
              <a:avLst/>
            </a:prstGeom>
            <a:noFill/>
            <a:ln w="12700">
              <a:solidFill>
                <a:srgbClr val="FFFFFF"/>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7" name="Line 13"/>
            <p:cNvSpPr>
              <a:spLocks noChangeShapeType="1"/>
            </p:cNvSpPr>
            <p:nvPr/>
          </p:nvSpPr>
          <p:spPr bwMode="auto">
            <a:xfrm>
              <a:off x="125" y="511"/>
              <a:ext cx="130" cy="0"/>
            </a:xfrm>
            <a:prstGeom prst="line">
              <a:avLst/>
            </a:prstGeom>
            <a:noFill/>
            <a:ln w="12700">
              <a:solidFill>
                <a:schemeClr val="accent1"/>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a:p>
          </p:txBody>
        </p:sp>
      </p:grpSp>
      <p:pic>
        <p:nvPicPr>
          <p:cNvPr id="18" name="Picture 14"/>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 xmlns:a14="http://schemas.microsoft.com/office/drawing/2010/main">
                  <a14:imgLayer r:embed="rId3">
                    <a14:imgEffect>
                      <a14:brightnessContrast bright="-100000" contrast="9000"/>
                    </a14:imgEffect>
                  </a14:imgLayer>
                </a14:imgProps>
              </a:ext>
              <a:ext uri="{28A0092B-C50C-407E-A947-70E740481C1C}">
                <a14:useLocalDpi xmlns="" xmlns:a14="http://schemas.microsoft.com/office/drawing/2010/main" val="0"/>
              </a:ext>
            </a:extLst>
          </a:blip>
          <a:srcRect/>
          <a:stretch>
            <a:fillRect/>
          </a:stretch>
        </p:blipFill>
        <p:spPr bwMode="auto">
          <a:xfrm>
            <a:off x="4836021" y="3263900"/>
            <a:ext cx="9525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pic>
        <p:nvPicPr>
          <p:cNvPr id="19" name="Picture 89"/>
          <p:cNvPicPr>
            <a:picLocks noChangeAspect="1" noChangeArrowheads="1"/>
          </p:cNvPicPr>
          <p:nvPr/>
        </p:nvPicPr>
        <p:blipFill>
          <a:blip r:embed="rId4" cstate="print">
            <a:duotone>
              <a:prstClr val="black"/>
              <a:schemeClr val="accent1">
                <a:tint val="45000"/>
                <a:satMod val="400000"/>
              </a:schemeClr>
            </a:duotone>
            <a:extLst>
              <a:ext uri="{BEBA8EAE-BF5A-486C-A8C5-ECC9F3942E4B}">
                <a14:imgProps xmlns="" xmlns:a14="http://schemas.microsoft.com/office/drawing/2010/main">
                  <a14:imgLayer r:embed="rId5">
                    <a14:imgEffect>
                      <a14:brightnessContrast bright="-100000" contrast="8000"/>
                    </a14:imgEffect>
                  </a14:imgLayer>
                </a14:imgProps>
              </a:ext>
              <a:ext uri="{28A0092B-C50C-407E-A947-70E740481C1C}">
                <a14:useLocalDpi xmlns="" xmlns:a14="http://schemas.microsoft.com/office/drawing/2010/main" val="0"/>
              </a:ext>
            </a:extLst>
          </a:blip>
          <a:srcRect/>
          <a:stretch>
            <a:fillRect/>
          </a:stretch>
        </p:blipFill>
        <p:spPr bwMode="auto">
          <a:xfrm>
            <a:off x="6551980" y="2060507"/>
            <a:ext cx="11747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20" name="Picture 91"/>
          <p:cNvPicPr>
            <a:picLocks noChangeAspect="1" noChangeArrowheads="1"/>
          </p:cNvPicPr>
          <p:nvPr/>
        </p:nvPicPr>
        <p:blipFill>
          <a:blip r:embed="rId6" cstate="print">
            <a:duotone>
              <a:prstClr val="black"/>
              <a:schemeClr val="accent1">
                <a:tint val="45000"/>
                <a:satMod val="400000"/>
              </a:schemeClr>
            </a:duotone>
            <a:extLst>
              <a:ext uri="{BEBA8EAE-BF5A-486C-A8C5-ECC9F3942E4B}">
                <a14:imgProps xmlns="" xmlns:a14="http://schemas.microsoft.com/office/drawing/2010/main">
                  <a14:imgLayer r:embed="rId7">
                    <a14:imgEffect>
                      <a14:brightnessContrast bright="-100000"/>
                    </a14:imgEffect>
                  </a14:imgLayer>
                </a14:imgProps>
              </a:ext>
              <a:ext uri="{28A0092B-C50C-407E-A947-70E740481C1C}">
                <a14:useLocalDpi xmlns="" xmlns:a14="http://schemas.microsoft.com/office/drawing/2010/main" val="0"/>
              </a:ext>
            </a:extLst>
          </a:blip>
          <a:srcRect/>
          <a:stretch>
            <a:fillRect/>
          </a:stretch>
        </p:blipFill>
        <p:spPr bwMode="auto">
          <a:xfrm>
            <a:off x="6242417" y="2808239"/>
            <a:ext cx="17907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21" name="Picture 90"/>
          <p:cNvPicPr>
            <a:picLocks noChangeAspect="1" noChangeArrowheads="1"/>
          </p:cNvPicPr>
          <p:nvPr/>
        </p:nvPicPr>
        <p:blipFill>
          <a:blip r:embed="rId8" cstate="print">
            <a:duotone>
              <a:prstClr val="black"/>
              <a:schemeClr val="accent1">
                <a:tint val="45000"/>
                <a:satMod val="400000"/>
              </a:schemeClr>
            </a:duotone>
            <a:extLst>
              <a:ext uri="{BEBA8EAE-BF5A-486C-A8C5-ECC9F3942E4B}">
                <a14:imgProps xmlns="" xmlns:a14="http://schemas.microsoft.com/office/drawing/2010/main">
                  <a14:imgLayer r:embed="rId9">
                    <a14:imgEffect>
                      <a14:brightnessContrast bright="-100000"/>
                    </a14:imgEffect>
                  </a14:imgLayer>
                </a14:imgProps>
              </a:ext>
              <a:ext uri="{28A0092B-C50C-407E-A947-70E740481C1C}">
                <a14:useLocalDpi xmlns="" xmlns:a14="http://schemas.microsoft.com/office/drawing/2010/main" val="0"/>
              </a:ext>
            </a:extLst>
          </a:blip>
          <a:srcRect/>
          <a:stretch>
            <a:fillRect/>
          </a:stretch>
        </p:blipFill>
        <p:spPr bwMode="auto">
          <a:xfrm>
            <a:off x="6580555" y="4347345"/>
            <a:ext cx="11049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22" name="Picture 93"/>
          <p:cNvPicPr>
            <a:picLocks noChangeAspect="1" noChangeArrowheads="1"/>
          </p:cNvPicPr>
          <p:nvPr/>
        </p:nvPicPr>
        <p:blipFill>
          <a:blip r:embed="rId10" cstate="print">
            <a:duotone>
              <a:prstClr val="black"/>
              <a:schemeClr val="accent1">
                <a:tint val="45000"/>
                <a:satMod val="400000"/>
              </a:schemeClr>
            </a:duotone>
            <a:extLst>
              <a:ext uri="{BEBA8EAE-BF5A-486C-A8C5-ECC9F3942E4B}">
                <a14:imgProps xmlns="" xmlns:a14="http://schemas.microsoft.com/office/drawing/2010/main">
                  <a14:imgLayer r:embed="rId11">
                    <a14:imgEffect>
                      <a14:brightnessContrast bright="-100000"/>
                    </a14:imgEffect>
                  </a14:imgLayer>
                </a14:imgProps>
              </a:ext>
              <a:ext uri="{28A0092B-C50C-407E-A947-70E740481C1C}">
                <a14:useLocalDpi xmlns="" xmlns:a14="http://schemas.microsoft.com/office/drawing/2010/main" val="0"/>
              </a:ext>
            </a:extLst>
          </a:blip>
          <a:srcRect/>
          <a:stretch>
            <a:fillRect/>
          </a:stretch>
        </p:blipFill>
        <p:spPr bwMode="auto">
          <a:xfrm>
            <a:off x="6342007" y="3591338"/>
            <a:ext cx="1660592" cy="251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23" name="Picture 22" descr="UL_KnowledgeServices_white.eps"/>
          <p:cNvPicPr>
            <a:picLocks noChangeAspect="1"/>
          </p:cNvPicPr>
          <p:nvPr/>
        </p:nvPicPr>
        <p:blipFill>
          <a:blip r:embed="rId12" cstate="print">
            <a:duotone>
              <a:prstClr val="black"/>
              <a:schemeClr val="accent1">
                <a:tint val="45000"/>
                <a:satMod val="400000"/>
              </a:schemeClr>
            </a:duotone>
            <a:extLst>
              <a:ext uri="{BEBA8EAE-BF5A-486C-A8C5-ECC9F3942E4B}">
                <a14:imgProps xmlns="" xmlns:a14="http://schemas.microsoft.com/office/drawing/2010/main">
                  <a14:imgLayer r:embed="rId13">
                    <a14:imgEffect>
                      <a14:brightnessContrast bright="-100000"/>
                    </a14:imgEffect>
                  </a14:imgLayer>
                </a14:imgProps>
              </a:ext>
              <a:ext uri="{28A0092B-C50C-407E-A947-70E740481C1C}">
                <a14:useLocalDpi xmlns="" xmlns:a14="http://schemas.microsoft.com/office/drawing/2010/main" val="0"/>
              </a:ext>
            </a:extLst>
          </a:blip>
          <a:stretch>
            <a:fillRect/>
          </a:stretch>
        </p:blipFill>
        <p:spPr>
          <a:xfrm>
            <a:off x="6241727" y="5136747"/>
            <a:ext cx="1740774" cy="201168"/>
          </a:xfrm>
          <a:prstGeom prst="rect">
            <a:avLst/>
          </a:prstGeom>
        </p:spPr>
      </p:pic>
    </p:spTree>
    <p:extLst>
      <p:ext uri="{BB962C8B-B14F-4D97-AF65-F5344CB8AC3E}">
        <p14:creationId xmlns="" xmlns:p14="http://schemas.microsoft.com/office/powerpoint/2010/main" val="375334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Recyclability Calculation </a:t>
            </a:r>
            <a:br>
              <a:rPr lang="en-US" dirty="0" smtClean="0">
                <a:latin typeface="Arial" charset="0"/>
                <a:ea typeface="Geneva" charset="0"/>
              </a:rPr>
            </a:br>
            <a:r>
              <a:rPr lang="en-US" dirty="0" smtClean="0">
                <a:latin typeface="Arial" charset="0"/>
                <a:ea typeface="Geneva" charset="0"/>
              </a:rPr>
              <a:t>Procedure</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30</a:t>
            </a:fld>
            <a:endParaRPr lang="en-US"/>
          </a:p>
        </p:txBody>
      </p:sp>
      <p:sp>
        <p:nvSpPr>
          <p:cNvPr id="12" name="Content Placeholder 4"/>
          <p:cNvSpPr>
            <a:spLocks noGrp="1"/>
          </p:cNvSpPr>
          <p:nvPr>
            <p:ph idx="1"/>
          </p:nvPr>
        </p:nvSpPr>
        <p:spPr>
          <a:xfrm>
            <a:off x="457200" y="1600200"/>
            <a:ext cx="8229600" cy="4525963"/>
          </a:xfrm>
        </p:spPr>
        <p:txBody>
          <a:bodyPr/>
          <a:lstStyle/>
          <a:p>
            <a:r>
              <a:rPr lang="en-US" dirty="0"/>
              <a:t>1) Weigh handset including battery and battery door; record in the data table below.</a:t>
            </a:r>
          </a:p>
          <a:p>
            <a:r>
              <a:rPr lang="en-US" dirty="0"/>
              <a:t>2) Disassembly</a:t>
            </a:r>
          </a:p>
          <a:p>
            <a:r>
              <a:rPr lang="en-US" dirty="0"/>
              <a:t>	a) The goal of disassembly is to sort the parts into the following </a:t>
            </a:r>
            <a:r>
              <a:rPr lang="en-US" dirty="0" smtClean="0"/>
              <a:t>	fractions </a:t>
            </a:r>
            <a:r>
              <a:rPr lang="en-US" dirty="0"/>
              <a:t>of material:</a:t>
            </a:r>
          </a:p>
          <a:p>
            <a:r>
              <a:rPr lang="en-US" dirty="0"/>
              <a:t>		1) Batteries;</a:t>
            </a:r>
          </a:p>
          <a:p>
            <a:r>
              <a:rPr lang="en-US" dirty="0"/>
              <a:t>		2) Metal;</a:t>
            </a:r>
          </a:p>
          <a:p>
            <a:r>
              <a:rPr lang="en-US" dirty="0"/>
              <a:t>		3) Glass;</a:t>
            </a:r>
          </a:p>
          <a:p>
            <a:r>
              <a:rPr lang="en-US" dirty="0"/>
              <a:t>		4) Plastic;</a:t>
            </a:r>
          </a:p>
          <a:p>
            <a:r>
              <a:rPr lang="en-US" dirty="0"/>
              <a:t>		5) Mixed electronics (PWB, wire, flex, displays (LCD’s); and/or</a:t>
            </a:r>
          </a:p>
          <a:p>
            <a:r>
              <a:rPr lang="en-US" dirty="0"/>
              <a:t>		6) Non-recyclable.</a:t>
            </a:r>
          </a:p>
          <a:p>
            <a:pPr marL="0" indent="0" defTabSz="914400" eaLnBrk="1" hangingPunct="1"/>
            <a:endParaRPr lang="en-US" dirty="0">
              <a:latin typeface="Arial" charset="0"/>
              <a:ea typeface="Geneva" charset="0"/>
            </a:endParaRPr>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3491114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Recyclability Calculation</a:t>
            </a:r>
            <a:br>
              <a:rPr lang="en-US" dirty="0" smtClean="0">
                <a:latin typeface="Arial" charset="0"/>
                <a:ea typeface="Geneva" charset="0"/>
              </a:rPr>
            </a:br>
            <a:r>
              <a:rPr lang="en-US" dirty="0" smtClean="0">
                <a:latin typeface="Arial" charset="0"/>
                <a:ea typeface="Geneva" charset="0"/>
              </a:rPr>
              <a:t>Plastic Part Recyclability</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31</a:t>
            </a:fld>
            <a:endParaRPr lang="en-US"/>
          </a:p>
        </p:txBody>
      </p:sp>
      <p:sp>
        <p:nvSpPr>
          <p:cNvPr id="12" name="Content Placeholder 4"/>
          <p:cNvSpPr>
            <a:spLocks noGrp="1"/>
          </p:cNvSpPr>
          <p:nvPr>
            <p:ph idx="1"/>
          </p:nvPr>
        </p:nvSpPr>
        <p:spPr>
          <a:xfrm>
            <a:off x="457200" y="1600200"/>
            <a:ext cx="8229600" cy="4525963"/>
          </a:xfrm>
        </p:spPr>
        <p:txBody>
          <a:bodyPr/>
          <a:lstStyle/>
          <a:p>
            <a:r>
              <a:rPr lang="en-US" dirty="0" smtClean="0"/>
              <a:t>Plastic parts are considered recyclable if they meet the following criteria are met:</a:t>
            </a:r>
            <a:endParaRPr lang="en-US" dirty="0"/>
          </a:p>
          <a:p>
            <a:pPr lvl="2">
              <a:buFont typeface="Arial"/>
              <a:buChar char="•"/>
            </a:pPr>
            <a:r>
              <a:rPr lang="en-US" sz="2000" dirty="0"/>
              <a:t>&lt;10% of the surface area is coated with paint, </a:t>
            </a:r>
            <a:r>
              <a:rPr lang="en-US" sz="2000" dirty="0" err="1"/>
              <a:t>metalization</a:t>
            </a:r>
            <a:r>
              <a:rPr lang="en-US" sz="2000" dirty="0"/>
              <a:t>, glue, or other non-plastic materials;</a:t>
            </a:r>
          </a:p>
          <a:p>
            <a:pPr lvl="2">
              <a:buFont typeface="Arial"/>
              <a:buChar char="•"/>
            </a:pPr>
            <a:r>
              <a:rPr lang="en-US" sz="2000" dirty="0"/>
              <a:t>&lt;5% of the part or assembly is made of a different material or different type of base plastic; and</a:t>
            </a:r>
          </a:p>
          <a:p>
            <a:pPr lvl="2">
              <a:buFont typeface="Arial"/>
              <a:buChar char="•"/>
            </a:pPr>
            <a:r>
              <a:rPr lang="en-US" sz="2000" dirty="0"/>
              <a:t>There are no metal inserts that are not easily removed with a quick pull of a </a:t>
            </a:r>
            <a:r>
              <a:rPr lang="en-US" sz="2000" dirty="0" smtClean="0"/>
              <a:t>tool;. </a:t>
            </a:r>
            <a:r>
              <a:rPr lang="en-US" sz="2000" dirty="0"/>
              <a:t>If these criteria are not met, the plastic goes to the non-recyclable fraction.</a:t>
            </a:r>
          </a:p>
          <a:p>
            <a:pPr marL="0" indent="0" defTabSz="914400" eaLnBrk="1" hangingPunct="1"/>
            <a:endParaRPr lang="en-US" dirty="0">
              <a:latin typeface="Arial" charset="0"/>
              <a:ea typeface="Geneva" charset="0"/>
            </a:endParaRPr>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377890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Recyclability Calculation</a:t>
            </a:r>
            <a:br>
              <a:rPr lang="en-US" dirty="0" smtClean="0">
                <a:latin typeface="Arial" charset="0"/>
                <a:ea typeface="Geneva" charset="0"/>
              </a:rPr>
            </a:br>
            <a:r>
              <a:rPr lang="en-US" dirty="0" smtClean="0">
                <a:latin typeface="Arial" charset="0"/>
                <a:ea typeface="Geneva" charset="0"/>
              </a:rPr>
              <a:t>Alternative Plastic Recyclability</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32</a:t>
            </a:fld>
            <a:endParaRPr lang="en-US"/>
          </a:p>
        </p:txBody>
      </p:sp>
      <p:sp>
        <p:nvSpPr>
          <p:cNvPr id="12" name="Content Placeholder 4"/>
          <p:cNvSpPr>
            <a:spLocks noGrp="1"/>
          </p:cNvSpPr>
          <p:nvPr>
            <p:ph idx="1"/>
          </p:nvPr>
        </p:nvSpPr>
        <p:spPr>
          <a:xfrm>
            <a:off x="457200" y="1600200"/>
            <a:ext cx="8229600" cy="4525963"/>
          </a:xfrm>
        </p:spPr>
        <p:txBody>
          <a:bodyPr/>
          <a:lstStyle/>
          <a:p>
            <a:pPr lvl="2">
              <a:buFont typeface="Arial"/>
              <a:buChar char="•"/>
            </a:pPr>
            <a:r>
              <a:rPr lang="en-US" sz="2000" dirty="0" smtClean="0"/>
              <a:t>Less </a:t>
            </a:r>
            <a:r>
              <a:rPr lang="en-US" sz="2000" dirty="0"/>
              <a:t>than a 50% reduction in room temperature impact strength of the original resin specifications using either the </a:t>
            </a:r>
            <a:r>
              <a:rPr lang="en-US" sz="2000" dirty="0" err="1"/>
              <a:t>unnotched</a:t>
            </a:r>
            <a:r>
              <a:rPr lang="en-US" sz="2000" dirty="0"/>
              <a:t> </a:t>
            </a:r>
            <a:r>
              <a:rPr lang="en-US" sz="2000" dirty="0" err="1"/>
              <a:t>Izod</a:t>
            </a:r>
            <a:r>
              <a:rPr lang="en-US" sz="2000" dirty="0"/>
              <a:t> or </a:t>
            </a:r>
            <a:r>
              <a:rPr lang="en-US" sz="2000" dirty="0" err="1"/>
              <a:t>unnotched</a:t>
            </a:r>
            <a:r>
              <a:rPr lang="en-US" sz="2000" dirty="0"/>
              <a:t> </a:t>
            </a:r>
            <a:r>
              <a:rPr lang="en-US" sz="2000" dirty="0" err="1" smtClean="0"/>
              <a:t>Charpy</a:t>
            </a:r>
            <a:r>
              <a:rPr lang="en-US" sz="2000" dirty="0" smtClean="0"/>
              <a:t>. </a:t>
            </a:r>
            <a:endParaRPr lang="en-US" sz="2000" dirty="0"/>
          </a:p>
          <a:p>
            <a:pPr lvl="2">
              <a:buFont typeface="Arial"/>
              <a:buChar char="•"/>
            </a:pPr>
            <a:r>
              <a:rPr lang="en-US" sz="2000" dirty="0" smtClean="0"/>
              <a:t>Both </a:t>
            </a:r>
            <a:r>
              <a:rPr lang="en-US" sz="2000" dirty="0"/>
              <a:t>coated and uncoated plastic that have been exposed to the same number of thermal molding cycles should be tested. </a:t>
            </a:r>
            <a:endParaRPr lang="en-US" sz="2000" dirty="0" smtClean="0"/>
          </a:p>
          <a:p>
            <a:pPr lvl="2">
              <a:buFont typeface="Arial"/>
              <a:buChar char="•"/>
            </a:pPr>
            <a:r>
              <a:rPr lang="en-US" sz="2000" dirty="0" smtClean="0"/>
              <a:t>A minimum of 10 each of coated and uncoated plastic samples should be tested.</a:t>
            </a:r>
          </a:p>
          <a:p>
            <a:pPr lvl="2">
              <a:buFont typeface="Arial"/>
              <a:buChar char="•"/>
            </a:pPr>
            <a:r>
              <a:rPr lang="en-US" sz="2000" dirty="0" smtClean="0"/>
              <a:t>If </a:t>
            </a:r>
            <a:r>
              <a:rPr lang="en-US" sz="2000" dirty="0"/>
              <a:t>inclusions or imperfections in the test samples cause more than a 50% decrease in impact strength in any of the test specimens made from plastic with the coating the coated part under test is considered to have failed completely and is not recyclable. If all the test specimens are within 50% of each other and less than a 50% decrease in impact strength the coated sample is considered recyclable.</a:t>
            </a:r>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3315783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Other End of Life Considerations</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33</a:t>
            </a:fld>
            <a:endParaRPr lang="en-US"/>
          </a:p>
        </p:txBody>
      </p:sp>
      <p:sp>
        <p:nvSpPr>
          <p:cNvPr id="12" name="Content Placeholder 4"/>
          <p:cNvSpPr>
            <a:spLocks noGrp="1"/>
          </p:cNvSpPr>
          <p:nvPr>
            <p:ph idx="1"/>
          </p:nvPr>
        </p:nvSpPr>
        <p:spPr>
          <a:xfrm>
            <a:off x="457200" y="1104900"/>
            <a:ext cx="8229600" cy="4525963"/>
          </a:xfrm>
        </p:spPr>
        <p:txBody>
          <a:bodyPr/>
          <a:lstStyle/>
          <a:p>
            <a:r>
              <a:rPr lang="en-US" b="1" dirty="0" smtClean="0"/>
              <a:t>Optional </a:t>
            </a:r>
            <a:r>
              <a:rPr lang="en-US" b="1" dirty="0"/>
              <a:t>– Availability of Replacement Parts</a:t>
            </a:r>
          </a:p>
          <a:p>
            <a:pPr lvl="2">
              <a:buFont typeface="Arial"/>
              <a:buChar char="•"/>
            </a:pPr>
            <a:r>
              <a:rPr lang="en-US" sz="2000" dirty="0" smtClean="0"/>
              <a:t>At </a:t>
            </a:r>
            <a:r>
              <a:rPr lang="en-US" sz="2000" dirty="0"/>
              <a:t>a minimum, replacement parts and/or product service shall be provided by the manufacturer or authorized third party for batteries, external power supply, headphones, and cables, LCD, and housing. </a:t>
            </a:r>
          </a:p>
          <a:p>
            <a:pPr marL="119063" lvl="1" indent="0">
              <a:buNone/>
            </a:pPr>
            <a:r>
              <a:rPr lang="en-US" sz="2000" b="1" dirty="0"/>
              <a:t>Required – Primary Recyclers Certified to R2, e-Stewards or </a:t>
            </a:r>
            <a:r>
              <a:rPr lang="en-US" sz="2000" b="1" dirty="0" smtClean="0"/>
              <a:t>Equivalent</a:t>
            </a:r>
            <a:endParaRPr lang="en-US" sz="2000" dirty="0" smtClean="0"/>
          </a:p>
          <a:p>
            <a:pPr marL="119063" lvl="1" indent="0">
              <a:buNone/>
            </a:pPr>
            <a:r>
              <a:rPr lang="en-US" sz="2000" b="1" dirty="0" smtClean="0"/>
              <a:t>Required – Removable Battery</a:t>
            </a:r>
          </a:p>
          <a:p>
            <a:pPr lvl="2">
              <a:buFont typeface="Arial"/>
              <a:buChar char="•"/>
            </a:pPr>
            <a:r>
              <a:rPr lang="en-US" sz="2000" dirty="0" smtClean="0"/>
              <a:t>P</a:t>
            </a:r>
            <a:r>
              <a:rPr lang="en-US" sz="2000" dirty="0"/>
              <a:t>rimary batteries of mobile phones shall be removable by a technician for separate treatment to be recycled at end of life</a:t>
            </a:r>
            <a:r>
              <a:rPr lang="en-US" sz="2000" dirty="0" smtClean="0"/>
              <a:t>.</a:t>
            </a:r>
          </a:p>
          <a:p>
            <a:pPr marL="119063" lvl="1" indent="0">
              <a:buNone/>
            </a:pPr>
            <a:r>
              <a:rPr lang="en-US" sz="2000" b="1" dirty="0" smtClean="0"/>
              <a:t>Optional – Ease of Removing External Housing of Mobile Phones</a:t>
            </a:r>
          </a:p>
          <a:p>
            <a:pPr lvl="2">
              <a:buFont typeface="Arial"/>
              <a:buChar char="•"/>
            </a:pPr>
            <a:r>
              <a:rPr lang="en-US" sz="2000" dirty="0" smtClean="0"/>
              <a:t>All connections required to open the mobile phone housing shall be disassembled from the same direction</a:t>
            </a:r>
          </a:p>
          <a:p>
            <a:r>
              <a:rPr lang="en-US" b="1" dirty="0" smtClean="0"/>
              <a:t>Optional </a:t>
            </a:r>
            <a:r>
              <a:rPr lang="en-US" b="1" dirty="0"/>
              <a:t>– Use of Similar or Compatible </a:t>
            </a:r>
            <a:r>
              <a:rPr lang="en-US" b="1" i="1" dirty="0"/>
              <a:t>Plastic Materials</a:t>
            </a:r>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4263104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Battery Removal</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34</a:t>
            </a:fld>
            <a:endParaRPr lang="en-US"/>
          </a:p>
        </p:txBody>
      </p:sp>
      <p:sp>
        <p:nvSpPr>
          <p:cNvPr id="12" name="Content Placeholder 4"/>
          <p:cNvSpPr>
            <a:spLocks noGrp="1"/>
          </p:cNvSpPr>
          <p:nvPr>
            <p:ph idx="1"/>
          </p:nvPr>
        </p:nvSpPr>
        <p:spPr>
          <a:xfrm>
            <a:off x="457200" y="1117600"/>
            <a:ext cx="8229600" cy="4525963"/>
          </a:xfrm>
        </p:spPr>
        <p:txBody>
          <a:bodyPr/>
          <a:lstStyle/>
          <a:p>
            <a:r>
              <a:rPr lang="en-US" b="1" dirty="0" smtClean="0"/>
              <a:t>Required – Battery Removability</a:t>
            </a:r>
            <a:endParaRPr lang="en-US" b="1" dirty="0"/>
          </a:p>
          <a:p>
            <a:pPr lvl="2">
              <a:buFont typeface="Arial"/>
              <a:buChar char="•"/>
            </a:pPr>
            <a:r>
              <a:rPr lang="en-US" sz="2000" dirty="0" smtClean="0"/>
              <a:t>All </a:t>
            </a:r>
            <a:r>
              <a:rPr lang="en-US" sz="2000" dirty="0"/>
              <a:t>batteries shall be readily removable by the user without the use of proprietary tools. Adhesives used to secure the battery within the phone shall be low adhesion, removable with hand force and no additional </a:t>
            </a:r>
            <a:r>
              <a:rPr lang="en-US" sz="2000" dirty="0" smtClean="0"/>
              <a:t>heat</a:t>
            </a:r>
            <a:endParaRPr lang="en-US" sz="2000" dirty="0"/>
          </a:p>
          <a:p>
            <a:pPr marL="119063" lvl="1" indent="0">
              <a:buNone/>
            </a:pPr>
            <a:r>
              <a:rPr lang="en-US" sz="2000" b="1" dirty="0" smtClean="0"/>
              <a:t>Optional – Battery Replaceable by Consumer</a:t>
            </a:r>
          </a:p>
          <a:p>
            <a:pPr lvl="1"/>
            <a:r>
              <a:rPr lang="en-US" sz="2000" dirty="0" smtClean="0"/>
              <a:t>Main </a:t>
            </a:r>
            <a:r>
              <a:rPr lang="en-US" sz="2000" dirty="0"/>
              <a:t>battery shall be replaceable by the consumer with the use of standard </a:t>
            </a:r>
            <a:r>
              <a:rPr lang="en-US" sz="2000" dirty="0" err="1"/>
              <a:t>torx</a:t>
            </a:r>
            <a:r>
              <a:rPr lang="en-US" sz="2000" dirty="0"/>
              <a:t>, </a:t>
            </a:r>
            <a:r>
              <a:rPr lang="en-US" sz="2000" dirty="0" err="1"/>
              <a:t>phillips</a:t>
            </a:r>
            <a:r>
              <a:rPr lang="en-US" sz="2000" dirty="0"/>
              <a:t>, blade drivers, or without the use of any tools. Adhesives used to secure the battery within the phone shall be low adhesion, removable with hand force and no additional heat. Battery shall not be soldered to the PWB. The following points shall be awarded:</a:t>
            </a:r>
          </a:p>
          <a:p>
            <a:pPr lvl="2">
              <a:buFontTx/>
              <a:buChar char="-"/>
            </a:pPr>
            <a:r>
              <a:rPr lang="en-US" sz="1800" dirty="0" smtClean="0"/>
              <a:t>No </a:t>
            </a:r>
            <a:r>
              <a:rPr lang="en-US" sz="1800" dirty="0"/>
              <a:t>tools: Point value: </a:t>
            </a:r>
            <a:r>
              <a:rPr lang="en-US" sz="1800" dirty="0" smtClean="0"/>
              <a:t>8</a:t>
            </a:r>
          </a:p>
          <a:p>
            <a:pPr lvl="2">
              <a:buFontTx/>
              <a:buChar char="-"/>
            </a:pPr>
            <a:r>
              <a:rPr lang="en-US" sz="1800" dirty="0" smtClean="0"/>
              <a:t>Standard </a:t>
            </a:r>
            <a:r>
              <a:rPr lang="en-US" sz="1800" dirty="0" err="1"/>
              <a:t>torx</a:t>
            </a:r>
            <a:r>
              <a:rPr lang="en-US" sz="1800" dirty="0"/>
              <a:t>, </a:t>
            </a:r>
            <a:r>
              <a:rPr lang="en-US" sz="1800" dirty="0" err="1"/>
              <a:t>phillips</a:t>
            </a:r>
            <a:r>
              <a:rPr lang="en-US" sz="1800" dirty="0"/>
              <a:t> or blade drivers: Point value: </a:t>
            </a:r>
            <a:r>
              <a:rPr lang="en-US" sz="1800" dirty="0" smtClean="0"/>
              <a:t>5</a:t>
            </a:r>
          </a:p>
          <a:p>
            <a:pPr lvl="2">
              <a:buFontTx/>
              <a:buChar char="-"/>
            </a:pPr>
            <a:r>
              <a:rPr lang="en-US" sz="1800" dirty="0" smtClean="0"/>
              <a:t>Battery </a:t>
            </a:r>
            <a:r>
              <a:rPr lang="en-US" sz="1800" dirty="0"/>
              <a:t>Not User Replaceable: Point value: -2</a:t>
            </a:r>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3057173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Ease of Disassembly</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35</a:t>
            </a:fld>
            <a:endParaRPr lang="en-US"/>
          </a:p>
        </p:txBody>
      </p:sp>
      <p:sp>
        <p:nvSpPr>
          <p:cNvPr id="12" name="Content Placeholder 4"/>
          <p:cNvSpPr>
            <a:spLocks noGrp="1"/>
          </p:cNvSpPr>
          <p:nvPr>
            <p:ph idx="1"/>
          </p:nvPr>
        </p:nvSpPr>
        <p:spPr>
          <a:xfrm>
            <a:off x="457200" y="1181100"/>
            <a:ext cx="8229600" cy="4525963"/>
          </a:xfrm>
        </p:spPr>
        <p:txBody>
          <a:bodyPr/>
          <a:lstStyle/>
          <a:p>
            <a:r>
              <a:rPr lang="en-US" b="1" dirty="0" smtClean="0"/>
              <a:t>Optional – Ease of Disassembling Mobile Phones</a:t>
            </a:r>
            <a:endParaRPr lang="en-US" b="1" dirty="0"/>
          </a:p>
          <a:p>
            <a:pPr lvl="1"/>
            <a:r>
              <a:rPr lang="en-US" sz="2000" dirty="0" smtClean="0"/>
              <a:t>Use standard </a:t>
            </a:r>
            <a:r>
              <a:rPr lang="en-US" sz="2000" dirty="0" err="1"/>
              <a:t>torx</a:t>
            </a:r>
            <a:r>
              <a:rPr lang="en-US" sz="2000" dirty="0"/>
              <a:t>, </a:t>
            </a:r>
            <a:r>
              <a:rPr lang="en-US" sz="2000" dirty="0" err="1"/>
              <a:t>phillips</a:t>
            </a:r>
            <a:r>
              <a:rPr lang="en-US" sz="2000" dirty="0"/>
              <a:t> , blade drivers, or non-proprietary tools, to allow access to the screen, primary circuit board, and battery by a qualified service technician without causing damage to the phone. Adhesives shall not be used to prevent removal of the display assembly, outer case, screen protector / glass, battery, or primary circuit board. Adhesives used elsewhere in the enclosure of the phone shall be heat sensitive and removable by heating to no more than 275°F. The following points shall be awarded:</a:t>
            </a:r>
          </a:p>
          <a:p>
            <a:pPr marL="119063" lvl="1" indent="0">
              <a:buNone/>
            </a:pPr>
            <a:r>
              <a:rPr lang="en-US" sz="2000" b="1" dirty="0" smtClean="0"/>
              <a:t>Required - </a:t>
            </a:r>
            <a:r>
              <a:rPr lang="en-US" sz="2000" b="1" dirty="0"/>
              <a:t>Ease of Removing External Enclosure of Mobile </a:t>
            </a:r>
            <a:r>
              <a:rPr lang="en-US" sz="2000" b="1" dirty="0" smtClean="0"/>
              <a:t>Phone</a:t>
            </a:r>
          </a:p>
          <a:p>
            <a:pPr lvl="1"/>
            <a:r>
              <a:rPr lang="en-US" sz="2000" dirty="0" smtClean="0"/>
              <a:t>Phones </a:t>
            </a:r>
            <a:r>
              <a:rPr lang="en-US" sz="2000" dirty="0"/>
              <a:t>shall not have an external housing which is glued or solvent welded to form the completed product without the use of reversible connections (e.g. screws or snaps). Included are adhesives with a softening point above 275°F.</a:t>
            </a:r>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3762280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Extending Lifetime of Phone</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36</a:t>
            </a:fld>
            <a:endParaRPr lang="en-US"/>
          </a:p>
        </p:txBody>
      </p:sp>
      <p:sp>
        <p:nvSpPr>
          <p:cNvPr id="12" name="Content Placeholder 4"/>
          <p:cNvSpPr>
            <a:spLocks noGrp="1"/>
          </p:cNvSpPr>
          <p:nvPr>
            <p:ph idx="1"/>
          </p:nvPr>
        </p:nvSpPr>
        <p:spPr>
          <a:xfrm>
            <a:off x="457200" y="1181100"/>
            <a:ext cx="8229600" cy="4525963"/>
          </a:xfrm>
        </p:spPr>
        <p:txBody>
          <a:bodyPr/>
          <a:lstStyle/>
          <a:p>
            <a:r>
              <a:rPr lang="en-US" b="1" dirty="0" smtClean="0"/>
              <a:t>Optional – </a:t>
            </a:r>
            <a:r>
              <a:rPr lang="en-US" b="1" dirty="0"/>
              <a:t>Feature to Erase User Data from Mobile Phone</a:t>
            </a:r>
          </a:p>
          <a:p>
            <a:r>
              <a:rPr lang="en-US" sz="2000" b="1" dirty="0" smtClean="0"/>
              <a:t>Required - </a:t>
            </a:r>
            <a:r>
              <a:rPr lang="en-US" b="1" dirty="0"/>
              <a:t>Public Availability of Repair Manuals</a:t>
            </a:r>
          </a:p>
          <a:p>
            <a:pPr lvl="1"/>
            <a:r>
              <a:rPr lang="en-US" sz="2000" dirty="0" smtClean="0"/>
              <a:t>Exploded </a:t>
            </a:r>
            <a:r>
              <a:rPr lang="en-US" sz="2000" dirty="0"/>
              <a:t>diagram of parts, compatibility charts, step-by-step disassembly instructions with required tools, product specifications, maintenance procedures, and troubleshooting information. This documentation should be available both as HTML and The Open Manual Format, and licensed under the Creative Commons (CC-BY 3.0) or compatible license.</a:t>
            </a:r>
          </a:p>
          <a:p>
            <a:pPr lvl="1"/>
            <a:endParaRPr lang="en-US" sz="2000" dirty="0"/>
          </a:p>
          <a:p>
            <a:pPr lvl="2" defTabSz="914400" eaLnBrk="1" hangingPunct="1"/>
            <a:endParaRPr lang="en-US" dirty="0">
              <a:latin typeface="Arial" charset="0"/>
              <a:ea typeface="Arial Unicode MS" charset="0"/>
              <a:cs typeface="Arial Unicode MS" charset="0"/>
            </a:endParaRPr>
          </a:p>
        </p:txBody>
      </p:sp>
    </p:spTree>
    <p:extLst>
      <p:ext uri="{BB962C8B-B14F-4D97-AF65-F5344CB8AC3E}">
        <p14:creationId xmlns="" xmlns:p14="http://schemas.microsoft.com/office/powerpoint/2010/main" val="463391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Criterion 11.2 – Extractable Nickel</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37</a:t>
            </a:fld>
            <a:endParaRPr lang="en-US"/>
          </a:p>
        </p:txBody>
      </p:sp>
      <p:sp>
        <p:nvSpPr>
          <p:cNvPr id="14" name="Content Placeholder 2"/>
          <p:cNvSpPr>
            <a:spLocks noGrp="1"/>
          </p:cNvSpPr>
          <p:nvPr>
            <p:ph idx="1"/>
          </p:nvPr>
        </p:nvSpPr>
        <p:spPr>
          <a:xfrm>
            <a:off x="914400" y="2097354"/>
            <a:ext cx="7889875" cy="3691308"/>
          </a:xfrm>
        </p:spPr>
        <p:txBody>
          <a:bodyPr/>
          <a:lstStyle/>
          <a:p>
            <a:r>
              <a:rPr lang="en-US" dirty="0">
                <a:solidFill>
                  <a:schemeClr val="accent2"/>
                </a:solidFill>
              </a:rPr>
              <a:t>11.2 </a:t>
            </a:r>
            <a:r>
              <a:rPr lang="en-US" b="1" dirty="0">
                <a:solidFill>
                  <a:schemeClr val="accent2"/>
                </a:solidFill>
              </a:rPr>
              <a:t>Required - Extractable Nickel </a:t>
            </a:r>
            <a:r>
              <a:rPr lang="en-US" b="1" dirty="0"/>
              <a:t>- </a:t>
            </a:r>
            <a:r>
              <a:rPr lang="en-US" dirty="0"/>
              <a:t>Exterior surfaces of the mobile phone shall not release nickel in excess of 0.5 µg/cm</a:t>
            </a:r>
            <a:r>
              <a:rPr lang="en-US" baseline="30000" dirty="0"/>
              <a:t>2</a:t>
            </a:r>
            <a:r>
              <a:rPr lang="en-US" dirty="0"/>
              <a:t>/week as determined by Reference test method for release of nickel from products intended to come into direct and prolonged contact with the skin, EN 1811, and Method for the simulation of wear and corrosion for the detection of nickel release from coated items, EN 12472. In lieu of testing data on free nickel, the manufacturer may provide documentation regarding the materials used in the manufacture of the exterior surface that sufficiently demonstrates that nickel has not been used. Such data includes, but is not limited to, formulations of specific components and design specifications. </a:t>
            </a:r>
          </a:p>
        </p:txBody>
      </p:sp>
      <p:sp>
        <p:nvSpPr>
          <p:cNvPr id="16" name="Content Placeholder 2"/>
          <p:cNvSpPr txBox="1">
            <a:spLocks/>
          </p:cNvSpPr>
          <p:nvPr/>
        </p:nvSpPr>
        <p:spPr bwMode="auto">
          <a:xfrm>
            <a:off x="574675" y="2097354"/>
            <a:ext cx="8229600" cy="3691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Arial"/>
                <a:ea typeface="Geneva" charset="-128"/>
                <a:cs typeface="+mn-cs"/>
              </a:defRPr>
            </a:lvl1pPr>
            <a:lvl2pPr marL="344488" indent="-171450" algn="l" defTabSz="457200" rtl="0" eaLnBrk="0" fontAlgn="base" hangingPunct="0">
              <a:spcBef>
                <a:spcPts val="1200"/>
              </a:spcBef>
              <a:spcAft>
                <a:spcPct val="0"/>
              </a:spcAft>
              <a:buFont typeface="Arial" charset="0"/>
              <a:buChar char="•"/>
              <a:defRPr kern="1200">
                <a:solidFill>
                  <a:schemeClr val="tx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5E7E8"/>
                </a:solidFill>
              </a:rPr>
              <a:t>     11.2 </a:t>
            </a:r>
            <a:r>
              <a:rPr lang="en-US" b="1" dirty="0" smtClean="0">
                <a:solidFill>
                  <a:srgbClr val="F5E7E8"/>
                </a:solidFill>
              </a:rPr>
              <a:t>Required - Extractable Nickel </a:t>
            </a:r>
            <a:r>
              <a:rPr lang="en-US" b="1" dirty="0" smtClean="0">
                <a:solidFill>
                  <a:srgbClr val="EAEAEA"/>
                </a:solidFill>
              </a:rPr>
              <a:t>- </a:t>
            </a:r>
            <a:r>
              <a:rPr lang="en-US" dirty="0" smtClean="0">
                <a:solidFill>
                  <a:srgbClr val="EAEAEA"/>
                </a:solidFill>
              </a:rPr>
              <a:t>Exterior surfaces of the mobile phone shall not release nickel in excess of </a:t>
            </a:r>
            <a:r>
              <a:rPr lang="en-US" dirty="0" smtClean="0">
                <a:solidFill>
                  <a:schemeClr val="accent2"/>
                </a:solidFill>
              </a:rPr>
              <a:t>0.5 µg/cm</a:t>
            </a:r>
            <a:r>
              <a:rPr lang="en-US" baseline="30000" dirty="0" smtClean="0">
                <a:solidFill>
                  <a:schemeClr val="accent2"/>
                </a:solidFill>
              </a:rPr>
              <a:t>2</a:t>
            </a:r>
            <a:r>
              <a:rPr lang="en-US" dirty="0" smtClean="0">
                <a:solidFill>
                  <a:schemeClr val="accent2"/>
                </a:solidFill>
              </a:rPr>
              <a:t>/week </a:t>
            </a:r>
            <a:r>
              <a:rPr lang="en-US" dirty="0" smtClean="0">
                <a:solidFill>
                  <a:srgbClr val="EAEAEA"/>
                </a:solidFill>
              </a:rPr>
              <a:t>as determined by Reference test method for release of nickel from products intended to come into direct and prolonged contact with the skin, </a:t>
            </a:r>
            <a:r>
              <a:rPr lang="en-US" dirty="0" smtClean="0">
                <a:solidFill>
                  <a:schemeClr val="accent2"/>
                </a:solidFill>
              </a:rPr>
              <a:t>EN 1811</a:t>
            </a:r>
            <a:r>
              <a:rPr lang="en-US" dirty="0" smtClean="0">
                <a:solidFill>
                  <a:srgbClr val="EAEAEA"/>
                </a:solidFill>
              </a:rPr>
              <a:t>, and Method for the simulation of wear and corrosion for the detection of nickel release from coated items, </a:t>
            </a:r>
            <a:r>
              <a:rPr lang="en-US" dirty="0" smtClean="0">
                <a:solidFill>
                  <a:schemeClr val="accent2"/>
                </a:solidFill>
              </a:rPr>
              <a:t>EN 12472. In lieu of testing </a:t>
            </a:r>
            <a:r>
              <a:rPr lang="en-US" dirty="0" smtClean="0">
                <a:solidFill>
                  <a:srgbClr val="EAEAEA"/>
                </a:solidFill>
              </a:rPr>
              <a:t>data on free nickel, the manufacturer may provide </a:t>
            </a:r>
            <a:r>
              <a:rPr lang="en-US" dirty="0" smtClean="0">
                <a:solidFill>
                  <a:schemeClr val="accent2"/>
                </a:solidFill>
              </a:rPr>
              <a:t>documentation regarding the materials used in the manufacture of the exterior surface that sufficiently demonstrates that nickel has not been used. </a:t>
            </a:r>
            <a:r>
              <a:rPr lang="en-US" dirty="0" smtClean="0">
                <a:solidFill>
                  <a:srgbClr val="EAEAEA"/>
                </a:solidFill>
              </a:rPr>
              <a:t>Such data includes, but is not limited to, formulations of specific components and design specifications. </a:t>
            </a:r>
            <a:endParaRPr lang="en-US" dirty="0">
              <a:solidFill>
                <a:srgbClr val="EAEAEA"/>
              </a:solidFill>
            </a:endParaRPr>
          </a:p>
        </p:txBody>
      </p:sp>
      <p:sp>
        <p:nvSpPr>
          <p:cNvPr id="17" name="Line Callout 1 16"/>
          <p:cNvSpPr/>
          <p:nvPr/>
        </p:nvSpPr>
        <p:spPr>
          <a:xfrm>
            <a:off x="4369981" y="1052631"/>
            <a:ext cx="1754372" cy="853580"/>
          </a:xfrm>
          <a:prstGeom prst="borderCallout1">
            <a:avLst>
              <a:gd name="adj1" fmla="val 51724"/>
              <a:gd name="adj2" fmla="val 110273"/>
              <a:gd name="adj3" fmla="val 162970"/>
              <a:gd name="adj4" fmla="val 138502"/>
            </a:avLst>
          </a:prstGeom>
          <a:ln>
            <a:tailEnd type="stealth" w="lg" len="lg"/>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pitchFamily="34" charset="0"/>
                <a:cs typeface="Arial" pitchFamily="34" charset="0"/>
              </a:rPr>
              <a:t>Clear threshold for compliance</a:t>
            </a:r>
          </a:p>
        </p:txBody>
      </p:sp>
      <p:sp>
        <p:nvSpPr>
          <p:cNvPr id="18" name="Line Callout 1 17"/>
          <p:cNvSpPr/>
          <p:nvPr/>
        </p:nvSpPr>
        <p:spPr>
          <a:xfrm>
            <a:off x="2023730" y="1052631"/>
            <a:ext cx="1754372" cy="853580"/>
          </a:xfrm>
          <a:prstGeom prst="borderCallout1">
            <a:avLst>
              <a:gd name="adj1" fmla="val 110269"/>
              <a:gd name="adj2" fmla="val 30879"/>
              <a:gd name="adj3" fmla="val 270095"/>
              <a:gd name="adj4" fmla="val -286"/>
            </a:avLst>
          </a:prstGeom>
          <a:ln>
            <a:tailEnd type="stealth" w="lg" len="lg"/>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pitchFamily="34" charset="0"/>
                <a:cs typeface="Arial" pitchFamily="34" charset="0"/>
              </a:rPr>
              <a:t>Specific test method</a:t>
            </a:r>
          </a:p>
        </p:txBody>
      </p:sp>
      <p:cxnSp>
        <p:nvCxnSpPr>
          <p:cNvPr id="19" name="Straight Arrow Connector 18"/>
          <p:cNvCxnSpPr/>
          <p:nvPr/>
        </p:nvCxnSpPr>
        <p:spPr>
          <a:xfrm>
            <a:off x="3221665" y="1998929"/>
            <a:ext cx="3689498" cy="1679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Line Callout 1 19"/>
          <p:cNvSpPr/>
          <p:nvPr/>
        </p:nvSpPr>
        <p:spPr>
          <a:xfrm>
            <a:off x="6025116" y="5553969"/>
            <a:ext cx="2661684" cy="853580"/>
          </a:xfrm>
          <a:prstGeom prst="borderCallout1">
            <a:avLst>
              <a:gd name="adj1" fmla="val 33039"/>
              <a:gd name="adj2" fmla="val -6697"/>
              <a:gd name="adj3" fmla="val -78686"/>
              <a:gd name="adj4" fmla="val -50590"/>
            </a:avLst>
          </a:prstGeom>
          <a:ln>
            <a:tailEnd type="stealth" w="lg" len="lg"/>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pitchFamily="34" charset="0"/>
                <a:cs typeface="Arial" pitchFamily="34" charset="0"/>
              </a:rPr>
              <a:t>Alternative methods that don’t require testing</a:t>
            </a:r>
          </a:p>
        </p:txBody>
      </p:sp>
    </p:spTree>
    <p:extLst>
      <p:ext uri="{BB962C8B-B14F-4D97-AF65-F5344CB8AC3E}">
        <p14:creationId xmlns="" xmlns:p14="http://schemas.microsoft.com/office/powerpoint/2010/main" val="11657366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Criterion 16.1 Optional – Corporate Sustainability (CS) Action Plan</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38</a:t>
            </a:fld>
            <a:endParaRPr lang="en-US"/>
          </a:p>
        </p:txBody>
      </p:sp>
      <p:sp>
        <p:nvSpPr>
          <p:cNvPr id="21" name="Content Placeholder 2"/>
          <p:cNvSpPr>
            <a:spLocks noGrp="1"/>
          </p:cNvSpPr>
          <p:nvPr>
            <p:ph idx="1"/>
          </p:nvPr>
        </p:nvSpPr>
        <p:spPr>
          <a:xfrm>
            <a:off x="457200" y="1382237"/>
            <a:ext cx="8229600" cy="4839623"/>
          </a:xfrm>
        </p:spPr>
        <p:txBody>
          <a:bodyPr>
            <a:noAutofit/>
          </a:bodyPr>
          <a:lstStyle/>
          <a:p>
            <a:r>
              <a:rPr lang="en-US" sz="1600" dirty="0"/>
              <a:t>16.1 </a:t>
            </a:r>
            <a:r>
              <a:rPr lang="en-US" sz="1600" b="1" dirty="0"/>
              <a:t>Optional - Corporate Sustainability (CS) Action Plan -</a:t>
            </a:r>
            <a:r>
              <a:rPr lang="en-US" sz="1600" dirty="0"/>
              <a:t> The manufacturer shall adopt a Corporate Sustainability (CS) Action Plan which the company is actively pursuing. Evidence of completion of the criteria shall be in the form of a CS report and/or documentation of action team meetings, meeting notes and action plans shall fulfill the requirements of the criteria. Point value: 4.</a:t>
            </a:r>
          </a:p>
          <a:p>
            <a:r>
              <a:rPr lang="en-US" sz="1600" dirty="0" smtClean="0"/>
              <a:t>	The </a:t>
            </a:r>
            <a:r>
              <a:rPr lang="en-US" sz="1600" dirty="0"/>
              <a:t>Action Plan shall include:</a:t>
            </a:r>
          </a:p>
          <a:p>
            <a:pPr>
              <a:spcBef>
                <a:spcPts val="600"/>
              </a:spcBef>
            </a:pPr>
            <a:r>
              <a:rPr lang="en-US" sz="1600" dirty="0" smtClean="0"/>
              <a:t>	a</a:t>
            </a:r>
            <a:r>
              <a:rPr lang="en-US" sz="1600" dirty="0"/>
              <a:t>)     Clear statement of scope and boundaries.</a:t>
            </a:r>
          </a:p>
          <a:p>
            <a:pPr>
              <a:spcBef>
                <a:spcPts val="600"/>
              </a:spcBef>
            </a:pPr>
            <a:r>
              <a:rPr lang="en-US" sz="1600" dirty="0" smtClean="0"/>
              <a:t>	b</a:t>
            </a:r>
            <a:r>
              <a:rPr lang="en-US" sz="1600" dirty="0"/>
              <a:t>)     Statement of company governance, commitments, and engagement including stakeholder engagement and external initiatives.</a:t>
            </a:r>
          </a:p>
          <a:p>
            <a:pPr>
              <a:spcBef>
                <a:spcPts val="600"/>
              </a:spcBef>
            </a:pPr>
            <a:r>
              <a:rPr lang="en-US" sz="1600" dirty="0" smtClean="0"/>
              <a:t>	c</a:t>
            </a:r>
            <a:r>
              <a:rPr lang="en-US" sz="1600" dirty="0"/>
              <a:t>)     Consideration of the following performance indicators in the report with reporting on progress for the indicators chosen from the list below of potential indicators which are material for a given company: </a:t>
            </a:r>
          </a:p>
          <a:p>
            <a:pPr>
              <a:spcBef>
                <a:spcPts val="0"/>
              </a:spcBef>
            </a:pPr>
            <a:r>
              <a:rPr lang="en-US" sz="1600" dirty="0" smtClean="0"/>
              <a:t>	</a:t>
            </a:r>
            <a:r>
              <a:rPr lang="en-US" sz="1400" dirty="0" smtClean="0"/>
              <a:t>	1</a:t>
            </a:r>
            <a:r>
              <a:rPr lang="en-US" sz="1400" dirty="0"/>
              <a:t>)     Environmental: </a:t>
            </a:r>
            <a:endParaRPr lang="en-US" sz="1400" dirty="0" smtClean="0"/>
          </a:p>
          <a:p>
            <a:pPr>
              <a:spcBef>
                <a:spcPts val="0"/>
              </a:spcBef>
            </a:pPr>
            <a:r>
              <a:rPr lang="en-US" sz="1400" dirty="0" smtClean="0"/>
              <a:t>		2</a:t>
            </a:r>
            <a:r>
              <a:rPr lang="en-US" sz="1400" dirty="0"/>
              <a:t>)     Human Rights: </a:t>
            </a:r>
            <a:endParaRPr lang="en-US" sz="1400" dirty="0" smtClean="0"/>
          </a:p>
          <a:p>
            <a:pPr>
              <a:spcBef>
                <a:spcPts val="0"/>
              </a:spcBef>
            </a:pPr>
            <a:r>
              <a:rPr lang="en-US" sz="1400" dirty="0" smtClean="0"/>
              <a:t>		3</a:t>
            </a:r>
            <a:r>
              <a:rPr lang="en-US" sz="1400" dirty="0"/>
              <a:t>)     Labor Practices and Decent Work: </a:t>
            </a:r>
            <a:endParaRPr lang="en-US" sz="1400" dirty="0" smtClean="0"/>
          </a:p>
          <a:p>
            <a:pPr>
              <a:spcBef>
                <a:spcPts val="0"/>
              </a:spcBef>
            </a:pPr>
            <a:r>
              <a:rPr lang="en-US" sz="1400" dirty="0" smtClean="0"/>
              <a:t>		4</a:t>
            </a:r>
            <a:r>
              <a:rPr lang="en-US" sz="1400" dirty="0"/>
              <a:t>)     Society</a:t>
            </a:r>
            <a:r>
              <a:rPr lang="en-US" sz="1400" dirty="0" smtClean="0"/>
              <a:t>:.</a:t>
            </a:r>
            <a:endParaRPr lang="en-US" sz="1400" dirty="0"/>
          </a:p>
          <a:p>
            <a:pPr>
              <a:spcBef>
                <a:spcPts val="0"/>
              </a:spcBef>
            </a:pPr>
            <a:r>
              <a:rPr lang="en-US" sz="1400" dirty="0" smtClean="0"/>
              <a:t>		5</a:t>
            </a:r>
            <a:r>
              <a:rPr lang="en-US" sz="1400" dirty="0"/>
              <a:t>)     Product Responsibility: </a:t>
            </a:r>
            <a:endParaRPr lang="en-US" sz="1400" dirty="0" smtClean="0"/>
          </a:p>
          <a:p>
            <a:pPr>
              <a:spcBef>
                <a:spcPts val="0"/>
              </a:spcBef>
            </a:pPr>
            <a:r>
              <a:rPr lang="en-US" sz="1400" dirty="0" smtClean="0"/>
              <a:t>		6</a:t>
            </a:r>
            <a:r>
              <a:rPr lang="en-US" sz="1400" dirty="0"/>
              <a:t>)     Economic</a:t>
            </a:r>
            <a:r>
              <a:rPr lang="en-US" sz="1400" dirty="0" smtClean="0"/>
              <a:t>:</a:t>
            </a:r>
            <a:endParaRPr lang="en-US" sz="1400" dirty="0"/>
          </a:p>
          <a:p>
            <a:endParaRPr lang="en-US" sz="1600" dirty="0"/>
          </a:p>
        </p:txBody>
      </p:sp>
    </p:spTree>
    <p:extLst>
      <p:ext uri="{BB962C8B-B14F-4D97-AF65-F5344CB8AC3E}">
        <p14:creationId xmlns="" xmlns:p14="http://schemas.microsoft.com/office/powerpoint/2010/main" val="948868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Timeline</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4</a:t>
            </a:fld>
            <a:endParaRPr lang="en-US"/>
          </a:p>
        </p:txBody>
      </p:sp>
      <p:sp>
        <p:nvSpPr>
          <p:cNvPr id="9" name="Content Placeholder 2"/>
          <p:cNvSpPr>
            <a:spLocks noGrp="1"/>
          </p:cNvSpPr>
          <p:nvPr>
            <p:ph idx="1"/>
          </p:nvPr>
        </p:nvSpPr>
        <p:spPr/>
        <p:txBody>
          <a:bodyPr/>
          <a:lstStyle/>
          <a:p>
            <a:r>
              <a:rPr lang="en-US" dirty="0" smtClean="0">
                <a:latin typeface="Arial" charset="0"/>
              </a:rPr>
              <a:t>March – July 2010::		Stakeholder outreach and discussions</a:t>
            </a:r>
          </a:p>
          <a:p>
            <a:pPr>
              <a:spcAft>
                <a:spcPts val="1200"/>
              </a:spcAft>
            </a:pPr>
            <a:r>
              <a:rPr lang="en-US" dirty="0" smtClean="0">
                <a:latin typeface="Arial" charset="0"/>
              </a:rPr>
              <a:t>July 31, 2010::			ANSI PIN filed</a:t>
            </a:r>
          </a:p>
          <a:p>
            <a:r>
              <a:rPr lang="en-US" dirty="0" smtClean="0">
                <a:latin typeface="Arial" charset="0"/>
              </a:rPr>
              <a:t>September 2010::		Pilot begins</a:t>
            </a:r>
          </a:p>
          <a:p>
            <a:pPr lvl="1">
              <a:buFont typeface="Arial" pitchFamily="34" charset="0"/>
              <a:buChar char="•"/>
              <a:defRPr/>
            </a:pPr>
            <a:r>
              <a:rPr lang="en-US" sz="2000" dirty="0"/>
              <a:t>ULE Science team engaged 5 manufacturers, along with Sprint, to discuss the standard requirements</a:t>
            </a:r>
          </a:p>
          <a:p>
            <a:pPr lvl="1">
              <a:spcBef>
                <a:spcPts val="600"/>
              </a:spcBef>
              <a:buFont typeface="Arial" pitchFamily="34" charset="0"/>
              <a:buChar char="•"/>
              <a:defRPr/>
            </a:pPr>
            <a:r>
              <a:rPr lang="en-US" sz="2000" dirty="0" smtClean="0"/>
              <a:t>3-4 </a:t>
            </a:r>
            <a:r>
              <a:rPr lang="en-US" sz="2000" dirty="0"/>
              <a:t>rounds of feedback were provided; ISR finalized in </a:t>
            </a:r>
            <a:r>
              <a:rPr lang="en-US" sz="2000" dirty="0" smtClean="0"/>
              <a:t>December</a:t>
            </a:r>
            <a:endParaRPr lang="en-US" sz="2000" dirty="0"/>
          </a:p>
          <a:p>
            <a:pPr lvl="1">
              <a:spcBef>
                <a:spcPts val="600"/>
              </a:spcBef>
              <a:spcAft>
                <a:spcPts val="1200"/>
              </a:spcAft>
              <a:buFont typeface="Arial" pitchFamily="34" charset="0"/>
              <a:buChar char="•"/>
              <a:defRPr/>
            </a:pPr>
            <a:r>
              <a:rPr lang="en-US" sz="2000" dirty="0"/>
              <a:t>Each manufacturer submitted a phone to be evaluated and certified</a:t>
            </a:r>
          </a:p>
          <a:p>
            <a:pPr marL="0" indent="0">
              <a:defRPr/>
            </a:pPr>
            <a:r>
              <a:rPr lang="en-US" dirty="0">
                <a:latin typeface="Arial" charset="0"/>
              </a:rPr>
              <a:t>February 2011::		</a:t>
            </a:r>
            <a:r>
              <a:rPr lang="en-US" dirty="0" smtClean="0">
                <a:latin typeface="Arial" charset="0"/>
              </a:rPr>
              <a:t>	Draft </a:t>
            </a:r>
            <a:r>
              <a:rPr lang="en-US" dirty="0">
                <a:latin typeface="Arial" charset="0"/>
              </a:rPr>
              <a:t>Standard Released for Comment</a:t>
            </a:r>
          </a:p>
          <a:p>
            <a:pPr lvl="1">
              <a:buFont typeface="Arial" pitchFamily="34" charset="0"/>
              <a:buChar char="•"/>
              <a:defRPr/>
            </a:pPr>
            <a:r>
              <a:rPr lang="en-US" sz="2000" dirty="0" smtClean="0"/>
              <a:t>First </a:t>
            </a:r>
            <a:r>
              <a:rPr lang="en-US" sz="2000" dirty="0"/>
              <a:t>certifications </a:t>
            </a:r>
            <a:r>
              <a:rPr lang="en-US" sz="2000" dirty="0" smtClean="0"/>
              <a:t>announced</a:t>
            </a:r>
            <a:endParaRPr lang="en-US" sz="2000" dirty="0" smtClean="0">
              <a:latin typeface="Arial" charset="0"/>
            </a:endParaRPr>
          </a:p>
        </p:txBody>
      </p:sp>
    </p:spTree>
    <p:extLst>
      <p:ext uri="{BB962C8B-B14F-4D97-AF65-F5344CB8AC3E}">
        <p14:creationId xmlns="" xmlns:p14="http://schemas.microsoft.com/office/powerpoint/2010/main" val="3514789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Going from Outline of Investigation to ANSI Standard</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5</a:t>
            </a:fld>
            <a:endParaRPr lang="en-US" dirty="0"/>
          </a:p>
        </p:txBody>
      </p:sp>
      <p:sp>
        <p:nvSpPr>
          <p:cNvPr id="7" name="Content Placeholder 2"/>
          <p:cNvSpPr>
            <a:spLocks noGrp="1"/>
          </p:cNvSpPr>
          <p:nvPr>
            <p:ph idx="1"/>
          </p:nvPr>
        </p:nvSpPr>
        <p:spPr>
          <a:xfrm>
            <a:off x="457200" y="1600200"/>
            <a:ext cx="8229600" cy="4525963"/>
          </a:xfrm>
        </p:spPr>
        <p:txBody>
          <a:bodyPr/>
          <a:lstStyle/>
          <a:p>
            <a:pPr marL="0" indent="0"/>
            <a:r>
              <a:rPr lang="en-US" dirty="0" smtClean="0">
                <a:latin typeface="Arial" charset="0"/>
              </a:rPr>
              <a:t>The Finalized UL Standard served as the starting point for the development of an ANSI standard</a:t>
            </a:r>
          </a:p>
          <a:p>
            <a:pPr marL="0" indent="0"/>
            <a:endParaRPr lang="en-US" dirty="0" smtClean="0">
              <a:latin typeface="Arial" charset="0"/>
            </a:endParaRPr>
          </a:p>
          <a:p>
            <a:pPr marL="0" indent="0"/>
            <a:r>
              <a:rPr lang="en-US" dirty="0" smtClean="0">
                <a:latin typeface="Arial" charset="0"/>
              </a:rPr>
              <a:t>A Standards Technical Panel (STP) has been assembled, combining ULE Science Team, Manufacturers, Retailers, NGOs, and others</a:t>
            </a:r>
          </a:p>
          <a:p>
            <a:pPr marL="0" indent="0"/>
            <a:endParaRPr lang="en-US" dirty="0" smtClean="0">
              <a:latin typeface="Arial" charset="0"/>
            </a:endParaRPr>
          </a:p>
          <a:p>
            <a:pPr marL="0" indent="0"/>
            <a:r>
              <a:rPr lang="en-US" dirty="0" smtClean="0">
                <a:latin typeface="Arial" charset="0"/>
              </a:rPr>
              <a:t>No single interest group can make up more than 1/3 of panel</a:t>
            </a:r>
          </a:p>
          <a:p>
            <a:pPr marL="0" indent="0"/>
            <a:endParaRPr lang="en-US" dirty="0">
              <a:latin typeface="Arial" charset="0"/>
            </a:endParaRPr>
          </a:p>
          <a:p>
            <a:pPr marL="0" indent="0"/>
            <a:r>
              <a:rPr lang="en-US" dirty="0" smtClean="0">
                <a:latin typeface="Arial" charset="0"/>
              </a:rPr>
              <a:t>International participants are welcome</a:t>
            </a:r>
          </a:p>
          <a:p>
            <a:pPr marL="0" indent="0"/>
            <a:endParaRPr lang="en-US" dirty="0" smtClean="0">
              <a:latin typeface="Arial" charset="0"/>
            </a:endParaRPr>
          </a:p>
          <a:p>
            <a:pPr marL="0" indent="0"/>
            <a:r>
              <a:rPr lang="en-US" dirty="0" smtClean="0">
                <a:latin typeface="Arial" charset="0"/>
              </a:rPr>
              <a:t>GEC/EPEAT is also actively working to include UL 110 as part of the registry</a:t>
            </a:r>
          </a:p>
        </p:txBody>
      </p:sp>
    </p:spTree>
    <p:extLst>
      <p:ext uri="{BB962C8B-B14F-4D97-AF65-F5344CB8AC3E}">
        <p14:creationId xmlns="" xmlns:p14="http://schemas.microsoft.com/office/powerpoint/2010/main" val="3765240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p:cNvPicPr>
          <p:nvPr>
            <p:ph idx="1"/>
          </p:nvPr>
        </p:nvPicPr>
        <p:blipFill>
          <a:blip r:embed="rId2" cstate="print"/>
          <a:srcRect b="11387"/>
          <a:stretch>
            <a:fillRect/>
          </a:stretch>
        </p:blipFill>
        <p:spPr bwMode="auto">
          <a:xfrm>
            <a:off x="794045" y="946305"/>
            <a:ext cx="7251405" cy="4008475"/>
          </a:xfrm>
          <a:prstGeom prst="rect">
            <a:avLst/>
          </a:prstGeom>
          <a:noFill/>
          <a:ln w="9525">
            <a:noFill/>
            <a:miter lim="800000"/>
            <a:headEnd/>
            <a:tailEnd/>
          </a:ln>
        </p:spPr>
      </p:pic>
      <p:sp>
        <p:nvSpPr>
          <p:cNvPr id="17410" name="Title 3"/>
          <p:cNvSpPr>
            <a:spLocks noGrp="1"/>
          </p:cNvSpPr>
          <p:nvPr>
            <p:ph type="title"/>
          </p:nvPr>
        </p:nvSpPr>
        <p:spPr/>
        <p:txBody>
          <a:bodyPr/>
          <a:lstStyle/>
          <a:p>
            <a:pPr eaLnBrk="1" hangingPunct="1"/>
            <a:r>
              <a:rPr lang="en-US" dirty="0" smtClean="0">
                <a:latin typeface="Arial" charset="0"/>
                <a:ea typeface="Geneva" charset="0"/>
              </a:rPr>
              <a:t>Life Cycle GHG Emissions</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6</a:t>
            </a:fld>
            <a:endParaRPr lang="en-US"/>
          </a:p>
        </p:txBody>
      </p:sp>
      <p:graphicFrame>
        <p:nvGraphicFramePr>
          <p:cNvPr id="7" name="Table 6"/>
          <p:cNvGraphicFramePr>
            <a:graphicFrameLocks noGrp="1"/>
          </p:cNvGraphicFramePr>
          <p:nvPr>
            <p:extLst>
              <p:ext uri="{D42A27DB-BD31-4B8C-83A1-F6EECF244321}">
                <p14:modId xmlns="" xmlns:p14="http://schemas.microsoft.com/office/powerpoint/2010/main" val="619750839"/>
              </p:ext>
            </p:extLst>
          </p:nvPr>
        </p:nvGraphicFramePr>
        <p:xfrm>
          <a:off x="1903221" y="5039825"/>
          <a:ext cx="5525385" cy="1371600"/>
        </p:xfrm>
        <a:graphic>
          <a:graphicData uri="http://schemas.openxmlformats.org/drawingml/2006/table">
            <a:tbl>
              <a:tblPr firstRow="1" bandRow="1">
                <a:tableStyleId>{21E4AEA4-8DFA-4A89-87EB-49C32662AFE0}</a:tableStyleId>
              </a:tblPr>
              <a:tblGrid>
                <a:gridCol w="1841795"/>
                <a:gridCol w="1841795"/>
                <a:gridCol w="1841795"/>
              </a:tblGrid>
              <a:tr h="465082">
                <a:tc>
                  <a:txBody>
                    <a:bodyPr/>
                    <a:lstStyle/>
                    <a:p>
                      <a:pPr algn="ctr"/>
                      <a:endParaRPr lang="en-US" dirty="0"/>
                    </a:p>
                  </a:txBody>
                  <a:tcPr/>
                </a:tc>
                <a:tc>
                  <a:txBody>
                    <a:bodyPr/>
                    <a:lstStyle/>
                    <a:p>
                      <a:pPr algn="ctr"/>
                      <a:r>
                        <a:rPr lang="en-US" dirty="0" smtClean="0"/>
                        <a:t>Sustainable</a:t>
                      </a:r>
                      <a:endParaRPr lang="en-US" dirty="0"/>
                    </a:p>
                  </a:txBody>
                  <a:tcPr/>
                </a:tc>
                <a:tc>
                  <a:txBody>
                    <a:bodyPr/>
                    <a:lstStyle/>
                    <a:p>
                      <a:pPr algn="ctr"/>
                      <a:r>
                        <a:rPr lang="en-US" dirty="0" smtClean="0"/>
                        <a:t>Business</a:t>
                      </a:r>
                      <a:r>
                        <a:rPr lang="en-US" baseline="0" dirty="0" smtClean="0"/>
                        <a:t> as Usual</a:t>
                      </a:r>
                      <a:endParaRPr lang="en-US" dirty="0"/>
                    </a:p>
                  </a:txBody>
                  <a:tcPr/>
                </a:tc>
              </a:tr>
              <a:tr h="269452">
                <a:tc>
                  <a:txBody>
                    <a:bodyPr/>
                    <a:lstStyle/>
                    <a:p>
                      <a:pPr algn="ctr"/>
                      <a:r>
                        <a:rPr lang="en-US" dirty="0" smtClean="0"/>
                        <a:t>Smart</a:t>
                      </a:r>
                      <a:endParaRPr lang="en-US" dirty="0"/>
                    </a:p>
                  </a:txBody>
                  <a:tcPr/>
                </a:tc>
                <a:tc>
                  <a:txBody>
                    <a:bodyPr/>
                    <a:lstStyle/>
                    <a:p>
                      <a:pPr algn="ctr"/>
                      <a:r>
                        <a:rPr lang="en-US" dirty="0" smtClean="0"/>
                        <a:t>2</a:t>
                      </a:r>
                      <a:endParaRPr lang="en-US" dirty="0"/>
                    </a:p>
                  </a:txBody>
                  <a:tcPr anchor="ctr"/>
                </a:tc>
                <a:tc>
                  <a:txBody>
                    <a:bodyPr/>
                    <a:lstStyle/>
                    <a:p>
                      <a:pPr algn="ctr"/>
                      <a:r>
                        <a:rPr lang="en-US" dirty="0" smtClean="0"/>
                        <a:t>1</a:t>
                      </a:r>
                      <a:endParaRPr lang="en-US" dirty="0"/>
                    </a:p>
                  </a:txBody>
                  <a:tcPr anchor="ctr"/>
                </a:tc>
              </a:tr>
              <a:tr h="269452">
                <a:tc>
                  <a:txBody>
                    <a:bodyPr/>
                    <a:lstStyle/>
                    <a:p>
                      <a:pPr algn="ctr"/>
                      <a:r>
                        <a:rPr lang="en-US" dirty="0" smtClean="0"/>
                        <a:t>Feature</a:t>
                      </a:r>
                      <a:endParaRPr lang="en-US" dirty="0"/>
                    </a:p>
                  </a:txBody>
                  <a:tcPr/>
                </a:tc>
                <a:tc>
                  <a:txBody>
                    <a:bodyPr/>
                    <a:lstStyle/>
                    <a:p>
                      <a:pPr algn="ctr"/>
                      <a:r>
                        <a:rPr lang="en-US" dirty="0" smtClean="0"/>
                        <a:t>4</a:t>
                      </a:r>
                      <a:endParaRPr lang="en-US" dirty="0"/>
                    </a:p>
                  </a:txBody>
                  <a:tcPr anchor="ctr"/>
                </a:tc>
                <a:tc>
                  <a:txBody>
                    <a:bodyPr/>
                    <a:lstStyle/>
                    <a:p>
                      <a:pPr algn="ctr"/>
                      <a:r>
                        <a:rPr lang="en-US" dirty="0" smtClean="0"/>
                        <a:t>3</a:t>
                      </a:r>
                      <a:endParaRPr lang="en-US" dirty="0"/>
                    </a:p>
                  </a:txBody>
                  <a:tcPr anchor="ctr"/>
                </a:tc>
              </a:tr>
            </a:tbl>
          </a:graphicData>
        </a:graphic>
      </p:graphicFrame>
      <p:sp>
        <p:nvSpPr>
          <p:cNvPr id="2" name="TextBox 1"/>
          <p:cNvSpPr txBox="1"/>
          <p:nvPr/>
        </p:nvSpPr>
        <p:spPr>
          <a:xfrm>
            <a:off x="2196671" y="4505325"/>
            <a:ext cx="5044971" cy="369332"/>
          </a:xfrm>
          <a:prstGeom prst="rect">
            <a:avLst/>
          </a:prstGeom>
          <a:noFill/>
        </p:spPr>
        <p:txBody>
          <a:bodyPr wrap="none" rtlCol="0">
            <a:spAutoFit/>
          </a:bodyPr>
          <a:lstStyle/>
          <a:p>
            <a:pPr>
              <a:tabLst>
                <a:tab pos="1543050" algn="l"/>
                <a:tab pos="3028950" algn="l"/>
                <a:tab pos="4572000" algn="l"/>
              </a:tabLst>
            </a:pPr>
            <a:r>
              <a:rPr lang="en-US" dirty="0" smtClean="0">
                <a:solidFill>
                  <a:schemeClr val="bg1"/>
                </a:solidFill>
                <a:latin typeface="Arial" pitchFamily="34" charset="0"/>
                <a:cs typeface="Arial" pitchFamily="34" charset="0"/>
              </a:rPr>
              <a:t>1	2	3	4</a:t>
            </a:r>
          </a:p>
        </p:txBody>
      </p:sp>
    </p:spTree>
    <p:extLst>
      <p:ext uri="{BB962C8B-B14F-4D97-AF65-F5344CB8AC3E}">
        <p14:creationId xmlns="" xmlns:p14="http://schemas.microsoft.com/office/powerpoint/2010/main" val="79488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Life Cycle Water Consumption</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7</a:t>
            </a:fld>
            <a:endParaRPr lang="en-US"/>
          </a:p>
        </p:txBody>
      </p:sp>
      <p:pic>
        <p:nvPicPr>
          <p:cNvPr id="6" name="Picture 5"/>
          <p:cNvPicPr/>
          <p:nvPr/>
        </p:nvPicPr>
        <p:blipFill>
          <a:blip r:embed="rId2" cstate="print"/>
          <a:srcRect b="11517"/>
          <a:stretch>
            <a:fillRect/>
          </a:stretch>
        </p:blipFill>
        <p:spPr bwMode="auto">
          <a:xfrm>
            <a:off x="847209" y="723028"/>
            <a:ext cx="7198241" cy="4087887"/>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 xmlns:p14="http://schemas.microsoft.com/office/powerpoint/2010/main" val="1284416597"/>
              </p:ext>
            </p:extLst>
          </p:nvPr>
        </p:nvGraphicFramePr>
        <p:xfrm>
          <a:off x="1903221" y="4859064"/>
          <a:ext cx="5525385" cy="1371600"/>
        </p:xfrm>
        <a:graphic>
          <a:graphicData uri="http://schemas.openxmlformats.org/drawingml/2006/table">
            <a:tbl>
              <a:tblPr firstRow="1" bandRow="1">
                <a:tableStyleId>{21E4AEA4-8DFA-4A89-87EB-49C32662AFE0}</a:tableStyleId>
              </a:tblPr>
              <a:tblGrid>
                <a:gridCol w="1841795"/>
                <a:gridCol w="1841795"/>
                <a:gridCol w="1841795"/>
              </a:tblGrid>
              <a:tr h="465082">
                <a:tc>
                  <a:txBody>
                    <a:bodyPr/>
                    <a:lstStyle/>
                    <a:p>
                      <a:pPr algn="ctr"/>
                      <a:endParaRPr lang="en-US" dirty="0"/>
                    </a:p>
                  </a:txBody>
                  <a:tcPr/>
                </a:tc>
                <a:tc>
                  <a:txBody>
                    <a:bodyPr/>
                    <a:lstStyle/>
                    <a:p>
                      <a:pPr algn="ctr"/>
                      <a:r>
                        <a:rPr lang="en-US" dirty="0" smtClean="0"/>
                        <a:t>Sustainable</a:t>
                      </a:r>
                      <a:endParaRPr lang="en-US" dirty="0"/>
                    </a:p>
                  </a:txBody>
                  <a:tcPr/>
                </a:tc>
                <a:tc>
                  <a:txBody>
                    <a:bodyPr/>
                    <a:lstStyle/>
                    <a:p>
                      <a:pPr algn="ctr"/>
                      <a:r>
                        <a:rPr lang="en-US" dirty="0" smtClean="0"/>
                        <a:t>Business</a:t>
                      </a:r>
                      <a:r>
                        <a:rPr lang="en-US" baseline="0" dirty="0" smtClean="0"/>
                        <a:t> as Usual</a:t>
                      </a:r>
                      <a:endParaRPr lang="en-US" dirty="0"/>
                    </a:p>
                  </a:txBody>
                  <a:tcPr/>
                </a:tc>
              </a:tr>
              <a:tr h="269452">
                <a:tc>
                  <a:txBody>
                    <a:bodyPr/>
                    <a:lstStyle/>
                    <a:p>
                      <a:pPr algn="ctr"/>
                      <a:r>
                        <a:rPr lang="en-US" dirty="0" smtClean="0"/>
                        <a:t>Smart</a:t>
                      </a:r>
                      <a:endParaRPr lang="en-US" dirty="0"/>
                    </a:p>
                  </a:txBody>
                  <a:tcPr/>
                </a:tc>
                <a:tc>
                  <a:txBody>
                    <a:bodyPr/>
                    <a:lstStyle/>
                    <a:p>
                      <a:pPr algn="ctr"/>
                      <a:r>
                        <a:rPr lang="en-US" dirty="0" smtClean="0"/>
                        <a:t>2</a:t>
                      </a:r>
                      <a:endParaRPr lang="en-US" dirty="0"/>
                    </a:p>
                  </a:txBody>
                  <a:tcPr anchor="ctr"/>
                </a:tc>
                <a:tc>
                  <a:txBody>
                    <a:bodyPr/>
                    <a:lstStyle/>
                    <a:p>
                      <a:pPr algn="ctr"/>
                      <a:r>
                        <a:rPr lang="en-US" dirty="0" smtClean="0"/>
                        <a:t>1</a:t>
                      </a:r>
                      <a:endParaRPr lang="en-US" dirty="0"/>
                    </a:p>
                  </a:txBody>
                  <a:tcPr anchor="ctr"/>
                </a:tc>
              </a:tr>
              <a:tr h="269452">
                <a:tc>
                  <a:txBody>
                    <a:bodyPr/>
                    <a:lstStyle/>
                    <a:p>
                      <a:pPr algn="ctr"/>
                      <a:r>
                        <a:rPr lang="en-US" dirty="0" smtClean="0"/>
                        <a:t>Feature</a:t>
                      </a:r>
                      <a:endParaRPr lang="en-US" dirty="0"/>
                    </a:p>
                  </a:txBody>
                  <a:tcPr/>
                </a:tc>
                <a:tc>
                  <a:txBody>
                    <a:bodyPr/>
                    <a:lstStyle/>
                    <a:p>
                      <a:pPr algn="ctr"/>
                      <a:r>
                        <a:rPr lang="en-US" dirty="0" smtClean="0"/>
                        <a:t>4</a:t>
                      </a:r>
                      <a:endParaRPr lang="en-US" dirty="0"/>
                    </a:p>
                  </a:txBody>
                  <a:tcPr anchor="ctr"/>
                </a:tc>
                <a:tc>
                  <a:txBody>
                    <a:bodyPr/>
                    <a:lstStyle/>
                    <a:p>
                      <a:pPr algn="ctr"/>
                      <a:r>
                        <a:rPr lang="en-US" dirty="0" smtClean="0"/>
                        <a:t>3</a:t>
                      </a:r>
                      <a:endParaRPr lang="en-US" dirty="0"/>
                    </a:p>
                  </a:txBody>
                  <a:tcPr anchor="ctr"/>
                </a:tc>
              </a:tr>
            </a:tbl>
          </a:graphicData>
        </a:graphic>
      </p:graphicFrame>
      <p:sp>
        <p:nvSpPr>
          <p:cNvPr id="8" name="TextBox 7"/>
          <p:cNvSpPr txBox="1"/>
          <p:nvPr/>
        </p:nvSpPr>
        <p:spPr>
          <a:xfrm>
            <a:off x="2272871" y="4295775"/>
            <a:ext cx="5044971" cy="369332"/>
          </a:xfrm>
          <a:prstGeom prst="rect">
            <a:avLst/>
          </a:prstGeom>
          <a:noFill/>
        </p:spPr>
        <p:txBody>
          <a:bodyPr wrap="none" rtlCol="0">
            <a:spAutoFit/>
          </a:bodyPr>
          <a:lstStyle/>
          <a:p>
            <a:pPr>
              <a:tabLst>
                <a:tab pos="1543050" algn="l"/>
                <a:tab pos="3028950" algn="l"/>
                <a:tab pos="4514850" algn="l"/>
              </a:tabLst>
            </a:pPr>
            <a:r>
              <a:rPr lang="en-US" dirty="0" smtClean="0">
                <a:solidFill>
                  <a:schemeClr val="bg1"/>
                </a:solidFill>
                <a:latin typeface="Arial" pitchFamily="34" charset="0"/>
                <a:cs typeface="Arial" pitchFamily="34" charset="0"/>
              </a:rPr>
              <a:t>1	2	3	4</a:t>
            </a:r>
          </a:p>
        </p:txBody>
      </p:sp>
    </p:spTree>
    <p:extLst>
      <p:ext uri="{BB962C8B-B14F-4D97-AF65-F5344CB8AC3E}">
        <p14:creationId xmlns="" xmlns:p14="http://schemas.microsoft.com/office/powerpoint/2010/main" val="3412203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Influence of Recycled Content</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8</a:t>
            </a:fld>
            <a:endParaRPr lang="en-US"/>
          </a:p>
        </p:txBody>
      </p:sp>
      <p:graphicFrame>
        <p:nvGraphicFramePr>
          <p:cNvPr id="8" name="Table 7"/>
          <p:cNvGraphicFramePr>
            <a:graphicFrameLocks noGrp="1"/>
          </p:cNvGraphicFramePr>
          <p:nvPr>
            <p:extLst>
              <p:ext uri="{D42A27DB-BD31-4B8C-83A1-F6EECF244321}">
                <p14:modId xmlns="" xmlns:p14="http://schemas.microsoft.com/office/powerpoint/2010/main" val="2913039511"/>
              </p:ext>
            </p:extLst>
          </p:nvPr>
        </p:nvGraphicFramePr>
        <p:xfrm>
          <a:off x="1903221" y="4859064"/>
          <a:ext cx="5525385" cy="1371600"/>
        </p:xfrm>
        <a:graphic>
          <a:graphicData uri="http://schemas.openxmlformats.org/drawingml/2006/table">
            <a:tbl>
              <a:tblPr firstRow="1" bandRow="1">
                <a:tableStyleId>{21E4AEA4-8DFA-4A89-87EB-49C32662AFE0}</a:tableStyleId>
              </a:tblPr>
              <a:tblGrid>
                <a:gridCol w="1841795"/>
                <a:gridCol w="1841795"/>
                <a:gridCol w="1841795"/>
              </a:tblGrid>
              <a:tr h="465082">
                <a:tc>
                  <a:txBody>
                    <a:bodyPr/>
                    <a:lstStyle/>
                    <a:p>
                      <a:pPr algn="ctr"/>
                      <a:endParaRPr lang="en-US" dirty="0"/>
                    </a:p>
                  </a:txBody>
                  <a:tcPr/>
                </a:tc>
                <a:tc>
                  <a:txBody>
                    <a:bodyPr/>
                    <a:lstStyle/>
                    <a:p>
                      <a:pPr algn="ctr"/>
                      <a:r>
                        <a:rPr lang="en-US" dirty="0" smtClean="0"/>
                        <a:t>Sustainable</a:t>
                      </a:r>
                      <a:endParaRPr lang="en-US" dirty="0"/>
                    </a:p>
                  </a:txBody>
                  <a:tcPr/>
                </a:tc>
                <a:tc>
                  <a:txBody>
                    <a:bodyPr/>
                    <a:lstStyle/>
                    <a:p>
                      <a:pPr algn="ctr"/>
                      <a:r>
                        <a:rPr lang="en-US" dirty="0" smtClean="0"/>
                        <a:t>Business</a:t>
                      </a:r>
                      <a:r>
                        <a:rPr lang="en-US" baseline="0" dirty="0" smtClean="0"/>
                        <a:t> as Usual</a:t>
                      </a:r>
                      <a:endParaRPr lang="en-US" dirty="0"/>
                    </a:p>
                  </a:txBody>
                  <a:tcPr/>
                </a:tc>
              </a:tr>
              <a:tr h="269452">
                <a:tc>
                  <a:txBody>
                    <a:bodyPr/>
                    <a:lstStyle/>
                    <a:p>
                      <a:pPr algn="ctr"/>
                      <a:r>
                        <a:rPr lang="en-US" dirty="0" smtClean="0"/>
                        <a:t>Smart</a:t>
                      </a:r>
                      <a:endParaRPr lang="en-US" dirty="0"/>
                    </a:p>
                  </a:txBody>
                  <a:tcPr/>
                </a:tc>
                <a:tc>
                  <a:txBody>
                    <a:bodyPr/>
                    <a:lstStyle/>
                    <a:p>
                      <a:pPr algn="ctr"/>
                      <a:r>
                        <a:rPr lang="en-US" dirty="0" smtClean="0"/>
                        <a:t>2</a:t>
                      </a:r>
                      <a:endParaRPr lang="en-US" dirty="0"/>
                    </a:p>
                  </a:txBody>
                  <a:tcPr anchor="ctr"/>
                </a:tc>
                <a:tc>
                  <a:txBody>
                    <a:bodyPr/>
                    <a:lstStyle/>
                    <a:p>
                      <a:pPr algn="ctr"/>
                      <a:r>
                        <a:rPr lang="en-US" dirty="0" smtClean="0"/>
                        <a:t>1</a:t>
                      </a:r>
                      <a:endParaRPr lang="en-US" dirty="0"/>
                    </a:p>
                  </a:txBody>
                  <a:tcPr anchor="ctr"/>
                </a:tc>
              </a:tr>
              <a:tr h="269452">
                <a:tc>
                  <a:txBody>
                    <a:bodyPr/>
                    <a:lstStyle/>
                    <a:p>
                      <a:pPr algn="ctr"/>
                      <a:r>
                        <a:rPr lang="en-US" dirty="0" smtClean="0"/>
                        <a:t>Feature</a:t>
                      </a:r>
                      <a:endParaRPr lang="en-US" dirty="0"/>
                    </a:p>
                  </a:txBody>
                  <a:tcPr/>
                </a:tc>
                <a:tc>
                  <a:txBody>
                    <a:bodyPr/>
                    <a:lstStyle/>
                    <a:p>
                      <a:pPr algn="ctr"/>
                      <a:r>
                        <a:rPr lang="en-US" dirty="0" smtClean="0"/>
                        <a:t>4</a:t>
                      </a:r>
                      <a:endParaRPr lang="en-US" dirty="0"/>
                    </a:p>
                  </a:txBody>
                  <a:tcPr anchor="ctr"/>
                </a:tc>
                <a:tc>
                  <a:txBody>
                    <a:bodyPr/>
                    <a:lstStyle/>
                    <a:p>
                      <a:pPr algn="ctr"/>
                      <a:r>
                        <a:rPr lang="en-US" dirty="0" smtClean="0"/>
                        <a:t>3</a:t>
                      </a:r>
                      <a:endParaRPr lang="en-US" dirty="0"/>
                    </a:p>
                  </a:txBody>
                  <a:tcPr anchor="ctr"/>
                </a:tc>
              </a:tr>
            </a:tbl>
          </a:graphicData>
        </a:graphic>
      </p:graphicFrame>
      <p:pic>
        <p:nvPicPr>
          <p:cNvPr id="9" name="Picture 8"/>
          <p:cNvPicPr/>
          <p:nvPr/>
        </p:nvPicPr>
        <p:blipFill>
          <a:blip r:embed="rId2" cstate="print"/>
          <a:srcRect/>
          <a:stretch>
            <a:fillRect/>
          </a:stretch>
        </p:blipFill>
        <p:spPr bwMode="auto">
          <a:xfrm>
            <a:off x="606056" y="935664"/>
            <a:ext cx="6974958" cy="3923399"/>
          </a:xfrm>
          <a:prstGeom prst="rect">
            <a:avLst/>
          </a:prstGeom>
          <a:noFill/>
          <a:ln w="9525">
            <a:noFill/>
            <a:miter lim="800000"/>
            <a:headEnd/>
            <a:tailEnd/>
          </a:ln>
        </p:spPr>
      </p:pic>
    </p:spTree>
    <p:extLst>
      <p:ext uri="{BB962C8B-B14F-4D97-AF65-F5344CB8AC3E}">
        <p14:creationId xmlns="" xmlns:p14="http://schemas.microsoft.com/office/powerpoint/2010/main" val="1935200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latin typeface="Arial" charset="0"/>
                <a:ea typeface="Geneva" charset="0"/>
              </a:rPr>
              <a:t>Categories of Criteria</a:t>
            </a:r>
            <a:endParaRPr lang="en-US" dirty="0">
              <a:latin typeface="Arial" charset="0"/>
              <a:ea typeface="Geneva" charset="0"/>
            </a:endParaRPr>
          </a:p>
        </p:txBody>
      </p:sp>
      <p:sp>
        <p:nvSpPr>
          <p:cNvPr id="17412" name="Slide Number Placeholder 8"/>
          <p:cNvSpPr>
            <a:spLocks noGrp="1"/>
          </p:cNvSpPr>
          <p:nvPr>
            <p:ph type="sldNum" sz="quarter" idx="10"/>
          </p:nvPr>
        </p:nvSpPr>
        <p:spPr bwMode="auto">
          <a:noFill/>
          <a:ln>
            <a:miter lim="800000"/>
            <a:headEnd/>
            <a:tailEnd/>
          </a:ln>
        </p:spPr>
        <p:txBody>
          <a:bodyPr/>
          <a:lstStyle/>
          <a:p>
            <a:fld id="{10356ED1-8AC4-4E49-BEEC-F10CDB23C281}" type="slidenum">
              <a:rPr lang="en-US"/>
              <a:pPr/>
              <a:t>9</a:t>
            </a:fld>
            <a:endParaRPr lang="en-US"/>
          </a:p>
        </p:txBody>
      </p:sp>
      <p:sp>
        <p:nvSpPr>
          <p:cNvPr id="12" name="Content Placeholder 2"/>
          <p:cNvSpPr>
            <a:spLocks noGrp="1"/>
          </p:cNvSpPr>
          <p:nvPr>
            <p:ph idx="1"/>
          </p:nvPr>
        </p:nvSpPr>
        <p:spPr>
          <a:xfrm>
            <a:off x="457200" y="1600200"/>
            <a:ext cx="8229600" cy="4525963"/>
          </a:xfrm>
        </p:spPr>
        <p:txBody>
          <a:bodyPr/>
          <a:lstStyle/>
          <a:p>
            <a:pPr marL="0" indent="0"/>
            <a:r>
              <a:rPr lang="en-US" dirty="0" smtClean="0">
                <a:latin typeface="Arial" charset="0"/>
              </a:rPr>
              <a:t>Categories are a combination of life cycle stages and key performance areas beyond traditional LCA impact categories</a:t>
            </a:r>
          </a:p>
          <a:p>
            <a:pPr lvl="1" defTabSz="914400" eaLnBrk="1" hangingPunct="1"/>
            <a:r>
              <a:rPr lang="en-US" dirty="0" smtClean="0">
                <a:solidFill>
                  <a:srgbClr val="C10036"/>
                </a:solidFill>
                <a:latin typeface="Arial" charset="0"/>
                <a:ea typeface="Arial Unicode MS" charset="0"/>
                <a:cs typeface="Arial Unicode MS" charset="0"/>
              </a:rPr>
              <a:t>Environmentally sensitive materials</a:t>
            </a:r>
          </a:p>
          <a:p>
            <a:pPr lvl="1" defTabSz="914400" eaLnBrk="1" hangingPunct="1"/>
            <a:r>
              <a:rPr lang="en-US" dirty="0" smtClean="0">
                <a:solidFill>
                  <a:srgbClr val="C10036"/>
                </a:solidFill>
                <a:latin typeface="Arial" charset="0"/>
                <a:ea typeface="Arial Unicode MS" charset="0"/>
                <a:cs typeface="Arial Unicode MS" charset="0"/>
              </a:rPr>
              <a:t>Energy management</a:t>
            </a:r>
          </a:p>
          <a:p>
            <a:pPr lvl="1" defTabSz="914400" eaLnBrk="1" hangingPunct="1"/>
            <a:r>
              <a:rPr lang="en-US" dirty="0" smtClean="0">
                <a:solidFill>
                  <a:srgbClr val="000000"/>
                </a:solidFill>
                <a:latin typeface="Arial" charset="0"/>
                <a:ea typeface="Arial Unicode MS" charset="0"/>
                <a:cs typeface="Arial Unicode MS" charset="0"/>
              </a:rPr>
              <a:t>Health and environment</a:t>
            </a:r>
          </a:p>
          <a:p>
            <a:pPr lvl="1" defTabSz="914400" eaLnBrk="1" hangingPunct="1"/>
            <a:r>
              <a:rPr lang="en-US" dirty="0" smtClean="0">
                <a:solidFill>
                  <a:srgbClr val="C10036"/>
                </a:solidFill>
                <a:latin typeface="Arial" charset="0"/>
                <a:ea typeface="Arial Unicode MS" charset="0"/>
                <a:cs typeface="Arial Unicode MS" charset="0"/>
              </a:rPr>
              <a:t>Product stewardship</a:t>
            </a:r>
          </a:p>
          <a:p>
            <a:pPr lvl="1" defTabSz="914400" eaLnBrk="1" hangingPunct="1"/>
            <a:r>
              <a:rPr lang="en-US" dirty="0" smtClean="0">
                <a:solidFill>
                  <a:srgbClr val="C10036"/>
                </a:solidFill>
                <a:latin typeface="Arial" charset="0"/>
                <a:ea typeface="Arial Unicode MS" charset="0"/>
                <a:cs typeface="Arial Unicode MS" charset="0"/>
              </a:rPr>
              <a:t>Packaging</a:t>
            </a:r>
          </a:p>
          <a:p>
            <a:pPr lvl="1" defTabSz="914400" eaLnBrk="1" hangingPunct="1"/>
            <a:r>
              <a:rPr lang="en-US" dirty="0" smtClean="0">
                <a:solidFill>
                  <a:srgbClr val="C10036"/>
                </a:solidFill>
                <a:latin typeface="Arial" charset="0"/>
                <a:ea typeface="Arial Unicode MS" charset="0"/>
                <a:cs typeface="Arial Unicode MS" charset="0"/>
              </a:rPr>
              <a:t>Manufacturing and operations</a:t>
            </a:r>
          </a:p>
          <a:p>
            <a:pPr lvl="1" defTabSz="914400" eaLnBrk="1" hangingPunct="1"/>
            <a:r>
              <a:rPr lang="en-US" dirty="0" smtClean="0">
                <a:solidFill>
                  <a:srgbClr val="000000"/>
                </a:solidFill>
                <a:latin typeface="Arial" charset="0"/>
                <a:ea typeface="Arial Unicode MS" charset="0"/>
                <a:cs typeface="Arial Unicode MS" charset="0"/>
              </a:rPr>
              <a:t>Innovation</a:t>
            </a:r>
            <a:endParaRPr lang="en-US" dirty="0">
              <a:solidFill>
                <a:srgbClr val="000000"/>
              </a:solidFill>
              <a:latin typeface="Arial" charset="0"/>
              <a:ea typeface="Arial Unicode MS" charset="0"/>
              <a:cs typeface="Arial Unicode MS" charset="0"/>
            </a:endParaRPr>
          </a:p>
          <a:p>
            <a:pPr marL="0" indent="0"/>
            <a:endParaRPr lang="en-US" dirty="0" smtClean="0">
              <a:latin typeface="Arial" charset="0"/>
            </a:endParaRPr>
          </a:p>
        </p:txBody>
      </p:sp>
    </p:spTree>
    <p:extLst>
      <p:ext uri="{BB962C8B-B14F-4D97-AF65-F5344CB8AC3E}">
        <p14:creationId xmlns="" xmlns:p14="http://schemas.microsoft.com/office/powerpoint/2010/main" val="2335608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315&quot;&gt;&lt;/object&gt;&lt;object type=&quot;2&quot; unique_id=&quot;10316&quot;&gt;&lt;object type=&quot;3&quot; unique_id=&quot;10318&quot;&gt;&lt;property id=&quot;20148&quot; value=&quot;5&quot;/&gt;&lt;property id=&quot;20300&quot; value=&quot;Slide 2&quot;/&gt;&lt;property id=&quot;20307&quot; value=&quot;287&quot;/&gt;&lt;/object&gt;&lt;object type=&quot;3&quot; unique_id=&quot;10319&quot;&gt;&lt;property id=&quot;20148&quot; value=&quot;5&quot;/&gt;&lt;property id=&quot;20300&quot; value=&quot;Slide 3 - &amp;quot;Safety is Evolving; So Is UL&amp;quot;&quot;/&gt;&lt;property id=&quot;20307&quot; value=&quot;351&quot;/&gt;&lt;/object&gt;&lt;object type=&quot;3&quot; unique_id=&quot;10320&quot;&gt;&lt;property id=&quot;20148&quot; value=&quot;5&quot;/&gt;&lt;property id=&quot;20300&quot; value=&quot;Slide 4 - &amp;quot;Timeline&amp;quot;&quot;/&gt;&lt;property id=&quot;20307&quot; value=&quot;313&quot;/&gt;&lt;/object&gt;&lt;object type=&quot;3&quot; unique_id=&quot;10321&quot;&gt;&lt;property id=&quot;20148&quot; value=&quot;5&quot;/&gt;&lt;property id=&quot;20300&quot; value=&quot;Slide 5 - &amp;quot;Going from Outline of Investigation to ANSI Standard&amp;quot;&quot;/&gt;&lt;property id=&quot;20307&quot; value=&quot;317&quot;/&gt;&lt;/object&gt;&lt;object type=&quot;3&quot; unique_id=&quot;10322&quot;&gt;&lt;property id=&quot;20148&quot; value=&quot;5&quot;/&gt;&lt;property id=&quot;20300&quot; value=&quot;Slide 6 - &amp;quot;Life Cycle GHG Emissions&amp;quot;&quot;/&gt;&lt;property id=&quot;20307&quot; value=&quot;314&quot;/&gt;&lt;/object&gt;&lt;object type=&quot;3&quot; unique_id=&quot;10323&quot;&gt;&lt;property id=&quot;20148&quot; value=&quot;5&quot;/&gt;&lt;property id=&quot;20300&quot; value=&quot;Slide 7 - &amp;quot;Life Cycle Water Consumption&amp;quot;&quot;/&gt;&lt;property id=&quot;20307&quot; value=&quot;315&quot;/&gt;&lt;/object&gt;&lt;object type=&quot;3&quot; unique_id=&quot;10324&quot;&gt;&lt;property id=&quot;20148&quot; value=&quot;5&quot;/&gt;&lt;property id=&quot;20300&quot; value=&quot;Slide 8 - &amp;quot;Influence of Recycled Content&amp;quot;&quot;/&gt;&lt;property id=&quot;20307&quot; value=&quot;318&quot;/&gt;&lt;/object&gt;&lt;object type=&quot;3&quot; unique_id=&quot;10325&quot;&gt;&lt;property id=&quot;20148&quot; value=&quot;5&quot;/&gt;&lt;property id=&quot;20300&quot; value=&quot;Slide 9 - &amp;quot;Categories of Criteria&amp;quot;&quot;/&gt;&lt;property id=&quot;20307&quot; value=&quot;319&quot;/&gt;&lt;/object&gt;&lt;object type=&quot;3&quot; unique_id=&quot;10326&quot;&gt;&lt;property id=&quot;20148&quot; value=&quot;5&quot;/&gt;&lt;property id=&quot;20300&quot; value=&quot;Slide 10 - &amp;quot;Overall Scoring&amp;quot;&quot;/&gt;&lt;property id=&quot;20307&quot; value=&quot;332&quot;/&gt;&lt;/object&gt;&lt;object type=&quot;3&quot; unique_id=&quot;10327&quot;&gt;&lt;property id=&quot;20148&quot; value=&quot;5&quot;/&gt;&lt;property id=&quot;20300&quot; value=&quot;Slide 11 - &amp;quot;Contact Information&amp;quot;&quot;/&gt;&lt;property id=&quot;20307&quot; value=&quot;343&quot;/&gt;&lt;/object&gt;&lt;object type=&quot;3&quot; unique_id=&quot;10328&quot;&gt;&lt;property id=&quot;20148&quot; value=&quot;5&quot;/&gt;&lt;property id=&quot;20300&quot; value=&quot;Slide 12 - &amp;quot;Open Questions and Discussion&amp;quot;&quot;/&gt;&lt;property id=&quot;20307&quot; value=&quot;344&quot;/&gt;&lt;/object&gt;&lt;object type=&quot;3&quot; unique_id=&quot;10330&quot;&gt;&lt;property id=&quot;20148&quot; value=&quot;5&quot;/&gt;&lt;property id=&quot;20300&quot; value=&quot;Slide 14 - &amp;quot;UL Environment Mission&amp;quot;&quot;/&gt;&lt;property id=&quot;20307&quot; value=&quot;355&quot;/&gt;&lt;/object&gt;&lt;object type=&quot;3&quot; unique_id=&quot;10331&quot;&gt;&lt;property id=&quot;20148&quot; value=&quot;5&quot;/&gt;&lt;property id=&quot;20300&quot; value=&quot;Slide 15&quot;/&gt;&lt;property id=&quot;20307&quot; value=&quot;356&quot;/&gt;&lt;/object&gt;&lt;object type=&quot;3&quot; unique_id=&quot;10332&quot;&gt;&lt;property id=&quot;20148&quot; value=&quot;5&quot;/&gt;&lt;property id=&quot;20300&quot; value=&quot;Slide 16 - &amp;quot;Service Offerings Overview&amp;quot;&quot;/&gt;&lt;property id=&quot;20307&quot; value=&quot;288&quot;/&gt;&lt;/object&gt;&lt;object type=&quot;3&quot; unique_id=&quot;10333&quot;&gt;&lt;property id=&quot;20148&quot; value=&quot;5&quot;/&gt;&lt;property id=&quot;20300&quot; value=&quot;Slide 17 - &amp;quot;UL Environment Family&amp;quot;&quot;/&gt;&lt;property id=&quot;20307&quot; value=&quot;310&quot;/&gt;&lt;/object&gt;&lt;object type=&quot;3&quot; unique_id=&quot;10334&quot;&gt;&lt;property id=&quot;20148&quot; value=&quot;5&quot;/&gt;&lt;property id=&quot;20300&quot; value=&quot;Slide 18 - &amp;quot;Environmentally Sustainable Materials&amp;quot;&quot;/&gt;&lt;property id=&quot;20307&quot; value=&quot;323&quot;/&gt;&lt;/object&gt;&lt;object type=&quot;3&quot; unique_id=&quot;10335&quot;&gt;&lt;property id=&quot;20148&quot; value=&quot;5&quot;/&gt;&lt;property id=&quot;20300&quot; value=&quot;Slide 19 - &amp;quot;Energy Use&amp;quot;&quot;/&gt;&lt;property id=&quot;20307&quot; value=&quot;324&quot;/&gt;&lt;/object&gt;&lt;object type=&quot;3&quot; unique_id=&quot;10336&quot;&gt;&lt;property id=&quot;20148&quot; value=&quot;5&quot;/&gt;&lt;property id=&quot;20300&quot; value=&quot;Slide 20 - &amp;quot;Health and Environment&amp;quot;&quot;/&gt;&lt;property id=&quot;20307&quot; value=&quot;325&quot;/&gt;&lt;/object&gt;&lt;object type=&quot;3&quot; unique_id=&quot;10337&quot;&gt;&lt;property id=&quot;20148&quot; value=&quot;5&quot;/&gt;&lt;property id=&quot;20300&quot; value=&quot;Slide 21 - &amp;quot;Health and Environment&amp;quot;&quot;/&gt;&lt;property id=&quot;20307&quot; value=&quot;326&quot;/&gt;&lt;/object&gt;&lt;object type=&quot;3&quot; unique_id=&quot;10338&quot;&gt;&lt;property id=&quot;20148&quot; value=&quot;5&quot;/&gt;&lt;property id=&quot;20300&quot; value=&quot;Slide 22 - &amp;quot;Health and Environment&amp;quot;&quot;/&gt;&lt;property id=&quot;20307&quot; value=&quot;327&quot;/&gt;&lt;/object&gt;&lt;object type=&quot;3&quot; unique_id=&quot;10339&quot;&gt;&lt;property id=&quot;20148&quot; value=&quot;5&quot;/&gt;&lt;property id=&quot;20300&quot; value=&quot;Slide 23 - &amp;quot;Product Stewardship&amp;quot;&quot;/&gt;&lt;property id=&quot;20307&quot; value=&quot;328&quot;/&gt;&lt;/object&gt;&lt;object type=&quot;3&quot; unique_id=&quot;10340&quot;&gt;&lt;property id=&quot;20148&quot; value=&quot;5&quot;/&gt;&lt;property id=&quot;20300&quot; value=&quot;Slide 24 - &amp;quot;Packaging&amp;quot;&quot;/&gt;&lt;property id=&quot;20307&quot; value=&quot;329&quot;/&gt;&lt;/object&gt;&lt;object type=&quot;3&quot; unique_id=&quot;10341&quot;&gt;&lt;property id=&quot;20148&quot; value=&quot;5&quot;/&gt;&lt;property id=&quot;20300&quot; value=&quot;Slide 25 - &amp;quot;Manufacturing and Operations&amp;quot;&quot;/&gt;&lt;property id=&quot;20307&quot; value=&quot;330&quot;/&gt;&lt;/object&gt;&lt;object type=&quot;3&quot; unique_id=&quot;10342&quot;&gt;&lt;property id=&quot;20148&quot; value=&quot;5&quot;/&gt;&lt;property id=&quot;20300&quot; value=&quot;Slide 26 - &amp;quot;Innovation&amp;quot;&quot;/&gt;&lt;property id=&quot;20307&quot; value=&quot;331&quot;/&gt;&lt;/object&gt;&lt;object type=&quot;3&quot; unique_id=&quot;10343&quot;&gt;&lt;property id=&quot;20148&quot; value=&quot;5&quot;/&gt;&lt;property id=&quot;20300&quot; value=&quot;Slide 27 - &amp;quot;Detail for End of Life Criterion&amp;quot;&quot;/&gt;&lt;property id=&quot;20307&quot; value=&quot;354&quot;/&gt;&lt;/object&gt;&lt;object type=&quot;3&quot; unique_id=&quot;10344&quot;&gt;&lt;property id=&quot;20148&quot; value=&quot;5&quot;/&gt;&lt;property id=&quot;20300&quot; value=&quot;Slide 28 - &amp;quot;End of Life Management and Extension of Useful Life&amp;quot;&quot;/&gt;&lt;property id=&quot;20307&quot; value=&quot;333&quot;/&gt;&lt;/object&gt;&lt;object type=&quot;3&quot; unique_id=&quot;10345&quot;&gt;&lt;property id=&quot;20148&quot; value=&quot;5&quot;/&gt;&lt;property id=&quot;20300&quot; value=&quot;Slide 29 - &amp;quot;Mobile Phone Recyclability Rate&amp;#x0D;&amp;#x0A;Optional&amp;quot;&quot;/&gt;&lt;property id=&quot;20307&quot; value=&quot;334&quot;/&gt;&lt;/object&gt;&lt;object type=&quot;3&quot; unique_id=&quot;10346&quot;&gt;&lt;property id=&quot;20148&quot; value=&quot;5&quot;/&gt;&lt;property id=&quot;20300&quot; value=&quot;Slide 30 - &amp;quot;Recyclability Calculation &amp;#x0D;&amp;#x0A;Procedure&amp;quot;&quot;/&gt;&lt;property id=&quot;20307&quot; value=&quot;335&quot;/&gt;&lt;/object&gt;&lt;object type=&quot;3&quot; unique_id=&quot;10347&quot;&gt;&lt;property id=&quot;20148&quot; value=&quot;5&quot;/&gt;&lt;property id=&quot;20300&quot; value=&quot;Slide 31 - &amp;quot;Recyclability Calculation&amp;#x0D;&amp;#x0A;Plastic Part Recyclability&amp;quot;&quot;/&gt;&lt;property id=&quot;20307&quot; value=&quot;337&quot;/&gt;&lt;/object&gt;&lt;object type=&quot;3&quot; unique_id=&quot;10348&quot;&gt;&lt;property id=&quot;20148&quot; value=&quot;5&quot;/&gt;&lt;property id=&quot;20300&quot; value=&quot;Slide 32 - &amp;quot;Recyclability Calculation&amp;#x0D;&amp;#x0A;Alternative Plastic Recyclability&amp;quot;&quot;/&gt;&lt;property id=&quot;20307&quot; value=&quot;338&quot;/&gt;&lt;/object&gt;&lt;object type=&quot;3&quot; unique_id=&quot;10349&quot;&gt;&lt;property id=&quot;20148&quot; value=&quot;5&quot;/&gt;&lt;property id=&quot;20300&quot; value=&quot;Slide 33 - &amp;quot;Other End of Life Considerations&amp;quot;&quot;/&gt;&lt;property id=&quot;20307&quot; value=&quot;339&quot;/&gt;&lt;/object&gt;&lt;object type=&quot;3&quot; unique_id=&quot;10350&quot;&gt;&lt;property id=&quot;20148&quot; value=&quot;5&quot;/&gt;&lt;property id=&quot;20300&quot; value=&quot;Slide 34 - &amp;quot;Battery Removal&amp;quot;&quot;/&gt;&lt;property id=&quot;20307&quot; value=&quot;340&quot;/&gt;&lt;/object&gt;&lt;object type=&quot;3&quot; unique_id=&quot;10351&quot;&gt;&lt;property id=&quot;20148&quot; value=&quot;5&quot;/&gt;&lt;property id=&quot;20300&quot; value=&quot;Slide 35 - &amp;quot;Ease of Disassembly&amp;quot;&quot;/&gt;&lt;property id=&quot;20307&quot; value=&quot;341&quot;/&gt;&lt;/object&gt;&lt;object type=&quot;3&quot; unique_id=&quot;10352&quot;&gt;&lt;property id=&quot;20148&quot; value=&quot;5&quot;/&gt;&lt;property id=&quot;20300&quot; value=&quot;Slide 36 - &amp;quot;Extending Lifetime of Phone&amp;quot;&quot;/&gt;&lt;property id=&quot;20307&quot; value=&quot;342&quot;/&gt;&lt;/object&gt;&lt;object type=&quot;3&quot; unique_id=&quot;10353&quot;&gt;&lt;property id=&quot;20148&quot; value=&quot;5&quot;/&gt;&lt;property id=&quot;20300&quot; value=&quot;Slide 37 - &amp;quot;Criterion 11.2 – Extractable Nickel&amp;quot;&quot;/&gt;&lt;property id=&quot;20307&quot; value=&quot;320&quot;/&gt;&lt;/object&gt;&lt;object type=&quot;3&quot; unique_id=&quot;10354&quot;&gt;&lt;property id=&quot;20148&quot; value=&quot;5&quot;/&gt;&lt;property id=&quot;20300&quot; value=&quot;Slide 38 - &amp;quot;Criterion 16.1 Optional – Corporate Sustainability (CS) Action Plan&amp;quot;&quot;/&gt;&lt;property id=&quot;20307&quot; value=&quot;322&quot;/&gt;&lt;/object&gt;&lt;object type=&quot;3&quot; unique_id=&quot;10597&quot;&gt;&lt;property id=&quot;20148&quot; value=&quot;5&quot;/&gt;&lt;property id=&quot;20300&quot; value=&quot;Slide 1&quot;/&gt;&lt;property id=&quot;20307&quot; value=&quot;357&quot;/&gt;&lt;/object&gt;&lt;object type=&quot;3&quot; unique_id=&quot;10598&quot;&gt;&lt;property id=&quot;20148&quot; value=&quot;5&quot;/&gt;&lt;property id=&quot;20300&quot; value=&quot;Slide 13&quot;/&gt;&lt;property id=&quot;20307&quot; value=&quot;35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35490\AppData\Local\Temp\articulate\presenter\imgtemp\SIlo2EHf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35490\AppData\Local\Temp\articulate\presenter\imgtemp\jOk7NNEb_files\slide0001_image001.png"/>
</p:tagLst>
</file>

<file path=ppt/theme/theme1.xml><?xml version="1.0" encoding="utf-8"?>
<a:theme xmlns:a="http://schemas.openxmlformats.org/drawingml/2006/main" name="UL Advanced 011011">
  <a:themeElements>
    <a:clrScheme name="Custom 3">
      <a:dk1>
        <a:srgbClr val="464749"/>
      </a:dk1>
      <a:lt1>
        <a:srgbClr val="FFFFFF"/>
      </a:lt1>
      <a:dk2>
        <a:srgbClr val="8FD400"/>
      </a:dk2>
      <a:lt2>
        <a:srgbClr val="BCBEC0"/>
      </a:lt2>
      <a:accent1>
        <a:srgbClr val="000000"/>
      </a:accent1>
      <a:accent2>
        <a:srgbClr val="BE0F34"/>
      </a:accent2>
      <a:accent3>
        <a:srgbClr val="EF8200"/>
      </a:accent3>
      <a:accent4>
        <a:srgbClr val="007987"/>
      </a:accent4>
      <a:accent5>
        <a:srgbClr val="05BAB7"/>
      </a:accent5>
      <a:accent6>
        <a:srgbClr val="019B35"/>
      </a:accent6>
      <a:hlink>
        <a:srgbClr val="FFD451"/>
      </a:hlink>
      <a:folHlink>
        <a:srgbClr val="9395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03024-BEBF-4E63-942C-361EEC9981C4}"/>
</file>

<file path=customXml/itemProps2.xml><?xml version="1.0" encoding="utf-8"?>
<ds:datastoreItem xmlns:ds="http://schemas.openxmlformats.org/officeDocument/2006/customXml" ds:itemID="{FF618843-056D-40CE-96B3-DF52A37BB8D3}"/>
</file>

<file path=customXml/itemProps3.xml><?xml version="1.0" encoding="utf-8"?>
<ds:datastoreItem xmlns:ds="http://schemas.openxmlformats.org/officeDocument/2006/customXml" ds:itemID="{3CB1C614-EB31-431A-A60E-6591F958509C}"/>
</file>

<file path=docProps/app.xml><?xml version="1.0" encoding="utf-8"?>
<Properties xmlns="http://schemas.openxmlformats.org/officeDocument/2006/extended-properties" xmlns:vt="http://schemas.openxmlformats.org/officeDocument/2006/docPropsVTypes">
  <Template/>
  <TotalTime>3306</TotalTime>
  <Words>2429</Words>
  <Application>Microsoft Office PowerPoint</Application>
  <PresentationFormat>Presentación en pantalla (4:3)</PresentationFormat>
  <Paragraphs>527</Paragraphs>
  <Slides>38</Slides>
  <Notes>0</Notes>
  <HiddenSlides>0</HiddenSlides>
  <MMClips>0</MMClips>
  <ScaleCrop>false</ScaleCrop>
  <HeadingPairs>
    <vt:vector size="4" baseType="variant">
      <vt:variant>
        <vt:lpstr>Tema</vt:lpstr>
      </vt:variant>
      <vt:variant>
        <vt:i4>3</vt:i4>
      </vt:variant>
      <vt:variant>
        <vt:lpstr>Títulos de diapositiva</vt:lpstr>
      </vt:variant>
      <vt:variant>
        <vt:i4>38</vt:i4>
      </vt:variant>
    </vt:vector>
  </HeadingPairs>
  <TitlesOfParts>
    <vt:vector size="41" baseType="lpstr">
      <vt:lpstr>UL Advanced 011011</vt:lpstr>
      <vt:lpstr>Tema de Office</vt:lpstr>
      <vt:lpstr>1_Tema de Office</vt:lpstr>
      <vt:lpstr>Diapositiva 1</vt:lpstr>
      <vt:lpstr>Diapositiva 2</vt:lpstr>
      <vt:lpstr>Safety is Evolving; So Is UL</vt:lpstr>
      <vt:lpstr>Timeline</vt:lpstr>
      <vt:lpstr>Going from Outline of Investigation to ANSI Standard</vt:lpstr>
      <vt:lpstr>Life Cycle GHG Emissions</vt:lpstr>
      <vt:lpstr>Life Cycle Water Consumption</vt:lpstr>
      <vt:lpstr>Influence of Recycled Content</vt:lpstr>
      <vt:lpstr>Categories of Criteria</vt:lpstr>
      <vt:lpstr>Overall Scoring</vt:lpstr>
      <vt:lpstr>Contact Information</vt:lpstr>
      <vt:lpstr>Open Questions and Discussion</vt:lpstr>
      <vt:lpstr>Diapositiva 13</vt:lpstr>
      <vt:lpstr>UL Environment Mission</vt:lpstr>
      <vt:lpstr>Diapositiva 15</vt:lpstr>
      <vt:lpstr>Service Offerings Overview</vt:lpstr>
      <vt:lpstr>UL Environment Family</vt:lpstr>
      <vt:lpstr>Environmentally Sustainable Materials</vt:lpstr>
      <vt:lpstr>Energy Use</vt:lpstr>
      <vt:lpstr>Health and Environment</vt:lpstr>
      <vt:lpstr>Health and Environment</vt:lpstr>
      <vt:lpstr>Health and Environment</vt:lpstr>
      <vt:lpstr>Product Stewardship</vt:lpstr>
      <vt:lpstr>Packaging</vt:lpstr>
      <vt:lpstr>Manufacturing and Operations</vt:lpstr>
      <vt:lpstr>Innovation</vt:lpstr>
      <vt:lpstr>Detail for End of Life Criterion</vt:lpstr>
      <vt:lpstr>End of Life Management and Extension of Useful Life</vt:lpstr>
      <vt:lpstr>Mobile Phone Recyclability Rate Optional</vt:lpstr>
      <vt:lpstr>Recyclability Calculation  Procedure</vt:lpstr>
      <vt:lpstr>Recyclability Calculation Plastic Part Recyclability</vt:lpstr>
      <vt:lpstr>Recyclability Calculation Alternative Plastic Recyclability</vt:lpstr>
      <vt:lpstr>Other End of Life Considerations</vt:lpstr>
      <vt:lpstr>Battery Removal</vt:lpstr>
      <vt:lpstr>Ease of Disassembly</vt:lpstr>
      <vt:lpstr>Extending Lifetime of Phone</vt:lpstr>
      <vt:lpstr>Criterion 11.2 – Extractable Nickel</vt:lpstr>
      <vt:lpstr>Criterion 16.1 Optional – Corporate Sustainability (CS) Action Plan</vt:lpstr>
    </vt:vector>
  </TitlesOfParts>
  <Company>CBX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bold 30 pts maximum  two lines</dc:title>
  <dc:creator>Rene Moreno</dc:creator>
  <cp:lastModifiedBy>cdelcaz</cp:lastModifiedBy>
  <cp:revision>104</cp:revision>
  <dcterms:created xsi:type="dcterms:W3CDTF">2011-03-22T02:11:00Z</dcterms:created>
  <dcterms:modified xsi:type="dcterms:W3CDTF">2013-09-12T17:32:18Z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