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1.xml" ContentType="application/vnd.openxmlformats-officedocument.presentationml.slide+xml"/>
  <Override PartName="/ppt/slides/slide16.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ppt/tags/tag1.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3" r:id="rId4"/>
    <p:sldId id="264" r:id="rId5"/>
    <p:sldId id="265" r:id="rId6"/>
    <p:sldId id="266" r:id="rId7"/>
    <p:sldId id="267" r:id="rId8"/>
    <p:sldId id="268" r:id="rId9"/>
    <p:sldId id="281" r:id="rId10"/>
    <p:sldId id="269" r:id="rId11"/>
    <p:sldId id="279" r:id="rId12"/>
    <p:sldId id="270" r:id="rId13"/>
    <p:sldId id="280" r:id="rId14"/>
    <p:sldId id="271" r:id="rId15"/>
    <p:sldId id="272" r:id="rId16"/>
    <p:sldId id="273" r:id="rId17"/>
    <p:sldId id="274" r:id="rId18"/>
    <p:sldId id="277" r:id="rId19"/>
    <p:sldId id="276" r:id="rId20"/>
    <p:sldId id="278" r:id="rId21"/>
  </p:sldIdLst>
  <p:sldSz cx="18291175" cy="10290175"/>
  <p:notesSz cx="6858000" cy="9144000"/>
  <p:custDataLst>
    <p:tags r:id="rId22"/>
  </p:custDataLst>
  <p:defaultTextStyle>
    <a:defPPr>
      <a:defRPr lang="es-ES"/>
    </a:defPPr>
    <a:lvl1pPr marL="0" algn="l" defTabSz="1633210" rtl="0" eaLnBrk="1" latinLnBrk="0" hangingPunct="1">
      <a:defRPr sz="3200" kern="1200">
        <a:solidFill>
          <a:schemeClr val="tx1"/>
        </a:solidFill>
        <a:latin typeface="+mn-lt"/>
        <a:ea typeface="+mn-ea"/>
        <a:cs typeface="+mn-cs"/>
      </a:defRPr>
    </a:lvl1pPr>
    <a:lvl2pPr marL="816605" algn="l" defTabSz="1633210" rtl="0" eaLnBrk="1" latinLnBrk="0" hangingPunct="1">
      <a:defRPr sz="3200" kern="1200">
        <a:solidFill>
          <a:schemeClr val="tx1"/>
        </a:solidFill>
        <a:latin typeface="+mn-lt"/>
        <a:ea typeface="+mn-ea"/>
        <a:cs typeface="+mn-cs"/>
      </a:defRPr>
    </a:lvl2pPr>
    <a:lvl3pPr marL="1633210" algn="l" defTabSz="1633210" rtl="0" eaLnBrk="1" latinLnBrk="0" hangingPunct="1">
      <a:defRPr sz="3200" kern="1200">
        <a:solidFill>
          <a:schemeClr val="tx1"/>
        </a:solidFill>
        <a:latin typeface="+mn-lt"/>
        <a:ea typeface="+mn-ea"/>
        <a:cs typeface="+mn-cs"/>
      </a:defRPr>
    </a:lvl3pPr>
    <a:lvl4pPr marL="2449815" algn="l" defTabSz="1633210" rtl="0" eaLnBrk="1" latinLnBrk="0" hangingPunct="1">
      <a:defRPr sz="3200" kern="1200">
        <a:solidFill>
          <a:schemeClr val="tx1"/>
        </a:solidFill>
        <a:latin typeface="+mn-lt"/>
        <a:ea typeface="+mn-ea"/>
        <a:cs typeface="+mn-cs"/>
      </a:defRPr>
    </a:lvl4pPr>
    <a:lvl5pPr marL="3266420" algn="l" defTabSz="1633210" rtl="0" eaLnBrk="1" latinLnBrk="0" hangingPunct="1">
      <a:defRPr sz="3200" kern="1200">
        <a:solidFill>
          <a:schemeClr val="tx1"/>
        </a:solidFill>
        <a:latin typeface="+mn-lt"/>
        <a:ea typeface="+mn-ea"/>
        <a:cs typeface="+mn-cs"/>
      </a:defRPr>
    </a:lvl5pPr>
    <a:lvl6pPr marL="4083025" algn="l" defTabSz="1633210" rtl="0" eaLnBrk="1" latinLnBrk="0" hangingPunct="1">
      <a:defRPr sz="3200" kern="1200">
        <a:solidFill>
          <a:schemeClr val="tx1"/>
        </a:solidFill>
        <a:latin typeface="+mn-lt"/>
        <a:ea typeface="+mn-ea"/>
        <a:cs typeface="+mn-cs"/>
      </a:defRPr>
    </a:lvl6pPr>
    <a:lvl7pPr marL="4899630" algn="l" defTabSz="1633210" rtl="0" eaLnBrk="1" latinLnBrk="0" hangingPunct="1">
      <a:defRPr sz="3200" kern="1200">
        <a:solidFill>
          <a:schemeClr val="tx1"/>
        </a:solidFill>
        <a:latin typeface="+mn-lt"/>
        <a:ea typeface="+mn-ea"/>
        <a:cs typeface="+mn-cs"/>
      </a:defRPr>
    </a:lvl7pPr>
    <a:lvl8pPr marL="5716234" algn="l" defTabSz="1633210" rtl="0" eaLnBrk="1" latinLnBrk="0" hangingPunct="1">
      <a:defRPr sz="3200" kern="1200">
        <a:solidFill>
          <a:schemeClr val="tx1"/>
        </a:solidFill>
        <a:latin typeface="+mn-lt"/>
        <a:ea typeface="+mn-ea"/>
        <a:cs typeface="+mn-cs"/>
      </a:defRPr>
    </a:lvl8pPr>
    <a:lvl9pPr marL="6532839" algn="l" defTabSz="1633210" rtl="0" eaLnBrk="1" latinLnBrk="0" hangingPunct="1">
      <a:defRPr sz="32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CFD9EA7E-2E4F-46AA-9B49-DA1678E1A51E}">
          <p14:sldIdLst>
            <p14:sldId id="256"/>
            <p14:sldId id="262"/>
            <p14:sldId id="263"/>
            <p14:sldId id="264"/>
            <p14:sldId id="265"/>
            <p14:sldId id="266"/>
            <p14:sldId id="267"/>
            <p14:sldId id="268"/>
            <p14:sldId id="281"/>
            <p14:sldId id="269"/>
            <p14:sldId id="279"/>
            <p14:sldId id="270"/>
            <p14:sldId id="280"/>
            <p14:sldId id="271"/>
            <p14:sldId id="272"/>
            <p14:sldId id="273"/>
            <p14:sldId id="274"/>
            <p14:sldId id="277"/>
            <p14:sldId id="276"/>
            <p14:sldId id="27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50" d="100"/>
          <a:sy n="50" d="100"/>
        </p:scale>
        <p:origin x="-298" y="370"/>
      </p:cViewPr>
      <p:guideLst>
        <p:guide orient="horz" pos="2288"/>
        <p:guide orient="horz" pos="2969"/>
        <p:guide pos="5761"/>
        <p:guide pos="577"/>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 Id="rId27" Type="http://schemas.openxmlformats.org/officeDocument/2006/relationships/customXml" Target="../customXml/item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1371838" y="3196625"/>
            <a:ext cx="15547499" cy="2205718"/>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2743676" y="5831099"/>
            <a:ext cx="12803823" cy="2629711"/>
          </a:xfrm>
        </p:spPr>
        <p:txBody>
          <a:bodyPr/>
          <a:lstStyle>
            <a:lvl1pPr marL="0" indent="0" algn="ctr">
              <a:buNone/>
              <a:defRPr>
                <a:solidFill>
                  <a:schemeClr val="tx1">
                    <a:tint val="75000"/>
                  </a:schemeClr>
                </a:solidFill>
              </a:defRPr>
            </a:lvl1pPr>
            <a:lvl2pPr marL="816605" indent="0" algn="ctr">
              <a:buNone/>
              <a:defRPr>
                <a:solidFill>
                  <a:schemeClr val="tx1">
                    <a:tint val="75000"/>
                  </a:schemeClr>
                </a:solidFill>
              </a:defRPr>
            </a:lvl2pPr>
            <a:lvl3pPr marL="1633210" indent="0" algn="ctr">
              <a:buNone/>
              <a:defRPr>
                <a:solidFill>
                  <a:schemeClr val="tx1">
                    <a:tint val="75000"/>
                  </a:schemeClr>
                </a:solidFill>
              </a:defRPr>
            </a:lvl3pPr>
            <a:lvl4pPr marL="2449815" indent="0" algn="ctr">
              <a:buNone/>
              <a:defRPr>
                <a:solidFill>
                  <a:schemeClr val="tx1">
                    <a:tint val="75000"/>
                  </a:schemeClr>
                </a:solidFill>
              </a:defRPr>
            </a:lvl4pPr>
            <a:lvl5pPr marL="3266420" indent="0" algn="ctr">
              <a:buNone/>
              <a:defRPr>
                <a:solidFill>
                  <a:schemeClr val="tx1">
                    <a:tint val="75000"/>
                  </a:schemeClr>
                </a:solidFill>
              </a:defRPr>
            </a:lvl5pPr>
            <a:lvl6pPr marL="4083025" indent="0" algn="ctr">
              <a:buNone/>
              <a:defRPr>
                <a:solidFill>
                  <a:schemeClr val="tx1">
                    <a:tint val="75000"/>
                  </a:schemeClr>
                </a:solidFill>
              </a:defRPr>
            </a:lvl6pPr>
            <a:lvl7pPr marL="4899630" indent="0" algn="ctr">
              <a:buNone/>
              <a:defRPr>
                <a:solidFill>
                  <a:schemeClr val="tx1">
                    <a:tint val="75000"/>
                  </a:schemeClr>
                </a:solidFill>
              </a:defRPr>
            </a:lvl7pPr>
            <a:lvl8pPr marL="5716234" indent="0" algn="ctr">
              <a:buNone/>
              <a:defRPr>
                <a:solidFill>
                  <a:schemeClr val="tx1">
                    <a:tint val="75000"/>
                  </a:schemeClr>
                </a:solidFill>
              </a:defRPr>
            </a:lvl8pPr>
            <a:lvl9pPr marL="6532839"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65DDB98A-F1DC-46C4-9FF0-1BF63371BA7C}" type="datetimeFigureOut">
              <a:rPr lang="es-ES" smtClean="0"/>
              <a:pPr/>
              <a:t>05/09/2013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5FC4B2E-7876-44C2-A2ED-D83237E82549}" type="slidenum">
              <a:rPr lang="es-ES" smtClean="0"/>
              <a:pPr/>
              <a:t>‹N›</a:t>
            </a:fld>
            <a:endParaRPr lang="es-ES"/>
          </a:p>
        </p:txBody>
      </p:sp>
    </p:spTree>
    <p:extLst>
      <p:ext uri="{BB962C8B-B14F-4D97-AF65-F5344CB8AC3E}">
        <p14:creationId xmlns:p14="http://schemas.microsoft.com/office/powerpoint/2010/main" xmlns="" val="1847460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5DDB98A-F1DC-46C4-9FF0-1BF63371BA7C}" type="datetimeFigureOut">
              <a:rPr lang="es-ES" smtClean="0"/>
              <a:pPr/>
              <a:t>05/09/2013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5FC4B2E-7876-44C2-A2ED-D83237E82549}" type="slidenum">
              <a:rPr lang="es-ES" smtClean="0"/>
              <a:pPr/>
              <a:t>‹N›</a:t>
            </a:fld>
            <a:endParaRPr lang="es-ES"/>
          </a:p>
        </p:txBody>
      </p:sp>
    </p:spTree>
    <p:extLst>
      <p:ext uri="{BB962C8B-B14F-4D97-AF65-F5344CB8AC3E}">
        <p14:creationId xmlns:p14="http://schemas.microsoft.com/office/powerpoint/2010/main" xmlns="" val="316709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26528555" y="619317"/>
            <a:ext cx="8231029" cy="13172377"/>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1829119" y="619317"/>
            <a:ext cx="24394584" cy="1317237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5DDB98A-F1DC-46C4-9FF0-1BF63371BA7C}" type="datetimeFigureOut">
              <a:rPr lang="es-ES" smtClean="0"/>
              <a:pPr/>
              <a:t>05/09/2013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5FC4B2E-7876-44C2-A2ED-D83237E82549}" type="slidenum">
              <a:rPr lang="es-ES" smtClean="0"/>
              <a:pPr/>
              <a:t>‹N›</a:t>
            </a:fld>
            <a:endParaRPr lang="es-ES"/>
          </a:p>
        </p:txBody>
      </p:sp>
    </p:spTree>
    <p:extLst>
      <p:ext uri="{BB962C8B-B14F-4D97-AF65-F5344CB8AC3E}">
        <p14:creationId xmlns:p14="http://schemas.microsoft.com/office/powerpoint/2010/main" xmlns="" val="869050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5DDB98A-F1DC-46C4-9FF0-1BF63371BA7C}" type="datetimeFigureOut">
              <a:rPr lang="es-ES" smtClean="0"/>
              <a:pPr/>
              <a:t>05/09/2013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5FC4B2E-7876-44C2-A2ED-D83237E82549}" type="slidenum">
              <a:rPr lang="es-ES" smtClean="0"/>
              <a:pPr/>
              <a:t>‹N›</a:t>
            </a:fld>
            <a:endParaRPr lang="es-ES"/>
          </a:p>
        </p:txBody>
      </p:sp>
    </p:spTree>
    <p:extLst>
      <p:ext uri="{BB962C8B-B14F-4D97-AF65-F5344CB8AC3E}">
        <p14:creationId xmlns:p14="http://schemas.microsoft.com/office/powerpoint/2010/main" xmlns="" val="126961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444877" y="6612391"/>
            <a:ext cx="15547499" cy="2043743"/>
          </a:xfrm>
        </p:spPr>
        <p:txBody>
          <a:bodyPr anchor="t"/>
          <a:lstStyle>
            <a:lvl1pPr algn="l">
              <a:defRPr sz="71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1444877" y="4361416"/>
            <a:ext cx="15547499" cy="2250975"/>
          </a:xfrm>
        </p:spPr>
        <p:txBody>
          <a:bodyPr anchor="b"/>
          <a:lstStyle>
            <a:lvl1pPr marL="0" indent="0">
              <a:buNone/>
              <a:defRPr sz="3600">
                <a:solidFill>
                  <a:schemeClr val="tx1">
                    <a:tint val="75000"/>
                  </a:schemeClr>
                </a:solidFill>
              </a:defRPr>
            </a:lvl1pPr>
            <a:lvl2pPr marL="816605" indent="0">
              <a:buNone/>
              <a:defRPr sz="3200">
                <a:solidFill>
                  <a:schemeClr val="tx1">
                    <a:tint val="75000"/>
                  </a:schemeClr>
                </a:solidFill>
              </a:defRPr>
            </a:lvl2pPr>
            <a:lvl3pPr marL="1633210" indent="0">
              <a:buNone/>
              <a:defRPr sz="2900">
                <a:solidFill>
                  <a:schemeClr val="tx1">
                    <a:tint val="75000"/>
                  </a:schemeClr>
                </a:solidFill>
              </a:defRPr>
            </a:lvl3pPr>
            <a:lvl4pPr marL="2449815" indent="0">
              <a:buNone/>
              <a:defRPr sz="2500">
                <a:solidFill>
                  <a:schemeClr val="tx1">
                    <a:tint val="75000"/>
                  </a:schemeClr>
                </a:solidFill>
              </a:defRPr>
            </a:lvl4pPr>
            <a:lvl5pPr marL="3266420" indent="0">
              <a:buNone/>
              <a:defRPr sz="2500">
                <a:solidFill>
                  <a:schemeClr val="tx1">
                    <a:tint val="75000"/>
                  </a:schemeClr>
                </a:solidFill>
              </a:defRPr>
            </a:lvl5pPr>
            <a:lvl6pPr marL="4083025" indent="0">
              <a:buNone/>
              <a:defRPr sz="2500">
                <a:solidFill>
                  <a:schemeClr val="tx1">
                    <a:tint val="75000"/>
                  </a:schemeClr>
                </a:solidFill>
              </a:defRPr>
            </a:lvl6pPr>
            <a:lvl7pPr marL="4899630" indent="0">
              <a:buNone/>
              <a:defRPr sz="2500">
                <a:solidFill>
                  <a:schemeClr val="tx1">
                    <a:tint val="75000"/>
                  </a:schemeClr>
                </a:solidFill>
              </a:defRPr>
            </a:lvl7pPr>
            <a:lvl8pPr marL="5716234" indent="0">
              <a:buNone/>
              <a:defRPr sz="2500">
                <a:solidFill>
                  <a:schemeClr val="tx1">
                    <a:tint val="75000"/>
                  </a:schemeClr>
                </a:solidFill>
              </a:defRPr>
            </a:lvl8pPr>
            <a:lvl9pPr marL="6532839" indent="0">
              <a:buNone/>
              <a:defRPr sz="25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5DDB98A-F1DC-46C4-9FF0-1BF63371BA7C}" type="datetimeFigureOut">
              <a:rPr lang="es-ES" smtClean="0"/>
              <a:pPr/>
              <a:t>05/09/2013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5FC4B2E-7876-44C2-A2ED-D83237E82549}" type="slidenum">
              <a:rPr lang="es-ES" smtClean="0"/>
              <a:pPr/>
              <a:t>‹N›</a:t>
            </a:fld>
            <a:endParaRPr lang="es-ES"/>
          </a:p>
        </p:txBody>
      </p:sp>
    </p:spTree>
    <p:extLst>
      <p:ext uri="{BB962C8B-B14F-4D97-AF65-F5344CB8AC3E}">
        <p14:creationId xmlns:p14="http://schemas.microsoft.com/office/powerpoint/2010/main" xmlns="" val="932848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1829117" y="3601562"/>
            <a:ext cx="16312808" cy="10190132"/>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18446779" y="3601562"/>
            <a:ext cx="16312806" cy="10190132"/>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65DDB98A-F1DC-46C4-9FF0-1BF63371BA7C}" type="datetimeFigureOut">
              <a:rPr lang="es-ES" smtClean="0"/>
              <a:pPr/>
              <a:t>05/09/2013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5FC4B2E-7876-44C2-A2ED-D83237E82549}" type="slidenum">
              <a:rPr lang="es-ES" smtClean="0"/>
              <a:pPr/>
              <a:t>‹N›</a:t>
            </a:fld>
            <a:endParaRPr lang="es-ES"/>
          </a:p>
        </p:txBody>
      </p:sp>
    </p:spTree>
    <p:extLst>
      <p:ext uri="{BB962C8B-B14F-4D97-AF65-F5344CB8AC3E}">
        <p14:creationId xmlns:p14="http://schemas.microsoft.com/office/powerpoint/2010/main" xmlns="" val="2789025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914559" y="412084"/>
            <a:ext cx="16462058" cy="1715029"/>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914559" y="2303380"/>
            <a:ext cx="8081779" cy="959939"/>
          </a:xfrm>
        </p:spPr>
        <p:txBody>
          <a:bodyPr anchor="b"/>
          <a:lstStyle>
            <a:lvl1pPr marL="0" indent="0">
              <a:buNone/>
              <a:defRPr sz="4300" b="1"/>
            </a:lvl1pPr>
            <a:lvl2pPr marL="816605" indent="0">
              <a:buNone/>
              <a:defRPr sz="3600" b="1"/>
            </a:lvl2pPr>
            <a:lvl3pPr marL="1633210" indent="0">
              <a:buNone/>
              <a:defRPr sz="3200" b="1"/>
            </a:lvl3pPr>
            <a:lvl4pPr marL="2449815" indent="0">
              <a:buNone/>
              <a:defRPr sz="2900" b="1"/>
            </a:lvl4pPr>
            <a:lvl5pPr marL="3266420" indent="0">
              <a:buNone/>
              <a:defRPr sz="2900" b="1"/>
            </a:lvl5pPr>
            <a:lvl6pPr marL="4083025" indent="0">
              <a:buNone/>
              <a:defRPr sz="2900" b="1"/>
            </a:lvl6pPr>
            <a:lvl7pPr marL="4899630" indent="0">
              <a:buNone/>
              <a:defRPr sz="2900" b="1"/>
            </a:lvl7pPr>
            <a:lvl8pPr marL="5716234" indent="0">
              <a:buNone/>
              <a:defRPr sz="2900" b="1"/>
            </a:lvl8pPr>
            <a:lvl9pPr marL="6532839" indent="0">
              <a:buNone/>
              <a:defRPr sz="29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914559" y="3263320"/>
            <a:ext cx="8081779" cy="5928761"/>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9291664" y="2303380"/>
            <a:ext cx="8084953" cy="959939"/>
          </a:xfrm>
        </p:spPr>
        <p:txBody>
          <a:bodyPr anchor="b"/>
          <a:lstStyle>
            <a:lvl1pPr marL="0" indent="0">
              <a:buNone/>
              <a:defRPr sz="4300" b="1"/>
            </a:lvl1pPr>
            <a:lvl2pPr marL="816605" indent="0">
              <a:buNone/>
              <a:defRPr sz="3600" b="1"/>
            </a:lvl2pPr>
            <a:lvl3pPr marL="1633210" indent="0">
              <a:buNone/>
              <a:defRPr sz="3200" b="1"/>
            </a:lvl3pPr>
            <a:lvl4pPr marL="2449815" indent="0">
              <a:buNone/>
              <a:defRPr sz="2900" b="1"/>
            </a:lvl4pPr>
            <a:lvl5pPr marL="3266420" indent="0">
              <a:buNone/>
              <a:defRPr sz="2900" b="1"/>
            </a:lvl5pPr>
            <a:lvl6pPr marL="4083025" indent="0">
              <a:buNone/>
              <a:defRPr sz="2900" b="1"/>
            </a:lvl6pPr>
            <a:lvl7pPr marL="4899630" indent="0">
              <a:buNone/>
              <a:defRPr sz="2900" b="1"/>
            </a:lvl7pPr>
            <a:lvl8pPr marL="5716234" indent="0">
              <a:buNone/>
              <a:defRPr sz="2900" b="1"/>
            </a:lvl8pPr>
            <a:lvl9pPr marL="6532839" indent="0">
              <a:buNone/>
              <a:defRPr sz="29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9291664" y="3263320"/>
            <a:ext cx="8084953" cy="5928761"/>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65DDB98A-F1DC-46C4-9FF0-1BF63371BA7C}" type="datetimeFigureOut">
              <a:rPr lang="es-ES" smtClean="0"/>
              <a:pPr/>
              <a:t>05/09/2013</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25FC4B2E-7876-44C2-A2ED-D83237E82549}" type="slidenum">
              <a:rPr lang="es-ES" smtClean="0"/>
              <a:pPr/>
              <a:t>‹N›</a:t>
            </a:fld>
            <a:endParaRPr lang="es-ES"/>
          </a:p>
        </p:txBody>
      </p:sp>
    </p:spTree>
    <p:extLst>
      <p:ext uri="{BB962C8B-B14F-4D97-AF65-F5344CB8AC3E}">
        <p14:creationId xmlns:p14="http://schemas.microsoft.com/office/powerpoint/2010/main" xmlns="" val="1362957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65DDB98A-F1DC-46C4-9FF0-1BF63371BA7C}" type="datetimeFigureOut">
              <a:rPr lang="es-ES" smtClean="0"/>
              <a:pPr/>
              <a:t>05/09/2013</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25FC4B2E-7876-44C2-A2ED-D83237E82549}" type="slidenum">
              <a:rPr lang="es-ES" smtClean="0"/>
              <a:pPr/>
              <a:t>‹N›</a:t>
            </a:fld>
            <a:endParaRPr lang="es-ES"/>
          </a:p>
        </p:txBody>
      </p:sp>
    </p:spTree>
    <p:extLst>
      <p:ext uri="{BB962C8B-B14F-4D97-AF65-F5344CB8AC3E}">
        <p14:creationId xmlns:p14="http://schemas.microsoft.com/office/powerpoint/2010/main" xmlns="" val="2244185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5DDB98A-F1DC-46C4-9FF0-1BF63371BA7C}" type="datetimeFigureOut">
              <a:rPr lang="es-ES" smtClean="0"/>
              <a:pPr/>
              <a:t>05/09/2013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25FC4B2E-7876-44C2-A2ED-D83237E82549}" type="slidenum">
              <a:rPr lang="es-ES" smtClean="0"/>
              <a:pPr/>
              <a:t>‹N›</a:t>
            </a:fld>
            <a:endParaRPr lang="es-ES"/>
          </a:p>
        </p:txBody>
      </p:sp>
    </p:spTree>
    <p:extLst>
      <p:ext uri="{BB962C8B-B14F-4D97-AF65-F5344CB8AC3E}">
        <p14:creationId xmlns:p14="http://schemas.microsoft.com/office/powerpoint/2010/main" xmlns="" val="741369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560" y="409701"/>
            <a:ext cx="6017671" cy="1743613"/>
          </a:xfrm>
        </p:spPr>
        <p:txBody>
          <a:bodyPr anchor="b"/>
          <a:lstStyle>
            <a:lvl1pPr algn="l">
              <a:defRPr sz="36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7151341" y="409702"/>
            <a:ext cx="10225275" cy="8782379"/>
          </a:xfrm>
        </p:spPr>
        <p:txBody>
          <a:bodyPr/>
          <a:lstStyle>
            <a:lvl1pPr>
              <a:defRPr sz="5700"/>
            </a:lvl1pPr>
            <a:lvl2pPr>
              <a:defRPr sz="5000"/>
            </a:lvl2pPr>
            <a:lvl3pPr>
              <a:defRPr sz="4300"/>
            </a:lvl3pPr>
            <a:lvl4pPr>
              <a:defRPr sz="3600"/>
            </a:lvl4pPr>
            <a:lvl5pPr>
              <a:defRPr sz="3600"/>
            </a:lvl5pPr>
            <a:lvl6pPr>
              <a:defRPr sz="3600"/>
            </a:lvl6pPr>
            <a:lvl7pPr>
              <a:defRPr sz="3600"/>
            </a:lvl7pPr>
            <a:lvl8pPr>
              <a:defRPr sz="3600"/>
            </a:lvl8pPr>
            <a:lvl9pPr>
              <a:defRPr sz="3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914560" y="2153315"/>
            <a:ext cx="6017671" cy="7038766"/>
          </a:xfrm>
        </p:spPr>
        <p:txBody>
          <a:bodyPr/>
          <a:lstStyle>
            <a:lvl1pPr marL="0" indent="0">
              <a:buNone/>
              <a:defRPr sz="2500"/>
            </a:lvl1pPr>
            <a:lvl2pPr marL="816605" indent="0">
              <a:buNone/>
              <a:defRPr sz="2100"/>
            </a:lvl2pPr>
            <a:lvl3pPr marL="1633210" indent="0">
              <a:buNone/>
              <a:defRPr sz="1800"/>
            </a:lvl3pPr>
            <a:lvl4pPr marL="2449815" indent="0">
              <a:buNone/>
              <a:defRPr sz="1600"/>
            </a:lvl4pPr>
            <a:lvl5pPr marL="3266420" indent="0">
              <a:buNone/>
              <a:defRPr sz="1600"/>
            </a:lvl5pPr>
            <a:lvl6pPr marL="4083025" indent="0">
              <a:buNone/>
              <a:defRPr sz="1600"/>
            </a:lvl6pPr>
            <a:lvl7pPr marL="4899630" indent="0">
              <a:buNone/>
              <a:defRPr sz="1600"/>
            </a:lvl7pPr>
            <a:lvl8pPr marL="5716234" indent="0">
              <a:buNone/>
              <a:defRPr sz="1600"/>
            </a:lvl8pPr>
            <a:lvl9pPr marL="6532839" indent="0">
              <a:buNone/>
              <a:defRPr sz="16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5DDB98A-F1DC-46C4-9FF0-1BF63371BA7C}" type="datetimeFigureOut">
              <a:rPr lang="es-ES" smtClean="0"/>
              <a:pPr/>
              <a:t>05/09/2013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5FC4B2E-7876-44C2-A2ED-D83237E82549}" type="slidenum">
              <a:rPr lang="es-ES" smtClean="0"/>
              <a:pPr/>
              <a:t>‹N›</a:t>
            </a:fld>
            <a:endParaRPr lang="es-ES"/>
          </a:p>
        </p:txBody>
      </p:sp>
    </p:spTree>
    <p:extLst>
      <p:ext uri="{BB962C8B-B14F-4D97-AF65-F5344CB8AC3E}">
        <p14:creationId xmlns:p14="http://schemas.microsoft.com/office/powerpoint/2010/main" xmlns="" val="224822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585198" y="7203123"/>
            <a:ext cx="10974705" cy="850369"/>
          </a:xfrm>
        </p:spPr>
        <p:txBody>
          <a:bodyPr anchor="b"/>
          <a:lstStyle>
            <a:lvl1pPr algn="l">
              <a:defRPr sz="36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3585198" y="919446"/>
            <a:ext cx="10974705" cy="6174105"/>
          </a:xfrm>
        </p:spPr>
        <p:txBody>
          <a:bodyPr/>
          <a:lstStyle>
            <a:lvl1pPr marL="0" indent="0">
              <a:buNone/>
              <a:defRPr sz="5700"/>
            </a:lvl1pPr>
            <a:lvl2pPr marL="816605" indent="0">
              <a:buNone/>
              <a:defRPr sz="5000"/>
            </a:lvl2pPr>
            <a:lvl3pPr marL="1633210" indent="0">
              <a:buNone/>
              <a:defRPr sz="4300"/>
            </a:lvl3pPr>
            <a:lvl4pPr marL="2449815" indent="0">
              <a:buNone/>
              <a:defRPr sz="3600"/>
            </a:lvl4pPr>
            <a:lvl5pPr marL="3266420" indent="0">
              <a:buNone/>
              <a:defRPr sz="3600"/>
            </a:lvl5pPr>
            <a:lvl6pPr marL="4083025" indent="0">
              <a:buNone/>
              <a:defRPr sz="3600"/>
            </a:lvl6pPr>
            <a:lvl7pPr marL="4899630" indent="0">
              <a:buNone/>
              <a:defRPr sz="3600"/>
            </a:lvl7pPr>
            <a:lvl8pPr marL="5716234" indent="0">
              <a:buNone/>
              <a:defRPr sz="3600"/>
            </a:lvl8pPr>
            <a:lvl9pPr marL="6532839" indent="0">
              <a:buNone/>
              <a:defRPr sz="3600"/>
            </a:lvl9pPr>
          </a:lstStyle>
          <a:p>
            <a:endParaRPr lang="es-ES"/>
          </a:p>
        </p:txBody>
      </p:sp>
      <p:sp>
        <p:nvSpPr>
          <p:cNvPr id="4" name="3 Marcador de texto"/>
          <p:cNvSpPr>
            <a:spLocks noGrp="1"/>
          </p:cNvSpPr>
          <p:nvPr>
            <p:ph type="body" sz="half" idx="2"/>
          </p:nvPr>
        </p:nvSpPr>
        <p:spPr>
          <a:xfrm>
            <a:off x="3585198" y="8053492"/>
            <a:ext cx="10974705" cy="1207666"/>
          </a:xfrm>
        </p:spPr>
        <p:txBody>
          <a:bodyPr/>
          <a:lstStyle>
            <a:lvl1pPr marL="0" indent="0">
              <a:buNone/>
              <a:defRPr sz="2500"/>
            </a:lvl1pPr>
            <a:lvl2pPr marL="816605" indent="0">
              <a:buNone/>
              <a:defRPr sz="2100"/>
            </a:lvl2pPr>
            <a:lvl3pPr marL="1633210" indent="0">
              <a:buNone/>
              <a:defRPr sz="1800"/>
            </a:lvl3pPr>
            <a:lvl4pPr marL="2449815" indent="0">
              <a:buNone/>
              <a:defRPr sz="1600"/>
            </a:lvl4pPr>
            <a:lvl5pPr marL="3266420" indent="0">
              <a:buNone/>
              <a:defRPr sz="1600"/>
            </a:lvl5pPr>
            <a:lvl6pPr marL="4083025" indent="0">
              <a:buNone/>
              <a:defRPr sz="1600"/>
            </a:lvl6pPr>
            <a:lvl7pPr marL="4899630" indent="0">
              <a:buNone/>
              <a:defRPr sz="1600"/>
            </a:lvl7pPr>
            <a:lvl8pPr marL="5716234" indent="0">
              <a:buNone/>
              <a:defRPr sz="1600"/>
            </a:lvl8pPr>
            <a:lvl9pPr marL="6532839" indent="0">
              <a:buNone/>
              <a:defRPr sz="16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5DDB98A-F1DC-46C4-9FF0-1BF63371BA7C}" type="datetimeFigureOut">
              <a:rPr lang="es-ES" smtClean="0"/>
              <a:pPr/>
              <a:t>05/09/2013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5FC4B2E-7876-44C2-A2ED-D83237E82549}" type="slidenum">
              <a:rPr lang="es-ES" smtClean="0"/>
              <a:pPr/>
              <a:t>‹N›</a:t>
            </a:fld>
            <a:endParaRPr lang="es-ES"/>
          </a:p>
        </p:txBody>
      </p:sp>
    </p:spTree>
    <p:extLst>
      <p:ext uri="{BB962C8B-B14F-4D97-AF65-F5344CB8AC3E}">
        <p14:creationId xmlns:p14="http://schemas.microsoft.com/office/powerpoint/2010/main" xmlns="" val="2429658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914559" y="412084"/>
            <a:ext cx="16462058" cy="1715029"/>
          </a:xfrm>
          <a:prstGeom prst="rect">
            <a:avLst/>
          </a:prstGeom>
        </p:spPr>
        <p:txBody>
          <a:bodyPr vert="horz" lIns="163321" tIns="81660" rIns="163321" bIns="8166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914559" y="2401042"/>
            <a:ext cx="16462058" cy="6791040"/>
          </a:xfrm>
          <a:prstGeom prst="rect">
            <a:avLst/>
          </a:prstGeom>
        </p:spPr>
        <p:txBody>
          <a:bodyPr vert="horz" lIns="163321" tIns="81660" rIns="163321" bIns="8166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914559" y="9537468"/>
            <a:ext cx="4267941" cy="547857"/>
          </a:xfrm>
          <a:prstGeom prst="rect">
            <a:avLst/>
          </a:prstGeom>
        </p:spPr>
        <p:txBody>
          <a:bodyPr vert="horz" lIns="163321" tIns="81660" rIns="163321" bIns="81660" rtlCol="0" anchor="ctr"/>
          <a:lstStyle>
            <a:lvl1pPr algn="l">
              <a:defRPr sz="2100">
                <a:solidFill>
                  <a:schemeClr val="tx1">
                    <a:tint val="75000"/>
                  </a:schemeClr>
                </a:solidFill>
              </a:defRPr>
            </a:lvl1pPr>
          </a:lstStyle>
          <a:p>
            <a:fld id="{65DDB98A-F1DC-46C4-9FF0-1BF63371BA7C}" type="datetimeFigureOut">
              <a:rPr lang="es-ES" smtClean="0"/>
              <a:pPr/>
              <a:t>05/09/2013</a:t>
            </a:fld>
            <a:endParaRPr lang="es-ES"/>
          </a:p>
        </p:txBody>
      </p:sp>
      <p:sp>
        <p:nvSpPr>
          <p:cNvPr id="5" name="4 Marcador de pie de página"/>
          <p:cNvSpPr>
            <a:spLocks noGrp="1"/>
          </p:cNvSpPr>
          <p:nvPr>
            <p:ph type="ftr" sz="quarter" idx="3"/>
          </p:nvPr>
        </p:nvSpPr>
        <p:spPr>
          <a:xfrm>
            <a:off x="6249485" y="9537468"/>
            <a:ext cx="5792205" cy="547857"/>
          </a:xfrm>
          <a:prstGeom prst="rect">
            <a:avLst/>
          </a:prstGeom>
        </p:spPr>
        <p:txBody>
          <a:bodyPr vert="horz" lIns="163321" tIns="81660" rIns="163321" bIns="81660" rtlCol="0" anchor="ctr"/>
          <a:lstStyle>
            <a:lvl1pPr algn="ctr">
              <a:defRPr sz="21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13108675" y="9537468"/>
            <a:ext cx="4267941" cy="547857"/>
          </a:xfrm>
          <a:prstGeom prst="rect">
            <a:avLst/>
          </a:prstGeom>
        </p:spPr>
        <p:txBody>
          <a:bodyPr vert="horz" lIns="163321" tIns="81660" rIns="163321" bIns="81660" rtlCol="0" anchor="ctr"/>
          <a:lstStyle>
            <a:lvl1pPr algn="r">
              <a:defRPr sz="2100">
                <a:solidFill>
                  <a:schemeClr val="tx1">
                    <a:tint val="75000"/>
                  </a:schemeClr>
                </a:solidFill>
              </a:defRPr>
            </a:lvl1pPr>
          </a:lstStyle>
          <a:p>
            <a:fld id="{25FC4B2E-7876-44C2-A2ED-D83237E82549}" type="slidenum">
              <a:rPr lang="es-ES" smtClean="0"/>
              <a:pPr/>
              <a:t>‹N›</a:t>
            </a:fld>
            <a:endParaRPr lang="es-ES"/>
          </a:p>
        </p:txBody>
      </p:sp>
    </p:spTree>
    <p:extLst>
      <p:ext uri="{BB962C8B-B14F-4D97-AF65-F5344CB8AC3E}">
        <p14:creationId xmlns:p14="http://schemas.microsoft.com/office/powerpoint/2010/main" xmlns="" val="14873323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633210" rtl="0" eaLnBrk="1" latinLnBrk="0" hangingPunct="1">
        <a:spcBef>
          <a:spcPct val="0"/>
        </a:spcBef>
        <a:buNone/>
        <a:defRPr sz="7900" kern="1200">
          <a:solidFill>
            <a:schemeClr val="tx1"/>
          </a:solidFill>
          <a:latin typeface="+mj-lt"/>
          <a:ea typeface="+mj-ea"/>
          <a:cs typeface="+mj-cs"/>
        </a:defRPr>
      </a:lvl1pPr>
    </p:titleStyle>
    <p:bodyStyle>
      <a:lvl1pPr marL="612454" indent="-612454" algn="l" defTabSz="1633210" rtl="0" eaLnBrk="1" latinLnBrk="0" hangingPunct="1">
        <a:spcBef>
          <a:spcPct val="20000"/>
        </a:spcBef>
        <a:buFont typeface="Arial" pitchFamily="34" charset="0"/>
        <a:buChar char="•"/>
        <a:defRPr sz="5700" kern="1200">
          <a:solidFill>
            <a:schemeClr val="tx1"/>
          </a:solidFill>
          <a:latin typeface="+mn-lt"/>
          <a:ea typeface="+mn-ea"/>
          <a:cs typeface="+mn-cs"/>
        </a:defRPr>
      </a:lvl1pPr>
      <a:lvl2pPr marL="1326983" indent="-510378" algn="l" defTabSz="1633210" rtl="0" eaLnBrk="1" latinLnBrk="0" hangingPunct="1">
        <a:spcBef>
          <a:spcPct val="20000"/>
        </a:spcBef>
        <a:buFont typeface="Arial" pitchFamily="34" charset="0"/>
        <a:buChar char="–"/>
        <a:defRPr sz="5000" kern="1200">
          <a:solidFill>
            <a:schemeClr val="tx1"/>
          </a:solidFill>
          <a:latin typeface="+mn-lt"/>
          <a:ea typeface="+mn-ea"/>
          <a:cs typeface="+mn-cs"/>
        </a:defRPr>
      </a:lvl2pPr>
      <a:lvl3pPr marL="2041512" indent="-408302" algn="l" defTabSz="1633210" rtl="0" eaLnBrk="1" latinLnBrk="0" hangingPunct="1">
        <a:spcBef>
          <a:spcPct val="20000"/>
        </a:spcBef>
        <a:buFont typeface="Arial" pitchFamily="34" charset="0"/>
        <a:buChar char="•"/>
        <a:defRPr sz="4300" kern="1200">
          <a:solidFill>
            <a:schemeClr val="tx1"/>
          </a:solidFill>
          <a:latin typeface="+mn-lt"/>
          <a:ea typeface="+mn-ea"/>
          <a:cs typeface="+mn-cs"/>
        </a:defRPr>
      </a:lvl3pPr>
      <a:lvl4pPr marL="2858117" indent="-408302" algn="l" defTabSz="1633210" rtl="0" eaLnBrk="1" latinLnBrk="0" hangingPunct="1">
        <a:spcBef>
          <a:spcPct val="20000"/>
        </a:spcBef>
        <a:buFont typeface="Arial" pitchFamily="34" charset="0"/>
        <a:buChar char="–"/>
        <a:defRPr sz="3600" kern="1200">
          <a:solidFill>
            <a:schemeClr val="tx1"/>
          </a:solidFill>
          <a:latin typeface="+mn-lt"/>
          <a:ea typeface="+mn-ea"/>
          <a:cs typeface="+mn-cs"/>
        </a:defRPr>
      </a:lvl4pPr>
      <a:lvl5pPr marL="3674722" indent="-408302" algn="l" defTabSz="1633210" rtl="0" eaLnBrk="1" latinLnBrk="0" hangingPunct="1">
        <a:spcBef>
          <a:spcPct val="20000"/>
        </a:spcBef>
        <a:buFont typeface="Arial" pitchFamily="34" charset="0"/>
        <a:buChar char="»"/>
        <a:defRPr sz="3600" kern="1200">
          <a:solidFill>
            <a:schemeClr val="tx1"/>
          </a:solidFill>
          <a:latin typeface="+mn-lt"/>
          <a:ea typeface="+mn-ea"/>
          <a:cs typeface="+mn-cs"/>
        </a:defRPr>
      </a:lvl5pPr>
      <a:lvl6pPr marL="4491327" indent="-408302" algn="l" defTabSz="1633210" rtl="0" eaLnBrk="1" latinLnBrk="0" hangingPunct="1">
        <a:spcBef>
          <a:spcPct val="20000"/>
        </a:spcBef>
        <a:buFont typeface="Arial" pitchFamily="34" charset="0"/>
        <a:buChar char="•"/>
        <a:defRPr sz="3600" kern="1200">
          <a:solidFill>
            <a:schemeClr val="tx1"/>
          </a:solidFill>
          <a:latin typeface="+mn-lt"/>
          <a:ea typeface="+mn-ea"/>
          <a:cs typeface="+mn-cs"/>
        </a:defRPr>
      </a:lvl6pPr>
      <a:lvl7pPr marL="5307932" indent="-408302" algn="l" defTabSz="1633210" rtl="0" eaLnBrk="1" latinLnBrk="0" hangingPunct="1">
        <a:spcBef>
          <a:spcPct val="20000"/>
        </a:spcBef>
        <a:buFont typeface="Arial" pitchFamily="34" charset="0"/>
        <a:buChar char="•"/>
        <a:defRPr sz="3600" kern="1200">
          <a:solidFill>
            <a:schemeClr val="tx1"/>
          </a:solidFill>
          <a:latin typeface="+mn-lt"/>
          <a:ea typeface="+mn-ea"/>
          <a:cs typeface="+mn-cs"/>
        </a:defRPr>
      </a:lvl7pPr>
      <a:lvl8pPr marL="6124537" indent="-408302" algn="l" defTabSz="1633210" rtl="0" eaLnBrk="1" latinLnBrk="0" hangingPunct="1">
        <a:spcBef>
          <a:spcPct val="20000"/>
        </a:spcBef>
        <a:buFont typeface="Arial" pitchFamily="34" charset="0"/>
        <a:buChar char="•"/>
        <a:defRPr sz="3600" kern="1200">
          <a:solidFill>
            <a:schemeClr val="tx1"/>
          </a:solidFill>
          <a:latin typeface="+mn-lt"/>
          <a:ea typeface="+mn-ea"/>
          <a:cs typeface="+mn-cs"/>
        </a:defRPr>
      </a:lvl8pPr>
      <a:lvl9pPr marL="6941142" indent="-408302" algn="l" defTabSz="1633210" rtl="0" eaLnBrk="1" latinLnBrk="0" hangingPunct="1">
        <a:spcBef>
          <a:spcPct val="20000"/>
        </a:spcBef>
        <a:buFont typeface="Arial" pitchFamily="34" charset="0"/>
        <a:buChar char="•"/>
        <a:defRPr sz="3600" kern="1200">
          <a:solidFill>
            <a:schemeClr val="tx1"/>
          </a:solidFill>
          <a:latin typeface="+mn-lt"/>
          <a:ea typeface="+mn-ea"/>
          <a:cs typeface="+mn-cs"/>
        </a:defRPr>
      </a:lvl9pPr>
    </p:bodyStyle>
    <p:otherStyle>
      <a:defPPr>
        <a:defRPr lang="es-ES"/>
      </a:defPPr>
      <a:lvl1pPr marL="0" algn="l" defTabSz="1633210" rtl="0" eaLnBrk="1" latinLnBrk="0" hangingPunct="1">
        <a:defRPr sz="3200" kern="1200">
          <a:solidFill>
            <a:schemeClr val="tx1"/>
          </a:solidFill>
          <a:latin typeface="+mn-lt"/>
          <a:ea typeface="+mn-ea"/>
          <a:cs typeface="+mn-cs"/>
        </a:defRPr>
      </a:lvl1pPr>
      <a:lvl2pPr marL="816605" algn="l" defTabSz="1633210" rtl="0" eaLnBrk="1" latinLnBrk="0" hangingPunct="1">
        <a:defRPr sz="3200" kern="1200">
          <a:solidFill>
            <a:schemeClr val="tx1"/>
          </a:solidFill>
          <a:latin typeface="+mn-lt"/>
          <a:ea typeface="+mn-ea"/>
          <a:cs typeface="+mn-cs"/>
        </a:defRPr>
      </a:lvl2pPr>
      <a:lvl3pPr marL="1633210" algn="l" defTabSz="1633210" rtl="0" eaLnBrk="1" latinLnBrk="0" hangingPunct="1">
        <a:defRPr sz="3200" kern="1200">
          <a:solidFill>
            <a:schemeClr val="tx1"/>
          </a:solidFill>
          <a:latin typeface="+mn-lt"/>
          <a:ea typeface="+mn-ea"/>
          <a:cs typeface="+mn-cs"/>
        </a:defRPr>
      </a:lvl3pPr>
      <a:lvl4pPr marL="2449815" algn="l" defTabSz="1633210" rtl="0" eaLnBrk="1" latinLnBrk="0" hangingPunct="1">
        <a:defRPr sz="3200" kern="1200">
          <a:solidFill>
            <a:schemeClr val="tx1"/>
          </a:solidFill>
          <a:latin typeface="+mn-lt"/>
          <a:ea typeface="+mn-ea"/>
          <a:cs typeface="+mn-cs"/>
        </a:defRPr>
      </a:lvl4pPr>
      <a:lvl5pPr marL="3266420" algn="l" defTabSz="1633210" rtl="0" eaLnBrk="1" latinLnBrk="0" hangingPunct="1">
        <a:defRPr sz="3200" kern="1200">
          <a:solidFill>
            <a:schemeClr val="tx1"/>
          </a:solidFill>
          <a:latin typeface="+mn-lt"/>
          <a:ea typeface="+mn-ea"/>
          <a:cs typeface="+mn-cs"/>
        </a:defRPr>
      </a:lvl5pPr>
      <a:lvl6pPr marL="4083025" algn="l" defTabSz="1633210" rtl="0" eaLnBrk="1" latinLnBrk="0" hangingPunct="1">
        <a:defRPr sz="3200" kern="1200">
          <a:solidFill>
            <a:schemeClr val="tx1"/>
          </a:solidFill>
          <a:latin typeface="+mn-lt"/>
          <a:ea typeface="+mn-ea"/>
          <a:cs typeface="+mn-cs"/>
        </a:defRPr>
      </a:lvl6pPr>
      <a:lvl7pPr marL="4899630" algn="l" defTabSz="1633210" rtl="0" eaLnBrk="1" latinLnBrk="0" hangingPunct="1">
        <a:defRPr sz="3200" kern="1200">
          <a:solidFill>
            <a:schemeClr val="tx1"/>
          </a:solidFill>
          <a:latin typeface="+mn-lt"/>
          <a:ea typeface="+mn-ea"/>
          <a:cs typeface="+mn-cs"/>
        </a:defRPr>
      </a:lvl7pPr>
      <a:lvl8pPr marL="5716234" algn="l" defTabSz="1633210" rtl="0" eaLnBrk="1" latinLnBrk="0" hangingPunct="1">
        <a:defRPr sz="3200" kern="1200">
          <a:solidFill>
            <a:schemeClr val="tx1"/>
          </a:solidFill>
          <a:latin typeface="+mn-lt"/>
          <a:ea typeface="+mn-ea"/>
          <a:cs typeface="+mn-cs"/>
        </a:defRPr>
      </a:lvl8pPr>
      <a:lvl9pPr marL="6532839" algn="l" defTabSz="1633210" rtl="0" eaLnBrk="1" latinLnBrk="0" hangingPunct="1">
        <a:defRPr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www.itu.int/dms_pub/itu-t/oth/4B/01/T4B010000030001PDFE.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rotWithShape="1">
          <a:blip r:embed="rId2" cstate="print">
            <a:extLst>
              <a:ext uri="{28A0092B-C50C-407E-A947-70E740481C1C}">
                <a14:useLocalDpi xmlns:a14="http://schemas.microsoft.com/office/drawing/2010/main" xmlns="" val="0"/>
              </a:ext>
            </a:extLst>
          </a:blip>
          <a:srcRect b="24159"/>
          <a:stretch/>
        </p:blipFill>
        <p:spPr>
          <a:xfrm>
            <a:off x="-1" y="-1"/>
            <a:ext cx="18291175" cy="10290175"/>
          </a:xfrm>
          <a:prstGeom prst="rect">
            <a:avLst/>
          </a:prstGeom>
        </p:spPr>
      </p:pic>
      <p:grpSp>
        <p:nvGrpSpPr>
          <p:cNvPr id="12" name="11 Grupo"/>
          <p:cNvGrpSpPr/>
          <p:nvPr/>
        </p:nvGrpSpPr>
        <p:grpSpPr>
          <a:xfrm>
            <a:off x="10147117" y="1832719"/>
            <a:ext cx="8144058" cy="8138144"/>
            <a:chOff x="10884627" y="1035408"/>
            <a:chExt cx="7353134" cy="7347794"/>
          </a:xfrm>
        </p:grpSpPr>
        <p:pic>
          <p:nvPicPr>
            <p:cNvPr id="5" name="4 Imagen"/>
            <p:cNvPicPr>
              <a:picLocks noChangeAspect="1"/>
            </p:cNvPicPr>
            <p:nvPr/>
          </p:nvPicPr>
          <p:blipFill rotWithShape="1">
            <a:blip r:embed="rId3" cstate="print">
              <a:extLst>
                <a:ext uri="{28A0092B-C50C-407E-A947-70E740481C1C}">
                  <a14:useLocalDpi xmlns:a14="http://schemas.microsoft.com/office/drawing/2010/main" xmlns="" val="0"/>
                </a:ext>
              </a:extLst>
            </a:blip>
            <a:srcRect l="22899" t="2781" r="23249" b="1553"/>
            <a:stretch/>
          </p:blipFill>
          <p:spPr>
            <a:xfrm>
              <a:off x="10884627" y="1035408"/>
              <a:ext cx="7353134" cy="7347794"/>
            </a:xfrm>
            <a:prstGeom prst="rect">
              <a:avLst/>
            </a:prstGeom>
          </p:spPr>
        </p:pic>
        <p:pic>
          <p:nvPicPr>
            <p:cNvPr id="6" name="5 Imagen"/>
            <p:cNvPicPr>
              <a:picLocks noChangeAspect="1"/>
            </p:cNvPicPr>
            <p:nvPr/>
          </p:nvPicPr>
          <p:blipFill rotWithShape="1">
            <a:blip r:embed="rId4" cstate="print">
              <a:extLst>
                <a:ext uri="{28A0092B-C50C-407E-A947-70E740481C1C}">
                  <a14:useLocalDpi xmlns:a14="http://schemas.microsoft.com/office/drawing/2010/main" xmlns="" val="0"/>
                </a:ext>
              </a:extLst>
            </a:blip>
            <a:srcRect l="22997" r="22254" b="10594"/>
            <a:stretch/>
          </p:blipFill>
          <p:spPr>
            <a:xfrm>
              <a:off x="10911034" y="1356330"/>
              <a:ext cx="7300320" cy="6705950"/>
            </a:xfrm>
            <a:prstGeom prst="rect">
              <a:avLst/>
            </a:prstGeom>
          </p:spPr>
        </p:pic>
      </p:grpSp>
      <p:sp>
        <p:nvSpPr>
          <p:cNvPr id="10" name="9 CuadroTexto"/>
          <p:cNvSpPr txBox="1"/>
          <p:nvPr/>
        </p:nvSpPr>
        <p:spPr>
          <a:xfrm>
            <a:off x="792658" y="7799518"/>
            <a:ext cx="8136905" cy="1323439"/>
          </a:xfrm>
          <a:prstGeom prst="rect">
            <a:avLst/>
          </a:prstGeom>
          <a:noFill/>
        </p:spPr>
        <p:txBody>
          <a:bodyPr wrap="square" rtlCol="0">
            <a:spAutoFit/>
          </a:bodyPr>
          <a:lstStyle/>
          <a:p>
            <a:pPr defTabSz="1217613"/>
            <a:r>
              <a:rPr lang="es-ES" sz="4000" dirty="0" smtClean="0">
                <a:solidFill>
                  <a:schemeClr val="bg1"/>
                </a:solidFill>
                <a:latin typeface="Telefonica Text" pitchFamily="2" charset="0"/>
              </a:rPr>
              <a:t>John Smiciklas</a:t>
            </a:r>
          </a:p>
          <a:p>
            <a:pPr defTabSz="1217613"/>
            <a:r>
              <a:rPr lang="es-ES" sz="4000" dirty="0" smtClean="0">
                <a:solidFill>
                  <a:schemeClr val="bg1"/>
                </a:solidFill>
                <a:latin typeface="Telefonica Text" pitchFamily="2" charset="0"/>
              </a:rPr>
              <a:t>Principal, MJRD </a:t>
            </a:r>
            <a:r>
              <a:rPr lang="es-ES" sz="4000" dirty="0" err="1" smtClean="0">
                <a:solidFill>
                  <a:schemeClr val="bg1"/>
                </a:solidFill>
                <a:latin typeface="Telefonica Text" pitchFamily="2" charset="0"/>
              </a:rPr>
              <a:t>Assessment</a:t>
            </a:r>
            <a:r>
              <a:rPr lang="es-ES" sz="4000" dirty="0" smtClean="0">
                <a:solidFill>
                  <a:schemeClr val="bg1"/>
                </a:solidFill>
                <a:latin typeface="Telefonica Text" pitchFamily="2" charset="0"/>
              </a:rPr>
              <a:t> </a:t>
            </a:r>
            <a:r>
              <a:rPr lang="es-ES" sz="4000" dirty="0" err="1" smtClean="0">
                <a:solidFill>
                  <a:schemeClr val="bg1"/>
                </a:solidFill>
                <a:latin typeface="Telefonica Text" pitchFamily="2" charset="0"/>
              </a:rPr>
              <a:t>Inc</a:t>
            </a:r>
            <a:endParaRPr lang="es-ES" dirty="0" smtClean="0">
              <a:solidFill>
                <a:schemeClr val="bg1"/>
              </a:solidFill>
              <a:latin typeface="Telefonica Text" pitchFamily="2" charset="0"/>
            </a:endParaRPr>
          </a:p>
        </p:txBody>
      </p:sp>
      <p:sp>
        <p:nvSpPr>
          <p:cNvPr id="11" name="10 CuadroTexto"/>
          <p:cNvSpPr txBox="1"/>
          <p:nvPr/>
        </p:nvSpPr>
        <p:spPr>
          <a:xfrm>
            <a:off x="747321" y="5145087"/>
            <a:ext cx="8136905" cy="1569660"/>
          </a:xfrm>
          <a:prstGeom prst="rect">
            <a:avLst/>
          </a:prstGeom>
          <a:noFill/>
        </p:spPr>
        <p:txBody>
          <a:bodyPr wrap="square" rtlCol="0">
            <a:spAutoFit/>
          </a:bodyPr>
          <a:lstStyle/>
          <a:p>
            <a:pPr defTabSz="1217613">
              <a:defRPr/>
            </a:pPr>
            <a:r>
              <a:rPr lang="en-CA" sz="4800" dirty="0">
                <a:solidFill>
                  <a:schemeClr val="bg1"/>
                </a:solidFill>
                <a:latin typeface="Telefonica Text" pitchFamily="2" charset="0"/>
              </a:rPr>
              <a:t>Review of Mobile Handset </a:t>
            </a:r>
          </a:p>
          <a:p>
            <a:pPr defTabSz="1217613">
              <a:defRPr/>
            </a:pPr>
            <a:r>
              <a:rPr lang="en-CA" sz="4800" dirty="0">
                <a:solidFill>
                  <a:schemeClr val="bg1"/>
                </a:solidFill>
                <a:latin typeface="Telefonica Text" pitchFamily="2" charset="0"/>
              </a:rPr>
              <a:t>Eco-Rating Schemes</a:t>
            </a:r>
          </a:p>
        </p:txBody>
      </p:sp>
      <p:grpSp>
        <p:nvGrpSpPr>
          <p:cNvPr id="15" name="14 Grupo"/>
          <p:cNvGrpSpPr/>
          <p:nvPr/>
        </p:nvGrpSpPr>
        <p:grpSpPr>
          <a:xfrm>
            <a:off x="575865" y="618847"/>
            <a:ext cx="9793088" cy="4094441"/>
            <a:chOff x="8285993" y="1622117"/>
            <a:chExt cx="10602200" cy="4432727"/>
          </a:xfrm>
        </p:grpSpPr>
        <p:pic>
          <p:nvPicPr>
            <p:cNvPr id="16" name="15 Imagen"/>
            <p:cNvPicPr>
              <a:picLocks noChangeAspect="1"/>
            </p:cNvPicPr>
            <p:nvPr/>
          </p:nvPicPr>
          <p:blipFill rotWithShape="1">
            <a:blip r:embed="rId5" cstate="print">
              <a:extLst>
                <a:ext uri="{28A0092B-C50C-407E-A947-70E740481C1C}">
                  <a14:useLocalDpi xmlns:a14="http://schemas.microsoft.com/office/drawing/2010/main" xmlns="" val="0"/>
                </a:ext>
              </a:extLst>
            </a:blip>
            <a:srcRect t="20260" b="19357"/>
            <a:stretch/>
          </p:blipFill>
          <p:spPr>
            <a:xfrm>
              <a:off x="8526684" y="1789144"/>
              <a:ext cx="3224612" cy="1095250"/>
            </a:xfrm>
            <a:prstGeom prst="rect">
              <a:avLst/>
            </a:prstGeom>
          </p:spPr>
        </p:pic>
        <p:pic>
          <p:nvPicPr>
            <p:cNvPr id="17" name="16 Imagen"/>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1837443" y="1622117"/>
              <a:ext cx="2006026" cy="1185379"/>
            </a:xfrm>
            <a:prstGeom prst="rect">
              <a:avLst/>
            </a:prstGeom>
          </p:spPr>
        </p:pic>
        <p:pic>
          <p:nvPicPr>
            <p:cNvPr id="18" name="17 Imagen"/>
            <p:cNvPicPr>
              <a:picLocks noChangeAspect="1"/>
            </p:cNvPicPr>
            <p:nvPr/>
          </p:nvPicPr>
          <p:blipFill rotWithShape="1">
            <a:blip r:embed="rId7" cstate="print">
              <a:extLst>
                <a:ext uri="{28A0092B-C50C-407E-A947-70E740481C1C}">
                  <a14:useLocalDpi xmlns:a14="http://schemas.microsoft.com/office/drawing/2010/main" xmlns="" val="0"/>
                </a:ext>
              </a:extLst>
            </a:blip>
            <a:srcRect t="15389" b="35610"/>
            <a:stretch/>
          </p:blipFill>
          <p:spPr>
            <a:xfrm>
              <a:off x="8285993" y="3132594"/>
              <a:ext cx="10602200" cy="2922250"/>
            </a:xfrm>
            <a:prstGeom prst="rect">
              <a:avLst/>
            </a:prstGeom>
          </p:spPr>
        </p:pic>
      </p:grpSp>
    </p:spTree>
    <p:extLst>
      <p:ext uri="{BB962C8B-B14F-4D97-AF65-F5344CB8AC3E}">
        <p14:creationId xmlns:p14="http://schemas.microsoft.com/office/powerpoint/2010/main" xmlns="" val="40424911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rotWithShape="1">
          <a:blip r:embed="rId2" cstate="print">
            <a:extLst>
              <a:ext uri="{28A0092B-C50C-407E-A947-70E740481C1C}">
                <a14:useLocalDpi xmlns:a14="http://schemas.microsoft.com/office/drawing/2010/main" xmlns="" val="0"/>
              </a:ext>
            </a:extLst>
          </a:blip>
          <a:srcRect b="24159"/>
          <a:stretch/>
        </p:blipFill>
        <p:spPr>
          <a:xfrm>
            <a:off x="-1" y="-1"/>
            <a:ext cx="18291175" cy="10290175"/>
          </a:xfrm>
          <a:prstGeom prst="rect">
            <a:avLst/>
          </a:prstGeom>
        </p:spPr>
      </p:pic>
      <p:pic>
        <p:nvPicPr>
          <p:cNvPr id="12" name="11 Imagen" descr="banda_baja.png"/>
          <p:cNvPicPr>
            <a:picLocks noChangeAspect="1"/>
          </p:cNvPicPr>
          <p:nvPr/>
        </p:nvPicPr>
        <p:blipFill>
          <a:blip r:embed="rId3" cstate="print"/>
          <a:srcRect t="66102"/>
          <a:stretch>
            <a:fillRect/>
          </a:stretch>
        </p:blipFill>
        <p:spPr>
          <a:xfrm>
            <a:off x="2729" y="6801271"/>
            <a:ext cx="18285716" cy="3486674"/>
          </a:xfrm>
          <a:prstGeom prst="rect">
            <a:avLst/>
          </a:prstGeom>
        </p:spPr>
      </p:pic>
      <p:sp>
        <p:nvSpPr>
          <p:cNvPr id="6" name="5 CuadroTexto"/>
          <p:cNvSpPr txBox="1"/>
          <p:nvPr/>
        </p:nvSpPr>
        <p:spPr>
          <a:xfrm>
            <a:off x="1296715" y="2624807"/>
            <a:ext cx="15913768" cy="5367495"/>
          </a:xfrm>
          <a:prstGeom prst="rect">
            <a:avLst/>
          </a:prstGeom>
          <a:noFill/>
        </p:spPr>
        <p:txBody>
          <a:bodyPr wrap="square" rtlCol="0">
            <a:spAutoFit/>
          </a:bodyPr>
          <a:lstStyle/>
          <a:p>
            <a:pPr>
              <a:lnSpc>
                <a:spcPct val="114000"/>
              </a:lnSpc>
              <a:defRPr/>
            </a:pPr>
            <a:r>
              <a:rPr lang="en-US" sz="4400" dirty="0">
                <a:solidFill>
                  <a:schemeClr val="bg1"/>
                </a:solidFill>
                <a:latin typeface="Telefonica Text"/>
                <a:cs typeface="Arial" pitchFamily="34" charset="0"/>
              </a:rPr>
              <a:t>Measured with respect to policies and performance related to:</a:t>
            </a:r>
          </a:p>
          <a:p>
            <a:pPr>
              <a:lnSpc>
                <a:spcPct val="114000"/>
              </a:lnSpc>
              <a:defRPr/>
            </a:pPr>
            <a:endParaRPr lang="en-US" sz="4400" dirty="0">
              <a:solidFill>
                <a:schemeClr val="bg1"/>
              </a:solidFill>
              <a:latin typeface="Telefonica Text"/>
              <a:cs typeface="Arial" pitchFamily="34" charset="0"/>
            </a:endParaRPr>
          </a:p>
          <a:p>
            <a:pPr marL="571500" indent="-571500">
              <a:lnSpc>
                <a:spcPct val="114000"/>
              </a:lnSpc>
              <a:buFont typeface="Arial" panose="020B0604020202020204" pitchFamily="34" charset="0"/>
              <a:buChar char="•"/>
            </a:pPr>
            <a:r>
              <a:rPr lang="en-US" sz="4400" dirty="0">
                <a:solidFill>
                  <a:schemeClr val="bg1"/>
                </a:solidFill>
                <a:latin typeface="Telefonica Text"/>
                <a:cs typeface="Arial" pitchFamily="34" charset="0"/>
              </a:rPr>
              <a:t>Greenhouse Gas (GHG) Performance</a:t>
            </a:r>
          </a:p>
          <a:p>
            <a:pPr marL="571500" indent="-571500">
              <a:lnSpc>
                <a:spcPct val="114000"/>
              </a:lnSpc>
              <a:buFont typeface="Arial" panose="020B0604020202020204" pitchFamily="34" charset="0"/>
              <a:buChar char="•"/>
            </a:pPr>
            <a:r>
              <a:rPr lang="en-US" sz="4400" dirty="0">
                <a:solidFill>
                  <a:schemeClr val="bg1"/>
                </a:solidFill>
                <a:latin typeface="Telefonica Text"/>
                <a:cs typeface="Arial" pitchFamily="34" charset="0"/>
              </a:rPr>
              <a:t>Environmental Performance	</a:t>
            </a:r>
            <a:endParaRPr lang="en-CA" sz="4400" dirty="0">
              <a:solidFill>
                <a:schemeClr val="bg1"/>
              </a:solidFill>
              <a:latin typeface="Telefonica Text"/>
              <a:cs typeface="Arial" pitchFamily="34" charset="0"/>
            </a:endParaRPr>
          </a:p>
          <a:p>
            <a:pPr marL="571500" indent="-571500">
              <a:lnSpc>
                <a:spcPct val="114000"/>
              </a:lnSpc>
              <a:buFont typeface="Arial" panose="020B0604020202020204" pitchFamily="34" charset="0"/>
              <a:buChar char="•"/>
              <a:defRPr/>
            </a:pPr>
            <a:r>
              <a:rPr lang="en-US" sz="4400" dirty="0">
                <a:solidFill>
                  <a:schemeClr val="bg1"/>
                </a:solidFill>
                <a:latin typeface="Telefonica Text"/>
                <a:cs typeface="Arial" pitchFamily="34" charset="0"/>
              </a:rPr>
              <a:t>Social, Ethical, </a:t>
            </a:r>
            <a:r>
              <a:rPr lang="en-US" sz="4400" dirty="0" err="1">
                <a:solidFill>
                  <a:schemeClr val="bg1"/>
                </a:solidFill>
                <a:latin typeface="Telefonica Text"/>
                <a:cs typeface="Arial" pitchFamily="34" charset="0"/>
              </a:rPr>
              <a:t>Labour</a:t>
            </a:r>
            <a:r>
              <a:rPr lang="en-US" sz="4400" dirty="0">
                <a:solidFill>
                  <a:schemeClr val="bg1"/>
                </a:solidFill>
                <a:latin typeface="Telefonica Text"/>
                <a:cs typeface="Arial" pitchFamily="34" charset="0"/>
              </a:rPr>
              <a:t>, Health and Safety Performance</a:t>
            </a:r>
          </a:p>
          <a:p>
            <a:pPr>
              <a:lnSpc>
                <a:spcPct val="150000"/>
              </a:lnSpc>
              <a:defRPr/>
            </a:pPr>
            <a:endParaRPr lang="en-US" dirty="0">
              <a:solidFill>
                <a:schemeClr val="bg1"/>
              </a:solidFill>
              <a:latin typeface="Telefonica Text"/>
              <a:cs typeface="Arial" pitchFamily="34" charset="0"/>
            </a:endParaRPr>
          </a:p>
          <a:p>
            <a:pPr marL="571500" indent="-571500">
              <a:buFont typeface="Arial" panose="020B0604020202020204" pitchFamily="34" charset="0"/>
              <a:buChar char="•"/>
            </a:pPr>
            <a:r>
              <a:rPr lang="en-CA" sz="4400" dirty="0" smtClean="0">
                <a:solidFill>
                  <a:schemeClr val="bg1"/>
                </a:solidFill>
                <a:latin typeface="Telefonica Text"/>
                <a:cs typeface="Arial" pitchFamily="34" charset="0"/>
              </a:rPr>
              <a:t>As it applies to the supply chain</a:t>
            </a:r>
          </a:p>
        </p:txBody>
      </p:sp>
      <p:sp>
        <p:nvSpPr>
          <p:cNvPr id="3" name="TextBox 2"/>
          <p:cNvSpPr txBox="1"/>
          <p:nvPr/>
        </p:nvSpPr>
        <p:spPr>
          <a:xfrm>
            <a:off x="1188702" y="404862"/>
            <a:ext cx="15913768" cy="1754326"/>
          </a:xfrm>
          <a:prstGeom prst="rect">
            <a:avLst/>
          </a:prstGeom>
          <a:noFill/>
        </p:spPr>
        <p:txBody>
          <a:bodyPr wrap="square" rtlCol="0">
            <a:spAutoFit/>
          </a:bodyPr>
          <a:lstStyle/>
          <a:p>
            <a:r>
              <a:rPr lang="en-US" sz="5400" dirty="0" smtClean="0">
                <a:solidFill>
                  <a:schemeClr val="bg1"/>
                </a:solidFill>
                <a:latin typeface="Telefonica Text"/>
              </a:rPr>
              <a:t>Eco-rating Study Findings</a:t>
            </a:r>
          </a:p>
          <a:p>
            <a:r>
              <a:rPr lang="en-US" sz="5400" dirty="0" smtClean="0">
                <a:solidFill>
                  <a:schemeClr val="bg1"/>
                </a:solidFill>
                <a:latin typeface="Telefonica Text"/>
              </a:rPr>
              <a:t>Areas </a:t>
            </a:r>
            <a:r>
              <a:rPr lang="en-US" sz="5400" dirty="0">
                <a:solidFill>
                  <a:schemeClr val="bg1"/>
                </a:solidFill>
                <a:latin typeface="Telefonica Text"/>
              </a:rPr>
              <a:t>of Focus </a:t>
            </a:r>
            <a:r>
              <a:rPr lang="en-US" sz="5400" dirty="0" smtClean="0">
                <a:solidFill>
                  <a:schemeClr val="bg1"/>
                </a:solidFill>
                <a:latin typeface="Telefonica Text"/>
              </a:rPr>
              <a:t>within </a:t>
            </a:r>
            <a:r>
              <a:rPr lang="en-US" sz="5400" dirty="0">
                <a:solidFill>
                  <a:schemeClr val="bg1"/>
                </a:solidFill>
                <a:latin typeface="Telefonica Text"/>
              </a:rPr>
              <a:t>Supply Chain Performance</a:t>
            </a:r>
            <a:endParaRPr lang="en-CA" sz="5400" dirty="0">
              <a:solidFill>
                <a:schemeClr val="bg1"/>
              </a:solidFill>
              <a:latin typeface="Telefonica Text"/>
            </a:endParaRPr>
          </a:p>
        </p:txBody>
      </p:sp>
    </p:spTree>
    <p:extLst>
      <p:ext uri="{BB962C8B-B14F-4D97-AF65-F5344CB8AC3E}">
        <p14:creationId xmlns:p14="http://schemas.microsoft.com/office/powerpoint/2010/main" xmlns="" val="25650688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rotWithShape="1">
          <a:blip r:embed="rId2" cstate="print">
            <a:extLst>
              <a:ext uri="{28A0092B-C50C-407E-A947-70E740481C1C}">
                <a14:useLocalDpi xmlns:a14="http://schemas.microsoft.com/office/drawing/2010/main" xmlns="" val="0"/>
              </a:ext>
            </a:extLst>
          </a:blip>
          <a:srcRect b="24159"/>
          <a:stretch/>
        </p:blipFill>
        <p:spPr>
          <a:xfrm>
            <a:off x="-1" y="-1"/>
            <a:ext cx="18291175" cy="10290175"/>
          </a:xfrm>
          <a:prstGeom prst="rect">
            <a:avLst/>
          </a:prstGeom>
        </p:spPr>
      </p:pic>
      <p:pic>
        <p:nvPicPr>
          <p:cNvPr id="12" name="11 Imagen" descr="banda_baja.png"/>
          <p:cNvPicPr>
            <a:picLocks noChangeAspect="1"/>
          </p:cNvPicPr>
          <p:nvPr/>
        </p:nvPicPr>
        <p:blipFill>
          <a:blip r:embed="rId3" cstate="print"/>
          <a:srcRect t="66102"/>
          <a:stretch>
            <a:fillRect/>
          </a:stretch>
        </p:blipFill>
        <p:spPr>
          <a:xfrm>
            <a:off x="2729" y="6801271"/>
            <a:ext cx="18285716" cy="3486674"/>
          </a:xfrm>
          <a:prstGeom prst="rect">
            <a:avLst/>
          </a:prstGeom>
        </p:spPr>
      </p:pic>
      <p:sp>
        <p:nvSpPr>
          <p:cNvPr id="3" name="TextBox 2"/>
          <p:cNvSpPr txBox="1"/>
          <p:nvPr/>
        </p:nvSpPr>
        <p:spPr>
          <a:xfrm>
            <a:off x="1188702" y="404862"/>
            <a:ext cx="15913768" cy="1754326"/>
          </a:xfrm>
          <a:prstGeom prst="rect">
            <a:avLst/>
          </a:prstGeom>
          <a:noFill/>
        </p:spPr>
        <p:txBody>
          <a:bodyPr wrap="square" rtlCol="0">
            <a:spAutoFit/>
          </a:bodyPr>
          <a:lstStyle/>
          <a:p>
            <a:r>
              <a:rPr lang="en-US" sz="5400" dirty="0" smtClean="0">
                <a:solidFill>
                  <a:schemeClr val="bg1"/>
                </a:solidFill>
                <a:latin typeface="Telefonica Text"/>
              </a:rPr>
              <a:t>Eco-rating Study Findings</a:t>
            </a:r>
          </a:p>
          <a:p>
            <a:r>
              <a:rPr lang="en-US" sz="5400" dirty="0" smtClean="0">
                <a:solidFill>
                  <a:schemeClr val="bg1"/>
                </a:solidFill>
                <a:latin typeface="Telefonica Text"/>
              </a:rPr>
              <a:t>Areas </a:t>
            </a:r>
            <a:r>
              <a:rPr lang="en-US" sz="5400" dirty="0">
                <a:solidFill>
                  <a:schemeClr val="bg1"/>
                </a:solidFill>
                <a:latin typeface="Telefonica Text"/>
              </a:rPr>
              <a:t>of Focus </a:t>
            </a:r>
            <a:r>
              <a:rPr lang="en-US" sz="5400" dirty="0" smtClean="0">
                <a:solidFill>
                  <a:schemeClr val="bg1"/>
                </a:solidFill>
                <a:latin typeface="Telefonica Text"/>
              </a:rPr>
              <a:t>within </a:t>
            </a:r>
            <a:r>
              <a:rPr lang="en-US" sz="5400" dirty="0">
                <a:solidFill>
                  <a:schemeClr val="bg1"/>
                </a:solidFill>
                <a:latin typeface="Telefonica Text"/>
              </a:rPr>
              <a:t>Supply Chain Performance</a:t>
            </a:r>
            <a:endParaRPr lang="en-CA" sz="5400" dirty="0">
              <a:solidFill>
                <a:schemeClr val="bg1"/>
              </a:solidFill>
              <a:latin typeface="Telefonica Text"/>
            </a:endParaRPr>
          </a:p>
        </p:txBody>
      </p:sp>
      <p:pic>
        <p:nvPicPr>
          <p:cNvPr id="7" name="Picture 6"/>
          <p:cNvPicPr/>
          <p:nvPr/>
        </p:nvPicPr>
        <p:blipFill rotWithShape="1">
          <a:blip r:embed="rId4" cstate="print"/>
          <a:srcRect l="24680" t="21949" r="39744" b="12771"/>
          <a:stretch/>
        </p:blipFill>
        <p:spPr bwMode="auto">
          <a:xfrm>
            <a:off x="1188702" y="2390575"/>
            <a:ext cx="8928992" cy="6135825"/>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5462256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rotWithShape="1">
          <a:blip r:embed="rId2" cstate="print">
            <a:extLst>
              <a:ext uri="{28A0092B-C50C-407E-A947-70E740481C1C}">
                <a14:useLocalDpi xmlns:a14="http://schemas.microsoft.com/office/drawing/2010/main" xmlns="" val="0"/>
              </a:ext>
            </a:extLst>
          </a:blip>
          <a:srcRect b="24159"/>
          <a:stretch/>
        </p:blipFill>
        <p:spPr>
          <a:xfrm>
            <a:off x="-1" y="-1"/>
            <a:ext cx="18291175" cy="10290175"/>
          </a:xfrm>
          <a:prstGeom prst="rect">
            <a:avLst/>
          </a:prstGeom>
        </p:spPr>
      </p:pic>
      <p:pic>
        <p:nvPicPr>
          <p:cNvPr id="12" name="11 Imagen" descr="banda_baja.png"/>
          <p:cNvPicPr>
            <a:picLocks noChangeAspect="1"/>
          </p:cNvPicPr>
          <p:nvPr/>
        </p:nvPicPr>
        <p:blipFill>
          <a:blip r:embed="rId3" cstate="print"/>
          <a:srcRect t="66102"/>
          <a:stretch>
            <a:fillRect/>
          </a:stretch>
        </p:blipFill>
        <p:spPr>
          <a:xfrm>
            <a:off x="2729" y="6801271"/>
            <a:ext cx="18285716" cy="3486674"/>
          </a:xfrm>
          <a:prstGeom prst="rect">
            <a:avLst/>
          </a:prstGeom>
        </p:spPr>
      </p:pic>
      <p:sp>
        <p:nvSpPr>
          <p:cNvPr id="6" name="5 CuadroTexto"/>
          <p:cNvSpPr txBox="1"/>
          <p:nvPr/>
        </p:nvSpPr>
        <p:spPr>
          <a:xfrm>
            <a:off x="1152699" y="2336775"/>
            <a:ext cx="15409712" cy="6186309"/>
          </a:xfrm>
          <a:prstGeom prst="rect">
            <a:avLst/>
          </a:prstGeom>
          <a:noFill/>
        </p:spPr>
        <p:txBody>
          <a:bodyPr wrap="square" rtlCol="0">
            <a:spAutoFit/>
          </a:bodyPr>
          <a:lstStyle/>
          <a:p>
            <a:pPr marL="571500" indent="-571500">
              <a:buFont typeface="Arial" panose="020B0604020202020204" pitchFamily="34" charset="0"/>
              <a:buChar char="•"/>
            </a:pPr>
            <a:r>
              <a:rPr lang="en-US" sz="3600" dirty="0">
                <a:solidFill>
                  <a:schemeClr val="bg1"/>
                </a:solidFill>
                <a:latin typeface="Telefonica Text"/>
                <a:cs typeface="Arial" pitchFamily="34" charset="0"/>
              </a:rPr>
              <a:t>Carbon Footprint</a:t>
            </a:r>
          </a:p>
          <a:p>
            <a:pPr marL="571500" indent="-571500">
              <a:buFont typeface="Arial" panose="020B0604020202020204" pitchFamily="34" charset="0"/>
              <a:buChar char="•"/>
            </a:pPr>
            <a:r>
              <a:rPr lang="en-US" sz="3600" dirty="0">
                <a:solidFill>
                  <a:schemeClr val="bg1"/>
                </a:solidFill>
                <a:latin typeface="Telefonica Text"/>
                <a:cs typeface="Arial" pitchFamily="34" charset="0"/>
              </a:rPr>
              <a:t>Materials</a:t>
            </a:r>
            <a:endParaRPr lang="en-CA" sz="3600" dirty="0">
              <a:solidFill>
                <a:schemeClr val="bg1"/>
              </a:solidFill>
              <a:latin typeface="Telefonica Text"/>
              <a:cs typeface="Arial" pitchFamily="34" charset="0"/>
            </a:endParaRPr>
          </a:p>
          <a:p>
            <a:pPr marL="571500" indent="-571500">
              <a:buFont typeface="Arial" panose="020B0604020202020204" pitchFamily="34" charset="0"/>
              <a:buChar char="•"/>
            </a:pPr>
            <a:r>
              <a:rPr lang="en-US" sz="3600" dirty="0">
                <a:solidFill>
                  <a:schemeClr val="bg1"/>
                </a:solidFill>
                <a:latin typeface="Telefonica Text"/>
                <a:cs typeface="Arial" pitchFamily="34" charset="0"/>
              </a:rPr>
              <a:t>Hazardous Materials Management and Elimination</a:t>
            </a:r>
            <a:endParaRPr lang="en-CA" sz="3600" dirty="0">
              <a:solidFill>
                <a:schemeClr val="bg1"/>
              </a:solidFill>
              <a:latin typeface="Telefonica Text"/>
              <a:cs typeface="Arial" pitchFamily="34" charset="0"/>
            </a:endParaRPr>
          </a:p>
          <a:p>
            <a:pPr marL="571500" indent="-571500">
              <a:buFont typeface="Arial" panose="020B0604020202020204" pitchFamily="34" charset="0"/>
              <a:buChar char="•"/>
            </a:pPr>
            <a:r>
              <a:rPr lang="en-US" sz="3600" dirty="0">
                <a:solidFill>
                  <a:schemeClr val="bg1"/>
                </a:solidFill>
                <a:latin typeface="Telefonica Text"/>
                <a:cs typeface="Arial" pitchFamily="34" charset="0"/>
              </a:rPr>
              <a:t>Packaging</a:t>
            </a:r>
            <a:endParaRPr lang="en-CA" sz="3600" dirty="0">
              <a:solidFill>
                <a:schemeClr val="bg1"/>
              </a:solidFill>
              <a:latin typeface="Telefonica Text"/>
              <a:cs typeface="Arial" pitchFamily="34" charset="0"/>
            </a:endParaRPr>
          </a:p>
          <a:p>
            <a:pPr marL="571500" indent="-571500">
              <a:buFont typeface="Arial" panose="020B0604020202020204" pitchFamily="34" charset="0"/>
              <a:buChar char="•"/>
            </a:pPr>
            <a:r>
              <a:rPr lang="en-US" sz="3600" dirty="0">
                <a:solidFill>
                  <a:schemeClr val="bg1"/>
                </a:solidFill>
                <a:latin typeface="Telefonica Text"/>
                <a:cs typeface="Arial" pitchFamily="34" charset="0"/>
              </a:rPr>
              <a:t>Energy Efficiency</a:t>
            </a:r>
            <a:endParaRPr lang="en-CA" sz="3600" dirty="0">
              <a:solidFill>
                <a:schemeClr val="bg1"/>
              </a:solidFill>
              <a:latin typeface="Telefonica Text"/>
              <a:cs typeface="Arial" pitchFamily="34" charset="0"/>
            </a:endParaRPr>
          </a:p>
          <a:p>
            <a:pPr marL="571500" indent="-571500">
              <a:buFont typeface="Arial" panose="020B0604020202020204" pitchFamily="34" charset="0"/>
              <a:buChar char="•"/>
            </a:pPr>
            <a:r>
              <a:rPr lang="en-US" sz="3600" dirty="0">
                <a:solidFill>
                  <a:schemeClr val="bg1"/>
                </a:solidFill>
                <a:latin typeface="Telefonica Text"/>
                <a:cs typeface="Arial" pitchFamily="34" charset="0"/>
              </a:rPr>
              <a:t>Innovation, Enabling Effect and Dematerialization</a:t>
            </a:r>
            <a:endParaRPr lang="en-CA" sz="3600" dirty="0">
              <a:solidFill>
                <a:schemeClr val="bg1"/>
              </a:solidFill>
              <a:latin typeface="Telefonica Text"/>
              <a:cs typeface="Arial" pitchFamily="34" charset="0"/>
            </a:endParaRPr>
          </a:p>
          <a:p>
            <a:pPr marL="571500" indent="-571500">
              <a:buFont typeface="Arial" panose="020B0604020202020204" pitchFamily="34" charset="0"/>
              <a:buChar char="•"/>
            </a:pPr>
            <a:r>
              <a:rPr lang="en-US" sz="3600" dirty="0">
                <a:solidFill>
                  <a:schemeClr val="bg1"/>
                </a:solidFill>
                <a:latin typeface="Telefonica Text"/>
                <a:cs typeface="Arial" pitchFamily="34" charset="0"/>
              </a:rPr>
              <a:t>Device Life and Recycling</a:t>
            </a:r>
            <a:endParaRPr lang="en-CA" sz="3600" dirty="0">
              <a:solidFill>
                <a:schemeClr val="bg1"/>
              </a:solidFill>
              <a:latin typeface="Telefonica Text"/>
              <a:cs typeface="Arial" pitchFamily="34" charset="0"/>
            </a:endParaRPr>
          </a:p>
          <a:p>
            <a:pPr marL="571500" indent="-571500">
              <a:buFont typeface="Arial" panose="020B0604020202020204" pitchFamily="34" charset="0"/>
              <a:buChar char="•"/>
            </a:pPr>
            <a:r>
              <a:rPr lang="en-US" sz="3600" dirty="0">
                <a:solidFill>
                  <a:schemeClr val="bg1"/>
                </a:solidFill>
                <a:latin typeface="Telefonica Text"/>
                <a:cs typeface="Arial" pitchFamily="34" charset="0"/>
              </a:rPr>
              <a:t>Life Cycle </a:t>
            </a:r>
            <a:r>
              <a:rPr lang="en-US" sz="3600" dirty="0" smtClean="0">
                <a:solidFill>
                  <a:schemeClr val="bg1"/>
                </a:solidFill>
                <a:latin typeface="Telefonica Text"/>
                <a:cs typeface="Arial" pitchFamily="34" charset="0"/>
              </a:rPr>
              <a:t>Assessment</a:t>
            </a:r>
          </a:p>
          <a:p>
            <a:pPr marL="571500" indent="-571500">
              <a:buFont typeface="Arial" panose="020B0604020202020204" pitchFamily="34" charset="0"/>
              <a:buChar char="•"/>
            </a:pPr>
            <a:endParaRPr lang="en-US" sz="3600" dirty="0">
              <a:solidFill>
                <a:schemeClr val="bg1"/>
              </a:solidFill>
              <a:latin typeface="Telefonica Text"/>
              <a:cs typeface="Arial" pitchFamily="34" charset="0"/>
            </a:endParaRPr>
          </a:p>
          <a:p>
            <a:pPr marL="571500" indent="-571500">
              <a:buFont typeface="Arial" panose="020B0604020202020204" pitchFamily="34" charset="0"/>
              <a:buChar char="•"/>
            </a:pPr>
            <a:r>
              <a:rPr lang="en-US" sz="3600" dirty="0" smtClean="0">
                <a:solidFill>
                  <a:schemeClr val="bg1"/>
                </a:solidFill>
                <a:latin typeface="Telefonica Text"/>
                <a:cs typeface="Arial" pitchFamily="34" charset="0"/>
              </a:rPr>
              <a:t>The sum of these measures provides an overall view of the sustainability of the handset</a:t>
            </a:r>
            <a:endParaRPr lang="en-CA" sz="3600" dirty="0" smtClean="0">
              <a:solidFill>
                <a:schemeClr val="bg1"/>
              </a:solidFill>
              <a:latin typeface="Telefonica Text"/>
              <a:cs typeface="Arial" pitchFamily="34" charset="0"/>
            </a:endParaRPr>
          </a:p>
        </p:txBody>
      </p:sp>
      <p:sp>
        <p:nvSpPr>
          <p:cNvPr id="3" name="TextBox 2"/>
          <p:cNvSpPr txBox="1"/>
          <p:nvPr/>
        </p:nvSpPr>
        <p:spPr>
          <a:xfrm>
            <a:off x="1186791" y="404862"/>
            <a:ext cx="15913768" cy="1754326"/>
          </a:xfrm>
          <a:prstGeom prst="rect">
            <a:avLst/>
          </a:prstGeom>
          <a:noFill/>
        </p:spPr>
        <p:txBody>
          <a:bodyPr wrap="square" rtlCol="0">
            <a:spAutoFit/>
          </a:bodyPr>
          <a:lstStyle>
            <a:defPPr>
              <a:defRPr lang="es-ES"/>
            </a:defPPr>
            <a:lvl1pPr>
              <a:defRPr sz="5400">
                <a:solidFill>
                  <a:schemeClr val="bg1"/>
                </a:solidFill>
                <a:latin typeface="Telefonica Text"/>
              </a:defRPr>
            </a:lvl1pPr>
          </a:lstStyle>
          <a:p>
            <a:r>
              <a:rPr lang="en-US" dirty="0"/>
              <a:t>Eco-rating Study Findings</a:t>
            </a:r>
          </a:p>
          <a:p>
            <a:r>
              <a:rPr lang="en-US" dirty="0"/>
              <a:t>Areas of Focus within Handset Performance</a:t>
            </a:r>
            <a:endParaRPr lang="en-CA" dirty="0"/>
          </a:p>
        </p:txBody>
      </p:sp>
    </p:spTree>
    <p:extLst>
      <p:ext uri="{BB962C8B-B14F-4D97-AF65-F5344CB8AC3E}">
        <p14:creationId xmlns:p14="http://schemas.microsoft.com/office/powerpoint/2010/main" xmlns="" val="39969886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rotWithShape="1">
          <a:blip r:embed="rId2" cstate="print">
            <a:extLst>
              <a:ext uri="{28A0092B-C50C-407E-A947-70E740481C1C}">
                <a14:useLocalDpi xmlns:a14="http://schemas.microsoft.com/office/drawing/2010/main" xmlns="" val="0"/>
              </a:ext>
            </a:extLst>
          </a:blip>
          <a:srcRect b="24159"/>
          <a:stretch/>
        </p:blipFill>
        <p:spPr>
          <a:xfrm>
            <a:off x="-1" y="-1"/>
            <a:ext cx="18291175" cy="10290175"/>
          </a:xfrm>
          <a:prstGeom prst="rect">
            <a:avLst/>
          </a:prstGeom>
        </p:spPr>
      </p:pic>
      <p:pic>
        <p:nvPicPr>
          <p:cNvPr id="12" name="11 Imagen" descr="banda_baja.png"/>
          <p:cNvPicPr>
            <a:picLocks noChangeAspect="1"/>
          </p:cNvPicPr>
          <p:nvPr/>
        </p:nvPicPr>
        <p:blipFill>
          <a:blip r:embed="rId3" cstate="print"/>
          <a:srcRect t="66102"/>
          <a:stretch>
            <a:fillRect/>
          </a:stretch>
        </p:blipFill>
        <p:spPr>
          <a:xfrm>
            <a:off x="2729" y="6801271"/>
            <a:ext cx="18285716" cy="3486674"/>
          </a:xfrm>
          <a:prstGeom prst="rect">
            <a:avLst/>
          </a:prstGeom>
        </p:spPr>
      </p:pic>
      <p:sp>
        <p:nvSpPr>
          <p:cNvPr id="3" name="TextBox 2"/>
          <p:cNvSpPr txBox="1"/>
          <p:nvPr/>
        </p:nvSpPr>
        <p:spPr>
          <a:xfrm>
            <a:off x="1186791" y="404862"/>
            <a:ext cx="15913768" cy="1754326"/>
          </a:xfrm>
          <a:prstGeom prst="rect">
            <a:avLst/>
          </a:prstGeom>
          <a:noFill/>
        </p:spPr>
        <p:txBody>
          <a:bodyPr wrap="square" rtlCol="0">
            <a:spAutoFit/>
          </a:bodyPr>
          <a:lstStyle>
            <a:defPPr>
              <a:defRPr lang="es-ES"/>
            </a:defPPr>
            <a:lvl1pPr>
              <a:defRPr sz="5400">
                <a:solidFill>
                  <a:schemeClr val="bg1"/>
                </a:solidFill>
                <a:latin typeface="Telefonica Text"/>
              </a:defRPr>
            </a:lvl1pPr>
          </a:lstStyle>
          <a:p>
            <a:r>
              <a:rPr lang="en-US" dirty="0"/>
              <a:t>Eco-rating Study Findings</a:t>
            </a:r>
          </a:p>
          <a:p>
            <a:r>
              <a:rPr lang="en-US" dirty="0"/>
              <a:t>Areas of Focus within Handset Performance</a:t>
            </a:r>
            <a:endParaRPr lang="en-CA" dirty="0"/>
          </a:p>
        </p:txBody>
      </p:sp>
      <p:pic>
        <p:nvPicPr>
          <p:cNvPr id="7" name="Content Placeholder 4"/>
          <p:cNvPicPr>
            <a:picLocks/>
          </p:cNvPicPr>
          <p:nvPr/>
        </p:nvPicPr>
        <p:blipFill rotWithShape="1">
          <a:blip r:embed="rId4" cstate="print"/>
          <a:srcRect l="29647" t="32782" r="39263" b="7355"/>
          <a:stretch/>
        </p:blipFill>
        <p:spPr bwMode="auto">
          <a:xfrm>
            <a:off x="1186791" y="2552799"/>
            <a:ext cx="9433048" cy="5991809"/>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17736132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rotWithShape="1">
          <a:blip r:embed="rId2" cstate="print">
            <a:extLst>
              <a:ext uri="{28A0092B-C50C-407E-A947-70E740481C1C}">
                <a14:useLocalDpi xmlns:a14="http://schemas.microsoft.com/office/drawing/2010/main" xmlns="" val="0"/>
              </a:ext>
            </a:extLst>
          </a:blip>
          <a:srcRect b="24159"/>
          <a:stretch/>
        </p:blipFill>
        <p:spPr>
          <a:xfrm>
            <a:off x="-1" y="-1"/>
            <a:ext cx="18291175" cy="10290175"/>
          </a:xfrm>
          <a:prstGeom prst="rect">
            <a:avLst/>
          </a:prstGeom>
        </p:spPr>
      </p:pic>
      <p:pic>
        <p:nvPicPr>
          <p:cNvPr id="12" name="11 Imagen" descr="banda_baja.png"/>
          <p:cNvPicPr>
            <a:picLocks noChangeAspect="1"/>
          </p:cNvPicPr>
          <p:nvPr/>
        </p:nvPicPr>
        <p:blipFill>
          <a:blip r:embed="rId3" cstate="print"/>
          <a:srcRect t="66102"/>
          <a:stretch>
            <a:fillRect/>
          </a:stretch>
        </p:blipFill>
        <p:spPr>
          <a:xfrm>
            <a:off x="2729" y="6801271"/>
            <a:ext cx="18285716" cy="3486674"/>
          </a:xfrm>
          <a:prstGeom prst="rect">
            <a:avLst/>
          </a:prstGeom>
        </p:spPr>
      </p:pic>
      <p:sp>
        <p:nvSpPr>
          <p:cNvPr id="6" name="5 CuadroTexto"/>
          <p:cNvSpPr txBox="1"/>
          <p:nvPr/>
        </p:nvSpPr>
        <p:spPr>
          <a:xfrm>
            <a:off x="1152699" y="2336775"/>
            <a:ext cx="15409712" cy="6186309"/>
          </a:xfrm>
          <a:prstGeom prst="rect">
            <a:avLst/>
          </a:prstGeom>
          <a:noFill/>
        </p:spPr>
        <p:txBody>
          <a:bodyPr wrap="square" rtlCol="0">
            <a:spAutoFit/>
          </a:bodyPr>
          <a:lstStyle/>
          <a:p>
            <a:pPr marL="571500" indent="-571500">
              <a:buFont typeface="Arial" panose="020B0604020202020204" pitchFamily="34" charset="0"/>
              <a:buChar char="•"/>
            </a:pPr>
            <a:r>
              <a:rPr lang="en-GB" sz="3600" b="1" dirty="0">
                <a:solidFill>
                  <a:schemeClr val="bg1"/>
                </a:solidFill>
                <a:latin typeface="Telefonica Text"/>
                <a:cs typeface="Arial" pitchFamily="34" charset="0"/>
              </a:rPr>
              <a:t>Suggested </a:t>
            </a:r>
            <a:r>
              <a:rPr lang="en-GB" sz="3600" b="1" dirty="0" smtClean="0">
                <a:solidFill>
                  <a:schemeClr val="bg1"/>
                </a:solidFill>
                <a:latin typeface="Telefonica Text"/>
                <a:cs typeface="Arial" pitchFamily="34" charset="0"/>
              </a:rPr>
              <a:t>Baseline</a:t>
            </a:r>
            <a:r>
              <a:rPr lang="en-GB" sz="3600" b="1" dirty="0">
                <a:solidFill>
                  <a:schemeClr val="bg1"/>
                </a:solidFill>
                <a:latin typeface="Telefonica Text"/>
                <a:cs typeface="Arial" pitchFamily="34" charset="0"/>
              </a:rPr>
              <a:t> </a:t>
            </a:r>
            <a:r>
              <a:rPr lang="en-GB" sz="3600" b="1" dirty="0" smtClean="0">
                <a:solidFill>
                  <a:schemeClr val="bg1"/>
                </a:solidFill>
                <a:latin typeface="Telefonica Text"/>
                <a:cs typeface="Arial" pitchFamily="34" charset="0"/>
              </a:rPr>
              <a:t>(Minimum </a:t>
            </a:r>
            <a:r>
              <a:rPr lang="en-GB" sz="3600" b="1" dirty="0">
                <a:solidFill>
                  <a:schemeClr val="bg1"/>
                </a:solidFill>
                <a:latin typeface="Telefonica Text"/>
                <a:cs typeface="Arial" pitchFamily="34" charset="0"/>
              </a:rPr>
              <a:t>Performance </a:t>
            </a:r>
            <a:r>
              <a:rPr lang="en-US" sz="3600" b="1" dirty="0">
                <a:solidFill>
                  <a:schemeClr val="bg1"/>
                </a:solidFill>
                <a:latin typeface="Telefonica Text"/>
                <a:cs typeface="Arial" pitchFamily="34" charset="0"/>
              </a:rPr>
              <a:t>Expectation)</a:t>
            </a:r>
            <a:endParaRPr lang="en-CA" sz="3600" b="1" dirty="0">
              <a:solidFill>
                <a:schemeClr val="bg1"/>
              </a:solidFill>
              <a:latin typeface="Telefonica Text"/>
              <a:cs typeface="Arial" pitchFamily="34" charset="0"/>
            </a:endParaRPr>
          </a:p>
          <a:p>
            <a:pPr marL="1388105" lvl="1" indent="-571500">
              <a:buFont typeface="Arial" panose="020B0604020202020204" pitchFamily="34" charset="0"/>
              <a:buChar char="•"/>
            </a:pPr>
            <a:r>
              <a:rPr lang="en-GB" sz="3600" dirty="0">
                <a:solidFill>
                  <a:schemeClr val="bg1"/>
                </a:solidFill>
                <a:latin typeface="Telefonica Text"/>
                <a:cs typeface="Arial" pitchFamily="34" charset="0"/>
              </a:rPr>
              <a:t>An evaluation of resource management (using less material to produce a device with the same functionality</a:t>
            </a:r>
            <a:r>
              <a:rPr lang="en-GB" sz="3600" dirty="0" smtClean="0">
                <a:solidFill>
                  <a:schemeClr val="bg1"/>
                </a:solidFill>
                <a:latin typeface="Telefonica Text"/>
                <a:cs typeface="Arial" pitchFamily="34" charset="0"/>
              </a:rPr>
              <a:t>).</a:t>
            </a:r>
          </a:p>
          <a:p>
            <a:pPr lvl="1"/>
            <a:endParaRPr lang="en-CA" sz="3600" dirty="0">
              <a:solidFill>
                <a:schemeClr val="bg1"/>
              </a:solidFill>
              <a:latin typeface="Telefonica Text"/>
              <a:cs typeface="Arial" pitchFamily="34" charset="0"/>
            </a:endParaRPr>
          </a:p>
          <a:p>
            <a:pPr marL="571500" indent="-571500">
              <a:buFont typeface="Arial" panose="020B0604020202020204" pitchFamily="34" charset="0"/>
              <a:buChar char="•"/>
            </a:pPr>
            <a:r>
              <a:rPr lang="en-GB" sz="3600" b="1" dirty="0">
                <a:solidFill>
                  <a:schemeClr val="bg1"/>
                </a:solidFill>
                <a:latin typeface="Telefonica Text"/>
                <a:cs typeface="Arial" pitchFamily="34" charset="0"/>
              </a:rPr>
              <a:t>Suggested Best </a:t>
            </a:r>
            <a:r>
              <a:rPr lang="en-GB" sz="3600" b="1" dirty="0" smtClean="0">
                <a:solidFill>
                  <a:schemeClr val="bg1"/>
                </a:solidFill>
                <a:latin typeface="Telefonica Text"/>
                <a:cs typeface="Arial" pitchFamily="34" charset="0"/>
              </a:rPr>
              <a:t>Practice (</a:t>
            </a:r>
            <a:r>
              <a:rPr lang="en-GB" sz="3600" b="1" dirty="0">
                <a:solidFill>
                  <a:schemeClr val="bg1"/>
                </a:solidFill>
                <a:latin typeface="Telefonica Text"/>
                <a:cs typeface="Arial" pitchFamily="34" charset="0"/>
              </a:rPr>
              <a:t>Highlights for Better Performance) </a:t>
            </a:r>
            <a:endParaRPr lang="en-CA" sz="3600" b="1" dirty="0">
              <a:solidFill>
                <a:schemeClr val="bg1"/>
              </a:solidFill>
              <a:latin typeface="Telefonica Text"/>
              <a:cs typeface="Arial" pitchFamily="34" charset="0"/>
            </a:endParaRPr>
          </a:p>
          <a:p>
            <a:pPr marL="1388105" lvl="1" indent="-571500">
              <a:buFont typeface="Arial" panose="020B0604020202020204" pitchFamily="34" charset="0"/>
              <a:buChar char="•"/>
            </a:pPr>
            <a:r>
              <a:rPr lang="en-GB" sz="3600" dirty="0">
                <a:solidFill>
                  <a:schemeClr val="bg1"/>
                </a:solidFill>
                <a:latin typeface="Telefonica Text"/>
                <a:cs typeface="Arial" pitchFamily="34" charset="0"/>
              </a:rPr>
              <a:t>Best practice should be to highlight and provide better scores for those devices that also minimize the use of resources that are particularly scarce. In particular, the evaluation of the use of rare earth metals is appropriate as it impacts both financial and sustainability issues.  </a:t>
            </a:r>
            <a:endParaRPr lang="en-CA" sz="3600" dirty="0">
              <a:solidFill>
                <a:schemeClr val="bg1"/>
              </a:solidFill>
              <a:latin typeface="Telefonica Text"/>
              <a:cs typeface="Arial" pitchFamily="34" charset="0"/>
            </a:endParaRPr>
          </a:p>
          <a:p>
            <a:pPr marL="571500" indent="-571500">
              <a:buFont typeface="Arial" panose="020B0604020202020204" pitchFamily="34" charset="0"/>
              <a:buChar char="•"/>
            </a:pPr>
            <a:endParaRPr lang="en-CA" sz="3600" dirty="0" smtClean="0">
              <a:solidFill>
                <a:schemeClr val="bg1"/>
              </a:solidFill>
              <a:latin typeface="Telefonica Text"/>
              <a:cs typeface="Arial" pitchFamily="34" charset="0"/>
            </a:endParaRPr>
          </a:p>
        </p:txBody>
      </p:sp>
      <p:sp>
        <p:nvSpPr>
          <p:cNvPr id="3" name="TextBox 2"/>
          <p:cNvSpPr txBox="1"/>
          <p:nvPr/>
        </p:nvSpPr>
        <p:spPr>
          <a:xfrm>
            <a:off x="1186791" y="404862"/>
            <a:ext cx="15913768" cy="1754326"/>
          </a:xfrm>
          <a:prstGeom prst="rect">
            <a:avLst/>
          </a:prstGeom>
          <a:noFill/>
        </p:spPr>
        <p:txBody>
          <a:bodyPr wrap="square" rtlCol="0">
            <a:spAutoFit/>
          </a:bodyPr>
          <a:lstStyle>
            <a:defPPr>
              <a:defRPr lang="es-ES"/>
            </a:defPPr>
            <a:lvl1pPr>
              <a:defRPr sz="5400">
                <a:solidFill>
                  <a:schemeClr val="bg1"/>
                </a:solidFill>
                <a:latin typeface="Telefonica Text"/>
              </a:defRPr>
            </a:lvl1pPr>
          </a:lstStyle>
          <a:p>
            <a:r>
              <a:rPr lang="en-US" dirty="0"/>
              <a:t>Eco-rating Study Findings</a:t>
            </a:r>
          </a:p>
          <a:p>
            <a:r>
              <a:rPr lang="en-US" dirty="0"/>
              <a:t>Baseline and Best Practices</a:t>
            </a:r>
            <a:endParaRPr lang="en-CA" dirty="0"/>
          </a:p>
        </p:txBody>
      </p:sp>
    </p:spTree>
    <p:extLst>
      <p:ext uri="{BB962C8B-B14F-4D97-AF65-F5344CB8AC3E}">
        <p14:creationId xmlns:p14="http://schemas.microsoft.com/office/powerpoint/2010/main" xmlns="" val="31295563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rotWithShape="1">
          <a:blip r:embed="rId2" cstate="print">
            <a:extLst>
              <a:ext uri="{28A0092B-C50C-407E-A947-70E740481C1C}">
                <a14:useLocalDpi xmlns:a14="http://schemas.microsoft.com/office/drawing/2010/main" xmlns="" val="0"/>
              </a:ext>
            </a:extLst>
          </a:blip>
          <a:srcRect b="24159"/>
          <a:stretch/>
        </p:blipFill>
        <p:spPr>
          <a:xfrm>
            <a:off x="-1" y="-1"/>
            <a:ext cx="18291175" cy="10290175"/>
          </a:xfrm>
          <a:prstGeom prst="rect">
            <a:avLst/>
          </a:prstGeom>
        </p:spPr>
      </p:pic>
      <p:pic>
        <p:nvPicPr>
          <p:cNvPr id="12" name="11 Imagen" descr="banda_baja.png"/>
          <p:cNvPicPr>
            <a:picLocks noChangeAspect="1"/>
          </p:cNvPicPr>
          <p:nvPr/>
        </p:nvPicPr>
        <p:blipFill>
          <a:blip r:embed="rId3" cstate="print"/>
          <a:srcRect t="66102"/>
          <a:stretch>
            <a:fillRect/>
          </a:stretch>
        </p:blipFill>
        <p:spPr>
          <a:xfrm>
            <a:off x="2729" y="6801271"/>
            <a:ext cx="18285716" cy="3486674"/>
          </a:xfrm>
          <a:prstGeom prst="rect">
            <a:avLst/>
          </a:prstGeom>
        </p:spPr>
      </p:pic>
      <p:sp>
        <p:nvSpPr>
          <p:cNvPr id="6" name="5 CuadroTexto"/>
          <p:cNvSpPr txBox="1"/>
          <p:nvPr/>
        </p:nvSpPr>
        <p:spPr>
          <a:xfrm>
            <a:off x="1152699" y="2336775"/>
            <a:ext cx="15409712" cy="6740307"/>
          </a:xfrm>
          <a:prstGeom prst="rect">
            <a:avLst/>
          </a:prstGeom>
          <a:noFill/>
        </p:spPr>
        <p:txBody>
          <a:bodyPr wrap="square" rtlCol="0">
            <a:spAutoFit/>
          </a:bodyPr>
          <a:lstStyle/>
          <a:p>
            <a:r>
              <a:rPr lang="en-GB" sz="3600" dirty="0">
                <a:solidFill>
                  <a:schemeClr val="bg1"/>
                </a:solidFill>
                <a:latin typeface="Telefonica Text"/>
                <a:cs typeface="Arial" pitchFamily="34" charset="0"/>
              </a:rPr>
              <a:t>In any eco-rating scheme that wants to communicate the environmental performance of a product or service to the consumer, it is essential that there be a solid scientific basis for the evaluation and some manner of external consultation, evaluation and verification.</a:t>
            </a:r>
          </a:p>
          <a:p>
            <a:endParaRPr lang="en-GB" sz="3600" dirty="0">
              <a:solidFill>
                <a:schemeClr val="bg1"/>
              </a:solidFill>
              <a:latin typeface="Telefonica Text"/>
              <a:cs typeface="Arial" pitchFamily="34" charset="0"/>
            </a:endParaRPr>
          </a:p>
          <a:p>
            <a:r>
              <a:rPr lang="en-GB" sz="3600" dirty="0">
                <a:solidFill>
                  <a:schemeClr val="bg1"/>
                </a:solidFill>
                <a:latin typeface="Telefonica Text"/>
                <a:cs typeface="Arial" pitchFamily="34" charset="0"/>
              </a:rPr>
              <a:t>Consultation examples</a:t>
            </a:r>
          </a:p>
          <a:p>
            <a:pPr marL="571500" indent="-571500">
              <a:buFont typeface="Arial" panose="020B0604020202020204" pitchFamily="34" charset="0"/>
              <a:buChar char="•"/>
            </a:pPr>
            <a:r>
              <a:rPr lang="en-GB" sz="3600" dirty="0">
                <a:solidFill>
                  <a:schemeClr val="bg1"/>
                </a:solidFill>
                <a:latin typeface="Telefonica Text"/>
                <a:cs typeface="Arial" pitchFamily="34" charset="0"/>
              </a:rPr>
              <a:t>O2/</a:t>
            </a:r>
            <a:r>
              <a:rPr lang="en-GB" sz="3600" dirty="0" err="1">
                <a:solidFill>
                  <a:schemeClr val="bg1"/>
                </a:solidFill>
                <a:latin typeface="Telefonica Text"/>
                <a:cs typeface="Arial" pitchFamily="34" charset="0"/>
              </a:rPr>
              <a:t>Telefonica</a:t>
            </a:r>
            <a:r>
              <a:rPr lang="en-GB" sz="3600" dirty="0">
                <a:solidFill>
                  <a:schemeClr val="bg1"/>
                </a:solidFill>
                <a:latin typeface="Telefonica Text"/>
                <a:cs typeface="Arial" pitchFamily="34" charset="0"/>
              </a:rPr>
              <a:t> – Forum for the Future</a:t>
            </a:r>
          </a:p>
          <a:p>
            <a:pPr marL="571500" indent="-571500">
              <a:buFont typeface="Arial" panose="020B0604020202020204" pitchFamily="34" charset="0"/>
              <a:buChar char="•"/>
            </a:pPr>
            <a:r>
              <a:rPr lang="en-GB" sz="3600" dirty="0">
                <a:solidFill>
                  <a:schemeClr val="bg1"/>
                </a:solidFill>
                <a:latin typeface="Telefonica Text"/>
                <a:cs typeface="Arial" pitchFamily="34" charset="0"/>
              </a:rPr>
              <a:t>Vodafone – SKM </a:t>
            </a:r>
            <a:r>
              <a:rPr lang="en-GB" sz="3600" dirty="0" err="1">
                <a:solidFill>
                  <a:schemeClr val="bg1"/>
                </a:solidFill>
                <a:latin typeface="Telefonica Text"/>
                <a:cs typeface="Arial" pitchFamily="34" charset="0"/>
              </a:rPr>
              <a:t>Enviros</a:t>
            </a:r>
            <a:endParaRPr lang="en-GB" sz="3600" dirty="0">
              <a:solidFill>
                <a:schemeClr val="bg1"/>
              </a:solidFill>
              <a:latin typeface="Telefonica Text"/>
              <a:cs typeface="Arial" pitchFamily="34" charset="0"/>
            </a:endParaRPr>
          </a:p>
          <a:p>
            <a:endParaRPr lang="en-GB" sz="3600" dirty="0">
              <a:solidFill>
                <a:schemeClr val="bg1"/>
              </a:solidFill>
              <a:latin typeface="Telefonica Text"/>
              <a:cs typeface="Arial" pitchFamily="34" charset="0"/>
            </a:endParaRPr>
          </a:p>
          <a:p>
            <a:r>
              <a:rPr lang="en-GB" sz="3600" dirty="0">
                <a:solidFill>
                  <a:schemeClr val="bg1"/>
                </a:solidFill>
                <a:latin typeface="Telefonica Text"/>
                <a:cs typeface="Arial" pitchFamily="34" charset="0"/>
              </a:rPr>
              <a:t>Verification example</a:t>
            </a:r>
          </a:p>
          <a:p>
            <a:pPr marL="571500" indent="-571500">
              <a:buFont typeface="Arial" panose="020B0604020202020204" pitchFamily="34" charset="0"/>
              <a:buChar char="•"/>
            </a:pPr>
            <a:r>
              <a:rPr lang="en-GB" sz="3600" dirty="0">
                <a:solidFill>
                  <a:schemeClr val="bg1"/>
                </a:solidFill>
                <a:latin typeface="Telefonica Text"/>
                <a:cs typeface="Arial" pitchFamily="34" charset="0"/>
              </a:rPr>
              <a:t>France Telecom - PricewaterhouseCoopers</a:t>
            </a:r>
          </a:p>
          <a:p>
            <a:pPr marL="571500" indent="-571500">
              <a:buFont typeface="Arial" panose="020B0604020202020204" pitchFamily="34" charset="0"/>
              <a:buChar char="•"/>
            </a:pPr>
            <a:endParaRPr lang="en-CA" sz="3600" dirty="0" smtClean="0">
              <a:solidFill>
                <a:schemeClr val="bg1"/>
              </a:solidFill>
              <a:latin typeface="Telefonica Text"/>
              <a:cs typeface="Arial" pitchFamily="34" charset="0"/>
            </a:endParaRPr>
          </a:p>
        </p:txBody>
      </p:sp>
      <p:sp>
        <p:nvSpPr>
          <p:cNvPr id="3" name="TextBox 2"/>
          <p:cNvSpPr txBox="1"/>
          <p:nvPr/>
        </p:nvSpPr>
        <p:spPr>
          <a:xfrm>
            <a:off x="1186791" y="404862"/>
            <a:ext cx="15913768" cy="1754326"/>
          </a:xfrm>
          <a:prstGeom prst="rect">
            <a:avLst/>
          </a:prstGeom>
          <a:noFill/>
        </p:spPr>
        <p:txBody>
          <a:bodyPr wrap="square" rtlCol="0">
            <a:spAutoFit/>
          </a:bodyPr>
          <a:lstStyle>
            <a:defPPr>
              <a:defRPr lang="es-ES"/>
            </a:defPPr>
            <a:lvl1pPr>
              <a:defRPr sz="5400">
                <a:solidFill>
                  <a:schemeClr val="bg1"/>
                </a:solidFill>
                <a:latin typeface="Telefonica Text"/>
              </a:defRPr>
            </a:lvl1pPr>
          </a:lstStyle>
          <a:p>
            <a:r>
              <a:rPr lang="en-US" dirty="0"/>
              <a:t>Eco-rating Study Findings</a:t>
            </a:r>
          </a:p>
          <a:p>
            <a:r>
              <a:rPr lang="en-GB" dirty="0"/>
              <a:t>Governance Model and Independent Review</a:t>
            </a:r>
            <a:endParaRPr lang="en-CA" dirty="0"/>
          </a:p>
        </p:txBody>
      </p:sp>
    </p:spTree>
    <p:extLst>
      <p:ext uri="{BB962C8B-B14F-4D97-AF65-F5344CB8AC3E}">
        <p14:creationId xmlns:p14="http://schemas.microsoft.com/office/powerpoint/2010/main" xmlns="" val="20885109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rotWithShape="1">
          <a:blip r:embed="rId2" cstate="print">
            <a:extLst>
              <a:ext uri="{28A0092B-C50C-407E-A947-70E740481C1C}">
                <a14:useLocalDpi xmlns:a14="http://schemas.microsoft.com/office/drawing/2010/main" xmlns="" val="0"/>
              </a:ext>
            </a:extLst>
          </a:blip>
          <a:srcRect b="24159"/>
          <a:stretch/>
        </p:blipFill>
        <p:spPr>
          <a:xfrm>
            <a:off x="-1" y="-1"/>
            <a:ext cx="18291175" cy="10290175"/>
          </a:xfrm>
          <a:prstGeom prst="rect">
            <a:avLst/>
          </a:prstGeom>
        </p:spPr>
      </p:pic>
      <p:pic>
        <p:nvPicPr>
          <p:cNvPr id="12" name="11 Imagen" descr="banda_baja.png"/>
          <p:cNvPicPr>
            <a:picLocks noChangeAspect="1"/>
          </p:cNvPicPr>
          <p:nvPr/>
        </p:nvPicPr>
        <p:blipFill>
          <a:blip r:embed="rId3" cstate="print"/>
          <a:srcRect t="66102"/>
          <a:stretch>
            <a:fillRect/>
          </a:stretch>
        </p:blipFill>
        <p:spPr>
          <a:xfrm>
            <a:off x="2729" y="6801271"/>
            <a:ext cx="18285716" cy="3486674"/>
          </a:xfrm>
          <a:prstGeom prst="rect">
            <a:avLst/>
          </a:prstGeom>
        </p:spPr>
      </p:pic>
      <p:sp>
        <p:nvSpPr>
          <p:cNvPr id="6" name="5 CuadroTexto"/>
          <p:cNvSpPr txBox="1"/>
          <p:nvPr/>
        </p:nvSpPr>
        <p:spPr>
          <a:xfrm>
            <a:off x="1152699" y="2336775"/>
            <a:ext cx="15409712" cy="5909310"/>
          </a:xfrm>
          <a:prstGeom prst="rect">
            <a:avLst/>
          </a:prstGeom>
          <a:noFill/>
        </p:spPr>
        <p:txBody>
          <a:bodyPr wrap="square" rtlCol="0">
            <a:spAutoFit/>
          </a:bodyPr>
          <a:lstStyle/>
          <a:p>
            <a:pPr marL="571500" indent="-571500">
              <a:lnSpc>
                <a:spcPct val="150000"/>
              </a:lnSpc>
              <a:buFont typeface="Arial" panose="020B0604020202020204" pitchFamily="34" charset="0"/>
              <a:buChar char="•"/>
            </a:pPr>
            <a:r>
              <a:rPr lang="en-GB" sz="3600" dirty="0">
                <a:solidFill>
                  <a:schemeClr val="bg1"/>
                </a:solidFill>
                <a:latin typeface="Telefonica Text"/>
              </a:rPr>
              <a:t>Provide a comprehensive and comparative ranking of the sustainability of a mobile handset through the analysis of the company, supply chain and handset sustainability performance.</a:t>
            </a:r>
            <a:endParaRPr lang="en-CA" sz="3600" dirty="0">
              <a:solidFill>
                <a:schemeClr val="bg1"/>
              </a:solidFill>
              <a:latin typeface="Telefonica Text"/>
            </a:endParaRPr>
          </a:p>
          <a:p>
            <a:pPr marL="571500" indent="-571500">
              <a:lnSpc>
                <a:spcPct val="150000"/>
              </a:lnSpc>
              <a:buFont typeface="Arial" panose="020B0604020202020204" pitchFamily="34" charset="0"/>
              <a:buChar char="•"/>
            </a:pPr>
            <a:r>
              <a:rPr lang="en-GB" sz="3600" dirty="0">
                <a:solidFill>
                  <a:schemeClr val="bg1"/>
                </a:solidFill>
                <a:latin typeface="Telefonica Text"/>
              </a:rPr>
              <a:t>Demand mandatory minimum requirements within each area to ensure minimum sustainability performance within the company, supply chain and handset aspects.</a:t>
            </a:r>
            <a:endParaRPr lang="en-CA" sz="3600" dirty="0">
              <a:solidFill>
                <a:schemeClr val="bg1"/>
              </a:solidFill>
              <a:latin typeface="Telefonica Text"/>
            </a:endParaRPr>
          </a:p>
          <a:p>
            <a:pPr marL="571500" indent="-571500">
              <a:lnSpc>
                <a:spcPct val="150000"/>
              </a:lnSpc>
              <a:buFont typeface="Arial" panose="020B0604020202020204" pitchFamily="34" charset="0"/>
              <a:buChar char="•"/>
            </a:pPr>
            <a:endParaRPr lang="en-CA" sz="3600" dirty="0">
              <a:solidFill>
                <a:schemeClr val="bg1"/>
              </a:solidFill>
              <a:latin typeface="Telefonica Text"/>
            </a:endParaRPr>
          </a:p>
        </p:txBody>
      </p:sp>
      <p:sp>
        <p:nvSpPr>
          <p:cNvPr id="3" name="TextBox 2"/>
          <p:cNvSpPr txBox="1"/>
          <p:nvPr/>
        </p:nvSpPr>
        <p:spPr>
          <a:xfrm>
            <a:off x="1186791" y="404862"/>
            <a:ext cx="15913768" cy="1754326"/>
          </a:xfrm>
          <a:prstGeom prst="rect">
            <a:avLst/>
          </a:prstGeom>
          <a:noFill/>
        </p:spPr>
        <p:txBody>
          <a:bodyPr wrap="square" rtlCol="0">
            <a:spAutoFit/>
          </a:bodyPr>
          <a:lstStyle>
            <a:defPPr>
              <a:defRPr lang="es-ES"/>
            </a:defPPr>
            <a:lvl1pPr>
              <a:defRPr sz="5400">
                <a:solidFill>
                  <a:schemeClr val="bg1"/>
                </a:solidFill>
                <a:latin typeface="Telefonica Text"/>
              </a:defRPr>
            </a:lvl1pPr>
          </a:lstStyle>
          <a:p>
            <a:r>
              <a:rPr lang="en-GB" dirty="0"/>
              <a:t>Potential Basis for a </a:t>
            </a:r>
            <a:r>
              <a:rPr lang="en-GB" dirty="0" smtClean="0"/>
              <a:t>Standardised Eco-Rating  </a:t>
            </a:r>
            <a:r>
              <a:rPr lang="en-GB" dirty="0"/>
              <a:t>Mobile Handsets </a:t>
            </a:r>
            <a:endParaRPr lang="en-CA" dirty="0"/>
          </a:p>
        </p:txBody>
      </p:sp>
    </p:spTree>
    <p:extLst>
      <p:ext uri="{BB962C8B-B14F-4D97-AF65-F5344CB8AC3E}">
        <p14:creationId xmlns:p14="http://schemas.microsoft.com/office/powerpoint/2010/main" xmlns="" val="39523357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rotWithShape="1">
          <a:blip r:embed="rId2" cstate="print">
            <a:extLst>
              <a:ext uri="{28A0092B-C50C-407E-A947-70E740481C1C}">
                <a14:useLocalDpi xmlns:a14="http://schemas.microsoft.com/office/drawing/2010/main" xmlns="" val="0"/>
              </a:ext>
            </a:extLst>
          </a:blip>
          <a:srcRect b="24159"/>
          <a:stretch/>
        </p:blipFill>
        <p:spPr>
          <a:xfrm>
            <a:off x="-1" y="-1"/>
            <a:ext cx="18291175" cy="10290175"/>
          </a:xfrm>
          <a:prstGeom prst="rect">
            <a:avLst/>
          </a:prstGeom>
        </p:spPr>
      </p:pic>
      <p:pic>
        <p:nvPicPr>
          <p:cNvPr id="12" name="11 Imagen" descr="banda_baja.png"/>
          <p:cNvPicPr>
            <a:picLocks noChangeAspect="1"/>
          </p:cNvPicPr>
          <p:nvPr/>
        </p:nvPicPr>
        <p:blipFill>
          <a:blip r:embed="rId3" cstate="print"/>
          <a:srcRect t="66102"/>
          <a:stretch>
            <a:fillRect/>
          </a:stretch>
        </p:blipFill>
        <p:spPr>
          <a:xfrm>
            <a:off x="2729" y="6801271"/>
            <a:ext cx="18285716" cy="3486674"/>
          </a:xfrm>
          <a:prstGeom prst="rect">
            <a:avLst/>
          </a:prstGeom>
        </p:spPr>
      </p:pic>
      <p:sp>
        <p:nvSpPr>
          <p:cNvPr id="6" name="5 CuadroTexto"/>
          <p:cNvSpPr txBox="1"/>
          <p:nvPr/>
        </p:nvSpPr>
        <p:spPr>
          <a:xfrm>
            <a:off x="1152699" y="2336775"/>
            <a:ext cx="15409712" cy="5909310"/>
          </a:xfrm>
          <a:prstGeom prst="rect">
            <a:avLst/>
          </a:prstGeom>
          <a:noFill/>
        </p:spPr>
        <p:txBody>
          <a:bodyPr wrap="square" rtlCol="0">
            <a:spAutoFit/>
          </a:bodyPr>
          <a:lstStyle/>
          <a:p>
            <a:pPr marL="571500" indent="-571500">
              <a:lnSpc>
                <a:spcPct val="150000"/>
              </a:lnSpc>
              <a:buFont typeface="Arial" panose="020B0604020202020204" pitchFamily="34" charset="0"/>
              <a:buChar char="•"/>
            </a:pPr>
            <a:r>
              <a:rPr lang="en-GB" sz="3600" dirty="0">
                <a:solidFill>
                  <a:schemeClr val="bg1"/>
                </a:solidFill>
                <a:latin typeface="Telefonica Text"/>
              </a:rPr>
              <a:t>Have a scoring point system that provides for additional credit for superior performance within each area of evaluation. </a:t>
            </a:r>
            <a:r>
              <a:rPr lang="en-GB" sz="3600" dirty="0" smtClean="0">
                <a:solidFill>
                  <a:schemeClr val="bg1"/>
                </a:solidFill>
                <a:latin typeface="Telefonica Text"/>
              </a:rPr>
              <a:t>Be </a:t>
            </a:r>
            <a:r>
              <a:rPr lang="en-GB" sz="3600" dirty="0">
                <a:solidFill>
                  <a:schemeClr val="bg1"/>
                </a:solidFill>
                <a:latin typeface="Telefonica Text"/>
              </a:rPr>
              <a:t>based on an overall life cycle approach.</a:t>
            </a:r>
            <a:endParaRPr lang="en-CA" sz="3600" dirty="0">
              <a:solidFill>
                <a:schemeClr val="bg1"/>
              </a:solidFill>
              <a:latin typeface="Telefonica Text"/>
            </a:endParaRPr>
          </a:p>
          <a:p>
            <a:pPr marL="571500" indent="-571500">
              <a:lnSpc>
                <a:spcPct val="150000"/>
              </a:lnSpc>
              <a:buFont typeface="Arial" panose="020B0604020202020204" pitchFamily="34" charset="0"/>
              <a:buChar char="•"/>
            </a:pPr>
            <a:r>
              <a:rPr lang="en-GB" sz="3600" dirty="0">
                <a:solidFill>
                  <a:schemeClr val="bg1"/>
                </a:solidFill>
                <a:latin typeface="Telefonica Text"/>
              </a:rPr>
              <a:t>Be simple to complete and to understand for all stakeholders.</a:t>
            </a:r>
            <a:endParaRPr lang="en-CA" sz="3600" dirty="0">
              <a:solidFill>
                <a:schemeClr val="bg1"/>
              </a:solidFill>
              <a:latin typeface="Telefonica Text"/>
            </a:endParaRPr>
          </a:p>
          <a:p>
            <a:pPr marL="571500" indent="-571500">
              <a:lnSpc>
                <a:spcPct val="150000"/>
              </a:lnSpc>
              <a:buFont typeface="Arial" panose="020B0604020202020204" pitchFamily="34" charset="0"/>
              <a:buChar char="•"/>
            </a:pPr>
            <a:r>
              <a:rPr lang="en-GB" sz="3600" dirty="0">
                <a:solidFill>
                  <a:schemeClr val="bg1"/>
                </a:solidFill>
                <a:latin typeface="Telefonica Text"/>
              </a:rPr>
              <a:t>Provide for </a:t>
            </a:r>
            <a:r>
              <a:rPr lang="en-GB" sz="3600" dirty="0" smtClean="0">
                <a:solidFill>
                  <a:schemeClr val="bg1"/>
                </a:solidFill>
                <a:latin typeface="Telefonica Text"/>
              </a:rPr>
              <a:t>incentives </a:t>
            </a:r>
            <a:r>
              <a:rPr lang="en-GB" sz="3600" dirty="0">
                <a:solidFill>
                  <a:schemeClr val="bg1"/>
                </a:solidFill>
                <a:latin typeface="Telefonica Text"/>
              </a:rPr>
              <a:t>for manufacturers to improve performance.</a:t>
            </a:r>
            <a:endParaRPr lang="en-CA" sz="3600" dirty="0">
              <a:solidFill>
                <a:schemeClr val="bg1"/>
              </a:solidFill>
              <a:latin typeface="Telefonica Text"/>
            </a:endParaRPr>
          </a:p>
          <a:p>
            <a:pPr marL="571500" indent="-571500">
              <a:lnSpc>
                <a:spcPct val="150000"/>
              </a:lnSpc>
              <a:buFont typeface="Arial" panose="020B0604020202020204" pitchFamily="34" charset="0"/>
              <a:buChar char="•"/>
            </a:pPr>
            <a:r>
              <a:rPr lang="en-GB" sz="3600" dirty="0">
                <a:solidFill>
                  <a:schemeClr val="bg1"/>
                </a:solidFill>
                <a:latin typeface="Telefonica Text"/>
              </a:rPr>
              <a:t>Provide for innovation in sustainability to be scored and promoted. </a:t>
            </a:r>
            <a:endParaRPr lang="en-CA" sz="3600" dirty="0">
              <a:solidFill>
                <a:schemeClr val="bg1"/>
              </a:solidFill>
              <a:latin typeface="Telefonica Text"/>
            </a:endParaRPr>
          </a:p>
          <a:p>
            <a:pPr marL="571500" indent="-571500">
              <a:lnSpc>
                <a:spcPct val="150000"/>
              </a:lnSpc>
              <a:buFont typeface="Arial" panose="020B0604020202020204" pitchFamily="34" charset="0"/>
              <a:buChar char="•"/>
            </a:pPr>
            <a:endParaRPr lang="en-CA" sz="3600" dirty="0">
              <a:solidFill>
                <a:schemeClr val="bg1"/>
              </a:solidFill>
              <a:latin typeface="Telefonica Text"/>
              <a:cs typeface="Arial" pitchFamily="34" charset="0"/>
            </a:endParaRPr>
          </a:p>
        </p:txBody>
      </p:sp>
      <p:sp>
        <p:nvSpPr>
          <p:cNvPr id="3" name="TextBox 2"/>
          <p:cNvSpPr txBox="1"/>
          <p:nvPr/>
        </p:nvSpPr>
        <p:spPr>
          <a:xfrm>
            <a:off x="1186791" y="404862"/>
            <a:ext cx="15913768" cy="1754326"/>
          </a:xfrm>
          <a:prstGeom prst="rect">
            <a:avLst/>
          </a:prstGeom>
          <a:noFill/>
        </p:spPr>
        <p:txBody>
          <a:bodyPr wrap="square" rtlCol="0">
            <a:spAutoFit/>
          </a:bodyPr>
          <a:lstStyle>
            <a:defPPr>
              <a:defRPr lang="es-ES"/>
            </a:defPPr>
            <a:lvl1pPr>
              <a:defRPr sz="5400">
                <a:solidFill>
                  <a:schemeClr val="bg1"/>
                </a:solidFill>
                <a:latin typeface="Telefonica Text"/>
              </a:defRPr>
            </a:lvl1pPr>
          </a:lstStyle>
          <a:p>
            <a:r>
              <a:rPr lang="en-GB" dirty="0"/>
              <a:t>Potential Basis for a </a:t>
            </a:r>
            <a:r>
              <a:rPr lang="en-GB" dirty="0" smtClean="0"/>
              <a:t>Standardised Eco-Rating  </a:t>
            </a:r>
            <a:r>
              <a:rPr lang="en-GB" dirty="0"/>
              <a:t>Mobile Handsets </a:t>
            </a:r>
            <a:endParaRPr lang="en-CA" dirty="0"/>
          </a:p>
        </p:txBody>
      </p:sp>
    </p:spTree>
    <p:extLst>
      <p:ext uri="{BB962C8B-B14F-4D97-AF65-F5344CB8AC3E}">
        <p14:creationId xmlns:p14="http://schemas.microsoft.com/office/powerpoint/2010/main" xmlns="" val="11157447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rotWithShape="1">
          <a:blip r:embed="rId2" cstate="print">
            <a:extLst>
              <a:ext uri="{28A0092B-C50C-407E-A947-70E740481C1C}">
                <a14:useLocalDpi xmlns:a14="http://schemas.microsoft.com/office/drawing/2010/main" xmlns="" val="0"/>
              </a:ext>
            </a:extLst>
          </a:blip>
          <a:srcRect b="24159"/>
          <a:stretch/>
        </p:blipFill>
        <p:spPr>
          <a:xfrm>
            <a:off x="-1" y="-1"/>
            <a:ext cx="18291175" cy="10290175"/>
          </a:xfrm>
          <a:prstGeom prst="rect">
            <a:avLst/>
          </a:prstGeom>
        </p:spPr>
      </p:pic>
      <p:pic>
        <p:nvPicPr>
          <p:cNvPr id="12" name="11 Imagen" descr="banda_baja.png"/>
          <p:cNvPicPr>
            <a:picLocks noChangeAspect="1"/>
          </p:cNvPicPr>
          <p:nvPr/>
        </p:nvPicPr>
        <p:blipFill>
          <a:blip r:embed="rId3" cstate="print"/>
          <a:srcRect t="66102"/>
          <a:stretch>
            <a:fillRect/>
          </a:stretch>
        </p:blipFill>
        <p:spPr>
          <a:xfrm>
            <a:off x="2729" y="6801271"/>
            <a:ext cx="18285716" cy="3486674"/>
          </a:xfrm>
          <a:prstGeom prst="rect">
            <a:avLst/>
          </a:prstGeom>
        </p:spPr>
      </p:pic>
      <p:sp>
        <p:nvSpPr>
          <p:cNvPr id="6" name="5 CuadroTexto"/>
          <p:cNvSpPr txBox="1"/>
          <p:nvPr/>
        </p:nvSpPr>
        <p:spPr>
          <a:xfrm>
            <a:off x="1152699" y="2336775"/>
            <a:ext cx="15409712" cy="5144678"/>
          </a:xfrm>
          <a:prstGeom prst="rect">
            <a:avLst/>
          </a:prstGeom>
          <a:noFill/>
        </p:spPr>
        <p:txBody>
          <a:bodyPr wrap="square" rtlCol="0">
            <a:spAutoFit/>
          </a:bodyPr>
          <a:lstStyle/>
          <a:p>
            <a:pPr marL="571500" lvl="0" indent="-571500">
              <a:lnSpc>
                <a:spcPct val="114000"/>
              </a:lnSpc>
              <a:buFont typeface="Arial" panose="020B0604020202020204" pitchFamily="34" charset="0"/>
              <a:buChar char="•"/>
            </a:pPr>
            <a:r>
              <a:rPr lang="en-GB" dirty="0">
                <a:solidFill>
                  <a:schemeClr val="bg1"/>
                </a:solidFill>
                <a:latin typeface="Telefonica Text"/>
              </a:rPr>
              <a:t>Consistency in messaging to the consumer and other interested stakeholders</a:t>
            </a:r>
            <a:endParaRPr lang="en-CA" dirty="0">
              <a:solidFill>
                <a:schemeClr val="bg1"/>
              </a:solidFill>
              <a:latin typeface="Telefonica Text"/>
            </a:endParaRPr>
          </a:p>
          <a:p>
            <a:pPr marL="571500" lvl="0" indent="-571500">
              <a:lnSpc>
                <a:spcPct val="114000"/>
              </a:lnSpc>
              <a:buFont typeface="Arial" panose="020B0604020202020204" pitchFamily="34" charset="0"/>
              <a:buChar char="•"/>
            </a:pPr>
            <a:r>
              <a:rPr lang="en-GB" dirty="0">
                <a:solidFill>
                  <a:schemeClr val="bg1"/>
                </a:solidFill>
                <a:latin typeface="Telefonica Text"/>
              </a:rPr>
              <a:t>Reduction in effort for manufacturers to compile data </a:t>
            </a:r>
            <a:endParaRPr lang="en-CA" dirty="0">
              <a:solidFill>
                <a:schemeClr val="bg1"/>
              </a:solidFill>
              <a:latin typeface="Telefonica Text"/>
            </a:endParaRPr>
          </a:p>
          <a:p>
            <a:pPr marL="571500" lvl="0" indent="-571500">
              <a:lnSpc>
                <a:spcPct val="114000"/>
              </a:lnSpc>
              <a:buFont typeface="Arial" panose="020B0604020202020204" pitchFamily="34" charset="0"/>
              <a:buChar char="•"/>
            </a:pPr>
            <a:r>
              <a:rPr lang="en-GB" dirty="0">
                <a:solidFill>
                  <a:schemeClr val="bg1"/>
                </a:solidFill>
                <a:latin typeface="Telefonica Text"/>
              </a:rPr>
              <a:t>Reduction in effort for mobile operators to develop and maintain internally developed eco-ratings</a:t>
            </a:r>
            <a:endParaRPr lang="en-CA" dirty="0">
              <a:solidFill>
                <a:schemeClr val="bg1"/>
              </a:solidFill>
              <a:latin typeface="Telefonica Text"/>
            </a:endParaRPr>
          </a:p>
          <a:p>
            <a:pPr marL="571500" indent="-571500">
              <a:lnSpc>
                <a:spcPct val="114000"/>
              </a:lnSpc>
              <a:buFont typeface="Arial" panose="020B0604020202020204" pitchFamily="34" charset="0"/>
              <a:buChar char="•"/>
            </a:pPr>
            <a:r>
              <a:rPr lang="en-GB" dirty="0">
                <a:solidFill>
                  <a:schemeClr val="bg1"/>
                </a:solidFill>
                <a:latin typeface="Telefonica Text"/>
              </a:rPr>
              <a:t>Provide direction to the </a:t>
            </a:r>
            <a:r>
              <a:rPr lang="en-GB" dirty="0" smtClean="0">
                <a:solidFill>
                  <a:schemeClr val="bg1"/>
                </a:solidFill>
                <a:latin typeface="Telefonica Text"/>
              </a:rPr>
              <a:t>entire design, </a:t>
            </a:r>
            <a:r>
              <a:rPr lang="en-GB" dirty="0" smtClean="0">
                <a:solidFill>
                  <a:schemeClr val="bg1"/>
                </a:solidFill>
                <a:latin typeface="Telefonica Text"/>
              </a:rPr>
              <a:t>manufacturing </a:t>
            </a:r>
            <a:r>
              <a:rPr lang="en-GB" dirty="0" smtClean="0">
                <a:solidFill>
                  <a:schemeClr val="bg1"/>
                </a:solidFill>
                <a:latin typeface="Telefonica Text"/>
              </a:rPr>
              <a:t>and supply chain functions, </a:t>
            </a:r>
            <a:r>
              <a:rPr lang="en-GB" dirty="0">
                <a:solidFill>
                  <a:schemeClr val="bg1"/>
                </a:solidFill>
                <a:latin typeface="Telefonica Text"/>
              </a:rPr>
              <a:t>steering them to common sustainability goals as set out by the tool.</a:t>
            </a:r>
            <a:endParaRPr lang="en-CA" dirty="0">
              <a:solidFill>
                <a:schemeClr val="bg1"/>
              </a:solidFill>
              <a:latin typeface="Telefonica Text"/>
            </a:endParaRPr>
          </a:p>
          <a:p>
            <a:pPr marL="571500" indent="-571500">
              <a:lnSpc>
                <a:spcPct val="114000"/>
              </a:lnSpc>
              <a:buFont typeface="Arial" panose="020B0604020202020204" pitchFamily="34" charset="0"/>
              <a:buChar char="•"/>
            </a:pPr>
            <a:r>
              <a:rPr lang="en-GB" dirty="0">
                <a:solidFill>
                  <a:schemeClr val="bg1"/>
                </a:solidFill>
                <a:latin typeface="Telefonica Text"/>
              </a:rPr>
              <a:t>A single global eco-rating scheme should build upon the current work developed by mobile carriers and manufacturers.</a:t>
            </a:r>
            <a:endParaRPr lang="en-CA" dirty="0">
              <a:solidFill>
                <a:schemeClr val="bg1"/>
              </a:solidFill>
              <a:latin typeface="Telefonica Text"/>
            </a:endParaRPr>
          </a:p>
          <a:p>
            <a:pPr marL="571500" lvl="0" indent="-571500">
              <a:lnSpc>
                <a:spcPct val="114000"/>
              </a:lnSpc>
              <a:buFont typeface="Arial" panose="020B0604020202020204" pitchFamily="34" charset="0"/>
              <a:buChar char="•"/>
            </a:pPr>
            <a:r>
              <a:rPr lang="en-GB" dirty="0" smtClean="0">
                <a:solidFill>
                  <a:schemeClr val="bg1"/>
                </a:solidFill>
                <a:latin typeface="Telefonica Text"/>
              </a:rPr>
              <a:t>The inclusion of Recommendation </a:t>
            </a:r>
            <a:r>
              <a:rPr lang="en-GB" dirty="0">
                <a:solidFill>
                  <a:schemeClr val="bg1"/>
                </a:solidFill>
                <a:latin typeface="Telefonica Text"/>
              </a:rPr>
              <a:t>ITU-T </a:t>
            </a:r>
            <a:r>
              <a:rPr lang="en-GB" dirty="0" smtClean="0">
                <a:solidFill>
                  <a:schemeClr val="bg1"/>
                </a:solidFill>
                <a:latin typeface="Telefonica Text"/>
              </a:rPr>
              <a:t>L.1000</a:t>
            </a:r>
            <a:endParaRPr lang="en-GB" dirty="0">
              <a:solidFill>
                <a:schemeClr val="bg1"/>
              </a:solidFill>
              <a:latin typeface="Telefonica Text"/>
            </a:endParaRPr>
          </a:p>
          <a:p>
            <a:pPr marL="571500" lvl="0" indent="-571500">
              <a:lnSpc>
                <a:spcPct val="114000"/>
              </a:lnSpc>
              <a:buFont typeface="Arial" panose="020B0604020202020204" pitchFamily="34" charset="0"/>
              <a:buChar char="•"/>
            </a:pPr>
            <a:r>
              <a:rPr lang="en-GB" dirty="0">
                <a:solidFill>
                  <a:schemeClr val="bg1"/>
                </a:solidFill>
                <a:latin typeface="Telefonica Text"/>
              </a:rPr>
              <a:t>The inclusion of Recommendation ITU-T L.1410</a:t>
            </a:r>
            <a:endParaRPr lang="en-CA" dirty="0">
              <a:solidFill>
                <a:schemeClr val="bg1"/>
              </a:solidFill>
              <a:latin typeface="Telefonica Text"/>
            </a:endParaRPr>
          </a:p>
          <a:p>
            <a:pPr marL="571500" indent="-571500">
              <a:lnSpc>
                <a:spcPct val="114000"/>
              </a:lnSpc>
              <a:buFont typeface="Arial" panose="020B0604020202020204" pitchFamily="34" charset="0"/>
              <a:buChar char="•"/>
            </a:pPr>
            <a:endParaRPr lang="en-CA" dirty="0">
              <a:solidFill>
                <a:schemeClr val="bg1"/>
              </a:solidFill>
              <a:latin typeface="Telefonica Text"/>
              <a:cs typeface="Arial" pitchFamily="34" charset="0"/>
            </a:endParaRPr>
          </a:p>
        </p:txBody>
      </p:sp>
      <p:sp>
        <p:nvSpPr>
          <p:cNvPr id="3" name="TextBox 2"/>
          <p:cNvSpPr txBox="1"/>
          <p:nvPr/>
        </p:nvSpPr>
        <p:spPr>
          <a:xfrm>
            <a:off x="1186791" y="404862"/>
            <a:ext cx="15913768" cy="1754326"/>
          </a:xfrm>
          <a:prstGeom prst="rect">
            <a:avLst/>
          </a:prstGeom>
          <a:noFill/>
        </p:spPr>
        <p:txBody>
          <a:bodyPr wrap="square" rtlCol="0">
            <a:spAutoFit/>
          </a:bodyPr>
          <a:lstStyle>
            <a:defPPr>
              <a:defRPr lang="es-ES"/>
            </a:defPPr>
            <a:lvl1pPr>
              <a:defRPr sz="5400">
                <a:solidFill>
                  <a:schemeClr val="bg1"/>
                </a:solidFill>
                <a:latin typeface="Telefonica Text"/>
              </a:defRPr>
            </a:lvl1pPr>
          </a:lstStyle>
          <a:p>
            <a:r>
              <a:rPr lang="en-GB" dirty="0" smtClean="0"/>
              <a:t>Standardised Eco-Rating - </a:t>
            </a:r>
            <a:r>
              <a:rPr lang="en-GB" dirty="0"/>
              <a:t>Mobile </a:t>
            </a:r>
            <a:r>
              <a:rPr lang="en-GB" dirty="0" smtClean="0"/>
              <a:t>Handsets</a:t>
            </a:r>
          </a:p>
          <a:p>
            <a:r>
              <a:rPr lang="en-GB" dirty="0" smtClean="0"/>
              <a:t>Potential Benefits </a:t>
            </a:r>
            <a:endParaRPr lang="en-CA" dirty="0"/>
          </a:p>
        </p:txBody>
      </p:sp>
    </p:spTree>
    <p:extLst>
      <p:ext uri="{BB962C8B-B14F-4D97-AF65-F5344CB8AC3E}">
        <p14:creationId xmlns:p14="http://schemas.microsoft.com/office/powerpoint/2010/main" xmlns="" val="5084201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rotWithShape="1">
          <a:blip r:embed="rId2" cstate="print">
            <a:extLst>
              <a:ext uri="{28A0092B-C50C-407E-A947-70E740481C1C}">
                <a14:useLocalDpi xmlns:a14="http://schemas.microsoft.com/office/drawing/2010/main" xmlns="" val="0"/>
              </a:ext>
            </a:extLst>
          </a:blip>
          <a:srcRect b="24159"/>
          <a:stretch/>
        </p:blipFill>
        <p:spPr>
          <a:xfrm>
            <a:off x="-1" y="-1"/>
            <a:ext cx="18291175" cy="10290175"/>
          </a:xfrm>
          <a:prstGeom prst="rect">
            <a:avLst/>
          </a:prstGeom>
        </p:spPr>
      </p:pic>
      <p:pic>
        <p:nvPicPr>
          <p:cNvPr id="12" name="11 Imagen" descr="banda_baja.png"/>
          <p:cNvPicPr>
            <a:picLocks noChangeAspect="1"/>
          </p:cNvPicPr>
          <p:nvPr/>
        </p:nvPicPr>
        <p:blipFill>
          <a:blip r:embed="rId3" cstate="print"/>
          <a:srcRect t="66102"/>
          <a:stretch>
            <a:fillRect/>
          </a:stretch>
        </p:blipFill>
        <p:spPr>
          <a:xfrm>
            <a:off x="2729" y="6801271"/>
            <a:ext cx="18285716" cy="3486674"/>
          </a:xfrm>
          <a:prstGeom prst="rect">
            <a:avLst/>
          </a:prstGeom>
        </p:spPr>
      </p:pic>
      <p:sp>
        <p:nvSpPr>
          <p:cNvPr id="6" name="5 CuadroTexto"/>
          <p:cNvSpPr txBox="1"/>
          <p:nvPr/>
        </p:nvSpPr>
        <p:spPr>
          <a:xfrm>
            <a:off x="1152699" y="2336775"/>
            <a:ext cx="15409712" cy="5968301"/>
          </a:xfrm>
          <a:prstGeom prst="rect">
            <a:avLst/>
          </a:prstGeom>
          <a:noFill/>
        </p:spPr>
        <p:txBody>
          <a:bodyPr wrap="square" rtlCol="0">
            <a:spAutoFit/>
          </a:bodyPr>
          <a:lstStyle/>
          <a:p>
            <a:r>
              <a:rPr lang="en-GB" sz="3600" dirty="0" smtClean="0">
                <a:solidFill>
                  <a:schemeClr val="bg1"/>
                </a:solidFill>
                <a:latin typeface="Telefonica Text"/>
              </a:rPr>
              <a:t>Areas for ITU-T </a:t>
            </a:r>
            <a:r>
              <a:rPr lang="en-GB" sz="3600" dirty="0">
                <a:solidFill>
                  <a:schemeClr val="bg1"/>
                </a:solidFill>
                <a:latin typeface="Telefonica Text"/>
              </a:rPr>
              <a:t>Study Group 5 </a:t>
            </a:r>
            <a:r>
              <a:rPr lang="en-GB" sz="3600" dirty="0" smtClean="0">
                <a:solidFill>
                  <a:schemeClr val="bg1"/>
                </a:solidFill>
                <a:latin typeface="Telefonica Text"/>
              </a:rPr>
              <a:t>to </a:t>
            </a:r>
            <a:r>
              <a:rPr lang="en-GB" sz="3600" dirty="0" smtClean="0">
                <a:solidFill>
                  <a:schemeClr val="bg1"/>
                </a:solidFill>
                <a:latin typeface="Telefonica Text"/>
              </a:rPr>
              <a:t>consider:</a:t>
            </a:r>
            <a:endParaRPr lang="en-CA" sz="3600" dirty="0">
              <a:solidFill>
                <a:schemeClr val="bg1"/>
              </a:solidFill>
              <a:latin typeface="Telefonica Text"/>
            </a:endParaRPr>
          </a:p>
          <a:p>
            <a:pPr marL="571500" lvl="0" indent="-571500">
              <a:lnSpc>
                <a:spcPct val="114000"/>
              </a:lnSpc>
              <a:buFont typeface="Arial" panose="020B0604020202020204" pitchFamily="34" charset="0"/>
              <a:buChar char="•"/>
            </a:pPr>
            <a:r>
              <a:rPr lang="en-GB" dirty="0">
                <a:solidFill>
                  <a:schemeClr val="bg1"/>
                </a:solidFill>
                <a:latin typeface="Telefonica Text"/>
              </a:rPr>
              <a:t>Define what a successful outcome would be</a:t>
            </a:r>
            <a:endParaRPr lang="en-CA" dirty="0">
              <a:solidFill>
                <a:schemeClr val="bg1"/>
              </a:solidFill>
              <a:latin typeface="Telefonica Text"/>
            </a:endParaRPr>
          </a:p>
          <a:p>
            <a:pPr marL="571500" lvl="0" indent="-571500">
              <a:lnSpc>
                <a:spcPct val="114000"/>
              </a:lnSpc>
              <a:buFont typeface="Arial" panose="020B0604020202020204" pitchFamily="34" charset="0"/>
              <a:buChar char="•"/>
            </a:pPr>
            <a:r>
              <a:rPr lang="en-GB" dirty="0">
                <a:solidFill>
                  <a:schemeClr val="bg1"/>
                </a:solidFill>
                <a:latin typeface="Telefonica Text"/>
              </a:rPr>
              <a:t>Agree on the areas of evaluation or the questions that would form the basis for an eco-rating scheme</a:t>
            </a:r>
            <a:endParaRPr lang="en-CA" dirty="0">
              <a:solidFill>
                <a:schemeClr val="bg1"/>
              </a:solidFill>
              <a:latin typeface="Telefonica Text"/>
            </a:endParaRPr>
          </a:p>
          <a:p>
            <a:pPr marL="571500" lvl="0" indent="-571500">
              <a:lnSpc>
                <a:spcPct val="114000"/>
              </a:lnSpc>
              <a:buFont typeface="Arial" panose="020B0604020202020204" pitchFamily="34" charset="0"/>
              <a:buChar char="•"/>
            </a:pPr>
            <a:r>
              <a:rPr lang="en-GB" dirty="0">
                <a:solidFill>
                  <a:schemeClr val="bg1"/>
                </a:solidFill>
                <a:latin typeface="Telefonica Text"/>
              </a:rPr>
              <a:t>Join forces with active alignment initiatives (GSMA Eco rating working </a:t>
            </a:r>
            <a:r>
              <a:rPr lang="en-GB" dirty="0" smtClean="0">
                <a:solidFill>
                  <a:schemeClr val="bg1"/>
                </a:solidFill>
                <a:latin typeface="Telefonica Text"/>
              </a:rPr>
              <a:t>group, UL </a:t>
            </a:r>
            <a:r>
              <a:rPr lang="en-GB" dirty="0">
                <a:solidFill>
                  <a:schemeClr val="bg1"/>
                </a:solidFill>
                <a:latin typeface="Telefonica Text"/>
              </a:rPr>
              <a:t>working </a:t>
            </a:r>
            <a:r>
              <a:rPr lang="en-GB" dirty="0" smtClean="0">
                <a:solidFill>
                  <a:schemeClr val="bg1"/>
                </a:solidFill>
                <a:latin typeface="Telefonica Text"/>
              </a:rPr>
              <a:t>group and other interested stakeholders)</a:t>
            </a:r>
            <a:endParaRPr lang="en-CA" dirty="0">
              <a:solidFill>
                <a:schemeClr val="bg1"/>
              </a:solidFill>
              <a:latin typeface="Telefonica Text"/>
            </a:endParaRPr>
          </a:p>
          <a:p>
            <a:pPr marL="571500" lvl="0" indent="-571500">
              <a:lnSpc>
                <a:spcPct val="114000"/>
              </a:lnSpc>
              <a:buFont typeface="Arial" panose="020B0604020202020204" pitchFamily="34" charset="0"/>
              <a:buChar char="•"/>
            </a:pPr>
            <a:r>
              <a:rPr lang="en-GB" dirty="0">
                <a:solidFill>
                  <a:schemeClr val="bg1"/>
                </a:solidFill>
                <a:latin typeface="Telefonica Text"/>
              </a:rPr>
              <a:t>Agree on a methodology for scoring or ranking</a:t>
            </a:r>
            <a:endParaRPr lang="en-CA" dirty="0">
              <a:solidFill>
                <a:schemeClr val="bg1"/>
              </a:solidFill>
              <a:latin typeface="Telefonica Text"/>
            </a:endParaRPr>
          </a:p>
          <a:p>
            <a:pPr marL="571500" lvl="0" indent="-571500">
              <a:lnSpc>
                <a:spcPct val="114000"/>
              </a:lnSpc>
              <a:buFont typeface="Arial" panose="020B0604020202020204" pitchFamily="34" charset="0"/>
              <a:buChar char="•"/>
            </a:pPr>
            <a:r>
              <a:rPr lang="en-GB" dirty="0">
                <a:solidFill>
                  <a:schemeClr val="bg1"/>
                </a:solidFill>
                <a:latin typeface="Telefonica Text"/>
              </a:rPr>
              <a:t>Agree what attributes of a mobile handset should be mandatory minimum attributes </a:t>
            </a:r>
            <a:endParaRPr lang="en-CA" dirty="0">
              <a:solidFill>
                <a:schemeClr val="bg1"/>
              </a:solidFill>
              <a:latin typeface="Telefonica Text"/>
            </a:endParaRPr>
          </a:p>
          <a:p>
            <a:pPr marL="571500" lvl="0" indent="-571500">
              <a:lnSpc>
                <a:spcPct val="114000"/>
              </a:lnSpc>
              <a:buFont typeface="Arial" panose="020B0604020202020204" pitchFamily="34" charset="0"/>
              <a:buChar char="•"/>
            </a:pPr>
            <a:r>
              <a:rPr lang="en-GB" dirty="0">
                <a:solidFill>
                  <a:schemeClr val="bg1"/>
                </a:solidFill>
                <a:latin typeface="Telefonica Text"/>
              </a:rPr>
              <a:t>Coordinate the work stream</a:t>
            </a:r>
            <a:endParaRPr lang="en-CA" dirty="0">
              <a:solidFill>
                <a:schemeClr val="bg1"/>
              </a:solidFill>
              <a:latin typeface="Telefonica Text"/>
            </a:endParaRPr>
          </a:p>
          <a:p>
            <a:pPr marL="571500" lvl="0" indent="-571500">
              <a:lnSpc>
                <a:spcPct val="114000"/>
              </a:lnSpc>
              <a:buFont typeface="Arial" panose="020B0604020202020204" pitchFamily="34" charset="0"/>
              <a:buChar char="•"/>
            </a:pPr>
            <a:r>
              <a:rPr lang="en-GB" dirty="0">
                <a:solidFill>
                  <a:schemeClr val="bg1"/>
                </a:solidFill>
                <a:latin typeface="Telefonica Text"/>
              </a:rPr>
              <a:t>Maintain ownership of the tools developed and the accompanying data.</a:t>
            </a:r>
            <a:endParaRPr lang="en-CA" dirty="0">
              <a:solidFill>
                <a:schemeClr val="bg1"/>
              </a:solidFill>
              <a:latin typeface="Telefonica Text"/>
            </a:endParaRPr>
          </a:p>
          <a:p>
            <a:pPr marL="571500" indent="-571500">
              <a:lnSpc>
                <a:spcPct val="150000"/>
              </a:lnSpc>
              <a:buFont typeface="Arial" panose="020B0604020202020204" pitchFamily="34" charset="0"/>
              <a:buChar char="•"/>
            </a:pPr>
            <a:endParaRPr lang="en-CA" sz="3600" dirty="0">
              <a:solidFill>
                <a:schemeClr val="bg1"/>
              </a:solidFill>
              <a:latin typeface="Telefonica Text"/>
              <a:cs typeface="Arial" pitchFamily="34" charset="0"/>
            </a:endParaRPr>
          </a:p>
        </p:txBody>
      </p:sp>
      <p:sp>
        <p:nvSpPr>
          <p:cNvPr id="3" name="TextBox 2"/>
          <p:cNvSpPr txBox="1"/>
          <p:nvPr/>
        </p:nvSpPr>
        <p:spPr>
          <a:xfrm>
            <a:off x="1186791" y="404862"/>
            <a:ext cx="15913768" cy="1754326"/>
          </a:xfrm>
          <a:prstGeom prst="rect">
            <a:avLst/>
          </a:prstGeom>
          <a:noFill/>
        </p:spPr>
        <p:txBody>
          <a:bodyPr wrap="square" rtlCol="0">
            <a:spAutoFit/>
          </a:bodyPr>
          <a:lstStyle>
            <a:defPPr>
              <a:defRPr lang="es-ES"/>
            </a:defPPr>
            <a:lvl1pPr>
              <a:defRPr sz="5400">
                <a:solidFill>
                  <a:schemeClr val="bg1"/>
                </a:solidFill>
                <a:latin typeface="Telefonica Text"/>
              </a:defRPr>
            </a:lvl1pPr>
          </a:lstStyle>
          <a:p>
            <a:r>
              <a:rPr lang="en-GB" dirty="0" smtClean="0"/>
              <a:t>ITU-T Study Group 5 </a:t>
            </a:r>
          </a:p>
          <a:p>
            <a:r>
              <a:rPr lang="en-GB" dirty="0" smtClean="0"/>
              <a:t>Next Steps</a:t>
            </a:r>
            <a:endParaRPr lang="en-CA" dirty="0"/>
          </a:p>
        </p:txBody>
      </p:sp>
    </p:spTree>
    <p:extLst>
      <p:ext uri="{BB962C8B-B14F-4D97-AF65-F5344CB8AC3E}">
        <p14:creationId xmlns:p14="http://schemas.microsoft.com/office/powerpoint/2010/main" xmlns="" val="17093934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rotWithShape="1">
          <a:blip r:embed="rId2" cstate="print">
            <a:extLst>
              <a:ext uri="{28A0092B-C50C-407E-A947-70E740481C1C}">
                <a14:useLocalDpi xmlns:a14="http://schemas.microsoft.com/office/drawing/2010/main" xmlns="" val="0"/>
              </a:ext>
            </a:extLst>
          </a:blip>
          <a:srcRect b="24159"/>
          <a:stretch/>
        </p:blipFill>
        <p:spPr>
          <a:xfrm>
            <a:off x="-1" y="-1"/>
            <a:ext cx="18291175" cy="10290175"/>
          </a:xfrm>
          <a:prstGeom prst="rect">
            <a:avLst/>
          </a:prstGeom>
        </p:spPr>
      </p:pic>
      <p:pic>
        <p:nvPicPr>
          <p:cNvPr id="12" name="11 Imagen" descr="banda_baja.png"/>
          <p:cNvPicPr>
            <a:picLocks noChangeAspect="1"/>
          </p:cNvPicPr>
          <p:nvPr/>
        </p:nvPicPr>
        <p:blipFill>
          <a:blip r:embed="rId3" cstate="print"/>
          <a:srcRect t="66102"/>
          <a:stretch>
            <a:fillRect/>
          </a:stretch>
        </p:blipFill>
        <p:spPr>
          <a:xfrm>
            <a:off x="2729" y="6801271"/>
            <a:ext cx="18285716" cy="3486674"/>
          </a:xfrm>
          <a:prstGeom prst="rect">
            <a:avLst/>
          </a:prstGeom>
        </p:spPr>
      </p:pic>
      <p:sp>
        <p:nvSpPr>
          <p:cNvPr id="6" name="5 CuadroTexto"/>
          <p:cNvSpPr txBox="1"/>
          <p:nvPr/>
        </p:nvSpPr>
        <p:spPr>
          <a:xfrm>
            <a:off x="576635" y="1778709"/>
            <a:ext cx="15265696" cy="7115153"/>
          </a:xfrm>
          <a:prstGeom prst="rect">
            <a:avLst/>
          </a:prstGeom>
          <a:noFill/>
        </p:spPr>
        <p:txBody>
          <a:bodyPr wrap="square" rtlCol="0">
            <a:spAutoFit/>
          </a:bodyPr>
          <a:lstStyle/>
          <a:p>
            <a:pPr marL="685800" indent="-685800">
              <a:lnSpc>
                <a:spcPct val="114000"/>
              </a:lnSpc>
              <a:buFont typeface="Arial" panose="020B0604020202020204" pitchFamily="34" charset="0"/>
              <a:buChar char="•"/>
            </a:pPr>
            <a:r>
              <a:rPr lang="en-CA" sz="4800" dirty="0">
                <a:solidFill>
                  <a:schemeClr val="bg1"/>
                </a:solidFill>
                <a:latin typeface="Telefonica Text"/>
                <a:cs typeface="Arial" pitchFamily="34" charset="0"/>
              </a:rPr>
              <a:t>Sustainability issues are increasingly becoming more visible and </a:t>
            </a:r>
            <a:r>
              <a:rPr lang="en-CA" sz="4800" dirty="0" smtClean="0">
                <a:solidFill>
                  <a:schemeClr val="bg1"/>
                </a:solidFill>
                <a:latin typeface="Telefonica Text"/>
                <a:cs typeface="Arial" pitchFamily="34" charset="0"/>
              </a:rPr>
              <a:t>significant</a:t>
            </a:r>
          </a:p>
          <a:p>
            <a:pPr marL="1502405" lvl="1" indent="-685800">
              <a:lnSpc>
                <a:spcPct val="114000"/>
              </a:lnSpc>
              <a:buFont typeface="Arial" panose="020B0604020202020204" pitchFamily="34" charset="0"/>
              <a:buChar char="•"/>
            </a:pPr>
            <a:r>
              <a:rPr lang="en-CA" sz="4400" dirty="0">
                <a:solidFill>
                  <a:schemeClr val="bg1"/>
                </a:solidFill>
                <a:latin typeface="Telefonica Text"/>
                <a:cs typeface="Arial" pitchFamily="34" charset="0"/>
              </a:rPr>
              <a:t>Climate </a:t>
            </a:r>
            <a:r>
              <a:rPr lang="en-CA" sz="4400" dirty="0" smtClean="0">
                <a:solidFill>
                  <a:schemeClr val="bg1"/>
                </a:solidFill>
                <a:latin typeface="Telefonica Text"/>
                <a:cs typeface="Arial" pitchFamily="34" charset="0"/>
              </a:rPr>
              <a:t>Change</a:t>
            </a:r>
          </a:p>
          <a:p>
            <a:pPr marL="1502405" lvl="1" indent="-685800">
              <a:lnSpc>
                <a:spcPct val="114000"/>
              </a:lnSpc>
              <a:buFont typeface="Arial" panose="020B0604020202020204" pitchFamily="34" charset="0"/>
              <a:buChar char="•"/>
            </a:pPr>
            <a:r>
              <a:rPr lang="en-CA" sz="4400" dirty="0" smtClean="0">
                <a:solidFill>
                  <a:schemeClr val="bg1"/>
                </a:solidFill>
                <a:latin typeface="Telefonica Text"/>
                <a:cs typeface="Arial" pitchFamily="34" charset="0"/>
              </a:rPr>
              <a:t>Ethical </a:t>
            </a:r>
            <a:r>
              <a:rPr lang="en-CA" sz="4400" dirty="0">
                <a:solidFill>
                  <a:schemeClr val="bg1"/>
                </a:solidFill>
                <a:latin typeface="Telefonica Text"/>
                <a:cs typeface="Arial" pitchFamily="34" charset="0"/>
              </a:rPr>
              <a:t>Supply </a:t>
            </a:r>
            <a:r>
              <a:rPr lang="en-CA" sz="4400" dirty="0" smtClean="0">
                <a:solidFill>
                  <a:schemeClr val="bg1"/>
                </a:solidFill>
                <a:latin typeface="Telefonica Text"/>
                <a:cs typeface="Arial" pitchFamily="34" charset="0"/>
              </a:rPr>
              <a:t>Chains</a:t>
            </a:r>
          </a:p>
          <a:p>
            <a:pPr marL="1502405" lvl="1" indent="-685800">
              <a:lnSpc>
                <a:spcPct val="114000"/>
              </a:lnSpc>
              <a:buFont typeface="Arial" panose="020B0604020202020204" pitchFamily="34" charset="0"/>
              <a:buChar char="•"/>
            </a:pPr>
            <a:r>
              <a:rPr lang="en-CA" sz="4400" dirty="0" smtClean="0">
                <a:solidFill>
                  <a:schemeClr val="bg1"/>
                </a:solidFill>
                <a:latin typeface="Telefonica Text"/>
                <a:cs typeface="Arial" pitchFamily="34" charset="0"/>
              </a:rPr>
              <a:t>Toxic Materials</a:t>
            </a:r>
          </a:p>
          <a:p>
            <a:pPr marL="1502405" lvl="1" indent="-685800">
              <a:lnSpc>
                <a:spcPct val="114000"/>
              </a:lnSpc>
              <a:buFont typeface="Arial" panose="020B0604020202020204" pitchFamily="34" charset="0"/>
              <a:buChar char="•"/>
            </a:pPr>
            <a:r>
              <a:rPr lang="en-CA" sz="4400" dirty="0" smtClean="0">
                <a:solidFill>
                  <a:schemeClr val="bg1"/>
                </a:solidFill>
                <a:latin typeface="Telefonica Text"/>
                <a:cs typeface="Arial" pitchFamily="34" charset="0"/>
              </a:rPr>
              <a:t>Resource </a:t>
            </a:r>
            <a:r>
              <a:rPr lang="en-CA" sz="4400" dirty="0">
                <a:solidFill>
                  <a:schemeClr val="bg1"/>
                </a:solidFill>
                <a:latin typeface="Telefonica Text"/>
                <a:cs typeface="Arial" pitchFamily="34" charset="0"/>
              </a:rPr>
              <a:t>Scarcity </a:t>
            </a:r>
            <a:endParaRPr lang="en-CA" sz="4400" dirty="0" smtClean="0">
              <a:solidFill>
                <a:schemeClr val="bg1"/>
              </a:solidFill>
              <a:latin typeface="Telefonica Text"/>
              <a:cs typeface="Arial" pitchFamily="34" charset="0"/>
            </a:endParaRPr>
          </a:p>
          <a:p>
            <a:pPr marL="1502405" lvl="1" indent="-685800">
              <a:lnSpc>
                <a:spcPct val="114000"/>
              </a:lnSpc>
              <a:buFont typeface="Arial" panose="020B0604020202020204" pitchFamily="34" charset="0"/>
              <a:buChar char="•"/>
            </a:pPr>
            <a:r>
              <a:rPr lang="en-CA" sz="4400" dirty="0" smtClean="0">
                <a:solidFill>
                  <a:schemeClr val="bg1"/>
                </a:solidFill>
                <a:latin typeface="Telefonica Text"/>
                <a:cs typeface="Arial" pitchFamily="34" charset="0"/>
              </a:rPr>
              <a:t>Management </a:t>
            </a:r>
            <a:r>
              <a:rPr lang="en-CA" sz="4400" dirty="0">
                <a:solidFill>
                  <a:schemeClr val="bg1"/>
                </a:solidFill>
                <a:latin typeface="Telefonica Text"/>
                <a:cs typeface="Arial" pitchFamily="34" charset="0"/>
              </a:rPr>
              <a:t>of </a:t>
            </a:r>
            <a:r>
              <a:rPr lang="en-CA" sz="4400" dirty="0" smtClean="0">
                <a:solidFill>
                  <a:schemeClr val="bg1"/>
                </a:solidFill>
                <a:latin typeface="Telefonica Text"/>
                <a:cs typeface="Arial" pitchFamily="34" charset="0"/>
              </a:rPr>
              <a:t>Waste</a:t>
            </a:r>
          </a:p>
          <a:p>
            <a:pPr marL="685800" indent="-685800">
              <a:lnSpc>
                <a:spcPct val="114000"/>
              </a:lnSpc>
              <a:buFont typeface="Arial" panose="020B0604020202020204" pitchFamily="34" charset="0"/>
              <a:buChar char="•"/>
            </a:pPr>
            <a:r>
              <a:rPr lang="en-CA" sz="4400" dirty="0" smtClean="0">
                <a:solidFill>
                  <a:schemeClr val="bg1"/>
                </a:solidFill>
                <a:latin typeface="Telefonica Text"/>
                <a:cs typeface="Arial" pitchFamily="34" charset="0"/>
              </a:rPr>
              <a:t>Range </a:t>
            </a:r>
            <a:r>
              <a:rPr lang="en-CA" sz="4400" dirty="0">
                <a:solidFill>
                  <a:schemeClr val="bg1"/>
                </a:solidFill>
                <a:latin typeface="Telefonica Text"/>
                <a:cs typeface="Arial" pitchFamily="34" charset="0"/>
              </a:rPr>
              <a:t>of industries have developed </a:t>
            </a:r>
            <a:r>
              <a:rPr lang="en-CA" sz="4400" dirty="0" smtClean="0">
                <a:solidFill>
                  <a:schemeClr val="bg1"/>
                </a:solidFill>
                <a:latin typeface="Telefonica Text"/>
                <a:cs typeface="Arial" pitchFamily="34" charset="0"/>
              </a:rPr>
              <a:t>sustainability rating schemes</a:t>
            </a:r>
          </a:p>
        </p:txBody>
      </p:sp>
      <p:sp>
        <p:nvSpPr>
          <p:cNvPr id="3" name="TextBox 2"/>
          <p:cNvSpPr txBox="1"/>
          <p:nvPr/>
        </p:nvSpPr>
        <p:spPr>
          <a:xfrm>
            <a:off x="1296715" y="392559"/>
            <a:ext cx="14545616" cy="1107996"/>
          </a:xfrm>
          <a:prstGeom prst="rect">
            <a:avLst/>
          </a:prstGeom>
          <a:noFill/>
        </p:spPr>
        <p:txBody>
          <a:bodyPr wrap="square" rtlCol="0">
            <a:spAutoFit/>
          </a:bodyPr>
          <a:lstStyle/>
          <a:p>
            <a:r>
              <a:rPr lang="en-CA" sz="6600" dirty="0" smtClean="0">
                <a:solidFill>
                  <a:schemeClr val="bg1"/>
                </a:solidFill>
                <a:latin typeface="Telefonica Text"/>
              </a:rPr>
              <a:t>Background </a:t>
            </a:r>
            <a:endParaRPr lang="en-CA" sz="6600" dirty="0">
              <a:solidFill>
                <a:schemeClr val="bg1"/>
              </a:solidFill>
              <a:latin typeface="Telefonica Text"/>
            </a:endParaRPr>
          </a:p>
        </p:txBody>
      </p:sp>
      <p:pic>
        <p:nvPicPr>
          <p:cNvPr id="7" name="Picture 6"/>
          <p:cNvPicPr/>
          <p:nvPr/>
        </p:nvPicPr>
        <p:blipFill rotWithShape="1">
          <a:blip r:embed="rId4" cstate="print"/>
          <a:srcRect l="44150" t="25896" r="32194" b="49160"/>
          <a:stretch/>
        </p:blipFill>
        <p:spPr bwMode="auto">
          <a:xfrm>
            <a:off x="10069065" y="2768823"/>
            <a:ext cx="5269210" cy="3600400"/>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14194937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8763" y="3704927"/>
            <a:ext cx="14689632" cy="93610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4 Imagen"/>
          <p:cNvPicPr>
            <a:picLocks noChangeAspect="1"/>
          </p:cNvPicPr>
          <p:nvPr/>
        </p:nvPicPr>
        <p:blipFill rotWithShape="1">
          <a:blip r:embed="rId2" cstate="print">
            <a:extLst>
              <a:ext uri="{28A0092B-C50C-407E-A947-70E740481C1C}">
                <a14:useLocalDpi xmlns:a14="http://schemas.microsoft.com/office/drawing/2010/main" xmlns="" val="0"/>
              </a:ext>
            </a:extLst>
          </a:blip>
          <a:srcRect b="24159"/>
          <a:stretch/>
        </p:blipFill>
        <p:spPr>
          <a:xfrm>
            <a:off x="15626" y="-2230"/>
            <a:ext cx="18291175" cy="10290175"/>
          </a:xfrm>
          <a:prstGeom prst="rect">
            <a:avLst/>
          </a:prstGeom>
        </p:spPr>
      </p:pic>
      <p:pic>
        <p:nvPicPr>
          <p:cNvPr id="12" name="11 Imagen" descr="banda_baja.png"/>
          <p:cNvPicPr>
            <a:picLocks noChangeAspect="1"/>
          </p:cNvPicPr>
          <p:nvPr/>
        </p:nvPicPr>
        <p:blipFill>
          <a:blip r:embed="rId3" cstate="print"/>
          <a:srcRect t="66102"/>
          <a:stretch>
            <a:fillRect/>
          </a:stretch>
        </p:blipFill>
        <p:spPr>
          <a:xfrm>
            <a:off x="2729" y="6801271"/>
            <a:ext cx="18285716" cy="3486674"/>
          </a:xfrm>
          <a:prstGeom prst="rect">
            <a:avLst/>
          </a:prstGeom>
        </p:spPr>
      </p:pic>
      <p:grpSp>
        <p:nvGrpSpPr>
          <p:cNvPr id="8" name="Group 7"/>
          <p:cNvGrpSpPr/>
          <p:nvPr/>
        </p:nvGrpSpPr>
        <p:grpSpPr>
          <a:xfrm>
            <a:off x="1152699" y="1129476"/>
            <a:ext cx="15697744" cy="7555040"/>
            <a:chOff x="1152699" y="1129476"/>
            <a:chExt cx="15697744" cy="7555040"/>
          </a:xfrm>
        </p:grpSpPr>
        <p:sp>
          <p:nvSpPr>
            <p:cNvPr id="6" name="5 CuadroTexto"/>
            <p:cNvSpPr txBox="1"/>
            <p:nvPr/>
          </p:nvSpPr>
          <p:spPr>
            <a:xfrm>
              <a:off x="1296715" y="1129476"/>
              <a:ext cx="15409712" cy="2431435"/>
            </a:xfrm>
            <a:prstGeom prst="rect">
              <a:avLst/>
            </a:prstGeom>
            <a:noFill/>
          </p:spPr>
          <p:txBody>
            <a:bodyPr wrap="square" rtlCol="0">
              <a:spAutoFit/>
            </a:bodyPr>
            <a:lstStyle/>
            <a:p>
              <a:pPr algn="ctr"/>
              <a:r>
                <a:rPr lang="en-CA" sz="4400" i="1" dirty="0" smtClean="0">
                  <a:solidFill>
                    <a:schemeClr val="bg1"/>
                  </a:solidFill>
                  <a:latin typeface="Telefonica Text"/>
                </a:rPr>
                <a:t>Thank you</a:t>
              </a:r>
            </a:p>
            <a:p>
              <a:pPr algn="ctr"/>
              <a:endParaRPr lang="en-CA" sz="3600" dirty="0">
                <a:solidFill>
                  <a:schemeClr val="bg1"/>
                </a:solidFill>
                <a:latin typeface="Telefonica Text"/>
              </a:endParaRPr>
            </a:p>
            <a:p>
              <a:pPr algn="ctr"/>
              <a:r>
                <a:rPr lang="en-CA" sz="3600" dirty="0" smtClean="0">
                  <a:solidFill>
                    <a:schemeClr val="bg1"/>
                  </a:solidFill>
                  <a:latin typeface="Telefonica Text"/>
                </a:rPr>
                <a:t>Report can be downloaded at :</a:t>
              </a:r>
            </a:p>
            <a:p>
              <a:pPr algn="ctr"/>
              <a:endParaRPr lang="en-CA" sz="3600" dirty="0">
                <a:solidFill>
                  <a:schemeClr val="bg1"/>
                </a:solidFill>
                <a:latin typeface="Telefonica Text"/>
              </a:endParaRPr>
            </a:p>
          </p:txBody>
        </p:sp>
        <p:sp>
          <p:nvSpPr>
            <p:cNvPr id="4" name="TextBox 3"/>
            <p:cNvSpPr txBox="1"/>
            <p:nvPr/>
          </p:nvSpPr>
          <p:spPr>
            <a:xfrm>
              <a:off x="1908783" y="5145086"/>
              <a:ext cx="14185576" cy="3539430"/>
            </a:xfrm>
            <a:prstGeom prst="rect">
              <a:avLst/>
            </a:prstGeom>
            <a:noFill/>
          </p:spPr>
          <p:txBody>
            <a:bodyPr wrap="square" rtlCol="0">
              <a:spAutoFit/>
            </a:bodyPr>
            <a:lstStyle/>
            <a:p>
              <a:pPr algn="ctr"/>
              <a:r>
                <a:rPr lang="en-CA" dirty="0">
                  <a:solidFill>
                    <a:schemeClr val="bg1"/>
                  </a:solidFill>
                  <a:latin typeface="Telefonica Text"/>
                  <a:cs typeface="Arial" pitchFamily="34" charset="0"/>
                </a:rPr>
                <a:t>Questions:</a:t>
              </a:r>
            </a:p>
            <a:p>
              <a:pPr algn="ctr"/>
              <a:endParaRPr lang="en-CA" dirty="0">
                <a:solidFill>
                  <a:schemeClr val="bg1"/>
                </a:solidFill>
                <a:latin typeface="Telefonica Text"/>
                <a:cs typeface="Arial" pitchFamily="34" charset="0"/>
              </a:endParaRPr>
            </a:p>
            <a:p>
              <a:pPr algn="ctr"/>
              <a:r>
                <a:rPr lang="en-CA" dirty="0">
                  <a:solidFill>
                    <a:schemeClr val="bg1"/>
                  </a:solidFill>
                  <a:latin typeface="Telefonica Text"/>
                  <a:cs typeface="Arial" pitchFamily="34" charset="0"/>
                </a:rPr>
                <a:t>John Smiciklas</a:t>
              </a:r>
            </a:p>
            <a:p>
              <a:pPr algn="ctr"/>
              <a:r>
                <a:rPr lang="en-CA" dirty="0">
                  <a:solidFill>
                    <a:schemeClr val="bg1"/>
                  </a:solidFill>
                  <a:latin typeface="Telefonica Text"/>
                  <a:cs typeface="Arial" pitchFamily="34" charset="0"/>
                </a:rPr>
                <a:t>Principal, MJRD Assessment Inc.</a:t>
              </a:r>
            </a:p>
            <a:p>
              <a:pPr algn="ctr"/>
              <a:r>
                <a:rPr lang="en-CA" dirty="0">
                  <a:solidFill>
                    <a:schemeClr val="bg1"/>
                  </a:solidFill>
                  <a:latin typeface="Telefonica Text"/>
                  <a:cs typeface="Arial" pitchFamily="34" charset="0"/>
                </a:rPr>
                <a:t>Oakville, Ontario  Canada</a:t>
              </a:r>
            </a:p>
            <a:p>
              <a:pPr algn="ctr"/>
              <a:r>
                <a:rPr lang="en-CA" dirty="0">
                  <a:solidFill>
                    <a:schemeClr val="bg1"/>
                  </a:solidFill>
                  <a:latin typeface="Telefonica Text"/>
                  <a:cs typeface="Arial" pitchFamily="34" charset="0"/>
                </a:rPr>
                <a:t>john.smiciklas@sympatico.ca</a:t>
              </a:r>
            </a:p>
            <a:p>
              <a:endParaRPr lang="en-CA" dirty="0"/>
            </a:p>
          </p:txBody>
        </p:sp>
        <p:sp>
          <p:nvSpPr>
            <p:cNvPr id="7" name="TextBox 6"/>
            <p:cNvSpPr txBox="1"/>
            <p:nvPr/>
          </p:nvSpPr>
          <p:spPr>
            <a:xfrm>
              <a:off x="1152699" y="3272879"/>
              <a:ext cx="15697744" cy="1569660"/>
            </a:xfrm>
            <a:prstGeom prst="rect">
              <a:avLst/>
            </a:prstGeom>
            <a:solidFill>
              <a:schemeClr val="bg1"/>
            </a:solidFill>
          </p:spPr>
          <p:txBody>
            <a:bodyPr wrap="square" rtlCol="0">
              <a:spAutoFit/>
            </a:bodyPr>
            <a:lstStyle/>
            <a:p>
              <a:pPr algn="ctr"/>
              <a:endParaRPr lang="en-CA" dirty="0">
                <a:solidFill>
                  <a:schemeClr val="bg1"/>
                </a:solidFill>
                <a:latin typeface="Telefonica Text"/>
              </a:endParaRPr>
            </a:p>
            <a:p>
              <a:pPr algn="ctr"/>
              <a:r>
                <a:rPr lang="en-CA" dirty="0">
                  <a:solidFill>
                    <a:schemeClr val="bg1"/>
                  </a:solidFill>
                  <a:latin typeface="Telefonica Text"/>
                  <a:hlinkClick r:id="rId4"/>
                </a:rPr>
                <a:t>http://www.itu.int/dms_pub/itu-t/oth/4B/01/T4B010000030001PDFE.pdf</a:t>
              </a:r>
              <a:endParaRPr lang="en-CA" dirty="0">
                <a:solidFill>
                  <a:schemeClr val="bg1"/>
                </a:solidFill>
                <a:latin typeface="Telefonica Text"/>
              </a:endParaRPr>
            </a:p>
            <a:p>
              <a:endParaRPr lang="en-CA" dirty="0"/>
            </a:p>
          </p:txBody>
        </p:sp>
      </p:grpSp>
    </p:spTree>
    <p:extLst>
      <p:ext uri="{BB962C8B-B14F-4D97-AF65-F5344CB8AC3E}">
        <p14:creationId xmlns:p14="http://schemas.microsoft.com/office/powerpoint/2010/main" xmlns="" val="5947873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rotWithShape="1">
          <a:blip r:embed="rId2" cstate="print">
            <a:extLst>
              <a:ext uri="{28A0092B-C50C-407E-A947-70E740481C1C}">
                <a14:useLocalDpi xmlns:a14="http://schemas.microsoft.com/office/drawing/2010/main" xmlns="" val="0"/>
              </a:ext>
            </a:extLst>
          </a:blip>
          <a:srcRect b="24159"/>
          <a:stretch/>
        </p:blipFill>
        <p:spPr>
          <a:xfrm>
            <a:off x="-1" y="-1"/>
            <a:ext cx="18291175" cy="10290175"/>
          </a:xfrm>
          <a:prstGeom prst="rect">
            <a:avLst/>
          </a:prstGeom>
        </p:spPr>
      </p:pic>
      <p:pic>
        <p:nvPicPr>
          <p:cNvPr id="12" name="11 Imagen" descr="banda_baja.png"/>
          <p:cNvPicPr>
            <a:picLocks noChangeAspect="1"/>
          </p:cNvPicPr>
          <p:nvPr/>
        </p:nvPicPr>
        <p:blipFill>
          <a:blip r:embed="rId3" cstate="print"/>
          <a:srcRect t="66102"/>
          <a:stretch>
            <a:fillRect/>
          </a:stretch>
        </p:blipFill>
        <p:spPr>
          <a:xfrm>
            <a:off x="2729" y="6801271"/>
            <a:ext cx="18285716" cy="3486674"/>
          </a:xfrm>
          <a:prstGeom prst="rect">
            <a:avLst/>
          </a:prstGeom>
        </p:spPr>
      </p:pic>
      <p:sp>
        <p:nvSpPr>
          <p:cNvPr id="6" name="5 CuadroTexto"/>
          <p:cNvSpPr txBox="1"/>
          <p:nvPr/>
        </p:nvSpPr>
        <p:spPr>
          <a:xfrm>
            <a:off x="1296715" y="1778709"/>
            <a:ext cx="9073008" cy="4524315"/>
          </a:xfrm>
          <a:prstGeom prst="rect">
            <a:avLst/>
          </a:prstGeom>
          <a:noFill/>
        </p:spPr>
        <p:txBody>
          <a:bodyPr wrap="square" rtlCol="0">
            <a:spAutoFit/>
          </a:bodyPr>
          <a:lstStyle/>
          <a:p>
            <a:pPr marL="685800" indent="-685800">
              <a:buFont typeface="Arial" panose="020B0604020202020204" pitchFamily="34" charset="0"/>
              <a:buChar char="•"/>
            </a:pPr>
            <a:r>
              <a:rPr lang="en-CA" sz="4800" dirty="0" smtClean="0">
                <a:solidFill>
                  <a:schemeClr val="bg1"/>
                </a:solidFill>
                <a:latin typeface="Telefonica Text"/>
                <a:cs typeface="Arial" pitchFamily="34" charset="0"/>
              </a:rPr>
              <a:t>Mobile </a:t>
            </a:r>
            <a:r>
              <a:rPr lang="en-CA" sz="4800" dirty="0">
                <a:solidFill>
                  <a:schemeClr val="bg1"/>
                </a:solidFill>
                <a:latin typeface="Telefonica Text"/>
                <a:cs typeface="Arial" pitchFamily="34" charset="0"/>
              </a:rPr>
              <a:t>telecom operators and </a:t>
            </a:r>
            <a:r>
              <a:rPr lang="en-CA" sz="4800" dirty="0" smtClean="0">
                <a:solidFill>
                  <a:schemeClr val="bg1"/>
                </a:solidFill>
                <a:latin typeface="Telefonica Text"/>
                <a:cs typeface="Arial" pitchFamily="34" charset="0"/>
              </a:rPr>
              <a:t>other organizations </a:t>
            </a:r>
            <a:r>
              <a:rPr lang="en-CA" sz="4800" dirty="0" smtClean="0">
                <a:solidFill>
                  <a:schemeClr val="bg1"/>
                </a:solidFill>
                <a:latin typeface="Telefonica Text"/>
                <a:cs typeface="Arial" pitchFamily="34" charset="0"/>
              </a:rPr>
              <a:t>have developed various  </a:t>
            </a:r>
            <a:r>
              <a:rPr lang="en-CA" sz="4800" dirty="0">
                <a:solidFill>
                  <a:schemeClr val="bg1"/>
                </a:solidFill>
                <a:latin typeface="Telefonica Text"/>
                <a:cs typeface="Arial" pitchFamily="34" charset="0"/>
              </a:rPr>
              <a:t>eco-rating schemes to communicate the sustainability performance of their products to consumers </a:t>
            </a:r>
            <a:endParaRPr lang="en-CA" sz="4800" dirty="0" smtClean="0">
              <a:solidFill>
                <a:schemeClr val="bg1"/>
              </a:solidFill>
              <a:latin typeface="Telefonica Text"/>
              <a:cs typeface="Arial" pitchFamily="34" charset="0"/>
            </a:endParaRPr>
          </a:p>
          <a:p>
            <a:pPr marL="685800" indent="-685800">
              <a:buFont typeface="Arial" panose="020B0604020202020204" pitchFamily="34" charset="0"/>
              <a:buChar char="•"/>
            </a:pPr>
            <a:endParaRPr lang="en-CA" sz="4800" dirty="0" smtClean="0">
              <a:solidFill>
                <a:schemeClr val="bg1"/>
              </a:solidFill>
              <a:latin typeface="Telefonica Text"/>
              <a:cs typeface="Arial" pitchFamily="34" charset="0"/>
            </a:endParaRPr>
          </a:p>
        </p:txBody>
      </p:sp>
      <p:sp>
        <p:nvSpPr>
          <p:cNvPr id="3" name="TextBox 2"/>
          <p:cNvSpPr txBox="1"/>
          <p:nvPr/>
        </p:nvSpPr>
        <p:spPr>
          <a:xfrm>
            <a:off x="1296715" y="392559"/>
            <a:ext cx="14545616" cy="1107996"/>
          </a:xfrm>
          <a:prstGeom prst="rect">
            <a:avLst/>
          </a:prstGeom>
          <a:noFill/>
        </p:spPr>
        <p:txBody>
          <a:bodyPr wrap="square" rtlCol="0">
            <a:spAutoFit/>
          </a:bodyPr>
          <a:lstStyle/>
          <a:p>
            <a:r>
              <a:rPr lang="en-CA" sz="6600" dirty="0" smtClean="0">
                <a:solidFill>
                  <a:schemeClr val="bg1"/>
                </a:solidFill>
                <a:latin typeface="Telefonica Text"/>
              </a:rPr>
              <a:t>Background </a:t>
            </a:r>
            <a:endParaRPr lang="en-CA" sz="6600" dirty="0">
              <a:solidFill>
                <a:schemeClr val="bg1"/>
              </a:solidFill>
              <a:latin typeface="Telefonica Text"/>
            </a:endParaRPr>
          </a:p>
        </p:txBody>
      </p:sp>
      <p:pic>
        <p:nvPicPr>
          <p:cNvPr id="7" name="Picture 6"/>
          <p:cNvPicPr/>
          <p:nvPr/>
        </p:nvPicPr>
        <p:blipFill rotWithShape="1">
          <a:blip r:embed="rId4" cstate="print"/>
          <a:srcRect l="46795" t="46952" r="35385" b="20911"/>
          <a:stretch/>
        </p:blipFill>
        <p:spPr bwMode="auto">
          <a:xfrm>
            <a:off x="11229253" y="1854016"/>
            <a:ext cx="5261149" cy="5557004"/>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6317682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rotWithShape="1">
          <a:blip r:embed="rId2" cstate="print">
            <a:extLst>
              <a:ext uri="{28A0092B-C50C-407E-A947-70E740481C1C}">
                <a14:useLocalDpi xmlns:a14="http://schemas.microsoft.com/office/drawing/2010/main" xmlns="" val="0"/>
              </a:ext>
            </a:extLst>
          </a:blip>
          <a:srcRect b="24159"/>
          <a:stretch/>
        </p:blipFill>
        <p:spPr>
          <a:xfrm>
            <a:off x="-1" y="-1"/>
            <a:ext cx="18291175" cy="10290175"/>
          </a:xfrm>
          <a:prstGeom prst="rect">
            <a:avLst/>
          </a:prstGeom>
        </p:spPr>
      </p:pic>
      <p:pic>
        <p:nvPicPr>
          <p:cNvPr id="12" name="11 Imagen" descr="banda_baja.png"/>
          <p:cNvPicPr>
            <a:picLocks noChangeAspect="1"/>
          </p:cNvPicPr>
          <p:nvPr/>
        </p:nvPicPr>
        <p:blipFill>
          <a:blip r:embed="rId3" cstate="print"/>
          <a:srcRect t="66102"/>
          <a:stretch>
            <a:fillRect/>
          </a:stretch>
        </p:blipFill>
        <p:spPr>
          <a:xfrm>
            <a:off x="2729" y="6801271"/>
            <a:ext cx="18285716" cy="3486674"/>
          </a:xfrm>
          <a:prstGeom prst="rect">
            <a:avLst/>
          </a:prstGeom>
        </p:spPr>
      </p:pic>
      <p:sp>
        <p:nvSpPr>
          <p:cNvPr id="6" name="5 CuadroTexto"/>
          <p:cNvSpPr txBox="1"/>
          <p:nvPr/>
        </p:nvSpPr>
        <p:spPr>
          <a:xfrm>
            <a:off x="1296715" y="1778709"/>
            <a:ext cx="9649072" cy="7478970"/>
          </a:xfrm>
          <a:prstGeom prst="rect">
            <a:avLst/>
          </a:prstGeom>
          <a:noFill/>
        </p:spPr>
        <p:txBody>
          <a:bodyPr wrap="square" rtlCol="0">
            <a:spAutoFit/>
          </a:bodyPr>
          <a:lstStyle/>
          <a:p>
            <a:pPr marL="685800" indent="-685800">
              <a:buFont typeface="Arial" panose="020B0604020202020204" pitchFamily="34" charset="0"/>
              <a:buChar char="•"/>
            </a:pPr>
            <a:r>
              <a:rPr lang="en-CA" sz="4800" dirty="0" smtClean="0">
                <a:solidFill>
                  <a:schemeClr val="bg1"/>
                </a:solidFill>
                <a:latin typeface="Telefonica Text"/>
                <a:cs typeface="Arial" pitchFamily="34" charset="0"/>
              </a:rPr>
              <a:t>ITU-T undertook study in 2012 to review the various initiatives</a:t>
            </a:r>
          </a:p>
          <a:p>
            <a:pPr marL="685800" indent="-685800">
              <a:buFont typeface="Arial" panose="020B0604020202020204" pitchFamily="34" charset="0"/>
              <a:buChar char="•"/>
            </a:pPr>
            <a:r>
              <a:rPr lang="en-CA" sz="4800" dirty="0" smtClean="0">
                <a:solidFill>
                  <a:schemeClr val="bg1"/>
                </a:solidFill>
                <a:latin typeface="Telefonica Text"/>
                <a:cs typeface="Arial" pitchFamily="34" charset="0"/>
              </a:rPr>
              <a:t>Determine a potential framework for a global standardised methodology for eco-labels</a:t>
            </a:r>
          </a:p>
          <a:p>
            <a:pPr marL="685800" indent="-685800">
              <a:buFont typeface="Arial" panose="020B0604020202020204" pitchFamily="34" charset="0"/>
              <a:buChar char="•"/>
            </a:pPr>
            <a:r>
              <a:rPr lang="en-CA" sz="4800" dirty="0" smtClean="0">
                <a:solidFill>
                  <a:schemeClr val="bg1"/>
                </a:solidFill>
                <a:latin typeface="Telefonica Text"/>
                <a:cs typeface="Arial" pitchFamily="34" charset="0"/>
              </a:rPr>
              <a:t>Consistency of information </a:t>
            </a:r>
          </a:p>
          <a:p>
            <a:pPr marL="685800" indent="-685800">
              <a:buFont typeface="Arial" panose="020B0604020202020204" pitchFamily="34" charset="0"/>
              <a:buChar char="•"/>
            </a:pPr>
            <a:r>
              <a:rPr lang="en-CA" sz="4800" dirty="0" smtClean="0">
                <a:solidFill>
                  <a:schemeClr val="bg1"/>
                </a:solidFill>
                <a:latin typeface="Telefonica Text"/>
                <a:cs typeface="Arial" pitchFamily="34" charset="0"/>
              </a:rPr>
              <a:t>Reduction of effort for all parties</a:t>
            </a:r>
          </a:p>
          <a:p>
            <a:pPr marL="685800" indent="-685800">
              <a:buFont typeface="Arial" panose="020B0604020202020204" pitchFamily="34" charset="0"/>
              <a:buChar char="•"/>
            </a:pPr>
            <a:endParaRPr lang="en-CA" sz="4800" dirty="0" smtClean="0">
              <a:solidFill>
                <a:schemeClr val="bg1"/>
              </a:solidFill>
              <a:latin typeface="Telefonica Text"/>
              <a:cs typeface="Arial" pitchFamily="34" charset="0"/>
            </a:endParaRPr>
          </a:p>
          <a:p>
            <a:pPr marL="685800" indent="-685800">
              <a:buFont typeface="Arial" panose="020B0604020202020204" pitchFamily="34" charset="0"/>
              <a:buChar char="•"/>
            </a:pPr>
            <a:endParaRPr lang="en-CA" sz="4800" dirty="0" smtClean="0">
              <a:solidFill>
                <a:schemeClr val="bg1"/>
              </a:solidFill>
              <a:latin typeface="Telefonica Text"/>
              <a:cs typeface="Arial" pitchFamily="34" charset="0"/>
            </a:endParaRPr>
          </a:p>
        </p:txBody>
      </p:sp>
      <p:sp>
        <p:nvSpPr>
          <p:cNvPr id="3" name="TextBox 2"/>
          <p:cNvSpPr txBox="1"/>
          <p:nvPr/>
        </p:nvSpPr>
        <p:spPr>
          <a:xfrm>
            <a:off x="1296715" y="392559"/>
            <a:ext cx="14545616" cy="1107996"/>
          </a:xfrm>
          <a:prstGeom prst="rect">
            <a:avLst/>
          </a:prstGeom>
          <a:noFill/>
        </p:spPr>
        <p:txBody>
          <a:bodyPr wrap="square" rtlCol="0">
            <a:spAutoFit/>
          </a:bodyPr>
          <a:lstStyle/>
          <a:p>
            <a:r>
              <a:rPr lang="en-CA" sz="6600" dirty="0" smtClean="0">
                <a:solidFill>
                  <a:schemeClr val="bg1"/>
                </a:solidFill>
                <a:latin typeface="Telefonica Text"/>
              </a:rPr>
              <a:t>Background </a:t>
            </a:r>
            <a:endParaRPr lang="en-CA" sz="6600" dirty="0">
              <a:solidFill>
                <a:schemeClr val="bg1"/>
              </a:solidFill>
              <a:latin typeface="Telefonica Text"/>
            </a:endParaRPr>
          </a:p>
        </p:txBody>
      </p:sp>
      <p:pic>
        <p:nvPicPr>
          <p:cNvPr id="8" name="Picture 7"/>
          <p:cNvPicPr/>
          <p:nvPr/>
        </p:nvPicPr>
        <p:blipFill rotWithShape="1">
          <a:blip r:embed="rId4" cstate="print"/>
          <a:srcRect l="40384" t="15726" r="28718" b="5641"/>
          <a:stretch/>
        </p:blipFill>
        <p:spPr bwMode="auto">
          <a:xfrm>
            <a:off x="11258970" y="1115834"/>
            <a:ext cx="4608512" cy="6624618"/>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16750783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rotWithShape="1">
          <a:blip r:embed="rId2" cstate="print">
            <a:extLst>
              <a:ext uri="{28A0092B-C50C-407E-A947-70E740481C1C}">
                <a14:useLocalDpi xmlns:a14="http://schemas.microsoft.com/office/drawing/2010/main" xmlns="" val="0"/>
              </a:ext>
            </a:extLst>
          </a:blip>
          <a:srcRect b="24159"/>
          <a:stretch/>
        </p:blipFill>
        <p:spPr>
          <a:xfrm>
            <a:off x="-1" y="-1"/>
            <a:ext cx="18291175" cy="10290175"/>
          </a:xfrm>
          <a:prstGeom prst="rect">
            <a:avLst/>
          </a:prstGeom>
        </p:spPr>
      </p:pic>
      <p:pic>
        <p:nvPicPr>
          <p:cNvPr id="12" name="11 Imagen" descr="banda_baja.png"/>
          <p:cNvPicPr>
            <a:picLocks noChangeAspect="1"/>
          </p:cNvPicPr>
          <p:nvPr/>
        </p:nvPicPr>
        <p:blipFill>
          <a:blip r:embed="rId3" cstate="print"/>
          <a:srcRect t="66102"/>
          <a:stretch>
            <a:fillRect/>
          </a:stretch>
        </p:blipFill>
        <p:spPr>
          <a:xfrm>
            <a:off x="2729" y="6801271"/>
            <a:ext cx="18285716" cy="3486674"/>
          </a:xfrm>
          <a:prstGeom prst="rect">
            <a:avLst/>
          </a:prstGeom>
        </p:spPr>
      </p:pic>
      <p:sp>
        <p:nvSpPr>
          <p:cNvPr id="6" name="5 CuadroTexto"/>
          <p:cNvSpPr txBox="1"/>
          <p:nvPr/>
        </p:nvSpPr>
        <p:spPr>
          <a:xfrm>
            <a:off x="1296715" y="1778710"/>
            <a:ext cx="14257584" cy="7109639"/>
          </a:xfrm>
          <a:prstGeom prst="rect">
            <a:avLst/>
          </a:prstGeom>
          <a:noFill/>
        </p:spPr>
        <p:txBody>
          <a:bodyPr wrap="square" rtlCol="0">
            <a:spAutoFit/>
          </a:bodyPr>
          <a:lstStyle/>
          <a:p>
            <a:pPr marL="685800" indent="-685800">
              <a:lnSpc>
                <a:spcPct val="150000"/>
              </a:lnSpc>
              <a:buFont typeface="Arial" panose="020B0604020202020204" pitchFamily="34" charset="0"/>
              <a:buChar char="•"/>
              <a:defRPr/>
            </a:pPr>
            <a:r>
              <a:rPr lang="en-US" sz="4800" dirty="0">
                <a:solidFill>
                  <a:schemeClr val="bg1"/>
                </a:solidFill>
                <a:latin typeface="Telefonica Text"/>
                <a:cs typeface="Arial" pitchFamily="34" charset="0"/>
              </a:rPr>
              <a:t>Review current eco-rating programs</a:t>
            </a:r>
          </a:p>
          <a:p>
            <a:pPr marL="685800" indent="-685800">
              <a:lnSpc>
                <a:spcPct val="150000"/>
              </a:lnSpc>
              <a:buFont typeface="Arial" panose="020B0604020202020204" pitchFamily="34" charset="0"/>
              <a:buChar char="•"/>
              <a:defRPr/>
            </a:pPr>
            <a:r>
              <a:rPr lang="en-US" sz="4800" dirty="0">
                <a:solidFill>
                  <a:schemeClr val="bg1"/>
                </a:solidFill>
                <a:latin typeface="Telefonica Text"/>
                <a:cs typeface="Arial" pitchFamily="34" charset="0"/>
              </a:rPr>
              <a:t>Analysis of similarities and differences</a:t>
            </a:r>
          </a:p>
          <a:p>
            <a:pPr marL="685800" indent="-685800">
              <a:lnSpc>
                <a:spcPct val="150000"/>
              </a:lnSpc>
              <a:buFont typeface="Arial" panose="020B0604020202020204" pitchFamily="34" charset="0"/>
              <a:buChar char="•"/>
              <a:defRPr/>
            </a:pPr>
            <a:r>
              <a:rPr lang="en-US" sz="4800" dirty="0">
                <a:solidFill>
                  <a:schemeClr val="bg1"/>
                </a:solidFill>
                <a:latin typeface="Telefonica Text"/>
                <a:cs typeface="Arial" pitchFamily="34" charset="0"/>
              </a:rPr>
              <a:t>Baseline performance</a:t>
            </a:r>
          </a:p>
          <a:p>
            <a:pPr marL="685800" indent="-685800">
              <a:lnSpc>
                <a:spcPct val="150000"/>
              </a:lnSpc>
              <a:buFont typeface="Arial" panose="020B0604020202020204" pitchFamily="34" charset="0"/>
              <a:buChar char="•"/>
              <a:defRPr/>
            </a:pPr>
            <a:r>
              <a:rPr lang="en-US" sz="4800" dirty="0">
                <a:solidFill>
                  <a:schemeClr val="bg1"/>
                </a:solidFill>
                <a:latin typeface="Telefonica Text"/>
                <a:cs typeface="Arial" pitchFamily="34" charset="0"/>
              </a:rPr>
              <a:t>Best practices</a:t>
            </a:r>
          </a:p>
          <a:p>
            <a:pPr marL="685800" indent="-685800">
              <a:lnSpc>
                <a:spcPct val="150000"/>
              </a:lnSpc>
              <a:buFont typeface="Arial" panose="020B0604020202020204" pitchFamily="34" charset="0"/>
              <a:buChar char="•"/>
              <a:defRPr/>
            </a:pPr>
            <a:r>
              <a:rPr lang="en-US" sz="4800" dirty="0" smtClean="0">
                <a:solidFill>
                  <a:schemeClr val="bg1"/>
                </a:solidFill>
                <a:latin typeface="Telefonica Text"/>
                <a:cs typeface="Arial" pitchFamily="34" charset="0"/>
              </a:rPr>
              <a:t>Contribution to ITU-T Study Group 5 “Environment and climate change”</a:t>
            </a:r>
            <a:endParaRPr lang="en-US" sz="4800" dirty="0">
              <a:solidFill>
                <a:schemeClr val="bg1"/>
              </a:solidFill>
              <a:latin typeface="Telefonica Text"/>
              <a:cs typeface="Arial" pitchFamily="34" charset="0"/>
            </a:endParaRPr>
          </a:p>
          <a:p>
            <a:pPr marL="685800" indent="-685800">
              <a:buFont typeface="Arial" panose="020B0604020202020204" pitchFamily="34" charset="0"/>
              <a:buChar char="•"/>
            </a:pPr>
            <a:endParaRPr lang="en-CA" sz="4800" dirty="0" smtClean="0">
              <a:solidFill>
                <a:schemeClr val="bg1"/>
              </a:solidFill>
              <a:latin typeface="Telefonica Text"/>
              <a:cs typeface="Arial" pitchFamily="34" charset="0"/>
            </a:endParaRPr>
          </a:p>
          <a:p>
            <a:pPr marL="685800" indent="-685800">
              <a:buFont typeface="Arial" panose="020B0604020202020204" pitchFamily="34" charset="0"/>
              <a:buChar char="•"/>
            </a:pPr>
            <a:endParaRPr lang="en-CA" sz="4800" dirty="0" smtClean="0">
              <a:solidFill>
                <a:schemeClr val="bg1"/>
              </a:solidFill>
              <a:latin typeface="Telefonica Text"/>
              <a:cs typeface="Arial" pitchFamily="34" charset="0"/>
            </a:endParaRPr>
          </a:p>
        </p:txBody>
      </p:sp>
      <p:sp>
        <p:nvSpPr>
          <p:cNvPr id="3" name="TextBox 2"/>
          <p:cNvSpPr txBox="1"/>
          <p:nvPr/>
        </p:nvSpPr>
        <p:spPr>
          <a:xfrm>
            <a:off x="1296715" y="392559"/>
            <a:ext cx="14545616" cy="1107996"/>
          </a:xfrm>
          <a:prstGeom prst="rect">
            <a:avLst/>
          </a:prstGeom>
          <a:noFill/>
        </p:spPr>
        <p:txBody>
          <a:bodyPr wrap="square" rtlCol="0">
            <a:spAutoFit/>
          </a:bodyPr>
          <a:lstStyle/>
          <a:p>
            <a:r>
              <a:rPr lang="en-CA" sz="6600" dirty="0" smtClean="0">
                <a:solidFill>
                  <a:schemeClr val="bg1"/>
                </a:solidFill>
                <a:latin typeface="Telefonica Text"/>
              </a:rPr>
              <a:t>Study Format </a:t>
            </a:r>
            <a:endParaRPr lang="en-CA" sz="6600" dirty="0">
              <a:solidFill>
                <a:schemeClr val="bg1"/>
              </a:solidFill>
              <a:latin typeface="Telefonica Text"/>
            </a:endParaRPr>
          </a:p>
        </p:txBody>
      </p:sp>
    </p:spTree>
    <p:extLst>
      <p:ext uri="{BB962C8B-B14F-4D97-AF65-F5344CB8AC3E}">
        <p14:creationId xmlns:p14="http://schemas.microsoft.com/office/powerpoint/2010/main" xmlns="" val="11062521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rotWithShape="1">
          <a:blip r:embed="rId2" cstate="print">
            <a:extLst>
              <a:ext uri="{28A0092B-C50C-407E-A947-70E740481C1C}">
                <a14:useLocalDpi xmlns:a14="http://schemas.microsoft.com/office/drawing/2010/main" xmlns="" val="0"/>
              </a:ext>
            </a:extLst>
          </a:blip>
          <a:srcRect b="24159"/>
          <a:stretch/>
        </p:blipFill>
        <p:spPr>
          <a:xfrm>
            <a:off x="-1" y="-1"/>
            <a:ext cx="18291175" cy="10290175"/>
          </a:xfrm>
          <a:prstGeom prst="rect">
            <a:avLst/>
          </a:prstGeom>
        </p:spPr>
      </p:pic>
      <p:pic>
        <p:nvPicPr>
          <p:cNvPr id="12" name="11 Imagen" descr="banda_baja.png"/>
          <p:cNvPicPr>
            <a:picLocks noChangeAspect="1"/>
          </p:cNvPicPr>
          <p:nvPr/>
        </p:nvPicPr>
        <p:blipFill>
          <a:blip r:embed="rId3" cstate="print"/>
          <a:srcRect t="66102"/>
          <a:stretch>
            <a:fillRect/>
          </a:stretch>
        </p:blipFill>
        <p:spPr>
          <a:xfrm>
            <a:off x="2729" y="6801271"/>
            <a:ext cx="18285716" cy="3486674"/>
          </a:xfrm>
          <a:prstGeom prst="rect">
            <a:avLst/>
          </a:prstGeom>
        </p:spPr>
      </p:pic>
      <p:sp>
        <p:nvSpPr>
          <p:cNvPr id="6" name="5 CuadroTexto"/>
          <p:cNvSpPr txBox="1"/>
          <p:nvPr/>
        </p:nvSpPr>
        <p:spPr>
          <a:xfrm>
            <a:off x="1296715" y="1472679"/>
            <a:ext cx="14257584" cy="8679299"/>
          </a:xfrm>
          <a:prstGeom prst="rect">
            <a:avLst/>
          </a:prstGeom>
          <a:noFill/>
        </p:spPr>
        <p:txBody>
          <a:bodyPr wrap="square" rtlCol="0">
            <a:spAutoFit/>
          </a:bodyPr>
          <a:lstStyle/>
          <a:p>
            <a:pPr marL="685800" indent="-685800">
              <a:lnSpc>
                <a:spcPct val="150000"/>
              </a:lnSpc>
              <a:buFont typeface="Arial" panose="020B0604020202020204" pitchFamily="34" charset="0"/>
              <a:buChar char="•"/>
              <a:defRPr/>
            </a:pPr>
            <a:r>
              <a:rPr lang="en-US" sz="4400" dirty="0">
                <a:solidFill>
                  <a:schemeClr val="bg1"/>
                </a:solidFill>
                <a:latin typeface="Telefonica Text"/>
                <a:cs typeface="Arial" pitchFamily="34" charset="0"/>
              </a:rPr>
              <a:t>AT&amp;T</a:t>
            </a:r>
          </a:p>
          <a:p>
            <a:pPr marL="685800" indent="-685800">
              <a:lnSpc>
                <a:spcPct val="150000"/>
              </a:lnSpc>
              <a:buFont typeface="Arial" panose="020B0604020202020204" pitchFamily="34" charset="0"/>
              <a:buChar char="•"/>
              <a:defRPr/>
            </a:pPr>
            <a:r>
              <a:rPr lang="en-US" sz="4400" dirty="0">
                <a:solidFill>
                  <a:schemeClr val="bg1"/>
                </a:solidFill>
                <a:latin typeface="Telefonica Text"/>
                <a:cs typeface="Arial" pitchFamily="34" charset="0"/>
              </a:rPr>
              <a:t>France Telecom/ Orange</a:t>
            </a:r>
          </a:p>
          <a:p>
            <a:pPr marL="685800" indent="-685800">
              <a:lnSpc>
                <a:spcPct val="150000"/>
              </a:lnSpc>
              <a:buFont typeface="Arial" panose="020B0604020202020204" pitchFamily="34" charset="0"/>
              <a:buChar char="•"/>
              <a:defRPr/>
            </a:pPr>
            <a:r>
              <a:rPr lang="en-US" sz="4400" dirty="0" err="1">
                <a:solidFill>
                  <a:schemeClr val="bg1"/>
                </a:solidFill>
                <a:latin typeface="Telefonica Text"/>
                <a:cs typeface="Arial" pitchFamily="34" charset="0"/>
              </a:rPr>
              <a:t>Telefonica</a:t>
            </a:r>
            <a:r>
              <a:rPr lang="en-US" sz="4400" dirty="0">
                <a:solidFill>
                  <a:schemeClr val="bg1"/>
                </a:solidFill>
                <a:latin typeface="Telefonica Text"/>
                <a:cs typeface="Arial" pitchFamily="34" charset="0"/>
              </a:rPr>
              <a:t> / O2</a:t>
            </a:r>
          </a:p>
          <a:p>
            <a:pPr marL="685800" indent="-685800">
              <a:lnSpc>
                <a:spcPct val="150000"/>
              </a:lnSpc>
              <a:buFont typeface="Arial" panose="020B0604020202020204" pitchFamily="34" charset="0"/>
              <a:buChar char="•"/>
              <a:defRPr/>
            </a:pPr>
            <a:r>
              <a:rPr lang="en-US" sz="4400" dirty="0">
                <a:solidFill>
                  <a:schemeClr val="bg1"/>
                </a:solidFill>
                <a:latin typeface="Telefonica Text"/>
                <a:cs typeface="Arial" pitchFamily="34" charset="0"/>
              </a:rPr>
              <a:t>Sprint</a:t>
            </a:r>
          </a:p>
          <a:p>
            <a:pPr marL="685800" indent="-685800">
              <a:lnSpc>
                <a:spcPct val="150000"/>
              </a:lnSpc>
              <a:buFont typeface="Arial" panose="020B0604020202020204" pitchFamily="34" charset="0"/>
              <a:buChar char="•"/>
              <a:defRPr/>
            </a:pPr>
            <a:r>
              <a:rPr lang="en-US" sz="4400" dirty="0">
                <a:solidFill>
                  <a:schemeClr val="bg1"/>
                </a:solidFill>
                <a:latin typeface="Telefonica Text"/>
                <a:cs typeface="Arial" pitchFamily="34" charset="0"/>
              </a:rPr>
              <a:t>Vodafone</a:t>
            </a:r>
          </a:p>
          <a:p>
            <a:pPr marL="685800" indent="-685800">
              <a:lnSpc>
                <a:spcPct val="150000"/>
              </a:lnSpc>
              <a:buFont typeface="Arial" panose="020B0604020202020204" pitchFamily="34" charset="0"/>
              <a:buChar char="•"/>
              <a:defRPr/>
            </a:pPr>
            <a:r>
              <a:rPr lang="en-US" sz="4400" dirty="0">
                <a:solidFill>
                  <a:schemeClr val="bg1"/>
                </a:solidFill>
                <a:latin typeface="Telefonica Text"/>
                <a:cs typeface="Arial" pitchFamily="34" charset="0"/>
              </a:rPr>
              <a:t>Underwriters </a:t>
            </a:r>
            <a:r>
              <a:rPr lang="en-US" sz="4400" dirty="0" smtClean="0">
                <a:solidFill>
                  <a:schemeClr val="bg1"/>
                </a:solidFill>
                <a:latin typeface="Telefonica Text"/>
                <a:cs typeface="Arial" pitchFamily="34" charset="0"/>
              </a:rPr>
              <a:t>Laboratories</a:t>
            </a:r>
          </a:p>
          <a:p>
            <a:pPr marL="685800" indent="-685800">
              <a:lnSpc>
                <a:spcPct val="150000"/>
              </a:lnSpc>
              <a:buFont typeface="Arial" panose="020B0604020202020204" pitchFamily="34" charset="0"/>
              <a:buChar char="•"/>
              <a:defRPr/>
            </a:pPr>
            <a:r>
              <a:rPr lang="en-US" sz="4400" dirty="0" smtClean="0">
                <a:solidFill>
                  <a:schemeClr val="bg1"/>
                </a:solidFill>
                <a:latin typeface="Telefonica Text"/>
                <a:cs typeface="Arial" pitchFamily="34" charset="0"/>
              </a:rPr>
              <a:t>Bell Canada</a:t>
            </a:r>
            <a:endParaRPr lang="en-US" sz="4400" dirty="0">
              <a:solidFill>
                <a:schemeClr val="bg1"/>
              </a:solidFill>
              <a:latin typeface="Telefonica Text"/>
              <a:cs typeface="Arial" pitchFamily="34" charset="0"/>
            </a:endParaRPr>
          </a:p>
          <a:p>
            <a:pPr marL="685800" indent="-685800">
              <a:buFont typeface="Arial" panose="020B0604020202020204" pitchFamily="34" charset="0"/>
              <a:buChar char="•"/>
            </a:pPr>
            <a:endParaRPr lang="en-CA" sz="4800" dirty="0" smtClean="0">
              <a:solidFill>
                <a:schemeClr val="bg1"/>
              </a:solidFill>
              <a:latin typeface="Telefonica Text"/>
              <a:cs typeface="Arial" pitchFamily="34" charset="0"/>
            </a:endParaRPr>
          </a:p>
          <a:p>
            <a:pPr marL="685800" indent="-685800">
              <a:buFont typeface="Arial" panose="020B0604020202020204" pitchFamily="34" charset="0"/>
              <a:buChar char="•"/>
            </a:pPr>
            <a:endParaRPr lang="en-CA" sz="4800" dirty="0" smtClean="0">
              <a:solidFill>
                <a:schemeClr val="bg1"/>
              </a:solidFill>
              <a:latin typeface="Telefonica Text"/>
              <a:cs typeface="Arial" pitchFamily="34" charset="0"/>
            </a:endParaRPr>
          </a:p>
        </p:txBody>
      </p:sp>
      <p:sp>
        <p:nvSpPr>
          <p:cNvPr id="3" name="TextBox 2"/>
          <p:cNvSpPr txBox="1"/>
          <p:nvPr/>
        </p:nvSpPr>
        <p:spPr>
          <a:xfrm>
            <a:off x="1296715" y="392559"/>
            <a:ext cx="14545616" cy="1107996"/>
          </a:xfrm>
          <a:prstGeom prst="rect">
            <a:avLst/>
          </a:prstGeom>
          <a:noFill/>
        </p:spPr>
        <p:txBody>
          <a:bodyPr wrap="square" rtlCol="0">
            <a:spAutoFit/>
          </a:bodyPr>
          <a:lstStyle/>
          <a:p>
            <a:r>
              <a:rPr lang="en-CA" sz="6600" dirty="0" smtClean="0">
                <a:solidFill>
                  <a:schemeClr val="bg1"/>
                </a:solidFill>
                <a:latin typeface="Telefonica Text"/>
              </a:rPr>
              <a:t>Review of Current Eco-Ratings </a:t>
            </a:r>
            <a:endParaRPr lang="en-CA" sz="6600" dirty="0">
              <a:solidFill>
                <a:schemeClr val="bg1"/>
              </a:solidFill>
              <a:latin typeface="Telefonica Text"/>
            </a:endParaRPr>
          </a:p>
        </p:txBody>
      </p:sp>
    </p:spTree>
    <p:extLst>
      <p:ext uri="{BB962C8B-B14F-4D97-AF65-F5344CB8AC3E}">
        <p14:creationId xmlns:p14="http://schemas.microsoft.com/office/powerpoint/2010/main" xmlns="" val="32796998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rotWithShape="1">
          <a:blip r:embed="rId2" cstate="print">
            <a:extLst>
              <a:ext uri="{28A0092B-C50C-407E-A947-70E740481C1C}">
                <a14:useLocalDpi xmlns:a14="http://schemas.microsoft.com/office/drawing/2010/main" xmlns="" val="0"/>
              </a:ext>
            </a:extLst>
          </a:blip>
          <a:srcRect b="24159"/>
          <a:stretch/>
        </p:blipFill>
        <p:spPr>
          <a:xfrm>
            <a:off x="-1" y="-1"/>
            <a:ext cx="18291175" cy="10290175"/>
          </a:xfrm>
          <a:prstGeom prst="rect">
            <a:avLst/>
          </a:prstGeom>
        </p:spPr>
      </p:pic>
      <p:pic>
        <p:nvPicPr>
          <p:cNvPr id="12" name="11 Imagen" descr="banda_baja.png"/>
          <p:cNvPicPr>
            <a:picLocks noChangeAspect="1"/>
          </p:cNvPicPr>
          <p:nvPr/>
        </p:nvPicPr>
        <p:blipFill>
          <a:blip r:embed="rId3" cstate="print"/>
          <a:srcRect t="66102"/>
          <a:stretch>
            <a:fillRect/>
          </a:stretch>
        </p:blipFill>
        <p:spPr>
          <a:xfrm>
            <a:off x="2729" y="6801271"/>
            <a:ext cx="18285716" cy="3486674"/>
          </a:xfrm>
          <a:prstGeom prst="rect">
            <a:avLst/>
          </a:prstGeom>
        </p:spPr>
      </p:pic>
      <p:sp>
        <p:nvSpPr>
          <p:cNvPr id="6" name="5 CuadroTexto"/>
          <p:cNvSpPr txBox="1"/>
          <p:nvPr/>
        </p:nvSpPr>
        <p:spPr>
          <a:xfrm>
            <a:off x="1296715" y="1940723"/>
            <a:ext cx="15409712" cy="6832640"/>
          </a:xfrm>
          <a:prstGeom prst="rect">
            <a:avLst/>
          </a:prstGeom>
          <a:noFill/>
        </p:spPr>
        <p:txBody>
          <a:bodyPr wrap="square" rtlCol="0">
            <a:spAutoFit/>
          </a:bodyPr>
          <a:lstStyle/>
          <a:p>
            <a:pPr marL="685800" indent="-685800">
              <a:lnSpc>
                <a:spcPct val="150000"/>
              </a:lnSpc>
              <a:buFont typeface="Arial" panose="020B0604020202020204" pitchFamily="34" charset="0"/>
              <a:buChar char="•"/>
              <a:defRPr/>
            </a:pPr>
            <a:r>
              <a:rPr lang="en-US" sz="4800" dirty="0" smtClean="0">
                <a:solidFill>
                  <a:schemeClr val="bg1"/>
                </a:solidFill>
                <a:latin typeface="Telefonica Text"/>
                <a:cs typeface="Arial" pitchFamily="34" charset="0"/>
              </a:rPr>
              <a:t>Current Eco-Ratings measure performance based on:</a:t>
            </a:r>
          </a:p>
          <a:p>
            <a:pPr marL="1502405" lvl="1" indent="-685800">
              <a:lnSpc>
                <a:spcPct val="150000"/>
              </a:lnSpc>
              <a:buFont typeface="Arial" panose="020B0604020202020204" pitchFamily="34" charset="0"/>
              <a:buChar char="•"/>
              <a:defRPr/>
            </a:pPr>
            <a:r>
              <a:rPr lang="en-US" sz="4800" dirty="0" smtClean="0">
                <a:solidFill>
                  <a:schemeClr val="bg1"/>
                </a:solidFill>
                <a:latin typeface="Telefonica Text"/>
                <a:cs typeface="Arial" pitchFamily="34" charset="0"/>
              </a:rPr>
              <a:t>Company </a:t>
            </a:r>
            <a:r>
              <a:rPr lang="en-US" sz="4800" dirty="0">
                <a:solidFill>
                  <a:schemeClr val="bg1"/>
                </a:solidFill>
                <a:latin typeface="Telefonica Text"/>
                <a:cs typeface="Arial" pitchFamily="34" charset="0"/>
              </a:rPr>
              <a:t>Performance</a:t>
            </a:r>
          </a:p>
          <a:p>
            <a:pPr marL="1502405" lvl="1" indent="-685800">
              <a:lnSpc>
                <a:spcPct val="150000"/>
              </a:lnSpc>
              <a:buFont typeface="Arial" panose="020B0604020202020204" pitchFamily="34" charset="0"/>
              <a:buChar char="•"/>
              <a:defRPr/>
            </a:pPr>
            <a:r>
              <a:rPr lang="en-US" sz="4800" dirty="0" smtClean="0">
                <a:solidFill>
                  <a:schemeClr val="bg1"/>
                </a:solidFill>
                <a:latin typeface="Telefonica Text"/>
                <a:cs typeface="Arial" pitchFamily="34" charset="0"/>
              </a:rPr>
              <a:t>Supply </a:t>
            </a:r>
            <a:r>
              <a:rPr lang="en-US" sz="4800" dirty="0">
                <a:solidFill>
                  <a:schemeClr val="bg1"/>
                </a:solidFill>
                <a:latin typeface="Telefonica Text"/>
                <a:cs typeface="Arial" pitchFamily="34" charset="0"/>
              </a:rPr>
              <a:t>Chain Performance</a:t>
            </a:r>
          </a:p>
          <a:p>
            <a:pPr marL="1502405" lvl="1" indent="-685800">
              <a:lnSpc>
                <a:spcPct val="150000"/>
              </a:lnSpc>
              <a:buFont typeface="Arial" panose="020B0604020202020204" pitchFamily="34" charset="0"/>
              <a:buChar char="•"/>
              <a:defRPr/>
            </a:pPr>
            <a:r>
              <a:rPr lang="en-US" sz="4800" dirty="0" smtClean="0">
                <a:solidFill>
                  <a:schemeClr val="bg1"/>
                </a:solidFill>
                <a:latin typeface="Telefonica Text"/>
                <a:cs typeface="Arial" pitchFamily="34" charset="0"/>
              </a:rPr>
              <a:t>Handset </a:t>
            </a:r>
            <a:r>
              <a:rPr lang="en-US" sz="4800" dirty="0">
                <a:solidFill>
                  <a:schemeClr val="bg1"/>
                </a:solidFill>
                <a:latin typeface="Telefonica Text"/>
                <a:cs typeface="Arial" pitchFamily="34" charset="0"/>
              </a:rPr>
              <a:t>Performance</a:t>
            </a:r>
          </a:p>
          <a:p>
            <a:pPr>
              <a:lnSpc>
                <a:spcPct val="150000"/>
              </a:lnSpc>
              <a:defRPr/>
            </a:pPr>
            <a:endParaRPr lang="en-US" sz="3600" dirty="0">
              <a:solidFill>
                <a:srgbClr val="0070C0"/>
              </a:solidFill>
              <a:cs typeface="Arial" pitchFamily="34" charset="0"/>
            </a:endParaRPr>
          </a:p>
          <a:p>
            <a:pPr marL="685800" indent="-685800">
              <a:buFont typeface="Arial" panose="020B0604020202020204" pitchFamily="34" charset="0"/>
              <a:buChar char="•"/>
            </a:pPr>
            <a:endParaRPr lang="en-CA" sz="4800" dirty="0" smtClean="0">
              <a:solidFill>
                <a:schemeClr val="bg1"/>
              </a:solidFill>
              <a:latin typeface="Telefonica Text"/>
              <a:cs typeface="Arial" pitchFamily="34" charset="0"/>
            </a:endParaRPr>
          </a:p>
          <a:p>
            <a:pPr marL="685800" indent="-685800">
              <a:buFont typeface="Arial" panose="020B0604020202020204" pitchFamily="34" charset="0"/>
              <a:buChar char="•"/>
            </a:pPr>
            <a:endParaRPr lang="en-CA" sz="4800" dirty="0" smtClean="0">
              <a:solidFill>
                <a:schemeClr val="bg1"/>
              </a:solidFill>
              <a:latin typeface="Telefonica Text"/>
              <a:cs typeface="Arial" pitchFamily="34" charset="0"/>
            </a:endParaRPr>
          </a:p>
        </p:txBody>
      </p:sp>
      <p:sp>
        <p:nvSpPr>
          <p:cNvPr id="3" name="TextBox 2"/>
          <p:cNvSpPr txBox="1"/>
          <p:nvPr/>
        </p:nvSpPr>
        <p:spPr>
          <a:xfrm>
            <a:off x="1296715" y="392559"/>
            <a:ext cx="14545616" cy="1107996"/>
          </a:xfrm>
          <a:prstGeom prst="rect">
            <a:avLst/>
          </a:prstGeom>
          <a:noFill/>
        </p:spPr>
        <p:txBody>
          <a:bodyPr wrap="square" rtlCol="0">
            <a:spAutoFit/>
          </a:bodyPr>
          <a:lstStyle/>
          <a:p>
            <a:r>
              <a:rPr lang="en-CA" sz="6600" dirty="0" smtClean="0">
                <a:solidFill>
                  <a:schemeClr val="bg1"/>
                </a:solidFill>
                <a:latin typeface="Telefonica Text"/>
              </a:rPr>
              <a:t>Review of Current Eco-Ratings </a:t>
            </a:r>
            <a:endParaRPr lang="en-CA" sz="6600" dirty="0">
              <a:solidFill>
                <a:schemeClr val="bg1"/>
              </a:solidFill>
              <a:latin typeface="Telefonica Text"/>
            </a:endParaRPr>
          </a:p>
        </p:txBody>
      </p:sp>
    </p:spTree>
    <p:extLst>
      <p:ext uri="{BB962C8B-B14F-4D97-AF65-F5344CB8AC3E}">
        <p14:creationId xmlns:p14="http://schemas.microsoft.com/office/powerpoint/2010/main" xmlns="" val="7717975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rotWithShape="1">
          <a:blip r:embed="rId2" cstate="print">
            <a:extLst>
              <a:ext uri="{28A0092B-C50C-407E-A947-70E740481C1C}">
                <a14:useLocalDpi xmlns:a14="http://schemas.microsoft.com/office/drawing/2010/main" xmlns="" val="0"/>
              </a:ext>
            </a:extLst>
          </a:blip>
          <a:srcRect b="24159"/>
          <a:stretch/>
        </p:blipFill>
        <p:spPr>
          <a:xfrm>
            <a:off x="-1" y="-1"/>
            <a:ext cx="18291175" cy="10290175"/>
          </a:xfrm>
          <a:prstGeom prst="rect">
            <a:avLst/>
          </a:prstGeom>
        </p:spPr>
      </p:pic>
      <p:pic>
        <p:nvPicPr>
          <p:cNvPr id="12" name="11 Imagen" descr="banda_baja.png"/>
          <p:cNvPicPr>
            <a:picLocks noChangeAspect="1"/>
          </p:cNvPicPr>
          <p:nvPr/>
        </p:nvPicPr>
        <p:blipFill>
          <a:blip r:embed="rId3" cstate="print"/>
          <a:srcRect t="66102"/>
          <a:stretch>
            <a:fillRect/>
          </a:stretch>
        </p:blipFill>
        <p:spPr>
          <a:xfrm>
            <a:off x="2729" y="6801271"/>
            <a:ext cx="18285716" cy="3486674"/>
          </a:xfrm>
          <a:prstGeom prst="rect">
            <a:avLst/>
          </a:prstGeom>
        </p:spPr>
      </p:pic>
      <p:sp>
        <p:nvSpPr>
          <p:cNvPr id="6" name="5 CuadroTexto"/>
          <p:cNvSpPr txBox="1"/>
          <p:nvPr/>
        </p:nvSpPr>
        <p:spPr>
          <a:xfrm>
            <a:off x="1296715" y="2624807"/>
            <a:ext cx="15913768" cy="6044603"/>
          </a:xfrm>
          <a:prstGeom prst="rect">
            <a:avLst/>
          </a:prstGeom>
          <a:noFill/>
        </p:spPr>
        <p:txBody>
          <a:bodyPr wrap="square" rtlCol="0">
            <a:spAutoFit/>
          </a:bodyPr>
          <a:lstStyle/>
          <a:p>
            <a:pPr>
              <a:lnSpc>
                <a:spcPct val="114000"/>
              </a:lnSpc>
              <a:defRPr/>
            </a:pPr>
            <a:r>
              <a:rPr lang="en-US" sz="4400" dirty="0">
                <a:solidFill>
                  <a:schemeClr val="bg1"/>
                </a:solidFill>
                <a:latin typeface="Telefonica Text"/>
                <a:cs typeface="Arial" pitchFamily="34" charset="0"/>
              </a:rPr>
              <a:t>Measured with respect to policies and performance related to:</a:t>
            </a:r>
          </a:p>
          <a:p>
            <a:pPr>
              <a:lnSpc>
                <a:spcPct val="114000"/>
              </a:lnSpc>
              <a:defRPr/>
            </a:pPr>
            <a:endParaRPr lang="en-US" sz="4400" dirty="0">
              <a:solidFill>
                <a:schemeClr val="bg1"/>
              </a:solidFill>
              <a:latin typeface="Telefonica Text"/>
              <a:cs typeface="Arial" pitchFamily="34" charset="0"/>
            </a:endParaRPr>
          </a:p>
          <a:p>
            <a:pPr marL="571500" indent="-571500">
              <a:lnSpc>
                <a:spcPct val="114000"/>
              </a:lnSpc>
              <a:buFont typeface="Arial" panose="020B0604020202020204" pitchFamily="34" charset="0"/>
              <a:buChar char="•"/>
            </a:pPr>
            <a:r>
              <a:rPr lang="en-US" sz="4400" dirty="0">
                <a:solidFill>
                  <a:schemeClr val="bg1"/>
                </a:solidFill>
                <a:latin typeface="Telefonica Text"/>
                <a:cs typeface="Arial" pitchFamily="34" charset="0"/>
              </a:rPr>
              <a:t>Greenhouse Gas (GHG) Performance</a:t>
            </a:r>
          </a:p>
          <a:p>
            <a:pPr marL="571500" indent="-571500">
              <a:lnSpc>
                <a:spcPct val="114000"/>
              </a:lnSpc>
              <a:buFont typeface="Arial" panose="020B0604020202020204" pitchFamily="34" charset="0"/>
              <a:buChar char="•"/>
            </a:pPr>
            <a:r>
              <a:rPr lang="en-US" sz="4400" dirty="0">
                <a:solidFill>
                  <a:schemeClr val="bg1"/>
                </a:solidFill>
                <a:latin typeface="Telefonica Text"/>
                <a:cs typeface="Arial" pitchFamily="34" charset="0"/>
              </a:rPr>
              <a:t>Environmental Performance	</a:t>
            </a:r>
            <a:endParaRPr lang="en-CA" sz="4400" dirty="0">
              <a:solidFill>
                <a:schemeClr val="bg1"/>
              </a:solidFill>
              <a:latin typeface="Telefonica Text"/>
              <a:cs typeface="Arial" pitchFamily="34" charset="0"/>
            </a:endParaRPr>
          </a:p>
          <a:p>
            <a:pPr marL="571500" indent="-571500">
              <a:lnSpc>
                <a:spcPct val="114000"/>
              </a:lnSpc>
              <a:buFont typeface="Arial" panose="020B0604020202020204" pitchFamily="34" charset="0"/>
              <a:buChar char="•"/>
              <a:defRPr/>
            </a:pPr>
            <a:r>
              <a:rPr lang="en-US" sz="4400" dirty="0">
                <a:solidFill>
                  <a:schemeClr val="bg1"/>
                </a:solidFill>
                <a:latin typeface="Telefonica Text"/>
                <a:cs typeface="Arial" pitchFamily="34" charset="0"/>
              </a:rPr>
              <a:t>Social, Ethical, </a:t>
            </a:r>
            <a:r>
              <a:rPr lang="en-US" sz="4400" dirty="0" err="1">
                <a:solidFill>
                  <a:schemeClr val="bg1"/>
                </a:solidFill>
                <a:latin typeface="Telefonica Text"/>
                <a:cs typeface="Arial" pitchFamily="34" charset="0"/>
              </a:rPr>
              <a:t>Labour</a:t>
            </a:r>
            <a:r>
              <a:rPr lang="en-US" sz="4400" dirty="0">
                <a:solidFill>
                  <a:schemeClr val="bg1"/>
                </a:solidFill>
                <a:latin typeface="Telefonica Text"/>
                <a:cs typeface="Arial" pitchFamily="34" charset="0"/>
              </a:rPr>
              <a:t>, Health and Safety Performance</a:t>
            </a:r>
          </a:p>
          <a:p>
            <a:pPr>
              <a:lnSpc>
                <a:spcPct val="150000"/>
              </a:lnSpc>
              <a:defRPr/>
            </a:pPr>
            <a:endParaRPr lang="en-US" dirty="0">
              <a:solidFill>
                <a:schemeClr val="bg1"/>
              </a:solidFill>
              <a:latin typeface="Telefonica Text"/>
              <a:cs typeface="Arial" pitchFamily="34" charset="0"/>
            </a:endParaRPr>
          </a:p>
          <a:p>
            <a:pPr marL="685800" indent="-685800">
              <a:buFont typeface="Arial" panose="020B0604020202020204" pitchFamily="34" charset="0"/>
              <a:buChar char="•"/>
            </a:pPr>
            <a:r>
              <a:rPr lang="en-CA" sz="4400" dirty="0" smtClean="0">
                <a:solidFill>
                  <a:schemeClr val="bg1"/>
                </a:solidFill>
                <a:latin typeface="Telefonica Text"/>
                <a:cs typeface="Arial" pitchFamily="34" charset="0"/>
              </a:rPr>
              <a:t>As it applies to the handset brand organisation</a:t>
            </a:r>
          </a:p>
          <a:p>
            <a:pPr marL="685800" indent="-685800">
              <a:buFont typeface="Arial" panose="020B0604020202020204" pitchFamily="34" charset="0"/>
              <a:buChar char="•"/>
            </a:pPr>
            <a:endParaRPr lang="en-CA" sz="4400" dirty="0" smtClean="0">
              <a:solidFill>
                <a:schemeClr val="bg1"/>
              </a:solidFill>
              <a:latin typeface="Telefonica Text"/>
              <a:cs typeface="Arial" pitchFamily="34" charset="0"/>
            </a:endParaRPr>
          </a:p>
        </p:txBody>
      </p:sp>
      <p:sp>
        <p:nvSpPr>
          <p:cNvPr id="3" name="TextBox 2"/>
          <p:cNvSpPr txBox="1"/>
          <p:nvPr/>
        </p:nvSpPr>
        <p:spPr>
          <a:xfrm>
            <a:off x="1296715" y="392559"/>
            <a:ext cx="15913768" cy="1754326"/>
          </a:xfrm>
          <a:prstGeom prst="rect">
            <a:avLst/>
          </a:prstGeom>
          <a:noFill/>
        </p:spPr>
        <p:txBody>
          <a:bodyPr wrap="square" rtlCol="0">
            <a:spAutoFit/>
          </a:bodyPr>
          <a:lstStyle/>
          <a:p>
            <a:r>
              <a:rPr lang="en-US" sz="5400" dirty="0" smtClean="0">
                <a:solidFill>
                  <a:schemeClr val="bg1"/>
                </a:solidFill>
                <a:latin typeface="Telefonica Text"/>
              </a:rPr>
              <a:t>Eco-rating Study Findings</a:t>
            </a:r>
          </a:p>
          <a:p>
            <a:r>
              <a:rPr lang="en-US" sz="5400" dirty="0" smtClean="0">
                <a:solidFill>
                  <a:schemeClr val="bg1"/>
                </a:solidFill>
                <a:latin typeface="Telefonica Text"/>
              </a:rPr>
              <a:t>Areas </a:t>
            </a:r>
            <a:r>
              <a:rPr lang="en-US" sz="5400" dirty="0">
                <a:solidFill>
                  <a:schemeClr val="bg1"/>
                </a:solidFill>
                <a:latin typeface="Telefonica Text"/>
              </a:rPr>
              <a:t>of Focus </a:t>
            </a:r>
            <a:r>
              <a:rPr lang="en-US" sz="5400" dirty="0" smtClean="0">
                <a:solidFill>
                  <a:schemeClr val="bg1"/>
                </a:solidFill>
                <a:latin typeface="Telefonica Text"/>
              </a:rPr>
              <a:t>within Company </a:t>
            </a:r>
            <a:r>
              <a:rPr lang="en-US" sz="5400" dirty="0">
                <a:solidFill>
                  <a:schemeClr val="bg1"/>
                </a:solidFill>
                <a:latin typeface="Telefonica Text"/>
              </a:rPr>
              <a:t>Performance</a:t>
            </a:r>
            <a:endParaRPr lang="en-CA" sz="5400" dirty="0">
              <a:solidFill>
                <a:schemeClr val="bg1"/>
              </a:solidFill>
              <a:latin typeface="Telefonica Text"/>
            </a:endParaRPr>
          </a:p>
        </p:txBody>
      </p:sp>
    </p:spTree>
    <p:extLst>
      <p:ext uri="{BB962C8B-B14F-4D97-AF65-F5344CB8AC3E}">
        <p14:creationId xmlns:p14="http://schemas.microsoft.com/office/powerpoint/2010/main" xmlns="" val="26954613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rotWithShape="1">
          <a:blip r:embed="rId2" cstate="print">
            <a:extLst>
              <a:ext uri="{28A0092B-C50C-407E-A947-70E740481C1C}">
                <a14:useLocalDpi xmlns:a14="http://schemas.microsoft.com/office/drawing/2010/main" xmlns="" val="0"/>
              </a:ext>
            </a:extLst>
          </a:blip>
          <a:srcRect b="24159"/>
          <a:stretch/>
        </p:blipFill>
        <p:spPr>
          <a:xfrm>
            <a:off x="-1" y="-1"/>
            <a:ext cx="18291175" cy="10290175"/>
          </a:xfrm>
          <a:prstGeom prst="rect">
            <a:avLst/>
          </a:prstGeom>
        </p:spPr>
      </p:pic>
      <p:pic>
        <p:nvPicPr>
          <p:cNvPr id="12" name="11 Imagen" descr="banda_baja.png"/>
          <p:cNvPicPr>
            <a:picLocks noChangeAspect="1"/>
          </p:cNvPicPr>
          <p:nvPr/>
        </p:nvPicPr>
        <p:blipFill>
          <a:blip r:embed="rId3" cstate="print"/>
          <a:srcRect t="66102"/>
          <a:stretch>
            <a:fillRect/>
          </a:stretch>
        </p:blipFill>
        <p:spPr>
          <a:xfrm>
            <a:off x="2729" y="6801271"/>
            <a:ext cx="18285716" cy="3486674"/>
          </a:xfrm>
          <a:prstGeom prst="rect">
            <a:avLst/>
          </a:prstGeom>
        </p:spPr>
      </p:pic>
      <p:sp>
        <p:nvSpPr>
          <p:cNvPr id="3" name="TextBox 2"/>
          <p:cNvSpPr txBox="1"/>
          <p:nvPr/>
        </p:nvSpPr>
        <p:spPr>
          <a:xfrm>
            <a:off x="1296715" y="392559"/>
            <a:ext cx="15913768" cy="1754326"/>
          </a:xfrm>
          <a:prstGeom prst="rect">
            <a:avLst/>
          </a:prstGeom>
          <a:noFill/>
        </p:spPr>
        <p:txBody>
          <a:bodyPr wrap="square" rtlCol="0">
            <a:spAutoFit/>
          </a:bodyPr>
          <a:lstStyle/>
          <a:p>
            <a:r>
              <a:rPr lang="en-US" sz="5400" dirty="0" smtClean="0">
                <a:solidFill>
                  <a:schemeClr val="bg1"/>
                </a:solidFill>
                <a:latin typeface="Telefonica Text"/>
              </a:rPr>
              <a:t>Eco-rating Study Findings</a:t>
            </a:r>
          </a:p>
          <a:p>
            <a:r>
              <a:rPr lang="en-US" sz="5400" dirty="0" smtClean="0">
                <a:solidFill>
                  <a:schemeClr val="bg1"/>
                </a:solidFill>
                <a:latin typeface="Telefonica Text"/>
              </a:rPr>
              <a:t>Areas </a:t>
            </a:r>
            <a:r>
              <a:rPr lang="en-US" sz="5400" dirty="0">
                <a:solidFill>
                  <a:schemeClr val="bg1"/>
                </a:solidFill>
                <a:latin typeface="Telefonica Text"/>
              </a:rPr>
              <a:t>of Focus </a:t>
            </a:r>
            <a:r>
              <a:rPr lang="en-US" sz="5400" dirty="0" smtClean="0">
                <a:solidFill>
                  <a:schemeClr val="bg1"/>
                </a:solidFill>
                <a:latin typeface="Telefonica Text"/>
              </a:rPr>
              <a:t>within Company </a:t>
            </a:r>
            <a:r>
              <a:rPr lang="en-US" sz="5400" dirty="0">
                <a:solidFill>
                  <a:schemeClr val="bg1"/>
                </a:solidFill>
                <a:latin typeface="Telefonica Text"/>
              </a:rPr>
              <a:t>Performance</a:t>
            </a:r>
            <a:endParaRPr lang="en-CA" sz="5400" dirty="0">
              <a:solidFill>
                <a:schemeClr val="bg1"/>
              </a:solidFill>
              <a:latin typeface="Telefonica Text"/>
            </a:endParaRPr>
          </a:p>
        </p:txBody>
      </p:sp>
      <p:pic>
        <p:nvPicPr>
          <p:cNvPr id="7" name="Content Placeholder 7"/>
          <p:cNvPicPr>
            <a:picLocks/>
          </p:cNvPicPr>
          <p:nvPr/>
        </p:nvPicPr>
        <p:blipFill rotWithShape="1">
          <a:blip r:embed="rId4" cstate="print"/>
          <a:srcRect l="20714" t="22235" r="35179" b="11061"/>
          <a:stretch/>
        </p:blipFill>
        <p:spPr bwMode="auto">
          <a:xfrm>
            <a:off x="1296715" y="2408783"/>
            <a:ext cx="10153128" cy="6135825"/>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236507069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118&quot;&gt;&lt;property id=&quot;20148&quot; value=&quot;5&quot;/&gt;&lt;property id=&quot;20300&quot; value=&quot;Slide 2&quot;/&gt;&lt;property id=&quot;20307&quot; value=&quot;260&quot;/&gt;&lt;/object&gt;&lt;/object&gt;&lt;/object&gt;&lt;/database&gt;"/>
  <p:tag name="SECTOMILLISECCONVERTED" val="1"/>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62C488B902C4D4385B7704CD2E51C82" ma:contentTypeVersion="3" ma:contentTypeDescription="Create a new document." ma:contentTypeScope="" ma:versionID="87879ae58a221fc8f71e5c5e8230f398">
  <xsd:schema xmlns:xsd="http://www.w3.org/2001/XMLSchema" xmlns:xs="http://www.w3.org/2001/XMLSchema" xmlns:p="http://schemas.microsoft.com/office/2006/metadata/properties" xmlns:ns1="http://schemas.microsoft.com/sharepoint/v3" targetNamespace="http://schemas.microsoft.com/office/2006/metadata/properties" ma:root="true" ma:fieldsID="49dd530e3df1f86ebe7020055b570883"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BDD541D9-8C7A-48D9-BBC2-4BE74E90ED8E}"/>
</file>

<file path=customXml/itemProps2.xml><?xml version="1.0" encoding="utf-8"?>
<ds:datastoreItem xmlns:ds="http://schemas.openxmlformats.org/officeDocument/2006/customXml" ds:itemID="{43918AF6-6DF4-4546-A6AC-2D0C1B5979C4}"/>
</file>

<file path=customXml/itemProps3.xml><?xml version="1.0" encoding="utf-8"?>
<ds:datastoreItem xmlns:ds="http://schemas.openxmlformats.org/officeDocument/2006/customXml" ds:itemID="{19575ADB-89E3-4451-8A71-77881FB14E65}"/>
</file>

<file path=docProps/app.xml><?xml version="1.0" encoding="utf-8"?>
<Properties xmlns="http://schemas.openxmlformats.org/officeDocument/2006/extended-properties" xmlns:vt="http://schemas.openxmlformats.org/officeDocument/2006/docPropsVTypes">
  <TotalTime>276</TotalTime>
  <Words>774</Words>
  <Application>Microsoft Office PowerPoint</Application>
  <PresentationFormat>Personalizzato</PresentationFormat>
  <Paragraphs>130</Paragraphs>
  <Slides>20</Slides>
  <Notes>0</Notes>
  <HiddenSlides>0</HiddenSlides>
  <MMClips>0</MMClips>
  <ScaleCrop>false</ScaleCrop>
  <HeadingPairs>
    <vt:vector size="4" baseType="variant">
      <vt:variant>
        <vt:lpstr>Tema</vt:lpstr>
      </vt:variant>
      <vt:variant>
        <vt:i4>1</vt:i4>
      </vt:variant>
      <vt:variant>
        <vt:lpstr>Titoli diapositive</vt:lpstr>
      </vt:variant>
      <vt:variant>
        <vt:i4>20</vt:i4>
      </vt:variant>
    </vt:vector>
  </HeadingPairs>
  <TitlesOfParts>
    <vt:vector size="21"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cdelcaz</dc:creator>
  <cp:lastModifiedBy>cristina</cp:lastModifiedBy>
  <cp:revision>32</cp:revision>
  <dcterms:created xsi:type="dcterms:W3CDTF">2013-08-21T15:33:30Z</dcterms:created>
  <dcterms:modified xsi:type="dcterms:W3CDTF">2013-09-05T17:05:10Z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0x010100162C488B902C4D4385B7704CD2E51C82</vt:lpwstr>
  </property>
</Properties>
</file>