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73" r:id="rId4"/>
    <p:sldId id="275" r:id="rId5"/>
    <p:sldId id="272" r:id="rId6"/>
    <p:sldId id="274" r:id="rId7"/>
    <p:sldId id="263" r:id="rId8"/>
    <p:sldId id="270" r:id="rId9"/>
    <p:sldId id="271" r:id="rId10"/>
    <p:sldId id="262" r:id="rId11"/>
  </p:sldIdLst>
  <p:sldSz cx="18291175" cy="10290175"/>
  <p:notesSz cx="6794500" cy="9906000"/>
  <p:custDataLst>
    <p:tags r:id="rId14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908" y="-894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42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E3A0-F4A8-4D93-80F3-52F564101A83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C014-F72F-4254-8EE4-0B2F8CA0B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68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4D06-2785-494E-9076-1A9BFBBCB6E3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00A7D-FDE2-4263-BBB6-5919FC6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5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0A7D-FDE2-4263-BBB6-5919FC61C0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0A7D-FDE2-4263-BBB6-5919FC61C0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dirty="0"/>
              <a:t>Regional ICT goods imports composition by main product categories, 2011</a:t>
            </a:r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0A7D-FDE2-4263-BBB6-5919FC61C05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IN13001f2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10" y="4945104"/>
            <a:ext cx="4536504" cy="23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0A7D-FDE2-4263-BBB6-5919FC61C0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0A7D-FDE2-4263-BBB6-5919FC61C0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2914" y="4705350"/>
            <a:ext cx="5976664" cy="4457700"/>
          </a:xfrm>
        </p:spPr>
        <p:txBody>
          <a:bodyPr/>
          <a:lstStyle/>
          <a:p>
            <a:r>
              <a:rPr lang="en-US" sz="1100" dirty="0" err="1" smtClean="0"/>
              <a:t>StEP</a:t>
            </a:r>
            <a:r>
              <a:rPr lang="en-US" sz="1100" dirty="0" smtClean="0"/>
              <a:t> ADDRESS e-waste quantification projects: </a:t>
            </a:r>
          </a:p>
          <a:p>
            <a:r>
              <a:rPr lang="en-US" sz="1100" dirty="0" smtClean="0"/>
              <a:t>E-waste </a:t>
            </a:r>
            <a:r>
              <a:rPr lang="en-US" sz="1100" dirty="0"/>
              <a:t>volumes in West Africa countries(EMPA</a:t>
            </a:r>
            <a:r>
              <a:rPr lang="en-US" sz="1100" dirty="0" smtClean="0"/>
              <a:t>), Characterizing </a:t>
            </a:r>
            <a:r>
              <a:rPr lang="en-US" sz="1100" dirty="0" err="1"/>
              <a:t>transboundary</a:t>
            </a:r>
            <a:r>
              <a:rPr lang="en-US" sz="1100" dirty="0"/>
              <a:t> flows from the US (MIT/ NCER</a:t>
            </a:r>
            <a:r>
              <a:rPr lang="en-US" sz="1100" dirty="0" smtClean="0"/>
              <a:t>), The </a:t>
            </a:r>
            <a:r>
              <a:rPr lang="en-US" sz="1100" dirty="0"/>
              <a:t>Future Flows (Netherlands</a:t>
            </a:r>
            <a:r>
              <a:rPr lang="en-US" sz="1100" dirty="0" smtClean="0"/>
              <a:t>), Country studies (Italy, Belgium, France)</a:t>
            </a:r>
          </a:p>
          <a:p>
            <a:endParaRPr lang="en-US" sz="1100" dirty="0"/>
          </a:p>
          <a:p>
            <a:r>
              <a:rPr lang="en-US" sz="1100" dirty="0" smtClean="0"/>
              <a:t>The Partnership </a:t>
            </a:r>
            <a:r>
              <a:rPr lang="en-US" sz="1100" dirty="0"/>
              <a:t>is a </a:t>
            </a:r>
            <a:r>
              <a:rPr lang="en-US" sz="1100" dirty="0" smtClean="0"/>
              <a:t>response </a:t>
            </a:r>
            <a:r>
              <a:rPr lang="en-US" sz="1100" dirty="0"/>
              <a:t>to the </a:t>
            </a:r>
            <a:r>
              <a:rPr lang="en-US" sz="1100" dirty="0" smtClean="0"/>
              <a:t>World </a:t>
            </a:r>
            <a:r>
              <a:rPr lang="en-US" sz="1100" dirty="0"/>
              <a:t>Summit on the Information Society (WSIS) </a:t>
            </a:r>
            <a:r>
              <a:rPr lang="en-US" sz="1100" dirty="0" smtClean="0"/>
              <a:t>request to </a:t>
            </a:r>
            <a:r>
              <a:rPr lang="en-US" sz="1100" dirty="0"/>
              <a:t>produce official statistics to monitor the information society. </a:t>
            </a:r>
            <a:r>
              <a:rPr lang="en-US" sz="1100" dirty="0" smtClean="0"/>
              <a:t>Since </a:t>
            </a:r>
            <a:r>
              <a:rPr lang="en-US" sz="1100" dirty="0"/>
              <a:t>2004, </a:t>
            </a:r>
            <a:r>
              <a:rPr lang="en-US" sz="1100" dirty="0" smtClean="0"/>
              <a:t>it </a:t>
            </a:r>
            <a:r>
              <a:rPr lang="en-US" sz="1100" dirty="0"/>
              <a:t>provides a framework for the coordination of activities carried out by international and regional organizations involved in ICT measurement. </a:t>
            </a:r>
            <a:endParaRPr lang="en-US" sz="1100" dirty="0" smtClean="0"/>
          </a:p>
          <a:p>
            <a:endParaRPr lang="fr-CH" sz="1100" dirty="0"/>
          </a:p>
          <a:p>
            <a:r>
              <a:rPr lang="fr-CH" sz="1100" dirty="0" err="1" smtClean="0"/>
              <a:t>Work</a:t>
            </a:r>
            <a:r>
              <a:rPr lang="fr-CH" sz="1100" dirty="0" smtClean="0"/>
              <a:t>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Ongoing definition of a </a:t>
            </a:r>
            <a:r>
              <a:rPr lang="en-US" sz="1100" dirty="0"/>
              <a:t>core list of ICT indicators and methodologies to collect these indicators. </a:t>
            </a:r>
            <a:r>
              <a:rPr lang="en-US" sz="1100" dirty="0" smtClean="0"/>
              <a:t>The list is </a:t>
            </a:r>
            <a:r>
              <a:rPr lang="en-US" sz="1100" dirty="0"/>
              <a:t>endorsed by the United Nations Statistical </a:t>
            </a:r>
            <a:r>
              <a:rPr lang="en-US" sz="1100" dirty="0" smtClean="0"/>
              <a:t>Commission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Capacity-building </a:t>
            </a:r>
            <a:r>
              <a:rPr lang="en-US" sz="1100" dirty="0"/>
              <a:t>and </a:t>
            </a:r>
            <a:r>
              <a:rPr lang="en-US" sz="1100" dirty="0" smtClean="0"/>
              <a:t>advisory services for </a:t>
            </a:r>
            <a:r>
              <a:rPr lang="en-US" sz="1100" dirty="0"/>
              <a:t>national statistical </a:t>
            </a:r>
            <a:r>
              <a:rPr lang="en-US" sz="1100" dirty="0" smtClean="0"/>
              <a:t>offices in developing countries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Collecting </a:t>
            </a:r>
            <a:r>
              <a:rPr lang="en-US" sz="1100" dirty="0"/>
              <a:t>and disseminating </a:t>
            </a:r>
            <a:r>
              <a:rPr lang="en-US" sz="1100" dirty="0" smtClean="0"/>
              <a:t>ICT statistics</a:t>
            </a:r>
          </a:p>
          <a:p>
            <a:endParaRPr lang="en-US" sz="1100" dirty="0"/>
          </a:p>
          <a:p>
            <a:r>
              <a:rPr lang="en-US" sz="1100" dirty="0" smtClean="0"/>
              <a:t>Partners</a:t>
            </a:r>
            <a:r>
              <a:rPr lang="en-US" sz="1100" dirty="0"/>
              <a:t>: </a:t>
            </a:r>
            <a:endParaRPr lang="en-US" sz="1100" dirty="0" smtClean="0"/>
          </a:p>
          <a:p>
            <a:r>
              <a:rPr lang="en-US" sz="1100" dirty="0" smtClean="0"/>
              <a:t>International </a:t>
            </a:r>
            <a:r>
              <a:rPr lang="en-US" sz="1100" dirty="0"/>
              <a:t>Telecommunication </a:t>
            </a:r>
            <a:r>
              <a:rPr lang="en-US" sz="1100" dirty="0" smtClean="0"/>
              <a:t>Union, Organization </a:t>
            </a:r>
            <a:r>
              <a:rPr lang="en-US" sz="1100" dirty="0"/>
              <a:t>for Economic Cooperation and </a:t>
            </a:r>
            <a:r>
              <a:rPr lang="en-US" sz="1100" dirty="0" smtClean="0"/>
              <a:t>Development, United </a:t>
            </a:r>
            <a:r>
              <a:rPr lang="en-US" sz="1100" dirty="0"/>
              <a:t>Nations Conference on Trade and </a:t>
            </a:r>
            <a:r>
              <a:rPr lang="en-US" sz="1100" dirty="0" smtClean="0"/>
              <a:t>Development, Organization </a:t>
            </a:r>
            <a:r>
              <a:rPr lang="en-US" sz="1100" dirty="0"/>
              <a:t>for Economic Cooperation and </a:t>
            </a:r>
            <a:r>
              <a:rPr lang="en-US" sz="1100" dirty="0" smtClean="0"/>
              <a:t>Development, UNESCO </a:t>
            </a:r>
            <a:r>
              <a:rPr lang="en-US" sz="1100" dirty="0"/>
              <a:t>Institute for </a:t>
            </a:r>
            <a:r>
              <a:rPr lang="en-US" sz="1100" dirty="0" smtClean="0"/>
              <a:t>Statistics, World Bank, Economic </a:t>
            </a:r>
            <a:r>
              <a:rPr lang="en-US" sz="1100" dirty="0"/>
              <a:t>Commission for Africa </a:t>
            </a:r>
            <a:r>
              <a:rPr lang="en-US" sz="1100" dirty="0" smtClean="0"/>
              <a:t>, Economic </a:t>
            </a:r>
            <a:r>
              <a:rPr lang="en-US" sz="1100" dirty="0"/>
              <a:t>Commission for Latin America and the </a:t>
            </a:r>
            <a:r>
              <a:rPr lang="en-US" sz="1100" dirty="0" smtClean="0"/>
              <a:t>Caribbean, United </a:t>
            </a:r>
            <a:r>
              <a:rPr lang="en-US" sz="1100" dirty="0"/>
              <a:t>Nations Economic and Social Commission for Asia and the </a:t>
            </a:r>
            <a:r>
              <a:rPr lang="en-US" sz="1100" dirty="0" smtClean="0"/>
              <a:t>Pacific, United </a:t>
            </a:r>
            <a:r>
              <a:rPr lang="en-US" sz="1100" dirty="0"/>
              <a:t>Nations Economic and Social Commission for Western </a:t>
            </a:r>
            <a:r>
              <a:rPr lang="en-US" sz="1100" dirty="0" smtClean="0"/>
              <a:t>Asia, Statistical </a:t>
            </a:r>
            <a:r>
              <a:rPr lang="en-US" sz="1100" dirty="0"/>
              <a:t>Office of the European </a:t>
            </a:r>
            <a:r>
              <a:rPr lang="en-US" sz="1100" dirty="0" smtClean="0"/>
              <a:t>Communities, United </a:t>
            </a:r>
            <a:r>
              <a:rPr lang="en-US" sz="1100" dirty="0"/>
              <a:t>Nations Department of Economic and Social </a:t>
            </a:r>
            <a:r>
              <a:rPr lang="en-US" sz="1100" dirty="0" smtClean="0"/>
              <a:t>Affairs, United </a:t>
            </a:r>
            <a:r>
              <a:rPr lang="en-US" sz="1100" dirty="0"/>
              <a:t>Nations Environmental </a:t>
            </a:r>
            <a:r>
              <a:rPr lang="en-US" sz="1100" dirty="0" err="1"/>
              <a:t>Programme</a:t>
            </a:r>
            <a:r>
              <a:rPr lang="en-US" sz="1100" dirty="0"/>
              <a:t>/Secretariat of the Basel Convention on </a:t>
            </a:r>
            <a:r>
              <a:rPr lang="en-US" sz="1100" dirty="0" smtClean="0"/>
              <a:t>e-Waste, and United </a:t>
            </a:r>
            <a:r>
              <a:rPr lang="en-US" sz="1100" dirty="0"/>
              <a:t>Nations University Institute for Sustainability and </a:t>
            </a:r>
            <a:r>
              <a:rPr lang="en-US" sz="1100" dirty="0" smtClean="0"/>
              <a:t>Peace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0A7D-FDE2-4263-BBB6-5919FC61C0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0A7D-FDE2-4263-BBB6-5919FC61C0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0A7D-FDE2-4263-BBB6-5919FC61C0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82" y="9030107"/>
            <a:ext cx="8383455" cy="126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838" y="2858383"/>
            <a:ext cx="15090219" cy="3892163"/>
          </a:xfrm>
        </p:spPr>
        <p:txBody>
          <a:bodyPr anchor="b"/>
          <a:lstStyle>
            <a:lvl1pPr>
              <a:defRPr sz="71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6860117"/>
            <a:ext cx="12925764" cy="1600694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1102" y="412085"/>
            <a:ext cx="3505809" cy="877999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559" y="412085"/>
            <a:ext cx="12041690" cy="8779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82" y="9030107"/>
            <a:ext cx="8383455" cy="126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454" indent="-408302">
              <a:buFont typeface="Wingdings" pitchFamily="2" charset="2"/>
              <a:buChar char="q"/>
              <a:defRPr sz="3900">
                <a:latin typeface="+mj-lt"/>
              </a:defRPr>
            </a:lvl1pPr>
            <a:lvl2pPr marL="1143247" indent="-408302">
              <a:buFont typeface="Wingdings" pitchFamily="2" charset="2"/>
              <a:buChar char="ü"/>
              <a:defRPr sz="3200">
                <a:latin typeface="+mj-lt"/>
              </a:defRPr>
            </a:lvl2pPr>
            <a:lvl3pPr marL="1796531" indent="-408302">
              <a:buFont typeface="Courier New" pitchFamily="49" charset="0"/>
              <a:buChar char="o"/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 userDrawn="1"/>
        </p:nvSpPr>
        <p:spPr>
          <a:xfrm>
            <a:off x="16919337" y="8241431"/>
            <a:ext cx="1371838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878" y="8232140"/>
            <a:ext cx="15322034" cy="1753141"/>
          </a:xfrm>
        </p:spPr>
        <p:txBody>
          <a:bodyPr anchor="t"/>
          <a:lstStyle>
            <a:lvl1pPr algn="l">
              <a:defRPr sz="6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878" y="5781078"/>
            <a:ext cx="12273504" cy="2451063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82" y="9030107"/>
            <a:ext cx="8383455" cy="126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59" y="2304999"/>
            <a:ext cx="5334926" cy="6887557"/>
          </a:xfrm>
        </p:spPr>
        <p:txBody>
          <a:bodyPr/>
          <a:lstStyle>
            <a:lvl1pPr marL="612454" indent="-408302">
              <a:buFont typeface="Wingdings" pitchFamily="2" charset="2"/>
              <a:buChar char="q"/>
              <a:defRPr sz="4300">
                <a:latin typeface="+mj-lt"/>
              </a:defRPr>
            </a:lvl1pPr>
            <a:lvl2pPr marL="1143247" indent="-408302">
              <a:buFont typeface="Wingdings" pitchFamily="2" charset="2"/>
              <a:buChar char="ü"/>
              <a:defRPr sz="3600">
                <a:latin typeface="+mj-lt"/>
              </a:defRPr>
            </a:lvl2pPr>
            <a:lvl3pPr marL="1796531" indent="-408302">
              <a:buFont typeface="Courier New" pitchFamily="49" charset="0"/>
              <a:buChar char="o"/>
              <a:defRPr sz="3200">
                <a:latin typeface="+mj-lt"/>
              </a:defRPr>
            </a:lvl3pPr>
            <a:lvl4pPr>
              <a:defRPr sz="3200">
                <a:latin typeface="+mj-lt"/>
              </a:defRPr>
            </a:lvl4pPr>
            <a:lvl5pPr>
              <a:defRPr sz="3200">
                <a:latin typeface="+mj-lt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4338" y="2304999"/>
            <a:ext cx="9602867" cy="6887557"/>
          </a:xfrm>
        </p:spPr>
        <p:txBody>
          <a:bodyPr/>
          <a:lstStyle>
            <a:lvl1pPr marL="204151" indent="0">
              <a:buNone/>
              <a:defRPr sz="5000">
                <a:latin typeface="+mj-lt"/>
              </a:defRPr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82" y="9030107"/>
            <a:ext cx="8383455" cy="126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7316470" cy="959939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7316470" cy="5928761"/>
          </a:xfrm>
        </p:spPr>
        <p:txBody>
          <a:bodyPr/>
          <a:lstStyle>
            <a:lvl1pPr marL="816605" indent="-612454">
              <a:buFont typeface="Wingdings" pitchFamily="2" charset="2"/>
              <a:buChar char="q"/>
              <a:defRPr sz="4300"/>
            </a:lvl1pPr>
            <a:lvl2pPr marL="1143247" indent="-408302">
              <a:buFont typeface="Wingdings" pitchFamily="2" charset="2"/>
              <a:buChar char="ü"/>
              <a:defRPr sz="3600"/>
            </a:lvl2pPr>
            <a:lvl3pPr marL="1796531" indent="-408302">
              <a:buFont typeface="Courier New" pitchFamily="49" charset="0"/>
              <a:buChar char="o"/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40735" y="2303380"/>
            <a:ext cx="7316470" cy="959939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40735" y="3263320"/>
            <a:ext cx="7316470" cy="5928761"/>
          </a:xfrm>
        </p:spPr>
        <p:txBody>
          <a:bodyPr/>
          <a:lstStyle>
            <a:lvl1pPr marL="612454" indent="-408302">
              <a:buFont typeface="Wingdings" pitchFamily="2" charset="2"/>
              <a:buChar char="q"/>
              <a:defRPr sz="4300"/>
            </a:lvl1pPr>
            <a:lvl2pPr marL="1143247" indent="-408302">
              <a:buFont typeface="Wingdings" pitchFamily="2" charset="2"/>
              <a:buChar char="ü"/>
              <a:defRPr sz="3600"/>
            </a:lvl2pPr>
            <a:lvl3pPr marL="1796531" indent="-408302">
              <a:buFont typeface="Courier New" pitchFamily="49" charset="0"/>
              <a:buChar char="o"/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8" y="8245860"/>
            <a:ext cx="15547499" cy="891815"/>
          </a:xfrm>
        </p:spPr>
        <p:txBody>
          <a:bodyPr anchor="b"/>
          <a:lstStyle>
            <a:lvl1pPr algn="ctr">
              <a:defRPr sz="3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05" y="9146822"/>
            <a:ext cx="15547501" cy="914682"/>
          </a:xfrm>
        </p:spPr>
        <p:txBody>
          <a:bodyPr>
            <a:normAutofit/>
          </a:bodyPr>
          <a:lstStyle>
            <a:lvl1pPr marL="0" indent="0" algn="ctr">
              <a:buNone/>
              <a:defRPr sz="29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706" y="571677"/>
            <a:ext cx="15547499" cy="7416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09" y="8245461"/>
            <a:ext cx="15547499" cy="892214"/>
          </a:xfrm>
        </p:spPr>
        <p:txBody>
          <a:bodyPr anchor="b"/>
          <a:lstStyle>
            <a:lvl1pPr algn="ctr">
              <a:defRPr sz="39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6919337" cy="8232140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609" y="9146822"/>
            <a:ext cx="15547499" cy="919256"/>
          </a:xfrm>
        </p:spPr>
        <p:txBody>
          <a:bodyPr>
            <a:normAutofit/>
          </a:bodyPr>
          <a:lstStyle>
            <a:lvl1pPr marL="0" indent="0" algn="ctr">
              <a:buNone/>
              <a:defRPr sz="29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B385">
                <a:lumMod val="100000"/>
                <a:alpha val="54000"/>
              </a:srgbClr>
            </a:gs>
            <a:gs pos="70000">
              <a:srgbClr val="FFFFFF"/>
            </a:gs>
            <a:gs pos="40000">
              <a:schemeClr val="bg1">
                <a:shade val="100000"/>
                <a:satMod val="115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5242646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559" y="2401041"/>
            <a:ext cx="15242646" cy="720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9337" y="0"/>
            <a:ext cx="1371838" cy="1029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321" tIns="81660" rIns="163321" bIns="81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19337" y="8232140"/>
            <a:ext cx="1371838" cy="1029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321" tIns="81660" rIns="163321" bIns="81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65413" y="8475103"/>
            <a:ext cx="1098741" cy="595496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5769151" y="5983994"/>
            <a:ext cx="3551540" cy="73037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1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5715557" y="2378858"/>
            <a:ext cx="3658729" cy="73037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65DDB98A-F1DC-46C4-9FF0-1BF63371BA7C}" type="datetimeFigureOut">
              <a:rPr lang="es-ES" smtClean="0"/>
              <a:pPr/>
              <a:t>10/09/2013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8200" kern="1200" spc="-1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82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82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82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8200">
          <a:solidFill>
            <a:schemeClr val="tx2"/>
          </a:solidFill>
          <a:latin typeface="Calibri" pitchFamily="34" charset="0"/>
        </a:defRPr>
      </a:lvl5pPr>
      <a:lvl6pPr marL="816605" algn="l" rtl="0" eaLnBrk="1" fontAlgn="base" hangingPunct="1">
        <a:spcBef>
          <a:spcPct val="0"/>
        </a:spcBef>
        <a:spcAft>
          <a:spcPct val="0"/>
        </a:spcAft>
        <a:defRPr sz="8200">
          <a:solidFill>
            <a:schemeClr val="tx2"/>
          </a:solidFill>
          <a:latin typeface="Calibri" pitchFamily="34" charset="0"/>
        </a:defRPr>
      </a:lvl6pPr>
      <a:lvl7pPr marL="1633210" algn="l" rtl="0" eaLnBrk="1" fontAlgn="base" hangingPunct="1">
        <a:spcBef>
          <a:spcPct val="0"/>
        </a:spcBef>
        <a:spcAft>
          <a:spcPct val="0"/>
        </a:spcAft>
        <a:defRPr sz="8200">
          <a:solidFill>
            <a:schemeClr val="tx2"/>
          </a:solidFill>
          <a:latin typeface="Calibri" pitchFamily="34" charset="0"/>
        </a:defRPr>
      </a:lvl7pPr>
      <a:lvl8pPr marL="2449815" algn="l" rtl="0" eaLnBrk="1" fontAlgn="base" hangingPunct="1">
        <a:spcBef>
          <a:spcPct val="0"/>
        </a:spcBef>
        <a:spcAft>
          <a:spcPct val="0"/>
        </a:spcAft>
        <a:defRPr sz="8200">
          <a:solidFill>
            <a:schemeClr val="tx2"/>
          </a:solidFill>
          <a:latin typeface="Calibri" pitchFamily="34" charset="0"/>
        </a:defRPr>
      </a:lvl8pPr>
      <a:lvl9pPr marL="3266420" algn="l" rtl="0" eaLnBrk="1" fontAlgn="base" hangingPunct="1">
        <a:spcBef>
          <a:spcPct val="0"/>
        </a:spcBef>
        <a:spcAft>
          <a:spcPct val="0"/>
        </a:spcAft>
        <a:defRPr sz="8200">
          <a:solidFill>
            <a:schemeClr val="tx2"/>
          </a:solidFill>
          <a:latin typeface="Calibri" pitchFamily="34" charset="0"/>
        </a:defRPr>
      </a:lvl9pPr>
    </p:titleStyle>
    <p:bodyStyle>
      <a:lvl1pPr marL="612454" indent="-4083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681" indent="-40830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4830" indent="-408302" algn="l" rtl="0" eaLnBrk="1" fontAlgn="base" hangingPunct="1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285360" indent="-408302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75891" indent="-408302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3099" indent="-326642" algn="l" defTabSz="163321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429741" indent="-326642" algn="l" defTabSz="163321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3756383" indent="-326642" algn="l" defTabSz="163321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083025" indent="-326642" algn="l" defTabSz="163321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mailto:emeasurement@uncta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29248" y="-17092"/>
            <a:ext cx="18313574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69516" y="-17092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47321" y="7764073"/>
            <a:ext cx="12070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Scarlett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Fondeur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 Gil,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Division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on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Technology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 and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Logistics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, UNCTAD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31640" y="5231611"/>
            <a:ext cx="10746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i="1" dirty="0">
                <a:solidFill>
                  <a:schemeClr val="bg1"/>
                </a:solidFill>
                <a:latin typeface="Telefonica Text" pitchFamily="2" charset="0"/>
              </a:rPr>
              <a:t>International coordination to measure the ICT sector: Producing statistics to inform E-waste policies</a:t>
            </a:r>
            <a:endParaRPr lang="es-ES" sz="50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343609" y="176535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b="548"/>
          <a:stretch/>
        </p:blipFill>
        <p:spPr bwMode="auto">
          <a:xfrm>
            <a:off x="8787653" y="8499605"/>
            <a:ext cx="9496673" cy="1783770"/>
          </a:xfrm>
          <a:prstGeom prst="rect">
            <a:avLst/>
          </a:prstGeom>
          <a:noFill/>
          <a:ln w="9525">
            <a:gradFill>
              <a:gsLst>
                <a:gs pos="0">
                  <a:schemeClr val="accent1"/>
                </a:gs>
                <a:gs pos="2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-29248" y="8499605"/>
            <a:ext cx="8913474" cy="178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571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47368" y="1215220"/>
            <a:ext cx="972108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88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4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hlinkClick r:id="rId4"/>
            </a:endParaRPr>
          </a:p>
          <a:p>
            <a:pPr algn="ctr"/>
            <a:endParaRPr lang="es-ES" sz="4800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ES" sz="4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ES" sz="4800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4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emeasurement@unctad.org</a:t>
            </a:r>
          </a:p>
          <a:p>
            <a:pPr algn="ctr"/>
            <a:r>
              <a:rPr lang="es-ES" sz="4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ict4d@unctad.org</a:t>
            </a:r>
          </a:p>
          <a:p>
            <a:pPr algn="ctr"/>
            <a:r>
              <a:rPr lang="es-ES" sz="4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Unctad.org/ict4d</a:t>
            </a:r>
          </a:p>
          <a:p>
            <a:pPr algn="ctr"/>
            <a:r>
              <a:rPr lang="es-ES" sz="4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Measuring-ict.unctad.org</a:t>
            </a:r>
          </a:p>
          <a:p>
            <a:pPr algn="ctr"/>
            <a:r>
              <a:rPr lang="es-ES" sz="4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Twitter</a:t>
            </a:r>
            <a:r>
              <a:rPr lang="es-ES" sz="4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@ICT4DatUNCTAD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70" y="2768823"/>
            <a:ext cx="15906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5" y="8385014"/>
            <a:ext cx="9496673" cy="19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65413" y="8475103"/>
            <a:ext cx="1098741" cy="595496"/>
          </a:xfrm>
        </p:spPr>
        <p:txBody>
          <a:bodyPr/>
          <a:lstStyle/>
          <a:p>
            <a:fld id="{25FC4B2E-7876-44C2-A2ED-D83237E82549}" type="slidenum">
              <a:rPr lang="es-ES" smtClean="0">
                <a:latin typeface="+mj-lt"/>
              </a:rPr>
              <a:pPr/>
              <a:t>2</a:t>
            </a:fld>
            <a:endParaRPr lang="es-ES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92659" y="248543"/>
            <a:ext cx="15242646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00" kern="1200" spc="-1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5pPr>
            <a:lvl6pPr marL="81660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6pPr>
            <a:lvl7pPr marL="163321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7pPr>
            <a:lvl8pPr marL="244981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8pPr>
            <a:lvl9pPr marL="326642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CH" dirty="0" smtClean="0">
                <a:solidFill>
                  <a:srgbClr val="92D050"/>
                </a:solidFill>
              </a:rPr>
              <a:t>E-</a:t>
            </a:r>
            <a:r>
              <a:rPr lang="fr-CH" dirty="0" err="1" smtClean="0">
                <a:solidFill>
                  <a:srgbClr val="92D050"/>
                </a:solidFill>
              </a:rPr>
              <a:t>waste</a:t>
            </a:r>
            <a:r>
              <a:rPr lang="fr-CH" dirty="0" smtClean="0">
                <a:solidFill>
                  <a:srgbClr val="92D050"/>
                </a:solidFill>
              </a:rPr>
              <a:t> trends – the ICT </a:t>
            </a:r>
            <a:r>
              <a:rPr lang="fr-CH" dirty="0" err="1" smtClean="0">
                <a:solidFill>
                  <a:srgbClr val="92D050"/>
                </a:solidFill>
              </a:rPr>
              <a:t>sector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52010" y="1760711"/>
            <a:ext cx="16462058" cy="67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  <a:noAutofit/>
          </a:bodyPr>
          <a:lstStyle>
            <a:lvl1pPr marL="612454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3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143247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653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360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7589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103099" indent="-326642" algn="l" defTabSz="16332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741" indent="-326642" algn="l" defTabSz="163321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6383" indent="-326642" algn="l" defTabSz="163321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3025" indent="-326642" algn="l" defTabSz="163321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fr-CH" sz="4800" dirty="0" err="1" smtClean="0"/>
              <a:t>Growing</a:t>
            </a:r>
            <a:r>
              <a:rPr lang="fr-CH" sz="4800" dirty="0" smtClean="0"/>
              <a:t> production and international </a:t>
            </a:r>
            <a:r>
              <a:rPr lang="fr-CH" sz="4800" dirty="0" err="1" smtClean="0"/>
              <a:t>trade</a:t>
            </a:r>
            <a:r>
              <a:rPr lang="fr-CH" sz="4800" dirty="0" smtClean="0"/>
              <a:t> of ICT </a:t>
            </a:r>
            <a:r>
              <a:rPr lang="fr-CH" sz="4800" dirty="0" err="1" smtClean="0"/>
              <a:t>goods</a:t>
            </a:r>
            <a:r>
              <a:rPr lang="fr-CH" sz="4800" dirty="0" smtClean="0"/>
              <a:t> + </a:t>
            </a:r>
            <a:r>
              <a:rPr lang="fr-CH" sz="4800" dirty="0" err="1" smtClean="0"/>
              <a:t>faster</a:t>
            </a:r>
            <a:r>
              <a:rPr lang="fr-CH" sz="4800" dirty="0" smtClean="0"/>
              <a:t> obsolescence = </a:t>
            </a:r>
            <a:r>
              <a:rPr lang="fr-CH" sz="4800" dirty="0" err="1" smtClean="0"/>
              <a:t>growing</a:t>
            </a:r>
            <a:r>
              <a:rPr lang="fr-CH" sz="4800" dirty="0" smtClean="0"/>
              <a:t> e-</a:t>
            </a:r>
            <a:r>
              <a:rPr lang="fr-CH" sz="4800" dirty="0" err="1" smtClean="0"/>
              <a:t>waste</a:t>
            </a:r>
            <a:r>
              <a:rPr lang="fr-CH" sz="4800" dirty="0" smtClean="0"/>
              <a:t> </a:t>
            </a:r>
            <a:r>
              <a:rPr lang="fr-CH" sz="4800" b="1" dirty="0" err="1" smtClean="0"/>
              <a:t>worldwide</a:t>
            </a:r>
            <a:endParaRPr lang="fr-CH" sz="4800" b="1" dirty="0" smtClean="0"/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fr-CH" sz="4800" dirty="0" smtClean="0"/>
              <a:t>Exports </a:t>
            </a:r>
            <a:r>
              <a:rPr lang="fr-CH" sz="4800" dirty="0"/>
              <a:t>of ICT </a:t>
            </a:r>
            <a:r>
              <a:rPr lang="fr-CH" sz="4800" dirty="0" err="1"/>
              <a:t>goods</a:t>
            </a:r>
            <a:r>
              <a:rPr lang="fr-CH" sz="4800" dirty="0"/>
              <a:t> </a:t>
            </a:r>
            <a:r>
              <a:rPr lang="fr-CH" sz="4800" dirty="0" smtClean="0"/>
              <a:t>11% </a:t>
            </a:r>
            <a:r>
              <a:rPr lang="fr-CH" sz="4800" dirty="0"/>
              <a:t>of total </a:t>
            </a:r>
            <a:r>
              <a:rPr lang="fr-CH" sz="4800" dirty="0" err="1" smtClean="0"/>
              <a:t>merchandise</a:t>
            </a:r>
            <a:r>
              <a:rPr lang="fr-CH" sz="4800" dirty="0" smtClean="0"/>
              <a:t> exports </a:t>
            </a:r>
            <a:r>
              <a:rPr lang="fr-CH" sz="4800" dirty="0"/>
              <a:t>in </a:t>
            </a:r>
            <a:r>
              <a:rPr lang="fr-CH" sz="4800" dirty="0" smtClean="0"/>
              <a:t>2011 - </a:t>
            </a:r>
            <a:r>
              <a:rPr lang="en-US" sz="4800" dirty="0"/>
              <a:t>mobile phones, smartphones, laptops, tablets, integrated </a:t>
            </a:r>
            <a:r>
              <a:rPr lang="en-US" sz="4800" dirty="0" smtClean="0"/>
              <a:t>circuits, </a:t>
            </a:r>
            <a:r>
              <a:rPr lang="en-US" sz="4800" dirty="0" err="1" smtClean="0"/>
              <a:t>etc</a:t>
            </a:r>
            <a:endParaRPr lang="fr-CH" sz="4800" dirty="0" smtClean="0"/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800" dirty="0" smtClean="0"/>
              <a:t>South–South is 40% of global flows </a:t>
            </a:r>
            <a:r>
              <a:rPr lang="en-US" sz="4800" dirty="0"/>
              <a:t>in ICT </a:t>
            </a:r>
            <a:r>
              <a:rPr lang="en-US" sz="4800" dirty="0" smtClean="0"/>
              <a:t>goods – mainly intermediate goods</a:t>
            </a:r>
            <a:endParaRPr lang="en-US" sz="4800" dirty="0"/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fr-CH" sz="4800" dirty="0" smtClean="0"/>
              <a:t>Country </a:t>
            </a:r>
            <a:r>
              <a:rPr lang="fr-CH" sz="4800" dirty="0"/>
              <a:t>concentration in hardware </a:t>
            </a:r>
            <a:r>
              <a:rPr lang="fr-CH" sz="4800" dirty="0" smtClean="0"/>
              <a:t>production (7 of top 10 in </a:t>
            </a:r>
            <a:r>
              <a:rPr lang="fr-CH" sz="4800" dirty="0" err="1" smtClean="0"/>
              <a:t>Asia</a:t>
            </a:r>
            <a:r>
              <a:rPr lang="fr-CH" sz="4800" dirty="0" smtClean="0"/>
              <a:t>), </a:t>
            </a:r>
            <a:r>
              <a:rPr lang="fr-CH" sz="4800" dirty="0"/>
              <a:t>but not in </a:t>
            </a:r>
            <a:r>
              <a:rPr lang="fr-CH" sz="4800" dirty="0" err="1" smtClean="0"/>
              <a:t>consumption</a:t>
            </a:r>
            <a:endParaRPr lang="fr-CH" sz="4800" dirty="0" smtClean="0"/>
          </a:p>
        </p:txBody>
      </p:sp>
    </p:spTree>
    <p:extLst>
      <p:ext uri="{BB962C8B-B14F-4D97-AF65-F5344CB8AC3E}">
        <p14:creationId xmlns:p14="http://schemas.microsoft.com/office/powerpoint/2010/main" val="3799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5" y="8385014"/>
            <a:ext cx="9496673" cy="19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65413" y="8475103"/>
            <a:ext cx="1098741" cy="595496"/>
          </a:xfrm>
        </p:spPr>
        <p:txBody>
          <a:bodyPr/>
          <a:lstStyle/>
          <a:p>
            <a:fld id="{25FC4B2E-7876-44C2-A2ED-D83237E82549}" type="slidenum">
              <a:rPr lang="es-ES" smtClean="0">
                <a:latin typeface="+mj-lt"/>
              </a:rPr>
              <a:pPr/>
              <a:t>3</a:t>
            </a:fld>
            <a:endParaRPr lang="es-ES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92659" y="248543"/>
            <a:ext cx="15242646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00" kern="1200" spc="-1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5pPr>
            <a:lvl6pPr marL="81660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6pPr>
            <a:lvl7pPr marL="163321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7pPr>
            <a:lvl8pPr marL="244981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8pPr>
            <a:lvl9pPr marL="326642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CH" dirty="0" smtClean="0">
                <a:solidFill>
                  <a:srgbClr val="92D050"/>
                </a:solidFill>
              </a:rPr>
              <a:t>E-</a:t>
            </a:r>
            <a:r>
              <a:rPr lang="fr-CH" dirty="0" err="1" smtClean="0">
                <a:solidFill>
                  <a:srgbClr val="92D050"/>
                </a:solidFill>
              </a:rPr>
              <a:t>waste</a:t>
            </a:r>
            <a:r>
              <a:rPr lang="fr-CH" dirty="0" smtClean="0">
                <a:solidFill>
                  <a:srgbClr val="92D050"/>
                </a:solidFill>
              </a:rPr>
              <a:t> trends – the ICT </a:t>
            </a:r>
            <a:r>
              <a:rPr lang="fr-CH" dirty="0" err="1" smtClean="0">
                <a:solidFill>
                  <a:srgbClr val="92D050"/>
                </a:solidFill>
              </a:rPr>
              <a:t>sector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0130" y="1760711"/>
            <a:ext cx="16462058" cy="67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  <a:noAutofit/>
          </a:bodyPr>
          <a:lstStyle>
            <a:lvl1pPr marL="612454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3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143247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653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360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7589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103099" indent="-326642" algn="l" defTabSz="16332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741" indent="-326642" algn="l" defTabSz="163321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6383" indent="-326642" algn="l" defTabSz="163321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3025" indent="-326642" algn="l" defTabSz="163321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fr-CH" sz="4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2659" y="1957571"/>
            <a:ext cx="14617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</a:rPr>
              <a:t>ICT goods exports by level of development and geographical </a:t>
            </a:r>
            <a:r>
              <a:rPr lang="en-US" sz="2800" b="1" dirty="0" smtClean="0">
                <a:latin typeface="arial"/>
              </a:rPr>
              <a:t>region, 2010 </a:t>
            </a:r>
            <a:r>
              <a:rPr lang="en-US" sz="2800" b="1" dirty="0">
                <a:latin typeface="arial"/>
              </a:rPr>
              <a:t>and 2011</a:t>
            </a:r>
            <a:endParaRPr lang="en-US" sz="2800" dirty="0">
              <a:latin typeface="+mj-lt"/>
            </a:endParaRPr>
          </a:p>
        </p:txBody>
      </p:sp>
      <p:pic>
        <p:nvPicPr>
          <p:cNvPr id="3074" name="Picture 2" descr="http://unctad.org/en/PressMaterialImages/IN13001t1_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3" y="2408783"/>
            <a:ext cx="15769752" cy="66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4186147" y="6369223"/>
            <a:ext cx="864096" cy="504056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5" y="8385014"/>
            <a:ext cx="9496673" cy="19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65413" y="8475103"/>
            <a:ext cx="1098741" cy="595496"/>
          </a:xfrm>
        </p:spPr>
        <p:txBody>
          <a:bodyPr/>
          <a:lstStyle/>
          <a:p>
            <a:fld id="{25FC4B2E-7876-44C2-A2ED-D83237E82549}" type="slidenum">
              <a:rPr lang="es-ES" smtClean="0">
                <a:latin typeface="+mj-lt"/>
              </a:rPr>
              <a:pPr/>
              <a:t>4</a:t>
            </a:fld>
            <a:endParaRPr lang="es-ES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92659" y="248543"/>
            <a:ext cx="15242646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00" kern="1200" spc="-1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5pPr>
            <a:lvl6pPr marL="81660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6pPr>
            <a:lvl7pPr marL="163321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7pPr>
            <a:lvl8pPr marL="244981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8pPr>
            <a:lvl9pPr marL="326642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CH" dirty="0" smtClean="0">
                <a:solidFill>
                  <a:srgbClr val="92D050"/>
                </a:solidFill>
              </a:rPr>
              <a:t>E-</a:t>
            </a:r>
            <a:r>
              <a:rPr lang="fr-CH" dirty="0" err="1" smtClean="0">
                <a:solidFill>
                  <a:srgbClr val="92D050"/>
                </a:solidFill>
              </a:rPr>
              <a:t>waste</a:t>
            </a:r>
            <a:r>
              <a:rPr lang="fr-CH" dirty="0" smtClean="0">
                <a:solidFill>
                  <a:srgbClr val="92D050"/>
                </a:solidFill>
              </a:rPr>
              <a:t> trends – the ICT </a:t>
            </a:r>
            <a:r>
              <a:rPr lang="fr-CH" dirty="0" err="1" smtClean="0">
                <a:solidFill>
                  <a:srgbClr val="92D050"/>
                </a:solidFill>
              </a:rPr>
              <a:t>sector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52010" y="1760711"/>
            <a:ext cx="16462058" cy="67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  <a:noAutofit/>
          </a:bodyPr>
          <a:lstStyle>
            <a:lvl1pPr marL="612454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3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143247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653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360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7589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103099" indent="-326642" algn="l" defTabSz="16332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741" indent="-326642" algn="l" defTabSz="163321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6383" indent="-326642" algn="l" defTabSz="163321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3025" indent="-326642" algn="l" defTabSz="163321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fr-CH" sz="4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64667" y="2029579"/>
            <a:ext cx="15841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</a:rPr>
              <a:t>ICT goods </a:t>
            </a:r>
            <a:r>
              <a:rPr lang="en-US" sz="2800" b="1" dirty="0" smtClean="0">
                <a:latin typeface="arial"/>
              </a:rPr>
              <a:t>imports </a:t>
            </a:r>
            <a:r>
              <a:rPr lang="en-US" sz="2800" b="1" dirty="0">
                <a:latin typeface="arial"/>
              </a:rPr>
              <a:t>by level of development and geographical region, 2010 and 2011</a:t>
            </a:r>
            <a:endParaRPr lang="en-US" sz="2800" dirty="0"/>
          </a:p>
        </p:txBody>
      </p:sp>
      <p:pic>
        <p:nvPicPr>
          <p:cNvPr id="4098" name="Picture 2" descr="IN13001t2_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1" y="2817438"/>
            <a:ext cx="14869652" cy="64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5" y="8385014"/>
            <a:ext cx="9496673" cy="19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65413" y="8475103"/>
            <a:ext cx="1098741" cy="595496"/>
          </a:xfrm>
        </p:spPr>
        <p:txBody>
          <a:bodyPr/>
          <a:lstStyle/>
          <a:p>
            <a:fld id="{25FC4B2E-7876-44C2-A2ED-D83237E82549}" type="slidenum">
              <a:rPr lang="es-ES" smtClean="0">
                <a:latin typeface="+mj-lt"/>
              </a:rPr>
              <a:pPr/>
              <a:t>5</a:t>
            </a:fld>
            <a:endParaRPr lang="es-ES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914557" y="333714"/>
            <a:ext cx="15242646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00" kern="1200" spc="-1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5pPr>
            <a:lvl6pPr marL="81660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6pPr>
            <a:lvl7pPr marL="163321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7pPr>
            <a:lvl8pPr marL="244981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8pPr>
            <a:lvl9pPr marL="326642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CH" sz="7200" dirty="0" smtClean="0">
                <a:solidFill>
                  <a:srgbClr val="92D050"/>
                </a:solidFill>
              </a:rPr>
              <a:t>E-</a:t>
            </a:r>
            <a:r>
              <a:rPr lang="fr-CH" sz="7200" dirty="0" err="1" smtClean="0">
                <a:solidFill>
                  <a:srgbClr val="92D050"/>
                </a:solidFill>
              </a:rPr>
              <a:t>waste</a:t>
            </a:r>
            <a:r>
              <a:rPr lang="fr-CH" sz="7200" dirty="0" smtClean="0">
                <a:solidFill>
                  <a:srgbClr val="92D050"/>
                </a:solidFill>
              </a:rPr>
              <a:t> </a:t>
            </a:r>
            <a:r>
              <a:rPr lang="fr-CH" sz="7200" dirty="0" smtClean="0">
                <a:solidFill>
                  <a:srgbClr val="92D050"/>
                </a:solidFill>
              </a:rPr>
              <a:t>data </a:t>
            </a:r>
            <a:r>
              <a:rPr lang="fr-CH" sz="7200" dirty="0" smtClean="0">
                <a:solidFill>
                  <a:srgbClr val="92D050"/>
                </a:solidFill>
              </a:rPr>
              <a:t>- ICT </a:t>
            </a:r>
            <a:r>
              <a:rPr lang="fr-CH" sz="7200" dirty="0" err="1" smtClean="0">
                <a:solidFill>
                  <a:srgbClr val="92D050"/>
                </a:solidFill>
              </a:rPr>
              <a:t>sector</a:t>
            </a:r>
            <a:endParaRPr lang="en-US" sz="7200" dirty="0">
              <a:solidFill>
                <a:srgbClr val="92D050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52010" y="2192759"/>
            <a:ext cx="16462058" cy="67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  <a:noAutofit/>
          </a:bodyPr>
          <a:lstStyle>
            <a:lvl1pPr marL="612454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3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143247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653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360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7589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103099" indent="-326642" algn="l" defTabSz="16332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741" indent="-326642" algn="l" defTabSz="163321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6383" indent="-326642" algn="l" defTabSz="163321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3025" indent="-326642" algn="l" defTabSz="163321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454"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/>
              <a:t>UN COMTRADE </a:t>
            </a:r>
            <a:r>
              <a:rPr lang="en-US" sz="4000" dirty="0" smtClean="0"/>
              <a:t>statistics </a:t>
            </a:r>
            <a:r>
              <a:rPr lang="en-US" sz="4000" dirty="0"/>
              <a:t>on the international trade in ICT </a:t>
            </a:r>
            <a:r>
              <a:rPr lang="en-US" sz="4000" dirty="0" smtClean="0"/>
              <a:t>goods:</a:t>
            </a:r>
            <a:endParaRPr lang="en-US" sz="4000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 smtClean="0"/>
              <a:t>Based on OECD definition of ICT goods of 2010 (CPC rev 2 converted in HS 2007).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 smtClean="0"/>
              <a:t>Change from 2003 list (based on HS 2002) means limited comparability in time series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fr-CH" sz="3600" dirty="0" smtClean="0"/>
              <a:t>Tables </a:t>
            </a:r>
            <a:r>
              <a:rPr lang="fr-CH" sz="3600" dirty="0" err="1" smtClean="0"/>
              <a:t>available</a:t>
            </a:r>
            <a:r>
              <a:rPr lang="fr-CH" sz="3600" dirty="0" smtClean="0"/>
              <a:t> </a:t>
            </a:r>
            <a:r>
              <a:rPr lang="fr-CH" sz="3600" dirty="0" err="1" smtClean="0"/>
              <a:t>at</a:t>
            </a:r>
            <a:r>
              <a:rPr lang="fr-CH" sz="3600" dirty="0" smtClean="0"/>
              <a:t> </a:t>
            </a:r>
            <a:r>
              <a:rPr lang="fr-CH" sz="3600" dirty="0" smtClean="0"/>
              <a:t>unctadstat.unctad.org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sz="3600" dirty="0"/>
          </a:p>
          <a:p>
            <a:pPr marL="612454"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/>
              <a:t>ICT Sector definition based on ISIC Rev. </a:t>
            </a:r>
            <a:r>
              <a:rPr lang="en-US" sz="4000" dirty="0" smtClean="0"/>
              <a:t>4</a:t>
            </a:r>
          </a:p>
          <a:p>
            <a:pPr marL="1265738" lvl="2">
              <a:buClr>
                <a:srgbClr val="92D050"/>
              </a:buClr>
              <a:buFont typeface="Arial" pitchFamily="34" charset="0"/>
              <a:buChar char="•"/>
            </a:pPr>
            <a:r>
              <a:rPr lang="fr-CH" sz="4000" dirty="0" smtClean="0"/>
              <a:t>Not all countries have made the transition </a:t>
            </a:r>
            <a:r>
              <a:rPr lang="fr-CH" sz="4000" dirty="0" err="1" smtClean="0"/>
              <a:t>from</a:t>
            </a:r>
            <a:r>
              <a:rPr lang="fr-CH" sz="4000" dirty="0" smtClean="0"/>
              <a:t> ISIC </a:t>
            </a:r>
            <a:r>
              <a:rPr lang="fr-CH" sz="4000" dirty="0" err="1" smtClean="0"/>
              <a:t>Rev</a:t>
            </a:r>
            <a:r>
              <a:rPr lang="fr-CH" sz="4000" dirty="0" smtClean="0"/>
              <a:t> 3.1</a:t>
            </a:r>
          </a:p>
        </p:txBody>
      </p:sp>
    </p:spTree>
    <p:extLst>
      <p:ext uri="{BB962C8B-B14F-4D97-AF65-F5344CB8AC3E}">
        <p14:creationId xmlns:p14="http://schemas.microsoft.com/office/powerpoint/2010/main" val="30485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5" y="8385014"/>
            <a:ext cx="9496673" cy="19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65413" y="8475103"/>
            <a:ext cx="1098741" cy="595496"/>
          </a:xfrm>
        </p:spPr>
        <p:txBody>
          <a:bodyPr/>
          <a:lstStyle/>
          <a:p>
            <a:fld id="{25FC4B2E-7876-44C2-A2ED-D83237E82549}" type="slidenum">
              <a:rPr lang="es-ES" smtClean="0">
                <a:latin typeface="+mj-lt"/>
              </a:rPr>
              <a:pPr/>
              <a:t>6</a:t>
            </a:fld>
            <a:endParaRPr lang="es-ES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914557" y="333714"/>
            <a:ext cx="15242646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00" kern="1200" spc="-1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5pPr>
            <a:lvl6pPr marL="81660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6pPr>
            <a:lvl7pPr marL="163321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7pPr>
            <a:lvl8pPr marL="244981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8pPr>
            <a:lvl9pPr marL="326642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CH" sz="7200" dirty="0" smtClean="0">
                <a:solidFill>
                  <a:srgbClr val="92D050"/>
                </a:solidFill>
              </a:rPr>
              <a:t>E-</a:t>
            </a:r>
            <a:r>
              <a:rPr lang="fr-CH" sz="7200" dirty="0" err="1" smtClean="0">
                <a:solidFill>
                  <a:srgbClr val="92D050"/>
                </a:solidFill>
              </a:rPr>
              <a:t>waste</a:t>
            </a:r>
            <a:r>
              <a:rPr lang="fr-CH" sz="7200" dirty="0" smtClean="0">
                <a:solidFill>
                  <a:srgbClr val="92D050"/>
                </a:solidFill>
              </a:rPr>
              <a:t> </a:t>
            </a:r>
            <a:r>
              <a:rPr lang="fr-CH" sz="7200" dirty="0" smtClean="0">
                <a:solidFill>
                  <a:srgbClr val="92D050"/>
                </a:solidFill>
              </a:rPr>
              <a:t>data </a:t>
            </a:r>
            <a:r>
              <a:rPr lang="fr-CH" sz="7200" dirty="0" smtClean="0">
                <a:solidFill>
                  <a:srgbClr val="92D050"/>
                </a:solidFill>
              </a:rPr>
              <a:t>- ICT </a:t>
            </a:r>
            <a:r>
              <a:rPr lang="fr-CH" sz="7200" dirty="0" err="1" smtClean="0">
                <a:solidFill>
                  <a:srgbClr val="92D050"/>
                </a:solidFill>
              </a:rPr>
              <a:t>sector</a:t>
            </a:r>
            <a:endParaRPr lang="en-US" sz="7200" dirty="0">
              <a:solidFill>
                <a:srgbClr val="92D05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2" y="2019076"/>
            <a:ext cx="10169045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41408" y="2696815"/>
            <a:ext cx="5562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>
                <a:latin typeface="+mj-lt"/>
              </a:rPr>
              <a:t>Goods </a:t>
            </a:r>
            <a:r>
              <a:rPr lang="en-US" sz="4000" dirty="0">
                <a:latin typeface="+mj-lt"/>
              </a:rPr>
              <a:t>and </a:t>
            </a:r>
            <a:r>
              <a:rPr lang="en-US" sz="4000" dirty="0">
                <a:latin typeface="+mj-lt"/>
              </a:rPr>
              <a:t>services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>
                <a:latin typeface="+mj-lt"/>
              </a:rPr>
              <a:t>ICT goods relevant to production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>
                <a:latin typeface="+mj-lt"/>
              </a:rPr>
              <a:t>ICT services relevant to </a:t>
            </a:r>
            <a:r>
              <a:rPr lang="en-US" sz="4000" dirty="0" smtClean="0">
                <a:latin typeface="+mj-lt"/>
              </a:rPr>
              <a:t>imports, also require ICT goods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05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5" y="8385014"/>
            <a:ext cx="9496673" cy="19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65413" y="8475103"/>
            <a:ext cx="1098741" cy="595496"/>
          </a:xfrm>
        </p:spPr>
        <p:txBody>
          <a:bodyPr/>
          <a:lstStyle/>
          <a:p>
            <a:fld id="{25FC4B2E-7876-44C2-A2ED-D83237E82549}" type="slidenum">
              <a:rPr lang="es-ES" smtClean="0">
                <a:latin typeface="+mj-lt"/>
              </a:rPr>
              <a:pPr/>
              <a:t>7</a:t>
            </a:fld>
            <a:endParaRPr lang="es-ES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576635" y="405722"/>
            <a:ext cx="1576881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00" kern="1200" spc="-1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5pPr>
            <a:lvl6pPr marL="81660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6pPr>
            <a:lvl7pPr marL="163321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7pPr>
            <a:lvl8pPr marL="244981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8pPr>
            <a:lvl9pPr marL="326642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CH" dirty="0" smtClean="0">
                <a:solidFill>
                  <a:srgbClr val="92D050"/>
                </a:solidFill>
              </a:rPr>
              <a:t>E-</a:t>
            </a:r>
            <a:r>
              <a:rPr lang="fr-CH" dirty="0" err="1" smtClean="0">
                <a:solidFill>
                  <a:srgbClr val="92D050"/>
                </a:solidFill>
              </a:rPr>
              <a:t>waste</a:t>
            </a:r>
            <a:r>
              <a:rPr lang="fr-CH" dirty="0" smtClean="0">
                <a:solidFill>
                  <a:srgbClr val="92D050"/>
                </a:solidFill>
              </a:rPr>
              <a:t> </a:t>
            </a:r>
            <a:r>
              <a:rPr lang="fr-CH" dirty="0" smtClean="0">
                <a:solidFill>
                  <a:srgbClr val="92D050"/>
                </a:solidFill>
              </a:rPr>
              <a:t>data – </a:t>
            </a:r>
            <a:r>
              <a:rPr lang="fr-CH" dirty="0" err="1" smtClean="0">
                <a:solidFill>
                  <a:srgbClr val="92D050"/>
                </a:solidFill>
              </a:rPr>
              <a:t>Harmonization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88385" y="1904727"/>
            <a:ext cx="16462058" cy="67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  <a:noAutofit/>
          </a:bodyPr>
          <a:lstStyle>
            <a:lvl1pPr marL="612454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3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143247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653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360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7589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103099" indent="-326642" algn="l" defTabSz="16332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741" indent="-326642" algn="l" defTabSz="163321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6383" indent="-326642" algn="l" defTabSz="163321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3025" indent="-326642" algn="l" defTabSz="163321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/>
              <a:t>Good starting points: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 smtClean="0"/>
              <a:t>UNU-55 </a:t>
            </a:r>
            <a:r>
              <a:rPr lang="en-US" sz="3600" dirty="0"/>
              <a:t>classification has been used to compile harmonized e-waste </a:t>
            </a:r>
            <a:r>
              <a:rPr lang="en-US" sz="3600" dirty="0" smtClean="0"/>
              <a:t>statistics (</a:t>
            </a:r>
            <a:r>
              <a:rPr lang="en-US" sz="3600" dirty="0" err="1" smtClean="0"/>
              <a:t>StEP</a:t>
            </a:r>
            <a:r>
              <a:rPr lang="en-US" sz="3600" dirty="0" smtClean="0"/>
              <a:t> </a:t>
            </a:r>
            <a:r>
              <a:rPr lang="en-US" sz="3600" dirty="0"/>
              <a:t>ADDRESS </a:t>
            </a:r>
            <a:r>
              <a:rPr lang="en-US" sz="3600" dirty="0" smtClean="0"/>
              <a:t>project)</a:t>
            </a:r>
            <a:endParaRPr lang="en-US" sz="3600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/>
              <a:t>Partnership on Measuring ICT for Development Task Group on e-Waste (TGEW</a:t>
            </a:r>
            <a:r>
              <a:rPr lang="en-US" sz="3600" dirty="0" smtClean="0"/>
              <a:t>)</a:t>
            </a:r>
          </a:p>
          <a:p>
            <a:pPr marL="734945" lvl="1" indent="0" algn="ctr">
              <a:buClr>
                <a:srgbClr val="92D050"/>
              </a:buClr>
              <a:buNone/>
            </a:pPr>
            <a:r>
              <a:rPr lang="fr-CH" sz="3600" b="1" dirty="0" smtClean="0">
                <a:solidFill>
                  <a:srgbClr val="00B050"/>
                </a:solidFill>
              </a:rPr>
              <a:t>«An </a:t>
            </a:r>
            <a:r>
              <a:rPr lang="fr-CH" sz="3600" b="1" dirty="0">
                <a:solidFill>
                  <a:srgbClr val="00B050"/>
                </a:solidFill>
              </a:rPr>
              <a:t>international </a:t>
            </a:r>
            <a:r>
              <a:rPr lang="fr-CH" sz="3600" b="1" dirty="0" err="1">
                <a:solidFill>
                  <a:srgbClr val="00B050"/>
                </a:solidFill>
              </a:rPr>
              <a:t>measurement</a:t>
            </a:r>
            <a:r>
              <a:rPr lang="fr-CH" sz="3600" b="1" dirty="0">
                <a:solidFill>
                  <a:srgbClr val="00B050"/>
                </a:solidFill>
              </a:rPr>
              <a:t> </a:t>
            </a:r>
            <a:r>
              <a:rPr lang="fr-CH" sz="3600" b="1" dirty="0" err="1">
                <a:solidFill>
                  <a:srgbClr val="00B050"/>
                </a:solidFill>
              </a:rPr>
              <a:t>framework</a:t>
            </a:r>
            <a:r>
              <a:rPr lang="fr-CH" sz="3600" b="1" dirty="0">
                <a:solidFill>
                  <a:srgbClr val="00B050"/>
                </a:solidFill>
              </a:rPr>
              <a:t> for </a:t>
            </a:r>
            <a:r>
              <a:rPr lang="fr-CH" sz="3600" b="1" dirty="0" smtClean="0">
                <a:solidFill>
                  <a:srgbClr val="00B050"/>
                </a:solidFill>
              </a:rPr>
              <a:t>e-</a:t>
            </a:r>
            <a:r>
              <a:rPr lang="fr-CH" sz="3600" b="1" dirty="0" err="1" smtClean="0">
                <a:solidFill>
                  <a:srgbClr val="00B050"/>
                </a:solidFill>
              </a:rPr>
              <a:t>waste</a:t>
            </a:r>
            <a:r>
              <a:rPr lang="fr-CH" sz="3600" b="1" dirty="0" smtClean="0">
                <a:solidFill>
                  <a:srgbClr val="00B050"/>
                </a:solidFill>
              </a:rPr>
              <a:t>»</a:t>
            </a:r>
            <a:endParaRPr lang="fr-CH" sz="3600" b="1" dirty="0">
              <a:solidFill>
                <a:srgbClr val="00B050"/>
              </a:solidFill>
            </a:endParaRPr>
          </a:p>
          <a:p>
            <a:pPr marL="734945" lvl="1" indent="0">
              <a:buClr>
                <a:srgbClr val="92D050"/>
              </a:buClr>
              <a:buNone/>
            </a:pPr>
            <a:endParaRPr lang="fr-CH" sz="3600" dirty="0" smtClean="0"/>
          </a:p>
          <a:p>
            <a:pPr marL="734945" lvl="1" indent="0">
              <a:buClr>
                <a:srgbClr val="92D050"/>
              </a:buClr>
              <a:buNone/>
            </a:pPr>
            <a:r>
              <a:rPr lang="fr-CH" dirty="0" smtClean="0"/>
              <a:t>On the </a:t>
            </a:r>
            <a:r>
              <a:rPr lang="fr-CH" dirty="0" err="1" smtClean="0"/>
              <a:t>Partnership</a:t>
            </a:r>
            <a:r>
              <a:rPr lang="fr-CH" dirty="0" smtClean="0"/>
              <a:t>: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fr-CH" dirty="0" smtClean="0"/>
              <a:t>It </a:t>
            </a:r>
            <a:r>
              <a:rPr lang="en-US" dirty="0" smtClean="0"/>
              <a:t>aims to improve </a:t>
            </a:r>
            <a:r>
              <a:rPr lang="en-US" dirty="0"/>
              <a:t>the availability and quality of internationally comparable ICT </a:t>
            </a:r>
            <a:r>
              <a:rPr lang="en-US" dirty="0" smtClean="0"/>
              <a:t>statistics, for </a:t>
            </a:r>
            <a:r>
              <a:rPr lang="en-US" dirty="0"/>
              <a:t>informed </a:t>
            </a:r>
            <a:r>
              <a:rPr lang="en-US" dirty="0" smtClean="0"/>
              <a:t>policy-making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Partners: </a:t>
            </a:r>
            <a:r>
              <a:rPr lang="en-US" dirty="0" smtClean="0">
                <a:solidFill>
                  <a:srgbClr val="00B050"/>
                </a:solidFill>
              </a:rPr>
              <a:t>ITU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OECD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UNCTAD</a:t>
            </a:r>
            <a:r>
              <a:rPr lang="en-US" dirty="0"/>
              <a:t>, OECD, UIS, World Bank, UN regional commissions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ECA</a:t>
            </a:r>
            <a:r>
              <a:rPr lang="en-US" dirty="0" smtClean="0"/>
              <a:t>, ECLAC, </a:t>
            </a:r>
            <a:r>
              <a:rPr lang="en-US" dirty="0" smtClean="0">
                <a:solidFill>
                  <a:srgbClr val="00B050"/>
                </a:solidFill>
              </a:rPr>
              <a:t>ESCAP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ESCWA</a:t>
            </a:r>
            <a:r>
              <a:rPr lang="en-US" dirty="0" smtClean="0"/>
              <a:t>), </a:t>
            </a:r>
            <a:r>
              <a:rPr lang="en-US" dirty="0">
                <a:solidFill>
                  <a:srgbClr val="00B050"/>
                </a:solidFill>
              </a:rPr>
              <a:t>Eurostat</a:t>
            </a:r>
            <a:r>
              <a:rPr lang="en-US" dirty="0"/>
              <a:t>, UNDESA, </a:t>
            </a:r>
            <a:r>
              <a:rPr lang="en-US" dirty="0" smtClean="0">
                <a:solidFill>
                  <a:srgbClr val="00B050"/>
                </a:solidFill>
              </a:rPr>
              <a:t>UNEP/SBC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UNU-ISP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entities</a:t>
            </a:r>
            <a:r>
              <a:rPr lang="fr-CH" dirty="0" smtClean="0"/>
              <a:t> </a:t>
            </a:r>
            <a:r>
              <a:rPr lang="fr-CH" dirty="0" err="1" smtClean="0"/>
              <a:t>engaged</a:t>
            </a:r>
            <a:r>
              <a:rPr lang="fr-CH" dirty="0" smtClean="0"/>
              <a:t> in </a:t>
            </a:r>
            <a:r>
              <a:rPr lang="fr-CH" dirty="0" err="1" smtClean="0"/>
              <a:t>Task</a:t>
            </a:r>
            <a:r>
              <a:rPr lang="fr-CH" dirty="0" smtClean="0"/>
              <a:t>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5" y="8385014"/>
            <a:ext cx="9496673" cy="19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65413" y="8475103"/>
            <a:ext cx="1098741" cy="595496"/>
          </a:xfrm>
        </p:spPr>
        <p:txBody>
          <a:bodyPr/>
          <a:lstStyle/>
          <a:p>
            <a:fld id="{25FC4B2E-7876-44C2-A2ED-D83237E82549}" type="slidenum">
              <a:rPr lang="es-ES" smtClean="0">
                <a:latin typeface="+mj-lt"/>
              </a:rPr>
              <a:pPr/>
              <a:t>8</a:t>
            </a:fld>
            <a:endParaRPr lang="es-ES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914557" y="333714"/>
            <a:ext cx="15242646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00" kern="1200" spc="-1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5pPr>
            <a:lvl6pPr marL="81660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6pPr>
            <a:lvl7pPr marL="163321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7pPr>
            <a:lvl8pPr marL="244981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8pPr>
            <a:lvl9pPr marL="326642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CH" dirty="0" smtClean="0">
                <a:solidFill>
                  <a:srgbClr val="92D050"/>
                </a:solidFill>
              </a:rPr>
              <a:t>E-</a:t>
            </a:r>
            <a:r>
              <a:rPr lang="fr-CH" dirty="0" err="1" smtClean="0">
                <a:solidFill>
                  <a:srgbClr val="92D050"/>
                </a:solidFill>
              </a:rPr>
              <a:t>waste</a:t>
            </a:r>
            <a:r>
              <a:rPr lang="fr-CH" dirty="0" smtClean="0">
                <a:solidFill>
                  <a:srgbClr val="92D050"/>
                </a:solidFill>
              </a:rPr>
              <a:t> </a:t>
            </a:r>
            <a:r>
              <a:rPr lang="fr-CH" dirty="0" err="1" smtClean="0">
                <a:solidFill>
                  <a:srgbClr val="92D050"/>
                </a:solidFill>
              </a:rPr>
              <a:t>statistics</a:t>
            </a:r>
            <a:r>
              <a:rPr lang="fr-CH" dirty="0" smtClean="0">
                <a:solidFill>
                  <a:srgbClr val="92D050"/>
                </a:solidFill>
              </a:rPr>
              <a:t> - </a:t>
            </a:r>
            <a:r>
              <a:rPr lang="fr-CH" dirty="0" err="1" smtClean="0">
                <a:solidFill>
                  <a:srgbClr val="92D050"/>
                </a:solidFill>
              </a:rPr>
              <a:t>Looking</a:t>
            </a:r>
            <a:r>
              <a:rPr lang="fr-CH" dirty="0" smtClean="0">
                <a:solidFill>
                  <a:srgbClr val="92D050"/>
                </a:solidFill>
              </a:rPr>
              <a:t> </a:t>
            </a:r>
            <a:r>
              <a:rPr lang="fr-CH" dirty="0" err="1" smtClean="0">
                <a:solidFill>
                  <a:srgbClr val="92D050"/>
                </a:solidFill>
              </a:rPr>
              <a:t>forward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82247" y="1954447"/>
            <a:ext cx="16462058" cy="67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  <a:noAutofit/>
          </a:bodyPr>
          <a:lstStyle>
            <a:lvl1pPr marL="612454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3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143247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653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360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7589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103099" indent="-326642" algn="l" defTabSz="16332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741" indent="-326642" algn="l" defTabSz="163321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6383" indent="-326642" algn="l" defTabSz="163321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3025" indent="-326642" algn="l" defTabSz="163321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/>
              <a:t>Challenges: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/>
              <a:t>Multiple sources of </a:t>
            </a:r>
            <a:r>
              <a:rPr lang="en-US" sz="3000" dirty="0" smtClean="0"/>
              <a:t>data</a:t>
            </a:r>
            <a:endParaRPr lang="en-US" sz="3000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/>
              <a:t>Lack of a single internationally agreed classification of e-waste, difficult to assess the «e», and second-hand trade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fr-CH" sz="3000" dirty="0" err="1" smtClean="0"/>
              <a:t>Increasing</a:t>
            </a:r>
            <a:r>
              <a:rPr lang="fr-CH" sz="3000" dirty="0" smtClean="0"/>
              <a:t> </a:t>
            </a:r>
            <a:r>
              <a:rPr lang="fr-CH" sz="3000" dirty="0" err="1"/>
              <a:t>complexity</a:t>
            </a:r>
            <a:r>
              <a:rPr lang="fr-CH" sz="3000" dirty="0"/>
              <a:t> of </a:t>
            </a:r>
            <a:r>
              <a:rPr lang="fr-CH" sz="3000" dirty="0" err="1"/>
              <a:t>waste</a:t>
            </a:r>
            <a:r>
              <a:rPr lang="fr-CH" sz="3000" dirty="0"/>
              <a:t> </a:t>
            </a:r>
            <a:r>
              <a:rPr lang="fr-CH" sz="3000" dirty="0" err="1" smtClean="0"/>
              <a:t>stream</a:t>
            </a:r>
            <a:endParaRPr lang="fr-CH" sz="3000" dirty="0"/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 smtClean="0"/>
              <a:t>To </a:t>
            </a:r>
            <a:r>
              <a:rPr lang="en-US" sz="3000" dirty="0" smtClean="0"/>
              <a:t>do: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 smtClean="0"/>
              <a:t>International consultation on practical use of </a:t>
            </a:r>
            <a:r>
              <a:rPr lang="en-US" sz="3000" dirty="0" smtClean="0"/>
              <a:t>UNU-55, including discussion </a:t>
            </a:r>
            <a:r>
              <a:rPr lang="en-US" sz="3000" dirty="0" smtClean="0"/>
              <a:t>with stakeholders, such as industry (for ex. repair and maintenance</a:t>
            </a:r>
            <a:r>
              <a:rPr lang="en-US" sz="3000" dirty="0" smtClean="0"/>
              <a:t>)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 smtClean="0"/>
              <a:t>Further exploit existing </a:t>
            </a:r>
            <a:r>
              <a:rPr lang="en-US" sz="3000" dirty="0"/>
              <a:t>trade statistics </a:t>
            </a:r>
            <a:r>
              <a:rPr lang="en-US" sz="3000" dirty="0" smtClean="0"/>
              <a:t>to assess e-waste movements</a:t>
            </a:r>
            <a:endParaRPr lang="en-US" sz="3000" dirty="0" smtClean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 smtClean="0"/>
              <a:t>Develop indicators  </a:t>
            </a:r>
            <a:r>
              <a:rPr lang="en-US" sz="3000" dirty="0" smtClean="0"/>
              <a:t>on market for e-goods, resulting e-waste and its management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 smtClean="0"/>
              <a:t>Link </a:t>
            </a:r>
            <a:r>
              <a:rPr lang="en-US" sz="3000" dirty="0" smtClean="0"/>
              <a:t>e-waste statistics to </a:t>
            </a:r>
            <a:r>
              <a:rPr lang="en-US" sz="3000" dirty="0" smtClean="0"/>
              <a:t>national and international policy: 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000" dirty="0" smtClean="0"/>
              <a:t>Environmental, economic, ICT for development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fr-CH" sz="3000" dirty="0" err="1"/>
              <a:t>Through</a:t>
            </a:r>
            <a:r>
              <a:rPr lang="fr-CH" sz="3000" dirty="0"/>
              <a:t> </a:t>
            </a:r>
            <a:r>
              <a:rPr lang="fr-CH" sz="3000" dirty="0" err="1" smtClean="0"/>
              <a:t>raising</a:t>
            </a:r>
            <a:r>
              <a:rPr lang="fr-CH" sz="3000" dirty="0" smtClean="0"/>
              <a:t> </a:t>
            </a:r>
            <a:r>
              <a:rPr lang="fr-CH" sz="3000" dirty="0" err="1" smtClean="0"/>
              <a:t>awareness</a:t>
            </a:r>
            <a:r>
              <a:rPr lang="fr-CH" sz="3000" dirty="0" smtClean="0"/>
              <a:t> of issues and </a:t>
            </a:r>
            <a:r>
              <a:rPr lang="fr-CH" sz="3000" dirty="0" err="1" smtClean="0"/>
              <a:t>disseminating</a:t>
            </a:r>
            <a:r>
              <a:rPr lang="fr-CH" sz="3000" dirty="0" smtClean="0"/>
              <a:t> the </a:t>
            </a:r>
            <a:r>
              <a:rPr lang="fr-CH" sz="3000" dirty="0" err="1"/>
              <a:t>framework</a:t>
            </a:r>
            <a:endParaRPr lang="en-US" sz="3000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18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5" y="8385014"/>
            <a:ext cx="9496673" cy="19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65413" y="8475103"/>
            <a:ext cx="1098741" cy="595496"/>
          </a:xfrm>
        </p:spPr>
        <p:txBody>
          <a:bodyPr/>
          <a:lstStyle/>
          <a:p>
            <a:fld id="{25FC4B2E-7876-44C2-A2ED-D83237E82549}" type="slidenum">
              <a:rPr lang="es-ES" smtClean="0">
                <a:latin typeface="+mj-lt"/>
              </a:rPr>
              <a:pPr/>
              <a:t>9</a:t>
            </a:fld>
            <a:endParaRPr lang="es-ES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914557" y="333714"/>
            <a:ext cx="15242646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00" kern="1200" spc="-1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5pPr>
            <a:lvl6pPr marL="81660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6pPr>
            <a:lvl7pPr marL="163321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7pPr>
            <a:lvl8pPr marL="2449815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8pPr>
            <a:lvl9pPr marL="3266420" algn="l" rtl="0" eaLnBrk="1" fontAlgn="base" hangingPunct="1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CH" dirty="0" smtClean="0">
                <a:solidFill>
                  <a:srgbClr val="92D050"/>
                </a:solidFill>
              </a:rPr>
              <a:t>E-</a:t>
            </a:r>
            <a:r>
              <a:rPr lang="fr-CH" dirty="0" err="1" smtClean="0">
                <a:solidFill>
                  <a:srgbClr val="92D050"/>
                </a:solidFill>
              </a:rPr>
              <a:t>waste</a:t>
            </a:r>
            <a:r>
              <a:rPr lang="fr-CH" dirty="0" smtClean="0">
                <a:solidFill>
                  <a:srgbClr val="92D050"/>
                </a:solidFill>
              </a:rPr>
              <a:t> </a:t>
            </a:r>
            <a:r>
              <a:rPr lang="fr-CH" dirty="0" err="1" smtClean="0">
                <a:solidFill>
                  <a:srgbClr val="92D050"/>
                </a:solidFill>
              </a:rPr>
              <a:t>statistics</a:t>
            </a:r>
            <a:r>
              <a:rPr lang="fr-CH" dirty="0" smtClean="0">
                <a:solidFill>
                  <a:srgbClr val="92D050"/>
                </a:solidFill>
              </a:rPr>
              <a:t> and </a:t>
            </a:r>
            <a:r>
              <a:rPr lang="fr-CH" dirty="0" err="1" smtClean="0">
                <a:solidFill>
                  <a:srgbClr val="92D050"/>
                </a:solidFill>
              </a:rPr>
              <a:t>policy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604409" y="2103710"/>
            <a:ext cx="16462058" cy="67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  <a:noAutofit/>
          </a:bodyPr>
          <a:lstStyle>
            <a:lvl1pPr marL="612454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3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143247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653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360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75891" indent="-4083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103099" indent="-326642" algn="l" defTabSz="16332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741" indent="-326642" algn="l" defTabSz="163321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6383" indent="-326642" algn="l" defTabSz="163321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3025" indent="-326642" algn="l" defTabSz="163321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152" indent="0">
              <a:buClr>
                <a:srgbClr val="92D050"/>
              </a:buClr>
              <a:buNone/>
            </a:pPr>
            <a:r>
              <a:rPr lang="en-US" sz="4000" dirty="0"/>
              <a:t>E-waste </a:t>
            </a:r>
            <a:r>
              <a:rPr lang="en-US" sz="4000" dirty="0" smtClean="0"/>
              <a:t>data </a:t>
            </a:r>
            <a:r>
              <a:rPr lang="en-US" sz="4000" dirty="0"/>
              <a:t>allows countries to make decisions on: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/>
              <a:t>Managing e-waste: </a:t>
            </a:r>
            <a:endParaRPr lang="en-US" sz="4000" dirty="0" smtClean="0"/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 smtClean="0"/>
              <a:t>Treatment standards and infrastructure vs. costs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/>
              <a:t>Establishing and harmonizing regulatory </a:t>
            </a:r>
            <a:r>
              <a:rPr lang="en-US" sz="4000" dirty="0" smtClean="0"/>
              <a:t>frameworks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 smtClean="0"/>
              <a:t>Cost</a:t>
            </a:r>
            <a:r>
              <a:rPr lang="en-US" sz="4000" dirty="0"/>
              <a:t>, environmental protection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 smtClean="0"/>
              <a:t>Developing </a:t>
            </a:r>
            <a:r>
              <a:rPr lang="en-US" sz="4000" dirty="0"/>
              <a:t>a sustainable ICT </a:t>
            </a:r>
            <a:r>
              <a:rPr lang="en-US" sz="4000" dirty="0" smtClean="0"/>
              <a:t>sector while protecting the environment</a:t>
            </a:r>
            <a:endParaRPr lang="en-US" sz="4000" dirty="0"/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/>
              <a:t>Seizing economic opportunities: jobs, recycling, «greening» foreign investment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dirty="0" smtClean="0"/>
              <a:t>Establishing </a:t>
            </a:r>
            <a:r>
              <a:rPr lang="en-US" sz="4000" dirty="0"/>
              <a:t>public-private cooperation</a:t>
            </a:r>
          </a:p>
        </p:txBody>
      </p:sp>
    </p:spTree>
    <p:extLst>
      <p:ext uri="{BB962C8B-B14F-4D97-AF65-F5344CB8AC3E}">
        <p14:creationId xmlns:p14="http://schemas.microsoft.com/office/powerpoint/2010/main" val="39793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653A06-9CA9-4E62-BC49-4092DD3EC3CC}"/>
</file>

<file path=customXml/itemProps2.xml><?xml version="1.0" encoding="utf-8"?>
<ds:datastoreItem xmlns:ds="http://schemas.openxmlformats.org/officeDocument/2006/customXml" ds:itemID="{E175729D-27AE-48AB-9423-BEF09953C62B}"/>
</file>

<file path=customXml/itemProps3.xml><?xml version="1.0" encoding="utf-8"?>
<ds:datastoreItem xmlns:ds="http://schemas.openxmlformats.org/officeDocument/2006/customXml" ds:itemID="{BB6C0C17-69DE-488E-8794-559D1ED80E86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3529</TotalTime>
  <Words>790</Words>
  <Application>Microsoft Office PowerPoint</Application>
  <PresentationFormat>Custom</PresentationFormat>
  <Paragraphs>92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Unctad User</cp:lastModifiedBy>
  <cp:revision>58</cp:revision>
  <cp:lastPrinted>2013-09-09T13:34:11Z</cp:lastPrinted>
  <dcterms:created xsi:type="dcterms:W3CDTF">2013-08-21T15:33:30Z</dcterms:created>
  <dcterms:modified xsi:type="dcterms:W3CDTF">2013-09-12T10:37:58Z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