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26" r:id="rId2"/>
    <p:sldId id="342" r:id="rId3"/>
    <p:sldId id="359" r:id="rId4"/>
    <p:sldId id="325" r:id="rId5"/>
    <p:sldId id="362" r:id="rId6"/>
    <p:sldId id="363" r:id="rId7"/>
    <p:sldId id="367" r:id="rId8"/>
    <p:sldId id="364" r:id="rId9"/>
    <p:sldId id="329" r:id="rId10"/>
    <p:sldId id="366" r:id="rId11"/>
    <p:sldId id="352" r:id="rId12"/>
    <p:sldId id="35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7081" autoAdjust="0"/>
  </p:normalViewPr>
  <p:slideViewPr>
    <p:cSldViewPr>
      <p:cViewPr>
        <p:scale>
          <a:sx n="100" d="100"/>
          <a:sy n="100" d="100"/>
        </p:scale>
        <p:origin x="-2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DF1A04-4C6A-4221-BBAA-199970E24E8A}" type="datetimeFigureOut">
              <a:rPr lang="en-US" smtClean="0"/>
              <a:pPr/>
              <a:t>7/11/2013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729696-3957-45FC-AC4D-B2AF56DE4E37}" type="slidenum">
              <a:rPr lang="en-US" smtClean="0"/>
              <a:pPr/>
              <a:t>‹#›</a:t>
            </a:fld>
            <a:endParaRPr lang="en-US"/>
          </a:p>
        </p:txBody>
      </p:sp>
    </p:spTree>
    <p:extLst>
      <p:ext uri="{BB962C8B-B14F-4D97-AF65-F5344CB8AC3E}">
        <p14:creationId xmlns="" xmlns:p14="http://schemas.microsoft.com/office/powerpoint/2010/main" val="3639102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95E67D-2BE8-49EC-84AA-111943215A90}" type="datetimeFigureOut">
              <a:rPr lang="en-US" smtClean="0"/>
              <a:pPr/>
              <a:t>7/11/2013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C13C0E-56C2-4D9F-9401-3F2C6D1C7C45}" type="slidenum">
              <a:rPr lang="en-US" smtClean="0"/>
              <a:pPr/>
              <a:t>‹#›</a:t>
            </a:fld>
            <a:endParaRPr lang="en-US"/>
          </a:p>
        </p:txBody>
      </p:sp>
    </p:spTree>
    <p:extLst>
      <p:ext uri="{BB962C8B-B14F-4D97-AF65-F5344CB8AC3E}">
        <p14:creationId xmlns="" xmlns:p14="http://schemas.microsoft.com/office/powerpoint/2010/main" val="329297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FC13C0E-56C2-4D9F-9401-3F2C6D1C7C4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f-ZA"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B4FEFA-C46A-45C6-AC6A-DE25CE5D9A1B}" type="datetimeFigureOut">
              <a:rPr lang="en-US" smtClean="0"/>
              <a:pPr/>
              <a:t>7/11/2013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EA6540A-8BF5-4894-BF93-83606FBD73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B4FEFA-C46A-45C6-AC6A-DE25CE5D9A1B}" type="datetimeFigureOut">
              <a:rPr lang="en-US" smtClean="0"/>
              <a:pPr/>
              <a:t>7/11/2013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B4FEFA-C46A-45C6-AC6A-DE25CE5D9A1B}" type="datetimeFigureOut">
              <a:rPr lang="en-US" smtClean="0"/>
              <a:pPr/>
              <a:t>7/11/2013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4FEFA-C46A-45C6-AC6A-DE25CE5D9A1B}" type="datetimeFigureOut">
              <a:rPr lang="en-US" smtClean="0"/>
              <a:pPr/>
              <a:t>7/11/2013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A6540A-8BF5-4894-BF93-83606FBD73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EA6540A-8BF5-4894-BF93-83606FBD734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B4FEFA-C46A-45C6-AC6A-DE25CE5D9A1B}" type="datetimeFigureOut">
              <a:rPr lang="en-US" smtClean="0"/>
              <a:pPr/>
              <a:t>7/11/2013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A6540A-8BF5-4894-BF93-83606FBD734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E-waste: Challenges and Opportunities in Africa</a:t>
            </a:r>
            <a:endParaRPr lang="en-US" dirty="0"/>
          </a:p>
        </p:txBody>
      </p:sp>
      <p:sp>
        <p:nvSpPr>
          <p:cNvPr id="3" name="Subtitle 2"/>
          <p:cNvSpPr>
            <a:spLocks noGrp="1"/>
          </p:cNvSpPr>
          <p:nvPr>
            <p:ph type="subTitle" idx="1"/>
          </p:nvPr>
        </p:nvSpPr>
        <p:spPr>
          <a:xfrm>
            <a:off x="304800" y="4953000"/>
            <a:ext cx="7854696" cy="1752600"/>
          </a:xfrm>
        </p:spPr>
        <p:txBody>
          <a:bodyPr>
            <a:normAutofit fontScale="85000" lnSpcReduction="20000"/>
          </a:bodyPr>
          <a:lstStyle/>
          <a:p>
            <a:pPr algn="l"/>
            <a:r>
              <a:rPr lang="en-US" dirty="0" smtClean="0"/>
              <a:t>By Anita HODARI</a:t>
            </a:r>
          </a:p>
          <a:p>
            <a:pPr algn="l"/>
            <a:r>
              <a:rPr lang="en-US" dirty="0" smtClean="0"/>
              <a:t>In Charge of  E-Waste Management</a:t>
            </a:r>
          </a:p>
          <a:p>
            <a:pPr algn="l"/>
            <a:r>
              <a:rPr lang="en-US" dirty="0" smtClean="0"/>
              <a:t>RURA/RWANDA</a:t>
            </a:r>
          </a:p>
          <a:p>
            <a:pPr algn="l"/>
            <a:r>
              <a:rPr lang="en-US" dirty="0" smtClean="0"/>
              <a:t>Email : anita.batamuliza@rura.gov.rw</a:t>
            </a:r>
          </a:p>
          <a:p>
            <a:pPr algn="l"/>
            <a:r>
              <a:rPr lang="en-US" dirty="0" smtClean="0"/>
              <a:t>Website: http://www.rura.gov.rw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219200"/>
          </a:xfrm>
        </p:spPr>
        <p:txBody>
          <a:bodyPr>
            <a:noAutofit/>
          </a:bodyPr>
          <a:lstStyle/>
          <a:p>
            <a:r>
              <a:rPr lang="en-GB" sz="3600" b="1" dirty="0">
                <a:solidFill>
                  <a:schemeClr val="tx1"/>
                </a:solidFill>
              </a:rPr>
              <a:t>E-waste Management Working Group (Taskforce)</a:t>
            </a:r>
          </a:p>
        </p:txBody>
      </p:sp>
      <p:sp>
        <p:nvSpPr>
          <p:cNvPr id="3" name="Content Placeholder 2"/>
          <p:cNvSpPr>
            <a:spLocks noGrp="1"/>
          </p:cNvSpPr>
          <p:nvPr>
            <p:ph idx="1"/>
          </p:nvPr>
        </p:nvSpPr>
        <p:spPr/>
        <p:txBody>
          <a:bodyPr>
            <a:normAutofit/>
          </a:bodyPr>
          <a:lstStyle/>
          <a:p>
            <a:pPr marL="457200" lvl="1" indent="0" algn="just">
              <a:spcBef>
                <a:spcPts val="0"/>
              </a:spcBef>
              <a:buClrTx/>
              <a:buSzTx/>
              <a:buFont typeface="Wingdings" pitchFamily="2" charset="2"/>
              <a:buChar char="v"/>
            </a:pPr>
            <a:r>
              <a:rPr lang="en-GB" sz="2000" dirty="0"/>
              <a:t>Harmonize policy, strategies and regulations to tackle  e-waste issues</a:t>
            </a:r>
          </a:p>
          <a:p>
            <a:pPr marL="457200" lvl="1" indent="0" algn="just">
              <a:spcBef>
                <a:spcPts val="0"/>
              </a:spcBef>
              <a:buClrTx/>
              <a:buSzTx/>
              <a:buNone/>
            </a:pPr>
            <a:endParaRPr lang="en-US" sz="2000" dirty="0"/>
          </a:p>
          <a:p>
            <a:pPr marL="457200" lvl="1" indent="0" algn="just">
              <a:spcBef>
                <a:spcPts val="0"/>
              </a:spcBef>
              <a:buClrTx/>
              <a:buSzTx/>
              <a:buFont typeface="Wingdings" pitchFamily="2" charset="2"/>
              <a:buChar char="v"/>
            </a:pPr>
            <a:r>
              <a:rPr lang="en-GB" sz="2000" dirty="0"/>
              <a:t>Discuss green ICT best practices and possible  adoption of some of them</a:t>
            </a:r>
          </a:p>
          <a:p>
            <a:pPr marL="457200" lvl="1" indent="0" algn="just">
              <a:spcBef>
                <a:spcPts val="0"/>
              </a:spcBef>
              <a:buClrTx/>
              <a:buSzTx/>
              <a:buNone/>
            </a:pPr>
            <a:endParaRPr lang="en-US" sz="2000" dirty="0"/>
          </a:p>
          <a:p>
            <a:pPr marL="457200" lvl="1" indent="0" algn="just">
              <a:spcBef>
                <a:spcPts val="0"/>
              </a:spcBef>
              <a:buClrTx/>
              <a:buSzTx/>
              <a:buFont typeface="Wingdings" pitchFamily="2" charset="2"/>
              <a:buChar char="v"/>
            </a:pPr>
            <a:r>
              <a:rPr lang="en-GB" sz="2000" dirty="0"/>
              <a:t> Put in place Measures to discourage the importation of E-waste and dumping in the </a:t>
            </a:r>
            <a:r>
              <a:rPr lang="en-GB" sz="2000" dirty="0" smtClean="0"/>
              <a:t>region.</a:t>
            </a:r>
          </a:p>
          <a:p>
            <a:pPr marL="457200" lvl="1" indent="0" algn="just">
              <a:spcBef>
                <a:spcPts val="0"/>
              </a:spcBef>
              <a:buClrTx/>
              <a:buSzTx/>
              <a:buNone/>
            </a:pPr>
            <a:endParaRPr lang="en-GB" sz="2000" dirty="0"/>
          </a:p>
          <a:p>
            <a:pPr marL="457200" lvl="1" indent="0" algn="just">
              <a:spcBef>
                <a:spcPts val="0"/>
              </a:spcBef>
              <a:buClrTx/>
              <a:buSzTx/>
              <a:buFont typeface="Wingdings" pitchFamily="2" charset="2"/>
              <a:buChar char="v"/>
            </a:pPr>
            <a:r>
              <a:rPr lang="en-GB" sz="2000" dirty="0" smtClean="0"/>
              <a:t>Regulatory </a:t>
            </a:r>
            <a:r>
              <a:rPr lang="en-GB" sz="2000" dirty="0"/>
              <a:t>authorities to liaise with relevant stakeholders including the respective environmental management Agencies with the view to putting in place regulatory framework for </a:t>
            </a:r>
          </a:p>
          <a:p>
            <a:pPr marL="457200" lvl="1" indent="0" algn="just">
              <a:spcBef>
                <a:spcPts val="0"/>
              </a:spcBef>
              <a:buClrTx/>
              <a:buSzTx/>
              <a:buNone/>
            </a:pPr>
            <a:r>
              <a:rPr lang="en-GB" sz="2000" dirty="0"/>
              <a:t>e-waste management in particular recycling industries.</a:t>
            </a:r>
          </a:p>
          <a:p>
            <a:endParaRPr lang="en-GB" sz="2000" dirty="0"/>
          </a:p>
        </p:txBody>
      </p:sp>
    </p:spTree>
    <p:extLst>
      <p:ext uri="{BB962C8B-B14F-4D97-AF65-F5344CB8AC3E}">
        <p14:creationId xmlns="" xmlns:p14="http://schemas.microsoft.com/office/powerpoint/2010/main" val="55575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685800"/>
          </a:xfrm>
        </p:spPr>
        <p:txBody>
          <a:bodyPr>
            <a:normAutofit/>
          </a:bodyPr>
          <a:lstStyle/>
          <a:p>
            <a:r>
              <a:rPr lang="en-US" sz="2800" b="1" dirty="0" smtClean="0"/>
              <a:t>WAY FORWARD</a:t>
            </a:r>
            <a:endParaRPr lang="en-US" sz="2800" b="1" dirty="0"/>
          </a:p>
        </p:txBody>
      </p:sp>
      <p:sp>
        <p:nvSpPr>
          <p:cNvPr id="3" name="Content Placeholder 2"/>
          <p:cNvSpPr>
            <a:spLocks noGrp="1"/>
          </p:cNvSpPr>
          <p:nvPr>
            <p:ph idx="1"/>
          </p:nvPr>
        </p:nvSpPr>
        <p:spPr>
          <a:xfrm>
            <a:off x="2590800" y="685800"/>
            <a:ext cx="6324600" cy="6172200"/>
          </a:xfrm>
        </p:spPr>
        <p:txBody>
          <a:bodyPr>
            <a:noAutofit/>
          </a:bodyPr>
          <a:lstStyle/>
          <a:p>
            <a:pPr algn="just"/>
            <a:r>
              <a:rPr lang="en-US" sz="1600" dirty="0" smtClean="0"/>
              <a:t>Effective Institutionalization for the E-Waste Management.</a:t>
            </a:r>
          </a:p>
          <a:p>
            <a:pPr algn="just"/>
            <a:r>
              <a:rPr lang="en-US" sz="1600" dirty="0" smtClean="0"/>
              <a:t>Specific Policy and strategies to be put in place in African countries.</a:t>
            </a:r>
          </a:p>
          <a:p>
            <a:pPr algn="just">
              <a:buNone/>
            </a:pPr>
            <a:endParaRPr lang="en-US" sz="1600" dirty="0" smtClean="0"/>
          </a:p>
          <a:p>
            <a:pPr algn="just"/>
            <a:r>
              <a:rPr lang="en-US" sz="1600" dirty="0" smtClean="0"/>
              <a:t>Enhanced stakeholders participations by coming together  in planning, designing and Implementing the agreed together</a:t>
            </a:r>
          </a:p>
          <a:p>
            <a:pPr algn="just"/>
            <a:r>
              <a:rPr lang="en-US" sz="1600" dirty="0" smtClean="0"/>
              <a:t>Let higher level (Governments, Regional Blocks, </a:t>
            </a:r>
            <a:r>
              <a:rPr lang="en-US" sz="1600" dirty="0" err="1" smtClean="0"/>
              <a:t>ets</a:t>
            </a:r>
            <a:r>
              <a:rPr lang="en-US" sz="1600" dirty="0" smtClean="0"/>
              <a:t>) in Africa collaborate and have a focus goal on E-Waste management since it’s a menace to our environment.</a:t>
            </a:r>
          </a:p>
          <a:p>
            <a:pPr lvl="1" algn="just">
              <a:buNone/>
            </a:pPr>
            <a:r>
              <a:rPr lang="en-US" sz="1600" dirty="0" smtClean="0"/>
              <a:t> </a:t>
            </a:r>
          </a:p>
          <a:p>
            <a:pPr algn="just"/>
            <a:r>
              <a:rPr lang="en-US" sz="1600" dirty="0" smtClean="0"/>
              <a:t>Environment is contagious.  Stakeholders  must participate in region and international for to  discuss these issues.  Such go a long way in helping them appreciate the gravity of the problem and create forge out synergies on solutions.</a:t>
            </a:r>
          </a:p>
          <a:p>
            <a:pPr algn="just">
              <a:buNone/>
            </a:pPr>
            <a:endParaRPr lang="en-US" sz="1600" dirty="0" smtClean="0"/>
          </a:p>
          <a:p>
            <a:pPr algn="just"/>
            <a:r>
              <a:rPr lang="en-US" sz="1600" dirty="0" smtClean="0"/>
              <a:t>Government should consider incentives and financing schemes for entrepreneurs could be attracted in to this sector.</a:t>
            </a:r>
          </a:p>
          <a:p>
            <a:pPr algn="just"/>
            <a:r>
              <a:rPr lang="en-US" sz="1600" dirty="0" smtClean="0"/>
              <a:t>Training program me and capacity efforts are required in all levels</a:t>
            </a:r>
          </a:p>
          <a:p>
            <a:pPr algn="just"/>
            <a:r>
              <a:rPr lang="en-US" sz="1600" dirty="0" smtClean="0"/>
              <a:t>African countries that did not sign the Basel or Bamako convention are requested to do so in order to avoid trans-boundary hazardous equipment</a:t>
            </a:r>
          </a:p>
          <a:p>
            <a:endParaRPr lang="en-US" sz="1600" dirty="0" smtClean="0"/>
          </a:p>
          <a:p>
            <a:pPr>
              <a:buNone/>
            </a:pPr>
            <a:endParaRPr lang="en-US" sz="1600" dirty="0"/>
          </a:p>
        </p:txBody>
      </p:sp>
      <p:pic>
        <p:nvPicPr>
          <p:cNvPr id="4" name="Picture 3" descr="TOGETHER.jpg"/>
          <p:cNvPicPr>
            <a:picLocks noChangeAspect="1"/>
          </p:cNvPicPr>
          <p:nvPr/>
        </p:nvPicPr>
        <p:blipFill>
          <a:blip r:embed="rId2" cstate="print"/>
          <a:stretch>
            <a:fillRect/>
          </a:stretch>
        </p:blipFill>
        <p:spPr>
          <a:xfrm>
            <a:off x="0" y="685800"/>
            <a:ext cx="2590800" cy="388620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pPr algn="ctr">
              <a:buNone/>
            </a:pPr>
            <a:endParaRPr lang="en-US" dirty="0" smtClean="0"/>
          </a:p>
          <a:p>
            <a:pPr algn="ctr">
              <a:buNone/>
            </a:pPr>
            <a:r>
              <a:rPr lang="en-US" dirty="0" smtClean="0"/>
              <a:t>THANK YOU</a:t>
            </a:r>
          </a:p>
          <a:p>
            <a:pPr algn="ctr">
              <a:buNone/>
            </a:pPr>
            <a:endParaRPr lang="en-US" dirty="0" smtClean="0"/>
          </a:p>
          <a:p>
            <a:pPr algn="ctr">
              <a:buNone/>
            </a:pPr>
            <a:r>
              <a:rPr lang="en-US" dirty="0" err="1" smtClean="0">
                <a:latin typeface="Algerian" pitchFamily="82" charset="0"/>
              </a:rPr>
              <a:t>MUrakoze</a:t>
            </a:r>
            <a:r>
              <a:rPr lang="en-US" dirty="0" smtClean="0">
                <a:latin typeface="Algerian" pitchFamily="82" charset="0"/>
              </a:rPr>
              <a:t> </a:t>
            </a:r>
            <a:r>
              <a:rPr lang="en-US" dirty="0" err="1" smtClean="0">
                <a:latin typeface="Algerian" pitchFamily="82" charset="0"/>
              </a:rPr>
              <a:t>cyane</a:t>
            </a:r>
            <a:r>
              <a:rPr lang="en-US" dirty="0" smtClean="0">
                <a:latin typeface="Algerian" pitchFamily="82" charset="0"/>
              </a:rPr>
              <a:t> !</a:t>
            </a:r>
          </a:p>
          <a:p>
            <a:pPr algn="ctr">
              <a:buNone/>
            </a:pPr>
            <a:endParaRPr lang="en-US" dirty="0" smtClean="0"/>
          </a:p>
          <a:p>
            <a:pPr algn="ctr">
              <a:buNone/>
            </a:pPr>
            <a:r>
              <a:rPr lang="en-US" dirty="0" smtClean="0"/>
              <a:t>MERCI.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US" sz="3600" b="1" dirty="0" smtClean="0"/>
              <a:t>OUTLINE OF PRESENTATION</a:t>
            </a:r>
            <a:endParaRPr lang="en-US" sz="3600" b="1" dirty="0"/>
          </a:p>
        </p:txBody>
      </p:sp>
      <p:sp>
        <p:nvSpPr>
          <p:cNvPr id="3" name="Content Placeholder 2"/>
          <p:cNvSpPr>
            <a:spLocks noGrp="1"/>
          </p:cNvSpPr>
          <p:nvPr>
            <p:ph idx="1"/>
          </p:nvPr>
        </p:nvSpPr>
        <p:spPr>
          <a:xfrm>
            <a:off x="685800" y="1371600"/>
            <a:ext cx="8458200" cy="5486400"/>
          </a:xfrm>
        </p:spPr>
        <p:txBody>
          <a:bodyPr>
            <a:normAutofit/>
          </a:bodyPr>
          <a:lstStyle/>
          <a:p>
            <a:r>
              <a:rPr lang="en-US" sz="2800" dirty="0" smtClean="0"/>
              <a:t>Introduction </a:t>
            </a:r>
          </a:p>
          <a:p>
            <a:r>
              <a:rPr lang="en-US" sz="2800" dirty="0" smtClean="0"/>
              <a:t>Challenges and Opportunities in Africa</a:t>
            </a:r>
          </a:p>
          <a:p>
            <a:r>
              <a:rPr lang="en-US" sz="2800" dirty="0" smtClean="0"/>
              <a:t>E-Waste  Management &amp; Institutions framework </a:t>
            </a:r>
          </a:p>
          <a:p>
            <a:r>
              <a:rPr lang="en-US" sz="2800" dirty="0" smtClean="0"/>
              <a:t>East Africa Communications Organization (EACO)</a:t>
            </a:r>
          </a:p>
          <a:p>
            <a:r>
              <a:rPr lang="en-US" sz="2800" dirty="0" smtClean="0"/>
              <a:t>The Impact of EACO in East Africa</a:t>
            </a:r>
          </a:p>
          <a:p>
            <a:pPr lvl="0"/>
            <a:r>
              <a:rPr lang="en-US" sz="2800" dirty="0" smtClean="0">
                <a:solidFill>
                  <a:prstClr val="black"/>
                </a:solidFill>
              </a:rPr>
              <a:t>EACO Task Force Group (EACO Working Group).</a:t>
            </a:r>
          </a:p>
          <a:p>
            <a:r>
              <a:rPr lang="en-US" sz="2800" dirty="0" smtClean="0">
                <a:solidFill>
                  <a:prstClr val="black"/>
                </a:solidFill>
              </a:rPr>
              <a:t>The Way forward</a:t>
            </a:r>
          </a:p>
          <a:p>
            <a:pPr lvl="0"/>
            <a:endParaRPr lang="en-US" sz="2400" dirty="0" smtClean="0">
              <a:solidFill>
                <a:prstClr val="black"/>
              </a:solidFill>
            </a:endParaRPr>
          </a:p>
          <a:p>
            <a:endParaRPr lang="en-US" sz="2200" dirty="0" smtClean="0">
              <a:solidFill>
                <a:srgbClr val="FF0000"/>
              </a:solidFill>
            </a:endParaRPr>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None/>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762000"/>
          </a:xfrm>
        </p:spPr>
        <p:txBody>
          <a:bodyPr>
            <a:normAutofit fontScale="90000"/>
          </a:bodyPr>
          <a:lstStyle/>
          <a:p>
            <a:r>
              <a:rPr lang="af-ZA" dirty="0" smtClean="0"/>
              <a:t/>
            </a:r>
            <a:br>
              <a:rPr lang="af-ZA" dirty="0" smtClean="0"/>
            </a:br>
            <a:r>
              <a:rPr lang="af-ZA" sz="3100" b="1" dirty="0" smtClean="0"/>
              <a:t>Introduction</a:t>
            </a:r>
            <a:r>
              <a:rPr lang="af-ZA" dirty="0" smtClean="0"/>
              <a:t> </a:t>
            </a:r>
            <a:endParaRPr lang="af-ZA" dirty="0"/>
          </a:p>
        </p:txBody>
      </p:sp>
      <p:sp>
        <p:nvSpPr>
          <p:cNvPr id="3" name="Content Placeholder 2"/>
          <p:cNvSpPr>
            <a:spLocks noGrp="1"/>
          </p:cNvSpPr>
          <p:nvPr>
            <p:ph idx="1"/>
          </p:nvPr>
        </p:nvSpPr>
        <p:spPr>
          <a:xfrm>
            <a:off x="457200" y="1219200"/>
            <a:ext cx="8229600" cy="5105400"/>
          </a:xfrm>
        </p:spPr>
        <p:txBody>
          <a:bodyPr>
            <a:normAutofit fontScale="62500" lnSpcReduction="20000"/>
          </a:bodyPr>
          <a:lstStyle/>
          <a:p>
            <a:r>
              <a:rPr lang="en-US" b="1" dirty="0" smtClean="0">
                <a:solidFill>
                  <a:srgbClr val="FF0000"/>
                </a:solidFill>
              </a:rPr>
              <a:t>E-waste</a:t>
            </a:r>
            <a:r>
              <a:rPr lang="en-US" b="1" dirty="0" smtClean="0"/>
              <a:t> </a:t>
            </a:r>
            <a:r>
              <a:rPr lang="en-US" dirty="0" smtClean="0"/>
              <a:t>is term used to cover almost all types of electrical and electronic equipment that have reached their product end of life cycle. It comprises three main categories, namely </a:t>
            </a:r>
            <a:r>
              <a:rPr lang="en-US" b="1" dirty="0" smtClean="0"/>
              <a:t>ICT and office equipment </a:t>
            </a:r>
            <a:r>
              <a:rPr lang="en-US" dirty="0" smtClean="0"/>
              <a:t>(e.g. desktop pc's, laptops, copy-/fax machines, cell phones, and telephones); </a:t>
            </a:r>
            <a:r>
              <a:rPr lang="en-US" b="1" dirty="0" smtClean="0"/>
              <a:t>consumer electronics </a:t>
            </a:r>
            <a:r>
              <a:rPr lang="en-US" dirty="0" smtClean="0"/>
              <a:t>(e.g. TV, radio, </a:t>
            </a:r>
            <a:r>
              <a:rPr lang="en-US" dirty="0" err="1" smtClean="0"/>
              <a:t>HiFi's</a:t>
            </a:r>
            <a:r>
              <a:rPr lang="en-US" dirty="0" smtClean="0"/>
              <a:t>, speakers) and </a:t>
            </a:r>
            <a:r>
              <a:rPr lang="en-US" b="1" dirty="0" smtClean="0"/>
              <a:t>household appliances</a:t>
            </a:r>
            <a:r>
              <a:rPr lang="en-US" dirty="0" smtClean="0"/>
              <a:t> (e.g. kettles, irons, vacuum cleaners) management of electronic and electrical waste is becoming a major problem for many countries around the world. In particular, developing countries, There has been criticism that developed countries are dumping their e-waste to developing countries as second hand equipments since they cheaper.  </a:t>
            </a:r>
          </a:p>
          <a:p>
            <a:pPr>
              <a:buNone/>
            </a:pPr>
            <a:endParaRPr lang="en-US" dirty="0" smtClean="0"/>
          </a:p>
          <a:p>
            <a:r>
              <a:rPr lang="en-US" b="1" dirty="0" smtClean="0">
                <a:solidFill>
                  <a:srgbClr val="FF0000"/>
                </a:solidFill>
              </a:rPr>
              <a:t>Electronic waste</a:t>
            </a:r>
            <a:r>
              <a:rPr lang="en-US" dirty="0" smtClean="0">
                <a:solidFill>
                  <a:srgbClr val="FF0000"/>
                </a:solidFill>
              </a:rPr>
              <a:t> </a:t>
            </a:r>
            <a:r>
              <a:rPr lang="en-US" dirty="0" smtClean="0"/>
              <a:t>is not just waste, it contains some very toxic substances, such as mercury, lead, etc…The toxic materials in electronics can cause cancer, reproductive disorders, and many other health problems if this waste stream is not properly managed. The serious question is: What should we do with our electronic discards? The mantra of "reduce, recycle, reuse" Should be applied in developing  countries  developed..</a:t>
            </a:r>
          </a:p>
          <a:p>
            <a:endParaRPr lang="en-US" dirty="0" smtClean="0"/>
          </a:p>
          <a:p>
            <a:r>
              <a:rPr lang="en-US" b="1" dirty="0" smtClean="0">
                <a:solidFill>
                  <a:srgbClr val="FF0000"/>
                </a:solidFill>
              </a:rPr>
              <a:t>e-waste recycling </a:t>
            </a:r>
            <a:r>
              <a:rPr lang="en-US" dirty="0" smtClean="0"/>
              <a:t>in developing and transition countries is mostly done informally and there is little regulation in place to safeguard the health of those who dismantle the electronic equipment. The results showed that levels of e-waste are rising substantially in Africa and, when it comes to actually handling e-waste in a safe and secure way, some countries have a significant lack of knowledge and legislative framework.</a:t>
            </a:r>
          </a:p>
          <a:p>
            <a:pPr>
              <a:buNone/>
            </a:pPr>
            <a:endParaRPr lang="en-US" dirty="0" smtClean="0"/>
          </a:p>
          <a:p>
            <a:r>
              <a:rPr lang="en-US" dirty="0" smtClean="0"/>
              <a:t>Electronic waste (e-waste) is quickly accumulating throughout the world </a:t>
            </a:r>
            <a:r>
              <a:rPr lang="en-US" dirty="0" smtClean="0">
                <a:solidFill>
                  <a:srgbClr val="FF0000"/>
                </a:solidFill>
              </a:rPr>
              <a:t>in the absence of </a:t>
            </a:r>
            <a:r>
              <a:rPr lang="en-US" dirty="0" smtClean="0"/>
              <a:t> proper education or regulation for </a:t>
            </a:r>
            <a:r>
              <a:rPr lang="en-US" dirty="0" smtClean="0">
                <a:solidFill>
                  <a:srgbClr val="FF0000"/>
                </a:solidFill>
              </a:rPr>
              <a:t>handling and disposal</a:t>
            </a:r>
            <a:r>
              <a:rPr lang="en-US" dirty="0" smtClean="0"/>
              <a:t>. </a:t>
            </a:r>
            <a:endParaRPr lang="af-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33400"/>
          </a:xfrm>
        </p:spPr>
        <p:txBody>
          <a:bodyPr>
            <a:normAutofit/>
          </a:bodyPr>
          <a:lstStyle/>
          <a:p>
            <a:r>
              <a:rPr lang="en-US" sz="2800" b="1" dirty="0" smtClean="0"/>
              <a:t>Challenges</a:t>
            </a:r>
            <a:endParaRPr lang="en-US" sz="2800" b="1" dirty="0"/>
          </a:p>
        </p:txBody>
      </p:sp>
      <p:pic>
        <p:nvPicPr>
          <p:cNvPr id="4" name="Content Placeholder 3" descr="EWASTE.jpg"/>
          <p:cNvPicPr>
            <a:picLocks noGrp="1" noChangeAspect="1"/>
          </p:cNvPicPr>
          <p:nvPr>
            <p:ph idx="1"/>
          </p:nvPr>
        </p:nvPicPr>
        <p:blipFill>
          <a:blip r:embed="rId3" cstate="print"/>
          <a:stretch>
            <a:fillRect/>
          </a:stretch>
        </p:blipFill>
        <p:spPr>
          <a:xfrm>
            <a:off x="609600" y="762000"/>
            <a:ext cx="6934200" cy="1981200"/>
          </a:xfrm>
          <a:prstGeom prst="rect">
            <a:avLst/>
          </a:prstGeom>
        </p:spPr>
      </p:pic>
      <p:sp>
        <p:nvSpPr>
          <p:cNvPr id="5" name="Rectangle 4"/>
          <p:cNvSpPr/>
          <p:nvPr/>
        </p:nvSpPr>
        <p:spPr>
          <a:xfrm>
            <a:off x="533400" y="2819400"/>
            <a:ext cx="7010400" cy="2862322"/>
          </a:xfrm>
          <a:prstGeom prst="rect">
            <a:avLst/>
          </a:prstGeom>
        </p:spPr>
        <p:txBody>
          <a:bodyPr wrap="square">
            <a:spAutoFit/>
          </a:bodyPr>
          <a:lstStyle/>
          <a:p>
            <a:pPr lvl="0">
              <a:buFont typeface="Wingdings" pitchFamily="2" charset="2"/>
              <a:buChar char="q"/>
            </a:pPr>
            <a:endParaRPr lang="en-US" sz="2000" dirty="0" smtClean="0"/>
          </a:p>
          <a:p>
            <a:pPr marL="342900" lvl="0" indent="-342900">
              <a:buFont typeface="Arial" pitchFamily="34" charset="0"/>
              <a:buChar char="•"/>
            </a:pPr>
            <a:r>
              <a:rPr lang="en-US" sz="2000" dirty="0" smtClean="0"/>
              <a:t>The recycling of e-waste in most of Africa today occurs at informal dumpsites or landfills. </a:t>
            </a:r>
          </a:p>
          <a:p>
            <a:pPr marL="342900" lvl="0" indent="-342900">
              <a:buFont typeface="Arial" pitchFamily="34" charset="0"/>
              <a:buChar char="•"/>
            </a:pPr>
            <a:r>
              <a:rPr lang="en-US" sz="2000" dirty="0" smtClean="0"/>
              <a:t>Hazardous substances can be released during these dismantling and disposal operations.</a:t>
            </a:r>
          </a:p>
          <a:p>
            <a:pPr marL="342900" lvl="0" indent="-342900">
              <a:buFont typeface="Arial" pitchFamily="34" charset="0"/>
              <a:buChar char="•"/>
            </a:pPr>
            <a:r>
              <a:rPr lang="en-US" sz="2000" dirty="0" smtClean="0"/>
              <a:t>E-waste Management is an issue in the Africa due the growing of electronic equipment .</a:t>
            </a:r>
          </a:p>
          <a:p>
            <a:pPr marL="342900" lvl="0" indent="-342900">
              <a:buFont typeface="Arial" pitchFamily="34" charset="0"/>
              <a:buChar char="•"/>
            </a:pPr>
            <a:r>
              <a:rPr lang="en-US" sz="2000" dirty="0" smtClean="0"/>
              <a:t>There is no recycler for materials of lamps (CFL bulb, tube light etc.) in Africa because of cheaper equipment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848600" cy="685800"/>
          </a:xfrm>
        </p:spPr>
        <p:txBody>
          <a:bodyPr>
            <a:normAutofit/>
          </a:bodyPr>
          <a:lstStyle/>
          <a:p>
            <a:r>
              <a:rPr lang="en-US" sz="2800" b="1" dirty="0" smtClean="0"/>
              <a:t>Challenges Cont.</a:t>
            </a:r>
            <a:endParaRPr lang="en-GB" sz="2800" b="1" dirty="0"/>
          </a:p>
        </p:txBody>
      </p:sp>
      <p:sp>
        <p:nvSpPr>
          <p:cNvPr id="3" name="Content Placeholder 2"/>
          <p:cNvSpPr>
            <a:spLocks noGrp="1"/>
          </p:cNvSpPr>
          <p:nvPr>
            <p:ph idx="1"/>
          </p:nvPr>
        </p:nvSpPr>
        <p:spPr>
          <a:xfrm>
            <a:off x="457200" y="838200"/>
            <a:ext cx="8229600" cy="5410200"/>
          </a:xfrm>
        </p:spPr>
        <p:txBody>
          <a:bodyPr/>
          <a:lstStyle/>
          <a:p>
            <a:pPr marL="0" lvl="0" indent="0">
              <a:spcBef>
                <a:spcPts val="0"/>
              </a:spcBef>
              <a:buClrTx/>
              <a:buSzTx/>
              <a:buFont typeface="Wingdings" pitchFamily="2" charset="2"/>
              <a:buChar char="q"/>
            </a:pPr>
            <a:endParaRPr lang="en-GB" sz="2000" dirty="0" smtClean="0">
              <a:solidFill>
                <a:prstClr val="black"/>
              </a:solidFill>
            </a:endParaRPr>
          </a:p>
          <a:p>
            <a:pPr>
              <a:spcBef>
                <a:spcPts val="0"/>
              </a:spcBef>
              <a:buClrTx/>
              <a:buSzTx/>
            </a:pPr>
            <a:r>
              <a:rPr lang="en-GB" sz="2000" dirty="0"/>
              <a:t>No consensus on the best approach in regard to the treatment of used ICT terminal equipment leading to lax/lack of control mechanisms on the importation of used ICT terminal equipment</a:t>
            </a:r>
            <a:r>
              <a:rPr lang="en-GB" sz="2000" dirty="0" smtClean="0"/>
              <a:t>.</a:t>
            </a:r>
          </a:p>
          <a:p>
            <a:pPr>
              <a:spcBef>
                <a:spcPts val="0"/>
              </a:spcBef>
              <a:buClrTx/>
              <a:buSzTx/>
              <a:buNone/>
            </a:pPr>
            <a:endParaRPr lang="en-GB" sz="2000" dirty="0" smtClean="0"/>
          </a:p>
          <a:p>
            <a:pPr>
              <a:spcBef>
                <a:spcPts val="0"/>
              </a:spcBef>
              <a:buClrTx/>
              <a:buSzTx/>
            </a:pPr>
            <a:r>
              <a:rPr lang="en-GB" sz="2000" dirty="0" smtClean="0">
                <a:solidFill>
                  <a:prstClr val="black"/>
                </a:solidFill>
              </a:rPr>
              <a:t>Lack </a:t>
            </a:r>
            <a:r>
              <a:rPr lang="en-GB" sz="2000" dirty="0">
                <a:solidFill>
                  <a:prstClr val="black"/>
                </a:solidFill>
              </a:rPr>
              <a:t>of clear  action plans on the handling of E-waste</a:t>
            </a:r>
            <a:r>
              <a:rPr lang="en-GB" sz="2000" dirty="0" smtClean="0">
                <a:solidFill>
                  <a:prstClr val="black"/>
                </a:solidFill>
              </a:rPr>
              <a:t>.</a:t>
            </a:r>
          </a:p>
          <a:p>
            <a:pPr>
              <a:spcBef>
                <a:spcPts val="0"/>
              </a:spcBef>
              <a:buClrTx/>
              <a:buSzTx/>
              <a:buNone/>
            </a:pPr>
            <a:endParaRPr lang="en-GB" sz="2000" dirty="0" smtClean="0">
              <a:solidFill>
                <a:prstClr val="black"/>
              </a:solidFill>
            </a:endParaRPr>
          </a:p>
          <a:p>
            <a:pPr marL="342900" lvl="1" indent="-342900">
              <a:spcBef>
                <a:spcPts val="0"/>
              </a:spcBef>
              <a:buClrTx/>
              <a:buSzTx/>
            </a:pPr>
            <a:r>
              <a:rPr lang="en-US" sz="2000" dirty="0" smtClean="0">
                <a:solidFill>
                  <a:prstClr val="black"/>
                </a:solidFill>
              </a:rPr>
              <a:t>Develop </a:t>
            </a:r>
            <a:r>
              <a:rPr lang="en-US" sz="2000" dirty="0">
                <a:solidFill>
                  <a:prstClr val="black"/>
                </a:solidFill>
              </a:rPr>
              <a:t>roadmap for e-waste management – identify stakeholders, compliance, enforcement, awareness capacity building</a:t>
            </a:r>
            <a:r>
              <a:rPr lang="en-US" sz="2000" dirty="0" smtClean="0">
                <a:solidFill>
                  <a:prstClr val="black"/>
                </a:solidFill>
              </a:rPr>
              <a:t>.</a:t>
            </a:r>
          </a:p>
          <a:p>
            <a:pPr marL="342900" lvl="1" indent="-342900">
              <a:spcBef>
                <a:spcPts val="0"/>
              </a:spcBef>
              <a:buClrTx/>
              <a:buSzTx/>
              <a:buNone/>
            </a:pPr>
            <a:endParaRPr lang="en-US" sz="2000" dirty="0" smtClean="0">
              <a:solidFill>
                <a:prstClr val="black"/>
              </a:solidFill>
            </a:endParaRPr>
          </a:p>
          <a:p>
            <a:pPr marL="342900" lvl="1" indent="-342900">
              <a:spcBef>
                <a:spcPts val="0"/>
              </a:spcBef>
              <a:buClrTx/>
              <a:buSzTx/>
            </a:pPr>
            <a:r>
              <a:rPr lang="en-US" sz="2000" dirty="0" smtClean="0">
                <a:solidFill>
                  <a:prstClr val="black"/>
                </a:solidFill>
              </a:rPr>
              <a:t>Lack </a:t>
            </a:r>
            <a:r>
              <a:rPr lang="en-US" sz="2000" dirty="0">
                <a:solidFill>
                  <a:prstClr val="black"/>
                </a:solidFill>
              </a:rPr>
              <a:t>of specific </a:t>
            </a:r>
            <a:r>
              <a:rPr lang="en-US" sz="2000" dirty="0" smtClean="0">
                <a:solidFill>
                  <a:prstClr val="black"/>
                </a:solidFill>
              </a:rPr>
              <a:t>policy, legislation  and guidelines </a:t>
            </a:r>
            <a:r>
              <a:rPr lang="en-US" sz="2000" dirty="0">
                <a:solidFill>
                  <a:prstClr val="black"/>
                </a:solidFill>
              </a:rPr>
              <a:t>on E-waste </a:t>
            </a:r>
            <a:r>
              <a:rPr lang="en-US" sz="2000" dirty="0" smtClean="0">
                <a:solidFill>
                  <a:prstClr val="black"/>
                </a:solidFill>
              </a:rPr>
              <a:t>management.</a:t>
            </a:r>
          </a:p>
          <a:p>
            <a:pPr marL="342900" lvl="1" indent="-342900">
              <a:spcBef>
                <a:spcPts val="0"/>
              </a:spcBef>
              <a:buClrTx/>
              <a:buSzTx/>
              <a:buNone/>
            </a:pPr>
            <a:endParaRPr lang="en-US" sz="2000" dirty="0" smtClean="0">
              <a:solidFill>
                <a:prstClr val="black"/>
              </a:solidFill>
            </a:endParaRPr>
          </a:p>
          <a:p>
            <a:pPr marL="342900" lvl="1" indent="-342900">
              <a:spcBef>
                <a:spcPts val="0"/>
              </a:spcBef>
              <a:buClrTx/>
              <a:buSzTx/>
            </a:pPr>
            <a:r>
              <a:rPr lang="en-US" sz="2000" dirty="0" smtClean="0"/>
              <a:t>Lack </a:t>
            </a:r>
            <a:r>
              <a:rPr lang="en-US" sz="2000" dirty="0"/>
              <a:t>of advocacy programs on </a:t>
            </a:r>
            <a:r>
              <a:rPr lang="en-US" sz="2000" dirty="0" smtClean="0"/>
              <a:t>e-waste.</a:t>
            </a:r>
          </a:p>
          <a:p>
            <a:pPr marL="342900" lvl="1" indent="-342900">
              <a:spcBef>
                <a:spcPts val="0"/>
              </a:spcBef>
              <a:buClrTx/>
              <a:buSzTx/>
              <a:buNone/>
            </a:pPr>
            <a:endParaRPr lang="en-US" sz="2000" dirty="0" smtClean="0"/>
          </a:p>
          <a:p>
            <a:pPr marL="342900" lvl="1" indent="-342900">
              <a:spcBef>
                <a:spcPts val="0"/>
              </a:spcBef>
              <a:buClrTx/>
              <a:buSzTx/>
            </a:pPr>
            <a:r>
              <a:rPr lang="en-US" sz="2000" dirty="0" smtClean="0"/>
              <a:t>An </a:t>
            </a:r>
            <a:r>
              <a:rPr lang="en-US" sz="2000" dirty="0"/>
              <a:t>absence of infrastructure for appropriate  E-waste management,</a:t>
            </a:r>
          </a:p>
          <a:p>
            <a:pPr marL="342900" lvl="1" indent="-342900">
              <a:spcBef>
                <a:spcPts val="0"/>
              </a:spcBef>
              <a:buClrTx/>
              <a:buSzTx/>
            </a:pPr>
            <a:endParaRPr lang="en-US" sz="2000" dirty="0">
              <a:solidFill>
                <a:prstClr val="black"/>
              </a:solidFill>
            </a:endParaRPr>
          </a:p>
          <a:p>
            <a:pPr marL="342900" lvl="1" indent="-342900">
              <a:spcBef>
                <a:spcPts val="0"/>
              </a:spcBef>
              <a:buClrTx/>
              <a:buSzTx/>
            </a:pPr>
            <a:endParaRPr lang="en-US" sz="2000" dirty="0">
              <a:solidFill>
                <a:prstClr val="black"/>
              </a:solidFill>
            </a:endParaRPr>
          </a:p>
        </p:txBody>
      </p:sp>
    </p:spTree>
    <p:extLst>
      <p:ext uri="{BB962C8B-B14F-4D97-AF65-F5344CB8AC3E}">
        <p14:creationId xmlns="" xmlns:p14="http://schemas.microsoft.com/office/powerpoint/2010/main" val="44025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5638800" cy="990600"/>
          </a:xfrm>
        </p:spPr>
        <p:txBody>
          <a:bodyPr>
            <a:normAutofit/>
          </a:bodyPr>
          <a:lstStyle/>
          <a:p>
            <a:pPr marL="274320" lvl="0" indent="-274320">
              <a:spcBef>
                <a:spcPct val="20000"/>
              </a:spcBef>
            </a:pPr>
            <a:r>
              <a:rPr lang="en-US" sz="2800" dirty="0" smtClean="0">
                <a:solidFill>
                  <a:prstClr val="black"/>
                </a:solidFill>
                <a:latin typeface="Constantia"/>
                <a:ea typeface="+mn-ea"/>
                <a:cs typeface="+mn-cs"/>
              </a:rPr>
              <a:t>Opportunities</a:t>
            </a:r>
            <a:endParaRPr lang="en-US" sz="2800" dirty="0">
              <a:solidFill>
                <a:prstClr val="black"/>
              </a:solidFill>
              <a:latin typeface="Constantia"/>
              <a:ea typeface="+mn-ea"/>
              <a:cs typeface="+mn-cs"/>
            </a:endParaRPr>
          </a:p>
        </p:txBody>
      </p:sp>
      <p:sp>
        <p:nvSpPr>
          <p:cNvPr id="3" name="Content Placeholder 2"/>
          <p:cNvSpPr>
            <a:spLocks noGrp="1"/>
          </p:cNvSpPr>
          <p:nvPr>
            <p:ph idx="1"/>
          </p:nvPr>
        </p:nvSpPr>
        <p:spPr>
          <a:xfrm>
            <a:off x="533400" y="1295400"/>
            <a:ext cx="8153400" cy="5029200"/>
          </a:xfrm>
        </p:spPr>
        <p:txBody>
          <a:bodyPr>
            <a:normAutofit fontScale="92500"/>
          </a:bodyPr>
          <a:lstStyle/>
          <a:p>
            <a:pPr algn="just"/>
            <a:r>
              <a:rPr lang="en-US" dirty="0" smtClean="0"/>
              <a:t>Sustainable management of e-waste can combat poverty and generate green jobs through recycling, collection and processing of e-waste and this would also safeguard the environment and human health from the hazards posed by rising levels of  waste electronics.</a:t>
            </a:r>
          </a:p>
          <a:p>
            <a:pPr algn="just"/>
            <a:endParaRPr lang="en-US" dirty="0" smtClean="0"/>
          </a:p>
          <a:p>
            <a:pPr algn="just"/>
            <a:r>
              <a:rPr lang="en-US" dirty="0" smtClean="0"/>
              <a:t>E-waste would also serve as a valuable source of secondary raw materials recovery and recycling of e-waste can reduce pressure on scarce natural resources and contribute to production. There are recyclers and other industrial sectors who are interested in taking advantage of such opportunities which can in turn create green jobs and support sustainable development. </a:t>
            </a:r>
          </a:p>
          <a:p>
            <a:endParaRPr lang="en-US" dirty="0" smtClean="0"/>
          </a:p>
        </p:txBody>
      </p:sp>
    </p:spTree>
    <p:extLst>
      <p:ext uri="{BB962C8B-B14F-4D97-AF65-F5344CB8AC3E}">
        <p14:creationId xmlns="" xmlns:p14="http://schemas.microsoft.com/office/powerpoint/2010/main" val="72086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685800"/>
          </a:xfrm>
        </p:spPr>
        <p:txBody>
          <a:bodyPr>
            <a:normAutofit/>
          </a:bodyPr>
          <a:lstStyle/>
          <a:p>
            <a:r>
              <a:rPr lang="en-US" sz="2800" b="1" dirty="0" smtClean="0"/>
              <a:t>E-Waste  Management &amp; Institutions framework </a:t>
            </a:r>
          </a:p>
        </p:txBody>
      </p:sp>
      <p:sp>
        <p:nvSpPr>
          <p:cNvPr id="3" name="Content Placeholder 2"/>
          <p:cNvSpPr>
            <a:spLocks noGrp="1"/>
          </p:cNvSpPr>
          <p:nvPr>
            <p:ph idx="1"/>
          </p:nvPr>
        </p:nvSpPr>
        <p:spPr>
          <a:xfrm>
            <a:off x="304800" y="1219200"/>
            <a:ext cx="8382000" cy="5105400"/>
          </a:xfrm>
        </p:spPr>
        <p:txBody>
          <a:bodyPr/>
          <a:lstStyle/>
          <a:p>
            <a:r>
              <a:rPr lang="af-ZA" dirty="0" smtClean="0"/>
              <a:t>Ministry of ICT</a:t>
            </a:r>
          </a:p>
          <a:p>
            <a:r>
              <a:rPr lang="af-ZA" dirty="0" smtClean="0"/>
              <a:t>National environmental authority </a:t>
            </a:r>
          </a:p>
          <a:p>
            <a:r>
              <a:rPr lang="af-ZA" dirty="0" smtClean="0"/>
              <a:t>Standards bureau</a:t>
            </a:r>
          </a:p>
          <a:p>
            <a:r>
              <a:rPr lang="af-ZA" dirty="0" smtClean="0"/>
              <a:t>ICT regulatory agencies</a:t>
            </a:r>
          </a:p>
          <a:p>
            <a:r>
              <a:rPr lang="af-ZA" dirty="0" smtClean="0"/>
              <a:t>Investement board </a:t>
            </a:r>
          </a:p>
          <a:p>
            <a:r>
              <a:rPr lang="af-ZA" dirty="0" smtClean="0"/>
              <a:t>Regional regulatory body (eg: EACO,....)</a:t>
            </a:r>
          </a:p>
          <a:p>
            <a:r>
              <a:rPr lang="af-ZA" dirty="0" smtClean="0"/>
              <a:t>Recyclers centre</a:t>
            </a:r>
          </a:p>
          <a:p>
            <a:r>
              <a:rPr lang="af-ZA" dirty="0" smtClean="0"/>
              <a:t>etc</a:t>
            </a:r>
          </a:p>
          <a:p>
            <a:pPr>
              <a:buNone/>
            </a:pPr>
            <a:endParaRPr lang="af-ZA" dirty="0" smtClean="0"/>
          </a:p>
          <a:p>
            <a:endParaRPr lang="af-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914400"/>
          </a:xfrm>
        </p:spPr>
        <p:txBody>
          <a:bodyPr>
            <a:normAutofit/>
          </a:bodyPr>
          <a:lstStyle/>
          <a:p>
            <a:pPr marL="274320" lvl="0" indent="-274320">
              <a:spcBef>
                <a:spcPct val="20000"/>
              </a:spcBef>
            </a:pPr>
            <a:r>
              <a:rPr lang="en-US" sz="2800" b="1" dirty="0" smtClean="0">
                <a:solidFill>
                  <a:schemeClr val="tx1"/>
                </a:solidFill>
                <a:latin typeface="Constantia"/>
                <a:ea typeface="+mn-ea"/>
                <a:cs typeface="+mn-cs"/>
              </a:rPr>
              <a:t>East Africa Communications Organization (EACO)</a:t>
            </a:r>
            <a:endParaRPr lang="en-GB" sz="2800" b="1" dirty="0">
              <a:solidFill>
                <a:schemeClr val="tx1"/>
              </a:solidFill>
            </a:endParaRPr>
          </a:p>
        </p:txBody>
      </p:sp>
      <p:sp>
        <p:nvSpPr>
          <p:cNvPr id="3" name="Content Placeholder 2"/>
          <p:cNvSpPr>
            <a:spLocks noGrp="1"/>
          </p:cNvSpPr>
          <p:nvPr>
            <p:ph idx="1"/>
          </p:nvPr>
        </p:nvSpPr>
        <p:spPr>
          <a:xfrm>
            <a:off x="457200" y="1371600"/>
            <a:ext cx="8229600" cy="4953000"/>
          </a:xfrm>
        </p:spPr>
        <p:txBody>
          <a:bodyPr/>
          <a:lstStyle/>
          <a:p>
            <a:pPr algn="just"/>
            <a:r>
              <a:rPr lang="en-GB" sz="1800" dirty="0" smtClean="0"/>
              <a:t>The East African Communication Organisation(EACO) is a regional organisation that brings together national ICT regulators, Operators, Service providers (in the telecommunication, broadcasting and postal sub-sectors)ICT training institutions and other stakeholders in the communication sectors within </a:t>
            </a:r>
            <a:r>
              <a:rPr lang="en-GB" sz="1800" b="1" dirty="0" err="1" smtClean="0"/>
              <a:t>Rwanda,Burundi</a:t>
            </a:r>
            <a:r>
              <a:rPr lang="en-GB" sz="1800" b="1" dirty="0" smtClean="0"/>
              <a:t>, </a:t>
            </a:r>
            <a:r>
              <a:rPr lang="en-GB" sz="1800" b="1" dirty="0" err="1" smtClean="0"/>
              <a:t>Uganda,Kenya</a:t>
            </a:r>
            <a:r>
              <a:rPr lang="en-GB" sz="1800" b="1" dirty="0" smtClean="0"/>
              <a:t> andTanzania.</a:t>
            </a:r>
          </a:p>
          <a:p>
            <a:pPr algn="just">
              <a:buNone/>
            </a:pPr>
            <a:endParaRPr lang="en-GB" sz="1800" b="1" dirty="0" smtClean="0"/>
          </a:p>
          <a:p>
            <a:pPr algn="just"/>
            <a:r>
              <a:rPr lang="en-GB" sz="1800" dirty="0" smtClean="0"/>
              <a:t>The broad objective of EACO is to strengthen and promote cooperation among the five EAC Countries in the development  and provision of postal ,telecommunication and broadcasting services in East Africa.</a:t>
            </a:r>
            <a:endParaRPr lang="en-GB" sz="1800" dirty="0"/>
          </a:p>
        </p:txBody>
      </p:sp>
    </p:spTree>
    <p:extLst>
      <p:ext uri="{BB962C8B-B14F-4D97-AF65-F5344CB8AC3E}">
        <p14:creationId xmlns="" xmlns:p14="http://schemas.microsoft.com/office/powerpoint/2010/main" val="909237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638800" cy="990600"/>
          </a:xfrm>
        </p:spPr>
        <p:txBody>
          <a:bodyPr>
            <a:noAutofit/>
          </a:bodyPr>
          <a:lstStyle/>
          <a:p>
            <a:pPr algn="ctr"/>
            <a:r>
              <a:rPr lang="en-US" sz="2800" b="1" dirty="0" smtClean="0">
                <a:solidFill>
                  <a:schemeClr val="tx1"/>
                </a:solidFill>
              </a:rPr>
              <a:t>The Impact of EACO in East Africa</a:t>
            </a:r>
            <a:endParaRPr lang="en-US" sz="2800" b="1" dirty="0">
              <a:solidFill>
                <a:schemeClr val="tx1"/>
              </a:solidFill>
            </a:endParaRPr>
          </a:p>
        </p:txBody>
      </p:sp>
      <p:sp>
        <p:nvSpPr>
          <p:cNvPr id="3" name="Content Placeholder 2"/>
          <p:cNvSpPr>
            <a:spLocks noGrp="1"/>
          </p:cNvSpPr>
          <p:nvPr>
            <p:ph idx="1"/>
          </p:nvPr>
        </p:nvSpPr>
        <p:spPr>
          <a:xfrm>
            <a:off x="304800" y="1066800"/>
            <a:ext cx="8382000" cy="5257800"/>
          </a:xfrm>
        </p:spPr>
        <p:txBody>
          <a:bodyPr>
            <a:normAutofit fontScale="92500" lnSpcReduction="10000"/>
          </a:bodyPr>
          <a:lstStyle/>
          <a:p>
            <a:pPr algn="just"/>
            <a:endParaRPr lang="en-US" dirty="0" smtClean="0"/>
          </a:p>
          <a:p>
            <a:pPr lvl="1" algn="just"/>
            <a:r>
              <a:rPr lang="en-US" dirty="0" smtClean="0"/>
              <a:t>EACO has brought together/created a forum where regulators, operators and other stakeholders can meet and discuss issues and agree on regional solutions</a:t>
            </a:r>
          </a:p>
          <a:p>
            <a:pPr lvl="1" algn="just">
              <a:buNone/>
            </a:pPr>
            <a:endParaRPr lang="en-US" dirty="0" smtClean="0"/>
          </a:p>
          <a:p>
            <a:pPr lvl="1" algn="just"/>
            <a:r>
              <a:rPr lang="en-US" dirty="0" smtClean="0"/>
              <a:t>EACO has developed a 3year strategic plan which will build capacity of EACO in order to address these issues</a:t>
            </a:r>
          </a:p>
          <a:p>
            <a:pPr lvl="1" algn="just">
              <a:buNone/>
            </a:pPr>
            <a:endParaRPr lang="en-US" dirty="0" smtClean="0"/>
          </a:p>
          <a:p>
            <a:pPr lvl="1" algn="just"/>
            <a:r>
              <a:rPr lang="en-US" dirty="0" smtClean="0"/>
              <a:t>EACO is partnering and collaborating with international organizations like ITU, UPU in order to get best practices and standards for delivery of communication services</a:t>
            </a:r>
          </a:p>
          <a:p>
            <a:pPr lvl="1" algn="just">
              <a:buNone/>
            </a:pPr>
            <a:endParaRPr lang="en-US" dirty="0" smtClean="0"/>
          </a:p>
          <a:p>
            <a:pPr lvl="1" algn="just"/>
            <a:r>
              <a:rPr lang="en-US" dirty="0" smtClean="0"/>
              <a:t>EACO has in its structure a series of Taskforces/working groups which studies and makes recommendations on various issues.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6449EC96DC57498B2A802E799DC79B" ma:contentTypeVersion="3" ma:contentTypeDescription="Create a new document." ma:contentTypeScope="" ma:versionID="628ed65c7ccab8648abe89630e0a7679">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8CB2D5-A2DC-477D-A238-0A4DE7369443}"/>
</file>

<file path=customXml/itemProps2.xml><?xml version="1.0" encoding="utf-8"?>
<ds:datastoreItem xmlns:ds="http://schemas.openxmlformats.org/officeDocument/2006/customXml" ds:itemID="{04F786D2-4C7F-41C9-84FB-0438D510FA58}"/>
</file>

<file path=customXml/itemProps3.xml><?xml version="1.0" encoding="utf-8"?>
<ds:datastoreItem xmlns:ds="http://schemas.openxmlformats.org/officeDocument/2006/customXml" ds:itemID="{114722FC-EB35-41F1-B2F1-C681CDDE490F}"/>
</file>

<file path=docProps/app.xml><?xml version="1.0" encoding="utf-8"?>
<Properties xmlns="http://schemas.openxmlformats.org/officeDocument/2006/extended-properties" xmlns:vt="http://schemas.openxmlformats.org/officeDocument/2006/docPropsVTypes">
  <Template/>
  <TotalTime>7172</TotalTime>
  <Words>1065</Words>
  <Application>Microsoft Office PowerPoint</Application>
  <PresentationFormat>On-screen Show (4:3)</PresentationFormat>
  <Paragraphs>109</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E-waste: Challenges and Opportunities in Africa</vt:lpstr>
      <vt:lpstr>OUTLINE OF PRESENTATION</vt:lpstr>
      <vt:lpstr> Introduction </vt:lpstr>
      <vt:lpstr>Challenges</vt:lpstr>
      <vt:lpstr>Challenges Cont.</vt:lpstr>
      <vt:lpstr>Opportunities</vt:lpstr>
      <vt:lpstr>E-Waste  Management &amp; Institutions framework </vt:lpstr>
      <vt:lpstr>East Africa Communications Organization (EACO)</vt:lpstr>
      <vt:lpstr>The Impact of EACO in East Africa</vt:lpstr>
      <vt:lpstr>E-waste Management Working Group (Taskforce)</vt:lpstr>
      <vt:lpstr>WAY FORWARD</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Christin Chevalley</cp:lastModifiedBy>
  <cp:revision>315</cp:revision>
  <dcterms:created xsi:type="dcterms:W3CDTF">2013-02-13T10:02:21Z</dcterms:created>
  <dcterms:modified xsi:type="dcterms:W3CDTF">2013-07-11T07:46:43Z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0x010100176449EC96DC57498B2A802E799DC79B</vt:lpwstr>
  </property>
</Properties>
</file>