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653" r:id="rId2"/>
    <p:sldId id="831" r:id="rId3"/>
    <p:sldId id="832" r:id="rId4"/>
    <p:sldId id="901" r:id="rId5"/>
    <p:sldId id="902" r:id="rId6"/>
    <p:sldId id="834" r:id="rId7"/>
    <p:sldId id="861" r:id="rId8"/>
    <p:sldId id="862" r:id="rId9"/>
    <p:sldId id="899" r:id="rId10"/>
    <p:sldId id="909" r:id="rId11"/>
    <p:sldId id="907" r:id="rId12"/>
    <p:sldId id="897" r:id="rId13"/>
    <p:sldId id="900" r:id="rId14"/>
    <p:sldId id="932" r:id="rId15"/>
    <p:sldId id="933" r:id="rId16"/>
    <p:sldId id="929" r:id="rId17"/>
    <p:sldId id="930" r:id="rId18"/>
    <p:sldId id="931" r:id="rId19"/>
    <p:sldId id="736" r:id="rId20"/>
    <p:sldId id="769" r:id="rId21"/>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pilongo, Erica"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33"/>
    <a:srgbClr val="00CC00"/>
    <a:srgbClr val="FF9900"/>
    <a:srgbClr val="008000"/>
    <a:srgbClr val="87BBE0"/>
    <a:srgbClr val="333300"/>
    <a:srgbClr val="1B5BA2"/>
    <a:srgbClr val="0E438A"/>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82027" autoAdjust="0"/>
  </p:normalViewPr>
  <p:slideViewPr>
    <p:cSldViewPr showGuides="1">
      <p:cViewPr>
        <p:scale>
          <a:sx n="80" d="100"/>
          <a:sy n="80" d="100"/>
        </p:scale>
        <p:origin x="-738" y="-30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C57BE1D5-76B7-4BDE-9E98-08977948CA7D}" type="slidenum">
              <a:rPr lang="en-US"/>
              <a:pPr>
                <a:defRPr/>
              </a:pPr>
              <a:t>‹#›</a:t>
            </a:fld>
            <a:endParaRPr lang="en-US"/>
          </a:p>
        </p:txBody>
      </p:sp>
    </p:spTree>
    <p:extLst>
      <p:ext uri="{BB962C8B-B14F-4D97-AF65-F5344CB8AC3E}">
        <p14:creationId xmlns:p14="http://schemas.microsoft.com/office/powerpoint/2010/main" val="312233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pPr>
              <a:defRPr/>
            </a:pPr>
            <a:fld id="{851F0387-6181-4BD7-AD83-415F489828DC}" type="slidenum">
              <a:rPr lang="en-US"/>
              <a:pPr>
                <a:defRPr/>
              </a:pPr>
              <a:t>‹#›</a:t>
            </a:fld>
            <a:endParaRPr lang="en-US"/>
          </a:p>
        </p:txBody>
      </p:sp>
    </p:spTree>
    <p:extLst>
      <p:ext uri="{BB962C8B-B14F-4D97-AF65-F5344CB8AC3E}">
        <p14:creationId xmlns:p14="http://schemas.microsoft.com/office/powerpoint/2010/main" val="1436209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pdf.wri.org/ghg_project_account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5FC0E15-F46C-4ABC-B86D-582B08A9719F}"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4058C0F-CE7F-45CB-8B8D-17EDE3FEE732}" type="slidenum">
              <a:rPr lang="en-US" sz="1200" smtClean="0">
                <a:solidFill>
                  <a:schemeClr val="tx1"/>
                </a:solidFill>
              </a:rPr>
              <a:pPr/>
              <a:t>14</a:t>
            </a:fld>
            <a:endParaRPr lang="en-US" sz="120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b="0" i="0" kern="1200" dirty="0" smtClean="0">
                <a:solidFill>
                  <a:schemeClr val="tx1"/>
                </a:solidFill>
                <a:effectLst/>
                <a:latin typeface="Verdana" pitchFamily="34" charset="0"/>
                <a:ea typeface="+mn-ea"/>
                <a:cs typeface="Arial" pitchFamily="34" charset="0"/>
              </a:rPr>
              <a:t>The Focus Group on Smart Water Management (FG-SWM) was established by the ITU-T TSAG meeting in Geneva, 4-7 June 2013.</a:t>
            </a:r>
          </a:p>
          <a:p>
            <a:pPr fontAlgn="base"/>
            <a:r>
              <a:rPr lang="en-US" sz="1200" b="0" i="0" kern="1200" dirty="0" smtClean="0">
                <a:solidFill>
                  <a:schemeClr val="tx1"/>
                </a:solidFill>
                <a:effectLst/>
                <a:latin typeface="Verdana" pitchFamily="34" charset="0"/>
                <a:ea typeface="+mn-ea"/>
                <a:cs typeface="Arial" pitchFamily="34" charset="0"/>
              </a:rPr>
              <a:t> </a:t>
            </a:r>
          </a:p>
          <a:p>
            <a:pPr fontAlgn="base"/>
            <a:r>
              <a:rPr lang="en-US" sz="1200" b="0" i="0" kern="1200" dirty="0" smtClean="0">
                <a:solidFill>
                  <a:schemeClr val="tx1"/>
                </a:solidFill>
                <a:effectLst/>
                <a:latin typeface="Verdana" pitchFamily="34" charset="0"/>
                <a:ea typeface="+mn-ea"/>
                <a:cs typeface="Arial" pitchFamily="34" charset="0"/>
              </a:rPr>
              <a:t>The FG-SWM is expected to carry out the following specific tasks:</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Collect and document information on national, regional and international smart water management initiatives; reporting on current activities and technical specifications.</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Specify the roles to be played by ICTs in smart water management.</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a list mapping key stakeholders involved in the area of ICTs and smart water management.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Key Performance Indicators (KPIs) to assess the impact achieved through the use of ICTs in water-management systems.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Develop a set of methodologies for estimating the impact of ICTs on water conservation.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Identify water-management ICT applications and services with the potential to ensure interoperability and the benefits of economies of scale. </a:t>
            </a:r>
          </a:p>
          <a:p>
            <a:pPr marL="171450" indent="-171450" fontAlgn="base">
              <a:buFont typeface="Arial" pitchFamily="34" charset="0"/>
              <a:buChar char="•"/>
            </a:pPr>
            <a:r>
              <a:rPr lang="en-US" sz="1200" b="0" i="0" kern="1200" dirty="0" smtClean="0">
                <a:solidFill>
                  <a:schemeClr val="tx1"/>
                </a:solidFill>
                <a:effectLst/>
                <a:latin typeface="Verdana" pitchFamily="34" charset="0"/>
                <a:ea typeface="+mn-ea"/>
                <a:cs typeface="Arial" pitchFamily="34" charset="0"/>
              </a:rPr>
              <a:t>Draft technical reports that address standardization gaps and identify new standardization work items to be taken up by its parent group, ITU-T Study Group 5 (Environment and climate change).</a:t>
            </a:r>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6D7CEC-6EDC-4281-AAEF-E13A3AEF6D2F}" type="slidenum">
              <a:rPr lang="en-US" sz="1200" smtClean="0">
                <a:solidFill>
                  <a:schemeClr val="tx1"/>
                </a:solidFill>
              </a:rPr>
              <a:pPr/>
              <a:t>15</a:t>
            </a:fld>
            <a:endParaRPr lang="en-US" sz="120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11A226E-7A38-457D-A1AB-32731C8DF015}" type="slidenum">
              <a:rPr lang="en-US" smtClean="0"/>
              <a:pPr/>
              <a:t>16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350F5E73-261E-4D6D-994B-2ECAD0FC22DF}" type="slidenum">
              <a:rPr lang="en-US" sz="1200">
                <a:solidFill>
                  <a:schemeClr val="tx1"/>
                </a:solidFill>
              </a:rPr>
              <a:pPr/>
              <a:t>18</a:t>
            </a:fld>
            <a:endParaRPr 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B685AFC-2E98-4619-AC70-9214CBD5D8E2}" type="slidenum">
              <a:rPr lang="en-US" smtClean="0"/>
              <a:pPr/>
              <a:t>19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1F0387-6181-4BD7-AD83-415F489828DC}" type="slidenum">
              <a:rPr lang="en-US" smtClean="0"/>
              <a:pPr>
                <a:defRPr/>
              </a:pPr>
              <a:t>20</a:t>
            </a:fld>
            <a:endParaRPr lang="en-US"/>
          </a:p>
        </p:txBody>
      </p:sp>
    </p:spTree>
    <p:extLst>
      <p:ext uri="{BB962C8B-B14F-4D97-AF65-F5344CB8AC3E}">
        <p14:creationId xmlns:p14="http://schemas.microsoft.com/office/powerpoint/2010/main" val="247227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CF7946E-5AE7-4128-A154-ACF1A381ECDB}" type="slidenum">
              <a:rPr lang="en-US" sz="1200" smtClean="0">
                <a:solidFill>
                  <a:schemeClr val="tx1"/>
                </a:solidFill>
              </a:rPr>
              <a:pPr/>
              <a:t>6</a:t>
            </a:fld>
            <a:endParaRPr lang="en-US" sz="1200" smtClean="0">
              <a:solidFill>
                <a:schemeClr val="tx1"/>
              </a:solidFill>
            </a:endParaRPr>
          </a:p>
        </p:txBody>
      </p:sp>
      <p:sp>
        <p:nvSpPr>
          <p:cNvPr id="60419" name="Rectangle 2"/>
          <p:cNvSpPr>
            <a:spLocks noGrp="1" noRot="1" noChangeAspect="1" noChangeArrowheads="1" noTextEdit="1"/>
          </p:cNvSpPr>
          <p:nvPr>
            <p:ph type="sldImg"/>
          </p:nvPr>
        </p:nvSpPr>
        <p:spPr>
          <a:xfrm>
            <a:off x="911225" y="742950"/>
            <a:ext cx="4960938" cy="3721100"/>
          </a:xfrm>
          <a:ln/>
        </p:spPr>
      </p:sp>
      <p:sp>
        <p:nvSpPr>
          <p:cNvPr id="60420" name="Rectangle 3"/>
          <p:cNvSpPr>
            <a:spLocks noGrp="1" noChangeArrowheads="1"/>
          </p:cNvSpPr>
          <p:nvPr>
            <p:ph type="body" idx="1"/>
          </p:nvPr>
        </p:nvSpPr>
        <p:spPr>
          <a:xfrm>
            <a:off x="677863" y="4711700"/>
            <a:ext cx="542607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09B97B4E-D82D-460B-8AAF-4E3BCC0D4489}" type="slidenum">
              <a:rPr lang="en-US" sz="1200" smtClean="0">
                <a:solidFill>
                  <a:schemeClr val="tx1"/>
                </a:solidFill>
              </a:rPr>
              <a:pPr/>
              <a:t>7</a:t>
            </a:fld>
            <a:endParaRPr lang="en-US" sz="1200" smtClean="0">
              <a:solidFill>
                <a:schemeClr val="tx1"/>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5E22EE74-32D8-496C-A0EC-CC882F4723AF}" type="slidenum">
              <a:rPr lang="en-US" sz="1200" smtClean="0">
                <a:solidFill>
                  <a:schemeClr val="tx1"/>
                </a:solidFill>
              </a:rPr>
              <a:pPr/>
              <a:t>8</a:t>
            </a:fld>
            <a:endParaRPr lang="en-US" sz="120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Rec. L.1000 </a:t>
            </a:r>
            <a:r>
              <a:rPr lang="en-US" dirty="0" smtClean="0"/>
              <a:t>provides high level requirements for a universal power adapter and charger solution that will reduce the number of power adapters and chargers produced and recycled by widening their application to more devices and increasing their lifetime. The solution also aims to reduce energy consumption. The longer life cycle and possibility of avoiding device duplication reduces the demand on raw materials and waste. The universal power adapter and charger solution is designed to serve the vast majority of mobile terminals and other ICT devices.</a:t>
            </a:r>
          </a:p>
          <a:p>
            <a:endParaRPr lang="en-US" dirty="0" smtClean="0"/>
          </a:p>
          <a:p>
            <a:r>
              <a:rPr lang="en-US" b="1" dirty="0" smtClean="0"/>
              <a:t>Rec. L.1001 </a:t>
            </a:r>
            <a:r>
              <a:rPr lang="en-US" dirty="0" smtClean="0"/>
              <a:t>provides requirements for a universal power adapter solution (UPA) for stationary ICT devices that will reduce the number of produced power adapters by widening their application to more devices, enabling their reuse and increasing their lifetime. The solution also aims to reduce energy consumption. The longer life cycle and possibility of avoiding device duplication reduces the demand on raw materials and production of huge </a:t>
            </a:r>
            <a:r>
              <a:rPr lang="en-US" dirty="0" err="1" smtClean="0"/>
              <a:t>e-waste</a:t>
            </a:r>
            <a:r>
              <a:rPr lang="en-US" dirty="0" smtClean="0"/>
              <a:t> amount. The universal power adapter solution for ICT equipment for stationary use is designed to serve the vast majority of ICT devices.</a:t>
            </a:r>
          </a:p>
          <a:p>
            <a:endParaRPr lang="en-US" dirty="0" smtClean="0"/>
          </a:p>
          <a:p>
            <a:r>
              <a:rPr lang="en-US" b="1" dirty="0" smtClean="0"/>
              <a:t>Rec. L.1100 </a:t>
            </a:r>
            <a:r>
              <a:rPr lang="en-US" dirty="0" smtClean="0"/>
              <a:t>provides information on the recycling procedures of rare metals in information and communication technology (ICT) goods. It also defines a communication format for providing recycling information of rare metals contained in ICT goods.</a:t>
            </a:r>
          </a:p>
          <a:p>
            <a:endParaRPr lang="en-US" dirty="0" smtClean="0"/>
          </a:p>
          <a:p>
            <a:r>
              <a:rPr lang="en-US" b="1" dirty="0" smtClean="0"/>
              <a:t>Rec. L.1200 </a:t>
            </a:r>
            <a:r>
              <a:rPr lang="en-US" dirty="0" smtClean="0"/>
              <a:t>specifies the direct current (DC) interface between the power feeding system and ICT equipment connected to it. It also describes normal and abnormal voltage ranges, and immunity test levels for ICT equipment to maintain the stability of telecommunication and data communication services. The specified interface is operated from a DC power source of up to 400 V to allow increased power consumption and equipment power density, in order to obtain higher energy efficiency and reliability with less material usage than using a lower voltage such as -48 VDC or AC UPS power feeding solutions.</a:t>
            </a:r>
          </a:p>
          <a:p>
            <a:endParaRPr lang="en-US" dirty="0" smtClean="0"/>
          </a:p>
          <a:p>
            <a:r>
              <a:rPr lang="en-US" b="1" dirty="0" smtClean="0"/>
              <a:t>Rec. L.1300 </a:t>
            </a:r>
            <a:r>
              <a:rPr lang="en-US" dirty="0" smtClean="0"/>
              <a:t>describes best practices aimed at reducing the negative impact of data </a:t>
            </a:r>
            <a:r>
              <a:rPr lang="en-US" dirty="0" err="1" smtClean="0"/>
              <a:t>centres</a:t>
            </a:r>
            <a:r>
              <a:rPr lang="en-US" dirty="0" smtClean="0"/>
              <a:t> on the climate. It is commonly recognized that data </a:t>
            </a:r>
            <a:r>
              <a:rPr lang="en-US" dirty="0" err="1" smtClean="0"/>
              <a:t>centres</a:t>
            </a:r>
            <a:r>
              <a:rPr lang="en-US" dirty="0" smtClean="0"/>
              <a:t> will have an ever-increasing impact on the environment in the future. The application of the best practices defined in this Recommendation can help owners and managers to build future data </a:t>
            </a:r>
            <a:r>
              <a:rPr lang="en-US" dirty="0" err="1" smtClean="0"/>
              <a:t>centres</a:t>
            </a:r>
            <a:r>
              <a:rPr lang="en-US" dirty="0" smtClean="0"/>
              <a:t>, or improve existing ones, to operate in an environmentally responsible manner. Such considerations will strongly contribute to a reduction in the impact of the information and communication technology (ICT) sector on climate change.</a:t>
            </a:r>
          </a:p>
          <a:p>
            <a:endParaRPr lang="en-US" dirty="0" smtClean="0"/>
          </a:p>
          <a:p>
            <a:r>
              <a:rPr lang="en-GB" b="1" dirty="0" smtClean="0"/>
              <a:t>Rec. L.1310</a:t>
            </a:r>
            <a:r>
              <a:rPr lang="en-GB" dirty="0" smtClean="0"/>
              <a:t> contains the definition of energy efficiency metrics test procedures, methodologies and measurement profiles required to assess the energy efficiency of telecommunication equipment.</a:t>
            </a:r>
            <a:endParaRPr lang="en-US" dirty="0" smtClean="0"/>
          </a:p>
          <a:p>
            <a:r>
              <a:rPr lang="en-GB" dirty="0" smtClean="0"/>
              <a:t>Metrics and measurement methods are defined for telecommunication network equipment and small networking equipment. </a:t>
            </a:r>
            <a:endParaRPr lang="en-US" dirty="0" smtClean="0"/>
          </a:p>
          <a:p>
            <a:r>
              <a:rPr lang="en-GB" dirty="0" smtClean="0"/>
              <a:t>These metrics allow for comparisons of </a:t>
            </a:r>
            <a:r>
              <a:rPr lang="en-GB" dirty="0" err="1" smtClean="0"/>
              <a:t>equipments</a:t>
            </a:r>
            <a:r>
              <a:rPr lang="en-GB" dirty="0" smtClean="0"/>
              <a:t> within the same class e.g. </a:t>
            </a:r>
            <a:r>
              <a:rPr lang="en-GB" dirty="0" err="1" smtClean="0"/>
              <a:t>equipments</a:t>
            </a:r>
            <a:r>
              <a:rPr lang="en-GB" dirty="0" smtClean="0"/>
              <a:t> using the same technologies. </a:t>
            </a:r>
            <a:endParaRPr lang="en-US" dirty="0" smtClean="0"/>
          </a:p>
          <a:p>
            <a:r>
              <a:rPr lang="en-GB" dirty="0" smtClean="0"/>
              <a:t>Comparisons of </a:t>
            </a:r>
            <a:r>
              <a:rPr lang="en-GB" dirty="0" err="1" smtClean="0"/>
              <a:t>equipments</a:t>
            </a:r>
            <a:r>
              <a:rPr lang="en-GB" dirty="0" smtClean="0"/>
              <a:t> in different classes are out of the scope of this Recommendation.</a:t>
            </a:r>
            <a:endParaRPr lang="en-US" dirty="0" smtClean="0"/>
          </a:p>
          <a:p>
            <a:endParaRPr lang="en-US" dirty="0" smtClean="0"/>
          </a:p>
          <a:p>
            <a:r>
              <a:rPr lang="en-US" b="1" dirty="0" smtClean="0"/>
              <a:t>Rec. L.1400</a:t>
            </a:r>
            <a:r>
              <a:rPr lang="en-US" dirty="0" smtClean="0"/>
              <a:t> presents the general principles on assessing the environmental impact of information and communication technologies (ICT) and outlines the different methodologies that are being developed:</a:t>
            </a:r>
          </a:p>
          <a:p>
            <a:r>
              <a:rPr lang="en-US" dirty="0" smtClean="0"/>
              <a:t>•  Assessment of the environmental impact of ICT goods, networks, and services</a:t>
            </a:r>
          </a:p>
          <a:p>
            <a:r>
              <a:rPr lang="en-US" dirty="0" smtClean="0"/>
              <a:t>•  Assessment of the environmental impact of ICT projects</a:t>
            </a:r>
          </a:p>
          <a:p>
            <a:r>
              <a:rPr lang="en-US" dirty="0" smtClean="0"/>
              <a:t>•  Assessment of the environmental impact of ICT in organizations</a:t>
            </a:r>
          </a:p>
          <a:p>
            <a:r>
              <a:rPr lang="en-US" dirty="0" smtClean="0"/>
              <a:t>•  Assessment of the environmental impact of ICT in cities</a:t>
            </a:r>
          </a:p>
          <a:p>
            <a:r>
              <a:rPr lang="en-US" dirty="0" smtClean="0"/>
              <a:t>•  Assessment of the environmental impact of ICT in countries or group of countries.</a:t>
            </a:r>
          </a:p>
          <a:p>
            <a:r>
              <a:rPr lang="en-US" dirty="0" smtClean="0"/>
              <a:t>This Recommendation also provides some examples of opportunities to reduce the environmental load due to ICT.</a:t>
            </a:r>
          </a:p>
          <a:p>
            <a:endParaRPr lang="en-US" dirty="0" smtClean="0"/>
          </a:p>
          <a:p>
            <a:r>
              <a:rPr lang="en-US" b="1" dirty="0" smtClean="0"/>
              <a:t>Rec. L.1410</a:t>
            </a:r>
            <a:r>
              <a:rPr lang="en-US" dirty="0" smtClean="0"/>
              <a:t> deals with the assessment of the environmental impact of information and communication technology (ICT) goods, networks and services. It is organized in two parts:</a:t>
            </a:r>
          </a:p>
          <a:p>
            <a:r>
              <a:rPr lang="en-US" dirty="0" smtClean="0"/>
              <a:t>Part I (clause 5) – ICT life cycle assessment: framework and guidance.</a:t>
            </a:r>
          </a:p>
          <a:p>
            <a:r>
              <a:rPr lang="en-US" dirty="0" smtClean="0"/>
              <a:t>Part II (clause 6) – Comparative analysis between ICT and a reference product system (baseline scenario); framework and guidance.</a:t>
            </a:r>
          </a:p>
          <a:p>
            <a:r>
              <a:rPr lang="en-US" dirty="0" smtClean="0"/>
              <a:t>Part I deals with the life cycle assessment (LCA) methodology applied to ICT goods, networks and services (ICT GNS). Part II deals with comparative analysis based on LCA results of an ICT GNS product system and a referenced product system.</a:t>
            </a:r>
          </a:p>
          <a:p>
            <a:r>
              <a:rPr lang="en-US" dirty="0" smtClean="0"/>
              <a:t>This Recommendation provides specific guidance on energy and greenhouse gas (GHG) impacts.</a:t>
            </a:r>
          </a:p>
          <a:p>
            <a:r>
              <a:rPr lang="en-US" dirty="0" smtClean="0"/>
              <a:t> </a:t>
            </a:r>
          </a:p>
          <a:p>
            <a:r>
              <a:rPr lang="en-US" b="1" dirty="0" smtClean="0"/>
              <a:t>Rec. L.1420</a:t>
            </a:r>
            <a:r>
              <a:rPr lang="en-US" dirty="0"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dirty="0"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endParaRPr lang="en-US" dirty="0" smtClean="0"/>
          </a:p>
          <a:p>
            <a:r>
              <a:rPr lang="en-GB" b="1" dirty="0" smtClean="0"/>
              <a:t>Rec. L.1430</a:t>
            </a:r>
            <a:r>
              <a:rPr lang="en-GB" dirty="0" smtClean="0"/>
              <a:t> is intended as a complement to ISO standard ISO 14064-2 and the Project Protocol of the Greenhouse Gas Protocol (GHG Protocol). </a:t>
            </a:r>
            <a:endParaRPr lang="en-US" dirty="0" smtClean="0"/>
          </a:p>
          <a:p>
            <a:r>
              <a:rPr lang="en-US" dirty="0" smtClean="0"/>
              <a:t>This </a:t>
            </a:r>
            <a:r>
              <a:rPr lang="en-GB" dirty="0" smtClean="0"/>
              <a:t>Recommendation provides guidance for the application of a specific methodology to assess the environmental impact of information and communication technology (ICT) greenhouse gas (GHG) projects and ICT energy projects. The proposed methodology is specifically directed at the quantifying and reporting of GHG emission reductions and/or removal enhancements, energy consumption reductions, and the enhancement of energy generation and energy storage in ICT GHG projects and ICT energy projects.   </a:t>
            </a:r>
            <a:endParaRPr lang="en-US" dirty="0" smtClean="0"/>
          </a:p>
          <a:p>
            <a:r>
              <a:rPr lang="en-GB" dirty="0" smtClean="0"/>
              <a:t>An ICT GHG project uses mainly ICT goods, networks and services and is designed to reduce GHG emissions or increase GHG removals. These GHG reductions are quantified by comparison between the environmental impact of a project activity and a corresponding baseline scenario. </a:t>
            </a:r>
            <a:endParaRPr lang="en-US" dirty="0" smtClean="0"/>
          </a:p>
          <a:p>
            <a:r>
              <a:rPr lang="en-GB" dirty="0" smtClean="0"/>
              <a:t>An ICT energy project uses mainly ICT goods, networks and services to reduce energy consumption and improve energy efficiency in project activity scenarios. </a:t>
            </a:r>
            <a:endParaRPr lang="en-US" dirty="0" smtClean="0"/>
          </a:p>
          <a:p>
            <a:r>
              <a:rPr lang="en-GB" dirty="0" smtClean="0"/>
              <a:t>From the ICT perspective, this Recommendation takes into account considerations based on existing project quantification guidelines, and aims at covering ICT GHG and/or ICT energy project activities within both the ICT and the non-ICT sectors. </a:t>
            </a:r>
            <a:endParaRPr lang="en-US" dirty="0" smtClean="0"/>
          </a:p>
          <a:p>
            <a:r>
              <a:rPr lang="en-GB" dirty="0" smtClean="0"/>
              <a:t>This Recommendation recognizes the importance of project validation and verification for the credibility of project results but does not enforce the validation and verification procedures to be applied. It is expected that such procedures be determined by the selected GHG programme, national regulation, internal policy of the project proponent, or the request of intended users. </a:t>
            </a:r>
            <a:endParaRPr lang="en-US" dirty="0" smtClean="0"/>
          </a:p>
          <a:p>
            <a:r>
              <a:rPr lang="en-GB" dirty="0" smtClean="0"/>
              <a:t>ISO 14064-2 (2006): </a:t>
            </a:r>
            <a:r>
              <a:rPr lang="en-GB" i="1" dirty="0" smtClean="0"/>
              <a:t>Greenhouse gases -- Part 2: Specification with guidance at the project level for quantification, monitoring and reporting of greenhouse gas emission reductions or removal enhancements</a:t>
            </a:r>
            <a:r>
              <a:rPr lang="en-GB" dirty="0" smtClean="0"/>
              <a:t>.</a:t>
            </a:r>
            <a:endParaRPr lang="en-US" dirty="0" smtClean="0"/>
          </a:p>
          <a:p>
            <a:r>
              <a:rPr lang="en-GB" dirty="0" smtClean="0"/>
              <a:t>The GHG Protocol Initiative was jointly convened in 1998 by the World Business Council for Sustainable Development (WBCSD) and the World Resources Institute (WRI): </a:t>
            </a:r>
            <a:r>
              <a:rPr lang="en-GB" u="sng" dirty="0" smtClean="0">
                <a:hlinkClick r:id="rId3"/>
              </a:rPr>
              <a:t>http://pdf.wri.org/ghg_project_accounting.pdf</a:t>
            </a:r>
            <a:r>
              <a:rPr lang="en-GB" dirty="0" smtClean="0"/>
              <a:t> </a:t>
            </a:r>
            <a:endParaRPr lang="en-US" dirty="0" smtClean="0"/>
          </a:p>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191036-043A-4B77-AD29-AD1C2A954769}" type="slidenum">
              <a:rPr lang="en-US" sz="1200" smtClean="0">
                <a:solidFill>
                  <a:schemeClr val="tx1"/>
                </a:solidFill>
              </a:rPr>
              <a:pPr/>
              <a:t>9</a:t>
            </a:fld>
            <a:endParaRPr lang="en-US" sz="120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These methodologies aim at providing accurate and reliable tools for assessing the environmental impact, which will generate statistics that governments and regulators can rely on to gauge the benefits that green ICTs can achieve for social and economic welfare.</a:t>
            </a:r>
            <a:endParaRPr lang="en-US" b="1" dirty="0" smtClean="0"/>
          </a:p>
          <a:p>
            <a:endParaRPr lang="en-US" b="1" dirty="0" smtClean="0"/>
          </a:p>
          <a:p>
            <a:r>
              <a:rPr lang="en-US" b="1" dirty="0" smtClean="0"/>
              <a:t>Rec. L.1400</a:t>
            </a:r>
            <a:r>
              <a:rPr lang="en-US" dirty="0" smtClean="0"/>
              <a:t> presents the general principles on assessing the environmental impact of information and communication technologies (ICT) and outlines the different methodologies that are being developed:</a:t>
            </a:r>
          </a:p>
          <a:p>
            <a:r>
              <a:rPr lang="en-US" dirty="0" smtClean="0"/>
              <a:t>•  Assessment of the environmental impact of ICT goods, networks, and services</a:t>
            </a:r>
          </a:p>
          <a:p>
            <a:r>
              <a:rPr lang="en-US" dirty="0" smtClean="0"/>
              <a:t>•  Assessment of the environmental impact of ICT projects</a:t>
            </a:r>
          </a:p>
          <a:p>
            <a:r>
              <a:rPr lang="en-US" dirty="0" smtClean="0"/>
              <a:t>•  Assessment of the environmental impact of ICT in organizations</a:t>
            </a:r>
          </a:p>
          <a:p>
            <a:r>
              <a:rPr lang="en-US" dirty="0" smtClean="0"/>
              <a:t>•  Assessment of the environmental impact of ICT in cities</a:t>
            </a:r>
          </a:p>
          <a:p>
            <a:r>
              <a:rPr lang="en-US" dirty="0" smtClean="0"/>
              <a:t>•  Assessment of the environmental impact of ICT in countries or group of countries.</a:t>
            </a:r>
          </a:p>
          <a:p>
            <a:r>
              <a:rPr lang="en-US" dirty="0" smtClean="0"/>
              <a:t>This Recommendation also provides some examples of opportunities to reduce the environmental load due to ICT.</a:t>
            </a:r>
          </a:p>
          <a:p>
            <a:endParaRPr lang="en-US" dirty="0" smtClean="0"/>
          </a:p>
          <a:p>
            <a:r>
              <a:rPr lang="en-US" b="1" dirty="0" smtClean="0"/>
              <a:t>Rec. L.1410</a:t>
            </a:r>
            <a:r>
              <a:rPr lang="en-US" dirty="0" smtClean="0"/>
              <a:t> deals with the assessment of the environmental impact of information and communication technology (ICT) goods, networks and services. It is organized in two parts:</a:t>
            </a:r>
          </a:p>
          <a:p>
            <a:r>
              <a:rPr lang="en-US" dirty="0" smtClean="0"/>
              <a:t>Part I (clause 5) – ICT life cycle assessment: framework and guidance.</a:t>
            </a:r>
          </a:p>
          <a:p>
            <a:r>
              <a:rPr lang="en-US" dirty="0" smtClean="0"/>
              <a:t>Part II (clause 6) – Comparative analysis between ICT and a reference product system (baseline scenario); framework and guidance.</a:t>
            </a:r>
          </a:p>
          <a:p>
            <a:r>
              <a:rPr lang="en-US" dirty="0" smtClean="0"/>
              <a:t>Part I deals with the life cycle assessment (LCA) methodology applied to ICT goods, networks and services (ICT GNS). Part II deals with comparative analysis based on LCA results of an ICT GNS product system and a referenced product system.</a:t>
            </a:r>
          </a:p>
          <a:p>
            <a:r>
              <a:rPr lang="en-US" dirty="0" smtClean="0"/>
              <a:t>This Recommendation provides specific guidance on energy and greenhouse gas (GHG) impacts.</a:t>
            </a:r>
          </a:p>
          <a:p>
            <a:r>
              <a:rPr lang="en-US" dirty="0" smtClean="0"/>
              <a:t> </a:t>
            </a:r>
          </a:p>
          <a:p>
            <a:r>
              <a:rPr lang="en-US" b="1" dirty="0" smtClean="0"/>
              <a:t>Rec. L.1420</a:t>
            </a:r>
            <a:r>
              <a:rPr lang="en-US" dirty="0" smtClean="0"/>
              <a:t> presents the methodology to be followed if an organization intends to claim compliance with this Recommendation when assessing its information and communication technology (ICT) related energy consumption and/or greenhouse gas (GHG) emissions.</a:t>
            </a:r>
          </a:p>
          <a:p>
            <a:r>
              <a:rPr lang="en-US" dirty="0" smtClean="0"/>
              <a:t>This Recommendation can be used to assess energy consumption and GHG emissions generated over a defined period of time for the following purposes: for assessment of related impact from ICT organizations or for assessment of impact from ICT related activities within non-ICT organizations.</a:t>
            </a:r>
          </a:p>
          <a:p>
            <a:r>
              <a:rPr lang="en-US" dirty="0" smtClean="0"/>
              <a:t> </a:t>
            </a:r>
          </a:p>
          <a:p>
            <a:r>
              <a:rPr lang="en-US" b="1" dirty="0" smtClean="0"/>
              <a:t>Rec. L.1430</a:t>
            </a:r>
            <a:r>
              <a:rPr lang="en-US" dirty="0" smtClean="0"/>
              <a:t> is intended as a complement to ISO standard ISO 14064-2  and the Project Protocol of the Greenhouse Gas Protocol (GHG Protocol) . </a:t>
            </a:r>
          </a:p>
          <a:p>
            <a:r>
              <a:rPr lang="en-US" dirty="0" smtClean="0"/>
              <a:t>This Recommendation provides guidance for the application of a specific methodology to assess the environmental impact of information and communication technology (ICT) greenhouse gas (GHG) projects and ICT energy projects. The proposed methodology is specifically directed at the quantifying and reporting of GHG emission reductions and/or removal enhancements, energy consumption reductions, and the enhancement of energy generation and energy storage in ICT GHG projects and ICT energy projects.   </a:t>
            </a:r>
          </a:p>
          <a:p>
            <a:endParaRPr lang="en-US" dirty="0" smtClean="0"/>
          </a:p>
          <a:p>
            <a:endParaRPr lang="en-US"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F8CB5854-9A1A-4D6F-A4C9-A338BA78A3A4}" type="slidenum">
              <a:rPr lang="en-US" sz="1200" smtClean="0">
                <a:solidFill>
                  <a:schemeClr val="tx1"/>
                </a:solidFill>
              </a:rPr>
              <a:pPr/>
              <a:t>10</a:t>
            </a:fld>
            <a:endParaRPr lang="en-US" sz="120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solidFill>
                  <a:srgbClr val="000000"/>
                </a:solidFill>
              </a:rPr>
              <a:t>Recommendation ITU-T L.1200</a:t>
            </a:r>
          </a:p>
          <a:p>
            <a:r>
              <a:rPr lang="en-US" smtClean="0">
                <a:solidFill>
                  <a:srgbClr val="000000"/>
                </a:solidFill>
              </a:rPr>
              <a:t>This Recommendation specifies a LVDC current interface at the power input of ICT equipment obtained from a power source of up to 400 Volts </a:t>
            </a:r>
            <a:r>
              <a:rPr lang="en-US" i="1" smtClean="0">
                <a:solidFill>
                  <a:srgbClr val="000000"/>
                </a:solidFill>
              </a:rPr>
              <a:t>(260-400VDC voltage range)</a:t>
            </a:r>
            <a:r>
              <a:rPr lang="en-US" smtClean="0">
                <a:solidFill>
                  <a:srgbClr val="000000"/>
                </a:solidFill>
              </a:rPr>
              <a:t> , which allows higher energy efficiency and reliability than can be achieved using low voltage power feeding solutions. The recommendation defines a power feeding system applicable to ICT equipment compliant with L.1200 in locations equipped with these power sources such as: telecommunication centres; radio base stations; data centres; and customer premises. </a:t>
            </a:r>
          </a:p>
          <a:p>
            <a:endParaRPr lang="en-US" sz="1800" smtClean="0">
              <a:solidFill>
                <a:srgbClr val="000000"/>
              </a:solidFill>
            </a:endParaRPr>
          </a:p>
          <a:p>
            <a:r>
              <a:rPr lang="en-US" sz="1800" smtClean="0">
                <a:solidFill>
                  <a:srgbClr val="000000"/>
                </a:solidFill>
              </a:rPr>
              <a:t>Additionally, the LVDC interface will simplify the use of renewable energy sources producing LVDC output such as photovoltaic generators or some fuel cell systems.</a:t>
            </a:r>
          </a:p>
          <a:p>
            <a:pPr lvl="1">
              <a:buFont typeface="Wingdings" pitchFamily="2" charset="2"/>
              <a:buChar char="§"/>
            </a:pPr>
            <a:r>
              <a:rPr lang="en-US" sz="1600" smtClean="0">
                <a:solidFill>
                  <a:srgbClr val="000000"/>
                </a:solidFill>
              </a:rPr>
              <a:t>A gain of 5 up to 20% of energy consumption has been assessed and measured in existing sites by several certified experiments compared  to existing powering solutions.</a:t>
            </a:r>
            <a:endParaRPr lang="en-US" sz="1800" smtClean="0">
              <a:solidFill>
                <a:srgbClr val="000000"/>
              </a:solidFill>
            </a:endParaRPr>
          </a:p>
          <a:p>
            <a:endParaRPr 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9E1635E-D5C4-4CAB-899A-03A306E4A071}" type="slidenum">
              <a:rPr lang="en-US" sz="1200" smtClean="0">
                <a:solidFill>
                  <a:schemeClr val="tx1"/>
                </a:solidFill>
              </a:rPr>
              <a:pPr/>
              <a:t>11</a:t>
            </a:fld>
            <a:endParaRPr lang="en-US" sz="120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84058C0F-CE7F-45CB-8B8D-17EDE3FEE732}" type="slidenum">
              <a:rPr lang="en-US" sz="1200" smtClean="0">
                <a:solidFill>
                  <a:schemeClr val="tx1"/>
                </a:solidFill>
              </a:rPr>
              <a:pPr/>
              <a:t>12</a:t>
            </a:fld>
            <a:endParaRPr lang="en-US" sz="120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smtClean="0">
                <a:solidFill>
                  <a:srgbClr val="2E2E2E"/>
                </a:solidFill>
              </a:rPr>
              <a:t>The FG–SSC will to assess the standardization requirements of cities aiming to boost their social, economic and environmental sustainability through the integration of information and communication technologies (ICTs) in their infrastructures and operations.</a:t>
            </a:r>
          </a:p>
          <a:p>
            <a:endParaRPr lang="en-US" smtClean="0">
              <a:solidFill>
                <a:srgbClr val="2E2E2E"/>
              </a:solidFill>
            </a:endParaRPr>
          </a:p>
          <a:p>
            <a:r>
              <a:rPr lang="en-US" smtClean="0">
                <a:solidFill>
                  <a:srgbClr val="2E2E2E"/>
                </a:solidFill>
              </a:rPr>
              <a:t>The FG–SSC will analyze ICT solutions and projects that promote environmental sustainability in smart cities and will identify best practices which could facilitate the implementation of such solutions in cities. It will develop a standardization roadmap taking into consideration the activities currently undertaken by the various standards developing organizations (SDOs) and forums. This “Focus Group on Smart and Sustainable Cities (FG – SSC)” will leverage the role of the ICT sector to foster the growth of smart and sustainable cities worldwide.</a:t>
            </a:r>
          </a:p>
          <a:p>
            <a:endParaRPr lang="en-US" smtClean="0"/>
          </a:p>
          <a:p>
            <a:r>
              <a:rPr lang="en-US" i="1" smtClean="0"/>
              <a:t>Chairman</a:t>
            </a:r>
            <a:r>
              <a:rPr lang="en-US" smtClean="0"/>
              <a:t> </a:t>
            </a:r>
            <a:br>
              <a:rPr lang="en-US" smtClean="0"/>
            </a:br>
            <a:r>
              <a:rPr lang="en-US" smtClean="0"/>
              <a:t>   -    Silvia Guzman, Telefónica</a:t>
            </a:r>
          </a:p>
          <a:p>
            <a:r>
              <a:rPr lang="en-US" i="1" smtClean="0"/>
              <a:t>Vice-Chairmen </a:t>
            </a:r>
            <a:br>
              <a:rPr lang="en-US" i="1" smtClean="0"/>
            </a:br>
            <a:r>
              <a:rPr lang="en-US" smtClean="0"/>
              <a:t>   -    Pablo Bilbao, Federation Argentina de Municipios</a:t>
            </a:r>
          </a:p>
          <a:p>
            <a:r>
              <a:rPr lang="en-US" smtClean="0"/>
              <a:t>   -    Flavio Cucchietti, Telecom Italia</a:t>
            </a:r>
          </a:p>
          <a:p>
            <a:r>
              <a:rPr lang="en-US" smtClean="0"/>
              <a:t>   -    Sekhar Kondepudi, National University of Singapore</a:t>
            </a:r>
          </a:p>
          <a:p>
            <a:r>
              <a:rPr lang="en-US" smtClean="0"/>
              <a:t>   -    Nasser Saleh Al Marzouqi, UAE</a:t>
            </a:r>
          </a:p>
          <a:p>
            <a:r>
              <a:rPr lang="en-US" smtClean="0"/>
              <a:t>   -    Franz Zichy, USA</a:t>
            </a:r>
          </a:p>
          <a:p>
            <a:r>
              <a:rPr lang="en-US" smtClean="0"/>
              <a:t>   -    Ziqin Sang, Fiberhome Technologies Group</a:t>
            </a:r>
          </a:p>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DE6D7CEC-6EDC-4281-AAEF-E13A3AEF6D2F}" type="slidenum">
              <a:rPr lang="en-US" sz="1200" smtClean="0">
                <a:solidFill>
                  <a:schemeClr val="tx1"/>
                </a:solidFill>
              </a:rPr>
              <a:pPr/>
              <a:t>13</a:t>
            </a:fld>
            <a:endParaRPr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pPr>
              <a:defRPr/>
            </a:pPr>
            <a:fld id="{F986C0CF-650A-4FB3-92A8-73AE6D01BEDB}"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9BFEFAFF-8533-461C-A287-91D25AF0040C}"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40E48CE1-71AA-47BD-9D68-638FA8FA6A39}"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pPr>
              <a:defRPr/>
            </a:pPr>
            <a:fld id="{38D22100-0CF0-4355-8EF2-A6A653504129}"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pPr>
              <a:defRPr/>
            </a:pPr>
            <a:fld id="{D7FE28F0-1F87-4F0B-B41B-10894275A2F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pPr>
              <a:defRPr/>
            </a:pPr>
            <a:fld id="{964B1045-B33E-413C-B3D0-F86EF3442B06}"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pPr>
              <a:defRPr/>
            </a:pPr>
            <a:fld id="{90A9D7D6-7D84-4017-91E6-1DEADE993A7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pPr>
              <a:defRPr/>
            </a:pPr>
            <a:fld id="{3D30FDE7-D61E-4FD8-A889-17F33FE5DE5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pPr>
              <a:defRPr/>
            </a:pPr>
            <a:fld id="{23C2D178-EAFF-4236-93F1-40608E4FD442}"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CD41C581-27E0-40A0-84C6-FB091C4B2EF9}"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pPr>
              <a:defRPr/>
            </a:pPr>
            <a:fld id="{6BED12D4-494A-44A5-A3A4-258F56C40726}"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5"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pPr>
              <a:defRPr/>
            </a:pPr>
            <a:fld id="{A60AC738-60FF-4A74-88B5-2174D8F7EF14}" type="slidenum">
              <a:rPr lang="en-US"/>
              <a:pPr>
                <a:defRPr/>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6"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7" r:id="rId12"/>
    <p:sldLayoutId id="2147484168" r:id="rId13"/>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en/ITU-T/Workshops-and-Seminars/e-waste/201308/Pages/default.aspx" TargetMode="External"/><Relationship Id="rId2" Type="http://schemas.openxmlformats.org/officeDocument/2006/relationships/hyperlink" Target="http://www.itu.int/en/ITU-T/Workshops-and-Seminars/ssc-la/201307/Pages/default.aspx"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itu.int/en/ITU-T/Workshops-and-Seminars/bsg/201310/Pages/default.aspx" TargetMode="External"/><Relationship Id="rId4" Type="http://schemas.openxmlformats.org/officeDocument/2006/relationships/hyperlink" Target="http://www.itu.int/en/ITU-T/Workshops-and-Seminars/emf/201307/Pages/default.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ITU-T/studygroups/com05/index.asp"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itu.int/ITU-T/climatechan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539552" y="2348880"/>
            <a:ext cx="8064896" cy="2714030"/>
          </a:xfrm>
          <a:prstGeom prst="rect">
            <a:avLst/>
          </a:prstGeom>
          <a:noFill/>
          <a:ln w="9525">
            <a:noFill/>
            <a:miter lim="800000"/>
            <a:headEnd/>
            <a:tailEnd/>
          </a:ln>
          <a:effectLst/>
        </p:spPr>
        <p:txBody>
          <a:bodyPr/>
          <a:lstStyle/>
          <a:p>
            <a:pPr algn="ctr">
              <a:defRPr/>
            </a:pPr>
            <a:r>
              <a:rPr lang="en-US" sz="4000" b="1" dirty="0" smtClean="0">
                <a:solidFill>
                  <a:srgbClr val="0E438A"/>
                </a:solidFill>
                <a:effectLst>
                  <a:outerShdw blurRad="38100" dist="38100" dir="2700000" algn="tl">
                    <a:srgbClr val="C0C0C0"/>
                  </a:outerShdw>
                </a:effectLst>
              </a:rPr>
              <a:t>Overview of ITU-T Study Group 5 “Environment </a:t>
            </a:r>
            <a:r>
              <a:rPr lang="en-US" sz="4000" b="1" dirty="0">
                <a:solidFill>
                  <a:srgbClr val="0E438A"/>
                </a:solidFill>
                <a:effectLst>
                  <a:outerShdw blurRad="38100" dist="38100" dir="2700000" algn="tl">
                    <a:srgbClr val="C0C0C0"/>
                  </a:outerShdw>
                </a:effectLst>
              </a:rPr>
              <a:t>and Climate </a:t>
            </a:r>
            <a:r>
              <a:rPr lang="en-US" sz="4000" b="1" dirty="0" smtClean="0">
                <a:solidFill>
                  <a:srgbClr val="0E438A"/>
                </a:solidFill>
                <a:effectLst>
                  <a:outerShdw blurRad="38100" dist="38100" dir="2700000" algn="tl">
                    <a:srgbClr val="C0C0C0"/>
                  </a:outerShdw>
                </a:effectLst>
              </a:rPr>
              <a:t>Change”</a:t>
            </a:r>
            <a:endParaRPr lang="en-US" sz="3600" dirty="0">
              <a:solidFill>
                <a:srgbClr val="0066CC"/>
              </a:solidFill>
              <a:effectLst>
                <a:outerShdw blurRad="38100" dist="38100" dir="2700000" algn="tl">
                  <a:srgbClr val="C0C0C0"/>
                </a:outerShdw>
              </a:effectLst>
            </a:endParaRPr>
          </a:p>
        </p:txBody>
      </p:sp>
      <p:pic>
        <p:nvPicPr>
          <p:cNvPr id="614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88913"/>
            <a:ext cx="2317750" cy="9366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750" y="334963"/>
            <a:ext cx="7772400" cy="461962"/>
          </a:xfrm>
        </p:spPr>
        <p:txBody>
          <a:bodyPr/>
          <a:lstStyle/>
          <a:p>
            <a:pPr>
              <a:defRPr/>
            </a:pPr>
            <a:r>
              <a:rPr lang="en-US" sz="2400" kern="1200" dirty="0" smtClean="0">
                <a:cs typeface="Times New Roman" pitchFamily="18" charset="0"/>
              </a:rPr>
              <a:t> ITU-T Methodologies</a:t>
            </a:r>
            <a:endParaRPr lang="en-US" sz="2400" kern="1200" dirty="0">
              <a:cs typeface="Times New Roman" pitchFamily="18" charset="0"/>
            </a:endParaRPr>
          </a:p>
        </p:txBody>
      </p:sp>
      <p:sp>
        <p:nvSpPr>
          <p:cNvPr id="18435" name="Content Placeholder 8"/>
          <p:cNvSpPr>
            <a:spLocks noGrp="1"/>
          </p:cNvSpPr>
          <p:nvPr>
            <p:ph idx="1"/>
          </p:nvPr>
        </p:nvSpPr>
        <p:spPr>
          <a:xfrm>
            <a:off x="329940" y="1916832"/>
            <a:ext cx="8726461" cy="4394572"/>
          </a:xfrm>
        </p:spPr>
        <p:txBody>
          <a:bodyPr/>
          <a:lstStyle/>
          <a:p>
            <a:pPr>
              <a:buFont typeface="Wingdings" pitchFamily="2" charset="2"/>
              <a:buNone/>
              <a:defRPr/>
            </a:pPr>
            <a:r>
              <a:rPr lang="en-US" sz="1600" b="1" i="1" dirty="0" smtClean="0">
                <a:solidFill>
                  <a:srgbClr val="000000"/>
                </a:solidFill>
                <a:cs typeface="Arial" pitchFamily="34" charset="0"/>
              </a:rPr>
              <a:t>3 Recommendations published - available on the ITU-T website:</a:t>
            </a:r>
            <a:endParaRPr lang="fr-FR" sz="1600" b="1" i="1" dirty="0" smtClean="0">
              <a:solidFill>
                <a:srgbClr val="000000"/>
              </a:solidFill>
              <a:cs typeface="Arial" pitchFamily="34" charset="0"/>
            </a:endParaRPr>
          </a:p>
          <a:p>
            <a:pPr>
              <a:defRPr/>
            </a:pPr>
            <a:r>
              <a:rPr lang="en-US" sz="1600" b="1" dirty="0" smtClean="0">
                <a:solidFill>
                  <a:srgbClr val="000000"/>
                </a:solidFill>
              </a:rPr>
              <a:t>L.1400 </a:t>
            </a:r>
            <a:r>
              <a:rPr lang="en-US" sz="1600" dirty="0" smtClean="0">
                <a:solidFill>
                  <a:srgbClr val="000000"/>
                </a:solidFill>
              </a:rPr>
              <a:t>Overview and general principles </a:t>
            </a:r>
          </a:p>
          <a:p>
            <a:pPr>
              <a:defRPr/>
            </a:pPr>
            <a:r>
              <a:rPr lang="en-US" sz="1600" b="1" dirty="0" smtClean="0">
                <a:solidFill>
                  <a:srgbClr val="000000"/>
                </a:solidFill>
              </a:rPr>
              <a:t>L.1410</a:t>
            </a:r>
            <a:r>
              <a:rPr lang="en-US" sz="1600" dirty="0" smtClean="0">
                <a:solidFill>
                  <a:srgbClr val="000000"/>
                </a:solidFill>
              </a:rPr>
              <a:t> Environmental impact of ICT goods, networks and services</a:t>
            </a:r>
            <a:endParaRPr lang="en-US" sz="1600" b="1" dirty="0" smtClean="0">
              <a:solidFill>
                <a:srgbClr val="000000"/>
              </a:solidFill>
            </a:endParaRPr>
          </a:p>
          <a:p>
            <a:pPr>
              <a:defRPr/>
            </a:pPr>
            <a:r>
              <a:rPr lang="en-US" sz="1600" b="1" dirty="0" smtClean="0">
                <a:solidFill>
                  <a:srgbClr val="000000"/>
                </a:solidFill>
              </a:rPr>
              <a:t>L.1420</a:t>
            </a:r>
            <a:r>
              <a:rPr lang="en-US" sz="1600" dirty="0" smtClean="0">
                <a:solidFill>
                  <a:srgbClr val="000000"/>
                </a:solidFill>
              </a:rPr>
              <a:t> Environmental impact of ICT in </a:t>
            </a:r>
            <a:r>
              <a:rPr lang="en-GB" sz="1600" dirty="0" smtClean="0">
                <a:solidFill>
                  <a:srgbClr val="000000"/>
                </a:solidFill>
              </a:rPr>
              <a:t>organizations</a:t>
            </a:r>
            <a:r>
              <a:rPr lang="en-US" sz="1600" dirty="0" smtClean="0">
                <a:solidFill>
                  <a:srgbClr val="000000"/>
                </a:solidFill>
              </a:rPr>
              <a:t> </a:t>
            </a:r>
          </a:p>
          <a:p>
            <a:pPr>
              <a:defRPr/>
            </a:pPr>
            <a:r>
              <a:rPr lang="en-US" sz="1600" b="1" dirty="0">
                <a:solidFill>
                  <a:srgbClr val="000000"/>
                </a:solidFill>
              </a:rPr>
              <a:t>L.1430</a:t>
            </a:r>
            <a:r>
              <a:rPr lang="en-US" sz="1600" dirty="0">
                <a:solidFill>
                  <a:srgbClr val="000000"/>
                </a:solidFill>
              </a:rPr>
              <a:t> Environmental impact of ICT projects (</a:t>
            </a:r>
            <a:r>
              <a:rPr lang="en-US" sz="1600" dirty="0" smtClean="0">
                <a:solidFill>
                  <a:srgbClr val="000000"/>
                </a:solidFill>
              </a:rPr>
              <a:t>consented in February 2013)</a:t>
            </a:r>
            <a:endParaRPr lang="en-US" sz="900" dirty="0" smtClean="0">
              <a:solidFill>
                <a:srgbClr val="000000"/>
              </a:solidFill>
            </a:endParaRPr>
          </a:p>
          <a:p>
            <a:pPr>
              <a:defRPr/>
            </a:pPr>
            <a:endParaRPr lang="en-US" sz="900" dirty="0" smtClean="0">
              <a:solidFill>
                <a:srgbClr val="000000"/>
              </a:solidFill>
            </a:endParaRPr>
          </a:p>
          <a:p>
            <a:pPr>
              <a:buFont typeface="Wingdings" pitchFamily="2" charset="2"/>
              <a:buNone/>
              <a:defRPr/>
            </a:pPr>
            <a:r>
              <a:rPr lang="en-US" sz="1600" b="1" i="1" dirty="0" smtClean="0">
                <a:solidFill>
                  <a:srgbClr val="000000"/>
                </a:solidFill>
                <a:cs typeface="Arial" pitchFamily="34" charset="0"/>
              </a:rPr>
              <a:t>3 Recommendations under preparation:</a:t>
            </a:r>
          </a:p>
          <a:p>
            <a:pPr>
              <a:defRPr/>
            </a:pPr>
            <a:r>
              <a:rPr lang="en-US" sz="1600" b="1" dirty="0" smtClean="0">
                <a:solidFill>
                  <a:srgbClr val="000000"/>
                </a:solidFill>
              </a:rPr>
              <a:t>L.1440</a:t>
            </a:r>
            <a:r>
              <a:rPr lang="en-US" sz="1600" dirty="0" smtClean="0">
                <a:solidFill>
                  <a:srgbClr val="000000"/>
                </a:solidFill>
              </a:rPr>
              <a:t> Environmental impact of ICT in cities (consent expected in 2013)</a:t>
            </a:r>
          </a:p>
          <a:p>
            <a:pPr>
              <a:defRPr/>
            </a:pPr>
            <a:r>
              <a:rPr lang="en-US" sz="1600" b="1" dirty="0" smtClean="0">
                <a:solidFill>
                  <a:srgbClr val="000000"/>
                </a:solidFill>
              </a:rPr>
              <a:t>L.1450</a:t>
            </a:r>
            <a:r>
              <a:rPr lang="en-US" sz="1600" dirty="0" smtClean="0">
                <a:solidFill>
                  <a:srgbClr val="000000"/>
                </a:solidFill>
              </a:rPr>
              <a:t> Environmental impact of ICT in countries (consent expected in 2014)</a:t>
            </a:r>
          </a:p>
          <a:p>
            <a:pPr>
              <a:buFont typeface="Wingdings" pitchFamily="2" charset="2"/>
              <a:buNone/>
              <a:defRPr/>
            </a:pPr>
            <a:endParaRPr lang="en-US" sz="1600" dirty="0" smtClean="0">
              <a:solidFill>
                <a:srgbClr val="000000"/>
              </a:solidFill>
            </a:endParaRPr>
          </a:p>
          <a:p>
            <a:pPr>
              <a:spcBef>
                <a:spcPct val="0"/>
              </a:spcBef>
              <a:buFont typeface="Wingdings" pitchFamily="2" charset="2"/>
              <a:buChar char="F"/>
              <a:defRPr/>
            </a:pPr>
            <a:r>
              <a:rPr lang="en-US" sz="1600" dirty="0" smtClean="0">
                <a:solidFill>
                  <a:srgbClr val="000000"/>
                </a:solidFill>
              </a:rPr>
              <a:t>Developed in cooperation with UNFCCC Secretariat, EC and over</a:t>
            </a:r>
          </a:p>
          <a:p>
            <a:pPr>
              <a:spcBef>
                <a:spcPct val="0"/>
              </a:spcBef>
              <a:buFont typeface="Wingdings" pitchFamily="2" charset="2"/>
              <a:buNone/>
              <a:defRPr/>
            </a:pPr>
            <a:r>
              <a:rPr lang="en-US" sz="1600" dirty="0" smtClean="0">
                <a:solidFill>
                  <a:srgbClr val="000000"/>
                </a:solidFill>
              </a:rPr>
              <a:t>    40 other </a:t>
            </a:r>
            <a:r>
              <a:rPr lang="en-GB" sz="1600" dirty="0" smtClean="0">
                <a:solidFill>
                  <a:srgbClr val="000000"/>
                </a:solidFill>
              </a:rPr>
              <a:t>organizations</a:t>
            </a:r>
            <a:r>
              <a:rPr lang="en-US" sz="1600" dirty="0" smtClean="0">
                <a:solidFill>
                  <a:srgbClr val="000000"/>
                </a:solidFill>
              </a:rPr>
              <a:t> etc..</a:t>
            </a:r>
          </a:p>
          <a:p>
            <a:pPr>
              <a:spcBef>
                <a:spcPct val="0"/>
              </a:spcBef>
              <a:buFont typeface="Wingdings" pitchFamily="2" charset="2"/>
              <a:buNone/>
              <a:defRPr/>
            </a:pPr>
            <a:endParaRPr lang="en-US" sz="1600" dirty="0" smtClean="0">
              <a:solidFill>
                <a:srgbClr val="000000"/>
              </a:solidFill>
            </a:endParaRPr>
          </a:p>
          <a:p>
            <a:pPr>
              <a:spcBef>
                <a:spcPct val="0"/>
              </a:spcBef>
              <a:buFont typeface="Wingdings" pitchFamily="2" charset="2"/>
              <a:buChar char="F"/>
              <a:defRPr/>
            </a:pPr>
            <a:r>
              <a:rPr lang="en-US" sz="1600" dirty="0" smtClean="0">
                <a:solidFill>
                  <a:srgbClr val="000000"/>
                </a:solidFill>
              </a:rPr>
              <a:t>Among </a:t>
            </a:r>
            <a:r>
              <a:rPr lang="en-US" sz="1600" dirty="0">
                <a:solidFill>
                  <a:srgbClr val="000000"/>
                </a:solidFill>
              </a:rPr>
              <a:t>10 international methodologies to have been pilot-tested in Europe’s bid to establish and converge around a common international framework to assess the energy and emission footprint of the ICT sector. </a:t>
            </a:r>
            <a:endParaRPr lang="en-US" sz="1600" dirty="0" smtClean="0">
              <a:solidFill>
                <a:srgbClr val="000000"/>
              </a:solidFill>
            </a:endParaRPr>
          </a:p>
          <a:p>
            <a:pPr>
              <a:buFont typeface="Wingdings" pitchFamily="2" charset="2"/>
              <a:buNone/>
              <a:defRPr/>
            </a:pPr>
            <a:endParaRPr lang="en-US" sz="1800" dirty="0" smtClean="0">
              <a:solidFill>
                <a:srgbClr val="000000"/>
              </a:solidFill>
            </a:endParaRPr>
          </a:p>
        </p:txBody>
      </p:sp>
      <p:sp>
        <p:nvSpPr>
          <p:cNvPr id="20484"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C37B7E57-60B5-4618-B328-F405B7C0A0F9}" type="slidenum">
              <a:rPr lang="en-US" sz="1000" smtClean="0">
                <a:solidFill>
                  <a:srgbClr val="0E438A"/>
                </a:solidFill>
                <a:latin typeface="Zurich BT"/>
                <a:cs typeface="Times New Roman" pitchFamily="18" charset="0"/>
              </a:rPr>
              <a:pPr eaLnBrk="1" hangingPunct="1"/>
              <a:t>10</a:t>
            </a:fld>
            <a:endParaRPr lang="en-US" sz="1000" smtClean="0">
              <a:solidFill>
                <a:srgbClr val="0E438A"/>
              </a:solidFill>
              <a:latin typeface="Zurich BT"/>
              <a:cs typeface="Times New Roman" pitchFamily="18" charset="0"/>
            </a:endParaRPr>
          </a:p>
        </p:txBody>
      </p:sp>
      <p:pic>
        <p:nvPicPr>
          <p:cNvPr id="20485" name="Picture 2" descr="http://muttondressedaslamb.files.wordpress.com/2009/07/carbon-foot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2" y="54696"/>
            <a:ext cx="121443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11"/>
          <p:cNvSpPr>
            <a:spLocks noChangeArrowheads="1"/>
          </p:cNvSpPr>
          <p:nvPr/>
        </p:nvSpPr>
        <p:spPr bwMode="auto">
          <a:xfrm>
            <a:off x="264046" y="1048471"/>
            <a:ext cx="8858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a:solidFill>
                  <a:schemeClr val="tx2"/>
                </a:solidFill>
                <a:sym typeface="Wingdings" pitchFamily="2" charset="2"/>
              </a:rPr>
              <a:t></a:t>
            </a:r>
            <a:r>
              <a:rPr lang="en-US" sz="1600" b="1" dirty="0">
                <a:solidFill>
                  <a:srgbClr val="000000"/>
                </a:solidFill>
              </a:rPr>
              <a:t>Common set of methodologies for</a:t>
            </a:r>
            <a:r>
              <a:rPr lang="en-US" sz="1600" dirty="0">
                <a:solidFill>
                  <a:srgbClr val="000000"/>
                </a:solidFill>
              </a:rPr>
              <a:t> </a:t>
            </a:r>
            <a:r>
              <a:rPr lang="en-US" sz="1600" b="1" dirty="0">
                <a:solidFill>
                  <a:srgbClr val="000000"/>
                </a:solidFill>
              </a:rPr>
              <a:t>the assessment of ICT carbon footprint</a:t>
            </a:r>
          </a:p>
          <a:p>
            <a:pPr marL="742950" lvl="1" indent="-285750">
              <a:buFont typeface="Wingdings" pitchFamily="2" charset="2"/>
              <a:buChar char="§"/>
            </a:pPr>
            <a:r>
              <a:rPr lang="en-US" sz="1600" i="1" dirty="0">
                <a:solidFill>
                  <a:srgbClr val="000000"/>
                </a:solidFill>
              </a:rPr>
              <a:t>Without, it will be impossible to provide meaningful comparisons</a:t>
            </a:r>
          </a:p>
          <a:p>
            <a:pPr marL="742950" lvl="1" indent="-285750">
              <a:buFont typeface="Wingdings" pitchFamily="2" charset="2"/>
              <a:buChar char="§"/>
            </a:pPr>
            <a:r>
              <a:rPr lang="en-US" sz="1600" i="1" dirty="0">
                <a:solidFill>
                  <a:srgbClr val="000000"/>
                </a:solidFill>
              </a:rPr>
              <a:t>Helps to establish the business case to go green</a:t>
            </a:r>
            <a:endParaRPr lang="fr-FR" sz="1600" i="1" dirty="0">
              <a:solidFill>
                <a:srgbClr val="000000"/>
              </a:solidFill>
            </a:endParaRPr>
          </a:p>
        </p:txBody>
      </p:sp>
    </p:spTree>
    <p:extLst>
      <p:ext uri="{BB962C8B-B14F-4D97-AF65-F5344CB8AC3E}">
        <p14:creationId xmlns:p14="http://schemas.microsoft.com/office/powerpoint/2010/main" val="16649410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692275" y="404813"/>
            <a:ext cx="7199313" cy="1412875"/>
          </a:xfrm>
        </p:spPr>
        <p:txBody>
          <a:bodyPr/>
          <a:lstStyle/>
          <a:p>
            <a:pPr algn="l"/>
            <a:r>
              <a:rPr lang="en-US" sz="2400" smtClean="0">
                <a:solidFill>
                  <a:schemeClr val="tx2"/>
                </a:solidFill>
              </a:rPr>
              <a:t>Direct current power feeding interface up to 400V at the input to telecommunications and ICT equipment</a:t>
            </a:r>
            <a:endParaRPr lang="en-US" sz="2400" smtClean="0"/>
          </a:p>
        </p:txBody>
      </p:sp>
      <p:sp>
        <p:nvSpPr>
          <p:cNvPr id="5" name="Content Placeholder 4"/>
          <p:cNvSpPr>
            <a:spLocks noGrp="1"/>
          </p:cNvSpPr>
          <p:nvPr>
            <p:ph idx="1"/>
          </p:nvPr>
        </p:nvSpPr>
        <p:spPr>
          <a:xfrm>
            <a:off x="395288" y="2133600"/>
            <a:ext cx="8569325" cy="3671888"/>
          </a:xfrm>
        </p:spPr>
        <p:txBody>
          <a:bodyPr/>
          <a:lstStyle/>
          <a:p>
            <a:pPr>
              <a:defRPr/>
            </a:pPr>
            <a:r>
              <a:rPr lang="en-US" sz="1800" b="1" dirty="0" smtClean="0">
                <a:solidFill>
                  <a:srgbClr val="000000"/>
                </a:solidFill>
              </a:rPr>
              <a:t>Recommendation </a:t>
            </a:r>
            <a:r>
              <a:rPr lang="en-US" sz="1800" b="1" dirty="0">
                <a:solidFill>
                  <a:srgbClr val="000000"/>
                </a:solidFill>
              </a:rPr>
              <a:t>ITU-T L.1200 </a:t>
            </a:r>
            <a:r>
              <a:rPr lang="fr-FR" sz="1800" dirty="0" err="1" smtClean="0">
                <a:solidFill>
                  <a:schemeClr val="tx1">
                    <a:lumMod val="50000"/>
                  </a:schemeClr>
                </a:solidFill>
              </a:rPr>
              <a:t>specifies</a:t>
            </a:r>
            <a:r>
              <a:rPr lang="fr-FR" sz="1800" dirty="0" smtClean="0">
                <a:solidFill>
                  <a:schemeClr val="tx1">
                    <a:lumMod val="50000"/>
                  </a:schemeClr>
                </a:solidFill>
              </a:rPr>
              <a:t> </a:t>
            </a:r>
            <a:r>
              <a:rPr lang="en-US" sz="1800" dirty="0">
                <a:solidFill>
                  <a:schemeClr val="tx1">
                    <a:lumMod val="50000"/>
                  </a:schemeClr>
                </a:solidFill>
              </a:rPr>
              <a:t>direct current power </a:t>
            </a:r>
            <a:r>
              <a:rPr lang="en-US" sz="1800" dirty="0" smtClean="0">
                <a:solidFill>
                  <a:schemeClr val="tx1">
                    <a:lumMod val="50000"/>
                  </a:schemeClr>
                </a:solidFill>
              </a:rPr>
              <a:t>feeding  </a:t>
            </a:r>
            <a:r>
              <a:rPr lang="en-US" sz="1800" dirty="0">
                <a:solidFill>
                  <a:schemeClr val="tx1">
                    <a:lumMod val="50000"/>
                  </a:schemeClr>
                </a:solidFill>
              </a:rPr>
              <a:t>with interface direct current 260V to 400V at the </a:t>
            </a:r>
            <a:r>
              <a:rPr lang="en-US" sz="1800" dirty="0" smtClean="0">
                <a:solidFill>
                  <a:schemeClr val="tx1">
                    <a:lumMod val="50000"/>
                  </a:schemeClr>
                </a:solidFill>
              </a:rPr>
              <a:t>power input </a:t>
            </a:r>
            <a:r>
              <a:rPr lang="en-US" sz="1800" dirty="0">
                <a:solidFill>
                  <a:schemeClr val="tx1">
                    <a:lumMod val="50000"/>
                  </a:schemeClr>
                </a:solidFill>
              </a:rPr>
              <a:t>to </a:t>
            </a:r>
            <a:r>
              <a:rPr lang="en-US" sz="1800" dirty="0" smtClean="0">
                <a:solidFill>
                  <a:schemeClr val="tx1">
                    <a:lumMod val="50000"/>
                  </a:schemeClr>
                </a:solidFill>
              </a:rPr>
              <a:t>ICT </a:t>
            </a:r>
            <a:r>
              <a:rPr lang="en-US" sz="1800" dirty="0">
                <a:solidFill>
                  <a:schemeClr val="tx1">
                    <a:lumMod val="50000"/>
                  </a:schemeClr>
                </a:solidFill>
              </a:rPr>
              <a:t>equipment which can offer many potential benefits:</a:t>
            </a:r>
          </a:p>
          <a:p>
            <a:pPr lvl="1">
              <a:buFont typeface="Wingdings" pitchFamily="2" charset="2"/>
              <a:buChar char="§"/>
              <a:defRPr/>
            </a:pPr>
            <a:r>
              <a:rPr lang="fr-FR" sz="1800" dirty="0">
                <a:solidFill>
                  <a:schemeClr val="tx1">
                    <a:lumMod val="50000"/>
                  </a:schemeClr>
                </a:solidFill>
              </a:rPr>
              <a:t>simple power </a:t>
            </a:r>
            <a:r>
              <a:rPr lang="fr-FR" sz="1800" dirty="0" err="1">
                <a:solidFill>
                  <a:schemeClr val="tx1">
                    <a:lumMod val="50000"/>
                  </a:schemeClr>
                </a:solidFill>
              </a:rPr>
              <a:t>chain</a:t>
            </a:r>
            <a:endParaRPr lang="fr-FR" sz="1800" dirty="0">
              <a:solidFill>
                <a:schemeClr val="tx1">
                  <a:lumMod val="50000"/>
                </a:schemeClr>
              </a:solidFill>
            </a:endParaRPr>
          </a:p>
          <a:p>
            <a:pPr lvl="1">
              <a:buFont typeface="Wingdings" pitchFamily="2" charset="2"/>
              <a:buChar char="§"/>
              <a:defRPr/>
            </a:pPr>
            <a:r>
              <a:rPr lang="fr-FR" sz="1800" dirty="0" err="1">
                <a:solidFill>
                  <a:schemeClr val="tx1">
                    <a:lumMod val="50000"/>
                  </a:schemeClr>
                </a:solidFill>
              </a:rPr>
              <a:t>low</a:t>
            </a:r>
            <a:r>
              <a:rPr lang="fr-FR" sz="1800" dirty="0">
                <a:solidFill>
                  <a:schemeClr val="tx1">
                    <a:lumMod val="50000"/>
                  </a:schemeClr>
                </a:solidFill>
              </a:rPr>
              <a:t> maintenance</a:t>
            </a:r>
          </a:p>
          <a:p>
            <a:pPr lvl="1">
              <a:buFont typeface="Wingdings" pitchFamily="2" charset="2"/>
              <a:buChar char="§"/>
              <a:defRPr/>
            </a:pPr>
            <a:r>
              <a:rPr lang="fr-FR" sz="1800" dirty="0" err="1">
                <a:solidFill>
                  <a:schemeClr val="tx1">
                    <a:lumMod val="50000"/>
                  </a:schemeClr>
                </a:solidFill>
              </a:rPr>
              <a:t>modularity</a:t>
            </a:r>
            <a:r>
              <a:rPr lang="fr-FR" sz="1800" dirty="0">
                <a:solidFill>
                  <a:schemeClr val="tx1">
                    <a:lumMod val="50000"/>
                  </a:schemeClr>
                </a:solidFill>
              </a:rPr>
              <a:t> and power </a:t>
            </a:r>
            <a:r>
              <a:rPr lang="fr-FR" sz="1800" dirty="0" err="1">
                <a:solidFill>
                  <a:schemeClr val="tx1">
                    <a:lumMod val="50000"/>
                  </a:schemeClr>
                </a:solidFill>
              </a:rPr>
              <a:t>scalability</a:t>
            </a:r>
            <a:endParaRPr lang="fr-FR" sz="1800" dirty="0">
              <a:solidFill>
                <a:schemeClr val="tx1">
                  <a:lumMod val="50000"/>
                </a:schemeClr>
              </a:solidFill>
            </a:endParaRPr>
          </a:p>
          <a:p>
            <a:pPr lvl="1">
              <a:buFont typeface="Wingdings" pitchFamily="2" charset="2"/>
              <a:buChar char="§"/>
              <a:defRPr/>
            </a:pPr>
            <a:r>
              <a:rPr lang="fr-FR" sz="1800" dirty="0">
                <a:solidFill>
                  <a:schemeClr val="tx1">
                    <a:lumMod val="50000"/>
                  </a:schemeClr>
                </a:solidFill>
              </a:rPr>
              <a:t>high </a:t>
            </a:r>
            <a:r>
              <a:rPr lang="fr-FR" sz="1800" dirty="0" err="1">
                <a:solidFill>
                  <a:schemeClr val="tx1">
                    <a:lumMod val="50000"/>
                  </a:schemeClr>
                </a:solidFill>
              </a:rPr>
              <a:t>reliability</a:t>
            </a:r>
            <a:endParaRPr lang="fr-FR" sz="1800" dirty="0">
              <a:solidFill>
                <a:schemeClr val="tx1">
                  <a:lumMod val="50000"/>
                </a:schemeClr>
              </a:solidFill>
            </a:endParaRPr>
          </a:p>
          <a:p>
            <a:pPr lvl="1">
              <a:buFont typeface="Wingdings" pitchFamily="2" charset="2"/>
              <a:buChar char="§"/>
              <a:defRPr/>
            </a:pPr>
            <a:r>
              <a:rPr lang="fr-FR" sz="1800" dirty="0">
                <a:solidFill>
                  <a:schemeClr val="tx1">
                    <a:lumMod val="50000"/>
                  </a:schemeClr>
                </a:solidFill>
              </a:rPr>
              <a:t>high </a:t>
            </a:r>
            <a:r>
              <a:rPr lang="fr-FR" sz="1800" dirty="0" err="1">
                <a:solidFill>
                  <a:schemeClr val="tx1">
                    <a:lumMod val="50000"/>
                  </a:schemeClr>
                </a:solidFill>
              </a:rPr>
              <a:t>energy</a:t>
            </a:r>
            <a:r>
              <a:rPr lang="fr-FR" sz="1800" dirty="0">
                <a:solidFill>
                  <a:schemeClr val="tx1">
                    <a:lumMod val="50000"/>
                  </a:schemeClr>
                </a:solidFill>
              </a:rPr>
              <a:t> </a:t>
            </a:r>
            <a:r>
              <a:rPr lang="fr-FR" sz="1800" dirty="0" err="1">
                <a:solidFill>
                  <a:schemeClr val="tx1">
                    <a:lumMod val="50000"/>
                  </a:schemeClr>
                </a:solidFill>
              </a:rPr>
              <a:t>efficiency</a:t>
            </a:r>
            <a:r>
              <a:rPr lang="fr-FR" sz="1800" dirty="0">
                <a:solidFill>
                  <a:schemeClr val="tx1">
                    <a:lumMod val="50000"/>
                  </a:schemeClr>
                </a:solidFill>
              </a:rPr>
              <a:t> (gain of 5 to 20% </a:t>
            </a:r>
            <a:r>
              <a:rPr lang="fr-FR" sz="1800" dirty="0" err="1">
                <a:solidFill>
                  <a:schemeClr val="tx1">
                    <a:lumMod val="50000"/>
                  </a:schemeClr>
                </a:solidFill>
              </a:rPr>
              <a:t>energy</a:t>
            </a:r>
            <a:r>
              <a:rPr lang="fr-FR" sz="1800" dirty="0">
                <a:solidFill>
                  <a:schemeClr val="tx1">
                    <a:lumMod val="50000"/>
                  </a:schemeClr>
                </a:solidFill>
              </a:rPr>
              <a:t> </a:t>
            </a:r>
            <a:r>
              <a:rPr lang="fr-FR" sz="1800" dirty="0" err="1">
                <a:solidFill>
                  <a:schemeClr val="tx1">
                    <a:lumMod val="50000"/>
                  </a:schemeClr>
                </a:solidFill>
              </a:rPr>
              <a:t>consumption</a:t>
            </a:r>
            <a:r>
              <a:rPr lang="fr-FR" sz="1800" dirty="0">
                <a:solidFill>
                  <a:schemeClr val="tx1">
                    <a:lumMod val="50000"/>
                  </a:schemeClr>
                </a:solidFill>
              </a:rPr>
              <a:t> </a:t>
            </a:r>
            <a:r>
              <a:rPr lang="fr-FR" sz="1800" dirty="0" err="1">
                <a:solidFill>
                  <a:schemeClr val="tx1">
                    <a:lumMod val="50000"/>
                  </a:schemeClr>
                </a:solidFill>
              </a:rPr>
              <a:t>compared</a:t>
            </a:r>
            <a:r>
              <a:rPr lang="fr-FR" sz="1800" dirty="0">
                <a:solidFill>
                  <a:schemeClr val="tx1">
                    <a:lumMod val="50000"/>
                  </a:schemeClr>
                </a:solidFill>
              </a:rPr>
              <a:t> to </a:t>
            </a:r>
            <a:r>
              <a:rPr lang="fr-FR" sz="1800" dirty="0" err="1">
                <a:solidFill>
                  <a:schemeClr val="tx1">
                    <a:lumMod val="50000"/>
                  </a:schemeClr>
                </a:solidFill>
              </a:rPr>
              <a:t>different</a:t>
            </a:r>
            <a:r>
              <a:rPr lang="fr-FR" sz="1800" dirty="0">
                <a:solidFill>
                  <a:schemeClr val="tx1">
                    <a:lumMod val="50000"/>
                  </a:schemeClr>
                </a:solidFill>
              </a:rPr>
              <a:t> </a:t>
            </a:r>
            <a:r>
              <a:rPr lang="fr-FR" sz="1800" dirty="0" err="1">
                <a:solidFill>
                  <a:schemeClr val="tx1">
                    <a:lumMod val="50000"/>
                  </a:schemeClr>
                </a:solidFill>
              </a:rPr>
              <a:t>existing</a:t>
            </a:r>
            <a:r>
              <a:rPr lang="fr-FR" sz="1800" dirty="0">
                <a:solidFill>
                  <a:schemeClr val="tx1">
                    <a:lumMod val="50000"/>
                  </a:schemeClr>
                </a:solidFill>
              </a:rPr>
              <a:t> best in class </a:t>
            </a:r>
            <a:r>
              <a:rPr lang="fr-FR" sz="1800" dirty="0" err="1">
                <a:solidFill>
                  <a:schemeClr val="tx1">
                    <a:lumMod val="50000"/>
                  </a:schemeClr>
                </a:solidFill>
              </a:rPr>
              <a:t>powering</a:t>
            </a:r>
            <a:r>
              <a:rPr lang="fr-FR" sz="1800" dirty="0">
                <a:solidFill>
                  <a:schemeClr val="tx1">
                    <a:lumMod val="50000"/>
                  </a:schemeClr>
                </a:solidFill>
              </a:rPr>
              <a:t> solutions)</a:t>
            </a:r>
          </a:p>
          <a:p>
            <a:pPr lvl="1">
              <a:buFont typeface="Wingdings" pitchFamily="2" charset="2"/>
              <a:buChar char="§"/>
              <a:defRPr/>
            </a:pPr>
            <a:r>
              <a:rPr lang="fr-FR" sz="1800" dirty="0" err="1">
                <a:solidFill>
                  <a:schemeClr val="tx1">
                    <a:lumMod val="50000"/>
                  </a:schemeClr>
                </a:solidFill>
              </a:rPr>
              <a:t>low</a:t>
            </a:r>
            <a:r>
              <a:rPr lang="fr-FR" sz="1800" dirty="0">
                <a:solidFill>
                  <a:schemeClr val="tx1">
                    <a:lumMod val="50000"/>
                  </a:schemeClr>
                </a:solidFill>
              </a:rPr>
              <a:t> </a:t>
            </a:r>
            <a:r>
              <a:rPr lang="fr-FR" sz="1800" dirty="0" err="1">
                <a:solidFill>
                  <a:schemeClr val="tx1">
                    <a:lumMod val="50000"/>
                  </a:schemeClr>
                </a:solidFill>
              </a:rPr>
              <a:t>cost</a:t>
            </a:r>
            <a:r>
              <a:rPr lang="fr-FR" sz="1800" dirty="0">
                <a:solidFill>
                  <a:schemeClr val="tx1">
                    <a:lumMod val="50000"/>
                  </a:schemeClr>
                </a:solidFill>
              </a:rPr>
              <a:t> </a:t>
            </a:r>
            <a:r>
              <a:rPr lang="fr-FR" sz="1800" dirty="0" err="1">
                <a:solidFill>
                  <a:schemeClr val="tx1">
                    <a:lumMod val="50000"/>
                  </a:schemeClr>
                </a:solidFill>
              </a:rPr>
              <a:t>at</a:t>
            </a:r>
            <a:r>
              <a:rPr lang="fr-FR" sz="1800" dirty="0">
                <a:solidFill>
                  <a:schemeClr val="tx1">
                    <a:lumMod val="50000"/>
                  </a:schemeClr>
                </a:solidFill>
              </a:rPr>
              <a:t> </a:t>
            </a:r>
            <a:r>
              <a:rPr lang="fr-FR" sz="1800" dirty="0" err="1">
                <a:solidFill>
                  <a:schemeClr val="tx1">
                    <a:lumMod val="50000"/>
                  </a:schemeClr>
                </a:solidFill>
              </a:rPr>
              <a:t>same</a:t>
            </a:r>
            <a:r>
              <a:rPr lang="fr-FR" sz="1800" dirty="0">
                <a:solidFill>
                  <a:schemeClr val="tx1">
                    <a:lumMod val="50000"/>
                  </a:schemeClr>
                </a:solidFill>
              </a:rPr>
              <a:t> performance </a:t>
            </a:r>
            <a:r>
              <a:rPr lang="fr-FR" sz="1800" dirty="0" err="1" smtClean="0">
                <a:solidFill>
                  <a:schemeClr val="tx1">
                    <a:lumMod val="50000"/>
                  </a:schemeClr>
                </a:solidFill>
              </a:rPr>
              <a:t>level</a:t>
            </a:r>
            <a:endParaRPr lang="en-US" sz="1800" b="1" dirty="0" smtClean="0">
              <a:solidFill>
                <a:srgbClr val="000000"/>
              </a:solidFill>
            </a:endParaRPr>
          </a:p>
        </p:txBody>
      </p:sp>
      <p:sp>
        <p:nvSpPr>
          <p:cNvPr id="16388"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C717AEA-AD53-4D73-B8FB-16C4C4F619AA}" type="slidenum">
              <a:rPr lang="en-US" sz="1000" smtClean="0">
                <a:solidFill>
                  <a:srgbClr val="0E438A"/>
                </a:solidFill>
                <a:latin typeface="Zurich BT"/>
                <a:cs typeface="Times New Roman" pitchFamily="18" charset="0"/>
              </a:rPr>
              <a:pPr eaLnBrk="1" hangingPunct="1"/>
              <a:t>11</a:t>
            </a:fld>
            <a:endParaRPr lang="en-US" sz="1000" smtClean="0">
              <a:solidFill>
                <a:srgbClr val="0E438A"/>
              </a:solidFill>
              <a:latin typeface="Zurich BT"/>
              <a:cs typeface="Times New Roman" pitchFamily="18" charset="0"/>
            </a:endParaRPr>
          </a:p>
        </p:txBody>
      </p:sp>
      <p:pic>
        <p:nvPicPr>
          <p:cNvPr id="16389" name="Picture 5" descr="C:\Users\campilon\Desktop\photos\shutterstock_31961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3375"/>
            <a:ext cx="15176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3152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5C7FC0E3-25B1-4BF9-A66D-A52A9674682C}" type="slidenum">
              <a:rPr lang="en-US" sz="1000" smtClean="0">
                <a:solidFill>
                  <a:srgbClr val="0E438A"/>
                </a:solidFill>
                <a:latin typeface="Zurich BT"/>
                <a:cs typeface="Times New Roman" pitchFamily="18" charset="0"/>
              </a:rPr>
              <a:pPr eaLnBrk="1" hangingPunct="1"/>
              <a:t>12</a:t>
            </a:fld>
            <a:endParaRPr lang="en-US" sz="1000" smtClean="0">
              <a:solidFill>
                <a:srgbClr val="0E438A"/>
              </a:solidFill>
              <a:latin typeface="Zurich BT"/>
              <a:cs typeface="Times New Roman" pitchFamily="18" charset="0"/>
            </a:endParaRPr>
          </a:p>
        </p:txBody>
      </p:sp>
      <p:sp>
        <p:nvSpPr>
          <p:cNvPr id="22531" name="Title 1"/>
          <p:cNvSpPr>
            <a:spLocks noGrp="1"/>
          </p:cNvSpPr>
          <p:nvPr>
            <p:ph type="title"/>
          </p:nvPr>
        </p:nvSpPr>
        <p:spPr>
          <a:xfrm>
            <a:off x="827088" y="2852738"/>
            <a:ext cx="7445375" cy="1077912"/>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en-US" altLang="ja-JP" sz="3200" smtClean="0">
                <a:ea typeface="MS PGothic" pitchFamily="34" charset="-128"/>
              </a:rPr>
              <a:t>Focus Group on</a:t>
            </a:r>
            <a:br>
              <a:rPr lang="en-US" altLang="ja-JP" sz="3200" smtClean="0">
                <a:ea typeface="MS PGothic" pitchFamily="34" charset="-128"/>
              </a:rPr>
            </a:br>
            <a:r>
              <a:rPr lang="en-US" altLang="ja-JP" sz="3200" smtClean="0">
                <a:ea typeface="MS PGothic" pitchFamily="34" charset="-128"/>
              </a:rPr>
              <a:t>Smart Sustainable Cities</a:t>
            </a:r>
            <a:endParaRPr lang="en-US" smtClean="0"/>
          </a:p>
        </p:txBody>
      </p:sp>
      <p:pic>
        <p:nvPicPr>
          <p:cNvPr id="22532" name="Picture 2" descr="C:\Documents and Settings\bueti\My Documents\My Pictures\itu-c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231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3517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333375"/>
            <a:ext cx="7772400" cy="460375"/>
          </a:xfrm>
        </p:spPr>
        <p:txBody>
          <a:bodyPr/>
          <a:lstStyle/>
          <a:p>
            <a:r>
              <a:rPr lang="en-US" sz="2400" smtClean="0"/>
              <a:t>Focus Group on Smart Sustainable Cities:</a:t>
            </a:r>
            <a:endParaRPr lang="en-US" b="0" smtClean="0"/>
          </a:p>
        </p:txBody>
      </p:sp>
      <p:sp>
        <p:nvSpPr>
          <p:cNvPr id="24579" name="Content Placeholder 2"/>
          <p:cNvSpPr>
            <a:spLocks noGrp="1"/>
          </p:cNvSpPr>
          <p:nvPr>
            <p:ph sz="half" idx="1"/>
          </p:nvPr>
        </p:nvSpPr>
        <p:spPr>
          <a:xfrm>
            <a:off x="107950" y="1196975"/>
            <a:ext cx="2808288" cy="3455988"/>
          </a:xfrm>
        </p:spPr>
        <p:txBody>
          <a:bodyPr/>
          <a:lstStyle/>
          <a:p>
            <a:r>
              <a:rPr lang="en-US" sz="1600" dirty="0" smtClean="0">
                <a:solidFill>
                  <a:srgbClr val="2E2E2E"/>
                </a:solidFill>
              </a:rPr>
              <a:t>Established at SG5 meeting in Geneva, 29 January to 7 February 2013</a:t>
            </a:r>
          </a:p>
          <a:p>
            <a:endParaRPr lang="en-US" sz="1600" dirty="0" smtClean="0">
              <a:solidFill>
                <a:srgbClr val="2E2E2E"/>
              </a:solidFill>
            </a:endParaRPr>
          </a:p>
          <a:p>
            <a:r>
              <a:rPr lang="en-US" sz="1600" dirty="0" smtClean="0">
                <a:solidFill>
                  <a:srgbClr val="2E2E2E"/>
                </a:solidFill>
              </a:rPr>
              <a:t>As an open platform for smart-city stakeholders </a:t>
            </a:r>
          </a:p>
          <a:p>
            <a:endParaRPr lang="en-US" sz="1600" dirty="0" smtClean="0">
              <a:solidFill>
                <a:srgbClr val="2E2E2E"/>
              </a:solidFill>
            </a:endParaRPr>
          </a:p>
          <a:p>
            <a:r>
              <a:rPr lang="en-US" sz="1600" dirty="0">
                <a:solidFill>
                  <a:srgbClr val="2E2E2E"/>
                </a:solidFill>
              </a:rPr>
              <a:t>1st meeting held on 8 May 2013 in Turin, Italy</a:t>
            </a:r>
          </a:p>
        </p:txBody>
      </p:sp>
      <p:sp>
        <p:nvSpPr>
          <p:cNvPr id="24580" name="Content Placeholder 4"/>
          <p:cNvSpPr>
            <a:spLocks noGrp="1"/>
          </p:cNvSpPr>
          <p:nvPr>
            <p:ph sz="half" idx="2"/>
          </p:nvPr>
        </p:nvSpPr>
        <p:spPr>
          <a:xfrm>
            <a:off x="3059113" y="981075"/>
            <a:ext cx="5976937" cy="5119688"/>
          </a:xfrm>
          <a:gradFill rotWithShape="1">
            <a:gsLst>
              <a:gs pos="0">
                <a:srgbClr val="BEF397"/>
              </a:gs>
              <a:gs pos="50000">
                <a:srgbClr val="D5F6C0"/>
              </a:gs>
              <a:gs pos="100000">
                <a:srgbClr val="EAFAE0"/>
              </a:gs>
            </a:gsLst>
            <a:lin ang="2700000" scaled="1"/>
          </a:gradFill>
        </p:spPr>
        <p:txBody>
          <a:bodyPr/>
          <a:lstStyle/>
          <a:p>
            <a:r>
              <a:rPr lang="en-US" sz="1600" smtClean="0">
                <a:solidFill>
                  <a:srgbClr val="2E2E2E"/>
                </a:solidFill>
              </a:rPr>
              <a:t>Main tasks and deliverables:</a:t>
            </a:r>
          </a:p>
          <a:p>
            <a:pPr lvl="1">
              <a:buFont typeface="Wingdings" pitchFamily="2" charset="2"/>
              <a:buChar char="§"/>
            </a:pPr>
            <a:r>
              <a:rPr lang="en-US" sz="1400" smtClean="0">
                <a:solidFill>
                  <a:srgbClr val="2E2E2E"/>
                </a:solidFill>
              </a:rPr>
              <a:t>Defining the role of ICTs in environmentally sustainable smart cities, and identifying the ICT systems necessary to the development of a Smart Sustainable City;</a:t>
            </a:r>
          </a:p>
          <a:p>
            <a:pPr lvl="1">
              <a:buFont typeface="Wingdings" pitchFamily="2" charset="2"/>
              <a:buChar char="§"/>
            </a:pPr>
            <a:r>
              <a:rPr lang="en-US" sz="1400" smtClean="0">
                <a:solidFill>
                  <a:srgbClr val="2E2E2E"/>
                </a:solidFill>
              </a:rPr>
              <a:t>Collecting and documenting information on existing smart city initiatives and technical specifications, focusing in particular on the identification of standardization gaps;</a:t>
            </a:r>
          </a:p>
          <a:p>
            <a:pPr lvl="1">
              <a:buFont typeface="Wingdings" pitchFamily="2" charset="2"/>
              <a:buChar char="§"/>
            </a:pPr>
            <a:r>
              <a:rPr lang="en-US" sz="1400" smtClean="0">
                <a:solidFill>
                  <a:srgbClr val="2E2E2E"/>
                </a:solidFill>
              </a:rPr>
              <a:t>Identifying or developing a set of Key Performance Indicators (KPIs) to gauge the success of smart-city ICT deployments;</a:t>
            </a:r>
          </a:p>
          <a:p>
            <a:pPr lvl="1">
              <a:buFont typeface="Wingdings" pitchFamily="2" charset="2"/>
              <a:buChar char="§"/>
            </a:pPr>
            <a:r>
              <a:rPr lang="en-US" sz="1400" smtClean="0">
                <a:solidFill>
                  <a:srgbClr val="2E2E2E"/>
                </a:solidFill>
              </a:rPr>
              <a:t>Establishing relationships and liaison mechanisms with other bodies engaged in smart-city studies and development;</a:t>
            </a:r>
          </a:p>
          <a:p>
            <a:pPr lvl="1">
              <a:buFont typeface="Wingdings" pitchFamily="2" charset="2"/>
              <a:buChar char="§"/>
            </a:pPr>
            <a:r>
              <a:rPr lang="en-US" sz="1400" smtClean="0">
                <a:solidFill>
                  <a:srgbClr val="2E2E2E"/>
                </a:solidFill>
              </a:rPr>
              <a:t>Identifying future smart-city standardization projects to be undertaken by its parent group, ITU-T Study Group 5;</a:t>
            </a:r>
          </a:p>
          <a:p>
            <a:pPr lvl="1">
              <a:buFont typeface="Wingdings" pitchFamily="2" charset="2"/>
              <a:buChar char="§"/>
            </a:pPr>
            <a:r>
              <a:rPr lang="en-US" sz="1400" smtClean="0">
                <a:solidFill>
                  <a:srgbClr val="2E2E2E"/>
                </a:solidFill>
              </a:rPr>
              <a:t>Developing a roadmap for the ICT sector’s contribution to Smart Sustainable Cities, providing cohesion to the development and application of technologies and standards.</a:t>
            </a:r>
          </a:p>
          <a:p>
            <a:endParaRPr lang="en-US" smtClean="0"/>
          </a:p>
        </p:txBody>
      </p:sp>
      <p:sp>
        <p:nvSpPr>
          <p:cNvPr id="24581"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B7C00CF-B986-406E-B82A-E04D2C740836}" type="slidenum">
              <a:rPr lang="en-US" sz="1000" smtClean="0">
                <a:solidFill>
                  <a:srgbClr val="0E438A"/>
                </a:solidFill>
                <a:latin typeface="Zurich BT"/>
                <a:cs typeface="Times New Roman" pitchFamily="18" charset="0"/>
              </a:rPr>
              <a:pPr eaLnBrk="1" hangingPunct="1"/>
              <a:t>13</a:t>
            </a:fld>
            <a:endParaRPr lang="en-US" sz="1000" smtClean="0">
              <a:solidFill>
                <a:srgbClr val="0E438A"/>
              </a:solidFill>
              <a:latin typeface="Zurich BT"/>
              <a:cs typeface="Times New Roman" pitchFamily="18" charset="0"/>
            </a:endParaRPr>
          </a:p>
        </p:txBody>
      </p:sp>
      <p:pic>
        <p:nvPicPr>
          <p:cNvPr id="24582" name="Picture 5" descr="C:\Users\campilon\Desktop\photos\SHUTTERSTOCK\green_building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4652963"/>
            <a:ext cx="3195638"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6261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5C7FC0E3-25B1-4BF9-A66D-A52A9674682C}" type="slidenum">
              <a:rPr lang="en-US" sz="1000" smtClean="0">
                <a:solidFill>
                  <a:srgbClr val="0E438A"/>
                </a:solidFill>
                <a:latin typeface="Zurich BT"/>
                <a:cs typeface="Times New Roman" pitchFamily="18" charset="0"/>
              </a:rPr>
              <a:pPr eaLnBrk="1" hangingPunct="1"/>
              <a:t>14</a:t>
            </a:fld>
            <a:endParaRPr lang="en-US" sz="1000" smtClean="0">
              <a:solidFill>
                <a:srgbClr val="0E438A"/>
              </a:solidFill>
              <a:latin typeface="Zurich BT"/>
              <a:cs typeface="Times New Roman" pitchFamily="18" charset="0"/>
            </a:endParaRPr>
          </a:p>
        </p:txBody>
      </p:sp>
      <p:sp>
        <p:nvSpPr>
          <p:cNvPr id="22531" name="Title 1"/>
          <p:cNvSpPr>
            <a:spLocks noGrp="1"/>
          </p:cNvSpPr>
          <p:nvPr>
            <p:ph type="title"/>
          </p:nvPr>
        </p:nvSpPr>
        <p:spPr>
          <a:xfrm>
            <a:off x="827088" y="2852738"/>
            <a:ext cx="7445375" cy="1077912"/>
          </a:xfr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lstStyle/>
          <a:p>
            <a:r>
              <a:rPr lang="en-US" altLang="ja-JP" sz="3200" dirty="0" smtClean="0">
                <a:ea typeface="MS PGothic" pitchFamily="34" charset="-128"/>
              </a:rPr>
              <a:t>Focus Group on</a:t>
            </a:r>
            <a:br>
              <a:rPr lang="en-US" altLang="ja-JP" sz="3200" dirty="0" smtClean="0">
                <a:ea typeface="MS PGothic" pitchFamily="34" charset="-128"/>
              </a:rPr>
            </a:br>
            <a:r>
              <a:rPr lang="en-US" altLang="ja-JP" sz="3200" dirty="0" smtClean="0">
                <a:ea typeface="MS PGothic" pitchFamily="34" charset="-128"/>
              </a:rPr>
              <a:t>Smart Water Management</a:t>
            </a:r>
            <a:endParaRPr lang="en-US" dirty="0" smtClean="0"/>
          </a:p>
        </p:txBody>
      </p:sp>
      <p:pic>
        <p:nvPicPr>
          <p:cNvPr id="22532" name="Picture 2" descr="C:\Documents and Settings\bueti\My Documents\My Pictures\itu-c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2317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9195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13" y="333375"/>
            <a:ext cx="7772400" cy="460375"/>
          </a:xfrm>
        </p:spPr>
        <p:txBody>
          <a:bodyPr/>
          <a:lstStyle/>
          <a:p>
            <a:r>
              <a:rPr lang="en-US" sz="2400" dirty="0" smtClean="0"/>
              <a:t>Focus Group on Smart Water Management:</a:t>
            </a:r>
            <a:endParaRPr lang="en-US" b="0" dirty="0" smtClean="0"/>
          </a:p>
        </p:txBody>
      </p:sp>
      <p:sp>
        <p:nvSpPr>
          <p:cNvPr id="24579" name="Content Placeholder 2"/>
          <p:cNvSpPr>
            <a:spLocks noGrp="1"/>
          </p:cNvSpPr>
          <p:nvPr>
            <p:ph sz="half" idx="1"/>
          </p:nvPr>
        </p:nvSpPr>
        <p:spPr>
          <a:xfrm>
            <a:off x="132882" y="1412776"/>
            <a:ext cx="2808288" cy="2592065"/>
          </a:xfrm>
        </p:spPr>
        <p:txBody>
          <a:bodyPr/>
          <a:lstStyle/>
          <a:p>
            <a:r>
              <a:rPr lang="en-US" sz="1600" dirty="0" smtClean="0">
                <a:solidFill>
                  <a:srgbClr val="2E2E2E"/>
                </a:solidFill>
              </a:rPr>
              <a:t>Established </a:t>
            </a:r>
            <a:r>
              <a:rPr lang="en-US" sz="1600" dirty="0">
                <a:solidFill>
                  <a:srgbClr val="2E2E2E"/>
                </a:solidFill>
              </a:rPr>
              <a:t>by the ITU-T TSAG meeting in Geneva, 4-7 June </a:t>
            </a:r>
            <a:r>
              <a:rPr lang="en-US" sz="1600" dirty="0" smtClean="0">
                <a:solidFill>
                  <a:srgbClr val="2E2E2E"/>
                </a:solidFill>
              </a:rPr>
              <a:t>2013</a:t>
            </a:r>
          </a:p>
          <a:p>
            <a:pPr marL="0" indent="0">
              <a:buNone/>
            </a:pPr>
            <a:endParaRPr lang="en-US" sz="1600" dirty="0">
              <a:solidFill>
                <a:srgbClr val="2E2E2E"/>
              </a:solidFill>
            </a:endParaRPr>
          </a:p>
          <a:p>
            <a:r>
              <a:rPr lang="en-US" sz="1600" dirty="0" smtClean="0">
                <a:solidFill>
                  <a:srgbClr val="2E2E2E"/>
                </a:solidFill>
              </a:rPr>
              <a:t>Will </a:t>
            </a:r>
            <a:r>
              <a:rPr lang="en-US" sz="1600" dirty="0">
                <a:solidFill>
                  <a:srgbClr val="2E2E2E"/>
                </a:solidFill>
              </a:rPr>
              <a:t>work in close collaboration with the </a:t>
            </a:r>
            <a:r>
              <a:rPr lang="en-US" sz="1600" dirty="0" smtClean="0">
                <a:solidFill>
                  <a:srgbClr val="2E2E2E"/>
                </a:solidFill>
              </a:rPr>
              <a:t>FG-SSC  </a:t>
            </a:r>
          </a:p>
        </p:txBody>
      </p:sp>
      <p:sp>
        <p:nvSpPr>
          <p:cNvPr id="24580" name="Content Placeholder 4"/>
          <p:cNvSpPr>
            <a:spLocks noGrp="1"/>
          </p:cNvSpPr>
          <p:nvPr>
            <p:ph sz="half" idx="2"/>
          </p:nvPr>
        </p:nvSpPr>
        <p:spPr>
          <a:xfrm>
            <a:off x="3059113" y="981075"/>
            <a:ext cx="5976937" cy="5119688"/>
          </a:xfr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path path="circle">
              <a:fillToRect t="100000" r="100000"/>
            </a:path>
            <a:tileRect l="-100000" b="-100000"/>
          </a:gradFill>
        </p:spPr>
        <p:txBody>
          <a:bodyPr/>
          <a:lstStyle/>
          <a:p>
            <a:r>
              <a:rPr lang="en-US" sz="1600" dirty="0" smtClean="0">
                <a:solidFill>
                  <a:srgbClr val="2E2E2E"/>
                </a:solidFill>
              </a:rPr>
              <a:t>Main tasks and deliverables:</a:t>
            </a:r>
          </a:p>
          <a:p>
            <a:pPr lvl="1">
              <a:buFont typeface="Wingdings" pitchFamily="2" charset="2"/>
              <a:buChar char="§"/>
            </a:pPr>
            <a:r>
              <a:rPr lang="en-US" sz="1400" dirty="0">
                <a:solidFill>
                  <a:srgbClr val="2E2E2E"/>
                </a:solidFill>
              </a:rPr>
              <a:t>Collect and document information on national, regional and international smart water management initiatives; reporting on current activities and technical specifications.</a:t>
            </a:r>
          </a:p>
          <a:p>
            <a:pPr lvl="1">
              <a:buFont typeface="Wingdings" pitchFamily="2" charset="2"/>
              <a:buChar char="§"/>
            </a:pPr>
            <a:r>
              <a:rPr lang="en-US" sz="1400" dirty="0">
                <a:solidFill>
                  <a:srgbClr val="2E2E2E"/>
                </a:solidFill>
              </a:rPr>
              <a:t>Specify the roles to be played by ICTs in smart water management.</a:t>
            </a:r>
          </a:p>
          <a:p>
            <a:pPr lvl="1">
              <a:buFont typeface="Wingdings" pitchFamily="2" charset="2"/>
              <a:buChar char="§"/>
            </a:pPr>
            <a:r>
              <a:rPr lang="en-US" sz="1400" dirty="0">
                <a:solidFill>
                  <a:srgbClr val="2E2E2E"/>
                </a:solidFill>
              </a:rPr>
              <a:t>Develop a list mapping key stakeholders involved in the area of ICTs and smart water management. </a:t>
            </a:r>
          </a:p>
          <a:p>
            <a:pPr lvl="1">
              <a:buFont typeface="Wingdings" pitchFamily="2" charset="2"/>
              <a:buChar char="§"/>
            </a:pPr>
            <a:r>
              <a:rPr lang="en-US" sz="1400" dirty="0">
                <a:solidFill>
                  <a:srgbClr val="2E2E2E"/>
                </a:solidFill>
              </a:rPr>
              <a:t>Develop Key Performance Indicators (KPIs) to assess the impact achieved through the use of ICTs in water-management systems. </a:t>
            </a:r>
          </a:p>
          <a:p>
            <a:pPr lvl="1">
              <a:buFont typeface="Wingdings" pitchFamily="2" charset="2"/>
              <a:buChar char="§"/>
            </a:pPr>
            <a:r>
              <a:rPr lang="en-US" sz="1400" dirty="0">
                <a:solidFill>
                  <a:srgbClr val="2E2E2E"/>
                </a:solidFill>
              </a:rPr>
              <a:t>Develop a set of methodologies for estimating the impact of ICTs on water conservation. </a:t>
            </a:r>
          </a:p>
          <a:p>
            <a:pPr lvl="1">
              <a:buFont typeface="Wingdings" pitchFamily="2" charset="2"/>
              <a:buChar char="§"/>
            </a:pPr>
            <a:r>
              <a:rPr lang="en-US" sz="1400" dirty="0">
                <a:solidFill>
                  <a:srgbClr val="2E2E2E"/>
                </a:solidFill>
              </a:rPr>
              <a:t>Identify water-management ICT applications and services with the potential to ensure interoperability and the benefits of economies of scale. </a:t>
            </a:r>
          </a:p>
          <a:p>
            <a:pPr lvl="1">
              <a:buFont typeface="Wingdings" pitchFamily="2" charset="2"/>
              <a:buChar char="§"/>
            </a:pPr>
            <a:r>
              <a:rPr lang="en-US" sz="1400" dirty="0">
                <a:solidFill>
                  <a:srgbClr val="2E2E2E"/>
                </a:solidFill>
              </a:rPr>
              <a:t>Draft technical reports that address standardization gaps and identify new standardization work items to be taken up by its parent group, ITU-T Study Group 5 (Environment and climate change</a:t>
            </a:r>
            <a:r>
              <a:rPr lang="en-US" sz="1400" dirty="0" smtClean="0">
                <a:solidFill>
                  <a:srgbClr val="2E2E2E"/>
                </a:solidFill>
              </a:rPr>
              <a:t>).</a:t>
            </a:r>
            <a:endParaRPr lang="en-US" sz="1400" dirty="0">
              <a:solidFill>
                <a:srgbClr val="2E2E2E"/>
              </a:solidFill>
            </a:endParaRPr>
          </a:p>
        </p:txBody>
      </p:sp>
      <p:sp>
        <p:nvSpPr>
          <p:cNvPr id="24581"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B7C00CF-B986-406E-B82A-E04D2C740836}" type="slidenum">
              <a:rPr lang="en-US" sz="1000" smtClean="0">
                <a:solidFill>
                  <a:srgbClr val="0E438A"/>
                </a:solidFill>
                <a:latin typeface="Zurich BT"/>
                <a:cs typeface="Times New Roman" pitchFamily="18" charset="0"/>
              </a:rPr>
              <a:pPr eaLnBrk="1" hangingPunct="1"/>
              <a:t>15</a:t>
            </a:fld>
            <a:endParaRPr lang="en-US" sz="1000" smtClean="0">
              <a:solidFill>
                <a:srgbClr val="0E438A"/>
              </a:solidFill>
              <a:latin typeface="Zurich BT"/>
              <a:cs typeface="Times New Roman" pitchFamily="18" charset="0"/>
            </a:endParaRPr>
          </a:p>
        </p:txBody>
      </p:sp>
      <p:pic>
        <p:nvPicPr>
          <p:cNvPr id="2050" name="Picture 2" descr="http://www.americainfra.com/media/article-images/article-image/INFRAUS/issue-5/Smart_water_management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66" y="4149080"/>
            <a:ext cx="2736304" cy="195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421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p:txBody>
          <a:bodyPr/>
          <a:lstStyle/>
          <a:p>
            <a:fld id="{5B2656DF-F1B6-4666-A635-9992B567306F}" type="slidenum">
              <a:rPr lang="en-US" smtClean="0"/>
              <a:pPr/>
              <a:t>16</a:t>
            </a:fld>
            <a:endParaRPr lang="en-US" smtClean="0"/>
          </a:p>
        </p:txBody>
      </p:sp>
      <p:sp>
        <p:nvSpPr>
          <p:cNvPr id="26627" name="Title 1"/>
          <p:cNvSpPr>
            <a:spLocks noGrp="1"/>
          </p:cNvSpPr>
          <p:nvPr>
            <p:ph type="title"/>
          </p:nvPr>
        </p:nvSpPr>
        <p:spPr>
          <a:xfrm>
            <a:off x="1116013" y="3057237"/>
            <a:ext cx="7196137" cy="584775"/>
          </a:xfrm>
          <a:gradFill rotWithShape="1">
            <a:gsLst>
              <a:gs pos="0">
                <a:srgbClr val="BEF397"/>
              </a:gs>
              <a:gs pos="50000">
                <a:srgbClr val="D5F6C0"/>
              </a:gs>
              <a:gs pos="100000">
                <a:srgbClr val="EAFAE0"/>
              </a:gs>
            </a:gsLst>
            <a:lin ang="13500000" scaled="1"/>
          </a:gradFill>
          <a:ln w="38100">
            <a:solidFill>
              <a:srgbClr val="1B5BA2"/>
            </a:solidFill>
          </a:ln>
        </p:spPr>
        <p:txBody>
          <a:bodyPr/>
          <a:lstStyle/>
          <a:p>
            <a:r>
              <a:rPr lang="en-GB" sz="3200" dirty="0" smtClean="0"/>
              <a:t>Raising Awareness</a:t>
            </a:r>
            <a:endParaRPr lang="en-US" dirty="0" smtClean="0"/>
          </a:p>
        </p:txBody>
      </p:sp>
      <p:pic>
        <p:nvPicPr>
          <p:cNvPr id="26628" name="Picture 2" descr="C:\Documents and Settings\bueti\My Documents\My Pictures\itu-cc.gif"/>
          <p:cNvPicPr>
            <a:picLocks noChangeAspect="1" noChangeArrowheads="1"/>
          </p:cNvPicPr>
          <p:nvPr/>
        </p:nvPicPr>
        <p:blipFill>
          <a:blip r:embed="rId3" cstate="print"/>
          <a:srcRect/>
          <a:stretch>
            <a:fillRect/>
          </a:stretch>
        </p:blipFill>
        <p:spPr bwMode="auto">
          <a:xfrm>
            <a:off x="0" y="115888"/>
            <a:ext cx="2317750" cy="936625"/>
          </a:xfrm>
          <a:prstGeom prst="rect">
            <a:avLst/>
          </a:prstGeom>
          <a:noFill/>
          <a:ln w="9525">
            <a:noFill/>
            <a:miter lim="800000"/>
            <a:headEnd/>
            <a:tailEnd/>
          </a:ln>
        </p:spPr>
      </p:pic>
    </p:spTree>
    <p:extLst>
      <p:ext uri="{BB962C8B-B14F-4D97-AF65-F5344CB8AC3E}">
        <p14:creationId xmlns:p14="http://schemas.microsoft.com/office/powerpoint/2010/main" val="26478370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1520" y="836712"/>
            <a:ext cx="8496300" cy="522287"/>
          </a:xfrm>
        </p:spPr>
        <p:txBody>
          <a:bodyPr/>
          <a:lstStyle/>
          <a:p>
            <a:r>
              <a:rPr lang="en-US" sz="2800" dirty="0" smtClean="0"/>
              <a:t>Upcoming Workshop and Events</a:t>
            </a:r>
          </a:p>
        </p:txBody>
      </p:sp>
      <p:sp>
        <p:nvSpPr>
          <p:cNvPr id="25603" name="Content Placeholder 2"/>
          <p:cNvSpPr>
            <a:spLocks noGrp="1"/>
          </p:cNvSpPr>
          <p:nvPr>
            <p:ph idx="1"/>
          </p:nvPr>
        </p:nvSpPr>
        <p:spPr>
          <a:xfrm>
            <a:off x="827088" y="1772815"/>
            <a:ext cx="7632700" cy="3743747"/>
          </a:xfrm>
        </p:spPr>
        <p:txBody>
          <a:bodyPr/>
          <a:lstStyle/>
          <a:p>
            <a:r>
              <a:rPr lang="en-US" sz="1600" dirty="0" smtClean="0">
                <a:hlinkClick r:id="rId2"/>
              </a:rPr>
              <a:t>ITU Workshop on Smart Sustainable Cities in Latin America</a:t>
            </a:r>
            <a:r>
              <a:rPr lang="en-US" sz="1600" dirty="0" smtClean="0"/>
              <a:t>  </a:t>
            </a:r>
            <a:br>
              <a:rPr lang="en-US" sz="1600" dirty="0" smtClean="0"/>
            </a:br>
            <a:r>
              <a:rPr lang="en-US" sz="1600" dirty="0" smtClean="0"/>
              <a:t>30 July 2013, São Paulo, Brazil</a:t>
            </a:r>
          </a:p>
          <a:p>
            <a:r>
              <a:rPr lang="en-US" sz="1600" dirty="0" smtClean="0">
                <a:hlinkClick r:id="rId3"/>
              </a:rPr>
              <a:t>ITU Workshop on E-Waste</a:t>
            </a:r>
            <a:r>
              <a:rPr lang="en-US" sz="1600" dirty="0" smtClean="0"/>
              <a:t>   </a:t>
            </a:r>
            <a:br>
              <a:rPr lang="en-US" sz="1600" dirty="0" smtClean="0"/>
            </a:br>
            <a:r>
              <a:rPr lang="en-US" sz="1600" dirty="0" smtClean="0"/>
              <a:t>13 August 2013, Quito, Ecuador</a:t>
            </a:r>
          </a:p>
          <a:p>
            <a:r>
              <a:rPr lang="en-US" sz="1600" dirty="0" smtClean="0">
                <a:hlinkClick r:id="rId4"/>
              </a:rPr>
              <a:t>ITU Workshop on Human Exposure to Electromagnetic Fields (EMFs)</a:t>
            </a:r>
            <a:r>
              <a:rPr lang="en-US" sz="1600" dirty="0" smtClean="0"/>
              <a:t> </a:t>
            </a:r>
            <a:br>
              <a:rPr lang="en-US" sz="1600" dirty="0" smtClean="0"/>
            </a:br>
            <a:r>
              <a:rPr lang="en-US" sz="1600" dirty="0" smtClean="0"/>
              <a:t>14 August 2013, Quito, Ecuador</a:t>
            </a:r>
          </a:p>
          <a:p>
            <a:r>
              <a:rPr lang="en-US" sz="1600" dirty="0" smtClean="0">
                <a:hlinkClick r:id="rId5"/>
              </a:rPr>
              <a:t>Greening the Future: Bridging the Standardization Gap on Environmental Sustainability</a:t>
            </a:r>
            <a:r>
              <a:rPr lang="en-US" sz="1600" dirty="0" smtClean="0"/>
              <a:t>    </a:t>
            </a:r>
            <a:br>
              <a:rPr lang="en-US" sz="1600" dirty="0" smtClean="0"/>
            </a:br>
            <a:r>
              <a:rPr lang="en-US" sz="1600" dirty="0" smtClean="0"/>
              <a:t>3-4 October 2013, Colombo, Sri Lanka</a:t>
            </a:r>
          </a:p>
        </p:txBody>
      </p:sp>
      <p:sp>
        <p:nvSpPr>
          <p:cNvPr id="25604"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75AFA440-9383-40E3-AB21-832F1B678472}" type="slidenum">
              <a:rPr lang="en-US" sz="1000">
                <a:solidFill>
                  <a:srgbClr val="0E438A"/>
                </a:solidFill>
                <a:latin typeface="Zurich BT"/>
                <a:cs typeface="Times New Roman" pitchFamily="18" charset="0"/>
              </a:rPr>
              <a:pPr eaLnBrk="1" hangingPunct="1"/>
              <a:t>17</a:t>
            </a:fld>
            <a:endParaRPr lang="en-US" sz="1000">
              <a:solidFill>
                <a:srgbClr val="0E438A"/>
              </a:solidFill>
              <a:latin typeface="Zurich BT"/>
              <a:cs typeface="Times New Roman" pitchFamily="18" charset="0"/>
            </a:endParaRPr>
          </a:p>
        </p:txBody>
      </p:sp>
      <p:pic>
        <p:nvPicPr>
          <p:cNvPr id="25605" name="Picture 2" descr="C:\Users\campilon\Documents\Erica\Mie Immagini\Shutterstock\Picture1-mondo a ciolor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5963" y="4149725"/>
            <a:ext cx="23050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99467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20775" y="244475"/>
            <a:ext cx="7772400" cy="460375"/>
          </a:xfrm>
        </p:spPr>
        <p:txBody>
          <a:bodyPr/>
          <a:lstStyle/>
          <a:p>
            <a:r>
              <a:rPr lang="en-US" sz="2400" smtClean="0"/>
              <a:t>3</a:t>
            </a:r>
            <a:r>
              <a:rPr lang="en-US" sz="2400" baseline="30000" smtClean="0"/>
              <a:t>rd</a:t>
            </a:r>
            <a:r>
              <a:rPr lang="en-US" sz="2400" smtClean="0"/>
              <a:t> ITU Green Standards Week</a:t>
            </a:r>
          </a:p>
        </p:txBody>
      </p:sp>
      <p:sp>
        <p:nvSpPr>
          <p:cNvPr id="26627" name="Content Placeholder 2"/>
          <p:cNvSpPr>
            <a:spLocks noGrp="1"/>
          </p:cNvSpPr>
          <p:nvPr>
            <p:ph idx="1"/>
          </p:nvPr>
        </p:nvSpPr>
        <p:spPr>
          <a:xfrm>
            <a:off x="179388" y="1052513"/>
            <a:ext cx="3097212" cy="3700462"/>
          </a:xfrm>
        </p:spPr>
        <p:txBody>
          <a:bodyPr/>
          <a:lstStyle/>
          <a:p>
            <a:r>
              <a:rPr lang="en-US" sz="1600" smtClean="0">
                <a:solidFill>
                  <a:srgbClr val="000000"/>
                </a:solidFill>
              </a:rPr>
              <a:t>To bring together leading specialists in the field, from top policy-makers to engineers, designers, planners, government officials, regulators, standards experts and others. </a:t>
            </a:r>
          </a:p>
          <a:p>
            <a:pPr>
              <a:buFont typeface="Wingdings" pitchFamily="2" charset="2"/>
              <a:buNone/>
            </a:pPr>
            <a:endParaRPr lang="en-US" sz="1600" smtClean="0">
              <a:solidFill>
                <a:srgbClr val="000000"/>
              </a:solidFill>
            </a:endParaRPr>
          </a:p>
          <a:p>
            <a:r>
              <a:rPr lang="en-US" sz="1600" smtClean="0">
                <a:solidFill>
                  <a:srgbClr val="000000"/>
                </a:solidFill>
              </a:rPr>
              <a:t>To raise awareness of the importance and opportunities of using ICT standards to build a green economy. </a:t>
            </a:r>
          </a:p>
          <a:p>
            <a:endParaRPr lang="en-US" sz="2000" smtClean="0">
              <a:solidFill>
                <a:srgbClr val="000000"/>
              </a:solidFill>
            </a:endParaRPr>
          </a:p>
        </p:txBody>
      </p:sp>
      <p:sp>
        <p:nvSpPr>
          <p:cNvPr id="26628"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4E7105-7A03-4EF9-8D0E-186603D35386}" type="slidenum">
              <a:rPr lang="en-US" sz="1000">
                <a:solidFill>
                  <a:srgbClr val="0E438A"/>
                </a:solidFill>
                <a:latin typeface="Zurich BT"/>
                <a:cs typeface="Times New Roman" pitchFamily="18" charset="0"/>
              </a:rPr>
              <a:pPr eaLnBrk="1" hangingPunct="1"/>
              <a:t>18</a:t>
            </a:fld>
            <a:endParaRPr lang="en-US" sz="1000">
              <a:solidFill>
                <a:srgbClr val="0E438A"/>
              </a:solidFill>
              <a:latin typeface="Zurich BT"/>
              <a:cs typeface="Times New Roman" pitchFamily="18" charset="0"/>
            </a:endParaRPr>
          </a:p>
        </p:txBody>
      </p:sp>
      <p:pic>
        <p:nvPicPr>
          <p:cNvPr id="26629" name="Picture 7" descr="C:\Users\campilon\Desktop\photos\lowres\shutterstock_633176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724400"/>
            <a:ext cx="82804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
          <p:cNvSpPr>
            <a:spLocks noChangeArrowheads="1"/>
          </p:cNvSpPr>
          <p:nvPr/>
        </p:nvSpPr>
        <p:spPr bwMode="auto">
          <a:xfrm>
            <a:off x="436563" y="5003800"/>
            <a:ext cx="73040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r>
              <a:rPr lang="en-US" b="1">
                <a:solidFill>
                  <a:srgbClr val="008000"/>
                </a:solidFill>
              </a:rPr>
              <a:t>SEE YOU IN MADRID, on 16-20 September 2013</a:t>
            </a:r>
          </a:p>
        </p:txBody>
      </p:sp>
      <p:pic>
        <p:nvPicPr>
          <p:cNvPr id="26631" name="Picture 6" descr="TELEFO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01613"/>
            <a:ext cx="18081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C:\Users\bueti\Pictures\itu_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7850" y="73025"/>
            <a:ext cx="7223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Content Placeholder 2"/>
          <p:cNvSpPr txBox="1">
            <a:spLocks/>
          </p:cNvSpPr>
          <p:nvPr/>
        </p:nvSpPr>
        <p:spPr bwMode="auto">
          <a:xfrm>
            <a:off x="3468688" y="1285875"/>
            <a:ext cx="5567362" cy="3295650"/>
          </a:xfrm>
          <a:prstGeom prst="rect">
            <a:avLst/>
          </a:prstGeom>
          <a:gradFill rotWithShape="1">
            <a:gsLst>
              <a:gs pos="0">
                <a:srgbClr val="BEF397"/>
              </a:gs>
              <a:gs pos="50000">
                <a:srgbClr val="D5F6C0"/>
              </a:gs>
              <a:gs pos="100000">
                <a:srgbClr val="EAFAE0"/>
              </a:gs>
            </a:gsLst>
            <a:lin ang="13500000" scaled="1"/>
          </a:gradFill>
          <a:ln w="19050">
            <a:solidFill>
              <a:srgbClr val="92D050"/>
            </a:solidFill>
            <a:miter lim="800000"/>
            <a:headEnd/>
            <a:tailEnd/>
          </a:ln>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spcBef>
                <a:spcPct val="20000"/>
              </a:spcBef>
              <a:buClr>
                <a:srgbClr val="0E438A"/>
              </a:buClr>
              <a:buSzPct val="110000"/>
              <a:buFont typeface="Wingdings" pitchFamily="2" charset="2"/>
              <a:buNone/>
            </a:pPr>
            <a:r>
              <a:rPr lang="en-US" sz="1400">
                <a:solidFill>
                  <a:srgbClr val="000000"/>
                </a:solidFill>
              </a:rPr>
              <a:t>Programme:</a:t>
            </a:r>
          </a:p>
          <a:p>
            <a:pPr>
              <a:spcBef>
                <a:spcPct val="20000"/>
              </a:spcBef>
              <a:buClr>
                <a:srgbClr val="0E438A"/>
              </a:buClr>
              <a:buSzPct val="110000"/>
              <a:buFont typeface="Wingdings" pitchFamily="2" charset="2"/>
              <a:buChar char="§"/>
            </a:pPr>
            <a:r>
              <a:rPr lang="en-US" sz="1400">
                <a:solidFill>
                  <a:srgbClr val="000000"/>
                </a:solidFill>
              </a:rPr>
              <a:t>16/09: ITU, UNEP, UNU, CEDARE Workshop on E-waste </a:t>
            </a:r>
          </a:p>
          <a:p>
            <a:pPr>
              <a:spcBef>
                <a:spcPct val="20000"/>
              </a:spcBef>
              <a:buClr>
                <a:srgbClr val="0E438A"/>
              </a:buClr>
              <a:buSzPct val="110000"/>
              <a:buFont typeface="Wingdings" pitchFamily="2" charset="2"/>
              <a:buChar char="§"/>
            </a:pPr>
            <a:r>
              <a:rPr lang="en-US" sz="1400">
                <a:solidFill>
                  <a:srgbClr val="000000"/>
                </a:solidFill>
              </a:rPr>
              <a:t>17/09 (morning):  Forum on Greening Mobile Devices: Building Eco-Rating Schemes</a:t>
            </a:r>
          </a:p>
          <a:p>
            <a:pPr>
              <a:spcBef>
                <a:spcPct val="20000"/>
              </a:spcBef>
              <a:buClr>
                <a:srgbClr val="0E438A"/>
              </a:buClr>
              <a:buSzPct val="110000"/>
              <a:buFont typeface="Wingdings" pitchFamily="2" charset="2"/>
              <a:buChar char="§"/>
            </a:pPr>
            <a:r>
              <a:rPr lang="en-US" sz="1400">
                <a:solidFill>
                  <a:srgbClr val="000000"/>
                </a:solidFill>
              </a:rPr>
              <a:t>17/09 (afternoon): Meeting of the Focus Group on Smart Sustainable Cities </a:t>
            </a:r>
          </a:p>
          <a:p>
            <a:pPr>
              <a:spcBef>
                <a:spcPct val="20000"/>
              </a:spcBef>
              <a:buClr>
                <a:srgbClr val="0E438A"/>
              </a:buClr>
              <a:buSzPct val="110000"/>
              <a:buFont typeface="Wingdings" pitchFamily="2" charset="2"/>
              <a:buChar char="§"/>
            </a:pPr>
            <a:r>
              <a:rPr lang="en-US" sz="1400">
                <a:solidFill>
                  <a:srgbClr val="000000"/>
                </a:solidFill>
              </a:rPr>
              <a:t>18/09: High Level Segment on Smart Sustainable Cities </a:t>
            </a:r>
          </a:p>
          <a:p>
            <a:pPr>
              <a:spcBef>
                <a:spcPct val="20000"/>
              </a:spcBef>
              <a:buClr>
                <a:srgbClr val="0E438A"/>
              </a:buClr>
              <a:buSzPct val="110000"/>
              <a:buFont typeface="Wingdings" pitchFamily="2" charset="2"/>
              <a:buChar char="§"/>
            </a:pPr>
            <a:r>
              <a:rPr lang="en-US" sz="1400">
                <a:solidFill>
                  <a:srgbClr val="000000"/>
                </a:solidFill>
              </a:rPr>
              <a:t>19-20/09: 3rd Workshop on Submarine Communications Networks For Climate Monitoring and Disaster Warning</a:t>
            </a:r>
          </a:p>
          <a:p>
            <a:pPr>
              <a:spcBef>
                <a:spcPct val="20000"/>
              </a:spcBef>
              <a:buClr>
                <a:srgbClr val="0E438A"/>
              </a:buClr>
              <a:buSzPct val="110000"/>
              <a:buFont typeface="Wingdings" pitchFamily="2" charset="2"/>
              <a:buChar char="§"/>
            </a:pPr>
            <a:r>
              <a:rPr lang="en-US" sz="1400">
                <a:solidFill>
                  <a:srgbClr val="000000"/>
                </a:solidFill>
              </a:rPr>
              <a:t>20/09: Meeting of the ITU/WMO/UNESCO -IOC Joint Task Force on Submarine Communications Networks For Climate Monitoring and Disaster Warning</a:t>
            </a:r>
          </a:p>
          <a:p>
            <a:pPr>
              <a:spcBef>
                <a:spcPct val="20000"/>
              </a:spcBef>
              <a:buClr>
                <a:srgbClr val="0E438A"/>
              </a:buClr>
              <a:buSzPct val="110000"/>
              <a:buFont typeface="Wingdings" pitchFamily="2" charset="2"/>
              <a:buChar char="§"/>
            </a:pPr>
            <a:endParaRPr lang="en-US">
              <a:solidFill>
                <a:srgbClr val="000000"/>
              </a:solidFill>
            </a:endParaRPr>
          </a:p>
        </p:txBody>
      </p:sp>
    </p:spTree>
    <p:extLst>
      <p:ext uri="{BB962C8B-B14F-4D97-AF65-F5344CB8AC3E}">
        <p14:creationId xmlns:p14="http://schemas.microsoft.com/office/powerpoint/2010/main" val="11899138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xfrm>
            <a:off x="8748713" y="6453188"/>
            <a:ext cx="273050" cy="288925"/>
          </a:xfrm>
        </p:spPr>
        <p:txBody>
          <a:bodyPr/>
          <a:lstStyle/>
          <a:p>
            <a:fld id="{4AC2E51B-9AE9-4909-B6B6-5FDF142300F1}" type="slidenum">
              <a:rPr lang="en-US" smtClean="0">
                <a:latin typeface="Zurich BT"/>
              </a:rPr>
              <a:pPr/>
              <a:t>19</a:t>
            </a:fld>
            <a:endParaRPr lang="en-US" smtClean="0">
              <a:latin typeface="Zurich BT"/>
            </a:endParaRPr>
          </a:p>
        </p:txBody>
      </p:sp>
      <p:sp>
        <p:nvSpPr>
          <p:cNvPr id="43011" name="Rectangle 6"/>
          <p:cNvSpPr>
            <a:spLocks noGrp="1" noChangeArrowheads="1"/>
          </p:cNvSpPr>
          <p:nvPr>
            <p:ph type="title" idx="4294967295"/>
          </p:nvPr>
        </p:nvSpPr>
        <p:spPr>
          <a:xfrm>
            <a:off x="395536" y="1268760"/>
            <a:ext cx="8164512" cy="584200"/>
          </a:xfrm>
        </p:spPr>
        <p:txBody>
          <a:bodyPr/>
          <a:lstStyle/>
          <a:p>
            <a:r>
              <a:rPr lang="en-GB" sz="3200" dirty="0" smtClean="0"/>
              <a:t>Links</a:t>
            </a:r>
            <a:endParaRPr lang="en-US" sz="3200" dirty="0" smtClean="0"/>
          </a:p>
        </p:txBody>
      </p:sp>
      <p:sp>
        <p:nvSpPr>
          <p:cNvPr id="35844" name="Content Placeholder 2"/>
          <p:cNvSpPr>
            <a:spLocks noGrp="1"/>
          </p:cNvSpPr>
          <p:nvPr>
            <p:ph idx="1"/>
          </p:nvPr>
        </p:nvSpPr>
        <p:spPr>
          <a:xfrm>
            <a:off x="827584" y="1988840"/>
            <a:ext cx="7847013" cy="2808312"/>
          </a:xfrm>
        </p:spPr>
        <p:txBody>
          <a:bodyPr/>
          <a:lstStyle/>
          <a:p>
            <a:pPr marL="0" indent="0">
              <a:buFont typeface="Wingdings" pitchFamily="2" charset="2"/>
              <a:buNone/>
              <a:defRPr/>
            </a:pPr>
            <a:endParaRPr lang="en-US" sz="2000" dirty="0" smtClean="0"/>
          </a:p>
          <a:p>
            <a:pPr>
              <a:defRPr/>
            </a:pPr>
            <a:r>
              <a:rPr lang="en-US" sz="2000" dirty="0" smtClean="0"/>
              <a:t>ITU-T/SG5 “Environment &amp; Climate Change”</a:t>
            </a:r>
          </a:p>
          <a:p>
            <a:pPr>
              <a:buFont typeface="Wingdings" pitchFamily="2" charset="2"/>
              <a:buNone/>
              <a:defRPr/>
            </a:pPr>
            <a:r>
              <a:rPr lang="en-US" sz="2000" dirty="0" smtClean="0"/>
              <a:t>    </a:t>
            </a:r>
            <a:r>
              <a:rPr lang="en-US" sz="2000" dirty="0" smtClean="0">
                <a:hlinkClick r:id="rId3"/>
              </a:rPr>
              <a:t>http://www.itu.int/ITU-T/studygroups/com05/index.asp</a:t>
            </a:r>
            <a:r>
              <a:rPr lang="en-US" sz="2000" dirty="0" smtClean="0"/>
              <a:t> </a:t>
            </a:r>
          </a:p>
          <a:p>
            <a:pPr>
              <a:buFont typeface="Wingdings" pitchFamily="2" charset="2"/>
              <a:buNone/>
              <a:defRPr/>
            </a:pPr>
            <a:endParaRPr lang="en-US" sz="2000" dirty="0"/>
          </a:p>
          <a:p>
            <a:pPr>
              <a:defRPr/>
            </a:pPr>
            <a:r>
              <a:rPr lang="en-US" sz="2000" dirty="0"/>
              <a:t>ITU-T and climate change</a:t>
            </a:r>
            <a:br>
              <a:rPr lang="en-US" sz="2000" dirty="0"/>
            </a:br>
            <a:r>
              <a:rPr lang="en-US" sz="2000" dirty="0">
                <a:hlinkClick r:id="rId4"/>
              </a:rPr>
              <a:t>http://www.itu.int/ITU-T/climatechange</a:t>
            </a:r>
            <a:r>
              <a:rPr lang="en-US" sz="2000" dirty="0"/>
              <a:t> </a:t>
            </a:r>
            <a:endParaRPr lang="en-US" sz="2000" dirty="0" smtClean="0"/>
          </a:p>
          <a:p>
            <a:pPr>
              <a:buFont typeface="Wingdings" pitchFamily="2" charset="2"/>
              <a:buNone/>
              <a:defRPr/>
            </a:pPr>
            <a:r>
              <a:rPr lang="en-US" sz="2000" dirty="0" smtClean="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520700" y="2492375"/>
            <a:ext cx="8228013" cy="3600450"/>
          </a:xfrm>
        </p:spPr>
        <p:txBody>
          <a:bodyPr/>
          <a:lstStyle/>
          <a:p>
            <a:pPr>
              <a:defRPr/>
            </a:pPr>
            <a:r>
              <a:rPr lang="en-US" sz="1600" i="1" kern="1200" dirty="0">
                <a:solidFill>
                  <a:srgbClr val="1B5BA2"/>
                </a:solidFill>
              </a:rPr>
              <a:t>Resolves</a:t>
            </a:r>
            <a:r>
              <a:rPr lang="en-US" sz="1600" i="1" dirty="0" smtClean="0">
                <a:solidFill>
                  <a:srgbClr val="000000"/>
                </a:solidFill>
              </a:rPr>
              <a:t> </a:t>
            </a:r>
            <a:r>
              <a:rPr lang="en-US" sz="1600" dirty="0">
                <a:solidFill>
                  <a:srgbClr val="000000"/>
                </a:solidFill>
              </a:rPr>
              <a:t>to promote the use of ICTs as cross-cutting tool to assess and reduce GHG emissions, optimize energy and water consumption, minimize </a:t>
            </a:r>
            <a:r>
              <a:rPr lang="en-US" sz="1600" dirty="0" err="1">
                <a:solidFill>
                  <a:srgbClr val="000000"/>
                </a:solidFill>
              </a:rPr>
              <a:t>e-waste</a:t>
            </a:r>
            <a:r>
              <a:rPr lang="en-US" sz="1600" dirty="0">
                <a:solidFill>
                  <a:srgbClr val="000000"/>
                </a:solidFill>
              </a:rPr>
              <a:t> and improve its </a:t>
            </a:r>
            <a:r>
              <a:rPr lang="en-US" sz="1600" dirty="0" smtClean="0">
                <a:solidFill>
                  <a:srgbClr val="000000"/>
                </a:solidFill>
              </a:rPr>
              <a:t>management;</a:t>
            </a:r>
            <a:endParaRPr lang="en-US" sz="1600" dirty="0">
              <a:solidFill>
                <a:srgbClr val="000000"/>
              </a:solidFill>
            </a:endParaRPr>
          </a:p>
          <a:p>
            <a:pPr>
              <a:defRPr/>
            </a:pPr>
            <a:endParaRPr lang="en-US" sz="1600" dirty="0">
              <a:solidFill>
                <a:srgbClr val="000000"/>
              </a:solidFill>
            </a:endParaRPr>
          </a:p>
          <a:p>
            <a:pPr>
              <a:defRPr/>
            </a:pPr>
            <a:r>
              <a:rPr lang="en-US" sz="1600" i="1" kern="1200" dirty="0">
                <a:solidFill>
                  <a:srgbClr val="1B5BA2"/>
                </a:solidFill>
              </a:rPr>
              <a:t>Supports</a:t>
            </a:r>
            <a:r>
              <a:rPr lang="en-US" sz="1600" i="1" dirty="0" smtClean="0">
                <a:solidFill>
                  <a:srgbClr val="000000"/>
                </a:solidFill>
              </a:rPr>
              <a:t> </a:t>
            </a:r>
            <a:r>
              <a:rPr lang="en-US" sz="1600" dirty="0" smtClean="0">
                <a:solidFill>
                  <a:srgbClr val="000000"/>
                </a:solidFill>
              </a:rPr>
              <a:t>studies on, inter alia, green data centers, smart buildings, green ICT procurement, cloud computing, energy efficiency, smart transportation, smart logistics, smart grids, water management, adaptation to climate change and disaster preparedness, and reduction of GHG emissions;</a:t>
            </a:r>
          </a:p>
          <a:p>
            <a:pPr>
              <a:defRPr/>
            </a:pPr>
            <a:endParaRPr lang="en-US" sz="1600" dirty="0">
              <a:solidFill>
                <a:srgbClr val="000000"/>
              </a:solidFill>
            </a:endParaRPr>
          </a:p>
          <a:p>
            <a:pPr>
              <a:defRPr/>
            </a:pPr>
            <a:r>
              <a:rPr lang="en-US" sz="1600" i="1" kern="1200" dirty="0">
                <a:solidFill>
                  <a:srgbClr val="1B5BA2"/>
                </a:solidFill>
              </a:rPr>
              <a:t>Encourages</a:t>
            </a:r>
            <a:r>
              <a:rPr lang="en-US" sz="1600" i="1" dirty="0" smtClean="0">
                <a:solidFill>
                  <a:srgbClr val="000000"/>
                </a:solidFill>
              </a:rPr>
              <a:t> </a:t>
            </a:r>
            <a:r>
              <a:rPr lang="en-US" sz="1600" dirty="0" smtClean="0">
                <a:solidFill>
                  <a:srgbClr val="000000"/>
                </a:solidFill>
              </a:rPr>
              <a:t>internal and external collaboration to move forward the environmental global agenda.</a:t>
            </a:r>
          </a:p>
        </p:txBody>
      </p:sp>
      <p:sp>
        <p:nvSpPr>
          <p:cNvPr id="8195" name="Title 1"/>
          <p:cNvSpPr>
            <a:spLocks noGrp="1"/>
          </p:cNvSpPr>
          <p:nvPr>
            <p:ph type="title"/>
          </p:nvPr>
        </p:nvSpPr>
        <p:spPr>
          <a:xfrm>
            <a:off x="141288" y="115888"/>
            <a:ext cx="9002712" cy="1385887"/>
          </a:xfrm>
        </p:spPr>
        <p:txBody>
          <a:bodyPr/>
          <a:lstStyle/>
          <a:p>
            <a:r>
              <a:rPr lang="en-US" sz="2400" smtClean="0"/>
              <a:t>ITU-T Resolution 73</a:t>
            </a:r>
            <a:br>
              <a:rPr lang="en-US" sz="2400" smtClean="0"/>
            </a:br>
            <a:r>
              <a:rPr lang="en-US" sz="2400" smtClean="0"/>
              <a:t>on ICTs, the Environment and Climate Change</a:t>
            </a:r>
            <a:r>
              <a:rPr lang="en-US" sz="2800" smtClean="0"/>
              <a:t/>
            </a:r>
            <a:br>
              <a:rPr lang="en-US" sz="2800" smtClean="0"/>
            </a:br>
            <a:r>
              <a:rPr lang="en-US" sz="1800" b="0" smtClean="0"/>
              <a:t>Revised and consented at World Telecommunication Standardization Assembly (Dubai, 2012)</a:t>
            </a:r>
            <a:endParaRPr lang="en-US" sz="2400" b="0" smtClean="0"/>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87DD422-494D-47D8-A4E0-CF4D8BA4C07D}" type="slidenum">
              <a:rPr lang="en-US" sz="1000" smtClean="0">
                <a:solidFill>
                  <a:srgbClr val="0E438A"/>
                </a:solidFill>
                <a:latin typeface="Zurich BT"/>
                <a:cs typeface="Times New Roman" pitchFamily="18" charset="0"/>
              </a:rPr>
              <a:pPr eaLnBrk="1" hangingPunct="1"/>
              <a:t>2</a:t>
            </a:fld>
            <a:endParaRPr lang="en-US" sz="1000" smtClean="0">
              <a:solidFill>
                <a:srgbClr val="0E438A"/>
              </a:solidFill>
              <a:latin typeface="Zurich BT"/>
              <a:cs typeface="Times New Roman" pitchFamily="18" charset="0"/>
            </a:endParaRPr>
          </a:p>
        </p:txBody>
      </p:sp>
      <p:pic>
        <p:nvPicPr>
          <p:cNvPr id="6" name="Picture 5" descr="C:\Users\campilon\Documents\Erica\Mie Immagini\Shutterstock\shutterstock_55349110.jpg"/>
          <p:cNvPicPr/>
          <p:nvPr/>
        </p:nvPicPr>
        <p:blipFill>
          <a:blip r:embed="rId2"/>
          <a:srcRect/>
          <a:stretch>
            <a:fillRect/>
          </a:stretch>
        </p:blipFill>
        <p:spPr bwMode="auto">
          <a:xfrm>
            <a:off x="6732588" y="1296988"/>
            <a:ext cx="1090612" cy="1008062"/>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bwMode="auto">
          <a:xfrm>
            <a:off x="576263" y="1668463"/>
            <a:ext cx="5832475" cy="717550"/>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a:defRPr/>
            </a:pPr>
            <a:r>
              <a:rPr lang="en-US" sz="1600" i="1" dirty="0" smtClean="0">
                <a:solidFill>
                  <a:srgbClr val="1B5BA2"/>
                </a:solidFill>
              </a:rPr>
              <a:t>Recognizes</a:t>
            </a:r>
            <a:r>
              <a:rPr lang="en-US" sz="1600" dirty="0" smtClean="0">
                <a:solidFill>
                  <a:srgbClr val="000000"/>
                </a:solidFill>
              </a:rPr>
              <a:t> that ICTs play a vital role in tackling environmental challenges;</a:t>
            </a:r>
          </a:p>
          <a:p>
            <a:pPr marL="0" indent="0">
              <a:buFont typeface="Wingdings" pitchFamily="2" charset="2"/>
              <a:buNone/>
              <a:defRPr/>
            </a:pPr>
            <a:endParaRPr lang="en-US" sz="1600" dirty="0" smtClean="0">
              <a:solidFill>
                <a:srgbClr val="000000"/>
              </a:solidFill>
            </a:endParaRPr>
          </a:p>
        </p:txBody>
      </p:sp>
      <p:pic>
        <p:nvPicPr>
          <p:cNvPr id="12" name="Picture 2" descr="http://leonardpera.files.wordpress.com/2009/11/green-ict-01.jpg"/>
          <p:cNvPicPr>
            <a:picLocks noChangeAspect="1" noChangeArrowheads="1"/>
          </p:cNvPicPr>
          <p:nvPr/>
        </p:nvPicPr>
        <p:blipFill>
          <a:blip r:embed="rId3"/>
          <a:srcRect/>
          <a:stretch>
            <a:fillRect/>
          </a:stretch>
        </p:blipFill>
        <p:spPr bwMode="auto">
          <a:xfrm>
            <a:off x="0" y="5784850"/>
            <a:ext cx="1609725" cy="107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11095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001009[1]"/>
          <p:cNvPicPr>
            <a:picLocks noChangeAspect="1" noChangeArrowheads="1"/>
          </p:cNvPicPr>
          <p:nvPr/>
        </p:nvPicPr>
        <p:blipFill>
          <a:blip r:embed="rId3" cstate="print"/>
          <a:srcRect/>
          <a:stretch>
            <a:fillRect/>
          </a:stretch>
        </p:blipFill>
        <p:spPr bwMode="auto">
          <a:xfrm>
            <a:off x="250825" y="225425"/>
            <a:ext cx="8642350" cy="5364163"/>
          </a:xfrm>
          <a:prstGeom prst="rect">
            <a:avLst/>
          </a:prstGeom>
          <a:noFill/>
          <a:ln w="9525">
            <a:noFill/>
            <a:miter lim="800000"/>
            <a:headEnd/>
            <a:tailEnd/>
          </a:ln>
        </p:spPr>
      </p:pic>
      <p:sp>
        <p:nvSpPr>
          <p:cNvPr id="49155" name="Title 3"/>
          <p:cNvSpPr>
            <a:spLocks noGrp="1"/>
          </p:cNvSpPr>
          <p:nvPr>
            <p:ph type="title"/>
          </p:nvPr>
        </p:nvSpPr>
        <p:spPr>
          <a:xfrm>
            <a:off x="611188" y="333375"/>
            <a:ext cx="7772400" cy="641350"/>
          </a:xfrm>
        </p:spPr>
        <p:txBody>
          <a:bodyPr/>
          <a:lstStyle/>
          <a:p>
            <a:r>
              <a:rPr lang="en-US" smtClean="0">
                <a:solidFill>
                  <a:schemeClr val="bg1"/>
                </a:solidFill>
              </a:rPr>
              <a:t>Thank YOU</a:t>
            </a:r>
          </a:p>
        </p:txBody>
      </p:sp>
      <p:sp>
        <p:nvSpPr>
          <p:cNvPr id="6" name="Title 1"/>
          <p:cNvSpPr txBox="1">
            <a:spLocks/>
          </p:cNvSpPr>
          <p:nvPr/>
        </p:nvSpPr>
        <p:spPr bwMode="auto">
          <a:xfrm>
            <a:off x="539750" y="5670550"/>
            <a:ext cx="7772400" cy="400050"/>
          </a:xfrm>
          <a:prstGeom prst="rect">
            <a:avLst/>
          </a:prstGeom>
          <a:noFill/>
          <a:ln w="9525">
            <a:noFill/>
            <a:miter lim="800000"/>
            <a:headEnd/>
            <a:tailEnd/>
          </a:ln>
        </p:spPr>
        <p:txBody>
          <a:bodyPr anchor="ctr">
            <a:spAutoFit/>
          </a:bodyPr>
          <a:lstStyle/>
          <a:p>
            <a:pPr algn="ctr" eaLnBrk="0" hangingPunct="0">
              <a:defRPr/>
            </a:pPr>
            <a:r>
              <a:rPr lang="en-US" b="1" kern="0" dirty="0" smtClean="0">
                <a:solidFill>
                  <a:srgbClr val="1B5BA2"/>
                </a:solidFill>
                <a:latin typeface="+mj-lt"/>
                <a:ea typeface="+mj-ea"/>
                <a:cs typeface="+mj-cs"/>
              </a:rPr>
              <a:t>tsbsg5@itu.int</a:t>
            </a:r>
            <a:endParaRPr lang="en-US" b="1" kern="0" dirty="0">
              <a:solidFill>
                <a:srgbClr val="1B5BA2"/>
              </a:solidFill>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95513" y="601663"/>
            <a:ext cx="6624637" cy="1016000"/>
          </a:xfrm>
        </p:spPr>
        <p:txBody>
          <a:bodyPr/>
          <a:lstStyle/>
          <a:p>
            <a:pPr algn="l"/>
            <a:r>
              <a:rPr lang="en-US" sz="2400" smtClean="0"/>
              <a:t>ITU-T New Resolution 79 on E-Waste</a:t>
            </a:r>
            <a:r>
              <a:rPr lang="en-US" sz="2800" smtClean="0"/>
              <a:t/>
            </a:r>
            <a:br>
              <a:rPr lang="en-US" sz="2800" smtClean="0"/>
            </a:br>
            <a:r>
              <a:rPr lang="en-US" sz="1800" b="0" smtClean="0"/>
              <a:t>Consented at World Telecommunication Standardization Assembly (Dubai, 2012)</a:t>
            </a:r>
            <a:endParaRPr lang="en-US" sz="2800" smtClean="0"/>
          </a:p>
        </p:txBody>
      </p:sp>
      <p:sp>
        <p:nvSpPr>
          <p:cNvPr id="22531" name="Content Placeholder 2"/>
          <p:cNvSpPr>
            <a:spLocks noGrp="1"/>
          </p:cNvSpPr>
          <p:nvPr>
            <p:ph idx="1"/>
          </p:nvPr>
        </p:nvSpPr>
        <p:spPr>
          <a:xfrm>
            <a:off x="539750" y="1844675"/>
            <a:ext cx="8208963" cy="4687888"/>
          </a:xfrm>
        </p:spPr>
        <p:txBody>
          <a:bodyPr/>
          <a:lstStyle/>
          <a:p>
            <a:pPr marL="0" indent="0">
              <a:buFont typeface="Wingdings" pitchFamily="2" charset="2"/>
              <a:buNone/>
              <a:defRPr/>
            </a:pPr>
            <a:r>
              <a:rPr lang="en-US" sz="1600" dirty="0" smtClean="0">
                <a:solidFill>
                  <a:srgbClr val="000000"/>
                </a:solidFill>
              </a:rPr>
              <a:t>ITU-T Resolution 79 urges ITU to:</a:t>
            </a:r>
          </a:p>
          <a:p>
            <a:pPr>
              <a:defRPr/>
            </a:pPr>
            <a:r>
              <a:rPr lang="en-US" sz="1600" dirty="0" smtClean="0">
                <a:solidFill>
                  <a:srgbClr val="000000"/>
                </a:solidFill>
              </a:rPr>
              <a:t>Contribute to alleviate the negative impact of </a:t>
            </a:r>
            <a:r>
              <a:rPr lang="en-US" sz="1600" dirty="0" err="1" smtClean="0">
                <a:solidFill>
                  <a:srgbClr val="000000"/>
                </a:solidFill>
              </a:rPr>
              <a:t>e-waste</a:t>
            </a:r>
            <a:r>
              <a:rPr lang="en-US" sz="1600" dirty="0" smtClean="0">
                <a:solidFill>
                  <a:srgbClr val="000000"/>
                </a:solidFill>
              </a:rPr>
              <a:t> on the environment and health;</a:t>
            </a:r>
          </a:p>
          <a:p>
            <a:pPr marL="0" indent="0">
              <a:buFont typeface="Wingdings" pitchFamily="2" charset="2"/>
              <a:buNone/>
              <a:defRPr/>
            </a:pPr>
            <a:endParaRPr lang="en-US" sz="1600" dirty="0" smtClean="0">
              <a:solidFill>
                <a:srgbClr val="000000"/>
              </a:solidFill>
            </a:endParaRPr>
          </a:p>
          <a:p>
            <a:pPr>
              <a:defRPr/>
            </a:pPr>
            <a:r>
              <a:rPr lang="en-US" sz="1600" dirty="0" smtClean="0">
                <a:solidFill>
                  <a:srgbClr val="000000"/>
                </a:solidFill>
              </a:rPr>
              <a:t>Pursue and strengthen the development of ITU activities in regard to handling and controlling </a:t>
            </a:r>
            <a:r>
              <a:rPr lang="en-US" sz="1600" dirty="0" err="1" smtClean="0">
                <a:solidFill>
                  <a:srgbClr val="000000"/>
                </a:solidFill>
              </a:rPr>
              <a:t>e-waste</a:t>
            </a:r>
            <a:r>
              <a:rPr lang="en-US" sz="1600" dirty="0" smtClean="0">
                <a:solidFill>
                  <a:srgbClr val="000000"/>
                </a:solidFill>
              </a:rPr>
              <a:t> from ICT equipment and methods of treating it:</a:t>
            </a:r>
          </a:p>
          <a:p>
            <a:pPr lvl="1">
              <a:buFont typeface="Wingdings" pitchFamily="2" charset="2"/>
              <a:buChar char="§"/>
              <a:defRPr/>
            </a:pPr>
            <a:r>
              <a:rPr lang="en-US" sz="1400" dirty="0" smtClean="0">
                <a:solidFill>
                  <a:srgbClr val="000000"/>
                </a:solidFill>
              </a:rPr>
              <a:t>Best practices,</a:t>
            </a:r>
          </a:p>
          <a:p>
            <a:pPr lvl="1">
              <a:buFont typeface="Wingdings" pitchFamily="2" charset="2"/>
              <a:buChar char="§"/>
              <a:defRPr/>
            </a:pPr>
            <a:r>
              <a:rPr lang="en-US" sz="1400" dirty="0" smtClean="0">
                <a:solidFill>
                  <a:srgbClr val="000000"/>
                </a:solidFill>
              </a:rPr>
              <a:t>Recommendations, methodologies and other publications,</a:t>
            </a:r>
          </a:p>
          <a:p>
            <a:pPr lvl="1">
              <a:buFont typeface="Wingdings" pitchFamily="2" charset="2"/>
              <a:buChar char="§"/>
              <a:defRPr/>
            </a:pPr>
            <a:r>
              <a:rPr lang="en-US" sz="1400" dirty="0" smtClean="0">
                <a:solidFill>
                  <a:srgbClr val="000000"/>
                </a:solidFill>
              </a:rPr>
              <a:t>Guidance for policy makers;</a:t>
            </a:r>
          </a:p>
          <a:p>
            <a:pPr marL="457200" lvl="1" indent="0">
              <a:buFont typeface="Wingdings" pitchFamily="2" charset="2"/>
              <a:buNone/>
              <a:defRPr/>
            </a:pPr>
            <a:endParaRPr lang="en-US" sz="1400" dirty="0" smtClean="0">
              <a:solidFill>
                <a:srgbClr val="000000"/>
              </a:solidFill>
            </a:endParaRPr>
          </a:p>
          <a:p>
            <a:pPr>
              <a:defRPr/>
            </a:pPr>
            <a:r>
              <a:rPr lang="en-US" sz="1600" dirty="0" smtClean="0">
                <a:solidFill>
                  <a:srgbClr val="000000"/>
                </a:solidFill>
              </a:rPr>
              <a:t>Assist developing countries, which are the countries that suffer most from the hazards of </a:t>
            </a:r>
            <a:r>
              <a:rPr lang="en-US" sz="1600" dirty="0" err="1" smtClean="0">
                <a:solidFill>
                  <a:srgbClr val="000000"/>
                </a:solidFill>
              </a:rPr>
              <a:t>e-waste</a:t>
            </a:r>
            <a:r>
              <a:rPr lang="en-US" sz="1600" dirty="0">
                <a:solidFill>
                  <a:srgbClr val="000000"/>
                </a:solidFill>
              </a:rPr>
              <a:t> </a:t>
            </a:r>
            <a:r>
              <a:rPr lang="en-US" sz="1600" dirty="0" smtClean="0">
                <a:solidFill>
                  <a:srgbClr val="000000"/>
                </a:solidFill>
              </a:rPr>
              <a:t>without being the most responsible;</a:t>
            </a:r>
          </a:p>
          <a:p>
            <a:pPr marL="0" indent="0">
              <a:buFont typeface="Wingdings" pitchFamily="2" charset="2"/>
              <a:buNone/>
              <a:defRPr/>
            </a:pPr>
            <a:endParaRPr lang="en-US" sz="1600" dirty="0">
              <a:solidFill>
                <a:srgbClr val="000000"/>
              </a:solidFill>
            </a:endParaRPr>
          </a:p>
          <a:p>
            <a:pPr>
              <a:defRPr/>
            </a:pPr>
            <a:r>
              <a:rPr lang="en-US" sz="1600" dirty="0" smtClean="0">
                <a:solidFill>
                  <a:srgbClr val="000000"/>
                </a:solidFill>
              </a:rPr>
              <a:t>Collaborate with all relevant stakeholders.</a:t>
            </a:r>
          </a:p>
        </p:txBody>
      </p:sp>
      <p:sp>
        <p:nvSpPr>
          <p:cNvPr id="922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35F89915-31D6-4951-BA8B-62A5CF9EA4A1}" type="slidenum">
              <a:rPr lang="en-US" sz="1000" smtClean="0">
                <a:solidFill>
                  <a:srgbClr val="0E438A"/>
                </a:solidFill>
                <a:latin typeface="Zurich BT"/>
                <a:cs typeface="Times New Roman" pitchFamily="18" charset="0"/>
              </a:rPr>
              <a:pPr eaLnBrk="1" hangingPunct="1"/>
              <a:t>3</a:t>
            </a:fld>
            <a:endParaRPr lang="en-US" sz="1000" smtClean="0">
              <a:solidFill>
                <a:srgbClr val="0E438A"/>
              </a:solidFill>
              <a:latin typeface="Zurich BT"/>
              <a:cs typeface="Times New Roman" pitchFamily="18" charset="0"/>
            </a:endParaRPr>
          </a:p>
        </p:txBody>
      </p:sp>
      <p:pic>
        <p:nvPicPr>
          <p:cNvPr id="9221" name="Picture 4" descr="http://www.jcpotter.com/images/recycle-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15890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19109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96C95593-9B28-467D-B07E-D2E8AB2EA8DA}" type="slidenum">
              <a:rPr lang="en-US" sz="1000" smtClean="0">
                <a:solidFill>
                  <a:srgbClr val="0E438A"/>
                </a:solidFill>
                <a:latin typeface="Zurich BT"/>
                <a:cs typeface="Times New Roman" pitchFamily="18" charset="0"/>
              </a:rPr>
              <a:pPr eaLnBrk="1" hangingPunct="1"/>
              <a:t>4</a:t>
            </a:fld>
            <a:endParaRPr lang="en-US" sz="1000" smtClean="0">
              <a:solidFill>
                <a:srgbClr val="0E438A"/>
              </a:solidFill>
              <a:latin typeface="Zurich BT"/>
              <a:cs typeface="Times New Roman" pitchFamily="18" charset="0"/>
            </a:endParaRPr>
          </a:p>
        </p:txBody>
      </p:sp>
      <p:pic>
        <p:nvPicPr>
          <p:cNvPr id="64514" name="Picture 2" descr="http://www.itu.int/ITU-T/newslog/content/binary/AU230460Ab.jpg"/>
          <p:cNvPicPr>
            <a:picLocks noChangeAspect="1" noChangeArrowheads="1"/>
          </p:cNvPicPr>
          <p:nvPr/>
        </p:nvPicPr>
        <p:blipFill>
          <a:blip r:embed="rId2"/>
          <a:srcRect/>
          <a:stretch>
            <a:fillRect/>
          </a:stretch>
        </p:blipFill>
        <p:spPr bwMode="auto">
          <a:xfrm>
            <a:off x="1644650" y="1341438"/>
            <a:ext cx="5745163" cy="3825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72" name="Title 1"/>
          <p:cNvSpPr txBox="1">
            <a:spLocks/>
          </p:cNvSpPr>
          <p:nvPr/>
        </p:nvSpPr>
        <p:spPr bwMode="auto">
          <a:xfrm>
            <a:off x="1241425" y="4122738"/>
            <a:ext cx="6553200" cy="585787"/>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en-US" sz="3200" b="1" dirty="0">
                <a:solidFill>
                  <a:srgbClr val="1B5BA2"/>
                </a:solidFill>
              </a:rPr>
              <a:t>ITU-T Study Group 5</a:t>
            </a:r>
            <a:endParaRPr lang="en-US" sz="3600" b="1" dirty="0">
              <a:solidFill>
                <a:srgbClr val="1B5BA2"/>
              </a:solidFill>
            </a:endParaRPr>
          </a:p>
        </p:txBody>
      </p:sp>
    </p:spTree>
    <p:extLst>
      <p:ext uri="{BB962C8B-B14F-4D97-AF65-F5344CB8AC3E}">
        <p14:creationId xmlns:p14="http://schemas.microsoft.com/office/powerpoint/2010/main" val="22734768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536" y="1076151"/>
            <a:ext cx="7772400" cy="523875"/>
          </a:xfrm>
        </p:spPr>
        <p:txBody>
          <a:bodyPr/>
          <a:lstStyle/>
          <a:p>
            <a:r>
              <a:rPr lang="en-US" sz="2800" dirty="0" smtClean="0"/>
              <a:t>Terms of Reference</a:t>
            </a:r>
            <a:endParaRPr lang="en-US" sz="3200" dirty="0" smtClean="0"/>
          </a:p>
        </p:txBody>
      </p:sp>
      <p:sp>
        <p:nvSpPr>
          <p:cNvPr id="3" name="Content Placeholder 2"/>
          <p:cNvSpPr>
            <a:spLocks noGrp="1"/>
          </p:cNvSpPr>
          <p:nvPr>
            <p:ph idx="1"/>
          </p:nvPr>
        </p:nvSpPr>
        <p:spPr>
          <a:xfrm>
            <a:off x="819232" y="1988840"/>
            <a:ext cx="7704138" cy="4249167"/>
          </a:xfrm>
        </p:spPr>
        <p:txBody>
          <a:bodyPr/>
          <a:lstStyle/>
          <a:p>
            <a:pPr marL="0" indent="0">
              <a:buFont typeface="Wingdings" pitchFamily="2" charset="2"/>
              <a:buNone/>
              <a:defRPr/>
            </a:pPr>
            <a:r>
              <a:rPr lang="en-US" sz="1800" dirty="0" smtClean="0">
                <a:solidFill>
                  <a:srgbClr val="000000"/>
                </a:solidFill>
              </a:rPr>
              <a:t>Study Group 5 is responsible for studies:</a:t>
            </a:r>
          </a:p>
          <a:p>
            <a:pPr>
              <a:defRPr/>
            </a:pPr>
            <a:r>
              <a:rPr lang="en-US" sz="1800" dirty="0" smtClean="0">
                <a:solidFill>
                  <a:srgbClr val="000000"/>
                </a:solidFill>
              </a:rPr>
              <a:t>on ICT environmental aspects of electromagnetic phenomena and climate change;</a:t>
            </a:r>
          </a:p>
          <a:p>
            <a:pPr>
              <a:defRPr/>
            </a:pPr>
            <a:r>
              <a:rPr lang="en-US" sz="1800" dirty="0" smtClean="0">
                <a:solidFill>
                  <a:srgbClr val="000000"/>
                </a:solidFill>
              </a:rPr>
              <a:t>related to electromagnetic compatibility (EMC), to safety and to health effects connected with electromagnetic fields produced by telecommunication installations and devices, including cellular phones.</a:t>
            </a:r>
          </a:p>
          <a:p>
            <a:pPr>
              <a:defRPr/>
            </a:pPr>
            <a:endParaRPr lang="en-US" sz="1800" dirty="0" smtClean="0">
              <a:solidFill>
                <a:srgbClr val="000000"/>
              </a:solidFill>
            </a:endParaRPr>
          </a:p>
          <a:p>
            <a:pPr marL="0" indent="0">
              <a:buFont typeface="Wingdings" pitchFamily="2" charset="2"/>
              <a:buNone/>
              <a:defRPr/>
            </a:pPr>
            <a:r>
              <a:rPr lang="en-US" sz="1800" dirty="0" smtClean="0">
                <a:solidFill>
                  <a:srgbClr val="000000"/>
                </a:solidFill>
              </a:rPr>
              <a:t>Study Group 5 is lead SG for: </a:t>
            </a:r>
          </a:p>
          <a:p>
            <a:pPr>
              <a:defRPr/>
            </a:pPr>
            <a:r>
              <a:rPr lang="en-US" sz="1800" dirty="0" smtClean="0">
                <a:solidFill>
                  <a:srgbClr val="000000"/>
                </a:solidFill>
              </a:rPr>
              <a:t>Environment and climate change </a:t>
            </a:r>
          </a:p>
          <a:p>
            <a:pPr>
              <a:defRPr/>
            </a:pPr>
            <a:r>
              <a:rPr lang="en-US" sz="1800" dirty="0" smtClean="0">
                <a:solidFill>
                  <a:srgbClr val="000000"/>
                </a:solidFill>
              </a:rPr>
              <a:t>Electromagnetic compatibility and electromagnetic effects</a:t>
            </a:r>
          </a:p>
        </p:txBody>
      </p:sp>
      <p:sp>
        <p:nvSpPr>
          <p:cNvPr id="8196"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264C6782-D5F2-42B9-B9C9-553FF54D751E}" type="slidenum">
              <a:rPr lang="en-US" sz="1000" smtClean="0">
                <a:solidFill>
                  <a:srgbClr val="0E438A"/>
                </a:solidFill>
                <a:latin typeface="Zurich BT"/>
                <a:cs typeface="Times New Roman" pitchFamily="18" charset="0"/>
              </a:rPr>
              <a:pPr eaLnBrk="1" hangingPunct="1"/>
              <a:t>5</a:t>
            </a:fld>
            <a:endParaRPr lang="en-US" sz="1000" smtClean="0">
              <a:solidFill>
                <a:srgbClr val="0E438A"/>
              </a:solidFill>
              <a:latin typeface="Zurich BT"/>
              <a:cs typeface="Times New Roman" pitchFamily="18" charset="0"/>
            </a:endParaRPr>
          </a:p>
        </p:txBody>
      </p:sp>
      <p:pic>
        <p:nvPicPr>
          <p:cNvPr id="8197" name="il_fi" descr="http://1.bp.blogspot.com/_EmUidIgTDTo/SZrenb8XaEI/AAAAAAAAAQA/jhY24TXsenU/s400/green-ener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12604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a:spLocks noGrp="1"/>
          </p:cNvSpPr>
          <p:nvPr/>
        </p:nvSpPr>
        <p:spPr bwMode="auto">
          <a:xfrm>
            <a:off x="6732240" y="357441"/>
            <a:ext cx="2016224" cy="1101217"/>
          </a:xfrm>
          <a:prstGeom prst="rect">
            <a:avLst/>
          </a:prstGeom>
          <a:noFill/>
          <a:ln w="38100">
            <a:solidFill>
              <a:srgbClr val="C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24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0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18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16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16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16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16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16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1600">
                <a:solidFill>
                  <a:srgbClr val="5C5C5C"/>
                </a:solidFill>
                <a:latin typeface="+mn-lt"/>
              </a:defRPr>
            </a:lvl9pPr>
          </a:lstStyle>
          <a:p>
            <a:pPr marL="0" indent="0">
              <a:buFont typeface="Wingdings" pitchFamily="2" charset="2"/>
              <a:buNone/>
            </a:pPr>
            <a:r>
              <a:rPr lang="en-US" sz="1800" b="1" dirty="0" smtClean="0">
                <a:solidFill>
                  <a:srgbClr val="C00000"/>
                </a:solidFill>
              </a:rPr>
              <a:t>Next meeting:</a:t>
            </a:r>
          </a:p>
          <a:p>
            <a:pPr marL="0" indent="0">
              <a:buFont typeface="Wingdings" pitchFamily="2" charset="2"/>
              <a:buNone/>
            </a:pPr>
            <a:r>
              <a:rPr lang="en-US" sz="1800" dirty="0" smtClean="0">
                <a:solidFill>
                  <a:srgbClr val="2E2E2E"/>
                </a:solidFill>
              </a:rPr>
              <a:t>Lima, Peru, on</a:t>
            </a:r>
          </a:p>
          <a:p>
            <a:pPr marL="0" indent="0">
              <a:buFont typeface="Wingdings" pitchFamily="2" charset="2"/>
              <a:buNone/>
            </a:pPr>
            <a:r>
              <a:rPr lang="en-US" sz="1800" dirty="0" smtClean="0">
                <a:solidFill>
                  <a:srgbClr val="2E2E2E"/>
                </a:solidFill>
              </a:rPr>
              <a:t>2-13 Dec 2013</a:t>
            </a:r>
          </a:p>
          <a:p>
            <a:pPr lvl="1">
              <a:buFont typeface="Wingdings" pitchFamily="2" charset="2"/>
              <a:buNone/>
            </a:pPr>
            <a:endParaRPr lang="en-US" sz="1800" i="1" dirty="0" smtClean="0">
              <a:solidFill>
                <a:srgbClr val="00B050"/>
              </a:solidFill>
            </a:endParaRPr>
          </a:p>
          <a:p>
            <a:pPr marL="0" indent="0">
              <a:buFont typeface="Wingdings" pitchFamily="2" charset="2"/>
              <a:buNone/>
            </a:pPr>
            <a:endParaRPr lang="en-US" sz="1800" dirty="0" smtClean="0">
              <a:solidFill>
                <a:srgbClr val="2E2E2E"/>
              </a:solidFill>
            </a:endParaRPr>
          </a:p>
        </p:txBody>
      </p:sp>
    </p:spTree>
    <p:extLst>
      <p:ext uri="{BB962C8B-B14F-4D97-AF65-F5344CB8AC3E}">
        <p14:creationId xmlns:p14="http://schemas.microsoft.com/office/powerpoint/2010/main" val="178770621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0"/>
          </p:nvPr>
        </p:nvSpPr>
        <p:spPr>
          <a:xfrm>
            <a:off x="8902700" y="6381750"/>
            <a:ext cx="225425" cy="287338"/>
          </a:xfrm>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84D41908-C10B-46EA-9114-F2861FD63AB0}" type="slidenum">
              <a:rPr lang="en-US" sz="1000" smtClean="0">
                <a:solidFill>
                  <a:srgbClr val="0E438A"/>
                </a:solidFill>
                <a:latin typeface="Zurich BT"/>
                <a:cs typeface="Times New Roman" pitchFamily="18" charset="0"/>
              </a:rPr>
              <a:pPr eaLnBrk="1" hangingPunct="1"/>
              <a:t>6</a:t>
            </a:fld>
            <a:endParaRPr lang="en-US" sz="1000" smtClean="0">
              <a:solidFill>
                <a:srgbClr val="0E438A"/>
              </a:solidFill>
              <a:latin typeface="Zurich BT"/>
              <a:cs typeface="Times New Roman" pitchFamily="18" charset="0"/>
            </a:endParaRPr>
          </a:p>
        </p:txBody>
      </p:sp>
      <p:sp>
        <p:nvSpPr>
          <p:cNvPr id="11267" name="Rectangle 2"/>
          <p:cNvSpPr>
            <a:spLocks noChangeArrowheads="1"/>
          </p:cNvSpPr>
          <p:nvPr/>
        </p:nvSpPr>
        <p:spPr bwMode="auto">
          <a:xfrm>
            <a:off x="1339850" y="819150"/>
            <a:ext cx="6715125" cy="1214438"/>
          </a:xfrm>
          <a:prstGeom prst="rect">
            <a:avLst/>
          </a:prstGeom>
          <a:solidFill>
            <a:srgbClr val="FFCCFF"/>
          </a:solidFill>
          <a:ln w="9525">
            <a:solidFill>
              <a:schemeClr val="tx1"/>
            </a:solidFill>
            <a:miter lim="800000"/>
            <a:headEnd/>
            <a:tailEnd/>
          </a:ln>
        </p:spPr>
        <p:txBody>
          <a:bodyPr wrap="none" anchor="ctr"/>
          <a:lstStyle/>
          <a:p>
            <a:pPr algn="ctr"/>
            <a:r>
              <a:rPr kumimoji="1" lang="en-US" altLang="ja-JP" sz="2800" b="1">
                <a:solidFill>
                  <a:srgbClr val="000000"/>
                </a:solidFill>
                <a:latin typeface="Trebuchet MS" pitchFamily="34" charset="0"/>
                <a:ea typeface="HGPSoeiKakugothicUB"/>
                <a:cs typeface="HGPSoeiKakugothicUB"/>
              </a:rPr>
              <a:t>ITU-T SG5</a:t>
            </a:r>
          </a:p>
          <a:p>
            <a:pPr algn="ctr"/>
            <a:r>
              <a:rPr kumimoji="1" lang="en-US" altLang="ja-JP" sz="2400">
                <a:solidFill>
                  <a:srgbClr val="000000"/>
                </a:solidFill>
                <a:ea typeface="MS PGothic" pitchFamily="34" charset="-128"/>
              </a:rPr>
              <a:t>“</a:t>
            </a:r>
            <a:r>
              <a:rPr kumimoji="1" lang="en-US" altLang="ja-JP" sz="2400" b="1">
                <a:solidFill>
                  <a:srgbClr val="000000"/>
                </a:solidFill>
                <a:ea typeface="MS PGothic" pitchFamily="34" charset="-128"/>
              </a:rPr>
              <a:t>Environment and climate change</a:t>
            </a:r>
            <a:r>
              <a:rPr kumimoji="1" lang="en-US" altLang="ja-JP" sz="2400">
                <a:solidFill>
                  <a:srgbClr val="000000"/>
                </a:solidFill>
                <a:ea typeface="MS PGothic" pitchFamily="34" charset="-128"/>
              </a:rPr>
              <a:t>”</a:t>
            </a:r>
          </a:p>
        </p:txBody>
      </p:sp>
      <p:sp>
        <p:nvSpPr>
          <p:cNvPr id="393219" name="Rectangle 3"/>
          <p:cNvSpPr>
            <a:spLocks noChangeArrowheads="1"/>
          </p:cNvSpPr>
          <p:nvPr/>
        </p:nvSpPr>
        <p:spPr bwMode="auto">
          <a:xfrm>
            <a:off x="827088" y="3689350"/>
            <a:ext cx="2389187" cy="1295400"/>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WP1/5</a:t>
            </a:r>
          </a:p>
          <a:p>
            <a:pPr algn="ctr">
              <a:defRPr/>
            </a:pPr>
            <a:r>
              <a:rPr kumimoji="1" lang="en-US" altLang="ja-JP" dirty="0">
                <a:solidFill>
                  <a:srgbClr val="000000"/>
                </a:solidFill>
                <a:latin typeface="Trebuchet MS" pitchFamily="34" charset="0"/>
                <a:ea typeface="HGPSoeiKakugothicUB" pitchFamily="50" charset="-128"/>
              </a:rPr>
              <a:t>Damage prevention and safety </a:t>
            </a:r>
          </a:p>
        </p:txBody>
      </p:sp>
      <p:sp>
        <p:nvSpPr>
          <p:cNvPr id="393220" name="Rectangle 4"/>
          <p:cNvSpPr>
            <a:spLocks noChangeArrowheads="1"/>
          </p:cNvSpPr>
          <p:nvPr/>
        </p:nvSpPr>
        <p:spPr bwMode="auto">
          <a:xfrm>
            <a:off x="3476625" y="3689350"/>
            <a:ext cx="2967038" cy="1296988"/>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WP2/5</a:t>
            </a:r>
            <a:r>
              <a:rPr kumimoji="1" lang="en-US" altLang="ja-JP" sz="2800" b="1" dirty="0">
                <a:solidFill>
                  <a:srgbClr val="000000"/>
                </a:solidFill>
                <a:latin typeface="Trebuchet MS" pitchFamily="34" charset="0"/>
                <a:ea typeface="HGPSoeiKakugothicUB" pitchFamily="50" charset="-128"/>
              </a:rPr>
              <a:t> </a:t>
            </a:r>
          </a:p>
          <a:p>
            <a:pPr algn="ctr">
              <a:defRPr/>
            </a:pPr>
            <a:r>
              <a:rPr kumimoji="1" lang="en-US" altLang="ja-JP" dirty="0">
                <a:solidFill>
                  <a:srgbClr val="000000"/>
                </a:solidFill>
                <a:latin typeface="Trebuchet MS" pitchFamily="34" charset="0"/>
                <a:ea typeface="HGPSoeiKakugothicUB" pitchFamily="50" charset="-128"/>
              </a:rPr>
              <a:t>Electromagnetic fields: emission, immunity and human exposure</a:t>
            </a:r>
          </a:p>
        </p:txBody>
      </p:sp>
      <p:sp>
        <p:nvSpPr>
          <p:cNvPr id="11270" name="Rectangle 5"/>
          <p:cNvSpPr>
            <a:spLocks noChangeArrowheads="1"/>
          </p:cNvSpPr>
          <p:nvPr/>
        </p:nvSpPr>
        <p:spPr bwMode="auto">
          <a:xfrm>
            <a:off x="6384925" y="2570163"/>
            <a:ext cx="2160588" cy="504825"/>
          </a:xfrm>
          <a:prstGeom prst="rect">
            <a:avLst/>
          </a:prstGeom>
          <a:solidFill>
            <a:schemeClr val="hlink"/>
          </a:solidFill>
          <a:ln w="9525">
            <a:solidFill>
              <a:schemeClr val="tx1"/>
            </a:solidFill>
            <a:miter lim="800000"/>
            <a:headEnd/>
            <a:tailEnd/>
          </a:ln>
        </p:spPr>
        <p:txBody>
          <a:bodyPr wrap="none" anchor="ctr"/>
          <a:lstStyle/>
          <a:p>
            <a:pPr algn="ctr"/>
            <a:r>
              <a:rPr kumimoji="1" lang="en-US" altLang="ja-JP">
                <a:solidFill>
                  <a:srgbClr val="FF0000"/>
                </a:solidFill>
                <a:latin typeface="Trebuchet MS" pitchFamily="34" charset="0"/>
                <a:ea typeface="HGPSoeiKakugothicUB"/>
                <a:cs typeface="HGPSoeiKakugothicUB"/>
              </a:rPr>
              <a:t>Q 12 Terminology</a:t>
            </a:r>
          </a:p>
        </p:txBody>
      </p:sp>
      <p:sp>
        <p:nvSpPr>
          <p:cNvPr id="11271" name="Line 6"/>
          <p:cNvSpPr>
            <a:spLocks noChangeShapeType="1"/>
          </p:cNvSpPr>
          <p:nvPr/>
        </p:nvSpPr>
        <p:spPr bwMode="auto">
          <a:xfrm flipV="1">
            <a:off x="2116138" y="3446463"/>
            <a:ext cx="0" cy="258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8"/>
          <p:cNvSpPr>
            <a:spLocks noChangeShapeType="1"/>
          </p:cNvSpPr>
          <p:nvPr/>
        </p:nvSpPr>
        <p:spPr bwMode="auto">
          <a:xfrm>
            <a:off x="2092325" y="3429000"/>
            <a:ext cx="5605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9"/>
          <p:cNvSpPr>
            <a:spLocks noChangeShapeType="1"/>
          </p:cNvSpPr>
          <p:nvPr/>
        </p:nvSpPr>
        <p:spPr bwMode="auto">
          <a:xfrm flipH="1" flipV="1">
            <a:off x="4697413" y="2044700"/>
            <a:ext cx="3175" cy="16589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Rectangle 10"/>
          <p:cNvSpPr>
            <a:spLocks noChangeArrowheads="1"/>
          </p:cNvSpPr>
          <p:nvPr/>
        </p:nvSpPr>
        <p:spPr bwMode="auto">
          <a:xfrm>
            <a:off x="0" y="0"/>
            <a:ext cx="1698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kumimoji="1" lang="ja-JP" altLang="en-US" sz="1800">
              <a:latin typeface="Arial" pitchFamily="34" charset="0"/>
              <a:ea typeface="MS PGothic" pitchFamily="34" charset="-128"/>
            </a:endParaRPr>
          </a:p>
          <a:p>
            <a:endParaRPr kumimoji="1" lang="ja-JP" altLang="en-US" sz="1800">
              <a:latin typeface="Arial" pitchFamily="34" charset="0"/>
              <a:ea typeface="MS PGothic" pitchFamily="34" charset="-128"/>
            </a:endParaRPr>
          </a:p>
        </p:txBody>
      </p:sp>
      <p:sp>
        <p:nvSpPr>
          <p:cNvPr id="393227" name="Rectangle 11"/>
          <p:cNvSpPr>
            <a:spLocks noChangeArrowheads="1"/>
          </p:cNvSpPr>
          <p:nvPr/>
        </p:nvSpPr>
        <p:spPr bwMode="auto">
          <a:xfrm>
            <a:off x="6691313" y="3687763"/>
            <a:ext cx="2058987" cy="1296987"/>
          </a:xfrm>
          <a:prstGeom prst="rect">
            <a:avLst/>
          </a:prstGeom>
          <a:solidFill>
            <a:srgbClr val="FFFFCC"/>
          </a:solidFill>
          <a:ln w="9525">
            <a:solidFill>
              <a:schemeClr val="tx1"/>
            </a:solidFill>
            <a:miter lim="800000"/>
            <a:headEnd/>
            <a:tailEnd/>
          </a:ln>
          <a:effectLst/>
        </p:spPr>
        <p:txBody>
          <a:bodyPr anchor="ctr"/>
          <a:lstStyle/>
          <a:p>
            <a:pPr algn="ctr">
              <a:defRPr/>
            </a:pPr>
            <a:r>
              <a:rPr kumimoji="1" lang="en-US" altLang="ja-JP" sz="2800" b="1" dirty="0">
                <a:solidFill>
                  <a:srgbClr val="000000"/>
                </a:solidFill>
                <a:effectLst>
                  <a:outerShdw blurRad="38100" dist="38100" dir="2700000" algn="tl">
                    <a:srgbClr val="FFFFFF"/>
                  </a:outerShdw>
                </a:effectLst>
                <a:latin typeface="Trebuchet MS" pitchFamily="34" charset="0"/>
                <a:ea typeface="HGPSoeiKakugothicUB" pitchFamily="50" charset="-128"/>
              </a:rPr>
              <a:t>WP3/5 </a:t>
            </a:r>
          </a:p>
          <a:p>
            <a:pPr algn="ctr">
              <a:defRPr/>
            </a:pPr>
            <a:r>
              <a:rPr kumimoji="1" lang="en-US" altLang="ja-JP" dirty="0">
                <a:solidFill>
                  <a:srgbClr val="000000"/>
                </a:solidFill>
                <a:latin typeface="Trebuchet MS" pitchFamily="34" charset="0"/>
                <a:ea typeface="HGPSoeiKakugothicUB" pitchFamily="50" charset="-128"/>
              </a:rPr>
              <a:t>ICT and climate change</a:t>
            </a:r>
          </a:p>
        </p:txBody>
      </p:sp>
      <p:sp>
        <p:nvSpPr>
          <p:cNvPr id="11276" name="Line 13"/>
          <p:cNvSpPr>
            <a:spLocks noChangeShapeType="1"/>
          </p:cNvSpPr>
          <p:nvPr/>
        </p:nvSpPr>
        <p:spPr bwMode="auto">
          <a:xfrm flipV="1">
            <a:off x="4697413" y="2822575"/>
            <a:ext cx="16875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7" name="Line 14"/>
          <p:cNvSpPr>
            <a:spLocks noChangeShapeType="1"/>
          </p:cNvSpPr>
          <p:nvPr/>
        </p:nvSpPr>
        <p:spPr bwMode="auto">
          <a:xfrm flipV="1">
            <a:off x="7696200" y="3444875"/>
            <a:ext cx="1588"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8" name="Rectangle 15"/>
          <p:cNvSpPr>
            <a:spLocks noGrp="1" noChangeArrowheads="1"/>
          </p:cNvSpPr>
          <p:nvPr>
            <p:ph type="title"/>
          </p:nvPr>
        </p:nvSpPr>
        <p:spPr>
          <a:xfrm>
            <a:off x="84138" y="0"/>
            <a:ext cx="8666162" cy="646113"/>
          </a:xfrm>
        </p:spPr>
        <p:txBody>
          <a:bodyPr/>
          <a:lstStyle/>
          <a:p>
            <a:r>
              <a:rPr lang="en-US" altLang="ja-JP" smtClean="0">
                <a:ea typeface="MS PGothic" pitchFamily="34" charset="-128"/>
              </a:rPr>
              <a:t>  </a:t>
            </a:r>
            <a:r>
              <a:rPr lang="en-US" altLang="ja-JP" sz="2800" smtClean="0">
                <a:ea typeface="MS PGothic" pitchFamily="34" charset="-128"/>
              </a:rPr>
              <a:t>Structure of ITU-T Study Group 5</a:t>
            </a:r>
            <a:endParaRPr lang="ja-JP" altLang="en-US" smtClean="0">
              <a:ea typeface="MS PGothic" pitchFamily="34" charset="-128"/>
            </a:endParaRPr>
          </a:p>
        </p:txBody>
      </p:sp>
      <p:sp>
        <p:nvSpPr>
          <p:cNvPr id="11279" name="Oval 16"/>
          <p:cNvSpPr>
            <a:spLocks noChangeArrowheads="1"/>
          </p:cNvSpPr>
          <p:nvPr/>
        </p:nvSpPr>
        <p:spPr bwMode="auto">
          <a:xfrm>
            <a:off x="1384300" y="509746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5 Questions</a:t>
            </a:r>
          </a:p>
        </p:txBody>
      </p:sp>
      <p:sp>
        <p:nvSpPr>
          <p:cNvPr id="11280" name="Oval 17"/>
          <p:cNvSpPr>
            <a:spLocks noChangeArrowheads="1"/>
          </p:cNvSpPr>
          <p:nvPr/>
        </p:nvSpPr>
        <p:spPr bwMode="auto">
          <a:xfrm>
            <a:off x="4111625" y="51419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6 Questions</a:t>
            </a:r>
          </a:p>
        </p:txBody>
      </p:sp>
      <p:sp>
        <p:nvSpPr>
          <p:cNvPr id="11281" name="Oval 18"/>
          <p:cNvSpPr>
            <a:spLocks noChangeArrowheads="1"/>
          </p:cNvSpPr>
          <p:nvPr/>
        </p:nvSpPr>
        <p:spPr bwMode="auto">
          <a:xfrm>
            <a:off x="6962775" y="5116513"/>
            <a:ext cx="1698625" cy="476250"/>
          </a:xfrm>
          <a:prstGeom prst="ellipse">
            <a:avLst/>
          </a:prstGeom>
          <a:solidFill>
            <a:srgbClr val="00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a:r>
              <a:rPr lang="fr-FR" sz="1600" b="1">
                <a:solidFill>
                  <a:schemeClr val="bg1"/>
                </a:solidFill>
                <a:latin typeface="Times New Roman" pitchFamily="18" charset="0"/>
              </a:rPr>
              <a:t>7 Questions</a:t>
            </a:r>
          </a:p>
        </p:txBody>
      </p:sp>
    </p:spTree>
    <p:extLst>
      <p:ext uri="{BB962C8B-B14F-4D97-AF65-F5344CB8AC3E}">
        <p14:creationId xmlns:p14="http://schemas.microsoft.com/office/powerpoint/2010/main" val="41224366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p:cNvSpPr>
            <a:spLocks noChangeArrowheads="1"/>
          </p:cNvSpPr>
          <p:nvPr/>
        </p:nvSpPr>
        <p:spPr bwMode="auto">
          <a:xfrm>
            <a:off x="395536" y="1844675"/>
            <a:ext cx="8424862" cy="2857500"/>
          </a:xfrm>
          <a:prstGeom prst="rect">
            <a:avLst/>
          </a:prstGeom>
          <a:noFill/>
          <a:ln w="9525">
            <a:noFill/>
            <a:miter lim="800000"/>
            <a:headEnd/>
            <a:tailEnd/>
          </a:ln>
          <a:effectLst/>
        </p:spPr>
        <p:txBody>
          <a:bodyPr/>
          <a:lstStyle/>
          <a:p>
            <a:pPr algn="ctr">
              <a:defRPr/>
            </a:pPr>
            <a:endParaRPr lang="en-US" sz="3200" dirty="0">
              <a:solidFill>
                <a:schemeClr val="bg2"/>
              </a:solidFill>
              <a:effectLst>
                <a:outerShdw blurRad="38100" dist="38100" dir="2700000" algn="tl">
                  <a:srgbClr val="C0C0C0"/>
                </a:outerShdw>
              </a:effectLst>
            </a:endParaRPr>
          </a:p>
        </p:txBody>
      </p:sp>
      <p:sp>
        <p:nvSpPr>
          <p:cNvPr id="3" name="Title 1"/>
          <p:cNvSpPr txBox="1">
            <a:spLocks/>
          </p:cNvSpPr>
          <p:nvPr/>
        </p:nvSpPr>
        <p:spPr bwMode="auto">
          <a:xfrm>
            <a:off x="1331367" y="2564904"/>
            <a:ext cx="6553200" cy="1569660"/>
          </a:xfrm>
          <a:prstGeom prst="rect">
            <a:avLst/>
          </a:prstGeom>
          <a:gradFill rotWithShape="1">
            <a:gsLst>
              <a:gs pos="0">
                <a:srgbClr val="BEF397"/>
              </a:gs>
              <a:gs pos="50000">
                <a:srgbClr val="D5F6C0"/>
              </a:gs>
              <a:gs pos="100000">
                <a:srgbClr val="EAFAE0"/>
              </a:gs>
            </a:gsLst>
            <a:lin ang="13500000" scaled="1"/>
          </a:gradFill>
          <a:ln w="38100">
            <a:solidFill>
              <a:srgbClr val="1B5BA2"/>
            </a:solidFill>
            <a:miter lim="800000"/>
            <a:headEnd/>
            <a:tailEnd/>
          </a:ln>
        </p:spPr>
        <p:txBody>
          <a:bodyPr anchor="ctr">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gn="ctr"/>
            <a:r>
              <a:rPr lang="en-US" sz="3200" b="1" dirty="0">
                <a:solidFill>
                  <a:srgbClr val="1B5BA2"/>
                </a:solidFill>
              </a:rPr>
              <a:t>Overview of </a:t>
            </a:r>
          </a:p>
          <a:p>
            <a:pPr algn="ctr"/>
            <a:r>
              <a:rPr lang="en-US" sz="3200" b="1" dirty="0">
                <a:solidFill>
                  <a:srgbClr val="1B5BA2"/>
                </a:solidFill>
              </a:rPr>
              <a:t>Working Party 3/5</a:t>
            </a:r>
            <a:br>
              <a:rPr lang="en-US" sz="3200" b="1" dirty="0">
                <a:solidFill>
                  <a:srgbClr val="1B5BA2"/>
                </a:solidFill>
              </a:rPr>
            </a:br>
            <a:r>
              <a:rPr lang="en-US" sz="3200" b="1" dirty="0">
                <a:solidFill>
                  <a:srgbClr val="1B5BA2"/>
                </a:solidFill>
              </a:rPr>
              <a:t>“ICT and climate change”</a:t>
            </a:r>
          </a:p>
        </p:txBody>
      </p:sp>
    </p:spTree>
    <p:extLst>
      <p:ext uri="{BB962C8B-B14F-4D97-AF65-F5344CB8AC3E}">
        <p14:creationId xmlns:p14="http://schemas.microsoft.com/office/powerpoint/2010/main" val="40710654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95288" y="115888"/>
            <a:ext cx="8280400" cy="830262"/>
          </a:xfrm>
        </p:spPr>
        <p:txBody>
          <a:bodyPr/>
          <a:lstStyle/>
          <a:p>
            <a:r>
              <a:rPr lang="en-US" sz="2400" smtClean="0"/>
              <a:t>Working Party 3/5</a:t>
            </a:r>
            <a:br>
              <a:rPr lang="en-US" sz="2400" smtClean="0"/>
            </a:br>
            <a:r>
              <a:rPr lang="en-US" sz="2400" smtClean="0"/>
              <a:t>“ICT and climate change”</a:t>
            </a:r>
            <a:endParaRPr lang="en-US" sz="3200" smtClean="0"/>
          </a:p>
        </p:txBody>
      </p:sp>
      <p:sp>
        <p:nvSpPr>
          <p:cNvPr id="39939" name="Content Placeholder 5"/>
          <p:cNvSpPr>
            <a:spLocks noGrp="1"/>
          </p:cNvSpPr>
          <p:nvPr>
            <p:ph sz="quarter" idx="4"/>
          </p:nvPr>
        </p:nvSpPr>
        <p:spPr>
          <a:xfrm>
            <a:off x="395288" y="981075"/>
            <a:ext cx="8424862" cy="5233988"/>
          </a:xfrm>
        </p:spPr>
        <p:txBody>
          <a:bodyPr/>
          <a:lstStyle/>
          <a:p>
            <a:pPr marL="0" indent="0">
              <a:spcBef>
                <a:spcPct val="0"/>
              </a:spcBef>
              <a:buFont typeface="Wingdings" pitchFamily="2" charset="2"/>
              <a:buNone/>
            </a:pPr>
            <a:r>
              <a:rPr lang="en-US" sz="1800" smtClean="0">
                <a:solidFill>
                  <a:srgbClr val="2E2E2E"/>
                </a:solidFill>
              </a:rPr>
              <a:t>WP3/5 is responsible for studies relating to ICT, environment and climate change, development of methodologies for evaluating the ICT effects on climate change and publishing guidelines for using ICTs in an eco-friendly way.</a:t>
            </a:r>
          </a:p>
          <a:p>
            <a:pPr marL="0" indent="0">
              <a:spcBef>
                <a:spcPct val="0"/>
              </a:spcBef>
              <a:buFont typeface="Wingdings" pitchFamily="2" charset="2"/>
              <a:buNone/>
            </a:pPr>
            <a:endParaRPr lang="en-US" sz="1800" b="1" smtClean="0">
              <a:solidFill>
                <a:srgbClr val="1B5BA2"/>
              </a:solidFill>
              <a:cs typeface="Times New Roman" pitchFamily="18" charset="0"/>
            </a:endParaRPr>
          </a:p>
          <a:p>
            <a:pPr marL="0" indent="0">
              <a:buFont typeface="Wingdings" pitchFamily="2" charset="2"/>
              <a:buNone/>
            </a:pPr>
            <a:r>
              <a:rPr lang="en-US" sz="1800" b="1" smtClean="0">
                <a:solidFill>
                  <a:srgbClr val="1B5BA2"/>
                </a:solidFill>
                <a:cs typeface="Times New Roman" pitchFamily="18" charset="0"/>
              </a:rPr>
              <a:t>Work areas:</a:t>
            </a:r>
            <a:endParaRPr lang="en-US" sz="1800" smtClean="0">
              <a:solidFill>
                <a:srgbClr val="2E2E2E"/>
              </a:solidFill>
            </a:endParaRPr>
          </a:p>
          <a:p>
            <a:pPr marL="0" indent="0"/>
            <a:r>
              <a:rPr lang="en-US" sz="1800" b="1" smtClean="0">
                <a:solidFill>
                  <a:srgbClr val="1B5BA2"/>
                </a:solidFill>
                <a:cs typeface="Times New Roman" pitchFamily="18" charset="0"/>
              </a:rPr>
              <a:t>Q13/5 </a:t>
            </a:r>
            <a:r>
              <a:rPr lang="en-US" sz="1800" smtClean="0">
                <a:solidFill>
                  <a:srgbClr val="2E2E2E"/>
                </a:solidFill>
              </a:rPr>
              <a:t>- Environmental impact reduction including e-waste </a:t>
            </a:r>
          </a:p>
          <a:p>
            <a:pPr marL="0" indent="0"/>
            <a:r>
              <a:rPr lang="en-US" sz="1800" b="1" smtClean="0">
                <a:solidFill>
                  <a:srgbClr val="1B5BA2"/>
                </a:solidFill>
                <a:cs typeface="Times New Roman" pitchFamily="18" charset="0"/>
              </a:rPr>
              <a:t>Q14/5 </a:t>
            </a:r>
            <a:r>
              <a:rPr lang="en-US" sz="1800" smtClean="0">
                <a:solidFill>
                  <a:srgbClr val="2E2E2E"/>
                </a:solidFill>
              </a:rPr>
              <a:t>- Setting up a low cost sustainable telecommunication infrastructure for rural communications in developing countries </a:t>
            </a:r>
          </a:p>
          <a:p>
            <a:pPr marL="0" indent="0"/>
            <a:r>
              <a:rPr lang="en-US" sz="1800" b="1" smtClean="0">
                <a:solidFill>
                  <a:srgbClr val="1B5BA2"/>
                </a:solidFill>
                <a:cs typeface="Times New Roman" pitchFamily="18" charset="0"/>
              </a:rPr>
              <a:t>Q15/5 </a:t>
            </a:r>
            <a:r>
              <a:rPr lang="en-US" sz="1800" smtClean="0">
                <a:solidFill>
                  <a:srgbClr val="2E2E2E"/>
                </a:solidFill>
              </a:rPr>
              <a:t>- ICTs and adaptation to the effects of climate change </a:t>
            </a:r>
          </a:p>
          <a:p>
            <a:pPr marL="0" indent="0"/>
            <a:r>
              <a:rPr lang="en-US" sz="1800" b="1" smtClean="0">
                <a:solidFill>
                  <a:srgbClr val="1B5BA2"/>
                </a:solidFill>
                <a:cs typeface="Times New Roman" pitchFamily="18" charset="0"/>
              </a:rPr>
              <a:t>Q16/5 </a:t>
            </a:r>
            <a:r>
              <a:rPr lang="en-US" sz="1800" smtClean="0">
                <a:solidFill>
                  <a:srgbClr val="2E2E2E"/>
                </a:solidFill>
              </a:rPr>
              <a:t>- Leveraging and enhancing the ICT Environmental sustainability </a:t>
            </a:r>
          </a:p>
          <a:p>
            <a:pPr marL="0" indent="0"/>
            <a:r>
              <a:rPr lang="en-US" sz="1800" b="1" smtClean="0">
                <a:solidFill>
                  <a:srgbClr val="1B5BA2"/>
                </a:solidFill>
                <a:cs typeface="Times New Roman" pitchFamily="18" charset="0"/>
              </a:rPr>
              <a:t>Q17/5 </a:t>
            </a:r>
            <a:r>
              <a:rPr lang="en-US" sz="1800" smtClean="0">
                <a:solidFill>
                  <a:srgbClr val="2E2E2E"/>
                </a:solidFill>
              </a:rPr>
              <a:t>- Energy efficiency for the ICT sector and harmonization of environmental standards </a:t>
            </a:r>
          </a:p>
          <a:p>
            <a:pPr marL="0" indent="0"/>
            <a:r>
              <a:rPr lang="en-US" sz="1800" b="1" smtClean="0">
                <a:solidFill>
                  <a:srgbClr val="1B5BA2"/>
                </a:solidFill>
                <a:cs typeface="Times New Roman" pitchFamily="18" charset="0"/>
              </a:rPr>
              <a:t>Q18/5 </a:t>
            </a:r>
            <a:r>
              <a:rPr lang="en-US" sz="1800" smtClean="0">
                <a:solidFill>
                  <a:srgbClr val="2E2E2E"/>
                </a:solidFill>
              </a:rPr>
              <a:t>- Methodologies for the assessment of environmental impact of ICT </a:t>
            </a:r>
          </a:p>
          <a:p>
            <a:pPr marL="0" indent="0"/>
            <a:r>
              <a:rPr lang="en-US" sz="1800" b="1" smtClean="0">
                <a:solidFill>
                  <a:srgbClr val="1B5BA2"/>
                </a:solidFill>
                <a:cs typeface="Times New Roman" pitchFamily="18" charset="0"/>
              </a:rPr>
              <a:t>Q19/5 </a:t>
            </a:r>
            <a:r>
              <a:rPr lang="en-US" sz="1800" smtClean="0">
                <a:solidFill>
                  <a:srgbClr val="2E2E2E"/>
                </a:solidFill>
              </a:rPr>
              <a:t>- Power feeding systems</a:t>
            </a:r>
          </a:p>
        </p:txBody>
      </p:sp>
      <p:sp>
        <p:nvSpPr>
          <p:cNvPr id="39940"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0163FF4-6420-442D-BD7C-DEA0DE09E0C7}" type="slidenum">
              <a:rPr lang="en-US" sz="1000" smtClean="0">
                <a:solidFill>
                  <a:srgbClr val="0E438A"/>
                </a:solidFill>
                <a:latin typeface="Zurich BT"/>
                <a:cs typeface="Times New Roman" pitchFamily="18" charset="0"/>
              </a:rPr>
              <a:pPr eaLnBrk="1" hangingPunct="1"/>
              <a:t>8</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220918267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247650" y="2465388"/>
            <a:ext cx="8789988" cy="60325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7" name="Rectangle 6"/>
          <p:cNvSpPr/>
          <p:nvPr/>
        </p:nvSpPr>
        <p:spPr bwMode="auto">
          <a:xfrm>
            <a:off x="239713" y="3789363"/>
            <a:ext cx="8788400" cy="2376487"/>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6" name="Rectangle 5"/>
          <p:cNvSpPr/>
          <p:nvPr/>
        </p:nvSpPr>
        <p:spPr bwMode="auto">
          <a:xfrm>
            <a:off x="239713" y="3068638"/>
            <a:ext cx="8788400" cy="720725"/>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5" name="Rectangle 4"/>
          <p:cNvSpPr/>
          <p:nvPr/>
        </p:nvSpPr>
        <p:spPr bwMode="auto">
          <a:xfrm>
            <a:off x="247650" y="1014413"/>
            <a:ext cx="8789988" cy="1450975"/>
          </a:xfrm>
          <a:prstGeom prst="rect">
            <a:avLst/>
          </a:prstGeom>
          <a:solidFill>
            <a:schemeClr val="accent1">
              <a:lumMod val="8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fr-FR"/>
          </a:p>
        </p:txBody>
      </p:sp>
      <p:sp>
        <p:nvSpPr>
          <p:cNvPr id="13318" name="Title 1"/>
          <p:cNvSpPr>
            <a:spLocks noGrp="1"/>
          </p:cNvSpPr>
          <p:nvPr>
            <p:ph type="title"/>
          </p:nvPr>
        </p:nvSpPr>
        <p:spPr>
          <a:xfrm>
            <a:off x="285750" y="0"/>
            <a:ext cx="8229600" cy="461963"/>
          </a:xfrm>
        </p:spPr>
        <p:txBody>
          <a:bodyPr/>
          <a:lstStyle/>
          <a:p>
            <a:r>
              <a:rPr lang="en-US" sz="2400" dirty="0" smtClean="0">
                <a:cs typeface="Times New Roman" pitchFamily="18" charset="0"/>
              </a:rPr>
              <a:t>Highlights on Deliverables of WP3/5</a:t>
            </a:r>
            <a:endParaRPr lang="en-US" sz="2400" dirty="0" smtClean="0"/>
          </a:p>
        </p:txBody>
      </p:sp>
      <p:sp>
        <p:nvSpPr>
          <p:cNvPr id="13319" name="Content Placeholder 3"/>
          <p:cNvSpPr>
            <a:spLocks noGrp="1"/>
          </p:cNvSpPr>
          <p:nvPr>
            <p:ph sz="half" idx="2"/>
          </p:nvPr>
        </p:nvSpPr>
        <p:spPr>
          <a:xfrm>
            <a:off x="395288" y="449263"/>
            <a:ext cx="8208962" cy="5140325"/>
          </a:xfrm>
        </p:spPr>
        <p:txBody>
          <a:bodyPr/>
          <a:lstStyle/>
          <a:p>
            <a:pPr>
              <a:buFont typeface="Wingdings" pitchFamily="2" charset="2"/>
              <a:buChar char="F"/>
              <a:defRPr/>
            </a:pPr>
            <a:r>
              <a:rPr lang="en-US" sz="1600" b="1" dirty="0" smtClean="0">
                <a:solidFill>
                  <a:srgbClr val="000000"/>
                </a:solidFill>
              </a:rPr>
              <a:t>Important green ICT standards have been developed by SG5 WP3. These are namely:</a:t>
            </a:r>
          </a:p>
          <a:p>
            <a:pPr>
              <a:spcBef>
                <a:spcPct val="0"/>
              </a:spcBef>
              <a:buFont typeface="Wingdings" pitchFamily="2" charset="2"/>
              <a:buNone/>
              <a:defRPr/>
            </a:pPr>
            <a:endParaRPr lang="fr-FR" sz="800" b="1" dirty="0" smtClean="0">
              <a:solidFill>
                <a:srgbClr val="000000"/>
              </a:solidFill>
            </a:endParaRPr>
          </a:p>
          <a:p>
            <a:pPr marL="631825" lvl="1" indent="-368300">
              <a:spcBef>
                <a:spcPct val="0"/>
              </a:spcBef>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L.1000</a:t>
            </a:r>
            <a:r>
              <a:rPr lang="en-US" sz="1400" dirty="0" smtClean="0">
                <a:solidFill>
                  <a:schemeClr val="tx2"/>
                </a:solidFill>
              </a:rPr>
              <a:t>: Universal power adapter and charger solution for mobile terminals and other hand-held ICT devices</a:t>
            </a:r>
          </a:p>
          <a:p>
            <a:pPr marL="631825" lvl="1" indent="-368300">
              <a:spcBef>
                <a:spcPct val="0"/>
              </a:spcBef>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L.1001</a:t>
            </a:r>
            <a:r>
              <a:rPr lang="en-US" sz="1400" dirty="0" smtClean="0">
                <a:solidFill>
                  <a:schemeClr val="tx2"/>
                </a:solidFill>
              </a:rPr>
              <a:t>: External universal power adapter solutions for stationary information and communication technology devices </a:t>
            </a:r>
          </a:p>
          <a:p>
            <a:pPr marL="631825" lvl="1" indent="-368300">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L.1100</a:t>
            </a:r>
            <a:r>
              <a:rPr lang="en-US" sz="1400" dirty="0" smtClean="0">
                <a:solidFill>
                  <a:schemeClr val="tx2"/>
                </a:solidFill>
              </a:rPr>
              <a:t>: A method to provide recycling information of rare metals in ICT products</a:t>
            </a:r>
          </a:p>
          <a:p>
            <a:pPr marL="631825" lvl="1" indent="-368300">
              <a:buFont typeface="Wingdings" pitchFamily="2" charset="2"/>
              <a:buNone/>
              <a:defRPr/>
            </a:pPr>
            <a:endParaRPr lang="en-US" sz="700" dirty="0" smtClean="0">
              <a:solidFill>
                <a:schemeClr val="tx2"/>
              </a:solidFill>
            </a:endParaRPr>
          </a:p>
          <a:p>
            <a:pPr marL="631825" lvl="1" indent="-368300">
              <a:buFont typeface="Wingdings" pitchFamily="2" charset="2"/>
              <a:buChar char="§"/>
              <a:defRP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L.1200 </a:t>
            </a:r>
            <a:r>
              <a:rPr lang="fr-FR" sz="1400" dirty="0" smtClean="0">
                <a:solidFill>
                  <a:schemeClr val="tx2"/>
                </a:solidFill>
              </a:rPr>
              <a:t>: </a:t>
            </a:r>
            <a:r>
              <a:rPr lang="en-US" sz="1400" dirty="0" smtClean="0">
                <a:solidFill>
                  <a:schemeClr val="tx2"/>
                </a:solidFill>
              </a:rPr>
              <a:t>Direct current power feeding interface up to 400V at the input to telecommunications and ICT equipment</a:t>
            </a:r>
            <a:endParaRPr lang="fr-FR" sz="1100" dirty="0" smtClean="0">
              <a:solidFill>
                <a:srgbClr val="000000"/>
              </a:solidFill>
            </a:endParaRPr>
          </a:p>
          <a:p>
            <a:pPr marL="631825" lvl="1" indent="-368300">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L.1300</a:t>
            </a:r>
            <a:r>
              <a:rPr lang="en-US" sz="1400" dirty="0" smtClean="0">
                <a:solidFill>
                  <a:schemeClr val="tx2"/>
                </a:solidFill>
              </a:rPr>
              <a:t>: Best practices for green data </a:t>
            </a:r>
            <a:r>
              <a:rPr lang="en-US" sz="1400" dirty="0" err="1" smtClean="0">
                <a:solidFill>
                  <a:schemeClr val="tx2"/>
                </a:solidFill>
              </a:rPr>
              <a:t>centres</a:t>
            </a:r>
            <a:r>
              <a:rPr lang="en-US" sz="1400" dirty="0" smtClean="0">
                <a:solidFill>
                  <a:schemeClr val="tx2"/>
                </a:solidFill>
              </a:rPr>
              <a:t> </a:t>
            </a:r>
          </a:p>
          <a:p>
            <a:pPr marL="631825" lvl="1" indent="-368300">
              <a:buFont typeface="Wingdings" pitchFamily="2" charset="2"/>
              <a:buChar char="§"/>
              <a:defRPr/>
            </a:pPr>
            <a:r>
              <a:rPr lang="fr-FR" sz="1400" dirty="0" err="1" smtClean="0">
                <a:solidFill>
                  <a:schemeClr val="tx2"/>
                </a:solidFill>
              </a:rPr>
              <a:t>Recommendation</a:t>
            </a:r>
            <a:r>
              <a:rPr lang="fr-FR" sz="1400" dirty="0" smtClean="0">
                <a:solidFill>
                  <a:schemeClr val="tx2"/>
                </a:solidFill>
              </a:rPr>
              <a:t> ITU-T </a:t>
            </a:r>
            <a:r>
              <a:rPr lang="fr-FR" sz="1400" b="1" dirty="0" smtClean="0">
                <a:solidFill>
                  <a:schemeClr val="tx2"/>
                </a:solidFill>
              </a:rPr>
              <a:t>L.1310</a:t>
            </a:r>
            <a:r>
              <a:rPr lang="fr-FR" sz="1400" dirty="0" smtClean="0">
                <a:solidFill>
                  <a:schemeClr val="tx2"/>
                </a:solidFill>
              </a:rPr>
              <a:t>: </a:t>
            </a:r>
            <a:r>
              <a:rPr lang="en-US" sz="1400" dirty="0" smtClean="0">
                <a:solidFill>
                  <a:schemeClr val="tx2"/>
                </a:solidFill>
              </a:rPr>
              <a:t>Energy efficiency metrics and measurement for telecommunication equipment</a:t>
            </a:r>
          </a:p>
          <a:p>
            <a:pPr marL="263525" lvl="1" indent="0">
              <a:buFont typeface="Wingdings" pitchFamily="2" charset="2"/>
              <a:buNone/>
              <a:defRPr/>
            </a:pPr>
            <a:endParaRPr lang="fr-FR" sz="700" dirty="0" smtClean="0">
              <a:solidFill>
                <a:srgbClr val="000000"/>
              </a:solidFill>
            </a:endParaRPr>
          </a:p>
          <a:p>
            <a:pPr marL="631825" lvl="1" indent="-368300">
              <a:spcBef>
                <a:spcPct val="0"/>
              </a:spcBef>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L.1400 </a:t>
            </a:r>
            <a:r>
              <a:rPr lang="en-US" sz="1400" dirty="0" smtClean="0">
                <a:solidFill>
                  <a:schemeClr val="tx2"/>
                </a:solidFill>
              </a:rPr>
              <a:t>:</a:t>
            </a:r>
            <a:r>
              <a:rPr lang="en-US" sz="1400" b="1" dirty="0" smtClean="0">
                <a:solidFill>
                  <a:schemeClr val="tx2"/>
                </a:solidFill>
              </a:rPr>
              <a:t> </a:t>
            </a:r>
            <a:r>
              <a:rPr lang="en-US" sz="1400" dirty="0" smtClean="0">
                <a:solidFill>
                  <a:schemeClr val="tx2"/>
                </a:solidFill>
              </a:rPr>
              <a:t>Overview and general principles of methodologies for assessing the environmental impact of information and </a:t>
            </a:r>
            <a:r>
              <a:rPr lang="fr-FR" sz="1400" dirty="0" smtClean="0">
                <a:solidFill>
                  <a:schemeClr val="tx2"/>
                </a:solidFill>
              </a:rPr>
              <a:t>communication technologies</a:t>
            </a:r>
            <a:endParaRPr lang="en-US" sz="1400" dirty="0" smtClean="0">
              <a:solidFill>
                <a:schemeClr val="tx2"/>
              </a:solidFill>
            </a:endParaRPr>
          </a:p>
          <a:p>
            <a:pPr marL="631825" lvl="1" indent="-368300">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L.1410 </a:t>
            </a:r>
            <a:r>
              <a:rPr lang="en-US" sz="1400" dirty="0" smtClean="0">
                <a:solidFill>
                  <a:schemeClr val="tx2"/>
                </a:solidFill>
              </a:rPr>
              <a:t>:</a:t>
            </a:r>
            <a:r>
              <a:rPr lang="en-US" sz="1400" b="1" dirty="0" smtClean="0">
                <a:solidFill>
                  <a:schemeClr val="tx2"/>
                </a:solidFill>
              </a:rPr>
              <a:t> </a:t>
            </a:r>
            <a:r>
              <a:rPr lang="en-US" sz="1400" i="1" dirty="0" smtClean="0">
                <a:solidFill>
                  <a:schemeClr val="tx2"/>
                </a:solidFill>
              </a:rPr>
              <a:t>Methodology for environmental impacts of Information and Communication Technologies (ICT) goods, networks and services</a:t>
            </a:r>
            <a:endParaRPr lang="en-US" sz="1400" dirty="0" smtClean="0">
              <a:solidFill>
                <a:schemeClr val="tx2"/>
              </a:solidFill>
            </a:endParaRPr>
          </a:p>
          <a:p>
            <a:pPr marL="631825" lvl="1" indent="-368300">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L.1420 </a:t>
            </a:r>
            <a:r>
              <a:rPr lang="en-US" sz="1400" dirty="0" smtClean="0">
                <a:solidFill>
                  <a:schemeClr val="tx2"/>
                </a:solidFill>
              </a:rPr>
              <a:t>: </a:t>
            </a:r>
            <a:r>
              <a:rPr lang="en-US" sz="1400" i="1" dirty="0" smtClean="0">
                <a:solidFill>
                  <a:schemeClr val="tx2"/>
                </a:solidFill>
              </a:rPr>
              <a:t>Methodology for environmental impacts of Information and Communication Technologies (ICT) in organizations</a:t>
            </a:r>
          </a:p>
          <a:p>
            <a:pPr marL="631825" lvl="1" indent="-368300">
              <a:buFont typeface="Wingdings" pitchFamily="2" charset="2"/>
              <a:buChar char="§"/>
              <a:defRPr/>
            </a:pPr>
            <a:r>
              <a:rPr lang="en-US" sz="1400" dirty="0" smtClean="0">
                <a:solidFill>
                  <a:schemeClr val="tx2"/>
                </a:solidFill>
              </a:rPr>
              <a:t>Recommendation ITU-T </a:t>
            </a:r>
            <a:r>
              <a:rPr lang="en-US" sz="1400" b="1" dirty="0" smtClean="0">
                <a:solidFill>
                  <a:schemeClr val="tx2"/>
                </a:solidFill>
              </a:rPr>
              <a:t>L. 1430 </a:t>
            </a:r>
            <a:r>
              <a:rPr lang="en-US" sz="1400" i="1" dirty="0" smtClean="0">
                <a:solidFill>
                  <a:schemeClr val="tx2"/>
                </a:solidFill>
              </a:rPr>
              <a:t>: </a:t>
            </a:r>
            <a:r>
              <a:rPr lang="en-US" sz="1400" i="1" dirty="0">
                <a:solidFill>
                  <a:schemeClr val="tx2"/>
                </a:solidFill>
              </a:rPr>
              <a:t>Methodology for assessment of the environmental impact of information and communication technology greenhouse gas and energy projects </a:t>
            </a:r>
            <a:r>
              <a:rPr lang="en-US" sz="1400" i="1" dirty="0" smtClean="0">
                <a:solidFill>
                  <a:schemeClr val="tx2"/>
                </a:solidFill>
              </a:rPr>
              <a:t>(consented)</a:t>
            </a:r>
            <a:endParaRPr lang="en-US" sz="1400" dirty="0" smtClean="0">
              <a:solidFill>
                <a:schemeClr val="tx2"/>
              </a:solidFill>
            </a:endParaRPr>
          </a:p>
          <a:p>
            <a:pPr marL="631825" lvl="1" indent="-368300">
              <a:buFont typeface="Wingdings" pitchFamily="2" charset="2"/>
              <a:buChar char="§"/>
              <a:defRPr/>
            </a:pPr>
            <a:endParaRPr lang="en-US" sz="1400" dirty="0" smtClean="0">
              <a:solidFill>
                <a:srgbClr val="000000"/>
              </a:solidFill>
            </a:endParaRPr>
          </a:p>
          <a:p>
            <a:pPr>
              <a:lnSpc>
                <a:spcPct val="90000"/>
              </a:lnSpc>
              <a:buFont typeface="Wingdings" pitchFamily="2" charset="2"/>
              <a:buNone/>
              <a:defRPr/>
            </a:pPr>
            <a:endParaRPr lang="en-US" altLang="zh-CN" sz="1600" dirty="0" smtClean="0">
              <a:ea typeface="SimSun" pitchFamily="2" charset="-122"/>
            </a:endParaRPr>
          </a:p>
          <a:p>
            <a:pPr>
              <a:buFont typeface="Wingdings" pitchFamily="2" charset="2"/>
              <a:buNone/>
              <a:defRPr/>
            </a:pPr>
            <a:endParaRPr lang="en-US" sz="1600" dirty="0" smtClean="0"/>
          </a:p>
        </p:txBody>
      </p:sp>
      <p:sp>
        <p:nvSpPr>
          <p:cNvPr id="13320" name="Slide Number Placeholder 6"/>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D28A3521-60B9-44AF-827A-53FDC8D845C9}" type="slidenum">
              <a:rPr lang="en-US" sz="1000" smtClean="0">
                <a:solidFill>
                  <a:srgbClr val="0E438A"/>
                </a:solidFill>
                <a:latin typeface="Zurich BT"/>
                <a:cs typeface="Times New Roman" pitchFamily="18" charset="0"/>
              </a:rPr>
              <a:pPr eaLnBrk="1" hangingPunct="1"/>
              <a:t>9</a:t>
            </a:fld>
            <a:endParaRPr lang="en-US" sz="1000" smtClean="0">
              <a:solidFill>
                <a:srgbClr val="0E438A"/>
              </a:solidFill>
              <a:latin typeface="Zurich BT"/>
              <a:cs typeface="Times New Roman" pitchFamily="18" charset="0"/>
            </a:endParaRPr>
          </a:p>
        </p:txBody>
      </p:sp>
    </p:spTree>
    <p:extLst>
      <p:ext uri="{BB962C8B-B14F-4D97-AF65-F5344CB8AC3E}">
        <p14:creationId xmlns:p14="http://schemas.microsoft.com/office/powerpoint/2010/main" val="32998846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6449EC96DC57498B2A802E799DC79B" ma:contentTypeVersion="3" ma:contentTypeDescription="Create a new document." ma:contentTypeScope="" ma:versionID="628ed65c7ccab8648abe89630e0a7679">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A36B06-88F5-4FA3-B52E-82573BE0C119}"/>
</file>

<file path=customXml/itemProps2.xml><?xml version="1.0" encoding="utf-8"?>
<ds:datastoreItem xmlns:ds="http://schemas.openxmlformats.org/officeDocument/2006/customXml" ds:itemID="{5D090BA1-70B0-4585-B91E-10B77D1743B6}"/>
</file>

<file path=customXml/itemProps3.xml><?xml version="1.0" encoding="utf-8"?>
<ds:datastoreItem xmlns:ds="http://schemas.openxmlformats.org/officeDocument/2006/customXml" ds:itemID="{274285B9-889F-4DA6-8077-0047FB36EEF7}"/>
</file>

<file path=docProps/app.xml><?xml version="1.0" encoding="utf-8"?>
<Properties xmlns="http://schemas.openxmlformats.org/officeDocument/2006/extended-properties" xmlns:vt="http://schemas.openxmlformats.org/officeDocument/2006/docPropsVTypes">
  <Template>Maple</Template>
  <TotalTime>23699</TotalTime>
  <Words>2245</Words>
  <Application>Microsoft Office PowerPoint</Application>
  <PresentationFormat>On-screen Show (4:3)</PresentationFormat>
  <Paragraphs>280</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ITU-e</vt:lpstr>
      <vt:lpstr>PowerPoint Presentation</vt:lpstr>
      <vt:lpstr>ITU-T Resolution 73 on ICTs, the Environment and Climate Change Revised and consented at World Telecommunication Standardization Assembly (Dubai, 2012)</vt:lpstr>
      <vt:lpstr>ITU-T New Resolution 79 on E-Waste Consented at World Telecommunication Standardization Assembly (Dubai, 2012)</vt:lpstr>
      <vt:lpstr>PowerPoint Presentation</vt:lpstr>
      <vt:lpstr>Terms of Reference</vt:lpstr>
      <vt:lpstr>  Structure of ITU-T Study Group 5</vt:lpstr>
      <vt:lpstr>PowerPoint Presentation</vt:lpstr>
      <vt:lpstr>Working Party 3/5 “ICT and climate change”</vt:lpstr>
      <vt:lpstr>Highlights on Deliverables of WP3/5</vt:lpstr>
      <vt:lpstr> ITU-T Methodologies</vt:lpstr>
      <vt:lpstr>Direct current power feeding interface up to 400V at the input to telecommunications and ICT equipment</vt:lpstr>
      <vt:lpstr>Focus Group on Smart Sustainable Cities</vt:lpstr>
      <vt:lpstr>Focus Group on Smart Sustainable Cities:</vt:lpstr>
      <vt:lpstr>Focus Group on Smart Water Management</vt:lpstr>
      <vt:lpstr>Focus Group on Smart Water Management:</vt:lpstr>
      <vt:lpstr>Raising Awareness</vt:lpstr>
      <vt:lpstr>Upcoming Workshop and Events</vt:lpstr>
      <vt:lpstr>3rd ITU Green Standards Week</vt:lpstr>
      <vt:lpstr>Links</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Campilongo, Erica</cp:lastModifiedBy>
  <cp:revision>1091</cp:revision>
  <cp:lastPrinted>2001-11-25T13:41:09Z</cp:lastPrinted>
  <dcterms:created xsi:type="dcterms:W3CDTF">2006-05-30T12:53:59Z</dcterms:created>
  <dcterms:modified xsi:type="dcterms:W3CDTF">2013-07-05T15:54:37Z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sflag">
    <vt:lpwstr>1353962040</vt:lpwstr>
  </property>
  <property fmtid="{D5CDD505-2E9C-101B-9397-08002B2CF9AE}" pid="13" name="ContentTypeId">
    <vt:lpwstr>0x010100176449EC96DC57498B2A802E799DC79B</vt:lpwstr>
  </property>
</Properties>
</file>