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5.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26" r:id="rId2"/>
    <p:sldId id="342" r:id="rId3"/>
    <p:sldId id="359" r:id="rId4"/>
    <p:sldId id="325" r:id="rId5"/>
    <p:sldId id="362" r:id="rId6"/>
    <p:sldId id="363" r:id="rId7"/>
    <p:sldId id="367" r:id="rId8"/>
    <p:sldId id="364" r:id="rId9"/>
    <p:sldId id="329" r:id="rId10"/>
    <p:sldId id="366" r:id="rId11"/>
    <p:sldId id="352" r:id="rId12"/>
    <p:sldId id="35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7081" autoAdjust="0"/>
  </p:normalViewPr>
  <p:slideViewPr>
    <p:cSldViewPr>
      <p:cViewPr>
        <p:scale>
          <a:sx n="70" d="100"/>
          <a:sy n="70" d="100"/>
        </p:scale>
        <p:origin x="-43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DF1A04-4C6A-4221-BBAA-199970E24E8A}" type="datetimeFigureOut">
              <a:rPr lang="en-US" smtClean="0"/>
              <a:pPr/>
              <a:t>7/11/2013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D729696-3957-45FC-AC4D-B2AF56DE4E37}" type="slidenum">
              <a:rPr lang="en-US" smtClean="0"/>
              <a:pPr/>
              <a:t>‹N°›</a:t>
            </a:fld>
            <a:endParaRPr lang="en-US"/>
          </a:p>
        </p:txBody>
      </p:sp>
    </p:spTree>
    <p:extLst>
      <p:ext uri="{BB962C8B-B14F-4D97-AF65-F5344CB8AC3E}">
        <p14:creationId xmlns:p14="http://schemas.microsoft.com/office/powerpoint/2010/main" val="3639102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095E67D-2BE8-49EC-84AA-111943215A90}" type="datetimeFigureOut">
              <a:rPr lang="en-US" smtClean="0"/>
              <a:pPr/>
              <a:t>7/11/2013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C13C0E-56C2-4D9F-9401-3F2C6D1C7C45}" type="slidenum">
              <a:rPr lang="en-US" smtClean="0"/>
              <a:pPr/>
              <a:t>‹N°›</a:t>
            </a:fld>
            <a:endParaRPr lang="en-US"/>
          </a:p>
        </p:txBody>
      </p:sp>
    </p:spTree>
    <p:extLst>
      <p:ext uri="{BB962C8B-B14F-4D97-AF65-F5344CB8AC3E}">
        <p14:creationId xmlns:p14="http://schemas.microsoft.com/office/powerpoint/2010/main" val="3292978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FC13C0E-56C2-4D9F-9401-3F2C6D1C7C4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f-ZA"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C13C0E-56C2-4D9F-9401-3F2C6D1C7C4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B4FEFA-C46A-45C6-AC6A-DE25CE5D9A1B}" type="datetimeFigureOut">
              <a:rPr lang="en-US" smtClean="0"/>
              <a:pPr/>
              <a:t>7/11/2013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EA6540A-8BF5-4894-BF93-83606FBD7345}"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B4FEFA-C46A-45C6-AC6A-DE25CE5D9A1B}" type="datetimeFigureOut">
              <a:rPr lang="en-US" smtClean="0"/>
              <a:pPr/>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6540A-8BF5-4894-BF93-83606FBD7345}"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B4FEFA-C46A-45C6-AC6A-DE25CE5D9A1B}" type="datetimeFigureOut">
              <a:rPr lang="en-US" smtClean="0"/>
              <a:pPr/>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B4FEFA-C46A-45C6-AC6A-DE25CE5D9A1B}" type="datetimeFigureOut">
              <a:rPr lang="en-US" smtClean="0"/>
              <a:pPr/>
              <a:t>7/11/2013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B4FEFA-C46A-45C6-AC6A-DE25CE5D9A1B}" type="datetimeFigureOut">
              <a:rPr lang="en-US" smtClean="0"/>
              <a:pPr/>
              <a:t>7/11/2013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4FEFA-C46A-45C6-AC6A-DE25CE5D9A1B}" type="datetimeFigureOut">
              <a:rPr lang="en-US" smtClean="0"/>
              <a:pPr/>
              <a:t>7/11/2013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B4FEFA-C46A-45C6-AC6A-DE25CE5D9A1B}" type="datetimeFigureOut">
              <a:rPr lang="en-US" smtClean="0"/>
              <a:pPr/>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A6540A-8BF5-4894-BF93-83606FBD7345}"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B4FEFA-C46A-45C6-AC6A-DE25CE5D9A1B}" type="datetimeFigureOut">
              <a:rPr lang="en-US" smtClean="0"/>
              <a:pPr/>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EA6540A-8BF5-4894-BF93-83606FBD7345}" type="slidenum">
              <a:rPr lang="en-US" smtClean="0"/>
              <a:pPr/>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B4FEFA-C46A-45C6-AC6A-DE25CE5D9A1B}" type="datetimeFigureOut">
              <a:rPr lang="en-US" smtClean="0"/>
              <a:pPr/>
              <a:t>7/11/2013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A6540A-8BF5-4894-BF93-83606FBD7345}" type="slidenum">
              <a:rPr lang="en-US" smtClean="0"/>
              <a:pPr/>
              <a:t>‹N°›</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a:t>
            </a:r>
            <a:r>
              <a:rPr lang="en-US" dirty="0" err="1" smtClean="0"/>
              <a:t>Déchets</a:t>
            </a:r>
            <a:r>
              <a:rPr lang="en-US" dirty="0" smtClean="0"/>
              <a:t>: </a:t>
            </a:r>
            <a:r>
              <a:rPr lang="en-US" dirty="0" err="1" smtClean="0"/>
              <a:t>Défis</a:t>
            </a:r>
            <a:r>
              <a:rPr lang="en-US" dirty="0" smtClean="0"/>
              <a:t> et </a:t>
            </a:r>
            <a:r>
              <a:rPr lang="en-US" dirty="0" err="1" smtClean="0"/>
              <a:t>Opportunités</a:t>
            </a:r>
            <a:r>
              <a:rPr lang="en-US" dirty="0" smtClean="0"/>
              <a:t> en </a:t>
            </a:r>
            <a:r>
              <a:rPr lang="en-US" dirty="0" err="1" smtClean="0"/>
              <a:t>Afrique</a:t>
            </a:r>
            <a:endParaRPr lang="en-US" dirty="0"/>
          </a:p>
        </p:txBody>
      </p:sp>
      <p:sp>
        <p:nvSpPr>
          <p:cNvPr id="3" name="Subtitle 2"/>
          <p:cNvSpPr>
            <a:spLocks noGrp="1"/>
          </p:cNvSpPr>
          <p:nvPr>
            <p:ph type="subTitle" idx="1"/>
          </p:nvPr>
        </p:nvSpPr>
        <p:spPr>
          <a:xfrm>
            <a:off x="304800" y="4953000"/>
            <a:ext cx="7854696" cy="1752600"/>
          </a:xfrm>
        </p:spPr>
        <p:txBody>
          <a:bodyPr>
            <a:normAutofit fontScale="85000" lnSpcReduction="20000"/>
          </a:bodyPr>
          <a:lstStyle/>
          <a:p>
            <a:pPr algn="l"/>
            <a:r>
              <a:rPr lang="en-US" dirty="0" smtClean="0"/>
              <a:t>Par Anita HODARI</a:t>
            </a:r>
          </a:p>
          <a:p>
            <a:pPr algn="l"/>
            <a:r>
              <a:rPr lang="en-US" dirty="0" err="1" smtClean="0"/>
              <a:t>Responsable</a:t>
            </a:r>
            <a:r>
              <a:rPr lang="en-US" dirty="0" smtClean="0"/>
              <a:t> de E-</a:t>
            </a:r>
            <a:r>
              <a:rPr lang="en-US" dirty="0" err="1" smtClean="0"/>
              <a:t>Déchets</a:t>
            </a:r>
            <a:r>
              <a:rPr lang="en-US" dirty="0" smtClean="0"/>
              <a:t> Management</a:t>
            </a:r>
          </a:p>
          <a:p>
            <a:pPr algn="l"/>
            <a:r>
              <a:rPr lang="en-US" dirty="0" smtClean="0"/>
              <a:t>RURA/RWANDA</a:t>
            </a:r>
          </a:p>
          <a:p>
            <a:pPr algn="l"/>
            <a:r>
              <a:rPr lang="en-US" dirty="0" smtClean="0"/>
              <a:t>Email : anita.batamuliza@rura.gov.rw</a:t>
            </a:r>
          </a:p>
          <a:p>
            <a:pPr algn="l"/>
            <a:r>
              <a:rPr lang="en-US" dirty="0" smtClean="0"/>
              <a:t>Website: http://www.rura.gov.rw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305800" cy="1219200"/>
          </a:xfrm>
        </p:spPr>
        <p:txBody>
          <a:bodyPr>
            <a:noAutofit/>
          </a:bodyPr>
          <a:lstStyle/>
          <a:p>
            <a:r>
              <a:rPr lang="en-GB" sz="3600" b="1" dirty="0" err="1" smtClean="0">
                <a:solidFill>
                  <a:schemeClr val="tx1"/>
                </a:solidFill>
              </a:rPr>
              <a:t>Groupe</a:t>
            </a:r>
            <a:r>
              <a:rPr lang="en-GB" sz="3600" b="1" dirty="0" smtClean="0">
                <a:solidFill>
                  <a:schemeClr val="tx1"/>
                </a:solidFill>
              </a:rPr>
              <a:t> de Travail de </a:t>
            </a:r>
            <a:r>
              <a:rPr lang="en-GB" sz="3600" b="1" dirty="0" err="1" smtClean="0">
                <a:solidFill>
                  <a:schemeClr val="tx1"/>
                </a:solidFill>
              </a:rPr>
              <a:t>Gestion</a:t>
            </a:r>
            <a:r>
              <a:rPr lang="en-GB" sz="3600" b="1" dirty="0" smtClean="0">
                <a:solidFill>
                  <a:schemeClr val="tx1"/>
                </a:solidFill>
              </a:rPr>
              <a:t> des E-</a:t>
            </a:r>
            <a:r>
              <a:rPr lang="en-GB" sz="3600" b="1" dirty="0" err="1" smtClean="0">
                <a:solidFill>
                  <a:schemeClr val="tx1"/>
                </a:solidFill>
              </a:rPr>
              <a:t>Déchets</a:t>
            </a:r>
            <a:r>
              <a:rPr lang="en-GB" sz="3600" b="1" dirty="0" smtClean="0">
                <a:solidFill>
                  <a:schemeClr val="tx1"/>
                </a:solidFill>
              </a:rPr>
              <a:t> </a:t>
            </a:r>
            <a:r>
              <a:rPr lang="en-GB" sz="3600" b="1" dirty="0">
                <a:solidFill>
                  <a:schemeClr val="tx1"/>
                </a:solidFill>
              </a:rPr>
              <a:t>(Taskforce)</a:t>
            </a:r>
          </a:p>
        </p:txBody>
      </p:sp>
      <p:sp>
        <p:nvSpPr>
          <p:cNvPr id="3" name="Content Placeholder 2"/>
          <p:cNvSpPr>
            <a:spLocks noGrp="1"/>
          </p:cNvSpPr>
          <p:nvPr>
            <p:ph idx="1"/>
          </p:nvPr>
        </p:nvSpPr>
        <p:spPr/>
        <p:txBody>
          <a:bodyPr>
            <a:normAutofit fontScale="92500" lnSpcReduction="10000"/>
          </a:bodyPr>
          <a:lstStyle/>
          <a:p>
            <a:pPr marL="457200" lvl="1" indent="0">
              <a:spcBef>
                <a:spcPts val="0"/>
              </a:spcBef>
              <a:buClrTx/>
              <a:buSzTx/>
              <a:buFont typeface="Wingdings" pitchFamily="2" charset="2"/>
              <a:buChar char="v"/>
            </a:pPr>
            <a:r>
              <a:rPr lang="fr-FR" sz="2000" dirty="0" smtClean="0"/>
              <a:t>Harmoniser les politiques, les stratégies et les régulations pour s'attaquer aux problèmes des E-Déchets</a:t>
            </a:r>
            <a:br>
              <a:rPr lang="fr-FR" sz="2000" dirty="0" smtClean="0"/>
            </a:br>
            <a:endParaRPr lang="en-GB" sz="2000" dirty="0"/>
          </a:p>
          <a:p>
            <a:pPr marL="457200" lvl="1" indent="0" algn="just">
              <a:spcBef>
                <a:spcPts val="0"/>
              </a:spcBef>
              <a:buClrTx/>
              <a:buSzTx/>
              <a:buNone/>
            </a:pPr>
            <a:endParaRPr lang="en-US" sz="2000" dirty="0"/>
          </a:p>
          <a:p>
            <a:pPr marL="457200" lvl="1" indent="0">
              <a:spcBef>
                <a:spcPts val="0"/>
              </a:spcBef>
              <a:buClrTx/>
              <a:buSzTx/>
              <a:buFont typeface="Wingdings" pitchFamily="2" charset="2"/>
              <a:buChar char="v"/>
            </a:pPr>
            <a:r>
              <a:rPr lang="fr-FR" sz="2000" dirty="0" smtClean="0"/>
              <a:t>Discutez les meilleures pratiques des TIC vertes et adoption éventuelle de </a:t>
            </a:r>
            <a:r>
              <a:rPr lang="fr-FR" sz="2000" dirty="0" smtClean="0"/>
              <a:t>certaines </a:t>
            </a:r>
            <a:r>
              <a:rPr lang="fr-FR" sz="2000" dirty="0" smtClean="0"/>
              <a:t>d'entre elles</a:t>
            </a:r>
            <a:br>
              <a:rPr lang="fr-FR" sz="2000" dirty="0" smtClean="0"/>
            </a:br>
            <a:endParaRPr lang="en-GB" sz="2000" dirty="0"/>
          </a:p>
          <a:p>
            <a:pPr marL="457200" lvl="1" indent="0" algn="just">
              <a:spcBef>
                <a:spcPts val="0"/>
              </a:spcBef>
              <a:buClrTx/>
              <a:buSzTx/>
              <a:buNone/>
            </a:pPr>
            <a:endParaRPr lang="en-US" sz="2000" dirty="0"/>
          </a:p>
          <a:p>
            <a:pPr marL="457200" lvl="1" indent="0">
              <a:spcBef>
                <a:spcPts val="0"/>
              </a:spcBef>
              <a:buClrTx/>
              <a:buSzTx/>
              <a:buFont typeface="Wingdings" pitchFamily="2" charset="2"/>
              <a:buChar char="v"/>
            </a:pPr>
            <a:r>
              <a:rPr lang="fr-FR" sz="2000" dirty="0" smtClean="0"/>
              <a:t>Mettre en place des mesures pour décourager l'importation de déchets électroniques et le dumping dans la région.</a:t>
            </a:r>
          </a:p>
          <a:p>
            <a:pPr marL="457200" lvl="1" indent="0">
              <a:spcBef>
                <a:spcPts val="0"/>
              </a:spcBef>
              <a:buClrTx/>
              <a:buSzTx/>
              <a:buFont typeface="Wingdings" pitchFamily="2" charset="2"/>
              <a:buChar char="v"/>
            </a:pPr>
            <a:endParaRPr lang="fr-FR" sz="2000" dirty="0" smtClean="0"/>
          </a:p>
          <a:p>
            <a:pPr marL="457200" lvl="1" indent="0">
              <a:spcBef>
                <a:spcPts val="0"/>
              </a:spcBef>
              <a:buClrTx/>
              <a:buSzTx/>
              <a:buFont typeface="Wingdings" pitchFamily="2" charset="2"/>
              <a:buChar char="v"/>
            </a:pPr>
            <a:r>
              <a:rPr lang="fr-FR" sz="2000" dirty="0" smtClean="0"/>
              <a:t>Renforcement des liens entre les autorités de régulation et les parties prenantes concernées, y compris les agences de gestion de d’environnement respectives, et ce en vue de mettre en place un cadre réglementaire pour gestion des E-Déchets dans les industries de recyclage spécifiques.</a:t>
            </a:r>
          </a:p>
          <a:p>
            <a:pPr marL="457200" lvl="1" indent="0" algn="just">
              <a:spcBef>
                <a:spcPts val="0"/>
              </a:spcBef>
              <a:buClrTx/>
              <a:buSzTx/>
              <a:buNone/>
            </a:pPr>
            <a:endParaRPr lang="en-GB" sz="2000" dirty="0" smtClean="0"/>
          </a:p>
          <a:p>
            <a:endParaRPr lang="en-GB" sz="2000" dirty="0"/>
          </a:p>
        </p:txBody>
      </p:sp>
    </p:spTree>
    <p:extLst>
      <p:ext uri="{BB962C8B-B14F-4D97-AF65-F5344CB8AC3E}">
        <p14:creationId xmlns:p14="http://schemas.microsoft.com/office/powerpoint/2010/main" val="55575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685800"/>
          </a:xfrm>
        </p:spPr>
        <p:txBody>
          <a:bodyPr>
            <a:normAutofit/>
          </a:bodyPr>
          <a:lstStyle/>
          <a:p>
            <a:r>
              <a:rPr lang="en-US" sz="2800" b="1" dirty="0" smtClean="0"/>
              <a:t>Perspectives</a:t>
            </a:r>
            <a:endParaRPr lang="en-US" sz="2800" b="1" dirty="0"/>
          </a:p>
        </p:txBody>
      </p:sp>
      <p:sp>
        <p:nvSpPr>
          <p:cNvPr id="3" name="Content Placeholder 2"/>
          <p:cNvSpPr>
            <a:spLocks noGrp="1"/>
          </p:cNvSpPr>
          <p:nvPr>
            <p:ph idx="1"/>
          </p:nvPr>
        </p:nvSpPr>
        <p:spPr>
          <a:xfrm>
            <a:off x="2590800" y="685800"/>
            <a:ext cx="6324600" cy="6172200"/>
          </a:xfrm>
        </p:spPr>
        <p:txBody>
          <a:bodyPr>
            <a:noAutofit/>
          </a:bodyPr>
          <a:lstStyle/>
          <a:p>
            <a:r>
              <a:rPr lang="fr-FR" sz="1600" dirty="0" smtClean="0"/>
              <a:t>Institutionnalisation efficace pour la gestion des </a:t>
            </a:r>
            <a:r>
              <a:rPr lang="fr-FR" sz="1600" dirty="0" smtClean="0"/>
              <a:t>E-Déchets.</a:t>
            </a:r>
            <a:endParaRPr lang="fr-FR" sz="1600" dirty="0" smtClean="0"/>
          </a:p>
          <a:p>
            <a:r>
              <a:rPr lang="fr-FR" sz="1600" dirty="0" smtClean="0"/>
              <a:t>Politiques et stratégies spécifiques à mettre en place dans les pays africains.</a:t>
            </a:r>
            <a:endParaRPr lang="en-US" sz="1600" dirty="0" smtClean="0"/>
          </a:p>
          <a:p>
            <a:r>
              <a:rPr lang="fr-FR" sz="1600" dirty="0" smtClean="0"/>
              <a:t>Participations améliorées des parties prenantes dans la planification, la conception et la mise en œuvre collective de ce qui est convenu</a:t>
            </a:r>
          </a:p>
          <a:p>
            <a:r>
              <a:rPr lang="fr-FR" sz="1600" dirty="0" smtClean="0"/>
              <a:t>Permettre au niveau supérieur (gouvernements, blocs régionaux, etc.) en Afrique de collaborer et d'avoir un objectif  clair sur ​​la gestion des E-Déchets puisque c'est une menace pour notre environnement.</a:t>
            </a:r>
          </a:p>
          <a:p>
            <a:r>
              <a:rPr lang="fr-FR" sz="1600" dirty="0" smtClean="0"/>
              <a:t>L'environnement est contagieux. Les parties prenantes doivent participer en région et à l’international pour discuter de ces questions. Il s’agit d’aider à apprécier la gravité du problème et de créer des synergies pour les solutions.</a:t>
            </a:r>
          </a:p>
          <a:p>
            <a:r>
              <a:rPr lang="fr-FR" sz="1600" dirty="0" smtClean="0"/>
              <a:t>Le gouvernement devrait envisager des mesures incitatives et des mécanismes de financement pour les entrepreneurs qui pourraient être attirés par ce secteur.</a:t>
            </a:r>
          </a:p>
          <a:p>
            <a:r>
              <a:rPr lang="fr-FR" sz="1600" dirty="0" smtClean="0"/>
              <a:t>Un programme de formation et des efforts de qualité sont nécessaires à tous les niveaux</a:t>
            </a:r>
          </a:p>
          <a:p>
            <a:r>
              <a:rPr lang="fr-FR" sz="1600" dirty="0" smtClean="0"/>
              <a:t>Les pays africains qui n'ont pas signé la Convention de </a:t>
            </a:r>
            <a:r>
              <a:rPr lang="en-US" sz="1600" dirty="0" smtClean="0"/>
              <a:t>Basel </a:t>
            </a:r>
            <a:r>
              <a:rPr lang="fr-FR" sz="1600" dirty="0" smtClean="0"/>
              <a:t>ou Bamako sont priés de le faire afin d'éviter les équipements </a:t>
            </a:r>
            <a:r>
              <a:rPr lang="fr-FR" sz="1600" dirty="0" smtClean="0"/>
              <a:t>transfrontaliers dangereux</a:t>
            </a:r>
            <a:endParaRPr lang="fr-FR" sz="1600" dirty="0"/>
          </a:p>
        </p:txBody>
      </p:sp>
      <p:pic>
        <p:nvPicPr>
          <p:cNvPr id="4" name="Picture 3" descr="TOGETHER.jpg"/>
          <p:cNvPicPr>
            <a:picLocks noChangeAspect="1"/>
          </p:cNvPicPr>
          <p:nvPr/>
        </p:nvPicPr>
        <p:blipFill>
          <a:blip r:embed="rId2" cstate="print"/>
          <a:stretch>
            <a:fillRect/>
          </a:stretch>
        </p:blipFill>
        <p:spPr>
          <a:xfrm>
            <a:off x="0" y="685800"/>
            <a:ext cx="2590800" cy="388620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953000"/>
          </a:xfrm>
        </p:spPr>
        <p:txBody>
          <a:bodyPr/>
          <a:lstStyle/>
          <a:p>
            <a:pPr algn="ctr">
              <a:buNone/>
            </a:pPr>
            <a:r>
              <a:rPr lang="en-US" dirty="0" smtClean="0"/>
              <a:t>MERCI.</a:t>
            </a:r>
          </a:p>
          <a:p>
            <a:pPr algn="ctr">
              <a:buNone/>
            </a:pPr>
            <a:endParaRPr lang="en-US" dirty="0" smtClean="0"/>
          </a:p>
          <a:p>
            <a:pPr algn="ctr">
              <a:buNone/>
            </a:pPr>
            <a:r>
              <a:rPr lang="en-US" dirty="0" err="1" smtClean="0">
                <a:latin typeface="Algerian" pitchFamily="82" charset="0"/>
              </a:rPr>
              <a:t>MUrakoze</a:t>
            </a:r>
            <a:r>
              <a:rPr lang="en-US" dirty="0" smtClean="0">
                <a:latin typeface="Algerian" pitchFamily="82" charset="0"/>
              </a:rPr>
              <a:t> </a:t>
            </a:r>
            <a:r>
              <a:rPr lang="en-US" dirty="0" err="1" smtClean="0">
                <a:latin typeface="Algerian" pitchFamily="82" charset="0"/>
              </a:rPr>
              <a:t>cyane</a:t>
            </a:r>
            <a:r>
              <a:rPr lang="en-US" dirty="0" smtClean="0">
                <a:latin typeface="Algerian" pitchFamily="82" charset="0"/>
              </a:rPr>
              <a:t> !</a:t>
            </a:r>
          </a:p>
          <a:p>
            <a:pPr algn="ctr">
              <a:buNone/>
            </a:pPr>
            <a:endParaRPr lang="en-US" dirty="0" smtClean="0"/>
          </a:p>
          <a:p>
            <a:pPr algn="ctr">
              <a:buNone/>
            </a:pPr>
            <a:r>
              <a:rPr lang="en-US" dirty="0" smtClean="0"/>
              <a:t>THANK YOU</a:t>
            </a:r>
          </a:p>
          <a:p>
            <a:pPr algn="ctr">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r>
              <a:rPr lang="en-US" sz="3600" b="1" dirty="0" smtClean="0"/>
              <a:t>CONTOUR DE LA PRESENTATION</a:t>
            </a:r>
            <a:endParaRPr lang="en-US" sz="3600" b="1" dirty="0"/>
          </a:p>
        </p:txBody>
      </p:sp>
      <p:sp>
        <p:nvSpPr>
          <p:cNvPr id="3" name="Content Placeholder 2"/>
          <p:cNvSpPr>
            <a:spLocks noGrp="1"/>
          </p:cNvSpPr>
          <p:nvPr>
            <p:ph idx="1"/>
          </p:nvPr>
        </p:nvSpPr>
        <p:spPr>
          <a:xfrm>
            <a:off x="685800" y="1371600"/>
            <a:ext cx="8458200" cy="5486400"/>
          </a:xfrm>
        </p:spPr>
        <p:txBody>
          <a:bodyPr>
            <a:normAutofit/>
          </a:bodyPr>
          <a:lstStyle/>
          <a:p>
            <a:r>
              <a:rPr lang="en-US" sz="2800" dirty="0" smtClean="0"/>
              <a:t>Introduction </a:t>
            </a:r>
          </a:p>
          <a:p>
            <a:r>
              <a:rPr lang="en-US" sz="2800" dirty="0" err="1" smtClean="0"/>
              <a:t>Défits</a:t>
            </a:r>
            <a:r>
              <a:rPr lang="en-US" sz="2800" dirty="0" smtClean="0"/>
              <a:t> et </a:t>
            </a:r>
            <a:r>
              <a:rPr lang="en-US" sz="2800" dirty="0" err="1" smtClean="0"/>
              <a:t>Opportunités</a:t>
            </a:r>
            <a:r>
              <a:rPr lang="en-US" sz="2800" dirty="0" smtClean="0"/>
              <a:t> en </a:t>
            </a:r>
            <a:r>
              <a:rPr lang="en-US" sz="2800" dirty="0" err="1" smtClean="0"/>
              <a:t>Afrique</a:t>
            </a:r>
            <a:endParaRPr lang="en-US" sz="2800" dirty="0" smtClean="0"/>
          </a:p>
          <a:p>
            <a:r>
              <a:rPr lang="fr-FR" sz="2800" dirty="0" smtClean="0"/>
              <a:t>Gestion </a:t>
            </a:r>
            <a:r>
              <a:rPr lang="en-US" sz="2800" dirty="0" smtClean="0"/>
              <a:t>E-</a:t>
            </a:r>
            <a:r>
              <a:rPr lang="en-US" sz="2800" dirty="0" err="1" smtClean="0"/>
              <a:t>Déchets</a:t>
            </a:r>
            <a:r>
              <a:rPr lang="en-US" sz="2800" dirty="0" smtClean="0"/>
              <a:t> </a:t>
            </a:r>
            <a:r>
              <a:rPr lang="fr-FR" sz="2800" dirty="0" smtClean="0"/>
              <a:t>et cadre </a:t>
            </a:r>
            <a:r>
              <a:rPr lang="fr-FR" sz="2800" dirty="0" err="1" smtClean="0"/>
              <a:t>institutionel</a:t>
            </a:r>
            <a:endParaRPr lang="fr-FR" sz="2800" dirty="0" smtClean="0"/>
          </a:p>
          <a:p>
            <a:r>
              <a:rPr lang="fr-FR" sz="2800" dirty="0" smtClean="0"/>
              <a:t>Organisation de Communication d’Afrique de l’Est (EACO)</a:t>
            </a:r>
          </a:p>
          <a:p>
            <a:r>
              <a:rPr lang="fr-FR" sz="2800" dirty="0" smtClean="0"/>
              <a:t>L'impact de EACO en Afrique de l'Est</a:t>
            </a:r>
          </a:p>
          <a:p>
            <a:r>
              <a:rPr lang="fr-FR" sz="2800" dirty="0" smtClean="0"/>
              <a:t>EACO </a:t>
            </a:r>
            <a:r>
              <a:rPr lang="fr-FR" sz="2800" dirty="0" err="1" smtClean="0"/>
              <a:t>Task</a:t>
            </a:r>
            <a:r>
              <a:rPr lang="fr-FR" sz="2800" dirty="0" smtClean="0"/>
              <a:t> Force (Groupe de travail EACO).</a:t>
            </a:r>
          </a:p>
          <a:p>
            <a:r>
              <a:rPr lang="fr-FR" sz="2800" dirty="0" smtClean="0"/>
              <a:t>Perspectives</a:t>
            </a:r>
            <a:endParaRPr lang="en-US" sz="2800" dirty="0" smtClean="0"/>
          </a:p>
          <a:p>
            <a:endParaRPr lang="en-US" sz="2200" dirty="0" smtClean="0">
              <a:solidFill>
                <a:srgbClr val="FF0000"/>
              </a:solidFill>
            </a:endParaRPr>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None/>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Font typeface="Wingdings" pitchFamily="2" charset="2"/>
              <a:buChar char="q"/>
            </a:pP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762000"/>
          </a:xfrm>
        </p:spPr>
        <p:txBody>
          <a:bodyPr>
            <a:normAutofit fontScale="90000"/>
          </a:bodyPr>
          <a:lstStyle/>
          <a:p>
            <a:r>
              <a:rPr lang="af-ZA" dirty="0" smtClean="0"/>
              <a:t/>
            </a:r>
            <a:br>
              <a:rPr lang="af-ZA" dirty="0" smtClean="0"/>
            </a:br>
            <a:r>
              <a:rPr lang="af-ZA" sz="3100" b="1" dirty="0" smtClean="0"/>
              <a:t>Introduction</a:t>
            </a:r>
            <a:r>
              <a:rPr lang="af-ZA" dirty="0" smtClean="0"/>
              <a:t> </a:t>
            </a:r>
            <a:endParaRPr lang="af-ZA" dirty="0"/>
          </a:p>
        </p:txBody>
      </p:sp>
      <p:sp>
        <p:nvSpPr>
          <p:cNvPr id="3" name="Content Placeholder 2"/>
          <p:cNvSpPr>
            <a:spLocks noGrp="1"/>
          </p:cNvSpPr>
          <p:nvPr>
            <p:ph idx="1"/>
          </p:nvPr>
        </p:nvSpPr>
        <p:spPr>
          <a:xfrm>
            <a:off x="457200" y="1143000"/>
            <a:ext cx="8229600" cy="5105400"/>
          </a:xfrm>
        </p:spPr>
        <p:txBody>
          <a:bodyPr>
            <a:normAutofit fontScale="55000" lnSpcReduction="20000"/>
          </a:bodyPr>
          <a:lstStyle/>
          <a:p>
            <a:r>
              <a:rPr lang="en-US" b="1" dirty="0" smtClean="0">
                <a:solidFill>
                  <a:srgbClr val="FF0000"/>
                </a:solidFill>
              </a:rPr>
              <a:t>E-</a:t>
            </a:r>
            <a:r>
              <a:rPr lang="en-US" b="1" dirty="0" err="1" smtClean="0">
                <a:solidFill>
                  <a:srgbClr val="FF0000"/>
                </a:solidFill>
              </a:rPr>
              <a:t>Déchets</a:t>
            </a:r>
            <a:r>
              <a:rPr lang="en-US" b="1" dirty="0" smtClean="0"/>
              <a:t> </a:t>
            </a:r>
            <a:r>
              <a:rPr lang="fr-FR" dirty="0" smtClean="0"/>
              <a:t>est un terme utilisé pour couvrir presque tous les types d'équipements électriques et électroniques qui ont atteint leur fin de produit du cycle de vie. Il comprend trois catégories principales, à savoir les </a:t>
            </a:r>
            <a:r>
              <a:rPr lang="fr-FR" b="1" dirty="0" smtClean="0"/>
              <a:t>TIC et équipements de bureau </a:t>
            </a:r>
            <a:r>
              <a:rPr lang="fr-FR" dirty="0" smtClean="0"/>
              <a:t>(ex. PC de bureau, ordinateurs portables, des machines copy-/fax, les téléphones cellulaires et les téléphones), </a:t>
            </a:r>
            <a:r>
              <a:rPr lang="fr-FR" b="1" dirty="0" smtClean="0"/>
              <a:t>l'électronique du grand public </a:t>
            </a:r>
            <a:r>
              <a:rPr lang="fr-FR" dirty="0" smtClean="0"/>
              <a:t>(télévision, radio, </a:t>
            </a:r>
            <a:r>
              <a:rPr lang="fr-FR" dirty="0" err="1" smtClean="0"/>
              <a:t>HiFi</a:t>
            </a:r>
            <a:r>
              <a:rPr lang="fr-FR" dirty="0" smtClean="0"/>
              <a:t> de haut-parleurs) et les appareils ménagers (par exemple, bouilloires, fers à repasser, aspirateurs) la gestion des déchets électroniques et électriques devient un problème majeur pour de nombreux pays à travers le monde. En particulier, les pays en développement, il ya eu des critiques que les pays développés déversent leurs déchets électroniques vers les pays en développement entant qu’équipements de seconde main, vu qu’ils sont moins chers.</a:t>
            </a:r>
            <a:br>
              <a:rPr lang="fr-FR" dirty="0" smtClean="0"/>
            </a:br>
            <a:endParaRPr lang="en-US" dirty="0" smtClean="0"/>
          </a:p>
          <a:p>
            <a:r>
              <a:rPr lang="en-US" b="1" dirty="0" smtClean="0">
                <a:solidFill>
                  <a:srgbClr val="FF0000"/>
                </a:solidFill>
              </a:rPr>
              <a:t>Un </a:t>
            </a:r>
            <a:r>
              <a:rPr lang="en-US" b="1" dirty="0" err="1" smtClean="0">
                <a:solidFill>
                  <a:srgbClr val="FF0000"/>
                </a:solidFill>
              </a:rPr>
              <a:t>Déchet</a:t>
            </a:r>
            <a:r>
              <a:rPr lang="en-US" b="1" dirty="0" smtClean="0">
                <a:solidFill>
                  <a:srgbClr val="FF0000"/>
                </a:solidFill>
              </a:rPr>
              <a:t> Electronic </a:t>
            </a:r>
            <a:r>
              <a:rPr lang="fr-FR" dirty="0" smtClean="0"/>
              <a:t>n’est pas seulement un déchet, il contient des substances très toxiques, comme le mercure, le plomb, </a:t>
            </a:r>
            <a:r>
              <a:rPr lang="fr-FR" dirty="0" err="1" smtClean="0"/>
              <a:t>etc</a:t>
            </a:r>
            <a:r>
              <a:rPr lang="fr-FR" dirty="0" smtClean="0"/>
              <a:t> ... Les matériaux toxiques dans les appareils électroniques peuvent causer le cancer, troubles de reproduction, et de nombreux autres problèmes de santé si ce flux de déchets n'est pas correctement gérée. La question est grave: Que devons-nous faire avec nos rejets électroniques? Le mantra de «réduire, recycler, réutiliser» devrait être appliqué dans les pays développés et en </a:t>
            </a:r>
            <a:r>
              <a:rPr lang="fr-FR" dirty="0" smtClean="0"/>
              <a:t>développement…</a:t>
            </a:r>
            <a:endParaRPr lang="en-US" dirty="0" smtClean="0"/>
          </a:p>
          <a:p>
            <a:endParaRPr lang="en-US" dirty="0" smtClean="0"/>
          </a:p>
          <a:p>
            <a:r>
              <a:rPr lang="en-US" b="1" dirty="0" smtClean="0">
                <a:solidFill>
                  <a:srgbClr val="FF0000"/>
                </a:solidFill>
              </a:rPr>
              <a:t>Le </a:t>
            </a:r>
            <a:r>
              <a:rPr lang="en-US" b="1" dirty="0" err="1" smtClean="0">
                <a:solidFill>
                  <a:srgbClr val="FF0000"/>
                </a:solidFill>
              </a:rPr>
              <a:t>recyclage</a:t>
            </a:r>
            <a:r>
              <a:rPr lang="en-US" b="1" dirty="0" smtClean="0">
                <a:solidFill>
                  <a:srgbClr val="FF0000"/>
                </a:solidFill>
              </a:rPr>
              <a:t> des E-</a:t>
            </a:r>
            <a:r>
              <a:rPr lang="en-US" b="1" dirty="0" err="1" smtClean="0">
                <a:solidFill>
                  <a:srgbClr val="FF0000"/>
                </a:solidFill>
              </a:rPr>
              <a:t>Déchets</a:t>
            </a:r>
            <a:r>
              <a:rPr lang="en-US" b="1" dirty="0" smtClean="0">
                <a:solidFill>
                  <a:srgbClr val="FF0000"/>
                </a:solidFill>
              </a:rPr>
              <a:t> </a:t>
            </a:r>
            <a:r>
              <a:rPr lang="fr-FR" dirty="0" smtClean="0"/>
              <a:t>dans les pays en développement et en transition se fait principalement de manière informelle et il ya peu de réglementation en place pour protéger la santé de ceux qui démontent le matériel électronique. Les résultats ont montré que les niveaux d'e-déchets tendent à augmenter sensiblement en Afrique et, quand il s'agit de réellement manipuler les déchets électroniques d'une manière sûre et sécurisée, certains pays ont un manque significatif de connaissances et législations.</a:t>
            </a:r>
            <a:br>
              <a:rPr lang="fr-FR" dirty="0" smtClean="0"/>
            </a:br>
            <a:r>
              <a:rPr lang="fr-FR" dirty="0" smtClean="0"/>
              <a:t/>
            </a:r>
            <a:br>
              <a:rPr lang="fr-FR" dirty="0" smtClean="0"/>
            </a:br>
            <a:endParaRPr lang="en-US" dirty="0" smtClean="0"/>
          </a:p>
          <a:p>
            <a:r>
              <a:rPr lang="en-US" dirty="0" smtClean="0"/>
              <a:t>Les </a:t>
            </a:r>
            <a:r>
              <a:rPr lang="en-US" dirty="0" err="1" smtClean="0"/>
              <a:t>Déchets</a:t>
            </a:r>
            <a:r>
              <a:rPr lang="en-US" dirty="0" smtClean="0"/>
              <a:t> </a:t>
            </a:r>
            <a:r>
              <a:rPr lang="en-US" dirty="0" err="1" smtClean="0"/>
              <a:t>Electroniques</a:t>
            </a:r>
            <a:r>
              <a:rPr lang="en-US" dirty="0" smtClean="0"/>
              <a:t> (E-</a:t>
            </a:r>
            <a:r>
              <a:rPr lang="en-US" dirty="0" err="1" smtClean="0"/>
              <a:t>Déchets</a:t>
            </a:r>
            <a:r>
              <a:rPr lang="en-US" dirty="0" smtClean="0"/>
              <a:t>) </a:t>
            </a:r>
            <a:r>
              <a:rPr lang="fr-FR" dirty="0" smtClean="0"/>
              <a:t>s'accumulent rapidement dans le monde entier </a:t>
            </a:r>
            <a:r>
              <a:rPr lang="fr-FR" dirty="0" smtClean="0">
                <a:solidFill>
                  <a:srgbClr val="FF0000"/>
                </a:solidFill>
              </a:rPr>
              <a:t>en l'absence </a:t>
            </a:r>
            <a:r>
              <a:rPr lang="fr-FR" dirty="0" smtClean="0"/>
              <a:t>d'éducation ou de régulation pour </a:t>
            </a:r>
            <a:r>
              <a:rPr lang="fr-FR" dirty="0" smtClean="0">
                <a:solidFill>
                  <a:srgbClr val="FF0000"/>
                </a:solidFill>
              </a:rPr>
              <a:t>la manipulation et l'élimination </a:t>
            </a:r>
            <a:r>
              <a:rPr lang="fr-FR" dirty="0" smtClean="0"/>
              <a:t>appropriée.</a:t>
            </a:r>
          </a:p>
          <a:p>
            <a:endParaRPr lang="af-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33400"/>
          </a:xfrm>
        </p:spPr>
        <p:txBody>
          <a:bodyPr>
            <a:normAutofit/>
          </a:bodyPr>
          <a:lstStyle/>
          <a:p>
            <a:r>
              <a:rPr lang="en-US" sz="2800" b="1" dirty="0" err="1" smtClean="0"/>
              <a:t>Défis</a:t>
            </a:r>
            <a:endParaRPr lang="en-US" sz="2800" b="1" dirty="0"/>
          </a:p>
        </p:txBody>
      </p:sp>
      <p:pic>
        <p:nvPicPr>
          <p:cNvPr id="4" name="Content Placeholder 3" descr="EWASTE.jpg"/>
          <p:cNvPicPr>
            <a:picLocks noGrp="1" noChangeAspect="1"/>
          </p:cNvPicPr>
          <p:nvPr>
            <p:ph idx="1"/>
          </p:nvPr>
        </p:nvPicPr>
        <p:blipFill>
          <a:blip r:embed="rId3" cstate="print"/>
          <a:stretch>
            <a:fillRect/>
          </a:stretch>
        </p:blipFill>
        <p:spPr>
          <a:xfrm>
            <a:off x="609600" y="762000"/>
            <a:ext cx="6934200" cy="1981200"/>
          </a:xfrm>
          <a:prstGeom prst="rect">
            <a:avLst/>
          </a:prstGeom>
        </p:spPr>
      </p:pic>
      <p:sp>
        <p:nvSpPr>
          <p:cNvPr id="5" name="Rectangle 4"/>
          <p:cNvSpPr/>
          <p:nvPr/>
        </p:nvSpPr>
        <p:spPr>
          <a:xfrm>
            <a:off x="533400" y="2819400"/>
            <a:ext cx="7010400" cy="3170099"/>
          </a:xfrm>
          <a:prstGeom prst="rect">
            <a:avLst/>
          </a:prstGeom>
        </p:spPr>
        <p:txBody>
          <a:bodyPr wrap="square">
            <a:spAutoFit/>
          </a:bodyPr>
          <a:lstStyle/>
          <a:p>
            <a:pPr lvl="0">
              <a:buFont typeface="Wingdings" pitchFamily="2" charset="2"/>
              <a:buChar char="q"/>
            </a:pPr>
            <a:endParaRPr lang="en-US" sz="2000" dirty="0" smtClean="0"/>
          </a:p>
          <a:p>
            <a:pPr marL="342900" lvl="0" indent="-342900">
              <a:buFont typeface="Arial" pitchFamily="34" charset="0"/>
              <a:buChar char="•"/>
            </a:pPr>
            <a:r>
              <a:rPr lang="en-US" sz="2000" dirty="0" smtClean="0"/>
              <a:t>Le </a:t>
            </a:r>
            <a:r>
              <a:rPr lang="en-US" sz="2000" dirty="0" err="1" smtClean="0"/>
              <a:t>recyclage</a:t>
            </a:r>
            <a:r>
              <a:rPr lang="en-US" sz="2000" dirty="0" smtClean="0"/>
              <a:t> des E-</a:t>
            </a:r>
            <a:r>
              <a:rPr lang="en-US" sz="2000" dirty="0" err="1" smtClean="0"/>
              <a:t>Déchets</a:t>
            </a:r>
            <a:r>
              <a:rPr lang="en-US" sz="2000" dirty="0" smtClean="0"/>
              <a:t> </a:t>
            </a:r>
            <a:r>
              <a:rPr lang="fr-FR" sz="2000" dirty="0" smtClean="0"/>
              <a:t>dans la plupart de l'Afrique aujourd'hui se produit dans des décharges informelles.</a:t>
            </a:r>
            <a:endParaRPr lang="en-US" sz="2000" dirty="0" smtClean="0"/>
          </a:p>
          <a:p>
            <a:pPr marL="342900" lvl="0" indent="-342900">
              <a:buFont typeface="Arial" pitchFamily="34" charset="0"/>
              <a:buChar char="•"/>
            </a:pPr>
            <a:r>
              <a:rPr lang="fr-FR" sz="2000" dirty="0" smtClean="0"/>
              <a:t>Les substances dangereuses peuvent être libérées lors de ces opérations de démontage et d'élimination.</a:t>
            </a:r>
            <a:endParaRPr lang="en-US" sz="2000" dirty="0" smtClean="0"/>
          </a:p>
          <a:p>
            <a:pPr marL="342900" lvl="0" indent="-342900">
              <a:buFont typeface="Arial" pitchFamily="34" charset="0"/>
              <a:buChar char="•"/>
            </a:pPr>
            <a:r>
              <a:rPr lang="fr-FR" sz="2000" dirty="0" smtClean="0"/>
              <a:t>La gestion des </a:t>
            </a:r>
            <a:r>
              <a:rPr lang="en-US" sz="2000" dirty="0" smtClean="0"/>
              <a:t>E-</a:t>
            </a:r>
            <a:r>
              <a:rPr lang="en-US" sz="2000" dirty="0" err="1" smtClean="0"/>
              <a:t>Déchets</a:t>
            </a:r>
            <a:r>
              <a:rPr lang="en-US" sz="2000" dirty="0" smtClean="0"/>
              <a:t> </a:t>
            </a:r>
            <a:r>
              <a:rPr lang="fr-FR" sz="2000" dirty="0" smtClean="0"/>
              <a:t>est un problème dans l'Afrique en raison de la croissance de l'équipement électronique.</a:t>
            </a:r>
            <a:endParaRPr lang="en-US" sz="2000" dirty="0" smtClean="0"/>
          </a:p>
          <a:p>
            <a:pPr marL="342900" indent="-342900">
              <a:buFont typeface="Arial" pitchFamily="34" charset="0"/>
              <a:buChar char="•"/>
            </a:pPr>
            <a:r>
              <a:rPr lang="fr-FR" sz="2000" dirty="0" smtClean="0"/>
              <a:t>Il n'y a pas de recyclage pour les matériaux de lampes (CFL ampoule, la lumière du tube </a:t>
            </a:r>
            <a:r>
              <a:rPr lang="fr-FR" sz="2000" dirty="0" err="1" smtClean="0"/>
              <a:t>etc</a:t>
            </a:r>
            <a:r>
              <a:rPr lang="fr-FR" sz="2000" dirty="0" smtClean="0"/>
              <a:t>) en Afrique en raison d’équipement moins cher</a:t>
            </a:r>
            <a:r>
              <a:rPr lang="en-US" sz="20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848600" cy="685800"/>
          </a:xfrm>
        </p:spPr>
        <p:txBody>
          <a:bodyPr>
            <a:normAutofit/>
          </a:bodyPr>
          <a:lstStyle/>
          <a:p>
            <a:r>
              <a:rPr lang="en-US" sz="2800" b="1" dirty="0" err="1" smtClean="0"/>
              <a:t>Défits</a:t>
            </a:r>
            <a:r>
              <a:rPr lang="en-US" sz="2800" b="1" dirty="0" smtClean="0"/>
              <a:t>: </a:t>
            </a:r>
            <a:r>
              <a:rPr lang="en-US" sz="2400" b="1" dirty="0" smtClean="0"/>
              <a:t>suite.</a:t>
            </a:r>
            <a:endParaRPr lang="en-GB" sz="2400" b="1" dirty="0"/>
          </a:p>
        </p:txBody>
      </p:sp>
      <p:sp>
        <p:nvSpPr>
          <p:cNvPr id="3" name="Content Placeholder 2"/>
          <p:cNvSpPr>
            <a:spLocks noGrp="1"/>
          </p:cNvSpPr>
          <p:nvPr>
            <p:ph idx="1"/>
          </p:nvPr>
        </p:nvSpPr>
        <p:spPr>
          <a:xfrm>
            <a:off x="457200" y="838200"/>
            <a:ext cx="8229600" cy="5410200"/>
          </a:xfrm>
        </p:spPr>
        <p:txBody>
          <a:bodyPr>
            <a:normAutofit fontScale="92500" lnSpcReduction="20000"/>
          </a:bodyPr>
          <a:lstStyle/>
          <a:p>
            <a:pPr marL="0" lvl="0" indent="0">
              <a:spcBef>
                <a:spcPts val="0"/>
              </a:spcBef>
              <a:buClrTx/>
              <a:buSzTx/>
              <a:buFont typeface="Wingdings" pitchFamily="2" charset="2"/>
              <a:buChar char="q"/>
            </a:pPr>
            <a:endParaRPr lang="en-GB" sz="2000" dirty="0" smtClean="0">
              <a:solidFill>
                <a:prstClr val="black"/>
              </a:solidFill>
            </a:endParaRPr>
          </a:p>
          <a:p>
            <a:pPr>
              <a:spcBef>
                <a:spcPts val="0"/>
              </a:spcBef>
              <a:buClrTx/>
              <a:buSzTx/>
            </a:pPr>
            <a:r>
              <a:rPr lang="fr-FR" sz="2000" dirty="0" smtClean="0"/>
              <a:t>Pas de consensus sur la meilleure approche à l'égard du traitement des équipements terminaux TIC utilisés, conduisant à un manque de mécanismes de contrôle sur l'importation des équipements terminaux TIC utilisés.</a:t>
            </a:r>
            <a:br>
              <a:rPr lang="fr-FR" sz="2000" dirty="0" smtClean="0"/>
            </a:br>
            <a:endParaRPr lang="en-GB" sz="2000" dirty="0" smtClean="0"/>
          </a:p>
          <a:p>
            <a:pPr>
              <a:spcBef>
                <a:spcPts val="0"/>
              </a:spcBef>
              <a:buClrTx/>
              <a:buSzTx/>
            </a:pPr>
            <a:r>
              <a:rPr lang="fr-FR" sz="2000" dirty="0" smtClean="0"/>
              <a:t>Manque de plans </a:t>
            </a:r>
            <a:r>
              <a:rPr lang="fr-FR" sz="2000" dirty="0" smtClean="0"/>
              <a:t>d'actions clairs </a:t>
            </a:r>
            <a:r>
              <a:rPr lang="fr-FR" sz="2000" dirty="0" smtClean="0"/>
              <a:t>sur ​​le traitement des déchets électroniques.</a:t>
            </a:r>
            <a:endParaRPr lang="en-GB" sz="2000" dirty="0" smtClean="0">
              <a:solidFill>
                <a:prstClr val="black"/>
              </a:solidFill>
            </a:endParaRPr>
          </a:p>
          <a:p>
            <a:pPr>
              <a:spcBef>
                <a:spcPts val="0"/>
              </a:spcBef>
              <a:buClrTx/>
              <a:buSzTx/>
              <a:buNone/>
            </a:pPr>
            <a:endParaRPr lang="en-GB" sz="2000" dirty="0" smtClean="0">
              <a:solidFill>
                <a:prstClr val="black"/>
              </a:solidFill>
            </a:endParaRPr>
          </a:p>
          <a:p>
            <a:pPr marL="342900" lvl="1" indent="-342900">
              <a:spcBef>
                <a:spcPts val="0"/>
              </a:spcBef>
              <a:buClrTx/>
              <a:buSzTx/>
            </a:pPr>
            <a:r>
              <a:rPr lang="fr-FR" sz="2000" dirty="0" smtClean="0"/>
              <a:t>Développer une feuille de route pour la gestion des déchets électroniques - identifier les parties prenantes, le respect, l'application, le renforcement des capacités de prise de conscience.</a:t>
            </a:r>
            <a:endParaRPr lang="en-US" sz="2000" dirty="0" smtClean="0">
              <a:solidFill>
                <a:prstClr val="black"/>
              </a:solidFill>
            </a:endParaRPr>
          </a:p>
          <a:p>
            <a:pPr marL="342900" lvl="1" indent="-342900">
              <a:spcBef>
                <a:spcPts val="0"/>
              </a:spcBef>
              <a:buClrTx/>
              <a:buSzTx/>
              <a:buNone/>
            </a:pPr>
            <a:endParaRPr lang="en-US" sz="2000" dirty="0" smtClean="0">
              <a:solidFill>
                <a:prstClr val="black"/>
              </a:solidFill>
            </a:endParaRPr>
          </a:p>
          <a:p>
            <a:pPr marL="342900" lvl="1" indent="-342900">
              <a:spcBef>
                <a:spcPts val="0"/>
              </a:spcBef>
              <a:buClrTx/>
              <a:buSzTx/>
            </a:pPr>
            <a:r>
              <a:rPr lang="fr-FR" sz="2000" dirty="0" smtClean="0"/>
              <a:t>Le manque de politiques spécifiques, de lois et de directives sur la gestion des E-déchets.</a:t>
            </a:r>
            <a:br>
              <a:rPr lang="fr-FR" sz="2000" dirty="0" smtClean="0"/>
            </a:br>
            <a:endParaRPr lang="en-US" sz="2000" dirty="0" smtClean="0">
              <a:solidFill>
                <a:prstClr val="black"/>
              </a:solidFill>
            </a:endParaRPr>
          </a:p>
          <a:p>
            <a:pPr marL="342900" lvl="1" indent="-342900">
              <a:spcBef>
                <a:spcPts val="0"/>
              </a:spcBef>
              <a:buClrTx/>
              <a:buSzTx/>
              <a:buNone/>
            </a:pPr>
            <a:endParaRPr lang="en-US" sz="2000" dirty="0" smtClean="0">
              <a:solidFill>
                <a:prstClr val="black"/>
              </a:solidFill>
            </a:endParaRPr>
          </a:p>
          <a:p>
            <a:pPr marL="342900" lvl="1" indent="-342900">
              <a:spcBef>
                <a:spcPts val="0"/>
              </a:spcBef>
              <a:buClrTx/>
              <a:buSzTx/>
            </a:pPr>
            <a:r>
              <a:rPr lang="fr-FR" sz="2000" dirty="0" smtClean="0"/>
              <a:t>Le manque de programmes de sensibilisation sur les déchets électroniques.</a:t>
            </a:r>
            <a:br>
              <a:rPr lang="fr-FR" sz="2000" dirty="0" smtClean="0"/>
            </a:br>
            <a:endParaRPr lang="en-US" sz="2000" dirty="0" smtClean="0"/>
          </a:p>
          <a:p>
            <a:pPr marL="342900" lvl="1" indent="-342900">
              <a:spcBef>
                <a:spcPts val="0"/>
              </a:spcBef>
              <a:buClrTx/>
              <a:buSzTx/>
              <a:buNone/>
            </a:pPr>
            <a:endParaRPr lang="en-US" sz="2000" dirty="0" smtClean="0"/>
          </a:p>
          <a:p>
            <a:pPr marL="342900" lvl="1" indent="-342900">
              <a:spcBef>
                <a:spcPts val="0"/>
              </a:spcBef>
              <a:buClrTx/>
              <a:buSzTx/>
            </a:pPr>
            <a:r>
              <a:rPr lang="fr-FR" sz="2000" dirty="0" smtClean="0"/>
              <a:t>L'absence d'infrastructures de gestion des déchets électroniques échéant,</a:t>
            </a:r>
            <a:endParaRPr lang="en-US" sz="2000" dirty="0">
              <a:solidFill>
                <a:prstClr val="black"/>
              </a:solidFill>
            </a:endParaRPr>
          </a:p>
          <a:p>
            <a:pPr marL="342900" lvl="1" indent="-342900">
              <a:spcBef>
                <a:spcPts val="0"/>
              </a:spcBef>
              <a:buClrTx/>
              <a:buSzTx/>
            </a:pPr>
            <a:endParaRPr lang="en-US" sz="2000" dirty="0">
              <a:solidFill>
                <a:prstClr val="black"/>
              </a:solidFill>
            </a:endParaRPr>
          </a:p>
        </p:txBody>
      </p:sp>
    </p:spTree>
    <p:extLst>
      <p:ext uri="{BB962C8B-B14F-4D97-AF65-F5344CB8AC3E}">
        <p14:creationId xmlns:p14="http://schemas.microsoft.com/office/powerpoint/2010/main" val="440254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5638800" cy="990600"/>
          </a:xfrm>
        </p:spPr>
        <p:txBody>
          <a:bodyPr>
            <a:normAutofit/>
          </a:bodyPr>
          <a:lstStyle/>
          <a:p>
            <a:pPr marL="274320" lvl="0" indent="-274320">
              <a:spcBef>
                <a:spcPct val="20000"/>
              </a:spcBef>
            </a:pPr>
            <a:r>
              <a:rPr lang="en-US" sz="2800" dirty="0" err="1" smtClean="0">
                <a:solidFill>
                  <a:prstClr val="black"/>
                </a:solidFill>
                <a:latin typeface="Constantia"/>
                <a:ea typeface="+mn-ea"/>
                <a:cs typeface="+mn-cs"/>
              </a:rPr>
              <a:t>Opportunités</a:t>
            </a:r>
            <a:endParaRPr lang="en-US" sz="2800" dirty="0">
              <a:solidFill>
                <a:prstClr val="black"/>
              </a:solidFill>
              <a:latin typeface="Constantia"/>
              <a:ea typeface="+mn-ea"/>
              <a:cs typeface="+mn-cs"/>
            </a:endParaRPr>
          </a:p>
        </p:txBody>
      </p:sp>
      <p:sp>
        <p:nvSpPr>
          <p:cNvPr id="3" name="Content Placeholder 2"/>
          <p:cNvSpPr>
            <a:spLocks noGrp="1"/>
          </p:cNvSpPr>
          <p:nvPr>
            <p:ph idx="1"/>
          </p:nvPr>
        </p:nvSpPr>
        <p:spPr>
          <a:xfrm>
            <a:off x="533400" y="1295400"/>
            <a:ext cx="8153400" cy="5029200"/>
          </a:xfrm>
        </p:spPr>
        <p:txBody>
          <a:bodyPr>
            <a:normAutofit fontScale="92500" lnSpcReduction="20000"/>
          </a:bodyPr>
          <a:lstStyle/>
          <a:p>
            <a:pPr algn="just"/>
            <a:r>
              <a:rPr lang="fr-FR" dirty="0" smtClean="0"/>
              <a:t>La gestion durable des déchets électroniques peut combattre la pauvreté et générer des emplois verts à travers le recyclage, la collecte et le traitement des déchets électroniques et cela pourra aussi protéger l'environnement et la santé humaine contre les risques posés par la hausse des niveaux de déchets électroniques</a:t>
            </a:r>
            <a:endParaRPr lang="en-US" dirty="0" smtClean="0"/>
          </a:p>
          <a:p>
            <a:pPr algn="just"/>
            <a:endParaRPr lang="en-US" dirty="0" smtClean="0"/>
          </a:p>
          <a:p>
            <a:pPr algn="just"/>
            <a:r>
              <a:rPr lang="fr-FR" dirty="0" smtClean="0"/>
              <a:t>E-déchets servirait aussi comme source précieuse de récupération secondaire des matières premières et le recyclage des e-déchets peut réduire la pression sur les ressources naturelles rares et contribuer à la production. Il </a:t>
            </a:r>
            <a:r>
              <a:rPr lang="fr-FR" dirty="0" smtClean="0"/>
              <a:t>y a </a:t>
            </a:r>
            <a:r>
              <a:rPr lang="fr-FR" dirty="0" smtClean="0"/>
              <a:t>des recycleurs et autres secteurs industriels qui sont intéressés à profiter de ces opportunités qui peuvent à leur tour créer des emplois verts et de soutenir le développement durable.</a:t>
            </a:r>
            <a:endParaRPr lang="en-US" dirty="0" smtClean="0"/>
          </a:p>
          <a:p>
            <a:endParaRPr lang="en-US" dirty="0" smtClean="0"/>
          </a:p>
        </p:txBody>
      </p:sp>
    </p:spTree>
    <p:extLst>
      <p:ext uri="{BB962C8B-B14F-4D97-AF65-F5344CB8AC3E}">
        <p14:creationId xmlns:p14="http://schemas.microsoft.com/office/powerpoint/2010/main" val="72086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534400" cy="685800"/>
          </a:xfrm>
        </p:spPr>
        <p:txBody>
          <a:bodyPr>
            <a:normAutofit/>
          </a:bodyPr>
          <a:lstStyle/>
          <a:p>
            <a:r>
              <a:rPr lang="en-US" sz="2800" b="1" dirty="0" err="1" smtClean="0"/>
              <a:t>Gestion</a:t>
            </a:r>
            <a:r>
              <a:rPr lang="en-US" sz="2800" b="1" dirty="0" smtClean="0"/>
              <a:t> et Cadre </a:t>
            </a:r>
            <a:r>
              <a:rPr lang="en-US" sz="2800" b="1" dirty="0" err="1" smtClean="0"/>
              <a:t>Institutionel</a:t>
            </a:r>
            <a:r>
              <a:rPr lang="en-US" sz="2800" b="1" dirty="0" smtClean="0"/>
              <a:t> des E-</a:t>
            </a:r>
            <a:r>
              <a:rPr lang="en-US" sz="2800" b="1" dirty="0" err="1" smtClean="0"/>
              <a:t>Déchets</a:t>
            </a:r>
            <a:r>
              <a:rPr lang="en-US" sz="2800" b="1" dirty="0" smtClean="0"/>
              <a:t> </a:t>
            </a:r>
          </a:p>
        </p:txBody>
      </p:sp>
      <p:sp>
        <p:nvSpPr>
          <p:cNvPr id="3" name="Content Placeholder 2"/>
          <p:cNvSpPr>
            <a:spLocks noGrp="1"/>
          </p:cNvSpPr>
          <p:nvPr>
            <p:ph idx="1"/>
          </p:nvPr>
        </p:nvSpPr>
        <p:spPr>
          <a:xfrm>
            <a:off x="304800" y="1219200"/>
            <a:ext cx="8382000" cy="5105400"/>
          </a:xfrm>
        </p:spPr>
        <p:txBody>
          <a:bodyPr>
            <a:normAutofit/>
          </a:bodyPr>
          <a:lstStyle/>
          <a:p>
            <a:r>
              <a:rPr lang="af-ZA" dirty="0" smtClean="0"/>
              <a:t> </a:t>
            </a:r>
            <a:r>
              <a:rPr lang="fr-FR" dirty="0" smtClean="0"/>
              <a:t>Ministère des TIC</a:t>
            </a:r>
          </a:p>
          <a:p>
            <a:r>
              <a:rPr lang="fr-FR" dirty="0" smtClean="0"/>
              <a:t>Autorité nationale de l'environnement</a:t>
            </a:r>
          </a:p>
          <a:p>
            <a:r>
              <a:rPr lang="fr-FR" dirty="0" smtClean="0"/>
              <a:t>Bureau des normes</a:t>
            </a:r>
          </a:p>
          <a:p>
            <a:r>
              <a:rPr lang="fr-FR" dirty="0" smtClean="0"/>
              <a:t>Agences de réglementation des TIC</a:t>
            </a:r>
          </a:p>
          <a:p>
            <a:r>
              <a:rPr lang="fr-FR" dirty="0" smtClean="0"/>
              <a:t>Conseil d’Investissement</a:t>
            </a:r>
          </a:p>
          <a:p>
            <a:r>
              <a:rPr lang="fr-FR" dirty="0" smtClean="0"/>
              <a:t>Organisme régional de réglementation (par exemple: EACO, ....)</a:t>
            </a:r>
          </a:p>
          <a:p>
            <a:r>
              <a:rPr lang="fr-FR" dirty="0" smtClean="0"/>
              <a:t>Centre de recyclage</a:t>
            </a:r>
          </a:p>
          <a:p>
            <a:r>
              <a:rPr lang="fr-FR" dirty="0" err="1" smtClean="0"/>
              <a:t>etc</a:t>
            </a:r>
            <a:endParaRPr lang="af-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914400"/>
          </a:xfrm>
        </p:spPr>
        <p:txBody>
          <a:bodyPr>
            <a:normAutofit/>
          </a:bodyPr>
          <a:lstStyle/>
          <a:p>
            <a:pPr marL="274320" lvl="0" indent="-274320">
              <a:spcBef>
                <a:spcPct val="20000"/>
              </a:spcBef>
            </a:pPr>
            <a:r>
              <a:rPr lang="en-US" sz="2800" b="1" dirty="0" err="1" smtClean="0">
                <a:solidFill>
                  <a:schemeClr val="tx1"/>
                </a:solidFill>
                <a:latin typeface="Constantia"/>
              </a:rPr>
              <a:t>Organisation</a:t>
            </a:r>
            <a:r>
              <a:rPr lang="en-US" sz="2800" b="1" dirty="0" smtClean="0">
                <a:solidFill>
                  <a:schemeClr val="tx1"/>
                </a:solidFill>
                <a:latin typeface="Constantia"/>
              </a:rPr>
              <a:t> </a:t>
            </a:r>
            <a:r>
              <a:rPr lang="en-US" sz="2800" b="1" dirty="0" smtClean="0">
                <a:solidFill>
                  <a:schemeClr val="tx1"/>
                </a:solidFill>
                <a:latin typeface="Constantia"/>
                <a:ea typeface="+mn-ea"/>
                <a:cs typeface="+mn-cs"/>
              </a:rPr>
              <a:t>de Communications </a:t>
            </a:r>
            <a:r>
              <a:rPr lang="en-US" sz="2800" b="1" dirty="0" err="1" smtClean="0">
                <a:solidFill>
                  <a:schemeClr val="tx1"/>
                </a:solidFill>
                <a:latin typeface="Constantia"/>
                <a:ea typeface="+mn-ea"/>
                <a:cs typeface="+mn-cs"/>
              </a:rPr>
              <a:t>d’Afrique</a:t>
            </a:r>
            <a:r>
              <a:rPr lang="en-US" sz="2800" b="1" dirty="0" smtClean="0">
                <a:solidFill>
                  <a:schemeClr val="tx1"/>
                </a:solidFill>
                <a:latin typeface="Constantia"/>
                <a:ea typeface="+mn-ea"/>
                <a:cs typeface="+mn-cs"/>
              </a:rPr>
              <a:t> de </a:t>
            </a:r>
            <a:r>
              <a:rPr lang="en-US" sz="2800" b="1" dirty="0" err="1" smtClean="0">
                <a:solidFill>
                  <a:schemeClr val="tx1"/>
                </a:solidFill>
                <a:latin typeface="Constantia"/>
                <a:ea typeface="+mn-ea"/>
                <a:cs typeface="+mn-cs"/>
              </a:rPr>
              <a:t>l’Est</a:t>
            </a:r>
            <a:r>
              <a:rPr lang="en-US" sz="2800" b="1" dirty="0" smtClean="0">
                <a:solidFill>
                  <a:schemeClr val="tx1"/>
                </a:solidFill>
                <a:latin typeface="Constantia"/>
                <a:ea typeface="+mn-ea"/>
                <a:cs typeface="+mn-cs"/>
              </a:rPr>
              <a:t> (EACO)</a:t>
            </a:r>
            <a:endParaRPr lang="en-GB" sz="2800" b="1" dirty="0">
              <a:solidFill>
                <a:schemeClr val="tx1"/>
              </a:solidFill>
            </a:endParaRPr>
          </a:p>
        </p:txBody>
      </p:sp>
      <p:sp>
        <p:nvSpPr>
          <p:cNvPr id="3" name="Content Placeholder 2"/>
          <p:cNvSpPr>
            <a:spLocks noGrp="1"/>
          </p:cNvSpPr>
          <p:nvPr>
            <p:ph idx="1"/>
          </p:nvPr>
        </p:nvSpPr>
        <p:spPr>
          <a:xfrm>
            <a:off x="457200" y="1371600"/>
            <a:ext cx="8305800" cy="4953000"/>
          </a:xfrm>
        </p:spPr>
        <p:txBody>
          <a:bodyPr/>
          <a:lstStyle/>
          <a:p>
            <a:r>
              <a:rPr lang="fr-FR" sz="1800" dirty="0" smtClean="0"/>
              <a:t>L'Organisation de Communication d’Afrique de l'Est (EACO) est une organisation régionale qui regroupe les régulateurs nationaux des TIC, des opérateurs, des fournisseurs de services (dans le secteur des télécommunications, de la radiodiffusion et des sous-secteurs de la poste) des établissements de formation des TIC et d'autres intervenants dans les secteurs de la communication au sein du </a:t>
            </a:r>
            <a:r>
              <a:rPr lang="fr-FR" sz="1800" b="1" dirty="0" smtClean="0"/>
              <a:t>Rwanda, Burundi, l'Ouganda, le Kenya et </a:t>
            </a:r>
            <a:r>
              <a:rPr lang="fr-FR" sz="1800" b="1" dirty="0" err="1" smtClean="0"/>
              <a:t>Tanzania</a:t>
            </a:r>
            <a:r>
              <a:rPr lang="fr-FR" sz="1800" dirty="0" smtClean="0"/>
              <a:t>.</a:t>
            </a:r>
            <a:br>
              <a:rPr lang="fr-FR" sz="1800" dirty="0" smtClean="0"/>
            </a:br>
            <a:endParaRPr lang="en-GB" sz="1800" b="1" dirty="0" smtClean="0"/>
          </a:p>
          <a:p>
            <a:r>
              <a:rPr lang="fr-FR" sz="1800" dirty="0" smtClean="0"/>
              <a:t>L'objectif global de EACO est de renforcer et promouvoir la coopération entre les cinq pays de </a:t>
            </a:r>
            <a:r>
              <a:rPr lang="fr-FR" sz="1800" dirty="0" smtClean="0"/>
              <a:t>l'EACO </a:t>
            </a:r>
            <a:r>
              <a:rPr lang="fr-FR" sz="1800" dirty="0" smtClean="0"/>
              <a:t>dans le développement et la fourniture de services postaux, de télécommunication et de radiodiffusion en Afrique de l'Est.</a:t>
            </a:r>
          </a:p>
          <a:p>
            <a:pPr algn="just">
              <a:buNone/>
            </a:pPr>
            <a:endParaRPr lang="en-GB" sz="1800" dirty="0"/>
          </a:p>
        </p:txBody>
      </p:sp>
    </p:spTree>
    <p:extLst>
      <p:ext uri="{BB962C8B-B14F-4D97-AF65-F5344CB8AC3E}">
        <p14:creationId xmlns:p14="http://schemas.microsoft.com/office/powerpoint/2010/main" val="909237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638800" cy="990600"/>
          </a:xfrm>
        </p:spPr>
        <p:txBody>
          <a:bodyPr>
            <a:noAutofit/>
          </a:bodyPr>
          <a:lstStyle/>
          <a:p>
            <a:pPr algn="ctr"/>
            <a:r>
              <a:rPr lang="en-US" sz="2800" b="1" dirty="0" err="1" smtClean="0">
                <a:solidFill>
                  <a:schemeClr val="tx1"/>
                </a:solidFill>
              </a:rPr>
              <a:t>L’Impact</a:t>
            </a:r>
            <a:r>
              <a:rPr lang="en-US" sz="2800" b="1" dirty="0" smtClean="0">
                <a:solidFill>
                  <a:schemeClr val="tx1"/>
                </a:solidFill>
              </a:rPr>
              <a:t> de EACO en </a:t>
            </a:r>
            <a:r>
              <a:rPr lang="en-US" sz="2800" b="1" dirty="0" err="1" smtClean="0">
                <a:solidFill>
                  <a:schemeClr val="tx1"/>
                </a:solidFill>
              </a:rPr>
              <a:t>Afrique</a:t>
            </a:r>
            <a:r>
              <a:rPr lang="en-US" sz="2800" b="1" dirty="0" smtClean="0">
                <a:solidFill>
                  <a:schemeClr val="tx1"/>
                </a:solidFill>
              </a:rPr>
              <a:t> de </a:t>
            </a:r>
            <a:r>
              <a:rPr lang="en-US" sz="2800" b="1" dirty="0" err="1" smtClean="0">
                <a:solidFill>
                  <a:schemeClr val="tx1"/>
                </a:solidFill>
              </a:rPr>
              <a:t>l’Est</a:t>
            </a:r>
            <a:endParaRPr lang="en-US" sz="2800" b="1" dirty="0">
              <a:solidFill>
                <a:schemeClr val="tx1"/>
              </a:solidFill>
            </a:endParaRPr>
          </a:p>
        </p:txBody>
      </p:sp>
      <p:sp>
        <p:nvSpPr>
          <p:cNvPr id="3" name="Content Placeholder 2"/>
          <p:cNvSpPr>
            <a:spLocks noGrp="1"/>
          </p:cNvSpPr>
          <p:nvPr>
            <p:ph idx="1"/>
          </p:nvPr>
        </p:nvSpPr>
        <p:spPr>
          <a:xfrm>
            <a:off x="304800" y="1066800"/>
            <a:ext cx="8382000" cy="5257800"/>
          </a:xfrm>
        </p:spPr>
        <p:txBody>
          <a:bodyPr>
            <a:normAutofit fontScale="92500" lnSpcReduction="20000"/>
          </a:bodyPr>
          <a:lstStyle/>
          <a:p>
            <a:pPr algn="just"/>
            <a:endParaRPr lang="en-US" dirty="0" smtClean="0"/>
          </a:p>
          <a:p>
            <a:pPr lvl="1"/>
            <a:r>
              <a:rPr lang="fr-FR" dirty="0" smtClean="0"/>
              <a:t>EACO a rassemblé / créé un forum où les régulateurs, les opérateurs et les autres parties prenantes peuvent se rencontrer et discuter des problèmes et de s'entendre sur des solutions régionales</a:t>
            </a:r>
            <a:br>
              <a:rPr lang="fr-FR" dirty="0" smtClean="0"/>
            </a:br>
            <a:endParaRPr lang="en-US" dirty="0" smtClean="0"/>
          </a:p>
          <a:p>
            <a:pPr lvl="1" algn="just"/>
            <a:r>
              <a:rPr lang="fr-FR" dirty="0" smtClean="0"/>
              <a:t>EACO a élaboré un plan stratégique de trois ans qui renforcera les capacités de EACO afin de répondre à ces questions</a:t>
            </a:r>
          </a:p>
          <a:p>
            <a:pPr lvl="1" algn="just">
              <a:buNone/>
            </a:pPr>
            <a:endParaRPr lang="en-US" dirty="0" smtClean="0"/>
          </a:p>
          <a:p>
            <a:pPr lvl="1" algn="just"/>
            <a:r>
              <a:rPr lang="fr-FR" dirty="0" smtClean="0"/>
              <a:t>EACO en partenariat et en collaboration avec des organisations internationales telles que </a:t>
            </a:r>
            <a:r>
              <a:rPr lang="fr-FR" dirty="0" smtClean="0"/>
              <a:t>l'UIT et </a:t>
            </a:r>
            <a:r>
              <a:rPr lang="fr-FR" dirty="0" smtClean="0"/>
              <a:t>l'UPU afin d'obtenir les meilleures pratiques et les normes de fourniture</a:t>
            </a:r>
            <a:r>
              <a:rPr lang="fr-FR" dirty="0" smtClean="0">
                <a:solidFill>
                  <a:srgbClr val="7030A0"/>
                </a:solidFill>
              </a:rPr>
              <a:t> </a:t>
            </a:r>
            <a:r>
              <a:rPr lang="fr-FR" dirty="0" smtClean="0"/>
              <a:t>de services de communication</a:t>
            </a:r>
            <a:endParaRPr lang="en-US" dirty="0" smtClean="0"/>
          </a:p>
          <a:p>
            <a:pPr lvl="1" algn="just">
              <a:buNone/>
            </a:pPr>
            <a:endParaRPr lang="en-US" dirty="0" smtClean="0">
              <a:solidFill>
                <a:srgbClr val="002060"/>
              </a:solidFill>
            </a:endParaRPr>
          </a:p>
          <a:p>
            <a:pPr lvl="1" algn="just"/>
            <a:r>
              <a:rPr lang="fr-FR" dirty="0" smtClean="0"/>
              <a:t>EACO a dans sa structure une série de </a:t>
            </a:r>
            <a:r>
              <a:rPr lang="en-US" dirty="0" smtClean="0"/>
              <a:t>Taskforces</a:t>
            </a:r>
            <a:r>
              <a:rPr lang="fr-FR" dirty="0" smtClean="0"/>
              <a:t>/ Groupes de travail qui étudient et formulent des recommandations sur diverses questions </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6449EC96DC57498B2A802E799DC79B" ma:contentTypeVersion="3" ma:contentTypeDescription="Create a new document." ma:contentTypeScope="" ma:versionID="628ed65c7ccab8648abe89630e0a7679">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DB3397-D3D2-4361-B4F6-102125F60D94}"/>
</file>

<file path=customXml/itemProps2.xml><?xml version="1.0" encoding="utf-8"?>
<ds:datastoreItem xmlns:ds="http://schemas.openxmlformats.org/officeDocument/2006/customXml" ds:itemID="{E9A67BA0-9F62-4516-A3A4-FCCA21272959}"/>
</file>

<file path=customXml/itemProps3.xml><?xml version="1.0" encoding="utf-8"?>
<ds:datastoreItem xmlns:ds="http://schemas.openxmlformats.org/officeDocument/2006/customXml" ds:itemID="{D21040C7-EA73-4D3A-93ED-AE7DB836DD8E}"/>
</file>

<file path=docProps/app.xml><?xml version="1.0" encoding="utf-8"?>
<Properties xmlns="http://schemas.openxmlformats.org/officeDocument/2006/extended-properties" xmlns:vt="http://schemas.openxmlformats.org/officeDocument/2006/docPropsVTypes">
  <Template/>
  <TotalTime>7437</TotalTime>
  <Words>824</Words>
  <Application>Microsoft Office PowerPoint</Application>
  <PresentationFormat>Affichage à l'écran (4:3)</PresentationFormat>
  <Paragraphs>98</Paragraphs>
  <Slides>12</Slides>
  <Notes>5</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Flow</vt:lpstr>
      <vt:lpstr>E-Déchets: Défis et Opportunités en Afrique</vt:lpstr>
      <vt:lpstr>CONTOUR DE LA PRESENTATION</vt:lpstr>
      <vt:lpstr> Introduction </vt:lpstr>
      <vt:lpstr>Défis</vt:lpstr>
      <vt:lpstr>Défits: suite.</vt:lpstr>
      <vt:lpstr>Opportunités</vt:lpstr>
      <vt:lpstr>Gestion et Cadre Institutionel des E-Déchets </vt:lpstr>
      <vt:lpstr>Organisation de Communications d’Afrique de l’Est (EACO)</vt:lpstr>
      <vt:lpstr>L’Impact de EACO en Afrique de l’Est</vt:lpstr>
      <vt:lpstr>Groupe de Travail de Gestion des E-Déchets (Taskforce)</vt:lpstr>
      <vt:lpstr>Perspectives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TALIB Hassan</cp:lastModifiedBy>
  <cp:revision>356</cp:revision>
  <dcterms:created xsi:type="dcterms:W3CDTF">2013-02-13T10:02:21Z</dcterms:created>
  <dcterms:modified xsi:type="dcterms:W3CDTF">2013-07-11T11:17:52Z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0x010100176449EC96DC57498B2A802E799DC79B</vt:lpwstr>
  </property>
</Properties>
</file>