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4"/>
    <p:sldMasterId id="2147483648" r:id="rId5"/>
    <p:sldMasterId id="2147483665" r:id="rId6"/>
  </p:sldMasterIdLst>
  <p:notesMasterIdLst>
    <p:notesMasterId r:id="rId31"/>
  </p:notesMasterIdLst>
  <p:handoutMasterIdLst>
    <p:handoutMasterId r:id="rId32"/>
  </p:handoutMasterIdLst>
  <p:sldIdLst>
    <p:sldId id="617" r:id="rId7"/>
    <p:sldId id="703" r:id="rId8"/>
    <p:sldId id="728" r:id="rId9"/>
    <p:sldId id="729" r:id="rId10"/>
    <p:sldId id="730" r:id="rId11"/>
    <p:sldId id="704" r:id="rId12"/>
    <p:sldId id="724" r:id="rId13"/>
    <p:sldId id="732" r:id="rId14"/>
    <p:sldId id="706" r:id="rId15"/>
    <p:sldId id="708" r:id="rId16"/>
    <p:sldId id="711" r:id="rId17"/>
    <p:sldId id="722" r:id="rId18"/>
    <p:sldId id="713" r:id="rId19"/>
    <p:sldId id="723" r:id="rId20"/>
    <p:sldId id="714" r:id="rId21"/>
    <p:sldId id="718" r:id="rId22"/>
    <p:sldId id="720" r:id="rId23"/>
    <p:sldId id="721" r:id="rId24"/>
    <p:sldId id="733" r:id="rId25"/>
    <p:sldId id="734" r:id="rId26"/>
    <p:sldId id="735" r:id="rId27"/>
    <p:sldId id="727" r:id="rId28"/>
    <p:sldId id="731" r:id="rId29"/>
    <p:sldId id="696" r:id="rId30"/>
  </p:sldIdLst>
  <p:sldSz cx="9144000" cy="6858000" type="screen4x3"/>
  <p:notesSz cx="6669088" cy="9928225"/>
  <p:defaultTextStyle>
    <a:defPPr>
      <a:defRPr lang="en-US"/>
    </a:defPPr>
    <a:lvl1pPr algn="l" rtl="0" fontAlgn="base">
      <a:spcBef>
        <a:spcPct val="0"/>
      </a:spcBef>
      <a:spcAft>
        <a:spcPct val="0"/>
      </a:spcAft>
      <a:defRPr sz="1600" kern="1200">
        <a:solidFill>
          <a:schemeClr val="bg1"/>
        </a:solidFill>
        <a:latin typeface="Times New Roman" pitchFamily="18" charset="0"/>
        <a:ea typeface="+mn-ea"/>
        <a:cs typeface="+mn-cs"/>
      </a:defRPr>
    </a:lvl1pPr>
    <a:lvl2pPr marL="457200" algn="l" rtl="0" fontAlgn="base">
      <a:spcBef>
        <a:spcPct val="0"/>
      </a:spcBef>
      <a:spcAft>
        <a:spcPct val="0"/>
      </a:spcAft>
      <a:defRPr sz="1600" kern="1200">
        <a:solidFill>
          <a:schemeClr val="bg1"/>
        </a:solidFill>
        <a:latin typeface="Times New Roman" pitchFamily="18" charset="0"/>
        <a:ea typeface="+mn-ea"/>
        <a:cs typeface="+mn-cs"/>
      </a:defRPr>
    </a:lvl2pPr>
    <a:lvl3pPr marL="914400" algn="l" rtl="0" fontAlgn="base">
      <a:spcBef>
        <a:spcPct val="0"/>
      </a:spcBef>
      <a:spcAft>
        <a:spcPct val="0"/>
      </a:spcAft>
      <a:defRPr sz="1600" kern="1200">
        <a:solidFill>
          <a:schemeClr val="bg1"/>
        </a:solidFill>
        <a:latin typeface="Times New Roman" pitchFamily="18" charset="0"/>
        <a:ea typeface="+mn-ea"/>
        <a:cs typeface="+mn-cs"/>
      </a:defRPr>
    </a:lvl3pPr>
    <a:lvl4pPr marL="1371600" algn="l" rtl="0" fontAlgn="base">
      <a:spcBef>
        <a:spcPct val="0"/>
      </a:spcBef>
      <a:spcAft>
        <a:spcPct val="0"/>
      </a:spcAft>
      <a:defRPr sz="1600" kern="1200">
        <a:solidFill>
          <a:schemeClr val="bg1"/>
        </a:solidFill>
        <a:latin typeface="Times New Roman" pitchFamily="18" charset="0"/>
        <a:ea typeface="+mn-ea"/>
        <a:cs typeface="+mn-cs"/>
      </a:defRPr>
    </a:lvl4pPr>
    <a:lvl5pPr marL="1828800" algn="l" rtl="0" fontAlgn="base">
      <a:spcBef>
        <a:spcPct val="0"/>
      </a:spcBef>
      <a:spcAft>
        <a:spcPct val="0"/>
      </a:spcAft>
      <a:defRPr sz="1600" kern="1200">
        <a:solidFill>
          <a:schemeClr val="bg1"/>
        </a:solidFill>
        <a:latin typeface="Times New Roman" pitchFamily="18" charset="0"/>
        <a:ea typeface="+mn-ea"/>
        <a:cs typeface="+mn-cs"/>
      </a:defRPr>
    </a:lvl5pPr>
    <a:lvl6pPr marL="2286000" algn="l" defTabSz="914400" rtl="0" eaLnBrk="1" latinLnBrk="0" hangingPunct="1">
      <a:defRPr sz="1600" kern="1200">
        <a:solidFill>
          <a:schemeClr val="bg1"/>
        </a:solidFill>
        <a:latin typeface="Times New Roman" pitchFamily="18" charset="0"/>
        <a:ea typeface="+mn-ea"/>
        <a:cs typeface="+mn-cs"/>
      </a:defRPr>
    </a:lvl6pPr>
    <a:lvl7pPr marL="2743200" algn="l" defTabSz="914400" rtl="0" eaLnBrk="1" latinLnBrk="0" hangingPunct="1">
      <a:defRPr sz="1600" kern="1200">
        <a:solidFill>
          <a:schemeClr val="bg1"/>
        </a:solidFill>
        <a:latin typeface="Times New Roman" pitchFamily="18" charset="0"/>
        <a:ea typeface="+mn-ea"/>
        <a:cs typeface="+mn-cs"/>
      </a:defRPr>
    </a:lvl7pPr>
    <a:lvl8pPr marL="3200400" algn="l" defTabSz="914400" rtl="0" eaLnBrk="1" latinLnBrk="0" hangingPunct="1">
      <a:defRPr sz="1600" kern="1200">
        <a:solidFill>
          <a:schemeClr val="bg1"/>
        </a:solidFill>
        <a:latin typeface="Times New Roman" pitchFamily="18" charset="0"/>
        <a:ea typeface="+mn-ea"/>
        <a:cs typeface="+mn-cs"/>
      </a:defRPr>
    </a:lvl8pPr>
    <a:lvl9pPr marL="3657600" algn="l" defTabSz="914400" rtl="0" eaLnBrk="1" latinLnBrk="0" hangingPunct="1">
      <a:defRPr sz="16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525152"/>
    <a:srgbClr val="646464"/>
    <a:srgbClr val="0E438A"/>
    <a:srgbClr val="87BBE0"/>
    <a:srgbClr val="D9445A"/>
    <a:srgbClr val="1B5BA2"/>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444" autoAdjust="0"/>
  </p:normalViewPr>
  <p:slideViewPr>
    <p:cSldViewPr>
      <p:cViewPr>
        <p:scale>
          <a:sx n="70" d="100"/>
          <a:sy n="70" d="100"/>
        </p:scale>
        <p:origin x="-1926" y="-96"/>
      </p:cViewPr>
      <p:guideLst>
        <p:guide orient="horz" pos="2160"/>
        <p:guide pos="2880"/>
      </p:guideLst>
    </p:cSldViewPr>
  </p:slideViewPr>
  <p:outlineViewPr>
    <p:cViewPr>
      <p:scale>
        <a:sx n="33" d="100"/>
        <a:sy n="33" d="100"/>
      </p:scale>
      <p:origin x="0" y="1204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3" d="100"/>
          <a:sy n="73" d="100"/>
        </p:scale>
        <p:origin x="-2178" y="-10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solidFill>
                  <a:schemeClr val="tx1"/>
                </a:solidFill>
                <a:latin typeface="Verdana" pitchFamily="34" charset="0"/>
              </a:defRPr>
            </a:lvl1pPr>
          </a:lstStyle>
          <a:p>
            <a:pPr>
              <a:defRPr/>
            </a:pPr>
            <a:endParaRPr lang="fr-FR"/>
          </a:p>
        </p:txBody>
      </p:sp>
      <p:sp>
        <p:nvSpPr>
          <p:cNvPr id="2867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solidFill>
                  <a:schemeClr val="tx1"/>
                </a:solidFill>
                <a:latin typeface="Verdana" pitchFamily="34" charset="0"/>
              </a:defRPr>
            </a:lvl1pPr>
          </a:lstStyle>
          <a:p>
            <a:pPr>
              <a:defRPr/>
            </a:pPr>
            <a:endParaRPr lang="fr-FR"/>
          </a:p>
        </p:txBody>
      </p:sp>
      <p:sp>
        <p:nvSpPr>
          <p:cNvPr id="28676"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solidFill>
                  <a:schemeClr val="tx1"/>
                </a:solidFill>
                <a:latin typeface="Verdana" pitchFamily="34" charset="0"/>
              </a:defRPr>
            </a:lvl1pPr>
          </a:lstStyle>
          <a:p>
            <a:pPr>
              <a:defRPr/>
            </a:pPr>
            <a:endParaRPr lang="fr-FR"/>
          </a:p>
        </p:txBody>
      </p:sp>
      <p:sp>
        <p:nvSpPr>
          <p:cNvPr id="28677"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solidFill>
                  <a:schemeClr val="tx1"/>
                </a:solidFill>
                <a:latin typeface="Verdana" pitchFamily="34" charset="0"/>
              </a:defRPr>
            </a:lvl1pPr>
          </a:lstStyle>
          <a:p>
            <a:pPr>
              <a:defRPr/>
            </a:pPr>
            <a:fld id="{43D5132A-FBA4-43A8-AEC1-4F6CD258BC9B}" type="slidenum">
              <a:rPr lang="en-US"/>
              <a:pPr>
                <a:defRPr/>
              </a:pPr>
              <a:t>‹N°›</a:t>
            </a:fld>
            <a:endParaRPr lang="en-US"/>
          </a:p>
        </p:txBody>
      </p:sp>
    </p:spTree>
    <p:extLst>
      <p:ext uri="{BB962C8B-B14F-4D97-AF65-F5344CB8AC3E}">
        <p14:creationId xmlns:p14="http://schemas.microsoft.com/office/powerpoint/2010/main" val="261105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solidFill>
                  <a:schemeClr val="tx1"/>
                </a:solidFill>
                <a:latin typeface="Verdana" pitchFamily="34" charset="0"/>
              </a:defRPr>
            </a:lvl1pPr>
          </a:lstStyle>
          <a:p>
            <a:pPr>
              <a:defRPr/>
            </a:pPr>
            <a:endParaRPr lang="fr-FR"/>
          </a:p>
        </p:txBody>
      </p:sp>
      <p:sp>
        <p:nvSpPr>
          <p:cNvPr id="48131"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solidFill>
                  <a:schemeClr val="tx1"/>
                </a:solidFill>
                <a:latin typeface="Verdana" pitchFamily="34" charset="0"/>
              </a:defRPr>
            </a:lvl1pPr>
          </a:lstStyle>
          <a:p>
            <a:pPr>
              <a:defRPr/>
            </a:pPr>
            <a:endParaRPr lang="fr-FR"/>
          </a:p>
        </p:txBody>
      </p:sp>
      <p:sp>
        <p:nvSpPr>
          <p:cNvPr id="31748" name="Rectangle 4"/>
          <p:cNvSpPr>
            <a:spLocks noGrp="1" noRot="1" noChangeAspect="1" noChangeArrowheads="1" noTextEdit="1"/>
          </p:cNvSpPr>
          <p:nvPr>
            <p:ph type="sldImg" idx="2"/>
          </p:nvPr>
        </p:nvSpPr>
        <p:spPr bwMode="auto">
          <a:xfrm>
            <a:off x="855663" y="746125"/>
            <a:ext cx="4960937" cy="37211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889000" y="4716463"/>
            <a:ext cx="4891088"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solidFill>
                  <a:schemeClr val="tx1"/>
                </a:solidFill>
                <a:latin typeface="Verdana" pitchFamily="34" charset="0"/>
              </a:defRPr>
            </a:lvl1pPr>
          </a:lstStyle>
          <a:p>
            <a:pPr>
              <a:defRPr/>
            </a:pPr>
            <a:endParaRPr lang="fr-FR"/>
          </a:p>
        </p:txBody>
      </p:sp>
      <p:sp>
        <p:nvSpPr>
          <p:cNvPr id="48135"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solidFill>
                  <a:schemeClr val="tx1"/>
                </a:solidFill>
                <a:latin typeface="Verdana" pitchFamily="34" charset="0"/>
              </a:defRPr>
            </a:lvl1pPr>
          </a:lstStyle>
          <a:p>
            <a:pPr>
              <a:defRPr/>
            </a:pPr>
            <a:fld id="{2E23EF2C-97A7-4983-9A35-ADFF952B0929}" type="slidenum">
              <a:rPr lang="en-US"/>
              <a:pPr>
                <a:defRPr/>
              </a:pPr>
              <a:t>‹N°›</a:t>
            </a:fld>
            <a:endParaRPr lang="en-US"/>
          </a:p>
        </p:txBody>
      </p:sp>
    </p:spTree>
    <p:extLst>
      <p:ext uri="{BB962C8B-B14F-4D97-AF65-F5344CB8AC3E}">
        <p14:creationId xmlns:p14="http://schemas.microsoft.com/office/powerpoint/2010/main" val="3357385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F3CE095-B88E-4EE5-84A6-2453D421173E}" type="slidenum">
              <a:rPr lang="en-US"/>
              <a:pPr/>
              <a:t>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fr-FR" smtClean="0">
              <a:solidFill>
                <a:schemeClr val="bg1"/>
              </a:solidFill>
            </a:endParaRPr>
          </a:p>
        </p:txBody>
      </p:sp>
      <p:sp>
        <p:nvSpPr>
          <p:cNvPr id="41988" name="Slide Number Placeholder 3"/>
          <p:cNvSpPr>
            <a:spLocks noGrp="1"/>
          </p:cNvSpPr>
          <p:nvPr>
            <p:ph type="sldNum" sz="quarter" idx="5"/>
          </p:nvPr>
        </p:nvSpPr>
        <p:spPr>
          <a:noFill/>
        </p:spPr>
        <p:txBody>
          <a:bodyPr/>
          <a:lstStyle/>
          <a:p>
            <a:fld id="{90F88B08-6F47-4558-BA63-6AD832113097}"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a:p>
            <a:endParaRPr lang="en-US" smtClean="0"/>
          </a:p>
        </p:txBody>
      </p:sp>
      <p:sp>
        <p:nvSpPr>
          <p:cNvPr id="43012" name="Slide Number Placeholder 3"/>
          <p:cNvSpPr>
            <a:spLocks noGrp="1"/>
          </p:cNvSpPr>
          <p:nvPr>
            <p:ph type="sldNum" sz="quarter" idx="5"/>
          </p:nvPr>
        </p:nvSpPr>
        <p:spPr>
          <a:noFill/>
        </p:spPr>
        <p:txBody>
          <a:bodyPr/>
          <a:lstStyle/>
          <a:p>
            <a:fld id="{202D19B8-7D2F-4CA6-B2BA-B1382014D771}" type="slidenum">
              <a:rPr lang="en-US"/>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fr-FR" smtClean="0"/>
          </a:p>
        </p:txBody>
      </p:sp>
      <p:sp>
        <p:nvSpPr>
          <p:cNvPr id="44036" name="Slide Number Placeholder 3"/>
          <p:cNvSpPr>
            <a:spLocks noGrp="1"/>
          </p:cNvSpPr>
          <p:nvPr>
            <p:ph type="sldNum" sz="quarter" idx="5"/>
          </p:nvPr>
        </p:nvSpPr>
        <p:spPr>
          <a:noFill/>
        </p:spPr>
        <p:txBody>
          <a:bodyPr/>
          <a:lstStyle/>
          <a:p>
            <a:fld id="{CE23C3AC-6DE7-4200-BBEA-3E33B84CA13E}" type="slidenum">
              <a:rPr lang="en-US"/>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fr-FR" smtClean="0"/>
          </a:p>
        </p:txBody>
      </p:sp>
      <p:sp>
        <p:nvSpPr>
          <p:cNvPr id="45060" name="Slide Number Placeholder 3"/>
          <p:cNvSpPr>
            <a:spLocks noGrp="1"/>
          </p:cNvSpPr>
          <p:nvPr>
            <p:ph type="sldNum" sz="quarter" idx="5"/>
          </p:nvPr>
        </p:nvSpPr>
        <p:spPr>
          <a:noFill/>
        </p:spPr>
        <p:txBody>
          <a:bodyPr/>
          <a:lstStyle/>
          <a:p>
            <a:fld id="{2A0AD8CD-C023-4766-A5E8-DDDEC286ECB7}" type="slidenum">
              <a:rPr lang="en-US"/>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DFB36C1-DB2D-4077-82DE-6AA4673BB229}" type="slidenum">
              <a:rPr lang="en-US"/>
              <a:pPr/>
              <a:t>24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algn="just" eaLnBrk="1" hangingPunct="1"/>
            <a:r>
              <a:rPr lang="en-US" smtClean="0">
                <a:latin typeface="Arial" pitchFamily="34" charset="0"/>
              </a:rPr>
              <a:t>Thank you. </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0955D9A-451E-47D1-B889-C2D1C0B16EA0}" type="slidenum">
              <a:rPr lang="en-US"/>
              <a:pPr/>
              <a:t>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852488" y="744538"/>
            <a:ext cx="4964112" cy="3722687"/>
          </a:xfrm>
          <a:ln/>
        </p:spPr>
      </p:sp>
      <p:sp>
        <p:nvSpPr>
          <p:cNvPr id="34819" name="Notes Placeholder 2"/>
          <p:cNvSpPr>
            <a:spLocks noGrp="1"/>
          </p:cNvSpPr>
          <p:nvPr>
            <p:ph type="body" idx="1"/>
          </p:nvPr>
        </p:nvSpPr>
        <p:spPr>
          <a:xfrm>
            <a:off x="889000" y="4716463"/>
            <a:ext cx="4891088" cy="4467225"/>
          </a:xfrm>
          <a:noFill/>
          <a:ln/>
        </p:spPr>
        <p:txBody>
          <a:bodyPr/>
          <a:lstStyle/>
          <a:p>
            <a:endParaRPr lang="fr-FR" smtClean="0"/>
          </a:p>
        </p:txBody>
      </p:sp>
      <p:sp>
        <p:nvSpPr>
          <p:cNvPr id="34820" name="Slide Number Placeholder 3"/>
          <p:cNvSpPr txBox="1">
            <a:spLocks noGrp="1"/>
          </p:cNvSpPr>
          <p:nvPr/>
        </p:nvSpPr>
        <p:spPr bwMode="auto">
          <a:xfrm>
            <a:off x="3779838" y="9431338"/>
            <a:ext cx="2889250" cy="496887"/>
          </a:xfrm>
          <a:prstGeom prst="rect">
            <a:avLst/>
          </a:prstGeom>
          <a:noFill/>
          <a:ln w="9525">
            <a:noFill/>
            <a:miter lim="800000"/>
            <a:headEnd/>
            <a:tailEnd/>
          </a:ln>
        </p:spPr>
        <p:txBody>
          <a:bodyPr anchor="b"/>
          <a:lstStyle/>
          <a:p>
            <a:pPr algn="r" eaLnBrk="0" hangingPunct="0"/>
            <a:fld id="{A006F456-1936-4068-9009-59490B262F91}" type="slidenum">
              <a:rPr lang="en-US" sz="1200">
                <a:solidFill>
                  <a:schemeClr val="tx1"/>
                </a:solidFill>
                <a:latin typeface="Verdana" pitchFamily="34" charset="0"/>
                <a:cs typeface="Arial" pitchFamily="34" charset="0"/>
              </a:rPr>
              <a:pPr algn="r" eaLnBrk="0" hangingPunct="0"/>
              <a:t>3</a:t>
            </a:fld>
            <a:endParaRPr lang="en-US" sz="1200">
              <a:solidFill>
                <a:schemeClr val="tx1"/>
              </a:solidFill>
              <a:latin typeface="Verdana"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fr-FR" smtClean="0"/>
          </a:p>
        </p:txBody>
      </p:sp>
      <p:sp>
        <p:nvSpPr>
          <p:cNvPr id="35844" name="Slide Number Placeholder 3"/>
          <p:cNvSpPr>
            <a:spLocks noGrp="1"/>
          </p:cNvSpPr>
          <p:nvPr>
            <p:ph type="sldNum" sz="quarter" idx="5"/>
          </p:nvPr>
        </p:nvSpPr>
        <p:spPr>
          <a:noFill/>
        </p:spPr>
        <p:txBody>
          <a:bodyPr/>
          <a:lstStyle/>
          <a:p>
            <a:fld id="{9A58B2C5-6E5C-4FA7-85F1-C51A4549A997}"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mtClean="0"/>
              <a:t>http://www.google.ch/url?sa=t&amp;rct=j&amp;q=%22data%20center%20users%20group%20conference%22%20the%20efficient%20data%20center&amp;source=web&amp;cd=34&amp;ved=0CDUQFjADOB4&amp;url=http%3A%2F%2Fwww.itu.int%2Fdms_pub%2Fitu-t%2Foth%2F06%2F0F%2FT060F0060100008PPTE.ppt&amp;ei=9DlPT6jcK8nPhAej3NjWCw&amp;usg=AFQjCNGvDDLSszAIuXNEnElAZtMR5dk8aQ&amp;cad=rja </a:t>
            </a:r>
          </a:p>
        </p:txBody>
      </p:sp>
      <p:sp>
        <p:nvSpPr>
          <p:cNvPr id="36868" name="Slide Number Placeholder 3"/>
          <p:cNvSpPr>
            <a:spLocks noGrp="1"/>
          </p:cNvSpPr>
          <p:nvPr>
            <p:ph type="sldNum" sz="quarter" idx="5"/>
          </p:nvPr>
        </p:nvSpPr>
        <p:spPr>
          <a:noFill/>
        </p:spPr>
        <p:txBody>
          <a:bodyPr/>
          <a:lstStyle/>
          <a:p>
            <a:fld id="{AC65FC75-4574-4830-A99D-CDB5D55E95C6}"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mtClean="0"/>
              <a:t>http://www.google.ch/url?sa=t&amp;rct=j&amp;q=%22data%20center%20users%20group%20conference%22%20the%20efficient%20data%20center&amp;source=web&amp;cd=34&amp;ved=0CDUQFjADOB4&amp;url=http%3A%2F%2Fwww.itu.int%2Fdms_pub%2Fitu-t%2Foth%2F06%2F0F%2FT060F0060100008PPTE.ppt&amp;ei=9DlPT6jcK8nPhAej3NjWCw&amp;usg=AFQjCNGvDDLSszAIuXNEnElAZtMR5dk8aQ&amp;cad=rja </a:t>
            </a:r>
          </a:p>
        </p:txBody>
      </p:sp>
      <p:sp>
        <p:nvSpPr>
          <p:cNvPr id="37892" name="Slide Number Placeholder 3"/>
          <p:cNvSpPr txBox="1">
            <a:spLocks noGrp="1"/>
          </p:cNvSpPr>
          <p:nvPr/>
        </p:nvSpPr>
        <p:spPr bwMode="auto">
          <a:xfrm>
            <a:off x="3778250" y="9431338"/>
            <a:ext cx="2890838" cy="496887"/>
          </a:xfrm>
          <a:prstGeom prst="rect">
            <a:avLst/>
          </a:prstGeom>
          <a:noFill/>
          <a:ln w="9525">
            <a:noFill/>
            <a:miter lim="800000"/>
            <a:headEnd/>
            <a:tailEnd/>
          </a:ln>
        </p:spPr>
        <p:txBody>
          <a:bodyPr anchor="b"/>
          <a:lstStyle/>
          <a:p>
            <a:pPr algn="r" eaLnBrk="0" hangingPunct="0"/>
            <a:fld id="{56AB8ED4-653D-41A6-A6CF-E24AA24EF6DB}" type="slidenum">
              <a:rPr lang="en-US" sz="1200">
                <a:solidFill>
                  <a:schemeClr val="tx1"/>
                </a:solidFill>
                <a:latin typeface="Verdana" pitchFamily="34" charset="0"/>
              </a:rPr>
              <a:pPr algn="r" eaLnBrk="0" hangingPunct="0"/>
              <a:t>8</a:t>
            </a:fld>
            <a:endParaRPr lang="en-US" sz="1200">
              <a:solidFill>
                <a:schemeClr val="tx1"/>
              </a:solidFill>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fr-FR" smtClean="0"/>
          </a:p>
        </p:txBody>
      </p:sp>
      <p:sp>
        <p:nvSpPr>
          <p:cNvPr id="38916" name="Slide Number Placeholder 3"/>
          <p:cNvSpPr>
            <a:spLocks noGrp="1"/>
          </p:cNvSpPr>
          <p:nvPr>
            <p:ph type="sldNum" sz="quarter" idx="5"/>
          </p:nvPr>
        </p:nvSpPr>
        <p:spPr>
          <a:noFill/>
        </p:spPr>
        <p:txBody>
          <a:bodyPr/>
          <a:lstStyle/>
          <a:p>
            <a:fld id="{7D29E456-E286-478C-A254-EE94EC824837}"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fr-FR" smtClean="0"/>
          </a:p>
        </p:txBody>
      </p:sp>
      <p:sp>
        <p:nvSpPr>
          <p:cNvPr id="39940" name="Slide Number Placeholder 3"/>
          <p:cNvSpPr>
            <a:spLocks noGrp="1"/>
          </p:cNvSpPr>
          <p:nvPr>
            <p:ph type="sldNum" sz="quarter" idx="5"/>
          </p:nvPr>
        </p:nvSpPr>
        <p:spPr>
          <a:noFill/>
        </p:spPr>
        <p:txBody>
          <a:bodyPr/>
          <a:lstStyle/>
          <a:p>
            <a:fld id="{B20E709E-7AEC-4A0C-BB1F-A0D1D0175AFC}"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solidFill>
                <a:srgbClr val="FFFFFF"/>
              </a:solidFill>
              <a:latin typeface="Futura Bk"/>
            </a:endParaRPr>
          </a:p>
          <a:p>
            <a:endParaRPr lang="en-US" smtClean="0"/>
          </a:p>
        </p:txBody>
      </p:sp>
      <p:sp>
        <p:nvSpPr>
          <p:cNvPr id="40964" name="Slide Number Placeholder 3"/>
          <p:cNvSpPr>
            <a:spLocks noGrp="1"/>
          </p:cNvSpPr>
          <p:nvPr>
            <p:ph type="sldNum" sz="quarter" idx="5"/>
          </p:nvPr>
        </p:nvSpPr>
        <p:spPr>
          <a:noFill/>
        </p:spPr>
        <p:txBody>
          <a:bodyPr/>
          <a:lstStyle/>
          <a:p>
            <a:fld id="{CC332651-4511-426D-A800-89ECDC1C3B54}"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295651B0-CE2C-4269-968A-3FB806C3F007}" type="slidenum">
              <a:rPr lang="en-US"/>
              <a:pPr>
                <a:defRPr/>
              </a:pPr>
              <a:t>‹N°›</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F5693E71-CF25-4171-9CA0-CE9BE26BC153}" type="slidenum">
              <a:rPr lang="en-US"/>
              <a:pPr>
                <a:defRPr/>
              </a:pPr>
              <a:t>‹N°›</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99CCDC5C-616B-45B4-BD08-A266E87A19E9}" type="slidenum">
              <a:rPr lang="en-US"/>
              <a:pPr>
                <a:defRPr/>
              </a:pPr>
              <a:t>‹N°›</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p:spPr>
        <p:txBody>
          <a:bodyPr/>
          <a:lstStyle/>
          <a:p>
            <a:endParaRPr lang="fr-FR"/>
          </a:p>
        </p:txBody>
      </p:sp>
      <p:sp>
        <p:nvSpPr>
          <p:cNvPr id="6" name="Text Box 73"/>
          <p:cNvSpPr txBox="1">
            <a:spLocks noChangeArrowheads="1"/>
          </p:cNvSpPr>
          <p:nvPr/>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itchFamily="18" charset="0"/>
              </a:defRPr>
            </a:lvl1pPr>
            <a:lvl2pPr marL="742950" indent="-285750" eaLnBrk="0" hangingPunct="0">
              <a:defRPr sz="1600">
                <a:solidFill>
                  <a:schemeClr val="bg1"/>
                </a:solidFill>
                <a:latin typeface="Times New Roman" pitchFamily="18" charset="0"/>
              </a:defRPr>
            </a:lvl2pPr>
            <a:lvl3pPr marL="1143000" indent="-228600" eaLnBrk="0" hangingPunct="0">
              <a:defRPr sz="1600">
                <a:solidFill>
                  <a:schemeClr val="bg1"/>
                </a:solidFill>
                <a:latin typeface="Times New Roman" pitchFamily="18" charset="0"/>
              </a:defRPr>
            </a:lvl3pPr>
            <a:lvl4pPr marL="1600200" indent="-228600" eaLnBrk="0" hangingPunct="0">
              <a:defRPr sz="1600">
                <a:solidFill>
                  <a:schemeClr val="bg1"/>
                </a:solidFill>
                <a:latin typeface="Times New Roman" pitchFamily="18" charset="0"/>
              </a:defRPr>
            </a:lvl4pPr>
            <a:lvl5pPr marL="2057400" indent="-228600" eaLnBrk="0" hangingPunct="0">
              <a:defRPr sz="1600">
                <a:solidFill>
                  <a:schemeClr val="bg1"/>
                </a:solidFill>
                <a:latin typeface="Times New Roman" pitchFamily="18" charset="0"/>
              </a:defRPr>
            </a:lvl5pPr>
            <a:lvl6pPr marL="2514600" indent="-228600" eaLnBrk="0" fontAlgn="base" hangingPunct="0">
              <a:spcBef>
                <a:spcPct val="0"/>
              </a:spcBef>
              <a:spcAft>
                <a:spcPct val="0"/>
              </a:spcAft>
              <a:defRPr sz="1600">
                <a:solidFill>
                  <a:schemeClr val="bg1"/>
                </a:solidFill>
                <a:latin typeface="Times New Roman" pitchFamily="18" charset="0"/>
              </a:defRPr>
            </a:lvl6pPr>
            <a:lvl7pPr marL="2971800" indent="-228600" eaLnBrk="0" fontAlgn="base" hangingPunct="0">
              <a:spcBef>
                <a:spcPct val="0"/>
              </a:spcBef>
              <a:spcAft>
                <a:spcPct val="0"/>
              </a:spcAft>
              <a:defRPr sz="1600">
                <a:solidFill>
                  <a:schemeClr val="bg1"/>
                </a:solidFill>
                <a:latin typeface="Times New Roman" pitchFamily="18" charset="0"/>
              </a:defRPr>
            </a:lvl7pPr>
            <a:lvl8pPr marL="3429000" indent="-228600" eaLnBrk="0" fontAlgn="base" hangingPunct="0">
              <a:spcBef>
                <a:spcPct val="0"/>
              </a:spcBef>
              <a:spcAft>
                <a:spcPct val="0"/>
              </a:spcAft>
              <a:defRPr sz="1600">
                <a:solidFill>
                  <a:schemeClr val="bg1"/>
                </a:solidFill>
                <a:latin typeface="Times New Roman" pitchFamily="18" charset="0"/>
              </a:defRPr>
            </a:lvl8pPr>
            <a:lvl9pPr marL="3886200" indent="-228600" eaLnBrk="0" fontAlgn="base" hangingPunct="0">
              <a:spcBef>
                <a:spcPct val="0"/>
              </a:spcBef>
              <a:spcAft>
                <a:spcPct val="0"/>
              </a:spcAft>
              <a:defRPr sz="1600">
                <a:solidFill>
                  <a:schemeClr val="bg1"/>
                </a:solidFill>
                <a:latin typeface="Times New Roman" pitchFamily="18" charset="0"/>
              </a:defRPr>
            </a:lvl9pPr>
          </a:lstStyle>
          <a:p>
            <a:pPr algn="r">
              <a:defRPr/>
            </a:pPr>
            <a:r>
              <a:rPr lang="en-US" sz="1100" b="1" smtClean="0">
                <a:solidFill>
                  <a:srgbClr val="1B5BA2"/>
                </a:solidFill>
                <a:latin typeface="Arial" pitchFamily="34" charset="0"/>
              </a:rPr>
              <a:t>Committed to Connecting the World</a:t>
            </a:r>
          </a:p>
        </p:txBody>
      </p:sp>
      <p:sp>
        <p:nvSpPr>
          <p:cNvPr id="7"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p:spPr>
        <p:txBody>
          <a:bodyPr/>
          <a:lstStyle/>
          <a:p>
            <a:endParaRPr lang="fr-FR"/>
          </a:p>
        </p:txBody>
      </p:sp>
      <p:pic>
        <p:nvPicPr>
          <p:cNvPr id="8" name="Picture 11" descr="itu"/>
          <p:cNvPicPr>
            <a:picLocks noChangeAspect="1" noChangeArrowheads="1"/>
          </p:cNvPicPr>
          <p:nvPr/>
        </p:nvPicPr>
        <p:blipFill>
          <a:blip r:embed="rId3" cstate="print"/>
          <a:srcRect/>
          <a:stretch>
            <a:fillRect/>
          </a:stretch>
        </p:blipFill>
        <p:spPr bwMode="auto">
          <a:xfrm>
            <a:off x="7451725" y="44450"/>
            <a:ext cx="1247775" cy="962025"/>
          </a:xfrm>
          <a:prstGeom prst="rect">
            <a:avLst/>
          </a:prstGeom>
          <a:noFill/>
          <a:ln w="9525">
            <a:noFill/>
            <a:miter lim="800000"/>
            <a:headEnd/>
            <a:tailEnd/>
          </a:ln>
        </p:spPr>
      </p:pic>
      <p:sp>
        <p:nvSpPr>
          <p:cNvPr id="9"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p:spPr>
        <p:txBody>
          <a:bodyPr/>
          <a:lstStyle/>
          <a:p>
            <a:endParaRPr lang="fr-FR"/>
          </a:p>
        </p:txBody>
      </p:sp>
      <p:pic>
        <p:nvPicPr>
          <p:cNvPr id="10" name="Picture 20"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11"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p:spPr>
        <p:txBody>
          <a:bodyPr/>
          <a:lstStyle/>
          <a:p>
            <a:endParaRPr lang="fr-FR"/>
          </a:p>
        </p:txBody>
      </p:sp>
      <p:sp>
        <p:nvSpPr>
          <p:cNvPr id="12" name="Text Box 73"/>
          <p:cNvSpPr txBox="1">
            <a:spLocks noChangeArrowheads="1"/>
          </p:cNvSpPr>
          <p:nvPr/>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itchFamily="18" charset="0"/>
              </a:defRPr>
            </a:lvl1pPr>
            <a:lvl2pPr marL="742950" indent="-285750" eaLnBrk="0" hangingPunct="0">
              <a:defRPr sz="1600">
                <a:solidFill>
                  <a:schemeClr val="bg1"/>
                </a:solidFill>
                <a:latin typeface="Times New Roman" pitchFamily="18" charset="0"/>
              </a:defRPr>
            </a:lvl2pPr>
            <a:lvl3pPr marL="1143000" indent="-228600" eaLnBrk="0" hangingPunct="0">
              <a:defRPr sz="1600">
                <a:solidFill>
                  <a:schemeClr val="bg1"/>
                </a:solidFill>
                <a:latin typeface="Times New Roman" pitchFamily="18" charset="0"/>
              </a:defRPr>
            </a:lvl3pPr>
            <a:lvl4pPr marL="1600200" indent="-228600" eaLnBrk="0" hangingPunct="0">
              <a:defRPr sz="1600">
                <a:solidFill>
                  <a:schemeClr val="bg1"/>
                </a:solidFill>
                <a:latin typeface="Times New Roman" pitchFamily="18" charset="0"/>
              </a:defRPr>
            </a:lvl4pPr>
            <a:lvl5pPr marL="2057400" indent="-228600" eaLnBrk="0" hangingPunct="0">
              <a:defRPr sz="1600">
                <a:solidFill>
                  <a:schemeClr val="bg1"/>
                </a:solidFill>
                <a:latin typeface="Times New Roman" pitchFamily="18" charset="0"/>
              </a:defRPr>
            </a:lvl5pPr>
            <a:lvl6pPr marL="2514600" indent="-228600" eaLnBrk="0" fontAlgn="base" hangingPunct="0">
              <a:spcBef>
                <a:spcPct val="0"/>
              </a:spcBef>
              <a:spcAft>
                <a:spcPct val="0"/>
              </a:spcAft>
              <a:defRPr sz="1600">
                <a:solidFill>
                  <a:schemeClr val="bg1"/>
                </a:solidFill>
                <a:latin typeface="Times New Roman" pitchFamily="18" charset="0"/>
              </a:defRPr>
            </a:lvl6pPr>
            <a:lvl7pPr marL="2971800" indent="-228600" eaLnBrk="0" fontAlgn="base" hangingPunct="0">
              <a:spcBef>
                <a:spcPct val="0"/>
              </a:spcBef>
              <a:spcAft>
                <a:spcPct val="0"/>
              </a:spcAft>
              <a:defRPr sz="1600">
                <a:solidFill>
                  <a:schemeClr val="bg1"/>
                </a:solidFill>
                <a:latin typeface="Times New Roman" pitchFamily="18" charset="0"/>
              </a:defRPr>
            </a:lvl7pPr>
            <a:lvl8pPr marL="3429000" indent="-228600" eaLnBrk="0" fontAlgn="base" hangingPunct="0">
              <a:spcBef>
                <a:spcPct val="0"/>
              </a:spcBef>
              <a:spcAft>
                <a:spcPct val="0"/>
              </a:spcAft>
              <a:defRPr sz="1600">
                <a:solidFill>
                  <a:schemeClr val="bg1"/>
                </a:solidFill>
                <a:latin typeface="Times New Roman" pitchFamily="18" charset="0"/>
              </a:defRPr>
            </a:lvl8pPr>
            <a:lvl9pPr marL="3886200" indent="-228600" eaLnBrk="0" fontAlgn="base" hangingPunct="0">
              <a:spcBef>
                <a:spcPct val="0"/>
              </a:spcBef>
              <a:spcAft>
                <a:spcPct val="0"/>
              </a:spcAft>
              <a:defRPr sz="1600">
                <a:solidFill>
                  <a:schemeClr val="bg1"/>
                </a:solidFill>
                <a:latin typeface="Times New Roman" pitchFamily="18" charset="0"/>
              </a:defRPr>
            </a:lvl9pPr>
          </a:lstStyle>
          <a:p>
            <a:pPr algn="r">
              <a:defRPr/>
            </a:pPr>
            <a:r>
              <a:rPr lang="en-US" sz="1100" b="1" smtClean="0">
                <a:solidFill>
                  <a:srgbClr val="1B5BA2"/>
                </a:solidFill>
                <a:latin typeface="Arial" pitchFamily="34" charset="0"/>
              </a:rPr>
              <a:t>Committed to Connecting the World</a:t>
            </a:r>
          </a:p>
        </p:txBody>
      </p:sp>
      <p:sp>
        <p:nvSpPr>
          <p:cNvPr id="13"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p:spPr>
        <p:txBody>
          <a:bodyPr/>
          <a:lstStyle/>
          <a:p>
            <a:endParaRPr lang="fr-FR"/>
          </a:p>
        </p:txBody>
      </p:sp>
      <p:pic>
        <p:nvPicPr>
          <p:cNvPr id="14" name="Picture 11" descr="itu"/>
          <p:cNvPicPr>
            <a:picLocks noChangeAspect="1" noChangeArrowheads="1"/>
          </p:cNvPicPr>
          <p:nvPr/>
        </p:nvPicPr>
        <p:blipFill>
          <a:blip r:embed="rId3" cstate="print"/>
          <a:srcRect/>
          <a:stretch>
            <a:fillRect/>
          </a:stretch>
        </p:blipFill>
        <p:spPr bwMode="auto">
          <a:xfrm>
            <a:off x="7451725" y="44450"/>
            <a:ext cx="1247775" cy="962025"/>
          </a:xfrm>
          <a:prstGeom prst="rect">
            <a:avLst/>
          </a:prstGeom>
          <a:noFill/>
          <a:ln w="9525">
            <a:noFill/>
            <a:miter lim="800000"/>
            <a:headEnd/>
            <a:tailEnd/>
          </a:ln>
        </p:spPr>
      </p:pic>
      <p:sp>
        <p:nvSpPr>
          <p:cNvPr id="15"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p:spPr>
        <p:txBody>
          <a:bodyPr/>
          <a:lstStyle/>
          <a:p>
            <a:endParaRPr lang="fr-FR"/>
          </a:p>
        </p:txBody>
      </p:sp>
      <p:sp>
        <p:nvSpPr>
          <p:cNvPr id="16"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Times New Roman" pitchFamily="18" charset="0"/>
              </a:defRPr>
            </a:lvl1pPr>
            <a:lvl2pPr marL="742950" indent="-285750" eaLnBrk="0" hangingPunct="0">
              <a:defRPr sz="1600">
                <a:solidFill>
                  <a:schemeClr val="bg1"/>
                </a:solidFill>
                <a:latin typeface="Times New Roman" pitchFamily="18" charset="0"/>
              </a:defRPr>
            </a:lvl2pPr>
            <a:lvl3pPr marL="1143000" indent="-228600" eaLnBrk="0" hangingPunct="0">
              <a:defRPr sz="1600">
                <a:solidFill>
                  <a:schemeClr val="bg1"/>
                </a:solidFill>
                <a:latin typeface="Times New Roman" pitchFamily="18" charset="0"/>
              </a:defRPr>
            </a:lvl3pPr>
            <a:lvl4pPr marL="1600200" indent="-228600" eaLnBrk="0" hangingPunct="0">
              <a:defRPr sz="1600">
                <a:solidFill>
                  <a:schemeClr val="bg1"/>
                </a:solidFill>
                <a:latin typeface="Times New Roman" pitchFamily="18" charset="0"/>
              </a:defRPr>
            </a:lvl4pPr>
            <a:lvl5pPr marL="2057400" indent="-228600" eaLnBrk="0" hangingPunct="0">
              <a:defRPr sz="1600">
                <a:solidFill>
                  <a:schemeClr val="bg1"/>
                </a:solidFill>
                <a:latin typeface="Times New Roman" pitchFamily="18" charset="0"/>
              </a:defRPr>
            </a:lvl5pPr>
            <a:lvl6pPr marL="2514600" indent="-228600" eaLnBrk="0" fontAlgn="base" hangingPunct="0">
              <a:spcBef>
                <a:spcPct val="0"/>
              </a:spcBef>
              <a:spcAft>
                <a:spcPct val="0"/>
              </a:spcAft>
              <a:defRPr sz="1600">
                <a:solidFill>
                  <a:schemeClr val="bg1"/>
                </a:solidFill>
                <a:latin typeface="Times New Roman" pitchFamily="18" charset="0"/>
              </a:defRPr>
            </a:lvl6pPr>
            <a:lvl7pPr marL="2971800" indent="-228600" eaLnBrk="0" fontAlgn="base" hangingPunct="0">
              <a:spcBef>
                <a:spcPct val="0"/>
              </a:spcBef>
              <a:spcAft>
                <a:spcPct val="0"/>
              </a:spcAft>
              <a:defRPr sz="1600">
                <a:solidFill>
                  <a:schemeClr val="bg1"/>
                </a:solidFill>
                <a:latin typeface="Times New Roman" pitchFamily="18" charset="0"/>
              </a:defRPr>
            </a:lvl7pPr>
            <a:lvl8pPr marL="3429000" indent="-228600" eaLnBrk="0" fontAlgn="base" hangingPunct="0">
              <a:spcBef>
                <a:spcPct val="0"/>
              </a:spcBef>
              <a:spcAft>
                <a:spcPct val="0"/>
              </a:spcAft>
              <a:defRPr sz="1600">
                <a:solidFill>
                  <a:schemeClr val="bg1"/>
                </a:solidFill>
                <a:latin typeface="Times New Roman" pitchFamily="18" charset="0"/>
              </a:defRPr>
            </a:lvl8pPr>
            <a:lvl9pPr marL="3886200" indent="-228600" eaLnBrk="0" fontAlgn="base" hangingPunct="0">
              <a:spcBef>
                <a:spcPct val="0"/>
              </a:spcBef>
              <a:spcAft>
                <a:spcPct val="0"/>
              </a:spcAft>
              <a:defRPr sz="1600">
                <a:solidFill>
                  <a:schemeClr val="bg1"/>
                </a:solidFill>
                <a:latin typeface="Times New Roman" pitchFamily="18" charset="0"/>
              </a:defRPr>
            </a:lvl9pPr>
          </a:lstStyle>
          <a:p>
            <a:pPr>
              <a:lnSpc>
                <a:spcPct val="90000"/>
              </a:lnSpc>
              <a:defRPr/>
            </a:pPr>
            <a:r>
              <a:rPr lang="en-US" sz="1000" smtClean="0">
                <a:latin typeface="Univers"/>
              </a:rPr>
              <a:t>International</a:t>
            </a:r>
            <a:br>
              <a:rPr lang="en-US" sz="1000" smtClean="0">
                <a:latin typeface="Univers"/>
              </a:rPr>
            </a:br>
            <a:r>
              <a:rPr lang="en-US" sz="1000" smtClean="0">
                <a:latin typeface="Univers"/>
              </a:rPr>
              <a:t>Telecommunication</a:t>
            </a:r>
            <a:br>
              <a:rPr lang="en-US" sz="1000" smtClean="0">
                <a:latin typeface="Univers"/>
              </a:rPr>
            </a:br>
            <a:r>
              <a:rPr lang="en-US" sz="1000" smtClean="0">
                <a:latin typeface="Univers"/>
              </a:rPr>
              <a:t>Union</a:t>
            </a:r>
          </a:p>
        </p:txBody>
      </p:sp>
      <p:sp>
        <p:nvSpPr>
          <p:cNvPr id="17"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latin typeface="Verdana" pitchFamily="34" charset="0"/>
              </a:rPr>
              <a:t> </a:t>
            </a:r>
            <a:endParaRPr lang="en-US" sz="2400">
              <a:solidFill>
                <a:schemeClr val="tx1"/>
              </a:solidFill>
              <a:latin typeface="Verdana" pitchFamily="34" charset="0"/>
            </a:endParaRPr>
          </a:p>
        </p:txBody>
      </p:sp>
      <p:sp>
        <p:nvSpPr>
          <p:cNvPr id="18"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latin typeface="Verdana" pitchFamily="34" charset="0"/>
              </a:rPr>
              <a:t> </a:t>
            </a:r>
            <a:endParaRPr lang="en-US" sz="2400">
              <a:solidFill>
                <a:schemeClr val="tx1"/>
              </a:solidFill>
              <a:latin typeface="Verdana" pitchFamily="34" charset="0"/>
            </a:endParaRPr>
          </a:p>
        </p:txBody>
      </p:sp>
      <p:sp>
        <p:nvSpPr>
          <p:cNvPr id="19"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Verdana" pitchFamily="34" charset="0"/>
              </a:rPr>
              <a:t> </a:t>
            </a:r>
            <a:endParaRPr lang="en-US" sz="2400">
              <a:solidFill>
                <a:schemeClr val="tx1"/>
              </a:solidFill>
              <a:latin typeface="Verdana" pitchFamily="34" charset="0"/>
            </a:endParaRPr>
          </a:p>
        </p:txBody>
      </p:sp>
      <p:sp>
        <p:nvSpPr>
          <p:cNvPr id="20" name="Line 25"/>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p:spPr>
        <p:txBody>
          <a:bodyPr/>
          <a:lstStyle/>
          <a:p>
            <a:endParaRPr lang="fr-FR"/>
          </a:p>
        </p:txBody>
      </p:sp>
      <p:pic>
        <p:nvPicPr>
          <p:cNvPr id="21" name="Picture 2" descr="C:\Documents and Settings\bueti\My Documents\My Pictures\itu-cc.gif"/>
          <p:cNvPicPr>
            <a:picLocks noChangeAspect="1" noChangeArrowheads="1"/>
          </p:cNvPicPr>
          <p:nvPr/>
        </p:nvPicPr>
        <p:blipFill>
          <a:blip r:embed="rId4" cstate="print"/>
          <a:srcRect/>
          <a:stretch>
            <a:fillRect/>
          </a:stretch>
        </p:blipFill>
        <p:spPr bwMode="auto">
          <a:xfrm>
            <a:off x="6783388" y="5157788"/>
            <a:ext cx="1892300" cy="763587"/>
          </a:xfrm>
          <a:prstGeom prst="rect">
            <a:avLst/>
          </a:prstGeom>
          <a:noFill/>
          <a:ln w="9525">
            <a:noFill/>
            <a:miter lim="800000"/>
            <a:headEnd/>
            <a:tailEnd/>
          </a:ln>
        </p:spPr>
      </p:pic>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73133"/>
            <a:ext cx="7772400" cy="400110"/>
          </a:xfrm>
        </p:spPr>
        <p:txBody>
          <a:bodyPr/>
          <a:lstStyle>
            <a:lvl1pPr algn="l">
              <a:defRPr sz="2000"/>
            </a:lvl1pPr>
          </a:lstStyle>
          <a:p>
            <a:r>
              <a:rPr lang="en-US" dirty="0" smtClean="0"/>
              <a:t>Click to edit Master title style</a:t>
            </a:r>
            <a:endParaRPr lang="en-US" dirty="0"/>
          </a:p>
        </p:txBody>
      </p:sp>
      <p:sp>
        <p:nvSpPr>
          <p:cNvPr id="3" name="Content Placeholder 2"/>
          <p:cNvSpPr>
            <a:spLocks noGrp="1"/>
          </p:cNvSpPr>
          <p:nvPr>
            <p:ph idx="1"/>
          </p:nvPr>
        </p:nvSpPr>
        <p:spPr>
          <a:xfrm>
            <a:off x="827584" y="1844824"/>
            <a:ext cx="7772400" cy="4400550"/>
          </a:xfrm>
        </p:spPr>
        <p:txBody>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8386763" y="6381750"/>
            <a:ext cx="361950" cy="244475"/>
          </a:xfrm>
        </p:spPr>
        <p:txBody>
          <a:bodyPr/>
          <a:lstStyle>
            <a:lvl1pPr>
              <a:defRPr smtClean="0"/>
            </a:lvl1pPr>
          </a:lstStyle>
          <a:p>
            <a:pPr>
              <a:defRPr/>
            </a:pPr>
            <a:fld id="{50B30F46-1306-43C5-B7EE-246C029B7DA8}" type="slidenum">
              <a:rPr lang="en-US"/>
              <a:pPr>
                <a:defRPr/>
              </a:pPr>
              <a:t>‹N°›</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4496B009-6450-4A4C-AD19-CE1667FF8B03}" type="slidenum">
              <a:rPr lang="en-US"/>
              <a:pPr>
                <a:defRPr/>
              </a:pPr>
              <a:t>‹N°›</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5"/>
            <a:ext cx="381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44675"/>
            <a:ext cx="381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D4D5608F-59AA-45D5-B58E-C27C9248F82E}" type="slidenum">
              <a:rPr lang="en-US"/>
              <a:pPr>
                <a:defRPr/>
              </a:pPr>
              <a:t>‹N°›</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B868DCA0-B9EF-45B4-9734-687763157E58}" type="slidenum">
              <a:rPr lang="en-US"/>
              <a:pPr>
                <a:defRPr/>
              </a:pPr>
              <a:t>‹N°›</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8DEF5530-19E5-4BDA-88AB-6DA17A22F07B}" type="slidenum">
              <a:rPr lang="en-US"/>
              <a:pPr>
                <a:defRPr/>
              </a:pPr>
              <a:t>‹N°›</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BC28FF69-811F-4941-999C-3404BCC56157}" type="slidenum">
              <a:rPr lang="en-US"/>
              <a:pPr>
                <a:defRPr/>
              </a:pPr>
              <a:t>‹N°›</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3ADB0361-FB94-4DF5-AF52-4AC11ACA574A}" type="slidenum">
              <a:rPr lang="en-US"/>
              <a:pPr>
                <a:defRPr/>
              </a:pPr>
              <a:t>‹N°›</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D8B293C3-291C-4890-B5FE-883A387FC3D2}" type="slidenum">
              <a:rPr lang="en-US"/>
              <a:pPr>
                <a:defRPr/>
              </a:pPr>
              <a:t>‹N°›</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976A2BFB-4ABD-47A8-AE37-8472C40F3DE7}" type="slidenum">
              <a:rPr lang="en-US"/>
              <a:pPr>
                <a:defRPr/>
              </a:pPr>
              <a:t>‹N°›</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F5E1308F-25AA-47E1-B0E8-C23A02CDE807}" type="slidenum">
              <a:rPr lang="en-US"/>
              <a:pPr>
                <a:defRPr/>
              </a:pPr>
              <a:t>‹N°›</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52513"/>
            <a:ext cx="1943100"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52513"/>
            <a:ext cx="5678487"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C463BC17-5019-4A07-BF00-8202173D6DD8}" type="slidenum">
              <a:rPr lang="en-US"/>
              <a:pPr>
                <a:defRPr/>
              </a:pPr>
              <a:t>‹N°›</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0"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4"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p:spPr>
        <p:txBody>
          <a:bodyPr/>
          <a:lstStyle/>
          <a:p>
            <a:endParaRPr lang="fr-FR"/>
          </a:p>
        </p:txBody>
      </p:sp>
      <p:sp>
        <p:nvSpPr>
          <p:cNvPr id="5" name="Rectangle 65"/>
          <p:cNvSpPr>
            <a:spLocks noChangeArrowheads="1"/>
          </p:cNvSpPr>
          <p:nvPr/>
        </p:nvSpPr>
        <p:spPr bwMode="auto">
          <a:xfrm>
            <a:off x="7172325" y="6381750"/>
            <a:ext cx="855663" cy="246063"/>
          </a:xfrm>
          <a:prstGeom prst="rect">
            <a:avLst/>
          </a:prstGeom>
          <a:solidFill>
            <a:schemeClr val="bg1"/>
          </a:solidFill>
          <a:ln w="9525">
            <a:noFill/>
            <a:miter lim="800000"/>
            <a:headEnd/>
            <a:tailEnd/>
          </a:ln>
        </p:spPr>
        <p:txBody>
          <a:bodyPr wrap="none">
            <a:spAutoFit/>
          </a:bodyPr>
          <a:lstStyle/>
          <a:p>
            <a:r>
              <a:rPr lang="en-US" sz="1000">
                <a:solidFill>
                  <a:srgbClr val="0E438A"/>
                </a:solidFill>
                <a:latin typeface="Zurich BT"/>
                <a:cs typeface="Times New Roman" pitchFamily="18" charset="0"/>
              </a:rPr>
              <a:t>month 2012</a:t>
            </a:r>
          </a:p>
        </p:txBody>
      </p:sp>
      <p:sp>
        <p:nvSpPr>
          <p:cNvPr id="6" name="Text Box 73"/>
          <p:cNvSpPr txBox="1">
            <a:spLocks noChangeArrowheads="1"/>
          </p:cNvSpPr>
          <p:nvPr/>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itchFamily="18" charset="0"/>
              </a:defRPr>
            </a:lvl1pPr>
            <a:lvl2pPr marL="742950" indent="-285750" eaLnBrk="0" hangingPunct="0">
              <a:defRPr sz="1600">
                <a:solidFill>
                  <a:schemeClr val="bg1"/>
                </a:solidFill>
                <a:latin typeface="Times New Roman" pitchFamily="18" charset="0"/>
              </a:defRPr>
            </a:lvl2pPr>
            <a:lvl3pPr marL="1143000" indent="-228600" eaLnBrk="0" hangingPunct="0">
              <a:defRPr sz="1600">
                <a:solidFill>
                  <a:schemeClr val="bg1"/>
                </a:solidFill>
                <a:latin typeface="Times New Roman" pitchFamily="18" charset="0"/>
              </a:defRPr>
            </a:lvl3pPr>
            <a:lvl4pPr marL="1600200" indent="-228600" eaLnBrk="0" hangingPunct="0">
              <a:defRPr sz="1600">
                <a:solidFill>
                  <a:schemeClr val="bg1"/>
                </a:solidFill>
                <a:latin typeface="Times New Roman" pitchFamily="18" charset="0"/>
              </a:defRPr>
            </a:lvl4pPr>
            <a:lvl5pPr marL="2057400" indent="-228600" eaLnBrk="0" hangingPunct="0">
              <a:defRPr sz="1600">
                <a:solidFill>
                  <a:schemeClr val="bg1"/>
                </a:solidFill>
                <a:latin typeface="Times New Roman" pitchFamily="18" charset="0"/>
              </a:defRPr>
            </a:lvl5pPr>
            <a:lvl6pPr marL="2514600" indent="-228600" eaLnBrk="0" fontAlgn="base" hangingPunct="0">
              <a:spcBef>
                <a:spcPct val="0"/>
              </a:spcBef>
              <a:spcAft>
                <a:spcPct val="0"/>
              </a:spcAft>
              <a:defRPr sz="1600">
                <a:solidFill>
                  <a:schemeClr val="bg1"/>
                </a:solidFill>
                <a:latin typeface="Times New Roman" pitchFamily="18" charset="0"/>
              </a:defRPr>
            </a:lvl6pPr>
            <a:lvl7pPr marL="2971800" indent="-228600" eaLnBrk="0" fontAlgn="base" hangingPunct="0">
              <a:spcBef>
                <a:spcPct val="0"/>
              </a:spcBef>
              <a:spcAft>
                <a:spcPct val="0"/>
              </a:spcAft>
              <a:defRPr sz="1600">
                <a:solidFill>
                  <a:schemeClr val="bg1"/>
                </a:solidFill>
                <a:latin typeface="Times New Roman" pitchFamily="18" charset="0"/>
              </a:defRPr>
            </a:lvl7pPr>
            <a:lvl8pPr marL="3429000" indent="-228600" eaLnBrk="0" fontAlgn="base" hangingPunct="0">
              <a:spcBef>
                <a:spcPct val="0"/>
              </a:spcBef>
              <a:spcAft>
                <a:spcPct val="0"/>
              </a:spcAft>
              <a:defRPr sz="1600">
                <a:solidFill>
                  <a:schemeClr val="bg1"/>
                </a:solidFill>
                <a:latin typeface="Times New Roman" pitchFamily="18" charset="0"/>
              </a:defRPr>
            </a:lvl8pPr>
            <a:lvl9pPr marL="3886200" indent="-228600" eaLnBrk="0" fontAlgn="base" hangingPunct="0">
              <a:spcBef>
                <a:spcPct val="0"/>
              </a:spcBef>
              <a:spcAft>
                <a:spcPct val="0"/>
              </a:spcAft>
              <a:defRPr sz="1600">
                <a:solidFill>
                  <a:schemeClr val="bg1"/>
                </a:solidFill>
                <a:latin typeface="Times New Roman" pitchFamily="18" charset="0"/>
              </a:defRPr>
            </a:lvl9pPr>
          </a:lstStyle>
          <a:p>
            <a:pPr algn="r">
              <a:defRPr/>
            </a:pPr>
            <a:r>
              <a:rPr lang="en-US" sz="1100" b="1" smtClean="0">
                <a:solidFill>
                  <a:srgbClr val="1B5BA2"/>
                </a:solidFill>
                <a:latin typeface="Arial" pitchFamily="34" charset="0"/>
              </a:rPr>
              <a:t>Committed to Connecting the World</a:t>
            </a:r>
          </a:p>
        </p:txBody>
      </p:sp>
      <p:sp>
        <p:nvSpPr>
          <p:cNvPr id="7"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p:spPr>
        <p:txBody>
          <a:bodyPr/>
          <a:lstStyle/>
          <a:p>
            <a:endParaRPr lang="fr-FR"/>
          </a:p>
        </p:txBody>
      </p:sp>
      <p:pic>
        <p:nvPicPr>
          <p:cNvPr id="8" name="Picture 11" descr="itu"/>
          <p:cNvPicPr>
            <a:picLocks noChangeAspect="1" noChangeArrowheads="1"/>
          </p:cNvPicPr>
          <p:nvPr/>
        </p:nvPicPr>
        <p:blipFill>
          <a:blip r:embed="rId3" cstate="print"/>
          <a:srcRect/>
          <a:stretch>
            <a:fillRect/>
          </a:stretch>
        </p:blipFill>
        <p:spPr bwMode="auto">
          <a:xfrm>
            <a:off x="7451725" y="44450"/>
            <a:ext cx="1247775" cy="962025"/>
          </a:xfrm>
          <a:prstGeom prst="rect">
            <a:avLst/>
          </a:prstGeom>
          <a:noFill/>
          <a:ln w="9525">
            <a:noFill/>
            <a:miter lim="800000"/>
            <a:headEnd/>
            <a:tailEnd/>
          </a:ln>
        </p:spPr>
      </p:pic>
      <p:sp>
        <p:nvSpPr>
          <p:cNvPr id="9"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p:spPr>
        <p:txBody>
          <a:bodyPr/>
          <a:lstStyle/>
          <a:p>
            <a:endParaRPr lang="fr-FR"/>
          </a:p>
        </p:txBody>
      </p:sp>
      <p:sp>
        <p:nvSpPr>
          <p:cNvPr id="10" name="Rectangle 3"/>
          <p:cNvSpPr/>
          <p:nvPr/>
        </p:nvSpPr>
        <p:spPr bwMode="auto">
          <a:xfrm>
            <a:off x="1042988" y="2492375"/>
            <a:ext cx="2592387" cy="309721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eaLnBrk="0" hangingPunct="0">
              <a:buClr>
                <a:schemeClr val="tx1"/>
              </a:buClr>
              <a:buFont typeface="Arial" pitchFamily="34" charset="0"/>
              <a:buNone/>
              <a:defRPr/>
            </a:pPr>
            <a:endParaRPr lang="fr-FR">
              <a:solidFill>
                <a:schemeClr val="bg1"/>
              </a:solidFill>
              <a:latin typeface="Times New Roman"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2"/>
          <p:cNvSpPr>
            <a:spLocks noGrp="1"/>
          </p:cNvSpPr>
          <p:nvPr>
            <p:ph type="sldNum" sz="quarter" idx="10"/>
          </p:nvPr>
        </p:nvSpPr>
        <p:spPr/>
        <p:txBody>
          <a:bodyPr/>
          <a:lstStyle>
            <a:lvl1pPr>
              <a:defRPr smtClean="0"/>
            </a:lvl1pPr>
          </a:lstStyle>
          <a:p>
            <a:pPr>
              <a:defRPr/>
            </a:pPr>
            <a:fld id="{F957593D-6C2F-43B7-A7B6-225524A93324}" type="slidenum">
              <a:rPr lang="en-US"/>
              <a:pPr>
                <a:defRPr/>
              </a:pPr>
              <a:t>‹N°›</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E54E76A4-9F6E-4739-B7EE-92D088F9B840}" type="slidenum">
              <a:rPr lang="en-US"/>
              <a:pPr>
                <a:defRPr/>
              </a:pPr>
              <a:t>‹N°›</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B64E7A52-B9A5-40E2-9004-DA3FD0225C1F}" type="slidenum">
              <a:rPr lang="en-US"/>
              <a:pPr>
                <a:defRPr/>
              </a:pPr>
              <a:t>‹N°›</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3"/>
          <p:cNvSpPr>
            <a:spLocks noGrp="1" noChangeArrowheads="1"/>
          </p:cNvSpPr>
          <p:nvPr>
            <p:ph type="sldNum" sz="quarter" idx="10"/>
          </p:nvPr>
        </p:nvSpPr>
        <p:spPr>
          <a:ln/>
        </p:spPr>
        <p:txBody>
          <a:bodyPr/>
          <a:lstStyle>
            <a:lvl1pPr>
              <a:defRPr/>
            </a:lvl1pPr>
          </a:lstStyle>
          <a:p>
            <a:pPr>
              <a:defRPr/>
            </a:pPr>
            <a:fld id="{39029EFD-FC5A-4D47-B6A5-C8F49842EA01}" type="slidenum">
              <a:rPr lang="en-US"/>
              <a:pPr>
                <a:defRPr/>
              </a:pPr>
              <a:t>‹N°›</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3"/>
          <p:cNvSpPr>
            <a:spLocks noGrp="1" noChangeArrowheads="1"/>
          </p:cNvSpPr>
          <p:nvPr>
            <p:ph type="sldNum" sz="quarter" idx="10"/>
          </p:nvPr>
        </p:nvSpPr>
        <p:spPr>
          <a:ln/>
        </p:spPr>
        <p:txBody>
          <a:bodyPr/>
          <a:lstStyle>
            <a:lvl1pPr>
              <a:defRPr/>
            </a:lvl1pPr>
          </a:lstStyle>
          <a:p>
            <a:pPr>
              <a:defRPr/>
            </a:pPr>
            <a:fld id="{26CC154E-B295-47AB-AEF9-DE2B6F4D2417}" type="slidenum">
              <a:rPr lang="en-US"/>
              <a:pPr>
                <a:defRPr/>
              </a:pPr>
              <a:t>‹N°›</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Rectangle 43"/>
          <p:cNvSpPr>
            <a:spLocks noGrp="1" noChangeArrowheads="1"/>
          </p:cNvSpPr>
          <p:nvPr>
            <p:ph type="sldNum" sz="quarter" idx="10"/>
          </p:nvPr>
        </p:nvSpPr>
        <p:spPr>
          <a:ln/>
        </p:spPr>
        <p:txBody>
          <a:bodyPr/>
          <a:lstStyle>
            <a:lvl1pPr>
              <a:defRPr/>
            </a:lvl1pPr>
          </a:lstStyle>
          <a:p>
            <a:pPr>
              <a:defRPr/>
            </a:pPr>
            <a:fld id="{4E0BDA2C-C9FE-484F-A7BF-E9412BDE5E6B}" type="slidenum">
              <a:rPr lang="en-US"/>
              <a:pPr>
                <a:defRPr/>
              </a:pPr>
              <a:t>‹N°›</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Rectangle 43"/>
          <p:cNvSpPr>
            <a:spLocks noGrp="1" noChangeArrowheads="1"/>
          </p:cNvSpPr>
          <p:nvPr>
            <p:ph type="sldNum" sz="quarter" idx="10"/>
          </p:nvPr>
        </p:nvSpPr>
        <p:spPr>
          <a:ln/>
        </p:spPr>
        <p:txBody>
          <a:bodyPr/>
          <a:lstStyle>
            <a:lvl1pPr>
              <a:defRPr/>
            </a:lvl1pPr>
          </a:lstStyle>
          <a:p>
            <a:pPr>
              <a:defRPr/>
            </a:pPr>
            <a:fld id="{3ED8A508-640C-4862-BBFC-2D91733A2784}" type="slidenum">
              <a:rPr lang="en-US"/>
              <a:pPr>
                <a:defRPr/>
              </a:pPr>
              <a:t>‹N°›</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6408B42F-866E-4F91-B7A1-3A25AB930925}" type="slidenum">
              <a:rPr lang="en-US"/>
              <a:pPr>
                <a:defRPr/>
              </a:pPr>
              <a:t>‹N°›</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83E6F113-1791-4695-BCA0-1BE765606E44}" type="slidenum">
              <a:rPr lang="en-US"/>
              <a:pPr>
                <a:defRPr/>
              </a:pPr>
              <a:t>‹N°›</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3"/>
          <p:cNvSpPr>
            <a:spLocks noGrp="1" noChangeArrowheads="1"/>
          </p:cNvSpPr>
          <p:nvPr>
            <p:ph type="sldNum" sz="quarter" idx="10"/>
          </p:nvPr>
        </p:nvSpPr>
        <p:spPr>
          <a:ln/>
        </p:spPr>
        <p:txBody>
          <a:bodyPr/>
          <a:lstStyle>
            <a:lvl1pPr>
              <a:defRPr/>
            </a:lvl1pPr>
          </a:lstStyle>
          <a:p>
            <a:pPr>
              <a:defRPr/>
            </a:pPr>
            <a:fld id="{74646863-3BF1-4E46-962C-CD776B713563}" type="slidenum">
              <a:rPr lang="en-US"/>
              <a:pPr>
                <a:defRPr/>
              </a:pPr>
              <a:t>‹N°›</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3"/>
          <p:cNvSpPr>
            <a:spLocks noGrp="1" noChangeArrowheads="1"/>
          </p:cNvSpPr>
          <p:nvPr>
            <p:ph type="sldNum" sz="quarter" idx="10"/>
          </p:nvPr>
        </p:nvSpPr>
        <p:spPr>
          <a:ln/>
        </p:spPr>
        <p:txBody>
          <a:bodyPr/>
          <a:lstStyle>
            <a:lvl1pPr>
              <a:defRPr/>
            </a:lvl1pPr>
          </a:lstStyle>
          <a:p>
            <a:pPr>
              <a:defRPr/>
            </a:pPr>
            <a:fld id="{615723A3-17F3-4B47-8463-91DFA8308225}" type="slidenum">
              <a:rPr lang="en-US"/>
              <a:pPr>
                <a:defRPr/>
              </a:pPr>
              <a:t>‹N°›</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A8482F17-78CB-41B3-9456-EF5942CC5D7E}" type="slidenum">
              <a:rPr lang="en-US"/>
              <a:pPr>
                <a:defRPr/>
              </a:pPr>
              <a:t>‹N°›</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1081088"/>
            <a:ext cx="1943100" cy="5164137"/>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84213" y="1081088"/>
            <a:ext cx="5678487" cy="51641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1AE1BA18-65C2-4BDB-984E-BEA1B5D7F881}" type="slidenum">
              <a:rPr lang="en-US"/>
              <a:pPr>
                <a:defRPr/>
              </a:pPr>
              <a:t>‹N°›</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220750CB-59EB-4588-A0BC-4F17853515F3}" type="slidenum">
              <a:rPr lang="en-US"/>
              <a:pPr>
                <a:defRPr/>
              </a:pPr>
              <a:t>‹N°›</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E6C19D95-A77B-4CD0-AB68-0C87013C6818}" type="slidenum">
              <a:rPr lang="en-US"/>
              <a:pPr>
                <a:defRPr/>
              </a:pPr>
              <a:t>‹N°›</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948E1B3C-DF3B-4E4F-A9FD-9DA0BC72FA74}" type="slidenum">
              <a:rPr lang="en-US"/>
              <a:pPr>
                <a:defRPr/>
              </a:pPr>
              <a:t>‹N°›</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A2FE32CB-08B1-49AB-8A6C-EC64A2440B3D}" type="slidenum">
              <a:rPr lang="en-US"/>
              <a:pPr>
                <a:defRPr/>
              </a:pPr>
              <a:t>‹N°›</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FF62A93E-DB2A-4889-A74F-24A9EA6F7350}" type="slidenum">
              <a:rPr lang="en-US"/>
              <a:pPr>
                <a:defRPr/>
              </a:pPr>
              <a:t>‹N°›</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663581FF-0EBF-4C7D-A8B4-25FB6CC42C93}" type="slidenum">
              <a:rPr lang="en-US"/>
              <a:pPr>
                <a:defRPr/>
              </a:pPr>
              <a:t>‹N°›</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3"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p:spPr>
        <p:txBody>
          <a:bodyPr/>
          <a:lstStyle/>
          <a:p>
            <a:endParaRPr lang="fr-FR"/>
          </a:p>
        </p:txBody>
      </p:sp>
      <p:sp>
        <p:nvSpPr>
          <p:cNvPr id="1028" name="Rectangle 2"/>
          <p:cNvSpPr>
            <a:spLocks noGrp="1" noChangeArrowheads="1"/>
          </p:cNvSpPr>
          <p:nvPr>
            <p:ph type="title"/>
          </p:nvPr>
        </p:nvSpPr>
        <p:spPr bwMode="auto">
          <a:xfrm>
            <a:off x="755650" y="2852738"/>
            <a:ext cx="7772400" cy="1190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This cover slide could be in reverse colors….</a:t>
            </a:r>
          </a:p>
        </p:txBody>
      </p:sp>
      <p:sp>
        <p:nvSpPr>
          <p:cNvPr id="1029" name="Text Box 73"/>
          <p:cNvSpPr txBox="1">
            <a:spLocks noChangeArrowheads="1"/>
          </p:cNvSpPr>
          <p:nvPr/>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itchFamily="18" charset="0"/>
              </a:defRPr>
            </a:lvl1pPr>
            <a:lvl2pPr marL="742950" indent="-285750" eaLnBrk="0" hangingPunct="0">
              <a:defRPr sz="1600">
                <a:solidFill>
                  <a:schemeClr val="bg1"/>
                </a:solidFill>
                <a:latin typeface="Times New Roman" pitchFamily="18" charset="0"/>
              </a:defRPr>
            </a:lvl2pPr>
            <a:lvl3pPr marL="1143000" indent="-228600" eaLnBrk="0" hangingPunct="0">
              <a:defRPr sz="1600">
                <a:solidFill>
                  <a:schemeClr val="bg1"/>
                </a:solidFill>
                <a:latin typeface="Times New Roman" pitchFamily="18" charset="0"/>
              </a:defRPr>
            </a:lvl3pPr>
            <a:lvl4pPr marL="1600200" indent="-228600" eaLnBrk="0" hangingPunct="0">
              <a:defRPr sz="1600">
                <a:solidFill>
                  <a:schemeClr val="bg1"/>
                </a:solidFill>
                <a:latin typeface="Times New Roman" pitchFamily="18" charset="0"/>
              </a:defRPr>
            </a:lvl4pPr>
            <a:lvl5pPr marL="2057400" indent="-228600" eaLnBrk="0" hangingPunct="0">
              <a:defRPr sz="1600">
                <a:solidFill>
                  <a:schemeClr val="bg1"/>
                </a:solidFill>
                <a:latin typeface="Times New Roman" pitchFamily="18" charset="0"/>
              </a:defRPr>
            </a:lvl5pPr>
            <a:lvl6pPr marL="2514600" indent="-228600" eaLnBrk="0" fontAlgn="base" hangingPunct="0">
              <a:spcBef>
                <a:spcPct val="0"/>
              </a:spcBef>
              <a:spcAft>
                <a:spcPct val="0"/>
              </a:spcAft>
              <a:defRPr sz="1600">
                <a:solidFill>
                  <a:schemeClr val="bg1"/>
                </a:solidFill>
                <a:latin typeface="Times New Roman" pitchFamily="18" charset="0"/>
              </a:defRPr>
            </a:lvl6pPr>
            <a:lvl7pPr marL="2971800" indent="-228600" eaLnBrk="0" fontAlgn="base" hangingPunct="0">
              <a:spcBef>
                <a:spcPct val="0"/>
              </a:spcBef>
              <a:spcAft>
                <a:spcPct val="0"/>
              </a:spcAft>
              <a:defRPr sz="1600">
                <a:solidFill>
                  <a:schemeClr val="bg1"/>
                </a:solidFill>
                <a:latin typeface="Times New Roman" pitchFamily="18" charset="0"/>
              </a:defRPr>
            </a:lvl7pPr>
            <a:lvl8pPr marL="3429000" indent="-228600" eaLnBrk="0" fontAlgn="base" hangingPunct="0">
              <a:spcBef>
                <a:spcPct val="0"/>
              </a:spcBef>
              <a:spcAft>
                <a:spcPct val="0"/>
              </a:spcAft>
              <a:defRPr sz="1600">
                <a:solidFill>
                  <a:schemeClr val="bg1"/>
                </a:solidFill>
                <a:latin typeface="Times New Roman" pitchFamily="18" charset="0"/>
              </a:defRPr>
            </a:lvl8pPr>
            <a:lvl9pPr marL="3886200" indent="-228600" eaLnBrk="0" fontAlgn="base" hangingPunct="0">
              <a:spcBef>
                <a:spcPct val="0"/>
              </a:spcBef>
              <a:spcAft>
                <a:spcPct val="0"/>
              </a:spcAft>
              <a:defRPr sz="1600">
                <a:solidFill>
                  <a:schemeClr val="bg1"/>
                </a:solidFill>
                <a:latin typeface="Times New Roman" pitchFamily="18" charset="0"/>
              </a:defRPr>
            </a:lvl9pPr>
          </a:lstStyle>
          <a:p>
            <a:pPr algn="r">
              <a:defRPr/>
            </a:pPr>
            <a:r>
              <a:rPr lang="en-US" sz="1100" b="1" smtClean="0">
                <a:solidFill>
                  <a:srgbClr val="1B5BA2"/>
                </a:solidFill>
                <a:latin typeface="Arial" pitchFamily="34" charset="0"/>
              </a:rPr>
              <a:t>Committed to Connecting the World</a:t>
            </a:r>
          </a:p>
        </p:txBody>
      </p:sp>
      <p:sp>
        <p:nvSpPr>
          <p:cNvPr id="1030"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p:spPr>
        <p:txBody>
          <a:bodyPr/>
          <a:lstStyle/>
          <a:p>
            <a:endParaRPr lang="fr-FR"/>
          </a:p>
        </p:txBody>
      </p:sp>
      <p:sp>
        <p:nvSpPr>
          <p:cNvPr id="1067" name="Rectangle 43"/>
          <p:cNvSpPr>
            <a:spLocks noGrp="1" noChangeArrowheads="1"/>
          </p:cNvSpPr>
          <p:nvPr>
            <p:ph type="sldNum" sz="quarter" idx="4"/>
          </p:nvPr>
        </p:nvSpPr>
        <p:spPr bwMode="auto">
          <a:xfrm>
            <a:off x="8366125" y="6381750"/>
            <a:ext cx="361950"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smtClean="0">
                <a:solidFill>
                  <a:srgbClr val="0E438A"/>
                </a:solidFill>
                <a:latin typeface="Zurich BT"/>
                <a:cs typeface="Times New Roman" pitchFamily="18" charset="0"/>
              </a:defRPr>
            </a:lvl1pPr>
          </a:lstStyle>
          <a:p>
            <a:pPr>
              <a:defRPr/>
            </a:pPr>
            <a:fld id="{6FAF6BC3-32BF-4561-AD5E-209BC5CCE2F7}" type="slidenum">
              <a:rPr lang="en-US"/>
              <a:pPr>
                <a:defRPr/>
              </a:pPr>
              <a:t>‹N°›</a:t>
            </a:fld>
            <a:endParaRPr lang="en-US"/>
          </a:p>
        </p:txBody>
      </p:sp>
      <p:pic>
        <p:nvPicPr>
          <p:cNvPr id="1032" name="Picture 10" descr="itu"/>
          <p:cNvPicPr>
            <a:picLocks noChangeAspect="1" noChangeArrowheads="1"/>
          </p:cNvPicPr>
          <p:nvPr/>
        </p:nvPicPr>
        <p:blipFill>
          <a:blip r:embed="rId14" cstate="print"/>
          <a:srcRect/>
          <a:stretch>
            <a:fillRect/>
          </a:stretch>
        </p:blipFill>
        <p:spPr bwMode="auto">
          <a:xfrm>
            <a:off x="7451725" y="44450"/>
            <a:ext cx="1247775" cy="962025"/>
          </a:xfrm>
          <a:prstGeom prst="rect">
            <a:avLst/>
          </a:prstGeom>
          <a:noFill/>
          <a:ln w="9525">
            <a:noFill/>
            <a:miter lim="800000"/>
            <a:headEnd/>
            <a:tailEnd/>
          </a:ln>
        </p:spPr>
      </p:pic>
      <p:sp>
        <p:nvSpPr>
          <p:cNvPr id="1033"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p:spPr>
        <p:txBody>
          <a:bodyPr/>
          <a:lstStyle/>
          <a:p>
            <a:endParaRPr lang="fr-FR"/>
          </a:p>
        </p:txBody>
      </p:sp>
      <p:pic>
        <p:nvPicPr>
          <p:cNvPr id="1034" name="Picture 2" descr="C:\Documents and Settings\bueti\My Documents\My Pictures\itu-cc.gif"/>
          <p:cNvPicPr>
            <a:picLocks noChangeAspect="1" noChangeArrowheads="1"/>
          </p:cNvPicPr>
          <p:nvPr/>
        </p:nvPicPr>
        <p:blipFill>
          <a:blip r:embed="rId15" cstate="print"/>
          <a:srcRect/>
          <a:stretch>
            <a:fillRect/>
          </a:stretch>
        </p:blipFill>
        <p:spPr bwMode="auto">
          <a:xfrm>
            <a:off x="6378575" y="5157788"/>
            <a:ext cx="231775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hf hdr="0" ftr="0"/>
  <p:txStyles>
    <p:titleStyle>
      <a:lvl1pPr algn="ctr" rtl="0" eaLnBrk="0" fontAlgn="base" hangingPunct="0">
        <a:spcBef>
          <a:spcPct val="0"/>
        </a:spcBef>
        <a:spcAft>
          <a:spcPct val="0"/>
        </a:spcAft>
        <a:defRPr sz="3600" i="1">
          <a:solidFill>
            <a:srgbClr val="1B5BA2"/>
          </a:solidFill>
          <a:latin typeface="+mj-lt"/>
          <a:ea typeface="+mj-ea"/>
          <a:cs typeface="+mj-cs"/>
        </a:defRPr>
      </a:lvl1pPr>
      <a:lvl2pPr algn="ctr" rtl="0" eaLnBrk="0" fontAlgn="base" hangingPunct="0">
        <a:spcBef>
          <a:spcPct val="0"/>
        </a:spcBef>
        <a:spcAft>
          <a:spcPct val="0"/>
        </a:spcAft>
        <a:defRPr sz="3600" i="1">
          <a:solidFill>
            <a:srgbClr val="1B5BA2"/>
          </a:solidFill>
          <a:latin typeface="Verdana" pitchFamily="34" charset="0"/>
        </a:defRPr>
      </a:lvl2pPr>
      <a:lvl3pPr algn="ctr" rtl="0" eaLnBrk="0" fontAlgn="base" hangingPunct="0">
        <a:spcBef>
          <a:spcPct val="0"/>
        </a:spcBef>
        <a:spcAft>
          <a:spcPct val="0"/>
        </a:spcAft>
        <a:defRPr sz="3600" i="1">
          <a:solidFill>
            <a:srgbClr val="1B5BA2"/>
          </a:solidFill>
          <a:latin typeface="Verdana" pitchFamily="34" charset="0"/>
        </a:defRPr>
      </a:lvl3pPr>
      <a:lvl4pPr algn="ctr" rtl="0" eaLnBrk="0" fontAlgn="base" hangingPunct="0">
        <a:spcBef>
          <a:spcPct val="0"/>
        </a:spcBef>
        <a:spcAft>
          <a:spcPct val="0"/>
        </a:spcAft>
        <a:defRPr sz="3600" i="1">
          <a:solidFill>
            <a:srgbClr val="1B5BA2"/>
          </a:solidFill>
          <a:latin typeface="Verdana" pitchFamily="34" charset="0"/>
        </a:defRPr>
      </a:lvl4pPr>
      <a:lvl5pPr algn="ctr" rtl="0" eaLnBrk="0" fontAlgn="base" hangingPunct="0">
        <a:spcBef>
          <a:spcPct val="0"/>
        </a:spcBef>
        <a:spcAft>
          <a:spcPct val="0"/>
        </a:spcAft>
        <a:defRPr sz="3600" i="1">
          <a:solidFill>
            <a:srgbClr val="1B5BA2"/>
          </a:solidFill>
          <a:latin typeface="Verdana" pitchFamily="34" charset="0"/>
        </a:defRPr>
      </a:lvl5pPr>
      <a:lvl6pPr marL="457200" algn="ctr" rtl="0" eaLnBrk="1" fontAlgn="base" hangingPunct="1">
        <a:spcBef>
          <a:spcPct val="0"/>
        </a:spcBef>
        <a:spcAft>
          <a:spcPct val="0"/>
        </a:spcAft>
        <a:defRPr sz="3600" i="1">
          <a:solidFill>
            <a:srgbClr val="1B5BA2"/>
          </a:solidFill>
          <a:latin typeface="Verdana" pitchFamily="34" charset="0"/>
        </a:defRPr>
      </a:lvl6pPr>
      <a:lvl7pPr marL="914400" algn="ctr" rtl="0" eaLnBrk="1" fontAlgn="base" hangingPunct="1">
        <a:spcBef>
          <a:spcPct val="0"/>
        </a:spcBef>
        <a:spcAft>
          <a:spcPct val="0"/>
        </a:spcAft>
        <a:defRPr sz="3600" i="1">
          <a:solidFill>
            <a:srgbClr val="1B5BA2"/>
          </a:solidFill>
          <a:latin typeface="Verdana" pitchFamily="34" charset="0"/>
        </a:defRPr>
      </a:lvl7pPr>
      <a:lvl8pPr marL="1371600" algn="ctr" rtl="0" eaLnBrk="1" fontAlgn="base" hangingPunct="1">
        <a:spcBef>
          <a:spcPct val="0"/>
        </a:spcBef>
        <a:spcAft>
          <a:spcPct val="0"/>
        </a:spcAft>
        <a:defRPr sz="3600" i="1">
          <a:solidFill>
            <a:srgbClr val="1B5BA2"/>
          </a:solidFill>
          <a:latin typeface="Verdana" pitchFamily="34" charset="0"/>
        </a:defRPr>
      </a:lvl8pPr>
      <a:lvl9pPr marL="1828800" algn="ctr" rtl="0" eaLnBrk="1" fontAlgn="base" hangingPunct="1">
        <a:spcBef>
          <a:spcPct val="0"/>
        </a:spcBef>
        <a:spcAft>
          <a:spcPct val="0"/>
        </a:spcAft>
        <a:defRPr sz="3600" i="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1" fontAlgn="base" hangingPunct="1">
        <a:spcBef>
          <a:spcPct val="20000"/>
        </a:spcBef>
        <a:spcAft>
          <a:spcPct val="0"/>
        </a:spcAft>
        <a:buFont typeface="Verdana" pitchFamily="34" charset="0"/>
        <a:buChar char="–"/>
        <a:defRPr sz="2000">
          <a:solidFill>
            <a:srgbClr val="5C5C5C"/>
          </a:solidFill>
          <a:latin typeface="+mn-lt"/>
        </a:defRPr>
      </a:lvl6pPr>
      <a:lvl7pPr marL="2971800" indent="-228600" algn="l" rtl="0" eaLnBrk="1" fontAlgn="base" hangingPunct="1">
        <a:spcBef>
          <a:spcPct val="20000"/>
        </a:spcBef>
        <a:spcAft>
          <a:spcPct val="0"/>
        </a:spcAft>
        <a:buFont typeface="Verdana" pitchFamily="34" charset="0"/>
        <a:buChar char="–"/>
        <a:defRPr sz="2000">
          <a:solidFill>
            <a:srgbClr val="5C5C5C"/>
          </a:solidFill>
          <a:latin typeface="+mn-lt"/>
        </a:defRPr>
      </a:lvl7pPr>
      <a:lvl8pPr marL="3429000" indent="-228600" algn="l" rtl="0" eaLnBrk="1" fontAlgn="base" hangingPunct="1">
        <a:spcBef>
          <a:spcPct val="20000"/>
        </a:spcBef>
        <a:spcAft>
          <a:spcPct val="0"/>
        </a:spcAft>
        <a:buFont typeface="Verdana" pitchFamily="34" charset="0"/>
        <a:buChar char="–"/>
        <a:defRPr sz="2000">
          <a:solidFill>
            <a:srgbClr val="5C5C5C"/>
          </a:solidFill>
          <a:latin typeface="+mn-lt"/>
        </a:defRPr>
      </a:lvl8pPr>
      <a:lvl9pPr marL="3886200" indent="-228600" algn="l" rtl="0" eaLnBrk="1" fontAlgn="base" hangingPunct="1">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4" cstate="print"/>
          <a:srcRect l="6723" b="12773"/>
          <a:stretch>
            <a:fillRect/>
          </a:stretch>
        </p:blipFill>
        <p:spPr bwMode="auto">
          <a:xfrm>
            <a:off x="0" y="809625"/>
            <a:ext cx="6467475" cy="6048375"/>
          </a:xfrm>
          <a:prstGeom prst="rect">
            <a:avLst/>
          </a:prstGeom>
          <a:noFill/>
          <a:ln w="9525">
            <a:noFill/>
            <a:miter lim="800000"/>
            <a:headEnd/>
            <a:tailEnd/>
          </a:ln>
        </p:spPr>
      </p:pic>
      <p:sp>
        <p:nvSpPr>
          <p:cNvPr id="2051"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p:spPr>
        <p:txBody>
          <a:bodyPr/>
          <a:lstStyle/>
          <a:p>
            <a:endParaRPr lang="fr-FR"/>
          </a:p>
        </p:txBody>
      </p:sp>
      <p:sp>
        <p:nvSpPr>
          <p:cNvPr id="2052" name="Rectangle 2"/>
          <p:cNvSpPr>
            <a:spLocks noGrp="1" noChangeArrowheads="1"/>
          </p:cNvSpPr>
          <p:nvPr>
            <p:ph type="title"/>
          </p:nvPr>
        </p:nvSpPr>
        <p:spPr bwMode="auto">
          <a:xfrm>
            <a:off x="685800" y="1096963"/>
            <a:ext cx="7772400" cy="552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053" name="Rectangle 3"/>
          <p:cNvSpPr>
            <a:spLocks noGrp="1" noChangeArrowheads="1"/>
          </p:cNvSpPr>
          <p:nvPr>
            <p:ph type="body" idx="1"/>
          </p:nvPr>
        </p:nvSpPr>
        <p:spPr bwMode="auto">
          <a:xfrm>
            <a:off x="684213" y="1844675"/>
            <a:ext cx="7772400" cy="440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5"/>
          <p:cNvSpPr>
            <a:spLocks noChangeArrowheads="1"/>
          </p:cNvSpPr>
          <p:nvPr/>
        </p:nvSpPr>
        <p:spPr bwMode="auto">
          <a:xfrm>
            <a:off x="7172325" y="6381750"/>
            <a:ext cx="723900" cy="244475"/>
          </a:xfrm>
          <a:prstGeom prst="rect">
            <a:avLst/>
          </a:prstGeom>
          <a:solidFill>
            <a:schemeClr val="bg1"/>
          </a:solidFill>
          <a:ln w="9525">
            <a:noFill/>
            <a:miter lim="800000"/>
            <a:headEnd/>
            <a:tailEnd/>
          </a:ln>
        </p:spPr>
        <p:txBody>
          <a:bodyPr wrap="none">
            <a:spAutoFit/>
          </a:bodyPr>
          <a:lstStyle/>
          <a:p>
            <a:r>
              <a:rPr lang="en-US" sz="1000">
                <a:solidFill>
                  <a:srgbClr val="0E438A"/>
                </a:solidFill>
                <a:latin typeface="Zurich BT"/>
                <a:cs typeface="Times New Roman" pitchFamily="18" charset="0"/>
              </a:rPr>
              <a:t>July 2013</a:t>
            </a:r>
          </a:p>
        </p:txBody>
      </p:sp>
      <p:sp>
        <p:nvSpPr>
          <p:cNvPr id="2055" name="Text Box 73"/>
          <p:cNvSpPr txBox="1">
            <a:spLocks noChangeArrowheads="1"/>
          </p:cNvSpPr>
          <p:nvPr/>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itchFamily="18" charset="0"/>
              </a:defRPr>
            </a:lvl1pPr>
            <a:lvl2pPr marL="742950" indent="-285750" eaLnBrk="0" hangingPunct="0">
              <a:defRPr sz="1600">
                <a:solidFill>
                  <a:schemeClr val="bg1"/>
                </a:solidFill>
                <a:latin typeface="Times New Roman" pitchFamily="18" charset="0"/>
              </a:defRPr>
            </a:lvl2pPr>
            <a:lvl3pPr marL="1143000" indent="-228600" eaLnBrk="0" hangingPunct="0">
              <a:defRPr sz="1600">
                <a:solidFill>
                  <a:schemeClr val="bg1"/>
                </a:solidFill>
                <a:latin typeface="Times New Roman" pitchFamily="18" charset="0"/>
              </a:defRPr>
            </a:lvl3pPr>
            <a:lvl4pPr marL="1600200" indent="-228600" eaLnBrk="0" hangingPunct="0">
              <a:defRPr sz="1600">
                <a:solidFill>
                  <a:schemeClr val="bg1"/>
                </a:solidFill>
                <a:latin typeface="Times New Roman" pitchFamily="18" charset="0"/>
              </a:defRPr>
            </a:lvl4pPr>
            <a:lvl5pPr marL="2057400" indent="-228600" eaLnBrk="0" hangingPunct="0">
              <a:defRPr sz="1600">
                <a:solidFill>
                  <a:schemeClr val="bg1"/>
                </a:solidFill>
                <a:latin typeface="Times New Roman" pitchFamily="18" charset="0"/>
              </a:defRPr>
            </a:lvl5pPr>
            <a:lvl6pPr marL="2514600" indent="-228600" eaLnBrk="0" fontAlgn="base" hangingPunct="0">
              <a:spcBef>
                <a:spcPct val="0"/>
              </a:spcBef>
              <a:spcAft>
                <a:spcPct val="0"/>
              </a:spcAft>
              <a:defRPr sz="1600">
                <a:solidFill>
                  <a:schemeClr val="bg1"/>
                </a:solidFill>
                <a:latin typeface="Times New Roman" pitchFamily="18" charset="0"/>
              </a:defRPr>
            </a:lvl6pPr>
            <a:lvl7pPr marL="2971800" indent="-228600" eaLnBrk="0" fontAlgn="base" hangingPunct="0">
              <a:spcBef>
                <a:spcPct val="0"/>
              </a:spcBef>
              <a:spcAft>
                <a:spcPct val="0"/>
              </a:spcAft>
              <a:defRPr sz="1600">
                <a:solidFill>
                  <a:schemeClr val="bg1"/>
                </a:solidFill>
                <a:latin typeface="Times New Roman" pitchFamily="18" charset="0"/>
              </a:defRPr>
            </a:lvl7pPr>
            <a:lvl8pPr marL="3429000" indent="-228600" eaLnBrk="0" fontAlgn="base" hangingPunct="0">
              <a:spcBef>
                <a:spcPct val="0"/>
              </a:spcBef>
              <a:spcAft>
                <a:spcPct val="0"/>
              </a:spcAft>
              <a:defRPr sz="1600">
                <a:solidFill>
                  <a:schemeClr val="bg1"/>
                </a:solidFill>
                <a:latin typeface="Times New Roman" pitchFamily="18" charset="0"/>
              </a:defRPr>
            </a:lvl8pPr>
            <a:lvl9pPr marL="3886200" indent="-228600" eaLnBrk="0" fontAlgn="base" hangingPunct="0">
              <a:spcBef>
                <a:spcPct val="0"/>
              </a:spcBef>
              <a:spcAft>
                <a:spcPct val="0"/>
              </a:spcAft>
              <a:defRPr sz="1600">
                <a:solidFill>
                  <a:schemeClr val="bg1"/>
                </a:solidFill>
                <a:latin typeface="Times New Roman" pitchFamily="18" charset="0"/>
              </a:defRPr>
            </a:lvl9pPr>
          </a:lstStyle>
          <a:p>
            <a:pPr algn="r">
              <a:defRPr/>
            </a:pPr>
            <a:r>
              <a:rPr lang="en-US" sz="1100" b="1" smtClean="0">
                <a:solidFill>
                  <a:srgbClr val="1B5BA2"/>
                </a:solidFill>
                <a:latin typeface="Arial" pitchFamily="34" charset="0"/>
              </a:rPr>
              <a:t>Committed to Connecting the World</a:t>
            </a:r>
          </a:p>
        </p:txBody>
      </p:sp>
      <p:sp>
        <p:nvSpPr>
          <p:cNvPr id="2056"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p:spPr>
        <p:txBody>
          <a:bodyPr/>
          <a:lstStyle/>
          <a:p>
            <a:endParaRPr lang="fr-FR"/>
          </a:p>
        </p:txBody>
      </p:sp>
      <p:sp>
        <p:nvSpPr>
          <p:cNvPr id="1067" name="Rectangle 43"/>
          <p:cNvSpPr>
            <a:spLocks noGrp="1" noChangeArrowheads="1"/>
          </p:cNvSpPr>
          <p:nvPr>
            <p:ph type="sldNum" sz="quarter" idx="4"/>
          </p:nvPr>
        </p:nvSpPr>
        <p:spPr bwMode="auto">
          <a:xfrm>
            <a:off x="8366125" y="6381750"/>
            <a:ext cx="361950"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smtClean="0">
                <a:solidFill>
                  <a:srgbClr val="0E438A"/>
                </a:solidFill>
                <a:latin typeface="Zurich BT"/>
                <a:cs typeface="Times New Roman" pitchFamily="18" charset="0"/>
              </a:defRPr>
            </a:lvl1pPr>
          </a:lstStyle>
          <a:p>
            <a:pPr>
              <a:defRPr/>
            </a:pPr>
            <a:fld id="{60FDE7E1-F6BA-47E2-847C-78F47850C539}" type="slidenum">
              <a:rPr lang="en-US"/>
              <a:pPr>
                <a:defRPr/>
              </a:pPr>
              <a:t>‹N°›</a:t>
            </a:fld>
            <a:endParaRPr lang="en-US"/>
          </a:p>
        </p:txBody>
      </p:sp>
      <p:pic>
        <p:nvPicPr>
          <p:cNvPr id="2058" name="Picture 11" descr="itu"/>
          <p:cNvPicPr>
            <a:picLocks noChangeAspect="1" noChangeArrowheads="1"/>
          </p:cNvPicPr>
          <p:nvPr/>
        </p:nvPicPr>
        <p:blipFill>
          <a:blip r:embed="rId15" cstate="print"/>
          <a:srcRect/>
          <a:stretch>
            <a:fillRect/>
          </a:stretch>
        </p:blipFill>
        <p:spPr bwMode="auto">
          <a:xfrm>
            <a:off x="7451725" y="44450"/>
            <a:ext cx="1247775" cy="962025"/>
          </a:xfrm>
          <a:prstGeom prst="rect">
            <a:avLst/>
          </a:prstGeom>
          <a:noFill/>
          <a:ln w="9525">
            <a:noFill/>
            <a:miter lim="800000"/>
            <a:headEnd/>
            <a:tailEnd/>
          </a:ln>
        </p:spPr>
      </p:pic>
      <p:sp>
        <p:nvSpPr>
          <p:cNvPr id="2059"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p:spPr>
        <p:txBody>
          <a:bodyPr/>
          <a:lstStyle/>
          <a:p>
            <a:endParaRPr lang="fr-F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810" r:id="rId12"/>
  </p:sldLayoutIdLst>
  <p:transition>
    <p:fade/>
  </p:transition>
  <p:timing>
    <p:tnLst>
      <p:par>
        <p:cTn id="1" dur="indefinite" restart="never" nodeType="tmRoot"/>
      </p:par>
    </p:tnLst>
  </p:timing>
  <p:hf hdr="0" ftr="0"/>
  <p:txStyles>
    <p:titleStyle>
      <a:lvl1pPr algn="ctr" rtl="0" eaLnBrk="0" fontAlgn="base" hangingPunct="0">
        <a:spcBef>
          <a:spcPct val="0"/>
        </a:spcBef>
        <a:spcAft>
          <a:spcPct val="0"/>
        </a:spcAft>
        <a:defRPr sz="3000" b="1">
          <a:solidFill>
            <a:srgbClr val="1B5BA2"/>
          </a:solidFill>
          <a:latin typeface="+mj-lt"/>
          <a:ea typeface="+mj-ea"/>
          <a:cs typeface="+mj-cs"/>
        </a:defRPr>
      </a:lvl1pPr>
      <a:lvl2pPr algn="ctr" rtl="0" eaLnBrk="0" fontAlgn="base" hangingPunct="0">
        <a:spcBef>
          <a:spcPct val="0"/>
        </a:spcBef>
        <a:spcAft>
          <a:spcPct val="0"/>
        </a:spcAft>
        <a:defRPr sz="3000" b="1">
          <a:solidFill>
            <a:srgbClr val="1B5BA2"/>
          </a:solidFill>
          <a:latin typeface="Verdana" pitchFamily="34" charset="0"/>
        </a:defRPr>
      </a:lvl2pPr>
      <a:lvl3pPr algn="ctr" rtl="0" eaLnBrk="0" fontAlgn="base" hangingPunct="0">
        <a:spcBef>
          <a:spcPct val="0"/>
        </a:spcBef>
        <a:spcAft>
          <a:spcPct val="0"/>
        </a:spcAft>
        <a:defRPr sz="3000" b="1">
          <a:solidFill>
            <a:srgbClr val="1B5BA2"/>
          </a:solidFill>
          <a:latin typeface="Verdana" pitchFamily="34" charset="0"/>
        </a:defRPr>
      </a:lvl3pPr>
      <a:lvl4pPr algn="ctr" rtl="0" eaLnBrk="0" fontAlgn="base" hangingPunct="0">
        <a:spcBef>
          <a:spcPct val="0"/>
        </a:spcBef>
        <a:spcAft>
          <a:spcPct val="0"/>
        </a:spcAft>
        <a:defRPr sz="3000" b="1">
          <a:solidFill>
            <a:srgbClr val="1B5BA2"/>
          </a:solidFill>
          <a:latin typeface="Verdana" pitchFamily="34" charset="0"/>
        </a:defRPr>
      </a:lvl4pPr>
      <a:lvl5pPr algn="ctr" rtl="0" eaLnBrk="0" fontAlgn="base" hangingPunct="0">
        <a:spcBef>
          <a:spcPct val="0"/>
        </a:spcBef>
        <a:spcAft>
          <a:spcPct val="0"/>
        </a:spcAft>
        <a:defRPr sz="30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1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12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12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12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12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0" descr="Watermark"/>
          <p:cNvPicPr>
            <a:picLocks noChangeAspect="1" noChangeArrowheads="1"/>
          </p:cNvPicPr>
          <p:nvPr/>
        </p:nvPicPr>
        <p:blipFill>
          <a:blip r:embed="rId13" cstate="print"/>
          <a:srcRect l="6723" b="12773"/>
          <a:stretch>
            <a:fillRect/>
          </a:stretch>
        </p:blipFill>
        <p:spPr bwMode="auto">
          <a:xfrm>
            <a:off x="0" y="809625"/>
            <a:ext cx="6467475" cy="6048375"/>
          </a:xfrm>
          <a:prstGeom prst="rect">
            <a:avLst/>
          </a:prstGeom>
          <a:noFill/>
          <a:ln w="9525">
            <a:noFill/>
            <a:miter lim="800000"/>
            <a:headEnd/>
            <a:tailEnd/>
          </a:ln>
        </p:spPr>
      </p:pic>
      <p:sp>
        <p:nvSpPr>
          <p:cNvPr id="3075"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747125" y="6403975"/>
            <a:ext cx="361950"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smtClean="0">
                <a:solidFill>
                  <a:srgbClr val="0E438A"/>
                </a:solidFill>
                <a:latin typeface="Zurich BT"/>
                <a:cs typeface="Times New Roman" pitchFamily="18" charset="0"/>
              </a:defRPr>
            </a:lvl1pPr>
          </a:lstStyle>
          <a:p>
            <a:pPr>
              <a:defRPr/>
            </a:pPr>
            <a:fld id="{806F58D1-4B19-452E-8893-54BDD16B61B8}" type="slidenum">
              <a:rPr lang="en-US"/>
              <a:pPr>
                <a:defRPr/>
              </a:pPr>
              <a:t>‹N°›</a:t>
            </a:fld>
            <a:endParaRPr lang="en-US"/>
          </a:p>
        </p:txBody>
      </p:sp>
      <p:sp>
        <p:nvSpPr>
          <p:cNvPr id="3077"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8" name="Picture 52"/>
          <p:cNvPicPr>
            <a:picLocks noChangeAspect="1" noChangeArrowheads="1"/>
          </p:cNvPicPr>
          <p:nvPr/>
        </p:nvPicPr>
        <p:blipFill>
          <a:blip r:embed="rId14" cstate="print"/>
          <a:srcRect/>
          <a:stretch>
            <a:fillRect/>
          </a:stretch>
        </p:blipFill>
        <p:spPr bwMode="auto">
          <a:xfrm>
            <a:off x="6804025" y="6124575"/>
            <a:ext cx="1933575" cy="733425"/>
          </a:xfrm>
          <a:prstGeom prst="rect">
            <a:avLst/>
          </a:prstGeom>
          <a:noFill/>
          <a:ln w="9525">
            <a:noFill/>
            <a:miter lim="800000"/>
            <a:headEnd/>
            <a:tailEnd/>
          </a:ln>
        </p:spPr>
      </p:pic>
      <p:sp>
        <p:nvSpPr>
          <p:cNvPr id="3079" name="Rectangle 66"/>
          <p:cNvSpPr>
            <a:spLocks noChangeArrowheads="1"/>
          </p:cNvSpPr>
          <p:nvPr/>
        </p:nvSpPr>
        <p:spPr bwMode="auto">
          <a:xfrm>
            <a:off x="2916238" y="630872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cs typeface="Arial" pitchFamily="34" charset="0"/>
              </a:rPr>
              <a:t>Committed to connecting the world</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fontAlgn="base">
        <a:spcBef>
          <a:spcPct val="0"/>
        </a:spcBef>
        <a:spcAft>
          <a:spcPct val="0"/>
        </a:spcAft>
        <a:defRPr sz="3600" b="1">
          <a:solidFill>
            <a:srgbClr val="1B5BA2"/>
          </a:solidFill>
          <a:latin typeface="Verdana" pitchFamily="34" charset="0"/>
        </a:defRPr>
      </a:lvl6pPr>
      <a:lvl7pPr marL="914400" algn="ctr" rtl="0" fontAlgn="base">
        <a:spcBef>
          <a:spcPct val="0"/>
        </a:spcBef>
        <a:spcAft>
          <a:spcPct val="0"/>
        </a:spcAft>
        <a:defRPr sz="3600" b="1">
          <a:solidFill>
            <a:srgbClr val="1B5BA2"/>
          </a:solidFill>
          <a:latin typeface="Verdana" pitchFamily="34" charset="0"/>
        </a:defRPr>
      </a:lvl7pPr>
      <a:lvl8pPr marL="1371600" algn="ctr" rtl="0" fontAlgn="base">
        <a:spcBef>
          <a:spcPct val="0"/>
        </a:spcBef>
        <a:spcAft>
          <a:spcPct val="0"/>
        </a:spcAft>
        <a:defRPr sz="3600" b="1">
          <a:solidFill>
            <a:srgbClr val="1B5BA2"/>
          </a:solidFill>
          <a:latin typeface="Verdana" pitchFamily="34" charset="0"/>
        </a:defRPr>
      </a:lvl8pPr>
      <a:lvl9pPr marL="1828800" algn="ctr" rtl="0" fontAlgn="base">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fontAlgn="base">
        <a:spcBef>
          <a:spcPct val="20000"/>
        </a:spcBef>
        <a:spcAft>
          <a:spcPct val="0"/>
        </a:spcAft>
        <a:buFont typeface="Verdana" pitchFamily="34" charset="0"/>
        <a:buChar char="–"/>
        <a:defRPr sz="2000">
          <a:solidFill>
            <a:srgbClr val="5C5C5C"/>
          </a:solidFill>
          <a:latin typeface="+mn-lt"/>
        </a:defRPr>
      </a:lvl6pPr>
      <a:lvl7pPr marL="2971800" indent="-228600" algn="l" rtl="0" fontAlgn="base">
        <a:spcBef>
          <a:spcPct val="20000"/>
        </a:spcBef>
        <a:spcAft>
          <a:spcPct val="0"/>
        </a:spcAft>
        <a:buFont typeface="Verdana" pitchFamily="34" charset="0"/>
        <a:buChar char="–"/>
        <a:defRPr sz="2000">
          <a:solidFill>
            <a:srgbClr val="5C5C5C"/>
          </a:solidFill>
          <a:latin typeface="+mn-lt"/>
        </a:defRPr>
      </a:lvl7pPr>
      <a:lvl8pPr marL="3429000" indent="-228600" algn="l" rtl="0" fontAlgn="base">
        <a:spcBef>
          <a:spcPct val="20000"/>
        </a:spcBef>
        <a:spcAft>
          <a:spcPct val="0"/>
        </a:spcAft>
        <a:buFont typeface="Verdana" pitchFamily="34" charset="0"/>
        <a:buChar char="–"/>
        <a:defRPr sz="2000">
          <a:solidFill>
            <a:srgbClr val="5C5C5C"/>
          </a:solidFill>
          <a:latin typeface="+mn-lt"/>
        </a:defRPr>
      </a:lvl8pPr>
      <a:lvl9pPr marL="3886200" indent="-228600" algn="l" rtl="0" fontAlgn="base">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ideo" Target="NULL" TargetMode="Externa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0.jpe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w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emf"/><Relationship Id="rId7" Type="http://schemas.openxmlformats.org/officeDocument/2006/relationships/image" Target="../media/image55.emf"/><Relationship Id="rId2" Type="http://schemas.openxmlformats.org/officeDocument/2006/relationships/image" Target="../media/image50.jpeg"/><Relationship Id="rId1" Type="http://schemas.openxmlformats.org/officeDocument/2006/relationships/slideLayout" Target="../slideLayouts/slideLayout30.xml"/><Relationship Id="rId6" Type="http://schemas.openxmlformats.org/officeDocument/2006/relationships/image" Target="../media/image54.jpeg"/><Relationship Id="rId5" Type="http://schemas.openxmlformats.org/officeDocument/2006/relationships/image" Target="../media/image53.emf"/><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Feuille_Microsoft_Excel_97-20031.xls"/></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ctrTitle"/>
          </p:nvPr>
        </p:nvSpPr>
        <p:spPr>
          <a:xfrm>
            <a:off x="323850" y="980728"/>
            <a:ext cx="8497888" cy="2448272"/>
          </a:xfrm>
        </p:spPr>
        <p:txBody>
          <a:bodyPr/>
          <a:lstStyle/>
          <a:p>
            <a:pPr>
              <a:defRPr/>
            </a:pPr>
            <a:r>
              <a:rPr lang="fr-FR" sz="2800" dirty="0" smtClean="0">
                <a:effectLst>
                  <a:outerShdw blurRad="38100" dist="38100" dir="2700000" algn="tl">
                    <a:srgbClr val="C0C0C0"/>
                  </a:outerShdw>
                </a:effectLst>
              </a:rPr>
              <a:t>Vue d’ensemble des Recommandations L.1300 de l’UIT-T (Bonnes pratiques pour les data centres écologiques) et L.1310 (indicateurs et mesures d'efficacité énergétique pour les équipements TLC) </a:t>
            </a:r>
          </a:p>
        </p:txBody>
      </p:sp>
      <p:sp>
        <p:nvSpPr>
          <p:cNvPr id="7171" name="Rectangle 3"/>
          <p:cNvSpPr>
            <a:spLocks noGrp="1" noChangeArrowheads="1"/>
          </p:cNvSpPr>
          <p:nvPr>
            <p:ph type="subTitle" idx="1"/>
          </p:nvPr>
        </p:nvSpPr>
        <p:spPr>
          <a:xfrm>
            <a:off x="1371600" y="3645024"/>
            <a:ext cx="6400800" cy="2663701"/>
          </a:xfrm>
        </p:spPr>
        <p:txBody>
          <a:bodyPr/>
          <a:lstStyle/>
          <a:p>
            <a:r>
              <a:rPr lang="fr-FR" sz="2000" b="1" dirty="0" smtClean="0"/>
              <a:t>Atelier de l’UIT sur la «Construction d’un avenir durable à travers des Normes écologiques en matière de TIC » </a:t>
            </a:r>
          </a:p>
          <a:p>
            <a:r>
              <a:rPr lang="fr-FR" sz="2000" b="1" dirty="0" smtClean="0">
                <a:cs typeface="Arial" pitchFamily="34" charset="0"/>
              </a:rPr>
              <a:t>Burkina </a:t>
            </a:r>
            <a:r>
              <a:rPr lang="fr-FR" sz="2000" b="1" dirty="0" smtClean="0">
                <a:cs typeface="Arial" pitchFamily="34" charset="0"/>
              </a:rPr>
              <a:t>Faso, </a:t>
            </a:r>
            <a:r>
              <a:rPr lang="fr-FR" sz="2000" b="1" dirty="0" smtClean="0">
                <a:cs typeface="Arial" pitchFamily="34" charset="0"/>
              </a:rPr>
              <a:t>15-16 juillet 2013</a:t>
            </a:r>
          </a:p>
          <a:p>
            <a:endParaRPr lang="fr-FR" sz="1800" b="1" dirty="0" smtClean="0">
              <a:cs typeface="Arial" pitchFamily="34" charset="0"/>
            </a:endParaRPr>
          </a:p>
          <a:p>
            <a:r>
              <a:rPr lang="fr-FR" sz="1800" dirty="0" smtClean="0">
                <a:cs typeface="Arial" pitchFamily="34" charset="0"/>
              </a:rPr>
              <a:t>Gianluca Griffa, Rapporteur Q17/5</a:t>
            </a:r>
          </a:p>
          <a:p>
            <a:r>
              <a:rPr lang="fr-FR" sz="1800" dirty="0" smtClean="0">
                <a:cs typeface="Arial" pitchFamily="34" charset="0"/>
              </a:rPr>
              <a:t>gianluca.griffa@telecomitalia.it</a:t>
            </a:r>
          </a:p>
          <a:p>
            <a:endParaRPr lang="fr-FR" sz="1800" dirty="0" smtClean="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881132"/>
            <a:ext cx="7772400" cy="707886"/>
          </a:xfrm>
        </p:spPr>
        <p:txBody>
          <a:bodyPr/>
          <a:lstStyle/>
          <a:p>
            <a:r>
              <a:rPr lang="en-US" dirty="0" smtClean="0"/>
              <a:t>1. </a:t>
            </a:r>
            <a:r>
              <a:rPr lang="fr-FR" dirty="0" smtClean="0"/>
              <a:t>Utilisation, gestion et planification des data centres </a:t>
            </a:r>
            <a:endParaRPr lang="en-US" dirty="0" smtClean="0"/>
          </a:p>
        </p:txBody>
      </p:sp>
      <p:sp>
        <p:nvSpPr>
          <p:cNvPr id="16387" name="Content Placeholder 2"/>
          <p:cNvSpPr>
            <a:spLocks noGrp="1"/>
          </p:cNvSpPr>
          <p:nvPr>
            <p:ph idx="1"/>
          </p:nvPr>
        </p:nvSpPr>
        <p:spPr>
          <a:xfrm>
            <a:off x="539750" y="1701180"/>
            <a:ext cx="7632700" cy="647700"/>
          </a:xfrm>
        </p:spPr>
        <p:txBody>
          <a:bodyPr/>
          <a:lstStyle/>
          <a:p>
            <a:pPr marL="0" indent="0">
              <a:lnSpc>
                <a:spcPct val="113000"/>
              </a:lnSpc>
              <a:buNone/>
            </a:pPr>
            <a:r>
              <a:rPr lang="fr-FR" dirty="0" smtClean="0">
                <a:solidFill>
                  <a:schemeClr val="tx1"/>
                </a:solidFill>
                <a:latin typeface="+mj-lt"/>
              </a:rPr>
              <a:t>Il est important de développer une stratégie globale et une approche de gestion pour le data centre afin de favoriser l'efficacité économique et les avantages environnementaux.</a:t>
            </a:r>
            <a:endParaRPr lang="en-US" dirty="0" smtClean="0">
              <a:solidFill>
                <a:schemeClr val="tx1"/>
              </a:solidFill>
              <a:latin typeface="+mj-lt"/>
            </a:endParaRPr>
          </a:p>
        </p:txBody>
      </p:sp>
      <p:sp>
        <p:nvSpPr>
          <p:cNvPr id="16388" name="Slide Number Placeholder 3"/>
          <p:cNvSpPr>
            <a:spLocks noGrp="1"/>
          </p:cNvSpPr>
          <p:nvPr>
            <p:ph type="sldNum" sz="quarter" idx="10"/>
          </p:nvPr>
        </p:nvSpPr>
        <p:spPr>
          <a:xfrm>
            <a:off x="8424863" y="6381750"/>
            <a:ext cx="323850" cy="244475"/>
          </a:xfrm>
        </p:spPr>
        <p:txBody>
          <a:bodyPr/>
          <a:lstStyle/>
          <a:p>
            <a:fld id="{264EF9DC-C8C0-4ACB-9079-B3025007A45F}" type="slidenum">
              <a:rPr lang="en-US"/>
              <a:pPr/>
              <a:t>10</a:t>
            </a:fld>
            <a:endParaRPr lang="en-US"/>
          </a:p>
        </p:txBody>
      </p:sp>
      <p:pic>
        <p:nvPicPr>
          <p:cNvPr id="16389" name="Picture 2"/>
          <p:cNvPicPr>
            <a:picLocks noChangeAspect="1" noChangeArrowheads="1"/>
          </p:cNvPicPr>
          <p:nvPr/>
        </p:nvPicPr>
        <p:blipFill>
          <a:blip r:embed="rId3" cstate="print"/>
          <a:srcRect/>
          <a:stretch>
            <a:fillRect/>
          </a:stretch>
        </p:blipFill>
        <p:spPr bwMode="auto">
          <a:xfrm>
            <a:off x="5940425" y="3860800"/>
            <a:ext cx="2357438" cy="2355850"/>
          </a:xfrm>
          <a:prstGeom prst="rect">
            <a:avLst/>
          </a:prstGeom>
          <a:noFill/>
          <a:ln w="9525">
            <a:noFill/>
            <a:miter lim="800000"/>
            <a:headEnd/>
            <a:tailEnd/>
          </a:ln>
        </p:spPr>
      </p:pic>
      <p:sp>
        <p:nvSpPr>
          <p:cNvPr id="16390" name="Content Placeholder 2"/>
          <p:cNvSpPr txBox="1">
            <a:spLocks/>
          </p:cNvSpPr>
          <p:nvPr/>
        </p:nvSpPr>
        <p:spPr bwMode="auto">
          <a:xfrm>
            <a:off x="539750" y="2420938"/>
            <a:ext cx="7993063" cy="1295400"/>
          </a:xfrm>
          <a:prstGeom prst="rect">
            <a:avLst/>
          </a:prstGeom>
          <a:noFill/>
          <a:ln w="9525">
            <a:noFill/>
            <a:miter lim="800000"/>
            <a:headEnd/>
            <a:tailEnd/>
          </a:ln>
        </p:spPr>
        <p:txBody>
          <a:bodyPr/>
          <a:lstStyle/>
          <a:p>
            <a:pPr marL="342900" indent="-342900" eaLnBrk="0" hangingPunct="0">
              <a:lnSpc>
                <a:spcPct val="113000"/>
              </a:lnSpc>
              <a:spcBef>
                <a:spcPct val="20000"/>
              </a:spcBef>
              <a:buClr>
                <a:srgbClr val="0E438A"/>
              </a:buClr>
              <a:buSzPct val="110000"/>
              <a:buFont typeface="Wingdings" pitchFamily="2" charset="2"/>
              <a:buChar char="Ø"/>
            </a:pPr>
            <a:r>
              <a:rPr lang="fr-FR" sz="1200" b="1" dirty="0" smtClean="0">
                <a:solidFill>
                  <a:schemeClr val="tx1"/>
                </a:solidFill>
                <a:latin typeface="+mj-lt"/>
              </a:rPr>
              <a:t>Groupes organisationnels et politiques générales</a:t>
            </a:r>
            <a:r>
              <a:rPr lang="en-US" sz="1200" b="1" dirty="0" smtClean="0">
                <a:solidFill>
                  <a:schemeClr val="tx1"/>
                </a:solidFill>
                <a:latin typeface="Verdana" pitchFamily="34" charset="0"/>
              </a:rPr>
              <a:t> </a:t>
            </a:r>
            <a:endParaRPr lang="en-US" sz="1200" b="1" dirty="0" smtClean="0">
              <a:solidFill>
                <a:schemeClr val="tx1"/>
              </a:solidFill>
              <a:latin typeface="+mj-lt"/>
            </a:endParaRPr>
          </a:p>
          <a:p>
            <a:pPr lvl="0"/>
            <a:r>
              <a:rPr lang="fr-FR" sz="1200" dirty="0" smtClean="0">
                <a:solidFill>
                  <a:schemeClr val="tx1"/>
                </a:solidFill>
                <a:latin typeface="+mj-lt"/>
              </a:rPr>
              <a:t>Faire participer les groupes organisationnels: création de l'approbation du Conseil, des représentants de différents départements. Par exemple les installations de logiciel, de TIC, de refroidissement et d’alimentation et </a:t>
            </a:r>
            <a:r>
              <a:rPr lang="fr-FR" sz="1200" dirty="0" smtClean="0">
                <a:solidFill>
                  <a:schemeClr val="tx1"/>
                </a:solidFill>
                <a:latin typeface="+mj-lt"/>
              </a:rPr>
              <a:t>autres.</a:t>
            </a:r>
            <a:endParaRPr lang="fr-FR" sz="1200" dirty="0" smtClean="0">
              <a:solidFill>
                <a:schemeClr val="tx1"/>
              </a:solidFill>
              <a:latin typeface="+mj-lt"/>
            </a:endParaRPr>
          </a:p>
          <a:p>
            <a:r>
              <a:rPr lang="fr-FR" sz="1200" dirty="0" smtClean="0">
                <a:solidFill>
                  <a:schemeClr val="tx1"/>
                </a:solidFill>
                <a:latin typeface="+mj-lt"/>
              </a:rPr>
              <a:t>Veiller à ce que le matériel existant ait une utilisation optimale avant de faire tout nouvel </a:t>
            </a:r>
            <a:r>
              <a:rPr lang="fr-FR" sz="1200" dirty="0" smtClean="0">
                <a:solidFill>
                  <a:schemeClr val="tx1"/>
                </a:solidFill>
                <a:latin typeface="+mj-lt"/>
              </a:rPr>
              <a:t>investissement :</a:t>
            </a:r>
            <a:endParaRPr lang="en-US" sz="1200" dirty="0" smtClean="0">
              <a:solidFill>
                <a:schemeClr val="tx1"/>
              </a:solidFill>
              <a:latin typeface="+mj-lt"/>
            </a:endParaRPr>
          </a:p>
        </p:txBody>
      </p:sp>
      <p:sp>
        <p:nvSpPr>
          <p:cNvPr id="16391" name="Content Placeholder 2"/>
          <p:cNvSpPr txBox="1">
            <a:spLocks/>
          </p:cNvSpPr>
          <p:nvPr/>
        </p:nvSpPr>
        <p:spPr bwMode="auto">
          <a:xfrm>
            <a:off x="539750" y="3789363"/>
            <a:ext cx="5112370" cy="2498725"/>
          </a:xfrm>
          <a:prstGeom prst="rect">
            <a:avLst/>
          </a:prstGeom>
          <a:noFill/>
          <a:ln w="9525">
            <a:noFill/>
            <a:miter lim="800000"/>
            <a:headEnd/>
            <a:tailEnd/>
          </a:ln>
        </p:spPr>
        <p:txBody>
          <a:bodyPr/>
          <a:lstStyle/>
          <a:p>
            <a:pPr marL="342900" indent="-342900" eaLnBrk="0" hangingPunct="0">
              <a:lnSpc>
                <a:spcPct val="113000"/>
              </a:lnSpc>
              <a:spcBef>
                <a:spcPct val="20000"/>
              </a:spcBef>
              <a:buClr>
                <a:srgbClr val="0E438A"/>
              </a:buClr>
              <a:buSzPct val="110000"/>
              <a:buFont typeface="Wingdings" pitchFamily="2" charset="2"/>
              <a:buChar char="Ø"/>
            </a:pPr>
            <a:r>
              <a:rPr lang="fr-FR" sz="1200" b="1" dirty="0" smtClean="0">
                <a:solidFill>
                  <a:schemeClr val="tx1"/>
                </a:solidFill>
                <a:latin typeface="+mj-lt"/>
              </a:rPr>
              <a:t>Niveau de résilience et approvisionnement</a:t>
            </a:r>
            <a:r>
              <a:rPr lang="en-US" sz="1200" b="1" dirty="0" smtClean="0">
                <a:solidFill>
                  <a:schemeClr val="tx1"/>
                </a:solidFill>
                <a:latin typeface="+mj-lt"/>
              </a:rPr>
              <a:t>: </a:t>
            </a:r>
            <a:endParaRPr lang="en-US" sz="1200" b="1" dirty="0">
              <a:solidFill>
                <a:schemeClr val="tx1"/>
              </a:solidFill>
              <a:latin typeface="+mj-lt"/>
            </a:endParaRPr>
          </a:p>
          <a:p>
            <a:pPr marL="342900" indent="-342900" eaLnBrk="0" hangingPunct="0">
              <a:lnSpc>
                <a:spcPct val="113000"/>
              </a:lnSpc>
              <a:spcBef>
                <a:spcPct val="20000"/>
              </a:spcBef>
              <a:buClr>
                <a:srgbClr val="0E438A"/>
              </a:buClr>
              <a:buSzPct val="110000"/>
              <a:buFont typeface="Wingdings" pitchFamily="2" charset="2"/>
              <a:buChar char="ü"/>
            </a:pPr>
            <a:r>
              <a:rPr lang="fr-FR" sz="1200" b="1" dirty="0" smtClean="0">
                <a:solidFill>
                  <a:schemeClr val="tx1"/>
                </a:solidFill>
                <a:latin typeface="+mj-lt"/>
              </a:rPr>
              <a:t>Conception</a:t>
            </a:r>
            <a:r>
              <a:rPr lang="fr-FR" sz="1200" dirty="0" smtClean="0">
                <a:solidFill>
                  <a:schemeClr val="tx1"/>
                </a:solidFill>
                <a:latin typeface="+mj-lt"/>
              </a:rPr>
              <a:t> de l'efficacité énergétique</a:t>
            </a:r>
            <a:r>
              <a:rPr lang="en-US" sz="1200" dirty="0" smtClean="0">
                <a:solidFill>
                  <a:schemeClr val="tx1"/>
                </a:solidFill>
                <a:latin typeface="+mj-lt"/>
              </a:rPr>
              <a:t>: </a:t>
            </a:r>
            <a:endParaRPr lang="en-US" sz="1200" dirty="0">
              <a:solidFill>
                <a:schemeClr val="tx1"/>
              </a:solidFill>
              <a:latin typeface="+mj-lt"/>
            </a:endParaRPr>
          </a:p>
          <a:p>
            <a:pPr marL="742950" lvl="1" indent="-285750" eaLnBrk="0" hangingPunct="0">
              <a:lnSpc>
                <a:spcPct val="113000"/>
              </a:lnSpc>
              <a:spcBef>
                <a:spcPct val="20000"/>
              </a:spcBef>
              <a:buClr>
                <a:srgbClr val="0099CC"/>
              </a:buClr>
              <a:buFont typeface="Wingdings" pitchFamily="2" charset="2"/>
              <a:buChar char="v"/>
            </a:pPr>
            <a:r>
              <a:rPr lang="fr-FR" sz="1200" dirty="0" smtClean="0">
                <a:solidFill>
                  <a:schemeClr val="tx1"/>
                </a:solidFill>
                <a:latin typeface="+mj-lt"/>
              </a:rPr>
              <a:t>Assurer les besoins de l'entreprise et la reprise après </a:t>
            </a:r>
            <a:r>
              <a:rPr lang="fr-FR" sz="1200" dirty="0" smtClean="0">
                <a:solidFill>
                  <a:schemeClr val="tx1"/>
                </a:solidFill>
                <a:latin typeface="+mj-lt"/>
              </a:rPr>
              <a:t>un sinistre </a:t>
            </a:r>
            <a:r>
              <a:rPr lang="fr-FR" sz="1200" dirty="0" smtClean="0">
                <a:solidFill>
                  <a:schemeClr val="tx1"/>
                </a:solidFill>
                <a:latin typeface="+mj-lt"/>
              </a:rPr>
              <a:t>(BC / DR) conformément à l'architecture</a:t>
            </a:r>
          </a:p>
          <a:p>
            <a:pPr marL="742950" lvl="1" indent="-285750" eaLnBrk="0" hangingPunct="0">
              <a:lnSpc>
                <a:spcPct val="113000"/>
              </a:lnSpc>
              <a:spcBef>
                <a:spcPct val="20000"/>
              </a:spcBef>
              <a:buClr>
                <a:srgbClr val="0099CC"/>
              </a:buClr>
              <a:buFont typeface="Wingdings" pitchFamily="2" charset="2"/>
              <a:buChar char="v"/>
            </a:pPr>
            <a:r>
              <a:rPr lang="fr-FR" sz="1200" dirty="0" smtClean="0">
                <a:solidFill>
                  <a:schemeClr val="tx1"/>
                </a:solidFill>
                <a:latin typeface="+mj-lt"/>
              </a:rPr>
              <a:t>Eviter les pertes inutiles fixes et la fourniture d’une capacité d’alimentation électrique et refroidissement excessive</a:t>
            </a:r>
          </a:p>
          <a:p>
            <a:pPr marL="742950" lvl="1" indent="-285750" eaLnBrk="0" hangingPunct="0">
              <a:lnSpc>
                <a:spcPct val="113000"/>
              </a:lnSpc>
              <a:spcBef>
                <a:spcPct val="20000"/>
              </a:spcBef>
              <a:buClr>
                <a:srgbClr val="0099CC"/>
              </a:buClr>
              <a:buFont typeface="Wingdings" pitchFamily="2" charset="2"/>
              <a:buChar char="v"/>
            </a:pPr>
            <a:r>
              <a:rPr lang="fr-FR" sz="1200" dirty="0" smtClean="0">
                <a:solidFill>
                  <a:schemeClr val="tx1"/>
                </a:solidFill>
                <a:latin typeface="+mj-lt"/>
              </a:rPr>
              <a:t>Maximiser l'efficacité de la conception architecturale en utilisant une charge électrique variable pour les TIC.</a:t>
            </a:r>
            <a:endParaRPr lang="en-US" sz="1200" dirty="0">
              <a:solidFill>
                <a:schemeClr val="tx1"/>
              </a:solidFill>
              <a:latin typeface="+mj-lt"/>
            </a:endParaRPr>
          </a:p>
          <a:p>
            <a:pPr marL="342900" indent="-342900" eaLnBrk="0" hangingPunct="0">
              <a:lnSpc>
                <a:spcPct val="113000"/>
              </a:lnSpc>
              <a:spcBef>
                <a:spcPct val="20000"/>
              </a:spcBef>
              <a:buClr>
                <a:srgbClr val="0E438A"/>
              </a:buClr>
              <a:buSzPct val="110000"/>
              <a:buFont typeface="Wingdings" pitchFamily="2" charset="2"/>
              <a:buNone/>
            </a:pPr>
            <a:endParaRPr lang="en-US" sz="1400" dirty="0">
              <a:solidFill>
                <a:schemeClr val="tx1"/>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Text Box 5"/>
          <p:cNvPicPr>
            <a:picLocks noChangeArrowheads="1"/>
          </p:cNvPicPr>
          <p:nvPr/>
        </p:nvPicPr>
        <p:blipFill>
          <a:blip r:embed="rId3" cstate="print"/>
          <a:srcRect/>
          <a:stretch>
            <a:fillRect/>
          </a:stretch>
        </p:blipFill>
        <p:spPr bwMode="auto">
          <a:xfrm>
            <a:off x="481013" y="1604963"/>
            <a:ext cx="3500437" cy="4776787"/>
          </a:xfrm>
          <a:prstGeom prst="rect">
            <a:avLst/>
          </a:prstGeom>
          <a:noFill/>
          <a:ln w="9525">
            <a:noFill/>
            <a:miter lim="800000"/>
            <a:headEnd/>
            <a:tailEnd/>
          </a:ln>
        </p:spPr>
      </p:pic>
      <p:sp>
        <p:nvSpPr>
          <p:cNvPr id="17411" name="Text Box 5"/>
          <p:cNvSpPr txBox="1">
            <a:spLocks noChangeArrowheads="1"/>
          </p:cNvSpPr>
          <p:nvPr/>
        </p:nvSpPr>
        <p:spPr bwMode="auto">
          <a:xfrm>
            <a:off x="539750" y="1643063"/>
            <a:ext cx="3382963" cy="4401205"/>
          </a:xfrm>
          <a:prstGeom prst="rect">
            <a:avLst/>
          </a:prstGeom>
          <a:noFill/>
          <a:ln w="9525">
            <a:noFill/>
            <a:miter lim="800000"/>
            <a:headEnd/>
            <a:tailEnd/>
          </a:ln>
        </p:spPr>
        <p:txBody>
          <a:bodyPr>
            <a:spAutoFit/>
          </a:bodyPr>
          <a:lstStyle/>
          <a:p>
            <a:pPr marL="122238" lvl="1">
              <a:spcBef>
                <a:spcPct val="50000"/>
              </a:spcBef>
            </a:pPr>
            <a:r>
              <a:rPr lang="fr-FR" sz="1400" b="1" u="sng" dirty="0" smtClean="0">
                <a:latin typeface="Futura Hv"/>
              </a:rPr>
              <a:t>Bonnes pratiques</a:t>
            </a:r>
          </a:p>
          <a:p>
            <a:endParaRPr lang="fr-FR" sz="1400" dirty="0" smtClean="0">
              <a:solidFill>
                <a:srgbClr val="FFFFFF"/>
              </a:solidFill>
              <a:latin typeface="Futura Bk"/>
            </a:endParaRPr>
          </a:p>
          <a:p>
            <a:r>
              <a:rPr lang="fr-FR" sz="1400" b="1" dirty="0" smtClean="0">
                <a:solidFill>
                  <a:srgbClr val="FFFFFF"/>
                </a:solidFill>
                <a:latin typeface="Futura Bk"/>
              </a:rPr>
              <a:t>Sélection de nouveaux équipements de TIC et de télécommunications:</a:t>
            </a:r>
            <a:br>
              <a:rPr lang="fr-FR" sz="1400" b="1" dirty="0" smtClean="0">
                <a:solidFill>
                  <a:srgbClr val="FFFFFF"/>
                </a:solidFill>
                <a:latin typeface="Futura Bk"/>
              </a:rPr>
            </a:br>
            <a:endParaRPr lang="fr-FR" sz="1400" b="1" dirty="0" smtClean="0">
              <a:solidFill>
                <a:srgbClr val="FFFFFF"/>
              </a:solidFill>
              <a:latin typeface="Futura Bk"/>
            </a:endParaRPr>
          </a:p>
          <a:p>
            <a:pPr lvl="0"/>
            <a:r>
              <a:rPr lang="fr-FR" sz="1400" dirty="0" smtClean="0">
                <a:solidFill>
                  <a:srgbClr val="FFFFFF"/>
                </a:solidFill>
                <a:latin typeface="Futura Bk"/>
              </a:rPr>
              <a:t>- processus d'appel d'offres tenant compte: de la performance énergétique, de l'humidité et de la température</a:t>
            </a:r>
          </a:p>
          <a:p>
            <a:pPr lvl="0"/>
            <a:r>
              <a:rPr lang="fr-FR" sz="1400" dirty="0" smtClean="0">
                <a:solidFill>
                  <a:srgbClr val="FFFFFF"/>
                </a:solidFill>
                <a:latin typeface="Futura Bk"/>
              </a:rPr>
              <a:t>- Mesure de la performance de l'efficacité énergétique (éco-évaluation, niveau de service, ENERGY STAR)</a:t>
            </a:r>
          </a:p>
          <a:p>
            <a:pPr lvl="0"/>
            <a:r>
              <a:rPr lang="fr-FR" sz="1400" dirty="0" smtClean="0">
                <a:solidFill>
                  <a:srgbClr val="FFFFFF"/>
                </a:solidFill>
                <a:latin typeface="Futura Bk"/>
              </a:rPr>
              <a:t>- Température et humidité maximale soutenue</a:t>
            </a:r>
          </a:p>
          <a:p>
            <a:pPr lvl="0"/>
            <a:r>
              <a:rPr lang="fr-FR" sz="1400" dirty="0" smtClean="0">
                <a:solidFill>
                  <a:srgbClr val="FFFFFF"/>
                </a:solidFill>
                <a:latin typeface="Futura Bk"/>
              </a:rPr>
              <a:t>- Respect de la réglementation écologique (REACH et WEEE)</a:t>
            </a:r>
          </a:p>
          <a:p>
            <a:pPr lvl="0"/>
            <a:r>
              <a:rPr lang="fr-FR" sz="1400" dirty="0" smtClean="0">
                <a:solidFill>
                  <a:srgbClr val="FFFFFF"/>
                </a:solidFill>
                <a:latin typeface="Futura Bk"/>
              </a:rPr>
              <a:t>- Matériel de </a:t>
            </a:r>
            <a:r>
              <a:rPr lang="fr-FR" sz="1400" dirty="0" err="1" smtClean="0">
                <a:solidFill>
                  <a:srgbClr val="FFFFFF"/>
                </a:solidFill>
                <a:latin typeface="Futura Bk"/>
              </a:rPr>
              <a:t>reporting</a:t>
            </a:r>
            <a:r>
              <a:rPr lang="fr-FR" sz="1400" dirty="0" smtClean="0">
                <a:solidFill>
                  <a:srgbClr val="FFFFFF"/>
                </a:solidFill>
                <a:latin typeface="Futura Bk"/>
              </a:rPr>
              <a:t> de température et d’énergie (IPMI, DCMI et SMASH)</a:t>
            </a:r>
          </a:p>
          <a:p>
            <a:r>
              <a:rPr lang="fr-FR" sz="1400" dirty="0" smtClean="0">
                <a:solidFill>
                  <a:srgbClr val="FFFFFF"/>
                </a:solidFill>
                <a:latin typeface="Futura Bk"/>
              </a:rPr>
              <a:t>- Choix de l'équipement approprié pour le data centre: densité de puissance et la direction du flux d'air</a:t>
            </a:r>
            <a:endParaRPr lang="fr-FR" sz="1400" dirty="0">
              <a:solidFill>
                <a:srgbClr val="FFFFFF"/>
              </a:solidFill>
              <a:latin typeface="Futura Bk"/>
            </a:endParaRPr>
          </a:p>
        </p:txBody>
      </p:sp>
      <p:sp>
        <p:nvSpPr>
          <p:cNvPr id="17412" name="Title 1"/>
          <p:cNvSpPr>
            <a:spLocks noGrp="1"/>
          </p:cNvSpPr>
          <p:nvPr>
            <p:ph type="title"/>
          </p:nvPr>
        </p:nvSpPr>
        <p:spPr>
          <a:xfrm>
            <a:off x="468313" y="908020"/>
            <a:ext cx="7772400" cy="400110"/>
          </a:xfrm>
        </p:spPr>
        <p:txBody>
          <a:bodyPr/>
          <a:lstStyle/>
          <a:p>
            <a:r>
              <a:rPr lang="fr-FR" dirty="0" smtClean="0"/>
              <a:t>2. Services et équipements des TIC		1/2 </a:t>
            </a:r>
          </a:p>
        </p:txBody>
      </p:sp>
      <p:sp>
        <p:nvSpPr>
          <p:cNvPr id="17413" name="Slide Number Placeholder 3"/>
          <p:cNvSpPr>
            <a:spLocks noGrp="1"/>
          </p:cNvSpPr>
          <p:nvPr>
            <p:ph type="sldNum" sz="quarter" idx="10"/>
          </p:nvPr>
        </p:nvSpPr>
        <p:spPr>
          <a:xfrm>
            <a:off x="8424863" y="6381750"/>
            <a:ext cx="323850" cy="244475"/>
          </a:xfrm>
        </p:spPr>
        <p:txBody>
          <a:bodyPr/>
          <a:lstStyle/>
          <a:p>
            <a:fld id="{C609DFB4-9E61-4AD5-886E-AC86EA9D7CAD}" type="slidenum">
              <a:rPr lang="fr-FR" smtClean="0"/>
              <a:pPr/>
              <a:t>11</a:t>
            </a:fld>
            <a:endParaRPr lang="fr-FR"/>
          </a:p>
        </p:txBody>
      </p:sp>
      <p:sp>
        <p:nvSpPr>
          <p:cNvPr id="17414" name="AutoShape 7"/>
          <p:cNvSpPr>
            <a:spLocks noChangeArrowheads="1"/>
          </p:cNvSpPr>
          <p:nvPr/>
        </p:nvSpPr>
        <p:spPr bwMode="auto">
          <a:xfrm>
            <a:off x="3922713" y="3254663"/>
            <a:ext cx="573087" cy="672525"/>
          </a:xfrm>
          <a:prstGeom prst="rightArrow">
            <a:avLst>
              <a:gd name="adj1" fmla="val 50000"/>
              <a:gd name="adj2" fmla="val 25000"/>
            </a:avLst>
          </a:prstGeom>
          <a:solidFill>
            <a:srgbClr val="7B7B79"/>
          </a:solidFill>
          <a:ln w="19050" algn="ctr">
            <a:solidFill>
              <a:srgbClr val="7B7B79"/>
            </a:solidFill>
            <a:miter lim="800000"/>
            <a:headEnd/>
            <a:tailEnd/>
          </a:ln>
        </p:spPr>
        <p:txBody>
          <a:bodyPr anchor="ctr">
            <a:spAutoFit/>
          </a:bodyPr>
          <a:lstStyle/>
          <a:p>
            <a:pPr eaLnBrk="0" hangingPunct="0">
              <a:buClr>
                <a:schemeClr val="tx1"/>
              </a:buClr>
              <a:buFont typeface="Arial" pitchFamily="34" charset="0"/>
              <a:buNone/>
            </a:pPr>
            <a:endParaRPr lang="fr-FR"/>
          </a:p>
        </p:txBody>
      </p:sp>
      <p:pic>
        <p:nvPicPr>
          <p:cNvPr id="17415" name="Rectangle 3"/>
          <p:cNvPicPr>
            <a:picLocks noChangeArrowheads="1"/>
          </p:cNvPicPr>
          <p:nvPr/>
        </p:nvPicPr>
        <p:blipFill>
          <a:blip r:embed="rId4" cstate="print"/>
          <a:srcRect/>
          <a:stretch>
            <a:fillRect/>
          </a:stretch>
        </p:blipFill>
        <p:spPr bwMode="auto">
          <a:xfrm>
            <a:off x="4475163" y="2328863"/>
            <a:ext cx="2668587" cy="2511425"/>
          </a:xfrm>
          <a:prstGeom prst="rect">
            <a:avLst/>
          </a:prstGeom>
          <a:noFill/>
          <a:ln w="9525">
            <a:noFill/>
            <a:miter lim="800000"/>
            <a:headEnd/>
            <a:tailEnd/>
          </a:ln>
        </p:spPr>
      </p:pic>
      <p:sp>
        <p:nvSpPr>
          <p:cNvPr id="17416" name="Text Box 8"/>
          <p:cNvSpPr txBox="1">
            <a:spLocks noChangeArrowheads="1"/>
          </p:cNvSpPr>
          <p:nvPr/>
        </p:nvSpPr>
        <p:spPr bwMode="auto">
          <a:xfrm>
            <a:off x="4537075" y="2365375"/>
            <a:ext cx="2551113" cy="2246769"/>
          </a:xfrm>
          <a:prstGeom prst="rect">
            <a:avLst/>
          </a:prstGeom>
          <a:noFill/>
          <a:ln w="9525">
            <a:noFill/>
            <a:miter lim="800000"/>
            <a:headEnd/>
            <a:tailEnd/>
          </a:ln>
        </p:spPr>
        <p:txBody>
          <a:bodyPr>
            <a:spAutoFit/>
          </a:bodyPr>
          <a:lstStyle/>
          <a:p>
            <a:pPr>
              <a:spcBef>
                <a:spcPct val="50000"/>
              </a:spcBef>
            </a:pPr>
            <a:r>
              <a:rPr lang="fr-FR" sz="1400" b="1" u="sng" dirty="0" smtClean="0">
                <a:solidFill>
                  <a:srgbClr val="FFFFFF"/>
                </a:solidFill>
                <a:latin typeface="Futura Bk"/>
              </a:rPr>
              <a:t>Résultats</a:t>
            </a:r>
          </a:p>
          <a:p>
            <a:pPr>
              <a:spcBef>
                <a:spcPct val="50000"/>
              </a:spcBef>
            </a:pPr>
            <a:r>
              <a:rPr lang="fr-FR" sz="1200" dirty="0" smtClean="0">
                <a:solidFill>
                  <a:srgbClr val="FFFFFF"/>
                </a:solidFill>
                <a:latin typeface="Futura Bk"/>
              </a:rPr>
              <a:t>Réduire l’alimentation électrique et de refroidissement de l'équipement TIC</a:t>
            </a:r>
            <a:br>
              <a:rPr lang="fr-FR" sz="1200" dirty="0" smtClean="0">
                <a:solidFill>
                  <a:srgbClr val="FFFFFF"/>
                </a:solidFill>
                <a:latin typeface="Futura Bk"/>
              </a:rPr>
            </a:br>
            <a:r>
              <a:rPr lang="fr-FR" sz="1200" dirty="0" smtClean="0">
                <a:solidFill>
                  <a:srgbClr val="FFFFFF"/>
                </a:solidFill>
                <a:latin typeface="Futura Bk"/>
              </a:rPr>
              <a:t>Maximiser l'efficacité dans la réfrigération et le refroidissement par air </a:t>
            </a:r>
            <a:br>
              <a:rPr lang="fr-FR" sz="1200" dirty="0" smtClean="0">
                <a:solidFill>
                  <a:srgbClr val="FFFFFF"/>
                </a:solidFill>
                <a:latin typeface="Futura Bk"/>
              </a:rPr>
            </a:br>
            <a:r>
              <a:rPr lang="fr-FR" sz="1200" dirty="0" smtClean="0">
                <a:solidFill>
                  <a:srgbClr val="FFFFFF"/>
                </a:solidFill>
                <a:latin typeface="Futura Bk"/>
              </a:rPr>
              <a:t>Réduire l'utilisation de matières dangereuses</a:t>
            </a:r>
            <a:br>
              <a:rPr lang="fr-FR" sz="1200" dirty="0" smtClean="0">
                <a:solidFill>
                  <a:srgbClr val="FFFFFF"/>
                </a:solidFill>
                <a:latin typeface="Futura Bk"/>
              </a:rPr>
            </a:br>
            <a:r>
              <a:rPr lang="fr-FR" sz="1200" dirty="0" smtClean="0">
                <a:solidFill>
                  <a:srgbClr val="FFFFFF"/>
                </a:solidFill>
                <a:latin typeface="Futura Bk"/>
              </a:rPr>
              <a:t>Utilisation adéquate et le contrôle du réseau électrique</a:t>
            </a:r>
            <a:endParaRPr lang="fr-FR" sz="1200" dirty="0">
              <a:solidFill>
                <a:srgbClr val="FFFFFF"/>
              </a:solidFill>
              <a:latin typeface="Futura Bk"/>
            </a:endParaRPr>
          </a:p>
        </p:txBody>
      </p:sp>
      <p:pic>
        <p:nvPicPr>
          <p:cNvPr id="17417" name="Picture 3"/>
          <p:cNvPicPr>
            <a:picLocks noChangeAspect="1" noChangeArrowheads="1"/>
          </p:cNvPicPr>
          <p:nvPr/>
        </p:nvPicPr>
        <p:blipFill>
          <a:blip r:embed="rId5" cstate="print"/>
          <a:srcRect/>
          <a:stretch>
            <a:fillRect/>
          </a:stretch>
        </p:blipFill>
        <p:spPr bwMode="auto">
          <a:xfrm>
            <a:off x="7304088" y="4581525"/>
            <a:ext cx="1516062" cy="1719263"/>
          </a:xfrm>
          <a:prstGeom prst="rect">
            <a:avLst/>
          </a:prstGeom>
          <a:noFill/>
          <a:ln w="9525">
            <a:noFill/>
            <a:miter lim="800000"/>
            <a:headEnd/>
            <a:tailEnd/>
          </a:ln>
        </p:spPr>
      </p:pic>
      <p:pic>
        <p:nvPicPr>
          <p:cNvPr id="17418" name="Picture 4"/>
          <p:cNvPicPr>
            <a:picLocks noChangeAspect="1" noChangeArrowheads="1"/>
          </p:cNvPicPr>
          <p:nvPr/>
        </p:nvPicPr>
        <p:blipFill>
          <a:blip r:embed="rId6" cstate="print"/>
          <a:srcRect/>
          <a:stretch>
            <a:fillRect/>
          </a:stretch>
        </p:blipFill>
        <p:spPr bwMode="auto">
          <a:xfrm>
            <a:off x="4859338" y="5013325"/>
            <a:ext cx="1563687" cy="1139825"/>
          </a:xfrm>
          <a:prstGeom prst="rect">
            <a:avLst/>
          </a:prstGeom>
          <a:noFill/>
          <a:ln w="9525">
            <a:noFill/>
            <a:miter lim="800000"/>
            <a:headEnd/>
            <a:tailEnd/>
          </a:ln>
        </p:spPr>
      </p:pic>
      <p:pic>
        <p:nvPicPr>
          <p:cNvPr id="17419" name="Picture 5"/>
          <p:cNvPicPr>
            <a:picLocks noChangeAspect="1" noChangeArrowheads="1"/>
          </p:cNvPicPr>
          <p:nvPr/>
        </p:nvPicPr>
        <p:blipFill>
          <a:blip r:embed="rId7" cstate="print"/>
          <a:srcRect/>
          <a:stretch>
            <a:fillRect/>
          </a:stretch>
        </p:blipFill>
        <p:spPr bwMode="auto">
          <a:xfrm>
            <a:off x="7304088" y="3068638"/>
            <a:ext cx="700087" cy="720725"/>
          </a:xfrm>
          <a:prstGeom prst="rect">
            <a:avLst/>
          </a:prstGeom>
          <a:noFill/>
          <a:ln w="9525">
            <a:noFill/>
            <a:miter lim="800000"/>
            <a:headEnd/>
            <a:tailEnd/>
          </a:ln>
        </p:spPr>
      </p:pic>
      <p:pic>
        <p:nvPicPr>
          <p:cNvPr id="17420" name="Picture 6"/>
          <p:cNvPicPr>
            <a:picLocks noChangeAspect="1" noChangeArrowheads="1"/>
          </p:cNvPicPr>
          <p:nvPr/>
        </p:nvPicPr>
        <p:blipFill>
          <a:blip r:embed="rId8" cstate="print"/>
          <a:srcRect/>
          <a:stretch>
            <a:fillRect/>
          </a:stretch>
        </p:blipFill>
        <p:spPr bwMode="auto">
          <a:xfrm>
            <a:off x="8240713" y="3141663"/>
            <a:ext cx="498475" cy="552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Rectangle 3"/>
          <p:cNvPicPr>
            <a:picLocks noChangeArrowheads="1"/>
          </p:cNvPicPr>
          <p:nvPr/>
        </p:nvPicPr>
        <p:blipFill>
          <a:blip r:embed="rId3" cstate="print"/>
          <a:srcRect/>
          <a:stretch>
            <a:fillRect/>
          </a:stretch>
        </p:blipFill>
        <p:spPr bwMode="auto">
          <a:xfrm>
            <a:off x="5516563" y="1933575"/>
            <a:ext cx="3432175" cy="2790825"/>
          </a:xfrm>
          <a:prstGeom prst="rect">
            <a:avLst/>
          </a:prstGeom>
          <a:noFill/>
          <a:ln w="9525">
            <a:noFill/>
            <a:miter lim="800000"/>
            <a:headEnd/>
            <a:tailEnd/>
          </a:ln>
        </p:spPr>
      </p:pic>
      <p:sp>
        <p:nvSpPr>
          <p:cNvPr id="18435" name="Text Box 9"/>
          <p:cNvSpPr txBox="1">
            <a:spLocks noChangeArrowheads="1"/>
          </p:cNvSpPr>
          <p:nvPr/>
        </p:nvSpPr>
        <p:spPr bwMode="auto">
          <a:xfrm>
            <a:off x="5580063" y="1970088"/>
            <a:ext cx="3313112" cy="2246769"/>
          </a:xfrm>
          <a:prstGeom prst="rect">
            <a:avLst/>
          </a:prstGeom>
          <a:noFill/>
          <a:ln w="9525">
            <a:noFill/>
            <a:miter lim="800000"/>
            <a:headEnd/>
            <a:tailEnd/>
          </a:ln>
        </p:spPr>
        <p:txBody>
          <a:bodyPr>
            <a:spAutoFit/>
          </a:bodyPr>
          <a:lstStyle/>
          <a:p>
            <a:pPr>
              <a:spcBef>
                <a:spcPct val="50000"/>
              </a:spcBef>
            </a:pPr>
            <a:r>
              <a:rPr lang="fr-FR" sz="1400" b="1" u="sng" dirty="0" smtClean="0">
                <a:solidFill>
                  <a:srgbClr val="FFFFFF"/>
                </a:solidFill>
                <a:latin typeface="Futura Bk"/>
              </a:rPr>
              <a:t>Résultats</a:t>
            </a:r>
          </a:p>
          <a:p>
            <a:r>
              <a:rPr lang="fr-FR" sz="1400" dirty="0" smtClean="0">
                <a:latin typeface="Futura Bk"/>
              </a:rPr>
              <a:t>Réduire l'infrastructure physique</a:t>
            </a:r>
            <a:br>
              <a:rPr lang="fr-FR" sz="1400" dirty="0" smtClean="0">
                <a:latin typeface="Futura Bk"/>
              </a:rPr>
            </a:br>
            <a:r>
              <a:rPr lang="fr-FR" sz="1400" dirty="0" smtClean="0">
                <a:latin typeface="Futura Bk"/>
              </a:rPr>
              <a:t>Informations précises sur les actifs liés aux TIC</a:t>
            </a:r>
            <a:br>
              <a:rPr lang="fr-FR" sz="1400" dirty="0" smtClean="0">
                <a:latin typeface="Futura Bk"/>
              </a:rPr>
            </a:br>
            <a:r>
              <a:rPr lang="fr-FR" sz="1400" dirty="0" smtClean="0">
                <a:latin typeface="Futura Bk"/>
              </a:rPr>
              <a:t>Améliorer l'efficacité de stockage</a:t>
            </a:r>
            <a:br>
              <a:rPr lang="fr-FR" sz="1400" dirty="0" smtClean="0">
                <a:latin typeface="Futura Bk"/>
              </a:rPr>
            </a:br>
            <a:r>
              <a:rPr lang="fr-FR" sz="1400" dirty="0" smtClean="0">
                <a:latin typeface="Futura Bk"/>
              </a:rPr>
              <a:t>Réduire le grand volume de données qui ne sont pas nécessaires</a:t>
            </a:r>
            <a:br>
              <a:rPr lang="fr-FR" sz="1400" dirty="0" smtClean="0">
                <a:latin typeface="Futura Bk"/>
              </a:rPr>
            </a:br>
            <a:r>
              <a:rPr lang="fr-FR" sz="1400" dirty="0" smtClean="0">
                <a:latin typeface="Futura Bk"/>
              </a:rPr>
              <a:t>Répondre à l'exigence de niveau de service de l'entreprise défini dans les politiques de gestion des données</a:t>
            </a:r>
            <a:endParaRPr lang="fr-FR" sz="1400" dirty="0">
              <a:latin typeface="Futura Bk"/>
            </a:endParaRPr>
          </a:p>
        </p:txBody>
      </p:sp>
      <p:pic>
        <p:nvPicPr>
          <p:cNvPr id="18436" name="Text Box 5"/>
          <p:cNvPicPr>
            <a:picLocks noChangeArrowheads="1"/>
          </p:cNvPicPr>
          <p:nvPr/>
        </p:nvPicPr>
        <p:blipFill>
          <a:blip r:embed="rId4" cstate="print"/>
          <a:srcRect/>
          <a:stretch>
            <a:fillRect/>
          </a:stretch>
        </p:blipFill>
        <p:spPr bwMode="auto">
          <a:xfrm>
            <a:off x="476250" y="1187450"/>
            <a:ext cx="4510088" cy="5121275"/>
          </a:xfrm>
          <a:prstGeom prst="rect">
            <a:avLst/>
          </a:prstGeom>
          <a:noFill/>
          <a:ln w="9525">
            <a:noFill/>
            <a:miter lim="800000"/>
            <a:headEnd/>
            <a:tailEnd/>
          </a:ln>
        </p:spPr>
      </p:pic>
      <p:sp>
        <p:nvSpPr>
          <p:cNvPr id="18437" name="Text Box 6"/>
          <p:cNvSpPr txBox="1">
            <a:spLocks noChangeArrowheads="1"/>
          </p:cNvSpPr>
          <p:nvPr/>
        </p:nvSpPr>
        <p:spPr bwMode="auto">
          <a:xfrm>
            <a:off x="538163" y="1222375"/>
            <a:ext cx="4394200" cy="4832092"/>
          </a:xfrm>
          <a:prstGeom prst="rect">
            <a:avLst/>
          </a:prstGeom>
          <a:noFill/>
          <a:ln w="9525">
            <a:noFill/>
            <a:miter lim="800000"/>
            <a:headEnd/>
            <a:tailEnd/>
          </a:ln>
        </p:spPr>
        <p:txBody>
          <a:bodyPr>
            <a:spAutoFit/>
          </a:bodyPr>
          <a:lstStyle/>
          <a:p>
            <a:pPr marL="122238" lvl="1">
              <a:spcBef>
                <a:spcPct val="50000"/>
              </a:spcBef>
            </a:pPr>
            <a:r>
              <a:rPr lang="fr-FR" sz="1400" b="1" u="sng" dirty="0" smtClean="0">
                <a:latin typeface="Futura Bk"/>
              </a:rPr>
              <a:t>Meilleures pratiques</a:t>
            </a:r>
          </a:p>
          <a:p>
            <a:r>
              <a:rPr lang="fr-FR" sz="1400" b="1" dirty="0" smtClean="0">
                <a:latin typeface="Futura Bk"/>
              </a:rPr>
              <a:t>Déploiement de nouveaux services TIC</a:t>
            </a:r>
            <a:br>
              <a:rPr lang="fr-FR" sz="1400" b="1" dirty="0" smtClean="0">
                <a:latin typeface="Futura Bk"/>
              </a:rPr>
            </a:br>
            <a:r>
              <a:rPr lang="fr-FR" sz="1400" dirty="0" smtClean="0">
                <a:latin typeface="Futura Bk"/>
              </a:rPr>
              <a:t>- </a:t>
            </a:r>
            <a:r>
              <a:rPr lang="fr-FR" sz="1400" dirty="0" err="1" smtClean="0">
                <a:latin typeface="Futura Bk"/>
              </a:rPr>
              <a:t>Virtualisation</a:t>
            </a:r>
            <a:r>
              <a:rPr lang="fr-FR" sz="1400" dirty="0" smtClean="0">
                <a:latin typeface="Futura Bk"/>
              </a:rPr>
              <a:t> et consolidation de serveurs</a:t>
            </a:r>
            <a:br>
              <a:rPr lang="fr-FR" sz="1400" dirty="0" smtClean="0">
                <a:latin typeface="Futura Bk"/>
              </a:rPr>
            </a:br>
            <a:r>
              <a:rPr lang="fr-FR" sz="1400" dirty="0" smtClean="0">
                <a:latin typeface="Futura Bk"/>
              </a:rPr>
              <a:t>- Sélectionner / développer des logiciels efficaces</a:t>
            </a:r>
            <a:br>
              <a:rPr lang="fr-FR" sz="1400" dirty="0" smtClean="0">
                <a:latin typeface="Futura Bk"/>
              </a:rPr>
            </a:br>
            <a:r>
              <a:rPr lang="fr-FR" sz="1400" dirty="0" smtClean="0">
                <a:latin typeface="Futura Bk"/>
              </a:rPr>
              <a:t>- Réduire les équipement d’appoint chaud/froid </a:t>
            </a:r>
            <a:br>
              <a:rPr lang="fr-FR" sz="1400" dirty="0" smtClean="0">
                <a:latin typeface="Futura Bk"/>
              </a:rPr>
            </a:br>
            <a:endParaRPr lang="fr-FR" sz="1400" dirty="0" smtClean="0">
              <a:latin typeface="Futura Bk"/>
            </a:endParaRPr>
          </a:p>
          <a:p>
            <a:r>
              <a:rPr lang="fr-FR" sz="1400" b="1" dirty="0" smtClean="0">
                <a:latin typeface="Futura Bk"/>
              </a:rPr>
              <a:t>Gestion des équipements et services TIC existants</a:t>
            </a:r>
            <a:r>
              <a:rPr lang="fr-FR" sz="1400" dirty="0" smtClean="0">
                <a:latin typeface="Futura Bk"/>
              </a:rPr>
              <a:t/>
            </a:r>
            <a:br>
              <a:rPr lang="fr-FR" sz="1400" dirty="0" smtClean="0">
                <a:latin typeface="Futura Bk"/>
              </a:rPr>
            </a:br>
            <a:r>
              <a:rPr lang="fr-FR" sz="1400" dirty="0" smtClean="0">
                <a:latin typeface="Futura Bk"/>
              </a:rPr>
              <a:t>- Auditer les  équipements et les services physiques existants (envisager les pratiques ITIL CMDB &amp; SC) </a:t>
            </a:r>
            <a:br>
              <a:rPr lang="fr-FR" sz="1400" dirty="0" smtClean="0">
                <a:latin typeface="Futura Bk"/>
              </a:rPr>
            </a:br>
            <a:r>
              <a:rPr lang="fr-FR" sz="1400" dirty="0" smtClean="0">
                <a:latin typeface="Futura Bk"/>
              </a:rPr>
              <a:t>- Démanteler les services à faible valeur et inutilisés </a:t>
            </a:r>
            <a:br>
              <a:rPr lang="fr-FR" sz="1400" dirty="0" smtClean="0">
                <a:latin typeface="Futura Bk"/>
              </a:rPr>
            </a:br>
            <a:r>
              <a:rPr lang="fr-FR" sz="1400" dirty="0" smtClean="0">
                <a:latin typeface="Futura Bk"/>
              </a:rPr>
              <a:t>- Les systèmes de gestion pour contrôler l'énergie: charge de travail des TIC</a:t>
            </a:r>
            <a:br>
              <a:rPr lang="fr-FR" sz="1400" dirty="0" smtClean="0">
                <a:latin typeface="Futura Bk"/>
              </a:rPr>
            </a:br>
            <a:endParaRPr lang="fr-FR" sz="1400" dirty="0" smtClean="0">
              <a:latin typeface="Futura Bk"/>
            </a:endParaRPr>
          </a:p>
          <a:p>
            <a:r>
              <a:rPr lang="fr-FR" sz="1400" b="1" dirty="0" smtClean="0">
                <a:latin typeface="Futura Bk"/>
              </a:rPr>
              <a:t>Gestion des données</a:t>
            </a:r>
            <a:br>
              <a:rPr lang="fr-FR" sz="1400" b="1" dirty="0" smtClean="0">
                <a:latin typeface="Futura Bk"/>
              </a:rPr>
            </a:br>
            <a:r>
              <a:rPr lang="fr-FR" sz="1400" dirty="0" smtClean="0">
                <a:latin typeface="Futura Bk"/>
              </a:rPr>
              <a:t>- Définir des politiques de stockage efficace de l'information</a:t>
            </a:r>
            <a:br>
              <a:rPr lang="fr-FR" sz="1400" dirty="0" smtClean="0">
                <a:latin typeface="Futura Bk"/>
              </a:rPr>
            </a:br>
            <a:r>
              <a:rPr lang="fr-FR" sz="1400" dirty="0" smtClean="0">
                <a:latin typeface="Futura Bk"/>
              </a:rPr>
              <a:t>- Sélectionner des périphériques de stockage à faible puissance</a:t>
            </a:r>
            <a:br>
              <a:rPr lang="fr-FR" sz="1400" dirty="0" smtClean="0">
                <a:latin typeface="Futura Bk"/>
              </a:rPr>
            </a:br>
            <a:r>
              <a:rPr lang="fr-FR" sz="1400" dirty="0" smtClean="0">
                <a:latin typeface="Futura Bk"/>
              </a:rPr>
              <a:t>- Utiliser des technologies telles que la déduplication, la compression, les instantanés et l'allocation dynamique</a:t>
            </a:r>
            <a:endParaRPr lang="en-US" sz="1400" dirty="0">
              <a:latin typeface="Futura Bk"/>
            </a:endParaRPr>
          </a:p>
        </p:txBody>
      </p:sp>
      <p:sp>
        <p:nvSpPr>
          <p:cNvPr id="18438" name="Title 1"/>
          <p:cNvSpPr>
            <a:spLocks noGrp="1"/>
          </p:cNvSpPr>
          <p:nvPr>
            <p:ph type="title"/>
          </p:nvPr>
        </p:nvSpPr>
        <p:spPr>
          <a:xfrm>
            <a:off x="468313" y="725458"/>
            <a:ext cx="7772400" cy="400110"/>
          </a:xfrm>
        </p:spPr>
        <p:txBody>
          <a:bodyPr/>
          <a:lstStyle/>
          <a:p>
            <a:r>
              <a:rPr lang="en-US" dirty="0" smtClean="0"/>
              <a:t>2. </a:t>
            </a:r>
            <a:r>
              <a:rPr lang="fr-FR" dirty="0" smtClean="0"/>
              <a:t>Services et équipements des TIC </a:t>
            </a:r>
            <a:r>
              <a:rPr lang="en-US" dirty="0" smtClean="0"/>
              <a:t>		2/2</a:t>
            </a:r>
          </a:p>
        </p:txBody>
      </p:sp>
      <p:sp>
        <p:nvSpPr>
          <p:cNvPr id="18439" name="Slide Number Placeholder 3"/>
          <p:cNvSpPr>
            <a:spLocks noGrp="1"/>
          </p:cNvSpPr>
          <p:nvPr>
            <p:ph type="sldNum" sz="quarter" idx="10"/>
          </p:nvPr>
        </p:nvSpPr>
        <p:spPr>
          <a:xfrm>
            <a:off x="8424863" y="6381750"/>
            <a:ext cx="323850" cy="244475"/>
          </a:xfrm>
        </p:spPr>
        <p:txBody>
          <a:bodyPr/>
          <a:lstStyle/>
          <a:p>
            <a:fld id="{F0B6BBB7-3314-425C-ACA2-699C56ABBA2E}" type="slidenum">
              <a:rPr lang="en-US"/>
              <a:pPr/>
              <a:t>12</a:t>
            </a:fld>
            <a:endParaRPr lang="en-US"/>
          </a:p>
        </p:txBody>
      </p:sp>
      <p:pic>
        <p:nvPicPr>
          <p:cNvPr id="18440" name="Picture 2"/>
          <p:cNvPicPr>
            <a:picLocks noChangeAspect="1" noChangeArrowheads="1"/>
          </p:cNvPicPr>
          <p:nvPr/>
        </p:nvPicPr>
        <p:blipFill>
          <a:blip r:embed="rId5" cstate="print"/>
          <a:srcRect/>
          <a:stretch>
            <a:fillRect/>
          </a:stretch>
        </p:blipFill>
        <p:spPr bwMode="auto">
          <a:xfrm>
            <a:off x="6081713" y="5013325"/>
            <a:ext cx="1730375" cy="1295400"/>
          </a:xfrm>
          <a:prstGeom prst="rect">
            <a:avLst/>
          </a:prstGeom>
          <a:noFill/>
          <a:ln w="9525">
            <a:noFill/>
            <a:miter lim="800000"/>
            <a:headEnd/>
            <a:tailEnd/>
          </a:ln>
        </p:spPr>
      </p:pic>
      <p:sp>
        <p:nvSpPr>
          <p:cNvPr id="18441" name="AutoShape 7"/>
          <p:cNvSpPr>
            <a:spLocks noChangeArrowheads="1"/>
          </p:cNvSpPr>
          <p:nvPr/>
        </p:nvSpPr>
        <p:spPr bwMode="auto">
          <a:xfrm>
            <a:off x="4932363" y="2852738"/>
            <a:ext cx="573087" cy="600075"/>
          </a:xfrm>
          <a:prstGeom prst="rightArrow">
            <a:avLst>
              <a:gd name="adj1" fmla="val 50000"/>
              <a:gd name="adj2" fmla="val 25000"/>
            </a:avLst>
          </a:prstGeom>
          <a:solidFill>
            <a:srgbClr val="7B7B79"/>
          </a:solidFill>
          <a:ln w="19050" algn="ctr">
            <a:solidFill>
              <a:srgbClr val="7B7B79"/>
            </a:solidFill>
            <a:miter lim="800000"/>
            <a:headEnd/>
            <a:tailEnd/>
          </a:ln>
        </p:spPr>
        <p:txBody>
          <a:bodyPr anchor="ctr">
            <a:spAutoFit/>
          </a:bodyPr>
          <a:lstStyle/>
          <a:p>
            <a:pPr eaLnBrk="0" hangingPunct="0">
              <a:buClr>
                <a:schemeClr val="tx1"/>
              </a:buClr>
              <a:buFont typeface="Arial" pitchFamily="34" charset="0"/>
              <a:buNone/>
            </a:pPr>
            <a:endParaRPr lang="fr-F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Rectangle 3"/>
          <p:cNvPicPr>
            <a:picLocks noChangeArrowheads="1"/>
          </p:cNvPicPr>
          <p:nvPr/>
        </p:nvPicPr>
        <p:blipFill>
          <a:blip r:embed="rId2" cstate="print"/>
          <a:srcRect/>
          <a:stretch>
            <a:fillRect/>
          </a:stretch>
        </p:blipFill>
        <p:spPr bwMode="auto">
          <a:xfrm>
            <a:off x="4694238" y="2365375"/>
            <a:ext cx="3389312" cy="1927225"/>
          </a:xfrm>
          <a:prstGeom prst="rect">
            <a:avLst/>
          </a:prstGeom>
          <a:noFill/>
          <a:ln w="9525">
            <a:noFill/>
            <a:miter lim="800000"/>
            <a:headEnd/>
            <a:tailEnd/>
          </a:ln>
        </p:spPr>
      </p:pic>
      <p:sp>
        <p:nvSpPr>
          <p:cNvPr id="19459" name="Text Box 8"/>
          <p:cNvSpPr txBox="1">
            <a:spLocks noChangeArrowheads="1"/>
          </p:cNvSpPr>
          <p:nvPr/>
        </p:nvSpPr>
        <p:spPr bwMode="auto">
          <a:xfrm>
            <a:off x="4757738" y="2403475"/>
            <a:ext cx="3270250" cy="1846659"/>
          </a:xfrm>
          <a:prstGeom prst="rect">
            <a:avLst/>
          </a:prstGeom>
          <a:noFill/>
          <a:ln w="9525">
            <a:noFill/>
            <a:miter lim="800000"/>
            <a:headEnd/>
            <a:tailEnd/>
          </a:ln>
        </p:spPr>
        <p:txBody>
          <a:bodyPr>
            <a:spAutoFit/>
          </a:bodyPr>
          <a:lstStyle/>
          <a:p>
            <a:r>
              <a:rPr lang="fr-FR" sz="1400" b="1" u="sng" dirty="0" smtClean="0">
                <a:solidFill>
                  <a:srgbClr val="FFFFFF"/>
                </a:solidFill>
                <a:latin typeface="Futura Bk"/>
              </a:rPr>
              <a:t>Résultats </a:t>
            </a:r>
          </a:p>
          <a:p>
            <a:r>
              <a:rPr lang="fr-FR" sz="1400" dirty="0" smtClean="0">
                <a:latin typeface="Futura Bk"/>
              </a:rPr>
              <a:t>• Protection du débit d’air des équipements </a:t>
            </a:r>
          </a:p>
          <a:p>
            <a:r>
              <a:rPr lang="fr-FR" sz="1400" dirty="0" smtClean="0">
                <a:latin typeface="Futura Bk"/>
              </a:rPr>
              <a:t>• Températures d'entrée de l'équipement uniformes </a:t>
            </a:r>
          </a:p>
          <a:p>
            <a:r>
              <a:rPr lang="fr-FR" sz="1400" dirty="0" smtClean="0">
                <a:latin typeface="Futura Bk"/>
              </a:rPr>
              <a:t>• Permettre aux niveaux établis d'être augmentés </a:t>
            </a:r>
          </a:p>
          <a:p>
            <a:r>
              <a:rPr lang="fr-FR" sz="1400" dirty="0" smtClean="0">
                <a:latin typeface="Futura Bk"/>
              </a:rPr>
              <a:t>• Contrôle des CRAC</a:t>
            </a:r>
            <a:endParaRPr lang="en-US" sz="1400" dirty="0">
              <a:latin typeface="Futura Bk"/>
            </a:endParaRPr>
          </a:p>
        </p:txBody>
      </p:sp>
      <p:pic>
        <p:nvPicPr>
          <p:cNvPr id="19460" name="Text Box 5"/>
          <p:cNvPicPr>
            <a:picLocks noChangeArrowheads="1"/>
          </p:cNvPicPr>
          <p:nvPr/>
        </p:nvPicPr>
        <p:blipFill>
          <a:blip r:embed="rId3" cstate="print"/>
          <a:srcRect/>
          <a:stretch>
            <a:fillRect/>
          </a:stretch>
        </p:blipFill>
        <p:spPr bwMode="auto">
          <a:xfrm>
            <a:off x="522288" y="1052513"/>
            <a:ext cx="3328987" cy="3671887"/>
          </a:xfrm>
          <a:prstGeom prst="rect">
            <a:avLst/>
          </a:prstGeom>
          <a:noFill/>
          <a:ln w="9525">
            <a:noFill/>
            <a:miter lim="800000"/>
            <a:headEnd/>
            <a:tailEnd/>
          </a:ln>
        </p:spPr>
      </p:pic>
      <p:sp>
        <p:nvSpPr>
          <p:cNvPr id="19461" name="Text Box 5"/>
          <p:cNvSpPr txBox="1">
            <a:spLocks noChangeArrowheads="1"/>
          </p:cNvSpPr>
          <p:nvPr/>
        </p:nvSpPr>
        <p:spPr bwMode="auto">
          <a:xfrm>
            <a:off x="585788" y="1087438"/>
            <a:ext cx="3266132" cy="3323987"/>
          </a:xfrm>
          <a:prstGeom prst="rect">
            <a:avLst/>
          </a:prstGeom>
          <a:noFill/>
          <a:ln w="9525">
            <a:noFill/>
            <a:miter lim="800000"/>
            <a:headEnd/>
            <a:tailEnd/>
          </a:ln>
        </p:spPr>
        <p:txBody>
          <a:bodyPr wrap="square">
            <a:spAutoFit/>
          </a:bodyPr>
          <a:lstStyle/>
          <a:p>
            <a:r>
              <a:rPr lang="fr-FR" sz="1400" b="1" u="sng" dirty="0" smtClean="0">
                <a:solidFill>
                  <a:srgbClr val="FFFFFF"/>
                </a:solidFill>
                <a:latin typeface="Futura Bk"/>
              </a:rPr>
              <a:t>Meilleures pratiques </a:t>
            </a:r>
          </a:p>
          <a:p>
            <a:endParaRPr lang="fr-FR" sz="1400" b="1" dirty="0" smtClean="0">
              <a:latin typeface="Futura Bk"/>
            </a:endParaRPr>
          </a:p>
          <a:p>
            <a:r>
              <a:rPr lang="fr-FR" sz="1400" b="1" dirty="0" smtClean="0">
                <a:latin typeface="Futura Bk"/>
              </a:rPr>
              <a:t>Conception et gestion du débit d'air </a:t>
            </a:r>
          </a:p>
          <a:p>
            <a:r>
              <a:rPr lang="fr-FR" sz="1400" dirty="0" smtClean="0">
                <a:latin typeface="Futura Bk"/>
              </a:rPr>
              <a:t>• L'équipement doit partager le même sens de débit d’air </a:t>
            </a:r>
          </a:p>
          <a:p>
            <a:r>
              <a:rPr lang="fr-FR" sz="1400" dirty="0" smtClean="0">
                <a:latin typeface="Futura Bk"/>
              </a:rPr>
              <a:t>• Conception de plancher surélevé ou hauteur de plafond suspendu </a:t>
            </a:r>
          </a:p>
          <a:p>
            <a:r>
              <a:rPr lang="fr-FR" sz="1400" dirty="0" smtClean="0">
                <a:latin typeface="Futura Bk"/>
              </a:rPr>
              <a:t>• Séparer de l'environnement externe </a:t>
            </a:r>
          </a:p>
          <a:p>
            <a:r>
              <a:rPr lang="fr-FR" sz="1400" dirty="0" smtClean="0">
                <a:latin typeface="Futura Bk"/>
              </a:rPr>
              <a:t> </a:t>
            </a:r>
          </a:p>
          <a:p>
            <a:r>
              <a:rPr lang="fr-FR" sz="1400" b="1" dirty="0" smtClean="0">
                <a:latin typeface="Futura Bk"/>
              </a:rPr>
              <a:t>Gestion du refroidissement </a:t>
            </a:r>
          </a:p>
          <a:p>
            <a:r>
              <a:rPr lang="fr-FR" sz="1400" dirty="0" smtClean="0">
                <a:latin typeface="Futura Bk"/>
              </a:rPr>
              <a:t>• Paramètres CRAC avec une température appropriée et une humidité relative </a:t>
            </a:r>
          </a:p>
          <a:p>
            <a:r>
              <a:rPr lang="fr-FR" sz="1400" dirty="0" smtClean="0">
                <a:latin typeface="Futura Bk"/>
              </a:rPr>
              <a:t>• Entretien régulier de l'installation de refroidissement</a:t>
            </a:r>
            <a:endParaRPr lang="en-US" sz="1400" dirty="0">
              <a:latin typeface="Futura Bk"/>
            </a:endParaRPr>
          </a:p>
        </p:txBody>
      </p:sp>
      <p:sp>
        <p:nvSpPr>
          <p:cNvPr id="19462" name="Title 1"/>
          <p:cNvSpPr>
            <a:spLocks noGrp="1"/>
          </p:cNvSpPr>
          <p:nvPr>
            <p:ph type="title"/>
          </p:nvPr>
        </p:nvSpPr>
        <p:spPr>
          <a:xfrm>
            <a:off x="539750" y="692120"/>
            <a:ext cx="7772400" cy="400110"/>
          </a:xfrm>
        </p:spPr>
        <p:txBody>
          <a:bodyPr/>
          <a:lstStyle/>
          <a:p>
            <a:r>
              <a:rPr lang="en-US" dirty="0" smtClean="0"/>
              <a:t>3. </a:t>
            </a:r>
            <a:r>
              <a:rPr lang="fr-FR" dirty="0" smtClean="0"/>
              <a:t>Refroidissement</a:t>
            </a:r>
            <a:r>
              <a:rPr lang="en-US" dirty="0" smtClean="0"/>
              <a:t>			1/2</a:t>
            </a:r>
          </a:p>
        </p:txBody>
      </p:sp>
      <p:sp>
        <p:nvSpPr>
          <p:cNvPr id="19463" name="Slide Number Placeholder 3"/>
          <p:cNvSpPr>
            <a:spLocks noGrp="1"/>
          </p:cNvSpPr>
          <p:nvPr>
            <p:ph type="sldNum" sz="quarter" idx="10"/>
          </p:nvPr>
        </p:nvSpPr>
        <p:spPr>
          <a:xfrm>
            <a:off x="8424863" y="6381750"/>
            <a:ext cx="323850" cy="244475"/>
          </a:xfrm>
        </p:spPr>
        <p:txBody>
          <a:bodyPr/>
          <a:lstStyle/>
          <a:p>
            <a:fld id="{4B728B90-0803-4C0F-A54B-B19757C862A0}" type="slidenum">
              <a:rPr lang="en-US"/>
              <a:pPr/>
              <a:t>13</a:t>
            </a:fld>
            <a:endParaRPr lang="en-US"/>
          </a:p>
        </p:txBody>
      </p:sp>
      <p:sp>
        <p:nvSpPr>
          <p:cNvPr id="19464" name="AutoShape 7"/>
          <p:cNvSpPr>
            <a:spLocks noChangeArrowheads="1"/>
          </p:cNvSpPr>
          <p:nvPr/>
        </p:nvSpPr>
        <p:spPr bwMode="auto">
          <a:xfrm>
            <a:off x="3924300" y="2708275"/>
            <a:ext cx="573088" cy="600075"/>
          </a:xfrm>
          <a:prstGeom prst="rightArrow">
            <a:avLst>
              <a:gd name="adj1" fmla="val 50000"/>
              <a:gd name="adj2" fmla="val 25000"/>
            </a:avLst>
          </a:prstGeom>
          <a:solidFill>
            <a:srgbClr val="7B7B79"/>
          </a:solidFill>
          <a:ln w="19050" algn="ctr">
            <a:solidFill>
              <a:srgbClr val="7B7B79"/>
            </a:solidFill>
            <a:miter lim="800000"/>
            <a:headEnd/>
            <a:tailEnd/>
          </a:ln>
        </p:spPr>
        <p:txBody>
          <a:bodyPr anchor="ctr">
            <a:spAutoFit/>
          </a:bodyPr>
          <a:lstStyle/>
          <a:p>
            <a:pPr eaLnBrk="0" hangingPunct="0">
              <a:buClr>
                <a:schemeClr val="tx1"/>
              </a:buClr>
              <a:buFont typeface="Arial" pitchFamily="34" charset="0"/>
              <a:buNone/>
            </a:pPr>
            <a:endParaRPr lang="fr-FR"/>
          </a:p>
        </p:txBody>
      </p:sp>
      <p:pic>
        <p:nvPicPr>
          <p:cNvPr id="19465" name="Picture 4" descr="mixing"/>
          <p:cNvPicPr>
            <a:picLocks noChangeAspect="1" noChangeArrowheads="1"/>
          </p:cNvPicPr>
          <p:nvPr/>
        </p:nvPicPr>
        <p:blipFill>
          <a:blip r:embed="rId4" cstate="print"/>
          <a:srcRect/>
          <a:stretch>
            <a:fillRect/>
          </a:stretch>
        </p:blipFill>
        <p:spPr bwMode="auto">
          <a:xfrm>
            <a:off x="539750" y="4821238"/>
            <a:ext cx="8099425" cy="17097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Rectangle 3"/>
          <p:cNvPicPr>
            <a:picLocks noChangeArrowheads="1"/>
          </p:cNvPicPr>
          <p:nvPr/>
        </p:nvPicPr>
        <p:blipFill>
          <a:blip r:embed="rId4" cstate="print"/>
          <a:srcRect/>
          <a:stretch>
            <a:fillRect/>
          </a:stretch>
        </p:blipFill>
        <p:spPr bwMode="auto">
          <a:xfrm>
            <a:off x="4810125" y="3573463"/>
            <a:ext cx="3419475" cy="2735262"/>
          </a:xfrm>
          <a:prstGeom prst="rect">
            <a:avLst/>
          </a:prstGeom>
          <a:noFill/>
          <a:ln w="9525">
            <a:noFill/>
            <a:miter lim="800000"/>
            <a:headEnd/>
            <a:tailEnd/>
          </a:ln>
        </p:spPr>
      </p:pic>
      <p:sp>
        <p:nvSpPr>
          <p:cNvPr id="20483" name="Text Box 8"/>
          <p:cNvSpPr txBox="1">
            <a:spLocks noChangeArrowheads="1"/>
          </p:cNvSpPr>
          <p:nvPr/>
        </p:nvSpPr>
        <p:spPr bwMode="auto">
          <a:xfrm>
            <a:off x="4868863" y="3609975"/>
            <a:ext cx="3303587" cy="2677656"/>
          </a:xfrm>
          <a:prstGeom prst="rect">
            <a:avLst/>
          </a:prstGeom>
          <a:noFill/>
          <a:ln w="9525">
            <a:noFill/>
            <a:miter lim="800000"/>
            <a:headEnd/>
            <a:tailEnd/>
          </a:ln>
        </p:spPr>
        <p:txBody>
          <a:bodyPr>
            <a:spAutoFit/>
          </a:bodyPr>
          <a:lstStyle/>
          <a:p>
            <a:pPr>
              <a:spcBef>
                <a:spcPct val="50000"/>
              </a:spcBef>
            </a:pPr>
            <a:r>
              <a:rPr lang="en-US" sz="1400" b="1" u="sng" dirty="0" err="1" smtClean="0">
                <a:solidFill>
                  <a:srgbClr val="FFFFFF"/>
                </a:solidFill>
                <a:latin typeface="Futura Bk"/>
              </a:rPr>
              <a:t>Résultats</a:t>
            </a:r>
            <a:endParaRPr lang="en-US" sz="1400" b="1" u="sng" dirty="0">
              <a:solidFill>
                <a:srgbClr val="FFFFFF"/>
              </a:solidFill>
              <a:latin typeface="Futura Bk"/>
            </a:endParaRPr>
          </a:p>
          <a:p>
            <a:r>
              <a:rPr lang="fr-FR" sz="1350" dirty="0" smtClean="0">
                <a:latin typeface="Futura Bk"/>
              </a:rPr>
              <a:t>• Optimise les opérations efficaces des installations de refroidissement, sans compromettre la fiabilité </a:t>
            </a:r>
          </a:p>
          <a:p>
            <a:r>
              <a:rPr lang="fr-FR" sz="1350" dirty="0" smtClean="0">
                <a:latin typeface="Futura Bk"/>
              </a:rPr>
              <a:t>• Amélioration du système CRAC: réduit le refroidissement excessif, diminue la température du serveur </a:t>
            </a:r>
          </a:p>
          <a:p>
            <a:r>
              <a:rPr lang="fr-FR" sz="1350" dirty="0" smtClean="0">
                <a:latin typeface="Futura Bk"/>
              </a:rPr>
              <a:t>• Augmente la fiabilité et la densité du serveur </a:t>
            </a:r>
          </a:p>
          <a:p>
            <a:r>
              <a:rPr lang="fr-FR" sz="1350" dirty="0" smtClean="0">
                <a:latin typeface="Futura Bk"/>
              </a:rPr>
              <a:t>• Réutilisation de l’énergie dans l'environnement (air, la chaleur résiduelle, </a:t>
            </a:r>
            <a:r>
              <a:rPr lang="fr-FR" sz="1350" dirty="0" smtClean="0">
                <a:latin typeface="Futura Bk"/>
              </a:rPr>
              <a:t>eau,...) </a:t>
            </a:r>
            <a:endParaRPr lang="fr-FR" sz="1350" dirty="0">
              <a:latin typeface="Futura Bk"/>
            </a:endParaRPr>
          </a:p>
        </p:txBody>
      </p:sp>
      <p:pic>
        <p:nvPicPr>
          <p:cNvPr id="20484" name="Text Box 5"/>
          <p:cNvPicPr>
            <a:picLocks noChangeArrowheads="1"/>
          </p:cNvPicPr>
          <p:nvPr/>
        </p:nvPicPr>
        <p:blipFill>
          <a:blip r:embed="rId5" cstate="print"/>
          <a:srcRect/>
          <a:stretch>
            <a:fillRect/>
          </a:stretch>
        </p:blipFill>
        <p:spPr bwMode="auto">
          <a:xfrm>
            <a:off x="684213" y="1844675"/>
            <a:ext cx="3590925" cy="4321175"/>
          </a:xfrm>
          <a:prstGeom prst="rect">
            <a:avLst/>
          </a:prstGeom>
          <a:noFill/>
          <a:ln w="9525">
            <a:noFill/>
            <a:miter lim="800000"/>
            <a:headEnd/>
            <a:tailEnd/>
          </a:ln>
        </p:spPr>
      </p:pic>
      <p:sp>
        <p:nvSpPr>
          <p:cNvPr id="20485" name="Text Box 5"/>
          <p:cNvSpPr txBox="1">
            <a:spLocks noChangeArrowheads="1"/>
          </p:cNvSpPr>
          <p:nvPr/>
        </p:nvSpPr>
        <p:spPr bwMode="auto">
          <a:xfrm>
            <a:off x="746125" y="1882775"/>
            <a:ext cx="3473450" cy="4401205"/>
          </a:xfrm>
          <a:prstGeom prst="rect">
            <a:avLst/>
          </a:prstGeom>
          <a:noFill/>
          <a:ln w="9525">
            <a:noFill/>
            <a:miter lim="800000"/>
            <a:headEnd/>
            <a:tailEnd/>
          </a:ln>
        </p:spPr>
        <p:txBody>
          <a:bodyPr>
            <a:spAutoFit/>
          </a:bodyPr>
          <a:lstStyle/>
          <a:p>
            <a:r>
              <a:rPr lang="fr-FR" sz="1400" b="1" u="sng" dirty="0" smtClean="0">
                <a:solidFill>
                  <a:srgbClr val="FFFFFF"/>
                </a:solidFill>
                <a:latin typeface="Futura Bk"/>
              </a:rPr>
              <a:t>Bonnes pratiques </a:t>
            </a:r>
          </a:p>
          <a:p>
            <a:r>
              <a:rPr lang="fr-FR" sz="1350" dirty="0" smtClean="0">
                <a:latin typeface="Futura Bk"/>
              </a:rPr>
              <a:t>• Paramètres de température et d’humidité: les conditions environnementales des TIC  étendues </a:t>
            </a:r>
          </a:p>
          <a:p>
            <a:r>
              <a:rPr lang="fr-FR" sz="1350" dirty="0" smtClean="0">
                <a:latin typeface="Futura Bk"/>
              </a:rPr>
              <a:t>• Refroidissement gratuit et économique: refroidissement gratuit direct / indirect par l'air et l'eau </a:t>
            </a:r>
          </a:p>
          <a:p>
            <a:r>
              <a:rPr lang="fr-FR" sz="1350" dirty="0" smtClean="0">
                <a:latin typeface="Futura Bk"/>
              </a:rPr>
              <a:t>• Installation de refroidissement à grande efficacité: Sélectionnez les unités CRAC adéquates, tours de refroidissement, fluides frigorigènes, compresseur, .. </a:t>
            </a:r>
          </a:p>
          <a:p>
            <a:r>
              <a:rPr lang="fr-FR" sz="1350" dirty="0" smtClean="0">
                <a:latin typeface="Futura Bk"/>
              </a:rPr>
              <a:t>• CRAC (climatiseurs des salles d’ordinateurs): Calculer la capacité de refroidissement suffisante, la disposition et la quantité des unités CRAC </a:t>
            </a:r>
          </a:p>
          <a:p>
            <a:r>
              <a:rPr lang="fr-FR" sz="1350" dirty="0" smtClean="0">
                <a:latin typeface="Futura Bk"/>
              </a:rPr>
              <a:t>• Réutilisation de la chaleur résiduelle du data centre: Recyclage de la chaleur rejetée par le data centre (des pompes à chaleur peuvent être utilisées pour augmenter la température) </a:t>
            </a:r>
            <a:endParaRPr lang="en-US" sz="1350" dirty="0">
              <a:latin typeface="Futura Bk"/>
            </a:endParaRPr>
          </a:p>
        </p:txBody>
      </p:sp>
      <p:sp>
        <p:nvSpPr>
          <p:cNvPr id="20486" name="Title 1"/>
          <p:cNvSpPr>
            <a:spLocks noGrp="1"/>
          </p:cNvSpPr>
          <p:nvPr>
            <p:ph type="title"/>
          </p:nvPr>
        </p:nvSpPr>
        <p:spPr>
          <a:xfrm>
            <a:off x="685800" y="1173133"/>
            <a:ext cx="7772400" cy="400110"/>
          </a:xfrm>
        </p:spPr>
        <p:txBody>
          <a:bodyPr/>
          <a:lstStyle/>
          <a:p>
            <a:r>
              <a:rPr lang="en-US" dirty="0" smtClean="0"/>
              <a:t>3. </a:t>
            </a:r>
            <a:r>
              <a:rPr lang="fr-FR" dirty="0" smtClean="0"/>
              <a:t>Système de refroidissement </a:t>
            </a:r>
            <a:r>
              <a:rPr lang="en-US" dirty="0" smtClean="0"/>
              <a:t>			2/2</a:t>
            </a:r>
          </a:p>
        </p:txBody>
      </p:sp>
      <p:sp>
        <p:nvSpPr>
          <p:cNvPr id="20487" name="Slide Number Placeholder 3"/>
          <p:cNvSpPr>
            <a:spLocks noGrp="1"/>
          </p:cNvSpPr>
          <p:nvPr>
            <p:ph type="sldNum" sz="quarter" idx="10"/>
          </p:nvPr>
        </p:nvSpPr>
        <p:spPr>
          <a:xfrm>
            <a:off x="8424863" y="6381750"/>
            <a:ext cx="323850" cy="244475"/>
          </a:xfrm>
        </p:spPr>
        <p:txBody>
          <a:bodyPr/>
          <a:lstStyle/>
          <a:p>
            <a:fld id="{F3A73503-F7FE-43FF-AA3F-E3AB77C175E2}" type="slidenum">
              <a:rPr lang="en-US"/>
              <a:pPr/>
              <a:t>14</a:t>
            </a:fld>
            <a:endParaRPr lang="en-US"/>
          </a:p>
        </p:txBody>
      </p:sp>
      <p:sp>
        <p:nvSpPr>
          <p:cNvPr id="20488" name="AutoShape 7"/>
          <p:cNvSpPr>
            <a:spLocks noChangeArrowheads="1"/>
          </p:cNvSpPr>
          <p:nvPr/>
        </p:nvSpPr>
        <p:spPr bwMode="auto">
          <a:xfrm>
            <a:off x="4286250" y="4652963"/>
            <a:ext cx="573088" cy="600075"/>
          </a:xfrm>
          <a:prstGeom prst="rightArrow">
            <a:avLst>
              <a:gd name="adj1" fmla="val 50000"/>
              <a:gd name="adj2" fmla="val 25000"/>
            </a:avLst>
          </a:prstGeom>
          <a:solidFill>
            <a:srgbClr val="7B7B79"/>
          </a:solidFill>
          <a:ln w="19050" algn="ctr">
            <a:solidFill>
              <a:srgbClr val="7B7B79"/>
            </a:solidFill>
            <a:miter lim="800000"/>
            <a:headEnd/>
            <a:tailEnd/>
          </a:ln>
        </p:spPr>
        <p:txBody>
          <a:bodyPr anchor="ctr">
            <a:spAutoFit/>
          </a:bodyPr>
          <a:lstStyle/>
          <a:p>
            <a:pPr eaLnBrk="0" hangingPunct="0">
              <a:buClr>
                <a:schemeClr val="tx1"/>
              </a:buClr>
              <a:buFont typeface="Arial" pitchFamily="34" charset="0"/>
              <a:buNone/>
            </a:pPr>
            <a:endParaRPr lang="fr-FR"/>
          </a:p>
        </p:txBody>
      </p:sp>
      <p:pic>
        <p:nvPicPr>
          <p:cNvPr id="12" name="Image 11">
            <a:hlinkClick r:id="" action="ppaction://media"/>
          </p:cNvPr>
          <p:cNvPicPr>
            <a:picLocks noRot="1" noChangeAspect="1"/>
          </p:cNvPicPr>
          <p:nvPr>
            <a:videoFile r:link="rId1"/>
          </p:nvPr>
        </p:nvPicPr>
        <p:blipFill>
          <a:blip r:embed="rId6" cstate="print"/>
          <a:srcRect/>
          <a:stretch>
            <a:fillRect/>
          </a:stretch>
        </p:blipFill>
        <p:spPr bwMode="auto">
          <a:xfrm>
            <a:off x="5508625" y="1757363"/>
            <a:ext cx="2159000" cy="17430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33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Rectangle 3"/>
          <p:cNvPicPr>
            <a:picLocks noChangeArrowheads="1"/>
          </p:cNvPicPr>
          <p:nvPr/>
        </p:nvPicPr>
        <p:blipFill>
          <a:blip r:embed="rId3" cstate="print"/>
          <a:srcRect/>
          <a:stretch>
            <a:fillRect/>
          </a:stretch>
        </p:blipFill>
        <p:spPr bwMode="auto">
          <a:xfrm>
            <a:off x="5141913" y="3478213"/>
            <a:ext cx="3030537" cy="2543175"/>
          </a:xfrm>
          <a:prstGeom prst="rect">
            <a:avLst/>
          </a:prstGeom>
          <a:noFill/>
          <a:ln w="9525">
            <a:noFill/>
            <a:miter lim="800000"/>
            <a:headEnd/>
            <a:tailEnd/>
          </a:ln>
        </p:spPr>
      </p:pic>
      <p:sp>
        <p:nvSpPr>
          <p:cNvPr id="21507" name="Text Box 9"/>
          <p:cNvSpPr txBox="1">
            <a:spLocks noChangeArrowheads="1"/>
          </p:cNvSpPr>
          <p:nvPr/>
        </p:nvSpPr>
        <p:spPr bwMode="auto">
          <a:xfrm>
            <a:off x="5205413" y="3517900"/>
            <a:ext cx="2911475" cy="2092881"/>
          </a:xfrm>
          <a:prstGeom prst="rect">
            <a:avLst/>
          </a:prstGeom>
          <a:noFill/>
          <a:ln w="9525">
            <a:noFill/>
            <a:miter lim="800000"/>
            <a:headEnd/>
            <a:tailEnd/>
          </a:ln>
        </p:spPr>
        <p:txBody>
          <a:bodyPr>
            <a:spAutoFit/>
          </a:bodyPr>
          <a:lstStyle/>
          <a:p>
            <a:pPr>
              <a:spcBef>
                <a:spcPct val="50000"/>
              </a:spcBef>
            </a:pPr>
            <a:r>
              <a:rPr lang="en-US" sz="1300" b="1" u="sng" dirty="0" err="1" smtClean="0">
                <a:solidFill>
                  <a:srgbClr val="FFFFFF"/>
                </a:solidFill>
                <a:latin typeface="Futura Bk"/>
              </a:rPr>
              <a:t>Résultats</a:t>
            </a:r>
            <a:endParaRPr lang="en-US" sz="1300" dirty="0">
              <a:solidFill>
                <a:srgbClr val="FFFFFF"/>
              </a:solidFill>
              <a:latin typeface="Futura Bk"/>
            </a:endParaRPr>
          </a:p>
          <a:p>
            <a:r>
              <a:rPr lang="fr-FR" sz="1300" dirty="0" smtClean="0">
                <a:latin typeface="Futura Bk"/>
              </a:rPr>
              <a:t>• Réduction du coût en capital et des pertes générales fixes </a:t>
            </a:r>
          </a:p>
          <a:p>
            <a:r>
              <a:rPr lang="fr-FR" sz="1300" dirty="0" smtClean="0">
                <a:latin typeface="Futura Bk"/>
              </a:rPr>
              <a:t>• Réduction de la quantité d'émissions de carbone </a:t>
            </a:r>
          </a:p>
          <a:p>
            <a:r>
              <a:rPr lang="fr-FR" sz="1300" dirty="0" smtClean="0">
                <a:latin typeface="Futura Bk"/>
              </a:rPr>
              <a:t>• Distribution d’énergie de puissance égale à l'équipement </a:t>
            </a:r>
          </a:p>
          <a:p>
            <a:r>
              <a:rPr lang="fr-FR" sz="1300" dirty="0" smtClean="0">
                <a:latin typeface="Futura Bk"/>
              </a:rPr>
              <a:t>• Prévient les dommages et les dysfonctionnements dans les équipements du data centre </a:t>
            </a:r>
            <a:endParaRPr lang="en-US" sz="1300" dirty="0">
              <a:solidFill>
                <a:srgbClr val="FFFFFF"/>
              </a:solidFill>
              <a:latin typeface="Futura Bk"/>
            </a:endParaRPr>
          </a:p>
        </p:txBody>
      </p:sp>
      <p:pic>
        <p:nvPicPr>
          <p:cNvPr id="21508" name="Text Box 5"/>
          <p:cNvPicPr>
            <a:picLocks noChangeArrowheads="1"/>
          </p:cNvPicPr>
          <p:nvPr/>
        </p:nvPicPr>
        <p:blipFill>
          <a:blip r:embed="rId4" cstate="print"/>
          <a:srcRect/>
          <a:stretch>
            <a:fillRect/>
          </a:stretch>
        </p:blipFill>
        <p:spPr bwMode="auto">
          <a:xfrm>
            <a:off x="695325" y="2600325"/>
            <a:ext cx="3949700" cy="3708400"/>
          </a:xfrm>
          <a:prstGeom prst="rect">
            <a:avLst/>
          </a:prstGeom>
          <a:noFill/>
          <a:ln w="9525">
            <a:noFill/>
            <a:miter lim="800000"/>
            <a:headEnd/>
            <a:tailEnd/>
          </a:ln>
        </p:spPr>
      </p:pic>
      <p:sp>
        <p:nvSpPr>
          <p:cNvPr id="21509" name="Text Box 6"/>
          <p:cNvSpPr txBox="1">
            <a:spLocks noChangeArrowheads="1"/>
          </p:cNvSpPr>
          <p:nvPr/>
        </p:nvSpPr>
        <p:spPr bwMode="auto">
          <a:xfrm>
            <a:off x="755650" y="2635250"/>
            <a:ext cx="3835400" cy="3493264"/>
          </a:xfrm>
          <a:prstGeom prst="rect">
            <a:avLst/>
          </a:prstGeom>
          <a:noFill/>
          <a:ln w="9525">
            <a:noFill/>
            <a:miter lim="800000"/>
            <a:headEnd/>
            <a:tailEnd/>
          </a:ln>
        </p:spPr>
        <p:txBody>
          <a:bodyPr>
            <a:spAutoFit/>
          </a:bodyPr>
          <a:lstStyle/>
          <a:p>
            <a:pPr marL="122238" lvl="1">
              <a:spcBef>
                <a:spcPct val="50000"/>
              </a:spcBef>
            </a:pPr>
            <a:r>
              <a:rPr lang="fr-FR" sz="1300" b="1" u="sng" dirty="0" smtClean="0">
                <a:solidFill>
                  <a:srgbClr val="FFFFFF"/>
                </a:solidFill>
                <a:latin typeface="Futura Bk"/>
              </a:rPr>
              <a:t>Meilleures pratiques </a:t>
            </a:r>
            <a:endParaRPr lang="en-US" sz="1300" b="1" u="sng" dirty="0">
              <a:solidFill>
                <a:srgbClr val="FFFFFF"/>
              </a:solidFill>
              <a:latin typeface="Futura Bk"/>
            </a:endParaRPr>
          </a:p>
          <a:p>
            <a:r>
              <a:rPr lang="fr-FR" sz="1300" b="1" dirty="0" smtClean="0">
                <a:latin typeface="Futura Bk"/>
              </a:rPr>
              <a:t>Sélection et déploiement de l'équipement électrique </a:t>
            </a:r>
            <a:endParaRPr lang="fr-FR" sz="1300" dirty="0" smtClean="0">
              <a:latin typeface="Futura Bk"/>
            </a:endParaRPr>
          </a:p>
          <a:p>
            <a:r>
              <a:rPr lang="fr-FR" sz="1300" dirty="0" smtClean="0">
                <a:latin typeface="Futura Bk"/>
              </a:rPr>
              <a:t>• Les réseaux électriques, onduleurs et panneaux d'armoires </a:t>
            </a:r>
          </a:p>
          <a:p>
            <a:r>
              <a:rPr lang="fr-FR" sz="1300" dirty="0" smtClean="0">
                <a:latin typeface="Futura Bk"/>
              </a:rPr>
              <a:t>• Batteries énergétiquement efficientes</a:t>
            </a:r>
          </a:p>
          <a:p>
            <a:r>
              <a:rPr lang="fr-FR" sz="1300" dirty="0" smtClean="0">
                <a:latin typeface="Futura Bk"/>
              </a:rPr>
              <a:t>• Technologie d'alimentation DC par courant continu.</a:t>
            </a:r>
          </a:p>
          <a:p>
            <a:r>
              <a:rPr lang="fr-FR" sz="1300" dirty="0" smtClean="0">
                <a:latin typeface="Futura Bk"/>
              </a:rPr>
              <a:t>• Utilisation des énergies nouvelles et renouvelables: solaire, éolienne, hydraulique et géothermique </a:t>
            </a:r>
          </a:p>
          <a:p>
            <a:r>
              <a:rPr lang="fr-FR" sz="1300" dirty="0" smtClean="0">
                <a:latin typeface="Futura Bk"/>
              </a:rPr>
              <a:t> </a:t>
            </a:r>
          </a:p>
          <a:p>
            <a:r>
              <a:rPr lang="fr-FR" sz="1300" b="1" dirty="0" smtClean="0">
                <a:latin typeface="Futura Bk"/>
              </a:rPr>
              <a:t> Gestion des équipements d’alimentation électrique</a:t>
            </a:r>
            <a:endParaRPr lang="fr-FR" sz="1300" dirty="0" smtClean="0">
              <a:latin typeface="Futura Bk"/>
            </a:endParaRPr>
          </a:p>
          <a:p>
            <a:r>
              <a:rPr lang="fr-FR" sz="1300" dirty="0" smtClean="0">
                <a:latin typeface="Futura Bk"/>
              </a:rPr>
              <a:t>• Densité de puissance optimale </a:t>
            </a:r>
          </a:p>
          <a:p>
            <a:r>
              <a:rPr lang="fr-FR" sz="1300" dirty="0" smtClean="0">
                <a:latin typeface="Futura Bk"/>
              </a:rPr>
              <a:t>• Câbles d'alimentation avec fil sous le plancher </a:t>
            </a:r>
          </a:p>
          <a:p>
            <a:r>
              <a:rPr lang="fr-FR" sz="1300" dirty="0" smtClean="0">
                <a:latin typeface="Futura Bk"/>
              </a:rPr>
              <a:t>• Gestion de l’équilibrage des charges</a:t>
            </a:r>
            <a:endParaRPr lang="en-US" sz="1300" dirty="0">
              <a:latin typeface="Futura Bk"/>
            </a:endParaRPr>
          </a:p>
        </p:txBody>
      </p:sp>
      <p:sp>
        <p:nvSpPr>
          <p:cNvPr id="21510" name="Title 1"/>
          <p:cNvSpPr>
            <a:spLocks noGrp="1"/>
          </p:cNvSpPr>
          <p:nvPr>
            <p:ph type="title"/>
          </p:nvPr>
        </p:nvSpPr>
        <p:spPr>
          <a:xfrm>
            <a:off x="685800" y="765145"/>
            <a:ext cx="7772400" cy="400110"/>
          </a:xfrm>
        </p:spPr>
        <p:txBody>
          <a:bodyPr/>
          <a:lstStyle/>
          <a:p>
            <a:r>
              <a:rPr lang="en-US" dirty="0" smtClean="0"/>
              <a:t>4. </a:t>
            </a:r>
            <a:r>
              <a:rPr lang="fr-FR" dirty="0" smtClean="0"/>
              <a:t>Equipement électrique des data centres </a:t>
            </a:r>
            <a:r>
              <a:rPr lang="en-US" dirty="0" smtClean="0"/>
              <a:t>	</a:t>
            </a:r>
          </a:p>
        </p:txBody>
      </p:sp>
      <p:sp>
        <p:nvSpPr>
          <p:cNvPr id="21511" name="Content Placeholder 2"/>
          <p:cNvSpPr>
            <a:spLocks noGrp="1"/>
          </p:cNvSpPr>
          <p:nvPr>
            <p:ph idx="1"/>
          </p:nvPr>
        </p:nvSpPr>
        <p:spPr>
          <a:xfrm>
            <a:off x="684213" y="1412875"/>
            <a:ext cx="4895850" cy="1079500"/>
          </a:xfrm>
        </p:spPr>
        <p:txBody>
          <a:bodyPr/>
          <a:lstStyle/>
          <a:p>
            <a:pPr>
              <a:buNone/>
            </a:pPr>
            <a:r>
              <a:rPr lang="fr-FR" b="1" dirty="0" smtClean="0"/>
              <a:t>	L’ équipement électrique comprend normalement l’alimentation électrique sans interruption, des unités de distribution d'énergie, et le câblage, mais peut aussi inclure des générateurs de secours et d’autres équipements. </a:t>
            </a:r>
          </a:p>
          <a:p>
            <a:pPr marL="0" indent="0">
              <a:buFont typeface="Wingdings" pitchFamily="2" charset="2"/>
              <a:buNone/>
            </a:pPr>
            <a:endParaRPr lang="en-US" sz="1400" b="1" dirty="0" smtClean="0">
              <a:solidFill>
                <a:schemeClr val="tx1"/>
              </a:solidFill>
            </a:endParaRPr>
          </a:p>
          <a:p>
            <a:pPr marL="0" indent="0">
              <a:buFont typeface="Wingdings" pitchFamily="2" charset="2"/>
              <a:buNone/>
            </a:pPr>
            <a:endParaRPr lang="en-US" sz="1400" b="1" dirty="0" smtClean="0">
              <a:solidFill>
                <a:schemeClr val="tx1"/>
              </a:solidFill>
            </a:endParaRPr>
          </a:p>
          <a:p>
            <a:pPr marL="0" indent="0"/>
            <a:endParaRPr lang="en-US" sz="1400" b="1" dirty="0" smtClean="0">
              <a:solidFill>
                <a:schemeClr val="tx1"/>
              </a:solidFill>
            </a:endParaRPr>
          </a:p>
        </p:txBody>
      </p:sp>
      <p:sp>
        <p:nvSpPr>
          <p:cNvPr id="21512" name="Slide Number Placeholder 3"/>
          <p:cNvSpPr>
            <a:spLocks noGrp="1"/>
          </p:cNvSpPr>
          <p:nvPr>
            <p:ph type="sldNum" sz="quarter" idx="10"/>
          </p:nvPr>
        </p:nvSpPr>
        <p:spPr>
          <a:xfrm>
            <a:off x="8424863" y="6381750"/>
            <a:ext cx="323850" cy="244475"/>
          </a:xfrm>
        </p:spPr>
        <p:txBody>
          <a:bodyPr/>
          <a:lstStyle/>
          <a:p>
            <a:fld id="{67DBDB08-8397-415C-A3AA-F3E4CDCCE596}" type="slidenum">
              <a:rPr lang="en-US"/>
              <a:pPr/>
              <a:t>15</a:t>
            </a:fld>
            <a:endParaRPr lang="en-US"/>
          </a:p>
        </p:txBody>
      </p:sp>
      <p:sp>
        <p:nvSpPr>
          <p:cNvPr id="21513" name="AutoShape 7"/>
          <p:cNvSpPr>
            <a:spLocks noChangeArrowheads="1"/>
          </p:cNvSpPr>
          <p:nvPr/>
        </p:nvSpPr>
        <p:spPr bwMode="auto">
          <a:xfrm>
            <a:off x="4591050" y="4483100"/>
            <a:ext cx="573088" cy="600075"/>
          </a:xfrm>
          <a:prstGeom prst="rightArrow">
            <a:avLst>
              <a:gd name="adj1" fmla="val 50000"/>
              <a:gd name="adj2" fmla="val 25000"/>
            </a:avLst>
          </a:prstGeom>
          <a:solidFill>
            <a:srgbClr val="7B7B79"/>
          </a:solidFill>
          <a:ln w="19050" algn="ctr">
            <a:solidFill>
              <a:srgbClr val="7B7B79"/>
            </a:solidFill>
            <a:miter lim="800000"/>
            <a:headEnd/>
            <a:tailEnd/>
          </a:ln>
        </p:spPr>
        <p:txBody>
          <a:bodyPr anchor="ctr">
            <a:spAutoFit/>
          </a:bodyPr>
          <a:lstStyle/>
          <a:p>
            <a:pPr eaLnBrk="0" hangingPunct="0">
              <a:buClr>
                <a:schemeClr val="tx1"/>
              </a:buClr>
              <a:buFont typeface="Arial" pitchFamily="34" charset="0"/>
              <a:buNone/>
            </a:pPr>
            <a:endParaRPr lang="fr-FR"/>
          </a:p>
        </p:txBody>
      </p:sp>
      <p:pic>
        <p:nvPicPr>
          <p:cNvPr id="21514" name="Picture 13" descr="ANd9GcT6-XxG9bHkNZiToU2kQh0cxE-_4-aZAilwB6fZm6rhwu2BuJmesw"/>
          <p:cNvPicPr>
            <a:picLocks noChangeAspect="1" noChangeArrowheads="1"/>
          </p:cNvPicPr>
          <p:nvPr/>
        </p:nvPicPr>
        <p:blipFill>
          <a:blip r:embed="rId5" cstate="print"/>
          <a:srcRect/>
          <a:stretch>
            <a:fillRect/>
          </a:stretch>
        </p:blipFill>
        <p:spPr bwMode="auto">
          <a:xfrm>
            <a:off x="5940425" y="1125538"/>
            <a:ext cx="2143125" cy="2143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Rectangle 3"/>
          <p:cNvPicPr>
            <a:picLocks noChangeArrowheads="1"/>
          </p:cNvPicPr>
          <p:nvPr/>
        </p:nvPicPr>
        <p:blipFill>
          <a:blip r:embed="rId2" cstate="print"/>
          <a:srcRect/>
          <a:stretch>
            <a:fillRect/>
          </a:stretch>
        </p:blipFill>
        <p:spPr bwMode="auto">
          <a:xfrm>
            <a:off x="5730875" y="3895725"/>
            <a:ext cx="2859088" cy="2197100"/>
          </a:xfrm>
          <a:prstGeom prst="rect">
            <a:avLst/>
          </a:prstGeom>
          <a:noFill/>
          <a:ln w="9525">
            <a:noFill/>
            <a:miter lim="800000"/>
            <a:headEnd/>
            <a:tailEnd/>
          </a:ln>
        </p:spPr>
      </p:pic>
      <p:sp>
        <p:nvSpPr>
          <p:cNvPr id="22531" name="Text Box 9"/>
          <p:cNvSpPr txBox="1">
            <a:spLocks noChangeArrowheads="1"/>
          </p:cNvSpPr>
          <p:nvPr/>
        </p:nvSpPr>
        <p:spPr bwMode="auto">
          <a:xfrm>
            <a:off x="5792788" y="3932238"/>
            <a:ext cx="2740025" cy="1600438"/>
          </a:xfrm>
          <a:prstGeom prst="rect">
            <a:avLst/>
          </a:prstGeom>
          <a:noFill/>
          <a:ln w="9525">
            <a:noFill/>
            <a:miter lim="800000"/>
            <a:headEnd/>
            <a:tailEnd/>
          </a:ln>
        </p:spPr>
        <p:txBody>
          <a:bodyPr>
            <a:spAutoFit/>
          </a:bodyPr>
          <a:lstStyle/>
          <a:p>
            <a:pPr>
              <a:spcBef>
                <a:spcPct val="50000"/>
              </a:spcBef>
            </a:pPr>
            <a:r>
              <a:rPr lang="en-US" sz="1400" b="1" u="sng" dirty="0" err="1" smtClean="0">
                <a:solidFill>
                  <a:srgbClr val="FFFFFF"/>
                </a:solidFill>
                <a:latin typeface="Futura Bk"/>
              </a:rPr>
              <a:t>Résultats</a:t>
            </a:r>
            <a:endParaRPr lang="en-US" sz="1400" dirty="0">
              <a:solidFill>
                <a:srgbClr val="FFFFFF"/>
              </a:solidFill>
              <a:latin typeface="Futura Bk"/>
            </a:endParaRPr>
          </a:p>
          <a:p>
            <a:r>
              <a:rPr lang="fr-FR" sz="1400" dirty="0" smtClean="0">
                <a:latin typeface="Futura Bk"/>
              </a:rPr>
              <a:t>• Améliorer la visibilité de l'infrastructure des data centres </a:t>
            </a:r>
          </a:p>
          <a:p>
            <a:r>
              <a:rPr lang="fr-FR" sz="1400" dirty="0" smtClean="0">
                <a:latin typeface="Futura Bk"/>
              </a:rPr>
              <a:t>• Gestion de l'efficacité énergétique </a:t>
            </a:r>
          </a:p>
          <a:p>
            <a:r>
              <a:rPr lang="fr-FR" sz="1400" dirty="0" smtClean="0">
                <a:latin typeface="Futura Bk"/>
              </a:rPr>
              <a:t>• Bonne utilisation des équipements et du réseau TIC </a:t>
            </a:r>
            <a:endParaRPr lang="en-US" sz="1400" dirty="0">
              <a:solidFill>
                <a:srgbClr val="FFFFFF"/>
              </a:solidFill>
              <a:latin typeface="Futura Bk"/>
            </a:endParaRPr>
          </a:p>
        </p:txBody>
      </p:sp>
      <p:pic>
        <p:nvPicPr>
          <p:cNvPr id="22532" name="Text Box 5"/>
          <p:cNvPicPr>
            <a:picLocks noChangeArrowheads="1"/>
          </p:cNvPicPr>
          <p:nvPr/>
        </p:nvPicPr>
        <p:blipFill>
          <a:blip r:embed="rId3" cstate="print"/>
          <a:srcRect/>
          <a:stretch>
            <a:fillRect/>
          </a:stretch>
        </p:blipFill>
        <p:spPr bwMode="auto">
          <a:xfrm>
            <a:off x="695325" y="1924050"/>
            <a:ext cx="4505325" cy="4313238"/>
          </a:xfrm>
          <a:prstGeom prst="rect">
            <a:avLst/>
          </a:prstGeom>
          <a:noFill/>
          <a:ln w="9525">
            <a:noFill/>
            <a:miter lim="800000"/>
            <a:headEnd/>
            <a:tailEnd/>
          </a:ln>
        </p:spPr>
      </p:pic>
      <p:sp>
        <p:nvSpPr>
          <p:cNvPr id="22533" name="Text Box 6"/>
          <p:cNvSpPr txBox="1">
            <a:spLocks noChangeArrowheads="1"/>
          </p:cNvSpPr>
          <p:nvPr/>
        </p:nvSpPr>
        <p:spPr bwMode="auto">
          <a:xfrm>
            <a:off x="755650" y="1958975"/>
            <a:ext cx="4392613" cy="3970318"/>
          </a:xfrm>
          <a:prstGeom prst="rect">
            <a:avLst/>
          </a:prstGeom>
          <a:noFill/>
          <a:ln w="9525">
            <a:noFill/>
            <a:miter lim="800000"/>
            <a:headEnd/>
            <a:tailEnd/>
          </a:ln>
        </p:spPr>
        <p:txBody>
          <a:bodyPr>
            <a:spAutoFit/>
          </a:bodyPr>
          <a:lstStyle/>
          <a:p>
            <a:pPr marL="122238" lvl="1">
              <a:spcBef>
                <a:spcPct val="50000"/>
              </a:spcBef>
            </a:pPr>
            <a:r>
              <a:rPr lang="fr-FR" sz="1400" b="1" u="sng" dirty="0" smtClean="0">
                <a:solidFill>
                  <a:srgbClr val="FFFFFF"/>
                </a:solidFill>
                <a:latin typeface="Futura Bk"/>
              </a:rPr>
              <a:t>Meilleures pratiques </a:t>
            </a:r>
            <a:endParaRPr lang="en-US" sz="1400" b="1" u="sng" dirty="0">
              <a:solidFill>
                <a:srgbClr val="FFFFFF"/>
              </a:solidFill>
              <a:latin typeface="Futura Hv"/>
            </a:endParaRPr>
          </a:p>
          <a:p>
            <a:r>
              <a:rPr lang="fr-FR" sz="1400" b="1" dirty="0" smtClean="0">
                <a:latin typeface="Futura Bk"/>
              </a:rPr>
              <a:t>Consommation d'énergie et mesure environnementale </a:t>
            </a:r>
            <a:endParaRPr lang="fr-FR" sz="1400" dirty="0" smtClean="0">
              <a:latin typeface="Futura Bk"/>
            </a:endParaRPr>
          </a:p>
          <a:p>
            <a:r>
              <a:rPr lang="fr-FR" sz="1400" dirty="0" smtClean="0">
                <a:latin typeface="Futura Bk"/>
              </a:rPr>
              <a:t>• Les compteurs de mesure: l'énergie entrante, matériel informatique, la température et de l'humidité </a:t>
            </a:r>
          </a:p>
          <a:p>
            <a:r>
              <a:rPr lang="fr-FR" sz="1400" b="1" dirty="0" smtClean="0">
                <a:latin typeface="Futura Bk"/>
              </a:rPr>
              <a:t> La consommation d'énergie et la collecte de l'environnement et l'exploitation forestière </a:t>
            </a:r>
            <a:endParaRPr lang="fr-FR" sz="1400" dirty="0" smtClean="0">
              <a:latin typeface="Futura Bk"/>
            </a:endParaRPr>
          </a:p>
          <a:p>
            <a:r>
              <a:rPr lang="fr-FR" sz="1400" dirty="0" smtClean="0">
                <a:latin typeface="Futura Bk"/>
              </a:rPr>
              <a:t>• Lecture manuelle périodique </a:t>
            </a:r>
          </a:p>
          <a:p>
            <a:r>
              <a:rPr lang="fr-FR" sz="1400" dirty="0" smtClean="0">
                <a:latin typeface="Futura Bk"/>
              </a:rPr>
              <a:t>• Lecture quotidienne et chaque heure automatiquement </a:t>
            </a:r>
          </a:p>
          <a:p>
            <a:r>
              <a:rPr lang="fr-FR" sz="1400" b="1" dirty="0" smtClean="0">
                <a:latin typeface="Futura Bk"/>
              </a:rPr>
              <a:t> La consommation d'énergie et le </a:t>
            </a:r>
            <a:r>
              <a:rPr lang="fr-FR" sz="1400" b="1" dirty="0" err="1" smtClean="0">
                <a:latin typeface="Futura Bk"/>
              </a:rPr>
              <a:t>reporting</a:t>
            </a:r>
            <a:r>
              <a:rPr lang="fr-FR" sz="1400" b="1" dirty="0" smtClean="0">
                <a:latin typeface="Futura Bk"/>
              </a:rPr>
              <a:t> environnemental </a:t>
            </a:r>
            <a:endParaRPr lang="fr-FR" sz="1400" dirty="0" smtClean="0">
              <a:latin typeface="Futura Bk"/>
            </a:endParaRPr>
          </a:p>
          <a:p>
            <a:r>
              <a:rPr lang="fr-FR" sz="1400" dirty="0" smtClean="0">
                <a:latin typeface="Futura Bk"/>
              </a:rPr>
              <a:t>• Les rapports périodiques écrits sur la consommation d'énergie </a:t>
            </a:r>
          </a:p>
          <a:p>
            <a:r>
              <a:rPr lang="fr-FR" sz="1400" dirty="0" smtClean="0">
                <a:latin typeface="Futura Bk"/>
              </a:rPr>
              <a:t>• Console de </a:t>
            </a:r>
            <a:r>
              <a:rPr lang="fr-FR" sz="1400" dirty="0" err="1" smtClean="0">
                <a:latin typeface="Futura Bk"/>
              </a:rPr>
              <a:t>reporting</a:t>
            </a:r>
            <a:r>
              <a:rPr lang="fr-FR" sz="1400" dirty="0" smtClean="0">
                <a:latin typeface="Futura Bk"/>
              </a:rPr>
              <a:t> environnemental et d'énergie pour surveiller l'énergie </a:t>
            </a:r>
          </a:p>
          <a:p>
            <a:r>
              <a:rPr lang="fr-FR" sz="1400" dirty="0" smtClean="0">
                <a:latin typeface="Futura Bk"/>
              </a:rPr>
              <a:t> </a:t>
            </a:r>
            <a:r>
              <a:rPr lang="fr-FR" sz="1400" b="1" dirty="0" smtClean="0">
                <a:latin typeface="Futura Bk"/>
              </a:rPr>
              <a:t>Rapports des TIC </a:t>
            </a:r>
            <a:endParaRPr lang="fr-FR" sz="1400" dirty="0" smtClean="0">
              <a:latin typeface="Futura Bk"/>
            </a:endParaRPr>
          </a:p>
          <a:p>
            <a:r>
              <a:rPr lang="fr-FR" sz="1400" dirty="0" smtClean="0">
                <a:latin typeface="Futura Bk"/>
              </a:rPr>
              <a:t>• Utilisation de serveur, réseau et stockage </a:t>
            </a:r>
            <a:endParaRPr lang="en-US" sz="1400" dirty="0">
              <a:latin typeface="Futura Bk"/>
            </a:endParaRPr>
          </a:p>
        </p:txBody>
      </p:sp>
      <p:sp>
        <p:nvSpPr>
          <p:cNvPr id="22534" name="Title 1"/>
          <p:cNvSpPr>
            <a:spLocks noGrp="1"/>
          </p:cNvSpPr>
          <p:nvPr>
            <p:ph type="title"/>
          </p:nvPr>
        </p:nvSpPr>
        <p:spPr>
          <a:xfrm>
            <a:off x="685800" y="764704"/>
            <a:ext cx="7772400" cy="400050"/>
          </a:xfrm>
        </p:spPr>
        <p:txBody>
          <a:bodyPr/>
          <a:lstStyle/>
          <a:p>
            <a:r>
              <a:rPr lang="en-US" dirty="0" smtClean="0"/>
              <a:t>7. </a:t>
            </a:r>
            <a:r>
              <a:rPr lang="fr-FR" dirty="0" smtClean="0"/>
              <a:t>Surveillance</a:t>
            </a:r>
            <a:r>
              <a:rPr lang="en-US" dirty="0" smtClean="0"/>
              <a:t>					</a:t>
            </a:r>
          </a:p>
        </p:txBody>
      </p:sp>
      <p:sp>
        <p:nvSpPr>
          <p:cNvPr id="22535" name="Content Placeholder 2"/>
          <p:cNvSpPr>
            <a:spLocks noGrp="1"/>
          </p:cNvSpPr>
          <p:nvPr>
            <p:ph idx="1"/>
          </p:nvPr>
        </p:nvSpPr>
        <p:spPr>
          <a:xfrm>
            <a:off x="684213" y="1124744"/>
            <a:ext cx="7772400" cy="936625"/>
          </a:xfrm>
        </p:spPr>
        <p:txBody>
          <a:bodyPr/>
          <a:lstStyle/>
          <a:p>
            <a:pPr marL="0" indent="0">
              <a:buNone/>
            </a:pPr>
            <a:r>
              <a:rPr lang="fr-FR" sz="1400" b="1" dirty="0" smtClean="0"/>
              <a:t> L'élaboration et la mise en œuvre d'une stratégie de gestion de contrôle et de </a:t>
            </a:r>
            <a:r>
              <a:rPr lang="fr-FR" sz="1400" b="1" dirty="0" err="1" smtClean="0"/>
              <a:t>reporting</a:t>
            </a:r>
            <a:r>
              <a:rPr lang="fr-FR" sz="1400" b="1" dirty="0" smtClean="0"/>
              <a:t> de l'énergie est au cœur de l’exploitation efficace d'un data centre</a:t>
            </a:r>
            <a:endParaRPr lang="en-US" sz="1400" b="1" dirty="0" smtClean="0">
              <a:solidFill>
                <a:schemeClr val="tx1"/>
              </a:solidFill>
            </a:endParaRPr>
          </a:p>
        </p:txBody>
      </p:sp>
      <p:sp>
        <p:nvSpPr>
          <p:cNvPr id="22536" name="Slide Number Placeholder 3"/>
          <p:cNvSpPr>
            <a:spLocks noGrp="1"/>
          </p:cNvSpPr>
          <p:nvPr>
            <p:ph type="sldNum" sz="quarter" idx="10"/>
          </p:nvPr>
        </p:nvSpPr>
        <p:spPr>
          <a:xfrm>
            <a:off x="8424863" y="6381750"/>
            <a:ext cx="323850" cy="244475"/>
          </a:xfrm>
        </p:spPr>
        <p:txBody>
          <a:bodyPr/>
          <a:lstStyle/>
          <a:p>
            <a:fld id="{29DC6795-47BD-4156-8EEF-C94C4111213F}" type="slidenum">
              <a:rPr lang="en-US"/>
              <a:pPr/>
              <a:t>16</a:t>
            </a:fld>
            <a:endParaRPr lang="en-US"/>
          </a:p>
        </p:txBody>
      </p:sp>
      <p:sp>
        <p:nvSpPr>
          <p:cNvPr id="22537" name="AutoShape 7"/>
          <p:cNvSpPr>
            <a:spLocks noChangeArrowheads="1"/>
          </p:cNvSpPr>
          <p:nvPr/>
        </p:nvSpPr>
        <p:spPr bwMode="auto">
          <a:xfrm>
            <a:off x="5148263" y="4418013"/>
            <a:ext cx="573087" cy="600075"/>
          </a:xfrm>
          <a:prstGeom prst="rightArrow">
            <a:avLst>
              <a:gd name="adj1" fmla="val 50000"/>
              <a:gd name="adj2" fmla="val 25000"/>
            </a:avLst>
          </a:prstGeom>
          <a:solidFill>
            <a:srgbClr val="7B7B79"/>
          </a:solidFill>
          <a:ln w="19050" algn="ctr">
            <a:solidFill>
              <a:srgbClr val="7B7B79"/>
            </a:solidFill>
            <a:miter lim="800000"/>
            <a:headEnd/>
            <a:tailEnd/>
          </a:ln>
        </p:spPr>
        <p:txBody>
          <a:bodyPr anchor="ctr">
            <a:spAutoFit/>
          </a:bodyPr>
          <a:lstStyle/>
          <a:p>
            <a:pPr eaLnBrk="0" hangingPunct="0">
              <a:buClr>
                <a:schemeClr val="tx1"/>
              </a:buClr>
              <a:buFont typeface="Arial" pitchFamily="34" charset="0"/>
              <a:buNone/>
            </a:pPr>
            <a:endParaRPr lang="fr-FR"/>
          </a:p>
        </p:txBody>
      </p:sp>
      <p:pic>
        <p:nvPicPr>
          <p:cNvPr id="22538" name="Picture 2"/>
          <p:cNvPicPr>
            <a:picLocks noChangeAspect="1" noChangeArrowheads="1"/>
          </p:cNvPicPr>
          <p:nvPr/>
        </p:nvPicPr>
        <p:blipFill>
          <a:blip r:embed="rId4" cstate="print"/>
          <a:srcRect/>
          <a:stretch>
            <a:fillRect/>
          </a:stretch>
        </p:blipFill>
        <p:spPr bwMode="auto">
          <a:xfrm>
            <a:off x="5651500" y="2924175"/>
            <a:ext cx="733425" cy="733425"/>
          </a:xfrm>
          <a:prstGeom prst="rect">
            <a:avLst/>
          </a:prstGeom>
          <a:noFill/>
          <a:ln w="9525">
            <a:noFill/>
            <a:miter lim="800000"/>
            <a:headEnd/>
            <a:tailEnd/>
          </a:ln>
        </p:spPr>
      </p:pic>
      <p:pic>
        <p:nvPicPr>
          <p:cNvPr id="22539" name="Picture 3"/>
          <p:cNvPicPr>
            <a:picLocks noChangeAspect="1" noChangeArrowheads="1"/>
          </p:cNvPicPr>
          <p:nvPr/>
        </p:nvPicPr>
        <p:blipFill>
          <a:blip r:embed="rId5" cstate="print"/>
          <a:srcRect/>
          <a:stretch>
            <a:fillRect/>
          </a:stretch>
        </p:blipFill>
        <p:spPr bwMode="auto">
          <a:xfrm>
            <a:off x="7596188" y="3141663"/>
            <a:ext cx="647700" cy="649287"/>
          </a:xfrm>
          <a:prstGeom prst="rect">
            <a:avLst/>
          </a:prstGeom>
          <a:noFill/>
          <a:ln w="9525">
            <a:noFill/>
            <a:miter lim="800000"/>
            <a:headEnd/>
            <a:tailEnd/>
          </a:ln>
        </p:spPr>
      </p:pic>
      <p:pic>
        <p:nvPicPr>
          <p:cNvPr id="22540" name="Picture 15" descr="ANd9GcSBkJ60qy8BqIPE74dmkjwO4roGWPrT1fADSqUEaNiM2QIvWpKcsaZoJpF7Vw"/>
          <p:cNvPicPr>
            <a:picLocks noChangeAspect="1" noChangeArrowheads="1"/>
          </p:cNvPicPr>
          <p:nvPr/>
        </p:nvPicPr>
        <p:blipFill>
          <a:blip r:embed="rId6" cstate="print"/>
          <a:srcRect/>
          <a:stretch>
            <a:fillRect/>
          </a:stretch>
        </p:blipFill>
        <p:spPr bwMode="auto">
          <a:xfrm>
            <a:off x="6443663" y="1628775"/>
            <a:ext cx="1600200" cy="1476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Text Box 5"/>
          <p:cNvPicPr>
            <a:picLocks noChangeArrowheads="1"/>
          </p:cNvPicPr>
          <p:nvPr/>
        </p:nvPicPr>
        <p:blipFill>
          <a:blip r:embed="rId3" cstate="print"/>
          <a:srcRect/>
          <a:stretch>
            <a:fillRect/>
          </a:stretch>
        </p:blipFill>
        <p:spPr bwMode="auto">
          <a:xfrm>
            <a:off x="611188" y="2565400"/>
            <a:ext cx="3736975" cy="3600450"/>
          </a:xfrm>
          <a:prstGeom prst="rect">
            <a:avLst/>
          </a:prstGeom>
          <a:noFill/>
          <a:ln w="9525">
            <a:noFill/>
            <a:miter lim="800000"/>
            <a:headEnd/>
            <a:tailEnd/>
          </a:ln>
        </p:spPr>
      </p:pic>
      <p:sp>
        <p:nvSpPr>
          <p:cNvPr id="23555" name="Text Box 6"/>
          <p:cNvSpPr txBox="1">
            <a:spLocks noChangeArrowheads="1"/>
          </p:cNvSpPr>
          <p:nvPr/>
        </p:nvSpPr>
        <p:spPr bwMode="auto">
          <a:xfrm>
            <a:off x="671513" y="2780928"/>
            <a:ext cx="3540447" cy="2708434"/>
          </a:xfrm>
          <a:prstGeom prst="rect">
            <a:avLst/>
          </a:prstGeom>
          <a:noFill/>
          <a:ln w="9525">
            <a:noFill/>
            <a:miter lim="800000"/>
            <a:headEnd/>
            <a:tailEnd/>
          </a:ln>
        </p:spPr>
        <p:txBody>
          <a:bodyPr wrap="square">
            <a:spAutoFit/>
          </a:bodyPr>
          <a:lstStyle/>
          <a:p>
            <a:r>
              <a:rPr lang="fr-FR" sz="1400" b="1" u="sng" dirty="0" smtClean="0">
                <a:solidFill>
                  <a:srgbClr val="FFFFFF"/>
                </a:solidFill>
                <a:latin typeface="Futura Bk"/>
              </a:rPr>
              <a:t>Bonnes pratiques </a:t>
            </a:r>
            <a:r>
              <a:rPr lang="en-US" sz="1400" b="1" u="sng" dirty="0" smtClean="0">
                <a:solidFill>
                  <a:srgbClr val="FFFFFF"/>
                </a:solidFill>
                <a:latin typeface="Futura Bk"/>
              </a:rPr>
              <a:t> </a:t>
            </a:r>
          </a:p>
          <a:p>
            <a:r>
              <a:rPr lang="fr-FR" sz="1200" dirty="0" smtClean="0">
                <a:latin typeface="Futura Bk"/>
              </a:rPr>
              <a:t>• </a:t>
            </a:r>
            <a:r>
              <a:rPr lang="fr-FR" sz="1300" dirty="0" smtClean="0">
                <a:latin typeface="Futura Bk"/>
              </a:rPr>
              <a:t>Choix de l'équipement réseau (commutateurs, routeurs, etc.) avec la meilleure performance EE </a:t>
            </a:r>
          </a:p>
          <a:p>
            <a:r>
              <a:rPr lang="fr-FR" sz="1300" dirty="0" smtClean="0">
                <a:latin typeface="Futura Bk"/>
              </a:rPr>
              <a:t>• Conception du réseau: réduire le nombre d'éléments de réseaux internes « ports gris" </a:t>
            </a:r>
          </a:p>
          <a:p>
            <a:r>
              <a:rPr lang="fr-FR" sz="1300" dirty="0" smtClean="0">
                <a:latin typeface="Futura Bk"/>
              </a:rPr>
              <a:t>• Plan du profilage de la consommation d'énergie du réseau </a:t>
            </a:r>
          </a:p>
          <a:p>
            <a:r>
              <a:rPr lang="fr-FR" sz="1300" dirty="0" smtClean="0">
                <a:latin typeface="Futura Bk"/>
              </a:rPr>
              <a:t>• Établir des politiques d'économie d'énergie étendues pour les périphériques réseau </a:t>
            </a:r>
          </a:p>
          <a:p>
            <a:r>
              <a:rPr lang="fr-FR" sz="1300" dirty="0" smtClean="0">
                <a:latin typeface="Futura Bk"/>
              </a:rPr>
              <a:t>• Utiliser le réseau comme moyen de propager des politiques de conservation de l'énergie à travers  DC (courant continu).</a:t>
            </a:r>
            <a:endParaRPr lang="en-US" sz="1300" b="1" u="sng" dirty="0">
              <a:solidFill>
                <a:srgbClr val="FFFFFF"/>
              </a:solidFill>
              <a:latin typeface="Futura Bk"/>
            </a:endParaRPr>
          </a:p>
        </p:txBody>
      </p:sp>
      <p:sp>
        <p:nvSpPr>
          <p:cNvPr id="23556" name="Title 1"/>
          <p:cNvSpPr>
            <a:spLocks noGrp="1"/>
          </p:cNvSpPr>
          <p:nvPr>
            <p:ph type="title"/>
          </p:nvPr>
        </p:nvSpPr>
        <p:spPr>
          <a:xfrm>
            <a:off x="685800" y="1173163"/>
            <a:ext cx="7772400" cy="400050"/>
          </a:xfrm>
        </p:spPr>
        <p:txBody>
          <a:bodyPr/>
          <a:lstStyle/>
          <a:p>
            <a:r>
              <a:rPr lang="en-US" dirty="0" smtClean="0"/>
              <a:t>8. </a:t>
            </a:r>
            <a:r>
              <a:rPr lang="fr-FR" dirty="0" smtClean="0"/>
              <a:t>Conception du réseau </a:t>
            </a:r>
            <a:r>
              <a:rPr lang="en-US" dirty="0" smtClean="0"/>
              <a:t>				</a:t>
            </a:r>
          </a:p>
        </p:txBody>
      </p:sp>
      <p:sp>
        <p:nvSpPr>
          <p:cNvPr id="23557" name="Content Placeholder 2"/>
          <p:cNvSpPr>
            <a:spLocks noGrp="1"/>
          </p:cNvSpPr>
          <p:nvPr>
            <p:ph idx="1"/>
          </p:nvPr>
        </p:nvSpPr>
        <p:spPr>
          <a:xfrm>
            <a:off x="684213" y="1844675"/>
            <a:ext cx="7772400" cy="1079500"/>
          </a:xfrm>
        </p:spPr>
        <p:txBody>
          <a:bodyPr/>
          <a:lstStyle/>
          <a:p>
            <a:pPr marL="0" indent="0">
              <a:buNone/>
            </a:pPr>
            <a:r>
              <a:rPr lang="fr-FR" sz="1400" b="1" dirty="0" smtClean="0"/>
              <a:t>Ce chapitre contient des exigences relatives à la conception du réseau pour connecter les équipements présents dans le data centre à d'autres data centres. </a:t>
            </a:r>
            <a:endParaRPr lang="en-US" sz="1400" b="1" dirty="0" smtClean="0">
              <a:solidFill>
                <a:schemeClr val="tx1"/>
              </a:solidFill>
            </a:endParaRPr>
          </a:p>
        </p:txBody>
      </p:sp>
      <p:sp>
        <p:nvSpPr>
          <p:cNvPr id="23558" name="Slide Number Placeholder 3"/>
          <p:cNvSpPr>
            <a:spLocks noGrp="1"/>
          </p:cNvSpPr>
          <p:nvPr>
            <p:ph type="sldNum" sz="quarter" idx="10"/>
          </p:nvPr>
        </p:nvSpPr>
        <p:spPr>
          <a:xfrm>
            <a:off x="8424863" y="6381750"/>
            <a:ext cx="323850" cy="244475"/>
          </a:xfrm>
        </p:spPr>
        <p:txBody>
          <a:bodyPr/>
          <a:lstStyle/>
          <a:p>
            <a:fld id="{9AA34C37-2A40-4F4B-9FA3-4821CD7C1738}" type="slidenum">
              <a:rPr lang="en-US"/>
              <a:pPr/>
              <a:t>17</a:t>
            </a:fld>
            <a:endParaRPr lang="en-US"/>
          </a:p>
        </p:txBody>
      </p:sp>
      <p:sp>
        <p:nvSpPr>
          <p:cNvPr id="23559" name="AutoShape 7"/>
          <p:cNvSpPr>
            <a:spLocks noChangeArrowheads="1"/>
          </p:cNvSpPr>
          <p:nvPr/>
        </p:nvSpPr>
        <p:spPr bwMode="auto">
          <a:xfrm>
            <a:off x="4356100" y="3683000"/>
            <a:ext cx="573088" cy="600075"/>
          </a:xfrm>
          <a:prstGeom prst="rightArrow">
            <a:avLst>
              <a:gd name="adj1" fmla="val 50000"/>
              <a:gd name="adj2" fmla="val 25000"/>
            </a:avLst>
          </a:prstGeom>
          <a:solidFill>
            <a:srgbClr val="7B7B79"/>
          </a:solidFill>
          <a:ln w="19050" algn="ctr">
            <a:solidFill>
              <a:srgbClr val="7B7B79"/>
            </a:solidFill>
            <a:miter lim="800000"/>
            <a:headEnd/>
            <a:tailEnd/>
          </a:ln>
        </p:spPr>
        <p:txBody>
          <a:bodyPr anchor="ctr">
            <a:spAutoFit/>
          </a:bodyPr>
          <a:lstStyle/>
          <a:p>
            <a:pPr eaLnBrk="0" hangingPunct="0">
              <a:buClr>
                <a:schemeClr val="tx1"/>
              </a:buClr>
              <a:buFont typeface="Arial" pitchFamily="34" charset="0"/>
              <a:buNone/>
            </a:pPr>
            <a:endParaRPr lang="fr-FR"/>
          </a:p>
        </p:txBody>
      </p:sp>
      <p:pic>
        <p:nvPicPr>
          <p:cNvPr id="23560" name="Rectangle 3"/>
          <p:cNvPicPr>
            <a:picLocks noChangeArrowheads="1"/>
          </p:cNvPicPr>
          <p:nvPr/>
        </p:nvPicPr>
        <p:blipFill>
          <a:blip r:embed="rId4" cstate="print"/>
          <a:srcRect/>
          <a:stretch>
            <a:fillRect/>
          </a:stretch>
        </p:blipFill>
        <p:spPr bwMode="auto">
          <a:xfrm>
            <a:off x="4913313" y="3322638"/>
            <a:ext cx="2524125" cy="1401762"/>
          </a:xfrm>
          <a:prstGeom prst="rect">
            <a:avLst/>
          </a:prstGeom>
          <a:noFill/>
          <a:ln w="9525">
            <a:noFill/>
            <a:miter lim="800000"/>
            <a:headEnd/>
            <a:tailEnd/>
          </a:ln>
        </p:spPr>
      </p:pic>
      <p:sp>
        <p:nvSpPr>
          <p:cNvPr id="23561" name="Text Box 9"/>
          <p:cNvSpPr txBox="1">
            <a:spLocks noChangeArrowheads="1"/>
          </p:cNvSpPr>
          <p:nvPr/>
        </p:nvSpPr>
        <p:spPr bwMode="auto">
          <a:xfrm>
            <a:off x="4973638" y="3360738"/>
            <a:ext cx="2406650" cy="1169551"/>
          </a:xfrm>
          <a:prstGeom prst="rect">
            <a:avLst/>
          </a:prstGeom>
          <a:noFill/>
          <a:ln w="9525">
            <a:noFill/>
            <a:miter lim="800000"/>
            <a:headEnd/>
            <a:tailEnd/>
          </a:ln>
        </p:spPr>
        <p:txBody>
          <a:bodyPr>
            <a:spAutoFit/>
          </a:bodyPr>
          <a:lstStyle/>
          <a:p>
            <a:pPr>
              <a:spcBef>
                <a:spcPct val="50000"/>
              </a:spcBef>
            </a:pPr>
            <a:r>
              <a:rPr lang="en-US" sz="1400" b="1" u="sng" dirty="0" err="1" smtClean="0">
                <a:solidFill>
                  <a:srgbClr val="FFFFFF"/>
                </a:solidFill>
                <a:latin typeface="Futura Bk"/>
              </a:rPr>
              <a:t>Résultats</a:t>
            </a:r>
            <a:endParaRPr lang="en-US" sz="1400" b="1" u="sng" dirty="0">
              <a:solidFill>
                <a:srgbClr val="FFFFFF"/>
              </a:solidFill>
              <a:latin typeface="Futura Bk"/>
            </a:endParaRPr>
          </a:p>
          <a:p>
            <a:r>
              <a:rPr lang="fr-FR" sz="1400" dirty="0" smtClean="0">
                <a:latin typeface="Futura Bk"/>
              </a:rPr>
              <a:t>• Maximiser la bande passante de sortie </a:t>
            </a:r>
          </a:p>
          <a:p>
            <a:r>
              <a:rPr lang="fr-FR" sz="1400" dirty="0" smtClean="0">
                <a:latin typeface="Futura Bk"/>
              </a:rPr>
              <a:t>• Réduire la complexité de la gestion de réseau </a:t>
            </a:r>
            <a:endParaRPr lang="en-US" sz="1400" dirty="0">
              <a:solidFill>
                <a:srgbClr val="FFFFFF"/>
              </a:solidFill>
              <a:latin typeface="Futura Bk"/>
            </a:endParaRPr>
          </a:p>
        </p:txBody>
      </p:sp>
      <p:pic>
        <p:nvPicPr>
          <p:cNvPr id="23562" name="Picture 2"/>
          <p:cNvPicPr>
            <a:picLocks noChangeAspect="1" noChangeArrowheads="1"/>
          </p:cNvPicPr>
          <p:nvPr/>
        </p:nvPicPr>
        <p:blipFill>
          <a:blip r:embed="rId5" cstate="print"/>
          <a:srcRect/>
          <a:stretch>
            <a:fillRect/>
          </a:stretch>
        </p:blipFill>
        <p:spPr bwMode="auto">
          <a:xfrm>
            <a:off x="5313363" y="5084763"/>
            <a:ext cx="1727200" cy="12969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620713"/>
            <a:ext cx="7772400" cy="400050"/>
          </a:xfrm>
        </p:spPr>
        <p:txBody>
          <a:bodyPr/>
          <a:lstStyle/>
          <a:p>
            <a:r>
              <a:rPr lang="en-US" dirty="0" smtClean="0"/>
              <a:t>Annexes</a:t>
            </a:r>
          </a:p>
        </p:txBody>
      </p:sp>
      <p:sp>
        <p:nvSpPr>
          <p:cNvPr id="24579" name="Content Placeholder 2"/>
          <p:cNvSpPr>
            <a:spLocks noGrp="1"/>
          </p:cNvSpPr>
          <p:nvPr>
            <p:ph idx="1"/>
          </p:nvPr>
        </p:nvSpPr>
        <p:spPr>
          <a:xfrm>
            <a:off x="179388" y="1196975"/>
            <a:ext cx="4033837" cy="4464050"/>
          </a:xfrm>
        </p:spPr>
        <p:txBody>
          <a:bodyPr/>
          <a:lstStyle/>
          <a:p>
            <a:pPr>
              <a:buNone/>
            </a:pPr>
            <a:r>
              <a:rPr lang="fr-FR" dirty="0" smtClean="0"/>
              <a:t>1 - Méthodologie possible pour le </a:t>
            </a:r>
            <a:r>
              <a:rPr lang="fr-FR" b="1" dirty="0" smtClean="0"/>
              <a:t>refroidissement des data centres en utilisant des énergies renouvelables dans les régions froides</a:t>
            </a:r>
            <a:r>
              <a:rPr lang="fr-FR" dirty="0" smtClean="0"/>
              <a:t> </a:t>
            </a:r>
          </a:p>
          <a:p>
            <a:pPr>
              <a:buNone/>
            </a:pPr>
            <a:r>
              <a:rPr lang="fr-FR" dirty="0" smtClean="0"/>
              <a:t>	• Les data centres dans les régions froides </a:t>
            </a:r>
          </a:p>
          <a:p>
            <a:pPr>
              <a:buNone/>
            </a:pPr>
            <a:r>
              <a:rPr lang="fr-FR" dirty="0" smtClean="0"/>
              <a:t>	• Questions d'ordre général liées au refroidissement des data centres</a:t>
            </a:r>
          </a:p>
          <a:p>
            <a:pPr>
              <a:buNone/>
            </a:pPr>
            <a:r>
              <a:rPr lang="fr-FR" dirty="0" smtClean="0"/>
              <a:t>	• Refroidissement avec l'air extérieur </a:t>
            </a:r>
          </a:p>
          <a:p>
            <a:pPr>
              <a:buNone/>
            </a:pPr>
            <a:r>
              <a:rPr lang="fr-FR" dirty="0" smtClean="0"/>
              <a:t>	• Refroidissement avec la neige et la glace </a:t>
            </a:r>
          </a:p>
          <a:p>
            <a:pPr>
              <a:buNone/>
            </a:pPr>
            <a:r>
              <a:rPr lang="fr-FR" dirty="0" smtClean="0"/>
              <a:t> 2 - Méthodologie possible pour </a:t>
            </a:r>
            <a:r>
              <a:rPr lang="fr-FR" b="1" dirty="0" smtClean="0"/>
              <a:t>le refroidissement des data centres avec des dispositifs de TIC à Haute densité </a:t>
            </a:r>
            <a:endParaRPr lang="fr-FR" dirty="0" smtClean="0"/>
          </a:p>
          <a:p>
            <a:pPr>
              <a:buNone/>
            </a:pPr>
            <a:r>
              <a:rPr lang="fr-FR" dirty="0" smtClean="0"/>
              <a:t>	• Présentation des méthodes de conditionnement d'air </a:t>
            </a:r>
          </a:p>
          <a:p>
            <a:pPr>
              <a:buNone/>
            </a:pPr>
            <a:r>
              <a:rPr lang="fr-FR" dirty="0" smtClean="0"/>
              <a:t>	• Sélection des systèmes de refroidissement adaptés aux spécifications des data centres </a:t>
            </a:r>
          </a:p>
          <a:p>
            <a:pPr>
              <a:buNone/>
            </a:pPr>
            <a:r>
              <a:rPr lang="fr-FR" dirty="0" smtClean="0"/>
              <a:t> 3 - Solutions concrètes pour </a:t>
            </a:r>
            <a:r>
              <a:rPr lang="fr-FR" b="1" dirty="0" smtClean="0"/>
              <a:t>corriger la direction du flux d'air pour les équipements</a:t>
            </a:r>
            <a:r>
              <a:rPr lang="fr-FR" dirty="0" smtClean="0"/>
              <a:t> </a:t>
            </a:r>
          </a:p>
          <a:p>
            <a:pPr>
              <a:buNone/>
            </a:pPr>
            <a:r>
              <a:rPr lang="fr-FR" dirty="0" smtClean="0"/>
              <a:t> 4 - </a:t>
            </a:r>
            <a:r>
              <a:rPr lang="fr-FR" b="1" dirty="0" smtClean="0"/>
              <a:t>Ensemble de données minimales</a:t>
            </a:r>
            <a:r>
              <a:rPr lang="fr-FR" dirty="0" smtClean="0"/>
              <a:t> pour contrôler l'équipement des data centres pour la gestion de l’économie énergétique dans les data centres</a:t>
            </a:r>
            <a:endParaRPr lang="en-US" dirty="0" smtClean="0">
              <a:solidFill>
                <a:schemeClr val="tx1"/>
              </a:solidFill>
            </a:endParaRPr>
          </a:p>
        </p:txBody>
      </p:sp>
      <p:sp>
        <p:nvSpPr>
          <p:cNvPr id="24580" name="Slide Number Placeholder 3"/>
          <p:cNvSpPr>
            <a:spLocks noGrp="1"/>
          </p:cNvSpPr>
          <p:nvPr>
            <p:ph type="sldNum" sz="quarter" idx="10"/>
          </p:nvPr>
        </p:nvSpPr>
        <p:spPr>
          <a:xfrm>
            <a:off x="8424863" y="6381750"/>
            <a:ext cx="323850" cy="244475"/>
          </a:xfrm>
        </p:spPr>
        <p:txBody>
          <a:bodyPr/>
          <a:lstStyle/>
          <a:p>
            <a:fld id="{E322F79E-6958-45EA-B9E7-1C796E003E18}" type="slidenum">
              <a:rPr lang="en-US"/>
              <a:pPr/>
              <a:t>18</a:t>
            </a:fld>
            <a:endParaRPr lang="en-US"/>
          </a:p>
        </p:txBody>
      </p:sp>
      <p:pic>
        <p:nvPicPr>
          <p:cNvPr id="24581" name="Picture 6"/>
          <p:cNvPicPr>
            <a:picLocks noChangeAspect="1" noChangeArrowheads="1"/>
          </p:cNvPicPr>
          <p:nvPr/>
        </p:nvPicPr>
        <p:blipFill>
          <a:blip r:embed="rId2" cstate="print"/>
          <a:srcRect/>
          <a:stretch>
            <a:fillRect/>
          </a:stretch>
        </p:blipFill>
        <p:spPr bwMode="auto">
          <a:xfrm>
            <a:off x="4103688" y="1196975"/>
            <a:ext cx="5040312" cy="1339850"/>
          </a:xfrm>
          <a:prstGeom prst="rect">
            <a:avLst/>
          </a:prstGeom>
          <a:noFill/>
          <a:ln w="9525">
            <a:noFill/>
            <a:miter lim="800000"/>
            <a:headEnd/>
            <a:tailEnd/>
          </a:ln>
        </p:spPr>
      </p:pic>
      <p:pic>
        <p:nvPicPr>
          <p:cNvPr id="24582" name="Picture 8"/>
          <p:cNvPicPr>
            <a:picLocks noChangeAspect="1" noChangeArrowheads="1"/>
          </p:cNvPicPr>
          <p:nvPr/>
        </p:nvPicPr>
        <p:blipFill>
          <a:blip r:embed="rId3" cstate="print"/>
          <a:srcRect/>
          <a:stretch>
            <a:fillRect/>
          </a:stretch>
        </p:blipFill>
        <p:spPr bwMode="auto">
          <a:xfrm>
            <a:off x="4408488" y="2932113"/>
            <a:ext cx="3835400" cy="2368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395288" y="620713"/>
            <a:ext cx="7772400" cy="400050"/>
          </a:xfrm>
        </p:spPr>
        <p:txBody>
          <a:bodyPr/>
          <a:lstStyle/>
          <a:p>
            <a:pPr algn="l"/>
            <a:r>
              <a:rPr lang="en-US" sz="2000" dirty="0" smtClean="0"/>
              <a:t>Supplement L.1300rev</a:t>
            </a:r>
          </a:p>
        </p:txBody>
      </p:sp>
      <p:sp>
        <p:nvSpPr>
          <p:cNvPr id="25603" name="Content Placeholder 2"/>
          <p:cNvSpPr>
            <a:spLocks noGrp="1"/>
          </p:cNvSpPr>
          <p:nvPr>
            <p:ph idx="4294967295"/>
          </p:nvPr>
        </p:nvSpPr>
        <p:spPr>
          <a:xfrm>
            <a:off x="323850" y="1125538"/>
            <a:ext cx="8568630" cy="574675"/>
          </a:xfrm>
        </p:spPr>
        <p:txBody>
          <a:bodyPr/>
          <a:lstStyle/>
          <a:p>
            <a:pPr marL="0" indent="0">
              <a:lnSpc>
                <a:spcPct val="110000"/>
              </a:lnSpc>
              <a:buNone/>
            </a:pPr>
            <a:r>
              <a:rPr lang="fr-FR" sz="1400" b="1" dirty="0" smtClean="0"/>
              <a:t> La Recommandation L.1300rev de l’UIT-T aura un supplément qui contient des études de cas des bonnes pratiques mises en œuvre par différentes entreprises </a:t>
            </a:r>
            <a:endParaRPr lang="en-US" sz="1400" b="1" dirty="0" smtClean="0">
              <a:solidFill>
                <a:schemeClr val="tx1"/>
              </a:solidFill>
            </a:endParaRPr>
          </a:p>
        </p:txBody>
      </p:sp>
      <p:sp>
        <p:nvSpPr>
          <p:cNvPr id="25604" name="Slide Number Placeholder 3"/>
          <p:cNvSpPr txBox="1">
            <a:spLocks noGrp="1"/>
          </p:cNvSpPr>
          <p:nvPr/>
        </p:nvSpPr>
        <p:spPr bwMode="auto">
          <a:xfrm>
            <a:off x="8424863" y="6381750"/>
            <a:ext cx="323850" cy="244475"/>
          </a:xfrm>
          <a:prstGeom prst="rect">
            <a:avLst/>
          </a:prstGeom>
          <a:solidFill>
            <a:schemeClr val="bg1"/>
          </a:solidFill>
          <a:ln w="9525">
            <a:noFill/>
            <a:miter lim="800000"/>
            <a:headEnd/>
            <a:tailEnd/>
          </a:ln>
        </p:spPr>
        <p:txBody>
          <a:bodyPr wrap="none">
            <a:spAutoFit/>
          </a:bodyPr>
          <a:lstStyle/>
          <a:p>
            <a:pPr algn="r"/>
            <a:fld id="{6C95BF94-9E3D-4A79-AFA9-B0D71A73F56C}" type="slidenum">
              <a:rPr lang="en-US" sz="1000">
                <a:solidFill>
                  <a:srgbClr val="0E438A"/>
                </a:solidFill>
                <a:latin typeface="Zurich BT"/>
                <a:cs typeface="Times New Roman" pitchFamily="18" charset="0"/>
              </a:rPr>
              <a:pPr algn="r"/>
              <a:t>19</a:t>
            </a:fld>
            <a:endParaRPr lang="en-US" sz="1000">
              <a:solidFill>
                <a:srgbClr val="0E438A"/>
              </a:solidFill>
              <a:latin typeface="Zurich BT"/>
              <a:cs typeface="Times New Roman" pitchFamily="18" charset="0"/>
            </a:endParaRPr>
          </a:p>
        </p:txBody>
      </p:sp>
      <p:pic>
        <p:nvPicPr>
          <p:cNvPr id="25605" name="Picture 7"/>
          <p:cNvPicPr>
            <a:picLocks noChangeAspect="1" noChangeArrowheads="1"/>
          </p:cNvPicPr>
          <p:nvPr/>
        </p:nvPicPr>
        <p:blipFill>
          <a:blip r:embed="rId2" cstate="print"/>
          <a:srcRect/>
          <a:stretch>
            <a:fillRect/>
          </a:stretch>
        </p:blipFill>
        <p:spPr bwMode="auto">
          <a:xfrm>
            <a:off x="323850" y="1844675"/>
            <a:ext cx="3662363" cy="1493838"/>
          </a:xfrm>
          <a:prstGeom prst="rect">
            <a:avLst/>
          </a:prstGeom>
          <a:noFill/>
          <a:ln w="9525">
            <a:solidFill>
              <a:schemeClr val="tx1"/>
            </a:solidFill>
            <a:miter lim="800000"/>
            <a:headEnd/>
            <a:tailEnd/>
          </a:ln>
        </p:spPr>
      </p:pic>
      <p:pic>
        <p:nvPicPr>
          <p:cNvPr id="25606" name="Picture 8"/>
          <p:cNvPicPr>
            <a:picLocks noChangeAspect="1" noChangeArrowheads="1"/>
          </p:cNvPicPr>
          <p:nvPr/>
        </p:nvPicPr>
        <p:blipFill>
          <a:blip r:embed="rId3" cstate="print"/>
          <a:srcRect/>
          <a:stretch>
            <a:fillRect/>
          </a:stretch>
        </p:blipFill>
        <p:spPr bwMode="auto">
          <a:xfrm>
            <a:off x="4284663" y="1773238"/>
            <a:ext cx="2727325" cy="1304925"/>
          </a:xfrm>
          <a:prstGeom prst="rect">
            <a:avLst/>
          </a:prstGeom>
          <a:noFill/>
          <a:ln w="9525">
            <a:solidFill>
              <a:schemeClr val="tx1"/>
            </a:solidFill>
            <a:miter lim="800000"/>
            <a:headEnd/>
            <a:tailEnd/>
          </a:ln>
        </p:spPr>
      </p:pic>
      <p:pic>
        <p:nvPicPr>
          <p:cNvPr id="25607" name="Picture 11"/>
          <p:cNvPicPr>
            <a:picLocks noChangeAspect="1" noChangeArrowheads="1"/>
          </p:cNvPicPr>
          <p:nvPr/>
        </p:nvPicPr>
        <p:blipFill>
          <a:blip r:embed="rId4" cstate="print"/>
          <a:srcRect/>
          <a:stretch>
            <a:fillRect/>
          </a:stretch>
        </p:blipFill>
        <p:spPr bwMode="auto">
          <a:xfrm>
            <a:off x="323850" y="3573463"/>
            <a:ext cx="1812925" cy="2032000"/>
          </a:xfrm>
          <a:prstGeom prst="rect">
            <a:avLst/>
          </a:prstGeom>
          <a:noFill/>
          <a:ln w="9525">
            <a:solidFill>
              <a:schemeClr val="tx1"/>
            </a:solidFill>
            <a:miter lim="800000"/>
            <a:headEnd/>
            <a:tailEnd/>
          </a:ln>
        </p:spPr>
      </p:pic>
      <p:pic>
        <p:nvPicPr>
          <p:cNvPr id="25608" name="Picture 12"/>
          <p:cNvPicPr>
            <a:picLocks noChangeAspect="1" noChangeArrowheads="1"/>
          </p:cNvPicPr>
          <p:nvPr/>
        </p:nvPicPr>
        <p:blipFill>
          <a:blip r:embed="rId5" cstate="print"/>
          <a:srcRect/>
          <a:stretch>
            <a:fillRect/>
          </a:stretch>
        </p:blipFill>
        <p:spPr bwMode="auto">
          <a:xfrm>
            <a:off x="2339975" y="3933825"/>
            <a:ext cx="4824413" cy="1881188"/>
          </a:xfrm>
          <a:prstGeom prst="rect">
            <a:avLst/>
          </a:prstGeom>
          <a:noFill/>
          <a:ln w="9525">
            <a:solidFill>
              <a:schemeClr val="tx1"/>
            </a:solidFill>
            <a:miter lim="800000"/>
            <a:headEnd/>
            <a:tailEnd/>
          </a:ln>
        </p:spPr>
      </p:pic>
      <p:pic>
        <p:nvPicPr>
          <p:cNvPr id="25609" name="Picture 13"/>
          <p:cNvPicPr>
            <a:picLocks noChangeAspect="1" noChangeArrowheads="1"/>
          </p:cNvPicPr>
          <p:nvPr/>
        </p:nvPicPr>
        <p:blipFill>
          <a:blip r:embed="rId6" cstate="print"/>
          <a:srcRect/>
          <a:stretch>
            <a:fillRect/>
          </a:stretch>
        </p:blipFill>
        <p:spPr bwMode="auto">
          <a:xfrm>
            <a:off x="7092950" y="1773238"/>
            <a:ext cx="1919288" cy="2130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0"/>
          </p:nvPr>
        </p:nvSpPr>
        <p:spPr>
          <a:xfrm>
            <a:off x="8474075" y="6381750"/>
            <a:ext cx="254000" cy="244475"/>
          </a:xfrm>
        </p:spPr>
        <p:txBody>
          <a:bodyPr/>
          <a:lstStyle/>
          <a:p>
            <a:fld id="{54277DB1-FEBB-4D6B-9A96-21A5A147C52C}" type="slidenum">
              <a:rPr lang="fr-FR" smtClean="0"/>
              <a:pPr/>
              <a:t>2</a:t>
            </a:fld>
            <a:endParaRPr lang="fr-FR"/>
          </a:p>
        </p:txBody>
      </p:sp>
      <p:sp>
        <p:nvSpPr>
          <p:cNvPr id="8195" name="Rectangle 8"/>
          <p:cNvSpPr>
            <a:spLocks noGrp="1" noChangeArrowheads="1"/>
          </p:cNvSpPr>
          <p:nvPr>
            <p:ph type="title"/>
          </p:nvPr>
        </p:nvSpPr>
        <p:spPr>
          <a:xfrm>
            <a:off x="685800" y="908050"/>
            <a:ext cx="7772400" cy="519113"/>
          </a:xfrm>
        </p:spPr>
        <p:txBody>
          <a:bodyPr/>
          <a:lstStyle/>
          <a:p>
            <a:pPr algn="l"/>
            <a:r>
              <a:rPr lang="fr-FR" sz="2800" smtClean="0"/>
              <a:t>Programme</a:t>
            </a:r>
            <a:endParaRPr lang="fr-FR" sz="2800" smtClean="0">
              <a:solidFill>
                <a:srgbClr val="FF0000"/>
              </a:solidFill>
            </a:endParaRPr>
          </a:p>
        </p:txBody>
      </p:sp>
      <p:sp>
        <p:nvSpPr>
          <p:cNvPr id="8196" name="Rectangle 9"/>
          <p:cNvSpPr>
            <a:spLocks noGrp="1" noChangeArrowheads="1"/>
          </p:cNvSpPr>
          <p:nvPr>
            <p:ph type="body" sz="half" idx="1"/>
          </p:nvPr>
        </p:nvSpPr>
        <p:spPr>
          <a:xfrm>
            <a:off x="428625" y="2060575"/>
            <a:ext cx="7743825" cy="4400550"/>
          </a:xfrm>
          <a:ln>
            <a:solidFill>
              <a:schemeClr val="bg1"/>
            </a:solidFill>
          </a:ln>
        </p:spPr>
        <p:txBody>
          <a:bodyPr/>
          <a:lstStyle/>
          <a:p>
            <a:r>
              <a:rPr lang="fr-FR" sz="2400" dirty="0" smtClean="0">
                <a:solidFill>
                  <a:schemeClr val="tx1"/>
                </a:solidFill>
              </a:rPr>
              <a:t>Introduction</a:t>
            </a:r>
          </a:p>
          <a:p>
            <a:r>
              <a:rPr lang="fr-FR" sz="2400" dirty="0" smtClean="0">
                <a:solidFill>
                  <a:schemeClr val="tx1"/>
                </a:solidFill>
              </a:rPr>
              <a:t>L.1300 de l’UIT-T  « Bonnes pratiques pour les data centres écologiques »</a:t>
            </a:r>
          </a:p>
          <a:p>
            <a:r>
              <a:rPr lang="fr-FR" sz="2400" dirty="0" smtClean="0">
                <a:solidFill>
                  <a:schemeClr val="tx1"/>
                </a:solidFill>
              </a:rPr>
              <a:t>L.1310 de UIT-T </a:t>
            </a:r>
            <a:r>
              <a:rPr lang="fr-FR" sz="2400" dirty="0" smtClean="0">
                <a:solidFill>
                  <a:schemeClr val="tx1"/>
                </a:solidFill>
              </a:rPr>
              <a:t>« Indicateurs </a:t>
            </a:r>
            <a:r>
              <a:rPr lang="fr-FR" sz="2400" dirty="0" smtClean="0">
                <a:solidFill>
                  <a:schemeClr val="tx1"/>
                </a:solidFill>
              </a:rPr>
              <a:t>et mesures d'efficacité énergétique pour les équipements TLC »</a:t>
            </a:r>
          </a:p>
          <a:p>
            <a:r>
              <a:rPr lang="fr-FR" sz="2400" dirty="0" smtClean="0">
                <a:solidFill>
                  <a:schemeClr val="tx1"/>
                </a:solidFill>
              </a:rPr>
              <a:t>Activités futures de l’ UIT-T SG5 Q17</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611188" y="404168"/>
            <a:ext cx="7772400" cy="461665"/>
          </a:xfrm>
        </p:spPr>
        <p:txBody>
          <a:bodyPr/>
          <a:lstStyle/>
          <a:p>
            <a:pPr algn="l" eaLnBrk="1" hangingPunct="1"/>
            <a:r>
              <a:rPr lang="fr-FR" sz="2400" dirty="0" smtClean="0"/>
              <a:t>L.1310 de l’ UIT-T           </a:t>
            </a:r>
            <a:r>
              <a:rPr lang="en-US" sz="2400" dirty="0" smtClean="0"/>
              <a:t>1/2</a:t>
            </a:r>
          </a:p>
        </p:txBody>
      </p:sp>
      <p:sp>
        <p:nvSpPr>
          <p:cNvPr id="26627" name="Content Placeholder 9"/>
          <p:cNvSpPr>
            <a:spLocks noGrp="1"/>
          </p:cNvSpPr>
          <p:nvPr>
            <p:ph idx="4294967295"/>
          </p:nvPr>
        </p:nvSpPr>
        <p:spPr>
          <a:xfrm>
            <a:off x="-108520" y="838200"/>
            <a:ext cx="4824536" cy="5399112"/>
          </a:xfrm>
        </p:spPr>
        <p:txBody>
          <a:bodyPr/>
          <a:lstStyle/>
          <a:p>
            <a:pPr>
              <a:buNone/>
            </a:pPr>
            <a:r>
              <a:rPr lang="fr-FR" sz="1800" b="1" dirty="0" smtClean="0">
                <a:solidFill>
                  <a:schemeClr val="tx1"/>
                </a:solidFill>
              </a:rPr>
              <a:t>	• L.1310 de l’UIT-T  «indicateurs et mesures d'efficacité énergétique pour les équipements TLC» </a:t>
            </a:r>
          </a:p>
          <a:p>
            <a:pPr>
              <a:buNone/>
            </a:pPr>
            <a:r>
              <a:rPr lang="fr-FR" sz="1800" b="1" dirty="0" smtClean="0">
                <a:solidFill>
                  <a:schemeClr val="tx1"/>
                </a:solidFill>
              </a:rPr>
              <a:t>		</a:t>
            </a:r>
          </a:p>
          <a:p>
            <a:pPr>
              <a:buNone/>
            </a:pPr>
            <a:r>
              <a:rPr lang="fr-FR" sz="1800" b="1" dirty="0" smtClean="0">
                <a:solidFill>
                  <a:schemeClr val="tx1"/>
                </a:solidFill>
              </a:rPr>
              <a:t>		• Les méthodes 	d’indicateurs et de mesure 	définies pour les 	équipements </a:t>
            </a:r>
            <a:r>
              <a:rPr lang="fr-FR" sz="1800" b="1" dirty="0" err="1" smtClean="0">
                <a:solidFill>
                  <a:schemeClr val="tx1"/>
                </a:solidFill>
              </a:rPr>
              <a:t>filires</a:t>
            </a:r>
            <a:r>
              <a:rPr lang="fr-FR" sz="1800" b="1" dirty="0" smtClean="0">
                <a:solidFill>
                  <a:schemeClr val="tx1"/>
                </a:solidFill>
              </a:rPr>
              <a:t> / sans 	fil haut débit et les petits 	périphériques réseau </a:t>
            </a:r>
          </a:p>
          <a:p>
            <a:pPr>
              <a:buNone/>
            </a:pPr>
            <a:r>
              <a:rPr lang="fr-FR" sz="1800" b="1" dirty="0" smtClean="0">
                <a:solidFill>
                  <a:schemeClr val="tx1"/>
                </a:solidFill>
              </a:rPr>
              <a:t>		</a:t>
            </a:r>
          </a:p>
          <a:p>
            <a:pPr>
              <a:buNone/>
            </a:pPr>
            <a:r>
              <a:rPr lang="fr-FR" sz="1800" b="1" dirty="0" smtClean="0">
                <a:solidFill>
                  <a:schemeClr val="tx1"/>
                </a:solidFill>
              </a:rPr>
              <a:t>		• Ces indicateurs 	permettent de comparer des 	équipements au sein de la 	même classe (par exemple 	les équipements utilisant les 	mêmes technologies) </a:t>
            </a:r>
            <a:endParaRPr lang="en-US" sz="1800" b="1" dirty="0" smtClean="0">
              <a:solidFill>
                <a:schemeClr val="tx1"/>
              </a:solidFill>
            </a:endParaRPr>
          </a:p>
        </p:txBody>
      </p:sp>
      <p:sp>
        <p:nvSpPr>
          <p:cNvPr id="26628" name="Slide Number Placeholder 6"/>
          <p:cNvSpPr txBox="1">
            <a:spLocks noGrp="1"/>
          </p:cNvSpPr>
          <p:nvPr/>
        </p:nvSpPr>
        <p:spPr bwMode="auto">
          <a:xfrm>
            <a:off x="8785225" y="6403975"/>
            <a:ext cx="323850" cy="244475"/>
          </a:xfrm>
          <a:prstGeom prst="rect">
            <a:avLst/>
          </a:prstGeom>
          <a:solidFill>
            <a:schemeClr val="bg1"/>
          </a:solidFill>
          <a:ln w="9525">
            <a:noFill/>
            <a:miter lim="800000"/>
            <a:headEnd/>
            <a:tailEnd/>
          </a:ln>
        </p:spPr>
        <p:txBody>
          <a:bodyPr wrap="none">
            <a:spAutoFit/>
          </a:bodyPr>
          <a:lstStyle/>
          <a:p>
            <a:pPr algn="r"/>
            <a:fld id="{9802E4D8-F8D0-4E10-BF96-5BDB181E4F01}" type="slidenum">
              <a:rPr lang="en-US" sz="1000">
                <a:solidFill>
                  <a:srgbClr val="0E438A"/>
                </a:solidFill>
                <a:latin typeface="Zurich BT"/>
                <a:cs typeface="Times New Roman" pitchFamily="18" charset="0"/>
              </a:rPr>
              <a:pPr algn="r"/>
              <a:t>20</a:t>
            </a:fld>
            <a:endParaRPr lang="en-US" sz="1000">
              <a:solidFill>
                <a:srgbClr val="0E438A"/>
              </a:solidFill>
              <a:latin typeface="Zurich BT"/>
              <a:cs typeface="Times New Roman" pitchFamily="18" charset="0"/>
            </a:endParaRPr>
          </a:p>
        </p:txBody>
      </p:sp>
      <p:pic>
        <p:nvPicPr>
          <p:cNvPr id="26629" name="Picture 10" descr="manage-measure"/>
          <p:cNvPicPr>
            <a:picLocks noChangeAspect="1" noChangeArrowheads="1"/>
          </p:cNvPicPr>
          <p:nvPr/>
        </p:nvPicPr>
        <p:blipFill>
          <a:blip r:embed="rId2" cstate="print"/>
          <a:srcRect/>
          <a:stretch>
            <a:fillRect/>
          </a:stretch>
        </p:blipFill>
        <p:spPr bwMode="auto">
          <a:xfrm>
            <a:off x="5795963" y="333375"/>
            <a:ext cx="3168650" cy="2376488"/>
          </a:xfrm>
          <a:prstGeom prst="rect">
            <a:avLst/>
          </a:prstGeom>
          <a:noFill/>
          <a:ln w="9525">
            <a:noFill/>
            <a:miter lim="800000"/>
            <a:headEnd/>
            <a:tailEnd/>
          </a:ln>
        </p:spPr>
      </p:pic>
      <p:pic>
        <p:nvPicPr>
          <p:cNvPr id="26630" name="Picture 14" descr="making-comparisons"/>
          <p:cNvPicPr>
            <a:picLocks noChangeAspect="1" noChangeArrowheads="1"/>
          </p:cNvPicPr>
          <p:nvPr/>
        </p:nvPicPr>
        <p:blipFill>
          <a:blip r:embed="rId3" cstate="print"/>
          <a:srcRect/>
          <a:stretch>
            <a:fillRect/>
          </a:stretch>
        </p:blipFill>
        <p:spPr bwMode="auto">
          <a:xfrm>
            <a:off x="4572000" y="4508500"/>
            <a:ext cx="3384550" cy="1557338"/>
          </a:xfrm>
          <a:prstGeom prst="rect">
            <a:avLst/>
          </a:prstGeom>
          <a:noFill/>
          <a:ln w="9525">
            <a:noFill/>
            <a:miter lim="800000"/>
            <a:headEnd/>
            <a:tailEnd/>
          </a:ln>
        </p:spPr>
      </p:pic>
      <p:pic>
        <p:nvPicPr>
          <p:cNvPr id="26631" name="Picture 6" descr="ANd9GcShJDh-jFCMv2Q-AxSZT1niOwoDoVo6_7RGvG4jebULii939ltNUg"/>
          <p:cNvPicPr>
            <a:picLocks noChangeAspect="1" noChangeArrowheads="1"/>
          </p:cNvPicPr>
          <p:nvPr/>
        </p:nvPicPr>
        <p:blipFill>
          <a:blip r:embed="rId4" cstate="print"/>
          <a:srcRect/>
          <a:stretch>
            <a:fillRect/>
          </a:stretch>
        </p:blipFill>
        <p:spPr bwMode="auto">
          <a:xfrm>
            <a:off x="5292725" y="2781300"/>
            <a:ext cx="2806700" cy="18684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611188" y="404168"/>
            <a:ext cx="7772400" cy="461665"/>
          </a:xfrm>
        </p:spPr>
        <p:txBody>
          <a:bodyPr/>
          <a:lstStyle/>
          <a:p>
            <a:pPr algn="l" eaLnBrk="1" hangingPunct="1"/>
            <a:r>
              <a:rPr lang="fr-FR" sz="2400" dirty="0" smtClean="0"/>
              <a:t> L.1310 de l’UIT-T</a:t>
            </a:r>
            <a:r>
              <a:rPr lang="en-US" sz="2400" dirty="0" smtClean="0"/>
              <a:t> 		2/2</a:t>
            </a:r>
          </a:p>
        </p:txBody>
      </p:sp>
      <p:sp>
        <p:nvSpPr>
          <p:cNvPr id="27651" name="Content Placeholder 9"/>
          <p:cNvSpPr>
            <a:spLocks noGrp="1"/>
          </p:cNvSpPr>
          <p:nvPr>
            <p:ph idx="4294967295"/>
          </p:nvPr>
        </p:nvSpPr>
        <p:spPr>
          <a:xfrm>
            <a:off x="323850" y="836613"/>
            <a:ext cx="8569325" cy="1008062"/>
          </a:xfrm>
          <a:ln w="38100">
            <a:solidFill>
              <a:schemeClr val="tx1"/>
            </a:solidFill>
          </a:ln>
        </p:spPr>
        <p:txBody>
          <a:bodyPr/>
          <a:lstStyle/>
          <a:p>
            <a:pPr marL="0" indent="0" eaLnBrk="1" hangingPunct="1">
              <a:lnSpc>
                <a:spcPct val="110000"/>
              </a:lnSpc>
              <a:buNone/>
            </a:pPr>
            <a:r>
              <a:rPr lang="fr-FR" sz="1200" dirty="0" smtClean="0">
                <a:solidFill>
                  <a:schemeClr val="tx1"/>
                </a:solidFill>
              </a:rPr>
              <a:t> L'efficacité énergétique sera définie comme le rapport entre l'unité fonctionnelle particulière d’une pièce d'équipement et la consommation d'énergie de ce matériel.  Par exemple, lorsque le temps de transmission et la bande de fréquence sont fixés, </a:t>
            </a:r>
            <a:r>
              <a:rPr lang="fr-FR" sz="1200" b="1" dirty="0" smtClean="0">
                <a:solidFill>
                  <a:schemeClr val="tx1"/>
                </a:solidFill>
              </a:rPr>
              <a:t>un système TLC qui peut transporter plus de données (en bits) avec moins d'énergie (en joules) est considéré comme étant plus économe en énergie. </a:t>
            </a:r>
            <a:endParaRPr lang="en-US" sz="1200" b="1" dirty="0" smtClean="0">
              <a:solidFill>
                <a:schemeClr val="tx1"/>
              </a:solidFill>
            </a:endParaRPr>
          </a:p>
        </p:txBody>
      </p:sp>
      <p:sp>
        <p:nvSpPr>
          <p:cNvPr id="27652" name="Slide Number Placeholder 6"/>
          <p:cNvSpPr txBox="1">
            <a:spLocks noGrp="1"/>
          </p:cNvSpPr>
          <p:nvPr/>
        </p:nvSpPr>
        <p:spPr bwMode="auto">
          <a:xfrm>
            <a:off x="8785225" y="6403975"/>
            <a:ext cx="323850" cy="244475"/>
          </a:xfrm>
          <a:prstGeom prst="rect">
            <a:avLst/>
          </a:prstGeom>
          <a:solidFill>
            <a:schemeClr val="bg1"/>
          </a:solidFill>
          <a:ln w="9525">
            <a:noFill/>
            <a:miter lim="800000"/>
            <a:headEnd/>
            <a:tailEnd/>
          </a:ln>
        </p:spPr>
        <p:txBody>
          <a:bodyPr wrap="none">
            <a:spAutoFit/>
          </a:bodyPr>
          <a:lstStyle/>
          <a:p>
            <a:pPr algn="r"/>
            <a:fld id="{6788E9D8-72A9-4F38-B232-5A6DDF93191A}" type="slidenum">
              <a:rPr lang="en-US" sz="1000">
                <a:solidFill>
                  <a:srgbClr val="0E438A"/>
                </a:solidFill>
                <a:latin typeface="Zurich BT"/>
                <a:cs typeface="Times New Roman" pitchFamily="18" charset="0"/>
              </a:rPr>
              <a:pPr algn="r"/>
              <a:t>21</a:t>
            </a:fld>
            <a:endParaRPr lang="en-US" sz="1000">
              <a:solidFill>
                <a:srgbClr val="0E438A"/>
              </a:solidFill>
              <a:latin typeface="Zurich BT"/>
              <a:cs typeface="Times New Roman" pitchFamily="18" charset="0"/>
            </a:endParaRPr>
          </a:p>
        </p:txBody>
      </p:sp>
      <p:sp>
        <p:nvSpPr>
          <p:cNvPr id="27653" name="AutoShape 11" descr="Z"/>
          <p:cNvSpPr>
            <a:spLocks noChangeAspect="1" noChangeArrowheads="1"/>
          </p:cNvSpPr>
          <p:nvPr/>
        </p:nvSpPr>
        <p:spPr bwMode="auto">
          <a:xfrm>
            <a:off x="4419600" y="2916238"/>
            <a:ext cx="304800" cy="304800"/>
          </a:xfrm>
          <a:prstGeom prst="rect">
            <a:avLst/>
          </a:prstGeom>
          <a:noFill/>
          <a:ln w="9525">
            <a:noFill/>
            <a:miter lim="800000"/>
            <a:headEnd/>
            <a:tailEnd/>
          </a:ln>
        </p:spPr>
        <p:txBody>
          <a:bodyPr/>
          <a:lstStyle/>
          <a:p>
            <a:endParaRPr lang="en-GB"/>
          </a:p>
        </p:txBody>
      </p:sp>
      <p:pic>
        <p:nvPicPr>
          <p:cNvPr id="27654" name="Picture 13" descr="Dslam_Huawei"/>
          <p:cNvPicPr>
            <a:picLocks noChangeAspect="1" noChangeArrowheads="1"/>
          </p:cNvPicPr>
          <p:nvPr/>
        </p:nvPicPr>
        <p:blipFill>
          <a:blip r:embed="rId2" cstate="print"/>
          <a:srcRect/>
          <a:stretch>
            <a:fillRect/>
          </a:stretch>
        </p:blipFill>
        <p:spPr bwMode="auto">
          <a:xfrm>
            <a:off x="2411413" y="1916113"/>
            <a:ext cx="1247775" cy="936625"/>
          </a:xfrm>
          <a:prstGeom prst="rect">
            <a:avLst/>
          </a:prstGeom>
          <a:noFill/>
          <a:ln w="9525">
            <a:noFill/>
            <a:miter lim="800000"/>
            <a:headEnd/>
            <a:tailEnd/>
          </a:ln>
        </p:spPr>
      </p:pic>
      <p:pic>
        <p:nvPicPr>
          <p:cNvPr id="27655" name="Picture 15"/>
          <p:cNvPicPr>
            <a:picLocks noChangeAspect="1" noChangeArrowheads="1"/>
          </p:cNvPicPr>
          <p:nvPr/>
        </p:nvPicPr>
        <p:blipFill>
          <a:blip r:embed="rId3" cstate="print"/>
          <a:srcRect/>
          <a:stretch>
            <a:fillRect/>
          </a:stretch>
        </p:blipFill>
        <p:spPr bwMode="auto">
          <a:xfrm>
            <a:off x="3995738" y="2347913"/>
            <a:ext cx="2238375" cy="581025"/>
          </a:xfrm>
          <a:prstGeom prst="rect">
            <a:avLst/>
          </a:prstGeom>
          <a:noFill/>
          <a:ln w="9525">
            <a:noFill/>
            <a:miter lim="800000"/>
            <a:headEnd/>
            <a:tailEnd/>
          </a:ln>
        </p:spPr>
      </p:pic>
      <p:sp>
        <p:nvSpPr>
          <p:cNvPr id="27656" name="Text Box 16"/>
          <p:cNvSpPr txBox="1">
            <a:spLocks noChangeArrowheads="1"/>
          </p:cNvSpPr>
          <p:nvPr/>
        </p:nvSpPr>
        <p:spPr bwMode="auto">
          <a:xfrm>
            <a:off x="611188" y="2132013"/>
            <a:ext cx="1649412" cy="517525"/>
          </a:xfrm>
          <a:prstGeom prst="rect">
            <a:avLst/>
          </a:prstGeom>
          <a:noFill/>
          <a:ln w="9525">
            <a:noFill/>
            <a:miter lim="800000"/>
            <a:headEnd/>
            <a:tailEnd/>
          </a:ln>
        </p:spPr>
        <p:txBody>
          <a:bodyPr wrap="none">
            <a:spAutoFit/>
          </a:bodyPr>
          <a:lstStyle/>
          <a:p>
            <a:r>
              <a:rPr lang="en-US" sz="1400" b="1" dirty="0">
                <a:solidFill>
                  <a:schemeClr val="tx1"/>
                </a:solidFill>
                <a:latin typeface="Verdana" pitchFamily="34" charset="0"/>
              </a:rPr>
              <a:t>DSLAM, MSAN,</a:t>
            </a:r>
          </a:p>
          <a:p>
            <a:r>
              <a:rPr lang="en-US" sz="1400" b="1" dirty="0">
                <a:solidFill>
                  <a:schemeClr val="tx1"/>
                </a:solidFill>
                <a:latin typeface="Verdana" pitchFamily="34" charset="0"/>
              </a:rPr>
              <a:t>GPON OLT</a:t>
            </a:r>
          </a:p>
        </p:txBody>
      </p:sp>
      <p:sp>
        <p:nvSpPr>
          <p:cNvPr id="27657" name="Rectangle 18"/>
          <p:cNvSpPr>
            <a:spLocks noChangeArrowheads="1"/>
          </p:cNvSpPr>
          <p:nvPr/>
        </p:nvSpPr>
        <p:spPr bwMode="auto">
          <a:xfrm>
            <a:off x="3635375" y="3140075"/>
            <a:ext cx="4032250" cy="830997"/>
          </a:xfrm>
          <a:prstGeom prst="rect">
            <a:avLst/>
          </a:prstGeom>
          <a:noFill/>
          <a:ln w="9525">
            <a:noFill/>
            <a:miter lim="800000"/>
            <a:headEnd/>
            <a:tailEnd/>
          </a:ln>
        </p:spPr>
        <p:txBody>
          <a:bodyPr>
            <a:spAutoFit/>
          </a:bodyPr>
          <a:lstStyle/>
          <a:p>
            <a:r>
              <a:rPr lang="fr-FR" sz="1200" dirty="0" smtClean="0">
                <a:solidFill>
                  <a:schemeClr val="tx1"/>
                </a:solidFill>
              </a:rPr>
              <a:t> Une référence directe à </a:t>
            </a:r>
            <a:r>
              <a:rPr lang="fr-FR" sz="1200" b="1" dirty="0" smtClean="0">
                <a:solidFill>
                  <a:schemeClr val="tx1"/>
                </a:solidFill>
              </a:rPr>
              <a:t>l'ETSI TS 102 706 V1.2.1</a:t>
            </a:r>
            <a:r>
              <a:rPr lang="fr-FR" sz="1200" dirty="0" smtClean="0">
                <a:solidFill>
                  <a:schemeClr val="tx1"/>
                </a:solidFill>
              </a:rPr>
              <a:t> (2011), Méthode de mesure de génie de l'environnement (EE) pour l'efficacité énergétique des équipements de réseau d'accès sans fil. </a:t>
            </a:r>
            <a:endParaRPr lang="fr-FR" sz="1200" dirty="0">
              <a:solidFill>
                <a:schemeClr val="tx1"/>
              </a:solidFill>
            </a:endParaRPr>
          </a:p>
        </p:txBody>
      </p:sp>
      <p:sp>
        <p:nvSpPr>
          <p:cNvPr id="27658" name="Text Box 19"/>
          <p:cNvSpPr txBox="1">
            <a:spLocks noChangeArrowheads="1"/>
          </p:cNvSpPr>
          <p:nvPr/>
        </p:nvSpPr>
        <p:spPr bwMode="auto">
          <a:xfrm>
            <a:off x="611188" y="3213100"/>
            <a:ext cx="1728787" cy="523220"/>
          </a:xfrm>
          <a:prstGeom prst="rect">
            <a:avLst/>
          </a:prstGeom>
          <a:noFill/>
          <a:ln w="9525">
            <a:noFill/>
            <a:miter lim="800000"/>
            <a:headEnd/>
            <a:tailEnd/>
          </a:ln>
        </p:spPr>
        <p:txBody>
          <a:bodyPr>
            <a:spAutoFit/>
          </a:bodyPr>
          <a:lstStyle/>
          <a:p>
            <a:r>
              <a:rPr lang="en-US" sz="1400" b="1" dirty="0" err="1" smtClean="0">
                <a:solidFill>
                  <a:schemeClr val="tx1"/>
                </a:solidFill>
                <a:latin typeface="Verdana" pitchFamily="34" charset="0"/>
              </a:rPr>
              <a:t>Equipement</a:t>
            </a:r>
            <a:r>
              <a:rPr lang="en-US" sz="1400" b="1" dirty="0" smtClean="0">
                <a:solidFill>
                  <a:schemeClr val="tx1"/>
                </a:solidFill>
                <a:latin typeface="Verdana" pitchFamily="34" charset="0"/>
              </a:rPr>
              <a:t> sans </a:t>
            </a:r>
            <a:r>
              <a:rPr lang="en-US" sz="1400" b="1" dirty="0" err="1" smtClean="0">
                <a:solidFill>
                  <a:schemeClr val="tx1"/>
                </a:solidFill>
                <a:latin typeface="Verdana" pitchFamily="34" charset="0"/>
              </a:rPr>
              <a:t>fil</a:t>
            </a:r>
            <a:endParaRPr lang="en-US" sz="1400" b="1" dirty="0">
              <a:solidFill>
                <a:schemeClr val="tx1"/>
              </a:solidFill>
              <a:latin typeface="Verdana" pitchFamily="34" charset="0"/>
            </a:endParaRPr>
          </a:p>
        </p:txBody>
      </p:sp>
      <p:pic>
        <p:nvPicPr>
          <p:cNvPr id="27659" name="Picture 21" descr="campi-elettromagnetici"/>
          <p:cNvPicPr>
            <a:picLocks noChangeAspect="1" noChangeArrowheads="1"/>
          </p:cNvPicPr>
          <p:nvPr/>
        </p:nvPicPr>
        <p:blipFill>
          <a:blip r:embed="rId4" cstate="print"/>
          <a:srcRect/>
          <a:stretch>
            <a:fillRect/>
          </a:stretch>
        </p:blipFill>
        <p:spPr bwMode="auto">
          <a:xfrm>
            <a:off x="2555875" y="2924175"/>
            <a:ext cx="865188" cy="1008063"/>
          </a:xfrm>
          <a:prstGeom prst="rect">
            <a:avLst/>
          </a:prstGeom>
          <a:noFill/>
          <a:ln w="9525">
            <a:noFill/>
            <a:miter lim="800000"/>
            <a:headEnd/>
            <a:tailEnd/>
          </a:ln>
        </p:spPr>
      </p:pic>
      <p:pic>
        <p:nvPicPr>
          <p:cNvPr id="27660" name="Picture 23"/>
          <p:cNvPicPr>
            <a:picLocks noChangeAspect="1" noChangeArrowheads="1"/>
          </p:cNvPicPr>
          <p:nvPr/>
        </p:nvPicPr>
        <p:blipFill>
          <a:blip r:embed="rId5" cstate="print"/>
          <a:srcRect/>
          <a:stretch>
            <a:fillRect/>
          </a:stretch>
        </p:blipFill>
        <p:spPr bwMode="auto">
          <a:xfrm>
            <a:off x="3851275" y="4292600"/>
            <a:ext cx="2457450" cy="514350"/>
          </a:xfrm>
          <a:prstGeom prst="rect">
            <a:avLst/>
          </a:prstGeom>
          <a:noFill/>
          <a:ln w="9525">
            <a:noFill/>
            <a:miter lim="800000"/>
            <a:headEnd/>
            <a:tailEnd/>
          </a:ln>
        </p:spPr>
      </p:pic>
      <p:sp>
        <p:nvSpPr>
          <p:cNvPr id="27661" name="AutoShape 27" descr="Z"/>
          <p:cNvSpPr>
            <a:spLocks noChangeAspect="1" noChangeArrowheads="1"/>
          </p:cNvSpPr>
          <p:nvPr/>
        </p:nvSpPr>
        <p:spPr bwMode="auto">
          <a:xfrm>
            <a:off x="3733800" y="2230438"/>
            <a:ext cx="1676400" cy="1676400"/>
          </a:xfrm>
          <a:prstGeom prst="rect">
            <a:avLst/>
          </a:prstGeom>
          <a:noFill/>
          <a:ln w="9525">
            <a:noFill/>
            <a:miter lim="800000"/>
            <a:headEnd/>
            <a:tailEnd/>
          </a:ln>
        </p:spPr>
        <p:txBody>
          <a:bodyPr/>
          <a:lstStyle/>
          <a:p>
            <a:endParaRPr lang="en-GB"/>
          </a:p>
        </p:txBody>
      </p:sp>
      <p:pic>
        <p:nvPicPr>
          <p:cNvPr id="27662" name="Picture 29" descr="220px-Cisco-rs1"/>
          <p:cNvPicPr>
            <a:picLocks noChangeAspect="1" noChangeArrowheads="1"/>
          </p:cNvPicPr>
          <p:nvPr/>
        </p:nvPicPr>
        <p:blipFill>
          <a:blip r:embed="rId6" cstate="print"/>
          <a:srcRect/>
          <a:stretch>
            <a:fillRect/>
          </a:stretch>
        </p:blipFill>
        <p:spPr bwMode="auto">
          <a:xfrm>
            <a:off x="2484438" y="4005263"/>
            <a:ext cx="1119187" cy="1119187"/>
          </a:xfrm>
          <a:prstGeom prst="rect">
            <a:avLst/>
          </a:prstGeom>
          <a:noFill/>
          <a:ln w="9525">
            <a:noFill/>
            <a:miter lim="800000"/>
            <a:headEnd/>
            <a:tailEnd/>
          </a:ln>
        </p:spPr>
      </p:pic>
      <p:sp>
        <p:nvSpPr>
          <p:cNvPr id="27663" name="Text Box 30"/>
          <p:cNvSpPr txBox="1">
            <a:spLocks noChangeArrowheads="1"/>
          </p:cNvSpPr>
          <p:nvPr/>
        </p:nvSpPr>
        <p:spPr bwMode="auto">
          <a:xfrm>
            <a:off x="611560" y="4149080"/>
            <a:ext cx="1728787" cy="738664"/>
          </a:xfrm>
          <a:prstGeom prst="rect">
            <a:avLst/>
          </a:prstGeom>
          <a:noFill/>
          <a:ln w="9525">
            <a:noFill/>
            <a:miter lim="800000"/>
            <a:headEnd/>
            <a:tailEnd/>
          </a:ln>
        </p:spPr>
        <p:txBody>
          <a:bodyPr>
            <a:spAutoFit/>
          </a:bodyPr>
          <a:lstStyle/>
          <a:p>
            <a:r>
              <a:rPr lang="fr-FR" sz="1400" b="1" dirty="0" smtClean="0">
                <a:solidFill>
                  <a:schemeClr val="tx1"/>
                </a:solidFill>
                <a:latin typeface="Verdana" pitchFamily="34" charset="0"/>
              </a:rPr>
              <a:t>Routeurs et commutateurs Ethernet </a:t>
            </a:r>
            <a:endParaRPr lang="en-US" sz="1400" b="1" dirty="0">
              <a:solidFill>
                <a:schemeClr val="tx1"/>
              </a:solidFill>
              <a:latin typeface="Verdana" pitchFamily="34" charset="0"/>
            </a:endParaRPr>
          </a:p>
        </p:txBody>
      </p:sp>
      <p:sp>
        <p:nvSpPr>
          <p:cNvPr id="27664" name="Text Box 31"/>
          <p:cNvSpPr txBox="1">
            <a:spLocks noChangeArrowheads="1"/>
          </p:cNvSpPr>
          <p:nvPr/>
        </p:nvSpPr>
        <p:spPr bwMode="auto">
          <a:xfrm>
            <a:off x="611188" y="5229225"/>
            <a:ext cx="1728787" cy="738664"/>
          </a:xfrm>
          <a:prstGeom prst="rect">
            <a:avLst/>
          </a:prstGeom>
          <a:noFill/>
          <a:ln w="9525">
            <a:noFill/>
            <a:miter lim="800000"/>
            <a:headEnd/>
            <a:tailEnd/>
          </a:ln>
        </p:spPr>
        <p:txBody>
          <a:bodyPr>
            <a:spAutoFit/>
          </a:bodyPr>
          <a:lstStyle/>
          <a:p>
            <a:r>
              <a:rPr lang="fr-FR" sz="1400" b="1" dirty="0" smtClean="0">
                <a:solidFill>
                  <a:schemeClr val="tx1"/>
                </a:solidFill>
                <a:latin typeface="Verdana" pitchFamily="34" charset="0"/>
              </a:rPr>
              <a:t>Petits dispositifs de réseautage </a:t>
            </a:r>
            <a:endParaRPr lang="en-US" sz="1400" b="1" dirty="0" smtClean="0">
              <a:solidFill>
                <a:schemeClr val="tx1"/>
              </a:solidFill>
              <a:latin typeface="Verdana" pitchFamily="34" charset="0"/>
            </a:endParaRPr>
          </a:p>
        </p:txBody>
      </p:sp>
      <p:pic>
        <p:nvPicPr>
          <p:cNvPr id="27665" name="Picture 33"/>
          <p:cNvPicPr>
            <a:picLocks noChangeAspect="1" noChangeArrowheads="1"/>
          </p:cNvPicPr>
          <p:nvPr/>
        </p:nvPicPr>
        <p:blipFill>
          <a:blip r:embed="rId7" cstate="print"/>
          <a:srcRect/>
          <a:stretch>
            <a:fillRect/>
          </a:stretch>
        </p:blipFill>
        <p:spPr bwMode="auto">
          <a:xfrm>
            <a:off x="3924300" y="5300663"/>
            <a:ext cx="4500563" cy="611187"/>
          </a:xfrm>
          <a:prstGeom prst="rect">
            <a:avLst/>
          </a:prstGeom>
          <a:noFill/>
          <a:ln w="9525">
            <a:noFill/>
            <a:miter lim="800000"/>
            <a:headEnd/>
            <a:tailEnd/>
          </a:ln>
        </p:spPr>
      </p:pic>
      <p:sp>
        <p:nvSpPr>
          <p:cNvPr id="27666" name="AutoShape 3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GB"/>
          </a:p>
        </p:txBody>
      </p:sp>
      <p:pic>
        <p:nvPicPr>
          <p:cNvPr id="27667" name="Picture 37" descr="modem-Alice"/>
          <p:cNvPicPr>
            <a:picLocks noChangeAspect="1" noChangeArrowheads="1"/>
          </p:cNvPicPr>
          <p:nvPr/>
        </p:nvPicPr>
        <p:blipFill>
          <a:blip r:embed="rId8" cstate="print"/>
          <a:srcRect/>
          <a:stretch>
            <a:fillRect/>
          </a:stretch>
        </p:blipFill>
        <p:spPr bwMode="auto">
          <a:xfrm>
            <a:off x="2312988" y="5300663"/>
            <a:ext cx="1322387" cy="679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95288" y="620683"/>
            <a:ext cx="7772400" cy="400110"/>
          </a:xfrm>
        </p:spPr>
        <p:txBody>
          <a:bodyPr/>
          <a:lstStyle/>
          <a:p>
            <a:r>
              <a:rPr lang="fr-FR" dirty="0" smtClean="0"/>
              <a:t>Activités futures </a:t>
            </a:r>
            <a:endParaRPr lang="en-US" dirty="0" smtClean="0"/>
          </a:p>
        </p:txBody>
      </p:sp>
      <p:sp>
        <p:nvSpPr>
          <p:cNvPr id="28675" name="Content Placeholder 2"/>
          <p:cNvSpPr>
            <a:spLocks noGrp="1"/>
          </p:cNvSpPr>
          <p:nvPr>
            <p:ph idx="1"/>
          </p:nvPr>
        </p:nvSpPr>
        <p:spPr>
          <a:xfrm>
            <a:off x="250825" y="1052513"/>
            <a:ext cx="6409407" cy="4400550"/>
          </a:xfrm>
        </p:spPr>
        <p:txBody>
          <a:bodyPr/>
          <a:lstStyle/>
          <a:p>
            <a:pPr>
              <a:buNone/>
            </a:pPr>
            <a:r>
              <a:rPr lang="fr-FR" sz="1400" b="1" dirty="0" smtClean="0">
                <a:solidFill>
                  <a:schemeClr val="tx1"/>
                </a:solidFill>
              </a:rPr>
              <a:t>• Rec.  UIT-T Réseau LM &amp; M_</a:t>
            </a:r>
            <a:endParaRPr lang="fr-FR" sz="1400" dirty="0" smtClean="0">
              <a:solidFill>
                <a:schemeClr val="tx1"/>
              </a:solidFill>
            </a:endParaRPr>
          </a:p>
          <a:p>
            <a:pPr>
              <a:buNone/>
            </a:pPr>
            <a:r>
              <a:rPr lang="fr-FR" sz="1400" dirty="0" smtClean="0">
                <a:solidFill>
                  <a:schemeClr val="tx1"/>
                </a:solidFill>
              </a:rPr>
              <a:t>	- L'objectif est de définir des </a:t>
            </a:r>
            <a:r>
              <a:rPr lang="fr-FR" sz="1400" b="1" dirty="0" smtClean="0">
                <a:solidFill>
                  <a:schemeClr val="tx1"/>
                </a:solidFill>
              </a:rPr>
              <a:t>indicateurs d'efficacité énergétique </a:t>
            </a:r>
            <a:r>
              <a:rPr lang="fr-FR" sz="1400" dirty="0" smtClean="0">
                <a:solidFill>
                  <a:schemeClr val="tx1"/>
                </a:solidFill>
              </a:rPr>
              <a:t>pour les </a:t>
            </a:r>
            <a:r>
              <a:rPr lang="fr-FR" sz="1400" b="1" dirty="0" smtClean="0">
                <a:solidFill>
                  <a:schemeClr val="tx1"/>
                </a:solidFill>
              </a:rPr>
              <a:t>réseaux</a:t>
            </a:r>
            <a:r>
              <a:rPr lang="fr-FR" sz="1400" dirty="0" smtClean="0">
                <a:solidFill>
                  <a:schemeClr val="tx1"/>
                </a:solidFill>
              </a:rPr>
              <a:t> fixes et sans fil BB </a:t>
            </a:r>
          </a:p>
          <a:p>
            <a:pPr>
              <a:buNone/>
            </a:pPr>
            <a:r>
              <a:rPr lang="fr-FR" sz="1400" dirty="0" smtClean="0">
                <a:solidFill>
                  <a:schemeClr val="tx1"/>
                </a:solidFill>
              </a:rPr>
              <a:t>	- L'activité est réalisée </a:t>
            </a:r>
            <a:r>
              <a:rPr lang="fr-FR" sz="1400" b="1" dirty="0" smtClean="0">
                <a:solidFill>
                  <a:schemeClr val="tx1"/>
                </a:solidFill>
              </a:rPr>
              <a:t>conjointement avec l'ETSI EE</a:t>
            </a:r>
            <a:r>
              <a:rPr lang="fr-FR" sz="1400" dirty="0" smtClean="0">
                <a:solidFill>
                  <a:schemeClr val="tx1"/>
                </a:solidFill>
              </a:rPr>
              <a:t> </a:t>
            </a:r>
          </a:p>
          <a:p>
            <a:pPr>
              <a:buNone/>
            </a:pPr>
            <a:r>
              <a:rPr lang="fr-FR" sz="1400" b="1" dirty="0" smtClean="0">
                <a:solidFill>
                  <a:schemeClr val="tx1"/>
                </a:solidFill>
              </a:rPr>
              <a:t>• Rec.  UIT-T Infra. LM &amp; M </a:t>
            </a:r>
            <a:endParaRPr lang="fr-FR" sz="1400" dirty="0" smtClean="0">
              <a:solidFill>
                <a:schemeClr val="tx1"/>
              </a:solidFill>
            </a:endParaRPr>
          </a:p>
          <a:p>
            <a:pPr>
              <a:buNone/>
            </a:pPr>
            <a:r>
              <a:rPr lang="fr-FR" sz="1400" dirty="0" smtClean="0">
                <a:solidFill>
                  <a:schemeClr val="tx1"/>
                </a:solidFill>
              </a:rPr>
              <a:t>	- L'objectif est de définir des </a:t>
            </a:r>
            <a:r>
              <a:rPr lang="fr-FR" sz="1400" b="1" dirty="0" smtClean="0">
                <a:solidFill>
                  <a:schemeClr val="tx1"/>
                </a:solidFill>
              </a:rPr>
              <a:t>indicateurs</a:t>
            </a:r>
            <a:r>
              <a:rPr lang="fr-FR" sz="1400" dirty="0" smtClean="0">
                <a:solidFill>
                  <a:schemeClr val="tx1"/>
                </a:solidFill>
              </a:rPr>
              <a:t> et des mesures pour </a:t>
            </a:r>
          </a:p>
          <a:p>
            <a:pPr>
              <a:buNone/>
            </a:pPr>
            <a:r>
              <a:rPr lang="fr-FR" sz="1400" dirty="0" smtClean="0">
                <a:solidFill>
                  <a:schemeClr val="tx1"/>
                </a:solidFill>
              </a:rPr>
              <a:t>       évaluer </a:t>
            </a:r>
            <a:r>
              <a:rPr lang="fr-FR" sz="1400" b="1" dirty="0" smtClean="0">
                <a:solidFill>
                  <a:schemeClr val="tx1"/>
                </a:solidFill>
              </a:rPr>
              <a:t>l'efficacité énergétique des équipements   d'alimentation électrique et de refroidissement </a:t>
            </a:r>
            <a:r>
              <a:rPr lang="fr-FR" sz="1400" dirty="0" smtClean="0">
                <a:solidFill>
                  <a:schemeClr val="tx1"/>
                </a:solidFill>
              </a:rPr>
              <a:t>pour le TLC et les data centres </a:t>
            </a:r>
          </a:p>
          <a:p>
            <a:pPr>
              <a:buNone/>
            </a:pPr>
            <a:r>
              <a:rPr lang="fr-FR" sz="1400" b="1" dirty="0" smtClean="0">
                <a:solidFill>
                  <a:schemeClr val="tx1"/>
                </a:solidFill>
              </a:rPr>
              <a:t>• Rec.  </a:t>
            </a:r>
            <a:r>
              <a:rPr lang="fr-FR" sz="1400" b="1" dirty="0" err="1" smtClean="0">
                <a:solidFill>
                  <a:schemeClr val="tx1"/>
                </a:solidFill>
              </a:rPr>
              <a:t>L.Ref</a:t>
            </a:r>
            <a:r>
              <a:rPr lang="fr-FR" sz="1400" b="1" dirty="0" smtClean="0">
                <a:solidFill>
                  <a:schemeClr val="tx1"/>
                </a:solidFill>
              </a:rPr>
              <a:t> </a:t>
            </a:r>
            <a:endParaRPr lang="fr-FR" sz="1400" dirty="0" smtClean="0">
              <a:solidFill>
                <a:schemeClr val="tx1"/>
              </a:solidFill>
            </a:endParaRPr>
          </a:p>
          <a:p>
            <a:pPr>
              <a:buNone/>
            </a:pPr>
            <a:r>
              <a:rPr lang="fr-FR" sz="1400" dirty="0" smtClean="0">
                <a:solidFill>
                  <a:schemeClr val="tx1"/>
                </a:solidFill>
              </a:rPr>
              <a:t>	- L'objectif est de définir des </a:t>
            </a:r>
            <a:r>
              <a:rPr lang="fr-FR" sz="1400" b="1" dirty="0" smtClean="0">
                <a:solidFill>
                  <a:schemeClr val="tx1"/>
                </a:solidFill>
              </a:rPr>
              <a:t>valeurs informatives relatives à l'efficacité énergétique </a:t>
            </a:r>
            <a:r>
              <a:rPr lang="fr-FR" sz="1400" dirty="0" smtClean="0">
                <a:solidFill>
                  <a:schemeClr val="tx1"/>
                </a:solidFill>
              </a:rPr>
              <a:t>pour différents types d'équipements de réseau TLC.  Ces valeurs informatives devraient représenter un support valable dans le processus de choix des technologies plus économes en énergie pour la mise à niveau du réseau / déploiement, réduisant ainsi l'empreinte carbone du secteur des TIC </a:t>
            </a:r>
          </a:p>
          <a:p>
            <a:pPr>
              <a:buNone/>
            </a:pPr>
            <a:r>
              <a:rPr lang="fr-FR" sz="1400" b="1" dirty="0" smtClean="0">
                <a:solidFill>
                  <a:schemeClr val="tx1"/>
                </a:solidFill>
              </a:rPr>
              <a:t>• Rec.  UIT-T L.DC minimum </a:t>
            </a:r>
            <a:endParaRPr lang="fr-FR" sz="1400" dirty="0" smtClean="0">
              <a:solidFill>
                <a:schemeClr val="tx1"/>
              </a:solidFill>
            </a:endParaRPr>
          </a:p>
          <a:p>
            <a:pPr>
              <a:buNone/>
            </a:pPr>
            <a:r>
              <a:rPr lang="fr-FR" sz="1400" dirty="0" smtClean="0">
                <a:solidFill>
                  <a:schemeClr val="tx1"/>
                </a:solidFill>
              </a:rPr>
              <a:t>	- L'objectif est de définir l'</a:t>
            </a:r>
            <a:r>
              <a:rPr lang="fr-FR" sz="1400" b="1" dirty="0" smtClean="0">
                <a:solidFill>
                  <a:schemeClr val="tx1"/>
                </a:solidFill>
              </a:rPr>
              <a:t>ensemble minimal de paramètres</a:t>
            </a:r>
            <a:r>
              <a:rPr lang="fr-FR" sz="1400" dirty="0" smtClean="0">
                <a:solidFill>
                  <a:schemeClr val="tx1"/>
                </a:solidFill>
              </a:rPr>
              <a:t> qui doivent être communiqués en fonction du </a:t>
            </a:r>
            <a:r>
              <a:rPr lang="fr-FR" sz="1400" b="1" dirty="0" smtClean="0">
                <a:solidFill>
                  <a:schemeClr val="tx1"/>
                </a:solidFill>
              </a:rPr>
              <a:t>système d'alimentation / de refroidissement</a:t>
            </a:r>
            <a:r>
              <a:rPr lang="fr-FR" sz="1400" dirty="0" smtClean="0">
                <a:solidFill>
                  <a:schemeClr val="tx1"/>
                </a:solidFill>
              </a:rPr>
              <a:t> et des </a:t>
            </a:r>
            <a:r>
              <a:rPr lang="fr-FR" sz="1400" b="1" dirty="0" smtClean="0">
                <a:solidFill>
                  <a:schemeClr val="tx1"/>
                </a:solidFill>
              </a:rPr>
              <a:t>équipements TIC</a:t>
            </a:r>
            <a:r>
              <a:rPr lang="fr-FR" sz="1400" dirty="0" smtClean="0">
                <a:solidFill>
                  <a:schemeClr val="tx1"/>
                </a:solidFill>
              </a:rPr>
              <a:t> à gérer dans des data centres et des centres TLC  dans le plus grand respect de l’environnement </a:t>
            </a:r>
            <a:endParaRPr lang="en-US" sz="1400" b="1" dirty="0" smtClean="0">
              <a:solidFill>
                <a:schemeClr val="tx1"/>
              </a:solidFill>
            </a:endParaRPr>
          </a:p>
        </p:txBody>
      </p:sp>
      <p:sp>
        <p:nvSpPr>
          <p:cNvPr id="28676" name="Slide Number Placeholder 3"/>
          <p:cNvSpPr>
            <a:spLocks noGrp="1"/>
          </p:cNvSpPr>
          <p:nvPr>
            <p:ph type="sldNum" sz="quarter" idx="10"/>
          </p:nvPr>
        </p:nvSpPr>
        <p:spPr>
          <a:xfrm>
            <a:off x="8424863" y="6381750"/>
            <a:ext cx="323850" cy="244475"/>
          </a:xfrm>
        </p:spPr>
        <p:txBody>
          <a:bodyPr/>
          <a:lstStyle/>
          <a:p>
            <a:fld id="{BAE53699-7662-4A85-917E-8E41AF7F83CB}" type="slidenum">
              <a:rPr lang="en-US"/>
              <a:pPr/>
              <a:t>22</a:t>
            </a:fld>
            <a:endParaRPr lang="en-US"/>
          </a:p>
        </p:txBody>
      </p:sp>
      <p:pic>
        <p:nvPicPr>
          <p:cNvPr id="28677" name="Picture 51"/>
          <p:cNvPicPr>
            <a:picLocks noChangeAspect="1" noChangeArrowheads="1"/>
          </p:cNvPicPr>
          <p:nvPr/>
        </p:nvPicPr>
        <p:blipFill>
          <a:blip r:embed="rId2" cstate="print"/>
          <a:srcRect/>
          <a:stretch>
            <a:fillRect/>
          </a:stretch>
        </p:blipFill>
        <p:spPr bwMode="auto">
          <a:xfrm>
            <a:off x="6948488" y="981075"/>
            <a:ext cx="1979612" cy="1252538"/>
          </a:xfrm>
          <a:prstGeom prst="rect">
            <a:avLst/>
          </a:prstGeom>
          <a:noFill/>
          <a:ln w="9525">
            <a:noFill/>
            <a:miter lim="800000"/>
            <a:headEnd/>
            <a:tailEnd/>
          </a:ln>
        </p:spPr>
      </p:pic>
      <p:pic>
        <p:nvPicPr>
          <p:cNvPr id="28678" name="Picture 53" descr="o"/>
          <p:cNvPicPr>
            <a:picLocks noChangeAspect="1" noChangeArrowheads="1"/>
          </p:cNvPicPr>
          <p:nvPr/>
        </p:nvPicPr>
        <p:blipFill>
          <a:blip r:embed="rId3" cstate="print"/>
          <a:srcRect/>
          <a:stretch>
            <a:fillRect/>
          </a:stretch>
        </p:blipFill>
        <p:spPr bwMode="auto">
          <a:xfrm>
            <a:off x="7092950" y="3644900"/>
            <a:ext cx="1674813" cy="1257300"/>
          </a:xfrm>
          <a:prstGeom prst="rect">
            <a:avLst/>
          </a:prstGeom>
          <a:noFill/>
          <a:ln w="9525">
            <a:noFill/>
            <a:miter lim="800000"/>
            <a:headEnd/>
            <a:tailEnd/>
          </a:ln>
        </p:spPr>
      </p:pic>
      <p:pic>
        <p:nvPicPr>
          <p:cNvPr id="28679" name="Picture 55" descr="data-centre-diagram"/>
          <p:cNvPicPr>
            <a:picLocks noChangeAspect="1" noChangeArrowheads="1"/>
          </p:cNvPicPr>
          <p:nvPr/>
        </p:nvPicPr>
        <p:blipFill>
          <a:blip r:embed="rId4" cstate="print"/>
          <a:srcRect/>
          <a:stretch>
            <a:fillRect/>
          </a:stretch>
        </p:blipFill>
        <p:spPr bwMode="auto">
          <a:xfrm>
            <a:off x="6488113" y="2276475"/>
            <a:ext cx="1971675" cy="1216025"/>
          </a:xfrm>
          <a:prstGeom prst="rect">
            <a:avLst/>
          </a:prstGeom>
          <a:noFill/>
          <a:ln w="9525">
            <a:noFill/>
            <a:miter lim="800000"/>
            <a:headEnd/>
            <a:tailEnd/>
          </a:ln>
        </p:spPr>
      </p:pic>
      <p:pic>
        <p:nvPicPr>
          <p:cNvPr id="28680" name="Picture 57" descr="parameters-icone-6400-96"/>
          <p:cNvPicPr>
            <a:picLocks noChangeAspect="1" noChangeArrowheads="1"/>
          </p:cNvPicPr>
          <p:nvPr/>
        </p:nvPicPr>
        <p:blipFill>
          <a:blip r:embed="rId5" cstate="print"/>
          <a:srcRect/>
          <a:stretch>
            <a:fillRect/>
          </a:stretch>
        </p:blipFill>
        <p:spPr bwMode="auto">
          <a:xfrm>
            <a:off x="7164388" y="5229225"/>
            <a:ext cx="914400" cy="91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684213" y="742677"/>
            <a:ext cx="7772400" cy="384721"/>
          </a:xfrm>
        </p:spPr>
        <p:txBody>
          <a:bodyPr/>
          <a:lstStyle/>
          <a:p>
            <a:pPr algn="l"/>
            <a:r>
              <a:rPr lang="fr-FR" sz="1900" dirty="0" smtClean="0"/>
              <a:t>Plan de travail de la Question</a:t>
            </a:r>
            <a:r>
              <a:rPr lang="en-US" sz="1900" dirty="0" smtClean="0"/>
              <a:t> 17/5</a:t>
            </a:r>
          </a:p>
        </p:txBody>
      </p:sp>
      <p:sp>
        <p:nvSpPr>
          <p:cNvPr id="29699" name="Slide Number Placeholder 6"/>
          <p:cNvSpPr txBox="1">
            <a:spLocks noGrp="1"/>
          </p:cNvSpPr>
          <p:nvPr/>
        </p:nvSpPr>
        <p:spPr bwMode="auto">
          <a:xfrm>
            <a:off x="8785225" y="6403975"/>
            <a:ext cx="323850" cy="244475"/>
          </a:xfrm>
          <a:prstGeom prst="rect">
            <a:avLst/>
          </a:prstGeom>
          <a:solidFill>
            <a:schemeClr val="bg1"/>
          </a:solidFill>
          <a:ln w="9525">
            <a:noFill/>
            <a:miter lim="800000"/>
            <a:headEnd/>
            <a:tailEnd/>
          </a:ln>
        </p:spPr>
        <p:txBody>
          <a:bodyPr wrap="none">
            <a:spAutoFit/>
          </a:bodyPr>
          <a:lstStyle/>
          <a:p>
            <a:pPr algn="r"/>
            <a:fld id="{06FEFA5D-52BD-42D4-AC2C-83ACEC1DEEE5}" type="slidenum">
              <a:rPr lang="en-US" sz="1000">
                <a:solidFill>
                  <a:srgbClr val="0E438A"/>
                </a:solidFill>
                <a:latin typeface="Zurich BT"/>
                <a:cs typeface="Times New Roman" pitchFamily="18" charset="0"/>
              </a:rPr>
              <a:pPr algn="r"/>
              <a:t>23</a:t>
            </a:fld>
            <a:endParaRPr lang="en-US" sz="1000">
              <a:solidFill>
                <a:srgbClr val="0E438A"/>
              </a:solidFill>
              <a:latin typeface="Zurich BT"/>
              <a:cs typeface="Times New Roman" pitchFamily="18" charset="0"/>
            </a:endParaRPr>
          </a:p>
        </p:txBody>
      </p:sp>
      <p:pic>
        <p:nvPicPr>
          <p:cNvPr id="29700" name="Picture 4"/>
          <p:cNvPicPr>
            <a:picLocks noChangeAspect="1" noChangeArrowheads="1"/>
          </p:cNvPicPr>
          <p:nvPr/>
        </p:nvPicPr>
        <p:blipFill>
          <a:blip r:embed="rId2" cstate="print"/>
          <a:srcRect r="5286"/>
          <a:stretch>
            <a:fillRect/>
          </a:stretch>
        </p:blipFill>
        <p:spPr bwMode="auto">
          <a:xfrm>
            <a:off x="755650" y="1216025"/>
            <a:ext cx="7993063" cy="5092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6" descr="C:\Documents and Settings\lutz\My Documents\ITU PROJECTS\WTPF\Digital Messaging\Losse_elementen\ITU_logo.png"/>
          <p:cNvPicPr>
            <a:picLocks noChangeAspect="1" noChangeArrowheads="1"/>
          </p:cNvPicPr>
          <p:nvPr/>
        </p:nvPicPr>
        <p:blipFill>
          <a:blip r:embed="rId3" cstate="print"/>
          <a:srcRect/>
          <a:stretch>
            <a:fillRect/>
          </a:stretch>
        </p:blipFill>
        <p:spPr bwMode="auto">
          <a:xfrm>
            <a:off x="2555875" y="2636838"/>
            <a:ext cx="1668463" cy="2714625"/>
          </a:xfrm>
          <a:prstGeom prst="rect">
            <a:avLst/>
          </a:prstGeom>
          <a:noFill/>
          <a:ln w="9525">
            <a:noFill/>
            <a:miter lim="800000"/>
            <a:headEnd/>
            <a:tailEnd/>
          </a:ln>
        </p:spPr>
      </p:pic>
      <p:sp>
        <p:nvSpPr>
          <p:cNvPr id="9" name="Rectangle 6"/>
          <p:cNvSpPr>
            <a:spLocks noGrp="1" noChangeArrowheads="1"/>
          </p:cNvSpPr>
          <p:nvPr>
            <p:ph type="title"/>
          </p:nvPr>
        </p:nvSpPr>
        <p:spPr>
          <a:xfrm>
            <a:off x="1835150" y="5734050"/>
            <a:ext cx="5473700" cy="400050"/>
          </a:xfrm>
        </p:spPr>
        <p:txBody>
          <a:bodyPr/>
          <a:lstStyle/>
          <a:p>
            <a:r>
              <a:rPr lang="en-US" dirty="0" smtClean="0"/>
              <a:t>www.itu.int/UIT-T/climatechange/</a:t>
            </a:r>
            <a:endParaRPr lang="en-US" b="0" dirty="0" smtClean="0"/>
          </a:p>
        </p:txBody>
      </p:sp>
      <p:pic>
        <p:nvPicPr>
          <p:cNvPr id="30724" name="Picture 2" descr="C:\Documents and Settings\bueti\My Documents\My Pictures\itu-cc.gif"/>
          <p:cNvPicPr>
            <a:picLocks noChangeAspect="1" noChangeArrowheads="1"/>
          </p:cNvPicPr>
          <p:nvPr/>
        </p:nvPicPr>
        <p:blipFill>
          <a:blip r:embed="rId4" cstate="print"/>
          <a:srcRect/>
          <a:stretch>
            <a:fillRect/>
          </a:stretch>
        </p:blipFill>
        <p:spPr bwMode="auto">
          <a:xfrm>
            <a:off x="4552950" y="3054350"/>
            <a:ext cx="2354263" cy="2243138"/>
          </a:xfrm>
          <a:prstGeom prst="rect">
            <a:avLst/>
          </a:prstGeom>
          <a:noFill/>
          <a:ln w="9525">
            <a:noFill/>
            <a:miter lim="800000"/>
            <a:headEnd/>
            <a:tailEnd/>
          </a:ln>
        </p:spPr>
      </p:pic>
      <p:sp>
        <p:nvSpPr>
          <p:cNvPr id="30725" name="TextBox 4"/>
          <p:cNvSpPr txBox="1">
            <a:spLocks noChangeArrowheads="1"/>
          </p:cNvSpPr>
          <p:nvPr/>
        </p:nvSpPr>
        <p:spPr bwMode="auto">
          <a:xfrm>
            <a:off x="1817688" y="1628775"/>
            <a:ext cx="5508625" cy="461963"/>
          </a:xfrm>
          <a:prstGeom prst="rect">
            <a:avLst/>
          </a:prstGeom>
          <a:noFill/>
          <a:ln w="9525">
            <a:noFill/>
            <a:miter lim="800000"/>
            <a:headEnd/>
            <a:tailEnd/>
          </a:ln>
        </p:spPr>
        <p:txBody>
          <a:bodyPr>
            <a:spAutoFit/>
          </a:bodyPr>
          <a:lstStyle/>
          <a:p>
            <a:pPr eaLnBrk="0" hangingPunct="0">
              <a:buClr>
                <a:schemeClr val="tx1"/>
              </a:buClr>
              <a:buFont typeface="Arial" pitchFamily="34" charset="0"/>
              <a:buNone/>
            </a:pPr>
            <a:r>
              <a:rPr lang="en-US" sz="2400" dirty="0" smtClean="0">
                <a:solidFill>
                  <a:srgbClr val="FF0000"/>
                </a:solidFill>
                <a:latin typeface="Comic Sans MS" pitchFamily="66" charset="0"/>
              </a:rPr>
              <a:t>MERCI DE VOTRE ATTENTION</a:t>
            </a:r>
            <a:endParaRPr lang="en-US" sz="2400" dirty="0">
              <a:solidFill>
                <a:srgbClr val="FF0000"/>
              </a:solidFill>
              <a:latin typeface="Comic Sans MS" pitchFamily="66" charset="0"/>
            </a:endParaRPr>
          </a:p>
        </p:txBody>
      </p:sp>
      <p:sp>
        <p:nvSpPr>
          <p:cNvPr id="30726" name="Slide Number Placeholder 5"/>
          <p:cNvSpPr>
            <a:spLocks noGrp="1"/>
          </p:cNvSpPr>
          <p:nvPr>
            <p:ph type="sldNum" sz="quarter" idx="10"/>
          </p:nvPr>
        </p:nvSpPr>
        <p:spPr>
          <a:xfrm>
            <a:off x="8424863" y="6381750"/>
            <a:ext cx="323850" cy="244475"/>
          </a:xfrm>
        </p:spPr>
        <p:txBody>
          <a:bodyPr/>
          <a:lstStyle/>
          <a:p>
            <a:fld id="{B78BDFEB-1FAA-4AAE-9143-74C8EC097B4A}" type="slidenum">
              <a:rPr lang="en-US"/>
              <a:pPr/>
              <a:t>24</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395288" y="4652963"/>
            <a:ext cx="8424862" cy="576262"/>
          </a:xfrm>
          <a:prstGeom prst="rect">
            <a:avLst/>
          </a:prstGeom>
          <a:solidFill>
            <a:srgbClr val="CCFF99">
              <a:alpha val="50195"/>
            </a:srgbClr>
          </a:solidFill>
          <a:ln w="9525">
            <a:solidFill>
              <a:schemeClr val="tx1"/>
            </a:solidFill>
            <a:miter lim="800000"/>
            <a:headEnd/>
            <a:tailEnd/>
          </a:ln>
        </p:spPr>
        <p:txBody>
          <a:bodyPr wrap="none" anchor="ctr"/>
          <a:lstStyle/>
          <a:p>
            <a:endParaRPr lang="fr-FR"/>
          </a:p>
        </p:txBody>
      </p:sp>
      <p:sp>
        <p:nvSpPr>
          <p:cNvPr id="9219" name="Title 1"/>
          <p:cNvSpPr>
            <a:spLocks noGrp="1"/>
          </p:cNvSpPr>
          <p:nvPr>
            <p:ph type="title" idx="4294967295"/>
          </p:nvPr>
        </p:nvSpPr>
        <p:spPr>
          <a:xfrm>
            <a:off x="395288" y="115888"/>
            <a:ext cx="8280400" cy="830262"/>
          </a:xfrm>
        </p:spPr>
        <p:txBody>
          <a:bodyPr/>
          <a:lstStyle/>
          <a:p>
            <a:pPr eaLnBrk="1" hangingPunct="1"/>
            <a:r>
              <a:rPr lang="fr-FR" sz="2400" dirty="0" smtClean="0"/>
              <a:t>Groupe de travail (WP) 3/5</a:t>
            </a:r>
            <a:br>
              <a:rPr lang="fr-FR" sz="2400" dirty="0" smtClean="0"/>
            </a:br>
            <a:r>
              <a:rPr lang="fr-FR" sz="2400" dirty="0" smtClean="0"/>
              <a:t>« TIC et les changements climatiques »</a:t>
            </a:r>
            <a:endParaRPr lang="fr-FR" sz="3200" dirty="0" smtClean="0"/>
          </a:p>
        </p:txBody>
      </p:sp>
      <p:sp>
        <p:nvSpPr>
          <p:cNvPr id="9220" name="Content Placeholder 5"/>
          <p:cNvSpPr>
            <a:spLocks noGrp="1"/>
          </p:cNvSpPr>
          <p:nvPr>
            <p:ph sz="quarter" idx="4294967295"/>
          </p:nvPr>
        </p:nvSpPr>
        <p:spPr>
          <a:xfrm>
            <a:off x="395288" y="908720"/>
            <a:ext cx="8424862" cy="5328592"/>
          </a:xfrm>
        </p:spPr>
        <p:txBody>
          <a:bodyPr/>
          <a:lstStyle/>
          <a:p>
            <a:pPr marL="0" indent="0" eaLnBrk="1" hangingPunct="1">
              <a:spcBef>
                <a:spcPct val="0"/>
              </a:spcBef>
              <a:buNone/>
            </a:pPr>
            <a:r>
              <a:rPr lang="fr-FR" sz="1600" dirty="0" smtClean="0">
                <a:solidFill>
                  <a:srgbClr val="2E2E2E"/>
                </a:solidFill>
              </a:rPr>
              <a:t>WP 3/5 est responsable des études relatives aux TIC, à l'environnement et aux changements climatiques, de la mise au point de méthodologies pour évaluer les effets des TIC sur les changements climatiques, et de la publication de directives pour l'utilisation des TIC d'une manière respectueuse de l'environnement.</a:t>
            </a:r>
          </a:p>
          <a:p>
            <a:pPr marL="0" indent="0" eaLnBrk="1" hangingPunct="1">
              <a:buFont typeface="Wingdings" pitchFamily="2" charset="2"/>
              <a:buNone/>
            </a:pPr>
            <a:endParaRPr lang="fr-FR" sz="1600" b="1" dirty="0" smtClean="0">
              <a:solidFill>
                <a:srgbClr val="1B5BA2"/>
              </a:solidFill>
              <a:cs typeface="Times New Roman" pitchFamily="18" charset="0"/>
            </a:endParaRPr>
          </a:p>
          <a:p>
            <a:pPr marL="0" indent="0" eaLnBrk="1" hangingPunct="1">
              <a:buFont typeface="Wingdings" pitchFamily="2" charset="2"/>
              <a:buNone/>
            </a:pPr>
            <a:r>
              <a:rPr lang="fr-FR" sz="1600" b="1" dirty="0" smtClean="0">
                <a:solidFill>
                  <a:srgbClr val="1B5BA2"/>
                </a:solidFill>
                <a:cs typeface="Times New Roman" pitchFamily="18" charset="0"/>
              </a:rPr>
              <a:t>Domaines de </a:t>
            </a:r>
            <a:r>
              <a:rPr lang="fr-FR" sz="1600" b="1" dirty="0" smtClean="0">
                <a:solidFill>
                  <a:srgbClr val="1B5BA2"/>
                </a:solidFill>
                <a:cs typeface="Times New Roman" pitchFamily="18" charset="0"/>
              </a:rPr>
              <a:t>travail:</a:t>
            </a:r>
            <a:endParaRPr lang="fr-FR" sz="1600" b="1" dirty="0" smtClean="0">
              <a:solidFill>
                <a:srgbClr val="1B5BA2"/>
              </a:solidFill>
              <a:cs typeface="Times New Roman" pitchFamily="18" charset="0"/>
            </a:endParaRPr>
          </a:p>
          <a:p>
            <a:pPr marL="0" indent="0" eaLnBrk="1" hangingPunct="1">
              <a:buFont typeface="Wingdings" pitchFamily="2" charset="2"/>
              <a:buNone/>
            </a:pPr>
            <a:endParaRPr lang="fr-FR" sz="1600" dirty="0" smtClean="0">
              <a:solidFill>
                <a:srgbClr val="2E2E2E"/>
              </a:solidFill>
            </a:endParaRPr>
          </a:p>
          <a:p>
            <a:pPr marL="0" indent="0" eaLnBrk="1" hangingPunct="1"/>
            <a:r>
              <a:rPr lang="fr-FR" sz="1600" dirty="0" smtClean="0">
                <a:solidFill>
                  <a:srgbClr val="1B5BA2"/>
                </a:solidFill>
                <a:cs typeface="Times New Roman" pitchFamily="18" charset="0"/>
              </a:rPr>
              <a:t>Q13/5 </a:t>
            </a:r>
            <a:r>
              <a:rPr lang="fr-FR" sz="1600" dirty="0" smtClean="0">
                <a:solidFill>
                  <a:srgbClr val="2E2E2E"/>
                </a:solidFill>
              </a:rPr>
              <a:t>- Réduction de l'impact environnemental, y compris les déchets électroniques</a:t>
            </a:r>
          </a:p>
          <a:p>
            <a:pPr marL="0" indent="0" eaLnBrk="1" hangingPunct="1"/>
            <a:r>
              <a:rPr lang="fr-FR" sz="1600" dirty="0" smtClean="0">
                <a:solidFill>
                  <a:srgbClr val="1B5BA2"/>
                </a:solidFill>
                <a:cs typeface="Times New Roman" pitchFamily="18" charset="0"/>
              </a:rPr>
              <a:t>Q14/5 </a:t>
            </a:r>
            <a:r>
              <a:rPr lang="fr-FR" sz="1600" dirty="0" smtClean="0">
                <a:solidFill>
                  <a:srgbClr val="2E2E2E"/>
                </a:solidFill>
              </a:rPr>
              <a:t>- Mise en place d'une infrastructure de télécommunications durables à faible coût pour les communications rurales dans les pays en développement</a:t>
            </a:r>
          </a:p>
          <a:p>
            <a:pPr marL="0" indent="0" eaLnBrk="1" hangingPunct="1"/>
            <a:r>
              <a:rPr lang="fr-FR" sz="1600" dirty="0" smtClean="0">
                <a:solidFill>
                  <a:srgbClr val="1B5BA2"/>
                </a:solidFill>
                <a:cs typeface="Times New Roman" pitchFamily="18" charset="0"/>
              </a:rPr>
              <a:t>Q15/5 </a:t>
            </a:r>
            <a:r>
              <a:rPr lang="fr-FR" sz="1600" dirty="0" smtClean="0">
                <a:solidFill>
                  <a:srgbClr val="2E2E2E"/>
                </a:solidFill>
              </a:rPr>
              <a:t>– Les TIC et l'adaptation aux effets des changements climatiques</a:t>
            </a:r>
          </a:p>
          <a:p>
            <a:pPr marL="0" indent="0" eaLnBrk="1" hangingPunct="1"/>
            <a:r>
              <a:rPr lang="fr-FR" sz="1600" dirty="0" smtClean="0">
                <a:solidFill>
                  <a:srgbClr val="1B5BA2"/>
                </a:solidFill>
                <a:cs typeface="Times New Roman" pitchFamily="18" charset="0"/>
              </a:rPr>
              <a:t>Q16/5 </a:t>
            </a:r>
            <a:r>
              <a:rPr lang="fr-FR" sz="1600" dirty="0" smtClean="0">
                <a:solidFill>
                  <a:srgbClr val="2E2E2E"/>
                </a:solidFill>
              </a:rPr>
              <a:t>- Optimiser et améliorer la durabilité de l'environnement des TIC </a:t>
            </a:r>
          </a:p>
          <a:p>
            <a:pPr marL="0" indent="0" eaLnBrk="1" hangingPunct="1"/>
            <a:r>
              <a:rPr lang="fr-FR" sz="1600" b="1" dirty="0" smtClean="0">
                <a:solidFill>
                  <a:srgbClr val="1B5BA2"/>
                </a:solidFill>
                <a:cs typeface="Times New Roman" pitchFamily="18" charset="0"/>
              </a:rPr>
              <a:t>Q17/5</a:t>
            </a:r>
            <a:r>
              <a:rPr lang="fr-FR" sz="1600" dirty="0" smtClean="0">
                <a:solidFill>
                  <a:srgbClr val="1B5BA2"/>
                </a:solidFill>
                <a:cs typeface="Times New Roman" pitchFamily="18" charset="0"/>
              </a:rPr>
              <a:t> </a:t>
            </a:r>
            <a:r>
              <a:rPr lang="fr-FR" sz="1600" dirty="0" smtClean="0">
                <a:solidFill>
                  <a:srgbClr val="2E2E2E"/>
                </a:solidFill>
              </a:rPr>
              <a:t>- </a:t>
            </a:r>
            <a:r>
              <a:rPr lang="fr-FR" sz="1600" b="1" dirty="0" smtClean="0">
                <a:solidFill>
                  <a:srgbClr val="2E2E2E"/>
                </a:solidFill>
              </a:rPr>
              <a:t>L'efficacité énergétique dans le secteur des TIC et de l'harmonisation des normes environnementales</a:t>
            </a:r>
          </a:p>
          <a:p>
            <a:pPr marL="0" indent="0" eaLnBrk="1" hangingPunct="1"/>
            <a:r>
              <a:rPr lang="fr-FR" sz="1600" dirty="0" smtClean="0">
                <a:solidFill>
                  <a:srgbClr val="1B5BA2"/>
                </a:solidFill>
                <a:cs typeface="Times New Roman" pitchFamily="18" charset="0"/>
              </a:rPr>
              <a:t>Q18/5 </a:t>
            </a:r>
            <a:r>
              <a:rPr lang="fr-FR" sz="1600" dirty="0" smtClean="0">
                <a:solidFill>
                  <a:srgbClr val="2E2E2E"/>
                </a:solidFill>
              </a:rPr>
              <a:t>- Méthodologies pour l'évaluation de l'impact environnemental des TIC</a:t>
            </a:r>
          </a:p>
          <a:p>
            <a:pPr marL="0" indent="0" eaLnBrk="1" hangingPunct="1"/>
            <a:r>
              <a:rPr lang="fr-FR" sz="1600" dirty="0" smtClean="0">
                <a:solidFill>
                  <a:srgbClr val="1B5BA2"/>
                </a:solidFill>
                <a:cs typeface="Times New Roman" pitchFamily="18" charset="0"/>
              </a:rPr>
              <a:t>Q19/5 </a:t>
            </a:r>
            <a:r>
              <a:rPr lang="fr-FR" sz="1600" dirty="0" smtClean="0">
                <a:solidFill>
                  <a:srgbClr val="2E2E2E"/>
                </a:solidFill>
              </a:rPr>
              <a:t>- Systèmes d'alimentation électrique</a:t>
            </a:r>
          </a:p>
        </p:txBody>
      </p:sp>
      <p:sp>
        <p:nvSpPr>
          <p:cNvPr id="9221" name="Slide Number Placeholder 6"/>
          <p:cNvSpPr txBox="1">
            <a:spLocks noGrp="1"/>
          </p:cNvSpPr>
          <p:nvPr/>
        </p:nvSpPr>
        <p:spPr bwMode="auto">
          <a:xfrm>
            <a:off x="8855075" y="6403975"/>
            <a:ext cx="254000" cy="244475"/>
          </a:xfrm>
          <a:prstGeom prst="rect">
            <a:avLst/>
          </a:prstGeom>
          <a:solidFill>
            <a:schemeClr val="bg1"/>
          </a:solidFill>
          <a:ln w="9525">
            <a:noFill/>
            <a:miter lim="800000"/>
            <a:headEnd/>
            <a:tailEnd/>
          </a:ln>
        </p:spPr>
        <p:txBody>
          <a:bodyPr wrap="none">
            <a:spAutoFit/>
          </a:bodyPr>
          <a:lstStyle/>
          <a:p>
            <a:pPr algn="r"/>
            <a:fld id="{EE00E022-6263-4795-BFEA-56B5127E1B4D}" type="slidenum">
              <a:rPr lang="fr-FR" sz="1000" smtClean="0">
                <a:solidFill>
                  <a:srgbClr val="0E438A"/>
                </a:solidFill>
                <a:latin typeface="Zurich BT"/>
                <a:cs typeface="Times New Roman" pitchFamily="18" charset="0"/>
              </a:rPr>
              <a:pPr algn="r"/>
              <a:t>3</a:t>
            </a:fld>
            <a:endParaRPr lang="fr-FR" sz="1000">
              <a:solidFill>
                <a:srgbClr val="0E438A"/>
              </a:solidFill>
              <a:latin typeface="Zurich BT"/>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7"/>
          <p:cNvSpPr>
            <a:spLocks noGrp="1"/>
          </p:cNvSpPr>
          <p:nvPr>
            <p:ph type="title" idx="4294967295"/>
          </p:nvPr>
        </p:nvSpPr>
        <p:spPr>
          <a:xfrm>
            <a:off x="0" y="375354"/>
            <a:ext cx="8893175" cy="1200329"/>
          </a:xfrm>
        </p:spPr>
        <p:txBody>
          <a:bodyPr/>
          <a:lstStyle/>
          <a:p>
            <a:pPr eaLnBrk="1" hangingPunct="1"/>
            <a:r>
              <a:rPr lang="en-US" sz="2400" dirty="0" smtClean="0"/>
              <a:t>Question 17/5</a:t>
            </a:r>
            <a:br>
              <a:rPr lang="en-US" sz="2400" dirty="0" smtClean="0"/>
            </a:br>
            <a:r>
              <a:rPr lang="fr-FR" sz="2400" dirty="0" smtClean="0"/>
              <a:t> Efficacité énergétique pour le secteur des TIC et harmonisation des normes environnementales</a:t>
            </a:r>
            <a:endParaRPr lang="en-US" sz="2400" dirty="0" smtClean="0"/>
          </a:p>
        </p:txBody>
      </p:sp>
      <p:sp>
        <p:nvSpPr>
          <p:cNvPr id="10243" name="Text Placeholder 10"/>
          <p:cNvSpPr>
            <a:spLocks noGrp="1"/>
          </p:cNvSpPr>
          <p:nvPr>
            <p:ph type="body" idx="4294967295"/>
          </p:nvPr>
        </p:nvSpPr>
        <p:spPr>
          <a:xfrm>
            <a:off x="285750" y="1535113"/>
            <a:ext cx="4040188" cy="639762"/>
          </a:xfrm>
        </p:spPr>
        <p:txBody>
          <a:bodyPr anchor="b"/>
          <a:lstStyle/>
          <a:p>
            <a:pPr marL="0" indent="0" eaLnBrk="1" hangingPunct="1">
              <a:buNone/>
            </a:pPr>
            <a:r>
              <a:rPr lang="fr-FR" sz="1800" b="1" dirty="0" smtClean="0">
                <a:solidFill>
                  <a:schemeClr val="tx2"/>
                </a:solidFill>
              </a:rPr>
              <a:t>Brève description</a:t>
            </a:r>
            <a:endParaRPr lang="en-US" sz="1800" b="1" dirty="0" smtClean="0">
              <a:solidFill>
                <a:schemeClr val="tx2"/>
              </a:solidFill>
            </a:endParaRPr>
          </a:p>
        </p:txBody>
      </p:sp>
      <p:sp>
        <p:nvSpPr>
          <p:cNvPr id="10244" name="Content Placeholder 8"/>
          <p:cNvSpPr>
            <a:spLocks noGrp="1"/>
          </p:cNvSpPr>
          <p:nvPr>
            <p:ph sz="half" idx="4294967295"/>
          </p:nvPr>
        </p:nvSpPr>
        <p:spPr>
          <a:xfrm>
            <a:off x="334963" y="2174875"/>
            <a:ext cx="3732212" cy="4683125"/>
          </a:xfrm>
        </p:spPr>
        <p:txBody>
          <a:bodyPr lIns="54000" rIns="0"/>
          <a:lstStyle/>
          <a:p>
            <a:pPr eaLnBrk="1" hangingPunct="1"/>
            <a:r>
              <a:rPr lang="fr-FR" sz="1400" dirty="0" smtClean="0">
                <a:solidFill>
                  <a:srgbClr val="000000"/>
                </a:solidFill>
              </a:rPr>
              <a:t>Définition des </a:t>
            </a:r>
            <a:r>
              <a:rPr lang="fr-FR" sz="1400" b="1" dirty="0" smtClean="0">
                <a:solidFill>
                  <a:srgbClr val="000000"/>
                </a:solidFill>
              </a:rPr>
              <a:t>méthodes de mesure</a:t>
            </a:r>
            <a:r>
              <a:rPr lang="fr-FR" sz="1400" dirty="0" smtClean="0">
                <a:solidFill>
                  <a:srgbClr val="000000"/>
                </a:solidFill>
              </a:rPr>
              <a:t>, </a:t>
            </a:r>
            <a:r>
              <a:rPr lang="fr-FR" sz="1400" dirty="0" smtClean="0">
                <a:solidFill>
                  <a:srgbClr val="000000"/>
                </a:solidFill>
              </a:rPr>
              <a:t>des </a:t>
            </a:r>
            <a:r>
              <a:rPr lang="fr-FR" sz="1400" b="1" dirty="0" smtClean="0">
                <a:solidFill>
                  <a:srgbClr val="000000"/>
                </a:solidFill>
              </a:rPr>
              <a:t>indicateurs / indicateurs clés de performance KPI et les valeurs de référence pour les différentes technologies</a:t>
            </a:r>
            <a:endParaRPr lang="fr-FR" sz="1400" dirty="0" smtClean="0">
              <a:solidFill>
                <a:srgbClr val="000000"/>
              </a:solidFill>
            </a:endParaRPr>
          </a:p>
          <a:p>
            <a:pPr eaLnBrk="1" hangingPunct="1"/>
            <a:r>
              <a:rPr lang="fr-FR" sz="1400" dirty="0" smtClean="0">
                <a:solidFill>
                  <a:srgbClr val="000000"/>
                </a:solidFill>
              </a:rPr>
              <a:t>Partage des </a:t>
            </a:r>
            <a:r>
              <a:rPr lang="fr-FR" sz="1400" b="1" dirty="0" smtClean="0">
                <a:solidFill>
                  <a:srgbClr val="000000"/>
                </a:solidFill>
              </a:rPr>
              <a:t>bonnes pratiques</a:t>
            </a:r>
            <a:r>
              <a:rPr lang="fr-FR" sz="1400" dirty="0" smtClean="0">
                <a:solidFill>
                  <a:srgbClr val="000000"/>
                </a:solidFill>
              </a:rPr>
              <a:t> pour l’amélioration de l'efficacité énergétique des TIC</a:t>
            </a:r>
          </a:p>
          <a:p>
            <a:pPr eaLnBrk="1" hangingPunct="1"/>
            <a:r>
              <a:rPr lang="fr-FR" sz="1400" dirty="0" smtClean="0">
                <a:solidFill>
                  <a:srgbClr val="000000"/>
                </a:solidFill>
              </a:rPr>
              <a:t>Analyse des </a:t>
            </a:r>
            <a:r>
              <a:rPr lang="fr-FR" sz="1400" b="1" dirty="0" smtClean="0">
                <a:solidFill>
                  <a:schemeClr val="tx1"/>
                </a:solidFill>
              </a:rPr>
              <a:t>architectures et solutions les plus économes en énergie à l'appui des réseaux </a:t>
            </a:r>
            <a:r>
              <a:rPr lang="fr-FR" sz="1400" b="1" dirty="0" smtClean="0">
                <a:solidFill>
                  <a:srgbClr val="000000"/>
                </a:solidFill>
              </a:rPr>
              <a:t>intelligents</a:t>
            </a:r>
          </a:p>
          <a:p>
            <a:pPr eaLnBrk="1" hangingPunct="1"/>
            <a:r>
              <a:rPr lang="fr-FR" sz="1400" dirty="0" smtClean="0">
                <a:solidFill>
                  <a:srgbClr val="000000"/>
                </a:solidFill>
              </a:rPr>
              <a:t>Compléter et </a:t>
            </a:r>
            <a:r>
              <a:rPr lang="fr-FR" sz="1400" b="1" dirty="0" smtClean="0">
                <a:solidFill>
                  <a:srgbClr val="000000"/>
                </a:solidFill>
              </a:rPr>
              <a:t>harmoniser</a:t>
            </a:r>
            <a:r>
              <a:rPr lang="fr-FR" sz="1400" dirty="0" smtClean="0">
                <a:solidFill>
                  <a:srgbClr val="000000"/>
                </a:solidFill>
              </a:rPr>
              <a:t> l</a:t>
            </a:r>
            <a:r>
              <a:rPr lang="fr-FR" sz="1400" b="1" dirty="0" smtClean="0">
                <a:solidFill>
                  <a:srgbClr val="000000"/>
                </a:solidFill>
              </a:rPr>
              <a:t>es normes environnementales</a:t>
            </a:r>
            <a:r>
              <a:rPr lang="fr-FR" sz="1400" dirty="0" smtClean="0">
                <a:solidFill>
                  <a:srgbClr val="000000"/>
                </a:solidFill>
              </a:rPr>
              <a:t> et TIC développées par d'autres commissions d'études et organismes chargés de l’élaboration de normes</a:t>
            </a:r>
          </a:p>
          <a:p>
            <a:pPr eaLnBrk="1" hangingPunct="1"/>
            <a:r>
              <a:rPr lang="fr-FR" sz="1400" dirty="0" smtClean="0">
                <a:solidFill>
                  <a:srgbClr val="000000"/>
                </a:solidFill>
              </a:rPr>
              <a:t>programme de travail.</a:t>
            </a:r>
          </a:p>
        </p:txBody>
      </p:sp>
      <p:sp>
        <p:nvSpPr>
          <p:cNvPr id="10245" name="Text Placeholder 11"/>
          <p:cNvSpPr>
            <a:spLocks noGrp="1"/>
          </p:cNvSpPr>
          <p:nvPr>
            <p:ph type="body" sz="quarter" idx="4294967295"/>
          </p:nvPr>
        </p:nvSpPr>
        <p:spPr>
          <a:xfrm>
            <a:off x="4994275" y="1535113"/>
            <a:ext cx="4041775" cy="639762"/>
          </a:xfrm>
        </p:spPr>
        <p:txBody>
          <a:bodyPr anchor="b"/>
          <a:lstStyle/>
          <a:p>
            <a:pPr marL="0" indent="0" eaLnBrk="1" hangingPunct="1">
              <a:buNone/>
            </a:pPr>
            <a:r>
              <a:rPr lang="fr-FR" sz="1800" b="1" dirty="0" smtClean="0">
                <a:solidFill>
                  <a:schemeClr val="tx2"/>
                </a:solidFill>
              </a:rPr>
              <a:t>Principales tâches</a:t>
            </a:r>
            <a:endParaRPr lang="en-US" sz="1800" b="1" dirty="0" smtClean="0">
              <a:solidFill>
                <a:schemeClr val="tx2"/>
              </a:solidFill>
            </a:endParaRPr>
          </a:p>
        </p:txBody>
      </p:sp>
      <p:sp>
        <p:nvSpPr>
          <p:cNvPr id="10246" name="Content Placeholder 9"/>
          <p:cNvSpPr>
            <a:spLocks noGrp="1"/>
          </p:cNvSpPr>
          <p:nvPr>
            <p:ph sz="quarter" idx="4294967295"/>
          </p:nvPr>
        </p:nvSpPr>
        <p:spPr>
          <a:xfrm>
            <a:off x="4994275" y="2174875"/>
            <a:ext cx="3106738" cy="3951288"/>
          </a:xfrm>
        </p:spPr>
        <p:txBody>
          <a:bodyPr/>
          <a:lstStyle/>
          <a:p>
            <a:pPr eaLnBrk="1" hangingPunct="1"/>
            <a:r>
              <a:rPr lang="fr-FR" sz="1400" dirty="0" smtClean="0">
                <a:solidFill>
                  <a:srgbClr val="000000"/>
                </a:solidFill>
              </a:rPr>
              <a:t>Formuler des recommandations dans le domaine de l'efficacité énergétique (voir diapositive suivante)</a:t>
            </a:r>
          </a:p>
          <a:p>
            <a:pPr eaLnBrk="1" hangingPunct="1"/>
            <a:r>
              <a:rPr lang="fr-FR" sz="1400" dirty="0" smtClean="0">
                <a:solidFill>
                  <a:srgbClr val="000000"/>
                </a:solidFill>
              </a:rPr>
              <a:t>Développer des cas de bonnes pratiques et meilleures références</a:t>
            </a:r>
          </a:p>
          <a:p>
            <a:pPr eaLnBrk="1" hangingPunct="1"/>
            <a:r>
              <a:rPr lang="fr-FR" sz="1400" dirty="0" smtClean="0">
                <a:solidFill>
                  <a:srgbClr val="000000"/>
                </a:solidFill>
              </a:rPr>
              <a:t>Fournir et maintenir un aperçu des principales technologies d'atténuation</a:t>
            </a:r>
          </a:p>
          <a:p>
            <a:pPr eaLnBrk="1" hangingPunct="1"/>
            <a:r>
              <a:rPr lang="fr-FR" sz="1400" dirty="0" smtClean="0">
                <a:solidFill>
                  <a:srgbClr val="000000"/>
                </a:solidFill>
              </a:rPr>
              <a:t>Etablir une coordination régulière avec d'autres commissions d'études et d'autres organismes pour assurer un alignement plus proche.</a:t>
            </a:r>
          </a:p>
        </p:txBody>
      </p:sp>
      <p:sp>
        <p:nvSpPr>
          <p:cNvPr id="10247" name="Slide Number Placeholder 6"/>
          <p:cNvSpPr txBox="1">
            <a:spLocks noGrp="1"/>
          </p:cNvSpPr>
          <p:nvPr/>
        </p:nvSpPr>
        <p:spPr bwMode="auto">
          <a:xfrm>
            <a:off x="8785225" y="6403975"/>
            <a:ext cx="323850" cy="244475"/>
          </a:xfrm>
          <a:prstGeom prst="rect">
            <a:avLst/>
          </a:prstGeom>
          <a:solidFill>
            <a:schemeClr val="bg1"/>
          </a:solidFill>
          <a:ln w="9525">
            <a:noFill/>
            <a:miter lim="800000"/>
            <a:headEnd/>
            <a:tailEnd/>
          </a:ln>
        </p:spPr>
        <p:txBody>
          <a:bodyPr wrap="none">
            <a:spAutoFit/>
          </a:bodyPr>
          <a:lstStyle/>
          <a:p>
            <a:pPr algn="r"/>
            <a:fld id="{B5920E66-6312-4C3F-9548-5CB5A963B649}" type="slidenum">
              <a:rPr lang="en-US" sz="1000">
                <a:solidFill>
                  <a:srgbClr val="0E438A"/>
                </a:solidFill>
                <a:latin typeface="Zurich BT"/>
                <a:cs typeface="Times New Roman" pitchFamily="18" charset="0"/>
              </a:rPr>
              <a:pPr algn="r"/>
              <a:t>4</a:t>
            </a:fld>
            <a:endParaRPr lang="en-US" sz="1000">
              <a:solidFill>
                <a:srgbClr val="0E438A"/>
              </a:solidFill>
              <a:latin typeface="Zurich BT"/>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611188" y="406400"/>
            <a:ext cx="7772400" cy="457200"/>
          </a:xfrm>
        </p:spPr>
        <p:txBody>
          <a:bodyPr/>
          <a:lstStyle/>
          <a:p>
            <a:pPr eaLnBrk="1" hangingPunct="1"/>
            <a:r>
              <a:rPr lang="en-US" sz="2400" dirty="0" smtClean="0"/>
              <a:t>L.1300 et L.1310 de </a:t>
            </a:r>
            <a:r>
              <a:rPr lang="en-US" sz="2400" dirty="0" err="1" smtClean="0"/>
              <a:t>l’UIT</a:t>
            </a:r>
            <a:r>
              <a:rPr lang="en-US" sz="2400" dirty="0" smtClean="0"/>
              <a:t>-T</a:t>
            </a:r>
          </a:p>
        </p:txBody>
      </p:sp>
      <p:sp>
        <p:nvSpPr>
          <p:cNvPr id="11267" name="Content Placeholder 9"/>
          <p:cNvSpPr>
            <a:spLocks noGrp="1"/>
          </p:cNvSpPr>
          <p:nvPr>
            <p:ph idx="4294967295"/>
          </p:nvPr>
        </p:nvSpPr>
        <p:spPr>
          <a:xfrm>
            <a:off x="323850" y="549274"/>
            <a:ext cx="6264374" cy="5256213"/>
          </a:xfrm>
        </p:spPr>
        <p:txBody>
          <a:bodyPr/>
          <a:lstStyle/>
          <a:p>
            <a:pPr marL="174625" indent="-174625" eaLnBrk="1" hangingPunct="1">
              <a:lnSpc>
                <a:spcPct val="120000"/>
              </a:lnSpc>
              <a:buFont typeface="Wingdings" pitchFamily="2" charset="2"/>
              <a:buNone/>
            </a:pPr>
            <a:endParaRPr lang="en-US" altLang="zh-CN" sz="1600" dirty="0" smtClean="0">
              <a:solidFill>
                <a:srgbClr val="000000"/>
              </a:solidFill>
              <a:ea typeface="SimSun" pitchFamily="2" charset="-122"/>
            </a:endParaRPr>
          </a:p>
          <a:p>
            <a:pPr marL="174625" indent="-174625" eaLnBrk="1" hangingPunct="1">
              <a:lnSpc>
                <a:spcPct val="120000"/>
              </a:lnSpc>
              <a:buFont typeface="Wingdings" pitchFamily="2" charset="2"/>
              <a:buNone/>
            </a:pPr>
            <a:endParaRPr lang="en-US" sz="800" dirty="0" smtClean="0">
              <a:solidFill>
                <a:srgbClr val="000000"/>
              </a:solidFill>
            </a:endParaRPr>
          </a:p>
          <a:p>
            <a:pPr marL="174625" indent="-174625" eaLnBrk="1" hangingPunct="1">
              <a:lnSpc>
                <a:spcPct val="120000"/>
              </a:lnSpc>
            </a:pPr>
            <a:r>
              <a:rPr lang="fr-FR" sz="1400" b="1" dirty="0" smtClean="0">
                <a:solidFill>
                  <a:srgbClr val="000000"/>
                </a:solidFill>
              </a:rPr>
              <a:t>L.1300 de l’</a:t>
            </a:r>
            <a:r>
              <a:rPr lang="fr-FR" altLang="zh-CN" sz="1400" b="1" dirty="0" smtClean="0">
                <a:solidFill>
                  <a:srgbClr val="000000"/>
                </a:solidFill>
              </a:rPr>
              <a:t>UIT-T « Bonnes </a:t>
            </a:r>
            <a:r>
              <a:rPr lang="fr-FR" sz="1400" b="1" dirty="0" smtClean="0">
                <a:solidFill>
                  <a:srgbClr val="000000"/>
                </a:solidFill>
              </a:rPr>
              <a:t>pratiques pour les data centres écologiques »</a:t>
            </a:r>
          </a:p>
          <a:p>
            <a:pPr lvl="1" eaLnBrk="1" hangingPunct="1">
              <a:lnSpc>
                <a:spcPct val="120000"/>
              </a:lnSpc>
              <a:buFont typeface="Wingdings" pitchFamily="2" charset="2"/>
              <a:buChar char="§"/>
            </a:pPr>
            <a:r>
              <a:rPr lang="fr-FR" sz="1400" b="1" dirty="0" smtClean="0">
                <a:solidFill>
                  <a:srgbClr val="000000"/>
                </a:solidFill>
              </a:rPr>
              <a:t>Définition des bonnes pratiques pour: l’utilisation, la gestion et la planification des data centres; les équipements et services des TIC; les équipements d’alimentation et de refroidissement</a:t>
            </a:r>
          </a:p>
          <a:p>
            <a:pPr lvl="1" eaLnBrk="1" hangingPunct="1">
              <a:lnSpc>
                <a:spcPct val="120000"/>
              </a:lnSpc>
              <a:buFont typeface="Wingdings" pitchFamily="2" charset="2"/>
              <a:buChar char="§"/>
            </a:pPr>
            <a:r>
              <a:rPr lang="fr-FR" sz="1400" b="1" dirty="0" smtClean="0">
                <a:solidFill>
                  <a:srgbClr val="000000"/>
                </a:solidFill>
              </a:rPr>
              <a:t>Etudes de cas réels détaillés présentés dans un supplément spécifique.</a:t>
            </a:r>
          </a:p>
          <a:p>
            <a:pPr marL="174625" indent="-174625" eaLnBrk="1" hangingPunct="1">
              <a:lnSpc>
                <a:spcPct val="120000"/>
              </a:lnSpc>
            </a:pPr>
            <a:r>
              <a:rPr lang="fr-FR" sz="1400" b="1" dirty="0" smtClean="0">
                <a:solidFill>
                  <a:srgbClr val="000000"/>
                </a:solidFill>
              </a:rPr>
              <a:t>L.1310 de l’</a:t>
            </a:r>
            <a:r>
              <a:rPr lang="fr-FR" altLang="zh-CN" sz="1400" b="1" dirty="0" smtClean="0">
                <a:solidFill>
                  <a:srgbClr val="000000"/>
                </a:solidFill>
              </a:rPr>
              <a:t>UIT-T « </a:t>
            </a:r>
            <a:r>
              <a:rPr lang="fr-FR" sz="1400" b="1" dirty="0" smtClean="0">
                <a:solidFill>
                  <a:srgbClr val="000000"/>
                </a:solidFill>
              </a:rPr>
              <a:t>indicateurs et mesures d'efficacité énergétique pour les équipements TLC »</a:t>
            </a:r>
          </a:p>
          <a:p>
            <a:pPr lvl="1" eaLnBrk="1" hangingPunct="1">
              <a:lnSpc>
                <a:spcPct val="120000"/>
              </a:lnSpc>
              <a:buFont typeface="Wingdings" pitchFamily="2" charset="2"/>
              <a:buChar char="§"/>
            </a:pPr>
            <a:r>
              <a:rPr lang="fr-FR" sz="1400" b="1" dirty="0" smtClean="0">
                <a:solidFill>
                  <a:srgbClr val="000000"/>
                </a:solidFill>
              </a:rPr>
              <a:t>Les indicateurs et méthodes de mesure définies pour les équipements haut débit par fil et sans fil et les petits périphériques </a:t>
            </a:r>
            <a:r>
              <a:rPr lang="fr-FR" sz="1400" b="1" dirty="0" smtClean="0">
                <a:solidFill>
                  <a:srgbClr val="000000"/>
                </a:solidFill>
              </a:rPr>
              <a:t>de réseaux</a:t>
            </a:r>
            <a:endParaRPr lang="fr-FR" sz="1400" b="1" dirty="0" smtClean="0">
              <a:solidFill>
                <a:srgbClr val="000000"/>
              </a:solidFill>
            </a:endParaRPr>
          </a:p>
          <a:p>
            <a:pPr lvl="1" eaLnBrk="1" hangingPunct="1">
              <a:lnSpc>
                <a:spcPct val="120000"/>
              </a:lnSpc>
              <a:buFont typeface="Wingdings" pitchFamily="2" charset="2"/>
              <a:buChar char="§"/>
            </a:pPr>
            <a:r>
              <a:rPr lang="fr-FR" sz="1400" b="1" dirty="0" smtClean="0">
                <a:solidFill>
                  <a:srgbClr val="000000"/>
                </a:solidFill>
              </a:rPr>
              <a:t>Ces indicateurs permettent de comparer des équipements au sein de la même classe (par exemple, les équipements utilisant les mêmes technologies)</a:t>
            </a:r>
          </a:p>
        </p:txBody>
      </p:sp>
      <p:sp>
        <p:nvSpPr>
          <p:cNvPr id="11268" name="Slide Number Placeholder 6"/>
          <p:cNvSpPr txBox="1">
            <a:spLocks noGrp="1"/>
          </p:cNvSpPr>
          <p:nvPr/>
        </p:nvSpPr>
        <p:spPr bwMode="auto">
          <a:xfrm>
            <a:off x="8785225" y="6403975"/>
            <a:ext cx="323850" cy="244475"/>
          </a:xfrm>
          <a:prstGeom prst="rect">
            <a:avLst/>
          </a:prstGeom>
          <a:solidFill>
            <a:schemeClr val="bg1"/>
          </a:solidFill>
          <a:ln w="9525">
            <a:noFill/>
            <a:miter lim="800000"/>
            <a:headEnd/>
            <a:tailEnd/>
          </a:ln>
        </p:spPr>
        <p:txBody>
          <a:bodyPr wrap="none">
            <a:spAutoFit/>
          </a:bodyPr>
          <a:lstStyle/>
          <a:p>
            <a:pPr algn="r"/>
            <a:fld id="{E6B69BB2-DCFF-4118-BC8C-67EF7A78CE0A}" type="slidenum">
              <a:rPr lang="en-US" sz="1000">
                <a:solidFill>
                  <a:srgbClr val="0E438A"/>
                </a:solidFill>
                <a:latin typeface="Zurich BT"/>
                <a:cs typeface="Times New Roman" pitchFamily="18" charset="0"/>
              </a:rPr>
              <a:pPr algn="r"/>
              <a:t>5</a:t>
            </a:fld>
            <a:endParaRPr lang="en-US" sz="1000">
              <a:solidFill>
                <a:srgbClr val="0E438A"/>
              </a:solidFill>
              <a:latin typeface="Zurich BT"/>
              <a:cs typeface="Times New Roman" pitchFamily="18" charset="0"/>
            </a:endParaRPr>
          </a:p>
        </p:txBody>
      </p:sp>
      <p:pic>
        <p:nvPicPr>
          <p:cNvPr id="11269" name="Picture 2" descr="C:\Documents and Settings\bueti\My Documents\My Pictures\eaton-hp-future-data-center.jpg"/>
          <p:cNvPicPr>
            <a:picLocks noChangeAspect="1" noChangeArrowheads="1"/>
          </p:cNvPicPr>
          <p:nvPr/>
        </p:nvPicPr>
        <p:blipFill>
          <a:blip r:embed="rId2" cstate="print"/>
          <a:srcRect/>
          <a:stretch>
            <a:fillRect/>
          </a:stretch>
        </p:blipFill>
        <p:spPr bwMode="auto">
          <a:xfrm>
            <a:off x="6594475" y="1627188"/>
            <a:ext cx="2154238" cy="1225550"/>
          </a:xfrm>
          <a:prstGeom prst="rect">
            <a:avLst/>
          </a:prstGeom>
          <a:noFill/>
          <a:ln w="9525">
            <a:noFill/>
            <a:miter lim="800000"/>
            <a:headEnd/>
            <a:tailEnd/>
          </a:ln>
          <a:effectLst>
            <a:outerShdw dist="139700" dir="2700000" algn="tl" rotWithShape="0">
              <a:srgbClr val="333333">
                <a:alpha val="64998"/>
              </a:srgbClr>
            </a:outerShdw>
          </a:effectLst>
        </p:spPr>
      </p:pic>
      <p:pic>
        <p:nvPicPr>
          <p:cNvPr id="11270" name="Picture 8" descr="ANd9GcShJDh-jFCMv2Q-AxSZT1niOwoDoVo6_7RGvG4jebULii939ltNUg"/>
          <p:cNvPicPr>
            <a:picLocks noChangeAspect="1" noChangeArrowheads="1"/>
          </p:cNvPicPr>
          <p:nvPr/>
        </p:nvPicPr>
        <p:blipFill>
          <a:blip r:embed="rId3" cstate="print"/>
          <a:srcRect/>
          <a:stretch>
            <a:fillRect/>
          </a:stretch>
        </p:blipFill>
        <p:spPr bwMode="auto">
          <a:xfrm>
            <a:off x="6661150" y="4319588"/>
            <a:ext cx="2232025" cy="1485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611188" y="690532"/>
            <a:ext cx="7772400" cy="400110"/>
          </a:xfrm>
        </p:spPr>
        <p:txBody>
          <a:bodyPr/>
          <a:lstStyle/>
          <a:p>
            <a:r>
              <a:rPr lang="fr-FR" dirty="0" smtClean="0"/>
              <a:t>data centres écologiques</a:t>
            </a:r>
          </a:p>
        </p:txBody>
      </p:sp>
      <p:sp>
        <p:nvSpPr>
          <p:cNvPr id="12291" name="Content Placeholder 6"/>
          <p:cNvSpPr>
            <a:spLocks noGrp="1"/>
          </p:cNvSpPr>
          <p:nvPr>
            <p:ph idx="1"/>
          </p:nvPr>
        </p:nvSpPr>
        <p:spPr>
          <a:xfrm>
            <a:off x="611188" y="1196975"/>
            <a:ext cx="7772400" cy="4400550"/>
          </a:xfrm>
        </p:spPr>
        <p:txBody>
          <a:bodyPr/>
          <a:lstStyle/>
          <a:p>
            <a:pPr marL="0" indent="0">
              <a:buNone/>
            </a:pPr>
            <a:r>
              <a:rPr lang="fr-FR" sz="1800" dirty="0" smtClean="0">
                <a:solidFill>
                  <a:schemeClr val="tx1"/>
                </a:solidFill>
              </a:rPr>
              <a:t>Un data centre est un référentiel/entrepôt pour le stockage, la gestion et la dissémination de données</a:t>
            </a:r>
          </a:p>
          <a:p>
            <a:pPr marL="0" indent="0">
              <a:buNone/>
            </a:pPr>
            <a:endParaRPr lang="fr-FR" sz="1800" dirty="0" smtClean="0">
              <a:solidFill>
                <a:schemeClr val="tx1"/>
              </a:solidFill>
            </a:endParaRPr>
          </a:p>
          <a:p>
            <a:pPr marL="0" indent="0">
              <a:buNone/>
            </a:pPr>
            <a:r>
              <a:rPr lang="fr-FR" sz="1800" dirty="0" smtClean="0">
                <a:solidFill>
                  <a:schemeClr val="tx1"/>
                </a:solidFill>
              </a:rPr>
              <a:t>Un data centre </a:t>
            </a:r>
            <a:r>
              <a:rPr lang="fr-FR" sz="1800" dirty="0" smtClean="0">
                <a:solidFill>
                  <a:srgbClr val="008000"/>
                </a:solidFill>
              </a:rPr>
              <a:t>écologique</a:t>
            </a:r>
            <a:r>
              <a:rPr lang="fr-FR" sz="1800" dirty="0" smtClean="0">
                <a:solidFill>
                  <a:schemeClr val="tx1"/>
                </a:solidFill>
              </a:rPr>
              <a:t> a des systèmes mécaniques, d’éclairage, électriques et informatiques conçus pour une </a:t>
            </a:r>
            <a:r>
              <a:rPr lang="fr-FR" sz="1800" dirty="0" smtClean="0">
                <a:solidFill>
                  <a:srgbClr val="008000"/>
                </a:solidFill>
              </a:rPr>
              <a:t>efficacité énergétique maximale </a:t>
            </a:r>
            <a:r>
              <a:rPr lang="fr-FR" sz="1800" dirty="0" smtClean="0">
                <a:solidFill>
                  <a:schemeClr val="tx1"/>
                </a:solidFill>
              </a:rPr>
              <a:t>et un </a:t>
            </a:r>
            <a:r>
              <a:rPr lang="fr-FR" sz="1800" dirty="0" smtClean="0">
                <a:solidFill>
                  <a:srgbClr val="008000"/>
                </a:solidFill>
              </a:rPr>
              <a:t>impact environnemental minimal</a:t>
            </a:r>
          </a:p>
          <a:p>
            <a:pPr marL="0" indent="0"/>
            <a:endParaRPr lang="fr-FR" sz="1800" dirty="0" smtClean="0">
              <a:solidFill>
                <a:schemeClr val="tx1"/>
              </a:solidFill>
            </a:endParaRPr>
          </a:p>
          <a:p>
            <a:pPr marL="0" indent="0">
              <a:buFont typeface="Wingdings" pitchFamily="2" charset="2"/>
              <a:buNone/>
            </a:pPr>
            <a:r>
              <a:rPr lang="fr-FR" sz="1800" dirty="0" smtClean="0">
                <a:solidFill>
                  <a:schemeClr val="tx1"/>
                </a:solidFill>
              </a:rPr>
              <a:t>Recherche des avantages dans: </a:t>
            </a:r>
          </a:p>
          <a:p>
            <a:pPr marL="0" indent="0">
              <a:buFont typeface="Wingdings" pitchFamily="2" charset="2"/>
              <a:buNone/>
            </a:pPr>
            <a:endParaRPr lang="fr-FR" sz="1800" dirty="0" smtClean="0">
              <a:solidFill>
                <a:schemeClr val="tx1"/>
              </a:solidFill>
            </a:endParaRPr>
          </a:p>
          <a:p>
            <a:pPr marL="0" indent="0"/>
            <a:r>
              <a:rPr lang="fr-FR" sz="1800" dirty="0" smtClean="0">
                <a:solidFill>
                  <a:schemeClr val="tx1"/>
                </a:solidFill>
              </a:rPr>
              <a:t>Diminution d’électricité et de refroidissement </a:t>
            </a:r>
          </a:p>
          <a:p>
            <a:pPr marL="0" indent="0"/>
            <a:r>
              <a:rPr lang="fr-FR" sz="1800" dirty="0" smtClean="0">
                <a:solidFill>
                  <a:schemeClr val="tx1"/>
                </a:solidFill>
              </a:rPr>
              <a:t>Augmente l'utilisation des serveurs / stockage</a:t>
            </a:r>
          </a:p>
          <a:p>
            <a:pPr marL="0" indent="0"/>
            <a:r>
              <a:rPr lang="fr-FR" sz="1800" dirty="0" smtClean="0">
                <a:solidFill>
                  <a:schemeClr val="tx1"/>
                </a:solidFill>
              </a:rPr>
              <a:t>Amélioration de l’espace du data centre</a:t>
            </a:r>
          </a:p>
          <a:p>
            <a:pPr marL="0" indent="0"/>
            <a:endParaRPr lang="fr-FR" sz="1800" dirty="0" smtClean="0">
              <a:solidFill>
                <a:schemeClr val="tx1"/>
              </a:solidFill>
            </a:endParaRPr>
          </a:p>
          <a:p>
            <a:pPr marL="0" indent="0"/>
            <a:endParaRPr lang="fr-FR" sz="1800" dirty="0" smtClean="0">
              <a:solidFill>
                <a:schemeClr val="tx1"/>
              </a:solidFill>
            </a:endParaRPr>
          </a:p>
        </p:txBody>
      </p:sp>
      <p:sp>
        <p:nvSpPr>
          <p:cNvPr id="12292" name="Slide Number Placeholder 4"/>
          <p:cNvSpPr>
            <a:spLocks noGrp="1"/>
          </p:cNvSpPr>
          <p:nvPr>
            <p:ph type="sldNum" sz="quarter" idx="10"/>
          </p:nvPr>
        </p:nvSpPr>
        <p:spPr>
          <a:xfrm>
            <a:off x="8494713" y="6381750"/>
            <a:ext cx="254000" cy="244475"/>
          </a:xfrm>
        </p:spPr>
        <p:txBody>
          <a:bodyPr/>
          <a:lstStyle/>
          <a:p>
            <a:fld id="{825472C5-D2DD-48A8-A211-60713B1C77B2}" type="slidenum">
              <a:rPr lang="fr-FR" smtClean="0"/>
              <a:pPr/>
              <a:t>6</a:t>
            </a:fld>
            <a:endParaRPr lang="fr-FR"/>
          </a:p>
        </p:txBody>
      </p:sp>
      <p:pic>
        <p:nvPicPr>
          <p:cNvPr id="12293" name="Picture 12"/>
          <p:cNvPicPr>
            <a:picLocks noChangeAspect="1" noChangeArrowheads="1"/>
          </p:cNvPicPr>
          <p:nvPr/>
        </p:nvPicPr>
        <p:blipFill>
          <a:blip r:embed="rId3" cstate="print"/>
          <a:srcRect/>
          <a:stretch>
            <a:fillRect/>
          </a:stretch>
        </p:blipFill>
        <p:spPr bwMode="auto">
          <a:xfrm>
            <a:off x="5279330" y="3212976"/>
            <a:ext cx="3613150" cy="1889125"/>
          </a:xfrm>
          <a:prstGeom prst="rect">
            <a:avLst/>
          </a:prstGeom>
          <a:noFill/>
          <a:ln w="9525">
            <a:noFill/>
            <a:miter lim="800000"/>
            <a:headEnd/>
            <a:tailEnd/>
          </a:ln>
        </p:spPr>
      </p:pic>
      <p:sp>
        <p:nvSpPr>
          <p:cNvPr id="12294" name="Rectangle 6"/>
          <p:cNvSpPr>
            <a:spLocks noChangeArrowheads="1"/>
          </p:cNvSpPr>
          <p:nvPr/>
        </p:nvSpPr>
        <p:spPr bwMode="auto">
          <a:xfrm>
            <a:off x="684213" y="5445125"/>
            <a:ext cx="4572000" cy="1077218"/>
          </a:xfrm>
          <a:prstGeom prst="rect">
            <a:avLst/>
          </a:prstGeom>
          <a:noFill/>
          <a:ln w="9525">
            <a:noFill/>
            <a:miter lim="800000"/>
            <a:headEnd/>
            <a:tailEnd/>
          </a:ln>
        </p:spPr>
        <p:txBody>
          <a:bodyPr>
            <a:spAutoFit/>
          </a:bodyPr>
          <a:lstStyle/>
          <a:p>
            <a:r>
              <a:rPr lang="fr-FR" i="1" dirty="0" smtClean="0">
                <a:solidFill>
                  <a:schemeClr val="tx1"/>
                </a:solidFill>
              </a:rPr>
              <a:t>«Les data centres prévoient de dépasser les compagnies aériennes en termes d'émissions de CO2 d'ici 2020 en raison de l'énergie consommée ».</a:t>
            </a:r>
          </a:p>
          <a:p>
            <a:r>
              <a:rPr lang="fr-FR" b="1" dirty="0" smtClean="0">
                <a:solidFill>
                  <a:schemeClr val="tx1"/>
                </a:solidFill>
              </a:rPr>
              <a:t>McKinsey &amp; Co. 2008</a:t>
            </a:r>
            <a:endParaRPr lang="fr-FR"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538232"/>
            <a:ext cx="7772400" cy="707886"/>
          </a:xfrm>
        </p:spPr>
        <p:txBody>
          <a:bodyPr/>
          <a:lstStyle/>
          <a:p>
            <a:r>
              <a:rPr lang="fr-FR" dirty="0" smtClean="0"/>
              <a:t>Principaux enjeux auxquels font face les gestionnaires de data centres</a:t>
            </a:r>
          </a:p>
        </p:txBody>
      </p:sp>
      <p:sp>
        <p:nvSpPr>
          <p:cNvPr id="13315" name="Slide Number Placeholder 3"/>
          <p:cNvSpPr>
            <a:spLocks noGrp="1"/>
          </p:cNvSpPr>
          <p:nvPr>
            <p:ph type="sldNum" sz="quarter" idx="10"/>
          </p:nvPr>
        </p:nvSpPr>
        <p:spPr>
          <a:xfrm>
            <a:off x="8494713" y="6381750"/>
            <a:ext cx="254000" cy="244475"/>
          </a:xfrm>
        </p:spPr>
        <p:txBody>
          <a:bodyPr/>
          <a:lstStyle/>
          <a:p>
            <a:fld id="{9EE5528C-E9B5-468C-B647-4B0B30A2F744}" type="slidenum">
              <a:rPr lang="fr-FR" smtClean="0"/>
              <a:pPr/>
              <a:t>7</a:t>
            </a:fld>
            <a:endParaRPr lang="fr-FR"/>
          </a:p>
        </p:txBody>
      </p:sp>
      <p:graphicFrame>
        <p:nvGraphicFramePr>
          <p:cNvPr id="13316" name="Object 103"/>
          <p:cNvGraphicFramePr>
            <a:graphicFrameLocks/>
          </p:cNvGraphicFramePr>
          <p:nvPr/>
        </p:nvGraphicFramePr>
        <p:xfrm>
          <a:off x="755650" y="1392238"/>
          <a:ext cx="7480300" cy="3908425"/>
        </p:xfrm>
        <a:graphic>
          <a:graphicData uri="http://schemas.openxmlformats.org/presentationml/2006/ole">
            <mc:AlternateContent xmlns:mc="http://schemas.openxmlformats.org/markup-compatibility/2006">
              <mc:Choice xmlns:v="urn:schemas-microsoft-com:vml" Requires="v">
                <p:oleObj spid="_x0000_s13320" name="Worksheet" r:id="rId4" imgW="8410548" imgH="4495744" progId="Excel.Sheet.8">
                  <p:embed/>
                </p:oleObj>
              </mc:Choice>
              <mc:Fallback>
                <p:oleObj name="Worksheet" r:id="rId4" imgW="8410548" imgH="4495744" progId="Excel.Sheet.8">
                  <p:embed/>
                  <p:pic>
                    <p:nvPicPr>
                      <p:cNvPr id="0" name="Object 10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392238"/>
                        <a:ext cx="7480300" cy="390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a:spLocks noChangeArrowheads="1"/>
          </p:cNvSpPr>
          <p:nvPr/>
        </p:nvSpPr>
        <p:spPr bwMode="auto">
          <a:xfrm>
            <a:off x="900113" y="5589240"/>
            <a:ext cx="6840537" cy="646331"/>
          </a:xfrm>
          <a:prstGeom prst="rect">
            <a:avLst/>
          </a:prstGeom>
          <a:noFill/>
          <a:ln>
            <a:noFill/>
          </a:ln>
          <a:extLst/>
        </p:spPr>
        <p:txBody>
          <a:bodyPr wrap="squar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eaLnBrk="0" hangingPunct="0">
              <a:buClr>
                <a:schemeClr val="tx1"/>
              </a:buClr>
              <a:buFont typeface="Arial" pitchFamily="34" charset="0"/>
              <a:buNone/>
              <a:defRPr/>
            </a:pPr>
            <a:r>
              <a:rPr lang="fr-FR" sz="1200" b="1" dirty="0" smtClean="0">
                <a:solidFill>
                  <a:srgbClr val="646464"/>
                </a:solidFill>
                <a:latin typeface="+mn-lt"/>
              </a:rPr>
              <a:t>Un data centre efficient: Améliorer l'économie et la disponibilité opérationnelle</a:t>
            </a:r>
            <a:br>
              <a:rPr lang="fr-FR" sz="1200" b="1" dirty="0" smtClean="0">
                <a:solidFill>
                  <a:srgbClr val="646464"/>
                </a:solidFill>
                <a:latin typeface="+mn-lt"/>
              </a:rPr>
            </a:br>
            <a:r>
              <a:rPr lang="fr-FR" sz="1200" b="1" dirty="0" smtClean="0">
                <a:solidFill>
                  <a:srgbClr val="646464"/>
                </a:solidFill>
                <a:latin typeface="+mn-lt"/>
              </a:rPr>
              <a:t>Conférence de 2007 du Groupe d’Utilisateurs de data centres</a:t>
            </a:r>
            <a:endParaRPr lang="fr-FR" sz="1200" b="1" dirty="0">
              <a:solidFill>
                <a:srgbClr val="646464"/>
              </a:solidFill>
              <a:latin typeface="+mn-l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395288" y="692120"/>
            <a:ext cx="7772400" cy="400110"/>
          </a:xfrm>
        </p:spPr>
        <p:txBody>
          <a:bodyPr/>
          <a:lstStyle/>
          <a:p>
            <a:pPr algn="l"/>
            <a:r>
              <a:rPr lang="fr-FR" sz="2000" dirty="0" smtClean="0"/>
              <a:t>Répartition de la consommation des data centres</a:t>
            </a:r>
          </a:p>
        </p:txBody>
      </p:sp>
      <p:sp>
        <p:nvSpPr>
          <p:cNvPr id="14339" name="Slide Number Placeholder 3"/>
          <p:cNvSpPr txBox="1">
            <a:spLocks noGrp="1"/>
          </p:cNvSpPr>
          <p:nvPr/>
        </p:nvSpPr>
        <p:spPr bwMode="auto">
          <a:xfrm>
            <a:off x="8494713" y="6381750"/>
            <a:ext cx="254000" cy="244475"/>
          </a:xfrm>
          <a:prstGeom prst="rect">
            <a:avLst/>
          </a:prstGeom>
          <a:solidFill>
            <a:schemeClr val="bg1"/>
          </a:solidFill>
          <a:ln w="9525">
            <a:noFill/>
            <a:miter lim="800000"/>
            <a:headEnd/>
            <a:tailEnd/>
          </a:ln>
        </p:spPr>
        <p:txBody>
          <a:bodyPr wrap="none">
            <a:spAutoFit/>
          </a:bodyPr>
          <a:lstStyle/>
          <a:p>
            <a:pPr algn="r"/>
            <a:fld id="{F857FD1F-4B16-49F2-A037-BC43BCCBE212}" type="slidenum">
              <a:rPr lang="fr-FR" sz="1000" smtClean="0">
                <a:solidFill>
                  <a:srgbClr val="0E438A"/>
                </a:solidFill>
                <a:latin typeface="Zurich BT"/>
                <a:cs typeface="Times New Roman" pitchFamily="18" charset="0"/>
              </a:rPr>
              <a:pPr algn="r"/>
              <a:t>8</a:t>
            </a:fld>
            <a:endParaRPr lang="fr-FR" sz="1000">
              <a:solidFill>
                <a:srgbClr val="0E438A"/>
              </a:solidFill>
              <a:latin typeface="Zurich BT"/>
              <a:cs typeface="Times New Roman" pitchFamily="18" charset="0"/>
            </a:endParaRPr>
          </a:p>
        </p:txBody>
      </p:sp>
      <p:sp>
        <p:nvSpPr>
          <p:cNvPr id="14340" name="AutoShape 7" descr="Z"/>
          <p:cNvSpPr>
            <a:spLocks noChangeAspect="1" noChangeArrowheads="1"/>
          </p:cNvSpPr>
          <p:nvPr/>
        </p:nvSpPr>
        <p:spPr bwMode="auto">
          <a:xfrm>
            <a:off x="3048000" y="2757488"/>
            <a:ext cx="3048000" cy="1343025"/>
          </a:xfrm>
          <a:prstGeom prst="rect">
            <a:avLst/>
          </a:prstGeom>
          <a:noFill/>
          <a:ln w="9525">
            <a:noFill/>
            <a:miter lim="800000"/>
            <a:headEnd/>
            <a:tailEnd/>
          </a:ln>
        </p:spPr>
        <p:txBody>
          <a:bodyPr/>
          <a:lstStyle/>
          <a:p>
            <a:endParaRPr lang="fr-FR"/>
          </a:p>
        </p:txBody>
      </p:sp>
      <p:pic>
        <p:nvPicPr>
          <p:cNvPr id="14341" name="Picture 8"/>
          <p:cNvPicPr>
            <a:picLocks noChangeAspect="1" noChangeArrowheads="1"/>
          </p:cNvPicPr>
          <p:nvPr/>
        </p:nvPicPr>
        <p:blipFill>
          <a:blip r:embed="rId3" cstate="print"/>
          <a:srcRect/>
          <a:stretch>
            <a:fillRect/>
          </a:stretch>
        </p:blipFill>
        <p:spPr bwMode="auto">
          <a:xfrm>
            <a:off x="468313" y="1125538"/>
            <a:ext cx="4535487" cy="2187575"/>
          </a:xfrm>
          <a:prstGeom prst="rect">
            <a:avLst/>
          </a:prstGeom>
          <a:noFill/>
          <a:ln w="9525">
            <a:noFill/>
            <a:miter lim="800000"/>
            <a:headEnd/>
            <a:tailEnd/>
          </a:ln>
        </p:spPr>
      </p:pic>
      <p:pic>
        <p:nvPicPr>
          <p:cNvPr id="14342" name="Picture 10" descr="Schmidt_Fig03_new"/>
          <p:cNvPicPr>
            <a:picLocks noChangeAspect="1" noChangeArrowheads="1"/>
          </p:cNvPicPr>
          <p:nvPr/>
        </p:nvPicPr>
        <p:blipFill>
          <a:blip r:embed="rId4" cstate="print"/>
          <a:srcRect/>
          <a:stretch>
            <a:fillRect/>
          </a:stretch>
        </p:blipFill>
        <p:spPr bwMode="auto">
          <a:xfrm>
            <a:off x="5076825" y="1125538"/>
            <a:ext cx="2857500" cy="2038350"/>
          </a:xfrm>
          <a:prstGeom prst="rect">
            <a:avLst/>
          </a:prstGeom>
          <a:noFill/>
          <a:ln w="9525">
            <a:noFill/>
            <a:miter lim="800000"/>
            <a:headEnd/>
            <a:tailEnd/>
          </a:ln>
        </p:spPr>
      </p:pic>
      <p:pic>
        <p:nvPicPr>
          <p:cNvPr id="14343" name="Picture 12" descr="data-center-power-consumption-1"/>
          <p:cNvPicPr>
            <a:picLocks noChangeAspect="1" noChangeArrowheads="1"/>
          </p:cNvPicPr>
          <p:nvPr/>
        </p:nvPicPr>
        <p:blipFill>
          <a:blip r:embed="rId5" cstate="print"/>
          <a:srcRect/>
          <a:stretch>
            <a:fillRect/>
          </a:stretch>
        </p:blipFill>
        <p:spPr bwMode="auto">
          <a:xfrm>
            <a:off x="539750" y="3357563"/>
            <a:ext cx="5524500" cy="2533650"/>
          </a:xfrm>
          <a:prstGeom prst="rect">
            <a:avLst/>
          </a:prstGeom>
          <a:noFill/>
          <a:ln w="9525">
            <a:noFill/>
            <a:miter lim="800000"/>
            <a:headEnd/>
            <a:tailEnd/>
          </a:ln>
        </p:spPr>
      </p:pic>
      <p:sp>
        <p:nvSpPr>
          <p:cNvPr id="14344" name="TextBox 6"/>
          <p:cNvSpPr txBox="1">
            <a:spLocks noChangeArrowheads="1"/>
          </p:cNvSpPr>
          <p:nvPr/>
        </p:nvSpPr>
        <p:spPr bwMode="auto">
          <a:xfrm>
            <a:off x="323850" y="6178550"/>
            <a:ext cx="6840538" cy="461665"/>
          </a:xfrm>
          <a:prstGeom prst="rect">
            <a:avLst/>
          </a:prstGeom>
          <a:noFill/>
          <a:ln w="9525">
            <a:noFill/>
            <a:miter lim="800000"/>
            <a:headEnd/>
            <a:tailEnd/>
          </a:ln>
        </p:spPr>
        <p:txBody>
          <a:bodyPr>
            <a:spAutoFit/>
          </a:bodyPr>
          <a:lstStyle/>
          <a:p>
            <a:pPr eaLnBrk="0" hangingPunct="0">
              <a:buClr>
                <a:schemeClr val="tx1"/>
              </a:buClr>
              <a:buFont typeface="Arial" pitchFamily="34" charset="0"/>
              <a:buNone/>
            </a:pPr>
            <a:r>
              <a:rPr lang="fr-FR" sz="1200" b="1" dirty="0" smtClean="0">
                <a:solidFill>
                  <a:srgbClr val="646464"/>
                </a:solidFill>
                <a:latin typeface="Verdana" pitchFamily="34" charset="0"/>
              </a:rPr>
              <a:t>Source: recherche Google sur la «répartition de la consommation des data centres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92150"/>
            <a:ext cx="7772400" cy="400050"/>
          </a:xfrm>
        </p:spPr>
        <p:txBody>
          <a:bodyPr/>
          <a:lstStyle/>
          <a:p>
            <a:r>
              <a:rPr lang="en-US" dirty="0" smtClean="0"/>
              <a:t>L.1300</a:t>
            </a:r>
          </a:p>
        </p:txBody>
      </p:sp>
      <p:sp>
        <p:nvSpPr>
          <p:cNvPr id="15363" name="Content Placeholder 2"/>
          <p:cNvSpPr>
            <a:spLocks noGrp="1"/>
          </p:cNvSpPr>
          <p:nvPr>
            <p:ph idx="1"/>
          </p:nvPr>
        </p:nvSpPr>
        <p:spPr>
          <a:xfrm>
            <a:off x="684213" y="1052736"/>
            <a:ext cx="7772400" cy="2663825"/>
          </a:xfrm>
        </p:spPr>
        <p:txBody>
          <a:bodyPr/>
          <a:lstStyle/>
          <a:p>
            <a:pPr marL="0" indent="0">
              <a:lnSpc>
                <a:spcPct val="115000"/>
              </a:lnSpc>
              <a:buNone/>
            </a:pPr>
            <a:r>
              <a:rPr lang="fr-FR" sz="1300" b="1" dirty="0" smtClean="0">
                <a:solidFill>
                  <a:schemeClr val="tx1"/>
                </a:solidFill>
              </a:rPr>
              <a:t>La Recommandation L.1300</a:t>
            </a:r>
            <a:r>
              <a:rPr lang="fr-FR" sz="1300" dirty="0" smtClean="0">
                <a:solidFill>
                  <a:schemeClr val="tx1"/>
                </a:solidFill>
              </a:rPr>
              <a:t> de l’UIT-T décrit les </a:t>
            </a:r>
            <a:r>
              <a:rPr lang="fr-FR" sz="1300" b="1" dirty="0" smtClean="0">
                <a:solidFill>
                  <a:schemeClr val="tx1"/>
                </a:solidFill>
              </a:rPr>
              <a:t>bonnes pratiques</a:t>
            </a:r>
            <a:r>
              <a:rPr lang="fr-FR" sz="1300" dirty="0" smtClean="0">
                <a:solidFill>
                  <a:schemeClr val="tx1"/>
                </a:solidFill>
              </a:rPr>
              <a:t> visant à réduire l'impact négatif des data centres sur le climat.</a:t>
            </a:r>
            <a:br>
              <a:rPr lang="fr-FR" sz="1300" dirty="0" smtClean="0">
                <a:solidFill>
                  <a:schemeClr val="tx1"/>
                </a:solidFill>
              </a:rPr>
            </a:br>
            <a:r>
              <a:rPr lang="fr-FR" sz="1300" dirty="0" smtClean="0">
                <a:solidFill>
                  <a:schemeClr val="tx1"/>
                </a:solidFill>
              </a:rPr>
              <a:t>L'application des meilleures pratiques définies dans le présent document peut </a:t>
            </a:r>
            <a:r>
              <a:rPr lang="fr-FR" sz="1300" b="1" dirty="0" smtClean="0">
                <a:solidFill>
                  <a:schemeClr val="tx1"/>
                </a:solidFill>
              </a:rPr>
              <a:t>aider les propriétaires et les gestionnaires à construire les futurs data centres</a:t>
            </a:r>
            <a:r>
              <a:rPr lang="fr-FR" sz="1300" dirty="0" smtClean="0">
                <a:solidFill>
                  <a:schemeClr val="tx1"/>
                </a:solidFill>
              </a:rPr>
              <a:t>, </a:t>
            </a:r>
            <a:r>
              <a:rPr lang="fr-FR" sz="1300" b="1" dirty="0" smtClean="0">
                <a:solidFill>
                  <a:schemeClr val="tx1"/>
                </a:solidFill>
              </a:rPr>
              <a:t>ou à améliorer ceux qui existent déjà,</a:t>
            </a:r>
            <a:r>
              <a:rPr lang="fr-FR" sz="1300" dirty="0" smtClean="0">
                <a:solidFill>
                  <a:schemeClr val="tx1"/>
                </a:solidFill>
              </a:rPr>
              <a:t> pour fonctionner d'une </a:t>
            </a:r>
            <a:r>
              <a:rPr lang="fr-FR" sz="1300" b="1" dirty="0" smtClean="0">
                <a:solidFill>
                  <a:schemeClr val="tx1"/>
                </a:solidFill>
              </a:rPr>
              <a:t>manière respectueuse de l'environnement.</a:t>
            </a:r>
            <a:endParaRPr lang="en-US" sz="1300" b="1" dirty="0" smtClean="0">
              <a:solidFill>
                <a:schemeClr val="tx1"/>
              </a:solidFill>
              <a:ea typeface="SimSun" pitchFamily="2" charset="-122"/>
              <a:cs typeface="Arial" pitchFamily="34" charset="0"/>
            </a:endParaRPr>
          </a:p>
        </p:txBody>
      </p:sp>
      <p:sp>
        <p:nvSpPr>
          <p:cNvPr id="15364" name="Slide Number Placeholder 3"/>
          <p:cNvSpPr>
            <a:spLocks noGrp="1"/>
          </p:cNvSpPr>
          <p:nvPr>
            <p:ph type="sldNum" sz="quarter" idx="10"/>
          </p:nvPr>
        </p:nvSpPr>
        <p:spPr>
          <a:xfrm>
            <a:off x="8494713" y="6381750"/>
            <a:ext cx="254000" cy="244475"/>
          </a:xfrm>
        </p:spPr>
        <p:txBody>
          <a:bodyPr/>
          <a:lstStyle/>
          <a:p>
            <a:fld id="{DEE59989-207C-4E2C-8FFE-11A53F88F4B9}" type="slidenum">
              <a:rPr lang="en-US"/>
              <a:pPr/>
              <a:t>9</a:t>
            </a:fld>
            <a:endParaRPr lang="en-US"/>
          </a:p>
        </p:txBody>
      </p:sp>
      <p:pic>
        <p:nvPicPr>
          <p:cNvPr id="15365" name="Diagram 4"/>
          <p:cNvPicPr>
            <a:picLocks noChangeArrowheads="1"/>
          </p:cNvPicPr>
          <p:nvPr/>
        </p:nvPicPr>
        <p:blipFill>
          <a:blip r:embed="rId3" cstate="print"/>
          <a:srcRect/>
          <a:stretch>
            <a:fillRect/>
          </a:stretch>
        </p:blipFill>
        <p:spPr bwMode="auto">
          <a:xfrm>
            <a:off x="684213" y="2227263"/>
            <a:ext cx="2952750" cy="1778000"/>
          </a:xfrm>
          <a:prstGeom prst="rect">
            <a:avLst/>
          </a:prstGeom>
          <a:noFill/>
          <a:ln w="9525">
            <a:noFill/>
            <a:miter lim="800000"/>
            <a:headEnd/>
            <a:tailEnd/>
          </a:ln>
        </p:spPr>
      </p:pic>
      <p:sp>
        <p:nvSpPr>
          <p:cNvPr id="15366" name="Content Placeholder 2"/>
          <p:cNvSpPr>
            <a:spLocks/>
          </p:cNvSpPr>
          <p:nvPr/>
        </p:nvSpPr>
        <p:spPr bwMode="auto">
          <a:xfrm>
            <a:off x="684213" y="4221163"/>
            <a:ext cx="3095625" cy="1295400"/>
          </a:xfrm>
          <a:prstGeom prst="rect">
            <a:avLst/>
          </a:prstGeom>
          <a:noFill/>
          <a:ln w="9525">
            <a:noFill/>
            <a:miter lim="800000"/>
            <a:headEnd/>
            <a:tailEnd/>
          </a:ln>
        </p:spPr>
        <p:txBody>
          <a:bodyPr/>
          <a:lstStyle/>
          <a:p>
            <a:pPr eaLnBrk="0" hangingPunct="0">
              <a:lnSpc>
                <a:spcPct val="130000"/>
              </a:lnSpc>
              <a:spcBef>
                <a:spcPct val="20000"/>
              </a:spcBef>
              <a:buClr>
                <a:srgbClr val="0E438A"/>
              </a:buClr>
              <a:buSzPct val="110000"/>
              <a:buFont typeface="Wingdings" pitchFamily="2" charset="2"/>
              <a:buNone/>
            </a:pPr>
            <a:r>
              <a:rPr lang="fr-FR" sz="1400" b="1" dirty="0" smtClean="0">
                <a:solidFill>
                  <a:schemeClr val="tx1"/>
                </a:solidFill>
                <a:latin typeface="+mj-lt"/>
              </a:rPr>
              <a:t>Les bonnes pratiques sont organisées en 8 éléments</a:t>
            </a:r>
            <a:r>
              <a:rPr lang="fr-FR" sz="1400" dirty="0" smtClean="0">
                <a:solidFill>
                  <a:schemeClr val="tx1"/>
                </a:solidFill>
                <a:latin typeface="+mj-lt"/>
              </a:rPr>
              <a:t> fournissant les outils pour des économies opérationnelles et la croissance des entreprises:</a:t>
            </a:r>
            <a:endParaRPr lang="en-US" sz="1400" dirty="0">
              <a:solidFill>
                <a:schemeClr val="tx1"/>
              </a:solidFill>
              <a:latin typeface="+mj-lt"/>
            </a:endParaRPr>
          </a:p>
        </p:txBody>
      </p:sp>
      <p:pic>
        <p:nvPicPr>
          <p:cNvPr id="15367" name="Picture 8"/>
          <p:cNvPicPr>
            <a:picLocks noChangeAspect="1" noChangeArrowheads="1"/>
          </p:cNvPicPr>
          <p:nvPr/>
        </p:nvPicPr>
        <p:blipFill>
          <a:blip r:embed="rId4" cstate="print"/>
          <a:srcRect/>
          <a:stretch>
            <a:fillRect/>
          </a:stretch>
        </p:blipFill>
        <p:spPr bwMode="auto">
          <a:xfrm>
            <a:off x="4427538" y="2444750"/>
            <a:ext cx="4248150" cy="40084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
  <a:themeElements>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2_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2_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TU-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TU-e">
  <a:themeElements>
    <a:clrScheme name="1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1_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6449EC96DC57498B2A802E799DC79B" ma:contentTypeVersion="3" ma:contentTypeDescription="Create a new document." ma:contentTypeScope="" ma:versionID="628ed65c7ccab8648abe89630e0a7679">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B65130D-DBE3-4686-8F33-A516D9BB77CC}"/>
</file>

<file path=customXml/itemProps2.xml><?xml version="1.0" encoding="utf-8"?>
<ds:datastoreItem xmlns:ds="http://schemas.openxmlformats.org/officeDocument/2006/customXml" ds:itemID="{63383781-6490-4B94-BFAA-CA0AD13B7A85}"/>
</file>

<file path=customXml/itemProps3.xml><?xml version="1.0" encoding="utf-8"?>
<ds:datastoreItem xmlns:ds="http://schemas.openxmlformats.org/officeDocument/2006/customXml" ds:itemID="{AB3E66EF-FEC2-43D0-BA09-47EFDB35CD1E}"/>
</file>

<file path=docProps/app.xml><?xml version="1.0" encoding="utf-8"?>
<Properties xmlns="http://schemas.openxmlformats.org/officeDocument/2006/extended-properties" xmlns:vt="http://schemas.openxmlformats.org/officeDocument/2006/docPropsVTypes">
  <Template>ITU</Template>
  <TotalTime>5743</TotalTime>
  <Words>1734</Words>
  <Application>Microsoft Office PowerPoint</Application>
  <PresentationFormat>Affichage à l'écran (4:3)</PresentationFormat>
  <Paragraphs>248</Paragraphs>
  <Slides>24</Slides>
  <Notes>14</Notes>
  <HiddenSlides>0</HiddenSlides>
  <MMClips>1</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24</vt:i4>
      </vt:variant>
    </vt:vector>
  </HeadingPairs>
  <TitlesOfParts>
    <vt:vector size="28" baseType="lpstr">
      <vt:lpstr>ITU</vt:lpstr>
      <vt:lpstr>ITU-e</vt:lpstr>
      <vt:lpstr>1_ITU-e</vt:lpstr>
      <vt:lpstr>Worksheet</vt:lpstr>
      <vt:lpstr>Vue d’ensemble des Recommandations L.1300 de l’UIT-T (Bonnes pratiques pour les data centres écologiques) et L.1310 (indicateurs et mesures d'efficacité énergétique pour les équipements TLC) </vt:lpstr>
      <vt:lpstr>Programme</vt:lpstr>
      <vt:lpstr>Groupe de travail (WP) 3/5 « TIC et les changements climatiques »</vt:lpstr>
      <vt:lpstr>Question 17/5  Efficacité énergétique pour le secteur des TIC et harmonisation des normes environnementales</vt:lpstr>
      <vt:lpstr>L.1300 et L.1310 de l’UIT-T</vt:lpstr>
      <vt:lpstr>data centres écologiques</vt:lpstr>
      <vt:lpstr>Principaux enjeux auxquels font face les gestionnaires de data centres</vt:lpstr>
      <vt:lpstr>Répartition de la consommation des data centres</vt:lpstr>
      <vt:lpstr>L.1300</vt:lpstr>
      <vt:lpstr>1. Utilisation, gestion et planification des data centres </vt:lpstr>
      <vt:lpstr>2. Services et équipements des TIC  1/2 </vt:lpstr>
      <vt:lpstr>2. Services et équipements des TIC   2/2</vt:lpstr>
      <vt:lpstr>3. Refroidissement   1/2</vt:lpstr>
      <vt:lpstr>3. Système de refroidissement    2/2</vt:lpstr>
      <vt:lpstr>4. Equipement électrique des data centres  </vt:lpstr>
      <vt:lpstr>7. Surveillance     </vt:lpstr>
      <vt:lpstr>8. Conception du réseau     </vt:lpstr>
      <vt:lpstr>Annexes</vt:lpstr>
      <vt:lpstr>Supplement L.1300rev</vt:lpstr>
      <vt:lpstr>L.1310 de l’ UIT-T           1/2</vt:lpstr>
      <vt:lpstr> L.1310 de l’UIT-T   2/2</vt:lpstr>
      <vt:lpstr>Activités futures </vt:lpstr>
      <vt:lpstr>Plan de travail de la Question 17/5</vt:lpstr>
      <vt:lpstr>www.itu.int/UIT-T/climatechange/</vt:lpstr>
    </vt:vector>
  </TitlesOfParts>
  <Company>Huawei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L1300</dc:title>
  <dc:creator>Paolo Gemma</dc:creator>
  <dc:description>paolo.gemma@huawei.com</dc:description>
  <cp:lastModifiedBy>TALIB Hassan</cp:lastModifiedBy>
  <cp:revision>308</cp:revision>
  <cp:lastPrinted>2001-11-25T13:41:09Z</cp:lastPrinted>
  <dcterms:created xsi:type="dcterms:W3CDTF">2012-02-24T10:46:37Z</dcterms:created>
  <dcterms:modified xsi:type="dcterms:W3CDTF">2013-07-14T01:33:08Z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1338298940</vt:lpwstr>
  </property>
  <property fmtid="{D5CDD505-2E9C-101B-9397-08002B2CF9AE}" pid="3" name="ContentTypeId">
    <vt:lpwstr>0x010100176449EC96DC57498B2A802E799DC79B</vt:lpwstr>
  </property>
</Properties>
</file>