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5"/>
  </p:notesMasterIdLst>
  <p:handoutMasterIdLst>
    <p:handoutMasterId r:id="rId26"/>
  </p:handoutMasterIdLst>
  <p:sldIdLst>
    <p:sldId id="653" r:id="rId5"/>
    <p:sldId id="831" r:id="rId6"/>
    <p:sldId id="832" r:id="rId7"/>
    <p:sldId id="901" r:id="rId8"/>
    <p:sldId id="902" r:id="rId9"/>
    <p:sldId id="834" r:id="rId10"/>
    <p:sldId id="861" r:id="rId11"/>
    <p:sldId id="862" r:id="rId12"/>
    <p:sldId id="899" r:id="rId13"/>
    <p:sldId id="909" r:id="rId14"/>
    <p:sldId id="907" r:id="rId15"/>
    <p:sldId id="897" r:id="rId16"/>
    <p:sldId id="900" r:id="rId17"/>
    <p:sldId id="932" r:id="rId18"/>
    <p:sldId id="933" r:id="rId19"/>
    <p:sldId id="929" r:id="rId20"/>
    <p:sldId id="930" r:id="rId21"/>
    <p:sldId id="931" r:id="rId22"/>
    <p:sldId id="736" r:id="rId23"/>
    <p:sldId id="769" r:id="rId24"/>
  </p:sldIdLst>
  <p:sldSz cx="9144000" cy="6858000" type="screen4x3"/>
  <p:notesSz cx="6781800" cy="9918700"/>
  <p:defaultTextStyle>
    <a:defPPr>
      <a:defRPr lang="en-US"/>
    </a:defPPr>
    <a:lvl1pPr algn="l" rtl="0" fontAlgn="base">
      <a:spcBef>
        <a:spcPct val="0"/>
      </a:spcBef>
      <a:spcAft>
        <a:spcPct val="0"/>
      </a:spcAft>
      <a:defRPr sz="2000" kern="1200">
        <a:solidFill>
          <a:srgbClr val="646464"/>
        </a:solidFill>
        <a:latin typeface="Verdana" pitchFamily="34" charset="0"/>
        <a:ea typeface="+mn-ea"/>
        <a:cs typeface="Arial" pitchFamily="34" charset="0"/>
      </a:defRPr>
    </a:lvl1pPr>
    <a:lvl2pPr marL="457200" algn="l" rtl="0" fontAlgn="base">
      <a:spcBef>
        <a:spcPct val="0"/>
      </a:spcBef>
      <a:spcAft>
        <a:spcPct val="0"/>
      </a:spcAft>
      <a:defRPr sz="2000" kern="1200">
        <a:solidFill>
          <a:srgbClr val="646464"/>
        </a:solidFill>
        <a:latin typeface="Verdana" pitchFamily="34" charset="0"/>
        <a:ea typeface="+mn-ea"/>
        <a:cs typeface="Arial" pitchFamily="34" charset="0"/>
      </a:defRPr>
    </a:lvl2pPr>
    <a:lvl3pPr marL="914400" algn="l" rtl="0" fontAlgn="base">
      <a:spcBef>
        <a:spcPct val="0"/>
      </a:spcBef>
      <a:spcAft>
        <a:spcPct val="0"/>
      </a:spcAft>
      <a:defRPr sz="2000" kern="1200">
        <a:solidFill>
          <a:srgbClr val="646464"/>
        </a:solidFill>
        <a:latin typeface="Verdana" pitchFamily="34" charset="0"/>
        <a:ea typeface="+mn-ea"/>
        <a:cs typeface="Arial" pitchFamily="34" charset="0"/>
      </a:defRPr>
    </a:lvl3pPr>
    <a:lvl4pPr marL="1371600" algn="l" rtl="0" fontAlgn="base">
      <a:spcBef>
        <a:spcPct val="0"/>
      </a:spcBef>
      <a:spcAft>
        <a:spcPct val="0"/>
      </a:spcAft>
      <a:defRPr sz="2000" kern="1200">
        <a:solidFill>
          <a:srgbClr val="646464"/>
        </a:solidFill>
        <a:latin typeface="Verdana" pitchFamily="34" charset="0"/>
        <a:ea typeface="+mn-ea"/>
        <a:cs typeface="Arial" pitchFamily="34" charset="0"/>
      </a:defRPr>
    </a:lvl4pPr>
    <a:lvl5pPr marL="1828800" algn="l" rtl="0" fontAlgn="base">
      <a:spcBef>
        <a:spcPct val="0"/>
      </a:spcBef>
      <a:spcAft>
        <a:spcPct val="0"/>
      </a:spcAft>
      <a:defRPr sz="2000" kern="1200">
        <a:solidFill>
          <a:srgbClr val="646464"/>
        </a:solidFill>
        <a:latin typeface="Verdana" pitchFamily="34" charset="0"/>
        <a:ea typeface="+mn-ea"/>
        <a:cs typeface="Arial" pitchFamily="34" charset="0"/>
      </a:defRPr>
    </a:lvl5pPr>
    <a:lvl6pPr marL="2286000" algn="l" defTabSz="914400" rtl="0" eaLnBrk="1" latinLnBrk="0" hangingPunct="1">
      <a:defRPr sz="2000" kern="1200">
        <a:solidFill>
          <a:srgbClr val="646464"/>
        </a:solidFill>
        <a:latin typeface="Verdana" pitchFamily="34" charset="0"/>
        <a:ea typeface="+mn-ea"/>
        <a:cs typeface="Arial" pitchFamily="34" charset="0"/>
      </a:defRPr>
    </a:lvl6pPr>
    <a:lvl7pPr marL="2743200" algn="l" defTabSz="914400" rtl="0" eaLnBrk="1" latinLnBrk="0" hangingPunct="1">
      <a:defRPr sz="2000" kern="1200">
        <a:solidFill>
          <a:srgbClr val="646464"/>
        </a:solidFill>
        <a:latin typeface="Verdana" pitchFamily="34" charset="0"/>
        <a:ea typeface="+mn-ea"/>
        <a:cs typeface="Arial" pitchFamily="34" charset="0"/>
      </a:defRPr>
    </a:lvl7pPr>
    <a:lvl8pPr marL="3200400" algn="l" defTabSz="914400" rtl="0" eaLnBrk="1" latinLnBrk="0" hangingPunct="1">
      <a:defRPr sz="2000" kern="1200">
        <a:solidFill>
          <a:srgbClr val="646464"/>
        </a:solidFill>
        <a:latin typeface="Verdana" pitchFamily="34" charset="0"/>
        <a:ea typeface="+mn-ea"/>
        <a:cs typeface="Arial" pitchFamily="34" charset="0"/>
      </a:defRPr>
    </a:lvl8pPr>
    <a:lvl9pPr marL="3657600" algn="l" defTabSz="914400" rtl="0" eaLnBrk="1" latinLnBrk="0" hangingPunct="1">
      <a:defRPr sz="2000" kern="1200">
        <a:solidFill>
          <a:srgbClr val="646464"/>
        </a:solidFill>
        <a:latin typeface="Verdan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pilongo, Erica" initials="C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FF33"/>
    <a:srgbClr val="00CC00"/>
    <a:srgbClr val="FF9900"/>
    <a:srgbClr val="008000"/>
    <a:srgbClr val="87BBE0"/>
    <a:srgbClr val="333300"/>
    <a:srgbClr val="1B5BA2"/>
    <a:srgbClr val="0E438A"/>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917" autoAdjust="0"/>
    <p:restoredTop sz="99678" autoAdjust="0"/>
  </p:normalViewPr>
  <p:slideViewPr>
    <p:cSldViewPr showGuides="1">
      <p:cViewPr>
        <p:scale>
          <a:sx n="87" d="100"/>
          <a:sy n="87" d="100"/>
        </p:scale>
        <p:origin x="-1416" y="642"/>
      </p:cViewPr>
      <p:guideLst>
        <p:guide orient="horz" pos="2160"/>
        <p:guide pos="2880"/>
      </p:guideLst>
    </p:cSldViewPr>
  </p:slideViewPr>
  <p:outlineViewPr>
    <p:cViewPr>
      <p:scale>
        <a:sx n="33" d="100"/>
        <a:sy n="33" d="100"/>
      </p:scale>
      <p:origin x="42" y="892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4" d="100"/>
          <a:sy n="74" d="100"/>
        </p:scale>
        <p:origin x="-2238" y="-90"/>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28675"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pPr>
              <a:defRPr/>
            </a:pPr>
            <a:endParaRPr lang="en-US"/>
          </a:p>
        </p:txBody>
      </p:sp>
      <p:sp>
        <p:nvSpPr>
          <p:cNvPr id="28676" name="Rectangle 4"/>
          <p:cNvSpPr>
            <a:spLocks noGrp="1" noChangeArrowheads="1"/>
          </p:cNvSpPr>
          <p:nvPr>
            <p:ph type="ftr" sz="quarter" idx="2"/>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28677" name="Rectangle 5"/>
          <p:cNvSpPr>
            <a:spLocks noGrp="1" noChangeArrowheads="1"/>
          </p:cNvSpPr>
          <p:nvPr>
            <p:ph type="sldNum" sz="quarter" idx="3"/>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pPr>
              <a:defRPr/>
            </a:pPr>
            <a:fld id="{C57BE1D5-76B7-4BDE-9E98-08977948CA7D}" type="slidenum">
              <a:rPr lang="en-US"/>
              <a:pPr>
                <a:defRPr/>
              </a:pPr>
              <a:t>‹N°›</a:t>
            </a:fld>
            <a:endParaRPr lang="en-US"/>
          </a:p>
        </p:txBody>
      </p:sp>
    </p:spTree>
    <p:extLst>
      <p:ext uri="{BB962C8B-B14F-4D97-AF65-F5344CB8AC3E}">
        <p14:creationId xmlns:p14="http://schemas.microsoft.com/office/powerpoint/2010/main" val="3122335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48131"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48135" name="Rectangle 7"/>
          <p:cNvSpPr>
            <a:spLocks noGrp="1" noChangeArrowheads="1"/>
          </p:cNvSpPr>
          <p:nvPr>
            <p:ph type="sldNum" sz="quarter" idx="5"/>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pPr>
              <a:defRPr/>
            </a:pPr>
            <a:fld id="{851F0387-6181-4BD7-AD83-415F489828DC}" type="slidenum">
              <a:rPr lang="en-US"/>
              <a:pPr>
                <a:defRPr/>
              </a:pPr>
              <a:t>‹N°›</a:t>
            </a:fld>
            <a:endParaRPr lang="en-US"/>
          </a:p>
        </p:txBody>
      </p:sp>
    </p:spTree>
    <p:extLst>
      <p:ext uri="{BB962C8B-B14F-4D97-AF65-F5344CB8AC3E}">
        <p14:creationId xmlns:p14="http://schemas.microsoft.com/office/powerpoint/2010/main" val="1436209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df.wri.org/ghg_project_accountin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5FC0E15-F46C-4ABC-B86D-582B08A9719F}" type="slidenum">
              <a:rPr lang="en-US" smtClean="0"/>
              <a:pPr/>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4058C0F-CE7F-45CB-8B8D-17EDE3FEE732}" type="slidenum">
              <a:rPr lang="en-US" sz="1200" smtClean="0">
                <a:solidFill>
                  <a:schemeClr val="tx1"/>
                </a:solidFill>
              </a:rPr>
              <a:pPr/>
              <a:t>14</a:t>
            </a:fld>
            <a:endParaRPr lang="en-US" sz="120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200" b="0" i="0" kern="1200" dirty="0" smtClean="0">
                <a:solidFill>
                  <a:schemeClr val="tx1"/>
                </a:solidFill>
                <a:effectLst/>
                <a:latin typeface="Verdana" pitchFamily="34" charset="0"/>
                <a:ea typeface="+mn-ea"/>
                <a:cs typeface="Arial" pitchFamily="34" charset="0"/>
              </a:rPr>
              <a:t>The Focus Group on Smart Water Management (FG-SWM) was established by the ITU-T TSAG meeting in Geneva, 4-7 June 2013.</a:t>
            </a:r>
          </a:p>
          <a:p>
            <a:pPr fontAlgn="base"/>
            <a:r>
              <a:rPr lang="en-US" sz="1200" b="0" i="0" kern="1200" dirty="0" smtClean="0">
                <a:solidFill>
                  <a:schemeClr val="tx1"/>
                </a:solidFill>
                <a:effectLst/>
                <a:latin typeface="Verdana" pitchFamily="34" charset="0"/>
                <a:ea typeface="+mn-ea"/>
                <a:cs typeface="Arial" pitchFamily="34" charset="0"/>
              </a:rPr>
              <a:t> </a:t>
            </a:r>
          </a:p>
          <a:p>
            <a:pPr fontAlgn="base"/>
            <a:r>
              <a:rPr lang="en-US" sz="1200" b="0" i="0" kern="1200" dirty="0" smtClean="0">
                <a:solidFill>
                  <a:schemeClr val="tx1"/>
                </a:solidFill>
                <a:effectLst/>
                <a:latin typeface="Verdana" pitchFamily="34" charset="0"/>
                <a:ea typeface="+mn-ea"/>
                <a:cs typeface="Arial" pitchFamily="34" charset="0"/>
              </a:rPr>
              <a:t>The FG-SWM is expected to carry out the following specific tasks:</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Collect and document information on national, regional and international smart water management initiatives; reporting on current activities and technical specifications.</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Specify the roles to be played by ICTs in smart water management.</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Develop a list mapping key stakeholders involved in the area of ICTs and smart water management. </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Develop Key Performance Indicators (KPIs) to assess the impact achieved through the use of ICTs in water-management systems. </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Develop a set of methodologies for estimating the impact of ICTs on water conservation. </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Identify water-management ICT applications and services with the potential to ensure interoperability and the benefits of economies of scale. </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Draft technical reports that address standardization gaps and identify new standardization work items to be taken up by its parent group, ITU-T Study Group 5 (Environment and climate change).</a:t>
            </a:r>
          </a:p>
          <a:p>
            <a:endParaRPr 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DE6D7CEC-6EDC-4281-AAEF-E13A3AEF6D2F}" type="slidenum">
              <a:rPr lang="en-US" sz="1200" smtClean="0">
                <a:solidFill>
                  <a:schemeClr val="tx1"/>
                </a:solidFill>
              </a:rPr>
              <a:pPr/>
              <a:t>15</a:t>
            </a:fld>
            <a:endParaRPr lang="en-US" sz="120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411A226E-7A38-457D-A1AB-32731C8DF015}" type="slidenum">
              <a:rPr lang="en-US" smtClean="0"/>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350F5E73-261E-4D6D-994B-2ECAD0FC22DF}" type="slidenum">
              <a:rPr lang="en-US" sz="1200">
                <a:solidFill>
                  <a:schemeClr val="tx1"/>
                </a:solidFill>
              </a:rPr>
              <a:pPr/>
              <a:t>18</a:t>
            </a:fld>
            <a:endParaRPr 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B685AFC-2E98-4619-AC70-9214CBD5D8E2}" type="slidenum">
              <a:rPr lang="en-US" smtClean="0"/>
              <a:pPr/>
              <a:t>19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1F0387-6181-4BD7-AD83-415F489828DC}" type="slidenum">
              <a:rPr lang="en-US" smtClean="0"/>
              <a:pPr>
                <a:defRPr/>
              </a:pPr>
              <a:t>20</a:t>
            </a:fld>
            <a:endParaRPr lang="en-US"/>
          </a:p>
        </p:txBody>
      </p:sp>
    </p:spTree>
    <p:extLst>
      <p:ext uri="{BB962C8B-B14F-4D97-AF65-F5344CB8AC3E}">
        <p14:creationId xmlns:p14="http://schemas.microsoft.com/office/powerpoint/2010/main" val="247227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CF7946E-5AE7-4128-A154-ACF1A381ECDB}" type="slidenum">
              <a:rPr lang="en-US" sz="1200" smtClean="0">
                <a:solidFill>
                  <a:schemeClr val="tx1"/>
                </a:solidFill>
              </a:rPr>
              <a:pPr/>
              <a:t>6</a:t>
            </a:fld>
            <a:endParaRPr lang="en-US" sz="1200" smtClean="0">
              <a:solidFill>
                <a:schemeClr val="tx1"/>
              </a:solidFill>
            </a:endParaRPr>
          </a:p>
        </p:txBody>
      </p:sp>
      <p:sp>
        <p:nvSpPr>
          <p:cNvPr id="60419" name="Rectangle 2"/>
          <p:cNvSpPr>
            <a:spLocks noGrp="1" noRot="1" noChangeAspect="1" noChangeArrowheads="1" noTextEdit="1"/>
          </p:cNvSpPr>
          <p:nvPr>
            <p:ph type="sldImg"/>
          </p:nvPr>
        </p:nvSpPr>
        <p:spPr>
          <a:xfrm>
            <a:off x="911225" y="742950"/>
            <a:ext cx="4960938" cy="3721100"/>
          </a:xfrm>
          <a:ln/>
        </p:spPr>
      </p:sp>
      <p:sp>
        <p:nvSpPr>
          <p:cNvPr id="60420"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09B97B4E-D82D-460B-8AAF-4E3BCC0D4489}" type="slidenum">
              <a:rPr lang="en-US" sz="1200" smtClean="0">
                <a:solidFill>
                  <a:schemeClr val="tx1"/>
                </a:solidFill>
              </a:rPr>
              <a:pPr/>
              <a:t>7</a:t>
            </a:fld>
            <a:endParaRPr lang="en-US" sz="1200" smtClean="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5E22EE74-32D8-496C-A0EC-CC882F4723AF}" type="slidenum">
              <a:rPr lang="en-US" sz="1200" smtClean="0">
                <a:solidFill>
                  <a:schemeClr val="tx1"/>
                </a:solidFill>
              </a:rPr>
              <a:pPr/>
              <a:t>8</a:t>
            </a:fld>
            <a:endParaRPr lang="en-US" sz="1200" smtClean="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Rec. L.1000 </a:t>
            </a:r>
            <a:r>
              <a:rPr lang="en-US" dirty="0" smtClean="0"/>
              <a:t>provides high level requirements for a universal power adapter and charger solution that will reduce the number of power adapters and chargers produced and recycled by widening their application to more devices and increasing their lifetime. The solution also aims to reduce energy consumption. The longer life cycle and possibility of avoiding device duplication reduces the demand on raw materials and waste. The universal power adapter and charger solution is designed to serve the vast majority of mobile terminals and other ICT devices.</a:t>
            </a:r>
          </a:p>
          <a:p>
            <a:endParaRPr lang="en-US" dirty="0" smtClean="0"/>
          </a:p>
          <a:p>
            <a:r>
              <a:rPr lang="en-US" b="1" dirty="0" smtClean="0"/>
              <a:t>Rec. L.1001 </a:t>
            </a:r>
            <a:r>
              <a:rPr lang="en-US" dirty="0" smtClean="0"/>
              <a:t>provides requirements for a universal power adapter solution (UPA) for stationary ICT devices that will reduce the number of produced power adapters by widening their application to more devices, enabling their reuse and increasing their lifetime. The solution also aims to reduce energy consumption. The longer life cycle and possibility of avoiding device duplication reduces the demand on raw materials and production of huge </a:t>
            </a:r>
            <a:r>
              <a:rPr lang="en-US" dirty="0" err="1" smtClean="0"/>
              <a:t>e-waste</a:t>
            </a:r>
            <a:r>
              <a:rPr lang="en-US" dirty="0" smtClean="0"/>
              <a:t> amount. The universal power adapter solution for ICT equipment for stationary use is designed to serve the vast majority of ICT devices.</a:t>
            </a:r>
          </a:p>
          <a:p>
            <a:endParaRPr lang="en-US" dirty="0" smtClean="0"/>
          </a:p>
          <a:p>
            <a:r>
              <a:rPr lang="en-US" b="1" dirty="0" smtClean="0"/>
              <a:t>Rec. L.1100 </a:t>
            </a:r>
            <a:r>
              <a:rPr lang="en-US" dirty="0" smtClean="0"/>
              <a:t>provides information on the recycling procedures of rare metals in information and communication technology (ICT) goods. It also defines a communication format for providing recycling information of rare metals contained in ICT goods.</a:t>
            </a:r>
          </a:p>
          <a:p>
            <a:endParaRPr lang="en-US" dirty="0" smtClean="0"/>
          </a:p>
          <a:p>
            <a:r>
              <a:rPr lang="en-US" b="1" dirty="0" smtClean="0"/>
              <a:t>Rec. L.1200 </a:t>
            </a:r>
            <a:r>
              <a:rPr lang="en-US" dirty="0" smtClean="0"/>
              <a:t>specifies the direct current (DC) interface between the power feeding system and ICT equipment connected to it. It also describes normal and abnormal voltage ranges, and immunity test levels for ICT equipment to maintain the stability of telecommunication and data communication services. The specified interface is operated from a DC power source of up to 400 V to allow increased power consumption and equipment power density, in order to obtain higher energy efficiency and reliability with less material usage than using a lower voltage such as -48 VDC or AC UPS power feeding solutions.</a:t>
            </a:r>
          </a:p>
          <a:p>
            <a:endParaRPr lang="en-US" dirty="0" smtClean="0"/>
          </a:p>
          <a:p>
            <a:r>
              <a:rPr lang="en-US" b="1" dirty="0" smtClean="0"/>
              <a:t>Rec. L.1300 </a:t>
            </a:r>
            <a:r>
              <a:rPr lang="en-US" dirty="0" smtClean="0"/>
              <a:t>describes best practices aimed at reducing the negative impact of data </a:t>
            </a:r>
            <a:r>
              <a:rPr lang="en-US" dirty="0" err="1" smtClean="0"/>
              <a:t>centres</a:t>
            </a:r>
            <a:r>
              <a:rPr lang="en-US" dirty="0" smtClean="0"/>
              <a:t> on the climate. It is commonly recognized that data </a:t>
            </a:r>
            <a:r>
              <a:rPr lang="en-US" dirty="0" err="1" smtClean="0"/>
              <a:t>centres</a:t>
            </a:r>
            <a:r>
              <a:rPr lang="en-US" dirty="0" smtClean="0"/>
              <a:t> will have an ever-increasing impact on the environment in the future. The application of the best practices defined in this Recommendation can help owners and managers to build future data </a:t>
            </a:r>
            <a:r>
              <a:rPr lang="en-US" dirty="0" err="1" smtClean="0"/>
              <a:t>centres</a:t>
            </a:r>
            <a:r>
              <a:rPr lang="en-US" dirty="0" smtClean="0"/>
              <a:t>, or improve existing ones, to operate in an environmentally responsible manner. Such considerations will strongly contribute to a reduction in the impact of the information and communication technology (ICT) sector on climate change.</a:t>
            </a:r>
          </a:p>
          <a:p>
            <a:endParaRPr lang="en-US" dirty="0" smtClean="0"/>
          </a:p>
          <a:p>
            <a:r>
              <a:rPr lang="en-GB" b="1" dirty="0" smtClean="0"/>
              <a:t>Rec. L.1310</a:t>
            </a:r>
            <a:r>
              <a:rPr lang="en-GB" dirty="0" smtClean="0"/>
              <a:t> contains the definition of energy efficiency metrics test procedures, methodologies and measurement profiles required to assess the energy efficiency of telecommunication equipment.</a:t>
            </a:r>
            <a:endParaRPr lang="en-US" dirty="0" smtClean="0"/>
          </a:p>
          <a:p>
            <a:r>
              <a:rPr lang="en-GB" dirty="0" smtClean="0"/>
              <a:t>Metrics and measurement methods are defined for telecommunication network equipment and small networking equipment. </a:t>
            </a:r>
            <a:endParaRPr lang="en-US" dirty="0" smtClean="0"/>
          </a:p>
          <a:p>
            <a:r>
              <a:rPr lang="en-GB" dirty="0" smtClean="0"/>
              <a:t>These metrics allow for comparisons of </a:t>
            </a:r>
            <a:r>
              <a:rPr lang="en-GB" dirty="0" err="1" smtClean="0"/>
              <a:t>equipments</a:t>
            </a:r>
            <a:r>
              <a:rPr lang="en-GB" dirty="0" smtClean="0"/>
              <a:t> within the same class e.g. </a:t>
            </a:r>
            <a:r>
              <a:rPr lang="en-GB" dirty="0" err="1" smtClean="0"/>
              <a:t>equipments</a:t>
            </a:r>
            <a:r>
              <a:rPr lang="en-GB" dirty="0" smtClean="0"/>
              <a:t> using the same technologies. </a:t>
            </a:r>
            <a:endParaRPr lang="en-US" dirty="0" smtClean="0"/>
          </a:p>
          <a:p>
            <a:r>
              <a:rPr lang="en-GB" dirty="0" smtClean="0"/>
              <a:t>Comparisons of </a:t>
            </a:r>
            <a:r>
              <a:rPr lang="en-GB" dirty="0" err="1" smtClean="0"/>
              <a:t>equipments</a:t>
            </a:r>
            <a:r>
              <a:rPr lang="en-GB" dirty="0" smtClean="0"/>
              <a:t> in different classes are out of the scope of this Recommendation.</a:t>
            </a:r>
            <a:endParaRPr lang="en-US" dirty="0" smtClean="0"/>
          </a:p>
          <a:p>
            <a:endParaRPr lang="en-US" dirty="0" smtClean="0"/>
          </a:p>
          <a:p>
            <a:r>
              <a:rPr lang="en-US" b="1" dirty="0" smtClean="0"/>
              <a:t>Rec. L.1400</a:t>
            </a:r>
            <a:r>
              <a:rPr lang="en-US" dirty="0" smtClean="0"/>
              <a:t> presents the general principles on assessing the environmental impact of information and communication technologies (ICT) and outlines the different methodologies that are being developed:</a:t>
            </a:r>
          </a:p>
          <a:p>
            <a:r>
              <a:rPr lang="en-US" dirty="0" smtClean="0"/>
              <a:t>•  Assessment of the environmental impact of ICT goods, networks, and services</a:t>
            </a:r>
          </a:p>
          <a:p>
            <a:r>
              <a:rPr lang="en-US" dirty="0" smtClean="0"/>
              <a:t>•  Assessment of the environmental impact of ICT projects</a:t>
            </a:r>
          </a:p>
          <a:p>
            <a:r>
              <a:rPr lang="en-US" dirty="0" smtClean="0"/>
              <a:t>•  Assessment of the environmental impact of ICT in organizations</a:t>
            </a:r>
          </a:p>
          <a:p>
            <a:r>
              <a:rPr lang="en-US" dirty="0" smtClean="0"/>
              <a:t>•  Assessment of the environmental impact of ICT in cities</a:t>
            </a:r>
          </a:p>
          <a:p>
            <a:r>
              <a:rPr lang="en-US" dirty="0" smtClean="0"/>
              <a:t>•  Assessment of the environmental impact of ICT in countries or group of countries.</a:t>
            </a:r>
          </a:p>
          <a:p>
            <a:r>
              <a:rPr lang="en-US" dirty="0" smtClean="0"/>
              <a:t>This Recommendation also provides some examples of opportunities to reduce the environmental load due to ICT.</a:t>
            </a:r>
          </a:p>
          <a:p>
            <a:endParaRPr lang="en-US" dirty="0" smtClean="0"/>
          </a:p>
          <a:p>
            <a:r>
              <a:rPr lang="en-US" b="1" dirty="0" smtClean="0"/>
              <a:t>Rec. L.1410</a:t>
            </a:r>
            <a:r>
              <a:rPr lang="en-US" dirty="0" smtClean="0"/>
              <a:t> deals with the assessment of the environmental impact of information and communication technology (ICT) goods, networks and services. It is organized in two parts:</a:t>
            </a:r>
          </a:p>
          <a:p>
            <a:r>
              <a:rPr lang="en-US" dirty="0" smtClean="0"/>
              <a:t>Part I (clause 5) – ICT life cycle assessment: framework and guidance.</a:t>
            </a:r>
          </a:p>
          <a:p>
            <a:r>
              <a:rPr lang="en-US" dirty="0" smtClean="0"/>
              <a:t>Part II (clause 6) – Comparative analysis between ICT and a reference product system (baseline scenario); framework and guidance.</a:t>
            </a:r>
          </a:p>
          <a:p>
            <a:r>
              <a:rPr lang="en-US" dirty="0" smtClean="0"/>
              <a:t>Part I deals with the life cycle assessment (LCA) methodology applied to ICT goods, networks and services (ICT GNS). Part II deals with comparative analysis based on LCA results of an ICT GNS product system and a referenced product system.</a:t>
            </a:r>
          </a:p>
          <a:p>
            <a:r>
              <a:rPr lang="en-US" dirty="0" smtClean="0"/>
              <a:t>This Recommendation provides specific guidance on energy and greenhouse gas (GHG) impacts.</a:t>
            </a:r>
          </a:p>
          <a:p>
            <a:r>
              <a:rPr lang="en-US" dirty="0" smtClean="0"/>
              <a:t> </a:t>
            </a:r>
          </a:p>
          <a:p>
            <a:r>
              <a:rPr lang="en-US" b="1" dirty="0" smtClean="0"/>
              <a:t>Rec. L.1420</a:t>
            </a:r>
            <a:r>
              <a:rPr lang="en-US" dirty="0" smtClean="0"/>
              <a:t> presents the methodology to be followed if an organization intends to claim compliance with this Recommendation when assessing its information and communication technology (ICT) related energy consumption and/or greenhouse gas (GHG) emissions.</a:t>
            </a:r>
          </a:p>
          <a:p>
            <a:r>
              <a:rPr lang="en-US" dirty="0" smtClean="0"/>
              <a:t>This Recommendation can be used to assess energy consumption and GHG emissions generated over a defined period of time for the following purposes: for assessment of related impact from ICT organizations or for assessment of impact from ICT related activities within non-ICT organizations.</a:t>
            </a:r>
          </a:p>
          <a:p>
            <a:endParaRPr lang="en-US" dirty="0" smtClean="0"/>
          </a:p>
          <a:p>
            <a:r>
              <a:rPr lang="en-GB" b="1" dirty="0" smtClean="0"/>
              <a:t>Rec. L.1430</a:t>
            </a:r>
            <a:r>
              <a:rPr lang="en-GB" dirty="0" smtClean="0"/>
              <a:t> is intended as a complement to ISO standard ISO 14064-2 and the Project Protocol of the Greenhouse Gas Protocol (GHG Protocol). </a:t>
            </a:r>
            <a:endParaRPr lang="en-US" dirty="0" smtClean="0"/>
          </a:p>
          <a:p>
            <a:r>
              <a:rPr lang="en-US" dirty="0" smtClean="0"/>
              <a:t>This </a:t>
            </a:r>
            <a:r>
              <a:rPr lang="en-GB" dirty="0" smtClean="0"/>
              <a:t>Recommendation provides guidance for the application of a specific methodology to assess the environmental impact of information and communication technology (ICT) greenhouse gas (GHG) projects and ICT energy projects. The proposed methodology is specifically directed at the quantifying and reporting of GHG emission reductions and/or removal enhancements, energy consumption reductions, and the enhancement of energy generation and energy storage in ICT GHG projects and ICT energy projects.   </a:t>
            </a:r>
            <a:endParaRPr lang="en-US" dirty="0" smtClean="0"/>
          </a:p>
          <a:p>
            <a:r>
              <a:rPr lang="en-GB" dirty="0" smtClean="0"/>
              <a:t>An ICT GHG project uses mainly ICT goods, networks and services and is designed to reduce GHG emissions or increase GHG removals. These GHG reductions are quantified by comparison between the environmental impact of a project activity and a corresponding baseline scenario. </a:t>
            </a:r>
            <a:endParaRPr lang="en-US" dirty="0" smtClean="0"/>
          </a:p>
          <a:p>
            <a:r>
              <a:rPr lang="en-GB" dirty="0" smtClean="0"/>
              <a:t>An ICT energy project uses mainly ICT goods, networks and services to reduce energy consumption and improve energy efficiency in project activity scenarios. </a:t>
            </a:r>
            <a:endParaRPr lang="en-US" dirty="0" smtClean="0"/>
          </a:p>
          <a:p>
            <a:r>
              <a:rPr lang="en-GB" dirty="0" smtClean="0"/>
              <a:t>From the ICT perspective, this Recommendation takes into account considerations based on existing project quantification guidelines, and aims at covering ICT GHG and/or ICT energy project activities within both the ICT and the non-ICT sectors. </a:t>
            </a:r>
            <a:endParaRPr lang="en-US" dirty="0" smtClean="0"/>
          </a:p>
          <a:p>
            <a:r>
              <a:rPr lang="en-GB" dirty="0" smtClean="0"/>
              <a:t>This Recommendation recognizes the importance of project validation and verification for the credibility of project results but does not enforce the validation and verification procedures to be applied. It is expected that such procedures be determined by the selected GHG programme, national regulation, internal policy of the project proponent, or the request of intended users. </a:t>
            </a:r>
            <a:endParaRPr lang="en-US" dirty="0" smtClean="0"/>
          </a:p>
          <a:p>
            <a:r>
              <a:rPr lang="en-GB" dirty="0" smtClean="0"/>
              <a:t>ISO 14064-2 (2006): </a:t>
            </a:r>
            <a:r>
              <a:rPr lang="en-GB" i="1" dirty="0" smtClean="0"/>
              <a:t>Greenhouse gases -- Part 2: Specification with guidance at the project level for quantification, monitoring and reporting of greenhouse gas emission reductions or removal enhancements</a:t>
            </a:r>
            <a:r>
              <a:rPr lang="en-GB" dirty="0" smtClean="0"/>
              <a:t>.</a:t>
            </a:r>
            <a:endParaRPr lang="en-US" dirty="0" smtClean="0"/>
          </a:p>
          <a:p>
            <a:r>
              <a:rPr lang="en-GB" dirty="0" smtClean="0"/>
              <a:t>The GHG Protocol Initiative was jointly convened in 1998 by the World Business Council for Sustainable Development (WBCSD) and the World Resources Institute (WRI): </a:t>
            </a:r>
            <a:r>
              <a:rPr lang="en-GB" u="sng" dirty="0" smtClean="0">
                <a:hlinkClick r:id="rId3"/>
              </a:rPr>
              <a:t>http://pdf.wri.org/ghg_project_accounting.pdf</a:t>
            </a:r>
            <a:r>
              <a:rPr lang="en-GB" dirty="0" smtClean="0"/>
              <a:t> </a:t>
            </a:r>
            <a:endParaRPr lang="en-US" dirty="0" smtClean="0"/>
          </a:p>
          <a:p>
            <a:endParaRPr 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DE191036-043A-4B77-AD29-AD1C2A954769}" type="slidenum">
              <a:rPr lang="en-US" sz="1200" smtClean="0">
                <a:solidFill>
                  <a:schemeClr val="tx1"/>
                </a:solidFill>
              </a:rPr>
              <a:pPr/>
              <a:t>9</a:t>
            </a:fld>
            <a:endParaRPr lang="en-US" sz="120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These methodologies aim at providing accurate and reliable tools for assessing the environmental impact, which will generate statistics that governments and regulators can rely on to gauge the benefits that green ICTs can achieve for social and economic welfare.</a:t>
            </a:r>
            <a:endParaRPr lang="en-US" b="1" dirty="0" smtClean="0"/>
          </a:p>
          <a:p>
            <a:endParaRPr lang="en-US" b="1" dirty="0" smtClean="0"/>
          </a:p>
          <a:p>
            <a:r>
              <a:rPr lang="en-US" b="1" dirty="0" smtClean="0"/>
              <a:t>Rec. L.1400</a:t>
            </a:r>
            <a:r>
              <a:rPr lang="en-US" dirty="0" smtClean="0"/>
              <a:t> presents the general principles on assessing the environmental impact of information and communication technologies (ICT) and outlines the different methodologies that are being developed:</a:t>
            </a:r>
          </a:p>
          <a:p>
            <a:r>
              <a:rPr lang="en-US" dirty="0" smtClean="0"/>
              <a:t>•  Assessment of the environmental impact of ICT goods, networks, and services</a:t>
            </a:r>
          </a:p>
          <a:p>
            <a:r>
              <a:rPr lang="en-US" dirty="0" smtClean="0"/>
              <a:t>•  Assessment of the environmental impact of ICT projects</a:t>
            </a:r>
          </a:p>
          <a:p>
            <a:r>
              <a:rPr lang="en-US" dirty="0" smtClean="0"/>
              <a:t>•  Assessment of the environmental impact of ICT in organizations</a:t>
            </a:r>
          </a:p>
          <a:p>
            <a:r>
              <a:rPr lang="en-US" dirty="0" smtClean="0"/>
              <a:t>•  Assessment of the environmental impact of ICT in cities</a:t>
            </a:r>
          </a:p>
          <a:p>
            <a:r>
              <a:rPr lang="en-US" dirty="0" smtClean="0"/>
              <a:t>•  Assessment of the environmental impact of ICT in countries or group of countries.</a:t>
            </a:r>
          </a:p>
          <a:p>
            <a:r>
              <a:rPr lang="en-US" dirty="0" smtClean="0"/>
              <a:t>This Recommendation also provides some examples of opportunities to reduce the environmental load due to ICT.</a:t>
            </a:r>
          </a:p>
          <a:p>
            <a:endParaRPr lang="en-US" dirty="0" smtClean="0"/>
          </a:p>
          <a:p>
            <a:r>
              <a:rPr lang="en-US" b="1" dirty="0" smtClean="0"/>
              <a:t>Rec. L.1410</a:t>
            </a:r>
            <a:r>
              <a:rPr lang="en-US" dirty="0" smtClean="0"/>
              <a:t> deals with the assessment of the environmental impact of information and communication technology (ICT) goods, networks and services. It is organized in two parts:</a:t>
            </a:r>
          </a:p>
          <a:p>
            <a:r>
              <a:rPr lang="en-US" dirty="0" smtClean="0"/>
              <a:t>Part I (clause 5) – ICT life cycle assessment: framework and guidance.</a:t>
            </a:r>
          </a:p>
          <a:p>
            <a:r>
              <a:rPr lang="en-US" dirty="0" smtClean="0"/>
              <a:t>Part II (clause 6) – Comparative analysis between ICT and a reference product system (baseline scenario); framework and guidance.</a:t>
            </a:r>
          </a:p>
          <a:p>
            <a:r>
              <a:rPr lang="en-US" dirty="0" smtClean="0"/>
              <a:t>Part I deals with the life cycle assessment (LCA) methodology applied to ICT goods, networks and services (ICT GNS). Part II deals with comparative analysis based on LCA results of an ICT GNS product system and a referenced product system.</a:t>
            </a:r>
          </a:p>
          <a:p>
            <a:r>
              <a:rPr lang="en-US" dirty="0" smtClean="0"/>
              <a:t>This Recommendation provides specific guidance on energy and greenhouse gas (GHG) impacts.</a:t>
            </a:r>
          </a:p>
          <a:p>
            <a:r>
              <a:rPr lang="en-US" dirty="0" smtClean="0"/>
              <a:t> </a:t>
            </a:r>
          </a:p>
          <a:p>
            <a:r>
              <a:rPr lang="en-US" b="1" dirty="0" smtClean="0"/>
              <a:t>Rec. L.1420</a:t>
            </a:r>
            <a:r>
              <a:rPr lang="en-US" dirty="0" smtClean="0"/>
              <a:t> presents the methodology to be followed if an organization intends to claim compliance with this Recommendation when assessing its information and communication technology (ICT) related energy consumption and/or greenhouse gas (GHG) emissions.</a:t>
            </a:r>
          </a:p>
          <a:p>
            <a:r>
              <a:rPr lang="en-US" dirty="0" smtClean="0"/>
              <a:t>This Recommendation can be used to assess energy consumption and GHG emissions generated over a defined period of time for the following purposes: for assessment of related impact from ICT organizations or for assessment of impact from ICT related activities within non-ICT organizations.</a:t>
            </a:r>
          </a:p>
          <a:p>
            <a:r>
              <a:rPr lang="en-US" dirty="0" smtClean="0"/>
              <a:t> </a:t>
            </a:r>
          </a:p>
          <a:p>
            <a:r>
              <a:rPr lang="en-US" b="1" dirty="0" smtClean="0"/>
              <a:t>Rec. L.1430</a:t>
            </a:r>
            <a:r>
              <a:rPr lang="en-US" dirty="0" smtClean="0"/>
              <a:t> is intended as a complement to ISO standard ISO 14064-2  and the Project Protocol of the Greenhouse Gas Protocol (GHG Protocol) . </a:t>
            </a:r>
          </a:p>
          <a:p>
            <a:r>
              <a:rPr lang="en-US" dirty="0" smtClean="0"/>
              <a:t>This Recommendation provides guidance for the application of a specific methodology to assess the environmental impact of information and communication technology (ICT) greenhouse gas (GHG) projects and ICT energy projects. The proposed methodology is specifically directed at the quantifying and reporting of GHG emission reductions and/or removal enhancements, energy consumption reductions, and the enhancement of energy generation and energy storage in ICT GHG projects and ICT energy projects.   </a:t>
            </a:r>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F8CB5854-9A1A-4D6F-A4C9-A338BA78A3A4}" type="slidenum">
              <a:rPr lang="en-US" sz="1200" smtClean="0">
                <a:solidFill>
                  <a:schemeClr val="tx1"/>
                </a:solidFill>
              </a:rPr>
              <a:pPr/>
              <a:t>10</a:t>
            </a:fld>
            <a:endParaRPr lang="en-US" sz="120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rPr>
              <a:t>Recommendation ITU-T L.1200</a:t>
            </a:r>
          </a:p>
          <a:p>
            <a:r>
              <a:rPr lang="en-US" smtClean="0">
                <a:solidFill>
                  <a:srgbClr val="000000"/>
                </a:solidFill>
              </a:rPr>
              <a:t>This Recommendation specifies a LVDC current interface at the power input of ICT equipment obtained from a power source of up to 400 Volts </a:t>
            </a:r>
            <a:r>
              <a:rPr lang="en-US" i="1" smtClean="0">
                <a:solidFill>
                  <a:srgbClr val="000000"/>
                </a:solidFill>
              </a:rPr>
              <a:t>(260-400VDC voltage range)</a:t>
            </a:r>
            <a:r>
              <a:rPr lang="en-US" smtClean="0">
                <a:solidFill>
                  <a:srgbClr val="000000"/>
                </a:solidFill>
              </a:rPr>
              <a:t> , which allows higher energy efficiency and reliability than can be achieved using low voltage power feeding solutions. The recommendation defines a power feeding system applicable to ICT equipment compliant with L.1200 in locations equipped with these power sources such as: telecommunication centres; radio base stations; data centres; and customer premises. </a:t>
            </a:r>
          </a:p>
          <a:p>
            <a:endParaRPr lang="en-US" sz="1800" smtClean="0">
              <a:solidFill>
                <a:srgbClr val="000000"/>
              </a:solidFill>
            </a:endParaRPr>
          </a:p>
          <a:p>
            <a:r>
              <a:rPr lang="en-US" sz="1800" smtClean="0">
                <a:solidFill>
                  <a:srgbClr val="000000"/>
                </a:solidFill>
              </a:rPr>
              <a:t>Additionally, the LVDC interface will simplify the use of renewable energy sources producing LVDC output such as photovoltaic generators or some fuel cell systems.</a:t>
            </a:r>
          </a:p>
          <a:p>
            <a:pPr lvl="1">
              <a:buFont typeface="Wingdings" pitchFamily="2" charset="2"/>
              <a:buChar char="§"/>
            </a:pPr>
            <a:r>
              <a:rPr lang="en-US" sz="1600" smtClean="0">
                <a:solidFill>
                  <a:srgbClr val="000000"/>
                </a:solidFill>
              </a:rPr>
              <a:t>A gain of 5 up to 20% of energy consumption has been assessed and measured in existing sites by several certified experiments compared  to existing powering solutions.</a:t>
            </a:r>
            <a:endParaRPr lang="en-US" sz="1800" smtClean="0">
              <a:solidFill>
                <a:srgbClr val="000000"/>
              </a:solidFill>
            </a:endParaRPr>
          </a:p>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9E1635E-D5C4-4CAB-899A-03A306E4A071}" type="slidenum">
              <a:rPr lang="en-US" sz="1200" smtClean="0">
                <a:solidFill>
                  <a:schemeClr val="tx1"/>
                </a:solidFill>
              </a:rPr>
              <a:pPr/>
              <a:t>11</a:t>
            </a:fld>
            <a:endParaRPr lang="en-US" sz="1200"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4058C0F-CE7F-45CB-8B8D-17EDE3FEE732}" type="slidenum">
              <a:rPr lang="en-US" sz="1200" smtClean="0">
                <a:solidFill>
                  <a:schemeClr val="tx1"/>
                </a:solidFill>
              </a:rPr>
              <a:pPr/>
              <a:t>12</a:t>
            </a:fld>
            <a:endParaRPr lang="en-US" sz="120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smtClean="0">
                <a:solidFill>
                  <a:srgbClr val="2E2E2E"/>
                </a:solidFill>
              </a:rPr>
              <a:t>The FG–SSC will to assess the standardization requirements of cities aiming to boost their social, economic and environmental sustainability through the integration of information and communication technologies (ICTs) in their infrastructures and operations.</a:t>
            </a:r>
          </a:p>
          <a:p>
            <a:endParaRPr lang="en-US" smtClean="0">
              <a:solidFill>
                <a:srgbClr val="2E2E2E"/>
              </a:solidFill>
            </a:endParaRPr>
          </a:p>
          <a:p>
            <a:r>
              <a:rPr lang="en-US" smtClean="0">
                <a:solidFill>
                  <a:srgbClr val="2E2E2E"/>
                </a:solidFill>
              </a:rPr>
              <a:t>The FG–SSC will analyze ICT solutions and projects that promote environmental sustainability in smart cities and will identify best practices which could facilitate the implementation of such solutions in cities. It will develop a standardization roadmap taking into consideration the activities currently undertaken by the various standards developing organizations (SDOs) and forums. This “Focus Group on Smart and Sustainable Cities (FG – SSC)” will leverage the role of the ICT sector to foster the growth of smart and sustainable cities worldwide.</a:t>
            </a:r>
          </a:p>
          <a:p>
            <a:endParaRPr lang="en-US" smtClean="0"/>
          </a:p>
          <a:p>
            <a:r>
              <a:rPr lang="en-US" i="1" smtClean="0"/>
              <a:t>Chairman</a:t>
            </a:r>
            <a:r>
              <a:rPr lang="en-US" smtClean="0"/>
              <a:t> </a:t>
            </a:r>
            <a:br>
              <a:rPr lang="en-US" smtClean="0"/>
            </a:br>
            <a:r>
              <a:rPr lang="en-US" smtClean="0"/>
              <a:t>   -    Silvia Guzman, Telefónica</a:t>
            </a:r>
          </a:p>
          <a:p>
            <a:r>
              <a:rPr lang="en-US" i="1" smtClean="0"/>
              <a:t>Vice-Chairmen </a:t>
            </a:r>
            <a:br>
              <a:rPr lang="en-US" i="1" smtClean="0"/>
            </a:br>
            <a:r>
              <a:rPr lang="en-US" smtClean="0"/>
              <a:t>   -    Pablo Bilbao, Federation Argentina de Municipios</a:t>
            </a:r>
          </a:p>
          <a:p>
            <a:r>
              <a:rPr lang="en-US" smtClean="0"/>
              <a:t>   -    Flavio Cucchietti, Telecom Italia</a:t>
            </a:r>
          </a:p>
          <a:p>
            <a:r>
              <a:rPr lang="en-US" smtClean="0"/>
              <a:t>   -    Sekhar Kondepudi, National University of Singapore</a:t>
            </a:r>
          </a:p>
          <a:p>
            <a:r>
              <a:rPr lang="en-US" smtClean="0"/>
              <a:t>   -    Nasser Saleh Al Marzouqi, UAE</a:t>
            </a:r>
          </a:p>
          <a:p>
            <a:r>
              <a:rPr lang="en-US" smtClean="0"/>
              <a:t>   -    Franz Zichy, USA</a:t>
            </a:r>
          </a:p>
          <a:p>
            <a:r>
              <a:rPr lang="en-US" smtClean="0"/>
              <a:t>   -    Ziqin Sang, Fiberhome Technologies Group</a:t>
            </a:r>
          </a:p>
          <a:p>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DE6D7CEC-6EDC-4281-AAEF-E13A3AEF6D2F}" type="slidenum">
              <a:rPr lang="en-US" sz="1200" smtClean="0">
                <a:solidFill>
                  <a:schemeClr val="tx1"/>
                </a:solidFill>
              </a:rPr>
              <a:pPr/>
              <a:t>13</a:t>
            </a:fld>
            <a:endParaRPr lang="en-US" sz="120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nSpc>
                <a:spcPct val="90000"/>
              </a:lnSpc>
              <a:defRPr/>
            </a:pPr>
            <a:r>
              <a:rPr lang="en-US" sz="1000" smtClean="0">
                <a:solidFill>
                  <a:schemeClr val="bg1"/>
                </a:solidFill>
                <a:latin typeface="Univers"/>
              </a:rPr>
              <a:t>International</a:t>
            </a:r>
            <a:br>
              <a:rPr lang="en-US" sz="1000" smtClean="0">
                <a:solidFill>
                  <a:schemeClr val="bg1"/>
                </a:solidFill>
                <a:latin typeface="Univers"/>
              </a:rPr>
            </a:br>
            <a:r>
              <a:rPr lang="en-US" sz="1000" smtClean="0">
                <a:solidFill>
                  <a:schemeClr val="bg1"/>
                </a:solidFill>
                <a:latin typeface="Univers"/>
              </a:rPr>
              <a:t>Telecommunication</a:t>
            </a:r>
            <a:br>
              <a:rPr lang="en-US" sz="1000" smtClean="0">
                <a:solidFill>
                  <a:schemeClr val="bg1"/>
                </a:solidFill>
                <a:latin typeface="Univers"/>
              </a:rPr>
            </a:br>
            <a:r>
              <a:rPr lang="en-US" sz="1000" smtClean="0">
                <a:solidFill>
                  <a:schemeClr val="bg1"/>
                </a:solidFill>
                <a:latin typeface="Univers"/>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solidFill>
                <a:schemeClr val="tx1"/>
              </a:solidFill>
            </a:endParaRPr>
          </a:p>
        </p:txBody>
      </p:sp>
      <p:pic>
        <p:nvPicPr>
          <p:cNvPr id="9" name="Picture 22"/>
          <p:cNvPicPr>
            <a:picLocks noChangeAspect="1" noChangeArrowheads="1"/>
          </p:cNvPicPr>
          <p:nvPr/>
        </p:nvPicPr>
        <p:blipFill>
          <a:blip r:embed="rId3" cstate="print"/>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27"/>
          <p:cNvSpPr>
            <a:spLocks noGrp="1" noChangeArrowheads="1"/>
          </p:cNvSpPr>
          <p:nvPr>
            <p:ph type="sldNum" sz="quarter" idx="10"/>
          </p:nvPr>
        </p:nvSpPr>
        <p:spPr/>
        <p:txBody>
          <a:bodyPr/>
          <a:lstStyle>
            <a:lvl1pPr>
              <a:defRPr/>
            </a:lvl1pPr>
          </a:lstStyle>
          <a:p>
            <a:pPr>
              <a:defRPr/>
            </a:pPr>
            <a:fld id="{F986C0CF-650A-4FB3-92A8-73AE6D01BEDB}" type="slidenum">
              <a:rPr lang="en-US"/>
              <a:pPr>
                <a:defRPr/>
              </a:pPr>
              <a:t>‹N°›</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9BFEFAFF-8533-461C-A287-91D25AF0040C}" type="slidenum">
              <a:rPr lang="en-US"/>
              <a:pPr>
                <a:defRPr/>
              </a:pPr>
              <a:t>‹N°›</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40E48CE1-71AA-47BD-9D68-638FA8FA6A39}" type="slidenum">
              <a:rPr lang="en-US"/>
              <a:pPr>
                <a:defRPr/>
              </a:pPr>
              <a:t>‹N°›</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38D22100-0CF0-4355-8EF2-A6A653504129}" type="slidenum">
              <a:rPr lang="en-US"/>
              <a:pPr>
                <a:defRPr/>
              </a:pPr>
              <a:t>‹N°›</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D7FE28F0-1F87-4F0B-B41B-10894275A2FE}" type="slidenum">
              <a:rPr lang="en-US"/>
              <a:pPr>
                <a:defRPr/>
              </a:pPr>
              <a:t>‹N°›</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964B1045-B33E-413C-B3D0-F86EF3442B06}" type="slidenum">
              <a:rPr lang="en-US"/>
              <a:pPr>
                <a:defRPr/>
              </a:pPr>
              <a:t>‹N°›</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90A9D7D6-7D84-4017-91E6-1DEADE993A7D}" type="slidenum">
              <a:rPr lang="en-US"/>
              <a:pPr>
                <a:defRPr/>
              </a:pPr>
              <a:t>‹N°›</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3D30FDE7-D61E-4FD8-A889-17F33FE5DE51}" type="slidenum">
              <a:rPr lang="en-US"/>
              <a:pPr>
                <a:defRPr/>
              </a:pPr>
              <a:t>‹N°›</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23C2D178-EAFF-4236-93F1-40608E4FD442}" type="slidenum">
              <a:rPr lang="en-US"/>
              <a:pPr>
                <a:defRPr/>
              </a:pPr>
              <a:t>‹N°›</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CD41C581-27E0-40A0-84C6-FB091C4B2EF9}" type="slidenum">
              <a:rPr lang="en-US"/>
              <a:pPr>
                <a:defRPr/>
              </a:pPr>
              <a:t>‹N°›</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6BED12D4-494A-44A5-A3A4-258F56C40726}" type="slidenum">
              <a:rPr lang="en-US"/>
              <a:pPr>
                <a:defRPr/>
              </a:pPr>
              <a:t>‹N°›</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769350" y="640397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pPr>
              <a:defRPr/>
            </a:pPr>
            <a:fld id="{A60AC738-60FF-4A74-88B5-2174D8F7EF14}" type="slidenum">
              <a:rPr lang="en-US"/>
              <a:pPr>
                <a:defRPr/>
              </a:pPr>
              <a:t>‹N°›</a:t>
            </a:fld>
            <a:endParaRPr lang="en-US"/>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52"/>
          <p:cNvPicPr>
            <a:picLocks noChangeAspect="1" noChangeArrowheads="1"/>
          </p:cNvPicPr>
          <p:nvPr/>
        </p:nvPicPr>
        <p:blipFill>
          <a:blip r:embed="rId16" cstate="print"/>
          <a:srcRect/>
          <a:stretch>
            <a:fillRect/>
          </a:stretch>
        </p:blipFill>
        <p:spPr bwMode="auto">
          <a:xfrm>
            <a:off x="6804025" y="6124575"/>
            <a:ext cx="1933575" cy="733425"/>
          </a:xfrm>
          <a:prstGeom prst="rect">
            <a:avLst/>
          </a:prstGeom>
          <a:noFill/>
          <a:ln w="9525">
            <a:noFill/>
            <a:miter lim="800000"/>
            <a:headEnd/>
            <a:tailEnd/>
          </a:ln>
        </p:spPr>
      </p:pic>
      <p:sp>
        <p:nvSpPr>
          <p:cNvPr id="1031" name="Rectangle 66"/>
          <p:cNvSpPr>
            <a:spLocks noChangeArrowheads="1"/>
          </p:cNvSpPr>
          <p:nvPr/>
        </p:nvSpPr>
        <p:spPr bwMode="auto">
          <a:xfrm>
            <a:off x="2916238" y="630872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Tree>
  </p:cSld>
  <p:clrMap bg1="lt1" tx1="dk1" bg2="lt2" tx2="dk2" accent1="accent1" accent2="accent2" accent3="accent3" accent4="accent4" accent5="accent5" accent6="accent6" hlink="hlink" folHlink="folHlink"/>
  <p:sldLayoutIdLst>
    <p:sldLayoutId id="2147484166"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7" r:id="rId12"/>
    <p:sldLayoutId id="2147484168" r:id="rId13"/>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UIT-T/studygroups/com05/index.asp"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www.itu.int/UIT-T/climatechan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539552" y="2348880"/>
            <a:ext cx="8064896" cy="2592288"/>
          </a:xfrm>
          <a:prstGeom prst="rect">
            <a:avLst/>
          </a:prstGeom>
          <a:noFill/>
          <a:ln w="9525">
            <a:noFill/>
            <a:miter lim="800000"/>
            <a:headEnd/>
            <a:tailEnd/>
          </a:ln>
          <a:effectLst/>
        </p:spPr>
        <p:txBody>
          <a:bodyPr/>
          <a:lstStyle/>
          <a:p>
            <a:pPr algn="ctr">
              <a:defRPr/>
            </a:pPr>
            <a:r>
              <a:rPr lang="fr-FR" sz="4000" b="1" dirty="0">
                <a:solidFill>
                  <a:srgbClr val="0E438A"/>
                </a:solidFill>
                <a:effectLst>
                  <a:outerShdw blurRad="38100" dist="38100" dir="2700000" algn="tl">
                    <a:srgbClr val="C0C0C0"/>
                  </a:outerShdw>
                </a:effectLst>
              </a:rPr>
              <a:t>Vue d'ensemble de la commission d’étude 5 de l'UIT-T 5 «Environnement et changement </a:t>
            </a:r>
            <a:r>
              <a:rPr lang="fr-FR" sz="4000" b="1" dirty="0" smtClean="0">
                <a:solidFill>
                  <a:srgbClr val="0E438A"/>
                </a:solidFill>
                <a:effectLst>
                  <a:outerShdw blurRad="38100" dist="38100" dir="2700000" algn="tl">
                    <a:srgbClr val="C0C0C0"/>
                  </a:outerShdw>
                </a:effectLst>
              </a:rPr>
              <a:t>climatique »</a:t>
            </a:r>
            <a:endParaRPr lang="en-US" sz="3600" dirty="0">
              <a:solidFill>
                <a:srgbClr val="0066CC"/>
              </a:solidFill>
              <a:effectLst>
                <a:outerShdw blurRad="38100" dist="38100" dir="2700000" algn="tl">
                  <a:srgbClr val="C0C0C0"/>
                </a:outerShdw>
              </a:effectLst>
            </a:endParaRPr>
          </a:p>
        </p:txBody>
      </p:sp>
      <p:pic>
        <p:nvPicPr>
          <p:cNvPr id="6148" name="Picture 2" descr="C:\Documents and Settings\bueti\My Documents\My Pictures\itu-cc.gif"/>
          <p:cNvPicPr>
            <a:picLocks noChangeAspect="1" noChangeArrowheads="1"/>
          </p:cNvPicPr>
          <p:nvPr/>
        </p:nvPicPr>
        <p:blipFill>
          <a:blip r:embed="rId3" cstate="print"/>
          <a:srcRect/>
          <a:stretch>
            <a:fillRect/>
          </a:stretch>
        </p:blipFill>
        <p:spPr bwMode="auto">
          <a:xfrm>
            <a:off x="0" y="188913"/>
            <a:ext cx="2317750" cy="936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750" y="335112"/>
            <a:ext cx="7772400" cy="461665"/>
          </a:xfrm>
        </p:spPr>
        <p:txBody>
          <a:bodyPr/>
          <a:lstStyle/>
          <a:p>
            <a:pPr>
              <a:defRPr/>
            </a:pPr>
            <a:r>
              <a:rPr lang="fr-FR" sz="2400" dirty="0"/>
              <a:t>Méthodologies UIT-T </a:t>
            </a:r>
            <a:endParaRPr lang="en-US" sz="2400" kern="1200" dirty="0">
              <a:cs typeface="Times New Roman" pitchFamily="18" charset="0"/>
            </a:endParaRPr>
          </a:p>
        </p:txBody>
      </p:sp>
      <p:sp>
        <p:nvSpPr>
          <p:cNvPr id="18435" name="Content Placeholder 8"/>
          <p:cNvSpPr>
            <a:spLocks noGrp="1"/>
          </p:cNvSpPr>
          <p:nvPr>
            <p:ph idx="1"/>
          </p:nvPr>
        </p:nvSpPr>
        <p:spPr>
          <a:xfrm>
            <a:off x="329940" y="1916832"/>
            <a:ext cx="8726461" cy="4394572"/>
          </a:xfrm>
        </p:spPr>
        <p:txBody>
          <a:bodyPr/>
          <a:lstStyle/>
          <a:p>
            <a:pPr>
              <a:buNone/>
              <a:defRPr/>
            </a:pPr>
            <a:r>
              <a:rPr lang="fr-FR" sz="1600" dirty="0">
                <a:solidFill>
                  <a:srgbClr val="000000"/>
                </a:solidFill>
              </a:rPr>
              <a:t>3 - Les recommandations publiées sur le site Web de l'UIT-T:</a:t>
            </a:r>
            <a:br>
              <a:rPr lang="fr-FR" sz="1600" dirty="0">
                <a:solidFill>
                  <a:srgbClr val="000000"/>
                </a:solidFill>
              </a:rPr>
            </a:br>
            <a:r>
              <a:rPr lang="fr-FR" sz="1600" dirty="0">
                <a:solidFill>
                  <a:srgbClr val="000000"/>
                </a:solidFill>
              </a:rPr>
              <a:t>- L.1400 : Aperçu et principes généraux</a:t>
            </a:r>
            <a:br>
              <a:rPr lang="fr-FR" sz="1600" dirty="0">
                <a:solidFill>
                  <a:srgbClr val="000000"/>
                </a:solidFill>
              </a:rPr>
            </a:br>
            <a:r>
              <a:rPr lang="fr-FR" sz="1600" dirty="0">
                <a:solidFill>
                  <a:srgbClr val="000000"/>
                </a:solidFill>
              </a:rPr>
              <a:t>- L.1410 : Impact sur l'environnement des biens, réseaux et services TIC</a:t>
            </a:r>
            <a:br>
              <a:rPr lang="fr-FR" sz="1600" dirty="0">
                <a:solidFill>
                  <a:srgbClr val="000000"/>
                </a:solidFill>
              </a:rPr>
            </a:br>
            <a:r>
              <a:rPr lang="fr-FR" sz="1600" dirty="0">
                <a:solidFill>
                  <a:srgbClr val="000000"/>
                </a:solidFill>
              </a:rPr>
              <a:t>- L.1420 : Impact environnemental des TIC dans les organisations</a:t>
            </a:r>
            <a:br>
              <a:rPr lang="fr-FR" sz="1600" dirty="0">
                <a:solidFill>
                  <a:srgbClr val="000000"/>
                </a:solidFill>
              </a:rPr>
            </a:br>
            <a:r>
              <a:rPr lang="fr-FR" sz="1600" dirty="0">
                <a:solidFill>
                  <a:srgbClr val="000000"/>
                </a:solidFill>
              </a:rPr>
              <a:t>- L.1430 : Impact environnemental des projets de TIC (</a:t>
            </a:r>
            <a:r>
              <a:rPr lang="fr-FR" sz="1600" dirty="0" smtClean="0">
                <a:solidFill>
                  <a:srgbClr val="000000"/>
                </a:solidFill>
              </a:rPr>
              <a:t>approuvée </a:t>
            </a:r>
            <a:r>
              <a:rPr lang="fr-FR" sz="1600" dirty="0">
                <a:solidFill>
                  <a:srgbClr val="000000"/>
                </a:solidFill>
              </a:rPr>
              <a:t>en février 2013). </a:t>
            </a:r>
            <a:endParaRPr lang="en-US" sz="900" dirty="0" smtClean="0">
              <a:solidFill>
                <a:srgbClr val="000000"/>
              </a:solidFill>
            </a:endParaRPr>
          </a:p>
          <a:p>
            <a:pPr>
              <a:buNone/>
              <a:defRPr/>
            </a:pPr>
            <a:r>
              <a:rPr lang="fr-FR" sz="1600" dirty="0">
                <a:solidFill>
                  <a:srgbClr val="000000"/>
                </a:solidFill>
              </a:rPr>
              <a:t>3 Recommandations en cours de préparation:</a:t>
            </a:r>
            <a:br>
              <a:rPr lang="fr-FR" sz="1600" dirty="0">
                <a:solidFill>
                  <a:srgbClr val="000000"/>
                </a:solidFill>
              </a:rPr>
            </a:br>
            <a:r>
              <a:rPr lang="fr-FR" sz="1600" dirty="0">
                <a:solidFill>
                  <a:srgbClr val="000000"/>
                </a:solidFill>
              </a:rPr>
              <a:t>- L.1440 : Impact environnemental des TIC dans les villes (approbation prévue en 2013)</a:t>
            </a:r>
            <a:br>
              <a:rPr lang="fr-FR" sz="1600" dirty="0">
                <a:solidFill>
                  <a:srgbClr val="000000"/>
                </a:solidFill>
              </a:rPr>
            </a:br>
            <a:r>
              <a:rPr lang="fr-FR" sz="1600" dirty="0">
                <a:solidFill>
                  <a:srgbClr val="000000"/>
                </a:solidFill>
              </a:rPr>
              <a:t>- L.1450 : Impact environnemental des TIC dans les pays (approbation prévue en 2014). </a:t>
            </a:r>
            <a:endParaRPr lang="en-US" sz="1600" dirty="0" smtClean="0">
              <a:solidFill>
                <a:srgbClr val="000000"/>
              </a:solidFill>
            </a:endParaRPr>
          </a:p>
          <a:p>
            <a:pPr lvl="0"/>
            <a:r>
              <a:rPr lang="fr-FR" sz="1600" dirty="0">
                <a:solidFill>
                  <a:srgbClr val="000000"/>
                </a:solidFill>
              </a:rPr>
              <a:t>Mises au point en coopération avec le Secrétariat de la CCNUCC (UNFCCC), de la C.E., et plus de 40 autres organisations, etc.</a:t>
            </a:r>
          </a:p>
          <a:p>
            <a:pPr lvl="0"/>
            <a:r>
              <a:rPr lang="fr-FR" sz="1600" dirty="0">
                <a:solidFill>
                  <a:srgbClr val="000000"/>
                </a:solidFill>
              </a:rPr>
              <a:t>Parmi 10 méthodes internationales </a:t>
            </a:r>
            <a:r>
              <a:rPr lang="fr-FR" sz="1600" dirty="0" smtClean="0">
                <a:solidFill>
                  <a:srgbClr val="000000"/>
                </a:solidFill>
              </a:rPr>
              <a:t>ayant </a:t>
            </a:r>
            <a:r>
              <a:rPr lang="fr-FR" sz="1600" dirty="0">
                <a:solidFill>
                  <a:srgbClr val="000000"/>
                </a:solidFill>
              </a:rPr>
              <a:t>été mises à l'essai dans la soumission </a:t>
            </a:r>
            <a:r>
              <a:rPr lang="fr-FR" sz="1600" dirty="0" smtClean="0">
                <a:solidFill>
                  <a:srgbClr val="000000"/>
                </a:solidFill>
              </a:rPr>
              <a:t>Européenne </a:t>
            </a:r>
            <a:r>
              <a:rPr lang="fr-FR" sz="1600" dirty="0">
                <a:solidFill>
                  <a:srgbClr val="000000"/>
                </a:solidFill>
              </a:rPr>
              <a:t>pour mettre en place et faire converger autour d'un cadre international </a:t>
            </a:r>
            <a:r>
              <a:rPr lang="fr-FR" sz="1600" dirty="0" smtClean="0">
                <a:solidFill>
                  <a:srgbClr val="000000"/>
                </a:solidFill>
              </a:rPr>
              <a:t>commun, afin d’évaluer </a:t>
            </a:r>
            <a:r>
              <a:rPr lang="fr-FR" sz="1600" dirty="0">
                <a:solidFill>
                  <a:srgbClr val="000000"/>
                </a:solidFill>
              </a:rPr>
              <a:t>l'empreinte énergétique et les émissions du secteur des TIC.</a:t>
            </a:r>
          </a:p>
          <a:p>
            <a:pPr>
              <a:buFont typeface="Wingdings" pitchFamily="2" charset="2"/>
              <a:buNone/>
              <a:defRPr/>
            </a:pPr>
            <a:endParaRPr lang="en-US" sz="1800" dirty="0" smtClean="0">
              <a:solidFill>
                <a:srgbClr val="000000"/>
              </a:solidFill>
            </a:endParaRPr>
          </a:p>
        </p:txBody>
      </p:sp>
      <p:sp>
        <p:nvSpPr>
          <p:cNvPr id="20484"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C37B7E57-60B5-4618-B328-F405B7C0A0F9}" type="slidenum">
              <a:rPr lang="en-US" sz="1000" smtClean="0">
                <a:solidFill>
                  <a:srgbClr val="0E438A"/>
                </a:solidFill>
                <a:latin typeface="Zurich BT"/>
                <a:cs typeface="Times New Roman" pitchFamily="18" charset="0"/>
              </a:rPr>
              <a:pPr eaLnBrk="1" hangingPunct="1"/>
              <a:t>10</a:t>
            </a:fld>
            <a:endParaRPr lang="en-US" sz="1000" smtClean="0">
              <a:solidFill>
                <a:srgbClr val="0E438A"/>
              </a:solidFill>
              <a:latin typeface="Zurich BT"/>
              <a:cs typeface="Times New Roman" pitchFamily="18" charset="0"/>
            </a:endParaRPr>
          </a:p>
        </p:txBody>
      </p:sp>
      <p:pic>
        <p:nvPicPr>
          <p:cNvPr id="20485" name="Picture 2" descr="http://muttondressedaslamb.files.wordpress.com/2009/07/carbon-footpri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82" y="54696"/>
            <a:ext cx="12144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1"/>
          <p:cNvSpPr>
            <a:spLocks noChangeArrowheads="1"/>
          </p:cNvSpPr>
          <p:nvPr/>
        </p:nvSpPr>
        <p:spPr bwMode="auto">
          <a:xfrm>
            <a:off x="264046" y="1048471"/>
            <a:ext cx="8858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smtClean="0">
                <a:solidFill>
                  <a:srgbClr val="000000"/>
                </a:solidFill>
                <a:sym typeface="Wingdings" pitchFamily="2" charset="2"/>
              </a:rPr>
              <a:t></a:t>
            </a:r>
            <a:r>
              <a:rPr lang="fr-FR" sz="1400" dirty="0">
                <a:solidFill>
                  <a:srgbClr val="000000"/>
                </a:solidFill>
              </a:rPr>
              <a:t>Ensemble commun de méthodologies pour l'évaluation de </a:t>
            </a:r>
            <a:r>
              <a:rPr lang="fr-FR" sz="1400" dirty="0">
                <a:solidFill>
                  <a:srgbClr val="FF0000"/>
                </a:solidFill>
              </a:rPr>
              <a:t>l'empreinte</a:t>
            </a:r>
            <a:r>
              <a:rPr lang="fr-FR" sz="1400" dirty="0">
                <a:solidFill>
                  <a:srgbClr val="000000"/>
                </a:solidFill>
              </a:rPr>
              <a:t> carbone des TIC</a:t>
            </a:r>
          </a:p>
          <a:p>
            <a:pPr lvl="0"/>
            <a:r>
              <a:rPr lang="fr-FR" sz="1400" dirty="0" smtClean="0">
                <a:solidFill>
                  <a:srgbClr val="000000"/>
                </a:solidFill>
              </a:rPr>
              <a:t>- Sans </a:t>
            </a:r>
            <a:r>
              <a:rPr lang="fr-FR" sz="1400" dirty="0">
                <a:solidFill>
                  <a:srgbClr val="000000"/>
                </a:solidFill>
              </a:rPr>
              <a:t>cela, il sera impossible de fournir des comparaisons significatives</a:t>
            </a:r>
          </a:p>
          <a:p>
            <a:r>
              <a:rPr lang="fr-FR" sz="1400" dirty="0" smtClean="0">
                <a:solidFill>
                  <a:srgbClr val="000000"/>
                </a:solidFill>
              </a:rPr>
              <a:t>- Aide </a:t>
            </a:r>
            <a:r>
              <a:rPr lang="fr-FR" sz="1400" dirty="0">
                <a:solidFill>
                  <a:srgbClr val="000000"/>
                </a:solidFill>
              </a:rPr>
              <a:t>à établir l'étude de cas pour passer à l’écologique. </a:t>
            </a:r>
            <a:endParaRPr lang="fr-FR" sz="1400" i="1" dirty="0">
              <a:solidFill>
                <a:srgbClr val="000000"/>
              </a:solidFill>
            </a:endParaRPr>
          </a:p>
        </p:txBody>
      </p:sp>
    </p:spTree>
    <p:extLst>
      <p:ext uri="{BB962C8B-B14F-4D97-AF65-F5344CB8AC3E}">
        <p14:creationId xmlns:p14="http://schemas.microsoft.com/office/powerpoint/2010/main" val="166494105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1692275" y="326421"/>
            <a:ext cx="7199313" cy="1569660"/>
          </a:xfrm>
        </p:spPr>
        <p:txBody>
          <a:bodyPr/>
          <a:lstStyle/>
          <a:p>
            <a:pPr algn="l"/>
            <a:r>
              <a:rPr lang="fr-FR" sz="2400" dirty="0"/>
              <a:t>Interface d'alimentation en courant continu alimentant jusqu'à 400V à l'entrée des équipements de télécommunications et les TIC. </a:t>
            </a:r>
            <a:endParaRPr lang="en-US" sz="2400" dirty="0" smtClean="0"/>
          </a:p>
        </p:txBody>
      </p:sp>
      <p:sp>
        <p:nvSpPr>
          <p:cNvPr id="5" name="Content Placeholder 4"/>
          <p:cNvSpPr>
            <a:spLocks noGrp="1"/>
          </p:cNvSpPr>
          <p:nvPr>
            <p:ph idx="1"/>
          </p:nvPr>
        </p:nvSpPr>
        <p:spPr>
          <a:xfrm>
            <a:off x="395288" y="2133600"/>
            <a:ext cx="8569325" cy="3671888"/>
          </a:xfrm>
        </p:spPr>
        <p:txBody>
          <a:bodyPr/>
          <a:lstStyle/>
          <a:p>
            <a:pPr>
              <a:defRPr/>
            </a:pPr>
            <a:r>
              <a:rPr lang="fr-FR" sz="1800" dirty="0" smtClean="0">
                <a:solidFill>
                  <a:srgbClr val="000000"/>
                </a:solidFill>
              </a:rPr>
              <a:t>La </a:t>
            </a:r>
            <a:r>
              <a:rPr lang="fr-FR" sz="1800" dirty="0">
                <a:solidFill>
                  <a:srgbClr val="000000"/>
                </a:solidFill>
              </a:rPr>
              <a:t>recommandation L.1200 de l’UIT-T spécifie l'alimentation en courant continu avec interface 260V à 400V à l'entrée d’alimentation des équipements TIC qui peut offrir de nombreux avantages</a:t>
            </a:r>
            <a:r>
              <a:rPr lang="fr-FR" sz="1800" dirty="0" smtClean="0">
                <a:solidFill>
                  <a:srgbClr val="000000"/>
                </a:solidFill>
              </a:rPr>
              <a:t>:</a:t>
            </a:r>
          </a:p>
          <a:p>
            <a:pPr marL="800100" lvl="2" indent="0">
              <a:buNone/>
              <a:defRPr/>
            </a:pPr>
            <a:r>
              <a:rPr lang="fr-FR" sz="1800" dirty="0" smtClean="0">
                <a:solidFill>
                  <a:srgbClr val="000000"/>
                </a:solidFill>
              </a:rPr>
              <a:t>- </a:t>
            </a:r>
            <a:r>
              <a:rPr lang="fr-FR" sz="1800" dirty="0">
                <a:solidFill>
                  <a:srgbClr val="000000"/>
                </a:solidFill>
              </a:rPr>
              <a:t>chaîne d'alimentation simple</a:t>
            </a:r>
            <a:br>
              <a:rPr lang="fr-FR" sz="1800" dirty="0">
                <a:solidFill>
                  <a:srgbClr val="000000"/>
                </a:solidFill>
              </a:rPr>
            </a:br>
            <a:r>
              <a:rPr lang="fr-FR" sz="1800" dirty="0">
                <a:solidFill>
                  <a:srgbClr val="000000"/>
                </a:solidFill>
              </a:rPr>
              <a:t>- peu d'entretien</a:t>
            </a:r>
            <a:br>
              <a:rPr lang="fr-FR" sz="1800" dirty="0">
                <a:solidFill>
                  <a:srgbClr val="000000"/>
                </a:solidFill>
              </a:rPr>
            </a:br>
            <a:r>
              <a:rPr lang="fr-FR" sz="1800" dirty="0">
                <a:solidFill>
                  <a:srgbClr val="000000"/>
                </a:solidFill>
              </a:rPr>
              <a:t>- modularité et évolutivité </a:t>
            </a:r>
            <a:r>
              <a:rPr lang="fr-FR" sz="1800" dirty="0" smtClean="0">
                <a:solidFill>
                  <a:srgbClr val="000000"/>
                </a:solidFill>
              </a:rPr>
              <a:t>d’alimentation</a:t>
            </a:r>
            <a:r>
              <a:rPr lang="fr-FR" sz="1800" dirty="0">
                <a:solidFill>
                  <a:srgbClr val="000000"/>
                </a:solidFill>
              </a:rPr>
              <a:t/>
            </a:r>
            <a:br>
              <a:rPr lang="fr-FR" sz="1800" dirty="0">
                <a:solidFill>
                  <a:srgbClr val="000000"/>
                </a:solidFill>
              </a:rPr>
            </a:br>
            <a:r>
              <a:rPr lang="fr-FR" sz="1800" dirty="0">
                <a:solidFill>
                  <a:srgbClr val="000000"/>
                </a:solidFill>
              </a:rPr>
              <a:t>- haute fiabilité</a:t>
            </a:r>
            <a:br>
              <a:rPr lang="fr-FR" sz="1800" dirty="0">
                <a:solidFill>
                  <a:srgbClr val="000000"/>
                </a:solidFill>
              </a:rPr>
            </a:br>
            <a:r>
              <a:rPr lang="fr-FR" sz="1800" dirty="0">
                <a:solidFill>
                  <a:srgbClr val="000000"/>
                </a:solidFill>
              </a:rPr>
              <a:t>- haute efficacité énergétique (gain de 5 à 20% </a:t>
            </a:r>
            <a:r>
              <a:rPr lang="fr-FR" sz="1800" dirty="0" smtClean="0">
                <a:solidFill>
                  <a:srgbClr val="000000"/>
                </a:solidFill>
              </a:rPr>
              <a:t>de </a:t>
            </a:r>
            <a:r>
              <a:rPr lang="fr-FR" sz="1800" dirty="0">
                <a:solidFill>
                  <a:srgbClr val="000000"/>
                </a:solidFill>
              </a:rPr>
              <a:t>consommation d'énergie par rapport aux meilleures solutions existantes sur le marché)</a:t>
            </a:r>
            <a:br>
              <a:rPr lang="fr-FR" sz="1800" dirty="0">
                <a:solidFill>
                  <a:srgbClr val="000000"/>
                </a:solidFill>
              </a:rPr>
            </a:br>
            <a:r>
              <a:rPr lang="fr-FR" sz="1800" dirty="0">
                <a:solidFill>
                  <a:srgbClr val="000000"/>
                </a:solidFill>
              </a:rPr>
              <a:t>- faible coût au même niveau de </a:t>
            </a:r>
            <a:r>
              <a:rPr lang="fr-FR" sz="1800" dirty="0" smtClean="0">
                <a:solidFill>
                  <a:srgbClr val="000000"/>
                </a:solidFill>
              </a:rPr>
              <a:t>performance. </a:t>
            </a:r>
            <a:endParaRPr lang="en-US" sz="1800" b="1" dirty="0" smtClean="0">
              <a:solidFill>
                <a:srgbClr val="000000"/>
              </a:solidFill>
            </a:endParaRPr>
          </a:p>
        </p:txBody>
      </p:sp>
      <p:sp>
        <p:nvSpPr>
          <p:cNvPr id="16388"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9C717AEA-AD53-4D73-B8FB-16C4C4F619AA}" type="slidenum">
              <a:rPr lang="en-US" sz="1000" smtClean="0">
                <a:solidFill>
                  <a:srgbClr val="0E438A"/>
                </a:solidFill>
                <a:latin typeface="Zurich BT"/>
                <a:cs typeface="Times New Roman" pitchFamily="18" charset="0"/>
              </a:rPr>
              <a:pPr eaLnBrk="1" hangingPunct="1"/>
              <a:t>11</a:t>
            </a:fld>
            <a:endParaRPr lang="en-US" sz="1000" smtClean="0">
              <a:solidFill>
                <a:srgbClr val="0E438A"/>
              </a:solidFill>
              <a:latin typeface="Zurich BT"/>
              <a:cs typeface="Times New Roman" pitchFamily="18" charset="0"/>
            </a:endParaRPr>
          </a:p>
        </p:txBody>
      </p:sp>
      <p:pic>
        <p:nvPicPr>
          <p:cNvPr id="16389" name="Picture 5" descr="C:\Users\campilon\Desktop\photos\shutterstock_31961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3375"/>
            <a:ext cx="15176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31529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5C7FC0E3-25B1-4BF9-A66D-A52A9674682C}" type="slidenum">
              <a:rPr lang="en-US" sz="1000" smtClean="0">
                <a:solidFill>
                  <a:srgbClr val="0E438A"/>
                </a:solidFill>
                <a:latin typeface="Zurich BT"/>
                <a:cs typeface="Times New Roman" pitchFamily="18" charset="0"/>
              </a:rPr>
              <a:pPr eaLnBrk="1" hangingPunct="1"/>
              <a:t>12</a:t>
            </a:fld>
            <a:endParaRPr lang="en-US" sz="1000" smtClean="0">
              <a:solidFill>
                <a:srgbClr val="0E438A"/>
              </a:solidFill>
              <a:latin typeface="Zurich BT"/>
              <a:cs typeface="Times New Roman" pitchFamily="18" charset="0"/>
            </a:endParaRPr>
          </a:p>
        </p:txBody>
      </p:sp>
      <p:sp>
        <p:nvSpPr>
          <p:cNvPr id="22531" name="Title 1"/>
          <p:cNvSpPr>
            <a:spLocks noGrp="1"/>
          </p:cNvSpPr>
          <p:nvPr>
            <p:ph type="title"/>
          </p:nvPr>
        </p:nvSpPr>
        <p:spPr>
          <a:xfrm>
            <a:off x="827088" y="2853085"/>
            <a:ext cx="7445375" cy="1077218"/>
          </a:xfr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a:lstStyle/>
          <a:p>
            <a:r>
              <a:rPr lang="fr-FR" sz="3200" dirty="0"/>
              <a:t>Groupe de discussion sur les villes durables intelligentes </a:t>
            </a:r>
          </a:p>
        </p:txBody>
      </p:sp>
      <p:pic>
        <p:nvPicPr>
          <p:cNvPr id="22532" name="Picture 2" descr="C:\Documents and Settings\bueti\My Documents\My Pictures\itu-c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5888"/>
            <a:ext cx="2317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3517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4213" y="148064"/>
            <a:ext cx="7772400" cy="830997"/>
          </a:xfrm>
        </p:spPr>
        <p:txBody>
          <a:bodyPr/>
          <a:lstStyle/>
          <a:p>
            <a:r>
              <a:rPr lang="fr-FR" sz="2400" dirty="0"/>
              <a:t>Groupe de discussion sur les villes durables intelligentes</a:t>
            </a:r>
            <a:r>
              <a:rPr lang="fr-FR" sz="2400" dirty="0" smtClean="0"/>
              <a:t>:</a:t>
            </a:r>
            <a:endParaRPr lang="en-US" b="0" dirty="0" smtClean="0"/>
          </a:p>
        </p:txBody>
      </p:sp>
      <p:sp>
        <p:nvSpPr>
          <p:cNvPr id="24579" name="Content Placeholder 2"/>
          <p:cNvSpPr>
            <a:spLocks noGrp="1"/>
          </p:cNvSpPr>
          <p:nvPr>
            <p:ph sz="half" idx="1"/>
          </p:nvPr>
        </p:nvSpPr>
        <p:spPr>
          <a:xfrm>
            <a:off x="107950" y="1196975"/>
            <a:ext cx="2808288" cy="3455988"/>
          </a:xfrm>
        </p:spPr>
        <p:txBody>
          <a:bodyPr/>
          <a:lstStyle/>
          <a:p>
            <a:pPr marL="0" indent="0">
              <a:buNone/>
            </a:pPr>
            <a:r>
              <a:rPr lang="fr-FR" sz="1800" dirty="0"/>
              <a:t>- établi lors de la réunion du SG5 à Genève, 29 Janvier au 7 Février 2013</a:t>
            </a:r>
            <a:br>
              <a:rPr lang="fr-FR" sz="1800" dirty="0"/>
            </a:br>
            <a:r>
              <a:rPr lang="fr-FR" sz="1800" dirty="0"/>
              <a:t>- En tant que plate-forme ouverte pour les parties prenantes des villes intelligentes </a:t>
            </a:r>
            <a:br>
              <a:rPr lang="fr-FR" sz="1800" dirty="0"/>
            </a:br>
            <a:r>
              <a:rPr lang="fr-FR" sz="1800" dirty="0"/>
              <a:t>- 1ère réunion tenue le 08 mai 2013 à Turin, en Italie. </a:t>
            </a:r>
            <a:endParaRPr lang="en-US" sz="1800" dirty="0">
              <a:solidFill>
                <a:srgbClr val="2E2E2E"/>
              </a:solidFill>
            </a:endParaRPr>
          </a:p>
        </p:txBody>
      </p:sp>
      <p:sp>
        <p:nvSpPr>
          <p:cNvPr id="24580" name="Content Placeholder 4"/>
          <p:cNvSpPr>
            <a:spLocks noGrp="1"/>
          </p:cNvSpPr>
          <p:nvPr>
            <p:ph sz="half" idx="2"/>
          </p:nvPr>
        </p:nvSpPr>
        <p:spPr>
          <a:xfrm>
            <a:off x="3059113" y="981075"/>
            <a:ext cx="5976937" cy="5119688"/>
          </a:xfrm>
          <a:gradFill rotWithShape="1">
            <a:gsLst>
              <a:gs pos="0">
                <a:srgbClr val="BEF397"/>
              </a:gs>
              <a:gs pos="50000">
                <a:srgbClr val="D5F6C0"/>
              </a:gs>
              <a:gs pos="100000">
                <a:srgbClr val="EAFAE0"/>
              </a:gs>
            </a:gsLst>
            <a:lin ang="2700000" scaled="1"/>
          </a:gradFill>
        </p:spPr>
        <p:txBody>
          <a:bodyPr/>
          <a:lstStyle/>
          <a:p>
            <a:r>
              <a:rPr lang="fr-FR" sz="1600" dirty="0" smtClean="0">
                <a:solidFill>
                  <a:srgbClr val="000000"/>
                </a:solidFill>
              </a:rPr>
              <a:t>Principales </a:t>
            </a:r>
            <a:r>
              <a:rPr lang="fr-FR" sz="1600" dirty="0">
                <a:solidFill>
                  <a:srgbClr val="000000"/>
                </a:solidFill>
              </a:rPr>
              <a:t>tâches et livrables</a:t>
            </a:r>
            <a:r>
              <a:rPr lang="fr-FR" sz="1600" dirty="0" smtClean="0">
                <a:solidFill>
                  <a:srgbClr val="000000"/>
                </a:solidFill>
              </a:rPr>
              <a:t>:</a:t>
            </a:r>
          </a:p>
          <a:p>
            <a:pPr marL="400050" lvl="1" indent="0">
              <a:buNone/>
            </a:pPr>
            <a:r>
              <a:rPr lang="fr-FR" sz="1400" dirty="0" smtClean="0">
                <a:solidFill>
                  <a:srgbClr val="000000"/>
                </a:solidFill>
              </a:rPr>
              <a:t>- </a:t>
            </a:r>
            <a:r>
              <a:rPr lang="fr-FR" sz="1400" dirty="0">
                <a:solidFill>
                  <a:srgbClr val="000000"/>
                </a:solidFill>
              </a:rPr>
              <a:t>Définir le rôle des TIC dans les villes intelligentes respectueuses de l'environnement, et identifier les systèmes TIC nécessaires pour le développement d'une ville intelligente durable;</a:t>
            </a:r>
            <a:br>
              <a:rPr lang="fr-FR" sz="1400" dirty="0">
                <a:solidFill>
                  <a:srgbClr val="000000"/>
                </a:solidFill>
              </a:rPr>
            </a:br>
            <a:r>
              <a:rPr lang="fr-FR" sz="1400" dirty="0">
                <a:solidFill>
                  <a:srgbClr val="000000"/>
                </a:solidFill>
              </a:rPr>
              <a:t>- Recueillir et documenter les informations relatives aux initiatives existantes en matière de villes intelligentes et de spécifications techniques, en se concentrant en particulier sur l'identification des lacunes en matière de normalisation;</a:t>
            </a:r>
          </a:p>
          <a:p>
            <a:pPr marL="400050" lvl="1" indent="0">
              <a:buNone/>
            </a:pPr>
            <a:r>
              <a:rPr lang="fr-FR" sz="1400" dirty="0" smtClean="0">
                <a:solidFill>
                  <a:srgbClr val="000000"/>
                </a:solidFill>
              </a:rPr>
              <a:t>- Identifier </a:t>
            </a:r>
            <a:r>
              <a:rPr lang="fr-FR" sz="1400" dirty="0">
                <a:solidFill>
                  <a:srgbClr val="000000"/>
                </a:solidFill>
              </a:rPr>
              <a:t>ou élaborer un ensemble d'indicateurs clés de performance (KPI) pour évaluer le succès des déploiements des TIC dans les villes intelligentes;</a:t>
            </a:r>
            <a:br>
              <a:rPr lang="fr-FR" sz="1400" dirty="0">
                <a:solidFill>
                  <a:srgbClr val="000000"/>
                </a:solidFill>
              </a:rPr>
            </a:br>
            <a:r>
              <a:rPr lang="fr-FR" sz="1400" dirty="0">
                <a:solidFill>
                  <a:srgbClr val="000000"/>
                </a:solidFill>
              </a:rPr>
              <a:t>- Établir des relations et des mécanismes de liaison avec d'autres organismes engagés dans les études et le développement de villes intelligentes;</a:t>
            </a:r>
            <a:br>
              <a:rPr lang="fr-FR" sz="1400" dirty="0">
                <a:solidFill>
                  <a:srgbClr val="000000"/>
                </a:solidFill>
              </a:rPr>
            </a:br>
            <a:r>
              <a:rPr lang="fr-FR" sz="1400" dirty="0">
                <a:solidFill>
                  <a:srgbClr val="000000"/>
                </a:solidFill>
              </a:rPr>
              <a:t>- Identifier les futurs projets de normalisation de villes intelligentes à entreprendre par son groupe parent, commission d’étude 5 de l’UIT-T;</a:t>
            </a:r>
            <a:br>
              <a:rPr lang="fr-FR" sz="1400" dirty="0">
                <a:solidFill>
                  <a:srgbClr val="000000"/>
                </a:solidFill>
              </a:rPr>
            </a:br>
            <a:r>
              <a:rPr lang="fr-FR" sz="1400" dirty="0">
                <a:solidFill>
                  <a:srgbClr val="000000"/>
                </a:solidFill>
              </a:rPr>
              <a:t>- Elaborer une feuille de route pour la contribution du secteur des TIC pour les villes intelligentes et durables offrant une cohésion pour le développement et l'application </a:t>
            </a:r>
            <a:r>
              <a:rPr lang="fr-FR" sz="1400" dirty="0" smtClean="0">
                <a:solidFill>
                  <a:srgbClr val="000000"/>
                </a:solidFill>
              </a:rPr>
              <a:t>des </a:t>
            </a:r>
            <a:r>
              <a:rPr lang="fr-FR" sz="1400" dirty="0">
                <a:solidFill>
                  <a:srgbClr val="000000"/>
                </a:solidFill>
              </a:rPr>
              <a:t>technologies et </a:t>
            </a:r>
            <a:r>
              <a:rPr lang="fr-FR" sz="1400" dirty="0" smtClean="0">
                <a:solidFill>
                  <a:srgbClr val="000000"/>
                </a:solidFill>
              </a:rPr>
              <a:t>des </a:t>
            </a:r>
            <a:r>
              <a:rPr lang="fr-FR" sz="1400" dirty="0">
                <a:solidFill>
                  <a:srgbClr val="000000"/>
                </a:solidFill>
              </a:rPr>
              <a:t>normes.</a:t>
            </a:r>
          </a:p>
        </p:txBody>
      </p:sp>
      <p:sp>
        <p:nvSpPr>
          <p:cNvPr id="24581"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9B7C00CF-B986-406E-B82A-E04D2C740836}" type="slidenum">
              <a:rPr lang="en-US" sz="1000" smtClean="0">
                <a:solidFill>
                  <a:srgbClr val="0E438A"/>
                </a:solidFill>
                <a:latin typeface="Zurich BT"/>
                <a:cs typeface="Times New Roman" pitchFamily="18" charset="0"/>
              </a:rPr>
              <a:pPr eaLnBrk="1" hangingPunct="1"/>
              <a:t>13</a:t>
            </a:fld>
            <a:endParaRPr lang="en-US" sz="1000" smtClean="0">
              <a:solidFill>
                <a:srgbClr val="0E438A"/>
              </a:solidFill>
              <a:latin typeface="Zurich BT"/>
              <a:cs typeface="Times New Roman" pitchFamily="18" charset="0"/>
            </a:endParaRPr>
          </a:p>
        </p:txBody>
      </p:sp>
      <p:pic>
        <p:nvPicPr>
          <p:cNvPr id="24582" name="Picture 5" descr="C:\Users\campilon\Desktop\photos\SHUTTERSTOCK\green_building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4652963"/>
            <a:ext cx="3195638"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46261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5C7FC0E3-25B1-4BF9-A66D-A52A9674682C}" type="slidenum">
              <a:rPr lang="en-US" sz="1000" smtClean="0">
                <a:solidFill>
                  <a:srgbClr val="0E438A"/>
                </a:solidFill>
                <a:latin typeface="Zurich BT"/>
                <a:cs typeface="Times New Roman" pitchFamily="18" charset="0"/>
              </a:rPr>
              <a:pPr eaLnBrk="1" hangingPunct="1"/>
              <a:t>14</a:t>
            </a:fld>
            <a:endParaRPr lang="en-US" sz="1000" smtClean="0">
              <a:solidFill>
                <a:srgbClr val="0E438A"/>
              </a:solidFill>
              <a:latin typeface="Zurich BT"/>
              <a:cs typeface="Times New Roman" pitchFamily="18" charset="0"/>
            </a:endParaRPr>
          </a:p>
        </p:txBody>
      </p:sp>
      <p:sp>
        <p:nvSpPr>
          <p:cNvPr id="22531" name="Title 1"/>
          <p:cNvSpPr>
            <a:spLocks noGrp="1"/>
          </p:cNvSpPr>
          <p:nvPr>
            <p:ph type="title"/>
          </p:nvPr>
        </p:nvSpPr>
        <p:spPr>
          <a:xfrm>
            <a:off x="827088" y="2853084"/>
            <a:ext cx="7445375" cy="1077218"/>
          </a:xfr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a:lstStyle/>
          <a:p>
            <a:r>
              <a:rPr lang="fr-FR" sz="3200" dirty="0"/>
              <a:t>Groupe de discussion sur la gestion intelligente de l'eau </a:t>
            </a:r>
            <a:endParaRPr lang="en-US" dirty="0" smtClean="0"/>
          </a:p>
        </p:txBody>
      </p:sp>
      <p:pic>
        <p:nvPicPr>
          <p:cNvPr id="22532" name="Picture 2" descr="C:\Documents and Settings\bueti\My Documents\My Pictures\itu-c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5888"/>
            <a:ext cx="2317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9195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4213" y="148064"/>
            <a:ext cx="7772400" cy="830997"/>
          </a:xfrm>
        </p:spPr>
        <p:txBody>
          <a:bodyPr/>
          <a:lstStyle/>
          <a:p>
            <a:r>
              <a:rPr lang="fr-FR" sz="2400" dirty="0"/>
              <a:t>Groupe de discussion sur la gestion intelligente de l'eau</a:t>
            </a:r>
            <a:r>
              <a:rPr lang="fr-FR" sz="2400" dirty="0" smtClean="0"/>
              <a:t>:</a:t>
            </a:r>
            <a:endParaRPr lang="en-US" b="0" dirty="0" smtClean="0"/>
          </a:p>
        </p:txBody>
      </p:sp>
      <p:sp>
        <p:nvSpPr>
          <p:cNvPr id="24579" name="Content Placeholder 2"/>
          <p:cNvSpPr>
            <a:spLocks noGrp="1"/>
          </p:cNvSpPr>
          <p:nvPr>
            <p:ph sz="half" idx="1"/>
          </p:nvPr>
        </p:nvSpPr>
        <p:spPr>
          <a:xfrm>
            <a:off x="132882" y="1412776"/>
            <a:ext cx="2808288" cy="2592065"/>
          </a:xfrm>
        </p:spPr>
        <p:txBody>
          <a:bodyPr/>
          <a:lstStyle/>
          <a:p>
            <a:pPr>
              <a:buFontTx/>
              <a:buChar char="-"/>
            </a:pPr>
            <a:r>
              <a:rPr lang="fr-FR" sz="1600" dirty="0" smtClean="0"/>
              <a:t>Créé </a:t>
            </a:r>
            <a:r>
              <a:rPr lang="fr-FR" sz="1600" dirty="0"/>
              <a:t>par la réunion TSAG de l'UIT-T à Genève, </a:t>
            </a:r>
            <a:r>
              <a:rPr lang="fr-FR" sz="1600" dirty="0" smtClean="0"/>
              <a:t>04-07 </a:t>
            </a:r>
            <a:r>
              <a:rPr lang="fr-FR" sz="1600" dirty="0"/>
              <a:t>Juin 2013</a:t>
            </a:r>
            <a:br>
              <a:rPr lang="fr-FR" sz="1600" dirty="0"/>
            </a:br>
            <a:endParaRPr lang="fr-FR" sz="1600" dirty="0"/>
          </a:p>
          <a:p>
            <a:pPr>
              <a:buFontTx/>
              <a:buChar char="-"/>
            </a:pPr>
            <a:r>
              <a:rPr lang="fr-FR" sz="1600" dirty="0" smtClean="0"/>
              <a:t>Travaillera </a:t>
            </a:r>
            <a:r>
              <a:rPr lang="fr-FR" sz="1600" dirty="0"/>
              <a:t>en étroite collaboration avec le FG-SSC </a:t>
            </a:r>
            <a:endParaRPr lang="en-US" sz="1600" dirty="0" smtClean="0">
              <a:solidFill>
                <a:srgbClr val="2E2E2E"/>
              </a:solidFill>
            </a:endParaRPr>
          </a:p>
        </p:txBody>
      </p:sp>
      <p:sp>
        <p:nvSpPr>
          <p:cNvPr id="24580" name="Content Placeholder 4"/>
          <p:cNvSpPr>
            <a:spLocks noGrp="1"/>
          </p:cNvSpPr>
          <p:nvPr>
            <p:ph sz="half" idx="2"/>
          </p:nvPr>
        </p:nvSpPr>
        <p:spPr>
          <a:xfrm>
            <a:off x="3059113" y="981075"/>
            <a:ext cx="5976937" cy="5119688"/>
          </a:xfr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t="100000" r="100000"/>
            </a:path>
            <a:tileRect l="-100000" b="-100000"/>
          </a:gradFill>
        </p:spPr>
        <p:txBody>
          <a:bodyPr/>
          <a:lstStyle/>
          <a:p>
            <a:r>
              <a:rPr lang="fr-FR" sz="1600" dirty="0" smtClean="0"/>
              <a:t>Principales </a:t>
            </a:r>
            <a:r>
              <a:rPr lang="fr-FR" sz="1600" dirty="0"/>
              <a:t>tâches et livrables</a:t>
            </a:r>
            <a:r>
              <a:rPr lang="fr-FR" sz="1600" dirty="0" smtClean="0"/>
              <a:t>:</a:t>
            </a:r>
          </a:p>
          <a:p>
            <a:pPr marL="400050" lvl="1" indent="0">
              <a:buNone/>
            </a:pPr>
            <a:r>
              <a:rPr lang="fr-FR" sz="1400" dirty="0" smtClean="0"/>
              <a:t>- </a:t>
            </a:r>
            <a:r>
              <a:rPr lang="fr-FR" sz="1400" dirty="0"/>
              <a:t>Recueillir et documenter les informations sur les initiatives nationales, régionales et internationales de gestion intelligente de l'eau; établissement de rapports relatifs aux activités actuelles et aux spécifications techniques.</a:t>
            </a:r>
            <a:br>
              <a:rPr lang="fr-FR" sz="1400" dirty="0"/>
            </a:br>
            <a:r>
              <a:rPr lang="fr-FR" sz="1400" dirty="0"/>
              <a:t>- Préciser les rôles que doivent jouer les TIC dans la gestion de l'eau intelligente.</a:t>
            </a:r>
            <a:br>
              <a:rPr lang="fr-FR" sz="1400" dirty="0"/>
            </a:br>
            <a:r>
              <a:rPr lang="fr-FR" sz="1400" dirty="0"/>
              <a:t>- Elaborer une liste cartographiant les intervenants clés œuvrant dans le domaine des TIC et de la gestion intelligente de l'eau.</a:t>
            </a:r>
            <a:br>
              <a:rPr lang="fr-FR" sz="1400" dirty="0"/>
            </a:br>
            <a:r>
              <a:rPr lang="fr-FR" sz="1400" dirty="0"/>
              <a:t>- Elaborer des indicateurs clés de performance (KPI) afin d'évaluer l'impact obtenu grâce à l'utilisation des TIC dans les systèmes de gestion de l'eau</a:t>
            </a:r>
            <a:r>
              <a:rPr lang="fr-FR" sz="1400" dirty="0" smtClean="0"/>
              <a:t>.</a:t>
            </a:r>
            <a:endParaRPr lang="fr-FR" sz="1400" dirty="0"/>
          </a:p>
          <a:p>
            <a:pPr marL="400050" lvl="1" indent="0">
              <a:buNone/>
            </a:pPr>
            <a:r>
              <a:rPr lang="fr-FR" sz="1400" dirty="0" smtClean="0"/>
              <a:t>- </a:t>
            </a:r>
            <a:r>
              <a:rPr lang="fr-FR" sz="1400" dirty="0"/>
              <a:t>Mettre en place un ensemble de méthodologies pour évaluer l'impact des TIC sur la conservation de l'eau.</a:t>
            </a:r>
            <a:br>
              <a:rPr lang="fr-FR" sz="1400" dirty="0"/>
            </a:br>
            <a:r>
              <a:rPr lang="fr-FR" sz="1400" dirty="0"/>
              <a:t>- Identifier les applications et services TIC de gestion de l'eau avec la possibilité d'assurer l'interopérabilité et les avantages des économies d'échelle.</a:t>
            </a:r>
            <a:br>
              <a:rPr lang="fr-FR" sz="1400" dirty="0"/>
            </a:br>
            <a:r>
              <a:rPr lang="fr-FR" sz="1400" dirty="0"/>
              <a:t>- Rédiger des rapports techniques pour combler le manque de normalisation et identifier de nouveaux éléments de travail de normalisation à entreprendre par son groupe parent, commission d'étude 5 de l'UIT-T (Environnement et changement climatique). </a:t>
            </a:r>
            <a:endParaRPr lang="en-US" sz="1050" dirty="0">
              <a:solidFill>
                <a:srgbClr val="2E2E2E"/>
              </a:solidFill>
            </a:endParaRPr>
          </a:p>
        </p:txBody>
      </p:sp>
      <p:sp>
        <p:nvSpPr>
          <p:cNvPr id="24581"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9B7C00CF-B986-406E-B82A-E04D2C740836}" type="slidenum">
              <a:rPr lang="en-US" sz="1000" smtClean="0">
                <a:solidFill>
                  <a:srgbClr val="0E438A"/>
                </a:solidFill>
                <a:latin typeface="Zurich BT"/>
                <a:cs typeface="Times New Roman" pitchFamily="18" charset="0"/>
              </a:rPr>
              <a:pPr eaLnBrk="1" hangingPunct="1"/>
              <a:t>15</a:t>
            </a:fld>
            <a:endParaRPr lang="en-US" sz="1000" smtClean="0">
              <a:solidFill>
                <a:srgbClr val="0E438A"/>
              </a:solidFill>
              <a:latin typeface="Zurich BT"/>
              <a:cs typeface="Times New Roman" pitchFamily="18" charset="0"/>
            </a:endParaRPr>
          </a:p>
        </p:txBody>
      </p:sp>
      <p:pic>
        <p:nvPicPr>
          <p:cNvPr id="2050" name="Picture 2" descr="http://www.americainfra.com/media/article-images/article-image/INFRAUS/issue-5/Smart_water_management_L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866" y="4149080"/>
            <a:ext cx="2736304" cy="195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34217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p:txBody>
          <a:bodyPr/>
          <a:lstStyle/>
          <a:p>
            <a:fld id="{5B2656DF-F1B6-4666-A635-9992B567306F}" type="slidenum">
              <a:rPr lang="en-US" smtClean="0"/>
              <a:pPr/>
              <a:t>16</a:t>
            </a:fld>
            <a:endParaRPr lang="en-US" smtClean="0"/>
          </a:p>
        </p:txBody>
      </p:sp>
      <p:sp>
        <p:nvSpPr>
          <p:cNvPr id="26627" name="Title 1"/>
          <p:cNvSpPr>
            <a:spLocks noGrp="1"/>
          </p:cNvSpPr>
          <p:nvPr>
            <p:ph type="title"/>
          </p:nvPr>
        </p:nvSpPr>
        <p:spPr>
          <a:xfrm>
            <a:off x="1116013" y="3057237"/>
            <a:ext cx="7196137" cy="584775"/>
          </a:xfrm>
          <a:gradFill rotWithShape="1">
            <a:gsLst>
              <a:gs pos="0">
                <a:srgbClr val="BEF397"/>
              </a:gs>
              <a:gs pos="50000">
                <a:srgbClr val="D5F6C0"/>
              </a:gs>
              <a:gs pos="100000">
                <a:srgbClr val="EAFAE0"/>
              </a:gs>
            </a:gsLst>
            <a:lin ang="13500000" scaled="1"/>
          </a:gradFill>
          <a:ln w="38100">
            <a:solidFill>
              <a:srgbClr val="1B5BA2"/>
            </a:solidFill>
          </a:ln>
        </p:spPr>
        <p:txBody>
          <a:bodyPr/>
          <a:lstStyle/>
          <a:p>
            <a:r>
              <a:rPr lang="en-GB" sz="3200" dirty="0" err="1" smtClean="0"/>
              <a:t>Sensibilisation</a:t>
            </a:r>
            <a:endParaRPr lang="en-US" dirty="0" smtClean="0"/>
          </a:p>
        </p:txBody>
      </p:sp>
      <p:pic>
        <p:nvPicPr>
          <p:cNvPr id="26628" name="Picture 2" descr="C:\Documents and Settings\bueti\My Documents\My Pictures\itu-cc.gif"/>
          <p:cNvPicPr>
            <a:picLocks noChangeAspect="1" noChangeArrowheads="1"/>
          </p:cNvPicPr>
          <p:nvPr/>
        </p:nvPicPr>
        <p:blipFill>
          <a:blip r:embed="rId3" cstate="print"/>
          <a:srcRect/>
          <a:stretch>
            <a:fillRect/>
          </a:stretch>
        </p:blipFill>
        <p:spPr bwMode="auto">
          <a:xfrm>
            <a:off x="0" y="115888"/>
            <a:ext cx="2317750" cy="936625"/>
          </a:xfrm>
          <a:prstGeom prst="rect">
            <a:avLst/>
          </a:prstGeom>
          <a:noFill/>
          <a:ln w="9525">
            <a:noFill/>
            <a:miter lim="800000"/>
            <a:headEnd/>
            <a:tailEnd/>
          </a:ln>
        </p:spPr>
      </p:pic>
    </p:spTree>
    <p:extLst>
      <p:ext uri="{BB962C8B-B14F-4D97-AF65-F5344CB8AC3E}">
        <p14:creationId xmlns:p14="http://schemas.microsoft.com/office/powerpoint/2010/main" val="26478370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1520" y="836245"/>
            <a:ext cx="8496300" cy="523220"/>
          </a:xfrm>
        </p:spPr>
        <p:txBody>
          <a:bodyPr/>
          <a:lstStyle/>
          <a:p>
            <a:r>
              <a:rPr lang="fr-FR" sz="2800" dirty="0"/>
              <a:t>Atelier et événements </a:t>
            </a:r>
            <a:r>
              <a:rPr lang="fr-FR" sz="2800" dirty="0" smtClean="0"/>
              <a:t>futurs</a:t>
            </a:r>
            <a:endParaRPr lang="en-US" sz="2800" dirty="0" smtClean="0"/>
          </a:p>
        </p:txBody>
      </p:sp>
      <p:sp>
        <p:nvSpPr>
          <p:cNvPr id="25603" name="Content Placeholder 2"/>
          <p:cNvSpPr>
            <a:spLocks noGrp="1"/>
          </p:cNvSpPr>
          <p:nvPr>
            <p:ph idx="1"/>
          </p:nvPr>
        </p:nvSpPr>
        <p:spPr>
          <a:xfrm>
            <a:off x="827088" y="1772815"/>
            <a:ext cx="7632700" cy="3743747"/>
          </a:xfrm>
        </p:spPr>
        <p:txBody>
          <a:bodyPr/>
          <a:lstStyle/>
          <a:p>
            <a:pPr marL="0" indent="0">
              <a:buNone/>
            </a:pPr>
            <a:r>
              <a:rPr lang="fr-FR" sz="1600" u="sng" dirty="0">
                <a:solidFill>
                  <a:schemeClr val="tx2">
                    <a:lumMod val="60000"/>
                    <a:lumOff val="40000"/>
                  </a:schemeClr>
                </a:solidFill>
              </a:rPr>
              <a:t>- Atelier de l'UIT sur les villes intelligentes durables en Amérique latine</a:t>
            </a:r>
            <a:r>
              <a:rPr lang="fr-FR" sz="1600" u="sng" dirty="0">
                <a:solidFill>
                  <a:srgbClr val="000000"/>
                </a:solidFill>
              </a:rPr>
              <a:t/>
            </a:r>
            <a:br>
              <a:rPr lang="fr-FR" sz="1600" u="sng" dirty="0">
                <a:solidFill>
                  <a:srgbClr val="000000"/>
                </a:solidFill>
              </a:rPr>
            </a:br>
            <a:r>
              <a:rPr lang="fr-FR" sz="1600" dirty="0">
                <a:solidFill>
                  <a:srgbClr val="000000"/>
                </a:solidFill>
              </a:rPr>
              <a:t>30 juillet 2013, São Paulo, Brésil</a:t>
            </a:r>
            <a:br>
              <a:rPr lang="fr-FR" sz="1600" dirty="0">
                <a:solidFill>
                  <a:srgbClr val="000000"/>
                </a:solidFill>
              </a:rPr>
            </a:br>
            <a:r>
              <a:rPr lang="fr-FR" sz="1600" u="sng" dirty="0">
                <a:solidFill>
                  <a:schemeClr val="tx2">
                    <a:lumMod val="60000"/>
                    <a:lumOff val="40000"/>
                  </a:schemeClr>
                </a:solidFill>
              </a:rPr>
              <a:t>- Atelier de l'UIT sur les déchets électroniques </a:t>
            </a:r>
            <a:r>
              <a:rPr lang="fr-FR" sz="1600" dirty="0">
                <a:solidFill>
                  <a:schemeClr val="tx2">
                    <a:lumMod val="60000"/>
                    <a:lumOff val="40000"/>
                  </a:schemeClr>
                </a:solidFill>
              </a:rPr>
              <a:t/>
            </a:r>
            <a:br>
              <a:rPr lang="fr-FR" sz="1600" dirty="0">
                <a:solidFill>
                  <a:schemeClr val="tx2">
                    <a:lumMod val="60000"/>
                    <a:lumOff val="40000"/>
                  </a:schemeClr>
                </a:solidFill>
              </a:rPr>
            </a:br>
            <a:r>
              <a:rPr lang="fr-FR" sz="1600" dirty="0">
                <a:solidFill>
                  <a:srgbClr val="000000"/>
                </a:solidFill>
              </a:rPr>
              <a:t>13 août 2013, Quito, Equateur</a:t>
            </a:r>
          </a:p>
          <a:p>
            <a:pPr marL="0" indent="0">
              <a:buNone/>
            </a:pPr>
            <a:r>
              <a:rPr lang="fr-FR" sz="1600" u="sng" dirty="0">
                <a:solidFill>
                  <a:srgbClr val="5A9BE3"/>
                </a:solidFill>
              </a:rPr>
              <a:t>- Atelier de l'UIT sur l'exposition humaine aux </a:t>
            </a:r>
            <a:r>
              <a:rPr lang="fr-FR" sz="1600" u="sng" dirty="0" smtClean="0">
                <a:solidFill>
                  <a:srgbClr val="5A9BE3"/>
                </a:solidFill>
              </a:rPr>
              <a:t>champs électromagnétiques </a:t>
            </a:r>
            <a:r>
              <a:rPr lang="fr-FR" sz="1600" u="sng" dirty="0">
                <a:solidFill>
                  <a:srgbClr val="5A9BE3"/>
                </a:solidFill>
              </a:rPr>
              <a:t>(CEM)</a:t>
            </a:r>
            <a:br>
              <a:rPr lang="fr-FR" sz="1600" u="sng" dirty="0">
                <a:solidFill>
                  <a:srgbClr val="5A9BE3"/>
                </a:solidFill>
              </a:rPr>
            </a:br>
            <a:r>
              <a:rPr lang="fr-FR" sz="1600" dirty="0">
                <a:solidFill>
                  <a:srgbClr val="000000"/>
                </a:solidFill>
              </a:rPr>
              <a:t>14 août 2013, Quito, Equateur</a:t>
            </a:r>
            <a:br>
              <a:rPr lang="fr-FR" sz="1600" dirty="0">
                <a:solidFill>
                  <a:srgbClr val="000000"/>
                </a:solidFill>
              </a:rPr>
            </a:br>
            <a:r>
              <a:rPr lang="fr-FR" sz="1600" u="sng" dirty="0">
                <a:solidFill>
                  <a:srgbClr val="5A9BE3"/>
                </a:solidFill>
              </a:rPr>
              <a:t>- « </a:t>
            </a:r>
            <a:r>
              <a:rPr lang="fr-FR" sz="1600" u="sng" dirty="0" err="1">
                <a:solidFill>
                  <a:srgbClr val="5A9BE3"/>
                </a:solidFill>
              </a:rPr>
              <a:t>Greening</a:t>
            </a:r>
            <a:r>
              <a:rPr lang="fr-FR" sz="1600" u="sng" dirty="0">
                <a:solidFill>
                  <a:srgbClr val="5A9BE3"/>
                </a:solidFill>
              </a:rPr>
              <a:t> the Future »: Combler le fossé de la normalisation sur la durabilité environnementale.</a:t>
            </a:r>
            <a:br>
              <a:rPr lang="fr-FR" sz="1600" u="sng" dirty="0">
                <a:solidFill>
                  <a:srgbClr val="5A9BE3"/>
                </a:solidFill>
              </a:rPr>
            </a:br>
            <a:r>
              <a:rPr lang="fr-FR" sz="1600" dirty="0">
                <a:solidFill>
                  <a:srgbClr val="000000"/>
                </a:solidFill>
              </a:rPr>
              <a:t>03-04 octobre 2013, Colombo, Sri Lanka</a:t>
            </a:r>
            <a:br>
              <a:rPr lang="fr-FR" sz="1600" dirty="0">
                <a:solidFill>
                  <a:srgbClr val="000000"/>
                </a:solidFill>
              </a:rPr>
            </a:br>
            <a:endParaRPr lang="en-US" sz="1600" dirty="0" smtClean="0">
              <a:solidFill>
                <a:srgbClr val="000000"/>
              </a:solidFill>
            </a:endParaRPr>
          </a:p>
        </p:txBody>
      </p:sp>
      <p:sp>
        <p:nvSpPr>
          <p:cNvPr id="25604"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75AFA440-9383-40E3-AB21-832F1B678472}" type="slidenum">
              <a:rPr lang="en-US" sz="1000">
                <a:solidFill>
                  <a:srgbClr val="0E438A"/>
                </a:solidFill>
                <a:latin typeface="Zurich BT"/>
                <a:cs typeface="Times New Roman" pitchFamily="18" charset="0"/>
              </a:rPr>
              <a:pPr eaLnBrk="1" hangingPunct="1"/>
              <a:t>17</a:t>
            </a:fld>
            <a:endParaRPr lang="en-US" sz="1000">
              <a:solidFill>
                <a:srgbClr val="0E438A"/>
              </a:solidFill>
              <a:latin typeface="Zurich BT"/>
              <a:cs typeface="Times New Roman" pitchFamily="18" charset="0"/>
            </a:endParaRPr>
          </a:p>
        </p:txBody>
      </p:sp>
      <p:pic>
        <p:nvPicPr>
          <p:cNvPr id="25605" name="Picture 2" descr="C:\Users\campilon\Documents\Erica\Mie Immagini\Shutterstock\Picture1-mondo a ciolo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963" y="4149725"/>
            <a:ext cx="230505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99467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20775" y="59164"/>
            <a:ext cx="7772400" cy="830997"/>
          </a:xfrm>
        </p:spPr>
        <p:txBody>
          <a:bodyPr/>
          <a:lstStyle/>
          <a:p>
            <a:r>
              <a:rPr lang="fr-FR" sz="2400" dirty="0"/>
              <a:t>3</a:t>
            </a:r>
            <a:r>
              <a:rPr lang="fr-FR" sz="2400" baseline="30000" dirty="0"/>
              <a:t>e</a:t>
            </a:r>
            <a:r>
              <a:rPr lang="fr-FR" sz="2400" dirty="0"/>
              <a:t> semaine de l’UIT sur les normes écologiques </a:t>
            </a:r>
            <a:endParaRPr lang="en-US" sz="2400" dirty="0" smtClean="0"/>
          </a:p>
        </p:txBody>
      </p:sp>
      <p:sp>
        <p:nvSpPr>
          <p:cNvPr id="26627" name="Content Placeholder 2"/>
          <p:cNvSpPr>
            <a:spLocks noGrp="1"/>
          </p:cNvSpPr>
          <p:nvPr>
            <p:ph idx="1"/>
          </p:nvPr>
        </p:nvSpPr>
        <p:spPr>
          <a:xfrm>
            <a:off x="179388" y="1052513"/>
            <a:ext cx="3097212" cy="3700462"/>
          </a:xfrm>
        </p:spPr>
        <p:txBody>
          <a:bodyPr/>
          <a:lstStyle/>
          <a:p>
            <a:pPr marL="0" indent="0">
              <a:buNone/>
            </a:pPr>
            <a:r>
              <a:rPr lang="fr-FR" sz="1600" dirty="0"/>
              <a:t>- Pour réunir les meilleurs spécialistes dans le domaine, des meilleurs décideurs aux ingénieurs, concepteurs, planificateurs, responsables gouvernementaux, régulateurs, experts en normes et autres.</a:t>
            </a:r>
            <a:br>
              <a:rPr lang="fr-FR" sz="1600" dirty="0"/>
            </a:br>
            <a:r>
              <a:rPr lang="fr-FR" sz="1600" dirty="0"/>
              <a:t>- Pour sensibiliser à l'importance et les possibilités d'utiliser les normes des TIC pour bâtir une économie verte. </a:t>
            </a:r>
            <a:endParaRPr lang="en-US" sz="2000" dirty="0" smtClean="0">
              <a:solidFill>
                <a:srgbClr val="000000"/>
              </a:solidFill>
            </a:endParaRPr>
          </a:p>
        </p:txBody>
      </p:sp>
      <p:sp>
        <p:nvSpPr>
          <p:cNvPr id="26628"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4E7105-7A03-4EF9-8D0E-186603D35386}" type="slidenum">
              <a:rPr lang="en-US" sz="1000">
                <a:solidFill>
                  <a:srgbClr val="0E438A"/>
                </a:solidFill>
                <a:latin typeface="Zurich BT"/>
                <a:cs typeface="Times New Roman" pitchFamily="18" charset="0"/>
              </a:rPr>
              <a:pPr eaLnBrk="1" hangingPunct="1"/>
              <a:t>18</a:t>
            </a:fld>
            <a:endParaRPr lang="en-US" sz="1000">
              <a:solidFill>
                <a:srgbClr val="0E438A"/>
              </a:solidFill>
              <a:latin typeface="Zurich BT"/>
              <a:cs typeface="Times New Roman" pitchFamily="18" charset="0"/>
            </a:endParaRPr>
          </a:p>
        </p:txBody>
      </p:sp>
      <p:pic>
        <p:nvPicPr>
          <p:cNvPr id="26629" name="Picture 7" descr="C:\Users\campilon\Desktop\photos\lowres\shutterstock_633176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724400"/>
            <a:ext cx="8280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1"/>
          <p:cNvSpPr>
            <a:spLocks noChangeArrowheads="1"/>
          </p:cNvSpPr>
          <p:nvPr/>
        </p:nvSpPr>
        <p:spPr bwMode="auto">
          <a:xfrm>
            <a:off x="436563" y="5003800"/>
            <a:ext cx="730408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r>
              <a:rPr lang="fr-FR" b="1" dirty="0">
                <a:solidFill>
                  <a:srgbClr val="008000"/>
                </a:solidFill>
              </a:rPr>
              <a:t>Rendez-vous à Madrid, le 16-20 septembre </a:t>
            </a:r>
            <a:r>
              <a:rPr lang="fr-FR" b="1" dirty="0" smtClean="0">
                <a:solidFill>
                  <a:srgbClr val="008000"/>
                </a:solidFill>
              </a:rPr>
              <a:t>2013</a:t>
            </a:r>
            <a:endParaRPr lang="en-US" b="1" dirty="0">
              <a:solidFill>
                <a:srgbClr val="008000"/>
              </a:solidFill>
            </a:endParaRPr>
          </a:p>
        </p:txBody>
      </p:sp>
      <p:pic>
        <p:nvPicPr>
          <p:cNvPr id="26631" name="Picture 6" descr="TELEFONI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 y="201613"/>
            <a:ext cx="18081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0" descr="C:\Users\bueti\Pictures\itu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7850" y="73025"/>
            <a:ext cx="7223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Content Placeholder 2"/>
          <p:cNvSpPr txBox="1">
            <a:spLocks/>
          </p:cNvSpPr>
          <p:nvPr/>
        </p:nvSpPr>
        <p:spPr bwMode="auto">
          <a:xfrm>
            <a:off x="3468688" y="1285875"/>
            <a:ext cx="5567362" cy="3295650"/>
          </a:xfrm>
          <a:prstGeom prst="rect">
            <a:avLst/>
          </a:prstGeom>
          <a:gradFill rotWithShape="1">
            <a:gsLst>
              <a:gs pos="0">
                <a:srgbClr val="BEF397"/>
              </a:gs>
              <a:gs pos="50000">
                <a:srgbClr val="D5F6C0"/>
              </a:gs>
              <a:gs pos="100000">
                <a:srgbClr val="EAFAE0"/>
              </a:gs>
            </a:gsLst>
            <a:lin ang="13500000" scaled="1"/>
          </a:gradFill>
          <a:ln w="19050">
            <a:solidFill>
              <a:srgbClr val="92D050"/>
            </a:solidFill>
            <a:miter lim="800000"/>
            <a:headEnd/>
            <a:tailEnd/>
          </a:ln>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spcBef>
                <a:spcPct val="20000"/>
              </a:spcBef>
              <a:buClr>
                <a:srgbClr val="0E438A"/>
              </a:buClr>
              <a:buSzPct val="110000"/>
              <a:buFont typeface="Wingdings" pitchFamily="2" charset="2"/>
              <a:buNone/>
            </a:pPr>
            <a:r>
              <a:rPr lang="fr-FR" sz="1300" dirty="0">
                <a:solidFill>
                  <a:srgbClr val="000000"/>
                </a:solidFill>
              </a:rPr>
              <a:t>Programme:</a:t>
            </a:r>
            <a:br>
              <a:rPr lang="fr-FR" sz="1300" dirty="0">
                <a:solidFill>
                  <a:srgbClr val="000000"/>
                </a:solidFill>
              </a:rPr>
            </a:br>
            <a:r>
              <a:rPr lang="fr-FR" sz="1300" dirty="0" smtClean="0">
                <a:solidFill>
                  <a:srgbClr val="000000"/>
                </a:solidFill>
                <a:sym typeface="Symbol"/>
              </a:rPr>
              <a:t>-</a:t>
            </a:r>
            <a:r>
              <a:rPr lang="fr-FR" sz="1300" dirty="0" smtClean="0">
                <a:solidFill>
                  <a:srgbClr val="000000"/>
                </a:solidFill>
              </a:rPr>
              <a:t> </a:t>
            </a:r>
            <a:r>
              <a:rPr lang="fr-FR" sz="1300" dirty="0">
                <a:solidFill>
                  <a:srgbClr val="000000"/>
                </a:solidFill>
              </a:rPr>
              <a:t>16/09: Atelier de l’UIT, UNEP, UNU, CEDARE sur les déchets électroniques</a:t>
            </a:r>
            <a:br>
              <a:rPr lang="fr-FR" sz="1300" dirty="0">
                <a:solidFill>
                  <a:srgbClr val="000000"/>
                </a:solidFill>
              </a:rPr>
            </a:br>
            <a:r>
              <a:rPr lang="fr-FR" sz="1300" dirty="0" smtClean="0">
                <a:solidFill>
                  <a:srgbClr val="000000"/>
                </a:solidFill>
                <a:sym typeface="Symbol"/>
              </a:rPr>
              <a:t>-</a:t>
            </a:r>
            <a:r>
              <a:rPr lang="fr-FR" sz="1300" dirty="0" smtClean="0">
                <a:solidFill>
                  <a:srgbClr val="000000"/>
                </a:solidFill>
              </a:rPr>
              <a:t> </a:t>
            </a:r>
            <a:r>
              <a:rPr lang="fr-FR" sz="1300" dirty="0">
                <a:solidFill>
                  <a:srgbClr val="000000"/>
                </a:solidFill>
              </a:rPr>
              <a:t>17/09 (matin): Forum sur l'écologisation des appareils mobiles: Elaborer des systèmes de notation écologique </a:t>
            </a:r>
            <a:br>
              <a:rPr lang="fr-FR" sz="1300" dirty="0">
                <a:solidFill>
                  <a:srgbClr val="000000"/>
                </a:solidFill>
              </a:rPr>
            </a:br>
            <a:r>
              <a:rPr lang="fr-FR" sz="1300" dirty="0" smtClean="0">
                <a:solidFill>
                  <a:srgbClr val="000000"/>
                </a:solidFill>
                <a:sym typeface="Symbol"/>
              </a:rPr>
              <a:t>-</a:t>
            </a:r>
            <a:r>
              <a:rPr lang="fr-FR" sz="1300" dirty="0" smtClean="0">
                <a:solidFill>
                  <a:srgbClr val="000000"/>
                </a:solidFill>
              </a:rPr>
              <a:t> </a:t>
            </a:r>
            <a:r>
              <a:rPr lang="fr-FR" sz="1300" dirty="0">
                <a:solidFill>
                  <a:srgbClr val="000000"/>
                </a:solidFill>
              </a:rPr>
              <a:t>17/09 (après-midi): Réunion du Groupe de réflexion sur les villes intelligentes durables</a:t>
            </a:r>
            <a:br>
              <a:rPr lang="fr-FR" sz="1300" dirty="0">
                <a:solidFill>
                  <a:srgbClr val="000000"/>
                </a:solidFill>
              </a:rPr>
            </a:br>
            <a:r>
              <a:rPr lang="fr-FR" sz="1300" dirty="0" smtClean="0">
                <a:solidFill>
                  <a:srgbClr val="000000"/>
                </a:solidFill>
                <a:sym typeface="Symbol"/>
              </a:rPr>
              <a:t>-</a:t>
            </a:r>
            <a:r>
              <a:rPr lang="fr-FR" sz="1300" dirty="0" smtClean="0">
                <a:solidFill>
                  <a:srgbClr val="000000"/>
                </a:solidFill>
              </a:rPr>
              <a:t> </a:t>
            </a:r>
            <a:r>
              <a:rPr lang="fr-FR" sz="1300" dirty="0">
                <a:solidFill>
                  <a:srgbClr val="000000"/>
                </a:solidFill>
              </a:rPr>
              <a:t>18/09: Débat de haut niveau sur les villes durables</a:t>
            </a:r>
            <a:br>
              <a:rPr lang="fr-FR" sz="1300" dirty="0">
                <a:solidFill>
                  <a:srgbClr val="000000"/>
                </a:solidFill>
              </a:rPr>
            </a:br>
            <a:r>
              <a:rPr lang="fr-FR" sz="1300" dirty="0" smtClean="0">
                <a:solidFill>
                  <a:srgbClr val="000000"/>
                </a:solidFill>
                <a:sym typeface="Symbol"/>
              </a:rPr>
              <a:t>-</a:t>
            </a:r>
            <a:r>
              <a:rPr lang="fr-FR" sz="1300" dirty="0" smtClean="0">
                <a:solidFill>
                  <a:srgbClr val="000000"/>
                </a:solidFill>
              </a:rPr>
              <a:t> </a:t>
            </a:r>
            <a:r>
              <a:rPr lang="fr-FR" sz="1300" dirty="0">
                <a:solidFill>
                  <a:srgbClr val="000000"/>
                </a:solidFill>
              </a:rPr>
              <a:t>19-20/09: 3ème Atelier sur les réseaux de communication sous-marins pour la surveillance du climat et les alertes aux catastrophes </a:t>
            </a:r>
            <a:br>
              <a:rPr lang="fr-FR" sz="1300" dirty="0">
                <a:solidFill>
                  <a:srgbClr val="000000"/>
                </a:solidFill>
              </a:rPr>
            </a:br>
            <a:r>
              <a:rPr lang="fr-FR" sz="1300" dirty="0" smtClean="0">
                <a:solidFill>
                  <a:srgbClr val="000000"/>
                </a:solidFill>
                <a:sym typeface="Symbol"/>
              </a:rPr>
              <a:t>-</a:t>
            </a:r>
            <a:r>
              <a:rPr lang="fr-FR" sz="1300" dirty="0" smtClean="0">
                <a:solidFill>
                  <a:srgbClr val="000000"/>
                </a:solidFill>
              </a:rPr>
              <a:t> </a:t>
            </a:r>
            <a:r>
              <a:rPr lang="fr-FR" sz="1300" dirty="0">
                <a:solidFill>
                  <a:srgbClr val="000000"/>
                </a:solidFill>
              </a:rPr>
              <a:t>20/09: Réunion du Groupe de travail conjoint UIT / OMM </a:t>
            </a:r>
            <a:r>
              <a:rPr lang="fr-FR" sz="1300" i="1" dirty="0">
                <a:solidFill>
                  <a:srgbClr val="000000"/>
                </a:solidFill>
              </a:rPr>
              <a:t>(Organisation météorologique Mondiale) </a:t>
            </a:r>
            <a:r>
              <a:rPr lang="fr-FR" sz="1300" dirty="0">
                <a:solidFill>
                  <a:srgbClr val="000000"/>
                </a:solidFill>
              </a:rPr>
              <a:t> / UNESCO- COI </a:t>
            </a:r>
            <a:r>
              <a:rPr lang="fr-FR" sz="1300" i="1" dirty="0">
                <a:solidFill>
                  <a:srgbClr val="000000"/>
                </a:solidFill>
              </a:rPr>
              <a:t>(Commission Océanographique Intergouvernementale</a:t>
            </a:r>
            <a:r>
              <a:rPr lang="fr-FR" sz="1300" i="1" dirty="0" smtClean="0">
                <a:solidFill>
                  <a:srgbClr val="000000"/>
                </a:solidFill>
              </a:rPr>
              <a:t>) </a:t>
            </a:r>
            <a:r>
              <a:rPr lang="fr-FR" sz="1300" dirty="0" smtClean="0">
                <a:solidFill>
                  <a:srgbClr val="000000"/>
                </a:solidFill>
              </a:rPr>
              <a:t>sur </a:t>
            </a:r>
            <a:r>
              <a:rPr lang="fr-FR" sz="1300" dirty="0">
                <a:solidFill>
                  <a:srgbClr val="000000"/>
                </a:solidFill>
              </a:rPr>
              <a:t>les réseaux de communication sous-marins pour la surveillance du climat et les alertes relatives aux catastrophes. </a:t>
            </a:r>
            <a:endParaRPr lang="en-US" sz="1300" dirty="0">
              <a:solidFill>
                <a:srgbClr val="000000"/>
              </a:solidFill>
            </a:endParaRPr>
          </a:p>
        </p:txBody>
      </p:sp>
    </p:spTree>
    <p:extLst>
      <p:ext uri="{BB962C8B-B14F-4D97-AF65-F5344CB8AC3E}">
        <p14:creationId xmlns:p14="http://schemas.microsoft.com/office/powerpoint/2010/main" val="11899138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xfrm>
            <a:off x="8748713" y="6453188"/>
            <a:ext cx="273050" cy="288925"/>
          </a:xfrm>
        </p:spPr>
        <p:txBody>
          <a:bodyPr/>
          <a:lstStyle/>
          <a:p>
            <a:fld id="{4AC2E51B-9AE9-4909-B6B6-5FDF142300F1}" type="slidenum">
              <a:rPr lang="en-US" smtClean="0">
                <a:latin typeface="Zurich BT"/>
              </a:rPr>
              <a:pPr/>
              <a:t>19</a:t>
            </a:fld>
            <a:endParaRPr lang="en-US" smtClean="0">
              <a:latin typeface="Zurich BT"/>
            </a:endParaRPr>
          </a:p>
        </p:txBody>
      </p:sp>
      <p:sp>
        <p:nvSpPr>
          <p:cNvPr id="43011" name="Rectangle 6"/>
          <p:cNvSpPr>
            <a:spLocks noGrp="1" noChangeArrowheads="1"/>
          </p:cNvSpPr>
          <p:nvPr>
            <p:ph type="title" idx="4294967295"/>
          </p:nvPr>
        </p:nvSpPr>
        <p:spPr>
          <a:xfrm>
            <a:off x="395536" y="1268760"/>
            <a:ext cx="8164512" cy="584200"/>
          </a:xfrm>
        </p:spPr>
        <p:txBody>
          <a:bodyPr/>
          <a:lstStyle/>
          <a:p>
            <a:r>
              <a:rPr lang="en-GB" sz="3200" dirty="0" smtClean="0"/>
              <a:t>Liens</a:t>
            </a:r>
            <a:endParaRPr lang="en-US" sz="3200" dirty="0" smtClean="0"/>
          </a:p>
        </p:txBody>
      </p:sp>
      <p:sp>
        <p:nvSpPr>
          <p:cNvPr id="35844" name="Content Placeholder 2"/>
          <p:cNvSpPr>
            <a:spLocks noGrp="1"/>
          </p:cNvSpPr>
          <p:nvPr>
            <p:ph idx="1"/>
          </p:nvPr>
        </p:nvSpPr>
        <p:spPr>
          <a:xfrm>
            <a:off x="827584" y="1988840"/>
            <a:ext cx="7847013" cy="2808312"/>
          </a:xfrm>
        </p:spPr>
        <p:txBody>
          <a:bodyPr/>
          <a:lstStyle/>
          <a:p>
            <a:pPr marL="0" indent="0">
              <a:buFont typeface="Wingdings" pitchFamily="2" charset="2"/>
              <a:buNone/>
              <a:defRPr/>
            </a:pPr>
            <a:endParaRPr lang="en-US" sz="2000" dirty="0" smtClean="0"/>
          </a:p>
          <a:p>
            <a:pPr>
              <a:buFontTx/>
              <a:buChar char="-"/>
              <a:defRPr/>
            </a:pPr>
            <a:r>
              <a:rPr lang="fr-FR" sz="2000" dirty="0" smtClean="0">
                <a:solidFill>
                  <a:srgbClr val="000000"/>
                </a:solidFill>
              </a:rPr>
              <a:t>UIT</a:t>
            </a:r>
            <a:r>
              <a:rPr lang="fr-FR" sz="2000" dirty="0">
                <a:solidFill>
                  <a:srgbClr val="000000"/>
                </a:solidFill>
              </a:rPr>
              <a:t>-T/SG5 «Environnement et </a:t>
            </a:r>
            <a:r>
              <a:rPr lang="fr-FR" sz="2000" dirty="0" smtClean="0">
                <a:solidFill>
                  <a:srgbClr val="000000"/>
                </a:solidFill>
              </a:rPr>
              <a:t>Changement climatique»</a:t>
            </a:r>
            <a:endParaRPr lang="fr-FR" sz="2000" dirty="0">
              <a:solidFill>
                <a:srgbClr val="000000"/>
              </a:solidFill>
            </a:endParaRPr>
          </a:p>
          <a:p>
            <a:pPr marL="0" indent="0">
              <a:buNone/>
              <a:defRPr/>
            </a:pPr>
            <a:r>
              <a:rPr lang="fr-FR" sz="2000" dirty="0" smtClean="0">
                <a:hlinkClick r:id="rId3"/>
              </a:rPr>
              <a:t>http</a:t>
            </a:r>
            <a:r>
              <a:rPr lang="fr-FR" sz="2000" dirty="0">
                <a:hlinkClick r:id="rId3"/>
              </a:rPr>
              <a:t>://www.itu.int/UIT-T/studygroups/com05/</a:t>
            </a:r>
            <a:r>
              <a:rPr lang="fr-FR" sz="2000" dirty="0" smtClean="0">
                <a:hlinkClick r:id="rId3"/>
              </a:rPr>
              <a:t>index.asp</a:t>
            </a:r>
            <a:endParaRPr lang="fr-FR" sz="2000" dirty="0" smtClean="0"/>
          </a:p>
          <a:p>
            <a:pPr marL="0" indent="0">
              <a:buNone/>
              <a:defRPr/>
            </a:pPr>
            <a:r>
              <a:rPr lang="fr-FR" sz="2000" dirty="0"/>
              <a:t/>
            </a:r>
            <a:br>
              <a:rPr lang="fr-FR" sz="2000" dirty="0"/>
            </a:br>
            <a:r>
              <a:rPr lang="fr-FR" sz="2000" dirty="0" smtClean="0">
                <a:solidFill>
                  <a:srgbClr val="000000"/>
                </a:solidFill>
                <a:sym typeface="Symbol"/>
              </a:rPr>
              <a:t>-</a:t>
            </a:r>
            <a:r>
              <a:rPr lang="fr-FR" sz="2000" dirty="0" smtClean="0">
                <a:solidFill>
                  <a:srgbClr val="000000"/>
                </a:solidFill>
              </a:rPr>
              <a:t> </a:t>
            </a:r>
            <a:r>
              <a:rPr lang="fr-FR" sz="2000" dirty="0">
                <a:solidFill>
                  <a:srgbClr val="000000"/>
                </a:solidFill>
              </a:rPr>
              <a:t>UIT-T et </a:t>
            </a:r>
            <a:r>
              <a:rPr lang="fr-FR" sz="2000" dirty="0" smtClean="0">
                <a:solidFill>
                  <a:srgbClr val="000000"/>
                </a:solidFill>
              </a:rPr>
              <a:t>Changement climatique</a:t>
            </a:r>
          </a:p>
          <a:p>
            <a:pPr marL="0" indent="0">
              <a:buNone/>
              <a:defRPr/>
            </a:pPr>
            <a:r>
              <a:rPr lang="fr-FR" sz="2000" dirty="0" smtClean="0">
                <a:hlinkClick r:id="rId4"/>
              </a:rPr>
              <a:t>http</a:t>
            </a:r>
            <a:r>
              <a:rPr lang="fr-FR" sz="2000" dirty="0">
                <a:hlinkClick r:id="rId4"/>
              </a:rPr>
              <a:t>://www.itu.int/UIT-T/climatechange</a:t>
            </a:r>
            <a:r>
              <a:rPr lang="fr-FR" sz="2000" dirty="0"/>
              <a:t>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20700" y="2492375"/>
            <a:ext cx="8228013" cy="3600450"/>
          </a:xfrm>
        </p:spPr>
        <p:txBody>
          <a:bodyPr/>
          <a:lstStyle/>
          <a:p>
            <a:pPr lvl="0"/>
            <a:r>
              <a:rPr lang="fr-FR" sz="1600" i="1" kern="1200" dirty="0">
                <a:solidFill>
                  <a:srgbClr val="1B5BA2"/>
                </a:solidFill>
              </a:rPr>
              <a:t>Décide </a:t>
            </a:r>
            <a:r>
              <a:rPr lang="fr-FR" sz="1600" kern="1200" dirty="0">
                <a:solidFill>
                  <a:srgbClr val="000000"/>
                </a:solidFill>
              </a:rPr>
              <a:t>de promouvoir l'utilisation des TIC en tant qu’outil transversal pour évaluer et réduire les émissions de GES, d'optimiser la consommation d'énergie et d'eau, réduire les déchets électroniques et améliorer leur gestion;</a:t>
            </a:r>
          </a:p>
          <a:p>
            <a:pPr lvl="0"/>
            <a:r>
              <a:rPr lang="fr-FR" sz="1600" i="1" kern="1200" dirty="0" smtClean="0">
                <a:solidFill>
                  <a:srgbClr val="1B5BA2"/>
                </a:solidFill>
              </a:rPr>
              <a:t>Prend en </a:t>
            </a:r>
            <a:r>
              <a:rPr lang="fr-FR" sz="1600" i="1" kern="1200" dirty="0">
                <a:solidFill>
                  <a:srgbClr val="1B5BA2"/>
                </a:solidFill>
              </a:rPr>
              <a:t>charge </a:t>
            </a:r>
            <a:r>
              <a:rPr lang="fr-FR" sz="1600" kern="1200" dirty="0" smtClean="0">
                <a:solidFill>
                  <a:srgbClr val="000000"/>
                </a:solidFill>
              </a:rPr>
              <a:t>des études </a:t>
            </a:r>
            <a:r>
              <a:rPr lang="fr-FR" sz="1600" kern="1200" dirty="0">
                <a:solidFill>
                  <a:srgbClr val="000000"/>
                </a:solidFill>
              </a:rPr>
              <a:t>portant, entre autres, sur les centres de données écologiques, bâtiments intelligents, l’approvisionnement en TIC écologiques, le C</a:t>
            </a:r>
            <a:r>
              <a:rPr lang="fr-FR" sz="1600" kern="1200" dirty="0" smtClean="0">
                <a:solidFill>
                  <a:srgbClr val="000000"/>
                </a:solidFill>
              </a:rPr>
              <a:t>loud </a:t>
            </a:r>
            <a:r>
              <a:rPr lang="fr-FR" sz="1600" kern="1200" dirty="0" err="1">
                <a:solidFill>
                  <a:srgbClr val="000000"/>
                </a:solidFill>
              </a:rPr>
              <a:t>C</a:t>
            </a:r>
            <a:r>
              <a:rPr lang="fr-FR" sz="1600" kern="1200" dirty="0" err="1" smtClean="0">
                <a:solidFill>
                  <a:srgbClr val="000000"/>
                </a:solidFill>
              </a:rPr>
              <a:t>omputing</a:t>
            </a:r>
            <a:r>
              <a:rPr lang="fr-FR" sz="1600" kern="1200" dirty="0">
                <a:solidFill>
                  <a:srgbClr val="000000"/>
                </a:solidFill>
              </a:rPr>
              <a:t>, l'efficacité énergétique, les transports intelligents, la logistique intelligente, les réseaux intelligents, la gestion de l'eau, l'adaptation au changement climatique et la préparation aux catastrophes, et la réduction des émissions de GES ;</a:t>
            </a:r>
          </a:p>
          <a:p>
            <a:r>
              <a:rPr lang="fr-FR" sz="1600" i="1" kern="1200" dirty="0">
                <a:solidFill>
                  <a:srgbClr val="1B5BA2"/>
                </a:solidFill>
              </a:rPr>
              <a:t>Encourage</a:t>
            </a:r>
            <a:r>
              <a:rPr lang="fr-FR" sz="1600" kern="1200" dirty="0">
                <a:solidFill>
                  <a:srgbClr val="000000"/>
                </a:solidFill>
              </a:rPr>
              <a:t> la collaboration interne et externe pour faire avancer l'agenda mondial de l'environnement. </a:t>
            </a:r>
            <a:endParaRPr lang="en-US" sz="1600" kern="1200" dirty="0">
              <a:solidFill>
                <a:srgbClr val="000000"/>
              </a:solidFill>
            </a:endParaRPr>
          </a:p>
        </p:txBody>
      </p:sp>
      <p:sp>
        <p:nvSpPr>
          <p:cNvPr id="8195" name="Title 1"/>
          <p:cNvSpPr>
            <a:spLocks noGrp="1"/>
          </p:cNvSpPr>
          <p:nvPr>
            <p:ph type="title"/>
          </p:nvPr>
        </p:nvSpPr>
        <p:spPr>
          <a:xfrm>
            <a:off x="141288" y="85557"/>
            <a:ext cx="9002712" cy="1446550"/>
          </a:xfrm>
        </p:spPr>
        <p:txBody>
          <a:bodyPr/>
          <a:lstStyle/>
          <a:p>
            <a:r>
              <a:rPr lang="fr-FR" sz="2400" dirty="0"/>
              <a:t>Résolution 73 de l’UIT-T sur les TIC, l'environnement et le changement climatique</a:t>
            </a:r>
            <a:br>
              <a:rPr lang="fr-FR" sz="2400" dirty="0"/>
            </a:br>
            <a:r>
              <a:rPr lang="fr-FR" sz="2000" dirty="0"/>
              <a:t>Révisée et approuvée lors de l'Assemblée mondiale de normalisation des télécommunications (Dubaï, 2012) </a:t>
            </a:r>
            <a:endParaRPr lang="en-US" sz="2000" b="0" dirty="0" smtClean="0"/>
          </a:p>
        </p:txBody>
      </p:sp>
      <p:sp>
        <p:nvSpPr>
          <p:cNvPr id="8196"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E87DD422-494D-47D8-A4E0-CF4D8BA4C07D}" type="slidenum">
              <a:rPr lang="en-US" sz="1000" smtClean="0">
                <a:solidFill>
                  <a:srgbClr val="0E438A"/>
                </a:solidFill>
                <a:latin typeface="Zurich BT"/>
                <a:cs typeface="Times New Roman" pitchFamily="18" charset="0"/>
              </a:rPr>
              <a:pPr eaLnBrk="1" hangingPunct="1"/>
              <a:t>2</a:t>
            </a:fld>
            <a:endParaRPr lang="en-US" sz="1000" smtClean="0">
              <a:solidFill>
                <a:srgbClr val="0E438A"/>
              </a:solidFill>
              <a:latin typeface="Zurich BT"/>
              <a:cs typeface="Times New Roman" pitchFamily="18" charset="0"/>
            </a:endParaRPr>
          </a:p>
        </p:txBody>
      </p:sp>
      <p:pic>
        <p:nvPicPr>
          <p:cNvPr id="6" name="Picture 5" descr="C:\Users\campilon\Documents\Erica\Mie Immagini\Shutterstock\shutterstock_55349110.jpg"/>
          <p:cNvPicPr/>
          <p:nvPr/>
        </p:nvPicPr>
        <p:blipFill>
          <a:blip r:embed="rId2" cstate="print"/>
          <a:srcRect/>
          <a:stretch>
            <a:fillRect/>
          </a:stretch>
        </p:blipFill>
        <p:spPr bwMode="auto">
          <a:xfrm>
            <a:off x="7369820" y="1484784"/>
            <a:ext cx="1090612" cy="1008062"/>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576263" y="1668463"/>
            <a:ext cx="5832475" cy="717550"/>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a:r>
              <a:rPr lang="fr-FR" sz="1600" i="1" dirty="0">
                <a:solidFill>
                  <a:srgbClr val="1B5BA2"/>
                </a:solidFill>
              </a:rPr>
              <a:t>Reconnaît </a:t>
            </a:r>
            <a:r>
              <a:rPr lang="fr-FR" sz="1600" dirty="0">
                <a:solidFill>
                  <a:srgbClr val="000000"/>
                </a:solidFill>
              </a:rPr>
              <a:t>que les TIC jouent un rôle vital dans la lutte contre les défis environnementaux;</a:t>
            </a:r>
          </a:p>
        </p:txBody>
      </p:sp>
      <p:pic>
        <p:nvPicPr>
          <p:cNvPr id="12" name="Picture 2" descr="http://leonardpera.files.wordpress.com/2009/11/green-ict-01.jpg"/>
          <p:cNvPicPr>
            <a:picLocks noChangeAspect="1" noChangeArrowheads="1"/>
          </p:cNvPicPr>
          <p:nvPr/>
        </p:nvPicPr>
        <p:blipFill>
          <a:blip r:embed="rId3" cstate="print"/>
          <a:srcRect/>
          <a:stretch>
            <a:fillRect/>
          </a:stretch>
        </p:blipFill>
        <p:spPr bwMode="auto">
          <a:xfrm>
            <a:off x="0" y="5784850"/>
            <a:ext cx="1609725" cy="1073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11095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001009[1]"/>
          <p:cNvPicPr>
            <a:picLocks noChangeAspect="1" noChangeArrowheads="1"/>
          </p:cNvPicPr>
          <p:nvPr/>
        </p:nvPicPr>
        <p:blipFill>
          <a:blip r:embed="rId3" cstate="print"/>
          <a:srcRect/>
          <a:stretch>
            <a:fillRect/>
          </a:stretch>
        </p:blipFill>
        <p:spPr bwMode="auto">
          <a:xfrm>
            <a:off x="250825" y="225425"/>
            <a:ext cx="8642350" cy="5364163"/>
          </a:xfrm>
          <a:prstGeom prst="rect">
            <a:avLst/>
          </a:prstGeom>
          <a:noFill/>
          <a:ln w="9525">
            <a:noFill/>
            <a:miter lim="800000"/>
            <a:headEnd/>
            <a:tailEnd/>
          </a:ln>
        </p:spPr>
      </p:pic>
      <p:sp>
        <p:nvSpPr>
          <p:cNvPr id="49155" name="Title 3"/>
          <p:cNvSpPr>
            <a:spLocks noGrp="1"/>
          </p:cNvSpPr>
          <p:nvPr>
            <p:ph type="title"/>
          </p:nvPr>
        </p:nvSpPr>
        <p:spPr>
          <a:xfrm>
            <a:off x="611188" y="333375"/>
            <a:ext cx="7772400" cy="641350"/>
          </a:xfrm>
        </p:spPr>
        <p:txBody>
          <a:bodyPr/>
          <a:lstStyle/>
          <a:p>
            <a:r>
              <a:rPr lang="en-US" dirty="0" smtClean="0">
                <a:solidFill>
                  <a:schemeClr val="bg1"/>
                </a:solidFill>
              </a:rPr>
              <a:t>Merci</a:t>
            </a:r>
          </a:p>
        </p:txBody>
      </p:sp>
      <p:sp>
        <p:nvSpPr>
          <p:cNvPr id="6" name="Title 1"/>
          <p:cNvSpPr txBox="1">
            <a:spLocks/>
          </p:cNvSpPr>
          <p:nvPr/>
        </p:nvSpPr>
        <p:spPr bwMode="auto">
          <a:xfrm>
            <a:off x="539750" y="5670550"/>
            <a:ext cx="7772400" cy="400050"/>
          </a:xfrm>
          <a:prstGeom prst="rect">
            <a:avLst/>
          </a:prstGeom>
          <a:noFill/>
          <a:ln w="9525">
            <a:noFill/>
            <a:miter lim="800000"/>
            <a:headEnd/>
            <a:tailEnd/>
          </a:ln>
        </p:spPr>
        <p:txBody>
          <a:bodyPr anchor="ctr">
            <a:spAutoFit/>
          </a:bodyPr>
          <a:lstStyle/>
          <a:p>
            <a:pPr algn="ctr" eaLnBrk="0" hangingPunct="0">
              <a:defRPr/>
            </a:pPr>
            <a:r>
              <a:rPr lang="en-US" b="1" kern="0" dirty="0" smtClean="0">
                <a:solidFill>
                  <a:srgbClr val="1B5BA2"/>
                </a:solidFill>
                <a:latin typeface="+mj-lt"/>
                <a:ea typeface="+mj-ea"/>
                <a:cs typeface="+mj-cs"/>
              </a:rPr>
              <a:t>tsbsg5@itu.int</a:t>
            </a:r>
            <a:endParaRPr lang="en-US" b="1" kern="0" dirty="0">
              <a:solidFill>
                <a:srgbClr val="1B5BA2"/>
              </a:solidFill>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051721" y="278666"/>
            <a:ext cx="7092280" cy="1661993"/>
          </a:xfrm>
        </p:spPr>
        <p:txBody>
          <a:bodyPr/>
          <a:lstStyle/>
          <a:p>
            <a:pPr algn="l"/>
            <a:r>
              <a:rPr lang="fr-FR" sz="2400" dirty="0"/>
              <a:t>Nouvelle Résolution 79 de l’UIT-T sur les déchets électroniques</a:t>
            </a:r>
            <a:br>
              <a:rPr lang="fr-FR" sz="2400" dirty="0"/>
            </a:br>
            <a:r>
              <a:rPr lang="fr-FR" sz="1800" dirty="0"/>
              <a:t>Approuvée lors de l'Assemblée mondiale de normalisation des télécommunications (Dubaï, 2012) </a:t>
            </a:r>
            <a:endParaRPr lang="en-US" sz="2000" dirty="0" smtClean="0"/>
          </a:p>
        </p:txBody>
      </p:sp>
      <p:sp>
        <p:nvSpPr>
          <p:cNvPr id="22531" name="Content Placeholder 2"/>
          <p:cNvSpPr>
            <a:spLocks noGrp="1"/>
          </p:cNvSpPr>
          <p:nvPr>
            <p:ph idx="1"/>
          </p:nvPr>
        </p:nvSpPr>
        <p:spPr>
          <a:xfrm>
            <a:off x="539750" y="1844675"/>
            <a:ext cx="8208963" cy="4687888"/>
          </a:xfrm>
        </p:spPr>
        <p:txBody>
          <a:bodyPr/>
          <a:lstStyle/>
          <a:p>
            <a:r>
              <a:rPr lang="fr-FR" sz="1800" dirty="0"/>
              <a:t>La Résolution 79 de l’UIT-T incite l'UIT à:</a:t>
            </a:r>
          </a:p>
          <a:p>
            <a:pPr lvl="0"/>
            <a:r>
              <a:rPr lang="fr-FR" sz="1800" dirty="0"/>
              <a:t>Contribuer à atténuer l'impact négatif des déchets électroniques sur l'environnement et la santé;</a:t>
            </a:r>
          </a:p>
          <a:p>
            <a:pPr lvl="0"/>
            <a:r>
              <a:rPr lang="fr-FR" sz="1800" dirty="0"/>
              <a:t>Poursuivre et renforcer le développement des activités de l'UIT en ce qui concerne la manipulation et le contrôle des déchets électroniques issus des équipements TIC et des méthodes pour les traiter:</a:t>
            </a:r>
          </a:p>
          <a:p>
            <a:pPr lvl="1"/>
            <a:r>
              <a:rPr lang="fr-FR" sz="1400" dirty="0"/>
              <a:t>Bonnes pratiques,</a:t>
            </a:r>
          </a:p>
          <a:p>
            <a:pPr lvl="1"/>
            <a:r>
              <a:rPr lang="fr-FR" sz="1400" dirty="0"/>
              <a:t>Recommandations, méthodologies et autres publications,</a:t>
            </a:r>
          </a:p>
          <a:p>
            <a:pPr lvl="1"/>
            <a:r>
              <a:rPr lang="fr-FR" sz="1400" dirty="0"/>
              <a:t>Orientation à l’attention des décideurs;</a:t>
            </a:r>
          </a:p>
          <a:p>
            <a:pPr lvl="0"/>
            <a:r>
              <a:rPr lang="fr-FR" sz="1800" dirty="0"/>
              <a:t>Aider les pays en développement, qui sont les pays qui souffrent le plus des dangers liés aux déchets électroniques sans en être les plus responsables;</a:t>
            </a:r>
          </a:p>
          <a:p>
            <a:pPr lvl="0"/>
            <a:r>
              <a:rPr lang="fr-FR" sz="1800" dirty="0"/>
              <a:t>Collaborer avec tous les acteurs concernés.</a:t>
            </a:r>
          </a:p>
        </p:txBody>
      </p:sp>
      <p:sp>
        <p:nvSpPr>
          <p:cNvPr id="922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35F89915-31D6-4951-BA8B-62A5CF9EA4A1}" type="slidenum">
              <a:rPr lang="en-US" sz="1000" smtClean="0">
                <a:solidFill>
                  <a:srgbClr val="0E438A"/>
                </a:solidFill>
                <a:latin typeface="Zurich BT"/>
                <a:cs typeface="Times New Roman" pitchFamily="18" charset="0"/>
              </a:rPr>
              <a:pPr eaLnBrk="1" hangingPunct="1"/>
              <a:t>3</a:t>
            </a:fld>
            <a:endParaRPr lang="en-US" sz="1000" smtClean="0">
              <a:solidFill>
                <a:srgbClr val="0E438A"/>
              </a:solidFill>
              <a:latin typeface="Zurich BT"/>
              <a:cs typeface="Times New Roman" pitchFamily="18" charset="0"/>
            </a:endParaRPr>
          </a:p>
        </p:txBody>
      </p:sp>
      <p:pic>
        <p:nvPicPr>
          <p:cNvPr id="9221" name="Picture 4" descr="http://www.jcpotter.com/images/recycle-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88913"/>
            <a:ext cx="15890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1910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96C95593-9B28-467D-B07E-D2E8AB2EA8DA}" type="slidenum">
              <a:rPr lang="en-US" sz="1000" smtClean="0">
                <a:solidFill>
                  <a:srgbClr val="0E438A"/>
                </a:solidFill>
                <a:latin typeface="Zurich BT"/>
                <a:cs typeface="Times New Roman" pitchFamily="18" charset="0"/>
              </a:rPr>
              <a:pPr eaLnBrk="1" hangingPunct="1"/>
              <a:t>4</a:t>
            </a:fld>
            <a:endParaRPr lang="en-US" sz="1000" smtClean="0">
              <a:solidFill>
                <a:srgbClr val="0E438A"/>
              </a:solidFill>
              <a:latin typeface="Zurich BT"/>
              <a:cs typeface="Times New Roman" pitchFamily="18" charset="0"/>
            </a:endParaRPr>
          </a:p>
        </p:txBody>
      </p:sp>
      <p:pic>
        <p:nvPicPr>
          <p:cNvPr id="64514" name="Picture 2" descr="http://www.itu.int/ITU-T/newslog/content/binary/AU230460Ab.jpg"/>
          <p:cNvPicPr>
            <a:picLocks noChangeAspect="1" noChangeArrowheads="1"/>
          </p:cNvPicPr>
          <p:nvPr/>
        </p:nvPicPr>
        <p:blipFill>
          <a:blip r:embed="rId2" cstate="print"/>
          <a:srcRect/>
          <a:stretch>
            <a:fillRect/>
          </a:stretch>
        </p:blipFill>
        <p:spPr bwMode="auto">
          <a:xfrm>
            <a:off x="1644650" y="1341438"/>
            <a:ext cx="5745163" cy="3825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172" name="Title 1"/>
          <p:cNvSpPr txBox="1">
            <a:spLocks/>
          </p:cNvSpPr>
          <p:nvPr/>
        </p:nvSpPr>
        <p:spPr bwMode="auto">
          <a:xfrm>
            <a:off x="1241425" y="3877023"/>
            <a:ext cx="6553200" cy="1077218"/>
          </a:xfrm>
          <a:prstGeom prst="rect">
            <a:avLst/>
          </a:prstGeo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a:r>
              <a:rPr lang="fr-FR" sz="3200" b="1" dirty="0">
                <a:solidFill>
                  <a:srgbClr val="1B5BA2"/>
                </a:solidFill>
              </a:rPr>
              <a:t>Commission d’étude 5 de </a:t>
            </a:r>
            <a:r>
              <a:rPr lang="fr-FR" sz="3200" b="1" dirty="0" smtClean="0">
                <a:solidFill>
                  <a:srgbClr val="1B5BA2"/>
                </a:solidFill>
              </a:rPr>
              <a:t>l’UIT-T</a:t>
            </a:r>
            <a:endParaRPr lang="en-US" sz="3600" b="1" dirty="0">
              <a:solidFill>
                <a:srgbClr val="1B5BA2"/>
              </a:solidFill>
            </a:endParaRPr>
          </a:p>
        </p:txBody>
      </p:sp>
    </p:spTree>
    <p:extLst>
      <p:ext uri="{BB962C8B-B14F-4D97-AF65-F5344CB8AC3E}">
        <p14:creationId xmlns:p14="http://schemas.microsoft.com/office/powerpoint/2010/main" val="22734768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536" y="1076478"/>
            <a:ext cx="7772400" cy="523220"/>
          </a:xfrm>
        </p:spPr>
        <p:txBody>
          <a:bodyPr/>
          <a:lstStyle/>
          <a:p>
            <a:r>
              <a:rPr lang="fr-FR" sz="2800" dirty="0"/>
              <a:t>Termes de référence </a:t>
            </a:r>
            <a:endParaRPr lang="en-US" sz="3200" dirty="0" smtClean="0"/>
          </a:p>
        </p:txBody>
      </p:sp>
      <p:sp>
        <p:nvSpPr>
          <p:cNvPr id="3" name="Content Placeholder 2"/>
          <p:cNvSpPr>
            <a:spLocks noGrp="1"/>
          </p:cNvSpPr>
          <p:nvPr>
            <p:ph idx="1"/>
          </p:nvPr>
        </p:nvSpPr>
        <p:spPr>
          <a:xfrm>
            <a:off x="819232" y="1988840"/>
            <a:ext cx="7704138" cy="4249167"/>
          </a:xfrm>
        </p:spPr>
        <p:txBody>
          <a:bodyPr/>
          <a:lstStyle/>
          <a:p>
            <a:pPr marL="0" indent="0">
              <a:buNone/>
            </a:pPr>
            <a:r>
              <a:rPr lang="fr-FR" sz="1800" dirty="0"/>
              <a:t>La commission d'étude 5 est responsable des études:</a:t>
            </a:r>
          </a:p>
          <a:p>
            <a:pPr marL="0" indent="0">
              <a:buNone/>
            </a:pPr>
            <a:r>
              <a:rPr lang="fr-FR" sz="1800" dirty="0" smtClean="0">
                <a:sym typeface="Symbol"/>
              </a:rPr>
              <a:t>-</a:t>
            </a:r>
            <a:r>
              <a:rPr lang="fr-FR" sz="1800" dirty="0" smtClean="0"/>
              <a:t> </a:t>
            </a:r>
            <a:r>
              <a:rPr lang="fr-FR" sz="1800" dirty="0"/>
              <a:t>relatives aux aspects environnementaux des TIC dans les phénomènes électromagnétiques et les changements climatiques;</a:t>
            </a:r>
            <a:br>
              <a:rPr lang="fr-FR" sz="1800" dirty="0"/>
            </a:br>
            <a:r>
              <a:rPr lang="fr-FR" sz="1800" dirty="0" smtClean="0">
                <a:sym typeface="Symbol"/>
              </a:rPr>
              <a:t>-</a:t>
            </a:r>
            <a:r>
              <a:rPr lang="fr-FR" sz="1800" dirty="0" smtClean="0"/>
              <a:t> </a:t>
            </a:r>
            <a:r>
              <a:rPr lang="fr-FR" sz="1800" dirty="0"/>
              <a:t>relative à la compatibilité électromagnétique </a:t>
            </a:r>
            <a:r>
              <a:rPr lang="fr-FR" sz="1800" dirty="0" smtClean="0"/>
              <a:t>(EMC), aux </a:t>
            </a:r>
            <a:r>
              <a:rPr lang="fr-FR" sz="1800" dirty="0"/>
              <a:t>effets de sécurité et sur la santé liés aux champs électromagnétiques produits par les installations et dispositifs de télécommunication, y compris les téléphones portables.</a:t>
            </a:r>
            <a:br>
              <a:rPr lang="fr-FR" sz="1800" dirty="0"/>
            </a:br>
            <a:endParaRPr lang="fr-FR" sz="1800" dirty="0"/>
          </a:p>
          <a:p>
            <a:pPr marL="0" indent="0">
              <a:buNone/>
            </a:pPr>
            <a:r>
              <a:rPr lang="fr-FR" sz="1800" dirty="0"/>
              <a:t>La commission d'étude 5 est la commission d’étude principale pour:</a:t>
            </a:r>
            <a:br>
              <a:rPr lang="fr-FR" sz="1800" dirty="0"/>
            </a:br>
            <a:r>
              <a:rPr lang="fr-FR" sz="1800" dirty="0" smtClean="0">
                <a:sym typeface="Symbol"/>
              </a:rPr>
              <a:t>-</a:t>
            </a:r>
            <a:r>
              <a:rPr lang="fr-FR" sz="1800" dirty="0" smtClean="0"/>
              <a:t> </a:t>
            </a:r>
            <a:r>
              <a:rPr lang="fr-FR" sz="1800" dirty="0"/>
              <a:t>L’environnement et le changement climatique</a:t>
            </a:r>
            <a:br>
              <a:rPr lang="fr-FR" sz="1800" dirty="0"/>
            </a:br>
            <a:r>
              <a:rPr lang="fr-FR" sz="1800" dirty="0" smtClean="0">
                <a:sym typeface="Symbol"/>
              </a:rPr>
              <a:t>-</a:t>
            </a:r>
            <a:r>
              <a:rPr lang="fr-FR" sz="1800" dirty="0" smtClean="0"/>
              <a:t> </a:t>
            </a:r>
            <a:r>
              <a:rPr lang="fr-FR" sz="1800" dirty="0"/>
              <a:t>La compatibilité électromagnétique et les effets </a:t>
            </a:r>
            <a:r>
              <a:rPr lang="fr-FR" sz="1800" dirty="0" smtClean="0"/>
              <a:t>électromagnétiques. </a:t>
            </a:r>
            <a:endParaRPr lang="en-US" sz="1800" dirty="0" smtClean="0">
              <a:solidFill>
                <a:srgbClr val="000000"/>
              </a:solidFill>
            </a:endParaRPr>
          </a:p>
        </p:txBody>
      </p:sp>
      <p:sp>
        <p:nvSpPr>
          <p:cNvPr id="8196"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264C6782-D5F2-42B9-B9C9-553FF54D751E}" type="slidenum">
              <a:rPr lang="en-US" sz="1000" smtClean="0">
                <a:solidFill>
                  <a:srgbClr val="0E438A"/>
                </a:solidFill>
                <a:latin typeface="Zurich BT"/>
                <a:cs typeface="Times New Roman" pitchFamily="18" charset="0"/>
              </a:rPr>
              <a:pPr eaLnBrk="1" hangingPunct="1"/>
              <a:t>5</a:t>
            </a:fld>
            <a:endParaRPr lang="en-US" sz="1000" smtClean="0">
              <a:solidFill>
                <a:srgbClr val="0E438A"/>
              </a:solidFill>
              <a:latin typeface="Zurich BT"/>
              <a:cs typeface="Times New Roman" pitchFamily="18" charset="0"/>
            </a:endParaRPr>
          </a:p>
        </p:txBody>
      </p:sp>
      <p:pic>
        <p:nvPicPr>
          <p:cNvPr id="8197" name="il_fi" descr="http://1.bp.blogspot.com/_EmUidIgTDTo/SZrenb8XaEI/AAAAAAAAAQA/jhY24TXsenU/s400/green-energ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12604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p:cNvSpPr>
            <a:spLocks noGrp="1"/>
          </p:cNvSpPr>
          <p:nvPr/>
        </p:nvSpPr>
        <p:spPr bwMode="auto">
          <a:xfrm>
            <a:off x="6372200" y="357441"/>
            <a:ext cx="2664296" cy="1101217"/>
          </a:xfrm>
          <a:prstGeom prst="rect">
            <a:avLst/>
          </a:prstGeom>
          <a:noFill/>
          <a:ln w="38100">
            <a:solidFill>
              <a:srgbClr val="C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24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0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18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16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16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16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16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16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1600">
                <a:solidFill>
                  <a:srgbClr val="5C5C5C"/>
                </a:solidFill>
                <a:latin typeface="+mn-lt"/>
              </a:defRPr>
            </a:lvl9pPr>
          </a:lstStyle>
          <a:p>
            <a:pPr marL="0" indent="0">
              <a:buNone/>
            </a:pPr>
            <a:r>
              <a:rPr lang="fr-FR" sz="1800" b="1" dirty="0">
                <a:solidFill>
                  <a:srgbClr val="C00000"/>
                </a:solidFill>
              </a:rPr>
              <a:t>Prochaine réunion:</a:t>
            </a:r>
            <a:r>
              <a:rPr lang="fr-FR" sz="1800" dirty="0"/>
              <a:t/>
            </a:r>
            <a:br>
              <a:rPr lang="fr-FR" sz="1800" dirty="0"/>
            </a:br>
            <a:r>
              <a:rPr lang="fr-FR" sz="1800" dirty="0"/>
              <a:t>Lima, Pérou, 02 au 13 décembre </a:t>
            </a:r>
            <a:r>
              <a:rPr lang="fr-FR" sz="1800" dirty="0" smtClean="0"/>
              <a:t>2013</a:t>
            </a:r>
            <a:endParaRPr lang="en-US" sz="1800" i="1" dirty="0" smtClean="0">
              <a:solidFill>
                <a:srgbClr val="00B050"/>
              </a:solidFill>
            </a:endParaRPr>
          </a:p>
          <a:p>
            <a:pPr marL="0" indent="0">
              <a:buFont typeface="Wingdings" pitchFamily="2" charset="2"/>
              <a:buNone/>
            </a:pPr>
            <a:endParaRPr lang="en-US" sz="1800" dirty="0" smtClean="0">
              <a:solidFill>
                <a:srgbClr val="2E2E2E"/>
              </a:solidFill>
            </a:endParaRPr>
          </a:p>
        </p:txBody>
      </p:sp>
    </p:spTree>
    <p:extLst>
      <p:ext uri="{BB962C8B-B14F-4D97-AF65-F5344CB8AC3E}">
        <p14:creationId xmlns:p14="http://schemas.microsoft.com/office/powerpoint/2010/main" val="17877062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84D41908-C10B-46EA-9114-F2861FD63AB0}" type="slidenum">
              <a:rPr lang="en-US" sz="1000" smtClean="0">
                <a:solidFill>
                  <a:srgbClr val="0E438A"/>
                </a:solidFill>
                <a:latin typeface="Zurich BT"/>
                <a:cs typeface="Times New Roman" pitchFamily="18" charset="0"/>
              </a:rPr>
              <a:pPr eaLnBrk="1" hangingPunct="1"/>
              <a:t>6</a:t>
            </a:fld>
            <a:endParaRPr lang="en-US" sz="1000" smtClean="0">
              <a:solidFill>
                <a:srgbClr val="0E438A"/>
              </a:solidFill>
              <a:latin typeface="Zurich BT"/>
              <a:cs typeface="Times New Roman" pitchFamily="18" charset="0"/>
            </a:endParaRPr>
          </a:p>
        </p:txBody>
      </p:sp>
      <p:sp>
        <p:nvSpPr>
          <p:cNvPr id="11267" name="Rectangle 2"/>
          <p:cNvSpPr>
            <a:spLocks noChangeArrowheads="1"/>
          </p:cNvSpPr>
          <p:nvPr/>
        </p:nvSpPr>
        <p:spPr bwMode="auto">
          <a:xfrm>
            <a:off x="1339850" y="819150"/>
            <a:ext cx="6715125" cy="1214438"/>
          </a:xfrm>
          <a:prstGeom prst="rect">
            <a:avLst/>
          </a:prstGeom>
          <a:solidFill>
            <a:srgbClr val="FFCCFF"/>
          </a:solidFill>
          <a:ln w="9525">
            <a:solidFill>
              <a:schemeClr val="tx1"/>
            </a:solidFill>
            <a:miter lim="800000"/>
            <a:headEnd/>
            <a:tailEnd/>
          </a:ln>
        </p:spPr>
        <p:txBody>
          <a:bodyPr wrap="none" anchor="ctr"/>
          <a:lstStyle/>
          <a:p>
            <a:pPr algn="ctr"/>
            <a:r>
              <a:rPr lang="fr-FR" sz="2400" b="1" dirty="0">
                <a:solidFill>
                  <a:srgbClr val="000000"/>
                </a:solidFill>
              </a:rPr>
              <a:t>Commission d’étude 5 de l’UIT-T</a:t>
            </a:r>
            <a:br>
              <a:rPr lang="fr-FR" sz="2400" b="1" dirty="0">
                <a:solidFill>
                  <a:srgbClr val="000000"/>
                </a:solidFill>
              </a:rPr>
            </a:br>
            <a:r>
              <a:rPr lang="fr-FR" sz="2400" b="1" dirty="0">
                <a:solidFill>
                  <a:srgbClr val="000000"/>
                </a:solidFill>
              </a:rPr>
              <a:t>«Environnement et changement </a:t>
            </a:r>
            <a:r>
              <a:rPr lang="fr-FR" sz="2400" b="1" dirty="0" smtClean="0">
                <a:solidFill>
                  <a:srgbClr val="000000"/>
                </a:solidFill>
              </a:rPr>
              <a:t>climatique »</a:t>
            </a:r>
            <a:endParaRPr lang="fr-FR" sz="2400" b="1" dirty="0">
              <a:solidFill>
                <a:srgbClr val="000000"/>
              </a:solidFill>
            </a:endParaRPr>
          </a:p>
        </p:txBody>
      </p:sp>
      <p:sp>
        <p:nvSpPr>
          <p:cNvPr id="393219" name="Rectangle 3"/>
          <p:cNvSpPr>
            <a:spLocks noChangeArrowheads="1"/>
          </p:cNvSpPr>
          <p:nvPr/>
        </p:nvSpPr>
        <p:spPr bwMode="auto">
          <a:xfrm>
            <a:off x="827088" y="3689350"/>
            <a:ext cx="2389187" cy="1295400"/>
          </a:xfrm>
          <a:prstGeom prst="rect">
            <a:avLst/>
          </a:prstGeom>
          <a:solidFill>
            <a:srgbClr val="FFFFCC"/>
          </a:solidFill>
          <a:ln w="9525">
            <a:solidFill>
              <a:schemeClr val="tx1"/>
            </a:solidFill>
            <a:miter lim="800000"/>
            <a:headEnd/>
            <a:tailEnd/>
          </a:ln>
          <a:effectLst/>
        </p:spPr>
        <p:txBody>
          <a:bodyPr anchor="ctr"/>
          <a:lstStyle/>
          <a:p>
            <a:pPr algn="ctr">
              <a:defRPr/>
            </a:pPr>
            <a:r>
              <a:rPr kumimoji="1" lang="fr-FR" b="1" dirty="0">
                <a:solidFill>
                  <a:srgbClr val="000000"/>
                </a:solidFill>
                <a:latin typeface="Trebuchet MS" pitchFamily="34" charset="0"/>
                <a:ea typeface="HGPSoeiKakugothicUB" pitchFamily="50" charset="-128"/>
              </a:rPr>
              <a:t>WP1 / 5 </a:t>
            </a:r>
            <a:endParaRPr kumimoji="1" lang="fr-FR" b="1" dirty="0" smtClean="0">
              <a:solidFill>
                <a:srgbClr val="000000"/>
              </a:solidFill>
              <a:latin typeface="Trebuchet MS" pitchFamily="34" charset="0"/>
              <a:ea typeface="HGPSoeiKakugothicUB" pitchFamily="50" charset="-128"/>
            </a:endParaRPr>
          </a:p>
          <a:p>
            <a:pPr algn="ctr">
              <a:defRPr/>
            </a:pPr>
            <a:r>
              <a:rPr kumimoji="1" lang="fr-FR" dirty="0" smtClean="0">
                <a:solidFill>
                  <a:srgbClr val="000000"/>
                </a:solidFill>
                <a:latin typeface="Trebuchet MS" pitchFamily="34" charset="0"/>
                <a:ea typeface="HGPSoeiKakugothicUB" pitchFamily="50" charset="-128"/>
              </a:rPr>
              <a:t>Prévention </a:t>
            </a:r>
            <a:r>
              <a:rPr kumimoji="1" lang="fr-FR" dirty="0">
                <a:solidFill>
                  <a:srgbClr val="000000"/>
                </a:solidFill>
                <a:latin typeface="Trebuchet MS" pitchFamily="34" charset="0"/>
                <a:ea typeface="HGPSoeiKakugothicUB" pitchFamily="50" charset="-128"/>
              </a:rPr>
              <a:t>des dommages et Sécurité </a:t>
            </a:r>
            <a:endParaRPr kumimoji="1" lang="en-US" altLang="ja-JP" dirty="0">
              <a:solidFill>
                <a:srgbClr val="000000"/>
              </a:solidFill>
              <a:latin typeface="Trebuchet MS" pitchFamily="34" charset="0"/>
              <a:ea typeface="HGPSoeiKakugothicUB" pitchFamily="50" charset="-128"/>
            </a:endParaRPr>
          </a:p>
        </p:txBody>
      </p:sp>
      <p:sp>
        <p:nvSpPr>
          <p:cNvPr id="393220" name="Rectangle 4"/>
          <p:cNvSpPr>
            <a:spLocks noChangeArrowheads="1"/>
          </p:cNvSpPr>
          <p:nvPr/>
        </p:nvSpPr>
        <p:spPr bwMode="auto">
          <a:xfrm>
            <a:off x="3476625" y="3689350"/>
            <a:ext cx="2967038" cy="1296988"/>
          </a:xfrm>
          <a:prstGeom prst="rect">
            <a:avLst/>
          </a:prstGeom>
          <a:solidFill>
            <a:srgbClr val="FFFFCC"/>
          </a:solidFill>
          <a:ln w="9525">
            <a:solidFill>
              <a:schemeClr val="tx1"/>
            </a:solidFill>
            <a:miter lim="800000"/>
            <a:headEnd/>
            <a:tailEnd/>
          </a:ln>
          <a:effectLst/>
        </p:spPr>
        <p:txBody>
          <a:bodyPr anchor="ctr"/>
          <a:lstStyle/>
          <a:p>
            <a:pPr algn="ctr">
              <a:defRPr/>
            </a:pPr>
            <a:r>
              <a:rPr lang="fr-FR" sz="1800" b="1" dirty="0">
                <a:solidFill>
                  <a:srgbClr val="000000"/>
                </a:solidFill>
              </a:rPr>
              <a:t>WP2 / 5</a:t>
            </a:r>
            <a:r>
              <a:rPr lang="fr-FR" sz="1800" dirty="0">
                <a:solidFill>
                  <a:srgbClr val="000000"/>
                </a:solidFill>
              </a:rPr>
              <a:t> </a:t>
            </a:r>
            <a:endParaRPr lang="fr-FR" sz="1800" dirty="0" smtClean="0">
              <a:solidFill>
                <a:srgbClr val="000000"/>
              </a:solidFill>
            </a:endParaRPr>
          </a:p>
          <a:p>
            <a:pPr algn="ctr">
              <a:defRPr/>
            </a:pPr>
            <a:r>
              <a:rPr lang="fr-FR" sz="1800" dirty="0" smtClean="0">
                <a:solidFill>
                  <a:srgbClr val="000000"/>
                </a:solidFill>
              </a:rPr>
              <a:t>Champs électromagnétiques</a:t>
            </a:r>
            <a:r>
              <a:rPr lang="fr-FR" sz="1800" dirty="0">
                <a:solidFill>
                  <a:srgbClr val="000000"/>
                </a:solidFill>
              </a:rPr>
              <a:t>: émissions, immunité et exposition humaine </a:t>
            </a:r>
            <a:endParaRPr kumimoji="1" lang="en-US" altLang="ja-JP" sz="1400" dirty="0">
              <a:solidFill>
                <a:srgbClr val="000000"/>
              </a:solidFill>
              <a:latin typeface="Trebuchet MS" pitchFamily="34" charset="0"/>
              <a:ea typeface="HGPSoeiKakugothicUB" pitchFamily="50" charset="-128"/>
            </a:endParaRPr>
          </a:p>
        </p:txBody>
      </p:sp>
      <p:sp>
        <p:nvSpPr>
          <p:cNvPr id="11270" name="Rectangle 5"/>
          <p:cNvSpPr>
            <a:spLocks noChangeArrowheads="1"/>
          </p:cNvSpPr>
          <p:nvPr/>
        </p:nvSpPr>
        <p:spPr bwMode="auto">
          <a:xfrm>
            <a:off x="6384924" y="2564905"/>
            <a:ext cx="2651571" cy="510084"/>
          </a:xfrm>
          <a:prstGeom prst="rect">
            <a:avLst/>
          </a:prstGeom>
          <a:solidFill>
            <a:schemeClr val="hlink"/>
          </a:solidFill>
          <a:ln w="9525">
            <a:solidFill>
              <a:schemeClr val="tx1"/>
            </a:solidFill>
            <a:miter lim="800000"/>
            <a:headEnd/>
            <a:tailEnd/>
          </a:ln>
        </p:spPr>
        <p:txBody>
          <a:bodyPr wrap="none" anchor="ctr"/>
          <a:lstStyle/>
          <a:p>
            <a:pPr algn="ctr"/>
            <a:r>
              <a:rPr lang="fr-FR" dirty="0">
                <a:solidFill>
                  <a:srgbClr val="FF0000"/>
                </a:solidFill>
              </a:rPr>
              <a:t>Terminologie Q 12 </a:t>
            </a:r>
            <a:endParaRPr kumimoji="1" lang="en-US" altLang="ja-JP" dirty="0">
              <a:solidFill>
                <a:srgbClr val="FF0000"/>
              </a:solidFill>
              <a:latin typeface="Trebuchet MS" pitchFamily="34" charset="0"/>
              <a:ea typeface="HGPSoeiKakugothicUB"/>
              <a:cs typeface="HGPSoeiKakugothicUB"/>
            </a:endParaRPr>
          </a:p>
        </p:txBody>
      </p:sp>
      <p:sp>
        <p:nvSpPr>
          <p:cNvPr id="11271" name="Line 6"/>
          <p:cNvSpPr>
            <a:spLocks noChangeShapeType="1"/>
          </p:cNvSpPr>
          <p:nvPr/>
        </p:nvSpPr>
        <p:spPr bwMode="auto">
          <a:xfrm flipV="1">
            <a:off x="2116138" y="3446463"/>
            <a:ext cx="0" cy="258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8"/>
          <p:cNvSpPr>
            <a:spLocks noChangeShapeType="1"/>
          </p:cNvSpPr>
          <p:nvPr/>
        </p:nvSpPr>
        <p:spPr bwMode="auto">
          <a:xfrm>
            <a:off x="2092325" y="3429000"/>
            <a:ext cx="5605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9"/>
          <p:cNvSpPr>
            <a:spLocks noChangeShapeType="1"/>
          </p:cNvSpPr>
          <p:nvPr/>
        </p:nvSpPr>
        <p:spPr bwMode="auto">
          <a:xfrm flipH="1" flipV="1">
            <a:off x="4697413" y="2044700"/>
            <a:ext cx="3175" cy="1658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4"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kumimoji="1" lang="ja-JP" altLang="en-US" sz="1800">
              <a:latin typeface="Arial" pitchFamily="34" charset="0"/>
              <a:ea typeface="MS PGothic" pitchFamily="34" charset="-128"/>
            </a:endParaRPr>
          </a:p>
          <a:p>
            <a:endParaRPr kumimoji="1" lang="ja-JP" altLang="en-US" sz="1800">
              <a:latin typeface="Arial" pitchFamily="34" charset="0"/>
              <a:ea typeface="MS PGothic" pitchFamily="34" charset="-128"/>
            </a:endParaRPr>
          </a:p>
        </p:txBody>
      </p:sp>
      <p:sp>
        <p:nvSpPr>
          <p:cNvPr id="393227" name="Rectangle 11"/>
          <p:cNvSpPr>
            <a:spLocks noChangeArrowheads="1"/>
          </p:cNvSpPr>
          <p:nvPr/>
        </p:nvSpPr>
        <p:spPr bwMode="auto">
          <a:xfrm>
            <a:off x="6691313" y="3687763"/>
            <a:ext cx="2058987" cy="1296987"/>
          </a:xfrm>
          <a:prstGeom prst="rect">
            <a:avLst/>
          </a:prstGeom>
          <a:solidFill>
            <a:srgbClr val="FFFFCC"/>
          </a:solidFill>
          <a:ln w="9525">
            <a:solidFill>
              <a:schemeClr val="tx1"/>
            </a:solidFill>
            <a:miter lim="800000"/>
            <a:headEnd/>
            <a:tailEnd/>
          </a:ln>
          <a:effectLst/>
        </p:spPr>
        <p:txBody>
          <a:bodyPr anchor="ctr"/>
          <a:lstStyle/>
          <a:p>
            <a:pPr algn="ctr">
              <a:defRPr/>
            </a:pPr>
            <a:r>
              <a:rPr lang="fr-FR" b="1" dirty="0">
                <a:solidFill>
                  <a:srgbClr val="000000"/>
                </a:solidFill>
              </a:rPr>
              <a:t>WP3 / 5 </a:t>
            </a:r>
            <a:endParaRPr lang="fr-FR" b="1" dirty="0" smtClean="0">
              <a:solidFill>
                <a:srgbClr val="000000"/>
              </a:solidFill>
            </a:endParaRPr>
          </a:p>
          <a:p>
            <a:pPr algn="ctr">
              <a:defRPr/>
            </a:pPr>
            <a:r>
              <a:rPr lang="fr-FR" dirty="0" smtClean="0">
                <a:solidFill>
                  <a:srgbClr val="000000"/>
                </a:solidFill>
              </a:rPr>
              <a:t>TIC </a:t>
            </a:r>
            <a:r>
              <a:rPr lang="fr-FR" dirty="0">
                <a:solidFill>
                  <a:srgbClr val="000000"/>
                </a:solidFill>
              </a:rPr>
              <a:t>et Changement climatique. </a:t>
            </a:r>
            <a:endParaRPr kumimoji="1" lang="en-US" altLang="ja-JP" sz="1600" dirty="0">
              <a:solidFill>
                <a:srgbClr val="000000"/>
              </a:solidFill>
              <a:latin typeface="Trebuchet MS" pitchFamily="34" charset="0"/>
              <a:ea typeface="HGPSoeiKakugothicUB" pitchFamily="50" charset="-128"/>
            </a:endParaRPr>
          </a:p>
        </p:txBody>
      </p:sp>
      <p:sp>
        <p:nvSpPr>
          <p:cNvPr id="11276" name="Line 13"/>
          <p:cNvSpPr>
            <a:spLocks noChangeShapeType="1"/>
          </p:cNvSpPr>
          <p:nvPr/>
        </p:nvSpPr>
        <p:spPr bwMode="auto">
          <a:xfrm flipV="1">
            <a:off x="4697413" y="2822575"/>
            <a:ext cx="16875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7" name="Line 14"/>
          <p:cNvSpPr>
            <a:spLocks noChangeShapeType="1"/>
          </p:cNvSpPr>
          <p:nvPr/>
        </p:nvSpPr>
        <p:spPr bwMode="auto">
          <a:xfrm flipV="1">
            <a:off x="7696200" y="3444875"/>
            <a:ext cx="1588"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8" name="Rectangle 15"/>
          <p:cNvSpPr>
            <a:spLocks noGrp="1" noChangeArrowheads="1"/>
          </p:cNvSpPr>
          <p:nvPr>
            <p:ph type="title"/>
          </p:nvPr>
        </p:nvSpPr>
        <p:spPr>
          <a:xfrm>
            <a:off x="84138" y="-277108"/>
            <a:ext cx="8666162" cy="1200329"/>
          </a:xfrm>
        </p:spPr>
        <p:txBody>
          <a:bodyPr/>
          <a:lstStyle/>
          <a:p>
            <a:r>
              <a:rPr lang="fr-FR" dirty="0"/>
              <a:t>Structure de la commission d’étude 5 de l’UIT-</a:t>
            </a:r>
            <a:r>
              <a:rPr lang="fr-FR" dirty="0" smtClean="0"/>
              <a:t>T</a:t>
            </a:r>
            <a:endParaRPr lang="ja-JP" altLang="en-US" dirty="0" smtClean="0">
              <a:ea typeface="MS PGothic" pitchFamily="34" charset="-128"/>
            </a:endParaRPr>
          </a:p>
        </p:txBody>
      </p:sp>
      <p:sp>
        <p:nvSpPr>
          <p:cNvPr id="11279" name="Oval 16"/>
          <p:cNvSpPr>
            <a:spLocks noChangeArrowheads="1"/>
          </p:cNvSpPr>
          <p:nvPr/>
        </p:nvSpPr>
        <p:spPr bwMode="auto">
          <a:xfrm>
            <a:off x="1384300" y="5097463"/>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r>
              <a:rPr lang="fr-FR" sz="1600" b="1">
                <a:solidFill>
                  <a:schemeClr val="bg1"/>
                </a:solidFill>
                <a:latin typeface="Times New Roman" pitchFamily="18" charset="0"/>
              </a:rPr>
              <a:t>5 Questions</a:t>
            </a:r>
          </a:p>
        </p:txBody>
      </p:sp>
      <p:sp>
        <p:nvSpPr>
          <p:cNvPr id="11280" name="Oval 17"/>
          <p:cNvSpPr>
            <a:spLocks noChangeArrowheads="1"/>
          </p:cNvSpPr>
          <p:nvPr/>
        </p:nvSpPr>
        <p:spPr bwMode="auto">
          <a:xfrm>
            <a:off x="4111625" y="5141913"/>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r>
              <a:rPr lang="fr-FR" sz="1600" b="1">
                <a:solidFill>
                  <a:schemeClr val="bg1"/>
                </a:solidFill>
                <a:latin typeface="Times New Roman" pitchFamily="18" charset="0"/>
              </a:rPr>
              <a:t>6 Questions</a:t>
            </a:r>
          </a:p>
        </p:txBody>
      </p:sp>
      <p:sp>
        <p:nvSpPr>
          <p:cNvPr id="11281" name="Oval 18"/>
          <p:cNvSpPr>
            <a:spLocks noChangeArrowheads="1"/>
          </p:cNvSpPr>
          <p:nvPr/>
        </p:nvSpPr>
        <p:spPr bwMode="auto">
          <a:xfrm>
            <a:off x="6962775" y="5116513"/>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r>
              <a:rPr lang="fr-FR" sz="1600" b="1">
                <a:solidFill>
                  <a:schemeClr val="bg1"/>
                </a:solidFill>
                <a:latin typeface="Times New Roman" pitchFamily="18" charset="0"/>
              </a:rPr>
              <a:t>7 Questions</a:t>
            </a:r>
          </a:p>
        </p:txBody>
      </p:sp>
    </p:spTree>
    <p:extLst>
      <p:ext uri="{BB962C8B-B14F-4D97-AF65-F5344CB8AC3E}">
        <p14:creationId xmlns:p14="http://schemas.microsoft.com/office/powerpoint/2010/main" val="41224366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395536" y="1844675"/>
            <a:ext cx="8424862" cy="2857500"/>
          </a:xfrm>
          <a:prstGeom prst="rect">
            <a:avLst/>
          </a:prstGeom>
          <a:noFill/>
          <a:ln w="9525">
            <a:noFill/>
            <a:miter lim="800000"/>
            <a:headEnd/>
            <a:tailEnd/>
          </a:ln>
          <a:effectLst/>
        </p:spPr>
        <p:txBody>
          <a:bodyPr/>
          <a:lstStyle/>
          <a:p>
            <a:pPr algn="ctr">
              <a:defRPr/>
            </a:pPr>
            <a:endParaRPr lang="en-US" sz="3200" dirty="0">
              <a:solidFill>
                <a:schemeClr val="bg2"/>
              </a:solidFill>
              <a:effectLst>
                <a:outerShdw blurRad="38100" dist="38100" dir="2700000" algn="tl">
                  <a:srgbClr val="C0C0C0"/>
                </a:outerShdw>
              </a:effectLst>
            </a:endParaRPr>
          </a:p>
        </p:txBody>
      </p:sp>
      <p:sp>
        <p:nvSpPr>
          <p:cNvPr id="3" name="Title 1"/>
          <p:cNvSpPr txBox="1">
            <a:spLocks/>
          </p:cNvSpPr>
          <p:nvPr/>
        </p:nvSpPr>
        <p:spPr bwMode="auto">
          <a:xfrm>
            <a:off x="1331367" y="2318683"/>
            <a:ext cx="6553200" cy="2062103"/>
          </a:xfrm>
          <a:prstGeom prst="rect">
            <a:avLst/>
          </a:prstGeo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a:r>
              <a:rPr lang="fr-FR" sz="3200" b="1" dirty="0">
                <a:solidFill>
                  <a:srgbClr val="1B5BA2"/>
                </a:solidFill>
              </a:rPr>
              <a:t>Vue d'ensemble du Groupe de travail 3/5 </a:t>
            </a:r>
            <a:br>
              <a:rPr lang="fr-FR" sz="3200" b="1" dirty="0">
                <a:solidFill>
                  <a:srgbClr val="1B5BA2"/>
                </a:solidFill>
              </a:rPr>
            </a:br>
            <a:r>
              <a:rPr lang="fr-FR" sz="3200" b="1" dirty="0" smtClean="0">
                <a:solidFill>
                  <a:srgbClr val="1B5BA2"/>
                </a:solidFill>
              </a:rPr>
              <a:t>«TIC </a:t>
            </a:r>
            <a:r>
              <a:rPr lang="fr-FR" sz="3200" b="1" dirty="0">
                <a:solidFill>
                  <a:srgbClr val="1B5BA2"/>
                </a:solidFill>
              </a:rPr>
              <a:t>et </a:t>
            </a:r>
            <a:r>
              <a:rPr lang="fr-FR" sz="3200" b="1" dirty="0" smtClean="0">
                <a:solidFill>
                  <a:srgbClr val="1B5BA2"/>
                </a:solidFill>
              </a:rPr>
              <a:t>Changement climatique  »</a:t>
            </a:r>
            <a:endParaRPr lang="en-US" sz="3200" b="1" dirty="0">
              <a:solidFill>
                <a:srgbClr val="1B5BA2"/>
              </a:solidFill>
            </a:endParaRPr>
          </a:p>
        </p:txBody>
      </p:sp>
    </p:spTree>
    <p:extLst>
      <p:ext uri="{BB962C8B-B14F-4D97-AF65-F5344CB8AC3E}">
        <p14:creationId xmlns:p14="http://schemas.microsoft.com/office/powerpoint/2010/main" val="407106546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95288" y="115520"/>
            <a:ext cx="8280400" cy="830997"/>
          </a:xfrm>
        </p:spPr>
        <p:txBody>
          <a:bodyPr/>
          <a:lstStyle/>
          <a:p>
            <a:r>
              <a:rPr lang="fr-FR" sz="2400" dirty="0"/>
              <a:t>Groupe de travail 3/5</a:t>
            </a:r>
            <a:br>
              <a:rPr lang="fr-FR" sz="2400" dirty="0"/>
            </a:br>
            <a:r>
              <a:rPr lang="fr-FR" sz="2400" dirty="0" smtClean="0"/>
              <a:t>« </a:t>
            </a:r>
            <a:r>
              <a:rPr lang="fr-FR" sz="2400" dirty="0"/>
              <a:t>TIC et Changement </a:t>
            </a:r>
            <a:r>
              <a:rPr lang="fr-FR" sz="2400" dirty="0" smtClean="0"/>
              <a:t>climatique »</a:t>
            </a:r>
            <a:endParaRPr lang="en-US" sz="3200" dirty="0" smtClean="0"/>
          </a:p>
        </p:txBody>
      </p:sp>
      <p:sp>
        <p:nvSpPr>
          <p:cNvPr id="39939" name="Content Placeholder 5"/>
          <p:cNvSpPr>
            <a:spLocks noGrp="1"/>
          </p:cNvSpPr>
          <p:nvPr>
            <p:ph sz="quarter" idx="4"/>
          </p:nvPr>
        </p:nvSpPr>
        <p:spPr>
          <a:xfrm>
            <a:off x="395536" y="908720"/>
            <a:ext cx="8424862" cy="5233988"/>
          </a:xfrm>
        </p:spPr>
        <p:txBody>
          <a:bodyPr/>
          <a:lstStyle/>
          <a:p>
            <a:pPr marL="0" indent="0">
              <a:spcBef>
                <a:spcPct val="0"/>
              </a:spcBef>
              <a:buNone/>
            </a:pPr>
            <a:r>
              <a:rPr lang="fr-FR" sz="1650" dirty="0"/>
              <a:t>WP3 / 5 est responsable des études relatives aux TIC, à l'environnement et au changement climatique, à la mise au point de méthodologies pour évaluer les effets des TIC sur le changement climatique et de la publication de directives pour l'utilisation des TIC d'une manière respectueuse de l'environnement. </a:t>
            </a:r>
            <a:endParaRPr lang="fr-FR" sz="1650" dirty="0" smtClean="0"/>
          </a:p>
          <a:p>
            <a:pPr marL="0" indent="0">
              <a:spcBef>
                <a:spcPct val="0"/>
              </a:spcBef>
              <a:buNone/>
            </a:pPr>
            <a:endParaRPr lang="en-US" sz="1650" b="1" dirty="0" smtClean="0">
              <a:solidFill>
                <a:srgbClr val="1B5BA2"/>
              </a:solidFill>
              <a:cs typeface="Times New Roman" pitchFamily="18" charset="0"/>
            </a:endParaRPr>
          </a:p>
          <a:p>
            <a:pPr marL="0" indent="0">
              <a:buNone/>
            </a:pPr>
            <a:r>
              <a:rPr lang="fr-FR" sz="1650" b="1" dirty="0">
                <a:solidFill>
                  <a:srgbClr val="1B5BA2"/>
                </a:solidFill>
                <a:cs typeface="Times New Roman" pitchFamily="18" charset="0"/>
              </a:rPr>
              <a:t>Domaines de travail</a:t>
            </a:r>
            <a:r>
              <a:rPr lang="fr-FR" sz="1650" b="1" dirty="0" smtClean="0">
                <a:solidFill>
                  <a:srgbClr val="1B5BA2"/>
                </a:solidFill>
                <a:cs typeface="Times New Roman" pitchFamily="18" charset="0"/>
              </a:rPr>
              <a:t>:</a:t>
            </a:r>
            <a:endParaRPr lang="en-US" sz="1650" dirty="0" smtClean="0">
              <a:solidFill>
                <a:srgbClr val="2E2E2E"/>
              </a:solidFill>
            </a:endParaRPr>
          </a:p>
          <a:p>
            <a:pPr marL="0" indent="0"/>
            <a:r>
              <a:rPr lang="en-US" sz="1650" b="1" dirty="0" smtClean="0">
                <a:solidFill>
                  <a:srgbClr val="1B5BA2"/>
                </a:solidFill>
                <a:cs typeface="Times New Roman" pitchFamily="18" charset="0"/>
              </a:rPr>
              <a:t>Q13/5 </a:t>
            </a:r>
            <a:r>
              <a:rPr lang="en-US" sz="1650" dirty="0" smtClean="0">
                <a:solidFill>
                  <a:srgbClr val="2E2E2E"/>
                </a:solidFill>
              </a:rPr>
              <a:t>- </a:t>
            </a:r>
            <a:r>
              <a:rPr lang="fr-FR" sz="1650" dirty="0"/>
              <a:t>Réduction de l'impact environnemental, y compris des déchets électroniques </a:t>
            </a:r>
            <a:endParaRPr lang="en-US" sz="1650" dirty="0" smtClean="0">
              <a:solidFill>
                <a:srgbClr val="2E2E2E"/>
              </a:solidFill>
            </a:endParaRPr>
          </a:p>
          <a:p>
            <a:pPr marL="0" indent="0"/>
            <a:r>
              <a:rPr lang="en-US" sz="1650" b="1" dirty="0" smtClean="0">
                <a:solidFill>
                  <a:srgbClr val="1B5BA2"/>
                </a:solidFill>
                <a:cs typeface="Times New Roman" pitchFamily="18" charset="0"/>
              </a:rPr>
              <a:t>Q14/5 </a:t>
            </a:r>
            <a:r>
              <a:rPr lang="en-US" sz="1650" dirty="0" smtClean="0">
                <a:solidFill>
                  <a:srgbClr val="2E2E2E"/>
                </a:solidFill>
              </a:rPr>
              <a:t>- </a:t>
            </a:r>
            <a:r>
              <a:rPr lang="fr-FR" sz="1650" dirty="0"/>
              <a:t>Mise en place d'une infrastructure de télécommunications </a:t>
            </a:r>
            <a:r>
              <a:rPr lang="fr-FR" sz="1650" dirty="0" smtClean="0"/>
              <a:t>durable </a:t>
            </a:r>
            <a:r>
              <a:rPr lang="fr-FR" sz="1650" dirty="0"/>
              <a:t>à faible coût pour les communications rurales dans les pays en développement </a:t>
            </a:r>
            <a:r>
              <a:rPr lang="en-US" sz="1650" dirty="0" smtClean="0">
                <a:solidFill>
                  <a:srgbClr val="2E2E2E"/>
                </a:solidFill>
              </a:rPr>
              <a:t> </a:t>
            </a:r>
          </a:p>
          <a:p>
            <a:pPr marL="0" indent="0"/>
            <a:r>
              <a:rPr lang="en-US" sz="1650" b="1" dirty="0" smtClean="0">
                <a:solidFill>
                  <a:srgbClr val="1B5BA2"/>
                </a:solidFill>
                <a:cs typeface="Times New Roman" pitchFamily="18" charset="0"/>
              </a:rPr>
              <a:t>Q15/5 </a:t>
            </a:r>
            <a:r>
              <a:rPr lang="en-US" sz="1650" dirty="0" smtClean="0">
                <a:solidFill>
                  <a:srgbClr val="2E2E2E"/>
                </a:solidFill>
              </a:rPr>
              <a:t>- </a:t>
            </a:r>
            <a:r>
              <a:rPr lang="fr-FR" sz="1650" dirty="0"/>
              <a:t>TIC et l'adaptation aux effets du changement climatique </a:t>
            </a:r>
            <a:endParaRPr lang="en-US" sz="1650" dirty="0" smtClean="0">
              <a:solidFill>
                <a:srgbClr val="2E2E2E"/>
              </a:solidFill>
            </a:endParaRPr>
          </a:p>
          <a:p>
            <a:pPr marL="0" indent="0"/>
            <a:r>
              <a:rPr lang="en-US" sz="1650" b="1" dirty="0" smtClean="0">
                <a:solidFill>
                  <a:srgbClr val="1B5BA2"/>
                </a:solidFill>
                <a:cs typeface="Times New Roman" pitchFamily="18" charset="0"/>
              </a:rPr>
              <a:t>Q16/5 </a:t>
            </a:r>
            <a:r>
              <a:rPr lang="en-US" sz="1650" dirty="0" smtClean="0">
                <a:solidFill>
                  <a:srgbClr val="2E2E2E"/>
                </a:solidFill>
              </a:rPr>
              <a:t>- </a:t>
            </a:r>
            <a:r>
              <a:rPr lang="fr-FR" sz="1650" dirty="0"/>
              <a:t>Optimiser et améliorer la durabilité de l'environnement des TIC </a:t>
            </a:r>
          </a:p>
          <a:p>
            <a:pPr marL="0" indent="0"/>
            <a:r>
              <a:rPr lang="en-US" sz="1650" b="1" dirty="0" smtClean="0">
                <a:solidFill>
                  <a:srgbClr val="1B5BA2"/>
                </a:solidFill>
                <a:cs typeface="Times New Roman" pitchFamily="18" charset="0"/>
              </a:rPr>
              <a:t>Q17/5 </a:t>
            </a:r>
            <a:r>
              <a:rPr lang="en-US" sz="1650" dirty="0" smtClean="0">
                <a:solidFill>
                  <a:srgbClr val="2E2E2E"/>
                </a:solidFill>
              </a:rPr>
              <a:t>- </a:t>
            </a:r>
            <a:r>
              <a:rPr lang="fr-FR" sz="1650" dirty="0"/>
              <a:t>L'efficacité énergétique dans le secteur des TIC et l'harmonisation des normes environnementales </a:t>
            </a:r>
            <a:endParaRPr lang="en-US" sz="1650" dirty="0" smtClean="0">
              <a:solidFill>
                <a:srgbClr val="2E2E2E"/>
              </a:solidFill>
            </a:endParaRPr>
          </a:p>
          <a:p>
            <a:pPr marL="0" indent="0"/>
            <a:r>
              <a:rPr lang="en-US" sz="1650" b="1" dirty="0" smtClean="0">
                <a:solidFill>
                  <a:srgbClr val="1B5BA2"/>
                </a:solidFill>
                <a:cs typeface="Times New Roman" pitchFamily="18" charset="0"/>
              </a:rPr>
              <a:t>Q18/5 </a:t>
            </a:r>
            <a:r>
              <a:rPr lang="en-US" sz="1650" dirty="0" smtClean="0">
                <a:solidFill>
                  <a:srgbClr val="2E2E2E"/>
                </a:solidFill>
              </a:rPr>
              <a:t>- </a:t>
            </a:r>
            <a:r>
              <a:rPr lang="fr-FR" sz="1650" dirty="0"/>
              <a:t>Méthodologies pour l'évaluation de l'impact environnemental des TIC </a:t>
            </a:r>
          </a:p>
          <a:p>
            <a:pPr marL="0" indent="0"/>
            <a:r>
              <a:rPr lang="en-US" sz="1650" b="1" dirty="0" smtClean="0">
                <a:solidFill>
                  <a:srgbClr val="1B5BA2"/>
                </a:solidFill>
                <a:cs typeface="Times New Roman" pitchFamily="18" charset="0"/>
              </a:rPr>
              <a:t>Q19/5 </a:t>
            </a:r>
            <a:r>
              <a:rPr lang="en-US" sz="1650" dirty="0" smtClean="0">
                <a:solidFill>
                  <a:srgbClr val="2E2E2E"/>
                </a:solidFill>
              </a:rPr>
              <a:t>- </a:t>
            </a:r>
            <a:r>
              <a:rPr lang="fr-FR" sz="1650" dirty="0"/>
              <a:t>Systèmes d'alimentation </a:t>
            </a:r>
            <a:endParaRPr lang="en-US" sz="1650" dirty="0" smtClean="0">
              <a:solidFill>
                <a:srgbClr val="2E2E2E"/>
              </a:solidFill>
            </a:endParaRPr>
          </a:p>
        </p:txBody>
      </p:sp>
      <p:sp>
        <p:nvSpPr>
          <p:cNvPr id="39940"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0163FF4-6420-442D-BD7C-DEA0DE09E0C7}" type="slidenum">
              <a:rPr lang="en-US" sz="1000" smtClean="0">
                <a:solidFill>
                  <a:srgbClr val="0E438A"/>
                </a:solidFill>
                <a:latin typeface="Zurich BT"/>
                <a:cs typeface="Times New Roman" pitchFamily="18" charset="0"/>
              </a:rPr>
              <a:pPr eaLnBrk="1" hangingPunct="1"/>
              <a:t>8</a:t>
            </a:fld>
            <a:endParaRPr lang="en-US" sz="1000" smtClean="0">
              <a:solidFill>
                <a:srgbClr val="0E438A"/>
              </a:solidFill>
              <a:latin typeface="Zurich BT"/>
              <a:cs typeface="Times New Roman" pitchFamily="18" charset="0"/>
            </a:endParaRPr>
          </a:p>
        </p:txBody>
      </p:sp>
    </p:spTree>
    <p:extLst>
      <p:ext uri="{BB962C8B-B14F-4D97-AF65-F5344CB8AC3E}">
        <p14:creationId xmlns:p14="http://schemas.microsoft.com/office/powerpoint/2010/main" val="22091826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47650" y="2465388"/>
            <a:ext cx="8789988" cy="60325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fr-FR"/>
          </a:p>
        </p:txBody>
      </p:sp>
      <p:sp>
        <p:nvSpPr>
          <p:cNvPr id="7" name="Rectangle 6"/>
          <p:cNvSpPr/>
          <p:nvPr/>
        </p:nvSpPr>
        <p:spPr bwMode="auto">
          <a:xfrm>
            <a:off x="251519" y="3789363"/>
            <a:ext cx="8776593" cy="2952005"/>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fr-FR"/>
          </a:p>
        </p:txBody>
      </p:sp>
      <p:sp>
        <p:nvSpPr>
          <p:cNvPr id="6" name="Rectangle 5"/>
          <p:cNvSpPr/>
          <p:nvPr/>
        </p:nvSpPr>
        <p:spPr bwMode="auto">
          <a:xfrm>
            <a:off x="239713" y="3068638"/>
            <a:ext cx="8788400" cy="720725"/>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fr-FR"/>
          </a:p>
        </p:txBody>
      </p:sp>
      <p:sp>
        <p:nvSpPr>
          <p:cNvPr id="5" name="Rectangle 4"/>
          <p:cNvSpPr/>
          <p:nvPr/>
        </p:nvSpPr>
        <p:spPr bwMode="auto">
          <a:xfrm>
            <a:off x="247650" y="1014413"/>
            <a:ext cx="8789988" cy="1450975"/>
          </a:xfrm>
          <a:prstGeom prst="rect">
            <a:avLst/>
          </a:prstGeom>
          <a:solidFill>
            <a:schemeClr val="accent1">
              <a:lumMod val="8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fr-FR"/>
          </a:p>
        </p:txBody>
      </p:sp>
      <p:sp>
        <p:nvSpPr>
          <p:cNvPr id="13318" name="Title 1"/>
          <p:cNvSpPr>
            <a:spLocks noGrp="1"/>
          </p:cNvSpPr>
          <p:nvPr>
            <p:ph type="title"/>
          </p:nvPr>
        </p:nvSpPr>
        <p:spPr>
          <a:xfrm>
            <a:off x="-72008" y="-184517"/>
            <a:ext cx="9324528" cy="830997"/>
          </a:xfrm>
        </p:spPr>
        <p:txBody>
          <a:bodyPr/>
          <a:lstStyle/>
          <a:p>
            <a:r>
              <a:rPr lang="fr-FR" sz="2400" dirty="0"/>
              <a:t>Faits saillants concernant les réalisations de </a:t>
            </a:r>
            <a:r>
              <a:rPr lang="fr-FR" sz="2400" dirty="0" smtClean="0"/>
              <a:t>WP3/5</a:t>
            </a:r>
            <a:endParaRPr lang="en-US" sz="2400" dirty="0" smtClean="0"/>
          </a:p>
        </p:txBody>
      </p:sp>
      <p:sp>
        <p:nvSpPr>
          <p:cNvPr id="13319" name="Content Placeholder 3"/>
          <p:cNvSpPr>
            <a:spLocks noGrp="1"/>
          </p:cNvSpPr>
          <p:nvPr>
            <p:ph sz="half" idx="2"/>
          </p:nvPr>
        </p:nvSpPr>
        <p:spPr>
          <a:xfrm>
            <a:off x="539552" y="449263"/>
            <a:ext cx="8280920" cy="5860057"/>
          </a:xfrm>
        </p:spPr>
        <p:txBody>
          <a:bodyPr/>
          <a:lstStyle/>
          <a:p>
            <a:pPr>
              <a:buFont typeface="Wingdings" pitchFamily="2" charset="2"/>
              <a:buChar char="F"/>
              <a:defRPr/>
            </a:pPr>
            <a:r>
              <a:rPr lang="fr-FR" sz="1600" dirty="0" smtClean="0"/>
              <a:t>D’importantes </a:t>
            </a:r>
            <a:r>
              <a:rPr lang="fr-FR" sz="1600" dirty="0"/>
              <a:t>normes écologiques pour les TIC ont été mises au point par SG5 WP3. Ce sont notamment: </a:t>
            </a:r>
            <a:endParaRPr lang="fr-FR" sz="800" b="1" dirty="0" smtClean="0">
              <a:solidFill>
                <a:srgbClr val="000000"/>
              </a:solidFill>
            </a:endParaRPr>
          </a:p>
          <a:p>
            <a:pPr lvl="0"/>
            <a:r>
              <a:rPr lang="fr-FR" sz="1300" dirty="0"/>
              <a:t>Recommandation L.1000 de l’UIT-T: «Solution d'adaptateur et chargeur universel pour terminaux mobiles et autres dispositifs TIC </a:t>
            </a:r>
          </a:p>
          <a:p>
            <a:pPr lvl="0"/>
            <a:r>
              <a:rPr lang="fr-FR" sz="1300" dirty="0"/>
              <a:t>Recommandation L.1001 de l’UIT-T:  «Solutions d'adaptateur externe universelle pour les dispositifs d’information stationnaire et de technologie de communication »</a:t>
            </a:r>
          </a:p>
          <a:p>
            <a:pPr lvl="0"/>
            <a:r>
              <a:rPr lang="fr-FR" sz="1300" dirty="0"/>
              <a:t>Recommandation L.1100 de l’UIT-T:  «Une méthode pour fournir des informations de recyclage de métaux rares dans les produits TIC »</a:t>
            </a:r>
          </a:p>
          <a:p>
            <a:pPr lvl="0"/>
            <a:r>
              <a:rPr lang="fr-FR" sz="1300" dirty="0"/>
              <a:t>Recommandation L.1200 l’UIT-T: « Interface d'alimentation en courant continu alimentant jusqu'à 400V à l'entrée des équipements de télécommunications et des TIC »</a:t>
            </a:r>
          </a:p>
          <a:p>
            <a:pPr lvl="0"/>
            <a:r>
              <a:rPr lang="fr-FR" sz="1300" dirty="0"/>
              <a:t>Recommandation L.1300 de l’UIT-T: « Bonnes pratiques pour les </a:t>
            </a:r>
            <a:r>
              <a:rPr lang="fr-FR" sz="1300" dirty="0" smtClean="0"/>
              <a:t>data centres </a:t>
            </a:r>
            <a:r>
              <a:rPr lang="fr-FR" sz="1300" dirty="0"/>
              <a:t>écologiques»</a:t>
            </a:r>
          </a:p>
          <a:p>
            <a:pPr lvl="0"/>
            <a:r>
              <a:rPr lang="fr-FR" sz="1300" dirty="0"/>
              <a:t>Recommandation L.1310 de l’UIT-T:  </a:t>
            </a:r>
            <a:r>
              <a:rPr lang="fr-FR" sz="1300" dirty="0" smtClean="0"/>
              <a:t>«Indicateurs et mesures </a:t>
            </a:r>
            <a:r>
              <a:rPr lang="fr-FR" sz="1300" dirty="0"/>
              <a:t>d'efficacité énergétique </a:t>
            </a:r>
            <a:r>
              <a:rPr lang="fr-FR" sz="1300" dirty="0" smtClean="0"/>
              <a:t>pour </a:t>
            </a:r>
            <a:r>
              <a:rPr lang="fr-FR" sz="1300" dirty="0"/>
              <a:t>les équipements de télécommunications »</a:t>
            </a:r>
          </a:p>
          <a:p>
            <a:pPr lvl="0"/>
            <a:r>
              <a:rPr lang="fr-FR" sz="1300" dirty="0"/>
              <a:t>Recommandation L.1400 de l’UIT-T:  « Aperçu et principes généraux de méthodologies permettant d'évaluer l'impact environnemental des technologies de l'information et de la communication »</a:t>
            </a:r>
          </a:p>
          <a:p>
            <a:pPr lvl="0"/>
            <a:r>
              <a:rPr lang="fr-FR" sz="1300" dirty="0"/>
              <a:t>Recommandation L.1410 de l’UIT-T: Méthodologie en matière d’impacts environnementaux des technologies de l'information et de la communication (TIC) des biens, des réseaux et des services »</a:t>
            </a:r>
          </a:p>
          <a:p>
            <a:pPr lvl="0"/>
            <a:r>
              <a:rPr lang="fr-FR" sz="1300" dirty="0"/>
              <a:t>Recommandation L.1420 de l’UIT-T:  « Méthodologie en matière d’impacts environnementaux des technologies de l'information et de la communication (TIC) au sein des organisations »</a:t>
            </a:r>
          </a:p>
          <a:p>
            <a:r>
              <a:rPr lang="fr-FR" sz="1300" dirty="0"/>
              <a:t>Recommandation L.1430 de l’UIT-T:  « Méthodologie pour l'évaluation de l'impact environnemental des projets à base d’énergie et des gaz à </a:t>
            </a:r>
            <a:r>
              <a:rPr lang="fr-FR" sz="1300" dirty="0" smtClean="0"/>
              <a:t>effets de serre </a:t>
            </a:r>
            <a:r>
              <a:rPr lang="fr-FR" sz="1300" dirty="0"/>
              <a:t>générés par les TIC » (approuvée) </a:t>
            </a:r>
            <a:endParaRPr lang="en-US" sz="1300" dirty="0" smtClean="0">
              <a:solidFill>
                <a:srgbClr val="000000"/>
              </a:solidFill>
            </a:endParaRPr>
          </a:p>
          <a:p>
            <a:pPr>
              <a:lnSpc>
                <a:spcPct val="90000"/>
              </a:lnSpc>
              <a:buFont typeface="Wingdings" pitchFamily="2" charset="2"/>
              <a:buNone/>
              <a:defRPr/>
            </a:pPr>
            <a:endParaRPr lang="en-US" altLang="zh-CN" sz="1600" dirty="0" smtClean="0">
              <a:ea typeface="SimSun" pitchFamily="2" charset="-122"/>
            </a:endParaRPr>
          </a:p>
          <a:p>
            <a:pPr>
              <a:buFont typeface="Wingdings" pitchFamily="2" charset="2"/>
              <a:buNone/>
              <a:defRPr/>
            </a:pPr>
            <a:endParaRPr lang="en-US" sz="1600" dirty="0" smtClean="0"/>
          </a:p>
        </p:txBody>
      </p:sp>
      <p:sp>
        <p:nvSpPr>
          <p:cNvPr id="13320"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D28A3521-60B9-44AF-827A-53FDC8D845C9}" type="slidenum">
              <a:rPr lang="en-US" sz="1000" smtClean="0">
                <a:solidFill>
                  <a:srgbClr val="0E438A"/>
                </a:solidFill>
                <a:latin typeface="Zurich BT"/>
                <a:cs typeface="Times New Roman" pitchFamily="18" charset="0"/>
              </a:rPr>
              <a:pPr eaLnBrk="1" hangingPunct="1"/>
              <a:t>9</a:t>
            </a:fld>
            <a:endParaRPr lang="en-US" sz="1000" smtClean="0">
              <a:solidFill>
                <a:srgbClr val="0E438A"/>
              </a:solidFill>
              <a:latin typeface="Zurich BT"/>
              <a:cs typeface="Times New Roman" pitchFamily="18" charset="0"/>
            </a:endParaRPr>
          </a:p>
        </p:txBody>
      </p:sp>
    </p:spTree>
    <p:extLst>
      <p:ext uri="{BB962C8B-B14F-4D97-AF65-F5344CB8AC3E}">
        <p14:creationId xmlns:p14="http://schemas.microsoft.com/office/powerpoint/2010/main" val="329988463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6449EC96DC57498B2A802E799DC79B" ma:contentTypeVersion="3" ma:contentTypeDescription="Create a new document." ma:contentTypeScope="" ma:versionID="628ed65c7ccab8648abe89630e0a7679">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CE001B-40FC-4E62-AEB9-362432F25B26}"/>
</file>

<file path=customXml/itemProps2.xml><?xml version="1.0" encoding="utf-8"?>
<ds:datastoreItem xmlns:ds="http://schemas.openxmlformats.org/officeDocument/2006/customXml" ds:itemID="{FCA36B06-88F5-4FA3-B52E-82573BE0C119}"/>
</file>

<file path=customXml/itemProps3.xml><?xml version="1.0" encoding="utf-8"?>
<ds:datastoreItem xmlns:ds="http://schemas.openxmlformats.org/officeDocument/2006/customXml" ds:itemID="{274285B9-889F-4DA6-8077-0047FB36EEF7}"/>
</file>

<file path=docProps/app.xml><?xml version="1.0" encoding="utf-8"?>
<Properties xmlns="http://schemas.openxmlformats.org/officeDocument/2006/extended-properties" xmlns:vt="http://schemas.openxmlformats.org/officeDocument/2006/docPropsVTypes">
  <Template>Maple</Template>
  <TotalTime>23857</TotalTime>
  <Words>1795</Words>
  <Application>Microsoft Office PowerPoint</Application>
  <PresentationFormat>Affichage à l'écran (4:3)</PresentationFormat>
  <Paragraphs>223</Paragraphs>
  <Slides>20</Slides>
  <Notes>15</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ITU-e</vt:lpstr>
      <vt:lpstr>Présentation PowerPoint</vt:lpstr>
      <vt:lpstr>Résolution 73 de l’UIT-T sur les TIC, l'environnement et le changement climatique Révisée et approuvée lors de l'Assemblée mondiale de normalisation des télécommunications (Dubaï, 2012) </vt:lpstr>
      <vt:lpstr>Nouvelle Résolution 79 de l’UIT-T sur les déchets électroniques Approuvée lors de l'Assemblée mondiale de normalisation des télécommunications (Dubaï, 2012) </vt:lpstr>
      <vt:lpstr>Présentation PowerPoint</vt:lpstr>
      <vt:lpstr>Termes de référence </vt:lpstr>
      <vt:lpstr>Structure de la commission d’étude 5 de l’UIT-T</vt:lpstr>
      <vt:lpstr>Présentation PowerPoint</vt:lpstr>
      <vt:lpstr>Groupe de travail 3/5 « TIC et Changement climatique »</vt:lpstr>
      <vt:lpstr>Faits saillants concernant les réalisations de WP3/5</vt:lpstr>
      <vt:lpstr>Méthodologies UIT-T </vt:lpstr>
      <vt:lpstr>Interface d'alimentation en courant continu alimentant jusqu'à 400V à l'entrée des équipements de télécommunications et les TIC. </vt:lpstr>
      <vt:lpstr>Groupe de discussion sur les villes durables intelligentes </vt:lpstr>
      <vt:lpstr>Groupe de discussion sur les villes durables intelligentes:</vt:lpstr>
      <vt:lpstr>Groupe de discussion sur la gestion intelligente de l'eau </vt:lpstr>
      <vt:lpstr>Groupe de discussion sur la gestion intelligente de l'eau:</vt:lpstr>
      <vt:lpstr>Sensibilisation</vt:lpstr>
      <vt:lpstr>Atelier et événements futurs</vt:lpstr>
      <vt:lpstr>3e semaine de l’UIT sur les normes écologiques </vt:lpstr>
      <vt:lpstr>Liens</vt:lpstr>
      <vt:lpstr>Merci</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TALIB Hassan</cp:lastModifiedBy>
  <cp:revision>1100</cp:revision>
  <cp:lastPrinted>2001-11-25T13:41:09Z</cp:lastPrinted>
  <dcterms:created xsi:type="dcterms:W3CDTF">2006-05-30T12:53:59Z</dcterms:created>
  <dcterms:modified xsi:type="dcterms:W3CDTF">2013-07-16T01:51:14Z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sflag">
    <vt:lpwstr>1353962040</vt:lpwstr>
  </property>
  <property fmtid="{D5CDD505-2E9C-101B-9397-08002B2CF9AE}" pid="13" name="ContentTypeId">
    <vt:lpwstr>0x010100176449EC96DC57498B2A802E799DC79B</vt:lpwstr>
  </property>
</Properties>
</file>