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2" r:id="rId2"/>
    <p:sldId id="426" r:id="rId3"/>
    <p:sldId id="416" r:id="rId4"/>
    <p:sldId id="417" r:id="rId5"/>
    <p:sldId id="418" r:id="rId6"/>
    <p:sldId id="419" r:id="rId7"/>
    <p:sldId id="420" r:id="rId8"/>
    <p:sldId id="421" r:id="rId9"/>
    <p:sldId id="423" r:id="rId10"/>
    <p:sldId id="422" r:id="rId11"/>
    <p:sldId id="424" r:id="rId12"/>
    <p:sldId id="427" r:id="rId13"/>
    <p:sldId id="425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E438A"/>
    <a:srgbClr val="FF3300"/>
    <a:srgbClr val="66FF33"/>
    <a:srgbClr val="000066"/>
    <a:srgbClr val="525152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6" autoAdjust="0"/>
    <p:restoredTop sz="91181" autoAdjust="0"/>
  </p:normalViewPr>
  <p:slideViewPr>
    <p:cSldViewPr>
      <p:cViewPr>
        <p:scale>
          <a:sx n="60" d="100"/>
          <a:sy n="60" d="100"/>
        </p:scale>
        <p:origin x="-57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13812F-2E13-4791-909E-CE076E774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FA2DB4-761C-4087-96C3-C214B6E65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FBA3BE-B636-4967-ADE4-8584A05376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80E2B234-4FF8-47AD-89CE-D037B5736C3B}" type="slidenum">
              <a:rPr lang="en-CA" smtClean="0">
                <a:latin typeface="Arial" charset="0"/>
              </a:rPr>
              <a:pPr defTabSz="927100"/>
              <a:t>10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CD144A86-CCCC-47D3-904C-448CFA92FBF8}" type="slidenum">
              <a:rPr lang="en-CA" smtClean="0">
                <a:latin typeface="Arial" charset="0"/>
              </a:rPr>
              <a:pPr defTabSz="927100"/>
              <a:t>11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CD144A86-CCCC-47D3-904C-448CFA92FBF8}" type="slidenum">
              <a:rPr lang="en-CA" smtClean="0">
                <a:latin typeface="Arial" charset="0"/>
              </a:rPr>
              <a:pPr defTabSz="927100"/>
              <a:t>12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6AF2FD96-282A-4899-8BF9-8D95BDC11460}" type="slidenum">
              <a:rPr lang="en-CA" smtClean="0">
                <a:latin typeface="Arial" charset="0"/>
              </a:rPr>
              <a:pPr defTabSz="927100"/>
              <a:t>13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4BD516-5553-4162-88B5-904E198B6A7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CB617E68-2365-4735-87D9-E9ECE72DF88F}" type="slidenum">
              <a:rPr lang="en-CA" smtClean="0">
                <a:latin typeface="Arial" charset="0"/>
              </a:rPr>
              <a:pPr defTabSz="927100"/>
              <a:t>3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E8B4602A-AF53-4F9D-9107-BC38A73799E4}" type="slidenum">
              <a:rPr lang="en-CA" smtClean="0">
                <a:latin typeface="Arial" charset="0"/>
              </a:rPr>
              <a:pPr defTabSz="927100"/>
              <a:t>4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A097799A-CFD2-4E4D-AE37-5E618290359B}" type="slidenum">
              <a:rPr lang="en-CA" smtClean="0">
                <a:latin typeface="Arial" charset="0"/>
              </a:rPr>
              <a:pPr defTabSz="927100"/>
              <a:t>5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8DD87B65-72E9-4092-BA6B-E55890F2D925}" type="slidenum">
              <a:rPr lang="en-CA" smtClean="0">
                <a:latin typeface="Arial" charset="0"/>
              </a:rPr>
              <a:pPr defTabSz="927100"/>
              <a:t>6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4C178D44-B2B9-42EC-9CB6-F876D0102C01}" type="slidenum">
              <a:rPr lang="en-CA" smtClean="0">
                <a:latin typeface="Arial" charset="0"/>
              </a:rPr>
              <a:pPr defTabSz="927100"/>
              <a:t>7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B4668ADD-CFC7-48CA-9021-484E461EEB08}" type="slidenum">
              <a:rPr lang="en-CA" smtClean="0">
                <a:latin typeface="Arial" charset="0"/>
              </a:rPr>
              <a:pPr defTabSz="927100"/>
              <a:t>8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100"/>
            <a:fld id="{589E01C6-C6AB-44E2-88FC-5470B98F81D9}" type="slidenum">
              <a:rPr lang="en-CA" smtClean="0">
                <a:latin typeface="Arial" charset="0"/>
              </a:rPr>
              <a:pPr defTabSz="927100"/>
              <a:t>9</a:t>
            </a:fld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 userDrawn="1"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pic>
        <p:nvPicPr>
          <p:cNvPr id="9" name="Picture 11" descr="itu"/>
          <p:cNvPicPr>
            <a:picLocks noChangeAspect="1" noChangeArrowheads="1"/>
          </p:cNvPicPr>
          <p:nvPr userDrawn="1"/>
        </p:nvPicPr>
        <p:blipFill>
          <a:blip r:embed="rId3" cstate="print"/>
          <a:srcRect r="17178"/>
          <a:stretch>
            <a:fillRect/>
          </a:stretch>
        </p:blipFill>
        <p:spPr bwMode="auto">
          <a:xfrm>
            <a:off x="8110538" y="0"/>
            <a:ext cx="103346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7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285750"/>
            <a:ext cx="15700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Author</a:t>
            </a:r>
          </a:p>
          <a:p>
            <a:r>
              <a:rPr lang="en-US"/>
              <a:t>Organization</a:t>
            </a:r>
          </a:p>
          <a:p>
            <a:r>
              <a:rPr lang="en-US"/>
              <a:t>Country</a:t>
            </a:r>
          </a:p>
          <a:p>
            <a:r>
              <a:rPr lang="en-US"/>
              <a:t>Email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53188"/>
            <a:ext cx="3609975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Switzerland,13 July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Switzerland,13 July 2013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C19DF-0120-4980-A181-BD13A64E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3A3A-BB8C-47C9-83B6-C91DE61E8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F119-6A98-4478-A71A-68FAF73F1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Switzerland,13 July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0E8AF-C848-4963-9B30-7091281D1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A533-8392-48E0-8330-E44DFD14E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7536B-3D30-45AD-8283-9E858B406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9D0CD-63F9-442B-B35F-62FB06E7A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2839-7691-4C5F-AAB5-375D28215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2D0F-BE7E-4312-9897-4AEA49131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E4DB8-99AE-40E5-A2B1-4F8056FE7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</a:t>
            </a:r>
            <a:r>
              <a:rPr lang="en-US" smtClean="0"/>
              <a:t>Switzerland,13 July 2013</a:t>
            </a: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AF6C-3F89-43D3-BC27-A14C6C870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08725"/>
            <a:ext cx="3240087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Geneva, Switzerland,13 July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08850" y="6237288"/>
            <a:ext cx="13668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A8CF27-4889-4E0A-A02D-987A166D9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11" descr="itu"/>
          <p:cNvPicPr>
            <a:picLocks noChangeAspect="1" noChangeArrowheads="1"/>
          </p:cNvPicPr>
          <p:nvPr userDrawn="1"/>
        </p:nvPicPr>
        <p:blipFill>
          <a:blip r:embed="rId15" cstate="print"/>
          <a:srcRect r="17178"/>
          <a:stretch>
            <a:fillRect/>
          </a:stretch>
        </p:blipFill>
        <p:spPr bwMode="auto">
          <a:xfrm>
            <a:off x="8110538" y="0"/>
            <a:ext cx="103346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2875" y="285750"/>
            <a:ext cx="15700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3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8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8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28625" y="6357938"/>
            <a:ext cx="3609975" cy="268287"/>
          </a:xfrm>
          <a:noFill/>
        </p:spPr>
        <p:txBody>
          <a:bodyPr/>
          <a:lstStyle/>
          <a:p>
            <a:r>
              <a:rPr lang="en-US" smtClean="0"/>
              <a:t>Geneva, Switzerland, 13 July 2013</a:t>
            </a:r>
          </a:p>
        </p:txBody>
      </p:sp>
      <p:sp>
        <p:nvSpPr>
          <p:cNvPr id="13315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420938"/>
            <a:ext cx="9144000" cy="1584325"/>
          </a:xfrm>
        </p:spPr>
        <p:txBody>
          <a:bodyPr/>
          <a:lstStyle/>
          <a:p>
            <a:r>
              <a:rPr lang="en-US" smtClean="0"/>
              <a:t>IEEE 1588 revision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9725"/>
            <a:ext cx="7848600" cy="1800225"/>
          </a:xfrm>
        </p:spPr>
        <p:txBody>
          <a:bodyPr/>
          <a:lstStyle/>
          <a:p>
            <a:r>
              <a:rPr lang="en-GB" sz="2400" b="1" smtClean="0"/>
              <a:t>Silvana Rodrigues,</a:t>
            </a:r>
          </a:p>
          <a:p>
            <a:r>
              <a:rPr lang="en-GB" sz="2400" b="1" smtClean="0"/>
              <a:t>Director of System Engineering, IDT </a:t>
            </a:r>
          </a:p>
          <a:p>
            <a:r>
              <a:rPr lang="en-GB" sz="2400" b="1" smtClean="0"/>
              <a:t>silvana.rodrigues@idt.com</a:t>
            </a:r>
            <a:endParaRPr lang="en-US" sz="2400" b="1" smtClean="0"/>
          </a:p>
        </p:txBody>
      </p:sp>
      <p:sp>
        <p:nvSpPr>
          <p:cNvPr id="13317" name="Rectangle 13"/>
          <p:cNvSpPr>
            <a:spLocks noChangeArrowheads="1"/>
          </p:cNvSpPr>
          <p:nvPr/>
        </p:nvSpPr>
        <p:spPr bwMode="auto">
          <a:xfrm>
            <a:off x="0" y="6207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endParaRPr lang="en-US" sz="2400" b="1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b="1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b="1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b="1">
                <a:solidFill>
                  <a:schemeClr val="bg2"/>
                </a:solidFill>
              </a:rPr>
              <a:t>Joint IEEE-SA and ITU Workshop on Ethernet</a:t>
            </a:r>
          </a:p>
          <a:p>
            <a:pPr algn="ctr">
              <a:lnSpc>
                <a:spcPct val="80000"/>
              </a:lnSpc>
            </a:pPr>
            <a:r>
              <a:rPr lang="en-US" sz="2400" b="1">
                <a:solidFill>
                  <a:schemeClr val="bg2"/>
                </a:solidFill>
              </a:rPr>
              <a:t/>
            </a:r>
            <a:br>
              <a:rPr lang="en-US" sz="2400" b="1">
                <a:solidFill>
                  <a:schemeClr val="bg2"/>
                </a:solidFill>
              </a:rPr>
            </a:br>
            <a:endParaRPr lang="en-US" sz="18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96875" y="125413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Other Proposals not </a:t>
            </a:r>
            <a:br>
              <a:rPr lang="en-US" dirty="0" smtClean="0"/>
            </a:br>
            <a:r>
              <a:rPr lang="en-US" dirty="0" smtClean="0"/>
              <a:t>explicitly stated in the PAR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dirty="0" smtClean="0"/>
          </a:p>
          <a:p>
            <a:pPr eaLnBrk="1" hangingPunct="1"/>
            <a:r>
              <a:rPr lang="en-US" sz="2800" dirty="0" smtClean="0"/>
              <a:t>Several working items have been proposed such as:</a:t>
            </a:r>
          </a:p>
          <a:p>
            <a:pPr lvl="1" eaLnBrk="1" hangingPunct="1"/>
            <a:r>
              <a:rPr lang="en-US" sz="2400" dirty="0" smtClean="0"/>
              <a:t>Support of multiple profiles on the same network</a:t>
            </a:r>
          </a:p>
          <a:p>
            <a:pPr lvl="1" eaLnBrk="1" hangingPunct="1"/>
            <a:r>
              <a:rPr lang="en-US" sz="2400" dirty="0" smtClean="0"/>
              <a:t>Mapping of IEEE 1588 to 802.11 using 802.11v</a:t>
            </a:r>
          </a:p>
          <a:p>
            <a:pPr lvl="1" eaLnBrk="1" hangingPunct="1"/>
            <a:r>
              <a:rPr lang="en-US" sz="2400" dirty="0" smtClean="0"/>
              <a:t>Multiple time sources and multiple time distribution methods</a:t>
            </a:r>
          </a:p>
          <a:p>
            <a:pPr lvl="1" eaLnBrk="1" hangingPunct="1"/>
            <a:r>
              <a:rPr lang="en-US" sz="2400" dirty="0" smtClean="0"/>
              <a:t>Mixed mode multicast (sync/Announce) and unicast (delay_req/</a:t>
            </a:r>
            <a:r>
              <a:rPr lang="en-US" sz="2400" dirty="0" err="1" smtClean="0"/>
              <a:t>delay_resp</a:t>
            </a:r>
            <a:r>
              <a:rPr lang="en-US" sz="2400" dirty="0" smtClean="0"/>
              <a:t>)</a:t>
            </a:r>
          </a:p>
          <a:p>
            <a:pPr lvl="1" eaLnBrk="1" hangingPunct="1"/>
            <a:r>
              <a:rPr lang="en-US" sz="2400" dirty="0" smtClean="0"/>
              <a:t>Review IPv6 mapping</a:t>
            </a:r>
          </a:p>
          <a:p>
            <a:pPr lvl="1" eaLnBrk="1" hangingPunct="1"/>
            <a:r>
              <a:rPr lang="en-US" sz="2400" dirty="0" smtClean="0"/>
              <a:t>Multilane Ethernet (e.g. 40 and 100 Gigabit)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6875" y="125413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Architecture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dirty="0" smtClean="0"/>
          </a:p>
          <a:p>
            <a:pPr eaLnBrk="1" hangingPunct="1"/>
            <a:r>
              <a:rPr lang="en-US" dirty="0" smtClean="0"/>
              <a:t>Michael Teener gave a presentation on PTP Architecture</a:t>
            </a:r>
          </a:p>
          <a:p>
            <a:pPr eaLnBrk="1" hangingPunct="1"/>
            <a:r>
              <a:rPr lang="en-US" dirty="0" smtClean="0"/>
              <a:t>It highlighted some aspects where different profiles intersect</a:t>
            </a:r>
          </a:p>
          <a:p>
            <a:pPr eaLnBrk="1" hangingPunct="1"/>
            <a:r>
              <a:rPr lang="en-US" dirty="0" smtClean="0"/>
              <a:t>Good discussion on how to solve this problem</a:t>
            </a:r>
          </a:p>
          <a:p>
            <a:pPr lvl="1" eaLnBrk="1" hangingPunct="1"/>
            <a:r>
              <a:rPr lang="en-US" dirty="0" smtClean="0"/>
              <a:t>Needs clarification in IEEE 1588</a:t>
            </a:r>
          </a:p>
          <a:p>
            <a:pPr lvl="1" eaLnBrk="1" hangingPunct="1"/>
            <a:r>
              <a:rPr lang="en-US" dirty="0" smtClean="0"/>
              <a:t>Guidelines on the interaction of different profiles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6875" y="125413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Architecture cont’d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dirty="0" smtClean="0"/>
          </a:p>
          <a:p>
            <a:pPr eaLnBrk="1" hangingPunct="1"/>
            <a:r>
              <a:rPr lang="en-US" dirty="0" smtClean="0"/>
              <a:t>Agreed to revise the description of the IEEE 1588 architecture and layering of the protocol</a:t>
            </a:r>
          </a:p>
          <a:p>
            <a:pPr lvl="1" eaLnBrk="1" hangingPunct="1"/>
            <a:r>
              <a:rPr lang="en-US" dirty="0" smtClean="0"/>
              <a:t>Future modifications become easier</a:t>
            </a:r>
          </a:p>
          <a:p>
            <a:pPr lvl="1" eaLnBrk="1" hangingPunct="1"/>
            <a:r>
              <a:rPr lang="en-US" dirty="0" smtClean="0"/>
              <a:t>Reduce duplication between SDOs (ex. IEEE 802.1AS and IEEE 1588)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96875" y="125413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Next Steps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>
              <a:defRPr/>
            </a:pPr>
            <a:endParaRPr lang="en-GB" sz="1400" dirty="0" smtClean="0"/>
          </a:p>
          <a:p>
            <a:pPr eaLnBrk="1" hangingPunct="1">
              <a:defRPr/>
            </a:pPr>
            <a:r>
              <a:rPr lang="en-GB" sz="2800" dirty="0" smtClean="0"/>
              <a:t>PAR was submitted on May 2, approved on June 13</a:t>
            </a:r>
          </a:p>
          <a:p>
            <a:pPr eaLnBrk="1" hangingPunct="1">
              <a:defRPr/>
            </a:pPr>
            <a:r>
              <a:rPr lang="en-GB" sz="2800" dirty="0" smtClean="0"/>
              <a:t>IEEE 1588 Working Group has been formed </a:t>
            </a:r>
          </a:p>
          <a:p>
            <a:pPr eaLnBrk="1" hangingPunct="1">
              <a:defRPr/>
            </a:pPr>
            <a:r>
              <a:rPr lang="en-GB" sz="2800" dirty="0" smtClean="0"/>
              <a:t>First Working Group teleconference call was July 3, 2013</a:t>
            </a:r>
          </a:p>
          <a:p>
            <a:pPr eaLnBrk="1" hangingPunct="1">
              <a:defRPr/>
            </a:pPr>
            <a:r>
              <a:rPr lang="en-US" sz="2800" dirty="0" smtClean="0"/>
              <a:t>Working Group teleconference calls are scheduled for one hour on Wednesdays, twice a month (1st and 3rd week of each month)</a:t>
            </a:r>
          </a:p>
          <a:p>
            <a:pPr eaLnBrk="1" hangingPunct="1">
              <a:defRPr/>
            </a:pPr>
            <a:r>
              <a:rPr lang="en-US" sz="2800" dirty="0" smtClean="0"/>
              <a:t>First face-to-face meeting will </a:t>
            </a:r>
            <a:r>
              <a:rPr lang="en-US" sz="2800" smtClean="0"/>
              <a:t>be </a:t>
            </a:r>
            <a:r>
              <a:rPr lang="en-US" sz="2800" smtClean="0"/>
              <a:t>in September </a:t>
            </a:r>
            <a:r>
              <a:rPr lang="en-US" sz="2800" dirty="0" smtClean="0"/>
              <a:t>27-28 co-located with ISPCS</a:t>
            </a:r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IEEE 1588 Revision</a:t>
            </a:r>
          </a:p>
          <a:p>
            <a:r>
              <a:rPr lang="en-US" smtClean="0"/>
              <a:t>Project Authorization Request (PAR)</a:t>
            </a:r>
          </a:p>
          <a:p>
            <a:r>
              <a:rPr lang="en-US" smtClean="0"/>
              <a:t>PAR Items</a:t>
            </a:r>
          </a:p>
          <a:p>
            <a:r>
              <a:rPr lang="en-US" smtClean="0"/>
              <a:t>Other Proposals not explicitly stated in the PAR</a:t>
            </a:r>
          </a:p>
          <a:p>
            <a:r>
              <a:rPr lang="en-US" smtClean="0"/>
              <a:t>Architecture</a:t>
            </a:r>
          </a:p>
          <a:p>
            <a:endParaRPr lang="en-US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Geneva, Switzerland,13 July 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9D6643-19BE-4845-9CC0-B83F3C0AC07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IEEE 1588 Revision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US" sz="1600" dirty="0" smtClean="0"/>
          </a:p>
          <a:p>
            <a:pPr eaLnBrk="1" hangingPunct="1"/>
            <a:r>
              <a:rPr lang="en-US" sz="2800" dirty="0" smtClean="0"/>
              <a:t>Study Group to revise IEEE 1588 was formed to come up with a PAR, primarily the Scope</a:t>
            </a:r>
          </a:p>
          <a:p>
            <a:pPr eaLnBrk="1" hangingPunct="1"/>
            <a:r>
              <a:rPr lang="en-US" sz="2800" dirty="0" smtClean="0"/>
              <a:t>Project Authorization Request (PAR) was sent to IEEE </a:t>
            </a:r>
            <a:r>
              <a:rPr lang="en-US" sz="2800" dirty="0" err="1" smtClean="0"/>
              <a:t>NesCom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Officers</a:t>
            </a:r>
          </a:p>
          <a:p>
            <a:pPr lvl="1" eaLnBrk="1" hangingPunct="1"/>
            <a:r>
              <a:rPr lang="en-GB" sz="2400" dirty="0" smtClean="0"/>
              <a:t>Kang Lee (NIST), Sponsor, Project Manager</a:t>
            </a:r>
          </a:p>
          <a:p>
            <a:pPr lvl="1" eaLnBrk="1" hangingPunct="1"/>
            <a:r>
              <a:rPr lang="en-GB" sz="2400" dirty="0" smtClean="0"/>
              <a:t>John Eidson, (UC Berkeley): Co-Chair</a:t>
            </a:r>
          </a:p>
          <a:p>
            <a:pPr lvl="1" eaLnBrk="1" hangingPunct="1"/>
            <a:r>
              <a:rPr lang="en-GB" sz="2400" dirty="0" smtClean="0"/>
              <a:t>Doug Arnold: Co-Chair</a:t>
            </a:r>
          </a:p>
          <a:p>
            <a:pPr lvl="1" eaLnBrk="1" hangingPunct="1"/>
            <a:r>
              <a:rPr lang="en-GB" sz="2400" dirty="0" smtClean="0"/>
              <a:t>Hans Weibel (ZHAW), Vice-Chair</a:t>
            </a:r>
          </a:p>
          <a:p>
            <a:pPr lvl="1" eaLnBrk="1" hangingPunct="1"/>
            <a:r>
              <a:rPr lang="en-GB" sz="2400" dirty="0" smtClean="0"/>
              <a:t>Silvana Rodrigues (IDT): Secretary</a:t>
            </a:r>
          </a:p>
          <a:p>
            <a:pPr lvl="1" eaLnBrk="1" hangingPunct="1"/>
            <a:r>
              <a:rPr lang="en-GB" sz="2400" dirty="0" smtClean="0"/>
              <a:t>John Mackay (Progeny Systems): Editor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Scope of the PAR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smtClean="0"/>
          </a:p>
          <a:p>
            <a:pPr eaLnBrk="1" hangingPunct="1"/>
            <a:r>
              <a:rPr lang="en-GB" sz="2800" smtClean="0"/>
              <a:t>Several items have been included in the Scope of the PAR</a:t>
            </a:r>
          </a:p>
          <a:p>
            <a:pPr lvl="1" eaLnBrk="1" hangingPunct="1"/>
            <a:r>
              <a:rPr lang="en-GB" sz="2400" smtClean="0"/>
              <a:t>Correct known technical and editorial errors</a:t>
            </a:r>
          </a:p>
          <a:p>
            <a:pPr lvl="1" eaLnBrk="1" hangingPunct="1"/>
            <a:r>
              <a:rPr lang="en-GB" sz="2400" smtClean="0"/>
              <a:t>Address Transparent Clock layer violation</a:t>
            </a:r>
          </a:p>
          <a:p>
            <a:pPr lvl="1" eaLnBrk="1" hangingPunct="1"/>
            <a:r>
              <a:rPr lang="en-GB" sz="2400" smtClean="0"/>
              <a:t>Precision and accuracy improvements</a:t>
            </a:r>
          </a:p>
          <a:p>
            <a:pPr lvl="1" eaLnBrk="1" hangingPunct="1"/>
            <a:r>
              <a:rPr lang="en-GB" sz="2400" smtClean="0"/>
              <a:t>SNMP-compliant MIB</a:t>
            </a:r>
          </a:p>
          <a:p>
            <a:pPr lvl="1" eaLnBrk="1" hangingPunct="1"/>
            <a:r>
              <a:rPr lang="en-GB" sz="2400" smtClean="0"/>
              <a:t>Security</a:t>
            </a:r>
          </a:p>
          <a:p>
            <a:pPr lvl="1" eaLnBrk="1" hangingPunct="1"/>
            <a:r>
              <a:rPr lang="en-GB" sz="2400" smtClean="0"/>
              <a:t>Backwards compatibility with version 2 is a must</a:t>
            </a:r>
          </a:p>
          <a:p>
            <a:pPr eaLnBrk="1" hangingPunct="1"/>
            <a:r>
              <a:rPr lang="en-GB" sz="2800" smtClean="0"/>
              <a:t>Some proposals are not explicitly stated in the Scope of the PAR, as they were covered by other proposals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23850" y="125413"/>
            <a:ext cx="9144000" cy="11430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Correct known technical </a:t>
            </a:r>
            <a:br>
              <a:rPr lang="en-US" dirty="0" smtClean="0"/>
            </a:br>
            <a:r>
              <a:rPr lang="en-US" dirty="0" smtClean="0"/>
              <a:t>and editorial errors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>
              <a:spcBef>
                <a:spcPct val="0"/>
              </a:spcBef>
            </a:pPr>
            <a:endParaRPr lang="en-GB" sz="1600" dirty="0" smtClean="0"/>
          </a:p>
          <a:p>
            <a:pPr eaLnBrk="1" hangingPunct="1"/>
            <a:r>
              <a:rPr lang="en-US" sz="2800" dirty="0" smtClean="0"/>
              <a:t>Items dealt at the IEEE 1588 Interpretations Committee will be addressed</a:t>
            </a:r>
          </a:p>
          <a:p>
            <a:pPr lvl="1" eaLnBrk="1" hangingPunct="1"/>
            <a:r>
              <a:rPr lang="en-US" sz="2400" dirty="0" smtClean="0"/>
              <a:t>Transparent </a:t>
            </a:r>
            <a:r>
              <a:rPr lang="en-US" sz="2400" dirty="0" smtClean="0"/>
              <a:t>Clock Source Address will be clarified</a:t>
            </a:r>
          </a:p>
          <a:p>
            <a:pPr lvl="1" eaLnBrk="1" hangingPunct="1"/>
            <a:r>
              <a:rPr lang="en-US" sz="2400" dirty="0" smtClean="0"/>
              <a:t>Clarification is needed throughout the standard</a:t>
            </a:r>
          </a:p>
          <a:p>
            <a:pPr lvl="2" eaLnBrk="1" hangingPunct="1"/>
            <a:r>
              <a:rPr lang="en-US" sz="2000" dirty="0" smtClean="0"/>
              <a:t>Ex. </a:t>
            </a:r>
            <a:r>
              <a:rPr lang="en-US" sz="2000" dirty="0" err="1" smtClean="0"/>
              <a:t>ClockIdentity</a:t>
            </a:r>
            <a:r>
              <a:rPr lang="en-US" sz="2000" dirty="0" smtClean="0"/>
              <a:t>, Announce Receipt Timeout, Unicast</a:t>
            </a:r>
          </a:p>
          <a:p>
            <a:pPr lvl="1" eaLnBrk="1" hangingPunct="1"/>
            <a:r>
              <a:rPr lang="en-US" sz="2400" dirty="0" smtClean="0"/>
              <a:t>Correction of known errors</a:t>
            </a:r>
          </a:p>
          <a:p>
            <a:pPr eaLnBrk="1" hangingPunct="1"/>
            <a:r>
              <a:rPr lang="en-US" sz="2800" dirty="0" smtClean="0"/>
              <a:t>Clarification of layering, interfaces and protocol </a:t>
            </a:r>
          </a:p>
          <a:p>
            <a:pPr lvl="1" eaLnBrk="1" hangingPunct="1"/>
            <a:r>
              <a:rPr lang="en-US" sz="2400" dirty="0" smtClean="0"/>
              <a:t>It will include clarification of systems that deploy different protocol options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23850" y="125413"/>
            <a:ext cx="9144000" cy="11430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Precision and Accuracy</a:t>
            </a:r>
            <a:br>
              <a:rPr lang="en-US" dirty="0" smtClean="0"/>
            </a:br>
            <a:r>
              <a:rPr lang="en-US" dirty="0" smtClean="0"/>
              <a:t>Improvements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>
              <a:spcBef>
                <a:spcPct val="0"/>
              </a:spcBef>
            </a:pPr>
            <a:endParaRPr lang="en-GB" sz="1600" dirty="0" smtClean="0"/>
          </a:p>
          <a:p>
            <a:pPr eaLnBrk="1" hangingPunct="1"/>
            <a:r>
              <a:rPr lang="en-US" sz="2800" dirty="0" smtClean="0"/>
              <a:t>Proposal includes the option to use Synchronous Ethernet for frequency synchronization at the physical layer</a:t>
            </a:r>
          </a:p>
          <a:p>
            <a:r>
              <a:rPr lang="en-US" sz="2800" dirty="0" smtClean="0"/>
              <a:t>Add a clause to clearly describe the steps when a PTP link is being established for high accuracy</a:t>
            </a:r>
          </a:p>
          <a:p>
            <a:pPr lvl="1"/>
            <a:r>
              <a:rPr lang="en-US" sz="2400" dirty="0" smtClean="0"/>
              <a:t>Definitions of dataset fields and TLVs</a:t>
            </a:r>
          </a:p>
          <a:p>
            <a:pPr lvl="1"/>
            <a:r>
              <a:rPr lang="en-US" sz="2400" dirty="0" smtClean="0"/>
              <a:t>High Accuracy state machine</a:t>
            </a:r>
          </a:p>
          <a:p>
            <a:r>
              <a:rPr lang="en-US" sz="2800" dirty="0" smtClean="0"/>
              <a:t>Add a profile for High Accuracy </a:t>
            </a:r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     SNMP-compliant</a:t>
            </a:r>
            <a:r>
              <a:rPr lang="en-US" dirty="0" smtClean="0"/>
              <a:t> MIB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dirty="0" smtClean="0"/>
          </a:p>
          <a:p>
            <a:pPr eaLnBrk="1" hangingPunct="1"/>
            <a:r>
              <a:rPr lang="en-GB" dirty="0" smtClean="0"/>
              <a:t>The proposal is to create a single IEEE 1588 MIB </a:t>
            </a:r>
          </a:p>
          <a:p>
            <a:pPr eaLnBrk="1" hangingPunct="1"/>
            <a:r>
              <a:rPr lang="en-US" dirty="0" smtClean="0"/>
              <a:t>IEEE C37.238 (Power profile) and IEEE 802.1AS have defined their own MIB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Security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600" dirty="0" smtClean="0"/>
          </a:p>
          <a:p>
            <a:r>
              <a:rPr lang="en-US" dirty="0" err="1" smtClean="0"/>
              <a:t>MACSec</a:t>
            </a:r>
            <a:r>
              <a:rPr lang="en-US" dirty="0" smtClean="0"/>
              <a:t> – link (MAC) based has been proposed</a:t>
            </a:r>
          </a:p>
          <a:p>
            <a:r>
              <a:rPr lang="en-US" dirty="0" smtClean="0"/>
              <a:t>Can use same mechanisms as other time transfer protocols (e.g. NTP security mechanism)</a:t>
            </a:r>
          </a:p>
          <a:p>
            <a:r>
              <a:rPr lang="en-GB" dirty="0" smtClean="0"/>
              <a:t>Suppress Annex K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96875" y="125413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Backwards compatibility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9538" y="855663"/>
            <a:ext cx="9010650" cy="5776912"/>
          </a:xfrm>
        </p:spPr>
        <p:txBody>
          <a:bodyPr/>
          <a:lstStyle/>
          <a:p>
            <a:pPr lvl="4" eaLnBrk="1" hangingPunct="1"/>
            <a:endParaRPr lang="en-GB" sz="1400" dirty="0" smtClean="0"/>
          </a:p>
          <a:p>
            <a:pPr eaLnBrk="1" hangingPunct="1"/>
            <a:r>
              <a:rPr lang="en-GB" sz="2800" dirty="0" smtClean="0"/>
              <a:t>Backwards compatibility with version 2 is a must</a:t>
            </a:r>
            <a:endParaRPr lang="en-US" sz="28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09BDDF22D30468A422F0E89E4353B" ma:contentTypeVersion="3" ma:contentTypeDescription="Create a new document." ma:contentTypeScope="" ma:versionID="57d6a807464af5e1b5b219017797295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83D85B-66F2-480A-8D65-CD7CED8A2291}"/>
</file>

<file path=customXml/itemProps2.xml><?xml version="1.0" encoding="utf-8"?>
<ds:datastoreItem xmlns:ds="http://schemas.openxmlformats.org/officeDocument/2006/customXml" ds:itemID="{CDC5FC47-0D7D-4E2D-840C-9F89BC64264E}"/>
</file>

<file path=customXml/itemProps3.xml><?xml version="1.0" encoding="utf-8"?>
<ds:datastoreItem xmlns:ds="http://schemas.openxmlformats.org/officeDocument/2006/customXml" ds:itemID="{A9FBC132-B185-4371-B471-0BA20D78941A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3342</TotalTime>
  <Words>574</Words>
  <Application>Microsoft Office PowerPoint</Application>
  <PresentationFormat>On-screen Show (4:3)</PresentationFormat>
  <Paragraphs>111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ITU-e</vt:lpstr>
      <vt:lpstr>IEEE 1588 revision</vt:lpstr>
      <vt:lpstr>Agenda</vt:lpstr>
      <vt:lpstr>IEEE 1588 Revision</vt:lpstr>
      <vt:lpstr>Scope of the PAR</vt:lpstr>
      <vt:lpstr>Correct known technical  and editorial errors </vt:lpstr>
      <vt:lpstr>Precision and Accuracy Improvements </vt:lpstr>
      <vt:lpstr>     SNMP-compliant MIB </vt:lpstr>
      <vt:lpstr>Security</vt:lpstr>
      <vt:lpstr>Backwards compatibility  </vt:lpstr>
      <vt:lpstr>Other Proposals not  explicitly stated in the PAR </vt:lpstr>
      <vt:lpstr>Architecture </vt:lpstr>
      <vt:lpstr>Architecture cont’d </vt:lpstr>
      <vt:lpstr>Next Steps 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sirodrig</cp:lastModifiedBy>
  <cp:revision>356</cp:revision>
  <cp:lastPrinted>2001-11-25T13:41:09Z</cp:lastPrinted>
  <dcterms:created xsi:type="dcterms:W3CDTF">2007-02-20T15:47:31Z</dcterms:created>
  <dcterms:modified xsi:type="dcterms:W3CDTF">2013-07-13T07:46:53Z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0x01010054B09BDDF22D30468A422F0E89E4353B</vt:lpwstr>
  </property>
</Properties>
</file>