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412" r:id="rId5"/>
    <p:sldId id="417" r:id="rId6"/>
    <p:sldId id="418" r:id="rId7"/>
    <p:sldId id="415" r:id="rId8"/>
    <p:sldId id="419" r:id="rId9"/>
    <p:sldId id="420" r:id="rId10"/>
    <p:sldId id="421" r:id="rId11"/>
    <p:sldId id="413" r:id="rId12"/>
    <p:sldId id="422" r:id="rId13"/>
    <p:sldId id="423" r:id="rId14"/>
    <p:sldId id="416" r:id="rId15"/>
    <p:sldId id="424" r:id="rId16"/>
    <p:sldId id="425" r:id="rId17"/>
    <p:sldId id="426" r:id="rId18"/>
    <p:sldId id="441" r:id="rId19"/>
    <p:sldId id="427" r:id="rId20"/>
    <p:sldId id="428" r:id="rId21"/>
    <p:sldId id="429" r:id="rId22"/>
    <p:sldId id="430" r:id="rId23"/>
    <p:sldId id="432" r:id="rId24"/>
    <p:sldId id="434" r:id="rId25"/>
    <p:sldId id="433" r:id="rId26"/>
    <p:sldId id="435" r:id="rId27"/>
    <p:sldId id="436" r:id="rId28"/>
    <p:sldId id="437" r:id="rId29"/>
    <p:sldId id="438" r:id="rId30"/>
    <p:sldId id="442" r:id="rId31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1181" autoAdjust="0"/>
  </p:normalViewPr>
  <p:slideViewPr>
    <p:cSldViewPr>
      <p:cViewPr>
        <p:scale>
          <a:sx n="50" d="100"/>
          <a:sy n="50" d="100"/>
        </p:scale>
        <p:origin x="-1818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6F2022-180D-455C-9C99-0390D7CEC6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5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E15DDB-F9AB-46BD-BEB5-C69EE8BF55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75A48A4-405E-4236-BA9A-01EDB3C545D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ED4655-C27F-41E5-9964-14C9A296E17B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10D2FB5-33D7-4EB4-9EEC-C0B52EFED9A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9272BD-E90A-4E2B-B994-E87AD5EAE8F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9272BD-E90A-4E2B-B994-E87AD5EAE8F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</p:spTree>
    <p:extLst>
      <p:ext uri="{BB962C8B-B14F-4D97-AF65-F5344CB8AC3E}">
        <p14:creationId xmlns:p14="http://schemas.microsoft.com/office/powerpoint/2010/main" val="50224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357E-EB5D-489C-A03A-ACDA436E84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3AF6A-59E1-46A7-8C7C-3F479BF6FE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C7EC47-CD4E-4366-99E6-EBE289D30D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48CD-0839-49E1-821F-C14AC35EF0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AD8DB-978E-4DC6-B685-6E90C2CB11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85F7C-36A9-455E-8072-E6F5C78E7F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1E35-FBC0-4FB1-A0F3-5395E45BA4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8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220B2-C2DC-4341-B590-991E2EA65A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941E-716A-4A47-8794-4AF947B9BB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73A3-F2DD-4580-8F6C-269E492A66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1E3C-43A8-44EA-9EEA-5F3F67E527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Quito, Ecuador, 14 August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22DFE52-18F4-463C-BB34-C0CAA5BAD2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rni.siget.gob.sv/gmap/ElSalvador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dirty="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Proyecto</a:t>
            </a:r>
            <a:r>
              <a:rPr lang="en-US" dirty="0" smtClean="0"/>
              <a:t> UIT-COMTELCA-SIGET</a:t>
            </a:r>
            <a:br>
              <a:rPr lang="en-US" dirty="0" smtClean="0"/>
            </a:br>
            <a:r>
              <a:rPr lang="en-US" dirty="0" err="1"/>
              <a:t>C</a:t>
            </a:r>
            <a:r>
              <a:rPr lang="en-US" dirty="0" err="1" smtClean="0"/>
              <a:t>aso</a:t>
            </a:r>
            <a:r>
              <a:rPr lang="en-US" dirty="0" smtClean="0"/>
              <a:t> El Salvador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Alexander </a:t>
            </a:r>
            <a:r>
              <a:rPr lang="en-GB" b="1" dirty="0" err="1" smtClean="0"/>
              <a:t>Tejada</a:t>
            </a:r>
            <a:endParaRPr lang="en-GB" b="1" dirty="0" smtClean="0"/>
          </a:p>
          <a:p>
            <a:r>
              <a:rPr lang="en-GB" b="1" dirty="0" err="1" smtClean="0"/>
              <a:t>Jefe</a:t>
            </a:r>
            <a:r>
              <a:rPr lang="en-GB" b="1" dirty="0" smtClean="0"/>
              <a:t> de </a:t>
            </a:r>
            <a:r>
              <a:rPr lang="en-GB" b="1" dirty="0" err="1" smtClean="0"/>
              <a:t>Planificación</a:t>
            </a:r>
            <a:r>
              <a:rPr lang="en-GB" b="1" dirty="0" smtClean="0"/>
              <a:t> e </a:t>
            </a:r>
            <a:r>
              <a:rPr lang="en-GB" b="1" dirty="0" err="1" smtClean="0"/>
              <a:t>Ingeniería</a:t>
            </a:r>
            <a:r>
              <a:rPr lang="en-GB" b="1" dirty="0" smtClean="0"/>
              <a:t> del </a:t>
            </a:r>
            <a:r>
              <a:rPr lang="en-GB" b="1" dirty="0" err="1" smtClean="0"/>
              <a:t>Espectro</a:t>
            </a:r>
            <a:r>
              <a:rPr lang="en-GB" b="1" dirty="0" smtClean="0"/>
              <a:t> </a:t>
            </a:r>
            <a:r>
              <a:rPr lang="en-GB" b="1" dirty="0" err="1" smtClean="0"/>
              <a:t>Radioelectrico</a:t>
            </a:r>
            <a:r>
              <a:rPr lang="en-GB" b="1" dirty="0" smtClean="0"/>
              <a:t> – SIGET</a:t>
            </a:r>
          </a:p>
          <a:p>
            <a:r>
              <a:rPr lang="en-GB" b="1" dirty="0" smtClean="0"/>
              <a:t>alex@siget.gob.sv</a:t>
            </a:r>
            <a:endParaRPr lang="en-US" b="1" dirty="0" smtClean="0"/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chemeClr val="bg2"/>
                </a:solidFill>
              </a:rPr>
              <a:t>ITU Workshop on </a:t>
            </a:r>
          </a:p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chemeClr val="bg2"/>
                </a:solidFill>
              </a:rPr>
              <a:t>“Human Exposure to Electromagnetic Fields (EMFs)</a:t>
            </a:r>
            <a:r>
              <a:rPr lang="en-US" sz="2400" b="1">
                <a:solidFill>
                  <a:srgbClr val="22228B"/>
                </a:solidFill>
              </a:rPr>
              <a:t>”</a:t>
            </a:r>
          </a:p>
          <a:p>
            <a:pPr algn="ctr">
              <a:lnSpc>
                <a:spcPct val="80000"/>
              </a:lnSpc>
            </a:pPr>
            <a:endParaRPr 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22228B"/>
                </a:solidFill>
              </a:rPr>
              <a:t>(Quito, Ecuador, 14 August 2013)</a:t>
            </a:r>
            <a:endParaRPr lang="en-US" sz="1800" b="1">
              <a:solidFill>
                <a:schemeClr val="bg2"/>
              </a:solidFill>
            </a:endParaRPr>
          </a:p>
        </p:txBody>
      </p:sp>
      <p:sp>
        <p:nvSpPr>
          <p:cNvPr id="410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4107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7308850" y="6038850"/>
            <a:ext cx="1638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Introducción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Antecedentes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Experiencia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El Salvador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Desarrollo </a:t>
            </a:r>
            <a:r>
              <a:rPr lang="es-SV" dirty="0"/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Avances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Beneficios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nacionales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Pasos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siguientes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Desafíos</a:t>
            </a:r>
          </a:p>
          <a:p>
            <a:pPr marL="0" lvl="0" indent="0">
              <a:buNone/>
            </a:pP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74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Desarrollo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" name="1 Rectángulo"/>
          <p:cNvSpPr/>
          <p:nvPr/>
        </p:nvSpPr>
        <p:spPr>
          <a:xfrm>
            <a:off x="179512" y="148478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SV" sz="2800" i="1" dirty="0" smtClean="0">
                <a:solidFill>
                  <a:schemeClr val="bg2"/>
                </a:solidFill>
              </a:rPr>
              <a:t>1, Mesa </a:t>
            </a:r>
            <a:r>
              <a:rPr lang="es-SV" sz="2800" i="1" dirty="0">
                <a:solidFill>
                  <a:schemeClr val="bg2"/>
                </a:solidFill>
              </a:rPr>
              <a:t>interinstitucional sobre la regulación nacional sobre las radiaciones no </a:t>
            </a:r>
            <a:r>
              <a:rPr lang="es-SV" sz="2800" i="1" dirty="0" smtClean="0">
                <a:solidFill>
                  <a:schemeClr val="bg2"/>
                </a:solidFill>
              </a:rPr>
              <a:t>ionizantes;</a:t>
            </a:r>
            <a:endParaRPr lang="es-SV" sz="2800" dirty="0">
              <a:solidFill>
                <a:schemeClr val="bg2"/>
              </a:solidFill>
            </a:endParaRPr>
          </a:p>
          <a:p>
            <a:pPr lvl="0" algn="just"/>
            <a:r>
              <a:rPr lang="es-SV" sz="2800" dirty="0" smtClean="0">
                <a:solidFill>
                  <a:schemeClr val="bg2"/>
                </a:solidFill>
              </a:rPr>
              <a:t>2. Hubo </a:t>
            </a:r>
            <a:r>
              <a:rPr lang="es-SV" sz="2800" dirty="0">
                <a:solidFill>
                  <a:schemeClr val="bg2"/>
                </a:solidFill>
              </a:rPr>
              <a:t>reuniones periódicas con </a:t>
            </a:r>
            <a:r>
              <a:rPr lang="es-SV" sz="2800" dirty="0" smtClean="0">
                <a:solidFill>
                  <a:schemeClr val="bg2"/>
                </a:solidFill>
              </a:rPr>
              <a:t>mesa interinstitucional </a:t>
            </a:r>
            <a:r>
              <a:rPr lang="es-SV" sz="2800" dirty="0">
                <a:solidFill>
                  <a:schemeClr val="bg2"/>
                </a:solidFill>
              </a:rPr>
              <a:t>liderada por la SIGET, </a:t>
            </a:r>
            <a:r>
              <a:rPr lang="es-SV" sz="2800" dirty="0" smtClean="0">
                <a:solidFill>
                  <a:schemeClr val="bg2"/>
                </a:solidFill>
              </a:rPr>
              <a:t>es necesario </a:t>
            </a:r>
            <a:r>
              <a:rPr lang="es-SV" sz="2800" dirty="0">
                <a:solidFill>
                  <a:schemeClr val="bg2"/>
                </a:solidFill>
              </a:rPr>
              <a:t>definir roles y </a:t>
            </a:r>
            <a:r>
              <a:rPr lang="es-SV" sz="2800" dirty="0" smtClean="0">
                <a:solidFill>
                  <a:schemeClr val="bg2"/>
                </a:solidFill>
              </a:rPr>
              <a:t>responsabilidades;</a:t>
            </a:r>
          </a:p>
          <a:p>
            <a:pPr lvl="0" algn="just"/>
            <a:endParaRPr lang="es-SV" sz="2800" dirty="0">
              <a:solidFill>
                <a:schemeClr val="bg2"/>
              </a:solidFill>
            </a:endParaRPr>
          </a:p>
          <a:p>
            <a:pPr lvl="0" algn="just"/>
            <a:r>
              <a:rPr lang="es-SV" sz="2800" dirty="0" smtClean="0">
                <a:solidFill>
                  <a:schemeClr val="bg2"/>
                </a:solidFill>
              </a:rPr>
              <a:t>3. Los </a:t>
            </a:r>
            <a:r>
              <a:rPr lang="es-SV" sz="2800" dirty="0">
                <a:solidFill>
                  <a:schemeClr val="bg2"/>
                </a:solidFill>
              </a:rPr>
              <a:t>productos ofertados fueron los </a:t>
            </a:r>
            <a:r>
              <a:rPr lang="es-SV" sz="2800" dirty="0" smtClean="0">
                <a:solidFill>
                  <a:schemeClr val="bg2"/>
                </a:solidFill>
              </a:rPr>
              <a:t>adquiridos;</a:t>
            </a:r>
          </a:p>
          <a:p>
            <a:pPr lvl="0" algn="just"/>
            <a:r>
              <a:rPr lang="es-SV" sz="2800" dirty="0" smtClean="0">
                <a:solidFill>
                  <a:schemeClr val="bg2"/>
                </a:solidFill>
              </a:rPr>
              <a:t>4. El </a:t>
            </a:r>
            <a:r>
              <a:rPr lang="es-SV" sz="2800" dirty="0">
                <a:solidFill>
                  <a:schemeClr val="bg2"/>
                </a:solidFill>
              </a:rPr>
              <a:t>desarrollo se llevó de acuerdo a lo planificado solamente </a:t>
            </a:r>
            <a:r>
              <a:rPr lang="es-SV" sz="2800" dirty="0" smtClean="0">
                <a:solidFill>
                  <a:schemeClr val="bg2"/>
                </a:solidFill>
              </a:rPr>
              <a:t>se firmó una Enmienda para culminar proyecto.</a:t>
            </a:r>
            <a:endParaRPr lang="es-SV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Desarrollo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2" name="1 Rectángulo"/>
          <p:cNvSpPr/>
          <p:nvPr/>
        </p:nvSpPr>
        <p:spPr>
          <a:xfrm>
            <a:off x="323528" y="98072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dirty="0">
                <a:solidFill>
                  <a:schemeClr val="bg2"/>
                </a:solidFill>
              </a:rPr>
              <a:t>Actores </a:t>
            </a:r>
            <a:r>
              <a:rPr lang="es-SV" sz="2800" dirty="0" smtClean="0">
                <a:solidFill>
                  <a:schemeClr val="bg2"/>
                </a:solidFill>
              </a:rPr>
              <a:t>nacionales</a:t>
            </a:r>
          </a:p>
          <a:p>
            <a:endParaRPr lang="es-SV" sz="2800" dirty="0">
              <a:solidFill>
                <a:schemeClr val="bg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Ministerio de Medio Ambiente - MARN</a:t>
            </a:r>
            <a:endParaRPr lang="es-SV" sz="2800" dirty="0">
              <a:solidFill>
                <a:schemeClr val="bg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Comité de Municipalidades - COMURES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Oficina de Planificación de SS - OPAMSS</a:t>
            </a:r>
            <a:endParaRPr lang="es-SV" sz="2800" dirty="0">
              <a:solidFill>
                <a:schemeClr val="bg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Derechos Humanos - PDDH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Ministerio de Salud</a:t>
            </a:r>
            <a:endParaRPr lang="es-SV" sz="2800" dirty="0">
              <a:solidFill>
                <a:schemeClr val="bg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Normas Técnicas - OSARTEC</a:t>
            </a:r>
            <a:endParaRPr lang="es-SV" sz="2800" dirty="0">
              <a:solidFill>
                <a:schemeClr val="bg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Fiscalía - FGR</a:t>
            </a:r>
            <a:endParaRPr lang="es-SV" sz="2800" dirty="0">
              <a:solidFill>
                <a:schemeClr val="bg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Vice Ministerio de Vivienda - VMVDU</a:t>
            </a:r>
            <a:endParaRPr lang="es-SV" sz="2800" dirty="0">
              <a:solidFill>
                <a:schemeClr val="bg2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Superintendencia General de Electricidad y Telecomunicaciones - SIGET</a:t>
            </a:r>
            <a:endParaRPr lang="es-SV" sz="2800" dirty="0">
              <a:solidFill>
                <a:schemeClr val="bg2"/>
              </a:solidFill>
            </a:endParaRPr>
          </a:p>
          <a:p>
            <a:pPr lvl="0"/>
            <a:endParaRPr lang="es-SV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Desarrollo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2" name="1 Rectángulo"/>
          <p:cNvSpPr/>
          <p:nvPr/>
        </p:nvSpPr>
        <p:spPr>
          <a:xfrm>
            <a:off x="179512" y="692696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2"/>
                </a:solidFill>
              </a:rPr>
              <a:t>Objetivos de la mesa</a:t>
            </a:r>
          </a:p>
          <a:p>
            <a:endParaRPr lang="es-ES" sz="2000" dirty="0" smtClean="0">
              <a:solidFill>
                <a:schemeClr val="bg2"/>
              </a:solidFill>
            </a:endParaRPr>
          </a:p>
          <a:p>
            <a:r>
              <a:rPr lang="es-ES" sz="2400" dirty="0" smtClean="0">
                <a:solidFill>
                  <a:schemeClr val="bg2"/>
                </a:solidFill>
              </a:rPr>
              <a:t>1. Tomar </a:t>
            </a:r>
            <a:r>
              <a:rPr lang="es-ES" sz="2400" dirty="0">
                <a:solidFill>
                  <a:schemeClr val="bg2"/>
                </a:solidFill>
              </a:rPr>
              <a:t>decisión sobre el problema y alternativas de solución;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 </a:t>
            </a:r>
            <a:r>
              <a:rPr lang="es-SV" sz="2400" dirty="0" smtClean="0">
                <a:solidFill>
                  <a:schemeClr val="bg2"/>
                </a:solidFill>
              </a:rPr>
              <a:t/>
            </a:r>
            <a:br>
              <a:rPr lang="es-SV" sz="2400" dirty="0" smtClean="0">
                <a:solidFill>
                  <a:schemeClr val="bg2"/>
                </a:solidFill>
              </a:rPr>
            </a:br>
            <a:r>
              <a:rPr lang="es-ES" sz="2400" dirty="0" smtClean="0">
                <a:solidFill>
                  <a:schemeClr val="bg2"/>
                </a:solidFill>
              </a:rPr>
              <a:t>→ </a:t>
            </a:r>
            <a:r>
              <a:rPr lang="es-ES" sz="2400" dirty="0">
                <a:solidFill>
                  <a:schemeClr val="bg2"/>
                </a:solidFill>
              </a:rPr>
              <a:t>Construcción?    → Medio Ambiente?;  </a:t>
            </a:r>
            <a:br>
              <a:rPr lang="es-ES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→ Niveles de exposición?;    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→Salud?;   → Técnica?;  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 </a:t>
            </a:r>
            <a:r>
              <a:rPr lang="es-SV" sz="2400" dirty="0" smtClean="0">
                <a:solidFill>
                  <a:schemeClr val="bg2"/>
                </a:solidFill>
              </a:rPr>
              <a:t/>
            </a:r>
            <a:br>
              <a:rPr lang="es-SV" sz="2400" dirty="0" smtClean="0">
                <a:solidFill>
                  <a:schemeClr val="bg2"/>
                </a:solidFill>
              </a:rPr>
            </a:br>
            <a:r>
              <a:rPr lang="es-SV" sz="2400" dirty="0" smtClean="0">
                <a:solidFill>
                  <a:schemeClr val="bg2"/>
                </a:solidFill>
              </a:rPr>
              <a:t>2</a:t>
            </a:r>
            <a:r>
              <a:rPr lang="es-SV" sz="2400" dirty="0">
                <a:solidFill>
                  <a:schemeClr val="bg2"/>
                </a:solidFill>
              </a:rPr>
              <a:t>. </a:t>
            </a:r>
            <a:r>
              <a:rPr lang="es-ES" sz="2400" dirty="0">
                <a:solidFill>
                  <a:schemeClr val="bg2"/>
                </a:solidFill>
              </a:rPr>
              <a:t>Lograr acuerdos concretos y claros;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 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SV" sz="2400" dirty="0">
                <a:solidFill>
                  <a:schemeClr val="bg2"/>
                </a:solidFill>
              </a:rPr>
              <a:t>3. </a:t>
            </a:r>
            <a:r>
              <a:rPr lang="es-ES" sz="2400" dirty="0">
                <a:solidFill>
                  <a:schemeClr val="bg2"/>
                </a:solidFill>
              </a:rPr>
              <a:t>Decidir dónde deben acudir las personas que solicitan ayuda, canalizar adecuada y oportunamente</a:t>
            </a:r>
            <a:r>
              <a:rPr lang="es-ES" sz="2400" dirty="0" smtClean="0">
                <a:solidFill>
                  <a:schemeClr val="bg2"/>
                </a:solidFill>
              </a:rPr>
              <a:t>;</a:t>
            </a:r>
          </a:p>
          <a:p>
            <a:endParaRPr lang="es-SV" sz="2000" dirty="0">
              <a:solidFill>
                <a:schemeClr val="bg2"/>
              </a:solidFill>
            </a:endParaRPr>
          </a:p>
          <a:p>
            <a:r>
              <a:rPr lang="es-ES" sz="2400" dirty="0">
                <a:solidFill>
                  <a:schemeClr val="bg2"/>
                </a:solidFill>
              </a:rPr>
              <a:t>4. Abordar la temática en forma integral por todas las instituciones gubernamentales vinculadas;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 </a:t>
            </a:r>
            <a:endParaRPr lang="es-SV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Desarrollo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2" name="1 Rectángulo"/>
          <p:cNvSpPr/>
          <p:nvPr/>
        </p:nvSpPr>
        <p:spPr>
          <a:xfrm>
            <a:off x="179512" y="980728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dirty="0">
                <a:solidFill>
                  <a:schemeClr val="bg2"/>
                </a:solidFill>
              </a:rPr>
              <a:t>5</a:t>
            </a:r>
            <a:r>
              <a:rPr lang="es-SV" sz="2400" dirty="0" smtClean="0">
                <a:solidFill>
                  <a:schemeClr val="bg2"/>
                </a:solidFill>
              </a:rPr>
              <a:t>. </a:t>
            </a:r>
            <a:r>
              <a:rPr lang="es-ES" sz="2400" dirty="0">
                <a:solidFill>
                  <a:schemeClr val="bg2"/>
                </a:solidFill>
              </a:rPr>
              <a:t>Buscar la sinergia adecuada que permita generar una política alineada y coherente, junto a los municipios y las asociaciones pertinentes;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 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SV" sz="2400" dirty="0">
                <a:solidFill>
                  <a:schemeClr val="bg2"/>
                </a:solidFill>
              </a:rPr>
              <a:t>6. </a:t>
            </a:r>
            <a:r>
              <a:rPr lang="es-ES" sz="2400" dirty="0">
                <a:solidFill>
                  <a:schemeClr val="bg2"/>
                </a:solidFill>
              </a:rPr>
              <a:t>Brindar respuestas a las inquietudes expresadas por los posibles riesgos a la salud ocasionados por los </a:t>
            </a:r>
            <a:r>
              <a:rPr lang="es-ES" sz="2400" dirty="0" err="1" smtClean="0">
                <a:solidFill>
                  <a:schemeClr val="bg2"/>
                </a:solidFill>
              </a:rPr>
              <a:t>CEMs</a:t>
            </a:r>
            <a:r>
              <a:rPr lang="es-ES" sz="2400" dirty="0" smtClean="0">
                <a:solidFill>
                  <a:schemeClr val="bg2"/>
                </a:solidFill>
              </a:rPr>
              <a:t>;</a:t>
            </a:r>
            <a:endParaRPr lang="es-SV" sz="2400" dirty="0">
              <a:solidFill>
                <a:schemeClr val="bg2"/>
              </a:solidFill>
            </a:endParaRPr>
          </a:p>
          <a:p>
            <a:r>
              <a:rPr lang="es-ES" sz="2400" dirty="0">
                <a:solidFill>
                  <a:schemeClr val="bg2"/>
                </a:solidFill>
              </a:rPr>
              <a:t/>
            </a:r>
            <a:br>
              <a:rPr lang="es-ES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7. Que el Ministerio de Salud, logre emitir Reglamento de RNI (artículo 191 del Código de Salud), ya que tiene las facultades nacionales en la materia;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ES" sz="2400" dirty="0">
                <a:solidFill>
                  <a:schemeClr val="bg2"/>
                </a:solidFill>
              </a:rPr>
              <a:t> </a:t>
            </a:r>
            <a:r>
              <a:rPr lang="es-SV" sz="2400" dirty="0">
                <a:solidFill>
                  <a:schemeClr val="bg2"/>
                </a:solidFill>
              </a:rPr>
              <a:t/>
            </a:r>
            <a:br>
              <a:rPr lang="es-SV" sz="2400" dirty="0">
                <a:solidFill>
                  <a:schemeClr val="bg2"/>
                </a:solidFill>
              </a:rPr>
            </a:br>
            <a:r>
              <a:rPr lang="es-SV" sz="2400" dirty="0">
                <a:solidFill>
                  <a:schemeClr val="bg2"/>
                </a:solidFill>
              </a:rPr>
              <a:t>8. </a:t>
            </a:r>
            <a:r>
              <a:rPr lang="es-ES" sz="2400" dirty="0">
                <a:solidFill>
                  <a:schemeClr val="bg2"/>
                </a:solidFill>
              </a:rPr>
              <a:t>Encontrar la forma de gestionar la aceptación social al despliegue de infraestructuras </a:t>
            </a:r>
            <a:r>
              <a:rPr lang="es-ES" sz="2400" dirty="0" smtClean="0">
                <a:solidFill>
                  <a:schemeClr val="bg2"/>
                </a:solidFill>
              </a:rPr>
              <a:t>inalámbricas, </a:t>
            </a:r>
            <a:r>
              <a:rPr lang="es-ES" sz="2400" dirty="0">
                <a:solidFill>
                  <a:schemeClr val="bg2"/>
                </a:solidFill>
              </a:rPr>
              <a:t>conforme a los límites de exposición establecidos por el ICNIRP y asumidas por la </a:t>
            </a:r>
            <a:r>
              <a:rPr lang="es-ES" sz="2400" dirty="0" smtClean="0">
                <a:solidFill>
                  <a:schemeClr val="bg2"/>
                </a:solidFill>
              </a:rPr>
              <a:t>OMS y la UIT.</a:t>
            </a:r>
            <a:endParaRPr lang="es-SV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Categorizacion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4" name="AutoShape 2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38100" y="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" name="AutoShape 4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190500" y="15240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3" name="2 Rectángulo"/>
          <p:cNvSpPr/>
          <p:nvPr/>
        </p:nvSpPr>
        <p:spPr>
          <a:xfrm>
            <a:off x="755576" y="1413064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SV" dirty="0"/>
          </a:p>
        </p:txBody>
      </p:sp>
      <p:sp>
        <p:nvSpPr>
          <p:cNvPr id="2" name="1 Rectángulo"/>
          <p:cNvSpPr/>
          <p:nvPr/>
        </p:nvSpPr>
        <p:spPr>
          <a:xfrm>
            <a:off x="484448" y="1076772"/>
            <a:ext cx="8571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2"/>
                </a:solidFill>
              </a:rPr>
              <a:t>Grupo </a:t>
            </a:r>
            <a:r>
              <a:rPr lang="es-ES" sz="2800" b="1" dirty="0">
                <a:solidFill>
                  <a:schemeClr val="bg2"/>
                </a:solidFill>
              </a:rPr>
              <a:t>A: Actividades, obras o proyectos de carácter urbano y similares </a:t>
            </a:r>
            <a:endParaRPr lang="es-SV" sz="2800" dirty="0">
              <a:solidFill>
                <a:schemeClr val="bg2"/>
              </a:solidFill>
            </a:endParaRPr>
          </a:p>
          <a:p>
            <a:r>
              <a:rPr lang="es-ES" sz="2800" dirty="0" smtClean="0">
                <a:solidFill>
                  <a:schemeClr val="bg2"/>
                </a:solidFill>
              </a:rPr>
              <a:t>Torres</a:t>
            </a:r>
            <a:r>
              <a:rPr lang="es-ES" sz="2800" dirty="0">
                <a:solidFill>
                  <a:schemeClr val="bg2"/>
                </a:solidFill>
              </a:rPr>
              <a:t>, antenas y postes de telefonía y de radio comunicación, redes de distribución eléctricas </a:t>
            </a:r>
            <a:r>
              <a:rPr lang="es-ES" sz="2800" dirty="0" smtClean="0">
                <a:solidFill>
                  <a:schemeClr val="bg2"/>
                </a:solidFill>
              </a:rPr>
              <a:t>secundarias, vallas </a:t>
            </a:r>
            <a:r>
              <a:rPr lang="es-ES" sz="2800" dirty="0">
                <a:solidFill>
                  <a:schemeClr val="bg2"/>
                </a:solidFill>
              </a:rPr>
              <a:t>y pasarelas, siempre que no se localicen en áreas </a:t>
            </a:r>
            <a:r>
              <a:rPr lang="es-ES" sz="2800" dirty="0" smtClean="0">
                <a:solidFill>
                  <a:schemeClr val="bg2"/>
                </a:solidFill>
              </a:rPr>
              <a:t>frágiles</a:t>
            </a:r>
            <a:endParaRPr lang="es-SV" sz="2800" dirty="0">
              <a:solidFill>
                <a:schemeClr val="bg2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97642"/>
            <a:ext cx="7956376" cy="254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16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Introducción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Antecedentes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Experiencia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El Salvador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Desarrollo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Avances</a:t>
            </a:r>
            <a:endParaRPr lang="es-SV" dirty="0"/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Beneficios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nacionales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Pasos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siguientes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Desafíos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7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Avances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17</a:t>
            </a:fld>
            <a:endParaRPr lang="en-US" sz="1400"/>
          </a:p>
        </p:txBody>
      </p:sp>
      <p:sp>
        <p:nvSpPr>
          <p:cNvPr id="2" name="1 Rectángulo"/>
          <p:cNvSpPr/>
          <p:nvPr/>
        </p:nvSpPr>
        <p:spPr>
          <a:xfrm>
            <a:off x="179512" y="980728"/>
            <a:ext cx="8964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SV" sz="2800" dirty="0">
                <a:solidFill>
                  <a:schemeClr val="bg2"/>
                </a:solidFill>
              </a:rPr>
              <a:t>Se le </a:t>
            </a:r>
            <a:r>
              <a:rPr lang="es-SV" sz="2800" dirty="0" smtClean="0">
                <a:solidFill>
                  <a:schemeClr val="bg2"/>
                </a:solidFill>
              </a:rPr>
              <a:t>da continuidad al </a:t>
            </a:r>
            <a:r>
              <a:rPr lang="es-SV" sz="2800" dirty="0">
                <a:solidFill>
                  <a:schemeClr val="bg2"/>
                </a:solidFill>
              </a:rPr>
              <a:t>tema – participación en </a:t>
            </a:r>
            <a:r>
              <a:rPr lang="es-SV" sz="2800" dirty="0" smtClean="0">
                <a:solidFill>
                  <a:schemeClr val="bg2"/>
                </a:solidFill>
              </a:rPr>
              <a:t>exposiciones a </a:t>
            </a:r>
            <a:r>
              <a:rPr lang="es-SV" sz="2800" dirty="0">
                <a:solidFill>
                  <a:schemeClr val="bg2"/>
                </a:solidFill>
              </a:rPr>
              <a:t>otros </a:t>
            </a:r>
            <a:r>
              <a:rPr lang="es-SV" sz="2800" dirty="0" smtClean="0">
                <a:solidFill>
                  <a:schemeClr val="bg2"/>
                </a:solidFill>
              </a:rPr>
              <a:t>sectores de la sociedad; </a:t>
            </a:r>
            <a:endParaRPr lang="es-SV" sz="2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Se </a:t>
            </a:r>
            <a:r>
              <a:rPr lang="es-SV" sz="2800" dirty="0">
                <a:solidFill>
                  <a:schemeClr val="bg2"/>
                </a:solidFill>
              </a:rPr>
              <a:t>inició plan de monitoreo continuo en </a:t>
            </a:r>
            <a:r>
              <a:rPr lang="es-SV" sz="2800" dirty="0" smtClean="0">
                <a:solidFill>
                  <a:schemeClr val="bg2"/>
                </a:solidFill>
              </a:rPr>
              <a:t>WEB;</a:t>
            </a:r>
          </a:p>
          <a:p>
            <a:pPr marL="51435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Mapa de radiaciones completo para AMSS;</a:t>
            </a:r>
            <a:endParaRPr lang="es-SV" sz="2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SV" sz="2800" dirty="0">
                <a:solidFill>
                  <a:schemeClr val="bg2"/>
                </a:solidFill>
              </a:rPr>
              <a:t>Se inició plan de </a:t>
            </a:r>
            <a:r>
              <a:rPr lang="es-SV" sz="2800" dirty="0" smtClean="0">
                <a:solidFill>
                  <a:schemeClr val="bg2"/>
                </a:solidFill>
              </a:rPr>
              <a:t>socialización;</a:t>
            </a:r>
            <a:endParaRPr lang="es-SV" sz="2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SV" sz="2800" dirty="0" smtClean="0">
                <a:solidFill>
                  <a:schemeClr val="bg2"/>
                </a:solidFill>
              </a:rPr>
              <a:t>Corto Plazo, está </a:t>
            </a:r>
            <a:r>
              <a:rPr lang="es-SV" sz="2800" dirty="0">
                <a:solidFill>
                  <a:schemeClr val="bg2"/>
                </a:solidFill>
              </a:rPr>
              <a:t>por darse el </a:t>
            </a:r>
            <a:r>
              <a:rPr lang="es-SV" sz="2800" dirty="0" smtClean="0">
                <a:solidFill>
                  <a:schemeClr val="bg2"/>
                </a:solidFill>
              </a:rPr>
              <a:t>Plan </a:t>
            </a:r>
            <a:r>
              <a:rPr lang="es-SV" sz="2800" dirty="0">
                <a:solidFill>
                  <a:schemeClr val="bg2"/>
                </a:solidFill>
              </a:rPr>
              <a:t>de </a:t>
            </a:r>
            <a:r>
              <a:rPr lang="es-SV" sz="2800" dirty="0" smtClean="0">
                <a:solidFill>
                  <a:schemeClr val="bg2"/>
                </a:solidFill>
              </a:rPr>
              <a:t>Lanzamiento </a:t>
            </a:r>
            <a:r>
              <a:rPr lang="es-SV" sz="2800" dirty="0">
                <a:solidFill>
                  <a:schemeClr val="bg2"/>
                </a:solidFill>
              </a:rPr>
              <a:t>del </a:t>
            </a:r>
            <a:r>
              <a:rPr lang="es-SV" sz="2800" dirty="0" smtClean="0">
                <a:solidFill>
                  <a:schemeClr val="bg2"/>
                </a:solidFill>
              </a:rPr>
              <a:t>proyecto, </a:t>
            </a:r>
            <a:r>
              <a:rPr lang="es-SV" sz="2800" dirty="0">
                <a:solidFill>
                  <a:schemeClr val="bg2"/>
                </a:solidFill>
              </a:rPr>
              <a:t>que por motivos de fuerza mayor fue </a:t>
            </a:r>
            <a:r>
              <a:rPr lang="es-SV" sz="2800" dirty="0" smtClean="0">
                <a:solidFill>
                  <a:schemeClr val="bg2"/>
                </a:solidFill>
              </a:rPr>
              <a:t>suspendido</a:t>
            </a:r>
            <a:endParaRPr lang="es-SV" sz="2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SV" sz="2800" dirty="0">
                <a:solidFill>
                  <a:schemeClr val="bg2"/>
                </a:solidFill>
              </a:rPr>
              <a:t>Mediano </a:t>
            </a:r>
            <a:r>
              <a:rPr lang="es-SV" sz="2800" dirty="0" smtClean="0">
                <a:solidFill>
                  <a:schemeClr val="bg2"/>
                </a:solidFill>
              </a:rPr>
              <a:t>plazo, </a:t>
            </a:r>
            <a:r>
              <a:rPr lang="es-SV" sz="2800" dirty="0">
                <a:solidFill>
                  <a:schemeClr val="bg2"/>
                </a:solidFill>
              </a:rPr>
              <a:t>se contempla adquisición de más estaciones (sondas de medición</a:t>
            </a:r>
            <a:r>
              <a:rPr lang="es-SV" sz="2800" dirty="0" smtClean="0">
                <a:solidFill>
                  <a:schemeClr val="bg2"/>
                </a:solidFill>
              </a:rPr>
              <a:t>)</a:t>
            </a:r>
          </a:p>
          <a:p>
            <a:endParaRPr lang="es-SV" sz="2800" dirty="0"/>
          </a:p>
          <a:p>
            <a:endParaRPr lang="es-SV" sz="2800" dirty="0" smtClean="0"/>
          </a:p>
          <a:p>
            <a:endParaRPr lang="es-SV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Avances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18</a:t>
            </a:fld>
            <a:endParaRPr lang="en-US" sz="14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4" y="1340768"/>
            <a:ext cx="8964488" cy="264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8644" y="4797152"/>
            <a:ext cx="8713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u="sng" dirty="0" smtClean="0">
                <a:solidFill>
                  <a:schemeClr val="bg2"/>
                </a:solidFill>
                <a:hlinkClick r:id="rId4"/>
              </a:rPr>
              <a:t>http</a:t>
            </a:r>
            <a:r>
              <a:rPr lang="es-SV" sz="2800" u="sng" dirty="0">
                <a:solidFill>
                  <a:schemeClr val="bg2"/>
                </a:solidFill>
                <a:hlinkClick r:id="rId4"/>
              </a:rPr>
              <a:t>://rni.siget.gob.sv/gmap/ElSalvador.html</a:t>
            </a:r>
            <a:endParaRPr lang="es-SV" sz="2800" dirty="0">
              <a:solidFill>
                <a:schemeClr val="bg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0182" y="4012321"/>
            <a:ext cx="7344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>
                <a:solidFill>
                  <a:schemeClr val="bg2"/>
                </a:solidFill>
              </a:rPr>
              <a:t>Enlace del monitoreo continuo:</a:t>
            </a:r>
            <a:endParaRPr lang="es-SV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Avances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4" name="AutoShape 2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38100" y="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" name="AutoShape 4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190500" y="15240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7" y="919386"/>
            <a:ext cx="4594425" cy="412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276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Introducción</a:t>
            </a:r>
            <a:endParaRPr lang="es-SV" dirty="0"/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Antecedentes </a:t>
            </a:r>
            <a:r>
              <a:rPr lang="es-SV" dirty="0"/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Experiencia </a:t>
            </a:r>
            <a:r>
              <a:rPr lang="es-SV" dirty="0"/>
              <a:t>de El Salvador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Desarrollo </a:t>
            </a:r>
            <a:r>
              <a:rPr lang="es-SV" dirty="0"/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Avances</a:t>
            </a:r>
            <a:endParaRPr lang="es-SV" dirty="0"/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Beneficios </a:t>
            </a:r>
            <a:r>
              <a:rPr lang="es-SV" dirty="0"/>
              <a:t>nacionales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Pasos </a:t>
            </a:r>
            <a:r>
              <a:rPr lang="es-SV" dirty="0"/>
              <a:t>siguientes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Desafíos</a:t>
            </a:r>
          </a:p>
          <a:p>
            <a:pPr marL="0" lvl="0" indent="0">
              <a:buNone/>
            </a:pPr>
            <a:endParaRPr lang="es-SV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36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Avances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20</a:t>
            </a:fld>
            <a:endParaRPr lang="en-US" sz="1400"/>
          </a:p>
        </p:txBody>
      </p:sp>
      <p:sp>
        <p:nvSpPr>
          <p:cNvPr id="4" name="AutoShape 2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38100" y="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" name="AutoShape 4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190500" y="15240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2" name="1 Rectángulo"/>
          <p:cNvSpPr/>
          <p:nvPr/>
        </p:nvSpPr>
        <p:spPr>
          <a:xfrm>
            <a:off x="55910" y="980728"/>
            <a:ext cx="89535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es-SV" sz="2600" dirty="0" smtClean="0">
                <a:solidFill>
                  <a:schemeClr val="bg2"/>
                </a:solidFill>
              </a:rPr>
              <a:t>En </a:t>
            </a:r>
            <a:r>
              <a:rPr lang="es-SV" sz="2600" dirty="0">
                <a:solidFill>
                  <a:schemeClr val="bg2"/>
                </a:solidFill>
              </a:rPr>
              <a:t>febrero de 2013, </a:t>
            </a:r>
            <a:r>
              <a:rPr lang="es-SV" sz="2600" dirty="0" smtClean="0">
                <a:solidFill>
                  <a:schemeClr val="bg2"/>
                </a:solidFill>
              </a:rPr>
              <a:t>se desarrolló </a:t>
            </a:r>
            <a:r>
              <a:rPr lang="es-SV" sz="2600" dirty="0">
                <a:solidFill>
                  <a:schemeClr val="bg2"/>
                </a:solidFill>
              </a:rPr>
              <a:t>en nuestro país, taller de capacitación sobre el uso del equipo de medición, teoría, normativa y práctica en campo  para la realización de mapeo de radiaciones, el cual </a:t>
            </a:r>
            <a:r>
              <a:rPr lang="es-SV" sz="2600" dirty="0" smtClean="0">
                <a:solidFill>
                  <a:schemeClr val="bg2"/>
                </a:solidFill>
              </a:rPr>
              <a:t>fue impartido </a:t>
            </a:r>
            <a:r>
              <a:rPr lang="es-SV" sz="2600" dirty="0">
                <a:solidFill>
                  <a:schemeClr val="bg2"/>
                </a:solidFill>
              </a:rPr>
              <a:t>por </a:t>
            </a:r>
            <a:r>
              <a:rPr lang="es-SV" sz="2600" dirty="0" smtClean="0">
                <a:solidFill>
                  <a:schemeClr val="bg2"/>
                </a:solidFill>
              </a:rPr>
              <a:t>el consultor </a:t>
            </a:r>
            <a:r>
              <a:rPr lang="es-SV" sz="2600" dirty="0">
                <a:solidFill>
                  <a:schemeClr val="bg2"/>
                </a:solidFill>
              </a:rPr>
              <a:t>de la UIT y técnicos expertos en la utilización de equipo de monitoreo.  </a:t>
            </a:r>
            <a:r>
              <a:rPr lang="es-SV" sz="2600" dirty="0" smtClean="0">
                <a:solidFill>
                  <a:schemeClr val="bg2"/>
                </a:solidFill>
              </a:rPr>
              <a:t>Personal </a:t>
            </a:r>
            <a:r>
              <a:rPr lang="es-SV" sz="2600" dirty="0">
                <a:solidFill>
                  <a:schemeClr val="bg2"/>
                </a:solidFill>
              </a:rPr>
              <a:t>técnico de </a:t>
            </a:r>
            <a:r>
              <a:rPr lang="es-SV" sz="2600" dirty="0" smtClean="0">
                <a:solidFill>
                  <a:schemeClr val="bg2"/>
                </a:solidFill>
              </a:rPr>
              <a:t>instituciones nacionales y extranjeras participaron en ese encuentro.</a:t>
            </a:r>
          </a:p>
          <a:p>
            <a:pPr algn="just">
              <a:tabLst>
                <a:tab pos="355600" algn="l"/>
              </a:tabLst>
            </a:pPr>
            <a:endParaRPr lang="es-SV" sz="2600" b="1" dirty="0" smtClean="0">
              <a:solidFill>
                <a:schemeClr val="bg2"/>
              </a:solidFill>
            </a:endParaRPr>
          </a:p>
          <a:p>
            <a:pPr algn="just">
              <a:tabLst>
                <a:tab pos="355600" algn="l"/>
              </a:tabLst>
            </a:pPr>
            <a:r>
              <a:rPr lang="es-SV" sz="2600" b="1" dirty="0" smtClean="0">
                <a:solidFill>
                  <a:schemeClr val="bg2"/>
                </a:solidFill>
              </a:rPr>
              <a:t>Otras consideraciones:</a:t>
            </a:r>
            <a:endParaRPr lang="es-SV" sz="2600" b="1" dirty="0">
              <a:solidFill>
                <a:schemeClr val="bg2"/>
              </a:solidFill>
            </a:endParaRPr>
          </a:p>
          <a:p>
            <a:pPr algn="just"/>
            <a:r>
              <a:rPr lang="es-ES" sz="2600" dirty="0" smtClean="0">
                <a:solidFill>
                  <a:schemeClr val="bg2"/>
                </a:solidFill>
              </a:rPr>
              <a:t>1. Firme </a:t>
            </a:r>
            <a:r>
              <a:rPr lang="es-ES" sz="2600" dirty="0">
                <a:solidFill>
                  <a:schemeClr val="bg2"/>
                </a:solidFill>
              </a:rPr>
              <a:t>conducción o liderazgo en el tema</a:t>
            </a:r>
            <a:endParaRPr lang="es-SV" sz="2600" dirty="0">
              <a:solidFill>
                <a:schemeClr val="bg2"/>
              </a:solidFill>
            </a:endParaRPr>
          </a:p>
          <a:p>
            <a:pPr algn="just"/>
            <a:r>
              <a:rPr lang="es-ES" sz="2600" dirty="0" smtClean="0">
                <a:solidFill>
                  <a:schemeClr val="bg2"/>
                </a:solidFill>
              </a:rPr>
              <a:t>2. En </a:t>
            </a:r>
            <a:r>
              <a:rPr lang="es-ES" sz="2600" dirty="0">
                <a:solidFill>
                  <a:schemeClr val="bg2"/>
                </a:solidFill>
              </a:rPr>
              <a:t>cada país este rol podría ser distinto por las distintas leyes </a:t>
            </a:r>
            <a:endParaRPr lang="es-SV" sz="2600" dirty="0">
              <a:solidFill>
                <a:schemeClr val="bg2"/>
              </a:solidFill>
            </a:endParaRPr>
          </a:p>
          <a:p>
            <a:pPr algn="just">
              <a:tabLst>
                <a:tab pos="355600" algn="l"/>
              </a:tabLst>
            </a:pPr>
            <a:endParaRPr lang="es-SV" sz="2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21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Introducción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Antecedentes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Experiencia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El Salvador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Desarrollo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Avances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Beneficios </a:t>
            </a:r>
            <a:r>
              <a:rPr lang="es-SV" dirty="0"/>
              <a:t>nacionales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Pasos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siguientes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Desafíos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7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Beneficios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22</a:t>
            </a:fld>
            <a:endParaRPr lang="en-US" sz="1400"/>
          </a:p>
        </p:txBody>
      </p:sp>
      <p:sp>
        <p:nvSpPr>
          <p:cNvPr id="4" name="AutoShape 2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38100" y="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" name="AutoShape 4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190500" y="15240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3" name="2 Rectángulo"/>
          <p:cNvSpPr/>
          <p:nvPr/>
        </p:nvSpPr>
        <p:spPr>
          <a:xfrm>
            <a:off x="190500" y="1238250"/>
            <a:ext cx="87739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AutoNum type="arabicPeriod"/>
            </a:pPr>
            <a:r>
              <a:rPr lang="es-SV" dirty="0" smtClean="0">
                <a:solidFill>
                  <a:schemeClr val="bg2"/>
                </a:solidFill>
              </a:rPr>
              <a:t>Se ha logrado un nivel de concientización alto entre las instituciones, sobre un tema que preocupa a la población;</a:t>
            </a:r>
          </a:p>
          <a:p>
            <a:pPr marL="266700" indent="-266700">
              <a:buAutoNum type="arabicPeriod"/>
            </a:pPr>
            <a:r>
              <a:rPr lang="es-SV" dirty="0" smtClean="0">
                <a:solidFill>
                  <a:schemeClr val="bg2"/>
                </a:solidFill>
              </a:rPr>
              <a:t>Se cuenta con mapa de radiación completo del área metropolitana SS;</a:t>
            </a:r>
          </a:p>
          <a:p>
            <a:pPr marL="266700" indent="-266700">
              <a:buAutoNum type="arabicPeriod"/>
            </a:pPr>
            <a:r>
              <a:rPr lang="es-SV" dirty="0" smtClean="0">
                <a:solidFill>
                  <a:schemeClr val="bg2"/>
                </a:solidFill>
              </a:rPr>
              <a:t>Beneficiados con Plan Piloto para CA;</a:t>
            </a:r>
          </a:p>
          <a:p>
            <a:pPr marL="266700" indent="-266700">
              <a:buAutoNum type="arabicPeriod"/>
            </a:pPr>
            <a:r>
              <a:rPr lang="es-SV" dirty="0" smtClean="0">
                <a:solidFill>
                  <a:schemeClr val="bg2"/>
                </a:solidFill>
              </a:rPr>
              <a:t>Equipos funcionando adecuadamente;</a:t>
            </a:r>
          </a:p>
          <a:p>
            <a:pPr marL="266700" indent="-266700">
              <a:buAutoNum type="arabicPeriod"/>
            </a:pPr>
            <a:r>
              <a:rPr lang="es-SV" dirty="0" smtClean="0">
                <a:solidFill>
                  <a:schemeClr val="bg2"/>
                </a:solidFill>
              </a:rPr>
              <a:t>Se informa a la población de nuevas herramientas;</a:t>
            </a:r>
          </a:p>
          <a:p>
            <a:pPr marL="266700" indent="-266700">
              <a:buAutoNum type="arabicPeriod"/>
            </a:pPr>
            <a:endParaRPr lang="es-SV" dirty="0" smtClean="0">
              <a:solidFill>
                <a:schemeClr val="bg2"/>
              </a:solidFill>
            </a:endParaRPr>
          </a:p>
          <a:p>
            <a:pPr marL="266700" indent="-266700">
              <a:buAutoNum type="arabicPeriod"/>
            </a:pPr>
            <a:endParaRPr lang="es-SV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23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Introducción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Antecedentes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Experiencia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El Salvador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Desarrollo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Avances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Beneficios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nacionales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Pasos </a:t>
            </a:r>
            <a:r>
              <a:rPr lang="es-SV" dirty="0"/>
              <a:t>siguientes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Desafíos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7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Pasos</a:t>
            </a:r>
            <a:r>
              <a:rPr lang="en-US" dirty="0" smtClean="0"/>
              <a:t> </a:t>
            </a:r>
            <a:r>
              <a:rPr lang="en-US" dirty="0" err="1" smtClean="0"/>
              <a:t>siguientes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24</a:t>
            </a:fld>
            <a:endParaRPr lang="en-US" sz="1400"/>
          </a:p>
        </p:txBody>
      </p:sp>
      <p:sp>
        <p:nvSpPr>
          <p:cNvPr id="4" name="AutoShape 2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38100" y="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" name="AutoShape 4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190500" y="15240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3" name="2 Rectángulo"/>
          <p:cNvSpPr/>
          <p:nvPr/>
        </p:nvSpPr>
        <p:spPr>
          <a:xfrm>
            <a:off x="467544" y="856357"/>
            <a:ext cx="83884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SV" dirty="0" smtClean="0">
                <a:solidFill>
                  <a:schemeClr val="bg2"/>
                </a:solidFill>
              </a:rPr>
              <a:t>Continuar apoyo al Ministerio de Salud y Alcaldías - OPAMSS;</a:t>
            </a:r>
          </a:p>
          <a:p>
            <a:pPr marL="514350" indent="-514350">
              <a:buAutoNum type="arabicPeriod"/>
            </a:pPr>
            <a:r>
              <a:rPr lang="es-SV" dirty="0" smtClean="0">
                <a:solidFill>
                  <a:schemeClr val="bg2"/>
                </a:solidFill>
              </a:rPr>
              <a:t>Mejorar página WEB, introducir más información y documentación pertinente de los entes especializados – UIT, ICNIRP, etc.</a:t>
            </a:r>
          </a:p>
          <a:p>
            <a:pPr marL="514350" indent="-514350">
              <a:buAutoNum type="arabicPeriod"/>
            </a:pPr>
            <a:r>
              <a:rPr lang="es-SV" dirty="0">
                <a:solidFill>
                  <a:schemeClr val="bg2"/>
                </a:solidFill>
              </a:rPr>
              <a:t>N</a:t>
            </a:r>
            <a:r>
              <a:rPr lang="es-SV" dirty="0" smtClean="0">
                <a:solidFill>
                  <a:schemeClr val="bg2"/>
                </a:solidFill>
              </a:rPr>
              <a:t>uevo formulario para </a:t>
            </a:r>
            <a:r>
              <a:rPr lang="es-SV" dirty="0">
                <a:solidFill>
                  <a:schemeClr val="bg2"/>
                </a:solidFill>
              </a:rPr>
              <a:t>interposición de </a:t>
            </a:r>
            <a:r>
              <a:rPr lang="es-SV" dirty="0" smtClean="0">
                <a:solidFill>
                  <a:schemeClr val="bg2"/>
                </a:solidFill>
              </a:rPr>
              <a:t>quejas/inspecciones;</a:t>
            </a:r>
          </a:p>
          <a:p>
            <a:pPr marL="514350" indent="-514350">
              <a:buFontTx/>
              <a:buAutoNum type="arabicPeriod"/>
            </a:pPr>
            <a:r>
              <a:rPr lang="es-SV" dirty="0">
                <a:solidFill>
                  <a:schemeClr val="bg2"/>
                </a:solidFill>
              </a:rPr>
              <a:t>Organización </a:t>
            </a:r>
            <a:r>
              <a:rPr lang="es-SV" dirty="0" smtClean="0">
                <a:solidFill>
                  <a:schemeClr val="bg2"/>
                </a:solidFill>
              </a:rPr>
              <a:t>final para lanzamiento oficial y difusión de panfletos informativos.</a:t>
            </a:r>
            <a:endParaRPr lang="es-SV" dirty="0">
              <a:solidFill>
                <a:schemeClr val="bg2"/>
              </a:solidFill>
            </a:endParaRPr>
          </a:p>
          <a:p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6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25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Introducción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Antecedentes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Experiencia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El Salvador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Desarrollo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Avances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Beneficios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nacionales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Pasos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siguientes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Desafíos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18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Desafíos</a:t>
            </a:r>
            <a:endParaRPr lang="en-US" dirty="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26</a:t>
            </a:fld>
            <a:endParaRPr lang="en-US" sz="1400"/>
          </a:p>
        </p:txBody>
      </p:sp>
      <p:sp>
        <p:nvSpPr>
          <p:cNvPr id="4" name="AutoShape 2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38100" y="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" name="AutoShape 4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190500" y="15240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3" name="2 Rectángulo"/>
          <p:cNvSpPr/>
          <p:nvPr/>
        </p:nvSpPr>
        <p:spPr>
          <a:xfrm>
            <a:off x="755576" y="1413064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SV" dirty="0"/>
          </a:p>
        </p:txBody>
      </p:sp>
      <p:sp>
        <p:nvSpPr>
          <p:cNvPr id="2" name="1 Rectángulo"/>
          <p:cNvSpPr/>
          <p:nvPr/>
        </p:nvSpPr>
        <p:spPr>
          <a:xfrm>
            <a:off x="190500" y="856356"/>
            <a:ext cx="89535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es-SV" dirty="0" smtClean="0">
                <a:solidFill>
                  <a:schemeClr val="bg2"/>
                </a:solidFill>
              </a:rPr>
              <a:t>Contar </a:t>
            </a:r>
            <a:r>
              <a:rPr lang="es-SV" dirty="0">
                <a:solidFill>
                  <a:schemeClr val="bg2"/>
                </a:solidFill>
              </a:rPr>
              <a:t>con código de buenas </a:t>
            </a:r>
            <a:r>
              <a:rPr lang="es-SV" dirty="0" smtClean="0">
                <a:solidFill>
                  <a:schemeClr val="bg2"/>
                </a:solidFill>
              </a:rPr>
              <a:t>prácticas, para dotar </a:t>
            </a:r>
            <a:r>
              <a:rPr lang="es-SV" dirty="0">
                <a:solidFill>
                  <a:schemeClr val="bg2"/>
                </a:solidFill>
              </a:rPr>
              <a:t>a </a:t>
            </a:r>
            <a:r>
              <a:rPr lang="es-SV" dirty="0" smtClean="0">
                <a:solidFill>
                  <a:schemeClr val="bg2"/>
                </a:solidFill>
              </a:rPr>
              <a:t>las mismas de </a:t>
            </a:r>
            <a:r>
              <a:rPr lang="es-SV" dirty="0">
                <a:solidFill>
                  <a:schemeClr val="bg2"/>
                </a:solidFill>
              </a:rPr>
              <a:t>una guía general que sirva como herramienta de consulta a la hora de elaborar ordenanzas </a:t>
            </a:r>
            <a:r>
              <a:rPr lang="es-SV" dirty="0" smtClean="0">
                <a:solidFill>
                  <a:schemeClr val="bg2"/>
                </a:solidFill>
              </a:rPr>
              <a:t>municipales;</a:t>
            </a:r>
          </a:p>
          <a:p>
            <a:pPr marL="355600" indent="-355600">
              <a:buFont typeface="+mj-lt"/>
              <a:buAutoNum type="arabicPeriod"/>
            </a:pPr>
            <a:r>
              <a:rPr lang="es-ES" dirty="0" smtClean="0">
                <a:solidFill>
                  <a:schemeClr val="bg2"/>
                </a:solidFill>
              </a:rPr>
              <a:t>Que </a:t>
            </a:r>
            <a:r>
              <a:rPr lang="es-ES" dirty="0">
                <a:solidFill>
                  <a:schemeClr val="bg2"/>
                </a:solidFill>
              </a:rPr>
              <a:t>el Ministerio de Salud, </a:t>
            </a:r>
            <a:r>
              <a:rPr lang="es-ES" dirty="0" smtClean="0">
                <a:solidFill>
                  <a:schemeClr val="bg2"/>
                </a:solidFill>
              </a:rPr>
              <a:t>emita un  </a:t>
            </a:r>
            <a:r>
              <a:rPr lang="es-ES" dirty="0">
                <a:solidFill>
                  <a:schemeClr val="bg2"/>
                </a:solidFill>
              </a:rPr>
              <a:t>Reglamento de RNI;</a:t>
            </a:r>
            <a:endParaRPr lang="es-SV" dirty="0">
              <a:solidFill>
                <a:schemeClr val="bg2"/>
              </a:solidFill>
            </a:endParaRPr>
          </a:p>
          <a:p>
            <a:pPr marL="355600" indent="-355600">
              <a:buFont typeface="+mj-lt"/>
              <a:buAutoNum type="arabicPeriod"/>
            </a:pPr>
            <a:r>
              <a:rPr lang="es-SV" dirty="0" smtClean="0">
                <a:solidFill>
                  <a:schemeClr val="bg2"/>
                </a:solidFill>
              </a:rPr>
              <a:t>Que </a:t>
            </a:r>
            <a:r>
              <a:rPr lang="es-SV" dirty="0">
                <a:solidFill>
                  <a:schemeClr val="bg2"/>
                </a:solidFill>
              </a:rPr>
              <a:t>los niveles de socialización </a:t>
            </a:r>
            <a:r>
              <a:rPr lang="es-SV" dirty="0" smtClean="0">
                <a:solidFill>
                  <a:schemeClr val="bg2"/>
                </a:solidFill>
              </a:rPr>
              <a:t>causen impacto </a:t>
            </a:r>
            <a:r>
              <a:rPr lang="es-SV" dirty="0">
                <a:solidFill>
                  <a:schemeClr val="bg2"/>
                </a:solidFill>
              </a:rPr>
              <a:t>y </a:t>
            </a:r>
            <a:r>
              <a:rPr lang="es-SV" dirty="0" smtClean="0">
                <a:solidFill>
                  <a:schemeClr val="bg2"/>
                </a:solidFill>
              </a:rPr>
              <a:t>exista </a:t>
            </a:r>
            <a:r>
              <a:rPr lang="es-SV" dirty="0">
                <a:solidFill>
                  <a:schemeClr val="bg2"/>
                </a:solidFill>
              </a:rPr>
              <a:t>una efectiva </a:t>
            </a:r>
            <a:r>
              <a:rPr lang="es-SV" dirty="0" smtClean="0">
                <a:solidFill>
                  <a:schemeClr val="bg2"/>
                </a:solidFill>
              </a:rPr>
              <a:t>difusión;</a:t>
            </a:r>
            <a:endParaRPr lang="es-SV" dirty="0">
              <a:solidFill>
                <a:schemeClr val="bg2"/>
              </a:solidFill>
            </a:endParaRPr>
          </a:p>
          <a:p>
            <a:pPr marL="355600" indent="-355600">
              <a:buFont typeface="+mj-lt"/>
              <a:buAutoNum type="arabicPeriod"/>
            </a:pPr>
            <a:r>
              <a:rPr lang="es-SV" dirty="0">
                <a:solidFill>
                  <a:schemeClr val="bg2"/>
                </a:solidFill>
              </a:rPr>
              <a:t>Adquisición de más equipos </a:t>
            </a:r>
            <a:r>
              <a:rPr lang="es-SV" dirty="0" smtClean="0">
                <a:solidFill>
                  <a:schemeClr val="bg2"/>
                </a:solidFill>
              </a:rPr>
              <a:t>para </a:t>
            </a:r>
            <a:r>
              <a:rPr lang="es-SV" dirty="0">
                <a:solidFill>
                  <a:schemeClr val="bg2"/>
                </a:solidFill>
              </a:rPr>
              <a:t>otras áreas del </a:t>
            </a:r>
            <a:r>
              <a:rPr lang="es-SV" dirty="0" smtClean="0">
                <a:solidFill>
                  <a:schemeClr val="bg2"/>
                </a:solidFill>
              </a:rPr>
              <a:t>país.</a:t>
            </a:r>
            <a:endParaRPr lang="es-SV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EF1C9D8-EF56-48E4-9676-6CE65C48A144}" type="slidenum">
              <a:rPr lang="en-US" sz="1400"/>
              <a:pPr/>
              <a:t>27</a:t>
            </a:fld>
            <a:endParaRPr lang="en-US" sz="1400"/>
          </a:p>
        </p:txBody>
      </p:sp>
      <p:sp>
        <p:nvSpPr>
          <p:cNvPr id="4" name="AutoShape 2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38100" y="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" name="AutoShape 4" descr="https://mail.siget.gob.sv/owa/attachment.ashx?id=RgAAAAAHF0bEoqvWQoCABQNo7GcZBwDUKFo%2bIeegSKr9Ql4afmiJAAAAALrmAAAMoGDOz7ayTJqYcsKgX%2bAiALUHT83IAAAJ&amp;attcnt=1&amp;attid0=EABDsbGTkXJnSJMH9Fl1hshH"/>
          <p:cNvSpPr>
            <a:spLocks noChangeAspect="1" noChangeArrowheads="1"/>
          </p:cNvSpPr>
          <p:nvPr/>
        </p:nvSpPr>
        <p:spPr bwMode="auto">
          <a:xfrm>
            <a:off x="190500" y="152400"/>
            <a:ext cx="2743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3" name="2 Rectángulo"/>
          <p:cNvSpPr/>
          <p:nvPr/>
        </p:nvSpPr>
        <p:spPr>
          <a:xfrm>
            <a:off x="755576" y="1413064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SV" dirty="0"/>
          </a:p>
        </p:txBody>
      </p:sp>
      <p:sp>
        <p:nvSpPr>
          <p:cNvPr id="2" name="1 Rectángulo"/>
          <p:cNvSpPr/>
          <p:nvPr/>
        </p:nvSpPr>
        <p:spPr>
          <a:xfrm>
            <a:off x="294928" y="1997839"/>
            <a:ext cx="88490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SV" sz="3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Muchas Gracias!</a:t>
            </a:r>
          </a:p>
          <a:p>
            <a:pPr>
              <a:defRPr/>
            </a:pPr>
            <a:endParaRPr lang="es-SV" sz="36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defRPr/>
            </a:pPr>
            <a:endParaRPr lang="es-SV" sz="28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defRPr/>
            </a:pPr>
            <a:endParaRPr lang="es-SV" sz="28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es-SV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Email: alex@siget.gob.sv</a:t>
            </a:r>
            <a:endParaRPr lang="es-SV" sz="2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68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Introducción</a:t>
            </a:r>
            <a:endParaRPr lang="es-SV" dirty="0"/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Antecedentes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Experiencia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El Salvador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Desarrollo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Avances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Beneficios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nacionales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Pasos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siguientes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Desafíos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66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1"/>
            <a:ext cx="8229600" cy="648072"/>
          </a:xfrm>
        </p:spPr>
        <p:txBody>
          <a:bodyPr/>
          <a:lstStyle/>
          <a:p>
            <a:r>
              <a:rPr lang="es-SV" dirty="0" smtClean="0"/>
              <a:t>Datos de </a:t>
            </a:r>
            <a:r>
              <a:rPr lang="es-SV" dirty="0"/>
              <a:t>El </a:t>
            </a:r>
            <a:r>
              <a:rPr lang="es-SV" dirty="0" smtClean="0"/>
              <a:t>Salvador</a:t>
            </a:r>
            <a:endParaRPr lang="es-SV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7" y="1556791"/>
            <a:ext cx="76485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Introducción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Antecedentes </a:t>
            </a:r>
            <a:r>
              <a:rPr lang="es-SV" dirty="0"/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Experiencia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El Salvador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Desarrollo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Avances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Beneficios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nacionales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Pasos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siguientes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Desafíos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Conclusiones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75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6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Antecedentes</a:t>
            </a:r>
            <a:r>
              <a:rPr lang="en-US" dirty="0" smtClean="0"/>
              <a:t> del </a:t>
            </a:r>
            <a:r>
              <a:rPr lang="en-US" dirty="0" err="1" smtClean="0"/>
              <a:t>Proyecto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352928" cy="4525963"/>
          </a:xfrm>
        </p:spPr>
        <p:txBody>
          <a:bodyPr/>
          <a:lstStyle/>
          <a:p>
            <a:r>
              <a:rPr lang="es-SV" sz="2800" dirty="0"/>
              <a:t>Generación de </a:t>
            </a:r>
            <a:r>
              <a:rPr lang="es-SV" sz="2800" dirty="0" smtClean="0"/>
              <a:t>iniciativa </a:t>
            </a:r>
            <a:r>
              <a:rPr lang="es-SV" sz="2800" dirty="0"/>
              <a:t>y </a:t>
            </a:r>
            <a:r>
              <a:rPr lang="es-SV" sz="2800" dirty="0" smtClean="0"/>
              <a:t>auspiciantes</a:t>
            </a:r>
            <a:endParaRPr lang="es-SV" sz="2800" dirty="0"/>
          </a:p>
          <a:p>
            <a:r>
              <a:rPr lang="es-SV" sz="2800" dirty="0"/>
              <a:t>Plan Piloto El Salvador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2088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CEDB8A-F0EF-4C4A-95ED-EE159C6CDC36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Indice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Introducción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Antecedentes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/>
              <a:t>Experiencia </a:t>
            </a:r>
            <a:r>
              <a:rPr lang="es-SV" dirty="0"/>
              <a:t>de El Salvador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Desarrollo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Proyecto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Avances</a:t>
            </a: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Beneficios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nacionales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Pasos </a:t>
            </a:r>
            <a:r>
              <a:rPr lang="es-SV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siguientes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Desafíos</a:t>
            </a:r>
          </a:p>
          <a:p>
            <a:pPr marL="0" lvl="0" indent="0">
              <a:buNone/>
            </a:pPr>
            <a:endParaRPr lang="es-SV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9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D9097D-7981-4458-9C31-7FADB2AA590D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3447" y="836713"/>
            <a:ext cx="8229600" cy="792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Nivel</a:t>
            </a:r>
            <a:r>
              <a:rPr lang="en-US" sz="2800" dirty="0" smtClean="0"/>
              <a:t> </a:t>
            </a:r>
            <a:r>
              <a:rPr lang="en-US" sz="2800" dirty="0" err="1" smtClean="0"/>
              <a:t>maximo</a:t>
            </a:r>
            <a:r>
              <a:rPr lang="en-US" sz="2800" dirty="0" smtClean="0"/>
              <a:t> </a:t>
            </a:r>
            <a:r>
              <a:rPr lang="en-US" sz="2800" dirty="0" err="1" smtClean="0"/>
              <a:t>encontrado</a:t>
            </a:r>
            <a:endParaRPr lang="en-US" sz="2800" dirty="0" smtClean="0"/>
          </a:p>
        </p:txBody>
      </p:sp>
      <p:sp>
        <p:nvSpPr>
          <p:cNvPr id="61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Experiencia</a:t>
            </a:r>
            <a:r>
              <a:rPr lang="en-US" dirty="0" smtClean="0"/>
              <a:t> de El Salvador</a:t>
            </a:r>
            <a:endParaRPr lang="en-US" dirty="0" smtClean="0"/>
          </a:p>
        </p:txBody>
      </p:sp>
      <p:sp>
        <p:nvSpPr>
          <p:cNvPr id="8" name="2 Marcador de contenido"/>
          <p:cNvSpPr>
            <a:spLocks/>
          </p:cNvSpPr>
          <p:nvPr/>
        </p:nvSpPr>
        <p:spPr bwMode="auto">
          <a:xfrm>
            <a:off x="0" y="1899709"/>
            <a:ext cx="89646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0563" indent="-6096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s-SV" sz="2400" smtClean="0">
                <a:latin typeface="Tahoma" pitchFamily="34" charset="0"/>
              </a:rPr>
              <a:t>Sala-Estar frente a antenas en 3er piso. Monopolo a 12 m aprox</a:t>
            </a:r>
          </a:p>
          <a:p>
            <a:pPr marL="690563" indent="-6096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s-SV" sz="2400" smtClean="0">
              <a:latin typeface="Tahoma" pitchFamily="34" charset="0"/>
            </a:endParaRPr>
          </a:p>
          <a:p>
            <a:pPr marL="690563" indent="-609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Tx/>
              <a:buChar char="-"/>
            </a:pPr>
            <a:endParaRPr lang="es-SV" sz="2400" smtClean="0">
              <a:latin typeface="Tahoma" pitchFamily="34" charset="0"/>
            </a:endParaRPr>
          </a:p>
          <a:p>
            <a:pPr marL="690563" indent="-6096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s-SV" sz="2400" smtClean="0">
              <a:latin typeface="Tahoma" pitchFamily="34" charset="0"/>
            </a:endParaRPr>
          </a:p>
          <a:p>
            <a:pPr marL="690563" indent="-609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s-SV" sz="2400">
              <a:latin typeface="Tahoma" pitchFamily="34" charset="0"/>
            </a:endParaRPr>
          </a:p>
        </p:txBody>
      </p:sp>
      <p:pic>
        <p:nvPicPr>
          <p:cNvPr id="9" name="Picture 17" descr="DSC040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20434"/>
            <a:ext cx="60499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2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10959"/>
            <a:ext cx="5329237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19726"/>
              </p:ext>
            </p:extLst>
          </p:nvPr>
        </p:nvGraphicFramePr>
        <p:xfrm>
          <a:off x="1619672" y="1381753"/>
          <a:ext cx="5249863" cy="517956"/>
        </p:xfrm>
        <a:graphic>
          <a:graphicData uri="http://schemas.openxmlformats.org/drawingml/2006/table">
            <a:tbl>
              <a:tblPr/>
              <a:tblGrid>
                <a:gridCol w="792163"/>
                <a:gridCol w="44577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35.64 </a:t>
                      </a: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µW/cm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Quito, Ecuador, 14 August 2013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CD9097D-7981-4458-9C31-7FADB2AA590D}" type="slidenum">
              <a:rPr lang="en-US" sz="1400"/>
              <a:pPr/>
              <a:t>9</a:t>
            </a:fld>
            <a:endParaRPr lang="en-US" sz="1400"/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1124744"/>
            <a:ext cx="8229600" cy="792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Quejas</a:t>
            </a:r>
            <a:r>
              <a:rPr lang="en-US" sz="2800" dirty="0" smtClean="0"/>
              <a:t> </a:t>
            </a:r>
            <a:r>
              <a:rPr lang="en-US" sz="2800" dirty="0" err="1" smtClean="0"/>
              <a:t>comunes</a:t>
            </a:r>
            <a:endParaRPr lang="en-US" sz="2800" dirty="0" smtClean="0"/>
          </a:p>
        </p:txBody>
      </p:sp>
      <p:sp>
        <p:nvSpPr>
          <p:cNvPr id="61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Experiencia</a:t>
            </a:r>
            <a:r>
              <a:rPr lang="en-US" dirty="0" smtClean="0"/>
              <a:t> de El Salvador</a:t>
            </a:r>
            <a:endParaRPr lang="en-US" dirty="0" smtClean="0"/>
          </a:p>
        </p:txBody>
      </p:sp>
      <p:sp>
        <p:nvSpPr>
          <p:cNvPr id="12" name="2 Marcador de contenido"/>
          <p:cNvSpPr>
            <a:spLocks/>
          </p:cNvSpPr>
          <p:nvPr/>
        </p:nvSpPr>
        <p:spPr bwMode="auto">
          <a:xfrm>
            <a:off x="251519" y="1916832"/>
            <a:ext cx="8568951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§"/>
            </a:pPr>
            <a:endParaRPr lang="es-SV" sz="2800" dirty="0">
              <a:solidFill>
                <a:schemeClr val="bg2"/>
              </a:solidFill>
              <a:latin typeface="+mn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s-SV" sz="2800" dirty="0">
                <a:solidFill>
                  <a:schemeClr val="bg2"/>
                </a:solidFill>
                <a:latin typeface="+mn-lt"/>
              </a:rPr>
              <a:t>Daños a la Salud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s-SV" sz="2800" dirty="0">
                <a:solidFill>
                  <a:schemeClr val="bg2"/>
                </a:solidFill>
                <a:latin typeface="+mn-lt"/>
              </a:rPr>
              <a:t>Altura de Torre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s-SV" sz="2800" dirty="0">
                <a:solidFill>
                  <a:schemeClr val="bg2"/>
                </a:solidFill>
                <a:latin typeface="+mn-lt"/>
              </a:rPr>
              <a:t>Ruido de Equipo (Aires Acondicionados)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s-SV" sz="2800" dirty="0">
                <a:solidFill>
                  <a:schemeClr val="bg2"/>
                </a:solidFill>
                <a:latin typeface="+mn-lt"/>
              </a:rPr>
              <a:t>Ruidos Atmosféricos (Caída de Rayos)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§"/>
            </a:pPr>
            <a:endParaRPr lang="es-SV" sz="2800" dirty="0">
              <a:solidFill>
                <a:schemeClr val="bg2"/>
              </a:solidFill>
              <a:latin typeface="+mn-lt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§"/>
            </a:pPr>
            <a:endParaRPr lang="es-SV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2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D759660C12D4BB935D6B474958E4B" ma:contentTypeVersion="1" ma:contentTypeDescription="Create a new document." ma:contentTypeScope="" ma:versionID="7fd99294d6218770718314b4ffce9be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68CC00-B01C-42B4-B46D-E4E00D2F90CC}"/>
</file>

<file path=customXml/itemProps2.xml><?xml version="1.0" encoding="utf-8"?>
<ds:datastoreItem xmlns:ds="http://schemas.openxmlformats.org/officeDocument/2006/customXml" ds:itemID="{33A2B6E1-03E3-4D0A-B7E1-FA35E026E822}"/>
</file>

<file path=customXml/itemProps3.xml><?xml version="1.0" encoding="utf-8"?>
<ds:datastoreItem xmlns:ds="http://schemas.openxmlformats.org/officeDocument/2006/customXml" ds:itemID="{A9DA2C88-3448-4857-91BF-17BB2B195418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2356</TotalTime>
  <Words>1080</Words>
  <Application>Microsoft Office PowerPoint</Application>
  <PresentationFormat>Presentación en pantalla (4:3)</PresentationFormat>
  <Paragraphs>258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ITU-e</vt:lpstr>
      <vt:lpstr>Proyecto UIT-COMTELCA-SIGET Caso El Salvador</vt:lpstr>
      <vt:lpstr>Indice</vt:lpstr>
      <vt:lpstr>Indice</vt:lpstr>
      <vt:lpstr>Introducción</vt:lpstr>
      <vt:lpstr>Indice</vt:lpstr>
      <vt:lpstr>Antecedentes del Proyecto</vt:lpstr>
      <vt:lpstr>Indice</vt:lpstr>
      <vt:lpstr>Experiencia de El Salvador</vt:lpstr>
      <vt:lpstr>Experiencia de El Salvador</vt:lpstr>
      <vt:lpstr>Indice</vt:lpstr>
      <vt:lpstr>Desarrollo del Proyecto</vt:lpstr>
      <vt:lpstr>Desarrollo del Proyecto</vt:lpstr>
      <vt:lpstr>Desarrollo del Proyecto</vt:lpstr>
      <vt:lpstr>Desarrollo del Proyecto</vt:lpstr>
      <vt:lpstr>Categorizacion Medio Ambiental</vt:lpstr>
      <vt:lpstr>Indice</vt:lpstr>
      <vt:lpstr>Avances del Proyecto</vt:lpstr>
      <vt:lpstr>Avances del Proyecto</vt:lpstr>
      <vt:lpstr>Avances del Proyecto</vt:lpstr>
      <vt:lpstr>Avances del Proyecto</vt:lpstr>
      <vt:lpstr>Indice</vt:lpstr>
      <vt:lpstr>Beneficios Nacionales</vt:lpstr>
      <vt:lpstr>Indice</vt:lpstr>
      <vt:lpstr>Pasos siguientes</vt:lpstr>
      <vt:lpstr>Indice</vt:lpstr>
      <vt:lpstr>Desafíos</vt:lpstr>
      <vt:lpstr>Presentación de PowerPoint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siget</cp:lastModifiedBy>
  <cp:revision>384</cp:revision>
  <cp:lastPrinted>2001-11-25T13:41:09Z</cp:lastPrinted>
  <dcterms:created xsi:type="dcterms:W3CDTF">2007-02-20T15:47:31Z</dcterms:created>
  <dcterms:modified xsi:type="dcterms:W3CDTF">2013-08-14T02:26:44Z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0x010100B8DD759660C12D4BB935D6B474958E4B</vt:lpwstr>
  </property>
</Properties>
</file>