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0" r:id="rId2"/>
  </p:sldMasterIdLst>
  <p:notesMasterIdLst>
    <p:notesMasterId r:id="rId14"/>
  </p:notesMasterIdLst>
  <p:handoutMasterIdLst>
    <p:handoutMasterId r:id="rId15"/>
  </p:handoutMasterIdLst>
  <p:sldIdLst>
    <p:sldId id="324" r:id="rId3"/>
    <p:sldId id="390" r:id="rId4"/>
    <p:sldId id="405" r:id="rId5"/>
    <p:sldId id="332" r:id="rId6"/>
    <p:sldId id="315" r:id="rId7"/>
    <p:sldId id="334" r:id="rId8"/>
    <p:sldId id="401" r:id="rId9"/>
    <p:sldId id="366" r:id="rId10"/>
    <p:sldId id="317" r:id="rId11"/>
    <p:sldId id="314" r:id="rId12"/>
    <p:sldId id="321" r:id="rId13"/>
  </p:sldIdLst>
  <p:sldSz cx="9144000" cy="6858000" type="screen4x3"/>
  <p:notesSz cx="7315200" cy="9601200"/>
  <p:defaultTextStyle>
    <a:defPPr>
      <a:defRPr lang="en-GB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RBECK, Elisabeth" initials="HE" lastIdx="1" clrIdx="0"/>
  <p:cmAuthor id="1" name="CUEVA JACOME, Alfredo Hernan" initials="CJAH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1966"/>
    <a:srgbClr val="880E1B"/>
    <a:srgbClr val="336A24"/>
    <a:srgbClr val="66B42D"/>
    <a:srgbClr val="183111"/>
    <a:srgbClr val="3E802C"/>
    <a:srgbClr val="45912D"/>
    <a:srgbClr val="C55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80697" autoAdjust="0"/>
  </p:normalViewPr>
  <p:slideViewPr>
    <p:cSldViewPr>
      <p:cViewPr varScale="1">
        <p:scale>
          <a:sx n="90" d="100"/>
          <a:sy n="90" d="100"/>
        </p:scale>
        <p:origin x="-160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42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904" y="-12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1B8625-1A28-4309-95C9-2CCE1C275953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288548B2-CCF5-42E1-BE5F-E38EF7C9A197}">
      <dgm:prSet phldrT="[Text]"/>
      <dgm:spPr/>
      <dgm:t>
        <a:bodyPr/>
        <a:lstStyle/>
        <a:p>
          <a:r>
            <a:rPr lang="en-US" dirty="0" smtClean="0"/>
            <a:t>Distribution&amp;</a:t>
          </a:r>
          <a:br>
            <a:rPr lang="en-US" dirty="0" smtClean="0"/>
          </a:br>
          <a:r>
            <a:rPr lang="en-US" dirty="0" smtClean="0"/>
            <a:t>Consumption</a:t>
          </a:r>
          <a:endParaRPr lang="en-US" dirty="0"/>
        </a:p>
      </dgm:t>
    </dgm:pt>
    <dgm:pt modelId="{8742F6F4-52A0-4B8C-A71C-6565BF9B6E7B}" type="parTrans" cxnId="{2FD1B2D5-9D1F-4CD4-9F69-395C7B2E0F11}">
      <dgm:prSet/>
      <dgm:spPr/>
      <dgm:t>
        <a:bodyPr/>
        <a:lstStyle/>
        <a:p>
          <a:endParaRPr lang="en-US"/>
        </a:p>
      </dgm:t>
    </dgm:pt>
    <dgm:pt modelId="{56AFE0F9-54A0-4B41-B304-F3F1324F802D}" type="sibTrans" cxnId="{2FD1B2D5-9D1F-4CD4-9F69-395C7B2E0F11}">
      <dgm:prSet/>
      <dgm:spPr/>
      <dgm:t>
        <a:bodyPr/>
        <a:lstStyle/>
        <a:p>
          <a:endParaRPr lang="en-US"/>
        </a:p>
      </dgm:t>
    </dgm:pt>
    <dgm:pt modelId="{D3213E38-C894-4307-98BD-F710F00D218D}">
      <dgm:prSet phldrT="[Text]"/>
      <dgm:spPr/>
      <dgm:t>
        <a:bodyPr/>
        <a:lstStyle/>
        <a:p>
          <a:r>
            <a:rPr lang="en-US" dirty="0" smtClean="0"/>
            <a:t>Collection</a:t>
          </a:r>
          <a:endParaRPr lang="en-US" dirty="0"/>
        </a:p>
      </dgm:t>
    </dgm:pt>
    <dgm:pt modelId="{12FF0B57-1AC0-434B-85C5-B1811AF8EA29}" type="parTrans" cxnId="{7DCBCD2C-9C5B-4518-8C24-935504EAA841}">
      <dgm:prSet/>
      <dgm:spPr/>
      <dgm:t>
        <a:bodyPr/>
        <a:lstStyle/>
        <a:p>
          <a:endParaRPr lang="en-US"/>
        </a:p>
      </dgm:t>
    </dgm:pt>
    <dgm:pt modelId="{CF542FF1-3E41-4FB3-BC8E-FBDB1C54F545}" type="sibTrans" cxnId="{7DCBCD2C-9C5B-4518-8C24-935504EAA841}">
      <dgm:prSet/>
      <dgm:spPr/>
      <dgm:t>
        <a:bodyPr/>
        <a:lstStyle/>
        <a:p>
          <a:endParaRPr lang="en-US"/>
        </a:p>
      </dgm:t>
    </dgm:pt>
    <dgm:pt modelId="{1F64C0D5-FE77-41A1-A050-564C41275482}">
      <dgm:prSet phldrT="[Text]"/>
      <dgm:spPr/>
      <dgm:t>
        <a:bodyPr/>
        <a:lstStyle/>
        <a:p>
          <a:r>
            <a:rPr lang="en-US" dirty="0" smtClean="0"/>
            <a:t>Pre-Processing</a:t>
          </a:r>
          <a:endParaRPr lang="en-US" dirty="0"/>
        </a:p>
      </dgm:t>
    </dgm:pt>
    <dgm:pt modelId="{519CBA42-F03F-4D3F-B969-9082BC4AF9EA}" type="parTrans" cxnId="{09AF18BF-E853-4B70-BD5F-AE7A7393701D}">
      <dgm:prSet/>
      <dgm:spPr/>
      <dgm:t>
        <a:bodyPr/>
        <a:lstStyle/>
        <a:p>
          <a:endParaRPr lang="en-US"/>
        </a:p>
      </dgm:t>
    </dgm:pt>
    <dgm:pt modelId="{E4C03A1C-CEAC-4998-8034-557D0BBE10E1}" type="sibTrans" cxnId="{09AF18BF-E853-4B70-BD5F-AE7A7393701D}">
      <dgm:prSet/>
      <dgm:spPr/>
      <dgm:t>
        <a:bodyPr/>
        <a:lstStyle/>
        <a:p>
          <a:endParaRPr lang="en-US"/>
        </a:p>
      </dgm:t>
    </dgm:pt>
    <dgm:pt modelId="{7B2A4FAD-8617-4DA4-B5E2-EF7A1709F088}">
      <dgm:prSet phldrT="[Text]"/>
      <dgm:spPr/>
      <dgm:t>
        <a:bodyPr/>
        <a:lstStyle/>
        <a:p>
          <a:r>
            <a:rPr lang="en-US" dirty="0" smtClean="0"/>
            <a:t>End-Processing</a:t>
          </a:r>
          <a:endParaRPr lang="en-US" dirty="0"/>
        </a:p>
      </dgm:t>
    </dgm:pt>
    <dgm:pt modelId="{68722259-CE61-47A3-A0B0-8FEAD3863F40}" type="parTrans" cxnId="{B2A3D1DD-4053-4011-9BFB-873075768164}">
      <dgm:prSet/>
      <dgm:spPr/>
      <dgm:t>
        <a:bodyPr/>
        <a:lstStyle/>
        <a:p>
          <a:endParaRPr lang="en-US"/>
        </a:p>
      </dgm:t>
    </dgm:pt>
    <dgm:pt modelId="{40A91A6E-0A98-41C7-934A-C94AB3F4A53C}" type="sibTrans" cxnId="{B2A3D1DD-4053-4011-9BFB-873075768164}">
      <dgm:prSet/>
      <dgm:spPr/>
      <dgm:t>
        <a:bodyPr/>
        <a:lstStyle/>
        <a:p>
          <a:endParaRPr lang="en-US"/>
        </a:p>
      </dgm:t>
    </dgm:pt>
    <dgm:pt modelId="{B7EEA39E-3F04-4F54-B7A3-5795BB3DC8B5}">
      <dgm:prSet phldrT="[Text]"/>
      <dgm:spPr/>
      <dgm:t>
        <a:bodyPr/>
        <a:lstStyle/>
        <a:p>
          <a:r>
            <a:rPr lang="en-US" dirty="0" smtClean="0"/>
            <a:t>Disposal</a:t>
          </a:r>
          <a:endParaRPr lang="en-US" dirty="0"/>
        </a:p>
      </dgm:t>
    </dgm:pt>
    <dgm:pt modelId="{CBC7DE15-C02B-4F62-8CA9-ABE3DADF490A}" type="parTrans" cxnId="{044AB6BC-C4DC-4658-91F5-1EE97667C2D8}">
      <dgm:prSet/>
      <dgm:spPr/>
      <dgm:t>
        <a:bodyPr/>
        <a:lstStyle/>
        <a:p>
          <a:endParaRPr lang="en-US"/>
        </a:p>
      </dgm:t>
    </dgm:pt>
    <dgm:pt modelId="{E2400FA7-80F0-4E10-9085-591A8AE9D5A7}" type="sibTrans" cxnId="{044AB6BC-C4DC-4658-91F5-1EE97667C2D8}">
      <dgm:prSet/>
      <dgm:spPr/>
      <dgm:t>
        <a:bodyPr/>
        <a:lstStyle/>
        <a:p>
          <a:endParaRPr lang="en-US"/>
        </a:p>
      </dgm:t>
    </dgm:pt>
    <dgm:pt modelId="{B8A4922C-D7A1-40DA-B1FE-0955CFAE267E}" type="pres">
      <dgm:prSet presAssocID="{561B8625-1A28-4309-95C9-2CCE1C275953}" presName="Name0" presStyleCnt="0">
        <dgm:presLayoutVars>
          <dgm:dir/>
          <dgm:animLvl val="lvl"/>
          <dgm:resizeHandles val="exact"/>
        </dgm:presLayoutVars>
      </dgm:prSet>
      <dgm:spPr/>
    </dgm:pt>
    <dgm:pt modelId="{C71FE597-0F31-41B2-9350-6CB431B29FC0}" type="pres">
      <dgm:prSet presAssocID="{288548B2-CCF5-42E1-BE5F-E38EF7C9A197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480D1-688C-45AF-A64A-D2E33F07955E}" type="pres">
      <dgm:prSet presAssocID="{56AFE0F9-54A0-4B41-B304-F3F1324F802D}" presName="parTxOnlySpace" presStyleCnt="0"/>
      <dgm:spPr/>
    </dgm:pt>
    <dgm:pt modelId="{CDD649F1-5143-4D2A-8367-A5EA589AB7AD}" type="pres">
      <dgm:prSet presAssocID="{D3213E38-C894-4307-98BD-F710F00D218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52D33-E163-4965-A219-80C09B3AE05A}" type="pres">
      <dgm:prSet presAssocID="{CF542FF1-3E41-4FB3-BC8E-FBDB1C54F545}" presName="parTxOnlySpace" presStyleCnt="0"/>
      <dgm:spPr/>
    </dgm:pt>
    <dgm:pt modelId="{861B43A0-D06A-48ED-8BD2-8A8773A5BC56}" type="pres">
      <dgm:prSet presAssocID="{1F64C0D5-FE77-41A1-A050-564C4127548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D59E0-BC37-4462-B8F7-04EBF788FB58}" type="pres">
      <dgm:prSet presAssocID="{E4C03A1C-CEAC-4998-8034-557D0BBE10E1}" presName="parTxOnlySpace" presStyleCnt="0"/>
      <dgm:spPr/>
    </dgm:pt>
    <dgm:pt modelId="{D1F341D6-A55B-44F8-BF3F-F45FF050CB0D}" type="pres">
      <dgm:prSet presAssocID="{7B2A4FAD-8617-4DA4-B5E2-EF7A1709F088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9ABA9-67CD-4A73-9E3B-57B4A5332202}" type="pres">
      <dgm:prSet presAssocID="{40A91A6E-0A98-41C7-934A-C94AB3F4A53C}" presName="parTxOnlySpace" presStyleCnt="0"/>
      <dgm:spPr/>
    </dgm:pt>
    <dgm:pt modelId="{858ED82C-79A5-411D-BBF2-2CD479AF7041}" type="pres">
      <dgm:prSet presAssocID="{B7EEA39E-3F04-4F54-B7A3-5795BB3DC8B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181789-67A6-4754-9284-B2192F561483}" type="presOf" srcId="{D3213E38-C894-4307-98BD-F710F00D218D}" destId="{CDD649F1-5143-4D2A-8367-A5EA589AB7AD}" srcOrd="0" destOrd="0" presId="urn:microsoft.com/office/officeart/2005/8/layout/chevron1"/>
    <dgm:cxn modelId="{76EA05AC-5FDF-4403-BD10-395A44EB74EE}" type="presOf" srcId="{B7EEA39E-3F04-4F54-B7A3-5795BB3DC8B5}" destId="{858ED82C-79A5-411D-BBF2-2CD479AF7041}" srcOrd="0" destOrd="0" presId="urn:microsoft.com/office/officeart/2005/8/layout/chevron1"/>
    <dgm:cxn modelId="{2FD1B2D5-9D1F-4CD4-9F69-395C7B2E0F11}" srcId="{561B8625-1A28-4309-95C9-2CCE1C275953}" destId="{288548B2-CCF5-42E1-BE5F-E38EF7C9A197}" srcOrd="0" destOrd="0" parTransId="{8742F6F4-52A0-4B8C-A71C-6565BF9B6E7B}" sibTransId="{56AFE0F9-54A0-4B41-B304-F3F1324F802D}"/>
    <dgm:cxn modelId="{BF7FCF8D-D575-42EB-A081-717E0770DB66}" type="presOf" srcId="{288548B2-CCF5-42E1-BE5F-E38EF7C9A197}" destId="{C71FE597-0F31-41B2-9350-6CB431B29FC0}" srcOrd="0" destOrd="0" presId="urn:microsoft.com/office/officeart/2005/8/layout/chevron1"/>
    <dgm:cxn modelId="{7DCBCD2C-9C5B-4518-8C24-935504EAA841}" srcId="{561B8625-1A28-4309-95C9-2CCE1C275953}" destId="{D3213E38-C894-4307-98BD-F710F00D218D}" srcOrd="1" destOrd="0" parTransId="{12FF0B57-1AC0-434B-85C5-B1811AF8EA29}" sibTransId="{CF542FF1-3E41-4FB3-BC8E-FBDB1C54F545}"/>
    <dgm:cxn modelId="{09AF18BF-E853-4B70-BD5F-AE7A7393701D}" srcId="{561B8625-1A28-4309-95C9-2CCE1C275953}" destId="{1F64C0D5-FE77-41A1-A050-564C41275482}" srcOrd="2" destOrd="0" parTransId="{519CBA42-F03F-4D3F-B969-9082BC4AF9EA}" sibTransId="{E4C03A1C-CEAC-4998-8034-557D0BBE10E1}"/>
    <dgm:cxn modelId="{044AB6BC-C4DC-4658-91F5-1EE97667C2D8}" srcId="{561B8625-1A28-4309-95C9-2CCE1C275953}" destId="{B7EEA39E-3F04-4F54-B7A3-5795BB3DC8B5}" srcOrd="4" destOrd="0" parTransId="{CBC7DE15-C02B-4F62-8CA9-ABE3DADF490A}" sibTransId="{E2400FA7-80F0-4E10-9085-591A8AE9D5A7}"/>
    <dgm:cxn modelId="{8630EA9A-CE5C-4FF9-893E-C54F8802EF11}" type="presOf" srcId="{1F64C0D5-FE77-41A1-A050-564C41275482}" destId="{861B43A0-D06A-48ED-8BD2-8A8773A5BC56}" srcOrd="0" destOrd="0" presId="urn:microsoft.com/office/officeart/2005/8/layout/chevron1"/>
    <dgm:cxn modelId="{B2A3D1DD-4053-4011-9BFB-873075768164}" srcId="{561B8625-1A28-4309-95C9-2CCE1C275953}" destId="{7B2A4FAD-8617-4DA4-B5E2-EF7A1709F088}" srcOrd="3" destOrd="0" parTransId="{68722259-CE61-47A3-A0B0-8FEAD3863F40}" sibTransId="{40A91A6E-0A98-41C7-934A-C94AB3F4A53C}"/>
    <dgm:cxn modelId="{5AAB3292-60C5-47BA-B595-8007D77C6231}" type="presOf" srcId="{7B2A4FAD-8617-4DA4-B5E2-EF7A1709F088}" destId="{D1F341D6-A55B-44F8-BF3F-F45FF050CB0D}" srcOrd="0" destOrd="0" presId="urn:microsoft.com/office/officeart/2005/8/layout/chevron1"/>
    <dgm:cxn modelId="{0B49BCC7-01F2-45CA-893B-7582492FA3F0}" type="presOf" srcId="{561B8625-1A28-4309-95C9-2CCE1C275953}" destId="{B8A4922C-D7A1-40DA-B1FE-0955CFAE267E}" srcOrd="0" destOrd="0" presId="urn:microsoft.com/office/officeart/2005/8/layout/chevron1"/>
    <dgm:cxn modelId="{5F435A60-FD0A-4117-8447-0F8BDE1FE07A}" type="presParOf" srcId="{B8A4922C-D7A1-40DA-B1FE-0955CFAE267E}" destId="{C71FE597-0F31-41B2-9350-6CB431B29FC0}" srcOrd="0" destOrd="0" presId="urn:microsoft.com/office/officeart/2005/8/layout/chevron1"/>
    <dgm:cxn modelId="{C949CAA3-7713-4DC5-9A2C-663FB7171EFD}" type="presParOf" srcId="{B8A4922C-D7A1-40DA-B1FE-0955CFAE267E}" destId="{ECD480D1-688C-45AF-A64A-D2E33F07955E}" srcOrd="1" destOrd="0" presId="urn:microsoft.com/office/officeart/2005/8/layout/chevron1"/>
    <dgm:cxn modelId="{3D5B96A9-F7A1-437F-B158-1E390DB2685B}" type="presParOf" srcId="{B8A4922C-D7A1-40DA-B1FE-0955CFAE267E}" destId="{CDD649F1-5143-4D2A-8367-A5EA589AB7AD}" srcOrd="2" destOrd="0" presId="urn:microsoft.com/office/officeart/2005/8/layout/chevron1"/>
    <dgm:cxn modelId="{5541FDAC-2ECE-4416-8D05-EFD05AFA6EB8}" type="presParOf" srcId="{B8A4922C-D7A1-40DA-B1FE-0955CFAE267E}" destId="{DC852D33-E163-4965-A219-80C09B3AE05A}" srcOrd="3" destOrd="0" presId="urn:microsoft.com/office/officeart/2005/8/layout/chevron1"/>
    <dgm:cxn modelId="{F2DE6E82-FD8E-47CD-9684-B1A9225B61D2}" type="presParOf" srcId="{B8A4922C-D7A1-40DA-B1FE-0955CFAE267E}" destId="{861B43A0-D06A-48ED-8BD2-8A8773A5BC56}" srcOrd="4" destOrd="0" presId="urn:microsoft.com/office/officeart/2005/8/layout/chevron1"/>
    <dgm:cxn modelId="{022FFB6B-948D-4411-9ECC-29B43CC5820A}" type="presParOf" srcId="{B8A4922C-D7A1-40DA-B1FE-0955CFAE267E}" destId="{41AD59E0-BC37-4462-B8F7-04EBF788FB58}" srcOrd="5" destOrd="0" presId="urn:microsoft.com/office/officeart/2005/8/layout/chevron1"/>
    <dgm:cxn modelId="{17B16B98-0FEB-4DA3-AEAB-558B1479D6FF}" type="presParOf" srcId="{B8A4922C-D7A1-40DA-B1FE-0955CFAE267E}" destId="{D1F341D6-A55B-44F8-BF3F-F45FF050CB0D}" srcOrd="6" destOrd="0" presId="urn:microsoft.com/office/officeart/2005/8/layout/chevron1"/>
    <dgm:cxn modelId="{F18FA96A-C8C8-4A03-BB3C-589D89A04633}" type="presParOf" srcId="{B8A4922C-D7A1-40DA-B1FE-0955CFAE267E}" destId="{59D9ABA9-67CD-4A73-9E3B-57B4A5332202}" srcOrd="7" destOrd="0" presId="urn:microsoft.com/office/officeart/2005/8/layout/chevron1"/>
    <dgm:cxn modelId="{C79560F8-B76B-4017-BC0B-A66D573F9415}" type="presParOf" srcId="{B8A4922C-D7A1-40DA-B1FE-0955CFAE267E}" destId="{858ED82C-79A5-411D-BBF2-2CD479AF704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FE597-0F31-41B2-9350-6CB431B29FC0}">
      <dsp:nvSpPr>
        <dsp:cNvPr id="0" name=""/>
        <dsp:cNvSpPr/>
      </dsp:nvSpPr>
      <dsp:spPr>
        <a:xfrm>
          <a:off x="2083" y="196651"/>
          <a:ext cx="1854398" cy="74175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Distribution&amp;</a:t>
          </a:r>
          <a:br>
            <a:rPr lang="en-US" sz="1300" kern="1200" dirty="0" smtClean="0"/>
          </a:br>
          <a:r>
            <a:rPr lang="en-US" sz="1300" kern="1200" dirty="0" smtClean="0"/>
            <a:t>Consumption</a:t>
          </a:r>
          <a:endParaRPr lang="en-US" sz="1300" kern="1200" dirty="0"/>
        </a:p>
      </dsp:txBody>
      <dsp:txXfrm>
        <a:off x="372963" y="196651"/>
        <a:ext cx="1112639" cy="741759"/>
      </dsp:txXfrm>
    </dsp:sp>
    <dsp:sp modelId="{CDD649F1-5143-4D2A-8367-A5EA589AB7AD}">
      <dsp:nvSpPr>
        <dsp:cNvPr id="0" name=""/>
        <dsp:cNvSpPr/>
      </dsp:nvSpPr>
      <dsp:spPr>
        <a:xfrm>
          <a:off x="1671042" y="196651"/>
          <a:ext cx="1854398" cy="74175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Collection</a:t>
          </a:r>
          <a:endParaRPr lang="en-US" sz="1300" kern="1200" dirty="0"/>
        </a:p>
      </dsp:txBody>
      <dsp:txXfrm>
        <a:off x="2041922" y="196651"/>
        <a:ext cx="1112639" cy="741759"/>
      </dsp:txXfrm>
    </dsp:sp>
    <dsp:sp modelId="{861B43A0-D06A-48ED-8BD2-8A8773A5BC56}">
      <dsp:nvSpPr>
        <dsp:cNvPr id="0" name=""/>
        <dsp:cNvSpPr/>
      </dsp:nvSpPr>
      <dsp:spPr>
        <a:xfrm>
          <a:off x="3340000" y="196651"/>
          <a:ext cx="1854398" cy="74175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Pre-Processing</a:t>
          </a:r>
          <a:endParaRPr lang="en-US" sz="1300" kern="1200" dirty="0"/>
        </a:p>
      </dsp:txBody>
      <dsp:txXfrm>
        <a:off x="3710880" y="196651"/>
        <a:ext cx="1112639" cy="741759"/>
      </dsp:txXfrm>
    </dsp:sp>
    <dsp:sp modelId="{D1F341D6-A55B-44F8-BF3F-F45FF050CB0D}">
      <dsp:nvSpPr>
        <dsp:cNvPr id="0" name=""/>
        <dsp:cNvSpPr/>
      </dsp:nvSpPr>
      <dsp:spPr>
        <a:xfrm>
          <a:off x="5008959" y="196651"/>
          <a:ext cx="1854398" cy="74175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End-Processing</a:t>
          </a:r>
          <a:endParaRPr lang="en-US" sz="1300" kern="1200" dirty="0"/>
        </a:p>
      </dsp:txBody>
      <dsp:txXfrm>
        <a:off x="5379839" y="196651"/>
        <a:ext cx="1112639" cy="741759"/>
      </dsp:txXfrm>
    </dsp:sp>
    <dsp:sp modelId="{858ED82C-79A5-411D-BBF2-2CD479AF7041}">
      <dsp:nvSpPr>
        <dsp:cNvPr id="0" name=""/>
        <dsp:cNvSpPr/>
      </dsp:nvSpPr>
      <dsp:spPr>
        <a:xfrm>
          <a:off x="6677917" y="196651"/>
          <a:ext cx="1854398" cy="74175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Disposal</a:t>
          </a:r>
          <a:endParaRPr lang="en-US" sz="1300" kern="1200" dirty="0"/>
        </a:p>
      </dsp:txBody>
      <dsp:txXfrm>
        <a:off x="7048797" y="196651"/>
        <a:ext cx="1112639" cy="741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fld id="{D49F575A-A985-438B-9A37-716F72CA97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6385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fld id="{769D8A2F-E3B4-4063-8756-672A03BD01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4662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9004" indent="-31884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77070" indent="-25507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87226" indent="-25507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99060" indent="-25507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82366" indent="-2550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65673" indent="-2550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48979" indent="-2550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32285" indent="-2550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65917D-4656-469B-ACE3-1717639E3AA8}" type="slidenum">
              <a:rPr lang="en-GB" altLang="en-US" sz="14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en-GB" altLang="en-US" sz="1400" dirty="0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20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919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9">
              <a:defRPr/>
            </a:pPr>
            <a:r>
              <a:rPr lang="en-US" i="1" dirty="0" smtClean="0"/>
              <a:t>UNIDO promotes the establishment of sustainable recycling industries in developing countries to build local capacity and to ensure sustainable treatment of e-waste along the whole recycling chain.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6175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0CB2A-870E-4FEC-9A77-A1693A2D9E11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661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200" b="1" baseline="0">
                <a:solidFill>
                  <a:srgbClr val="00B0F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SLIDE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50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1052736"/>
            <a:ext cx="8424863" cy="1143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B0F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04864"/>
            <a:ext cx="8424863" cy="439261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4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529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887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908050"/>
            <a:ext cx="6767513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34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908050"/>
            <a:ext cx="6767513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8175" y="1989138"/>
            <a:ext cx="3351213" cy="44640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1788" y="1989138"/>
            <a:ext cx="3351212" cy="44640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52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850" y="6553200"/>
            <a:ext cx="227806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75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765175"/>
            <a:ext cx="8424863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989138"/>
            <a:ext cx="8424863" cy="43926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850" y="6553200"/>
            <a:ext cx="227806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B0F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16688" y="6553200"/>
            <a:ext cx="223202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92E0358D-262D-4AF5-B73C-FCAC4F7F74C2}" type="slidenum">
              <a:rPr lang="en-GB" altLang="en-US">
                <a:solidFill>
                  <a:srgbClr val="00B0F0"/>
                </a:solidFill>
                <a:latin typeface="Arial" panose="020B0604020202020204" pitchFamily="34" charset="0"/>
                <a:cs typeface="Arial"/>
              </a:rPr>
              <a:pPr>
                <a:defRPr/>
              </a:pPr>
              <a:t>‹#›</a:t>
            </a:fld>
            <a:endParaRPr lang="en-GB" altLang="en-US">
              <a:solidFill>
                <a:srgbClr val="00B0F0"/>
              </a:solidFill>
              <a:latin typeface="Arial" panose="020B06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898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9144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80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-50" y="989608"/>
            <a:ext cx="9144000" cy="8302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World Summit on the Information Society Forum 2016</a:t>
            </a:r>
            <a:endParaRPr lang="en-US" alt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12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9144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1470025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Promoting sustainable </a:t>
            </a:r>
            <a:r>
              <a:rPr lang="en-US" sz="3600" dirty="0" err="1" smtClean="0">
                <a:solidFill>
                  <a:schemeClr val="bg1"/>
                </a:solidFill>
              </a:rPr>
              <a:t>ewaste</a:t>
            </a:r>
            <a:r>
              <a:rPr lang="en-US" sz="3600" dirty="0" smtClean="0">
                <a:solidFill>
                  <a:schemeClr val="bg1"/>
                </a:solidFill>
              </a:rPr>
              <a:t> management systems in developing countries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700736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Klaus Tyrkko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Unit Chief UNIDO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k.tyrkko@unido.org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8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 txBox="1">
            <a:spLocks noChangeArrowheads="1"/>
          </p:cNvSpPr>
          <p:nvPr/>
        </p:nvSpPr>
        <p:spPr bwMode="auto">
          <a:xfrm>
            <a:off x="324296" y="908720"/>
            <a:ext cx="8496176" cy="914400"/>
          </a:xfrm>
          <a:prstGeom prst="rect">
            <a:avLst/>
          </a:prstGeom>
          <a:extLst/>
        </p:spPr>
        <p:txBody>
          <a:bodyPr/>
          <a:lstStyle>
            <a:lvl1pPr algn="ctr" eaLnBrk="0" hangingPunct="0">
              <a:defRPr sz="3200" b="1">
                <a:solidFill>
                  <a:srgbClr val="00B0F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eaLnBrk="0" hangingPunct="0">
              <a:defRPr sz="4400">
                <a:solidFill>
                  <a:srgbClr val="2F93D1"/>
                </a:solidFill>
                <a:latin typeface="MetaBold-Roman" pitchFamily="50" charset="0"/>
              </a:defRPr>
            </a:lvl2pPr>
            <a:lvl3pPr algn="ctr" eaLnBrk="0" hangingPunct="0">
              <a:defRPr sz="4400">
                <a:solidFill>
                  <a:srgbClr val="2F93D1"/>
                </a:solidFill>
                <a:latin typeface="MetaBold-Roman" pitchFamily="50" charset="0"/>
              </a:defRPr>
            </a:lvl3pPr>
            <a:lvl4pPr algn="ctr" eaLnBrk="0" hangingPunct="0">
              <a:defRPr sz="4400">
                <a:solidFill>
                  <a:srgbClr val="2F93D1"/>
                </a:solidFill>
                <a:latin typeface="MetaBold-Roman" pitchFamily="50" charset="0"/>
              </a:defRPr>
            </a:lvl4pPr>
            <a:lvl5pPr algn="ctr" eaLnBrk="0" hangingPunct="0">
              <a:defRPr sz="4400">
                <a:solidFill>
                  <a:srgbClr val="2F93D1"/>
                </a:solidFill>
                <a:latin typeface="MetaBold-Roman" pitchFamily="50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F93D1"/>
                </a:solidFill>
                <a:latin typeface="MetaBold-Roman" pitchFamily="50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F93D1"/>
                </a:solidFill>
                <a:latin typeface="MetaBold-Roman" pitchFamily="50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F93D1"/>
                </a:solidFill>
                <a:latin typeface="MetaBold-Roman" pitchFamily="50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F93D1"/>
                </a:solidFill>
                <a:latin typeface="MetaBold-Roman" pitchFamily="50" charset="0"/>
              </a:defRPr>
            </a:lvl9pPr>
          </a:lstStyle>
          <a:p>
            <a:r>
              <a:rPr lang="en-GB" altLang="en-US" dirty="0"/>
              <a:t>UNIDO E-Waste management portfolio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831" y="3406643"/>
            <a:ext cx="3847169" cy="239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1679104"/>
            <a:ext cx="8568952" cy="463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latin typeface="+mn-lt"/>
              </a:defRPr>
            </a:lvl9pPr>
          </a:lstStyle>
          <a:p>
            <a:pPr marL="0" indent="0" algn="l">
              <a:buNone/>
            </a:pPr>
            <a:r>
              <a:rPr lang="en-US" altLang="en-US" u="sng" dirty="0">
                <a:solidFill>
                  <a:schemeClr val="tx2"/>
                </a:solidFill>
              </a:rPr>
              <a:t>Ongoing:</a:t>
            </a:r>
          </a:p>
          <a:p>
            <a:pPr algn="l"/>
            <a:r>
              <a:rPr lang="en-US" altLang="en-US" dirty="0">
                <a:solidFill>
                  <a:schemeClr val="tx2"/>
                </a:solidFill>
              </a:rPr>
              <a:t>Uganda: Establishment of a manual dismantling facility for WEEE </a:t>
            </a:r>
          </a:p>
          <a:p>
            <a:pPr algn="l"/>
            <a:r>
              <a:rPr lang="en-US" altLang="en-US" dirty="0">
                <a:solidFill>
                  <a:schemeClr val="tx2"/>
                </a:solidFill>
              </a:rPr>
              <a:t>Tanzania: Component on E-waste management (One UN </a:t>
            </a:r>
            <a:r>
              <a:rPr lang="en-US" altLang="en-US" dirty="0" err="1">
                <a:solidFill>
                  <a:schemeClr val="tx2"/>
                </a:solidFill>
              </a:rPr>
              <a:t>Programme</a:t>
            </a:r>
            <a:r>
              <a:rPr lang="en-US" altLang="en-US" dirty="0">
                <a:solidFill>
                  <a:schemeClr val="tx2"/>
                </a:solidFill>
              </a:rPr>
              <a:t>) </a:t>
            </a:r>
          </a:p>
          <a:p>
            <a:pPr algn="l"/>
            <a:r>
              <a:rPr lang="en-US" altLang="en-US" dirty="0">
                <a:solidFill>
                  <a:schemeClr val="tx2"/>
                </a:solidFill>
              </a:rPr>
              <a:t>Ethiopia: E-waste Management Project </a:t>
            </a:r>
          </a:p>
          <a:p>
            <a:pPr algn="l"/>
            <a:r>
              <a:rPr lang="en-US" altLang="en-US" dirty="0">
                <a:solidFill>
                  <a:schemeClr val="tx2"/>
                </a:solidFill>
              </a:rPr>
              <a:t>Cambodia: Creating job opportunities &amp; effective e-waste management</a:t>
            </a:r>
          </a:p>
          <a:p>
            <a:pPr algn="l"/>
            <a:endParaRPr lang="en-US" altLang="en-US" dirty="0" smtClean="0">
              <a:solidFill>
                <a:schemeClr val="tx2"/>
              </a:solidFill>
            </a:endParaRPr>
          </a:p>
          <a:p>
            <a:pPr algn="l"/>
            <a:endParaRPr lang="en-US" altLang="en-US" dirty="0">
              <a:solidFill>
                <a:schemeClr val="tx2"/>
              </a:solidFill>
            </a:endParaRPr>
          </a:p>
          <a:p>
            <a:pPr marL="0" indent="0" algn="l">
              <a:buNone/>
            </a:pPr>
            <a:r>
              <a:rPr lang="en-US" altLang="en-US" u="sng" dirty="0" smtClean="0">
                <a:solidFill>
                  <a:schemeClr val="tx2"/>
                </a:solidFill>
              </a:rPr>
              <a:t>Pipeline:</a:t>
            </a:r>
          </a:p>
          <a:p>
            <a:pPr algn="l"/>
            <a:r>
              <a:rPr lang="en-US" altLang="en-US" dirty="0" smtClean="0">
                <a:solidFill>
                  <a:schemeClr val="tx2"/>
                </a:solidFill>
              </a:rPr>
              <a:t>Regional </a:t>
            </a:r>
            <a:r>
              <a:rPr lang="en-US" altLang="en-US" dirty="0">
                <a:solidFill>
                  <a:schemeClr val="tx2"/>
                </a:solidFill>
              </a:rPr>
              <a:t>e-waste project for Latin America</a:t>
            </a:r>
          </a:p>
          <a:p>
            <a:pPr algn="l"/>
            <a:r>
              <a:rPr lang="en-US" altLang="en-US" dirty="0">
                <a:solidFill>
                  <a:schemeClr val="tx2"/>
                </a:solidFill>
              </a:rPr>
              <a:t>Regional e-waste project for </a:t>
            </a:r>
            <a:r>
              <a:rPr lang="en-US" altLang="en-US" dirty="0" smtClean="0">
                <a:solidFill>
                  <a:schemeClr val="tx2"/>
                </a:solidFill>
              </a:rPr>
              <a:t>ECOWAS</a:t>
            </a:r>
            <a:endParaRPr lang="en-US" altLang="en-US" dirty="0">
              <a:solidFill>
                <a:schemeClr val="tx2"/>
              </a:solidFill>
            </a:endParaRPr>
          </a:p>
          <a:p>
            <a:pPr algn="l"/>
            <a:r>
              <a:rPr lang="en-US" altLang="en-US" dirty="0">
                <a:solidFill>
                  <a:schemeClr val="tx2"/>
                </a:solidFill>
              </a:rPr>
              <a:t>Regional e-waste project for </a:t>
            </a:r>
            <a:r>
              <a:rPr lang="en-US" altLang="en-US" dirty="0" smtClean="0">
                <a:solidFill>
                  <a:schemeClr val="tx2"/>
                </a:solidFill>
              </a:rPr>
              <a:t>SADC</a:t>
            </a:r>
            <a:endParaRPr lang="en-US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7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Thank you for your attention!</a:t>
            </a:r>
            <a:br>
              <a:rPr lang="en-US" altLang="en-US" sz="4000" dirty="0" smtClean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endParaRPr lang="en-US" altLang="en-US" sz="4000" b="0" dirty="0" smtClean="0"/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80928"/>
            <a:ext cx="3600400" cy="312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7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95536" y="2132856"/>
            <a:ext cx="8208912" cy="2376264"/>
          </a:xfrm>
          <a:prstGeom prst="rect">
            <a:avLst/>
          </a:prstGeom>
          <a:ln w="38100" cap="flat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How to establish a sustainable		 E-Waste Management system? </a:t>
            </a:r>
            <a:r>
              <a:rPr lang="de-DE" kern="0" dirty="0" smtClean="0">
                <a:solidFill>
                  <a:schemeClr val="tx2"/>
                </a:solidFill>
              </a:rPr>
              <a:t/>
            </a:r>
            <a:br>
              <a:rPr lang="de-DE" kern="0" dirty="0" smtClean="0">
                <a:solidFill>
                  <a:schemeClr val="tx2"/>
                </a:solidFill>
              </a:rPr>
            </a:br>
            <a:r>
              <a:rPr lang="de-DE" kern="0" dirty="0" smtClean="0">
                <a:solidFill>
                  <a:schemeClr val="tx2"/>
                </a:solidFill>
              </a:rPr>
              <a:t/>
            </a:r>
            <a:br>
              <a:rPr lang="de-DE" kern="0" dirty="0" smtClean="0">
                <a:solidFill>
                  <a:schemeClr val="tx2"/>
                </a:solidFill>
              </a:rPr>
            </a:br>
            <a:r>
              <a:rPr lang="de-DE" kern="0" dirty="0" smtClean="0">
                <a:solidFill>
                  <a:schemeClr val="tx2"/>
                </a:solidFill>
              </a:rPr>
              <a:t/>
            </a:r>
            <a:br>
              <a:rPr lang="de-DE" kern="0" dirty="0" smtClean="0">
                <a:solidFill>
                  <a:schemeClr val="tx2"/>
                </a:solidFill>
              </a:rPr>
            </a:br>
            <a:r>
              <a:rPr lang="de-DE" kern="0" dirty="0" smtClean="0">
                <a:solidFill>
                  <a:schemeClr val="tx2"/>
                </a:solidFill>
              </a:rPr>
              <a:t/>
            </a:r>
            <a:br>
              <a:rPr lang="de-DE" kern="0" dirty="0" smtClean="0">
                <a:solidFill>
                  <a:schemeClr val="tx2"/>
                </a:solidFill>
              </a:rPr>
            </a:br>
            <a:endParaRPr lang="en-US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902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424863" cy="720080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General UNIDO E-Waste concept</a:t>
            </a:r>
            <a:endParaRPr lang="en-US" sz="3200" b="1" kern="12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23528" y="1500460"/>
            <a:ext cx="8424863" cy="16927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en-US" sz="2000" i="1" dirty="0" smtClean="0">
                <a:solidFill>
                  <a:schemeClr val="tx2"/>
                </a:solidFill>
              </a:rPr>
              <a:t>UNIDO helps build and consolidate local capacities to promote sustainable e-waste recycling industries, through the whole life cycle of electric and electronic devices, to recover efficiently valuable resources, while generating quality jobs and caring about the environment and health.</a:t>
            </a:r>
          </a:p>
          <a:p>
            <a:pPr marL="0" indent="0" algn="ctr">
              <a:buNone/>
            </a:pPr>
            <a:endParaRPr lang="en-US" sz="2000" i="1" dirty="0" smtClean="0">
              <a:solidFill>
                <a:schemeClr val="tx2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896462"/>
              </p:ext>
            </p:extLst>
          </p:nvPr>
        </p:nvGraphicFramePr>
        <p:xfrm>
          <a:off x="304800" y="2905795"/>
          <a:ext cx="8534400" cy="1135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179512" y="4077072"/>
            <a:ext cx="8856984" cy="219645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altLang="en-US" sz="2000" kern="0" dirty="0">
                <a:solidFill>
                  <a:schemeClr val="tx2"/>
                </a:solidFill>
              </a:rPr>
              <a:t>Supporting green industries that safeguard the environment and create quality jobs</a:t>
            </a:r>
          </a:p>
          <a:p>
            <a:pPr>
              <a:defRPr/>
            </a:pPr>
            <a:r>
              <a:rPr lang="en-US" altLang="en-US" sz="2000" kern="0" dirty="0">
                <a:solidFill>
                  <a:schemeClr val="tx2"/>
                </a:solidFill>
              </a:rPr>
              <a:t>Promoting partnerships for knowledge exchange and technology transfer </a:t>
            </a:r>
          </a:p>
          <a:p>
            <a:pPr>
              <a:defRPr/>
            </a:pPr>
            <a:r>
              <a:rPr lang="en-US" altLang="en-US" sz="2000" kern="0" dirty="0">
                <a:solidFill>
                  <a:schemeClr val="tx2"/>
                </a:solidFill>
              </a:rPr>
              <a:t>Helping countries develop their e-waste management systems and strategies based on the whole recycling chains and life-cycle</a:t>
            </a:r>
          </a:p>
          <a:p>
            <a:pPr>
              <a:defRPr/>
            </a:pPr>
            <a:r>
              <a:rPr lang="en-US" altLang="en-US" sz="2000" kern="0" dirty="0">
                <a:solidFill>
                  <a:schemeClr val="tx2"/>
                </a:solidFill>
              </a:rPr>
              <a:t>Enhancing North-South, South-South and triangular cooperation and knowledge sharing</a:t>
            </a:r>
          </a:p>
        </p:txBody>
      </p:sp>
    </p:spTree>
    <p:extLst>
      <p:ext uri="{BB962C8B-B14F-4D97-AF65-F5344CB8AC3E}">
        <p14:creationId xmlns:p14="http://schemas.microsoft.com/office/powerpoint/2010/main" val="353625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619675" y="2059310"/>
            <a:ext cx="1368149" cy="577602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Berlin Sans FB Demi" panose="020E0802020502020306" pitchFamily="34" charset="0"/>
                <a:ea typeface="Batang" panose="02030600000101010101" pitchFamily="18" charset="-127"/>
              </a:rPr>
              <a:t>Policy&amp;</a:t>
            </a:r>
            <a:r>
              <a:rPr kumimoji="0" lang="de-DE" sz="18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Berlin Sans FB Demi" panose="020E0802020502020306" pitchFamily="34" charset="0"/>
                <a:ea typeface="Batang" panose="02030600000101010101" pitchFamily="18" charset="-127"/>
              </a:rPr>
              <a:t> Legislation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Berlin Sans FB Demi" panose="020E0802020502020306" pitchFamily="34" charset="0"/>
              <a:ea typeface="Batang" panose="02030600000101010101" pitchFamily="18" charset="-127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9263" y="728662"/>
            <a:ext cx="87852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F93D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F93D1"/>
                </a:solidFill>
                <a:latin typeface="MetaBold-Roman" pitchFamily="50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F93D1"/>
                </a:solidFill>
                <a:latin typeface="MetaBold-Roman" pitchFamily="50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F93D1"/>
                </a:solidFill>
                <a:latin typeface="MetaBold-Roman" pitchFamily="50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F93D1"/>
                </a:solidFill>
                <a:latin typeface="MetaBold-Roman" pitchFamily="50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F93D1"/>
                </a:solidFill>
                <a:latin typeface="MetaBold-Roman" pitchFamily="50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F93D1"/>
                </a:solidFill>
                <a:latin typeface="MetaBold-Roman" pitchFamily="50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F93D1"/>
                </a:solidFill>
                <a:latin typeface="MetaBold-Roman" pitchFamily="50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F93D1"/>
                </a:solidFill>
                <a:latin typeface="MetaBold-Roman" pitchFamily="50" charset="0"/>
                <a:cs typeface="Arial" charset="0"/>
              </a:defRPr>
            </a:lvl9pPr>
          </a:lstStyle>
          <a:p>
            <a:r>
              <a:rPr kumimoji="1" lang="en-US" altLang="en-US" sz="3200" b="1" kern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Key pillars of sustainable e-waste management</a:t>
            </a:r>
            <a:endParaRPr kumimoji="1" lang="en-US" altLang="en-US" sz="3200" b="1" kern="12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131840" y="2060848"/>
            <a:ext cx="1296393" cy="57606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 smtClean="0">
                <a:solidFill>
                  <a:schemeClr val="tx2"/>
                </a:solidFill>
                <a:latin typeface="Berlin Sans FB Demi" panose="020E0802020502020306" pitchFamily="34" charset="0"/>
                <a:ea typeface="Batang" panose="02030600000101010101" pitchFamily="18" charset="-127"/>
              </a:rPr>
              <a:t>Business&amp; Financing</a:t>
            </a:r>
            <a:endParaRPr lang="en-US" dirty="0">
              <a:solidFill>
                <a:schemeClr val="tx2"/>
              </a:solidFill>
              <a:latin typeface="Berlin Sans FB Demi" panose="020E0802020502020306" pitchFamily="34" charset="0"/>
              <a:ea typeface="Batang" panose="02030600000101010101" pitchFamily="18" charset="-127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572000" y="2060848"/>
            <a:ext cx="1368151" cy="57606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 smtClean="0">
                <a:solidFill>
                  <a:schemeClr val="tx2"/>
                </a:solidFill>
                <a:latin typeface="Berlin Sans FB Demi" panose="020E0802020502020306" pitchFamily="34" charset="0"/>
                <a:ea typeface="Batang" panose="02030600000101010101" pitchFamily="18" charset="-127"/>
              </a:rPr>
              <a:t>Technology &amp; Skills</a:t>
            </a:r>
            <a:endParaRPr lang="en-US" dirty="0">
              <a:solidFill>
                <a:schemeClr val="tx2"/>
              </a:solidFill>
              <a:latin typeface="Berlin Sans FB Demi" panose="020E0802020502020306" pitchFamily="34" charset="0"/>
              <a:ea typeface="Batang" panose="02030600000101010101" pitchFamily="18" charset="-127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084168" y="2059310"/>
            <a:ext cx="1368152" cy="577602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 smtClean="0">
                <a:solidFill>
                  <a:schemeClr val="tx2"/>
                </a:solidFill>
                <a:latin typeface="Berlin Sans FB Demi" panose="020E0802020502020306" pitchFamily="34" charset="0"/>
                <a:ea typeface="Batang" panose="02030600000101010101" pitchFamily="18" charset="-127"/>
              </a:rPr>
              <a:t>Monitoring &amp; Control</a:t>
            </a:r>
            <a:endParaRPr lang="en-US" dirty="0">
              <a:solidFill>
                <a:schemeClr val="tx2"/>
              </a:solidFill>
              <a:latin typeface="Berlin Sans FB Demi" panose="020E0802020502020306" pitchFamily="34" charset="0"/>
              <a:ea typeface="Batang" panose="02030600000101010101" pitchFamily="18" charset="-127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596336" y="2060848"/>
            <a:ext cx="1444699" cy="57606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 smtClean="0">
                <a:solidFill>
                  <a:schemeClr val="tx2"/>
                </a:solidFill>
                <a:latin typeface="Berlin Sans FB Demi" panose="020E0802020502020306" pitchFamily="34" charset="0"/>
                <a:ea typeface="Batang" panose="02030600000101010101" pitchFamily="18" charset="-127"/>
              </a:rPr>
              <a:t>Marketing &amp;Awareness</a:t>
            </a:r>
            <a:endParaRPr lang="en-US" dirty="0">
              <a:solidFill>
                <a:schemeClr val="tx2"/>
              </a:solidFill>
              <a:latin typeface="Berlin Sans FB Demi" panose="020E0802020502020306" pitchFamily="34" charset="0"/>
              <a:ea typeface="Batang" panose="02030600000101010101" pitchFamily="18" charset="-127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1835" y="1124744"/>
            <a:ext cx="583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 smtClean="0">
                <a:latin typeface="Berlin Sans FB Demi" panose="020E0802020502020306" pitchFamily="34" charset="0"/>
              </a:rPr>
              <a:t>§</a:t>
            </a:r>
            <a:endParaRPr lang="en-US" sz="6000" b="1" dirty="0">
              <a:latin typeface="Berlin Sans FB Demi" panose="020E0802020502020306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71307" y="1124744"/>
            <a:ext cx="5966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b="1" dirty="0" smtClean="0">
                <a:latin typeface="Berlin Sans FB Demi" panose="020E0802020502020306" pitchFamily="34" charset="0"/>
              </a:rPr>
              <a:t>$</a:t>
            </a:r>
            <a:endParaRPr lang="en-US" sz="6600" b="1" dirty="0">
              <a:latin typeface="Berlin Sans FB Demi" panose="020E0802020502020306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6381" y="1196752"/>
            <a:ext cx="9797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b="1" dirty="0" smtClean="0">
                <a:latin typeface="Berlin Sans FB Demi" panose="020E0802020502020306" pitchFamily="34" charset="0"/>
                <a:sym typeface="Wingdings"/>
              </a:rPr>
              <a:t></a:t>
            </a:r>
            <a:endParaRPr lang="en-US" sz="6600" b="1" dirty="0">
              <a:latin typeface="Berlin Sans FB Demi" panose="020E0802020502020306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2773" y="1124744"/>
            <a:ext cx="8515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b="1" dirty="0" smtClean="0">
                <a:latin typeface="Berlin Sans FB Demi" panose="020E0802020502020306" pitchFamily="34" charset="0"/>
                <a:sym typeface="ZapfDingbats"/>
              </a:rPr>
              <a:t></a:t>
            </a:r>
            <a:endParaRPr lang="en-US" sz="6600" b="1" dirty="0">
              <a:latin typeface="Berlin Sans FB Demi" panose="020E0802020502020306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40229" y="1220559"/>
            <a:ext cx="8082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b="1" dirty="0" smtClean="0">
                <a:latin typeface="Berlin Sans FB Demi" panose="020E0802020502020306" pitchFamily="34" charset="0"/>
                <a:sym typeface="Wingdings"/>
              </a:rPr>
              <a:t></a:t>
            </a:r>
            <a:endParaRPr lang="en-US" sz="7200" b="1" dirty="0">
              <a:latin typeface="Berlin Sans FB Demi" panose="020E0802020502020306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72008" y="3789040"/>
            <a:ext cx="896448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755576" y="4653136"/>
            <a:ext cx="826770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683568" y="5517232"/>
            <a:ext cx="833131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127281" y="3119904"/>
            <a:ext cx="14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PILOT PHASE</a:t>
            </a:r>
            <a:endParaRPr 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1898" y="4085410"/>
            <a:ext cx="461665" cy="23716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DE" b="1" dirty="0" smtClean="0">
                <a:latin typeface="Calibri" panose="020F0502020204030204" pitchFamily="34" charset="0"/>
              </a:rPr>
              <a:t>IMPLEMENTATION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3528" y="3840606"/>
            <a:ext cx="1296144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480"/>
              </a:spcAft>
            </a:pPr>
            <a:r>
              <a:rPr lang="en-GB" b="1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/>
                <a:cs typeface="Arial"/>
              </a:rPr>
              <a:t>Direct action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  <a:ea typeface="Times New Roman"/>
              <a:cs typeface="Times New Roma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3528" y="4653136"/>
            <a:ext cx="1296144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480"/>
              </a:spcAft>
            </a:pPr>
            <a:r>
              <a:rPr lang="en-GB" b="1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/>
                <a:cs typeface="Arial"/>
              </a:rPr>
              <a:t>Midterm</a:t>
            </a: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solutions</a:t>
            </a:r>
            <a:endParaRPr lang="en-GB" b="1" dirty="0" smtClean="0">
              <a:solidFill>
                <a:schemeClr val="tx2"/>
              </a:solidFill>
              <a:latin typeface="Calibri" panose="020F0502020204030204" pitchFamily="34" charset="0"/>
              <a:ea typeface="Times New Roman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3528" y="5712814"/>
            <a:ext cx="1296144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480"/>
              </a:spcAft>
            </a:pPr>
            <a:r>
              <a:rPr lang="en-GB" b="1" dirty="0" err="1" smtClean="0">
                <a:solidFill>
                  <a:schemeClr val="tx2"/>
                </a:solidFill>
                <a:latin typeface="Calibri" panose="020F0502020204030204" pitchFamily="34" charset="0"/>
                <a:ea typeface="Times New Roman"/>
                <a:cs typeface="Arial"/>
              </a:rPr>
              <a:t>Longterm</a:t>
            </a:r>
            <a:r>
              <a:rPr lang="en-US" b="1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 solutions</a:t>
            </a:r>
            <a:endParaRPr lang="en-GB" b="1" dirty="0" smtClean="0">
              <a:solidFill>
                <a:schemeClr val="tx2"/>
              </a:solidFill>
              <a:latin typeface="Calibri" panose="020F0502020204030204" pitchFamily="34" charset="0"/>
              <a:ea typeface="Times New Roman"/>
              <a:cs typeface="Arial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1619672" y="2071652"/>
            <a:ext cx="0" cy="439621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3131840" y="2060848"/>
            <a:ext cx="0" cy="439621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4572000" y="2048765"/>
            <a:ext cx="0" cy="439621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6084168" y="2060848"/>
            <a:ext cx="0" cy="439621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7596336" y="2060848"/>
            <a:ext cx="0" cy="439621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1878685" y="3119904"/>
            <a:ext cx="1146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General</a:t>
            </a:r>
          </a:p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assessment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45788" y="4686235"/>
            <a:ext cx="1211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Strict purchasing</a:t>
            </a:r>
          </a:p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policies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45788" y="5826691"/>
            <a:ext cx="1211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Legislation on E-Waste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28821" y="4809345"/>
            <a:ext cx="1211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Supporting</a:t>
            </a:r>
          </a:p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competition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52546" y="4799040"/>
            <a:ext cx="1211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Awareness</a:t>
            </a:r>
          </a:p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campaign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45342" y="2873682"/>
            <a:ext cx="1216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Planning </a:t>
            </a:r>
          </a:p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Dismantling </a:t>
            </a:r>
          </a:p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Facility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48021" y="3954483"/>
            <a:ext cx="992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TA for </a:t>
            </a:r>
          </a:p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operators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40763" y="4694200"/>
            <a:ext cx="15073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Establish </a:t>
            </a:r>
          </a:p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dismantling/ </a:t>
            </a:r>
          </a:p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recycling facility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08068" y="5597894"/>
            <a:ext cx="1439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Certification of</a:t>
            </a:r>
          </a:p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facility </a:t>
            </a:r>
          </a:p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(int. standards)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43974" y="5614296"/>
            <a:ext cx="1211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Sustainable self-finace scheme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93533" y="3822139"/>
            <a:ext cx="1211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Supporting</a:t>
            </a:r>
          </a:p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Existing SME´s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67286" y="3119903"/>
            <a:ext cx="1289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Exploring partnerships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44723" y="4661036"/>
            <a:ext cx="1346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Develop</a:t>
            </a:r>
          </a:p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Independent</a:t>
            </a:r>
          </a:p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Auditing body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35933" y="5844116"/>
            <a:ext cx="1508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Sustainable</a:t>
            </a:r>
          </a:p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Auditing system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61252" y="2873681"/>
            <a:ext cx="1211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General information on E-waste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477221" y="3966566"/>
            <a:ext cx="1547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Import ban on ODS fridges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3198" y="2620990"/>
            <a:ext cx="1258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en-US" b="1" dirty="0" smtClean="0">
                <a:latin typeface="Calibri" panose="020F0502020204030204" pitchFamily="34" charset="0"/>
              </a:rPr>
              <a:t>EXAMPLES</a:t>
            </a:r>
            <a:r>
              <a:rPr kumimoji="1" lang="en-US" altLang="en-US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43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74167"/>
            <a:ext cx="8424863" cy="682625"/>
          </a:xfrm>
          <a:extLst/>
        </p:spPr>
        <p:txBody>
          <a:bodyPr/>
          <a:lstStyle/>
          <a:p>
            <a:r>
              <a:rPr lang="en-US" sz="3200" b="1" dirty="0">
                <a:solidFill>
                  <a:srgbClr val="00B0F0"/>
                </a:solidFill>
                <a:latin typeface="Calibri" panose="020F0502020204030204" pitchFamily="34" charset="0"/>
              </a:rPr>
              <a:t>Key elements of UNIDOs </a:t>
            </a:r>
            <a:r>
              <a:rPr lang="en-US" sz="32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approach</a:t>
            </a:r>
            <a:endParaRPr lang="en-US" sz="32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22117"/>
            <a:ext cx="853440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spcBef>
                <a:spcPts val="600"/>
              </a:spcBef>
              <a:buFont typeface="+mj-lt"/>
              <a:buAutoNum type="arabicPeriod"/>
            </a:pP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Detailed inventory of existing volumes and ongoing initiatives</a:t>
            </a:r>
            <a:endParaRPr lang="en-US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42900" lvl="0" indent="-342900" algn="l">
              <a:spcBef>
                <a:spcPts val="600"/>
              </a:spcBef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Design of collection and processing schemes</a:t>
            </a:r>
            <a:endParaRPr lang="en-US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42900" lvl="0" indent="-342900" algn="l">
              <a:spcBef>
                <a:spcPts val="600"/>
              </a:spcBef>
              <a:buFont typeface="+mj-lt"/>
              <a:buAutoNum type="arabicPeriod"/>
            </a:pP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Set-up </a:t>
            </a: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/ up-scale </a:t>
            </a: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of national </a:t>
            </a: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e-waste treatment </a:t>
            </a: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options, including the establishment </a:t>
            </a: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of sustainable business models </a:t>
            </a: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endParaRPr lang="en-US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42900" lvl="0" indent="-342900" algn="l">
              <a:spcBef>
                <a:spcPts val="600"/>
              </a:spcBef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Connection to downstream markets on national, regional and international </a:t>
            </a: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level in accordance with international conventions, e.g. Basel Convention</a:t>
            </a:r>
          </a:p>
          <a:p>
            <a:pPr marL="342900" indent="-342900" algn="l">
              <a:spcBef>
                <a:spcPts val="600"/>
              </a:spcBef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Policy and legislation development or enhancement, including collection strategies and financing mechanisms </a:t>
            </a:r>
            <a:endParaRPr lang="en-US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42900" lvl="0" indent="-342900" algn="l">
              <a:spcBef>
                <a:spcPts val="600"/>
              </a:spcBef>
              <a:buFont typeface="+mj-lt"/>
              <a:buAutoNum type="arabicPeriod"/>
            </a:pP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Capacity building, training and awareness-raising</a:t>
            </a:r>
            <a:endParaRPr lang="en-US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33947"/>
            <a:ext cx="2162174" cy="144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927600"/>
            <a:ext cx="220980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927601"/>
            <a:ext cx="2209801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82" y="4921250"/>
            <a:ext cx="2181218" cy="145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9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885" y="0"/>
            <a:ext cx="7511539" cy="692696"/>
          </a:xfrm>
        </p:spPr>
        <p:txBody>
          <a:bodyPr/>
          <a:lstStyle/>
          <a:p>
            <a:r>
              <a:rPr lang="de-DE" dirty="0" smtClean="0">
                <a:latin typeface="Calibri" panose="020F0502020204030204" pitchFamily="34" charset="0"/>
              </a:rPr>
              <a:t>Process of E-Waste Flows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2" name="Textfeld 87"/>
          <p:cNvSpPr txBox="1"/>
          <p:nvPr/>
        </p:nvSpPr>
        <p:spPr>
          <a:xfrm>
            <a:off x="181655" y="930573"/>
            <a:ext cx="1562150" cy="49244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cap="all" dirty="0" smtClean="0">
                <a:solidFill>
                  <a:schemeClr val="bg1"/>
                </a:solidFill>
                <a:latin typeface="Calibri"/>
              </a:rPr>
              <a:t>INPUT</a:t>
            </a:r>
            <a:endParaRPr lang="de-AT" sz="3200" b="1" cap="all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73" name="Textfeld 86"/>
          <p:cNvSpPr txBox="1"/>
          <p:nvPr/>
        </p:nvSpPr>
        <p:spPr>
          <a:xfrm>
            <a:off x="109647" y="1831438"/>
            <a:ext cx="1450975" cy="2769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1" cap="all" dirty="0" smtClean="0">
                <a:solidFill>
                  <a:prstClr val="black"/>
                </a:solidFill>
                <a:latin typeface="Calibri"/>
              </a:rPr>
              <a:t>Collection</a:t>
            </a:r>
            <a:endParaRPr lang="de-AT" sz="1800" b="1" cap="all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Textfeld 85"/>
          <p:cNvSpPr txBox="1"/>
          <p:nvPr/>
        </p:nvSpPr>
        <p:spPr>
          <a:xfrm>
            <a:off x="3844834" y="1554134"/>
            <a:ext cx="1449388" cy="52342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1" cap="all" dirty="0">
                <a:solidFill>
                  <a:prstClr val="black"/>
                </a:solidFill>
                <a:latin typeface="Calibri"/>
              </a:rPr>
              <a:t>Manual</a:t>
            </a:r>
            <a:br>
              <a:rPr lang="de-DE" sz="1800" b="1" cap="all" dirty="0">
                <a:solidFill>
                  <a:prstClr val="black"/>
                </a:solidFill>
                <a:latin typeface="Calibri"/>
              </a:rPr>
            </a:br>
            <a:r>
              <a:rPr lang="de-DE" sz="1800" b="1" cap="all" dirty="0" err="1">
                <a:solidFill>
                  <a:prstClr val="black"/>
                </a:solidFill>
                <a:latin typeface="Calibri"/>
              </a:rPr>
              <a:t>Dismantling</a:t>
            </a:r>
            <a:endParaRPr lang="de-AT" sz="1800" b="1" cap="all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Textfeld 84"/>
          <p:cNvSpPr txBox="1"/>
          <p:nvPr/>
        </p:nvSpPr>
        <p:spPr>
          <a:xfrm>
            <a:off x="5475741" y="1554134"/>
            <a:ext cx="1450975" cy="52342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1" cap="all" dirty="0">
                <a:solidFill>
                  <a:prstClr val="black"/>
                </a:solidFill>
                <a:latin typeface="Calibri"/>
              </a:rPr>
              <a:t>Further</a:t>
            </a:r>
            <a:br>
              <a:rPr lang="de-DE" sz="1800" b="1" cap="all" dirty="0">
                <a:solidFill>
                  <a:prstClr val="black"/>
                </a:solidFill>
                <a:latin typeface="Calibri"/>
              </a:rPr>
            </a:br>
            <a:r>
              <a:rPr lang="de-DE" sz="1800" b="1" cap="all" dirty="0">
                <a:solidFill>
                  <a:prstClr val="black"/>
                </a:solidFill>
                <a:latin typeface="Calibri"/>
              </a:rPr>
              <a:t>Treatment</a:t>
            </a:r>
            <a:endParaRPr lang="de-AT" sz="1800" b="1" cap="all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Textfeld 83"/>
          <p:cNvSpPr txBox="1"/>
          <p:nvPr/>
        </p:nvSpPr>
        <p:spPr>
          <a:xfrm>
            <a:off x="7310447" y="1554134"/>
            <a:ext cx="1516062" cy="52342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1" cap="all" dirty="0">
                <a:solidFill>
                  <a:prstClr val="black"/>
                </a:solidFill>
                <a:latin typeface="Calibri"/>
              </a:rPr>
              <a:t>Downstream</a:t>
            </a:r>
            <a:br>
              <a:rPr lang="de-DE" sz="1800" b="1" cap="all" dirty="0">
                <a:solidFill>
                  <a:prstClr val="black"/>
                </a:solidFill>
                <a:latin typeface="Calibri"/>
              </a:rPr>
            </a:br>
            <a:r>
              <a:rPr lang="de-DE" sz="1800" b="1" cap="all" dirty="0">
                <a:solidFill>
                  <a:prstClr val="black"/>
                </a:solidFill>
                <a:latin typeface="Calibri"/>
              </a:rPr>
              <a:t>Options</a:t>
            </a:r>
            <a:endParaRPr lang="de-AT" sz="1800" b="1" cap="all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Geschweifte Klammer rechts 76"/>
          <p:cNvSpPr/>
          <p:nvPr/>
        </p:nvSpPr>
        <p:spPr>
          <a:xfrm>
            <a:off x="6740185" y="2215104"/>
            <a:ext cx="373062" cy="4055851"/>
          </a:xfrm>
          <a:prstGeom prst="rightBrace">
            <a:avLst>
              <a:gd name="adj1" fmla="val 88878"/>
              <a:gd name="adj2" fmla="val 50000"/>
            </a:avLst>
          </a:prstGeom>
          <a:noFill/>
          <a:ln w="222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8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Textfeld 73"/>
          <p:cNvSpPr txBox="1">
            <a:spLocks noChangeArrowheads="1"/>
          </p:cNvSpPr>
          <p:nvPr/>
        </p:nvSpPr>
        <p:spPr bwMode="auto">
          <a:xfrm>
            <a:off x="7953311" y="3478794"/>
            <a:ext cx="7191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de-DE" altLang="en-US" sz="1400" b="1" dirty="0" smtClean="0">
                <a:solidFill>
                  <a:srgbClr val="000000"/>
                </a:solidFill>
                <a:latin typeface="Calibri" pitchFamily="34" charset="0"/>
              </a:rPr>
              <a:t>Local</a:t>
            </a:r>
            <a:endParaRPr kumimoji="0" lang="de-AT" altLang="en-US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9" name="Textfeld 74"/>
          <p:cNvSpPr txBox="1">
            <a:spLocks noChangeArrowheads="1"/>
          </p:cNvSpPr>
          <p:nvPr/>
        </p:nvSpPr>
        <p:spPr bwMode="auto">
          <a:xfrm>
            <a:off x="7919191" y="4171857"/>
            <a:ext cx="10255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de-DE" altLang="en-US" sz="1400" b="1" dirty="0" smtClean="0">
                <a:solidFill>
                  <a:srgbClr val="000000"/>
                </a:solidFill>
                <a:latin typeface="Calibri" pitchFamily="34" charset="0"/>
              </a:rPr>
              <a:t>Regional/</a:t>
            </a:r>
            <a:r>
              <a:rPr kumimoji="0" lang="de-DE" altLang="en-US" sz="1400" b="1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kumimoji="0" lang="de-DE" altLang="en-US" sz="14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kumimoji="0" lang="de-DE" altLang="en-US" sz="1400" b="1" dirty="0" smtClean="0">
                <a:solidFill>
                  <a:srgbClr val="000000"/>
                </a:solidFill>
                <a:latin typeface="Calibri" pitchFamily="34" charset="0"/>
              </a:rPr>
              <a:t>Cross-</a:t>
            </a:r>
            <a:r>
              <a:rPr kumimoji="0" lang="de-DE" altLang="en-US" sz="1400" b="1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kumimoji="0" lang="de-DE" altLang="en-US" sz="14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kumimoji="0" lang="de-DE" altLang="en-US" sz="1400" b="1" dirty="0">
                <a:solidFill>
                  <a:srgbClr val="000000"/>
                </a:solidFill>
                <a:latin typeface="Calibri" pitchFamily="34" charset="0"/>
              </a:rPr>
              <a:t>national</a:t>
            </a:r>
            <a:br>
              <a:rPr kumimoji="0" lang="de-DE" altLang="en-US" sz="1400" b="1" dirty="0">
                <a:solidFill>
                  <a:srgbClr val="000000"/>
                </a:solidFill>
                <a:latin typeface="Calibri" pitchFamily="34" charset="0"/>
              </a:rPr>
            </a:br>
            <a:endParaRPr kumimoji="0" lang="de-AT" altLang="en-US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0" name="Textfeld 75"/>
          <p:cNvSpPr txBox="1">
            <a:spLocks noChangeArrowheads="1"/>
          </p:cNvSpPr>
          <p:nvPr/>
        </p:nvSpPr>
        <p:spPr bwMode="auto">
          <a:xfrm>
            <a:off x="7886249" y="5335077"/>
            <a:ext cx="10255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de-DE" altLang="en-US" sz="1400" b="1" dirty="0" smtClean="0">
                <a:solidFill>
                  <a:srgbClr val="000000"/>
                </a:solidFill>
                <a:latin typeface="Calibri" pitchFamily="34" charset="0"/>
              </a:rPr>
              <a:t>Inter-</a:t>
            </a:r>
            <a:r>
              <a:rPr kumimoji="0" lang="de-DE" altLang="en-US" sz="1400" b="1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kumimoji="0" lang="de-DE" altLang="en-US" sz="14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kumimoji="0" lang="de-DE" altLang="en-US" sz="1400" b="1" dirty="0" smtClean="0">
                <a:solidFill>
                  <a:srgbClr val="000000"/>
                </a:solidFill>
                <a:latin typeface="Calibri" pitchFamily="34" charset="0"/>
              </a:rPr>
              <a:t>national/ Oversea</a:t>
            </a:r>
            <a:endParaRPr kumimoji="0" lang="de-AT" altLang="en-US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1" name="Right Arrow 80"/>
          <p:cNvSpPr/>
          <p:nvPr/>
        </p:nvSpPr>
        <p:spPr bwMode="auto">
          <a:xfrm>
            <a:off x="7266260" y="4224230"/>
            <a:ext cx="711869" cy="288032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2" name="Right Arrow 81"/>
          <p:cNvSpPr/>
          <p:nvPr/>
        </p:nvSpPr>
        <p:spPr bwMode="auto">
          <a:xfrm rot="19938111">
            <a:off x="7127051" y="3738928"/>
            <a:ext cx="955702" cy="285787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3" name="Right Arrow 82"/>
          <p:cNvSpPr/>
          <p:nvPr/>
        </p:nvSpPr>
        <p:spPr bwMode="auto">
          <a:xfrm rot="3306771">
            <a:off x="7045803" y="4866800"/>
            <a:ext cx="1014732" cy="288032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4" name="Rechteck 70"/>
          <p:cNvSpPr/>
          <p:nvPr/>
        </p:nvSpPr>
        <p:spPr>
          <a:xfrm>
            <a:off x="2461010" y="2676815"/>
            <a:ext cx="1138083" cy="24096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 cap="flat" cmpd="sng" algn="ctr">
            <a:solidFill>
              <a:schemeClr val="tx1">
                <a:lumMod val="40000"/>
                <a:lumOff val="6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>
                <a:solidFill>
                  <a:prstClr val="black"/>
                </a:solidFill>
                <a:latin typeface="Calibri"/>
              </a:rPr>
              <a:t/>
            </a:r>
            <a:br>
              <a:rPr lang="de-DE" sz="1200" kern="0" dirty="0">
                <a:solidFill>
                  <a:prstClr val="black"/>
                </a:solidFill>
                <a:latin typeface="Calibri"/>
              </a:rPr>
            </a:br>
            <a:r>
              <a:rPr lang="de-DE" sz="1200" kern="0" dirty="0" smtClean="0">
                <a:solidFill>
                  <a:prstClr val="black"/>
                </a:solidFill>
                <a:latin typeface="Calibri"/>
              </a:rPr>
              <a:t>Weighing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prstClr val="black"/>
                </a:solidFill>
                <a:latin typeface="Calibri"/>
              </a:rPr>
              <a:t>Sorting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prstClr val="black"/>
                </a:solidFill>
                <a:latin typeface="Calibri"/>
              </a:rPr>
              <a:t>Pre-Processing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prstClr val="black"/>
                </a:solidFill>
                <a:latin typeface="Calibri"/>
              </a:rPr>
              <a:t>Storing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479074" y="1785272"/>
            <a:ext cx="1268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cap="all" dirty="0">
                <a:solidFill>
                  <a:prstClr val="black"/>
                </a:solidFill>
                <a:latin typeface="Calibri"/>
              </a:rPr>
              <a:t>Receiving </a:t>
            </a:r>
            <a:endParaRPr lang="de-AT" b="1" cap="all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U-Turn Arrow 85"/>
          <p:cNvSpPr/>
          <p:nvPr/>
        </p:nvSpPr>
        <p:spPr bwMode="auto">
          <a:xfrm rot="10800000">
            <a:off x="324952" y="4292706"/>
            <a:ext cx="2788174" cy="1099483"/>
          </a:xfrm>
          <a:prstGeom prst="uturnArrow">
            <a:avLst>
              <a:gd name="adj1" fmla="val 20668"/>
              <a:gd name="adj2" fmla="val 25000"/>
              <a:gd name="adj3" fmla="val 25000"/>
              <a:gd name="adj4" fmla="val 34220"/>
              <a:gd name="adj5" fmla="val 75000"/>
            </a:avLst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7" name="Textfeld 73"/>
          <p:cNvSpPr txBox="1">
            <a:spLocks noChangeArrowheads="1"/>
          </p:cNvSpPr>
          <p:nvPr/>
        </p:nvSpPr>
        <p:spPr bwMode="auto">
          <a:xfrm>
            <a:off x="1050439" y="4858872"/>
            <a:ext cx="13634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de-DE" altLang="en-US" sz="1400" b="1" dirty="0" smtClean="0">
                <a:solidFill>
                  <a:srgbClr val="000000"/>
                </a:solidFill>
                <a:latin typeface="Calibri" pitchFamily="34" charset="0"/>
              </a:rPr>
              <a:t>Refurbishment</a:t>
            </a:r>
            <a:endParaRPr kumimoji="0" lang="de-AT" altLang="en-US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0" name="Pfeil nach rechts 99"/>
          <p:cNvSpPr/>
          <p:nvPr/>
        </p:nvSpPr>
        <p:spPr bwMode="auto">
          <a:xfrm>
            <a:off x="124180" y="6175071"/>
            <a:ext cx="400050" cy="158977"/>
          </a:xfrm>
          <a:prstGeom prst="rightArrow">
            <a:avLst/>
          </a:prstGeom>
          <a:solidFill>
            <a:sysClr val="window" lastClr="FFFFFF">
              <a:lumMod val="50000"/>
            </a:sys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2" name="Pfeil nach rechts 101"/>
          <p:cNvSpPr/>
          <p:nvPr/>
        </p:nvSpPr>
        <p:spPr bwMode="auto">
          <a:xfrm>
            <a:off x="122592" y="6475027"/>
            <a:ext cx="398463" cy="160477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3" name="Textfeld 102"/>
          <p:cNvSpPr txBox="1"/>
          <p:nvPr/>
        </p:nvSpPr>
        <p:spPr bwMode="auto">
          <a:xfrm>
            <a:off x="635355" y="5864616"/>
            <a:ext cx="576262" cy="20397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dirty="0">
                <a:solidFill>
                  <a:prstClr val="black"/>
                </a:solidFill>
                <a:latin typeface="Calibri"/>
              </a:rPr>
              <a:t>WEEE</a:t>
            </a:r>
            <a:endParaRPr lang="de-AT" sz="14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Textfeld 103"/>
          <p:cNvSpPr txBox="1"/>
          <p:nvPr/>
        </p:nvSpPr>
        <p:spPr bwMode="auto">
          <a:xfrm>
            <a:off x="635355" y="6152575"/>
            <a:ext cx="1979612" cy="20397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dirty="0" err="1">
                <a:solidFill>
                  <a:prstClr val="black"/>
                </a:solidFill>
                <a:latin typeface="Calibri"/>
              </a:rPr>
              <a:t>Fractions</a:t>
            </a:r>
            <a:r>
              <a:rPr lang="de-DE" sz="14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1400" kern="0" dirty="0">
                <a:solidFill>
                  <a:prstClr val="black"/>
                </a:solidFill>
                <a:latin typeface="Calibri"/>
              </a:rPr>
              <a:t>(non-</a:t>
            </a:r>
            <a:r>
              <a:rPr lang="de-DE" sz="1400" kern="0" dirty="0" err="1">
                <a:solidFill>
                  <a:prstClr val="black"/>
                </a:solidFill>
                <a:latin typeface="Calibri"/>
              </a:rPr>
              <a:t>hazardous</a:t>
            </a:r>
            <a:r>
              <a:rPr lang="de-DE" sz="1400" kern="0" dirty="0">
                <a:solidFill>
                  <a:prstClr val="black"/>
                </a:solidFill>
                <a:latin typeface="Calibri"/>
              </a:rPr>
              <a:t>)</a:t>
            </a:r>
            <a:endParaRPr lang="de-AT" sz="1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Textfeld 104"/>
          <p:cNvSpPr txBox="1"/>
          <p:nvPr/>
        </p:nvSpPr>
        <p:spPr bwMode="auto">
          <a:xfrm>
            <a:off x="654621" y="6453279"/>
            <a:ext cx="2128836" cy="20397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dirty="0" err="1">
                <a:solidFill>
                  <a:prstClr val="black"/>
                </a:solidFill>
                <a:latin typeface="Calibri"/>
              </a:rPr>
              <a:t>Hazardous</a:t>
            </a:r>
            <a:r>
              <a:rPr lang="de-DE" sz="14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1400" b="1" kern="0" dirty="0" err="1">
                <a:solidFill>
                  <a:prstClr val="black"/>
                </a:solidFill>
                <a:latin typeface="Calibri"/>
              </a:rPr>
              <a:t>fractions</a:t>
            </a:r>
            <a:r>
              <a:rPr lang="de-DE" sz="1400" b="1" kern="0" dirty="0">
                <a:solidFill>
                  <a:prstClr val="black"/>
                </a:solidFill>
                <a:latin typeface="Calibri"/>
              </a:rPr>
              <a:t>/ </a:t>
            </a:r>
            <a:r>
              <a:rPr lang="de-DE" sz="1400" b="1" kern="0" dirty="0" err="1">
                <a:solidFill>
                  <a:prstClr val="black"/>
                </a:solidFill>
                <a:latin typeface="Calibri"/>
              </a:rPr>
              <a:t>waste</a:t>
            </a:r>
            <a:endParaRPr lang="de-AT" sz="14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Rechteck 70"/>
          <p:cNvSpPr/>
          <p:nvPr/>
        </p:nvSpPr>
        <p:spPr>
          <a:xfrm>
            <a:off x="7694446" y="2316518"/>
            <a:ext cx="1008062" cy="40264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>
                <a:solidFill>
                  <a:prstClr val="black"/>
                </a:solidFill>
                <a:latin typeface="Calibri"/>
              </a:rPr>
              <a:t/>
            </a:r>
            <a:br>
              <a:rPr lang="de-DE" sz="1200" kern="0" dirty="0">
                <a:solidFill>
                  <a:prstClr val="black"/>
                </a:solidFill>
                <a:latin typeface="Calibri"/>
              </a:rPr>
            </a:br>
            <a:r>
              <a:rPr lang="de-DE" sz="1200" kern="0" dirty="0" smtClean="0">
                <a:solidFill>
                  <a:prstClr val="black"/>
                </a:solidFill>
                <a:latin typeface="Calibri"/>
              </a:rPr>
              <a:t>STORAGE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Rechteck 70"/>
          <p:cNvSpPr/>
          <p:nvPr/>
        </p:nvSpPr>
        <p:spPr>
          <a:xfrm>
            <a:off x="4039204" y="3180114"/>
            <a:ext cx="1008062" cy="62694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>
                <a:solidFill>
                  <a:prstClr val="black"/>
                </a:solidFill>
                <a:latin typeface="Calibri"/>
              </a:rPr>
              <a:t/>
            </a:r>
            <a:br>
              <a:rPr lang="de-DE" sz="1200" kern="0" dirty="0">
                <a:solidFill>
                  <a:prstClr val="black"/>
                </a:solidFill>
                <a:latin typeface="Calibri"/>
              </a:rPr>
            </a:br>
            <a:r>
              <a:rPr lang="de-DE" sz="1200" kern="0" dirty="0" smtClean="0">
                <a:solidFill>
                  <a:prstClr val="black"/>
                </a:solidFill>
                <a:latin typeface="Calibri"/>
              </a:rPr>
              <a:t>LAMPS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Textfeld 87"/>
          <p:cNvSpPr txBox="1"/>
          <p:nvPr/>
        </p:nvSpPr>
        <p:spPr>
          <a:xfrm>
            <a:off x="7090713" y="930574"/>
            <a:ext cx="1562150" cy="49244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cap="all" dirty="0" smtClean="0">
                <a:solidFill>
                  <a:schemeClr val="bg1"/>
                </a:solidFill>
                <a:latin typeface="Calibri"/>
              </a:rPr>
              <a:t>OUTPUT</a:t>
            </a:r>
            <a:endParaRPr lang="de-AT" sz="3200" b="1" cap="all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00" name="Textfeld 87"/>
          <p:cNvSpPr txBox="1"/>
          <p:nvPr/>
        </p:nvSpPr>
        <p:spPr>
          <a:xfrm>
            <a:off x="3540551" y="930574"/>
            <a:ext cx="2517848" cy="49244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3200" b="1" cap="all" dirty="0" smtClean="0">
                <a:solidFill>
                  <a:schemeClr val="bg1"/>
                </a:solidFill>
                <a:latin typeface="Calibri"/>
              </a:rPr>
              <a:t>TREATMENT</a:t>
            </a:r>
            <a:endParaRPr lang="de-AT" sz="3200" b="1" cap="all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01" name="Rechteck 70"/>
          <p:cNvSpPr/>
          <p:nvPr/>
        </p:nvSpPr>
        <p:spPr>
          <a:xfrm>
            <a:off x="109647" y="2322215"/>
            <a:ext cx="1223367" cy="220675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b="1" kern="0" dirty="0" smtClean="0">
                <a:solidFill>
                  <a:prstClr val="black"/>
                </a:solidFill>
                <a:latin typeface="Calibri"/>
              </a:rPr>
              <a:t>Individuals</a:t>
            </a:r>
            <a:r>
              <a:rPr lang="de-AT" sz="1200" kern="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kern="0" dirty="0" smtClean="0">
                <a:solidFill>
                  <a:prstClr val="black"/>
                </a:solidFill>
                <a:latin typeface="Calibri"/>
              </a:rPr>
              <a:t>(via Collection Points)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200" kern="0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b="1" kern="0" dirty="0" smtClean="0">
                <a:solidFill>
                  <a:prstClr val="black"/>
                </a:solidFill>
                <a:latin typeface="Calibri"/>
              </a:rPr>
              <a:t>B2B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kern="0" dirty="0" smtClean="0">
                <a:solidFill>
                  <a:prstClr val="black"/>
                </a:solidFill>
                <a:latin typeface="Calibri"/>
              </a:rPr>
              <a:t>(Companies/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kern="0" dirty="0" smtClean="0">
                <a:solidFill>
                  <a:prstClr val="black"/>
                </a:solidFill>
                <a:latin typeface="Calibri"/>
              </a:rPr>
              <a:t>Organizations)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200" kern="0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200" kern="0" dirty="0">
              <a:solidFill>
                <a:prstClr val="black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kern="0" dirty="0" smtClean="0">
                <a:solidFill>
                  <a:prstClr val="black"/>
                </a:solidFill>
                <a:latin typeface="Calibri"/>
              </a:rPr>
              <a:t>Informal Sector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prstClr val="black"/>
                </a:solidFill>
                <a:latin typeface="Calibri"/>
              </a:rPr>
              <a:t>(Scavengers,...)</a:t>
            </a:r>
          </a:p>
        </p:txBody>
      </p:sp>
      <p:sp>
        <p:nvSpPr>
          <p:cNvPr id="102" name="Right Arrow 101"/>
          <p:cNvSpPr/>
          <p:nvPr/>
        </p:nvSpPr>
        <p:spPr bwMode="auto">
          <a:xfrm>
            <a:off x="1333014" y="3326113"/>
            <a:ext cx="1080888" cy="54517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3" name="Textfeld 73"/>
          <p:cNvSpPr txBox="1">
            <a:spLocks noChangeArrowheads="1"/>
          </p:cNvSpPr>
          <p:nvPr/>
        </p:nvSpPr>
        <p:spPr bwMode="auto">
          <a:xfrm>
            <a:off x="1155722" y="3026226"/>
            <a:ext cx="13634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de-DE" altLang="en-US" sz="1400" b="1" dirty="0" smtClean="0">
                <a:solidFill>
                  <a:srgbClr val="000000"/>
                </a:solidFill>
                <a:latin typeface="Calibri" pitchFamily="34" charset="0"/>
              </a:rPr>
              <a:t>Transport</a:t>
            </a:r>
            <a:endParaRPr kumimoji="0" lang="de-AT" altLang="en-US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4" name="Rounded Rectangle 103"/>
          <p:cNvSpPr/>
          <p:nvPr/>
        </p:nvSpPr>
        <p:spPr bwMode="auto">
          <a:xfrm>
            <a:off x="2413901" y="1482627"/>
            <a:ext cx="4699345" cy="4948358"/>
          </a:xfrm>
          <a:prstGeom prst="roundRect">
            <a:avLst/>
          </a:prstGeom>
          <a:noFill/>
          <a:ln w="571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6" name="Straight Connector 105"/>
          <p:cNvCxnSpPr/>
          <p:nvPr/>
        </p:nvCxnSpPr>
        <p:spPr bwMode="auto">
          <a:xfrm flipV="1">
            <a:off x="109647" y="2154605"/>
            <a:ext cx="8716862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" name="Rechteck 70"/>
          <p:cNvSpPr/>
          <p:nvPr/>
        </p:nvSpPr>
        <p:spPr>
          <a:xfrm>
            <a:off x="4065497" y="2322215"/>
            <a:ext cx="1008062" cy="62694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>
                <a:solidFill>
                  <a:prstClr val="black"/>
                </a:solidFill>
                <a:latin typeface="Calibri"/>
              </a:rPr>
              <a:t/>
            </a:r>
            <a:br>
              <a:rPr lang="de-DE" sz="1200" kern="0" dirty="0">
                <a:solidFill>
                  <a:prstClr val="black"/>
                </a:solidFill>
                <a:latin typeface="Calibri"/>
              </a:rPr>
            </a:br>
            <a:r>
              <a:rPr lang="de-DE" sz="1200" kern="0" dirty="0" smtClean="0">
                <a:solidFill>
                  <a:prstClr val="black"/>
                </a:solidFill>
                <a:latin typeface="Calibri"/>
              </a:rPr>
              <a:t>SCREENS (TV, CRTs, LCDs..)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Rechteck 70"/>
          <p:cNvSpPr/>
          <p:nvPr/>
        </p:nvSpPr>
        <p:spPr>
          <a:xfrm>
            <a:off x="4039204" y="3979232"/>
            <a:ext cx="1008062" cy="62694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>
                <a:solidFill>
                  <a:prstClr val="black"/>
                </a:solidFill>
                <a:latin typeface="Calibri"/>
              </a:rPr>
              <a:t/>
            </a:r>
            <a:br>
              <a:rPr lang="de-DE" sz="1200" kern="0" dirty="0">
                <a:solidFill>
                  <a:prstClr val="black"/>
                </a:solidFill>
                <a:latin typeface="Calibri"/>
              </a:rPr>
            </a:br>
            <a:r>
              <a:rPr lang="de-DE" sz="1200" kern="0" dirty="0" smtClean="0">
                <a:solidFill>
                  <a:prstClr val="black"/>
                </a:solidFill>
                <a:latin typeface="Calibri"/>
              </a:rPr>
              <a:t>White Goods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prstClr val="black"/>
                </a:solidFill>
                <a:latin typeface="Calibri"/>
              </a:rPr>
              <a:t>(Fridges,...)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Rechteck 70"/>
          <p:cNvSpPr/>
          <p:nvPr/>
        </p:nvSpPr>
        <p:spPr>
          <a:xfrm>
            <a:off x="4036830" y="4696306"/>
            <a:ext cx="1008062" cy="69588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>
                <a:solidFill>
                  <a:prstClr val="black"/>
                </a:solidFill>
                <a:latin typeface="Calibri"/>
              </a:rPr>
              <a:t/>
            </a:r>
            <a:br>
              <a:rPr lang="de-DE" sz="1200" kern="0" dirty="0">
                <a:solidFill>
                  <a:prstClr val="black"/>
                </a:solidFill>
                <a:latin typeface="Calibri"/>
              </a:rPr>
            </a:br>
            <a:r>
              <a:rPr lang="de-DE" sz="1200" kern="0" dirty="0" smtClean="0">
                <a:solidFill>
                  <a:prstClr val="black"/>
                </a:solidFill>
                <a:latin typeface="Calibri"/>
              </a:rPr>
              <a:t>Small WEEE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Rechteck 88"/>
          <p:cNvSpPr/>
          <p:nvPr/>
        </p:nvSpPr>
        <p:spPr>
          <a:xfrm>
            <a:off x="5643912" y="2316519"/>
            <a:ext cx="1160336" cy="70970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prstClr val="black"/>
                </a:solidFill>
                <a:latin typeface="Calibri"/>
              </a:rPr>
              <a:t>Hot Wire –</a:t>
            </a:r>
            <a:r>
              <a:rPr lang="de-DE" sz="1200" kern="0" dirty="0" smtClean="0">
                <a:solidFill>
                  <a:prstClr val="black"/>
                </a:solidFill>
                <a:latin typeface="Calibri"/>
              </a:rPr>
              <a:t>Separation </a:t>
            </a:r>
            <a:r>
              <a:rPr lang="de-DE" sz="1200" kern="0" dirty="0" smtClean="0">
                <a:solidFill>
                  <a:prstClr val="black"/>
                </a:solidFill>
                <a:latin typeface="Calibri"/>
              </a:rPr>
              <a:t>(Lead glass screen)</a:t>
            </a: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Rechteck 89"/>
          <p:cNvSpPr/>
          <p:nvPr/>
        </p:nvSpPr>
        <p:spPr>
          <a:xfrm>
            <a:off x="5643910" y="3216128"/>
            <a:ext cx="1160337" cy="55491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err="1">
                <a:solidFill>
                  <a:prstClr val="black"/>
                </a:solidFill>
                <a:latin typeface="Calibri"/>
              </a:rPr>
              <a:t>Decon-tamination</a:t>
            </a:r>
            <a:r>
              <a:rPr lang="de-DE" sz="1200" kern="0" dirty="0">
                <a:solidFill>
                  <a:prstClr val="black"/>
                </a:solidFill>
                <a:latin typeface="Calibri"/>
              </a:rPr>
              <a:t/>
            </a:r>
            <a:br>
              <a:rPr lang="de-DE" sz="1200" kern="0" dirty="0">
                <a:solidFill>
                  <a:prstClr val="black"/>
                </a:solidFill>
                <a:latin typeface="Calibri"/>
              </a:rPr>
            </a:br>
            <a:r>
              <a:rPr lang="de-DE" sz="1200" kern="0" dirty="0" err="1">
                <a:solidFill>
                  <a:prstClr val="black"/>
                </a:solidFill>
                <a:latin typeface="Calibri"/>
              </a:rPr>
              <a:t>Hg-Lamps</a:t>
            </a: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Rechteck 92"/>
          <p:cNvSpPr/>
          <p:nvPr/>
        </p:nvSpPr>
        <p:spPr>
          <a:xfrm>
            <a:off x="5643913" y="4564987"/>
            <a:ext cx="1160335" cy="55491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>
                <a:solidFill>
                  <a:prstClr val="black"/>
                </a:solidFill>
                <a:latin typeface="Calibri"/>
              </a:rPr>
              <a:t>Cable-</a:t>
            </a:r>
            <a:br>
              <a:rPr lang="de-DE" sz="1200" kern="0" dirty="0">
                <a:solidFill>
                  <a:prstClr val="black"/>
                </a:solidFill>
                <a:latin typeface="Calibri"/>
              </a:rPr>
            </a:br>
            <a:r>
              <a:rPr lang="de-DE" sz="1200" kern="0" dirty="0" smtClean="0">
                <a:solidFill>
                  <a:prstClr val="black"/>
                </a:solidFill>
                <a:latin typeface="Calibri"/>
              </a:rPr>
              <a:t>Stripping</a:t>
            </a: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Rechteck 92"/>
          <p:cNvSpPr/>
          <p:nvPr/>
        </p:nvSpPr>
        <p:spPr>
          <a:xfrm>
            <a:off x="5643910" y="5174556"/>
            <a:ext cx="1151156" cy="55491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prstClr val="black"/>
                </a:solidFill>
                <a:latin typeface="Calibri"/>
              </a:rPr>
              <a:t>Plastic Shredder</a:t>
            </a: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Rechteck 70"/>
          <p:cNvSpPr/>
          <p:nvPr/>
        </p:nvSpPr>
        <p:spPr>
          <a:xfrm>
            <a:off x="7694446" y="2916588"/>
            <a:ext cx="1008062" cy="40264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>
                <a:solidFill>
                  <a:prstClr val="black"/>
                </a:solidFill>
                <a:latin typeface="Calibri"/>
              </a:rPr>
              <a:t/>
            </a:r>
            <a:br>
              <a:rPr lang="de-DE" sz="1200" kern="0" dirty="0">
                <a:solidFill>
                  <a:prstClr val="black"/>
                </a:solidFill>
                <a:latin typeface="Calibri"/>
              </a:rPr>
            </a:br>
            <a:r>
              <a:rPr lang="de-DE" sz="1200" kern="0" dirty="0" smtClean="0">
                <a:solidFill>
                  <a:prstClr val="black"/>
                </a:solidFill>
                <a:latin typeface="Calibri"/>
              </a:rPr>
              <a:t>TRANSPORT: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Rechteck 89"/>
          <p:cNvSpPr/>
          <p:nvPr/>
        </p:nvSpPr>
        <p:spPr>
          <a:xfrm>
            <a:off x="5634733" y="3907014"/>
            <a:ext cx="1160333" cy="55491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prstClr val="black"/>
                </a:solidFill>
                <a:latin typeface="Calibri"/>
              </a:rPr>
              <a:t>Degasification (CFCs)</a:t>
            </a: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Textfeld 86"/>
          <p:cNvSpPr txBox="1"/>
          <p:nvPr/>
        </p:nvSpPr>
        <p:spPr>
          <a:xfrm>
            <a:off x="2956612" y="6101325"/>
            <a:ext cx="1450975" cy="306467"/>
          </a:xfrm>
          <a:prstGeom prst="roundRect">
            <a:avLst/>
          </a:prstGeom>
          <a:solidFill>
            <a:srgbClr val="00B0F0"/>
          </a:solidFill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1" cap="all" dirty="0" smtClean="0">
                <a:solidFill>
                  <a:schemeClr val="bg1"/>
                </a:solidFill>
                <a:latin typeface="Calibri"/>
              </a:rPr>
              <a:t>FACILITY</a:t>
            </a:r>
            <a:endParaRPr lang="de-AT" sz="1800" b="1" cap="all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22" name="Textfeld 105"/>
          <p:cNvSpPr txBox="1"/>
          <p:nvPr/>
        </p:nvSpPr>
        <p:spPr bwMode="auto">
          <a:xfrm>
            <a:off x="117979" y="5602715"/>
            <a:ext cx="576263" cy="21544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dirty="0">
                <a:solidFill>
                  <a:prstClr val="black"/>
                </a:solidFill>
                <a:latin typeface="Calibri"/>
              </a:rPr>
              <a:t>Legend:</a:t>
            </a:r>
            <a:endParaRPr lang="de-AT" sz="14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Pfeil nach rechts 101"/>
          <p:cNvSpPr/>
          <p:nvPr/>
        </p:nvSpPr>
        <p:spPr bwMode="auto">
          <a:xfrm>
            <a:off x="5094990" y="2719161"/>
            <a:ext cx="487265" cy="160477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4" name="Pfeil nach rechts 101"/>
          <p:cNvSpPr/>
          <p:nvPr/>
        </p:nvSpPr>
        <p:spPr bwMode="auto">
          <a:xfrm>
            <a:off x="5094990" y="3581034"/>
            <a:ext cx="487265" cy="160477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5" name="Pfeil nach rechts 101"/>
          <p:cNvSpPr/>
          <p:nvPr/>
        </p:nvSpPr>
        <p:spPr bwMode="auto">
          <a:xfrm>
            <a:off x="5094990" y="4332235"/>
            <a:ext cx="487265" cy="160477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6" name="Pfeil nach rechts 99"/>
          <p:cNvSpPr/>
          <p:nvPr/>
        </p:nvSpPr>
        <p:spPr bwMode="auto">
          <a:xfrm>
            <a:off x="5094989" y="4092368"/>
            <a:ext cx="487265" cy="158977"/>
          </a:xfrm>
          <a:prstGeom prst="rightArrow">
            <a:avLst/>
          </a:prstGeom>
          <a:solidFill>
            <a:sysClr val="window" lastClr="FFFFFF">
              <a:lumMod val="50000"/>
            </a:sys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7" name="Pfeil nach rechts 99"/>
          <p:cNvSpPr/>
          <p:nvPr/>
        </p:nvSpPr>
        <p:spPr bwMode="auto">
          <a:xfrm>
            <a:off x="5094989" y="2517839"/>
            <a:ext cx="487265" cy="158977"/>
          </a:xfrm>
          <a:prstGeom prst="rightArrow">
            <a:avLst/>
          </a:prstGeom>
          <a:solidFill>
            <a:sysClr val="window" lastClr="FFFFFF">
              <a:lumMod val="50000"/>
            </a:sys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8" name="Pfeil nach rechts 99"/>
          <p:cNvSpPr/>
          <p:nvPr/>
        </p:nvSpPr>
        <p:spPr bwMode="auto">
          <a:xfrm>
            <a:off x="5094990" y="3346105"/>
            <a:ext cx="487265" cy="158977"/>
          </a:xfrm>
          <a:prstGeom prst="rightArrow">
            <a:avLst/>
          </a:prstGeom>
          <a:solidFill>
            <a:sysClr val="window" lastClr="FFFFFF">
              <a:lumMod val="50000"/>
            </a:sys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9" name="Pfeil nach rechts 99"/>
          <p:cNvSpPr/>
          <p:nvPr/>
        </p:nvSpPr>
        <p:spPr bwMode="auto">
          <a:xfrm>
            <a:off x="5121886" y="4779383"/>
            <a:ext cx="487265" cy="158977"/>
          </a:xfrm>
          <a:prstGeom prst="rightArrow">
            <a:avLst/>
          </a:prstGeom>
          <a:solidFill>
            <a:sysClr val="window" lastClr="FFFFFF">
              <a:lumMod val="50000"/>
            </a:sys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0" name="Pfeil nach rechts 99"/>
          <p:cNvSpPr/>
          <p:nvPr/>
        </p:nvSpPr>
        <p:spPr bwMode="auto">
          <a:xfrm>
            <a:off x="5122431" y="5184828"/>
            <a:ext cx="487265" cy="158977"/>
          </a:xfrm>
          <a:prstGeom prst="rightArrow">
            <a:avLst/>
          </a:prstGeom>
          <a:solidFill>
            <a:sysClr val="window" lastClr="FFFFFF">
              <a:lumMod val="50000"/>
            </a:sys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1" name="Pfeil nach rechts 99"/>
          <p:cNvSpPr/>
          <p:nvPr/>
        </p:nvSpPr>
        <p:spPr bwMode="auto">
          <a:xfrm>
            <a:off x="131818" y="5909610"/>
            <a:ext cx="400050" cy="158977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2" name="Pfeil nach rechts 99"/>
          <p:cNvSpPr/>
          <p:nvPr/>
        </p:nvSpPr>
        <p:spPr bwMode="auto">
          <a:xfrm>
            <a:off x="3597952" y="2746615"/>
            <a:ext cx="441251" cy="169973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3" name="Pfeil nach rechts 99"/>
          <p:cNvSpPr/>
          <p:nvPr/>
        </p:nvSpPr>
        <p:spPr bwMode="auto">
          <a:xfrm>
            <a:off x="3597952" y="3428727"/>
            <a:ext cx="441251" cy="169973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4" name="Pfeil nach rechts 99"/>
          <p:cNvSpPr/>
          <p:nvPr/>
        </p:nvSpPr>
        <p:spPr bwMode="auto">
          <a:xfrm>
            <a:off x="3597951" y="4176798"/>
            <a:ext cx="441251" cy="169973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5" name="Pfeil nach rechts 99"/>
          <p:cNvSpPr/>
          <p:nvPr/>
        </p:nvSpPr>
        <p:spPr bwMode="auto">
          <a:xfrm>
            <a:off x="3556760" y="4905747"/>
            <a:ext cx="441251" cy="169973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800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6" name="Picture 2" descr="http://www.ibas-luber.de/images/bilderkiste/giftig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933" b="17933"/>
          <a:stretch/>
        </p:blipFill>
        <p:spPr bwMode="auto">
          <a:xfrm>
            <a:off x="2820169" y="6435749"/>
            <a:ext cx="272887" cy="32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hteck 92"/>
          <p:cNvSpPr/>
          <p:nvPr/>
        </p:nvSpPr>
        <p:spPr>
          <a:xfrm>
            <a:off x="5643913" y="5799388"/>
            <a:ext cx="1160335" cy="47156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kern="0" dirty="0" smtClean="0">
                <a:solidFill>
                  <a:prstClr val="black"/>
                </a:solidFill>
                <a:latin typeface="Calibri"/>
              </a:rPr>
              <a:t>Pb, Acids,...</a:t>
            </a: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Rechteck 92"/>
          <p:cNvSpPr/>
          <p:nvPr/>
        </p:nvSpPr>
        <p:spPr>
          <a:xfrm>
            <a:off x="4039202" y="5469853"/>
            <a:ext cx="1004872" cy="5192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prstClr val="black"/>
                </a:solidFill>
                <a:latin typeface="Calibri"/>
              </a:rPr>
              <a:t>Batteries</a:t>
            </a: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Pfeil nach rechts 101"/>
          <p:cNvSpPr/>
          <p:nvPr/>
        </p:nvSpPr>
        <p:spPr bwMode="auto">
          <a:xfrm>
            <a:off x="5073559" y="5818159"/>
            <a:ext cx="487265" cy="160477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Pfeil nach rechts 99"/>
          <p:cNvSpPr/>
          <p:nvPr/>
        </p:nvSpPr>
        <p:spPr bwMode="auto">
          <a:xfrm>
            <a:off x="3563888" y="5589240"/>
            <a:ext cx="441251" cy="169973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563888" y="5064336"/>
            <a:ext cx="48671" cy="64610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E0358D-262D-4AF5-B73C-FCAC4F7F74C2}" type="slidenum">
              <a:rPr lang="en-GB" altLang="en-US" smtClean="0">
                <a:solidFill>
                  <a:srgbClr val="00B0F0"/>
                </a:solidFill>
                <a:latin typeface="Arial" panose="020B0604020202020204" pitchFamily="34" charset="0"/>
                <a:cs typeface="Arial"/>
              </a:rPr>
              <a:pPr>
                <a:defRPr/>
              </a:pPr>
              <a:t>6</a:t>
            </a:fld>
            <a:endParaRPr lang="en-GB" altLang="en-US">
              <a:solidFill>
                <a:srgbClr val="00B0F0"/>
              </a:solidFill>
              <a:latin typeface="Arial" panose="020B06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777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515"/>
            <a:ext cx="9180512" cy="610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5796136" y="-27384"/>
            <a:ext cx="3347864" cy="72008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charset="0"/>
              </a:rPr>
              <a:t>Example: Ethiopia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charset="0"/>
              </a:rPr>
              <a:t> Project Site: Akaki/Addis Ababa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633142" y="908720"/>
            <a:ext cx="1362794" cy="651148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Cable Shredding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314539" y="5733256"/>
            <a:ext cx="1512168" cy="651148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IntermediateStorage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67544" y="6058830"/>
            <a:ext cx="1512168" cy="651148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Dismantling workstation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67544" y="908720"/>
            <a:ext cx="1362794" cy="651148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CRT Cutting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355976" y="1484784"/>
            <a:ext cx="1362794" cy="651148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Plastic Shredding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499992" y="1988840"/>
            <a:ext cx="0" cy="43204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2885170" y="1556792"/>
            <a:ext cx="0" cy="50405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1691680" y="1556792"/>
            <a:ext cx="0" cy="50405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3419872" y="4221088"/>
            <a:ext cx="0" cy="157062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1830338" y="5373216"/>
            <a:ext cx="0" cy="68561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19020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Downstream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424863" cy="475252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Identify  </a:t>
            </a:r>
            <a:r>
              <a:rPr lang="en-US" sz="2000" b="1" dirty="0">
                <a:solidFill>
                  <a:schemeClr val="tx2"/>
                </a:solidFill>
              </a:rPr>
              <a:t>environmentally  and  socially  sound  potential  local, 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      regional  </a:t>
            </a:r>
            <a:r>
              <a:rPr lang="en-US" sz="2000" b="1" dirty="0">
                <a:solidFill>
                  <a:schemeClr val="tx2"/>
                </a:solidFill>
              </a:rPr>
              <a:t>and  international  buyers </a:t>
            </a:r>
            <a:endParaRPr lang="de-DE" sz="2000" dirty="0" smtClean="0">
              <a:solidFill>
                <a:schemeClr val="tx2"/>
              </a:solidFill>
            </a:endParaRPr>
          </a:p>
          <a:p>
            <a:pPr lvl="1">
              <a:buFontTx/>
              <a:buChar char="-"/>
            </a:pPr>
            <a:r>
              <a:rPr lang="de-DE" sz="2000" dirty="0" smtClean="0">
                <a:solidFill>
                  <a:schemeClr val="tx2"/>
                </a:solidFill>
              </a:rPr>
              <a:t>Non-hazardous outputs: national</a:t>
            </a:r>
            <a:r>
              <a:rPr lang="de-DE" sz="2000" dirty="0">
                <a:solidFill>
                  <a:schemeClr val="tx2"/>
                </a:solidFill>
              </a:rPr>
              <a:t>/</a:t>
            </a:r>
            <a:r>
              <a:rPr lang="de-DE" sz="2000" dirty="0" smtClean="0">
                <a:solidFill>
                  <a:schemeClr val="tx2"/>
                </a:solidFill>
              </a:rPr>
              <a:t> regional markets </a:t>
            </a:r>
          </a:p>
          <a:p>
            <a:pPr lvl="1">
              <a:buFontTx/>
              <a:buChar char="-"/>
            </a:pPr>
            <a:r>
              <a:rPr lang="de-DE" sz="2000" dirty="0" smtClean="0">
                <a:solidFill>
                  <a:schemeClr val="tx2"/>
                </a:solidFill>
              </a:rPr>
              <a:t>Hazardous outputs: international smelters</a:t>
            </a:r>
          </a:p>
          <a:p>
            <a:endParaRPr lang="de-DE" sz="2000" dirty="0" smtClean="0">
              <a:solidFill>
                <a:schemeClr val="tx2"/>
              </a:solidFill>
            </a:endParaRPr>
          </a:p>
          <a:p>
            <a:r>
              <a:rPr lang="en-US" sz="2000" b="1" dirty="0" smtClean="0">
                <a:solidFill>
                  <a:schemeClr val="tx2"/>
                </a:solidFill>
              </a:rPr>
              <a:t>Analyze  </a:t>
            </a:r>
            <a:r>
              <a:rPr lang="en-US" sz="2000" b="1" dirty="0">
                <a:solidFill>
                  <a:schemeClr val="tx2"/>
                </a:solidFill>
              </a:rPr>
              <a:t>the  purchasing  conditions  and  business  models  </a:t>
            </a:r>
            <a:r>
              <a:rPr lang="en-US" sz="2000" b="1" dirty="0" smtClean="0">
                <a:solidFill>
                  <a:schemeClr val="tx2"/>
                </a:solidFill>
              </a:rPr>
              <a:t>of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     </a:t>
            </a:r>
            <a:r>
              <a:rPr lang="en-US" sz="2000" b="1" dirty="0">
                <a:solidFill>
                  <a:schemeClr val="tx2"/>
                </a:solidFill>
              </a:rPr>
              <a:t>potential  </a:t>
            </a:r>
            <a:r>
              <a:rPr lang="en-US" sz="2000" b="1" dirty="0" smtClean="0">
                <a:solidFill>
                  <a:schemeClr val="tx2"/>
                </a:solidFill>
              </a:rPr>
              <a:t>buyers  </a:t>
            </a:r>
            <a:r>
              <a:rPr lang="en-US" sz="2000" b="1" dirty="0">
                <a:solidFill>
                  <a:schemeClr val="tx2"/>
                </a:solidFill>
              </a:rPr>
              <a:t>and  their  </a:t>
            </a:r>
            <a:r>
              <a:rPr lang="en-US" sz="2000" b="1" dirty="0" smtClean="0">
                <a:solidFill>
                  <a:schemeClr val="tx2"/>
                </a:solidFill>
              </a:rPr>
              <a:t>branches</a:t>
            </a:r>
          </a:p>
          <a:p>
            <a:pPr marL="0" indent="0">
              <a:buNone/>
            </a:pPr>
            <a:endParaRPr lang="en-US" sz="2000" b="1" dirty="0">
              <a:solidFill>
                <a:schemeClr val="tx2"/>
              </a:solidFill>
            </a:endParaRPr>
          </a:p>
          <a:p>
            <a:r>
              <a:rPr lang="de-DE" sz="2000" b="1" dirty="0">
                <a:solidFill>
                  <a:schemeClr val="tx2"/>
                </a:solidFill>
              </a:rPr>
              <a:t>Take into account: </a:t>
            </a:r>
            <a:endParaRPr lang="de-DE" sz="20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DE" sz="2000" dirty="0" smtClean="0">
                <a:solidFill>
                  <a:schemeClr val="tx2"/>
                </a:solidFill>
              </a:rPr>
              <a:t>        -   Quality and contamination of material outputs</a:t>
            </a:r>
            <a:endParaRPr lang="de-DE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sz="2000" dirty="0" smtClean="0">
                <a:solidFill>
                  <a:schemeClr val="tx2"/>
                </a:solidFill>
              </a:rPr>
              <a:t>        -</a:t>
            </a: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sz="2000" dirty="0" smtClean="0">
                <a:solidFill>
                  <a:schemeClr val="tx2"/>
                </a:solidFill>
              </a:rPr>
              <a:t>   </a:t>
            </a:r>
            <a:r>
              <a:rPr lang="de-DE" sz="2000" dirty="0">
                <a:solidFill>
                  <a:schemeClr val="tx2"/>
                </a:solidFill>
              </a:rPr>
              <a:t>I</a:t>
            </a:r>
            <a:r>
              <a:rPr lang="de-DE" sz="2000" dirty="0" smtClean="0">
                <a:solidFill>
                  <a:schemeClr val="tx2"/>
                </a:solidFill>
              </a:rPr>
              <a:t>nternational </a:t>
            </a:r>
            <a:r>
              <a:rPr lang="de-DE" sz="2000" dirty="0">
                <a:solidFill>
                  <a:schemeClr val="tx2"/>
                </a:solidFill>
              </a:rPr>
              <a:t>conventions on </a:t>
            </a:r>
            <a:r>
              <a:rPr lang="de-DE" sz="2000" dirty="0" smtClean="0">
                <a:solidFill>
                  <a:schemeClr val="tx2"/>
                </a:solidFill>
              </a:rPr>
              <a:t>hazardous waste transport</a:t>
            </a:r>
          </a:p>
          <a:p>
            <a:pPr marL="0" indent="0">
              <a:buNone/>
            </a:pPr>
            <a:r>
              <a:rPr lang="de-DE" sz="2000" dirty="0" smtClean="0">
                <a:solidFill>
                  <a:schemeClr val="tx2"/>
                </a:solidFill>
              </a:rPr>
              <a:t>         -    Administrative </a:t>
            </a:r>
            <a:r>
              <a:rPr lang="de-DE" sz="2000" dirty="0">
                <a:solidFill>
                  <a:schemeClr val="tx2"/>
                </a:solidFill>
              </a:rPr>
              <a:t>and legal </a:t>
            </a:r>
            <a:r>
              <a:rPr lang="de-DE" sz="2000" dirty="0" smtClean="0">
                <a:solidFill>
                  <a:schemeClr val="tx2"/>
                </a:solidFill>
              </a:rPr>
              <a:t>restrictions</a:t>
            </a:r>
            <a:endParaRPr lang="de-DE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sz="2000" dirty="0" smtClean="0">
                <a:solidFill>
                  <a:schemeClr val="tx2"/>
                </a:solidFill>
              </a:rPr>
              <a:t>        -    Local and World </a:t>
            </a:r>
            <a:r>
              <a:rPr lang="de-DE" sz="2000" dirty="0">
                <a:solidFill>
                  <a:schemeClr val="tx2"/>
                </a:solidFill>
              </a:rPr>
              <a:t>market prices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2000" b="1" dirty="0" smtClean="0">
              <a:solidFill>
                <a:schemeClr val="tx2"/>
              </a:solidFill>
            </a:endParaRPr>
          </a:p>
          <a:p>
            <a:endParaRPr lang="de-DE" sz="2000" dirty="0" smtClean="0">
              <a:solidFill>
                <a:schemeClr val="tx2"/>
              </a:solidFill>
            </a:endParaRPr>
          </a:p>
        </p:txBody>
      </p:sp>
      <p:sp>
        <p:nvSpPr>
          <p:cNvPr id="5" name="Textfeld 87"/>
          <p:cNvSpPr txBox="1"/>
          <p:nvPr/>
        </p:nvSpPr>
        <p:spPr>
          <a:xfrm>
            <a:off x="-22051" y="836712"/>
            <a:ext cx="1562150" cy="49244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cap="all" dirty="0" smtClean="0">
                <a:solidFill>
                  <a:schemeClr val="bg1"/>
                </a:solidFill>
                <a:latin typeface="Calibri"/>
              </a:rPr>
              <a:t>OUTPUT</a:t>
            </a:r>
            <a:endParaRPr lang="de-AT" sz="3200" b="1" cap="all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612" y="1988841"/>
            <a:ext cx="2008446" cy="150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4506287"/>
            <a:ext cx="2187388" cy="164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042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/>
          <a:lstStyle/>
          <a:p>
            <a:r>
              <a:rPr lang="en-US" sz="3200" b="1" kern="1200" dirty="0">
                <a:solidFill>
                  <a:srgbClr val="00B0F0"/>
                </a:solidFill>
                <a:latin typeface="Calibri" panose="020F0502020204030204" pitchFamily="34" charset="0"/>
              </a:rPr>
              <a:t>Revenues/ Costs of Manual WEEE </a:t>
            </a:r>
            <a:r>
              <a:rPr lang="en-US" sz="3200" b="1" kern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Dismantling (USD/year) </a:t>
            </a:r>
            <a:endParaRPr lang="en-US" sz="3200" b="1" kern="12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8"/>
          <a:stretch/>
        </p:blipFill>
        <p:spPr bwMode="auto">
          <a:xfrm>
            <a:off x="418851" y="2069511"/>
            <a:ext cx="8041581" cy="4239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Oval 5"/>
          <p:cNvSpPr/>
          <p:nvPr/>
        </p:nvSpPr>
        <p:spPr>
          <a:xfrm>
            <a:off x="7308304" y="2996952"/>
            <a:ext cx="1008112" cy="2448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UNIDO">
      <a:dk1>
        <a:srgbClr val="00B0F0"/>
      </a:dk1>
      <a:lt1>
        <a:srgbClr val="FFFFFF"/>
      </a:lt1>
      <a:dk2>
        <a:srgbClr val="3F3F3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MetaBold-Roman"/>
        <a:ea typeface=""/>
        <a:cs typeface="Arial"/>
      </a:majorFont>
      <a:minorFont>
        <a:latin typeface="MetaBook-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UNIDO">
      <a:dk1>
        <a:srgbClr val="00B0F0"/>
      </a:dk1>
      <a:lt1>
        <a:srgbClr val="FFFFFF"/>
      </a:lt1>
      <a:dk2>
        <a:srgbClr val="3F3F3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MetaBold-Roman"/>
        <a:ea typeface=""/>
        <a:cs typeface="Arial"/>
      </a:majorFont>
      <a:minorFont>
        <a:latin typeface="MetaBook-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34337F6C2307418463F2DB45C2D116" ma:contentTypeVersion="1" ma:contentTypeDescription="Create a new document." ma:contentTypeScope="" ma:versionID="a6af266f2beb7ba50a4c0407c3fc36e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0f628a522287dae6cffdf536492cfa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F8C4F1D-84A5-4332-84FE-8395EFA75AC8}"/>
</file>

<file path=customXml/itemProps2.xml><?xml version="1.0" encoding="utf-8"?>
<ds:datastoreItem xmlns:ds="http://schemas.openxmlformats.org/officeDocument/2006/customXml" ds:itemID="{1B3B690E-4E35-4975-A318-577502B33E74}"/>
</file>

<file path=customXml/itemProps3.xml><?xml version="1.0" encoding="utf-8"?>
<ds:datastoreItem xmlns:ds="http://schemas.openxmlformats.org/officeDocument/2006/customXml" ds:itemID="{134BC023-942E-4E93-8CA6-18C0F9251478}"/>
</file>

<file path=docProps/app.xml><?xml version="1.0" encoding="utf-8"?>
<Properties xmlns="http://schemas.openxmlformats.org/officeDocument/2006/extended-properties" xmlns:vt="http://schemas.openxmlformats.org/officeDocument/2006/docPropsVTypes">
  <TotalTime>4602</TotalTime>
  <Words>563</Words>
  <Application>Microsoft Office PowerPoint</Application>
  <PresentationFormat>On-screen Show (4:3)</PresentationFormat>
  <Paragraphs>162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Default Design</vt:lpstr>
      <vt:lpstr>1_Default Design</vt:lpstr>
      <vt:lpstr>Promoting sustainable ewaste management systems in developing countries</vt:lpstr>
      <vt:lpstr>PowerPoint Presentation</vt:lpstr>
      <vt:lpstr>General UNIDO E-Waste concept</vt:lpstr>
      <vt:lpstr>PowerPoint Presentation</vt:lpstr>
      <vt:lpstr>Key elements of UNIDOs approach</vt:lpstr>
      <vt:lpstr>Process of E-Waste Flows </vt:lpstr>
      <vt:lpstr>PowerPoint Presentation</vt:lpstr>
      <vt:lpstr>Downstream Markets</vt:lpstr>
      <vt:lpstr>Revenues/ Costs of Manual WEEE Dismantling (USD/year) </vt:lpstr>
      <vt:lpstr>PowerPoint Presentation</vt:lpstr>
      <vt:lpstr>Thank you for your attention!  </vt:lpstr>
    </vt:vector>
  </TitlesOfParts>
  <Company>UNOV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segui</dc:creator>
  <cp:lastModifiedBy>TYRKKO, Klaus</cp:lastModifiedBy>
  <cp:revision>148</cp:revision>
  <cp:lastPrinted>2014-09-22T12:21:08Z</cp:lastPrinted>
  <dcterms:created xsi:type="dcterms:W3CDTF">2008-01-28T10:27:53Z</dcterms:created>
  <dcterms:modified xsi:type="dcterms:W3CDTF">2016-05-03T07:25:13Z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0x0101008334337F6C2307418463F2DB45C2D116</vt:lpwstr>
  </property>
</Properties>
</file>