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8" r:id="rId4"/>
    <p:sldId id="267" r:id="rId5"/>
    <p:sldId id="270" r:id="rId6"/>
    <p:sldId id="269" r:id="rId7"/>
    <p:sldId id="271" r:id="rId8"/>
    <p:sldId id="272" r:id="rId9"/>
    <p:sldId id="257" r:id="rId10"/>
    <p:sldId id="262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76" d="100"/>
          <a:sy n="76" d="100"/>
        </p:scale>
        <p:origin x="-77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lejandro.Roca@wipo.in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atentscope/en/programs/patent_landscapes/reports/ewast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r>
              <a:rPr lang="en-US" sz="3000" b="1" dirty="0">
                <a:solidFill>
                  <a:srgbClr val="00408C"/>
                </a:solidFill>
                <a:ea typeface="ヒラギノ角ゴ Pro W3" pitchFamily="1" charset="-128"/>
              </a:rPr>
              <a:t>WIPO’s work and partnerships in the area of e-waste 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588224" y="5253037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Geneva, ITU</a:t>
            </a:r>
            <a:endParaRPr lang="en-US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May 5, 2016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95400" y="5877271"/>
            <a:ext cx="7741096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b="1" dirty="0">
                <a:solidFill>
                  <a:srgbClr val="00408C"/>
                </a:solidFill>
                <a:ea typeface="ヒラギノ角ゴ Pro W3" pitchFamily="1" charset="-128"/>
              </a:rPr>
              <a:t>Alejandro Roca Campaña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408C"/>
                </a:solidFill>
                <a:ea typeface="ヒラギノ角ゴ Pro W3" pitchFamily="1" charset="-128"/>
              </a:rPr>
              <a:t>Senior Director, Access to Information and Knowledge Division, 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408C"/>
                </a:solidFill>
                <a:ea typeface="ヒラギノ角ゴ Pro W3" pitchFamily="1" charset="-128"/>
              </a:rPr>
              <a:t>Global Infrastructure Sector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3622" y="2748126"/>
            <a:ext cx="41024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Thank you for your attention!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hlinkClick r:id="rId2"/>
              </a:rPr>
              <a:t>Alejandro.Roca@wipo.int</a:t>
            </a:r>
            <a:r>
              <a:rPr lang="en-US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41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9388" y="260648"/>
            <a:ext cx="8857108" cy="1143000"/>
          </a:xfrm>
        </p:spPr>
        <p:txBody>
          <a:bodyPr/>
          <a:lstStyle/>
          <a:p>
            <a:pPr eaLnBrk="1" hangingPunct="1"/>
            <a:r>
              <a:rPr lang="en-GB" altLang="fr-FR" sz="2800" dirty="0"/>
              <a:t>The Strategic Goals of the World Intellectual Property Organization</a:t>
            </a:r>
          </a:p>
        </p:txBody>
      </p:sp>
      <p:sp>
        <p:nvSpPr>
          <p:cNvPr id="4099" name="Espace réservé du contenu 4"/>
          <p:cNvSpPr>
            <a:spLocks noGrp="1"/>
          </p:cNvSpPr>
          <p:nvPr>
            <p:ph sz="half" idx="1"/>
          </p:nvPr>
        </p:nvSpPr>
        <p:spPr>
          <a:xfrm>
            <a:off x="3923928" y="1196752"/>
            <a:ext cx="5040560" cy="4789166"/>
          </a:xfrm>
        </p:spPr>
        <p:txBody>
          <a:bodyPr/>
          <a:lstStyle/>
          <a:p>
            <a:r>
              <a:rPr lang="en-US" sz="2400" i="1" dirty="0"/>
              <a:t>Provision of Premier Global IP Services</a:t>
            </a:r>
          </a:p>
          <a:p>
            <a:r>
              <a:rPr lang="en-US" sz="2400" i="1" dirty="0"/>
              <a:t>Facilitating the Use of IP for Development</a:t>
            </a:r>
          </a:p>
          <a:p>
            <a:r>
              <a:rPr lang="en-US" sz="2400" i="1" dirty="0"/>
              <a:t>Coordination and Development of Global IP Infrastructure</a:t>
            </a:r>
          </a:p>
          <a:p>
            <a:r>
              <a:rPr lang="en-US" sz="2400" i="1" dirty="0"/>
              <a:t>World Reference Source for IP Information and Analysis</a:t>
            </a:r>
          </a:p>
          <a:p>
            <a:r>
              <a:rPr lang="en-US" sz="2400" i="1" dirty="0"/>
              <a:t>International Cooperation on Building Respect for IP</a:t>
            </a:r>
          </a:p>
          <a:p>
            <a:r>
              <a:rPr lang="en-US" sz="2400" i="1" dirty="0"/>
              <a:t>Addressing IP in Relation to Global Policy Issues</a:t>
            </a:r>
          </a:p>
          <a:p>
            <a:pPr eaLnBrk="1" hangingPunct="1">
              <a:buFontTx/>
              <a:buNone/>
            </a:pPr>
            <a:endParaRPr lang="de-DE" altLang="fr-FR" sz="2500" b="1" dirty="0"/>
          </a:p>
          <a:p>
            <a:pPr eaLnBrk="1" hangingPunct="1"/>
            <a:endParaRPr lang="en-US" altLang="fr-FR" sz="2500" dirty="0"/>
          </a:p>
        </p:txBody>
      </p:sp>
      <p:sp>
        <p:nvSpPr>
          <p:cNvPr id="4100" name="Content Placeholder 5"/>
          <p:cNvSpPr>
            <a:spLocks noGrp="1"/>
          </p:cNvSpPr>
          <p:nvPr>
            <p:ph sz="half" idx="2"/>
          </p:nvPr>
        </p:nvSpPr>
        <p:spPr>
          <a:xfrm>
            <a:off x="250825" y="1628775"/>
            <a:ext cx="4038600" cy="4352925"/>
          </a:xfrm>
        </p:spPr>
        <p:txBody>
          <a:bodyPr/>
          <a:lstStyle/>
          <a:p>
            <a:pPr>
              <a:buFontTx/>
              <a:buNone/>
            </a:pPr>
            <a:r>
              <a:rPr lang="fr-FR" altLang="en-US" dirty="0"/>
              <a:t>	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3420969" cy="194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3883129"/>
            <a:ext cx="17541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www.wipo.int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220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62074"/>
          </a:xfrm>
        </p:spPr>
        <p:txBody>
          <a:bodyPr/>
          <a:lstStyle/>
          <a:p>
            <a:r>
              <a:rPr lang="fr-FR" dirty="0"/>
              <a:t>ICT Technologies and Innovation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836712"/>
            <a:ext cx="5976664" cy="5675411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ounded Rectangle 7"/>
          <p:cNvSpPr/>
          <p:nvPr/>
        </p:nvSpPr>
        <p:spPr bwMode="auto">
          <a:xfrm>
            <a:off x="899592" y="3693077"/>
            <a:ext cx="2304256" cy="1152128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CC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4208" y="836712"/>
            <a:ext cx="2592288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altLang="en-US" sz="2200" dirty="0"/>
              <a:t>Innovation and IP protection are directly linked to the development </a:t>
            </a:r>
            <a:r>
              <a:rPr lang="en-US" altLang="en-US" sz="2200" kern="0" dirty="0">
                <a:solidFill>
                  <a:srgbClr val="000000"/>
                </a:solidFill>
                <a:latin typeface="Arial"/>
                <a:cs typeface="Arial"/>
              </a:rPr>
              <a:t>of new ICT technologies and Equipment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en-US" altLang="en-US" sz="2200" dirty="0"/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altLang="en-US" sz="2200" dirty="0"/>
              <a:t>What is the role of technology, innovation and IP in the waste management of  the End-of-Life ICT Equipment? </a:t>
            </a:r>
            <a:endParaRPr lang="en-US" altLang="en-US" sz="22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49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</p:spPr>
        <p:txBody>
          <a:bodyPr/>
          <a:lstStyle/>
          <a:p>
            <a:r>
              <a:rPr lang="en-US" sz="3200" dirty="0"/>
              <a:t>WIPO Partnership with the Basel Convention Secretariat (SBC) on E-waste </a:t>
            </a: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788024" y="1340394"/>
            <a:ext cx="4038709" cy="504056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75" y="1411180"/>
            <a:ext cx="4699241" cy="4898989"/>
          </a:xfrm>
        </p:spPr>
        <p:txBody>
          <a:bodyPr/>
          <a:lstStyle/>
          <a:p>
            <a:r>
              <a:rPr lang="en-GB" sz="2300" dirty="0"/>
              <a:t>2013: Patent Landscape Report (PLR) on E-Waste Recycling and Material Recovery Technologies</a:t>
            </a:r>
          </a:p>
          <a:p>
            <a:r>
              <a:rPr lang="en-GB" sz="2300" dirty="0"/>
              <a:t>Report aimed to </a:t>
            </a:r>
            <a:r>
              <a:rPr lang="en-GB" sz="2300" u="sng" dirty="0"/>
              <a:t>complement</a:t>
            </a:r>
            <a:r>
              <a:rPr lang="en-GB" sz="2300" dirty="0"/>
              <a:t> the SBC </a:t>
            </a:r>
            <a:r>
              <a:rPr lang="en-GB" sz="2300" u="sng" dirty="0"/>
              <a:t>Guidelines</a:t>
            </a:r>
            <a:r>
              <a:rPr lang="en-GB" sz="2300" dirty="0"/>
              <a:t> on Material Recovery of End-of-Life Mobile Phones and Computing Equipment, </a:t>
            </a:r>
            <a:r>
              <a:rPr lang="en-GB" sz="2300" u="sng" dirty="0"/>
              <a:t>addressing the IP and technology perspective of e-waste management</a:t>
            </a:r>
            <a:r>
              <a:rPr lang="en-GB" sz="2300" dirty="0"/>
              <a:t>, identifying innovation and patenting trends, emerging technologies and key players </a:t>
            </a:r>
            <a:r>
              <a:rPr lang="en-US" altLang="en-US" sz="2300" i="1" u="sng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4008" y="6373381"/>
            <a:ext cx="45616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1300" dirty="0">
                <a:hlinkClick r:id="rId3"/>
              </a:rPr>
              <a:t>www.wipo.int/patentscope/en/programs/patent_landscapes/reports/ewaste.html</a:t>
            </a:r>
            <a:r>
              <a:rPr lang="fr-FR" alt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414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>
          <a:xfrm>
            <a:off x="250825" y="152400"/>
            <a:ext cx="8785225" cy="990600"/>
          </a:xfrm>
        </p:spPr>
        <p:txBody>
          <a:bodyPr/>
          <a:lstStyle/>
          <a:p>
            <a:r>
              <a:rPr lang="fr-FR" altLang="en-US" sz="2900"/>
              <a:t>Scope and content of the E-Waste Recycling PLR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en-GB" dirty="0"/>
              <a:t>Patent-based data on:</a:t>
            </a:r>
          </a:p>
          <a:p>
            <a:pPr lvl="1">
              <a:defRPr/>
            </a:pPr>
            <a:r>
              <a:rPr lang="en-GB" b="1" dirty="0"/>
              <a:t>Technical solutions</a:t>
            </a:r>
            <a:r>
              <a:rPr lang="en-GB" dirty="0"/>
              <a:t> related to recycling technologies for end of life ICT Equipment</a:t>
            </a:r>
          </a:p>
          <a:p>
            <a:pPr lvl="1">
              <a:defRPr/>
            </a:pPr>
            <a:r>
              <a:rPr lang="en-GB" b="1" dirty="0"/>
              <a:t>Innovation trends </a:t>
            </a:r>
          </a:p>
          <a:p>
            <a:pPr lvl="1">
              <a:defRPr/>
            </a:pPr>
            <a:r>
              <a:rPr lang="en-GB" dirty="0"/>
              <a:t>Profile analysis of the major </a:t>
            </a:r>
            <a:r>
              <a:rPr lang="en-GB" b="1" dirty="0"/>
              <a:t>key players </a:t>
            </a:r>
          </a:p>
          <a:p>
            <a:pPr lvl="1">
              <a:defRPr/>
            </a:pPr>
            <a:r>
              <a:rPr lang="en-GB" dirty="0"/>
              <a:t>Related </a:t>
            </a:r>
            <a:r>
              <a:rPr lang="en-GB" b="1" dirty="0"/>
              <a:t>market interest and potential</a:t>
            </a:r>
          </a:p>
          <a:p>
            <a:pPr marL="457200" lvl="1" indent="0">
              <a:buFontTx/>
              <a:buNone/>
              <a:defRPr/>
            </a:pPr>
            <a:endParaRPr lang="en-GB" dirty="0"/>
          </a:p>
          <a:p>
            <a:pPr>
              <a:defRPr/>
            </a:pPr>
            <a:r>
              <a:rPr lang="en-GB" b="1" dirty="0"/>
              <a:t>Support tool </a:t>
            </a:r>
            <a:r>
              <a:rPr lang="en-GB" dirty="0"/>
              <a:t>for </a:t>
            </a:r>
            <a:r>
              <a:rPr lang="en-GB" b="1" dirty="0"/>
              <a:t>interdisciplinary discussions </a:t>
            </a:r>
            <a:r>
              <a:rPr lang="en-GB" dirty="0"/>
              <a:t>and </a:t>
            </a:r>
            <a:r>
              <a:rPr lang="en-GB" b="1" dirty="0"/>
              <a:t>informed decisions </a:t>
            </a:r>
            <a:r>
              <a:rPr lang="en-GB" dirty="0"/>
              <a:t>on</a:t>
            </a:r>
          </a:p>
          <a:p>
            <a:pPr lvl="1">
              <a:defRPr/>
            </a:pPr>
            <a:r>
              <a:rPr lang="en-GB" dirty="0"/>
              <a:t>sustainable life-cycle management of ICT Equipment</a:t>
            </a:r>
          </a:p>
          <a:p>
            <a:pPr lvl="1">
              <a:defRPr/>
            </a:pPr>
            <a:r>
              <a:rPr lang="en-GB" dirty="0"/>
              <a:t>national potential for R&amp;D, technology transfer, local manufacturing and trade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215813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91" y="332656"/>
            <a:ext cx="8806706" cy="720080"/>
          </a:xfrm>
        </p:spPr>
        <p:txBody>
          <a:bodyPr/>
          <a:lstStyle/>
          <a:p>
            <a:r>
              <a:rPr lang="en-GB" sz="3200" dirty="0"/>
              <a:t>Cooperation with the Basel Convention and ITU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2591" y="908720"/>
            <a:ext cx="4786922" cy="5807978"/>
          </a:xfrm>
        </p:spPr>
        <p:txBody>
          <a:bodyPr/>
          <a:lstStyle/>
          <a:p>
            <a:endParaRPr lang="de-DE" sz="2400" dirty="0"/>
          </a:p>
          <a:p>
            <a:r>
              <a:rPr lang="en-GB" sz="2400" dirty="0"/>
              <a:t>Dissemination of the report findings and awareness-raising on IP perspective in E-waste management discussions </a:t>
            </a:r>
          </a:p>
          <a:p>
            <a:pPr marL="0" indent="0">
              <a:buNone/>
            </a:pPr>
            <a:endParaRPr lang="en-GB" sz="2400" dirty="0"/>
          </a:p>
          <a:p>
            <a:pPr lvl="1"/>
            <a:r>
              <a:rPr lang="de-DE" sz="2000" dirty="0"/>
              <a:t>Side events during the Basel Convention COP11 and COP12 (2013 and 2014)</a:t>
            </a:r>
          </a:p>
          <a:p>
            <a:pPr lvl="1"/>
            <a:r>
              <a:rPr lang="de-DE" sz="2000" dirty="0"/>
              <a:t>2 Webinars addressed to Ministries of Environment (2014)</a:t>
            </a:r>
          </a:p>
          <a:p>
            <a:pPr lvl="1"/>
            <a:r>
              <a:rPr lang="de-DE" sz="2000" dirty="0"/>
              <a:t>Presentation during the 4th Green Standards Week Beijing (2014)</a:t>
            </a:r>
          </a:p>
          <a:p>
            <a:pPr lvl="1"/>
            <a:r>
              <a:rPr lang="de-DE" sz="2000" dirty="0"/>
              <a:t>ITU-SBC-UNU workshop during ITU WSIS (2014)</a:t>
            </a:r>
            <a:endParaRPr lang="fr-FR" sz="2000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15382" cy="4352925"/>
          </a:xfrm>
          <a:prstGeom prst="rect">
            <a:avLst/>
          </a:prstGeom>
          <a:noFill/>
          <a:ln w="19050" algn="ctr">
            <a:solidFill>
              <a:srgbClr val="00924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5445222"/>
            <a:ext cx="3456384" cy="1271476"/>
          </a:xfrm>
          <a:prstGeom prst="rect">
            <a:avLst/>
          </a:prstGeom>
          <a:ln w="19050">
            <a:solidFill>
              <a:srgbClr val="0092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011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07288" cy="994122"/>
          </a:xfrm>
        </p:spPr>
        <p:txBody>
          <a:bodyPr/>
          <a:lstStyle/>
          <a:p>
            <a:r>
              <a:rPr lang="en-GB" sz="3000" dirty="0"/>
              <a:t>Partnership with UN Agencies on Sustainable E-waste Management in Latin America (2015/16)</a:t>
            </a:r>
            <a:endParaRPr lang="fr-FR" sz="3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552" y="1437328"/>
            <a:ext cx="3456384" cy="4915361"/>
          </a:xfrm>
          <a:prstGeom prst="rect">
            <a:avLst/>
          </a:prstGeom>
          <a:ln w="190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752528" cy="5400600"/>
          </a:xfrm>
        </p:spPr>
        <p:txBody>
          <a:bodyPr/>
          <a:lstStyle/>
          <a:p>
            <a:r>
              <a:rPr lang="en-GB" sz="2700" dirty="0"/>
              <a:t>Contribution to the joint publication with the findings of the PLR on E-waste technologies stemming from or protected in Latin America</a:t>
            </a:r>
          </a:p>
          <a:p>
            <a:r>
              <a:rPr lang="en-GB" sz="2700" dirty="0"/>
              <a:t>Section on availability of patented technology in the field of e-waste recycling in Latin America and thoughts on technology transfer possibilities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323046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/>
          <a:lstStyle/>
          <a:p>
            <a:r>
              <a:rPr lang="en-GB" sz="3200" dirty="0"/>
              <a:t>Sustainable E-waste management with sustainable technologies: WIPO Green</a:t>
            </a:r>
            <a:endParaRPr lang="fr-FR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7" y="1773238"/>
            <a:ext cx="4254991" cy="3239938"/>
          </a:xfrm>
          <a:prstGeom prst="rect">
            <a:avLst/>
          </a:prstGeom>
          <a:ln w="19050">
            <a:solidFill>
              <a:srgbClr val="00924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773238"/>
            <a:ext cx="4320480" cy="4968130"/>
          </a:xfrm>
        </p:spPr>
        <p:txBody>
          <a:bodyPr/>
          <a:lstStyle/>
          <a:p>
            <a:r>
              <a:rPr lang="en-GB" sz="2500" dirty="0"/>
              <a:t>Marketplace for green technologies</a:t>
            </a:r>
          </a:p>
          <a:p>
            <a:r>
              <a:rPr lang="en-GB" sz="2500" dirty="0"/>
              <a:t>Possibility to </a:t>
            </a:r>
            <a:r>
              <a:rPr lang="en-GB" sz="2500" u="sng" dirty="0"/>
              <a:t>search for technologies available for licensing </a:t>
            </a:r>
            <a:r>
              <a:rPr lang="en-GB" sz="2500" dirty="0"/>
              <a:t>in the dedicated database, </a:t>
            </a:r>
            <a:r>
              <a:rPr lang="en-GB" sz="2500" u="sng" dirty="0"/>
              <a:t>upload a need </a:t>
            </a:r>
            <a:r>
              <a:rPr lang="en-GB" sz="2500" dirty="0"/>
              <a:t>for a specific technology/technical problem and/or add to the database a technology available for licensing </a:t>
            </a:r>
          </a:p>
          <a:p>
            <a:pPr marL="0" indent="0">
              <a:buNone/>
            </a:pPr>
            <a:endParaRPr lang="fr-FR" sz="2500" dirty="0"/>
          </a:p>
        </p:txBody>
      </p:sp>
      <p:sp>
        <p:nvSpPr>
          <p:cNvPr id="6" name="Rectangle 5"/>
          <p:cNvSpPr/>
          <p:nvPr/>
        </p:nvSpPr>
        <p:spPr>
          <a:xfrm>
            <a:off x="161038" y="522394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009242"/>
                </a:solidFill>
              </a:rPr>
              <a:t>https://www3.wipo.int/wipogreen</a:t>
            </a:r>
          </a:p>
        </p:txBody>
      </p:sp>
    </p:spTree>
    <p:extLst>
      <p:ext uri="{BB962C8B-B14F-4D97-AF65-F5344CB8AC3E}">
        <p14:creationId xmlns:p14="http://schemas.microsoft.com/office/powerpoint/2010/main" val="191349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229600" cy="79208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</a:rPr>
              <a:t>UN Partners of WIPO Green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6552728" cy="56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4427984" y="5514575"/>
            <a:ext cx="1872208" cy="1080120"/>
          </a:xfrm>
          <a:prstGeom prst="roundRect">
            <a:avLst/>
          </a:prstGeom>
          <a:noFill/>
          <a:ln w="28575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square" rtlCol="0">
        <a:noAutofit/>
      </a:bodyPr>
      <a:lstStyle>
        <a:defPPr>
          <a:defRPr dirty="0"/>
        </a:defPPr>
      </a:lstStyle>
    </a:tx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34337F6C2307418463F2DB45C2D116" ma:contentTypeVersion="1" ma:contentTypeDescription="Create a new document." ma:contentTypeScope="" ma:versionID="a6af266f2beb7ba50a4c0407c3fc36e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0f628a522287dae6cffdf536492cfa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2F95AAF-FF07-4284-A288-55B5EDB3524D}"/>
</file>

<file path=customXml/itemProps2.xml><?xml version="1.0" encoding="utf-8"?>
<ds:datastoreItem xmlns:ds="http://schemas.openxmlformats.org/officeDocument/2006/customXml" ds:itemID="{327021FE-A386-4B13-91DA-822334909E27}"/>
</file>

<file path=customXml/itemProps3.xml><?xml version="1.0" encoding="utf-8"?>
<ds:datastoreItem xmlns:ds="http://schemas.openxmlformats.org/officeDocument/2006/customXml" ds:itemID="{292DDE3C-7B65-4589-BDFC-EB8383066DFD}"/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</Template>
  <TotalTime>710</TotalTime>
  <Words>440</Words>
  <Application>Microsoft Office PowerPoint</Application>
  <PresentationFormat>On-screen Show (4:3)</PresentationFormat>
  <Paragraphs>53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English</vt:lpstr>
      <vt:lpstr>PowerPoint Presentation</vt:lpstr>
      <vt:lpstr>The Strategic Goals of the World Intellectual Property Organization</vt:lpstr>
      <vt:lpstr>ICT Technologies and Innovation</vt:lpstr>
      <vt:lpstr>WIPO Partnership with the Basel Convention Secretariat (SBC) on E-waste </vt:lpstr>
      <vt:lpstr>Scope and content of the E-Waste Recycling PLR</vt:lpstr>
      <vt:lpstr>Cooperation with the Basel Convention and ITU</vt:lpstr>
      <vt:lpstr>Partnership with UN Agencies on Sustainable E-waste Management in Latin America (2015/16)</vt:lpstr>
      <vt:lpstr>Sustainable E-waste management with sustainable technologies: WIPO Green</vt:lpstr>
      <vt:lpstr>UN Partners of WIPO Green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KITSARA Irene</dc:creator>
  <cp:lastModifiedBy>ROCA CAMPAÑA Alejandro</cp:lastModifiedBy>
  <cp:revision>28</cp:revision>
  <cp:lastPrinted>2016-05-02T09:13:18Z</cp:lastPrinted>
  <dcterms:created xsi:type="dcterms:W3CDTF">2016-04-29T12:29:17Z</dcterms:created>
  <dcterms:modified xsi:type="dcterms:W3CDTF">2016-05-02T09:15:35Z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0x0101008334337F6C2307418463F2DB45C2D116</vt:lpwstr>
  </property>
</Properties>
</file>