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8" r:id="rId2"/>
  </p:sldMasterIdLst>
  <p:notesMasterIdLst>
    <p:notesMasterId r:id="rId8"/>
  </p:notesMasterIdLst>
  <p:handoutMasterIdLst>
    <p:handoutMasterId r:id="rId9"/>
  </p:handoutMasterIdLst>
  <p:sldIdLst>
    <p:sldId id="256" r:id="rId3"/>
    <p:sldId id="259" r:id="rId4"/>
    <p:sldId id="261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670"/>
    <a:srgbClr val="A6E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DEE00-8A5A-4BB2-A473-6A367B607AEE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EE8A2-02EC-48C4-9F08-D11275474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7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8C565-E364-4456-B550-4D296CC21FF8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74051-CD3D-4E77-BDC1-D3F179BA1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79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74051-CD3D-4E77-BDC1-D3F179BA18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63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FEF-E9D9-482E-AC5F-25001C8A6D0E}" type="datetimeFigureOut">
              <a:rPr lang="en-GB" smtClean="0"/>
              <a:t>27/04/2016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E33F59F-770E-4FAE-95ED-4DCA19C0EBF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DFA2-BD91-4569-8F03-4C337671CC3E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9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096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2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67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6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55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65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August 21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DWT-Pretoria learning breakfast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C004-7002-4247-8077-16C81834CB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91640"/>
            <a:ext cx="3931920" cy="469804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691640"/>
            <a:ext cx="3931920" cy="46980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FEF-E9D9-482E-AC5F-25001C8A6D0E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C004-7002-4247-8077-16C81834CB92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FEF-E9D9-482E-AC5F-25001C8A6D0E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C004-7002-4247-8077-16C81834CB9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7544" y="1628800"/>
            <a:ext cx="8208912" cy="403244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FEF-E9D9-482E-AC5F-25001C8A6D0E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C004-7002-4247-8077-16C81834C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8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3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04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4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C8EFEF-E9D9-482E-AC5F-25001C8A6D0E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C2C004-7002-4247-8077-16C81834CB92}" type="slidenum">
              <a:rPr lang="en-GB" smtClean="0"/>
              <a:t>‹#›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733256"/>
            <a:ext cx="1243013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5" r:id="rId3"/>
    <p:sldLayoutId id="2147483676" r:id="rId4"/>
    <p:sldLayoutId id="214748367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AFF84-D01A-47E4-AE25-4CE7091A593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C55F-9B29-47C7-906B-978CF000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8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 WITH E-waste</a:t>
            </a:r>
            <a:r>
              <a:rPr lang="en-GB" dirty="0"/>
              <a:t>: challenges and opportunities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David </a:t>
            </a:r>
            <a:r>
              <a:rPr lang="en-GB" dirty="0" err="1"/>
              <a:t>Seligson</a:t>
            </a:r>
            <a:endParaRPr lang="en-GB" dirty="0"/>
          </a:p>
          <a:p>
            <a:r>
              <a:rPr lang="fi-FI" dirty="0" smtClean="0"/>
              <a:t>Head of Unit</a:t>
            </a:r>
            <a:endParaRPr lang="en-GB" dirty="0" smtClean="0"/>
          </a:p>
          <a:p>
            <a:r>
              <a:rPr lang="fi-FI" dirty="0" smtClean="0"/>
              <a:t>Manufacturing, mining and energy unit</a:t>
            </a:r>
            <a:endParaRPr lang="en-GB" dirty="0"/>
          </a:p>
          <a:p>
            <a:r>
              <a:rPr lang="en-GB" dirty="0" err="1"/>
              <a:t>Sectoral</a:t>
            </a:r>
            <a:r>
              <a:rPr lang="en-GB" dirty="0"/>
              <a:t> Activities </a:t>
            </a:r>
            <a:r>
              <a:rPr lang="en-GB" dirty="0" smtClean="0"/>
              <a:t>Department</a:t>
            </a:r>
          </a:p>
          <a:p>
            <a:r>
              <a:rPr lang="fi-FI" dirty="0" smtClean="0"/>
              <a:t>ILO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4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Labour &amp; employment implications in e-waste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3931920" cy="4698048"/>
          </a:xfrm>
        </p:spPr>
        <p:txBody>
          <a:bodyPr/>
          <a:lstStyle/>
          <a:p>
            <a:r>
              <a:rPr lang="en-GB" dirty="0"/>
              <a:t>E- waste recycling </a:t>
            </a:r>
            <a:r>
              <a:rPr lang="en-GB" dirty="0" smtClean="0"/>
              <a:t>chain </a:t>
            </a:r>
            <a:r>
              <a:rPr lang="en-GB" dirty="0"/>
              <a:t>often a mix of formal and informal</a:t>
            </a:r>
          </a:p>
          <a:p>
            <a:r>
              <a:rPr lang="en-GB" dirty="0" smtClean="0"/>
              <a:t>Complex value chain </a:t>
            </a:r>
          </a:p>
          <a:p>
            <a:r>
              <a:rPr lang="en-GB" dirty="0" smtClean="0"/>
              <a:t>Labour-intensive→ potential </a:t>
            </a:r>
            <a:r>
              <a:rPr lang="en-GB" smtClean="0"/>
              <a:t>for employment</a:t>
            </a:r>
            <a:endParaRPr lang="en-GB" dirty="0" smtClean="0"/>
          </a:p>
          <a:p>
            <a:r>
              <a:rPr lang="en-GB" dirty="0" smtClean="0"/>
              <a:t>Often </a:t>
            </a:r>
            <a:r>
              <a:rPr lang="en-GB" dirty="0"/>
              <a:t>employ poor and marginalized, including women and children</a:t>
            </a:r>
          </a:p>
          <a:p>
            <a:r>
              <a:rPr lang="en-GB" dirty="0" smtClean="0"/>
              <a:t>Can be </a:t>
            </a:r>
            <a:r>
              <a:rPr lang="en-GB" dirty="0"/>
              <a:t>dangerous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26" y="1929138"/>
            <a:ext cx="3810330" cy="265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88024" y="4581128"/>
            <a:ext cx="1948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Photo: Alex </a:t>
            </a:r>
            <a:r>
              <a:rPr lang="en-GB" sz="1600" dirty="0" err="1" smtClean="0"/>
              <a:t>Hofford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816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ILO &amp; e-waste: interventions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Linkage to </a:t>
            </a:r>
            <a:r>
              <a:rPr lang="en-GB" dirty="0" smtClean="0"/>
              <a:t>labour standards</a:t>
            </a:r>
          </a:p>
          <a:p>
            <a:pPr lvl="1"/>
            <a:r>
              <a:rPr lang="en-GB" dirty="0" smtClean="0"/>
              <a:t>E.g</a:t>
            </a:r>
            <a:r>
              <a:rPr lang="en-GB" dirty="0"/>
              <a:t>. </a:t>
            </a:r>
            <a:r>
              <a:rPr lang="en-GB" dirty="0" smtClean="0"/>
              <a:t>core labour standards, Chemical </a:t>
            </a:r>
            <a:r>
              <a:rPr lang="en-GB" dirty="0"/>
              <a:t>convention, OSH </a:t>
            </a:r>
            <a:r>
              <a:rPr lang="en-GB" dirty="0" smtClean="0"/>
              <a:t>conventions</a:t>
            </a:r>
            <a:endParaRPr lang="en-GB" dirty="0"/>
          </a:p>
          <a:p>
            <a:r>
              <a:rPr lang="en-GB" dirty="0" smtClean="0"/>
              <a:t>Promotion of Decent Work principles</a:t>
            </a:r>
          </a:p>
          <a:p>
            <a:pPr lvl="1"/>
            <a:r>
              <a:rPr lang="en-GB" dirty="0" smtClean="0"/>
              <a:t>E.g. No child labour, improved safety, higher incomes</a:t>
            </a:r>
          </a:p>
          <a:p>
            <a:r>
              <a:rPr lang="en-GB" dirty="0" smtClean="0"/>
              <a:t>Encouraging formalization of sector</a:t>
            </a:r>
          </a:p>
          <a:p>
            <a:pPr lvl="1"/>
            <a:r>
              <a:rPr lang="en-GB" dirty="0" smtClean="0"/>
              <a:t>Capacity building &amp; training (e.g. OSH)</a:t>
            </a:r>
          </a:p>
          <a:p>
            <a:pPr lvl="1"/>
            <a:r>
              <a:rPr lang="en-GB" dirty="0" smtClean="0"/>
              <a:t>Green jobs </a:t>
            </a:r>
          </a:p>
          <a:p>
            <a:pPr lvl="1"/>
            <a:r>
              <a:rPr lang="en-GB" dirty="0" smtClean="0"/>
              <a:t>Entrepreneurship</a:t>
            </a:r>
          </a:p>
          <a:p>
            <a:pPr lvl="1"/>
            <a:r>
              <a:rPr lang="en-GB" dirty="0" smtClean="0"/>
              <a:t>Cooperatives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8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ILO </a:t>
            </a:r>
            <a:r>
              <a:rPr lang="en-GB" dirty="0" smtClean="0"/>
              <a:t>&amp; e-waste: progress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papers:</a:t>
            </a:r>
          </a:p>
          <a:p>
            <a:pPr lvl="2"/>
            <a:r>
              <a:rPr lang="en-GB" dirty="0" smtClean="0"/>
              <a:t>The global impacts of e-waste: addressing the challenge (2012)</a:t>
            </a:r>
          </a:p>
          <a:p>
            <a:pPr lvl="2"/>
            <a:r>
              <a:rPr lang="en-GB" dirty="0" smtClean="0"/>
              <a:t>Tackling informality in e-waste management: The potential of cooperative enterprises (2014)</a:t>
            </a:r>
          </a:p>
          <a:p>
            <a:pPr lvl="2"/>
            <a:r>
              <a:rPr lang="en-GB" dirty="0"/>
              <a:t>The Labour, Human Health and Environmental Dimensions of E-waste Management in </a:t>
            </a:r>
            <a:r>
              <a:rPr lang="en-GB" dirty="0" smtClean="0"/>
              <a:t>China (2015)</a:t>
            </a:r>
          </a:p>
          <a:p>
            <a:r>
              <a:rPr lang="en-GB" dirty="0" smtClean="0"/>
              <a:t>Country level activities (China, Serbia)</a:t>
            </a:r>
          </a:p>
          <a:p>
            <a:r>
              <a:rPr lang="en-GB" dirty="0" smtClean="0"/>
              <a:t>Cooperation within PACE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7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14636" y="3861048"/>
            <a:ext cx="1893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David </a:t>
            </a:r>
            <a:r>
              <a:rPr lang="en-GB" dirty="0" err="1" smtClean="0"/>
              <a:t>Seligson</a:t>
            </a:r>
            <a:endParaRPr lang="en-GB" dirty="0" smtClean="0"/>
          </a:p>
          <a:p>
            <a:pPr algn="ctr"/>
            <a:r>
              <a:rPr lang="en-GB" dirty="0"/>
              <a:t>s</a:t>
            </a:r>
            <a:r>
              <a:rPr lang="en-GB" dirty="0" smtClean="0"/>
              <a:t>eligson@ilo.org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95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34337F6C2307418463F2DB45C2D116" ma:contentTypeVersion="1" ma:contentTypeDescription="Create a new document." ma:contentTypeScope="" ma:versionID="a6af266f2beb7ba50a4c0407c3fc36e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0f628a522287dae6cffdf536492cfa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075AF5-DDF4-48AD-A6E4-A3325ACA36E1}"/>
</file>

<file path=customXml/itemProps2.xml><?xml version="1.0" encoding="utf-8"?>
<ds:datastoreItem xmlns:ds="http://schemas.openxmlformats.org/officeDocument/2006/customXml" ds:itemID="{0A90B0F9-F02A-4D94-9AD0-582697C7A5A9}"/>
</file>

<file path=customXml/itemProps3.xml><?xml version="1.0" encoding="utf-8"?>
<ds:datastoreItem xmlns:ds="http://schemas.openxmlformats.org/officeDocument/2006/customXml" ds:itemID="{40C74DEE-9619-4BFA-B0F1-93CE45935A26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206</TotalTime>
  <Words>185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Clarity</vt:lpstr>
      <vt:lpstr>Custom Design</vt:lpstr>
      <vt:lpstr>WORK WITH E-waste: challenges and opportunities</vt:lpstr>
      <vt:lpstr>Labour &amp; employment implications in e-waste</vt:lpstr>
      <vt:lpstr>ILO &amp; e-waste: interventions</vt:lpstr>
      <vt:lpstr>ILO &amp; e-waste: progress </vt:lpstr>
      <vt:lpstr>Thank you!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ILO</dc:creator>
  <cp:lastModifiedBy>Seligson, David</cp:lastModifiedBy>
  <cp:revision>24</cp:revision>
  <dcterms:created xsi:type="dcterms:W3CDTF">2014-08-18T13:18:58Z</dcterms:created>
  <dcterms:modified xsi:type="dcterms:W3CDTF">2016-04-27T18:34:13Z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0x0101008334337F6C2307418463F2DB45C2D116</vt:lpwstr>
  </property>
</Properties>
</file>