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  <p:sldMasterId id="2147483678" r:id="rId2"/>
  </p:sldMasterIdLst>
  <p:notesMasterIdLst>
    <p:notesMasterId r:id="rId8"/>
  </p:notesMasterIdLst>
  <p:handoutMasterIdLst>
    <p:handoutMasterId r:id="rId9"/>
  </p:handoutMasterIdLst>
  <p:sldIdLst>
    <p:sldId id="256" r:id="rId3"/>
    <p:sldId id="259" r:id="rId4"/>
    <p:sldId id="261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A670"/>
    <a:srgbClr val="A6EC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7" d="100"/>
          <a:sy n="107" d="100"/>
        </p:scale>
        <p:origin x="8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customXml" Target="../customXml/item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DEE00-8A5A-4BB2-A473-6A367B607AEE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EE8A2-02EC-48C4-9F08-D112754742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972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58C565-E364-4456-B550-4D296CC21FF8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E74051-CD3D-4E77-BDC1-D3F179BA18C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794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E74051-CD3D-4E77-BDC1-D3F179BA18C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5637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EFEF-E9D9-482E-AC5F-25001C8A6D0E}" type="datetimeFigureOut">
              <a:rPr lang="en-GB" smtClean="0"/>
              <a:t>27/04/2016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5E33F59F-770E-4FAE-95ED-4DCA19C0EBF0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9DFA2-BD91-4569-8F03-4C337671CC3E}" type="slidenum">
              <a:rPr kumimoji="0" lang="en-US" smtClean="0"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FF84-D01A-47E4-AE25-4CE7091A5934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C55F-9B29-47C7-906B-978CF000A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593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FF84-D01A-47E4-AE25-4CE7091A5934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C55F-9B29-47C7-906B-978CF000A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0960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FF84-D01A-47E4-AE25-4CE7091A5934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C55F-9B29-47C7-906B-978CF000A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82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FF84-D01A-47E4-AE25-4CE7091A5934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C55F-9B29-47C7-906B-978CF000A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067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FF84-D01A-47E4-AE25-4CE7091A5934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C55F-9B29-47C7-906B-978CF000A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564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FF84-D01A-47E4-AE25-4CE7091A5934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C55F-9B29-47C7-906B-978CF000A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64558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FF84-D01A-47E4-AE25-4CE7091A5934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C55F-9B29-47C7-906B-978CF000A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658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 smtClean="0"/>
              <a:t>August 21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DWT-Pretoria learning breakfast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2C004-7002-4247-8077-16C81834CB9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91640"/>
            <a:ext cx="3931920" cy="469804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1691640"/>
            <a:ext cx="3931920" cy="46980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EFEF-E9D9-482E-AC5F-25001C8A6D0E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2C004-7002-4247-8077-16C81834CB92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EFEF-E9D9-482E-AC5F-25001C8A6D0E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2C004-7002-4247-8077-16C81834CB9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467544" y="1628800"/>
            <a:ext cx="8208912" cy="4032448"/>
          </a:xfrm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76872"/>
            <a:ext cx="8229600" cy="9906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8EFEF-E9D9-482E-AC5F-25001C8A6D0E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2C004-7002-4247-8077-16C81834CB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81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FF84-D01A-47E4-AE25-4CE7091A5934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C55F-9B29-47C7-906B-978CF000A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43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FF84-D01A-47E4-AE25-4CE7091A5934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C55F-9B29-47C7-906B-978CF000A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13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FF84-D01A-47E4-AE25-4CE7091A5934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C55F-9B29-47C7-906B-978CF000A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04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AFF84-D01A-47E4-AE25-4CE7091A5934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2AC55F-9B29-47C7-906B-978CF000A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46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6C8EFEF-E9D9-482E-AC5F-25001C8A6D0E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2C2C004-7002-4247-8077-16C81834CB92}" type="slidenum">
              <a:rPr lang="en-GB" smtClean="0"/>
              <a:t>‹#›</a:t>
            </a:fld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733256"/>
            <a:ext cx="1243013" cy="104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5" r:id="rId3"/>
    <p:sldLayoutId id="2147483676" r:id="rId4"/>
    <p:sldLayoutId id="2147483677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EAFF84-D01A-47E4-AE25-4CE7091A5934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2AC55F-9B29-47C7-906B-978CF000A0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8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WORK WITH E-waste</a:t>
            </a:r>
            <a:r>
              <a:rPr lang="en-GB" dirty="0"/>
              <a:t>: challenges and opportunities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David </a:t>
            </a:r>
            <a:r>
              <a:rPr lang="en-GB" dirty="0" err="1"/>
              <a:t>Seligson</a:t>
            </a:r>
            <a:endParaRPr lang="en-GB" dirty="0"/>
          </a:p>
          <a:p>
            <a:r>
              <a:rPr lang="fi-FI" dirty="0" smtClean="0"/>
              <a:t>Head of Unit</a:t>
            </a:r>
            <a:endParaRPr lang="en-GB" dirty="0" smtClean="0"/>
          </a:p>
          <a:p>
            <a:r>
              <a:rPr lang="fi-FI" dirty="0" smtClean="0"/>
              <a:t>Manufacturing, mining and energy unit</a:t>
            </a:r>
            <a:endParaRPr lang="en-GB" dirty="0"/>
          </a:p>
          <a:p>
            <a:r>
              <a:rPr lang="en-GB" dirty="0" err="1"/>
              <a:t>Sectoral</a:t>
            </a:r>
            <a:r>
              <a:rPr lang="en-GB" dirty="0"/>
              <a:t> Activities </a:t>
            </a:r>
            <a:r>
              <a:rPr lang="en-GB" dirty="0" smtClean="0"/>
              <a:t>Department</a:t>
            </a:r>
          </a:p>
          <a:p>
            <a:r>
              <a:rPr lang="fi-FI" dirty="0" smtClean="0"/>
              <a:t>ILO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847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Labour &amp; employment implications in e-waste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4" y="1700808"/>
            <a:ext cx="3931920" cy="4698048"/>
          </a:xfrm>
        </p:spPr>
        <p:txBody>
          <a:bodyPr/>
          <a:lstStyle/>
          <a:p>
            <a:r>
              <a:rPr lang="en-GB" dirty="0"/>
              <a:t>E- waste recycling </a:t>
            </a:r>
            <a:r>
              <a:rPr lang="en-GB" dirty="0" smtClean="0"/>
              <a:t>chain </a:t>
            </a:r>
            <a:r>
              <a:rPr lang="en-GB" dirty="0"/>
              <a:t>often a mix of formal and informal</a:t>
            </a:r>
          </a:p>
          <a:p>
            <a:r>
              <a:rPr lang="en-GB" dirty="0" smtClean="0"/>
              <a:t>Complex value chain </a:t>
            </a:r>
          </a:p>
          <a:p>
            <a:r>
              <a:rPr lang="en-GB" dirty="0" smtClean="0"/>
              <a:t>Labour-intensive→ potential </a:t>
            </a:r>
            <a:r>
              <a:rPr lang="en-GB" smtClean="0"/>
              <a:t>for employment</a:t>
            </a:r>
            <a:endParaRPr lang="en-GB" dirty="0" smtClean="0"/>
          </a:p>
          <a:p>
            <a:r>
              <a:rPr lang="en-GB" dirty="0" smtClean="0"/>
              <a:t>Often </a:t>
            </a:r>
            <a:r>
              <a:rPr lang="en-GB" dirty="0"/>
              <a:t>employ poor and marginalized, including women and children</a:t>
            </a:r>
          </a:p>
          <a:p>
            <a:r>
              <a:rPr lang="en-GB" dirty="0" smtClean="0"/>
              <a:t>Can be </a:t>
            </a:r>
            <a:r>
              <a:rPr lang="en-GB" dirty="0"/>
              <a:t>dangerous</a:t>
            </a:r>
          </a:p>
          <a:p>
            <a:endParaRPr lang="en-GB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26" y="1929138"/>
            <a:ext cx="3810330" cy="2651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4788024" y="4581128"/>
            <a:ext cx="1948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/>
              <a:t>Photo: Alex </a:t>
            </a:r>
            <a:r>
              <a:rPr lang="en-GB" sz="1600" dirty="0" err="1" smtClean="0"/>
              <a:t>Hofford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88167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ILO &amp; e-waste: interventions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Linkage to </a:t>
            </a:r>
            <a:r>
              <a:rPr lang="en-GB" dirty="0" smtClean="0"/>
              <a:t>labour standards</a:t>
            </a:r>
          </a:p>
          <a:p>
            <a:pPr lvl="1"/>
            <a:r>
              <a:rPr lang="en-GB" dirty="0" smtClean="0"/>
              <a:t>E.g</a:t>
            </a:r>
            <a:r>
              <a:rPr lang="en-GB" dirty="0"/>
              <a:t>. </a:t>
            </a:r>
            <a:r>
              <a:rPr lang="en-GB" dirty="0" smtClean="0"/>
              <a:t>core labour standards, Chemical </a:t>
            </a:r>
            <a:r>
              <a:rPr lang="en-GB" dirty="0"/>
              <a:t>convention, OSH </a:t>
            </a:r>
            <a:r>
              <a:rPr lang="en-GB" dirty="0" smtClean="0"/>
              <a:t>conventions</a:t>
            </a:r>
            <a:endParaRPr lang="en-GB" dirty="0"/>
          </a:p>
          <a:p>
            <a:r>
              <a:rPr lang="en-GB" dirty="0" smtClean="0"/>
              <a:t>Promotion of Decent Work principles</a:t>
            </a:r>
          </a:p>
          <a:p>
            <a:pPr lvl="1"/>
            <a:r>
              <a:rPr lang="en-GB" dirty="0" smtClean="0"/>
              <a:t>E.g. No child labour, improved safety, higher incomes</a:t>
            </a:r>
          </a:p>
          <a:p>
            <a:r>
              <a:rPr lang="en-GB" dirty="0" smtClean="0"/>
              <a:t>Encouraging formalization of sector</a:t>
            </a:r>
          </a:p>
          <a:p>
            <a:pPr lvl="1"/>
            <a:r>
              <a:rPr lang="en-GB" dirty="0" smtClean="0"/>
              <a:t>Capacity building &amp; training (e.g. OSH)</a:t>
            </a:r>
          </a:p>
          <a:p>
            <a:pPr lvl="1"/>
            <a:r>
              <a:rPr lang="en-GB" dirty="0" smtClean="0"/>
              <a:t>Green jobs </a:t>
            </a:r>
          </a:p>
          <a:p>
            <a:pPr lvl="1"/>
            <a:r>
              <a:rPr lang="en-GB" dirty="0" smtClean="0"/>
              <a:t>Entrepreneurship</a:t>
            </a:r>
          </a:p>
          <a:p>
            <a:pPr lvl="1"/>
            <a:r>
              <a:rPr lang="en-GB" dirty="0" smtClean="0"/>
              <a:t>Cooperatives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5893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ILO </a:t>
            </a:r>
            <a:r>
              <a:rPr lang="en-GB" dirty="0" smtClean="0"/>
              <a:t>&amp; e-waste: progress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Working papers:</a:t>
            </a:r>
          </a:p>
          <a:p>
            <a:pPr lvl="2"/>
            <a:r>
              <a:rPr lang="en-GB" dirty="0" smtClean="0"/>
              <a:t>The global impacts of e-waste: addressing the challenge (2012)</a:t>
            </a:r>
          </a:p>
          <a:p>
            <a:pPr lvl="2"/>
            <a:r>
              <a:rPr lang="en-GB" dirty="0" smtClean="0"/>
              <a:t>Tackling informality in e-waste management: The potential of cooperative enterprises (2014)</a:t>
            </a:r>
          </a:p>
          <a:p>
            <a:pPr lvl="2"/>
            <a:r>
              <a:rPr lang="en-GB" dirty="0"/>
              <a:t>The Labour, Human Health and Environmental Dimensions of E-waste Management in </a:t>
            </a:r>
            <a:r>
              <a:rPr lang="en-GB" dirty="0" smtClean="0"/>
              <a:t>China (2015)</a:t>
            </a:r>
          </a:p>
          <a:p>
            <a:r>
              <a:rPr lang="en-GB" dirty="0" smtClean="0"/>
              <a:t>Country level activities (China, Serbia)</a:t>
            </a:r>
          </a:p>
          <a:p>
            <a:r>
              <a:rPr lang="en-GB" dirty="0" smtClean="0"/>
              <a:t>Cooperation within PACE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97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you!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614636" y="3861048"/>
            <a:ext cx="18934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dirty="0" smtClean="0"/>
              <a:t>David </a:t>
            </a:r>
            <a:r>
              <a:rPr lang="en-GB" dirty="0" err="1" smtClean="0"/>
              <a:t>Seligson</a:t>
            </a:r>
            <a:endParaRPr lang="en-GB" dirty="0" smtClean="0"/>
          </a:p>
          <a:p>
            <a:pPr algn="ctr"/>
            <a:r>
              <a:rPr lang="en-GB" dirty="0"/>
              <a:t>s</a:t>
            </a:r>
            <a:r>
              <a:rPr lang="en-GB" dirty="0" smtClean="0"/>
              <a:t>eligson@ilo.org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95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34337F6C2307418463F2DB45C2D116" ma:contentTypeVersion="1" ma:contentTypeDescription="Create a new document." ma:contentTypeScope="" ma:versionID="a6af266f2beb7ba50a4c0407c3fc36e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0f628a522287dae6cffdf536492cfa5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9075AF5-DDF4-48AD-A6E4-A3325ACA36E1}"/>
</file>

<file path=customXml/itemProps2.xml><?xml version="1.0" encoding="utf-8"?>
<ds:datastoreItem xmlns:ds="http://schemas.openxmlformats.org/officeDocument/2006/customXml" ds:itemID="{0A90B0F9-F02A-4D94-9AD0-582697C7A5A9}"/>
</file>

<file path=customXml/itemProps3.xml><?xml version="1.0" encoding="utf-8"?>
<ds:datastoreItem xmlns:ds="http://schemas.openxmlformats.org/officeDocument/2006/customXml" ds:itemID="{40C74DEE-9619-4BFA-B0F1-93CE45935A26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206</TotalTime>
  <Words>185</Words>
  <Application>Microsoft Office PowerPoint</Application>
  <PresentationFormat>On-screen Show (4:3)</PresentationFormat>
  <Paragraphs>34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Clarity</vt:lpstr>
      <vt:lpstr>Custom Design</vt:lpstr>
      <vt:lpstr>WORK WITH E-waste: challenges and opportunities</vt:lpstr>
      <vt:lpstr>Labour &amp; employment implications in e-waste</vt:lpstr>
      <vt:lpstr>ILO &amp; e-waste: interventions</vt:lpstr>
      <vt:lpstr>ILO &amp; e-waste: progress </vt:lpstr>
      <vt:lpstr>Thank you!</vt:lpstr>
    </vt:vector>
  </TitlesOfParts>
  <Company>ILO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ILO</dc:creator>
  <cp:lastModifiedBy>Seligson, David</cp:lastModifiedBy>
  <cp:revision>24</cp:revision>
  <dcterms:created xsi:type="dcterms:W3CDTF">2014-08-18T13:18:58Z</dcterms:created>
  <dcterms:modified xsi:type="dcterms:W3CDTF">2016-04-27T18:34:13Z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0x0101008334337F6C2307418463F2DB45C2D116</vt:lpwstr>
  </property>
</Properties>
</file>