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jpg" ContentType="image/jpeg"/>
  <Override PartName="/ppt/slides/slide15.xml" ContentType="application/vnd.openxmlformats-officedocument.presentationml.slide+xml"/>
  <Override PartName="/ppt/presentation.xml" ContentType="application/vnd.openxmlformats-officedocument.presentationml.presentation.main+xml"/>
  <Override PartName="/ppt/slides/slide14.xml" ContentType="application/vnd.openxmlformats-officedocument.presentationml.slide+xml"/>
  <Override PartName="/ppt/slides/slide8.xml" ContentType="application/vnd.openxmlformats-officedocument.presentationml.slide+xml"/>
  <Override PartName="/ppt/slides/slide13.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7.xml" ContentType="application/vnd.openxmlformats-officedocument.presentationml.slide+xml"/>
  <Override PartName="/ppt/slides/slide9.xml" ContentType="application/vnd.openxmlformats-officedocument.presentationml.slide+xml"/>
  <Override PartName="/ppt/slides/slide5.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6.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Masters/slideMaster4.xml" ContentType="application/vnd.openxmlformats-officedocument.presentationml.slideMaster+xml"/>
  <Override PartName="/ppt/notesSlides/notesSlide4.xml" ContentType="application/vnd.openxmlformats-officedocument.presentationml.notesSlide+xml"/>
  <Override PartName="/ppt/slideMasters/slideMaster1.xml" ContentType="application/vnd.openxmlformats-officedocument.presentationml.slideMaster+xml"/>
  <Override PartName="/ppt/notesSlides/notesSlide5.xml" ContentType="application/vnd.openxmlformats-officedocument.presentationml.notesSlide+xml"/>
  <Override PartName="/ppt/slideMasters/slideMaster3.xml" ContentType="application/vnd.openxmlformats-officedocument.presentationml.slideMaster+xml"/>
  <Override PartName="/ppt/slideMasters/slideMaster2.xml" ContentType="application/vnd.openxmlformats-officedocument.presentationml.slideMaster+xml"/>
  <Override PartName="/ppt/notesSlides/notesSlide3.xml" ContentType="application/vnd.openxmlformats-officedocument.presentationml.notesSlide+xml"/>
  <Override PartName="/ppt/slideLayouts/slideLayout18.xml" ContentType="application/vnd.openxmlformats-officedocument.presentationml.slideLayout+xml"/>
  <Override PartName="/ppt/slideLayouts/slideLayout17.xml" ContentType="application/vnd.openxmlformats-officedocument.presentationml.slideLayout+xml"/>
  <Override PartName="/ppt/slideLayouts/slideLayout16.xml" ContentType="application/vnd.openxmlformats-officedocument.presentationml.slideLayout+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slideLayouts/slideLayout13.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6.xml" ContentType="application/vnd.openxmlformats-officedocument.presentationml.slideLayout+xml"/>
  <Override PartName="/ppt/slideLayouts/slideLayout25.xml" ContentType="application/vnd.openxmlformats-officedocument.presentationml.slideLayout+xml"/>
  <Override PartName="/ppt/slideLayouts/slideLayout24.xml" ContentType="application/vnd.openxmlformats-officedocument.presentationml.slideLayout+xml"/>
  <Override PartName="/ppt/slideLayouts/slideLayout23.xml" ContentType="application/vnd.openxmlformats-officedocument.presentationml.slideLayout+xml"/>
  <Override PartName="/ppt/slideLayouts/slideLayout22.xml" ContentType="application/vnd.openxmlformats-officedocument.presentationml.slideLayout+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52.xml" ContentType="application/vnd.openxmlformats-officedocument.presentationml.slideLayout+xml"/>
  <Override PartName="/ppt/slideLayouts/slideLayout51.xml" ContentType="application/vnd.openxmlformats-officedocument.presentationml.slideLayout+xml"/>
  <Override PartName="/ppt/slideLayouts/slideLayout50.xml" ContentType="application/vnd.openxmlformats-officedocument.presentationml.slideLayout+xml"/>
  <Override PartName="/ppt/slideLayouts/slideLayout49.xml" ContentType="application/vnd.openxmlformats-officedocument.presentationml.slideLayout+xml"/>
  <Override PartName="/ppt/slideLayouts/slideLayout48.xml" ContentType="application/vnd.openxmlformats-officedocument.presentationml.slideLayout+xml"/>
  <Override PartName="/ppt/slideLayouts/slideLayout47.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notesSlides/notesSlide2.xml" ContentType="application/vnd.openxmlformats-officedocument.presentationml.notesSlide+xml"/>
  <Override PartName="/ppt/notesSlides/notesSlide1.xml" ContentType="application/vnd.openxmlformats-officedocument.presentationml.notesSlide+xml"/>
  <Override PartName="/ppt/slideLayouts/slideLayout56.xml" ContentType="application/vnd.openxmlformats-officedocument.presentationml.slideLayout+xml"/>
  <Override PartName="/ppt/slideLayouts/slideLayout46.xml" ContentType="application/vnd.openxmlformats-officedocument.presentationml.slideLayout+xml"/>
  <Override PartName="/ppt/slideLayouts/slideLayout45.xml" ContentType="application/vnd.openxmlformats-officedocument.presentationml.slideLayout+xml"/>
  <Override PartName="/ppt/slideLayouts/slideLayout44.xml" ContentType="application/vnd.openxmlformats-officedocument.presentationml.slideLayout+xml"/>
  <Override PartName="/ppt/slideLayouts/slideLayout35.xml" ContentType="application/vnd.openxmlformats-officedocument.presentationml.slideLayout+xml"/>
  <Override PartName="/ppt/slideLayouts/slideLayout34.xml" ContentType="application/vnd.openxmlformats-officedocument.presentationml.slideLayout+xml"/>
  <Override PartName="/ppt/slideLayouts/slideLayout33.xml" ContentType="application/vnd.openxmlformats-officedocument.presentationml.slideLayout+xml"/>
  <Override PartName="/ppt/slideLayouts/slideLayout32.xml" ContentType="application/vnd.openxmlformats-officedocument.presentationml.slideLayout+xml"/>
  <Override PartName="/ppt/slideLayouts/slideLayout31.xml" ContentType="application/vnd.openxmlformats-officedocument.presentationml.slideLayout+xml"/>
  <Override PartName="/ppt/slideLayouts/slideLayout30.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43.xml" ContentType="application/vnd.openxmlformats-officedocument.presentationml.slideLayout+xml"/>
  <Override PartName="/ppt/slideLayouts/slideLayout42.xml" ContentType="application/vnd.openxmlformats-officedocument.presentationml.slideLayout+xml"/>
  <Override PartName="/ppt/slideLayouts/slideLayout40.xml" ContentType="application/vnd.openxmlformats-officedocument.presentationml.slideLayout+xml"/>
  <Override PartName="/ppt/slideLayouts/slideLayout39.xml" ContentType="application/vnd.openxmlformats-officedocument.presentationml.slideLayout+xml"/>
  <Override PartName="/ppt/slideLayouts/slideLayout41.xml" ContentType="application/vnd.openxmlformats-officedocument.presentationml.slideLayout+xml"/>
  <Override PartName="/ppt/notesMasters/notesMaster1.xml" ContentType="application/vnd.openxmlformats-officedocument.presentationml.notesMaster+xml"/>
  <Override PartName="/ppt/theme/theme5.xml" ContentType="application/vnd.openxmlformats-officedocument.theme+xml"/>
  <Override PartName="/ppt/theme/theme6.xml" ContentType="application/vnd.openxmlformats-officedocument.theme+xml"/>
  <Override PartName="/ppt/theme/theme4.xml" ContentType="application/vnd.openxmlformats-officedocument.theme+xml"/>
  <Override PartName="/ppt/theme/theme3.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handoutMasters/handoutMaster1.xml" ContentType="application/vnd.openxmlformats-officedocument.presentationml.handoutMaster+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8" r:id="rId3"/>
    <p:sldMasterId id="2147483704" r:id="rId4"/>
  </p:sldMasterIdLst>
  <p:notesMasterIdLst>
    <p:notesMasterId r:id="rId20"/>
  </p:notesMasterIdLst>
  <p:handoutMasterIdLst>
    <p:handoutMasterId r:id="rId21"/>
  </p:handoutMasterIdLst>
  <p:sldIdLst>
    <p:sldId id="259" r:id="rId5"/>
    <p:sldId id="264" r:id="rId6"/>
    <p:sldId id="273" r:id="rId7"/>
    <p:sldId id="269" r:id="rId8"/>
    <p:sldId id="261" r:id="rId9"/>
    <p:sldId id="274" r:id="rId10"/>
    <p:sldId id="275" r:id="rId11"/>
    <p:sldId id="278" r:id="rId12"/>
    <p:sldId id="279" r:id="rId13"/>
    <p:sldId id="281" r:id="rId14"/>
    <p:sldId id="282" r:id="rId15"/>
    <p:sldId id="284" r:id="rId16"/>
    <p:sldId id="285" r:id="rId17"/>
    <p:sldId id="271" r:id="rId18"/>
    <p:sldId id="270" r:id="rId19"/>
  </p:sldIdLst>
  <p:sldSz cx="9144000" cy="6858000" type="screen4x3"/>
  <p:notesSz cx="6808788" cy="99409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8" autoAdjust="0"/>
    <p:restoredTop sz="94671" autoAdjust="0"/>
  </p:normalViewPr>
  <p:slideViewPr>
    <p:cSldViewPr>
      <p:cViewPr varScale="1">
        <p:scale>
          <a:sx n="70" d="100"/>
          <a:sy n="70" d="100"/>
        </p:scale>
        <p:origin x="-1386" y="-90"/>
      </p:cViewPr>
      <p:guideLst>
        <p:guide orient="horz" pos="2160"/>
        <p:guide pos="2880"/>
      </p:guideLst>
    </p:cSldViewPr>
  </p:slideViewPr>
  <p:outlineViewPr>
    <p:cViewPr>
      <p:scale>
        <a:sx n="33" d="100"/>
        <a:sy n="33" d="100"/>
      </p:scale>
      <p:origin x="0" y="4254"/>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customXml" Target="../customXml/item1.xml"/><Relationship Id="rId3" Type="http://schemas.openxmlformats.org/officeDocument/2006/relationships/slideMaster" Target="slideMasters/slideMaster3.xml"/><Relationship Id="rId21"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28" Type="http://schemas.openxmlformats.org/officeDocument/2006/relationships/customXml" Target="../customXml/item3.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 Id="rId27" Type="http://schemas.openxmlformats.org/officeDocument/2006/relationships/customXml" Target="../customXml/item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50881" cy="496584"/>
          </a:xfrm>
          <a:prstGeom prst="rect">
            <a:avLst/>
          </a:prstGeom>
        </p:spPr>
        <p:txBody>
          <a:bodyPr vert="horz" lIns="88349" tIns="44175" rIns="88349" bIns="44175" rtlCol="0"/>
          <a:lstStyle>
            <a:lvl1pPr algn="l">
              <a:defRPr sz="1200"/>
            </a:lvl1pPr>
          </a:lstStyle>
          <a:p>
            <a:endParaRPr lang="en-GB"/>
          </a:p>
        </p:txBody>
      </p:sp>
      <p:sp>
        <p:nvSpPr>
          <p:cNvPr id="3" name="Date Placeholder 2"/>
          <p:cNvSpPr>
            <a:spLocks noGrp="1"/>
          </p:cNvSpPr>
          <p:nvPr>
            <p:ph type="dt" sz="quarter" idx="1"/>
          </p:nvPr>
        </p:nvSpPr>
        <p:spPr>
          <a:xfrm>
            <a:off x="3856386" y="0"/>
            <a:ext cx="2950881" cy="496584"/>
          </a:xfrm>
          <a:prstGeom prst="rect">
            <a:avLst/>
          </a:prstGeom>
        </p:spPr>
        <p:txBody>
          <a:bodyPr vert="horz" lIns="88349" tIns="44175" rIns="88349" bIns="44175" rtlCol="0"/>
          <a:lstStyle>
            <a:lvl1pPr algn="r">
              <a:defRPr sz="1200"/>
            </a:lvl1pPr>
          </a:lstStyle>
          <a:p>
            <a:fld id="{39685415-DD00-442B-8023-E6BE0BABC1F5}" type="datetimeFigureOut">
              <a:rPr lang="en-GB" smtClean="0"/>
              <a:t>03/05/2016</a:t>
            </a:fld>
            <a:endParaRPr lang="en-GB"/>
          </a:p>
        </p:txBody>
      </p:sp>
      <p:sp>
        <p:nvSpPr>
          <p:cNvPr id="4" name="Footer Placeholder 3"/>
          <p:cNvSpPr>
            <a:spLocks noGrp="1"/>
          </p:cNvSpPr>
          <p:nvPr>
            <p:ph type="ftr" sz="quarter" idx="2"/>
          </p:nvPr>
        </p:nvSpPr>
        <p:spPr>
          <a:xfrm>
            <a:off x="1" y="9442800"/>
            <a:ext cx="2950881" cy="496584"/>
          </a:xfrm>
          <a:prstGeom prst="rect">
            <a:avLst/>
          </a:prstGeom>
        </p:spPr>
        <p:txBody>
          <a:bodyPr vert="horz" lIns="88349" tIns="44175" rIns="88349" bIns="44175" rtlCol="0" anchor="b"/>
          <a:lstStyle>
            <a:lvl1pPr algn="l">
              <a:defRPr sz="1200"/>
            </a:lvl1pPr>
          </a:lstStyle>
          <a:p>
            <a:endParaRPr lang="en-GB"/>
          </a:p>
        </p:txBody>
      </p:sp>
      <p:sp>
        <p:nvSpPr>
          <p:cNvPr id="5" name="Slide Number Placeholder 4"/>
          <p:cNvSpPr>
            <a:spLocks noGrp="1"/>
          </p:cNvSpPr>
          <p:nvPr>
            <p:ph type="sldNum" sz="quarter" idx="3"/>
          </p:nvPr>
        </p:nvSpPr>
        <p:spPr>
          <a:xfrm>
            <a:off x="3856386" y="9442800"/>
            <a:ext cx="2950881" cy="496584"/>
          </a:xfrm>
          <a:prstGeom prst="rect">
            <a:avLst/>
          </a:prstGeom>
        </p:spPr>
        <p:txBody>
          <a:bodyPr vert="horz" lIns="88349" tIns="44175" rIns="88349" bIns="44175" rtlCol="0" anchor="b"/>
          <a:lstStyle>
            <a:lvl1pPr algn="r">
              <a:defRPr sz="1200"/>
            </a:lvl1pPr>
          </a:lstStyle>
          <a:p>
            <a:fld id="{043CA7C7-33CB-4338-A146-9265B59279FE}" type="slidenum">
              <a:rPr lang="en-GB" smtClean="0"/>
              <a:t>‹#›</a:t>
            </a:fld>
            <a:endParaRPr lang="en-GB"/>
          </a:p>
        </p:txBody>
      </p:sp>
    </p:spTree>
    <p:extLst>
      <p:ext uri="{BB962C8B-B14F-4D97-AF65-F5344CB8AC3E}">
        <p14:creationId xmlns:p14="http://schemas.microsoft.com/office/powerpoint/2010/main" val="6271021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0475" cy="497046"/>
          </a:xfrm>
          <a:prstGeom prst="rect">
            <a:avLst/>
          </a:prstGeom>
        </p:spPr>
        <p:txBody>
          <a:bodyPr vert="horz" lIns="95709" tIns="47854" rIns="95709" bIns="47854" rtlCol="0"/>
          <a:lstStyle>
            <a:lvl1pPr algn="l">
              <a:defRPr sz="1300"/>
            </a:lvl1pPr>
          </a:lstStyle>
          <a:p>
            <a:endParaRPr lang="en-GB"/>
          </a:p>
        </p:txBody>
      </p:sp>
      <p:sp>
        <p:nvSpPr>
          <p:cNvPr id="3" name="Date Placeholder 2"/>
          <p:cNvSpPr>
            <a:spLocks noGrp="1"/>
          </p:cNvSpPr>
          <p:nvPr>
            <p:ph type="dt" idx="1"/>
          </p:nvPr>
        </p:nvSpPr>
        <p:spPr>
          <a:xfrm>
            <a:off x="3856738" y="0"/>
            <a:ext cx="2950475" cy="497046"/>
          </a:xfrm>
          <a:prstGeom prst="rect">
            <a:avLst/>
          </a:prstGeom>
        </p:spPr>
        <p:txBody>
          <a:bodyPr vert="horz" lIns="95709" tIns="47854" rIns="95709" bIns="47854" rtlCol="0"/>
          <a:lstStyle>
            <a:lvl1pPr algn="r">
              <a:defRPr sz="1300"/>
            </a:lvl1pPr>
          </a:lstStyle>
          <a:p>
            <a:fld id="{BCF58C52-15E8-4584-BB34-B2FFC8CF4B13}" type="datetimeFigureOut">
              <a:rPr lang="en-GB" smtClean="0"/>
              <a:t>03/05/2016</a:t>
            </a:fld>
            <a:endParaRPr lang="en-GB"/>
          </a:p>
        </p:txBody>
      </p:sp>
      <p:sp>
        <p:nvSpPr>
          <p:cNvPr id="4" name="Slide Image Placeholder 3"/>
          <p:cNvSpPr>
            <a:spLocks noGrp="1" noRot="1" noChangeAspect="1"/>
          </p:cNvSpPr>
          <p:nvPr>
            <p:ph type="sldImg" idx="2"/>
          </p:nvPr>
        </p:nvSpPr>
        <p:spPr>
          <a:xfrm>
            <a:off x="919163" y="744538"/>
            <a:ext cx="4970462" cy="3729037"/>
          </a:xfrm>
          <a:prstGeom prst="rect">
            <a:avLst/>
          </a:prstGeom>
          <a:noFill/>
          <a:ln w="12700">
            <a:solidFill>
              <a:prstClr val="black"/>
            </a:solidFill>
          </a:ln>
        </p:spPr>
        <p:txBody>
          <a:bodyPr vert="horz" lIns="95709" tIns="47854" rIns="95709" bIns="47854" rtlCol="0" anchor="ctr"/>
          <a:lstStyle/>
          <a:p>
            <a:endParaRPr lang="en-GB"/>
          </a:p>
        </p:txBody>
      </p:sp>
      <p:sp>
        <p:nvSpPr>
          <p:cNvPr id="5" name="Notes Placeholder 4"/>
          <p:cNvSpPr>
            <a:spLocks noGrp="1"/>
          </p:cNvSpPr>
          <p:nvPr>
            <p:ph type="body" sz="quarter" idx="3"/>
          </p:nvPr>
        </p:nvSpPr>
        <p:spPr>
          <a:xfrm>
            <a:off x="680879" y="4721940"/>
            <a:ext cx="5447030" cy="4473416"/>
          </a:xfrm>
          <a:prstGeom prst="rect">
            <a:avLst/>
          </a:prstGeom>
        </p:spPr>
        <p:txBody>
          <a:bodyPr vert="horz" lIns="95709" tIns="47854" rIns="95709" bIns="47854"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42154"/>
            <a:ext cx="2950475" cy="497046"/>
          </a:xfrm>
          <a:prstGeom prst="rect">
            <a:avLst/>
          </a:prstGeom>
        </p:spPr>
        <p:txBody>
          <a:bodyPr vert="horz" lIns="95709" tIns="47854" rIns="95709" bIns="47854" rtlCol="0" anchor="b"/>
          <a:lstStyle>
            <a:lvl1pPr algn="l">
              <a:defRPr sz="1300"/>
            </a:lvl1pPr>
          </a:lstStyle>
          <a:p>
            <a:endParaRPr lang="en-GB"/>
          </a:p>
        </p:txBody>
      </p:sp>
      <p:sp>
        <p:nvSpPr>
          <p:cNvPr id="7" name="Slide Number Placeholder 6"/>
          <p:cNvSpPr>
            <a:spLocks noGrp="1"/>
          </p:cNvSpPr>
          <p:nvPr>
            <p:ph type="sldNum" sz="quarter" idx="5"/>
          </p:nvPr>
        </p:nvSpPr>
        <p:spPr>
          <a:xfrm>
            <a:off x="3856738" y="9442154"/>
            <a:ext cx="2950475" cy="497046"/>
          </a:xfrm>
          <a:prstGeom prst="rect">
            <a:avLst/>
          </a:prstGeom>
        </p:spPr>
        <p:txBody>
          <a:bodyPr vert="horz" lIns="95709" tIns="47854" rIns="95709" bIns="47854" rtlCol="0" anchor="b"/>
          <a:lstStyle>
            <a:lvl1pPr algn="r">
              <a:defRPr sz="1300"/>
            </a:lvl1pPr>
          </a:lstStyle>
          <a:p>
            <a:fld id="{338A4415-B691-4EE9-AA7B-A3F2FD8D5A71}" type="slidenum">
              <a:rPr lang="en-GB" smtClean="0"/>
              <a:t>‹#›</a:t>
            </a:fld>
            <a:endParaRPr lang="en-GB"/>
          </a:p>
        </p:txBody>
      </p:sp>
    </p:spTree>
    <p:extLst>
      <p:ext uri="{BB962C8B-B14F-4D97-AF65-F5344CB8AC3E}">
        <p14:creationId xmlns:p14="http://schemas.microsoft.com/office/powerpoint/2010/main" val="19404428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9163" y="744538"/>
            <a:ext cx="4972050" cy="3729037"/>
          </a:xfrm>
        </p:spPr>
      </p:sp>
      <p:sp>
        <p:nvSpPr>
          <p:cNvPr id="3" name="Notes Placeholder 2"/>
          <p:cNvSpPr>
            <a:spLocks noGrp="1"/>
          </p:cNvSpPr>
          <p:nvPr>
            <p:ph type="body" idx="1"/>
          </p:nvPr>
        </p:nvSpPr>
        <p:spPr/>
        <p:txBody>
          <a:bodyPr/>
          <a:lstStyle/>
          <a:p>
            <a:r>
              <a:rPr lang="en-US" dirty="0" smtClean="0"/>
              <a:t>Note: </a:t>
            </a:r>
          </a:p>
          <a:p>
            <a:r>
              <a:rPr lang="en-US" dirty="0" smtClean="0"/>
              <a:t>The agenda is at the end but may also be positioned in the beginning.</a:t>
            </a:r>
          </a:p>
          <a:p>
            <a:r>
              <a:rPr lang="en-US" dirty="0" smtClean="0"/>
              <a:t>Slide 5 and 10 can be left out in order to shorten the presentation.</a:t>
            </a:r>
            <a:endParaRPr lang="en-US" dirty="0"/>
          </a:p>
        </p:txBody>
      </p:sp>
      <p:sp>
        <p:nvSpPr>
          <p:cNvPr id="4" name="Slide Number Placeholder 3"/>
          <p:cNvSpPr>
            <a:spLocks noGrp="1"/>
          </p:cNvSpPr>
          <p:nvPr>
            <p:ph type="sldNum" sz="quarter" idx="10"/>
          </p:nvPr>
        </p:nvSpPr>
        <p:spPr/>
        <p:txBody>
          <a:bodyPr/>
          <a:lstStyle/>
          <a:p>
            <a:fld id="{CA1A735B-AD13-454A-A677-EB34AE12DA8D}" type="slidenum">
              <a:rPr lang="en-US" smtClean="0"/>
              <a:pPr/>
              <a:t>1</a:t>
            </a:fld>
            <a:endParaRPr lang="en-US"/>
          </a:p>
        </p:txBody>
      </p:sp>
    </p:spTree>
    <p:extLst>
      <p:ext uri="{BB962C8B-B14F-4D97-AF65-F5344CB8AC3E}">
        <p14:creationId xmlns:p14="http://schemas.microsoft.com/office/powerpoint/2010/main" val="30650572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5538" name="Rectangle 1"/>
          <p:cNvSpPr>
            <a:spLocks noGrp="1" noRot="1" noChangeAspect="1" noChangeArrowheads="1" noTextEdit="1"/>
          </p:cNvSpPr>
          <p:nvPr>
            <p:ph type="sldImg"/>
          </p:nvPr>
        </p:nvSpPr>
        <p:spPr>
          <a:xfrm>
            <a:off x="919163" y="744538"/>
            <a:ext cx="4970462" cy="3729037"/>
          </a:xfrm>
          <a:solidFill>
            <a:srgbClr val="FFFFFF"/>
          </a:solidFill>
          <a:ln>
            <a:solidFill>
              <a:srgbClr val="000000"/>
            </a:solidFill>
            <a:miter lim="800000"/>
            <a:headEnd/>
            <a:tailEnd/>
          </a:ln>
        </p:spPr>
      </p:sp>
      <p:sp>
        <p:nvSpPr>
          <p:cNvPr id="65539" name="Text Box 2"/>
          <p:cNvSpPr>
            <a:spLocks noGrp="1" noChangeArrowheads="1"/>
          </p:cNvSpPr>
          <p:nvPr>
            <p:ph type="body" idx="1"/>
          </p:nvPr>
        </p:nvSpPr>
        <p:spPr>
          <a:xfrm>
            <a:off x="907838" y="4721940"/>
            <a:ext cx="4993112" cy="447341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ts val="3585"/>
              </a:lnSpc>
              <a:spcBef>
                <a:spcPct val="0"/>
              </a:spcBef>
              <a:tabLst>
                <a:tab pos="0" algn="l"/>
                <a:tab pos="468574" algn="l"/>
                <a:tab pos="938811" algn="l"/>
                <a:tab pos="1409046" algn="l"/>
                <a:tab pos="1879283" algn="l"/>
                <a:tab pos="2349519" algn="l"/>
                <a:tab pos="2819755" algn="l"/>
                <a:tab pos="3289991" algn="l"/>
                <a:tab pos="3760227" algn="l"/>
                <a:tab pos="4230463" algn="l"/>
                <a:tab pos="4700699" algn="l"/>
                <a:tab pos="5170935" algn="l"/>
                <a:tab pos="5641172" algn="l"/>
                <a:tab pos="6111407" algn="l"/>
                <a:tab pos="6581644" algn="l"/>
                <a:tab pos="7051879" algn="l"/>
                <a:tab pos="7522116" algn="l"/>
                <a:tab pos="7992351" algn="l"/>
                <a:tab pos="8462588" algn="l"/>
                <a:tab pos="8932824" algn="l"/>
                <a:tab pos="9403060" algn="l"/>
              </a:tabLst>
            </a:pPr>
            <a:r>
              <a:rPr lang="es-ES" altLang="en-US" sz="1100" i="1" dirty="0">
                <a:solidFill>
                  <a:srgbClr val="572E2D"/>
                </a:solidFill>
                <a:latin typeface="Arial" panose="020B0604020202020204" pitchFamily="34" charset="0"/>
                <a:ea typeface="Noteworthy Bold" charset="0"/>
                <a:cs typeface="Arial" panose="020B0604020202020204" pitchFamily="34" charset="0"/>
              </a:rPr>
              <a:t>Picture: WHO (</a:t>
            </a:r>
            <a:r>
              <a:rPr lang="es-ES" altLang="en-US" sz="1100" i="1" dirty="0" err="1">
                <a:solidFill>
                  <a:srgbClr val="572E2D"/>
                </a:solidFill>
                <a:latin typeface="Arial" panose="020B0604020202020204" pitchFamily="34" charset="0"/>
                <a:ea typeface="Noteworthy Bold" charset="0"/>
                <a:cs typeface="Arial" panose="020B0604020202020204" pitchFamily="34" charset="0"/>
              </a:rPr>
              <a:t>photo</a:t>
            </a:r>
            <a:r>
              <a:rPr lang="es-ES" altLang="en-US" sz="1100" i="1" dirty="0">
                <a:solidFill>
                  <a:srgbClr val="572E2D"/>
                </a:solidFill>
                <a:latin typeface="Arial" panose="020B0604020202020204" pitchFamily="34" charset="0"/>
                <a:ea typeface="Noteworthy Bold" charset="0"/>
                <a:cs typeface="Arial" panose="020B0604020202020204" pitchFamily="34" charset="0"/>
              </a:rPr>
              <a:t> </a:t>
            </a:r>
            <a:r>
              <a:rPr lang="es-ES" altLang="en-US" sz="1100" i="1" dirty="0" err="1">
                <a:solidFill>
                  <a:srgbClr val="572E2D"/>
                </a:solidFill>
                <a:latin typeface="Arial" panose="020B0604020202020204" pitchFamily="34" charset="0"/>
                <a:ea typeface="Noteworthy Bold" charset="0"/>
                <a:cs typeface="Arial" panose="020B0604020202020204" pitchFamily="34" charset="0"/>
              </a:rPr>
              <a:t>library</a:t>
            </a:r>
            <a:r>
              <a:rPr lang="es-ES" altLang="en-US" sz="1100" i="1" dirty="0">
                <a:solidFill>
                  <a:srgbClr val="572E2D"/>
                </a:solidFill>
                <a:latin typeface="Arial" panose="020B0604020202020204" pitchFamily="34" charset="0"/>
                <a:ea typeface="Noteworthy Bold" charset="0"/>
                <a:cs typeface="Arial" panose="020B0604020202020204" pitchFamily="34" charset="0"/>
              </a:rPr>
              <a:t>)</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0898" name="Rectangle 1"/>
          <p:cNvSpPr>
            <a:spLocks noGrp="1" noRot="1" noChangeAspect="1" noChangeArrowheads="1" noTextEdit="1"/>
          </p:cNvSpPr>
          <p:nvPr>
            <p:ph type="sldImg"/>
          </p:nvPr>
        </p:nvSpPr>
        <p:spPr>
          <a:xfrm>
            <a:off x="919163" y="744538"/>
            <a:ext cx="4970462" cy="3729037"/>
          </a:xfrm>
          <a:solidFill>
            <a:srgbClr val="FFFFFF"/>
          </a:solidFill>
          <a:ln>
            <a:solidFill>
              <a:srgbClr val="000000"/>
            </a:solidFill>
            <a:miter lim="800000"/>
            <a:headEnd/>
            <a:tailEnd/>
          </a:ln>
        </p:spPr>
      </p:sp>
      <p:sp>
        <p:nvSpPr>
          <p:cNvPr id="80899" name="Text Box 2"/>
          <p:cNvSpPr>
            <a:spLocks noGrp="1" noChangeArrowheads="1"/>
          </p:cNvSpPr>
          <p:nvPr>
            <p:ph type="body" idx="1"/>
          </p:nvPr>
        </p:nvSpPr>
        <p:spPr>
          <a:xfrm>
            <a:off x="907838" y="4721939"/>
            <a:ext cx="4993112" cy="1501321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ts val="3585"/>
              </a:lnSpc>
              <a:spcBef>
                <a:spcPct val="0"/>
              </a:spcBef>
              <a:tabLst>
                <a:tab pos="0" algn="l"/>
                <a:tab pos="468574" algn="l"/>
                <a:tab pos="938811" algn="l"/>
                <a:tab pos="1409046" algn="l"/>
                <a:tab pos="1879283" algn="l"/>
                <a:tab pos="2349519" algn="l"/>
                <a:tab pos="2819755" algn="l"/>
                <a:tab pos="3289991" algn="l"/>
                <a:tab pos="3760227" algn="l"/>
                <a:tab pos="4230463" algn="l"/>
                <a:tab pos="4700699" algn="l"/>
                <a:tab pos="5170935" algn="l"/>
                <a:tab pos="5641172" algn="l"/>
                <a:tab pos="6111407" algn="l"/>
                <a:tab pos="6581644" algn="l"/>
                <a:tab pos="7051879" algn="l"/>
                <a:tab pos="7522116" algn="l"/>
                <a:tab pos="7992351" algn="l"/>
                <a:tab pos="8462588" algn="l"/>
                <a:tab pos="8932824" algn="l"/>
                <a:tab pos="9403060" algn="l"/>
              </a:tabLst>
            </a:pPr>
            <a:r>
              <a:rPr lang="es-ES" altLang="en-US" sz="1100" dirty="0">
                <a:solidFill>
                  <a:srgbClr val="572E2D"/>
                </a:solidFill>
                <a:latin typeface="Arial" panose="020B0604020202020204" pitchFamily="34" charset="0"/>
                <a:ea typeface="Noteworthy Bold" charset="0"/>
                <a:cs typeface="Arial" panose="020B0604020202020204" pitchFamily="34" charset="0"/>
              </a:rPr>
              <a:t>Neurotoxic </a:t>
            </a:r>
            <a:r>
              <a:rPr lang="es-ES" altLang="en-US" sz="1100" dirty="0" err="1">
                <a:solidFill>
                  <a:srgbClr val="572E2D"/>
                </a:solidFill>
                <a:latin typeface="Arial" panose="020B0604020202020204" pitchFamily="34" charset="0"/>
                <a:ea typeface="Noteworthy Bold" charset="0"/>
                <a:cs typeface="Arial" panose="020B0604020202020204" pitchFamily="34" charset="0"/>
              </a:rPr>
              <a:t>interaction</a:t>
            </a:r>
            <a:r>
              <a:rPr lang="es-ES" altLang="en-US" sz="1100" dirty="0">
                <a:solidFill>
                  <a:srgbClr val="572E2D"/>
                </a:solidFill>
                <a:latin typeface="Arial" panose="020B0604020202020204" pitchFamily="34" charset="0"/>
                <a:ea typeface="Noteworthy Bold" charset="0"/>
                <a:cs typeface="Arial" panose="020B0604020202020204" pitchFamily="34" charset="0"/>
              </a:rPr>
              <a:t> </a:t>
            </a:r>
            <a:r>
              <a:rPr lang="es-ES" altLang="en-US" sz="1100" dirty="0" err="1">
                <a:solidFill>
                  <a:srgbClr val="572E2D"/>
                </a:solidFill>
                <a:latin typeface="Arial" panose="020B0604020202020204" pitchFamily="34" charset="0"/>
                <a:ea typeface="Noteworthy Bold" charset="0"/>
                <a:cs typeface="Arial" panose="020B0604020202020204" pitchFamily="34" charset="0"/>
              </a:rPr>
              <a:t>among</a:t>
            </a:r>
            <a:r>
              <a:rPr lang="es-ES" altLang="en-US" sz="1100" dirty="0">
                <a:solidFill>
                  <a:srgbClr val="572E2D"/>
                </a:solidFill>
                <a:latin typeface="Arial" panose="020B0604020202020204" pitchFamily="34" charset="0"/>
                <a:ea typeface="Noteworthy Bold" charset="0"/>
                <a:cs typeface="Arial" panose="020B0604020202020204" pitchFamily="34" charset="0"/>
              </a:rPr>
              <a:t> </a:t>
            </a:r>
            <a:r>
              <a:rPr lang="es-ES" altLang="en-US" sz="1100" dirty="0" err="1">
                <a:solidFill>
                  <a:srgbClr val="572E2D"/>
                </a:solidFill>
                <a:latin typeface="Arial" panose="020B0604020202020204" pitchFamily="34" charset="0"/>
                <a:ea typeface="Noteworthy Bold" charset="0"/>
                <a:cs typeface="Arial" panose="020B0604020202020204" pitchFamily="34" charset="0"/>
              </a:rPr>
              <a:t>many</a:t>
            </a:r>
            <a:r>
              <a:rPr lang="es-ES" altLang="en-US" sz="1100" dirty="0">
                <a:solidFill>
                  <a:srgbClr val="572E2D"/>
                </a:solidFill>
                <a:latin typeface="Arial" panose="020B0604020202020204" pitchFamily="34" charset="0"/>
                <a:ea typeface="Noteworthy Bold" charset="0"/>
                <a:cs typeface="Arial" panose="020B0604020202020204" pitchFamily="34" charset="0"/>
              </a:rPr>
              <a:t> of the e-waste activities </a:t>
            </a:r>
            <a:r>
              <a:rPr lang="es-ES" altLang="en-US" sz="1100" dirty="0" err="1">
                <a:solidFill>
                  <a:srgbClr val="572E2D"/>
                </a:solidFill>
                <a:latin typeface="Arial" panose="020B0604020202020204" pitchFamily="34" charset="0"/>
                <a:ea typeface="Noteworthy Bold" charset="0"/>
                <a:cs typeface="Arial" panose="020B0604020202020204" pitchFamily="34" charset="0"/>
              </a:rPr>
              <a:t>emissions</a:t>
            </a:r>
            <a:r>
              <a:rPr lang="es-ES" altLang="en-US" sz="1100" dirty="0">
                <a:solidFill>
                  <a:srgbClr val="572E2D"/>
                </a:solidFill>
                <a:latin typeface="Arial" panose="020B0604020202020204" pitchFamily="34" charset="0"/>
                <a:ea typeface="Noteworthy Bold" charset="0"/>
                <a:cs typeface="Arial" panose="020B0604020202020204" pitchFamily="34" charset="0"/>
              </a:rPr>
              <a:t>.</a:t>
            </a:r>
          </a:p>
          <a:p>
            <a:pPr>
              <a:lnSpc>
                <a:spcPts val="3585"/>
              </a:lnSpc>
              <a:spcBef>
                <a:spcPct val="0"/>
              </a:spcBef>
              <a:tabLst>
                <a:tab pos="0" algn="l"/>
                <a:tab pos="468574" algn="l"/>
                <a:tab pos="938811" algn="l"/>
                <a:tab pos="1409046" algn="l"/>
                <a:tab pos="1879283" algn="l"/>
                <a:tab pos="2349519" algn="l"/>
                <a:tab pos="2819755" algn="l"/>
                <a:tab pos="3289991" algn="l"/>
                <a:tab pos="3760227" algn="l"/>
                <a:tab pos="4230463" algn="l"/>
                <a:tab pos="4700699" algn="l"/>
                <a:tab pos="5170935" algn="l"/>
                <a:tab pos="5641172" algn="l"/>
                <a:tab pos="6111407" algn="l"/>
                <a:tab pos="6581644" algn="l"/>
                <a:tab pos="7051879" algn="l"/>
                <a:tab pos="7522116" algn="l"/>
                <a:tab pos="7992351" algn="l"/>
                <a:tab pos="8462588" algn="l"/>
                <a:tab pos="8932824" algn="l"/>
                <a:tab pos="9403060" algn="l"/>
              </a:tabLst>
            </a:pPr>
            <a:endParaRPr lang="es-ES" altLang="en-US" sz="1100" dirty="0">
              <a:solidFill>
                <a:srgbClr val="572E2D"/>
              </a:solidFill>
              <a:latin typeface="Arial" panose="020B0604020202020204" pitchFamily="34" charset="0"/>
              <a:ea typeface="Noteworthy Bold" charset="0"/>
              <a:cs typeface="Arial" panose="020B0604020202020204" pitchFamily="34" charset="0"/>
            </a:endParaRPr>
          </a:p>
          <a:p>
            <a:pPr>
              <a:lnSpc>
                <a:spcPts val="3585"/>
              </a:lnSpc>
              <a:spcBef>
                <a:spcPct val="0"/>
              </a:spcBef>
              <a:tabLst>
                <a:tab pos="0" algn="l"/>
                <a:tab pos="468574" algn="l"/>
                <a:tab pos="938811" algn="l"/>
                <a:tab pos="1409046" algn="l"/>
                <a:tab pos="1879283" algn="l"/>
                <a:tab pos="2349519" algn="l"/>
                <a:tab pos="2819755" algn="l"/>
                <a:tab pos="3289991" algn="l"/>
                <a:tab pos="3760227" algn="l"/>
                <a:tab pos="4230463" algn="l"/>
                <a:tab pos="4700699" algn="l"/>
                <a:tab pos="5170935" algn="l"/>
                <a:tab pos="5641172" algn="l"/>
                <a:tab pos="6111407" algn="l"/>
                <a:tab pos="6581644" algn="l"/>
                <a:tab pos="7051879" algn="l"/>
                <a:tab pos="7522116" algn="l"/>
                <a:tab pos="7992351" algn="l"/>
                <a:tab pos="8462588" algn="l"/>
                <a:tab pos="8932824" algn="l"/>
                <a:tab pos="9403060" algn="l"/>
              </a:tabLst>
            </a:pPr>
            <a:r>
              <a:rPr lang="es-ES" altLang="en-US" sz="1100" i="1" dirty="0" err="1">
                <a:solidFill>
                  <a:srgbClr val="572E2D"/>
                </a:solidFill>
                <a:latin typeface="Arial" panose="020B0604020202020204" pitchFamily="34" charset="0"/>
                <a:ea typeface="Noteworthy Bold" charset="0"/>
                <a:cs typeface="Arial" panose="020B0604020202020204" pitchFamily="34" charset="0"/>
              </a:rPr>
              <a:t>Ref</a:t>
            </a:r>
            <a:r>
              <a:rPr lang="es-ES" altLang="en-US" sz="1100" i="1" dirty="0">
                <a:solidFill>
                  <a:srgbClr val="572E2D"/>
                </a:solidFill>
                <a:latin typeface="Arial" panose="020B0604020202020204" pitchFamily="34" charset="0"/>
                <a:ea typeface="Noteworthy Bold" charset="0"/>
                <a:cs typeface="Arial" panose="020B0604020202020204" pitchFamily="34" charset="0"/>
              </a:rPr>
              <a:t>:</a:t>
            </a:r>
          </a:p>
          <a:p>
            <a:pPr marL="358909" indent="-358909">
              <a:lnSpc>
                <a:spcPts val="3585"/>
              </a:lnSpc>
              <a:spcBef>
                <a:spcPct val="0"/>
              </a:spcBef>
              <a:buFont typeface="Arial" panose="020B0604020202020204" pitchFamily="34" charset="0"/>
              <a:buChar char="•"/>
              <a:tabLst>
                <a:tab pos="0" algn="l"/>
                <a:tab pos="468574" algn="l"/>
                <a:tab pos="938811" algn="l"/>
                <a:tab pos="1409046" algn="l"/>
                <a:tab pos="1879283" algn="l"/>
                <a:tab pos="2349519" algn="l"/>
                <a:tab pos="2819755" algn="l"/>
                <a:tab pos="3289991" algn="l"/>
                <a:tab pos="3760227" algn="l"/>
                <a:tab pos="4230463" algn="l"/>
                <a:tab pos="4700699" algn="l"/>
                <a:tab pos="5170935" algn="l"/>
                <a:tab pos="5641172" algn="l"/>
                <a:tab pos="6111407" algn="l"/>
                <a:tab pos="6581644" algn="l"/>
                <a:tab pos="7051879" algn="l"/>
                <a:tab pos="7522116" algn="l"/>
                <a:tab pos="7992351" algn="l"/>
                <a:tab pos="8462588" algn="l"/>
                <a:tab pos="8932824" algn="l"/>
                <a:tab pos="9403060" algn="l"/>
              </a:tabLst>
            </a:pPr>
            <a:r>
              <a:rPr lang="es-ES" altLang="en-US" sz="1100" dirty="0" err="1">
                <a:solidFill>
                  <a:srgbClr val="572E2D"/>
                </a:solidFill>
                <a:latin typeface="Arial" panose="020B0604020202020204" pitchFamily="34" charset="0"/>
                <a:ea typeface="Noteworthy Bold" charset="0"/>
                <a:cs typeface="Arial" panose="020B0604020202020204" pitchFamily="34" charset="0"/>
              </a:rPr>
              <a:t>Chen</a:t>
            </a:r>
            <a:r>
              <a:rPr lang="es-ES" altLang="en-US" sz="1100" dirty="0">
                <a:solidFill>
                  <a:srgbClr val="572E2D"/>
                </a:solidFill>
                <a:latin typeface="Arial" panose="020B0604020202020204" pitchFamily="34" charset="0"/>
                <a:ea typeface="Noteworthy Bold" charset="0"/>
                <a:cs typeface="Arial" panose="020B0604020202020204" pitchFamily="34" charset="0"/>
              </a:rPr>
              <a:t> A, </a:t>
            </a:r>
            <a:r>
              <a:rPr lang="es-ES" altLang="en-US" sz="1100" dirty="0" err="1">
                <a:solidFill>
                  <a:srgbClr val="572E2D"/>
                </a:solidFill>
                <a:latin typeface="Arial" panose="020B0604020202020204" pitchFamily="34" charset="0"/>
                <a:ea typeface="Noteworthy Bold" charset="0"/>
                <a:cs typeface="Arial" panose="020B0604020202020204" pitchFamily="34" charset="0"/>
              </a:rPr>
              <a:t>Dietrich</a:t>
            </a:r>
            <a:r>
              <a:rPr lang="es-ES" altLang="en-US" sz="1100" dirty="0">
                <a:solidFill>
                  <a:srgbClr val="572E2D"/>
                </a:solidFill>
                <a:latin typeface="Arial" panose="020B0604020202020204" pitchFamily="34" charset="0"/>
                <a:ea typeface="Noteworthy Bold" charset="0"/>
                <a:cs typeface="Arial" panose="020B0604020202020204" pitchFamily="34" charset="0"/>
              </a:rPr>
              <a:t> KN, Huo X, Ho S (2010) </a:t>
            </a:r>
            <a:r>
              <a:rPr lang="es-ES" altLang="en-US" sz="1100" dirty="0" err="1">
                <a:solidFill>
                  <a:srgbClr val="572E2D"/>
                </a:solidFill>
                <a:latin typeface="Arial" panose="020B0604020202020204" pitchFamily="34" charset="0"/>
                <a:ea typeface="Noteworthy Bold" charset="0"/>
                <a:cs typeface="Arial" panose="020B0604020202020204" pitchFamily="34" charset="0"/>
              </a:rPr>
              <a:t>Developmental</a:t>
            </a:r>
            <a:r>
              <a:rPr lang="es-ES" altLang="en-US" sz="1100" dirty="0">
                <a:solidFill>
                  <a:srgbClr val="572E2D"/>
                </a:solidFill>
                <a:latin typeface="Arial" panose="020B0604020202020204" pitchFamily="34" charset="0"/>
                <a:ea typeface="Noteworthy Bold" charset="0"/>
                <a:cs typeface="Arial" panose="020B0604020202020204" pitchFamily="34" charset="0"/>
              </a:rPr>
              <a:t> neurotoxicants in e-waste: an emerging health concern. </a:t>
            </a:r>
            <a:r>
              <a:rPr lang="es-ES" altLang="en-US" sz="1100" dirty="0" err="1">
                <a:solidFill>
                  <a:srgbClr val="572E2D"/>
                </a:solidFill>
                <a:latin typeface="Arial" panose="020B0604020202020204" pitchFamily="34" charset="0"/>
                <a:ea typeface="Noteworthy Bold" charset="0"/>
                <a:cs typeface="Arial" panose="020B0604020202020204" pitchFamily="34" charset="0"/>
              </a:rPr>
              <a:t>Environmental</a:t>
            </a:r>
            <a:r>
              <a:rPr lang="es-ES" altLang="en-US" sz="1100" dirty="0">
                <a:solidFill>
                  <a:srgbClr val="572E2D"/>
                </a:solidFill>
                <a:latin typeface="Arial" panose="020B0604020202020204" pitchFamily="34" charset="0"/>
                <a:ea typeface="Noteworthy Bold" charset="0"/>
                <a:cs typeface="Arial" panose="020B0604020202020204" pitchFamily="34" charset="0"/>
              </a:rPr>
              <a:t> </a:t>
            </a:r>
            <a:r>
              <a:rPr lang="es-ES" altLang="en-US" sz="1100" dirty="0" err="1">
                <a:solidFill>
                  <a:srgbClr val="572E2D"/>
                </a:solidFill>
                <a:latin typeface="Arial" panose="020B0604020202020204" pitchFamily="34" charset="0"/>
                <a:ea typeface="Noteworthy Bold" charset="0"/>
                <a:cs typeface="Arial" panose="020B0604020202020204" pitchFamily="34" charset="0"/>
              </a:rPr>
              <a:t>Health</a:t>
            </a:r>
            <a:r>
              <a:rPr lang="es-ES" altLang="en-US" sz="1100" dirty="0">
                <a:solidFill>
                  <a:srgbClr val="572E2D"/>
                </a:solidFill>
                <a:latin typeface="Arial" panose="020B0604020202020204" pitchFamily="34" charset="0"/>
                <a:ea typeface="Noteworthy Bold" charset="0"/>
                <a:cs typeface="Arial" panose="020B0604020202020204" pitchFamily="34" charset="0"/>
              </a:rPr>
              <a:t> </a:t>
            </a:r>
            <a:r>
              <a:rPr lang="es-ES" altLang="en-US" sz="1100" dirty="0" err="1">
                <a:solidFill>
                  <a:srgbClr val="572E2D"/>
                </a:solidFill>
                <a:latin typeface="Arial" panose="020B0604020202020204" pitchFamily="34" charset="0"/>
                <a:ea typeface="Noteworthy Bold" charset="0"/>
                <a:cs typeface="Arial" panose="020B0604020202020204" pitchFamily="34" charset="0"/>
              </a:rPr>
              <a:t>Perspectives</a:t>
            </a:r>
            <a:r>
              <a:rPr lang="es-ES" altLang="en-US" sz="1100" dirty="0">
                <a:solidFill>
                  <a:srgbClr val="572E2D"/>
                </a:solidFill>
                <a:latin typeface="Arial" panose="020B0604020202020204" pitchFamily="34" charset="0"/>
                <a:ea typeface="Noteworthy Bold" charset="0"/>
                <a:cs typeface="Arial" panose="020B0604020202020204" pitchFamily="34" charset="0"/>
              </a:rPr>
              <a:t>, 119(4):431–438.</a:t>
            </a:r>
          </a:p>
          <a:p>
            <a:pPr>
              <a:lnSpc>
                <a:spcPts val="3585"/>
              </a:lnSpc>
              <a:spcBef>
                <a:spcPct val="0"/>
              </a:spcBef>
              <a:tabLst>
                <a:tab pos="0" algn="l"/>
                <a:tab pos="468574" algn="l"/>
                <a:tab pos="938811" algn="l"/>
                <a:tab pos="1409046" algn="l"/>
                <a:tab pos="1879283" algn="l"/>
                <a:tab pos="2349519" algn="l"/>
                <a:tab pos="2819755" algn="l"/>
                <a:tab pos="3289991" algn="l"/>
                <a:tab pos="3760227" algn="l"/>
                <a:tab pos="4230463" algn="l"/>
                <a:tab pos="4700699" algn="l"/>
                <a:tab pos="5170935" algn="l"/>
                <a:tab pos="5641172" algn="l"/>
                <a:tab pos="6111407" algn="l"/>
                <a:tab pos="6581644" algn="l"/>
                <a:tab pos="7051879" algn="l"/>
                <a:tab pos="7522116" algn="l"/>
                <a:tab pos="7992351" algn="l"/>
                <a:tab pos="8462588" algn="l"/>
                <a:tab pos="8932824" algn="l"/>
                <a:tab pos="9403060" algn="l"/>
              </a:tabLst>
            </a:pPr>
            <a:endParaRPr lang="es-ES" altLang="en-US" sz="1100" dirty="0">
              <a:solidFill>
                <a:srgbClr val="572E2D"/>
              </a:solidFill>
              <a:latin typeface="Arial" panose="020B0604020202020204" pitchFamily="34" charset="0"/>
              <a:ea typeface="Noteworthy Bold" charset="0"/>
              <a:cs typeface="Arial" panose="020B0604020202020204" pitchFamily="34" charset="0"/>
            </a:endParaRPr>
          </a:p>
          <a:p>
            <a:pPr>
              <a:lnSpc>
                <a:spcPts val="3585"/>
              </a:lnSpc>
              <a:spcBef>
                <a:spcPct val="0"/>
              </a:spcBef>
              <a:tabLst>
                <a:tab pos="0" algn="l"/>
                <a:tab pos="468574" algn="l"/>
                <a:tab pos="938811" algn="l"/>
                <a:tab pos="1409046" algn="l"/>
                <a:tab pos="1879283" algn="l"/>
                <a:tab pos="2349519" algn="l"/>
                <a:tab pos="2819755" algn="l"/>
                <a:tab pos="3289991" algn="l"/>
                <a:tab pos="3760227" algn="l"/>
                <a:tab pos="4230463" algn="l"/>
                <a:tab pos="4700699" algn="l"/>
                <a:tab pos="5170935" algn="l"/>
                <a:tab pos="5641172" algn="l"/>
                <a:tab pos="6111407" algn="l"/>
                <a:tab pos="6581644" algn="l"/>
                <a:tab pos="7051879" algn="l"/>
                <a:tab pos="7522116" algn="l"/>
                <a:tab pos="7992351" algn="l"/>
                <a:tab pos="8462588" algn="l"/>
                <a:tab pos="8932824" algn="l"/>
                <a:tab pos="9403060" algn="l"/>
              </a:tabLst>
            </a:pPr>
            <a:r>
              <a:rPr lang="es-ES" altLang="en-US" sz="1100" i="1" dirty="0">
                <a:solidFill>
                  <a:srgbClr val="572E2D"/>
                </a:solidFill>
                <a:latin typeface="Arial" panose="020B0604020202020204" pitchFamily="34" charset="0"/>
                <a:ea typeface="Noteworthy Bold" charset="0"/>
                <a:cs typeface="Arial" panose="020B0604020202020204" pitchFamily="34" charset="0"/>
              </a:rPr>
              <a:t>Figure: </a:t>
            </a:r>
            <a:r>
              <a:rPr lang="es-ES" altLang="en-US" sz="1100" i="1" dirty="0" err="1">
                <a:solidFill>
                  <a:srgbClr val="572E2D"/>
                </a:solidFill>
                <a:latin typeface="Arial" panose="020B0604020202020204" pitchFamily="34" charset="0"/>
                <a:ea typeface="Noteworthy Bold" charset="0"/>
                <a:cs typeface="Arial" panose="020B0604020202020204" pitchFamily="34" charset="0"/>
              </a:rPr>
              <a:t>Chen</a:t>
            </a:r>
            <a:r>
              <a:rPr lang="es-ES" altLang="en-US" sz="1100" i="1" dirty="0">
                <a:solidFill>
                  <a:srgbClr val="572E2D"/>
                </a:solidFill>
                <a:latin typeface="Arial" panose="020B0604020202020204" pitchFamily="34" charset="0"/>
                <a:ea typeface="Noteworthy Bold" charset="0"/>
                <a:cs typeface="Arial" panose="020B0604020202020204" pitchFamily="34" charset="0"/>
              </a:rPr>
              <a:t> A, </a:t>
            </a:r>
            <a:r>
              <a:rPr lang="es-ES" altLang="en-US" sz="1100" i="1" dirty="0" err="1">
                <a:solidFill>
                  <a:srgbClr val="572E2D"/>
                </a:solidFill>
                <a:latin typeface="Arial" panose="020B0604020202020204" pitchFamily="34" charset="0"/>
                <a:ea typeface="Noteworthy Bold" charset="0"/>
                <a:cs typeface="Arial" panose="020B0604020202020204" pitchFamily="34" charset="0"/>
              </a:rPr>
              <a:t>Dietrich</a:t>
            </a:r>
            <a:r>
              <a:rPr lang="es-ES" altLang="en-US" sz="1100" i="1" dirty="0">
                <a:solidFill>
                  <a:srgbClr val="572E2D"/>
                </a:solidFill>
                <a:latin typeface="Arial" panose="020B0604020202020204" pitchFamily="34" charset="0"/>
                <a:ea typeface="Noteworthy Bold" charset="0"/>
                <a:cs typeface="Arial" panose="020B0604020202020204" pitchFamily="34" charset="0"/>
              </a:rPr>
              <a:t> KN, Huo X, Ho S (2010) </a:t>
            </a:r>
            <a:r>
              <a:rPr lang="es-ES" altLang="en-US" sz="1100" i="1" dirty="0" err="1">
                <a:solidFill>
                  <a:srgbClr val="572E2D"/>
                </a:solidFill>
                <a:latin typeface="Arial" panose="020B0604020202020204" pitchFamily="34" charset="0"/>
                <a:ea typeface="Noteworthy Bold" charset="0"/>
                <a:cs typeface="Arial" panose="020B0604020202020204" pitchFamily="34" charset="0"/>
              </a:rPr>
              <a:t>Developmental</a:t>
            </a:r>
            <a:r>
              <a:rPr lang="es-ES" altLang="en-US" sz="1100" i="1" dirty="0">
                <a:solidFill>
                  <a:srgbClr val="572E2D"/>
                </a:solidFill>
                <a:latin typeface="Arial" panose="020B0604020202020204" pitchFamily="34" charset="0"/>
                <a:ea typeface="Noteworthy Bold" charset="0"/>
                <a:cs typeface="Arial" panose="020B0604020202020204" pitchFamily="34" charset="0"/>
              </a:rPr>
              <a:t> neurotoxicants in e-waste: an emerging health concern. </a:t>
            </a:r>
            <a:r>
              <a:rPr lang="es-ES" altLang="en-US" sz="1100" i="1" dirty="0" err="1">
                <a:solidFill>
                  <a:srgbClr val="572E2D"/>
                </a:solidFill>
                <a:latin typeface="Arial" panose="020B0604020202020204" pitchFamily="34" charset="0"/>
                <a:ea typeface="Noteworthy Bold" charset="0"/>
                <a:cs typeface="Arial" panose="020B0604020202020204" pitchFamily="34" charset="0"/>
              </a:rPr>
              <a:t>Environmental</a:t>
            </a:r>
            <a:r>
              <a:rPr lang="es-ES" altLang="en-US" sz="1100" i="1" dirty="0">
                <a:solidFill>
                  <a:srgbClr val="572E2D"/>
                </a:solidFill>
                <a:latin typeface="Arial" panose="020B0604020202020204" pitchFamily="34" charset="0"/>
                <a:ea typeface="Noteworthy Bold" charset="0"/>
                <a:cs typeface="Arial" panose="020B0604020202020204" pitchFamily="34" charset="0"/>
              </a:rPr>
              <a:t> </a:t>
            </a:r>
            <a:r>
              <a:rPr lang="es-ES" altLang="en-US" sz="1100" i="1" dirty="0" err="1">
                <a:solidFill>
                  <a:srgbClr val="572E2D"/>
                </a:solidFill>
                <a:latin typeface="Arial" panose="020B0604020202020204" pitchFamily="34" charset="0"/>
                <a:ea typeface="Noteworthy Bold" charset="0"/>
                <a:cs typeface="Arial" panose="020B0604020202020204" pitchFamily="34" charset="0"/>
              </a:rPr>
              <a:t>Health</a:t>
            </a:r>
            <a:r>
              <a:rPr lang="es-ES" altLang="en-US" sz="1100" i="1" dirty="0">
                <a:solidFill>
                  <a:srgbClr val="572E2D"/>
                </a:solidFill>
                <a:latin typeface="Arial" panose="020B0604020202020204" pitchFamily="34" charset="0"/>
                <a:ea typeface="Noteworthy Bold" charset="0"/>
                <a:cs typeface="Arial" panose="020B0604020202020204" pitchFamily="34" charset="0"/>
              </a:rPr>
              <a:t> </a:t>
            </a:r>
            <a:r>
              <a:rPr lang="es-ES" altLang="en-US" sz="1100" i="1" dirty="0" err="1">
                <a:solidFill>
                  <a:srgbClr val="572E2D"/>
                </a:solidFill>
                <a:latin typeface="Arial" panose="020B0604020202020204" pitchFamily="34" charset="0"/>
                <a:ea typeface="Noteworthy Bold" charset="0"/>
                <a:cs typeface="Arial" panose="020B0604020202020204" pitchFamily="34" charset="0"/>
              </a:rPr>
              <a:t>Perspectives</a:t>
            </a:r>
            <a:r>
              <a:rPr lang="es-ES" altLang="en-US" sz="1100" i="1" dirty="0">
                <a:solidFill>
                  <a:srgbClr val="572E2D"/>
                </a:solidFill>
                <a:latin typeface="Arial" panose="020B0604020202020204" pitchFamily="34" charset="0"/>
                <a:ea typeface="Noteworthy Bold" charset="0"/>
                <a:cs typeface="Arial" panose="020B0604020202020204" pitchFamily="34" charset="0"/>
              </a:rPr>
              <a:t>, 119(4):431–438; </a:t>
            </a:r>
            <a:r>
              <a:rPr lang="es-ES" altLang="en-US" sz="1100" i="1" dirty="0" err="1">
                <a:solidFill>
                  <a:srgbClr val="572E2D"/>
                </a:solidFill>
                <a:latin typeface="Arial" panose="020B0604020202020204" pitchFamily="34" charset="0"/>
                <a:ea typeface="Noteworthy Bold" charset="0"/>
                <a:cs typeface="Arial" panose="020B0604020202020204" pitchFamily="34" charset="0"/>
              </a:rPr>
              <a:t>doi</a:t>
            </a:r>
            <a:r>
              <a:rPr lang="es-ES" altLang="en-US" sz="1100" i="1" dirty="0">
                <a:solidFill>
                  <a:srgbClr val="572E2D"/>
                </a:solidFill>
                <a:latin typeface="Arial" panose="020B0604020202020204" pitchFamily="34" charset="0"/>
                <a:ea typeface="Noteworthy Bold" charset="0"/>
                <a:cs typeface="Arial" panose="020B0604020202020204" pitchFamily="34" charset="0"/>
              </a:rPr>
              <a:t>: 10.1289/ehp.10024.</a:t>
            </a:r>
          </a:p>
          <a:p>
            <a:pPr>
              <a:lnSpc>
                <a:spcPts val="3585"/>
              </a:lnSpc>
              <a:spcBef>
                <a:spcPct val="0"/>
              </a:spcBef>
              <a:tabLst>
                <a:tab pos="0" algn="l"/>
                <a:tab pos="468574" algn="l"/>
                <a:tab pos="938811" algn="l"/>
                <a:tab pos="1409046" algn="l"/>
                <a:tab pos="1879283" algn="l"/>
                <a:tab pos="2349519" algn="l"/>
                <a:tab pos="2819755" algn="l"/>
                <a:tab pos="3289991" algn="l"/>
                <a:tab pos="3760227" algn="l"/>
                <a:tab pos="4230463" algn="l"/>
                <a:tab pos="4700699" algn="l"/>
                <a:tab pos="5170935" algn="l"/>
                <a:tab pos="5641172" algn="l"/>
                <a:tab pos="6111407" algn="l"/>
                <a:tab pos="6581644" algn="l"/>
                <a:tab pos="7051879" algn="l"/>
                <a:tab pos="7522116" algn="l"/>
                <a:tab pos="7992351" algn="l"/>
                <a:tab pos="8462588" algn="l"/>
                <a:tab pos="8932824" algn="l"/>
                <a:tab pos="9403060" algn="l"/>
              </a:tabLst>
            </a:pPr>
            <a:endParaRPr lang="es-ES" altLang="en-US" sz="1100" i="1" dirty="0">
              <a:solidFill>
                <a:srgbClr val="572E2D"/>
              </a:solidFill>
              <a:latin typeface="Arial" panose="020B0604020202020204" pitchFamily="34" charset="0"/>
              <a:ea typeface="Noteworthy Bold" charset="0"/>
              <a:cs typeface="Arial" panose="020B0604020202020204" pitchFamily="34" charset="0"/>
            </a:endParaRPr>
          </a:p>
          <a:p>
            <a:pPr>
              <a:lnSpc>
                <a:spcPts val="3585"/>
              </a:lnSpc>
              <a:spcBef>
                <a:spcPct val="0"/>
              </a:spcBef>
              <a:tabLst>
                <a:tab pos="0" algn="l"/>
                <a:tab pos="468574" algn="l"/>
                <a:tab pos="938811" algn="l"/>
                <a:tab pos="1409046" algn="l"/>
                <a:tab pos="1879283" algn="l"/>
                <a:tab pos="2349519" algn="l"/>
                <a:tab pos="2819755" algn="l"/>
                <a:tab pos="3289991" algn="l"/>
                <a:tab pos="3760227" algn="l"/>
                <a:tab pos="4230463" algn="l"/>
                <a:tab pos="4700699" algn="l"/>
                <a:tab pos="5170935" algn="l"/>
                <a:tab pos="5641172" algn="l"/>
                <a:tab pos="6111407" algn="l"/>
                <a:tab pos="6581644" algn="l"/>
                <a:tab pos="7051879" algn="l"/>
                <a:tab pos="7522116" algn="l"/>
                <a:tab pos="7992351" algn="l"/>
                <a:tab pos="8462588" algn="l"/>
                <a:tab pos="8932824" algn="l"/>
                <a:tab pos="9403060" algn="l"/>
              </a:tabLst>
            </a:pPr>
            <a:r>
              <a:rPr lang="es-ES" altLang="en-US" sz="1100" i="1" dirty="0">
                <a:solidFill>
                  <a:srgbClr val="572E2D"/>
                </a:solidFill>
                <a:latin typeface="Arial" panose="020B0604020202020204" pitchFamily="34" charset="0"/>
                <a:ea typeface="Noteworthy Bold" charset="0"/>
                <a:cs typeface="Arial" panose="020B0604020202020204" pitchFamily="34" charset="0"/>
              </a:rPr>
              <a:t>(NOTE ON COPYRIGHTS http://www.ncbi.nlm.nih.gov/pmc/articles/PMC3080922/ )“</a:t>
            </a:r>
            <a:r>
              <a:rPr lang="es-ES" altLang="en-US" sz="1100" i="1" dirty="0" err="1">
                <a:solidFill>
                  <a:srgbClr val="572E2D"/>
                </a:solidFill>
                <a:latin typeface="Arial" panose="020B0604020202020204" pitchFamily="34" charset="0"/>
                <a:ea typeface="Noteworthy Bold" charset="0"/>
                <a:cs typeface="Arial" panose="020B0604020202020204" pitchFamily="34" charset="0"/>
              </a:rPr>
              <a:t>This</a:t>
            </a:r>
            <a:r>
              <a:rPr lang="es-ES" altLang="en-US" sz="1100" i="1" dirty="0">
                <a:solidFill>
                  <a:srgbClr val="572E2D"/>
                </a:solidFill>
                <a:latin typeface="Arial" panose="020B0604020202020204" pitchFamily="34" charset="0"/>
                <a:ea typeface="Noteworthy Bold" charset="0"/>
                <a:cs typeface="Arial" panose="020B0604020202020204" pitchFamily="34" charset="0"/>
              </a:rPr>
              <a:t> is an Open Access </a:t>
            </a:r>
            <a:r>
              <a:rPr lang="es-ES" altLang="en-US" sz="1100" i="1" dirty="0" err="1">
                <a:solidFill>
                  <a:srgbClr val="572E2D"/>
                </a:solidFill>
                <a:latin typeface="Arial" panose="020B0604020202020204" pitchFamily="34" charset="0"/>
                <a:ea typeface="Noteworthy Bold" charset="0"/>
                <a:cs typeface="Arial" panose="020B0604020202020204" pitchFamily="34" charset="0"/>
              </a:rPr>
              <a:t>article</a:t>
            </a:r>
            <a:r>
              <a:rPr lang="es-ES" altLang="en-US" sz="1100" i="1" dirty="0">
                <a:solidFill>
                  <a:srgbClr val="572E2D"/>
                </a:solidFill>
                <a:latin typeface="Arial" panose="020B0604020202020204" pitchFamily="34" charset="0"/>
                <a:ea typeface="Noteworthy Bold" charset="0"/>
                <a:cs typeface="Arial" panose="020B0604020202020204" pitchFamily="34" charset="0"/>
              </a:rPr>
              <a:t>: </a:t>
            </a:r>
            <a:r>
              <a:rPr lang="es-ES" altLang="en-US" sz="1100" i="1" dirty="0" err="1">
                <a:solidFill>
                  <a:srgbClr val="572E2D"/>
                </a:solidFill>
                <a:latin typeface="Arial" panose="020B0604020202020204" pitchFamily="34" charset="0"/>
                <a:ea typeface="Noteworthy Bold" charset="0"/>
                <a:cs typeface="Arial" panose="020B0604020202020204" pitchFamily="34" charset="0"/>
              </a:rPr>
              <a:t>verbatim</a:t>
            </a:r>
            <a:r>
              <a:rPr lang="es-ES" altLang="en-US" sz="1100" i="1" dirty="0">
                <a:solidFill>
                  <a:srgbClr val="572E2D"/>
                </a:solidFill>
                <a:latin typeface="Arial" panose="020B0604020202020204" pitchFamily="34" charset="0"/>
                <a:ea typeface="Noteworthy Bold" charset="0"/>
                <a:cs typeface="Arial" panose="020B0604020202020204" pitchFamily="34" charset="0"/>
              </a:rPr>
              <a:t> </a:t>
            </a:r>
            <a:r>
              <a:rPr lang="es-ES" altLang="en-US" sz="1100" i="1" dirty="0" err="1">
                <a:solidFill>
                  <a:srgbClr val="572E2D"/>
                </a:solidFill>
                <a:latin typeface="Arial" panose="020B0604020202020204" pitchFamily="34" charset="0"/>
                <a:ea typeface="Noteworthy Bold" charset="0"/>
                <a:cs typeface="Arial" panose="020B0604020202020204" pitchFamily="34" charset="0"/>
              </a:rPr>
              <a:t>copying</a:t>
            </a:r>
            <a:r>
              <a:rPr lang="es-ES" altLang="en-US" sz="1100" i="1" dirty="0">
                <a:solidFill>
                  <a:srgbClr val="572E2D"/>
                </a:solidFill>
                <a:latin typeface="Arial" panose="020B0604020202020204" pitchFamily="34" charset="0"/>
                <a:ea typeface="Noteworthy Bold" charset="0"/>
                <a:cs typeface="Arial" panose="020B0604020202020204" pitchFamily="34" charset="0"/>
              </a:rPr>
              <a:t> and </a:t>
            </a:r>
            <a:r>
              <a:rPr lang="es-ES" altLang="en-US" sz="1100" i="1" dirty="0" err="1">
                <a:solidFill>
                  <a:srgbClr val="572E2D"/>
                </a:solidFill>
                <a:latin typeface="Arial" panose="020B0604020202020204" pitchFamily="34" charset="0"/>
                <a:ea typeface="Noteworthy Bold" charset="0"/>
                <a:cs typeface="Arial" panose="020B0604020202020204" pitchFamily="34" charset="0"/>
              </a:rPr>
              <a:t>redistribution</a:t>
            </a:r>
            <a:r>
              <a:rPr lang="es-ES" altLang="en-US" sz="1100" i="1" dirty="0">
                <a:solidFill>
                  <a:srgbClr val="572E2D"/>
                </a:solidFill>
                <a:latin typeface="Arial" panose="020B0604020202020204" pitchFamily="34" charset="0"/>
                <a:ea typeface="Noteworthy Bold" charset="0"/>
                <a:cs typeface="Arial" panose="020B0604020202020204" pitchFamily="34" charset="0"/>
              </a:rPr>
              <a:t> of </a:t>
            </a:r>
            <a:r>
              <a:rPr lang="es-ES" altLang="en-US" sz="1100" i="1" dirty="0" err="1">
                <a:solidFill>
                  <a:srgbClr val="572E2D"/>
                </a:solidFill>
                <a:latin typeface="Arial" panose="020B0604020202020204" pitchFamily="34" charset="0"/>
                <a:ea typeface="Noteworthy Bold" charset="0"/>
                <a:cs typeface="Arial" panose="020B0604020202020204" pitchFamily="34" charset="0"/>
              </a:rPr>
              <a:t>this</a:t>
            </a:r>
            <a:r>
              <a:rPr lang="es-ES" altLang="en-US" sz="1100" i="1" dirty="0">
                <a:solidFill>
                  <a:srgbClr val="572E2D"/>
                </a:solidFill>
                <a:latin typeface="Arial" panose="020B0604020202020204" pitchFamily="34" charset="0"/>
                <a:ea typeface="Noteworthy Bold" charset="0"/>
                <a:cs typeface="Arial" panose="020B0604020202020204" pitchFamily="34" charset="0"/>
              </a:rPr>
              <a:t> </a:t>
            </a:r>
            <a:r>
              <a:rPr lang="es-ES" altLang="en-US" sz="1100" i="1" dirty="0" err="1">
                <a:solidFill>
                  <a:srgbClr val="572E2D"/>
                </a:solidFill>
                <a:latin typeface="Arial" panose="020B0604020202020204" pitchFamily="34" charset="0"/>
                <a:ea typeface="Noteworthy Bold" charset="0"/>
                <a:cs typeface="Arial" panose="020B0604020202020204" pitchFamily="34" charset="0"/>
              </a:rPr>
              <a:t>article</a:t>
            </a:r>
            <a:r>
              <a:rPr lang="es-ES" altLang="en-US" sz="1100" i="1" dirty="0">
                <a:solidFill>
                  <a:srgbClr val="572E2D"/>
                </a:solidFill>
                <a:latin typeface="Arial" panose="020B0604020202020204" pitchFamily="34" charset="0"/>
                <a:ea typeface="Noteworthy Bold" charset="0"/>
                <a:cs typeface="Arial" panose="020B0604020202020204" pitchFamily="34" charset="0"/>
              </a:rPr>
              <a:t> are </a:t>
            </a:r>
            <a:r>
              <a:rPr lang="es-ES" altLang="en-US" sz="1100" i="1" dirty="0" err="1">
                <a:solidFill>
                  <a:srgbClr val="572E2D"/>
                </a:solidFill>
                <a:latin typeface="Arial" panose="020B0604020202020204" pitchFamily="34" charset="0"/>
                <a:ea typeface="Noteworthy Bold" charset="0"/>
                <a:cs typeface="Arial" panose="020B0604020202020204" pitchFamily="34" charset="0"/>
              </a:rPr>
              <a:t>permitted</a:t>
            </a:r>
            <a:r>
              <a:rPr lang="es-ES" altLang="en-US" sz="1100" i="1" dirty="0">
                <a:solidFill>
                  <a:srgbClr val="572E2D"/>
                </a:solidFill>
                <a:latin typeface="Arial" panose="020B0604020202020204" pitchFamily="34" charset="0"/>
                <a:ea typeface="Noteworthy Bold" charset="0"/>
                <a:cs typeface="Arial" panose="020B0604020202020204" pitchFamily="34" charset="0"/>
              </a:rPr>
              <a:t> in </a:t>
            </a:r>
            <a:r>
              <a:rPr lang="es-ES" altLang="en-US" sz="1100" i="1" dirty="0" err="1">
                <a:solidFill>
                  <a:srgbClr val="572E2D"/>
                </a:solidFill>
                <a:latin typeface="Arial" panose="020B0604020202020204" pitchFamily="34" charset="0"/>
                <a:ea typeface="Noteworthy Bold" charset="0"/>
                <a:cs typeface="Arial" panose="020B0604020202020204" pitchFamily="34" charset="0"/>
              </a:rPr>
              <a:t>all</a:t>
            </a:r>
            <a:r>
              <a:rPr lang="es-ES" altLang="en-US" sz="1100" i="1" dirty="0">
                <a:solidFill>
                  <a:srgbClr val="572E2D"/>
                </a:solidFill>
                <a:latin typeface="Arial" panose="020B0604020202020204" pitchFamily="34" charset="0"/>
                <a:ea typeface="Noteworthy Bold" charset="0"/>
                <a:cs typeface="Arial" panose="020B0604020202020204" pitchFamily="34" charset="0"/>
              </a:rPr>
              <a:t> media </a:t>
            </a:r>
            <a:r>
              <a:rPr lang="es-ES" altLang="en-US" sz="1100" i="1" dirty="0" err="1">
                <a:solidFill>
                  <a:srgbClr val="572E2D"/>
                </a:solidFill>
                <a:latin typeface="Arial" panose="020B0604020202020204" pitchFamily="34" charset="0"/>
                <a:ea typeface="Noteworthy Bold" charset="0"/>
                <a:cs typeface="Arial" panose="020B0604020202020204" pitchFamily="34" charset="0"/>
              </a:rPr>
              <a:t>for</a:t>
            </a:r>
            <a:r>
              <a:rPr lang="es-ES" altLang="en-US" sz="1100" i="1" dirty="0">
                <a:solidFill>
                  <a:srgbClr val="572E2D"/>
                </a:solidFill>
                <a:latin typeface="Arial" panose="020B0604020202020204" pitchFamily="34" charset="0"/>
                <a:ea typeface="Noteworthy Bold" charset="0"/>
                <a:cs typeface="Arial" panose="020B0604020202020204" pitchFamily="34" charset="0"/>
              </a:rPr>
              <a:t> any </a:t>
            </a:r>
            <a:r>
              <a:rPr lang="es-ES" altLang="en-US" sz="1100" i="1" dirty="0" err="1">
                <a:solidFill>
                  <a:srgbClr val="572E2D"/>
                </a:solidFill>
                <a:latin typeface="Arial" panose="020B0604020202020204" pitchFamily="34" charset="0"/>
                <a:ea typeface="Noteworthy Bold" charset="0"/>
                <a:cs typeface="Arial" panose="020B0604020202020204" pitchFamily="34" charset="0"/>
              </a:rPr>
              <a:t>purpose</a:t>
            </a:r>
            <a:r>
              <a:rPr lang="es-ES" altLang="en-US" sz="1100" i="1" dirty="0">
                <a:solidFill>
                  <a:srgbClr val="572E2D"/>
                </a:solidFill>
                <a:latin typeface="Arial" panose="020B0604020202020204" pitchFamily="34" charset="0"/>
                <a:ea typeface="Noteworthy Bold" charset="0"/>
                <a:cs typeface="Arial" panose="020B0604020202020204" pitchFamily="34" charset="0"/>
              </a:rPr>
              <a:t>, </a:t>
            </a:r>
            <a:r>
              <a:rPr lang="es-ES" altLang="en-US" sz="1100" i="1" dirty="0" err="1">
                <a:solidFill>
                  <a:srgbClr val="572E2D"/>
                </a:solidFill>
                <a:latin typeface="Arial" panose="020B0604020202020204" pitchFamily="34" charset="0"/>
                <a:ea typeface="Noteworthy Bold" charset="0"/>
                <a:cs typeface="Arial" panose="020B0604020202020204" pitchFamily="34" charset="0"/>
              </a:rPr>
              <a:t>provided</a:t>
            </a:r>
            <a:r>
              <a:rPr lang="es-ES" altLang="en-US" sz="1100" i="1" dirty="0">
                <a:solidFill>
                  <a:srgbClr val="572E2D"/>
                </a:solidFill>
                <a:latin typeface="Arial" panose="020B0604020202020204" pitchFamily="34" charset="0"/>
                <a:ea typeface="Noteworthy Bold" charset="0"/>
                <a:cs typeface="Arial" panose="020B0604020202020204" pitchFamily="34" charset="0"/>
              </a:rPr>
              <a:t> </a:t>
            </a:r>
            <a:r>
              <a:rPr lang="es-ES" altLang="en-US" sz="1100" i="1" dirty="0" err="1">
                <a:solidFill>
                  <a:srgbClr val="572E2D"/>
                </a:solidFill>
                <a:latin typeface="Arial" panose="020B0604020202020204" pitchFamily="34" charset="0"/>
                <a:ea typeface="Noteworthy Bold" charset="0"/>
                <a:cs typeface="Arial" panose="020B0604020202020204" pitchFamily="34" charset="0"/>
              </a:rPr>
              <a:t>this</a:t>
            </a:r>
            <a:r>
              <a:rPr lang="es-ES" altLang="en-US" sz="1100" i="1" dirty="0">
                <a:solidFill>
                  <a:srgbClr val="572E2D"/>
                </a:solidFill>
                <a:latin typeface="Arial" panose="020B0604020202020204" pitchFamily="34" charset="0"/>
                <a:ea typeface="Noteworthy Bold" charset="0"/>
                <a:cs typeface="Arial" panose="020B0604020202020204" pitchFamily="34" charset="0"/>
              </a:rPr>
              <a:t> </a:t>
            </a:r>
            <a:r>
              <a:rPr lang="es-ES" altLang="en-US" sz="1100" i="1" dirty="0" err="1">
                <a:solidFill>
                  <a:srgbClr val="572E2D"/>
                </a:solidFill>
                <a:latin typeface="Arial" panose="020B0604020202020204" pitchFamily="34" charset="0"/>
                <a:ea typeface="Noteworthy Bold" charset="0"/>
                <a:cs typeface="Arial" panose="020B0604020202020204" pitchFamily="34" charset="0"/>
              </a:rPr>
              <a:t>notice</a:t>
            </a:r>
            <a:r>
              <a:rPr lang="es-ES" altLang="en-US" sz="1100" i="1" dirty="0">
                <a:solidFill>
                  <a:srgbClr val="572E2D"/>
                </a:solidFill>
                <a:latin typeface="Arial" panose="020B0604020202020204" pitchFamily="34" charset="0"/>
                <a:ea typeface="Noteworthy Bold" charset="0"/>
                <a:cs typeface="Arial" panose="020B0604020202020204" pitchFamily="34" charset="0"/>
              </a:rPr>
              <a:t> is </a:t>
            </a:r>
            <a:r>
              <a:rPr lang="es-ES" altLang="en-US" sz="1100" i="1" dirty="0" err="1">
                <a:solidFill>
                  <a:srgbClr val="572E2D"/>
                </a:solidFill>
                <a:latin typeface="Arial" panose="020B0604020202020204" pitchFamily="34" charset="0"/>
                <a:ea typeface="Noteworthy Bold" charset="0"/>
                <a:cs typeface="Arial" panose="020B0604020202020204" pitchFamily="34" charset="0"/>
              </a:rPr>
              <a:t>preserved</a:t>
            </a:r>
            <a:r>
              <a:rPr lang="es-ES" altLang="en-US" sz="1100" i="1" dirty="0">
                <a:solidFill>
                  <a:srgbClr val="572E2D"/>
                </a:solidFill>
                <a:latin typeface="Arial" panose="020B0604020202020204" pitchFamily="34" charset="0"/>
                <a:ea typeface="Noteworthy Bold" charset="0"/>
                <a:cs typeface="Arial" panose="020B0604020202020204" pitchFamily="34" charset="0"/>
              </a:rPr>
              <a:t> </a:t>
            </a:r>
            <a:r>
              <a:rPr lang="es-ES" altLang="en-US" sz="1100" i="1" dirty="0" err="1">
                <a:solidFill>
                  <a:srgbClr val="572E2D"/>
                </a:solidFill>
                <a:latin typeface="Arial" panose="020B0604020202020204" pitchFamily="34" charset="0"/>
                <a:ea typeface="Noteworthy Bold" charset="0"/>
                <a:cs typeface="Arial" panose="020B0604020202020204" pitchFamily="34" charset="0"/>
              </a:rPr>
              <a:t>along</a:t>
            </a:r>
            <a:r>
              <a:rPr lang="es-ES" altLang="en-US" sz="1100" i="1" dirty="0">
                <a:solidFill>
                  <a:srgbClr val="572E2D"/>
                </a:solidFill>
                <a:latin typeface="Arial" panose="020B0604020202020204" pitchFamily="34" charset="0"/>
                <a:ea typeface="Noteworthy Bold" charset="0"/>
                <a:cs typeface="Arial" panose="020B0604020202020204" pitchFamily="34" charset="0"/>
              </a:rPr>
              <a:t> with the </a:t>
            </a:r>
            <a:r>
              <a:rPr lang="es-ES" altLang="en-US" sz="1100" i="1" dirty="0" err="1">
                <a:solidFill>
                  <a:srgbClr val="572E2D"/>
                </a:solidFill>
                <a:latin typeface="Arial" panose="020B0604020202020204" pitchFamily="34" charset="0"/>
                <a:ea typeface="Noteworthy Bold" charset="0"/>
                <a:cs typeface="Arial" panose="020B0604020202020204" pitchFamily="34" charset="0"/>
              </a:rPr>
              <a:t>article's</a:t>
            </a:r>
            <a:r>
              <a:rPr lang="es-ES" altLang="en-US" sz="1100" i="1" dirty="0">
                <a:solidFill>
                  <a:srgbClr val="572E2D"/>
                </a:solidFill>
                <a:latin typeface="Arial" panose="020B0604020202020204" pitchFamily="34" charset="0"/>
                <a:ea typeface="Noteworthy Bold" charset="0"/>
                <a:cs typeface="Arial" panose="020B0604020202020204" pitchFamily="34" charset="0"/>
              </a:rPr>
              <a:t> original DOI”).</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57089" eaLnBrk="0" fontAlgn="base" hangingPunct="0">
              <a:spcBef>
                <a:spcPct val="30000"/>
              </a:spcBef>
              <a:spcAft>
                <a:spcPct val="0"/>
              </a:spcAft>
              <a:defRPr/>
            </a:pPr>
            <a:r>
              <a:rPr lang="en-US" dirty="0" smtClean="0"/>
              <a:t>References:</a:t>
            </a:r>
          </a:p>
          <a:p>
            <a:pPr defTabSz="957089" eaLnBrk="0" fontAlgn="base" hangingPunct="0">
              <a:spcBef>
                <a:spcPct val="30000"/>
              </a:spcBef>
              <a:spcAft>
                <a:spcPct val="0"/>
              </a:spcAft>
              <a:defRPr/>
            </a:pPr>
            <a:endParaRPr lang="en-US" dirty="0" smtClean="0"/>
          </a:p>
          <a:p>
            <a:pPr defTabSz="957089" eaLnBrk="0" fontAlgn="base" hangingPunct="0">
              <a:spcBef>
                <a:spcPct val="30000"/>
              </a:spcBef>
              <a:spcAft>
                <a:spcPct val="0"/>
              </a:spcAft>
              <a:defRPr/>
            </a:pPr>
            <a:r>
              <a:rPr lang="en-US" sz="1300" b="1" dirty="0">
                <a:latin typeface="Arial" charset="0"/>
                <a:cs typeface="Arial" charset="0"/>
              </a:rPr>
              <a:t>Lundgren K. 2012.</a:t>
            </a:r>
            <a:r>
              <a:rPr lang="en-US" sz="1300" dirty="0">
                <a:latin typeface="Arial" charset="0"/>
                <a:cs typeface="Arial" charset="0"/>
              </a:rPr>
              <a:t> </a:t>
            </a:r>
            <a:r>
              <a:rPr lang="en-US" sz="1300" i="1" dirty="0">
                <a:latin typeface="Arial" charset="0"/>
                <a:cs typeface="Arial" charset="0"/>
              </a:rPr>
              <a:t>The global impact of e-waste: addressing the challenge . </a:t>
            </a:r>
            <a:r>
              <a:rPr lang="en-US" sz="1300" dirty="0">
                <a:latin typeface="Arial" charset="0"/>
                <a:cs typeface="Arial" charset="0"/>
              </a:rPr>
              <a:t>Geneva : </a:t>
            </a:r>
            <a:r>
              <a:rPr lang="en-US" sz="1300" dirty="0" err="1">
                <a:latin typeface="Arial" charset="0"/>
                <a:cs typeface="Arial" charset="0"/>
              </a:rPr>
              <a:t>Programme</a:t>
            </a:r>
            <a:r>
              <a:rPr lang="en-US" sz="1300" dirty="0">
                <a:latin typeface="Arial" charset="0"/>
                <a:cs typeface="Arial" charset="0"/>
              </a:rPr>
              <a:t> on Safety and Health at Work and the Environment (</a:t>
            </a:r>
            <a:r>
              <a:rPr lang="en-US" sz="1300" dirty="0" err="1">
                <a:latin typeface="Arial" charset="0"/>
                <a:cs typeface="Arial" charset="0"/>
              </a:rPr>
              <a:t>SafeWork</a:t>
            </a:r>
            <a:r>
              <a:rPr lang="en-US" sz="1300" dirty="0">
                <a:latin typeface="Arial" charset="0"/>
                <a:cs typeface="Arial" charset="0"/>
              </a:rPr>
              <a:t>), Sectoral Activities Department (SECTOR), Geneva, International </a:t>
            </a:r>
            <a:r>
              <a:rPr lang="en-US" sz="1300" dirty="0" err="1">
                <a:latin typeface="Arial" charset="0"/>
                <a:cs typeface="Arial" charset="0"/>
              </a:rPr>
              <a:t>Labour</a:t>
            </a:r>
            <a:r>
              <a:rPr lang="en-US" sz="1300" dirty="0">
                <a:latin typeface="Arial" charset="0"/>
                <a:cs typeface="Arial" charset="0"/>
              </a:rPr>
              <a:t> Office (ILO).</a:t>
            </a:r>
          </a:p>
          <a:p>
            <a:endParaRPr lang="en-US" dirty="0" smtClean="0"/>
          </a:p>
          <a:p>
            <a:pPr defTabSz="957089" eaLnBrk="0" fontAlgn="base" hangingPunct="0">
              <a:spcBef>
                <a:spcPct val="30000"/>
              </a:spcBef>
              <a:spcAft>
                <a:spcPct val="0"/>
              </a:spcAft>
              <a:defRPr/>
            </a:pPr>
            <a:r>
              <a:rPr lang="es-ES" sz="1300" b="1" dirty="0" err="1">
                <a:latin typeface="Arial" charset="0"/>
                <a:cs typeface="Arial" charset="0"/>
              </a:rPr>
              <a:t>Song</a:t>
            </a:r>
            <a:r>
              <a:rPr lang="es-ES" sz="1300" b="1" dirty="0">
                <a:latin typeface="Arial" charset="0"/>
                <a:cs typeface="Arial" charset="0"/>
              </a:rPr>
              <a:t> Y, </a:t>
            </a:r>
            <a:r>
              <a:rPr lang="es-ES" sz="1300" b="1" dirty="0" err="1">
                <a:latin typeface="Arial" charset="0"/>
                <a:cs typeface="Arial" charset="0"/>
              </a:rPr>
              <a:t>Wu</a:t>
            </a:r>
            <a:r>
              <a:rPr lang="es-ES" sz="1300" b="1" dirty="0">
                <a:latin typeface="Arial" charset="0"/>
                <a:cs typeface="Arial" charset="0"/>
              </a:rPr>
              <a:t> N, Han J, </a:t>
            </a:r>
            <a:r>
              <a:rPr lang="es-ES" sz="1300" b="1" dirty="0" err="1">
                <a:latin typeface="Arial" charset="0"/>
                <a:cs typeface="Arial" charset="0"/>
              </a:rPr>
              <a:t>Shen</a:t>
            </a:r>
            <a:r>
              <a:rPr lang="es-ES" sz="1300" b="1" dirty="0">
                <a:latin typeface="Arial" charset="0"/>
                <a:cs typeface="Arial" charset="0"/>
              </a:rPr>
              <a:t> H, Tan Y, </a:t>
            </a:r>
            <a:r>
              <a:rPr lang="es-ES" sz="1300" b="1" dirty="0" err="1">
                <a:latin typeface="Arial" charset="0"/>
                <a:cs typeface="Arial" charset="0"/>
              </a:rPr>
              <a:t>Ding</a:t>
            </a:r>
            <a:r>
              <a:rPr lang="es-ES" sz="1300" b="1" dirty="0">
                <a:latin typeface="Arial" charset="0"/>
                <a:cs typeface="Arial" charset="0"/>
              </a:rPr>
              <a:t> G, </a:t>
            </a:r>
            <a:r>
              <a:rPr lang="es-ES" sz="1300" b="1" dirty="0" err="1">
                <a:latin typeface="Arial" charset="0"/>
                <a:cs typeface="Arial" charset="0"/>
              </a:rPr>
              <a:t>Xiang</a:t>
            </a:r>
            <a:r>
              <a:rPr lang="es-ES" sz="1300" b="1" dirty="0">
                <a:latin typeface="Arial" charset="0"/>
                <a:cs typeface="Arial" charset="0"/>
              </a:rPr>
              <a:t> J, Tao H &amp; </a:t>
            </a:r>
            <a:r>
              <a:rPr lang="es-ES" sz="1300" b="1" dirty="0" err="1">
                <a:latin typeface="Arial" charset="0"/>
                <a:cs typeface="Arial" charset="0"/>
              </a:rPr>
              <a:t>Jin</a:t>
            </a:r>
            <a:r>
              <a:rPr lang="es-ES" sz="1300" b="1" dirty="0">
                <a:latin typeface="Arial" charset="0"/>
                <a:cs typeface="Arial" charset="0"/>
              </a:rPr>
              <a:t> S. 2011.</a:t>
            </a:r>
            <a:r>
              <a:rPr lang="es-ES" sz="1300" dirty="0">
                <a:latin typeface="Arial" charset="0"/>
                <a:cs typeface="Arial" charset="0"/>
              </a:rPr>
              <a:t> </a:t>
            </a:r>
            <a:r>
              <a:rPr lang="en-US" sz="1300" i="1" dirty="0">
                <a:latin typeface="Arial" charset="0"/>
                <a:cs typeface="Arial" charset="0"/>
              </a:rPr>
              <a:t>Levels of PCDD/</a:t>
            </a:r>
            <a:r>
              <a:rPr lang="en-US" sz="1300" i="1" dirty="0" err="1">
                <a:latin typeface="Arial" charset="0"/>
                <a:cs typeface="Arial" charset="0"/>
              </a:rPr>
              <a:t>Fs</a:t>
            </a:r>
            <a:r>
              <a:rPr lang="en-US" sz="1300" i="1" dirty="0">
                <a:latin typeface="Arial" charset="0"/>
                <a:cs typeface="Arial" charset="0"/>
              </a:rPr>
              <a:t> and DL-PCBs in selected foods and estimated dietary intake for the local residents of </a:t>
            </a:r>
            <a:r>
              <a:rPr lang="en-US" sz="1300" i="1" dirty="0" err="1">
                <a:latin typeface="Arial" charset="0"/>
                <a:cs typeface="Arial" charset="0"/>
              </a:rPr>
              <a:t>Luqiao</a:t>
            </a:r>
            <a:r>
              <a:rPr lang="en-US" sz="1300" i="1" dirty="0">
                <a:latin typeface="Arial" charset="0"/>
                <a:cs typeface="Arial" charset="0"/>
              </a:rPr>
              <a:t> and </a:t>
            </a:r>
            <a:r>
              <a:rPr lang="en-US" sz="1300" i="1" dirty="0" err="1">
                <a:latin typeface="Arial" charset="0"/>
                <a:cs typeface="Arial" charset="0"/>
              </a:rPr>
              <a:t>Yuhang</a:t>
            </a:r>
            <a:r>
              <a:rPr lang="en-US" sz="1300" i="1" dirty="0">
                <a:latin typeface="Arial" charset="0"/>
                <a:cs typeface="Arial" charset="0"/>
              </a:rPr>
              <a:t> in Zhejiang, China. </a:t>
            </a:r>
            <a:r>
              <a:rPr lang="en-US" sz="1300" dirty="0">
                <a:latin typeface="Arial" charset="0"/>
                <a:cs typeface="Arial" charset="0"/>
              </a:rPr>
              <a:t>Chemosphere, 85:329–34. </a:t>
            </a:r>
          </a:p>
          <a:p>
            <a:pPr defTabSz="957089" eaLnBrk="0" fontAlgn="base" hangingPunct="0">
              <a:spcBef>
                <a:spcPct val="30000"/>
              </a:spcBef>
              <a:spcAft>
                <a:spcPct val="0"/>
              </a:spcAft>
              <a:defRPr/>
            </a:pPr>
            <a:endParaRPr lang="en-US" dirty="0" smtClean="0"/>
          </a:p>
          <a:p>
            <a:pPr defTabSz="957089" eaLnBrk="0" fontAlgn="base" hangingPunct="0">
              <a:spcBef>
                <a:spcPct val="30000"/>
              </a:spcBef>
              <a:spcAft>
                <a:spcPct val="0"/>
              </a:spcAft>
              <a:defRPr/>
            </a:pPr>
            <a:r>
              <a:rPr lang="en-US" sz="1300" b="1" dirty="0">
                <a:latin typeface="Arial" charset="0"/>
                <a:cs typeface="Arial" charset="0"/>
              </a:rPr>
              <a:t>World Health Organization (WHO). 2006.</a:t>
            </a:r>
            <a:r>
              <a:rPr lang="en-US" sz="1300" dirty="0">
                <a:latin typeface="Arial" charset="0"/>
                <a:cs typeface="Arial" charset="0"/>
              </a:rPr>
              <a:t> </a:t>
            </a:r>
            <a:r>
              <a:rPr lang="en-US" sz="1300" i="1" dirty="0">
                <a:latin typeface="Arial" charset="0"/>
                <a:cs typeface="Arial" charset="0"/>
              </a:rPr>
              <a:t>Environmental Health Criteria 237: Principles for evaluating health risks in children associated with exposure to chemicals. </a:t>
            </a:r>
            <a:r>
              <a:rPr lang="en-US" sz="1300" dirty="0">
                <a:latin typeface="Arial" charset="0"/>
                <a:cs typeface="Arial" charset="0"/>
              </a:rPr>
              <a:t>Geneva, World Health Organization (WHO).</a:t>
            </a:r>
          </a:p>
          <a:p>
            <a:pPr defTabSz="957089" eaLnBrk="0" fontAlgn="base" hangingPunct="0">
              <a:spcBef>
                <a:spcPct val="30000"/>
              </a:spcBef>
              <a:spcAft>
                <a:spcPct val="0"/>
              </a:spcAft>
              <a:defRPr/>
            </a:pPr>
            <a:endParaRPr lang="en-US" dirty="0" smtClean="0"/>
          </a:p>
          <a:p>
            <a:pPr defTabSz="957089" eaLnBrk="0" fontAlgn="base" hangingPunct="0">
              <a:spcBef>
                <a:spcPct val="30000"/>
              </a:spcBef>
              <a:spcAft>
                <a:spcPct val="0"/>
              </a:spcAft>
              <a:defRPr/>
            </a:pPr>
            <a:r>
              <a:rPr lang="en-US" sz="1300" b="1" dirty="0" err="1">
                <a:latin typeface="Arial" charset="0"/>
                <a:cs typeface="Arial" charset="0"/>
              </a:rPr>
              <a:t>Manhart</a:t>
            </a:r>
            <a:r>
              <a:rPr lang="en-US" sz="1300" b="1" dirty="0">
                <a:latin typeface="Arial" charset="0"/>
                <a:cs typeface="Arial" charset="0"/>
              </a:rPr>
              <a:t> A. 2007.</a:t>
            </a:r>
            <a:r>
              <a:rPr lang="en-US" sz="1300" dirty="0">
                <a:latin typeface="Arial" charset="0"/>
                <a:cs typeface="Arial" charset="0"/>
              </a:rPr>
              <a:t> </a:t>
            </a:r>
            <a:r>
              <a:rPr lang="en-US" sz="1300" i="1" dirty="0">
                <a:latin typeface="Arial" charset="0"/>
                <a:cs typeface="Arial" charset="0"/>
              </a:rPr>
              <a:t>Key social impacts of electronics production and WEEE-recycling in China. </a:t>
            </a:r>
            <a:r>
              <a:rPr lang="en-US" sz="1300" dirty="0">
                <a:latin typeface="Arial" charset="0"/>
                <a:cs typeface="Arial" charset="0"/>
              </a:rPr>
              <a:t>Freiburg, Germany, </a:t>
            </a:r>
            <a:r>
              <a:rPr lang="en-US" sz="1300" dirty="0" err="1">
                <a:latin typeface="Arial" charset="0"/>
                <a:cs typeface="Arial" charset="0"/>
              </a:rPr>
              <a:t>Öko-Institut</a:t>
            </a:r>
            <a:r>
              <a:rPr lang="en-US" sz="1300" dirty="0">
                <a:latin typeface="Arial" charset="0"/>
                <a:cs typeface="Arial" charset="0"/>
              </a:rPr>
              <a:t> </a:t>
            </a:r>
            <a:r>
              <a:rPr lang="en-US" sz="1300" dirty="0" err="1">
                <a:latin typeface="Arial" charset="0"/>
                <a:cs typeface="Arial" charset="0"/>
              </a:rPr>
              <a:t>e.V</a:t>
            </a:r>
            <a:r>
              <a:rPr lang="en-US" sz="1300" dirty="0">
                <a:latin typeface="Arial" charset="0"/>
                <a:cs typeface="Arial" charset="0"/>
              </a:rPr>
              <a:t>., </a:t>
            </a:r>
            <a:r>
              <a:rPr lang="en-US" sz="1300" dirty="0" err="1">
                <a:latin typeface="Arial" charset="0"/>
                <a:cs typeface="Arial" charset="0"/>
              </a:rPr>
              <a:t>Institut</a:t>
            </a:r>
            <a:r>
              <a:rPr lang="en-US" sz="1300" dirty="0">
                <a:latin typeface="Arial" charset="0"/>
                <a:cs typeface="Arial" charset="0"/>
              </a:rPr>
              <a:t> </a:t>
            </a:r>
            <a:r>
              <a:rPr lang="en-US" sz="1300" dirty="0" err="1">
                <a:latin typeface="Arial" charset="0"/>
                <a:cs typeface="Arial" charset="0"/>
              </a:rPr>
              <a:t>für</a:t>
            </a:r>
            <a:r>
              <a:rPr lang="en-US" sz="1300" dirty="0">
                <a:latin typeface="Arial" charset="0"/>
                <a:cs typeface="Arial" charset="0"/>
              </a:rPr>
              <a:t> </a:t>
            </a:r>
            <a:r>
              <a:rPr lang="en-US" sz="1300" dirty="0" err="1">
                <a:latin typeface="Arial" charset="0"/>
                <a:cs typeface="Arial" charset="0"/>
              </a:rPr>
              <a:t>angewandte</a:t>
            </a:r>
            <a:r>
              <a:rPr lang="en-US" sz="1300" dirty="0">
                <a:latin typeface="Arial" charset="0"/>
                <a:cs typeface="Arial" charset="0"/>
              </a:rPr>
              <a:t> </a:t>
            </a:r>
            <a:r>
              <a:rPr lang="en-US" sz="1300" dirty="0" err="1">
                <a:latin typeface="Arial" charset="0"/>
                <a:cs typeface="Arial" charset="0"/>
              </a:rPr>
              <a:t>Ökologie</a:t>
            </a:r>
            <a:r>
              <a:rPr lang="en-US" sz="1300" dirty="0">
                <a:latin typeface="Arial" charset="0"/>
                <a:cs typeface="Arial" charset="0"/>
              </a:rPr>
              <a:t>, Institute for Applied Ecology.</a:t>
            </a:r>
          </a:p>
          <a:p>
            <a:pPr defTabSz="957089" eaLnBrk="0" fontAlgn="base" hangingPunct="0">
              <a:spcBef>
                <a:spcPct val="30000"/>
              </a:spcBef>
              <a:spcAft>
                <a:spcPct val="0"/>
              </a:spcAft>
              <a:defRPr/>
            </a:pPr>
            <a:endParaRPr lang="en-US" dirty="0" smtClean="0"/>
          </a:p>
          <a:p>
            <a:pPr defTabSz="957089" eaLnBrk="0" fontAlgn="base" hangingPunct="0">
              <a:spcBef>
                <a:spcPct val="30000"/>
              </a:spcBef>
              <a:spcAft>
                <a:spcPct val="0"/>
              </a:spcAft>
              <a:defRPr/>
            </a:pPr>
            <a:endParaRPr lang="en-US" dirty="0" smtClean="0"/>
          </a:p>
          <a:p>
            <a:pPr defTabSz="957089" eaLnBrk="0" fontAlgn="base" hangingPunct="0">
              <a:spcBef>
                <a:spcPct val="30000"/>
              </a:spcBef>
              <a:spcAft>
                <a:spcPct val="0"/>
              </a:spcAft>
              <a:defRPr/>
            </a:pPr>
            <a:r>
              <a:rPr lang="en-US" dirty="0" smtClean="0"/>
              <a:t>Photos: WHO</a:t>
            </a:r>
          </a:p>
          <a:p>
            <a:endParaRPr lang="en-US" dirty="0"/>
          </a:p>
        </p:txBody>
      </p:sp>
      <p:sp>
        <p:nvSpPr>
          <p:cNvPr id="4" name="Slide Number Placeholder 3"/>
          <p:cNvSpPr>
            <a:spLocks noGrp="1"/>
          </p:cNvSpPr>
          <p:nvPr>
            <p:ph type="sldNum" sz="quarter" idx="10"/>
          </p:nvPr>
        </p:nvSpPr>
        <p:spPr/>
        <p:txBody>
          <a:bodyPr/>
          <a:lstStyle/>
          <a:p>
            <a:pPr>
              <a:defRPr/>
            </a:pPr>
            <a:fld id="{4C7A298F-F07E-4C80-8436-BF073FEDAC58}" type="slidenum">
              <a:rPr lang="en-US" smtClean="0"/>
              <a:pPr>
                <a:defRPr/>
              </a:pPr>
              <a:t>5</a:t>
            </a:fld>
            <a:endParaRPr lang="en-US"/>
          </a:p>
        </p:txBody>
      </p:sp>
    </p:spTree>
    <p:extLst>
      <p:ext uri="{BB962C8B-B14F-4D97-AF65-F5344CB8AC3E}">
        <p14:creationId xmlns:p14="http://schemas.microsoft.com/office/powerpoint/2010/main" val="7905519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a:noFill/>
        </p:spPr>
        <p:txBody>
          <a:bodyPr/>
          <a:lstStyle>
            <a:lvl1pPr eaLnBrk="0" hangingPunct="0">
              <a:defRPr sz="3900" b="1">
                <a:solidFill>
                  <a:srgbClr val="000066"/>
                </a:solidFill>
                <a:latin typeface="Arial" charset="0"/>
                <a:cs typeface="Arial" charset="0"/>
              </a:defRPr>
            </a:lvl1pPr>
            <a:lvl2pPr marL="746368" indent="-287064" eaLnBrk="0" hangingPunct="0">
              <a:defRPr sz="3900" b="1">
                <a:solidFill>
                  <a:srgbClr val="000066"/>
                </a:solidFill>
                <a:latin typeface="Arial" charset="0"/>
                <a:cs typeface="Arial" charset="0"/>
              </a:defRPr>
            </a:lvl2pPr>
            <a:lvl3pPr marL="1148258" indent="-229652" eaLnBrk="0" hangingPunct="0">
              <a:defRPr sz="3900" b="1">
                <a:solidFill>
                  <a:srgbClr val="000066"/>
                </a:solidFill>
                <a:latin typeface="Arial" charset="0"/>
                <a:cs typeface="Arial" charset="0"/>
              </a:defRPr>
            </a:lvl3pPr>
            <a:lvl4pPr marL="1607561" indent="-229652" eaLnBrk="0" hangingPunct="0">
              <a:defRPr sz="3900" b="1">
                <a:solidFill>
                  <a:srgbClr val="000066"/>
                </a:solidFill>
                <a:latin typeface="Arial" charset="0"/>
                <a:cs typeface="Arial" charset="0"/>
              </a:defRPr>
            </a:lvl4pPr>
            <a:lvl5pPr marL="2066864" indent="-229652" eaLnBrk="0" hangingPunct="0">
              <a:defRPr sz="3900" b="1">
                <a:solidFill>
                  <a:srgbClr val="000066"/>
                </a:solidFill>
                <a:latin typeface="Arial" charset="0"/>
                <a:cs typeface="Arial" charset="0"/>
              </a:defRPr>
            </a:lvl5pPr>
            <a:lvl6pPr marL="2526167" indent="-229652" rtl="1" eaLnBrk="0" fontAlgn="base" hangingPunct="0">
              <a:spcBef>
                <a:spcPct val="0"/>
              </a:spcBef>
              <a:spcAft>
                <a:spcPct val="0"/>
              </a:spcAft>
              <a:defRPr sz="3900" b="1">
                <a:solidFill>
                  <a:srgbClr val="000066"/>
                </a:solidFill>
                <a:latin typeface="Arial" charset="0"/>
                <a:cs typeface="Arial" charset="0"/>
              </a:defRPr>
            </a:lvl6pPr>
            <a:lvl7pPr marL="2985470" indent="-229652" rtl="1" eaLnBrk="0" fontAlgn="base" hangingPunct="0">
              <a:spcBef>
                <a:spcPct val="0"/>
              </a:spcBef>
              <a:spcAft>
                <a:spcPct val="0"/>
              </a:spcAft>
              <a:defRPr sz="3900" b="1">
                <a:solidFill>
                  <a:srgbClr val="000066"/>
                </a:solidFill>
                <a:latin typeface="Arial" charset="0"/>
                <a:cs typeface="Arial" charset="0"/>
              </a:defRPr>
            </a:lvl7pPr>
            <a:lvl8pPr marL="3444773" indent="-229652" rtl="1" eaLnBrk="0" fontAlgn="base" hangingPunct="0">
              <a:spcBef>
                <a:spcPct val="0"/>
              </a:spcBef>
              <a:spcAft>
                <a:spcPct val="0"/>
              </a:spcAft>
              <a:defRPr sz="3900" b="1">
                <a:solidFill>
                  <a:srgbClr val="000066"/>
                </a:solidFill>
                <a:latin typeface="Arial" charset="0"/>
                <a:cs typeface="Arial" charset="0"/>
              </a:defRPr>
            </a:lvl8pPr>
            <a:lvl9pPr marL="3904077" indent="-229652" rtl="1" eaLnBrk="0" fontAlgn="base" hangingPunct="0">
              <a:spcBef>
                <a:spcPct val="0"/>
              </a:spcBef>
              <a:spcAft>
                <a:spcPct val="0"/>
              </a:spcAft>
              <a:defRPr sz="3900" b="1">
                <a:solidFill>
                  <a:srgbClr val="000066"/>
                </a:solidFill>
                <a:latin typeface="Arial" charset="0"/>
                <a:cs typeface="Arial" charset="0"/>
              </a:defRPr>
            </a:lvl9pPr>
          </a:lstStyle>
          <a:p>
            <a:pPr eaLnBrk="1" hangingPunct="1"/>
            <a:r>
              <a:rPr lang="en-US" sz="1200" b="0">
                <a:solidFill>
                  <a:schemeClr val="tx1"/>
                </a:solidFill>
              </a:rPr>
              <a:t>World Health Organization</a:t>
            </a:r>
          </a:p>
        </p:txBody>
      </p:sp>
      <p:sp>
        <p:nvSpPr>
          <p:cNvPr id="9219" name="Rectangle 3"/>
          <p:cNvSpPr>
            <a:spLocks noGrp="1" noChangeArrowheads="1"/>
          </p:cNvSpPr>
          <p:nvPr>
            <p:ph type="dt" sz="quarter" idx="1"/>
          </p:nvPr>
        </p:nvSpPr>
        <p:spPr>
          <a:noFill/>
        </p:spPr>
        <p:txBody>
          <a:bodyPr/>
          <a:lstStyle>
            <a:lvl1pPr eaLnBrk="0" hangingPunct="0">
              <a:defRPr sz="3900" b="1">
                <a:solidFill>
                  <a:srgbClr val="000066"/>
                </a:solidFill>
                <a:latin typeface="Arial" charset="0"/>
                <a:cs typeface="Arial" charset="0"/>
              </a:defRPr>
            </a:lvl1pPr>
            <a:lvl2pPr marL="746368" indent="-287064" eaLnBrk="0" hangingPunct="0">
              <a:defRPr sz="3900" b="1">
                <a:solidFill>
                  <a:srgbClr val="000066"/>
                </a:solidFill>
                <a:latin typeface="Arial" charset="0"/>
                <a:cs typeface="Arial" charset="0"/>
              </a:defRPr>
            </a:lvl2pPr>
            <a:lvl3pPr marL="1148258" indent="-229652" eaLnBrk="0" hangingPunct="0">
              <a:defRPr sz="3900" b="1">
                <a:solidFill>
                  <a:srgbClr val="000066"/>
                </a:solidFill>
                <a:latin typeface="Arial" charset="0"/>
                <a:cs typeface="Arial" charset="0"/>
              </a:defRPr>
            </a:lvl3pPr>
            <a:lvl4pPr marL="1607561" indent="-229652" eaLnBrk="0" hangingPunct="0">
              <a:defRPr sz="3900" b="1">
                <a:solidFill>
                  <a:srgbClr val="000066"/>
                </a:solidFill>
                <a:latin typeface="Arial" charset="0"/>
                <a:cs typeface="Arial" charset="0"/>
              </a:defRPr>
            </a:lvl4pPr>
            <a:lvl5pPr marL="2066864" indent="-229652" eaLnBrk="0" hangingPunct="0">
              <a:defRPr sz="3900" b="1">
                <a:solidFill>
                  <a:srgbClr val="000066"/>
                </a:solidFill>
                <a:latin typeface="Arial" charset="0"/>
                <a:cs typeface="Arial" charset="0"/>
              </a:defRPr>
            </a:lvl5pPr>
            <a:lvl6pPr marL="2526167" indent="-229652" rtl="1" eaLnBrk="0" fontAlgn="base" hangingPunct="0">
              <a:spcBef>
                <a:spcPct val="0"/>
              </a:spcBef>
              <a:spcAft>
                <a:spcPct val="0"/>
              </a:spcAft>
              <a:defRPr sz="3900" b="1">
                <a:solidFill>
                  <a:srgbClr val="000066"/>
                </a:solidFill>
                <a:latin typeface="Arial" charset="0"/>
                <a:cs typeface="Arial" charset="0"/>
              </a:defRPr>
            </a:lvl6pPr>
            <a:lvl7pPr marL="2985470" indent="-229652" rtl="1" eaLnBrk="0" fontAlgn="base" hangingPunct="0">
              <a:spcBef>
                <a:spcPct val="0"/>
              </a:spcBef>
              <a:spcAft>
                <a:spcPct val="0"/>
              </a:spcAft>
              <a:defRPr sz="3900" b="1">
                <a:solidFill>
                  <a:srgbClr val="000066"/>
                </a:solidFill>
                <a:latin typeface="Arial" charset="0"/>
                <a:cs typeface="Arial" charset="0"/>
              </a:defRPr>
            </a:lvl7pPr>
            <a:lvl8pPr marL="3444773" indent="-229652" rtl="1" eaLnBrk="0" fontAlgn="base" hangingPunct="0">
              <a:spcBef>
                <a:spcPct val="0"/>
              </a:spcBef>
              <a:spcAft>
                <a:spcPct val="0"/>
              </a:spcAft>
              <a:defRPr sz="3900" b="1">
                <a:solidFill>
                  <a:srgbClr val="000066"/>
                </a:solidFill>
                <a:latin typeface="Arial" charset="0"/>
                <a:cs typeface="Arial" charset="0"/>
              </a:defRPr>
            </a:lvl8pPr>
            <a:lvl9pPr marL="3904077" indent="-229652" rtl="1" eaLnBrk="0" fontAlgn="base" hangingPunct="0">
              <a:spcBef>
                <a:spcPct val="0"/>
              </a:spcBef>
              <a:spcAft>
                <a:spcPct val="0"/>
              </a:spcAft>
              <a:defRPr sz="3900" b="1">
                <a:solidFill>
                  <a:srgbClr val="000066"/>
                </a:solidFill>
                <a:latin typeface="Arial" charset="0"/>
                <a:cs typeface="Arial" charset="0"/>
              </a:defRPr>
            </a:lvl9pPr>
          </a:lstStyle>
          <a:p>
            <a:pPr eaLnBrk="1" hangingPunct="1"/>
            <a:fld id="{9BD948A5-A612-4863-B7EE-AE0D3AA26246}" type="datetime3">
              <a:rPr lang="en-US" sz="1200" b="0">
                <a:solidFill>
                  <a:schemeClr val="tx1"/>
                </a:solidFill>
              </a:rPr>
              <a:pPr eaLnBrk="1" hangingPunct="1"/>
              <a:t>5 May 2016</a:t>
            </a:fld>
            <a:endParaRPr lang="en-US" sz="1200" b="0">
              <a:solidFill>
                <a:schemeClr val="tx1"/>
              </a:solidFill>
            </a:endParaRPr>
          </a:p>
        </p:txBody>
      </p:sp>
      <p:sp>
        <p:nvSpPr>
          <p:cNvPr id="9220" name="Rectangle 7"/>
          <p:cNvSpPr>
            <a:spLocks noGrp="1" noChangeArrowheads="1"/>
          </p:cNvSpPr>
          <p:nvPr>
            <p:ph type="sldNum" sz="quarter" idx="5"/>
          </p:nvPr>
        </p:nvSpPr>
        <p:spPr>
          <a:noFill/>
        </p:spPr>
        <p:txBody>
          <a:bodyPr/>
          <a:lstStyle>
            <a:lvl1pPr eaLnBrk="0" hangingPunct="0">
              <a:defRPr sz="3900" b="1">
                <a:solidFill>
                  <a:srgbClr val="000066"/>
                </a:solidFill>
                <a:latin typeface="Arial" charset="0"/>
                <a:cs typeface="Arial" charset="0"/>
              </a:defRPr>
            </a:lvl1pPr>
            <a:lvl2pPr marL="746368" indent="-287064" eaLnBrk="0" hangingPunct="0">
              <a:defRPr sz="3900" b="1">
                <a:solidFill>
                  <a:srgbClr val="000066"/>
                </a:solidFill>
                <a:latin typeface="Arial" charset="0"/>
                <a:cs typeface="Arial" charset="0"/>
              </a:defRPr>
            </a:lvl2pPr>
            <a:lvl3pPr marL="1148258" indent="-229652" eaLnBrk="0" hangingPunct="0">
              <a:defRPr sz="3900" b="1">
                <a:solidFill>
                  <a:srgbClr val="000066"/>
                </a:solidFill>
                <a:latin typeface="Arial" charset="0"/>
                <a:cs typeface="Arial" charset="0"/>
              </a:defRPr>
            </a:lvl3pPr>
            <a:lvl4pPr marL="1607561" indent="-229652" eaLnBrk="0" hangingPunct="0">
              <a:defRPr sz="3900" b="1">
                <a:solidFill>
                  <a:srgbClr val="000066"/>
                </a:solidFill>
                <a:latin typeface="Arial" charset="0"/>
                <a:cs typeface="Arial" charset="0"/>
              </a:defRPr>
            </a:lvl4pPr>
            <a:lvl5pPr marL="2066864" indent="-229652" eaLnBrk="0" hangingPunct="0">
              <a:defRPr sz="3900" b="1">
                <a:solidFill>
                  <a:srgbClr val="000066"/>
                </a:solidFill>
                <a:latin typeface="Arial" charset="0"/>
                <a:cs typeface="Arial" charset="0"/>
              </a:defRPr>
            </a:lvl5pPr>
            <a:lvl6pPr marL="2526167" indent="-229652" rtl="1" eaLnBrk="0" fontAlgn="base" hangingPunct="0">
              <a:spcBef>
                <a:spcPct val="0"/>
              </a:spcBef>
              <a:spcAft>
                <a:spcPct val="0"/>
              </a:spcAft>
              <a:defRPr sz="3900" b="1">
                <a:solidFill>
                  <a:srgbClr val="000066"/>
                </a:solidFill>
                <a:latin typeface="Arial" charset="0"/>
                <a:cs typeface="Arial" charset="0"/>
              </a:defRPr>
            </a:lvl6pPr>
            <a:lvl7pPr marL="2985470" indent="-229652" rtl="1" eaLnBrk="0" fontAlgn="base" hangingPunct="0">
              <a:spcBef>
                <a:spcPct val="0"/>
              </a:spcBef>
              <a:spcAft>
                <a:spcPct val="0"/>
              </a:spcAft>
              <a:defRPr sz="3900" b="1">
                <a:solidFill>
                  <a:srgbClr val="000066"/>
                </a:solidFill>
                <a:latin typeface="Arial" charset="0"/>
                <a:cs typeface="Arial" charset="0"/>
              </a:defRPr>
            </a:lvl7pPr>
            <a:lvl8pPr marL="3444773" indent="-229652" rtl="1" eaLnBrk="0" fontAlgn="base" hangingPunct="0">
              <a:spcBef>
                <a:spcPct val="0"/>
              </a:spcBef>
              <a:spcAft>
                <a:spcPct val="0"/>
              </a:spcAft>
              <a:defRPr sz="3900" b="1">
                <a:solidFill>
                  <a:srgbClr val="000066"/>
                </a:solidFill>
                <a:latin typeface="Arial" charset="0"/>
                <a:cs typeface="Arial" charset="0"/>
              </a:defRPr>
            </a:lvl8pPr>
            <a:lvl9pPr marL="3904077" indent="-229652" rtl="1" eaLnBrk="0" fontAlgn="base" hangingPunct="0">
              <a:spcBef>
                <a:spcPct val="0"/>
              </a:spcBef>
              <a:spcAft>
                <a:spcPct val="0"/>
              </a:spcAft>
              <a:defRPr sz="3900" b="1">
                <a:solidFill>
                  <a:srgbClr val="000066"/>
                </a:solidFill>
                <a:latin typeface="Arial" charset="0"/>
                <a:cs typeface="Arial" charset="0"/>
              </a:defRPr>
            </a:lvl9pPr>
          </a:lstStyle>
          <a:p>
            <a:pPr eaLnBrk="1" hangingPunct="1"/>
            <a:fld id="{86FA29B7-7F82-4C7A-ADCB-84398E98DDC3}" type="slidenum">
              <a:rPr lang="en-US" sz="1200" b="0">
                <a:solidFill>
                  <a:schemeClr val="tx1"/>
                </a:solidFill>
              </a:rPr>
              <a:pPr eaLnBrk="1" hangingPunct="1"/>
              <a:t>10</a:t>
            </a:fld>
            <a:endParaRPr lang="en-US" sz="1200" b="0">
              <a:solidFill>
                <a:schemeClr val="tx1"/>
              </a:solidFill>
            </a:endParaRPr>
          </a:p>
        </p:txBody>
      </p:sp>
      <p:sp>
        <p:nvSpPr>
          <p:cNvPr id="9221" name="Rectangle 2"/>
          <p:cNvSpPr>
            <a:spLocks noGrp="1" noRot="1" noChangeAspect="1" noChangeArrowheads="1" noTextEdit="1"/>
          </p:cNvSpPr>
          <p:nvPr>
            <p:ph type="sldImg"/>
          </p:nvPr>
        </p:nvSpPr>
        <p:spPr>
          <a:xfrm>
            <a:off x="1093788" y="874713"/>
            <a:ext cx="4627562" cy="3471862"/>
          </a:xfrm>
          <a:ln/>
        </p:spPr>
      </p:sp>
      <p:sp>
        <p:nvSpPr>
          <p:cNvPr id="9222" name="Rectangle 3"/>
          <p:cNvSpPr>
            <a:spLocks noGrp="1" noChangeArrowheads="1"/>
          </p:cNvSpPr>
          <p:nvPr>
            <p:ph type="body" idx="1"/>
          </p:nvPr>
        </p:nvSpPr>
        <p:spPr>
          <a:xfrm>
            <a:off x="908274" y="4733850"/>
            <a:ext cx="4992243" cy="3659930"/>
          </a:xfrm>
          <a:noFill/>
        </p:spPr>
        <p:txBody>
          <a:bodyPr/>
          <a:lstStyle/>
          <a:p>
            <a:pPr eaLnBrk="1" hangingPunct="1"/>
            <a:r>
              <a:rPr lang="en-GB" sz="1000" b="1" i="1"/>
              <a:t>As most of you know… not going to focus on the reasons for training and sectors involved (NURSES), WHO one pager available</a:t>
            </a:r>
          </a:p>
          <a:p>
            <a:pPr eaLnBrk="1" hangingPunct="1"/>
            <a:r>
              <a:rPr lang="en-GB" sz="1000" b="1" i="1"/>
              <a:t>What is the WHO Training Package for Health Care Providers?</a:t>
            </a:r>
            <a:endParaRPr lang="es-ES" sz="1000"/>
          </a:p>
          <a:p>
            <a:pPr eaLnBrk="1" hangingPunct="1"/>
            <a:r>
              <a:rPr lang="en-GB" sz="1000"/>
              <a:t>A collection of over 30 modules with internationally harmonized information and peer-reviewed materials to enable health care workers to be trained, and also to become trainers of their peers and colleagues. The over 50 modules with internationally harmonized information and peer-reviewed materials to enable health care workers to be trained, and also to become trainers of their peers and colleagues. modules include extensive notes and references, and case studies. These will be supported by self-evaluation tools, backed up by manuals and guidelines.  A selected team of experienced  professionals from over 15 countries, the International Pediatric Association (IPA), and selected NGOs are participating in its preparation. </a:t>
            </a:r>
          </a:p>
          <a:p>
            <a:pPr eaLnBrk="1" hangingPunct="1"/>
            <a:r>
              <a:rPr lang="en-GB" sz="1000" b="1"/>
              <a:t>CDs</a:t>
            </a:r>
          </a:p>
          <a:p>
            <a:pPr eaLnBrk="1" hangingPunct="1"/>
            <a:r>
              <a:rPr lang="en-GB" sz="1000"/>
              <a:t>At each training event, the participants are encouraged and given support and instructions to continue with the "train the trainers" method. Once they are back home, they are expected to develop training activities and inform their peers and the community about CEH. All participants are given a CD with all the modules and instructions on how to use them and organize events to bring back home and help them in their future training activities. They are also encouraged to keep WHO informed about their CEH activities.</a:t>
            </a:r>
            <a:endParaRPr lang="en-GB" sz="1000" u="sng"/>
          </a:p>
          <a:p>
            <a:pPr eaLnBrk="1" hangingPunct="1"/>
            <a:endParaRPr lang="en-GB" sz="10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1E7FB8"/>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879370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6355566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1"/>
            <a:ext cx="2286000" cy="599265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0" y="1"/>
            <a:ext cx="6727682" cy="59926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458130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1E7FB8"/>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938640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834455419"/>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02748004"/>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8"/>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1662390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42913" y="1381125"/>
            <a:ext cx="4068762" cy="46116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64075" y="1381125"/>
            <a:ext cx="4070350" cy="46116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151540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4"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4"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1684906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4514804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3363998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408530610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4"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6362206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52197369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6994792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0"/>
            <a:ext cx="2286000" cy="599281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0" y="0"/>
            <a:ext cx="6705600" cy="599281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4165091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3825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42913" y="1381125"/>
            <a:ext cx="4068762" cy="46116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64075" y="1381125"/>
            <a:ext cx="4070350" cy="46116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37730712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3825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42913" y="1381125"/>
            <a:ext cx="4068762" cy="46116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64075" y="1381125"/>
            <a:ext cx="4070350" cy="4611688"/>
          </a:xfrm>
        </p:spPr>
        <p:txBody>
          <a:bodyPr/>
          <a:lstStyle/>
          <a:p>
            <a:pPr lvl="0"/>
            <a:endParaRPr lang="en-US" noProof="0" smtClean="0"/>
          </a:p>
        </p:txBody>
      </p:sp>
    </p:spTree>
    <p:extLst>
      <p:ext uri="{BB962C8B-B14F-4D97-AF65-F5344CB8AC3E}">
        <p14:creationId xmlns:p14="http://schemas.microsoft.com/office/powerpoint/2010/main" val="139863710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262869705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1E7FB8"/>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6463635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428368600"/>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23366415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181" y="4407378"/>
            <a:ext cx="7772943" cy="1362097"/>
          </a:xfrm>
        </p:spPr>
        <p:txBody>
          <a:bodyPr anchor="t"/>
          <a:lstStyle>
            <a:lvl1pPr algn="l">
              <a:defRPr sz="3500" b="1" cap="all"/>
            </a:lvl1pPr>
          </a:lstStyle>
          <a:p>
            <a:r>
              <a:rPr lang="en-US" smtClean="0"/>
              <a:t>Click to edit Master title style</a:t>
            </a:r>
            <a:endParaRPr lang="en-GB"/>
          </a:p>
        </p:txBody>
      </p:sp>
      <p:sp>
        <p:nvSpPr>
          <p:cNvPr id="3" name="Text Placeholder 2"/>
          <p:cNvSpPr>
            <a:spLocks noGrp="1"/>
          </p:cNvSpPr>
          <p:nvPr>
            <p:ph type="body" idx="1"/>
          </p:nvPr>
        </p:nvSpPr>
        <p:spPr>
          <a:xfrm>
            <a:off x="722181" y="2907056"/>
            <a:ext cx="7772943" cy="1500322"/>
          </a:xfrm>
        </p:spPr>
        <p:txBody>
          <a:bodyPr anchor="b"/>
          <a:lstStyle>
            <a:lvl1pPr marL="0" indent="0">
              <a:buNone/>
              <a:defRPr sz="1800"/>
            </a:lvl1pPr>
            <a:lvl2pPr marL="400736" indent="0">
              <a:buNone/>
              <a:defRPr sz="1600"/>
            </a:lvl2pPr>
            <a:lvl3pPr marL="801472" indent="0">
              <a:buNone/>
              <a:defRPr sz="1400"/>
            </a:lvl3pPr>
            <a:lvl4pPr marL="1202207" indent="0">
              <a:buNone/>
              <a:defRPr sz="1200"/>
            </a:lvl4pPr>
            <a:lvl5pPr marL="1602943" indent="0">
              <a:buNone/>
              <a:defRPr sz="1200"/>
            </a:lvl5pPr>
            <a:lvl6pPr marL="2003679" indent="0">
              <a:buNone/>
              <a:defRPr sz="1200"/>
            </a:lvl6pPr>
            <a:lvl7pPr marL="2404415" indent="0">
              <a:buNone/>
              <a:defRPr sz="1200"/>
            </a:lvl7pPr>
            <a:lvl8pPr marL="2805151" indent="0">
              <a:buNone/>
              <a:defRPr sz="1200"/>
            </a:lvl8pPr>
            <a:lvl9pPr marL="3205886" indent="0">
              <a:buNone/>
              <a:defRPr sz="1200"/>
            </a:lvl9pPr>
          </a:lstStyle>
          <a:p>
            <a:pPr lvl="0"/>
            <a:r>
              <a:rPr lang="en-US" smtClean="0"/>
              <a:t>Click to edit Master text styles</a:t>
            </a:r>
          </a:p>
        </p:txBody>
      </p:sp>
    </p:spTree>
    <p:extLst>
      <p:ext uri="{BB962C8B-B14F-4D97-AF65-F5344CB8AC3E}">
        <p14:creationId xmlns:p14="http://schemas.microsoft.com/office/powerpoint/2010/main" val="318482477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8"/>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34826432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42913" y="1381125"/>
            <a:ext cx="4068762" cy="46116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64075" y="1381125"/>
            <a:ext cx="4070350" cy="46116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0905230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4"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4"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7854087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17032195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76840364"/>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4"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1303801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72194752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495330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0"/>
            <a:ext cx="2286000" cy="599281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0" y="0"/>
            <a:ext cx="6705600" cy="599281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9862790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3825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42913" y="1381125"/>
            <a:ext cx="4068762" cy="46116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64075" y="1381125"/>
            <a:ext cx="4070350" cy="46116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579168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42540" y="1380815"/>
            <a:ext cx="4080591" cy="4611835"/>
          </a:xfrm>
        </p:spPr>
        <p:txBody>
          <a:bodyPr/>
          <a:lstStyle>
            <a:lvl1pPr>
              <a:defRPr sz="2500"/>
            </a:lvl1pPr>
            <a:lvl2pPr>
              <a:defRPr sz="21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53450" y="1380815"/>
            <a:ext cx="4080591" cy="4611835"/>
          </a:xfrm>
        </p:spPr>
        <p:txBody>
          <a:bodyPr/>
          <a:lstStyle>
            <a:lvl1pPr>
              <a:defRPr sz="2500"/>
            </a:lvl1pPr>
            <a:lvl2pPr>
              <a:defRPr sz="21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15393673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3825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42913" y="1381125"/>
            <a:ext cx="4068762" cy="46116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64075" y="1381125"/>
            <a:ext cx="4070350" cy="4611688"/>
          </a:xfrm>
        </p:spPr>
        <p:txBody>
          <a:bodyPr/>
          <a:lstStyle/>
          <a:p>
            <a:pPr lvl="0"/>
            <a:endParaRPr lang="en-US" noProof="0" smtClean="0"/>
          </a:p>
        </p:txBody>
      </p:sp>
    </p:spTree>
    <p:extLst>
      <p:ext uri="{BB962C8B-B14F-4D97-AF65-F5344CB8AC3E}">
        <p14:creationId xmlns:p14="http://schemas.microsoft.com/office/powerpoint/2010/main" val="356629150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175954971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1E7FB8"/>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3135791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619020729"/>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44390972"/>
      </p:ext>
    </p:extLst>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8"/>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75575040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42913" y="1381125"/>
            <a:ext cx="4068762" cy="46116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64075" y="1381125"/>
            <a:ext cx="4070350" cy="46116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2687811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4"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4"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1608917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6365530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62040437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472" y="275012"/>
            <a:ext cx="8229057" cy="114324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472" y="1534879"/>
            <a:ext cx="4039867" cy="639293"/>
          </a:xfrm>
        </p:spPr>
        <p:txBody>
          <a:bodyPr anchor="b"/>
          <a:lstStyle>
            <a:lvl1pPr marL="0" indent="0">
              <a:buNone/>
              <a:defRPr sz="2100" b="1"/>
            </a:lvl1pPr>
            <a:lvl2pPr marL="400736" indent="0">
              <a:buNone/>
              <a:defRPr sz="1800" b="1"/>
            </a:lvl2pPr>
            <a:lvl3pPr marL="801472" indent="0">
              <a:buNone/>
              <a:defRPr sz="1600" b="1"/>
            </a:lvl3pPr>
            <a:lvl4pPr marL="1202207" indent="0">
              <a:buNone/>
              <a:defRPr sz="1400" b="1"/>
            </a:lvl4pPr>
            <a:lvl5pPr marL="1602943" indent="0">
              <a:buNone/>
              <a:defRPr sz="1400" b="1"/>
            </a:lvl5pPr>
            <a:lvl6pPr marL="2003679" indent="0">
              <a:buNone/>
              <a:defRPr sz="1400" b="1"/>
            </a:lvl6pPr>
            <a:lvl7pPr marL="2404415" indent="0">
              <a:buNone/>
              <a:defRPr sz="1400" b="1"/>
            </a:lvl7pPr>
            <a:lvl8pPr marL="2805151" indent="0">
              <a:buNone/>
              <a:defRPr sz="1400" b="1"/>
            </a:lvl8pPr>
            <a:lvl9pPr marL="3205886" indent="0">
              <a:buNone/>
              <a:defRPr sz="1400" b="1"/>
            </a:lvl9pPr>
          </a:lstStyle>
          <a:p>
            <a:pPr lvl="0"/>
            <a:r>
              <a:rPr lang="en-US" smtClean="0"/>
              <a:t>Click to edit Master text styles</a:t>
            </a:r>
          </a:p>
        </p:txBody>
      </p:sp>
      <p:sp>
        <p:nvSpPr>
          <p:cNvPr id="4" name="Content Placeholder 3"/>
          <p:cNvSpPr>
            <a:spLocks noGrp="1"/>
          </p:cNvSpPr>
          <p:nvPr>
            <p:ph sz="half" idx="2"/>
          </p:nvPr>
        </p:nvSpPr>
        <p:spPr>
          <a:xfrm>
            <a:off x="457472" y="2174172"/>
            <a:ext cx="4039867" cy="3952385"/>
          </a:xfrm>
        </p:spPr>
        <p:txBody>
          <a:bodyPr/>
          <a:lstStyle>
            <a:lvl1pPr>
              <a:defRPr sz="21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304" y="1534879"/>
            <a:ext cx="4041225" cy="639293"/>
          </a:xfrm>
        </p:spPr>
        <p:txBody>
          <a:bodyPr anchor="b"/>
          <a:lstStyle>
            <a:lvl1pPr marL="0" indent="0">
              <a:buNone/>
              <a:defRPr sz="2100" b="1"/>
            </a:lvl1pPr>
            <a:lvl2pPr marL="400736" indent="0">
              <a:buNone/>
              <a:defRPr sz="1800" b="1"/>
            </a:lvl2pPr>
            <a:lvl3pPr marL="801472" indent="0">
              <a:buNone/>
              <a:defRPr sz="1600" b="1"/>
            </a:lvl3pPr>
            <a:lvl4pPr marL="1202207" indent="0">
              <a:buNone/>
              <a:defRPr sz="1400" b="1"/>
            </a:lvl4pPr>
            <a:lvl5pPr marL="1602943" indent="0">
              <a:buNone/>
              <a:defRPr sz="1400" b="1"/>
            </a:lvl5pPr>
            <a:lvl6pPr marL="2003679" indent="0">
              <a:buNone/>
              <a:defRPr sz="1400" b="1"/>
            </a:lvl6pPr>
            <a:lvl7pPr marL="2404415" indent="0">
              <a:buNone/>
              <a:defRPr sz="1400" b="1"/>
            </a:lvl7pPr>
            <a:lvl8pPr marL="2805151" indent="0">
              <a:buNone/>
              <a:defRPr sz="1400" b="1"/>
            </a:lvl8pPr>
            <a:lvl9pPr marL="3205886" indent="0">
              <a:buNone/>
              <a:defRPr sz="1400" b="1"/>
            </a:lvl9pPr>
          </a:lstStyle>
          <a:p>
            <a:pPr lvl="0"/>
            <a:r>
              <a:rPr lang="en-US" smtClean="0"/>
              <a:t>Click to edit Master text styles</a:t>
            </a:r>
          </a:p>
        </p:txBody>
      </p:sp>
      <p:sp>
        <p:nvSpPr>
          <p:cNvPr id="6" name="Content Placeholder 5"/>
          <p:cNvSpPr>
            <a:spLocks noGrp="1"/>
          </p:cNvSpPr>
          <p:nvPr>
            <p:ph sz="quarter" idx="4"/>
          </p:nvPr>
        </p:nvSpPr>
        <p:spPr>
          <a:xfrm>
            <a:off x="4645304" y="2174172"/>
            <a:ext cx="4041225" cy="3952385"/>
          </a:xfrm>
        </p:spPr>
        <p:txBody>
          <a:bodyPr/>
          <a:lstStyle>
            <a:lvl1pPr>
              <a:defRPr sz="21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5716619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4"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57455044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06126911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7520545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0"/>
            <a:ext cx="2286000" cy="599281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0" y="0"/>
            <a:ext cx="6705600" cy="599281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9229037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3825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42913" y="1381125"/>
            <a:ext cx="4068762" cy="46116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64075" y="1381125"/>
            <a:ext cx="4070350" cy="46116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3926325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3825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42913" y="1381125"/>
            <a:ext cx="4068762" cy="46116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64075" y="1381125"/>
            <a:ext cx="4070350" cy="4611688"/>
          </a:xfrm>
        </p:spPr>
        <p:txBody>
          <a:bodyPr/>
          <a:lstStyle/>
          <a:p>
            <a:pPr lvl="0"/>
            <a:endParaRPr lang="en-US" noProof="0" smtClean="0"/>
          </a:p>
        </p:txBody>
      </p:sp>
    </p:spTree>
    <p:extLst>
      <p:ext uri="{BB962C8B-B14F-4D97-AF65-F5344CB8AC3E}">
        <p14:creationId xmlns:p14="http://schemas.microsoft.com/office/powerpoint/2010/main" val="152458978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40670661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6915656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656185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472" y="273572"/>
            <a:ext cx="3008181" cy="1161958"/>
          </a:xfrm>
        </p:spPr>
        <p:txBody>
          <a:bodyPr anchor="b"/>
          <a:lstStyle>
            <a:lvl1pPr algn="l">
              <a:defRPr sz="1800" b="1"/>
            </a:lvl1pPr>
          </a:lstStyle>
          <a:p>
            <a:r>
              <a:rPr lang="en-US" smtClean="0"/>
              <a:t>Click to edit Master title style</a:t>
            </a:r>
            <a:endParaRPr lang="en-GB"/>
          </a:p>
        </p:txBody>
      </p:sp>
      <p:sp>
        <p:nvSpPr>
          <p:cNvPr id="3" name="Content Placeholder 2"/>
          <p:cNvSpPr>
            <a:spLocks noGrp="1"/>
          </p:cNvSpPr>
          <p:nvPr>
            <p:ph idx="1"/>
          </p:nvPr>
        </p:nvSpPr>
        <p:spPr>
          <a:xfrm>
            <a:off x="3575608" y="273571"/>
            <a:ext cx="5110921" cy="5852986"/>
          </a:xfrm>
        </p:spPr>
        <p:txBody>
          <a:bodyPr/>
          <a:lstStyle>
            <a:lvl1pPr>
              <a:defRPr sz="2800"/>
            </a:lvl1pPr>
            <a:lvl2pPr>
              <a:defRPr sz="2500"/>
            </a:lvl2pPr>
            <a:lvl3pPr>
              <a:defRPr sz="21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472" y="1435530"/>
            <a:ext cx="3008181" cy="4691027"/>
          </a:xfrm>
        </p:spPr>
        <p:txBody>
          <a:bodyPr/>
          <a:lstStyle>
            <a:lvl1pPr marL="0" indent="0">
              <a:buNone/>
              <a:defRPr sz="1200"/>
            </a:lvl1pPr>
            <a:lvl2pPr marL="400736" indent="0">
              <a:buNone/>
              <a:defRPr sz="1100"/>
            </a:lvl2pPr>
            <a:lvl3pPr marL="801472" indent="0">
              <a:buNone/>
              <a:defRPr sz="900"/>
            </a:lvl3pPr>
            <a:lvl4pPr marL="1202207" indent="0">
              <a:buNone/>
              <a:defRPr sz="800"/>
            </a:lvl4pPr>
            <a:lvl5pPr marL="1602943" indent="0">
              <a:buNone/>
              <a:defRPr sz="800"/>
            </a:lvl5pPr>
            <a:lvl6pPr marL="2003679" indent="0">
              <a:buNone/>
              <a:defRPr sz="800"/>
            </a:lvl6pPr>
            <a:lvl7pPr marL="2404415" indent="0">
              <a:buNone/>
              <a:defRPr sz="800"/>
            </a:lvl7pPr>
            <a:lvl8pPr marL="2805151" indent="0">
              <a:buNone/>
              <a:defRPr sz="800"/>
            </a:lvl8pPr>
            <a:lvl9pPr marL="3205886" indent="0">
              <a:buNone/>
              <a:defRPr sz="800"/>
            </a:lvl9pPr>
          </a:lstStyle>
          <a:p>
            <a:pPr lvl="0"/>
            <a:r>
              <a:rPr lang="en-US" smtClean="0"/>
              <a:t>Click to edit Master text styles</a:t>
            </a:r>
          </a:p>
        </p:txBody>
      </p:sp>
    </p:spTree>
    <p:extLst>
      <p:ext uri="{BB962C8B-B14F-4D97-AF65-F5344CB8AC3E}">
        <p14:creationId xmlns:p14="http://schemas.microsoft.com/office/powerpoint/2010/main" val="1968729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1877" y="4800456"/>
            <a:ext cx="5486943" cy="567300"/>
          </a:xfrm>
        </p:spPr>
        <p:txBody>
          <a:bodyPr anchor="b"/>
          <a:lstStyle>
            <a:lvl1pPr algn="l">
              <a:defRPr sz="1800" b="1"/>
            </a:lvl1pPr>
          </a:lstStyle>
          <a:p>
            <a:r>
              <a:rPr lang="en-US" smtClean="0"/>
              <a:t>Click to edit Master title style</a:t>
            </a:r>
            <a:endParaRPr lang="en-GB"/>
          </a:p>
        </p:txBody>
      </p:sp>
      <p:sp>
        <p:nvSpPr>
          <p:cNvPr id="3" name="Picture Placeholder 2"/>
          <p:cNvSpPr>
            <a:spLocks noGrp="1"/>
          </p:cNvSpPr>
          <p:nvPr>
            <p:ph type="pic" idx="1"/>
          </p:nvPr>
        </p:nvSpPr>
        <p:spPr>
          <a:xfrm>
            <a:off x="1791877" y="613376"/>
            <a:ext cx="5486943" cy="4113648"/>
          </a:xfrm>
        </p:spPr>
        <p:txBody>
          <a:bodyPr/>
          <a:lstStyle>
            <a:lvl1pPr marL="0" indent="0">
              <a:buNone/>
              <a:defRPr sz="2800"/>
            </a:lvl1pPr>
            <a:lvl2pPr marL="400736" indent="0">
              <a:buNone/>
              <a:defRPr sz="2500"/>
            </a:lvl2pPr>
            <a:lvl3pPr marL="801472" indent="0">
              <a:buNone/>
              <a:defRPr sz="2100"/>
            </a:lvl3pPr>
            <a:lvl4pPr marL="1202207" indent="0">
              <a:buNone/>
              <a:defRPr sz="1800"/>
            </a:lvl4pPr>
            <a:lvl5pPr marL="1602943" indent="0">
              <a:buNone/>
              <a:defRPr sz="1800"/>
            </a:lvl5pPr>
            <a:lvl6pPr marL="2003679" indent="0">
              <a:buNone/>
              <a:defRPr sz="1800"/>
            </a:lvl6pPr>
            <a:lvl7pPr marL="2404415" indent="0">
              <a:buNone/>
              <a:defRPr sz="1800"/>
            </a:lvl7pPr>
            <a:lvl8pPr marL="2805151" indent="0">
              <a:buNone/>
              <a:defRPr sz="1800"/>
            </a:lvl8pPr>
            <a:lvl9pPr marL="3205886" indent="0">
              <a:buNone/>
              <a:defRPr sz="1800"/>
            </a:lvl9pPr>
          </a:lstStyle>
          <a:p>
            <a:endParaRPr lang="en-GB"/>
          </a:p>
        </p:txBody>
      </p:sp>
      <p:sp>
        <p:nvSpPr>
          <p:cNvPr id="4" name="Text Placeholder 3"/>
          <p:cNvSpPr>
            <a:spLocks noGrp="1"/>
          </p:cNvSpPr>
          <p:nvPr>
            <p:ph type="body" sz="half" idx="2"/>
          </p:nvPr>
        </p:nvSpPr>
        <p:spPr>
          <a:xfrm>
            <a:off x="1791877" y="5367757"/>
            <a:ext cx="5486943" cy="804876"/>
          </a:xfrm>
        </p:spPr>
        <p:txBody>
          <a:bodyPr/>
          <a:lstStyle>
            <a:lvl1pPr marL="0" indent="0">
              <a:buNone/>
              <a:defRPr sz="1200"/>
            </a:lvl1pPr>
            <a:lvl2pPr marL="400736" indent="0">
              <a:buNone/>
              <a:defRPr sz="1100"/>
            </a:lvl2pPr>
            <a:lvl3pPr marL="801472" indent="0">
              <a:buNone/>
              <a:defRPr sz="900"/>
            </a:lvl3pPr>
            <a:lvl4pPr marL="1202207" indent="0">
              <a:buNone/>
              <a:defRPr sz="800"/>
            </a:lvl4pPr>
            <a:lvl5pPr marL="1602943" indent="0">
              <a:buNone/>
              <a:defRPr sz="800"/>
            </a:lvl5pPr>
            <a:lvl6pPr marL="2003679" indent="0">
              <a:buNone/>
              <a:defRPr sz="800"/>
            </a:lvl6pPr>
            <a:lvl7pPr marL="2404415" indent="0">
              <a:buNone/>
              <a:defRPr sz="800"/>
            </a:lvl7pPr>
            <a:lvl8pPr marL="2805151" indent="0">
              <a:buNone/>
              <a:defRPr sz="800"/>
            </a:lvl8pPr>
            <a:lvl9pPr marL="3205886" indent="0">
              <a:buNone/>
              <a:defRPr sz="800"/>
            </a:lvl9pPr>
          </a:lstStyle>
          <a:p>
            <a:pPr lvl="0"/>
            <a:r>
              <a:rPr lang="en-US" smtClean="0"/>
              <a:t>Click to edit Master text styles</a:t>
            </a:r>
          </a:p>
        </p:txBody>
      </p:sp>
    </p:spTree>
    <p:extLst>
      <p:ext uri="{BB962C8B-B14F-4D97-AF65-F5344CB8AC3E}">
        <p14:creationId xmlns:p14="http://schemas.microsoft.com/office/powerpoint/2010/main" val="21860340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w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image" Target="../media/image1.wmf"/><Relationship Id="rId2" Type="http://schemas.openxmlformats.org/officeDocument/2006/relationships/slideLayout" Target="../slideLayouts/slideLayout13.xml"/><Relationship Id="rId16" Type="http://schemas.openxmlformats.org/officeDocument/2006/relationships/theme" Target="../theme/theme2.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17" Type="http://schemas.openxmlformats.org/officeDocument/2006/relationships/image" Target="../media/image1.wmf"/><Relationship Id="rId2" Type="http://schemas.openxmlformats.org/officeDocument/2006/relationships/slideLayout" Target="../slideLayouts/slideLayout28.xml"/><Relationship Id="rId16" Type="http://schemas.openxmlformats.org/officeDocument/2006/relationships/theme" Target="../theme/theme3.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5" Type="http://schemas.openxmlformats.org/officeDocument/2006/relationships/slideLayout" Target="../slideLayouts/slideLayout4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slideLayout" Target="../slideLayouts/slideLayout4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9.xml"/><Relationship Id="rId13" Type="http://schemas.openxmlformats.org/officeDocument/2006/relationships/slideLayout" Target="../slideLayouts/slideLayout54.xml"/><Relationship Id="rId3" Type="http://schemas.openxmlformats.org/officeDocument/2006/relationships/slideLayout" Target="../slideLayouts/slideLayout44.xml"/><Relationship Id="rId7" Type="http://schemas.openxmlformats.org/officeDocument/2006/relationships/slideLayout" Target="../slideLayouts/slideLayout48.xml"/><Relationship Id="rId12" Type="http://schemas.openxmlformats.org/officeDocument/2006/relationships/slideLayout" Target="../slideLayouts/slideLayout53.xml"/><Relationship Id="rId17" Type="http://schemas.openxmlformats.org/officeDocument/2006/relationships/image" Target="../media/image1.wmf"/><Relationship Id="rId2" Type="http://schemas.openxmlformats.org/officeDocument/2006/relationships/slideLayout" Target="../slideLayouts/slideLayout43.xml"/><Relationship Id="rId16" Type="http://schemas.openxmlformats.org/officeDocument/2006/relationships/theme" Target="../theme/theme4.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5" Type="http://schemas.openxmlformats.org/officeDocument/2006/relationships/slideLayout" Target="../slideLayouts/slideLayout46.xml"/><Relationship Id="rId15" Type="http://schemas.openxmlformats.org/officeDocument/2006/relationships/slideLayout" Target="../slideLayouts/slideLayout56.xml"/><Relationship Id="rId10" Type="http://schemas.openxmlformats.org/officeDocument/2006/relationships/slideLayout" Target="../slideLayouts/slideLayout51.xml"/><Relationship Id="rId4" Type="http://schemas.openxmlformats.org/officeDocument/2006/relationships/slideLayout" Target="../slideLayouts/slideLayout45.xml"/><Relationship Id="rId9" Type="http://schemas.openxmlformats.org/officeDocument/2006/relationships/slideLayout" Target="../slideLayouts/slideLayout50.xml"/><Relationship Id="rId14" Type="http://schemas.openxmlformats.org/officeDocument/2006/relationships/slideLayout" Target="../slideLayouts/slideLayout5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171" name="Rectangle 3"/>
          <p:cNvSpPr>
            <a:spLocks noGrp="1" noChangeArrowheads="1"/>
          </p:cNvSpPr>
          <p:nvPr>
            <p:ph type="title"/>
          </p:nvPr>
        </p:nvSpPr>
        <p:spPr bwMode="auto">
          <a:xfrm>
            <a:off x="0" y="0"/>
            <a:ext cx="9144000" cy="1238270"/>
          </a:xfrm>
          <a:prstGeom prst="rect">
            <a:avLst/>
          </a:prstGeom>
          <a:noFill/>
          <a:ln>
            <a:noFill/>
          </a:ln>
          <a:effectLst>
            <a:outerShdw dist="17961" dir="2700000" algn="ctr" rotWithShape="0">
              <a:srgbClr val="96CCEE"/>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ctr" anchorCtr="0" compatLnSpc="1">
            <a:prstTxWarp prst="textNoShape">
              <a:avLst/>
            </a:prstTxWarp>
          </a:bodyPr>
          <a:lstStyle/>
          <a:p>
            <a:pPr lvl="0"/>
            <a:r>
              <a:rPr lang="en-GB" smtClean="0"/>
              <a:t>Click to edit Master title style</a:t>
            </a:r>
          </a:p>
        </p:txBody>
      </p:sp>
      <p:sp>
        <p:nvSpPr>
          <p:cNvPr id="7172" name="Rectangle 4"/>
          <p:cNvSpPr>
            <a:spLocks noGrp="1" noChangeArrowheads="1"/>
          </p:cNvSpPr>
          <p:nvPr>
            <p:ph type="body" idx="1"/>
          </p:nvPr>
        </p:nvSpPr>
        <p:spPr bwMode="auto">
          <a:xfrm>
            <a:off x="442539" y="1380815"/>
            <a:ext cx="8291501" cy="46118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p:txBody>
      </p:sp>
      <p:sp>
        <p:nvSpPr>
          <p:cNvPr id="7174" name="Line 6"/>
          <p:cNvSpPr>
            <a:spLocks noChangeShapeType="1"/>
          </p:cNvSpPr>
          <p:nvPr/>
        </p:nvSpPr>
        <p:spPr bwMode="auto">
          <a:xfrm>
            <a:off x="0" y="1246909"/>
            <a:ext cx="9144000" cy="0"/>
          </a:xfrm>
          <a:prstGeom prst="line">
            <a:avLst/>
          </a:prstGeom>
          <a:noFill/>
          <a:ln w="38100">
            <a:solidFill>
              <a:srgbClr val="1E7FB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28398" dir="1593903" algn="ctr" rotWithShape="0">
                    <a:schemeClr val="bg2"/>
                  </a:outerShdw>
                </a:effectLst>
              </a14:hiddenEffects>
            </a:ext>
          </a:extLst>
        </p:spPr>
        <p:txBody>
          <a:bodyPr lIns="80147" tIns="40074" rIns="80147" bIns="40074"/>
          <a:lstStyle/>
          <a:p>
            <a:pPr rtl="1" fontAlgn="base">
              <a:spcBef>
                <a:spcPct val="0"/>
              </a:spcBef>
              <a:spcAft>
                <a:spcPct val="0"/>
              </a:spcAft>
            </a:pPr>
            <a:endParaRPr lang="en-GB" sz="3400" b="1">
              <a:solidFill>
                <a:srgbClr val="000066"/>
              </a:solidFill>
            </a:endParaRPr>
          </a:p>
        </p:txBody>
      </p:sp>
      <p:sp>
        <p:nvSpPr>
          <p:cNvPr id="7180" name="Rectangle 12"/>
          <p:cNvSpPr>
            <a:spLocks noChangeArrowheads="1"/>
          </p:cNvSpPr>
          <p:nvPr/>
        </p:nvSpPr>
        <p:spPr bwMode="auto">
          <a:xfrm>
            <a:off x="1358" y="6015688"/>
            <a:ext cx="9144000" cy="842312"/>
          </a:xfrm>
          <a:prstGeom prst="rect">
            <a:avLst/>
          </a:prstGeom>
          <a:solidFill>
            <a:srgbClr val="1E7FB8"/>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0147" tIns="40074" rIns="80147" bIns="40074" anchor="ctr"/>
          <a:lstStyle/>
          <a:p>
            <a:pPr rtl="1" fontAlgn="base">
              <a:spcBef>
                <a:spcPct val="0"/>
              </a:spcBef>
              <a:spcAft>
                <a:spcPct val="0"/>
              </a:spcAft>
            </a:pPr>
            <a:endParaRPr lang="en-GB" sz="3400" b="1">
              <a:solidFill>
                <a:srgbClr val="000066"/>
              </a:solidFill>
            </a:endParaRPr>
          </a:p>
        </p:txBody>
      </p:sp>
      <p:sp>
        <p:nvSpPr>
          <p:cNvPr id="7181" name="Rectangle 13"/>
          <p:cNvSpPr>
            <a:spLocks noChangeArrowheads="1"/>
          </p:cNvSpPr>
          <p:nvPr/>
        </p:nvSpPr>
        <p:spPr bwMode="auto">
          <a:xfrm>
            <a:off x="927161" y="6426045"/>
            <a:ext cx="4247561" cy="4319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defTabSz="914179" fontAlgn="base">
              <a:spcBef>
                <a:spcPct val="0"/>
              </a:spcBef>
              <a:spcAft>
                <a:spcPct val="0"/>
              </a:spcAft>
            </a:pPr>
            <a:r>
              <a:rPr lang="en-GB" sz="1200" b="1">
                <a:solidFill>
                  <a:srgbClr val="96CCEE"/>
                </a:solidFill>
                <a:latin typeface="Arial Narrow" pitchFamily="34" charset="0"/>
              </a:rPr>
              <a:t>TITLE from VIEW and SLIDE MASTER</a:t>
            </a:r>
            <a:r>
              <a:rPr lang="en-GB" sz="1200" b="1">
                <a:solidFill>
                  <a:srgbClr val="72BBE8"/>
                </a:solidFill>
                <a:latin typeface="Arial Narrow" pitchFamily="34" charset="0"/>
              </a:rPr>
              <a:t> </a:t>
            </a:r>
            <a:r>
              <a:rPr lang="en-GB" sz="1200" b="1">
                <a:solidFill>
                  <a:srgbClr val="FFFFFF"/>
                </a:solidFill>
                <a:latin typeface="Arial Narrow" pitchFamily="34" charset="0"/>
              </a:rPr>
              <a:t> </a:t>
            </a:r>
            <a:r>
              <a:rPr lang="en-US" b="1" baseline="12000">
                <a:solidFill>
                  <a:srgbClr val="FFFFFF"/>
                </a:solidFill>
                <a:latin typeface="Arial Narrow" pitchFamily="34" charset="0"/>
              </a:rPr>
              <a:t>|</a:t>
            </a:r>
            <a:r>
              <a:rPr lang="en-GB" sz="1200" b="1">
                <a:solidFill>
                  <a:srgbClr val="96CCEE"/>
                </a:solidFill>
                <a:latin typeface="Arial Narrow" pitchFamily="34" charset="0"/>
              </a:rPr>
              <a:t>  </a:t>
            </a:r>
            <a:fld id="{E1B43D01-AE87-46AE-9899-B2BE14596B6F}" type="datetime4">
              <a:rPr lang="en-GB" sz="1200">
                <a:solidFill>
                  <a:srgbClr val="96CCEE"/>
                </a:solidFill>
                <a:latin typeface="Arial Narrow" pitchFamily="34" charset="0"/>
              </a:rPr>
              <a:pPr defTabSz="914179" fontAlgn="base">
                <a:spcBef>
                  <a:spcPct val="0"/>
                </a:spcBef>
                <a:spcAft>
                  <a:spcPct val="0"/>
                </a:spcAft>
              </a:pPr>
              <a:t>03 May 2016</a:t>
            </a:fld>
            <a:endParaRPr lang="en-GB" sz="1200" b="1">
              <a:solidFill>
                <a:srgbClr val="96CCEE"/>
              </a:solidFill>
              <a:latin typeface="Arial Narrow" pitchFamily="34" charset="0"/>
            </a:endParaRPr>
          </a:p>
        </p:txBody>
      </p:sp>
      <p:sp>
        <p:nvSpPr>
          <p:cNvPr id="7182" name="Rectangle 14"/>
          <p:cNvSpPr>
            <a:spLocks noChangeArrowheads="1"/>
          </p:cNvSpPr>
          <p:nvPr/>
        </p:nvSpPr>
        <p:spPr bwMode="auto">
          <a:xfrm>
            <a:off x="359734" y="6398688"/>
            <a:ext cx="355660" cy="3326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algn="r" defTabSz="914179" fontAlgn="base">
              <a:spcBef>
                <a:spcPct val="0"/>
              </a:spcBef>
              <a:spcAft>
                <a:spcPct val="0"/>
              </a:spcAft>
            </a:pPr>
            <a:fld id="{1BCC40E2-83C2-42F7-A2FC-F34CA48B674C}" type="slidenum">
              <a:rPr lang="x-none" sz="1500" b="1">
                <a:solidFill>
                  <a:srgbClr val="72BBE8"/>
                </a:solidFill>
                <a:latin typeface="Arial Narrow" pitchFamily="34" charset="0"/>
              </a:rPr>
              <a:pPr algn="r" defTabSz="914179" fontAlgn="base">
                <a:spcBef>
                  <a:spcPct val="0"/>
                </a:spcBef>
                <a:spcAft>
                  <a:spcPct val="0"/>
                </a:spcAft>
              </a:pPr>
              <a:t>‹#›</a:t>
            </a:fld>
            <a:r>
              <a:rPr lang="en-GB" sz="1500" b="1">
                <a:solidFill>
                  <a:srgbClr val="72BBE8"/>
                </a:solidFill>
                <a:latin typeface="Arial Narrow" pitchFamily="34" charset="0"/>
              </a:rPr>
              <a:t> </a:t>
            </a:r>
            <a:r>
              <a:rPr lang="en-US" sz="2100" b="1" baseline="14000">
                <a:solidFill>
                  <a:srgbClr val="FFFFFF"/>
                </a:solidFill>
                <a:latin typeface="Arial Narrow" pitchFamily="34" charset="0"/>
              </a:rPr>
              <a:t>|</a:t>
            </a:r>
          </a:p>
        </p:txBody>
      </p:sp>
      <p:pic>
        <p:nvPicPr>
          <p:cNvPr id="7185" name="Picture 17" descr="WHO-EN-white-H"/>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6431751" y="6040166"/>
            <a:ext cx="2207266" cy="7170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645046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179" rtl="0" fontAlgn="base">
        <a:spcBef>
          <a:spcPct val="0"/>
        </a:spcBef>
        <a:spcAft>
          <a:spcPct val="0"/>
        </a:spcAft>
        <a:defRPr sz="3500" b="1">
          <a:solidFill>
            <a:srgbClr val="000066"/>
          </a:solidFill>
          <a:latin typeface="+mj-lt"/>
          <a:ea typeface="+mj-ea"/>
          <a:cs typeface="+mj-cs"/>
        </a:defRPr>
      </a:lvl1pPr>
      <a:lvl2pPr algn="ctr" defTabSz="914179" rtl="0" fontAlgn="base">
        <a:spcBef>
          <a:spcPct val="0"/>
        </a:spcBef>
        <a:spcAft>
          <a:spcPct val="0"/>
        </a:spcAft>
        <a:defRPr sz="3500" b="1">
          <a:solidFill>
            <a:srgbClr val="000066"/>
          </a:solidFill>
          <a:latin typeface="Arial" charset="0"/>
          <a:cs typeface="Arial" charset="0"/>
        </a:defRPr>
      </a:lvl2pPr>
      <a:lvl3pPr algn="ctr" defTabSz="914179" rtl="0" fontAlgn="base">
        <a:spcBef>
          <a:spcPct val="0"/>
        </a:spcBef>
        <a:spcAft>
          <a:spcPct val="0"/>
        </a:spcAft>
        <a:defRPr sz="3500" b="1">
          <a:solidFill>
            <a:srgbClr val="000066"/>
          </a:solidFill>
          <a:latin typeface="Arial" charset="0"/>
          <a:cs typeface="Arial" charset="0"/>
        </a:defRPr>
      </a:lvl3pPr>
      <a:lvl4pPr algn="ctr" defTabSz="914179" rtl="0" fontAlgn="base">
        <a:spcBef>
          <a:spcPct val="0"/>
        </a:spcBef>
        <a:spcAft>
          <a:spcPct val="0"/>
        </a:spcAft>
        <a:defRPr sz="3500" b="1">
          <a:solidFill>
            <a:srgbClr val="000066"/>
          </a:solidFill>
          <a:latin typeface="Arial" charset="0"/>
          <a:cs typeface="Arial" charset="0"/>
        </a:defRPr>
      </a:lvl4pPr>
      <a:lvl5pPr algn="ctr" defTabSz="914179" rtl="0" fontAlgn="base">
        <a:spcBef>
          <a:spcPct val="0"/>
        </a:spcBef>
        <a:spcAft>
          <a:spcPct val="0"/>
        </a:spcAft>
        <a:defRPr sz="3500" b="1">
          <a:solidFill>
            <a:srgbClr val="000066"/>
          </a:solidFill>
          <a:latin typeface="Arial" charset="0"/>
          <a:cs typeface="Arial" charset="0"/>
        </a:defRPr>
      </a:lvl5pPr>
      <a:lvl6pPr marL="400736" algn="ctr" defTabSz="914179" rtl="0" fontAlgn="base">
        <a:spcBef>
          <a:spcPct val="0"/>
        </a:spcBef>
        <a:spcAft>
          <a:spcPct val="0"/>
        </a:spcAft>
        <a:defRPr sz="3500" b="1">
          <a:solidFill>
            <a:srgbClr val="000066"/>
          </a:solidFill>
          <a:latin typeface="Arial" charset="0"/>
          <a:cs typeface="Arial" charset="0"/>
        </a:defRPr>
      </a:lvl6pPr>
      <a:lvl7pPr marL="801472" algn="ctr" defTabSz="914179" rtl="0" fontAlgn="base">
        <a:spcBef>
          <a:spcPct val="0"/>
        </a:spcBef>
        <a:spcAft>
          <a:spcPct val="0"/>
        </a:spcAft>
        <a:defRPr sz="3500" b="1">
          <a:solidFill>
            <a:srgbClr val="000066"/>
          </a:solidFill>
          <a:latin typeface="Arial" charset="0"/>
          <a:cs typeface="Arial" charset="0"/>
        </a:defRPr>
      </a:lvl7pPr>
      <a:lvl8pPr marL="1202207" algn="ctr" defTabSz="914179" rtl="0" fontAlgn="base">
        <a:spcBef>
          <a:spcPct val="0"/>
        </a:spcBef>
        <a:spcAft>
          <a:spcPct val="0"/>
        </a:spcAft>
        <a:defRPr sz="3500" b="1">
          <a:solidFill>
            <a:srgbClr val="000066"/>
          </a:solidFill>
          <a:latin typeface="Arial" charset="0"/>
          <a:cs typeface="Arial" charset="0"/>
        </a:defRPr>
      </a:lvl8pPr>
      <a:lvl9pPr marL="1602943" algn="ctr" defTabSz="914179" rtl="0" fontAlgn="base">
        <a:spcBef>
          <a:spcPct val="0"/>
        </a:spcBef>
        <a:spcAft>
          <a:spcPct val="0"/>
        </a:spcAft>
        <a:defRPr sz="3500" b="1">
          <a:solidFill>
            <a:srgbClr val="000066"/>
          </a:solidFill>
          <a:latin typeface="Arial" charset="0"/>
          <a:cs typeface="Arial" charset="0"/>
        </a:defRPr>
      </a:lvl9pPr>
    </p:titleStyle>
    <p:bodyStyle>
      <a:lvl1pPr marL="342295" indent="-342295" algn="l" defTabSz="914179" rtl="0" fontAlgn="base">
        <a:spcBef>
          <a:spcPct val="80000"/>
        </a:spcBef>
        <a:spcAft>
          <a:spcPct val="0"/>
        </a:spcAft>
        <a:buClr>
          <a:srgbClr val="1E7FB8"/>
        </a:buClr>
        <a:buFont typeface="Wingdings" pitchFamily="2" charset="2"/>
        <a:buChar char="l"/>
        <a:defRPr sz="2500">
          <a:solidFill>
            <a:srgbClr val="000066"/>
          </a:solidFill>
          <a:latin typeface="+mn-lt"/>
          <a:ea typeface="+mn-ea"/>
          <a:cs typeface="+mn-cs"/>
        </a:defRPr>
      </a:lvl1pPr>
      <a:lvl2pPr marL="805646" indent="-282464" algn="l" defTabSz="914179" rtl="0" fontAlgn="base">
        <a:spcBef>
          <a:spcPct val="20000"/>
        </a:spcBef>
        <a:spcAft>
          <a:spcPct val="0"/>
        </a:spcAft>
        <a:buClr>
          <a:srgbClr val="1E7FB8"/>
        </a:buClr>
        <a:buFont typeface="Arial" charset="0"/>
        <a:buChar char="–"/>
        <a:defRPr sz="2100">
          <a:solidFill>
            <a:srgbClr val="000066"/>
          </a:solidFill>
          <a:latin typeface="+mn-lt"/>
          <a:cs typeface="+mn-cs"/>
        </a:defRPr>
      </a:lvl2pPr>
      <a:lvl3pPr marL="1256474" indent="-269940" algn="l" defTabSz="914179" rtl="0" fontAlgn="base">
        <a:spcBef>
          <a:spcPct val="20000"/>
        </a:spcBef>
        <a:spcAft>
          <a:spcPct val="0"/>
        </a:spcAft>
        <a:buClr>
          <a:srgbClr val="1E7FB8"/>
        </a:buClr>
        <a:buChar char="•"/>
        <a:defRPr sz="2100">
          <a:solidFill>
            <a:srgbClr val="000066"/>
          </a:solidFill>
          <a:latin typeface="Arial Narrow" pitchFamily="34" charset="0"/>
          <a:cs typeface="+mn-cs"/>
        </a:defRPr>
      </a:lvl3pPr>
      <a:lvl4pPr marL="1664167" indent="-226806" algn="l" defTabSz="914179" rtl="0" fontAlgn="base">
        <a:spcBef>
          <a:spcPct val="20000"/>
        </a:spcBef>
        <a:spcAft>
          <a:spcPct val="0"/>
        </a:spcAft>
        <a:buClr>
          <a:srgbClr val="1E7FB8"/>
        </a:buClr>
        <a:buChar char="–"/>
        <a:defRPr sz="2100">
          <a:solidFill>
            <a:srgbClr val="000066"/>
          </a:solidFill>
          <a:latin typeface="Arial Narrow" pitchFamily="34" charset="0"/>
          <a:cs typeface="+mn-cs"/>
        </a:defRPr>
      </a:lvl4pPr>
      <a:lvl5pPr marL="1988374" indent="-144710" algn="r" defTabSz="914179" rtl="1" fontAlgn="base">
        <a:spcBef>
          <a:spcPct val="20000"/>
        </a:spcBef>
        <a:spcAft>
          <a:spcPct val="0"/>
        </a:spcAft>
        <a:buChar char="»"/>
        <a:defRPr sz="2000">
          <a:solidFill>
            <a:srgbClr val="000066"/>
          </a:solidFill>
          <a:latin typeface="+mn-lt"/>
          <a:cs typeface="+mn-cs"/>
        </a:defRPr>
      </a:lvl5pPr>
      <a:lvl6pPr marL="2389109" indent="-144710" algn="r" defTabSz="914179" rtl="1" fontAlgn="base">
        <a:spcBef>
          <a:spcPct val="20000"/>
        </a:spcBef>
        <a:spcAft>
          <a:spcPct val="0"/>
        </a:spcAft>
        <a:buChar char="»"/>
        <a:defRPr sz="2000">
          <a:solidFill>
            <a:srgbClr val="000066"/>
          </a:solidFill>
          <a:latin typeface="+mn-lt"/>
          <a:cs typeface="+mn-cs"/>
        </a:defRPr>
      </a:lvl6pPr>
      <a:lvl7pPr marL="2789845" indent="-144710" algn="r" defTabSz="914179" rtl="1" fontAlgn="base">
        <a:spcBef>
          <a:spcPct val="20000"/>
        </a:spcBef>
        <a:spcAft>
          <a:spcPct val="0"/>
        </a:spcAft>
        <a:buChar char="»"/>
        <a:defRPr sz="2000">
          <a:solidFill>
            <a:srgbClr val="000066"/>
          </a:solidFill>
          <a:latin typeface="+mn-lt"/>
          <a:cs typeface="+mn-cs"/>
        </a:defRPr>
      </a:lvl7pPr>
      <a:lvl8pPr marL="3190581" indent="-144710" algn="r" defTabSz="914179" rtl="1" fontAlgn="base">
        <a:spcBef>
          <a:spcPct val="20000"/>
        </a:spcBef>
        <a:spcAft>
          <a:spcPct val="0"/>
        </a:spcAft>
        <a:buChar char="»"/>
        <a:defRPr sz="2000">
          <a:solidFill>
            <a:srgbClr val="000066"/>
          </a:solidFill>
          <a:latin typeface="+mn-lt"/>
          <a:cs typeface="+mn-cs"/>
        </a:defRPr>
      </a:lvl8pPr>
      <a:lvl9pPr marL="3591317" indent="-144710" algn="r" defTabSz="914179" rtl="1" fontAlgn="base">
        <a:spcBef>
          <a:spcPct val="20000"/>
        </a:spcBef>
        <a:spcAft>
          <a:spcPct val="0"/>
        </a:spcAft>
        <a:buChar char="»"/>
        <a:defRPr sz="2000">
          <a:solidFill>
            <a:srgbClr val="000066"/>
          </a:solidFill>
          <a:latin typeface="+mn-lt"/>
          <a:cs typeface="+mn-cs"/>
        </a:defRPr>
      </a:lvl9pPr>
    </p:bodyStyle>
    <p:otherStyle>
      <a:defPPr>
        <a:defRPr lang="en-US"/>
      </a:defPPr>
      <a:lvl1pPr marL="0" algn="l" defTabSz="801472" rtl="0" eaLnBrk="1" latinLnBrk="0" hangingPunct="1">
        <a:defRPr sz="1600" kern="1200">
          <a:solidFill>
            <a:schemeClr val="tx1"/>
          </a:solidFill>
          <a:latin typeface="+mn-lt"/>
          <a:ea typeface="+mn-ea"/>
          <a:cs typeface="+mn-cs"/>
        </a:defRPr>
      </a:lvl1pPr>
      <a:lvl2pPr marL="400736" algn="l" defTabSz="801472" rtl="0" eaLnBrk="1" latinLnBrk="0" hangingPunct="1">
        <a:defRPr sz="1600" kern="1200">
          <a:solidFill>
            <a:schemeClr val="tx1"/>
          </a:solidFill>
          <a:latin typeface="+mn-lt"/>
          <a:ea typeface="+mn-ea"/>
          <a:cs typeface="+mn-cs"/>
        </a:defRPr>
      </a:lvl2pPr>
      <a:lvl3pPr marL="801472" algn="l" defTabSz="801472" rtl="0" eaLnBrk="1" latinLnBrk="0" hangingPunct="1">
        <a:defRPr sz="1600" kern="1200">
          <a:solidFill>
            <a:schemeClr val="tx1"/>
          </a:solidFill>
          <a:latin typeface="+mn-lt"/>
          <a:ea typeface="+mn-ea"/>
          <a:cs typeface="+mn-cs"/>
        </a:defRPr>
      </a:lvl3pPr>
      <a:lvl4pPr marL="1202207" algn="l" defTabSz="801472" rtl="0" eaLnBrk="1" latinLnBrk="0" hangingPunct="1">
        <a:defRPr sz="1600" kern="1200">
          <a:solidFill>
            <a:schemeClr val="tx1"/>
          </a:solidFill>
          <a:latin typeface="+mn-lt"/>
          <a:ea typeface="+mn-ea"/>
          <a:cs typeface="+mn-cs"/>
        </a:defRPr>
      </a:lvl4pPr>
      <a:lvl5pPr marL="1602943" algn="l" defTabSz="801472" rtl="0" eaLnBrk="1" latinLnBrk="0" hangingPunct="1">
        <a:defRPr sz="1600" kern="1200">
          <a:solidFill>
            <a:schemeClr val="tx1"/>
          </a:solidFill>
          <a:latin typeface="+mn-lt"/>
          <a:ea typeface="+mn-ea"/>
          <a:cs typeface="+mn-cs"/>
        </a:defRPr>
      </a:lvl5pPr>
      <a:lvl6pPr marL="2003679" algn="l" defTabSz="801472" rtl="0" eaLnBrk="1" latinLnBrk="0" hangingPunct="1">
        <a:defRPr sz="1600" kern="1200">
          <a:solidFill>
            <a:schemeClr val="tx1"/>
          </a:solidFill>
          <a:latin typeface="+mn-lt"/>
          <a:ea typeface="+mn-ea"/>
          <a:cs typeface="+mn-cs"/>
        </a:defRPr>
      </a:lvl6pPr>
      <a:lvl7pPr marL="2404415" algn="l" defTabSz="801472" rtl="0" eaLnBrk="1" latinLnBrk="0" hangingPunct="1">
        <a:defRPr sz="1600" kern="1200">
          <a:solidFill>
            <a:schemeClr val="tx1"/>
          </a:solidFill>
          <a:latin typeface="+mn-lt"/>
          <a:ea typeface="+mn-ea"/>
          <a:cs typeface="+mn-cs"/>
        </a:defRPr>
      </a:lvl7pPr>
      <a:lvl8pPr marL="2805151" algn="l" defTabSz="801472" rtl="0" eaLnBrk="1" latinLnBrk="0" hangingPunct="1">
        <a:defRPr sz="1600" kern="1200">
          <a:solidFill>
            <a:schemeClr val="tx1"/>
          </a:solidFill>
          <a:latin typeface="+mn-lt"/>
          <a:ea typeface="+mn-ea"/>
          <a:cs typeface="+mn-cs"/>
        </a:defRPr>
      </a:lvl8pPr>
      <a:lvl9pPr marL="3205886" algn="l" defTabSz="801472" rtl="0" eaLnBrk="1" latinLnBrk="0" hangingPunct="1">
        <a:defRPr sz="16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0" y="0"/>
            <a:ext cx="9144000" cy="1238250"/>
          </a:xfrm>
          <a:prstGeom prst="rect">
            <a:avLst/>
          </a:prstGeom>
          <a:noFill/>
          <a:ln>
            <a:noFill/>
          </a:ln>
          <a:effectLst>
            <a:outerShdw dist="17961" dir="2700000" algn="ctr" rotWithShape="0">
              <a:srgbClr val="96CCEE"/>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ctr"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442913" y="1381125"/>
            <a:ext cx="8291512" cy="4611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2052" name="Line 4"/>
          <p:cNvSpPr>
            <a:spLocks noChangeShapeType="1"/>
          </p:cNvSpPr>
          <p:nvPr/>
        </p:nvSpPr>
        <p:spPr bwMode="auto">
          <a:xfrm>
            <a:off x="0" y="1246188"/>
            <a:ext cx="9144000" cy="0"/>
          </a:xfrm>
          <a:prstGeom prst="line">
            <a:avLst/>
          </a:prstGeom>
          <a:noFill/>
          <a:ln w="38100">
            <a:solidFill>
              <a:srgbClr val="1E7FB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28398" dir="1593903" algn="ctr" rotWithShape="0">
                    <a:schemeClr val="bg2"/>
                  </a:outerShdw>
                </a:effectLst>
              </a14:hiddenEffects>
            </a:ext>
          </a:extLst>
        </p:spPr>
        <p:txBody>
          <a:bodyPr/>
          <a:lstStyle/>
          <a:p>
            <a:pPr rtl="1" fontAlgn="base">
              <a:spcBef>
                <a:spcPct val="0"/>
              </a:spcBef>
              <a:spcAft>
                <a:spcPct val="0"/>
              </a:spcAft>
            </a:pPr>
            <a:endParaRPr lang="en-US" sz="3900" b="1">
              <a:solidFill>
                <a:srgbClr val="000066"/>
              </a:solidFill>
            </a:endParaRPr>
          </a:p>
        </p:txBody>
      </p:sp>
      <p:sp>
        <p:nvSpPr>
          <p:cNvPr id="2053" name="Rectangle 5"/>
          <p:cNvSpPr>
            <a:spLocks noChangeArrowheads="1"/>
          </p:cNvSpPr>
          <p:nvPr/>
        </p:nvSpPr>
        <p:spPr bwMode="auto">
          <a:xfrm>
            <a:off x="1588" y="6015038"/>
            <a:ext cx="9144000" cy="842962"/>
          </a:xfrm>
          <a:prstGeom prst="rect">
            <a:avLst/>
          </a:prstGeom>
          <a:solidFill>
            <a:srgbClr val="1E7FB8"/>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rtl="1" fontAlgn="base">
              <a:spcBef>
                <a:spcPct val="0"/>
              </a:spcBef>
              <a:spcAft>
                <a:spcPct val="0"/>
              </a:spcAft>
            </a:pPr>
            <a:endParaRPr lang="en-US" sz="3900" b="1">
              <a:solidFill>
                <a:srgbClr val="000066"/>
              </a:solidFill>
            </a:endParaRPr>
          </a:p>
        </p:txBody>
      </p:sp>
      <p:sp>
        <p:nvSpPr>
          <p:cNvPr id="2054" name="Rectangle 6"/>
          <p:cNvSpPr>
            <a:spLocks noChangeArrowheads="1"/>
          </p:cNvSpPr>
          <p:nvPr/>
        </p:nvSpPr>
        <p:spPr bwMode="auto">
          <a:xfrm>
            <a:off x="927100" y="6426200"/>
            <a:ext cx="424815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fontAlgn="base">
              <a:spcBef>
                <a:spcPct val="0"/>
              </a:spcBef>
              <a:spcAft>
                <a:spcPct val="0"/>
              </a:spcAft>
            </a:pPr>
            <a:r>
              <a:rPr lang="en-US" sz="1200" b="1" dirty="0">
                <a:solidFill>
                  <a:srgbClr val="96CCEE"/>
                </a:solidFill>
                <a:latin typeface="Arial Narrow" pitchFamily="34" charset="0"/>
              </a:rPr>
              <a:t>Child Health and e-Waste</a:t>
            </a:r>
            <a:endParaRPr lang="en-US" sz="1200" dirty="0">
              <a:solidFill>
                <a:srgbClr val="96CCEE"/>
              </a:solidFill>
              <a:latin typeface="Arial Narrow" pitchFamily="34" charset="0"/>
            </a:endParaRPr>
          </a:p>
        </p:txBody>
      </p:sp>
      <p:sp>
        <p:nvSpPr>
          <p:cNvPr id="2055" name="Rectangle 7"/>
          <p:cNvSpPr>
            <a:spLocks noChangeArrowheads="1"/>
          </p:cNvSpPr>
          <p:nvPr/>
        </p:nvSpPr>
        <p:spPr bwMode="auto">
          <a:xfrm>
            <a:off x="360363" y="6399231"/>
            <a:ext cx="355600" cy="331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algn="r" fontAlgn="base">
              <a:spcBef>
                <a:spcPct val="0"/>
              </a:spcBef>
              <a:spcAft>
                <a:spcPct val="0"/>
              </a:spcAft>
            </a:pPr>
            <a:fld id="{B4C1C295-C3CC-45F5-A0A6-131FFE17F36E}" type="slidenum">
              <a:rPr lang="ar-SA" sz="1500" b="1">
                <a:solidFill>
                  <a:srgbClr val="72BBE8"/>
                </a:solidFill>
                <a:latin typeface="Arial Narrow" pitchFamily="34" charset="0"/>
              </a:rPr>
              <a:pPr algn="r" fontAlgn="base">
                <a:spcBef>
                  <a:spcPct val="0"/>
                </a:spcBef>
                <a:spcAft>
                  <a:spcPct val="0"/>
                </a:spcAft>
              </a:pPr>
              <a:t>‹#›</a:t>
            </a:fld>
            <a:r>
              <a:rPr lang="en-US" sz="1500" b="1">
                <a:solidFill>
                  <a:srgbClr val="72BBE8"/>
                </a:solidFill>
                <a:latin typeface="Arial Narrow" pitchFamily="34" charset="0"/>
              </a:rPr>
              <a:t> </a:t>
            </a:r>
            <a:r>
              <a:rPr lang="en-US" sz="2100" b="1" baseline="14000">
                <a:solidFill>
                  <a:srgbClr val="FFFFFF"/>
                </a:solidFill>
                <a:latin typeface="Arial Narrow" pitchFamily="34" charset="0"/>
              </a:rPr>
              <a:t>|</a:t>
            </a:r>
          </a:p>
        </p:txBody>
      </p:sp>
      <p:pic>
        <p:nvPicPr>
          <p:cNvPr id="2056" name="Picture 8" descr="WHO-EN-white-H"/>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6430963" y="6040438"/>
            <a:ext cx="2208212" cy="71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7620210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Lst>
  <p:timing>
    <p:tnLst>
      <p:par>
        <p:cTn id="1" dur="indefinite" restart="never" nodeType="tmRoot"/>
      </p:par>
    </p:tnLst>
  </p:timing>
  <p:txStyles>
    <p:titleStyle>
      <a:lvl1pPr algn="ctr" rtl="0" eaLnBrk="0" fontAlgn="base" hangingPunct="0">
        <a:spcBef>
          <a:spcPct val="0"/>
        </a:spcBef>
        <a:spcAft>
          <a:spcPct val="0"/>
        </a:spcAft>
        <a:defRPr sz="3500" b="1">
          <a:solidFill>
            <a:srgbClr val="000066"/>
          </a:solidFill>
          <a:latin typeface="+mj-lt"/>
          <a:ea typeface="+mj-ea"/>
          <a:cs typeface="+mj-cs"/>
        </a:defRPr>
      </a:lvl1pPr>
      <a:lvl2pPr algn="ctr" rtl="0" eaLnBrk="0" fontAlgn="base" hangingPunct="0">
        <a:spcBef>
          <a:spcPct val="0"/>
        </a:spcBef>
        <a:spcAft>
          <a:spcPct val="0"/>
        </a:spcAft>
        <a:defRPr sz="3500" b="1">
          <a:solidFill>
            <a:srgbClr val="000066"/>
          </a:solidFill>
          <a:latin typeface="Arial" charset="0"/>
          <a:cs typeface="Arial" charset="0"/>
        </a:defRPr>
      </a:lvl2pPr>
      <a:lvl3pPr algn="ctr" rtl="0" eaLnBrk="0" fontAlgn="base" hangingPunct="0">
        <a:spcBef>
          <a:spcPct val="0"/>
        </a:spcBef>
        <a:spcAft>
          <a:spcPct val="0"/>
        </a:spcAft>
        <a:defRPr sz="3500" b="1">
          <a:solidFill>
            <a:srgbClr val="000066"/>
          </a:solidFill>
          <a:latin typeface="Arial" charset="0"/>
          <a:cs typeface="Arial" charset="0"/>
        </a:defRPr>
      </a:lvl3pPr>
      <a:lvl4pPr algn="ctr" rtl="0" eaLnBrk="0" fontAlgn="base" hangingPunct="0">
        <a:spcBef>
          <a:spcPct val="0"/>
        </a:spcBef>
        <a:spcAft>
          <a:spcPct val="0"/>
        </a:spcAft>
        <a:defRPr sz="3500" b="1">
          <a:solidFill>
            <a:srgbClr val="000066"/>
          </a:solidFill>
          <a:latin typeface="Arial" charset="0"/>
          <a:cs typeface="Arial" charset="0"/>
        </a:defRPr>
      </a:lvl4pPr>
      <a:lvl5pPr algn="ctr" rtl="0" eaLnBrk="0" fontAlgn="base" hangingPunct="0">
        <a:spcBef>
          <a:spcPct val="0"/>
        </a:spcBef>
        <a:spcAft>
          <a:spcPct val="0"/>
        </a:spcAft>
        <a:defRPr sz="3500" b="1">
          <a:solidFill>
            <a:srgbClr val="000066"/>
          </a:solidFill>
          <a:latin typeface="Arial" charset="0"/>
          <a:cs typeface="Arial" charset="0"/>
        </a:defRPr>
      </a:lvl5pPr>
      <a:lvl6pPr marL="457200" algn="ctr" rtl="0" fontAlgn="base">
        <a:spcBef>
          <a:spcPct val="0"/>
        </a:spcBef>
        <a:spcAft>
          <a:spcPct val="0"/>
        </a:spcAft>
        <a:defRPr sz="3500" b="1">
          <a:solidFill>
            <a:srgbClr val="000066"/>
          </a:solidFill>
          <a:latin typeface="Arial" charset="0"/>
          <a:cs typeface="Arial" charset="0"/>
        </a:defRPr>
      </a:lvl6pPr>
      <a:lvl7pPr marL="914400" algn="ctr" rtl="0" fontAlgn="base">
        <a:spcBef>
          <a:spcPct val="0"/>
        </a:spcBef>
        <a:spcAft>
          <a:spcPct val="0"/>
        </a:spcAft>
        <a:defRPr sz="3500" b="1">
          <a:solidFill>
            <a:srgbClr val="000066"/>
          </a:solidFill>
          <a:latin typeface="Arial" charset="0"/>
          <a:cs typeface="Arial" charset="0"/>
        </a:defRPr>
      </a:lvl7pPr>
      <a:lvl8pPr marL="1371600" algn="ctr" rtl="0" fontAlgn="base">
        <a:spcBef>
          <a:spcPct val="0"/>
        </a:spcBef>
        <a:spcAft>
          <a:spcPct val="0"/>
        </a:spcAft>
        <a:defRPr sz="3500" b="1">
          <a:solidFill>
            <a:srgbClr val="000066"/>
          </a:solidFill>
          <a:latin typeface="Arial" charset="0"/>
          <a:cs typeface="Arial" charset="0"/>
        </a:defRPr>
      </a:lvl8pPr>
      <a:lvl9pPr marL="1828800" algn="ctr" rtl="0" fontAlgn="base">
        <a:spcBef>
          <a:spcPct val="0"/>
        </a:spcBef>
        <a:spcAft>
          <a:spcPct val="0"/>
        </a:spcAft>
        <a:defRPr sz="3500" b="1">
          <a:solidFill>
            <a:srgbClr val="000066"/>
          </a:solidFill>
          <a:latin typeface="Arial" charset="0"/>
          <a:cs typeface="Arial" charset="0"/>
        </a:defRPr>
      </a:lvl9pPr>
    </p:titleStyle>
    <p:bodyStyle>
      <a:lvl1pPr marL="342900" indent="-342900" algn="l" rtl="0" eaLnBrk="0" fontAlgn="base" hangingPunct="0">
        <a:spcBef>
          <a:spcPct val="80000"/>
        </a:spcBef>
        <a:spcAft>
          <a:spcPct val="0"/>
        </a:spcAft>
        <a:buClr>
          <a:srgbClr val="1E7FB8"/>
        </a:buClr>
        <a:buFont typeface="Wingdings" pitchFamily="2" charset="2"/>
        <a:buChar char="l"/>
        <a:defRPr sz="2500">
          <a:solidFill>
            <a:srgbClr val="000066"/>
          </a:solidFill>
          <a:latin typeface="+mn-lt"/>
          <a:ea typeface="+mn-ea"/>
          <a:cs typeface="+mn-cs"/>
        </a:defRPr>
      </a:lvl1pPr>
      <a:lvl2pPr marL="804863" indent="-280988" algn="l" rtl="0" eaLnBrk="0" fontAlgn="base" hangingPunct="0">
        <a:spcBef>
          <a:spcPct val="20000"/>
        </a:spcBef>
        <a:spcAft>
          <a:spcPct val="0"/>
        </a:spcAft>
        <a:buClr>
          <a:srgbClr val="1E7FB8"/>
        </a:buClr>
        <a:buFont typeface="Arial" charset="0"/>
        <a:buChar char="–"/>
        <a:defRPr sz="2100">
          <a:solidFill>
            <a:srgbClr val="000066"/>
          </a:solidFill>
          <a:latin typeface="+mn-lt"/>
          <a:cs typeface="+mn-cs"/>
        </a:defRPr>
      </a:lvl2pPr>
      <a:lvl3pPr marL="1255713" indent="-269875" algn="l" rtl="0" eaLnBrk="0" fontAlgn="base" hangingPunct="0">
        <a:spcBef>
          <a:spcPct val="20000"/>
        </a:spcBef>
        <a:spcAft>
          <a:spcPct val="0"/>
        </a:spcAft>
        <a:buClr>
          <a:srgbClr val="1E7FB8"/>
        </a:buClr>
        <a:buChar char="•"/>
        <a:defRPr sz="2100">
          <a:solidFill>
            <a:srgbClr val="000066"/>
          </a:solidFill>
          <a:latin typeface="Arial Narrow" pitchFamily="34" charset="0"/>
          <a:cs typeface="+mn-cs"/>
        </a:defRPr>
      </a:lvl3pPr>
      <a:lvl4pPr marL="1663700" indent="-227013" algn="l" rtl="0" eaLnBrk="0" fontAlgn="base" hangingPunct="0">
        <a:spcBef>
          <a:spcPct val="20000"/>
        </a:spcBef>
        <a:spcAft>
          <a:spcPct val="0"/>
        </a:spcAft>
        <a:buClr>
          <a:srgbClr val="1E7FB8"/>
        </a:buClr>
        <a:buChar char="–"/>
        <a:defRPr sz="2100">
          <a:solidFill>
            <a:srgbClr val="000066"/>
          </a:solidFill>
          <a:latin typeface="Arial Narrow" pitchFamily="34" charset="0"/>
          <a:cs typeface="+mn-cs"/>
        </a:defRPr>
      </a:lvl4pPr>
      <a:lvl5pPr marL="1989138" indent="-146050" algn="r" rtl="1" eaLnBrk="0" fontAlgn="base" hangingPunct="0">
        <a:spcBef>
          <a:spcPct val="20000"/>
        </a:spcBef>
        <a:spcAft>
          <a:spcPct val="0"/>
        </a:spcAft>
        <a:buChar char="»"/>
        <a:defRPr sz="2000">
          <a:solidFill>
            <a:srgbClr val="000066"/>
          </a:solidFill>
          <a:latin typeface="+mn-lt"/>
          <a:cs typeface="+mn-cs"/>
        </a:defRPr>
      </a:lvl5pPr>
      <a:lvl6pPr marL="2446338" indent="-146050" algn="r" rtl="1" fontAlgn="base">
        <a:spcBef>
          <a:spcPct val="20000"/>
        </a:spcBef>
        <a:spcAft>
          <a:spcPct val="0"/>
        </a:spcAft>
        <a:buChar char="»"/>
        <a:defRPr sz="2000">
          <a:solidFill>
            <a:srgbClr val="000066"/>
          </a:solidFill>
          <a:latin typeface="+mn-lt"/>
          <a:cs typeface="+mn-cs"/>
        </a:defRPr>
      </a:lvl6pPr>
      <a:lvl7pPr marL="2903538" indent="-146050" algn="r" rtl="1" fontAlgn="base">
        <a:spcBef>
          <a:spcPct val="20000"/>
        </a:spcBef>
        <a:spcAft>
          <a:spcPct val="0"/>
        </a:spcAft>
        <a:buChar char="»"/>
        <a:defRPr sz="2000">
          <a:solidFill>
            <a:srgbClr val="000066"/>
          </a:solidFill>
          <a:latin typeface="+mn-lt"/>
          <a:cs typeface="+mn-cs"/>
        </a:defRPr>
      </a:lvl7pPr>
      <a:lvl8pPr marL="3360738" indent="-146050" algn="r" rtl="1" fontAlgn="base">
        <a:spcBef>
          <a:spcPct val="20000"/>
        </a:spcBef>
        <a:spcAft>
          <a:spcPct val="0"/>
        </a:spcAft>
        <a:buChar char="»"/>
        <a:defRPr sz="2000">
          <a:solidFill>
            <a:srgbClr val="000066"/>
          </a:solidFill>
          <a:latin typeface="+mn-lt"/>
          <a:cs typeface="+mn-cs"/>
        </a:defRPr>
      </a:lvl8pPr>
      <a:lvl9pPr marL="3817938" indent="-146050" algn="r" rtl="1" fontAlgn="base">
        <a:spcBef>
          <a:spcPct val="20000"/>
        </a:spcBef>
        <a:spcAft>
          <a:spcPct val="0"/>
        </a:spcAft>
        <a:buChar char="»"/>
        <a:defRPr sz="2000">
          <a:solidFill>
            <a:srgbClr val="000066"/>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0" y="0"/>
            <a:ext cx="9144000" cy="1238250"/>
          </a:xfrm>
          <a:prstGeom prst="rect">
            <a:avLst/>
          </a:prstGeom>
          <a:noFill/>
          <a:ln>
            <a:noFill/>
          </a:ln>
          <a:effectLst>
            <a:outerShdw dist="17961" dir="2700000" algn="ctr" rotWithShape="0">
              <a:srgbClr val="96CCEE"/>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ctr"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442913" y="1381125"/>
            <a:ext cx="8291512" cy="4611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2052" name="Line 4"/>
          <p:cNvSpPr>
            <a:spLocks noChangeShapeType="1"/>
          </p:cNvSpPr>
          <p:nvPr/>
        </p:nvSpPr>
        <p:spPr bwMode="auto">
          <a:xfrm>
            <a:off x="0" y="1246188"/>
            <a:ext cx="9144000" cy="0"/>
          </a:xfrm>
          <a:prstGeom prst="line">
            <a:avLst/>
          </a:prstGeom>
          <a:noFill/>
          <a:ln w="38100">
            <a:solidFill>
              <a:srgbClr val="1E7FB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28398" dir="1593903" algn="ctr" rotWithShape="0">
                    <a:schemeClr val="bg2"/>
                  </a:outerShdw>
                </a:effectLst>
              </a14:hiddenEffects>
            </a:ext>
          </a:extLst>
        </p:spPr>
        <p:txBody>
          <a:bodyPr/>
          <a:lstStyle/>
          <a:p>
            <a:pPr rtl="1" fontAlgn="base">
              <a:spcBef>
                <a:spcPct val="0"/>
              </a:spcBef>
              <a:spcAft>
                <a:spcPct val="0"/>
              </a:spcAft>
            </a:pPr>
            <a:endParaRPr lang="en-US" sz="3900" b="1">
              <a:solidFill>
                <a:srgbClr val="000066"/>
              </a:solidFill>
            </a:endParaRPr>
          </a:p>
        </p:txBody>
      </p:sp>
      <p:sp>
        <p:nvSpPr>
          <p:cNvPr id="2053" name="Rectangle 5"/>
          <p:cNvSpPr>
            <a:spLocks noChangeArrowheads="1"/>
          </p:cNvSpPr>
          <p:nvPr/>
        </p:nvSpPr>
        <p:spPr bwMode="auto">
          <a:xfrm>
            <a:off x="1588" y="6015038"/>
            <a:ext cx="9144000" cy="842962"/>
          </a:xfrm>
          <a:prstGeom prst="rect">
            <a:avLst/>
          </a:prstGeom>
          <a:solidFill>
            <a:srgbClr val="1E7FB8"/>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rtl="1" fontAlgn="base">
              <a:spcBef>
                <a:spcPct val="0"/>
              </a:spcBef>
              <a:spcAft>
                <a:spcPct val="0"/>
              </a:spcAft>
            </a:pPr>
            <a:endParaRPr lang="en-US" sz="3900" b="1">
              <a:solidFill>
                <a:srgbClr val="000066"/>
              </a:solidFill>
            </a:endParaRPr>
          </a:p>
        </p:txBody>
      </p:sp>
      <p:sp>
        <p:nvSpPr>
          <p:cNvPr id="2054" name="Rectangle 6"/>
          <p:cNvSpPr>
            <a:spLocks noChangeArrowheads="1"/>
          </p:cNvSpPr>
          <p:nvPr/>
        </p:nvSpPr>
        <p:spPr bwMode="auto">
          <a:xfrm>
            <a:off x="927100" y="6426200"/>
            <a:ext cx="424815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fontAlgn="base">
              <a:spcBef>
                <a:spcPct val="0"/>
              </a:spcBef>
              <a:spcAft>
                <a:spcPct val="0"/>
              </a:spcAft>
            </a:pPr>
            <a:r>
              <a:rPr lang="en-US" sz="1200" b="1" dirty="0">
                <a:solidFill>
                  <a:srgbClr val="96CCEE"/>
                </a:solidFill>
                <a:latin typeface="Arial Narrow" pitchFamily="34" charset="0"/>
              </a:rPr>
              <a:t>Child Health and e-Waste</a:t>
            </a:r>
            <a:endParaRPr lang="en-US" sz="1200" dirty="0">
              <a:solidFill>
                <a:srgbClr val="96CCEE"/>
              </a:solidFill>
              <a:latin typeface="Arial Narrow" pitchFamily="34" charset="0"/>
            </a:endParaRPr>
          </a:p>
        </p:txBody>
      </p:sp>
      <p:sp>
        <p:nvSpPr>
          <p:cNvPr id="2055" name="Rectangle 7"/>
          <p:cNvSpPr>
            <a:spLocks noChangeArrowheads="1"/>
          </p:cNvSpPr>
          <p:nvPr/>
        </p:nvSpPr>
        <p:spPr bwMode="auto">
          <a:xfrm>
            <a:off x="360363" y="6399231"/>
            <a:ext cx="355600" cy="331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algn="r" fontAlgn="base">
              <a:spcBef>
                <a:spcPct val="0"/>
              </a:spcBef>
              <a:spcAft>
                <a:spcPct val="0"/>
              </a:spcAft>
            </a:pPr>
            <a:fld id="{B4C1C295-C3CC-45F5-A0A6-131FFE17F36E}" type="slidenum">
              <a:rPr lang="ar-SA" sz="1500" b="1">
                <a:solidFill>
                  <a:srgbClr val="72BBE8"/>
                </a:solidFill>
                <a:latin typeface="Arial Narrow" pitchFamily="34" charset="0"/>
              </a:rPr>
              <a:pPr algn="r" fontAlgn="base">
                <a:spcBef>
                  <a:spcPct val="0"/>
                </a:spcBef>
                <a:spcAft>
                  <a:spcPct val="0"/>
                </a:spcAft>
              </a:pPr>
              <a:t>‹#›</a:t>
            </a:fld>
            <a:r>
              <a:rPr lang="en-US" sz="1500" b="1">
                <a:solidFill>
                  <a:srgbClr val="72BBE8"/>
                </a:solidFill>
                <a:latin typeface="Arial Narrow" pitchFamily="34" charset="0"/>
              </a:rPr>
              <a:t> </a:t>
            </a:r>
            <a:r>
              <a:rPr lang="en-US" sz="2100" b="1" baseline="14000">
                <a:solidFill>
                  <a:srgbClr val="FFFFFF"/>
                </a:solidFill>
                <a:latin typeface="Arial Narrow" pitchFamily="34" charset="0"/>
              </a:rPr>
              <a:t>|</a:t>
            </a:r>
          </a:p>
        </p:txBody>
      </p:sp>
      <p:pic>
        <p:nvPicPr>
          <p:cNvPr id="2056" name="Picture 8" descr="WHO-EN-white-H"/>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6430963" y="6040438"/>
            <a:ext cx="2208212" cy="71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5369774"/>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00" r:id="rId12"/>
    <p:sldLayoutId id="2147483701" r:id="rId13"/>
    <p:sldLayoutId id="2147483702" r:id="rId14"/>
    <p:sldLayoutId id="2147483703" r:id="rId15"/>
  </p:sldLayoutIdLst>
  <p:timing>
    <p:tnLst>
      <p:par>
        <p:cTn id="1" dur="indefinite" restart="never" nodeType="tmRoot"/>
      </p:par>
    </p:tnLst>
  </p:timing>
  <p:txStyles>
    <p:titleStyle>
      <a:lvl1pPr algn="ctr" rtl="0" eaLnBrk="0" fontAlgn="base" hangingPunct="0">
        <a:spcBef>
          <a:spcPct val="0"/>
        </a:spcBef>
        <a:spcAft>
          <a:spcPct val="0"/>
        </a:spcAft>
        <a:defRPr sz="3500" b="1">
          <a:solidFill>
            <a:srgbClr val="000066"/>
          </a:solidFill>
          <a:latin typeface="+mj-lt"/>
          <a:ea typeface="+mj-ea"/>
          <a:cs typeface="+mj-cs"/>
        </a:defRPr>
      </a:lvl1pPr>
      <a:lvl2pPr algn="ctr" rtl="0" eaLnBrk="0" fontAlgn="base" hangingPunct="0">
        <a:spcBef>
          <a:spcPct val="0"/>
        </a:spcBef>
        <a:spcAft>
          <a:spcPct val="0"/>
        </a:spcAft>
        <a:defRPr sz="3500" b="1">
          <a:solidFill>
            <a:srgbClr val="000066"/>
          </a:solidFill>
          <a:latin typeface="Arial" charset="0"/>
          <a:cs typeface="Arial" charset="0"/>
        </a:defRPr>
      </a:lvl2pPr>
      <a:lvl3pPr algn="ctr" rtl="0" eaLnBrk="0" fontAlgn="base" hangingPunct="0">
        <a:spcBef>
          <a:spcPct val="0"/>
        </a:spcBef>
        <a:spcAft>
          <a:spcPct val="0"/>
        </a:spcAft>
        <a:defRPr sz="3500" b="1">
          <a:solidFill>
            <a:srgbClr val="000066"/>
          </a:solidFill>
          <a:latin typeface="Arial" charset="0"/>
          <a:cs typeface="Arial" charset="0"/>
        </a:defRPr>
      </a:lvl3pPr>
      <a:lvl4pPr algn="ctr" rtl="0" eaLnBrk="0" fontAlgn="base" hangingPunct="0">
        <a:spcBef>
          <a:spcPct val="0"/>
        </a:spcBef>
        <a:spcAft>
          <a:spcPct val="0"/>
        </a:spcAft>
        <a:defRPr sz="3500" b="1">
          <a:solidFill>
            <a:srgbClr val="000066"/>
          </a:solidFill>
          <a:latin typeface="Arial" charset="0"/>
          <a:cs typeface="Arial" charset="0"/>
        </a:defRPr>
      </a:lvl4pPr>
      <a:lvl5pPr algn="ctr" rtl="0" eaLnBrk="0" fontAlgn="base" hangingPunct="0">
        <a:spcBef>
          <a:spcPct val="0"/>
        </a:spcBef>
        <a:spcAft>
          <a:spcPct val="0"/>
        </a:spcAft>
        <a:defRPr sz="3500" b="1">
          <a:solidFill>
            <a:srgbClr val="000066"/>
          </a:solidFill>
          <a:latin typeface="Arial" charset="0"/>
          <a:cs typeface="Arial" charset="0"/>
        </a:defRPr>
      </a:lvl5pPr>
      <a:lvl6pPr marL="457200" algn="ctr" rtl="0" fontAlgn="base">
        <a:spcBef>
          <a:spcPct val="0"/>
        </a:spcBef>
        <a:spcAft>
          <a:spcPct val="0"/>
        </a:spcAft>
        <a:defRPr sz="3500" b="1">
          <a:solidFill>
            <a:srgbClr val="000066"/>
          </a:solidFill>
          <a:latin typeface="Arial" charset="0"/>
          <a:cs typeface="Arial" charset="0"/>
        </a:defRPr>
      </a:lvl6pPr>
      <a:lvl7pPr marL="914400" algn="ctr" rtl="0" fontAlgn="base">
        <a:spcBef>
          <a:spcPct val="0"/>
        </a:spcBef>
        <a:spcAft>
          <a:spcPct val="0"/>
        </a:spcAft>
        <a:defRPr sz="3500" b="1">
          <a:solidFill>
            <a:srgbClr val="000066"/>
          </a:solidFill>
          <a:latin typeface="Arial" charset="0"/>
          <a:cs typeface="Arial" charset="0"/>
        </a:defRPr>
      </a:lvl7pPr>
      <a:lvl8pPr marL="1371600" algn="ctr" rtl="0" fontAlgn="base">
        <a:spcBef>
          <a:spcPct val="0"/>
        </a:spcBef>
        <a:spcAft>
          <a:spcPct val="0"/>
        </a:spcAft>
        <a:defRPr sz="3500" b="1">
          <a:solidFill>
            <a:srgbClr val="000066"/>
          </a:solidFill>
          <a:latin typeface="Arial" charset="0"/>
          <a:cs typeface="Arial" charset="0"/>
        </a:defRPr>
      </a:lvl8pPr>
      <a:lvl9pPr marL="1828800" algn="ctr" rtl="0" fontAlgn="base">
        <a:spcBef>
          <a:spcPct val="0"/>
        </a:spcBef>
        <a:spcAft>
          <a:spcPct val="0"/>
        </a:spcAft>
        <a:defRPr sz="3500" b="1">
          <a:solidFill>
            <a:srgbClr val="000066"/>
          </a:solidFill>
          <a:latin typeface="Arial" charset="0"/>
          <a:cs typeface="Arial" charset="0"/>
        </a:defRPr>
      </a:lvl9pPr>
    </p:titleStyle>
    <p:bodyStyle>
      <a:lvl1pPr marL="342900" indent="-342900" algn="l" rtl="0" eaLnBrk="0" fontAlgn="base" hangingPunct="0">
        <a:spcBef>
          <a:spcPct val="80000"/>
        </a:spcBef>
        <a:spcAft>
          <a:spcPct val="0"/>
        </a:spcAft>
        <a:buClr>
          <a:srgbClr val="1E7FB8"/>
        </a:buClr>
        <a:buFont typeface="Wingdings" pitchFamily="2" charset="2"/>
        <a:buChar char="l"/>
        <a:defRPr sz="2500">
          <a:solidFill>
            <a:srgbClr val="000066"/>
          </a:solidFill>
          <a:latin typeface="+mn-lt"/>
          <a:ea typeface="+mn-ea"/>
          <a:cs typeface="+mn-cs"/>
        </a:defRPr>
      </a:lvl1pPr>
      <a:lvl2pPr marL="804863" indent="-280988" algn="l" rtl="0" eaLnBrk="0" fontAlgn="base" hangingPunct="0">
        <a:spcBef>
          <a:spcPct val="20000"/>
        </a:spcBef>
        <a:spcAft>
          <a:spcPct val="0"/>
        </a:spcAft>
        <a:buClr>
          <a:srgbClr val="1E7FB8"/>
        </a:buClr>
        <a:buFont typeface="Arial" charset="0"/>
        <a:buChar char="–"/>
        <a:defRPr sz="2100">
          <a:solidFill>
            <a:srgbClr val="000066"/>
          </a:solidFill>
          <a:latin typeface="+mn-lt"/>
          <a:cs typeface="+mn-cs"/>
        </a:defRPr>
      </a:lvl2pPr>
      <a:lvl3pPr marL="1255713" indent="-269875" algn="l" rtl="0" eaLnBrk="0" fontAlgn="base" hangingPunct="0">
        <a:spcBef>
          <a:spcPct val="20000"/>
        </a:spcBef>
        <a:spcAft>
          <a:spcPct val="0"/>
        </a:spcAft>
        <a:buClr>
          <a:srgbClr val="1E7FB8"/>
        </a:buClr>
        <a:buChar char="•"/>
        <a:defRPr sz="2100">
          <a:solidFill>
            <a:srgbClr val="000066"/>
          </a:solidFill>
          <a:latin typeface="Arial Narrow" pitchFamily="34" charset="0"/>
          <a:cs typeface="+mn-cs"/>
        </a:defRPr>
      </a:lvl3pPr>
      <a:lvl4pPr marL="1663700" indent="-227013" algn="l" rtl="0" eaLnBrk="0" fontAlgn="base" hangingPunct="0">
        <a:spcBef>
          <a:spcPct val="20000"/>
        </a:spcBef>
        <a:spcAft>
          <a:spcPct val="0"/>
        </a:spcAft>
        <a:buClr>
          <a:srgbClr val="1E7FB8"/>
        </a:buClr>
        <a:buChar char="–"/>
        <a:defRPr sz="2100">
          <a:solidFill>
            <a:srgbClr val="000066"/>
          </a:solidFill>
          <a:latin typeface="Arial Narrow" pitchFamily="34" charset="0"/>
          <a:cs typeface="+mn-cs"/>
        </a:defRPr>
      </a:lvl4pPr>
      <a:lvl5pPr marL="1989138" indent="-146050" algn="r" rtl="1" eaLnBrk="0" fontAlgn="base" hangingPunct="0">
        <a:spcBef>
          <a:spcPct val="20000"/>
        </a:spcBef>
        <a:spcAft>
          <a:spcPct val="0"/>
        </a:spcAft>
        <a:buChar char="»"/>
        <a:defRPr sz="2000">
          <a:solidFill>
            <a:srgbClr val="000066"/>
          </a:solidFill>
          <a:latin typeface="+mn-lt"/>
          <a:cs typeface="+mn-cs"/>
        </a:defRPr>
      </a:lvl5pPr>
      <a:lvl6pPr marL="2446338" indent="-146050" algn="r" rtl="1" fontAlgn="base">
        <a:spcBef>
          <a:spcPct val="20000"/>
        </a:spcBef>
        <a:spcAft>
          <a:spcPct val="0"/>
        </a:spcAft>
        <a:buChar char="»"/>
        <a:defRPr sz="2000">
          <a:solidFill>
            <a:srgbClr val="000066"/>
          </a:solidFill>
          <a:latin typeface="+mn-lt"/>
          <a:cs typeface="+mn-cs"/>
        </a:defRPr>
      </a:lvl6pPr>
      <a:lvl7pPr marL="2903538" indent="-146050" algn="r" rtl="1" fontAlgn="base">
        <a:spcBef>
          <a:spcPct val="20000"/>
        </a:spcBef>
        <a:spcAft>
          <a:spcPct val="0"/>
        </a:spcAft>
        <a:buChar char="»"/>
        <a:defRPr sz="2000">
          <a:solidFill>
            <a:srgbClr val="000066"/>
          </a:solidFill>
          <a:latin typeface="+mn-lt"/>
          <a:cs typeface="+mn-cs"/>
        </a:defRPr>
      </a:lvl7pPr>
      <a:lvl8pPr marL="3360738" indent="-146050" algn="r" rtl="1" fontAlgn="base">
        <a:spcBef>
          <a:spcPct val="20000"/>
        </a:spcBef>
        <a:spcAft>
          <a:spcPct val="0"/>
        </a:spcAft>
        <a:buChar char="»"/>
        <a:defRPr sz="2000">
          <a:solidFill>
            <a:srgbClr val="000066"/>
          </a:solidFill>
          <a:latin typeface="+mn-lt"/>
          <a:cs typeface="+mn-cs"/>
        </a:defRPr>
      </a:lvl8pPr>
      <a:lvl9pPr marL="3817938" indent="-146050" algn="r" rtl="1" fontAlgn="base">
        <a:spcBef>
          <a:spcPct val="20000"/>
        </a:spcBef>
        <a:spcAft>
          <a:spcPct val="0"/>
        </a:spcAft>
        <a:buChar char="»"/>
        <a:defRPr sz="2000">
          <a:solidFill>
            <a:srgbClr val="000066"/>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0" y="0"/>
            <a:ext cx="9144000" cy="1238250"/>
          </a:xfrm>
          <a:prstGeom prst="rect">
            <a:avLst/>
          </a:prstGeom>
          <a:noFill/>
          <a:ln>
            <a:noFill/>
          </a:ln>
          <a:effectLst>
            <a:outerShdw dist="17961" dir="2700000" algn="ctr" rotWithShape="0">
              <a:srgbClr val="96CCEE"/>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ctr"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442913" y="1381125"/>
            <a:ext cx="8291512" cy="4611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2052" name="Line 4"/>
          <p:cNvSpPr>
            <a:spLocks noChangeShapeType="1"/>
          </p:cNvSpPr>
          <p:nvPr/>
        </p:nvSpPr>
        <p:spPr bwMode="auto">
          <a:xfrm>
            <a:off x="0" y="1246188"/>
            <a:ext cx="9144000" cy="0"/>
          </a:xfrm>
          <a:prstGeom prst="line">
            <a:avLst/>
          </a:prstGeom>
          <a:noFill/>
          <a:ln w="38100">
            <a:solidFill>
              <a:srgbClr val="1E7FB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28398" dir="1593903" algn="ctr" rotWithShape="0">
                    <a:schemeClr val="bg2"/>
                  </a:outerShdw>
                </a:effectLst>
              </a14:hiddenEffects>
            </a:ext>
          </a:extLst>
        </p:spPr>
        <p:txBody>
          <a:bodyPr/>
          <a:lstStyle/>
          <a:p>
            <a:pPr rtl="1" fontAlgn="base">
              <a:spcBef>
                <a:spcPct val="0"/>
              </a:spcBef>
              <a:spcAft>
                <a:spcPct val="0"/>
              </a:spcAft>
            </a:pPr>
            <a:endParaRPr lang="en-US" sz="3900" b="1">
              <a:solidFill>
                <a:srgbClr val="000066"/>
              </a:solidFill>
            </a:endParaRPr>
          </a:p>
        </p:txBody>
      </p:sp>
      <p:sp>
        <p:nvSpPr>
          <p:cNvPr id="2053" name="Rectangle 5"/>
          <p:cNvSpPr>
            <a:spLocks noChangeArrowheads="1"/>
          </p:cNvSpPr>
          <p:nvPr/>
        </p:nvSpPr>
        <p:spPr bwMode="auto">
          <a:xfrm>
            <a:off x="1588" y="6015038"/>
            <a:ext cx="9144000" cy="842962"/>
          </a:xfrm>
          <a:prstGeom prst="rect">
            <a:avLst/>
          </a:prstGeom>
          <a:solidFill>
            <a:srgbClr val="1E7FB8"/>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rtl="1" fontAlgn="base">
              <a:spcBef>
                <a:spcPct val="0"/>
              </a:spcBef>
              <a:spcAft>
                <a:spcPct val="0"/>
              </a:spcAft>
            </a:pPr>
            <a:endParaRPr lang="en-US" sz="3900" b="1">
              <a:solidFill>
                <a:srgbClr val="000066"/>
              </a:solidFill>
            </a:endParaRPr>
          </a:p>
        </p:txBody>
      </p:sp>
      <p:sp>
        <p:nvSpPr>
          <p:cNvPr id="2054" name="Rectangle 6"/>
          <p:cNvSpPr>
            <a:spLocks noChangeArrowheads="1"/>
          </p:cNvSpPr>
          <p:nvPr/>
        </p:nvSpPr>
        <p:spPr bwMode="auto">
          <a:xfrm>
            <a:off x="927100" y="6426200"/>
            <a:ext cx="424815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fontAlgn="base">
              <a:spcBef>
                <a:spcPct val="0"/>
              </a:spcBef>
              <a:spcAft>
                <a:spcPct val="0"/>
              </a:spcAft>
            </a:pPr>
            <a:r>
              <a:rPr lang="en-US" sz="1200" b="1" dirty="0">
                <a:solidFill>
                  <a:srgbClr val="96CCEE"/>
                </a:solidFill>
                <a:latin typeface="Arial Narrow" pitchFamily="34" charset="0"/>
              </a:rPr>
              <a:t>Child Health and e-Waste</a:t>
            </a:r>
            <a:endParaRPr lang="en-US" sz="1200" dirty="0">
              <a:solidFill>
                <a:srgbClr val="96CCEE"/>
              </a:solidFill>
              <a:latin typeface="Arial Narrow" pitchFamily="34" charset="0"/>
            </a:endParaRPr>
          </a:p>
        </p:txBody>
      </p:sp>
      <p:sp>
        <p:nvSpPr>
          <p:cNvPr id="2055" name="Rectangle 7"/>
          <p:cNvSpPr>
            <a:spLocks noChangeArrowheads="1"/>
          </p:cNvSpPr>
          <p:nvPr/>
        </p:nvSpPr>
        <p:spPr bwMode="auto">
          <a:xfrm>
            <a:off x="360363" y="6399231"/>
            <a:ext cx="355600" cy="331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algn="r" fontAlgn="base">
              <a:spcBef>
                <a:spcPct val="0"/>
              </a:spcBef>
              <a:spcAft>
                <a:spcPct val="0"/>
              </a:spcAft>
            </a:pPr>
            <a:fld id="{B4C1C295-C3CC-45F5-A0A6-131FFE17F36E}" type="slidenum">
              <a:rPr lang="ar-SA" sz="1500" b="1">
                <a:solidFill>
                  <a:srgbClr val="72BBE8"/>
                </a:solidFill>
                <a:latin typeface="Arial Narrow" pitchFamily="34" charset="0"/>
              </a:rPr>
              <a:pPr algn="r" fontAlgn="base">
                <a:spcBef>
                  <a:spcPct val="0"/>
                </a:spcBef>
                <a:spcAft>
                  <a:spcPct val="0"/>
                </a:spcAft>
              </a:pPr>
              <a:t>‹#›</a:t>
            </a:fld>
            <a:r>
              <a:rPr lang="en-US" sz="1500" b="1">
                <a:solidFill>
                  <a:srgbClr val="72BBE8"/>
                </a:solidFill>
                <a:latin typeface="Arial Narrow" pitchFamily="34" charset="0"/>
              </a:rPr>
              <a:t> </a:t>
            </a:r>
            <a:r>
              <a:rPr lang="en-US" sz="2100" b="1" baseline="14000">
                <a:solidFill>
                  <a:srgbClr val="FFFFFF"/>
                </a:solidFill>
                <a:latin typeface="Arial Narrow" pitchFamily="34" charset="0"/>
              </a:rPr>
              <a:t>|</a:t>
            </a:r>
          </a:p>
        </p:txBody>
      </p:sp>
      <p:pic>
        <p:nvPicPr>
          <p:cNvPr id="2056" name="Picture 8" descr="WHO-EN-white-H"/>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6430963" y="6040438"/>
            <a:ext cx="2208212" cy="71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82304128"/>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 id="2147483714" r:id="rId10"/>
    <p:sldLayoutId id="2147483715" r:id="rId11"/>
    <p:sldLayoutId id="2147483716" r:id="rId12"/>
    <p:sldLayoutId id="2147483717" r:id="rId13"/>
    <p:sldLayoutId id="2147483718" r:id="rId14"/>
    <p:sldLayoutId id="2147483719" r:id="rId15"/>
  </p:sldLayoutIdLst>
  <p:timing>
    <p:tnLst>
      <p:par>
        <p:cTn id="1" dur="indefinite" restart="never" nodeType="tmRoot"/>
      </p:par>
    </p:tnLst>
  </p:timing>
  <p:txStyles>
    <p:titleStyle>
      <a:lvl1pPr algn="ctr" rtl="0" eaLnBrk="0" fontAlgn="base" hangingPunct="0">
        <a:spcBef>
          <a:spcPct val="0"/>
        </a:spcBef>
        <a:spcAft>
          <a:spcPct val="0"/>
        </a:spcAft>
        <a:defRPr sz="3500" b="1">
          <a:solidFill>
            <a:srgbClr val="000066"/>
          </a:solidFill>
          <a:latin typeface="+mj-lt"/>
          <a:ea typeface="+mj-ea"/>
          <a:cs typeface="+mj-cs"/>
        </a:defRPr>
      </a:lvl1pPr>
      <a:lvl2pPr algn="ctr" rtl="0" eaLnBrk="0" fontAlgn="base" hangingPunct="0">
        <a:spcBef>
          <a:spcPct val="0"/>
        </a:spcBef>
        <a:spcAft>
          <a:spcPct val="0"/>
        </a:spcAft>
        <a:defRPr sz="3500" b="1">
          <a:solidFill>
            <a:srgbClr val="000066"/>
          </a:solidFill>
          <a:latin typeface="Arial" charset="0"/>
          <a:cs typeface="Arial" charset="0"/>
        </a:defRPr>
      </a:lvl2pPr>
      <a:lvl3pPr algn="ctr" rtl="0" eaLnBrk="0" fontAlgn="base" hangingPunct="0">
        <a:spcBef>
          <a:spcPct val="0"/>
        </a:spcBef>
        <a:spcAft>
          <a:spcPct val="0"/>
        </a:spcAft>
        <a:defRPr sz="3500" b="1">
          <a:solidFill>
            <a:srgbClr val="000066"/>
          </a:solidFill>
          <a:latin typeface="Arial" charset="0"/>
          <a:cs typeface="Arial" charset="0"/>
        </a:defRPr>
      </a:lvl3pPr>
      <a:lvl4pPr algn="ctr" rtl="0" eaLnBrk="0" fontAlgn="base" hangingPunct="0">
        <a:spcBef>
          <a:spcPct val="0"/>
        </a:spcBef>
        <a:spcAft>
          <a:spcPct val="0"/>
        </a:spcAft>
        <a:defRPr sz="3500" b="1">
          <a:solidFill>
            <a:srgbClr val="000066"/>
          </a:solidFill>
          <a:latin typeface="Arial" charset="0"/>
          <a:cs typeface="Arial" charset="0"/>
        </a:defRPr>
      </a:lvl4pPr>
      <a:lvl5pPr algn="ctr" rtl="0" eaLnBrk="0" fontAlgn="base" hangingPunct="0">
        <a:spcBef>
          <a:spcPct val="0"/>
        </a:spcBef>
        <a:spcAft>
          <a:spcPct val="0"/>
        </a:spcAft>
        <a:defRPr sz="3500" b="1">
          <a:solidFill>
            <a:srgbClr val="000066"/>
          </a:solidFill>
          <a:latin typeface="Arial" charset="0"/>
          <a:cs typeface="Arial" charset="0"/>
        </a:defRPr>
      </a:lvl5pPr>
      <a:lvl6pPr marL="457200" algn="ctr" rtl="0" fontAlgn="base">
        <a:spcBef>
          <a:spcPct val="0"/>
        </a:spcBef>
        <a:spcAft>
          <a:spcPct val="0"/>
        </a:spcAft>
        <a:defRPr sz="3500" b="1">
          <a:solidFill>
            <a:srgbClr val="000066"/>
          </a:solidFill>
          <a:latin typeface="Arial" charset="0"/>
          <a:cs typeface="Arial" charset="0"/>
        </a:defRPr>
      </a:lvl6pPr>
      <a:lvl7pPr marL="914400" algn="ctr" rtl="0" fontAlgn="base">
        <a:spcBef>
          <a:spcPct val="0"/>
        </a:spcBef>
        <a:spcAft>
          <a:spcPct val="0"/>
        </a:spcAft>
        <a:defRPr sz="3500" b="1">
          <a:solidFill>
            <a:srgbClr val="000066"/>
          </a:solidFill>
          <a:latin typeface="Arial" charset="0"/>
          <a:cs typeface="Arial" charset="0"/>
        </a:defRPr>
      </a:lvl7pPr>
      <a:lvl8pPr marL="1371600" algn="ctr" rtl="0" fontAlgn="base">
        <a:spcBef>
          <a:spcPct val="0"/>
        </a:spcBef>
        <a:spcAft>
          <a:spcPct val="0"/>
        </a:spcAft>
        <a:defRPr sz="3500" b="1">
          <a:solidFill>
            <a:srgbClr val="000066"/>
          </a:solidFill>
          <a:latin typeface="Arial" charset="0"/>
          <a:cs typeface="Arial" charset="0"/>
        </a:defRPr>
      </a:lvl8pPr>
      <a:lvl9pPr marL="1828800" algn="ctr" rtl="0" fontAlgn="base">
        <a:spcBef>
          <a:spcPct val="0"/>
        </a:spcBef>
        <a:spcAft>
          <a:spcPct val="0"/>
        </a:spcAft>
        <a:defRPr sz="3500" b="1">
          <a:solidFill>
            <a:srgbClr val="000066"/>
          </a:solidFill>
          <a:latin typeface="Arial" charset="0"/>
          <a:cs typeface="Arial" charset="0"/>
        </a:defRPr>
      </a:lvl9pPr>
    </p:titleStyle>
    <p:bodyStyle>
      <a:lvl1pPr marL="342900" indent="-342900" algn="l" rtl="0" eaLnBrk="0" fontAlgn="base" hangingPunct="0">
        <a:spcBef>
          <a:spcPct val="80000"/>
        </a:spcBef>
        <a:spcAft>
          <a:spcPct val="0"/>
        </a:spcAft>
        <a:buClr>
          <a:srgbClr val="1E7FB8"/>
        </a:buClr>
        <a:buFont typeface="Wingdings" pitchFamily="2" charset="2"/>
        <a:buChar char="l"/>
        <a:defRPr sz="2500">
          <a:solidFill>
            <a:srgbClr val="000066"/>
          </a:solidFill>
          <a:latin typeface="+mn-lt"/>
          <a:ea typeface="+mn-ea"/>
          <a:cs typeface="+mn-cs"/>
        </a:defRPr>
      </a:lvl1pPr>
      <a:lvl2pPr marL="804863" indent="-280988" algn="l" rtl="0" eaLnBrk="0" fontAlgn="base" hangingPunct="0">
        <a:spcBef>
          <a:spcPct val="20000"/>
        </a:spcBef>
        <a:spcAft>
          <a:spcPct val="0"/>
        </a:spcAft>
        <a:buClr>
          <a:srgbClr val="1E7FB8"/>
        </a:buClr>
        <a:buFont typeface="Arial" charset="0"/>
        <a:buChar char="–"/>
        <a:defRPr sz="2100">
          <a:solidFill>
            <a:srgbClr val="000066"/>
          </a:solidFill>
          <a:latin typeface="+mn-lt"/>
          <a:cs typeface="+mn-cs"/>
        </a:defRPr>
      </a:lvl2pPr>
      <a:lvl3pPr marL="1255713" indent="-269875" algn="l" rtl="0" eaLnBrk="0" fontAlgn="base" hangingPunct="0">
        <a:spcBef>
          <a:spcPct val="20000"/>
        </a:spcBef>
        <a:spcAft>
          <a:spcPct val="0"/>
        </a:spcAft>
        <a:buClr>
          <a:srgbClr val="1E7FB8"/>
        </a:buClr>
        <a:buChar char="•"/>
        <a:defRPr sz="2100">
          <a:solidFill>
            <a:srgbClr val="000066"/>
          </a:solidFill>
          <a:latin typeface="Arial Narrow" pitchFamily="34" charset="0"/>
          <a:cs typeface="+mn-cs"/>
        </a:defRPr>
      </a:lvl3pPr>
      <a:lvl4pPr marL="1663700" indent="-227013" algn="l" rtl="0" eaLnBrk="0" fontAlgn="base" hangingPunct="0">
        <a:spcBef>
          <a:spcPct val="20000"/>
        </a:spcBef>
        <a:spcAft>
          <a:spcPct val="0"/>
        </a:spcAft>
        <a:buClr>
          <a:srgbClr val="1E7FB8"/>
        </a:buClr>
        <a:buChar char="–"/>
        <a:defRPr sz="2100">
          <a:solidFill>
            <a:srgbClr val="000066"/>
          </a:solidFill>
          <a:latin typeface="Arial Narrow" pitchFamily="34" charset="0"/>
          <a:cs typeface="+mn-cs"/>
        </a:defRPr>
      </a:lvl4pPr>
      <a:lvl5pPr marL="1989138" indent="-146050" algn="r" rtl="1" eaLnBrk="0" fontAlgn="base" hangingPunct="0">
        <a:spcBef>
          <a:spcPct val="20000"/>
        </a:spcBef>
        <a:spcAft>
          <a:spcPct val="0"/>
        </a:spcAft>
        <a:buChar char="»"/>
        <a:defRPr sz="2000">
          <a:solidFill>
            <a:srgbClr val="000066"/>
          </a:solidFill>
          <a:latin typeface="+mn-lt"/>
          <a:cs typeface="+mn-cs"/>
        </a:defRPr>
      </a:lvl5pPr>
      <a:lvl6pPr marL="2446338" indent="-146050" algn="r" rtl="1" fontAlgn="base">
        <a:spcBef>
          <a:spcPct val="20000"/>
        </a:spcBef>
        <a:spcAft>
          <a:spcPct val="0"/>
        </a:spcAft>
        <a:buChar char="»"/>
        <a:defRPr sz="2000">
          <a:solidFill>
            <a:srgbClr val="000066"/>
          </a:solidFill>
          <a:latin typeface="+mn-lt"/>
          <a:cs typeface="+mn-cs"/>
        </a:defRPr>
      </a:lvl6pPr>
      <a:lvl7pPr marL="2903538" indent="-146050" algn="r" rtl="1" fontAlgn="base">
        <a:spcBef>
          <a:spcPct val="20000"/>
        </a:spcBef>
        <a:spcAft>
          <a:spcPct val="0"/>
        </a:spcAft>
        <a:buChar char="»"/>
        <a:defRPr sz="2000">
          <a:solidFill>
            <a:srgbClr val="000066"/>
          </a:solidFill>
          <a:latin typeface="+mn-lt"/>
          <a:cs typeface="+mn-cs"/>
        </a:defRPr>
      </a:lvl7pPr>
      <a:lvl8pPr marL="3360738" indent="-146050" algn="r" rtl="1" fontAlgn="base">
        <a:spcBef>
          <a:spcPct val="20000"/>
        </a:spcBef>
        <a:spcAft>
          <a:spcPct val="0"/>
        </a:spcAft>
        <a:buChar char="»"/>
        <a:defRPr sz="2000">
          <a:solidFill>
            <a:srgbClr val="000066"/>
          </a:solidFill>
          <a:latin typeface="+mn-lt"/>
          <a:cs typeface="+mn-cs"/>
        </a:defRPr>
      </a:lvl8pPr>
      <a:lvl9pPr marL="3817938" indent="-146050" algn="r" rtl="1" fontAlgn="base">
        <a:spcBef>
          <a:spcPct val="20000"/>
        </a:spcBef>
        <a:spcAft>
          <a:spcPct val="0"/>
        </a:spcAft>
        <a:buChar char="»"/>
        <a:defRPr sz="2000">
          <a:solidFill>
            <a:srgbClr val="000066"/>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6.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3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3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4.xml.rels><?xml version="1.0" encoding="UTF-8" standalone="yes"?>
<Relationships xmlns="http://schemas.openxmlformats.org/package/2006/relationships"><Relationship Id="rId3" Type="http://schemas.openxmlformats.org/officeDocument/2006/relationships/hyperlink" Target="http://www.thelancet.com/journals/langlo/article/PIIS2214-109X(13)70020-2/fulltext?rss=yes" TargetMode="External"/><Relationship Id="rId2" Type="http://schemas.openxmlformats.org/officeDocument/2006/relationships/hyperlink" Target="http://www.thelancet.com/pdfs/journals/langlo/PIIS2214-109X(13)70101-3.pdf" TargetMode="External"/><Relationship Id="rId1" Type="http://schemas.openxmlformats.org/officeDocument/2006/relationships/slideLayout" Target="../slideLayouts/slideLayout34.xml"/><Relationship Id="rId5" Type="http://schemas.openxmlformats.org/officeDocument/2006/relationships/hyperlink" Target="http://www.ncbi.nlm.nih.gov/pubmed/25459330" TargetMode="External"/><Relationship Id="rId4" Type="http://schemas.openxmlformats.org/officeDocument/2006/relationships/hyperlink" Target="http://www.ncbi.nlm.nih.gov/pubmed/26418733"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www.qcmri.uq.edu.au/chep/e-waste-network.aspx" TargetMode="External"/><Relationship Id="rId2" Type="http://schemas.openxmlformats.org/officeDocument/2006/relationships/hyperlink" Target="http://www.who.int/ceh/risks/ewaste/en" TargetMode="External"/><Relationship Id="rId1" Type="http://schemas.openxmlformats.org/officeDocument/2006/relationships/slideLayout" Target="../slideLayouts/slideLayout34.xml"/><Relationship Id="rId5" Type="http://schemas.openxmlformats.org/officeDocument/2006/relationships/hyperlink" Target="http://www.step-initiative.org/files/step/_downloads/UNU%20&amp;%20WHO%20Survey%20on%20E-waste%20and%20its%20Health%20Impact%20on%20Children%20-%205%20August%202013.pdf" TargetMode="External"/><Relationship Id="rId4" Type="http://schemas.openxmlformats.org/officeDocument/2006/relationships/hyperlink" Target="http://www.who.int/heca/infomaterials/hecanet/en/"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9.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9.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9.xml"/><Relationship Id="rId4" Type="http://schemas.openxmlformats.org/officeDocument/2006/relationships/image" Target="../media/image9.jpg"/></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8.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79512" y="980728"/>
            <a:ext cx="8640960" cy="5755422"/>
          </a:xfrm>
          <a:prstGeom prst="rect">
            <a:avLst/>
          </a:prstGeom>
          <a:noFill/>
        </p:spPr>
        <p:txBody>
          <a:bodyPr wrap="square" rtlCol="0">
            <a:spAutoFit/>
          </a:bodyPr>
          <a:lstStyle/>
          <a:p>
            <a:pPr algn="ctr" rtl="1" fontAlgn="base">
              <a:spcBef>
                <a:spcPct val="0"/>
              </a:spcBef>
              <a:spcAft>
                <a:spcPct val="0"/>
              </a:spcAft>
            </a:pPr>
            <a:endParaRPr lang="en-US" sz="2800" b="1" dirty="0">
              <a:solidFill>
                <a:srgbClr val="000066"/>
              </a:solidFill>
            </a:endParaRPr>
          </a:p>
          <a:p>
            <a:pPr algn="ctr" rtl="1" fontAlgn="base">
              <a:spcBef>
                <a:spcPct val="0"/>
              </a:spcBef>
              <a:spcAft>
                <a:spcPct val="0"/>
              </a:spcAft>
            </a:pPr>
            <a:endParaRPr lang="en-US" sz="1200" b="1" dirty="0">
              <a:solidFill>
                <a:srgbClr val="000066"/>
              </a:solidFill>
            </a:endParaRPr>
          </a:p>
          <a:p>
            <a:pPr algn="ctr" rtl="1" fontAlgn="base">
              <a:spcBef>
                <a:spcPct val="0"/>
              </a:spcBef>
              <a:spcAft>
                <a:spcPct val="0"/>
              </a:spcAft>
            </a:pPr>
            <a:endParaRPr lang="en-US" sz="1200" b="1" dirty="0">
              <a:solidFill>
                <a:srgbClr val="000066"/>
              </a:solidFill>
            </a:endParaRPr>
          </a:p>
          <a:p>
            <a:pPr algn="ctr" rtl="1" fontAlgn="base">
              <a:spcBef>
                <a:spcPct val="0"/>
              </a:spcBef>
              <a:spcAft>
                <a:spcPct val="0"/>
              </a:spcAft>
            </a:pPr>
            <a:r>
              <a:rPr lang="en-US" sz="3400" b="1" dirty="0" smtClean="0">
                <a:solidFill>
                  <a:srgbClr val="000099"/>
                </a:solidFill>
                <a:effectLst>
                  <a:outerShdw blurRad="38100" dist="38100" dir="2700000" algn="tl">
                    <a:srgbClr val="000000">
                      <a:alpha val="43137"/>
                    </a:srgbClr>
                  </a:outerShdw>
                </a:effectLst>
              </a:rPr>
              <a:t>E-WASTE: PROTECTING THE HEALTH OF CHILDREN</a:t>
            </a:r>
            <a:endParaRPr lang="en-US" sz="3400" b="1" dirty="0" smtClean="0">
              <a:solidFill>
                <a:srgbClr val="000099"/>
              </a:solidFill>
              <a:effectLst>
                <a:outerShdw blurRad="38100" dist="38100" dir="2700000" algn="tl">
                  <a:srgbClr val="000000">
                    <a:alpha val="43137"/>
                  </a:srgbClr>
                </a:outerShdw>
              </a:effectLst>
            </a:endParaRPr>
          </a:p>
          <a:p>
            <a:pPr algn="ctr" rtl="1" fontAlgn="base">
              <a:spcBef>
                <a:spcPct val="0"/>
              </a:spcBef>
              <a:spcAft>
                <a:spcPct val="0"/>
              </a:spcAft>
            </a:pPr>
            <a:endParaRPr lang="en-US" sz="3600" b="1" dirty="0" smtClean="0">
              <a:solidFill>
                <a:srgbClr val="000099"/>
              </a:solidFill>
            </a:endParaRPr>
          </a:p>
          <a:p>
            <a:pPr algn="ctr" rtl="1" fontAlgn="base">
              <a:spcBef>
                <a:spcPct val="0"/>
              </a:spcBef>
              <a:spcAft>
                <a:spcPct val="0"/>
              </a:spcAft>
            </a:pPr>
            <a:r>
              <a:rPr lang="en-US" sz="2400" b="1" i="1" dirty="0" smtClean="0">
                <a:solidFill>
                  <a:srgbClr val="000099"/>
                </a:solidFill>
              </a:rPr>
              <a:t>Dr Maria Neira</a:t>
            </a:r>
          </a:p>
          <a:p>
            <a:pPr algn="ctr" rtl="1" fontAlgn="base">
              <a:spcBef>
                <a:spcPct val="0"/>
              </a:spcBef>
              <a:spcAft>
                <a:spcPct val="0"/>
              </a:spcAft>
            </a:pPr>
            <a:r>
              <a:rPr lang="en-US" sz="2400" b="1" i="1" dirty="0" smtClean="0">
                <a:solidFill>
                  <a:srgbClr val="000099"/>
                </a:solidFill>
              </a:rPr>
              <a:t>Department </a:t>
            </a:r>
            <a:r>
              <a:rPr lang="en-US" sz="2400" b="1" i="1" dirty="0">
                <a:solidFill>
                  <a:srgbClr val="000099"/>
                </a:solidFill>
              </a:rPr>
              <a:t>of Public </a:t>
            </a:r>
            <a:r>
              <a:rPr lang="en-US" sz="2400" b="1" i="1" dirty="0" smtClean="0">
                <a:solidFill>
                  <a:srgbClr val="000099"/>
                </a:solidFill>
              </a:rPr>
              <a:t>Health, Environmental </a:t>
            </a:r>
          </a:p>
          <a:p>
            <a:pPr algn="ctr" rtl="1" fontAlgn="base">
              <a:spcBef>
                <a:spcPct val="0"/>
              </a:spcBef>
              <a:spcAft>
                <a:spcPct val="0"/>
              </a:spcAft>
            </a:pPr>
            <a:r>
              <a:rPr lang="en-US" sz="2400" b="1" i="1" dirty="0" smtClean="0">
                <a:solidFill>
                  <a:srgbClr val="000099"/>
                </a:solidFill>
              </a:rPr>
              <a:t>and Social Determinants of Health</a:t>
            </a:r>
          </a:p>
          <a:p>
            <a:pPr algn="ctr" rtl="1" fontAlgn="base">
              <a:spcBef>
                <a:spcPct val="0"/>
              </a:spcBef>
              <a:spcAft>
                <a:spcPct val="0"/>
              </a:spcAft>
            </a:pPr>
            <a:r>
              <a:rPr lang="en-US" sz="2400" b="1" i="1" dirty="0" smtClean="0">
                <a:solidFill>
                  <a:srgbClr val="000099"/>
                </a:solidFill>
              </a:rPr>
              <a:t>World </a:t>
            </a:r>
            <a:r>
              <a:rPr lang="en-US" sz="2400" b="1" i="1" dirty="0">
                <a:solidFill>
                  <a:srgbClr val="000099"/>
                </a:solidFill>
              </a:rPr>
              <a:t>Health </a:t>
            </a:r>
            <a:r>
              <a:rPr lang="en-US" sz="2400" b="1" i="1" dirty="0" smtClean="0">
                <a:solidFill>
                  <a:srgbClr val="000099"/>
                </a:solidFill>
              </a:rPr>
              <a:t>Organization</a:t>
            </a:r>
          </a:p>
          <a:p>
            <a:pPr algn="ctr" rtl="1" fontAlgn="base">
              <a:spcBef>
                <a:spcPct val="0"/>
              </a:spcBef>
              <a:spcAft>
                <a:spcPct val="0"/>
              </a:spcAft>
            </a:pPr>
            <a:endParaRPr lang="en-US" sz="3600" b="1" i="1" dirty="0" smtClean="0">
              <a:solidFill>
                <a:srgbClr val="000099"/>
              </a:solidFill>
            </a:endParaRPr>
          </a:p>
          <a:p>
            <a:pPr algn="ctr" rtl="1" fontAlgn="base">
              <a:spcBef>
                <a:spcPct val="0"/>
              </a:spcBef>
              <a:spcAft>
                <a:spcPct val="0"/>
              </a:spcAft>
            </a:pPr>
            <a:endParaRPr lang="en-US" sz="1600" b="1" i="1" dirty="0">
              <a:solidFill>
                <a:srgbClr val="000099"/>
              </a:solidFill>
            </a:endParaRPr>
          </a:p>
          <a:p>
            <a:pPr algn="ctr" rtl="1" fontAlgn="base">
              <a:spcBef>
                <a:spcPct val="0"/>
              </a:spcBef>
              <a:spcAft>
                <a:spcPct val="0"/>
              </a:spcAft>
            </a:pPr>
            <a:endParaRPr lang="en-US" sz="1600" b="1" i="1" dirty="0" smtClean="0">
              <a:solidFill>
                <a:srgbClr val="000099"/>
              </a:solidFill>
            </a:endParaRPr>
          </a:p>
          <a:p>
            <a:pPr algn="ctr" rtl="1" fontAlgn="base">
              <a:spcBef>
                <a:spcPct val="0"/>
              </a:spcBef>
              <a:spcAft>
                <a:spcPct val="0"/>
              </a:spcAft>
            </a:pPr>
            <a:endParaRPr lang="en-US" sz="1600" b="1" i="1" dirty="0" smtClean="0">
              <a:solidFill>
                <a:srgbClr val="000099"/>
              </a:solidFill>
            </a:endParaRPr>
          </a:p>
          <a:p>
            <a:pPr algn="ctr" rtl="1" fontAlgn="base">
              <a:spcBef>
                <a:spcPct val="0"/>
              </a:spcBef>
              <a:spcAft>
                <a:spcPct val="0"/>
              </a:spcAft>
            </a:pPr>
            <a:endParaRPr lang="en-US" sz="1600" b="1" i="1" dirty="0" smtClean="0">
              <a:solidFill>
                <a:srgbClr val="000099"/>
              </a:solidFill>
            </a:endParaRPr>
          </a:p>
          <a:p>
            <a:pPr algn="ctr" rtl="1" fontAlgn="base">
              <a:spcBef>
                <a:spcPct val="0"/>
              </a:spcBef>
              <a:spcAft>
                <a:spcPct val="0"/>
              </a:spcAft>
            </a:pPr>
            <a:endParaRPr lang="en-US" sz="1600" b="1" i="1" dirty="0">
              <a:solidFill>
                <a:srgbClr val="000099"/>
              </a:solidFill>
            </a:endParaRPr>
          </a:p>
        </p:txBody>
      </p:sp>
    </p:spTree>
    <p:extLst>
      <p:ext uri="{BB962C8B-B14F-4D97-AF65-F5344CB8AC3E}">
        <p14:creationId xmlns:p14="http://schemas.microsoft.com/office/powerpoint/2010/main" val="423837123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314" name="Rectangle 2"/>
          <p:cNvSpPr>
            <a:spLocks noGrp="1" noChangeArrowheads="1"/>
          </p:cNvSpPr>
          <p:nvPr>
            <p:ph type="body" sz="half" idx="1"/>
          </p:nvPr>
        </p:nvSpPr>
        <p:spPr>
          <a:xfrm>
            <a:off x="-180545" y="879748"/>
            <a:ext cx="8784268" cy="4968918"/>
          </a:xfrm>
        </p:spPr>
        <p:txBody>
          <a:bodyPr/>
          <a:lstStyle/>
          <a:p>
            <a:pPr marL="400666" indent="-400666" defTabSz="801330" eaLnBrk="1" hangingPunct="1">
              <a:buNone/>
              <a:defRPr/>
            </a:pPr>
            <a:endParaRPr lang="en-GB" sz="2400" b="1" dirty="0"/>
          </a:p>
          <a:p>
            <a:pPr marL="400666" indent="-400666" defTabSz="801330" eaLnBrk="1" hangingPunct="1">
              <a:buNone/>
              <a:defRPr/>
            </a:pPr>
            <a:r>
              <a:rPr lang="en-GB" sz="2000" b="1" dirty="0"/>
              <a:t>	T</a:t>
            </a:r>
            <a:r>
              <a:rPr lang="en-US" sz="2000" b="1" dirty="0" err="1"/>
              <a:t>ools</a:t>
            </a:r>
            <a:r>
              <a:rPr lang="en-US" sz="2000" b="1" dirty="0"/>
              <a:t> for reaching the health </a:t>
            </a:r>
            <a:r>
              <a:rPr lang="en-US" sz="2000" b="1" dirty="0" smtClean="0"/>
              <a:t>sector</a:t>
            </a:r>
          </a:p>
          <a:p>
            <a:pPr marL="400666" indent="-400666" defTabSz="801330" eaLnBrk="1" hangingPunct="1">
              <a:buNone/>
              <a:defRPr/>
            </a:pPr>
            <a:endParaRPr lang="en-US" sz="800" b="1" dirty="0"/>
          </a:p>
          <a:p>
            <a:pPr marL="862629" lvl="1" indent="-400666" defTabSz="801330" eaLnBrk="1" hangingPunct="1">
              <a:buNone/>
              <a:defRPr/>
            </a:pPr>
            <a:r>
              <a:rPr lang="en-US" sz="1600" dirty="0"/>
              <a:t>Development of an e-waste and child health “train the trainers” peer-reviewed module of the WHO Training Package on Children's Environmental Health for health professionals </a:t>
            </a:r>
            <a:r>
              <a:rPr lang="en-US" sz="1600" dirty="0" smtClean="0"/>
              <a:t>(WHO </a:t>
            </a:r>
            <a:r>
              <a:rPr lang="en-US" sz="1600" dirty="0" smtClean="0"/>
              <a:t>CC </a:t>
            </a:r>
            <a:r>
              <a:rPr lang="en-US" sz="1600" dirty="0"/>
              <a:t>Uruguay</a:t>
            </a:r>
            <a:r>
              <a:rPr lang="en-US" sz="1600" dirty="0" smtClean="0"/>
              <a:t>)</a:t>
            </a:r>
          </a:p>
          <a:p>
            <a:pPr marL="862629" lvl="1" indent="-400666" defTabSz="801330" eaLnBrk="1" hangingPunct="1">
              <a:buNone/>
              <a:defRPr/>
            </a:pPr>
            <a:endParaRPr lang="en-US" sz="1600" dirty="0"/>
          </a:p>
          <a:p>
            <a:pPr marL="862629" lvl="1" indent="-400666" defTabSz="801330" eaLnBrk="1" hangingPunct="1">
              <a:buNone/>
              <a:defRPr/>
            </a:pPr>
            <a:r>
              <a:rPr lang="en-US" sz="2000" b="1" dirty="0">
                <a:ea typeface="+mn-ea"/>
              </a:rPr>
              <a:t>Technical</a:t>
            </a:r>
            <a:r>
              <a:rPr lang="en-US" sz="1600" b="1" dirty="0" smtClean="0"/>
              <a:t> </a:t>
            </a:r>
            <a:r>
              <a:rPr lang="en-US" sz="2000" b="1" dirty="0">
                <a:ea typeface="+mn-ea"/>
              </a:rPr>
              <a:t>information</a:t>
            </a:r>
          </a:p>
          <a:p>
            <a:pPr marL="862629" lvl="1" indent="-400666" defTabSz="801330" eaLnBrk="1" hangingPunct="1">
              <a:buNone/>
              <a:defRPr/>
            </a:pPr>
            <a:r>
              <a:rPr lang="en-US" sz="1600" dirty="0"/>
              <a:t>Series</a:t>
            </a:r>
            <a:r>
              <a:rPr lang="en-US" sz="1600" dirty="0"/>
              <a:t> of publications on child health, including a </a:t>
            </a:r>
            <a:r>
              <a:rPr lang="en-US" sz="1600" dirty="0" smtClean="0"/>
              <a:t>systematic review</a:t>
            </a:r>
          </a:p>
          <a:p>
            <a:pPr marL="862629" lvl="1" indent="-400666" defTabSz="801330" eaLnBrk="1" hangingPunct="1">
              <a:buNone/>
              <a:defRPr/>
            </a:pPr>
            <a:r>
              <a:rPr lang="en-US" sz="1600" dirty="0" smtClean="0"/>
              <a:t>Developed with collaborating centers and health partners</a:t>
            </a:r>
            <a:endParaRPr lang="en-US" sz="1600" dirty="0"/>
          </a:p>
          <a:p>
            <a:pPr marL="862629" lvl="1" indent="-400666" defTabSz="801330" eaLnBrk="1" hangingPunct="1">
              <a:buNone/>
              <a:defRPr/>
            </a:pPr>
            <a:endParaRPr lang="en-US" sz="1600" dirty="0"/>
          </a:p>
          <a:p>
            <a:pPr marL="862629" lvl="1" indent="-400666" defTabSz="801330" eaLnBrk="1" hangingPunct="1">
              <a:buNone/>
              <a:defRPr/>
            </a:pPr>
            <a:r>
              <a:rPr lang="en-US" sz="2000" b="1" dirty="0">
                <a:ea typeface="+mn-ea"/>
              </a:rPr>
              <a:t>Information</a:t>
            </a:r>
            <a:r>
              <a:rPr lang="en-US" sz="1600" b="1" dirty="0" smtClean="0"/>
              <a:t> </a:t>
            </a:r>
            <a:r>
              <a:rPr lang="en-US" sz="2000" b="1" dirty="0">
                <a:ea typeface="+mn-ea"/>
              </a:rPr>
              <a:t>dissemination</a:t>
            </a:r>
          </a:p>
          <a:p>
            <a:pPr marL="862629" lvl="1" indent="-400666" defTabSz="801330" eaLnBrk="1" hangingPunct="1">
              <a:buNone/>
              <a:defRPr/>
            </a:pPr>
            <a:r>
              <a:rPr lang="en-US" sz="1600" dirty="0" smtClean="0"/>
              <a:t> </a:t>
            </a:r>
            <a:r>
              <a:rPr lang="en-US" sz="1600" dirty="0"/>
              <a:t>through WHO website, WHO/UNEP, newsletter, survey, reports</a:t>
            </a:r>
          </a:p>
          <a:p>
            <a:pPr marL="862629" lvl="1" indent="-400666" defTabSz="801330" eaLnBrk="1" hangingPunct="1">
              <a:buNone/>
              <a:defRPr/>
            </a:pPr>
            <a:endParaRPr lang="en-US" sz="1600" dirty="0"/>
          </a:p>
          <a:p>
            <a:pPr marL="400666" indent="-400666" defTabSz="801330" eaLnBrk="1" hangingPunct="1">
              <a:buNone/>
              <a:defRPr/>
            </a:pPr>
            <a:r>
              <a:rPr lang="en-GB" sz="1600" b="1" dirty="0" smtClean="0"/>
              <a:t>		</a:t>
            </a:r>
            <a:endParaRPr lang="fr-CH" dirty="0" smtClean="0"/>
          </a:p>
          <a:p>
            <a:pPr marL="734553" lvl="1" indent="-333888" defTabSz="801330" eaLnBrk="1" hangingPunct="1">
              <a:buFontTx/>
              <a:buChar char="•"/>
              <a:defRPr/>
            </a:pPr>
            <a:endParaRPr lang="fr-FR" b="1" dirty="0" smtClean="0"/>
          </a:p>
        </p:txBody>
      </p:sp>
      <p:pic>
        <p:nvPicPr>
          <p:cNvPr id="5124" name="Picture 5" descr="c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88224" y="3285999"/>
            <a:ext cx="2664296" cy="2663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p:cNvSpPr>
            <a:spLocks noGrp="1"/>
          </p:cNvSpPr>
          <p:nvPr>
            <p:ph type="title"/>
          </p:nvPr>
        </p:nvSpPr>
        <p:spPr>
          <a:xfrm>
            <a:off x="0" y="0"/>
            <a:ext cx="9144000" cy="1238250"/>
          </a:xfrm>
        </p:spPr>
        <p:txBody>
          <a:bodyPr/>
          <a:lstStyle/>
          <a:p>
            <a:r>
              <a:rPr lang="en-US" sz="2800" dirty="0" smtClean="0"/>
              <a:t>TASKS ACCOMPLISHED</a:t>
            </a:r>
            <a:endParaRPr lang="en-US" sz="2800" dirty="0"/>
          </a:p>
        </p:txBody>
      </p:sp>
    </p:spTree>
    <p:extLst>
      <p:ext uri="{BB962C8B-B14F-4D97-AF65-F5344CB8AC3E}">
        <p14:creationId xmlns:p14="http://schemas.microsoft.com/office/powerpoint/2010/main" val="4266279978"/>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95536" y="1409600"/>
            <a:ext cx="8449568" cy="4611688"/>
          </a:xfrm>
        </p:spPr>
        <p:txBody>
          <a:bodyPr/>
          <a:lstStyle/>
          <a:p>
            <a:r>
              <a:rPr lang="en-US" sz="2400" dirty="0" smtClean="0"/>
              <a:t>Communications: raising awareness on health impacts</a:t>
            </a:r>
          </a:p>
          <a:p>
            <a:r>
              <a:rPr lang="en-US" sz="2400" dirty="0" smtClean="0"/>
              <a:t>Networking with relevant stakeholders to protect health</a:t>
            </a:r>
          </a:p>
          <a:p>
            <a:r>
              <a:rPr lang="en-US" sz="2400" dirty="0" smtClean="0"/>
              <a:t>Bringing health to interventions by</a:t>
            </a:r>
          </a:p>
          <a:p>
            <a:pPr lvl="1"/>
            <a:r>
              <a:rPr lang="en-US" sz="2000" dirty="0" smtClean="0"/>
              <a:t>S</a:t>
            </a:r>
            <a:r>
              <a:rPr lang="en-US" sz="2000" dirty="0" smtClean="0"/>
              <a:t>trengthening </a:t>
            </a:r>
            <a:r>
              <a:rPr lang="en-US" sz="2000" dirty="0"/>
              <a:t>the monitoring of exposure to e-waste, and related health impacts particularly among children and </a:t>
            </a:r>
            <a:r>
              <a:rPr lang="en-US" sz="2000" dirty="0" smtClean="0"/>
              <a:t>workers</a:t>
            </a:r>
            <a:endParaRPr lang="en-US" sz="2000" dirty="0"/>
          </a:p>
          <a:p>
            <a:pPr lvl="1"/>
            <a:r>
              <a:rPr lang="en-US" sz="2000" dirty="0" smtClean="0"/>
              <a:t>Providing </a:t>
            </a:r>
            <a:r>
              <a:rPr lang="en-US" sz="2000" dirty="0" smtClean="0"/>
              <a:t>information for the protection </a:t>
            </a:r>
            <a:r>
              <a:rPr lang="en-US" sz="2000" dirty="0"/>
              <a:t>vulnerable populations from e-waste health </a:t>
            </a:r>
            <a:r>
              <a:rPr lang="en-US" sz="2000" dirty="0" smtClean="0"/>
              <a:t>impacts</a:t>
            </a:r>
            <a:endParaRPr lang="en-US" sz="2000" dirty="0"/>
          </a:p>
          <a:p>
            <a:pPr lvl="1"/>
            <a:r>
              <a:rPr lang="en-US" sz="2000" dirty="0" smtClean="0"/>
              <a:t>Increasing </a:t>
            </a:r>
            <a:r>
              <a:rPr lang="en-US" sz="2000" dirty="0"/>
              <a:t>capacity of the health sector to manage risks related to </a:t>
            </a:r>
            <a:r>
              <a:rPr lang="en-US" sz="2000" dirty="0" smtClean="0"/>
              <a:t>e-waste and work multi-</a:t>
            </a:r>
            <a:r>
              <a:rPr lang="en-US" sz="2000" dirty="0" err="1" smtClean="0"/>
              <a:t>sectorally</a:t>
            </a:r>
            <a:endParaRPr lang="en-US" sz="2000" dirty="0" smtClean="0"/>
          </a:p>
          <a:p>
            <a:pPr marL="0" indent="0">
              <a:buNone/>
            </a:pPr>
            <a:endParaRPr lang="en-US" sz="2400" dirty="0"/>
          </a:p>
          <a:p>
            <a:endParaRPr lang="en-GB" sz="2400" dirty="0"/>
          </a:p>
        </p:txBody>
      </p:sp>
      <p:sp>
        <p:nvSpPr>
          <p:cNvPr id="6" name="Title 1"/>
          <p:cNvSpPr txBox="1">
            <a:spLocks/>
          </p:cNvSpPr>
          <p:nvPr/>
        </p:nvSpPr>
        <p:spPr bwMode="auto">
          <a:xfrm>
            <a:off x="251520" y="-27384"/>
            <a:ext cx="9144000" cy="1238250"/>
          </a:xfrm>
          <a:prstGeom prst="rect">
            <a:avLst/>
          </a:prstGeom>
          <a:noFill/>
          <a:ln>
            <a:noFill/>
          </a:ln>
          <a:effectLst>
            <a:outerShdw dist="17961" dir="2700000" algn="ctr" rotWithShape="0">
              <a:srgbClr val="96CCEE"/>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ctr" anchorCtr="0" compatLnSpc="1">
            <a:prstTxWarp prst="textNoShape">
              <a:avLst/>
            </a:prstTxWarp>
          </a:bodyPr>
          <a:lstStyle>
            <a:lvl1pPr algn="ctr" rtl="0" eaLnBrk="0" fontAlgn="base" hangingPunct="0">
              <a:spcBef>
                <a:spcPct val="0"/>
              </a:spcBef>
              <a:spcAft>
                <a:spcPct val="0"/>
              </a:spcAft>
              <a:defRPr sz="3500" b="1">
                <a:solidFill>
                  <a:srgbClr val="000066"/>
                </a:solidFill>
                <a:latin typeface="+mj-lt"/>
                <a:ea typeface="+mj-ea"/>
                <a:cs typeface="+mj-cs"/>
              </a:defRPr>
            </a:lvl1pPr>
            <a:lvl2pPr algn="ctr" rtl="0" eaLnBrk="0" fontAlgn="base" hangingPunct="0">
              <a:spcBef>
                <a:spcPct val="0"/>
              </a:spcBef>
              <a:spcAft>
                <a:spcPct val="0"/>
              </a:spcAft>
              <a:defRPr sz="3500" b="1">
                <a:solidFill>
                  <a:srgbClr val="000066"/>
                </a:solidFill>
                <a:latin typeface="Arial" charset="0"/>
                <a:cs typeface="Arial" charset="0"/>
              </a:defRPr>
            </a:lvl2pPr>
            <a:lvl3pPr algn="ctr" rtl="0" eaLnBrk="0" fontAlgn="base" hangingPunct="0">
              <a:spcBef>
                <a:spcPct val="0"/>
              </a:spcBef>
              <a:spcAft>
                <a:spcPct val="0"/>
              </a:spcAft>
              <a:defRPr sz="3500" b="1">
                <a:solidFill>
                  <a:srgbClr val="000066"/>
                </a:solidFill>
                <a:latin typeface="Arial" charset="0"/>
                <a:cs typeface="Arial" charset="0"/>
              </a:defRPr>
            </a:lvl3pPr>
            <a:lvl4pPr algn="ctr" rtl="0" eaLnBrk="0" fontAlgn="base" hangingPunct="0">
              <a:spcBef>
                <a:spcPct val="0"/>
              </a:spcBef>
              <a:spcAft>
                <a:spcPct val="0"/>
              </a:spcAft>
              <a:defRPr sz="3500" b="1">
                <a:solidFill>
                  <a:srgbClr val="000066"/>
                </a:solidFill>
                <a:latin typeface="Arial" charset="0"/>
                <a:cs typeface="Arial" charset="0"/>
              </a:defRPr>
            </a:lvl4pPr>
            <a:lvl5pPr algn="ctr" rtl="0" eaLnBrk="0" fontAlgn="base" hangingPunct="0">
              <a:spcBef>
                <a:spcPct val="0"/>
              </a:spcBef>
              <a:spcAft>
                <a:spcPct val="0"/>
              </a:spcAft>
              <a:defRPr sz="3500" b="1">
                <a:solidFill>
                  <a:srgbClr val="000066"/>
                </a:solidFill>
                <a:latin typeface="Arial" charset="0"/>
                <a:cs typeface="Arial" charset="0"/>
              </a:defRPr>
            </a:lvl5pPr>
            <a:lvl6pPr marL="457200" algn="ctr" rtl="0" fontAlgn="base">
              <a:spcBef>
                <a:spcPct val="0"/>
              </a:spcBef>
              <a:spcAft>
                <a:spcPct val="0"/>
              </a:spcAft>
              <a:defRPr sz="3500" b="1">
                <a:solidFill>
                  <a:srgbClr val="000066"/>
                </a:solidFill>
                <a:latin typeface="Arial" charset="0"/>
                <a:cs typeface="Arial" charset="0"/>
              </a:defRPr>
            </a:lvl6pPr>
            <a:lvl7pPr marL="914400" algn="ctr" rtl="0" fontAlgn="base">
              <a:spcBef>
                <a:spcPct val="0"/>
              </a:spcBef>
              <a:spcAft>
                <a:spcPct val="0"/>
              </a:spcAft>
              <a:defRPr sz="3500" b="1">
                <a:solidFill>
                  <a:srgbClr val="000066"/>
                </a:solidFill>
                <a:latin typeface="Arial" charset="0"/>
                <a:cs typeface="Arial" charset="0"/>
              </a:defRPr>
            </a:lvl7pPr>
            <a:lvl8pPr marL="1371600" algn="ctr" rtl="0" fontAlgn="base">
              <a:spcBef>
                <a:spcPct val="0"/>
              </a:spcBef>
              <a:spcAft>
                <a:spcPct val="0"/>
              </a:spcAft>
              <a:defRPr sz="3500" b="1">
                <a:solidFill>
                  <a:srgbClr val="000066"/>
                </a:solidFill>
                <a:latin typeface="Arial" charset="0"/>
                <a:cs typeface="Arial" charset="0"/>
              </a:defRPr>
            </a:lvl8pPr>
            <a:lvl9pPr marL="1828800" algn="ctr" rtl="0" fontAlgn="base">
              <a:spcBef>
                <a:spcPct val="0"/>
              </a:spcBef>
              <a:spcAft>
                <a:spcPct val="0"/>
              </a:spcAft>
              <a:defRPr sz="3500" b="1">
                <a:solidFill>
                  <a:srgbClr val="000066"/>
                </a:solidFill>
                <a:latin typeface="Arial" charset="0"/>
                <a:cs typeface="Arial" charset="0"/>
              </a:defRPr>
            </a:lvl9pPr>
          </a:lstStyle>
          <a:p>
            <a:r>
              <a:rPr lang="en-US" sz="2800" dirty="0" smtClean="0"/>
              <a:t>NEXT STEPS</a:t>
            </a:r>
            <a:endParaRPr lang="en-US" sz="2800" dirty="0"/>
          </a:p>
        </p:txBody>
      </p:sp>
    </p:spTree>
    <p:extLst>
      <p:ext uri="{BB962C8B-B14F-4D97-AF65-F5344CB8AC3E}">
        <p14:creationId xmlns:p14="http://schemas.microsoft.com/office/powerpoint/2010/main" val="293076035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7828" y="2768154"/>
            <a:ext cx="3800710" cy="2520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itle 1"/>
          <p:cNvSpPr>
            <a:spLocks noGrp="1"/>
          </p:cNvSpPr>
          <p:nvPr>
            <p:ph type="title"/>
          </p:nvPr>
        </p:nvSpPr>
        <p:spPr>
          <a:xfrm>
            <a:off x="-17935" y="1225699"/>
            <a:ext cx="9144000" cy="1238250"/>
          </a:xfrm>
        </p:spPr>
        <p:txBody>
          <a:bodyPr/>
          <a:lstStyle/>
          <a:p>
            <a:r>
              <a:rPr lang="en-US" dirty="0" smtClean="0"/>
              <a:t>WORKING TOGETHER TO PROTECT THE HEALTH OF OUR CHILDREN</a:t>
            </a:r>
            <a:endParaRPr lang="en-US" dirty="0" smtClean="0"/>
          </a:p>
        </p:txBody>
      </p:sp>
      <p:sp>
        <p:nvSpPr>
          <p:cNvPr id="7" name="TextBox 6"/>
          <p:cNvSpPr txBox="1"/>
          <p:nvPr/>
        </p:nvSpPr>
        <p:spPr>
          <a:xfrm>
            <a:off x="971600" y="1844824"/>
            <a:ext cx="4104456" cy="923330"/>
          </a:xfrm>
          <a:prstGeom prst="rect">
            <a:avLst/>
          </a:prstGeom>
          <a:noFill/>
        </p:spPr>
        <p:txBody>
          <a:bodyPr wrap="square" rtlCol="0">
            <a:spAutoFit/>
          </a:bodyPr>
          <a:lstStyle/>
          <a:p>
            <a:endParaRPr lang="en-GB" dirty="0">
              <a:solidFill>
                <a:srgbClr val="000000"/>
              </a:solidFill>
            </a:endParaRPr>
          </a:p>
          <a:p>
            <a:endParaRPr lang="en-GB" dirty="0" smtClean="0">
              <a:solidFill>
                <a:srgbClr val="000000"/>
              </a:solidFill>
            </a:endParaRPr>
          </a:p>
          <a:p>
            <a:endParaRPr lang="en-GB" dirty="0">
              <a:solidFill>
                <a:srgbClr val="000000"/>
              </a:solidFill>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1240" y="2420888"/>
            <a:ext cx="2458641" cy="3384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1574114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834" y="1988840"/>
            <a:ext cx="9144000" cy="1238250"/>
          </a:xfrm>
        </p:spPr>
        <p:txBody>
          <a:bodyPr/>
          <a:lstStyle/>
          <a:p>
            <a:r>
              <a:rPr lang="en-GB" dirty="0" smtClean="0"/>
              <a:t>APPENDIX</a:t>
            </a:r>
            <a:endParaRPr lang="en-GB" dirty="0"/>
          </a:p>
        </p:txBody>
      </p:sp>
    </p:spTree>
    <p:extLst>
      <p:ext uri="{BB962C8B-B14F-4D97-AF65-F5344CB8AC3E}">
        <p14:creationId xmlns:p14="http://schemas.microsoft.com/office/powerpoint/2010/main" val="387941375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3528" y="1314048"/>
            <a:ext cx="8568952" cy="5324535"/>
          </a:xfrm>
          <a:prstGeom prst="rect">
            <a:avLst/>
          </a:prstGeom>
        </p:spPr>
        <p:txBody>
          <a:bodyPr wrap="square">
            <a:spAutoFit/>
          </a:bodyPr>
          <a:lstStyle/>
          <a:p>
            <a:r>
              <a:rPr lang="en-US" sz="1700" b="1" dirty="0" smtClean="0"/>
              <a:t>Main publications of WHO and WHO network of collaborating </a:t>
            </a:r>
            <a:r>
              <a:rPr lang="en-US" sz="1700" b="1" dirty="0" err="1" smtClean="0"/>
              <a:t>centres</a:t>
            </a:r>
            <a:r>
              <a:rPr lang="en-US" sz="1700" b="1" dirty="0" smtClean="0"/>
              <a:t> on children's environmental health on e-waste and child health</a:t>
            </a:r>
          </a:p>
          <a:p>
            <a:endParaRPr lang="en-US" sz="1700" b="1" dirty="0" smtClean="0"/>
          </a:p>
          <a:p>
            <a:pPr marL="285750" indent="-285750">
              <a:buFont typeface="Arial" panose="020B0604020202020204" pitchFamily="34" charset="0"/>
              <a:buChar char="•"/>
            </a:pPr>
            <a:r>
              <a:rPr lang="en-US" sz="1700" dirty="0" smtClean="0"/>
              <a:t>Grant </a:t>
            </a:r>
            <a:r>
              <a:rPr lang="en-US" sz="1700" dirty="0"/>
              <a:t>K et al. Health consequences of exposure to e-waste: a systematic </a:t>
            </a:r>
            <a:r>
              <a:rPr lang="en-US" sz="1700" dirty="0" smtClean="0"/>
              <a:t>review on </a:t>
            </a:r>
            <a:r>
              <a:rPr lang="en-US" sz="1700" dirty="0"/>
              <a:t>health effects of </a:t>
            </a:r>
            <a:r>
              <a:rPr lang="en-US" sz="1700" dirty="0" err="1"/>
              <a:t>e.waste</a:t>
            </a:r>
            <a:r>
              <a:rPr lang="en-US" sz="1700" dirty="0"/>
              <a:t>. The Lancet. </a:t>
            </a:r>
            <a:r>
              <a:rPr lang="en-US" sz="1700" dirty="0">
                <a:hlinkClick r:id="rId2"/>
              </a:rPr>
              <a:t>http://</a:t>
            </a:r>
            <a:r>
              <a:rPr lang="en-US" sz="1700" dirty="0" smtClean="0">
                <a:hlinkClick r:id="rId2"/>
              </a:rPr>
              <a:t>www.thelancet.com/pdfs/journals/langlo/PIIS2214-109X(13)70101-3.pdf</a:t>
            </a:r>
            <a:r>
              <a:rPr lang="en-US" sz="1700" dirty="0" smtClean="0"/>
              <a:t>  </a:t>
            </a:r>
          </a:p>
          <a:p>
            <a:pPr marL="285750" indent="-285750">
              <a:buFont typeface="Arial" panose="020B0604020202020204" pitchFamily="34" charset="0"/>
              <a:buChar char="•"/>
            </a:pPr>
            <a:r>
              <a:rPr lang="en-US" sz="1700" dirty="0" smtClean="0"/>
              <a:t>Bruné MN </a:t>
            </a:r>
            <a:r>
              <a:rPr lang="en-US" sz="1700" dirty="0"/>
              <a:t>et al. Health effects of exposure to </a:t>
            </a:r>
            <a:r>
              <a:rPr lang="en-US" sz="1700" dirty="0" smtClean="0"/>
              <a:t>e-waste. Lancet Global Health. </a:t>
            </a:r>
            <a:r>
              <a:rPr lang="pt-BR" sz="1700" dirty="0" smtClean="0"/>
              <a:t>Vol1</a:t>
            </a:r>
            <a:r>
              <a:rPr lang="pt-BR" sz="1700" dirty="0"/>
              <a:t>, </a:t>
            </a:r>
            <a:r>
              <a:rPr lang="pt-BR" sz="1700" dirty="0" smtClean="0"/>
              <a:t>2</a:t>
            </a:r>
            <a:r>
              <a:rPr lang="pt-BR" sz="1700" dirty="0"/>
              <a:t>, e70, August 2013 </a:t>
            </a:r>
            <a:r>
              <a:rPr lang="en-US" sz="1700" dirty="0" smtClean="0">
                <a:hlinkClick r:id="rId3"/>
              </a:rPr>
              <a:t>http</a:t>
            </a:r>
            <a:r>
              <a:rPr lang="en-US" sz="1700" dirty="0">
                <a:hlinkClick r:id="rId3"/>
              </a:rPr>
              <a:t>://</a:t>
            </a:r>
            <a:r>
              <a:rPr lang="en-US" sz="1700" dirty="0" smtClean="0">
                <a:hlinkClick r:id="rId3"/>
              </a:rPr>
              <a:t>www.thelancet.com/journals/langlo/article/PIIS2214-109X(13)70020-2/fulltext?rss=yes</a:t>
            </a:r>
            <a:r>
              <a:rPr lang="en-US" sz="1700" dirty="0" smtClean="0"/>
              <a:t> </a:t>
            </a:r>
            <a:endParaRPr lang="en-US" sz="1700" dirty="0"/>
          </a:p>
          <a:p>
            <a:pPr marL="285750" indent="-285750">
              <a:buFont typeface="Arial" panose="020B0604020202020204" pitchFamily="34" charset="0"/>
              <a:buChar char="•"/>
            </a:pPr>
            <a:r>
              <a:rPr lang="en-US" sz="1700" dirty="0" smtClean="0"/>
              <a:t>Heacock </a:t>
            </a:r>
            <a:r>
              <a:rPr lang="en-US" sz="1700" dirty="0"/>
              <a:t>M et al . E-Waste and Harm to Vulnerable Populations: A Growing Global Problem. Environ Health </a:t>
            </a:r>
            <a:r>
              <a:rPr lang="en-US" sz="1700" dirty="0" err="1"/>
              <a:t>Perspect</a:t>
            </a:r>
            <a:r>
              <a:rPr lang="en-US" sz="1700" dirty="0"/>
              <a:t>. 2015 Sep 29. </a:t>
            </a:r>
            <a:r>
              <a:rPr lang="en-US" sz="1700" dirty="0">
                <a:hlinkClick r:id="rId4"/>
              </a:rPr>
              <a:t>http://</a:t>
            </a:r>
            <a:r>
              <a:rPr lang="en-US" sz="1700" dirty="0" smtClean="0">
                <a:hlinkClick r:id="rId4"/>
              </a:rPr>
              <a:t>www.ncbi.nlm.nih.gov/pubmed/26418733</a:t>
            </a:r>
            <a:r>
              <a:rPr lang="en-US" sz="1700" dirty="0" smtClean="0"/>
              <a:t> </a:t>
            </a:r>
          </a:p>
          <a:p>
            <a:pPr marL="285750" indent="-285750">
              <a:buFont typeface="Arial" panose="020B0604020202020204" pitchFamily="34" charset="0"/>
              <a:buChar char="•"/>
            </a:pPr>
            <a:r>
              <a:rPr lang="en-US" sz="1700" dirty="0"/>
              <a:t>Perkins D et al. E-waste: a global hazard., Ann Glob Health. 2014 Jul-Aug;80(4):286-95.</a:t>
            </a:r>
            <a:endParaRPr lang="en-US" sz="1700" dirty="0">
              <a:hlinkClick r:id="rId5"/>
            </a:endParaRPr>
          </a:p>
          <a:p>
            <a:pPr marL="285750" indent="-285750">
              <a:buFont typeface="Arial" panose="020B0604020202020204" pitchFamily="34" charset="0"/>
              <a:buChar char="•"/>
            </a:pPr>
            <a:r>
              <a:rPr lang="en-US" sz="1700" dirty="0" smtClean="0">
                <a:hlinkClick r:id="rId5"/>
              </a:rPr>
              <a:t>http</a:t>
            </a:r>
            <a:r>
              <a:rPr lang="en-US" sz="1700" dirty="0">
                <a:hlinkClick r:id="rId5"/>
              </a:rPr>
              <a:t>://</a:t>
            </a:r>
            <a:r>
              <a:rPr lang="en-US" sz="1700" dirty="0" smtClean="0">
                <a:hlinkClick r:id="rId5"/>
              </a:rPr>
              <a:t>www.ncbi.nlm.nih.gov/pubmed/25459330</a:t>
            </a:r>
            <a:r>
              <a:rPr lang="en-US" sz="1700" dirty="0" smtClean="0"/>
              <a:t> </a:t>
            </a:r>
          </a:p>
          <a:p>
            <a:pPr marL="285750" indent="-285750">
              <a:buFont typeface="Arial" panose="020B0604020202020204" pitchFamily="34" charset="0"/>
              <a:buChar char="•"/>
            </a:pPr>
            <a:r>
              <a:rPr lang="en-US" sz="1700" dirty="0"/>
              <a:t>Sustainable Management of Waste Electrical and Electronic Equipment in Latin </a:t>
            </a:r>
            <a:r>
              <a:rPr lang="en-US" sz="1700" dirty="0" smtClean="0"/>
              <a:t>America. ITU in collaboration with WHO and many UN partners.2015</a:t>
            </a:r>
            <a:endParaRPr lang="en-US" sz="1700" dirty="0"/>
          </a:p>
          <a:p>
            <a:endParaRPr lang="en-US" sz="1700" b="1" dirty="0" smtClean="0"/>
          </a:p>
          <a:p>
            <a:endParaRPr lang="en-US" sz="1700" dirty="0" smtClean="0"/>
          </a:p>
          <a:p>
            <a:endParaRPr lang="en-US" sz="1700" dirty="0"/>
          </a:p>
        </p:txBody>
      </p:sp>
      <p:sp>
        <p:nvSpPr>
          <p:cNvPr id="4" name="TextBox 3"/>
          <p:cNvSpPr txBox="1"/>
          <p:nvPr/>
        </p:nvSpPr>
        <p:spPr>
          <a:xfrm>
            <a:off x="2051720" y="404664"/>
            <a:ext cx="4320480" cy="584775"/>
          </a:xfrm>
          <a:prstGeom prst="rect">
            <a:avLst/>
          </a:prstGeom>
          <a:noFill/>
        </p:spPr>
        <p:txBody>
          <a:bodyPr wrap="square" rtlCol="0">
            <a:spAutoFit/>
          </a:bodyPr>
          <a:lstStyle/>
          <a:p>
            <a:r>
              <a:rPr lang="en-GB" sz="3200" dirty="0" smtClean="0">
                <a:solidFill>
                  <a:srgbClr val="002060"/>
                </a:solidFill>
              </a:rPr>
              <a:t>WHO resources</a:t>
            </a:r>
            <a:endParaRPr lang="en-GB" sz="3200" dirty="0">
              <a:solidFill>
                <a:srgbClr val="002060"/>
              </a:solidFill>
            </a:endParaRPr>
          </a:p>
        </p:txBody>
      </p:sp>
    </p:spTree>
    <p:extLst>
      <p:ext uri="{BB962C8B-B14F-4D97-AF65-F5344CB8AC3E}">
        <p14:creationId xmlns:p14="http://schemas.microsoft.com/office/powerpoint/2010/main" val="15090996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3528" y="1196752"/>
            <a:ext cx="8820472" cy="5355312"/>
          </a:xfrm>
          <a:prstGeom prst="rect">
            <a:avLst/>
          </a:prstGeom>
        </p:spPr>
        <p:txBody>
          <a:bodyPr wrap="square">
            <a:spAutoFit/>
          </a:bodyPr>
          <a:lstStyle/>
          <a:p>
            <a:r>
              <a:rPr lang="en-US" b="1" dirty="0" smtClean="0"/>
              <a:t>Websites</a:t>
            </a:r>
          </a:p>
          <a:p>
            <a:endParaRPr lang="en-US" b="1" dirty="0"/>
          </a:p>
          <a:p>
            <a:r>
              <a:rPr lang="en-US" dirty="0" smtClean="0"/>
              <a:t>• WHO </a:t>
            </a:r>
            <a:r>
              <a:rPr lang="en-US" dirty="0"/>
              <a:t>e-waste </a:t>
            </a:r>
            <a:r>
              <a:rPr lang="en-US" dirty="0" smtClean="0"/>
              <a:t>and child health website </a:t>
            </a:r>
            <a:r>
              <a:rPr lang="en-US" dirty="0">
                <a:hlinkClick r:id="rId2"/>
              </a:rPr>
              <a:t>http://</a:t>
            </a:r>
            <a:r>
              <a:rPr lang="en-US" dirty="0" smtClean="0">
                <a:hlinkClick r:id="rId2"/>
              </a:rPr>
              <a:t>www.who.int/ceh/risks/ewaste/en</a:t>
            </a:r>
            <a:r>
              <a:rPr lang="en-US" dirty="0" smtClean="0"/>
              <a:t>  </a:t>
            </a:r>
            <a:endParaRPr lang="en-US" dirty="0"/>
          </a:p>
          <a:p>
            <a:endParaRPr lang="en-US" dirty="0"/>
          </a:p>
          <a:p>
            <a:r>
              <a:rPr lang="en-US" dirty="0" smtClean="0"/>
              <a:t>• e-waste and child health </a:t>
            </a:r>
            <a:r>
              <a:rPr lang="en-US" dirty="0"/>
              <a:t>network </a:t>
            </a:r>
            <a:r>
              <a:rPr lang="en-US" dirty="0" smtClean="0"/>
              <a:t>website. </a:t>
            </a:r>
            <a:r>
              <a:rPr lang="en-US" dirty="0"/>
              <a:t>WHO’s collaborating </a:t>
            </a:r>
            <a:r>
              <a:rPr lang="en-US" dirty="0" err="1"/>
              <a:t>centre</a:t>
            </a:r>
            <a:r>
              <a:rPr lang="en-US" dirty="0"/>
              <a:t>, Children’s Environmental Health Program, Brisbane - </a:t>
            </a:r>
            <a:r>
              <a:rPr lang="en-US" dirty="0">
                <a:hlinkClick r:id="rId3"/>
              </a:rPr>
              <a:t>https://</a:t>
            </a:r>
            <a:r>
              <a:rPr lang="en-US" dirty="0" smtClean="0">
                <a:hlinkClick r:id="rId3"/>
              </a:rPr>
              <a:t>www.qcmri.uq.edu.au/chep/e-waste-network.aspx</a:t>
            </a:r>
            <a:r>
              <a:rPr lang="en-US" dirty="0" smtClean="0"/>
              <a:t>  includes the Geneva Declaration on e-waste and child health</a:t>
            </a:r>
          </a:p>
          <a:p>
            <a:endParaRPr lang="en-US" dirty="0"/>
          </a:p>
          <a:p>
            <a:r>
              <a:rPr lang="en-US" b="1" dirty="0" smtClean="0"/>
              <a:t>Newsletter</a:t>
            </a:r>
            <a:endParaRPr lang="en-US" dirty="0" smtClean="0"/>
          </a:p>
          <a:p>
            <a:pPr marL="285750" indent="-285750">
              <a:buFont typeface="Arial" panose="020B0604020202020204" pitchFamily="34" charset="0"/>
              <a:buChar char="•"/>
            </a:pPr>
            <a:r>
              <a:rPr lang="en-US" dirty="0" smtClean="0"/>
              <a:t>WHO/UNEP Children's Environmental Health monthly newsletter with specific section on e-waste (and child health)</a:t>
            </a:r>
          </a:p>
          <a:p>
            <a:r>
              <a:rPr lang="en-US" dirty="0" smtClean="0">
                <a:hlinkClick r:id="rId4"/>
              </a:rPr>
              <a:t>http</a:t>
            </a:r>
            <a:r>
              <a:rPr lang="en-US" dirty="0">
                <a:hlinkClick r:id="rId4"/>
              </a:rPr>
              <a:t>://www.who.int/heca/infomaterials/hecanet/en</a:t>
            </a:r>
            <a:r>
              <a:rPr lang="en-US" dirty="0" smtClean="0">
                <a:hlinkClick r:id="rId4"/>
              </a:rPr>
              <a:t>/</a:t>
            </a:r>
            <a:r>
              <a:rPr lang="en-US" dirty="0" smtClean="0"/>
              <a:t> </a:t>
            </a:r>
          </a:p>
          <a:p>
            <a:endParaRPr lang="en-US" dirty="0"/>
          </a:p>
          <a:p>
            <a:r>
              <a:rPr lang="en-US" b="1" dirty="0" smtClean="0"/>
              <a:t>Initial UNU/WHO survey</a:t>
            </a:r>
          </a:p>
          <a:p>
            <a:pPr marL="285750" indent="-285750">
              <a:buFont typeface="Arial" panose="020B0604020202020204" pitchFamily="34" charset="0"/>
              <a:buChar char="•"/>
            </a:pPr>
            <a:r>
              <a:rPr lang="en-US" sz="1600" dirty="0" smtClean="0">
                <a:hlinkClick r:id="rId5"/>
              </a:rPr>
              <a:t>http</a:t>
            </a:r>
            <a:r>
              <a:rPr lang="en-US" sz="1600" dirty="0">
                <a:hlinkClick r:id="rId5"/>
              </a:rPr>
              <a:t>://www.step-initiative.org/files/step/_downloads/UNU%20&amp;%20WHO%20Survey%20on%20E-waste%20and%20its%20Health%20Impact%20on%20Children%20-%</a:t>
            </a:r>
            <a:r>
              <a:rPr lang="en-US" sz="1600" dirty="0" smtClean="0">
                <a:hlinkClick r:id="rId5"/>
              </a:rPr>
              <a:t>205%20August%202013.pdf</a:t>
            </a:r>
            <a:r>
              <a:rPr lang="en-US" sz="1600" dirty="0" smtClean="0"/>
              <a:t> </a:t>
            </a:r>
            <a:endParaRPr lang="en-US" sz="1600" dirty="0"/>
          </a:p>
          <a:p>
            <a:endParaRPr lang="en-US" dirty="0"/>
          </a:p>
        </p:txBody>
      </p:sp>
      <p:sp>
        <p:nvSpPr>
          <p:cNvPr id="4" name="TextBox 3"/>
          <p:cNvSpPr txBox="1"/>
          <p:nvPr/>
        </p:nvSpPr>
        <p:spPr>
          <a:xfrm>
            <a:off x="2051720" y="404664"/>
            <a:ext cx="4320480" cy="584775"/>
          </a:xfrm>
          <a:prstGeom prst="rect">
            <a:avLst/>
          </a:prstGeom>
          <a:noFill/>
        </p:spPr>
        <p:txBody>
          <a:bodyPr wrap="square" rtlCol="0">
            <a:spAutoFit/>
          </a:bodyPr>
          <a:lstStyle/>
          <a:p>
            <a:r>
              <a:rPr lang="en-GB" sz="3200" dirty="0" smtClean="0">
                <a:solidFill>
                  <a:srgbClr val="002060"/>
                </a:solidFill>
              </a:rPr>
              <a:t>WHO resources</a:t>
            </a:r>
            <a:endParaRPr lang="en-GB" sz="3200" dirty="0">
              <a:solidFill>
                <a:srgbClr val="002060"/>
              </a:solidFill>
            </a:endParaRPr>
          </a:p>
        </p:txBody>
      </p:sp>
    </p:spTree>
    <p:extLst>
      <p:ext uri="{BB962C8B-B14F-4D97-AF65-F5344CB8AC3E}">
        <p14:creationId xmlns:p14="http://schemas.microsoft.com/office/powerpoint/2010/main" val="88584620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484" name="Group 5"/>
          <p:cNvGrpSpPr>
            <a:grpSpLocks/>
          </p:cNvGrpSpPr>
          <p:nvPr/>
        </p:nvGrpSpPr>
        <p:grpSpPr bwMode="auto">
          <a:xfrm>
            <a:off x="1066698" y="1484784"/>
            <a:ext cx="6632575" cy="1820863"/>
            <a:chOff x="674" y="1140"/>
            <a:chExt cx="4178" cy="1147"/>
          </a:xfrm>
        </p:grpSpPr>
        <p:sp>
          <p:nvSpPr>
            <p:cNvPr id="20488" name="Freeform 6"/>
            <p:cNvSpPr>
              <a:spLocks noChangeArrowheads="1"/>
            </p:cNvSpPr>
            <p:nvPr/>
          </p:nvSpPr>
          <p:spPr bwMode="auto">
            <a:xfrm>
              <a:off x="674" y="1140"/>
              <a:ext cx="4178" cy="1147"/>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solidFill>
              <a:srgbClr val="FFFFFF"/>
            </a:solidFill>
            <a:ln w="25560">
              <a:solidFill>
                <a:srgbClr val="CC3300"/>
              </a:solidFill>
              <a:round/>
              <a:headEnd/>
              <a:tailEnd/>
            </a:ln>
          </p:spPr>
          <p:txBody>
            <a:bodyPr wrap="none" anchor="ctr"/>
            <a:lstStyle/>
            <a:p>
              <a:endParaRPr lang="es-ES" altLang="en-US">
                <a:solidFill>
                  <a:srgbClr val="002060"/>
                </a:solidFill>
              </a:endParaRPr>
            </a:p>
          </p:txBody>
        </p:sp>
        <p:sp>
          <p:nvSpPr>
            <p:cNvPr id="20489" name="AutoShape 7"/>
            <p:cNvSpPr>
              <a:spLocks noChangeArrowheads="1"/>
            </p:cNvSpPr>
            <p:nvPr/>
          </p:nvSpPr>
          <p:spPr bwMode="auto">
            <a:xfrm>
              <a:off x="674" y="1140"/>
              <a:ext cx="4178" cy="1077"/>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50760" tIns="50760" rIns="50760" bIns="50760"/>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Arial" charset="0"/>
                  <a:cs typeface="Arial" charset="0"/>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Arial" charset="0"/>
                  <a:cs typeface="Arial" charset="0"/>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Arial" charset="0"/>
                  <a:cs typeface="Arial" charset="0"/>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Arial" charset="0"/>
                  <a:cs typeface="Arial" charset="0"/>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Arial" charset="0"/>
                  <a:cs typeface="Arial" charset="0"/>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Arial" charset="0"/>
                  <a:cs typeface="Arial" charset="0"/>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Arial" charset="0"/>
                  <a:cs typeface="Arial" charset="0"/>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Arial" charset="0"/>
                  <a:cs typeface="Arial" charset="0"/>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Arial" charset="0"/>
                  <a:cs typeface="Arial" charset="0"/>
                </a:defRPr>
              </a:lvl9pPr>
            </a:lstStyle>
            <a:p>
              <a:pPr algn="ctr" eaLnBrk="1">
                <a:buClrTx/>
                <a:buFontTx/>
                <a:buNone/>
              </a:pPr>
              <a:r>
                <a:rPr lang="es-ES" altLang="en-US" sz="2800" dirty="0">
                  <a:solidFill>
                    <a:srgbClr val="002060"/>
                  </a:solidFill>
                </a:rPr>
                <a:t>E-waste </a:t>
              </a:r>
              <a:r>
                <a:rPr lang="es-ES" altLang="en-US" sz="2800" dirty="0" err="1">
                  <a:solidFill>
                    <a:srgbClr val="002060"/>
                  </a:solidFill>
                </a:rPr>
                <a:t>materials</a:t>
              </a:r>
              <a:r>
                <a:rPr lang="es-ES" altLang="en-US" sz="2800" dirty="0">
                  <a:solidFill>
                    <a:srgbClr val="002060"/>
                  </a:solidFill>
                </a:rPr>
                <a:t> are not </a:t>
              </a:r>
              <a:r>
                <a:rPr lang="es-ES" altLang="en-US" sz="2800" dirty="0" err="1">
                  <a:solidFill>
                    <a:srgbClr val="002060"/>
                  </a:solidFill>
                </a:rPr>
                <a:t>only</a:t>
              </a:r>
              <a:r>
                <a:rPr lang="es-ES" altLang="en-US" sz="2800" dirty="0">
                  <a:solidFill>
                    <a:srgbClr val="002060"/>
                  </a:solidFill>
                </a:rPr>
                <a:t> a source of </a:t>
              </a:r>
              <a:r>
                <a:rPr lang="es-ES" altLang="en-US" sz="2800" dirty="0" err="1">
                  <a:solidFill>
                    <a:srgbClr val="002060"/>
                  </a:solidFill>
                </a:rPr>
                <a:t>environmental</a:t>
              </a:r>
              <a:r>
                <a:rPr lang="es-ES" altLang="en-US" sz="2800" dirty="0">
                  <a:solidFill>
                    <a:srgbClr val="002060"/>
                  </a:solidFill>
                </a:rPr>
                <a:t> </a:t>
              </a:r>
              <a:r>
                <a:rPr lang="es-ES" altLang="en-US" sz="2800" dirty="0" err="1" smtClean="0">
                  <a:solidFill>
                    <a:srgbClr val="002060"/>
                  </a:solidFill>
                </a:rPr>
                <a:t>contamination</a:t>
              </a:r>
              <a:r>
                <a:rPr lang="es-ES" altLang="en-US" sz="2800" dirty="0" smtClean="0">
                  <a:solidFill>
                    <a:srgbClr val="002060"/>
                  </a:solidFill>
                </a:rPr>
                <a:t> </a:t>
              </a:r>
              <a:r>
                <a:rPr lang="es-ES" altLang="en-US" sz="2800" dirty="0" err="1" smtClean="0">
                  <a:solidFill>
                    <a:srgbClr val="002060"/>
                  </a:solidFill>
                </a:rPr>
                <a:t>but</a:t>
              </a:r>
              <a:r>
                <a:rPr lang="es-ES" altLang="en-US" sz="2800" dirty="0" smtClean="0">
                  <a:solidFill>
                    <a:srgbClr val="002060"/>
                  </a:solidFill>
                </a:rPr>
                <a:t> </a:t>
              </a:r>
              <a:r>
                <a:rPr lang="es-ES" altLang="en-US" sz="2800" dirty="0">
                  <a:solidFill>
                    <a:srgbClr val="002060"/>
                  </a:solidFill>
                </a:rPr>
                <a:t>may </a:t>
              </a:r>
              <a:r>
                <a:rPr lang="es-ES" altLang="en-US" sz="2800" dirty="0" err="1">
                  <a:solidFill>
                    <a:srgbClr val="002060"/>
                  </a:solidFill>
                </a:rPr>
                <a:t>also</a:t>
              </a:r>
              <a:r>
                <a:rPr lang="es-ES" altLang="en-US" sz="2800" dirty="0">
                  <a:solidFill>
                    <a:srgbClr val="002060"/>
                  </a:solidFill>
                </a:rPr>
                <a:t> pose </a:t>
              </a:r>
              <a:r>
                <a:rPr lang="es-ES" altLang="en-US" sz="2800" dirty="0" err="1">
                  <a:solidFill>
                    <a:srgbClr val="002060"/>
                  </a:solidFill>
                </a:rPr>
                <a:t>significant</a:t>
              </a:r>
              <a:r>
                <a:rPr lang="es-ES" altLang="en-US" sz="2800" dirty="0">
                  <a:solidFill>
                    <a:srgbClr val="002060"/>
                  </a:solidFill>
                </a:rPr>
                <a:t> human health risks </a:t>
              </a:r>
              <a:r>
                <a:rPr lang="es-ES" altLang="en-US" sz="2800" dirty="0" err="1">
                  <a:solidFill>
                    <a:srgbClr val="002060"/>
                  </a:solidFill>
                </a:rPr>
                <a:t>if</a:t>
              </a:r>
              <a:r>
                <a:rPr lang="es-ES" altLang="en-US" sz="2800" dirty="0">
                  <a:solidFill>
                    <a:srgbClr val="002060"/>
                  </a:solidFill>
                </a:rPr>
                <a:t> </a:t>
              </a:r>
              <a:r>
                <a:rPr lang="es-ES" altLang="en-US" sz="2800" dirty="0" err="1">
                  <a:solidFill>
                    <a:srgbClr val="002060"/>
                  </a:solidFill>
                </a:rPr>
                <a:t>improperly</a:t>
              </a:r>
              <a:r>
                <a:rPr lang="es-ES" altLang="en-US" sz="2800" dirty="0">
                  <a:solidFill>
                    <a:srgbClr val="002060"/>
                  </a:solidFill>
                </a:rPr>
                <a:t> </a:t>
              </a:r>
              <a:r>
                <a:rPr lang="es-ES" altLang="en-US" sz="2800" dirty="0" err="1">
                  <a:solidFill>
                    <a:srgbClr val="002060"/>
                  </a:solidFill>
                </a:rPr>
                <a:t>managed</a:t>
              </a:r>
              <a:endParaRPr lang="es-ES" altLang="en-US" sz="2800" dirty="0">
                <a:solidFill>
                  <a:srgbClr val="002060"/>
                </a:solidFill>
              </a:endParaRPr>
            </a:p>
          </p:txBody>
        </p:sp>
      </p:grpSp>
      <p:sp>
        <p:nvSpPr>
          <p:cNvPr id="21512" name="AutoShape 8"/>
          <p:cNvSpPr>
            <a:spLocks noChangeArrowheads="1"/>
          </p:cNvSpPr>
          <p:nvPr/>
        </p:nvSpPr>
        <p:spPr bwMode="auto">
          <a:xfrm>
            <a:off x="1540693" y="188640"/>
            <a:ext cx="8143875" cy="791369"/>
          </a:xfrm>
          <a:custGeom>
            <a:avLst/>
            <a:gdLst>
              <a:gd name="T0" fmla="*/ 2147483647 w 21600"/>
              <a:gd name="T1" fmla="*/ 1600299325 h 21600"/>
              <a:gd name="T2" fmla="*/ 2147483647 w 21600"/>
              <a:gd name="T3" fmla="*/ 1600299325 h 21600"/>
              <a:gd name="T4" fmla="*/ 2147483647 w 21600"/>
              <a:gd name="T5" fmla="*/ 1600299325 h 21600"/>
              <a:gd name="T6" fmla="*/ 2147483647 w 21600"/>
              <a:gd name="T7" fmla="*/ 1600299325 h 21600"/>
              <a:gd name="T8" fmla="*/ 0 w 21600"/>
              <a:gd name="T9" fmla="*/ 0 h 21600"/>
              <a:gd name="T10" fmla="*/ 21600 w 21600"/>
              <a:gd name="T11" fmla="*/ 21600 h 21600"/>
            </a:gdLst>
            <a:ahLst/>
            <a:cxnLst>
              <a:cxn ang="0">
                <a:pos x="T0" y="T1"/>
              </a:cxn>
              <a:cxn ang="0">
                <a:pos x="T2" y="T3"/>
              </a:cxn>
              <a:cxn ang="0">
                <a:pos x="T4" y="T5"/>
              </a:cxn>
              <a:cxn ang="0">
                <a:pos x="T6" y="T7"/>
              </a:cxn>
            </a:cxnLst>
            <a:rect l="T8" t="T9" r="T10" b="T11"/>
            <a:pathLst>
              <a:path w="21600" h="21600">
                <a:moveTo>
                  <a:pt x="0" y="0"/>
                </a:moveTo>
                <a:lnTo>
                  <a:pt x="21600" y="0"/>
                </a:lnTo>
                <a:lnTo>
                  <a:pt x="21600" y="21600"/>
                </a:lnTo>
                <a:lnTo>
                  <a:pt x="0" y="21600"/>
                </a:lnTo>
                <a:lnTo>
                  <a:pt x="0" y="0"/>
                </a:lnTo>
                <a:close/>
              </a:path>
            </a:pathLst>
          </a:custGeom>
          <a:noFill/>
          <a:ln w="9525">
            <a:noFill/>
            <a:round/>
            <a:headEnd/>
            <a:tailEnd/>
          </a:ln>
          <a:effectLst/>
        </p:spPr>
        <p:txBody>
          <a:bodyPr lIns="50760" tIns="50760" rIns="50760" bIns="50760" anchor="b"/>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s-ES" sz="2800" b="1" dirty="0" smtClean="0">
                <a:solidFill>
                  <a:srgbClr val="000066"/>
                </a:solidFill>
                <a:latin typeface="+mj-lt"/>
                <a:ea typeface="+mj-ea"/>
                <a:cs typeface="+mj-cs"/>
              </a:rPr>
              <a:t>WHY </a:t>
            </a:r>
            <a:r>
              <a:rPr lang="es-ES" sz="2800" b="1" dirty="0" smtClean="0">
                <a:solidFill>
                  <a:srgbClr val="000066"/>
                </a:solidFill>
                <a:latin typeface="+mj-lt"/>
                <a:ea typeface="+mj-ea"/>
                <a:cs typeface="+mj-cs"/>
              </a:rPr>
              <a:t>E-WASTE</a:t>
            </a:r>
            <a:r>
              <a:rPr lang="es-ES" sz="2800" b="1" dirty="0" smtClean="0">
                <a:solidFill>
                  <a:srgbClr val="A3462D"/>
                </a:solidFill>
                <a:effectLst>
                  <a:outerShdw blurRad="38100" dist="38100" dir="2700000" algn="tl">
                    <a:srgbClr val="C0C0C0"/>
                  </a:outerShdw>
                </a:effectLst>
              </a:rPr>
              <a:t> </a:t>
            </a:r>
            <a:r>
              <a:rPr lang="es-ES" sz="2800" b="1" dirty="0">
                <a:solidFill>
                  <a:srgbClr val="000066"/>
                </a:solidFill>
                <a:latin typeface="+mj-lt"/>
                <a:ea typeface="+mj-ea"/>
                <a:cs typeface="+mj-cs"/>
              </a:rPr>
              <a:t>AND</a:t>
            </a:r>
            <a:r>
              <a:rPr lang="es-ES" sz="2800" b="1" dirty="0" smtClean="0">
                <a:solidFill>
                  <a:srgbClr val="A3462D"/>
                </a:solidFill>
                <a:effectLst>
                  <a:outerShdw blurRad="38100" dist="38100" dir="2700000" algn="tl">
                    <a:srgbClr val="C0C0C0"/>
                  </a:outerShdw>
                </a:effectLst>
              </a:rPr>
              <a:t> </a:t>
            </a:r>
            <a:r>
              <a:rPr lang="es-ES" sz="2800" b="1" dirty="0" smtClean="0">
                <a:solidFill>
                  <a:srgbClr val="000066"/>
                </a:solidFill>
                <a:latin typeface="+mj-lt"/>
                <a:ea typeface="+mj-ea"/>
                <a:cs typeface="+mj-cs"/>
              </a:rPr>
              <a:t>CHILD HEALTH?</a:t>
            </a:r>
            <a:endParaRPr lang="es-ES" sz="2800" b="1" dirty="0">
              <a:solidFill>
                <a:srgbClr val="000066"/>
              </a:solidFill>
              <a:latin typeface="+mj-lt"/>
              <a:ea typeface="+mj-ea"/>
              <a:cs typeface="+mj-cs"/>
            </a:endParaRPr>
          </a:p>
        </p:txBody>
      </p:sp>
      <p:pic>
        <p:nvPicPr>
          <p:cNvPr id="20486" name="Picture 9"/>
          <p:cNvPicPr>
            <a:picLocks noChangeAspect="1" noChangeArrowheads="1"/>
          </p:cNvPicPr>
          <p:nvPr/>
        </p:nvPicPr>
        <p:blipFill>
          <a:blip r:embed="rId3">
            <a:extLst>
              <a:ext uri="{28A0092B-C50C-407E-A947-70E740481C1C}">
                <a14:useLocalDpi xmlns:a14="http://schemas.microsoft.com/office/drawing/2010/main" val="0"/>
              </a:ext>
            </a:extLst>
          </a:blip>
          <a:srcRect t="23654" b="9348"/>
          <a:stretch>
            <a:fillRect/>
          </a:stretch>
        </p:blipFill>
        <p:spPr bwMode="auto">
          <a:xfrm>
            <a:off x="2051720" y="3501008"/>
            <a:ext cx="5179467" cy="2312082"/>
          </a:xfrm>
          <a:prstGeom prst="rect">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pic>
      <p:sp>
        <p:nvSpPr>
          <p:cNvPr id="20487" name="AutoShape 10"/>
          <p:cNvSpPr>
            <a:spLocks noChangeArrowheads="1"/>
          </p:cNvSpPr>
          <p:nvPr/>
        </p:nvSpPr>
        <p:spPr bwMode="auto">
          <a:xfrm>
            <a:off x="6515137" y="6199336"/>
            <a:ext cx="476598" cy="25400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50760" tIns="50760" rIns="50760" bIns="50760"/>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Arial" charset="0"/>
                <a:cs typeface="Arial" charset="0"/>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Arial" charset="0"/>
                <a:cs typeface="Arial" charset="0"/>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Arial" charset="0"/>
                <a:cs typeface="Arial" charset="0"/>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Arial" charset="0"/>
                <a:cs typeface="Arial" charset="0"/>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Arial" charset="0"/>
                <a:cs typeface="Arial" charset="0"/>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Arial" charset="0"/>
                <a:cs typeface="Arial" charset="0"/>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Arial" charset="0"/>
                <a:cs typeface="Arial" charset="0"/>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Arial" charset="0"/>
                <a:cs typeface="Arial" charset="0"/>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Arial" charset="0"/>
                <a:cs typeface="Arial" charset="0"/>
              </a:defRPr>
            </a:lvl9pPr>
          </a:lstStyle>
          <a:p>
            <a:pPr algn="r" eaLnBrk="1">
              <a:spcBef>
                <a:spcPts val="600"/>
              </a:spcBef>
              <a:buClrTx/>
              <a:buFontTx/>
              <a:buNone/>
            </a:pPr>
            <a:r>
              <a:rPr lang="es-ES" altLang="en-US" sz="1000" i="1" dirty="0">
                <a:solidFill>
                  <a:srgbClr val="000000"/>
                </a:solidFill>
              </a:rPr>
              <a:t>WHO</a:t>
            </a:r>
          </a:p>
        </p:txBody>
      </p:sp>
    </p:spTree>
    <p:extLst>
      <p:ext uri="{BB962C8B-B14F-4D97-AF65-F5344CB8AC3E}">
        <p14:creationId xmlns:p14="http://schemas.microsoft.com/office/powerpoint/2010/main" val="2579599949"/>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800" dirty="0" smtClean="0"/>
              <a:t>WHY E-WASTE </a:t>
            </a:r>
            <a:r>
              <a:rPr lang="en-GB" sz="2800" dirty="0" smtClean="0"/>
              <a:t>AND CHILD </a:t>
            </a:r>
            <a:r>
              <a:rPr lang="en-GB" sz="2800" dirty="0" smtClean="0"/>
              <a:t>HEALTH?</a:t>
            </a:r>
            <a:endParaRPr lang="en-GB" sz="2800" dirty="0"/>
          </a:p>
        </p:txBody>
      </p:sp>
      <p:sp>
        <p:nvSpPr>
          <p:cNvPr id="3" name="Content Placeholder 2"/>
          <p:cNvSpPr>
            <a:spLocks noGrp="1"/>
          </p:cNvSpPr>
          <p:nvPr>
            <p:ph idx="1"/>
          </p:nvPr>
        </p:nvSpPr>
        <p:spPr>
          <a:xfrm>
            <a:off x="442539" y="1364555"/>
            <a:ext cx="8291501" cy="4611835"/>
          </a:xfrm>
        </p:spPr>
        <p:txBody>
          <a:bodyPr/>
          <a:lstStyle/>
          <a:p>
            <a:r>
              <a:rPr lang="en-GB" sz="2400" dirty="0"/>
              <a:t>A systematic review led by WHO and WHO collaborating centres looking at health outcomes related to e-waste exposure, showed  that increases in spontaneous abortions, stillbirths, and premature births, and reduced birth weights and birth lengths are associated with exposure to </a:t>
            </a:r>
            <a:r>
              <a:rPr lang="en-GB" sz="2400" dirty="0" smtClean="0"/>
              <a:t>e-waste</a:t>
            </a:r>
            <a:endParaRPr lang="en-GB" sz="2400" dirty="0" smtClean="0"/>
          </a:p>
        </p:txBody>
      </p:sp>
      <p:pic>
        <p:nvPicPr>
          <p:cNvPr id="5" name="Picture 8" descr="E:\WHO\Photos\WHO_019717.orig.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15816" y="3765220"/>
            <a:ext cx="2952328" cy="1968036"/>
          </a:xfrm>
          <a:prstGeom prst="rect">
            <a:avLst/>
          </a:prstGeom>
          <a:noFill/>
          <a:extLst>
            <a:ext uri="{909E8E84-426E-40DD-AFC4-6F175D3DCCD1}">
              <a14:hiddenFill xmlns:a14="http://schemas.microsoft.com/office/drawing/2010/main">
                <a:solidFill>
                  <a:srgbClr val="FFFFFF"/>
                </a:solidFill>
              </a14:hiddenFill>
            </a:ext>
          </a:extLst>
        </p:spPr>
      </p:pic>
      <p:sp>
        <p:nvSpPr>
          <p:cNvPr id="6" name="AutoShape 8"/>
          <p:cNvSpPr>
            <a:spLocks noChangeArrowheads="1"/>
          </p:cNvSpPr>
          <p:nvPr/>
        </p:nvSpPr>
        <p:spPr bwMode="auto">
          <a:xfrm>
            <a:off x="4081623" y="5716530"/>
            <a:ext cx="620713" cy="360039"/>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50760" tIns="50760" rIns="50760" bIns="50760"/>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Arial" charset="0"/>
                <a:cs typeface="Arial" charset="0"/>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Arial" charset="0"/>
                <a:cs typeface="Arial" charset="0"/>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Arial" charset="0"/>
                <a:cs typeface="Arial" charset="0"/>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Arial" charset="0"/>
                <a:cs typeface="Arial" charset="0"/>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Arial" charset="0"/>
                <a:cs typeface="Arial" charset="0"/>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Arial" charset="0"/>
                <a:cs typeface="Arial" charset="0"/>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Arial" charset="0"/>
                <a:cs typeface="Arial" charset="0"/>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Arial" charset="0"/>
                <a:cs typeface="Arial" charset="0"/>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Arial" charset="0"/>
                <a:cs typeface="Arial" charset="0"/>
              </a:defRPr>
            </a:lvl9pPr>
          </a:lstStyle>
          <a:p>
            <a:pPr algn="r" eaLnBrk="1">
              <a:spcBef>
                <a:spcPts val="600"/>
              </a:spcBef>
              <a:buClrTx/>
              <a:buFontTx/>
              <a:buNone/>
            </a:pPr>
            <a:r>
              <a:rPr lang="es-ES" altLang="en-US" sz="1000" i="1" dirty="0">
                <a:solidFill>
                  <a:srgbClr val="000000"/>
                </a:solidFill>
              </a:rPr>
              <a:t>WHO</a:t>
            </a:r>
          </a:p>
        </p:txBody>
      </p:sp>
    </p:spTree>
    <p:extLst>
      <p:ext uri="{BB962C8B-B14F-4D97-AF65-F5344CB8AC3E}">
        <p14:creationId xmlns:p14="http://schemas.microsoft.com/office/powerpoint/2010/main" val="341641660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9592" y="1052736"/>
            <a:ext cx="7734300" cy="499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36867" name="Text Box 3"/>
          <p:cNvSpPr txBox="1">
            <a:spLocks noChangeArrowheads="1"/>
          </p:cNvSpPr>
          <p:nvPr/>
        </p:nvSpPr>
        <p:spPr bwMode="auto">
          <a:xfrm>
            <a:off x="755576" y="347886"/>
            <a:ext cx="7859713" cy="704850"/>
          </a:xfrm>
          <a:prstGeom prst="rect">
            <a:avLst/>
          </a:prstGeom>
          <a:noFill/>
          <a:ln w="9525">
            <a:noFill/>
            <a:round/>
            <a:headEnd/>
            <a:tailEnd/>
          </a:ln>
          <a:effectLst/>
        </p:spPr>
        <p:txBody>
          <a:bodyPr lIns="50760" tIns="50760" rIns="50760" bIns="50760" anchor="b"/>
          <a:lstStyle/>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s-ES" sz="2800" b="1" dirty="0" smtClean="0">
                <a:solidFill>
                  <a:srgbClr val="000066"/>
                </a:solidFill>
                <a:latin typeface="+mj-lt"/>
                <a:ea typeface="+mj-ea"/>
                <a:cs typeface="+mj-cs"/>
              </a:rPr>
              <a:t>PROTECTING CHILDREN'S BRAINS FROM MULTIPLE</a:t>
            </a:r>
            <a:r>
              <a:rPr lang="es-ES" sz="2800" b="1" dirty="0" smtClean="0">
                <a:solidFill>
                  <a:srgbClr val="A3462D"/>
                </a:solidFill>
                <a:effectLst>
                  <a:outerShdw blurRad="38100" dist="38100" dir="2700000" algn="tl">
                    <a:srgbClr val="C0C0C0"/>
                  </a:outerShdw>
                </a:effectLst>
              </a:rPr>
              <a:t> </a:t>
            </a:r>
            <a:r>
              <a:rPr lang="es-ES" sz="2800" b="1" dirty="0">
                <a:solidFill>
                  <a:srgbClr val="000066"/>
                </a:solidFill>
                <a:latin typeface="+mj-lt"/>
                <a:ea typeface="+mj-ea"/>
                <a:cs typeface="+mj-cs"/>
              </a:rPr>
              <a:t>NEUROTOXICANTS</a:t>
            </a:r>
          </a:p>
        </p:txBody>
      </p:sp>
      <p:sp>
        <p:nvSpPr>
          <p:cNvPr id="35846" name="AutoShape 7"/>
          <p:cNvSpPr>
            <a:spLocks noChangeArrowheads="1"/>
          </p:cNvSpPr>
          <p:nvPr/>
        </p:nvSpPr>
        <p:spPr bwMode="auto">
          <a:xfrm>
            <a:off x="755576" y="5692775"/>
            <a:ext cx="7788275" cy="40640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50760" tIns="50760" rIns="50760" bIns="50760"/>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Arial" charset="0"/>
                <a:cs typeface="Arial" charset="0"/>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Arial" charset="0"/>
                <a:cs typeface="Arial" charset="0"/>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Arial" charset="0"/>
                <a:cs typeface="Arial" charset="0"/>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Arial" charset="0"/>
                <a:cs typeface="Arial" charset="0"/>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Arial" charset="0"/>
                <a:cs typeface="Arial" charset="0"/>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Arial" charset="0"/>
                <a:cs typeface="Arial" charset="0"/>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Arial" charset="0"/>
                <a:cs typeface="Arial" charset="0"/>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Arial" charset="0"/>
                <a:cs typeface="Arial" charset="0"/>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Arial" charset="0"/>
                <a:cs typeface="Arial" charset="0"/>
              </a:defRPr>
            </a:lvl9pPr>
          </a:lstStyle>
          <a:p>
            <a:pPr algn="ctr" eaLnBrk="1">
              <a:buClrTx/>
              <a:buFontTx/>
              <a:buNone/>
            </a:pPr>
            <a:r>
              <a:rPr lang="es-ES" altLang="en-US" sz="1000" i="1" dirty="0" err="1">
                <a:solidFill>
                  <a:srgbClr val="000000"/>
                </a:solidFill>
              </a:rPr>
              <a:t>Chen</a:t>
            </a:r>
            <a:r>
              <a:rPr lang="es-ES" altLang="en-US" sz="1000" i="1" dirty="0">
                <a:solidFill>
                  <a:srgbClr val="000000"/>
                </a:solidFill>
              </a:rPr>
              <a:t> A et al.: </a:t>
            </a:r>
            <a:r>
              <a:rPr lang="es-ES" altLang="en-US" sz="1000" i="1" dirty="0" err="1">
                <a:solidFill>
                  <a:srgbClr val="000000"/>
                </a:solidFill>
              </a:rPr>
              <a:t>Developmental</a:t>
            </a:r>
            <a:r>
              <a:rPr lang="es-ES" altLang="en-US" sz="1000" i="1" dirty="0">
                <a:solidFill>
                  <a:srgbClr val="000000"/>
                </a:solidFill>
              </a:rPr>
              <a:t> neurotoxicants in e-waste: an emerging health concern. </a:t>
            </a:r>
            <a:r>
              <a:rPr lang="es-ES" altLang="en-US" sz="1000" i="1" dirty="0" err="1">
                <a:solidFill>
                  <a:srgbClr val="000000"/>
                </a:solidFill>
              </a:rPr>
              <a:t>Environmental</a:t>
            </a:r>
            <a:r>
              <a:rPr lang="es-ES" altLang="en-US" sz="1000" i="1" dirty="0">
                <a:solidFill>
                  <a:srgbClr val="000000"/>
                </a:solidFill>
              </a:rPr>
              <a:t> </a:t>
            </a:r>
            <a:r>
              <a:rPr lang="es-ES" altLang="en-US" sz="1000" i="1" dirty="0" err="1">
                <a:solidFill>
                  <a:srgbClr val="000000"/>
                </a:solidFill>
              </a:rPr>
              <a:t>Health</a:t>
            </a:r>
            <a:r>
              <a:rPr lang="es-ES" altLang="en-US" sz="1000" i="1" dirty="0">
                <a:solidFill>
                  <a:srgbClr val="000000"/>
                </a:solidFill>
              </a:rPr>
              <a:t> </a:t>
            </a:r>
            <a:r>
              <a:rPr lang="es-ES" altLang="en-US" sz="1000" i="1" dirty="0" err="1">
                <a:solidFill>
                  <a:srgbClr val="000000"/>
                </a:solidFill>
              </a:rPr>
              <a:t>Perspectives</a:t>
            </a:r>
            <a:r>
              <a:rPr lang="es-ES" altLang="en-US" sz="1000" i="1" dirty="0">
                <a:solidFill>
                  <a:srgbClr val="000000"/>
                </a:solidFill>
              </a:rPr>
              <a:t> (2010) </a:t>
            </a:r>
          </a:p>
          <a:p>
            <a:pPr algn="ctr" eaLnBrk="1">
              <a:buClrTx/>
              <a:buFontTx/>
              <a:buNone/>
            </a:pPr>
            <a:r>
              <a:rPr lang="es-ES" altLang="en-US" sz="1000" i="1" dirty="0">
                <a:solidFill>
                  <a:srgbClr val="000000"/>
                </a:solidFill>
              </a:rPr>
              <a:t>119(4):431–438; </a:t>
            </a:r>
            <a:r>
              <a:rPr lang="es-ES" altLang="en-US" sz="1000" i="1" dirty="0" err="1">
                <a:solidFill>
                  <a:srgbClr val="000000"/>
                </a:solidFill>
              </a:rPr>
              <a:t>doi</a:t>
            </a:r>
            <a:r>
              <a:rPr lang="es-ES" altLang="en-US" sz="1000" i="1" dirty="0">
                <a:solidFill>
                  <a:srgbClr val="000000"/>
                </a:solidFill>
              </a:rPr>
              <a:t>: 10.1289/ehp.10024</a:t>
            </a:r>
          </a:p>
        </p:txBody>
      </p:sp>
    </p:spTree>
    <p:extLst>
      <p:ext uri="{BB962C8B-B14F-4D97-AF65-F5344CB8AC3E}">
        <p14:creationId xmlns:p14="http://schemas.microsoft.com/office/powerpoint/2010/main" val="2298299204"/>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Child Health and E-Waste – Exposures </a:t>
            </a:r>
            <a:br>
              <a:rPr lang="en-US" sz="2800" dirty="0" smtClean="0"/>
            </a:br>
            <a:r>
              <a:rPr lang="en-US" sz="2800" dirty="0" smtClean="0"/>
              <a:t>Latin America – An Inter-Agency report</a:t>
            </a:r>
            <a:endParaRPr lang="en-US" sz="2800" dirty="0"/>
          </a:p>
        </p:txBody>
      </p:sp>
      <p:sp>
        <p:nvSpPr>
          <p:cNvPr id="7" name="Rectangle 6"/>
          <p:cNvSpPr/>
          <p:nvPr/>
        </p:nvSpPr>
        <p:spPr>
          <a:xfrm>
            <a:off x="3131840" y="1340768"/>
            <a:ext cx="5904656" cy="3600986"/>
          </a:xfrm>
          <a:prstGeom prst="rect">
            <a:avLst/>
          </a:prstGeom>
        </p:spPr>
        <p:txBody>
          <a:bodyPr wrap="square">
            <a:spAutoFit/>
          </a:bodyPr>
          <a:lstStyle/>
          <a:p>
            <a:pPr marL="342900" indent="-342900" fontAlgn="base">
              <a:spcBef>
                <a:spcPct val="20000"/>
              </a:spcBef>
              <a:spcAft>
                <a:spcPct val="0"/>
              </a:spcAft>
              <a:buClr>
                <a:srgbClr val="3366CC"/>
              </a:buClr>
              <a:buFont typeface="Arial" pitchFamily="34" charset="0"/>
              <a:buChar char="•"/>
            </a:pPr>
            <a:r>
              <a:rPr lang="en-US" sz="2000" u="sng" kern="0" dirty="0">
                <a:solidFill>
                  <a:srgbClr val="000099"/>
                </a:solidFill>
              </a:rPr>
              <a:t>Child workers </a:t>
            </a:r>
            <a:r>
              <a:rPr lang="en-US" sz="2000" kern="0" dirty="0">
                <a:solidFill>
                  <a:srgbClr val="000099"/>
                </a:solidFill>
              </a:rPr>
              <a:t>engaged in e-recycling </a:t>
            </a:r>
          </a:p>
          <a:p>
            <a:pPr marL="342900" indent="-342900" fontAlgn="base">
              <a:spcBef>
                <a:spcPct val="20000"/>
              </a:spcBef>
              <a:spcAft>
                <a:spcPct val="0"/>
              </a:spcAft>
              <a:buClr>
                <a:srgbClr val="3366CC"/>
              </a:buClr>
              <a:buFont typeface="Arial" pitchFamily="34" charset="0"/>
              <a:buChar char="•"/>
            </a:pPr>
            <a:endParaRPr lang="en-US" sz="2000" u="sng" kern="0" dirty="0">
              <a:solidFill>
                <a:srgbClr val="000099"/>
              </a:solidFill>
            </a:endParaRPr>
          </a:p>
          <a:p>
            <a:pPr marL="342900" indent="-342900" fontAlgn="base">
              <a:spcBef>
                <a:spcPct val="20000"/>
              </a:spcBef>
              <a:spcAft>
                <a:spcPct val="0"/>
              </a:spcAft>
              <a:buClr>
                <a:srgbClr val="3366CC"/>
              </a:buClr>
              <a:buFont typeface="Arial" pitchFamily="34" charset="0"/>
              <a:buChar char="•"/>
            </a:pPr>
            <a:r>
              <a:rPr lang="en-US" sz="2000" u="sng" kern="0" dirty="0">
                <a:solidFill>
                  <a:srgbClr val="000099"/>
                </a:solidFill>
              </a:rPr>
              <a:t>Secondary </a:t>
            </a:r>
            <a:r>
              <a:rPr lang="en-US" sz="2000" u="sng" kern="0" dirty="0" smtClean="0">
                <a:solidFill>
                  <a:srgbClr val="000099"/>
                </a:solidFill>
              </a:rPr>
              <a:t>exposures of children</a:t>
            </a:r>
            <a:endParaRPr lang="en-US" sz="2000" u="sng" kern="0" dirty="0">
              <a:solidFill>
                <a:srgbClr val="000099"/>
              </a:solidFill>
            </a:endParaRPr>
          </a:p>
          <a:p>
            <a:pPr marL="800100" lvl="1" indent="-342900" fontAlgn="base">
              <a:spcBef>
                <a:spcPct val="20000"/>
              </a:spcBef>
              <a:spcAft>
                <a:spcPct val="0"/>
              </a:spcAft>
              <a:buClr>
                <a:srgbClr val="3366CC"/>
              </a:buClr>
              <a:buFont typeface="Arial" pitchFamily="34" charset="0"/>
              <a:buChar char="•"/>
            </a:pPr>
            <a:r>
              <a:rPr lang="en-US" sz="2000" kern="0" dirty="0">
                <a:solidFill>
                  <a:srgbClr val="000099"/>
                </a:solidFill>
              </a:rPr>
              <a:t>Home-based family workshops</a:t>
            </a:r>
          </a:p>
          <a:p>
            <a:pPr marL="800100" lvl="1" indent="-342900" fontAlgn="base">
              <a:spcBef>
                <a:spcPct val="20000"/>
              </a:spcBef>
              <a:spcAft>
                <a:spcPct val="0"/>
              </a:spcAft>
              <a:buClr>
                <a:srgbClr val="3366CC"/>
              </a:buClr>
              <a:buFont typeface="Arial" pitchFamily="34" charset="0"/>
              <a:buChar char="•"/>
            </a:pPr>
            <a:r>
              <a:rPr lang="en-US" sz="2000" kern="0" dirty="0">
                <a:solidFill>
                  <a:srgbClr val="000099"/>
                </a:solidFill>
              </a:rPr>
              <a:t>Parental take-home exposures</a:t>
            </a:r>
          </a:p>
          <a:p>
            <a:pPr marL="800100" lvl="1" indent="-342900" fontAlgn="base">
              <a:spcBef>
                <a:spcPct val="20000"/>
              </a:spcBef>
              <a:spcAft>
                <a:spcPct val="0"/>
              </a:spcAft>
              <a:buClr>
                <a:srgbClr val="3366CC"/>
              </a:buClr>
              <a:buFont typeface="Arial" pitchFamily="34" charset="0"/>
              <a:buChar char="•"/>
            </a:pPr>
            <a:r>
              <a:rPr lang="en-US" sz="2000" kern="0" dirty="0">
                <a:solidFill>
                  <a:srgbClr val="000099"/>
                </a:solidFill>
              </a:rPr>
              <a:t>Schools, homes, play areas near dump </a:t>
            </a:r>
            <a:r>
              <a:rPr lang="en-US" sz="2000" kern="0" dirty="0" smtClean="0">
                <a:solidFill>
                  <a:srgbClr val="000099"/>
                </a:solidFill>
              </a:rPr>
              <a:t>sites (that include e-waste)</a:t>
            </a:r>
            <a:endParaRPr lang="en-US" sz="2000" kern="0" dirty="0">
              <a:solidFill>
                <a:srgbClr val="000099"/>
              </a:solidFill>
            </a:endParaRPr>
          </a:p>
          <a:p>
            <a:pPr marL="800100" lvl="1" indent="-342900" fontAlgn="base">
              <a:spcBef>
                <a:spcPct val="20000"/>
              </a:spcBef>
              <a:spcAft>
                <a:spcPct val="0"/>
              </a:spcAft>
              <a:buClr>
                <a:srgbClr val="3366CC"/>
              </a:buClr>
              <a:buFont typeface="Arial" pitchFamily="34" charset="0"/>
              <a:buChar char="•"/>
            </a:pPr>
            <a:r>
              <a:rPr lang="en-US" sz="2000" kern="0" dirty="0" smtClean="0">
                <a:solidFill>
                  <a:srgbClr val="000099"/>
                </a:solidFill>
              </a:rPr>
              <a:t>Breastfeeding and </a:t>
            </a:r>
            <a:r>
              <a:rPr lang="en-US" sz="2000" kern="0" dirty="0">
                <a:solidFill>
                  <a:srgbClr val="000099"/>
                </a:solidFill>
              </a:rPr>
              <a:t>transplacental exposures </a:t>
            </a:r>
          </a:p>
          <a:p>
            <a:pPr marL="800100" lvl="1" indent="-342900" fontAlgn="base">
              <a:spcBef>
                <a:spcPct val="20000"/>
              </a:spcBef>
              <a:spcAft>
                <a:spcPct val="0"/>
              </a:spcAft>
              <a:buClr>
                <a:srgbClr val="3366CC"/>
              </a:buClr>
              <a:buFont typeface="Arial" pitchFamily="34" charset="0"/>
              <a:buChar char="•"/>
            </a:pPr>
            <a:r>
              <a:rPr lang="en-US" sz="2000" kern="0" dirty="0">
                <a:solidFill>
                  <a:srgbClr val="000099"/>
                </a:solidFill>
              </a:rPr>
              <a:t>Contaminated water and </a:t>
            </a:r>
            <a:r>
              <a:rPr lang="en-US" sz="2000" kern="0" dirty="0" smtClean="0">
                <a:solidFill>
                  <a:srgbClr val="000099"/>
                </a:solidFill>
              </a:rPr>
              <a:t>foods</a:t>
            </a:r>
            <a:endParaRPr lang="en-US" sz="2400" kern="0" dirty="0">
              <a:solidFill>
                <a:srgbClr val="000099"/>
              </a:solidFill>
            </a:endParaRPr>
          </a:p>
        </p:txBody>
      </p:sp>
      <p:pic>
        <p:nvPicPr>
          <p:cNvPr id="9" name="Picture 6"/>
          <p:cNvPicPr>
            <a:picLocks noChangeAspect="1" noChangeArrowheads="1"/>
          </p:cNvPicPr>
          <p:nvPr/>
        </p:nvPicPr>
        <p:blipFill>
          <a:blip r:embed="rId3">
            <a:extLst>
              <a:ext uri="{28A0092B-C50C-407E-A947-70E740481C1C}">
                <a14:useLocalDpi xmlns:a14="http://schemas.microsoft.com/office/drawing/2010/main" val="0"/>
              </a:ext>
            </a:extLst>
          </a:blip>
          <a:srcRect l="9471" b="15248"/>
          <a:stretch>
            <a:fillRect/>
          </a:stretch>
        </p:blipFill>
        <p:spPr bwMode="auto">
          <a:xfrm>
            <a:off x="323528" y="1628800"/>
            <a:ext cx="2333898" cy="3338018"/>
          </a:xfrm>
          <a:prstGeom prst="rect">
            <a:avLst/>
          </a:prstGeom>
          <a:noFill/>
          <a:ln w="9360">
            <a:solidFill>
              <a:srgbClr val="262626"/>
            </a:solidFill>
            <a:round/>
            <a:headEnd/>
            <a:tailEnd/>
          </a:ln>
          <a:extLst>
            <a:ext uri="{909E8E84-426E-40DD-AFC4-6F175D3DCCD1}">
              <a14:hiddenFill xmlns:a14="http://schemas.microsoft.com/office/drawing/2010/main">
                <a:solidFill>
                  <a:srgbClr val="FFFFFF"/>
                </a:solidFill>
              </a14:hiddenFill>
            </a:ext>
          </a:extLst>
        </p:spPr>
      </p:pic>
      <p:sp>
        <p:nvSpPr>
          <p:cNvPr id="10" name="AutoShape 7"/>
          <p:cNvSpPr>
            <a:spLocks noChangeArrowheads="1"/>
          </p:cNvSpPr>
          <p:nvPr/>
        </p:nvSpPr>
        <p:spPr bwMode="auto">
          <a:xfrm>
            <a:off x="1427388" y="4971221"/>
            <a:ext cx="906462" cy="25400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50760" tIns="50760" rIns="50760" bIns="50760"/>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Arial" charset="0"/>
                <a:cs typeface="Arial" charset="0"/>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Arial" charset="0"/>
                <a:cs typeface="Arial" charset="0"/>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Arial" charset="0"/>
                <a:cs typeface="Arial" charset="0"/>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Arial" charset="0"/>
                <a:cs typeface="Arial" charset="0"/>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Arial" charset="0"/>
                <a:cs typeface="Arial" charset="0"/>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Arial" charset="0"/>
                <a:cs typeface="Arial" charset="0"/>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Arial" charset="0"/>
                <a:cs typeface="Arial" charset="0"/>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Arial" charset="0"/>
                <a:cs typeface="Arial" charset="0"/>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Arial" charset="0"/>
                <a:cs typeface="Arial" charset="0"/>
              </a:defRPr>
            </a:lvl9pPr>
          </a:lstStyle>
          <a:p>
            <a:pPr eaLnBrk="1">
              <a:spcBef>
                <a:spcPts val="600"/>
              </a:spcBef>
              <a:buClrTx/>
              <a:buFontTx/>
              <a:buNone/>
            </a:pPr>
            <a:r>
              <a:rPr lang="es-ES" altLang="en-US" sz="1000" i="1" dirty="0">
                <a:solidFill>
                  <a:srgbClr val="000000"/>
                </a:solidFill>
              </a:rPr>
              <a:t>Ceppi, Corra</a:t>
            </a:r>
          </a:p>
        </p:txBody>
      </p:sp>
      <p:sp>
        <p:nvSpPr>
          <p:cNvPr id="3" name="Rectangle 2"/>
          <p:cNvSpPr/>
          <p:nvPr/>
        </p:nvSpPr>
        <p:spPr>
          <a:xfrm>
            <a:off x="683568" y="5233991"/>
            <a:ext cx="7848871" cy="707886"/>
          </a:xfrm>
          <a:prstGeom prst="rect">
            <a:avLst/>
          </a:prstGeom>
        </p:spPr>
        <p:txBody>
          <a:bodyPr wrap="square">
            <a:spAutoFit/>
          </a:bodyPr>
          <a:lstStyle/>
          <a:p>
            <a:r>
              <a:rPr lang="en-US" sz="2000" b="1" kern="0" dirty="0">
                <a:solidFill>
                  <a:srgbClr val="000099"/>
                </a:solidFill>
              </a:rPr>
              <a:t>In Uruguay: 24 % of children with blood lead levels higher to 5 </a:t>
            </a:r>
            <a:r>
              <a:rPr lang="en-US" sz="2000" b="1" kern="0" dirty="0" smtClean="0">
                <a:solidFill>
                  <a:srgbClr val="000099"/>
                </a:solidFill>
              </a:rPr>
              <a:t>µg/dl </a:t>
            </a:r>
            <a:r>
              <a:rPr lang="en-US" sz="2000" b="1" kern="0" dirty="0">
                <a:solidFill>
                  <a:srgbClr val="000099"/>
                </a:solidFill>
              </a:rPr>
              <a:t>– burning of cables in neighboring area </a:t>
            </a:r>
          </a:p>
        </p:txBody>
      </p:sp>
    </p:spTree>
    <p:extLst>
      <p:ext uri="{BB962C8B-B14F-4D97-AF65-F5344CB8AC3E}">
        <p14:creationId xmlns:p14="http://schemas.microsoft.com/office/powerpoint/2010/main" val="114629657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800" dirty="0"/>
              <a:t>	</a:t>
            </a:r>
            <a:r>
              <a:rPr lang="en-GB" sz="2800" dirty="0" smtClean="0"/>
              <a:t>WHY DO WE NEED TO ACT NOW</a:t>
            </a:r>
            <a:endParaRPr lang="en-GB" sz="2800" dirty="0"/>
          </a:p>
        </p:txBody>
      </p:sp>
      <p:sp>
        <p:nvSpPr>
          <p:cNvPr id="3" name="TextBox 2"/>
          <p:cNvSpPr txBox="1"/>
          <p:nvPr/>
        </p:nvSpPr>
        <p:spPr>
          <a:xfrm>
            <a:off x="251520" y="1412776"/>
            <a:ext cx="7488832" cy="3693319"/>
          </a:xfrm>
          <a:prstGeom prst="rect">
            <a:avLst/>
          </a:prstGeom>
          <a:noFill/>
        </p:spPr>
        <p:txBody>
          <a:bodyPr wrap="square" rtlCol="0">
            <a:spAutoFit/>
          </a:bodyPr>
          <a:lstStyle/>
          <a:p>
            <a:pPr algn="ctr"/>
            <a:r>
              <a:rPr lang="en-US" b="1" dirty="0" smtClean="0">
                <a:solidFill>
                  <a:srgbClr val="002060"/>
                </a:solidFill>
              </a:rPr>
              <a:t>SDG Goal </a:t>
            </a:r>
            <a:r>
              <a:rPr lang="en-US" b="1" dirty="0">
                <a:solidFill>
                  <a:srgbClr val="002060"/>
                </a:solidFill>
              </a:rPr>
              <a:t>3: Ensure healthy lives and promote well-being for all at all ages. </a:t>
            </a:r>
            <a:endParaRPr lang="en-GB" b="1" dirty="0">
              <a:solidFill>
                <a:srgbClr val="002060"/>
              </a:solidFill>
            </a:endParaRPr>
          </a:p>
          <a:p>
            <a:r>
              <a:rPr lang="en-US" dirty="0">
                <a:solidFill>
                  <a:srgbClr val="002060"/>
                </a:solidFill>
              </a:rPr>
              <a:t>Target 3.9: By 2030, substantially reduce the number of deaths and illnesses from hazardous chemicals and air, water and soil pollution and contamination.</a:t>
            </a:r>
            <a:endParaRPr lang="en-GB" dirty="0">
              <a:solidFill>
                <a:srgbClr val="002060"/>
              </a:solidFill>
            </a:endParaRPr>
          </a:p>
          <a:p>
            <a:r>
              <a:rPr lang="en-US" dirty="0">
                <a:solidFill>
                  <a:srgbClr val="002060"/>
                </a:solidFill>
              </a:rPr>
              <a:t> </a:t>
            </a:r>
            <a:endParaRPr lang="en-GB" dirty="0">
              <a:solidFill>
                <a:srgbClr val="002060"/>
              </a:solidFill>
            </a:endParaRPr>
          </a:p>
          <a:p>
            <a:pPr algn="ctr"/>
            <a:r>
              <a:rPr lang="en-US" b="1" dirty="0" smtClean="0">
                <a:solidFill>
                  <a:srgbClr val="002060"/>
                </a:solidFill>
              </a:rPr>
              <a:t>SDG Goal </a:t>
            </a:r>
            <a:r>
              <a:rPr lang="en-US" b="1" dirty="0">
                <a:solidFill>
                  <a:srgbClr val="002060"/>
                </a:solidFill>
              </a:rPr>
              <a:t>12: Ensure sustainable consumption and production </a:t>
            </a:r>
            <a:r>
              <a:rPr lang="en-US" b="1" dirty="0" smtClean="0">
                <a:solidFill>
                  <a:srgbClr val="002060"/>
                </a:solidFill>
              </a:rPr>
              <a:t>patterns</a:t>
            </a:r>
            <a:r>
              <a:rPr lang="en-US" b="1" dirty="0">
                <a:solidFill>
                  <a:srgbClr val="002060"/>
                </a:solidFill>
              </a:rPr>
              <a:t>.</a:t>
            </a:r>
            <a:endParaRPr lang="en-GB" b="1" dirty="0">
              <a:solidFill>
                <a:srgbClr val="002060"/>
              </a:solidFill>
            </a:endParaRPr>
          </a:p>
          <a:p>
            <a:r>
              <a:rPr lang="en-US" dirty="0">
                <a:solidFill>
                  <a:srgbClr val="002060"/>
                </a:solidFill>
              </a:rPr>
              <a:t>Target 12.4: By 2020, achieve the environmentally sound management of chemicals and all wastes throughout their life-cycle, in accordance with agreed international frameworks, and significantly reduce their release to air, water and soil in order to minimize their adverse impacts on human health and the environment.</a:t>
            </a:r>
            <a:endParaRPr lang="en-GB" dirty="0">
              <a:solidFill>
                <a:srgbClr val="002060"/>
              </a:solidFill>
            </a:endParaRPr>
          </a:p>
        </p:txBody>
      </p:sp>
      <p:pic>
        <p:nvPicPr>
          <p:cNvPr id="3077"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84168" y="4848503"/>
            <a:ext cx="3059831" cy="1976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2509823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800" dirty="0" smtClean="0"/>
              <a:t>WHY DO WE NEED TO ACT NOW?</a:t>
            </a:r>
            <a:endParaRPr lang="en-GB" sz="2800" dirty="0"/>
          </a:p>
        </p:txBody>
      </p:sp>
      <p:pic>
        <p:nvPicPr>
          <p:cNvPr id="2050" name="Picture 2" descr="global strategy 2016-20130 report cov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7774" y="4365104"/>
            <a:ext cx="2387065" cy="172587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Dr Chan addresses the World Health Assembl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69018" y="3183066"/>
            <a:ext cx="2034830" cy="1302293"/>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3203848" y="1474906"/>
            <a:ext cx="5364088" cy="4247317"/>
          </a:xfrm>
          <a:prstGeom prst="rect">
            <a:avLst/>
          </a:prstGeom>
        </p:spPr>
        <p:txBody>
          <a:bodyPr wrap="square">
            <a:spAutoFit/>
          </a:bodyPr>
          <a:lstStyle/>
          <a:p>
            <a:pPr algn="ctr"/>
            <a:r>
              <a:rPr lang="en-US" b="1" dirty="0" smtClean="0">
                <a:solidFill>
                  <a:srgbClr val="002060"/>
                </a:solidFill>
              </a:rPr>
              <a:t>New estimates: </a:t>
            </a:r>
            <a:r>
              <a:rPr lang="en-US" b="1" dirty="0">
                <a:solidFill>
                  <a:srgbClr val="002060"/>
                </a:solidFill>
              </a:rPr>
              <a:t>12.6 million people died as a result of living or working in an unhealthy environment in 2012 – nearly 1 in 4 global deaths</a:t>
            </a:r>
            <a:r>
              <a:rPr lang="en-US" b="1" dirty="0" smtClean="0">
                <a:solidFill>
                  <a:srgbClr val="002060"/>
                </a:solidFill>
              </a:rPr>
              <a:t>. Children and older adults are the most affected</a:t>
            </a:r>
          </a:p>
          <a:p>
            <a:pPr algn="ctr"/>
            <a:endParaRPr lang="en-US" b="1" dirty="0">
              <a:solidFill>
                <a:srgbClr val="002060"/>
              </a:solidFill>
            </a:endParaRPr>
          </a:p>
          <a:p>
            <a:pPr algn="ctr"/>
            <a:r>
              <a:rPr lang="en-US" b="1" dirty="0" smtClean="0">
                <a:solidFill>
                  <a:srgbClr val="002060"/>
                </a:solidFill>
              </a:rPr>
              <a:t>World Health Assembly 2016: </a:t>
            </a:r>
            <a:r>
              <a:rPr lang="en-US" b="1" dirty="0">
                <a:solidFill>
                  <a:srgbClr val="002060"/>
                </a:solidFill>
              </a:rPr>
              <a:t>Role of health sector in the sound management of </a:t>
            </a:r>
            <a:r>
              <a:rPr lang="en-US" b="1" dirty="0" smtClean="0">
                <a:solidFill>
                  <a:srgbClr val="002060"/>
                </a:solidFill>
              </a:rPr>
              <a:t>chemicals</a:t>
            </a:r>
          </a:p>
          <a:p>
            <a:pPr algn="ctr"/>
            <a:endParaRPr lang="en-US" b="1" dirty="0">
              <a:solidFill>
                <a:srgbClr val="002060"/>
              </a:solidFill>
            </a:endParaRPr>
          </a:p>
          <a:p>
            <a:pPr algn="ctr"/>
            <a:r>
              <a:rPr lang="en-US" b="1" dirty="0">
                <a:solidFill>
                  <a:srgbClr val="002060"/>
                </a:solidFill>
              </a:rPr>
              <a:t>Green e</a:t>
            </a:r>
            <a:r>
              <a:rPr lang="en-US" b="1" dirty="0" smtClean="0">
                <a:solidFill>
                  <a:srgbClr val="002060"/>
                </a:solidFill>
              </a:rPr>
              <a:t>conomy and health</a:t>
            </a:r>
          </a:p>
          <a:p>
            <a:pPr algn="ctr"/>
            <a:endParaRPr lang="en-US" b="1" dirty="0" smtClean="0">
              <a:solidFill>
                <a:srgbClr val="002060"/>
              </a:solidFill>
            </a:endParaRPr>
          </a:p>
          <a:p>
            <a:pPr algn="ctr"/>
            <a:r>
              <a:rPr lang="en-US" b="1" dirty="0" smtClean="0">
                <a:solidFill>
                  <a:srgbClr val="002060"/>
                </a:solidFill>
              </a:rPr>
              <a:t>Urban health</a:t>
            </a:r>
          </a:p>
          <a:p>
            <a:pPr algn="ctr"/>
            <a:endParaRPr lang="en-US" b="1" dirty="0">
              <a:solidFill>
                <a:srgbClr val="002060"/>
              </a:solidFill>
            </a:endParaRPr>
          </a:p>
          <a:p>
            <a:pPr algn="ctr"/>
            <a:r>
              <a:rPr lang="en-US" b="1" dirty="0" smtClean="0">
                <a:solidFill>
                  <a:srgbClr val="002060"/>
                </a:solidFill>
              </a:rPr>
              <a:t>National </a:t>
            </a:r>
            <a:r>
              <a:rPr lang="en-US" b="1" dirty="0">
                <a:solidFill>
                  <a:srgbClr val="002060"/>
                </a:solidFill>
              </a:rPr>
              <a:t>Environmental Health Action </a:t>
            </a:r>
            <a:r>
              <a:rPr lang="en-US" b="1" dirty="0" smtClean="0">
                <a:solidFill>
                  <a:srgbClr val="002060"/>
                </a:solidFill>
              </a:rPr>
              <a:t>Plans</a:t>
            </a:r>
          </a:p>
          <a:p>
            <a:pPr algn="ctr"/>
            <a:endParaRPr lang="en-US" b="1" dirty="0">
              <a:solidFill>
                <a:srgbClr val="002060"/>
              </a:solidFill>
            </a:endParaRP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5607" y="775523"/>
            <a:ext cx="1709951" cy="2407543"/>
          </a:xfrm>
          <a:prstGeom prst="rect">
            <a:avLst/>
          </a:prstGeom>
        </p:spPr>
      </p:pic>
    </p:spTree>
    <p:extLst>
      <p:ext uri="{BB962C8B-B14F-4D97-AF65-F5344CB8AC3E}">
        <p14:creationId xmlns:p14="http://schemas.microsoft.com/office/powerpoint/2010/main" val="272586236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AIM OF THE WHO INITIATIVE</a:t>
            </a:r>
            <a:endParaRPr lang="en-US" sz="2800" dirty="0"/>
          </a:p>
        </p:txBody>
      </p:sp>
      <p:sp>
        <p:nvSpPr>
          <p:cNvPr id="3" name="Content Placeholder 2"/>
          <p:cNvSpPr>
            <a:spLocks noGrp="1"/>
          </p:cNvSpPr>
          <p:nvPr>
            <p:ph idx="1"/>
          </p:nvPr>
        </p:nvSpPr>
        <p:spPr/>
        <p:txBody>
          <a:bodyPr>
            <a:normAutofit/>
          </a:bodyPr>
          <a:lstStyle/>
          <a:p>
            <a:pPr marL="0" lvl="0" indent="0" algn="ctr">
              <a:buNone/>
            </a:pPr>
            <a:r>
              <a:rPr lang="en-US" dirty="0"/>
              <a:t>T</a:t>
            </a:r>
            <a:r>
              <a:rPr lang="en-US" dirty="0" smtClean="0"/>
              <a:t>o </a:t>
            </a:r>
            <a:r>
              <a:rPr lang="en-US" dirty="0"/>
              <a:t>advance the work towards better defining the exposures and related factors that can lead to health risks </a:t>
            </a:r>
            <a:r>
              <a:rPr lang="en-US" dirty="0" smtClean="0"/>
              <a:t>and </a:t>
            </a:r>
            <a:r>
              <a:rPr lang="en-US" dirty="0"/>
              <a:t>allow identification of </a:t>
            </a:r>
            <a:r>
              <a:rPr lang="en-US" dirty="0" smtClean="0"/>
              <a:t>measures </a:t>
            </a:r>
            <a:r>
              <a:rPr lang="en-US" dirty="0"/>
              <a:t>to protect children and other vulnerable populations from environmental health risks in </a:t>
            </a:r>
            <a:r>
              <a:rPr lang="en-US" dirty="0" smtClean="0"/>
              <a:t>e-waste</a:t>
            </a:r>
            <a:endParaRPr lang="en-US" dirty="0">
              <a:effectLst/>
            </a:endParaRPr>
          </a:p>
        </p:txBody>
      </p:sp>
      <p:pic>
        <p:nvPicPr>
          <p:cNvPr id="5" name="Picture 2" descr="http://cdn.c.photoshelter.com/img-get/I0000lVy6bmoor0M/s/880/704/ewaste-china-1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7704" y="3356992"/>
            <a:ext cx="4248472" cy="32877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606865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800" dirty="0" smtClean="0"/>
              <a:t>E-WASTE &amp; CHILD HEALTH</a:t>
            </a:r>
            <a:endParaRPr lang="en-GB" sz="2800" dirty="0"/>
          </a:p>
        </p:txBody>
      </p:sp>
      <p:sp>
        <p:nvSpPr>
          <p:cNvPr id="3" name="Content Placeholder 2"/>
          <p:cNvSpPr>
            <a:spLocks noGrp="1"/>
          </p:cNvSpPr>
          <p:nvPr>
            <p:ph idx="1"/>
          </p:nvPr>
        </p:nvSpPr>
        <p:spPr>
          <a:xfrm>
            <a:off x="442539" y="1364554"/>
            <a:ext cx="8291501" cy="4611835"/>
          </a:xfrm>
        </p:spPr>
        <p:txBody>
          <a:bodyPr/>
          <a:lstStyle/>
          <a:p>
            <a:r>
              <a:rPr lang="en-GB" dirty="0" smtClean="0"/>
              <a:t>WHO, WHO collaborating </a:t>
            </a:r>
            <a:r>
              <a:rPr lang="en-GB" dirty="0" err="1" smtClean="0"/>
              <a:t>centers</a:t>
            </a:r>
            <a:r>
              <a:rPr lang="en-GB" dirty="0" smtClean="0"/>
              <a:t> have </a:t>
            </a:r>
            <a:r>
              <a:rPr lang="en-GB" dirty="0"/>
              <a:t>identified through an initial </a:t>
            </a:r>
            <a:r>
              <a:rPr lang="en-GB" dirty="0" smtClean="0"/>
              <a:t>consultations </a:t>
            </a:r>
            <a:r>
              <a:rPr lang="en-GB" dirty="0" smtClean="0"/>
              <a:t>(</a:t>
            </a:r>
            <a:r>
              <a:rPr lang="en-GB" dirty="0" smtClean="0"/>
              <a:t>2013, 2016) </a:t>
            </a:r>
            <a:r>
              <a:rPr lang="en-GB" dirty="0"/>
              <a:t>urgent gaps </a:t>
            </a:r>
            <a:endParaRPr lang="en-GB" dirty="0" smtClean="0"/>
          </a:p>
          <a:p>
            <a:pPr lvl="1"/>
            <a:r>
              <a:rPr lang="en-GB" dirty="0" smtClean="0"/>
              <a:t>identifying </a:t>
            </a:r>
            <a:r>
              <a:rPr lang="en-GB" dirty="0"/>
              <a:t>needs at local </a:t>
            </a:r>
            <a:r>
              <a:rPr lang="en-GB" dirty="0" smtClean="0"/>
              <a:t>level</a:t>
            </a:r>
          </a:p>
          <a:p>
            <a:pPr lvl="1"/>
            <a:r>
              <a:rPr lang="en-GB" dirty="0" smtClean="0"/>
              <a:t>communicating </a:t>
            </a:r>
            <a:r>
              <a:rPr lang="en-GB" dirty="0"/>
              <a:t>the problem to health </a:t>
            </a:r>
            <a:r>
              <a:rPr lang="en-GB" dirty="0" smtClean="0"/>
              <a:t>actors</a:t>
            </a:r>
          </a:p>
          <a:p>
            <a:pPr lvl="1"/>
            <a:r>
              <a:rPr lang="en-GB" dirty="0" smtClean="0"/>
              <a:t>developing </a:t>
            </a:r>
            <a:r>
              <a:rPr lang="en-GB" dirty="0"/>
              <a:t>training methods and tools for health </a:t>
            </a:r>
            <a:r>
              <a:rPr lang="en-GB" dirty="0" smtClean="0"/>
              <a:t>professionals</a:t>
            </a:r>
          </a:p>
          <a:p>
            <a:pPr lvl="1"/>
            <a:r>
              <a:rPr lang="en-GB" dirty="0" smtClean="0"/>
              <a:t>encouraging </a:t>
            </a:r>
            <a:r>
              <a:rPr lang="en-GB" dirty="0"/>
              <a:t>specific research about </a:t>
            </a:r>
            <a:r>
              <a:rPr lang="en-GB" dirty="0" smtClean="0"/>
              <a:t>e-waste</a:t>
            </a:r>
          </a:p>
          <a:p>
            <a:pPr lvl="1"/>
            <a:r>
              <a:rPr lang="en-GB" dirty="0" smtClean="0"/>
              <a:t>gathering </a:t>
            </a:r>
            <a:r>
              <a:rPr lang="en-GB" dirty="0"/>
              <a:t>interested stakeholders to move this issue forward around interventions that can improve the health of those affected.</a:t>
            </a:r>
          </a:p>
          <a:p>
            <a:endParaRPr lang="en-GB" dirty="0"/>
          </a:p>
        </p:txBody>
      </p:sp>
      <p:pic>
        <p:nvPicPr>
          <p:cNvPr id="4" name="Picture 3" descr="http://www.geekzeitung.com/wp-content/uploads/2009/07/e-waste.jpg"/>
          <p:cNvPicPr/>
          <p:nvPr/>
        </p:nvPicPr>
        <p:blipFill>
          <a:blip r:embed="rId2">
            <a:extLst>
              <a:ext uri="{28A0092B-C50C-407E-A947-70E740481C1C}">
                <a14:useLocalDpi xmlns:a14="http://schemas.microsoft.com/office/drawing/2010/main" val="0"/>
              </a:ext>
            </a:extLst>
          </a:blip>
          <a:srcRect/>
          <a:stretch>
            <a:fillRect/>
          </a:stretch>
        </p:blipFill>
        <p:spPr bwMode="auto">
          <a:xfrm>
            <a:off x="3015007" y="4654205"/>
            <a:ext cx="2872313" cy="2087163"/>
          </a:xfrm>
          <a:prstGeom prst="rect">
            <a:avLst/>
          </a:prstGeom>
          <a:noFill/>
          <a:ln>
            <a:noFill/>
          </a:ln>
        </p:spPr>
      </p:pic>
    </p:spTree>
    <p:extLst>
      <p:ext uri="{BB962C8B-B14F-4D97-AF65-F5344CB8AC3E}">
        <p14:creationId xmlns:p14="http://schemas.microsoft.com/office/powerpoint/2010/main" val="270956750"/>
      </p:ext>
    </p:extLst>
  </p:cSld>
  <p:clrMapOvr>
    <a:masterClrMapping/>
  </p:clrMapOvr>
  <p:timing>
    <p:tnLst>
      <p:par>
        <p:cTn id="1" dur="indefinite" restart="never" nodeType="tmRoot"/>
      </p:par>
    </p:tnLst>
  </p:timing>
</p:sld>
</file>

<file path=ppt/theme/theme1.xml><?xml version="1.0" encoding="utf-8"?>
<a:theme xmlns:a="http://schemas.openxmlformats.org/drawingml/2006/main" name="master">
  <a:themeElements>
    <a:clrScheme name="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fontScheme name="master">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1042988" rtl="1" eaLnBrk="1" fontAlgn="base" latinLnBrk="0" hangingPunct="1">
          <a:lnSpc>
            <a:spcPct val="100000"/>
          </a:lnSpc>
          <a:spcBef>
            <a:spcPct val="0"/>
          </a:spcBef>
          <a:spcAft>
            <a:spcPct val="0"/>
          </a:spcAft>
          <a:buClrTx/>
          <a:buSzTx/>
          <a:buFontTx/>
          <a:buNone/>
          <a:tabLst/>
          <a:defRPr kumimoji="0" lang="en-GB" sz="3900" b="1" i="0" u="none" strike="noStrike" cap="none" normalizeH="0" baseline="0" smtClean="0">
            <a:ln>
              <a:noFill/>
            </a:ln>
            <a:solidFill>
              <a:srgbClr val="000066"/>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1042988" rtl="1" eaLnBrk="1" fontAlgn="base" latinLnBrk="0" hangingPunct="1">
          <a:lnSpc>
            <a:spcPct val="100000"/>
          </a:lnSpc>
          <a:spcBef>
            <a:spcPct val="0"/>
          </a:spcBef>
          <a:spcAft>
            <a:spcPct val="0"/>
          </a:spcAft>
          <a:buClrTx/>
          <a:buSzTx/>
          <a:buFontTx/>
          <a:buNone/>
          <a:tabLst/>
          <a:defRPr kumimoji="0" lang="en-GB" sz="3900" b="1" i="0" u="none" strike="noStrike" cap="none" normalizeH="0" baseline="0" smtClean="0">
            <a:ln>
              <a:noFill/>
            </a:ln>
            <a:solidFill>
              <a:srgbClr val="000066"/>
            </a:solidFill>
            <a:effectLst/>
            <a:latin typeface="Arial" charset="0"/>
            <a:cs typeface="Arial" charset="0"/>
          </a:defRPr>
        </a:defPPr>
      </a:lstStyle>
    </a:lnDef>
  </a:objectDefaults>
  <a:extraClrSchemeLst>
    <a:extraClrScheme>
      <a:clrScheme name="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as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ast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ast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ast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ast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ast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ast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ast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ast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ast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master">
  <a:themeElements>
    <a:clrScheme name="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fontScheme name="master">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1042988" rtl="1" eaLnBrk="1" fontAlgn="base" latinLnBrk="0" hangingPunct="1">
          <a:lnSpc>
            <a:spcPct val="100000"/>
          </a:lnSpc>
          <a:spcBef>
            <a:spcPct val="0"/>
          </a:spcBef>
          <a:spcAft>
            <a:spcPct val="0"/>
          </a:spcAft>
          <a:buClrTx/>
          <a:buSzTx/>
          <a:buFontTx/>
          <a:buNone/>
          <a:tabLst/>
          <a:defRPr kumimoji="0" lang="en-US" sz="3900" b="1" i="0" u="none" strike="noStrike" cap="none" normalizeH="0" baseline="0" smtClean="0">
            <a:ln>
              <a:noFill/>
            </a:ln>
            <a:solidFill>
              <a:srgbClr val="000066"/>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1042988" rtl="1" eaLnBrk="1" fontAlgn="base" latinLnBrk="0" hangingPunct="1">
          <a:lnSpc>
            <a:spcPct val="100000"/>
          </a:lnSpc>
          <a:spcBef>
            <a:spcPct val="0"/>
          </a:spcBef>
          <a:spcAft>
            <a:spcPct val="0"/>
          </a:spcAft>
          <a:buClrTx/>
          <a:buSzTx/>
          <a:buFontTx/>
          <a:buNone/>
          <a:tabLst/>
          <a:defRPr kumimoji="0" lang="en-US" sz="3900" b="1" i="0" u="none" strike="noStrike" cap="none" normalizeH="0" baseline="0" smtClean="0">
            <a:ln>
              <a:noFill/>
            </a:ln>
            <a:solidFill>
              <a:srgbClr val="000066"/>
            </a:solidFill>
            <a:effectLst/>
            <a:latin typeface="Arial" charset="0"/>
            <a:cs typeface="Arial" charset="0"/>
          </a:defRPr>
        </a:defPPr>
      </a:lstStyle>
    </a:lnDef>
  </a:objectDefaults>
  <a:extraClrSchemeLst>
    <a:extraClrScheme>
      <a:clrScheme name="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as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ast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ast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ast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ast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ast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ast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ast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ast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ast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master">
  <a:themeElements>
    <a:clrScheme name="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fontScheme name="master">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1042988" rtl="1" eaLnBrk="1" fontAlgn="base" latinLnBrk="0" hangingPunct="1">
          <a:lnSpc>
            <a:spcPct val="100000"/>
          </a:lnSpc>
          <a:spcBef>
            <a:spcPct val="0"/>
          </a:spcBef>
          <a:spcAft>
            <a:spcPct val="0"/>
          </a:spcAft>
          <a:buClrTx/>
          <a:buSzTx/>
          <a:buFontTx/>
          <a:buNone/>
          <a:tabLst/>
          <a:defRPr kumimoji="0" lang="en-US" sz="3900" b="1" i="0" u="none" strike="noStrike" cap="none" normalizeH="0" baseline="0" smtClean="0">
            <a:ln>
              <a:noFill/>
            </a:ln>
            <a:solidFill>
              <a:srgbClr val="000066"/>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1042988" rtl="1" eaLnBrk="1" fontAlgn="base" latinLnBrk="0" hangingPunct="1">
          <a:lnSpc>
            <a:spcPct val="100000"/>
          </a:lnSpc>
          <a:spcBef>
            <a:spcPct val="0"/>
          </a:spcBef>
          <a:spcAft>
            <a:spcPct val="0"/>
          </a:spcAft>
          <a:buClrTx/>
          <a:buSzTx/>
          <a:buFontTx/>
          <a:buNone/>
          <a:tabLst/>
          <a:defRPr kumimoji="0" lang="en-US" sz="3900" b="1" i="0" u="none" strike="noStrike" cap="none" normalizeH="0" baseline="0" smtClean="0">
            <a:ln>
              <a:noFill/>
            </a:ln>
            <a:solidFill>
              <a:srgbClr val="000066"/>
            </a:solidFill>
            <a:effectLst/>
            <a:latin typeface="Arial" charset="0"/>
            <a:cs typeface="Arial" charset="0"/>
          </a:defRPr>
        </a:defPPr>
      </a:lstStyle>
    </a:lnDef>
  </a:objectDefaults>
  <a:extraClrSchemeLst>
    <a:extraClrScheme>
      <a:clrScheme name="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as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ast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ast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ast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ast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ast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ast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ast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ast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ast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master">
  <a:themeElements>
    <a:clrScheme name="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fontScheme name="master">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1042988" rtl="1" eaLnBrk="1" fontAlgn="base" latinLnBrk="0" hangingPunct="1">
          <a:lnSpc>
            <a:spcPct val="100000"/>
          </a:lnSpc>
          <a:spcBef>
            <a:spcPct val="0"/>
          </a:spcBef>
          <a:spcAft>
            <a:spcPct val="0"/>
          </a:spcAft>
          <a:buClrTx/>
          <a:buSzTx/>
          <a:buFontTx/>
          <a:buNone/>
          <a:tabLst/>
          <a:defRPr kumimoji="0" lang="en-US" sz="3900" b="1" i="0" u="none" strike="noStrike" cap="none" normalizeH="0" baseline="0" smtClean="0">
            <a:ln>
              <a:noFill/>
            </a:ln>
            <a:solidFill>
              <a:srgbClr val="000066"/>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1042988" rtl="1" eaLnBrk="1" fontAlgn="base" latinLnBrk="0" hangingPunct="1">
          <a:lnSpc>
            <a:spcPct val="100000"/>
          </a:lnSpc>
          <a:spcBef>
            <a:spcPct val="0"/>
          </a:spcBef>
          <a:spcAft>
            <a:spcPct val="0"/>
          </a:spcAft>
          <a:buClrTx/>
          <a:buSzTx/>
          <a:buFontTx/>
          <a:buNone/>
          <a:tabLst/>
          <a:defRPr kumimoji="0" lang="en-US" sz="3900" b="1" i="0" u="none" strike="noStrike" cap="none" normalizeH="0" baseline="0" smtClean="0">
            <a:ln>
              <a:noFill/>
            </a:ln>
            <a:solidFill>
              <a:srgbClr val="000066"/>
            </a:solidFill>
            <a:effectLst/>
            <a:latin typeface="Arial" charset="0"/>
            <a:cs typeface="Arial" charset="0"/>
          </a:defRPr>
        </a:defPPr>
      </a:lstStyle>
    </a:lnDef>
  </a:objectDefaults>
  <a:extraClrSchemeLst>
    <a:extraClrScheme>
      <a:clrScheme name="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as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ast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ast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ast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ast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ast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ast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ast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ast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ast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334337F6C2307418463F2DB45C2D116" ma:contentTypeVersion="1" ma:contentTypeDescription="Create a new document." ma:contentTypeScope="" ma:versionID="a6af266f2beb7ba50a4c0407c3fc36e0">
  <xsd:schema xmlns:xsd="http://www.w3.org/2001/XMLSchema" xmlns:xs="http://www.w3.org/2001/XMLSchema" xmlns:p="http://schemas.microsoft.com/office/2006/metadata/properties" xmlns:ns1="http://schemas.microsoft.com/sharepoint/v3" targetNamespace="http://schemas.microsoft.com/office/2006/metadata/properties" ma:root="true" ma:fieldsID="60f628a522287dae6cffdf536492cfa5"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A5162224-6DAB-43A3-B463-60346A85AA8E}"/>
</file>

<file path=customXml/itemProps2.xml><?xml version="1.0" encoding="utf-8"?>
<ds:datastoreItem xmlns:ds="http://schemas.openxmlformats.org/officeDocument/2006/customXml" ds:itemID="{67EC4738-299B-4A7C-ABAF-7F6DCE8A4D90}"/>
</file>

<file path=customXml/itemProps3.xml><?xml version="1.0" encoding="utf-8"?>
<ds:datastoreItem xmlns:ds="http://schemas.openxmlformats.org/officeDocument/2006/customXml" ds:itemID="{D4BAE7B3-BE13-4B1B-9028-F0EE1022A306}"/>
</file>

<file path=docProps/app.xml><?xml version="1.0" encoding="utf-8"?>
<Properties xmlns="http://schemas.openxmlformats.org/officeDocument/2006/extended-properties" xmlns:vt="http://schemas.openxmlformats.org/officeDocument/2006/docPropsVTypes">
  <TotalTime>6292</TotalTime>
  <Words>1091</Words>
  <Application>Microsoft Office PowerPoint</Application>
  <PresentationFormat>On-screen Show (4:3)</PresentationFormat>
  <Paragraphs>139</Paragraphs>
  <Slides>15</Slides>
  <Notes>5</Notes>
  <HiddenSlides>0</HiddenSlides>
  <MMClips>0</MMClips>
  <ScaleCrop>false</ScaleCrop>
  <HeadingPairs>
    <vt:vector size="4" baseType="variant">
      <vt:variant>
        <vt:lpstr>Theme</vt:lpstr>
      </vt:variant>
      <vt:variant>
        <vt:i4>4</vt:i4>
      </vt:variant>
      <vt:variant>
        <vt:lpstr>Slide Titles</vt:lpstr>
      </vt:variant>
      <vt:variant>
        <vt:i4>15</vt:i4>
      </vt:variant>
    </vt:vector>
  </HeadingPairs>
  <TitlesOfParts>
    <vt:vector size="19" baseType="lpstr">
      <vt:lpstr>master</vt:lpstr>
      <vt:lpstr>1_master</vt:lpstr>
      <vt:lpstr>2_master</vt:lpstr>
      <vt:lpstr>3_master</vt:lpstr>
      <vt:lpstr>PowerPoint Presentation</vt:lpstr>
      <vt:lpstr>PowerPoint Presentation</vt:lpstr>
      <vt:lpstr>WHY E-WASTE AND CHILD HEALTH?</vt:lpstr>
      <vt:lpstr>PowerPoint Presentation</vt:lpstr>
      <vt:lpstr>Child Health and E-Waste – Exposures  Latin America – An Inter-Agency report</vt:lpstr>
      <vt:lpstr> WHY DO WE NEED TO ACT NOW</vt:lpstr>
      <vt:lpstr>WHY DO WE NEED TO ACT NOW?</vt:lpstr>
      <vt:lpstr>AIM OF THE WHO INITIATIVE</vt:lpstr>
      <vt:lpstr>E-WASTE &amp; CHILD HEALTH</vt:lpstr>
      <vt:lpstr>TASKS ACCOMPLISHED</vt:lpstr>
      <vt:lpstr>PowerPoint Presentation</vt:lpstr>
      <vt:lpstr>WORKING TOGETHER TO PROTECT THE HEALTH OF OUR CHILDREN</vt:lpstr>
      <vt:lpstr>APPENDIX</vt:lpstr>
      <vt:lpstr>PowerPoint Presentation</vt:lpstr>
      <vt:lpstr>PowerPoint Presentation</vt:lpstr>
    </vt:vector>
  </TitlesOfParts>
  <Company>WHO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Pacific Basin Consortium for Environment and Health Honolulu, Hawaii, September 24-27, 2013</dc:title>
  <dc:creator>BRUNE DRISSE, Marie Noel</dc:creator>
  <cp:lastModifiedBy>BRUNE DRISSE, Marie Noel</cp:lastModifiedBy>
  <cp:revision>38</cp:revision>
  <cp:lastPrinted>2016-05-05T10:20:43Z</cp:lastPrinted>
  <dcterms:created xsi:type="dcterms:W3CDTF">2015-05-08T10:09:13Z</dcterms:created>
  <dcterms:modified xsi:type="dcterms:W3CDTF">2016-05-05T11:26:21Z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0x0101008334337F6C2307418463F2DB45C2D116</vt:lpwstr>
  </property>
</Properties>
</file>