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11.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256" r:id="rId2"/>
    <p:sldId id="520" r:id="rId3"/>
    <p:sldId id="517" r:id="rId4"/>
    <p:sldId id="524" r:id="rId5"/>
    <p:sldId id="521" r:id="rId6"/>
    <p:sldId id="522" r:id="rId7"/>
    <p:sldId id="257" r:id="rId8"/>
    <p:sldId id="512" r:id="rId9"/>
    <p:sldId id="514" r:id="rId10"/>
    <p:sldId id="515" r:id="rId11"/>
    <p:sldId id="509" r:id="rId12"/>
    <p:sldId id="510" r:id="rId13"/>
    <p:sldId id="518" r:id="rId14"/>
    <p:sldId id="519" r:id="rId15"/>
  </p:sldIdLst>
  <p:sldSz cx="9144000" cy="6858000" type="screen4x3"/>
  <p:notesSz cx="6858000" cy="9144000"/>
  <p:defaultTextStyle>
    <a:defPPr>
      <a:defRPr lang="fr-FR"/>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19389F"/>
    <a:srgbClr val="FF00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62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34" charset="-128"/>
                <a:cs typeface="+mn-cs"/>
              </a:defRPr>
            </a:lvl1pPr>
          </a:lstStyle>
          <a:p>
            <a:pPr>
              <a:defRPr/>
            </a:pPr>
            <a:endParaRPr lang="en-US" dirty="0"/>
          </a:p>
        </p:txBody>
      </p:sp>
      <p:sp>
        <p:nvSpPr>
          <p:cNvPr id="7270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34" charset="-128"/>
                <a:cs typeface="+mn-cs"/>
              </a:defRPr>
            </a:lvl1pPr>
          </a:lstStyle>
          <a:p>
            <a:pPr>
              <a:defRPr/>
            </a:pPr>
            <a:endParaRPr lang="en-US" dirty="0"/>
          </a:p>
        </p:txBody>
      </p:sp>
      <p:sp>
        <p:nvSpPr>
          <p:cNvPr id="7270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34" charset="-128"/>
                <a:cs typeface="+mn-cs"/>
              </a:defRPr>
            </a:lvl1pPr>
          </a:lstStyle>
          <a:p>
            <a:pPr>
              <a:defRPr/>
            </a:pPr>
            <a:endParaRPr lang="en-US" dirty="0"/>
          </a:p>
        </p:txBody>
      </p:sp>
      <p:sp>
        <p:nvSpPr>
          <p:cNvPr id="7270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cs typeface="+mn-cs"/>
              </a:defRPr>
            </a:lvl1pPr>
          </a:lstStyle>
          <a:p>
            <a:pPr>
              <a:defRPr/>
            </a:pPr>
            <a:fld id="{01B1261D-8EC9-4F8B-834A-CAAD9418ADFD}"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34" charset="-128"/>
                <a:cs typeface="+mn-cs"/>
              </a:defRPr>
            </a:lvl1pPr>
          </a:lstStyle>
          <a:p>
            <a:pPr>
              <a:defRPr/>
            </a:pPr>
            <a:endParaRPr lang="fr-FR" dirty="0"/>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34" charset="-128"/>
                <a:cs typeface="+mn-cs"/>
              </a:defRPr>
            </a:lvl1pPr>
          </a:lstStyle>
          <a:p>
            <a:pPr>
              <a:defRPr/>
            </a:pPr>
            <a:endParaRPr lang="fr-FR" dirty="0"/>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34" charset="-128"/>
                <a:cs typeface="+mn-cs"/>
              </a:defRPr>
            </a:lvl1pPr>
          </a:lstStyle>
          <a:p>
            <a:pPr>
              <a:defRPr/>
            </a:pPr>
            <a:endParaRPr lang="fr-FR" dirty="0"/>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cs typeface="+mn-cs"/>
              </a:defRPr>
            </a:lvl1pPr>
          </a:lstStyle>
          <a:p>
            <a:pPr>
              <a:defRPr/>
            </a:pPr>
            <a:fld id="{6EEB2F94-795F-4F75-A01A-912665ED9E31}" type="slidenum">
              <a:rPr lang="fr-FR"/>
              <a:pPr>
                <a:defRPr/>
              </a:pPr>
              <a:t>‹#›</a:t>
            </a:fld>
            <a:endParaRPr lang="fr-FR"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450E46A7-CC3B-4184-AFDF-10C58122E6CD}" type="slidenum">
              <a:rPr lang="fr-FR" smtClean="0">
                <a:latin typeface="Arial" charset="0"/>
              </a:rPr>
              <a:pPr/>
              <a:t>1</a:t>
            </a:fld>
            <a:endParaRPr lang="fr-FR" dirty="0" smtClean="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22284A24-445A-4AFE-90DE-41326FB722E0}"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07DA5E75-B5EC-4FBF-93B0-5F4C313A8B72}" type="slidenum">
              <a:rPr lang="fr-FR" smtClean="0">
                <a:latin typeface="Arial" charset="0"/>
              </a:rPr>
              <a:pPr/>
              <a:t>11</a:t>
            </a:fld>
            <a:endParaRPr lang="fr-FR" dirty="0" smtClean="0">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07DA5E75-B5EC-4FBF-93B0-5F4C313A8B72}" type="slidenum">
              <a:rPr lang="fr-FR" smtClean="0">
                <a:latin typeface="Arial" charset="0"/>
              </a:rPr>
              <a:pPr/>
              <a:t>13</a:t>
            </a:fld>
            <a:endParaRPr lang="fr-FR" dirty="0" smtClean="0">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07DA5E75-B5EC-4FBF-93B0-5F4C313A8B72}" type="slidenum">
              <a:rPr lang="fr-FR" smtClean="0">
                <a:latin typeface="Arial" charset="0"/>
              </a:rPr>
              <a:pPr/>
              <a:t>14</a:t>
            </a:fld>
            <a:endParaRPr lang="fr-FR" dirty="0" smtClean="0">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07DA5E75-B5EC-4FBF-93B0-5F4C313A8B72}" type="slidenum">
              <a:rPr lang="fr-FR" smtClean="0">
                <a:latin typeface="Arial" charset="0"/>
              </a:rPr>
              <a:pPr/>
              <a:t>2</a:t>
            </a:fld>
            <a:endParaRPr lang="fr-FR" dirty="0" smtClean="0">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07DA5E75-B5EC-4FBF-93B0-5F4C313A8B72}" type="slidenum">
              <a:rPr lang="fr-FR" smtClean="0">
                <a:latin typeface="Arial" charset="0"/>
              </a:rPr>
              <a:pPr/>
              <a:t>3</a:t>
            </a:fld>
            <a:endParaRPr lang="fr-FR" dirty="0" smtClean="0">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07DA5E75-B5EC-4FBF-93B0-5F4C313A8B72}" type="slidenum">
              <a:rPr lang="fr-FR" smtClean="0">
                <a:latin typeface="Arial" charset="0"/>
              </a:rPr>
              <a:pPr/>
              <a:t>4</a:t>
            </a:fld>
            <a:endParaRPr lang="fr-FR" dirty="0" smtClean="0">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07DA5E75-B5EC-4FBF-93B0-5F4C313A8B72}" type="slidenum">
              <a:rPr lang="fr-FR" smtClean="0">
                <a:latin typeface="Arial" charset="0"/>
              </a:rPr>
              <a:pPr/>
              <a:t>5</a:t>
            </a:fld>
            <a:endParaRPr lang="fr-FR" dirty="0" smtClean="0">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07DA5E75-B5EC-4FBF-93B0-5F4C313A8B72}" type="slidenum">
              <a:rPr lang="fr-FR" smtClean="0">
                <a:latin typeface="Arial" charset="0"/>
              </a:rPr>
              <a:pPr/>
              <a:t>6</a:t>
            </a:fld>
            <a:endParaRPr lang="fr-FR" dirty="0" smtClean="0">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CCAA4D66-FB0C-4D47-87C2-1E003F869381}" type="slidenum">
              <a:rPr lang="fr-FR" smtClean="0">
                <a:latin typeface="Arial" charset="0"/>
              </a:rPr>
              <a:pPr/>
              <a:t>7</a:t>
            </a:fld>
            <a:endParaRPr lang="fr-FR" dirty="0" smtClean="0">
              <a:latin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7349456B-3F4B-4AA8-A324-899B368AA87A}" type="slidenum">
              <a:rPr lang="en-US" smtClean="0"/>
              <a:pPr/>
              <a:t>8</a:t>
            </a:fld>
            <a:endParaRPr lang="en-US" dirty="0" smtClean="0"/>
          </a:p>
        </p:txBody>
      </p:sp>
      <p:sp>
        <p:nvSpPr>
          <p:cNvPr id="18435" name="Rectangle 2"/>
          <p:cNvSpPr>
            <a:spLocks noGrp="1" noRot="1" noChangeAspect="1" noChangeArrowheads="1" noTextEdit="1"/>
          </p:cNvSpPr>
          <p:nvPr>
            <p:ph type="sldImg"/>
          </p:nvPr>
        </p:nvSpPr>
        <p:spPr>
          <a:xfrm>
            <a:off x="1152525" y="690563"/>
            <a:ext cx="4554538" cy="3417887"/>
          </a:xfrm>
          <a:ln cap="flat"/>
        </p:spPr>
      </p:sp>
      <p:sp>
        <p:nvSpPr>
          <p:cNvPr id="18436"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rial Narrow" pitchFamily="34" charset="0"/>
                <a:cs typeface="Arial" charset="0"/>
              </a:rPr>
              <a:t>At  COP 9 Parties adopted a decision on global partnership on used and end-of-life computing equipment: BC-IX/9.</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Narrow" pitchFamily="34" charset="0"/>
                <a:cs typeface="Arial" charset="0"/>
              </a:rPr>
              <a:t>PACE is a multi-stakeholder partnership under the umbrella of the Basel Convention (BC) that provides a forum for representatives of personal computer manufacturers, recyclers, international organizations, academia, environmental groups and governments to tackle the environmentally sound management, refurbishment, recycling and disposal of used and end-of-life computing equipment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latin typeface="Arial Narrow" pitchFamily="34"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3366"/>
                </a:solidFill>
                <a:latin typeface="Arial Narrow" pitchFamily="34" charset="0"/>
                <a:cs typeface="Times New Roman" pitchFamily="18" charset="0"/>
              </a:rPr>
              <a:t>PACE</a:t>
            </a:r>
            <a:r>
              <a:rPr lang="en-GB" sz="1200" baseline="0" dirty="0" smtClean="0">
                <a:solidFill>
                  <a:srgbClr val="003366"/>
                </a:solidFill>
                <a:latin typeface="Arial Narrow" pitchFamily="34" charset="0"/>
                <a:cs typeface="Times New Roman" pitchFamily="18" charset="0"/>
              </a:rPr>
              <a:t> covers </a:t>
            </a:r>
            <a:r>
              <a:rPr lang="en-GB" sz="1200" dirty="0" smtClean="0">
                <a:solidFill>
                  <a:srgbClr val="003366"/>
                </a:solidFill>
                <a:latin typeface="Arial Narrow" pitchFamily="34" charset="0"/>
                <a:cs typeface="Times New Roman" pitchFamily="18" charset="0"/>
              </a:rPr>
              <a:t>Personal desk top computer, including the central processing unit and all other parts contained in the computer. Personal notebook and laptop computer, including the docking station, central processing unit and all other parts contained in the computer. Computer monitor, including the following types of computer monitor:(a) cathode ray tube;(b) liquid crystal display;(c) plasma. Computer keyboard, mouse, and cables. Computer printer:(a) including the following types of computer printer:(i) dot matrix;(ii) ink jet; (iii) laser;(iv) thermal; and (b) including any computer printer with scanning or facsimile capabilities, or both.</a:t>
            </a:r>
            <a:endParaRPr lang="en-GB" sz="1200" dirty="0" smtClean="0">
              <a:latin typeface="Arial Narrow" pitchFamily="34"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66840" lvl="5" indent="-349415" defTabSz="776478">
              <a:buClr>
                <a:srgbClr val="E46C0A"/>
              </a:buClr>
              <a:buNone/>
              <a:defRPr/>
            </a:pPr>
            <a:r>
              <a:rPr lang="en-US" b="1" dirty="0" smtClean="0">
                <a:effectLst>
                  <a:outerShdw blurRad="38100" dist="38100" dir="2700000" algn="tl">
                    <a:srgbClr val="000000">
                      <a:alpha val="43137"/>
                    </a:srgbClr>
                  </a:outerShdw>
                </a:effectLst>
                <a:latin typeface="Arial Narrow" pitchFamily="34" charset="0"/>
              </a:rPr>
              <a:t>What is in The Guidance Document</a:t>
            </a:r>
          </a:p>
          <a:p>
            <a:pPr marL="366840" lvl="5" indent="-349415" defTabSz="776478">
              <a:buClr>
                <a:srgbClr val="E46C0A"/>
              </a:buClr>
              <a:defRPr/>
            </a:pPr>
            <a:r>
              <a:rPr lang="en-CA" b="1" dirty="0" smtClean="0">
                <a:solidFill>
                  <a:srgbClr val="003366"/>
                </a:solidFill>
                <a:latin typeface="Arial Narrow" pitchFamily="34" charset="0"/>
                <a:cs typeface="Arial" charset="0"/>
              </a:rPr>
              <a:t>It contains Executive Summaries and Recommendations taken from the following PACE reports:</a:t>
            </a:r>
          </a:p>
          <a:p>
            <a:pPr marL="366840" lvl="5" indent="-349415" defTabSz="776478">
              <a:buClr>
                <a:srgbClr val="E46C0A"/>
              </a:buClr>
              <a:buBlip>
                <a:blip r:embed="rId3"/>
              </a:buBlip>
              <a:defRPr/>
            </a:pPr>
            <a:endParaRPr lang="en-CA" b="1" dirty="0" smtClean="0">
              <a:solidFill>
                <a:srgbClr val="003366"/>
              </a:solidFill>
              <a:latin typeface="Arial Narrow" pitchFamily="34" charset="0"/>
              <a:cs typeface="Arial" charset="0"/>
            </a:endParaRPr>
          </a:p>
          <a:p>
            <a:pPr marL="1281189" lvl="6" indent="-349415" defTabSz="776478">
              <a:buClr>
                <a:srgbClr val="E46C0A"/>
              </a:buClr>
              <a:buBlip>
                <a:blip r:embed="rId3"/>
              </a:buBlip>
              <a:defRPr/>
            </a:pPr>
            <a:r>
              <a:rPr lang="en-CA" dirty="0" smtClean="0">
                <a:solidFill>
                  <a:srgbClr val="003366"/>
                </a:solidFill>
                <a:latin typeface="Arial Narrow" pitchFamily="34" charset="0"/>
                <a:cs typeface="Arial" charset="0"/>
              </a:rPr>
              <a:t>Report on Environmentally Sound Management Criteria Recommendations</a:t>
            </a:r>
          </a:p>
          <a:p>
            <a:pPr marL="1281189" lvl="6" indent="-349415" defTabSz="776478">
              <a:buClr>
                <a:srgbClr val="E46C0A"/>
              </a:buClr>
              <a:buBlip>
                <a:blip r:embed="rId3"/>
              </a:buBlip>
              <a:defRPr/>
            </a:pPr>
            <a:r>
              <a:rPr lang="en-CA" dirty="0" smtClean="0">
                <a:solidFill>
                  <a:srgbClr val="003366"/>
                </a:solidFill>
                <a:latin typeface="Arial Narrow" pitchFamily="34" charset="0"/>
                <a:cs typeface="Arial" charset="0"/>
              </a:rPr>
              <a:t>Guidance on Transboundary Movement Procedure</a:t>
            </a:r>
          </a:p>
          <a:p>
            <a:pPr marL="1281189" lvl="6" indent="-349415" defTabSz="776478">
              <a:buClr>
                <a:srgbClr val="E46C0A"/>
              </a:buClr>
              <a:buBlip>
                <a:blip r:embed="rId3"/>
              </a:buBlip>
              <a:defRPr/>
            </a:pPr>
            <a:r>
              <a:rPr lang="en-CA" dirty="0" smtClean="0">
                <a:solidFill>
                  <a:srgbClr val="003366"/>
                </a:solidFill>
                <a:latin typeface="Arial Narrow" pitchFamily="34" charset="0"/>
                <a:cs typeface="Arial" charset="0"/>
              </a:rPr>
              <a:t>Guideline on Environmentally Sound Testing, Refurbishment and Repair of Used Computing Equipment</a:t>
            </a:r>
          </a:p>
          <a:p>
            <a:pPr marL="1281189" lvl="6" indent="-349415" defTabSz="776478">
              <a:buClr>
                <a:srgbClr val="E46C0A"/>
              </a:buClr>
              <a:buBlip>
                <a:blip r:embed="rId3"/>
              </a:buBlip>
              <a:defRPr/>
            </a:pPr>
            <a:r>
              <a:rPr lang="en-CA" dirty="0" smtClean="0">
                <a:solidFill>
                  <a:srgbClr val="003366"/>
                </a:solidFill>
                <a:latin typeface="Arial Narrow" pitchFamily="34" charset="0"/>
                <a:cs typeface="Arial" charset="0"/>
              </a:rPr>
              <a:t>Guideline on Environmentally Sound Material Recovery and Recycling of End-of-Life Computing Equipment</a:t>
            </a:r>
          </a:p>
          <a:p>
            <a:pPr marL="1281189" lvl="6" indent="-349415" defTabSz="776478">
              <a:buClr>
                <a:srgbClr val="E46C0A"/>
              </a:buClr>
              <a:buBlip>
                <a:blip r:embed="rId3"/>
              </a:buBlip>
              <a:defRPr/>
            </a:pPr>
            <a:r>
              <a:rPr lang="en-CA" dirty="0" smtClean="0">
                <a:solidFill>
                  <a:srgbClr val="003366"/>
                </a:solidFill>
                <a:latin typeface="Arial Narrow" pitchFamily="34" charset="0"/>
                <a:cs typeface="Arial" charset="0"/>
              </a:rPr>
              <a:t>Glossary of Terms- terms that are used in all PACE documents</a:t>
            </a:r>
          </a:p>
          <a:p>
            <a:endParaRPr lang="fr-FR" dirty="0"/>
          </a:p>
        </p:txBody>
      </p:sp>
      <p:sp>
        <p:nvSpPr>
          <p:cNvPr id="4" name="Slide Number Placeholder 3"/>
          <p:cNvSpPr>
            <a:spLocks noGrp="1"/>
          </p:cNvSpPr>
          <p:nvPr>
            <p:ph type="sldNum" sz="quarter" idx="10"/>
          </p:nvPr>
        </p:nvSpPr>
        <p:spPr/>
        <p:txBody>
          <a:bodyPr/>
          <a:lstStyle/>
          <a:p>
            <a:fld id="{22284A24-445A-4AFE-90DE-41326FB722E0}"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8FC32D74-8430-4E35-A612-ECDE7F7EA881}" type="slidenum">
              <a:rPr lang="fr-FR"/>
              <a:pPr>
                <a:defRPr/>
              </a:pPr>
              <a:t>‹#›</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EA2CCA52-9086-4EA5-A649-2607CF2C6655}" type="slidenum">
              <a:rPr lang="fr-FR"/>
              <a:pPr>
                <a:defRPr/>
              </a:pPr>
              <a:t>‹#›</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4157D936-5907-49F5-B52F-CBAD21D15F6D}" type="slidenum">
              <a:rPr lang="fr-FR"/>
              <a:pPr>
                <a:defRPr/>
              </a:pPr>
              <a:t>‹#›</a:t>
            </a:fld>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Rectangle 4"/>
          <p:cNvSpPr>
            <a:spLocks noGrp="1" noChangeArrowheads="1"/>
          </p:cNvSpPr>
          <p:nvPr>
            <p:ph type="dt" sz="half" idx="10"/>
          </p:nvPr>
        </p:nvSpPr>
        <p:spPr>
          <a:ln/>
        </p:spPr>
        <p:txBody>
          <a:bodyPr/>
          <a:lstStyle>
            <a:lvl1pPr>
              <a:defRPr/>
            </a:lvl1pPr>
          </a:lstStyle>
          <a:p>
            <a:pPr>
              <a:defRPr/>
            </a:pPr>
            <a:endParaRPr lang="fr-FR" dirty="0"/>
          </a:p>
        </p:txBody>
      </p:sp>
      <p:sp>
        <p:nvSpPr>
          <p:cNvPr id="7"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8" name="Rectangle 6"/>
          <p:cNvSpPr>
            <a:spLocks noGrp="1" noChangeArrowheads="1"/>
          </p:cNvSpPr>
          <p:nvPr>
            <p:ph type="sldNum" sz="quarter" idx="12"/>
          </p:nvPr>
        </p:nvSpPr>
        <p:spPr>
          <a:ln/>
        </p:spPr>
        <p:txBody>
          <a:bodyPr/>
          <a:lstStyle>
            <a:lvl1pPr>
              <a:defRPr/>
            </a:lvl1pPr>
          </a:lstStyle>
          <a:p>
            <a:pPr>
              <a:defRPr/>
            </a:pPr>
            <a:fld id="{E51F914F-EA27-4A4E-972C-241C3C274D75}" type="slidenum">
              <a:rPr lang="fr-FR"/>
              <a:pPr>
                <a:defRPr/>
              </a:pPr>
              <a:t>‹#›</a:t>
            </a:fld>
            <a:endParaRPr lang="fr-F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half" idx="3"/>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Rectangle 4"/>
          <p:cNvSpPr>
            <a:spLocks noGrp="1" noChangeArrowheads="1"/>
          </p:cNvSpPr>
          <p:nvPr>
            <p:ph type="dt" sz="half" idx="10"/>
          </p:nvPr>
        </p:nvSpPr>
        <p:spPr>
          <a:ln/>
        </p:spPr>
        <p:txBody>
          <a:bodyPr/>
          <a:lstStyle>
            <a:lvl1pPr>
              <a:defRPr/>
            </a:lvl1pPr>
          </a:lstStyle>
          <a:p>
            <a:pPr>
              <a:defRPr/>
            </a:pPr>
            <a:endParaRPr lang="fr-FR" dirty="0"/>
          </a:p>
        </p:txBody>
      </p:sp>
      <p:sp>
        <p:nvSpPr>
          <p:cNvPr id="7"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8" name="Rectangle 6"/>
          <p:cNvSpPr>
            <a:spLocks noGrp="1" noChangeArrowheads="1"/>
          </p:cNvSpPr>
          <p:nvPr>
            <p:ph type="sldNum" sz="quarter" idx="12"/>
          </p:nvPr>
        </p:nvSpPr>
        <p:spPr>
          <a:ln/>
        </p:spPr>
        <p:txBody>
          <a:bodyPr/>
          <a:lstStyle>
            <a:lvl1pPr>
              <a:defRPr/>
            </a:lvl1pPr>
          </a:lstStyle>
          <a:p>
            <a:pPr>
              <a:defRPr/>
            </a:pPr>
            <a:fld id="{ADECE9AE-C7B6-4B65-A8C5-6DCE2BF3B6F2}" type="slidenum">
              <a:rPr lang="fr-FR"/>
              <a:pPr>
                <a:defRPr/>
              </a:pPr>
              <a:t>‹#›</a:t>
            </a:fld>
            <a:endParaRPr lang="fr-F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CA"/>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fr-FR" dirty="0"/>
          </a:p>
        </p:txBody>
      </p:sp>
      <p:sp>
        <p:nvSpPr>
          <p:cNvPr id="8"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9" name="Rectangle 6"/>
          <p:cNvSpPr>
            <a:spLocks noGrp="1" noChangeArrowheads="1"/>
          </p:cNvSpPr>
          <p:nvPr>
            <p:ph type="sldNum" sz="quarter" idx="12"/>
          </p:nvPr>
        </p:nvSpPr>
        <p:spPr>
          <a:ln/>
        </p:spPr>
        <p:txBody>
          <a:bodyPr/>
          <a:lstStyle>
            <a:lvl1pPr>
              <a:defRPr/>
            </a:lvl1pPr>
          </a:lstStyle>
          <a:p>
            <a:pPr>
              <a:defRPr/>
            </a:pPr>
            <a:fld id="{F9934685-1733-49E7-87DE-5F75BD1C0C66}" type="slidenum">
              <a:rPr lang="fr-FR"/>
              <a:pPr>
                <a:defRPr/>
              </a:pPr>
              <a:t>‹#›</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61B8A42B-E0DF-42F9-B2C8-24BE1D7E8779}" type="slidenum">
              <a:rPr lang="fr-FR"/>
              <a:pPr>
                <a:defRPr/>
              </a:pPr>
              <a:t>‹#›</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2A37E213-9C01-4CD5-8303-12E2B1DB0E56}" type="slidenum">
              <a:rPr lang="fr-FR"/>
              <a:pPr>
                <a:defRPr/>
              </a:pPr>
              <a:t>‹#›</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fr-F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7" name="Rectangle 6"/>
          <p:cNvSpPr>
            <a:spLocks noGrp="1" noChangeArrowheads="1"/>
          </p:cNvSpPr>
          <p:nvPr>
            <p:ph type="sldNum" sz="quarter" idx="12"/>
          </p:nvPr>
        </p:nvSpPr>
        <p:spPr>
          <a:ln/>
        </p:spPr>
        <p:txBody>
          <a:bodyPr/>
          <a:lstStyle>
            <a:lvl1pPr>
              <a:defRPr/>
            </a:lvl1pPr>
          </a:lstStyle>
          <a:p>
            <a:pPr>
              <a:defRPr/>
            </a:pPr>
            <a:fld id="{BC1F8155-1BA3-431E-AB9B-4BAD9FC9A19D}" type="slidenum">
              <a:rPr lang="fr-FR"/>
              <a:pPr>
                <a:defRPr/>
              </a:pPr>
              <a:t>‹#›</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fr-FR" dirty="0"/>
          </a:p>
        </p:txBody>
      </p:sp>
      <p:sp>
        <p:nvSpPr>
          <p:cNvPr id="8"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9" name="Rectangle 6"/>
          <p:cNvSpPr>
            <a:spLocks noGrp="1" noChangeArrowheads="1"/>
          </p:cNvSpPr>
          <p:nvPr>
            <p:ph type="sldNum" sz="quarter" idx="12"/>
          </p:nvPr>
        </p:nvSpPr>
        <p:spPr>
          <a:ln/>
        </p:spPr>
        <p:txBody>
          <a:bodyPr/>
          <a:lstStyle>
            <a:lvl1pPr>
              <a:defRPr/>
            </a:lvl1pPr>
          </a:lstStyle>
          <a:p>
            <a:pPr>
              <a:defRPr/>
            </a:pPr>
            <a:fld id="{766E9581-9433-44AA-A24E-3A9DD05BCFAE}" type="slidenum">
              <a:rPr lang="fr-FR"/>
              <a:pPr>
                <a:defRPr/>
              </a:pPr>
              <a:t>‹#›</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fr-FR" dirty="0"/>
          </a:p>
        </p:txBody>
      </p:sp>
      <p:sp>
        <p:nvSpPr>
          <p:cNvPr id="4"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5" name="Rectangle 6"/>
          <p:cNvSpPr>
            <a:spLocks noGrp="1" noChangeArrowheads="1"/>
          </p:cNvSpPr>
          <p:nvPr>
            <p:ph type="sldNum" sz="quarter" idx="12"/>
          </p:nvPr>
        </p:nvSpPr>
        <p:spPr>
          <a:ln/>
        </p:spPr>
        <p:txBody>
          <a:bodyPr/>
          <a:lstStyle>
            <a:lvl1pPr>
              <a:defRPr/>
            </a:lvl1pPr>
          </a:lstStyle>
          <a:p>
            <a:pPr>
              <a:defRPr/>
            </a:pPr>
            <a:fld id="{D2925791-EBEE-4C03-AAC3-80D677224D41}" type="slidenum">
              <a:rPr lang="fr-FR"/>
              <a:pPr>
                <a:defRPr/>
              </a:pPr>
              <a:t>‹#›</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dirty="0"/>
          </a:p>
        </p:txBody>
      </p:sp>
      <p:sp>
        <p:nvSpPr>
          <p:cNvPr id="3"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4" name="Rectangle 6"/>
          <p:cNvSpPr>
            <a:spLocks noGrp="1" noChangeArrowheads="1"/>
          </p:cNvSpPr>
          <p:nvPr>
            <p:ph type="sldNum" sz="quarter" idx="12"/>
          </p:nvPr>
        </p:nvSpPr>
        <p:spPr>
          <a:ln/>
        </p:spPr>
        <p:txBody>
          <a:bodyPr/>
          <a:lstStyle>
            <a:lvl1pPr>
              <a:defRPr/>
            </a:lvl1pPr>
          </a:lstStyle>
          <a:p>
            <a:pPr>
              <a:defRPr/>
            </a:pPr>
            <a:fld id="{023716DD-9F99-4CC7-BE85-1960A63FB151}" type="slidenum">
              <a:rPr lang="fr-FR"/>
              <a:pPr>
                <a:defRPr/>
              </a:pPr>
              <a:t>‹#›</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7" name="Rectangle 6"/>
          <p:cNvSpPr>
            <a:spLocks noGrp="1" noChangeArrowheads="1"/>
          </p:cNvSpPr>
          <p:nvPr>
            <p:ph type="sldNum" sz="quarter" idx="12"/>
          </p:nvPr>
        </p:nvSpPr>
        <p:spPr>
          <a:ln/>
        </p:spPr>
        <p:txBody>
          <a:bodyPr/>
          <a:lstStyle>
            <a:lvl1pPr>
              <a:defRPr/>
            </a:lvl1pPr>
          </a:lstStyle>
          <a:p>
            <a:pPr>
              <a:defRPr/>
            </a:pPr>
            <a:fld id="{DF9F4944-6E88-4E4C-9B08-34EC6D8B1CF5}" type="slidenum">
              <a:rPr lang="fr-FR"/>
              <a:pPr>
                <a:defRPr/>
              </a:pPr>
              <a:t>‹#›</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7" name="Rectangle 6"/>
          <p:cNvSpPr>
            <a:spLocks noGrp="1" noChangeArrowheads="1"/>
          </p:cNvSpPr>
          <p:nvPr>
            <p:ph type="sldNum" sz="quarter" idx="12"/>
          </p:nvPr>
        </p:nvSpPr>
        <p:spPr>
          <a:ln/>
        </p:spPr>
        <p:txBody>
          <a:bodyPr/>
          <a:lstStyle>
            <a:lvl1pPr>
              <a:defRPr/>
            </a:lvl1pPr>
          </a:lstStyle>
          <a:p>
            <a:pPr>
              <a:defRPr/>
            </a:pPr>
            <a:fld id="{E96CF88E-1234-49AB-BBC6-51AF85F28F41}" type="slidenum">
              <a:rPr lang="fr-FR"/>
              <a:pPr>
                <a:defRPr/>
              </a:pPr>
              <a:t>‹#›</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pitchFamily="34" charset="-128"/>
                <a:cs typeface="+mn-cs"/>
              </a:defRPr>
            </a:lvl1pPr>
          </a:lstStyle>
          <a:p>
            <a:pPr>
              <a:defRPr/>
            </a:pPr>
            <a:endParaRPr lang="fr-FR"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ＭＳ Ｐゴシック" pitchFamily="34" charset="-128"/>
                <a:cs typeface="+mn-cs"/>
              </a:defRPr>
            </a:lvl1pPr>
          </a:lstStyle>
          <a:p>
            <a:pPr>
              <a:defRPr/>
            </a:pPr>
            <a:endParaRPr lang="fr-FR"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Arial" pitchFamily="34" charset="0"/>
                <a:cs typeface="+mn-cs"/>
              </a:defRPr>
            </a:lvl1pPr>
          </a:lstStyle>
          <a:p>
            <a:pPr>
              <a:defRPr/>
            </a:pPr>
            <a:fld id="{410E2423-8069-487C-B8DC-B0ABB760BC6D}" type="slidenum">
              <a:rPr lang="fr-FR"/>
              <a:pPr>
                <a:defRPr/>
              </a:pPr>
              <a:t>‹#›</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34" charset="-128"/>
        </a:defRPr>
      </a:lvl6pPr>
      <a:lvl7pPr marL="914400" algn="ctr" rtl="0" fontAlgn="base">
        <a:spcBef>
          <a:spcPct val="0"/>
        </a:spcBef>
        <a:spcAft>
          <a:spcPct val="0"/>
        </a:spcAft>
        <a:defRPr sz="4400">
          <a:solidFill>
            <a:schemeClr val="tx2"/>
          </a:solidFill>
          <a:latin typeface="Arial" charset="0"/>
          <a:ea typeface="ＭＳ Ｐゴシック" pitchFamily="34" charset="-128"/>
        </a:defRPr>
      </a:lvl7pPr>
      <a:lvl8pPr marL="1371600" algn="ctr" rtl="0" fontAlgn="base">
        <a:spcBef>
          <a:spcPct val="0"/>
        </a:spcBef>
        <a:spcAft>
          <a:spcPct val="0"/>
        </a:spcAft>
        <a:defRPr sz="4400">
          <a:solidFill>
            <a:schemeClr val="tx2"/>
          </a:solidFill>
          <a:latin typeface="Arial" charset="0"/>
          <a:ea typeface="ＭＳ Ｐゴシック" pitchFamily="34" charset="-128"/>
        </a:defRPr>
      </a:lvl8pPr>
      <a:lvl9pPr marL="1828800" algn="ctr" rtl="0" fontAlgn="base">
        <a:spcBef>
          <a:spcPct val="0"/>
        </a:spcBef>
        <a:spcAft>
          <a:spcPct val="0"/>
        </a:spcAft>
        <a:defRPr sz="4400">
          <a:solidFill>
            <a:schemeClr val="tx2"/>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www.basel.int/Implementation/TechnicalAssistance/MOOC/tabid/4966/Default.aspx"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4"/>
          <p:cNvSpPr txBox="1">
            <a:spLocks noChangeArrowheads="1"/>
          </p:cNvSpPr>
          <p:nvPr/>
        </p:nvSpPr>
        <p:spPr bwMode="auto">
          <a:xfrm>
            <a:off x="533400" y="1066800"/>
            <a:ext cx="8305800" cy="3108543"/>
          </a:xfrm>
          <a:prstGeom prst="rect">
            <a:avLst/>
          </a:prstGeom>
          <a:noFill/>
          <a:ln w="9525">
            <a:noFill/>
            <a:miter lim="800000"/>
            <a:headEnd/>
            <a:tailEnd/>
          </a:ln>
        </p:spPr>
        <p:txBody>
          <a:bodyPr>
            <a:spAutoFit/>
          </a:bodyPr>
          <a:lstStyle/>
          <a:p>
            <a:pPr eaLnBrk="0" hangingPunct="0"/>
            <a:endParaRPr lang="en-GB" sz="2800" b="1" dirty="0">
              <a:solidFill>
                <a:schemeClr val="accent2"/>
              </a:solidFill>
            </a:endParaRPr>
          </a:p>
          <a:p>
            <a:pPr eaLnBrk="0" hangingPunct="0"/>
            <a:r>
              <a:rPr lang="en-US" sz="2800" b="1" dirty="0" smtClean="0">
                <a:solidFill>
                  <a:srgbClr val="002060"/>
                </a:solidFill>
              </a:rPr>
              <a:t>Towards building effective partnerships for sustainable management of E-waste</a:t>
            </a:r>
          </a:p>
          <a:p>
            <a:pPr eaLnBrk="0" hangingPunct="0"/>
            <a:endParaRPr lang="en-US" sz="2800" b="1" dirty="0" smtClean="0">
              <a:solidFill>
                <a:schemeClr val="accent2"/>
              </a:solidFill>
            </a:endParaRPr>
          </a:p>
          <a:p>
            <a:pPr eaLnBrk="0" hangingPunct="0"/>
            <a:endParaRPr lang="en-GB" sz="2800" b="1" dirty="0">
              <a:solidFill>
                <a:schemeClr val="accent2"/>
              </a:solidFill>
            </a:endParaRPr>
          </a:p>
          <a:p>
            <a:pPr eaLnBrk="0" hangingPunct="0"/>
            <a:endParaRPr lang="en-GB" sz="2800" b="1" dirty="0">
              <a:solidFill>
                <a:schemeClr val="accent2"/>
              </a:solidFill>
            </a:endParaRPr>
          </a:p>
          <a:p>
            <a:pPr eaLnBrk="0" hangingPunct="0"/>
            <a:r>
              <a:rPr lang="fr-CH" sz="2800" b="1" dirty="0" smtClean="0">
                <a:solidFill>
                  <a:srgbClr val="002060"/>
                </a:solidFill>
              </a:rPr>
              <a:t>WSIS forum 2016</a:t>
            </a:r>
            <a:endParaRPr lang="en-US" sz="2800" b="1" dirty="0">
              <a:solidFill>
                <a:srgbClr val="002060"/>
              </a:solidFill>
            </a:endParaRPr>
          </a:p>
        </p:txBody>
      </p:sp>
      <p:sp>
        <p:nvSpPr>
          <p:cNvPr id="2051" name="Text Box 16"/>
          <p:cNvSpPr txBox="1">
            <a:spLocks noChangeArrowheads="1"/>
          </p:cNvSpPr>
          <p:nvPr/>
        </p:nvSpPr>
        <p:spPr bwMode="auto">
          <a:xfrm>
            <a:off x="457200" y="4724400"/>
            <a:ext cx="7377341" cy="1938992"/>
          </a:xfrm>
          <a:prstGeom prst="rect">
            <a:avLst/>
          </a:prstGeom>
          <a:noFill/>
          <a:ln w="9525">
            <a:noFill/>
            <a:miter lim="800000"/>
            <a:headEnd/>
            <a:tailEnd/>
          </a:ln>
        </p:spPr>
        <p:txBody>
          <a:bodyPr wrap="none">
            <a:spAutoFit/>
          </a:bodyPr>
          <a:lstStyle/>
          <a:p>
            <a:pPr eaLnBrk="0" hangingPunct="0"/>
            <a:r>
              <a:rPr lang="en-CA" sz="2000" dirty="0" smtClean="0">
                <a:solidFill>
                  <a:srgbClr val="1F43B7"/>
                </a:solidFill>
              </a:rPr>
              <a:t>Francesca Cenni</a:t>
            </a:r>
            <a:endParaRPr lang="en-CA" sz="2000" dirty="0">
              <a:solidFill>
                <a:srgbClr val="1F43B7"/>
              </a:solidFill>
            </a:endParaRPr>
          </a:p>
          <a:p>
            <a:pPr eaLnBrk="0" hangingPunct="0"/>
            <a:r>
              <a:rPr lang="en-CA" sz="2000" dirty="0">
                <a:solidFill>
                  <a:srgbClr val="1F43B7"/>
                </a:solidFill>
              </a:rPr>
              <a:t>Programme Officer</a:t>
            </a:r>
          </a:p>
          <a:p>
            <a:pPr eaLnBrk="0" hangingPunct="0"/>
            <a:r>
              <a:rPr lang="en-CA" sz="2000" dirty="0" smtClean="0">
                <a:solidFill>
                  <a:srgbClr val="1F43B7"/>
                </a:solidFill>
              </a:rPr>
              <a:t>Secretariat of the Basel</a:t>
            </a:r>
            <a:r>
              <a:rPr lang="en-CA" sz="2000" dirty="0">
                <a:solidFill>
                  <a:srgbClr val="1F43B7"/>
                </a:solidFill>
              </a:rPr>
              <a:t>, Rotterdam and Stockholm Conventions</a:t>
            </a:r>
          </a:p>
          <a:p>
            <a:pPr eaLnBrk="0" hangingPunct="0"/>
            <a:endParaRPr lang="en-CA" sz="2000" dirty="0">
              <a:solidFill>
                <a:srgbClr val="1F43B7"/>
              </a:solidFill>
            </a:endParaRPr>
          </a:p>
          <a:p>
            <a:pPr eaLnBrk="0" hangingPunct="0"/>
            <a:endParaRPr lang="en-CA" sz="2000" dirty="0">
              <a:solidFill>
                <a:srgbClr val="1F43B7"/>
              </a:solidFill>
            </a:endParaRPr>
          </a:p>
          <a:p>
            <a:pPr eaLnBrk="0" hangingPunct="0"/>
            <a:endParaRPr lang="fr-FR" sz="2000" dirty="0">
              <a:solidFill>
                <a:srgbClr val="1F43B7"/>
              </a:solidFill>
            </a:endParaRPr>
          </a:p>
        </p:txBody>
      </p:sp>
      <p:sp>
        <p:nvSpPr>
          <p:cNvPr id="2052" name="Text Box 17"/>
          <p:cNvSpPr txBox="1">
            <a:spLocks noChangeArrowheads="1"/>
          </p:cNvSpPr>
          <p:nvPr/>
        </p:nvSpPr>
        <p:spPr bwMode="auto">
          <a:xfrm>
            <a:off x="6400800" y="4800600"/>
            <a:ext cx="1523174" cy="400110"/>
          </a:xfrm>
          <a:prstGeom prst="rect">
            <a:avLst/>
          </a:prstGeom>
          <a:noFill/>
          <a:ln w="9525">
            <a:noFill/>
            <a:miter lim="800000"/>
            <a:headEnd/>
            <a:tailEnd/>
          </a:ln>
        </p:spPr>
        <p:txBody>
          <a:bodyPr wrap="none">
            <a:spAutoFit/>
          </a:bodyPr>
          <a:lstStyle/>
          <a:p>
            <a:pPr eaLnBrk="0" hangingPunct="0"/>
            <a:r>
              <a:rPr lang="en-US" sz="2000" dirty="0" smtClean="0">
                <a:solidFill>
                  <a:srgbClr val="1F43B7"/>
                </a:solidFill>
              </a:rPr>
              <a:t>5 May 2016</a:t>
            </a:r>
            <a:endParaRPr lang="en-US" sz="2000" dirty="0">
              <a:solidFill>
                <a:srgbClr val="1F43B7"/>
              </a:solidFill>
            </a:endParaRPr>
          </a:p>
        </p:txBody>
      </p:sp>
      <p:sp>
        <p:nvSpPr>
          <p:cNvPr id="2053" name="Line 18"/>
          <p:cNvSpPr>
            <a:spLocks noChangeShapeType="1"/>
          </p:cNvSpPr>
          <p:nvPr/>
        </p:nvSpPr>
        <p:spPr bwMode="auto">
          <a:xfrm>
            <a:off x="0" y="4648200"/>
            <a:ext cx="9144000" cy="0"/>
          </a:xfrm>
          <a:prstGeom prst="line">
            <a:avLst/>
          </a:prstGeom>
          <a:noFill/>
          <a:ln w="12700">
            <a:solidFill>
              <a:srgbClr val="1F43B7"/>
            </a:solidFill>
            <a:round/>
            <a:headEnd/>
            <a:tailEnd/>
          </a:ln>
        </p:spPr>
        <p:txBody>
          <a:bodyPr wrap="none" anchor="ctr"/>
          <a:lstStyle/>
          <a:p>
            <a:endParaRPr lang="en-US" dirty="0"/>
          </a:p>
        </p:txBody>
      </p:sp>
      <p:sp>
        <p:nvSpPr>
          <p:cNvPr id="2054" name="Line 19"/>
          <p:cNvSpPr>
            <a:spLocks noChangeShapeType="1"/>
          </p:cNvSpPr>
          <p:nvPr/>
        </p:nvSpPr>
        <p:spPr bwMode="auto">
          <a:xfrm>
            <a:off x="0" y="5943600"/>
            <a:ext cx="9144000" cy="0"/>
          </a:xfrm>
          <a:prstGeom prst="line">
            <a:avLst/>
          </a:prstGeom>
          <a:noFill/>
          <a:ln w="12700">
            <a:solidFill>
              <a:srgbClr val="1F43B7"/>
            </a:solidFill>
            <a:round/>
            <a:headEnd/>
            <a:tailEnd/>
          </a:ln>
        </p:spPr>
        <p:txBody>
          <a:bodyPr wrap="none" anchor="ctr"/>
          <a:lstStyle/>
          <a:p>
            <a:endParaRPr lang="en-US" dirty="0"/>
          </a:p>
        </p:txBody>
      </p:sp>
      <p:sp>
        <p:nvSpPr>
          <p:cNvPr id="2055" name="Rectangle 20"/>
          <p:cNvSpPr>
            <a:spLocks noChangeArrowheads="1"/>
          </p:cNvSpPr>
          <p:nvPr/>
        </p:nvSpPr>
        <p:spPr bwMode="auto">
          <a:xfrm>
            <a:off x="0" y="6477000"/>
            <a:ext cx="9144000" cy="381000"/>
          </a:xfrm>
          <a:prstGeom prst="rect">
            <a:avLst/>
          </a:prstGeom>
          <a:solidFill>
            <a:schemeClr val="bg2"/>
          </a:solidFill>
          <a:ln w="9525">
            <a:noFill/>
            <a:miter lim="800000"/>
            <a:headEnd/>
            <a:tailEnd/>
          </a:ln>
        </p:spPr>
        <p:txBody>
          <a:bodyPr wrap="none" anchor="ctr"/>
          <a:lstStyle/>
          <a:p>
            <a:pPr eaLnBrk="0" hangingPunct="0"/>
            <a:endParaRPr lang="en-CA" dirty="0"/>
          </a:p>
        </p:txBody>
      </p:sp>
      <p:pic>
        <p:nvPicPr>
          <p:cNvPr id="2056" name="Picture 24" descr="bandeau-titre"/>
          <p:cNvPicPr>
            <a:picLocks noChangeAspect="1" noChangeArrowheads="1"/>
          </p:cNvPicPr>
          <p:nvPr/>
        </p:nvPicPr>
        <p:blipFill>
          <a:blip r:embed="rId3" cstate="print"/>
          <a:srcRect/>
          <a:stretch>
            <a:fillRect/>
          </a:stretch>
        </p:blipFill>
        <p:spPr bwMode="auto">
          <a:xfrm>
            <a:off x="0" y="0"/>
            <a:ext cx="9144000" cy="81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686800" cy="792163"/>
          </a:xfrm>
        </p:spPr>
        <p:txBody>
          <a:bodyPr>
            <a:normAutofit/>
          </a:bodyPr>
          <a:lstStyle/>
          <a:p>
            <a:pPr marL="360000" lvl="1" indent="-342900" algn="l">
              <a:lnSpc>
                <a:spcPct val="80000"/>
              </a:lnSpc>
              <a:spcBef>
                <a:spcPct val="20000"/>
              </a:spcBef>
              <a:spcAft>
                <a:spcPts val="1200"/>
              </a:spcAft>
              <a:buClr>
                <a:srgbClr val="E46C0A"/>
              </a:buClr>
              <a:buBlip>
                <a:blip r:embed="rId3"/>
              </a:buBlip>
              <a:defRPr/>
            </a:pPr>
            <a:r>
              <a:rPr lang="en-US" sz="2800" dirty="0" smtClean="0">
                <a:solidFill>
                  <a:srgbClr val="003366"/>
                </a:solidFill>
                <a:latin typeface="Arial Narrow" pitchFamily="34" charset="0"/>
                <a:ea typeface="+mn-ea"/>
                <a:cs typeface="Arial" charset="0"/>
              </a:rPr>
              <a:t>Implementation of ESM of E-waste in the Regions and nationally</a:t>
            </a:r>
            <a:endParaRPr lang="fr-FR" sz="2800" dirty="0">
              <a:solidFill>
                <a:srgbClr val="003366"/>
              </a:solidFill>
              <a:latin typeface="Arial Narrow" pitchFamily="34" charset="0"/>
              <a:ea typeface="+mn-ea"/>
              <a:cs typeface="Arial" charset="0"/>
            </a:endParaRPr>
          </a:p>
        </p:txBody>
      </p:sp>
      <p:sp>
        <p:nvSpPr>
          <p:cNvPr id="3" name="Content Placeholder 2"/>
          <p:cNvSpPr>
            <a:spLocks noGrp="1"/>
          </p:cNvSpPr>
          <p:nvPr>
            <p:ph idx="1"/>
          </p:nvPr>
        </p:nvSpPr>
        <p:spPr>
          <a:xfrm>
            <a:off x="304800" y="2514600"/>
            <a:ext cx="8001000" cy="3810000"/>
          </a:xfrm>
        </p:spPr>
        <p:txBody>
          <a:bodyPr/>
          <a:lstStyle/>
          <a:p>
            <a:pPr marL="1217250" lvl="3" indent="-342900" defTabSz="762000">
              <a:lnSpc>
                <a:spcPct val="80000"/>
              </a:lnSpc>
              <a:spcAft>
                <a:spcPts val="1200"/>
              </a:spcAft>
              <a:buBlip>
                <a:blip r:embed="rId3"/>
              </a:buBlip>
              <a:defRPr/>
            </a:pPr>
            <a:r>
              <a:rPr lang="fr-CH" sz="1800" dirty="0" smtClean="0">
                <a:solidFill>
                  <a:schemeClr val="bg1">
                    <a:lumMod val="50000"/>
                  </a:schemeClr>
                </a:solidFill>
                <a:latin typeface="Arial Narrow" pitchFamily="34" charset="0"/>
                <a:cs typeface="Arial" charset="0"/>
              </a:rPr>
              <a:t>Basel Convention Regional Centres raise awareness in regions, disseminate BC guidelines, strengthen the policy dialogue and provide expertise on ESM of e-waste</a:t>
            </a:r>
          </a:p>
          <a:p>
            <a:pPr marL="1217250" lvl="3" indent="-342900" defTabSz="762000">
              <a:lnSpc>
                <a:spcPct val="80000"/>
              </a:lnSpc>
              <a:spcAft>
                <a:spcPts val="1200"/>
              </a:spcAft>
              <a:buBlip>
                <a:blip r:embed="rId3"/>
              </a:buBlip>
              <a:defRPr/>
            </a:pPr>
            <a:r>
              <a:rPr lang="fr-CH" sz="1800" dirty="0" smtClean="0">
                <a:solidFill>
                  <a:schemeClr val="bg1">
                    <a:lumMod val="50000"/>
                  </a:schemeClr>
                </a:solidFill>
                <a:latin typeface="Arial Narrow" pitchFamily="34" charset="0"/>
                <a:cs typeface="Arial" charset="0"/>
              </a:rPr>
              <a:t>PACE pilot activites in Burkina Faso, El Salvador, Jordan, Moldova, Serbia, South Africa, and Suriname</a:t>
            </a:r>
          </a:p>
          <a:p>
            <a:pPr marL="1217250" lvl="3" indent="-342900" defTabSz="762000">
              <a:lnSpc>
                <a:spcPct val="80000"/>
              </a:lnSpc>
              <a:spcAft>
                <a:spcPts val="1200"/>
              </a:spcAft>
              <a:buBlip>
                <a:blip r:embed="rId3"/>
              </a:buBlip>
              <a:defRPr/>
            </a:pPr>
            <a:endParaRPr lang="fr-CH" sz="1000" dirty="0" smtClean="0">
              <a:solidFill>
                <a:schemeClr val="bg1">
                  <a:lumMod val="50000"/>
                </a:schemeClr>
              </a:solidFill>
              <a:latin typeface="Arial Narrow" pitchFamily="34" charset="0"/>
              <a:cs typeface="Arial" charset="0"/>
            </a:endParaRPr>
          </a:p>
          <a:p>
            <a:pPr marL="1217250" lvl="3" indent="-342900" defTabSz="762000">
              <a:lnSpc>
                <a:spcPct val="80000"/>
              </a:lnSpc>
              <a:spcAft>
                <a:spcPts val="1200"/>
              </a:spcAft>
              <a:buBlip>
                <a:blip r:embed="rId3"/>
              </a:buBlip>
              <a:defRPr/>
            </a:pPr>
            <a:r>
              <a:rPr lang="fr-CH" sz="1800" dirty="0" smtClean="0">
                <a:solidFill>
                  <a:schemeClr val="bg1">
                    <a:lumMod val="50000"/>
                  </a:schemeClr>
                </a:solidFill>
                <a:latin typeface="Arial Narrow" pitchFamily="34" charset="0"/>
                <a:cs typeface="Arial" charset="0"/>
              </a:rPr>
              <a:t>National and regional e-waste projects supported by bilateral and multilateral donors</a:t>
            </a:r>
          </a:p>
          <a:p>
            <a:pPr marL="1217250" lvl="3" indent="-342900" defTabSz="762000">
              <a:lnSpc>
                <a:spcPct val="80000"/>
              </a:lnSpc>
              <a:spcAft>
                <a:spcPts val="1200"/>
              </a:spcAft>
              <a:buBlip>
                <a:blip r:embed="rId3"/>
              </a:buBlip>
              <a:defRPr/>
            </a:pPr>
            <a:endParaRPr lang="fr-CH" sz="1000" dirty="0" smtClean="0">
              <a:solidFill>
                <a:schemeClr val="bg1">
                  <a:lumMod val="50000"/>
                </a:schemeClr>
              </a:solidFill>
              <a:latin typeface="Arial Narrow" pitchFamily="34" charset="0"/>
              <a:cs typeface="Arial" charset="0"/>
            </a:endParaRPr>
          </a:p>
          <a:p>
            <a:pPr marL="1217250" lvl="3" indent="-342900" defTabSz="762000">
              <a:lnSpc>
                <a:spcPct val="80000"/>
              </a:lnSpc>
              <a:spcAft>
                <a:spcPts val="1200"/>
              </a:spcAft>
              <a:buBlip>
                <a:blip r:embed="rId3"/>
              </a:buBlip>
              <a:defRPr/>
            </a:pPr>
            <a:r>
              <a:rPr lang="en-US" sz="1800" dirty="0" smtClean="0">
                <a:solidFill>
                  <a:schemeClr val="bg1">
                    <a:lumMod val="50000"/>
                  </a:schemeClr>
                </a:solidFill>
                <a:latin typeface="Arial Narrow" pitchFamily="34" charset="0"/>
                <a:cs typeface="Arial" charset="0"/>
              </a:rPr>
              <a:t>The GEF, through its implementing and executing agencies (e.g. UNIDO),  supports e-waste related initiatives under the chemicals and waste focal area</a:t>
            </a:r>
          </a:p>
          <a:p>
            <a:endParaRPr lang="en-US" sz="1200" b="1" dirty="0" smtClean="0"/>
          </a:p>
        </p:txBody>
      </p:sp>
      <p:pic>
        <p:nvPicPr>
          <p:cNvPr id="5" name="Picture 9"/>
          <p:cNvPicPr>
            <a:picLocks noChangeAspect="1" noChangeArrowheads="1"/>
          </p:cNvPicPr>
          <p:nvPr/>
        </p:nvPicPr>
        <p:blipFill>
          <a:blip r:embed="rId4" cstate="print"/>
          <a:srcRect/>
          <a:stretch>
            <a:fillRect/>
          </a:stretch>
        </p:blipFill>
        <p:spPr bwMode="auto">
          <a:xfrm>
            <a:off x="8316913" y="115888"/>
            <a:ext cx="647700" cy="576262"/>
          </a:xfrm>
          <a:prstGeom prst="rect">
            <a:avLst/>
          </a:prstGeom>
          <a:noFill/>
          <a:ln w="9525">
            <a:noFill/>
            <a:miter lim="800000"/>
            <a:headEnd/>
            <a:tailEnd/>
          </a:ln>
        </p:spPr>
      </p:pic>
      <p:sp>
        <p:nvSpPr>
          <p:cNvPr id="6" name="Rectangle 4"/>
          <p:cNvSpPr>
            <a:spLocks noChangeArrowheads="1"/>
          </p:cNvSpPr>
          <p:nvPr/>
        </p:nvSpPr>
        <p:spPr bwMode="auto">
          <a:xfrm>
            <a:off x="0" y="6477000"/>
            <a:ext cx="9144000" cy="381000"/>
          </a:xfrm>
          <a:prstGeom prst="rect">
            <a:avLst/>
          </a:prstGeom>
          <a:solidFill>
            <a:schemeClr val="bg2"/>
          </a:solidFill>
          <a:ln w="9525">
            <a:noFill/>
            <a:miter lim="800000"/>
            <a:headEnd/>
            <a:tailEnd/>
          </a:ln>
        </p:spPr>
        <p:txBody>
          <a:bodyPr wrap="none" anchor="ctr"/>
          <a:lstStyle/>
          <a:p>
            <a:pPr eaLnBrk="0" hangingPunct="0"/>
            <a:endParaRPr lang="en-CA" dirty="0"/>
          </a:p>
        </p:txBody>
      </p:sp>
      <p:pic>
        <p:nvPicPr>
          <p:cNvPr id="7" name="Picture 2" descr="bandeau-titre"/>
          <p:cNvPicPr>
            <a:picLocks noChangeAspect="1" noChangeArrowheads="1"/>
          </p:cNvPicPr>
          <p:nvPr/>
        </p:nvPicPr>
        <p:blipFill>
          <a:blip r:embed="rId5" cstate="print"/>
          <a:srcRect/>
          <a:stretch>
            <a:fillRect/>
          </a:stretch>
        </p:blipFill>
        <p:spPr bwMode="auto">
          <a:xfrm>
            <a:off x="0" y="0"/>
            <a:ext cx="9144000" cy="815975"/>
          </a:xfrm>
          <a:prstGeom prst="rect">
            <a:avLst/>
          </a:prstGeom>
          <a:noFill/>
          <a:ln w="9525">
            <a:noFill/>
            <a:miter lim="800000"/>
            <a:headEnd/>
            <a:tailEnd/>
          </a:ln>
        </p:spPr>
      </p:pic>
      <p:sp>
        <p:nvSpPr>
          <p:cNvPr id="8" name="Text Box 3"/>
          <p:cNvSpPr txBox="1">
            <a:spLocks noChangeArrowheads="1"/>
          </p:cNvSpPr>
          <p:nvPr/>
        </p:nvSpPr>
        <p:spPr bwMode="auto">
          <a:xfrm>
            <a:off x="152400" y="152400"/>
            <a:ext cx="7315200" cy="641350"/>
          </a:xfrm>
          <a:prstGeom prst="rect">
            <a:avLst/>
          </a:prstGeom>
          <a:noFill/>
          <a:ln w="9525">
            <a:noFill/>
            <a:miter lim="800000"/>
            <a:headEnd/>
            <a:tailEnd/>
          </a:ln>
        </p:spPr>
        <p:txBody>
          <a:bodyPr>
            <a:spAutoFit/>
          </a:bodyPr>
          <a:lstStyle/>
          <a:p>
            <a:pPr eaLnBrk="0" hangingPunct="0"/>
            <a:r>
              <a:rPr lang="fr-FR" sz="3600" dirty="0" smtClean="0">
                <a:solidFill>
                  <a:schemeClr val="bg1"/>
                </a:solidFill>
              </a:rPr>
              <a:t>PACE</a:t>
            </a:r>
            <a:endParaRPr lang="fr-FR" sz="3600" dirty="0"/>
          </a:p>
        </p:txBody>
      </p:sp>
      <p:sp>
        <p:nvSpPr>
          <p:cNvPr id="10" name="Title 1"/>
          <p:cNvSpPr txBox="1">
            <a:spLocks/>
          </p:cNvSpPr>
          <p:nvPr/>
        </p:nvSpPr>
        <p:spPr bwMode="auto">
          <a:xfrm>
            <a:off x="457200" y="7620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fr-CH" sz="2800" b="1" dirty="0" smtClean="0">
                <a:solidFill>
                  <a:srgbClr val="E46C0A"/>
                </a:solidFill>
                <a:effectLst>
                  <a:outerShdw blurRad="38100" dist="38100" dir="2700000" algn="tl">
                    <a:srgbClr val="000000">
                      <a:alpha val="43137"/>
                    </a:srgbClr>
                  </a:outerShdw>
                </a:effectLst>
                <a:latin typeface="Arial Narrow" pitchFamily="34" charset="0"/>
                <a:cs typeface="Times New Roman" pitchFamily="18" charset="0"/>
              </a:rPr>
              <a:t>Implementation</a:t>
            </a:r>
            <a:endParaRPr kumimoji="0" lang="fr-FR" sz="2800" b="1" i="0" u="none" strike="noStrike" kern="1200" cap="none" spc="0" normalizeH="0" baseline="0" noProof="0" dirty="0">
              <a:ln>
                <a:noFill/>
              </a:ln>
              <a:solidFill>
                <a:srgbClr val="E46C0A"/>
              </a:solidFill>
              <a:effectLst>
                <a:outerShdw blurRad="38100" dist="38100" dir="2700000" algn="tl">
                  <a:srgbClr val="000000">
                    <a:alpha val="43137"/>
                  </a:srgbClr>
                </a:outerShdw>
              </a:effectLst>
              <a:uLnTx/>
              <a:uFillTx/>
              <a:latin typeface="Arial Narrow" pitchFamily="34" charset="0"/>
              <a:ea typeface="ＭＳ Ｐゴシック" pitchFamily="34" charset="-128"/>
              <a:cs typeface="Times New Roman" pitchFamily="18" charset="0"/>
            </a:endParaRPr>
          </a:p>
        </p:txBody>
      </p:sp>
      <p:cxnSp>
        <p:nvCxnSpPr>
          <p:cNvPr id="11" name="Straight Connector 10"/>
          <p:cNvCxnSpPr/>
          <p:nvPr/>
        </p:nvCxnSpPr>
        <p:spPr bwMode="auto">
          <a:xfrm>
            <a:off x="457200" y="1600200"/>
            <a:ext cx="7924800" cy="0"/>
          </a:xfrm>
          <a:prstGeom prst="line">
            <a:avLst/>
          </a:prstGeom>
          <a:solidFill>
            <a:schemeClr val="accent1"/>
          </a:solidFill>
          <a:ln w="9525" cap="flat" cmpd="sng" algn="ctr">
            <a:solidFill>
              <a:srgbClr val="19389F"/>
            </a:solidFill>
            <a:prstDash val="solid"/>
            <a:round/>
            <a:headEnd type="none" w="med" len="med"/>
            <a:tailEnd type="none" w="med" len="med"/>
          </a:ln>
          <a:effectLst/>
        </p:spPr>
      </p:cxnSp>
      <p:pic>
        <p:nvPicPr>
          <p:cNvPr id="12" name="Picture 9"/>
          <p:cNvPicPr>
            <a:picLocks noChangeAspect="1" noChangeArrowheads="1"/>
          </p:cNvPicPr>
          <p:nvPr/>
        </p:nvPicPr>
        <p:blipFill>
          <a:blip r:embed="rId4" cstate="print"/>
          <a:srcRect/>
          <a:stretch>
            <a:fillRect/>
          </a:stretch>
        </p:blipFill>
        <p:spPr bwMode="auto">
          <a:xfrm>
            <a:off x="8153400" y="5410200"/>
            <a:ext cx="811213"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andeau-titre"/>
          <p:cNvPicPr>
            <a:picLocks noChangeAspect="1" noChangeArrowheads="1"/>
          </p:cNvPicPr>
          <p:nvPr/>
        </p:nvPicPr>
        <p:blipFill>
          <a:blip r:embed="rId3" cstate="print"/>
          <a:srcRect/>
          <a:stretch>
            <a:fillRect/>
          </a:stretch>
        </p:blipFill>
        <p:spPr bwMode="auto">
          <a:xfrm>
            <a:off x="0" y="0"/>
            <a:ext cx="9144000" cy="815975"/>
          </a:xfrm>
          <a:prstGeom prst="rect">
            <a:avLst/>
          </a:prstGeom>
          <a:noFill/>
          <a:ln w="9525">
            <a:noFill/>
            <a:miter lim="800000"/>
            <a:headEnd/>
            <a:tailEnd/>
          </a:ln>
        </p:spPr>
      </p:pic>
      <p:sp>
        <p:nvSpPr>
          <p:cNvPr id="5123" name="Text Box 3"/>
          <p:cNvSpPr txBox="1">
            <a:spLocks noChangeArrowheads="1"/>
          </p:cNvSpPr>
          <p:nvPr/>
        </p:nvSpPr>
        <p:spPr bwMode="auto">
          <a:xfrm>
            <a:off x="152400" y="152400"/>
            <a:ext cx="7315200" cy="641350"/>
          </a:xfrm>
          <a:prstGeom prst="rect">
            <a:avLst/>
          </a:prstGeom>
          <a:noFill/>
          <a:ln w="9525">
            <a:noFill/>
            <a:miter lim="800000"/>
            <a:headEnd/>
            <a:tailEnd/>
          </a:ln>
        </p:spPr>
        <p:txBody>
          <a:bodyPr>
            <a:spAutoFit/>
          </a:bodyPr>
          <a:lstStyle/>
          <a:p>
            <a:pPr eaLnBrk="0" hangingPunct="0"/>
            <a:r>
              <a:rPr lang="fr-FR" sz="3600" dirty="0" smtClean="0">
                <a:solidFill>
                  <a:schemeClr val="bg1"/>
                </a:solidFill>
              </a:rPr>
              <a:t>Technical Guidelines</a:t>
            </a:r>
            <a:endParaRPr lang="fr-FR" sz="3600" dirty="0"/>
          </a:p>
        </p:txBody>
      </p:sp>
      <p:sp>
        <p:nvSpPr>
          <p:cNvPr id="5124" name="Rectangle 4"/>
          <p:cNvSpPr>
            <a:spLocks noChangeArrowheads="1"/>
          </p:cNvSpPr>
          <p:nvPr/>
        </p:nvSpPr>
        <p:spPr bwMode="auto">
          <a:xfrm>
            <a:off x="0" y="6477000"/>
            <a:ext cx="9144000" cy="381000"/>
          </a:xfrm>
          <a:prstGeom prst="rect">
            <a:avLst/>
          </a:prstGeom>
          <a:solidFill>
            <a:schemeClr val="bg2"/>
          </a:solidFill>
          <a:ln w="9525">
            <a:noFill/>
            <a:miter lim="800000"/>
            <a:headEnd/>
            <a:tailEnd/>
          </a:ln>
        </p:spPr>
        <p:txBody>
          <a:bodyPr wrap="none" anchor="ctr"/>
          <a:lstStyle/>
          <a:p>
            <a:pPr eaLnBrk="0" hangingPunct="0"/>
            <a:endParaRPr lang="en-CA" dirty="0"/>
          </a:p>
        </p:txBody>
      </p:sp>
      <p:sp>
        <p:nvSpPr>
          <p:cNvPr id="5125" name="Rectangle 5"/>
          <p:cNvSpPr>
            <a:spLocks noGrp="1" noChangeArrowheads="1"/>
          </p:cNvSpPr>
          <p:nvPr>
            <p:ph type="body" idx="1"/>
          </p:nvPr>
        </p:nvSpPr>
        <p:spPr>
          <a:xfrm>
            <a:off x="228600" y="1219200"/>
            <a:ext cx="8915400" cy="4800600"/>
          </a:xfrm>
        </p:spPr>
        <p:txBody>
          <a:bodyPr/>
          <a:lstStyle/>
          <a:p>
            <a:endParaRPr lang="en-US" sz="2400" dirty="0" smtClean="0"/>
          </a:p>
          <a:p>
            <a:endParaRPr lang="en-US" sz="2400" dirty="0" smtClean="0"/>
          </a:p>
          <a:p>
            <a:endParaRPr lang="en-US" sz="2400" dirty="0" smtClean="0"/>
          </a:p>
          <a:p>
            <a:pPr eaLnBrk="1" hangingPunct="1">
              <a:lnSpc>
                <a:spcPct val="90000"/>
              </a:lnSpc>
            </a:pPr>
            <a:endParaRPr lang="en-US" sz="2400" dirty="0" smtClean="0"/>
          </a:p>
          <a:p>
            <a:pPr eaLnBrk="1" hangingPunct="1">
              <a:lnSpc>
                <a:spcPct val="90000"/>
              </a:lnSpc>
            </a:pPr>
            <a:endParaRPr lang="en-US" sz="2400" dirty="0" smtClean="0">
              <a:solidFill>
                <a:schemeClr val="folHlink"/>
              </a:solidFill>
            </a:endParaRPr>
          </a:p>
          <a:p>
            <a:pPr lvl="1" eaLnBrk="1" hangingPunct="1">
              <a:lnSpc>
                <a:spcPct val="90000"/>
              </a:lnSpc>
            </a:pPr>
            <a:endParaRPr lang="en-US" sz="2000" dirty="0" smtClean="0"/>
          </a:p>
          <a:p>
            <a:pPr eaLnBrk="1" hangingPunct="1">
              <a:lnSpc>
                <a:spcPct val="90000"/>
              </a:lnSpc>
            </a:pPr>
            <a:endParaRPr lang="en-US" sz="2400" dirty="0" smtClean="0"/>
          </a:p>
        </p:txBody>
      </p:sp>
      <p:sp>
        <p:nvSpPr>
          <p:cNvPr id="6" name="TextBox 5"/>
          <p:cNvSpPr txBox="1"/>
          <p:nvPr/>
        </p:nvSpPr>
        <p:spPr>
          <a:xfrm>
            <a:off x="609600" y="1676400"/>
            <a:ext cx="7924800" cy="3705630"/>
          </a:xfrm>
          <a:prstGeom prst="rect">
            <a:avLst/>
          </a:prstGeom>
          <a:noFill/>
        </p:spPr>
        <p:txBody>
          <a:bodyPr wrap="square" rtlCol="0">
            <a:spAutoFit/>
          </a:bodyPr>
          <a:lstStyle/>
          <a:p>
            <a:pPr marL="360000" lvl="1" indent="-342900" eaLnBrk="0" hangingPunct="0">
              <a:lnSpc>
                <a:spcPct val="80000"/>
              </a:lnSpc>
              <a:spcBef>
                <a:spcPct val="20000"/>
              </a:spcBef>
              <a:spcAft>
                <a:spcPts val="1200"/>
              </a:spcAft>
              <a:buClr>
                <a:srgbClr val="E46C0A"/>
              </a:buClr>
              <a:buBlip>
                <a:blip r:embed="rId4"/>
              </a:buBlip>
              <a:defRPr/>
            </a:pPr>
            <a:r>
              <a:rPr lang="en-US" sz="2800" dirty="0" smtClean="0">
                <a:solidFill>
                  <a:srgbClr val="003366"/>
                </a:solidFill>
                <a:latin typeface="Arial Narrow" pitchFamily="34" charset="0"/>
                <a:ea typeface="+mn-ea"/>
              </a:rPr>
              <a:t>Technical guidelines on transboundary movements of electrical and electronic waste and used electrical and electronic equipment, in particular regarding the distinction between waste and non waste</a:t>
            </a:r>
          </a:p>
          <a:p>
            <a:pPr marL="360000" lvl="1" indent="-342900" eaLnBrk="0" hangingPunct="0">
              <a:lnSpc>
                <a:spcPct val="80000"/>
              </a:lnSpc>
              <a:spcBef>
                <a:spcPct val="20000"/>
              </a:spcBef>
              <a:spcAft>
                <a:spcPts val="1200"/>
              </a:spcAft>
              <a:buClr>
                <a:srgbClr val="E46C0A"/>
              </a:buClr>
              <a:buBlip>
                <a:blip r:embed="rId4"/>
              </a:buBlip>
              <a:defRPr/>
            </a:pPr>
            <a:endParaRPr lang="en-US" sz="1400" dirty="0" smtClean="0">
              <a:solidFill>
                <a:srgbClr val="003366"/>
              </a:solidFill>
              <a:latin typeface="Arial Narrow" pitchFamily="34" charset="0"/>
              <a:ea typeface="+mn-ea"/>
            </a:endParaRPr>
          </a:p>
          <a:p>
            <a:pPr marL="1217250" lvl="3" indent="-342900" defTabSz="762000" eaLnBrk="0" hangingPunct="0">
              <a:lnSpc>
                <a:spcPct val="80000"/>
              </a:lnSpc>
              <a:spcBef>
                <a:spcPct val="20000"/>
              </a:spcBef>
              <a:spcAft>
                <a:spcPts val="1200"/>
              </a:spcAft>
              <a:buClr>
                <a:srgbClr val="E46C0A"/>
              </a:buClr>
              <a:buBlip>
                <a:blip r:embed="rId4"/>
              </a:buBlip>
              <a:defRPr/>
            </a:pPr>
            <a:r>
              <a:rPr lang="fr-CH" dirty="0" smtClean="0">
                <a:solidFill>
                  <a:schemeClr val="bg1">
                    <a:lumMod val="50000"/>
                  </a:schemeClr>
                </a:solidFill>
                <a:latin typeface="Arial Narrow" pitchFamily="34" charset="0"/>
                <a:ea typeface="+mn-ea"/>
              </a:rPr>
              <a:t>One </a:t>
            </a:r>
            <a:r>
              <a:rPr lang="fr-CH" dirty="0" err="1" smtClean="0">
                <a:solidFill>
                  <a:schemeClr val="bg1">
                    <a:lumMod val="50000"/>
                  </a:schemeClr>
                </a:solidFill>
                <a:latin typeface="Arial Narrow" pitchFamily="34" charset="0"/>
                <a:ea typeface="+mn-ea"/>
              </a:rPr>
              <a:t>agreed</a:t>
            </a:r>
            <a:r>
              <a:rPr lang="fr-CH" dirty="0" smtClean="0">
                <a:solidFill>
                  <a:schemeClr val="bg1">
                    <a:lumMod val="50000"/>
                  </a:schemeClr>
                </a:solidFill>
                <a:latin typeface="Arial Narrow" pitchFamily="34" charset="0"/>
                <a:ea typeface="+mn-ea"/>
              </a:rPr>
              <a:t> </a:t>
            </a:r>
            <a:r>
              <a:rPr lang="fr-CH" dirty="0" err="1" smtClean="0">
                <a:solidFill>
                  <a:schemeClr val="bg1">
                    <a:lumMod val="50000"/>
                  </a:schemeClr>
                </a:solidFill>
                <a:latin typeface="Arial Narrow" pitchFamily="34" charset="0"/>
                <a:ea typeface="+mn-ea"/>
              </a:rPr>
              <a:t>definition</a:t>
            </a:r>
            <a:r>
              <a:rPr lang="fr-CH" dirty="0" smtClean="0">
                <a:solidFill>
                  <a:schemeClr val="bg1">
                    <a:lumMod val="50000"/>
                  </a:schemeClr>
                </a:solidFill>
                <a:latin typeface="Arial Narrow" pitchFamily="34" charset="0"/>
                <a:ea typeface="+mn-ea"/>
              </a:rPr>
              <a:t> of e-waste</a:t>
            </a:r>
          </a:p>
          <a:p>
            <a:pPr marL="1217250" lvl="3" indent="-342900" defTabSz="762000" eaLnBrk="0" hangingPunct="0">
              <a:lnSpc>
                <a:spcPct val="80000"/>
              </a:lnSpc>
              <a:spcBef>
                <a:spcPct val="20000"/>
              </a:spcBef>
              <a:spcAft>
                <a:spcPts val="1200"/>
              </a:spcAft>
              <a:buClr>
                <a:srgbClr val="E46C0A"/>
              </a:buClr>
              <a:buBlip>
                <a:blip r:embed="rId4"/>
              </a:buBlip>
              <a:defRPr/>
            </a:pPr>
            <a:r>
              <a:rPr lang="fr-CH" dirty="0" smtClean="0">
                <a:solidFill>
                  <a:schemeClr val="bg1">
                    <a:lumMod val="50000"/>
                  </a:schemeClr>
                </a:solidFill>
                <a:latin typeface="Arial Narrow" pitchFamily="34" charset="0"/>
                <a:ea typeface="+mn-ea"/>
              </a:rPr>
              <a:t>Waste non </a:t>
            </a:r>
            <a:r>
              <a:rPr lang="fr-CH" dirty="0" err="1" smtClean="0">
                <a:solidFill>
                  <a:schemeClr val="bg1">
                    <a:lumMod val="50000"/>
                  </a:schemeClr>
                </a:solidFill>
                <a:latin typeface="Arial Narrow" pitchFamily="34" charset="0"/>
                <a:ea typeface="+mn-ea"/>
              </a:rPr>
              <a:t>waste</a:t>
            </a:r>
            <a:r>
              <a:rPr lang="fr-CH" dirty="0" smtClean="0">
                <a:solidFill>
                  <a:schemeClr val="bg1">
                    <a:lumMod val="50000"/>
                  </a:schemeClr>
                </a:solidFill>
                <a:latin typeface="Arial Narrow" pitchFamily="34" charset="0"/>
                <a:ea typeface="+mn-ea"/>
              </a:rPr>
              <a:t> </a:t>
            </a:r>
            <a:r>
              <a:rPr lang="fr-CH" dirty="0" err="1" smtClean="0">
                <a:solidFill>
                  <a:schemeClr val="bg1">
                    <a:lumMod val="50000"/>
                  </a:schemeClr>
                </a:solidFill>
                <a:latin typeface="Arial Narrow" pitchFamily="34" charset="0"/>
                <a:ea typeface="+mn-ea"/>
              </a:rPr>
              <a:t>criteria</a:t>
            </a:r>
            <a:r>
              <a:rPr lang="fr-CH" dirty="0" smtClean="0">
                <a:solidFill>
                  <a:schemeClr val="bg1">
                    <a:lumMod val="50000"/>
                  </a:schemeClr>
                </a:solidFill>
                <a:latin typeface="Arial Narrow" pitchFamily="34" charset="0"/>
                <a:ea typeface="+mn-ea"/>
              </a:rPr>
              <a:t> for TBM</a:t>
            </a:r>
          </a:p>
          <a:p>
            <a:pPr marL="1217250" lvl="3" indent="-342900" defTabSz="762000" eaLnBrk="0" hangingPunct="0">
              <a:lnSpc>
                <a:spcPct val="80000"/>
              </a:lnSpc>
              <a:spcBef>
                <a:spcPct val="20000"/>
              </a:spcBef>
              <a:spcAft>
                <a:spcPts val="1200"/>
              </a:spcAft>
              <a:buClr>
                <a:srgbClr val="E46C0A"/>
              </a:buClr>
              <a:buBlip>
                <a:blip r:embed="rId4"/>
              </a:buBlip>
              <a:defRPr/>
            </a:pPr>
            <a:r>
              <a:rPr lang="fr-CH" dirty="0" smtClean="0">
                <a:solidFill>
                  <a:schemeClr val="bg1">
                    <a:lumMod val="50000"/>
                  </a:schemeClr>
                </a:solidFill>
                <a:latin typeface="Arial Narrow" pitchFamily="34" charset="0"/>
                <a:ea typeface="+mn-ea"/>
              </a:rPr>
              <a:t>Documents and </a:t>
            </a:r>
            <a:r>
              <a:rPr lang="fr-CH" dirty="0" err="1" smtClean="0">
                <a:solidFill>
                  <a:schemeClr val="bg1">
                    <a:lumMod val="50000"/>
                  </a:schemeClr>
                </a:solidFill>
                <a:latin typeface="Arial Narrow" pitchFamily="34" charset="0"/>
                <a:ea typeface="+mn-ea"/>
              </a:rPr>
              <a:t>responsibilities</a:t>
            </a:r>
            <a:r>
              <a:rPr lang="fr-CH" dirty="0" smtClean="0">
                <a:solidFill>
                  <a:schemeClr val="bg1">
                    <a:lumMod val="50000"/>
                  </a:schemeClr>
                </a:solidFill>
                <a:latin typeface="Arial Narrow" pitchFamily="34" charset="0"/>
                <a:ea typeface="+mn-ea"/>
              </a:rPr>
              <a:t> for the shipment of non-waste across borders</a:t>
            </a:r>
            <a:endParaRPr lang="en-US" dirty="0" smtClean="0">
              <a:solidFill>
                <a:schemeClr val="bg1">
                  <a:lumMod val="50000"/>
                </a:schemeClr>
              </a:solidFill>
              <a:latin typeface="Arial Narrow" pitchFamily="34" charset="0"/>
              <a:ea typeface="+mn-e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4" descr="bandeau-titre"/>
          <p:cNvPicPr>
            <a:picLocks noChangeAspect="1" noChangeArrowheads="1"/>
          </p:cNvPicPr>
          <p:nvPr/>
        </p:nvPicPr>
        <p:blipFill>
          <a:blip r:embed="rId2" cstate="print"/>
          <a:srcRect/>
          <a:stretch>
            <a:fillRect/>
          </a:stretch>
        </p:blipFill>
        <p:spPr bwMode="auto">
          <a:xfrm>
            <a:off x="0" y="0"/>
            <a:ext cx="9144000" cy="815975"/>
          </a:xfrm>
          <a:prstGeom prst="rect">
            <a:avLst/>
          </a:prstGeom>
          <a:noFill/>
          <a:ln w="9525">
            <a:noFill/>
            <a:miter lim="800000"/>
            <a:headEnd/>
            <a:tailEnd/>
          </a:ln>
        </p:spPr>
      </p:pic>
      <p:sp>
        <p:nvSpPr>
          <p:cNvPr id="5" name="Rectangle 4"/>
          <p:cNvSpPr>
            <a:spLocks noChangeArrowheads="1"/>
          </p:cNvSpPr>
          <p:nvPr/>
        </p:nvSpPr>
        <p:spPr bwMode="auto">
          <a:xfrm>
            <a:off x="0" y="6477000"/>
            <a:ext cx="9144000" cy="381000"/>
          </a:xfrm>
          <a:prstGeom prst="rect">
            <a:avLst/>
          </a:prstGeom>
          <a:solidFill>
            <a:schemeClr val="bg2"/>
          </a:solidFill>
          <a:ln w="9525">
            <a:noFill/>
            <a:miter lim="800000"/>
            <a:headEnd/>
            <a:tailEnd/>
          </a:ln>
        </p:spPr>
        <p:txBody>
          <a:bodyPr wrap="none" anchor="ctr"/>
          <a:lstStyle/>
          <a:p>
            <a:pPr eaLnBrk="0" hangingPunct="0"/>
            <a:endParaRPr lang="en-CA" dirty="0"/>
          </a:p>
        </p:txBody>
      </p:sp>
      <p:pic>
        <p:nvPicPr>
          <p:cNvPr id="6" name="Picture 5"/>
          <p:cNvPicPr/>
          <p:nvPr/>
        </p:nvPicPr>
        <p:blipFill>
          <a:blip r:embed="rId3" cstate="print"/>
          <a:srcRect/>
          <a:stretch>
            <a:fillRect/>
          </a:stretch>
        </p:blipFill>
        <p:spPr bwMode="auto">
          <a:xfrm>
            <a:off x="609600" y="1219200"/>
            <a:ext cx="8077200" cy="3079452"/>
          </a:xfrm>
          <a:prstGeom prst="rect">
            <a:avLst/>
          </a:prstGeom>
          <a:noFill/>
          <a:ln w="9525">
            <a:noFill/>
            <a:miter lim="800000"/>
            <a:headEnd/>
            <a:tailEnd/>
          </a:ln>
        </p:spPr>
      </p:pic>
      <p:sp>
        <p:nvSpPr>
          <p:cNvPr id="8" name="TextBox 7"/>
          <p:cNvSpPr txBox="1"/>
          <p:nvPr/>
        </p:nvSpPr>
        <p:spPr>
          <a:xfrm>
            <a:off x="762000" y="4876800"/>
            <a:ext cx="7772400" cy="1200329"/>
          </a:xfrm>
          <a:prstGeom prst="rect">
            <a:avLst/>
          </a:prstGeom>
          <a:noFill/>
        </p:spPr>
        <p:txBody>
          <a:bodyPr wrap="square" rtlCol="0">
            <a:spAutoFit/>
          </a:bodyPr>
          <a:lstStyle/>
          <a:p>
            <a:pPr algn="ctr"/>
            <a:r>
              <a:rPr lang="en-US" sz="1800" dirty="0" smtClean="0">
                <a:solidFill>
                  <a:srgbClr val="002060"/>
                </a:solidFill>
                <a:hlinkClick r:id="rId4"/>
              </a:rPr>
              <a:t>http://www.basel.int/Implementation/TechnicalAssistance/MOOC/tabid/4966/Default.aspx</a:t>
            </a:r>
            <a:endParaRPr lang="en-US" sz="1800" dirty="0" smtClean="0">
              <a:solidFill>
                <a:srgbClr val="002060"/>
              </a:solidFill>
            </a:endParaRPr>
          </a:p>
          <a:p>
            <a:pPr algn="ctr"/>
            <a:endParaRPr lang="fr-CH" sz="1800" dirty="0" smtClean="0">
              <a:solidFill>
                <a:srgbClr val="002060"/>
              </a:solidFill>
            </a:endParaRPr>
          </a:p>
          <a:p>
            <a:pPr algn="ctr"/>
            <a:r>
              <a:rPr lang="fr-CH" sz="1800" dirty="0" smtClean="0">
                <a:solidFill>
                  <a:srgbClr val="002060"/>
                </a:solidFill>
              </a:rPr>
              <a:t>www.basel.int</a:t>
            </a:r>
            <a:endParaRPr lang="en-US" sz="1800" dirty="0">
              <a:solidFill>
                <a:srgbClr val="00206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andeau-titre"/>
          <p:cNvPicPr>
            <a:picLocks noChangeAspect="1" noChangeArrowheads="1"/>
          </p:cNvPicPr>
          <p:nvPr/>
        </p:nvPicPr>
        <p:blipFill>
          <a:blip r:embed="rId3" cstate="print"/>
          <a:srcRect/>
          <a:stretch>
            <a:fillRect/>
          </a:stretch>
        </p:blipFill>
        <p:spPr bwMode="auto">
          <a:xfrm>
            <a:off x="0" y="0"/>
            <a:ext cx="9144000" cy="815975"/>
          </a:xfrm>
          <a:prstGeom prst="rect">
            <a:avLst/>
          </a:prstGeom>
          <a:noFill/>
          <a:ln w="9525">
            <a:noFill/>
            <a:miter lim="800000"/>
            <a:headEnd/>
            <a:tailEnd/>
          </a:ln>
        </p:spPr>
      </p:pic>
      <p:sp>
        <p:nvSpPr>
          <p:cNvPr id="5123" name="Text Box 3"/>
          <p:cNvSpPr txBox="1">
            <a:spLocks noChangeArrowheads="1"/>
          </p:cNvSpPr>
          <p:nvPr/>
        </p:nvSpPr>
        <p:spPr bwMode="auto">
          <a:xfrm>
            <a:off x="152400" y="152400"/>
            <a:ext cx="7315200" cy="584775"/>
          </a:xfrm>
          <a:prstGeom prst="rect">
            <a:avLst/>
          </a:prstGeom>
          <a:noFill/>
          <a:ln w="9525">
            <a:noFill/>
            <a:miter lim="800000"/>
            <a:headEnd/>
            <a:tailEnd/>
          </a:ln>
        </p:spPr>
        <p:txBody>
          <a:bodyPr>
            <a:spAutoFit/>
          </a:bodyPr>
          <a:lstStyle/>
          <a:p>
            <a:pPr eaLnBrk="0" hangingPunct="0"/>
            <a:r>
              <a:rPr lang="fr-FR" sz="3200" dirty="0" smtClean="0">
                <a:solidFill>
                  <a:schemeClr val="bg1"/>
                </a:solidFill>
              </a:rPr>
              <a:t>International Coordination</a:t>
            </a:r>
            <a:endParaRPr lang="fr-FR" sz="3200" dirty="0"/>
          </a:p>
        </p:txBody>
      </p:sp>
      <p:sp>
        <p:nvSpPr>
          <p:cNvPr id="5124" name="Rectangle 4"/>
          <p:cNvSpPr>
            <a:spLocks noChangeArrowheads="1"/>
          </p:cNvSpPr>
          <p:nvPr/>
        </p:nvSpPr>
        <p:spPr bwMode="auto">
          <a:xfrm>
            <a:off x="0" y="6477000"/>
            <a:ext cx="9144000" cy="381000"/>
          </a:xfrm>
          <a:prstGeom prst="rect">
            <a:avLst/>
          </a:prstGeom>
          <a:solidFill>
            <a:schemeClr val="bg2"/>
          </a:solidFill>
          <a:ln w="9525">
            <a:noFill/>
            <a:miter lim="800000"/>
            <a:headEnd/>
            <a:tailEnd/>
          </a:ln>
        </p:spPr>
        <p:txBody>
          <a:bodyPr wrap="none" anchor="ctr"/>
          <a:lstStyle/>
          <a:p>
            <a:pPr eaLnBrk="0" hangingPunct="0"/>
            <a:endParaRPr lang="en-CA" dirty="0"/>
          </a:p>
        </p:txBody>
      </p:sp>
      <p:sp>
        <p:nvSpPr>
          <p:cNvPr id="5125" name="Rectangle 5"/>
          <p:cNvSpPr>
            <a:spLocks noGrp="1" noChangeArrowheads="1"/>
          </p:cNvSpPr>
          <p:nvPr>
            <p:ph type="body" idx="1"/>
          </p:nvPr>
        </p:nvSpPr>
        <p:spPr>
          <a:xfrm>
            <a:off x="228600" y="1219200"/>
            <a:ext cx="8915400" cy="4800600"/>
          </a:xfrm>
        </p:spPr>
        <p:txBody>
          <a:bodyPr/>
          <a:lstStyle/>
          <a:p>
            <a:endParaRPr lang="en-US" sz="2400" dirty="0" smtClean="0"/>
          </a:p>
          <a:p>
            <a:endParaRPr lang="en-US" sz="2400" dirty="0" smtClean="0"/>
          </a:p>
          <a:p>
            <a:endParaRPr lang="en-US" sz="2400" dirty="0" smtClean="0"/>
          </a:p>
          <a:p>
            <a:pPr eaLnBrk="1" hangingPunct="1">
              <a:lnSpc>
                <a:spcPct val="90000"/>
              </a:lnSpc>
            </a:pPr>
            <a:endParaRPr lang="en-US" sz="2400" dirty="0" smtClean="0"/>
          </a:p>
          <a:p>
            <a:pPr eaLnBrk="1" hangingPunct="1">
              <a:lnSpc>
                <a:spcPct val="90000"/>
              </a:lnSpc>
            </a:pPr>
            <a:endParaRPr lang="en-US" sz="2400" dirty="0" smtClean="0">
              <a:solidFill>
                <a:schemeClr val="folHlink"/>
              </a:solidFill>
            </a:endParaRPr>
          </a:p>
          <a:p>
            <a:pPr lvl="1" eaLnBrk="1" hangingPunct="1">
              <a:lnSpc>
                <a:spcPct val="90000"/>
              </a:lnSpc>
            </a:pPr>
            <a:endParaRPr lang="en-US" sz="2000" dirty="0" smtClean="0"/>
          </a:p>
          <a:p>
            <a:pPr eaLnBrk="1" hangingPunct="1">
              <a:lnSpc>
                <a:spcPct val="90000"/>
              </a:lnSpc>
            </a:pPr>
            <a:endParaRPr lang="en-US" sz="2400" dirty="0" smtClean="0"/>
          </a:p>
        </p:txBody>
      </p:sp>
      <p:sp>
        <p:nvSpPr>
          <p:cNvPr id="6" name="TextBox 5"/>
          <p:cNvSpPr txBox="1"/>
          <p:nvPr/>
        </p:nvSpPr>
        <p:spPr>
          <a:xfrm>
            <a:off x="533400" y="1752600"/>
            <a:ext cx="7924800" cy="4475071"/>
          </a:xfrm>
          <a:prstGeom prst="rect">
            <a:avLst/>
          </a:prstGeom>
          <a:noFill/>
        </p:spPr>
        <p:txBody>
          <a:bodyPr wrap="square" rtlCol="0">
            <a:spAutoFit/>
          </a:bodyPr>
          <a:lstStyle/>
          <a:p>
            <a:pPr marL="360000" lvl="1" indent="-342900" eaLnBrk="0" hangingPunct="0">
              <a:lnSpc>
                <a:spcPct val="80000"/>
              </a:lnSpc>
              <a:spcBef>
                <a:spcPct val="20000"/>
              </a:spcBef>
              <a:spcAft>
                <a:spcPts val="1200"/>
              </a:spcAft>
              <a:buClr>
                <a:srgbClr val="E46C0A"/>
              </a:buClr>
              <a:buBlip>
                <a:blip r:embed="rId4"/>
              </a:buBlip>
              <a:defRPr/>
            </a:pPr>
            <a:r>
              <a:rPr lang="en-US" sz="2800" dirty="0" smtClean="0">
                <a:solidFill>
                  <a:srgbClr val="003366"/>
                </a:solidFill>
                <a:latin typeface="Arial Narrow" pitchFamily="34" charset="0"/>
                <a:ea typeface="+mn-ea"/>
              </a:rPr>
              <a:t>The Basel Convention Secretariat supports the establishment of an IMG on E-waste with a life-cycle approach within the EMG</a:t>
            </a:r>
          </a:p>
          <a:p>
            <a:pPr marL="360000" lvl="1" indent="-342900" eaLnBrk="0" hangingPunct="0">
              <a:lnSpc>
                <a:spcPct val="80000"/>
              </a:lnSpc>
              <a:spcBef>
                <a:spcPct val="20000"/>
              </a:spcBef>
              <a:spcAft>
                <a:spcPts val="1200"/>
              </a:spcAft>
              <a:buClr>
                <a:srgbClr val="E46C0A"/>
              </a:buClr>
              <a:buBlip>
                <a:blip r:embed="rId4"/>
              </a:buBlip>
              <a:defRPr/>
            </a:pPr>
            <a:endParaRPr lang="en-US" sz="1400" dirty="0" smtClean="0">
              <a:solidFill>
                <a:srgbClr val="003366"/>
              </a:solidFill>
              <a:latin typeface="Arial Narrow" pitchFamily="34" charset="0"/>
              <a:ea typeface="+mn-ea"/>
            </a:endParaRPr>
          </a:p>
          <a:p>
            <a:pPr marL="1217250" lvl="3" indent="-342900" defTabSz="762000" eaLnBrk="0" hangingPunct="0">
              <a:lnSpc>
                <a:spcPct val="80000"/>
              </a:lnSpc>
              <a:spcBef>
                <a:spcPct val="20000"/>
              </a:spcBef>
              <a:spcAft>
                <a:spcPts val="1200"/>
              </a:spcAft>
              <a:buClr>
                <a:srgbClr val="E46C0A"/>
              </a:buClr>
              <a:buBlip>
                <a:blip r:embed="rId4"/>
              </a:buBlip>
              <a:defRPr/>
            </a:pPr>
            <a:r>
              <a:rPr lang="en-US" dirty="0" smtClean="0">
                <a:solidFill>
                  <a:schemeClr val="bg1">
                    <a:lumMod val="50000"/>
                  </a:schemeClr>
                </a:solidFill>
                <a:latin typeface="Arial Narrow" pitchFamily="34" charset="0"/>
                <a:ea typeface="+mn-ea"/>
              </a:rPr>
              <a:t>Maximize system‐wide coordinated action and coherence</a:t>
            </a:r>
            <a:endParaRPr lang="fr-CH" dirty="0" smtClean="0">
              <a:solidFill>
                <a:schemeClr val="bg1">
                  <a:lumMod val="50000"/>
                </a:schemeClr>
              </a:solidFill>
              <a:latin typeface="Arial Narrow" pitchFamily="34" charset="0"/>
              <a:ea typeface="+mn-ea"/>
            </a:endParaRPr>
          </a:p>
          <a:p>
            <a:pPr marL="1217250" lvl="3" indent="-342900" defTabSz="762000" eaLnBrk="0" hangingPunct="0">
              <a:lnSpc>
                <a:spcPct val="80000"/>
              </a:lnSpc>
              <a:spcBef>
                <a:spcPct val="20000"/>
              </a:spcBef>
              <a:spcAft>
                <a:spcPts val="1200"/>
              </a:spcAft>
              <a:buClr>
                <a:srgbClr val="E46C0A"/>
              </a:buClr>
              <a:buBlip>
                <a:blip r:embed="rId4"/>
              </a:buBlip>
              <a:defRPr/>
            </a:pPr>
            <a:r>
              <a:rPr lang="fr-CH" dirty="0" err="1" smtClean="0">
                <a:solidFill>
                  <a:schemeClr val="bg1">
                    <a:lumMod val="50000"/>
                  </a:schemeClr>
                </a:solidFill>
                <a:latin typeface="Arial Narrow" pitchFamily="34" charset="0"/>
                <a:ea typeface="+mn-ea"/>
              </a:rPr>
              <a:t>Increase</a:t>
            </a:r>
            <a:r>
              <a:rPr lang="fr-CH" dirty="0" smtClean="0">
                <a:solidFill>
                  <a:schemeClr val="bg1">
                    <a:lumMod val="50000"/>
                  </a:schemeClr>
                </a:solidFill>
                <a:latin typeface="Arial Narrow" pitchFamily="34" charset="0"/>
                <a:ea typeface="+mn-ea"/>
              </a:rPr>
              <a:t> </a:t>
            </a:r>
            <a:r>
              <a:rPr lang="en-US" dirty="0" smtClean="0">
                <a:solidFill>
                  <a:schemeClr val="bg1">
                    <a:lumMod val="50000"/>
                  </a:schemeClr>
                </a:solidFill>
                <a:latin typeface="Arial Narrow" pitchFamily="34" charset="0"/>
                <a:ea typeface="+mn-ea"/>
              </a:rPr>
              <a:t>effectiveness of the support provided to Member States</a:t>
            </a:r>
          </a:p>
          <a:p>
            <a:pPr marL="1217250" lvl="3" indent="-342900" defTabSz="762000" eaLnBrk="0" hangingPunct="0">
              <a:lnSpc>
                <a:spcPct val="80000"/>
              </a:lnSpc>
              <a:spcBef>
                <a:spcPct val="20000"/>
              </a:spcBef>
              <a:spcAft>
                <a:spcPts val="1200"/>
              </a:spcAft>
              <a:buClr>
                <a:srgbClr val="E46C0A"/>
              </a:buClr>
              <a:buBlip>
                <a:blip r:embed="rId4"/>
              </a:buBlip>
              <a:defRPr/>
            </a:pPr>
            <a:r>
              <a:rPr lang="en-GB" dirty="0" smtClean="0">
                <a:solidFill>
                  <a:schemeClr val="bg1">
                    <a:lumMod val="50000"/>
                  </a:schemeClr>
                </a:solidFill>
                <a:latin typeface="Arial Narrow" pitchFamily="34" charset="0"/>
                <a:ea typeface="+mn-ea"/>
              </a:rPr>
              <a:t>Promote the implementation of existing international standards for the management of e-waste</a:t>
            </a:r>
          </a:p>
          <a:p>
            <a:pPr marL="1217250" lvl="3" indent="-342900" defTabSz="762000" eaLnBrk="0" hangingPunct="0">
              <a:lnSpc>
                <a:spcPct val="80000"/>
              </a:lnSpc>
              <a:spcBef>
                <a:spcPct val="20000"/>
              </a:spcBef>
              <a:spcAft>
                <a:spcPts val="1200"/>
              </a:spcAft>
              <a:buClr>
                <a:srgbClr val="E46C0A"/>
              </a:buClr>
              <a:buBlip>
                <a:blip r:embed="rId4"/>
              </a:buBlip>
              <a:defRPr/>
            </a:pPr>
            <a:r>
              <a:rPr lang="en-GB" dirty="0" smtClean="0">
                <a:solidFill>
                  <a:schemeClr val="bg1">
                    <a:lumMod val="50000"/>
                  </a:schemeClr>
                </a:solidFill>
                <a:latin typeface="Arial Narrow" pitchFamily="34" charset="0"/>
                <a:ea typeface="+mn-ea"/>
              </a:rPr>
              <a:t>Identify and address existing gaps in the environmental and socio-economic dimensions of e-waste management</a:t>
            </a:r>
            <a:endParaRPr lang="en-US" dirty="0" smtClean="0">
              <a:solidFill>
                <a:schemeClr val="bg1">
                  <a:lumMod val="50000"/>
                </a:schemeClr>
              </a:solidFill>
              <a:latin typeface="Arial Narrow" pitchFamily="34" charset="0"/>
              <a:ea typeface="+mn-e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andeau-titre"/>
          <p:cNvPicPr>
            <a:picLocks noChangeAspect="1" noChangeArrowheads="1"/>
          </p:cNvPicPr>
          <p:nvPr/>
        </p:nvPicPr>
        <p:blipFill>
          <a:blip r:embed="rId3" cstate="print"/>
          <a:srcRect/>
          <a:stretch>
            <a:fillRect/>
          </a:stretch>
        </p:blipFill>
        <p:spPr bwMode="auto">
          <a:xfrm>
            <a:off x="0" y="0"/>
            <a:ext cx="9144000" cy="815975"/>
          </a:xfrm>
          <a:prstGeom prst="rect">
            <a:avLst/>
          </a:prstGeom>
          <a:noFill/>
          <a:ln w="9525">
            <a:noFill/>
            <a:miter lim="800000"/>
            <a:headEnd/>
            <a:tailEnd/>
          </a:ln>
        </p:spPr>
      </p:pic>
      <p:sp>
        <p:nvSpPr>
          <p:cNvPr id="5124" name="Rectangle 4"/>
          <p:cNvSpPr>
            <a:spLocks noChangeArrowheads="1"/>
          </p:cNvSpPr>
          <p:nvPr/>
        </p:nvSpPr>
        <p:spPr bwMode="auto">
          <a:xfrm>
            <a:off x="0" y="6477000"/>
            <a:ext cx="9144000" cy="381000"/>
          </a:xfrm>
          <a:prstGeom prst="rect">
            <a:avLst/>
          </a:prstGeom>
          <a:solidFill>
            <a:schemeClr val="bg2"/>
          </a:solidFill>
          <a:ln w="9525">
            <a:noFill/>
            <a:miter lim="800000"/>
            <a:headEnd/>
            <a:tailEnd/>
          </a:ln>
        </p:spPr>
        <p:txBody>
          <a:bodyPr wrap="none" anchor="ctr"/>
          <a:lstStyle/>
          <a:p>
            <a:pPr eaLnBrk="0" hangingPunct="0"/>
            <a:endParaRPr lang="en-CA" dirty="0"/>
          </a:p>
        </p:txBody>
      </p:sp>
      <p:sp>
        <p:nvSpPr>
          <p:cNvPr id="5125" name="Rectangle 5"/>
          <p:cNvSpPr>
            <a:spLocks noGrp="1" noChangeArrowheads="1"/>
          </p:cNvSpPr>
          <p:nvPr>
            <p:ph type="body" idx="1"/>
          </p:nvPr>
        </p:nvSpPr>
        <p:spPr>
          <a:xfrm>
            <a:off x="228600" y="1219200"/>
            <a:ext cx="8915400" cy="4800600"/>
          </a:xfrm>
        </p:spPr>
        <p:txBody>
          <a:bodyPr/>
          <a:lstStyle/>
          <a:p>
            <a:endParaRPr lang="en-US" sz="2400" dirty="0" smtClean="0"/>
          </a:p>
          <a:p>
            <a:endParaRPr lang="en-US" sz="2400" dirty="0" smtClean="0"/>
          </a:p>
          <a:p>
            <a:endParaRPr lang="en-US" sz="2400" dirty="0" smtClean="0"/>
          </a:p>
          <a:p>
            <a:pPr eaLnBrk="1" hangingPunct="1">
              <a:lnSpc>
                <a:spcPct val="90000"/>
              </a:lnSpc>
            </a:pPr>
            <a:endParaRPr lang="en-US" sz="2400" dirty="0" smtClean="0"/>
          </a:p>
          <a:p>
            <a:pPr eaLnBrk="1" hangingPunct="1">
              <a:lnSpc>
                <a:spcPct val="90000"/>
              </a:lnSpc>
            </a:pPr>
            <a:endParaRPr lang="en-US" sz="2400" dirty="0" smtClean="0">
              <a:solidFill>
                <a:schemeClr val="folHlink"/>
              </a:solidFill>
            </a:endParaRPr>
          </a:p>
          <a:p>
            <a:pPr lvl="1" eaLnBrk="1" hangingPunct="1">
              <a:lnSpc>
                <a:spcPct val="90000"/>
              </a:lnSpc>
            </a:pPr>
            <a:endParaRPr lang="en-US" sz="2000" dirty="0" smtClean="0"/>
          </a:p>
          <a:p>
            <a:pPr eaLnBrk="1" hangingPunct="1">
              <a:lnSpc>
                <a:spcPct val="90000"/>
              </a:lnSpc>
            </a:pPr>
            <a:endParaRPr lang="en-US" sz="2400" dirty="0" smtClean="0"/>
          </a:p>
        </p:txBody>
      </p:sp>
      <p:sp>
        <p:nvSpPr>
          <p:cNvPr id="6" name="TextBox 5"/>
          <p:cNvSpPr txBox="1"/>
          <p:nvPr/>
        </p:nvSpPr>
        <p:spPr>
          <a:xfrm>
            <a:off x="609600" y="1676400"/>
            <a:ext cx="7924800" cy="3527119"/>
          </a:xfrm>
          <a:prstGeom prst="rect">
            <a:avLst/>
          </a:prstGeom>
          <a:noFill/>
        </p:spPr>
        <p:txBody>
          <a:bodyPr wrap="square" rtlCol="0">
            <a:spAutoFit/>
          </a:bodyPr>
          <a:lstStyle/>
          <a:p>
            <a:pPr marL="474300" lvl="1" indent="-457200" eaLnBrk="0" hangingPunct="0">
              <a:lnSpc>
                <a:spcPct val="80000"/>
              </a:lnSpc>
              <a:spcBef>
                <a:spcPct val="20000"/>
              </a:spcBef>
              <a:spcAft>
                <a:spcPts val="1200"/>
              </a:spcAft>
              <a:buClr>
                <a:srgbClr val="E46C0A"/>
              </a:buClr>
              <a:defRPr/>
            </a:pPr>
            <a:endParaRPr lang="fr-CH" dirty="0" smtClean="0">
              <a:solidFill>
                <a:srgbClr val="003366"/>
              </a:solidFill>
              <a:latin typeface="Arial Narrow" pitchFamily="34" charset="0"/>
              <a:ea typeface="+mn-ea"/>
            </a:endParaRPr>
          </a:p>
          <a:p>
            <a:pPr marL="474300" lvl="1" indent="-457200" eaLnBrk="0" hangingPunct="0">
              <a:lnSpc>
                <a:spcPct val="80000"/>
              </a:lnSpc>
              <a:spcBef>
                <a:spcPct val="20000"/>
              </a:spcBef>
              <a:spcAft>
                <a:spcPts val="1200"/>
              </a:spcAft>
              <a:buClr>
                <a:srgbClr val="E46C0A"/>
              </a:buClr>
              <a:defRPr/>
            </a:pPr>
            <a:endParaRPr lang="en-US" dirty="0" smtClean="0">
              <a:solidFill>
                <a:srgbClr val="003366"/>
              </a:solidFill>
              <a:latin typeface="Arial Narrow" pitchFamily="34" charset="0"/>
              <a:ea typeface="+mn-ea"/>
            </a:endParaRPr>
          </a:p>
          <a:p>
            <a:pPr marL="474300" lvl="1" indent="-457200" algn="ctr" eaLnBrk="0" hangingPunct="0">
              <a:lnSpc>
                <a:spcPct val="80000"/>
              </a:lnSpc>
              <a:spcBef>
                <a:spcPct val="20000"/>
              </a:spcBef>
              <a:spcAft>
                <a:spcPts val="1200"/>
              </a:spcAft>
              <a:buClr>
                <a:srgbClr val="E46C0A"/>
              </a:buClr>
              <a:defRPr/>
            </a:pPr>
            <a:r>
              <a:rPr lang="en-US" dirty="0" smtClean="0">
                <a:solidFill>
                  <a:srgbClr val="002060"/>
                </a:solidFill>
              </a:rPr>
              <a:t>Thank you for your attention!</a:t>
            </a:r>
          </a:p>
          <a:p>
            <a:pPr marL="474300" lvl="1" indent="-457200" algn="ctr" eaLnBrk="0" hangingPunct="0">
              <a:lnSpc>
                <a:spcPct val="80000"/>
              </a:lnSpc>
              <a:spcBef>
                <a:spcPct val="20000"/>
              </a:spcBef>
              <a:spcAft>
                <a:spcPts val="1200"/>
              </a:spcAft>
              <a:buClr>
                <a:srgbClr val="E46C0A"/>
              </a:buClr>
              <a:defRPr/>
            </a:pPr>
            <a:r>
              <a:rPr lang="en-US" dirty="0" smtClean="0">
                <a:solidFill>
                  <a:srgbClr val="002060"/>
                </a:solidFill>
              </a:rPr>
              <a:t>For more information</a:t>
            </a:r>
          </a:p>
          <a:p>
            <a:pPr marL="474300" lvl="1" indent="-457200" algn="ctr" eaLnBrk="0" hangingPunct="0">
              <a:lnSpc>
                <a:spcPct val="80000"/>
              </a:lnSpc>
              <a:spcBef>
                <a:spcPct val="20000"/>
              </a:spcBef>
              <a:spcAft>
                <a:spcPts val="1200"/>
              </a:spcAft>
              <a:buClr>
                <a:srgbClr val="E46C0A"/>
              </a:buClr>
              <a:defRPr/>
            </a:pPr>
            <a:r>
              <a:rPr lang="en-US" dirty="0" smtClean="0">
                <a:solidFill>
                  <a:srgbClr val="002060"/>
                </a:solidFill>
              </a:rPr>
              <a:t>www.basel.int</a:t>
            </a:r>
          </a:p>
          <a:p>
            <a:pPr marL="474300" lvl="1" indent="-457200" algn="ctr" eaLnBrk="0" hangingPunct="0">
              <a:lnSpc>
                <a:spcPct val="80000"/>
              </a:lnSpc>
              <a:spcBef>
                <a:spcPct val="20000"/>
              </a:spcBef>
              <a:spcAft>
                <a:spcPts val="1200"/>
              </a:spcAft>
              <a:buClr>
                <a:srgbClr val="E46C0A"/>
              </a:buClr>
              <a:defRPr/>
            </a:pPr>
            <a:endParaRPr lang="fr-CH" dirty="0" smtClean="0">
              <a:solidFill>
                <a:srgbClr val="003366"/>
              </a:solidFill>
              <a:latin typeface="Arial Narrow" pitchFamily="34" charset="0"/>
              <a:ea typeface="+mn-ea"/>
            </a:endParaRPr>
          </a:p>
          <a:p>
            <a:pPr marL="474300" lvl="1" indent="-457200" algn="ctr" eaLnBrk="0" hangingPunct="0">
              <a:lnSpc>
                <a:spcPct val="80000"/>
              </a:lnSpc>
              <a:spcBef>
                <a:spcPct val="20000"/>
              </a:spcBef>
              <a:spcAft>
                <a:spcPts val="1200"/>
              </a:spcAft>
              <a:buClr>
                <a:srgbClr val="E46C0A"/>
              </a:buClr>
              <a:defRPr/>
            </a:pPr>
            <a:endParaRPr lang="fr-CH" b="1" dirty="0" smtClean="0">
              <a:solidFill>
                <a:srgbClr val="003366"/>
              </a:solidFill>
              <a:latin typeface="Arial Narrow" pitchFamily="34" charset="0"/>
              <a:ea typeface="+mn-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andeau-titre"/>
          <p:cNvPicPr>
            <a:picLocks noChangeAspect="1" noChangeArrowheads="1"/>
          </p:cNvPicPr>
          <p:nvPr/>
        </p:nvPicPr>
        <p:blipFill>
          <a:blip r:embed="rId3" cstate="print"/>
          <a:srcRect/>
          <a:stretch>
            <a:fillRect/>
          </a:stretch>
        </p:blipFill>
        <p:spPr bwMode="auto">
          <a:xfrm>
            <a:off x="0" y="0"/>
            <a:ext cx="9144000" cy="815975"/>
          </a:xfrm>
          <a:prstGeom prst="rect">
            <a:avLst/>
          </a:prstGeom>
          <a:noFill/>
          <a:ln w="9525">
            <a:noFill/>
            <a:miter lim="800000"/>
            <a:headEnd/>
            <a:tailEnd/>
          </a:ln>
        </p:spPr>
      </p:pic>
      <p:sp>
        <p:nvSpPr>
          <p:cNvPr id="5123" name="Text Box 3"/>
          <p:cNvSpPr txBox="1">
            <a:spLocks noChangeArrowheads="1"/>
          </p:cNvSpPr>
          <p:nvPr/>
        </p:nvSpPr>
        <p:spPr bwMode="auto">
          <a:xfrm>
            <a:off x="152400" y="152400"/>
            <a:ext cx="7315200" cy="646331"/>
          </a:xfrm>
          <a:prstGeom prst="rect">
            <a:avLst/>
          </a:prstGeom>
          <a:noFill/>
          <a:ln w="9525">
            <a:noFill/>
            <a:miter lim="800000"/>
            <a:headEnd/>
            <a:tailEnd/>
          </a:ln>
        </p:spPr>
        <p:txBody>
          <a:bodyPr>
            <a:spAutoFit/>
          </a:bodyPr>
          <a:lstStyle/>
          <a:p>
            <a:pPr eaLnBrk="0" hangingPunct="0"/>
            <a:r>
              <a:rPr lang="fr-FR" sz="3600" dirty="0" smtClean="0">
                <a:solidFill>
                  <a:schemeClr val="bg1"/>
                </a:solidFill>
              </a:rPr>
              <a:t>Challenges in the ESM of E-</a:t>
            </a:r>
            <a:r>
              <a:rPr lang="fr-FR" sz="3600" dirty="0" err="1" smtClean="0">
                <a:solidFill>
                  <a:schemeClr val="bg1"/>
                </a:solidFill>
              </a:rPr>
              <a:t>waste</a:t>
            </a:r>
            <a:endParaRPr lang="fr-FR" sz="3600" dirty="0"/>
          </a:p>
        </p:txBody>
      </p:sp>
      <p:sp>
        <p:nvSpPr>
          <p:cNvPr id="5124" name="Rectangle 4"/>
          <p:cNvSpPr>
            <a:spLocks noChangeArrowheads="1"/>
          </p:cNvSpPr>
          <p:nvPr/>
        </p:nvSpPr>
        <p:spPr bwMode="auto">
          <a:xfrm>
            <a:off x="0" y="6477000"/>
            <a:ext cx="9144000" cy="381000"/>
          </a:xfrm>
          <a:prstGeom prst="rect">
            <a:avLst/>
          </a:prstGeom>
          <a:solidFill>
            <a:schemeClr val="bg2"/>
          </a:solidFill>
          <a:ln w="9525">
            <a:noFill/>
            <a:miter lim="800000"/>
            <a:headEnd/>
            <a:tailEnd/>
          </a:ln>
        </p:spPr>
        <p:txBody>
          <a:bodyPr wrap="none" anchor="ctr"/>
          <a:lstStyle/>
          <a:p>
            <a:pPr eaLnBrk="0" hangingPunct="0"/>
            <a:endParaRPr lang="en-CA" dirty="0"/>
          </a:p>
        </p:txBody>
      </p:sp>
      <p:sp>
        <p:nvSpPr>
          <p:cNvPr id="5125" name="Rectangle 5"/>
          <p:cNvSpPr>
            <a:spLocks noGrp="1" noChangeArrowheads="1"/>
          </p:cNvSpPr>
          <p:nvPr>
            <p:ph type="body" idx="1"/>
          </p:nvPr>
        </p:nvSpPr>
        <p:spPr>
          <a:xfrm>
            <a:off x="228600" y="1219200"/>
            <a:ext cx="8915400" cy="4800600"/>
          </a:xfrm>
        </p:spPr>
        <p:txBody>
          <a:bodyPr/>
          <a:lstStyle/>
          <a:p>
            <a:endParaRPr lang="en-US" sz="2400" dirty="0" smtClean="0"/>
          </a:p>
          <a:p>
            <a:endParaRPr lang="en-US" sz="2400" dirty="0" smtClean="0"/>
          </a:p>
          <a:p>
            <a:endParaRPr lang="en-US" sz="2400" dirty="0" smtClean="0"/>
          </a:p>
          <a:p>
            <a:pPr eaLnBrk="1" hangingPunct="1">
              <a:lnSpc>
                <a:spcPct val="90000"/>
              </a:lnSpc>
            </a:pPr>
            <a:endParaRPr lang="en-US" sz="2400" dirty="0" smtClean="0"/>
          </a:p>
          <a:p>
            <a:pPr eaLnBrk="1" hangingPunct="1">
              <a:lnSpc>
                <a:spcPct val="90000"/>
              </a:lnSpc>
            </a:pPr>
            <a:endParaRPr lang="en-US" sz="2400" dirty="0" smtClean="0">
              <a:solidFill>
                <a:schemeClr val="folHlink"/>
              </a:solidFill>
            </a:endParaRPr>
          </a:p>
          <a:p>
            <a:pPr lvl="1" eaLnBrk="1" hangingPunct="1">
              <a:lnSpc>
                <a:spcPct val="90000"/>
              </a:lnSpc>
            </a:pPr>
            <a:endParaRPr lang="en-US" sz="2000" dirty="0" smtClean="0"/>
          </a:p>
          <a:p>
            <a:pPr eaLnBrk="1" hangingPunct="1">
              <a:lnSpc>
                <a:spcPct val="90000"/>
              </a:lnSpc>
            </a:pPr>
            <a:endParaRPr lang="en-US" sz="2400" dirty="0" smtClean="0"/>
          </a:p>
        </p:txBody>
      </p:sp>
      <p:sp>
        <p:nvSpPr>
          <p:cNvPr id="6" name="TextBox 5"/>
          <p:cNvSpPr txBox="1"/>
          <p:nvPr/>
        </p:nvSpPr>
        <p:spPr>
          <a:xfrm>
            <a:off x="685800" y="1143000"/>
            <a:ext cx="7924800" cy="2320635"/>
          </a:xfrm>
          <a:prstGeom prst="rect">
            <a:avLst/>
          </a:prstGeom>
          <a:noFill/>
        </p:spPr>
        <p:txBody>
          <a:bodyPr wrap="square" rtlCol="0">
            <a:spAutoFit/>
          </a:bodyPr>
          <a:lstStyle/>
          <a:p>
            <a:pPr marL="360000" lvl="1" indent="-342900" eaLnBrk="0" hangingPunct="0">
              <a:lnSpc>
                <a:spcPct val="80000"/>
              </a:lnSpc>
              <a:spcBef>
                <a:spcPct val="20000"/>
              </a:spcBef>
              <a:spcAft>
                <a:spcPts val="1200"/>
              </a:spcAft>
              <a:buClr>
                <a:srgbClr val="E46C0A"/>
              </a:buClr>
              <a:buBlip>
                <a:blip r:embed="rId4"/>
              </a:buBlip>
              <a:defRPr/>
            </a:pPr>
            <a:r>
              <a:rPr lang="en-US" dirty="0" smtClean="0">
                <a:solidFill>
                  <a:srgbClr val="003366"/>
                </a:solidFill>
                <a:latin typeface="Arial Narrow" pitchFamily="34" charset="0"/>
                <a:ea typeface="+mn-ea"/>
              </a:rPr>
              <a:t>Only about 15% of the e-waste produced worldwide is recycled formally (UNU-2014)- E-waste generation trends on the rise </a:t>
            </a:r>
          </a:p>
          <a:p>
            <a:pPr marL="360000" lvl="1" indent="-342900" eaLnBrk="0" hangingPunct="0">
              <a:lnSpc>
                <a:spcPct val="80000"/>
              </a:lnSpc>
              <a:spcBef>
                <a:spcPct val="20000"/>
              </a:spcBef>
              <a:spcAft>
                <a:spcPts val="1200"/>
              </a:spcAft>
              <a:buClr>
                <a:srgbClr val="E46C0A"/>
              </a:buClr>
              <a:buBlip>
                <a:blip r:embed="rId4"/>
              </a:buBlip>
              <a:defRPr/>
            </a:pPr>
            <a:r>
              <a:rPr lang="en-US" dirty="0" smtClean="0">
                <a:solidFill>
                  <a:srgbClr val="003366"/>
                </a:solidFill>
                <a:latin typeface="Arial Narrow" pitchFamily="34" charset="0"/>
                <a:ea typeface="+mn-ea"/>
              </a:rPr>
              <a:t>Recycling of e-waste is carried out by the informal sector in an unsound manner           difficulties in involving this sector in formal activities</a:t>
            </a:r>
          </a:p>
          <a:p>
            <a:pPr marL="360000" lvl="1" indent="-342900" eaLnBrk="0" hangingPunct="0">
              <a:lnSpc>
                <a:spcPct val="80000"/>
              </a:lnSpc>
              <a:spcBef>
                <a:spcPct val="20000"/>
              </a:spcBef>
              <a:spcAft>
                <a:spcPts val="1200"/>
              </a:spcAft>
              <a:buClr>
                <a:srgbClr val="E46C0A"/>
              </a:buClr>
              <a:buBlip>
                <a:blip r:embed="rId4"/>
              </a:buBlip>
              <a:defRPr/>
            </a:pPr>
            <a:endParaRPr lang="en-US" dirty="0" smtClean="0">
              <a:solidFill>
                <a:srgbClr val="003366"/>
              </a:solidFill>
              <a:latin typeface="Arial Narrow" pitchFamily="34" charset="0"/>
              <a:ea typeface="+mn-ea"/>
            </a:endParaRPr>
          </a:p>
        </p:txBody>
      </p:sp>
      <p:sp>
        <p:nvSpPr>
          <p:cNvPr id="7" name="Right Arrow 6"/>
          <p:cNvSpPr/>
          <p:nvPr/>
        </p:nvSpPr>
        <p:spPr bwMode="auto">
          <a:xfrm>
            <a:off x="3048000" y="2362200"/>
            <a:ext cx="609600" cy="1524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pic>
        <p:nvPicPr>
          <p:cNvPr id="11" name="Picture 10" descr="1_2_images_s01open burning.jpg"/>
          <p:cNvPicPr/>
          <p:nvPr/>
        </p:nvPicPr>
        <p:blipFill>
          <a:blip r:embed="rId5" cstate="print"/>
          <a:srcRect l="58" t="2100" r="88" b="3157"/>
          <a:stretch>
            <a:fillRect/>
          </a:stretch>
        </p:blipFill>
        <p:spPr>
          <a:xfrm>
            <a:off x="1143000" y="3200400"/>
            <a:ext cx="5577687" cy="296997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andeau-titre"/>
          <p:cNvPicPr>
            <a:picLocks noChangeAspect="1" noChangeArrowheads="1"/>
          </p:cNvPicPr>
          <p:nvPr/>
        </p:nvPicPr>
        <p:blipFill>
          <a:blip r:embed="rId3" cstate="print"/>
          <a:srcRect/>
          <a:stretch>
            <a:fillRect/>
          </a:stretch>
        </p:blipFill>
        <p:spPr bwMode="auto">
          <a:xfrm>
            <a:off x="0" y="0"/>
            <a:ext cx="9144000" cy="815975"/>
          </a:xfrm>
          <a:prstGeom prst="rect">
            <a:avLst/>
          </a:prstGeom>
          <a:noFill/>
          <a:ln w="9525">
            <a:noFill/>
            <a:miter lim="800000"/>
            <a:headEnd/>
            <a:tailEnd/>
          </a:ln>
        </p:spPr>
      </p:pic>
      <p:sp>
        <p:nvSpPr>
          <p:cNvPr id="5123" name="Text Box 3"/>
          <p:cNvSpPr txBox="1">
            <a:spLocks noChangeArrowheads="1"/>
          </p:cNvSpPr>
          <p:nvPr/>
        </p:nvSpPr>
        <p:spPr bwMode="auto">
          <a:xfrm>
            <a:off x="152400" y="152400"/>
            <a:ext cx="7315200" cy="646331"/>
          </a:xfrm>
          <a:prstGeom prst="rect">
            <a:avLst/>
          </a:prstGeom>
          <a:noFill/>
          <a:ln w="9525">
            <a:noFill/>
            <a:miter lim="800000"/>
            <a:headEnd/>
            <a:tailEnd/>
          </a:ln>
        </p:spPr>
        <p:txBody>
          <a:bodyPr>
            <a:spAutoFit/>
          </a:bodyPr>
          <a:lstStyle/>
          <a:p>
            <a:pPr eaLnBrk="0" hangingPunct="0"/>
            <a:r>
              <a:rPr lang="fr-FR" sz="3600" dirty="0" smtClean="0">
                <a:solidFill>
                  <a:schemeClr val="bg1"/>
                </a:solidFill>
              </a:rPr>
              <a:t>Challenges in the ESM of E-</a:t>
            </a:r>
            <a:r>
              <a:rPr lang="fr-FR" sz="3600" dirty="0" err="1" smtClean="0">
                <a:solidFill>
                  <a:schemeClr val="bg1"/>
                </a:solidFill>
              </a:rPr>
              <a:t>waste</a:t>
            </a:r>
            <a:endParaRPr lang="fr-FR" sz="3600" dirty="0"/>
          </a:p>
        </p:txBody>
      </p:sp>
      <p:sp>
        <p:nvSpPr>
          <p:cNvPr id="5124" name="Rectangle 4"/>
          <p:cNvSpPr>
            <a:spLocks noChangeArrowheads="1"/>
          </p:cNvSpPr>
          <p:nvPr/>
        </p:nvSpPr>
        <p:spPr bwMode="auto">
          <a:xfrm>
            <a:off x="0" y="6477000"/>
            <a:ext cx="9144000" cy="381000"/>
          </a:xfrm>
          <a:prstGeom prst="rect">
            <a:avLst/>
          </a:prstGeom>
          <a:solidFill>
            <a:schemeClr val="bg2"/>
          </a:solidFill>
          <a:ln w="9525">
            <a:noFill/>
            <a:miter lim="800000"/>
            <a:headEnd/>
            <a:tailEnd/>
          </a:ln>
        </p:spPr>
        <p:txBody>
          <a:bodyPr wrap="none" anchor="ctr"/>
          <a:lstStyle/>
          <a:p>
            <a:pPr eaLnBrk="0" hangingPunct="0"/>
            <a:endParaRPr lang="en-CA" dirty="0"/>
          </a:p>
        </p:txBody>
      </p:sp>
      <p:sp>
        <p:nvSpPr>
          <p:cNvPr id="6" name="TextBox 5"/>
          <p:cNvSpPr txBox="1"/>
          <p:nvPr/>
        </p:nvSpPr>
        <p:spPr>
          <a:xfrm>
            <a:off x="4267200" y="2971800"/>
            <a:ext cx="4572000" cy="1274195"/>
          </a:xfrm>
          <a:prstGeom prst="rect">
            <a:avLst/>
          </a:prstGeom>
          <a:noFill/>
        </p:spPr>
        <p:txBody>
          <a:bodyPr wrap="square" rtlCol="0">
            <a:spAutoFit/>
          </a:bodyPr>
          <a:lstStyle/>
          <a:p>
            <a:pPr marL="360000" lvl="1" indent="-342900" eaLnBrk="0" hangingPunct="0">
              <a:lnSpc>
                <a:spcPct val="80000"/>
              </a:lnSpc>
              <a:spcBef>
                <a:spcPct val="20000"/>
              </a:spcBef>
              <a:spcAft>
                <a:spcPts val="1200"/>
              </a:spcAft>
              <a:buClr>
                <a:srgbClr val="E46C0A"/>
              </a:buClr>
              <a:buBlip>
                <a:blip r:embed="rId4"/>
              </a:buBlip>
              <a:defRPr/>
            </a:pPr>
            <a:r>
              <a:rPr lang="en-US" dirty="0" smtClean="0">
                <a:solidFill>
                  <a:srgbClr val="003366"/>
                </a:solidFill>
                <a:latin typeface="Arial Narrow" pitchFamily="34" charset="0"/>
                <a:ea typeface="+mn-ea"/>
              </a:rPr>
              <a:t>Exposure of vulnerable populations such as women and children around dump sites has impact across generations</a:t>
            </a:r>
          </a:p>
        </p:txBody>
      </p:sp>
      <p:pic>
        <p:nvPicPr>
          <p:cNvPr id="9" name="Picture 8" descr="2_3_image1dump fish.jpg"/>
          <p:cNvPicPr/>
          <p:nvPr/>
        </p:nvPicPr>
        <p:blipFill>
          <a:blip r:embed="rId5" cstate="print"/>
          <a:stretch>
            <a:fillRect/>
          </a:stretch>
        </p:blipFill>
        <p:spPr>
          <a:xfrm>
            <a:off x="533400" y="1066800"/>
            <a:ext cx="3429000" cy="51816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andeau-titre"/>
          <p:cNvPicPr>
            <a:picLocks noChangeAspect="1" noChangeArrowheads="1"/>
          </p:cNvPicPr>
          <p:nvPr/>
        </p:nvPicPr>
        <p:blipFill>
          <a:blip r:embed="rId3" cstate="print"/>
          <a:srcRect/>
          <a:stretch>
            <a:fillRect/>
          </a:stretch>
        </p:blipFill>
        <p:spPr bwMode="auto">
          <a:xfrm>
            <a:off x="0" y="0"/>
            <a:ext cx="9144000" cy="815975"/>
          </a:xfrm>
          <a:prstGeom prst="rect">
            <a:avLst/>
          </a:prstGeom>
          <a:noFill/>
          <a:ln w="9525">
            <a:noFill/>
            <a:miter lim="800000"/>
            <a:headEnd/>
            <a:tailEnd/>
          </a:ln>
        </p:spPr>
      </p:pic>
      <p:sp>
        <p:nvSpPr>
          <p:cNvPr id="5123" name="Text Box 3"/>
          <p:cNvSpPr txBox="1">
            <a:spLocks noChangeArrowheads="1"/>
          </p:cNvSpPr>
          <p:nvPr/>
        </p:nvSpPr>
        <p:spPr bwMode="auto">
          <a:xfrm>
            <a:off x="152400" y="152400"/>
            <a:ext cx="7315200" cy="646331"/>
          </a:xfrm>
          <a:prstGeom prst="rect">
            <a:avLst/>
          </a:prstGeom>
          <a:noFill/>
          <a:ln w="9525">
            <a:noFill/>
            <a:miter lim="800000"/>
            <a:headEnd/>
            <a:tailEnd/>
          </a:ln>
        </p:spPr>
        <p:txBody>
          <a:bodyPr>
            <a:spAutoFit/>
          </a:bodyPr>
          <a:lstStyle/>
          <a:p>
            <a:pPr eaLnBrk="0" hangingPunct="0"/>
            <a:r>
              <a:rPr lang="fr-FR" sz="3600" dirty="0" smtClean="0">
                <a:solidFill>
                  <a:schemeClr val="bg1"/>
                </a:solidFill>
              </a:rPr>
              <a:t>Challenges in the ESM of E-</a:t>
            </a:r>
            <a:r>
              <a:rPr lang="fr-FR" sz="3600" dirty="0" err="1" smtClean="0">
                <a:solidFill>
                  <a:schemeClr val="bg1"/>
                </a:solidFill>
              </a:rPr>
              <a:t>waste</a:t>
            </a:r>
            <a:endParaRPr lang="fr-FR" sz="3600" dirty="0"/>
          </a:p>
        </p:txBody>
      </p:sp>
      <p:sp>
        <p:nvSpPr>
          <p:cNvPr id="5124" name="Rectangle 4"/>
          <p:cNvSpPr>
            <a:spLocks noChangeArrowheads="1"/>
          </p:cNvSpPr>
          <p:nvPr/>
        </p:nvSpPr>
        <p:spPr bwMode="auto">
          <a:xfrm>
            <a:off x="0" y="6477000"/>
            <a:ext cx="9144000" cy="381000"/>
          </a:xfrm>
          <a:prstGeom prst="rect">
            <a:avLst/>
          </a:prstGeom>
          <a:solidFill>
            <a:schemeClr val="bg2"/>
          </a:solidFill>
          <a:ln w="9525">
            <a:noFill/>
            <a:miter lim="800000"/>
            <a:headEnd/>
            <a:tailEnd/>
          </a:ln>
        </p:spPr>
        <p:txBody>
          <a:bodyPr wrap="none" anchor="ctr"/>
          <a:lstStyle/>
          <a:p>
            <a:pPr eaLnBrk="0" hangingPunct="0"/>
            <a:endParaRPr lang="en-CA" dirty="0"/>
          </a:p>
        </p:txBody>
      </p:sp>
      <p:cxnSp>
        <p:nvCxnSpPr>
          <p:cNvPr id="7" name="Curved Connector 3"/>
          <p:cNvCxnSpPr/>
          <p:nvPr/>
        </p:nvCxnSpPr>
        <p:spPr>
          <a:xfrm rot="10800000" flipV="1">
            <a:off x="1300367" y="4221088"/>
            <a:ext cx="1039384" cy="1140532"/>
          </a:xfrm>
          <a:prstGeom prst="curvedConnector2">
            <a:avLst/>
          </a:prstGeom>
          <a:ln w="38100" cmpd="sng">
            <a:solidFill>
              <a:srgbClr val="A6A6A6"/>
            </a:solidFill>
            <a:tailEnd type="triangle" w="lg" len="lg"/>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6835520" y="3908648"/>
            <a:ext cx="1615448" cy="648072"/>
          </a:xfrm>
          <a:prstGeom prst="rect">
            <a:avLst/>
          </a:prstGeom>
          <a:solidFill>
            <a:schemeClr val="accent1">
              <a:lumMod val="40000"/>
              <a:lumOff val="60000"/>
            </a:schemeClr>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00000"/>
              </a:lnSpc>
            </a:pPr>
            <a:r>
              <a:rPr lang="en-GB" sz="1600" b="1" dirty="0" smtClean="0">
                <a:solidFill>
                  <a:schemeClr val="tx1"/>
                </a:solidFill>
              </a:rPr>
              <a:t>Consumer</a:t>
            </a:r>
            <a:endParaRPr lang="en-GB" sz="1600" b="1" dirty="0">
              <a:solidFill>
                <a:schemeClr val="tx1"/>
              </a:solidFill>
            </a:endParaRPr>
          </a:p>
        </p:txBody>
      </p:sp>
      <p:sp>
        <p:nvSpPr>
          <p:cNvPr id="10" name="Rectangle 9"/>
          <p:cNvSpPr/>
          <p:nvPr/>
        </p:nvSpPr>
        <p:spPr>
          <a:xfrm>
            <a:off x="6228184" y="5373216"/>
            <a:ext cx="1615448" cy="648072"/>
          </a:xfrm>
          <a:prstGeom prst="rect">
            <a:avLst/>
          </a:prstGeom>
          <a:solidFill>
            <a:schemeClr val="accent4">
              <a:lumMod val="60000"/>
              <a:lumOff val="40000"/>
            </a:schemeClr>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00000"/>
              </a:lnSpc>
            </a:pPr>
            <a:r>
              <a:rPr lang="en-GB" sz="1600" b="1" dirty="0" smtClean="0">
                <a:solidFill>
                  <a:schemeClr val="tx1"/>
                </a:solidFill>
              </a:rPr>
              <a:t>Collector</a:t>
            </a:r>
            <a:endParaRPr lang="en-GB" sz="1600" b="1" dirty="0">
              <a:solidFill>
                <a:schemeClr val="tx1"/>
              </a:solidFill>
            </a:endParaRPr>
          </a:p>
        </p:txBody>
      </p:sp>
      <p:sp>
        <p:nvSpPr>
          <p:cNvPr id="11" name="Rectangle 10"/>
          <p:cNvSpPr/>
          <p:nvPr/>
        </p:nvSpPr>
        <p:spPr>
          <a:xfrm>
            <a:off x="2803072" y="5373216"/>
            <a:ext cx="1615448" cy="648072"/>
          </a:xfrm>
          <a:prstGeom prst="rect">
            <a:avLst/>
          </a:prstGeom>
          <a:solidFill>
            <a:schemeClr val="accent4">
              <a:lumMod val="60000"/>
              <a:lumOff val="40000"/>
            </a:schemeClr>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00000"/>
              </a:lnSpc>
            </a:pPr>
            <a:r>
              <a:rPr lang="en-GB" sz="1600" b="1" dirty="0" smtClean="0">
                <a:solidFill>
                  <a:schemeClr val="tx1"/>
                </a:solidFill>
              </a:rPr>
              <a:t>Pre-Processor</a:t>
            </a:r>
            <a:endParaRPr lang="en-GB" sz="1600" b="1" dirty="0">
              <a:solidFill>
                <a:schemeClr val="tx1"/>
              </a:solidFill>
            </a:endParaRPr>
          </a:p>
        </p:txBody>
      </p:sp>
      <p:sp>
        <p:nvSpPr>
          <p:cNvPr id="12" name="Rectangle 11"/>
          <p:cNvSpPr/>
          <p:nvPr/>
        </p:nvSpPr>
        <p:spPr>
          <a:xfrm>
            <a:off x="2139364" y="3908648"/>
            <a:ext cx="1615448" cy="648072"/>
          </a:xfrm>
          <a:prstGeom prst="rect">
            <a:avLst/>
          </a:prstGeom>
          <a:solidFill>
            <a:schemeClr val="accent1">
              <a:lumMod val="40000"/>
              <a:lumOff val="60000"/>
            </a:schemeClr>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00000"/>
              </a:lnSpc>
            </a:pPr>
            <a:r>
              <a:rPr lang="en-GB" sz="1600" b="1" dirty="0" smtClean="0">
                <a:solidFill>
                  <a:schemeClr val="tx1"/>
                </a:solidFill>
              </a:rPr>
              <a:t>End-Processor</a:t>
            </a:r>
            <a:endParaRPr lang="en-GB" sz="1600" b="1" dirty="0">
              <a:solidFill>
                <a:schemeClr val="tx1"/>
              </a:solidFill>
            </a:endParaRPr>
          </a:p>
        </p:txBody>
      </p:sp>
      <p:sp>
        <p:nvSpPr>
          <p:cNvPr id="13" name="Rectangle 12"/>
          <p:cNvSpPr/>
          <p:nvPr/>
        </p:nvSpPr>
        <p:spPr>
          <a:xfrm>
            <a:off x="292256" y="5373216"/>
            <a:ext cx="1615448" cy="648072"/>
          </a:xfrm>
          <a:prstGeom prst="rect">
            <a:avLst/>
          </a:prstGeom>
          <a:solidFill>
            <a:schemeClr val="accent1">
              <a:lumMod val="40000"/>
              <a:lumOff val="60000"/>
            </a:schemeClr>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00000"/>
              </a:lnSpc>
            </a:pPr>
            <a:r>
              <a:rPr lang="en-GB" sz="1600" b="1" dirty="0" smtClean="0">
                <a:solidFill>
                  <a:schemeClr val="tx1"/>
                </a:solidFill>
              </a:rPr>
              <a:t>Controlled Disposal</a:t>
            </a:r>
            <a:endParaRPr lang="en-GB" sz="1600" b="1" dirty="0">
              <a:solidFill>
                <a:schemeClr val="tx1"/>
              </a:solidFill>
            </a:endParaRPr>
          </a:p>
        </p:txBody>
      </p:sp>
      <p:sp>
        <p:nvSpPr>
          <p:cNvPr id="14" name="Rectangle 13"/>
          <p:cNvSpPr/>
          <p:nvPr/>
        </p:nvSpPr>
        <p:spPr>
          <a:xfrm>
            <a:off x="6403472" y="2564904"/>
            <a:ext cx="1615448" cy="648072"/>
          </a:xfrm>
          <a:prstGeom prst="rect">
            <a:avLst/>
          </a:prstGeom>
          <a:solidFill>
            <a:schemeClr val="accent1">
              <a:lumMod val="40000"/>
              <a:lumOff val="60000"/>
            </a:schemeClr>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00000"/>
              </a:lnSpc>
            </a:pPr>
            <a:r>
              <a:rPr lang="en-GB" sz="1600" b="1" dirty="0" smtClean="0">
                <a:solidFill>
                  <a:schemeClr val="tx1"/>
                </a:solidFill>
              </a:rPr>
              <a:t>Distributor / Retailer</a:t>
            </a:r>
            <a:endParaRPr lang="en-GB" sz="1600" b="1" dirty="0">
              <a:solidFill>
                <a:schemeClr val="tx1"/>
              </a:solidFill>
            </a:endParaRPr>
          </a:p>
        </p:txBody>
      </p:sp>
      <p:sp>
        <p:nvSpPr>
          <p:cNvPr id="15" name="Rectangle 14"/>
          <p:cNvSpPr/>
          <p:nvPr/>
        </p:nvSpPr>
        <p:spPr>
          <a:xfrm>
            <a:off x="292256" y="1628800"/>
            <a:ext cx="1615448" cy="648072"/>
          </a:xfrm>
          <a:prstGeom prst="rect">
            <a:avLst/>
          </a:prstGeom>
          <a:solidFill>
            <a:schemeClr val="accent1">
              <a:lumMod val="40000"/>
              <a:lumOff val="60000"/>
            </a:schemeClr>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00000"/>
              </a:lnSpc>
            </a:pPr>
            <a:r>
              <a:rPr lang="en-GB" sz="1600" b="1" dirty="0" smtClean="0">
                <a:solidFill>
                  <a:schemeClr val="tx1"/>
                </a:solidFill>
              </a:rPr>
              <a:t>Mineral Deposits</a:t>
            </a:r>
            <a:endParaRPr lang="en-GB" sz="1600" b="1" dirty="0">
              <a:solidFill>
                <a:schemeClr val="tx1"/>
              </a:solidFill>
            </a:endParaRPr>
          </a:p>
        </p:txBody>
      </p:sp>
      <p:sp>
        <p:nvSpPr>
          <p:cNvPr id="16" name="Rectangle 15"/>
          <p:cNvSpPr/>
          <p:nvPr/>
        </p:nvSpPr>
        <p:spPr>
          <a:xfrm>
            <a:off x="4468720" y="1628800"/>
            <a:ext cx="1615448" cy="648072"/>
          </a:xfrm>
          <a:prstGeom prst="rect">
            <a:avLst/>
          </a:prstGeom>
          <a:solidFill>
            <a:schemeClr val="accent1">
              <a:lumMod val="40000"/>
              <a:lumOff val="60000"/>
            </a:schemeClr>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00000"/>
              </a:lnSpc>
            </a:pPr>
            <a:r>
              <a:rPr lang="en-GB" sz="1600" b="1" dirty="0" smtClean="0">
                <a:solidFill>
                  <a:schemeClr val="tx1"/>
                </a:solidFill>
              </a:rPr>
              <a:t>Producer / Importer</a:t>
            </a:r>
            <a:endParaRPr lang="en-GB" sz="1600" b="1" dirty="0">
              <a:solidFill>
                <a:schemeClr val="tx1"/>
              </a:solidFill>
            </a:endParaRPr>
          </a:p>
        </p:txBody>
      </p:sp>
      <p:sp>
        <p:nvSpPr>
          <p:cNvPr id="17" name="Rectangle 16"/>
          <p:cNvSpPr/>
          <p:nvPr/>
        </p:nvSpPr>
        <p:spPr>
          <a:xfrm>
            <a:off x="2524504" y="2564904"/>
            <a:ext cx="1615448" cy="648072"/>
          </a:xfrm>
          <a:prstGeom prst="rect">
            <a:avLst/>
          </a:prstGeom>
          <a:solidFill>
            <a:schemeClr val="accent1">
              <a:lumMod val="40000"/>
              <a:lumOff val="60000"/>
            </a:schemeClr>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00000"/>
              </a:lnSpc>
            </a:pPr>
            <a:r>
              <a:rPr lang="en-GB" sz="1600" b="1" dirty="0" smtClean="0">
                <a:solidFill>
                  <a:schemeClr val="tx1"/>
                </a:solidFill>
              </a:rPr>
              <a:t>Raw Material</a:t>
            </a:r>
          </a:p>
          <a:p>
            <a:pPr algn="ctr">
              <a:lnSpc>
                <a:spcPct val="100000"/>
              </a:lnSpc>
            </a:pPr>
            <a:r>
              <a:rPr lang="en-GB" sz="1600" b="1" dirty="0" smtClean="0">
                <a:solidFill>
                  <a:schemeClr val="tx1"/>
                </a:solidFill>
              </a:rPr>
              <a:t>Industry</a:t>
            </a:r>
            <a:endParaRPr lang="en-GB" sz="1600" b="1" dirty="0">
              <a:solidFill>
                <a:schemeClr val="tx1"/>
              </a:solidFill>
            </a:endParaRPr>
          </a:p>
        </p:txBody>
      </p:sp>
      <p:sp>
        <p:nvSpPr>
          <p:cNvPr id="18" name="Freeform 17"/>
          <p:cNvSpPr/>
          <p:nvPr/>
        </p:nvSpPr>
        <p:spPr>
          <a:xfrm>
            <a:off x="3570111" y="1961444"/>
            <a:ext cx="889000" cy="592667"/>
          </a:xfrm>
          <a:custGeom>
            <a:avLst/>
            <a:gdLst>
              <a:gd name="connsiteX0" fmla="*/ 0 w 889000"/>
              <a:gd name="connsiteY0" fmla="*/ 592667 h 592667"/>
              <a:gd name="connsiteX1" fmla="*/ 155222 w 889000"/>
              <a:gd name="connsiteY1" fmla="*/ 451556 h 592667"/>
              <a:gd name="connsiteX2" fmla="*/ 366889 w 889000"/>
              <a:gd name="connsiteY2" fmla="*/ 296334 h 592667"/>
              <a:gd name="connsiteX3" fmla="*/ 606778 w 889000"/>
              <a:gd name="connsiteY3" fmla="*/ 155223 h 592667"/>
              <a:gd name="connsiteX4" fmla="*/ 762000 w 889000"/>
              <a:gd name="connsiteY4" fmla="*/ 56445 h 592667"/>
              <a:gd name="connsiteX5" fmla="*/ 889000 w 889000"/>
              <a:gd name="connsiteY5" fmla="*/ 0 h 59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000" h="592667">
                <a:moveTo>
                  <a:pt x="0" y="592667"/>
                </a:moveTo>
                <a:cubicBezTo>
                  <a:pt x="47037" y="546806"/>
                  <a:pt x="94074" y="500945"/>
                  <a:pt x="155222" y="451556"/>
                </a:cubicBezTo>
                <a:cubicBezTo>
                  <a:pt x="216370" y="402167"/>
                  <a:pt x="291630" y="345723"/>
                  <a:pt x="366889" y="296334"/>
                </a:cubicBezTo>
                <a:cubicBezTo>
                  <a:pt x="442148" y="246945"/>
                  <a:pt x="540926" y="195204"/>
                  <a:pt x="606778" y="155223"/>
                </a:cubicBezTo>
                <a:cubicBezTo>
                  <a:pt x="672630" y="115242"/>
                  <a:pt x="714963" y="82315"/>
                  <a:pt x="762000" y="56445"/>
                </a:cubicBezTo>
                <a:cubicBezTo>
                  <a:pt x="809037" y="30574"/>
                  <a:pt x="889000" y="0"/>
                  <a:pt x="889000" y="0"/>
                </a:cubicBezTo>
              </a:path>
            </a:pathLst>
          </a:custGeom>
          <a:ln w="38100" cmpd="sng">
            <a:solidFill>
              <a:srgbClr val="A6A6A6"/>
            </a:solidFill>
            <a:headEnd type="none"/>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6096000" y="1947333"/>
            <a:ext cx="917222" cy="592667"/>
          </a:xfrm>
          <a:custGeom>
            <a:avLst/>
            <a:gdLst>
              <a:gd name="connsiteX0" fmla="*/ 0 w 917222"/>
              <a:gd name="connsiteY0" fmla="*/ 0 h 592667"/>
              <a:gd name="connsiteX1" fmla="*/ 296333 w 917222"/>
              <a:gd name="connsiteY1" fmla="*/ 155223 h 592667"/>
              <a:gd name="connsiteX2" fmla="*/ 479778 w 917222"/>
              <a:gd name="connsiteY2" fmla="*/ 254000 h 592667"/>
              <a:gd name="connsiteX3" fmla="*/ 649111 w 917222"/>
              <a:gd name="connsiteY3" fmla="*/ 352778 h 592667"/>
              <a:gd name="connsiteX4" fmla="*/ 776111 w 917222"/>
              <a:gd name="connsiteY4" fmla="*/ 479778 h 592667"/>
              <a:gd name="connsiteX5" fmla="*/ 917222 w 917222"/>
              <a:gd name="connsiteY5" fmla="*/ 592667 h 592667"/>
              <a:gd name="connsiteX0" fmla="*/ 0 w 917222"/>
              <a:gd name="connsiteY0" fmla="*/ 0 h 592667"/>
              <a:gd name="connsiteX1" fmla="*/ 296333 w 917222"/>
              <a:gd name="connsiteY1" fmla="*/ 155223 h 592667"/>
              <a:gd name="connsiteX2" fmla="*/ 479778 w 917222"/>
              <a:gd name="connsiteY2" fmla="*/ 254000 h 592667"/>
              <a:gd name="connsiteX3" fmla="*/ 653344 w 917222"/>
              <a:gd name="connsiteY3" fmla="*/ 369712 h 592667"/>
              <a:gd name="connsiteX4" fmla="*/ 776111 w 917222"/>
              <a:gd name="connsiteY4" fmla="*/ 479778 h 592667"/>
              <a:gd name="connsiteX5" fmla="*/ 917222 w 917222"/>
              <a:gd name="connsiteY5" fmla="*/ 592667 h 59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222" h="592667">
                <a:moveTo>
                  <a:pt x="0" y="0"/>
                </a:moveTo>
                <a:lnTo>
                  <a:pt x="296333" y="155223"/>
                </a:lnTo>
                <a:cubicBezTo>
                  <a:pt x="376296" y="197556"/>
                  <a:pt x="420276" y="218252"/>
                  <a:pt x="479778" y="254000"/>
                </a:cubicBezTo>
                <a:cubicBezTo>
                  <a:pt x="539280" y="289748"/>
                  <a:pt x="603955" y="332082"/>
                  <a:pt x="653344" y="369712"/>
                </a:cubicBezTo>
                <a:cubicBezTo>
                  <a:pt x="702733" y="407342"/>
                  <a:pt x="732131" y="442619"/>
                  <a:pt x="776111" y="479778"/>
                </a:cubicBezTo>
                <a:cubicBezTo>
                  <a:pt x="820091" y="516937"/>
                  <a:pt x="917222" y="592667"/>
                  <a:pt x="917222" y="592667"/>
                </a:cubicBezTo>
              </a:path>
            </a:pathLst>
          </a:custGeom>
          <a:ln w="38100" cmpd="sng">
            <a:solidFill>
              <a:srgbClr val="A6A6A6"/>
            </a:solidFill>
            <a:headEnd type="none"/>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7450667" y="3203222"/>
            <a:ext cx="184280" cy="691445"/>
          </a:xfrm>
          <a:custGeom>
            <a:avLst/>
            <a:gdLst>
              <a:gd name="connsiteX0" fmla="*/ 0 w 185534"/>
              <a:gd name="connsiteY0" fmla="*/ 0 h 691445"/>
              <a:gd name="connsiteX1" fmla="*/ 56444 w 185534"/>
              <a:gd name="connsiteY1" fmla="*/ 155222 h 691445"/>
              <a:gd name="connsiteX2" fmla="*/ 127000 w 185534"/>
              <a:gd name="connsiteY2" fmla="*/ 324556 h 691445"/>
              <a:gd name="connsiteX3" fmla="*/ 155222 w 185534"/>
              <a:gd name="connsiteY3" fmla="*/ 465667 h 691445"/>
              <a:gd name="connsiteX4" fmla="*/ 183444 w 185534"/>
              <a:gd name="connsiteY4" fmla="*/ 592667 h 691445"/>
              <a:gd name="connsiteX5" fmla="*/ 183444 w 185534"/>
              <a:gd name="connsiteY5" fmla="*/ 691445 h 691445"/>
              <a:gd name="connsiteX0" fmla="*/ 0 w 185534"/>
              <a:gd name="connsiteY0" fmla="*/ 0 h 691445"/>
              <a:gd name="connsiteX1" fmla="*/ 56444 w 185534"/>
              <a:gd name="connsiteY1" fmla="*/ 155222 h 691445"/>
              <a:gd name="connsiteX2" fmla="*/ 127000 w 185534"/>
              <a:gd name="connsiteY2" fmla="*/ 324556 h 691445"/>
              <a:gd name="connsiteX3" fmla="*/ 155222 w 185534"/>
              <a:gd name="connsiteY3" fmla="*/ 465667 h 691445"/>
              <a:gd name="connsiteX4" fmla="*/ 183444 w 185534"/>
              <a:gd name="connsiteY4" fmla="*/ 592667 h 691445"/>
              <a:gd name="connsiteX5" fmla="*/ 183444 w 185534"/>
              <a:gd name="connsiteY5" fmla="*/ 691445 h 691445"/>
              <a:gd name="connsiteX0" fmla="*/ 0 w 185534"/>
              <a:gd name="connsiteY0" fmla="*/ 0 h 691445"/>
              <a:gd name="connsiteX1" fmla="*/ 56444 w 185534"/>
              <a:gd name="connsiteY1" fmla="*/ 155222 h 691445"/>
              <a:gd name="connsiteX2" fmla="*/ 127000 w 185534"/>
              <a:gd name="connsiteY2" fmla="*/ 324556 h 691445"/>
              <a:gd name="connsiteX3" fmla="*/ 155222 w 185534"/>
              <a:gd name="connsiteY3" fmla="*/ 465667 h 691445"/>
              <a:gd name="connsiteX4" fmla="*/ 183444 w 185534"/>
              <a:gd name="connsiteY4" fmla="*/ 592667 h 691445"/>
              <a:gd name="connsiteX5" fmla="*/ 183444 w 185534"/>
              <a:gd name="connsiteY5" fmla="*/ 691445 h 691445"/>
              <a:gd name="connsiteX0" fmla="*/ 0 w 184280"/>
              <a:gd name="connsiteY0" fmla="*/ 0 h 691445"/>
              <a:gd name="connsiteX1" fmla="*/ 56444 w 184280"/>
              <a:gd name="connsiteY1" fmla="*/ 155222 h 691445"/>
              <a:gd name="connsiteX2" fmla="*/ 127000 w 184280"/>
              <a:gd name="connsiteY2" fmla="*/ 324556 h 691445"/>
              <a:gd name="connsiteX3" fmla="*/ 172156 w 184280"/>
              <a:gd name="connsiteY3" fmla="*/ 465667 h 691445"/>
              <a:gd name="connsiteX4" fmla="*/ 183444 w 184280"/>
              <a:gd name="connsiteY4" fmla="*/ 592667 h 691445"/>
              <a:gd name="connsiteX5" fmla="*/ 183444 w 184280"/>
              <a:gd name="connsiteY5" fmla="*/ 691445 h 691445"/>
              <a:gd name="connsiteX0" fmla="*/ 0 w 184280"/>
              <a:gd name="connsiteY0" fmla="*/ 0 h 691445"/>
              <a:gd name="connsiteX1" fmla="*/ 56444 w 184280"/>
              <a:gd name="connsiteY1" fmla="*/ 155222 h 691445"/>
              <a:gd name="connsiteX2" fmla="*/ 122767 w 184280"/>
              <a:gd name="connsiteY2" fmla="*/ 299156 h 691445"/>
              <a:gd name="connsiteX3" fmla="*/ 172156 w 184280"/>
              <a:gd name="connsiteY3" fmla="*/ 465667 h 691445"/>
              <a:gd name="connsiteX4" fmla="*/ 183444 w 184280"/>
              <a:gd name="connsiteY4" fmla="*/ 592667 h 691445"/>
              <a:gd name="connsiteX5" fmla="*/ 183444 w 184280"/>
              <a:gd name="connsiteY5" fmla="*/ 691445 h 691445"/>
              <a:gd name="connsiteX0" fmla="*/ 0 w 184280"/>
              <a:gd name="connsiteY0" fmla="*/ 0 h 691445"/>
              <a:gd name="connsiteX1" fmla="*/ 77611 w 184280"/>
              <a:gd name="connsiteY1" fmla="*/ 155222 h 691445"/>
              <a:gd name="connsiteX2" fmla="*/ 122767 w 184280"/>
              <a:gd name="connsiteY2" fmla="*/ 299156 h 691445"/>
              <a:gd name="connsiteX3" fmla="*/ 172156 w 184280"/>
              <a:gd name="connsiteY3" fmla="*/ 465667 h 691445"/>
              <a:gd name="connsiteX4" fmla="*/ 183444 w 184280"/>
              <a:gd name="connsiteY4" fmla="*/ 592667 h 691445"/>
              <a:gd name="connsiteX5" fmla="*/ 183444 w 184280"/>
              <a:gd name="connsiteY5" fmla="*/ 691445 h 69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280" h="691445">
                <a:moveTo>
                  <a:pt x="0" y="0"/>
                </a:moveTo>
                <a:cubicBezTo>
                  <a:pt x="17638" y="50564"/>
                  <a:pt x="57150" y="105363"/>
                  <a:pt x="77611" y="155222"/>
                </a:cubicBezTo>
                <a:cubicBezTo>
                  <a:pt x="98072" y="205081"/>
                  <a:pt x="107010" y="247415"/>
                  <a:pt x="122767" y="299156"/>
                </a:cubicBezTo>
                <a:cubicBezTo>
                  <a:pt x="138525" y="350897"/>
                  <a:pt x="162043" y="416749"/>
                  <a:pt x="172156" y="465667"/>
                </a:cubicBezTo>
                <a:cubicBezTo>
                  <a:pt x="182269" y="514585"/>
                  <a:pt x="181563" y="555037"/>
                  <a:pt x="183444" y="592667"/>
                </a:cubicBezTo>
                <a:cubicBezTo>
                  <a:pt x="185325" y="630297"/>
                  <a:pt x="183444" y="691445"/>
                  <a:pt x="183444" y="691445"/>
                </a:cubicBezTo>
              </a:path>
            </a:pathLst>
          </a:custGeom>
          <a:ln w="38100" cmpd="sng">
            <a:solidFill>
              <a:srgbClr val="A6A6A6"/>
            </a:solidFill>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a:off x="7308304" y="4543778"/>
            <a:ext cx="296333" cy="818444"/>
          </a:xfrm>
          <a:custGeom>
            <a:avLst/>
            <a:gdLst>
              <a:gd name="connsiteX0" fmla="*/ 296333 w 296333"/>
              <a:gd name="connsiteY0" fmla="*/ 0 h 818444"/>
              <a:gd name="connsiteX1" fmla="*/ 268111 w 296333"/>
              <a:gd name="connsiteY1" fmla="*/ 239889 h 818444"/>
              <a:gd name="connsiteX2" fmla="*/ 225777 w 296333"/>
              <a:gd name="connsiteY2" fmla="*/ 381000 h 818444"/>
              <a:gd name="connsiteX3" fmla="*/ 155222 w 296333"/>
              <a:gd name="connsiteY3" fmla="*/ 508000 h 818444"/>
              <a:gd name="connsiteX4" fmla="*/ 112888 w 296333"/>
              <a:gd name="connsiteY4" fmla="*/ 635000 h 818444"/>
              <a:gd name="connsiteX5" fmla="*/ 56444 w 296333"/>
              <a:gd name="connsiteY5" fmla="*/ 747889 h 818444"/>
              <a:gd name="connsiteX6" fmla="*/ 0 w 296333"/>
              <a:gd name="connsiteY6" fmla="*/ 818444 h 818444"/>
              <a:gd name="connsiteX0" fmla="*/ 296333 w 296333"/>
              <a:gd name="connsiteY0" fmla="*/ 0 h 818444"/>
              <a:gd name="connsiteX1" fmla="*/ 268111 w 296333"/>
              <a:gd name="connsiteY1" fmla="*/ 239889 h 818444"/>
              <a:gd name="connsiteX2" fmla="*/ 225777 w 296333"/>
              <a:gd name="connsiteY2" fmla="*/ 381000 h 818444"/>
              <a:gd name="connsiteX3" fmla="*/ 155222 w 296333"/>
              <a:gd name="connsiteY3" fmla="*/ 508000 h 818444"/>
              <a:gd name="connsiteX4" fmla="*/ 112888 w 296333"/>
              <a:gd name="connsiteY4" fmla="*/ 635000 h 818444"/>
              <a:gd name="connsiteX5" fmla="*/ 56444 w 296333"/>
              <a:gd name="connsiteY5" fmla="*/ 747889 h 818444"/>
              <a:gd name="connsiteX6" fmla="*/ 0 w 296333"/>
              <a:gd name="connsiteY6" fmla="*/ 818444 h 818444"/>
              <a:gd name="connsiteX0" fmla="*/ 296333 w 296333"/>
              <a:gd name="connsiteY0" fmla="*/ 0 h 818444"/>
              <a:gd name="connsiteX1" fmla="*/ 268111 w 296333"/>
              <a:gd name="connsiteY1" fmla="*/ 239889 h 818444"/>
              <a:gd name="connsiteX2" fmla="*/ 225777 w 296333"/>
              <a:gd name="connsiteY2" fmla="*/ 381000 h 818444"/>
              <a:gd name="connsiteX3" fmla="*/ 172156 w 296333"/>
              <a:gd name="connsiteY3" fmla="*/ 508000 h 818444"/>
              <a:gd name="connsiteX4" fmla="*/ 112888 w 296333"/>
              <a:gd name="connsiteY4" fmla="*/ 635000 h 818444"/>
              <a:gd name="connsiteX5" fmla="*/ 56444 w 296333"/>
              <a:gd name="connsiteY5" fmla="*/ 747889 h 818444"/>
              <a:gd name="connsiteX6" fmla="*/ 0 w 296333"/>
              <a:gd name="connsiteY6" fmla="*/ 818444 h 818444"/>
              <a:gd name="connsiteX0" fmla="*/ 296333 w 296333"/>
              <a:gd name="connsiteY0" fmla="*/ 0 h 818444"/>
              <a:gd name="connsiteX1" fmla="*/ 276577 w 296333"/>
              <a:gd name="connsiteY1" fmla="*/ 218722 h 818444"/>
              <a:gd name="connsiteX2" fmla="*/ 225777 w 296333"/>
              <a:gd name="connsiteY2" fmla="*/ 381000 h 818444"/>
              <a:gd name="connsiteX3" fmla="*/ 172156 w 296333"/>
              <a:gd name="connsiteY3" fmla="*/ 508000 h 818444"/>
              <a:gd name="connsiteX4" fmla="*/ 112888 w 296333"/>
              <a:gd name="connsiteY4" fmla="*/ 635000 h 818444"/>
              <a:gd name="connsiteX5" fmla="*/ 56444 w 296333"/>
              <a:gd name="connsiteY5" fmla="*/ 747889 h 818444"/>
              <a:gd name="connsiteX6" fmla="*/ 0 w 296333"/>
              <a:gd name="connsiteY6" fmla="*/ 818444 h 818444"/>
              <a:gd name="connsiteX0" fmla="*/ 296333 w 296333"/>
              <a:gd name="connsiteY0" fmla="*/ 0 h 818444"/>
              <a:gd name="connsiteX1" fmla="*/ 280810 w 296333"/>
              <a:gd name="connsiteY1" fmla="*/ 201789 h 818444"/>
              <a:gd name="connsiteX2" fmla="*/ 225777 w 296333"/>
              <a:gd name="connsiteY2" fmla="*/ 381000 h 818444"/>
              <a:gd name="connsiteX3" fmla="*/ 172156 w 296333"/>
              <a:gd name="connsiteY3" fmla="*/ 508000 h 818444"/>
              <a:gd name="connsiteX4" fmla="*/ 112888 w 296333"/>
              <a:gd name="connsiteY4" fmla="*/ 635000 h 818444"/>
              <a:gd name="connsiteX5" fmla="*/ 56444 w 296333"/>
              <a:gd name="connsiteY5" fmla="*/ 747889 h 818444"/>
              <a:gd name="connsiteX6" fmla="*/ 0 w 296333"/>
              <a:gd name="connsiteY6" fmla="*/ 818444 h 81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333" h="818444">
                <a:moveTo>
                  <a:pt x="296333" y="0"/>
                </a:moveTo>
                <a:cubicBezTo>
                  <a:pt x="288101" y="88194"/>
                  <a:pt x="292569" y="138289"/>
                  <a:pt x="280810" y="201789"/>
                </a:cubicBezTo>
                <a:cubicBezTo>
                  <a:pt x="269051" y="265289"/>
                  <a:pt x="243886" y="329965"/>
                  <a:pt x="225777" y="381000"/>
                </a:cubicBezTo>
                <a:cubicBezTo>
                  <a:pt x="207668" y="432035"/>
                  <a:pt x="190971" y="465667"/>
                  <a:pt x="172156" y="508000"/>
                </a:cubicBezTo>
                <a:cubicBezTo>
                  <a:pt x="153341" y="550333"/>
                  <a:pt x="132173" y="595019"/>
                  <a:pt x="112888" y="635000"/>
                </a:cubicBezTo>
                <a:cubicBezTo>
                  <a:pt x="93603" y="674981"/>
                  <a:pt x="75259" y="717315"/>
                  <a:pt x="56444" y="747889"/>
                </a:cubicBezTo>
                <a:cubicBezTo>
                  <a:pt x="37629" y="778463"/>
                  <a:pt x="0" y="818444"/>
                  <a:pt x="0" y="818444"/>
                </a:cubicBezTo>
              </a:path>
            </a:pathLst>
          </a:custGeom>
          <a:ln w="38100" cap="flat" cmpd="sng">
            <a:solidFill>
              <a:srgbClr val="A6A6A6"/>
            </a:solidFill>
            <a:round/>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a:off x="3833989" y="6021210"/>
            <a:ext cx="2921000" cy="508754"/>
          </a:xfrm>
          <a:custGeom>
            <a:avLst/>
            <a:gdLst>
              <a:gd name="connsiteX0" fmla="*/ 2921000 w 2921000"/>
              <a:gd name="connsiteY0" fmla="*/ 0 h 509251"/>
              <a:gd name="connsiteX1" fmla="*/ 2709334 w 2921000"/>
              <a:gd name="connsiteY1" fmla="*/ 155223 h 509251"/>
              <a:gd name="connsiteX2" fmla="*/ 2483556 w 2921000"/>
              <a:gd name="connsiteY2" fmla="*/ 254000 h 509251"/>
              <a:gd name="connsiteX3" fmla="*/ 2271889 w 2921000"/>
              <a:gd name="connsiteY3" fmla="*/ 352778 h 509251"/>
              <a:gd name="connsiteX4" fmla="*/ 2060222 w 2921000"/>
              <a:gd name="connsiteY4" fmla="*/ 409223 h 509251"/>
              <a:gd name="connsiteX5" fmla="*/ 1763889 w 2921000"/>
              <a:gd name="connsiteY5" fmla="*/ 465667 h 509251"/>
              <a:gd name="connsiteX6" fmla="*/ 1509889 w 2921000"/>
              <a:gd name="connsiteY6" fmla="*/ 508000 h 509251"/>
              <a:gd name="connsiteX7" fmla="*/ 1241778 w 2921000"/>
              <a:gd name="connsiteY7" fmla="*/ 493889 h 509251"/>
              <a:gd name="connsiteX8" fmla="*/ 945445 w 2921000"/>
              <a:gd name="connsiteY8" fmla="*/ 451556 h 509251"/>
              <a:gd name="connsiteX9" fmla="*/ 691445 w 2921000"/>
              <a:gd name="connsiteY9" fmla="*/ 352778 h 509251"/>
              <a:gd name="connsiteX10" fmla="*/ 423334 w 2921000"/>
              <a:gd name="connsiteY10" fmla="*/ 268112 h 509251"/>
              <a:gd name="connsiteX11" fmla="*/ 183445 w 2921000"/>
              <a:gd name="connsiteY11" fmla="*/ 141112 h 509251"/>
              <a:gd name="connsiteX12" fmla="*/ 70556 w 2921000"/>
              <a:gd name="connsiteY12" fmla="*/ 56445 h 509251"/>
              <a:gd name="connsiteX13" fmla="*/ 0 w 2921000"/>
              <a:gd name="connsiteY13" fmla="*/ 0 h 509251"/>
              <a:gd name="connsiteX0" fmla="*/ 2921000 w 2921000"/>
              <a:gd name="connsiteY0" fmla="*/ 0 h 509251"/>
              <a:gd name="connsiteX1" fmla="*/ 2709334 w 2921000"/>
              <a:gd name="connsiteY1" fmla="*/ 155223 h 509251"/>
              <a:gd name="connsiteX2" fmla="*/ 2483556 w 2921000"/>
              <a:gd name="connsiteY2" fmla="*/ 254000 h 509251"/>
              <a:gd name="connsiteX3" fmla="*/ 2271889 w 2921000"/>
              <a:gd name="connsiteY3" fmla="*/ 352778 h 509251"/>
              <a:gd name="connsiteX4" fmla="*/ 2060222 w 2921000"/>
              <a:gd name="connsiteY4" fmla="*/ 409223 h 509251"/>
              <a:gd name="connsiteX5" fmla="*/ 1763889 w 2921000"/>
              <a:gd name="connsiteY5" fmla="*/ 465667 h 509251"/>
              <a:gd name="connsiteX6" fmla="*/ 1509889 w 2921000"/>
              <a:gd name="connsiteY6" fmla="*/ 508000 h 509251"/>
              <a:gd name="connsiteX7" fmla="*/ 1241778 w 2921000"/>
              <a:gd name="connsiteY7" fmla="*/ 493889 h 509251"/>
              <a:gd name="connsiteX8" fmla="*/ 945445 w 2921000"/>
              <a:gd name="connsiteY8" fmla="*/ 451556 h 509251"/>
              <a:gd name="connsiteX9" fmla="*/ 687212 w 2921000"/>
              <a:gd name="connsiteY9" fmla="*/ 369712 h 509251"/>
              <a:gd name="connsiteX10" fmla="*/ 423334 w 2921000"/>
              <a:gd name="connsiteY10" fmla="*/ 268112 h 509251"/>
              <a:gd name="connsiteX11" fmla="*/ 183445 w 2921000"/>
              <a:gd name="connsiteY11" fmla="*/ 141112 h 509251"/>
              <a:gd name="connsiteX12" fmla="*/ 70556 w 2921000"/>
              <a:gd name="connsiteY12" fmla="*/ 56445 h 509251"/>
              <a:gd name="connsiteX13" fmla="*/ 0 w 2921000"/>
              <a:gd name="connsiteY13" fmla="*/ 0 h 509251"/>
              <a:gd name="connsiteX0" fmla="*/ 2921000 w 2921000"/>
              <a:gd name="connsiteY0" fmla="*/ 0 h 509251"/>
              <a:gd name="connsiteX1" fmla="*/ 2709334 w 2921000"/>
              <a:gd name="connsiteY1" fmla="*/ 155223 h 509251"/>
              <a:gd name="connsiteX2" fmla="*/ 2487790 w 2921000"/>
              <a:gd name="connsiteY2" fmla="*/ 266700 h 509251"/>
              <a:gd name="connsiteX3" fmla="*/ 2271889 w 2921000"/>
              <a:gd name="connsiteY3" fmla="*/ 352778 h 509251"/>
              <a:gd name="connsiteX4" fmla="*/ 2060222 w 2921000"/>
              <a:gd name="connsiteY4" fmla="*/ 409223 h 509251"/>
              <a:gd name="connsiteX5" fmla="*/ 1763889 w 2921000"/>
              <a:gd name="connsiteY5" fmla="*/ 465667 h 509251"/>
              <a:gd name="connsiteX6" fmla="*/ 1509889 w 2921000"/>
              <a:gd name="connsiteY6" fmla="*/ 508000 h 509251"/>
              <a:gd name="connsiteX7" fmla="*/ 1241778 w 2921000"/>
              <a:gd name="connsiteY7" fmla="*/ 493889 h 509251"/>
              <a:gd name="connsiteX8" fmla="*/ 945445 w 2921000"/>
              <a:gd name="connsiteY8" fmla="*/ 451556 h 509251"/>
              <a:gd name="connsiteX9" fmla="*/ 687212 w 2921000"/>
              <a:gd name="connsiteY9" fmla="*/ 369712 h 509251"/>
              <a:gd name="connsiteX10" fmla="*/ 423334 w 2921000"/>
              <a:gd name="connsiteY10" fmla="*/ 268112 h 509251"/>
              <a:gd name="connsiteX11" fmla="*/ 183445 w 2921000"/>
              <a:gd name="connsiteY11" fmla="*/ 141112 h 509251"/>
              <a:gd name="connsiteX12" fmla="*/ 70556 w 2921000"/>
              <a:gd name="connsiteY12" fmla="*/ 56445 h 509251"/>
              <a:gd name="connsiteX13" fmla="*/ 0 w 2921000"/>
              <a:gd name="connsiteY13" fmla="*/ 0 h 509251"/>
              <a:gd name="connsiteX0" fmla="*/ 2921000 w 2921000"/>
              <a:gd name="connsiteY0" fmla="*/ 0 h 508754"/>
              <a:gd name="connsiteX1" fmla="*/ 2709334 w 2921000"/>
              <a:gd name="connsiteY1" fmla="*/ 155223 h 508754"/>
              <a:gd name="connsiteX2" fmla="*/ 2487790 w 2921000"/>
              <a:gd name="connsiteY2" fmla="*/ 266700 h 508754"/>
              <a:gd name="connsiteX3" fmla="*/ 2271889 w 2921000"/>
              <a:gd name="connsiteY3" fmla="*/ 352778 h 508754"/>
              <a:gd name="connsiteX4" fmla="*/ 2060222 w 2921000"/>
              <a:gd name="connsiteY4" fmla="*/ 409223 h 508754"/>
              <a:gd name="connsiteX5" fmla="*/ 1793522 w 2921000"/>
              <a:gd name="connsiteY5" fmla="*/ 474134 h 508754"/>
              <a:gd name="connsiteX6" fmla="*/ 1509889 w 2921000"/>
              <a:gd name="connsiteY6" fmla="*/ 508000 h 508754"/>
              <a:gd name="connsiteX7" fmla="*/ 1241778 w 2921000"/>
              <a:gd name="connsiteY7" fmla="*/ 493889 h 508754"/>
              <a:gd name="connsiteX8" fmla="*/ 945445 w 2921000"/>
              <a:gd name="connsiteY8" fmla="*/ 451556 h 508754"/>
              <a:gd name="connsiteX9" fmla="*/ 687212 w 2921000"/>
              <a:gd name="connsiteY9" fmla="*/ 369712 h 508754"/>
              <a:gd name="connsiteX10" fmla="*/ 423334 w 2921000"/>
              <a:gd name="connsiteY10" fmla="*/ 268112 h 508754"/>
              <a:gd name="connsiteX11" fmla="*/ 183445 w 2921000"/>
              <a:gd name="connsiteY11" fmla="*/ 141112 h 508754"/>
              <a:gd name="connsiteX12" fmla="*/ 70556 w 2921000"/>
              <a:gd name="connsiteY12" fmla="*/ 56445 h 508754"/>
              <a:gd name="connsiteX13" fmla="*/ 0 w 2921000"/>
              <a:gd name="connsiteY13" fmla="*/ 0 h 508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000" h="508754">
                <a:moveTo>
                  <a:pt x="2921000" y="0"/>
                </a:moveTo>
                <a:cubicBezTo>
                  <a:pt x="2851620" y="56445"/>
                  <a:pt x="2781536" y="110773"/>
                  <a:pt x="2709334" y="155223"/>
                </a:cubicBezTo>
                <a:cubicBezTo>
                  <a:pt x="2637132" y="199673"/>
                  <a:pt x="2560697" y="233774"/>
                  <a:pt x="2487790" y="266700"/>
                </a:cubicBezTo>
                <a:cubicBezTo>
                  <a:pt x="2414883" y="299626"/>
                  <a:pt x="2343150" y="329024"/>
                  <a:pt x="2271889" y="352778"/>
                </a:cubicBezTo>
                <a:cubicBezTo>
                  <a:pt x="2200628" y="376532"/>
                  <a:pt x="2139950" y="388997"/>
                  <a:pt x="2060222" y="409223"/>
                </a:cubicBezTo>
                <a:cubicBezTo>
                  <a:pt x="1980494" y="429449"/>
                  <a:pt x="1885244" y="457671"/>
                  <a:pt x="1793522" y="474134"/>
                </a:cubicBezTo>
                <a:cubicBezTo>
                  <a:pt x="1701800" y="490597"/>
                  <a:pt x="1601846" y="504708"/>
                  <a:pt x="1509889" y="508000"/>
                </a:cubicBezTo>
                <a:cubicBezTo>
                  <a:pt x="1417932" y="511292"/>
                  <a:pt x="1335852" y="503296"/>
                  <a:pt x="1241778" y="493889"/>
                </a:cubicBezTo>
                <a:cubicBezTo>
                  <a:pt x="1147704" y="484482"/>
                  <a:pt x="1037873" y="472252"/>
                  <a:pt x="945445" y="451556"/>
                </a:cubicBezTo>
                <a:cubicBezTo>
                  <a:pt x="853017" y="430860"/>
                  <a:pt x="774230" y="400286"/>
                  <a:pt x="687212" y="369712"/>
                </a:cubicBezTo>
                <a:cubicBezTo>
                  <a:pt x="600194" y="339138"/>
                  <a:pt x="507295" y="306212"/>
                  <a:pt x="423334" y="268112"/>
                </a:cubicBezTo>
                <a:cubicBezTo>
                  <a:pt x="339373" y="230012"/>
                  <a:pt x="242241" y="176390"/>
                  <a:pt x="183445" y="141112"/>
                </a:cubicBezTo>
                <a:cubicBezTo>
                  <a:pt x="124649" y="105834"/>
                  <a:pt x="101130" y="79964"/>
                  <a:pt x="70556" y="56445"/>
                </a:cubicBezTo>
                <a:cubicBezTo>
                  <a:pt x="39982" y="32926"/>
                  <a:pt x="0" y="0"/>
                  <a:pt x="0" y="0"/>
                </a:cubicBezTo>
              </a:path>
            </a:pathLst>
          </a:custGeom>
          <a:ln w="38100" cmpd="sng">
            <a:solidFill>
              <a:srgbClr val="A6A6A6"/>
            </a:solidFill>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2963333" y="4557889"/>
            <a:ext cx="296334" cy="804333"/>
          </a:xfrm>
          <a:custGeom>
            <a:avLst/>
            <a:gdLst>
              <a:gd name="connsiteX0" fmla="*/ 296334 w 296334"/>
              <a:gd name="connsiteY0" fmla="*/ 804333 h 804333"/>
              <a:gd name="connsiteX1" fmla="*/ 197556 w 296334"/>
              <a:gd name="connsiteY1" fmla="*/ 606778 h 804333"/>
              <a:gd name="connsiteX2" fmla="*/ 127000 w 296334"/>
              <a:gd name="connsiteY2" fmla="*/ 437444 h 804333"/>
              <a:gd name="connsiteX3" fmla="*/ 70556 w 296334"/>
              <a:gd name="connsiteY3" fmla="*/ 239889 h 804333"/>
              <a:gd name="connsiteX4" fmla="*/ 28223 w 296334"/>
              <a:gd name="connsiteY4" fmla="*/ 127000 h 804333"/>
              <a:gd name="connsiteX5" fmla="*/ 0 w 296334"/>
              <a:gd name="connsiteY5" fmla="*/ 0 h 804333"/>
              <a:gd name="connsiteX0" fmla="*/ 296334 w 296334"/>
              <a:gd name="connsiteY0" fmla="*/ 804333 h 804333"/>
              <a:gd name="connsiteX1" fmla="*/ 197556 w 296334"/>
              <a:gd name="connsiteY1" fmla="*/ 606778 h 804333"/>
              <a:gd name="connsiteX2" fmla="*/ 127000 w 296334"/>
              <a:gd name="connsiteY2" fmla="*/ 437444 h 804333"/>
              <a:gd name="connsiteX3" fmla="*/ 70556 w 296334"/>
              <a:gd name="connsiteY3" fmla="*/ 269522 h 804333"/>
              <a:gd name="connsiteX4" fmla="*/ 28223 w 296334"/>
              <a:gd name="connsiteY4" fmla="*/ 127000 h 804333"/>
              <a:gd name="connsiteX5" fmla="*/ 0 w 296334"/>
              <a:gd name="connsiteY5" fmla="*/ 0 h 80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334" h="804333">
                <a:moveTo>
                  <a:pt x="296334" y="804333"/>
                </a:moveTo>
                <a:cubicBezTo>
                  <a:pt x="261056" y="736129"/>
                  <a:pt x="225778" y="667926"/>
                  <a:pt x="197556" y="606778"/>
                </a:cubicBezTo>
                <a:cubicBezTo>
                  <a:pt x="169334" y="545630"/>
                  <a:pt x="148167" y="493653"/>
                  <a:pt x="127000" y="437444"/>
                </a:cubicBezTo>
                <a:cubicBezTo>
                  <a:pt x="105833" y="381235"/>
                  <a:pt x="87019" y="321263"/>
                  <a:pt x="70556" y="269522"/>
                </a:cubicBezTo>
                <a:cubicBezTo>
                  <a:pt x="54093" y="217781"/>
                  <a:pt x="39982" y="171920"/>
                  <a:pt x="28223" y="127000"/>
                </a:cubicBezTo>
                <a:cubicBezTo>
                  <a:pt x="16464" y="82080"/>
                  <a:pt x="0" y="0"/>
                  <a:pt x="0" y="0"/>
                </a:cubicBezTo>
              </a:path>
            </a:pathLst>
          </a:custGeom>
          <a:ln w="38100" cmpd="sng">
            <a:solidFill>
              <a:srgbClr val="A6A6A6"/>
            </a:solidFill>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a:off x="2963333" y="3217333"/>
            <a:ext cx="197556" cy="663223"/>
          </a:xfrm>
          <a:custGeom>
            <a:avLst/>
            <a:gdLst>
              <a:gd name="connsiteX0" fmla="*/ 0 w 197556"/>
              <a:gd name="connsiteY0" fmla="*/ 663223 h 663223"/>
              <a:gd name="connsiteX1" fmla="*/ 56445 w 197556"/>
              <a:gd name="connsiteY1" fmla="*/ 437445 h 663223"/>
              <a:gd name="connsiteX2" fmla="*/ 112889 w 197556"/>
              <a:gd name="connsiteY2" fmla="*/ 225778 h 663223"/>
              <a:gd name="connsiteX3" fmla="*/ 169334 w 197556"/>
              <a:gd name="connsiteY3" fmla="*/ 70556 h 663223"/>
              <a:gd name="connsiteX4" fmla="*/ 197556 w 197556"/>
              <a:gd name="connsiteY4" fmla="*/ 0 h 66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556" h="663223">
                <a:moveTo>
                  <a:pt x="0" y="663223"/>
                </a:moveTo>
                <a:cubicBezTo>
                  <a:pt x="18815" y="586787"/>
                  <a:pt x="37630" y="510352"/>
                  <a:pt x="56445" y="437445"/>
                </a:cubicBezTo>
                <a:cubicBezTo>
                  <a:pt x="75260" y="364538"/>
                  <a:pt x="94074" y="286926"/>
                  <a:pt x="112889" y="225778"/>
                </a:cubicBezTo>
                <a:cubicBezTo>
                  <a:pt x="131704" y="164630"/>
                  <a:pt x="155223" y="108186"/>
                  <a:pt x="169334" y="70556"/>
                </a:cubicBezTo>
                <a:cubicBezTo>
                  <a:pt x="183445" y="32926"/>
                  <a:pt x="197556" y="0"/>
                  <a:pt x="197556" y="0"/>
                </a:cubicBezTo>
              </a:path>
            </a:pathLst>
          </a:custGeom>
          <a:ln w="38100" cmpd="sng">
            <a:solidFill>
              <a:srgbClr val="A6A6A6"/>
            </a:solidFill>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5" name="Curved Connector 20"/>
          <p:cNvCxnSpPr>
            <a:stCxn id="23" idx="1"/>
            <a:endCxn id="24" idx="0"/>
          </p:cNvCxnSpPr>
          <p:nvPr/>
        </p:nvCxnSpPr>
        <p:spPr>
          <a:xfrm rot="10800000" flipV="1">
            <a:off x="1099980" y="4232684"/>
            <a:ext cx="1039384" cy="1140532"/>
          </a:xfrm>
          <a:prstGeom prst="curvedConnector2">
            <a:avLst/>
          </a:prstGeom>
          <a:ln w="19050" cmpd="sng">
            <a:solidFill>
              <a:schemeClr val="tx2"/>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6" name="Curved Connector 21"/>
          <p:cNvCxnSpPr>
            <a:stCxn id="26" idx="2"/>
            <a:endCxn id="28" idx="1"/>
          </p:cNvCxnSpPr>
          <p:nvPr/>
        </p:nvCxnSpPr>
        <p:spPr>
          <a:xfrm rot="16200000" flipH="1">
            <a:off x="1506208" y="1870644"/>
            <a:ext cx="612068" cy="1424524"/>
          </a:xfrm>
          <a:prstGeom prst="curvedConnector2">
            <a:avLst/>
          </a:prstGeom>
          <a:ln w="38100" cmpd="sng">
            <a:solidFill>
              <a:srgbClr val="A6A6A6"/>
            </a:solidFill>
            <a:tailEnd type="triangle" w="lg" len="lg"/>
          </a:ln>
        </p:spPr>
        <p:style>
          <a:lnRef idx="2">
            <a:schemeClr val="accent1"/>
          </a:lnRef>
          <a:fillRef idx="0">
            <a:schemeClr val="accent1"/>
          </a:fillRef>
          <a:effectRef idx="1">
            <a:schemeClr val="accent1"/>
          </a:effectRef>
          <a:fontRef idx="minor">
            <a:schemeClr val="tx1"/>
          </a:fontRef>
        </p:style>
      </p:cxnSp>
      <p:sp>
        <p:nvSpPr>
          <p:cNvPr id="27" name="Freeform 26"/>
          <p:cNvSpPr/>
          <p:nvPr/>
        </p:nvSpPr>
        <p:spPr>
          <a:xfrm>
            <a:off x="2724150" y="4565650"/>
            <a:ext cx="241300" cy="793750"/>
          </a:xfrm>
          <a:custGeom>
            <a:avLst/>
            <a:gdLst>
              <a:gd name="connsiteX0" fmla="*/ 0 w 241300"/>
              <a:gd name="connsiteY0" fmla="*/ 0 h 793750"/>
              <a:gd name="connsiteX1" fmla="*/ 25400 w 241300"/>
              <a:gd name="connsiteY1" fmla="*/ 133350 h 793750"/>
              <a:gd name="connsiteX2" fmla="*/ 50800 w 241300"/>
              <a:gd name="connsiteY2" fmla="*/ 260350 h 793750"/>
              <a:gd name="connsiteX3" fmla="*/ 82550 w 241300"/>
              <a:gd name="connsiteY3" fmla="*/ 374650 h 793750"/>
              <a:gd name="connsiteX4" fmla="*/ 120650 w 241300"/>
              <a:gd name="connsiteY4" fmla="*/ 501650 h 793750"/>
              <a:gd name="connsiteX5" fmla="*/ 158750 w 241300"/>
              <a:gd name="connsiteY5" fmla="*/ 596900 h 793750"/>
              <a:gd name="connsiteX6" fmla="*/ 196850 w 241300"/>
              <a:gd name="connsiteY6" fmla="*/ 692150 h 793750"/>
              <a:gd name="connsiteX7" fmla="*/ 241300 w 241300"/>
              <a:gd name="connsiteY7" fmla="*/ 793750 h 7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300" h="793750">
                <a:moveTo>
                  <a:pt x="0" y="0"/>
                </a:moveTo>
                <a:cubicBezTo>
                  <a:pt x="8466" y="44979"/>
                  <a:pt x="16933" y="89958"/>
                  <a:pt x="25400" y="133350"/>
                </a:cubicBezTo>
                <a:cubicBezTo>
                  <a:pt x="33867" y="176742"/>
                  <a:pt x="41275" y="220133"/>
                  <a:pt x="50800" y="260350"/>
                </a:cubicBezTo>
                <a:cubicBezTo>
                  <a:pt x="60325" y="300567"/>
                  <a:pt x="70908" y="334433"/>
                  <a:pt x="82550" y="374650"/>
                </a:cubicBezTo>
                <a:cubicBezTo>
                  <a:pt x="94192" y="414867"/>
                  <a:pt x="107950" y="464608"/>
                  <a:pt x="120650" y="501650"/>
                </a:cubicBezTo>
                <a:cubicBezTo>
                  <a:pt x="133350" y="538692"/>
                  <a:pt x="158750" y="596900"/>
                  <a:pt x="158750" y="596900"/>
                </a:cubicBezTo>
                <a:cubicBezTo>
                  <a:pt x="171450" y="628650"/>
                  <a:pt x="183092" y="659342"/>
                  <a:pt x="196850" y="692150"/>
                </a:cubicBezTo>
                <a:cubicBezTo>
                  <a:pt x="210608" y="724958"/>
                  <a:pt x="241300" y="793750"/>
                  <a:pt x="241300" y="793750"/>
                </a:cubicBezTo>
              </a:path>
            </a:pathLst>
          </a:custGeom>
          <a:ln w="19050" cmpd="sng">
            <a:solidFill>
              <a:schemeClr val="tx2"/>
            </a:solidFill>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7670800" y="3219450"/>
            <a:ext cx="177800" cy="673100"/>
          </a:xfrm>
          <a:custGeom>
            <a:avLst/>
            <a:gdLst>
              <a:gd name="connsiteX0" fmla="*/ 177800 w 177800"/>
              <a:gd name="connsiteY0" fmla="*/ 673100 h 673100"/>
              <a:gd name="connsiteX1" fmla="*/ 158750 w 177800"/>
              <a:gd name="connsiteY1" fmla="*/ 565150 h 673100"/>
              <a:gd name="connsiteX2" fmla="*/ 133350 w 177800"/>
              <a:gd name="connsiteY2" fmla="*/ 450850 h 673100"/>
              <a:gd name="connsiteX3" fmla="*/ 107950 w 177800"/>
              <a:gd name="connsiteY3" fmla="*/ 342900 h 673100"/>
              <a:gd name="connsiteX4" fmla="*/ 88900 w 177800"/>
              <a:gd name="connsiteY4" fmla="*/ 247650 h 673100"/>
              <a:gd name="connsiteX5" fmla="*/ 57150 w 177800"/>
              <a:gd name="connsiteY5" fmla="*/ 152400 h 673100"/>
              <a:gd name="connsiteX6" fmla="*/ 25400 w 177800"/>
              <a:gd name="connsiteY6" fmla="*/ 82550 h 673100"/>
              <a:gd name="connsiteX7" fmla="*/ 0 w 177800"/>
              <a:gd name="connsiteY7" fmla="*/ 0 h 67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0" h="673100">
                <a:moveTo>
                  <a:pt x="177800" y="673100"/>
                </a:moveTo>
                <a:cubicBezTo>
                  <a:pt x="171979" y="637646"/>
                  <a:pt x="166158" y="602192"/>
                  <a:pt x="158750" y="565150"/>
                </a:cubicBezTo>
                <a:cubicBezTo>
                  <a:pt x="151342" y="528108"/>
                  <a:pt x="141817" y="487892"/>
                  <a:pt x="133350" y="450850"/>
                </a:cubicBezTo>
                <a:cubicBezTo>
                  <a:pt x="124883" y="413808"/>
                  <a:pt x="115358" y="376767"/>
                  <a:pt x="107950" y="342900"/>
                </a:cubicBezTo>
                <a:cubicBezTo>
                  <a:pt x="100542" y="309033"/>
                  <a:pt x="97367" y="279400"/>
                  <a:pt x="88900" y="247650"/>
                </a:cubicBezTo>
                <a:cubicBezTo>
                  <a:pt x="80433" y="215900"/>
                  <a:pt x="67733" y="179917"/>
                  <a:pt x="57150" y="152400"/>
                </a:cubicBezTo>
                <a:cubicBezTo>
                  <a:pt x="46567" y="124883"/>
                  <a:pt x="34925" y="107950"/>
                  <a:pt x="25400" y="82550"/>
                </a:cubicBezTo>
                <a:cubicBezTo>
                  <a:pt x="15875" y="57150"/>
                  <a:pt x="0" y="0"/>
                  <a:pt x="0" y="0"/>
                </a:cubicBezTo>
              </a:path>
            </a:pathLst>
          </a:custGeom>
          <a:ln w="19050" cmpd="sng">
            <a:solidFill>
              <a:schemeClr val="tx2"/>
            </a:solidFill>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8"/>
          <p:cNvSpPr/>
          <p:nvPr/>
        </p:nvSpPr>
        <p:spPr>
          <a:xfrm>
            <a:off x="6089650" y="1752600"/>
            <a:ext cx="1187450" cy="806450"/>
          </a:xfrm>
          <a:custGeom>
            <a:avLst/>
            <a:gdLst>
              <a:gd name="connsiteX0" fmla="*/ 1187450 w 1187450"/>
              <a:gd name="connsiteY0" fmla="*/ 806450 h 806450"/>
              <a:gd name="connsiteX1" fmla="*/ 1104900 w 1187450"/>
              <a:gd name="connsiteY1" fmla="*/ 730250 h 806450"/>
              <a:gd name="connsiteX2" fmla="*/ 1022350 w 1187450"/>
              <a:gd name="connsiteY2" fmla="*/ 647700 h 806450"/>
              <a:gd name="connsiteX3" fmla="*/ 946150 w 1187450"/>
              <a:gd name="connsiteY3" fmla="*/ 565150 h 806450"/>
              <a:gd name="connsiteX4" fmla="*/ 869950 w 1187450"/>
              <a:gd name="connsiteY4" fmla="*/ 488950 h 806450"/>
              <a:gd name="connsiteX5" fmla="*/ 762000 w 1187450"/>
              <a:gd name="connsiteY5" fmla="*/ 406400 h 806450"/>
              <a:gd name="connsiteX6" fmla="*/ 654050 w 1187450"/>
              <a:gd name="connsiteY6" fmla="*/ 323850 h 806450"/>
              <a:gd name="connsiteX7" fmla="*/ 546100 w 1187450"/>
              <a:gd name="connsiteY7" fmla="*/ 266700 h 806450"/>
              <a:gd name="connsiteX8" fmla="*/ 444500 w 1187450"/>
              <a:gd name="connsiteY8" fmla="*/ 190500 h 806450"/>
              <a:gd name="connsiteX9" fmla="*/ 323850 w 1187450"/>
              <a:gd name="connsiteY9" fmla="*/ 133350 h 806450"/>
              <a:gd name="connsiteX10" fmla="*/ 228600 w 1187450"/>
              <a:gd name="connsiteY10" fmla="*/ 88900 h 806450"/>
              <a:gd name="connsiteX11" fmla="*/ 114300 w 1187450"/>
              <a:gd name="connsiteY11" fmla="*/ 44450 h 806450"/>
              <a:gd name="connsiteX12" fmla="*/ 44450 w 1187450"/>
              <a:gd name="connsiteY12" fmla="*/ 12700 h 806450"/>
              <a:gd name="connsiteX13" fmla="*/ 0 w 1187450"/>
              <a:gd name="connsiteY13" fmla="*/ 0 h 806450"/>
              <a:gd name="connsiteX0" fmla="*/ 1187450 w 1187450"/>
              <a:gd name="connsiteY0" fmla="*/ 806450 h 806450"/>
              <a:gd name="connsiteX1" fmla="*/ 1104900 w 1187450"/>
              <a:gd name="connsiteY1" fmla="*/ 730250 h 806450"/>
              <a:gd name="connsiteX2" fmla="*/ 1022350 w 1187450"/>
              <a:gd name="connsiteY2" fmla="*/ 647700 h 806450"/>
              <a:gd name="connsiteX3" fmla="*/ 946150 w 1187450"/>
              <a:gd name="connsiteY3" fmla="*/ 565150 h 806450"/>
              <a:gd name="connsiteX4" fmla="*/ 869950 w 1187450"/>
              <a:gd name="connsiteY4" fmla="*/ 488950 h 806450"/>
              <a:gd name="connsiteX5" fmla="*/ 762000 w 1187450"/>
              <a:gd name="connsiteY5" fmla="*/ 406400 h 806450"/>
              <a:gd name="connsiteX6" fmla="*/ 654050 w 1187450"/>
              <a:gd name="connsiteY6" fmla="*/ 323850 h 806450"/>
              <a:gd name="connsiteX7" fmla="*/ 546100 w 1187450"/>
              <a:gd name="connsiteY7" fmla="*/ 245534 h 806450"/>
              <a:gd name="connsiteX8" fmla="*/ 444500 w 1187450"/>
              <a:gd name="connsiteY8" fmla="*/ 190500 h 806450"/>
              <a:gd name="connsiteX9" fmla="*/ 323850 w 1187450"/>
              <a:gd name="connsiteY9" fmla="*/ 133350 h 806450"/>
              <a:gd name="connsiteX10" fmla="*/ 228600 w 1187450"/>
              <a:gd name="connsiteY10" fmla="*/ 88900 h 806450"/>
              <a:gd name="connsiteX11" fmla="*/ 114300 w 1187450"/>
              <a:gd name="connsiteY11" fmla="*/ 44450 h 806450"/>
              <a:gd name="connsiteX12" fmla="*/ 44450 w 1187450"/>
              <a:gd name="connsiteY12" fmla="*/ 12700 h 806450"/>
              <a:gd name="connsiteX13" fmla="*/ 0 w 1187450"/>
              <a:gd name="connsiteY13" fmla="*/ 0 h 80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50" h="806450">
                <a:moveTo>
                  <a:pt x="1187450" y="806450"/>
                </a:moveTo>
                <a:cubicBezTo>
                  <a:pt x="1159933" y="781579"/>
                  <a:pt x="1132417" y="756708"/>
                  <a:pt x="1104900" y="730250"/>
                </a:cubicBezTo>
                <a:cubicBezTo>
                  <a:pt x="1077383" y="703792"/>
                  <a:pt x="1048808" y="675217"/>
                  <a:pt x="1022350" y="647700"/>
                </a:cubicBezTo>
                <a:cubicBezTo>
                  <a:pt x="995892" y="620183"/>
                  <a:pt x="971550" y="591608"/>
                  <a:pt x="946150" y="565150"/>
                </a:cubicBezTo>
                <a:cubicBezTo>
                  <a:pt x="920750" y="538692"/>
                  <a:pt x="900642" y="515408"/>
                  <a:pt x="869950" y="488950"/>
                </a:cubicBezTo>
                <a:cubicBezTo>
                  <a:pt x="839258" y="462492"/>
                  <a:pt x="762000" y="406400"/>
                  <a:pt x="762000" y="406400"/>
                </a:cubicBezTo>
                <a:lnTo>
                  <a:pt x="654050" y="323850"/>
                </a:lnTo>
                <a:cubicBezTo>
                  <a:pt x="618067" y="297039"/>
                  <a:pt x="581025" y="267759"/>
                  <a:pt x="546100" y="245534"/>
                </a:cubicBezTo>
                <a:cubicBezTo>
                  <a:pt x="511175" y="223309"/>
                  <a:pt x="481542" y="209197"/>
                  <a:pt x="444500" y="190500"/>
                </a:cubicBezTo>
                <a:cubicBezTo>
                  <a:pt x="407458" y="171803"/>
                  <a:pt x="323850" y="133350"/>
                  <a:pt x="323850" y="133350"/>
                </a:cubicBezTo>
                <a:cubicBezTo>
                  <a:pt x="287867" y="116417"/>
                  <a:pt x="263525" y="103717"/>
                  <a:pt x="228600" y="88900"/>
                </a:cubicBezTo>
                <a:cubicBezTo>
                  <a:pt x="193675" y="74083"/>
                  <a:pt x="144992" y="57150"/>
                  <a:pt x="114300" y="44450"/>
                </a:cubicBezTo>
                <a:cubicBezTo>
                  <a:pt x="83608" y="31750"/>
                  <a:pt x="63500" y="20108"/>
                  <a:pt x="44450" y="12700"/>
                </a:cubicBezTo>
                <a:cubicBezTo>
                  <a:pt x="25400" y="5292"/>
                  <a:pt x="0" y="0"/>
                  <a:pt x="0" y="0"/>
                </a:cubicBezTo>
              </a:path>
            </a:pathLst>
          </a:custGeom>
          <a:ln w="19050" cmpd="sng">
            <a:solidFill>
              <a:schemeClr val="tx2"/>
            </a:solidFill>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Rectangle 29"/>
          <p:cNvSpPr/>
          <p:nvPr/>
        </p:nvSpPr>
        <p:spPr>
          <a:xfrm>
            <a:off x="4459111" y="3895706"/>
            <a:ext cx="1615448" cy="648072"/>
          </a:xfrm>
          <a:prstGeom prst="rect">
            <a:avLst/>
          </a:prstGeom>
          <a:solidFill>
            <a:srgbClr val="FFC000"/>
          </a:solid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00000"/>
              </a:lnSpc>
            </a:pPr>
            <a:r>
              <a:rPr lang="en-GB" sz="1600" b="1" dirty="0" smtClean="0">
                <a:solidFill>
                  <a:schemeClr val="tx1"/>
                </a:solidFill>
              </a:rPr>
              <a:t>Financing Mechanism</a:t>
            </a:r>
            <a:endParaRPr lang="en-GB" sz="1600" b="1" dirty="0">
              <a:solidFill>
                <a:schemeClr val="tx1"/>
              </a:solidFill>
            </a:endParaRPr>
          </a:p>
        </p:txBody>
      </p:sp>
      <p:cxnSp>
        <p:nvCxnSpPr>
          <p:cNvPr id="31" name="Straight Arrow Connector 30"/>
          <p:cNvCxnSpPr>
            <a:stCxn id="27" idx="2"/>
          </p:cNvCxnSpPr>
          <p:nvPr/>
        </p:nvCxnSpPr>
        <p:spPr>
          <a:xfrm flipH="1">
            <a:off x="5266835" y="2276872"/>
            <a:ext cx="9609" cy="1618834"/>
          </a:xfrm>
          <a:prstGeom prst="straightConnector1">
            <a:avLst/>
          </a:prstGeom>
          <a:ln w="19050" cmpd="sng">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2" name="Curved Connector 31"/>
          <p:cNvCxnSpPr>
            <a:endCxn id="22" idx="0"/>
          </p:cNvCxnSpPr>
          <p:nvPr/>
        </p:nvCxnSpPr>
        <p:spPr>
          <a:xfrm rot="5400000">
            <a:off x="4024097" y="4130478"/>
            <a:ext cx="829438" cy="1656039"/>
          </a:xfrm>
          <a:prstGeom prst="curvedConnector3">
            <a:avLst/>
          </a:prstGeom>
          <a:ln w="19050" cmpd="sng">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3" name="Curved Connector 32"/>
          <p:cNvCxnSpPr>
            <a:endCxn id="21" idx="0"/>
          </p:cNvCxnSpPr>
          <p:nvPr/>
        </p:nvCxnSpPr>
        <p:spPr>
          <a:xfrm rot="16200000" flipH="1">
            <a:off x="5736652" y="4073960"/>
            <a:ext cx="829438" cy="1769073"/>
          </a:xfrm>
          <a:prstGeom prst="curvedConnector3">
            <a:avLst/>
          </a:prstGeom>
          <a:ln w="19050" cmpd="sng">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34" name="Freeform 33"/>
          <p:cNvSpPr/>
          <p:nvPr/>
        </p:nvSpPr>
        <p:spPr>
          <a:xfrm>
            <a:off x="3295650" y="1752600"/>
            <a:ext cx="1162050" cy="812800"/>
          </a:xfrm>
          <a:custGeom>
            <a:avLst/>
            <a:gdLst>
              <a:gd name="connsiteX0" fmla="*/ 1162050 w 1162050"/>
              <a:gd name="connsiteY0" fmla="*/ 0 h 812800"/>
              <a:gd name="connsiteX1" fmla="*/ 1016000 w 1162050"/>
              <a:gd name="connsiteY1" fmla="*/ 69850 h 812800"/>
              <a:gd name="connsiteX2" fmla="*/ 863600 w 1162050"/>
              <a:gd name="connsiteY2" fmla="*/ 133350 h 812800"/>
              <a:gd name="connsiteX3" fmla="*/ 723900 w 1162050"/>
              <a:gd name="connsiteY3" fmla="*/ 196850 h 812800"/>
              <a:gd name="connsiteX4" fmla="*/ 596900 w 1162050"/>
              <a:gd name="connsiteY4" fmla="*/ 285750 h 812800"/>
              <a:gd name="connsiteX5" fmla="*/ 476250 w 1162050"/>
              <a:gd name="connsiteY5" fmla="*/ 361950 h 812800"/>
              <a:gd name="connsiteX6" fmla="*/ 349250 w 1162050"/>
              <a:gd name="connsiteY6" fmla="*/ 469900 h 812800"/>
              <a:gd name="connsiteX7" fmla="*/ 228600 w 1162050"/>
              <a:gd name="connsiteY7" fmla="*/ 565150 h 812800"/>
              <a:gd name="connsiteX8" fmla="*/ 114300 w 1162050"/>
              <a:gd name="connsiteY8" fmla="*/ 679450 h 812800"/>
              <a:gd name="connsiteX9" fmla="*/ 57150 w 1162050"/>
              <a:gd name="connsiteY9" fmla="*/ 736600 h 812800"/>
              <a:gd name="connsiteX10" fmla="*/ 0 w 1162050"/>
              <a:gd name="connsiteY10" fmla="*/ 812800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2050" h="812800">
                <a:moveTo>
                  <a:pt x="1162050" y="0"/>
                </a:moveTo>
                <a:cubicBezTo>
                  <a:pt x="1113896" y="23812"/>
                  <a:pt x="1065742" y="47625"/>
                  <a:pt x="1016000" y="69850"/>
                </a:cubicBezTo>
                <a:cubicBezTo>
                  <a:pt x="966258" y="92075"/>
                  <a:pt x="912283" y="112183"/>
                  <a:pt x="863600" y="133350"/>
                </a:cubicBezTo>
                <a:cubicBezTo>
                  <a:pt x="814917" y="154517"/>
                  <a:pt x="768350" y="171450"/>
                  <a:pt x="723900" y="196850"/>
                </a:cubicBezTo>
                <a:cubicBezTo>
                  <a:pt x="679450" y="222250"/>
                  <a:pt x="638175" y="258233"/>
                  <a:pt x="596900" y="285750"/>
                </a:cubicBezTo>
                <a:cubicBezTo>
                  <a:pt x="555625" y="313267"/>
                  <a:pt x="517525" y="331258"/>
                  <a:pt x="476250" y="361950"/>
                </a:cubicBezTo>
                <a:cubicBezTo>
                  <a:pt x="434975" y="392642"/>
                  <a:pt x="390525" y="436033"/>
                  <a:pt x="349250" y="469900"/>
                </a:cubicBezTo>
                <a:cubicBezTo>
                  <a:pt x="307975" y="503767"/>
                  <a:pt x="267758" y="530225"/>
                  <a:pt x="228600" y="565150"/>
                </a:cubicBezTo>
                <a:cubicBezTo>
                  <a:pt x="189442" y="600075"/>
                  <a:pt x="114300" y="679450"/>
                  <a:pt x="114300" y="679450"/>
                </a:cubicBezTo>
                <a:cubicBezTo>
                  <a:pt x="85725" y="708025"/>
                  <a:pt x="76200" y="714375"/>
                  <a:pt x="57150" y="736600"/>
                </a:cubicBezTo>
                <a:cubicBezTo>
                  <a:pt x="38100" y="758825"/>
                  <a:pt x="0" y="812800"/>
                  <a:pt x="0" y="812800"/>
                </a:cubicBezTo>
              </a:path>
            </a:pathLst>
          </a:custGeom>
          <a:ln w="19050" cmpd="sng">
            <a:solidFill>
              <a:schemeClr val="tx2"/>
            </a:solidFill>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Freeform 34"/>
          <p:cNvSpPr/>
          <p:nvPr/>
        </p:nvSpPr>
        <p:spPr>
          <a:xfrm>
            <a:off x="2717800" y="3219450"/>
            <a:ext cx="177800" cy="685800"/>
          </a:xfrm>
          <a:custGeom>
            <a:avLst/>
            <a:gdLst>
              <a:gd name="connsiteX0" fmla="*/ 177800 w 177800"/>
              <a:gd name="connsiteY0" fmla="*/ 0 h 685800"/>
              <a:gd name="connsiteX1" fmla="*/ 127000 w 177800"/>
              <a:gd name="connsiteY1" fmla="*/ 133350 h 685800"/>
              <a:gd name="connsiteX2" fmla="*/ 95250 w 177800"/>
              <a:gd name="connsiteY2" fmla="*/ 247650 h 685800"/>
              <a:gd name="connsiteX3" fmla="*/ 63500 w 177800"/>
              <a:gd name="connsiteY3" fmla="*/ 355600 h 685800"/>
              <a:gd name="connsiteX4" fmla="*/ 31750 w 177800"/>
              <a:gd name="connsiteY4" fmla="*/ 463550 h 685800"/>
              <a:gd name="connsiteX5" fmla="*/ 19050 w 177800"/>
              <a:gd name="connsiteY5" fmla="*/ 552450 h 685800"/>
              <a:gd name="connsiteX6" fmla="*/ 6350 w 177800"/>
              <a:gd name="connsiteY6" fmla="*/ 628650 h 685800"/>
              <a:gd name="connsiteX7" fmla="*/ 0 w 177800"/>
              <a:gd name="connsiteY7" fmla="*/ 6858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0" h="685800">
                <a:moveTo>
                  <a:pt x="177800" y="0"/>
                </a:moveTo>
                <a:cubicBezTo>
                  <a:pt x="159279" y="46037"/>
                  <a:pt x="140758" y="92075"/>
                  <a:pt x="127000" y="133350"/>
                </a:cubicBezTo>
                <a:cubicBezTo>
                  <a:pt x="113242" y="174625"/>
                  <a:pt x="105833" y="210608"/>
                  <a:pt x="95250" y="247650"/>
                </a:cubicBezTo>
                <a:cubicBezTo>
                  <a:pt x="84667" y="284692"/>
                  <a:pt x="63500" y="355600"/>
                  <a:pt x="63500" y="355600"/>
                </a:cubicBezTo>
                <a:cubicBezTo>
                  <a:pt x="52917" y="391583"/>
                  <a:pt x="39158" y="430742"/>
                  <a:pt x="31750" y="463550"/>
                </a:cubicBezTo>
                <a:cubicBezTo>
                  <a:pt x="24342" y="496358"/>
                  <a:pt x="23283" y="524933"/>
                  <a:pt x="19050" y="552450"/>
                </a:cubicBezTo>
                <a:cubicBezTo>
                  <a:pt x="14817" y="579967"/>
                  <a:pt x="9525" y="606425"/>
                  <a:pt x="6350" y="628650"/>
                </a:cubicBezTo>
                <a:cubicBezTo>
                  <a:pt x="3175" y="650875"/>
                  <a:pt x="0" y="685800"/>
                  <a:pt x="0" y="685800"/>
                </a:cubicBezTo>
              </a:path>
            </a:pathLst>
          </a:custGeom>
          <a:ln w="19050" cmpd="sng">
            <a:solidFill>
              <a:schemeClr val="tx2"/>
            </a:solidFill>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Rectangle 35"/>
          <p:cNvSpPr/>
          <p:nvPr/>
        </p:nvSpPr>
        <p:spPr>
          <a:xfrm>
            <a:off x="611560" y="3139598"/>
            <a:ext cx="2240341" cy="20077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nSpc>
                <a:spcPct val="100000"/>
              </a:lnSpc>
            </a:pPr>
            <a:r>
              <a:rPr lang="en-GB" sz="1600" dirty="0" smtClean="0">
                <a:solidFill>
                  <a:schemeClr val="tx1"/>
                </a:solidFill>
              </a:rPr>
              <a:t>Material flow</a:t>
            </a:r>
          </a:p>
        </p:txBody>
      </p:sp>
      <p:cxnSp>
        <p:nvCxnSpPr>
          <p:cNvPr id="37" name="Straight Connector 36"/>
          <p:cNvCxnSpPr/>
          <p:nvPr/>
        </p:nvCxnSpPr>
        <p:spPr>
          <a:xfrm>
            <a:off x="251520" y="3268216"/>
            <a:ext cx="391312" cy="0"/>
          </a:xfrm>
          <a:prstGeom prst="line">
            <a:avLst/>
          </a:prstGeom>
          <a:ln w="38100"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251520" y="3501008"/>
            <a:ext cx="391312" cy="0"/>
          </a:xfrm>
          <a:prstGeom prst="line">
            <a:avLst/>
          </a:prstGeom>
          <a:ln w="38100" cmpd="sng">
            <a:solidFill>
              <a:schemeClr val="tx2"/>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251520" y="3717032"/>
            <a:ext cx="391312" cy="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603467" y="3340519"/>
            <a:ext cx="2240341" cy="304505"/>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nSpc>
                <a:spcPct val="100000"/>
              </a:lnSpc>
            </a:pPr>
            <a:r>
              <a:rPr lang="en-GB" sz="1600" dirty="0" smtClean="0">
                <a:solidFill>
                  <a:schemeClr val="tx1"/>
                </a:solidFill>
              </a:rPr>
              <a:t>Money flow</a:t>
            </a:r>
          </a:p>
        </p:txBody>
      </p:sp>
      <p:sp>
        <p:nvSpPr>
          <p:cNvPr id="41" name="Rectangle 40"/>
          <p:cNvSpPr/>
          <p:nvPr/>
        </p:nvSpPr>
        <p:spPr>
          <a:xfrm>
            <a:off x="611560" y="3573016"/>
            <a:ext cx="2240341" cy="51381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nSpc>
                <a:spcPct val="100000"/>
              </a:lnSpc>
            </a:pPr>
            <a:r>
              <a:rPr lang="en-GB" sz="1600" dirty="0" smtClean="0">
                <a:solidFill>
                  <a:schemeClr val="tx1"/>
                </a:solidFill>
              </a:rPr>
              <a:t>Financing</a:t>
            </a:r>
            <a:br>
              <a:rPr lang="en-GB" sz="1600" dirty="0" smtClean="0">
                <a:solidFill>
                  <a:schemeClr val="tx1"/>
                </a:solidFill>
              </a:rPr>
            </a:br>
            <a:r>
              <a:rPr lang="en-GB" sz="1600" dirty="0" smtClean="0">
                <a:solidFill>
                  <a:schemeClr val="tx1"/>
                </a:solidFill>
              </a:rPr>
              <a:t>Mechanism</a:t>
            </a:r>
            <a:endParaRPr lang="en-GB" sz="1600" dirty="0">
              <a:solidFill>
                <a:schemeClr val="tx1"/>
              </a:solidFill>
            </a:endParaRPr>
          </a:p>
        </p:txBody>
      </p:sp>
      <p:sp>
        <p:nvSpPr>
          <p:cNvPr id="42" name="Rectangle 41"/>
          <p:cNvSpPr/>
          <p:nvPr/>
        </p:nvSpPr>
        <p:spPr>
          <a:xfrm>
            <a:off x="1691680" y="4725144"/>
            <a:ext cx="1215751" cy="348444"/>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100000"/>
              </a:lnSpc>
            </a:pPr>
            <a:r>
              <a:rPr lang="en-GB" sz="1600" dirty="0" smtClean="0">
                <a:solidFill>
                  <a:srgbClr val="FFFFFF"/>
                </a:solidFill>
              </a:rPr>
              <a:t>Not enough</a:t>
            </a:r>
          </a:p>
        </p:txBody>
      </p:sp>
      <p:sp>
        <p:nvSpPr>
          <p:cNvPr id="43" name="TextBox 42"/>
          <p:cNvSpPr txBox="1"/>
          <p:nvPr/>
        </p:nvSpPr>
        <p:spPr>
          <a:xfrm>
            <a:off x="228600" y="914400"/>
            <a:ext cx="7924800" cy="683264"/>
          </a:xfrm>
          <a:prstGeom prst="rect">
            <a:avLst/>
          </a:prstGeom>
          <a:noFill/>
        </p:spPr>
        <p:txBody>
          <a:bodyPr wrap="square" rtlCol="0">
            <a:spAutoFit/>
          </a:bodyPr>
          <a:lstStyle/>
          <a:p>
            <a:pPr marL="360000" lvl="1" indent="-342900" eaLnBrk="0" hangingPunct="0">
              <a:lnSpc>
                <a:spcPct val="80000"/>
              </a:lnSpc>
              <a:spcBef>
                <a:spcPct val="20000"/>
              </a:spcBef>
              <a:spcAft>
                <a:spcPts val="1200"/>
              </a:spcAft>
              <a:buClr>
                <a:srgbClr val="E46C0A"/>
              </a:buClr>
              <a:buBlip>
                <a:blip r:embed="rId4"/>
              </a:buBlip>
              <a:defRPr/>
            </a:pPr>
            <a:r>
              <a:rPr lang="en-US" dirty="0" smtClean="0">
                <a:solidFill>
                  <a:srgbClr val="003366"/>
                </a:solidFill>
                <a:latin typeface="Arial Narrow" pitchFamily="34" charset="0"/>
                <a:ea typeface="+mn-ea"/>
              </a:rPr>
              <a:t>Financing mechanisms for the sound management of E-waste are based on EPR schemes</a:t>
            </a:r>
          </a:p>
        </p:txBody>
      </p:sp>
      <p:sp>
        <p:nvSpPr>
          <p:cNvPr id="44" name="TextBox 43"/>
          <p:cNvSpPr txBox="1"/>
          <p:nvPr/>
        </p:nvSpPr>
        <p:spPr>
          <a:xfrm>
            <a:off x="228600" y="6096000"/>
            <a:ext cx="2667000" cy="307777"/>
          </a:xfrm>
          <a:prstGeom prst="rect">
            <a:avLst/>
          </a:prstGeom>
          <a:noFill/>
        </p:spPr>
        <p:txBody>
          <a:bodyPr wrap="square" rtlCol="0">
            <a:spAutoFit/>
          </a:bodyPr>
          <a:lstStyle/>
          <a:p>
            <a:r>
              <a:rPr lang="en-US" sz="1400" dirty="0" smtClean="0"/>
              <a:t>Source: WRF</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dissolve">
                                      <p:cBhvr>
                                        <p:cTn id="49" dur="500"/>
                                        <p:tgtEl>
                                          <p:spTgt spid="42"/>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31"/>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33"/>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39"/>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7" presetClass="emph" presetSubtype="2" fill="hold" nodeType="clickEffect">
                                  <p:stCondLst>
                                    <p:cond delay="0"/>
                                  </p:stCondLst>
                                  <p:childTnLst>
                                    <p:animClr clrSpc="rgb" dir="cw">
                                      <p:cBhvr>
                                        <p:cTn id="67" dur="500" fill="hold"/>
                                        <p:tgtEl>
                                          <p:spTgt spid="28"/>
                                        </p:tgtEl>
                                        <p:attrNameLst>
                                          <p:attrName>stroke.color</p:attrName>
                                        </p:attrNameLst>
                                      </p:cBhvr>
                                      <p:to>
                                        <a:srgbClr val="FF0000"/>
                                      </p:to>
                                    </p:animClr>
                                    <p:set>
                                      <p:cBhvr>
                                        <p:cTn id="68" dur="500" fill="hold"/>
                                        <p:tgtEl>
                                          <p:spTgt spid="28"/>
                                        </p:tgtEl>
                                        <p:attrNameLst>
                                          <p:attrName>stroke.on</p:attrName>
                                        </p:attrNameLst>
                                      </p:cBhvr>
                                      <p:to>
                                        <p:strVal val="true"/>
                                      </p:to>
                                    </p:set>
                                  </p:childTnLst>
                                </p:cTn>
                              </p:par>
                              <p:par>
                                <p:cTn id="69" presetID="7" presetClass="emph" presetSubtype="2" fill="hold" nodeType="withEffect">
                                  <p:stCondLst>
                                    <p:cond delay="0"/>
                                  </p:stCondLst>
                                  <p:childTnLst>
                                    <p:animClr clrSpc="rgb" dir="cw">
                                      <p:cBhvr>
                                        <p:cTn id="70" dur="500" fill="hold"/>
                                        <p:tgtEl>
                                          <p:spTgt spid="29"/>
                                        </p:tgtEl>
                                        <p:attrNameLst>
                                          <p:attrName>stroke.color</p:attrName>
                                        </p:attrNameLst>
                                      </p:cBhvr>
                                      <p:to>
                                        <a:srgbClr val="FF0000"/>
                                      </p:to>
                                    </p:animClr>
                                    <p:set>
                                      <p:cBhvr>
                                        <p:cTn id="71" dur="500" fill="hold"/>
                                        <p:tgtEl>
                                          <p:spTgt spid="29"/>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21" grpId="0" animBg="1"/>
      <p:bldP spid="22" grpId="0" animBg="1"/>
      <p:bldP spid="23" grpId="0" animBg="1"/>
      <p:bldP spid="24" grpId="0" animBg="1"/>
      <p:bldP spid="27" grpId="0" animBg="1"/>
      <p:bldP spid="28" grpId="0" animBg="1"/>
      <p:bldP spid="29" grpId="0" animBg="1"/>
      <p:bldP spid="30" grpId="0" animBg="1"/>
      <p:bldP spid="34" grpId="0" animBg="1"/>
      <p:bldP spid="35" grpId="0" animBg="1"/>
      <p:bldP spid="40" grpId="0"/>
      <p:bldP spid="41"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andeau-titre"/>
          <p:cNvPicPr>
            <a:picLocks noChangeAspect="1" noChangeArrowheads="1"/>
          </p:cNvPicPr>
          <p:nvPr/>
        </p:nvPicPr>
        <p:blipFill>
          <a:blip r:embed="rId3" cstate="print"/>
          <a:srcRect/>
          <a:stretch>
            <a:fillRect/>
          </a:stretch>
        </p:blipFill>
        <p:spPr bwMode="auto">
          <a:xfrm>
            <a:off x="0" y="0"/>
            <a:ext cx="9144000" cy="815975"/>
          </a:xfrm>
          <a:prstGeom prst="rect">
            <a:avLst/>
          </a:prstGeom>
          <a:noFill/>
          <a:ln w="9525">
            <a:noFill/>
            <a:miter lim="800000"/>
            <a:headEnd/>
            <a:tailEnd/>
          </a:ln>
        </p:spPr>
      </p:pic>
      <p:sp>
        <p:nvSpPr>
          <p:cNvPr id="5123" name="Text Box 3"/>
          <p:cNvSpPr txBox="1">
            <a:spLocks noChangeArrowheads="1"/>
          </p:cNvSpPr>
          <p:nvPr/>
        </p:nvSpPr>
        <p:spPr bwMode="auto">
          <a:xfrm>
            <a:off x="152400" y="152400"/>
            <a:ext cx="7315200" cy="646331"/>
          </a:xfrm>
          <a:prstGeom prst="rect">
            <a:avLst/>
          </a:prstGeom>
          <a:noFill/>
          <a:ln w="9525">
            <a:noFill/>
            <a:miter lim="800000"/>
            <a:headEnd/>
            <a:tailEnd/>
          </a:ln>
        </p:spPr>
        <p:txBody>
          <a:bodyPr>
            <a:spAutoFit/>
          </a:bodyPr>
          <a:lstStyle/>
          <a:p>
            <a:pPr eaLnBrk="0" hangingPunct="0"/>
            <a:r>
              <a:rPr lang="fr-FR" sz="3600" dirty="0" smtClean="0">
                <a:solidFill>
                  <a:schemeClr val="bg1"/>
                </a:solidFill>
              </a:rPr>
              <a:t>Challenges in the ESM of E-</a:t>
            </a:r>
            <a:r>
              <a:rPr lang="fr-FR" sz="3600" dirty="0" err="1" smtClean="0">
                <a:solidFill>
                  <a:schemeClr val="bg1"/>
                </a:solidFill>
              </a:rPr>
              <a:t>waste</a:t>
            </a:r>
            <a:endParaRPr lang="fr-FR" sz="3600" dirty="0"/>
          </a:p>
        </p:txBody>
      </p:sp>
      <p:sp>
        <p:nvSpPr>
          <p:cNvPr id="5124" name="Rectangle 4"/>
          <p:cNvSpPr>
            <a:spLocks noChangeArrowheads="1"/>
          </p:cNvSpPr>
          <p:nvPr/>
        </p:nvSpPr>
        <p:spPr bwMode="auto">
          <a:xfrm>
            <a:off x="0" y="6477000"/>
            <a:ext cx="9144000" cy="381000"/>
          </a:xfrm>
          <a:prstGeom prst="rect">
            <a:avLst/>
          </a:prstGeom>
          <a:solidFill>
            <a:schemeClr val="bg2"/>
          </a:solidFill>
          <a:ln w="9525">
            <a:noFill/>
            <a:miter lim="800000"/>
            <a:headEnd/>
            <a:tailEnd/>
          </a:ln>
        </p:spPr>
        <p:txBody>
          <a:bodyPr wrap="none" anchor="ctr"/>
          <a:lstStyle/>
          <a:p>
            <a:pPr eaLnBrk="0" hangingPunct="0"/>
            <a:endParaRPr lang="en-CA" dirty="0"/>
          </a:p>
        </p:txBody>
      </p:sp>
      <p:sp>
        <p:nvSpPr>
          <p:cNvPr id="6" name="TextBox 5"/>
          <p:cNvSpPr txBox="1"/>
          <p:nvPr/>
        </p:nvSpPr>
        <p:spPr>
          <a:xfrm>
            <a:off x="228600" y="914400"/>
            <a:ext cx="7924800" cy="683264"/>
          </a:xfrm>
          <a:prstGeom prst="rect">
            <a:avLst/>
          </a:prstGeom>
          <a:noFill/>
        </p:spPr>
        <p:txBody>
          <a:bodyPr wrap="square" rtlCol="0">
            <a:spAutoFit/>
          </a:bodyPr>
          <a:lstStyle/>
          <a:p>
            <a:pPr marL="360000" lvl="1" indent="-342900" eaLnBrk="0" hangingPunct="0">
              <a:lnSpc>
                <a:spcPct val="80000"/>
              </a:lnSpc>
              <a:spcBef>
                <a:spcPct val="20000"/>
              </a:spcBef>
              <a:spcAft>
                <a:spcPts val="1200"/>
              </a:spcAft>
              <a:buClr>
                <a:srgbClr val="E46C0A"/>
              </a:buClr>
              <a:buBlip>
                <a:blip r:embed="rId4"/>
              </a:buBlip>
              <a:defRPr/>
            </a:pPr>
            <a:r>
              <a:rPr lang="en-US" dirty="0" smtClean="0">
                <a:solidFill>
                  <a:srgbClr val="003366"/>
                </a:solidFill>
                <a:latin typeface="Arial Narrow" pitchFamily="34" charset="0"/>
                <a:ea typeface="+mn-ea"/>
              </a:rPr>
              <a:t>Policy tools such as EPR schemes are difficult to implement in developing countries and countries with economies in transition</a:t>
            </a:r>
          </a:p>
        </p:txBody>
      </p:sp>
      <p:cxnSp>
        <p:nvCxnSpPr>
          <p:cNvPr id="8" name="Curved Connector 3"/>
          <p:cNvCxnSpPr/>
          <p:nvPr/>
        </p:nvCxnSpPr>
        <p:spPr>
          <a:xfrm rot="10800000" flipV="1">
            <a:off x="1300367" y="4221088"/>
            <a:ext cx="1039384" cy="1140532"/>
          </a:xfrm>
          <a:prstGeom prst="curvedConnector2">
            <a:avLst/>
          </a:prstGeom>
          <a:ln w="38100" cmpd="sng">
            <a:solidFill>
              <a:srgbClr val="A6A6A6"/>
            </a:solidFill>
            <a:tailEnd type="triangle" w="lg" len="lg"/>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6835520" y="3908648"/>
            <a:ext cx="1615448" cy="648072"/>
          </a:xfrm>
          <a:prstGeom prst="rect">
            <a:avLst/>
          </a:prstGeom>
          <a:solidFill>
            <a:schemeClr val="accent1">
              <a:lumMod val="40000"/>
              <a:lumOff val="60000"/>
            </a:schemeClr>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00000"/>
              </a:lnSpc>
            </a:pPr>
            <a:r>
              <a:rPr lang="en-GB" sz="1600" b="1" dirty="0" smtClean="0">
                <a:solidFill>
                  <a:schemeClr val="tx1"/>
                </a:solidFill>
              </a:rPr>
              <a:t>Consumer</a:t>
            </a:r>
            <a:endParaRPr lang="en-GB" sz="1600" b="1" dirty="0">
              <a:solidFill>
                <a:schemeClr val="tx1"/>
              </a:solidFill>
            </a:endParaRPr>
          </a:p>
        </p:txBody>
      </p:sp>
      <p:sp>
        <p:nvSpPr>
          <p:cNvPr id="10" name="Rectangle 9"/>
          <p:cNvSpPr/>
          <p:nvPr/>
        </p:nvSpPr>
        <p:spPr>
          <a:xfrm>
            <a:off x="6228184" y="5373216"/>
            <a:ext cx="1615448" cy="648072"/>
          </a:xfrm>
          <a:prstGeom prst="rect">
            <a:avLst/>
          </a:prstGeom>
          <a:solidFill>
            <a:schemeClr val="accent4">
              <a:lumMod val="60000"/>
              <a:lumOff val="40000"/>
            </a:schemeClr>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00000"/>
              </a:lnSpc>
            </a:pPr>
            <a:r>
              <a:rPr lang="en-GB" sz="1600" b="1" dirty="0" smtClean="0">
                <a:solidFill>
                  <a:schemeClr val="tx1"/>
                </a:solidFill>
              </a:rPr>
              <a:t>Informal Collectors</a:t>
            </a:r>
            <a:endParaRPr lang="en-GB" sz="1600" b="1" dirty="0">
              <a:solidFill>
                <a:schemeClr val="tx1"/>
              </a:solidFill>
            </a:endParaRPr>
          </a:p>
        </p:txBody>
      </p:sp>
      <p:sp>
        <p:nvSpPr>
          <p:cNvPr id="11" name="Rectangle 10"/>
          <p:cNvSpPr/>
          <p:nvPr/>
        </p:nvSpPr>
        <p:spPr>
          <a:xfrm>
            <a:off x="2803072" y="5373216"/>
            <a:ext cx="1615448" cy="648072"/>
          </a:xfrm>
          <a:prstGeom prst="rect">
            <a:avLst/>
          </a:prstGeom>
          <a:solidFill>
            <a:schemeClr val="accent4">
              <a:lumMod val="60000"/>
              <a:lumOff val="40000"/>
            </a:schemeClr>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00000"/>
              </a:lnSpc>
            </a:pPr>
            <a:r>
              <a:rPr lang="en-GB" sz="1600" b="1" dirty="0" smtClean="0">
                <a:solidFill>
                  <a:schemeClr val="tx1"/>
                </a:solidFill>
              </a:rPr>
              <a:t>Informal</a:t>
            </a:r>
          </a:p>
          <a:p>
            <a:pPr algn="ctr">
              <a:lnSpc>
                <a:spcPct val="100000"/>
              </a:lnSpc>
            </a:pPr>
            <a:r>
              <a:rPr lang="en-GB" sz="1600" b="1" dirty="0" smtClean="0">
                <a:solidFill>
                  <a:schemeClr val="tx1"/>
                </a:solidFill>
              </a:rPr>
              <a:t>Recyclers</a:t>
            </a:r>
            <a:endParaRPr lang="en-GB" sz="1600" b="1" dirty="0">
              <a:solidFill>
                <a:schemeClr val="tx1"/>
              </a:solidFill>
            </a:endParaRPr>
          </a:p>
        </p:txBody>
      </p:sp>
      <p:sp>
        <p:nvSpPr>
          <p:cNvPr id="12" name="Rectangle 11"/>
          <p:cNvSpPr/>
          <p:nvPr/>
        </p:nvSpPr>
        <p:spPr>
          <a:xfrm>
            <a:off x="2139364" y="3908648"/>
            <a:ext cx="1615448" cy="648072"/>
          </a:xfrm>
          <a:prstGeom prst="rect">
            <a:avLst/>
          </a:prstGeom>
          <a:solidFill>
            <a:schemeClr val="accent1">
              <a:lumMod val="40000"/>
              <a:lumOff val="60000"/>
            </a:schemeClr>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00000"/>
              </a:lnSpc>
            </a:pPr>
            <a:r>
              <a:rPr lang="en-GB" sz="1600" b="1" dirty="0" smtClean="0">
                <a:solidFill>
                  <a:schemeClr val="tx1"/>
                </a:solidFill>
              </a:rPr>
              <a:t>End-Processor</a:t>
            </a:r>
            <a:endParaRPr lang="en-GB" sz="1600" b="1" dirty="0">
              <a:solidFill>
                <a:schemeClr val="tx1"/>
              </a:solidFill>
            </a:endParaRPr>
          </a:p>
        </p:txBody>
      </p:sp>
      <p:sp>
        <p:nvSpPr>
          <p:cNvPr id="13" name="Rectangle 12"/>
          <p:cNvSpPr/>
          <p:nvPr/>
        </p:nvSpPr>
        <p:spPr>
          <a:xfrm>
            <a:off x="292256" y="5373216"/>
            <a:ext cx="1615448" cy="648072"/>
          </a:xfrm>
          <a:prstGeom prst="rect">
            <a:avLst/>
          </a:prstGeom>
          <a:solidFill>
            <a:schemeClr val="accent1">
              <a:lumMod val="40000"/>
              <a:lumOff val="60000"/>
            </a:schemeClr>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00000"/>
              </a:lnSpc>
            </a:pPr>
            <a:r>
              <a:rPr lang="en-GB" sz="1600" b="1" dirty="0" smtClean="0">
                <a:solidFill>
                  <a:schemeClr val="tx1"/>
                </a:solidFill>
              </a:rPr>
              <a:t>Controlled Disposal</a:t>
            </a:r>
            <a:endParaRPr lang="en-GB" sz="1600" b="1" dirty="0">
              <a:solidFill>
                <a:schemeClr val="tx1"/>
              </a:solidFill>
            </a:endParaRPr>
          </a:p>
        </p:txBody>
      </p:sp>
      <p:sp>
        <p:nvSpPr>
          <p:cNvPr id="14" name="Rectangle 13"/>
          <p:cNvSpPr/>
          <p:nvPr/>
        </p:nvSpPr>
        <p:spPr>
          <a:xfrm>
            <a:off x="6403472" y="2564904"/>
            <a:ext cx="1615448" cy="648072"/>
          </a:xfrm>
          <a:prstGeom prst="rect">
            <a:avLst/>
          </a:prstGeom>
          <a:solidFill>
            <a:schemeClr val="accent1">
              <a:lumMod val="40000"/>
              <a:lumOff val="60000"/>
            </a:schemeClr>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00000"/>
              </a:lnSpc>
            </a:pPr>
            <a:r>
              <a:rPr lang="en-GB" sz="1600" b="1" dirty="0" smtClean="0">
                <a:solidFill>
                  <a:schemeClr val="tx1"/>
                </a:solidFill>
              </a:rPr>
              <a:t>Distributor / Retailer</a:t>
            </a:r>
            <a:endParaRPr lang="en-GB" sz="1600" b="1" dirty="0">
              <a:solidFill>
                <a:schemeClr val="tx1"/>
              </a:solidFill>
            </a:endParaRPr>
          </a:p>
        </p:txBody>
      </p:sp>
      <p:sp>
        <p:nvSpPr>
          <p:cNvPr id="15" name="Rectangle 14"/>
          <p:cNvSpPr/>
          <p:nvPr/>
        </p:nvSpPr>
        <p:spPr>
          <a:xfrm>
            <a:off x="292256" y="1628800"/>
            <a:ext cx="1615448" cy="648072"/>
          </a:xfrm>
          <a:prstGeom prst="rect">
            <a:avLst/>
          </a:prstGeom>
          <a:solidFill>
            <a:schemeClr val="accent1">
              <a:lumMod val="40000"/>
              <a:lumOff val="60000"/>
            </a:schemeClr>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00000"/>
              </a:lnSpc>
            </a:pPr>
            <a:r>
              <a:rPr lang="en-GB" sz="1600" b="1" dirty="0" smtClean="0">
                <a:solidFill>
                  <a:schemeClr val="tx1"/>
                </a:solidFill>
              </a:rPr>
              <a:t>Mineral Deposits</a:t>
            </a:r>
            <a:endParaRPr lang="en-GB" sz="1600" b="1" dirty="0">
              <a:solidFill>
                <a:schemeClr val="tx1"/>
              </a:solidFill>
            </a:endParaRPr>
          </a:p>
        </p:txBody>
      </p:sp>
      <p:sp>
        <p:nvSpPr>
          <p:cNvPr id="16" name="Rectangle 15"/>
          <p:cNvSpPr/>
          <p:nvPr/>
        </p:nvSpPr>
        <p:spPr>
          <a:xfrm>
            <a:off x="4468720" y="1628800"/>
            <a:ext cx="1615448" cy="648072"/>
          </a:xfrm>
          <a:prstGeom prst="rect">
            <a:avLst/>
          </a:prstGeom>
          <a:solidFill>
            <a:schemeClr val="accent1">
              <a:lumMod val="40000"/>
              <a:lumOff val="60000"/>
            </a:schemeClr>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00000"/>
              </a:lnSpc>
            </a:pPr>
            <a:r>
              <a:rPr lang="en-GB" sz="1600" b="1" dirty="0" smtClean="0">
                <a:solidFill>
                  <a:schemeClr val="tx1"/>
                </a:solidFill>
              </a:rPr>
              <a:t>Producer / Importer</a:t>
            </a:r>
            <a:endParaRPr lang="en-GB" sz="1600" b="1" dirty="0">
              <a:solidFill>
                <a:schemeClr val="tx1"/>
              </a:solidFill>
            </a:endParaRPr>
          </a:p>
        </p:txBody>
      </p:sp>
      <p:sp>
        <p:nvSpPr>
          <p:cNvPr id="17" name="Rectangle 16"/>
          <p:cNvSpPr/>
          <p:nvPr/>
        </p:nvSpPr>
        <p:spPr>
          <a:xfrm>
            <a:off x="2524504" y="2564904"/>
            <a:ext cx="1615448" cy="648072"/>
          </a:xfrm>
          <a:prstGeom prst="rect">
            <a:avLst/>
          </a:prstGeom>
          <a:solidFill>
            <a:schemeClr val="accent1">
              <a:lumMod val="40000"/>
              <a:lumOff val="60000"/>
            </a:schemeClr>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00000"/>
              </a:lnSpc>
            </a:pPr>
            <a:r>
              <a:rPr lang="en-GB" sz="1600" b="1" dirty="0" smtClean="0">
                <a:solidFill>
                  <a:schemeClr val="tx1"/>
                </a:solidFill>
              </a:rPr>
              <a:t>Raw Material</a:t>
            </a:r>
          </a:p>
          <a:p>
            <a:pPr algn="ctr">
              <a:lnSpc>
                <a:spcPct val="100000"/>
              </a:lnSpc>
            </a:pPr>
            <a:r>
              <a:rPr lang="en-GB" sz="1600" b="1" dirty="0" smtClean="0">
                <a:solidFill>
                  <a:schemeClr val="tx1"/>
                </a:solidFill>
              </a:rPr>
              <a:t>Industry</a:t>
            </a:r>
            <a:endParaRPr lang="en-GB" sz="1600" b="1" dirty="0">
              <a:solidFill>
                <a:schemeClr val="tx1"/>
              </a:solidFill>
            </a:endParaRPr>
          </a:p>
        </p:txBody>
      </p:sp>
      <p:sp>
        <p:nvSpPr>
          <p:cNvPr id="18" name="Freeform 17"/>
          <p:cNvSpPr/>
          <p:nvPr/>
        </p:nvSpPr>
        <p:spPr>
          <a:xfrm>
            <a:off x="3570111" y="1961444"/>
            <a:ext cx="889000" cy="592667"/>
          </a:xfrm>
          <a:custGeom>
            <a:avLst/>
            <a:gdLst>
              <a:gd name="connsiteX0" fmla="*/ 0 w 889000"/>
              <a:gd name="connsiteY0" fmla="*/ 592667 h 592667"/>
              <a:gd name="connsiteX1" fmla="*/ 155222 w 889000"/>
              <a:gd name="connsiteY1" fmla="*/ 451556 h 592667"/>
              <a:gd name="connsiteX2" fmla="*/ 366889 w 889000"/>
              <a:gd name="connsiteY2" fmla="*/ 296334 h 592667"/>
              <a:gd name="connsiteX3" fmla="*/ 606778 w 889000"/>
              <a:gd name="connsiteY3" fmla="*/ 155223 h 592667"/>
              <a:gd name="connsiteX4" fmla="*/ 762000 w 889000"/>
              <a:gd name="connsiteY4" fmla="*/ 56445 h 592667"/>
              <a:gd name="connsiteX5" fmla="*/ 889000 w 889000"/>
              <a:gd name="connsiteY5" fmla="*/ 0 h 59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000" h="592667">
                <a:moveTo>
                  <a:pt x="0" y="592667"/>
                </a:moveTo>
                <a:cubicBezTo>
                  <a:pt x="47037" y="546806"/>
                  <a:pt x="94074" y="500945"/>
                  <a:pt x="155222" y="451556"/>
                </a:cubicBezTo>
                <a:cubicBezTo>
                  <a:pt x="216370" y="402167"/>
                  <a:pt x="291630" y="345723"/>
                  <a:pt x="366889" y="296334"/>
                </a:cubicBezTo>
                <a:cubicBezTo>
                  <a:pt x="442148" y="246945"/>
                  <a:pt x="540926" y="195204"/>
                  <a:pt x="606778" y="155223"/>
                </a:cubicBezTo>
                <a:cubicBezTo>
                  <a:pt x="672630" y="115242"/>
                  <a:pt x="714963" y="82315"/>
                  <a:pt x="762000" y="56445"/>
                </a:cubicBezTo>
                <a:cubicBezTo>
                  <a:pt x="809037" y="30574"/>
                  <a:pt x="889000" y="0"/>
                  <a:pt x="889000" y="0"/>
                </a:cubicBezTo>
              </a:path>
            </a:pathLst>
          </a:custGeom>
          <a:ln w="38100" cmpd="sng">
            <a:solidFill>
              <a:srgbClr val="A6A6A6"/>
            </a:solidFill>
            <a:headEnd type="none"/>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6096000" y="1947333"/>
            <a:ext cx="917222" cy="592667"/>
          </a:xfrm>
          <a:custGeom>
            <a:avLst/>
            <a:gdLst>
              <a:gd name="connsiteX0" fmla="*/ 0 w 917222"/>
              <a:gd name="connsiteY0" fmla="*/ 0 h 592667"/>
              <a:gd name="connsiteX1" fmla="*/ 296333 w 917222"/>
              <a:gd name="connsiteY1" fmla="*/ 155223 h 592667"/>
              <a:gd name="connsiteX2" fmla="*/ 479778 w 917222"/>
              <a:gd name="connsiteY2" fmla="*/ 254000 h 592667"/>
              <a:gd name="connsiteX3" fmla="*/ 649111 w 917222"/>
              <a:gd name="connsiteY3" fmla="*/ 352778 h 592667"/>
              <a:gd name="connsiteX4" fmla="*/ 776111 w 917222"/>
              <a:gd name="connsiteY4" fmla="*/ 479778 h 592667"/>
              <a:gd name="connsiteX5" fmla="*/ 917222 w 917222"/>
              <a:gd name="connsiteY5" fmla="*/ 592667 h 592667"/>
              <a:gd name="connsiteX0" fmla="*/ 0 w 917222"/>
              <a:gd name="connsiteY0" fmla="*/ 0 h 592667"/>
              <a:gd name="connsiteX1" fmla="*/ 296333 w 917222"/>
              <a:gd name="connsiteY1" fmla="*/ 155223 h 592667"/>
              <a:gd name="connsiteX2" fmla="*/ 479778 w 917222"/>
              <a:gd name="connsiteY2" fmla="*/ 254000 h 592667"/>
              <a:gd name="connsiteX3" fmla="*/ 653344 w 917222"/>
              <a:gd name="connsiteY3" fmla="*/ 369712 h 592667"/>
              <a:gd name="connsiteX4" fmla="*/ 776111 w 917222"/>
              <a:gd name="connsiteY4" fmla="*/ 479778 h 592667"/>
              <a:gd name="connsiteX5" fmla="*/ 917222 w 917222"/>
              <a:gd name="connsiteY5" fmla="*/ 592667 h 59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222" h="592667">
                <a:moveTo>
                  <a:pt x="0" y="0"/>
                </a:moveTo>
                <a:lnTo>
                  <a:pt x="296333" y="155223"/>
                </a:lnTo>
                <a:cubicBezTo>
                  <a:pt x="376296" y="197556"/>
                  <a:pt x="420276" y="218252"/>
                  <a:pt x="479778" y="254000"/>
                </a:cubicBezTo>
                <a:cubicBezTo>
                  <a:pt x="539280" y="289748"/>
                  <a:pt x="603955" y="332082"/>
                  <a:pt x="653344" y="369712"/>
                </a:cubicBezTo>
                <a:cubicBezTo>
                  <a:pt x="702733" y="407342"/>
                  <a:pt x="732131" y="442619"/>
                  <a:pt x="776111" y="479778"/>
                </a:cubicBezTo>
                <a:cubicBezTo>
                  <a:pt x="820091" y="516937"/>
                  <a:pt x="917222" y="592667"/>
                  <a:pt x="917222" y="592667"/>
                </a:cubicBezTo>
              </a:path>
            </a:pathLst>
          </a:custGeom>
          <a:ln w="38100" cmpd="sng">
            <a:solidFill>
              <a:srgbClr val="A6A6A6"/>
            </a:solidFill>
            <a:headEnd type="none"/>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7450667" y="3203222"/>
            <a:ext cx="184280" cy="691445"/>
          </a:xfrm>
          <a:custGeom>
            <a:avLst/>
            <a:gdLst>
              <a:gd name="connsiteX0" fmla="*/ 0 w 185534"/>
              <a:gd name="connsiteY0" fmla="*/ 0 h 691445"/>
              <a:gd name="connsiteX1" fmla="*/ 56444 w 185534"/>
              <a:gd name="connsiteY1" fmla="*/ 155222 h 691445"/>
              <a:gd name="connsiteX2" fmla="*/ 127000 w 185534"/>
              <a:gd name="connsiteY2" fmla="*/ 324556 h 691445"/>
              <a:gd name="connsiteX3" fmla="*/ 155222 w 185534"/>
              <a:gd name="connsiteY3" fmla="*/ 465667 h 691445"/>
              <a:gd name="connsiteX4" fmla="*/ 183444 w 185534"/>
              <a:gd name="connsiteY4" fmla="*/ 592667 h 691445"/>
              <a:gd name="connsiteX5" fmla="*/ 183444 w 185534"/>
              <a:gd name="connsiteY5" fmla="*/ 691445 h 691445"/>
              <a:gd name="connsiteX0" fmla="*/ 0 w 185534"/>
              <a:gd name="connsiteY0" fmla="*/ 0 h 691445"/>
              <a:gd name="connsiteX1" fmla="*/ 56444 w 185534"/>
              <a:gd name="connsiteY1" fmla="*/ 155222 h 691445"/>
              <a:gd name="connsiteX2" fmla="*/ 127000 w 185534"/>
              <a:gd name="connsiteY2" fmla="*/ 324556 h 691445"/>
              <a:gd name="connsiteX3" fmla="*/ 155222 w 185534"/>
              <a:gd name="connsiteY3" fmla="*/ 465667 h 691445"/>
              <a:gd name="connsiteX4" fmla="*/ 183444 w 185534"/>
              <a:gd name="connsiteY4" fmla="*/ 592667 h 691445"/>
              <a:gd name="connsiteX5" fmla="*/ 183444 w 185534"/>
              <a:gd name="connsiteY5" fmla="*/ 691445 h 691445"/>
              <a:gd name="connsiteX0" fmla="*/ 0 w 185534"/>
              <a:gd name="connsiteY0" fmla="*/ 0 h 691445"/>
              <a:gd name="connsiteX1" fmla="*/ 56444 w 185534"/>
              <a:gd name="connsiteY1" fmla="*/ 155222 h 691445"/>
              <a:gd name="connsiteX2" fmla="*/ 127000 w 185534"/>
              <a:gd name="connsiteY2" fmla="*/ 324556 h 691445"/>
              <a:gd name="connsiteX3" fmla="*/ 155222 w 185534"/>
              <a:gd name="connsiteY3" fmla="*/ 465667 h 691445"/>
              <a:gd name="connsiteX4" fmla="*/ 183444 w 185534"/>
              <a:gd name="connsiteY4" fmla="*/ 592667 h 691445"/>
              <a:gd name="connsiteX5" fmla="*/ 183444 w 185534"/>
              <a:gd name="connsiteY5" fmla="*/ 691445 h 691445"/>
              <a:gd name="connsiteX0" fmla="*/ 0 w 184280"/>
              <a:gd name="connsiteY0" fmla="*/ 0 h 691445"/>
              <a:gd name="connsiteX1" fmla="*/ 56444 w 184280"/>
              <a:gd name="connsiteY1" fmla="*/ 155222 h 691445"/>
              <a:gd name="connsiteX2" fmla="*/ 127000 w 184280"/>
              <a:gd name="connsiteY2" fmla="*/ 324556 h 691445"/>
              <a:gd name="connsiteX3" fmla="*/ 172156 w 184280"/>
              <a:gd name="connsiteY3" fmla="*/ 465667 h 691445"/>
              <a:gd name="connsiteX4" fmla="*/ 183444 w 184280"/>
              <a:gd name="connsiteY4" fmla="*/ 592667 h 691445"/>
              <a:gd name="connsiteX5" fmla="*/ 183444 w 184280"/>
              <a:gd name="connsiteY5" fmla="*/ 691445 h 691445"/>
              <a:gd name="connsiteX0" fmla="*/ 0 w 184280"/>
              <a:gd name="connsiteY0" fmla="*/ 0 h 691445"/>
              <a:gd name="connsiteX1" fmla="*/ 56444 w 184280"/>
              <a:gd name="connsiteY1" fmla="*/ 155222 h 691445"/>
              <a:gd name="connsiteX2" fmla="*/ 122767 w 184280"/>
              <a:gd name="connsiteY2" fmla="*/ 299156 h 691445"/>
              <a:gd name="connsiteX3" fmla="*/ 172156 w 184280"/>
              <a:gd name="connsiteY3" fmla="*/ 465667 h 691445"/>
              <a:gd name="connsiteX4" fmla="*/ 183444 w 184280"/>
              <a:gd name="connsiteY4" fmla="*/ 592667 h 691445"/>
              <a:gd name="connsiteX5" fmla="*/ 183444 w 184280"/>
              <a:gd name="connsiteY5" fmla="*/ 691445 h 691445"/>
              <a:gd name="connsiteX0" fmla="*/ 0 w 184280"/>
              <a:gd name="connsiteY0" fmla="*/ 0 h 691445"/>
              <a:gd name="connsiteX1" fmla="*/ 77611 w 184280"/>
              <a:gd name="connsiteY1" fmla="*/ 155222 h 691445"/>
              <a:gd name="connsiteX2" fmla="*/ 122767 w 184280"/>
              <a:gd name="connsiteY2" fmla="*/ 299156 h 691445"/>
              <a:gd name="connsiteX3" fmla="*/ 172156 w 184280"/>
              <a:gd name="connsiteY3" fmla="*/ 465667 h 691445"/>
              <a:gd name="connsiteX4" fmla="*/ 183444 w 184280"/>
              <a:gd name="connsiteY4" fmla="*/ 592667 h 691445"/>
              <a:gd name="connsiteX5" fmla="*/ 183444 w 184280"/>
              <a:gd name="connsiteY5" fmla="*/ 691445 h 69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280" h="691445">
                <a:moveTo>
                  <a:pt x="0" y="0"/>
                </a:moveTo>
                <a:cubicBezTo>
                  <a:pt x="17638" y="50564"/>
                  <a:pt x="57150" y="105363"/>
                  <a:pt x="77611" y="155222"/>
                </a:cubicBezTo>
                <a:cubicBezTo>
                  <a:pt x="98072" y="205081"/>
                  <a:pt x="107010" y="247415"/>
                  <a:pt x="122767" y="299156"/>
                </a:cubicBezTo>
                <a:cubicBezTo>
                  <a:pt x="138525" y="350897"/>
                  <a:pt x="162043" y="416749"/>
                  <a:pt x="172156" y="465667"/>
                </a:cubicBezTo>
                <a:cubicBezTo>
                  <a:pt x="182269" y="514585"/>
                  <a:pt x="181563" y="555037"/>
                  <a:pt x="183444" y="592667"/>
                </a:cubicBezTo>
                <a:cubicBezTo>
                  <a:pt x="185325" y="630297"/>
                  <a:pt x="183444" y="691445"/>
                  <a:pt x="183444" y="691445"/>
                </a:cubicBezTo>
              </a:path>
            </a:pathLst>
          </a:custGeom>
          <a:ln w="38100" cmpd="sng">
            <a:solidFill>
              <a:srgbClr val="A6A6A6"/>
            </a:solidFill>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a:off x="7308304" y="4543778"/>
            <a:ext cx="296333" cy="818444"/>
          </a:xfrm>
          <a:custGeom>
            <a:avLst/>
            <a:gdLst>
              <a:gd name="connsiteX0" fmla="*/ 296333 w 296333"/>
              <a:gd name="connsiteY0" fmla="*/ 0 h 818444"/>
              <a:gd name="connsiteX1" fmla="*/ 268111 w 296333"/>
              <a:gd name="connsiteY1" fmla="*/ 239889 h 818444"/>
              <a:gd name="connsiteX2" fmla="*/ 225777 w 296333"/>
              <a:gd name="connsiteY2" fmla="*/ 381000 h 818444"/>
              <a:gd name="connsiteX3" fmla="*/ 155222 w 296333"/>
              <a:gd name="connsiteY3" fmla="*/ 508000 h 818444"/>
              <a:gd name="connsiteX4" fmla="*/ 112888 w 296333"/>
              <a:gd name="connsiteY4" fmla="*/ 635000 h 818444"/>
              <a:gd name="connsiteX5" fmla="*/ 56444 w 296333"/>
              <a:gd name="connsiteY5" fmla="*/ 747889 h 818444"/>
              <a:gd name="connsiteX6" fmla="*/ 0 w 296333"/>
              <a:gd name="connsiteY6" fmla="*/ 818444 h 818444"/>
              <a:gd name="connsiteX0" fmla="*/ 296333 w 296333"/>
              <a:gd name="connsiteY0" fmla="*/ 0 h 818444"/>
              <a:gd name="connsiteX1" fmla="*/ 268111 w 296333"/>
              <a:gd name="connsiteY1" fmla="*/ 239889 h 818444"/>
              <a:gd name="connsiteX2" fmla="*/ 225777 w 296333"/>
              <a:gd name="connsiteY2" fmla="*/ 381000 h 818444"/>
              <a:gd name="connsiteX3" fmla="*/ 155222 w 296333"/>
              <a:gd name="connsiteY3" fmla="*/ 508000 h 818444"/>
              <a:gd name="connsiteX4" fmla="*/ 112888 w 296333"/>
              <a:gd name="connsiteY4" fmla="*/ 635000 h 818444"/>
              <a:gd name="connsiteX5" fmla="*/ 56444 w 296333"/>
              <a:gd name="connsiteY5" fmla="*/ 747889 h 818444"/>
              <a:gd name="connsiteX6" fmla="*/ 0 w 296333"/>
              <a:gd name="connsiteY6" fmla="*/ 818444 h 818444"/>
              <a:gd name="connsiteX0" fmla="*/ 296333 w 296333"/>
              <a:gd name="connsiteY0" fmla="*/ 0 h 818444"/>
              <a:gd name="connsiteX1" fmla="*/ 268111 w 296333"/>
              <a:gd name="connsiteY1" fmla="*/ 239889 h 818444"/>
              <a:gd name="connsiteX2" fmla="*/ 225777 w 296333"/>
              <a:gd name="connsiteY2" fmla="*/ 381000 h 818444"/>
              <a:gd name="connsiteX3" fmla="*/ 172156 w 296333"/>
              <a:gd name="connsiteY3" fmla="*/ 508000 h 818444"/>
              <a:gd name="connsiteX4" fmla="*/ 112888 w 296333"/>
              <a:gd name="connsiteY4" fmla="*/ 635000 h 818444"/>
              <a:gd name="connsiteX5" fmla="*/ 56444 w 296333"/>
              <a:gd name="connsiteY5" fmla="*/ 747889 h 818444"/>
              <a:gd name="connsiteX6" fmla="*/ 0 w 296333"/>
              <a:gd name="connsiteY6" fmla="*/ 818444 h 818444"/>
              <a:gd name="connsiteX0" fmla="*/ 296333 w 296333"/>
              <a:gd name="connsiteY0" fmla="*/ 0 h 818444"/>
              <a:gd name="connsiteX1" fmla="*/ 276577 w 296333"/>
              <a:gd name="connsiteY1" fmla="*/ 218722 h 818444"/>
              <a:gd name="connsiteX2" fmla="*/ 225777 w 296333"/>
              <a:gd name="connsiteY2" fmla="*/ 381000 h 818444"/>
              <a:gd name="connsiteX3" fmla="*/ 172156 w 296333"/>
              <a:gd name="connsiteY3" fmla="*/ 508000 h 818444"/>
              <a:gd name="connsiteX4" fmla="*/ 112888 w 296333"/>
              <a:gd name="connsiteY4" fmla="*/ 635000 h 818444"/>
              <a:gd name="connsiteX5" fmla="*/ 56444 w 296333"/>
              <a:gd name="connsiteY5" fmla="*/ 747889 h 818444"/>
              <a:gd name="connsiteX6" fmla="*/ 0 w 296333"/>
              <a:gd name="connsiteY6" fmla="*/ 818444 h 818444"/>
              <a:gd name="connsiteX0" fmla="*/ 296333 w 296333"/>
              <a:gd name="connsiteY0" fmla="*/ 0 h 818444"/>
              <a:gd name="connsiteX1" fmla="*/ 280810 w 296333"/>
              <a:gd name="connsiteY1" fmla="*/ 201789 h 818444"/>
              <a:gd name="connsiteX2" fmla="*/ 225777 w 296333"/>
              <a:gd name="connsiteY2" fmla="*/ 381000 h 818444"/>
              <a:gd name="connsiteX3" fmla="*/ 172156 w 296333"/>
              <a:gd name="connsiteY3" fmla="*/ 508000 h 818444"/>
              <a:gd name="connsiteX4" fmla="*/ 112888 w 296333"/>
              <a:gd name="connsiteY4" fmla="*/ 635000 h 818444"/>
              <a:gd name="connsiteX5" fmla="*/ 56444 w 296333"/>
              <a:gd name="connsiteY5" fmla="*/ 747889 h 818444"/>
              <a:gd name="connsiteX6" fmla="*/ 0 w 296333"/>
              <a:gd name="connsiteY6" fmla="*/ 818444 h 81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333" h="818444">
                <a:moveTo>
                  <a:pt x="296333" y="0"/>
                </a:moveTo>
                <a:cubicBezTo>
                  <a:pt x="288101" y="88194"/>
                  <a:pt x="292569" y="138289"/>
                  <a:pt x="280810" y="201789"/>
                </a:cubicBezTo>
                <a:cubicBezTo>
                  <a:pt x="269051" y="265289"/>
                  <a:pt x="243886" y="329965"/>
                  <a:pt x="225777" y="381000"/>
                </a:cubicBezTo>
                <a:cubicBezTo>
                  <a:pt x="207668" y="432035"/>
                  <a:pt x="190971" y="465667"/>
                  <a:pt x="172156" y="508000"/>
                </a:cubicBezTo>
                <a:cubicBezTo>
                  <a:pt x="153341" y="550333"/>
                  <a:pt x="132173" y="595019"/>
                  <a:pt x="112888" y="635000"/>
                </a:cubicBezTo>
                <a:cubicBezTo>
                  <a:pt x="93603" y="674981"/>
                  <a:pt x="75259" y="717315"/>
                  <a:pt x="56444" y="747889"/>
                </a:cubicBezTo>
                <a:cubicBezTo>
                  <a:pt x="37629" y="778463"/>
                  <a:pt x="0" y="818444"/>
                  <a:pt x="0" y="818444"/>
                </a:cubicBezTo>
              </a:path>
            </a:pathLst>
          </a:custGeom>
          <a:ln w="38100" cap="flat" cmpd="sng">
            <a:solidFill>
              <a:srgbClr val="A6A6A6"/>
            </a:solidFill>
            <a:round/>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a:off x="3833989" y="6021210"/>
            <a:ext cx="2921000" cy="508754"/>
          </a:xfrm>
          <a:custGeom>
            <a:avLst/>
            <a:gdLst>
              <a:gd name="connsiteX0" fmla="*/ 2921000 w 2921000"/>
              <a:gd name="connsiteY0" fmla="*/ 0 h 509251"/>
              <a:gd name="connsiteX1" fmla="*/ 2709334 w 2921000"/>
              <a:gd name="connsiteY1" fmla="*/ 155223 h 509251"/>
              <a:gd name="connsiteX2" fmla="*/ 2483556 w 2921000"/>
              <a:gd name="connsiteY2" fmla="*/ 254000 h 509251"/>
              <a:gd name="connsiteX3" fmla="*/ 2271889 w 2921000"/>
              <a:gd name="connsiteY3" fmla="*/ 352778 h 509251"/>
              <a:gd name="connsiteX4" fmla="*/ 2060222 w 2921000"/>
              <a:gd name="connsiteY4" fmla="*/ 409223 h 509251"/>
              <a:gd name="connsiteX5" fmla="*/ 1763889 w 2921000"/>
              <a:gd name="connsiteY5" fmla="*/ 465667 h 509251"/>
              <a:gd name="connsiteX6" fmla="*/ 1509889 w 2921000"/>
              <a:gd name="connsiteY6" fmla="*/ 508000 h 509251"/>
              <a:gd name="connsiteX7" fmla="*/ 1241778 w 2921000"/>
              <a:gd name="connsiteY7" fmla="*/ 493889 h 509251"/>
              <a:gd name="connsiteX8" fmla="*/ 945445 w 2921000"/>
              <a:gd name="connsiteY8" fmla="*/ 451556 h 509251"/>
              <a:gd name="connsiteX9" fmla="*/ 691445 w 2921000"/>
              <a:gd name="connsiteY9" fmla="*/ 352778 h 509251"/>
              <a:gd name="connsiteX10" fmla="*/ 423334 w 2921000"/>
              <a:gd name="connsiteY10" fmla="*/ 268112 h 509251"/>
              <a:gd name="connsiteX11" fmla="*/ 183445 w 2921000"/>
              <a:gd name="connsiteY11" fmla="*/ 141112 h 509251"/>
              <a:gd name="connsiteX12" fmla="*/ 70556 w 2921000"/>
              <a:gd name="connsiteY12" fmla="*/ 56445 h 509251"/>
              <a:gd name="connsiteX13" fmla="*/ 0 w 2921000"/>
              <a:gd name="connsiteY13" fmla="*/ 0 h 509251"/>
              <a:gd name="connsiteX0" fmla="*/ 2921000 w 2921000"/>
              <a:gd name="connsiteY0" fmla="*/ 0 h 509251"/>
              <a:gd name="connsiteX1" fmla="*/ 2709334 w 2921000"/>
              <a:gd name="connsiteY1" fmla="*/ 155223 h 509251"/>
              <a:gd name="connsiteX2" fmla="*/ 2483556 w 2921000"/>
              <a:gd name="connsiteY2" fmla="*/ 254000 h 509251"/>
              <a:gd name="connsiteX3" fmla="*/ 2271889 w 2921000"/>
              <a:gd name="connsiteY3" fmla="*/ 352778 h 509251"/>
              <a:gd name="connsiteX4" fmla="*/ 2060222 w 2921000"/>
              <a:gd name="connsiteY4" fmla="*/ 409223 h 509251"/>
              <a:gd name="connsiteX5" fmla="*/ 1763889 w 2921000"/>
              <a:gd name="connsiteY5" fmla="*/ 465667 h 509251"/>
              <a:gd name="connsiteX6" fmla="*/ 1509889 w 2921000"/>
              <a:gd name="connsiteY6" fmla="*/ 508000 h 509251"/>
              <a:gd name="connsiteX7" fmla="*/ 1241778 w 2921000"/>
              <a:gd name="connsiteY7" fmla="*/ 493889 h 509251"/>
              <a:gd name="connsiteX8" fmla="*/ 945445 w 2921000"/>
              <a:gd name="connsiteY8" fmla="*/ 451556 h 509251"/>
              <a:gd name="connsiteX9" fmla="*/ 687212 w 2921000"/>
              <a:gd name="connsiteY9" fmla="*/ 369712 h 509251"/>
              <a:gd name="connsiteX10" fmla="*/ 423334 w 2921000"/>
              <a:gd name="connsiteY10" fmla="*/ 268112 h 509251"/>
              <a:gd name="connsiteX11" fmla="*/ 183445 w 2921000"/>
              <a:gd name="connsiteY11" fmla="*/ 141112 h 509251"/>
              <a:gd name="connsiteX12" fmla="*/ 70556 w 2921000"/>
              <a:gd name="connsiteY12" fmla="*/ 56445 h 509251"/>
              <a:gd name="connsiteX13" fmla="*/ 0 w 2921000"/>
              <a:gd name="connsiteY13" fmla="*/ 0 h 509251"/>
              <a:gd name="connsiteX0" fmla="*/ 2921000 w 2921000"/>
              <a:gd name="connsiteY0" fmla="*/ 0 h 509251"/>
              <a:gd name="connsiteX1" fmla="*/ 2709334 w 2921000"/>
              <a:gd name="connsiteY1" fmla="*/ 155223 h 509251"/>
              <a:gd name="connsiteX2" fmla="*/ 2487790 w 2921000"/>
              <a:gd name="connsiteY2" fmla="*/ 266700 h 509251"/>
              <a:gd name="connsiteX3" fmla="*/ 2271889 w 2921000"/>
              <a:gd name="connsiteY3" fmla="*/ 352778 h 509251"/>
              <a:gd name="connsiteX4" fmla="*/ 2060222 w 2921000"/>
              <a:gd name="connsiteY4" fmla="*/ 409223 h 509251"/>
              <a:gd name="connsiteX5" fmla="*/ 1763889 w 2921000"/>
              <a:gd name="connsiteY5" fmla="*/ 465667 h 509251"/>
              <a:gd name="connsiteX6" fmla="*/ 1509889 w 2921000"/>
              <a:gd name="connsiteY6" fmla="*/ 508000 h 509251"/>
              <a:gd name="connsiteX7" fmla="*/ 1241778 w 2921000"/>
              <a:gd name="connsiteY7" fmla="*/ 493889 h 509251"/>
              <a:gd name="connsiteX8" fmla="*/ 945445 w 2921000"/>
              <a:gd name="connsiteY8" fmla="*/ 451556 h 509251"/>
              <a:gd name="connsiteX9" fmla="*/ 687212 w 2921000"/>
              <a:gd name="connsiteY9" fmla="*/ 369712 h 509251"/>
              <a:gd name="connsiteX10" fmla="*/ 423334 w 2921000"/>
              <a:gd name="connsiteY10" fmla="*/ 268112 h 509251"/>
              <a:gd name="connsiteX11" fmla="*/ 183445 w 2921000"/>
              <a:gd name="connsiteY11" fmla="*/ 141112 h 509251"/>
              <a:gd name="connsiteX12" fmla="*/ 70556 w 2921000"/>
              <a:gd name="connsiteY12" fmla="*/ 56445 h 509251"/>
              <a:gd name="connsiteX13" fmla="*/ 0 w 2921000"/>
              <a:gd name="connsiteY13" fmla="*/ 0 h 509251"/>
              <a:gd name="connsiteX0" fmla="*/ 2921000 w 2921000"/>
              <a:gd name="connsiteY0" fmla="*/ 0 h 508754"/>
              <a:gd name="connsiteX1" fmla="*/ 2709334 w 2921000"/>
              <a:gd name="connsiteY1" fmla="*/ 155223 h 508754"/>
              <a:gd name="connsiteX2" fmla="*/ 2487790 w 2921000"/>
              <a:gd name="connsiteY2" fmla="*/ 266700 h 508754"/>
              <a:gd name="connsiteX3" fmla="*/ 2271889 w 2921000"/>
              <a:gd name="connsiteY3" fmla="*/ 352778 h 508754"/>
              <a:gd name="connsiteX4" fmla="*/ 2060222 w 2921000"/>
              <a:gd name="connsiteY4" fmla="*/ 409223 h 508754"/>
              <a:gd name="connsiteX5" fmla="*/ 1793522 w 2921000"/>
              <a:gd name="connsiteY5" fmla="*/ 474134 h 508754"/>
              <a:gd name="connsiteX6" fmla="*/ 1509889 w 2921000"/>
              <a:gd name="connsiteY6" fmla="*/ 508000 h 508754"/>
              <a:gd name="connsiteX7" fmla="*/ 1241778 w 2921000"/>
              <a:gd name="connsiteY7" fmla="*/ 493889 h 508754"/>
              <a:gd name="connsiteX8" fmla="*/ 945445 w 2921000"/>
              <a:gd name="connsiteY8" fmla="*/ 451556 h 508754"/>
              <a:gd name="connsiteX9" fmla="*/ 687212 w 2921000"/>
              <a:gd name="connsiteY9" fmla="*/ 369712 h 508754"/>
              <a:gd name="connsiteX10" fmla="*/ 423334 w 2921000"/>
              <a:gd name="connsiteY10" fmla="*/ 268112 h 508754"/>
              <a:gd name="connsiteX11" fmla="*/ 183445 w 2921000"/>
              <a:gd name="connsiteY11" fmla="*/ 141112 h 508754"/>
              <a:gd name="connsiteX12" fmla="*/ 70556 w 2921000"/>
              <a:gd name="connsiteY12" fmla="*/ 56445 h 508754"/>
              <a:gd name="connsiteX13" fmla="*/ 0 w 2921000"/>
              <a:gd name="connsiteY13" fmla="*/ 0 h 508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000" h="508754">
                <a:moveTo>
                  <a:pt x="2921000" y="0"/>
                </a:moveTo>
                <a:cubicBezTo>
                  <a:pt x="2851620" y="56445"/>
                  <a:pt x="2781536" y="110773"/>
                  <a:pt x="2709334" y="155223"/>
                </a:cubicBezTo>
                <a:cubicBezTo>
                  <a:pt x="2637132" y="199673"/>
                  <a:pt x="2560697" y="233774"/>
                  <a:pt x="2487790" y="266700"/>
                </a:cubicBezTo>
                <a:cubicBezTo>
                  <a:pt x="2414883" y="299626"/>
                  <a:pt x="2343150" y="329024"/>
                  <a:pt x="2271889" y="352778"/>
                </a:cubicBezTo>
                <a:cubicBezTo>
                  <a:pt x="2200628" y="376532"/>
                  <a:pt x="2139950" y="388997"/>
                  <a:pt x="2060222" y="409223"/>
                </a:cubicBezTo>
                <a:cubicBezTo>
                  <a:pt x="1980494" y="429449"/>
                  <a:pt x="1885244" y="457671"/>
                  <a:pt x="1793522" y="474134"/>
                </a:cubicBezTo>
                <a:cubicBezTo>
                  <a:pt x="1701800" y="490597"/>
                  <a:pt x="1601846" y="504708"/>
                  <a:pt x="1509889" y="508000"/>
                </a:cubicBezTo>
                <a:cubicBezTo>
                  <a:pt x="1417932" y="511292"/>
                  <a:pt x="1335852" y="503296"/>
                  <a:pt x="1241778" y="493889"/>
                </a:cubicBezTo>
                <a:cubicBezTo>
                  <a:pt x="1147704" y="484482"/>
                  <a:pt x="1037873" y="472252"/>
                  <a:pt x="945445" y="451556"/>
                </a:cubicBezTo>
                <a:cubicBezTo>
                  <a:pt x="853017" y="430860"/>
                  <a:pt x="774230" y="400286"/>
                  <a:pt x="687212" y="369712"/>
                </a:cubicBezTo>
                <a:cubicBezTo>
                  <a:pt x="600194" y="339138"/>
                  <a:pt x="507295" y="306212"/>
                  <a:pt x="423334" y="268112"/>
                </a:cubicBezTo>
                <a:cubicBezTo>
                  <a:pt x="339373" y="230012"/>
                  <a:pt x="242241" y="176390"/>
                  <a:pt x="183445" y="141112"/>
                </a:cubicBezTo>
                <a:cubicBezTo>
                  <a:pt x="124649" y="105834"/>
                  <a:pt x="101130" y="79964"/>
                  <a:pt x="70556" y="56445"/>
                </a:cubicBezTo>
                <a:cubicBezTo>
                  <a:pt x="39982" y="32926"/>
                  <a:pt x="0" y="0"/>
                  <a:pt x="0" y="0"/>
                </a:cubicBezTo>
              </a:path>
            </a:pathLst>
          </a:custGeom>
          <a:ln w="38100" cmpd="sng">
            <a:solidFill>
              <a:srgbClr val="A6A6A6"/>
            </a:solidFill>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2963333" y="4557889"/>
            <a:ext cx="296334" cy="804333"/>
          </a:xfrm>
          <a:custGeom>
            <a:avLst/>
            <a:gdLst>
              <a:gd name="connsiteX0" fmla="*/ 296334 w 296334"/>
              <a:gd name="connsiteY0" fmla="*/ 804333 h 804333"/>
              <a:gd name="connsiteX1" fmla="*/ 197556 w 296334"/>
              <a:gd name="connsiteY1" fmla="*/ 606778 h 804333"/>
              <a:gd name="connsiteX2" fmla="*/ 127000 w 296334"/>
              <a:gd name="connsiteY2" fmla="*/ 437444 h 804333"/>
              <a:gd name="connsiteX3" fmla="*/ 70556 w 296334"/>
              <a:gd name="connsiteY3" fmla="*/ 239889 h 804333"/>
              <a:gd name="connsiteX4" fmla="*/ 28223 w 296334"/>
              <a:gd name="connsiteY4" fmla="*/ 127000 h 804333"/>
              <a:gd name="connsiteX5" fmla="*/ 0 w 296334"/>
              <a:gd name="connsiteY5" fmla="*/ 0 h 804333"/>
              <a:gd name="connsiteX0" fmla="*/ 296334 w 296334"/>
              <a:gd name="connsiteY0" fmla="*/ 804333 h 804333"/>
              <a:gd name="connsiteX1" fmla="*/ 197556 w 296334"/>
              <a:gd name="connsiteY1" fmla="*/ 606778 h 804333"/>
              <a:gd name="connsiteX2" fmla="*/ 127000 w 296334"/>
              <a:gd name="connsiteY2" fmla="*/ 437444 h 804333"/>
              <a:gd name="connsiteX3" fmla="*/ 70556 w 296334"/>
              <a:gd name="connsiteY3" fmla="*/ 269522 h 804333"/>
              <a:gd name="connsiteX4" fmla="*/ 28223 w 296334"/>
              <a:gd name="connsiteY4" fmla="*/ 127000 h 804333"/>
              <a:gd name="connsiteX5" fmla="*/ 0 w 296334"/>
              <a:gd name="connsiteY5" fmla="*/ 0 h 80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334" h="804333">
                <a:moveTo>
                  <a:pt x="296334" y="804333"/>
                </a:moveTo>
                <a:cubicBezTo>
                  <a:pt x="261056" y="736129"/>
                  <a:pt x="225778" y="667926"/>
                  <a:pt x="197556" y="606778"/>
                </a:cubicBezTo>
                <a:cubicBezTo>
                  <a:pt x="169334" y="545630"/>
                  <a:pt x="148167" y="493653"/>
                  <a:pt x="127000" y="437444"/>
                </a:cubicBezTo>
                <a:cubicBezTo>
                  <a:pt x="105833" y="381235"/>
                  <a:pt x="87019" y="321263"/>
                  <a:pt x="70556" y="269522"/>
                </a:cubicBezTo>
                <a:cubicBezTo>
                  <a:pt x="54093" y="217781"/>
                  <a:pt x="39982" y="171920"/>
                  <a:pt x="28223" y="127000"/>
                </a:cubicBezTo>
                <a:cubicBezTo>
                  <a:pt x="16464" y="82080"/>
                  <a:pt x="0" y="0"/>
                  <a:pt x="0" y="0"/>
                </a:cubicBezTo>
              </a:path>
            </a:pathLst>
          </a:custGeom>
          <a:ln w="38100" cmpd="sng">
            <a:solidFill>
              <a:srgbClr val="A6A6A6"/>
            </a:solidFill>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a:off x="2963333" y="3217333"/>
            <a:ext cx="197556" cy="663223"/>
          </a:xfrm>
          <a:custGeom>
            <a:avLst/>
            <a:gdLst>
              <a:gd name="connsiteX0" fmla="*/ 0 w 197556"/>
              <a:gd name="connsiteY0" fmla="*/ 663223 h 663223"/>
              <a:gd name="connsiteX1" fmla="*/ 56445 w 197556"/>
              <a:gd name="connsiteY1" fmla="*/ 437445 h 663223"/>
              <a:gd name="connsiteX2" fmla="*/ 112889 w 197556"/>
              <a:gd name="connsiteY2" fmla="*/ 225778 h 663223"/>
              <a:gd name="connsiteX3" fmla="*/ 169334 w 197556"/>
              <a:gd name="connsiteY3" fmla="*/ 70556 h 663223"/>
              <a:gd name="connsiteX4" fmla="*/ 197556 w 197556"/>
              <a:gd name="connsiteY4" fmla="*/ 0 h 66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556" h="663223">
                <a:moveTo>
                  <a:pt x="0" y="663223"/>
                </a:moveTo>
                <a:cubicBezTo>
                  <a:pt x="18815" y="586787"/>
                  <a:pt x="37630" y="510352"/>
                  <a:pt x="56445" y="437445"/>
                </a:cubicBezTo>
                <a:cubicBezTo>
                  <a:pt x="75260" y="364538"/>
                  <a:pt x="94074" y="286926"/>
                  <a:pt x="112889" y="225778"/>
                </a:cubicBezTo>
                <a:cubicBezTo>
                  <a:pt x="131704" y="164630"/>
                  <a:pt x="155223" y="108186"/>
                  <a:pt x="169334" y="70556"/>
                </a:cubicBezTo>
                <a:cubicBezTo>
                  <a:pt x="183445" y="32926"/>
                  <a:pt x="197556" y="0"/>
                  <a:pt x="197556" y="0"/>
                </a:cubicBezTo>
              </a:path>
            </a:pathLst>
          </a:custGeom>
          <a:ln w="38100" cmpd="sng">
            <a:solidFill>
              <a:srgbClr val="A6A6A6"/>
            </a:solidFill>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5" name="Curved Connector 20"/>
          <p:cNvCxnSpPr>
            <a:stCxn id="23" idx="1"/>
            <a:endCxn id="24" idx="0"/>
          </p:cNvCxnSpPr>
          <p:nvPr/>
        </p:nvCxnSpPr>
        <p:spPr>
          <a:xfrm rot="10800000" flipV="1">
            <a:off x="1099980" y="4232684"/>
            <a:ext cx="1039384" cy="1140532"/>
          </a:xfrm>
          <a:prstGeom prst="curvedConnector2">
            <a:avLst/>
          </a:prstGeom>
          <a:ln w="19050" cmpd="sng">
            <a:solidFill>
              <a:schemeClr val="tx2"/>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6" name="Curved Connector 21"/>
          <p:cNvCxnSpPr>
            <a:stCxn id="26" idx="2"/>
            <a:endCxn id="28" idx="1"/>
          </p:cNvCxnSpPr>
          <p:nvPr/>
        </p:nvCxnSpPr>
        <p:spPr>
          <a:xfrm rot="16200000" flipH="1">
            <a:off x="1506208" y="1870644"/>
            <a:ext cx="612068" cy="1424524"/>
          </a:xfrm>
          <a:prstGeom prst="curvedConnector2">
            <a:avLst/>
          </a:prstGeom>
          <a:ln w="38100" cmpd="sng">
            <a:solidFill>
              <a:srgbClr val="A6A6A6"/>
            </a:solidFill>
            <a:tailEnd type="triangle" w="lg" len="lg"/>
          </a:ln>
        </p:spPr>
        <p:style>
          <a:lnRef idx="2">
            <a:schemeClr val="accent1"/>
          </a:lnRef>
          <a:fillRef idx="0">
            <a:schemeClr val="accent1"/>
          </a:fillRef>
          <a:effectRef idx="1">
            <a:schemeClr val="accent1"/>
          </a:effectRef>
          <a:fontRef idx="minor">
            <a:schemeClr val="tx1"/>
          </a:fontRef>
        </p:style>
      </p:cxnSp>
      <p:sp>
        <p:nvSpPr>
          <p:cNvPr id="27" name="Freeform 26"/>
          <p:cNvSpPr/>
          <p:nvPr/>
        </p:nvSpPr>
        <p:spPr>
          <a:xfrm>
            <a:off x="2724150" y="4565650"/>
            <a:ext cx="241300" cy="793750"/>
          </a:xfrm>
          <a:custGeom>
            <a:avLst/>
            <a:gdLst>
              <a:gd name="connsiteX0" fmla="*/ 0 w 241300"/>
              <a:gd name="connsiteY0" fmla="*/ 0 h 793750"/>
              <a:gd name="connsiteX1" fmla="*/ 25400 w 241300"/>
              <a:gd name="connsiteY1" fmla="*/ 133350 h 793750"/>
              <a:gd name="connsiteX2" fmla="*/ 50800 w 241300"/>
              <a:gd name="connsiteY2" fmla="*/ 260350 h 793750"/>
              <a:gd name="connsiteX3" fmla="*/ 82550 w 241300"/>
              <a:gd name="connsiteY3" fmla="*/ 374650 h 793750"/>
              <a:gd name="connsiteX4" fmla="*/ 120650 w 241300"/>
              <a:gd name="connsiteY4" fmla="*/ 501650 h 793750"/>
              <a:gd name="connsiteX5" fmla="*/ 158750 w 241300"/>
              <a:gd name="connsiteY5" fmla="*/ 596900 h 793750"/>
              <a:gd name="connsiteX6" fmla="*/ 196850 w 241300"/>
              <a:gd name="connsiteY6" fmla="*/ 692150 h 793750"/>
              <a:gd name="connsiteX7" fmla="*/ 241300 w 241300"/>
              <a:gd name="connsiteY7" fmla="*/ 793750 h 7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300" h="793750">
                <a:moveTo>
                  <a:pt x="0" y="0"/>
                </a:moveTo>
                <a:cubicBezTo>
                  <a:pt x="8466" y="44979"/>
                  <a:pt x="16933" y="89958"/>
                  <a:pt x="25400" y="133350"/>
                </a:cubicBezTo>
                <a:cubicBezTo>
                  <a:pt x="33867" y="176742"/>
                  <a:pt x="41275" y="220133"/>
                  <a:pt x="50800" y="260350"/>
                </a:cubicBezTo>
                <a:cubicBezTo>
                  <a:pt x="60325" y="300567"/>
                  <a:pt x="70908" y="334433"/>
                  <a:pt x="82550" y="374650"/>
                </a:cubicBezTo>
                <a:cubicBezTo>
                  <a:pt x="94192" y="414867"/>
                  <a:pt x="107950" y="464608"/>
                  <a:pt x="120650" y="501650"/>
                </a:cubicBezTo>
                <a:cubicBezTo>
                  <a:pt x="133350" y="538692"/>
                  <a:pt x="158750" y="596900"/>
                  <a:pt x="158750" y="596900"/>
                </a:cubicBezTo>
                <a:cubicBezTo>
                  <a:pt x="171450" y="628650"/>
                  <a:pt x="183092" y="659342"/>
                  <a:pt x="196850" y="692150"/>
                </a:cubicBezTo>
                <a:cubicBezTo>
                  <a:pt x="210608" y="724958"/>
                  <a:pt x="241300" y="793750"/>
                  <a:pt x="241300" y="793750"/>
                </a:cubicBezTo>
              </a:path>
            </a:pathLst>
          </a:custGeom>
          <a:ln w="19050" cmpd="sng">
            <a:solidFill>
              <a:schemeClr val="tx2"/>
            </a:solidFill>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7670800" y="3219450"/>
            <a:ext cx="177800" cy="673100"/>
          </a:xfrm>
          <a:custGeom>
            <a:avLst/>
            <a:gdLst>
              <a:gd name="connsiteX0" fmla="*/ 177800 w 177800"/>
              <a:gd name="connsiteY0" fmla="*/ 673100 h 673100"/>
              <a:gd name="connsiteX1" fmla="*/ 158750 w 177800"/>
              <a:gd name="connsiteY1" fmla="*/ 565150 h 673100"/>
              <a:gd name="connsiteX2" fmla="*/ 133350 w 177800"/>
              <a:gd name="connsiteY2" fmla="*/ 450850 h 673100"/>
              <a:gd name="connsiteX3" fmla="*/ 107950 w 177800"/>
              <a:gd name="connsiteY3" fmla="*/ 342900 h 673100"/>
              <a:gd name="connsiteX4" fmla="*/ 88900 w 177800"/>
              <a:gd name="connsiteY4" fmla="*/ 247650 h 673100"/>
              <a:gd name="connsiteX5" fmla="*/ 57150 w 177800"/>
              <a:gd name="connsiteY5" fmla="*/ 152400 h 673100"/>
              <a:gd name="connsiteX6" fmla="*/ 25400 w 177800"/>
              <a:gd name="connsiteY6" fmla="*/ 82550 h 673100"/>
              <a:gd name="connsiteX7" fmla="*/ 0 w 177800"/>
              <a:gd name="connsiteY7" fmla="*/ 0 h 67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0" h="673100">
                <a:moveTo>
                  <a:pt x="177800" y="673100"/>
                </a:moveTo>
                <a:cubicBezTo>
                  <a:pt x="171979" y="637646"/>
                  <a:pt x="166158" y="602192"/>
                  <a:pt x="158750" y="565150"/>
                </a:cubicBezTo>
                <a:cubicBezTo>
                  <a:pt x="151342" y="528108"/>
                  <a:pt x="141817" y="487892"/>
                  <a:pt x="133350" y="450850"/>
                </a:cubicBezTo>
                <a:cubicBezTo>
                  <a:pt x="124883" y="413808"/>
                  <a:pt x="115358" y="376767"/>
                  <a:pt x="107950" y="342900"/>
                </a:cubicBezTo>
                <a:cubicBezTo>
                  <a:pt x="100542" y="309033"/>
                  <a:pt x="97367" y="279400"/>
                  <a:pt x="88900" y="247650"/>
                </a:cubicBezTo>
                <a:cubicBezTo>
                  <a:pt x="80433" y="215900"/>
                  <a:pt x="67733" y="179917"/>
                  <a:pt x="57150" y="152400"/>
                </a:cubicBezTo>
                <a:cubicBezTo>
                  <a:pt x="46567" y="124883"/>
                  <a:pt x="34925" y="107950"/>
                  <a:pt x="25400" y="82550"/>
                </a:cubicBezTo>
                <a:cubicBezTo>
                  <a:pt x="15875" y="57150"/>
                  <a:pt x="0" y="0"/>
                  <a:pt x="0" y="0"/>
                </a:cubicBezTo>
              </a:path>
            </a:pathLst>
          </a:custGeom>
          <a:ln w="19050" cmpd="sng">
            <a:solidFill>
              <a:schemeClr val="tx2"/>
            </a:solidFill>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8"/>
          <p:cNvSpPr/>
          <p:nvPr/>
        </p:nvSpPr>
        <p:spPr>
          <a:xfrm>
            <a:off x="6089650" y="1752600"/>
            <a:ext cx="1187450" cy="806450"/>
          </a:xfrm>
          <a:custGeom>
            <a:avLst/>
            <a:gdLst>
              <a:gd name="connsiteX0" fmla="*/ 1187450 w 1187450"/>
              <a:gd name="connsiteY0" fmla="*/ 806450 h 806450"/>
              <a:gd name="connsiteX1" fmla="*/ 1104900 w 1187450"/>
              <a:gd name="connsiteY1" fmla="*/ 730250 h 806450"/>
              <a:gd name="connsiteX2" fmla="*/ 1022350 w 1187450"/>
              <a:gd name="connsiteY2" fmla="*/ 647700 h 806450"/>
              <a:gd name="connsiteX3" fmla="*/ 946150 w 1187450"/>
              <a:gd name="connsiteY3" fmla="*/ 565150 h 806450"/>
              <a:gd name="connsiteX4" fmla="*/ 869950 w 1187450"/>
              <a:gd name="connsiteY4" fmla="*/ 488950 h 806450"/>
              <a:gd name="connsiteX5" fmla="*/ 762000 w 1187450"/>
              <a:gd name="connsiteY5" fmla="*/ 406400 h 806450"/>
              <a:gd name="connsiteX6" fmla="*/ 654050 w 1187450"/>
              <a:gd name="connsiteY6" fmla="*/ 323850 h 806450"/>
              <a:gd name="connsiteX7" fmla="*/ 546100 w 1187450"/>
              <a:gd name="connsiteY7" fmla="*/ 266700 h 806450"/>
              <a:gd name="connsiteX8" fmla="*/ 444500 w 1187450"/>
              <a:gd name="connsiteY8" fmla="*/ 190500 h 806450"/>
              <a:gd name="connsiteX9" fmla="*/ 323850 w 1187450"/>
              <a:gd name="connsiteY9" fmla="*/ 133350 h 806450"/>
              <a:gd name="connsiteX10" fmla="*/ 228600 w 1187450"/>
              <a:gd name="connsiteY10" fmla="*/ 88900 h 806450"/>
              <a:gd name="connsiteX11" fmla="*/ 114300 w 1187450"/>
              <a:gd name="connsiteY11" fmla="*/ 44450 h 806450"/>
              <a:gd name="connsiteX12" fmla="*/ 44450 w 1187450"/>
              <a:gd name="connsiteY12" fmla="*/ 12700 h 806450"/>
              <a:gd name="connsiteX13" fmla="*/ 0 w 1187450"/>
              <a:gd name="connsiteY13" fmla="*/ 0 h 806450"/>
              <a:gd name="connsiteX0" fmla="*/ 1187450 w 1187450"/>
              <a:gd name="connsiteY0" fmla="*/ 806450 h 806450"/>
              <a:gd name="connsiteX1" fmla="*/ 1104900 w 1187450"/>
              <a:gd name="connsiteY1" fmla="*/ 730250 h 806450"/>
              <a:gd name="connsiteX2" fmla="*/ 1022350 w 1187450"/>
              <a:gd name="connsiteY2" fmla="*/ 647700 h 806450"/>
              <a:gd name="connsiteX3" fmla="*/ 946150 w 1187450"/>
              <a:gd name="connsiteY3" fmla="*/ 565150 h 806450"/>
              <a:gd name="connsiteX4" fmla="*/ 869950 w 1187450"/>
              <a:gd name="connsiteY4" fmla="*/ 488950 h 806450"/>
              <a:gd name="connsiteX5" fmla="*/ 762000 w 1187450"/>
              <a:gd name="connsiteY5" fmla="*/ 406400 h 806450"/>
              <a:gd name="connsiteX6" fmla="*/ 654050 w 1187450"/>
              <a:gd name="connsiteY6" fmla="*/ 323850 h 806450"/>
              <a:gd name="connsiteX7" fmla="*/ 546100 w 1187450"/>
              <a:gd name="connsiteY7" fmla="*/ 245534 h 806450"/>
              <a:gd name="connsiteX8" fmla="*/ 444500 w 1187450"/>
              <a:gd name="connsiteY8" fmla="*/ 190500 h 806450"/>
              <a:gd name="connsiteX9" fmla="*/ 323850 w 1187450"/>
              <a:gd name="connsiteY9" fmla="*/ 133350 h 806450"/>
              <a:gd name="connsiteX10" fmla="*/ 228600 w 1187450"/>
              <a:gd name="connsiteY10" fmla="*/ 88900 h 806450"/>
              <a:gd name="connsiteX11" fmla="*/ 114300 w 1187450"/>
              <a:gd name="connsiteY11" fmla="*/ 44450 h 806450"/>
              <a:gd name="connsiteX12" fmla="*/ 44450 w 1187450"/>
              <a:gd name="connsiteY12" fmla="*/ 12700 h 806450"/>
              <a:gd name="connsiteX13" fmla="*/ 0 w 1187450"/>
              <a:gd name="connsiteY13" fmla="*/ 0 h 80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50" h="806450">
                <a:moveTo>
                  <a:pt x="1187450" y="806450"/>
                </a:moveTo>
                <a:cubicBezTo>
                  <a:pt x="1159933" y="781579"/>
                  <a:pt x="1132417" y="756708"/>
                  <a:pt x="1104900" y="730250"/>
                </a:cubicBezTo>
                <a:cubicBezTo>
                  <a:pt x="1077383" y="703792"/>
                  <a:pt x="1048808" y="675217"/>
                  <a:pt x="1022350" y="647700"/>
                </a:cubicBezTo>
                <a:cubicBezTo>
                  <a:pt x="995892" y="620183"/>
                  <a:pt x="971550" y="591608"/>
                  <a:pt x="946150" y="565150"/>
                </a:cubicBezTo>
                <a:cubicBezTo>
                  <a:pt x="920750" y="538692"/>
                  <a:pt x="900642" y="515408"/>
                  <a:pt x="869950" y="488950"/>
                </a:cubicBezTo>
                <a:cubicBezTo>
                  <a:pt x="839258" y="462492"/>
                  <a:pt x="762000" y="406400"/>
                  <a:pt x="762000" y="406400"/>
                </a:cubicBezTo>
                <a:lnTo>
                  <a:pt x="654050" y="323850"/>
                </a:lnTo>
                <a:cubicBezTo>
                  <a:pt x="618067" y="297039"/>
                  <a:pt x="581025" y="267759"/>
                  <a:pt x="546100" y="245534"/>
                </a:cubicBezTo>
                <a:cubicBezTo>
                  <a:pt x="511175" y="223309"/>
                  <a:pt x="481542" y="209197"/>
                  <a:pt x="444500" y="190500"/>
                </a:cubicBezTo>
                <a:cubicBezTo>
                  <a:pt x="407458" y="171803"/>
                  <a:pt x="323850" y="133350"/>
                  <a:pt x="323850" y="133350"/>
                </a:cubicBezTo>
                <a:cubicBezTo>
                  <a:pt x="287867" y="116417"/>
                  <a:pt x="263525" y="103717"/>
                  <a:pt x="228600" y="88900"/>
                </a:cubicBezTo>
                <a:cubicBezTo>
                  <a:pt x="193675" y="74083"/>
                  <a:pt x="144992" y="57150"/>
                  <a:pt x="114300" y="44450"/>
                </a:cubicBezTo>
                <a:cubicBezTo>
                  <a:pt x="83608" y="31750"/>
                  <a:pt x="63500" y="20108"/>
                  <a:pt x="44450" y="12700"/>
                </a:cubicBezTo>
                <a:cubicBezTo>
                  <a:pt x="25400" y="5292"/>
                  <a:pt x="0" y="0"/>
                  <a:pt x="0" y="0"/>
                </a:cubicBezTo>
              </a:path>
            </a:pathLst>
          </a:custGeom>
          <a:ln w="19050" cmpd="sng">
            <a:solidFill>
              <a:schemeClr val="tx2"/>
            </a:solidFill>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Rectangle 29"/>
          <p:cNvSpPr/>
          <p:nvPr/>
        </p:nvSpPr>
        <p:spPr>
          <a:xfrm>
            <a:off x="4459111" y="3895706"/>
            <a:ext cx="1615448" cy="648072"/>
          </a:xfrm>
          <a:prstGeom prst="rect">
            <a:avLst/>
          </a:prstGeom>
          <a:solidFill>
            <a:srgbClr val="FF0000"/>
          </a:solidFill>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00000"/>
              </a:lnSpc>
            </a:pPr>
            <a:r>
              <a:rPr lang="en-GB" sz="1600" b="1" dirty="0" smtClean="0">
                <a:solidFill>
                  <a:schemeClr val="bg1"/>
                </a:solidFill>
              </a:rPr>
              <a:t>Burn &amp; Dump</a:t>
            </a:r>
            <a:endParaRPr lang="en-GB" sz="1600" b="1" dirty="0">
              <a:solidFill>
                <a:schemeClr val="bg1"/>
              </a:solidFill>
            </a:endParaRPr>
          </a:p>
        </p:txBody>
      </p:sp>
      <p:sp>
        <p:nvSpPr>
          <p:cNvPr id="31" name="Freeform 30"/>
          <p:cNvSpPr/>
          <p:nvPr/>
        </p:nvSpPr>
        <p:spPr>
          <a:xfrm>
            <a:off x="3295650" y="1752600"/>
            <a:ext cx="1162050" cy="812800"/>
          </a:xfrm>
          <a:custGeom>
            <a:avLst/>
            <a:gdLst>
              <a:gd name="connsiteX0" fmla="*/ 1162050 w 1162050"/>
              <a:gd name="connsiteY0" fmla="*/ 0 h 812800"/>
              <a:gd name="connsiteX1" fmla="*/ 1016000 w 1162050"/>
              <a:gd name="connsiteY1" fmla="*/ 69850 h 812800"/>
              <a:gd name="connsiteX2" fmla="*/ 863600 w 1162050"/>
              <a:gd name="connsiteY2" fmla="*/ 133350 h 812800"/>
              <a:gd name="connsiteX3" fmla="*/ 723900 w 1162050"/>
              <a:gd name="connsiteY3" fmla="*/ 196850 h 812800"/>
              <a:gd name="connsiteX4" fmla="*/ 596900 w 1162050"/>
              <a:gd name="connsiteY4" fmla="*/ 285750 h 812800"/>
              <a:gd name="connsiteX5" fmla="*/ 476250 w 1162050"/>
              <a:gd name="connsiteY5" fmla="*/ 361950 h 812800"/>
              <a:gd name="connsiteX6" fmla="*/ 349250 w 1162050"/>
              <a:gd name="connsiteY6" fmla="*/ 469900 h 812800"/>
              <a:gd name="connsiteX7" fmla="*/ 228600 w 1162050"/>
              <a:gd name="connsiteY7" fmla="*/ 565150 h 812800"/>
              <a:gd name="connsiteX8" fmla="*/ 114300 w 1162050"/>
              <a:gd name="connsiteY8" fmla="*/ 679450 h 812800"/>
              <a:gd name="connsiteX9" fmla="*/ 57150 w 1162050"/>
              <a:gd name="connsiteY9" fmla="*/ 736600 h 812800"/>
              <a:gd name="connsiteX10" fmla="*/ 0 w 1162050"/>
              <a:gd name="connsiteY10" fmla="*/ 812800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2050" h="812800">
                <a:moveTo>
                  <a:pt x="1162050" y="0"/>
                </a:moveTo>
                <a:cubicBezTo>
                  <a:pt x="1113896" y="23812"/>
                  <a:pt x="1065742" y="47625"/>
                  <a:pt x="1016000" y="69850"/>
                </a:cubicBezTo>
                <a:cubicBezTo>
                  <a:pt x="966258" y="92075"/>
                  <a:pt x="912283" y="112183"/>
                  <a:pt x="863600" y="133350"/>
                </a:cubicBezTo>
                <a:cubicBezTo>
                  <a:pt x="814917" y="154517"/>
                  <a:pt x="768350" y="171450"/>
                  <a:pt x="723900" y="196850"/>
                </a:cubicBezTo>
                <a:cubicBezTo>
                  <a:pt x="679450" y="222250"/>
                  <a:pt x="638175" y="258233"/>
                  <a:pt x="596900" y="285750"/>
                </a:cubicBezTo>
                <a:cubicBezTo>
                  <a:pt x="555625" y="313267"/>
                  <a:pt x="517525" y="331258"/>
                  <a:pt x="476250" y="361950"/>
                </a:cubicBezTo>
                <a:cubicBezTo>
                  <a:pt x="434975" y="392642"/>
                  <a:pt x="390525" y="436033"/>
                  <a:pt x="349250" y="469900"/>
                </a:cubicBezTo>
                <a:cubicBezTo>
                  <a:pt x="307975" y="503767"/>
                  <a:pt x="267758" y="530225"/>
                  <a:pt x="228600" y="565150"/>
                </a:cubicBezTo>
                <a:cubicBezTo>
                  <a:pt x="189442" y="600075"/>
                  <a:pt x="114300" y="679450"/>
                  <a:pt x="114300" y="679450"/>
                </a:cubicBezTo>
                <a:cubicBezTo>
                  <a:pt x="85725" y="708025"/>
                  <a:pt x="76200" y="714375"/>
                  <a:pt x="57150" y="736600"/>
                </a:cubicBezTo>
                <a:cubicBezTo>
                  <a:pt x="38100" y="758825"/>
                  <a:pt x="0" y="812800"/>
                  <a:pt x="0" y="812800"/>
                </a:cubicBezTo>
              </a:path>
            </a:pathLst>
          </a:custGeom>
          <a:ln w="19050" cmpd="sng">
            <a:solidFill>
              <a:schemeClr val="tx2"/>
            </a:solidFill>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Freeform 31"/>
          <p:cNvSpPr/>
          <p:nvPr/>
        </p:nvSpPr>
        <p:spPr>
          <a:xfrm>
            <a:off x="2717800" y="3219450"/>
            <a:ext cx="177800" cy="685800"/>
          </a:xfrm>
          <a:custGeom>
            <a:avLst/>
            <a:gdLst>
              <a:gd name="connsiteX0" fmla="*/ 177800 w 177800"/>
              <a:gd name="connsiteY0" fmla="*/ 0 h 685800"/>
              <a:gd name="connsiteX1" fmla="*/ 127000 w 177800"/>
              <a:gd name="connsiteY1" fmla="*/ 133350 h 685800"/>
              <a:gd name="connsiteX2" fmla="*/ 95250 w 177800"/>
              <a:gd name="connsiteY2" fmla="*/ 247650 h 685800"/>
              <a:gd name="connsiteX3" fmla="*/ 63500 w 177800"/>
              <a:gd name="connsiteY3" fmla="*/ 355600 h 685800"/>
              <a:gd name="connsiteX4" fmla="*/ 31750 w 177800"/>
              <a:gd name="connsiteY4" fmla="*/ 463550 h 685800"/>
              <a:gd name="connsiteX5" fmla="*/ 19050 w 177800"/>
              <a:gd name="connsiteY5" fmla="*/ 552450 h 685800"/>
              <a:gd name="connsiteX6" fmla="*/ 6350 w 177800"/>
              <a:gd name="connsiteY6" fmla="*/ 628650 h 685800"/>
              <a:gd name="connsiteX7" fmla="*/ 0 w 177800"/>
              <a:gd name="connsiteY7" fmla="*/ 6858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0" h="685800">
                <a:moveTo>
                  <a:pt x="177800" y="0"/>
                </a:moveTo>
                <a:cubicBezTo>
                  <a:pt x="159279" y="46037"/>
                  <a:pt x="140758" y="92075"/>
                  <a:pt x="127000" y="133350"/>
                </a:cubicBezTo>
                <a:cubicBezTo>
                  <a:pt x="113242" y="174625"/>
                  <a:pt x="105833" y="210608"/>
                  <a:pt x="95250" y="247650"/>
                </a:cubicBezTo>
                <a:cubicBezTo>
                  <a:pt x="84667" y="284692"/>
                  <a:pt x="63500" y="355600"/>
                  <a:pt x="63500" y="355600"/>
                </a:cubicBezTo>
                <a:cubicBezTo>
                  <a:pt x="52917" y="391583"/>
                  <a:pt x="39158" y="430742"/>
                  <a:pt x="31750" y="463550"/>
                </a:cubicBezTo>
                <a:cubicBezTo>
                  <a:pt x="24342" y="496358"/>
                  <a:pt x="23283" y="524933"/>
                  <a:pt x="19050" y="552450"/>
                </a:cubicBezTo>
                <a:cubicBezTo>
                  <a:pt x="14817" y="579967"/>
                  <a:pt x="9525" y="606425"/>
                  <a:pt x="6350" y="628650"/>
                </a:cubicBezTo>
                <a:cubicBezTo>
                  <a:pt x="3175" y="650875"/>
                  <a:pt x="0" y="685800"/>
                  <a:pt x="0" y="685800"/>
                </a:cubicBezTo>
              </a:path>
            </a:pathLst>
          </a:custGeom>
          <a:ln w="19050" cmpd="sng">
            <a:solidFill>
              <a:schemeClr val="tx2"/>
            </a:solidFill>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Rectangle 32"/>
          <p:cNvSpPr/>
          <p:nvPr/>
        </p:nvSpPr>
        <p:spPr>
          <a:xfrm>
            <a:off x="611560" y="3139598"/>
            <a:ext cx="2240341" cy="20077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nSpc>
                <a:spcPct val="100000"/>
              </a:lnSpc>
            </a:pPr>
            <a:r>
              <a:rPr lang="en-GB" sz="1600" dirty="0" smtClean="0">
                <a:solidFill>
                  <a:schemeClr val="tx1"/>
                </a:solidFill>
              </a:rPr>
              <a:t>Material flow</a:t>
            </a:r>
          </a:p>
        </p:txBody>
      </p:sp>
      <p:sp>
        <p:nvSpPr>
          <p:cNvPr id="34" name="Rectangle 33"/>
          <p:cNvSpPr/>
          <p:nvPr/>
        </p:nvSpPr>
        <p:spPr>
          <a:xfrm>
            <a:off x="603467" y="3340519"/>
            <a:ext cx="2240341" cy="304505"/>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nSpc>
                <a:spcPct val="100000"/>
              </a:lnSpc>
            </a:pPr>
            <a:r>
              <a:rPr lang="en-GB" sz="1600" dirty="0" smtClean="0">
                <a:solidFill>
                  <a:schemeClr val="tx1"/>
                </a:solidFill>
              </a:rPr>
              <a:t>Money flow</a:t>
            </a:r>
          </a:p>
        </p:txBody>
      </p:sp>
      <p:cxnSp>
        <p:nvCxnSpPr>
          <p:cNvPr id="35" name="Straight Arrow Connector 34"/>
          <p:cNvCxnSpPr>
            <a:stCxn id="23" idx="3"/>
          </p:cNvCxnSpPr>
          <p:nvPr/>
        </p:nvCxnSpPr>
        <p:spPr>
          <a:xfrm flipV="1">
            <a:off x="3754812" y="4219742"/>
            <a:ext cx="704299" cy="12942"/>
          </a:xfrm>
          <a:prstGeom prst="straightConnector1">
            <a:avLst/>
          </a:prstGeom>
          <a:ln w="76200" cmpd="sng">
            <a:solidFill>
              <a:schemeClr val="bg1">
                <a:lumMod val="65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19" idx="1"/>
          </p:cNvCxnSpPr>
          <p:nvPr/>
        </p:nvCxnSpPr>
        <p:spPr>
          <a:xfrm flipH="1" flipV="1">
            <a:off x="6074559" y="4219742"/>
            <a:ext cx="760961" cy="12942"/>
          </a:xfrm>
          <a:prstGeom prst="straightConnector1">
            <a:avLst/>
          </a:prstGeom>
          <a:ln w="76200" cmpd="sng">
            <a:solidFill>
              <a:schemeClr val="bg1">
                <a:lumMod val="65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7" name="Curved Connector 36"/>
          <p:cNvCxnSpPr>
            <a:stCxn id="22" idx="0"/>
          </p:cNvCxnSpPr>
          <p:nvPr/>
        </p:nvCxnSpPr>
        <p:spPr>
          <a:xfrm rot="5400000" flipH="1" flipV="1">
            <a:off x="4024096" y="4130478"/>
            <a:ext cx="829438" cy="1656039"/>
          </a:xfrm>
          <a:prstGeom prst="curvedConnector3">
            <a:avLst/>
          </a:prstGeom>
          <a:ln w="76200" cmpd="sng">
            <a:solidFill>
              <a:schemeClr val="bg1">
                <a:lumMod val="65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8" name="Curved Connector 37"/>
          <p:cNvCxnSpPr>
            <a:stCxn id="21" idx="0"/>
          </p:cNvCxnSpPr>
          <p:nvPr/>
        </p:nvCxnSpPr>
        <p:spPr>
          <a:xfrm rot="16200000" flipV="1">
            <a:off x="5736653" y="4073960"/>
            <a:ext cx="829438" cy="1769073"/>
          </a:xfrm>
          <a:prstGeom prst="curvedConnector3">
            <a:avLst/>
          </a:prstGeom>
          <a:ln w="76200" cmpd="sng">
            <a:solidFill>
              <a:schemeClr val="bg1">
                <a:lumMod val="65000"/>
              </a:schemeClr>
            </a:solidFill>
            <a:tailEnd type="triangle" w="lg" len="lg"/>
          </a:ln>
        </p:spPr>
        <p:style>
          <a:lnRef idx="2">
            <a:schemeClr val="accent1"/>
          </a:lnRef>
          <a:fillRef idx="0">
            <a:schemeClr val="accent1"/>
          </a:fillRef>
          <a:effectRef idx="1">
            <a:schemeClr val="accent1"/>
          </a:effectRef>
          <a:fontRef idx="minor">
            <a:schemeClr val="tx1"/>
          </a:fontRef>
        </p:style>
      </p:cxnSp>
      <p:sp>
        <p:nvSpPr>
          <p:cNvPr id="39" name="Freeform 38"/>
          <p:cNvSpPr/>
          <p:nvPr/>
        </p:nvSpPr>
        <p:spPr>
          <a:xfrm>
            <a:off x="7594600" y="4559300"/>
            <a:ext cx="247650" cy="812800"/>
          </a:xfrm>
          <a:custGeom>
            <a:avLst/>
            <a:gdLst>
              <a:gd name="connsiteX0" fmla="*/ 0 w 249061"/>
              <a:gd name="connsiteY0" fmla="*/ 812800 h 812800"/>
              <a:gd name="connsiteX1" fmla="*/ 63500 w 249061"/>
              <a:gd name="connsiteY1" fmla="*/ 692150 h 812800"/>
              <a:gd name="connsiteX2" fmla="*/ 107950 w 249061"/>
              <a:gd name="connsiteY2" fmla="*/ 565150 h 812800"/>
              <a:gd name="connsiteX3" fmla="*/ 152400 w 249061"/>
              <a:gd name="connsiteY3" fmla="*/ 419100 h 812800"/>
              <a:gd name="connsiteX4" fmla="*/ 196850 w 249061"/>
              <a:gd name="connsiteY4" fmla="*/ 266700 h 812800"/>
              <a:gd name="connsiteX5" fmla="*/ 228600 w 249061"/>
              <a:gd name="connsiteY5" fmla="*/ 139700 h 812800"/>
              <a:gd name="connsiteX6" fmla="*/ 247650 w 249061"/>
              <a:gd name="connsiteY6" fmla="*/ 38100 h 812800"/>
              <a:gd name="connsiteX7" fmla="*/ 247650 w 249061"/>
              <a:gd name="connsiteY7" fmla="*/ 0 h 812800"/>
              <a:gd name="connsiteX0" fmla="*/ 0 w 247650"/>
              <a:gd name="connsiteY0" fmla="*/ 812800 h 812800"/>
              <a:gd name="connsiteX1" fmla="*/ 63500 w 247650"/>
              <a:gd name="connsiteY1" fmla="*/ 692150 h 812800"/>
              <a:gd name="connsiteX2" fmla="*/ 107950 w 247650"/>
              <a:gd name="connsiteY2" fmla="*/ 565150 h 812800"/>
              <a:gd name="connsiteX3" fmla="*/ 152400 w 247650"/>
              <a:gd name="connsiteY3" fmla="*/ 419100 h 812800"/>
              <a:gd name="connsiteX4" fmla="*/ 196850 w 247650"/>
              <a:gd name="connsiteY4" fmla="*/ 266700 h 812800"/>
              <a:gd name="connsiteX5" fmla="*/ 228600 w 247650"/>
              <a:gd name="connsiteY5" fmla="*/ 139700 h 812800"/>
              <a:gd name="connsiteX6" fmla="*/ 247650 w 247650"/>
              <a:gd name="connsiteY6" fmla="*/ 0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50" h="812800">
                <a:moveTo>
                  <a:pt x="0" y="812800"/>
                </a:moveTo>
                <a:cubicBezTo>
                  <a:pt x="22754" y="773112"/>
                  <a:pt x="45508" y="733425"/>
                  <a:pt x="63500" y="692150"/>
                </a:cubicBezTo>
                <a:cubicBezTo>
                  <a:pt x="81492" y="650875"/>
                  <a:pt x="93133" y="610658"/>
                  <a:pt x="107950" y="565150"/>
                </a:cubicBezTo>
                <a:cubicBezTo>
                  <a:pt x="122767" y="519642"/>
                  <a:pt x="137583" y="468842"/>
                  <a:pt x="152400" y="419100"/>
                </a:cubicBezTo>
                <a:cubicBezTo>
                  <a:pt x="167217" y="369358"/>
                  <a:pt x="184150" y="313267"/>
                  <a:pt x="196850" y="266700"/>
                </a:cubicBezTo>
                <a:cubicBezTo>
                  <a:pt x="209550" y="220133"/>
                  <a:pt x="220133" y="184150"/>
                  <a:pt x="228600" y="139700"/>
                </a:cubicBezTo>
                <a:cubicBezTo>
                  <a:pt x="237067" y="95250"/>
                  <a:pt x="243681" y="29104"/>
                  <a:pt x="247650" y="0"/>
                </a:cubicBezTo>
              </a:path>
            </a:pathLst>
          </a:custGeom>
          <a:ln w="57150" cmpd="sng">
            <a:solidFill>
              <a:schemeClr val="tx2"/>
            </a:solidFill>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Freeform 39"/>
          <p:cNvSpPr/>
          <p:nvPr/>
        </p:nvSpPr>
        <p:spPr>
          <a:xfrm>
            <a:off x="3435350" y="6019800"/>
            <a:ext cx="3689350" cy="778053"/>
          </a:xfrm>
          <a:custGeom>
            <a:avLst/>
            <a:gdLst>
              <a:gd name="connsiteX0" fmla="*/ 0 w 3689350"/>
              <a:gd name="connsiteY0" fmla="*/ 0 h 778053"/>
              <a:gd name="connsiteX1" fmla="*/ 95250 w 3689350"/>
              <a:gd name="connsiteY1" fmla="*/ 88900 h 778053"/>
              <a:gd name="connsiteX2" fmla="*/ 171450 w 3689350"/>
              <a:gd name="connsiteY2" fmla="*/ 165100 h 778053"/>
              <a:gd name="connsiteX3" fmla="*/ 292100 w 3689350"/>
              <a:gd name="connsiteY3" fmla="*/ 254000 h 778053"/>
              <a:gd name="connsiteX4" fmla="*/ 393700 w 3689350"/>
              <a:gd name="connsiteY4" fmla="*/ 336550 h 778053"/>
              <a:gd name="connsiteX5" fmla="*/ 539750 w 3689350"/>
              <a:gd name="connsiteY5" fmla="*/ 425450 h 778053"/>
              <a:gd name="connsiteX6" fmla="*/ 698500 w 3689350"/>
              <a:gd name="connsiteY6" fmla="*/ 508000 h 778053"/>
              <a:gd name="connsiteX7" fmla="*/ 863600 w 3689350"/>
              <a:gd name="connsiteY7" fmla="*/ 577850 h 778053"/>
              <a:gd name="connsiteX8" fmla="*/ 1041400 w 3689350"/>
              <a:gd name="connsiteY8" fmla="*/ 647700 h 778053"/>
              <a:gd name="connsiteX9" fmla="*/ 1238250 w 3689350"/>
              <a:gd name="connsiteY9" fmla="*/ 711200 h 778053"/>
              <a:gd name="connsiteX10" fmla="*/ 1460500 w 3689350"/>
              <a:gd name="connsiteY10" fmla="*/ 749300 h 778053"/>
              <a:gd name="connsiteX11" fmla="*/ 1651000 w 3689350"/>
              <a:gd name="connsiteY11" fmla="*/ 762000 h 778053"/>
              <a:gd name="connsiteX12" fmla="*/ 1860550 w 3689350"/>
              <a:gd name="connsiteY12" fmla="*/ 774700 h 778053"/>
              <a:gd name="connsiteX13" fmla="*/ 2070100 w 3689350"/>
              <a:gd name="connsiteY13" fmla="*/ 774700 h 778053"/>
              <a:gd name="connsiteX14" fmla="*/ 2330450 w 3689350"/>
              <a:gd name="connsiteY14" fmla="*/ 736600 h 778053"/>
              <a:gd name="connsiteX15" fmla="*/ 2520950 w 3689350"/>
              <a:gd name="connsiteY15" fmla="*/ 685800 h 778053"/>
              <a:gd name="connsiteX16" fmla="*/ 2762250 w 3689350"/>
              <a:gd name="connsiteY16" fmla="*/ 609600 h 778053"/>
              <a:gd name="connsiteX17" fmla="*/ 2952750 w 3689350"/>
              <a:gd name="connsiteY17" fmla="*/ 527050 h 778053"/>
              <a:gd name="connsiteX18" fmla="*/ 3111500 w 3689350"/>
              <a:gd name="connsiteY18" fmla="*/ 444500 h 778053"/>
              <a:gd name="connsiteX19" fmla="*/ 3276600 w 3689350"/>
              <a:gd name="connsiteY19" fmla="*/ 349250 h 778053"/>
              <a:gd name="connsiteX20" fmla="*/ 3454400 w 3689350"/>
              <a:gd name="connsiteY20" fmla="*/ 228600 h 778053"/>
              <a:gd name="connsiteX21" fmla="*/ 3575050 w 3689350"/>
              <a:gd name="connsiteY21" fmla="*/ 127000 h 778053"/>
              <a:gd name="connsiteX22" fmla="*/ 3689350 w 3689350"/>
              <a:gd name="connsiteY22" fmla="*/ 0 h 77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89350" h="778053">
                <a:moveTo>
                  <a:pt x="0" y="0"/>
                </a:moveTo>
                <a:cubicBezTo>
                  <a:pt x="33337" y="30691"/>
                  <a:pt x="66675" y="61383"/>
                  <a:pt x="95250" y="88900"/>
                </a:cubicBezTo>
                <a:cubicBezTo>
                  <a:pt x="123825" y="116417"/>
                  <a:pt x="138642" y="137583"/>
                  <a:pt x="171450" y="165100"/>
                </a:cubicBezTo>
                <a:cubicBezTo>
                  <a:pt x="204258" y="192617"/>
                  <a:pt x="255058" y="225425"/>
                  <a:pt x="292100" y="254000"/>
                </a:cubicBezTo>
                <a:cubicBezTo>
                  <a:pt x="329142" y="282575"/>
                  <a:pt x="352425" y="307975"/>
                  <a:pt x="393700" y="336550"/>
                </a:cubicBezTo>
                <a:cubicBezTo>
                  <a:pt x="434975" y="365125"/>
                  <a:pt x="488950" y="396875"/>
                  <a:pt x="539750" y="425450"/>
                </a:cubicBezTo>
                <a:cubicBezTo>
                  <a:pt x="590550" y="454025"/>
                  <a:pt x="644525" y="482600"/>
                  <a:pt x="698500" y="508000"/>
                </a:cubicBezTo>
                <a:cubicBezTo>
                  <a:pt x="752475" y="533400"/>
                  <a:pt x="806450" y="554567"/>
                  <a:pt x="863600" y="577850"/>
                </a:cubicBezTo>
                <a:cubicBezTo>
                  <a:pt x="920750" y="601133"/>
                  <a:pt x="978958" y="625475"/>
                  <a:pt x="1041400" y="647700"/>
                </a:cubicBezTo>
                <a:cubicBezTo>
                  <a:pt x="1103842" y="669925"/>
                  <a:pt x="1168400" y="694267"/>
                  <a:pt x="1238250" y="711200"/>
                </a:cubicBezTo>
                <a:cubicBezTo>
                  <a:pt x="1308100" y="728133"/>
                  <a:pt x="1391708" y="740833"/>
                  <a:pt x="1460500" y="749300"/>
                </a:cubicBezTo>
                <a:cubicBezTo>
                  <a:pt x="1529292" y="757767"/>
                  <a:pt x="1651000" y="762000"/>
                  <a:pt x="1651000" y="762000"/>
                </a:cubicBezTo>
                <a:cubicBezTo>
                  <a:pt x="1717675" y="766233"/>
                  <a:pt x="1790700" y="772583"/>
                  <a:pt x="1860550" y="774700"/>
                </a:cubicBezTo>
                <a:cubicBezTo>
                  <a:pt x="1930400" y="776817"/>
                  <a:pt x="1991783" y="781050"/>
                  <a:pt x="2070100" y="774700"/>
                </a:cubicBezTo>
                <a:cubicBezTo>
                  <a:pt x="2148417" y="768350"/>
                  <a:pt x="2255308" y="751417"/>
                  <a:pt x="2330450" y="736600"/>
                </a:cubicBezTo>
                <a:cubicBezTo>
                  <a:pt x="2405592" y="721783"/>
                  <a:pt x="2448983" y="706967"/>
                  <a:pt x="2520950" y="685800"/>
                </a:cubicBezTo>
                <a:cubicBezTo>
                  <a:pt x="2592917" y="664633"/>
                  <a:pt x="2690283" y="636058"/>
                  <a:pt x="2762250" y="609600"/>
                </a:cubicBezTo>
                <a:cubicBezTo>
                  <a:pt x="2834217" y="583142"/>
                  <a:pt x="2894542" y="554567"/>
                  <a:pt x="2952750" y="527050"/>
                </a:cubicBezTo>
                <a:cubicBezTo>
                  <a:pt x="3010958" y="499533"/>
                  <a:pt x="3057525" y="474133"/>
                  <a:pt x="3111500" y="444500"/>
                </a:cubicBezTo>
                <a:cubicBezTo>
                  <a:pt x="3165475" y="414867"/>
                  <a:pt x="3219450" y="385233"/>
                  <a:pt x="3276600" y="349250"/>
                </a:cubicBezTo>
                <a:cubicBezTo>
                  <a:pt x="3333750" y="313267"/>
                  <a:pt x="3404658" y="265642"/>
                  <a:pt x="3454400" y="228600"/>
                </a:cubicBezTo>
                <a:cubicBezTo>
                  <a:pt x="3504142" y="191558"/>
                  <a:pt x="3535892" y="165100"/>
                  <a:pt x="3575050" y="127000"/>
                </a:cubicBezTo>
                <a:cubicBezTo>
                  <a:pt x="3614208" y="88900"/>
                  <a:pt x="3689350" y="0"/>
                  <a:pt x="3689350" y="0"/>
                </a:cubicBezTo>
              </a:path>
            </a:pathLst>
          </a:custGeom>
          <a:ln w="57150" cmpd="sng">
            <a:solidFill>
              <a:schemeClr val="tx2"/>
            </a:solidFill>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TextBox 43"/>
          <p:cNvSpPr txBox="1"/>
          <p:nvPr/>
        </p:nvSpPr>
        <p:spPr>
          <a:xfrm>
            <a:off x="228600" y="6096000"/>
            <a:ext cx="2667000" cy="307777"/>
          </a:xfrm>
          <a:prstGeom prst="rect">
            <a:avLst/>
          </a:prstGeom>
          <a:noFill/>
        </p:spPr>
        <p:txBody>
          <a:bodyPr wrap="square" rtlCol="0">
            <a:spAutoFit/>
          </a:bodyPr>
          <a:lstStyle/>
          <a:p>
            <a:r>
              <a:rPr lang="en-US" sz="1400" dirty="0" smtClean="0"/>
              <a:t>Source: WRF</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7" presetClass="exit" presetSubtype="0" fill="hold" nodeType="clickEffect">
                                  <p:stCondLst>
                                    <p:cond delay="0"/>
                                  </p:stCondLst>
                                  <p:childTnLst>
                                    <p:animEffect transition="out" filter="fade">
                                      <p:cBhvr>
                                        <p:cTn id="18" dur="1000"/>
                                        <p:tgtEl>
                                          <p:spTgt spid="25"/>
                                        </p:tgtEl>
                                      </p:cBhvr>
                                    </p:animEffect>
                                    <p:anim calcmode="lin" valueType="num">
                                      <p:cBhvr>
                                        <p:cTn id="19" dur="1000"/>
                                        <p:tgtEl>
                                          <p:spTgt spid="25"/>
                                        </p:tgtEl>
                                        <p:attrNameLst>
                                          <p:attrName>ppt_x</p:attrName>
                                        </p:attrNameLst>
                                      </p:cBhvr>
                                      <p:tavLst>
                                        <p:tav tm="0">
                                          <p:val>
                                            <p:strVal val="ppt_x"/>
                                          </p:val>
                                        </p:tav>
                                        <p:tav tm="100000">
                                          <p:val>
                                            <p:strVal val="ppt_x"/>
                                          </p:val>
                                        </p:tav>
                                      </p:tavLst>
                                    </p:anim>
                                    <p:anim calcmode="lin" valueType="num">
                                      <p:cBhvr>
                                        <p:cTn id="20" dur="100" decel="100000"/>
                                        <p:tgtEl>
                                          <p:spTgt spid="25"/>
                                        </p:tgtEl>
                                        <p:attrNameLst>
                                          <p:attrName>ppt_y</p:attrName>
                                        </p:attrNameLst>
                                      </p:cBhvr>
                                      <p:tavLst>
                                        <p:tav tm="0">
                                          <p:val>
                                            <p:strVal val="ppt_y"/>
                                          </p:val>
                                        </p:tav>
                                        <p:tav tm="100000">
                                          <p:val>
                                            <p:strVal val="ppt_y-.03"/>
                                          </p:val>
                                        </p:tav>
                                      </p:tavLst>
                                    </p:anim>
                                    <p:anim calcmode="lin" valueType="num">
                                      <p:cBhvr>
                                        <p:cTn id="21" dur="900" accel="100000">
                                          <p:stCondLst>
                                            <p:cond delay="100"/>
                                          </p:stCondLst>
                                        </p:cTn>
                                        <p:tgtEl>
                                          <p:spTgt spid="25"/>
                                        </p:tgtEl>
                                        <p:attrNameLst>
                                          <p:attrName>ppt_y</p:attrName>
                                        </p:attrNameLst>
                                      </p:cBhvr>
                                      <p:tavLst>
                                        <p:tav tm="0">
                                          <p:val>
                                            <p:strVal val="ppt_y"/>
                                          </p:val>
                                        </p:tav>
                                        <p:tav tm="100000">
                                          <p:val>
                                            <p:strVal val="ppt_y+1"/>
                                          </p:val>
                                        </p:tav>
                                      </p:tavLst>
                                    </p:anim>
                                    <p:set>
                                      <p:cBhvr>
                                        <p:cTn id="22" dur="1" fill="hold">
                                          <p:stCondLst>
                                            <p:cond delay="999"/>
                                          </p:stCondLst>
                                        </p:cTn>
                                        <p:tgtEl>
                                          <p:spTgt spid="25"/>
                                        </p:tgtEl>
                                        <p:attrNameLst>
                                          <p:attrName>style.visibility</p:attrName>
                                        </p:attrNameLst>
                                      </p:cBhvr>
                                      <p:to>
                                        <p:strVal val="hidden"/>
                                      </p:to>
                                    </p:set>
                                  </p:childTnLst>
                                </p:cTn>
                              </p:par>
                              <p:par>
                                <p:cTn id="23" presetID="37" presetClass="exit" presetSubtype="0" fill="hold" nodeType="withEffect">
                                  <p:stCondLst>
                                    <p:cond delay="0"/>
                                  </p:stCondLst>
                                  <p:childTnLst>
                                    <p:animEffect transition="out" filter="fade">
                                      <p:cBhvr>
                                        <p:cTn id="24" dur="1000"/>
                                        <p:tgtEl>
                                          <p:spTgt spid="8"/>
                                        </p:tgtEl>
                                      </p:cBhvr>
                                    </p:animEffect>
                                    <p:anim calcmode="lin" valueType="num">
                                      <p:cBhvr>
                                        <p:cTn id="25" dur="1000"/>
                                        <p:tgtEl>
                                          <p:spTgt spid="8"/>
                                        </p:tgtEl>
                                        <p:attrNameLst>
                                          <p:attrName>ppt_x</p:attrName>
                                        </p:attrNameLst>
                                      </p:cBhvr>
                                      <p:tavLst>
                                        <p:tav tm="0">
                                          <p:val>
                                            <p:strVal val="ppt_x"/>
                                          </p:val>
                                        </p:tav>
                                        <p:tav tm="100000">
                                          <p:val>
                                            <p:strVal val="ppt_x"/>
                                          </p:val>
                                        </p:tav>
                                      </p:tavLst>
                                    </p:anim>
                                    <p:anim calcmode="lin" valueType="num">
                                      <p:cBhvr>
                                        <p:cTn id="26" dur="100" decel="100000"/>
                                        <p:tgtEl>
                                          <p:spTgt spid="8"/>
                                        </p:tgtEl>
                                        <p:attrNameLst>
                                          <p:attrName>ppt_y</p:attrName>
                                        </p:attrNameLst>
                                      </p:cBhvr>
                                      <p:tavLst>
                                        <p:tav tm="0">
                                          <p:val>
                                            <p:strVal val="ppt_y"/>
                                          </p:val>
                                        </p:tav>
                                        <p:tav tm="100000">
                                          <p:val>
                                            <p:strVal val="ppt_y-.03"/>
                                          </p:val>
                                        </p:tav>
                                      </p:tavLst>
                                    </p:anim>
                                    <p:anim calcmode="lin" valueType="num">
                                      <p:cBhvr>
                                        <p:cTn id="27" dur="900" accel="100000">
                                          <p:stCondLst>
                                            <p:cond delay="100"/>
                                          </p:stCondLst>
                                        </p:cTn>
                                        <p:tgtEl>
                                          <p:spTgt spid="8"/>
                                        </p:tgtEl>
                                        <p:attrNameLst>
                                          <p:attrName>ppt_y</p:attrName>
                                        </p:attrNameLst>
                                      </p:cBhvr>
                                      <p:tavLst>
                                        <p:tav tm="0">
                                          <p:val>
                                            <p:strVal val="ppt_y"/>
                                          </p:val>
                                        </p:tav>
                                        <p:tav tm="100000">
                                          <p:val>
                                            <p:strVal val="ppt_y+1"/>
                                          </p:val>
                                        </p:tav>
                                      </p:tavLst>
                                    </p:anim>
                                    <p:set>
                                      <p:cBhvr>
                                        <p:cTn id="28" dur="1" fill="hold">
                                          <p:stCondLst>
                                            <p:cond delay="999"/>
                                          </p:stCondLst>
                                        </p:cTn>
                                        <p:tgtEl>
                                          <p:spTgt spid="8"/>
                                        </p:tgtEl>
                                        <p:attrNameLst>
                                          <p:attrName>style.visibility</p:attrName>
                                        </p:attrNameLst>
                                      </p:cBhvr>
                                      <p:to>
                                        <p:strVal val="hidden"/>
                                      </p:to>
                                    </p:set>
                                  </p:childTnLst>
                                </p:cTn>
                              </p:par>
                              <p:par>
                                <p:cTn id="29" presetID="37" presetClass="exit" presetSubtype="0" fill="hold" grpId="0" nodeType="withEffect">
                                  <p:stCondLst>
                                    <p:cond delay="0"/>
                                  </p:stCondLst>
                                  <p:childTnLst>
                                    <p:animEffect transition="out" filter="fade">
                                      <p:cBhvr>
                                        <p:cTn id="30" dur="1000"/>
                                        <p:tgtEl>
                                          <p:spTgt spid="13"/>
                                        </p:tgtEl>
                                      </p:cBhvr>
                                    </p:animEffect>
                                    <p:anim calcmode="lin" valueType="num">
                                      <p:cBhvr>
                                        <p:cTn id="31" dur="1000"/>
                                        <p:tgtEl>
                                          <p:spTgt spid="13"/>
                                        </p:tgtEl>
                                        <p:attrNameLst>
                                          <p:attrName>ppt_x</p:attrName>
                                        </p:attrNameLst>
                                      </p:cBhvr>
                                      <p:tavLst>
                                        <p:tav tm="0">
                                          <p:val>
                                            <p:strVal val="ppt_x"/>
                                          </p:val>
                                        </p:tav>
                                        <p:tav tm="100000">
                                          <p:val>
                                            <p:strVal val="ppt_x"/>
                                          </p:val>
                                        </p:tav>
                                      </p:tavLst>
                                    </p:anim>
                                    <p:anim calcmode="lin" valueType="num">
                                      <p:cBhvr>
                                        <p:cTn id="32" dur="100" decel="100000"/>
                                        <p:tgtEl>
                                          <p:spTgt spid="13"/>
                                        </p:tgtEl>
                                        <p:attrNameLst>
                                          <p:attrName>ppt_y</p:attrName>
                                        </p:attrNameLst>
                                      </p:cBhvr>
                                      <p:tavLst>
                                        <p:tav tm="0">
                                          <p:val>
                                            <p:strVal val="ppt_y"/>
                                          </p:val>
                                        </p:tav>
                                        <p:tav tm="100000">
                                          <p:val>
                                            <p:strVal val="ppt_y-.03"/>
                                          </p:val>
                                        </p:tav>
                                      </p:tavLst>
                                    </p:anim>
                                    <p:anim calcmode="lin" valueType="num">
                                      <p:cBhvr>
                                        <p:cTn id="33" dur="900" accel="100000">
                                          <p:stCondLst>
                                            <p:cond delay="100"/>
                                          </p:stCondLst>
                                        </p:cTn>
                                        <p:tgtEl>
                                          <p:spTgt spid="13"/>
                                        </p:tgtEl>
                                        <p:attrNameLst>
                                          <p:attrName>ppt_y</p:attrName>
                                        </p:attrNameLst>
                                      </p:cBhvr>
                                      <p:tavLst>
                                        <p:tav tm="0">
                                          <p:val>
                                            <p:strVal val="ppt_y"/>
                                          </p:val>
                                        </p:tav>
                                        <p:tav tm="100000">
                                          <p:val>
                                            <p:strVal val="ppt_y+1"/>
                                          </p:val>
                                        </p:tav>
                                      </p:tavLst>
                                    </p:anim>
                                    <p:set>
                                      <p:cBhvr>
                                        <p:cTn id="34" dur="1" fill="hold">
                                          <p:stCondLst>
                                            <p:cond delay="999"/>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0" grpId="0" animBg="1"/>
      <p:bldP spid="39" grpId="0" animBg="1"/>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andeau-titre"/>
          <p:cNvPicPr>
            <a:picLocks noChangeAspect="1" noChangeArrowheads="1"/>
          </p:cNvPicPr>
          <p:nvPr/>
        </p:nvPicPr>
        <p:blipFill>
          <a:blip r:embed="rId3" cstate="print"/>
          <a:srcRect/>
          <a:stretch>
            <a:fillRect/>
          </a:stretch>
        </p:blipFill>
        <p:spPr bwMode="auto">
          <a:xfrm>
            <a:off x="0" y="0"/>
            <a:ext cx="9144000" cy="815975"/>
          </a:xfrm>
          <a:prstGeom prst="rect">
            <a:avLst/>
          </a:prstGeom>
          <a:noFill/>
          <a:ln w="9525">
            <a:noFill/>
            <a:miter lim="800000"/>
            <a:headEnd/>
            <a:tailEnd/>
          </a:ln>
        </p:spPr>
      </p:pic>
      <p:sp>
        <p:nvSpPr>
          <p:cNvPr id="5123" name="Text Box 3"/>
          <p:cNvSpPr txBox="1">
            <a:spLocks noChangeArrowheads="1"/>
          </p:cNvSpPr>
          <p:nvPr/>
        </p:nvSpPr>
        <p:spPr bwMode="auto">
          <a:xfrm>
            <a:off x="152400" y="152400"/>
            <a:ext cx="7315200" cy="646331"/>
          </a:xfrm>
          <a:prstGeom prst="rect">
            <a:avLst/>
          </a:prstGeom>
          <a:noFill/>
          <a:ln w="9525">
            <a:noFill/>
            <a:miter lim="800000"/>
            <a:headEnd/>
            <a:tailEnd/>
          </a:ln>
        </p:spPr>
        <p:txBody>
          <a:bodyPr>
            <a:spAutoFit/>
          </a:bodyPr>
          <a:lstStyle/>
          <a:p>
            <a:pPr eaLnBrk="0" hangingPunct="0"/>
            <a:r>
              <a:rPr lang="fr-FR" sz="3600" dirty="0" smtClean="0">
                <a:solidFill>
                  <a:schemeClr val="bg1"/>
                </a:solidFill>
              </a:rPr>
              <a:t>Challenges in the ESM of E-</a:t>
            </a:r>
            <a:r>
              <a:rPr lang="fr-FR" sz="3600" dirty="0" err="1" smtClean="0">
                <a:solidFill>
                  <a:schemeClr val="bg1"/>
                </a:solidFill>
              </a:rPr>
              <a:t>waste</a:t>
            </a:r>
            <a:endParaRPr lang="fr-FR" sz="3600" dirty="0"/>
          </a:p>
        </p:txBody>
      </p:sp>
      <p:sp>
        <p:nvSpPr>
          <p:cNvPr id="5124" name="Rectangle 4"/>
          <p:cNvSpPr>
            <a:spLocks noChangeArrowheads="1"/>
          </p:cNvSpPr>
          <p:nvPr/>
        </p:nvSpPr>
        <p:spPr bwMode="auto">
          <a:xfrm>
            <a:off x="0" y="6477000"/>
            <a:ext cx="9144000" cy="381000"/>
          </a:xfrm>
          <a:prstGeom prst="rect">
            <a:avLst/>
          </a:prstGeom>
          <a:solidFill>
            <a:schemeClr val="bg2"/>
          </a:solidFill>
          <a:ln w="9525">
            <a:noFill/>
            <a:miter lim="800000"/>
            <a:headEnd/>
            <a:tailEnd/>
          </a:ln>
        </p:spPr>
        <p:txBody>
          <a:bodyPr wrap="none" anchor="ctr"/>
          <a:lstStyle/>
          <a:p>
            <a:pPr eaLnBrk="0" hangingPunct="0"/>
            <a:endParaRPr lang="en-CA" dirty="0"/>
          </a:p>
        </p:txBody>
      </p:sp>
      <p:sp>
        <p:nvSpPr>
          <p:cNvPr id="6" name="TextBox 5"/>
          <p:cNvSpPr txBox="1"/>
          <p:nvPr/>
        </p:nvSpPr>
        <p:spPr>
          <a:xfrm>
            <a:off x="533400" y="1371600"/>
            <a:ext cx="7924800" cy="3958007"/>
          </a:xfrm>
          <a:prstGeom prst="rect">
            <a:avLst/>
          </a:prstGeom>
          <a:noFill/>
        </p:spPr>
        <p:txBody>
          <a:bodyPr wrap="square" rtlCol="0">
            <a:spAutoFit/>
          </a:bodyPr>
          <a:lstStyle/>
          <a:p>
            <a:pPr marL="360000" lvl="1" indent="-342900" eaLnBrk="0" hangingPunct="0">
              <a:lnSpc>
                <a:spcPct val="80000"/>
              </a:lnSpc>
              <a:spcBef>
                <a:spcPct val="20000"/>
              </a:spcBef>
              <a:spcAft>
                <a:spcPts val="1200"/>
              </a:spcAft>
              <a:buClr>
                <a:srgbClr val="E46C0A"/>
              </a:buClr>
              <a:buBlip>
                <a:blip r:embed="rId4"/>
              </a:buBlip>
              <a:defRPr/>
            </a:pPr>
            <a:r>
              <a:rPr lang="en-US" dirty="0" smtClean="0">
                <a:solidFill>
                  <a:srgbClr val="003366"/>
                </a:solidFill>
                <a:latin typeface="Arial Narrow" pitchFamily="34" charset="0"/>
                <a:ea typeface="+mn-ea"/>
              </a:rPr>
              <a:t>Need for regional cooperation to arrive to a critical mass for sustainable recycling operations</a:t>
            </a:r>
          </a:p>
          <a:p>
            <a:pPr marL="360000" lvl="1" indent="-342900" eaLnBrk="0" hangingPunct="0">
              <a:lnSpc>
                <a:spcPct val="80000"/>
              </a:lnSpc>
              <a:spcBef>
                <a:spcPct val="20000"/>
              </a:spcBef>
              <a:spcAft>
                <a:spcPts val="1200"/>
              </a:spcAft>
              <a:buClr>
                <a:srgbClr val="E46C0A"/>
              </a:buClr>
              <a:buBlip>
                <a:blip r:embed="rId4"/>
              </a:buBlip>
              <a:defRPr/>
            </a:pPr>
            <a:r>
              <a:rPr lang="en-US" dirty="0" smtClean="0">
                <a:solidFill>
                  <a:srgbClr val="003366"/>
                </a:solidFill>
                <a:latin typeface="Arial Narrow" pitchFamily="34" charset="0"/>
                <a:ea typeface="+mn-ea"/>
              </a:rPr>
              <a:t>The flow of e-waste around the world is not only a story of dumping.</a:t>
            </a:r>
          </a:p>
          <a:p>
            <a:pPr marL="360000" lvl="1" indent="-342900" eaLnBrk="0" hangingPunct="0">
              <a:lnSpc>
                <a:spcPct val="80000"/>
              </a:lnSpc>
              <a:spcBef>
                <a:spcPct val="20000"/>
              </a:spcBef>
              <a:spcAft>
                <a:spcPts val="1200"/>
              </a:spcAft>
              <a:buClr>
                <a:srgbClr val="E46C0A"/>
              </a:buClr>
              <a:buBlip>
                <a:blip r:embed="rId4"/>
              </a:buBlip>
              <a:defRPr/>
            </a:pPr>
            <a:r>
              <a:rPr lang="en-US" dirty="0" smtClean="0">
                <a:solidFill>
                  <a:srgbClr val="003366"/>
                </a:solidFill>
                <a:latin typeface="Arial Narrow" pitchFamily="34" charset="0"/>
                <a:ea typeface="+mn-ea"/>
              </a:rPr>
              <a:t>E-waste moves around the world because it has value in terms of its materials, its components, and its reuse potential.</a:t>
            </a:r>
          </a:p>
          <a:p>
            <a:pPr marL="360000" lvl="1" indent="-342900" eaLnBrk="0" hangingPunct="0">
              <a:lnSpc>
                <a:spcPct val="80000"/>
              </a:lnSpc>
              <a:spcBef>
                <a:spcPct val="20000"/>
              </a:spcBef>
              <a:spcAft>
                <a:spcPts val="1200"/>
              </a:spcAft>
              <a:buClr>
                <a:srgbClr val="E46C0A"/>
              </a:buClr>
              <a:buBlip>
                <a:blip r:embed="rId4"/>
              </a:buBlip>
              <a:defRPr/>
            </a:pPr>
            <a:r>
              <a:rPr lang="en-US" dirty="0" smtClean="0">
                <a:solidFill>
                  <a:srgbClr val="003366"/>
                </a:solidFill>
                <a:latin typeface="Arial Narrow" pitchFamily="34" charset="0"/>
                <a:ea typeface="+mn-ea"/>
              </a:rPr>
              <a:t>There are legitimate transboundary movements, also related to trade in reusable and repairable equipment.</a:t>
            </a:r>
            <a:br>
              <a:rPr lang="en-US" dirty="0" smtClean="0">
                <a:solidFill>
                  <a:srgbClr val="003366"/>
                </a:solidFill>
                <a:latin typeface="Arial Narrow" pitchFamily="34" charset="0"/>
                <a:ea typeface="+mn-ea"/>
              </a:rPr>
            </a:br>
            <a:r>
              <a:rPr lang="en-US" dirty="0" smtClean="0">
                <a:solidFill>
                  <a:srgbClr val="003366"/>
                </a:solidFill>
                <a:latin typeface="Arial Narrow" pitchFamily="34" charset="0"/>
                <a:ea typeface="+mn-ea"/>
              </a:rPr>
              <a:t> </a:t>
            </a:r>
          </a:p>
          <a:p>
            <a:pPr marL="360000" lvl="1" indent="-342900" eaLnBrk="0" hangingPunct="0">
              <a:lnSpc>
                <a:spcPct val="80000"/>
              </a:lnSpc>
              <a:spcBef>
                <a:spcPct val="20000"/>
              </a:spcBef>
              <a:spcAft>
                <a:spcPts val="1200"/>
              </a:spcAft>
              <a:buClr>
                <a:srgbClr val="E46C0A"/>
              </a:buClr>
              <a:buBlip>
                <a:blip r:embed="rId4"/>
              </a:buBlip>
              <a:defRPr/>
            </a:pPr>
            <a:r>
              <a:rPr lang="en-US" dirty="0" smtClean="0">
                <a:solidFill>
                  <a:srgbClr val="003366"/>
                </a:solidFill>
                <a:latin typeface="Arial Narrow" pitchFamily="34" charset="0"/>
                <a:ea typeface="+mn-ea"/>
              </a:rPr>
              <a:t>Illegal traffic of E-waste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4" descr="bandeau-titre"/>
          <p:cNvPicPr>
            <a:picLocks noChangeAspect="1" noChangeArrowheads="1"/>
          </p:cNvPicPr>
          <p:nvPr/>
        </p:nvPicPr>
        <p:blipFill>
          <a:blip r:embed="rId3" cstate="print"/>
          <a:srcRect/>
          <a:stretch>
            <a:fillRect/>
          </a:stretch>
        </p:blipFill>
        <p:spPr bwMode="auto">
          <a:xfrm>
            <a:off x="0" y="0"/>
            <a:ext cx="9144000" cy="815975"/>
          </a:xfrm>
          <a:prstGeom prst="rect">
            <a:avLst/>
          </a:prstGeom>
          <a:noFill/>
          <a:ln w="9525">
            <a:noFill/>
            <a:miter lim="800000"/>
            <a:headEnd/>
            <a:tailEnd/>
          </a:ln>
        </p:spPr>
      </p:pic>
      <p:sp>
        <p:nvSpPr>
          <p:cNvPr id="3075" name="Text Box 10"/>
          <p:cNvSpPr txBox="1">
            <a:spLocks noChangeArrowheads="1"/>
          </p:cNvSpPr>
          <p:nvPr/>
        </p:nvSpPr>
        <p:spPr bwMode="auto">
          <a:xfrm>
            <a:off x="152400" y="152400"/>
            <a:ext cx="8077200" cy="646331"/>
          </a:xfrm>
          <a:prstGeom prst="rect">
            <a:avLst/>
          </a:prstGeom>
          <a:noFill/>
          <a:ln w="9525">
            <a:noFill/>
            <a:miter lim="800000"/>
            <a:headEnd/>
            <a:tailEnd/>
          </a:ln>
        </p:spPr>
        <p:txBody>
          <a:bodyPr>
            <a:spAutoFit/>
          </a:bodyPr>
          <a:lstStyle/>
          <a:p>
            <a:pPr eaLnBrk="0" hangingPunct="0"/>
            <a:r>
              <a:rPr lang="fr-FR" sz="3600" dirty="0" smtClean="0">
                <a:solidFill>
                  <a:schemeClr val="bg1"/>
                </a:solidFill>
              </a:rPr>
              <a:t>E-waste and the BC</a:t>
            </a:r>
            <a:endParaRPr lang="fr-FR" sz="3600" dirty="0"/>
          </a:p>
        </p:txBody>
      </p:sp>
      <p:sp>
        <p:nvSpPr>
          <p:cNvPr id="3076" name="Rectangle 11"/>
          <p:cNvSpPr>
            <a:spLocks noChangeArrowheads="1"/>
          </p:cNvSpPr>
          <p:nvPr/>
        </p:nvSpPr>
        <p:spPr bwMode="auto">
          <a:xfrm>
            <a:off x="0" y="6477000"/>
            <a:ext cx="9144000" cy="381000"/>
          </a:xfrm>
          <a:prstGeom prst="rect">
            <a:avLst/>
          </a:prstGeom>
          <a:solidFill>
            <a:schemeClr val="bg2"/>
          </a:solidFill>
          <a:ln w="9525">
            <a:noFill/>
            <a:miter lim="800000"/>
            <a:headEnd/>
            <a:tailEnd/>
          </a:ln>
        </p:spPr>
        <p:txBody>
          <a:bodyPr wrap="none" anchor="ctr"/>
          <a:lstStyle/>
          <a:p>
            <a:pPr eaLnBrk="0" hangingPunct="0"/>
            <a:endParaRPr lang="en-CA" dirty="0"/>
          </a:p>
        </p:txBody>
      </p:sp>
      <p:sp>
        <p:nvSpPr>
          <p:cNvPr id="3077" name="Rectangle 17"/>
          <p:cNvSpPr>
            <a:spLocks noGrp="1" noChangeArrowheads="1"/>
          </p:cNvSpPr>
          <p:nvPr>
            <p:ph type="body" idx="1"/>
          </p:nvPr>
        </p:nvSpPr>
        <p:spPr>
          <a:xfrm>
            <a:off x="533400" y="1219200"/>
            <a:ext cx="8077200" cy="4800600"/>
          </a:xfrm>
        </p:spPr>
        <p:txBody>
          <a:bodyPr/>
          <a:lstStyle/>
          <a:p>
            <a:pPr algn="ctr" defTabSz="762000">
              <a:buClr>
                <a:srgbClr val="E46C0A"/>
              </a:buClr>
              <a:buNone/>
              <a:defRPr/>
            </a:pPr>
            <a:r>
              <a:rPr lang="fr-CH" sz="2800" b="1" dirty="0" smtClean="0">
                <a:solidFill>
                  <a:srgbClr val="002060"/>
                </a:solidFill>
                <a:latin typeface="+mj-lt"/>
                <a:cs typeface="Arial" charset="0"/>
              </a:rPr>
              <a:t>E-waste is a priority waste stream </a:t>
            </a:r>
            <a:br>
              <a:rPr lang="fr-CH" sz="2800" b="1" dirty="0" smtClean="0">
                <a:solidFill>
                  <a:srgbClr val="002060"/>
                </a:solidFill>
                <a:latin typeface="+mj-lt"/>
                <a:cs typeface="Arial" charset="0"/>
              </a:rPr>
            </a:br>
            <a:r>
              <a:rPr lang="fr-CH" sz="2800" b="1" dirty="0" smtClean="0">
                <a:solidFill>
                  <a:srgbClr val="002060"/>
                </a:solidFill>
                <a:latin typeface="+mj-lt"/>
                <a:cs typeface="Arial" charset="0"/>
              </a:rPr>
              <a:t>under the Basel Convention</a:t>
            </a:r>
            <a:endParaRPr lang="en-US" sz="2800" b="1" dirty="0" smtClean="0">
              <a:solidFill>
                <a:srgbClr val="002060"/>
              </a:solidFill>
              <a:latin typeface="+mj-lt"/>
              <a:cs typeface="Arial" charset="0"/>
            </a:endParaRPr>
          </a:p>
          <a:p>
            <a:pPr defTabSz="762000">
              <a:buClr>
                <a:srgbClr val="E46C0A"/>
              </a:buClr>
              <a:buBlip>
                <a:blip r:embed="rId4"/>
              </a:buBlip>
              <a:defRPr/>
            </a:pPr>
            <a:endParaRPr lang="en-US" sz="2800" dirty="0" smtClean="0">
              <a:latin typeface="Arial Narrow" pitchFamily="34" charset="0"/>
              <a:cs typeface="Arial" charset="0"/>
            </a:endParaRPr>
          </a:p>
          <a:p>
            <a:pPr defTabSz="762000">
              <a:buClr>
                <a:srgbClr val="E46C0A"/>
              </a:buClr>
              <a:buBlip>
                <a:blip r:embed="rId4"/>
              </a:buBlip>
              <a:defRPr/>
            </a:pPr>
            <a:endParaRPr lang="en-US" sz="2800" dirty="0" smtClean="0">
              <a:latin typeface="Arial Narrow" pitchFamily="34" charset="0"/>
              <a:cs typeface="Arial" charset="0"/>
            </a:endParaRPr>
          </a:p>
          <a:p>
            <a:pPr marL="1217250" lvl="3" indent="-342900" defTabSz="762000">
              <a:lnSpc>
                <a:spcPct val="90000"/>
              </a:lnSpc>
              <a:spcAft>
                <a:spcPts val="1200"/>
              </a:spcAft>
              <a:buClr>
                <a:srgbClr val="E46C0A"/>
              </a:buClr>
              <a:buBlip>
                <a:blip r:embed="rId5"/>
              </a:buBlip>
              <a:defRPr/>
            </a:pPr>
            <a:r>
              <a:rPr lang="en-US" sz="2400" dirty="0" smtClean="0">
                <a:solidFill>
                  <a:schemeClr val="bg1">
                    <a:lumMod val="50000"/>
                  </a:schemeClr>
                </a:solidFill>
                <a:latin typeface="Arial Narrow" pitchFamily="34" charset="0"/>
                <a:cs typeface="Arial" charset="0"/>
              </a:rPr>
              <a:t>The Basel Convention has addressed the issue of e-waste since 2002 (COP 6)</a:t>
            </a:r>
          </a:p>
          <a:p>
            <a:pPr marL="1217250" lvl="3" indent="-342900" defTabSz="762000">
              <a:lnSpc>
                <a:spcPct val="90000"/>
              </a:lnSpc>
              <a:spcAft>
                <a:spcPts val="1200"/>
              </a:spcAft>
              <a:buClr>
                <a:srgbClr val="E46C0A"/>
              </a:buClr>
              <a:buBlip>
                <a:blip r:embed="rId5"/>
              </a:buBlip>
              <a:defRPr/>
            </a:pPr>
            <a:r>
              <a:rPr lang="en-US" sz="2400" dirty="0" smtClean="0">
                <a:solidFill>
                  <a:schemeClr val="bg1">
                    <a:lumMod val="50000"/>
                  </a:schemeClr>
                </a:solidFill>
                <a:latin typeface="Arial Narrow" pitchFamily="34" charset="0"/>
                <a:cs typeface="Arial" charset="0"/>
              </a:rPr>
              <a:t>COP 8 in Nairobi (2006) adopted </a:t>
            </a:r>
            <a:r>
              <a:rPr lang="en-GB" sz="2400" dirty="0" smtClean="0">
                <a:solidFill>
                  <a:schemeClr val="bg1">
                    <a:lumMod val="50000"/>
                  </a:schemeClr>
                </a:solidFill>
                <a:latin typeface="Arial Narrow" pitchFamily="34" charset="0"/>
                <a:cs typeface="Arial" charset="0"/>
              </a:rPr>
              <a:t>The Nairobi Declaration on ESM of E-Waste, </a:t>
            </a:r>
            <a:r>
              <a:rPr lang="en-US" sz="2400" dirty="0" smtClean="0">
                <a:solidFill>
                  <a:schemeClr val="bg1">
                    <a:lumMod val="50000"/>
                  </a:schemeClr>
                </a:solidFill>
                <a:latin typeface="Arial Narrow" pitchFamily="34" charset="0"/>
                <a:cs typeface="Arial" charset="0"/>
              </a:rPr>
              <a:t>focused on the theme of “Creating innovative solutions for the ESM of electronic waste”</a:t>
            </a:r>
          </a:p>
          <a:p>
            <a:pPr>
              <a:defRPr/>
            </a:pPr>
            <a:endParaRPr lang="en-GB" sz="2800" dirty="0" smtClean="0"/>
          </a:p>
        </p:txBody>
      </p:sp>
      <p:cxnSp>
        <p:nvCxnSpPr>
          <p:cNvPr id="7" name="Straight Connector 6"/>
          <p:cNvCxnSpPr/>
          <p:nvPr/>
        </p:nvCxnSpPr>
        <p:spPr bwMode="auto">
          <a:xfrm>
            <a:off x="609600" y="2667000"/>
            <a:ext cx="7924800" cy="0"/>
          </a:xfrm>
          <a:prstGeom prst="line">
            <a:avLst/>
          </a:prstGeom>
          <a:solidFill>
            <a:schemeClr val="accent1"/>
          </a:solidFill>
          <a:ln w="9525" cap="flat" cmpd="sng" algn="ctr">
            <a:solidFill>
              <a:srgbClr val="19389F"/>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rot="10800000" flipV="1">
            <a:off x="914400" y="762000"/>
            <a:ext cx="6929438" cy="811213"/>
          </a:xfrm>
        </p:spPr>
        <p:txBody>
          <a:bodyPr lIns="92075" tIns="46038" rIns="92075" bIns="46038" anchorCtr="0"/>
          <a:lstStyle/>
          <a:p>
            <a:pPr marL="342900" indent="-342900" defTabSz="762000">
              <a:buClr>
                <a:srgbClr val="E46C0A"/>
              </a:buClr>
              <a:defRPr/>
            </a:pPr>
            <a:r>
              <a:rPr lang="en-US" sz="2800" b="1" kern="1200" dirty="0" smtClean="0">
                <a:solidFill>
                  <a:srgbClr val="E46C0A"/>
                </a:solidFill>
                <a:effectLst>
                  <a:outerShdw blurRad="38100" dist="38100" dir="2700000" algn="tl">
                    <a:srgbClr val="000000">
                      <a:alpha val="43137"/>
                    </a:srgbClr>
                  </a:outerShdw>
                </a:effectLst>
                <a:latin typeface="Arial Narrow" pitchFamily="34" charset="0"/>
                <a:ea typeface="ＭＳ Ｐゴシック" pitchFamily="34" charset="-128"/>
                <a:cs typeface="Times New Roman" pitchFamily="18" charset="0"/>
              </a:rPr>
              <a:t>PACE</a:t>
            </a:r>
          </a:p>
        </p:txBody>
      </p:sp>
      <p:sp>
        <p:nvSpPr>
          <p:cNvPr id="10243" name="Rectangle 3"/>
          <p:cNvSpPr>
            <a:spLocks noGrp="1" noChangeArrowheads="1"/>
          </p:cNvSpPr>
          <p:nvPr>
            <p:ph idx="1"/>
          </p:nvPr>
        </p:nvSpPr>
        <p:spPr>
          <a:xfrm>
            <a:off x="762000" y="1524000"/>
            <a:ext cx="7643813" cy="4648200"/>
          </a:xfrm>
        </p:spPr>
        <p:txBody>
          <a:bodyPr lIns="92075" tIns="46038" rIns="92075" bIns="46038">
            <a:normAutofit fontScale="92500" lnSpcReduction="20000"/>
          </a:bodyPr>
          <a:lstStyle/>
          <a:p>
            <a:pPr marL="360000" lvl="1" indent="-342900">
              <a:spcAft>
                <a:spcPts val="1200"/>
              </a:spcAft>
              <a:buClr>
                <a:srgbClr val="E46C0A"/>
              </a:buClr>
              <a:buBlip>
                <a:blip r:embed="rId3"/>
              </a:buBlip>
              <a:defRPr/>
            </a:pPr>
            <a:endParaRPr lang="en-US" sz="2000" dirty="0" smtClean="0">
              <a:solidFill>
                <a:srgbClr val="003366"/>
              </a:solidFill>
              <a:latin typeface="Arial Narrow" pitchFamily="34" charset="0"/>
              <a:cs typeface="Arial" charset="0"/>
            </a:endParaRPr>
          </a:p>
          <a:p>
            <a:pPr marL="360000" lvl="1" indent="-342900">
              <a:spcAft>
                <a:spcPts val="1200"/>
              </a:spcAft>
              <a:buClr>
                <a:srgbClr val="E46C0A"/>
              </a:buClr>
              <a:buBlip>
                <a:blip r:embed="rId3"/>
              </a:buBlip>
              <a:defRPr/>
            </a:pPr>
            <a:r>
              <a:rPr lang="en-US" sz="3000" dirty="0" smtClean="0">
                <a:solidFill>
                  <a:srgbClr val="003366"/>
                </a:solidFill>
                <a:latin typeface="Arial Narrow" pitchFamily="34" charset="0"/>
                <a:cs typeface="Arial" charset="0"/>
              </a:rPr>
              <a:t>The Partnership for Action on Computing Equipment (PACE) was launched in June 2008</a:t>
            </a:r>
          </a:p>
          <a:p>
            <a:pPr marL="360000" lvl="1" indent="-342900">
              <a:spcAft>
                <a:spcPts val="1200"/>
              </a:spcAft>
              <a:buClr>
                <a:srgbClr val="E46C0A"/>
              </a:buClr>
              <a:buBlip>
                <a:blip r:embed="rId3"/>
              </a:buBlip>
              <a:defRPr/>
            </a:pPr>
            <a:r>
              <a:rPr lang="en-US" sz="3000" dirty="0" smtClean="0">
                <a:solidFill>
                  <a:srgbClr val="003366"/>
                </a:solidFill>
                <a:latin typeface="Arial Narrow" pitchFamily="34" charset="0"/>
                <a:cs typeface="Arial" charset="0"/>
              </a:rPr>
              <a:t>PACE is a multi-stakeholder forum for: </a:t>
            </a:r>
          </a:p>
          <a:p>
            <a:pPr marL="1217250" lvl="3" indent="-342900" defTabSz="762000">
              <a:spcAft>
                <a:spcPts val="1200"/>
              </a:spcAft>
              <a:buBlip>
                <a:blip r:embed="rId3"/>
              </a:buBlip>
              <a:defRPr/>
            </a:pPr>
            <a:r>
              <a:rPr lang="en-US" sz="2600" dirty="0" smtClean="0">
                <a:solidFill>
                  <a:schemeClr val="bg1">
                    <a:lumMod val="50000"/>
                  </a:schemeClr>
                </a:solidFill>
                <a:latin typeface="Arial Narrow" pitchFamily="34" charset="0"/>
                <a:cs typeface="Arial" charset="0"/>
              </a:rPr>
              <a:t>Government representatives</a:t>
            </a:r>
          </a:p>
          <a:p>
            <a:pPr marL="1217250" lvl="3" indent="-342900" defTabSz="762000">
              <a:spcAft>
                <a:spcPts val="1200"/>
              </a:spcAft>
              <a:buBlip>
                <a:blip r:embed="rId3"/>
              </a:buBlip>
              <a:defRPr/>
            </a:pPr>
            <a:r>
              <a:rPr lang="en-US" sz="2600" dirty="0" smtClean="0">
                <a:solidFill>
                  <a:schemeClr val="bg1">
                    <a:lumMod val="50000"/>
                  </a:schemeClr>
                </a:solidFill>
                <a:latin typeface="Arial Narrow" pitchFamily="34" charset="0"/>
                <a:cs typeface="Arial" charset="0"/>
              </a:rPr>
              <a:t>personal computer manufacturers and recyclers</a:t>
            </a:r>
          </a:p>
          <a:p>
            <a:pPr marL="1217250" lvl="3" indent="-342900" defTabSz="762000">
              <a:spcAft>
                <a:spcPts val="1200"/>
              </a:spcAft>
              <a:buBlip>
                <a:blip r:embed="rId3"/>
              </a:buBlip>
              <a:defRPr/>
            </a:pPr>
            <a:r>
              <a:rPr lang="en-US" sz="2600" dirty="0" smtClean="0">
                <a:solidFill>
                  <a:schemeClr val="bg1">
                    <a:lumMod val="50000"/>
                  </a:schemeClr>
                </a:solidFill>
                <a:latin typeface="Arial Narrow" pitchFamily="34" charset="0"/>
                <a:cs typeface="Arial" charset="0"/>
              </a:rPr>
              <a:t>international organizations</a:t>
            </a:r>
          </a:p>
          <a:p>
            <a:pPr marL="1217250" lvl="3" indent="-342900" defTabSz="762000">
              <a:spcAft>
                <a:spcPts val="1200"/>
              </a:spcAft>
              <a:buBlip>
                <a:blip r:embed="rId3"/>
              </a:buBlip>
              <a:defRPr/>
            </a:pPr>
            <a:r>
              <a:rPr lang="en-US" sz="2600" dirty="0" smtClean="0">
                <a:solidFill>
                  <a:schemeClr val="bg1">
                    <a:lumMod val="50000"/>
                  </a:schemeClr>
                </a:solidFill>
                <a:latin typeface="Arial Narrow" pitchFamily="34" charset="0"/>
                <a:cs typeface="Arial" charset="0"/>
              </a:rPr>
              <a:t>academia</a:t>
            </a:r>
          </a:p>
          <a:p>
            <a:pPr marL="1217250" lvl="3" indent="-342900" defTabSz="762000">
              <a:spcAft>
                <a:spcPts val="1200"/>
              </a:spcAft>
              <a:buBlip>
                <a:blip r:embed="rId3"/>
              </a:buBlip>
              <a:defRPr/>
            </a:pPr>
            <a:r>
              <a:rPr lang="en-US" sz="2600" dirty="0" smtClean="0">
                <a:solidFill>
                  <a:schemeClr val="bg1">
                    <a:lumMod val="50000"/>
                  </a:schemeClr>
                </a:solidFill>
                <a:latin typeface="Arial Narrow" pitchFamily="34" charset="0"/>
                <a:cs typeface="Arial" charset="0"/>
              </a:rPr>
              <a:t>environmental groups</a:t>
            </a:r>
          </a:p>
          <a:p>
            <a:pPr eaLnBrk="1" hangingPunct="1">
              <a:defRPr/>
            </a:pPr>
            <a:endParaRPr lang="en-US" sz="2800" dirty="0" smtClean="0">
              <a:latin typeface="Times New Roman" pitchFamily="18" charset="0"/>
              <a:cs typeface="Times New Roman" pitchFamily="18" charset="0"/>
            </a:endParaRPr>
          </a:p>
        </p:txBody>
      </p:sp>
      <p:sp>
        <p:nvSpPr>
          <p:cNvPr id="4103" name="Footer Placeholder 7"/>
          <p:cNvSpPr>
            <a:spLocks noGrp="1"/>
          </p:cNvSpPr>
          <p:nvPr>
            <p:ph type="ftr" sz="quarter" idx="11"/>
          </p:nvPr>
        </p:nvSpPr>
        <p:spPr>
          <a:noFill/>
        </p:spPr>
        <p:txBody>
          <a:bodyPr/>
          <a:lstStyle/>
          <a:p>
            <a:endParaRPr lang="en-US" dirty="0" smtClean="0"/>
          </a:p>
        </p:txBody>
      </p:sp>
      <p:pic>
        <p:nvPicPr>
          <p:cNvPr id="4105" name="Picture 9"/>
          <p:cNvPicPr>
            <a:picLocks noChangeAspect="1" noChangeArrowheads="1"/>
          </p:cNvPicPr>
          <p:nvPr/>
        </p:nvPicPr>
        <p:blipFill>
          <a:blip r:embed="rId4" cstate="print"/>
          <a:srcRect/>
          <a:stretch>
            <a:fillRect/>
          </a:stretch>
        </p:blipFill>
        <p:spPr bwMode="auto">
          <a:xfrm>
            <a:off x="8172450" y="115888"/>
            <a:ext cx="811213" cy="720725"/>
          </a:xfrm>
          <a:prstGeom prst="rect">
            <a:avLst/>
          </a:prstGeom>
          <a:noFill/>
          <a:ln w="9525">
            <a:noFill/>
            <a:miter lim="800000"/>
            <a:headEnd/>
            <a:tailEnd/>
          </a:ln>
        </p:spPr>
      </p:pic>
      <p:pic>
        <p:nvPicPr>
          <p:cNvPr id="8" name="Picture 2" descr="bandeau-titre"/>
          <p:cNvPicPr>
            <a:picLocks noChangeAspect="1" noChangeArrowheads="1"/>
          </p:cNvPicPr>
          <p:nvPr/>
        </p:nvPicPr>
        <p:blipFill>
          <a:blip r:embed="rId5" cstate="print"/>
          <a:srcRect/>
          <a:stretch>
            <a:fillRect/>
          </a:stretch>
        </p:blipFill>
        <p:spPr bwMode="auto">
          <a:xfrm>
            <a:off x="0" y="0"/>
            <a:ext cx="9144000" cy="815975"/>
          </a:xfrm>
          <a:prstGeom prst="rect">
            <a:avLst/>
          </a:prstGeom>
          <a:noFill/>
          <a:ln w="9525">
            <a:noFill/>
            <a:miter lim="800000"/>
            <a:headEnd/>
            <a:tailEnd/>
          </a:ln>
        </p:spPr>
      </p:pic>
      <p:sp>
        <p:nvSpPr>
          <p:cNvPr id="10" name="Rectangle 4"/>
          <p:cNvSpPr>
            <a:spLocks noChangeArrowheads="1"/>
          </p:cNvSpPr>
          <p:nvPr/>
        </p:nvSpPr>
        <p:spPr bwMode="auto">
          <a:xfrm>
            <a:off x="0" y="6477000"/>
            <a:ext cx="9144000" cy="381000"/>
          </a:xfrm>
          <a:prstGeom prst="rect">
            <a:avLst/>
          </a:prstGeom>
          <a:solidFill>
            <a:schemeClr val="bg2"/>
          </a:solidFill>
          <a:ln w="9525">
            <a:noFill/>
            <a:miter lim="800000"/>
            <a:headEnd/>
            <a:tailEnd/>
          </a:ln>
        </p:spPr>
        <p:txBody>
          <a:bodyPr wrap="none" anchor="ctr"/>
          <a:lstStyle/>
          <a:p>
            <a:pPr eaLnBrk="0" hangingPunct="0"/>
            <a:endParaRPr lang="en-CA" dirty="0"/>
          </a:p>
        </p:txBody>
      </p:sp>
      <p:pic>
        <p:nvPicPr>
          <p:cNvPr id="11" name="Picture 9"/>
          <p:cNvPicPr>
            <a:picLocks noChangeAspect="1" noChangeArrowheads="1"/>
          </p:cNvPicPr>
          <p:nvPr/>
        </p:nvPicPr>
        <p:blipFill>
          <a:blip r:embed="rId4" cstate="print"/>
          <a:srcRect/>
          <a:stretch>
            <a:fillRect/>
          </a:stretch>
        </p:blipFill>
        <p:spPr bwMode="auto">
          <a:xfrm>
            <a:off x="8153400" y="5638800"/>
            <a:ext cx="811213" cy="720725"/>
          </a:xfrm>
          <a:prstGeom prst="rect">
            <a:avLst/>
          </a:prstGeom>
          <a:noFill/>
          <a:ln w="9525">
            <a:noFill/>
            <a:miter lim="800000"/>
            <a:headEnd/>
            <a:tailEnd/>
          </a:ln>
        </p:spPr>
      </p:pic>
      <p:cxnSp>
        <p:nvCxnSpPr>
          <p:cNvPr id="12" name="Straight Connector 11"/>
          <p:cNvCxnSpPr/>
          <p:nvPr/>
        </p:nvCxnSpPr>
        <p:spPr bwMode="auto">
          <a:xfrm>
            <a:off x="609600" y="1600200"/>
            <a:ext cx="7924800" cy="0"/>
          </a:xfrm>
          <a:prstGeom prst="line">
            <a:avLst/>
          </a:prstGeom>
          <a:solidFill>
            <a:schemeClr val="accent1"/>
          </a:solidFill>
          <a:ln w="9525" cap="flat" cmpd="sng" algn="ctr">
            <a:solidFill>
              <a:srgbClr val="19389F"/>
            </a:solidFill>
            <a:prstDash val="solid"/>
            <a:round/>
            <a:headEnd type="none" w="med" len="med"/>
            <a:tailEnd type="none" w="med" len="med"/>
          </a:ln>
          <a:effectLst/>
        </p:spPr>
      </p:cxnSp>
      <p:sp>
        <p:nvSpPr>
          <p:cNvPr id="13" name="Text Box 3"/>
          <p:cNvSpPr txBox="1">
            <a:spLocks noChangeArrowheads="1"/>
          </p:cNvSpPr>
          <p:nvPr/>
        </p:nvSpPr>
        <p:spPr bwMode="auto">
          <a:xfrm>
            <a:off x="152400" y="152400"/>
            <a:ext cx="7315200" cy="641350"/>
          </a:xfrm>
          <a:prstGeom prst="rect">
            <a:avLst/>
          </a:prstGeom>
          <a:noFill/>
          <a:ln w="9525">
            <a:noFill/>
            <a:miter lim="800000"/>
            <a:headEnd/>
            <a:tailEnd/>
          </a:ln>
        </p:spPr>
        <p:txBody>
          <a:bodyPr>
            <a:spAutoFit/>
          </a:bodyPr>
          <a:lstStyle/>
          <a:p>
            <a:pPr eaLnBrk="0" hangingPunct="0"/>
            <a:r>
              <a:rPr lang="fr-FR" sz="3600" dirty="0" smtClean="0">
                <a:solidFill>
                  <a:schemeClr val="bg1"/>
                </a:solidFill>
              </a:rPr>
              <a:t>PACE</a:t>
            </a:r>
            <a:endParaRPr lang="fr-FR" sz="3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7772400" cy="1143000"/>
          </a:xfrm>
        </p:spPr>
        <p:txBody>
          <a:bodyPr/>
          <a:lstStyle/>
          <a:p>
            <a:pPr>
              <a:defRPr/>
            </a:pPr>
            <a:r>
              <a:rPr lang="en-US" sz="2800" b="1" kern="1200" dirty="0" smtClean="0">
                <a:solidFill>
                  <a:srgbClr val="E46C0A"/>
                </a:solidFill>
                <a:effectLst>
                  <a:outerShdw blurRad="38100" dist="38100" dir="2700000" algn="tl">
                    <a:srgbClr val="000000">
                      <a:alpha val="43137"/>
                    </a:srgbClr>
                  </a:outerShdw>
                </a:effectLst>
                <a:latin typeface="Arial Narrow" pitchFamily="34" charset="0"/>
                <a:ea typeface="ＭＳ Ｐゴシック" pitchFamily="34" charset="-128"/>
                <a:cs typeface="Times New Roman" pitchFamily="18" charset="0"/>
              </a:rPr>
              <a:t>Documents</a:t>
            </a:r>
            <a:endParaRPr lang="fr-FR" sz="2800" b="1" kern="1200" dirty="0">
              <a:solidFill>
                <a:srgbClr val="E46C0A"/>
              </a:solidFill>
              <a:effectLst>
                <a:outerShdw blurRad="38100" dist="38100" dir="2700000" algn="tl">
                  <a:srgbClr val="000000">
                    <a:alpha val="43137"/>
                  </a:srgbClr>
                </a:outerShdw>
              </a:effectLst>
              <a:latin typeface="Arial Narrow" pitchFamily="34" charset="0"/>
              <a:ea typeface="ＭＳ Ｐゴシック" pitchFamily="34" charset="-128"/>
              <a:cs typeface="Times New Roman" pitchFamily="18" charset="0"/>
            </a:endParaRPr>
          </a:p>
        </p:txBody>
      </p:sp>
      <p:sp>
        <p:nvSpPr>
          <p:cNvPr id="3" name="Content Placeholder 2"/>
          <p:cNvSpPr>
            <a:spLocks noGrp="1"/>
          </p:cNvSpPr>
          <p:nvPr>
            <p:ph idx="1"/>
          </p:nvPr>
        </p:nvSpPr>
        <p:spPr>
          <a:xfrm>
            <a:off x="609600" y="2362200"/>
            <a:ext cx="7924800" cy="3989387"/>
          </a:xfrm>
        </p:spPr>
        <p:txBody>
          <a:bodyPr/>
          <a:lstStyle/>
          <a:p>
            <a:pPr marL="360000" lvl="1" indent="-342900">
              <a:lnSpc>
                <a:spcPct val="80000"/>
              </a:lnSpc>
              <a:spcAft>
                <a:spcPts val="1200"/>
              </a:spcAft>
              <a:buClr>
                <a:srgbClr val="E46C0A"/>
              </a:buClr>
              <a:buBlip>
                <a:blip r:embed="rId3"/>
              </a:buBlip>
              <a:defRPr/>
            </a:pPr>
            <a:r>
              <a:rPr lang="en-US" dirty="0" smtClean="0">
                <a:solidFill>
                  <a:srgbClr val="003366"/>
                </a:solidFill>
                <a:latin typeface="Arial Narrow" pitchFamily="34" charset="0"/>
                <a:cs typeface="Arial" charset="0"/>
              </a:rPr>
              <a:t>Guidance Document on Environmentally Sound Management of Used and End-of-Life Computing Equipment</a:t>
            </a:r>
          </a:p>
          <a:p>
            <a:pPr>
              <a:buNone/>
            </a:pPr>
            <a:endParaRPr lang="en-US" sz="2400" b="1" dirty="0" smtClean="0">
              <a:latin typeface="Arial Narrow" pitchFamily="34" charset="0"/>
            </a:endParaRPr>
          </a:p>
          <a:p>
            <a:pPr marL="1217250" lvl="3" indent="-342900" defTabSz="762000">
              <a:lnSpc>
                <a:spcPct val="80000"/>
              </a:lnSpc>
              <a:spcAft>
                <a:spcPts val="1200"/>
              </a:spcAft>
              <a:buBlip>
                <a:blip r:embed="rId3"/>
              </a:buBlip>
              <a:defRPr/>
            </a:pPr>
            <a:r>
              <a:rPr lang="en-US" sz="2400" dirty="0" smtClean="0">
                <a:solidFill>
                  <a:schemeClr val="bg1">
                    <a:lumMod val="50000"/>
                  </a:schemeClr>
                </a:solidFill>
                <a:latin typeface="Arial Narrow" pitchFamily="34" charset="0"/>
                <a:cs typeface="Arial" charset="0"/>
              </a:rPr>
              <a:t>Guideline on Environmentally Sound Testing, Refurbishment and Repair of used computing equipment</a:t>
            </a:r>
          </a:p>
          <a:p>
            <a:pPr marL="1217250" lvl="3" indent="-342900" defTabSz="762000">
              <a:lnSpc>
                <a:spcPct val="80000"/>
              </a:lnSpc>
              <a:spcAft>
                <a:spcPts val="1200"/>
              </a:spcAft>
              <a:buBlip>
                <a:blip r:embed="rId3"/>
              </a:buBlip>
              <a:defRPr/>
            </a:pPr>
            <a:r>
              <a:rPr lang="en-US" sz="2400" dirty="0" smtClean="0">
                <a:solidFill>
                  <a:schemeClr val="bg1">
                    <a:lumMod val="50000"/>
                  </a:schemeClr>
                </a:solidFill>
                <a:latin typeface="Arial Narrow" pitchFamily="34" charset="0"/>
                <a:cs typeface="Arial" charset="0"/>
              </a:rPr>
              <a:t>Guideline on Environmentally Sound Material Recovery and Recycling of End-of-life Computing Equipment</a:t>
            </a:r>
          </a:p>
          <a:p>
            <a:pPr>
              <a:buNone/>
            </a:pPr>
            <a:endParaRPr lang="en-US" sz="2400" b="1" dirty="0" smtClean="0">
              <a:latin typeface="Arial Narrow" pitchFamily="34" charset="0"/>
            </a:endParaRPr>
          </a:p>
          <a:p>
            <a:endParaRPr lang="en-US" b="1" dirty="0" smtClean="0">
              <a:effectLst>
                <a:outerShdw blurRad="38100" dist="38100" dir="2700000" algn="tl">
                  <a:srgbClr val="000000">
                    <a:alpha val="43137"/>
                  </a:srgbClr>
                </a:outerShdw>
              </a:effectLst>
              <a:latin typeface="Arial Narrow" pitchFamily="34" charset="0"/>
            </a:endParaRPr>
          </a:p>
          <a:p>
            <a:endParaRPr lang="fr-FR" dirty="0"/>
          </a:p>
        </p:txBody>
      </p:sp>
      <p:pic>
        <p:nvPicPr>
          <p:cNvPr id="5" name="Picture 9"/>
          <p:cNvPicPr>
            <a:picLocks noChangeAspect="1" noChangeArrowheads="1"/>
          </p:cNvPicPr>
          <p:nvPr/>
        </p:nvPicPr>
        <p:blipFill>
          <a:blip r:embed="rId4" cstate="print"/>
          <a:srcRect/>
          <a:stretch>
            <a:fillRect/>
          </a:stretch>
        </p:blipFill>
        <p:spPr bwMode="auto">
          <a:xfrm>
            <a:off x="8316913" y="115888"/>
            <a:ext cx="647700" cy="576262"/>
          </a:xfrm>
          <a:prstGeom prst="rect">
            <a:avLst/>
          </a:prstGeom>
          <a:noFill/>
          <a:ln w="9525">
            <a:noFill/>
            <a:miter lim="800000"/>
            <a:headEnd/>
            <a:tailEnd/>
          </a:ln>
        </p:spPr>
      </p:pic>
      <p:pic>
        <p:nvPicPr>
          <p:cNvPr id="6" name="Picture 2" descr="bandeau-titre"/>
          <p:cNvPicPr>
            <a:picLocks noChangeAspect="1" noChangeArrowheads="1"/>
          </p:cNvPicPr>
          <p:nvPr/>
        </p:nvPicPr>
        <p:blipFill>
          <a:blip r:embed="rId5" cstate="print"/>
          <a:srcRect/>
          <a:stretch>
            <a:fillRect/>
          </a:stretch>
        </p:blipFill>
        <p:spPr bwMode="auto">
          <a:xfrm>
            <a:off x="0" y="0"/>
            <a:ext cx="9144000" cy="815975"/>
          </a:xfrm>
          <a:prstGeom prst="rect">
            <a:avLst/>
          </a:prstGeom>
          <a:noFill/>
          <a:ln w="9525">
            <a:noFill/>
            <a:miter lim="800000"/>
            <a:headEnd/>
            <a:tailEnd/>
          </a:ln>
        </p:spPr>
      </p:pic>
      <p:sp>
        <p:nvSpPr>
          <p:cNvPr id="7" name="Text Box 3"/>
          <p:cNvSpPr txBox="1">
            <a:spLocks noChangeArrowheads="1"/>
          </p:cNvSpPr>
          <p:nvPr/>
        </p:nvSpPr>
        <p:spPr bwMode="auto">
          <a:xfrm>
            <a:off x="152400" y="152400"/>
            <a:ext cx="7315200" cy="641350"/>
          </a:xfrm>
          <a:prstGeom prst="rect">
            <a:avLst/>
          </a:prstGeom>
          <a:noFill/>
          <a:ln w="9525">
            <a:noFill/>
            <a:miter lim="800000"/>
            <a:headEnd/>
            <a:tailEnd/>
          </a:ln>
        </p:spPr>
        <p:txBody>
          <a:bodyPr>
            <a:spAutoFit/>
          </a:bodyPr>
          <a:lstStyle/>
          <a:p>
            <a:pPr eaLnBrk="0" hangingPunct="0"/>
            <a:r>
              <a:rPr lang="fr-FR" sz="3600" dirty="0" smtClean="0">
                <a:solidFill>
                  <a:schemeClr val="bg1"/>
                </a:solidFill>
              </a:rPr>
              <a:t>PACE</a:t>
            </a:r>
            <a:endParaRPr lang="fr-FR" sz="3600" dirty="0"/>
          </a:p>
        </p:txBody>
      </p:sp>
      <p:sp>
        <p:nvSpPr>
          <p:cNvPr id="8" name="Rectangle 4"/>
          <p:cNvSpPr>
            <a:spLocks noChangeArrowheads="1"/>
          </p:cNvSpPr>
          <p:nvPr/>
        </p:nvSpPr>
        <p:spPr bwMode="auto">
          <a:xfrm>
            <a:off x="0" y="6477000"/>
            <a:ext cx="9144000" cy="381000"/>
          </a:xfrm>
          <a:prstGeom prst="rect">
            <a:avLst/>
          </a:prstGeom>
          <a:solidFill>
            <a:schemeClr val="bg2"/>
          </a:solidFill>
          <a:ln w="9525">
            <a:noFill/>
            <a:miter lim="800000"/>
            <a:headEnd/>
            <a:tailEnd/>
          </a:ln>
        </p:spPr>
        <p:txBody>
          <a:bodyPr wrap="none" anchor="ctr"/>
          <a:lstStyle/>
          <a:p>
            <a:pPr eaLnBrk="0" hangingPunct="0"/>
            <a:endParaRPr lang="en-CA" dirty="0"/>
          </a:p>
        </p:txBody>
      </p:sp>
      <p:cxnSp>
        <p:nvCxnSpPr>
          <p:cNvPr id="9" name="Straight Connector 8"/>
          <p:cNvCxnSpPr/>
          <p:nvPr/>
        </p:nvCxnSpPr>
        <p:spPr bwMode="auto">
          <a:xfrm>
            <a:off x="685800" y="1981200"/>
            <a:ext cx="7924800" cy="0"/>
          </a:xfrm>
          <a:prstGeom prst="line">
            <a:avLst/>
          </a:prstGeom>
          <a:solidFill>
            <a:schemeClr val="accent1"/>
          </a:solidFill>
          <a:ln w="9525" cap="flat" cmpd="sng" algn="ctr">
            <a:solidFill>
              <a:srgbClr val="19389F"/>
            </a:solidFill>
            <a:prstDash val="solid"/>
            <a:round/>
            <a:headEnd type="none" w="med" len="med"/>
            <a:tailEnd type="none" w="med" len="med"/>
          </a:ln>
          <a:effectLst/>
        </p:spPr>
      </p:cxnSp>
      <p:pic>
        <p:nvPicPr>
          <p:cNvPr id="10" name="Picture 9"/>
          <p:cNvPicPr>
            <a:picLocks noChangeAspect="1" noChangeArrowheads="1"/>
          </p:cNvPicPr>
          <p:nvPr/>
        </p:nvPicPr>
        <p:blipFill>
          <a:blip r:embed="rId4" cstate="print"/>
          <a:srcRect/>
          <a:stretch>
            <a:fillRect/>
          </a:stretch>
        </p:blipFill>
        <p:spPr bwMode="auto">
          <a:xfrm>
            <a:off x="8153400" y="5410200"/>
            <a:ext cx="811213"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334337F6C2307418463F2DB45C2D116" ma:contentTypeVersion="1" ma:contentTypeDescription="Create a new document." ma:contentTypeScope="" ma:versionID="a6af266f2beb7ba50a4c0407c3fc36e0">
  <xsd:schema xmlns:xsd="http://www.w3.org/2001/XMLSchema" xmlns:xs="http://www.w3.org/2001/XMLSchema" xmlns:p="http://schemas.microsoft.com/office/2006/metadata/properties" xmlns:ns1="http://schemas.microsoft.com/sharepoint/v3" targetNamespace="http://schemas.microsoft.com/office/2006/metadata/properties" ma:root="true" ma:fieldsID="60f628a522287dae6cffdf536492cfa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D60B59F-7FF0-420F-91C5-97659EE7544F}"/>
</file>

<file path=customXml/itemProps2.xml><?xml version="1.0" encoding="utf-8"?>
<ds:datastoreItem xmlns:ds="http://schemas.openxmlformats.org/officeDocument/2006/customXml" ds:itemID="{17BB7A01-8111-45CC-82D8-1BA89B56C0DE}"/>
</file>

<file path=customXml/itemProps3.xml><?xml version="1.0" encoding="utf-8"?>
<ds:datastoreItem xmlns:ds="http://schemas.openxmlformats.org/officeDocument/2006/customXml" ds:itemID="{5D9DC0AE-4425-41F1-BBDB-94F6112CD63A}"/>
</file>

<file path=docProps/app.xml><?xml version="1.0" encoding="utf-8"?>
<Properties xmlns="http://schemas.openxmlformats.org/officeDocument/2006/extended-properties" xmlns:vt="http://schemas.openxmlformats.org/officeDocument/2006/docPropsVTypes">
  <Template/>
  <TotalTime>14474</TotalTime>
  <Words>846</Words>
  <Application>Microsoft Office PowerPoint</Application>
  <PresentationFormat>On-screen Show (4:3)</PresentationFormat>
  <Paragraphs>155</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Nouvelle présentation</vt:lpstr>
      <vt:lpstr>Slide 1</vt:lpstr>
      <vt:lpstr>Slide 2</vt:lpstr>
      <vt:lpstr>Slide 3</vt:lpstr>
      <vt:lpstr>Slide 4</vt:lpstr>
      <vt:lpstr>Slide 5</vt:lpstr>
      <vt:lpstr>Slide 6</vt:lpstr>
      <vt:lpstr>Slide 7</vt:lpstr>
      <vt:lpstr>PACE</vt:lpstr>
      <vt:lpstr>Documents</vt:lpstr>
      <vt:lpstr>Implementation of ESM of E-waste in the Regions and nationally</vt:lpstr>
      <vt:lpstr>Slide 11</vt:lpstr>
      <vt:lpstr>Slide 12</vt:lpstr>
      <vt:lpstr>Slide 13</vt:lpstr>
      <vt:lpstr>Slide 14</vt:lpstr>
    </vt:vector>
  </TitlesOfParts>
  <Company>Jean-Marie Milliere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Jean-Marie Milliere</dc:creator>
  <cp:lastModifiedBy>fcenni</cp:lastModifiedBy>
  <cp:revision>508</cp:revision>
  <dcterms:created xsi:type="dcterms:W3CDTF">2011-05-11T08:09:36Z</dcterms:created>
  <dcterms:modified xsi:type="dcterms:W3CDTF">2016-05-05T09:49:04Z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0x0101008334337F6C2307418463F2DB45C2D116</vt:lpwstr>
  </property>
</Properties>
</file>