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quickStyle1.xml" ContentType="application/vnd.openxmlformats-officedocument.drawingml.diagramStyle+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6" r:id="rId2"/>
    <p:sldId id="268" r:id="rId3"/>
    <p:sldId id="269" r:id="rId4"/>
    <p:sldId id="270" r:id="rId5"/>
    <p:sldId id="273" r:id="rId6"/>
    <p:sldId id="271" r:id="rId7"/>
    <p:sldId id="274" r:id="rId8"/>
    <p:sldId id="275" r:id="rId9"/>
    <p:sldId id="277" r:id="rId10"/>
    <p:sldId id="278" r:id="rId11"/>
    <p:sldId id="27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7" autoAdjust="0"/>
    <p:restoredTop sz="79070" autoAdjust="0"/>
  </p:normalViewPr>
  <p:slideViewPr>
    <p:cSldViewPr snapToGrid="0" snapToObjects="1" showGuides="1">
      <p:cViewPr varScale="1">
        <p:scale>
          <a:sx n="84" d="100"/>
          <a:sy n="84" d="100"/>
        </p:scale>
        <p:origin x="108" y="4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044EF-4524-4E6C-9CB5-093410C64EA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_tradnl"/>
        </a:p>
      </dgm:t>
    </dgm:pt>
    <dgm:pt modelId="{614FAA45-005C-4CDE-BC57-33B6B922E1F4}">
      <dgm:prSet phldrT="[Text]"/>
      <dgm:spPr>
        <a:solidFill>
          <a:schemeClr val="tx2">
            <a:lumMod val="60000"/>
            <a:lumOff val="40000"/>
          </a:schemeClr>
        </a:solidFill>
      </dgm:spPr>
      <dgm:t>
        <a:bodyPr/>
        <a:lstStyle/>
        <a:p>
          <a:r>
            <a:rPr lang="es-ES_tradnl" b="1" dirty="0" smtClean="0"/>
            <a:t>WP1/5</a:t>
          </a:r>
        </a:p>
        <a:p>
          <a:r>
            <a:rPr lang="en-US" noProof="0" dirty="0" smtClean="0"/>
            <a:t>Damage prevention and safety</a:t>
          </a:r>
          <a:endParaRPr lang="en-US" noProof="0" dirty="0"/>
        </a:p>
      </dgm:t>
    </dgm:pt>
    <dgm:pt modelId="{A5881B34-EB1E-4933-BFF6-2295CDF16438}" type="parTrans" cxnId="{2E6E2864-15A8-4653-88E0-CE264986697B}">
      <dgm:prSet/>
      <dgm:spPr/>
      <dgm:t>
        <a:bodyPr/>
        <a:lstStyle/>
        <a:p>
          <a:endParaRPr lang="es-ES_tradnl"/>
        </a:p>
      </dgm:t>
    </dgm:pt>
    <dgm:pt modelId="{6F3235A0-35A0-4DAB-8379-7594399D2EFE}" type="sibTrans" cxnId="{2E6E2864-15A8-4653-88E0-CE264986697B}">
      <dgm:prSet/>
      <dgm:spPr/>
      <dgm:t>
        <a:bodyPr/>
        <a:lstStyle/>
        <a:p>
          <a:endParaRPr lang="es-ES_tradnl"/>
        </a:p>
      </dgm:t>
    </dgm:pt>
    <dgm:pt modelId="{9DCBB322-C9E6-480F-8FEE-6AD878922A03}">
      <dgm:prSet phldrT="[Text]"/>
      <dgm:spPr>
        <a:solidFill>
          <a:schemeClr val="accent6">
            <a:lumMod val="75000"/>
          </a:schemeClr>
        </a:solidFill>
      </dgm:spPr>
      <dgm:t>
        <a:bodyPr/>
        <a:lstStyle/>
        <a:p>
          <a:r>
            <a:rPr lang="es-ES_tradnl" b="1" dirty="0" smtClean="0"/>
            <a:t>WP2/5</a:t>
          </a:r>
        </a:p>
        <a:p>
          <a:r>
            <a:rPr lang="es-ES_tradnl" dirty="0" err="1" smtClean="0"/>
            <a:t>Electromagnetic</a:t>
          </a:r>
          <a:r>
            <a:rPr lang="es-ES_tradnl" dirty="0" smtClean="0"/>
            <a:t> </a:t>
          </a:r>
          <a:r>
            <a:rPr lang="es-ES_tradnl" dirty="0" err="1" smtClean="0"/>
            <a:t>fields</a:t>
          </a:r>
          <a:r>
            <a:rPr lang="es-ES_tradnl" dirty="0" smtClean="0"/>
            <a:t>: </a:t>
          </a:r>
          <a:r>
            <a:rPr lang="es-ES_tradnl" dirty="0" err="1" smtClean="0"/>
            <a:t>emission</a:t>
          </a:r>
          <a:r>
            <a:rPr lang="es-ES_tradnl" dirty="0" smtClean="0"/>
            <a:t>, </a:t>
          </a:r>
          <a:r>
            <a:rPr lang="es-ES_tradnl" dirty="0" err="1" smtClean="0"/>
            <a:t>immunity</a:t>
          </a:r>
          <a:r>
            <a:rPr lang="es-ES_tradnl" dirty="0" smtClean="0"/>
            <a:t> and human </a:t>
          </a:r>
          <a:r>
            <a:rPr lang="es-ES_tradnl" dirty="0" err="1" smtClean="0"/>
            <a:t>exposure</a:t>
          </a:r>
          <a:endParaRPr lang="es-ES_tradnl" dirty="0"/>
        </a:p>
      </dgm:t>
    </dgm:pt>
    <dgm:pt modelId="{7A6E852D-F3D5-4968-AFF4-5BE12ACB433B}" type="parTrans" cxnId="{28C49442-5082-46C4-9146-E4204B3545CD}">
      <dgm:prSet/>
      <dgm:spPr/>
      <dgm:t>
        <a:bodyPr/>
        <a:lstStyle/>
        <a:p>
          <a:endParaRPr lang="es-ES_tradnl"/>
        </a:p>
      </dgm:t>
    </dgm:pt>
    <dgm:pt modelId="{B3C9690C-4DC7-4F1B-9EF0-A4138D846D8B}" type="sibTrans" cxnId="{28C49442-5082-46C4-9146-E4204B3545CD}">
      <dgm:prSet/>
      <dgm:spPr/>
      <dgm:t>
        <a:bodyPr/>
        <a:lstStyle/>
        <a:p>
          <a:endParaRPr lang="es-ES_tradnl"/>
        </a:p>
      </dgm:t>
    </dgm:pt>
    <dgm:pt modelId="{51134970-568A-4F0C-9F34-792E1B3DC2C1}">
      <dgm:prSet phldrT="[Text]"/>
      <dgm:spPr>
        <a:solidFill>
          <a:srgbClr val="00B050"/>
        </a:solidFill>
      </dgm:spPr>
      <dgm:t>
        <a:bodyPr/>
        <a:lstStyle/>
        <a:p>
          <a:r>
            <a:rPr lang="es-ES_tradnl" b="1" dirty="0" smtClean="0"/>
            <a:t>WP3/5</a:t>
          </a:r>
          <a:r>
            <a:rPr lang="es-ES_tradnl" dirty="0" smtClean="0"/>
            <a:t/>
          </a:r>
          <a:br>
            <a:rPr lang="es-ES_tradnl" dirty="0" smtClean="0"/>
          </a:br>
          <a:r>
            <a:rPr lang="es-ES_tradnl" dirty="0" smtClean="0"/>
            <a:t>ICT and </a:t>
          </a:r>
          <a:r>
            <a:rPr lang="es-ES_tradnl" dirty="0" err="1" smtClean="0"/>
            <a:t>Climate</a:t>
          </a:r>
          <a:r>
            <a:rPr lang="es-ES_tradnl" dirty="0" smtClean="0"/>
            <a:t> </a:t>
          </a:r>
          <a:r>
            <a:rPr lang="es-ES_tradnl" dirty="0" err="1" smtClean="0"/>
            <a:t>Change</a:t>
          </a:r>
          <a:endParaRPr lang="es-ES_tradnl" dirty="0"/>
        </a:p>
      </dgm:t>
    </dgm:pt>
    <dgm:pt modelId="{9CC48EE5-A0FE-41DB-8AB7-3A3AF10E46F5}" type="parTrans" cxnId="{BFBA0BED-C264-4F4F-B0EA-3C3FA66C4C15}">
      <dgm:prSet/>
      <dgm:spPr/>
      <dgm:t>
        <a:bodyPr/>
        <a:lstStyle/>
        <a:p>
          <a:endParaRPr lang="es-ES_tradnl"/>
        </a:p>
      </dgm:t>
    </dgm:pt>
    <dgm:pt modelId="{9144C706-A0A1-40DB-BF86-5CE42895290B}" type="sibTrans" cxnId="{BFBA0BED-C264-4F4F-B0EA-3C3FA66C4C15}">
      <dgm:prSet/>
      <dgm:spPr/>
      <dgm:t>
        <a:bodyPr/>
        <a:lstStyle/>
        <a:p>
          <a:endParaRPr lang="es-ES_tradnl"/>
        </a:p>
      </dgm:t>
    </dgm:pt>
    <dgm:pt modelId="{B3157C18-0D7D-4FF0-B41E-784A6CF7250B}" type="pres">
      <dgm:prSet presAssocID="{E16044EF-4524-4E6C-9CB5-093410C64EA9}" presName="Name0" presStyleCnt="0">
        <dgm:presLayoutVars>
          <dgm:dir/>
          <dgm:resizeHandles val="exact"/>
        </dgm:presLayoutVars>
      </dgm:prSet>
      <dgm:spPr/>
      <dgm:t>
        <a:bodyPr/>
        <a:lstStyle/>
        <a:p>
          <a:endParaRPr lang="es-ES_tradnl"/>
        </a:p>
      </dgm:t>
    </dgm:pt>
    <dgm:pt modelId="{FB1A1D8A-D2DB-49CB-9446-2A6EA6448304}" type="pres">
      <dgm:prSet presAssocID="{614FAA45-005C-4CDE-BC57-33B6B922E1F4}" presName="node" presStyleLbl="node1" presStyleIdx="0" presStyleCnt="3">
        <dgm:presLayoutVars>
          <dgm:bulletEnabled val="1"/>
        </dgm:presLayoutVars>
      </dgm:prSet>
      <dgm:spPr/>
      <dgm:t>
        <a:bodyPr/>
        <a:lstStyle/>
        <a:p>
          <a:endParaRPr lang="es-ES_tradnl"/>
        </a:p>
      </dgm:t>
    </dgm:pt>
    <dgm:pt modelId="{F728E7DC-6299-4829-BE3D-FD1AF0E5820C}" type="pres">
      <dgm:prSet presAssocID="{6F3235A0-35A0-4DAB-8379-7594399D2EFE}" presName="sibTrans" presStyleCnt="0"/>
      <dgm:spPr/>
    </dgm:pt>
    <dgm:pt modelId="{DDD6F389-DE91-4B95-B003-E8CACB01A02C}" type="pres">
      <dgm:prSet presAssocID="{9DCBB322-C9E6-480F-8FEE-6AD878922A03}" presName="node" presStyleLbl="node1" presStyleIdx="1" presStyleCnt="3">
        <dgm:presLayoutVars>
          <dgm:bulletEnabled val="1"/>
        </dgm:presLayoutVars>
      </dgm:prSet>
      <dgm:spPr/>
      <dgm:t>
        <a:bodyPr/>
        <a:lstStyle/>
        <a:p>
          <a:endParaRPr lang="es-ES_tradnl"/>
        </a:p>
      </dgm:t>
    </dgm:pt>
    <dgm:pt modelId="{8C9D7A22-EF25-491B-9D10-B374711D74A6}" type="pres">
      <dgm:prSet presAssocID="{B3C9690C-4DC7-4F1B-9EF0-A4138D846D8B}" presName="sibTrans" presStyleCnt="0"/>
      <dgm:spPr/>
    </dgm:pt>
    <dgm:pt modelId="{221AD9BA-4AF9-4714-9C0E-00A1E61F6AAF}" type="pres">
      <dgm:prSet presAssocID="{51134970-568A-4F0C-9F34-792E1B3DC2C1}" presName="node" presStyleLbl="node1" presStyleIdx="2" presStyleCnt="3">
        <dgm:presLayoutVars>
          <dgm:bulletEnabled val="1"/>
        </dgm:presLayoutVars>
      </dgm:prSet>
      <dgm:spPr/>
      <dgm:t>
        <a:bodyPr/>
        <a:lstStyle/>
        <a:p>
          <a:endParaRPr lang="es-ES_tradnl"/>
        </a:p>
      </dgm:t>
    </dgm:pt>
  </dgm:ptLst>
  <dgm:cxnLst>
    <dgm:cxn modelId="{6565E516-AC3E-4EB2-AA0A-831E4ECC2C4A}" type="presOf" srcId="{51134970-568A-4F0C-9F34-792E1B3DC2C1}" destId="{221AD9BA-4AF9-4714-9C0E-00A1E61F6AAF}" srcOrd="0" destOrd="0" presId="urn:microsoft.com/office/officeart/2005/8/layout/hList6"/>
    <dgm:cxn modelId="{2E6E2864-15A8-4653-88E0-CE264986697B}" srcId="{E16044EF-4524-4E6C-9CB5-093410C64EA9}" destId="{614FAA45-005C-4CDE-BC57-33B6B922E1F4}" srcOrd="0" destOrd="0" parTransId="{A5881B34-EB1E-4933-BFF6-2295CDF16438}" sibTransId="{6F3235A0-35A0-4DAB-8379-7594399D2EFE}"/>
    <dgm:cxn modelId="{7329AA6E-DDA9-4010-8E76-09303E03FBB3}" type="presOf" srcId="{E16044EF-4524-4E6C-9CB5-093410C64EA9}" destId="{B3157C18-0D7D-4FF0-B41E-784A6CF7250B}" srcOrd="0" destOrd="0" presId="urn:microsoft.com/office/officeart/2005/8/layout/hList6"/>
    <dgm:cxn modelId="{389E9098-47D9-493E-AE36-BBC71BC8AEF6}" type="presOf" srcId="{614FAA45-005C-4CDE-BC57-33B6B922E1F4}" destId="{FB1A1D8A-D2DB-49CB-9446-2A6EA6448304}" srcOrd="0" destOrd="0" presId="urn:microsoft.com/office/officeart/2005/8/layout/hList6"/>
    <dgm:cxn modelId="{28C49442-5082-46C4-9146-E4204B3545CD}" srcId="{E16044EF-4524-4E6C-9CB5-093410C64EA9}" destId="{9DCBB322-C9E6-480F-8FEE-6AD878922A03}" srcOrd="1" destOrd="0" parTransId="{7A6E852D-F3D5-4968-AFF4-5BE12ACB433B}" sibTransId="{B3C9690C-4DC7-4F1B-9EF0-A4138D846D8B}"/>
    <dgm:cxn modelId="{BFBA0BED-C264-4F4F-B0EA-3C3FA66C4C15}" srcId="{E16044EF-4524-4E6C-9CB5-093410C64EA9}" destId="{51134970-568A-4F0C-9F34-792E1B3DC2C1}" srcOrd="2" destOrd="0" parTransId="{9CC48EE5-A0FE-41DB-8AB7-3A3AF10E46F5}" sibTransId="{9144C706-A0A1-40DB-BF86-5CE42895290B}"/>
    <dgm:cxn modelId="{480ECBCB-7EAC-47CE-BE8C-889186EDEF6A}" type="presOf" srcId="{9DCBB322-C9E6-480F-8FEE-6AD878922A03}" destId="{DDD6F389-DE91-4B95-B003-E8CACB01A02C}" srcOrd="0" destOrd="0" presId="urn:microsoft.com/office/officeart/2005/8/layout/hList6"/>
    <dgm:cxn modelId="{81061D46-1553-4BED-8850-72BFD855FF0B}" type="presParOf" srcId="{B3157C18-0D7D-4FF0-B41E-784A6CF7250B}" destId="{FB1A1D8A-D2DB-49CB-9446-2A6EA6448304}" srcOrd="0" destOrd="0" presId="urn:microsoft.com/office/officeart/2005/8/layout/hList6"/>
    <dgm:cxn modelId="{DA08FB47-09C9-422C-A371-BA3F8FF2CC25}" type="presParOf" srcId="{B3157C18-0D7D-4FF0-B41E-784A6CF7250B}" destId="{F728E7DC-6299-4829-BE3D-FD1AF0E5820C}" srcOrd="1" destOrd="0" presId="urn:microsoft.com/office/officeart/2005/8/layout/hList6"/>
    <dgm:cxn modelId="{C7026135-7A41-44F9-BBAA-278BD0A0F08D}" type="presParOf" srcId="{B3157C18-0D7D-4FF0-B41E-784A6CF7250B}" destId="{DDD6F389-DE91-4B95-B003-E8CACB01A02C}" srcOrd="2" destOrd="0" presId="urn:microsoft.com/office/officeart/2005/8/layout/hList6"/>
    <dgm:cxn modelId="{8C8366F6-791B-48F8-B7A6-6FCA4552B95A}" type="presParOf" srcId="{B3157C18-0D7D-4FF0-B41E-784A6CF7250B}" destId="{8C9D7A22-EF25-491B-9D10-B374711D74A6}" srcOrd="3" destOrd="0" presId="urn:microsoft.com/office/officeart/2005/8/layout/hList6"/>
    <dgm:cxn modelId="{662B0335-7EDC-4B10-8809-B03561F651CC}" type="presParOf" srcId="{B3157C18-0D7D-4FF0-B41E-784A6CF7250B}" destId="{221AD9BA-4AF9-4714-9C0E-00A1E61F6AA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D8540F-8A20-4BEC-B9A6-31FC3C24914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014BF100-080E-45DF-BD6E-80ECA6BE9CDA}">
      <dgm:prSet phldrT="[Text]"/>
      <dgm:spPr>
        <a:solidFill>
          <a:srgbClr val="488C08"/>
        </a:solidFill>
      </dgm:spPr>
      <dgm:t>
        <a:bodyPr/>
        <a:lstStyle/>
        <a:p>
          <a:r>
            <a:rPr lang="en-US" altLang="en-US" b="1" dirty="0" smtClean="0">
              <a:latin typeface="+mj-lt"/>
            </a:rPr>
            <a:t>Recycling of rare metals in ICT products</a:t>
          </a:r>
          <a:r>
            <a:rPr lang="en-US" b="1" dirty="0" smtClean="0">
              <a:solidFill>
                <a:schemeClr val="bg1"/>
              </a:solidFill>
            </a:rPr>
            <a:t> </a:t>
          </a:r>
          <a:endParaRPr lang="en-US" b="1" dirty="0">
            <a:solidFill>
              <a:schemeClr val="bg1"/>
            </a:solidFill>
          </a:endParaRPr>
        </a:p>
      </dgm:t>
    </dgm:pt>
    <dgm:pt modelId="{DC035044-D24D-4362-9FED-1A55E6127E06}" type="parTrans" cxnId="{9430478D-953F-4B7A-95EE-F6144A38455D}">
      <dgm:prSet/>
      <dgm:spPr/>
      <dgm:t>
        <a:bodyPr/>
        <a:lstStyle/>
        <a:p>
          <a:endParaRPr lang="en-US"/>
        </a:p>
      </dgm:t>
    </dgm:pt>
    <dgm:pt modelId="{8AF45518-E46C-45FB-8E98-8C64DB38A3A9}" type="sibTrans" cxnId="{9430478D-953F-4B7A-95EE-F6144A38455D}">
      <dgm:prSet/>
      <dgm:spPr/>
      <dgm:t>
        <a:bodyPr/>
        <a:lstStyle/>
        <a:p>
          <a:endParaRPr lang="en-US"/>
        </a:p>
      </dgm:t>
    </dgm:pt>
    <dgm:pt modelId="{DF2C777E-1D6C-422B-A578-6151E2616038}">
      <dgm:prSet phldrT="[Text]"/>
      <dgm:spPr>
        <a:blipFill rotWithShape="0">
          <a:blip xmlns:r="http://schemas.openxmlformats.org/officeDocument/2006/relationships" r:embed="rId1"/>
          <a:stretch>
            <a:fillRect/>
          </a:stretch>
        </a:blipFill>
      </dgm:spPr>
      <dgm:t>
        <a:bodyPr/>
        <a:lstStyle/>
        <a:p>
          <a:endParaRPr lang="en-US" dirty="0"/>
        </a:p>
      </dgm:t>
    </dgm:pt>
    <dgm:pt modelId="{BA468C7E-B770-453E-9C65-CBB9470180CB}" type="sibTrans" cxnId="{BE252B7D-C939-41D6-A5B8-0383A077750C}">
      <dgm:prSet/>
      <dgm:spPr/>
      <dgm:t>
        <a:bodyPr/>
        <a:lstStyle/>
        <a:p>
          <a:endParaRPr lang="en-US"/>
        </a:p>
      </dgm:t>
    </dgm:pt>
    <dgm:pt modelId="{ADCDFA96-3AE2-48C9-948B-C3FD85793110}" type="parTrans" cxnId="{BE252B7D-C939-41D6-A5B8-0383A077750C}">
      <dgm:prSet/>
      <dgm:spPr/>
      <dgm:t>
        <a:bodyPr/>
        <a:lstStyle/>
        <a:p>
          <a:endParaRPr lang="en-US"/>
        </a:p>
      </dgm:t>
    </dgm:pt>
    <dgm:pt modelId="{1139805C-E077-44C0-A97B-2988094641E1}">
      <dgm:prSet/>
      <dgm:spPr>
        <a:solidFill>
          <a:srgbClr val="488C08"/>
        </a:solidFill>
      </dgm:spPr>
      <dgm:t>
        <a:bodyPr/>
        <a:lstStyle/>
        <a:p>
          <a:r>
            <a:rPr lang="en-US" b="1" dirty="0" smtClean="0">
              <a:latin typeface="+mj-lt"/>
            </a:rPr>
            <a:t>Power supply series</a:t>
          </a:r>
          <a:endParaRPr lang="en-US" dirty="0"/>
        </a:p>
      </dgm:t>
    </dgm:pt>
    <dgm:pt modelId="{7989B50C-0CE5-4A86-A1D9-E71B7082C581}" type="parTrans" cxnId="{CE1C8401-0D5B-45F8-860E-D077958A4C1A}">
      <dgm:prSet/>
      <dgm:spPr/>
      <dgm:t>
        <a:bodyPr/>
        <a:lstStyle/>
        <a:p>
          <a:endParaRPr lang="en-US"/>
        </a:p>
      </dgm:t>
    </dgm:pt>
    <dgm:pt modelId="{A8A76D3F-EB7D-4CF1-ABF8-6D7BC20E4860}" type="sibTrans" cxnId="{CE1C8401-0D5B-45F8-860E-D077958A4C1A}">
      <dgm:prSet/>
      <dgm:spPr/>
      <dgm:t>
        <a:bodyPr/>
        <a:lstStyle/>
        <a:p>
          <a:endParaRPr lang="en-US"/>
        </a:p>
      </dgm:t>
    </dgm:pt>
    <dgm:pt modelId="{4BC5ECE6-908E-4ACB-99A8-935AE20B78E6}" type="pres">
      <dgm:prSet presAssocID="{F5D8540F-8A20-4BEC-B9A6-31FC3C249142}" presName="Name0" presStyleCnt="0">
        <dgm:presLayoutVars>
          <dgm:dir/>
          <dgm:resizeHandles val="exact"/>
        </dgm:presLayoutVars>
      </dgm:prSet>
      <dgm:spPr/>
      <dgm:t>
        <a:bodyPr/>
        <a:lstStyle/>
        <a:p>
          <a:endParaRPr lang="en-US"/>
        </a:p>
      </dgm:t>
    </dgm:pt>
    <dgm:pt modelId="{9D020E43-2512-4E51-9722-86C1BDBFE4D7}" type="pres">
      <dgm:prSet presAssocID="{1139805C-E077-44C0-A97B-2988094641E1}" presName="node" presStyleLbl="node1" presStyleIdx="0" presStyleCnt="3">
        <dgm:presLayoutVars>
          <dgm:bulletEnabled val="1"/>
        </dgm:presLayoutVars>
      </dgm:prSet>
      <dgm:spPr/>
      <dgm:t>
        <a:bodyPr/>
        <a:lstStyle/>
        <a:p>
          <a:endParaRPr lang="es-ES_tradnl"/>
        </a:p>
      </dgm:t>
    </dgm:pt>
    <dgm:pt modelId="{766E957D-06D0-4736-868A-79AB17DE496D}" type="pres">
      <dgm:prSet presAssocID="{A8A76D3F-EB7D-4CF1-ABF8-6D7BC20E4860}" presName="sibTrans" presStyleCnt="0"/>
      <dgm:spPr/>
    </dgm:pt>
    <dgm:pt modelId="{8E7FA15D-239C-4807-B035-A4B5B66C1E68}" type="pres">
      <dgm:prSet presAssocID="{DF2C777E-1D6C-422B-A578-6151E2616038}" presName="node" presStyleLbl="node1" presStyleIdx="1" presStyleCnt="3" custScaleX="144088" custLinFactNeighborX="50241" custLinFactNeighborY="3317">
        <dgm:presLayoutVars>
          <dgm:bulletEnabled val="1"/>
        </dgm:presLayoutVars>
      </dgm:prSet>
      <dgm:spPr/>
      <dgm:t>
        <a:bodyPr/>
        <a:lstStyle/>
        <a:p>
          <a:endParaRPr lang="en-US"/>
        </a:p>
      </dgm:t>
    </dgm:pt>
    <dgm:pt modelId="{68C187D1-338C-4F33-AF41-B598197315D9}" type="pres">
      <dgm:prSet presAssocID="{BA468C7E-B770-453E-9C65-CBB9470180CB}" presName="sibTrans" presStyleCnt="0"/>
      <dgm:spPr/>
    </dgm:pt>
    <dgm:pt modelId="{A5251CF2-B1C8-484A-A77F-F3E0BB0AAC3A}" type="pres">
      <dgm:prSet presAssocID="{014BF100-080E-45DF-BD6E-80ECA6BE9CDA}" presName="node" presStyleLbl="node1" presStyleIdx="2" presStyleCnt="3" custLinFactX="2507" custLinFactNeighborX="100000" custLinFactNeighborY="2421">
        <dgm:presLayoutVars>
          <dgm:bulletEnabled val="1"/>
        </dgm:presLayoutVars>
      </dgm:prSet>
      <dgm:spPr/>
      <dgm:t>
        <a:bodyPr/>
        <a:lstStyle/>
        <a:p>
          <a:endParaRPr lang="en-US"/>
        </a:p>
      </dgm:t>
    </dgm:pt>
  </dgm:ptLst>
  <dgm:cxnLst>
    <dgm:cxn modelId="{A30DF653-EA69-4CE6-9BAF-1A3614B78535}" type="presOf" srcId="{1139805C-E077-44C0-A97B-2988094641E1}" destId="{9D020E43-2512-4E51-9722-86C1BDBFE4D7}" srcOrd="0" destOrd="0" presId="urn:microsoft.com/office/officeart/2005/8/layout/hList6"/>
    <dgm:cxn modelId="{9430478D-953F-4B7A-95EE-F6144A38455D}" srcId="{F5D8540F-8A20-4BEC-B9A6-31FC3C249142}" destId="{014BF100-080E-45DF-BD6E-80ECA6BE9CDA}" srcOrd="2" destOrd="0" parTransId="{DC035044-D24D-4362-9FED-1A55E6127E06}" sibTransId="{8AF45518-E46C-45FB-8E98-8C64DB38A3A9}"/>
    <dgm:cxn modelId="{1F5BBB15-CA62-47E9-9070-500D9F170A77}" type="presOf" srcId="{014BF100-080E-45DF-BD6E-80ECA6BE9CDA}" destId="{A5251CF2-B1C8-484A-A77F-F3E0BB0AAC3A}" srcOrd="0" destOrd="0" presId="urn:microsoft.com/office/officeart/2005/8/layout/hList6"/>
    <dgm:cxn modelId="{CE1C8401-0D5B-45F8-860E-D077958A4C1A}" srcId="{F5D8540F-8A20-4BEC-B9A6-31FC3C249142}" destId="{1139805C-E077-44C0-A97B-2988094641E1}" srcOrd="0" destOrd="0" parTransId="{7989B50C-0CE5-4A86-A1D9-E71B7082C581}" sibTransId="{A8A76D3F-EB7D-4CF1-ABF8-6D7BC20E4860}"/>
    <dgm:cxn modelId="{BE252B7D-C939-41D6-A5B8-0383A077750C}" srcId="{F5D8540F-8A20-4BEC-B9A6-31FC3C249142}" destId="{DF2C777E-1D6C-422B-A578-6151E2616038}" srcOrd="1" destOrd="0" parTransId="{ADCDFA96-3AE2-48C9-948B-C3FD85793110}" sibTransId="{BA468C7E-B770-453E-9C65-CBB9470180CB}"/>
    <dgm:cxn modelId="{9825467B-3139-4090-BA5E-14895740CF7E}" type="presOf" srcId="{F5D8540F-8A20-4BEC-B9A6-31FC3C249142}" destId="{4BC5ECE6-908E-4ACB-99A8-935AE20B78E6}" srcOrd="0" destOrd="0" presId="urn:microsoft.com/office/officeart/2005/8/layout/hList6"/>
    <dgm:cxn modelId="{8F1F679B-9B1B-4755-BE7C-6D0BD8FF71AC}" type="presOf" srcId="{DF2C777E-1D6C-422B-A578-6151E2616038}" destId="{8E7FA15D-239C-4807-B035-A4B5B66C1E68}" srcOrd="0" destOrd="0" presId="urn:microsoft.com/office/officeart/2005/8/layout/hList6"/>
    <dgm:cxn modelId="{F88AD280-1A09-4C70-8178-6472803A3EA5}" type="presParOf" srcId="{4BC5ECE6-908E-4ACB-99A8-935AE20B78E6}" destId="{9D020E43-2512-4E51-9722-86C1BDBFE4D7}" srcOrd="0" destOrd="0" presId="urn:microsoft.com/office/officeart/2005/8/layout/hList6"/>
    <dgm:cxn modelId="{1475C552-3AD1-4D00-B513-2BA68E6110C2}" type="presParOf" srcId="{4BC5ECE6-908E-4ACB-99A8-935AE20B78E6}" destId="{766E957D-06D0-4736-868A-79AB17DE496D}" srcOrd="1" destOrd="0" presId="urn:microsoft.com/office/officeart/2005/8/layout/hList6"/>
    <dgm:cxn modelId="{EBAFDA44-D9D9-4136-AC7B-538DCE1DED43}" type="presParOf" srcId="{4BC5ECE6-908E-4ACB-99A8-935AE20B78E6}" destId="{8E7FA15D-239C-4807-B035-A4B5B66C1E68}" srcOrd="2" destOrd="0" presId="urn:microsoft.com/office/officeart/2005/8/layout/hList6"/>
    <dgm:cxn modelId="{F4B26271-57C1-4A19-BC8F-5400290A45F7}" type="presParOf" srcId="{4BC5ECE6-908E-4ACB-99A8-935AE20B78E6}" destId="{68C187D1-338C-4F33-AF41-B598197315D9}" srcOrd="3" destOrd="0" presId="urn:microsoft.com/office/officeart/2005/8/layout/hList6"/>
    <dgm:cxn modelId="{0B96F4F6-CDDE-4BBD-9590-8F8A060F6F5F}" type="presParOf" srcId="{4BC5ECE6-908E-4ACB-99A8-935AE20B78E6}" destId="{A5251CF2-B1C8-484A-A77F-F3E0BB0AAC3A}"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9CACE-3D48-4ED9-B133-3C6712EF5534}" type="datetimeFigureOut">
              <a:rPr lang="es-ES_tradnl" smtClean="0"/>
              <a:t>05/05/2016</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C0516E-E6ED-4653-899A-63D595C132E8}" type="slidenum">
              <a:rPr lang="es-ES_tradnl" smtClean="0"/>
              <a:t>‹#›</a:t>
            </a:fld>
            <a:endParaRPr lang="es-ES_tradnl"/>
          </a:p>
        </p:txBody>
      </p:sp>
    </p:spTree>
    <p:extLst>
      <p:ext uri="{BB962C8B-B14F-4D97-AF65-F5344CB8AC3E}">
        <p14:creationId xmlns:p14="http://schemas.microsoft.com/office/powerpoint/2010/main" val="73176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2</a:t>
            </a:fld>
            <a:endParaRPr lang="en-US"/>
          </a:p>
        </p:txBody>
      </p:sp>
    </p:spTree>
    <p:extLst>
      <p:ext uri="{BB962C8B-B14F-4D97-AF65-F5344CB8AC3E}">
        <p14:creationId xmlns:p14="http://schemas.microsoft.com/office/powerpoint/2010/main" val="112352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lumMod val="60000"/>
                  <a:lumOff val="40000"/>
                </a:schemeClr>
              </a:buClr>
              <a:buFont typeface="Wingdings" panose="05000000000000000000" pitchFamily="2" charset="2"/>
              <a:buChar char="§"/>
            </a:pPr>
            <a:r>
              <a:rPr lang="en-US" altLang="en-US" sz="2000" b="1" kern="0" dirty="0" smtClean="0">
                <a:solidFill>
                  <a:schemeClr val="tx1"/>
                </a:solidFill>
                <a:latin typeface="+mn-lt"/>
                <a:ea typeface="+mn-ea"/>
                <a:cs typeface="+mn-cs"/>
              </a:rPr>
              <a:t>Recommendation ITU-T L.1000</a:t>
            </a:r>
            <a:r>
              <a:rPr lang="en-US" altLang="en-US" sz="2000" kern="0" dirty="0" smtClean="0">
                <a:solidFill>
                  <a:schemeClr val="tx1"/>
                </a:solidFill>
                <a:latin typeface="+mn-lt"/>
                <a:ea typeface="+mn-ea"/>
                <a:cs typeface="+mn-cs"/>
              </a:rPr>
              <a:t>: Universal power adapter and charger solution for mobile terminals and other hand-held ICT devices:</a:t>
            </a:r>
          </a:p>
          <a:p>
            <a:pPr lvl="1">
              <a:buClr>
                <a:schemeClr val="tx2">
                  <a:lumMod val="60000"/>
                  <a:lumOff val="40000"/>
                </a:schemeClr>
              </a:buClr>
              <a:buFont typeface="Wingdings" panose="05000000000000000000" pitchFamily="2" charset="2"/>
              <a:buChar char="§"/>
            </a:pPr>
            <a:r>
              <a:rPr lang="en-US" altLang="en-US" sz="2000" kern="0" dirty="0" smtClean="0">
                <a:solidFill>
                  <a:schemeClr val="tx1"/>
                </a:solidFill>
                <a:latin typeface="+mn-lt"/>
                <a:ea typeface="+mn-ea"/>
                <a:cs typeface="+mn-cs"/>
              </a:rPr>
              <a:t>Saves 82,000 tons of e-waste per year</a:t>
            </a:r>
          </a:p>
          <a:p>
            <a:pPr lvl="1">
              <a:buClr>
                <a:schemeClr val="tx2">
                  <a:lumMod val="60000"/>
                  <a:lumOff val="40000"/>
                </a:schemeClr>
              </a:buClr>
              <a:buFont typeface="Wingdings" panose="05000000000000000000" pitchFamily="2" charset="2"/>
              <a:buChar char="§"/>
            </a:pPr>
            <a:r>
              <a:rPr lang="en-US" altLang="en-US" sz="2000" kern="0" dirty="0" smtClean="0">
                <a:solidFill>
                  <a:schemeClr val="tx1"/>
                </a:solidFill>
                <a:latin typeface="+mn-lt"/>
                <a:ea typeface="+mn-ea"/>
                <a:cs typeface="+mn-cs"/>
              </a:rPr>
              <a:t>Saves at least 13.6 million </a:t>
            </a:r>
            <a:r>
              <a:rPr lang="en-US" altLang="en-US" sz="2000" kern="0" dirty="0" err="1" smtClean="0">
                <a:solidFill>
                  <a:schemeClr val="tx1"/>
                </a:solidFill>
                <a:latin typeface="+mn-lt"/>
                <a:ea typeface="+mn-ea"/>
                <a:cs typeface="+mn-cs"/>
              </a:rPr>
              <a:t>tonnes</a:t>
            </a:r>
            <a:r>
              <a:rPr lang="en-US" altLang="en-US" sz="2000" kern="0" dirty="0" smtClean="0">
                <a:solidFill>
                  <a:schemeClr val="tx1"/>
                </a:solidFill>
                <a:latin typeface="+mn-lt"/>
                <a:ea typeface="+mn-ea"/>
                <a:cs typeface="+mn-cs"/>
              </a:rPr>
              <a:t> of CO2 emissions annually</a:t>
            </a:r>
          </a:p>
          <a:p>
            <a:pPr lvl="1">
              <a:buClr>
                <a:schemeClr val="tx2">
                  <a:lumMod val="60000"/>
                  <a:lumOff val="40000"/>
                </a:schemeClr>
              </a:buClr>
              <a:buFont typeface="Wingdings" panose="05000000000000000000" pitchFamily="2" charset="2"/>
              <a:buNone/>
            </a:pPr>
            <a:endParaRPr lang="en-US" altLang="en-US" sz="2000" kern="0" dirty="0" smtClean="0">
              <a:solidFill>
                <a:schemeClr val="tx1"/>
              </a:solidFill>
              <a:latin typeface="+mn-lt"/>
              <a:ea typeface="+mn-ea"/>
              <a:cs typeface="+mn-cs"/>
            </a:endParaRPr>
          </a:p>
          <a:p>
            <a:pPr>
              <a:buClr>
                <a:schemeClr val="tx2">
                  <a:lumMod val="60000"/>
                  <a:lumOff val="40000"/>
                </a:schemeClr>
              </a:buClr>
              <a:buFont typeface="Wingdings" panose="05000000000000000000" pitchFamily="2" charset="2"/>
              <a:buChar char="§"/>
            </a:pPr>
            <a:r>
              <a:rPr lang="en-US" altLang="en-US" sz="2000" b="1" kern="0" dirty="0" smtClean="0">
                <a:solidFill>
                  <a:schemeClr val="tx1"/>
                </a:solidFill>
                <a:latin typeface="+mn-lt"/>
                <a:ea typeface="+mn-ea"/>
                <a:cs typeface="+mn-cs"/>
              </a:rPr>
              <a:t>Recommendation ITU-T L.1001</a:t>
            </a:r>
            <a:r>
              <a:rPr lang="en-US" altLang="en-US" sz="2000" kern="0" dirty="0" smtClean="0">
                <a:solidFill>
                  <a:schemeClr val="tx1"/>
                </a:solidFill>
                <a:latin typeface="+mn-lt"/>
                <a:ea typeface="+mn-ea"/>
                <a:cs typeface="+mn-cs"/>
              </a:rPr>
              <a:t>: External universal power adapter solutions for stationary information and communication technology devices:</a:t>
            </a:r>
          </a:p>
          <a:p>
            <a:pPr lvl="1">
              <a:buClr>
                <a:schemeClr val="tx2">
                  <a:lumMod val="60000"/>
                  <a:lumOff val="40000"/>
                </a:schemeClr>
              </a:buClr>
              <a:buFont typeface="Wingdings" panose="05000000000000000000" pitchFamily="2" charset="2"/>
              <a:buChar char="§"/>
            </a:pPr>
            <a:r>
              <a:rPr lang="en-US" altLang="en-US" sz="2000" kern="0" dirty="0" smtClean="0">
                <a:solidFill>
                  <a:schemeClr val="tx1"/>
                </a:solidFill>
                <a:latin typeface="+mn-lt"/>
                <a:ea typeface="+mn-ea"/>
                <a:cs typeface="+mn-cs"/>
              </a:rPr>
              <a:t>Saves 300,000 tons of e-waste per year</a:t>
            </a:r>
          </a:p>
          <a:p>
            <a:pPr lvl="1">
              <a:buClr>
                <a:schemeClr val="tx2">
                  <a:lumMod val="60000"/>
                  <a:lumOff val="40000"/>
                </a:schemeClr>
              </a:buClr>
              <a:buFont typeface="Wingdings" panose="05000000000000000000" pitchFamily="2" charset="2"/>
              <a:buChar char="§"/>
            </a:pPr>
            <a:r>
              <a:rPr lang="en-US" altLang="en-US" sz="2000" kern="0" dirty="0" smtClean="0">
                <a:solidFill>
                  <a:schemeClr val="tx1"/>
                </a:solidFill>
                <a:latin typeface="+mn-lt"/>
                <a:ea typeface="+mn-ea"/>
                <a:cs typeface="+mn-cs"/>
              </a:rPr>
              <a:t>Reduces the energy consumption and greenhouse gas (GHG) emissions of external power supplies by between 25% and 50%</a:t>
            </a:r>
          </a:p>
          <a:p>
            <a:endParaRPr lang="en-US" dirty="0"/>
          </a:p>
        </p:txBody>
      </p:sp>
      <p:sp>
        <p:nvSpPr>
          <p:cNvPr id="4" name="Slide Number Placeholder 3"/>
          <p:cNvSpPr>
            <a:spLocks noGrp="1"/>
          </p:cNvSpPr>
          <p:nvPr>
            <p:ph type="sldNum" sz="quarter" idx="10"/>
          </p:nvPr>
        </p:nvSpPr>
        <p:spPr/>
        <p:txBody>
          <a:bodyPr/>
          <a:lstStyle/>
          <a:p>
            <a:fld id="{AA95E808-6224-45E0-A645-2A8F9F102BEE}" type="slidenum">
              <a:rPr lang="es-ES_tradnl" smtClean="0"/>
              <a:t>6</a:t>
            </a:fld>
            <a:endParaRPr lang="es-ES_tradnl"/>
          </a:p>
        </p:txBody>
      </p:sp>
    </p:spTree>
    <p:extLst>
      <p:ext uri="{BB962C8B-B14F-4D97-AF65-F5344CB8AC3E}">
        <p14:creationId xmlns:p14="http://schemas.microsoft.com/office/powerpoint/2010/main" val="1426283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1- Identify sources of e-waste generation and account for management volumes</a:t>
            </a:r>
            <a:r>
              <a:rPr lang="en-GB" sz="1200" kern="1200" dirty="0" smtClean="0">
                <a:solidFill>
                  <a:schemeClr val="tx1"/>
                </a:solidFill>
                <a:effectLst/>
                <a:latin typeface="+mn-lt"/>
                <a:ea typeface="+mn-ea"/>
                <a:cs typeface="+mn-cs"/>
              </a:rPr>
              <a:t>. Countries should rely on international standards and uniform models of e-waste accounting flows. This will allow them to measure technological capacities and to measure the sustainable management of e-waste in the present and the future.</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smtClean="0"/>
              <a:t>2- </a:t>
            </a:r>
            <a:r>
              <a:rPr lang="en-GB" sz="1200" i="1" kern="1200" dirty="0" smtClean="0">
                <a:solidFill>
                  <a:schemeClr val="tx1"/>
                </a:solidFill>
                <a:effectLst/>
                <a:latin typeface="+mn-lt"/>
                <a:ea typeface="+mn-ea"/>
                <a:cs typeface="+mn-cs"/>
              </a:rPr>
              <a:t>Perform a detailed and comparable analysis about the situation of e-waste throughout the region</a:t>
            </a:r>
            <a:r>
              <a:rPr lang="en-GB" sz="1200" kern="1200" dirty="0" smtClean="0">
                <a:solidFill>
                  <a:schemeClr val="tx1"/>
                </a:solidFill>
                <a:effectLst/>
                <a:latin typeface="+mn-lt"/>
                <a:ea typeface="+mn-ea"/>
                <a:cs typeface="+mn-cs"/>
              </a:rPr>
              <a:t>. This includes qualitative information, the identification of key actors and the applicable social framework, cultural boundaries, technological availability, etc.</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3-</a:t>
            </a:r>
            <a:r>
              <a:rPr lang="en-GB" sz="1200" i="1"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Base e-waste management in the region on a definition that covers the entire life cycle of EEE</a:t>
            </a:r>
            <a:r>
              <a:rPr lang="en-GB" sz="1200" kern="1200" dirty="0" smtClean="0">
                <a:solidFill>
                  <a:schemeClr val="tx1"/>
                </a:solidFill>
                <a:effectLst/>
                <a:latin typeface="+mn-lt"/>
                <a:ea typeface="+mn-ea"/>
                <a:cs typeface="+mn-cs"/>
              </a:rPr>
              <a:t>. This includes everything from components that have been discarded by their owner to e-waste without the intention of reuse by its owner.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4- </a:t>
            </a:r>
            <a:r>
              <a:rPr lang="en-GB" sz="1200" i="1" kern="1200" dirty="0" smtClean="0">
                <a:solidFill>
                  <a:schemeClr val="tx1"/>
                </a:solidFill>
                <a:effectLst/>
                <a:latin typeface="+mn-lt"/>
                <a:ea typeface="+mn-ea"/>
                <a:cs typeface="+mn-cs"/>
              </a:rPr>
              <a:t>Develop a preventive policy of WEEE management in order to avoid environmental and health risks</a:t>
            </a:r>
            <a:r>
              <a:rPr lang="en-GB" sz="1200" kern="1200" dirty="0" smtClean="0">
                <a:solidFill>
                  <a:schemeClr val="tx1"/>
                </a:solidFill>
                <a:effectLst/>
                <a:latin typeface="+mn-lt"/>
                <a:ea typeface="+mn-ea"/>
                <a:cs typeface="+mn-cs"/>
              </a:rPr>
              <a:t>. It is advisable to propose collection systems with efficient technologies, informed by experiences in other countries. In this regard, the guidelines developed by various international organizations and platforms, such as ITU-T Study Group 5, the Step Initiative or PACE, can provide the necessary guidance.</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 </a:t>
            </a:r>
            <a:r>
              <a:rPr lang="en-GB" sz="1200" i="1" kern="1200" dirty="0" smtClean="0">
                <a:solidFill>
                  <a:schemeClr val="tx1"/>
                </a:solidFill>
                <a:effectLst/>
                <a:latin typeface="+mn-lt"/>
                <a:ea typeface="+mn-ea"/>
                <a:cs typeface="+mn-cs"/>
              </a:rPr>
              <a:t>Foster closer cooperation between actors and stakeholders</a:t>
            </a:r>
            <a:r>
              <a:rPr lang="en-GB" sz="1200" kern="1200" dirty="0" smtClean="0">
                <a:solidFill>
                  <a:schemeClr val="tx1"/>
                </a:solidFill>
                <a:effectLst/>
                <a:latin typeface="+mn-lt"/>
                <a:ea typeface="+mn-ea"/>
                <a:cs typeface="+mn-cs"/>
              </a:rPr>
              <a:t>. This cooperation should occur at the global, transcontinental, national and local levels with the goal of facilitating learning from the experiences of other countries and actors to take advantage of the lessons learned and to avoid making the same errors. Such cooperation requires the development of a greater number of initiatives that promote the advancement and implementation of policies and projects, as well as the establishment or strengthening of effective partnerships for sustainable management of EEE and e-waste.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s-ES_tradnl" dirty="0"/>
          </a:p>
        </p:txBody>
      </p:sp>
      <p:sp>
        <p:nvSpPr>
          <p:cNvPr id="4" name="Slide Number Placeholder 3"/>
          <p:cNvSpPr>
            <a:spLocks noGrp="1"/>
          </p:cNvSpPr>
          <p:nvPr>
            <p:ph type="sldNum" sz="quarter" idx="10"/>
          </p:nvPr>
        </p:nvSpPr>
        <p:spPr/>
        <p:txBody>
          <a:bodyPr/>
          <a:lstStyle/>
          <a:p>
            <a:fld id="{44C0516E-E6ED-4653-899A-63D595C132E8}" type="slidenum">
              <a:rPr lang="es-ES_tradnl" smtClean="0"/>
              <a:t>9</a:t>
            </a:fld>
            <a:endParaRPr lang="es-ES_tradnl"/>
          </a:p>
        </p:txBody>
      </p:sp>
    </p:spTree>
    <p:extLst>
      <p:ext uri="{BB962C8B-B14F-4D97-AF65-F5344CB8AC3E}">
        <p14:creationId xmlns:p14="http://schemas.microsoft.com/office/powerpoint/2010/main" val="3543884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6- Develop international cooperation and partnerships for sustainable management of EEE and e-waste</a:t>
            </a:r>
            <a:r>
              <a:rPr lang="en-GB" sz="1200" kern="1200" dirty="0" smtClean="0">
                <a:solidFill>
                  <a:schemeClr val="tx1"/>
                </a:solidFill>
                <a:effectLst/>
                <a:latin typeface="+mn-lt"/>
                <a:ea typeface="+mn-ea"/>
                <a:cs typeface="+mn-cs"/>
              </a:rPr>
              <a:t>. These are essential to ensure proper treatment of EEE at the end of its useful life. In the short term, the region has to invest heavily to develop the necessary infrastructure for the proper and efficient management of hazardous and scarce metal components in EEE and e-waste. Therefore, eco-efficient management alternatives should be evaluated between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7- Focus activities not only on recycling, but also on the repair and reuse of EEE</a:t>
            </a:r>
            <a:r>
              <a:rPr lang="en-GB" sz="1200" kern="1200" dirty="0" smtClean="0">
                <a:solidFill>
                  <a:schemeClr val="tx1"/>
                </a:solidFill>
                <a:effectLst/>
                <a:latin typeface="+mn-lt"/>
                <a:ea typeface="+mn-ea"/>
                <a:cs typeface="+mn-cs"/>
              </a:rPr>
              <a:t>. Policies and strategies should promote the eco-design of EEE to extend the shelf life of the products, thus contributing to the reduction of e-waste generation.</a:t>
            </a:r>
          </a:p>
          <a:p>
            <a:pPr lvl="0" rtl="0"/>
            <a:r>
              <a:rPr lang="en-GB" sz="1200" i="1" kern="1200" dirty="0" smtClean="0">
                <a:solidFill>
                  <a:schemeClr val="tx1"/>
                </a:solidFill>
                <a:effectLst/>
                <a:latin typeface="+mn-lt"/>
                <a:ea typeface="+mn-ea"/>
                <a:cs typeface="+mn-cs"/>
              </a:rPr>
              <a:t>8- Make further efforts to raise consumers’, businesses’ and policymakers’ awareness of e-waste</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9- Develop a high level of coordination between existing initiatives and those under development</a:t>
            </a:r>
            <a:r>
              <a:rPr lang="en-GB" sz="1200" kern="1200" dirty="0" smtClean="0">
                <a:solidFill>
                  <a:schemeClr val="tx1"/>
                </a:solidFill>
                <a:effectLst/>
                <a:latin typeface="+mn-lt"/>
                <a:ea typeface="+mn-ea"/>
                <a:cs typeface="+mn-cs"/>
              </a:rPr>
              <a:t>. This avoids unnecessary duplication of activities and efforts and optimizes the use of existing scarce resources.</a:t>
            </a:r>
            <a:endParaRPr lang="en-US"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10- Increase technological availability for the efficient management of e-waste</a:t>
            </a:r>
            <a:r>
              <a:rPr lang="en-GB" sz="1200" kern="1200" dirty="0" smtClean="0">
                <a:solidFill>
                  <a:schemeClr val="tx1"/>
                </a:solidFill>
                <a:effectLst/>
                <a:latin typeface="+mn-lt"/>
                <a:ea typeface="+mn-ea"/>
                <a:cs typeface="+mn-cs"/>
              </a:rPr>
              <a:t>. It is important to promote innovation and technology transfer through the efficient identification of new alternatives or the adoption of existing technologies elsewhere. To achieve this, it is important to assess the economic implications of some alternatives and to identify the mechanisms that measure their implementation progress. Tools, such as the analysis of patent information contained in patents registry or technology databases, can facilitate the implementation and monitoring of technological processes in the medium and short term.</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s-ES_tradnl" dirty="0"/>
          </a:p>
        </p:txBody>
      </p:sp>
      <p:sp>
        <p:nvSpPr>
          <p:cNvPr id="4" name="Slide Number Placeholder 3"/>
          <p:cNvSpPr>
            <a:spLocks noGrp="1"/>
          </p:cNvSpPr>
          <p:nvPr>
            <p:ph type="sldNum" sz="quarter" idx="10"/>
          </p:nvPr>
        </p:nvSpPr>
        <p:spPr/>
        <p:txBody>
          <a:bodyPr/>
          <a:lstStyle/>
          <a:p>
            <a:fld id="{44C0516E-E6ED-4653-899A-63D595C132E8}" type="slidenum">
              <a:rPr lang="es-ES_tradnl" smtClean="0"/>
              <a:t>10</a:t>
            </a:fld>
            <a:endParaRPr lang="es-ES_tradnl"/>
          </a:p>
        </p:txBody>
      </p:sp>
    </p:spTree>
    <p:extLst>
      <p:ext uri="{BB962C8B-B14F-4D97-AF65-F5344CB8AC3E}">
        <p14:creationId xmlns:p14="http://schemas.microsoft.com/office/powerpoint/2010/main" val="201161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2083"/>
            <a:ext cx="27432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82083"/>
            <a:ext cx="80264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1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3250"/>
            <a:ext cx="4011084"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603251"/>
            <a:ext cx="6815667"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tu.int/go/tsg05" TargetMode="External"/><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0.jpg"/><Relationship Id="rId4" Type="http://schemas.openxmlformats.org/officeDocument/2006/relationships/diagramQuickStyle" Target="../diagrams/quickStyle1.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4.png"/><Relationship Id="rId4" Type="http://schemas.openxmlformats.org/officeDocument/2006/relationships/diagramLayout" Target="../diagrams/layout2.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6.xml"/><Relationship Id="rId6" Type="http://schemas.openxmlformats.org/officeDocument/2006/relationships/image" Target="../media/image19.GIF"/><Relationship Id="rId11" Type="http://schemas.openxmlformats.org/officeDocument/2006/relationships/image" Target="../media/image24.pn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60709" y="1395413"/>
            <a:ext cx="4870580" cy="1470025"/>
          </a:xfrm>
        </p:spPr>
        <p:txBody>
          <a:bodyPr>
            <a:normAutofit fontScale="90000"/>
          </a:bodyPr>
          <a:lstStyle/>
          <a:p>
            <a:r>
              <a:rPr lang="en-US" dirty="0" smtClean="0"/>
              <a:t>Sustainable management of E-waste</a:t>
            </a:r>
            <a:endParaRPr lang="en-US" dirty="0"/>
          </a:p>
        </p:txBody>
      </p:sp>
      <p:sp>
        <p:nvSpPr>
          <p:cNvPr id="5" name="Subtitle 4"/>
          <p:cNvSpPr>
            <a:spLocks noGrp="1"/>
          </p:cNvSpPr>
          <p:nvPr>
            <p:ph type="subTitle" idx="1"/>
          </p:nvPr>
        </p:nvSpPr>
        <p:spPr/>
        <p:txBody>
          <a:bodyPr>
            <a:normAutofit/>
          </a:bodyPr>
          <a:lstStyle/>
          <a:p>
            <a:r>
              <a:rPr lang="en-US" dirty="0" smtClean="0"/>
              <a:t>Cristina Bueti</a:t>
            </a:r>
          </a:p>
          <a:p>
            <a:r>
              <a:rPr lang="en-US" sz="2800" dirty="0" smtClean="0"/>
              <a:t>Advisor</a:t>
            </a:r>
          </a:p>
          <a:p>
            <a:r>
              <a:rPr lang="en-US" sz="2800" dirty="0" smtClean="0"/>
              <a:t>ITU-T</a:t>
            </a:r>
            <a:endParaRPr lang="en-US" sz="2800" dirty="0"/>
          </a:p>
        </p:txBody>
      </p:sp>
      <p:sp>
        <p:nvSpPr>
          <p:cNvPr id="6" name="Title 1"/>
          <p:cNvSpPr txBox="1">
            <a:spLocks/>
          </p:cNvSpPr>
          <p:nvPr/>
        </p:nvSpPr>
        <p:spPr>
          <a:xfrm>
            <a:off x="4791269" y="5926984"/>
            <a:ext cx="2609461" cy="48236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2000" b="0" dirty="0" smtClean="0">
                <a:solidFill>
                  <a:srgbClr val="558ED5"/>
                </a:solidFill>
              </a:rPr>
              <a:t>05 May 2016</a:t>
            </a:r>
            <a:endParaRPr lang="en-US" sz="2000" b="0" dirty="0">
              <a:solidFill>
                <a:srgbClr val="558ED5"/>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50021"/>
          <a:stretch/>
        </p:blipFill>
        <p:spPr>
          <a:xfrm>
            <a:off x="0" y="11510"/>
            <a:ext cx="3918702" cy="6846489"/>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0336" t="2125" r="6783" b="-2125"/>
          <a:stretch/>
        </p:blipFill>
        <p:spPr>
          <a:xfrm>
            <a:off x="8341567" y="1050"/>
            <a:ext cx="3850433" cy="6978248"/>
          </a:xfrm>
          <a:prstGeom prst="rect">
            <a:avLst/>
          </a:prstGeom>
        </p:spPr>
      </p:pic>
    </p:spTree>
    <p:extLst>
      <p:ext uri="{BB962C8B-B14F-4D97-AF65-F5344CB8AC3E}">
        <p14:creationId xmlns:p14="http://schemas.microsoft.com/office/powerpoint/2010/main" val="240120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ítulo 1"/>
          <p:cNvSpPr>
            <a:spLocks noGrp="1"/>
          </p:cNvSpPr>
          <p:nvPr>
            <p:ph type="title"/>
          </p:nvPr>
        </p:nvSpPr>
        <p:spPr>
          <a:xfrm>
            <a:off x="1981200" y="314327"/>
            <a:ext cx="8229600" cy="833437"/>
          </a:xfrm>
        </p:spPr>
        <p:txBody>
          <a:bodyPr/>
          <a:lstStyle/>
          <a:p>
            <a:r>
              <a:rPr lang="en-CA" altLang="es-ES" dirty="0" smtClean="0"/>
              <a:t>10 Key Steps (6-10)</a:t>
            </a:r>
          </a:p>
        </p:txBody>
      </p:sp>
      <p:sp>
        <p:nvSpPr>
          <p:cNvPr id="18436" name="Marcador de contenido 2"/>
          <p:cNvSpPr>
            <a:spLocks noGrp="1"/>
          </p:cNvSpPr>
          <p:nvPr>
            <p:ph idx="1"/>
          </p:nvPr>
        </p:nvSpPr>
        <p:spPr>
          <a:xfrm>
            <a:off x="580231" y="1427163"/>
            <a:ext cx="7430294" cy="4357687"/>
          </a:xfrm>
        </p:spPr>
        <p:txBody>
          <a:bodyPr>
            <a:normAutofit fontScale="92500"/>
          </a:bodyPr>
          <a:lstStyle/>
          <a:p>
            <a:pPr marL="457200" indent="-457200">
              <a:buFont typeface="Calibri" pitchFamily="34" charset="0"/>
              <a:buAutoNum type="arabicPeriod" startAt="6"/>
            </a:pPr>
            <a:r>
              <a:rPr lang="en-GB" altLang="es-ES" sz="2200" dirty="0"/>
              <a:t>Develop international cooperation and partnerships for sustainable management of EEE and e-waste</a:t>
            </a:r>
            <a:r>
              <a:rPr lang="en-US" altLang="es-ES" sz="2200" dirty="0" smtClean="0"/>
              <a:t>; </a:t>
            </a:r>
            <a:r>
              <a:rPr lang="en-US" altLang="es-ES" sz="2200" dirty="0"/>
              <a:t>including alternative management across borders.</a:t>
            </a:r>
          </a:p>
          <a:p>
            <a:pPr marL="457200" indent="-457200">
              <a:buFont typeface="Calibri" pitchFamily="34" charset="0"/>
              <a:buAutoNum type="arabicPeriod" startAt="6"/>
            </a:pPr>
            <a:r>
              <a:rPr lang="en-GB" altLang="es-ES" sz="2200" dirty="0"/>
              <a:t>Focus activities not only on recycling, but also on the repair and reuse of EEE. Policies and strategies should promote the eco-design of EEE to extend the shelf life of the products, thus contributing to the reduction of e-waste generation.</a:t>
            </a:r>
          </a:p>
          <a:p>
            <a:pPr marL="457200" indent="-457200">
              <a:buFont typeface="Calibri" pitchFamily="34" charset="0"/>
              <a:buAutoNum type="arabicPeriod" startAt="6"/>
            </a:pPr>
            <a:r>
              <a:rPr lang="en-GB" altLang="es-ES" sz="2200" dirty="0" smtClean="0"/>
              <a:t>Make </a:t>
            </a:r>
            <a:r>
              <a:rPr lang="en-GB" altLang="es-ES" sz="2200" dirty="0"/>
              <a:t>further efforts to raise consumers’, businesses’ and policymakers’ awareness of e-waste.</a:t>
            </a:r>
          </a:p>
          <a:p>
            <a:pPr marL="457200" indent="-457200">
              <a:buFont typeface="Calibri" pitchFamily="34" charset="0"/>
              <a:buAutoNum type="arabicPeriod" startAt="6"/>
            </a:pPr>
            <a:r>
              <a:rPr lang="en-GB" altLang="es-ES" sz="2200" dirty="0" smtClean="0"/>
              <a:t>Develop </a:t>
            </a:r>
            <a:r>
              <a:rPr lang="en-GB" altLang="es-ES" sz="2200" dirty="0"/>
              <a:t>a high level of coordination between existing initiatives and those under development</a:t>
            </a:r>
            <a:r>
              <a:rPr lang="en-GB" altLang="es-ES" sz="2200" dirty="0" smtClean="0"/>
              <a:t>.</a:t>
            </a:r>
          </a:p>
          <a:p>
            <a:pPr marL="457200" indent="-457200">
              <a:buFont typeface="Calibri" pitchFamily="34" charset="0"/>
              <a:buAutoNum type="arabicPeriod" startAt="6"/>
            </a:pPr>
            <a:r>
              <a:rPr lang="en-GB" altLang="es-ES" sz="2200" dirty="0" smtClean="0"/>
              <a:t>Increase </a:t>
            </a:r>
            <a:r>
              <a:rPr lang="en-GB" altLang="es-ES" sz="2200" dirty="0"/>
              <a:t>technological availability for the efficient management of e-waste. </a:t>
            </a:r>
            <a:endParaRPr lang="en-US" altLang="es-ES" sz="2200" dirty="0"/>
          </a:p>
        </p:txBody>
      </p:sp>
      <p:sp>
        <p:nvSpPr>
          <p:cNvPr id="18437" name="副标题 2"/>
          <p:cNvSpPr>
            <a:spLocks noChangeArrowheads="1"/>
          </p:cNvSpPr>
          <p:nvPr/>
        </p:nvSpPr>
        <p:spPr bwMode="auto">
          <a:xfrm>
            <a:off x="1830389" y="6049963"/>
            <a:ext cx="2073275" cy="735012"/>
          </a:xfrm>
          <a:prstGeom prst="rect">
            <a:avLst/>
          </a:prstGeom>
          <a:solidFill>
            <a:schemeClr val="bg1"/>
          </a:solidFill>
          <a:ln w="9525">
            <a:noFill/>
            <a:miter lim="800000"/>
            <a:headEnd/>
            <a:tailEnd/>
          </a:ln>
        </p:spPr>
        <p:txBody>
          <a:bodyPr/>
          <a:lstStyle/>
          <a:p>
            <a:pPr marL="342900" indent="-342900">
              <a:spcBef>
                <a:spcPct val="20000"/>
              </a:spcBef>
            </a:pPr>
            <a:endParaRPr lang="es-ES_tradnl" altLang="es-ES" sz="2800" b="1">
              <a:solidFill>
                <a:srgbClr val="538CD5"/>
              </a:solidFill>
              <a:latin typeface="Calibri" pitchFamily="34" charset="0"/>
              <a:sym typeface="Calibri" pitchFamily="34" charset="0"/>
            </a:endParaRPr>
          </a:p>
          <a:p>
            <a:pPr marL="342900" indent="-342900">
              <a:spcBef>
                <a:spcPct val="20000"/>
              </a:spcBef>
            </a:pPr>
            <a:endParaRPr lang="es-ES_tradnl" altLang="es-ES" sz="2800">
              <a:solidFill>
                <a:srgbClr val="538CD5"/>
              </a:solidFill>
              <a:latin typeface="Calibri" pitchFamily="34" charset="0"/>
              <a:sym typeface="Calibri" pitchFamily="34" charset="0"/>
            </a:endParaRPr>
          </a:p>
        </p:txBody>
      </p:sp>
      <p:sp>
        <p:nvSpPr>
          <p:cNvPr id="18438" name="副标题 2"/>
          <p:cNvSpPr>
            <a:spLocks noChangeArrowheads="1"/>
          </p:cNvSpPr>
          <p:nvPr/>
        </p:nvSpPr>
        <p:spPr bwMode="auto">
          <a:xfrm>
            <a:off x="8386764" y="6046788"/>
            <a:ext cx="2073275" cy="735012"/>
          </a:xfrm>
          <a:prstGeom prst="rect">
            <a:avLst/>
          </a:prstGeom>
          <a:solidFill>
            <a:schemeClr val="bg1"/>
          </a:solidFill>
          <a:ln w="9525">
            <a:noFill/>
            <a:miter lim="800000"/>
            <a:headEnd/>
            <a:tailEnd/>
          </a:ln>
        </p:spPr>
        <p:txBody>
          <a:bodyPr/>
          <a:lstStyle/>
          <a:p>
            <a:pPr marL="342900" indent="-342900">
              <a:spcBef>
                <a:spcPct val="20000"/>
              </a:spcBef>
            </a:pPr>
            <a:endParaRPr lang="es-ES_tradnl" altLang="es-ES" sz="2800" b="1">
              <a:solidFill>
                <a:srgbClr val="538CD5"/>
              </a:solidFill>
              <a:latin typeface="Calibri" pitchFamily="34" charset="0"/>
              <a:sym typeface="Calibri" pitchFamily="34" charset="0"/>
            </a:endParaRPr>
          </a:p>
          <a:p>
            <a:pPr marL="342900" indent="-342900">
              <a:spcBef>
                <a:spcPct val="20000"/>
              </a:spcBef>
            </a:pPr>
            <a:endParaRPr lang="es-ES_tradnl" altLang="es-ES" sz="2800">
              <a:solidFill>
                <a:srgbClr val="538CD5"/>
              </a:solidFill>
              <a:latin typeface="Calibri" pitchFamily="34" charset="0"/>
              <a:sym typeface="Calibri" pitchFamily="34" charset="0"/>
            </a:endParaRPr>
          </a:p>
        </p:txBody>
      </p:sp>
      <p:sp>
        <p:nvSpPr>
          <p:cNvPr id="18439" name="Slide Number Placeholder 3"/>
          <p:cNvSpPr>
            <a:spLocks noGrp="1"/>
          </p:cNvSpPr>
          <p:nvPr>
            <p:ph type="sldNum" sz="quarter" idx="4294967295"/>
          </p:nvPr>
        </p:nvSpPr>
        <p:spPr>
          <a:xfrm>
            <a:off x="5029200" y="6176964"/>
            <a:ext cx="2133600" cy="365125"/>
          </a:xfrm>
          <a:prstGeom prst="rect">
            <a:avLst/>
          </a:prstGeom>
          <a:noFill/>
          <a:ln>
            <a:miter lim="800000"/>
            <a:headEnd/>
            <a:tailEnd/>
          </a:ln>
        </p:spPr>
        <p:txBody>
          <a:bodyPr/>
          <a:lstStyle/>
          <a:p>
            <a:r>
              <a:rPr lang="en-GB" altLang="es-ES">
                <a:solidFill>
                  <a:srgbClr val="898989"/>
                </a:solidFill>
                <a:latin typeface="Calibri" pitchFamily="34" charset="0"/>
                <a:ea typeface="MS PGothic" pitchFamily="34" charset="-128"/>
                <a:sym typeface="Calibri" pitchFamily="34" charset="0"/>
              </a:rPr>
              <a:t>22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464" y="1589088"/>
            <a:ext cx="3417004" cy="2534413"/>
          </a:xfrm>
          <a:prstGeom prst="rect">
            <a:avLst/>
          </a:prstGeom>
        </p:spPr>
      </p:pic>
    </p:spTree>
    <p:extLst>
      <p:ext uri="{BB962C8B-B14F-4D97-AF65-F5344CB8AC3E}">
        <p14:creationId xmlns:p14="http://schemas.microsoft.com/office/powerpoint/2010/main" val="47304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53080"/>
          <a:stretch/>
        </p:blipFill>
        <p:spPr>
          <a:xfrm>
            <a:off x="74141" y="0"/>
            <a:ext cx="3175686" cy="6858000"/>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2323"/>
          <a:stretch/>
        </p:blipFill>
        <p:spPr>
          <a:xfrm>
            <a:off x="9308069" y="0"/>
            <a:ext cx="3294254" cy="6858000"/>
          </a:xfrm>
          <a:prstGeom prst="rect">
            <a:avLst/>
          </a:prstGeom>
        </p:spPr>
      </p:pic>
      <p:sp>
        <p:nvSpPr>
          <p:cNvPr id="12" name="Rectangle 11"/>
          <p:cNvSpPr/>
          <p:nvPr/>
        </p:nvSpPr>
        <p:spPr>
          <a:xfrm>
            <a:off x="3343242" y="0"/>
            <a:ext cx="5871411" cy="6858000"/>
          </a:xfrm>
          <a:prstGeom prst="rect">
            <a:avLst/>
          </a:prstGeom>
          <a:solidFill>
            <a:srgbClr val="488C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3" name="Content Placeholder 2"/>
          <p:cNvSpPr txBox="1">
            <a:spLocks/>
          </p:cNvSpPr>
          <p:nvPr/>
        </p:nvSpPr>
        <p:spPr>
          <a:xfrm>
            <a:off x="4383716" y="1569493"/>
            <a:ext cx="3790462" cy="3698543"/>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500" b="1" kern="1200">
                <a:solidFill>
                  <a:schemeClr val="tx2">
                    <a:lumMod val="60000"/>
                    <a:lumOff val="40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20000"/>
              </a:lnSpc>
            </a:pPr>
            <a:r>
              <a:rPr lang="es-ES" sz="4000" smtClean="0">
                <a:solidFill>
                  <a:schemeClr val="bg1"/>
                </a:solidFill>
                <a:latin typeface="Calibri"/>
                <a:cs typeface="Calibri"/>
              </a:rPr>
              <a:t>Thank you </a:t>
            </a:r>
          </a:p>
          <a:p>
            <a:pPr>
              <a:lnSpc>
                <a:spcPct val="120000"/>
              </a:lnSpc>
            </a:pPr>
            <a:endParaRPr lang="es-ES" sz="4000" smtClean="0">
              <a:solidFill>
                <a:schemeClr val="bg1"/>
              </a:solidFill>
              <a:latin typeface="Calibri"/>
              <a:cs typeface="Calibri"/>
            </a:endParaRPr>
          </a:p>
          <a:p>
            <a:pPr>
              <a:lnSpc>
                <a:spcPct val="120000"/>
              </a:lnSpc>
            </a:pPr>
            <a:r>
              <a:rPr lang="es-ES" sz="4000" smtClean="0">
                <a:solidFill>
                  <a:schemeClr val="bg1"/>
                </a:solidFill>
                <a:latin typeface="Calibri"/>
                <a:cs typeface="Calibri"/>
              </a:rPr>
              <a:t>ITU-T, </a:t>
            </a:r>
            <a:r>
              <a:rPr lang="en-US" sz="4000" smtClean="0">
                <a:solidFill>
                  <a:schemeClr val="bg1"/>
                </a:solidFill>
                <a:latin typeface="Calibri"/>
                <a:cs typeface="Calibri"/>
              </a:rPr>
              <a:t>Environment and Climate Change</a:t>
            </a:r>
            <a:r>
              <a:rPr lang="es-ES" sz="2800" kern="0" smtClean="0">
                <a:solidFill>
                  <a:schemeClr val="bg1"/>
                </a:solidFill>
                <a:latin typeface="Cambria" panose="02040503050406030204" pitchFamily="18" charset="0"/>
              </a:rPr>
              <a:t/>
            </a:r>
            <a:br>
              <a:rPr lang="es-ES" sz="2800" kern="0" smtClean="0">
                <a:solidFill>
                  <a:schemeClr val="bg1"/>
                </a:solidFill>
                <a:latin typeface="Cambria" panose="02040503050406030204" pitchFamily="18" charset="0"/>
              </a:rPr>
            </a:br>
            <a:r>
              <a:rPr lang="en-US" sz="2800" u="sng" smtClean="0">
                <a:solidFill>
                  <a:schemeClr val="bg1"/>
                </a:solidFill>
                <a:hlinkClick r:id="rId3"/>
              </a:rPr>
              <a:t>http://itu.int/go/tsg05</a:t>
            </a:r>
            <a:r>
              <a:rPr lang="en-US" sz="2800" u="sng" smtClean="0">
                <a:solidFill>
                  <a:schemeClr val="bg1"/>
                </a:solidFill>
              </a:rPr>
              <a:t> </a:t>
            </a:r>
            <a:r>
              <a:rPr lang="en-US" sz="2800" smtClean="0">
                <a:solidFill>
                  <a:schemeClr val="bg1"/>
                </a:solidFill>
              </a:rPr>
              <a:t/>
            </a:r>
            <a:br>
              <a:rPr lang="en-US" sz="2800" smtClean="0">
                <a:solidFill>
                  <a:schemeClr val="bg1"/>
                </a:solidFill>
              </a:rPr>
            </a:br>
            <a:endParaRPr lang="en-GB" altLang="es-ES" sz="3000" smtClean="0">
              <a:solidFill>
                <a:schemeClr val="bg1"/>
              </a:solidFill>
              <a:ea typeface="ＭＳ Ｐゴシック" charset="-128"/>
              <a:hlinkClick r:id=""/>
            </a:endParaRPr>
          </a:p>
          <a:p>
            <a:pPr>
              <a:lnSpc>
                <a:spcPct val="80000"/>
              </a:lnSpc>
              <a:buFont typeface="Arial" charset="0"/>
              <a:buNone/>
            </a:pPr>
            <a:r>
              <a:rPr lang="en-GB" altLang="es-ES" sz="3000" smtClean="0">
                <a:solidFill>
                  <a:schemeClr val="bg1"/>
                </a:solidFill>
                <a:ea typeface="ＭＳ Ｐゴシック" charset="-128"/>
                <a:hlinkClick r:id=""/>
              </a:rPr>
              <a:t>tsbsg5@itu.int</a:t>
            </a:r>
            <a:r>
              <a:rPr lang="en-GB" altLang="es-ES" sz="3000" smtClean="0">
                <a:solidFill>
                  <a:schemeClr val="bg1"/>
                </a:solidFill>
                <a:ea typeface="ＭＳ Ｐゴシック" charset="-128"/>
              </a:rPr>
              <a:t> </a:t>
            </a:r>
          </a:p>
          <a:p>
            <a:pPr>
              <a:lnSpc>
                <a:spcPct val="80000"/>
              </a:lnSpc>
              <a:buFont typeface="Arial" charset="0"/>
              <a:buNone/>
            </a:pPr>
            <a:endParaRPr lang="en-GB" altLang="es-ES" sz="3000" dirty="0">
              <a:solidFill>
                <a:schemeClr val="bg1"/>
              </a:solidFill>
              <a:ea typeface="ＭＳ Ｐゴシック" charset="-128"/>
            </a:endParaRPr>
          </a:p>
        </p:txBody>
      </p:sp>
    </p:spTree>
    <p:extLst>
      <p:ext uri="{BB962C8B-B14F-4D97-AF65-F5344CB8AC3E}">
        <p14:creationId xmlns:p14="http://schemas.microsoft.com/office/powerpoint/2010/main" val="58331796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65175" y="4866637"/>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0" name="Title 1"/>
          <p:cNvSpPr txBox="1">
            <a:spLocks/>
          </p:cNvSpPr>
          <p:nvPr/>
        </p:nvSpPr>
        <p:spPr>
          <a:xfrm>
            <a:off x="1925358" y="3956282"/>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3000" b="0" i="1" dirty="0">
              <a:solidFill>
                <a:srgbClr val="558ED5"/>
              </a:solidFill>
              <a:latin typeface="Arial Narrow" panose="020B0606020202030204" pitchFamily="34" charset="0"/>
            </a:endParaRPr>
          </a:p>
        </p:txBody>
      </p:sp>
      <p:pic>
        <p:nvPicPr>
          <p:cNvPr id="5" name="Picture 4"/>
          <p:cNvPicPr>
            <a:picLocks noChangeAspect="1"/>
          </p:cNvPicPr>
          <p:nvPr/>
        </p:nvPicPr>
        <p:blipFill>
          <a:blip r:embed="rId3"/>
          <a:stretch>
            <a:fillRect/>
          </a:stretch>
        </p:blipFill>
        <p:spPr>
          <a:xfrm>
            <a:off x="2668745" y="1225213"/>
            <a:ext cx="6324016" cy="2322802"/>
          </a:xfrm>
          <a:prstGeom prst="rect">
            <a:avLst/>
          </a:prstGeom>
        </p:spPr>
      </p:pic>
      <p:pic>
        <p:nvPicPr>
          <p:cNvPr id="11" name="Picture 10"/>
          <p:cNvPicPr>
            <a:picLocks noChangeAspect="1"/>
          </p:cNvPicPr>
          <p:nvPr/>
        </p:nvPicPr>
        <p:blipFill>
          <a:blip r:embed="rId4"/>
          <a:stretch>
            <a:fillRect/>
          </a:stretch>
        </p:blipFill>
        <p:spPr>
          <a:xfrm>
            <a:off x="1595460" y="3446895"/>
            <a:ext cx="9072541" cy="2300384"/>
          </a:xfrm>
          <a:prstGeom prst="rect">
            <a:avLst/>
          </a:prstGeom>
        </p:spPr>
      </p:pic>
      <p:sp>
        <p:nvSpPr>
          <p:cNvPr id="12" name="Rectangle 11"/>
          <p:cNvSpPr/>
          <p:nvPr/>
        </p:nvSpPr>
        <p:spPr>
          <a:xfrm>
            <a:off x="4731904" y="578883"/>
            <a:ext cx="2518639" cy="646331"/>
          </a:xfrm>
          <a:prstGeom prst="rect">
            <a:avLst/>
          </a:prstGeom>
        </p:spPr>
        <p:txBody>
          <a:bodyPr wrap="none">
            <a:spAutoFit/>
          </a:bodyPr>
          <a:lstStyle/>
          <a:p>
            <a:pPr algn="ctr" fontAlgn="base"/>
            <a:r>
              <a:rPr lang="en-US" altLang="ko-KR" sz="3600" b="1" dirty="0">
                <a:solidFill>
                  <a:schemeClr val="tx2">
                    <a:lumMod val="60000"/>
                    <a:lumOff val="40000"/>
                  </a:schemeClr>
                </a:solidFill>
                <a:latin typeface="Arial Narrow" panose="020B0606020202030204" pitchFamily="34" charset="0"/>
              </a:rPr>
              <a:t>Who are we?</a:t>
            </a:r>
          </a:p>
        </p:txBody>
      </p:sp>
    </p:spTree>
    <p:extLst>
      <p:ext uri="{BB962C8B-B14F-4D97-AF65-F5344CB8AC3E}">
        <p14:creationId xmlns:p14="http://schemas.microsoft.com/office/powerpoint/2010/main" val="198448851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4101" y="280377"/>
            <a:ext cx="8976575" cy="769441"/>
          </a:xfrm>
          <a:prstGeom prst="rect">
            <a:avLst/>
          </a:prstGeom>
          <a:noFill/>
          <a:ln w="38100">
            <a:solidFill>
              <a:schemeClr val="bg1"/>
            </a:solidFill>
          </a:ln>
        </p:spPr>
        <p:txBody>
          <a:bodyPr wrap="square" rtlCol="0">
            <a:spAutoFit/>
          </a:bodyPr>
          <a:lstStyle/>
          <a:p>
            <a:pPr algn="ctr"/>
            <a:r>
              <a:rPr lang="en-GB" sz="4400" b="1" dirty="0">
                <a:solidFill>
                  <a:srgbClr val="4A8BC9"/>
                </a:solidFill>
                <a:latin typeface="Calibri"/>
                <a:ea typeface="+mj-ea"/>
                <a:cs typeface="Calibri"/>
              </a:rPr>
              <a:t>ITU-T’s environmental programme</a:t>
            </a:r>
          </a:p>
        </p:txBody>
      </p:sp>
      <p:sp>
        <p:nvSpPr>
          <p:cNvPr id="38" name="TextBox 13"/>
          <p:cNvSpPr txBox="1">
            <a:spLocks noChangeArrowheads="1"/>
          </p:cNvSpPr>
          <p:nvPr/>
        </p:nvSpPr>
        <p:spPr bwMode="auto">
          <a:xfrm>
            <a:off x="6759662" y="1359470"/>
            <a:ext cx="515293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25000"/>
              </a:spcBef>
              <a:spcAft>
                <a:spcPct val="25000"/>
              </a:spcAft>
              <a:buClr>
                <a:schemeClr val="tx2">
                  <a:lumMod val="60000"/>
                  <a:lumOff val="40000"/>
                </a:schemeClr>
              </a:buClr>
            </a:pPr>
            <a:r>
              <a:rPr lang="en-US" altLang="en-US" sz="1600" b="1" dirty="0">
                <a:solidFill>
                  <a:schemeClr val="tx2">
                    <a:lumMod val="60000"/>
                    <a:lumOff val="40000"/>
                  </a:schemeClr>
                </a:solidFill>
                <a:cs typeface="Arial" panose="020B0604020202020204" pitchFamily="34" charset="0"/>
              </a:rPr>
              <a:t>Develop international standards </a:t>
            </a:r>
            <a:r>
              <a:rPr lang="en-US" altLang="en-US" sz="1600" dirty="0">
                <a:solidFill>
                  <a:schemeClr val="tx2">
                    <a:lumMod val="60000"/>
                    <a:lumOff val="40000"/>
                  </a:schemeClr>
                </a:solidFill>
                <a:cs typeface="Arial" panose="020B0604020202020204" pitchFamily="34" charset="0"/>
              </a:rPr>
              <a:t>to protect the environment</a:t>
            </a:r>
          </a:p>
          <a:p>
            <a:pPr>
              <a:spcBef>
                <a:spcPct val="25000"/>
              </a:spcBef>
              <a:spcAft>
                <a:spcPct val="25000"/>
              </a:spcAft>
              <a:buClr>
                <a:schemeClr val="tx2">
                  <a:lumMod val="60000"/>
                  <a:lumOff val="40000"/>
                </a:schemeClr>
              </a:buClr>
            </a:pPr>
            <a:endParaRPr lang="en-US" altLang="en-US" sz="1600" dirty="0">
              <a:solidFill>
                <a:schemeClr val="tx2">
                  <a:lumMod val="60000"/>
                  <a:lumOff val="40000"/>
                </a:schemeClr>
              </a:solidFill>
              <a:cs typeface="Arial" panose="020B0604020202020204" pitchFamily="34" charset="0"/>
            </a:endParaRPr>
          </a:p>
          <a:p>
            <a:pPr>
              <a:spcBef>
                <a:spcPct val="25000"/>
              </a:spcBef>
              <a:spcAft>
                <a:spcPct val="25000"/>
              </a:spcAft>
              <a:buClr>
                <a:schemeClr val="tx2">
                  <a:lumMod val="60000"/>
                  <a:lumOff val="40000"/>
                </a:schemeClr>
              </a:buClr>
            </a:pPr>
            <a:r>
              <a:rPr lang="en-US" altLang="en-US" sz="1600" b="1" dirty="0">
                <a:solidFill>
                  <a:schemeClr val="tx2">
                    <a:lumMod val="60000"/>
                    <a:lumOff val="40000"/>
                  </a:schemeClr>
                </a:solidFill>
                <a:cs typeface="Arial" panose="020B0604020202020204" pitchFamily="34" charset="0"/>
              </a:rPr>
              <a:t>Assist countries </a:t>
            </a:r>
            <a:r>
              <a:rPr lang="en-US" altLang="en-US" sz="1600" dirty="0">
                <a:solidFill>
                  <a:schemeClr val="tx2">
                    <a:lumMod val="60000"/>
                    <a:lumOff val="40000"/>
                  </a:schemeClr>
                </a:solidFill>
                <a:cs typeface="Arial" panose="020B0604020202020204" pitchFamily="34" charset="0"/>
              </a:rPr>
              <a:t>to develop policies and implement standards on climate change adaptation and mitigation</a:t>
            </a:r>
          </a:p>
          <a:p>
            <a:pPr>
              <a:spcBef>
                <a:spcPct val="25000"/>
              </a:spcBef>
              <a:spcAft>
                <a:spcPct val="25000"/>
              </a:spcAft>
              <a:buClr>
                <a:schemeClr val="tx2">
                  <a:lumMod val="60000"/>
                  <a:lumOff val="40000"/>
                </a:schemeClr>
              </a:buClr>
            </a:pPr>
            <a:endParaRPr lang="en-US" altLang="en-US" sz="1600" dirty="0">
              <a:solidFill>
                <a:schemeClr val="tx2">
                  <a:lumMod val="60000"/>
                  <a:lumOff val="40000"/>
                </a:schemeClr>
              </a:solidFill>
              <a:cs typeface="Arial" panose="020B0604020202020204" pitchFamily="34" charset="0"/>
            </a:endParaRPr>
          </a:p>
          <a:p>
            <a:pPr>
              <a:spcBef>
                <a:spcPct val="25000"/>
              </a:spcBef>
              <a:spcAft>
                <a:spcPct val="25000"/>
              </a:spcAft>
              <a:buClr>
                <a:schemeClr val="tx2">
                  <a:lumMod val="60000"/>
                  <a:lumOff val="40000"/>
                </a:schemeClr>
              </a:buClr>
            </a:pPr>
            <a:r>
              <a:rPr lang="en-US" altLang="en-US" sz="1600" b="1" dirty="0">
                <a:solidFill>
                  <a:schemeClr val="tx2">
                    <a:lumMod val="60000"/>
                    <a:lumOff val="40000"/>
                  </a:schemeClr>
                </a:solidFill>
                <a:cs typeface="Arial" panose="020B0604020202020204" pitchFamily="34" charset="0"/>
              </a:rPr>
              <a:t>Help companies </a:t>
            </a:r>
            <a:r>
              <a:rPr lang="en-US" altLang="en-US" sz="1600" dirty="0">
                <a:solidFill>
                  <a:schemeClr val="tx2">
                    <a:lumMod val="60000"/>
                    <a:lumOff val="40000"/>
                  </a:schemeClr>
                </a:solidFill>
                <a:cs typeface="Arial" panose="020B0604020202020204" pitchFamily="34" charset="0"/>
              </a:rPr>
              <a:t>becoming more sustainable and socially responsible</a:t>
            </a:r>
          </a:p>
          <a:p>
            <a:pPr>
              <a:spcBef>
                <a:spcPct val="25000"/>
              </a:spcBef>
              <a:spcAft>
                <a:spcPct val="25000"/>
              </a:spcAft>
              <a:buClr>
                <a:schemeClr val="tx2">
                  <a:lumMod val="60000"/>
                  <a:lumOff val="40000"/>
                </a:schemeClr>
              </a:buClr>
            </a:pPr>
            <a:endParaRPr lang="en-US" altLang="en-US" sz="1600" dirty="0">
              <a:solidFill>
                <a:schemeClr val="tx2">
                  <a:lumMod val="60000"/>
                  <a:lumOff val="40000"/>
                </a:schemeClr>
              </a:solidFill>
              <a:cs typeface="Arial" panose="020B0604020202020204" pitchFamily="34" charset="0"/>
            </a:endParaRPr>
          </a:p>
          <a:p>
            <a:pPr>
              <a:spcBef>
                <a:spcPct val="25000"/>
              </a:spcBef>
              <a:spcAft>
                <a:spcPct val="25000"/>
              </a:spcAft>
              <a:buClr>
                <a:schemeClr val="tx2">
                  <a:lumMod val="60000"/>
                  <a:lumOff val="40000"/>
                </a:schemeClr>
              </a:buClr>
            </a:pPr>
            <a:r>
              <a:rPr lang="en-US" altLang="en-US" sz="1600" b="1" dirty="0">
                <a:solidFill>
                  <a:schemeClr val="tx2">
                    <a:lumMod val="60000"/>
                    <a:lumOff val="40000"/>
                  </a:schemeClr>
                </a:solidFill>
                <a:cs typeface="Arial" panose="020B0604020202020204" pitchFamily="34" charset="0"/>
              </a:rPr>
              <a:t>Research and development </a:t>
            </a:r>
            <a:r>
              <a:rPr lang="en-US" altLang="en-US" sz="1600" dirty="0">
                <a:solidFill>
                  <a:schemeClr val="tx2">
                    <a:lumMod val="60000"/>
                    <a:lumOff val="40000"/>
                  </a:schemeClr>
                </a:solidFill>
                <a:cs typeface="Arial" panose="020B0604020202020204" pitchFamily="34" charset="0"/>
              </a:rPr>
              <a:t>on areas which include e-waste, energy efficiency and smart sustainable </a:t>
            </a:r>
            <a:r>
              <a:rPr lang="en-US" altLang="en-US" sz="1600" dirty="0" smtClean="0">
                <a:solidFill>
                  <a:schemeClr val="tx2">
                    <a:lumMod val="60000"/>
                    <a:lumOff val="40000"/>
                  </a:schemeClr>
                </a:solidFill>
                <a:cs typeface="Arial" panose="020B0604020202020204" pitchFamily="34" charset="0"/>
              </a:rPr>
              <a:t>cities.</a:t>
            </a:r>
            <a:br>
              <a:rPr lang="en-US" altLang="en-US" sz="1600" dirty="0" smtClean="0">
                <a:solidFill>
                  <a:schemeClr val="tx2">
                    <a:lumMod val="60000"/>
                    <a:lumOff val="40000"/>
                  </a:schemeClr>
                </a:solidFill>
                <a:cs typeface="Arial" panose="020B0604020202020204" pitchFamily="34" charset="0"/>
              </a:rPr>
            </a:br>
            <a:endParaRPr lang="en-US" altLang="en-US" sz="1600" dirty="0">
              <a:solidFill>
                <a:schemeClr val="tx2">
                  <a:lumMod val="60000"/>
                  <a:lumOff val="40000"/>
                </a:schemeClr>
              </a:solidFill>
              <a:cs typeface="Arial" panose="020B0604020202020204" pitchFamily="34" charset="0"/>
            </a:endParaRPr>
          </a:p>
          <a:p>
            <a:pPr>
              <a:spcBef>
                <a:spcPct val="25000"/>
              </a:spcBef>
              <a:spcAft>
                <a:spcPct val="25000"/>
              </a:spcAft>
              <a:buClr>
                <a:schemeClr val="tx2">
                  <a:lumMod val="60000"/>
                  <a:lumOff val="40000"/>
                </a:schemeClr>
              </a:buClr>
            </a:pPr>
            <a:r>
              <a:rPr lang="en-US" altLang="en-US" sz="1600" dirty="0">
                <a:solidFill>
                  <a:schemeClr val="tx2">
                    <a:lumMod val="60000"/>
                    <a:lumOff val="40000"/>
                  </a:schemeClr>
                </a:solidFill>
                <a:cs typeface="Arial" panose="020B0604020202020204" pitchFamily="34" charset="0"/>
              </a:rPr>
              <a:t>Raise </a:t>
            </a:r>
            <a:r>
              <a:rPr lang="en-US" altLang="en-US" sz="1600" b="1" dirty="0">
                <a:solidFill>
                  <a:schemeClr val="tx2">
                    <a:lumMod val="60000"/>
                    <a:lumOff val="40000"/>
                  </a:schemeClr>
                </a:solidFill>
                <a:cs typeface="Arial" panose="020B0604020202020204" pitchFamily="34" charset="0"/>
              </a:rPr>
              <a:t>awareness</a:t>
            </a:r>
            <a:r>
              <a:rPr lang="en-US" altLang="en-US" sz="1600" dirty="0">
                <a:solidFill>
                  <a:schemeClr val="tx2">
                    <a:lumMod val="60000"/>
                    <a:lumOff val="40000"/>
                  </a:schemeClr>
                </a:solidFill>
                <a:cs typeface="Arial" panose="020B0604020202020204" pitchFamily="34" charset="0"/>
              </a:rPr>
              <a:t> on role of ICT in tackling environmental challenges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54" y="1738868"/>
            <a:ext cx="5609734" cy="36446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9" name="Rectangle 3"/>
          <p:cNvSpPr txBox="1">
            <a:spLocks noChangeArrowheads="1"/>
          </p:cNvSpPr>
          <p:nvPr/>
        </p:nvSpPr>
        <p:spPr bwMode="auto">
          <a:xfrm>
            <a:off x="2163318" y="1883642"/>
            <a:ext cx="443955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85750" indent="-28575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25000"/>
              </a:spcBef>
              <a:spcAft>
                <a:spcPct val="25000"/>
              </a:spcAft>
              <a:buFont typeface="Wingdings" panose="05000000000000000000" pitchFamily="2" charset="2"/>
              <a:buNone/>
              <a:defRPr/>
            </a:pPr>
            <a:r>
              <a:rPr lang="en-US" altLang="en-US" sz="2000" b="1" dirty="0">
                <a:solidFill>
                  <a:schemeClr val="bg1"/>
                </a:solidFill>
                <a:latin typeface="+mn-lt"/>
                <a:cs typeface="Arial" pitchFamily="34" charset="0"/>
              </a:rPr>
              <a:t>Using ICTs to protect the environment</a:t>
            </a:r>
          </a:p>
        </p:txBody>
      </p:sp>
    </p:spTree>
    <p:extLst>
      <p:ext uri="{BB962C8B-B14F-4D97-AF65-F5344CB8AC3E}">
        <p14:creationId xmlns:p14="http://schemas.microsoft.com/office/powerpoint/2010/main" val="378532028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313645" y="1278787"/>
            <a:ext cx="9414456" cy="4645495"/>
          </a:xfrm>
          <a:prstGeom prst="roundRect">
            <a:avLst/>
          </a:prstGeom>
          <a:solidFill>
            <a:srgbClr val="488C08"/>
          </a:solid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 name="Título 8"/>
          <p:cNvSpPr>
            <a:spLocks noGrp="1"/>
          </p:cNvSpPr>
          <p:nvPr>
            <p:ph type="title"/>
          </p:nvPr>
        </p:nvSpPr>
        <p:spPr>
          <a:xfrm>
            <a:off x="2282958" y="243351"/>
            <a:ext cx="8229600" cy="854964"/>
          </a:xfrm>
        </p:spPr>
        <p:txBody>
          <a:bodyPr>
            <a:normAutofit fontScale="90000"/>
          </a:bodyPr>
          <a:lstStyle/>
          <a:p>
            <a:r>
              <a:rPr lang="en-GB" sz="4000" dirty="0"/>
              <a:t>Connect 2020 Agenda</a:t>
            </a:r>
            <a:r>
              <a:rPr lang="en-GB" sz="3600" dirty="0"/>
              <a:t/>
            </a:r>
            <a:br>
              <a:rPr lang="en-GB" sz="3600" dirty="0"/>
            </a:br>
            <a:r>
              <a:rPr lang="en-GB" sz="3600" dirty="0">
                <a:solidFill>
                  <a:schemeClr val="accent3"/>
                </a:solidFill>
              </a:rPr>
              <a:t>Environmental Sustainability Targets</a:t>
            </a:r>
          </a:p>
        </p:txBody>
      </p:sp>
      <p:sp>
        <p:nvSpPr>
          <p:cNvPr id="6" name="Rectángulo 6"/>
          <p:cNvSpPr/>
          <p:nvPr/>
        </p:nvSpPr>
        <p:spPr>
          <a:xfrm>
            <a:off x="5530534" y="2344809"/>
            <a:ext cx="4526473" cy="2554545"/>
          </a:xfrm>
          <a:prstGeom prst="rect">
            <a:avLst/>
          </a:prstGeom>
        </p:spPr>
        <p:txBody>
          <a:bodyPr wrap="square">
            <a:spAutoFit/>
          </a:bodyPr>
          <a:lstStyle/>
          <a:p>
            <a:r>
              <a:rPr lang="en-US" sz="2000" b="1" dirty="0">
                <a:solidFill>
                  <a:schemeClr val="bg1"/>
                </a:solidFill>
              </a:rPr>
              <a:t>Target 3.2</a:t>
            </a:r>
            <a:r>
              <a:rPr lang="en-US" sz="2000" dirty="0">
                <a:solidFill>
                  <a:schemeClr val="bg1"/>
                </a:solidFill>
              </a:rPr>
              <a:t>: Volume of redundant e-waste to be reduced by 50% by 2020</a:t>
            </a:r>
          </a:p>
          <a:p>
            <a:endParaRPr lang="en-US" sz="2000" dirty="0">
              <a:solidFill>
                <a:schemeClr val="bg1"/>
              </a:solidFill>
            </a:endParaRPr>
          </a:p>
          <a:p>
            <a:endParaRPr lang="en-US" sz="2000" dirty="0">
              <a:solidFill>
                <a:schemeClr val="bg1"/>
              </a:solidFill>
            </a:endParaRPr>
          </a:p>
          <a:p>
            <a:r>
              <a:rPr lang="en-US" sz="2000" b="1" dirty="0">
                <a:solidFill>
                  <a:schemeClr val="bg1"/>
                </a:solidFill>
              </a:rPr>
              <a:t>Target 3.3: </a:t>
            </a:r>
            <a:r>
              <a:rPr lang="en-US" sz="2000" dirty="0">
                <a:solidFill>
                  <a:schemeClr val="bg1"/>
                </a:solidFill>
              </a:rPr>
              <a:t>Greenhouse Gas Emissions (GHG) generated by the telecommunication/ICT sector to be decreased per device by 30% by 2020</a:t>
            </a:r>
            <a:endParaRPr lang="es-ES" sz="2000" dirty="0">
              <a:solidFill>
                <a:schemeClr val="bg1"/>
              </a:solidFill>
            </a:endParaRPr>
          </a:p>
        </p:txBody>
      </p:sp>
      <p:sp>
        <p:nvSpPr>
          <p:cNvPr id="7" name="Llamada de flecha a la derecha 7"/>
          <p:cNvSpPr/>
          <p:nvPr/>
        </p:nvSpPr>
        <p:spPr>
          <a:xfrm>
            <a:off x="2112964" y="1803482"/>
            <a:ext cx="3285807" cy="3637198"/>
          </a:xfrm>
          <a:prstGeom prst="rightArrowCallout">
            <a:avLst>
              <a:gd name="adj1" fmla="val 23759"/>
              <a:gd name="adj2" fmla="val 25000"/>
              <a:gd name="adj3" fmla="val 13259"/>
              <a:gd name="adj4" fmla="val 82918"/>
            </a:avLst>
          </a:prstGeom>
          <a:noFill/>
          <a:ln w="571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solidFill>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t>4</a:t>
            </a:fld>
            <a:endParaRPr lang="en-US"/>
          </a:p>
        </p:txBody>
      </p:sp>
      <p:pic>
        <p:nvPicPr>
          <p:cNvPr id="5" name="Imagen 5" descr="Captura de pantalla 2015-03-17 a las 13.25.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958" y="1914013"/>
            <a:ext cx="2390642" cy="3416135"/>
          </a:xfrm>
          <a:prstGeom prst="rect">
            <a:avLst/>
          </a:prstGeom>
        </p:spPr>
      </p:pic>
    </p:spTree>
    <p:extLst>
      <p:ext uri="{BB962C8B-B14F-4D97-AF65-F5344CB8AC3E}">
        <p14:creationId xmlns:p14="http://schemas.microsoft.com/office/powerpoint/2010/main" val="3976735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09962847"/>
              </p:ext>
            </p:extLst>
          </p:nvPr>
        </p:nvGraphicFramePr>
        <p:xfrm>
          <a:off x="3171508" y="1180927"/>
          <a:ext cx="6203820" cy="4496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rotWithShape="1">
          <a:blip r:embed="rId7"/>
          <a:srcRect l="5954"/>
          <a:stretch/>
        </p:blipFill>
        <p:spPr>
          <a:xfrm>
            <a:off x="167945" y="1500576"/>
            <a:ext cx="2875481" cy="1076325"/>
          </a:xfrm>
          <a:prstGeom prst="rect">
            <a:avLst/>
          </a:prstGeom>
        </p:spPr>
      </p:pic>
      <p:pic>
        <p:nvPicPr>
          <p:cNvPr id="10" name="Picture 9"/>
          <p:cNvPicPr>
            <a:picLocks noChangeAspect="1"/>
          </p:cNvPicPr>
          <p:nvPr/>
        </p:nvPicPr>
        <p:blipFill rotWithShape="1">
          <a:blip r:embed="rId8"/>
          <a:srcRect l="4191"/>
          <a:stretch/>
        </p:blipFill>
        <p:spPr>
          <a:xfrm>
            <a:off x="27987" y="2633866"/>
            <a:ext cx="3148400" cy="1085850"/>
          </a:xfrm>
          <a:prstGeom prst="rect">
            <a:avLst/>
          </a:prstGeom>
        </p:spPr>
      </p:pic>
      <p:pic>
        <p:nvPicPr>
          <p:cNvPr id="11" name="Picture 10"/>
          <p:cNvPicPr>
            <a:picLocks noChangeAspect="1"/>
          </p:cNvPicPr>
          <p:nvPr/>
        </p:nvPicPr>
        <p:blipFill rotWithShape="1">
          <a:blip r:embed="rId9"/>
          <a:srcRect l="4175"/>
          <a:stretch/>
        </p:blipFill>
        <p:spPr>
          <a:xfrm>
            <a:off x="130623" y="3778368"/>
            <a:ext cx="2893365" cy="990600"/>
          </a:xfrm>
          <a:prstGeom prst="rect">
            <a:avLst/>
          </a:prstGeom>
        </p:spPr>
      </p:pic>
      <p:sp>
        <p:nvSpPr>
          <p:cNvPr id="12" name="TextBox 11"/>
          <p:cNvSpPr txBox="1"/>
          <p:nvPr/>
        </p:nvSpPr>
        <p:spPr>
          <a:xfrm>
            <a:off x="698110" y="2087902"/>
            <a:ext cx="1758389" cy="338554"/>
          </a:xfrm>
          <a:prstGeom prst="rect">
            <a:avLst/>
          </a:prstGeom>
          <a:noFill/>
        </p:spPr>
        <p:txBody>
          <a:bodyPr wrap="square" rtlCol="0">
            <a:spAutoFit/>
          </a:bodyPr>
          <a:lstStyle/>
          <a:p>
            <a:r>
              <a:rPr lang="en-US" sz="1600" b="1" dirty="0" smtClean="0">
                <a:solidFill>
                  <a:schemeClr val="bg1"/>
                </a:solidFill>
              </a:rPr>
              <a:t>Lead Study Group </a:t>
            </a:r>
            <a:endParaRPr lang="en-US" sz="1600" b="1" dirty="0">
              <a:solidFill>
                <a:schemeClr val="bg1"/>
              </a:solidFill>
            </a:endParaRPr>
          </a:p>
        </p:txBody>
      </p:sp>
      <p:sp>
        <p:nvSpPr>
          <p:cNvPr id="13" name="TextBox 12"/>
          <p:cNvSpPr txBox="1"/>
          <p:nvPr/>
        </p:nvSpPr>
        <p:spPr>
          <a:xfrm>
            <a:off x="440526" y="3778368"/>
            <a:ext cx="2323322" cy="738664"/>
          </a:xfrm>
          <a:prstGeom prst="rect">
            <a:avLst/>
          </a:prstGeom>
          <a:noFill/>
        </p:spPr>
        <p:txBody>
          <a:bodyPr wrap="square" rtlCol="0">
            <a:spAutoFit/>
          </a:bodyPr>
          <a:lstStyle/>
          <a:p>
            <a:pPr algn="ctr">
              <a:buClr>
                <a:schemeClr val="tx2">
                  <a:lumMod val="60000"/>
                  <a:lumOff val="40000"/>
                </a:schemeClr>
              </a:buClr>
            </a:pPr>
            <a:r>
              <a:rPr lang="en-US" altLang="en-US" sz="1400" dirty="0">
                <a:solidFill>
                  <a:schemeClr val="bg1"/>
                </a:solidFill>
                <a:ea typeface="ＭＳ Ｐゴシック" charset="0"/>
              </a:rPr>
              <a:t>electromagnetic compatibility and electromagnetic </a:t>
            </a:r>
            <a:r>
              <a:rPr lang="en-US" altLang="en-US" sz="1400" dirty="0" smtClean="0">
                <a:solidFill>
                  <a:schemeClr val="bg1"/>
                </a:solidFill>
                <a:ea typeface="ＭＳ Ｐゴシック" charset="0"/>
              </a:rPr>
              <a:t>effects</a:t>
            </a:r>
            <a:endParaRPr lang="en-US" altLang="en-US" sz="1400" dirty="0">
              <a:solidFill>
                <a:schemeClr val="bg1"/>
              </a:solidFill>
              <a:ea typeface="ＭＳ Ｐゴシック" charset="0"/>
            </a:endParaRPr>
          </a:p>
        </p:txBody>
      </p:sp>
      <p:sp>
        <p:nvSpPr>
          <p:cNvPr id="14" name="TextBox 13"/>
          <p:cNvSpPr txBox="1"/>
          <p:nvPr/>
        </p:nvSpPr>
        <p:spPr>
          <a:xfrm>
            <a:off x="405752" y="2964212"/>
            <a:ext cx="2323322" cy="523220"/>
          </a:xfrm>
          <a:prstGeom prst="rect">
            <a:avLst/>
          </a:prstGeom>
          <a:noFill/>
        </p:spPr>
        <p:txBody>
          <a:bodyPr wrap="square" rtlCol="0">
            <a:spAutoFit/>
          </a:bodyPr>
          <a:lstStyle/>
          <a:p>
            <a:pPr algn="ctr">
              <a:buClr>
                <a:schemeClr val="tx2">
                  <a:lumMod val="60000"/>
                  <a:lumOff val="40000"/>
                </a:schemeClr>
              </a:buClr>
            </a:pPr>
            <a:r>
              <a:rPr lang="en-US" altLang="en-US" sz="1400" dirty="0" smtClean="0">
                <a:solidFill>
                  <a:schemeClr val="bg1"/>
                </a:solidFill>
                <a:ea typeface="ＭＳ Ｐゴシック" charset="0"/>
              </a:rPr>
              <a:t>Environment and Climate change</a:t>
            </a:r>
            <a:endParaRPr lang="en-US" altLang="en-US" sz="1400" dirty="0">
              <a:solidFill>
                <a:schemeClr val="bg1"/>
              </a:solidFill>
              <a:ea typeface="ＭＳ Ｐゴシック" charset="0"/>
            </a:endParaRPr>
          </a:p>
        </p:txBody>
      </p:sp>
      <p:sp>
        <p:nvSpPr>
          <p:cNvPr id="15" name="Title 14"/>
          <p:cNvSpPr>
            <a:spLocks noGrp="1"/>
          </p:cNvSpPr>
          <p:nvPr>
            <p:ph type="title"/>
          </p:nvPr>
        </p:nvSpPr>
        <p:spPr>
          <a:xfrm>
            <a:off x="609600" y="63913"/>
            <a:ext cx="10972800" cy="1143000"/>
          </a:xfrm>
        </p:spPr>
        <p:txBody>
          <a:bodyPr>
            <a:normAutofit fontScale="90000"/>
          </a:bodyPr>
          <a:lstStyle/>
          <a:p>
            <a:r>
              <a:rPr lang="en-US" dirty="0" smtClean="0"/>
              <a:t>Study Group 5: Environment and Climate Change</a:t>
            </a:r>
            <a:endParaRPr lang="en-US" dirty="0"/>
          </a:p>
        </p:txBody>
      </p:sp>
      <p:sp>
        <p:nvSpPr>
          <p:cNvPr id="16" name="Round Diagonal Corner Rectangle 15"/>
          <p:cNvSpPr/>
          <p:nvPr/>
        </p:nvSpPr>
        <p:spPr>
          <a:xfrm>
            <a:off x="3461657" y="5817031"/>
            <a:ext cx="1371600" cy="434479"/>
          </a:xfrm>
          <a:prstGeom prst="round2DiagRect">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4 Questions</a:t>
            </a:r>
            <a:endParaRPr lang="en-US" sz="1600" dirty="0">
              <a:solidFill>
                <a:srgbClr val="0070C0"/>
              </a:solidFill>
            </a:endParaRPr>
          </a:p>
        </p:txBody>
      </p:sp>
      <p:sp>
        <p:nvSpPr>
          <p:cNvPr id="18" name="Round Diagonal Corner Rectangle 17"/>
          <p:cNvSpPr/>
          <p:nvPr/>
        </p:nvSpPr>
        <p:spPr>
          <a:xfrm>
            <a:off x="5508171" y="5817031"/>
            <a:ext cx="1371600" cy="434479"/>
          </a:xfrm>
          <a:prstGeom prst="round2DiagRect">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6 Questions</a:t>
            </a:r>
            <a:endParaRPr lang="en-US" sz="1600" dirty="0">
              <a:solidFill>
                <a:srgbClr val="0070C0"/>
              </a:solidFill>
            </a:endParaRPr>
          </a:p>
        </p:txBody>
      </p:sp>
      <p:sp>
        <p:nvSpPr>
          <p:cNvPr id="19" name="Round Diagonal Corner Rectangle 18"/>
          <p:cNvSpPr/>
          <p:nvPr/>
        </p:nvSpPr>
        <p:spPr>
          <a:xfrm>
            <a:off x="7703975" y="5817031"/>
            <a:ext cx="1371600" cy="434479"/>
          </a:xfrm>
          <a:prstGeom prst="round2Diag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70C0"/>
                </a:solidFill>
              </a:rPr>
              <a:t>7 Questions</a:t>
            </a:r>
            <a:endParaRPr lang="en-US" sz="1600" dirty="0">
              <a:solidFill>
                <a:srgbClr val="0070C0"/>
              </a:solidFill>
            </a:endParaRP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43369" y="2257179"/>
            <a:ext cx="2219201" cy="2212288"/>
          </a:xfrm>
          <a:prstGeom prst="rect">
            <a:avLst/>
          </a:prstGeom>
        </p:spPr>
      </p:pic>
    </p:spTree>
    <p:extLst>
      <p:ext uri="{BB962C8B-B14F-4D97-AF65-F5344CB8AC3E}">
        <p14:creationId xmlns:p14="http://schemas.microsoft.com/office/powerpoint/2010/main" val="475739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056371" y="4213612"/>
            <a:ext cx="2645725" cy="1401577"/>
          </a:xfrm>
          <a:prstGeom prst="round2DiagRect">
            <a:avLst/>
          </a:prstGeom>
          <a:solidFill>
            <a:srgbClr val="488C08"/>
          </a:solidFill>
          <a:ln w="28575">
            <a:solidFill>
              <a:srgbClr val="8BB046"/>
            </a:solidFill>
          </a:ln>
        </p:spPr>
        <p:txBody>
          <a:bodyPr/>
          <a:lstStyle/>
          <a:p>
            <a:r>
              <a:rPr lang="en-US" sz="1600" b="1" kern="0" dirty="0">
                <a:solidFill>
                  <a:schemeClr val="bg1"/>
                </a:solidFill>
              </a:rPr>
              <a:t>A ton of gold ore yields just 5 g of gold, whereas a ton of used mobile phones yields a staggering 400 g. </a:t>
            </a:r>
          </a:p>
        </p:txBody>
      </p:sp>
      <p:graphicFrame>
        <p:nvGraphicFramePr>
          <p:cNvPr id="6" name="Diagram 5"/>
          <p:cNvGraphicFramePr/>
          <p:nvPr>
            <p:extLst/>
          </p:nvPr>
        </p:nvGraphicFramePr>
        <p:xfrm>
          <a:off x="2770636" y="1127392"/>
          <a:ext cx="5643345" cy="4153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SDGs Icon Goal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245" y="267886"/>
            <a:ext cx="2266020" cy="22660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over report on E-waste Latam-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420" y="2695993"/>
            <a:ext cx="2099807" cy="2940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isultati immagini per circular economy"/>
          <p:cNvPicPr>
            <a:picLocks noChangeAspect="1" noChangeArrowheads="1"/>
          </p:cNvPicPr>
          <p:nvPr/>
        </p:nvPicPr>
        <p:blipFill>
          <a:blip r:embed="rId10"/>
          <a:srcRect/>
          <a:stretch>
            <a:fillRect/>
          </a:stretch>
        </p:blipFill>
        <p:spPr bwMode="auto">
          <a:xfrm>
            <a:off x="8519399" y="1127392"/>
            <a:ext cx="3272849" cy="2813029"/>
          </a:xfrm>
          <a:prstGeom prst="rect">
            <a:avLst/>
          </a:prstGeom>
          <a:noFill/>
        </p:spPr>
      </p:pic>
      <p:sp>
        <p:nvSpPr>
          <p:cNvPr id="3" name="TextBox 2"/>
          <p:cNvSpPr txBox="1"/>
          <p:nvPr/>
        </p:nvSpPr>
        <p:spPr>
          <a:xfrm>
            <a:off x="9605663" y="2244126"/>
            <a:ext cx="1100320" cy="646331"/>
          </a:xfrm>
          <a:prstGeom prst="rect">
            <a:avLst/>
          </a:prstGeom>
          <a:noFill/>
        </p:spPr>
        <p:txBody>
          <a:bodyPr wrap="square" rtlCol="0">
            <a:spAutoFit/>
          </a:bodyPr>
          <a:lstStyle/>
          <a:p>
            <a:pPr algn="ctr"/>
            <a:r>
              <a:rPr lang="en-US" b="1" dirty="0" smtClean="0">
                <a:solidFill>
                  <a:srgbClr val="259821"/>
                </a:solidFill>
              </a:rPr>
              <a:t>Circular economy</a:t>
            </a:r>
            <a:endParaRPr lang="en-US" b="1" dirty="0">
              <a:solidFill>
                <a:srgbClr val="259821"/>
              </a:solidFill>
            </a:endParaRPr>
          </a:p>
        </p:txBody>
      </p:sp>
      <p:sp>
        <p:nvSpPr>
          <p:cNvPr id="8" name="TextBox 7"/>
          <p:cNvSpPr txBox="1"/>
          <p:nvPr/>
        </p:nvSpPr>
        <p:spPr>
          <a:xfrm>
            <a:off x="2542265" y="5363486"/>
            <a:ext cx="2215167" cy="1328023"/>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lnSpc>
                <a:spcPct val="100000"/>
              </a:lnSpc>
            </a:pPr>
            <a:r>
              <a:rPr lang="en-US" dirty="0"/>
              <a:t>ITU-T </a:t>
            </a:r>
            <a:r>
              <a:rPr lang="en-US" dirty="0" smtClean="0"/>
              <a:t>L.1000</a:t>
            </a:r>
            <a:endParaRPr lang="en-US" dirty="0"/>
          </a:p>
          <a:p>
            <a:pPr lvl="0" algn="ctr">
              <a:lnSpc>
                <a:spcPct val="100000"/>
              </a:lnSpc>
            </a:pPr>
            <a:r>
              <a:rPr lang="en-US" dirty="0"/>
              <a:t>ITU-T </a:t>
            </a:r>
            <a:r>
              <a:rPr lang="en-US" dirty="0" smtClean="0"/>
              <a:t>L.1001</a:t>
            </a:r>
            <a:r>
              <a:rPr lang="en-US" dirty="0"/>
              <a:t/>
            </a:r>
            <a:br>
              <a:rPr lang="en-US" dirty="0"/>
            </a:br>
            <a:r>
              <a:rPr lang="en-US" dirty="0" smtClean="0"/>
              <a:t>ITU-T L.1002 (draft)</a:t>
            </a:r>
          </a:p>
          <a:p>
            <a:pPr lvl="0" algn="ctr">
              <a:lnSpc>
                <a:spcPct val="100000"/>
              </a:lnSpc>
            </a:pPr>
            <a:r>
              <a:rPr lang="en-US" dirty="0"/>
              <a:t>ITU-T </a:t>
            </a:r>
            <a:r>
              <a:rPr lang="en-US" dirty="0" smtClean="0"/>
              <a:t>L.1005</a:t>
            </a:r>
            <a:r>
              <a:rPr lang="en-US" b="1" dirty="0" smtClean="0"/>
              <a:t> </a:t>
            </a:r>
            <a:endParaRPr lang="en-US" b="1" dirty="0"/>
          </a:p>
        </p:txBody>
      </p:sp>
      <p:sp>
        <p:nvSpPr>
          <p:cNvPr id="9" name="TextBox 8"/>
          <p:cNvSpPr txBox="1"/>
          <p:nvPr/>
        </p:nvSpPr>
        <p:spPr>
          <a:xfrm>
            <a:off x="6800739" y="5363486"/>
            <a:ext cx="1934437" cy="715089"/>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lnSpc>
                <a:spcPct val="100000"/>
              </a:lnSpc>
            </a:pPr>
            <a:r>
              <a:rPr lang="en-US" dirty="0"/>
              <a:t>ITU-T </a:t>
            </a:r>
            <a:r>
              <a:rPr lang="en-US" dirty="0" smtClean="0"/>
              <a:t>L.1100</a:t>
            </a:r>
            <a:endParaRPr lang="en-US" dirty="0"/>
          </a:p>
          <a:p>
            <a:pPr lvl="0" algn="ctr">
              <a:lnSpc>
                <a:spcPct val="100000"/>
              </a:lnSpc>
            </a:pPr>
            <a:r>
              <a:rPr lang="en-US" dirty="0"/>
              <a:t>ITU-T </a:t>
            </a:r>
            <a:r>
              <a:rPr lang="en-US" dirty="0" smtClean="0"/>
              <a:t>L.1101</a:t>
            </a:r>
            <a:endParaRPr lang="en-US" b="1" dirty="0"/>
          </a:p>
        </p:txBody>
      </p:sp>
    </p:spTree>
    <p:extLst>
      <p:ext uri="{BB962C8B-B14F-4D97-AF65-F5344CB8AC3E}">
        <p14:creationId xmlns:p14="http://schemas.microsoft.com/office/powerpoint/2010/main" val="91111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2179" y="130518"/>
            <a:ext cx="8652069" cy="1077218"/>
          </a:xfrm>
          <a:prstGeom prst="rect">
            <a:avLst/>
          </a:prstGeom>
        </p:spPr>
        <p:txBody>
          <a:bodyPr wrap="square">
            <a:spAutoFit/>
          </a:bodyPr>
          <a:lstStyle/>
          <a:p>
            <a:pPr algn="ctr"/>
            <a:r>
              <a:rPr lang="en-US" altLang="zh-CN" sz="3200" b="1" dirty="0" smtClean="0">
                <a:solidFill>
                  <a:schemeClr val="tx2">
                    <a:lumMod val="60000"/>
                    <a:lumOff val="40000"/>
                  </a:schemeClr>
                </a:solidFill>
              </a:rPr>
              <a:t>Sustainable Management of Waste Electrical and Electronic Equipment in Latin America</a:t>
            </a:r>
            <a:endParaRPr lang="en-US" sz="3200" b="1" dirty="0">
              <a:solidFill>
                <a:schemeClr val="tx2">
                  <a:lumMod val="60000"/>
                  <a:lumOff val="40000"/>
                </a:schemeClr>
              </a:solidFill>
            </a:endParaRPr>
          </a:p>
        </p:txBody>
      </p:sp>
      <p:sp>
        <p:nvSpPr>
          <p:cNvPr id="6" name="Rectangle 5"/>
          <p:cNvSpPr/>
          <p:nvPr/>
        </p:nvSpPr>
        <p:spPr>
          <a:xfrm>
            <a:off x="4661818" y="2381964"/>
            <a:ext cx="6996339" cy="2185214"/>
          </a:xfrm>
          <a:prstGeom prst="rect">
            <a:avLst/>
          </a:prstGeom>
        </p:spPr>
        <p:txBody>
          <a:bodyPr wrap="none">
            <a:spAutoFit/>
          </a:bodyPr>
          <a:lstStyle/>
          <a:p>
            <a:pPr marL="285750" lvl="0" indent="-285750">
              <a:buFont typeface="Wingdings" panose="05000000000000000000" pitchFamily="2" charset="2"/>
              <a:buChar char="§"/>
            </a:pPr>
            <a:r>
              <a:rPr lang="en-US" sz="2000" dirty="0" smtClean="0">
                <a:solidFill>
                  <a:srgbClr val="538CD5"/>
                </a:solidFill>
                <a:latin typeface="Calibri" panose="020F0502020204030204" pitchFamily="34" charset="0"/>
                <a:ea typeface="SimSun" panose="02010600030101010101" pitchFamily="2" charset="-122"/>
              </a:rPr>
              <a:t>To provide an overview of WEEE management in Latin America</a:t>
            </a:r>
            <a:br>
              <a:rPr lang="en-US" sz="2000" dirty="0" smtClean="0">
                <a:solidFill>
                  <a:srgbClr val="538CD5"/>
                </a:solidFill>
                <a:latin typeface="Calibri" panose="020F0502020204030204" pitchFamily="34" charset="0"/>
                <a:ea typeface="SimSun" panose="02010600030101010101" pitchFamily="2" charset="-122"/>
              </a:rPr>
            </a:br>
            <a:endParaRPr lang="en-US" sz="2000" dirty="0" smtClean="0">
              <a:solidFill>
                <a:srgbClr val="538CD5"/>
              </a:solidFill>
              <a:latin typeface="Calibri" panose="020F0502020204030204" pitchFamily="34" charset="0"/>
              <a:ea typeface="SimSun" panose="02010600030101010101" pitchFamily="2" charset="-122"/>
            </a:endParaRPr>
          </a:p>
          <a:p>
            <a:pPr marL="285750" indent="-285750">
              <a:buFont typeface="Wingdings" panose="05000000000000000000" pitchFamily="2" charset="2"/>
              <a:buChar char="§"/>
            </a:pPr>
            <a:r>
              <a:rPr lang="en-US" sz="2000" dirty="0">
                <a:solidFill>
                  <a:srgbClr val="538CD5"/>
                </a:solidFill>
                <a:latin typeface="Calibri" panose="020F0502020204030204" pitchFamily="34" charset="0"/>
                <a:ea typeface="SimSun" panose="02010600030101010101" pitchFamily="2" charset="-122"/>
              </a:rPr>
              <a:t>To identify challenges for sustainable </a:t>
            </a:r>
            <a:r>
              <a:rPr lang="en-US" sz="2000" dirty="0" smtClean="0">
                <a:solidFill>
                  <a:srgbClr val="538CD5"/>
                </a:solidFill>
                <a:latin typeface="Calibri" panose="020F0502020204030204" pitchFamily="34" charset="0"/>
                <a:ea typeface="SimSun" panose="02010600030101010101" pitchFamily="2" charset="-122"/>
              </a:rPr>
              <a:t>management</a:t>
            </a:r>
            <a:br>
              <a:rPr lang="en-US" sz="2000" dirty="0" smtClean="0">
                <a:solidFill>
                  <a:srgbClr val="538CD5"/>
                </a:solidFill>
                <a:latin typeface="Calibri" panose="020F0502020204030204" pitchFamily="34" charset="0"/>
                <a:ea typeface="SimSun" panose="02010600030101010101" pitchFamily="2" charset="-122"/>
              </a:rPr>
            </a:br>
            <a:endParaRPr lang="en-US" sz="2000" dirty="0" smtClean="0">
              <a:solidFill>
                <a:srgbClr val="538CD5"/>
              </a:solidFill>
              <a:latin typeface="Calibri" panose="020F0502020204030204" pitchFamily="34" charset="0"/>
              <a:ea typeface="SimSun" panose="02010600030101010101" pitchFamily="2" charset="-122"/>
            </a:endParaRPr>
          </a:p>
          <a:p>
            <a:pPr marL="285750" lvl="0" indent="-285750">
              <a:buFont typeface="Wingdings" panose="05000000000000000000" pitchFamily="2" charset="2"/>
              <a:buChar char="§"/>
            </a:pPr>
            <a:r>
              <a:rPr lang="en-US" sz="2000" dirty="0">
                <a:solidFill>
                  <a:srgbClr val="538CD5"/>
                </a:solidFill>
                <a:latin typeface="Calibri" panose="020F0502020204030204" pitchFamily="34" charset="0"/>
                <a:ea typeface="SimSun" panose="02010600030101010101" pitchFamily="2" charset="-122"/>
                <a:sym typeface="Calibri" panose="020F0502020204030204" pitchFamily="34" charset="0"/>
              </a:rPr>
              <a:t>To outline a joint roadmap for future implementation</a:t>
            </a:r>
          </a:p>
          <a:p>
            <a:endParaRPr lang="en-US" dirty="0">
              <a:solidFill>
                <a:srgbClr val="538CD5"/>
              </a:solidFill>
              <a:latin typeface="Calibri" panose="020F0502020204030204" pitchFamily="34" charset="0"/>
              <a:ea typeface="SimSun" panose="02010600030101010101" pitchFamily="2" charset="-122"/>
            </a:endParaRPr>
          </a:p>
          <a:p>
            <a:pPr lvl="0"/>
            <a:endParaRPr lang="en-US" dirty="0">
              <a:solidFill>
                <a:srgbClr val="538CD5"/>
              </a:solidFill>
              <a:latin typeface="Calibri" panose="020F0502020204030204" pitchFamily="34" charset="0"/>
              <a:ea typeface="SimSun" panose="02010600030101010101" pitchFamily="2" charset="-12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915" y="5141849"/>
            <a:ext cx="1086968" cy="576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8435" y="4918670"/>
            <a:ext cx="715392" cy="83994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299" y="5872659"/>
            <a:ext cx="1182858" cy="8280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195" y="6025092"/>
            <a:ext cx="708000" cy="6120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86225" y="5837982"/>
            <a:ext cx="701502" cy="790677"/>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8791" y="6078970"/>
            <a:ext cx="1440000" cy="4536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2345" y="5207963"/>
            <a:ext cx="1798946" cy="504000"/>
          </a:xfrm>
          <a:prstGeom prst="rect">
            <a:avLst/>
          </a:prstGeom>
        </p:spPr>
      </p:pic>
      <p:sp>
        <p:nvSpPr>
          <p:cNvPr id="15" name="TextBox 14"/>
          <p:cNvSpPr txBox="1"/>
          <p:nvPr/>
        </p:nvSpPr>
        <p:spPr>
          <a:xfrm>
            <a:off x="4368233" y="1768038"/>
            <a:ext cx="2816338" cy="461665"/>
          </a:xfrm>
          <a:prstGeom prst="rect">
            <a:avLst/>
          </a:prstGeom>
          <a:noFill/>
        </p:spPr>
        <p:txBody>
          <a:bodyPr wrap="square" rtlCol="0">
            <a:spAutoFit/>
          </a:bodyPr>
          <a:lstStyle/>
          <a:p>
            <a:r>
              <a:rPr lang="en-US" sz="2400" b="1" dirty="0" smtClean="0">
                <a:solidFill>
                  <a:schemeClr val="tx2">
                    <a:lumMod val="60000"/>
                    <a:lumOff val="40000"/>
                  </a:schemeClr>
                </a:solidFill>
              </a:rPr>
              <a:t>Main objectives:</a:t>
            </a:r>
            <a:endParaRPr lang="en-US" sz="2400" b="1" dirty="0">
              <a:solidFill>
                <a:schemeClr val="tx2">
                  <a:lumMod val="60000"/>
                  <a:lumOff val="40000"/>
                </a:schemeClr>
              </a:solidFill>
            </a:endParaRP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66567" y="5915502"/>
            <a:ext cx="1730131" cy="730581"/>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98168" y="4909074"/>
            <a:ext cx="1886081" cy="828000"/>
          </a:xfrm>
          <a:prstGeom prst="rect">
            <a:avLst/>
          </a:prstGeom>
        </p:spPr>
      </p:pic>
      <p:pic>
        <p:nvPicPr>
          <p:cNvPr id="7" name="Picture 6"/>
          <p:cNvPicPr>
            <a:picLocks noChangeAspect="1"/>
          </p:cNvPicPr>
          <p:nvPr/>
        </p:nvPicPr>
        <p:blipFill>
          <a:blip r:embed="rId11"/>
          <a:stretch>
            <a:fillRect/>
          </a:stretch>
        </p:blipFill>
        <p:spPr>
          <a:xfrm>
            <a:off x="855653" y="1207736"/>
            <a:ext cx="3141045" cy="3586228"/>
          </a:xfrm>
          <a:prstGeom prst="rect">
            <a:avLst/>
          </a:prstGeom>
        </p:spPr>
      </p:pic>
    </p:spTree>
    <p:extLst>
      <p:ext uri="{BB962C8B-B14F-4D97-AF65-F5344CB8AC3E}">
        <p14:creationId xmlns:p14="http://schemas.microsoft.com/office/powerpoint/2010/main" val="345685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2035457" y="243999"/>
            <a:ext cx="8229600" cy="684213"/>
          </a:xfrm>
        </p:spPr>
        <p:txBody>
          <a:bodyPr>
            <a:normAutofit fontScale="90000"/>
          </a:bodyPr>
          <a:lstStyle/>
          <a:p>
            <a:r>
              <a:rPr lang="en-GB" altLang="en-US" sz="4000" smtClean="0"/>
              <a:t>Brief Overview</a:t>
            </a:r>
          </a:p>
        </p:txBody>
      </p:sp>
      <p:graphicFrame>
        <p:nvGraphicFramePr>
          <p:cNvPr id="7" name="Marcador de contenido 4"/>
          <p:cNvGraphicFramePr>
            <a:graphicFrameLocks noGrp="1"/>
          </p:cNvGraphicFramePr>
          <p:nvPr>
            <p:ph idx="1"/>
            <p:extLst>
              <p:ext uri="{D42A27DB-BD31-4B8C-83A1-F6EECF244321}">
                <p14:modId xmlns:p14="http://schemas.microsoft.com/office/powerpoint/2010/main" val="3566486562"/>
              </p:ext>
            </p:extLst>
          </p:nvPr>
        </p:nvGraphicFramePr>
        <p:xfrm>
          <a:off x="1045029" y="1169988"/>
          <a:ext cx="9769153" cy="4589468"/>
        </p:xfrm>
        <a:graphic>
          <a:graphicData uri="http://schemas.openxmlformats.org/drawingml/2006/table">
            <a:tbl>
              <a:tblPr/>
              <a:tblGrid>
                <a:gridCol w="1954208"/>
                <a:gridCol w="1954207"/>
                <a:gridCol w="1952323"/>
                <a:gridCol w="1954208"/>
                <a:gridCol w="1954207"/>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ea typeface="SimSun" pitchFamily="2" charset="-122"/>
                        </a:rPr>
                        <a:t>Country</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bg1"/>
                          </a:solidFill>
                          <a:effectLst/>
                          <a:latin typeface="Calibri" pitchFamily="34" charset="0"/>
                          <a:ea typeface="SimSun" pitchFamily="2" charset="-122"/>
                        </a:rPr>
                        <a:t>National Regulation 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bg1"/>
                          </a:solidFill>
                          <a:effectLst/>
                          <a:latin typeface="Calibri" pitchFamily="34" charset="0"/>
                          <a:ea typeface="SimSun" pitchFamily="2" charset="-122"/>
                        </a:rPr>
                        <a:t>e-waste</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bg1"/>
                          </a:solidFill>
                          <a:effectLst/>
                          <a:latin typeface="Calibri" pitchFamily="34" charset="0"/>
                          <a:ea typeface="SimSun" pitchFamily="2" charset="-122"/>
                        </a:rPr>
                        <a:t>Public Policies</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bg1"/>
                          </a:solidFill>
                          <a:effectLst/>
                          <a:latin typeface="Calibri" pitchFamily="34" charset="0"/>
                          <a:ea typeface="SimSun" pitchFamily="2" charset="-122"/>
                        </a:rPr>
                        <a:t>International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bg1"/>
                          </a:solidFill>
                          <a:effectLst/>
                          <a:latin typeface="Calibri" pitchFamily="34" charset="0"/>
                          <a:ea typeface="SimSun" pitchFamily="2" charset="-122"/>
                        </a:rPr>
                        <a:t>Commitment</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58ED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itchFamily="34" charset="0"/>
                          <a:ea typeface="SimSun" pitchFamily="2" charset="-122"/>
                        </a:rPr>
                        <a:t>E-waste management technologies*</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58ED5"/>
                    </a:solid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NI" sz="1800" b="0" i="0" u="none" strike="noStrike" cap="none" normalizeH="0" baseline="0" smtClean="0">
                          <a:ln>
                            <a:noFill/>
                          </a:ln>
                          <a:solidFill>
                            <a:srgbClr val="000000"/>
                          </a:solidFill>
                          <a:effectLst/>
                          <a:latin typeface="Calibri" pitchFamily="34" charset="0"/>
                          <a:ea typeface="SimSun" pitchFamily="2" charset="-122"/>
                        </a:rPr>
                        <a:t>Argentina </a:t>
                      </a: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NI" sz="1800" b="0" i="0" u="none" strike="noStrike" cap="none" normalizeH="0" baseline="0" smtClean="0">
                          <a:ln>
                            <a:noFill/>
                          </a:ln>
                          <a:solidFill>
                            <a:srgbClr val="000000"/>
                          </a:solidFill>
                          <a:effectLst/>
                          <a:latin typeface="Calibri" pitchFamily="34" charset="0"/>
                          <a:ea typeface="SimSun" pitchFamily="2" charset="-122"/>
                        </a:rPr>
                        <a:t>Bolivia</a:t>
                      </a: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NI" sz="1800" b="0" i="0" u="none" strike="noStrike" cap="none" normalizeH="0" baseline="0" smtClean="0">
                          <a:ln>
                            <a:noFill/>
                          </a:ln>
                          <a:solidFill>
                            <a:srgbClr val="000000"/>
                          </a:solidFill>
                          <a:effectLst/>
                          <a:latin typeface="Calibri" pitchFamily="34" charset="0"/>
                          <a:ea typeface="SimSun" pitchFamily="2" charset="-122"/>
                        </a:rPr>
                        <a:t>Brasil</a:t>
                      </a: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NI" sz="1800" b="0" i="0" u="none" strike="noStrike" cap="none" normalizeH="0" baseline="0" smtClean="0">
                          <a:ln>
                            <a:noFill/>
                          </a:ln>
                          <a:solidFill>
                            <a:srgbClr val="000000"/>
                          </a:solidFill>
                          <a:effectLst/>
                          <a:latin typeface="Calibri" pitchFamily="34" charset="0"/>
                          <a:ea typeface="SimSun" pitchFamily="2" charset="-122"/>
                        </a:rPr>
                        <a:t>Chile</a:t>
                      </a: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NI" sz="1800" b="0" i="0" u="none" strike="noStrike" cap="none" normalizeH="0" baseline="0" smtClean="0">
                          <a:ln>
                            <a:noFill/>
                          </a:ln>
                          <a:solidFill>
                            <a:srgbClr val="000000"/>
                          </a:solidFill>
                          <a:effectLst/>
                          <a:latin typeface="Calibri" pitchFamily="34" charset="0"/>
                          <a:ea typeface="SimSun" pitchFamily="2" charset="-122"/>
                        </a:rPr>
                        <a:t>Colombia</a:t>
                      </a: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NI" sz="1800" b="0" i="0" u="none" strike="noStrike" cap="none" normalizeH="0" baseline="0" smtClean="0">
                          <a:ln>
                            <a:noFill/>
                          </a:ln>
                          <a:solidFill>
                            <a:srgbClr val="000000"/>
                          </a:solidFill>
                          <a:effectLst/>
                          <a:latin typeface="Calibri" pitchFamily="34" charset="0"/>
                          <a:ea typeface="SimSun" pitchFamily="2" charset="-122"/>
                        </a:rPr>
                        <a:t>Ecuador </a:t>
                      </a: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NI" sz="1800" b="0" i="0" u="none" strike="noStrike" cap="none" normalizeH="0" baseline="0" smtClean="0">
                          <a:ln>
                            <a:noFill/>
                          </a:ln>
                          <a:solidFill>
                            <a:srgbClr val="000000"/>
                          </a:solidFill>
                          <a:effectLst/>
                          <a:latin typeface="Calibri" pitchFamily="34" charset="0"/>
                          <a:ea typeface="SimSun" pitchFamily="2" charset="-122"/>
                        </a:rPr>
                        <a:t>Paraguay</a:t>
                      </a: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NI" sz="1800" b="0" i="0" u="none" strike="noStrike" cap="none" normalizeH="0" baseline="0" smtClean="0">
                          <a:ln>
                            <a:noFill/>
                          </a:ln>
                          <a:solidFill>
                            <a:srgbClr val="000000"/>
                          </a:solidFill>
                          <a:effectLst/>
                          <a:latin typeface="Calibri" pitchFamily="34" charset="0"/>
                          <a:ea typeface="SimSun" pitchFamily="2" charset="-122"/>
                        </a:rPr>
                        <a:t>Perú</a:t>
                      </a: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NI" sz="1800" b="0" i="0" u="none" strike="noStrike" cap="none" normalizeH="0" baseline="0" smtClean="0">
                          <a:ln>
                            <a:noFill/>
                          </a:ln>
                          <a:solidFill>
                            <a:srgbClr val="000000"/>
                          </a:solidFill>
                          <a:effectLst/>
                          <a:latin typeface="Calibri" pitchFamily="34" charset="0"/>
                          <a:ea typeface="SimSun" pitchFamily="2" charset="-122"/>
                        </a:rPr>
                        <a:t>Uruguay </a:t>
                      </a: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9F1"/>
                    </a:solid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NI" sz="1800" b="0" i="0" u="none" strike="noStrike" cap="none" normalizeH="0" baseline="0" smtClean="0">
                          <a:ln>
                            <a:noFill/>
                          </a:ln>
                          <a:solidFill>
                            <a:srgbClr val="000000"/>
                          </a:solidFill>
                          <a:effectLst/>
                          <a:latin typeface="Calibri" pitchFamily="34" charset="0"/>
                          <a:ea typeface="SimSun" pitchFamily="2" charset="-122"/>
                        </a:rPr>
                        <a:t>Venezuela</a:t>
                      </a:r>
                      <a:r>
                        <a:rPr kumimoji="0" lang="es-ES_tradnl" sz="1800" b="0" i="0" u="none" strike="noStrike" cap="none" normalizeH="0" baseline="0" smtClean="0">
                          <a:ln>
                            <a:noFill/>
                          </a:ln>
                          <a:solidFill>
                            <a:srgbClr val="000000"/>
                          </a:solidFill>
                          <a:effectLst/>
                          <a:latin typeface="Calibri" pitchFamily="34" charset="0"/>
                          <a:ea typeface="SimSun" pitchFamily="2" charset="-122"/>
                        </a:rPr>
                        <a:t> </a:t>
                      </a: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Calibri" pitchFamily="34" charset="0"/>
                        <a:ea typeface="SimSun" pitchFamily="2" charset="-122"/>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r>
            </a:tbl>
          </a:graphicData>
        </a:graphic>
      </p:graphicFrame>
      <p:pic>
        <p:nvPicPr>
          <p:cNvPr id="8" name="Imagen 5" descr="Captura de pantalla 2015-05-06 a las 17.54.26.png"/>
          <p:cNvPicPr>
            <a:picLocks noChangeAspect="1"/>
          </p:cNvPicPr>
          <p:nvPr/>
        </p:nvPicPr>
        <p:blipFill>
          <a:blip r:embed="rId2" cstate="print"/>
          <a:srcRect/>
          <a:stretch>
            <a:fillRect/>
          </a:stretch>
        </p:blipFill>
        <p:spPr bwMode="auto">
          <a:xfrm>
            <a:off x="3852581" y="1943100"/>
            <a:ext cx="255587" cy="255588"/>
          </a:xfrm>
          <a:prstGeom prst="rect">
            <a:avLst/>
          </a:prstGeom>
          <a:noFill/>
          <a:ln w="9525">
            <a:noFill/>
            <a:miter lim="800000"/>
            <a:headEnd/>
            <a:tailEnd/>
          </a:ln>
        </p:spPr>
      </p:pic>
      <p:pic>
        <p:nvPicPr>
          <p:cNvPr id="9" name="Imagen 6" descr="Captura de pantalla 2015-05-06 a las 17.54.06.png"/>
          <p:cNvPicPr>
            <a:picLocks noChangeAspect="1"/>
          </p:cNvPicPr>
          <p:nvPr/>
        </p:nvPicPr>
        <p:blipFill>
          <a:blip r:embed="rId3" cstate="print"/>
          <a:srcRect/>
          <a:stretch>
            <a:fillRect/>
          </a:stretch>
        </p:blipFill>
        <p:spPr bwMode="auto">
          <a:xfrm>
            <a:off x="5881970" y="1909763"/>
            <a:ext cx="268287" cy="265112"/>
          </a:xfrm>
          <a:prstGeom prst="rect">
            <a:avLst/>
          </a:prstGeom>
          <a:noFill/>
          <a:ln w="9525">
            <a:noFill/>
            <a:miter lim="800000"/>
            <a:headEnd/>
            <a:tailEnd/>
          </a:ln>
        </p:spPr>
      </p:pic>
      <p:pic>
        <p:nvPicPr>
          <p:cNvPr id="10" name="Imagen 7" descr="Captura de pantalla 2015-05-06 a las 17.53.49.png"/>
          <p:cNvPicPr>
            <a:picLocks noChangeAspect="1"/>
          </p:cNvPicPr>
          <p:nvPr/>
        </p:nvPicPr>
        <p:blipFill>
          <a:blip r:embed="rId4" cstate="print"/>
          <a:srcRect l="7829" t="6158" b="-2"/>
          <a:stretch>
            <a:fillRect/>
          </a:stretch>
        </p:blipFill>
        <p:spPr bwMode="auto">
          <a:xfrm>
            <a:off x="7724151" y="1916113"/>
            <a:ext cx="268287" cy="263525"/>
          </a:xfrm>
          <a:prstGeom prst="rect">
            <a:avLst/>
          </a:prstGeom>
          <a:noFill/>
          <a:ln w="9525">
            <a:noFill/>
            <a:miter lim="800000"/>
            <a:headEnd/>
            <a:tailEnd/>
          </a:ln>
        </p:spPr>
      </p:pic>
      <p:pic>
        <p:nvPicPr>
          <p:cNvPr id="11" name="Imagen 10" descr="Captura de pantalla 2015-05-06 a las 17.54.26.png"/>
          <p:cNvPicPr>
            <a:picLocks noChangeAspect="1"/>
          </p:cNvPicPr>
          <p:nvPr/>
        </p:nvPicPr>
        <p:blipFill>
          <a:blip r:embed="rId2" cstate="print"/>
          <a:srcRect/>
          <a:stretch>
            <a:fillRect/>
          </a:stretch>
        </p:blipFill>
        <p:spPr bwMode="auto">
          <a:xfrm>
            <a:off x="3871631" y="2328863"/>
            <a:ext cx="254000" cy="254000"/>
          </a:xfrm>
          <a:prstGeom prst="rect">
            <a:avLst/>
          </a:prstGeom>
          <a:noFill/>
          <a:ln w="9525">
            <a:noFill/>
            <a:miter lim="800000"/>
            <a:headEnd/>
            <a:tailEnd/>
          </a:ln>
        </p:spPr>
      </p:pic>
      <p:pic>
        <p:nvPicPr>
          <p:cNvPr id="12" name="Imagen 11" descr="Captura de pantalla 2015-05-06 a las 17.54.26.png"/>
          <p:cNvPicPr>
            <a:picLocks noChangeAspect="1"/>
          </p:cNvPicPr>
          <p:nvPr/>
        </p:nvPicPr>
        <p:blipFill>
          <a:blip r:embed="rId2" cstate="print"/>
          <a:srcRect/>
          <a:stretch>
            <a:fillRect/>
          </a:stretch>
        </p:blipFill>
        <p:spPr bwMode="auto">
          <a:xfrm>
            <a:off x="5889113" y="2308225"/>
            <a:ext cx="254000" cy="254000"/>
          </a:xfrm>
          <a:prstGeom prst="rect">
            <a:avLst/>
          </a:prstGeom>
          <a:noFill/>
          <a:ln w="9525">
            <a:noFill/>
            <a:miter lim="800000"/>
            <a:headEnd/>
            <a:tailEnd/>
          </a:ln>
        </p:spPr>
      </p:pic>
      <p:pic>
        <p:nvPicPr>
          <p:cNvPr id="13" name="Imagen 12" descr="Captura de pantalla 2015-05-06 a las 17.53.49.png"/>
          <p:cNvPicPr>
            <a:picLocks noChangeAspect="1"/>
          </p:cNvPicPr>
          <p:nvPr/>
        </p:nvPicPr>
        <p:blipFill>
          <a:blip r:embed="rId4" cstate="print"/>
          <a:srcRect l="7829" t="6158" b="-2"/>
          <a:stretch>
            <a:fillRect/>
          </a:stretch>
        </p:blipFill>
        <p:spPr bwMode="auto">
          <a:xfrm>
            <a:off x="7724151" y="2298700"/>
            <a:ext cx="268287" cy="263525"/>
          </a:xfrm>
          <a:prstGeom prst="rect">
            <a:avLst/>
          </a:prstGeom>
          <a:noFill/>
          <a:ln w="9525">
            <a:noFill/>
            <a:miter lim="800000"/>
            <a:headEnd/>
            <a:tailEnd/>
          </a:ln>
        </p:spPr>
      </p:pic>
      <p:pic>
        <p:nvPicPr>
          <p:cNvPr id="14" name="Imagen 13" descr="Captura de pantalla 2015-05-06 a las 17.54.26.png"/>
          <p:cNvPicPr>
            <a:picLocks noChangeAspect="1"/>
          </p:cNvPicPr>
          <p:nvPr/>
        </p:nvPicPr>
        <p:blipFill>
          <a:blip r:embed="rId2" cstate="print"/>
          <a:srcRect/>
          <a:stretch>
            <a:fillRect/>
          </a:stretch>
        </p:blipFill>
        <p:spPr bwMode="auto">
          <a:xfrm>
            <a:off x="9742779" y="2319338"/>
            <a:ext cx="254000" cy="255587"/>
          </a:xfrm>
          <a:prstGeom prst="rect">
            <a:avLst/>
          </a:prstGeom>
          <a:noFill/>
          <a:ln w="9525">
            <a:noFill/>
            <a:miter lim="800000"/>
            <a:headEnd/>
            <a:tailEnd/>
          </a:ln>
        </p:spPr>
      </p:pic>
      <p:pic>
        <p:nvPicPr>
          <p:cNvPr id="15" name="Imagen 14" descr="Captura de pantalla 2015-05-06 a las 17.53.49.png"/>
          <p:cNvPicPr>
            <a:picLocks noChangeAspect="1"/>
          </p:cNvPicPr>
          <p:nvPr/>
        </p:nvPicPr>
        <p:blipFill>
          <a:blip r:embed="rId5" cstate="print"/>
          <a:srcRect l="7829" t="6158" b="-2"/>
          <a:stretch>
            <a:fillRect/>
          </a:stretch>
        </p:blipFill>
        <p:spPr bwMode="auto">
          <a:xfrm>
            <a:off x="3871631" y="2703513"/>
            <a:ext cx="268287" cy="265112"/>
          </a:xfrm>
          <a:prstGeom prst="rect">
            <a:avLst/>
          </a:prstGeom>
          <a:noFill/>
          <a:ln w="9525">
            <a:noFill/>
            <a:miter lim="800000"/>
            <a:headEnd/>
            <a:tailEnd/>
          </a:ln>
        </p:spPr>
      </p:pic>
      <p:pic>
        <p:nvPicPr>
          <p:cNvPr id="16" name="Imagen 15" descr="Captura de pantalla 2015-05-06 a las 17.53.49.png"/>
          <p:cNvPicPr>
            <a:picLocks noChangeAspect="1"/>
          </p:cNvPicPr>
          <p:nvPr/>
        </p:nvPicPr>
        <p:blipFill>
          <a:blip r:embed="rId5" cstate="print"/>
          <a:srcRect l="7829" t="6158" b="-2"/>
          <a:stretch>
            <a:fillRect/>
          </a:stretch>
        </p:blipFill>
        <p:spPr bwMode="auto">
          <a:xfrm>
            <a:off x="5881969" y="2703513"/>
            <a:ext cx="268288" cy="265112"/>
          </a:xfrm>
          <a:prstGeom prst="rect">
            <a:avLst/>
          </a:prstGeom>
          <a:noFill/>
          <a:ln w="9525">
            <a:noFill/>
            <a:miter lim="800000"/>
            <a:headEnd/>
            <a:tailEnd/>
          </a:ln>
        </p:spPr>
      </p:pic>
      <p:pic>
        <p:nvPicPr>
          <p:cNvPr id="17" name="Imagen 16" descr="Captura de pantalla 2015-05-06 a las 17.53.49.png"/>
          <p:cNvPicPr>
            <a:picLocks noChangeAspect="1"/>
          </p:cNvPicPr>
          <p:nvPr/>
        </p:nvPicPr>
        <p:blipFill>
          <a:blip r:embed="rId5" cstate="print"/>
          <a:srcRect l="7829" t="6158" b="-2"/>
          <a:stretch>
            <a:fillRect/>
          </a:stretch>
        </p:blipFill>
        <p:spPr bwMode="auto">
          <a:xfrm>
            <a:off x="7724151" y="2703513"/>
            <a:ext cx="268287" cy="265112"/>
          </a:xfrm>
          <a:prstGeom prst="rect">
            <a:avLst/>
          </a:prstGeom>
          <a:noFill/>
          <a:ln w="9525">
            <a:noFill/>
            <a:miter lim="800000"/>
            <a:headEnd/>
            <a:tailEnd/>
          </a:ln>
        </p:spPr>
      </p:pic>
      <p:pic>
        <p:nvPicPr>
          <p:cNvPr id="18" name="Imagen 17" descr="Captura de pantalla 2015-05-06 a las 17.54.06.png"/>
          <p:cNvPicPr>
            <a:picLocks noChangeAspect="1"/>
          </p:cNvPicPr>
          <p:nvPr/>
        </p:nvPicPr>
        <p:blipFill>
          <a:blip r:embed="rId3" cstate="print"/>
          <a:srcRect/>
          <a:stretch>
            <a:fillRect/>
          </a:stretch>
        </p:blipFill>
        <p:spPr bwMode="auto">
          <a:xfrm>
            <a:off x="9735635" y="2703513"/>
            <a:ext cx="268288" cy="265112"/>
          </a:xfrm>
          <a:prstGeom prst="rect">
            <a:avLst/>
          </a:prstGeom>
          <a:noFill/>
          <a:ln w="9525">
            <a:noFill/>
            <a:miter lim="800000"/>
            <a:headEnd/>
            <a:tailEnd/>
          </a:ln>
        </p:spPr>
      </p:pic>
      <p:pic>
        <p:nvPicPr>
          <p:cNvPr id="19" name="Imagen 18" descr="Captura de pantalla 2015-05-06 a las 17.54.06.png"/>
          <p:cNvPicPr>
            <a:picLocks noChangeAspect="1"/>
          </p:cNvPicPr>
          <p:nvPr/>
        </p:nvPicPr>
        <p:blipFill>
          <a:blip r:embed="rId3" cstate="print"/>
          <a:srcRect/>
          <a:stretch>
            <a:fillRect/>
          </a:stretch>
        </p:blipFill>
        <p:spPr bwMode="auto">
          <a:xfrm>
            <a:off x="3863693" y="3089275"/>
            <a:ext cx="268288" cy="265113"/>
          </a:xfrm>
          <a:prstGeom prst="rect">
            <a:avLst/>
          </a:prstGeom>
          <a:noFill/>
          <a:ln w="9525">
            <a:noFill/>
            <a:miter lim="800000"/>
            <a:headEnd/>
            <a:tailEnd/>
          </a:ln>
        </p:spPr>
      </p:pic>
      <p:pic>
        <p:nvPicPr>
          <p:cNvPr id="20" name="Imagen 19" descr="Captura de pantalla 2015-05-06 a las 17.54.06.png"/>
          <p:cNvPicPr>
            <a:picLocks noChangeAspect="1"/>
          </p:cNvPicPr>
          <p:nvPr/>
        </p:nvPicPr>
        <p:blipFill>
          <a:blip r:embed="rId3" cstate="print"/>
          <a:srcRect/>
          <a:stretch>
            <a:fillRect/>
          </a:stretch>
        </p:blipFill>
        <p:spPr bwMode="auto">
          <a:xfrm>
            <a:off x="5881970" y="3109913"/>
            <a:ext cx="268287" cy="265112"/>
          </a:xfrm>
          <a:prstGeom prst="rect">
            <a:avLst/>
          </a:prstGeom>
          <a:noFill/>
          <a:ln w="9525">
            <a:noFill/>
            <a:miter lim="800000"/>
            <a:headEnd/>
            <a:tailEnd/>
          </a:ln>
        </p:spPr>
      </p:pic>
      <p:pic>
        <p:nvPicPr>
          <p:cNvPr id="21" name="Imagen 20" descr="Captura de pantalla 2015-05-06 a las 17.54.06.png"/>
          <p:cNvPicPr>
            <a:picLocks noChangeAspect="1"/>
          </p:cNvPicPr>
          <p:nvPr/>
        </p:nvPicPr>
        <p:blipFill>
          <a:blip r:embed="rId3" cstate="print"/>
          <a:srcRect/>
          <a:stretch>
            <a:fillRect/>
          </a:stretch>
        </p:blipFill>
        <p:spPr bwMode="auto">
          <a:xfrm>
            <a:off x="7724151" y="3078163"/>
            <a:ext cx="268287" cy="265112"/>
          </a:xfrm>
          <a:prstGeom prst="rect">
            <a:avLst/>
          </a:prstGeom>
          <a:noFill/>
          <a:ln w="9525">
            <a:noFill/>
            <a:miter lim="800000"/>
            <a:headEnd/>
            <a:tailEnd/>
          </a:ln>
        </p:spPr>
      </p:pic>
      <p:pic>
        <p:nvPicPr>
          <p:cNvPr id="22" name="Imagen 21" descr="Captura de pantalla 2015-05-06 a las 17.54.26.png"/>
          <p:cNvPicPr>
            <a:picLocks noChangeAspect="1"/>
          </p:cNvPicPr>
          <p:nvPr/>
        </p:nvPicPr>
        <p:blipFill>
          <a:blip r:embed="rId2" cstate="print"/>
          <a:srcRect/>
          <a:stretch>
            <a:fillRect/>
          </a:stretch>
        </p:blipFill>
        <p:spPr bwMode="auto">
          <a:xfrm>
            <a:off x="9742779" y="3109913"/>
            <a:ext cx="254000" cy="254000"/>
          </a:xfrm>
          <a:prstGeom prst="rect">
            <a:avLst/>
          </a:prstGeom>
          <a:noFill/>
          <a:ln w="9525">
            <a:noFill/>
            <a:miter lim="800000"/>
            <a:headEnd/>
            <a:tailEnd/>
          </a:ln>
        </p:spPr>
      </p:pic>
      <p:pic>
        <p:nvPicPr>
          <p:cNvPr id="23" name="Imagen 25" descr="Captura de pantalla 2015-05-06 a las 17.54.26.png"/>
          <p:cNvPicPr>
            <a:picLocks noChangeAspect="1"/>
          </p:cNvPicPr>
          <p:nvPr/>
        </p:nvPicPr>
        <p:blipFill>
          <a:blip r:embed="rId2" cstate="print"/>
          <a:srcRect/>
          <a:stretch>
            <a:fillRect/>
          </a:stretch>
        </p:blipFill>
        <p:spPr bwMode="auto">
          <a:xfrm>
            <a:off x="3871631" y="4278313"/>
            <a:ext cx="254000" cy="254000"/>
          </a:xfrm>
          <a:prstGeom prst="rect">
            <a:avLst/>
          </a:prstGeom>
          <a:noFill/>
          <a:ln w="9525">
            <a:noFill/>
            <a:miter lim="800000"/>
            <a:headEnd/>
            <a:tailEnd/>
          </a:ln>
        </p:spPr>
      </p:pic>
      <p:pic>
        <p:nvPicPr>
          <p:cNvPr id="24" name="Imagen 26" descr="Captura de pantalla 2015-05-06 a las 17.53.49.png"/>
          <p:cNvPicPr>
            <a:picLocks noChangeAspect="1"/>
          </p:cNvPicPr>
          <p:nvPr/>
        </p:nvPicPr>
        <p:blipFill>
          <a:blip r:embed="rId5" cstate="print"/>
          <a:srcRect l="7829" t="6158" b="-2"/>
          <a:stretch>
            <a:fillRect/>
          </a:stretch>
        </p:blipFill>
        <p:spPr bwMode="auto">
          <a:xfrm>
            <a:off x="3876393" y="3465513"/>
            <a:ext cx="268288" cy="265112"/>
          </a:xfrm>
          <a:prstGeom prst="rect">
            <a:avLst/>
          </a:prstGeom>
          <a:noFill/>
          <a:ln w="9525">
            <a:noFill/>
            <a:miter lim="800000"/>
            <a:headEnd/>
            <a:tailEnd/>
          </a:ln>
        </p:spPr>
      </p:pic>
      <p:pic>
        <p:nvPicPr>
          <p:cNvPr id="25" name="Imagen 27" descr="Captura de pantalla 2015-05-06 a las 17.53.49.png"/>
          <p:cNvPicPr>
            <a:picLocks noChangeAspect="1"/>
          </p:cNvPicPr>
          <p:nvPr/>
        </p:nvPicPr>
        <p:blipFill>
          <a:blip r:embed="rId5" cstate="print"/>
          <a:srcRect l="7829" t="6158" b="-2"/>
          <a:stretch>
            <a:fillRect/>
          </a:stretch>
        </p:blipFill>
        <p:spPr bwMode="auto">
          <a:xfrm>
            <a:off x="5881969" y="3465513"/>
            <a:ext cx="268288" cy="265112"/>
          </a:xfrm>
          <a:prstGeom prst="rect">
            <a:avLst/>
          </a:prstGeom>
          <a:noFill/>
          <a:ln w="9525">
            <a:noFill/>
            <a:miter lim="800000"/>
            <a:headEnd/>
            <a:tailEnd/>
          </a:ln>
        </p:spPr>
      </p:pic>
      <p:pic>
        <p:nvPicPr>
          <p:cNvPr id="26" name="Imagen 28" descr="Captura de pantalla 2015-05-06 a las 17.53.49.png"/>
          <p:cNvPicPr>
            <a:picLocks noChangeAspect="1"/>
          </p:cNvPicPr>
          <p:nvPr/>
        </p:nvPicPr>
        <p:blipFill>
          <a:blip r:embed="rId5" cstate="print"/>
          <a:srcRect l="7829" t="6158" b="-2"/>
          <a:stretch>
            <a:fillRect/>
          </a:stretch>
        </p:blipFill>
        <p:spPr bwMode="auto">
          <a:xfrm>
            <a:off x="7724150" y="3465513"/>
            <a:ext cx="268288" cy="265112"/>
          </a:xfrm>
          <a:prstGeom prst="rect">
            <a:avLst/>
          </a:prstGeom>
          <a:noFill/>
          <a:ln w="9525">
            <a:noFill/>
            <a:miter lim="800000"/>
            <a:headEnd/>
            <a:tailEnd/>
          </a:ln>
        </p:spPr>
      </p:pic>
      <p:pic>
        <p:nvPicPr>
          <p:cNvPr id="27" name="Imagen 29" descr="Captura de pantalla 2015-05-06 a las 17.54.06.png"/>
          <p:cNvPicPr>
            <a:picLocks noChangeAspect="1"/>
          </p:cNvPicPr>
          <p:nvPr/>
        </p:nvPicPr>
        <p:blipFill>
          <a:blip r:embed="rId3" cstate="print"/>
          <a:srcRect/>
          <a:stretch>
            <a:fillRect/>
          </a:stretch>
        </p:blipFill>
        <p:spPr bwMode="auto">
          <a:xfrm>
            <a:off x="9735635" y="3465513"/>
            <a:ext cx="268288" cy="265112"/>
          </a:xfrm>
          <a:prstGeom prst="rect">
            <a:avLst/>
          </a:prstGeom>
          <a:noFill/>
          <a:ln w="9525">
            <a:noFill/>
            <a:miter lim="800000"/>
            <a:headEnd/>
            <a:tailEnd/>
          </a:ln>
        </p:spPr>
      </p:pic>
      <p:pic>
        <p:nvPicPr>
          <p:cNvPr id="28" name="Imagen 30" descr="Captura de pantalla 2015-05-06 a las 17.53.49.png"/>
          <p:cNvPicPr>
            <a:picLocks noChangeAspect="1"/>
          </p:cNvPicPr>
          <p:nvPr/>
        </p:nvPicPr>
        <p:blipFill>
          <a:blip r:embed="rId5" cstate="print"/>
          <a:srcRect l="7829" t="6158" b="-2"/>
          <a:stretch>
            <a:fillRect/>
          </a:stretch>
        </p:blipFill>
        <p:spPr bwMode="auto">
          <a:xfrm>
            <a:off x="3871631" y="3860800"/>
            <a:ext cx="268287" cy="265113"/>
          </a:xfrm>
          <a:prstGeom prst="rect">
            <a:avLst/>
          </a:prstGeom>
          <a:noFill/>
          <a:ln w="9525">
            <a:noFill/>
            <a:miter lim="800000"/>
            <a:headEnd/>
            <a:tailEnd/>
          </a:ln>
        </p:spPr>
      </p:pic>
      <p:pic>
        <p:nvPicPr>
          <p:cNvPr id="29" name="Imagen 32" descr="Captura de pantalla 2015-05-06 a las 17.54.06.png"/>
          <p:cNvPicPr>
            <a:picLocks noChangeAspect="1"/>
          </p:cNvPicPr>
          <p:nvPr/>
        </p:nvPicPr>
        <p:blipFill>
          <a:blip r:embed="rId3" cstate="print"/>
          <a:srcRect/>
          <a:stretch>
            <a:fillRect/>
          </a:stretch>
        </p:blipFill>
        <p:spPr bwMode="auto">
          <a:xfrm>
            <a:off x="5881969" y="3860800"/>
            <a:ext cx="268288" cy="265113"/>
          </a:xfrm>
          <a:prstGeom prst="rect">
            <a:avLst/>
          </a:prstGeom>
          <a:noFill/>
          <a:ln w="9525">
            <a:noFill/>
            <a:miter lim="800000"/>
            <a:headEnd/>
            <a:tailEnd/>
          </a:ln>
        </p:spPr>
      </p:pic>
      <p:pic>
        <p:nvPicPr>
          <p:cNvPr id="30" name="Imagen 33" descr="Captura de pantalla 2015-05-06 a las 17.53.49.png"/>
          <p:cNvPicPr>
            <a:picLocks noChangeAspect="1"/>
          </p:cNvPicPr>
          <p:nvPr/>
        </p:nvPicPr>
        <p:blipFill>
          <a:blip r:embed="rId4" cstate="print"/>
          <a:srcRect l="7829" t="6158" b="-2"/>
          <a:stretch>
            <a:fillRect/>
          </a:stretch>
        </p:blipFill>
        <p:spPr bwMode="auto">
          <a:xfrm>
            <a:off x="7724151" y="3836988"/>
            <a:ext cx="268287" cy="263525"/>
          </a:xfrm>
          <a:prstGeom prst="rect">
            <a:avLst/>
          </a:prstGeom>
          <a:noFill/>
          <a:ln w="9525">
            <a:noFill/>
            <a:miter lim="800000"/>
            <a:headEnd/>
            <a:tailEnd/>
          </a:ln>
        </p:spPr>
      </p:pic>
      <p:pic>
        <p:nvPicPr>
          <p:cNvPr id="31" name="Imagen 34" descr="Captura de pantalla 2015-05-06 a las 17.54.06.png"/>
          <p:cNvPicPr>
            <a:picLocks noChangeAspect="1"/>
          </p:cNvPicPr>
          <p:nvPr/>
        </p:nvPicPr>
        <p:blipFill>
          <a:blip r:embed="rId3" cstate="print"/>
          <a:srcRect/>
          <a:stretch>
            <a:fillRect/>
          </a:stretch>
        </p:blipFill>
        <p:spPr bwMode="auto">
          <a:xfrm>
            <a:off x="9735636" y="3824288"/>
            <a:ext cx="268287" cy="265112"/>
          </a:xfrm>
          <a:prstGeom prst="rect">
            <a:avLst/>
          </a:prstGeom>
          <a:noFill/>
          <a:ln w="9525">
            <a:noFill/>
            <a:miter lim="800000"/>
            <a:headEnd/>
            <a:tailEnd/>
          </a:ln>
        </p:spPr>
      </p:pic>
      <p:pic>
        <p:nvPicPr>
          <p:cNvPr id="32" name="Imagen 35" descr="Captura de pantalla 2015-05-06 a las 17.54.06.png"/>
          <p:cNvPicPr>
            <a:picLocks noChangeAspect="1"/>
          </p:cNvPicPr>
          <p:nvPr/>
        </p:nvPicPr>
        <p:blipFill>
          <a:blip r:embed="rId3" cstate="print"/>
          <a:srcRect/>
          <a:stretch>
            <a:fillRect/>
          </a:stretch>
        </p:blipFill>
        <p:spPr bwMode="auto">
          <a:xfrm>
            <a:off x="5881969" y="4248150"/>
            <a:ext cx="268288" cy="265113"/>
          </a:xfrm>
          <a:prstGeom prst="rect">
            <a:avLst/>
          </a:prstGeom>
          <a:noFill/>
          <a:ln w="9525">
            <a:noFill/>
            <a:miter lim="800000"/>
            <a:headEnd/>
            <a:tailEnd/>
          </a:ln>
        </p:spPr>
      </p:pic>
      <p:pic>
        <p:nvPicPr>
          <p:cNvPr id="33" name="Imagen 36" descr="Captura de pantalla 2015-05-06 a las 17.53.49.png"/>
          <p:cNvPicPr>
            <a:picLocks noChangeAspect="1"/>
          </p:cNvPicPr>
          <p:nvPr/>
        </p:nvPicPr>
        <p:blipFill>
          <a:blip r:embed="rId4" cstate="print"/>
          <a:srcRect l="7829" t="6158" b="-2"/>
          <a:stretch>
            <a:fillRect/>
          </a:stretch>
        </p:blipFill>
        <p:spPr bwMode="auto">
          <a:xfrm>
            <a:off x="7724150" y="4237038"/>
            <a:ext cx="268288" cy="263525"/>
          </a:xfrm>
          <a:prstGeom prst="rect">
            <a:avLst/>
          </a:prstGeom>
          <a:noFill/>
          <a:ln w="9525">
            <a:noFill/>
            <a:miter lim="800000"/>
            <a:headEnd/>
            <a:tailEnd/>
          </a:ln>
        </p:spPr>
      </p:pic>
      <p:pic>
        <p:nvPicPr>
          <p:cNvPr id="34" name="Imagen 37" descr="Captura de pantalla 2015-05-06 a las 17.54.06.png"/>
          <p:cNvPicPr>
            <a:picLocks noChangeAspect="1"/>
          </p:cNvPicPr>
          <p:nvPr/>
        </p:nvPicPr>
        <p:blipFill>
          <a:blip r:embed="rId3" cstate="print"/>
          <a:srcRect/>
          <a:stretch>
            <a:fillRect/>
          </a:stretch>
        </p:blipFill>
        <p:spPr bwMode="auto">
          <a:xfrm>
            <a:off x="9735635" y="4219575"/>
            <a:ext cx="268288" cy="265113"/>
          </a:xfrm>
          <a:prstGeom prst="rect">
            <a:avLst/>
          </a:prstGeom>
          <a:noFill/>
          <a:ln w="9525">
            <a:noFill/>
            <a:miter lim="800000"/>
            <a:headEnd/>
            <a:tailEnd/>
          </a:ln>
        </p:spPr>
      </p:pic>
      <p:pic>
        <p:nvPicPr>
          <p:cNvPr id="35" name="Imagen 38" descr="Captura de pantalla 2015-05-06 a las 17.53.49.png"/>
          <p:cNvPicPr>
            <a:picLocks noChangeAspect="1"/>
          </p:cNvPicPr>
          <p:nvPr/>
        </p:nvPicPr>
        <p:blipFill>
          <a:blip r:embed="rId4" cstate="print"/>
          <a:srcRect l="7829" t="6158" b="-2"/>
          <a:stretch>
            <a:fillRect/>
          </a:stretch>
        </p:blipFill>
        <p:spPr bwMode="auto">
          <a:xfrm>
            <a:off x="7724150" y="4618038"/>
            <a:ext cx="268288" cy="263525"/>
          </a:xfrm>
          <a:prstGeom prst="rect">
            <a:avLst/>
          </a:prstGeom>
          <a:noFill/>
          <a:ln w="9525">
            <a:noFill/>
            <a:miter lim="800000"/>
            <a:headEnd/>
            <a:tailEnd/>
          </a:ln>
        </p:spPr>
      </p:pic>
      <p:pic>
        <p:nvPicPr>
          <p:cNvPr id="36" name="Imagen 39" descr="Captura de pantalla 2015-05-06 a las 17.54.06.png"/>
          <p:cNvPicPr>
            <a:picLocks noChangeAspect="1"/>
          </p:cNvPicPr>
          <p:nvPr/>
        </p:nvPicPr>
        <p:blipFill>
          <a:blip r:embed="rId3" cstate="print"/>
          <a:srcRect/>
          <a:stretch>
            <a:fillRect/>
          </a:stretch>
        </p:blipFill>
        <p:spPr bwMode="auto">
          <a:xfrm>
            <a:off x="9735636" y="4622800"/>
            <a:ext cx="268287" cy="265113"/>
          </a:xfrm>
          <a:prstGeom prst="rect">
            <a:avLst/>
          </a:prstGeom>
          <a:noFill/>
          <a:ln w="9525">
            <a:noFill/>
            <a:miter lim="800000"/>
            <a:headEnd/>
            <a:tailEnd/>
          </a:ln>
        </p:spPr>
      </p:pic>
      <p:pic>
        <p:nvPicPr>
          <p:cNvPr id="37" name="Imagen 40" descr="Captura de pantalla 2015-05-06 a las 17.53.49.png"/>
          <p:cNvPicPr>
            <a:picLocks noChangeAspect="1"/>
          </p:cNvPicPr>
          <p:nvPr/>
        </p:nvPicPr>
        <p:blipFill>
          <a:blip r:embed="rId4" cstate="print"/>
          <a:srcRect l="7829" t="6158" b="-2"/>
          <a:stretch>
            <a:fillRect/>
          </a:stretch>
        </p:blipFill>
        <p:spPr bwMode="auto">
          <a:xfrm>
            <a:off x="3890681" y="4664075"/>
            <a:ext cx="268287" cy="263525"/>
          </a:xfrm>
          <a:prstGeom prst="rect">
            <a:avLst/>
          </a:prstGeom>
          <a:noFill/>
          <a:ln w="9525">
            <a:noFill/>
            <a:miter lim="800000"/>
            <a:headEnd/>
            <a:tailEnd/>
          </a:ln>
        </p:spPr>
      </p:pic>
      <p:pic>
        <p:nvPicPr>
          <p:cNvPr id="38" name="Imagen 41" descr="Captura de pantalla 2015-05-06 a las 17.54.26.png"/>
          <p:cNvPicPr>
            <a:picLocks noChangeAspect="1"/>
          </p:cNvPicPr>
          <p:nvPr/>
        </p:nvPicPr>
        <p:blipFill>
          <a:blip r:embed="rId2" cstate="print"/>
          <a:srcRect/>
          <a:stretch>
            <a:fillRect/>
          </a:stretch>
        </p:blipFill>
        <p:spPr bwMode="auto">
          <a:xfrm>
            <a:off x="3889093" y="5027613"/>
            <a:ext cx="254000" cy="255587"/>
          </a:xfrm>
          <a:prstGeom prst="rect">
            <a:avLst/>
          </a:prstGeom>
          <a:noFill/>
          <a:ln w="9525">
            <a:noFill/>
            <a:miter lim="800000"/>
            <a:headEnd/>
            <a:tailEnd/>
          </a:ln>
        </p:spPr>
      </p:pic>
      <p:pic>
        <p:nvPicPr>
          <p:cNvPr id="39" name="Imagen 42" descr="Captura de pantalla 2015-05-06 a las 17.54.06.png"/>
          <p:cNvPicPr>
            <a:picLocks noChangeAspect="1"/>
          </p:cNvPicPr>
          <p:nvPr/>
        </p:nvPicPr>
        <p:blipFill>
          <a:blip r:embed="rId3" cstate="print"/>
          <a:srcRect/>
          <a:stretch>
            <a:fillRect/>
          </a:stretch>
        </p:blipFill>
        <p:spPr bwMode="auto">
          <a:xfrm>
            <a:off x="5881969" y="4997450"/>
            <a:ext cx="268288" cy="265113"/>
          </a:xfrm>
          <a:prstGeom prst="rect">
            <a:avLst/>
          </a:prstGeom>
          <a:noFill/>
          <a:ln w="9525">
            <a:noFill/>
            <a:miter lim="800000"/>
            <a:headEnd/>
            <a:tailEnd/>
          </a:ln>
        </p:spPr>
      </p:pic>
      <p:pic>
        <p:nvPicPr>
          <p:cNvPr id="40" name="Imagen 43" descr="Captura de pantalla 2015-05-06 a las 17.53.49.png"/>
          <p:cNvPicPr>
            <a:picLocks noChangeAspect="1"/>
          </p:cNvPicPr>
          <p:nvPr/>
        </p:nvPicPr>
        <p:blipFill>
          <a:blip r:embed="rId4" cstate="print"/>
          <a:srcRect l="7829" t="6158" b="-2"/>
          <a:stretch>
            <a:fillRect/>
          </a:stretch>
        </p:blipFill>
        <p:spPr bwMode="auto">
          <a:xfrm>
            <a:off x="7724150" y="4986338"/>
            <a:ext cx="268288" cy="263525"/>
          </a:xfrm>
          <a:prstGeom prst="rect">
            <a:avLst/>
          </a:prstGeom>
          <a:noFill/>
          <a:ln w="9525">
            <a:noFill/>
            <a:miter lim="800000"/>
            <a:headEnd/>
            <a:tailEnd/>
          </a:ln>
        </p:spPr>
      </p:pic>
      <p:pic>
        <p:nvPicPr>
          <p:cNvPr id="41" name="Imagen 45" descr="Captura de pantalla 2015-05-06 a las 17.54.26.png"/>
          <p:cNvPicPr>
            <a:picLocks noChangeAspect="1"/>
          </p:cNvPicPr>
          <p:nvPr/>
        </p:nvPicPr>
        <p:blipFill>
          <a:blip r:embed="rId2" cstate="print"/>
          <a:srcRect/>
          <a:stretch>
            <a:fillRect/>
          </a:stretch>
        </p:blipFill>
        <p:spPr bwMode="auto">
          <a:xfrm>
            <a:off x="9742779" y="5008563"/>
            <a:ext cx="254000" cy="254000"/>
          </a:xfrm>
          <a:prstGeom prst="rect">
            <a:avLst/>
          </a:prstGeom>
          <a:noFill/>
          <a:ln w="9525">
            <a:noFill/>
            <a:miter lim="800000"/>
            <a:headEnd/>
            <a:tailEnd/>
          </a:ln>
        </p:spPr>
      </p:pic>
      <p:pic>
        <p:nvPicPr>
          <p:cNvPr id="42" name="Imagen 46" descr="Captura de pantalla 2015-05-06 a las 17.54.26.png"/>
          <p:cNvPicPr>
            <a:picLocks noChangeAspect="1"/>
          </p:cNvPicPr>
          <p:nvPr/>
        </p:nvPicPr>
        <p:blipFill>
          <a:blip r:embed="rId2" cstate="print"/>
          <a:srcRect/>
          <a:stretch>
            <a:fillRect/>
          </a:stretch>
        </p:blipFill>
        <p:spPr bwMode="auto">
          <a:xfrm>
            <a:off x="3884331" y="5395913"/>
            <a:ext cx="254000" cy="255587"/>
          </a:xfrm>
          <a:prstGeom prst="rect">
            <a:avLst/>
          </a:prstGeom>
          <a:noFill/>
          <a:ln w="9525">
            <a:noFill/>
            <a:miter lim="800000"/>
            <a:headEnd/>
            <a:tailEnd/>
          </a:ln>
        </p:spPr>
      </p:pic>
      <p:pic>
        <p:nvPicPr>
          <p:cNvPr id="43" name="Imagen 47" descr="Captura de pantalla 2015-05-06 a las 17.54.06.png"/>
          <p:cNvPicPr>
            <a:picLocks noChangeAspect="1"/>
          </p:cNvPicPr>
          <p:nvPr/>
        </p:nvPicPr>
        <p:blipFill>
          <a:blip r:embed="rId3" cstate="print"/>
          <a:srcRect/>
          <a:stretch>
            <a:fillRect/>
          </a:stretch>
        </p:blipFill>
        <p:spPr bwMode="auto">
          <a:xfrm>
            <a:off x="5881969" y="5392738"/>
            <a:ext cx="268288" cy="265112"/>
          </a:xfrm>
          <a:prstGeom prst="rect">
            <a:avLst/>
          </a:prstGeom>
          <a:noFill/>
          <a:ln w="9525">
            <a:noFill/>
            <a:miter lim="800000"/>
            <a:headEnd/>
            <a:tailEnd/>
          </a:ln>
        </p:spPr>
      </p:pic>
      <p:pic>
        <p:nvPicPr>
          <p:cNvPr id="44" name="Imagen 49" descr="Captura de pantalla 2015-05-06 a las 17.53.49.png"/>
          <p:cNvPicPr>
            <a:picLocks noChangeAspect="1"/>
          </p:cNvPicPr>
          <p:nvPr/>
        </p:nvPicPr>
        <p:blipFill>
          <a:blip r:embed="rId4" cstate="print"/>
          <a:srcRect l="7829" t="6158" b="-2"/>
          <a:stretch>
            <a:fillRect/>
          </a:stretch>
        </p:blipFill>
        <p:spPr bwMode="auto">
          <a:xfrm>
            <a:off x="7724150" y="5402263"/>
            <a:ext cx="268288" cy="263525"/>
          </a:xfrm>
          <a:prstGeom prst="rect">
            <a:avLst/>
          </a:prstGeom>
          <a:noFill/>
          <a:ln w="9525">
            <a:noFill/>
            <a:miter lim="800000"/>
            <a:headEnd/>
            <a:tailEnd/>
          </a:ln>
        </p:spPr>
      </p:pic>
      <p:pic>
        <p:nvPicPr>
          <p:cNvPr id="45" name="Imagen 50" descr="Captura de pantalla 2015-05-06 a las 17.54.06.png"/>
          <p:cNvPicPr>
            <a:picLocks noChangeAspect="1"/>
          </p:cNvPicPr>
          <p:nvPr/>
        </p:nvPicPr>
        <p:blipFill>
          <a:blip r:embed="rId3" cstate="print"/>
          <a:srcRect/>
          <a:stretch>
            <a:fillRect/>
          </a:stretch>
        </p:blipFill>
        <p:spPr bwMode="auto">
          <a:xfrm>
            <a:off x="9735636" y="5395913"/>
            <a:ext cx="268287" cy="265112"/>
          </a:xfrm>
          <a:prstGeom prst="rect">
            <a:avLst/>
          </a:prstGeom>
          <a:noFill/>
          <a:ln w="9525">
            <a:noFill/>
            <a:miter lim="800000"/>
            <a:headEnd/>
            <a:tailEnd/>
          </a:ln>
        </p:spPr>
      </p:pic>
      <p:pic>
        <p:nvPicPr>
          <p:cNvPr id="46" name="Imagen 51" descr="Captura de pantalla 2015-05-06 a las 17.53.49.png"/>
          <p:cNvPicPr>
            <a:picLocks noChangeAspect="1"/>
          </p:cNvPicPr>
          <p:nvPr/>
        </p:nvPicPr>
        <p:blipFill>
          <a:blip r:embed="rId4" cstate="print"/>
          <a:srcRect l="7829" t="6158" b="-2"/>
          <a:stretch>
            <a:fillRect/>
          </a:stretch>
        </p:blipFill>
        <p:spPr bwMode="auto">
          <a:xfrm>
            <a:off x="5881969" y="4618038"/>
            <a:ext cx="268288" cy="263525"/>
          </a:xfrm>
          <a:prstGeom prst="rect">
            <a:avLst/>
          </a:prstGeom>
          <a:noFill/>
          <a:ln w="9525">
            <a:noFill/>
            <a:miter lim="800000"/>
            <a:headEnd/>
            <a:tailEnd/>
          </a:ln>
        </p:spPr>
      </p:pic>
      <p:pic>
        <p:nvPicPr>
          <p:cNvPr id="50" name="Imagen 7" descr="Captura de pantalla 2015-05-06 a las 17.53.49.png"/>
          <p:cNvPicPr>
            <a:picLocks noChangeAspect="1"/>
          </p:cNvPicPr>
          <p:nvPr/>
        </p:nvPicPr>
        <p:blipFill>
          <a:blip r:embed="rId4" cstate="print"/>
          <a:srcRect l="7829" t="6158" b="-2"/>
          <a:stretch>
            <a:fillRect/>
          </a:stretch>
        </p:blipFill>
        <p:spPr bwMode="auto">
          <a:xfrm>
            <a:off x="9735636" y="1923575"/>
            <a:ext cx="268287" cy="263525"/>
          </a:xfrm>
          <a:prstGeom prst="rect">
            <a:avLst/>
          </a:prstGeom>
          <a:noFill/>
          <a:ln w="9525">
            <a:noFill/>
            <a:miter lim="800000"/>
            <a:headEnd/>
            <a:tailEnd/>
          </a:ln>
        </p:spPr>
      </p:pic>
      <p:sp>
        <p:nvSpPr>
          <p:cNvPr id="51" name="CuadroTexto 9"/>
          <p:cNvSpPr txBox="1"/>
          <p:nvPr/>
        </p:nvSpPr>
        <p:spPr>
          <a:xfrm>
            <a:off x="2015452" y="5916295"/>
            <a:ext cx="4413186" cy="338554"/>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600" dirty="0" smtClean="0">
                <a:solidFill>
                  <a:schemeClr val="tx1"/>
                </a:solidFill>
                <a:latin typeface="Arial" panose="020B0604020202020204" pitchFamily="34" charset="0"/>
                <a:ea typeface="SimSun" charset="0"/>
                <a:cs typeface="SimSun" charset="0"/>
              </a:rPr>
              <a:t>*</a:t>
            </a:r>
            <a:r>
              <a:rPr lang="en-US" sz="800" dirty="0" smtClean="0">
                <a:solidFill>
                  <a:schemeClr val="tx1"/>
                </a:solidFill>
                <a:latin typeface="Arial" panose="020B0604020202020204" pitchFamily="34" charset="0"/>
                <a:ea typeface="SimSun" charset="0"/>
                <a:cs typeface="SimSun" charset="0"/>
              </a:rPr>
              <a:t>This is based </a:t>
            </a:r>
            <a:r>
              <a:rPr lang="en-US" sz="800" dirty="0">
                <a:solidFill>
                  <a:schemeClr val="tx1"/>
                </a:solidFill>
                <a:latin typeface="Arial" panose="020B0604020202020204" pitchFamily="34" charset="0"/>
                <a:ea typeface="SimSun" charset="0"/>
                <a:cs typeface="SimSun" charset="0"/>
              </a:rPr>
              <a:t>on </a:t>
            </a:r>
            <a:r>
              <a:rPr lang="en-US" sz="800" dirty="0" smtClean="0">
                <a:solidFill>
                  <a:schemeClr val="tx1"/>
                </a:solidFill>
                <a:latin typeface="Arial" panose="020B0604020202020204" pitchFamily="34" charset="0"/>
                <a:ea typeface="SimSun" charset="0"/>
                <a:cs typeface="SimSun" charset="0"/>
              </a:rPr>
              <a:t>information available on </a:t>
            </a:r>
            <a:r>
              <a:rPr lang="en-US" sz="800" dirty="0">
                <a:solidFill>
                  <a:schemeClr val="tx1"/>
                </a:solidFill>
                <a:latin typeface="Arial" panose="020B0604020202020204" pitchFamily="34" charset="0"/>
                <a:ea typeface="SimSun" charset="0"/>
                <a:cs typeface="SimSun" charset="0"/>
              </a:rPr>
              <a:t>identified patenting activity in these </a:t>
            </a:r>
            <a:r>
              <a:rPr lang="en-US" sz="800" dirty="0" smtClean="0">
                <a:solidFill>
                  <a:schemeClr val="tx1"/>
                </a:solidFill>
                <a:latin typeface="Arial" panose="020B0604020202020204" pitchFamily="34" charset="0"/>
                <a:ea typeface="SimSun" charset="0"/>
                <a:cs typeface="SimSun" charset="0"/>
              </a:rPr>
              <a:t>countries.</a:t>
            </a:r>
            <a:endParaRPr lang="en-CA" sz="800" dirty="0"/>
          </a:p>
        </p:txBody>
      </p:sp>
    </p:spTree>
    <p:extLst>
      <p:ext uri="{BB962C8B-B14F-4D97-AF65-F5344CB8AC3E}">
        <p14:creationId xmlns:p14="http://schemas.microsoft.com/office/powerpoint/2010/main" val="279075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a:xfrm>
            <a:off x="1876425" y="461964"/>
            <a:ext cx="8229600" cy="833437"/>
          </a:xfrm>
        </p:spPr>
        <p:txBody>
          <a:bodyPr/>
          <a:lstStyle/>
          <a:p>
            <a:r>
              <a:rPr lang="en-CA" altLang="es-ES" smtClean="0"/>
              <a:t>10 Key Steps (1-5)</a:t>
            </a:r>
          </a:p>
        </p:txBody>
      </p:sp>
      <p:sp>
        <p:nvSpPr>
          <p:cNvPr id="17412" name="Marcador de contenido 2"/>
          <p:cNvSpPr>
            <a:spLocks noGrp="1"/>
          </p:cNvSpPr>
          <p:nvPr>
            <p:ph idx="1"/>
          </p:nvPr>
        </p:nvSpPr>
        <p:spPr>
          <a:xfrm>
            <a:off x="513183" y="1504647"/>
            <a:ext cx="7887201" cy="2310008"/>
          </a:xfrm>
        </p:spPr>
        <p:txBody>
          <a:bodyPr/>
          <a:lstStyle/>
          <a:p>
            <a:pPr marL="457200" indent="-457200">
              <a:spcBef>
                <a:spcPts val="600"/>
              </a:spcBef>
              <a:buFont typeface="Calibri" pitchFamily="34" charset="0"/>
              <a:buAutoNum type="arabicPeriod"/>
            </a:pPr>
            <a:r>
              <a:rPr lang="en-US" altLang="en-US" sz="2200" dirty="0"/>
              <a:t>Identify sources of </a:t>
            </a:r>
            <a:r>
              <a:rPr lang="en-US" altLang="en-US" sz="2200" dirty="0" smtClean="0"/>
              <a:t>e-waste </a:t>
            </a:r>
            <a:r>
              <a:rPr lang="en-US" altLang="en-US" sz="2200" dirty="0"/>
              <a:t>generation and account for management volumes.</a:t>
            </a:r>
          </a:p>
          <a:p>
            <a:pPr marL="457200" indent="-457200">
              <a:spcBef>
                <a:spcPts val="600"/>
              </a:spcBef>
              <a:buFont typeface="Calibri" pitchFamily="34" charset="0"/>
              <a:buAutoNum type="arabicPeriod"/>
            </a:pPr>
            <a:r>
              <a:rPr lang="en-US" altLang="en-US" sz="2200" dirty="0"/>
              <a:t>Deepen the analysis at the country level, including aspects such as key actors, social framework, cultural boundaries, etc.</a:t>
            </a:r>
          </a:p>
          <a:p>
            <a:pPr marL="457200" indent="-457200">
              <a:spcBef>
                <a:spcPts val="600"/>
              </a:spcBef>
              <a:buFont typeface="Calibri" pitchFamily="34" charset="0"/>
              <a:buAutoNum type="arabicPeriod"/>
            </a:pPr>
            <a:r>
              <a:rPr lang="en-GB" altLang="en-US" sz="2200" dirty="0" smtClean="0"/>
              <a:t>Base </a:t>
            </a:r>
            <a:r>
              <a:rPr lang="en-GB" altLang="en-US" sz="2200" dirty="0"/>
              <a:t>e-waste management in the region on a definition that covers the entire life cycle of EEE. </a:t>
            </a:r>
            <a:endParaRPr lang="en-US" altLang="en-US" sz="2200" dirty="0"/>
          </a:p>
        </p:txBody>
      </p:sp>
      <p:sp>
        <p:nvSpPr>
          <p:cNvPr id="17414" name="副标题 2"/>
          <p:cNvSpPr>
            <a:spLocks noChangeArrowheads="1"/>
          </p:cNvSpPr>
          <p:nvPr/>
        </p:nvSpPr>
        <p:spPr bwMode="auto">
          <a:xfrm>
            <a:off x="8297864" y="6049963"/>
            <a:ext cx="2073275" cy="735012"/>
          </a:xfrm>
          <a:prstGeom prst="rect">
            <a:avLst/>
          </a:prstGeom>
          <a:solidFill>
            <a:schemeClr val="bg1"/>
          </a:solidFill>
          <a:ln w="9525">
            <a:noFill/>
            <a:miter lim="800000"/>
            <a:headEnd/>
            <a:tailEnd/>
          </a:ln>
        </p:spPr>
        <p:txBody>
          <a:bodyPr/>
          <a:lstStyle/>
          <a:p>
            <a:pPr marL="342900" indent="-342900">
              <a:spcBef>
                <a:spcPct val="20000"/>
              </a:spcBef>
            </a:pPr>
            <a:endParaRPr lang="es-ES_tradnl" altLang="es-ES" sz="2800" b="1">
              <a:solidFill>
                <a:srgbClr val="538CD5"/>
              </a:solidFill>
              <a:latin typeface="Calibri" pitchFamily="34" charset="0"/>
              <a:sym typeface="Calibri" pitchFamily="34" charset="0"/>
            </a:endParaRPr>
          </a:p>
          <a:p>
            <a:pPr marL="342900" indent="-342900">
              <a:spcBef>
                <a:spcPct val="20000"/>
              </a:spcBef>
            </a:pPr>
            <a:endParaRPr lang="es-ES_tradnl" altLang="es-ES" sz="2800">
              <a:solidFill>
                <a:srgbClr val="538CD5"/>
              </a:solidFill>
              <a:latin typeface="Calibri" pitchFamily="34" charset="0"/>
              <a:sym typeface="Calibri" pitchFamily="34" charset="0"/>
            </a:endParaRPr>
          </a:p>
        </p:txBody>
      </p:sp>
      <p:sp>
        <p:nvSpPr>
          <p:cNvPr id="17415" name="Slide Number Placeholder 3"/>
          <p:cNvSpPr>
            <a:spLocks noGrp="1"/>
          </p:cNvSpPr>
          <p:nvPr>
            <p:ph type="sldNum" sz="quarter" idx="4294967295"/>
          </p:nvPr>
        </p:nvSpPr>
        <p:spPr>
          <a:xfrm>
            <a:off x="5029200" y="6176964"/>
            <a:ext cx="2133600" cy="365125"/>
          </a:xfrm>
          <a:prstGeom prst="rect">
            <a:avLst/>
          </a:prstGeom>
          <a:noFill/>
          <a:ln>
            <a:miter lim="800000"/>
            <a:headEnd/>
            <a:tailEnd/>
          </a:ln>
        </p:spPr>
        <p:txBody>
          <a:bodyPr/>
          <a:lstStyle/>
          <a:p>
            <a:r>
              <a:rPr lang="en-GB" altLang="es-ES">
                <a:solidFill>
                  <a:srgbClr val="898989"/>
                </a:solidFill>
                <a:latin typeface="Calibri" pitchFamily="34" charset="0"/>
                <a:ea typeface="MS PGothic" pitchFamily="34" charset="-128"/>
                <a:sym typeface="Calibri" pitchFamily="34" charset="0"/>
              </a:rPr>
              <a:t>21</a:t>
            </a:r>
          </a:p>
        </p:txBody>
      </p:sp>
      <p:sp>
        <p:nvSpPr>
          <p:cNvPr id="8" name="Rechteck 7"/>
          <p:cNvSpPr/>
          <p:nvPr/>
        </p:nvSpPr>
        <p:spPr>
          <a:xfrm>
            <a:off x="503659" y="3996072"/>
            <a:ext cx="9857954" cy="1862048"/>
          </a:xfrm>
          <a:prstGeom prst="rect">
            <a:avLst/>
          </a:prstGeom>
        </p:spPr>
        <p:txBody>
          <a:bodyPr wrap="square">
            <a:spAutoFit/>
          </a:bodyPr>
          <a:lstStyle/>
          <a:p>
            <a:pPr marL="457200" indent="-457200">
              <a:spcBef>
                <a:spcPts val="600"/>
              </a:spcBef>
              <a:buFont typeface="+mj-lt"/>
              <a:buAutoNum type="arabicPeriod" startAt="4"/>
            </a:pPr>
            <a:r>
              <a:rPr lang="en-GB" altLang="en-US" sz="2200" dirty="0">
                <a:solidFill>
                  <a:schemeClr val="tx2">
                    <a:lumMod val="60000"/>
                    <a:lumOff val="40000"/>
                  </a:schemeClr>
                </a:solidFill>
              </a:rPr>
              <a:t>Develop a preventive policy of WEEE management in order to avoid environmental and health risks. </a:t>
            </a:r>
            <a:r>
              <a:rPr lang="en-US" altLang="en-US" sz="2200" dirty="0" smtClean="0">
                <a:solidFill>
                  <a:schemeClr val="tx2">
                    <a:lumMod val="60000"/>
                    <a:lumOff val="40000"/>
                  </a:schemeClr>
                </a:solidFill>
              </a:rPr>
              <a:t>Learn </a:t>
            </a:r>
            <a:r>
              <a:rPr lang="en-US" altLang="en-US" sz="2200" dirty="0">
                <a:solidFill>
                  <a:schemeClr val="tx2">
                    <a:lumMod val="60000"/>
                    <a:lumOff val="40000"/>
                  </a:schemeClr>
                </a:solidFill>
              </a:rPr>
              <a:t>from international initiatives (ITU-T Study Group 5, PACE and Step).</a:t>
            </a:r>
          </a:p>
          <a:p>
            <a:pPr marL="457200" indent="-457200">
              <a:spcBef>
                <a:spcPts val="600"/>
              </a:spcBef>
              <a:buFont typeface="Calibri" pitchFamily="34" charset="0"/>
              <a:buAutoNum type="arabicPeriod" startAt="4"/>
            </a:pPr>
            <a:r>
              <a:rPr lang="en-US" altLang="en-US" sz="2200" dirty="0">
                <a:solidFill>
                  <a:schemeClr val="tx2">
                    <a:lumMod val="60000"/>
                    <a:lumOff val="40000"/>
                  </a:schemeClr>
                </a:solidFill>
              </a:rPr>
              <a:t>Establish initiatives for more effective project implementation and to strengthen e-waste sustainable management alliances.</a:t>
            </a:r>
          </a:p>
        </p:txBody>
      </p:sp>
      <p:pic>
        <p:nvPicPr>
          <p:cNvPr id="9" name="Picture 360" descr="X:\Celine\New folder\shutterstock_18312515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5498" y="1278048"/>
            <a:ext cx="2881054" cy="2526181"/>
          </a:xfrm>
          <a:prstGeom prst="rect">
            <a:avLst/>
          </a:prstGeom>
          <a:noFill/>
          <a:ln>
            <a:noFill/>
          </a:ln>
        </p:spPr>
      </p:pic>
    </p:spTree>
    <p:extLst>
      <p:ext uri="{BB962C8B-B14F-4D97-AF65-F5344CB8AC3E}">
        <p14:creationId xmlns:p14="http://schemas.microsoft.com/office/powerpoint/2010/main" val="1687468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34337F6C2307418463F2DB45C2D116" ma:contentTypeVersion="1" ma:contentTypeDescription="Create a new document." ma:contentTypeScope="" ma:versionID="a6af266f2beb7ba50a4c0407c3fc36e0">
  <xsd:schema xmlns:xsd="http://www.w3.org/2001/XMLSchema" xmlns:xs="http://www.w3.org/2001/XMLSchema" xmlns:p="http://schemas.microsoft.com/office/2006/metadata/properties" xmlns:ns1="http://schemas.microsoft.com/sharepoint/v3" targetNamespace="http://schemas.microsoft.com/office/2006/metadata/properties" ma:root="true" ma:fieldsID="60f628a522287dae6cffdf536492cfa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27D78BB-A187-45D2-AB03-E3645219C228}"/>
</file>

<file path=customXml/itemProps2.xml><?xml version="1.0" encoding="utf-8"?>
<ds:datastoreItem xmlns:ds="http://schemas.openxmlformats.org/officeDocument/2006/customXml" ds:itemID="{F339C8D9-754A-4F49-8BB4-9E2B3E6CD4D9}"/>
</file>

<file path=customXml/itemProps3.xml><?xml version="1.0" encoding="utf-8"?>
<ds:datastoreItem xmlns:ds="http://schemas.openxmlformats.org/officeDocument/2006/customXml" ds:itemID="{F01F6F47-4776-467D-B2D5-5E0F6AED0AEB}"/>
</file>

<file path=docProps/app.xml><?xml version="1.0" encoding="utf-8"?>
<Properties xmlns="http://schemas.openxmlformats.org/officeDocument/2006/extended-properties" xmlns:vt="http://schemas.openxmlformats.org/officeDocument/2006/docPropsVTypes">
  <Template/>
  <TotalTime>182</TotalTime>
  <Words>1125</Words>
  <Application>Microsoft Office PowerPoint</Application>
  <PresentationFormat>Widescreen</PresentationFormat>
  <Paragraphs>110</Paragraphs>
  <Slides>11</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맑은 고딕</vt:lpstr>
      <vt:lpstr>ＭＳ Ｐゴシック</vt:lpstr>
      <vt:lpstr>ＭＳ Ｐゴシック</vt:lpstr>
      <vt:lpstr>SimSun</vt:lpstr>
      <vt:lpstr>SimSun</vt:lpstr>
      <vt:lpstr>Arial</vt:lpstr>
      <vt:lpstr>Arial Narrow</vt:lpstr>
      <vt:lpstr>Calibri</vt:lpstr>
      <vt:lpstr>Cambria</vt:lpstr>
      <vt:lpstr>Verdana</vt:lpstr>
      <vt:lpstr>Wingdings</vt:lpstr>
      <vt:lpstr>Office Theme</vt:lpstr>
      <vt:lpstr>Sustainable management of E-waste</vt:lpstr>
      <vt:lpstr>PowerPoint Presentation</vt:lpstr>
      <vt:lpstr>PowerPoint Presentation</vt:lpstr>
      <vt:lpstr>Connect 2020 Agenda Environmental Sustainability Targets</vt:lpstr>
      <vt:lpstr>Study Group 5: Environment and Climate Change</vt:lpstr>
      <vt:lpstr>PowerPoint Presentation</vt:lpstr>
      <vt:lpstr>PowerPoint Presentation</vt:lpstr>
      <vt:lpstr>Brief Overview</vt:lpstr>
      <vt:lpstr>10 Key Steps (1-5)</vt:lpstr>
      <vt:lpstr>10 Key Steps (6-10)</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Ubeda, Reyna</cp:lastModifiedBy>
  <cp:revision>27</cp:revision>
  <dcterms:created xsi:type="dcterms:W3CDTF">2016-02-05T15:38:40Z</dcterms:created>
  <dcterms:modified xsi:type="dcterms:W3CDTF">2016-05-05T10:39:39Z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0x0101008334337F6C2307418463F2DB45C2D116</vt:lpwstr>
  </property>
</Properties>
</file>