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entation.xml" ContentType="application/vnd.openxmlformats-officedocument.presentationml.presentation.main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16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4"/>
  </p:sldMasterIdLst>
  <p:notesMasterIdLst>
    <p:notesMasterId r:id="rId31"/>
  </p:notesMasterIdLst>
  <p:handoutMasterIdLst>
    <p:handoutMasterId r:id="rId32"/>
  </p:handoutMasterIdLst>
  <p:sldIdLst>
    <p:sldId id="412" r:id="rId5"/>
    <p:sldId id="415" r:id="rId6"/>
    <p:sldId id="424" r:id="rId7"/>
    <p:sldId id="417" r:id="rId8"/>
    <p:sldId id="462" r:id="rId9"/>
    <p:sldId id="421" r:id="rId10"/>
    <p:sldId id="422" r:id="rId11"/>
    <p:sldId id="423" r:id="rId12"/>
    <p:sldId id="426" r:id="rId13"/>
    <p:sldId id="427" r:id="rId14"/>
    <p:sldId id="428" r:id="rId15"/>
    <p:sldId id="429" r:id="rId16"/>
    <p:sldId id="430" r:id="rId17"/>
    <p:sldId id="432" r:id="rId18"/>
    <p:sldId id="435" r:id="rId19"/>
    <p:sldId id="440" r:id="rId20"/>
    <p:sldId id="446" r:id="rId21"/>
    <p:sldId id="447" r:id="rId22"/>
    <p:sldId id="450" r:id="rId23"/>
    <p:sldId id="449" r:id="rId24"/>
    <p:sldId id="441" r:id="rId25"/>
    <p:sldId id="453" r:id="rId26"/>
    <p:sldId id="455" r:id="rId27"/>
    <p:sldId id="456" r:id="rId28"/>
    <p:sldId id="458" r:id="rId29"/>
    <p:sldId id="461" r:id="rId30"/>
  </p:sldIdLst>
  <p:sldSz cx="9144000" cy="6858000" type="screen4x3"/>
  <p:notesSz cx="6669088" cy="99282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1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1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1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1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E438A"/>
    <a:srgbClr val="000066"/>
    <a:srgbClr val="FF3300"/>
    <a:srgbClr val="525152"/>
    <a:srgbClr val="0099CC"/>
    <a:srgbClr val="33CC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08" autoAdjust="0"/>
    <p:restoredTop sz="98366" autoAdjust="0"/>
  </p:normalViewPr>
  <p:slideViewPr>
    <p:cSldViewPr>
      <p:cViewPr varScale="1">
        <p:scale>
          <a:sx n="72" d="100"/>
          <a:sy n="72" d="100"/>
        </p:scale>
        <p:origin x="-1428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0" d="100"/>
          <a:sy n="50" d="100"/>
        </p:scale>
        <p:origin x="-2334" y="-96"/>
      </p:cViewPr>
      <p:guideLst>
        <p:guide orient="horz" pos="3128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charset="-127"/>
              </a:defRPr>
            </a:lvl1pPr>
          </a:lstStyle>
          <a:p>
            <a:fld id="{1C278328-22BC-45BA-BBE4-110C84E5A85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9959654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9083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89000" y="4714875"/>
            <a:ext cx="4891088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81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81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31338"/>
            <a:ext cx="289083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charset="-127"/>
              </a:defRPr>
            </a:lvl1pPr>
          </a:lstStyle>
          <a:p>
            <a:fld id="{E82266BB-8B3E-490E-8478-9896451A5787}" type="slidenum">
              <a:rPr lang="en-US" altLang="ko-KR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5923185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FE2451-8529-499E-AA2C-FC768906B0ED}" type="slidenum">
              <a:rPr lang="en-US" altLang="ko-KR"/>
              <a:pPr/>
              <a:t>1</a:t>
            </a:fld>
            <a:endParaRPr lang="en-US" altLang="ko-KR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8EEE44F-562C-4EF4-B1FE-B6C403546CD6}" type="slidenum">
              <a:rPr lang="en-US" altLang="ko-KR"/>
              <a:pPr/>
              <a:t>2</a:t>
            </a:fld>
            <a:endParaRPr lang="en-US" altLang="ko-KR"/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ko-KR" altLang="ko-K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2266BB-8B3E-490E-8478-9896451A5787}" type="slidenum">
              <a:rPr lang="en-US" altLang="ko-KR" smtClean="0"/>
              <a:pPr/>
              <a:t>18</a:t>
            </a:fld>
            <a:endParaRPr lang="en-US" altLang="ko-K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Watermark"/>
          <p:cNvPicPr>
            <a:picLocks noChangeAspect="1" noChangeArrowheads="1"/>
          </p:cNvPicPr>
          <p:nvPr/>
        </p:nvPicPr>
        <p:blipFill>
          <a:blip r:embed="rId2" cstate="print"/>
          <a:srcRect l="6723" b="12773"/>
          <a:stretch>
            <a:fillRect/>
          </a:stretch>
        </p:blipFill>
        <p:spPr bwMode="auto">
          <a:xfrm>
            <a:off x="0" y="765175"/>
            <a:ext cx="6467475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027988" y="6237288"/>
            <a:ext cx="184150" cy="36512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</a:pPr>
            <a:r>
              <a:rPr lang="en-US" altLang="ko-KR" sz="1000">
                <a:solidFill>
                  <a:schemeClr val="bg1"/>
                </a:solidFill>
                <a:latin typeface="Univers" pitchFamily="34" charset="0"/>
                <a:ea typeface="굴림" charset="-127"/>
              </a:rPr>
              <a:t/>
            </a:r>
            <a:br>
              <a:rPr lang="en-US" altLang="ko-KR" sz="1000">
                <a:solidFill>
                  <a:schemeClr val="bg1"/>
                </a:solidFill>
                <a:latin typeface="Univers" pitchFamily="34" charset="0"/>
                <a:ea typeface="굴림" charset="-127"/>
              </a:rPr>
            </a:br>
            <a:endParaRPr lang="en-US" altLang="ko-KR" sz="1000">
              <a:solidFill>
                <a:schemeClr val="bg1"/>
              </a:solidFill>
              <a:latin typeface="Univers" pitchFamily="34" charset="0"/>
              <a:ea typeface="굴림" charset="-127"/>
            </a:endParaRP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6426200" y="4343400"/>
            <a:ext cx="52388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ko-KR" sz="1200" b="1">
                <a:solidFill>
                  <a:srgbClr val="0C4B84"/>
                </a:solidFill>
                <a:ea typeface="굴림" charset="-127"/>
              </a:rPr>
              <a:t> </a:t>
            </a:r>
            <a:endParaRPr lang="en-US" altLang="ko-KR" sz="2400">
              <a:ea typeface="굴림" charset="-127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19963" y="4524375"/>
            <a:ext cx="52387" cy="18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ko-KR" sz="1200" b="1">
                <a:solidFill>
                  <a:srgbClr val="0C4B84"/>
                </a:solidFill>
                <a:ea typeface="굴림" charset="-127"/>
              </a:rPr>
              <a:t> </a:t>
            </a:r>
            <a:endParaRPr lang="en-US" altLang="ko-KR" sz="2400">
              <a:ea typeface="굴림" charset="-127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5280025" y="4802188"/>
            <a:ext cx="444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US" altLang="ko-KR" sz="1000">
                <a:solidFill>
                  <a:srgbClr val="000000"/>
                </a:solidFill>
                <a:ea typeface="굴림" charset="-127"/>
              </a:rPr>
              <a:t> </a:t>
            </a:r>
            <a:endParaRPr lang="en-US" altLang="ko-KR" sz="2400">
              <a:ea typeface="굴림" charset="-127"/>
            </a:endParaRPr>
          </a:p>
        </p:txBody>
      </p:sp>
      <p:sp>
        <p:nvSpPr>
          <p:cNvPr id="9" name="AutoShape 18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0" name="AutoShape 20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1" name="AutoShape 23" descr="image002"/>
          <p:cNvSpPr>
            <a:spLocks noChangeAspect="1" noChangeArrowheads="1"/>
          </p:cNvSpPr>
          <p:nvPr userDrawn="1"/>
        </p:nvSpPr>
        <p:spPr bwMode="auto">
          <a:xfrm>
            <a:off x="200025" y="460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sp>
        <p:nvSpPr>
          <p:cNvPr id="12" name="AutoShape 25" descr="image002"/>
          <p:cNvSpPr>
            <a:spLocks noChangeAspect="1" noChangeArrowheads="1"/>
          </p:cNvSpPr>
          <p:nvPr userDrawn="1"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GB"/>
          </a:p>
        </p:txBody>
      </p:sp>
      <p:pic>
        <p:nvPicPr>
          <p:cNvPr id="13" name="Picture 26" descr="Picture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22738" y="3132138"/>
            <a:ext cx="896937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280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 of presentation</a:t>
            </a:r>
          </a:p>
        </p:txBody>
      </p:sp>
      <p:sp>
        <p:nvSpPr>
          <p:cNvPr id="332810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4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179388" y="6453188"/>
            <a:ext cx="3609975" cy="268287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Tokyo, Japan, 4-5 February 2013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Tokyo, Japan, 4-5 February 2013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C148D0-A2F3-474D-B92D-C5834A2BDF82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1261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1261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Tokyo, Japan, 4-5 February 2013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39C142-F182-4858-9614-0FF1D882C98F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latin typeface="Univers" pitchFamily="34" charset="0"/>
              </a:defRPr>
            </a:lvl1pPr>
          </a:lstStyle>
          <a:p>
            <a:pPr>
              <a:defRPr/>
            </a:pPr>
            <a:r>
              <a:rPr lang="en-US"/>
              <a:t>Tokyo, Japan, 4-5 February 2013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747000" y="6453188"/>
            <a:ext cx="1366838" cy="288925"/>
          </a:xfrm>
        </p:spPr>
        <p:txBody>
          <a:bodyPr/>
          <a:lstStyle>
            <a:lvl1pPr>
              <a:defRPr/>
            </a:lvl1pPr>
          </a:lstStyle>
          <a:p>
            <a:fld id="{C044EA3A-79F7-4FA9-83C5-930C887F4A9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Tokyo, Japan, 4-5 February 2013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7F7472-2550-4771-8857-CD3F9620FA4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Tokyo, Japan, 4-5 February 2013</a:t>
            </a:r>
          </a:p>
        </p:txBody>
      </p:sp>
      <p:sp>
        <p:nvSpPr>
          <p:cNvPr id="5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22C57B4-13CF-4EE3-9E79-EAAAFD92784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Tokyo, Japan, 4-5 February 2013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179B4E-F410-452B-A003-0CA9CD9C7B07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Tokyo, Japan, 4-5 February 2013</a:t>
            </a:r>
          </a:p>
        </p:txBody>
      </p:sp>
      <p:sp>
        <p:nvSpPr>
          <p:cNvPr id="8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E3A8CE5-6F13-4F9B-9823-705F7950F0BD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Tokyo, Japan, 4-5 February 2013</a:t>
            </a:r>
          </a:p>
        </p:txBody>
      </p:sp>
      <p:sp>
        <p:nvSpPr>
          <p:cNvPr id="4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6B51D7-3D24-4E54-B9BE-0DA1DE426A44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Tokyo, Japan, 4-5 February 2013</a:t>
            </a:r>
          </a:p>
        </p:txBody>
      </p:sp>
      <p:sp>
        <p:nvSpPr>
          <p:cNvPr id="3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47B4A95-2951-45F4-B657-B1EFCD308389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Tokyo, Japan, 4-5 February 2013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4278E1-EB3F-420D-B859-AF787FAC2765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Tokyo, Japan, 4-5 February 2013</a:t>
            </a:r>
          </a:p>
        </p:txBody>
      </p:sp>
      <p:sp>
        <p:nvSpPr>
          <p:cNvPr id="6" name="Rectangle 3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8C6477-2765-4DFD-B60F-AA433FCFDAC3}" type="slidenum">
              <a:rPr lang="en-US" altLang="ko-KR"/>
              <a:pPr/>
              <a:t>‹#›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0" descr="Watermark"/>
          <p:cNvPicPr>
            <a:picLocks noChangeAspect="1" noChangeArrowheads="1"/>
          </p:cNvPicPr>
          <p:nvPr/>
        </p:nvPicPr>
        <p:blipFill>
          <a:blip r:embed="rId14" cstate="print"/>
          <a:srcRect l="6723" b="12773"/>
          <a:stretch>
            <a:fillRect/>
          </a:stretch>
        </p:blipFill>
        <p:spPr bwMode="auto">
          <a:xfrm>
            <a:off x="0" y="765175"/>
            <a:ext cx="6443663" cy="609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79388" y="6453188"/>
            <a:ext cx="40322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Univers" pitchFamily="34" charset="0"/>
              </a:defRPr>
            </a:lvl1pPr>
          </a:lstStyle>
          <a:p>
            <a:pPr>
              <a:defRPr/>
            </a:pPr>
            <a:r>
              <a:rPr lang="en-US"/>
              <a:t>Tokyo, Japan, 4-5 February 2013</a:t>
            </a:r>
          </a:p>
        </p:txBody>
      </p:sp>
      <p:sp>
        <p:nvSpPr>
          <p:cNvPr id="1060" name="Rectangle 3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51763" y="6453188"/>
            <a:ext cx="1366837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굴림" charset="-127"/>
              </a:defRPr>
            </a:lvl1pPr>
          </a:lstStyle>
          <a:p>
            <a:fld id="{D376441F-AF98-40EB-BCC1-546D6C84EE59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054" name="Rectangle 3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2" r:id="rId12"/>
  </p:sldLayoutIdLst>
  <p:timing>
    <p:tnLst>
      <p:par>
        <p:cTn id="1" dur="indefinite" restart="never" nodeType="tmRoot"/>
      </p:par>
    </p:tnLst>
  </p:timing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2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75000"/>
        <a:buBlip>
          <a:blip r:embed="rId15"/>
        </a:buBlip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70000"/>
        <a:buFont typeface="ZapfDingbats BT" pitchFamily="18" charset="2"/>
        <a:buBlip>
          <a:blip r:embed="rId16"/>
        </a:buBlip>
        <a:defRPr sz="20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SzPct val="60000"/>
        <a:buBlip>
          <a:blip r:embed="rId15"/>
        </a:buBlip>
        <a:defRPr sz="20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AVI.avi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250825" y="6381750"/>
            <a:ext cx="3827463" cy="268288"/>
          </a:xfrm>
          <a:noFill/>
        </p:spPr>
        <p:txBody>
          <a:bodyPr/>
          <a:lstStyle/>
          <a:p>
            <a:r>
              <a:rPr lang="en-US" altLang="ko-KR" sz="1400" smtClean="0">
                <a:ea typeface="굴림" charset="-127"/>
              </a:rPr>
              <a:t>Tokyo, Japan, 4-5 February 2013</a:t>
            </a:r>
          </a:p>
        </p:txBody>
      </p:sp>
      <p:sp>
        <p:nvSpPr>
          <p:cNvPr id="5123" name="Rectangle 10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 smtClean="0"/>
              <a:t>Ubiquitous Network for e-Health</a:t>
            </a:r>
            <a:endParaRPr lang="en-US" altLang="ko-KR" dirty="0" smtClean="0">
              <a:ea typeface="굴림" charset="-127"/>
            </a:endParaRPr>
          </a:p>
        </p:txBody>
      </p:sp>
      <p:sp>
        <p:nvSpPr>
          <p:cNvPr id="5124" name="Rectangle 11"/>
          <p:cNvSpPr>
            <a:spLocks noGrp="1" noChangeArrowheads="1"/>
          </p:cNvSpPr>
          <p:nvPr>
            <p:ph type="subTitle" idx="1"/>
          </p:nvPr>
        </p:nvSpPr>
        <p:spPr>
          <a:xfrm>
            <a:off x="971600" y="3645024"/>
            <a:ext cx="7160840" cy="2351112"/>
          </a:xfrm>
        </p:spPr>
        <p:txBody>
          <a:bodyPr/>
          <a:lstStyle/>
          <a:p>
            <a:r>
              <a:rPr lang="en-GB" b="1" dirty="0" smtClean="0"/>
              <a:t>Prof. Heung-Kook </a:t>
            </a:r>
            <a:r>
              <a:rPr lang="en-GB" b="1" dirty="0" err="1" smtClean="0"/>
              <a:t>Choi</a:t>
            </a:r>
            <a:endParaRPr lang="en-GB" b="1" dirty="0" smtClean="0"/>
          </a:p>
          <a:p>
            <a:endParaRPr lang="en-GB" b="1" dirty="0" smtClean="0"/>
          </a:p>
          <a:p>
            <a:r>
              <a:rPr lang="en-GB" b="1" dirty="0" smtClean="0"/>
              <a:t>Department of Computer Engineering </a:t>
            </a:r>
            <a:r>
              <a:rPr lang="en-GB" b="1" dirty="0" err="1" smtClean="0"/>
              <a:t>Inje</a:t>
            </a:r>
            <a:r>
              <a:rPr lang="en-GB" b="1" dirty="0" smtClean="0"/>
              <a:t> University, Korea</a:t>
            </a:r>
          </a:p>
          <a:p>
            <a:r>
              <a:rPr lang="en-GB" b="1" dirty="0" smtClean="0"/>
              <a:t>cschk@inje.ac.kr</a:t>
            </a:r>
          </a:p>
        </p:txBody>
      </p:sp>
      <p:sp>
        <p:nvSpPr>
          <p:cNvPr id="5125" name="Rectangle 13"/>
          <p:cNvSpPr>
            <a:spLocks noChangeArrowheads="1"/>
          </p:cNvSpPr>
          <p:nvPr/>
        </p:nvSpPr>
        <p:spPr bwMode="auto">
          <a:xfrm>
            <a:off x="0" y="404813"/>
            <a:ext cx="9144000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80000"/>
              </a:lnSpc>
            </a:pPr>
            <a:r>
              <a:rPr lang="en-US" altLang="ko-KR" sz="2400" b="1">
                <a:solidFill>
                  <a:schemeClr val="bg2"/>
                </a:solidFill>
                <a:ea typeface="굴림" charset="-127"/>
              </a:rPr>
              <a:t>ITU Workshop on </a:t>
            </a:r>
          </a:p>
          <a:p>
            <a:pPr algn="ctr">
              <a:lnSpc>
                <a:spcPct val="80000"/>
              </a:lnSpc>
            </a:pPr>
            <a:r>
              <a:rPr lang="en-US" altLang="ko-KR" sz="2400" b="1">
                <a:solidFill>
                  <a:schemeClr val="bg2"/>
                </a:solidFill>
                <a:ea typeface="굴림" charset="-127"/>
              </a:rPr>
              <a:t>“E-health services in low-resource settings: Requirements and ITU role</a:t>
            </a:r>
            <a:r>
              <a:rPr lang="en-US" altLang="ko-KR" sz="2400" b="1">
                <a:solidFill>
                  <a:srgbClr val="22228B"/>
                </a:solidFill>
                <a:ea typeface="굴림" charset="-127"/>
              </a:rPr>
              <a:t>”</a:t>
            </a:r>
          </a:p>
          <a:p>
            <a:pPr algn="ctr">
              <a:lnSpc>
                <a:spcPct val="80000"/>
              </a:lnSpc>
            </a:pPr>
            <a:endParaRPr lang="en-US" altLang="ko-KR" sz="2400" b="1">
              <a:solidFill>
                <a:srgbClr val="22228B"/>
              </a:solidFill>
              <a:ea typeface="굴림" charset="-127"/>
            </a:endParaRPr>
          </a:p>
          <a:p>
            <a:pPr algn="ctr">
              <a:lnSpc>
                <a:spcPct val="80000"/>
              </a:lnSpc>
            </a:pPr>
            <a:r>
              <a:rPr lang="en-US" altLang="ko-KR" sz="1800" b="1">
                <a:solidFill>
                  <a:srgbClr val="22228B"/>
                </a:solidFill>
                <a:ea typeface="굴림" charset="-127"/>
              </a:rPr>
              <a:t>(Tokyo, Japan, 4-5 February 2013)</a:t>
            </a:r>
            <a:endParaRPr lang="en-US" altLang="ko-KR" sz="1800" b="1">
              <a:solidFill>
                <a:schemeClr val="bg2"/>
              </a:solidFill>
              <a:ea typeface="굴림" charset="-127"/>
            </a:endParaRPr>
          </a:p>
        </p:txBody>
      </p:sp>
      <p:sp>
        <p:nvSpPr>
          <p:cNvPr id="5126" name="AutoShape 18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27" name="AutoShape 20" descr="image002"/>
          <p:cNvSpPr>
            <a:spLocks noChangeAspect="1" noChangeArrowheads="1"/>
          </p:cNvSpPr>
          <p:nvPr/>
        </p:nvSpPr>
        <p:spPr bwMode="auto">
          <a:xfrm>
            <a:off x="3857625" y="2928938"/>
            <a:ext cx="142875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GB"/>
          </a:p>
        </p:txBody>
      </p:sp>
      <p:sp>
        <p:nvSpPr>
          <p:cNvPr id="5130" name="Rectangle 26"/>
          <p:cNvSpPr>
            <a:spLocks noChangeArrowheads="1"/>
          </p:cNvSpPr>
          <p:nvPr/>
        </p:nvSpPr>
        <p:spPr bwMode="auto">
          <a:xfrm>
            <a:off x="0" y="2928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GB"/>
          </a:p>
        </p:txBody>
      </p:sp>
      <p:pic>
        <p:nvPicPr>
          <p:cNvPr id="5131" name="Picture 16" descr="ITUseries"/>
          <p:cNvPicPr>
            <a:picLocks noChangeAspect="1" noChangeArrowheads="1"/>
          </p:cNvPicPr>
          <p:nvPr/>
        </p:nvPicPr>
        <p:blipFill>
          <a:blip r:embed="rId3" cstate="print"/>
          <a:srcRect t="17264" b="69327"/>
          <a:stretch>
            <a:fillRect/>
          </a:stretch>
        </p:blipFill>
        <p:spPr bwMode="auto">
          <a:xfrm>
            <a:off x="7613650" y="6237288"/>
            <a:ext cx="13509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4. Program Contents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Tokyo, Japan, 4-5 February 2013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F7472-2550-4771-8857-CD3F9620FA49}" type="slidenum">
              <a:rPr lang="en-US" altLang="ko-KR" smtClean="0"/>
              <a:pPr/>
              <a:t>10</a:t>
            </a:fld>
            <a:endParaRPr lang="en-US" altLang="ko-KR"/>
          </a:p>
        </p:txBody>
      </p:sp>
      <p:grpSp>
        <p:nvGrpSpPr>
          <p:cNvPr id="6" name="그룹 5"/>
          <p:cNvGrpSpPr/>
          <p:nvPr/>
        </p:nvGrpSpPr>
        <p:grpSpPr>
          <a:xfrm>
            <a:off x="1610544" y="1845394"/>
            <a:ext cx="6495805" cy="4535934"/>
            <a:chOff x="1403648" y="1773386"/>
            <a:chExt cx="6581134" cy="4607942"/>
          </a:xfrm>
        </p:grpSpPr>
        <p:pic>
          <p:nvPicPr>
            <p:cNvPr id="7" name="그림 6" descr="기록입력-혈압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3648" y="1773386"/>
              <a:ext cx="2808288" cy="460794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" name="직사각형 7"/>
            <p:cNvSpPr/>
            <p:nvPr/>
          </p:nvSpPr>
          <p:spPr>
            <a:xfrm>
              <a:off x="4211960" y="2298928"/>
              <a:ext cx="3772822" cy="34392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/>
                <a:t>Input Blood </a:t>
              </a:r>
              <a:r>
                <a:rPr lang="en-US" altLang="ko-KR" sz="1600" dirty="0" smtClean="0"/>
                <a:t>Sugar, </a:t>
              </a:r>
              <a:r>
                <a:rPr lang="en-US" altLang="ko-KR" sz="16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Blood Pressure</a:t>
              </a:r>
              <a:endParaRPr lang="en-US" altLang="ko-KR" sz="1600" dirty="0" smtClean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4223096" y="5373216"/>
              <a:ext cx="249459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>
                  <a:solidFill>
                    <a:schemeClr val="tx2"/>
                  </a:solidFill>
                </a:rPr>
                <a:t>Confirmation;  Cancellation</a:t>
              </a: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4222120" y="1979250"/>
              <a:ext cx="112723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400" dirty="0" smtClean="0"/>
                <a:t>Record Input</a:t>
              </a: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4211960" y="2925514"/>
              <a:ext cx="174438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>
                  <a:solidFill>
                    <a:schemeClr val="tx2"/>
                  </a:solidFill>
                </a:rPr>
                <a:t>Measurement Date</a:t>
              </a: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4211960" y="3779450"/>
              <a:ext cx="266528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>
                  <a:solidFill>
                    <a:schemeClr val="tx2"/>
                  </a:solidFill>
                </a:rPr>
                <a:t>Systolic Blood Pressure Value</a:t>
              </a: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4211960" y="4489370"/>
              <a:ext cx="274543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>
                  <a:solidFill>
                    <a:schemeClr val="tx2"/>
                  </a:solidFill>
                </a:rPr>
                <a:t>Diastolic Blood Pressure Value</a:t>
              </a: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899592" y="1105580"/>
            <a:ext cx="58326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altLang="ko-KR" sz="2800" kern="0" dirty="0" smtClean="0">
                <a:solidFill>
                  <a:schemeClr val="tx2"/>
                </a:solidFill>
                <a:ea typeface="굴림" pitchFamily="50" charset="-127"/>
                <a:cs typeface="Times New Roman" pitchFamily="18" charset="0"/>
              </a:rPr>
              <a:t> Input Blood Pressure</a:t>
            </a:r>
            <a:endParaRPr lang="en-US" altLang="ko-KR" sz="2800" kern="0" dirty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4. Program Contents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Tokyo, Japan, 4-5 February 2013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F7472-2550-4771-8857-CD3F9620FA49}" type="slidenum">
              <a:rPr lang="en-US" altLang="ko-KR" smtClean="0"/>
              <a:pPr/>
              <a:t>11</a:t>
            </a:fld>
            <a:endParaRPr lang="en-US" altLang="ko-KR"/>
          </a:p>
        </p:txBody>
      </p:sp>
      <p:grpSp>
        <p:nvGrpSpPr>
          <p:cNvPr id="6" name="그룹 5"/>
          <p:cNvGrpSpPr/>
          <p:nvPr/>
        </p:nvGrpSpPr>
        <p:grpSpPr>
          <a:xfrm>
            <a:off x="1043608" y="1725520"/>
            <a:ext cx="7920880" cy="4511792"/>
            <a:chOff x="1043608" y="1725520"/>
            <a:chExt cx="7848872" cy="4051786"/>
          </a:xfrm>
        </p:grpSpPr>
        <p:pic>
          <p:nvPicPr>
            <p:cNvPr id="7" name="그림 6" descr="기록입력-혈압-피드백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43608" y="1725520"/>
              <a:ext cx="2568722" cy="4051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직사각형 7"/>
            <p:cNvSpPr/>
            <p:nvPr/>
          </p:nvSpPr>
          <p:spPr>
            <a:xfrm>
              <a:off x="3707904" y="2762496"/>
              <a:ext cx="5184576" cy="223881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fontAlgn="t" latinLnBrk="0"/>
              <a:r>
                <a:rPr lang="ko-KR" altLang="ko-KR" sz="1400" dirty="0">
                  <a:solidFill>
                    <a:srgbClr val="FF0000"/>
                  </a:solidFill>
                </a:rPr>
                <a:t>Systolic:</a:t>
              </a:r>
              <a:r>
                <a:rPr lang="ko-KR" altLang="ko-KR" sz="1400" dirty="0"/>
                <a:t/>
              </a:r>
              <a:br>
                <a:rPr lang="ko-KR" altLang="ko-KR" sz="1400" dirty="0"/>
              </a:br>
              <a:r>
                <a:rPr lang="ko-KR" altLang="ko-KR" sz="1400" dirty="0">
                  <a:solidFill>
                    <a:schemeClr val="tx2"/>
                  </a:solidFill>
                </a:rPr>
                <a:t>Hypertension status is the first step. </a:t>
              </a:r>
              <a:r>
                <a:rPr lang="ko-KR" altLang="ko-KR" sz="1400" u="sng" dirty="0">
                  <a:solidFill>
                    <a:schemeClr val="tx2"/>
                  </a:solidFill>
                </a:rPr>
                <a:t>Diabetic patients should be lowered the systolic blood pressure less than 130 </a:t>
              </a:r>
              <a:r>
                <a:rPr lang="ko-KR" altLang="ko-KR" sz="1400" dirty="0">
                  <a:solidFill>
                    <a:schemeClr val="tx2"/>
                  </a:solidFill>
                </a:rPr>
                <a:t>to reduce due to the incidence of chronic complications of diabetes and cardiovascular complications</a:t>
              </a:r>
              <a:r>
                <a:rPr lang="ko-KR" altLang="ko-KR" sz="1400" dirty="0" smtClean="0">
                  <a:solidFill>
                    <a:schemeClr val="tx2"/>
                  </a:solidFill>
                </a:rPr>
                <a:t>.</a:t>
              </a:r>
              <a:r>
                <a:rPr lang="en-US" altLang="ko-KR" sz="1400" dirty="0" smtClean="0">
                  <a:solidFill>
                    <a:schemeClr val="tx2"/>
                  </a:solidFill>
                </a:rPr>
                <a:t> </a:t>
              </a:r>
              <a:r>
                <a:rPr lang="ko-KR" altLang="ko-KR" sz="1400" dirty="0">
                  <a:solidFill>
                    <a:schemeClr val="tx2"/>
                  </a:solidFill>
                </a:rPr>
                <a:t>When performed regular exercise can lower the blood pressure of 10 mmHg.</a:t>
              </a:r>
              <a:br>
                <a:rPr lang="ko-KR" altLang="ko-KR" sz="1400" dirty="0">
                  <a:solidFill>
                    <a:schemeClr val="tx2"/>
                  </a:solidFill>
                </a:rPr>
              </a:br>
              <a:r>
                <a:rPr lang="ko-KR" altLang="ko-KR" sz="1400" u="sng" dirty="0">
                  <a:solidFill>
                    <a:schemeClr val="tx2"/>
                  </a:solidFill>
                </a:rPr>
                <a:t>Polite eating habits </a:t>
              </a:r>
              <a:r>
                <a:rPr lang="ko-KR" altLang="ko-KR" sz="1400" dirty="0">
                  <a:solidFill>
                    <a:schemeClr val="tx2"/>
                  </a:solidFill>
                </a:rPr>
                <a:t>that can reduce the effects of 10 mmHg brings additional also</a:t>
              </a:r>
              <a:r>
                <a:rPr lang="ko-KR" altLang="ko-KR" sz="1400" dirty="0" smtClean="0">
                  <a:solidFill>
                    <a:schemeClr val="tx2"/>
                  </a:solidFill>
                </a:rPr>
                <a:t>.</a:t>
              </a:r>
              <a:r>
                <a:rPr lang="ko-KR" altLang="ko-KR" sz="1400" dirty="0"/>
                <a:t/>
              </a:r>
              <a:br>
                <a:rPr lang="ko-KR" altLang="ko-KR" sz="1400" dirty="0"/>
              </a:br>
              <a:r>
                <a:rPr lang="ko-KR" altLang="ko-KR" sz="1400" dirty="0">
                  <a:solidFill>
                    <a:srgbClr val="FF0000"/>
                  </a:solidFill>
                </a:rPr>
                <a:t>Diastolic:</a:t>
              </a:r>
              <a:r>
                <a:rPr lang="ko-KR" altLang="ko-KR" sz="1600" dirty="0"/>
                <a:t/>
              </a:r>
              <a:br>
                <a:rPr lang="ko-KR" altLang="ko-KR" sz="1600" dirty="0"/>
              </a:br>
              <a:r>
                <a:rPr lang="ko-KR" altLang="ko-KR" sz="1600" dirty="0">
                  <a:solidFill>
                    <a:schemeClr val="tx2"/>
                  </a:solidFill>
                </a:rPr>
                <a:t>Diastolic blood pressure within the normal range</a:t>
              </a:r>
              <a:r>
                <a:rPr lang="ko-KR" altLang="ko-KR" sz="1600" dirty="0" smtClean="0">
                  <a:solidFill>
                    <a:schemeClr val="tx2"/>
                  </a:solidFill>
                </a:rPr>
                <a:t>.</a:t>
              </a:r>
              <a:endParaRPr lang="ko-KR" altLang="ko-KR" sz="1600" dirty="0">
                <a:solidFill>
                  <a:schemeClr val="tx2"/>
                </a:solidFill>
              </a:endParaRP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3707904" y="2204864"/>
              <a:ext cx="3761530" cy="30403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/>
                <a:t>Input Blood </a:t>
              </a:r>
              <a:r>
                <a:rPr lang="en-US" altLang="ko-KR" sz="1600" dirty="0" smtClean="0"/>
                <a:t>Sugar,  </a:t>
              </a:r>
              <a:r>
                <a:rPr lang="en-US" altLang="ko-KR" sz="16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Blood Pressure</a:t>
              </a:r>
              <a:endParaRPr lang="en-US" altLang="ko-KR" sz="1600" dirty="0" smtClean="0">
                <a:solidFill>
                  <a:schemeClr val="bg2">
                    <a:lumMod val="60000"/>
                    <a:lumOff val="40000"/>
                  </a:schemeClr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3707904" y="5001310"/>
              <a:ext cx="249459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>
                  <a:solidFill>
                    <a:schemeClr val="tx2"/>
                  </a:solidFill>
                </a:rPr>
                <a:t>Confirmation;  Cancellation</a:t>
              </a:r>
            </a:p>
          </p:txBody>
        </p:sp>
      </p:grpSp>
      <p:sp>
        <p:nvSpPr>
          <p:cNvPr id="11" name="직사각형 10"/>
          <p:cNvSpPr/>
          <p:nvPr/>
        </p:nvSpPr>
        <p:spPr>
          <a:xfrm>
            <a:off x="683568" y="1052736"/>
            <a:ext cx="540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altLang="ko-KR" sz="2800" kern="0" dirty="0" smtClean="0">
                <a:solidFill>
                  <a:schemeClr val="tx2"/>
                </a:solidFill>
                <a:ea typeface="굴림" pitchFamily="50" charset="-127"/>
                <a:cs typeface="Times New Roman" pitchFamily="18" charset="0"/>
              </a:rPr>
              <a:t> Input Blood Pressure</a:t>
            </a:r>
            <a:endParaRPr lang="en-US" altLang="ko-KR" sz="2800" kern="0" dirty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4. Program Contents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Tokyo, Japan, 4-5 February 2013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F7472-2550-4771-8857-CD3F9620FA49}" type="slidenum">
              <a:rPr lang="en-US" altLang="ko-KR" smtClean="0"/>
              <a:pPr/>
              <a:t>12</a:t>
            </a:fld>
            <a:endParaRPr lang="en-US" altLang="ko-KR"/>
          </a:p>
        </p:txBody>
      </p:sp>
      <p:grpSp>
        <p:nvGrpSpPr>
          <p:cNvPr id="6" name="그룹 5"/>
          <p:cNvGrpSpPr/>
          <p:nvPr/>
        </p:nvGrpSpPr>
        <p:grpSpPr>
          <a:xfrm>
            <a:off x="1331640" y="1844824"/>
            <a:ext cx="6552728" cy="4248472"/>
            <a:chOff x="683568" y="980728"/>
            <a:chExt cx="7491028" cy="5373208"/>
          </a:xfrm>
        </p:grpSpPr>
        <p:pic>
          <p:nvPicPr>
            <p:cNvPr id="7" name="그림 6" descr="기록조회-공복1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83568" y="980728"/>
              <a:ext cx="4321175" cy="259238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" name="직사각형 7"/>
            <p:cNvSpPr/>
            <p:nvPr/>
          </p:nvSpPr>
          <p:spPr>
            <a:xfrm>
              <a:off x="5004048" y="1124744"/>
              <a:ext cx="3170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/>
                <a:t>Blood Sugar Graph of Daybreak</a:t>
              </a:r>
            </a:p>
          </p:txBody>
        </p:sp>
        <p:pic>
          <p:nvPicPr>
            <p:cNvPr id="9" name="그림 8" descr="기록조회-공복2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83568" y="3717032"/>
              <a:ext cx="4319587" cy="2592387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0" name="직사각형 9"/>
            <p:cNvSpPr/>
            <p:nvPr/>
          </p:nvSpPr>
          <p:spPr>
            <a:xfrm>
              <a:off x="5004048" y="3728049"/>
              <a:ext cx="317054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/>
                <a:t>Blood Sugar Graph of Daybreak</a:t>
              </a: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5015065" y="1412776"/>
              <a:ext cx="28457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/>
                <a:t>Daybreak, 2 weeks, 1 month</a:t>
              </a: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5004048" y="3279078"/>
              <a:ext cx="286232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>
                  <a:solidFill>
                    <a:srgbClr val="FF0000"/>
                  </a:solidFill>
                </a:rPr>
                <a:t>---</a:t>
              </a:r>
              <a:r>
                <a:rPr lang="en-US" altLang="ko-KR" sz="1600" dirty="0">
                  <a:solidFill>
                    <a:srgbClr val="FF0000"/>
                  </a:solidFill>
                </a:rPr>
                <a:t>d</a:t>
              </a:r>
              <a:r>
                <a:rPr lang="en-US" altLang="ko-KR" sz="1600" dirty="0" smtClean="0">
                  <a:solidFill>
                    <a:srgbClr val="FF0000"/>
                  </a:solidFill>
                </a:rPr>
                <a:t>aybreak</a:t>
              </a:r>
              <a:r>
                <a:rPr lang="en-US" altLang="ko-KR" sz="1600" dirty="0" smtClean="0"/>
                <a:t>    </a:t>
              </a:r>
              <a:r>
                <a:rPr lang="en-US" altLang="ko-KR" sz="1600" dirty="0" smtClean="0">
                  <a:solidFill>
                    <a:srgbClr val="0000FF"/>
                  </a:solidFill>
                </a:rPr>
                <a:t>---before bed</a:t>
              </a: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5004048" y="6015382"/>
              <a:ext cx="286232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>
                  <a:solidFill>
                    <a:srgbClr val="FF0000"/>
                  </a:solidFill>
                </a:rPr>
                <a:t>---</a:t>
              </a:r>
              <a:r>
                <a:rPr lang="en-US" altLang="ko-KR" sz="1600" dirty="0">
                  <a:solidFill>
                    <a:srgbClr val="FF0000"/>
                  </a:solidFill>
                </a:rPr>
                <a:t>d</a:t>
              </a:r>
              <a:r>
                <a:rPr lang="en-US" altLang="ko-KR" sz="1600" dirty="0" smtClean="0">
                  <a:solidFill>
                    <a:srgbClr val="FF0000"/>
                  </a:solidFill>
                </a:rPr>
                <a:t>aybreak</a:t>
              </a:r>
              <a:r>
                <a:rPr lang="en-US" altLang="ko-KR" sz="1600" dirty="0" smtClean="0"/>
                <a:t>    </a:t>
              </a:r>
              <a:r>
                <a:rPr lang="en-US" altLang="ko-KR" sz="1600" dirty="0" smtClean="0">
                  <a:solidFill>
                    <a:srgbClr val="0000FF"/>
                  </a:solidFill>
                </a:rPr>
                <a:t>---before bed</a:t>
              </a: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5015065" y="4149080"/>
              <a:ext cx="28457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/>
                <a:t>Daybreak, 2 weeks, 1 month</a:t>
              </a: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899592" y="1124744"/>
            <a:ext cx="411202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kumimoji="0" lang="en-US" altLang="ko-KR" sz="2800" kern="0" dirty="0" smtClean="0">
                <a:solidFill>
                  <a:schemeClr val="tx2"/>
                </a:solidFill>
                <a:ea typeface="굴림" pitchFamily="50" charset="-127"/>
                <a:cs typeface="Times New Roman" pitchFamily="18" charset="0"/>
              </a:rPr>
              <a:t> Check-Blood Sugar</a:t>
            </a:r>
            <a:endParaRPr kumimoji="0" lang="en-US" altLang="ko-KR" sz="2800" kern="0" dirty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4. Program Contents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Tokyo, Japan, 4-5 February 2013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F7472-2550-4771-8857-CD3F9620FA49}" type="slidenum">
              <a:rPr lang="en-US" altLang="ko-KR" smtClean="0"/>
              <a:pPr/>
              <a:t>13</a:t>
            </a:fld>
            <a:endParaRPr lang="en-US" altLang="ko-KR"/>
          </a:p>
        </p:txBody>
      </p:sp>
      <p:grpSp>
        <p:nvGrpSpPr>
          <p:cNvPr id="6" name="그룹 5"/>
          <p:cNvGrpSpPr/>
          <p:nvPr/>
        </p:nvGrpSpPr>
        <p:grpSpPr>
          <a:xfrm>
            <a:off x="985175" y="2060848"/>
            <a:ext cx="7835297" cy="3528392"/>
            <a:chOff x="755576" y="2348880"/>
            <a:chExt cx="7835297" cy="3528392"/>
          </a:xfrm>
        </p:grpSpPr>
        <p:pic>
          <p:nvPicPr>
            <p:cNvPr id="7" name="그림 6" descr="혈압그래프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55576" y="2348880"/>
              <a:ext cx="5588877" cy="3528392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" name="직사각형 7"/>
            <p:cNvSpPr/>
            <p:nvPr/>
          </p:nvSpPr>
          <p:spPr>
            <a:xfrm>
              <a:off x="6383217" y="2799590"/>
              <a:ext cx="2207656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400" dirty="0" smtClean="0">
                  <a:solidFill>
                    <a:schemeClr val="tx2"/>
                  </a:solidFill>
                </a:rPr>
                <a:t>Blood Pressure, Date, </a:t>
              </a:r>
            </a:p>
            <a:p>
              <a:pPr lvl="0"/>
              <a:r>
                <a:rPr lang="en-US" altLang="ko-KR" sz="1400" dirty="0" smtClean="0">
                  <a:solidFill>
                    <a:schemeClr val="tx2"/>
                  </a:solidFill>
                </a:rPr>
                <a:t>2 weeks;1 month</a:t>
              </a: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827584" y="1249596"/>
            <a:ext cx="56886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altLang="ko-KR" sz="2800" kern="0" dirty="0" smtClean="0">
                <a:solidFill>
                  <a:schemeClr val="tx2"/>
                </a:solidFill>
                <a:ea typeface="굴림" pitchFamily="50" charset="-127"/>
                <a:cs typeface="Times New Roman" pitchFamily="18" charset="0"/>
              </a:rPr>
              <a:t>Check-Blood Pressure</a:t>
            </a:r>
            <a:endParaRPr lang="en-US" altLang="ko-KR" sz="2800" kern="0" dirty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4. Program Contents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Tokyo, Japan, 4-5 February 2013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F7472-2550-4771-8857-CD3F9620FA49}" type="slidenum">
              <a:rPr lang="en-US" altLang="ko-KR" smtClean="0"/>
              <a:pPr/>
              <a:t>14</a:t>
            </a:fld>
            <a:endParaRPr lang="en-US" altLang="ko-KR"/>
          </a:p>
        </p:txBody>
      </p:sp>
      <p:grpSp>
        <p:nvGrpSpPr>
          <p:cNvPr id="6" name="그룹 5"/>
          <p:cNvGrpSpPr/>
          <p:nvPr/>
        </p:nvGrpSpPr>
        <p:grpSpPr>
          <a:xfrm>
            <a:off x="1342919" y="1772791"/>
            <a:ext cx="6829481" cy="4320505"/>
            <a:chOff x="1117600" y="1628775"/>
            <a:chExt cx="7717490" cy="4679950"/>
          </a:xfrm>
        </p:grpSpPr>
        <p:pic>
          <p:nvPicPr>
            <p:cNvPr id="7" name="그림 5" descr="알람-대화상자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7600" y="1628775"/>
              <a:ext cx="2806700" cy="4679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직사각형 7"/>
            <p:cNvSpPr/>
            <p:nvPr/>
          </p:nvSpPr>
          <p:spPr>
            <a:xfrm>
              <a:off x="3923928" y="3068960"/>
              <a:ext cx="319337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/>
                <a:t>Before Breakfast Alarm in My Hand</a:t>
              </a: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3923928" y="3717032"/>
              <a:ext cx="4911162" cy="1166837"/>
            </a:xfrm>
            <a:prstGeom prst="rect">
              <a:avLst/>
            </a:prstGeom>
          </p:spPr>
          <p:txBody>
            <a:bodyPr wrap="none" anchor="t">
              <a:spAutoFit/>
            </a:bodyPr>
            <a:lstStyle/>
            <a:p>
              <a:pPr fontAlgn="t" latinLnBrk="0"/>
              <a:r>
                <a:rPr lang="ko-KR" altLang="ko-KR" sz="1600" dirty="0" smtClean="0"/>
                <a:t>Maintain the standard weight.</a:t>
              </a:r>
              <a:br>
                <a:rPr lang="ko-KR" altLang="ko-KR" sz="1600" dirty="0" smtClean="0"/>
              </a:br>
              <a:r>
                <a:rPr lang="ko-KR" altLang="ko-KR" sz="1600" dirty="0" smtClean="0"/>
                <a:t>Standard weight: (Height-100)</a:t>
              </a:r>
              <a:r>
                <a:rPr lang="en-US" altLang="ko-KR" sz="1600" dirty="0" smtClean="0"/>
                <a:t> x </a:t>
              </a:r>
              <a:r>
                <a:rPr lang="ko-KR" altLang="ko-KR" sz="1600" dirty="0" smtClean="0"/>
                <a:t>0.9 </a:t>
              </a:r>
              <a:br>
                <a:rPr lang="ko-KR" altLang="ko-KR" sz="1600" dirty="0" smtClean="0"/>
              </a:br>
              <a:r>
                <a:rPr lang="ko-KR" altLang="ko-KR" sz="1600" dirty="0" smtClean="0"/>
                <a:t>1kg weight loss, arterial blood pressure </a:t>
              </a:r>
              <a:endParaRPr lang="en-US" altLang="ko-KR" sz="1600" dirty="0" smtClean="0"/>
            </a:p>
            <a:p>
              <a:pPr fontAlgn="t" latinLnBrk="0"/>
              <a:r>
                <a:rPr lang="ko-KR" altLang="ko-KR" sz="1600" dirty="0" smtClean="0"/>
                <a:t>is reduced 1mmHg</a:t>
              </a:r>
              <a:endParaRPr lang="ko-KR" altLang="ko-KR" sz="1600" dirty="0"/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864160" y="1044025"/>
            <a:ext cx="17203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altLang="ko-KR" sz="2800" kern="0" dirty="0" smtClean="0">
                <a:solidFill>
                  <a:schemeClr val="tx2"/>
                </a:solidFill>
                <a:ea typeface="굴림" pitchFamily="50" charset="-127"/>
                <a:cs typeface="Times New Roman" pitchFamily="18" charset="0"/>
              </a:rPr>
              <a:t> Alarm</a:t>
            </a:r>
            <a:endParaRPr lang="en-US" altLang="ko-KR" sz="2800" kern="0" dirty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4. Program Contents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Tokyo, Japan, 4-5 February 2013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F7472-2550-4771-8857-CD3F9620FA49}" type="slidenum">
              <a:rPr lang="en-US" altLang="ko-KR" smtClean="0"/>
              <a:pPr/>
              <a:t>15</a:t>
            </a:fld>
            <a:endParaRPr lang="en-US" altLang="ko-KR"/>
          </a:p>
        </p:txBody>
      </p:sp>
      <p:grpSp>
        <p:nvGrpSpPr>
          <p:cNvPr id="6" name="그룹 5"/>
          <p:cNvGrpSpPr/>
          <p:nvPr/>
        </p:nvGrpSpPr>
        <p:grpSpPr>
          <a:xfrm>
            <a:off x="1172356" y="1773386"/>
            <a:ext cx="6207956" cy="4319910"/>
            <a:chOff x="899592" y="1628800"/>
            <a:chExt cx="6567996" cy="4679950"/>
          </a:xfrm>
        </p:grpSpPr>
        <p:pic>
          <p:nvPicPr>
            <p:cNvPr id="7" name="그림 6" descr="내가먹는약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899592" y="1628800"/>
              <a:ext cx="2808288" cy="4679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직사각형 7"/>
            <p:cNvSpPr/>
            <p:nvPr/>
          </p:nvSpPr>
          <p:spPr>
            <a:xfrm>
              <a:off x="3707904" y="2874422"/>
              <a:ext cx="269259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err="1" smtClean="0"/>
                <a:t>Novonorm</a:t>
              </a:r>
              <a:r>
                <a:rPr lang="en-US" altLang="ko-KR" sz="1600" dirty="0" smtClean="0"/>
                <a:t> Tab.,  </a:t>
              </a:r>
              <a:r>
                <a:rPr lang="en-US" altLang="ko-KR" sz="1600" dirty="0" err="1" smtClean="0"/>
                <a:t>Glufast</a:t>
              </a:r>
              <a:r>
                <a:rPr lang="en-US" altLang="ko-KR" sz="1600" dirty="0" smtClean="0"/>
                <a:t> Tab. </a:t>
              </a: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3707904" y="2132856"/>
              <a:ext cx="375968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err="1" smtClean="0"/>
                <a:t>Daonil</a:t>
              </a:r>
              <a:r>
                <a:rPr lang="en-US" altLang="ko-KR" sz="1600" dirty="0" smtClean="0"/>
                <a:t> Tab.,  </a:t>
              </a:r>
              <a:r>
                <a:rPr lang="en-US" altLang="ko-KR" sz="1600" dirty="0" err="1" smtClean="0"/>
                <a:t>Amaryl</a:t>
              </a:r>
              <a:r>
                <a:rPr lang="en-US" altLang="ko-KR" sz="1600" dirty="0" smtClean="0"/>
                <a:t> Tab.,  </a:t>
              </a:r>
              <a:r>
                <a:rPr lang="en-US" altLang="ko-KR" sz="1600" dirty="0" err="1" smtClean="0"/>
                <a:t>Diamicron</a:t>
              </a:r>
              <a:r>
                <a:rPr lang="en-US" altLang="ko-KR" sz="1600" dirty="0" smtClean="0"/>
                <a:t> Tab.</a:t>
              </a: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3707904" y="3573016"/>
              <a:ext cx="244573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err="1" smtClean="0"/>
                <a:t>Glucobay</a:t>
              </a:r>
              <a:r>
                <a:rPr lang="en-US" altLang="ko-KR" sz="1600" dirty="0" smtClean="0"/>
                <a:t> Tab.,  </a:t>
              </a:r>
              <a:r>
                <a:rPr lang="en-US" altLang="ko-KR" sz="1600" dirty="0" err="1" smtClean="0"/>
                <a:t>Basen</a:t>
              </a:r>
              <a:r>
                <a:rPr lang="en-US" altLang="ko-KR" sz="1600" dirty="0" smtClean="0"/>
                <a:t> Tab.</a:t>
              </a: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3707904" y="4221088"/>
              <a:ext cx="158049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err="1" smtClean="0"/>
                <a:t>Glucophage</a:t>
              </a:r>
              <a:r>
                <a:rPr lang="en-US" altLang="ko-KR" sz="1600" dirty="0" smtClean="0"/>
                <a:t> Tab.</a:t>
              </a: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3707904" y="4941168"/>
              <a:ext cx="106753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err="1" smtClean="0"/>
                <a:t>Actos</a:t>
              </a:r>
              <a:r>
                <a:rPr lang="en-US" altLang="ko-KR" sz="1600" dirty="0" smtClean="0"/>
                <a:t> Tab.</a:t>
              </a: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3707904" y="5589240"/>
              <a:ext cx="231108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err="1" smtClean="0"/>
                <a:t>Janivia</a:t>
              </a:r>
              <a:r>
                <a:rPr lang="en-US" altLang="ko-KR" sz="1600" dirty="0" smtClean="0"/>
                <a:t> Tab.,  </a:t>
              </a:r>
              <a:r>
                <a:rPr lang="en-US" altLang="ko-KR" sz="1600" dirty="0" err="1" smtClean="0"/>
                <a:t>Garves</a:t>
              </a:r>
              <a:r>
                <a:rPr lang="en-US" altLang="ko-KR" sz="1600" dirty="0" smtClean="0"/>
                <a:t> Tab.</a:t>
              </a: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667859" y="1033572"/>
            <a:ext cx="41921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altLang="ko-KR" sz="2800" kern="0" dirty="0" smtClean="0">
                <a:solidFill>
                  <a:schemeClr val="tx2"/>
                </a:solidFill>
                <a:ea typeface="굴림" pitchFamily="50" charset="-127"/>
                <a:cs typeface="Times New Roman" pitchFamily="18" charset="0"/>
              </a:rPr>
              <a:t> My Medicine Taking</a:t>
            </a:r>
            <a:endParaRPr lang="en-US" altLang="ko-KR" sz="2800" kern="0" dirty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4. Program Contents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Tokyo, Japan, 4-5 February 2013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F7472-2550-4771-8857-CD3F9620FA49}" type="slidenum">
              <a:rPr lang="en-US" altLang="ko-KR" smtClean="0"/>
              <a:pPr/>
              <a:t>16</a:t>
            </a:fld>
            <a:endParaRPr lang="en-US" altLang="ko-KR"/>
          </a:p>
        </p:txBody>
      </p:sp>
      <p:grpSp>
        <p:nvGrpSpPr>
          <p:cNvPr id="6" name="그룹 5"/>
          <p:cNvGrpSpPr/>
          <p:nvPr/>
        </p:nvGrpSpPr>
        <p:grpSpPr>
          <a:xfrm>
            <a:off x="1402500" y="1772816"/>
            <a:ext cx="6049820" cy="4464496"/>
            <a:chOff x="1115616" y="1700808"/>
            <a:chExt cx="6195714" cy="4679950"/>
          </a:xfrm>
        </p:grpSpPr>
        <p:pic>
          <p:nvPicPr>
            <p:cNvPr id="7" name="그림 7" descr="내가먹는약-약이미지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5616" y="1700808"/>
              <a:ext cx="2808288" cy="4679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직사각형 7"/>
            <p:cNvSpPr/>
            <p:nvPr/>
          </p:nvSpPr>
          <p:spPr>
            <a:xfrm>
              <a:off x="3931294" y="2276872"/>
              <a:ext cx="2219459" cy="3548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>
                  <a:solidFill>
                    <a:schemeClr val="tx2"/>
                  </a:solidFill>
                </a:rPr>
                <a:t>Image for Tablet  Click!</a:t>
              </a: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3923928" y="3068960"/>
              <a:ext cx="1487279" cy="3548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err="1" smtClean="0">
                  <a:solidFill>
                    <a:schemeClr val="tx2"/>
                  </a:solidFill>
                </a:rPr>
                <a:t>Amaryl</a:t>
              </a:r>
              <a:r>
                <a:rPr lang="en-US" altLang="ko-KR" sz="1600" dirty="0" smtClean="0">
                  <a:solidFill>
                    <a:schemeClr val="tx2"/>
                  </a:solidFill>
                </a:rPr>
                <a:t> Tablets</a:t>
              </a: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3923928" y="4077072"/>
              <a:ext cx="1745019" cy="3548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err="1" smtClean="0">
                  <a:solidFill>
                    <a:schemeClr val="tx2"/>
                  </a:solidFill>
                </a:rPr>
                <a:t>Diamicron</a:t>
              </a:r>
              <a:r>
                <a:rPr lang="en-US" altLang="ko-KR" sz="1600" dirty="0" smtClean="0">
                  <a:solidFill>
                    <a:schemeClr val="tx2"/>
                  </a:solidFill>
                </a:rPr>
                <a:t> Tablets</a:t>
              </a: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3923928" y="5115664"/>
              <a:ext cx="1416687" cy="3548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err="1" smtClean="0">
                  <a:solidFill>
                    <a:schemeClr val="tx2"/>
                  </a:solidFill>
                </a:rPr>
                <a:t>Daonil</a:t>
              </a:r>
              <a:r>
                <a:rPr lang="en-US" altLang="ko-KR" sz="1600" dirty="0" smtClean="0">
                  <a:solidFill>
                    <a:schemeClr val="tx2"/>
                  </a:solidFill>
                </a:rPr>
                <a:t> Tablets</a:t>
              </a: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3923928" y="5733255"/>
              <a:ext cx="1325148" cy="35489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>
                  <a:solidFill>
                    <a:schemeClr val="tx2"/>
                  </a:solidFill>
                </a:rPr>
                <a:t>Confirmation</a:t>
              </a: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3923928" y="1844824"/>
              <a:ext cx="3387402" cy="3226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400" dirty="0" err="1" smtClean="0">
                  <a:solidFill>
                    <a:schemeClr val="tx2"/>
                  </a:solidFill>
                </a:rPr>
                <a:t>Daonil</a:t>
              </a:r>
              <a:r>
                <a:rPr lang="en-US" altLang="ko-KR" sz="1400" dirty="0" smtClean="0">
                  <a:solidFill>
                    <a:schemeClr val="tx2"/>
                  </a:solidFill>
                </a:rPr>
                <a:t> Tab.,  </a:t>
              </a:r>
              <a:r>
                <a:rPr lang="en-US" altLang="ko-KR" sz="1400" dirty="0" err="1" smtClean="0">
                  <a:solidFill>
                    <a:schemeClr val="tx2"/>
                  </a:solidFill>
                </a:rPr>
                <a:t>Amaryl</a:t>
              </a:r>
              <a:r>
                <a:rPr lang="en-US" altLang="ko-KR" sz="1400" dirty="0" smtClean="0">
                  <a:solidFill>
                    <a:schemeClr val="tx2"/>
                  </a:solidFill>
                </a:rPr>
                <a:t> Tab.,  </a:t>
              </a:r>
              <a:r>
                <a:rPr lang="en-US" altLang="ko-KR" sz="1400" dirty="0" err="1" smtClean="0">
                  <a:solidFill>
                    <a:schemeClr val="tx2"/>
                  </a:solidFill>
                </a:rPr>
                <a:t>Diamicron</a:t>
              </a:r>
              <a:r>
                <a:rPr lang="en-US" altLang="ko-KR" sz="1400" dirty="0" smtClean="0">
                  <a:solidFill>
                    <a:schemeClr val="tx2"/>
                  </a:solidFill>
                </a:rPr>
                <a:t> Tab.</a:t>
              </a: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467544" y="1052736"/>
            <a:ext cx="46538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800100" lvl="1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altLang="ko-KR" sz="2800" kern="0" dirty="0" smtClean="0">
                <a:solidFill>
                  <a:schemeClr val="tx2"/>
                </a:solidFill>
                <a:ea typeface="굴림" pitchFamily="50" charset="-127"/>
                <a:cs typeface="Times New Roman" pitchFamily="18" charset="0"/>
              </a:rPr>
              <a:t> My Medicine Taking</a:t>
            </a:r>
            <a:endParaRPr lang="en-US" altLang="ko-KR" sz="2800" kern="0" dirty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4. Program Contents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Tokyo, Japan, 4-5 February 2013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>
          <a:xfrm>
            <a:off x="7607747" y="6453188"/>
            <a:ext cx="1366837" cy="431800"/>
          </a:xfrm>
        </p:spPr>
        <p:txBody>
          <a:bodyPr/>
          <a:lstStyle/>
          <a:p>
            <a:fld id="{7F7F7472-2550-4771-8857-CD3F9620FA49}" type="slidenum">
              <a:rPr lang="en-US" altLang="ko-KR" smtClean="0"/>
              <a:pPr/>
              <a:t>17</a:t>
            </a:fld>
            <a:endParaRPr lang="en-US" altLang="ko-KR"/>
          </a:p>
        </p:txBody>
      </p:sp>
      <p:grpSp>
        <p:nvGrpSpPr>
          <p:cNvPr id="6" name="그룹 5"/>
          <p:cNvGrpSpPr/>
          <p:nvPr/>
        </p:nvGrpSpPr>
        <p:grpSpPr>
          <a:xfrm>
            <a:off x="1115616" y="1772816"/>
            <a:ext cx="7889064" cy="4392488"/>
            <a:chOff x="1259632" y="1772816"/>
            <a:chExt cx="7889064" cy="4392488"/>
          </a:xfrm>
        </p:grpSpPr>
        <p:pic>
          <p:nvPicPr>
            <p:cNvPr id="7" name="그림 6" descr="운동일기-피드백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9632" y="1772816"/>
              <a:ext cx="2490285" cy="4392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직사각형 7"/>
            <p:cNvSpPr/>
            <p:nvPr/>
          </p:nvSpPr>
          <p:spPr>
            <a:xfrm>
              <a:off x="4484283" y="5589240"/>
              <a:ext cx="243688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>
                  <a:solidFill>
                    <a:schemeClr val="tx2"/>
                  </a:solidFill>
                </a:rPr>
                <a:t>Confirmation  Cancellation</a:t>
              </a: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5301902" y="5157192"/>
              <a:ext cx="76655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>
                  <a:solidFill>
                    <a:schemeClr val="tx2"/>
                  </a:solidFill>
                </a:rPr>
                <a:t>Survey</a:t>
              </a: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4975664" y="4653136"/>
              <a:ext cx="139653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>
                  <a:solidFill>
                    <a:schemeClr val="tx2"/>
                  </a:solidFill>
                </a:rPr>
                <a:t>Confirmation </a:t>
              </a: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3770764" y="1911256"/>
              <a:ext cx="1377300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400" dirty="0" smtClean="0">
                  <a:solidFill>
                    <a:schemeClr val="tx2"/>
                  </a:solidFill>
                </a:rPr>
                <a:t>Exercise Journal</a:t>
              </a: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4196251" y="2132856"/>
              <a:ext cx="4192173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ko-KR" sz="1600" dirty="0" smtClean="0">
                  <a:solidFill>
                    <a:schemeClr val="accent6">
                      <a:lumMod val="75000"/>
                    </a:schemeClr>
                  </a:solidFill>
                </a:rPr>
                <a:t>Need to exercise 3~5 days (total 150 minutes)</a:t>
              </a:r>
            </a:p>
            <a:p>
              <a:pPr lvl="0" algn="ctr"/>
              <a:r>
                <a:rPr lang="en-US" altLang="ko-KR" sz="1600" dirty="0" smtClean="0">
                  <a:solidFill>
                    <a:schemeClr val="accent6">
                      <a:lumMod val="75000"/>
                    </a:schemeClr>
                  </a:solidFill>
                </a:rPr>
                <a:t>a week.</a:t>
              </a:r>
            </a:p>
            <a:p>
              <a:pPr marL="342900" lvl="0" indent="-342900" algn="ctr">
                <a:buAutoNum type="arabicParenBoth"/>
              </a:pPr>
              <a:r>
                <a:rPr lang="en-US" altLang="ko-KR" sz="1600" dirty="0" smtClean="0">
                  <a:solidFill>
                    <a:schemeClr val="accent6">
                      <a:lumMod val="75000"/>
                    </a:schemeClr>
                  </a:solidFill>
                </a:rPr>
                <a:t>Recommendation the momentum for a week</a:t>
              </a:r>
            </a:p>
            <a:p>
              <a:pPr marL="342900" lvl="0" indent="-342900" algn="ctr"/>
              <a:r>
                <a:rPr lang="en-US" altLang="ko-KR" sz="1600" dirty="0" smtClean="0">
                  <a:solidFill>
                    <a:schemeClr val="accent6">
                      <a:lumMod val="75000"/>
                    </a:schemeClr>
                  </a:solidFill>
                </a:rPr>
                <a:t>       total 700~2,000 kcal</a:t>
              </a: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4716016" y="3306470"/>
              <a:ext cx="186621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>
                  <a:solidFill>
                    <a:schemeClr val="tx2"/>
                  </a:solidFill>
                </a:rPr>
                <a:t>(‘—’)Patted </a:t>
              </a:r>
              <a:r>
                <a:rPr lang="en-US" altLang="ko-KR" sz="1600" dirty="0" err="1" smtClean="0">
                  <a:solidFill>
                    <a:schemeClr val="tx2"/>
                  </a:solidFill>
                </a:rPr>
                <a:t>Patted</a:t>
              </a:r>
              <a:r>
                <a:rPr lang="en-US" altLang="ko-KR" sz="1600" dirty="0" smtClean="0">
                  <a:solidFill>
                    <a:schemeClr val="tx2"/>
                  </a:solidFill>
                </a:rPr>
                <a:t>!.</a:t>
              </a: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4211960" y="3933056"/>
              <a:ext cx="4936736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dirty="0" smtClean="0">
                  <a:solidFill>
                    <a:schemeClr val="tx2"/>
                  </a:solidFill>
                </a:rPr>
                <a:t>Unfortunately, the goal of kcal consumed did </a:t>
              </a:r>
            </a:p>
            <a:p>
              <a:r>
                <a:rPr lang="en-US" altLang="ko-KR" sz="1600" dirty="0" smtClean="0">
                  <a:solidFill>
                    <a:schemeClr val="tx2"/>
                  </a:solidFill>
                </a:rPr>
                <a:t>not see. Forward, steady movement, please.</a:t>
              </a:r>
              <a:endParaRPr lang="en-US" altLang="ko-KR" sz="1600" dirty="0">
                <a:solidFill>
                  <a:schemeClr val="tx2"/>
                </a:solidFill>
              </a:endParaRP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827584" y="1052736"/>
            <a:ext cx="361990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altLang="ko-KR" kern="0" dirty="0" smtClean="0">
                <a:solidFill>
                  <a:schemeClr val="tx2"/>
                </a:solidFill>
                <a:ea typeface="굴림" pitchFamily="50" charset="-127"/>
                <a:cs typeface="Times New Roman" pitchFamily="18" charset="0"/>
              </a:rPr>
              <a:t> </a:t>
            </a:r>
            <a:r>
              <a:rPr lang="en-US" altLang="ko-KR" sz="2800" kern="0" dirty="0" smtClean="0">
                <a:solidFill>
                  <a:schemeClr val="tx2"/>
                </a:solidFill>
                <a:ea typeface="굴림" pitchFamily="50" charset="-127"/>
                <a:cs typeface="Times New Roman" pitchFamily="18" charset="0"/>
              </a:rPr>
              <a:t>Exercise Journal</a:t>
            </a:r>
            <a:endParaRPr lang="ko-KR" altLang="en-US" sz="2800" kern="0" dirty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4. Program Contents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Tokyo, Japan, 4-5 February 2013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F7472-2550-4771-8857-CD3F9620FA49}" type="slidenum">
              <a:rPr lang="en-US" altLang="ko-KR" smtClean="0"/>
              <a:pPr/>
              <a:t>18</a:t>
            </a:fld>
            <a:endParaRPr lang="en-US" altLang="ko-KR"/>
          </a:p>
        </p:txBody>
      </p:sp>
      <p:grpSp>
        <p:nvGrpSpPr>
          <p:cNvPr id="6" name="그룹 5"/>
          <p:cNvGrpSpPr/>
          <p:nvPr/>
        </p:nvGrpSpPr>
        <p:grpSpPr>
          <a:xfrm>
            <a:off x="1439850" y="1700808"/>
            <a:ext cx="5580422" cy="4562570"/>
            <a:chOff x="1259632" y="1628800"/>
            <a:chExt cx="5580422" cy="4562570"/>
          </a:xfrm>
        </p:grpSpPr>
        <p:pic>
          <p:nvPicPr>
            <p:cNvPr id="7" name="그림 6" descr="병원검사기록.pn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259632" y="1628800"/>
              <a:ext cx="2736304" cy="45625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직사각형 7"/>
            <p:cNvSpPr/>
            <p:nvPr/>
          </p:nvSpPr>
          <p:spPr>
            <a:xfrm>
              <a:off x="3993474" y="1800220"/>
              <a:ext cx="2733121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400" dirty="0" smtClean="0"/>
                <a:t>Check-up Record of Hospital</a:t>
              </a:r>
              <a:endParaRPr lang="en-US" altLang="ko-KR" sz="1400" dirty="0" smtClean="0"/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3984785" y="2708920"/>
              <a:ext cx="234391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>
                  <a:solidFill>
                    <a:schemeClr val="tx2"/>
                  </a:solidFill>
                </a:rPr>
                <a:t>B. Fasting plasma glucose</a:t>
              </a: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3984785" y="2175137"/>
              <a:ext cx="285526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>
                  <a:solidFill>
                    <a:schemeClr val="tx2"/>
                  </a:solidFill>
                </a:rPr>
                <a:t>A. </a:t>
              </a:r>
              <a:r>
                <a:rPr lang="en-US" altLang="ko-KR" sz="1600" dirty="0" err="1" smtClean="0">
                  <a:solidFill>
                    <a:schemeClr val="tx2"/>
                  </a:solidFill>
                </a:rPr>
                <a:t>Glycated</a:t>
              </a:r>
              <a:r>
                <a:rPr lang="en-US" altLang="ko-KR" sz="1600" dirty="0" smtClean="0">
                  <a:solidFill>
                    <a:schemeClr val="tx2"/>
                  </a:solidFill>
                </a:rPr>
                <a:t> hemoglobin Record</a:t>
              </a: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4001038" y="3800191"/>
              <a:ext cx="144167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>
                  <a:solidFill>
                    <a:schemeClr val="tx2"/>
                  </a:solidFill>
                </a:rPr>
                <a:t>D. Triglyceride</a:t>
              </a: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3989887" y="3273833"/>
              <a:ext cx="179530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>
                  <a:solidFill>
                    <a:schemeClr val="tx2"/>
                  </a:solidFill>
                </a:rPr>
                <a:t>C. Total cholesterol</a:t>
              </a: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4001038" y="4376255"/>
              <a:ext cx="244169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>
                  <a:solidFill>
                    <a:schemeClr val="tx2"/>
                  </a:solidFill>
                </a:rPr>
                <a:t>E. High-density cholesterol</a:t>
              </a: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4001038" y="4912817"/>
              <a:ext cx="237879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600" dirty="0" smtClean="0">
                  <a:solidFill>
                    <a:schemeClr val="tx2"/>
                  </a:solidFill>
                </a:rPr>
                <a:t>F. Low-density cholesterol</a:t>
              </a: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827584" y="1033572"/>
            <a:ext cx="6912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altLang="ko-KR" sz="2800" kern="0" dirty="0" smtClean="0">
                <a:solidFill>
                  <a:schemeClr val="tx2"/>
                </a:solidFill>
                <a:ea typeface="굴림" pitchFamily="50" charset="-127"/>
                <a:cs typeface="Times New Roman" pitchFamily="18" charset="0"/>
              </a:rPr>
              <a:t> Patient Record</a:t>
            </a:r>
            <a:endParaRPr lang="ko-KR" altLang="en-US" sz="2800" kern="0" dirty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4. Program Contents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Tokyo, Japan, 4-5 February 2013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F7472-2550-4771-8857-CD3F9620FA49}" type="slidenum">
              <a:rPr lang="en-US" altLang="ko-KR" smtClean="0"/>
              <a:pPr/>
              <a:t>19</a:t>
            </a:fld>
            <a:endParaRPr lang="en-US" altLang="ko-KR"/>
          </a:p>
        </p:txBody>
      </p:sp>
      <p:grpSp>
        <p:nvGrpSpPr>
          <p:cNvPr id="6" name="그룹 5"/>
          <p:cNvGrpSpPr/>
          <p:nvPr/>
        </p:nvGrpSpPr>
        <p:grpSpPr>
          <a:xfrm>
            <a:off x="1331640" y="1772816"/>
            <a:ext cx="7397006" cy="4393083"/>
            <a:chOff x="1187624" y="1772816"/>
            <a:chExt cx="7397006" cy="4393083"/>
          </a:xfrm>
        </p:grpSpPr>
        <p:pic>
          <p:nvPicPr>
            <p:cNvPr id="7" name="그림 6" descr="응급연락처-긴급전화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1772816"/>
              <a:ext cx="2492132" cy="4393083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" name="직사각형 7"/>
            <p:cNvSpPr/>
            <p:nvPr/>
          </p:nvSpPr>
          <p:spPr>
            <a:xfrm>
              <a:off x="3700248" y="1935642"/>
              <a:ext cx="16032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400" dirty="0" smtClean="0">
                  <a:solidFill>
                    <a:schemeClr val="tx2"/>
                  </a:solidFill>
                </a:rPr>
                <a:t>Emergency Contact</a:t>
              </a: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3696753" y="2720071"/>
              <a:ext cx="129875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>
                  <a:solidFill>
                    <a:schemeClr val="tx2"/>
                  </a:solidFill>
                </a:rPr>
                <a:t>Paik Hospital</a:t>
              </a: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3696753" y="3112748"/>
              <a:ext cx="75533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>
                  <a:solidFill>
                    <a:schemeClr val="tx2"/>
                  </a:solidFill>
                </a:rPr>
                <a:t>Doctor</a:t>
              </a: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3696753" y="3549898"/>
              <a:ext cx="6751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>
                  <a:solidFill>
                    <a:schemeClr val="tx2"/>
                  </a:solidFill>
                </a:rPr>
                <a:t>Nurse</a:t>
              </a: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3696753" y="3944207"/>
              <a:ext cx="100700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>
                  <a:solidFill>
                    <a:schemeClr val="tx2"/>
                  </a:solidFill>
                </a:rPr>
                <a:t>Drugstore</a:t>
              </a: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3695653" y="2276872"/>
              <a:ext cx="328397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>
                  <a:solidFill>
                    <a:schemeClr val="tx2"/>
                  </a:solidFill>
                </a:rPr>
                <a:t>Emergency Telephone,       Map View</a:t>
              </a: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3696753" y="5777044"/>
              <a:ext cx="4887877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500" dirty="0" smtClean="0">
                  <a:solidFill>
                    <a:schemeClr val="tx2"/>
                  </a:solidFill>
                </a:rPr>
                <a:t>Add to Contacts, Edit Contacts, Delete a Contact</a:t>
              </a:r>
            </a:p>
          </p:txBody>
        </p:sp>
      </p:grpSp>
      <p:sp>
        <p:nvSpPr>
          <p:cNvPr id="15" name="직사각형 14"/>
          <p:cNvSpPr/>
          <p:nvPr/>
        </p:nvSpPr>
        <p:spPr>
          <a:xfrm>
            <a:off x="899592" y="1052736"/>
            <a:ext cx="4176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altLang="ko-KR" sz="2800" kern="0" dirty="0" smtClean="0">
                <a:solidFill>
                  <a:schemeClr val="tx2"/>
                </a:solidFill>
                <a:ea typeface="굴림" pitchFamily="50" charset="-127"/>
                <a:cs typeface="Times New Roman" pitchFamily="18" charset="0"/>
              </a:rPr>
              <a:t> Emergency Contact</a:t>
            </a:r>
            <a:endParaRPr lang="ko-KR" altLang="en-US" sz="2800" kern="0" dirty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altLang="ko-KR" sz="1400" smtClean="0">
                <a:ea typeface="굴림" charset="-127"/>
              </a:rPr>
              <a:t>Tokyo, Japan, 4-5 February 2013</a:t>
            </a:r>
          </a:p>
        </p:txBody>
      </p:sp>
      <p:sp>
        <p:nvSpPr>
          <p:cNvPr id="614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1A1A1B7-F28F-4F71-9D04-E7B27CAE3E10}" type="slidenum">
              <a:rPr lang="en-US" altLang="ko-KR" sz="1400"/>
              <a:pPr/>
              <a:t>2</a:t>
            </a:fld>
            <a:endParaRPr lang="en-US" altLang="ko-KR" sz="1400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Contents</a:t>
            </a:r>
          </a:p>
        </p:txBody>
      </p:sp>
      <p:grpSp>
        <p:nvGrpSpPr>
          <p:cNvPr id="34" name="그룹 33"/>
          <p:cNvGrpSpPr/>
          <p:nvPr/>
        </p:nvGrpSpPr>
        <p:grpSpPr>
          <a:xfrm>
            <a:off x="1691680" y="1196752"/>
            <a:ext cx="6624736" cy="4859337"/>
            <a:chOff x="1763713" y="1306513"/>
            <a:chExt cx="6624736" cy="4859337"/>
          </a:xfrm>
        </p:grpSpPr>
        <p:grpSp>
          <p:nvGrpSpPr>
            <p:cNvPr id="35" name="Group 4"/>
            <p:cNvGrpSpPr>
              <a:grpSpLocks/>
            </p:cNvGrpSpPr>
            <p:nvPr/>
          </p:nvGrpSpPr>
          <p:grpSpPr bwMode="auto">
            <a:xfrm>
              <a:off x="1790700" y="1306513"/>
              <a:ext cx="5805488" cy="538162"/>
              <a:chOff x="1156" y="1318"/>
              <a:chExt cx="3657" cy="339"/>
            </a:xfrm>
          </p:grpSpPr>
          <p:sp>
            <p:nvSpPr>
              <p:cNvPr id="59" name="Rectangle 5"/>
              <p:cNvSpPr>
                <a:spLocks noChangeArrowheads="1"/>
              </p:cNvSpPr>
              <p:nvPr/>
            </p:nvSpPr>
            <p:spPr bwMode="gray">
              <a:xfrm>
                <a:off x="1156" y="1318"/>
                <a:ext cx="3657" cy="339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>
                      <a:alpha val="50000"/>
                    </a:schemeClr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800" b="1">
                  <a:solidFill>
                    <a:srgbClr val="FFFFFF"/>
                  </a:solidFill>
                  <a:latin typeface="Verdana" pitchFamily="34" charset="0"/>
                  <a:ea typeface="굴림" pitchFamily="50" charset="-127"/>
                </a:endParaRPr>
              </a:p>
            </p:txBody>
          </p:sp>
          <p:sp>
            <p:nvSpPr>
              <p:cNvPr id="60" name="AutoShape 6"/>
              <p:cNvSpPr>
                <a:spLocks noChangeArrowheads="1"/>
              </p:cNvSpPr>
              <p:nvPr/>
            </p:nvSpPr>
            <p:spPr bwMode="gray">
              <a:xfrm>
                <a:off x="1265" y="1371"/>
                <a:ext cx="3448" cy="227"/>
              </a:xfrm>
              <a:prstGeom prst="roundRect">
                <a:avLst>
                  <a:gd name="adj" fmla="val 16667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latinLnBrk="0" hangingPunct="0"/>
                <a:endParaRPr kumimoji="0" lang="ko-KR" altLang="en-US"/>
              </a:p>
            </p:txBody>
          </p:sp>
        </p:grpSp>
        <p:sp>
          <p:nvSpPr>
            <p:cNvPr id="36" name="Rectangle 7"/>
            <p:cNvSpPr>
              <a:spLocks noChangeArrowheads="1"/>
            </p:cNvSpPr>
            <p:nvPr/>
          </p:nvSpPr>
          <p:spPr bwMode="gray">
            <a:xfrm>
              <a:off x="1790700" y="2027238"/>
              <a:ext cx="5805488" cy="538162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2800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endParaRPr>
            </a:p>
          </p:txBody>
        </p:sp>
        <p:sp>
          <p:nvSpPr>
            <p:cNvPr id="37" name="AutoShape 8"/>
            <p:cNvSpPr>
              <a:spLocks noChangeArrowheads="1"/>
            </p:cNvSpPr>
            <p:nvPr/>
          </p:nvSpPr>
          <p:spPr bwMode="gray">
            <a:xfrm>
              <a:off x="1978025" y="2101850"/>
              <a:ext cx="5473700" cy="360363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latinLnBrk="0" hangingPunct="0"/>
              <a:endParaRPr kumimoji="0" lang="ko-KR" altLang="en-US"/>
            </a:p>
          </p:txBody>
        </p:sp>
        <p:grpSp>
          <p:nvGrpSpPr>
            <p:cNvPr id="38" name="Group 9"/>
            <p:cNvGrpSpPr>
              <a:grpSpLocks/>
            </p:cNvGrpSpPr>
            <p:nvPr/>
          </p:nvGrpSpPr>
          <p:grpSpPr bwMode="auto">
            <a:xfrm>
              <a:off x="1790700" y="2746375"/>
              <a:ext cx="5805488" cy="538163"/>
              <a:chOff x="1156" y="2182"/>
              <a:chExt cx="3657" cy="339"/>
            </a:xfrm>
          </p:grpSpPr>
          <p:sp>
            <p:nvSpPr>
              <p:cNvPr id="57" name="Rectangle 10"/>
              <p:cNvSpPr>
                <a:spLocks noChangeArrowheads="1"/>
              </p:cNvSpPr>
              <p:nvPr/>
            </p:nvSpPr>
            <p:spPr bwMode="gray">
              <a:xfrm>
                <a:off x="1156" y="2182"/>
                <a:ext cx="3657" cy="339"/>
              </a:xfrm>
              <a:prstGeom prst="rect">
                <a:avLst/>
              </a:prstGeom>
              <a:gradFill rotWithShape="1">
                <a:gsLst>
                  <a:gs pos="0">
                    <a:srgbClr val="009999">
                      <a:gamma/>
                      <a:shade val="30196"/>
                      <a:invGamma/>
                    </a:srgbClr>
                  </a:gs>
                  <a:gs pos="50000">
                    <a:srgbClr val="009999">
                      <a:alpha val="50000"/>
                    </a:srgbClr>
                  </a:gs>
                  <a:gs pos="100000">
                    <a:srgbClr val="009999">
                      <a:gamma/>
                      <a:shade val="30196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800" b="1">
                  <a:solidFill>
                    <a:srgbClr val="FFFFFF"/>
                  </a:solidFill>
                  <a:latin typeface="Verdana" pitchFamily="34" charset="0"/>
                  <a:ea typeface="굴림" pitchFamily="50" charset="-127"/>
                </a:endParaRPr>
              </a:p>
            </p:txBody>
          </p:sp>
          <p:sp>
            <p:nvSpPr>
              <p:cNvPr id="58" name="AutoShape 11"/>
              <p:cNvSpPr>
                <a:spLocks noChangeArrowheads="1"/>
              </p:cNvSpPr>
              <p:nvPr/>
            </p:nvSpPr>
            <p:spPr bwMode="gray">
              <a:xfrm>
                <a:off x="1265" y="2242"/>
                <a:ext cx="3448" cy="227"/>
              </a:xfrm>
              <a:prstGeom prst="roundRect">
                <a:avLst>
                  <a:gd name="adj" fmla="val 16667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latinLnBrk="0" hangingPunct="0"/>
                <a:endParaRPr kumimoji="0" lang="ko-KR" altLang="en-US"/>
              </a:p>
            </p:txBody>
          </p:sp>
        </p:grpSp>
        <p:sp>
          <p:nvSpPr>
            <p:cNvPr id="39" name="Rectangle 12"/>
            <p:cNvSpPr>
              <a:spLocks noChangeArrowheads="1"/>
            </p:cNvSpPr>
            <p:nvPr/>
          </p:nvSpPr>
          <p:spPr bwMode="gray">
            <a:xfrm>
              <a:off x="1790700" y="3467100"/>
              <a:ext cx="5805488" cy="538163"/>
            </a:xfrm>
            <a:prstGeom prst="rect">
              <a:avLst/>
            </a:prstGeom>
            <a:gradFill rotWithShape="1">
              <a:gsLst>
                <a:gs pos="0">
                  <a:schemeClr val="tx1">
                    <a:gamma/>
                    <a:shade val="30196"/>
                    <a:invGamma/>
                  </a:schemeClr>
                </a:gs>
                <a:gs pos="50000">
                  <a:schemeClr val="tx1">
                    <a:alpha val="50000"/>
                  </a:schemeClr>
                </a:gs>
                <a:gs pos="100000">
                  <a:schemeClr val="tx1">
                    <a:gamma/>
                    <a:shade val="30196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2800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endParaRPr>
            </a:p>
          </p:txBody>
        </p:sp>
        <p:sp>
          <p:nvSpPr>
            <p:cNvPr id="40" name="AutoShape 13"/>
            <p:cNvSpPr>
              <a:spLocks noChangeArrowheads="1"/>
            </p:cNvSpPr>
            <p:nvPr/>
          </p:nvSpPr>
          <p:spPr bwMode="gray">
            <a:xfrm>
              <a:off x="1963738" y="3538538"/>
              <a:ext cx="5473700" cy="360362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latinLnBrk="0" hangingPunct="0"/>
              <a:endParaRPr kumimoji="0" lang="ko-KR" altLang="en-US"/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gray">
            <a:xfrm>
              <a:off x="2238374" y="2030413"/>
              <a:ext cx="4709889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400" b="1" dirty="0">
                  <a:latin typeface="Arial" charset="0"/>
                </a:rPr>
                <a:t> </a:t>
              </a:r>
              <a:r>
                <a:rPr lang="en-US" altLang="ko-KR" sz="2400" b="1" dirty="0" smtClean="0">
                  <a:solidFill>
                    <a:srgbClr val="FFFFFF"/>
                  </a:solidFill>
                  <a:latin typeface="Arial" charset="0"/>
                </a:rPr>
                <a:t>2. The Existed Applications</a:t>
              </a:r>
              <a:endParaRPr lang="en-US" altLang="ko-KR" sz="24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gray">
            <a:xfrm>
              <a:off x="2224088" y="1360488"/>
              <a:ext cx="537224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400" b="1" dirty="0">
                  <a:latin typeface="Arial" charset="0"/>
                </a:rPr>
                <a:t> </a:t>
              </a:r>
              <a:r>
                <a:rPr lang="en-US" altLang="ko-KR" sz="2400" b="1" dirty="0">
                  <a:solidFill>
                    <a:srgbClr val="FFFFFF"/>
                  </a:solidFill>
                  <a:latin typeface="Arial" charset="0"/>
                </a:rPr>
                <a:t>1. </a:t>
              </a:r>
              <a:r>
                <a:rPr lang="en-US" altLang="ko-KR" sz="2400" b="1" dirty="0" smtClean="0">
                  <a:solidFill>
                    <a:srgbClr val="FFFFFF"/>
                  </a:solidFill>
                  <a:latin typeface="Arial" charset="0"/>
                </a:rPr>
                <a:t>Background</a:t>
              </a:r>
              <a:endParaRPr lang="en-US" altLang="ko-KR" sz="24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3" name="Rectangle 16"/>
            <p:cNvSpPr>
              <a:spLocks noChangeArrowheads="1"/>
            </p:cNvSpPr>
            <p:nvPr/>
          </p:nvSpPr>
          <p:spPr bwMode="gray">
            <a:xfrm>
              <a:off x="2266950" y="2797175"/>
              <a:ext cx="496934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400" b="1" dirty="0">
                  <a:latin typeface="Arial" charset="0"/>
                </a:rPr>
                <a:t> </a:t>
              </a:r>
              <a:r>
                <a:rPr lang="en-US" altLang="ko-KR" sz="2400" b="1" dirty="0">
                  <a:solidFill>
                    <a:srgbClr val="FFFFFF"/>
                  </a:solidFill>
                  <a:latin typeface="Arial" charset="0"/>
                </a:rPr>
                <a:t>3. </a:t>
              </a:r>
              <a:r>
                <a:rPr lang="en-US" altLang="ko-KR" sz="2400" b="1" dirty="0" smtClean="0">
                  <a:solidFill>
                    <a:srgbClr val="FFFFFF"/>
                  </a:solidFill>
                  <a:latin typeface="Arial" charset="0"/>
                </a:rPr>
                <a:t>Introduction of Our System </a:t>
              </a:r>
              <a:endParaRPr lang="en-US" altLang="ko-KR" sz="24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4" name="Rectangle 17"/>
            <p:cNvSpPr>
              <a:spLocks noChangeArrowheads="1"/>
            </p:cNvSpPr>
            <p:nvPr/>
          </p:nvSpPr>
          <p:spPr bwMode="gray">
            <a:xfrm>
              <a:off x="2266950" y="3479800"/>
              <a:ext cx="525737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400" b="1" dirty="0">
                  <a:latin typeface="Arial" charset="0"/>
                </a:rPr>
                <a:t> </a:t>
              </a:r>
              <a:r>
                <a:rPr lang="en-US" altLang="ko-KR" sz="2400" b="1" dirty="0" smtClean="0">
                  <a:solidFill>
                    <a:srgbClr val="FFFFFF"/>
                  </a:solidFill>
                  <a:latin typeface="Arial" charset="0"/>
                </a:rPr>
                <a:t>4. Program Contents</a:t>
              </a:r>
              <a:endParaRPr lang="en-US" altLang="ko-KR" sz="24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45" name="Group 4"/>
            <p:cNvGrpSpPr>
              <a:grpSpLocks/>
            </p:cNvGrpSpPr>
            <p:nvPr/>
          </p:nvGrpSpPr>
          <p:grpSpPr bwMode="auto">
            <a:xfrm>
              <a:off x="1763713" y="4186238"/>
              <a:ext cx="5805487" cy="538162"/>
              <a:chOff x="1156" y="1318"/>
              <a:chExt cx="3657" cy="339"/>
            </a:xfrm>
          </p:grpSpPr>
          <p:sp>
            <p:nvSpPr>
              <p:cNvPr id="55" name="Rectangle 5"/>
              <p:cNvSpPr>
                <a:spLocks noChangeArrowheads="1"/>
              </p:cNvSpPr>
              <p:nvPr/>
            </p:nvSpPr>
            <p:spPr bwMode="gray">
              <a:xfrm>
                <a:off x="1156" y="1318"/>
                <a:ext cx="3657" cy="339"/>
              </a:xfrm>
              <a:prstGeom prst="rect">
                <a:avLst/>
              </a:prstGeom>
              <a:gradFill rotWithShape="1">
                <a:gsLst>
                  <a:gs pos="0">
                    <a:schemeClr val="hlink">
                      <a:gamma/>
                      <a:shade val="46275"/>
                      <a:invGamma/>
                    </a:schemeClr>
                  </a:gs>
                  <a:gs pos="50000">
                    <a:schemeClr val="hlink">
                      <a:alpha val="50000"/>
                    </a:schemeClr>
                  </a:gs>
                  <a:gs pos="100000">
                    <a:schemeClr val="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800" b="1">
                  <a:solidFill>
                    <a:srgbClr val="FFFFFF"/>
                  </a:solidFill>
                  <a:latin typeface="Verdana" pitchFamily="34" charset="0"/>
                  <a:ea typeface="굴림" pitchFamily="50" charset="-127"/>
                </a:endParaRPr>
              </a:p>
            </p:txBody>
          </p:sp>
          <p:sp>
            <p:nvSpPr>
              <p:cNvPr id="56" name="AutoShape 6"/>
              <p:cNvSpPr>
                <a:spLocks noChangeArrowheads="1"/>
              </p:cNvSpPr>
              <p:nvPr/>
            </p:nvSpPr>
            <p:spPr bwMode="gray">
              <a:xfrm>
                <a:off x="1265" y="1371"/>
                <a:ext cx="3448" cy="227"/>
              </a:xfrm>
              <a:prstGeom prst="roundRect">
                <a:avLst>
                  <a:gd name="adj" fmla="val 16667"/>
                </a:avLst>
              </a:prstGeom>
              <a:solidFill>
                <a:schemeClr val="hlink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latinLnBrk="0" hangingPunct="0"/>
                <a:endParaRPr kumimoji="0" lang="ko-KR" altLang="en-US"/>
              </a:p>
            </p:txBody>
          </p:sp>
        </p:grpSp>
        <p:sp>
          <p:nvSpPr>
            <p:cNvPr id="46" name="Rectangle 7"/>
            <p:cNvSpPr>
              <a:spLocks noChangeArrowheads="1"/>
            </p:cNvSpPr>
            <p:nvPr/>
          </p:nvSpPr>
          <p:spPr bwMode="gray">
            <a:xfrm>
              <a:off x="1763713" y="4906963"/>
              <a:ext cx="5805487" cy="538162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5000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 sz="2800" b="1">
                <a:solidFill>
                  <a:srgbClr val="FFFFFF"/>
                </a:solidFill>
                <a:latin typeface="Verdana" pitchFamily="34" charset="0"/>
                <a:ea typeface="굴림" pitchFamily="50" charset="-127"/>
              </a:endParaRPr>
            </a:p>
          </p:txBody>
        </p:sp>
        <p:sp>
          <p:nvSpPr>
            <p:cNvPr id="47" name="AutoShape 8"/>
            <p:cNvSpPr>
              <a:spLocks noChangeArrowheads="1"/>
            </p:cNvSpPr>
            <p:nvPr/>
          </p:nvSpPr>
          <p:spPr bwMode="gray">
            <a:xfrm>
              <a:off x="2051720" y="5013176"/>
              <a:ext cx="5473700" cy="360363"/>
            </a:xfrm>
            <a:prstGeom prst="roundRect">
              <a:avLst>
                <a:gd name="adj" fmla="val 16667"/>
              </a:avLst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pPr eaLnBrk="0" latinLnBrk="0" hangingPunct="0"/>
              <a:endParaRPr kumimoji="0" lang="ko-KR" altLang="en-US"/>
            </a:p>
          </p:txBody>
        </p:sp>
        <p:sp>
          <p:nvSpPr>
            <p:cNvPr id="48" name="Rectangle 14"/>
            <p:cNvSpPr>
              <a:spLocks noChangeArrowheads="1"/>
            </p:cNvSpPr>
            <p:nvPr/>
          </p:nvSpPr>
          <p:spPr bwMode="gray">
            <a:xfrm>
              <a:off x="2211388" y="4910138"/>
              <a:ext cx="4103687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altLang="ko-KR" sz="2400" b="1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49" name="Rectangle 15"/>
            <p:cNvSpPr>
              <a:spLocks noChangeArrowheads="1"/>
            </p:cNvSpPr>
            <p:nvPr/>
          </p:nvSpPr>
          <p:spPr bwMode="gray">
            <a:xfrm>
              <a:off x="2278062" y="4240213"/>
              <a:ext cx="611038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400" b="1" dirty="0">
                  <a:latin typeface="Arial" charset="0"/>
                </a:rPr>
                <a:t> </a:t>
              </a:r>
              <a:r>
                <a:rPr lang="en-US" altLang="ko-KR" sz="2400" b="1" dirty="0">
                  <a:solidFill>
                    <a:srgbClr val="FFFFFF"/>
                  </a:solidFill>
                  <a:latin typeface="Arial" charset="0"/>
                </a:rPr>
                <a:t>5. </a:t>
              </a:r>
              <a:r>
                <a:rPr lang="en-US" altLang="ko-KR" sz="2400" b="1" dirty="0" smtClean="0">
                  <a:solidFill>
                    <a:srgbClr val="FFFFFF"/>
                  </a:solidFill>
                  <a:latin typeface="Arial" charset="0"/>
                </a:rPr>
                <a:t>Conclusions</a:t>
              </a:r>
              <a:endParaRPr lang="en-US" altLang="ko-KR" sz="2400" b="1" dirty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50" name="Group 9"/>
            <p:cNvGrpSpPr>
              <a:grpSpLocks/>
            </p:cNvGrpSpPr>
            <p:nvPr/>
          </p:nvGrpSpPr>
          <p:grpSpPr bwMode="auto">
            <a:xfrm>
              <a:off x="1790700" y="5627688"/>
              <a:ext cx="5805488" cy="538162"/>
              <a:chOff x="1156" y="2182"/>
              <a:chExt cx="3657" cy="339"/>
            </a:xfrm>
          </p:grpSpPr>
          <p:sp>
            <p:nvSpPr>
              <p:cNvPr id="53" name="Rectangle 10"/>
              <p:cNvSpPr>
                <a:spLocks noChangeArrowheads="1"/>
              </p:cNvSpPr>
              <p:nvPr/>
            </p:nvSpPr>
            <p:spPr bwMode="gray">
              <a:xfrm>
                <a:off x="1156" y="2182"/>
                <a:ext cx="3657" cy="339"/>
              </a:xfrm>
              <a:prstGeom prst="rect">
                <a:avLst/>
              </a:prstGeom>
              <a:gradFill rotWithShape="1">
                <a:gsLst>
                  <a:gs pos="0">
                    <a:srgbClr val="009999">
                      <a:gamma/>
                      <a:shade val="30196"/>
                      <a:invGamma/>
                    </a:srgbClr>
                  </a:gs>
                  <a:gs pos="50000">
                    <a:srgbClr val="009999">
                      <a:alpha val="50000"/>
                    </a:srgbClr>
                  </a:gs>
                  <a:gs pos="100000">
                    <a:srgbClr val="009999">
                      <a:gamma/>
                      <a:shade val="30196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ko-KR" altLang="en-US" sz="2800" b="1">
                  <a:solidFill>
                    <a:srgbClr val="FFFFFF"/>
                  </a:solidFill>
                  <a:latin typeface="Verdana" pitchFamily="34" charset="0"/>
                  <a:ea typeface="굴림" pitchFamily="50" charset="-127"/>
                </a:endParaRPr>
              </a:p>
            </p:txBody>
          </p:sp>
          <p:sp>
            <p:nvSpPr>
              <p:cNvPr id="54" name="AutoShape 11"/>
              <p:cNvSpPr>
                <a:spLocks noChangeArrowheads="1"/>
              </p:cNvSpPr>
              <p:nvPr/>
            </p:nvSpPr>
            <p:spPr bwMode="gray">
              <a:xfrm>
                <a:off x="1265" y="2242"/>
                <a:ext cx="3448" cy="227"/>
              </a:xfrm>
              <a:prstGeom prst="roundRect">
                <a:avLst>
                  <a:gd name="adj" fmla="val 16667"/>
                </a:avLst>
              </a:prstGeom>
              <a:solidFill>
                <a:srgbClr val="009999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0" latinLnBrk="0" hangingPunct="0"/>
                <a:endParaRPr kumimoji="0" lang="ko-KR" altLang="en-US"/>
              </a:p>
            </p:txBody>
          </p:sp>
        </p:grpSp>
        <p:sp>
          <p:nvSpPr>
            <p:cNvPr id="51" name="Rectangle 16"/>
            <p:cNvSpPr>
              <a:spLocks noChangeArrowheads="1"/>
            </p:cNvSpPr>
            <p:nvPr/>
          </p:nvSpPr>
          <p:spPr bwMode="gray">
            <a:xfrm>
              <a:off x="2266950" y="5678488"/>
              <a:ext cx="2592388" cy="460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ko-KR" altLang="en-US" sz="2400" b="1" dirty="0">
                  <a:latin typeface="Arial" charset="0"/>
                </a:rPr>
                <a:t> </a:t>
              </a:r>
              <a:r>
                <a:rPr lang="en-US" altLang="ko-KR" sz="2400" dirty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charset="0"/>
                </a:rPr>
                <a:t> </a:t>
              </a:r>
              <a:r>
                <a:rPr lang="en-US" altLang="ko-KR" sz="2400" dirty="0" smtClean="0">
                  <a:ln w="18415" cmpd="sng">
                    <a:solidFill>
                      <a:srgbClr val="FFFFFF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63500" dir="3600000" algn="tl" rotWithShape="0">
                      <a:srgbClr val="000000">
                        <a:alpha val="70000"/>
                      </a:srgbClr>
                    </a:outerShdw>
                  </a:effectLst>
                  <a:latin typeface="Arial" charset="0"/>
                </a:rPr>
                <a:t>  Q  </a:t>
              </a:r>
              <a:r>
                <a:rPr lang="en-US" altLang="ko-KR" sz="2400" b="1" dirty="0">
                  <a:solidFill>
                    <a:srgbClr val="FFFFFF"/>
                  </a:solidFill>
                  <a:latin typeface="Arial" charset="0"/>
                </a:rPr>
                <a:t>&amp;  A</a:t>
              </a:r>
            </a:p>
          </p:txBody>
        </p:sp>
        <p:sp>
          <p:nvSpPr>
            <p:cNvPr id="52" name="Rectangle 14"/>
            <p:cNvSpPr>
              <a:spLocks noChangeArrowheads="1"/>
            </p:cNvSpPr>
            <p:nvPr/>
          </p:nvSpPr>
          <p:spPr bwMode="gray">
            <a:xfrm>
              <a:off x="2268538" y="4911725"/>
              <a:ext cx="5183782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400" b="1" dirty="0">
                  <a:latin typeface="Arial" charset="0"/>
                </a:rPr>
                <a:t> </a:t>
              </a:r>
              <a:r>
                <a:rPr lang="en-US" altLang="ko-KR" sz="2400" b="1" dirty="0">
                  <a:solidFill>
                    <a:srgbClr val="FFFFFF"/>
                  </a:solidFill>
                  <a:latin typeface="Arial" charset="0"/>
                </a:rPr>
                <a:t>6</a:t>
              </a:r>
              <a:r>
                <a:rPr lang="en-US" altLang="ko-KR" sz="2400" b="1" dirty="0" smtClean="0">
                  <a:solidFill>
                    <a:srgbClr val="FFFFFF"/>
                  </a:solidFill>
                  <a:latin typeface="Arial" charset="0"/>
                </a:rPr>
                <a:t>.</a:t>
              </a:r>
              <a:r>
                <a:rPr lang="ko-KR" altLang="en-US" sz="2400" b="1" dirty="0" smtClean="0">
                  <a:solidFill>
                    <a:srgbClr val="FFFFFF"/>
                  </a:solidFill>
                  <a:latin typeface="Arial" charset="0"/>
                </a:rPr>
                <a:t> </a:t>
              </a:r>
              <a:r>
                <a:rPr lang="en-US" altLang="ko-KR" sz="2400" b="1" dirty="0" smtClean="0">
                  <a:solidFill>
                    <a:srgbClr val="FFFFFF"/>
                  </a:solidFill>
                  <a:latin typeface="Arial" charset="0"/>
                </a:rPr>
                <a:t>Program Demonstration &lt;</a:t>
              </a:r>
              <a:r>
                <a:rPr lang="en-US" altLang="ko-KR" sz="2400" b="1" dirty="0" err="1" smtClean="0">
                  <a:solidFill>
                    <a:srgbClr val="FFFFFF"/>
                  </a:solidFill>
                  <a:latin typeface="Arial" charset="0"/>
                </a:rPr>
                <a:t>avi</a:t>
              </a:r>
              <a:r>
                <a:rPr lang="en-US" altLang="ko-KR" sz="2400" b="1" dirty="0" smtClean="0">
                  <a:solidFill>
                    <a:srgbClr val="FFFFFF"/>
                  </a:solidFill>
                  <a:latin typeface="Arial" charset="0"/>
                </a:rPr>
                <a:t>&gt;</a:t>
              </a:r>
              <a:endParaRPr lang="en-US" altLang="ko-KR" sz="2400" b="1" dirty="0">
                <a:solidFill>
                  <a:srgbClr val="FFFFFF"/>
                </a:solidFill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4. Program Contents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Tokyo, Japan, 4-5 February 2013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F7472-2550-4771-8857-CD3F9620FA49}" type="slidenum">
              <a:rPr lang="en-US" altLang="ko-KR" smtClean="0"/>
              <a:pPr/>
              <a:t>20</a:t>
            </a:fld>
            <a:endParaRPr lang="en-US" altLang="ko-KR"/>
          </a:p>
        </p:txBody>
      </p:sp>
      <p:grpSp>
        <p:nvGrpSpPr>
          <p:cNvPr id="6" name="그룹 5"/>
          <p:cNvGrpSpPr/>
          <p:nvPr/>
        </p:nvGrpSpPr>
        <p:grpSpPr>
          <a:xfrm>
            <a:off x="1835696" y="1916832"/>
            <a:ext cx="6249677" cy="4059852"/>
            <a:chOff x="1259632" y="1700808"/>
            <a:chExt cx="6644580" cy="4440819"/>
          </a:xfrm>
        </p:grpSpPr>
        <p:pic>
          <p:nvPicPr>
            <p:cNvPr id="7" name="그림 6" descr="응급연락처-지도-검색결과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9632" y="1700808"/>
              <a:ext cx="2664792" cy="444081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" name="직사각형 7"/>
            <p:cNvSpPr/>
            <p:nvPr/>
          </p:nvSpPr>
          <p:spPr>
            <a:xfrm>
              <a:off x="3947798" y="2204864"/>
              <a:ext cx="3956414" cy="37032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>
                  <a:solidFill>
                    <a:schemeClr val="tx2"/>
                  </a:solidFill>
                </a:rPr>
                <a:t>Emergency Telephone,   Map View</a:t>
              </a: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3954551" y="1891038"/>
              <a:ext cx="16032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400" dirty="0" smtClean="0"/>
                <a:t>Emergency Contact</a:t>
              </a:r>
            </a:p>
          </p:txBody>
        </p:sp>
      </p:grpSp>
      <p:sp>
        <p:nvSpPr>
          <p:cNvPr id="10" name="직사각형 9"/>
          <p:cNvSpPr/>
          <p:nvPr/>
        </p:nvSpPr>
        <p:spPr>
          <a:xfrm>
            <a:off x="827584" y="1196752"/>
            <a:ext cx="41761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altLang="ko-KR" sz="2800" kern="0" dirty="0" smtClean="0">
                <a:solidFill>
                  <a:schemeClr val="tx2"/>
                </a:solidFill>
                <a:ea typeface="굴림" pitchFamily="50" charset="-127"/>
                <a:cs typeface="Times New Roman" pitchFamily="18" charset="0"/>
              </a:rPr>
              <a:t> Emergency Contact</a:t>
            </a:r>
            <a:endParaRPr lang="ko-KR" altLang="en-US" sz="2800" kern="0" dirty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4. Program Contents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Tokyo, Japan, 4-5 February 2013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F7472-2550-4771-8857-CD3F9620FA49}" type="slidenum">
              <a:rPr lang="en-US" altLang="ko-KR" smtClean="0"/>
              <a:pPr/>
              <a:t>21</a:t>
            </a:fld>
            <a:endParaRPr lang="en-US" altLang="ko-KR"/>
          </a:p>
        </p:txBody>
      </p:sp>
      <p:grpSp>
        <p:nvGrpSpPr>
          <p:cNvPr id="6" name="그룹 5"/>
          <p:cNvGrpSpPr/>
          <p:nvPr/>
        </p:nvGrpSpPr>
        <p:grpSpPr>
          <a:xfrm>
            <a:off x="1547664" y="1806905"/>
            <a:ext cx="6264696" cy="4321075"/>
            <a:chOff x="1380507" y="1772221"/>
            <a:chExt cx="6264696" cy="4465091"/>
          </a:xfrm>
        </p:grpSpPr>
        <p:pic>
          <p:nvPicPr>
            <p:cNvPr id="7" name="그림 6" descr="응급연락처-지도-전화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380507" y="1772221"/>
              <a:ext cx="2543421" cy="44650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직사각형 7"/>
            <p:cNvSpPr/>
            <p:nvPr/>
          </p:nvSpPr>
          <p:spPr>
            <a:xfrm>
              <a:off x="3921098" y="1935642"/>
              <a:ext cx="1603259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400" dirty="0" smtClean="0"/>
                <a:t>Emergency Contact</a:t>
              </a: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3923928" y="2249468"/>
              <a:ext cx="372127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>
                  <a:solidFill>
                    <a:schemeClr val="tx2"/>
                  </a:solidFill>
                </a:rPr>
                <a:t>Emergency Telephone,  Map View</a:t>
              </a: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3923928" y="4149080"/>
              <a:ext cx="303493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>
                  <a:solidFill>
                    <a:schemeClr val="tx2"/>
                  </a:solidFill>
                </a:rPr>
                <a:t>Telephone Number: 055-322-7582</a:t>
              </a: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3923928" y="4581128"/>
              <a:ext cx="17781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>
                  <a:solidFill>
                    <a:schemeClr val="tx2"/>
                  </a:solidFill>
                </a:rPr>
                <a:t>Telephone,       End</a:t>
              </a: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3923928" y="5229200"/>
              <a:ext cx="372127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>
                  <a:solidFill>
                    <a:schemeClr val="tx2"/>
                  </a:solidFill>
                </a:rPr>
                <a:t>Emergency Telephone,   Map View</a:t>
              </a: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3923928" y="3501008"/>
              <a:ext cx="2678747" cy="6042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err="1" smtClean="0">
                  <a:solidFill>
                    <a:schemeClr val="tx2"/>
                  </a:solidFill>
                </a:rPr>
                <a:t>Gyeongnam</a:t>
              </a:r>
              <a:r>
                <a:rPr lang="en-US" altLang="ko-KR" sz="1600" dirty="0" smtClean="0">
                  <a:solidFill>
                    <a:schemeClr val="tx2"/>
                  </a:solidFill>
                </a:rPr>
                <a:t> </a:t>
              </a:r>
              <a:r>
                <a:rPr lang="en-US" altLang="ko-KR" sz="1600" dirty="0" err="1" smtClean="0">
                  <a:solidFill>
                    <a:schemeClr val="tx2"/>
                  </a:solidFill>
                </a:rPr>
                <a:t>Gimhaesi</a:t>
              </a:r>
              <a:r>
                <a:rPr lang="en-US" altLang="ko-KR" sz="1600" dirty="0" smtClean="0">
                  <a:solidFill>
                    <a:schemeClr val="tx2"/>
                  </a:solidFill>
                </a:rPr>
                <a:t> </a:t>
              </a:r>
            </a:p>
            <a:p>
              <a:pPr lvl="0"/>
              <a:r>
                <a:rPr lang="en-US" altLang="ko-KR" sz="1600" dirty="0" err="1" smtClean="0">
                  <a:solidFill>
                    <a:schemeClr val="tx2"/>
                  </a:solidFill>
                </a:rPr>
                <a:t>Obangdong</a:t>
              </a:r>
              <a:r>
                <a:rPr lang="en-US" altLang="ko-KR" sz="1600" dirty="0" smtClean="0">
                  <a:solidFill>
                    <a:schemeClr val="tx2"/>
                  </a:solidFill>
                </a:rPr>
                <a:t> 528-8 (Ye…</a:t>
              </a: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683568" y="1052736"/>
            <a:ext cx="42130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altLang="ko-KR" kern="0" dirty="0" smtClean="0">
                <a:solidFill>
                  <a:schemeClr val="tx2"/>
                </a:solidFill>
                <a:ea typeface="굴림" pitchFamily="50" charset="-127"/>
                <a:cs typeface="Times New Roman" pitchFamily="18" charset="0"/>
              </a:rPr>
              <a:t> </a:t>
            </a:r>
            <a:r>
              <a:rPr lang="en-US" altLang="ko-KR" sz="2800" kern="0" dirty="0" smtClean="0">
                <a:solidFill>
                  <a:schemeClr val="tx2"/>
                </a:solidFill>
                <a:ea typeface="굴림" pitchFamily="50" charset="-127"/>
                <a:cs typeface="Times New Roman" pitchFamily="18" charset="0"/>
              </a:rPr>
              <a:t>Emergency Contact</a:t>
            </a:r>
            <a:endParaRPr lang="ko-KR" altLang="en-US" sz="2800" kern="0" dirty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4. Program Contents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Tokyo, Japan, 4-5 February 2013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F7472-2550-4771-8857-CD3F9620FA49}" type="slidenum">
              <a:rPr lang="en-US" altLang="ko-KR" smtClean="0"/>
              <a:pPr/>
              <a:t>22</a:t>
            </a:fld>
            <a:endParaRPr lang="en-US" altLang="ko-KR"/>
          </a:p>
        </p:txBody>
      </p:sp>
      <p:grpSp>
        <p:nvGrpSpPr>
          <p:cNvPr id="6" name="그룹 5"/>
          <p:cNvGrpSpPr/>
          <p:nvPr/>
        </p:nvGrpSpPr>
        <p:grpSpPr>
          <a:xfrm>
            <a:off x="1691680" y="1916832"/>
            <a:ext cx="5832648" cy="4033043"/>
            <a:chOff x="1736545" y="1772221"/>
            <a:chExt cx="5901607" cy="4177059"/>
          </a:xfrm>
        </p:grpSpPr>
        <p:pic>
          <p:nvPicPr>
            <p:cNvPr id="7" name="그림 6" descr="기록전달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36545" y="1772221"/>
              <a:ext cx="2332051" cy="4177059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" name="직사각형 7"/>
            <p:cNvSpPr/>
            <p:nvPr/>
          </p:nvSpPr>
          <p:spPr>
            <a:xfrm>
              <a:off x="4074034" y="2204864"/>
              <a:ext cx="231666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>
                  <a:solidFill>
                    <a:schemeClr val="tx2"/>
                  </a:solidFill>
                </a:rPr>
                <a:t>Today’s Date:   2012/3/29</a:t>
              </a: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4067944" y="2636912"/>
              <a:ext cx="3570208" cy="89255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300" dirty="0" smtClean="0">
                  <a:solidFill>
                    <a:schemeClr val="tx2"/>
                  </a:solidFill>
                </a:rPr>
                <a:t>Meanwhile, the record blood sugar and </a:t>
              </a:r>
            </a:p>
            <a:p>
              <a:pPr lvl="0"/>
              <a:r>
                <a:rPr lang="en-US" altLang="ko-KR" sz="1300" dirty="0" smtClean="0">
                  <a:solidFill>
                    <a:schemeClr val="tx2"/>
                  </a:solidFill>
                </a:rPr>
                <a:t>blood pressure, such as the records are </a:t>
              </a:r>
            </a:p>
            <a:p>
              <a:pPr lvl="0"/>
              <a:r>
                <a:rPr lang="en-US" altLang="ko-KR" sz="1300" dirty="0" smtClean="0">
                  <a:solidFill>
                    <a:schemeClr val="tx2"/>
                  </a:solidFill>
                </a:rPr>
                <a:t>converted into an Excel file. </a:t>
              </a:r>
            </a:p>
            <a:p>
              <a:pPr lvl="0"/>
              <a:r>
                <a:rPr lang="en-US" altLang="ko-KR" sz="1300" dirty="0" smtClean="0">
                  <a:solidFill>
                    <a:schemeClr val="tx2"/>
                  </a:solidFill>
                </a:rPr>
                <a:t>Then sent to it by e-mail.</a:t>
              </a: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4067944" y="3717032"/>
              <a:ext cx="230704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>
                  <a:solidFill>
                    <a:schemeClr val="tx2"/>
                  </a:solidFill>
                </a:rPr>
                <a:t>Record-mail transmission</a:t>
              </a: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4067944" y="4581128"/>
              <a:ext cx="236154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>
                  <a:solidFill>
                    <a:schemeClr val="tx2"/>
                  </a:solidFill>
                </a:rPr>
                <a:t>Change the e-mail address</a:t>
              </a: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4090246" y="1916832"/>
              <a:ext cx="1547218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400" dirty="0" smtClean="0"/>
                <a:t>Recorded Delivery</a:t>
              </a: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952226" y="1116033"/>
            <a:ext cx="35477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altLang="ko-KR" kern="0" dirty="0" smtClean="0">
                <a:solidFill>
                  <a:schemeClr val="tx2"/>
                </a:solidFill>
                <a:ea typeface="굴림" pitchFamily="50" charset="-127"/>
                <a:cs typeface="Times New Roman" pitchFamily="18" charset="0"/>
              </a:rPr>
              <a:t> </a:t>
            </a:r>
            <a:r>
              <a:rPr lang="en-US" altLang="ko-KR" sz="2800" kern="0" dirty="0" smtClean="0">
                <a:solidFill>
                  <a:schemeClr val="tx2"/>
                </a:solidFill>
                <a:ea typeface="굴림" pitchFamily="50" charset="-127"/>
                <a:cs typeface="Times New Roman" pitchFamily="18" charset="0"/>
              </a:rPr>
              <a:t>Record Delivery</a:t>
            </a:r>
            <a:endParaRPr lang="en-US" altLang="ko-KR" sz="2800" kern="0" dirty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4. Program Contents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Tokyo, Japan, 4-5 February 2013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F7472-2550-4771-8857-CD3F9620FA49}" type="slidenum">
              <a:rPr lang="en-US" altLang="ko-KR" smtClean="0"/>
              <a:pPr/>
              <a:t>23</a:t>
            </a:fld>
            <a:endParaRPr lang="en-US" altLang="ko-KR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1475" y="1628775"/>
            <a:ext cx="7142933" cy="4464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>
          <a:xfrm>
            <a:off x="683568" y="908720"/>
            <a:ext cx="35477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lang="en-US" altLang="ko-KR" kern="0" dirty="0" smtClean="0">
                <a:solidFill>
                  <a:schemeClr val="tx2"/>
                </a:solidFill>
                <a:ea typeface="굴림" pitchFamily="50" charset="-127"/>
                <a:cs typeface="Times New Roman" pitchFamily="18" charset="0"/>
              </a:rPr>
              <a:t> </a:t>
            </a:r>
            <a:r>
              <a:rPr lang="en-US" altLang="ko-KR" sz="2800" kern="0" dirty="0" smtClean="0">
                <a:solidFill>
                  <a:schemeClr val="tx2"/>
                </a:solidFill>
                <a:ea typeface="굴림" pitchFamily="50" charset="-127"/>
                <a:cs typeface="Times New Roman" pitchFamily="18" charset="0"/>
              </a:rPr>
              <a:t>Record Delivery</a:t>
            </a:r>
            <a:endParaRPr lang="en-US" altLang="ko-KR" sz="2800" kern="0" dirty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Tokyo, Japan, 4-5 February 2013</a:t>
            </a:r>
            <a:endParaRPr 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F7472-2550-4771-8857-CD3F9620FA49}" type="slidenum">
              <a:rPr lang="en-US" altLang="ko-KR" smtClean="0"/>
              <a:pPr/>
              <a:t>24</a:t>
            </a:fld>
            <a:endParaRPr lang="en-US" altLang="ko-KR"/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395536" y="1556792"/>
            <a:ext cx="3024336" cy="4464496"/>
            <a:chOff x="113" y="1676"/>
            <a:chExt cx="2190" cy="2599"/>
          </a:xfrm>
        </p:grpSpPr>
        <p:sp>
          <p:nvSpPr>
            <p:cNvPr id="7" name="Freeform 8"/>
            <p:cNvSpPr>
              <a:spLocks/>
            </p:cNvSpPr>
            <p:nvPr/>
          </p:nvSpPr>
          <p:spPr bwMode="auto">
            <a:xfrm flipH="1">
              <a:off x="113" y="3886"/>
              <a:ext cx="390" cy="270"/>
            </a:xfrm>
            <a:custGeom>
              <a:avLst/>
              <a:gdLst>
                <a:gd name="T0" fmla="*/ 84 w 390"/>
                <a:gd name="T1" fmla="*/ 198 h 270"/>
                <a:gd name="T2" fmla="*/ 390 w 390"/>
                <a:gd name="T3" fmla="*/ 0 h 270"/>
                <a:gd name="T4" fmla="*/ 54 w 390"/>
                <a:gd name="T5" fmla="*/ 24 h 270"/>
                <a:gd name="T6" fmla="*/ 0 w 390"/>
                <a:gd name="T7" fmla="*/ 270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0"/>
                <a:gd name="T13" fmla="*/ 0 h 270"/>
                <a:gd name="T14" fmla="*/ 390 w 390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0" h="270">
                  <a:moveTo>
                    <a:pt x="84" y="198"/>
                  </a:moveTo>
                  <a:lnTo>
                    <a:pt x="390" y="0"/>
                  </a:lnTo>
                  <a:lnTo>
                    <a:pt x="54" y="24"/>
                  </a:lnTo>
                  <a:lnTo>
                    <a:pt x="0" y="270"/>
                  </a:lnTo>
                </a:path>
              </a:pathLst>
            </a:custGeom>
            <a:gradFill rotWithShape="1">
              <a:gsLst>
                <a:gs pos="0">
                  <a:srgbClr val="5F5F5F"/>
                </a:gs>
                <a:gs pos="100000">
                  <a:srgbClr val="2C2C2C">
                    <a:alpha val="0"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251" y="1676"/>
              <a:ext cx="2052" cy="2599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6FBDC3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Left">
                <a:rot lat="0" lon="20999970" rev="0"/>
              </a:camera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148FA8"/>
              </a:extrusionClr>
            </a:sp3d>
          </p:spPr>
          <p:txBody>
            <a:bodyPr wrap="none" anchor="ctr">
              <a:flatTx/>
            </a:bodyPr>
            <a:lstStyle/>
            <a:p>
              <a:pPr eaLnBrk="0" latinLnBrk="0" hangingPunct="0"/>
              <a:endParaRPr kumimoji="0" lang="ko-KR" altLang="en-US"/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489" y="2358"/>
              <a:ext cx="1632" cy="16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endParaRPr kumimoji="0" lang="en-US" altLang="ko-KR" sz="800" dirty="0">
                <a:latin typeface="HY견고딕" pitchFamily="18" charset="-127"/>
                <a:ea typeface="HY견고딕" pitchFamily="18" charset="-127"/>
              </a:endParaRPr>
            </a:p>
            <a:p>
              <a:pPr fontAlgn="t" latinLnBrk="0">
                <a:buFont typeface="Wingdings" pitchFamily="2" charset="2"/>
                <a:buChar char="Ø"/>
              </a:pPr>
              <a:r>
                <a:rPr kumimoji="0" lang="ko-KR" altLang="en-US" sz="1600" dirty="0">
                  <a:solidFill>
                    <a:schemeClr val="tx2"/>
                  </a:solidFill>
                  <a:latin typeface="HY견고딕" pitchFamily="18" charset="-127"/>
                  <a:ea typeface="HY견고딕" pitchFamily="18" charset="-127"/>
                </a:rPr>
                <a:t> </a:t>
              </a:r>
              <a:r>
                <a:rPr lang="ko-KR" altLang="ko-KR" sz="14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cs typeface="Times New Roman" pitchFamily="18" charset="0"/>
                </a:rPr>
                <a:t>More systematic management </a:t>
              </a:r>
              <a:r>
                <a:rPr lang="ko-KR" altLang="ko-KR" sz="1400" b="1" dirty="0" smtClean="0">
                  <a:solidFill>
                    <a:schemeClr val="tx2"/>
                  </a:solidFill>
                  <a:cs typeface="Times New Roman" pitchFamily="18" charset="0"/>
                </a:rPr>
                <a:t>can be diabetes whenever blood glucose and blood pressure reading</a:t>
              </a:r>
              <a:r>
                <a:rPr lang="en-US" altLang="ko-KR" sz="1400" b="1" dirty="0" smtClean="0">
                  <a:solidFill>
                    <a:schemeClr val="tx2"/>
                  </a:solidFill>
                  <a:cs typeface="Times New Roman" pitchFamily="18" charset="0"/>
                </a:rPr>
                <a:t> the</a:t>
              </a:r>
              <a:r>
                <a:rPr lang="ko-KR" altLang="ko-KR" sz="1400" b="1" dirty="0" smtClean="0">
                  <a:solidFill>
                    <a:schemeClr val="tx2"/>
                  </a:solidFill>
                  <a:cs typeface="Times New Roman" pitchFamily="18" charset="0"/>
                </a:rPr>
                <a:t> </a:t>
              </a:r>
              <a:r>
                <a:rPr lang="ko-KR" altLang="ko-KR" sz="14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cs typeface="Times New Roman" pitchFamily="18" charset="0"/>
                </a:rPr>
                <a:t>comment.</a:t>
              </a:r>
              <a:endParaRPr lang="en-US" altLang="ko-KR" sz="1400" b="1" dirty="0" smtClean="0">
                <a:solidFill>
                  <a:schemeClr val="bg2">
                    <a:lumMod val="60000"/>
                    <a:lumOff val="40000"/>
                  </a:schemeClr>
                </a:solidFill>
                <a:cs typeface="Times New Roman" pitchFamily="18" charset="0"/>
              </a:endParaRPr>
            </a:p>
            <a:p>
              <a:pPr fontAlgn="t" latinLnBrk="0">
                <a:buFont typeface="Wingdings" pitchFamily="2" charset="2"/>
                <a:buChar char="Ø"/>
              </a:pPr>
              <a:endParaRPr lang="en-US" altLang="ko-KR" sz="1400" b="1" dirty="0" smtClean="0">
                <a:solidFill>
                  <a:schemeClr val="tx2"/>
                </a:solidFill>
                <a:cs typeface="Times New Roman" pitchFamily="18" charset="0"/>
              </a:endParaRPr>
            </a:p>
            <a:p>
              <a:pPr fontAlgn="t" latinLnBrk="0">
                <a:buFont typeface="Wingdings" pitchFamily="2" charset="2"/>
                <a:buChar char="Ø"/>
              </a:pPr>
              <a:r>
                <a:rPr lang="en-US" altLang="ko-KR" sz="1400" b="1" dirty="0" smtClean="0">
                  <a:solidFill>
                    <a:schemeClr val="tx2"/>
                  </a:solidFill>
                  <a:cs typeface="Times New Roman" pitchFamily="18" charset="0"/>
                </a:rPr>
                <a:t> </a:t>
              </a:r>
              <a:r>
                <a:rPr lang="ko-KR" altLang="ko-KR" sz="1400" b="1" dirty="0" smtClean="0">
                  <a:solidFill>
                    <a:schemeClr val="tx2"/>
                  </a:solidFill>
                  <a:cs typeface="Times New Roman" pitchFamily="18" charset="0"/>
                </a:rPr>
                <a:t>Do not forget</a:t>
              </a:r>
              <a:r>
                <a:rPr lang="en-US" altLang="ko-KR" sz="1400" b="1" dirty="0" smtClean="0">
                  <a:solidFill>
                    <a:schemeClr val="tx2"/>
                  </a:solidFill>
                  <a:cs typeface="Times New Roman" pitchFamily="18" charset="0"/>
                </a:rPr>
                <a:t> </a:t>
              </a:r>
              <a:r>
                <a:rPr lang="ko-KR" altLang="ko-KR" sz="1400" b="1" dirty="0" smtClean="0">
                  <a:solidFill>
                    <a:schemeClr val="tx2"/>
                  </a:solidFill>
                  <a:cs typeface="Times New Roman" pitchFamily="18" charset="0"/>
                </a:rPr>
                <a:t>to measure blood pressure and blood sugar </a:t>
              </a:r>
              <a:r>
                <a:rPr lang="en-US" altLang="ko-KR" sz="1400" b="1" dirty="0" smtClean="0">
                  <a:solidFill>
                    <a:schemeClr val="tx2"/>
                  </a:solidFill>
                  <a:cs typeface="Times New Roman" pitchFamily="18" charset="0"/>
                </a:rPr>
                <a:t>by</a:t>
              </a:r>
              <a:r>
                <a:rPr lang="ko-KR" altLang="ko-KR" sz="1400" b="1" dirty="0" smtClean="0">
                  <a:solidFill>
                    <a:schemeClr val="tx2"/>
                  </a:solidFill>
                  <a:cs typeface="Times New Roman" pitchFamily="18" charset="0"/>
                </a:rPr>
                <a:t> </a:t>
              </a:r>
              <a:r>
                <a:rPr lang="en-US" altLang="ko-KR" sz="14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cs typeface="Times New Roman" pitchFamily="18" charset="0"/>
                </a:rPr>
                <a:t>alarm</a:t>
              </a:r>
              <a:r>
                <a:rPr lang="ko-KR" altLang="ko-KR" sz="14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cs typeface="Times New Roman" pitchFamily="18" charset="0"/>
                </a:rPr>
                <a:t>.</a:t>
              </a:r>
              <a:endParaRPr lang="ko-KR" altLang="ko-KR" sz="1400" b="1" dirty="0">
                <a:solidFill>
                  <a:schemeClr val="bg2">
                    <a:lumMod val="60000"/>
                    <a:lumOff val="40000"/>
                  </a:schemeClr>
                </a:solidFill>
                <a:cs typeface="Times New Roman" pitchFamily="18" charset="0"/>
              </a:endParaRPr>
            </a:p>
          </p:txBody>
        </p:sp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>
              <a:off x="590" y="1932"/>
              <a:ext cx="1414" cy="399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7BF41"/>
                </a:gs>
                <a:gs pos="100000">
                  <a:srgbClr val="333300"/>
                </a:gs>
              </a:gsLst>
              <a:lin ang="18900000" scaled="1"/>
            </a:gradFill>
            <a:ln w="9525">
              <a:round/>
              <a:headEnd/>
              <a:tailEnd/>
            </a:ln>
            <a:scene3d>
              <a:camera prst="legacyPerspectiveFront">
                <a:rot lat="300000" lon="20699960" rev="0"/>
              </a:camera>
              <a:lightRig rig="legacyFlat4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77BF41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latinLnBrk="0" hangingPunct="0"/>
              <a:r>
                <a:rPr kumimoji="0" lang="en-US" altLang="ko-KR" sz="1400" b="1" dirty="0" smtClean="0">
                  <a:solidFill>
                    <a:srgbClr val="FFFFFF"/>
                  </a:solidFill>
                  <a:ea typeface="HY헤드라인M" pitchFamily="18" charset="-127"/>
                  <a:cs typeface="Times New Roman" pitchFamily="18" charset="0"/>
                </a:rPr>
                <a:t>Awareness</a:t>
              </a:r>
              <a:endParaRPr kumimoji="0" lang="ko-KR" altLang="en-US" sz="1400" b="1" dirty="0">
                <a:solidFill>
                  <a:srgbClr val="FFFFFF"/>
                </a:solidFill>
                <a:ea typeface="HY헤드라인M" pitchFamily="18" charset="-127"/>
                <a:cs typeface="Times New Roman" pitchFamily="18" charset="0"/>
              </a:endParaRPr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5. Conclusions</a:t>
            </a:r>
          </a:p>
        </p:txBody>
      </p:sp>
      <p:grpSp>
        <p:nvGrpSpPr>
          <p:cNvPr id="11" name="Group 21"/>
          <p:cNvGrpSpPr>
            <a:grpSpLocks/>
          </p:cNvGrpSpPr>
          <p:nvPr/>
        </p:nvGrpSpPr>
        <p:grpSpPr bwMode="auto">
          <a:xfrm>
            <a:off x="3396122" y="1556792"/>
            <a:ext cx="2664296" cy="4248472"/>
            <a:chOff x="2154" y="1472"/>
            <a:chExt cx="1582" cy="2495"/>
          </a:xfrm>
        </p:grpSpPr>
        <p:sp>
          <p:nvSpPr>
            <p:cNvPr id="12" name="Rectangle 18"/>
            <p:cNvSpPr>
              <a:spLocks noChangeArrowheads="1"/>
            </p:cNvSpPr>
            <p:nvPr/>
          </p:nvSpPr>
          <p:spPr bwMode="auto">
            <a:xfrm>
              <a:off x="2154" y="1472"/>
              <a:ext cx="1582" cy="249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6FBDC3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"/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148FA8"/>
              </a:extrusionClr>
            </a:sp3d>
          </p:spPr>
          <p:txBody>
            <a:bodyPr wrap="none" anchor="ctr">
              <a:flatTx/>
            </a:bodyPr>
            <a:lstStyle/>
            <a:p>
              <a:pPr eaLnBrk="0" latinLnBrk="0" hangingPunct="0"/>
              <a:endParaRPr kumimoji="0" lang="ko-KR" altLang="en-US"/>
            </a:p>
          </p:txBody>
        </p:sp>
        <p:sp>
          <p:nvSpPr>
            <p:cNvPr id="14" name="Text Box 19"/>
            <p:cNvSpPr txBox="1">
              <a:spLocks noChangeArrowheads="1"/>
            </p:cNvSpPr>
            <p:nvPr/>
          </p:nvSpPr>
          <p:spPr bwMode="auto">
            <a:xfrm>
              <a:off x="2245" y="2010"/>
              <a:ext cx="1477" cy="16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/>
              <a:endParaRPr kumimoji="0" lang="en-US" altLang="ko-KR" sz="800" dirty="0">
                <a:latin typeface="HY견고딕" pitchFamily="18" charset="-127"/>
                <a:ea typeface="HY견고딕" pitchFamily="18" charset="-127"/>
              </a:endParaRPr>
            </a:p>
            <a:p>
              <a:pPr fontAlgn="t" latinLnBrk="0">
                <a:buFont typeface="Wingdings" pitchFamily="2" charset="2"/>
                <a:buChar char="Ø"/>
              </a:pPr>
              <a:r>
                <a:rPr lang="en-US" altLang="ko-KR" sz="1400" b="1" dirty="0" smtClean="0">
                  <a:solidFill>
                    <a:schemeClr val="tx2"/>
                  </a:solidFill>
                  <a:cs typeface="Times New Roman" pitchFamily="18" charset="0"/>
                </a:rPr>
                <a:t> </a:t>
              </a:r>
              <a:r>
                <a:rPr lang="ko-KR" altLang="ko-KR" sz="1400" b="1" dirty="0" smtClean="0">
                  <a:solidFill>
                    <a:schemeClr val="tx2"/>
                  </a:solidFill>
                  <a:cs typeface="Times New Roman" pitchFamily="18" charset="0"/>
                </a:rPr>
                <a:t>Patient record can see directly to </a:t>
              </a:r>
              <a:r>
                <a:rPr lang="ko-KR" altLang="ko-KR" sz="14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cs typeface="Times New Roman" pitchFamily="18" charset="0"/>
                </a:rPr>
                <a:t>query their status</a:t>
              </a:r>
              <a:r>
                <a:rPr lang="ko-KR" altLang="ko-KR" sz="1400" b="1" dirty="0" smtClean="0">
                  <a:solidFill>
                    <a:schemeClr val="tx2"/>
                  </a:solidFill>
                  <a:cs typeface="Times New Roman" pitchFamily="18" charset="0"/>
                </a:rPr>
                <a:t>.  Trying to query their status </a:t>
              </a:r>
              <a:r>
                <a:rPr lang="en-US" altLang="ko-KR" sz="1400" b="1" dirty="0" smtClean="0">
                  <a:solidFill>
                    <a:schemeClr val="tx2"/>
                  </a:solidFill>
                  <a:cs typeface="Times New Roman" pitchFamily="18" charset="0"/>
                </a:rPr>
                <a:t>by </a:t>
              </a:r>
              <a:r>
                <a:rPr lang="ko-KR" altLang="ko-KR" sz="1400" b="1" dirty="0" smtClean="0">
                  <a:solidFill>
                    <a:schemeClr val="tx2"/>
                  </a:solidFill>
                  <a:cs typeface="Times New Roman" pitchFamily="18" charset="0"/>
                </a:rPr>
                <a:t>the </a:t>
              </a:r>
              <a:r>
                <a:rPr lang="en-US" altLang="ko-KR" sz="1400" b="1" dirty="0" smtClean="0">
                  <a:solidFill>
                    <a:schemeClr val="tx2"/>
                  </a:solidFill>
                  <a:cs typeface="Times New Roman" pitchFamily="18" charset="0"/>
                </a:rPr>
                <a:t>monitor directly</a:t>
              </a:r>
              <a:r>
                <a:rPr lang="ko-KR" altLang="ko-KR" sz="1400" b="1" dirty="0" smtClean="0">
                  <a:solidFill>
                    <a:schemeClr val="tx2"/>
                  </a:solidFill>
                  <a:cs typeface="Times New Roman" pitchFamily="18" charset="0"/>
                </a:rPr>
                <a:t>.</a:t>
              </a:r>
              <a:endParaRPr lang="en-US" altLang="ko-KR" sz="1400" b="1" dirty="0" smtClean="0">
                <a:solidFill>
                  <a:schemeClr val="tx2"/>
                </a:solidFill>
                <a:cs typeface="Times New Roman" pitchFamily="18" charset="0"/>
              </a:endParaRPr>
            </a:p>
            <a:p>
              <a:pPr fontAlgn="t" latinLnBrk="0">
                <a:buFont typeface="Wingdings" pitchFamily="2" charset="2"/>
                <a:buChar char="Ø"/>
              </a:pPr>
              <a:endParaRPr lang="en-US" altLang="ko-KR" sz="1400" b="1" dirty="0" smtClean="0">
                <a:solidFill>
                  <a:schemeClr val="tx2"/>
                </a:solidFill>
                <a:cs typeface="Times New Roman" pitchFamily="18" charset="0"/>
              </a:endParaRPr>
            </a:p>
            <a:p>
              <a:pPr fontAlgn="t" latinLnBrk="0">
                <a:buFont typeface="Wingdings" pitchFamily="2" charset="2"/>
                <a:buChar char="Ø"/>
              </a:pPr>
              <a:r>
                <a:rPr lang="en-US" altLang="ko-KR" sz="1400" b="1" dirty="0" smtClean="0">
                  <a:solidFill>
                    <a:schemeClr val="tx2"/>
                  </a:solidFill>
                  <a:cs typeface="Times New Roman" pitchFamily="18" charset="0"/>
                </a:rPr>
                <a:t> </a:t>
              </a:r>
              <a:r>
                <a:rPr lang="ko-KR" altLang="ko-KR" sz="1400" b="1" dirty="0" smtClean="0">
                  <a:solidFill>
                    <a:schemeClr val="tx2"/>
                  </a:solidFill>
                  <a:cs typeface="Times New Roman" pitchFamily="18" charset="0"/>
                </a:rPr>
                <a:t>Recently</a:t>
              </a:r>
              <a:r>
                <a:rPr lang="en-US" altLang="ko-KR" sz="1400" b="1" dirty="0" smtClean="0">
                  <a:solidFill>
                    <a:schemeClr val="tx2"/>
                  </a:solidFill>
                  <a:cs typeface="Times New Roman" pitchFamily="18" charset="0"/>
                </a:rPr>
                <a:t>,</a:t>
              </a:r>
              <a:r>
                <a:rPr lang="ko-KR" altLang="ko-KR" sz="1400" b="1" dirty="0" smtClean="0">
                  <a:solidFill>
                    <a:schemeClr val="tx2"/>
                  </a:solidFill>
                  <a:cs typeface="Times New Roman" pitchFamily="18" charset="0"/>
                </a:rPr>
                <a:t> patient</a:t>
              </a:r>
              <a:r>
                <a:rPr lang="en-US" altLang="ko-KR" sz="1400" b="1" dirty="0" smtClean="0">
                  <a:solidFill>
                    <a:schemeClr val="tx2"/>
                  </a:solidFill>
                  <a:cs typeface="Times New Roman" pitchFamily="18" charset="0"/>
                </a:rPr>
                <a:t> </a:t>
              </a:r>
              <a:r>
                <a:rPr lang="ko-KR" altLang="ko-KR" sz="1400" b="1" dirty="0" smtClean="0">
                  <a:solidFill>
                    <a:schemeClr val="tx2"/>
                  </a:solidFill>
                  <a:cs typeface="Times New Roman" pitchFamily="18" charset="0"/>
                </a:rPr>
                <a:t>record and the </a:t>
              </a:r>
              <a:r>
                <a:rPr lang="ko-KR" altLang="ko-KR" sz="14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cs typeface="Times New Roman" pitchFamily="18" charset="0"/>
                </a:rPr>
                <a:t>dose of drug</a:t>
              </a:r>
              <a:r>
                <a:rPr lang="ko-KR" altLang="ko-KR" sz="1400" b="1" dirty="0" smtClean="0">
                  <a:solidFill>
                    <a:schemeClr val="tx2"/>
                  </a:solidFill>
                  <a:cs typeface="Times New Roman" pitchFamily="18" charset="0"/>
                </a:rPr>
                <a:t> can see directly. </a:t>
              </a:r>
              <a:endParaRPr lang="en-US" altLang="ko-KR" sz="1400" b="1" dirty="0" smtClean="0">
                <a:solidFill>
                  <a:schemeClr val="tx2"/>
                </a:solidFill>
                <a:cs typeface="Times New Roman" pitchFamily="18" charset="0"/>
              </a:endParaRPr>
            </a:p>
            <a:p>
              <a:pPr fontAlgn="t" latinLnBrk="0">
                <a:buFont typeface="Wingdings" pitchFamily="2" charset="2"/>
                <a:buChar char="Ø"/>
              </a:pPr>
              <a:endParaRPr lang="en-US" altLang="ko-KR" sz="1400" b="1" dirty="0" smtClean="0">
                <a:solidFill>
                  <a:schemeClr val="tx2"/>
                </a:solidFill>
                <a:cs typeface="Times New Roman" pitchFamily="18" charset="0"/>
              </a:endParaRPr>
            </a:p>
            <a:p>
              <a:pPr fontAlgn="t" latinLnBrk="0">
                <a:buFont typeface="Wingdings" pitchFamily="2" charset="2"/>
                <a:buChar char="Ø"/>
              </a:pPr>
              <a:r>
                <a:rPr lang="en-US" altLang="ko-KR" sz="1400" b="1" dirty="0" smtClean="0">
                  <a:solidFill>
                    <a:schemeClr val="tx2"/>
                  </a:solidFill>
                  <a:cs typeface="Times New Roman" pitchFamily="18" charset="0"/>
                </a:rPr>
                <a:t> </a:t>
              </a:r>
              <a:r>
                <a:rPr lang="ko-KR" altLang="ko-KR" sz="1400" b="1" u="sng" dirty="0" smtClean="0">
                  <a:solidFill>
                    <a:schemeClr val="tx2"/>
                  </a:solidFill>
                  <a:cs typeface="Times New Roman" pitchFamily="18" charset="0"/>
                </a:rPr>
                <a:t>You can easily find the hospital around.</a:t>
              </a:r>
            </a:p>
          </p:txBody>
        </p:sp>
        <p:sp>
          <p:nvSpPr>
            <p:cNvPr id="15" name="AutoShape 20"/>
            <p:cNvSpPr>
              <a:spLocks noChangeArrowheads="1"/>
            </p:cNvSpPr>
            <p:nvPr/>
          </p:nvSpPr>
          <p:spPr bwMode="auto">
            <a:xfrm>
              <a:off x="2291" y="1615"/>
              <a:ext cx="1406" cy="31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00"/>
                </a:gs>
                <a:gs pos="100000">
                  <a:srgbClr val="77BF41"/>
                </a:gs>
              </a:gsLst>
              <a:lin ang="5400000" scaled="1"/>
            </a:gradFill>
            <a:ln w="9525">
              <a:round/>
              <a:headEnd/>
              <a:tailEnd/>
            </a:ln>
            <a:scene3d>
              <a:camera prst="legacyPerspectiveFront">
                <a:rot lat="600000" lon="0" rev="0"/>
              </a:camera>
              <a:lightRig rig="legacyFlat4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77BF41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latinLnBrk="0" hangingPunct="0"/>
              <a:r>
                <a:rPr kumimoji="0" lang="en-US" altLang="ko-KR" sz="1800" b="1" dirty="0" smtClean="0">
                  <a:solidFill>
                    <a:srgbClr val="FFFFFF"/>
                  </a:solidFill>
                  <a:ea typeface="HY헤드라인M" pitchFamily="18" charset="-127"/>
                  <a:cs typeface="Times New Roman" pitchFamily="18" charset="0"/>
                </a:rPr>
                <a:t>Convenience</a:t>
              </a:r>
              <a:endParaRPr kumimoji="0" lang="ko-KR" altLang="en-US" sz="1800" b="1" dirty="0">
                <a:solidFill>
                  <a:srgbClr val="FFFFFF"/>
                </a:solidFill>
                <a:ea typeface="HY헤드라인M" pitchFamily="18" charset="-127"/>
                <a:cs typeface="Times New Roman" pitchFamily="18" charset="0"/>
              </a:endParaRPr>
            </a:p>
          </p:txBody>
        </p:sp>
      </p:grpSp>
      <p:grpSp>
        <p:nvGrpSpPr>
          <p:cNvPr id="16" name="Group 12"/>
          <p:cNvGrpSpPr>
            <a:grpSpLocks/>
          </p:cNvGrpSpPr>
          <p:nvPr/>
        </p:nvGrpSpPr>
        <p:grpSpPr bwMode="auto">
          <a:xfrm>
            <a:off x="6084168" y="1592417"/>
            <a:ext cx="3384376" cy="4392488"/>
            <a:chOff x="3742" y="2024"/>
            <a:chExt cx="1940" cy="1792"/>
          </a:xfrm>
        </p:grpSpPr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5292" y="3546"/>
              <a:ext cx="390" cy="270"/>
            </a:xfrm>
            <a:custGeom>
              <a:avLst/>
              <a:gdLst>
                <a:gd name="T0" fmla="*/ 84 w 390"/>
                <a:gd name="T1" fmla="*/ 198 h 270"/>
                <a:gd name="T2" fmla="*/ 390 w 390"/>
                <a:gd name="T3" fmla="*/ 0 h 270"/>
                <a:gd name="T4" fmla="*/ 54 w 390"/>
                <a:gd name="T5" fmla="*/ 24 h 270"/>
                <a:gd name="T6" fmla="*/ 0 w 390"/>
                <a:gd name="T7" fmla="*/ 270 h 27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90"/>
                <a:gd name="T13" fmla="*/ 0 h 270"/>
                <a:gd name="T14" fmla="*/ 390 w 390"/>
                <a:gd name="T15" fmla="*/ 270 h 27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90" h="270">
                  <a:moveTo>
                    <a:pt x="84" y="198"/>
                  </a:moveTo>
                  <a:lnTo>
                    <a:pt x="390" y="0"/>
                  </a:lnTo>
                  <a:lnTo>
                    <a:pt x="54" y="24"/>
                  </a:lnTo>
                  <a:lnTo>
                    <a:pt x="0" y="270"/>
                  </a:lnTo>
                </a:path>
              </a:pathLst>
            </a:custGeom>
            <a:gradFill rotWithShape="1">
              <a:gsLst>
                <a:gs pos="0">
                  <a:srgbClr val="5F5F5F"/>
                </a:gs>
                <a:gs pos="100000">
                  <a:srgbClr val="2C2C2C">
                    <a:alpha val="0"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ko-KR" altLang="en-US"/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3742" y="2024"/>
              <a:ext cx="1582" cy="1769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rgbClr val="6FBDC3"/>
                </a:gs>
              </a:gsLst>
              <a:lin ang="5400000" scaled="1"/>
            </a:gradFill>
            <a:ln w="9525">
              <a:miter lim="800000"/>
              <a:headEnd/>
              <a:tailEnd/>
            </a:ln>
            <a:scene3d>
              <a:camera prst="legacyPerspectiveTopRight">
                <a:rot lat="0" lon="600000" rev="0"/>
              </a:camera>
              <a:lightRig rig="legacyFlat1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148FA8"/>
              </a:extrusionClr>
            </a:sp3d>
          </p:spPr>
          <p:txBody>
            <a:bodyPr wrap="none" anchor="ctr">
              <a:flatTx/>
            </a:bodyPr>
            <a:lstStyle/>
            <a:p>
              <a:pPr eaLnBrk="0" latinLnBrk="0" hangingPunct="0"/>
              <a:endParaRPr kumimoji="0" lang="ko-KR" altLang="en-US"/>
            </a:p>
          </p:txBody>
        </p:sp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>
              <a:off x="3897" y="2528"/>
              <a:ext cx="1377" cy="8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eaLnBrk="0" latinLnBrk="0" hangingPunct="0">
                <a:buFont typeface="Arial" charset="0"/>
                <a:buChar char="•"/>
              </a:pPr>
              <a:endParaRPr kumimoji="0" lang="en-US" altLang="ko-KR" sz="800" dirty="0">
                <a:latin typeface="HY견고딕" pitchFamily="18" charset="-127"/>
                <a:ea typeface="HY견고딕" pitchFamily="18" charset="-127"/>
              </a:endParaRPr>
            </a:p>
            <a:p>
              <a:pPr fontAlgn="t" latinLnBrk="0"/>
              <a:r>
                <a:rPr lang="ko-KR" altLang="ko-KR" sz="1400" b="1" dirty="0" smtClean="0">
                  <a:solidFill>
                    <a:schemeClr val="tx2"/>
                  </a:solidFill>
                  <a:cs typeface="Times New Roman" pitchFamily="18" charset="0"/>
                </a:rPr>
                <a:t>Implementation of </a:t>
              </a:r>
              <a:endParaRPr lang="en-US" altLang="ko-KR" sz="1400" b="1" dirty="0" smtClean="0">
                <a:solidFill>
                  <a:schemeClr val="tx2"/>
                </a:solidFill>
                <a:cs typeface="Times New Roman" pitchFamily="18" charset="0"/>
              </a:endParaRPr>
            </a:p>
            <a:p>
              <a:pPr fontAlgn="t" latinLnBrk="0"/>
              <a:r>
                <a:rPr lang="ko-KR" altLang="ko-KR" sz="1400" b="1" dirty="0" smtClean="0">
                  <a:solidFill>
                    <a:schemeClr val="tx2"/>
                  </a:solidFill>
                  <a:cs typeface="Times New Roman" pitchFamily="18" charset="0"/>
                </a:rPr>
                <a:t>U-healthcare</a:t>
              </a:r>
              <a:r>
                <a:rPr lang="ko-KR" altLang="ko-KR" sz="1400" b="1" dirty="0" smtClean="0">
                  <a:solidFill>
                    <a:schemeClr val="tx2"/>
                  </a:solidFill>
                  <a:cs typeface="Times New Roman" pitchFamily="18" charset="0"/>
                </a:rPr>
                <a:t>:</a:t>
              </a:r>
              <a:endParaRPr lang="en-US" altLang="ko-KR" sz="1400" b="1" dirty="0" smtClean="0">
                <a:solidFill>
                  <a:schemeClr val="tx2"/>
                </a:solidFill>
                <a:cs typeface="Times New Roman" pitchFamily="18" charset="0"/>
              </a:endParaRPr>
            </a:p>
            <a:p>
              <a:pPr fontAlgn="t" latinLnBrk="0"/>
              <a:endParaRPr lang="ko-KR" altLang="ko-KR" sz="1400" b="1" dirty="0" smtClean="0">
                <a:solidFill>
                  <a:schemeClr val="tx2"/>
                </a:solidFill>
                <a:cs typeface="Times New Roman" pitchFamily="18" charset="0"/>
              </a:endParaRPr>
            </a:p>
            <a:p>
              <a:pPr>
                <a:buFont typeface="Wingdings" pitchFamily="2" charset="2"/>
                <a:buChar char="Ø"/>
              </a:pPr>
              <a:r>
                <a:rPr lang="en-US" altLang="ko-KR" sz="1400" b="1" dirty="0" smtClean="0">
                  <a:solidFill>
                    <a:schemeClr val="tx2"/>
                  </a:solidFill>
                  <a:cs typeface="Times New Roman" pitchFamily="18" charset="0"/>
                </a:rPr>
                <a:t> </a:t>
              </a:r>
              <a:r>
                <a:rPr lang="ko-KR" altLang="ko-KR" sz="1400" b="1" dirty="0" smtClean="0">
                  <a:solidFill>
                    <a:schemeClr val="tx2"/>
                  </a:solidFill>
                  <a:cs typeface="Times New Roman" pitchFamily="18" charset="0"/>
                </a:rPr>
                <a:t>Patient can </a:t>
              </a:r>
              <a:r>
                <a:rPr lang="en-US" altLang="ko-KR" sz="1400" b="1" dirty="0" smtClean="0">
                  <a:solidFill>
                    <a:schemeClr val="tx2"/>
                  </a:solidFill>
                  <a:cs typeface="Times New Roman" pitchFamily="18" charset="0"/>
                </a:rPr>
                <a:t>get</a:t>
              </a:r>
              <a:r>
                <a:rPr lang="ko-KR" altLang="ko-KR" sz="1400" b="1" dirty="0" smtClean="0">
                  <a:solidFill>
                    <a:schemeClr val="tx2"/>
                  </a:solidFill>
                  <a:cs typeface="Times New Roman" pitchFamily="18" charset="0"/>
                </a:rPr>
                <a:t> </a:t>
              </a:r>
              <a:r>
                <a:rPr lang="ko-KR" altLang="ko-KR" sz="1400" b="1" dirty="0" smtClean="0">
                  <a:solidFill>
                    <a:schemeClr val="tx2"/>
                  </a:solidFill>
                  <a:cs typeface="Times New Roman" pitchFamily="18" charset="0"/>
                </a:rPr>
                <a:t>the levels of blood sugar and blood pressure directly </a:t>
              </a:r>
              <a:r>
                <a:rPr lang="en-US" altLang="ko-KR" sz="1400" b="1" dirty="0" smtClean="0">
                  <a:solidFill>
                    <a:schemeClr val="tx2"/>
                  </a:solidFill>
                  <a:cs typeface="Times New Roman" pitchFamily="18" charset="0"/>
                </a:rPr>
                <a:t>of</a:t>
              </a:r>
              <a:r>
                <a:rPr lang="ko-KR" altLang="ko-KR" sz="1400" b="1" dirty="0" smtClean="0">
                  <a:solidFill>
                    <a:schemeClr val="tx2"/>
                  </a:solidFill>
                  <a:cs typeface="Times New Roman" pitchFamily="18" charset="0"/>
                </a:rPr>
                <a:t> </a:t>
              </a:r>
              <a:r>
                <a:rPr lang="ko-KR" altLang="ko-KR" sz="1400" b="1" dirty="0" smtClean="0">
                  <a:solidFill>
                    <a:schemeClr val="tx2"/>
                  </a:solidFill>
                  <a:cs typeface="Times New Roman" pitchFamily="18" charset="0"/>
                </a:rPr>
                <a:t>the doctor </a:t>
              </a:r>
              <a:r>
                <a:rPr lang="ko-KR" altLang="ko-KR" sz="1400" b="1" dirty="0" smtClean="0">
                  <a:solidFill>
                    <a:schemeClr val="bg2">
                      <a:lumMod val="60000"/>
                      <a:lumOff val="40000"/>
                    </a:schemeClr>
                  </a:solidFill>
                  <a:cs typeface="Times New Roman" pitchFamily="18" charset="0"/>
                </a:rPr>
                <a:t>without to visit hospital. </a:t>
              </a:r>
              <a:endParaRPr kumimoji="0" lang="en-US" altLang="ko-KR" sz="1400" b="1" dirty="0">
                <a:solidFill>
                  <a:schemeClr val="bg2">
                    <a:lumMod val="60000"/>
                    <a:lumOff val="40000"/>
                  </a:schemeClr>
                </a:solidFill>
                <a:ea typeface="HY견고딕" pitchFamily="18" charset="-127"/>
                <a:cs typeface="Times New Roman" pitchFamily="18" charset="0"/>
              </a:endParaRPr>
            </a:p>
          </p:txBody>
        </p:sp>
        <p:sp>
          <p:nvSpPr>
            <p:cNvPr id="20" name="AutoShape 16"/>
            <p:cNvSpPr>
              <a:spLocks noChangeArrowheads="1"/>
            </p:cNvSpPr>
            <p:nvPr/>
          </p:nvSpPr>
          <p:spPr bwMode="auto">
            <a:xfrm>
              <a:off x="3820" y="2122"/>
              <a:ext cx="1377" cy="31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333300"/>
                </a:gs>
                <a:gs pos="100000">
                  <a:srgbClr val="77BF41"/>
                </a:gs>
              </a:gsLst>
              <a:lin ang="2700000" scaled="1"/>
            </a:gradFill>
            <a:ln w="9525">
              <a:round/>
              <a:headEnd/>
              <a:tailEnd/>
            </a:ln>
            <a:scene3d>
              <a:camera prst="legacyPerspectiveFront">
                <a:rot lat="300000" lon="1200000" rev="0"/>
              </a:camera>
              <a:lightRig rig="legacyFlat4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77BF41"/>
              </a:extrusionClr>
            </a:sp3d>
          </p:spPr>
          <p:txBody>
            <a:bodyPr wrap="none" anchor="ctr">
              <a:flatTx/>
            </a:bodyPr>
            <a:lstStyle/>
            <a:p>
              <a:pPr algn="ctr" eaLnBrk="0" latinLnBrk="0" hangingPunct="0"/>
              <a:r>
                <a:rPr kumimoji="0" lang="en-US" altLang="ko-KR" sz="1400" dirty="0" smtClean="0">
                  <a:solidFill>
                    <a:srgbClr val="FFFFFF"/>
                  </a:solidFill>
                  <a:ea typeface="HY헤드라인M" pitchFamily="18" charset="-127"/>
                  <a:cs typeface="Times New Roman" pitchFamily="18" charset="0"/>
                </a:rPr>
                <a:t>  </a:t>
              </a:r>
              <a:r>
                <a:rPr kumimoji="0" lang="en-US" altLang="ko-KR" sz="1400" b="1" dirty="0" smtClean="0">
                  <a:solidFill>
                    <a:srgbClr val="FFFFFF"/>
                  </a:solidFill>
                  <a:ea typeface="HY헤드라인M" pitchFamily="18" charset="-127"/>
                  <a:cs typeface="Times New Roman" pitchFamily="18" charset="0"/>
                </a:rPr>
                <a:t>Cost and Time Saving</a:t>
              </a:r>
              <a:endParaRPr kumimoji="0" lang="ko-KR" altLang="en-US" sz="1400" b="1" dirty="0">
                <a:solidFill>
                  <a:srgbClr val="FFFFFF"/>
                </a:solidFill>
                <a:ea typeface="HY헤드라인M" pitchFamily="18" charset="-127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  <a:cs typeface="Times New Roman" pitchFamily="18" charset="0"/>
              </a:rPr>
              <a:t>6. Program Demonstration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Tokyo, Japan, 4-5 February 2013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F7472-2550-4771-8857-CD3F9620FA49}" type="slidenum">
              <a:rPr lang="en-US" altLang="ko-KR" smtClean="0"/>
              <a:pPr/>
              <a:t>25</a:t>
            </a:fld>
            <a:endParaRPr lang="en-US" altLang="ko-KR"/>
          </a:p>
        </p:txBody>
      </p:sp>
      <p:grpSp>
        <p:nvGrpSpPr>
          <p:cNvPr id="6" name="그룹 5"/>
          <p:cNvGrpSpPr/>
          <p:nvPr/>
        </p:nvGrpSpPr>
        <p:grpSpPr>
          <a:xfrm>
            <a:off x="2044799" y="1196752"/>
            <a:ext cx="4975474" cy="4824536"/>
            <a:chOff x="2263926" y="1274386"/>
            <a:chExt cx="4428000" cy="4551271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63926" y="1769425"/>
              <a:ext cx="4428000" cy="4056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직사각형 7"/>
            <p:cNvSpPr/>
            <p:nvPr/>
          </p:nvSpPr>
          <p:spPr>
            <a:xfrm>
              <a:off x="2762963" y="1274386"/>
              <a:ext cx="3484085" cy="49358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2800" dirty="0" smtClean="0"/>
                <a:t>Diabetes in My Hand</a:t>
              </a:r>
            </a:p>
          </p:txBody>
        </p:sp>
      </p:grpSp>
      <p:sp>
        <p:nvSpPr>
          <p:cNvPr id="9" name="직사각형 8"/>
          <p:cNvSpPr/>
          <p:nvPr/>
        </p:nvSpPr>
        <p:spPr>
          <a:xfrm>
            <a:off x="3491880" y="5929535"/>
            <a:ext cx="35253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ko-KR" sz="1400" b="1" dirty="0" smtClean="0"/>
              <a:t>&lt;Award of Student Competition&gt;</a:t>
            </a:r>
            <a:endParaRPr lang="en-US" altLang="ko-KR" sz="1400" dirty="0" smtClean="0"/>
          </a:p>
        </p:txBody>
      </p:sp>
      <p:sp>
        <p:nvSpPr>
          <p:cNvPr id="10" name="AutoShape 25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7092280" y="1412776"/>
            <a:ext cx="958850" cy="3746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CC00"/>
              </a:gs>
              <a:gs pos="100000">
                <a:srgbClr val="FFCC00">
                  <a:gamma/>
                  <a:shade val="89020"/>
                  <a:invGamma/>
                </a:srgbClr>
              </a:gs>
            </a:gsLst>
            <a:lin ang="5400000" scaled="1"/>
          </a:gradFill>
          <a:ln w="9525" algn="ctr">
            <a:noFill/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altLang="ko-KR" sz="1600" b="1" dirty="0">
                <a:latin typeface="Times New Roman" pitchFamily="18" charset="0"/>
                <a:hlinkClick r:id="rId3" action="ppaction://hlinkfile"/>
              </a:rPr>
              <a:t>AVI</a:t>
            </a:r>
            <a:endParaRPr lang="en-US" altLang="ko-KR" sz="1600" b="1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Tokyo, Japan, 4-5 February 2013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F7472-2550-4771-8857-CD3F9620FA49}" type="slidenum">
              <a:rPr lang="en-US" altLang="ko-KR" smtClean="0"/>
              <a:pPr/>
              <a:t>26</a:t>
            </a:fld>
            <a:endParaRPr lang="en-US" altLang="ko-KR"/>
          </a:p>
        </p:txBody>
      </p:sp>
      <p:sp>
        <p:nvSpPr>
          <p:cNvPr id="6" name="WordArt 3"/>
          <p:cNvSpPr>
            <a:spLocks noChangeArrowheads="1" noChangeShapeType="1" noTextEdit="1"/>
          </p:cNvSpPr>
          <p:nvPr/>
        </p:nvSpPr>
        <p:spPr bwMode="gray">
          <a:xfrm>
            <a:off x="1548135" y="2276872"/>
            <a:ext cx="5832177" cy="165618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8421"/>
              </a:avLst>
            </a:prstTxWarp>
          </a:bodyPr>
          <a:lstStyle/>
          <a:p>
            <a:pPr algn="ctr"/>
            <a:r>
              <a:rPr lang="en-US" altLang="ko-KR" sz="3600" b="1" kern="10" dirty="0">
                <a:ln w="38100">
                  <a:solidFill>
                    <a:schemeClr val="bg1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chemeClr val="accent1"/>
                    </a:gs>
                    <a:gs pos="100000">
                      <a:schemeClr val="tx1"/>
                    </a:gs>
                  </a:gsLst>
                  <a:lin ang="0" scaled="1"/>
                </a:gradFill>
                <a:effectLst>
                  <a:outerShdw dist="107763" dir="2700000" algn="ctr" rotWithShape="0">
                    <a:srgbClr val="868686">
                      <a:alpha val="50000"/>
                    </a:srgbClr>
                  </a:outerShdw>
                </a:effectLst>
                <a:latin typeface="Arial"/>
                <a:cs typeface="Arial"/>
              </a:rPr>
              <a:t>Thank You !</a:t>
            </a:r>
            <a:endParaRPr lang="ko-KR" altLang="en-US" sz="3600" b="1" kern="10" dirty="0">
              <a:ln w="38100">
                <a:solidFill>
                  <a:schemeClr val="bg1"/>
                </a:solidFill>
                <a:round/>
                <a:headEnd/>
                <a:tailEnd/>
              </a:ln>
              <a:gradFill rotWithShape="1">
                <a:gsLst>
                  <a:gs pos="0">
                    <a:schemeClr val="accent1"/>
                  </a:gs>
                  <a:gs pos="100000">
                    <a:schemeClr val="tx1"/>
                  </a:gs>
                </a:gsLst>
                <a:lin ang="0" scaled="1"/>
              </a:gradFill>
              <a:effectLst>
                <a:outerShdw dist="107763" dir="2700000" algn="ctr" rotWithShape="0">
                  <a:srgbClr val="868686">
                    <a:alpha val="50000"/>
                  </a:srgbClr>
                </a:outerShdw>
              </a:effectLst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1. Background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Tokyo, Japan, 4-5 February 2013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F7472-2550-4771-8857-CD3F9620FA49}" type="slidenum">
              <a:rPr lang="en-US" altLang="ko-KR" smtClean="0"/>
              <a:pPr/>
              <a:t>3</a:t>
            </a:fld>
            <a:endParaRPr lang="en-US" altLang="ko-KR"/>
          </a:p>
        </p:txBody>
      </p:sp>
      <p:sp>
        <p:nvSpPr>
          <p:cNvPr id="6" name="TextBox 5"/>
          <p:cNvSpPr txBox="1"/>
          <p:nvPr/>
        </p:nvSpPr>
        <p:spPr>
          <a:xfrm>
            <a:off x="1259632" y="1432515"/>
            <a:ext cx="734481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en-US" altLang="ko-K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Advanced information communication </a:t>
            </a:r>
          </a:p>
          <a:p>
            <a:pPr>
              <a:lnSpc>
                <a:spcPct val="150000"/>
              </a:lnSpc>
            </a:pPr>
            <a:r>
              <a:rPr lang="en-US" altLang="ko-K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 technology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Advent of aging era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Chronic disease management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Increasing </a:t>
            </a:r>
            <a:r>
              <a:rPr lang="en-US" altLang="ko-KR" sz="2400" b="1" dirty="0" err="1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smartphone</a:t>
            </a:r>
            <a:r>
              <a:rPr lang="en-US" altLang="ko-K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users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4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IT based u-healthcare applications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The Existed Applications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Tokyo, Japan, 4-5 February 2013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F7472-2550-4771-8857-CD3F9620FA49}" type="slidenum">
              <a:rPr lang="en-US" altLang="ko-KR" smtClean="0"/>
              <a:pPr/>
              <a:t>4</a:t>
            </a:fld>
            <a:endParaRPr lang="en-US" altLang="ko-KR"/>
          </a:p>
        </p:txBody>
      </p:sp>
      <p:sp>
        <p:nvSpPr>
          <p:cNvPr id="13" name="직사각형 12"/>
          <p:cNvSpPr/>
          <p:nvPr/>
        </p:nvSpPr>
        <p:spPr>
          <a:xfrm>
            <a:off x="755576" y="5373216"/>
            <a:ext cx="259228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defRPr/>
            </a:pPr>
            <a:r>
              <a:rPr kumimoji="0" lang="en-US" altLang="ko-KR" sz="1200" kern="0" dirty="0" smtClean="0">
                <a:solidFill>
                  <a:schemeClr val="tx2"/>
                </a:solidFill>
                <a:ea typeface="굴림" pitchFamily="50" charset="-127"/>
                <a:cs typeface="Times New Roman" pitchFamily="18" charset="0"/>
              </a:rPr>
              <a:t>Q-Care Self-managing Service</a:t>
            </a:r>
            <a:endParaRPr kumimoji="0" lang="en-US" altLang="ko-KR" sz="1200" kern="0" dirty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14" name="모서리가 둥근 직사각형 13"/>
          <p:cNvSpPr/>
          <p:nvPr/>
        </p:nvSpPr>
        <p:spPr>
          <a:xfrm>
            <a:off x="827584" y="1412776"/>
            <a:ext cx="2304256" cy="3816424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  <a:ln w="1270" cmpd="sng">
            <a:solidFill>
              <a:schemeClr val="tx1"/>
            </a:solidFill>
            <a:prstDash val="solid"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모서리가 둥근 직사각형 14"/>
          <p:cNvSpPr/>
          <p:nvPr/>
        </p:nvSpPr>
        <p:spPr>
          <a:xfrm>
            <a:off x="3447865" y="1412776"/>
            <a:ext cx="2376264" cy="3816424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  <a:ln w="1270" cmpd="sng"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모서리가 둥근 직사각형 15"/>
          <p:cNvSpPr/>
          <p:nvPr/>
        </p:nvSpPr>
        <p:spPr>
          <a:xfrm>
            <a:off x="6084168" y="1412776"/>
            <a:ext cx="2232248" cy="3753747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직사각형 16"/>
          <p:cNvSpPr/>
          <p:nvPr/>
        </p:nvSpPr>
        <p:spPr>
          <a:xfrm>
            <a:off x="3310540" y="5384249"/>
            <a:ext cx="28083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defRPr/>
            </a:pPr>
            <a:r>
              <a:rPr kumimoji="0" lang="en-US" altLang="ko-KR" sz="1200" kern="0" dirty="0" smtClean="0">
                <a:solidFill>
                  <a:schemeClr val="tx2"/>
                </a:solidFill>
                <a:ea typeface="굴림" pitchFamily="50" charset="-127"/>
                <a:cs typeface="Times New Roman" pitchFamily="18" charset="0"/>
              </a:rPr>
              <a:t>Diabetes Management Notebook</a:t>
            </a:r>
            <a:endParaRPr kumimoji="0" lang="en-US" altLang="ko-KR" sz="1200" kern="0" dirty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6895375" y="5373216"/>
            <a:ext cx="7729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defRPr/>
            </a:pPr>
            <a:r>
              <a:rPr kumimoji="0" lang="en-US" altLang="ko-KR" sz="1200" kern="0" dirty="0" err="1" smtClean="0">
                <a:solidFill>
                  <a:schemeClr val="tx2"/>
                </a:solidFill>
                <a:ea typeface="굴림" pitchFamily="50" charset="-127"/>
                <a:cs typeface="Times New Roman" pitchFamily="18" charset="0"/>
              </a:rPr>
              <a:t>iCare</a:t>
            </a:r>
            <a:r>
              <a:rPr kumimoji="0" lang="en-US" altLang="ko-KR" sz="1200" kern="0" dirty="0" smtClean="0">
                <a:solidFill>
                  <a:schemeClr val="tx2"/>
                </a:solidFill>
                <a:ea typeface="굴림" pitchFamily="50" charset="-127"/>
                <a:cs typeface="Times New Roman" pitchFamily="18" charset="0"/>
              </a:rPr>
              <a:t>-D</a:t>
            </a:r>
            <a:endParaRPr kumimoji="0" lang="en-US" altLang="ko-KR" sz="1200" kern="0" dirty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Tokyo, Japan, 4-5 February 2013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F7472-2550-4771-8857-CD3F9620FA49}" type="slidenum">
              <a:rPr lang="en-US" altLang="ko-KR" smtClean="0"/>
              <a:pPr/>
              <a:t>5</a:t>
            </a:fld>
            <a:endParaRPr lang="en-US" altLang="ko-KR"/>
          </a:p>
        </p:txBody>
      </p:sp>
      <p:grpSp>
        <p:nvGrpSpPr>
          <p:cNvPr id="8" name="그룹 7"/>
          <p:cNvGrpSpPr/>
          <p:nvPr/>
        </p:nvGrpSpPr>
        <p:grpSpPr>
          <a:xfrm>
            <a:off x="1259632" y="1628800"/>
            <a:ext cx="6674089" cy="3933758"/>
            <a:chOff x="1214438" y="1722438"/>
            <a:chExt cx="7497427" cy="4400453"/>
          </a:xfrm>
        </p:grpSpPr>
        <p:sp>
          <p:nvSpPr>
            <p:cNvPr id="9" name="Rectangle 27"/>
            <p:cNvSpPr>
              <a:spLocks noChangeArrowheads="1"/>
            </p:cNvSpPr>
            <p:nvPr/>
          </p:nvSpPr>
          <p:spPr bwMode="auto">
            <a:xfrm>
              <a:off x="5451475" y="1722438"/>
              <a:ext cx="2944813" cy="1920875"/>
            </a:xfrm>
            <a:prstGeom prst="rect">
              <a:avLst/>
            </a:prstGeom>
            <a:solidFill>
              <a:schemeClr val="accent3">
                <a:lumMod val="75000"/>
                <a:alpha val="62000"/>
              </a:schemeClr>
            </a:solidFill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0" name="Rectangle 38"/>
            <p:cNvSpPr>
              <a:spLocks noChangeArrowheads="1"/>
            </p:cNvSpPr>
            <p:nvPr/>
          </p:nvSpPr>
          <p:spPr bwMode="auto">
            <a:xfrm>
              <a:off x="5473700" y="4460875"/>
              <a:ext cx="2911475" cy="1092200"/>
            </a:xfrm>
            <a:prstGeom prst="rect">
              <a:avLst/>
            </a:prstGeom>
            <a:solidFill>
              <a:srgbClr val="00B0F0">
                <a:alpha val="43921"/>
              </a:srgbClr>
            </a:solidFill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1" name="Rectangle 4"/>
            <p:cNvSpPr>
              <a:spLocks noChangeArrowheads="1"/>
            </p:cNvSpPr>
            <p:nvPr/>
          </p:nvSpPr>
          <p:spPr bwMode="auto">
            <a:xfrm>
              <a:off x="1214438" y="1917700"/>
              <a:ext cx="3971925" cy="4148138"/>
            </a:xfrm>
            <a:prstGeom prst="rect">
              <a:avLst/>
            </a:prstGeom>
            <a:solidFill>
              <a:schemeClr val="accent2">
                <a:lumMod val="20000"/>
                <a:lumOff val="80000"/>
                <a:alpha val="68000"/>
              </a:schemeClr>
            </a:solidFill>
            <a:ln w="12700" algn="ctr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>
                <a:defRPr/>
              </a:pPr>
              <a:endParaRPr lang="ko-KR" altLang="en-US"/>
            </a:p>
          </p:txBody>
        </p:sp>
        <p:sp>
          <p:nvSpPr>
            <p:cNvPr id="12" name="Text Box 3"/>
            <p:cNvSpPr txBox="1">
              <a:spLocks noChangeArrowheads="1"/>
            </p:cNvSpPr>
            <p:nvPr/>
          </p:nvSpPr>
          <p:spPr bwMode="auto">
            <a:xfrm rot="19711814">
              <a:off x="4601708" y="4141638"/>
              <a:ext cx="983573" cy="30986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200" b="1" dirty="0">
                  <a:ea typeface="굴림" pitchFamily="50" charset="-127"/>
                </a:rPr>
                <a:t>Firewall</a:t>
              </a:r>
            </a:p>
          </p:txBody>
        </p:sp>
        <p:sp>
          <p:nvSpPr>
            <p:cNvPr id="13" name="Line 6"/>
            <p:cNvSpPr>
              <a:spLocks noChangeShapeType="1"/>
            </p:cNvSpPr>
            <p:nvPr/>
          </p:nvSpPr>
          <p:spPr bwMode="auto">
            <a:xfrm flipH="1">
              <a:off x="2962275" y="2482850"/>
              <a:ext cx="15875" cy="325913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>
              <a:off x="2589213" y="3762375"/>
              <a:ext cx="390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15" name="Line 8"/>
            <p:cNvSpPr>
              <a:spLocks noChangeShapeType="1"/>
            </p:cNvSpPr>
            <p:nvPr/>
          </p:nvSpPr>
          <p:spPr bwMode="auto">
            <a:xfrm>
              <a:off x="2581275" y="4592638"/>
              <a:ext cx="390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pic>
          <p:nvPicPr>
            <p:cNvPr id="16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46288" y="4052888"/>
              <a:ext cx="803275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Line 10"/>
            <p:cNvSpPr>
              <a:spLocks noChangeShapeType="1"/>
            </p:cNvSpPr>
            <p:nvPr/>
          </p:nvSpPr>
          <p:spPr bwMode="auto">
            <a:xfrm>
              <a:off x="2960688" y="4108450"/>
              <a:ext cx="7032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>
              <a:off x="3721100" y="4108450"/>
              <a:ext cx="3302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 flipV="1">
              <a:off x="4013200" y="4108450"/>
              <a:ext cx="1355725" cy="15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>
              <a:off x="2574925" y="5395913"/>
              <a:ext cx="390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pic>
          <p:nvPicPr>
            <p:cNvPr id="21" name="Picture 14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039938" y="4856163"/>
              <a:ext cx="803275" cy="72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" name="Picture 1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130550" y="3827463"/>
              <a:ext cx="731838" cy="542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3530428" y="5675313"/>
              <a:ext cx="1541807" cy="4475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000" b="1" dirty="0">
                  <a:ea typeface="굴림" pitchFamily="50" charset="-127"/>
                </a:rPr>
                <a:t>Hospital</a:t>
              </a:r>
            </a:p>
          </p:txBody>
        </p:sp>
        <p:sp>
          <p:nvSpPr>
            <p:cNvPr id="24" name="Text Box 17"/>
            <p:cNvSpPr txBox="1">
              <a:spLocks noChangeArrowheads="1"/>
            </p:cNvSpPr>
            <p:nvPr/>
          </p:nvSpPr>
          <p:spPr bwMode="auto">
            <a:xfrm>
              <a:off x="3036888" y="4297363"/>
              <a:ext cx="1012825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1200" b="1" dirty="0">
                  <a:ea typeface="굴림" pitchFamily="50" charset="-127"/>
                </a:rPr>
                <a:t>LAN Switch</a:t>
              </a:r>
            </a:p>
          </p:txBody>
        </p:sp>
        <p:sp>
          <p:nvSpPr>
            <p:cNvPr id="25" name="Text Box 18"/>
            <p:cNvSpPr txBox="1">
              <a:spLocks noChangeArrowheads="1"/>
            </p:cNvSpPr>
            <p:nvPr/>
          </p:nvSpPr>
          <p:spPr bwMode="auto">
            <a:xfrm>
              <a:off x="2554152" y="2060849"/>
              <a:ext cx="857521" cy="4475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000" b="1" dirty="0">
                  <a:ea typeface="굴림" pitchFamily="50" charset="-127"/>
                </a:rPr>
                <a:t>LAN</a:t>
              </a:r>
            </a:p>
          </p:txBody>
        </p:sp>
        <p:sp>
          <p:nvSpPr>
            <p:cNvPr id="26" name="Text Box 19"/>
            <p:cNvSpPr txBox="1">
              <a:spLocks noChangeArrowheads="1"/>
            </p:cNvSpPr>
            <p:nvPr/>
          </p:nvSpPr>
          <p:spPr bwMode="auto">
            <a:xfrm>
              <a:off x="2198775" y="5502275"/>
              <a:ext cx="769763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200" b="1" dirty="0">
                  <a:ea typeface="굴림" pitchFamily="50" charset="-127"/>
                </a:rPr>
                <a:t>Access</a:t>
              </a:r>
            </a:p>
            <a:p>
              <a:pPr algn="ctr"/>
              <a:r>
                <a:rPr lang="en-US" altLang="ko-KR" sz="1200" b="1" dirty="0">
                  <a:ea typeface="굴림" pitchFamily="50" charset="-127"/>
                </a:rPr>
                <a:t>Point</a:t>
              </a:r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>
              <a:off x="2590800" y="3017838"/>
              <a:ext cx="390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28" name="Line 21"/>
            <p:cNvSpPr>
              <a:spLocks noChangeShapeType="1"/>
            </p:cNvSpPr>
            <p:nvPr/>
          </p:nvSpPr>
          <p:spPr bwMode="auto">
            <a:xfrm>
              <a:off x="2971800" y="3130550"/>
              <a:ext cx="55403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pic>
          <p:nvPicPr>
            <p:cNvPr id="29" name="Picture 2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21050" y="2752725"/>
              <a:ext cx="409575" cy="66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" name="Text Box 23"/>
            <p:cNvSpPr txBox="1">
              <a:spLocks noChangeArrowheads="1"/>
            </p:cNvSpPr>
            <p:nvPr/>
          </p:nvSpPr>
          <p:spPr bwMode="auto">
            <a:xfrm>
              <a:off x="2912029" y="3335338"/>
              <a:ext cx="1165705" cy="27699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200" b="1" dirty="0">
                  <a:ea typeface="굴림" pitchFamily="50" charset="-127"/>
                </a:rPr>
                <a:t>AAA Server</a:t>
              </a:r>
            </a:p>
          </p:txBody>
        </p:sp>
        <p:sp>
          <p:nvSpPr>
            <p:cNvPr id="31" name="Line 25"/>
            <p:cNvSpPr>
              <a:spLocks noChangeShapeType="1"/>
            </p:cNvSpPr>
            <p:nvPr/>
          </p:nvSpPr>
          <p:spPr bwMode="auto">
            <a:xfrm flipH="1" flipV="1">
              <a:off x="5749925" y="3144838"/>
              <a:ext cx="1588" cy="695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32" name="Line 26"/>
            <p:cNvSpPr>
              <a:spLocks noChangeShapeType="1"/>
            </p:cNvSpPr>
            <p:nvPr/>
          </p:nvSpPr>
          <p:spPr bwMode="auto">
            <a:xfrm>
              <a:off x="5735638" y="2794000"/>
              <a:ext cx="0" cy="4397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33" name="Text Box 28"/>
            <p:cNvSpPr txBox="1">
              <a:spLocks noChangeArrowheads="1"/>
            </p:cNvSpPr>
            <p:nvPr/>
          </p:nvSpPr>
          <p:spPr bwMode="auto">
            <a:xfrm>
              <a:off x="6964074" y="3235325"/>
              <a:ext cx="1088017" cy="4475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000" b="1" dirty="0">
                  <a:ea typeface="굴림" pitchFamily="50" charset="-127"/>
                </a:rPr>
                <a:t>Clinic</a:t>
              </a:r>
            </a:p>
          </p:txBody>
        </p:sp>
        <p:sp>
          <p:nvSpPr>
            <p:cNvPr id="34" name="Rectangle 29"/>
            <p:cNvSpPr>
              <a:spLocks noChangeArrowheads="1"/>
            </p:cNvSpPr>
            <p:nvPr/>
          </p:nvSpPr>
          <p:spPr bwMode="auto">
            <a:xfrm rot="16200000">
              <a:off x="5221287" y="3560763"/>
              <a:ext cx="1057275" cy="101600"/>
            </a:xfrm>
            <a:prstGeom prst="rect">
              <a:avLst/>
            </a:prstGeom>
            <a:solidFill>
              <a:srgbClr val="3333CC">
                <a:alpha val="50195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5" name="Rectangle 30"/>
            <p:cNvSpPr>
              <a:spLocks noChangeArrowheads="1"/>
            </p:cNvSpPr>
            <p:nvPr/>
          </p:nvSpPr>
          <p:spPr bwMode="auto">
            <a:xfrm>
              <a:off x="4279900" y="4071938"/>
              <a:ext cx="1522413" cy="79375"/>
            </a:xfrm>
            <a:prstGeom prst="rect">
              <a:avLst/>
            </a:prstGeom>
            <a:solidFill>
              <a:srgbClr val="3333CC">
                <a:alpha val="50195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36" name="Text Box 31"/>
            <p:cNvSpPr txBox="1">
              <a:spLocks noChangeArrowheads="1"/>
            </p:cNvSpPr>
            <p:nvPr/>
          </p:nvSpPr>
          <p:spPr bwMode="auto">
            <a:xfrm>
              <a:off x="7075188" y="2568575"/>
              <a:ext cx="849913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200" b="1" dirty="0">
                  <a:ea typeface="굴림" pitchFamily="50" charset="-127"/>
                </a:rPr>
                <a:t>Remote</a:t>
              </a:r>
            </a:p>
            <a:p>
              <a:pPr algn="ctr"/>
              <a:r>
                <a:rPr lang="en-US" altLang="ko-KR" sz="1200" b="1" dirty="0">
                  <a:ea typeface="굴림" pitchFamily="50" charset="-127"/>
                </a:rPr>
                <a:t>WLAN</a:t>
              </a:r>
            </a:p>
          </p:txBody>
        </p:sp>
        <p:sp>
          <p:nvSpPr>
            <p:cNvPr id="37" name="Line 32"/>
            <p:cNvSpPr>
              <a:spLocks noChangeShapeType="1"/>
            </p:cNvSpPr>
            <p:nvPr/>
          </p:nvSpPr>
          <p:spPr bwMode="auto">
            <a:xfrm>
              <a:off x="6142038" y="4891088"/>
              <a:ext cx="3810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pic>
          <p:nvPicPr>
            <p:cNvPr id="38" name="Picture 3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38975" y="4614863"/>
              <a:ext cx="644525" cy="63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9" name="Text Box 36"/>
            <p:cNvSpPr txBox="1">
              <a:spLocks noChangeArrowheads="1"/>
            </p:cNvSpPr>
            <p:nvPr/>
          </p:nvSpPr>
          <p:spPr bwMode="auto">
            <a:xfrm>
              <a:off x="5733078" y="5021263"/>
              <a:ext cx="660758" cy="461665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200" b="1" dirty="0">
                  <a:ea typeface="굴림" pitchFamily="50" charset="-127"/>
                </a:rPr>
                <a:t>DSL/</a:t>
              </a:r>
              <a:br>
                <a:rPr lang="en-US" altLang="ko-KR" sz="1200" b="1" dirty="0">
                  <a:ea typeface="굴림" pitchFamily="50" charset="-127"/>
                </a:rPr>
              </a:br>
              <a:r>
                <a:rPr lang="en-US" altLang="ko-KR" sz="1200" b="1" dirty="0">
                  <a:ea typeface="굴림" pitchFamily="50" charset="-127"/>
                </a:rPr>
                <a:t>Cable</a:t>
              </a:r>
            </a:p>
          </p:txBody>
        </p:sp>
        <p:sp>
          <p:nvSpPr>
            <p:cNvPr id="40" name="Text Box 40"/>
            <p:cNvSpPr txBox="1">
              <a:spLocks noChangeArrowheads="1"/>
            </p:cNvSpPr>
            <p:nvPr/>
          </p:nvSpPr>
          <p:spPr bwMode="auto">
            <a:xfrm>
              <a:off x="6521786" y="5202238"/>
              <a:ext cx="2190079" cy="4475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2000" b="1" dirty="0">
                  <a:ea typeface="굴림" pitchFamily="50" charset="-127"/>
                </a:rPr>
                <a:t>Home Office</a:t>
              </a:r>
            </a:p>
          </p:txBody>
        </p:sp>
        <p:pic>
          <p:nvPicPr>
            <p:cNvPr id="41" name="Picture 41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830888" y="4725988"/>
              <a:ext cx="390525" cy="339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2" name="Picture 44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353050" y="3789363"/>
              <a:ext cx="1133475" cy="5857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3" name="Text Box 45"/>
            <p:cNvSpPr txBox="1">
              <a:spLocks noChangeArrowheads="1"/>
            </p:cNvSpPr>
            <p:nvPr/>
          </p:nvSpPr>
          <p:spPr bwMode="auto">
            <a:xfrm>
              <a:off x="5183064" y="3900487"/>
              <a:ext cx="1433761" cy="4131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altLang="ko-KR" sz="1800" b="1" dirty="0">
                  <a:ea typeface="굴림" pitchFamily="50" charset="-127"/>
                </a:rPr>
                <a:t>Internet</a:t>
              </a:r>
            </a:p>
          </p:txBody>
        </p:sp>
        <p:sp>
          <p:nvSpPr>
            <p:cNvPr id="44" name="Line 47"/>
            <p:cNvSpPr>
              <a:spLocks noChangeShapeType="1"/>
            </p:cNvSpPr>
            <p:nvPr/>
          </p:nvSpPr>
          <p:spPr bwMode="auto">
            <a:xfrm>
              <a:off x="5986463" y="4344988"/>
              <a:ext cx="0" cy="4159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45" name="Rectangle 49"/>
            <p:cNvSpPr>
              <a:spLocks noChangeArrowheads="1"/>
            </p:cNvSpPr>
            <p:nvPr/>
          </p:nvSpPr>
          <p:spPr bwMode="auto">
            <a:xfrm rot="5400000">
              <a:off x="5551488" y="4475163"/>
              <a:ext cx="869950" cy="63500"/>
            </a:xfrm>
            <a:prstGeom prst="rect">
              <a:avLst/>
            </a:prstGeom>
            <a:solidFill>
              <a:srgbClr val="3333CC">
                <a:alpha val="50195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46" name="Text Box 50"/>
            <p:cNvSpPr txBox="1">
              <a:spLocks noChangeArrowheads="1"/>
            </p:cNvSpPr>
            <p:nvPr/>
          </p:nvSpPr>
          <p:spPr bwMode="auto">
            <a:xfrm>
              <a:off x="3890963" y="4300538"/>
              <a:ext cx="1012825" cy="6463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ko-KR" sz="1200" b="1" dirty="0">
                  <a:ea typeface="굴림" pitchFamily="50" charset="-127"/>
                </a:rPr>
                <a:t>Mobility Controller</a:t>
              </a:r>
            </a:p>
          </p:txBody>
        </p:sp>
        <p:pic>
          <p:nvPicPr>
            <p:cNvPr id="47" name="Picture 5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67463" y="1989138"/>
              <a:ext cx="579437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Line 52"/>
            <p:cNvSpPr>
              <a:spLocks noChangeShapeType="1"/>
            </p:cNvSpPr>
            <p:nvPr/>
          </p:nvSpPr>
          <p:spPr bwMode="auto">
            <a:xfrm>
              <a:off x="6297613" y="2501900"/>
              <a:ext cx="0" cy="2936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sp>
          <p:nvSpPr>
            <p:cNvPr id="49" name="Line 53"/>
            <p:cNvSpPr>
              <a:spLocks noChangeShapeType="1"/>
            </p:cNvSpPr>
            <p:nvPr/>
          </p:nvSpPr>
          <p:spPr bwMode="auto">
            <a:xfrm>
              <a:off x="6778625" y="2508250"/>
              <a:ext cx="7938" cy="2857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pic>
          <p:nvPicPr>
            <p:cNvPr id="50" name="Picture 54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6070600" y="2127250"/>
              <a:ext cx="360363" cy="4524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" name="Line 55"/>
            <p:cNvSpPr>
              <a:spLocks noChangeShapeType="1"/>
            </p:cNvSpPr>
            <p:nvPr/>
          </p:nvSpPr>
          <p:spPr bwMode="auto">
            <a:xfrm flipV="1">
              <a:off x="5756275" y="2794000"/>
              <a:ext cx="1458913" cy="7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ko-KR" altLang="en-US"/>
            </a:p>
          </p:txBody>
        </p:sp>
        <p:pic>
          <p:nvPicPr>
            <p:cNvPr id="52" name="Picture 56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34125" y="4533900"/>
              <a:ext cx="579438" cy="519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3" name="Rectangle 59"/>
            <p:cNvSpPr>
              <a:spLocks noChangeArrowheads="1"/>
            </p:cNvSpPr>
            <p:nvPr/>
          </p:nvSpPr>
          <p:spPr bwMode="auto">
            <a:xfrm>
              <a:off x="5954713" y="4862513"/>
              <a:ext cx="1185862" cy="71437"/>
            </a:xfrm>
            <a:prstGeom prst="rect">
              <a:avLst/>
            </a:prstGeom>
            <a:solidFill>
              <a:srgbClr val="3333CC">
                <a:alpha val="50195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4" name="Rectangle 61"/>
            <p:cNvSpPr>
              <a:spLocks noChangeArrowheads="1"/>
            </p:cNvSpPr>
            <p:nvPr/>
          </p:nvSpPr>
          <p:spPr bwMode="auto">
            <a:xfrm rot="20084268">
              <a:off x="1720850" y="4435475"/>
              <a:ext cx="1716088" cy="79375"/>
            </a:xfrm>
            <a:prstGeom prst="rect">
              <a:avLst/>
            </a:prstGeom>
            <a:solidFill>
              <a:srgbClr val="3333CC">
                <a:alpha val="50195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5" name="Rectangle 62"/>
            <p:cNvSpPr>
              <a:spLocks noChangeArrowheads="1"/>
            </p:cNvSpPr>
            <p:nvPr/>
          </p:nvSpPr>
          <p:spPr bwMode="auto">
            <a:xfrm>
              <a:off x="3311525" y="4071938"/>
              <a:ext cx="896938" cy="77787"/>
            </a:xfrm>
            <a:prstGeom prst="rect">
              <a:avLst/>
            </a:prstGeom>
            <a:solidFill>
              <a:srgbClr val="3333CC">
                <a:alpha val="50195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56" name="Rectangle 63"/>
            <p:cNvSpPr>
              <a:spLocks noChangeArrowheads="1"/>
            </p:cNvSpPr>
            <p:nvPr/>
          </p:nvSpPr>
          <p:spPr bwMode="auto">
            <a:xfrm rot="20084268">
              <a:off x="5640388" y="2754313"/>
              <a:ext cx="1716087" cy="79375"/>
            </a:xfrm>
            <a:prstGeom prst="rect">
              <a:avLst/>
            </a:prstGeom>
            <a:solidFill>
              <a:srgbClr val="3333CC">
                <a:alpha val="50195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57" name="Picture 64" descr="enterprise_mobility_illustrations_network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5453063" y="3006725"/>
              <a:ext cx="641350" cy="51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8" name="Picture 6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048500" y="1922463"/>
              <a:ext cx="644525" cy="63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9" name="Picture 6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368425" y="4581525"/>
              <a:ext cx="644525" cy="635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0" name="Rectangle 68"/>
            <p:cNvSpPr>
              <a:spLocks noChangeArrowheads="1"/>
            </p:cNvSpPr>
            <p:nvPr/>
          </p:nvSpPr>
          <p:spPr bwMode="auto">
            <a:xfrm rot="2305076">
              <a:off x="2641600" y="3867150"/>
              <a:ext cx="752475" cy="63500"/>
            </a:xfrm>
            <a:prstGeom prst="rect">
              <a:avLst/>
            </a:prstGeom>
            <a:solidFill>
              <a:srgbClr val="3333CC">
                <a:alpha val="50195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1" name="Rectangle 69"/>
            <p:cNvSpPr>
              <a:spLocks noChangeArrowheads="1"/>
            </p:cNvSpPr>
            <p:nvPr/>
          </p:nvSpPr>
          <p:spPr bwMode="auto">
            <a:xfrm rot="3675095">
              <a:off x="2354263" y="3522663"/>
              <a:ext cx="1327150" cy="69850"/>
            </a:xfrm>
            <a:prstGeom prst="rect">
              <a:avLst/>
            </a:prstGeom>
            <a:solidFill>
              <a:srgbClr val="3333CC">
                <a:alpha val="50195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62" name="Rectangle 70"/>
            <p:cNvSpPr>
              <a:spLocks noChangeArrowheads="1"/>
            </p:cNvSpPr>
            <p:nvPr/>
          </p:nvSpPr>
          <p:spPr bwMode="auto">
            <a:xfrm>
              <a:off x="3278188" y="4071938"/>
              <a:ext cx="896937" cy="77787"/>
            </a:xfrm>
            <a:prstGeom prst="rect">
              <a:avLst/>
            </a:prstGeom>
            <a:solidFill>
              <a:srgbClr val="3333CC">
                <a:alpha val="50195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63" name="Picture 71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81238" y="3344863"/>
              <a:ext cx="517525" cy="65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4" name="Picture 7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282825" y="2600325"/>
              <a:ext cx="517525" cy="650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5" name="Text Box 75"/>
            <p:cNvSpPr txBox="1">
              <a:spLocks noChangeArrowheads="1"/>
            </p:cNvSpPr>
            <p:nvPr/>
          </p:nvSpPr>
          <p:spPr bwMode="auto">
            <a:xfrm>
              <a:off x="5807075" y="2949576"/>
              <a:ext cx="1231525" cy="7230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altLang="ko-KR" sz="1200" b="1" dirty="0">
                  <a:ea typeface="굴림" pitchFamily="50" charset="-127"/>
                </a:rPr>
                <a:t>Branch Mobility Controller</a:t>
              </a:r>
            </a:p>
          </p:txBody>
        </p:sp>
        <p:pic>
          <p:nvPicPr>
            <p:cNvPr id="66" name="Picture 76" descr="Cordless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1417638" y="5226050"/>
              <a:ext cx="633412" cy="777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7" name="Picture 77" descr="Cordless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726363" y="1857375"/>
              <a:ext cx="468312" cy="57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8" name="Picture 78" descr="Cordless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7759700" y="4567238"/>
              <a:ext cx="468313" cy="574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9" name="Rectangle 80"/>
            <p:cNvSpPr>
              <a:spLocks noChangeArrowheads="1"/>
            </p:cNvSpPr>
            <p:nvPr/>
          </p:nvSpPr>
          <p:spPr bwMode="auto">
            <a:xfrm>
              <a:off x="4284663" y="4081463"/>
              <a:ext cx="1725612" cy="79375"/>
            </a:xfrm>
            <a:prstGeom prst="rect">
              <a:avLst/>
            </a:prstGeom>
            <a:solidFill>
              <a:srgbClr val="3333CC">
                <a:alpha val="50195"/>
              </a:srgbClr>
            </a:solidFill>
            <a:ln w="9525" algn="ctr">
              <a:noFill/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/>
              <a:endParaRPr lang="ko-KR" altLang="en-US"/>
            </a:p>
          </p:txBody>
        </p:sp>
        <p:pic>
          <p:nvPicPr>
            <p:cNvPr id="70" name="Picture 81" descr="enterprise_mobility_illustrations_network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3978275" y="3830638"/>
              <a:ext cx="765175" cy="611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" name="Picture 82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770438" y="3876675"/>
              <a:ext cx="503237" cy="4619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3. Introduction of Our System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3. Introduction of Our System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Tokyo, Japan, 4-5 February 2013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F7472-2550-4771-8857-CD3F9620FA49}" type="slidenum">
              <a:rPr lang="en-US" altLang="ko-KR" smtClean="0"/>
              <a:pPr/>
              <a:t>6</a:t>
            </a:fld>
            <a:endParaRPr lang="en-US" altLang="ko-KR"/>
          </a:p>
        </p:txBody>
      </p:sp>
      <p:grpSp>
        <p:nvGrpSpPr>
          <p:cNvPr id="6" name="그룹 5"/>
          <p:cNvGrpSpPr/>
          <p:nvPr/>
        </p:nvGrpSpPr>
        <p:grpSpPr>
          <a:xfrm>
            <a:off x="899592" y="1844824"/>
            <a:ext cx="6552728" cy="4032448"/>
            <a:chOff x="1050087" y="1484784"/>
            <a:chExt cx="7122313" cy="4679950"/>
          </a:xfrm>
        </p:grpSpPr>
        <p:pic>
          <p:nvPicPr>
            <p:cNvPr id="7" name="내용 개체 틀 6" descr="메뉴화면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50087" y="1484784"/>
              <a:ext cx="2808287" cy="467995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" name="직사각형 7"/>
            <p:cNvSpPr/>
            <p:nvPr/>
          </p:nvSpPr>
          <p:spPr>
            <a:xfrm>
              <a:off x="3858399" y="2082334"/>
              <a:ext cx="22379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/>
                <a:t> Diabetes in </a:t>
              </a:r>
              <a:r>
                <a:rPr lang="en-US" altLang="ko-KR" sz="1600" dirty="0"/>
                <a:t>M</a:t>
              </a:r>
              <a:r>
                <a:rPr lang="en-US" altLang="ko-KR" sz="1600" dirty="0" smtClean="0"/>
                <a:t>y Hand</a:t>
              </a: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4002415" y="5661248"/>
              <a:ext cx="368562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err="1" smtClean="0">
                  <a:solidFill>
                    <a:schemeClr val="tx2"/>
                  </a:solidFill>
                </a:rPr>
                <a:t>Haeundae</a:t>
              </a:r>
              <a:r>
                <a:rPr lang="en-US" altLang="ko-KR" sz="1600" dirty="0" smtClean="0">
                  <a:solidFill>
                    <a:schemeClr val="tx2"/>
                  </a:solidFill>
                </a:rPr>
                <a:t> Paik Hospital of </a:t>
              </a:r>
              <a:r>
                <a:rPr lang="en-US" altLang="ko-KR" sz="1600" dirty="0" err="1" smtClean="0">
                  <a:solidFill>
                    <a:schemeClr val="tx2"/>
                  </a:solidFill>
                </a:rPr>
                <a:t>Inje</a:t>
              </a:r>
              <a:r>
                <a:rPr lang="en-US" altLang="ko-KR" sz="1600" dirty="0" smtClean="0">
                  <a:solidFill>
                    <a:schemeClr val="tx2"/>
                  </a:solidFill>
                </a:rPr>
                <a:t> University</a:t>
              </a: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3858399" y="2924944"/>
              <a:ext cx="43140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/>
                <a:t> </a:t>
              </a:r>
              <a:r>
                <a:rPr lang="en-US" altLang="ko-KR" sz="1600" dirty="0" smtClean="0">
                  <a:solidFill>
                    <a:schemeClr val="tx2"/>
                  </a:solidFill>
                </a:rPr>
                <a:t>Basic Information, Input Record, Record Inquiry </a:t>
              </a: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3930407" y="3861048"/>
              <a:ext cx="322716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>
                  <a:solidFill>
                    <a:schemeClr val="tx2"/>
                  </a:solidFill>
                </a:rPr>
                <a:t> My Medicine, EMR, Exercise Diary</a:t>
              </a: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4002415" y="4653136"/>
              <a:ext cx="4011034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>
                  <a:solidFill>
                    <a:schemeClr val="tx2"/>
                  </a:solidFill>
                </a:rPr>
                <a:t>Alarm Management, Record Communication, </a:t>
              </a:r>
            </a:p>
            <a:p>
              <a:pPr lvl="0"/>
              <a:r>
                <a:rPr lang="en-US" altLang="ko-KR" sz="1600" dirty="0" smtClean="0">
                  <a:solidFill>
                    <a:schemeClr val="tx2"/>
                  </a:solidFill>
                </a:rPr>
                <a:t>Urgent Management</a:t>
              </a:r>
            </a:p>
          </p:txBody>
        </p:sp>
      </p:grpSp>
      <p:sp>
        <p:nvSpPr>
          <p:cNvPr id="13" name="직사각형 12"/>
          <p:cNvSpPr/>
          <p:nvPr/>
        </p:nvSpPr>
        <p:spPr>
          <a:xfrm>
            <a:off x="683568" y="1177588"/>
            <a:ext cx="25234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kumimoji="0" lang="en-US" altLang="ko-KR" sz="2800" kern="0" dirty="0" smtClean="0">
                <a:solidFill>
                  <a:schemeClr val="tx2"/>
                </a:solidFill>
                <a:ea typeface="굴림" pitchFamily="50" charset="-127"/>
                <a:cs typeface="Times New Roman" pitchFamily="18" charset="0"/>
              </a:rPr>
              <a:t> Menu Screen</a:t>
            </a:r>
            <a:endParaRPr kumimoji="0" lang="en-US" altLang="ko-KR" sz="2800" kern="0" dirty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Tokyo, Japan, 4-5 February 2013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F7472-2550-4771-8857-CD3F9620FA49}" type="slidenum">
              <a:rPr lang="en-US" altLang="ko-KR" smtClean="0"/>
              <a:pPr/>
              <a:t>7</a:t>
            </a:fld>
            <a:endParaRPr lang="en-US" altLang="ko-KR"/>
          </a:p>
        </p:txBody>
      </p:sp>
      <p:grpSp>
        <p:nvGrpSpPr>
          <p:cNvPr id="6" name="그룹 5"/>
          <p:cNvGrpSpPr/>
          <p:nvPr/>
        </p:nvGrpSpPr>
        <p:grpSpPr>
          <a:xfrm>
            <a:off x="1979712" y="1917402"/>
            <a:ext cx="4893475" cy="4319910"/>
            <a:chOff x="1187624" y="1196752"/>
            <a:chExt cx="5299495" cy="4679950"/>
          </a:xfrm>
        </p:grpSpPr>
        <p:pic>
          <p:nvPicPr>
            <p:cNvPr id="7" name="그림 6" descr="개인정보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87624" y="1196752"/>
              <a:ext cx="2808287" cy="4679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직사각형 7"/>
            <p:cNvSpPr/>
            <p:nvPr/>
          </p:nvSpPr>
          <p:spPr>
            <a:xfrm>
              <a:off x="4067944" y="1700808"/>
              <a:ext cx="67518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>
                  <a:solidFill>
                    <a:schemeClr val="tx2"/>
                  </a:solidFill>
                </a:rPr>
                <a:t>Name</a:t>
              </a: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4056927" y="2337863"/>
              <a:ext cx="95090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err="1" smtClean="0">
                  <a:solidFill>
                    <a:schemeClr val="tx2"/>
                  </a:solidFill>
                </a:rPr>
                <a:t>Birthdate</a:t>
              </a:r>
              <a:endParaRPr lang="en-US" altLang="ko-KR" sz="1600" dirty="0" smtClean="0">
                <a:solidFill>
                  <a:schemeClr val="tx2"/>
                </a:solidFill>
              </a:endParaRP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4006953" y="2885987"/>
              <a:ext cx="2480166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/>
                <a:t> </a:t>
              </a:r>
              <a:r>
                <a:rPr lang="en-US" altLang="ko-KR" sz="1600" dirty="0" smtClean="0">
                  <a:solidFill>
                    <a:schemeClr val="tx2"/>
                  </a:solidFill>
                </a:rPr>
                <a:t>Diabetes Disease Duration </a:t>
              </a: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3995936" y="3489991"/>
              <a:ext cx="1739579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/>
                <a:t> </a:t>
              </a:r>
              <a:r>
                <a:rPr lang="en-US" altLang="ko-KR" sz="1600" dirty="0" smtClean="0">
                  <a:solidFill>
                    <a:schemeClr val="tx2"/>
                  </a:solidFill>
                </a:rPr>
                <a:t>Family History ? </a:t>
              </a: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3995936" y="4005064"/>
              <a:ext cx="2463741" cy="3667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/>
                <a:t> </a:t>
              </a:r>
              <a:r>
                <a:rPr lang="en-US" altLang="ko-KR" sz="1600" dirty="0" smtClean="0">
                  <a:solidFill>
                    <a:schemeClr val="tx2"/>
                  </a:solidFill>
                </a:rPr>
                <a:t>Smoking/drinking? </a:t>
              </a: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4028987" y="4509120"/>
              <a:ext cx="2439437" cy="36677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>
                  <a:solidFill>
                    <a:schemeClr val="tx2"/>
                  </a:solidFill>
                </a:rPr>
                <a:t>Complications  Y/N?</a:t>
              </a:r>
            </a:p>
          </p:txBody>
        </p:sp>
        <p:sp>
          <p:nvSpPr>
            <p:cNvPr id="14" name="직사각형 13"/>
            <p:cNvSpPr/>
            <p:nvPr/>
          </p:nvSpPr>
          <p:spPr>
            <a:xfrm>
              <a:off x="3995936" y="5157192"/>
              <a:ext cx="1978298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/>
                <a:t> </a:t>
              </a:r>
              <a:r>
                <a:rPr lang="en-US" altLang="ko-KR" sz="1600" dirty="0" smtClean="0">
                  <a:solidFill>
                    <a:schemeClr val="tx2"/>
                  </a:solidFill>
                </a:rPr>
                <a:t>Anthropometric Data</a:t>
              </a:r>
            </a:p>
          </p:txBody>
        </p:sp>
      </p:grpSp>
      <p:sp>
        <p:nvSpPr>
          <p:cNvPr id="1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3. Introduction of Our System</a:t>
            </a:r>
            <a:endParaRPr lang="ko-KR" altLang="en-US" dirty="0"/>
          </a:p>
        </p:txBody>
      </p:sp>
      <p:sp>
        <p:nvSpPr>
          <p:cNvPr id="16" name="직사각형 15"/>
          <p:cNvSpPr/>
          <p:nvPr/>
        </p:nvSpPr>
        <p:spPr>
          <a:xfrm>
            <a:off x="1115616" y="1196752"/>
            <a:ext cx="3847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kumimoji="0" lang="en-US" altLang="ko-KR" sz="2800" kern="0" dirty="0" smtClean="0">
                <a:solidFill>
                  <a:schemeClr val="tx2"/>
                </a:solidFill>
                <a:ea typeface="굴림" pitchFamily="50" charset="-127"/>
                <a:cs typeface="Times New Roman" pitchFamily="18" charset="0"/>
              </a:rPr>
              <a:t> Basic Information</a:t>
            </a:r>
            <a:endParaRPr kumimoji="0" lang="en-US" altLang="ko-KR" sz="2800" kern="0" dirty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4. Program Contents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Tokyo, Japan, 4-5 February 2013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F7472-2550-4771-8857-CD3F9620FA49}" type="slidenum">
              <a:rPr lang="en-US" altLang="ko-KR" smtClean="0"/>
              <a:pPr/>
              <a:t>8</a:t>
            </a:fld>
            <a:endParaRPr lang="en-US" altLang="ko-KR"/>
          </a:p>
        </p:txBody>
      </p:sp>
      <p:grpSp>
        <p:nvGrpSpPr>
          <p:cNvPr id="6" name="그룹 5"/>
          <p:cNvGrpSpPr/>
          <p:nvPr/>
        </p:nvGrpSpPr>
        <p:grpSpPr>
          <a:xfrm>
            <a:off x="1619672" y="1916832"/>
            <a:ext cx="7245124" cy="4176464"/>
            <a:chOff x="1403648" y="1485354"/>
            <a:chExt cx="8154135" cy="4679950"/>
          </a:xfrm>
        </p:grpSpPr>
        <p:pic>
          <p:nvPicPr>
            <p:cNvPr id="7" name="그림 6" descr="기록입력-혈당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403648" y="1485354"/>
              <a:ext cx="2808288" cy="4679950"/>
            </a:xfrm>
            <a:prstGeom prst="rect">
              <a:avLst/>
            </a:prstGeom>
            <a:noFill/>
            <a:ln w="317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8" name="직사각형 7"/>
            <p:cNvSpPr/>
            <p:nvPr/>
          </p:nvSpPr>
          <p:spPr>
            <a:xfrm>
              <a:off x="4283968" y="2565474"/>
              <a:ext cx="213872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/>
                <a:t> </a:t>
              </a:r>
              <a:r>
                <a:rPr lang="en-US" altLang="ko-KR" sz="1600" dirty="0" smtClean="0">
                  <a:solidFill>
                    <a:schemeClr val="tx2"/>
                  </a:solidFill>
                </a:rPr>
                <a:t>Date for Measurement </a:t>
              </a: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4283968" y="2061418"/>
              <a:ext cx="5273815" cy="37936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/>
                <a:t> </a:t>
              </a:r>
              <a:r>
                <a:rPr lang="en-US" altLang="ko-KR" sz="16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Input Blood Sugar</a:t>
              </a:r>
              <a:r>
                <a:rPr lang="en-US" altLang="ko-KR" sz="1600" dirty="0" smtClean="0"/>
                <a:t>;   Input Blood Pressure </a:t>
              </a: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4283968" y="3861618"/>
              <a:ext cx="160653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/>
                <a:t> </a:t>
              </a:r>
              <a:r>
                <a:rPr lang="en-US" altLang="ko-KR" sz="1600" dirty="0" smtClean="0">
                  <a:solidFill>
                    <a:schemeClr val="tx2"/>
                  </a:solidFill>
                </a:rPr>
                <a:t>Empty Stomach </a:t>
              </a: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4283968" y="4653706"/>
              <a:ext cx="167142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>
                  <a:solidFill>
                    <a:schemeClr val="tx2"/>
                  </a:solidFill>
                </a:rPr>
                <a:t> Numerical Value </a:t>
              </a:r>
            </a:p>
          </p:txBody>
        </p:sp>
        <p:sp>
          <p:nvSpPr>
            <p:cNvPr id="12" name="직사각형 11"/>
            <p:cNvSpPr/>
            <p:nvPr/>
          </p:nvSpPr>
          <p:spPr>
            <a:xfrm>
              <a:off x="4283968" y="5229770"/>
              <a:ext cx="2545890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>
                  <a:solidFill>
                    <a:schemeClr val="tx2"/>
                  </a:solidFill>
                </a:rPr>
                <a:t> Confirmation;  Cancellation</a:t>
              </a: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4283968" y="3573586"/>
              <a:ext cx="281545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/>
                <a:t> </a:t>
              </a:r>
              <a:r>
                <a:rPr lang="en-US" altLang="ko-KR" sz="1600" dirty="0" smtClean="0">
                  <a:solidFill>
                    <a:schemeClr val="tx2"/>
                  </a:solidFill>
                </a:rPr>
                <a:t>Time Interval for Measurement</a:t>
              </a:r>
            </a:p>
          </p:txBody>
        </p:sp>
      </p:grpSp>
      <p:sp>
        <p:nvSpPr>
          <p:cNvPr id="14" name="직사각형 13"/>
          <p:cNvSpPr/>
          <p:nvPr/>
        </p:nvSpPr>
        <p:spPr>
          <a:xfrm>
            <a:off x="1187624" y="1124744"/>
            <a:ext cx="3954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kumimoji="0" lang="en-US" altLang="ko-KR" sz="2800" kern="0" dirty="0" smtClean="0">
                <a:solidFill>
                  <a:schemeClr val="tx2"/>
                </a:solidFill>
                <a:ea typeface="굴림" pitchFamily="50" charset="-127"/>
                <a:cs typeface="Times New Roman" pitchFamily="18" charset="0"/>
              </a:rPr>
              <a:t> Input Blood Sugar</a:t>
            </a:r>
            <a:endParaRPr kumimoji="0" lang="en-US" altLang="ko-KR" sz="2800" kern="0" dirty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ea typeface="굴림" charset="-127"/>
              </a:rPr>
              <a:t>4. Program Contents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Tokyo, Japan, 4-5 February 2013</a:t>
            </a:r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7F7472-2550-4771-8857-CD3F9620FA49}" type="slidenum">
              <a:rPr lang="en-US" altLang="ko-KR" smtClean="0"/>
              <a:pPr/>
              <a:t>9</a:t>
            </a:fld>
            <a:endParaRPr lang="en-US" altLang="ko-KR"/>
          </a:p>
        </p:txBody>
      </p:sp>
      <p:grpSp>
        <p:nvGrpSpPr>
          <p:cNvPr id="6" name="그룹 5"/>
          <p:cNvGrpSpPr/>
          <p:nvPr/>
        </p:nvGrpSpPr>
        <p:grpSpPr>
          <a:xfrm>
            <a:off x="1691680" y="1916832"/>
            <a:ext cx="6203667" cy="4248472"/>
            <a:chOff x="1115616" y="1268760"/>
            <a:chExt cx="7025607" cy="4679950"/>
          </a:xfrm>
        </p:grpSpPr>
        <p:pic>
          <p:nvPicPr>
            <p:cNvPr id="7" name="그림 6" descr="기록입력-혈당-피드백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115616" y="1268760"/>
              <a:ext cx="2808288" cy="46799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직사각형 7"/>
            <p:cNvSpPr/>
            <p:nvPr/>
          </p:nvSpPr>
          <p:spPr>
            <a:xfrm>
              <a:off x="3923928" y="4559094"/>
              <a:ext cx="2494594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>
                  <a:solidFill>
                    <a:schemeClr val="tx2"/>
                  </a:solidFill>
                </a:rPr>
                <a:t>Confirmation;  Cancellation</a:t>
              </a:r>
            </a:p>
          </p:txBody>
        </p:sp>
        <p:sp>
          <p:nvSpPr>
            <p:cNvPr id="9" name="직사각형 8"/>
            <p:cNvSpPr/>
            <p:nvPr/>
          </p:nvSpPr>
          <p:spPr>
            <a:xfrm>
              <a:off x="3956979" y="3429000"/>
              <a:ext cx="3927165" cy="107721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>
                  <a:solidFill>
                    <a:schemeClr val="tx2"/>
                  </a:solidFill>
                </a:rPr>
                <a:t>Higher blood sugar levels than your goal </a:t>
              </a:r>
            </a:p>
            <a:p>
              <a:pPr lvl="0"/>
              <a:r>
                <a:rPr lang="en-US" altLang="ko-KR" sz="1600" dirty="0" smtClean="0">
                  <a:solidFill>
                    <a:schemeClr val="tx2"/>
                  </a:solidFill>
                </a:rPr>
                <a:t>fasting glucose. Cutting down on food intake</a:t>
              </a:r>
            </a:p>
            <a:p>
              <a:pPr lvl="0"/>
              <a:r>
                <a:rPr lang="en-US" altLang="ko-KR" sz="1600" dirty="0">
                  <a:solidFill>
                    <a:schemeClr val="tx2"/>
                  </a:solidFill>
                </a:rPr>
                <a:t>a</a:t>
              </a:r>
              <a:r>
                <a:rPr lang="en-US" altLang="ko-KR" sz="1600" dirty="0" smtClean="0">
                  <a:solidFill>
                    <a:schemeClr val="tx2"/>
                  </a:solidFill>
                </a:rPr>
                <a:t>nd avoid greasy foods. Do not forget regular</a:t>
              </a:r>
            </a:p>
            <a:p>
              <a:pPr lvl="0"/>
              <a:r>
                <a:rPr lang="en-US" altLang="ko-KR" sz="1600" dirty="0" smtClean="0">
                  <a:solidFill>
                    <a:schemeClr val="tx2"/>
                  </a:solidFill>
                </a:rPr>
                <a:t>Excise too.</a:t>
              </a:r>
            </a:p>
          </p:txBody>
        </p:sp>
        <p:sp>
          <p:nvSpPr>
            <p:cNvPr id="10" name="직사각형 9"/>
            <p:cNvSpPr/>
            <p:nvPr/>
          </p:nvSpPr>
          <p:spPr>
            <a:xfrm>
              <a:off x="3923928" y="2780928"/>
              <a:ext cx="1745991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>
                  <a:solidFill>
                    <a:schemeClr val="tx2"/>
                  </a:solidFill>
                </a:rPr>
                <a:t>What is my status?</a:t>
              </a:r>
            </a:p>
          </p:txBody>
        </p:sp>
        <p:sp>
          <p:nvSpPr>
            <p:cNvPr id="11" name="직사각형 10"/>
            <p:cNvSpPr/>
            <p:nvPr/>
          </p:nvSpPr>
          <p:spPr>
            <a:xfrm>
              <a:off x="3923928" y="1844824"/>
              <a:ext cx="4217295" cy="37293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US" altLang="ko-KR" sz="16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Input Blood </a:t>
              </a:r>
              <a:r>
                <a:rPr lang="en-US" altLang="ko-KR" sz="1600" dirty="0" smtClean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Sugar</a:t>
              </a:r>
              <a:r>
                <a:rPr lang="en-US" altLang="ko-KR" sz="1600" dirty="0" smtClean="0"/>
                <a:t>, Blood Pressure</a:t>
              </a:r>
              <a:endParaRPr lang="en-US" altLang="ko-KR" sz="1600" dirty="0" smtClean="0"/>
            </a:p>
          </p:txBody>
        </p:sp>
      </p:grpSp>
      <p:sp>
        <p:nvSpPr>
          <p:cNvPr id="12" name="직사각형 11"/>
          <p:cNvSpPr/>
          <p:nvPr/>
        </p:nvSpPr>
        <p:spPr>
          <a:xfrm>
            <a:off x="1115616" y="1124744"/>
            <a:ext cx="39549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v"/>
              <a:defRPr/>
            </a:pPr>
            <a:r>
              <a:rPr kumimoji="0" lang="en-US" altLang="ko-KR" sz="2800" kern="0" dirty="0" smtClean="0">
                <a:solidFill>
                  <a:schemeClr val="tx2"/>
                </a:solidFill>
                <a:ea typeface="굴림" pitchFamily="50" charset="-127"/>
                <a:cs typeface="Times New Roman" pitchFamily="18" charset="0"/>
              </a:rPr>
              <a:t> Input Blood Sugar</a:t>
            </a:r>
            <a:endParaRPr kumimoji="0" lang="en-US" altLang="ko-KR" sz="2800" kern="0" dirty="0">
              <a:solidFill>
                <a:schemeClr val="tx2"/>
              </a:solidFill>
              <a:ea typeface="굴림" pitchFamily="50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TU-e">
  <a:themeElements>
    <a:clrScheme name="ITU-e 3">
      <a:dk1>
        <a:srgbClr val="000000"/>
      </a:dk1>
      <a:lt1>
        <a:srgbClr val="FFFFFF"/>
      </a:lt1>
      <a:dk2>
        <a:srgbClr val="000000"/>
      </a:dk2>
      <a:lt2>
        <a:srgbClr val="000099"/>
      </a:lt2>
      <a:accent1>
        <a:srgbClr val="FFCC00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E2AA"/>
      </a:accent5>
      <a:accent6>
        <a:srgbClr val="2D2DB9"/>
      </a:accent6>
      <a:hlink>
        <a:srgbClr val="3399FF"/>
      </a:hlink>
      <a:folHlink>
        <a:srgbClr val="5F5F5F"/>
      </a:folHlink>
    </a:clrScheme>
    <a:fontScheme name="ITU-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TU-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2">
        <a:dk1>
          <a:srgbClr val="000000"/>
        </a:dk1>
        <a:lt1>
          <a:srgbClr val="FFFFFF"/>
        </a:lt1>
        <a:dk2>
          <a:srgbClr val="000000"/>
        </a:dk2>
        <a:lt2>
          <a:srgbClr val="0000FF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3399FF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TU-e 3">
        <a:dk1>
          <a:srgbClr val="000000"/>
        </a:dk1>
        <a:lt1>
          <a:srgbClr val="FFFFFF"/>
        </a:lt1>
        <a:dk2>
          <a:srgbClr val="000000"/>
        </a:dk2>
        <a:lt2>
          <a:srgbClr val="000099"/>
        </a:lt2>
        <a:accent1>
          <a:srgbClr val="FF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2DB9"/>
        </a:accent6>
        <a:hlink>
          <a:srgbClr val="3399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27539C4CDF914FAF4A17C83CC9CBCC" ma:contentTypeVersion="3" ma:contentTypeDescription="Create a new document." ma:contentTypeScope="" ma:versionID="01c7eb6599e6d11404fab218ea897c7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9dd530e3df1f86ebe7020055b570883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2A0A103-7D57-4368-9DA1-1971BA924859}"/>
</file>

<file path=customXml/itemProps2.xml><?xml version="1.0" encoding="utf-8"?>
<ds:datastoreItem xmlns:ds="http://schemas.openxmlformats.org/officeDocument/2006/customXml" ds:itemID="{3FA14B74-43AD-44CB-9985-F56CA2DBEDC2}"/>
</file>

<file path=customXml/itemProps3.xml><?xml version="1.0" encoding="utf-8"?>
<ds:datastoreItem xmlns:ds="http://schemas.openxmlformats.org/officeDocument/2006/customXml" ds:itemID="{33A2B6E1-03E3-4D0A-B7E1-FA35E026E822}"/>
</file>

<file path=docProps/app.xml><?xml version="1.0" encoding="utf-8"?>
<Properties xmlns="http://schemas.openxmlformats.org/officeDocument/2006/extended-properties" xmlns:vt="http://schemas.openxmlformats.org/officeDocument/2006/docPropsVTypes">
  <Template>ITU-e</Template>
  <TotalTime>2375</TotalTime>
  <Words>1056</Words>
  <Application>Microsoft Office PowerPoint</Application>
  <PresentationFormat>화면 슬라이드 쇼(4:3)</PresentationFormat>
  <Paragraphs>258</Paragraphs>
  <Slides>26</Slides>
  <Notes>3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26</vt:i4>
      </vt:variant>
    </vt:vector>
  </HeadingPairs>
  <TitlesOfParts>
    <vt:vector size="27" baseType="lpstr">
      <vt:lpstr>ITU-e</vt:lpstr>
      <vt:lpstr>Ubiquitous Network for e-Health</vt:lpstr>
      <vt:lpstr>Contents</vt:lpstr>
      <vt:lpstr>1. Background</vt:lpstr>
      <vt:lpstr>2. The Existed Applications</vt:lpstr>
      <vt:lpstr>3. Introduction of Our System</vt:lpstr>
      <vt:lpstr>3. Introduction of Our System</vt:lpstr>
      <vt:lpstr>3. Introduction of Our System</vt:lpstr>
      <vt:lpstr>4. Program Contents</vt:lpstr>
      <vt:lpstr>4. Program Contents</vt:lpstr>
      <vt:lpstr>4. Program Contents</vt:lpstr>
      <vt:lpstr>4. Program Contents</vt:lpstr>
      <vt:lpstr>4. Program Contents</vt:lpstr>
      <vt:lpstr>4. Program Contents</vt:lpstr>
      <vt:lpstr>4. Program Contents</vt:lpstr>
      <vt:lpstr>4. Program Contents</vt:lpstr>
      <vt:lpstr>4. Program Contents</vt:lpstr>
      <vt:lpstr>4. Program Contents</vt:lpstr>
      <vt:lpstr>4. Program Contents</vt:lpstr>
      <vt:lpstr>4. Program Contents</vt:lpstr>
      <vt:lpstr>4. Program Contents</vt:lpstr>
      <vt:lpstr>4. Program Contents</vt:lpstr>
      <vt:lpstr>4. Program Contents</vt:lpstr>
      <vt:lpstr>4. Program Contents</vt:lpstr>
      <vt:lpstr>5. Conclusions</vt:lpstr>
      <vt:lpstr>6. Program Demonstration</vt:lpstr>
      <vt:lpstr>PowerPoint 프레젠테이션</vt:lpstr>
    </vt:vector>
  </TitlesOfParts>
  <Company>ITU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 Telecommunication  Union</dc:title>
  <dc:creator>P.Rosa</dc:creator>
  <cp:lastModifiedBy>MITL</cp:lastModifiedBy>
  <cp:revision>403</cp:revision>
  <cp:lastPrinted>2001-11-25T13:41:09Z</cp:lastPrinted>
  <dcterms:created xsi:type="dcterms:W3CDTF">2007-02-20T15:47:31Z</dcterms:created>
  <dcterms:modified xsi:type="dcterms:W3CDTF">2013-02-04T18:05:41Z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0x0101002127539C4CDF914FAF4A17C83CC9CBCC</vt:lpwstr>
  </property>
</Properties>
</file>