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emf" ContentType="image/x-emf"/>
  <Default Extension="jpeg" ContentType="image/jpeg"/>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s/slide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3.xml" ContentType="application/vnd.openxmlformats-officedocument.presentationml.slide+xml"/>
  <Override PartName="/ppt/slides/slide6.xml" ContentType="application/vnd.openxmlformats-officedocument.presentationml.slide+xml"/>
  <Override PartName="/ppt/slides/slide12.xml" ContentType="application/vnd.openxmlformats-officedocument.presentationml.slide+xml"/>
  <Override PartName="/ppt/slides/slide7.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3.xml" ContentType="application/vnd.openxmlformats-officedocument.presentationml.slide+xml"/>
  <Override PartName="/ppt/slides/slide8.xml" ContentType="application/vnd.openxmlformats-officedocument.presentationml.slide+xml"/>
  <Override PartName="/ppt/slides/slide2.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notesSlides/notesSlide3.xml" ContentType="application/vnd.openxmlformats-officedocument.presentationml.notesSlide+xml"/>
  <Override PartName="/ppt/slideLayouts/slideLayout9.xml" ContentType="application/vnd.openxmlformats-officedocument.presentationml.slideLayout+xml"/>
  <Override PartName="/ppt/slideLayouts/slideLayout6.xml" ContentType="application/vnd.openxmlformats-officedocument.presentationml.slideLayout+xml"/>
  <Override PartName="/ppt/notesSlides/notesSlide1.xml" ContentType="application/vnd.openxmlformats-officedocument.presentationml.notesSlide+xml"/>
  <Override PartName="/ppt/slideLayouts/slideLayout7.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1.xml" ContentType="application/vnd.openxmlformats-officedocument.theme+xml"/>
  <Override PartName="/ppt/charts/chart5.xml" ContentType="application/vnd.openxmlformats-officedocument.drawingml.chart+xml"/>
  <Override PartName="/ppt/theme/themeOverride5.xml" ContentType="application/vnd.openxmlformats-officedocument.themeOverride+xml"/>
  <Override PartName="/ppt/charts/chart6.xml" ContentType="application/vnd.openxmlformats-officedocument.drawingml.chart+xml"/>
  <Override PartName="/ppt/theme/themeOverride6.xml" ContentType="application/vnd.openxmlformats-officedocument.themeOverride+xml"/>
  <Override PartName="/ppt/charts/chart7.xml" ContentType="application/vnd.openxmlformats-officedocument.drawingml.chart+xml"/>
  <Override PartName="/ppt/theme/themeOverride7.xml" ContentType="application/vnd.openxmlformats-officedocument.themeOverride+xml"/>
  <Override PartName="/ppt/charts/chart8.xml" ContentType="application/vnd.openxmlformats-officedocument.drawingml.chart+xml"/>
  <Override PartName="/ppt/theme/themeOverride4.xml" ContentType="application/vnd.openxmlformats-officedocument.themeOverride+xml"/>
  <Override PartName="/ppt/charts/chart4.xml" ContentType="application/vnd.openxmlformats-officedocument.drawingml.chart+xml"/>
  <Override PartName="/ppt/theme/themeOverride3.xml" ContentType="application/vnd.openxmlformats-officedocument.themeOverride+xml"/>
  <Override PartName="/ppt/theme/theme2.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notesMasters/notesMaster1.xml" ContentType="application/vnd.openxmlformats-officedocument.presentationml.notesMaster+xml"/>
  <Override PartName="/ppt/theme/themeOverride8.xml" ContentType="application/vnd.openxmlformats-officedocument.themeOverrid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6" r:id="rId2"/>
    <p:sldId id="258" r:id="rId3"/>
    <p:sldId id="270" r:id="rId4"/>
    <p:sldId id="272" r:id="rId5"/>
    <p:sldId id="273" r:id="rId6"/>
    <p:sldId id="261" r:id="rId7"/>
    <p:sldId id="260" r:id="rId8"/>
    <p:sldId id="263" r:id="rId9"/>
    <p:sldId id="275" r:id="rId10"/>
    <p:sldId id="271" r:id="rId11"/>
    <p:sldId id="262" r:id="rId12"/>
    <p:sldId id="274" r:id="rId13"/>
    <p:sldId id="264" r:id="rId14"/>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A7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0" d="100"/>
          <a:sy n="60" d="100"/>
        </p:scale>
        <p:origin x="-588"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2" Type="http://schemas.openxmlformats.org/officeDocument/2006/relationships/oleObject" Target="Macintosh%20HD:Users:kaneko:Documents:Co-Mobility%20:&#22885;&#22810;&#25705;:&#22885;&#22810;&#25705;&#30010;&#34880;&#28082;&#26908;&#26619;&#32080;&#26524;&#12398;&#38598;&#35336;.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Macintosh%20HD:Users:kaneko:Documents:Co-Mobility%20:&#22885;&#22810;&#25705;:&#22885;&#22810;&#25705;&#30010;&#34880;&#28082;&#26908;&#26619;&#32080;&#26524;&#12398;&#38598;&#35336;.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Macintosh%20HD:Users:kaneko:Documents:Co-Mobility%20:&#22885;&#22810;&#25705;:&#22885;&#22810;&#25705;&#30010;&#34880;&#28082;&#26908;&#26619;&#32080;&#26524;&#12398;&#38598;&#35336;.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Macintosh%20HD:Users:kaneko:Documents:Co-Mobility%20:&#22885;&#22810;&#25705;:&#22885;&#22810;&#25705;&#30010;&#34880;&#28082;&#26908;&#26619;&#32080;&#26524;&#12398;&#38598;&#35336;.xlsx"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oleObject" Target="Macintosh%20HD:Users:kaneko:Documents:Co-Mobility%20:&#22885;&#22810;&#25705;:&#22885;&#22810;&#25705;&#30010;&#34880;&#28082;&#26908;&#26619;&#32080;&#26524;&#12398;&#38598;&#35336;.xlsx" TargetMode="External"/><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oleObject" Target="Macintosh%20HD:Users:kaneko:Documents:Co-Mobility%20:&#22885;&#22810;&#25705;:&#22885;&#22810;&#25705;&#30010;&#34880;&#28082;&#26908;&#26619;&#32080;&#26524;&#12398;&#38598;&#35336;.xlsx" TargetMode="External"/><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oleObject" Target="Macintosh%20HD:Users:kaneko:Documents:Co-Mobility%20:&#22885;&#22810;&#25705;:&#22885;&#22810;&#25705;&#30010;&#34880;&#28082;&#26908;&#26619;&#32080;&#26524;&#12398;&#38598;&#35336;.xlsx" TargetMode="External"/><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oleObject" Target="Macintosh%20HD:Users:kaneko:Documents:Co-Mobility%20:&#22885;&#22810;&#25705;:&#22885;&#22810;&#25705;&#30010;&#34880;&#28082;&#26908;&#26619;&#32080;&#26524;&#12398;&#38598;&#35336;.xlsx" TargetMode="External"/><Relationship Id="rId1" Type="http://schemas.openxmlformats.org/officeDocument/2006/relationships/themeOverride" Target="../theme/themeOverride8.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ja-JP"/>
  <c:clrMapOvr bg1="lt1" tx1="dk1" bg2="lt2" tx2="dk2" accent1="accent1" accent2="accent2" accent3="accent3" accent4="accent4" accent5="accent5" accent6="accent6" hlink="hlink" folHlink="folHlink"/>
  <c:chart>
    <c:plotArea>
      <c:layout>
        <c:manualLayout>
          <c:layoutTarget val="inner"/>
          <c:xMode val="edge"/>
          <c:yMode val="edge"/>
          <c:x val="0.205628553187608"/>
          <c:y val="3.4310229311201909E-2"/>
          <c:w val="0.72120062736060842"/>
          <c:h val="0.88236850393699429"/>
        </c:manualLayout>
      </c:layout>
      <c:barChart>
        <c:barDir val="col"/>
        <c:grouping val="clustered"/>
        <c:ser>
          <c:idx val="0"/>
          <c:order val="0"/>
          <c:tx>
            <c:strRef>
              <c:f>地区別検査結果の変化!$A$208</c:f>
              <c:strCache>
                <c:ptCount val="1"/>
                <c:pt idx="0">
                  <c:v>１回目</c:v>
                </c:pt>
              </c:strCache>
            </c:strRef>
          </c:tx>
          <c:cat>
            <c:strRef>
              <c:f>地区別検査結果の変化!$B$27:$I$27</c:f>
              <c:strCache>
                <c:ptCount val="8"/>
                <c:pt idx="0">
                  <c:v>町全体</c:v>
                </c:pt>
                <c:pt idx="1">
                  <c:v>大沢</c:v>
                </c:pt>
                <c:pt idx="2">
                  <c:v>峰谷</c:v>
                </c:pt>
                <c:pt idx="3">
                  <c:v>川野</c:v>
                </c:pt>
                <c:pt idx="4">
                  <c:v>留浦</c:v>
                </c:pt>
                <c:pt idx="5">
                  <c:v>日原</c:v>
                </c:pt>
                <c:pt idx="6">
                  <c:v>棚沢</c:v>
                </c:pt>
                <c:pt idx="7">
                  <c:v>古里</c:v>
                </c:pt>
              </c:strCache>
            </c:strRef>
          </c:cat>
          <c:val>
            <c:numRef>
              <c:f>地区別検査結果の変化!$B$208:$I$208</c:f>
              <c:numCache>
                <c:formatCode>0.0_ </c:formatCode>
                <c:ptCount val="8"/>
                <c:pt idx="0">
                  <c:v>52.294117647060013</c:v>
                </c:pt>
                <c:pt idx="1">
                  <c:v>50</c:v>
                </c:pt>
                <c:pt idx="2">
                  <c:v>54.75</c:v>
                </c:pt>
                <c:pt idx="3">
                  <c:v>48.1</c:v>
                </c:pt>
                <c:pt idx="4">
                  <c:v>57</c:v>
                </c:pt>
                <c:pt idx="5">
                  <c:v>48</c:v>
                </c:pt>
                <c:pt idx="6">
                  <c:v>59.571428571427866</c:v>
                </c:pt>
                <c:pt idx="7">
                  <c:v>48.769230769230781</c:v>
                </c:pt>
              </c:numCache>
            </c:numRef>
          </c:val>
        </c:ser>
        <c:ser>
          <c:idx val="1"/>
          <c:order val="1"/>
          <c:tx>
            <c:strRef>
              <c:f>地区別検査結果の変化!$A$209</c:f>
              <c:strCache>
                <c:ptCount val="1"/>
                <c:pt idx="0">
                  <c:v>２回目</c:v>
                </c:pt>
              </c:strCache>
            </c:strRef>
          </c:tx>
          <c:cat>
            <c:strRef>
              <c:f>地区別検査結果の変化!$B$27:$I$27</c:f>
              <c:strCache>
                <c:ptCount val="8"/>
                <c:pt idx="0">
                  <c:v>町全体</c:v>
                </c:pt>
                <c:pt idx="1">
                  <c:v>大沢</c:v>
                </c:pt>
                <c:pt idx="2">
                  <c:v>峰谷</c:v>
                </c:pt>
                <c:pt idx="3">
                  <c:v>川野</c:v>
                </c:pt>
                <c:pt idx="4">
                  <c:v>留浦</c:v>
                </c:pt>
                <c:pt idx="5">
                  <c:v>日原</c:v>
                </c:pt>
                <c:pt idx="6">
                  <c:v>棚沢</c:v>
                </c:pt>
                <c:pt idx="7">
                  <c:v>古里</c:v>
                </c:pt>
              </c:strCache>
            </c:strRef>
          </c:cat>
          <c:val>
            <c:numRef>
              <c:f>地区別検査結果の変化!$B$209:$I$209</c:f>
              <c:numCache>
                <c:formatCode>0.0_ </c:formatCode>
                <c:ptCount val="8"/>
                <c:pt idx="0">
                  <c:v>53.838235294117652</c:v>
                </c:pt>
                <c:pt idx="1">
                  <c:v>51.2</c:v>
                </c:pt>
                <c:pt idx="2">
                  <c:v>51.5</c:v>
                </c:pt>
                <c:pt idx="3">
                  <c:v>46.3</c:v>
                </c:pt>
                <c:pt idx="4">
                  <c:v>51</c:v>
                </c:pt>
                <c:pt idx="5">
                  <c:v>55.142857142857153</c:v>
                </c:pt>
                <c:pt idx="6">
                  <c:v>59.642857142857153</c:v>
                </c:pt>
                <c:pt idx="7">
                  <c:v>57.307692307691745</c:v>
                </c:pt>
              </c:numCache>
            </c:numRef>
          </c:val>
        </c:ser>
        <c:axId val="155367296"/>
        <c:axId val="155629056"/>
      </c:barChart>
      <c:catAx>
        <c:axId val="155367296"/>
        <c:scaling>
          <c:orientation val="minMax"/>
        </c:scaling>
        <c:delete val="1"/>
        <c:axPos val="b"/>
        <c:tickLblPos val="none"/>
        <c:crossAx val="155629056"/>
        <c:crosses val="autoZero"/>
        <c:auto val="1"/>
        <c:lblAlgn val="ctr"/>
        <c:lblOffset val="100"/>
      </c:catAx>
      <c:valAx>
        <c:axId val="155629056"/>
        <c:scaling>
          <c:orientation val="minMax"/>
          <c:max val="60"/>
          <c:min val="30"/>
        </c:scaling>
        <c:axPos val="l"/>
        <c:majorGridlines/>
        <c:numFmt formatCode="0.0_ " sourceLinked="1"/>
        <c:tickLblPos val="nextTo"/>
        <c:crossAx val="155367296"/>
        <c:crosses val="autoZero"/>
        <c:crossBetween val="between"/>
      </c:valAx>
    </c:plotArea>
    <c:plotVisOnly val="1"/>
  </c:chart>
  <c:spPr>
    <a:noFill/>
    <a:ln>
      <a:noFill/>
    </a:ln>
  </c:spPr>
  <c:externalData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ja-JP"/>
  <c:clrMapOvr bg1="lt1" tx1="dk1" bg2="lt2" tx2="dk2" accent1="accent1" accent2="accent2" accent3="accent3" accent4="accent4" accent5="accent5" accent6="accent6" hlink="hlink" folHlink="folHlink"/>
  <c:chart>
    <c:plotArea>
      <c:layout>
        <c:manualLayout>
          <c:layoutTarget val="inner"/>
          <c:xMode val="edge"/>
          <c:yMode val="edge"/>
          <c:x val="0.1931023622047239"/>
          <c:y val="0.19944733674155918"/>
          <c:w val="0.80689757403806739"/>
          <c:h val="0.75091462671390341"/>
        </c:manualLayout>
      </c:layout>
      <c:barChart>
        <c:barDir val="col"/>
        <c:grouping val="clustered"/>
        <c:ser>
          <c:idx val="0"/>
          <c:order val="0"/>
          <c:tx>
            <c:strRef>
              <c:f>地区別検査結果の変化!$A$328</c:f>
              <c:strCache>
                <c:ptCount val="1"/>
                <c:pt idx="0">
                  <c:v>１回目</c:v>
                </c:pt>
              </c:strCache>
            </c:strRef>
          </c:tx>
          <c:cat>
            <c:strRef>
              <c:f>地区別検査結果の変化!$B$27:$I$27</c:f>
              <c:strCache>
                <c:ptCount val="8"/>
                <c:pt idx="0">
                  <c:v>町全体</c:v>
                </c:pt>
                <c:pt idx="1">
                  <c:v>大沢</c:v>
                </c:pt>
                <c:pt idx="2">
                  <c:v>峰谷</c:v>
                </c:pt>
                <c:pt idx="3">
                  <c:v>川野</c:v>
                </c:pt>
                <c:pt idx="4">
                  <c:v>留浦</c:v>
                </c:pt>
                <c:pt idx="5">
                  <c:v>日原</c:v>
                </c:pt>
                <c:pt idx="6">
                  <c:v>棚沢</c:v>
                </c:pt>
                <c:pt idx="7">
                  <c:v>古里</c:v>
                </c:pt>
              </c:strCache>
            </c:strRef>
          </c:cat>
          <c:val>
            <c:numRef>
              <c:f>地区別検査結果の変化!$B$328:$I$328</c:f>
              <c:numCache>
                <c:formatCode>0.0_ </c:formatCode>
                <c:ptCount val="8"/>
                <c:pt idx="0">
                  <c:v>5.4367647058826094</c:v>
                </c:pt>
                <c:pt idx="1">
                  <c:v>5.6599999999999957</c:v>
                </c:pt>
                <c:pt idx="2">
                  <c:v>5.5</c:v>
                </c:pt>
                <c:pt idx="3">
                  <c:v>5.33</c:v>
                </c:pt>
                <c:pt idx="4">
                  <c:v>5.0999999999999996</c:v>
                </c:pt>
                <c:pt idx="5">
                  <c:v>5.6428571428571397</c:v>
                </c:pt>
                <c:pt idx="6">
                  <c:v>5.2642857142856956</c:v>
                </c:pt>
                <c:pt idx="7">
                  <c:v>5.4153846153846183</c:v>
                </c:pt>
              </c:numCache>
            </c:numRef>
          </c:val>
        </c:ser>
        <c:ser>
          <c:idx val="1"/>
          <c:order val="1"/>
          <c:tx>
            <c:strRef>
              <c:f>地区別検査結果の変化!$A$329</c:f>
              <c:strCache>
                <c:ptCount val="1"/>
                <c:pt idx="0">
                  <c:v>２回目</c:v>
                </c:pt>
              </c:strCache>
            </c:strRef>
          </c:tx>
          <c:cat>
            <c:strRef>
              <c:f>地区別検査結果の変化!$B$27:$I$27</c:f>
              <c:strCache>
                <c:ptCount val="8"/>
                <c:pt idx="0">
                  <c:v>町全体</c:v>
                </c:pt>
                <c:pt idx="1">
                  <c:v>大沢</c:v>
                </c:pt>
                <c:pt idx="2">
                  <c:v>峰谷</c:v>
                </c:pt>
                <c:pt idx="3">
                  <c:v>川野</c:v>
                </c:pt>
                <c:pt idx="4">
                  <c:v>留浦</c:v>
                </c:pt>
                <c:pt idx="5">
                  <c:v>日原</c:v>
                </c:pt>
                <c:pt idx="6">
                  <c:v>棚沢</c:v>
                </c:pt>
                <c:pt idx="7">
                  <c:v>古里</c:v>
                </c:pt>
              </c:strCache>
            </c:strRef>
          </c:cat>
          <c:val>
            <c:numRef>
              <c:f>地区別検査結果の変化!$B$329:$I$329</c:f>
              <c:numCache>
                <c:formatCode>0.0_ </c:formatCode>
                <c:ptCount val="8"/>
                <c:pt idx="0">
                  <c:v>5.3823529411764666</c:v>
                </c:pt>
                <c:pt idx="1">
                  <c:v>5.4</c:v>
                </c:pt>
                <c:pt idx="2">
                  <c:v>5.5083333333333524</c:v>
                </c:pt>
                <c:pt idx="3">
                  <c:v>5.3800000000000008</c:v>
                </c:pt>
                <c:pt idx="4">
                  <c:v>5.2</c:v>
                </c:pt>
                <c:pt idx="5">
                  <c:v>5.6714285714285708</c:v>
                </c:pt>
                <c:pt idx="6">
                  <c:v>5.1857142857142851</c:v>
                </c:pt>
                <c:pt idx="7">
                  <c:v>5.338461538461539</c:v>
                </c:pt>
              </c:numCache>
            </c:numRef>
          </c:val>
        </c:ser>
        <c:axId val="156055040"/>
        <c:axId val="156056576"/>
      </c:barChart>
      <c:catAx>
        <c:axId val="156055040"/>
        <c:scaling>
          <c:orientation val="minMax"/>
        </c:scaling>
        <c:delete val="1"/>
        <c:axPos val="b"/>
        <c:tickLblPos val="none"/>
        <c:crossAx val="156056576"/>
        <c:crosses val="autoZero"/>
        <c:auto val="1"/>
        <c:lblAlgn val="ctr"/>
        <c:lblOffset val="100"/>
      </c:catAx>
      <c:valAx>
        <c:axId val="156056576"/>
        <c:scaling>
          <c:orientation val="minMax"/>
          <c:max val="5.7"/>
          <c:min val="5"/>
        </c:scaling>
        <c:axPos val="l"/>
        <c:majorGridlines/>
        <c:numFmt formatCode="0.0_ " sourceLinked="1"/>
        <c:tickLblPos val="nextTo"/>
        <c:crossAx val="156055040"/>
        <c:crosses val="autoZero"/>
        <c:crossBetween val="between"/>
      </c:valAx>
    </c:plotArea>
    <c:plotVisOnly val="1"/>
  </c:chart>
  <c:spPr>
    <a:noFill/>
    <a:ln>
      <a:noFill/>
    </a:ln>
  </c:spPr>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ja-JP"/>
  <c:clrMapOvr bg1="lt1" tx1="dk1" bg2="lt2" tx2="dk2" accent1="accent1" accent2="accent2" accent3="accent3" accent4="accent4" accent5="accent5" accent6="accent6" hlink="hlink" folHlink="folHlink"/>
  <c:chart>
    <c:plotArea>
      <c:layout>
        <c:manualLayout>
          <c:layoutTarget val="inner"/>
          <c:xMode val="edge"/>
          <c:yMode val="edge"/>
          <c:x val="0.1438524914115471"/>
          <c:y val="3.0169710560824726E-2"/>
          <c:w val="0.79437144681239202"/>
          <c:h val="0.77345912756483959"/>
        </c:manualLayout>
      </c:layout>
      <c:barChart>
        <c:barDir val="col"/>
        <c:grouping val="clustered"/>
        <c:ser>
          <c:idx val="0"/>
          <c:order val="0"/>
          <c:tx>
            <c:strRef>
              <c:f>地区別検査結果の変化!$A$28</c:f>
              <c:strCache>
                <c:ptCount val="1"/>
                <c:pt idx="0">
                  <c:v>１回目</c:v>
                </c:pt>
              </c:strCache>
            </c:strRef>
          </c:tx>
          <c:cat>
            <c:strRef>
              <c:f>地区別検査結果の変化!$B$27:$I$27</c:f>
              <c:strCache>
                <c:ptCount val="8"/>
                <c:pt idx="0">
                  <c:v>町全体</c:v>
                </c:pt>
                <c:pt idx="1">
                  <c:v>大沢</c:v>
                </c:pt>
                <c:pt idx="2">
                  <c:v>峰谷</c:v>
                </c:pt>
                <c:pt idx="3">
                  <c:v>川野</c:v>
                </c:pt>
                <c:pt idx="4">
                  <c:v>留浦</c:v>
                </c:pt>
                <c:pt idx="5">
                  <c:v>日原</c:v>
                </c:pt>
                <c:pt idx="6">
                  <c:v>棚沢</c:v>
                </c:pt>
                <c:pt idx="7">
                  <c:v>古里</c:v>
                </c:pt>
              </c:strCache>
            </c:strRef>
          </c:cat>
          <c:val>
            <c:numRef>
              <c:f>地区別検査結果の変化!$B$28:$I$28</c:f>
              <c:numCache>
                <c:formatCode>0.0_ </c:formatCode>
                <c:ptCount val="8"/>
                <c:pt idx="0">
                  <c:v>86.972727272722096</c:v>
                </c:pt>
                <c:pt idx="1">
                  <c:v>86.428571428570848</c:v>
                </c:pt>
                <c:pt idx="2">
                  <c:v>90.333333333332448</c:v>
                </c:pt>
                <c:pt idx="3">
                  <c:v>92.5</c:v>
                </c:pt>
                <c:pt idx="4">
                  <c:v>82</c:v>
                </c:pt>
                <c:pt idx="5">
                  <c:v>83.5</c:v>
                </c:pt>
                <c:pt idx="6">
                  <c:v>84.928571428570848</c:v>
                </c:pt>
                <c:pt idx="7">
                  <c:v>88</c:v>
                </c:pt>
              </c:numCache>
            </c:numRef>
          </c:val>
        </c:ser>
        <c:ser>
          <c:idx val="1"/>
          <c:order val="1"/>
          <c:tx>
            <c:strRef>
              <c:f>地区別検査結果の変化!$A$29</c:f>
              <c:strCache>
                <c:ptCount val="1"/>
                <c:pt idx="0">
                  <c:v>２回目</c:v>
                </c:pt>
              </c:strCache>
            </c:strRef>
          </c:tx>
          <c:cat>
            <c:strRef>
              <c:f>地区別検査結果の変化!$B$27:$I$27</c:f>
              <c:strCache>
                <c:ptCount val="8"/>
                <c:pt idx="0">
                  <c:v>町全体</c:v>
                </c:pt>
                <c:pt idx="1">
                  <c:v>大沢</c:v>
                </c:pt>
                <c:pt idx="2">
                  <c:v>峰谷</c:v>
                </c:pt>
                <c:pt idx="3">
                  <c:v>川野</c:v>
                </c:pt>
                <c:pt idx="4">
                  <c:v>留浦</c:v>
                </c:pt>
                <c:pt idx="5">
                  <c:v>日原</c:v>
                </c:pt>
                <c:pt idx="6">
                  <c:v>棚沢</c:v>
                </c:pt>
                <c:pt idx="7">
                  <c:v>古里</c:v>
                </c:pt>
              </c:strCache>
            </c:strRef>
          </c:cat>
          <c:val>
            <c:numRef>
              <c:f>地区別検査結果の変化!$B$29:$I$29</c:f>
              <c:numCache>
                <c:formatCode>0.0_ </c:formatCode>
                <c:ptCount val="8"/>
                <c:pt idx="0">
                  <c:v>84.063636363636348</c:v>
                </c:pt>
                <c:pt idx="1">
                  <c:v>82.285714285714306</c:v>
                </c:pt>
                <c:pt idx="2">
                  <c:v>87</c:v>
                </c:pt>
                <c:pt idx="3">
                  <c:v>85.166666666666671</c:v>
                </c:pt>
                <c:pt idx="4">
                  <c:v>77.5</c:v>
                </c:pt>
                <c:pt idx="5">
                  <c:v>85</c:v>
                </c:pt>
                <c:pt idx="6">
                  <c:v>80.642857142851483</c:v>
                </c:pt>
                <c:pt idx="7">
                  <c:v>87.34615384615384</c:v>
                </c:pt>
              </c:numCache>
            </c:numRef>
          </c:val>
        </c:ser>
        <c:axId val="156072576"/>
        <c:axId val="156103040"/>
      </c:barChart>
      <c:catAx>
        <c:axId val="156072576"/>
        <c:scaling>
          <c:orientation val="minMax"/>
        </c:scaling>
        <c:delete val="1"/>
        <c:axPos val="b"/>
        <c:tickLblPos val="none"/>
        <c:crossAx val="156103040"/>
        <c:crosses val="autoZero"/>
        <c:auto val="1"/>
        <c:lblAlgn val="ctr"/>
        <c:lblOffset val="100"/>
      </c:catAx>
      <c:valAx>
        <c:axId val="156103040"/>
        <c:scaling>
          <c:orientation val="minMax"/>
        </c:scaling>
        <c:axPos val="l"/>
        <c:majorGridlines/>
        <c:numFmt formatCode="0.0_ " sourceLinked="1"/>
        <c:tickLblPos val="nextTo"/>
        <c:crossAx val="156072576"/>
        <c:crosses val="autoZero"/>
        <c:crossBetween val="between"/>
      </c:valAx>
    </c:plotArea>
    <c:plotVisOnly val="1"/>
  </c:chart>
  <c:spPr>
    <a:noFill/>
    <a:ln>
      <a:noFill/>
    </a:ln>
  </c:spPr>
  <c:externalData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ja-JP"/>
  <c:clrMapOvr bg1="lt1" tx1="dk1" bg2="lt2" tx2="dk2" accent1="accent1" accent2="accent2" accent3="accent3" accent4="accent4" accent5="accent5" accent6="accent6" hlink="hlink" folHlink="folHlink"/>
  <c:chart>
    <c:plotArea>
      <c:layout/>
      <c:barChart>
        <c:barDir val="col"/>
        <c:grouping val="clustered"/>
        <c:ser>
          <c:idx val="0"/>
          <c:order val="0"/>
          <c:tx>
            <c:strRef>
              <c:f>地区別検査結果の変化!$A$88</c:f>
              <c:strCache>
                <c:ptCount val="1"/>
                <c:pt idx="0">
                  <c:v>１回目</c:v>
                </c:pt>
              </c:strCache>
            </c:strRef>
          </c:tx>
          <c:cat>
            <c:strRef>
              <c:f>地区別検査結果の変化!$B$27:$I$27</c:f>
              <c:strCache>
                <c:ptCount val="8"/>
                <c:pt idx="0">
                  <c:v>町全体</c:v>
                </c:pt>
                <c:pt idx="1">
                  <c:v>大沢</c:v>
                </c:pt>
                <c:pt idx="2">
                  <c:v>峰谷</c:v>
                </c:pt>
                <c:pt idx="3">
                  <c:v>川野</c:v>
                </c:pt>
                <c:pt idx="4">
                  <c:v>留浦</c:v>
                </c:pt>
                <c:pt idx="5">
                  <c:v>日原</c:v>
                </c:pt>
                <c:pt idx="6">
                  <c:v>棚沢</c:v>
                </c:pt>
                <c:pt idx="7">
                  <c:v>古里</c:v>
                </c:pt>
              </c:strCache>
            </c:strRef>
          </c:cat>
          <c:val>
            <c:numRef>
              <c:f>地区別検査結果の変化!$B$88:$I$88</c:f>
              <c:numCache>
                <c:formatCode>0.0_ </c:formatCode>
                <c:ptCount val="8"/>
                <c:pt idx="0">
                  <c:v>23.544827586206893</c:v>
                </c:pt>
                <c:pt idx="1">
                  <c:v>24.771428571428579</c:v>
                </c:pt>
                <c:pt idx="2">
                  <c:v>22.477777777777622</c:v>
                </c:pt>
                <c:pt idx="3">
                  <c:v>22.974999999999987</c:v>
                </c:pt>
                <c:pt idx="4">
                  <c:v>22.650000000000031</c:v>
                </c:pt>
                <c:pt idx="5">
                  <c:v>23.72</c:v>
                </c:pt>
                <c:pt idx="6">
                  <c:v>23.292857142857141</c:v>
                </c:pt>
                <c:pt idx="7">
                  <c:v>24.31538461538463</c:v>
                </c:pt>
              </c:numCache>
            </c:numRef>
          </c:val>
        </c:ser>
        <c:ser>
          <c:idx val="1"/>
          <c:order val="1"/>
          <c:tx>
            <c:strRef>
              <c:f>地区別検査結果の変化!$A$89</c:f>
              <c:strCache>
                <c:ptCount val="1"/>
                <c:pt idx="0">
                  <c:v>２回目</c:v>
                </c:pt>
              </c:strCache>
            </c:strRef>
          </c:tx>
          <c:cat>
            <c:strRef>
              <c:f>地区別検査結果の変化!$B$27:$I$27</c:f>
              <c:strCache>
                <c:ptCount val="8"/>
                <c:pt idx="0">
                  <c:v>町全体</c:v>
                </c:pt>
                <c:pt idx="1">
                  <c:v>大沢</c:v>
                </c:pt>
                <c:pt idx="2">
                  <c:v>峰谷</c:v>
                </c:pt>
                <c:pt idx="3">
                  <c:v>川野</c:v>
                </c:pt>
                <c:pt idx="4">
                  <c:v>留浦</c:v>
                </c:pt>
                <c:pt idx="5">
                  <c:v>日原</c:v>
                </c:pt>
                <c:pt idx="6">
                  <c:v>棚沢</c:v>
                </c:pt>
                <c:pt idx="7">
                  <c:v>古里</c:v>
                </c:pt>
              </c:strCache>
            </c:strRef>
          </c:cat>
          <c:val>
            <c:numRef>
              <c:f>地区別検査結果の変化!$B$89:$I$89</c:f>
              <c:numCache>
                <c:formatCode>0.0_ </c:formatCode>
                <c:ptCount val="8"/>
                <c:pt idx="0">
                  <c:v>23.253448275860894</c:v>
                </c:pt>
                <c:pt idx="1">
                  <c:v>23.271428571428569</c:v>
                </c:pt>
                <c:pt idx="2">
                  <c:v>21.822222222221466</c:v>
                </c:pt>
                <c:pt idx="3">
                  <c:v>23.237500000000001</c:v>
                </c:pt>
                <c:pt idx="4">
                  <c:v>22.45</c:v>
                </c:pt>
                <c:pt idx="5">
                  <c:v>24.84</c:v>
                </c:pt>
                <c:pt idx="6">
                  <c:v>23.157142857142826</c:v>
                </c:pt>
                <c:pt idx="7">
                  <c:v>23.861538461538451</c:v>
                </c:pt>
              </c:numCache>
            </c:numRef>
          </c:val>
        </c:ser>
        <c:axId val="156012544"/>
        <c:axId val="156014080"/>
      </c:barChart>
      <c:catAx>
        <c:axId val="156012544"/>
        <c:scaling>
          <c:orientation val="minMax"/>
        </c:scaling>
        <c:delete val="1"/>
        <c:axPos val="b"/>
        <c:tickLblPos val="none"/>
        <c:crossAx val="156014080"/>
        <c:crosses val="autoZero"/>
        <c:auto val="1"/>
        <c:lblAlgn val="ctr"/>
        <c:lblOffset val="100"/>
      </c:catAx>
      <c:valAx>
        <c:axId val="156014080"/>
        <c:scaling>
          <c:orientation val="minMax"/>
          <c:max val="25"/>
          <c:min val="21"/>
        </c:scaling>
        <c:axPos val="l"/>
        <c:majorGridlines/>
        <c:numFmt formatCode="0.0_ " sourceLinked="1"/>
        <c:tickLblPos val="nextTo"/>
        <c:crossAx val="156012544"/>
        <c:crosses val="autoZero"/>
        <c:crossBetween val="between"/>
      </c:valAx>
    </c:plotArea>
    <c:plotVisOnly val="1"/>
  </c:chart>
  <c:spPr>
    <a:noFill/>
    <a:ln>
      <a:noFill/>
    </a:ln>
  </c:spPr>
  <c:externalData r:id="rId2"/>
</c:chartSpace>
</file>

<file path=ppt/charts/chart5.xml><?xml version="1.0" encoding="utf-8"?>
<c:chartSpace xmlns:c="http://schemas.openxmlformats.org/drawingml/2006/chart" xmlns:a="http://schemas.openxmlformats.org/drawingml/2006/main" xmlns:r="http://schemas.openxmlformats.org/officeDocument/2006/relationships">
  <c:date1904 val="1"/>
  <c:lang val="ja-JP"/>
  <c:clrMapOvr bg1="lt1" tx1="dk1" bg2="lt2" tx2="dk2" accent1="accent1" accent2="accent2" accent3="accent3" accent4="accent4" accent5="accent5" accent6="accent6" hlink="hlink" folHlink="folHlink"/>
  <c:chart>
    <c:plotArea>
      <c:layout/>
      <c:barChart>
        <c:barDir val="col"/>
        <c:grouping val="clustered"/>
        <c:ser>
          <c:idx val="0"/>
          <c:order val="0"/>
          <c:tx>
            <c:strRef>
              <c:f>地区別検査結果の変化!$A$118</c:f>
              <c:strCache>
                <c:ptCount val="1"/>
                <c:pt idx="0">
                  <c:v>１回目</c:v>
                </c:pt>
              </c:strCache>
            </c:strRef>
          </c:tx>
          <c:cat>
            <c:strRef>
              <c:f>地区別検査結果の変化!$B$27:$I$27</c:f>
              <c:strCache>
                <c:ptCount val="8"/>
                <c:pt idx="0">
                  <c:v>町全体</c:v>
                </c:pt>
                <c:pt idx="1">
                  <c:v>大沢</c:v>
                </c:pt>
                <c:pt idx="2">
                  <c:v>峰谷</c:v>
                </c:pt>
                <c:pt idx="3">
                  <c:v>川野</c:v>
                </c:pt>
                <c:pt idx="4">
                  <c:v>留浦</c:v>
                </c:pt>
                <c:pt idx="5">
                  <c:v>日原</c:v>
                </c:pt>
                <c:pt idx="6">
                  <c:v>棚沢</c:v>
                </c:pt>
                <c:pt idx="7">
                  <c:v>古里</c:v>
                </c:pt>
              </c:strCache>
            </c:strRef>
          </c:cat>
          <c:val>
            <c:numRef>
              <c:f>地区別検査結果の変化!$B$118:$I$118</c:f>
              <c:numCache>
                <c:formatCode>0.0_ </c:formatCode>
                <c:ptCount val="8"/>
                <c:pt idx="0">
                  <c:v>138.16071428571431</c:v>
                </c:pt>
                <c:pt idx="1">
                  <c:v>139.33333333333564</c:v>
                </c:pt>
                <c:pt idx="2">
                  <c:v>146.5</c:v>
                </c:pt>
                <c:pt idx="3">
                  <c:v>136.33333333333564</c:v>
                </c:pt>
                <c:pt idx="4">
                  <c:v>154</c:v>
                </c:pt>
                <c:pt idx="5">
                  <c:v>143.71428571428024</c:v>
                </c:pt>
                <c:pt idx="6">
                  <c:v>136.21428571428024</c:v>
                </c:pt>
                <c:pt idx="7">
                  <c:v>127.2</c:v>
                </c:pt>
              </c:numCache>
            </c:numRef>
          </c:val>
        </c:ser>
        <c:ser>
          <c:idx val="1"/>
          <c:order val="1"/>
          <c:tx>
            <c:strRef>
              <c:f>地区別検査結果の変化!$A$119</c:f>
              <c:strCache>
                <c:ptCount val="1"/>
                <c:pt idx="0">
                  <c:v>２回目</c:v>
                </c:pt>
              </c:strCache>
            </c:strRef>
          </c:tx>
          <c:cat>
            <c:strRef>
              <c:f>地区別検査結果の変化!$B$27:$I$27</c:f>
              <c:strCache>
                <c:ptCount val="8"/>
                <c:pt idx="0">
                  <c:v>町全体</c:v>
                </c:pt>
                <c:pt idx="1">
                  <c:v>大沢</c:v>
                </c:pt>
                <c:pt idx="2">
                  <c:v>峰谷</c:v>
                </c:pt>
                <c:pt idx="3">
                  <c:v>川野</c:v>
                </c:pt>
                <c:pt idx="4">
                  <c:v>留浦</c:v>
                </c:pt>
                <c:pt idx="5">
                  <c:v>日原</c:v>
                </c:pt>
                <c:pt idx="6">
                  <c:v>棚沢</c:v>
                </c:pt>
                <c:pt idx="7">
                  <c:v>古里</c:v>
                </c:pt>
              </c:strCache>
            </c:strRef>
          </c:cat>
          <c:val>
            <c:numRef>
              <c:f>地区別検査結果の変化!$B$119:$I$119</c:f>
              <c:numCache>
                <c:formatCode>0.0_ </c:formatCode>
                <c:ptCount val="8"/>
                <c:pt idx="0">
                  <c:v>134.58928571428558</c:v>
                </c:pt>
                <c:pt idx="1">
                  <c:v>127.55555555555422</c:v>
                </c:pt>
                <c:pt idx="2">
                  <c:v>131.125</c:v>
                </c:pt>
                <c:pt idx="3">
                  <c:v>132.66666666666598</c:v>
                </c:pt>
                <c:pt idx="4">
                  <c:v>159</c:v>
                </c:pt>
                <c:pt idx="5">
                  <c:v>152.1428571428556</c:v>
                </c:pt>
                <c:pt idx="6">
                  <c:v>133.21428571428024</c:v>
                </c:pt>
                <c:pt idx="7">
                  <c:v>129.6</c:v>
                </c:pt>
              </c:numCache>
            </c:numRef>
          </c:val>
        </c:ser>
        <c:axId val="156038272"/>
        <c:axId val="156039808"/>
      </c:barChart>
      <c:catAx>
        <c:axId val="156038272"/>
        <c:scaling>
          <c:orientation val="minMax"/>
        </c:scaling>
        <c:delete val="1"/>
        <c:axPos val="b"/>
        <c:tickLblPos val="none"/>
        <c:crossAx val="156039808"/>
        <c:crosses val="autoZero"/>
        <c:auto val="1"/>
        <c:lblAlgn val="ctr"/>
        <c:lblOffset val="100"/>
      </c:catAx>
      <c:valAx>
        <c:axId val="156039808"/>
        <c:scaling>
          <c:orientation val="minMax"/>
          <c:max val="160"/>
          <c:min val="120"/>
        </c:scaling>
        <c:axPos val="l"/>
        <c:majorGridlines/>
        <c:numFmt formatCode="0.0_ " sourceLinked="1"/>
        <c:tickLblPos val="nextTo"/>
        <c:crossAx val="156038272"/>
        <c:crosses val="autoZero"/>
        <c:crossBetween val="between"/>
      </c:valAx>
    </c:plotArea>
    <c:plotVisOnly val="1"/>
  </c:chart>
  <c:spPr>
    <a:noFill/>
    <a:ln>
      <a:noFill/>
    </a:ln>
  </c:spPr>
  <c:externalData r:id="rId2"/>
</c:chartSpace>
</file>

<file path=ppt/charts/chart6.xml><?xml version="1.0" encoding="utf-8"?>
<c:chartSpace xmlns:c="http://schemas.openxmlformats.org/drawingml/2006/chart" xmlns:a="http://schemas.openxmlformats.org/drawingml/2006/main" xmlns:r="http://schemas.openxmlformats.org/officeDocument/2006/relationships">
  <c:date1904 val="1"/>
  <c:lang val="ja-JP"/>
  <c:clrMapOvr bg1="lt1" tx1="dk1" bg2="lt2" tx2="dk2" accent1="accent1" accent2="accent2" accent3="accent3" accent4="accent4" accent5="accent5" accent6="accent6" hlink="hlink" folHlink="folHlink"/>
  <c:chart>
    <c:plotArea>
      <c:layout/>
      <c:barChart>
        <c:barDir val="col"/>
        <c:grouping val="clustered"/>
        <c:ser>
          <c:idx val="0"/>
          <c:order val="0"/>
          <c:tx>
            <c:strRef>
              <c:f>地区別検査結果の変化!$A$148</c:f>
              <c:strCache>
                <c:ptCount val="1"/>
                <c:pt idx="0">
                  <c:v>１回目</c:v>
                </c:pt>
              </c:strCache>
            </c:strRef>
          </c:tx>
          <c:cat>
            <c:strRef>
              <c:f>地区別検査結果の変化!$B$27:$I$27</c:f>
              <c:strCache>
                <c:ptCount val="8"/>
                <c:pt idx="0">
                  <c:v>町全体</c:v>
                </c:pt>
                <c:pt idx="1">
                  <c:v>大沢</c:v>
                </c:pt>
                <c:pt idx="2">
                  <c:v>峰谷</c:v>
                </c:pt>
                <c:pt idx="3">
                  <c:v>川野</c:v>
                </c:pt>
                <c:pt idx="4">
                  <c:v>留浦</c:v>
                </c:pt>
                <c:pt idx="5">
                  <c:v>日原</c:v>
                </c:pt>
                <c:pt idx="6">
                  <c:v>棚沢</c:v>
                </c:pt>
                <c:pt idx="7">
                  <c:v>古里</c:v>
                </c:pt>
              </c:strCache>
            </c:strRef>
          </c:cat>
          <c:val>
            <c:numRef>
              <c:f>地区別検査結果の変化!$B$148:$I$148</c:f>
              <c:numCache>
                <c:formatCode>0.0_ </c:formatCode>
                <c:ptCount val="8"/>
                <c:pt idx="0">
                  <c:v>79.759259259259267</c:v>
                </c:pt>
                <c:pt idx="1">
                  <c:v>76.624999999999986</c:v>
                </c:pt>
                <c:pt idx="2">
                  <c:v>77.25</c:v>
                </c:pt>
                <c:pt idx="3">
                  <c:v>77</c:v>
                </c:pt>
                <c:pt idx="4">
                  <c:v>100</c:v>
                </c:pt>
                <c:pt idx="5">
                  <c:v>78.285714285714306</c:v>
                </c:pt>
                <c:pt idx="6">
                  <c:v>82.5</c:v>
                </c:pt>
                <c:pt idx="7">
                  <c:v>78.8</c:v>
                </c:pt>
              </c:numCache>
            </c:numRef>
          </c:val>
        </c:ser>
        <c:ser>
          <c:idx val="1"/>
          <c:order val="1"/>
          <c:tx>
            <c:strRef>
              <c:f>地区別検査結果の変化!$A$149</c:f>
              <c:strCache>
                <c:ptCount val="1"/>
                <c:pt idx="0">
                  <c:v>２回目</c:v>
                </c:pt>
              </c:strCache>
            </c:strRef>
          </c:tx>
          <c:cat>
            <c:strRef>
              <c:f>地区別検査結果の変化!$B$27:$I$27</c:f>
              <c:strCache>
                <c:ptCount val="8"/>
                <c:pt idx="0">
                  <c:v>町全体</c:v>
                </c:pt>
                <c:pt idx="1">
                  <c:v>大沢</c:v>
                </c:pt>
                <c:pt idx="2">
                  <c:v>峰谷</c:v>
                </c:pt>
                <c:pt idx="3">
                  <c:v>川野</c:v>
                </c:pt>
                <c:pt idx="4">
                  <c:v>留浦</c:v>
                </c:pt>
                <c:pt idx="5">
                  <c:v>日原</c:v>
                </c:pt>
                <c:pt idx="6">
                  <c:v>棚沢</c:v>
                </c:pt>
                <c:pt idx="7">
                  <c:v>古里</c:v>
                </c:pt>
              </c:strCache>
            </c:strRef>
          </c:cat>
          <c:val>
            <c:numRef>
              <c:f>地区別検査結果の変化!$B$149:$I$149</c:f>
              <c:numCache>
                <c:formatCode>0.0_ </c:formatCode>
                <c:ptCount val="8"/>
                <c:pt idx="0">
                  <c:v>76.5</c:v>
                </c:pt>
                <c:pt idx="1">
                  <c:v>72</c:v>
                </c:pt>
                <c:pt idx="2">
                  <c:v>71</c:v>
                </c:pt>
                <c:pt idx="3">
                  <c:v>76.2</c:v>
                </c:pt>
                <c:pt idx="4">
                  <c:v>95</c:v>
                </c:pt>
                <c:pt idx="5">
                  <c:v>73</c:v>
                </c:pt>
                <c:pt idx="6">
                  <c:v>79.428571428570848</c:v>
                </c:pt>
                <c:pt idx="7">
                  <c:v>79.3</c:v>
                </c:pt>
              </c:numCache>
            </c:numRef>
          </c:val>
        </c:ser>
        <c:axId val="157300992"/>
        <c:axId val="157327360"/>
      </c:barChart>
      <c:catAx>
        <c:axId val="157300992"/>
        <c:scaling>
          <c:orientation val="minMax"/>
        </c:scaling>
        <c:delete val="1"/>
        <c:axPos val="b"/>
        <c:tickLblPos val="none"/>
        <c:crossAx val="157327360"/>
        <c:crosses val="autoZero"/>
        <c:auto val="1"/>
        <c:lblAlgn val="ctr"/>
        <c:lblOffset val="100"/>
      </c:catAx>
      <c:valAx>
        <c:axId val="157327360"/>
        <c:scaling>
          <c:orientation val="minMax"/>
          <c:max val="105"/>
          <c:min val="65"/>
        </c:scaling>
        <c:axPos val="l"/>
        <c:majorGridlines/>
        <c:numFmt formatCode="0.0_ " sourceLinked="1"/>
        <c:tickLblPos val="nextTo"/>
        <c:crossAx val="157300992"/>
        <c:crosses val="autoZero"/>
        <c:crossBetween val="between"/>
      </c:valAx>
    </c:plotArea>
    <c:plotVisOnly val="1"/>
  </c:chart>
  <c:spPr>
    <a:noFill/>
    <a:ln>
      <a:noFill/>
    </a:ln>
  </c:spPr>
  <c:externalData r:id="rId2"/>
</c:chartSpace>
</file>

<file path=ppt/charts/chart7.xml><?xml version="1.0" encoding="utf-8"?>
<c:chartSpace xmlns:c="http://schemas.openxmlformats.org/drawingml/2006/chart" xmlns:a="http://schemas.openxmlformats.org/drawingml/2006/main" xmlns:r="http://schemas.openxmlformats.org/officeDocument/2006/relationships">
  <c:date1904 val="1"/>
  <c:lang val="ja-JP"/>
  <c:clrMapOvr bg1="lt1" tx1="dk1" bg2="lt2" tx2="dk2" accent1="accent1" accent2="accent2" accent3="accent3" accent4="accent4" accent5="accent5" accent6="accent6" hlink="hlink" folHlink="folHlink"/>
  <c:chart>
    <c:plotArea>
      <c:layout/>
      <c:barChart>
        <c:barDir val="col"/>
        <c:grouping val="clustered"/>
        <c:ser>
          <c:idx val="0"/>
          <c:order val="0"/>
          <c:tx>
            <c:strRef>
              <c:f>地区別検査結果の変化!$A$178</c:f>
              <c:strCache>
                <c:ptCount val="1"/>
                <c:pt idx="0">
                  <c:v>１回目</c:v>
                </c:pt>
              </c:strCache>
            </c:strRef>
          </c:tx>
          <c:cat>
            <c:strRef>
              <c:f>地区別検査結果の変化!$B$27:$I$27</c:f>
              <c:strCache>
                <c:ptCount val="8"/>
                <c:pt idx="0">
                  <c:v>町全体</c:v>
                </c:pt>
                <c:pt idx="1">
                  <c:v>大沢</c:v>
                </c:pt>
                <c:pt idx="2">
                  <c:v>峰谷</c:v>
                </c:pt>
                <c:pt idx="3">
                  <c:v>川野</c:v>
                </c:pt>
                <c:pt idx="4">
                  <c:v>留浦</c:v>
                </c:pt>
                <c:pt idx="5">
                  <c:v>日原</c:v>
                </c:pt>
                <c:pt idx="6">
                  <c:v>棚沢</c:v>
                </c:pt>
                <c:pt idx="7">
                  <c:v>古里</c:v>
                </c:pt>
              </c:strCache>
            </c:strRef>
          </c:cat>
          <c:val>
            <c:numRef>
              <c:f>地区別検査結果の変化!$B$178:$I$178</c:f>
              <c:numCache>
                <c:formatCode>0.0_ </c:formatCode>
                <c:ptCount val="8"/>
                <c:pt idx="0">
                  <c:v>144.39705882353024</c:v>
                </c:pt>
                <c:pt idx="1">
                  <c:v>137.19999999999999</c:v>
                </c:pt>
                <c:pt idx="2">
                  <c:v>99.583333333332448</c:v>
                </c:pt>
                <c:pt idx="3">
                  <c:v>96.5</c:v>
                </c:pt>
                <c:pt idx="4">
                  <c:v>184</c:v>
                </c:pt>
                <c:pt idx="5">
                  <c:v>133.71428571428024</c:v>
                </c:pt>
                <c:pt idx="6">
                  <c:v>174.42857142857139</c:v>
                </c:pt>
                <c:pt idx="7">
                  <c:v>195.46153846153851</c:v>
                </c:pt>
              </c:numCache>
            </c:numRef>
          </c:val>
        </c:ser>
        <c:ser>
          <c:idx val="1"/>
          <c:order val="1"/>
          <c:tx>
            <c:strRef>
              <c:f>地区別検査結果の変化!$A$179</c:f>
              <c:strCache>
                <c:ptCount val="1"/>
                <c:pt idx="0">
                  <c:v>２回目</c:v>
                </c:pt>
              </c:strCache>
            </c:strRef>
          </c:tx>
          <c:cat>
            <c:strRef>
              <c:f>地区別検査結果の変化!$B$27:$I$27</c:f>
              <c:strCache>
                <c:ptCount val="8"/>
                <c:pt idx="0">
                  <c:v>町全体</c:v>
                </c:pt>
                <c:pt idx="1">
                  <c:v>大沢</c:v>
                </c:pt>
                <c:pt idx="2">
                  <c:v>峰谷</c:v>
                </c:pt>
                <c:pt idx="3">
                  <c:v>川野</c:v>
                </c:pt>
                <c:pt idx="4">
                  <c:v>留浦</c:v>
                </c:pt>
                <c:pt idx="5">
                  <c:v>日原</c:v>
                </c:pt>
                <c:pt idx="6">
                  <c:v>棚沢</c:v>
                </c:pt>
                <c:pt idx="7">
                  <c:v>古里</c:v>
                </c:pt>
              </c:strCache>
            </c:strRef>
          </c:cat>
          <c:val>
            <c:numRef>
              <c:f>地区別検査結果の変化!$B$179:$I$179</c:f>
              <c:numCache>
                <c:formatCode>0.0_ </c:formatCode>
                <c:ptCount val="8"/>
                <c:pt idx="0">
                  <c:v>105.7352941176471</c:v>
                </c:pt>
                <c:pt idx="1">
                  <c:v>78.900000000000006</c:v>
                </c:pt>
                <c:pt idx="2">
                  <c:v>73</c:v>
                </c:pt>
                <c:pt idx="3">
                  <c:v>79</c:v>
                </c:pt>
                <c:pt idx="4">
                  <c:v>248</c:v>
                </c:pt>
                <c:pt idx="5">
                  <c:v>94</c:v>
                </c:pt>
                <c:pt idx="6">
                  <c:v>136.85714285714923</c:v>
                </c:pt>
                <c:pt idx="7">
                  <c:v>128.07692307692321</c:v>
                </c:pt>
              </c:numCache>
            </c:numRef>
          </c:val>
        </c:ser>
        <c:axId val="157494656"/>
        <c:axId val="157500544"/>
      </c:barChart>
      <c:catAx>
        <c:axId val="157494656"/>
        <c:scaling>
          <c:orientation val="minMax"/>
        </c:scaling>
        <c:delete val="1"/>
        <c:axPos val="b"/>
        <c:tickLblPos val="none"/>
        <c:crossAx val="157500544"/>
        <c:crosses val="autoZero"/>
        <c:auto val="1"/>
        <c:lblAlgn val="ctr"/>
        <c:lblOffset val="100"/>
      </c:catAx>
      <c:valAx>
        <c:axId val="157500544"/>
        <c:scaling>
          <c:orientation val="minMax"/>
          <c:max val="250"/>
          <c:min val="50"/>
        </c:scaling>
        <c:axPos val="l"/>
        <c:majorGridlines/>
        <c:numFmt formatCode="0.0_ " sourceLinked="1"/>
        <c:tickLblPos val="nextTo"/>
        <c:crossAx val="157494656"/>
        <c:crosses val="autoZero"/>
        <c:crossBetween val="between"/>
      </c:valAx>
    </c:plotArea>
    <c:plotVisOnly val="1"/>
  </c:chart>
  <c:spPr>
    <a:noFill/>
    <a:ln>
      <a:noFill/>
    </a:ln>
  </c:spPr>
  <c:externalData r:id="rId2"/>
</c:chartSpace>
</file>

<file path=ppt/charts/chart8.xml><?xml version="1.0" encoding="utf-8"?>
<c:chartSpace xmlns:c="http://schemas.openxmlformats.org/drawingml/2006/chart" xmlns:a="http://schemas.openxmlformats.org/drawingml/2006/main" xmlns:r="http://schemas.openxmlformats.org/officeDocument/2006/relationships">
  <c:date1904 val="1"/>
  <c:lang val="ja-JP"/>
  <c:clrMapOvr bg1="lt1" tx1="dk1" bg2="lt2" tx2="dk2" accent1="accent1" accent2="accent2" accent3="accent3" accent4="accent4" accent5="accent5" accent6="accent6" hlink="hlink" folHlink="folHlink"/>
  <c:chart>
    <c:plotArea>
      <c:layout/>
      <c:barChart>
        <c:barDir val="col"/>
        <c:grouping val="clustered"/>
        <c:ser>
          <c:idx val="0"/>
          <c:order val="0"/>
          <c:tx>
            <c:strRef>
              <c:f>地区別検査結果の変化!$A$298</c:f>
              <c:strCache>
                <c:ptCount val="1"/>
                <c:pt idx="0">
                  <c:v>１回目</c:v>
                </c:pt>
              </c:strCache>
            </c:strRef>
          </c:tx>
          <c:cat>
            <c:strRef>
              <c:f>地区別検査結果の変化!$B$27:$I$27</c:f>
              <c:strCache>
                <c:ptCount val="8"/>
                <c:pt idx="0">
                  <c:v>町全体</c:v>
                </c:pt>
                <c:pt idx="1">
                  <c:v>大沢</c:v>
                </c:pt>
                <c:pt idx="2">
                  <c:v>峰谷</c:v>
                </c:pt>
                <c:pt idx="3">
                  <c:v>川野</c:v>
                </c:pt>
                <c:pt idx="4">
                  <c:v>留浦</c:v>
                </c:pt>
                <c:pt idx="5">
                  <c:v>日原</c:v>
                </c:pt>
                <c:pt idx="6">
                  <c:v>棚沢</c:v>
                </c:pt>
                <c:pt idx="7">
                  <c:v>古里</c:v>
                </c:pt>
              </c:strCache>
            </c:strRef>
          </c:cat>
          <c:val>
            <c:numRef>
              <c:f>地区別検査結果の変化!$B$298:$I$298</c:f>
              <c:numCache>
                <c:formatCode>0.0_ </c:formatCode>
                <c:ptCount val="8"/>
                <c:pt idx="0">
                  <c:v>129.14705882352939</c:v>
                </c:pt>
                <c:pt idx="1">
                  <c:v>112</c:v>
                </c:pt>
                <c:pt idx="2">
                  <c:v>129.25</c:v>
                </c:pt>
                <c:pt idx="3">
                  <c:v>133.9</c:v>
                </c:pt>
                <c:pt idx="4">
                  <c:v>160</c:v>
                </c:pt>
                <c:pt idx="5">
                  <c:v>141.28571428571431</c:v>
                </c:pt>
                <c:pt idx="6">
                  <c:v>114.42857142857108</c:v>
                </c:pt>
                <c:pt idx="7">
                  <c:v>143.15384615384619</c:v>
                </c:pt>
              </c:numCache>
            </c:numRef>
          </c:val>
        </c:ser>
        <c:ser>
          <c:idx val="1"/>
          <c:order val="1"/>
          <c:tx>
            <c:strRef>
              <c:f>地区別検査結果の変化!$A$299</c:f>
              <c:strCache>
                <c:ptCount val="1"/>
                <c:pt idx="0">
                  <c:v>２回目</c:v>
                </c:pt>
              </c:strCache>
            </c:strRef>
          </c:tx>
          <c:cat>
            <c:strRef>
              <c:f>地区別検査結果の変化!$B$27:$I$27</c:f>
              <c:strCache>
                <c:ptCount val="8"/>
                <c:pt idx="0">
                  <c:v>町全体</c:v>
                </c:pt>
                <c:pt idx="1">
                  <c:v>大沢</c:v>
                </c:pt>
                <c:pt idx="2">
                  <c:v>峰谷</c:v>
                </c:pt>
                <c:pt idx="3">
                  <c:v>川野</c:v>
                </c:pt>
                <c:pt idx="4">
                  <c:v>留浦</c:v>
                </c:pt>
                <c:pt idx="5">
                  <c:v>日原</c:v>
                </c:pt>
                <c:pt idx="6">
                  <c:v>棚沢</c:v>
                </c:pt>
                <c:pt idx="7">
                  <c:v>古里</c:v>
                </c:pt>
              </c:strCache>
            </c:strRef>
          </c:cat>
          <c:val>
            <c:numRef>
              <c:f>地区別検査結果の変化!$B$299:$I$299</c:f>
              <c:numCache>
                <c:formatCode>0.0_ </c:formatCode>
                <c:ptCount val="8"/>
                <c:pt idx="0">
                  <c:v>103.91176470588402</c:v>
                </c:pt>
                <c:pt idx="1">
                  <c:v>102.5</c:v>
                </c:pt>
                <c:pt idx="2">
                  <c:v>98.916666666666927</c:v>
                </c:pt>
                <c:pt idx="3">
                  <c:v>115.3</c:v>
                </c:pt>
                <c:pt idx="4">
                  <c:v>131</c:v>
                </c:pt>
                <c:pt idx="5">
                  <c:v>86.571428571427433</c:v>
                </c:pt>
                <c:pt idx="6">
                  <c:v>101.5</c:v>
                </c:pt>
                <c:pt idx="7">
                  <c:v>108.61538461538368</c:v>
                </c:pt>
              </c:numCache>
            </c:numRef>
          </c:val>
        </c:ser>
        <c:axId val="157524736"/>
        <c:axId val="157526272"/>
      </c:barChart>
      <c:catAx>
        <c:axId val="157524736"/>
        <c:scaling>
          <c:orientation val="minMax"/>
        </c:scaling>
        <c:delete val="1"/>
        <c:axPos val="b"/>
        <c:tickLblPos val="none"/>
        <c:crossAx val="157526272"/>
        <c:crosses val="autoZero"/>
        <c:auto val="1"/>
        <c:lblAlgn val="ctr"/>
        <c:lblOffset val="100"/>
      </c:catAx>
      <c:valAx>
        <c:axId val="157526272"/>
        <c:scaling>
          <c:orientation val="minMax"/>
          <c:max val="180"/>
          <c:min val="60"/>
        </c:scaling>
        <c:axPos val="l"/>
        <c:majorGridlines/>
        <c:numFmt formatCode="0.0_ " sourceLinked="1"/>
        <c:tickLblPos val="nextTo"/>
        <c:crossAx val="157524736"/>
        <c:crosses val="autoZero"/>
        <c:crossBetween val="between"/>
      </c:valAx>
    </c:plotArea>
    <c:plotVisOnly val="1"/>
  </c:chart>
  <c:spPr>
    <a:noFill/>
    <a:ln>
      <a:noFill/>
    </a:ln>
  </c:spPr>
  <c:externalData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9BF06B-2C47-7D42-9BFF-DBB3C5772098}" type="datetimeFigureOut">
              <a:rPr lang="ja-JP" altLang="en-US" smtClean="0"/>
              <a:pPr/>
              <a:t>2013/2/5</a:t>
            </a:fld>
            <a:endParaRPr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DB57C8-C01E-744B-8414-2B561F9A6788}" type="slidenum">
              <a:rPr lang="ja-JP" altLang="en-US" smtClean="0"/>
              <a:pPr/>
              <a:t>&lt;#&gt;</a:t>
            </a:fld>
            <a:endParaRPr lang="ja-JP" alt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p:spPr>
        <p:txBody>
          <a:bodyPr/>
          <a:lstStyle/>
          <a:p>
            <a:endParaRPr lang="ja-JP" altLang="en-US">
              <a:latin typeface="Arial" pitchFamily="23" charset="0"/>
              <a:ea typeface="ＭＳ Ｐ明朝" pitchFamily="23" charset="-128"/>
              <a:cs typeface="ＭＳ Ｐ明朝" pitchFamily="23"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pPr eaLnBrk="1" hangingPunct="1">
              <a:spcBef>
                <a:spcPct val="0"/>
              </a:spcBef>
            </a:pPr>
            <a:r>
              <a:rPr lang="ja-JP" altLang="en-US">
                <a:latin typeface="Calibri" pitchFamily="23" charset="0"/>
                <a:ea typeface="ＭＳ Ｐゴシック" pitchFamily="23" charset="-128"/>
                <a:cs typeface="ＭＳ Ｐゴシック" pitchFamily="23" charset="-128"/>
              </a:rPr>
              <a:t>地区組織活動の具体的な例を紹介させていただきます。</a:t>
            </a:r>
            <a:endParaRPr lang="en-US" altLang="ja-JP">
              <a:latin typeface="Calibri" pitchFamily="23" charset="0"/>
              <a:ea typeface="ＭＳ Ｐゴシック" pitchFamily="23" charset="-128"/>
              <a:cs typeface="ＭＳ Ｐゴシック" pitchFamily="23" charset="-128"/>
            </a:endParaRPr>
          </a:p>
          <a:p>
            <a:pPr eaLnBrk="1" hangingPunct="1">
              <a:spcBef>
                <a:spcPct val="0"/>
              </a:spcBef>
            </a:pPr>
            <a:endParaRPr lang="en-US" altLang="ja-JP">
              <a:latin typeface="Calibri" pitchFamily="23" charset="0"/>
              <a:ea typeface="ＭＳ Ｐゴシック" pitchFamily="23" charset="-128"/>
              <a:cs typeface="ＭＳ Ｐゴシック" pitchFamily="23" charset="-128"/>
            </a:endParaRPr>
          </a:p>
          <a:p>
            <a:pPr eaLnBrk="1" hangingPunct="1">
              <a:spcBef>
                <a:spcPct val="0"/>
              </a:spcBef>
            </a:pPr>
            <a:r>
              <a:rPr lang="ja-JP" altLang="en-US">
                <a:latin typeface="Calibri" pitchFamily="23" charset="0"/>
                <a:ea typeface="ＭＳ Ｐゴシック" pitchFamily="23" charset="-128"/>
                <a:cs typeface="ＭＳ Ｐゴシック" pitchFamily="23" charset="-128"/>
              </a:rPr>
              <a:t>まず、先に述べました長野県にある保健補導員制度がその典型例です。長野県の保健補導員は</a:t>
            </a:r>
            <a:r>
              <a:rPr lang="en-US" altLang="ja-JP">
                <a:latin typeface="Calibri" pitchFamily="23" charset="0"/>
                <a:ea typeface="ＭＳ Ｐゴシック" pitchFamily="23" charset="-128"/>
                <a:cs typeface="ＭＳ Ｐゴシック" pitchFamily="23" charset="-128"/>
              </a:rPr>
              <a:t>1945</a:t>
            </a:r>
            <a:r>
              <a:rPr lang="ja-JP" altLang="en-US">
                <a:latin typeface="Calibri" pitchFamily="23" charset="0"/>
                <a:ea typeface="ＭＳ Ｐゴシック" pitchFamily="23" charset="-128"/>
                <a:cs typeface="ＭＳ Ｐゴシック" pitchFamily="23" charset="-128"/>
              </a:rPr>
              <a:t>年、まだ日本が戦争中であった時代に、現在の須坂市で誕生しました。長野県はほぼ全域に保健補導員組織が設置され、</a:t>
            </a:r>
            <a:r>
              <a:rPr lang="en-US" altLang="ja-JP">
                <a:latin typeface="Calibri" pitchFamily="23" charset="0"/>
                <a:ea typeface="ＭＳ Ｐゴシック" pitchFamily="23" charset="-128"/>
                <a:cs typeface="ＭＳ Ｐゴシック" pitchFamily="23" charset="-128"/>
              </a:rPr>
              <a:t>2007</a:t>
            </a:r>
            <a:r>
              <a:rPr lang="ja-JP" altLang="en-US">
                <a:latin typeface="Calibri" pitchFamily="23" charset="0"/>
                <a:ea typeface="ＭＳ Ｐゴシック" pitchFamily="23" charset="-128"/>
                <a:cs typeface="ＭＳ Ｐゴシック" pitchFamily="23" charset="-128"/>
              </a:rPr>
              <a:t>年は約一万三千人の住民が保健補導員として活動しております。さらに、私の計算では、少なくともこの</a:t>
            </a:r>
            <a:r>
              <a:rPr lang="en-US" altLang="ja-JP">
                <a:latin typeface="Calibri" pitchFamily="23" charset="0"/>
                <a:ea typeface="ＭＳ Ｐゴシック" pitchFamily="23" charset="-128"/>
                <a:cs typeface="ＭＳ Ｐゴシック" pitchFamily="23" charset="-128"/>
              </a:rPr>
              <a:t>35</a:t>
            </a:r>
            <a:r>
              <a:rPr lang="ja-JP" altLang="en-US">
                <a:latin typeface="Calibri" pitchFamily="23" charset="0"/>
                <a:ea typeface="ＭＳ Ｐゴシック" pitchFamily="23" charset="-128"/>
                <a:cs typeface="ＭＳ Ｐゴシック" pitchFamily="23" charset="-128"/>
              </a:rPr>
              <a:t>年間で、長野県の住民の、実に５人に１人が保健補導員の経験者であると考えられます。現在、長野県は医療費が低く寿命が長い健康長寿の県として知られていますが、その背景には、この保健補導員が、地域の医師や保健師と一体となって、草の根的に地域の健康作りを推進したことが大きく関係していると考えられます。代表的なのが、</a:t>
            </a:r>
            <a:r>
              <a:rPr lang="en-US" altLang="ja-JP">
                <a:latin typeface="Calibri" pitchFamily="23" charset="0"/>
                <a:ea typeface="ＭＳ Ｐゴシック" pitchFamily="23" charset="-128"/>
                <a:cs typeface="ＭＳ Ｐゴシック" pitchFamily="23" charset="-128"/>
              </a:rPr>
              <a:t>1970</a:t>
            </a:r>
            <a:r>
              <a:rPr lang="ja-JP" altLang="en-US">
                <a:latin typeface="Calibri" pitchFamily="23" charset="0"/>
                <a:ea typeface="ＭＳ Ｐゴシック" pitchFamily="23" charset="-128"/>
                <a:cs typeface="ＭＳ Ｐゴシック" pitchFamily="23" charset="-128"/>
              </a:rPr>
              <a:t>年代の減塩運動です。</a:t>
            </a:r>
            <a:endParaRPr lang="en-US" altLang="ja-JP">
              <a:latin typeface="Calibri" pitchFamily="23" charset="0"/>
              <a:ea typeface="ＭＳ Ｐゴシック" pitchFamily="23" charset="-128"/>
              <a:cs typeface="ＭＳ Ｐゴシック" pitchFamily="23" charset="-128"/>
            </a:endParaRPr>
          </a:p>
          <a:p>
            <a:pPr eaLnBrk="1" hangingPunct="1">
              <a:spcBef>
                <a:spcPct val="0"/>
              </a:spcBef>
            </a:pPr>
            <a:endParaRPr lang="en-US" altLang="ja-JP">
              <a:latin typeface="Calibri" pitchFamily="23" charset="0"/>
              <a:ea typeface="ＭＳ Ｐゴシック" pitchFamily="23" charset="-128"/>
              <a:cs typeface="ＭＳ Ｐゴシック" pitchFamily="23" charset="-128"/>
            </a:endParaRPr>
          </a:p>
          <a:p>
            <a:pPr eaLnBrk="1" hangingPunct="1">
              <a:spcBef>
                <a:spcPct val="0"/>
              </a:spcBef>
            </a:pPr>
            <a:r>
              <a:rPr lang="ja-JP" altLang="en-US">
                <a:latin typeface="Calibri" pitchFamily="23" charset="0"/>
                <a:ea typeface="ＭＳ Ｐゴシック" pitchFamily="23" charset="-128"/>
                <a:cs typeface="ＭＳ Ｐゴシック" pitchFamily="23" charset="-128"/>
              </a:rPr>
              <a:t>また、長野県以外でも、今回研究対象としました山形県にある大蔵村というところでも、保健衛生推進員という名称を持つ人たちが活動をしています。この大蔵村は、現在は健診を受けるのが当たり前という、大変住民の意識の高い村で、例えば</a:t>
            </a:r>
            <a:r>
              <a:rPr lang="en-US" altLang="ja-JP">
                <a:latin typeface="Calibri" pitchFamily="23" charset="0"/>
                <a:ea typeface="ＭＳ Ｐゴシック" pitchFamily="23" charset="-128"/>
                <a:cs typeface="ＭＳ Ｐゴシック" pitchFamily="23" charset="-128"/>
              </a:rPr>
              <a:t>2005</a:t>
            </a:r>
            <a:r>
              <a:rPr lang="ja-JP" altLang="en-US">
                <a:latin typeface="Calibri" pitchFamily="23" charset="0"/>
                <a:ea typeface="ＭＳ Ｐゴシック" pitchFamily="23" charset="-128"/>
                <a:cs typeface="ＭＳ Ｐゴシック" pitchFamily="23" charset="-128"/>
              </a:rPr>
              <a:t>年は、このように、基本健診や各種がん検診において、山形県平均よりもはるかにたかい受診率を誇っております。乳がん検診などは、県の</a:t>
            </a:r>
            <a:r>
              <a:rPr lang="en-US" altLang="ja-JP">
                <a:latin typeface="Calibri" pitchFamily="23" charset="0"/>
                <a:ea typeface="ＭＳ Ｐゴシック" pitchFamily="23" charset="-128"/>
                <a:cs typeface="ＭＳ Ｐゴシック" pitchFamily="23" charset="-128"/>
              </a:rPr>
              <a:t>21</a:t>
            </a:r>
            <a:r>
              <a:rPr lang="ja-JP" altLang="en-US">
                <a:latin typeface="Calibri" pitchFamily="23" charset="0"/>
                <a:ea typeface="ＭＳ Ｐゴシック" pitchFamily="23" charset="-128"/>
                <a:cs typeface="ＭＳ Ｐゴシック" pitchFamily="23" charset="-128"/>
              </a:rPr>
              <a:t>％に対して、実に</a:t>
            </a:r>
            <a:r>
              <a:rPr lang="en-US" altLang="ja-JP">
                <a:latin typeface="Calibri" pitchFamily="23" charset="0"/>
                <a:ea typeface="ＭＳ Ｐゴシック" pitchFamily="23" charset="-128"/>
                <a:cs typeface="ＭＳ Ｐゴシック" pitchFamily="23" charset="-128"/>
              </a:rPr>
              <a:t>61</a:t>
            </a:r>
            <a:r>
              <a:rPr lang="ja-JP" altLang="en-US">
                <a:latin typeface="Calibri" pitchFamily="23" charset="0"/>
                <a:ea typeface="ＭＳ Ｐゴシック" pitchFamily="23" charset="-128"/>
                <a:cs typeface="ＭＳ Ｐゴシック" pitchFamily="23" charset="-128"/>
              </a:rPr>
              <a:t>％です。山形県自体、検診に力を入れており、全国的にも高い健診受診率を誇るのですが、その県平均を大きく上回るのが大蔵村です。この大蔵村も、昔は医療過疎地域として医師も逃げ出すほどだったらしいのですが、保健衛生推進員制度を制定した以降、推進員たちの活動によって、住民の意識が徐々に変容していったとのことです。</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スライド イメージ プレースホルダ 1"/>
          <p:cNvSpPr>
            <a:spLocks noGrp="1" noRot="1" noChangeAspect="1" noTextEdit="1"/>
          </p:cNvSpPr>
          <p:nvPr>
            <p:ph type="sldImg"/>
          </p:nvPr>
        </p:nvSpPr>
        <p:spPr>
          <a:ln/>
        </p:spPr>
      </p:sp>
      <p:sp>
        <p:nvSpPr>
          <p:cNvPr id="53250" name="ノート プレースホルダ 2"/>
          <p:cNvSpPr>
            <a:spLocks noGrp="1"/>
          </p:cNvSpPr>
          <p:nvPr>
            <p:ph type="body" idx="1"/>
          </p:nvPr>
        </p:nvSpPr>
        <p:spPr>
          <a:noFill/>
          <a:ln/>
          <a:extLst>
            <a:ext uri="{909E8E84-426E-40DD-AFC4-6F175D3DCCD1}">
              <a14:hiddenFill xmlns:a14="http://schemas.microsoft.com/office/drawing/2010/main" xmlns="" xmlns:mv="urn:schemas-microsoft-com:mac:vml" xmlns:mc="http://schemas.openxmlformats.org/markup-compatibility/2006">
                <a:solidFill>
                  <a:srgbClr val="FFFFFF"/>
                </a:solidFill>
              </a14:hiddenFill>
            </a:ext>
            <a:ext uri="{91240B29-F687-4F45-9708-019B960494DF}">
              <a14:hiddenLine xmlns:a14="http://schemas.microsoft.com/office/drawing/2010/main" xmlns="" xmlns:mv="urn:schemas-microsoft-com:mac:vml" xmlns:mc="http://schemas.openxmlformats.org/markup-compatibility/2006" w="9525">
                <a:solidFill>
                  <a:srgbClr val="000000"/>
                </a:solidFill>
                <a:miter lim="800000"/>
                <a:headEnd/>
                <a:tailEnd/>
              </a14:hiddenLine>
            </a:ext>
          </a:extLst>
        </p:spPr>
        <p:txBody>
          <a:bodyPr/>
          <a:lstStyle/>
          <a:p>
            <a:endParaRPr lang="ja-JP" altLang="en-US" smtClean="0">
              <a:ea typeface="ＭＳ Ｐゴシック" pitchFamily="50" charset="-128"/>
            </a:endParaRPr>
          </a:p>
        </p:txBody>
      </p:sp>
      <p:sp>
        <p:nvSpPr>
          <p:cNvPr id="53251" name="スライド番号プレースホルダ 3"/>
          <p:cNvSpPr>
            <a:spLocks noGrp="1"/>
          </p:cNvSpPr>
          <p:nvPr>
            <p:ph type="sldNum" sz="quarter" idx="5"/>
          </p:nvPr>
        </p:nvSpPr>
        <p:spPr>
          <a:noFill/>
          <a:ln/>
          <a:extLst>
            <a:ext uri="{909E8E84-426E-40DD-AFC4-6F175D3DCCD1}">
              <a14:hiddenFill xmlns:a14="http://schemas.microsoft.com/office/drawing/2010/main" xmlns="" xmlns:mv="urn:schemas-microsoft-com:mac:vml" xmlns:mc="http://schemas.openxmlformats.org/markup-compatibility/2006">
                <a:solidFill>
                  <a:srgbClr val="FFFFFF"/>
                </a:solidFill>
              </a14:hiddenFill>
            </a:ext>
            <a:ext uri="{91240B29-F687-4F45-9708-019B960494DF}">
              <a14:hiddenLine xmlns:a14="http://schemas.microsoft.com/office/drawing/2010/main" xmlns="" xmlns:mv="urn:schemas-microsoft-com:mac:vml" xmlns:mc="http://schemas.openxmlformats.org/markup-compatibility/2006" w="9525">
                <a:solidFill>
                  <a:srgbClr val="000000"/>
                </a:solidFill>
                <a:miter lim="800000"/>
                <a:headEnd/>
                <a:tailEnd/>
              </a14:hiddenLine>
            </a:ext>
          </a:extLst>
        </p:spPr>
        <p:txBody>
          <a:bodyPr/>
          <a:lstStyle>
            <a:lvl1pPr>
              <a:defRPr kumimoji="1" sz="2400">
                <a:solidFill>
                  <a:schemeClr val="tx1"/>
                </a:solidFill>
                <a:latin typeface="Arial" pitchFamily="34" charset="0"/>
                <a:ea typeface="ＭＳ Ｐゴシック" pitchFamily="50" charset="-128"/>
              </a:defRPr>
            </a:lvl1pPr>
            <a:lvl2pPr marL="742950" indent="-285750">
              <a:defRPr kumimoji="1" sz="2400">
                <a:solidFill>
                  <a:schemeClr val="tx1"/>
                </a:solidFill>
                <a:latin typeface="Arial" pitchFamily="34" charset="0"/>
                <a:ea typeface="ＭＳ Ｐゴシック" pitchFamily="50" charset="-128"/>
              </a:defRPr>
            </a:lvl2pPr>
            <a:lvl3pPr marL="1143000" indent="-228600">
              <a:defRPr kumimoji="1" sz="2400">
                <a:solidFill>
                  <a:schemeClr val="tx1"/>
                </a:solidFill>
                <a:latin typeface="Arial" pitchFamily="34" charset="0"/>
                <a:ea typeface="ＭＳ Ｐゴシック" pitchFamily="50" charset="-128"/>
              </a:defRPr>
            </a:lvl3pPr>
            <a:lvl4pPr marL="1600200" indent="-228600">
              <a:defRPr kumimoji="1" sz="2400">
                <a:solidFill>
                  <a:schemeClr val="tx1"/>
                </a:solidFill>
                <a:latin typeface="Arial" pitchFamily="34" charset="0"/>
                <a:ea typeface="ＭＳ Ｐゴシック" pitchFamily="50" charset="-128"/>
              </a:defRPr>
            </a:lvl4pPr>
            <a:lvl5pPr marL="2057400" indent="-228600">
              <a:defRPr kumimoji="1" sz="2400">
                <a:solidFill>
                  <a:schemeClr val="tx1"/>
                </a:solidFill>
                <a:latin typeface="Arial" pitchFamily="34" charset="0"/>
                <a:ea typeface="ＭＳ Ｐゴシック" pitchFamily="50" charset="-128"/>
              </a:defRPr>
            </a:lvl5pPr>
            <a:lvl6pPr marL="2514600" indent="-228600" fontAlgn="base">
              <a:spcBef>
                <a:spcPct val="0"/>
              </a:spcBef>
              <a:spcAft>
                <a:spcPct val="0"/>
              </a:spcAft>
              <a:defRPr kumimoji="1" sz="2400">
                <a:solidFill>
                  <a:schemeClr val="tx1"/>
                </a:solidFill>
                <a:latin typeface="Arial" pitchFamily="34" charset="0"/>
                <a:ea typeface="ＭＳ Ｐゴシック" pitchFamily="50" charset="-128"/>
              </a:defRPr>
            </a:lvl6pPr>
            <a:lvl7pPr marL="2971800" indent="-228600" fontAlgn="base">
              <a:spcBef>
                <a:spcPct val="0"/>
              </a:spcBef>
              <a:spcAft>
                <a:spcPct val="0"/>
              </a:spcAft>
              <a:defRPr kumimoji="1" sz="2400">
                <a:solidFill>
                  <a:schemeClr val="tx1"/>
                </a:solidFill>
                <a:latin typeface="Arial" pitchFamily="34" charset="0"/>
                <a:ea typeface="ＭＳ Ｐゴシック" pitchFamily="50" charset="-128"/>
              </a:defRPr>
            </a:lvl7pPr>
            <a:lvl8pPr marL="3429000" indent="-228600" fontAlgn="base">
              <a:spcBef>
                <a:spcPct val="0"/>
              </a:spcBef>
              <a:spcAft>
                <a:spcPct val="0"/>
              </a:spcAft>
              <a:defRPr kumimoji="1" sz="2400">
                <a:solidFill>
                  <a:schemeClr val="tx1"/>
                </a:solidFill>
                <a:latin typeface="Arial" pitchFamily="34" charset="0"/>
                <a:ea typeface="ＭＳ Ｐゴシック" pitchFamily="50" charset="-128"/>
              </a:defRPr>
            </a:lvl8pPr>
            <a:lvl9pPr marL="3886200" indent="-228600" fontAlgn="base">
              <a:spcBef>
                <a:spcPct val="0"/>
              </a:spcBef>
              <a:spcAft>
                <a:spcPct val="0"/>
              </a:spcAft>
              <a:defRPr kumimoji="1" sz="2400">
                <a:solidFill>
                  <a:schemeClr val="tx1"/>
                </a:solidFill>
                <a:latin typeface="Arial" pitchFamily="34" charset="0"/>
                <a:ea typeface="ＭＳ Ｐゴシック" pitchFamily="50" charset="-128"/>
              </a:defRPr>
            </a:lvl9pPr>
          </a:lstStyle>
          <a:p>
            <a:fld id="{D0FC7B04-6350-49A4-84A8-29A545055581}" type="slidenum">
              <a:rPr lang="ja-JP" altLang="en-US" sz="1200"/>
              <a:pPr/>
              <a:t>11</a:t>
            </a:fld>
            <a:endParaRPr lang="en-US" altLang="ja-JP"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p>
            <a:fld id="{6BB3ABEF-CD7C-3B4B-8AFC-A6AC4535821D}" type="datetimeFigureOut">
              <a:rPr lang="ja-JP" altLang="en-US" smtClean="0"/>
              <a:pPr/>
              <a:t>2013/2/5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4719648F-35E9-D249-8D6A-0508B5FC7E54}" type="slidenum">
              <a:rPr lang="ja-JP" altLang="en-US" smtClean="0"/>
              <a:pPr/>
              <a:t>&lt;#&gt;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6BB3ABEF-CD7C-3B4B-8AFC-A6AC4535821D}" type="datetimeFigureOut">
              <a:rPr lang="ja-JP" altLang="en-US" smtClean="0"/>
              <a:pPr/>
              <a:t>2013/2/5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4719648F-35E9-D249-8D6A-0508B5FC7E54}" type="slidenum">
              <a:rPr lang="ja-JP" altLang="en-US" smtClean="0"/>
              <a:pPr/>
              <a:t>&lt;#&gt;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6BB3ABEF-CD7C-3B4B-8AFC-A6AC4535821D}" type="datetimeFigureOut">
              <a:rPr lang="ja-JP" altLang="en-US" smtClean="0"/>
              <a:pPr/>
              <a:t>2013/2/5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4719648F-35E9-D249-8D6A-0508B5FC7E54}" type="slidenum">
              <a:rPr lang="ja-JP" altLang="en-US" smtClean="0"/>
              <a:pPr/>
              <a:t>&lt;#&gt;</a:t>
            </a:fld>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9_タイトルとコンテンツ">
    <p:spTree>
      <p:nvGrpSpPr>
        <p:cNvPr id="1" name=""/>
        <p:cNvGrpSpPr/>
        <p:nvPr/>
      </p:nvGrpSpPr>
      <p:grpSpPr>
        <a:xfrm>
          <a:off x="0" y="0"/>
          <a:ext cx="0" cy="0"/>
          <a:chOff x="0" y="0"/>
          <a:chExt cx="0" cy="0"/>
        </a:xfrm>
      </p:grpSpPr>
      <p:sp>
        <p:nvSpPr>
          <p:cNvPr id="2" name="日付プレースホルダ 13"/>
          <p:cNvSpPr>
            <a:spLocks noGrp="1"/>
          </p:cNvSpPr>
          <p:nvPr>
            <p:ph type="dt" sz="half" idx="10"/>
          </p:nvPr>
        </p:nvSpPr>
        <p:spPr>
          <a:xfrm>
            <a:off x="6400800" y="6356351"/>
            <a:ext cx="2288931" cy="365125"/>
          </a:xfrm>
        </p:spPr>
        <p:txBody>
          <a:bodyPr/>
          <a:lstStyle>
            <a:lvl1pPr>
              <a:defRPr>
                <a:latin typeface="Arial" charset="0"/>
                <a:ea typeface="ＭＳ Ｐゴシック" charset="-128"/>
                <a:cs typeface="ＭＳ Ｐゴシック" charset="-128"/>
              </a:defRPr>
            </a:lvl1pPr>
          </a:lstStyle>
          <a:p>
            <a:pPr>
              <a:defRPr/>
            </a:pPr>
            <a:endParaRPr lang="en-US" altLang="ja-JP"/>
          </a:p>
        </p:txBody>
      </p:sp>
      <p:sp>
        <p:nvSpPr>
          <p:cNvPr id="3" name="フッター プレースホルダ 2"/>
          <p:cNvSpPr>
            <a:spLocks noGrp="1"/>
          </p:cNvSpPr>
          <p:nvPr>
            <p:ph type="ftr" sz="quarter" idx="11"/>
          </p:nvPr>
        </p:nvSpPr>
        <p:spPr>
          <a:xfrm>
            <a:off x="2898531" y="6356351"/>
            <a:ext cx="3505200" cy="365125"/>
          </a:xfrm>
        </p:spPr>
        <p:txBody>
          <a:bodyPr/>
          <a:lstStyle>
            <a:lvl1pPr>
              <a:defRPr>
                <a:latin typeface="Arial" charset="0"/>
                <a:ea typeface="ＭＳ Ｐゴシック" charset="-128"/>
                <a:cs typeface="ＭＳ Ｐゴシック" charset="-128"/>
              </a:defRPr>
            </a:lvl1pPr>
          </a:lstStyle>
          <a:p>
            <a:pPr>
              <a:defRPr/>
            </a:pPr>
            <a:endParaRPr lang="en-US" altLang="ja-JP"/>
          </a:p>
        </p:txBody>
      </p:sp>
      <p:sp>
        <p:nvSpPr>
          <p:cNvPr id="4" name="スライド番号プレースホルダ 22"/>
          <p:cNvSpPr>
            <a:spLocks noGrp="1"/>
          </p:cNvSpPr>
          <p:nvPr>
            <p:ph type="sldNum" sz="quarter" idx="12"/>
          </p:nvPr>
        </p:nvSpPr>
        <p:spPr/>
        <p:txBody>
          <a:bodyPr/>
          <a:lstStyle>
            <a:lvl1pPr>
              <a:defRPr/>
            </a:lvl1pPr>
          </a:lstStyle>
          <a:p>
            <a:pPr>
              <a:defRPr/>
            </a:pPr>
            <a:fld id="{AF84698A-4AED-8042-9CA8-222636A29F77}"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p>
            <a:fld id="{6BB3ABEF-CD7C-3B4B-8AFC-A6AC4535821D}" type="datetimeFigureOut">
              <a:rPr lang="ja-JP" altLang="en-US" smtClean="0"/>
              <a:pPr/>
              <a:t>2013/2/5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4719648F-35E9-D249-8D6A-0508B5FC7E54}" type="slidenum">
              <a:rPr lang="ja-JP" altLang="en-US" smtClean="0"/>
              <a:pPr/>
              <a:t>&lt;#&gt;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p>
            <a:fld id="{6BB3ABEF-CD7C-3B4B-8AFC-A6AC4535821D}" type="datetimeFigureOut">
              <a:rPr lang="ja-JP" altLang="en-US" smtClean="0"/>
              <a:pPr/>
              <a:t>2013/2/5</a:t>
            </a:fld>
            <a:endParaRPr lang="ja-JP" altLang="en-US"/>
          </a:p>
        </p:txBody>
      </p:sp>
      <p:sp>
        <p:nvSpPr>
          <p:cNvPr id="5" name="フッター プレースホルダ 4"/>
          <p:cNvSpPr>
            <a:spLocks noGrp="1"/>
          </p:cNvSpPr>
          <p:nvPr>
            <p:ph type="ftr" sz="quarter" idx="11"/>
          </p:nvPr>
        </p:nvSpPr>
        <p:spPr/>
        <p:txBody>
          <a:bodyPr/>
          <a:lstStyle/>
          <a:p>
            <a:endParaRPr lang="ja-JP" altLang="en-US"/>
          </a:p>
        </p:txBody>
      </p:sp>
      <p:sp>
        <p:nvSpPr>
          <p:cNvPr id="6" name="スライド番号プレースホルダ 5"/>
          <p:cNvSpPr>
            <a:spLocks noGrp="1"/>
          </p:cNvSpPr>
          <p:nvPr>
            <p:ph type="sldNum" sz="quarter" idx="12"/>
          </p:nvPr>
        </p:nvSpPr>
        <p:spPr/>
        <p:txBody>
          <a:bodyPr/>
          <a:lstStyle/>
          <a:p>
            <a:fld id="{4719648F-35E9-D249-8D6A-0508B5FC7E54}" type="slidenum">
              <a:rPr lang="ja-JP" altLang="en-US" smtClean="0"/>
              <a:pPr/>
              <a:t>&lt;#&gt;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p>
            <a:fld id="{6BB3ABEF-CD7C-3B4B-8AFC-A6AC4535821D}" type="datetimeFigureOut">
              <a:rPr lang="ja-JP" altLang="en-US" smtClean="0"/>
              <a:pPr/>
              <a:t>2013/2/5</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4719648F-35E9-D249-8D6A-0508B5FC7E54}" type="slidenum">
              <a:rPr lang="ja-JP" altLang="en-US" smtClean="0"/>
              <a:pPr/>
              <a:t>&lt;#&gt;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p>
            <a:fld id="{6BB3ABEF-CD7C-3B4B-8AFC-A6AC4535821D}" type="datetimeFigureOut">
              <a:rPr lang="ja-JP" altLang="en-US" smtClean="0"/>
              <a:pPr/>
              <a:t>2013/2/5</a:t>
            </a:fld>
            <a:endParaRPr lang="ja-JP" altLang="en-US"/>
          </a:p>
        </p:txBody>
      </p:sp>
      <p:sp>
        <p:nvSpPr>
          <p:cNvPr id="8" name="フッター プレースホルダ 7"/>
          <p:cNvSpPr>
            <a:spLocks noGrp="1"/>
          </p:cNvSpPr>
          <p:nvPr>
            <p:ph type="ftr" sz="quarter" idx="11"/>
          </p:nvPr>
        </p:nvSpPr>
        <p:spPr/>
        <p:txBody>
          <a:bodyPr/>
          <a:lstStyle/>
          <a:p>
            <a:endParaRPr lang="ja-JP" altLang="en-US"/>
          </a:p>
        </p:txBody>
      </p:sp>
      <p:sp>
        <p:nvSpPr>
          <p:cNvPr id="9" name="スライド番号プレースホルダ 8"/>
          <p:cNvSpPr>
            <a:spLocks noGrp="1"/>
          </p:cNvSpPr>
          <p:nvPr>
            <p:ph type="sldNum" sz="quarter" idx="12"/>
          </p:nvPr>
        </p:nvSpPr>
        <p:spPr/>
        <p:txBody>
          <a:bodyPr/>
          <a:lstStyle/>
          <a:p>
            <a:fld id="{4719648F-35E9-D249-8D6A-0508B5FC7E54}" type="slidenum">
              <a:rPr lang="ja-JP" altLang="en-US" smtClean="0"/>
              <a:pPr/>
              <a:t>&lt;#&gt;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p>
            <a:fld id="{6BB3ABEF-CD7C-3B4B-8AFC-A6AC4535821D}" type="datetimeFigureOut">
              <a:rPr lang="ja-JP" altLang="en-US" smtClean="0"/>
              <a:pPr/>
              <a:t>2013/2/5</a:t>
            </a:fld>
            <a:endParaRPr lang="ja-JP" altLang="en-US"/>
          </a:p>
        </p:txBody>
      </p:sp>
      <p:sp>
        <p:nvSpPr>
          <p:cNvPr id="4" name="フッター プレースホルダ 3"/>
          <p:cNvSpPr>
            <a:spLocks noGrp="1"/>
          </p:cNvSpPr>
          <p:nvPr>
            <p:ph type="ftr" sz="quarter" idx="11"/>
          </p:nvPr>
        </p:nvSpPr>
        <p:spPr/>
        <p:txBody>
          <a:bodyPr/>
          <a:lstStyle/>
          <a:p>
            <a:endParaRPr lang="ja-JP" altLang="en-US"/>
          </a:p>
        </p:txBody>
      </p:sp>
      <p:sp>
        <p:nvSpPr>
          <p:cNvPr id="5" name="スライド番号プレースホルダ 4"/>
          <p:cNvSpPr>
            <a:spLocks noGrp="1"/>
          </p:cNvSpPr>
          <p:nvPr>
            <p:ph type="sldNum" sz="quarter" idx="12"/>
          </p:nvPr>
        </p:nvSpPr>
        <p:spPr/>
        <p:txBody>
          <a:bodyPr/>
          <a:lstStyle/>
          <a:p>
            <a:fld id="{4719648F-35E9-D249-8D6A-0508B5FC7E54}" type="slidenum">
              <a:rPr lang="ja-JP" altLang="en-US" smtClean="0"/>
              <a:pPr/>
              <a:t>&lt;#&gt;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BB3ABEF-CD7C-3B4B-8AFC-A6AC4535821D}" type="datetimeFigureOut">
              <a:rPr lang="ja-JP" altLang="en-US" smtClean="0"/>
              <a:pPr/>
              <a:t>2013/2/5</a:t>
            </a:fld>
            <a:endParaRPr lang="ja-JP" altLang="en-US"/>
          </a:p>
        </p:txBody>
      </p:sp>
      <p:sp>
        <p:nvSpPr>
          <p:cNvPr id="3" name="フッター プレースホルダ 2"/>
          <p:cNvSpPr>
            <a:spLocks noGrp="1"/>
          </p:cNvSpPr>
          <p:nvPr>
            <p:ph type="ftr" sz="quarter" idx="11"/>
          </p:nvPr>
        </p:nvSpPr>
        <p:spPr/>
        <p:txBody>
          <a:bodyPr/>
          <a:lstStyle/>
          <a:p>
            <a:endParaRPr lang="ja-JP" altLang="en-US"/>
          </a:p>
        </p:txBody>
      </p:sp>
      <p:sp>
        <p:nvSpPr>
          <p:cNvPr id="4" name="スライド番号プレースホルダ 3"/>
          <p:cNvSpPr>
            <a:spLocks noGrp="1"/>
          </p:cNvSpPr>
          <p:nvPr>
            <p:ph type="sldNum" sz="quarter" idx="12"/>
          </p:nvPr>
        </p:nvSpPr>
        <p:spPr/>
        <p:txBody>
          <a:bodyPr/>
          <a:lstStyle/>
          <a:p>
            <a:fld id="{4719648F-35E9-D249-8D6A-0508B5FC7E54}" type="slidenum">
              <a:rPr lang="ja-JP" altLang="en-US" smtClean="0"/>
              <a:pPr/>
              <a:t>&lt;#&gt;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6BB3ABEF-CD7C-3B4B-8AFC-A6AC4535821D}" type="datetimeFigureOut">
              <a:rPr lang="ja-JP" altLang="en-US" smtClean="0"/>
              <a:pPr/>
              <a:t>2013/2/5</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4719648F-35E9-D249-8D6A-0508B5FC7E54}" type="slidenum">
              <a:rPr lang="ja-JP" altLang="en-US" smtClean="0"/>
              <a:pPr/>
              <a:t>&lt;#&gt;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p>
            <a:fld id="{6BB3ABEF-CD7C-3B4B-8AFC-A6AC4535821D}" type="datetimeFigureOut">
              <a:rPr lang="ja-JP" altLang="en-US" smtClean="0"/>
              <a:pPr/>
              <a:t>2013/2/5</a:t>
            </a:fld>
            <a:endParaRPr lang="ja-JP" altLang="en-US"/>
          </a:p>
        </p:txBody>
      </p:sp>
      <p:sp>
        <p:nvSpPr>
          <p:cNvPr id="6" name="フッター プレースホルダ 5"/>
          <p:cNvSpPr>
            <a:spLocks noGrp="1"/>
          </p:cNvSpPr>
          <p:nvPr>
            <p:ph type="ftr" sz="quarter" idx="11"/>
          </p:nvPr>
        </p:nvSpPr>
        <p:spPr/>
        <p:txBody>
          <a:bodyPr/>
          <a:lstStyle/>
          <a:p>
            <a:endParaRPr lang="ja-JP" altLang="en-US"/>
          </a:p>
        </p:txBody>
      </p:sp>
      <p:sp>
        <p:nvSpPr>
          <p:cNvPr id="7" name="スライド番号プレースホルダ 6"/>
          <p:cNvSpPr>
            <a:spLocks noGrp="1"/>
          </p:cNvSpPr>
          <p:nvPr>
            <p:ph type="sldNum" sz="quarter" idx="12"/>
          </p:nvPr>
        </p:nvSpPr>
        <p:spPr/>
        <p:txBody>
          <a:bodyPr/>
          <a:lstStyle/>
          <a:p>
            <a:fld id="{4719648F-35E9-D249-8D6A-0508B5FC7E54}" type="slidenum">
              <a:rPr lang="ja-JP" altLang="en-US" smtClean="0"/>
              <a:pPr/>
              <a:t>&lt;#&gt;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B3ABEF-CD7C-3B4B-8AFC-A6AC4535821D}" type="datetimeFigureOut">
              <a:rPr lang="ja-JP" altLang="en-US" smtClean="0"/>
              <a:pPr/>
              <a:t>2013/2/5</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19648F-35E9-D249-8D6A-0508B5FC7E54}" type="slidenum">
              <a:rPr lang="ja-JP" altLang="en-US" smtClean="0"/>
              <a:pPr/>
              <a:t>&lt;#&gt;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image" Target="../media/image7.jpeg"/><Relationship Id="rId7" Type="http://schemas.openxmlformats.org/officeDocument/2006/relationships/image" Target="../media/image11.jpeg"/><Relationship Id="rId17" Type="http://schemas.microsoft.com/office/2007/relationships/hdphoto" Target="NULL"/><Relationship Id="rId2" Type="http://schemas.openxmlformats.org/officeDocument/2006/relationships/image" Target="../media/image6.gif"/><Relationship Id="rId1" Type="http://schemas.openxmlformats.org/officeDocument/2006/relationships/slideLayout" Target="../slideLayouts/slideLayout2.xml"/><Relationship Id="rId6" Type="http://schemas.openxmlformats.org/officeDocument/2006/relationships/image" Target="../media/image10.wmf"/><Relationship Id="rId11" Type="http://schemas.openxmlformats.org/officeDocument/2006/relationships/image" Target="../media/image15.png"/><Relationship Id="rId5" Type="http://schemas.openxmlformats.org/officeDocument/2006/relationships/image" Target="../media/image9.jpeg"/><Relationship Id="rId10" Type="http://schemas.openxmlformats.org/officeDocument/2006/relationships/image" Target="../media/image14.png"/><Relationship Id="rId4" Type="http://schemas.openxmlformats.org/officeDocument/2006/relationships/image" Target="../media/image8.jpeg"/><Relationship Id="rId9" Type="http://schemas.openxmlformats.org/officeDocument/2006/relationships/image" Target="../media/image1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chart" Target="../charts/chart6.xml"/><Relationship Id="rId3" Type="http://schemas.openxmlformats.org/officeDocument/2006/relationships/chart" Target="../charts/chart1.xml"/><Relationship Id="rId7" Type="http://schemas.openxmlformats.org/officeDocument/2006/relationships/chart" Target="../charts/chart5.xm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chart" Target="../charts/chart4.xml"/><Relationship Id="rId5" Type="http://schemas.openxmlformats.org/officeDocument/2006/relationships/chart" Target="../charts/chart3.xml"/><Relationship Id="rId10" Type="http://schemas.openxmlformats.org/officeDocument/2006/relationships/chart" Target="../charts/chart8.xml"/><Relationship Id="rId4" Type="http://schemas.openxmlformats.org/officeDocument/2006/relationships/chart" Target="../charts/chart2.xml"/><Relationship Id="rId9" Type="http://schemas.openxmlformats.org/officeDocument/2006/relationships/chart" Target="../charts/chart7.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oleObject" Target="???"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824713" y="651474"/>
            <a:ext cx="7810027" cy="4770536"/>
          </a:xfrm>
          <a:prstGeom prst="rect">
            <a:avLst/>
          </a:prstGeom>
          <a:noFill/>
        </p:spPr>
        <p:txBody>
          <a:bodyPr wrap="square" rtlCol="0">
            <a:spAutoFit/>
          </a:bodyPr>
          <a:lstStyle/>
          <a:p>
            <a:pPr algn="ctr"/>
            <a:r>
              <a:rPr kumimoji="1" lang="en-US" altLang="ja-JP" sz="3200" dirty="0" smtClean="0">
                <a:latin typeface="+mj-lt"/>
                <a:cs typeface="Century"/>
              </a:rPr>
              <a:t>E-</a:t>
            </a:r>
            <a:r>
              <a:rPr lang="en-US" altLang="ja-JP" sz="3200" dirty="0" smtClean="0">
                <a:latin typeface="+mj-lt"/>
                <a:cs typeface="Century"/>
              </a:rPr>
              <a:t>health services in low-resource settings:</a:t>
            </a:r>
          </a:p>
          <a:p>
            <a:pPr algn="ctr"/>
            <a:r>
              <a:rPr kumimoji="1" lang="en-US" altLang="ja-JP" sz="3200" dirty="0" smtClean="0">
                <a:latin typeface="+mj-lt"/>
                <a:cs typeface="Century"/>
              </a:rPr>
              <a:t>Requirements and ITU role</a:t>
            </a:r>
          </a:p>
          <a:p>
            <a:pPr algn="ctr"/>
            <a:endParaRPr lang="en-US" altLang="ja-JP" sz="2400" dirty="0" smtClean="0">
              <a:latin typeface="+mj-lt"/>
              <a:cs typeface="Century"/>
            </a:endParaRPr>
          </a:p>
          <a:p>
            <a:pPr algn="ctr"/>
            <a:r>
              <a:rPr kumimoji="1" lang="en-US" altLang="ja-JP" sz="2400" dirty="0" smtClean="0">
                <a:latin typeface="+mj-lt"/>
                <a:cs typeface="Century"/>
              </a:rPr>
              <a:t>February 5, 2013</a:t>
            </a:r>
          </a:p>
          <a:p>
            <a:pPr algn="ctr"/>
            <a:endParaRPr lang="en-US" altLang="ja-JP" sz="2400" dirty="0" smtClean="0">
              <a:latin typeface="+mj-lt"/>
              <a:cs typeface="Century"/>
            </a:endParaRPr>
          </a:p>
          <a:p>
            <a:pPr algn="ctr"/>
            <a:r>
              <a:rPr kumimoji="1" lang="en-US" altLang="ja-JP" sz="3200" dirty="0" smtClean="0">
                <a:solidFill>
                  <a:srgbClr val="008000"/>
                </a:solidFill>
                <a:latin typeface="+mj-lt"/>
                <a:cs typeface="Century"/>
              </a:rPr>
              <a:t>Session 4:</a:t>
            </a:r>
          </a:p>
          <a:p>
            <a:pPr algn="ctr"/>
            <a:r>
              <a:rPr lang="en-US" altLang="ja-JP" sz="3200" dirty="0" smtClean="0">
                <a:solidFill>
                  <a:srgbClr val="008000"/>
                </a:solidFill>
                <a:latin typeface="+mj-lt"/>
                <a:cs typeface="Century"/>
              </a:rPr>
              <a:t>Current Projects on </a:t>
            </a:r>
            <a:r>
              <a:rPr lang="en-US" altLang="ja-JP" sz="3200" dirty="0" err="1" smtClean="0">
                <a:solidFill>
                  <a:srgbClr val="008000"/>
                </a:solidFill>
                <a:latin typeface="+mj-lt"/>
                <a:cs typeface="Century"/>
              </a:rPr>
              <a:t>e</a:t>
            </a:r>
            <a:r>
              <a:rPr lang="en-US" altLang="ja-JP" sz="3200" dirty="0" smtClean="0">
                <a:solidFill>
                  <a:srgbClr val="008000"/>
                </a:solidFill>
                <a:latin typeface="+mj-lt"/>
                <a:cs typeface="Century"/>
              </a:rPr>
              <a:t>-Health</a:t>
            </a:r>
          </a:p>
          <a:p>
            <a:pPr algn="ctr"/>
            <a:r>
              <a:rPr lang="en-US" altLang="ja-JP" sz="3200" dirty="0" smtClean="0">
                <a:solidFill>
                  <a:srgbClr val="008000"/>
                </a:solidFill>
                <a:latin typeface="+mj-lt"/>
                <a:cs typeface="Century"/>
              </a:rPr>
              <a:t>The status quo and the future of </a:t>
            </a:r>
            <a:r>
              <a:rPr lang="en-US" altLang="ja-JP" sz="3200" dirty="0" err="1" smtClean="0">
                <a:solidFill>
                  <a:srgbClr val="008000"/>
                </a:solidFill>
                <a:latin typeface="+mj-lt"/>
                <a:cs typeface="Century"/>
              </a:rPr>
              <a:t>e</a:t>
            </a:r>
            <a:r>
              <a:rPr lang="en-US" altLang="ja-JP" sz="3200" dirty="0" smtClean="0">
                <a:solidFill>
                  <a:srgbClr val="008000"/>
                </a:solidFill>
                <a:latin typeface="+mj-lt"/>
                <a:cs typeface="Century"/>
              </a:rPr>
              <a:t>-Health</a:t>
            </a:r>
          </a:p>
          <a:p>
            <a:pPr algn="ctr"/>
            <a:endParaRPr kumimoji="1" lang="en-US" altLang="ja-JP" sz="2400" dirty="0" smtClean="0">
              <a:latin typeface="+mj-lt"/>
              <a:cs typeface="Century"/>
            </a:endParaRPr>
          </a:p>
          <a:p>
            <a:pPr algn="ctr"/>
            <a:r>
              <a:rPr lang="en-US" altLang="ja-JP" sz="2400" dirty="0" err="1" smtClean="0">
                <a:latin typeface="+mj-lt"/>
                <a:cs typeface="Century"/>
              </a:rPr>
              <a:t>Ikuyo</a:t>
            </a:r>
            <a:r>
              <a:rPr lang="en-US" altLang="ja-JP" sz="2400" dirty="0" smtClean="0">
                <a:latin typeface="+mj-lt"/>
                <a:cs typeface="Century"/>
              </a:rPr>
              <a:t> Kaneko</a:t>
            </a:r>
          </a:p>
          <a:p>
            <a:pPr algn="ctr"/>
            <a:r>
              <a:rPr lang="en-US" altLang="ja-JP" sz="2400" dirty="0" smtClean="0">
                <a:latin typeface="+mj-lt"/>
                <a:cs typeface="Century"/>
              </a:rPr>
              <a:t>Keio University, Japan</a:t>
            </a:r>
          </a:p>
        </p:txBody>
      </p:sp>
      <p:sp>
        <p:nvSpPr>
          <p:cNvPr id="5" name="スライド番号プレースホルダ 4"/>
          <p:cNvSpPr>
            <a:spLocks noGrp="1"/>
          </p:cNvSpPr>
          <p:nvPr>
            <p:ph type="sldNum" sz="quarter" idx="12"/>
          </p:nvPr>
        </p:nvSpPr>
        <p:spPr/>
        <p:txBody>
          <a:bodyPr/>
          <a:lstStyle/>
          <a:p>
            <a:fld id="{4719648F-35E9-D249-8D6A-0508B5FC7E54}" type="slidenum">
              <a:rPr lang="ja-JP" altLang="en-US" smtClean="0"/>
              <a:pPr/>
              <a:t>1</a:t>
            </a:fld>
            <a:endParaRPr lang="ja-JP"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スライド番号プレースホルダ 3"/>
          <p:cNvSpPr>
            <a:spLocks noGrp="1"/>
          </p:cNvSpPr>
          <p:nvPr>
            <p:ph type="sldNum" sz="quarter" idx="12"/>
          </p:nvPr>
        </p:nvSpPr>
        <p:spPr>
          <a:noFill/>
          <a:ln/>
          <a:extLst>
            <a:ext uri="{909E8E84-426E-40DD-AFC4-6F175D3DCCD1}">
              <a14:hiddenFill xmlns:mc="http://schemas.openxmlformats.org/markup-compatibility/2006" xmlns:mv="urn:schemas-microsoft-com:mac:vml" xmlns="" xmlns:a14="http://schemas.microsoft.com/office/drawing/2010/main">
                <a:solidFill>
                  <a:srgbClr val="FFFFFF"/>
                </a:solidFill>
              </a14:hiddenFill>
            </a:ext>
            <a:ext uri="{91240B29-F687-4F45-9708-019B960494DF}">
              <a14:hiddenLine xmlns:mc="http://schemas.openxmlformats.org/markup-compatibility/2006" xmlns:mv="urn:schemas-microsoft-com:mac:vml" xmlns=""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pitchFamily="34" charset="0"/>
                <a:ea typeface="ＭＳ Ｐゴシック" pitchFamily="50" charset="-128"/>
              </a:defRPr>
            </a:lvl1pPr>
            <a:lvl2pPr marL="742950" indent="-285750">
              <a:defRPr kumimoji="1" sz="2400">
                <a:solidFill>
                  <a:schemeClr val="tx1"/>
                </a:solidFill>
                <a:latin typeface="Arial" pitchFamily="34" charset="0"/>
                <a:ea typeface="ＭＳ Ｐゴシック" pitchFamily="50" charset="-128"/>
              </a:defRPr>
            </a:lvl2pPr>
            <a:lvl3pPr marL="1143000" indent="-228600">
              <a:defRPr kumimoji="1" sz="2400">
                <a:solidFill>
                  <a:schemeClr val="tx1"/>
                </a:solidFill>
                <a:latin typeface="Arial" pitchFamily="34" charset="0"/>
                <a:ea typeface="ＭＳ Ｐゴシック" pitchFamily="50" charset="-128"/>
              </a:defRPr>
            </a:lvl3pPr>
            <a:lvl4pPr marL="1600200" indent="-228600">
              <a:defRPr kumimoji="1" sz="2400">
                <a:solidFill>
                  <a:schemeClr val="tx1"/>
                </a:solidFill>
                <a:latin typeface="Arial" pitchFamily="34" charset="0"/>
                <a:ea typeface="ＭＳ Ｐゴシック" pitchFamily="50" charset="-128"/>
              </a:defRPr>
            </a:lvl4pPr>
            <a:lvl5pPr marL="2057400" indent="-228600">
              <a:defRPr kumimoji="1" sz="2400">
                <a:solidFill>
                  <a:schemeClr val="tx1"/>
                </a:solidFill>
                <a:latin typeface="Arial" pitchFamily="34" charset="0"/>
                <a:ea typeface="ＭＳ Ｐゴシック" pitchFamily="50" charset="-128"/>
              </a:defRPr>
            </a:lvl5pPr>
            <a:lvl6pPr marL="2514600" indent="-228600" fontAlgn="base">
              <a:spcBef>
                <a:spcPct val="0"/>
              </a:spcBef>
              <a:spcAft>
                <a:spcPct val="0"/>
              </a:spcAft>
              <a:defRPr kumimoji="1" sz="2400">
                <a:solidFill>
                  <a:schemeClr val="tx1"/>
                </a:solidFill>
                <a:latin typeface="Arial" pitchFamily="34" charset="0"/>
                <a:ea typeface="ＭＳ Ｐゴシック" pitchFamily="50" charset="-128"/>
              </a:defRPr>
            </a:lvl6pPr>
            <a:lvl7pPr marL="2971800" indent="-228600" fontAlgn="base">
              <a:spcBef>
                <a:spcPct val="0"/>
              </a:spcBef>
              <a:spcAft>
                <a:spcPct val="0"/>
              </a:spcAft>
              <a:defRPr kumimoji="1" sz="2400">
                <a:solidFill>
                  <a:schemeClr val="tx1"/>
                </a:solidFill>
                <a:latin typeface="Arial" pitchFamily="34" charset="0"/>
                <a:ea typeface="ＭＳ Ｐゴシック" pitchFamily="50" charset="-128"/>
              </a:defRPr>
            </a:lvl7pPr>
            <a:lvl8pPr marL="3429000" indent="-228600" fontAlgn="base">
              <a:spcBef>
                <a:spcPct val="0"/>
              </a:spcBef>
              <a:spcAft>
                <a:spcPct val="0"/>
              </a:spcAft>
              <a:defRPr kumimoji="1" sz="2400">
                <a:solidFill>
                  <a:schemeClr val="tx1"/>
                </a:solidFill>
                <a:latin typeface="Arial" pitchFamily="34" charset="0"/>
                <a:ea typeface="ＭＳ Ｐゴシック" pitchFamily="50" charset="-128"/>
              </a:defRPr>
            </a:lvl8pPr>
            <a:lvl9pPr marL="3886200" indent="-228600" fontAlgn="base">
              <a:spcBef>
                <a:spcPct val="0"/>
              </a:spcBef>
              <a:spcAft>
                <a:spcPct val="0"/>
              </a:spcAft>
              <a:defRPr kumimoji="1" sz="2400">
                <a:solidFill>
                  <a:schemeClr val="tx1"/>
                </a:solidFill>
                <a:latin typeface="Arial" pitchFamily="34" charset="0"/>
                <a:ea typeface="ＭＳ Ｐゴシック" pitchFamily="50" charset="-128"/>
              </a:defRPr>
            </a:lvl9pPr>
          </a:lstStyle>
          <a:p>
            <a:fld id="{C414A07C-BECA-4236-9358-0BA53ECD0D4C}" type="slidenum">
              <a:rPr lang="en-US" altLang="ja-JP" sz="1400"/>
              <a:pPr/>
              <a:t>10</a:t>
            </a:fld>
            <a:endParaRPr lang="en-US" altLang="ja-JP" sz="1400" dirty="0"/>
          </a:p>
        </p:txBody>
      </p:sp>
      <p:sp>
        <p:nvSpPr>
          <p:cNvPr id="5" name="正方形/長方形 4"/>
          <p:cNvSpPr/>
          <p:nvPr/>
        </p:nvSpPr>
        <p:spPr>
          <a:xfrm>
            <a:off x="690317" y="936245"/>
            <a:ext cx="2999643" cy="446736"/>
          </a:xfrm>
          <a:prstGeom prst="rect">
            <a:avLst/>
          </a:prstGeom>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en-US" altLang="ja-JP" sz="2000" dirty="0" smtClean="0">
                <a:solidFill>
                  <a:srgbClr val="000000"/>
                </a:solidFill>
                <a:latin typeface="+mj-ea"/>
                <a:ea typeface="+mj-ea"/>
                <a:cs typeface="ＭＳ Ｐゴシック" charset="0"/>
              </a:rPr>
              <a:t>City of </a:t>
            </a:r>
            <a:r>
              <a:rPr lang="en-US" altLang="ja-JP" sz="2000" dirty="0" err="1" smtClean="0">
                <a:solidFill>
                  <a:srgbClr val="000000"/>
                </a:solidFill>
                <a:latin typeface="+mj-ea"/>
                <a:ea typeface="+mj-ea"/>
                <a:cs typeface="ＭＳ Ｐゴシック" charset="0"/>
              </a:rPr>
              <a:t>Okutama</a:t>
            </a:r>
            <a:r>
              <a:rPr lang="en-US" altLang="ja-JP" sz="2000" dirty="0" smtClean="0">
                <a:solidFill>
                  <a:srgbClr val="000000"/>
                </a:solidFill>
                <a:latin typeface="+mj-ea"/>
                <a:ea typeface="+mj-ea"/>
                <a:cs typeface="ＭＳ Ｐゴシック" charset="0"/>
              </a:rPr>
              <a:t>, Tokyo</a:t>
            </a:r>
            <a:endParaRPr lang="ja-JP" altLang="en-US" sz="2000" dirty="0">
              <a:solidFill>
                <a:srgbClr val="000000"/>
              </a:solidFill>
              <a:latin typeface="+mj-ea"/>
              <a:ea typeface="+mj-ea"/>
              <a:cs typeface="ＭＳ Ｐゴシック" charset="0"/>
            </a:endParaRPr>
          </a:p>
        </p:txBody>
      </p:sp>
      <p:pic>
        <p:nvPicPr>
          <p:cNvPr id="51203" name="図 16"/>
          <p:cNvPicPr>
            <a:picLocks noChangeAspect="1" noChangeArrowheads="1"/>
          </p:cNvPicPr>
          <p:nvPr/>
        </p:nvPicPr>
        <p:blipFill>
          <a:blip r:embed="rId2" cstate="print">
            <a:extLst>
              <a:ext uri="{28A0092B-C50C-407E-A947-70E740481C1C}">
                <a14:useLocalDpi xmlns:mc="http://schemas.openxmlformats.org/markup-compatibility/2006" xmlns:mv="urn:schemas-microsoft-com:mac:vml" xmlns="" xmlns:a14="http://schemas.microsoft.com/office/drawing/2010/main" val="0"/>
              </a:ext>
            </a:extLst>
          </a:blip>
          <a:srcRect/>
          <a:stretch>
            <a:fillRect/>
          </a:stretch>
        </p:blipFill>
        <p:spPr bwMode="auto">
          <a:xfrm>
            <a:off x="916843" y="1762396"/>
            <a:ext cx="2570165" cy="2194261"/>
          </a:xfrm>
          <a:prstGeom prst="rect">
            <a:avLst/>
          </a:prstGeom>
          <a:noFill/>
          <a:ln w="9525">
            <a:solidFill>
              <a:srgbClr val="000000"/>
            </a:solidFill>
            <a:miter lim="800000"/>
            <a:headEnd/>
            <a:tailEnd/>
          </a:ln>
          <a:extLst>
            <a:ext uri="{909E8E84-426E-40DD-AFC4-6F175D3DCCD1}">
              <a14:hiddenFill xmlns:mc="http://schemas.openxmlformats.org/markup-compatibility/2006" xmlns:mv="urn:schemas-microsoft-com:mac:vml" xmlns="" xmlns:a14="http://schemas.microsoft.com/office/drawing/2010/main">
                <a:solidFill>
                  <a:srgbClr val="FFFFFF"/>
                </a:solidFill>
              </a14:hiddenFill>
            </a:ext>
          </a:extLst>
        </p:spPr>
      </p:pic>
      <p:sp>
        <p:nvSpPr>
          <p:cNvPr id="51204" name="テキスト ボックス 17"/>
          <p:cNvSpPr txBox="1">
            <a:spLocks noChangeArrowheads="1"/>
          </p:cNvSpPr>
          <p:nvPr/>
        </p:nvSpPr>
        <p:spPr bwMode="auto">
          <a:xfrm>
            <a:off x="1018859" y="4045301"/>
            <a:ext cx="2321169" cy="369332"/>
          </a:xfrm>
          <a:prstGeom prst="rect">
            <a:avLst/>
          </a:prstGeom>
          <a:solidFill>
            <a:schemeClr val="bg1"/>
          </a:solidFill>
          <a:ln>
            <a:noFill/>
          </a:ln>
          <a:extLst>
            <a:ext uri="{91240B29-F687-4F45-9708-019B960494DF}">
              <a14:hiddenLine xmlns:mc="http://schemas.openxmlformats.org/markup-compatibility/2006" xmlns:mv="urn:schemas-microsoft-com:mac:vml" xmlns=""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Arial" pitchFamily="34" charset="0"/>
                <a:ea typeface="ＭＳ Ｐゴシック" pitchFamily="50" charset="-128"/>
              </a:defRPr>
            </a:lvl1pPr>
            <a:lvl2pPr marL="742950" indent="-285750">
              <a:defRPr kumimoji="1" sz="2400">
                <a:solidFill>
                  <a:schemeClr val="tx1"/>
                </a:solidFill>
                <a:latin typeface="Arial" pitchFamily="34" charset="0"/>
                <a:ea typeface="ＭＳ Ｐゴシック" pitchFamily="50" charset="-128"/>
              </a:defRPr>
            </a:lvl2pPr>
            <a:lvl3pPr marL="1143000" indent="-228600">
              <a:defRPr kumimoji="1" sz="2400">
                <a:solidFill>
                  <a:schemeClr val="tx1"/>
                </a:solidFill>
                <a:latin typeface="Arial" pitchFamily="34" charset="0"/>
                <a:ea typeface="ＭＳ Ｐゴシック" pitchFamily="50" charset="-128"/>
              </a:defRPr>
            </a:lvl3pPr>
            <a:lvl4pPr marL="1600200" indent="-228600">
              <a:defRPr kumimoji="1" sz="2400">
                <a:solidFill>
                  <a:schemeClr val="tx1"/>
                </a:solidFill>
                <a:latin typeface="Arial" pitchFamily="34" charset="0"/>
                <a:ea typeface="ＭＳ Ｐゴシック" pitchFamily="50" charset="-128"/>
              </a:defRPr>
            </a:lvl4pPr>
            <a:lvl5pPr marL="2057400" indent="-228600">
              <a:defRPr kumimoji="1" sz="2400">
                <a:solidFill>
                  <a:schemeClr val="tx1"/>
                </a:solidFill>
                <a:latin typeface="Arial" pitchFamily="34" charset="0"/>
                <a:ea typeface="ＭＳ Ｐゴシック" pitchFamily="50" charset="-128"/>
              </a:defRPr>
            </a:lvl5pPr>
            <a:lvl6pPr marL="2514600" indent="-228600" fontAlgn="base">
              <a:spcBef>
                <a:spcPct val="0"/>
              </a:spcBef>
              <a:spcAft>
                <a:spcPct val="0"/>
              </a:spcAft>
              <a:defRPr kumimoji="1" sz="2400">
                <a:solidFill>
                  <a:schemeClr val="tx1"/>
                </a:solidFill>
                <a:latin typeface="Arial" pitchFamily="34" charset="0"/>
                <a:ea typeface="ＭＳ Ｐゴシック" pitchFamily="50" charset="-128"/>
              </a:defRPr>
            </a:lvl6pPr>
            <a:lvl7pPr marL="2971800" indent="-228600" fontAlgn="base">
              <a:spcBef>
                <a:spcPct val="0"/>
              </a:spcBef>
              <a:spcAft>
                <a:spcPct val="0"/>
              </a:spcAft>
              <a:defRPr kumimoji="1" sz="2400">
                <a:solidFill>
                  <a:schemeClr val="tx1"/>
                </a:solidFill>
                <a:latin typeface="Arial" pitchFamily="34" charset="0"/>
                <a:ea typeface="ＭＳ Ｐゴシック" pitchFamily="50" charset="-128"/>
              </a:defRPr>
            </a:lvl7pPr>
            <a:lvl8pPr marL="3429000" indent="-228600" fontAlgn="base">
              <a:spcBef>
                <a:spcPct val="0"/>
              </a:spcBef>
              <a:spcAft>
                <a:spcPct val="0"/>
              </a:spcAft>
              <a:defRPr kumimoji="1" sz="2400">
                <a:solidFill>
                  <a:schemeClr val="tx1"/>
                </a:solidFill>
                <a:latin typeface="Arial" pitchFamily="34" charset="0"/>
                <a:ea typeface="ＭＳ Ｐゴシック" pitchFamily="50" charset="-128"/>
              </a:defRPr>
            </a:lvl8pPr>
            <a:lvl9pPr marL="3886200" indent="-228600" fontAlgn="base">
              <a:spcBef>
                <a:spcPct val="0"/>
              </a:spcBef>
              <a:spcAft>
                <a:spcPct val="0"/>
              </a:spcAft>
              <a:defRPr kumimoji="1" sz="2400">
                <a:solidFill>
                  <a:schemeClr val="tx1"/>
                </a:solidFill>
                <a:latin typeface="Arial" pitchFamily="34" charset="0"/>
                <a:ea typeface="ＭＳ Ｐゴシック" pitchFamily="50" charset="-128"/>
              </a:defRPr>
            </a:lvl9pPr>
          </a:lstStyle>
          <a:p>
            <a:r>
              <a:rPr lang="en-US" altLang="ja-JP" sz="1800" dirty="0" smtClean="0">
                <a:latin typeface="+mj-ea"/>
                <a:ea typeface="+mj-ea"/>
              </a:rPr>
              <a:t>index of social capital</a:t>
            </a:r>
            <a:endParaRPr lang="ja-JP" altLang="en-US" sz="1800" dirty="0">
              <a:latin typeface="+mj-ea"/>
              <a:ea typeface="+mj-ea"/>
            </a:endParaRPr>
          </a:p>
        </p:txBody>
      </p:sp>
      <p:sp>
        <p:nvSpPr>
          <p:cNvPr id="51205" name="テキスト ボックス 14"/>
          <p:cNvSpPr txBox="1">
            <a:spLocks noChangeArrowheads="1"/>
          </p:cNvSpPr>
          <p:nvPr/>
        </p:nvSpPr>
        <p:spPr bwMode="auto">
          <a:xfrm>
            <a:off x="150318" y="1434397"/>
            <a:ext cx="738664" cy="2569779"/>
          </a:xfrm>
          <a:prstGeom prst="rect">
            <a:avLst/>
          </a:prstGeom>
          <a:noFill/>
          <a:ln>
            <a:noFill/>
          </a:ln>
          <a:extLst>
            <a:ext uri="{91240B29-F687-4F45-9708-019B960494DF}">
              <a14:hiddenLine xmlns:mc="http://schemas.openxmlformats.org/markup-compatibility/2006" xmlns:mv="urn:schemas-microsoft-com:mac:vml" xmlns="" xmlns:a14="http://schemas.microsoft.com/office/drawing/2010/main" w="9525">
                <a:solidFill>
                  <a:srgbClr val="000000"/>
                </a:solidFill>
                <a:miter lim="800000"/>
                <a:headEnd/>
                <a:tailEnd/>
              </a14:hiddenLine>
            </a:ext>
          </a:extLst>
        </p:spPr>
        <p:txBody>
          <a:bodyPr vert="eaVert" wrap="square">
            <a:spAutoFit/>
          </a:bodyPr>
          <a:lstStyle>
            <a:lvl1pPr>
              <a:defRPr kumimoji="1" sz="2400">
                <a:solidFill>
                  <a:schemeClr val="tx1"/>
                </a:solidFill>
                <a:latin typeface="Arial" pitchFamily="34" charset="0"/>
                <a:ea typeface="ＭＳ Ｐゴシック" pitchFamily="50" charset="-128"/>
              </a:defRPr>
            </a:lvl1pPr>
            <a:lvl2pPr marL="742950" indent="-285750">
              <a:defRPr kumimoji="1" sz="2400">
                <a:solidFill>
                  <a:schemeClr val="tx1"/>
                </a:solidFill>
                <a:latin typeface="Arial" pitchFamily="34" charset="0"/>
                <a:ea typeface="ＭＳ Ｐゴシック" pitchFamily="50" charset="-128"/>
              </a:defRPr>
            </a:lvl2pPr>
            <a:lvl3pPr marL="1143000" indent="-228600">
              <a:defRPr kumimoji="1" sz="2400">
                <a:solidFill>
                  <a:schemeClr val="tx1"/>
                </a:solidFill>
                <a:latin typeface="Arial" pitchFamily="34" charset="0"/>
                <a:ea typeface="ＭＳ Ｐゴシック" pitchFamily="50" charset="-128"/>
              </a:defRPr>
            </a:lvl3pPr>
            <a:lvl4pPr marL="1600200" indent="-228600">
              <a:defRPr kumimoji="1" sz="2400">
                <a:solidFill>
                  <a:schemeClr val="tx1"/>
                </a:solidFill>
                <a:latin typeface="Arial" pitchFamily="34" charset="0"/>
                <a:ea typeface="ＭＳ Ｐゴシック" pitchFamily="50" charset="-128"/>
              </a:defRPr>
            </a:lvl4pPr>
            <a:lvl5pPr marL="2057400" indent="-228600">
              <a:defRPr kumimoji="1" sz="2400">
                <a:solidFill>
                  <a:schemeClr val="tx1"/>
                </a:solidFill>
                <a:latin typeface="Arial" pitchFamily="34" charset="0"/>
                <a:ea typeface="ＭＳ Ｐゴシック" pitchFamily="50" charset="-128"/>
              </a:defRPr>
            </a:lvl5pPr>
            <a:lvl6pPr marL="2514600" indent="-228600" fontAlgn="base">
              <a:spcBef>
                <a:spcPct val="0"/>
              </a:spcBef>
              <a:spcAft>
                <a:spcPct val="0"/>
              </a:spcAft>
              <a:defRPr kumimoji="1" sz="2400">
                <a:solidFill>
                  <a:schemeClr val="tx1"/>
                </a:solidFill>
                <a:latin typeface="Arial" pitchFamily="34" charset="0"/>
                <a:ea typeface="ＭＳ Ｐゴシック" pitchFamily="50" charset="-128"/>
              </a:defRPr>
            </a:lvl6pPr>
            <a:lvl7pPr marL="2971800" indent="-228600" fontAlgn="base">
              <a:spcBef>
                <a:spcPct val="0"/>
              </a:spcBef>
              <a:spcAft>
                <a:spcPct val="0"/>
              </a:spcAft>
              <a:defRPr kumimoji="1" sz="2400">
                <a:solidFill>
                  <a:schemeClr val="tx1"/>
                </a:solidFill>
                <a:latin typeface="Arial" pitchFamily="34" charset="0"/>
                <a:ea typeface="ＭＳ Ｐゴシック" pitchFamily="50" charset="-128"/>
              </a:defRPr>
            </a:lvl7pPr>
            <a:lvl8pPr marL="3429000" indent="-228600" fontAlgn="base">
              <a:spcBef>
                <a:spcPct val="0"/>
              </a:spcBef>
              <a:spcAft>
                <a:spcPct val="0"/>
              </a:spcAft>
              <a:defRPr kumimoji="1" sz="2400">
                <a:solidFill>
                  <a:schemeClr val="tx1"/>
                </a:solidFill>
                <a:latin typeface="Arial" pitchFamily="34" charset="0"/>
                <a:ea typeface="ＭＳ Ｐゴシック" pitchFamily="50" charset="-128"/>
              </a:defRPr>
            </a:lvl8pPr>
            <a:lvl9pPr marL="3886200" indent="-228600" fontAlgn="base">
              <a:spcBef>
                <a:spcPct val="0"/>
              </a:spcBef>
              <a:spcAft>
                <a:spcPct val="0"/>
              </a:spcAft>
              <a:defRPr kumimoji="1" sz="2400">
                <a:solidFill>
                  <a:schemeClr val="tx1"/>
                </a:solidFill>
                <a:latin typeface="Arial" pitchFamily="34" charset="0"/>
                <a:ea typeface="ＭＳ Ｐゴシック" pitchFamily="50" charset="-128"/>
              </a:defRPr>
            </a:lvl9pPr>
          </a:lstStyle>
          <a:p>
            <a:r>
              <a:rPr lang="ja-JP" altLang="en-US" sz="1800" dirty="0">
                <a:latin typeface="+mj-ea"/>
                <a:ea typeface="+mj-ea"/>
              </a:rPr>
              <a:t>　</a:t>
            </a:r>
            <a:r>
              <a:rPr lang="ja-JP" altLang="en-US" sz="1800" dirty="0" smtClean="0">
                <a:latin typeface="+mj-ea"/>
                <a:ea typeface="+mj-ea"/>
              </a:rPr>
              <a:t>　</a:t>
            </a:r>
            <a:r>
              <a:rPr lang="en-US" altLang="ja-JP" sz="1800" dirty="0" smtClean="0">
                <a:latin typeface="+mj-ea"/>
                <a:ea typeface="+mj-ea"/>
              </a:rPr>
              <a:t># of blood test scores </a:t>
            </a:r>
          </a:p>
          <a:p>
            <a:r>
              <a:rPr lang="en-US" altLang="ja-JP" sz="1800" dirty="0" smtClean="0">
                <a:latin typeface="+mj-ea"/>
                <a:ea typeface="+mj-ea"/>
              </a:rPr>
              <a:t>        improved</a:t>
            </a:r>
            <a:endParaRPr lang="ja-JP" altLang="en-US" sz="1800" dirty="0">
              <a:latin typeface="+mj-ea"/>
              <a:ea typeface="+mj-ea"/>
            </a:endParaRPr>
          </a:p>
        </p:txBody>
      </p:sp>
      <p:cxnSp>
        <p:nvCxnSpPr>
          <p:cNvPr id="51208" name="直線コネクタ 8"/>
          <p:cNvCxnSpPr>
            <a:cxnSpLocks noChangeShapeType="1"/>
          </p:cNvCxnSpPr>
          <p:nvPr/>
        </p:nvCxnSpPr>
        <p:spPr bwMode="auto">
          <a:xfrm flipV="1">
            <a:off x="1360233" y="2198142"/>
            <a:ext cx="1886291" cy="976952"/>
          </a:xfrm>
          <a:prstGeom prst="line">
            <a:avLst/>
          </a:prstGeom>
          <a:noFill/>
          <a:ln w="31750">
            <a:solidFill>
              <a:srgbClr val="FF0000"/>
            </a:solidFill>
            <a:round/>
            <a:headEnd/>
            <a:tailEnd/>
          </a:ln>
          <a:extLst>
            <a:ext uri="{909E8E84-426E-40DD-AFC4-6F175D3DCCD1}">
              <a14:hiddenFill xmlns:mc="http://schemas.openxmlformats.org/markup-compatibility/2006" xmlns:mv="urn:schemas-microsoft-com:mac:vml" xmlns="" xmlns:a14="http://schemas.microsoft.com/office/drawing/2010/main">
                <a:noFill/>
              </a14:hiddenFill>
            </a:ext>
          </a:extLst>
        </p:spPr>
      </p:cxnSp>
      <p:sp>
        <p:nvSpPr>
          <p:cNvPr id="51210" name="テキスト ボックス 2"/>
          <p:cNvSpPr txBox="1">
            <a:spLocks noChangeArrowheads="1"/>
          </p:cNvSpPr>
          <p:nvPr/>
        </p:nvSpPr>
        <p:spPr bwMode="auto">
          <a:xfrm>
            <a:off x="0" y="-6349"/>
            <a:ext cx="9144000" cy="523220"/>
          </a:xfrm>
          <a:prstGeom prst="rect">
            <a:avLst/>
          </a:prstGeom>
          <a:solidFill>
            <a:srgbClr val="008000"/>
          </a:solidFill>
          <a:ln>
            <a:noFill/>
          </a:ln>
          <a:extLst>
            <a:ext uri="{91240B29-F687-4F45-9708-019B960494DF}">
              <a14:hiddenLine xmlns:mc="http://schemas.openxmlformats.org/markup-compatibility/2006" xmlns:mv="urn:schemas-microsoft-com:mac:vml" xmlns=""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Arial" pitchFamily="34" charset="0"/>
                <a:ea typeface="ＭＳ Ｐゴシック" pitchFamily="50" charset="-128"/>
              </a:defRPr>
            </a:lvl1pPr>
            <a:lvl2pPr marL="742950" indent="-285750">
              <a:defRPr kumimoji="1" sz="2400">
                <a:solidFill>
                  <a:schemeClr val="tx1"/>
                </a:solidFill>
                <a:latin typeface="Arial" pitchFamily="34" charset="0"/>
                <a:ea typeface="ＭＳ Ｐゴシック" pitchFamily="50" charset="-128"/>
              </a:defRPr>
            </a:lvl2pPr>
            <a:lvl3pPr marL="1143000" indent="-228600">
              <a:defRPr kumimoji="1" sz="2400">
                <a:solidFill>
                  <a:schemeClr val="tx1"/>
                </a:solidFill>
                <a:latin typeface="Arial" pitchFamily="34" charset="0"/>
                <a:ea typeface="ＭＳ Ｐゴシック" pitchFamily="50" charset="-128"/>
              </a:defRPr>
            </a:lvl3pPr>
            <a:lvl4pPr marL="1600200" indent="-228600">
              <a:defRPr kumimoji="1" sz="2400">
                <a:solidFill>
                  <a:schemeClr val="tx1"/>
                </a:solidFill>
                <a:latin typeface="Arial" pitchFamily="34" charset="0"/>
                <a:ea typeface="ＭＳ Ｐゴシック" pitchFamily="50" charset="-128"/>
              </a:defRPr>
            </a:lvl4pPr>
            <a:lvl5pPr marL="2057400" indent="-228600">
              <a:defRPr kumimoji="1" sz="2400">
                <a:solidFill>
                  <a:schemeClr val="tx1"/>
                </a:solidFill>
                <a:latin typeface="Arial" pitchFamily="34" charset="0"/>
                <a:ea typeface="ＭＳ Ｐゴシック" pitchFamily="50" charset="-128"/>
              </a:defRPr>
            </a:lvl5pPr>
            <a:lvl6pPr marL="2514600" indent="-228600" fontAlgn="base">
              <a:spcBef>
                <a:spcPct val="0"/>
              </a:spcBef>
              <a:spcAft>
                <a:spcPct val="0"/>
              </a:spcAft>
              <a:defRPr kumimoji="1" sz="2400">
                <a:solidFill>
                  <a:schemeClr val="tx1"/>
                </a:solidFill>
                <a:latin typeface="Arial" pitchFamily="34" charset="0"/>
                <a:ea typeface="ＭＳ Ｐゴシック" pitchFamily="50" charset="-128"/>
              </a:defRPr>
            </a:lvl6pPr>
            <a:lvl7pPr marL="2971800" indent="-228600" fontAlgn="base">
              <a:spcBef>
                <a:spcPct val="0"/>
              </a:spcBef>
              <a:spcAft>
                <a:spcPct val="0"/>
              </a:spcAft>
              <a:defRPr kumimoji="1" sz="2400">
                <a:solidFill>
                  <a:schemeClr val="tx1"/>
                </a:solidFill>
                <a:latin typeface="Arial" pitchFamily="34" charset="0"/>
                <a:ea typeface="ＭＳ Ｐゴシック" pitchFamily="50" charset="-128"/>
              </a:defRPr>
            </a:lvl7pPr>
            <a:lvl8pPr marL="3429000" indent="-228600" fontAlgn="base">
              <a:spcBef>
                <a:spcPct val="0"/>
              </a:spcBef>
              <a:spcAft>
                <a:spcPct val="0"/>
              </a:spcAft>
              <a:defRPr kumimoji="1" sz="2400">
                <a:solidFill>
                  <a:schemeClr val="tx1"/>
                </a:solidFill>
                <a:latin typeface="Arial" pitchFamily="34" charset="0"/>
                <a:ea typeface="ＭＳ Ｐゴシック" pitchFamily="50" charset="-128"/>
              </a:defRPr>
            </a:lvl8pPr>
            <a:lvl9pPr marL="3886200" indent="-228600" fontAlgn="base">
              <a:spcBef>
                <a:spcPct val="0"/>
              </a:spcBef>
              <a:spcAft>
                <a:spcPct val="0"/>
              </a:spcAft>
              <a:defRPr kumimoji="1" sz="2400">
                <a:solidFill>
                  <a:schemeClr val="tx1"/>
                </a:solidFill>
                <a:latin typeface="Arial" pitchFamily="34" charset="0"/>
                <a:ea typeface="ＭＳ Ｐゴシック" pitchFamily="50" charset="-128"/>
              </a:defRPr>
            </a:lvl9pPr>
          </a:lstStyle>
          <a:p>
            <a:pPr algn="ctr"/>
            <a:r>
              <a:rPr lang="en-US" altLang="ja-JP" sz="2800" dirty="0" smtClean="0">
                <a:solidFill>
                  <a:schemeClr val="bg1"/>
                </a:solidFill>
                <a:latin typeface="+mj-ea"/>
                <a:ea typeface="+mj-ea"/>
              </a:rPr>
              <a:t>communities with high social capital leads to better results</a:t>
            </a:r>
            <a:endParaRPr lang="ja-JP" altLang="en-US" sz="2800" dirty="0">
              <a:solidFill>
                <a:schemeClr val="bg1"/>
              </a:solidFill>
              <a:latin typeface="+mj-ea"/>
              <a:ea typeface="+mj-ea"/>
            </a:endParaRPr>
          </a:p>
        </p:txBody>
      </p:sp>
      <p:pic>
        <p:nvPicPr>
          <p:cNvPr id="51212" name="図 3"/>
          <p:cNvPicPr>
            <a:picLocks noChangeAspect="1" noChangeArrowheads="1"/>
          </p:cNvPicPr>
          <p:nvPr/>
        </p:nvPicPr>
        <p:blipFill>
          <a:blip r:embed="rId3" cstate="print">
            <a:extLst>
              <a:ext uri="{28A0092B-C50C-407E-A947-70E740481C1C}">
                <a14:useLocalDpi xmlns:mc="http://schemas.openxmlformats.org/markup-compatibility/2006" xmlns:mv="urn:schemas-microsoft-com:mac:vml" xmlns="" xmlns:a14="http://schemas.microsoft.com/office/drawing/2010/main" val="0"/>
              </a:ext>
            </a:extLst>
          </a:blip>
          <a:srcRect/>
          <a:stretch>
            <a:fillRect/>
          </a:stretch>
        </p:blipFill>
        <p:spPr bwMode="auto">
          <a:xfrm>
            <a:off x="4969846" y="1680433"/>
            <a:ext cx="3097002" cy="2487896"/>
          </a:xfrm>
          <a:prstGeom prst="rect">
            <a:avLst/>
          </a:prstGeom>
          <a:noFill/>
          <a:ln>
            <a:noFill/>
          </a:ln>
          <a:extLst>
            <a:ext uri="{909E8E84-426E-40DD-AFC4-6F175D3DCCD1}">
              <a14:hiddenFill xmlns:mc="http://schemas.openxmlformats.org/markup-compatibility/2006" xmlns:mv="urn:schemas-microsoft-com:mac:vml" xmlns="" xmlns:a14="http://schemas.microsoft.com/office/drawing/2010/main">
                <a:solidFill>
                  <a:srgbClr val="FFFFFF"/>
                </a:solidFill>
              </a14:hiddenFill>
            </a:ext>
            <a:ext uri="{91240B29-F687-4F45-9708-019B960494DF}">
              <a14:hiddenLine xmlns:mc="http://schemas.openxmlformats.org/markup-compatibility/2006" xmlns:mv="urn:schemas-microsoft-com:mac:vml" xmlns="" xmlns:a14="http://schemas.microsoft.com/office/drawing/2010/main" w="9525">
                <a:solidFill>
                  <a:srgbClr val="000000"/>
                </a:solidFill>
                <a:miter lim="800000"/>
                <a:headEnd/>
                <a:tailEnd/>
              </a14:hiddenLine>
            </a:ext>
          </a:extLst>
        </p:spPr>
      </p:pic>
      <p:cxnSp>
        <p:nvCxnSpPr>
          <p:cNvPr id="17" name="直線コネクタ 16"/>
          <p:cNvCxnSpPr/>
          <p:nvPr/>
        </p:nvCxnSpPr>
        <p:spPr>
          <a:xfrm flipV="1">
            <a:off x="5861780" y="2175006"/>
            <a:ext cx="1487325" cy="1097784"/>
          </a:xfrm>
          <a:prstGeom prst="line">
            <a:avLst/>
          </a:prstGeom>
          <a:ln w="31750">
            <a:solidFill>
              <a:srgbClr val="FF0000"/>
            </a:solidFill>
          </a:ln>
          <a:effectLst/>
        </p:spPr>
        <p:style>
          <a:lnRef idx="2">
            <a:schemeClr val="accent1"/>
          </a:lnRef>
          <a:fillRef idx="0">
            <a:schemeClr val="accent1"/>
          </a:fillRef>
          <a:effectRef idx="1">
            <a:schemeClr val="accent1"/>
          </a:effectRef>
          <a:fontRef idx="minor">
            <a:schemeClr val="tx1"/>
          </a:fontRef>
        </p:style>
      </p:cxnSp>
      <p:sp>
        <p:nvSpPr>
          <p:cNvPr id="51218" name="テキスト ボックス 13"/>
          <p:cNvSpPr txBox="1">
            <a:spLocks noChangeArrowheads="1"/>
          </p:cNvSpPr>
          <p:nvPr/>
        </p:nvSpPr>
        <p:spPr bwMode="auto">
          <a:xfrm>
            <a:off x="4425559" y="1741260"/>
            <a:ext cx="677108" cy="3063060"/>
          </a:xfrm>
          <a:prstGeom prst="rect">
            <a:avLst/>
          </a:prstGeom>
          <a:solidFill>
            <a:schemeClr val="bg1"/>
          </a:solidFill>
          <a:ln>
            <a:noFill/>
          </a:ln>
          <a:extLst>
            <a:ext uri="{91240B29-F687-4F45-9708-019B960494DF}">
              <a14:hiddenLine xmlns:mc="http://schemas.openxmlformats.org/markup-compatibility/2006" xmlns:mv="urn:schemas-microsoft-com:mac:vml" xmlns="" xmlns:a14="http://schemas.microsoft.com/office/drawing/2010/main" w="9525">
                <a:solidFill>
                  <a:srgbClr val="000000"/>
                </a:solidFill>
                <a:miter lim="800000"/>
                <a:headEnd/>
                <a:tailEnd/>
              </a14:hiddenLine>
            </a:ext>
          </a:extLst>
        </p:spPr>
        <p:txBody>
          <a:bodyPr vert="eaVert" wrap="square">
            <a:spAutoFit/>
          </a:bodyPr>
          <a:lstStyle>
            <a:lvl1pPr>
              <a:defRPr kumimoji="1" sz="2400">
                <a:solidFill>
                  <a:schemeClr val="tx1"/>
                </a:solidFill>
                <a:latin typeface="Arial" pitchFamily="34" charset="0"/>
                <a:ea typeface="ＭＳ Ｐゴシック" pitchFamily="50" charset="-128"/>
              </a:defRPr>
            </a:lvl1pPr>
            <a:lvl2pPr marL="742950" indent="-285750">
              <a:defRPr kumimoji="1" sz="2400">
                <a:solidFill>
                  <a:schemeClr val="tx1"/>
                </a:solidFill>
                <a:latin typeface="Arial" pitchFamily="34" charset="0"/>
                <a:ea typeface="ＭＳ Ｐゴシック" pitchFamily="50" charset="-128"/>
              </a:defRPr>
            </a:lvl2pPr>
            <a:lvl3pPr marL="1143000" indent="-228600">
              <a:defRPr kumimoji="1" sz="2400">
                <a:solidFill>
                  <a:schemeClr val="tx1"/>
                </a:solidFill>
                <a:latin typeface="Arial" pitchFamily="34" charset="0"/>
                <a:ea typeface="ＭＳ Ｐゴシック" pitchFamily="50" charset="-128"/>
              </a:defRPr>
            </a:lvl3pPr>
            <a:lvl4pPr marL="1600200" indent="-228600">
              <a:defRPr kumimoji="1" sz="2400">
                <a:solidFill>
                  <a:schemeClr val="tx1"/>
                </a:solidFill>
                <a:latin typeface="Arial" pitchFamily="34" charset="0"/>
                <a:ea typeface="ＭＳ Ｐゴシック" pitchFamily="50" charset="-128"/>
              </a:defRPr>
            </a:lvl4pPr>
            <a:lvl5pPr marL="2057400" indent="-228600">
              <a:defRPr kumimoji="1" sz="2400">
                <a:solidFill>
                  <a:schemeClr val="tx1"/>
                </a:solidFill>
                <a:latin typeface="Arial" pitchFamily="34" charset="0"/>
                <a:ea typeface="ＭＳ Ｐゴシック" pitchFamily="50" charset="-128"/>
              </a:defRPr>
            </a:lvl5pPr>
            <a:lvl6pPr marL="2514600" indent="-228600" fontAlgn="base">
              <a:spcBef>
                <a:spcPct val="0"/>
              </a:spcBef>
              <a:spcAft>
                <a:spcPct val="0"/>
              </a:spcAft>
              <a:defRPr kumimoji="1" sz="2400">
                <a:solidFill>
                  <a:schemeClr val="tx1"/>
                </a:solidFill>
                <a:latin typeface="Arial" pitchFamily="34" charset="0"/>
                <a:ea typeface="ＭＳ Ｐゴシック" pitchFamily="50" charset="-128"/>
              </a:defRPr>
            </a:lvl6pPr>
            <a:lvl7pPr marL="2971800" indent="-228600" fontAlgn="base">
              <a:spcBef>
                <a:spcPct val="0"/>
              </a:spcBef>
              <a:spcAft>
                <a:spcPct val="0"/>
              </a:spcAft>
              <a:defRPr kumimoji="1" sz="2400">
                <a:solidFill>
                  <a:schemeClr val="tx1"/>
                </a:solidFill>
                <a:latin typeface="Arial" pitchFamily="34" charset="0"/>
                <a:ea typeface="ＭＳ Ｐゴシック" pitchFamily="50" charset="-128"/>
              </a:defRPr>
            </a:lvl7pPr>
            <a:lvl8pPr marL="3429000" indent="-228600" fontAlgn="base">
              <a:spcBef>
                <a:spcPct val="0"/>
              </a:spcBef>
              <a:spcAft>
                <a:spcPct val="0"/>
              </a:spcAft>
              <a:defRPr kumimoji="1" sz="2400">
                <a:solidFill>
                  <a:schemeClr val="tx1"/>
                </a:solidFill>
                <a:latin typeface="Arial" pitchFamily="34" charset="0"/>
                <a:ea typeface="ＭＳ Ｐゴシック" pitchFamily="50" charset="-128"/>
              </a:defRPr>
            </a:lvl8pPr>
            <a:lvl9pPr marL="3886200" indent="-228600" fontAlgn="base">
              <a:spcBef>
                <a:spcPct val="0"/>
              </a:spcBef>
              <a:spcAft>
                <a:spcPct val="0"/>
              </a:spcAft>
              <a:defRPr kumimoji="1" sz="2400">
                <a:solidFill>
                  <a:schemeClr val="tx1"/>
                </a:solidFill>
                <a:latin typeface="Arial" pitchFamily="34" charset="0"/>
                <a:ea typeface="ＭＳ Ｐゴシック" pitchFamily="50" charset="-128"/>
              </a:defRPr>
            </a:lvl9pPr>
          </a:lstStyle>
          <a:p>
            <a:r>
              <a:rPr lang="en-US" altLang="ja-JP" sz="1600" dirty="0" smtClean="0">
                <a:latin typeface="+mj-ea"/>
                <a:ea typeface="+mj-ea"/>
              </a:rPr>
              <a:t>% of the </a:t>
            </a:r>
            <a:r>
              <a:rPr lang="en-US" altLang="ja-JP" sz="1600" dirty="0" err="1" smtClean="0">
                <a:latin typeface="+mj-ea"/>
                <a:ea typeface="+mj-ea"/>
              </a:rPr>
              <a:t>elderlys</a:t>
            </a:r>
            <a:r>
              <a:rPr lang="en-US" altLang="ja-JP" sz="1600" dirty="0" smtClean="0">
                <a:latin typeface="+mj-ea"/>
                <a:ea typeface="+mj-ea"/>
              </a:rPr>
              <a:t> with</a:t>
            </a:r>
          </a:p>
          <a:p>
            <a:r>
              <a:rPr lang="en-US" altLang="ja-JP" sz="1600" dirty="0" smtClean="0">
                <a:latin typeface="+mj-ea"/>
                <a:ea typeface="+mj-ea"/>
              </a:rPr>
              <a:t> ADL 11 or higher</a:t>
            </a:r>
            <a:endParaRPr lang="en-US" altLang="ja-JP" sz="1600" dirty="0">
              <a:latin typeface="+mj-ea"/>
              <a:ea typeface="+mj-ea"/>
            </a:endParaRPr>
          </a:p>
        </p:txBody>
      </p:sp>
      <p:sp>
        <p:nvSpPr>
          <p:cNvPr id="32" name="正方形/長方形 31"/>
          <p:cNvSpPr/>
          <p:nvPr/>
        </p:nvSpPr>
        <p:spPr>
          <a:xfrm>
            <a:off x="5069679" y="960670"/>
            <a:ext cx="2999642" cy="378204"/>
          </a:xfrm>
          <a:prstGeom prst="rect">
            <a:avLst/>
          </a:prstGeom>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en-US" altLang="ja-JP" sz="2000" dirty="0" smtClean="0">
                <a:solidFill>
                  <a:srgbClr val="000000"/>
                </a:solidFill>
                <a:latin typeface="+mj-ea"/>
                <a:ea typeface="+mj-ea"/>
                <a:cs typeface="ＭＳ Ｐゴシック" charset="0"/>
              </a:rPr>
              <a:t>City of </a:t>
            </a:r>
            <a:r>
              <a:rPr lang="en-US" altLang="ja-JP" sz="2000" dirty="0" err="1" smtClean="0">
                <a:solidFill>
                  <a:srgbClr val="000000"/>
                </a:solidFill>
                <a:latin typeface="+mj-ea"/>
                <a:ea typeface="+mj-ea"/>
                <a:cs typeface="ＭＳ Ｐゴシック" charset="0"/>
              </a:rPr>
              <a:t>Kurihara</a:t>
            </a:r>
            <a:r>
              <a:rPr lang="en-US" altLang="ja-JP" sz="2000" dirty="0" smtClean="0">
                <a:solidFill>
                  <a:srgbClr val="000000"/>
                </a:solidFill>
                <a:latin typeface="+mj-ea"/>
                <a:ea typeface="+mj-ea"/>
                <a:cs typeface="ＭＳ Ｐゴシック" charset="0"/>
              </a:rPr>
              <a:t>, Miyagi</a:t>
            </a:r>
            <a:endParaRPr lang="ja-JP" altLang="en-US" sz="2000" dirty="0">
              <a:solidFill>
                <a:srgbClr val="000000"/>
              </a:solidFill>
              <a:latin typeface="+mj-ea"/>
              <a:ea typeface="+mj-ea"/>
              <a:cs typeface="ＭＳ Ｐゴシック" charset="0"/>
            </a:endParaRPr>
          </a:p>
        </p:txBody>
      </p:sp>
      <p:sp>
        <p:nvSpPr>
          <p:cNvPr id="22" name="テキスト ボックス 17"/>
          <p:cNvSpPr txBox="1">
            <a:spLocks noChangeArrowheads="1"/>
          </p:cNvSpPr>
          <p:nvPr/>
        </p:nvSpPr>
        <p:spPr bwMode="auto">
          <a:xfrm>
            <a:off x="5392615" y="4024639"/>
            <a:ext cx="2321169" cy="369332"/>
          </a:xfrm>
          <a:prstGeom prst="rect">
            <a:avLst/>
          </a:prstGeom>
          <a:solidFill>
            <a:schemeClr val="bg1"/>
          </a:solidFill>
          <a:ln>
            <a:noFill/>
          </a:ln>
          <a:extLst>
            <a:ext uri="{91240B29-F687-4F45-9708-019B960494DF}">
              <a14:hiddenLine xmlns:mc="http://schemas.openxmlformats.org/markup-compatibility/2006" xmlns:mv="urn:schemas-microsoft-com:mac:vml" xmlns=""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Arial" pitchFamily="34" charset="0"/>
                <a:ea typeface="ＭＳ Ｐゴシック" pitchFamily="50" charset="-128"/>
              </a:defRPr>
            </a:lvl1pPr>
            <a:lvl2pPr marL="742950" indent="-285750">
              <a:defRPr kumimoji="1" sz="2400">
                <a:solidFill>
                  <a:schemeClr val="tx1"/>
                </a:solidFill>
                <a:latin typeface="Arial" pitchFamily="34" charset="0"/>
                <a:ea typeface="ＭＳ Ｐゴシック" pitchFamily="50" charset="-128"/>
              </a:defRPr>
            </a:lvl2pPr>
            <a:lvl3pPr marL="1143000" indent="-228600">
              <a:defRPr kumimoji="1" sz="2400">
                <a:solidFill>
                  <a:schemeClr val="tx1"/>
                </a:solidFill>
                <a:latin typeface="Arial" pitchFamily="34" charset="0"/>
                <a:ea typeface="ＭＳ Ｐゴシック" pitchFamily="50" charset="-128"/>
              </a:defRPr>
            </a:lvl3pPr>
            <a:lvl4pPr marL="1600200" indent="-228600">
              <a:defRPr kumimoji="1" sz="2400">
                <a:solidFill>
                  <a:schemeClr val="tx1"/>
                </a:solidFill>
                <a:latin typeface="Arial" pitchFamily="34" charset="0"/>
                <a:ea typeface="ＭＳ Ｐゴシック" pitchFamily="50" charset="-128"/>
              </a:defRPr>
            </a:lvl4pPr>
            <a:lvl5pPr marL="2057400" indent="-228600">
              <a:defRPr kumimoji="1" sz="2400">
                <a:solidFill>
                  <a:schemeClr val="tx1"/>
                </a:solidFill>
                <a:latin typeface="Arial" pitchFamily="34" charset="0"/>
                <a:ea typeface="ＭＳ Ｐゴシック" pitchFamily="50" charset="-128"/>
              </a:defRPr>
            </a:lvl5pPr>
            <a:lvl6pPr marL="2514600" indent="-228600" fontAlgn="base">
              <a:spcBef>
                <a:spcPct val="0"/>
              </a:spcBef>
              <a:spcAft>
                <a:spcPct val="0"/>
              </a:spcAft>
              <a:defRPr kumimoji="1" sz="2400">
                <a:solidFill>
                  <a:schemeClr val="tx1"/>
                </a:solidFill>
                <a:latin typeface="Arial" pitchFamily="34" charset="0"/>
                <a:ea typeface="ＭＳ Ｐゴシック" pitchFamily="50" charset="-128"/>
              </a:defRPr>
            </a:lvl6pPr>
            <a:lvl7pPr marL="2971800" indent="-228600" fontAlgn="base">
              <a:spcBef>
                <a:spcPct val="0"/>
              </a:spcBef>
              <a:spcAft>
                <a:spcPct val="0"/>
              </a:spcAft>
              <a:defRPr kumimoji="1" sz="2400">
                <a:solidFill>
                  <a:schemeClr val="tx1"/>
                </a:solidFill>
                <a:latin typeface="Arial" pitchFamily="34" charset="0"/>
                <a:ea typeface="ＭＳ Ｐゴシック" pitchFamily="50" charset="-128"/>
              </a:defRPr>
            </a:lvl7pPr>
            <a:lvl8pPr marL="3429000" indent="-228600" fontAlgn="base">
              <a:spcBef>
                <a:spcPct val="0"/>
              </a:spcBef>
              <a:spcAft>
                <a:spcPct val="0"/>
              </a:spcAft>
              <a:defRPr kumimoji="1" sz="2400">
                <a:solidFill>
                  <a:schemeClr val="tx1"/>
                </a:solidFill>
                <a:latin typeface="Arial" pitchFamily="34" charset="0"/>
                <a:ea typeface="ＭＳ Ｐゴシック" pitchFamily="50" charset="-128"/>
              </a:defRPr>
            </a:lvl8pPr>
            <a:lvl9pPr marL="3886200" indent="-228600" fontAlgn="base">
              <a:spcBef>
                <a:spcPct val="0"/>
              </a:spcBef>
              <a:spcAft>
                <a:spcPct val="0"/>
              </a:spcAft>
              <a:defRPr kumimoji="1" sz="2400">
                <a:solidFill>
                  <a:schemeClr val="tx1"/>
                </a:solidFill>
                <a:latin typeface="Arial" pitchFamily="34" charset="0"/>
                <a:ea typeface="ＭＳ Ｐゴシック" pitchFamily="50" charset="-128"/>
              </a:defRPr>
            </a:lvl9pPr>
          </a:lstStyle>
          <a:p>
            <a:r>
              <a:rPr lang="en-US" altLang="ja-JP" sz="1800" dirty="0" smtClean="0">
                <a:latin typeface="+mj-ea"/>
                <a:ea typeface="+mj-ea"/>
              </a:rPr>
              <a:t>index of social capital</a:t>
            </a:r>
            <a:endParaRPr lang="ja-JP" altLang="en-US" sz="1800" dirty="0">
              <a:latin typeface="+mj-ea"/>
              <a:ea typeface="+mj-ea"/>
            </a:endParaRPr>
          </a:p>
        </p:txBody>
      </p:sp>
      <p:sp>
        <p:nvSpPr>
          <p:cNvPr id="14" name="テキスト ボックス 13"/>
          <p:cNvSpPr txBox="1"/>
          <p:nvPr/>
        </p:nvSpPr>
        <p:spPr>
          <a:xfrm>
            <a:off x="425670" y="4540454"/>
            <a:ext cx="8261130" cy="2154436"/>
          </a:xfrm>
          <a:prstGeom prst="rect">
            <a:avLst/>
          </a:prstGeom>
          <a:noFill/>
        </p:spPr>
        <p:txBody>
          <a:bodyPr wrap="square" rtlCol="0">
            <a:spAutoFit/>
          </a:bodyPr>
          <a:lstStyle/>
          <a:p>
            <a:r>
              <a:rPr lang="en-US" altLang="ja-JP" dirty="0" smtClean="0"/>
              <a:t>A community with high social capital is known to produce improvements in health conditions with low cots.</a:t>
            </a:r>
          </a:p>
          <a:p>
            <a:endParaRPr kumimoji="1" lang="en-US" altLang="ja-JP" sz="800" dirty="0" smtClean="0"/>
          </a:p>
          <a:p>
            <a:r>
              <a:rPr lang="en-US" altLang="ja-JP" dirty="0" smtClean="0"/>
              <a:t>The community model of telemedicine for preventive approaches:  Participants get together at a local meeting place once a week or so to measure weight, blood pressure etc. and talk with a doctor or other  staff person for health check and consultations.   In the past several years, the continua standard has contributed considerable to lower cost of the community model of </a:t>
            </a:r>
            <a:r>
              <a:rPr lang="en-US" altLang="ja-JP" dirty="0" err="1" smtClean="0"/>
              <a:t>tele</a:t>
            </a:r>
            <a:r>
              <a:rPr lang="en-US" altLang="ja-JP" dirty="0" smtClean="0"/>
              <a:t>-medicine.</a:t>
            </a:r>
            <a:endParaRPr kumimoji="1" lang="ja-JP" altLang="en-US" dirty="0"/>
          </a:p>
        </p:txBody>
      </p:sp>
    </p:spTree>
    <p:extLst>
      <p:ext uri="{BB962C8B-B14F-4D97-AF65-F5344CB8AC3E}">
        <p14:creationId xmlns:mc="http://schemas.openxmlformats.org/markup-compatibility/2006" xmlns:mv="urn:schemas-microsoft-com:mac:vml" xmlns="" xmlns:p14="http://schemas.microsoft.com/office/powerpoint/2010/main" val="3160362336"/>
      </p:ext>
    </p:extLst>
  </p:cSld>
  <p:clrMapOvr>
    <a:masterClrMapping/>
  </p:clrMapOvr>
  <p:transition>
    <p:strips dir="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5" name="Picture 16"/>
          <p:cNvPicPr>
            <a:picLocks noChangeAspect="1" noChangeArrowheads="1"/>
          </p:cNvPicPr>
          <p:nvPr/>
        </p:nvPicPr>
        <p:blipFill>
          <a:blip r:embed="rId3" cstate="print">
            <a:extLst>
              <a:ext uri="{28A0092B-C50C-407E-A947-70E740481C1C}">
                <a14:useLocalDpi xmlns:a14="http://schemas.microsoft.com/office/drawing/2010/main" xmlns="" xmlns:mv="urn:schemas-microsoft-com:mac:vml" xmlns:mc="http://schemas.openxmlformats.org/markup-compatibility/2006" val="0"/>
              </a:ext>
            </a:extLst>
          </a:blip>
          <a:srcRect/>
          <a:stretch>
            <a:fillRect/>
          </a:stretch>
        </p:blipFill>
        <p:spPr bwMode="auto">
          <a:xfrm>
            <a:off x="351693" y="775921"/>
            <a:ext cx="8490438" cy="5897563"/>
          </a:xfrm>
          <a:prstGeom prst="rect">
            <a:avLst/>
          </a:prstGeom>
          <a:noFill/>
          <a:ln>
            <a:noFill/>
          </a:ln>
          <a:extLst>
            <a:ext uri="{909E8E84-426E-40DD-AFC4-6F175D3DCCD1}">
              <a14:hiddenFill xmlns:a14="http://schemas.microsoft.com/office/drawing/2010/main" xmlns="" xmlns:mv="urn:schemas-microsoft-com:mac:vml" xmlns:mc="http://schemas.openxmlformats.org/markup-compatibility/2006">
                <a:solidFill>
                  <a:srgbClr val="FFFFFF"/>
                </a:solidFill>
              </a14:hiddenFill>
            </a:ext>
            <a:ext uri="{91240B29-F687-4F45-9708-019B960494DF}">
              <a14:hiddenLine xmlns:a14="http://schemas.microsoft.com/office/drawing/2010/main" xmlns="" xmlns:mv="urn:schemas-microsoft-com:mac:vml" xmlns:mc="http://schemas.openxmlformats.org/markup-compatibility/2006" w="9525">
                <a:solidFill>
                  <a:srgbClr val="000000"/>
                </a:solidFill>
                <a:miter lim="800000"/>
                <a:headEnd/>
                <a:tailEnd/>
              </a14:hiddenLine>
            </a:ext>
          </a:extLst>
        </p:spPr>
      </p:pic>
      <p:sp>
        <p:nvSpPr>
          <p:cNvPr id="15" name="上矢印 14"/>
          <p:cNvSpPr/>
          <p:nvPr/>
        </p:nvSpPr>
        <p:spPr>
          <a:xfrm>
            <a:off x="293424" y="1197429"/>
            <a:ext cx="150379" cy="5451928"/>
          </a:xfrm>
          <a:prstGeom prst="upArrow">
            <a:avLst/>
          </a:prstGeom>
          <a:gradFill>
            <a:gsLst>
              <a:gs pos="0">
                <a:srgbClr val="FF6600"/>
              </a:gs>
              <a:gs pos="100000">
                <a:srgbClr val="FFB7B7"/>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17" name="上矢印 16"/>
          <p:cNvSpPr/>
          <p:nvPr/>
        </p:nvSpPr>
        <p:spPr>
          <a:xfrm rot="5400000">
            <a:off x="4408219" y="2512739"/>
            <a:ext cx="219092" cy="8213425"/>
          </a:xfrm>
          <a:prstGeom prst="upArrow">
            <a:avLst/>
          </a:prstGeom>
          <a:gradFill>
            <a:gsLst>
              <a:gs pos="0">
                <a:srgbClr val="FF6600"/>
              </a:gs>
              <a:gs pos="100000">
                <a:srgbClr val="FFB7B7"/>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2229" name="テキスト ボックス 17"/>
          <p:cNvSpPr txBox="1">
            <a:spLocks noChangeArrowheads="1"/>
          </p:cNvSpPr>
          <p:nvPr/>
        </p:nvSpPr>
        <p:spPr bwMode="auto">
          <a:xfrm>
            <a:off x="5171259" y="6482373"/>
            <a:ext cx="3616441" cy="461665"/>
          </a:xfrm>
          <a:prstGeom prst="rect">
            <a:avLst/>
          </a:prstGeom>
          <a:noFill/>
          <a:ln>
            <a:noFill/>
          </a:ln>
          <a:extLst>
            <a:ext uri="{909E8E84-426E-40DD-AFC4-6F175D3DCCD1}">
              <a14:hiddenFill xmlns:a14="http://schemas.microsoft.com/office/drawing/2010/main" xmlns="" xmlns:mv="urn:schemas-microsoft-com:mac:vml" xmlns:mc="http://schemas.openxmlformats.org/markup-compatibility/2006">
                <a:solidFill>
                  <a:srgbClr val="FFFFFF"/>
                </a:solidFill>
              </a14:hiddenFill>
            </a:ext>
            <a:ext uri="{91240B29-F687-4F45-9708-019B960494DF}">
              <a14:hiddenLine xmlns:a14="http://schemas.microsoft.com/office/drawing/2010/main" xmlns="" xmlns:mv="urn:schemas-microsoft-com:mac:vml" xmlns:mc="http://schemas.openxmlformats.org/markup-compatibility/2006" w="9525">
                <a:solidFill>
                  <a:srgbClr val="000000"/>
                </a:solidFill>
                <a:miter lim="800000"/>
                <a:headEnd/>
                <a:tailEnd/>
              </a14:hiddenLine>
            </a:ext>
          </a:extLst>
        </p:spPr>
        <p:txBody>
          <a:bodyPr wrap="square">
            <a:spAutoFit/>
          </a:bodyPr>
          <a:lstStyle>
            <a:lvl1pPr>
              <a:defRPr kumimoji="1" sz="2400">
                <a:solidFill>
                  <a:schemeClr val="tx1"/>
                </a:solidFill>
                <a:latin typeface="Arial" pitchFamily="34" charset="0"/>
                <a:ea typeface="ＭＳ Ｐゴシック" pitchFamily="50" charset="-128"/>
              </a:defRPr>
            </a:lvl1pPr>
            <a:lvl2pPr marL="742950" indent="-285750">
              <a:defRPr kumimoji="1" sz="2400">
                <a:solidFill>
                  <a:schemeClr val="tx1"/>
                </a:solidFill>
                <a:latin typeface="Arial" pitchFamily="34" charset="0"/>
                <a:ea typeface="ＭＳ Ｐゴシック" pitchFamily="50" charset="-128"/>
              </a:defRPr>
            </a:lvl2pPr>
            <a:lvl3pPr marL="1143000" indent="-228600">
              <a:defRPr kumimoji="1" sz="2400">
                <a:solidFill>
                  <a:schemeClr val="tx1"/>
                </a:solidFill>
                <a:latin typeface="Arial" pitchFamily="34" charset="0"/>
                <a:ea typeface="ＭＳ Ｐゴシック" pitchFamily="50" charset="-128"/>
              </a:defRPr>
            </a:lvl3pPr>
            <a:lvl4pPr marL="1600200" indent="-228600">
              <a:defRPr kumimoji="1" sz="2400">
                <a:solidFill>
                  <a:schemeClr val="tx1"/>
                </a:solidFill>
                <a:latin typeface="Arial" pitchFamily="34" charset="0"/>
                <a:ea typeface="ＭＳ Ｐゴシック" pitchFamily="50" charset="-128"/>
              </a:defRPr>
            </a:lvl4pPr>
            <a:lvl5pPr marL="2057400" indent="-228600">
              <a:defRPr kumimoji="1" sz="2400">
                <a:solidFill>
                  <a:schemeClr val="tx1"/>
                </a:solidFill>
                <a:latin typeface="Arial" pitchFamily="34" charset="0"/>
                <a:ea typeface="ＭＳ Ｐゴシック" pitchFamily="50" charset="-128"/>
              </a:defRPr>
            </a:lvl5pPr>
            <a:lvl6pPr marL="2514600" indent="-228600" fontAlgn="base">
              <a:spcBef>
                <a:spcPct val="0"/>
              </a:spcBef>
              <a:spcAft>
                <a:spcPct val="0"/>
              </a:spcAft>
              <a:defRPr kumimoji="1" sz="2400">
                <a:solidFill>
                  <a:schemeClr val="tx1"/>
                </a:solidFill>
                <a:latin typeface="Arial" pitchFamily="34" charset="0"/>
                <a:ea typeface="ＭＳ Ｐゴシック" pitchFamily="50" charset="-128"/>
              </a:defRPr>
            </a:lvl6pPr>
            <a:lvl7pPr marL="2971800" indent="-228600" fontAlgn="base">
              <a:spcBef>
                <a:spcPct val="0"/>
              </a:spcBef>
              <a:spcAft>
                <a:spcPct val="0"/>
              </a:spcAft>
              <a:defRPr kumimoji="1" sz="2400">
                <a:solidFill>
                  <a:schemeClr val="tx1"/>
                </a:solidFill>
                <a:latin typeface="Arial" pitchFamily="34" charset="0"/>
                <a:ea typeface="ＭＳ Ｐゴシック" pitchFamily="50" charset="-128"/>
              </a:defRPr>
            </a:lvl7pPr>
            <a:lvl8pPr marL="3429000" indent="-228600" fontAlgn="base">
              <a:spcBef>
                <a:spcPct val="0"/>
              </a:spcBef>
              <a:spcAft>
                <a:spcPct val="0"/>
              </a:spcAft>
              <a:defRPr kumimoji="1" sz="2400">
                <a:solidFill>
                  <a:schemeClr val="tx1"/>
                </a:solidFill>
                <a:latin typeface="Arial" pitchFamily="34" charset="0"/>
                <a:ea typeface="ＭＳ Ｐゴシック" pitchFamily="50" charset="-128"/>
              </a:defRPr>
            </a:lvl8pPr>
            <a:lvl9pPr marL="3886200" indent="-228600" fontAlgn="base">
              <a:spcBef>
                <a:spcPct val="0"/>
              </a:spcBef>
              <a:spcAft>
                <a:spcPct val="0"/>
              </a:spcAft>
              <a:defRPr kumimoji="1" sz="2400">
                <a:solidFill>
                  <a:schemeClr val="tx1"/>
                </a:solidFill>
                <a:latin typeface="Arial" pitchFamily="34" charset="0"/>
                <a:ea typeface="ＭＳ Ｐゴシック" pitchFamily="50" charset="-128"/>
              </a:defRPr>
            </a:lvl9pPr>
          </a:lstStyle>
          <a:p>
            <a:pPr algn="ctr"/>
            <a:r>
              <a:rPr lang="en-US" altLang="ja-JP" dirty="0" smtClean="0">
                <a:latin typeface="+mj-ea"/>
                <a:ea typeface="+mj-ea"/>
              </a:rPr>
              <a:t>higher social capital</a:t>
            </a:r>
            <a:endParaRPr lang="ja-JP" altLang="en-US" dirty="0">
              <a:latin typeface="+mj-ea"/>
              <a:ea typeface="+mj-ea"/>
            </a:endParaRPr>
          </a:p>
        </p:txBody>
      </p:sp>
      <p:sp>
        <p:nvSpPr>
          <p:cNvPr id="52230" name="テキスト ボックス 18"/>
          <p:cNvSpPr txBox="1">
            <a:spLocks noChangeArrowheads="1"/>
          </p:cNvSpPr>
          <p:nvPr/>
        </p:nvSpPr>
        <p:spPr bwMode="auto">
          <a:xfrm>
            <a:off x="-78600" y="1414784"/>
            <a:ext cx="553998" cy="2838845"/>
          </a:xfrm>
          <a:prstGeom prst="rect">
            <a:avLst/>
          </a:prstGeom>
          <a:noFill/>
          <a:ln>
            <a:noFill/>
          </a:ln>
          <a:extLst>
            <a:ext uri="{909E8E84-426E-40DD-AFC4-6F175D3DCCD1}">
              <a14:hiddenFill xmlns:a14="http://schemas.microsoft.com/office/drawing/2010/main" xmlns="" xmlns:mv="urn:schemas-microsoft-com:mac:vml" xmlns:mc="http://schemas.openxmlformats.org/markup-compatibility/2006">
                <a:solidFill>
                  <a:srgbClr val="FFFFFF"/>
                </a:solidFill>
              </a14:hiddenFill>
            </a:ext>
            <a:ext uri="{91240B29-F687-4F45-9708-019B960494DF}">
              <a14:hiddenLine xmlns:a14="http://schemas.microsoft.com/office/drawing/2010/main" xmlns="" xmlns:mv="urn:schemas-microsoft-com:mac:vml" xmlns:mc="http://schemas.openxmlformats.org/markup-compatibility/2006" w="9525">
                <a:solidFill>
                  <a:srgbClr val="000000"/>
                </a:solidFill>
                <a:miter lim="800000"/>
                <a:headEnd/>
                <a:tailEnd/>
              </a14:hiddenLine>
            </a:ext>
          </a:extLst>
        </p:spPr>
        <p:txBody>
          <a:bodyPr vert="eaVert" wrap="square">
            <a:spAutoFit/>
          </a:bodyPr>
          <a:lstStyle>
            <a:lvl1pPr>
              <a:defRPr kumimoji="1" sz="2400">
                <a:solidFill>
                  <a:schemeClr val="tx1"/>
                </a:solidFill>
                <a:latin typeface="Arial" pitchFamily="34" charset="0"/>
                <a:ea typeface="ＭＳ Ｐゴシック" pitchFamily="50" charset="-128"/>
              </a:defRPr>
            </a:lvl1pPr>
            <a:lvl2pPr marL="742950" indent="-285750">
              <a:defRPr kumimoji="1" sz="2400">
                <a:solidFill>
                  <a:schemeClr val="tx1"/>
                </a:solidFill>
                <a:latin typeface="Arial" pitchFamily="34" charset="0"/>
                <a:ea typeface="ＭＳ Ｐゴシック" pitchFamily="50" charset="-128"/>
              </a:defRPr>
            </a:lvl2pPr>
            <a:lvl3pPr marL="1143000" indent="-228600">
              <a:defRPr kumimoji="1" sz="2400">
                <a:solidFill>
                  <a:schemeClr val="tx1"/>
                </a:solidFill>
                <a:latin typeface="Arial" pitchFamily="34" charset="0"/>
                <a:ea typeface="ＭＳ Ｐゴシック" pitchFamily="50" charset="-128"/>
              </a:defRPr>
            </a:lvl3pPr>
            <a:lvl4pPr marL="1600200" indent="-228600">
              <a:defRPr kumimoji="1" sz="2400">
                <a:solidFill>
                  <a:schemeClr val="tx1"/>
                </a:solidFill>
                <a:latin typeface="Arial" pitchFamily="34" charset="0"/>
                <a:ea typeface="ＭＳ Ｐゴシック" pitchFamily="50" charset="-128"/>
              </a:defRPr>
            </a:lvl4pPr>
            <a:lvl5pPr marL="2057400" indent="-228600">
              <a:defRPr kumimoji="1" sz="2400">
                <a:solidFill>
                  <a:schemeClr val="tx1"/>
                </a:solidFill>
                <a:latin typeface="Arial" pitchFamily="34" charset="0"/>
                <a:ea typeface="ＭＳ Ｐゴシック" pitchFamily="50" charset="-128"/>
              </a:defRPr>
            </a:lvl5pPr>
            <a:lvl6pPr marL="2514600" indent="-228600" fontAlgn="base">
              <a:spcBef>
                <a:spcPct val="0"/>
              </a:spcBef>
              <a:spcAft>
                <a:spcPct val="0"/>
              </a:spcAft>
              <a:defRPr kumimoji="1" sz="2400">
                <a:solidFill>
                  <a:schemeClr val="tx1"/>
                </a:solidFill>
                <a:latin typeface="Arial" pitchFamily="34" charset="0"/>
                <a:ea typeface="ＭＳ Ｐゴシック" pitchFamily="50" charset="-128"/>
              </a:defRPr>
            </a:lvl6pPr>
            <a:lvl7pPr marL="2971800" indent="-228600" fontAlgn="base">
              <a:spcBef>
                <a:spcPct val="0"/>
              </a:spcBef>
              <a:spcAft>
                <a:spcPct val="0"/>
              </a:spcAft>
              <a:defRPr kumimoji="1" sz="2400">
                <a:solidFill>
                  <a:schemeClr val="tx1"/>
                </a:solidFill>
                <a:latin typeface="Arial" pitchFamily="34" charset="0"/>
                <a:ea typeface="ＭＳ Ｐゴシック" pitchFamily="50" charset="-128"/>
              </a:defRPr>
            </a:lvl7pPr>
            <a:lvl8pPr marL="3429000" indent="-228600" fontAlgn="base">
              <a:spcBef>
                <a:spcPct val="0"/>
              </a:spcBef>
              <a:spcAft>
                <a:spcPct val="0"/>
              </a:spcAft>
              <a:defRPr kumimoji="1" sz="2400">
                <a:solidFill>
                  <a:schemeClr val="tx1"/>
                </a:solidFill>
                <a:latin typeface="Arial" pitchFamily="34" charset="0"/>
                <a:ea typeface="ＭＳ Ｐゴシック" pitchFamily="50" charset="-128"/>
              </a:defRPr>
            </a:lvl8pPr>
            <a:lvl9pPr marL="3886200" indent="-228600" fontAlgn="base">
              <a:spcBef>
                <a:spcPct val="0"/>
              </a:spcBef>
              <a:spcAft>
                <a:spcPct val="0"/>
              </a:spcAft>
              <a:defRPr kumimoji="1" sz="2400">
                <a:solidFill>
                  <a:schemeClr val="tx1"/>
                </a:solidFill>
                <a:latin typeface="Arial" pitchFamily="34" charset="0"/>
                <a:ea typeface="ＭＳ Ｐゴシック" pitchFamily="50" charset="-128"/>
              </a:defRPr>
            </a:lvl9pPr>
          </a:lstStyle>
          <a:p>
            <a:pPr algn="ctr"/>
            <a:r>
              <a:rPr lang="en-US" altLang="ja-JP" dirty="0" smtClean="0">
                <a:latin typeface="+mj-ea"/>
                <a:ea typeface="+mj-ea"/>
              </a:rPr>
              <a:t>higher health index</a:t>
            </a:r>
            <a:endParaRPr lang="ja-JP" altLang="en-US" dirty="0">
              <a:latin typeface="+mj-ea"/>
              <a:ea typeface="+mj-ea"/>
            </a:endParaRPr>
          </a:p>
        </p:txBody>
      </p:sp>
      <p:sp>
        <p:nvSpPr>
          <p:cNvPr id="10" name="円/楕円 9"/>
          <p:cNvSpPr/>
          <p:nvPr/>
        </p:nvSpPr>
        <p:spPr>
          <a:xfrm>
            <a:off x="3024554" y="3765551"/>
            <a:ext cx="140677" cy="136525"/>
          </a:xfrm>
          <a:prstGeom prst="ellipse">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円/楕円 10"/>
          <p:cNvSpPr/>
          <p:nvPr/>
        </p:nvSpPr>
        <p:spPr>
          <a:xfrm>
            <a:off x="5732585" y="2803526"/>
            <a:ext cx="140677" cy="138113"/>
          </a:xfrm>
          <a:prstGeom prst="ellipse">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円/楕円 11"/>
          <p:cNvSpPr/>
          <p:nvPr/>
        </p:nvSpPr>
        <p:spPr>
          <a:xfrm>
            <a:off x="4409343" y="2530475"/>
            <a:ext cx="172915" cy="166688"/>
          </a:xfrm>
          <a:prstGeom prst="ellipse">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3" name="円/楕円 12"/>
          <p:cNvSpPr/>
          <p:nvPr/>
        </p:nvSpPr>
        <p:spPr>
          <a:xfrm>
            <a:off x="4445977" y="3581401"/>
            <a:ext cx="178777" cy="176213"/>
          </a:xfrm>
          <a:prstGeom prst="ellipse">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4" name="円/楕円 13"/>
          <p:cNvSpPr/>
          <p:nvPr/>
        </p:nvSpPr>
        <p:spPr>
          <a:xfrm>
            <a:off x="7233140" y="2725738"/>
            <a:ext cx="159726" cy="155575"/>
          </a:xfrm>
          <a:prstGeom prst="ellipse">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2237" name="テキスト ボックス 13"/>
          <p:cNvSpPr txBox="1">
            <a:spLocks noChangeArrowheads="1"/>
          </p:cNvSpPr>
          <p:nvPr/>
        </p:nvSpPr>
        <p:spPr bwMode="auto">
          <a:xfrm>
            <a:off x="7392866" y="2687638"/>
            <a:ext cx="1547446" cy="231775"/>
          </a:xfrm>
          <a:prstGeom prst="rect">
            <a:avLst/>
          </a:prstGeom>
          <a:noFill/>
          <a:ln>
            <a:noFill/>
          </a:ln>
          <a:extLst>
            <a:ext uri="{909E8E84-426E-40DD-AFC4-6F175D3DCCD1}">
              <a14:hiddenFill xmlns:a14="http://schemas.microsoft.com/office/drawing/2010/main" xmlns="" xmlns:mv="urn:schemas-microsoft-com:mac:vml" xmlns:mc="http://schemas.openxmlformats.org/markup-compatibility/2006">
                <a:solidFill>
                  <a:srgbClr val="FFFFFF"/>
                </a:solidFill>
              </a14:hiddenFill>
            </a:ext>
            <a:ext uri="{91240B29-F687-4F45-9708-019B960494DF}">
              <a14:hiddenLine xmlns:a14="http://schemas.microsoft.com/office/drawing/2010/main" xmlns="" xmlns:mv="urn:schemas-microsoft-com:mac:vml" xmlns:mc="http://schemas.openxmlformats.org/markup-compatibility/2006" w="9525">
                <a:solidFill>
                  <a:srgbClr val="000000"/>
                </a:solidFill>
                <a:miter lim="800000"/>
                <a:headEnd/>
                <a:tailEnd/>
              </a14:hiddenLine>
            </a:ext>
          </a:extLst>
        </p:spPr>
        <p:txBody>
          <a:bodyPr>
            <a:spAutoFit/>
          </a:bodyPr>
          <a:lstStyle>
            <a:lvl1pPr>
              <a:defRPr kumimoji="1" sz="2400">
                <a:solidFill>
                  <a:schemeClr val="tx1"/>
                </a:solidFill>
                <a:latin typeface="Arial" pitchFamily="34" charset="0"/>
                <a:ea typeface="ＭＳ Ｐゴシック" pitchFamily="50" charset="-128"/>
              </a:defRPr>
            </a:lvl1pPr>
            <a:lvl2pPr marL="742950" indent="-285750">
              <a:defRPr kumimoji="1" sz="2400">
                <a:solidFill>
                  <a:schemeClr val="tx1"/>
                </a:solidFill>
                <a:latin typeface="Arial" pitchFamily="34" charset="0"/>
                <a:ea typeface="ＭＳ Ｐゴシック" pitchFamily="50" charset="-128"/>
              </a:defRPr>
            </a:lvl2pPr>
            <a:lvl3pPr marL="1143000" indent="-228600">
              <a:defRPr kumimoji="1" sz="2400">
                <a:solidFill>
                  <a:schemeClr val="tx1"/>
                </a:solidFill>
                <a:latin typeface="Arial" pitchFamily="34" charset="0"/>
                <a:ea typeface="ＭＳ Ｐゴシック" pitchFamily="50" charset="-128"/>
              </a:defRPr>
            </a:lvl3pPr>
            <a:lvl4pPr marL="1600200" indent="-228600">
              <a:defRPr kumimoji="1" sz="2400">
                <a:solidFill>
                  <a:schemeClr val="tx1"/>
                </a:solidFill>
                <a:latin typeface="Arial" pitchFamily="34" charset="0"/>
                <a:ea typeface="ＭＳ Ｐゴシック" pitchFamily="50" charset="-128"/>
              </a:defRPr>
            </a:lvl4pPr>
            <a:lvl5pPr marL="2057400" indent="-228600">
              <a:defRPr kumimoji="1" sz="2400">
                <a:solidFill>
                  <a:schemeClr val="tx1"/>
                </a:solidFill>
                <a:latin typeface="Arial" pitchFamily="34" charset="0"/>
                <a:ea typeface="ＭＳ Ｐゴシック" pitchFamily="50" charset="-128"/>
              </a:defRPr>
            </a:lvl5pPr>
            <a:lvl6pPr marL="2514600" indent="-228600" fontAlgn="base">
              <a:spcBef>
                <a:spcPct val="0"/>
              </a:spcBef>
              <a:spcAft>
                <a:spcPct val="0"/>
              </a:spcAft>
              <a:defRPr kumimoji="1" sz="2400">
                <a:solidFill>
                  <a:schemeClr val="tx1"/>
                </a:solidFill>
                <a:latin typeface="Arial" pitchFamily="34" charset="0"/>
                <a:ea typeface="ＭＳ Ｐゴシック" pitchFamily="50" charset="-128"/>
              </a:defRPr>
            </a:lvl6pPr>
            <a:lvl7pPr marL="2971800" indent="-228600" fontAlgn="base">
              <a:spcBef>
                <a:spcPct val="0"/>
              </a:spcBef>
              <a:spcAft>
                <a:spcPct val="0"/>
              </a:spcAft>
              <a:defRPr kumimoji="1" sz="2400">
                <a:solidFill>
                  <a:schemeClr val="tx1"/>
                </a:solidFill>
                <a:latin typeface="Arial" pitchFamily="34" charset="0"/>
                <a:ea typeface="ＭＳ Ｐゴシック" pitchFamily="50" charset="-128"/>
              </a:defRPr>
            </a:lvl7pPr>
            <a:lvl8pPr marL="3429000" indent="-228600" fontAlgn="base">
              <a:spcBef>
                <a:spcPct val="0"/>
              </a:spcBef>
              <a:spcAft>
                <a:spcPct val="0"/>
              </a:spcAft>
              <a:defRPr kumimoji="1" sz="2400">
                <a:solidFill>
                  <a:schemeClr val="tx1"/>
                </a:solidFill>
                <a:latin typeface="Arial" pitchFamily="34" charset="0"/>
                <a:ea typeface="ＭＳ Ｐゴシック" pitchFamily="50" charset="-128"/>
              </a:defRPr>
            </a:lvl8pPr>
            <a:lvl9pPr marL="3886200" indent="-228600" fontAlgn="base">
              <a:spcBef>
                <a:spcPct val="0"/>
              </a:spcBef>
              <a:spcAft>
                <a:spcPct val="0"/>
              </a:spcAft>
              <a:defRPr kumimoji="1" sz="2400">
                <a:solidFill>
                  <a:schemeClr val="tx1"/>
                </a:solidFill>
                <a:latin typeface="Arial" pitchFamily="34" charset="0"/>
                <a:ea typeface="ＭＳ Ｐゴシック" pitchFamily="50" charset="-128"/>
              </a:defRPr>
            </a:lvl9pPr>
          </a:lstStyle>
          <a:p>
            <a:r>
              <a:rPr lang="ja-JP" altLang="en-US" sz="900" b="1" dirty="0"/>
              <a:t>テレビ電話相談実施地区</a:t>
            </a:r>
            <a:endParaRPr lang="en-US" altLang="ja-JP" sz="900" b="1" dirty="0"/>
          </a:p>
        </p:txBody>
      </p:sp>
      <p:sp>
        <p:nvSpPr>
          <p:cNvPr id="52238" name="テキスト ボックス 13"/>
          <p:cNvSpPr txBox="1">
            <a:spLocks noChangeArrowheads="1"/>
          </p:cNvSpPr>
          <p:nvPr/>
        </p:nvSpPr>
        <p:spPr bwMode="auto">
          <a:xfrm>
            <a:off x="0" y="0"/>
            <a:ext cx="9144000" cy="461963"/>
          </a:xfrm>
          <a:prstGeom prst="rect">
            <a:avLst/>
          </a:prstGeom>
          <a:solidFill>
            <a:srgbClr val="008000"/>
          </a:solidFill>
          <a:ln>
            <a:noFill/>
          </a:ln>
          <a:extLst>
            <a:ext uri="{91240B29-F687-4F45-9708-019B960494DF}">
              <a14:hiddenLine xmlns:a14="http://schemas.microsoft.com/office/drawing/2010/main" xmlns="" xmlns:mv="urn:schemas-microsoft-com:mac:vml" xmlns:mc="http://schemas.openxmlformats.org/markup-compatibility/2006" w="9525">
                <a:solidFill>
                  <a:srgbClr val="000000"/>
                </a:solidFill>
                <a:miter lim="800000"/>
                <a:headEnd/>
                <a:tailEnd/>
              </a14:hiddenLine>
            </a:ext>
          </a:extLst>
        </p:spPr>
        <p:txBody>
          <a:bodyPr>
            <a:spAutoFit/>
          </a:bodyPr>
          <a:lstStyle>
            <a:lvl1pPr>
              <a:defRPr kumimoji="1" sz="2400">
                <a:solidFill>
                  <a:schemeClr val="tx1"/>
                </a:solidFill>
                <a:latin typeface="Arial" pitchFamily="34" charset="0"/>
                <a:ea typeface="ＭＳ Ｐゴシック" pitchFamily="50" charset="-128"/>
              </a:defRPr>
            </a:lvl1pPr>
            <a:lvl2pPr marL="742950" indent="-285750">
              <a:defRPr kumimoji="1" sz="2400">
                <a:solidFill>
                  <a:schemeClr val="tx1"/>
                </a:solidFill>
                <a:latin typeface="Arial" pitchFamily="34" charset="0"/>
                <a:ea typeface="ＭＳ Ｐゴシック" pitchFamily="50" charset="-128"/>
              </a:defRPr>
            </a:lvl2pPr>
            <a:lvl3pPr marL="1143000" indent="-228600">
              <a:defRPr kumimoji="1" sz="2400">
                <a:solidFill>
                  <a:schemeClr val="tx1"/>
                </a:solidFill>
                <a:latin typeface="Arial" pitchFamily="34" charset="0"/>
                <a:ea typeface="ＭＳ Ｐゴシック" pitchFamily="50" charset="-128"/>
              </a:defRPr>
            </a:lvl3pPr>
            <a:lvl4pPr marL="1600200" indent="-228600">
              <a:defRPr kumimoji="1" sz="2400">
                <a:solidFill>
                  <a:schemeClr val="tx1"/>
                </a:solidFill>
                <a:latin typeface="Arial" pitchFamily="34" charset="0"/>
                <a:ea typeface="ＭＳ Ｐゴシック" pitchFamily="50" charset="-128"/>
              </a:defRPr>
            </a:lvl4pPr>
            <a:lvl5pPr marL="2057400" indent="-228600">
              <a:defRPr kumimoji="1" sz="2400">
                <a:solidFill>
                  <a:schemeClr val="tx1"/>
                </a:solidFill>
                <a:latin typeface="Arial" pitchFamily="34" charset="0"/>
                <a:ea typeface="ＭＳ Ｐゴシック" pitchFamily="50" charset="-128"/>
              </a:defRPr>
            </a:lvl5pPr>
            <a:lvl6pPr marL="2514600" indent="-228600" fontAlgn="base">
              <a:spcBef>
                <a:spcPct val="0"/>
              </a:spcBef>
              <a:spcAft>
                <a:spcPct val="0"/>
              </a:spcAft>
              <a:defRPr kumimoji="1" sz="2400">
                <a:solidFill>
                  <a:schemeClr val="tx1"/>
                </a:solidFill>
                <a:latin typeface="Arial" pitchFamily="34" charset="0"/>
                <a:ea typeface="ＭＳ Ｐゴシック" pitchFamily="50" charset="-128"/>
              </a:defRPr>
            </a:lvl6pPr>
            <a:lvl7pPr marL="2971800" indent="-228600" fontAlgn="base">
              <a:spcBef>
                <a:spcPct val="0"/>
              </a:spcBef>
              <a:spcAft>
                <a:spcPct val="0"/>
              </a:spcAft>
              <a:defRPr kumimoji="1" sz="2400">
                <a:solidFill>
                  <a:schemeClr val="tx1"/>
                </a:solidFill>
                <a:latin typeface="Arial" pitchFamily="34" charset="0"/>
                <a:ea typeface="ＭＳ Ｐゴシック" pitchFamily="50" charset="-128"/>
              </a:defRPr>
            </a:lvl7pPr>
            <a:lvl8pPr marL="3429000" indent="-228600" fontAlgn="base">
              <a:spcBef>
                <a:spcPct val="0"/>
              </a:spcBef>
              <a:spcAft>
                <a:spcPct val="0"/>
              </a:spcAft>
              <a:defRPr kumimoji="1" sz="2400">
                <a:solidFill>
                  <a:schemeClr val="tx1"/>
                </a:solidFill>
                <a:latin typeface="Arial" pitchFamily="34" charset="0"/>
                <a:ea typeface="ＭＳ Ｐゴシック" pitchFamily="50" charset="-128"/>
              </a:defRPr>
            </a:lvl8pPr>
            <a:lvl9pPr marL="3886200" indent="-228600" fontAlgn="base">
              <a:spcBef>
                <a:spcPct val="0"/>
              </a:spcBef>
              <a:spcAft>
                <a:spcPct val="0"/>
              </a:spcAft>
              <a:defRPr kumimoji="1" sz="2400">
                <a:solidFill>
                  <a:schemeClr val="tx1"/>
                </a:solidFill>
                <a:latin typeface="Arial" pitchFamily="34" charset="0"/>
                <a:ea typeface="ＭＳ Ｐゴシック" pitchFamily="50" charset="-128"/>
              </a:defRPr>
            </a:lvl9pPr>
          </a:lstStyle>
          <a:p>
            <a:pPr algn="ctr"/>
            <a:endParaRPr lang="zh-CN" altLang="en-US">
              <a:solidFill>
                <a:schemeClr val="bg1"/>
              </a:solidFill>
              <a:ea typeface="HGSｺﾞｼｯｸE" pitchFamily="50" charset="-128"/>
            </a:endParaRPr>
          </a:p>
        </p:txBody>
      </p:sp>
      <p:sp>
        <p:nvSpPr>
          <p:cNvPr id="52239" name="テキスト ボックス 13"/>
          <p:cNvSpPr txBox="1">
            <a:spLocks noChangeArrowheads="1"/>
          </p:cNvSpPr>
          <p:nvPr/>
        </p:nvSpPr>
        <p:spPr bwMode="auto">
          <a:xfrm>
            <a:off x="613997" y="0"/>
            <a:ext cx="7992208" cy="461963"/>
          </a:xfrm>
          <a:prstGeom prst="rect">
            <a:avLst/>
          </a:prstGeom>
          <a:noFill/>
          <a:ln>
            <a:noFill/>
          </a:ln>
          <a:extLst>
            <a:ext uri="{909E8E84-426E-40DD-AFC4-6F175D3DCCD1}">
              <a14:hiddenFill xmlns:a14="http://schemas.microsoft.com/office/drawing/2010/main" xmlns="" xmlns:mv="urn:schemas-microsoft-com:mac:vml" xmlns:mc="http://schemas.openxmlformats.org/markup-compatibility/2006">
                <a:solidFill>
                  <a:srgbClr val="FFFFFF"/>
                </a:solidFill>
              </a14:hiddenFill>
            </a:ext>
            <a:ext uri="{91240B29-F687-4F45-9708-019B960494DF}">
              <a14:hiddenLine xmlns:a14="http://schemas.microsoft.com/office/drawing/2010/main" xmlns="" xmlns:mv="urn:schemas-microsoft-com:mac:vml" xmlns:mc="http://schemas.openxmlformats.org/markup-compatibility/2006" w="9525">
                <a:solidFill>
                  <a:srgbClr val="000000"/>
                </a:solidFill>
                <a:miter lim="800000"/>
                <a:headEnd/>
                <a:tailEnd/>
              </a14:hiddenLine>
            </a:ext>
          </a:extLst>
        </p:spPr>
        <p:txBody>
          <a:bodyPr>
            <a:spAutoFit/>
          </a:bodyPr>
          <a:lstStyle>
            <a:lvl1pPr>
              <a:defRPr kumimoji="1" sz="2400">
                <a:solidFill>
                  <a:schemeClr val="tx1"/>
                </a:solidFill>
                <a:latin typeface="Arial" pitchFamily="34" charset="0"/>
                <a:ea typeface="ＭＳ Ｐゴシック" pitchFamily="50" charset="-128"/>
              </a:defRPr>
            </a:lvl1pPr>
            <a:lvl2pPr marL="742950" indent="-285750">
              <a:defRPr kumimoji="1" sz="2400">
                <a:solidFill>
                  <a:schemeClr val="tx1"/>
                </a:solidFill>
                <a:latin typeface="Arial" pitchFamily="34" charset="0"/>
                <a:ea typeface="ＭＳ Ｐゴシック" pitchFamily="50" charset="-128"/>
              </a:defRPr>
            </a:lvl2pPr>
            <a:lvl3pPr marL="1143000" indent="-228600">
              <a:defRPr kumimoji="1" sz="2400">
                <a:solidFill>
                  <a:schemeClr val="tx1"/>
                </a:solidFill>
                <a:latin typeface="Arial" pitchFamily="34" charset="0"/>
                <a:ea typeface="ＭＳ Ｐゴシック" pitchFamily="50" charset="-128"/>
              </a:defRPr>
            </a:lvl3pPr>
            <a:lvl4pPr marL="1600200" indent="-228600">
              <a:defRPr kumimoji="1" sz="2400">
                <a:solidFill>
                  <a:schemeClr val="tx1"/>
                </a:solidFill>
                <a:latin typeface="Arial" pitchFamily="34" charset="0"/>
                <a:ea typeface="ＭＳ Ｐゴシック" pitchFamily="50" charset="-128"/>
              </a:defRPr>
            </a:lvl4pPr>
            <a:lvl5pPr marL="2057400" indent="-228600">
              <a:defRPr kumimoji="1" sz="2400">
                <a:solidFill>
                  <a:schemeClr val="tx1"/>
                </a:solidFill>
                <a:latin typeface="Arial" pitchFamily="34" charset="0"/>
                <a:ea typeface="ＭＳ Ｐゴシック" pitchFamily="50" charset="-128"/>
              </a:defRPr>
            </a:lvl5pPr>
            <a:lvl6pPr marL="2514600" indent="-228600" fontAlgn="base">
              <a:spcBef>
                <a:spcPct val="0"/>
              </a:spcBef>
              <a:spcAft>
                <a:spcPct val="0"/>
              </a:spcAft>
              <a:defRPr kumimoji="1" sz="2400">
                <a:solidFill>
                  <a:schemeClr val="tx1"/>
                </a:solidFill>
                <a:latin typeface="Arial" pitchFamily="34" charset="0"/>
                <a:ea typeface="ＭＳ Ｐゴシック" pitchFamily="50" charset="-128"/>
              </a:defRPr>
            </a:lvl6pPr>
            <a:lvl7pPr marL="2971800" indent="-228600" fontAlgn="base">
              <a:spcBef>
                <a:spcPct val="0"/>
              </a:spcBef>
              <a:spcAft>
                <a:spcPct val="0"/>
              </a:spcAft>
              <a:defRPr kumimoji="1" sz="2400">
                <a:solidFill>
                  <a:schemeClr val="tx1"/>
                </a:solidFill>
                <a:latin typeface="Arial" pitchFamily="34" charset="0"/>
                <a:ea typeface="ＭＳ Ｐゴシック" pitchFamily="50" charset="-128"/>
              </a:defRPr>
            </a:lvl7pPr>
            <a:lvl8pPr marL="3429000" indent="-228600" fontAlgn="base">
              <a:spcBef>
                <a:spcPct val="0"/>
              </a:spcBef>
              <a:spcAft>
                <a:spcPct val="0"/>
              </a:spcAft>
              <a:defRPr kumimoji="1" sz="2400">
                <a:solidFill>
                  <a:schemeClr val="tx1"/>
                </a:solidFill>
                <a:latin typeface="Arial" pitchFamily="34" charset="0"/>
                <a:ea typeface="ＭＳ Ｐゴシック" pitchFamily="50" charset="-128"/>
              </a:defRPr>
            </a:lvl8pPr>
            <a:lvl9pPr marL="3886200" indent="-228600" fontAlgn="base">
              <a:spcBef>
                <a:spcPct val="0"/>
              </a:spcBef>
              <a:spcAft>
                <a:spcPct val="0"/>
              </a:spcAft>
              <a:defRPr kumimoji="1" sz="2400">
                <a:solidFill>
                  <a:schemeClr val="tx1"/>
                </a:solidFill>
                <a:latin typeface="Arial" pitchFamily="34" charset="0"/>
                <a:ea typeface="ＭＳ Ｐゴシック" pitchFamily="50" charset="-128"/>
              </a:defRPr>
            </a:lvl9pPr>
          </a:lstStyle>
          <a:p>
            <a:pPr algn="ctr"/>
            <a:r>
              <a:rPr lang="en-US" altLang="ja-JP" dirty="0" smtClean="0">
                <a:solidFill>
                  <a:schemeClr val="bg1"/>
                </a:solidFill>
                <a:latin typeface="+mj-ea"/>
                <a:ea typeface="+mj-ea"/>
              </a:rPr>
              <a:t>Community with high social capital </a:t>
            </a:r>
            <a:endParaRPr lang="ja-JP" altLang="en-US" dirty="0">
              <a:solidFill>
                <a:schemeClr val="bg1"/>
              </a:solidFill>
              <a:latin typeface="+mj-ea"/>
              <a:ea typeface="+mj-ea"/>
            </a:endParaRPr>
          </a:p>
        </p:txBody>
      </p:sp>
      <p:sp>
        <p:nvSpPr>
          <p:cNvPr id="52240" name="スライド番号プレースホルダ 17"/>
          <p:cNvSpPr>
            <a:spLocks noGrp="1"/>
          </p:cNvSpPr>
          <p:nvPr>
            <p:ph type="sldNum" sz="quarter" idx="12"/>
          </p:nvPr>
        </p:nvSpPr>
        <p:spPr>
          <a:noFill/>
          <a:ln/>
          <a:extLst>
            <a:ext uri="{909E8E84-426E-40DD-AFC4-6F175D3DCCD1}">
              <a14:hiddenFill xmlns:a14="http://schemas.microsoft.com/office/drawing/2010/main" xmlns="" xmlns:mv="urn:schemas-microsoft-com:mac:vml" xmlns:mc="http://schemas.openxmlformats.org/markup-compatibility/2006">
                <a:solidFill>
                  <a:srgbClr val="FFFFFF"/>
                </a:solidFill>
              </a14:hiddenFill>
            </a:ext>
            <a:ext uri="{91240B29-F687-4F45-9708-019B960494DF}">
              <a14:hiddenLine xmlns:a14="http://schemas.microsoft.com/office/drawing/2010/main" xmlns="" xmlns:mv="urn:schemas-microsoft-com:mac:vml" xmlns:mc="http://schemas.openxmlformats.org/markup-compatibility/2006" w="9525">
                <a:solidFill>
                  <a:srgbClr val="000000"/>
                </a:solidFill>
                <a:miter lim="800000"/>
                <a:headEnd/>
                <a:tailEnd/>
              </a14:hiddenLine>
            </a:ext>
          </a:extLst>
        </p:spPr>
        <p:txBody>
          <a:bodyPr/>
          <a:lstStyle>
            <a:lvl1pPr>
              <a:defRPr kumimoji="1" sz="2400">
                <a:solidFill>
                  <a:schemeClr val="tx1"/>
                </a:solidFill>
                <a:latin typeface="Arial" pitchFamily="34" charset="0"/>
                <a:ea typeface="ＭＳ Ｐゴシック" pitchFamily="50" charset="-128"/>
              </a:defRPr>
            </a:lvl1pPr>
            <a:lvl2pPr marL="742950" indent="-285750">
              <a:defRPr kumimoji="1" sz="2400">
                <a:solidFill>
                  <a:schemeClr val="tx1"/>
                </a:solidFill>
                <a:latin typeface="Arial" pitchFamily="34" charset="0"/>
                <a:ea typeface="ＭＳ Ｐゴシック" pitchFamily="50" charset="-128"/>
              </a:defRPr>
            </a:lvl2pPr>
            <a:lvl3pPr marL="1143000" indent="-228600">
              <a:defRPr kumimoji="1" sz="2400">
                <a:solidFill>
                  <a:schemeClr val="tx1"/>
                </a:solidFill>
                <a:latin typeface="Arial" pitchFamily="34" charset="0"/>
                <a:ea typeface="ＭＳ Ｐゴシック" pitchFamily="50" charset="-128"/>
              </a:defRPr>
            </a:lvl3pPr>
            <a:lvl4pPr marL="1600200" indent="-228600">
              <a:defRPr kumimoji="1" sz="2400">
                <a:solidFill>
                  <a:schemeClr val="tx1"/>
                </a:solidFill>
                <a:latin typeface="Arial" pitchFamily="34" charset="0"/>
                <a:ea typeface="ＭＳ Ｐゴシック" pitchFamily="50" charset="-128"/>
              </a:defRPr>
            </a:lvl4pPr>
            <a:lvl5pPr marL="2057400" indent="-228600">
              <a:defRPr kumimoji="1" sz="2400">
                <a:solidFill>
                  <a:schemeClr val="tx1"/>
                </a:solidFill>
                <a:latin typeface="Arial" pitchFamily="34" charset="0"/>
                <a:ea typeface="ＭＳ Ｐゴシック" pitchFamily="50" charset="-128"/>
              </a:defRPr>
            </a:lvl5pPr>
            <a:lvl6pPr marL="2514600" indent="-228600" fontAlgn="base">
              <a:spcBef>
                <a:spcPct val="0"/>
              </a:spcBef>
              <a:spcAft>
                <a:spcPct val="0"/>
              </a:spcAft>
              <a:defRPr kumimoji="1" sz="2400">
                <a:solidFill>
                  <a:schemeClr val="tx1"/>
                </a:solidFill>
                <a:latin typeface="Arial" pitchFamily="34" charset="0"/>
                <a:ea typeface="ＭＳ Ｐゴシック" pitchFamily="50" charset="-128"/>
              </a:defRPr>
            </a:lvl6pPr>
            <a:lvl7pPr marL="2971800" indent="-228600" fontAlgn="base">
              <a:spcBef>
                <a:spcPct val="0"/>
              </a:spcBef>
              <a:spcAft>
                <a:spcPct val="0"/>
              </a:spcAft>
              <a:defRPr kumimoji="1" sz="2400">
                <a:solidFill>
                  <a:schemeClr val="tx1"/>
                </a:solidFill>
                <a:latin typeface="Arial" pitchFamily="34" charset="0"/>
                <a:ea typeface="ＭＳ Ｐゴシック" pitchFamily="50" charset="-128"/>
              </a:defRPr>
            </a:lvl7pPr>
            <a:lvl8pPr marL="3429000" indent="-228600" fontAlgn="base">
              <a:spcBef>
                <a:spcPct val="0"/>
              </a:spcBef>
              <a:spcAft>
                <a:spcPct val="0"/>
              </a:spcAft>
              <a:defRPr kumimoji="1" sz="2400">
                <a:solidFill>
                  <a:schemeClr val="tx1"/>
                </a:solidFill>
                <a:latin typeface="Arial" pitchFamily="34" charset="0"/>
                <a:ea typeface="ＭＳ Ｐゴシック" pitchFamily="50" charset="-128"/>
              </a:defRPr>
            </a:lvl8pPr>
            <a:lvl9pPr marL="3886200" indent="-228600" fontAlgn="base">
              <a:spcBef>
                <a:spcPct val="0"/>
              </a:spcBef>
              <a:spcAft>
                <a:spcPct val="0"/>
              </a:spcAft>
              <a:defRPr kumimoji="1" sz="2400">
                <a:solidFill>
                  <a:schemeClr val="tx1"/>
                </a:solidFill>
                <a:latin typeface="Arial" pitchFamily="34" charset="0"/>
                <a:ea typeface="ＭＳ Ｐゴシック" pitchFamily="50" charset="-128"/>
              </a:defRPr>
            </a:lvl9pPr>
          </a:lstStyle>
          <a:p>
            <a:fld id="{B6FC5234-606D-4CD9-9029-7CBFDB64CFB1}" type="slidenum">
              <a:rPr lang="en-US" altLang="ja-JP" sz="1400">
                <a:latin typeface="+mj-ea"/>
                <a:ea typeface="+mj-ea"/>
              </a:rPr>
              <a:pPr/>
              <a:t>11</a:t>
            </a:fld>
            <a:endParaRPr lang="en-US" altLang="ja-JP" sz="1400" dirty="0">
              <a:latin typeface="+mj-ea"/>
              <a:ea typeface="+mj-ea"/>
            </a:endParaRPr>
          </a:p>
        </p:txBody>
      </p:sp>
      <p:cxnSp>
        <p:nvCxnSpPr>
          <p:cNvPr id="22" name="直線コネクタ 21"/>
          <p:cNvCxnSpPr/>
          <p:nvPr/>
        </p:nvCxnSpPr>
        <p:spPr>
          <a:xfrm>
            <a:off x="586154" y="3865740"/>
            <a:ext cx="8027377" cy="7938"/>
          </a:xfrm>
          <a:prstGeom prst="line">
            <a:avLst/>
          </a:prstGeom>
          <a:ln>
            <a:solidFill>
              <a:srgbClr val="000090"/>
            </a:solidFill>
          </a:ln>
          <a:effectLst/>
        </p:spPr>
        <p:style>
          <a:lnRef idx="2">
            <a:schemeClr val="accent1"/>
          </a:lnRef>
          <a:fillRef idx="0">
            <a:schemeClr val="accent1"/>
          </a:fillRef>
          <a:effectRef idx="1">
            <a:schemeClr val="accent1"/>
          </a:effectRef>
          <a:fontRef idx="minor">
            <a:schemeClr val="tx1"/>
          </a:fontRef>
        </p:style>
      </p:cxnSp>
      <p:cxnSp>
        <p:nvCxnSpPr>
          <p:cNvPr id="23" name="直線コネクタ 22"/>
          <p:cNvCxnSpPr/>
          <p:nvPr/>
        </p:nvCxnSpPr>
        <p:spPr>
          <a:xfrm rot="5400000">
            <a:off x="1960753" y="3833591"/>
            <a:ext cx="5272526" cy="210"/>
          </a:xfrm>
          <a:prstGeom prst="line">
            <a:avLst/>
          </a:prstGeom>
          <a:ln>
            <a:solidFill>
              <a:srgbClr val="000090"/>
            </a:solidFill>
          </a:ln>
          <a:effectLst/>
        </p:spPr>
        <p:style>
          <a:lnRef idx="2">
            <a:schemeClr val="accent1"/>
          </a:lnRef>
          <a:fillRef idx="0">
            <a:schemeClr val="accent1"/>
          </a:fillRef>
          <a:effectRef idx="1">
            <a:schemeClr val="accent1"/>
          </a:effectRef>
          <a:fontRef idx="minor">
            <a:schemeClr val="tx1"/>
          </a:fontRef>
        </p:style>
      </p:cxnSp>
      <p:sp>
        <p:nvSpPr>
          <p:cNvPr id="26" name="直角三角形 25"/>
          <p:cNvSpPr/>
          <p:nvPr/>
        </p:nvSpPr>
        <p:spPr>
          <a:xfrm rot="13408464">
            <a:off x="8426563" y="6483622"/>
            <a:ext cx="204646" cy="238186"/>
          </a:xfrm>
          <a:prstGeom prst="rtTriangle">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8524352" y="952500"/>
            <a:ext cx="485670" cy="22678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123930" y="986975"/>
            <a:ext cx="485670" cy="22678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7" name="直角三角形 26"/>
          <p:cNvSpPr/>
          <p:nvPr/>
        </p:nvSpPr>
        <p:spPr>
          <a:xfrm rot="8291296">
            <a:off x="278085" y="1147981"/>
            <a:ext cx="204646" cy="238186"/>
          </a:xfrm>
          <a:prstGeom prst="rtTriangle">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8" name="角丸四角形 27"/>
          <p:cNvSpPr/>
          <p:nvPr/>
        </p:nvSpPr>
        <p:spPr>
          <a:xfrm>
            <a:off x="276329" y="461963"/>
            <a:ext cx="8624836" cy="717323"/>
          </a:xfrm>
          <a:prstGeom prst="round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sz="2400" dirty="0" smtClean="0">
                <a:solidFill>
                  <a:schemeClr val="tx1"/>
                </a:solidFill>
                <a:latin typeface="+mj-ea"/>
                <a:ea typeface="+mj-ea"/>
              </a:rPr>
              <a:t>Complete </a:t>
            </a:r>
            <a:r>
              <a:rPr kumimoji="1" lang="en-US" altLang="ja-JP" sz="2400" dirty="0" err="1" smtClean="0">
                <a:solidFill>
                  <a:schemeClr val="tx1"/>
                </a:solidFill>
                <a:latin typeface="+mj-ea"/>
                <a:ea typeface="+mj-ea"/>
              </a:rPr>
              <a:t>ennumeration</a:t>
            </a:r>
            <a:r>
              <a:rPr kumimoji="1" lang="en-US" altLang="ja-JP" sz="2400" dirty="0" smtClean="0">
                <a:solidFill>
                  <a:schemeClr val="tx1"/>
                </a:solidFill>
                <a:latin typeface="+mj-ea"/>
                <a:ea typeface="+mj-ea"/>
              </a:rPr>
              <a:t> of</a:t>
            </a:r>
            <a:r>
              <a:rPr lang="en-US" altLang="ja-JP" sz="2400" dirty="0">
                <a:solidFill>
                  <a:schemeClr val="tx1"/>
                </a:solidFill>
                <a:latin typeface="+mj-ea"/>
                <a:ea typeface="+mj-ea"/>
              </a:rPr>
              <a:t> </a:t>
            </a:r>
            <a:r>
              <a:rPr kumimoji="1" lang="ja-JP" altLang="en-US" sz="2400" dirty="0" smtClean="0">
                <a:solidFill>
                  <a:schemeClr val="tx1"/>
                </a:solidFill>
                <a:latin typeface="+mj-ea"/>
                <a:ea typeface="+mj-ea"/>
              </a:rPr>
              <a:t>14</a:t>
            </a:r>
            <a:r>
              <a:rPr kumimoji="1" lang="en-US" altLang="ja-JP" sz="2400" dirty="0" smtClean="0">
                <a:solidFill>
                  <a:schemeClr val="tx1"/>
                </a:solidFill>
                <a:latin typeface="+mj-ea"/>
                <a:ea typeface="+mj-ea"/>
              </a:rPr>
              <a:t>,781 persons older than 65 years </a:t>
            </a:r>
          </a:p>
          <a:p>
            <a:pPr algn="ctr"/>
            <a:r>
              <a:rPr kumimoji="1" lang="en-US" altLang="ja-JP" sz="2400" dirty="0" smtClean="0">
                <a:solidFill>
                  <a:schemeClr val="tx1"/>
                </a:solidFill>
                <a:latin typeface="+mj-ea"/>
                <a:ea typeface="+mj-ea"/>
              </a:rPr>
              <a:t>of age in 6 districts in </a:t>
            </a:r>
            <a:r>
              <a:rPr kumimoji="1" lang="en-US" altLang="ja-JP" sz="2400" dirty="0" err="1" smtClean="0">
                <a:solidFill>
                  <a:schemeClr val="tx1"/>
                </a:solidFill>
                <a:latin typeface="+mj-ea"/>
                <a:ea typeface="+mj-ea"/>
              </a:rPr>
              <a:t>Kurihara</a:t>
            </a:r>
            <a:r>
              <a:rPr kumimoji="1" lang="en-US" altLang="ja-JP" sz="2400" dirty="0" smtClean="0">
                <a:solidFill>
                  <a:schemeClr val="tx1"/>
                </a:solidFill>
                <a:latin typeface="+mj-ea"/>
                <a:ea typeface="+mj-ea"/>
              </a:rPr>
              <a:t> City (</a:t>
            </a:r>
            <a:r>
              <a:rPr kumimoji="1" lang="ja-JP" altLang="en-US" sz="2400" dirty="0" smtClean="0">
                <a:solidFill>
                  <a:schemeClr val="tx1"/>
                </a:solidFill>
                <a:latin typeface="+mj-ea"/>
                <a:ea typeface="+mj-ea"/>
              </a:rPr>
              <a:t>160</a:t>
            </a:r>
            <a:r>
              <a:rPr kumimoji="1" lang="en-US" altLang="ja-JP" sz="2400" dirty="0" smtClean="0">
                <a:solidFill>
                  <a:schemeClr val="tx1"/>
                </a:solidFill>
                <a:latin typeface="+mj-ea"/>
                <a:ea typeface="+mj-ea"/>
              </a:rPr>
              <a:t> wards in all)</a:t>
            </a:r>
            <a:endParaRPr kumimoji="1" lang="ja-JP" altLang="en-US" sz="2400" dirty="0">
              <a:solidFill>
                <a:schemeClr val="tx1"/>
              </a:solidFill>
              <a:latin typeface="+mj-ea"/>
              <a:ea typeface="+mj-ea"/>
            </a:endParaRPr>
          </a:p>
        </p:txBody>
      </p:sp>
      <p:cxnSp>
        <p:nvCxnSpPr>
          <p:cNvPr id="29" name="直線コネクタ 28"/>
          <p:cNvCxnSpPr/>
          <p:nvPr/>
        </p:nvCxnSpPr>
        <p:spPr>
          <a:xfrm flipV="1">
            <a:off x="2045605" y="2347039"/>
            <a:ext cx="4800743" cy="3053278"/>
          </a:xfrm>
          <a:prstGeom prst="line">
            <a:avLst/>
          </a:prstGeom>
          <a:ln w="53975">
            <a:solidFill>
              <a:srgbClr val="FF000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xmlns:mv="urn:schemas-microsoft-com:mac:vml" xmlns:mc="http://schemas.openxmlformats.org/markup-compatibility/2006" val="897609118"/>
      </p:ext>
    </p:extLst>
  </p:cSld>
  <p:clrMapOvr>
    <a:masterClrMapping/>
  </p:clrMapOvr>
  <p:transition>
    <p:strips dir="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12356" y="14173"/>
            <a:ext cx="8337841" cy="1200328"/>
          </a:xfrm>
          <a:prstGeom prst="rect">
            <a:avLst/>
          </a:prstGeom>
          <a:noFill/>
        </p:spPr>
        <p:txBody>
          <a:bodyPr wrap="square" rtlCol="0">
            <a:spAutoFit/>
          </a:bodyPr>
          <a:lstStyle/>
          <a:p>
            <a:r>
              <a:rPr lang="en-US" altLang="ja-JP" sz="2400" dirty="0" smtClean="0"/>
              <a:t>   PROBLEMS                          SOLUTIONS                             BARRIERS</a:t>
            </a:r>
          </a:p>
          <a:p>
            <a:endParaRPr kumimoji="1" lang="en-US" altLang="ja-JP" sz="2400" dirty="0" smtClean="0"/>
          </a:p>
          <a:p>
            <a:endParaRPr kumimoji="1" lang="ja-JP" altLang="en-US" sz="2400" dirty="0"/>
          </a:p>
        </p:txBody>
      </p:sp>
      <p:cxnSp>
        <p:nvCxnSpPr>
          <p:cNvPr id="21" name="直線コネクタ 20"/>
          <p:cNvCxnSpPr>
            <a:stCxn id="3" idx="3"/>
            <a:endCxn id="8" idx="1"/>
          </p:cNvCxnSpPr>
          <p:nvPr/>
        </p:nvCxnSpPr>
        <p:spPr>
          <a:xfrm flipV="1">
            <a:off x="2688565" y="1185131"/>
            <a:ext cx="626786" cy="178129"/>
          </a:xfrm>
          <a:prstGeom prst="line">
            <a:avLst/>
          </a:prstGeom>
          <a:ln w="63500"/>
        </p:spPr>
        <p:style>
          <a:lnRef idx="2">
            <a:schemeClr val="accent1"/>
          </a:lnRef>
          <a:fillRef idx="0">
            <a:schemeClr val="accent1"/>
          </a:fillRef>
          <a:effectRef idx="1">
            <a:schemeClr val="accent1"/>
          </a:effectRef>
          <a:fontRef idx="minor">
            <a:schemeClr val="tx1"/>
          </a:fontRef>
        </p:style>
      </p:cxnSp>
      <p:cxnSp>
        <p:nvCxnSpPr>
          <p:cNvPr id="27" name="直線コネクタ 26"/>
          <p:cNvCxnSpPr>
            <a:stCxn id="5" idx="3"/>
            <a:endCxn id="15" idx="1"/>
          </p:cNvCxnSpPr>
          <p:nvPr/>
        </p:nvCxnSpPr>
        <p:spPr>
          <a:xfrm>
            <a:off x="2688565" y="4591043"/>
            <a:ext cx="610291" cy="1343655"/>
          </a:xfrm>
          <a:prstGeom prst="line">
            <a:avLst/>
          </a:prstGeom>
          <a:ln w="63500"/>
        </p:spPr>
        <p:style>
          <a:lnRef idx="2">
            <a:schemeClr val="accent1"/>
          </a:lnRef>
          <a:fillRef idx="0">
            <a:schemeClr val="accent1"/>
          </a:fillRef>
          <a:effectRef idx="1">
            <a:schemeClr val="accent1"/>
          </a:effectRef>
          <a:fontRef idx="minor">
            <a:schemeClr val="tx1"/>
          </a:fontRef>
        </p:style>
      </p:cxnSp>
      <p:sp>
        <p:nvSpPr>
          <p:cNvPr id="3" name="テキスト ボックス 2"/>
          <p:cNvSpPr txBox="1"/>
          <p:nvPr/>
        </p:nvSpPr>
        <p:spPr>
          <a:xfrm>
            <a:off x="90725" y="547652"/>
            <a:ext cx="2597840" cy="1631216"/>
          </a:xfrm>
          <a:prstGeom prst="rect">
            <a:avLst/>
          </a:prstGeom>
          <a:solidFill>
            <a:schemeClr val="bg1"/>
          </a:solidFill>
          <a:ln w="15875">
            <a:solidFill>
              <a:srgbClr val="000090"/>
            </a:solidFill>
          </a:ln>
        </p:spPr>
        <p:txBody>
          <a:bodyPr wrap="square" rtlCol="0">
            <a:spAutoFit/>
          </a:bodyPr>
          <a:lstStyle/>
          <a:p>
            <a:pPr>
              <a:lnSpc>
                <a:spcPts val="2400"/>
              </a:lnSpc>
            </a:pPr>
            <a:r>
              <a:rPr lang="en-US" altLang="ja-JP" sz="2400" dirty="0" smtClean="0"/>
              <a:t>Uneven distribution of resources; severe shortage of doctors in many areas</a:t>
            </a:r>
            <a:endParaRPr kumimoji="1" lang="ja-JP" altLang="en-US" sz="2400" dirty="0"/>
          </a:p>
        </p:txBody>
      </p:sp>
      <p:sp>
        <p:nvSpPr>
          <p:cNvPr id="5" name="テキスト ボックス 4"/>
          <p:cNvSpPr txBox="1"/>
          <p:nvPr/>
        </p:nvSpPr>
        <p:spPr>
          <a:xfrm>
            <a:off x="90726" y="4078082"/>
            <a:ext cx="2597839" cy="1025922"/>
          </a:xfrm>
          <a:prstGeom prst="rect">
            <a:avLst/>
          </a:prstGeom>
          <a:solidFill>
            <a:schemeClr val="bg1"/>
          </a:solidFill>
          <a:ln w="15875">
            <a:solidFill>
              <a:srgbClr val="000090"/>
            </a:solidFill>
          </a:ln>
        </p:spPr>
        <p:txBody>
          <a:bodyPr wrap="square" rtlCol="0">
            <a:spAutoFit/>
          </a:bodyPr>
          <a:lstStyle/>
          <a:p>
            <a:pPr>
              <a:lnSpc>
                <a:spcPts val="2400"/>
              </a:lnSpc>
            </a:pPr>
            <a:r>
              <a:rPr lang="en-US" altLang="ja-JP" sz="2400" dirty="0" smtClean="0"/>
              <a:t>The cost of health care for the aged is growing rapidly.</a:t>
            </a:r>
            <a:endParaRPr kumimoji="1" lang="ja-JP" altLang="en-US" sz="2400" dirty="0"/>
          </a:p>
        </p:txBody>
      </p:sp>
      <p:cxnSp>
        <p:nvCxnSpPr>
          <p:cNvPr id="35" name="直線コネクタ 34"/>
          <p:cNvCxnSpPr>
            <a:stCxn id="9" idx="3"/>
            <a:endCxn id="8" idx="1"/>
          </p:cNvCxnSpPr>
          <p:nvPr/>
        </p:nvCxnSpPr>
        <p:spPr>
          <a:xfrm flipV="1">
            <a:off x="2688565" y="1185131"/>
            <a:ext cx="626786" cy="1993682"/>
          </a:xfrm>
          <a:prstGeom prst="line">
            <a:avLst/>
          </a:prstGeom>
          <a:ln w="63500"/>
        </p:spPr>
        <p:style>
          <a:lnRef idx="2">
            <a:schemeClr val="accent1"/>
          </a:lnRef>
          <a:fillRef idx="0">
            <a:schemeClr val="accent1"/>
          </a:fillRef>
          <a:effectRef idx="1">
            <a:schemeClr val="accent1"/>
          </a:effectRef>
          <a:fontRef idx="minor">
            <a:schemeClr val="tx1"/>
          </a:fontRef>
        </p:style>
      </p:cxnSp>
      <p:sp>
        <p:nvSpPr>
          <p:cNvPr id="9" name="テキスト ボックス 8"/>
          <p:cNvSpPr txBox="1"/>
          <p:nvPr/>
        </p:nvSpPr>
        <p:spPr>
          <a:xfrm>
            <a:off x="90727" y="2358075"/>
            <a:ext cx="2597838" cy="1641475"/>
          </a:xfrm>
          <a:prstGeom prst="rect">
            <a:avLst/>
          </a:prstGeom>
          <a:solidFill>
            <a:schemeClr val="bg1"/>
          </a:solidFill>
          <a:ln w="15875">
            <a:solidFill>
              <a:srgbClr val="000090"/>
            </a:solidFill>
          </a:ln>
        </p:spPr>
        <p:txBody>
          <a:bodyPr wrap="square" rtlCol="0">
            <a:spAutoFit/>
          </a:bodyPr>
          <a:lstStyle/>
          <a:p>
            <a:pPr>
              <a:lnSpc>
                <a:spcPts val="2400"/>
              </a:lnSpc>
            </a:pPr>
            <a:r>
              <a:rPr kumimoji="1" lang="en-US" altLang="ja-JP" sz="2400" dirty="0" smtClean="0"/>
              <a:t>The elderly </a:t>
            </a:r>
            <a:r>
              <a:rPr lang="en-US" altLang="ja-JP" sz="2400" dirty="0" smtClean="0"/>
              <a:t>care and home care are not systematized and very much inefficient.</a:t>
            </a:r>
            <a:endParaRPr kumimoji="1" lang="ja-JP" altLang="en-US" sz="2400" dirty="0"/>
          </a:p>
        </p:txBody>
      </p:sp>
      <p:cxnSp>
        <p:nvCxnSpPr>
          <p:cNvPr id="51" name="直線コネクタ 50"/>
          <p:cNvCxnSpPr>
            <a:stCxn id="17" idx="3"/>
            <a:endCxn id="40" idx="1"/>
          </p:cNvCxnSpPr>
          <p:nvPr/>
        </p:nvCxnSpPr>
        <p:spPr>
          <a:xfrm flipV="1">
            <a:off x="2688562" y="4381254"/>
            <a:ext cx="610292" cy="1536712"/>
          </a:xfrm>
          <a:prstGeom prst="line">
            <a:avLst/>
          </a:prstGeom>
          <a:ln w="63500"/>
        </p:spPr>
        <p:style>
          <a:lnRef idx="2">
            <a:schemeClr val="accent1"/>
          </a:lnRef>
          <a:fillRef idx="0">
            <a:schemeClr val="accent1"/>
          </a:fillRef>
          <a:effectRef idx="1">
            <a:schemeClr val="accent1"/>
          </a:effectRef>
          <a:fontRef idx="minor">
            <a:schemeClr val="tx1"/>
          </a:fontRef>
        </p:style>
      </p:cxnSp>
      <p:cxnSp>
        <p:nvCxnSpPr>
          <p:cNvPr id="54" name="直線コネクタ 53"/>
          <p:cNvCxnSpPr>
            <a:stCxn id="17" idx="3"/>
          </p:cNvCxnSpPr>
          <p:nvPr/>
        </p:nvCxnSpPr>
        <p:spPr>
          <a:xfrm>
            <a:off x="2688562" y="5917966"/>
            <a:ext cx="766985" cy="4571"/>
          </a:xfrm>
          <a:prstGeom prst="line">
            <a:avLst/>
          </a:prstGeom>
          <a:ln w="63500"/>
        </p:spPr>
        <p:style>
          <a:lnRef idx="2">
            <a:schemeClr val="accent1"/>
          </a:lnRef>
          <a:fillRef idx="0">
            <a:schemeClr val="accent1"/>
          </a:fillRef>
          <a:effectRef idx="1">
            <a:schemeClr val="accent1"/>
          </a:effectRef>
          <a:fontRef idx="minor">
            <a:schemeClr val="tx1"/>
          </a:fontRef>
        </p:style>
      </p:cxnSp>
      <p:sp>
        <p:nvSpPr>
          <p:cNvPr id="17" name="テキスト ボックス 16"/>
          <p:cNvSpPr txBox="1"/>
          <p:nvPr/>
        </p:nvSpPr>
        <p:spPr>
          <a:xfrm>
            <a:off x="90724" y="5254098"/>
            <a:ext cx="2597838" cy="1327736"/>
          </a:xfrm>
          <a:prstGeom prst="rect">
            <a:avLst/>
          </a:prstGeom>
          <a:solidFill>
            <a:schemeClr val="bg1"/>
          </a:solidFill>
          <a:ln w="15875">
            <a:solidFill>
              <a:srgbClr val="000090"/>
            </a:solidFill>
          </a:ln>
        </p:spPr>
        <p:txBody>
          <a:bodyPr wrap="square" rtlCol="0">
            <a:spAutoFit/>
          </a:bodyPr>
          <a:lstStyle/>
          <a:p>
            <a:pPr>
              <a:lnSpc>
                <a:spcPts val="2400"/>
              </a:lnSpc>
            </a:pPr>
            <a:r>
              <a:rPr kumimoji="1" lang="en-US" altLang="ja-JP" sz="2400" dirty="0" smtClean="0"/>
              <a:t>Costs </a:t>
            </a:r>
            <a:r>
              <a:rPr lang="en-US" altLang="ja-JP" sz="2400" dirty="0" smtClean="0"/>
              <a:t>of PC and internet access cause a problem for the elderly.</a:t>
            </a:r>
            <a:endParaRPr kumimoji="1" lang="ja-JP" altLang="en-US" sz="2400" dirty="0"/>
          </a:p>
        </p:txBody>
      </p:sp>
      <p:cxnSp>
        <p:nvCxnSpPr>
          <p:cNvPr id="57" name="直線コネクタ 56"/>
          <p:cNvCxnSpPr>
            <a:stCxn id="8" idx="3"/>
            <a:endCxn id="11" idx="1"/>
          </p:cNvCxnSpPr>
          <p:nvPr/>
        </p:nvCxnSpPr>
        <p:spPr>
          <a:xfrm>
            <a:off x="5970924" y="1185131"/>
            <a:ext cx="692749" cy="563112"/>
          </a:xfrm>
          <a:prstGeom prst="line">
            <a:avLst/>
          </a:prstGeom>
          <a:ln w="63500"/>
        </p:spPr>
        <p:style>
          <a:lnRef idx="2">
            <a:schemeClr val="accent1"/>
          </a:lnRef>
          <a:fillRef idx="0">
            <a:schemeClr val="accent1"/>
          </a:fillRef>
          <a:effectRef idx="1">
            <a:schemeClr val="accent1"/>
          </a:effectRef>
          <a:fontRef idx="minor">
            <a:schemeClr val="tx1"/>
          </a:fontRef>
        </p:style>
      </p:cxnSp>
      <p:cxnSp>
        <p:nvCxnSpPr>
          <p:cNvPr id="64" name="直線コネクタ 63"/>
          <p:cNvCxnSpPr>
            <a:stCxn id="14" idx="1"/>
            <a:endCxn id="8" idx="3"/>
          </p:cNvCxnSpPr>
          <p:nvPr/>
        </p:nvCxnSpPr>
        <p:spPr>
          <a:xfrm flipH="1" flipV="1">
            <a:off x="5970924" y="1185131"/>
            <a:ext cx="692749" cy="2871614"/>
          </a:xfrm>
          <a:prstGeom prst="line">
            <a:avLst/>
          </a:prstGeom>
          <a:ln w="63500"/>
        </p:spPr>
        <p:style>
          <a:lnRef idx="2">
            <a:schemeClr val="accent1"/>
          </a:lnRef>
          <a:fillRef idx="0">
            <a:schemeClr val="accent1"/>
          </a:fillRef>
          <a:effectRef idx="1">
            <a:schemeClr val="accent1"/>
          </a:effectRef>
          <a:fontRef idx="minor">
            <a:schemeClr val="tx1"/>
          </a:fontRef>
        </p:style>
      </p:cxnSp>
      <p:cxnSp>
        <p:nvCxnSpPr>
          <p:cNvPr id="74" name="直線コネクタ 73"/>
          <p:cNvCxnSpPr>
            <a:stCxn id="18" idx="1"/>
            <a:endCxn id="12" idx="3"/>
          </p:cNvCxnSpPr>
          <p:nvPr/>
        </p:nvCxnSpPr>
        <p:spPr>
          <a:xfrm flipH="1" flipV="1">
            <a:off x="5954426" y="2841956"/>
            <a:ext cx="709247" cy="3061353"/>
          </a:xfrm>
          <a:prstGeom prst="line">
            <a:avLst/>
          </a:prstGeom>
          <a:ln w="63500"/>
        </p:spPr>
        <p:style>
          <a:lnRef idx="2">
            <a:schemeClr val="accent1"/>
          </a:lnRef>
          <a:fillRef idx="0">
            <a:schemeClr val="accent1"/>
          </a:fillRef>
          <a:effectRef idx="1">
            <a:schemeClr val="accent1"/>
          </a:effectRef>
          <a:fontRef idx="minor">
            <a:schemeClr val="tx1"/>
          </a:fontRef>
        </p:style>
      </p:cxnSp>
      <p:cxnSp>
        <p:nvCxnSpPr>
          <p:cNvPr id="77" name="直線コネクタ 76"/>
          <p:cNvCxnSpPr>
            <a:stCxn id="18" idx="1"/>
            <a:endCxn id="40" idx="3"/>
          </p:cNvCxnSpPr>
          <p:nvPr/>
        </p:nvCxnSpPr>
        <p:spPr>
          <a:xfrm flipH="1" flipV="1">
            <a:off x="5954427" y="4381254"/>
            <a:ext cx="709246" cy="1522055"/>
          </a:xfrm>
          <a:prstGeom prst="line">
            <a:avLst/>
          </a:prstGeom>
          <a:ln w="63500"/>
        </p:spPr>
        <p:style>
          <a:lnRef idx="2">
            <a:schemeClr val="accent1"/>
          </a:lnRef>
          <a:fillRef idx="0">
            <a:schemeClr val="accent1"/>
          </a:fillRef>
          <a:effectRef idx="1">
            <a:schemeClr val="accent1"/>
          </a:effectRef>
          <a:fontRef idx="minor">
            <a:schemeClr val="tx1"/>
          </a:fontRef>
        </p:style>
      </p:cxnSp>
      <p:cxnSp>
        <p:nvCxnSpPr>
          <p:cNvPr id="80" name="直線コネクタ 79"/>
          <p:cNvCxnSpPr>
            <a:stCxn id="18" idx="1"/>
          </p:cNvCxnSpPr>
          <p:nvPr/>
        </p:nvCxnSpPr>
        <p:spPr>
          <a:xfrm flipH="1" flipV="1">
            <a:off x="5970927" y="5882844"/>
            <a:ext cx="692746" cy="20465"/>
          </a:xfrm>
          <a:prstGeom prst="line">
            <a:avLst/>
          </a:prstGeom>
          <a:ln w="63500"/>
        </p:spPr>
        <p:style>
          <a:lnRef idx="2">
            <a:schemeClr val="accent1"/>
          </a:lnRef>
          <a:fillRef idx="0">
            <a:schemeClr val="accent1"/>
          </a:fillRef>
          <a:effectRef idx="1">
            <a:schemeClr val="accent1"/>
          </a:effectRef>
          <a:fontRef idx="minor">
            <a:schemeClr val="tx1"/>
          </a:fontRef>
        </p:style>
      </p:cxnSp>
      <p:sp>
        <p:nvSpPr>
          <p:cNvPr id="11" name="テキスト ボックス 10"/>
          <p:cNvSpPr txBox="1"/>
          <p:nvPr/>
        </p:nvSpPr>
        <p:spPr>
          <a:xfrm>
            <a:off x="6663673" y="468822"/>
            <a:ext cx="2383420" cy="2558842"/>
          </a:xfrm>
          <a:prstGeom prst="rect">
            <a:avLst/>
          </a:prstGeom>
          <a:solidFill>
            <a:srgbClr val="FFFF00"/>
          </a:solidFill>
          <a:ln w="15875">
            <a:solidFill>
              <a:srgbClr val="000090"/>
            </a:solidFill>
          </a:ln>
        </p:spPr>
        <p:txBody>
          <a:bodyPr wrap="square" rtlCol="0">
            <a:spAutoFit/>
          </a:bodyPr>
          <a:lstStyle/>
          <a:p>
            <a:pPr>
              <a:lnSpc>
                <a:spcPts val="2400"/>
              </a:lnSpc>
            </a:pPr>
            <a:r>
              <a:rPr kumimoji="1" lang="en-US" altLang="ja-JP" sz="2400" dirty="0" smtClean="0"/>
              <a:t>PHR/</a:t>
            </a:r>
            <a:r>
              <a:rPr lang="en-US" altLang="ja-JP" sz="2400" dirty="0" smtClean="0"/>
              <a:t>EHR </a:t>
            </a:r>
            <a:r>
              <a:rPr kumimoji="1" lang="en-US" altLang="ja-JP" sz="2400" dirty="0" smtClean="0"/>
              <a:t>and other database systems lack standardization. </a:t>
            </a:r>
            <a:r>
              <a:rPr lang="en-US" altLang="ja-JP" sz="2400" dirty="0" smtClean="0"/>
              <a:t>Multi-investment on ICT systems  due to lack of inter-operability.  </a:t>
            </a:r>
            <a:endParaRPr lang="ja-JP" altLang="en-US" sz="2400" dirty="0" smtClean="0"/>
          </a:p>
        </p:txBody>
      </p:sp>
      <p:sp>
        <p:nvSpPr>
          <p:cNvPr id="14" name="テキスト ボックス 13"/>
          <p:cNvSpPr txBox="1"/>
          <p:nvPr/>
        </p:nvSpPr>
        <p:spPr>
          <a:xfrm>
            <a:off x="6663673" y="3087249"/>
            <a:ext cx="2383420" cy="1938992"/>
          </a:xfrm>
          <a:prstGeom prst="rect">
            <a:avLst/>
          </a:prstGeom>
          <a:solidFill>
            <a:schemeClr val="bg1"/>
          </a:solidFill>
          <a:ln w="15875">
            <a:solidFill>
              <a:srgbClr val="000090"/>
            </a:solidFill>
          </a:ln>
        </p:spPr>
        <p:txBody>
          <a:bodyPr wrap="square" rtlCol="0">
            <a:spAutoFit/>
          </a:bodyPr>
          <a:lstStyle/>
          <a:p>
            <a:pPr>
              <a:lnSpc>
                <a:spcPts val="2400"/>
              </a:lnSpc>
            </a:pPr>
            <a:r>
              <a:rPr lang="en-US" altLang="ja-JP" sz="2400" dirty="0" smtClean="0"/>
              <a:t>Laws and regulations work as barriers.  Many medical laws were made before internet.</a:t>
            </a:r>
            <a:endParaRPr kumimoji="1" lang="ja-JP" altLang="en-US" sz="2400" dirty="0"/>
          </a:p>
        </p:txBody>
      </p:sp>
      <p:sp>
        <p:nvSpPr>
          <p:cNvPr id="18" name="テキスト ボックス 17"/>
          <p:cNvSpPr txBox="1"/>
          <p:nvPr/>
        </p:nvSpPr>
        <p:spPr>
          <a:xfrm>
            <a:off x="6663673" y="5085553"/>
            <a:ext cx="2383420" cy="1635512"/>
          </a:xfrm>
          <a:prstGeom prst="rect">
            <a:avLst/>
          </a:prstGeom>
          <a:solidFill>
            <a:schemeClr val="bg1"/>
          </a:solidFill>
          <a:ln w="15875">
            <a:solidFill>
              <a:srgbClr val="000090"/>
            </a:solidFill>
          </a:ln>
        </p:spPr>
        <p:txBody>
          <a:bodyPr wrap="square" rtlCol="0">
            <a:spAutoFit/>
          </a:bodyPr>
          <a:lstStyle/>
          <a:p>
            <a:pPr>
              <a:lnSpc>
                <a:spcPts val="2400"/>
              </a:lnSpc>
            </a:pPr>
            <a:r>
              <a:rPr kumimoji="1" lang="en-US" altLang="ja-JP" sz="2400" dirty="0" smtClean="0"/>
              <a:t>Need to formulate proper policies to use </a:t>
            </a:r>
            <a:r>
              <a:rPr lang="en-US" altLang="ja-JP" sz="2400" dirty="0" smtClean="0"/>
              <a:t>tax money to induce incentives.  </a:t>
            </a:r>
            <a:endParaRPr kumimoji="1" lang="ja-JP" altLang="en-US" sz="2400" dirty="0"/>
          </a:p>
        </p:txBody>
      </p:sp>
      <p:sp>
        <p:nvSpPr>
          <p:cNvPr id="15" name="テキスト ボックス 14"/>
          <p:cNvSpPr txBox="1"/>
          <p:nvPr/>
        </p:nvSpPr>
        <p:spPr>
          <a:xfrm>
            <a:off x="3298856" y="5424718"/>
            <a:ext cx="2655573" cy="1019959"/>
          </a:xfrm>
          <a:prstGeom prst="rect">
            <a:avLst/>
          </a:prstGeom>
          <a:solidFill>
            <a:schemeClr val="bg1"/>
          </a:solidFill>
          <a:ln w="15875">
            <a:solidFill>
              <a:srgbClr val="000090"/>
            </a:solidFill>
          </a:ln>
        </p:spPr>
        <p:txBody>
          <a:bodyPr wrap="square" rtlCol="0">
            <a:spAutoFit/>
          </a:bodyPr>
          <a:lstStyle/>
          <a:p>
            <a:pPr>
              <a:lnSpc>
                <a:spcPts val="2400"/>
              </a:lnSpc>
            </a:pPr>
            <a:r>
              <a:rPr kumimoji="1" lang="en-US" altLang="ja-JP" sz="2400" smtClean="0"/>
              <a:t>Employ </a:t>
            </a:r>
            <a:r>
              <a:rPr kumimoji="1" lang="en-US" altLang="ja-JP" sz="2400" smtClean="0"/>
              <a:t>  </a:t>
            </a:r>
            <a:r>
              <a:rPr kumimoji="1" lang="en-US" altLang="ja-JP" sz="2400" dirty="0" smtClean="0"/>
              <a:t>“community model.”</a:t>
            </a:r>
            <a:endParaRPr kumimoji="1" lang="ja-JP" altLang="en-US" sz="2400" dirty="0"/>
          </a:p>
        </p:txBody>
      </p:sp>
      <p:sp>
        <p:nvSpPr>
          <p:cNvPr id="40" name="テキスト ボックス 39"/>
          <p:cNvSpPr txBox="1"/>
          <p:nvPr/>
        </p:nvSpPr>
        <p:spPr>
          <a:xfrm>
            <a:off x="3298854" y="3873422"/>
            <a:ext cx="2655573" cy="1015663"/>
          </a:xfrm>
          <a:prstGeom prst="rect">
            <a:avLst/>
          </a:prstGeom>
          <a:solidFill>
            <a:schemeClr val="bg1"/>
          </a:solidFill>
          <a:ln w="15875">
            <a:solidFill>
              <a:srgbClr val="000090"/>
            </a:solidFill>
          </a:ln>
        </p:spPr>
        <p:txBody>
          <a:bodyPr wrap="square" rtlCol="0">
            <a:spAutoFit/>
          </a:bodyPr>
          <a:lstStyle/>
          <a:p>
            <a:pPr>
              <a:lnSpc>
                <a:spcPts val="2400"/>
              </a:lnSpc>
            </a:pPr>
            <a:r>
              <a:rPr lang="en-US" altLang="ja-JP" sz="2400" dirty="0" smtClean="0"/>
              <a:t>Policies to reimburse a part of  </a:t>
            </a:r>
            <a:r>
              <a:rPr lang="en-US" altLang="ja-JP" sz="2400" dirty="0" smtClean="0"/>
              <a:t>ICT </a:t>
            </a:r>
            <a:r>
              <a:rPr lang="en-US" altLang="ja-JP" sz="2400" dirty="0" smtClean="0"/>
              <a:t>costs.</a:t>
            </a:r>
            <a:endParaRPr kumimoji="1" lang="ja-JP" altLang="en-US" sz="2400" dirty="0"/>
          </a:p>
        </p:txBody>
      </p:sp>
      <p:sp>
        <p:nvSpPr>
          <p:cNvPr id="8" name="テキスト ボックス 7"/>
          <p:cNvSpPr txBox="1"/>
          <p:nvPr/>
        </p:nvSpPr>
        <p:spPr>
          <a:xfrm>
            <a:off x="3315351" y="523411"/>
            <a:ext cx="2655573" cy="1323439"/>
          </a:xfrm>
          <a:prstGeom prst="rect">
            <a:avLst/>
          </a:prstGeom>
          <a:solidFill>
            <a:srgbClr val="FFFF00"/>
          </a:solidFill>
          <a:ln w="15875">
            <a:solidFill>
              <a:srgbClr val="000090"/>
            </a:solidFill>
          </a:ln>
        </p:spPr>
        <p:txBody>
          <a:bodyPr wrap="square" rtlCol="0">
            <a:spAutoFit/>
          </a:bodyPr>
          <a:lstStyle/>
          <a:p>
            <a:pPr>
              <a:lnSpc>
                <a:spcPts val="2400"/>
              </a:lnSpc>
            </a:pPr>
            <a:r>
              <a:rPr lang="en-US" altLang="ja-JP" sz="2400" dirty="0" smtClean="0"/>
              <a:t>Use of database and telemedicine to share information </a:t>
            </a:r>
            <a:r>
              <a:rPr lang="en-US" altLang="ja-JP" sz="2400" dirty="0" smtClean="0"/>
              <a:t>and </a:t>
            </a:r>
            <a:r>
              <a:rPr lang="en-US" altLang="ja-JP" sz="2400" dirty="0" smtClean="0"/>
              <a:t>resources.</a:t>
            </a:r>
            <a:endParaRPr kumimoji="1" lang="ja-JP" altLang="en-US" sz="2400" dirty="0"/>
          </a:p>
        </p:txBody>
      </p:sp>
      <p:cxnSp>
        <p:nvCxnSpPr>
          <p:cNvPr id="29" name="直線コネクタ 28"/>
          <p:cNvCxnSpPr>
            <a:stCxn id="5" idx="3"/>
            <a:endCxn id="12" idx="1"/>
          </p:cNvCxnSpPr>
          <p:nvPr/>
        </p:nvCxnSpPr>
        <p:spPr>
          <a:xfrm flipV="1">
            <a:off x="2688565" y="2841956"/>
            <a:ext cx="610288" cy="1749087"/>
          </a:xfrm>
          <a:prstGeom prst="line">
            <a:avLst/>
          </a:prstGeom>
          <a:ln w="63500"/>
        </p:spPr>
        <p:style>
          <a:lnRef idx="2">
            <a:schemeClr val="accent1"/>
          </a:lnRef>
          <a:fillRef idx="0">
            <a:schemeClr val="accent1"/>
          </a:fillRef>
          <a:effectRef idx="1">
            <a:schemeClr val="accent1"/>
          </a:effectRef>
          <a:fontRef idx="minor">
            <a:schemeClr val="tx1"/>
          </a:fontRef>
        </p:style>
      </p:cxnSp>
      <p:sp>
        <p:nvSpPr>
          <p:cNvPr id="12" name="テキスト ボックス 11"/>
          <p:cNvSpPr txBox="1"/>
          <p:nvPr/>
        </p:nvSpPr>
        <p:spPr>
          <a:xfrm>
            <a:off x="3298853" y="2331976"/>
            <a:ext cx="2655573" cy="1019959"/>
          </a:xfrm>
          <a:prstGeom prst="rect">
            <a:avLst/>
          </a:prstGeom>
          <a:solidFill>
            <a:schemeClr val="bg1"/>
          </a:solidFill>
          <a:ln w="15875">
            <a:solidFill>
              <a:srgbClr val="000090"/>
            </a:solidFill>
          </a:ln>
        </p:spPr>
        <p:txBody>
          <a:bodyPr wrap="square" rtlCol="0">
            <a:spAutoFit/>
          </a:bodyPr>
          <a:lstStyle/>
          <a:p>
            <a:pPr>
              <a:lnSpc>
                <a:spcPts val="2400"/>
              </a:lnSpc>
            </a:pPr>
            <a:r>
              <a:rPr kumimoji="1" lang="en-US" altLang="ja-JP" sz="2400" dirty="0" smtClean="0"/>
              <a:t>Promote </a:t>
            </a:r>
            <a:r>
              <a:rPr lang="en-US" altLang="ja-JP" sz="2400" dirty="0" smtClean="0"/>
              <a:t>p</a:t>
            </a:r>
            <a:r>
              <a:rPr kumimoji="1" lang="en-US" altLang="ja-JP" sz="2400" dirty="0" smtClean="0"/>
              <a:t>reventive </a:t>
            </a:r>
            <a:r>
              <a:rPr kumimoji="1" lang="en-US" altLang="ja-JP" sz="2400" dirty="0" smtClean="0"/>
              <a:t>medicine to reduce total costs.</a:t>
            </a:r>
            <a:endParaRPr kumimoji="1" lang="ja-JP" altLang="en-US" sz="2400" dirty="0"/>
          </a:p>
        </p:txBody>
      </p:sp>
      <p:cxnSp>
        <p:nvCxnSpPr>
          <p:cNvPr id="36" name="直線コネクタ 35"/>
          <p:cNvCxnSpPr>
            <a:endCxn id="14" idx="1"/>
          </p:cNvCxnSpPr>
          <p:nvPr/>
        </p:nvCxnSpPr>
        <p:spPr>
          <a:xfrm flipV="1">
            <a:off x="5970927" y="4056745"/>
            <a:ext cx="692746" cy="534298"/>
          </a:xfrm>
          <a:prstGeom prst="line">
            <a:avLst/>
          </a:prstGeom>
          <a:ln w="63500"/>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円/楕円 44"/>
          <p:cNvSpPr/>
          <p:nvPr/>
        </p:nvSpPr>
        <p:spPr>
          <a:xfrm>
            <a:off x="228600" y="4953000"/>
            <a:ext cx="2209800" cy="1828800"/>
          </a:xfrm>
          <a:prstGeom prst="ellipse">
            <a:avLst/>
          </a:prstGeom>
          <a:solidFill>
            <a:schemeClr val="accent5">
              <a:lumMod val="20000"/>
              <a:lumOff val="80000"/>
              <a:alpha val="91000"/>
            </a:schemeClr>
          </a:solidFill>
          <a:ln w="31750">
            <a:solidFill>
              <a:srgbClr val="0000F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 name="円/楕円 16"/>
          <p:cNvSpPr/>
          <p:nvPr/>
        </p:nvSpPr>
        <p:spPr>
          <a:xfrm>
            <a:off x="827584" y="1752600"/>
            <a:ext cx="6464998" cy="2877432"/>
          </a:xfrm>
          <a:prstGeom prst="ellipse">
            <a:avLst/>
          </a:prstGeom>
          <a:noFill/>
          <a:ln w="254000">
            <a:solidFill>
              <a:schemeClr val="accent2">
                <a:lumMod val="20000"/>
                <a:lumOff val="8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pic>
        <p:nvPicPr>
          <p:cNvPr id="8" name="図 7" descr="http://www.akanekai.jp/sinryou.gif"/>
          <p:cNvPicPr/>
          <p:nvPr/>
        </p:nvPicPr>
        <p:blipFill>
          <a:blip r:embed="rId2" cstate="print"/>
          <a:srcRect l="21340" t="21164" r="17108" b="19224"/>
          <a:stretch>
            <a:fillRect/>
          </a:stretch>
        </p:blipFill>
        <p:spPr bwMode="auto">
          <a:xfrm>
            <a:off x="5715000" y="1219200"/>
            <a:ext cx="906439" cy="827625"/>
          </a:xfrm>
          <a:prstGeom prst="rect">
            <a:avLst/>
          </a:prstGeom>
          <a:noFill/>
          <a:ln w="9525">
            <a:noFill/>
            <a:miter lim="800000"/>
            <a:headEnd/>
            <a:tailEnd/>
          </a:ln>
        </p:spPr>
      </p:pic>
      <p:pic>
        <p:nvPicPr>
          <p:cNvPr id="5" name="図 4" descr="http://tokumaterial.com/c_mat/m_build/build_007a.jpg"/>
          <p:cNvPicPr/>
          <p:nvPr/>
        </p:nvPicPr>
        <p:blipFill>
          <a:blip r:embed="rId3" cstate="print">
            <a:clrChange>
              <a:clrFrom>
                <a:srgbClr val="FFFFFF"/>
              </a:clrFrom>
              <a:clrTo>
                <a:srgbClr val="FFFFFF">
                  <a:alpha val="0"/>
                </a:srgbClr>
              </a:clrTo>
            </a:clrChange>
          </a:blip>
          <a:srcRect l="4750" t="26750" r="5500" b="6000"/>
          <a:stretch>
            <a:fillRect/>
          </a:stretch>
        </p:blipFill>
        <p:spPr bwMode="auto">
          <a:xfrm>
            <a:off x="3124200" y="762000"/>
            <a:ext cx="1392073" cy="1023564"/>
          </a:xfrm>
          <a:prstGeom prst="rect">
            <a:avLst/>
          </a:prstGeom>
          <a:noFill/>
          <a:ln w="9525">
            <a:noFill/>
            <a:miter lim="800000"/>
            <a:headEnd/>
            <a:tailEnd/>
          </a:ln>
        </p:spPr>
      </p:pic>
      <p:pic>
        <p:nvPicPr>
          <p:cNvPr id="6" name="図 5" descr="http://freesozais.com/free/i_structure/structure_034.jpg"/>
          <p:cNvPicPr/>
          <p:nvPr/>
        </p:nvPicPr>
        <p:blipFill>
          <a:blip r:embed="rId4" cstate="print"/>
          <a:srcRect t="17667" b="8000"/>
          <a:stretch>
            <a:fillRect/>
          </a:stretch>
        </p:blipFill>
        <p:spPr bwMode="auto">
          <a:xfrm>
            <a:off x="762000" y="1371600"/>
            <a:ext cx="1136035" cy="778201"/>
          </a:xfrm>
          <a:prstGeom prst="rect">
            <a:avLst/>
          </a:prstGeom>
          <a:noFill/>
          <a:ln w="9525">
            <a:noFill/>
            <a:miter lim="800000"/>
            <a:headEnd/>
            <a:tailEnd/>
          </a:ln>
        </p:spPr>
      </p:pic>
      <p:pic>
        <p:nvPicPr>
          <p:cNvPr id="7" name="図 6" descr="家"/>
          <p:cNvPicPr/>
          <p:nvPr/>
        </p:nvPicPr>
        <p:blipFill>
          <a:blip r:embed="rId5" cstate="print"/>
          <a:srcRect/>
          <a:stretch>
            <a:fillRect/>
          </a:stretch>
        </p:blipFill>
        <p:spPr bwMode="auto">
          <a:xfrm>
            <a:off x="712933" y="5517232"/>
            <a:ext cx="936104" cy="864096"/>
          </a:xfrm>
          <a:prstGeom prst="rect">
            <a:avLst/>
          </a:prstGeom>
          <a:noFill/>
          <a:ln w="9525">
            <a:noFill/>
            <a:miter lim="800000"/>
            <a:headEnd/>
            <a:tailEnd/>
          </a:ln>
        </p:spPr>
      </p:pic>
      <p:pic>
        <p:nvPicPr>
          <p:cNvPr id="10" name="Picture 53" descr="keikan_0049"/>
          <p:cNvPicPr>
            <a:picLocks noChangeAspect="1" noChangeArrowheads="1"/>
          </p:cNvPicPr>
          <p:nvPr/>
        </p:nvPicPr>
        <p:blipFill>
          <a:blip r:embed="rId6" cstate="print"/>
          <a:srcRect/>
          <a:stretch>
            <a:fillRect/>
          </a:stretch>
        </p:blipFill>
        <p:spPr bwMode="auto">
          <a:xfrm>
            <a:off x="706893" y="3125070"/>
            <a:ext cx="1033756" cy="608730"/>
          </a:xfrm>
          <a:prstGeom prst="rect">
            <a:avLst/>
          </a:prstGeom>
          <a:noFill/>
        </p:spPr>
      </p:pic>
      <p:sp>
        <p:nvSpPr>
          <p:cNvPr id="11" name="角丸四角形 10"/>
          <p:cNvSpPr/>
          <p:nvPr/>
        </p:nvSpPr>
        <p:spPr>
          <a:xfrm>
            <a:off x="3988295" y="1698104"/>
            <a:ext cx="1643383" cy="3958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kumimoji="1" lang="en-US" altLang="ja-JP" sz="2000" dirty="0" smtClean="0"/>
              <a:t>hospital</a:t>
            </a:r>
            <a:endParaRPr kumimoji="1" lang="ja-JP" altLang="en-US" sz="2000" dirty="0"/>
          </a:p>
        </p:txBody>
      </p:sp>
      <p:sp>
        <p:nvSpPr>
          <p:cNvPr id="13" name="角丸四角形 12"/>
          <p:cNvSpPr/>
          <p:nvPr/>
        </p:nvSpPr>
        <p:spPr>
          <a:xfrm>
            <a:off x="107212" y="3710021"/>
            <a:ext cx="2168994" cy="439059"/>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kumimoji="1" lang="en-US" altLang="ja-JP" sz="2000" dirty="0" smtClean="0"/>
              <a:t>care businesses</a:t>
            </a:r>
            <a:endParaRPr kumimoji="1" lang="ja-JP" altLang="en-US" sz="2000" dirty="0"/>
          </a:p>
        </p:txBody>
      </p:sp>
      <p:sp>
        <p:nvSpPr>
          <p:cNvPr id="14" name="角丸四角形 13"/>
          <p:cNvSpPr/>
          <p:nvPr/>
        </p:nvSpPr>
        <p:spPr>
          <a:xfrm>
            <a:off x="1676400" y="1600200"/>
            <a:ext cx="1447800" cy="452436"/>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altLang="ja-JP" sz="2000" dirty="0"/>
              <a:t>d</a:t>
            </a:r>
            <a:r>
              <a:rPr kumimoji="1" lang="en-US" altLang="ja-JP" sz="2000" dirty="0" smtClean="0"/>
              <a:t>rug stores</a:t>
            </a:r>
            <a:endParaRPr kumimoji="1" lang="ja-JP" altLang="en-US" sz="2000" dirty="0"/>
          </a:p>
        </p:txBody>
      </p:sp>
      <p:sp>
        <p:nvSpPr>
          <p:cNvPr id="15" name="角丸四角形 14"/>
          <p:cNvSpPr/>
          <p:nvPr/>
        </p:nvSpPr>
        <p:spPr>
          <a:xfrm>
            <a:off x="5943600" y="2057400"/>
            <a:ext cx="1606321" cy="39651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kumimoji="1" lang="en-US" altLang="ja-JP" sz="2000" dirty="0" smtClean="0"/>
              <a:t>clinics</a:t>
            </a:r>
            <a:endParaRPr kumimoji="1" lang="ja-JP" altLang="en-US" sz="2000" dirty="0"/>
          </a:p>
        </p:txBody>
      </p:sp>
      <p:sp>
        <p:nvSpPr>
          <p:cNvPr id="16" name="角丸四角形 15"/>
          <p:cNvSpPr/>
          <p:nvPr/>
        </p:nvSpPr>
        <p:spPr>
          <a:xfrm>
            <a:off x="107212" y="6309320"/>
            <a:ext cx="1901865" cy="360040"/>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altLang="ja-JP" dirty="0">
                <a:solidFill>
                  <a:schemeClr val="tx1"/>
                </a:solidFill>
              </a:rPr>
              <a:t>p</a:t>
            </a:r>
            <a:r>
              <a:rPr kumimoji="1" lang="en-US" altLang="ja-JP" dirty="0" smtClean="0">
                <a:solidFill>
                  <a:schemeClr val="tx1"/>
                </a:solidFill>
              </a:rPr>
              <a:t>atients at home</a:t>
            </a:r>
            <a:endParaRPr kumimoji="1" lang="ja-JP" altLang="en-US" dirty="0">
              <a:solidFill>
                <a:schemeClr val="tx1"/>
              </a:solidFill>
            </a:endParaRPr>
          </a:p>
        </p:txBody>
      </p:sp>
      <p:sp>
        <p:nvSpPr>
          <p:cNvPr id="18" name="正方形/長方形 17"/>
          <p:cNvSpPr/>
          <p:nvPr/>
        </p:nvSpPr>
        <p:spPr>
          <a:xfrm>
            <a:off x="2438400" y="2362200"/>
            <a:ext cx="3024336" cy="159675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19" name="角丸四角形 18"/>
          <p:cNvSpPr/>
          <p:nvPr/>
        </p:nvSpPr>
        <p:spPr>
          <a:xfrm>
            <a:off x="3733800" y="2451536"/>
            <a:ext cx="1600200" cy="457200"/>
          </a:xfrm>
          <a:prstGeom prst="roundRect">
            <a:avLst/>
          </a:prstGeom>
          <a:solidFill>
            <a:schemeClr val="bg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1400" dirty="0" smtClean="0">
                <a:solidFill>
                  <a:srgbClr val="333399"/>
                </a:solidFill>
              </a:rPr>
              <a:t>certification of users</a:t>
            </a:r>
            <a:endParaRPr kumimoji="1" lang="ja-JP" altLang="en-US" sz="1400" dirty="0">
              <a:solidFill>
                <a:srgbClr val="333399"/>
              </a:solidFill>
            </a:endParaRPr>
          </a:p>
        </p:txBody>
      </p:sp>
      <p:sp>
        <p:nvSpPr>
          <p:cNvPr id="21" name="角丸四角形 20"/>
          <p:cNvSpPr/>
          <p:nvPr/>
        </p:nvSpPr>
        <p:spPr>
          <a:xfrm>
            <a:off x="2590800" y="2471707"/>
            <a:ext cx="990600" cy="437029"/>
          </a:xfrm>
          <a:prstGeom prst="roundRect">
            <a:avLst/>
          </a:prstGeom>
          <a:solidFill>
            <a:schemeClr val="bg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1400" dirty="0" smtClean="0">
                <a:solidFill>
                  <a:srgbClr val="333399"/>
                </a:solidFill>
              </a:rPr>
              <a:t>p</a:t>
            </a:r>
            <a:r>
              <a:rPr kumimoji="1" lang="en-US" altLang="ja-JP" sz="1400" dirty="0" smtClean="0">
                <a:solidFill>
                  <a:srgbClr val="333399"/>
                </a:solidFill>
              </a:rPr>
              <a:t>atient ID</a:t>
            </a:r>
            <a:endParaRPr kumimoji="1" lang="ja-JP" altLang="en-US" sz="1400" dirty="0">
              <a:solidFill>
                <a:srgbClr val="333399"/>
              </a:solidFill>
            </a:endParaRPr>
          </a:p>
        </p:txBody>
      </p:sp>
      <p:sp>
        <p:nvSpPr>
          <p:cNvPr id="31" name="角丸四角形 30"/>
          <p:cNvSpPr/>
          <p:nvPr/>
        </p:nvSpPr>
        <p:spPr>
          <a:xfrm>
            <a:off x="5410200" y="5715000"/>
            <a:ext cx="1728068" cy="864096"/>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dirty="0" smtClean="0"/>
              <a:t>data center</a:t>
            </a:r>
          </a:p>
          <a:p>
            <a:pPr algn="ctr"/>
            <a:r>
              <a:rPr lang="en-US" altLang="ja-JP" dirty="0" smtClean="0"/>
              <a:t>at remote cite</a:t>
            </a:r>
            <a:endParaRPr kumimoji="1" lang="ja-JP" altLang="en-US" dirty="0"/>
          </a:p>
        </p:txBody>
      </p:sp>
      <p:pic>
        <p:nvPicPr>
          <p:cNvPr id="41" name="Picture 149"/>
          <p:cNvPicPr>
            <a:picLocks noChangeAspect="1" noChangeArrowheads="1"/>
          </p:cNvPicPr>
          <p:nvPr/>
        </p:nvPicPr>
        <p:blipFill>
          <a:blip r:embed="rId7" cstate="print"/>
          <a:srcRect/>
          <a:stretch>
            <a:fillRect/>
          </a:stretch>
        </p:blipFill>
        <p:spPr bwMode="auto">
          <a:xfrm>
            <a:off x="6781800" y="1371600"/>
            <a:ext cx="571075" cy="571075"/>
          </a:xfrm>
          <a:prstGeom prst="rect">
            <a:avLst/>
          </a:prstGeom>
          <a:noFill/>
          <a:ln w="9525">
            <a:noFill/>
            <a:round/>
            <a:headEnd/>
            <a:tailEnd/>
          </a:ln>
          <a:effectLst/>
        </p:spPr>
      </p:pic>
      <p:pic>
        <p:nvPicPr>
          <p:cNvPr id="42" name="Picture 149"/>
          <p:cNvPicPr>
            <a:picLocks noChangeAspect="1" noChangeArrowheads="1"/>
          </p:cNvPicPr>
          <p:nvPr/>
        </p:nvPicPr>
        <p:blipFill>
          <a:blip r:embed="rId7" cstate="print"/>
          <a:srcRect/>
          <a:stretch>
            <a:fillRect/>
          </a:stretch>
        </p:blipFill>
        <p:spPr bwMode="auto">
          <a:xfrm>
            <a:off x="4419600" y="1066800"/>
            <a:ext cx="571075" cy="571075"/>
          </a:xfrm>
          <a:prstGeom prst="rect">
            <a:avLst/>
          </a:prstGeom>
          <a:noFill/>
          <a:ln w="9525">
            <a:noFill/>
            <a:round/>
            <a:headEnd/>
            <a:tailEnd/>
          </a:ln>
          <a:effectLst/>
        </p:spPr>
      </p:pic>
      <p:sp>
        <p:nvSpPr>
          <p:cNvPr id="44" name="角丸四角形 43"/>
          <p:cNvSpPr/>
          <p:nvPr/>
        </p:nvSpPr>
        <p:spPr>
          <a:xfrm>
            <a:off x="-72008" y="0"/>
            <a:ext cx="9366518" cy="762000"/>
          </a:xfrm>
          <a:prstGeom prst="roundRect">
            <a:avLst/>
          </a:prstGeom>
          <a:solidFill>
            <a:srgbClr val="008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2400" dirty="0" smtClean="0">
                <a:solidFill>
                  <a:schemeClr val="bg1"/>
                </a:solidFill>
              </a:rPr>
              <a:t>Information sharing “low cost” network connecting all related players </a:t>
            </a:r>
          </a:p>
          <a:p>
            <a:pPr algn="ctr"/>
            <a:r>
              <a:rPr lang="en-US" altLang="ja-JP" sz="2400" dirty="0" smtClean="0">
                <a:solidFill>
                  <a:schemeClr val="bg1"/>
                </a:solidFill>
              </a:rPr>
              <a:t>in the City of </a:t>
            </a:r>
            <a:r>
              <a:rPr lang="en-US" altLang="ja-JP" sz="2400" dirty="0" err="1" smtClean="0">
                <a:solidFill>
                  <a:schemeClr val="bg1"/>
                </a:solidFill>
              </a:rPr>
              <a:t>Miyako</a:t>
            </a:r>
            <a:endParaRPr kumimoji="1" lang="ja-JP" altLang="en-US" sz="2400" dirty="0">
              <a:solidFill>
                <a:schemeClr val="bg1"/>
              </a:solidFill>
            </a:endParaRPr>
          </a:p>
        </p:txBody>
      </p:sp>
      <p:pic>
        <p:nvPicPr>
          <p:cNvPr id="47" name="Picture 53" descr="keikan_0049"/>
          <p:cNvPicPr>
            <a:picLocks noChangeAspect="1" noChangeArrowheads="1"/>
          </p:cNvPicPr>
          <p:nvPr/>
        </p:nvPicPr>
        <p:blipFill>
          <a:blip r:embed="rId6" cstate="print"/>
          <a:srcRect/>
          <a:stretch>
            <a:fillRect/>
          </a:stretch>
        </p:blipFill>
        <p:spPr bwMode="auto">
          <a:xfrm>
            <a:off x="3161205" y="4419600"/>
            <a:ext cx="1033756" cy="608730"/>
          </a:xfrm>
          <a:prstGeom prst="rect">
            <a:avLst/>
          </a:prstGeom>
          <a:noFill/>
        </p:spPr>
      </p:pic>
      <p:sp>
        <p:nvSpPr>
          <p:cNvPr id="48" name="角丸四角形 47"/>
          <p:cNvSpPr/>
          <p:nvPr/>
        </p:nvSpPr>
        <p:spPr>
          <a:xfrm>
            <a:off x="2657149" y="5047341"/>
            <a:ext cx="1842843" cy="439059"/>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altLang="ja-JP" sz="2000" dirty="0"/>
              <a:t>v</a:t>
            </a:r>
            <a:r>
              <a:rPr kumimoji="1" lang="en-US" altLang="ja-JP" sz="2000" dirty="0" smtClean="0"/>
              <a:t>isiting nurses</a:t>
            </a:r>
            <a:endParaRPr kumimoji="1" lang="ja-JP" altLang="en-US" sz="2000" dirty="0"/>
          </a:p>
        </p:txBody>
      </p:sp>
      <p:cxnSp>
        <p:nvCxnSpPr>
          <p:cNvPr id="51" name="直線コネクタ 50"/>
          <p:cNvCxnSpPr>
            <a:endCxn id="7" idx="3"/>
          </p:cNvCxnSpPr>
          <p:nvPr/>
        </p:nvCxnSpPr>
        <p:spPr>
          <a:xfrm rot="10800000" flipV="1">
            <a:off x="1649038" y="5410200"/>
            <a:ext cx="1017963" cy="539080"/>
          </a:xfrm>
          <a:prstGeom prst="line">
            <a:avLst/>
          </a:prstGeom>
        </p:spPr>
        <p:style>
          <a:lnRef idx="3">
            <a:schemeClr val="accent2"/>
          </a:lnRef>
          <a:fillRef idx="0">
            <a:schemeClr val="accent2"/>
          </a:fillRef>
          <a:effectRef idx="2">
            <a:schemeClr val="accent2"/>
          </a:effectRef>
          <a:fontRef idx="minor">
            <a:schemeClr val="tx1"/>
          </a:fontRef>
        </p:style>
      </p:cxnSp>
      <p:cxnSp>
        <p:nvCxnSpPr>
          <p:cNvPr id="58" name="直線コネクタ 57"/>
          <p:cNvCxnSpPr/>
          <p:nvPr/>
        </p:nvCxnSpPr>
        <p:spPr>
          <a:xfrm>
            <a:off x="1259632" y="4149080"/>
            <a:ext cx="72008" cy="1368152"/>
          </a:xfrm>
          <a:prstGeom prst="line">
            <a:avLst/>
          </a:prstGeom>
        </p:spPr>
        <p:style>
          <a:lnRef idx="3">
            <a:schemeClr val="accent2"/>
          </a:lnRef>
          <a:fillRef idx="0">
            <a:schemeClr val="accent2"/>
          </a:fillRef>
          <a:effectRef idx="2">
            <a:schemeClr val="accent2"/>
          </a:effectRef>
          <a:fontRef idx="minor">
            <a:schemeClr val="tx1"/>
          </a:fontRef>
        </p:style>
      </p:cxnSp>
      <p:sp>
        <p:nvSpPr>
          <p:cNvPr id="64" name="角丸四角形 63"/>
          <p:cNvSpPr/>
          <p:nvPr/>
        </p:nvSpPr>
        <p:spPr>
          <a:xfrm>
            <a:off x="2666999" y="3476298"/>
            <a:ext cx="1321295" cy="432048"/>
          </a:xfrm>
          <a:prstGeom prst="roundRect">
            <a:avLst/>
          </a:prstGeom>
          <a:solidFill>
            <a:schemeClr val="bg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1400" dirty="0" err="1" smtClean="0">
                <a:solidFill>
                  <a:srgbClr val="333399"/>
                </a:solidFill>
              </a:rPr>
              <a:t>s</a:t>
            </a:r>
            <a:r>
              <a:rPr kumimoji="1" lang="en-US" altLang="ja-JP" sz="1400" dirty="0" err="1" smtClean="0">
                <a:solidFill>
                  <a:srgbClr val="333399"/>
                </a:solidFill>
              </a:rPr>
              <a:t>tandar</a:t>
            </a:r>
            <a:r>
              <a:rPr kumimoji="1" lang="en-US" altLang="ja-JP" sz="1400" dirty="0" smtClean="0">
                <a:solidFill>
                  <a:srgbClr val="333399"/>
                </a:solidFill>
              </a:rPr>
              <a:t> </a:t>
            </a:r>
            <a:r>
              <a:rPr kumimoji="1" lang="en-US" altLang="ja-JP" sz="1400" dirty="0" err="1" smtClean="0">
                <a:solidFill>
                  <a:srgbClr val="333399"/>
                </a:solidFill>
              </a:rPr>
              <a:t>formalt</a:t>
            </a:r>
            <a:r>
              <a:rPr kumimoji="1" lang="en-US" altLang="ja-JP" sz="1400" dirty="0" smtClean="0">
                <a:solidFill>
                  <a:srgbClr val="333399"/>
                </a:solidFill>
              </a:rPr>
              <a:t> DB</a:t>
            </a:r>
            <a:endParaRPr kumimoji="1" lang="ja-JP" altLang="en-US" sz="1400" dirty="0">
              <a:solidFill>
                <a:srgbClr val="333399"/>
              </a:solidFill>
            </a:endParaRPr>
          </a:p>
        </p:txBody>
      </p:sp>
      <p:sp>
        <p:nvSpPr>
          <p:cNvPr id="65" name="角丸四角形 64"/>
          <p:cNvSpPr/>
          <p:nvPr/>
        </p:nvSpPr>
        <p:spPr>
          <a:xfrm>
            <a:off x="4194961" y="3476298"/>
            <a:ext cx="1139039" cy="432048"/>
          </a:xfrm>
          <a:prstGeom prst="roundRect">
            <a:avLst/>
          </a:prstGeom>
          <a:solidFill>
            <a:schemeClr val="bg2"/>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1400" dirty="0" smtClean="0">
                <a:solidFill>
                  <a:srgbClr val="333399"/>
                </a:solidFill>
              </a:rPr>
              <a:t>general groupware</a:t>
            </a:r>
            <a:endParaRPr kumimoji="1" lang="ja-JP" altLang="en-US" sz="1400" dirty="0">
              <a:solidFill>
                <a:srgbClr val="333399"/>
              </a:solidFill>
            </a:endParaRPr>
          </a:p>
        </p:txBody>
      </p:sp>
      <p:sp>
        <p:nvSpPr>
          <p:cNvPr id="72" name="テキスト ボックス 71"/>
          <p:cNvSpPr txBox="1"/>
          <p:nvPr/>
        </p:nvSpPr>
        <p:spPr>
          <a:xfrm>
            <a:off x="5626224" y="5282952"/>
            <a:ext cx="2088232" cy="338554"/>
          </a:xfrm>
          <a:prstGeom prst="rect">
            <a:avLst/>
          </a:prstGeom>
          <a:noFill/>
        </p:spPr>
        <p:txBody>
          <a:bodyPr wrap="square" rtlCol="0">
            <a:spAutoFit/>
          </a:bodyPr>
          <a:lstStyle/>
          <a:p>
            <a:r>
              <a:rPr lang="en-US" altLang="ja-JP" sz="1600" dirty="0" smtClean="0"/>
              <a:t>Back up of date</a:t>
            </a:r>
            <a:endParaRPr kumimoji="1" lang="ja-JP" altLang="en-US" sz="1600" dirty="0"/>
          </a:p>
        </p:txBody>
      </p:sp>
      <p:cxnSp>
        <p:nvCxnSpPr>
          <p:cNvPr id="82" name="直線矢印コネクタ 81"/>
          <p:cNvCxnSpPr/>
          <p:nvPr/>
        </p:nvCxnSpPr>
        <p:spPr>
          <a:xfrm rot="16200000" flipH="1">
            <a:off x="4343400" y="4495800"/>
            <a:ext cx="1676400" cy="762000"/>
          </a:xfrm>
          <a:prstGeom prst="straightConnector1">
            <a:avLst/>
          </a:prstGeom>
          <a:ln w="76200">
            <a:prstDash val="sysDash"/>
            <a:tailEnd type="arrow"/>
          </a:ln>
        </p:spPr>
        <p:style>
          <a:lnRef idx="1">
            <a:schemeClr val="accent1"/>
          </a:lnRef>
          <a:fillRef idx="0">
            <a:schemeClr val="accent1"/>
          </a:fillRef>
          <a:effectRef idx="0">
            <a:schemeClr val="accent1"/>
          </a:effectRef>
          <a:fontRef idx="minor">
            <a:schemeClr val="tx1"/>
          </a:fontRef>
        </p:style>
      </p:cxnSp>
      <p:sp>
        <p:nvSpPr>
          <p:cNvPr id="86" name="左右矢印 85"/>
          <p:cNvSpPr/>
          <p:nvPr/>
        </p:nvSpPr>
        <p:spPr>
          <a:xfrm rot="17303586">
            <a:off x="3269961" y="1822675"/>
            <a:ext cx="818475" cy="484632"/>
          </a:xfrm>
          <a:prstGeom prst="left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左右矢印 86"/>
          <p:cNvSpPr/>
          <p:nvPr/>
        </p:nvSpPr>
        <p:spPr>
          <a:xfrm rot="2358631">
            <a:off x="1656854" y="2121353"/>
            <a:ext cx="856112" cy="484632"/>
          </a:xfrm>
          <a:prstGeom prst="left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左右矢印 87"/>
          <p:cNvSpPr/>
          <p:nvPr/>
        </p:nvSpPr>
        <p:spPr>
          <a:xfrm rot="20210622">
            <a:off x="1754894" y="2948716"/>
            <a:ext cx="735209" cy="484632"/>
          </a:xfrm>
          <a:prstGeom prst="left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左右矢印 88"/>
          <p:cNvSpPr/>
          <p:nvPr/>
        </p:nvSpPr>
        <p:spPr>
          <a:xfrm rot="19423584">
            <a:off x="5248106" y="2043640"/>
            <a:ext cx="681390" cy="484632"/>
          </a:xfrm>
          <a:prstGeom prst="left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左右矢印 89"/>
          <p:cNvSpPr/>
          <p:nvPr/>
        </p:nvSpPr>
        <p:spPr>
          <a:xfrm rot="3909341">
            <a:off x="3395229" y="3950148"/>
            <a:ext cx="612099" cy="484632"/>
          </a:xfrm>
          <a:prstGeom prst="left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角丸四角形 42"/>
          <p:cNvSpPr/>
          <p:nvPr/>
        </p:nvSpPr>
        <p:spPr>
          <a:xfrm>
            <a:off x="2743200" y="3000702"/>
            <a:ext cx="2438400" cy="428298"/>
          </a:xfrm>
          <a:prstGeom prst="round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1600" dirty="0" smtClean="0"/>
              <a:t> information &amp; resource sharing </a:t>
            </a:r>
            <a:endParaRPr kumimoji="1" lang="ja-JP" altLang="en-US" dirty="0"/>
          </a:p>
        </p:txBody>
      </p:sp>
      <p:pic>
        <p:nvPicPr>
          <p:cNvPr id="46" name="図 45" descr="images-3.jpeg"/>
          <p:cNvPicPr>
            <a:picLocks noChangeAspect="1"/>
          </p:cNvPicPr>
          <p:nvPr/>
        </p:nvPicPr>
        <p:blipFill>
          <a:blip r:embed="rId8" cstate="print"/>
          <a:stretch>
            <a:fillRect/>
          </a:stretch>
        </p:blipFill>
        <p:spPr>
          <a:xfrm>
            <a:off x="228600" y="4725144"/>
            <a:ext cx="845488" cy="712788"/>
          </a:xfrm>
          <a:prstGeom prst="rect">
            <a:avLst/>
          </a:prstGeom>
        </p:spPr>
      </p:pic>
      <p:pic>
        <p:nvPicPr>
          <p:cNvPr id="49" name="図 48" descr="images-4.jpeg"/>
          <p:cNvPicPr>
            <a:picLocks noChangeAspect="1"/>
          </p:cNvPicPr>
          <p:nvPr/>
        </p:nvPicPr>
        <p:blipFill>
          <a:blip r:embed="rId9" cstate="print"/>
          <a:stretch>
            <a:fillRect/>
          </a:stretch>
        </p:blipFill>
        <p:spPr>
          <a:xfrm>
            <a:off x="2438400" y="5661248"/>
            <a:ext cx="457200" cy="853440"/>
          </a:xfrm>
          <a:prstGeom prst="rect">
            <a:avLst/>
          </a:prstGeom>
        </p:spPr>
      </p:pic>
      <p:pic>
        <p:nvPicPr>
          <p:cNvPr id="52" name="Picture 4" descr="タブレット型PC-黒 イラストアイコン"/>
          <p:cNvPicPr>
            <a:picLocks noChangeAspect="1" noChangeArrowheads="1"/>
          </p:cNvPicPr>
          <p:nvPr/>
        </p:nvPicPr>
        <p:blipFill>
          <a:blip r:embed="rId10" cstate="print"/>
          <a:srcRect/>
          <a:stretch>
            <a:fillRect/>
          </a:stretch>
        </p:blipFill>
        <p:spPr bwMode="auto">
          <a:xfrm>
            <a:off x="1905000" y="5301208"/>
            <a:ext cx="699120" cy="699120"/>
          </a:xfrm>
          <a:prstGeom prst="rect">
            <a:avLst/>
          </a:prstGeom>
          <a:noFill/>
        </p:spPr>
      </p:pic>
      <p:pic>
        <p:nvPicPr>
          <p:cNvPr id="55" name="Picture 4" descr="タブレット型PC-黒 イラストアイコン"/>
          <p:cNvPicPr>
            <a:picLocks noChangeAspect="1" noChangeArrowheads="1"/>
          </p:cNvPicPr>
          <p:nvPr/>
        </p:nvPicPr>
        <p:blipFill>
          <a:blip r:embed="rId10" cstate="print"/>
          <a:srcRect/>
          <a:stretch>
            <a:fillRect/>
          </a:stretch>
        </p:blipFill>
        <p:spPr bwMode="auto">
          <a:xfrm>
            <a:off x="971600" y="4581128"/>
            <a:ext cx="622920" cy="622920"/>
          </a:xfrm>
          <a:prstGeom prst="rect">
            <a:avLst/>
          </a:prstGeom>
          <a:noFill/>
        </p:spPr>
      </p:pic>
      <p:sp>
        <p:nvSpPr>
          <p:cNvPr id="61" name="角丸四角形 60"/>
          <p:cNvSpPr/>
          <p:nvPr/>
        </p:nvSpPr>
        <p:spPr>
          <a:xfrm>
            <a:off x="5539137" y="4748312"/>
            <a:ext cx="1345135" cy="39651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altLang="ja-JP" sz="2000" dirty="0" smtClean="0"/>
              <a:t>dentists</a:t>
            </a:r>
            <a:endParaRPr kumimoji="1" lang="ja-JP" altLang="en-US" sz="2000" dirty="0"/>
          </a:p>
        </p:txBody>
      </p:sp>
      <p:pic>
        <p:nvPicPr>
          <p:cNvPr id="62" name="図 61" descr="http://www.civillink.net/fsozai/sozai/sika5.jpg"/>
          <p:cNvPicPr/>
          <p:nvPr/>
        </p:nvPicPr>
        <p:blipFill rotWithShape="1">
          <a:blip r:embed="rId11" cstate="print">
            <a:extLst>
              <a:ext uri="{BEBA8EAE-BF5A-486C-A8C5-ECC9F3942E4B}">
                <a14:imgProps xmlns:ve="http://schemas.openxmlformats.org/markup-compatibility/2006" xmlns:o="urn:schemas-microsoft-com:office:office" xmlns:m="http://schemas.openxmlformats.org/officeDocument/2006/math" xmlns:v="urn:schemas-microsoft-com:vml" xmlns:wp="http://schemas.openxmlformats.org/drawingml/2006/wordprocessingDrawing" xmlns:w10="urn:schemas-microsoft-com:office:word" xmlns:w="http://schemas.openxmlformats.org/wordprocessingml/2006/main" xmlns:wne="http://schemas.microsoft.com/office/word/2006/wordml" xmlns="" xmlns:a14="http://schemas.microsoft.com/office/drawing/2010/main" xmlns:pic="http://schemas.openxmlformats.org/drawingml/2006/picture" xmlns:lc="http://schemas.openxmlformats.org/drawingml/2006/lockedCanvas" xmlns:mv="urn:schemas-microsoft-com:mac:vml" xmlns:mc="http://schemas.openxmlformats.org/markup-compatibility/2006">
                  <a14:imgLayer r:embed="rId17">
                    <a14:imgEffect>
                      <a14:backgroundRemoval t="4274" b="89744" l="2625" r="96063">
                        <a14:foregroundMark x1="10236" y1="15812" x2="10236" y2="15812"/>
                        <a14:foregroundMark x1="12336" y1="23932" x2="12336" y2="23932"/>
                        <a14:foregroundMark x1="11286" y1="17094" x2="11286" y2="17094"/>
                        <a14:foregroundMark x1="8136" y1="16239" x2="8136" y2="16239"/>
                        <a14:foregroundMark x1="8136" y1="21368" x2="8136" y2="21368"/>
                        <a14:foregroundMark x1="8136" y1="27778" x2="8136" y2="27778"/>
                        <a14:foregroundMark x1="8136" y1="35470" x2="8136" y2="35470"/>
                        <a14:foregroundMark x1="8136" y1="44444" x2="8136" y2="44444"/>
                        <a14:foregroundMark x1="8399" y1="52991" x2="8399" y2="52991"/>
                        <a14:foregroundMark x1="9449" y1="58974" x2="9449" y2="58974"/>
                        <a14:foregroundMark x1="13648" y1="58974" x2="13648" y2="58974"/>
                        <a14:foregroundMark x1="15486" y1="58120" x2="15486" y2="58120"/>
                        <a14:foregroundMark x1="16010" y1="54274" x2="16010" y2="54274"/>
                        <a14:foregroundMark x1="15748" y1="39744" x2="15748" y2="39744"/>
                        <a14:foregroundMark x1="15486" y1="45299" x2="15486" y2="45299"/>
                        <a14:foregroundMark x1="15748" y1="48718" x2="15748" y2="48718"/>
                        <a14:foregroundMark x1="16273" y1="50855" x2="16273" y2="50855"/>
                        <a14:foregroundMark x1="16010" y1="25214" x2="16010" y2="25214"/>
                        <a14:foregroundMark x1="14173" y1="14530" x2="14173" y2="14530"/>
                        <a14:foregroundMark x1="11549" y1="13248" x2="11549" y2="13248"/>
                        <a14:foregroundMark x1="15486" y1="14103" x2="15486" y2="14103"/>
                        <a14:foregroundMark x1="16535" y1="15385" x2="16535" y2="15385"/>
                        <a14:foregroundMark x1="13123" y1="26068" x2="13123" y2="26068"/>
                        <a14:foregroundMark x1="10499" y1="25214" x2="10499" y2="25214"/>
                        <a14:foregroundMark x1="12598" y1="21368" x2="12598" y2="21368"/>
                        <a14:foregroundMark x1="12598" y1="18803" x2="12598" y2="18803"/>
                        <a14:foregroundMark x1="10499" y1="32906" x2="10499" y2="32906"/>
                        <a14:foregroundMark x1="13123" y1="34188" x2="13123" y2="34188"/>
                        <a14:foregroundMark x1="11286" y1="42735" x2="11286" y2="42735"/>
                        <a14:foregroundMark x1="11811" y1="38889" x2="11811" y2="38889"/>
                        <a14:foregroundMark x1="11811" y1="55556" x2="11811" y2="55556"/>
                        <a14:foregroundMark x1="16273" y1="66239" x2="16273" y2="66239"/>
                        <a14:foregroundMark x1="16273" y1="74786" x2="16273" y2="74786"/>
                        <a14:foregroundMark x1="46719" y1="67521" x2="46719" y2="67521"/>
                        <a14:foregroundMark x1="29921" y1="66667" x2="29921" y2="66667"/>
                        <a14:foregroundMark x1="30971" y1="38889" x2="30971" y2="38889"/>
                        <a14:foregroundMark x1="49081" y1="35470" x2="49081" y2="35470"/>
                        <a14:foregroundMark x1="26247" y1="78632" x2="26247" y2="78632"/>
                        <a14:foregroundMark x1="30971" y1="79487" x2="30971" y2="79487"/>
                        <a14:foregroundMark x1="34646" y1="80769" x2="34646" y2="80769"/>
                        <a14:foregroundMark x1="38058" y1="85043" x2="38058" y2="85043"/>
                        <a14:foregroundMark x1="40945" y1="85043" x2="40945" y2="85043"/>
                        <a14:foregroundMark x1="44619" y1="85043" x2="44619" y2="85043"/>
                        <a14:foregroundMark x1="47507" y1="86325" x2="47507" y2="86325"/>
                        <a14:foregroundMark x1="50131" y1="84615" x2="50131" y2="84615"/>
                        <a14:foregroundMark x1="53281" y1="83333" x2="53281" y2="83333"/>
                        <a14:foregroundMark x1="59318" y1="83333" x2="59318" y2="83333"/>
                        <a14:foregroundMark x1="63517" y1="83761" x2="63517" y2="83761"/>
                        <a14:foregroundMark x1="68241" y1="83333" x2="68241" y2="83333"/>
                        <a14:foregroundMark x1="74016" y1="81624" x2="74016" y2="81624"/>
                        <a14:foregroundMark x1="83202" y1="78205" x2="83202" y2="78205"/>
                        <a14:foregroundMark x1="86089" y1="78205" x2="86089" y2="78205"/>
                        <a14:foregroundMark x1="89239" y1="76923" x2="89239" y2="76923"/>
                        <a14:foregroundMark x1="90551" y1="76496" x2="90551" y2="76496"/>
                        <a14:foregroundMark x1="81102" y1="79487" x2="81102" y2="79487"/>
                        <a14:foregroundMark x1="91339" y1="57692" x2="91339" y2="57692"/>
                        <a14:foregroundMark x1="91076" y1="64957" x2="91076" y2="64957"/>
                        <a14:foregroundMark x1="91339" y1="52137" x2="91339" y2="52137"/>
                        <a14:foregroundMark x1="90814" y1="71795" x2="90814" y2="71795"/>
                        <a14:foregroundMark x1="13123" y1="40171" x2="13123" y2="40171"/>
                        <a14:foregroundMark x1="12336" y1="48291" x2="12336" y2="48291"/>
                        <a14:foregroundMark x1="16535" y1="20085" x2="16535" y2="20085"/>
                      </a14:backgroundRemoval>
                    </a14:imgEffect>
                  </a14:imgLayer>
                </a14:imgProps>
              </a:ext>
              <a:ext uri="{28A0092B-C50C-407E-A947-70E740481C1C}">
                <a14:useLocalDpi xmlns:ve="http://schemas.openxmlformats.org/markup-compatibility/2006" xmlns:o="urn:schemas-microsoft-com:office:office" xmlns:m="http://schemas.openxmlformats.org/officeDocument/2006/math" xmlns:v="urn:schemas-microsoft-com:vml" xmlns:wp="http://schemas.openxmlformats.org/drawingml/2006/wordprocessingDrawing" xmlns:w10="urn:schemas-microsoft-com:office:word" xmlns:w="http://schemas.openxmlformats.org/wordprocessingml/2006/main" xmlns:wne="http://schemas.microsoft.com/office/word/2006/wordml" xmlns="" xmlns:a14="http://schemas.microsoft.com/office/drawing/2010/main" xmlns:pic="http://schemas.openxmlformats.org/drawingml/2006/picture" xmlns:lc="http://schemas.openxmlformats.org/drawingml/2006/lockedCanvas" xmlns:mv="urn:schemas-microsoft-com:mac:vml" xmlns:mc="http://schemas.openxmlformats.org/markup-compatibility/2006" val="0"/>
              </a:ext>
            </a:extLst>
          </a:blip>
          <a:srcRect l="7296" t="6491" r="7825" b="12992"/>
          <a:stretch/>
        </p:blipFill>
        <p:spPr bwMode="auto">
          <a:xfrm>
            <a:off x="5181600" y="3958952"/>
            <a:ext cx="1224135" cy="792087"/>
          </a:xfrm>
          <a:prstGeom prst="rect">
            <a:avLst/>
          </a:prstGeom>
          <a:noFill/>
          <a:extLst>
            <a:ext uri="{909E8E84-426E-40DD-AFC4-6F175D3DCCD1}">
              <a14:hiddenFill xmlns:ve="http://schemas.openxmlformats.org/markup-compatibility/2006" xmlns:o="urn:schemas-microsoft-com:office:office" xmlns:m="http://schemas.openxmlformats.org/officeDocument/2006/math" xmlns:v="urn:schemas-microsoft-com:vml" xmlns:wp="http://schemas.openxmlformats.org/drawingml/2006/wordprocessingDrawing" xmlns:w10="urn:schemas-microsoft-com:office:word" xmlns:w="http://schemas.openxmlformats.org/wordprocessingml/2006/main" xmlns:wne="http://schemas.microsoft.com/office/word/2006/wordml" xmlns="" xmlns:a14="http://schemas.microsoft.com/office/drawing/2010/main" xmlns:pic="http://schemas.openxmlformats.org/drawingml/2006/picture" xmlns:lc="http://schemas.openxmlformats.org/drawingml/2006/lockedCanvas" xmlns:mv="urn:schemas-microsoft-com:mac:vml" xmlns:mc="http://schemas.openxmlformats.org/markup-compatibility/2006">
                <a:solidFill>
                  <a:srgbClr val="FFFFFF"/>
                </a:solidFill>
              </a14:hiddenFill>
            </a:ext>
          </a:extLst>
        </p:spPr>
      </p:pic>
      <p:sp>
        <p:nvSpPr>
          <p:cNvPr id="50" name="テキスト ボックス 49"/>
          <p:cNvSpPr txBox="1"/>
          <p:nvPr/>
        </p:nvSpPr>
        <p:spPr>
          <a:xfrm>
            <a:off x="6398121" y="2665274"/>
            <a:ext cx="2632669" cy="1754326"/>
          </a:xfrm>
          <a:prstGeom prst="rect">
            <a:avLst/>
          </a:prstGeom>
          <a:noFill/>
        </p:spPr>
        <p:txBody>
          <a:bodyPr wrap="square" rtlCol="0">
            <a:spAutoFit/>
          </a:bodyPr>
          <a:lstStyle/>
          <a:p>
            <a:r>
              <a:rPr kumimoji="1" lang="en-US" altLang="ja-JP" dirty="0" smtClean="0"/>
              <a:t>Practical implementation to share basic information and to promote collaboration by  many  different players in the health field.</a:t>
            </a:r>
            <a:endParaRPr kumimoji="1"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63908" y="423429"/>
            <a:ext cx="8422892" cy="5740033"/>
          </a:xfrm>
          <a:prstGeom prst="rect">
            <a:avLst/>
          </a:prstGeom>
          <a:noFill/>
        </p:spPr>
        <p:txBody>
          <a:bodyPr wrap="square" rtlCol="0">
            <a:spAutoFit/>
          </a:bodyPr>
          <a:lstStyle/>
          <a:p>
            <a:pPr algn="ctr"/>
            <a:endParaRPr kumimoji="1" lang="en-US" altLang="ja-JP" sz="3200" dirty="0" smtClean="0">
              <a:latin typeface="+mj-lt"/>
              <a:cs typeface="Century"/>
            </a:endParaRPr>
          </a:p>
          <a:p>
            <a:pPr algn="ctr"/>
            <a:r>
              <a:rPr lang="en-US" altLang="ja-JP" sz="3200" dirty="0" smtClean="0">
                <a:latin typeface="+mj-lt"/>
                <a:cs typeface="Century"/>
              </a:rPr>
              <a:t>Will show results from several projects on </a:t>
            </a:r>
          </a:p>
          <a:p>
            <a:pPr algn="ctr"/>
            <a:r>
              <a:rPr lang="en-US" altLang="ja-JP" sz="3200" dirty="0" err="1" smtClean="0">
                <a:latin typeface="+mj-lt"/>
                <a:cs typeface="Century"/>
              </a:rPr>
              <a:t>e</a:t>
            </a:r>
            <a:r>
              <a:rPr lang="en-US" altLang="ja-JP" sz="3200" dirty="0" smtClean="0">
                <a:latin typeface="+mj-lt"/>
                <a:cs typeface="Century"/>
              </a:rPr>
              <a:t>-health in Japan </a:t>
            </a:r>
          </a:p>
          <a:p>
            <a:r>
              <a:rPr lang="en-US" altLang="ja-JP" sz="1200" dirty="0" smtClean="0">
                <a:solidFill>
                  <a:schemeClr val="bg1"/>
                </a:solidFill>
                <a:latin typeface="+mj-lt"/>
                <a:cs typeface="Century"/>
              </a:rPr>
              <a:t> a</a:t>
            </a:r>
          </a:p>
          <a:p>
            <a:pPr algn="ctr"/>
            <a:r>
              <a:rPr lang="en-US" altLang="ja-JP" sz="3200" dirty="0" smtClean="0">
                <a:latin typeface="+mj-lt"/>
                <a:cs typeface="Century"/>
              </a:rPr>
              <a:t> (a) to identify major problems and barriers preventing efficient and effective e-health</a:t>
            </a:r>
          </a:p>
          <a:p>
            <a:pPr algn="ctr"/>
            <a:r>
              <a:rPr lang="en-US" altLang="ja-JP" sz="3200" dirty="0" smtClean="0">
                <a:latin typeface="+mj-lt"/>
                <a:cs typeface="Century"/>
              </a:rPr>
              <a:t> system building in Japan,</a:t>
            </a:r>
          </a:p>
          <a:p>
            <a:pPr algn="ctr"/>
            <a:r>
              <a:rPr lang="en-US" altLang="ja-JP" sz="1200" dirty="0">
                <a:solidFill>
                  <a:srgbClr val="FFFFFF"/>
                </a:solidFill>
                <a:latin typeface="+mj-lt"/>
                <a:cs typeface="Century"/>
              </a:rPr>
              <a:t>a</a:t>
            </a:r>
            <a:endParaRPr lang="en-US" altLang="ja-JP" sz="1200" dirty="0" smtClean="0">
              <a:solidFill>
                <a:srgbClr val="FFFFFF"/>
              </a:solidFill>
              <a:latin typeface="+mj-lt"/>
              <a:cs typeface="Century"/>
            </a:endParaRPr>
          </a:p>
          <a:p>
            <a:pPr algn="ctr"/>
            <a:r>
              <a:rPr lang="en-US" altLang="ja-JP" sz="3200" dirty="0" smtClean="0">
                <a:latin typeface="+mj-lt"/>
                <a:cs typeface="Century"/>
              </a:rPr>
              <a:t>(</a:t>
            </a:r>
            <a:r>
              <a:rPr lang="en-US" altLang="ja-JP" sz="3200" dirty="0" err="1" smtClean="0">
                <a:latin typeface="+mj-lt"/>
                <a:cs typeface="Century"/>
              </a:rPr>
              <a:t>b</a:t>
            </a:r>
            <a:r>
              <a:rPr lang="en-US" altLang="ja-JP" sz="3200" dirty="0" smtClean="0">
                <a:latin typeface="+mj-lt"/>
                <a:cs typeface="Century"/>
              </a:rPr>
              <a:t>) to explain some of the models leading to successful cases of </a:t>
            </a:r>
            <a:r>
              <a:rPr lang="en-US" altLang="ja-JP" sz="3200" dirty="0" err="1" smtClean="0">
                <a:latin typeface="+mj-lt"/>
                <a:cs typeface="Century"/>
              </a:rPr>
              <a:t>e</a:t>
            </a:r>
            <a:r>
              <a:rPr lang="en-US" altLang="ja-JP" sz="3200" dirty="0" smtClean="0">
                <a:latin typeface="+mj-lt"/>
                <a:cs typeface="Century"/>
              </a:rPr>
              <a:t>-health in Japan,</a:t>
            </a:r>
          </a:p>
          <a:p>
            <a:pPr algn="ctr"/>
            <a:r>
              <a:rPr lang="en-US" altLang="ja-JP" sz="1200" dirty="0" err="1" smtClean="0">
                <a:solidFill>
                  <a:srgbClr val="FFFFFF"/>
                </a:solidFill>
                <a:latin typeface="+mj-lt"/>
                <a:cs typeface="Century"/>
              </a:rPr>
              <a:t>a</a:t>
            </a:r>
            <a:r>
              <a:rPr lang="en-US" altLang="ja-JP" sz="1100" dirty="0" err="1" smtClean="0">
                <a:solidFill>
                  <a:srgbClr val="FFFFFF"/>
                </a:solidFill>
                <a:latin typeface="+mj-lt"/>
                <a:cs typeface="Century"/>
              </a:rPr>
              <a:t>aa</a:t>
            </a:r>
            <a:endParaRPr lang="en-US" altLang="ja-JP" sz="1100" dirty="0" smtClean="0">
              <a:solidFill>
                <a:srgbClr val="FFFFFF"/>
              </a:solidFill>
              <a:latin typeface="+mj-lt"/>
              <a:cs typeface="Century"/>
            </a:endParaRPr>
          </a:p>
          <a:p>
            <a:pPr algn="ctr"/>
            <a:r>
              <a:rPr lang="en-US" altLang="ja-JP" sz="3200" dirty="0" smtClean="0">
                <a:latin typeface="+mj-lt"/>
                <a:cs typeface="Century"/>
              </a:rPr>
              <a:t>(</a:t>
            </a:r>
            <a:r>
              <a:rPr lang="en-US" altLang="ja-JP" sz="3200" dirty="0" err="1" smtClean="0">
                <a:latin typeface="+mj-lt"/>
                <a:cs typeface="Century"/>
              </a:rPr>
              <a:t>c</a:t>
            </a:r>
            <a:r>
              <a:rPr lang="en-US" altLang="ja-JP" sz="3200" dirty="0" smtClean="0">
                <a:latin typeface="+mj-lt"/>
                <a:cs typeface="Century"/>
              </a:rPr>
              <a:t>) to share experiences to show the importance of standardization.</a:t>
            </a:r>
            <a:endParaRPr kumimoji="1" lang="en-US" altLang="ja-JP" sz="3200" dirty="0" smtClean="0">
              <a:latin typeface="+mj-lt"/>
              <a:cs typeface="Century"/>
            </a:endParaRPr>
          </a:p>
        </p:txBody>
      </p:sp>
      <p:sp>
        <p:nvSpPr>
          <p:cNvPr id="5" name="スライド番号プレースホルダ 4"/>
          <p:cNvSpPr>
            <a:spLocks noGrp="1"/>
          </p:cNvSpPr>
          <p:nvPr>
            <p:ph type="sldNum" sz="quarter" idx="12"/>
          </p:nvPr>
        </p:nvSpPr>
        <p:spPr/>
        <p:txBody>
          <a:bodyPr/>
          <a:lstStyle/>
          <a:p>
            <a:fld id="{4719648F-35E9-D249-8D6A-0508B5FC7E54}" type="slidenum">
              <a:rPr lang="ja-JP" altLang="en-US" smtClean="0"/>
              <a:pPr/>
              <a:t>2</a:t>
            </a:fld>
            <a:endParaRPr lang="ja-JP"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12356" y="14173"/>
            <a:ext cx="8337841" cy="1200328"/>
          </a:xfrm>
          <a:prstGeom prst="rect">
            <a:avLst/>
          </a:prstGeom>
          <a:noFill/>
        </p:spPr>
        <p:txBody>
          <a:bodyPr wrap="square" rtlCol="0">
            <a:spAutoFit/>
          </a:bodyPr>
          <a:lstStyle/>
          <a:p>
            <a:r>
              <a:rPr lang="en-US" altLang="ja-JP" sz="2400" dirty="0" smtClean="0"/>
              <a:t>   PROBLEMS                          SOLUTIONS                             BARRIERS</a:t>
            </a:r>
          </a:p>
          <a:p>
            <a:endParaRPr kumimoji="1" lang="en-US" altLang="ja-JP" sz="2400" dirty="0" smtClean="0"/>
          </a:p>
          <a:p>
            <a:endParaRPr kumimoji="1" lang="ja-JP" altLang="en-US" sz="2400" dirty="0"/>
          </a:p>
        </p:txBody>
      </p:sp>
      <p:cxnSp>
        <p:nvCxnSpPr>
          <p:cNvPr id="21" name="直線コネクタ 20"/>
          <p:cNvCxnSpPr>
            <a:stCxn id="3" idx="3"/>
            <a:endCxn id="8" idx="1"/>
          </p:cNvCxnSpPr>
          <p:nvPr/>
        </p:nvCxnSpPr>
        <p:spPr>
          <a:xfrm flipV="1">
            <a:off x="2688565" y="1185131"/>
            <a:ext cx="626786" cy="178129"/>
          </a:xfrm>
          <a:prstGeom prst="line">
            <a:avLst/>
          </a:prstGeom>
          <a:ln w="63500"/>
        </p:spPr>
        <p:style>
          <a:lnRef idx="2">
            <a:schemeClr val="accent1"/>
          </a:lnRef>
          <a:fillRef idx="0">
            <a:schemeClr val="accent1"/>
          </a:fillRef>
          <a:effectRef idx="1">
            <a:schemeClr val="accent1"/>
          </a:effectRef>
          <a:fontRef idx="minor">
            <a:schemeClr val="tx1"/>
          </a:fontRef>
        </p:style>
      </p:cxnSp>
      <p:cxnSp>
        <p:nvCxnSpPr>
          <p:cNvPr id="27" name="直線コネクタ 26"/>
          <p:cNvCxnSpPr>
            <a:stCxn id="5" idx="3"/>
            <a:endCxn id="15" idx="1"/>
          </p:cNvCxnSpPr>
          <p:nvPr/>
        </p:nvCxnSpPr>
        <p:spPr>
          <a:xfrm>
            <a:off x="2688565" y="4591043"/>
            <a:ext cx="610291" cy="1343655"/>
          </a:xfrm>
          <a:prstGeom prst="line">
            <a:avLst/>
          </a:prstGeom>
          <a:ln w="63500"/>
        </p:spPr>
        <p:style>
          <a:lnRef idx="2">
            <a:schemeClr val="accent1"/>
          </a:lnRef>
          <a:fillRef idx="0">
            <a:schemeClr val="accent1"/>
          </a:fillRef>
          <a:effectRef idx="1">
            <a:schemeClr val="accent1"/>
          </a:effectRef>
          <a:fontRef idx="minor">
            <a:schemeClr val="tx1"/>
          </a:fontRef>
        </p:style>
      </p:cxnSp>
      <p:sp>
        <p:nvSpPr>
          <p:cNvPr id="3" name="テキスト ボックス 2"/>
          <p:cNvSpPr txBox="1"/>
          <p:nvPr/>
        </p:nvSpPr>
        <p:spPr>
          <a:xfrm>
            <a:off x="90725" y="547652"/>
            <a:ext cx="2597840" cy="1631216"/>
          </a:xfrm>
          <a:prstGeom prst="rect">
            <a:avLst/>
          </a:prstGeom>
          <a:solidFill>
            <a:schemeClr val="bg1"/>
          </a:solidFill>
          <a:ln w="15875">
            <a:solidFill>
              <a:srgbClr val="000090"/>
            </a:solidFill>
          </a:ln>
        </p:spPr>
        <p:txBody>
          <a:bodyPr wrap="square" rtlCol="0">
            <a:spAutoFit/>
          </a:bodyPr>
          <a:lstStyle/>
          <a:p>
            <a:pPr>
              <a:lnSpc>
                <a:spcPts val="2400"/>
              </a:lnSpc>
            </a:pPr>
            <a:r>
              <a:rPr lang="en-US" altLang="ja-JP" sz="2400" dirty="0" smtClean="0"/>
              <a:t>Uneven distribution of resources; severe shortage of doctors in many areas</a:t>
            </a:r>
            <a:endParaRPr kumimoji="1" lang="ja-JP" altLang="en-US" sz="2400" dirty="0"/>
          </a:p>
        </p:txBody>
      </p:sp>
      <p:sp>
        <p:nvSpPr>
          <p:cNvPr id="5" name="テキスト ボックス 4"/>
          <p:cNvSpPr txBox="1"/>
          <p:nvPr/>
        </p:nvSpPr>
        <p:spPr>
          <a:xfrm>
            <a:off x="90726" y="4078082"/>
            <a:ext cx="2597839" cy="1025922"/>
          </a:xfrm>
          <a:prstGeom prst="rect">
            <a:avLst/>
          </a:prstGeom>
          <a:solidFill>
            <a:schemeClr val="bg1"/>
          </a:solidFill>
          <a:ln w="15875">
            <a:solidFill>
              <a:srgbClr val="000090"/>
            </a:solidFill>
          </a:ln>
        </p:spPr>
        <p:txBody>
          <a:bodyPr wrap="square" rtlCol="0">
            <a:spAutoFit/>
          </a:bodyPr>
          <a:lstStyle/>
          <a:p>
            <a:pPr>
              <a:lnSpc>
                <a:spcPts val="2400"/>
              </a:lnSpc>
            </a:pPr>
            <a:r>
              <a:rPr lang="en-US" altLang="ja-JP" sz="2400" dirty="0" smtClean="0"/>
              <a:t>The cost of health care for the aged is growing rapidly.</a:t>
            </a:r>
            <a:endParaRPr kumimoji="1" lang="ja-JP" altLang="en-US" sz="2400" dirty="0"/>
          </a:p>
        </p:txBody>
      </p:sp>
      <p:cxnSp>
        <p:nvCxnSpPr>
          <p:cNvPr id="35" name="直線コネクタ 34"/>
          <p:cNvCxnSpPr>
            <a:stCxn id="9" idx="3"/>
            <a:endCxn id="8" idx="1"/>
          </p:cNvCxnSpPr>
          <p:nvPr/>
        </p:nvCxnSpPr>
        <p:spPr>
          <a:xfrm flipV="1">
            <a:off x="2688565" y="1185131"/>
            <a:ext cx="626786" cy="1993682"/>
          </a:xfrm>
          <a:prstGeom prst="line">
            <a:avLst/>
          </a:prstGeom>
          <a:ln w="63500"/>
        </p:spPr>
        <p:style>
          <a:lnRef idx="2">
            <a:schemeClr val="accent1"/>
          </a:lnRef>
          <a:fillRef idx="0">
            <a:schemeClr val="accent1"/>
          </a:fillRef>
          <a:effectRef idx="1">
            <a:schemeClr val="accent1"/>
          </a:effectRef>
          <a:fontRef idx="minor">
            <a:schemeClr val="tx1"/>
          </a:fontRef>
        </p:style>
      </p:cxnSp>
      <p:sp>
        <p:nvSpPr>
          <p:cNvPr id="9" name="テキスト ボックス 8"/>
          <p:cNvSpPr txBox="1"/>
          <p:nvPr/>
        </p:nvSpPr>
        <p:spPr>
          <a:xfrm>
            <a:off x="90727" y="2358075"/>
            <a:ext cx="2597838" cy="1641475"/>
          </a:xfrm>
          <a:prstGeom prst="rect">
            <a:avLst/>
          </a:prstGeom>
          <a:solidFill>
            <a:schemeClr val="bg1"/>
          </a:solidFill>
          <a:ln w="15875">
            <a:solidFill>
              <a:srgbClr val="000090"/>
            </a:solidFill>
          </a:ln>
        </p:spPr>
        <p:txBody>
          <a:bodyPr wrap="square" rtlCol="0">
            <a:spAutoFit/>
          </a:bodyPr>
          <a:lstStyle/>
          <a:p>
            <a:pPr>
              <a:lnSpc>
                <a:spcPts val="2400"/>
              </a:lnSpc>
            </a:pPr>
            <a:r>
              <a:rPr kumimoji="1" lang="en-US" altLang="ja-JP" sz="2400" dirty="0" smtClean="0"/>
              <a:t>The elderly </a:t>
            </a:r>
            <a:r>
              <a:rPr lang="en-US" altLang="ja-JP" sz="2400" dirty="0" smtClean="0"/>
              <a:t>care and home care are not systematized and very much inefficient.</a:t>
            </a:r>
            <a:endParaRPr kumimoji="1" lang="ja-JP" altLang="en-US" sz="2400" dirty="0"/>
          </a:p>
        </p:txBody>
      </p:sp>
      <p:cxnSp>
        <p:nvCxnSpPr>
          <p:cNvPr id="51" name="直線コネクタ 50"/>
          <p:cNvCxnSpPr>
            <a:stCxn id="17" idx="3"/>
            <a:endCxn id="40" idx="1"/>
          </p:cNvCxnSpPr>
          <p:nvPr/>
        </p:nvCxnSpPr>
        <p:spPr>
          <a:xfrm flipV="1">
            <a:off x="2688562" y="4383402"/>
            <a:ext cx="610292" cy="1534564"/>
          </a:xfrm>
          <a:prstGeom prst="line">
            <a:avLst/>
          </a:prstGeom>
          <a:ln w="63500"/>
        </p:spPr>
        <p:style>
          <a:lnRef idx="2">
            <a:schemeClr val="accent1"/>
          </a:lnRef>
          <a:fillRef idx="0">
            <a:schemeClr val="accent1"/>
          </a:fillRef>
          <a:effectRef idx="1">
            <a:schemeClr val="accent1"/>
          </a:effectRef>
          <a:fontRef idx="minor">
            <a:schemeClr val="tx1"/>
          </a:fontRef>
        </p:style>
      </p:cxnSp>
      <p:cxnSp>
        <p:nvCxnSpPr>
          <p:cNvPr id="54" name="直線コネクタ 53"/>
          <p:cNvCxnSpPr>
            <a:stCxn id="17" idx="3"/>
          </p:cNvCxnSpPr>
          <p:nvPr/>
        </p:nvCxnSpPr>
        <p:spPr>
          <a:xfrm>
            <a:off x="2688562" y="5917966"/>
            <a:ext cx="766985" cy="4571"/>
          </a:xfrm>
          <a:prstGeom prst="line">
            <a:avLst/>
          </a:prstGeom>
          <a:ln w="63500"/>
        </p:spPr>
        <p:style>
          <a:lnRef idx="2">
            <a:schemeClr val="accent1"/>
          </a:lnRef>
          <a:fillRef idx="0">
            <a:schemeClr val="accent1"/>
          </a:fillRef>
          <a:effectRef idx="1">
            <a:schemeClr val="accent1"/>
          </a:effectRef>
          <a:fontRef idx="minor">
            <a:schemeClr val="tx1"/>
          </a:fontRef>
        </p:style>
      </p:cxnSp>
      <p:sp>
        <p:nvSpPr>
          <p:cNvPr id="17" name="テキスト ボックス 16"/>
          <p:cNvSpPr txBox="1"/>
          <p:nvPr/>
        </p:nvSpPr>
        <p:spPr>
          <a:xfrm>
            <a:off x="90724" y="5254098"/>
            <a:ext cx="2597838" cy="1327736"/>
          </a:xfrm>
          <a:prstGeom prst="rect">
            <a:avLst/>
          </a:prstGeom>
          <a:solidFill>
            <a:schemeClr val="bg1"/>
          </a:solidFill>
          <a:ln w="15875">
            <a:solidFill>
              <a:srgbClr val="000090"/>
            </a:solidFill>
          </a:ln>
        </p:spPr>
        <p:txBody>
          <a:bodyPr wrap="square" rtlCol="0">
            <a:spAutoFit/>
          </a:bodyPr>
          <a:lstStyle/>
          <a:p>
            <a:pPr>
              <a:lnSpc>
                <a:spcPts val="2400"/>
              </a:lnSpc>
            </a:pPr>
            <a:r>
              <a:rPr kumimoji="1" lang="en-US" altLang="ja-JP" sz="2400" dirty="0" smtClean="0"/>
              <a:t>Costs </a:t>
            </a:r>
            <a:r>
              <a:rPr lang="en-US" altLang="ja-JP" sz="2400" dirty="0" smtClean="0"/>
              <a:t>of PC and internet access cause a problem for the elderly.</a:t>
            </a:r>
            <a:endParaRPr kumimoji="1" lang="ja-JP" altLang="en-US" sz="2400" dirty="0"/>
          </a:p>
        </p:txBody>
      </p:sp>
      <p:cxnSp>
        <p:nvCxnSpPr>
          <p:cNvPr id="57" name="直線コネクタ 56"/>
          <p:cNvCxnSpPr>
            <a:stCxn id="8" idx="3"/>
            <a:endCxn id="11" idx="1"/>
          </p:cNvCxnSpPr>
          <p:nvPr/>
        </p:nvCxnSpPr>
        <p:spPr>
          <a:xfrm>
            <a:off x="5970924" y="1185131"/>
            <a:ext cx="692749" cy="563112"/>
          </a:xfrm>
          <a:prstGeom prst="line">
            <a:avLst/>
          </a:prstGeom>
          <a:ln w="63500"/>
        </p:spPr>
        <p:style>
          <a:lnRef idx="2">
            <a:schemeClr val="accent1"/>
          </a:lnRef>
          <a:fillRef idx="0">
            <a:schemeClr val="accent1"/>
          </a:fillRef>
          <a:effectRef idx="1">
            <a:schemeClr val="accent1"/>
          </a:effectRef>
          <a:fontRef idx="minor">
            <a:schemeClr val="tx1"/>
          </a:fontRef>
        </p:style>
      </p:cxnSp>
      <p:cxnSp>
        <p:nvCxnSpPr>
          <p:cNvPr id="64" name="直線コネクタ 63"/>
          <p:cNvCxnSpPr>
            <a:stCxn id="14" idx="1"/>
            <a:endCxn id="8" idx="3"/>
          </p:cNvCxnSpPr>
          <p:nvPr/>
        </p:nvCxnSpPr>
        <p:spPr>
          <a:xfrm flipH="1" flipV="1">
            <a:off x="5970924" y="1185131"/>
            <a:ext cx="692749" cy="2871614"/>
          </a:xfrm>
          <a:prstGeom prst="line">
            <a:avLst/>
          </a:prstGeom>
          <a:ln w="63500"/>
        </p:spPr>
        <p:style>
          <a:lnRef idx="2">
            <a:schemeClr val="accent1"/>
          </a:lnRef>
          <a:fillRef idx="0">
            <a:schemeClr val="accent1"/>
          </a:fillRef>
          <a:effectRef idx="1">
            <a:schemeClr val="accent1"/>
          </a:effectRef>
          <a:fontRef idx="minor">
            <a:schemeClr val="tx1"/>
          </a:fontRef>
        </p:style>
      </p:cxnSp>
      <p:cxnSp>
        <p:nvCxnSpPr>
          <p:cNvPr id="74" name="直線コネクタ 73"/>
          <p:cNvCxnSpPr>
            <a:stCxn id="18" idx="1"/>
            <a:endCxn id="12" idx="3"/>
          </p:cNvCxnSpPr>
          <p:nvPr/>
        </p:nvCxnSpPr>
        <p:spPr>
          <a:xfrm flipH="1" flipV="1">
            <a:off x="5954426" y="2839808"/>
            <a:ext cx="709247" cy="3063501"/>
          </a:xfrm>
          <a:prstGeom prst="line">
            <a:avLst/>
          </a:prstGeom>
          <a:ln w="63500"/>
        </p:spPr>
        <p:style>
          <a:lnRef idx="2">
            <a:schemeClr val="accent1"/>
          </a:lnRef>
          <a:fillRef idx="0">
            <a:schemeClr val="accent1"/>
          </a:fillRef>
          <a:effectRef idx="1">
            <a:schemeClr val="accent1"/>
          </a:effectRef>
          <a:fontRef idx="minor">
            <a:schemeClr val="tx1"/>
          </a:fontRef>
        </p:style>
      </p:cxnSp>
      <p:cxnSp>
        <p:nvCxnSpPr>
          <p:cNvPr id="77" name="直線コネクタ 76"/>
          <p:cNvCxnSpPr>
            <a:stCxn id="18" idx="1"/>
            <a:endCxn id="40" idx="3"/>
          </p:cNvCxnSpPr>
          <p:nvPr/>
        </p:nvCxnSpPr>
        <p:spPr>
          <a:xfrm flipH="1" flipV="1">
            <a:off x="5954427" y="4383402"/>
            <a:ext cx="709246" cy="1519907"/>
          </a:xfrm>
          <a:prstGeom prst="line">
            <a:avLst/>
          </a:prstGeom>
          <a:ln w="63500"/>
        </p:spPr>
        <p:style>
          <a:lnRef idx="2">
            <a:schemeClr val="accent1"/>
          </a:lnRef>
          <a:fillRef idx="0">
            <a:schemeClr val="accent1"/>
          </a:fillRef>
          <a:effectRef idx="1">
            <a:schemeClr val="accent1"/>
          </a:effectRef>
          <a:fontRef idx="minor">
            <a:schemeClr val="tx1"/>
          </a:fontRef>
        </p:style>
      </p:cxnSp>
      <p:cxnSp>
        <p:nvCxnSpPr>
          <p:cNvPr id="80" name="直線コネクタ 79"/>
          <p:cNvCxnSpPr>
            <a:stCxn id="18" idx="1"/>
          </p:cNvCxnSpPr>
          <p:nvPr/>
        </p:nvCxnSpPr>
        <p:spPr>
          <a:xfrm flipH="1" flipV="1">
            <a:off x="5970927" y="5882844"/>
            <a:ext cx="692746" cy="20465"/>
          </a:xfrm>
          <a:prstGeom prst="line">
            <a:avLst/>
          </a:prstGeom>
          <a:ln w="63500"/>
        </p:spPr>
        <p:style>
          <a:lnRef idx="2">
            <a:schemeClr val="accent1"/>
          </a:lnRef>
          <a:fillRef idx="0">
            <a:schemeClr val="accent1"/>
          </a:fillRef>
          <a:effectRef idx="1">
            <a:schemeClr val="accent1"/>
          </a:effectRef>
          <a:fontRef idx="minor">
            <a:schemeClr val="tx1"/>
          </a:fontRef>
        </p:style>
      </p:cxnSp>
      <p:sp>
        <p:nvSpPr>
          <p:cNvPr id="11" name="テキスト ボックス 10"/>
          <p:cNvSpPr txBox="1"/>
          <p:nvPr/>
        </p:nvSpPr>
        <p:spPr>
          <a:xfrm>
            <a:off x="6663673" y="468822"/>
            <a:ext cx="2383420" cy="2558842"/>
          </a:xfrm>
          <a:prstGeom prst="rect">
            <a:avLst/>
          </a:prstGeom>
          <a:solidFill>
            <a:schemeClr val="bg1"/>
          </a:solidFill>
          <a:ln w="15875">
            <a:solidFill>
              <a:srgbClr val="000090"/>
            </a:solidFill>
          </a:ln>
        </p:spPr>
        <p:txBody>
          <a:bodyPr wrap="square" rtlCol="0">
            <a:spAutoFit/>
          </a:bodyPr>
          <a:lstStyle/>
          <a:p>
            <a:pPr>
              <a:lnSpc>
                <a:spcPts val="2400"/>
              </a:lnSpc>
            </a:pPr>
            <a:r>
              <a:rPr kumimoji="1" lang="en-US" altLang="ja-JP" sz="2400" dirty="0" smtClean="0"/>
              <a:t>PHR/</a:t>
            </a:r>
            <a:r>
              <a:rPr lang="en-US" altLang="ja-JP" sz="2400" dirty="0" smtClean="0"/>
              <a:t>EHR </a:t>
            </a:r>
            <a:r>
              <a:rPr kumimoji="1" lang="en-US" altLang="ja-JP" sz="2400" dirty="0" smtClean="0"/>
              <a:t>and other database systems lack standardization. </a:t>
            </a:r>
            <a:r>
              <a:rPr lang="en-US" altLang="ja-JP" sz="2400" dirty="0" smtClean="0"/>
              <a:t>Multi-investment on ICT systems  due to lack of inter-operability.  </a:t>
            </a:r>
            <a:endParaRPr lang="ja-JP" altLang="en-US" sz="2400" dirty="0" smtClean="0"/>
          </a:p>
        </p:txBody>
      </p:sp>
      <p:sp>
        <p:nvSpPr>
          <p:cNvPr id="14" name="テキスト ボックス 13"/>
          <p:cNvSpPr txBox="1"/>
          <p:nvPr/>
        </p:nvSpPr>
        <p:spPr>
          <a:xfrm>
            <a:off x="6663673" y="3087249"/>
            <a:ext cx="2383420" cy="1938992"/>
          </a:xfrm>
          <a:prstGeom prst="rect">
            <a:avLst/>
          </a:prstGeom>
          <a:solidFill>
            <a:schemeClr val="bg1"/>
          </a:solidFill>
          <a:ln w="15875">
            <a:solidFill>
              <a:srgbClr val="000090"/>
            </a:solidFill>
          </a:ln>
        </p:spPr>
        <p:txBody>
          <a:bodyPr wrap="square" rtlCol="0">
            <a:spAutoFit/>
          </a:bodyPr>
          <a:lstStyle/>
          <a:p>
            <a:pPr>
              <a:lnSpc>
                <a:spcPts val="2400"/>
              </a:lnSpc>
            </a:pPr>
            <a:r>
              <a:rPr lang="en-US" altLang="ja-JP" sz="2400" dirty="0" smtClean="0"/>
              <a:t>Laws and regulations work as barriers.  Many medical laws were made before internet.</a:t>
            </a:r>
            <a:endParaRPr kumimoji="1" lang="ja-JP" altLang="en-US" sz="2400" dirty="0"/>
          </a:p>
        </p:txBody>
      </p:sp>
      <p:sp>
        <p:nvSpPr>
          <p:cNvPr id="18" name="テキスト ボックス 17"/>
          <p:cNvSpPr txBox="1"/>
          <p:nvPr/>
        </p:nvSpPr>
        <p:spPr>
          <a:xfrm>
            <a:off x="6663673" y="5085553"/>
            <a:ext cx="2383420" cy="1635512"/>
          </a:xfrm>
          <a:prstGeom prst="rect">
            <a:avLst/>
          </a:prstGeom>
          <a:solidFill>
            <a:schemeClr val="bg1"/>
          </a:solidFill>
          <a:ln w="15875">
            <a:solidFill>
              <a:srgbClr val="000090"/>
            </a:solidFill>
          </a:ln>
        </p:spPr>
        <p:txBody>
          <a:bodyPr wrap="square" rtlCol="0">
            <a:spAutoFit/>
          </a:bodyPr>
          <a:lstStyle/>
          <a:p>
            <a:pPr>
              <a:lnSpc>
                <a:spcPts val="2400"/>
              </a:lnSpc>
            </a:pPr>
            <a:r>
              <a:rPr kumimoji="1" lang="en-US" altLang="ja-JP" sz="2400" dirty="0" smtClean="0"/>
              <a:t>Need to formulate proper policies to use </a:t>
            </a:r>
            <a:r>
              <a:rPr lang="en-US" altLang="ja-JP" sz="2400" dirty="0" smtClean="0"/>
              <a:t>tax money to induce incentives.  </a:t>
            </a:r>
            <a:endParaRPr kumimoji="1" lang="ja-JP" altLang="en-US" sz="2400" dirty="0"/>
          </a:p>
        </p:txBody>
      </p:sp>
      <p:sp>
        <p:nvSpPr>
          <p:cNvPr id="15" name="テキスト ボックス 14"/>
          <p:cNvSpPr txBox="1"/>
          <p:nvPr/>
        </p:nvSpPr>
        <p:spPr>
          <a:xfrm>
            <a:off x="3298856" y="5424718"/>
            <a:ext cx="2655573" cy="1019959"/>
          </a:xfrm>
          <a:prstGeom prst="rect">
            <a:avLst/>
          </a:prstGeom>
          <a:solidFill>
            <a:schemeClr val="bg1"/>
          </a:solidFill>
          <a:ln w="15875">
            <a:solidFill>
              <a:srgbClr val="000090"/>
            </a:solidFill>
          </a:ln>
        </p:spPr>
        <p:txBody>
          <a:bodyPr wrap="square" rtlCol="0">
            <a:spAutoFit/>
          </a:bodyPr>
          <a:lstStyle/>
          <a:p>
            <a:pPr>
              <a:lnSpc>
                <a:spcPts val="2400"/>
              </a:lnSpc>
            </a:pPr>
            <a:r>
              <a:rPr kumimoji="1" lang="en-US" altLang="ja-JP" sz="2400" dirty="0" smtClean="0"/>
              <a:t>Employ  “community model.”</a:t>
            </a:r>
            <a:endParaRPr kumimoji="1" lang="ja-JP" altLang="en-US" sz="2400" dirty="0"/>
          </a:p>
        </p:txBody>
      </p:sp>
      <p:sp>
        <p:nvSpPr>
          <p:cNvPr id="40" name="テキスト ボックス 39"/>
          <p:cNvSpPr txBox="1"/>
          <p:nvPr/>
        </p:nvSpPr>
        <p:spPr>
          <a:xfrm>
            <a:off x="3298854" y="3873422"/>
            <a:ext cx="2655573" cy="1019959"/>
          </a:xfrm>
          <a:prstGeom prst="rect">
            <a:avLst/>
          </a:prstGeom>
          <a:solidFill>
            <a:schemeClr val="bg1"/>
          </a:solidFill>
          <a:ln w="15875">
            <a:solidFill>
              <a:srgbClr val="000090"/>
            </a:solidFill>
          </a:ln>
        </p:spPr>
        <p:txBody>
          <a:bodyPr wrap="square" rtlCol="0">
            <a:spAutoFit/>
          </a:bodyPr>
          <a:lstStyle/>
          <a:p>
            <a:pPr>
              <a:lnSpc>
                <a:spcPts val="2400"/>
              </a:lnSpc>
            </a:pPr>
            <a:r>
              <a:rPr lang="en-US" altLang="ja-JP" sz="2400" dirty="0" smtClean="0"/>
              <a:t>Policies to reimburse a part of ICT.</a:t>
            </a:r>
            <a:endParaRPr kumimoji="1" lang="ja-JP" altLang="en-US" sz="2400" dirty="0"/>
          </a:p>
        </p:txBody>
      </p:sp>
      <p:sp>
        <p:nvSpPr>
          <p:cNvPr id="8" name="テキスト ボックス 7"/>
          <p:cNvSpPr txBox="1"/>
          <p:nvPr/>
        </p:nvSpPr>
        <p:spPr>
          <a:xfrm>
            <a:off x="3315351" y="523411"/>
            <a:ext cx="2655573" cy="1323439"/>
          </a:xfrm>
          <a:prstGeom prst="rect">
            <a:avLst/>
          </a:prstGeom>
          <a:solidFill>
            <a:schemeClr val="bg1"/>
          </a:solidFill>
          <a:ln w="15875">
            <a:solidFill>
              <a:srgbClr val="000090"/>
            </a:solidFill>
          </a:ln>
        </p:spPr>
        <p:txBody>
          <a:bodyPr wrap="square" rtlCol="0">
            <a:spAutoFit/>
          </a:bodyPr>
          <a:lstStyle/>
          <a:p>
            <a:pPr>
              <a:lnSpc>
                <a:spcPts val="2400"/>
              </a:lnSpc>
            </a:pPr>
            <a:r>
              <a:rPr lang="en-US" altLang="ja-JP" sz="2400" dirty="0" smtClean="0"/>
              <a:t>Use of database and telemedicine to share information and resources.</a:t>
            </a:r>
            <a:endParaRPr kumimoji="1" lang="ja-JP" altLang="en-US" sz="2400" dirty="0"/>
          </a:p>
        </p:txBody>
      </p:sp>
      <p:cxnSp>
        <p:nvCxnSpPr>
          <p:cNvPr id="29" name="直線コネクタ 28"/>
          <p:cNvCxnSpPr>
            <a:stCxn id="5" idx="3"/>
            <a:endCxn id="12" idx="1"/>
          </p:cNvCxnSpPr>
          <p:nvPr/>
        </p:nvCxnSpPr>
        <p:spPr>
          <a:xfrm flipV="1">
            <a:off x="2688565" y="2839808"/>
            <a:ext cx="610288" cy="1751235"/>
          </a:xfrm>
          <a:prstGeom prst="line">
            <a:avLst/>
          </a:prstGeom>
          <a:ln w="63500"/>
        </p:spPr>
        <p:style>
          <a:lnRef idx="2">
            <a:schemeClr val="accent1"/>
          </a:lnRef>
          <a:fillRef idx="0">
            <a:schemeClr val="accent1"/>
          </a:fillRef>
          <a:effectRef idx="1">
            <a:schemeClr val="accent1"/>
          </a:effectRef>
          <a:fontRef idx="minor">
            <a:schemeClr val="tx1"/>
          </a:fontRef>
        </p:style>
      </p:cxnSp>
      <p:sp>
        <p:nvSpPr>
          <p:cNvPr id="12" name="テキスト ボックス 11"/>
          <p:cNvSpPr txBox="1"/>
          <p:nvPr/>
        </p:nvSpPr>
        <p:spPr>
          <a:xfrm>
            <a:off x="3298853" y="2331976"/>
            <a:ext cx="2655573" cy="1015663"/>
          </a:xfrm>
          <a:prstGeom prst="rect">
            <a:avLst/>
          </a:prstGeom>
          <a:solidFill>
            <a:schemeClr val="bg1"/>
          </a:solidFill>
          <a:ln w="15875">
            <a:solidFill>
              <a:srgbClr val="000090"/>
            </a:solidFill>
          </a:ln>
        </p:spPr>
        <p:txBody>
          <a:bodyPr wrap="square" rtlCol="0">
            <a:spAutoFit/>
          </a:bodyPr>
          <a:lstStyle/>
          <a:p>
            <a:pPr>
              <a:lnSpc>
                <a:spcPts val="2400"/>
              </a:lnSpc>
            </a:pPr>
            <a:r>
              <a:rPr kumimoji="1" lang="en-US" altLang="ja-JP" sz="2400" dirty="0" smtClean="0"/>
              <a:t>Promote </a:t>
            </a:r>
            <a:r>
              <a:rPr lang="en-US" altLang="ja-JP" sz="2400" dirty="0" smtClean="0"/>
              <a:t>p</a:t>
            </a:r>
            <a:r>
              <a:rPr kumimoji="1" lang="en-US" altLang="ja-JP" sz="2400" dirty="0" smtClean="0"/>
              <a:t>reventive medicine to reduce the total costs.</a:t>
            </a:r>
            <a:endParaRPr kumimoji="1" lang="ja-JP" altLang="en-US" sz="2400" dirty="0"/>
          </a:p>
        </p:txBody>
      </p:sp>
      <p:cxnSp>
        <p:nvCxnSpPr>
          <p:cNvPr id="36" name="直線コネクタ 35"/>
          <p:cNvCxnSpPr>
            <a:endCxn id="14" idx="1"/>
          </p:cNvCxnSpPr>
          <p:nvPr/>
        </p:nvCxnSpPr>
        <p:spPr>
          <a:xfrm flipV="1">
            <a:off x="5970927" y="4056745"/>
            <a:ext cx="692746" cy="534298"/>
          </a:xfrm>
          <a:prstGeom prst="line">
            <a:avLst/>
          </a:prstGeom>
          <a:ln w="63500"/>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12356" y="14173"/>
            <a:ext cx="8337841" cy="1200328"/>
          </a:xfrm>
          <a:prstGeom prst="rect">
            <a:avLst/>
          </a:prstGeom>
          <a:noFill/>
        </p:spPr>
        <p:txBody>
          <a:bodyPr wrap="square" rtlCol="0">
            <a:spAutoFit/>
          </a:bodyPr>
          <a:lstStyle/>
          <a:p>
            <a:r>
              <a:rPr lang="en-US" altLang="ja-JP" sz="2400" dirty="0" smtClean="0"/>
              <a:t>   PROBLEMS                          SOLUTIONS                             BARRIERS</a:t>
            </a:r>
          </a:p>
          <a:p>
            <a:endParaRPr kumimoji="1" lang="en-US" altLang="ja-JP" sz="2400" dirty="0" smtClean="0"/>
          </a:p>
          <a:p>
            <a:endParaRPr kumimoji="1" lang="ja-JP" altLang="en-US" sz="2400" dirty="0"/>
          </a:p>
        </p:txBody>
      </p:sp>
      <p:cxnSp>
        <p:nvCxnSpPr>
          <p:cNvPr id="21" name="直線コネクタ 20"/>
          <p:cNvCxnSpPr>
            <a:stCxn id="3" idx="3"/>
            <a:endCxn id="8" idx="1"/>
          </p:cNvCxnSpPr>
          <p:nvPr/>
        </p:nvCxnSpPr>
        <p:spPr>
          <a:xfrm flipV="1">
            <a:off x="2688565" y="1185131"/>
            <a:ext cx="626786" cy="178129"/>
          </a:xfrm>
          <a:prstGeom prst="line">
            <a:avLst/>
          </a:prstGeom>
          <a:ln w="63500"/>
        </p:spPr>
        <p:style>
          <a:lnRef idx="2">
            <a:schemeClr val="accent1"/>
          </a:lnRef>
          <a:fillRef idx="0">
            <a:schemeClr val="accent1"/>
          </a:fillRef>
          <a:effectRef idx="1">
            <a:schemeClr val="accent1"/>
          </a:effectRef>
          <a:fontRef idx="minor">
            <a:schemeClr val="tx1"/>
          </a:fontRef>
        </p:style>
      </p:cxnSp>
      <p:cxnSp>
        <p:nvCxnSpPr>
          <p:cNvPr id="27" name="直線コネクタ 26"/>
          <p:cNvCxnSpPr>
            <a:stCxn id="5" idx="3"/>
            <a:endCxn id="15" idx="1"/>
          </p:cNvCxnSpPr>
          <p:nvPr/>
        </p:nvCxnSpPr>
        <p:spPr>
          <a:xfrm>
            <a:off x="2688565" y="4591043"/>
            <a:ext cx="610291" cy="1343655"/>
          </a:xfrm>
          <a:prstGeom prst="line">
            <a:avLst/>
          </a:prstGeom>
          <a:ln w="63500"/>
        </p:spPr>
        <p:style>
          <a:lnRef idx="2">
            <a:schemeClr val="accent1"/>
          </a:lnRef>
          <a:fillRef idx="0">
            <a:schemeClr val="accent1"/>
          </a:fillRef>
          <a:effectRef idx="1">
            <a:schemeClr val="accent1"/>
          </a:effectRef>
          <a:fontRef idx="minor">
            <a:schemeClr val="tx1"/>
          </a:fontRef>
        </p:style>
      </p:cxnSp>
      <p:sp>
        <p:nvSpPr>
          <p:cNvPr id="3" name="テキスト ボックス 2"/>
          <p:cNvSpPr txBox="1"/>
          <p:nvPr/>
        </p:nvSpPr>
        <p:spPr>
          <a:xfrm>
            <a:off x="90725" y="547652"/>
            <a:ext cx="2597840" cy="1631216"/>
          </a:xfrm>
          <a:prstGeom prst="rect">
            <a:avLst/>
          </a:prstGeom>
          <a:solidFill>
            <a:schemeClr val="bg1"/>
          </a:solidFill>
          <a:ln w="15875">
            <a:solidFill>
              <a:srgbClr val="000090"/>
            </a:solidFill>
          </a:ln>
        </p:spPr>
        <p:txBody>
          <a:bodyPr wrap="square" rtlCol="0">
            <a:spAutoFit/>
          </a:bodyPr>
          <a:lstStyle/>
          <a:p>
            <a:pPr>
              <a:lnSpc>
                <a:spcPts val="2400"/>
              </a:lnSpc>
            </a:pPr>
            <a:r>
              <a:rPr lang="en-US" altLang="ja-JP" sz="2400" dirty="0" smtClean="0"/>
              <a:t>Uneven distribution of resources; severe shortage of doctors in many areas</a:t>
            </a:r>
            <a:endParaRPr kumimoji="1" lang="ja-JP" altLang="en-US" sz="2400" dirty="0"/>
          </a:p>
        </p:txBody>
      </p:sp>
      <p:sp>
        <p:nvSpPr>
          <p:cNvPr id="5" name="テキスト ボックス 4"/>
          <p:cNvSpPr txBox="1"/>
          <p:nvPr/>
        </p:nvSpPr>
        <p:spPr>
          <a:xfrm>
            <a:off x="90726" y="4078082"/>
            <a:ext cx="2597839" cy="1025922"/>
          </a:xfrm>
          <a:prstGeom prst="rect">
            <a:avLst/>
          </a:prstGeom>
          <a:solidFill>
            <a:schemeClr val="bg1"/>
          </a:solidFill>
          <a:ln w="15875">
            <a:solidFill>
              <a:srgbClr val="000090"/>
            </a:solidFill>
          </a:ln>
        </p:spPr>
        <p:txBody>
          <a:bodyPr wrap="square" rtlCol="0">
            <a:spAutoFit/>
          </a:bodyPr>
          <a:lstStyle/>
          <a:p>
            <a:pPr>
              <a:lnSpc>
                <a:spcPts val="2400"/>
              </a:lnSpc>
            </a:pPr>
            <a:r>
              <a:rPr lang="en-US" altLang="ja-JP" sz="2400" dirty="0" smtClean="0"/>
              <a:t>The cost of health care for the aged is growing rapidly.</a:t>
            </a:r>
            <a:endParaRPr kumimoji="1" lang="ja-JP" altLang="en-US" sz="2400" dirty="0"/>
          </a:p>
        </p:txBody>
      </p:sp>
      <p:cxnSp>
        <p:nvCxnSpPr>
          <p:cNvPr id="35" name="直線コネクタ 34"/>
          <p:cNvCxnSpPr>
            <a:stCxn id="9" idx="3"/>
            <a:endCxn id="8" idx="1"/>
          </p:cNvCxnSpPr>
          <p:nvPr/>
        </p:nvCxnSpPr>
        <p:spPr>
          <a:xfrm flipV="1">
            <a:off x="2688565" y="1185131"/>
            <a:ext cx="626786" cy="1993682"/>
          </a:xfrm>
          <a:prstGeom prst="line">
            <a:avLst/>
          </a:prstGeom>
          <a:ln w="63500"/>
        </p:spPr>
        <p:style>
          <a:lnRef idx="2">
            <a:schemeClr val="accent1"/>
          </a:lnRef>
          <a:fillRef idx="0">
            <a:schemeClr val="accent1"/>
          </a:fillRef>
          <a:effectRef idx="1">
            <a:schemeClr val="accent1"/>
          </a:effectRef>
          <a:fontRef idx="minor">
            <a:schemeClr val="tx1"/>
          </a:fontRef>
        </p:style>
      </p:cxnSp>
      <p:sp>
        <p:nvSpPr>
          <p:cNvPr id="9" name="テキスト ボックス 8"/>
          <p:cNvSpPr txBox="1"/>
          <p:nvPr/>
        </p:nvSpPr>
        <p:spPr>
          <a:xfrm>
            <a:off x="90727" y="2358075"/>
            <a:ext cx="2597838" cy="1641475"/>
          </a:xfrm>
          <a:prstGeom prst="rect">
            <a:avLst/>
          </a:prstGeom>
          <a:solidFill>
            <a:schemeClr val="bg1"/>
          </a:solidFill>
          <a:ln w="15875">
            <a:solidFill>
              <a:srgbClr val="000090"/>
            </a:solidFill>
          </a:ln>
        </p:spPr>
        <p:txBody>
          <a:bodyPr wrap="square" rtlCol="0">
            <a:spAutoFit/>
          </a:bodyPr>
          <a:lstStyle/>
          <a:p>
            <a:pPr>
              <a:lnSpc>
                <a:spcPts val="2400"/>
              </a:lnSpc>
            </a:pPr>
            <a:r>
              <a:rPr kumimoji="1" lang="en-US" altLang="ja-JP" sz="2400" dirty="0" smtClean="0"/>
              <a:t>The elderly </a:t>
            </a:r>
            <a:r>
              <a:rPr lang="en-US" altLang="ja-JP" sz="2400" dirty="0" smtClean="0"/>
              <a:t>care and home care are not systematized and very much inefficient.</a:t>
            </a:r>
            <a:endParaRPr kumimoji="1" lang="ja-JP" altLang="en-US" sz="2400" dirty="0"/>
          </a:p>
        </p:txBody>
      </p:sp>
      <p:cxnSp>
        <p:nvCxnSpPr>
          <p:cNvPr id="51" name="直線コネクタ 50"/>
          <p:cNvCxnSpPr>
            <a:stCxn id="17" idx="3"/>
            <a:endCxn id="40" idx="1"/>
          </p:cNvCxnSpPr>
          <p:nvPr/>
        </p:nvCxnSpPr>
        <p:spPr>
          <a:xfrm flipV="1">
            <a:off x="2688562" y="4381254"/>
            <a:ext cx="610292" cy="1536712"/>
          </a:xfrm>
          <a:prstGeom prst="line">
            <a:avLst/>
          </a:prstGeom>
          <a:ln w="63500"/>
        </p:spPr>
        <p:style>
          <a:lnRef idx="2">
            <a:schemeClr val="accent1"/>
          </a:lnRef>
          <a:fillRef idx="0">
            <a:schemeClr val="accent1"/>
          </a:fillRef>
          <a:effectRef idx="1">
            <a:schemeClr val="accent1"/>
          </a:effectRef>
          <a:fontRef idx="minor">
            <a:schemeClr val="tx1"/>
          </a:fontRef>
        </p:style>
      </p:cxnSp>
      <p:cxnSp>
        <p:nvCxnSpPr>
          <p:cNvPr id="54" name="直線コネクタ 53"/>
          <p:cNvCxnSpPr>
            <a:stCxn id="17" idx="3"/>
          </p:cNvCxnSpPr>
          <p:nvPr/>
        </p:nvCxnSpPr>
        <p:spPr>
          <a:xfrm>
            <a:off x="2688562" y="5917966"/>
            <a:ext cx="766985" cy="4571"/>
          </a:xfrm>
          <a:prstGeom prst="line">
            <a:avLst/>
          </a:prstGeom>
          <a:ln w="63500"/>
        </p:spPr>
        <p:style>
          <a:lnRef idx="2">
            <a:schemeClr val="accent1"/>
          </a:lnRef>
          <a:fillRef idx="0">
            <a:schemeClr val="accent1"/>
          </a:fillRef>
          <a:effectRef idx="1">
            <a:schemeClr val="accent1"/>
          </a:effectRef>
          <a:fontRef idx="minor">
            <a:schemeClr val="tx1"/>
          </a:fontRef>
        </p:style>
      </p:cxnSp>
      <p:sp>
        <p:nvSpPr>
          <p:cNvPr id="17" name="テキスト ボックス 16"/>
          <p:cNvSpPr txBox="1"/>
          <p:nvPr/>
        </p:nvSpPr>
        <p:spPr>
          <a:xfrm>
            <a:off x="90724" y="5254098"/>
            <a:ext cx="2597838" cy="1327736"/>
          </a:xfrm>
          <a:prstGeom prst="rect">
            <a:avLst/>
          </a:prstGeom>
          <a:solidFill>
            <a:schemeClr val="bg1"/>
          </a:solidFill>
          <a:ln w="15875">
            <a:solidFill>
              <a:srgbClr val="000090"/>
            </a:solidFill>
          </a:ln>
        </p:spPr>
        <p:txBody>
          <a:bodyPr wrap="square" rtlCol="0">
            <a:spAutoFit/>
          </a:bodyPr>
          <a:lstStyle/>
          <a:p>
            <a:pPr>
              <a:lnSpc>
                <a:spcPts val="2400"/>
              </a:lnSpc>
            </a:pPr>
            <a:r>
              <a:rPr kumimoji="1" lang="en-US" altLang="ja-JP" sz="2400" dirty="0" smtClean="0"/>
              <a:t>Costs </a:t>
            </a:r>
            <a:r>
              <a:rPr lang="en-US" altLang="ja-JP" sz="2400" dirty="0" smtClean="0"/>
              <a:t>of PC and internet access cause a problem for the elderly.</a:t>
            </a:r>
            <a:endParaRPr kumimoji="1" lang="ja-JP" altLang="en-US" sz="2400" dirty="0"/>
          </a:p>
        </p:txBody>
      </p:sp>
      <p:cxnSp>
        <p:nvCxnSpPr>
          <p:cNvPr id="57" name="直線コネクタ 56"/>
          <p:cNvCxnSpPr>
            <a:stCxn id="8" idx="3"/>
            <a:endCxn id="11" idx="1"/>
          </p:cNvCxnSpPr>
          <p:nvPr/>
        </p:nvCxnSpPr>
        <p:spPr>
          <a:xfrm>
            <a:off x="5970924" y="1185131"/>
            <a:ext cx="692749" cy="563112"/>
          </a:xfrm>
          <a:prstGeom prst="line">
            <a:avLst/>
          </a:prstGeom>
          <a:ln w="63500"/>
        </p:spPr>
        <p:style>
          <a:lnRef idx="2">
            <a:schemeClr val="accent1"/>
          </a:lnRef>
          <a:fillRef idx="0">
            <a:schemeClr val="accent1"/>
          </a:fillRef>
          <a:effectRef idx="1">
            <a:schemeClr val="accent1"/>
          </a:effectRef>
          <a:fontRef idx="minor">
            <a:schemeClr val="tx1"/>
          </a:fontRef>
        </p:style>
      </p:cxnSp>
      <p:cxnSp>
        <p:nvCxnSpPr>
          <p:cNvPr id="64" name="直線コネクタ 63"/>
          <p:cNvCxnSpPr>
            <a:stCxn id="14" idx="1"/>
            <a:endCxn id="8" idx="3"/>
          </p:cNvCxnSpPr>
          <p:nvPr/>
        </p:nvCxnSpPr>
        <p:spPr>
          <a:xfrm flipH="1" flipV="1">
            <a:off x="5970924" y="1185131"/>
            <a:ext cx="692749" cy="2871614"/>
          </a:xfrm>
          <a:prstGeom prst="line">
            <a:avLst/>
          </a:prstGeom>
          <a:ln w="63500"/>
        </p:spPr>
        <p:style>
          <a:lnRef idx="2">
            <a:schemeClr val="accent1"/>
          </a:lnRef>
          <a:fillRef idx="0">
            <a:schemeClr val="accent1"/>
          </a:fillRef>
          <a:effectRef idx="1">
            <a:schemeClr val="accent1"/>
          </a:effectRef>
          <a:fontRef idx="minor">
            <a:schemeClr val="tx1"/>
          </a:fontRef>
        </p:style>
      </p:cxnSp>
      <p:cxnSp>
        <p:nvCxnSpPr>
          <p:cNvPr id="74" name="直線コネクタ 73"/>
          <p:cNvCxnSpPr>
            <a:stCxn id="18" idx="1"/>
            <a:endCxn id="12" idx="3"/>
          </p:cNvCxnSpPr>
          <p:nvPr/>
        </p:nvCxnSpPr>
        <p:spPr>
          <a:xfrm flipH="1" flipV="1">
            <a:off x="5954426" y="2839808"/>
            <a:ext cx="709247" cy="3063501"/>
          </a:xfrm>
          <a:prstGeom prst="line">
            <a:avLst/>
          </a:prstGeom>
          <a:ln w="63500"/>
        </p:spPr>
        <p:style>
          <a:lnRef idx="2">
            <a:schemeClr val="accent1"/>
          </a:lnRef>
          <a:fillRef idx="0">
            <a:schemeClr val="accent1"/>
          </a:fillRef>
          <a:effectRef idx="1">
            <a:schemeClr val="accent1"/>
          </a:effectRef>
          <a:fontRef idx="minor">
            <a:schemeClr val="tx1"/>
          </a:fontRef>
        </p:style>
      </p:cxnSp>
      <p:cxnSp>
        <p:nvCxnSpPr>
          <p:cNvPr id="77" name="直線コネクタ 76"/>
          <p:cNvCxnSpPr>
            <a:stCxn id="18" idx="1"/>
            <a:endCxn id="40" idx="3"/>
          </p:cNvCxnSpPr>
          <p:nvPr/>
        </p:nvCxnSpPr>
        <p:spPr>
          <a:xfrm flipH="1" flipV="1">
            <a:off x="5954427" y="4381254"/>
            <a:ext cx="709246" cy="1522055"/>
          </a:xfrm>
          <a:prstGeom prst="line">
            <a:avLst/>
          </a:prstGeom>
          <a:ln w="63500"/>
        </p:spPr>
        <p:style>
          <a:lnRef idx="2">
            <a:schemeClr val="accent1"/>
          </a:lnRef>
          <a:fillRef idx="0">
            <a:schemeClr val="accent1"/>
          </a:fillRef>
          <a:effectRef idx="1">
            <a:schemeClr val="accent1"/>
          </a:effectRef>
          <a:fontRef idx="minor">
            <a:schemeClr val="tx1"/>
          </a:fontRef>
        </p:style>
      </p:cxnSp>
      <p:cxnSp>
        <p:nvCxnSpPr>
          <p:cNvPr id="80" name="直線コネクタ 79"/>
          <p:cNvCxnSpPr>
            <a:stCxn id="18" idx="1"/>
          </p:cNvCxnSpPr>
          <p:nvPr/>
        </p:nvCxnSpPr>
        <p:spPr>
          <a:xfrm flipH="1" flipV="1">
            <a:off x="5970927" y="5882844"/>
            <a:ext cx="692746" cy="20465"/>
          </a:xfrm>
          <a:prstGeom prst="line">
            <a:avLst/>
          </a:prstGeom>
          <a:ln w="63500"/>
        </p:spPr>
        <p:style>
          <a:lnRef idx="2">
            <a:schemeClr val="accent1"/>
          </a:lnRef>
          <a:fillRef idx="0">
            <a:schemeClr val="accent1"/>
          </a:fillRef>
          <a:effectRef idx="1">
            <a:schemeClr val="accent1"/>
          </a:effectRef>
          <a:fontRef idx="minor">
            <a:schemeClr val="tx1"/>
          </a:fontRef>
        </p:style>
      </p:cxnSp>
      <p:sp>
        <p:nvSpPr>
          <p:cNvPr id="11" name="テキスト ボックス 10"/>
          <p:cNvSpPr txBox="1"/>
          <p:nvPr/>
        </p:nvSpPr>
        <p:spPr>
          <a:xfrm>
            <a:off x="6663673" y="468822"/>
            <a:ext cx="2383420" cy="2558842"/>
          </a:xfrm>
          <a:prstGeom prst="rect">
            <a:avLst/>
          </a:prstGeom>
          <a:solidFill>
            <a:srgbClr val="FFFF00"/>
          </a:solidFill>
          <a:ln w="15875">
            <a:solidFill>
              <a:srgbClr val="000090"/>
            </a:solidFill>
          </a:ln>
        </p:spPr>
        <p:txBody>
          <a:bodyPr wrap="square" rtlCol="0">
            <a:spAutoFit/>
          </a:bodyPr>
          <a:lstStyle/>
          <a:p>
            <a:pPr>
              <a:lnSpc>
                <a:spcPts val="2400"/>
              </a:lnSpc>
            </a:pPr>
            <a:r>
              <a:rPr kumimoji="1" lang="en-US" altLang="ja-JP" sz="2400" dirty="0" smtClean="0"/>
              <a:t>PHR/</a:t>
            </a:r>
            <a:r>
              <a:rPr lang="en-US" altLang="ja-JP" sz="2400" dirty="0" smtClean="0"/>
              <a:t>EHR </a:t>
            </a:r>
            <a:r>
              <a:rPr kumimoji="1" lang="en-US" altLang="ja-JP" sz="2400" dirty="0" smtClean="0"/>
              <a:t>and other database systems lack standardization. </a:t>
            </a:r>
            <a:r>
              <a:rPr lang="en-US" altLang="ja-JP" sz="2400" dirty="0" smtClean="0"/>
              <a:t>Multi-investment on ICT systems  due to lack of inter-operability.  </a:t>
            </a:r>
            <a:endParaRPr lang="ja-JP" altLang="en-US" sz="2400" dirty="0" smtClean="0"/>
          </a:p>
        </p:txBody>
      </p:sp>
      <p:sp>
        <p:nvSpPr>
          <p:cNvPr id="14" name="テキスト ボックス 13"/>
          <p:cNvSpPr txBox="1"/>
          <p:nvPr/>
        </p:nvSpPr>
        <p:spPr>
          <a:xfrm>
            <a:off x="6663673" y="3087249"/>
            <a:ext cx="2383420" cy="1938992"/>
          </a:xfrm>
          <a:prstGeom prst="rect">
            <a:avLst/>
          </a:prstGeom>
          <a:solidFill>
            <a:srgbClr val="FFFF00"/>
          </a:solidFill>
          <a:ln w="15875">
            <a:solidFill>
              <a:srgbClr val="000090"/>
            </a:solidFill>
          </a:ln>
        </p:spPr>
        <p:txBody>
          <a:bodyPr wrap="square" rtlCol="0">
            <a:spAutoFit/>
          </a:bodyPr>
          <a:lstStyle/>
          <a:p>
            <a:pPr>
              <a:lnSpc>
                <a:spcPts val="2400"/>
              </a:lnSpc>
            </a:pPr>
            <a:r>
              <a:rPr lang="en-US" altLang="ja-JP" sz="2400" dirty="0" smtClean="0"/>
              <a:t>Laws and regulations work as barriers.  Many medical laws were made before internet.</a:t>
            </a:r>
            <a:endParaRPr kumimoji="1" lang="ja-JP" altLang="en-US" sz="2400" dirty="0"/>
          </a:p>
        </p:txBody>
      </p:sp>
      <p:sp>
        <p:nvSpPr>
          <p:cNvPr id="18" name="テキスト ボックス 17"/>
          <p:cNvSpPr txBox="1"/>
          <p:nvPr/>
        </p:nvSpPr>
        <p:spPr>
          <a:xfrm>
            <a:off x="6663673" y="5085553"/>
            <a:ext cx="2383420" cy="1635512"/>
          </a:xfrm>
          <a:prstGeom prst="rect">
            <a:avLst/>
          </a:prstGeom>
          <a:solidFill>
            <a:schemeClr val="bg1"/>
          </a:solidFill>
          <a:ln w="15875">
            <a:solidFill>
              <a:srgbClr val="000090"/>
            </a:solidFill>
          </a:ln>
        </p:spPr>
        <p:txBody>
          <a:bodyPr wrap="square" rtlCol="0">
            <a:spAutoFit/>
          </a:bodyPr>
          <a:lstStyle/>
          <a:p>
            <a:pPr>
              <a:lnSpc>
                <a:spcPts val="2400"/>
              </a:lnSpc>
            </a:pPr>
            <a:r>
              <a:rPr kumimoji="1" lang="en-US" altLang="ja-JP" sz="2400" dirty="0" smtClean="0"/>
              <a:t>Need to formulate proper policies to use </a:t>
            </a:r>
            <a:r>
              <a:rPr lang="en-US" altLang="ja-JP" sz="2400" dirty="0" smtClean="0"/>
              <a:t>tax money to induce incentives.  </a:t>
            </a:r>
            <a:endParaRPr kumimoji="1" lang="ja-JP" altLang="en-US" sz="2400" dirty="0"/>
          </a:p>
        </p:txBody>
      </p:sp>
      <p:sp>
        <p:nvSpPr>
          <p:cNvPr id="15" name="テキスト ボックス 14"/>
          <p:cNvSpPr txBox="1"/>
          <p:nvPr/>
        </p:nvSpPr>
        <p:spPr>
          <a:xfrm>
            <a:off x="3298856" y="5424718"/>
            <a:ext cx="2655573" cy="1019959"/>
          </a:xfrm>
          <a:prstGeom prst="rect">
            <a:avLst/>
          </a:prstGeom>
          <a:solidFill>
            <a:schemeClr val="bg1"/>
          </a:solidFill>
          <a:ln w="15875">
            <a:solidFill>
              <a:srgbClr val="000090"/>
            </a:solidFill>
          </a:ln>
        </p:spPr>
        <p:txBody>
          <a:bodyPr wrap="square" rtlCol="0">
            <a:spAutoFit/>
          </a:bodyPr>
          <a:lstStyle/>
          <a:p>
            <a:pPr>
              <a:lnSpc>
                <a:spcPts val="2400"/>
              </a:lnSpc>
            </a:pPr>
            <a:r>
              <a:rPr kumimoji="1" lang="en-US" altLang="ja-JP" sz="2400" dirty="0" smtClean="0"/>
              <a:t>Employ “community model.”</a:t>
            </a:r>
            <a:endParaRPr kumimoji="1" lang="ja-JP" altLang="en-US" sz="2400" dirty="0"/>
          </a:p>
        </p:txBody>
      </p:sp>
      <p:sp>
        <p:nvSpPr>
          <p:cNvPr id="40" name="テキスト ボックス 39"/>
          <p:cNvSpPr txBox="1"/>
          <p:nvPr/>
        </p:nvSpPr>
        <p:spPr>
          <a:xfrm>
            <a:off x="3298854" y="3873422"/>
            <a:ext cx="2655573" cy="1015663"/>
          </a:xfrm>
          <a:prstGeom prst="rect">
            <a:avLst/>
          </a:prstGeom>
          <a:solidFill>
            <a:schemeClr val="bg1"/>
          </a:solidFill>
          <a:ln w="15875">
            <a:solidFill>
              <a:srgbClr val="000090"/>
            </a:solidFill>
          </a:ln>
        </p:spPr>
        <p:txBody>
          <a:bodyPr wrap="square" rtlCol="0">
            <a:spAutoFit/>
          </a:bodyPr>
          <a:lstStyle/>
          <a:p>
            <a:pPr>
              <a:lnSpc>
                <a:spcPts val="2400"/>
              </a:lnSpc>
            </a:pPr>
            <a:r>
              <a:rPr lang="en-US" altLang="ja-JP" sz="2400" dirty="0" smtClean="0"/>
              <a:t>Policies to reimburse a part of ICT costs.</a:t>
            </a:r>
            <a:endParaRPr kumimoji="1" lang="ja-JP" altLang="en-US" sz="2400" dirty="0"/>
          </a:p>
        </p:txBody>
      </p:sp>
      <p:sp>
        <p:nvSpPr>
          <p:cNvPr id="8" name="テキスト ボックス 7"/>
          <p:cNvSpPr txBox="1"/>
          <p:nvPr/>
        </p:nvSpPr>
        <p:spPr>
          <a:xfrm>
            <a:off x="3315351" y="523411"/>
            <a:ext cx="2655573" cy="1323439"/>
          </a:xfrm>
          <a:prstGeom prst="rect">
            <a:avLst/>
          </a:prstGeom>
          <a:solidFill>
            <a:srgbClr val="FFFF00"/>
          </a:solidFill>
          <a:ln w="15875">
            <a:solidFill>
              <a:srgbClr val="000090"/>
            </a:solidFill>
          </a:ln>
        </p:spPr>
        <p:txBody>
          <a:bodyPr wrap="square" rtlCol="0">
            <a:spAutoFit/>
          </a:bodyPr>
          <a:lstStyle/>
          <a:p>
            <a:pPr>
              <a:lnSpc>
                <a:spcPts val="2400"/>
              </a:lnSpc>
            </a:pPr>
            <a:r>
              <a:rPr lang="en-US" altLang="ja-JP" sz="2400" dirty="0" smtClean="0"/>
              <a:t>Use of database and telemedicine to share information and resources.</a:t>
            </a:r>
            <a:endParaRPr kumimoji="1" lang="ja-JP" altLang="en-US" sz="2400" dirty="0"/>
          </a:p>
        </p:txBody>
      </p:sp>
      <p:cxnSp>
        <p:nvCxnSpPr>
          <p:cNvPr id="29" name="直線コネクタ 28"/>
          <p:cNvCxnSpPr>
            <a:stCxn id="5" idx="3"/>
            <a:endCxn id="12" idx="1"/>
          </p:cNvCxnSpPr>
          <p:nvPr/>
        </p:nvCxnSpPr>
        <p:spPr>
          <a:xfrm flipV="1">
            <a:off x="2688565" y="2839808"/>
            <a:ext cx="610288" cy="1751235"/>
          </a:xfrm>
          <a:prstGeom prst="line">
            <a:avLst/>
          </a:prstGeom>
          <a:ln w="63500"/>
        </p:spPr>
        <p:style>
          <a:lnRef idx="2">
            <a:schemeClr val="accent1"/>
          </a:lnRef>
          <a:fillRef idx="0">
            <a:schemeClr val="accent1"/>
          </a:fillRef>
          <a:effectRef idx="1">
            <a:schemeClr val="accent1"/>
          </a:effectRef>
          <a:fontRef idx="minor">
            <a:schemeClr val="tx1"/>
          </a:fontRef>
        </p:style>
      </p:cxnSp>
      <p:sp>
        <p:nvSpPr>
          <p:cNvPr id="12" name="テキスト ボックス 11"/>
          <p:cNvSpPr txBox="1"/>
          <p:nvPr/>
        </p:nvSpPr>
        <p:spPr>
          <a:xfrm>
            <a:off x="3298853" y="2331976"/>
            <a:ext cx="2655573" cy="1015663"/>
          </a:xfrm>
          <a:prstGeom prst="rect">
            <a:avLst/>
          </a:prstGeom>
          <a:solidFill>
            <a:schemeClr val="bg1"/>
          </a:solidFill>
          <a:ln w="15875">
            <a:solidFill>
              <a:srgbClr val="000090"/>
            </a:solidFill>
          </a:ln>
        </p:spPr>
        <p:txBody>
          <a:bodyPr wrap="square" rtlCol="0">
            <a:spAutoFit/>
          </a:bodyPr>
          <a:lstStyle/>
          <a:p>
            <a:pPr>
              <a:lnSpc>
                <a:spcPts val="2400"/>
              </a:lnSpc>
            </a:pPr>
            <a:r>
              <a:rPr kumimoji="1" lang="en-US" altLang="ja-JP" sz="2400" dirty="0" smtClean="0"/>
              <a:t>Promote </a:t>
            </a:r>
            <a:r>
              <a:rPr lang="en-US" altLang="ja-JP" sz="2400" dirty="0" smtClean="0"/>
              <a:t>p</a:t>
            </a:r>
            <a:r>
              <a:rPr kumimoji="1" lang="en-US" altLang="ja-JP" sz="2400" dirty="0" smtClean="0"/>
              <a:t>reventive medicine to reduce the total costs</a:t>
            </a:r>
            <a:endParaRPr kumimoji="1" lang="ja-JP" altLang="en-US" sz="2400" dirty="0"/>
          </a:p>
        </p:txBody>
      </p:sp>
      <p:cxnSp>
        <p:nvCxnSpPr>
          <p:cNvPr id="36" name="直線コネクタ 35"/>
          <p:cNvCxnSpPr>
            <a:endCxn id="14" idx="1"/>
          </p:cNvCxnSpPr>
          <p:nvPr/>
        </p:nvCxnSpPr>
        <p:spPr>
          <a:xfrm flipV="1">
            <a:off x="5970927" y="4056745"/>
            <a:ext cx="692746" cy="534298"/>
          </a:xfrm>
          <a:prstGeom prst="line">
            <a:avLst/>
          </a:prstGeom>
          <a:ln w="63500"/>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12356" y="14173"/>
            <a:ext cx="8337841" cy="1200328"/>
          </a:xfrm>
          <a:prstGeom prst="rect">
            <a:avLst/>
          </a:prstGeom>
          <a:noFill/>
        </p:spPr>
        <p:txBody>
          <a:bodyPr wrap="square" rtlCol="0">
            <a:spAutoFit/>
          </a:bodyPr>
          <a:lstStyle/>
          <a:p>
            <a:r>
              <a:rPr lang="en-US" altLang="ja-JP" sz="2400" dirty="0" smtClean="0"/>
              <a:t>   PROBLEMS                          SOLUTIONS                             BARRIERS</a:t>
            </a:r>
          </a:p>
          <a:p>
            <a:endParaRPr kumimoji="1" lang="en-US" altLang="ja-JP" sz="2400" dirty="0" smtClean="0"/>
          </a:p>
          <a:p>
            <a:endParaRPr kumimoji="1" lang="ja-JP" altLang="en-US" sz="2400" dirty="0"/>
          </a:p>
        </p:txBody>
      </p:sp>
      <p:cxnSp>
        <p:nvCxnSpPr>
          <p:cNvPr id="21" name="直線コネクタ 20"/>
          <p:cNvCxnSpPr>
            <a:stCxn id="3" idx="3"/>
            <a:endCxn id="8" idx="1"/>
          </p:cNvCxnSpPr>
          <p:nvPr/>
        </p:nvCxnSpPr>
        <p:spPr>
          <a:xfrm flipV="1">
            <a:off x="2688565" y="1185131"/>
            <a:ext cx="626786" cy="178129"/>
          </a:xfrm>
          <a:prstGeom prst="line">
            <a:avLst/>
          </a:prstGeom>
          <a:ln w="63500"/>
        </p:spPr>
        <p:style>
          <a:lnRef idx="2">
            <a:schemeClr val="accent1"/>
          </a:lnRef>
          <a:fillRef idx="0">
            <a:schemeClr val="accent1"/>
          </a:fillRef>
          <a:effectRef idx="1">
            <a:schemeClr val="accent1"/>
          </a:effectRef>
          <a:fontRef idx="minor">
            <a:schemeClr val="tx1"/>
          </a:fontRef>
        </p:style>
      </p:cxnSp>
      <p:cxnSp>
        <p:nvCxnSpPr>
          <p:cNvPr id="27" name="直線コネクタ 26"/>
          <p:cNvCxnSpPr>
            <a:stCxn id="5" idx="3"/>
            <a:endCxn id="15" idx="1"/>
          </p:cNvCxnSpPr>
          <p:nvPr/>
        </p:nvCxnSpPr>
        <p:spPr>
          <a:xfrm>
            <a:off x="2688565" y="4591043"/>
            <a:ext cx="610291" cy="1343655"/>
          </a:xfrm>
          <a:prstGeom prst="line">
            <a:avLst/>
          </a:prstGeom>
          <a:ln w="63500"/>
        </p:spPr>
        <p:style>
          <a:lnRef idx="2">
            <a:schemeClr val="accent1"/>
          </a:lnRef>
          <a:fillRef idx="0">
            <a:schemeClr val="accent1"/>
          </a:fillRef>
          <a:effectRef idx="1">
            <a:schemeClr val="accent1"/>
          </a:effectRef>
          <a:fontRef idx="minor">
            <a:schemeClr val="tx1"/>
          </a:fontRef>
        </p:style>
      </p:cxnSp>
      <p:sp>
        <p:nvSpPr>
          <p:cNvPr id="3" name="テキスト ボックス 2"/>
          <p:cNvSpPr txBox="1"/>
          <p:nvPr/>
        </p:nvSpPr>
        <p:spPr>
          <a:xfrm>
            <a:off x="90725" y="547652"/>
            <a:ext cx="2597840" cy="1631216"/>
          </a:xfrm>
          <a:prstGeom prst="rect">
            <a:avLst/>
          </a:prstGeom>
          <a:solidFill>
            <a:schemeClr val="bg1"/>
          </a:solidFill>
          <a:ln w="15875">
            <a:solidFill>
              <a:srgbClr val="000090"/>
            </a:solidFill>
          </a:ln>
        </p:spPr>
        <p:txBody>
          <a:bodyPr wrap="square" rtlCol="0">
            <a:spAutoFit/>
          </a:bodyPr>
          <a:lstStyle/>
          <a:p>
            <a:pPr>
              <a:lnSpc>
                <a:spcPts val="2400"/>
              </a:lnSpc>
            </a:pPr>
            <a:r>
              <a:rPr lang="en-US" altLang="ja-JP" sz="2400" dirty="0" smtClean="0"/>
              <a:t>Uneven distribution of resources; severe shortage of doctors in many areas</a:t>
            </a:r>
            <a:endParaRPr kumimoji="1" lang="ja-JP" altLang="en-US" sz="2400" dirty="0"/>
          </a:p>
        </p:txBody>
      </p:sp>
      <p:sp>
        <p:nvSpPr>
          <p:cNvPr id="5" name="テキスト ボックス 4"/>
          <p:cNvSpPr txBox="1"/>
          <p:nvPr/>
        </p:nvSpPr>
        <p:spPr>
          <a:xfrm>
            <a:off x="90726" y="4078082"/>
            <a:ext cx="2597839" cy="1025922"/>
          </a:xfrm>
          <a:prstGeom prst="rect">
            <a:avLst/>
          </a:prstGeom>
          <a:solidFill>
            <a:schemeClr val="bg1"/>
          </a:solidFill>
          <a:ln w="15875">
            <a:solidFill>
              <a:srgbClr val="000090"/>
            </a:solidFill>
          </a:ln>
        </p:spPr>
        <p:txBody>
          <a:bodyPr wrap="square" rtlCol="0">
            <a:spAutoFit/>
          </a:bodyPr>
          <a:lstStyle/>
          <a:p>
            <a:pPr>
              <a:lnSpc>
                <a:spcPts val="2400"/>
              </a:lnSpc>
            </a:pPr>
            <a:r>
              <a:rPr lang="en-US" altLang="ja-JP" sz="2400" dirty="0" smtClean="0"/>
              <a:t>The cost of health care for the aged is growing rapidly.</a:t>
            </a:r>
            <a:endParaRPr kumimoji="1" lang="ja-JP" altLang="en-US" sz="2400" dirty="0"/>
          </a:p>
        </p:txBody>
      </p:sp>
      <p:cxnSp>
        <p:nvCxnSpPr>
          <p:cNvPr id="35" name="直線コネクタ 34"/>
          <p:cNvCxnSpPr>
            <a:stCxn id="9" idx="3"/>
            <a:endCxn id="8" idx="1"/>
          </p:cNvCxnSpPr>
          <p:nvPr/>
        </p:nvCxnSpPr>
        <p:spPr>
          <a:xfrm flipV="1">
            <a:off x="2688565" y="1185131"/>
            <a:ext cx="626786" cy="1993682"/>
          </a:xfrm>
          <a:prstGeom prst="line">
            <a:avLst/>
          </a:prstGeom>
          <a:ln w="63500"/>
        </p:spPr>
        <p:style>
          <a:lnRef idx="2">
            <a:schemeClr val="accent1"/>
          </a:lnRef>
          <a:fillRef idx="0">
            <a:schemeClr val="accent1"/>
          </a:fillRef>
          <a:effectRef idx="1">
            <a:schemeClr val="accent1"/>
          </a:effectRef>
          <a:fontRef idx="minor">
            <a:schemeClr val="tx1"/>
          </a:fontRef>
        </p:style>
      </p:cxnSp>
      <p:sp>
        <p:nvSpPr>
          <p:cNvPr id="9" name="テキスト ボックス 8"/>
          <p:cNvSpPr txBox="1"/>
          <p:nvPr/>
        </p:nvSpPr>
        <p:spPr>
          <a:xfrm>
            <a:off x="90727" y="2358075"/>
            <a:ext cx="2597838" cy="1641475"/>
          </a:xfrm>
          <a:prstGeom prst="rect">
            <a:avLst/>
          </a:prstGeom>
          <a:solidFill>
            <a:schemeClr val="bg1"/>
          </a:solidFill>
          <a:ln w="15875">
            <a:solidFill>
              <a:srgbClr val="000090"/>
            </a:solidFill>
          </a:ln>
        </p:spPr>
        <p:txBody>
          <a:bodyPr wrap="square" rtlCol="0">
            <a:spAutoFit/>
          </a:bodyPr>
          <a:lstStyle/>
          <a:p>
            <a:pPr>
              <a:lnSpc>
                <a:spcPts val="2400"/>
              </a:lnSpc>
            </a:pPr>
            <a:r>
              <a:rPr kumimoji="1" lang="en-US" altLang="ja-JP" sz="2400" dirty="0" smtClean="0"/>
              <a:t>The elderly </a:t>
            </a:r>
            <a:r>
              <a:rPr lang="en-US" altLang="ja-JP" sz="2400" dirty="0" smtClean="0"/>
              <a:t>care and home care are not systematized and very much inefficient.</a:t>
            </a:r>
            <a:endParaRPr kumimoji="1" lang="ja-JP" altLang="en-US" sz="2400" dirty="0"/>
          </a:p>
        </p:txBody>
      </p:sp>
      <p:cxnSp>
        <p:nvCxnSpPr>
          <p:cNvPr id="51" name="直線コネクタ 50"/>
          <p:cNvCxnSpPr>
            <a:stCxn id="17" idx="3"/>
            <a:endCxn id="40" idx="1"/>
          </p:cNvCxnSpPr>
          <p:nvPr/>
        </p:nvCxnSpPr>
        <p:spPr>
          <a:xfrm flipV="1">
            <a:off x="2688562" y="4383402"/>
            <a:ext cx="610292" cy="1534564"/>
          </a:xfrm>
          <a:prstGeom prst="line">
            <a:avLst/>
          </a:prstGeom>
          <a:ln w="63500"/>
        </p:spPr>
        <p:style>
          <a:lnRef idx="2">
            <a:schemeClr val="accent1"/>
          </a:lnRef>
          <a:fillRef idx="0">
            <a:schemeClr val="accent1"/>
          </a:fillRef>
          <a:effectRef idx="1">
            <a:schemeClr val="accent1"/>
          </a:effectRef>
          <a:fontRef idx="minor">
            <a:schemeClr val="tx1"/>
          </a:fontRef>
        </p:style>
      </p:cxnSp>
      <p:cxnSp>
        <p:nvCxnSpPr>
          <p:cNvPr id="54" name="直線コネクタ 53"/>
          <p:cNvCxnSpPr>
            <a:stCxn id="17" idx="3"/>
          </p:cNvCxnSpPr>
          <p:nvPr/>
        </p:nvCxnSpPr>
        <p:spPr>
          <a:xfrm>
            <a:off x="2688562" y="5917966"/>
            <a:ext cx="766985" cy="4571"/>
          </a:xfrm>
          <a:prstGeom prst="line">
            <a:avLst/>
          </a:prstGeom>
          <a:ln w="63500"/>
        </p:spPr>
        <p:style>
          <a:lnRef idx="2">
            <a:schemeClr val="accent1"/>
          </a:lnRef>
          <a:fillRef idx="0">
            <a:schemeClr val="accent1"/>
          </a:fillRef>
          <a:effectRef idx="1">
            <a:schemeClr val="accent1"/>
          </a:effectRef>
          <a:fontRef idx="minor">
            <a:schemeClr val="tx1"/>
          </a:fontRef>
        </p:style>
      </p:cxnSp>
      <p:sp>
        <p:nvSpPr>
          <p:cNvPr id="17" name="テキスト ボックス 16"/>
          <p:cNvSpPr txBox="1"/>
          <p:nvPr/>
        </p:nvSpPr>
        <p:spPr>
          <a:xfrm>
            <a:off x="90724" y="5254098"/>
            <a:ext cx="2597838" cy="1327736"/>
          </a:xfrm>
          <a:prstGeom prst="rect">
            <a:avLst/>
          </a:prstGeom>
          <a:solidFill>
            <a:schemeClr val="bg1"/>
          </a:solidFill>
          <a:ln w="15875">
            <a:solidFill>
              <a:srgbClr val="000090"/>
            </a:solidFill>
          </a:ln>
        </p:spPr>
        <p:txBody>
          <a:bodyPr wrap="square" rtlCol="0">
            <a:spAutoFit/>
          </a:bodyPr>
          <a:lstStyle/>
          <a:p>
            <a:pPr>
              <a:lnSpc>
                <a:spcPts val="2400"/>
              </a:lnSpc>
            </a:pPr>
            <a:r>
              <a:rPr kumimoji="1" lang="en-US" altLang="ja-JP" sz="2400" dirty="0" smtClean="0"/>
              <a:t>Costs </a:t>
            </a:r>
            <a:r>
              <a:rPr lang="en-US" altLang="ja-JP" sz="2400" dirty="0" smtClean="0"/>
              <a:t>of PC and internet access cause a problem for the elderly.</a:t>
            </a:r>
            <a:endParaRPr kumimoji="1" lang="ja-JP" altLang="en-US" sz="2400" dirty="0"/>
          </a:p>
        </p:txBody>
      </p:sp>
      <p:cxnSp>
        <p:nvCxnSpPr>
          <p:cNvPr id="57" name="直線コネクタ 56"/>
          <p:cNvCxnSpPr>
            <a:stCxn id="8" idx="3"/>
            <a:endCxn id="11" idx="1"/>
          </p:cNvCxnSpPr>
          <p:nvPr/>
        </p:nvCxnSpPr>
        <p:spPr>
          <a:xfrm>
            <a:off x="5970924" y="1185131"/>
            <a:ext cx="692749" cy="563112"/>
          </a:xfrm>
          <a:prstGeom prst="line">
            <a:avLst/>
          </a:prstGeom>
          <a:ln w="63500"/>
        </p:spPr>
        <p:style>
          <a:lnRef idx="2">
            <a:schemeClr val="accent1"/>
          </a:lnRef>
          <a:fillRef idx="0">
            <a:schemeClr val="accent1"/>
          </a:fillRef>
          <a:effectRef idx="1">
            <a:schemeClr val="accent1"/>
          </a:effectRef>
          <a:fontRef idx="minor">
            <a:schemeClr val="tx1"/>
          </a:fontRef>
        </p:style>
      </p:cxnSp>
      <p:cxnSp>
        <p:nvCxnSpPr>
          <p:cNvPr id="64" name="直線コネクタ 63"/>
          <p:cNvCxnSpPr>
            <a:stCxn id="14" idx="1"/>
            <a:endCxn id="8" idx="3"/>
          </p:cNvCxnSpPr>
          <p:nvPr/>
        </p:nvCxnSpPr>
        <p:spPr>
          <a:xfrm flipH="1" flipV="1">
            <a:off x="5970924" y="1185131"/>
            <a:ext cx="692749" cy="2871614"/>
          </a:xfrm>
          <a:prstGeom prst="line">
            <a:avLst/>
          </a:prstGeom>
          <a:ln w="63500"/>
        </p:spPr>
        <p:style>
          <a:lnRef idx="2">
            <a:schemeClr val="accent1"/>
          </a:lnRef>
          <a:fillRef idx="0">
            <a:schemeClr val="accent1"/>
          </a:fillRef>
          <a:effectRef idx="1">
            <a:schemeClr val="accent1"/>
          </a:effectRef>
          <a:fontRef idx="minor">
            <a:schemeClr val="tx1"/>
          </a:fontRef>
        </p:style>
      </p:cxnSp>
      <p:cxnSp>
        <p:nvCxnSpPr>
          <p:cNvPr id="74" name="直線コネクタ 73"/>
          <p:cNvCxnSpPr>
            <a:stCxn id="18" idx="1"/>
            <a:endCxn id="12" idx="3"/>
          </p:cNvCxnSpPr>
          <p:nvPr/>
        </p:nvCxnSpPr>
        <p:spPr>
          <a:xfrm flipH="1" flipV="1">
            <a:off x="5954426" y="2841956"/>
            <a:ext cx="709247" cy="3061353"/>
          </a:xfrm>
          <a:prstGeom prst="line">
            <a:avLst/>
          </a:prstGeom>
          <a:ln w="63500"/>
        </p:spPr>
        <p:style>
          <a:lnRef idx="2">
            <a:schemeClr val="accent1"/>
          </a:lnRef>
          <a:fillRef idx="0">
            <a:schemeClr val="accent1"/>
          </a:fillRef>
          <a:effectRef idx="1">
            <a:schemeClr val="accent1"/>
          </a:effectRef>
          <a:fontRef idx="minor">
            <a:schemeClr val="tx1"/>
          </a:fontRef>
        </p:style>
      </p:cxnSp>
      <p:cxnSp>
        <p:nvCxnSpPr>
          <p:cNvPr id="77" name="直線コネクタ 76"/>
          <p:cNvCxnSpPr>
            <a:stCxn id="18" idx="1"/>
            <a:endCxn id="40" idx="3"/>
          </p:cNvCxnSpPr>
          <p:nvPr/>
        </p:nvCxnSpPr>
        <p:spPr>
          <a:xfrm flipH="1" flipV="1">
            <a:off x="5954427" y="4383402"/>
            <a:ext cx="709246" cy="1519907"/>
          </a:xfrm>
          <a:prstGeom prst="line">
            <a:avLst/>
          </a:prstGeom>
          <a:ln w="63500"/>
        </p:spPr>
        <p:style>
          <a:lnRef idx="2">
            <a:schemeClr val="accent1"/>
          </a:lnRef>
          <a:fillRef idx="0">
            <a:schemeClr val="accent1"/>
          </a:fillRef>
          <a:effectRef idx="1">
            <a:schemeClr val="accent1"/>
          </a:effectRef>
          <a:fontRef idx="minor">
            <a:schemeClr val="tx1"/>
          </a:fontRef>
        </p:style>
      </p:cxnSp>
      <p:cxnSp>
        <p:nvCxnSpPr>
          <p:cNvPr id="80" name="直線コネクタ 79"/>
          <p:cNvCxnSpPr>
            <a:stCxn id="18" idx="1"/>
          </p:cNvCxnSpPr>
          <p:nvPr/>
        </p:nvCxnSpPr>
        <p:spPr>
          <a:xfrm flipH="1" flipV="1">
            <a:off x="5970927" y="5882844"/>
            <a:ext cx="692746" cy="20465"/>
          </a:xfrm>
          <a:prstGeom prst="line">
            <a:avLst/>
          </a:prstGeom>
          <a:ln w="63500"/>
        </p:spPr>
        <p:style>
          <a:lnRef idx="2">
            <a:schemeClr val="accent1"/>
          </a:lnRef>
          <a:fillRef idx="0">
            <a:schemeClr val="accent1"/>
          </a:fillRef>
          <a:effectRef idx="1">
            <a:schemeClr val="accent1"/>
          </a:effectRef>
          <a:fontRef idx="minor">
            <a:schemeClr val="tx1"/>
          </a:fontRef>
        </p:style>
      </p:cxnSp>
      <p:sp>
        <p:nvSpPr>
          <p:cNvPr id="11" name="テキスト ボックス 10"/>
          <p:cNvSpPr txBox="1"/>
          <p:nvPr/>
        </p:nvSpPr>
        <p:spPr>
          <a:xfrm>
            <a:off x="6663673" y="468822"/>
            <a:ext cx="2383420" cy="2558842"/>
          </a:xfrm>
          <a:prstGeom prst="rect">
            <a:avLst/>
          </a:prstGeom>
          <a:solidFill>
            <a:schemeClr val="bg1"/>
          </a:solidFill>
          <a:ln w="15875">
            <a:solidFill>
              <a:srgbClr val="000090"/>
            </a:solidFill>
          </a:ln>
        </p:spPr>
        <p:txBody>
          <a:bodyPr wrap="square" rtlCol="0">
            <a:spAutoFit/>
          </a:bodyPr>
          <a:lstStyle/>
          <a:p>
            <a:pPr>
              <a:lnSpc>
                <a:spcPts val="2400"/>
              </a:lnSpc>
            </a:pPr>
            <a:r>
              <a:rPr kumimoji="1" lang="en-US" altLang="ja-JP" sz="2400" dirty="0" smtClean="0"/>
              <a:t>PHR/</a:t>
            </a:r>
            <a:r>
              <a:rPr lang="en-US" altLang="ja-JP" sz="2400" dirty="0" smtClean="0"/>
              <a:t>EHR </a:t>
            </a:r>
            <a:r>
              <a:rPr kumimoji="1" lang="en-US" altLang="ja-JP" sz="2400" dirty="0" smtClean="0"/>
              <a:t>and other database systems lack standardization. </a:t>
            </a:r>
            <a:r>
              <a:rPr lang="en-US" altLang="ja-JP" sz="2400" dirty="0" smtClean="0"/>
              <a:t>Multi-investment on ICT systems  due to lack of inter-operability.  </a:t>
            </a:r>
            <a:endParaRPr lang="ja-JP" altLang="en-US" sz="2400" dirty="0" smtClean="0"/>
          </a:p>
        </p:txBody>
      </p:sp>
      <p:sp>
        <p:nvSpPr>
          <p:cNvPr id="14" name="テキスト ボックス 13"/>
          <p:cNvSpPr txBox="1"/>
          <p:nvPr/>
        </p:nvSpPr>
        <p:spPr>
          <a:xfrm>
            <a:off x="6663673" y="3087249"/>
            <a:ext cx="2383420" cy="1938992"/>
          </a:xfrm>
          <a:prstGeom prst="rect">
            <a:avLst/>
          </a:prstGeom>
          <a:solidFill>
            <a:schemeClr val="bg1"/>
          </a:solidFill>
          <a:ln w="15875">
            <a:solidFill>
              <a:srgbClr val="000090"/>
            </a:solidFill>
          </a:ln>
        </p:spPr>
        <p:txBody>
          <a:bodyPr wrap="square" rtlCol="0">
            <a:spAutoFit/>
          </a:bodyPr>
          <a:lstStyle/>
          <a:p>
            <a:pPr>
              <a:lnSpc>
                <a:spcPts val="2400"/>
              </a:lnSpc>
            </a:pPr>
            <a:r>
              <a:rPr lang="en-US" altLang="ja-JP" sz="2400" dirty="0" smtClean="0"/>
              <a:t>Laws and regulations work as barriers.  Many medical laws were made before internet.</a:t>
            </a:r>
            <a:endParaRPr kumimoji="1" lang="ja-JP" altLang="en-US" sz="2400" dirty="0"/>
          </a:p>
        </p:txBody>
      </p:sp>
      <p:sp>
        <p:nvSpPr>
          <p:cNvPr id="18" name="テキスト ボックス 17"/>
          <p:cNvSpPr txBox="1"/>
          <p:nvPr/>
        </p:nvSpPr>
        <p:spPr>
          <a:xfrm>
            <a:off x="6663673" y="5085553"/>
            <a:ext cx="2383420" cy="1635512"/>
          </a:xfrm>
          <a:prstGeom prst="rect">
            <a:avLst/>
          </a:prstGeom>
          <a:solidFill>
            <a:schemeClr val="bg1"/>
          </a:solidFill>
          <a:ln w="15875">
            <a:solidFill>
              <a:srgbClr val="000090"/>
            </a:solidFill>
          </a:ln>
        </p:spPr>
        <p:txBody>
          <a:bodyPr wrap="square" rtlCol="0">
            <a:spAutoFit/>
          </a:bodyPr>
          <a:lstStyle/>
          <a:p>
            <a:pPr>
              <a:lnSpc>
                <a:spcPts val="2400"/>
              </a:lnSpc>
            </a:pPr>
            <a:r>
              <a:rPr kumimoji="1" lang="en-US" altLang="ja-JP" sz="2400" dirty="0" smtClean="0"/>
              <a:t>Need to formulate proper policies to use </a:t>
            </a:r>
            <a:r>
              <a:rPr lang="en-US" altLang="ja-JP" sz="2400" dirty="0" smtClean="0"/>
              <a:t>tax money to induce incentives.  </a:t>
            </a:r>
            <a:endParaRPr kumimoji="1" lang="ja-JP" altLang="en-US" sz="2400" dirty="0"/>
          </a:p>
        </p:txBody>
      </p:sp>
      <p:sp>
        <p:nvSpPr>
          <p:cNvPr id="15" name="テキスト ボックス 14"/>
          <p:cNvSpPr txBox="1"/>
          <p:nvPr/>
        </p:nvSpPr>
        <p:spPr>
          <a:xfrm>
            <a:off x="3298856" y="5424718"/>
            <a:ext cx="2655573" cy="1019959"/>
          </a:xfrm>
          <a:prstGeom prst="rect">
            <a:avLst/>
          </a:prstGeom>
          <a:solidFill>
            <a:schemeClr val="bg1"/>
          </a:solidFill>
          <a:ln w="15875">
            <a:solidFill>
              <a:srgbClr val="000090"/>
            </a:solidFill>
          </a:ln>
        </p:spPr>
        <p:txBody>
          <a:bodyPr wrap="square" rtlCol="0">
            <a:spAutoFit/>
          </a:bodyPr>
          <a:lstStyle/>
          <a:p>
            <a:pPr>
              <a:lnSpc>
                <a:spcPts val="2400"/>
              </a:lnSpc>
            </a:pPr>
            <a:r>
              <a:rPr kumimoji="1" lang="en-US" altLang="ja-JP" sz="2400" smtClean="0"/>
              <a:t>Employ   </a:t>
            </a:r>
            <a:r>
              <a:rPr kumimoji="1" lang="en-US" altLang="ja-JP" sz="2400" dirty="0" smtClean="0"/>
              <a:t>“community model.”</a:t>
            </a:r>
            <a:endParaRPr kumimoji="1" lang="ja-JP" altLang="en-US" sz="2400" dirty="0"/>
          </a:p>
        </p:txBody>
      </p:sp>
      <p:sp>
        <p:nvSpPr>
          <p:cNvPr id="40" name="テキスト ボックス 39"/>
          <p:cNvSpPr txBox="1"/>
          <p:nvPr/>
        </p:nvSpPr>
        <p:spPr>
          <a:xfrm>
            <a:off x="3298854" y="3873422"/>
            <a:ext cx="2655573" cy="1019959"/>
          </a:xfrm>
          <a:prstGeom prst="rect">
            <a:avLst/>
          </a:prstGeom>
          <a:solidFill>
            <a:schemeClr val="bg1"/>
          </a:solidFill>
          <a:ln w="15875">
            <a:solidFill>
              <a:srgbClr val="000090"/>
            </a:solidFill>
          </a:ln>
        </p:spPr>
        <p:txBody>
          <a:bodyPr wrap="square" rtlCol="0">
            <a:spAutoFit/>
          </a:bodyPr>
          <a:lstStyle/>
          <a:p>
            <a:pPr>
              <a:lnSpc>
                <a:spcPts val="2400"/>
              </a:lnSpc>
            </a:pPr>
            <a:r>
              <a:rPr lang="en-US" altLang="ja-JP" sz="2400" dirty="0" smtClean="0"/>
              <a:t>Policies to reimburse a part of ICT costs.</a:t>
            </a:r>
            <a:endParaRPr kumimoji="1" lang="ja-JP" altLang="en-US" sz="2400" dirty="0"/>
          </a:p>
        </p:txBody>
      </p:sp>
      <p:sp>
        <p:nvSpPr>
          <p:cNvPr id="8" name="テキスト ボックス 7"/>
          <p:cNvSpPr txBox="1"/>
          <p:nvPr/>
        </p:nvSpPr>
        <p:spPr>
          <a:xfrm>
            <a:off x="3315351" y="523411"/>
            <a:ext cx="2655573" cy="1323439"/>
          </a:xfrm>
          <a:prstGeom prst="rect">
            <a:avLst/>
          </a:prstGeom>
          <a:solidFill>
            <a:srgbClr val="FFFF00"/>
          </a:solidFill>
          <a:ln w="15875">
            <a:solidFill>
              <a:srgbClr val="000090"/>
            </a:solidFill>
          </a:ln>
        </p:spPr>
        <p:txBody>
          <a:bodyPr wrap="square" rtlCol="0">
            <a:spAutoFit/>
          </a:bodyPr>
          <a:lstStyle/>
          <a:p>
            <a:pPr>
              <a:lnSpc>
                <a:spcPts val="2400"/>
              </a:lnSpc>
            </a:pPr>
            <a:r>
              <a:rPr lang="en-US" altLang="ja-JP" sz="2400" dirty="0" smtClean="0"/>
              <a:t>Use of database and telemedicine to share information and resources.</a:t>
            </a:r>
            <a:endParaRPr kumimoji="1" lang="ja-JP" altLang="en-US" sz="2400" dirty="0"/>
          </a:p>
        </p:txBody>
      </p:sp>
      <p:cxnSp>
        <p:nvCxnSpPr>
          <p:cNvPr id="29" name="直線コネクタ 28"/>
          <p:cNvCxnSpPr>
            <a:stCxn id="5" idx="3"/>
            <a:endCxn id="12" idx="1"/>
          </p:cNvCxnSpPr>
          <p:nvPr/>
        </p:nvCxnSpPr>
        <p:spPr>
          <a:xfrm flipV="1">
            <a:off x="2688565" y="2841956"/>
            <a:ext cx="610288" cy="1749087"/>
          </a:xfrm>
          <a:prstGeom prst="line">
            <a:avLst/>
          </a:prstGeom>
          <a:ln w="63500"/>
        </p:spPr>
        <p:style>
          <a:lnRef idx="2">
            <a:schemeClr val="accent1"/>
          </a:lnRef>
          <a:fillRef idx="0">
            <a:schemeClr val="accent1"/>
          </a:fillRef>
          <a:effectRef idx="1">
            <a:schemeClr val="accent1"/>
          </a:effectRef>
          <a:fontRef idx="minor">
            <a:schemeClr val="tx1"/>
          </a:fontRef>
        </p:style>
      </p:cxnSp>
      <p:sp>
        <p:nvSpPr>
          <p:cNvPr id="12" name="テキスト ボックス 11"/>
          <p:cNvSpPr txBox="1"/>
          <p:nvPr/>
        </p:nvSpPr>
        <p:spPr>
          <a:xfrm>
            <a:off x="3298853" y="2331976"/>
            <a:ext cx="2655573" cy="1019959"/>
          </a:xfrm>
          <a:prstGeom prst="rect">
            <a:avLst/>
          </a:prstGeom>
          <a:solidFill>
            <a:srgbClr val="FFFF00"/>
          </a:solidFill>
          <a:ln w="15875">
            <a:solidFill>
              <a:srgbClr val="000090"/>
            </a:solidFill>
          </a:ln>
        </p:spPr>
        <p:txBody>
          <a:bodyPr wrap="square" rtlCol="0">
            <a:spAutoFit/>
          </a:bodyPr>
          <a:lstStyle/>
          <a:p>
            <a:pPr>
              <a:lnSpc>
                <a:spcPts val="2400"/>
              </a:lnSpc>
            </a:pPr>
            <a:r>
              <a:rPr kumimoji="1" lang="en-US" altLang="ja-JP" sz="2400" dirty="0" smtClean="0"/>
              <a:t>Promote </a:t>
            </a:r>
            <a:r>
              <a:rPr lang="en-US" altLang="ja-JP" sz="2400" dirty="0" smtClean="0"/>
              <a:t>p</a:t>
            </a:r>
            <a:r>
              <a:rPr kumimoji="1" lang="en-US" altLang="ja-JP" sz="2400" dirty="0" smtClean="0"/>
              <a:t>reventive medicine to reduce total costs.</a:t>
            </a:r>
            <a:endParaRPr kumimoji="1" lang="ja-JP" altLang="en-US" sz="2400" dirty="0"/>
          </a:p>
        </p:txBody>
      </p:sp>
      <p:cxnSp>
        <p:nvCxnSpPr>
          <p:cNvPr id="36" name="直線コネクタ 35"/>
          <p:cNvCxnSpPr>
            <a:endCxn id="14" idx="1"/>
          </p:cNvCxnSpPr>
          <p:nvPr/>
        </p:nvCxnSpPr>
        <p:spPr>
          <a:xfrm flipV="1">
            <a:off x="5970927" y="4056745"/>
            <a:ext cx="692746" cy="534298"/>
          </a:xfrm>
          <a:prstGeom prst="line">
            <a:avLst/>
          </a:prstGeom>
          <a:ln w="63500"/>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スライド番号プレースホルダ 1"/>
          <p:cNvSpPr>
            <a:spLocks noGrp="1"/>
          </p:cNvSpPr>
          <p:nvPr>
            <p:ph type="sldNum" sz="quarter" idx="12"/>
          </p:nvPr>
        </p:nvSpPr>
        <p:spPr>
          <a:xfrm>
            <a:off x="7010400" y="6524626"/>
            <a:ext cx="2133600" cy="333375"/>
          </a:xfrm>
          <a:noFill/>
        </p:spPr>
        <p:txBody>
          <a:bodyPr/>
          <a:lstStyle/>
          <a:p>
            <a:fld id="{AED07F89-62EF-6D4A-8D72-AAF26905DBED}" type="slidenum">
              <a:rPr lang="en-US" altLang="ja-JP">
                <a:latin typeface="Arial" pitchFamily="23" charset="0"/>
                <a:ea typeface="ＭＳ Ｐゴシック" pitchFamily="23" charset="-128"/>
                <a:cs typeface="ＭＳ Ｐゴシック" pitchFamily="23" charset="-128"/>
              </a:rPr>
              <a:pPr/>
              <a:t>6</a:t>
            </a:fld>
            <a:endParaRPr lang="en-US" altLang="ja-JP">
              <a:latin typeface="Arial" pitchFamily="23" charset="0"/>
              <a:ea typeface="ＭＳ Ｐゴシック" pitchFamily="23" charset="-128"/>
              <a:cs typeface="ＭＳ Ｐゴシック" pitchFamily="23" charset="-128"/>
            </a:endParaRPr>
          </a:p>
        </p:txBody>
      </p:sp>
      <p:graphicFrame>
        <p:nvGraphicFramePr>
          <p:cNvPr id="11" name="グラフ 10"/>
          <p:cNvGraphicFramePr/>
          <p:nvPr/>
        </p:nvGraphicFramePr>
        <p:xfrm>
          <a:off x="6330462" y="3135314"/>
          <a:ext cx="2602522" cy="1524000"/>
        </p:xfrm>
        <a:graphic>
          <a:graphicData uri="http://schemas.openxmlformats.org/drawingml/2006/chart">
            <c:chart xmlns:c="http://schemas.openxmlformats.org/drawingml/2006/chart" xmlns:r="http://schemas.openxmlformats.org/officeDocument/2006/relationships" r:id="rId3"/>
          </a:graphicData>
        </a:graphic>
      </p:graphicFrame>
      <p:sp>
        <p:nvSpPr>
          <p:cNvPr id="45060" name="テキスト ボックス 11"/>
          <p:cNvSpPr txBox="1">
            <a:spLocks noChangeArrowheads="1"/>
          </p:cNvSpPr>
          <p:nvPr/>
        </p:nvSpPr>
        <p:spPr bwMode="auto">
          <a:xfrm>
            <a:off x="6119446" y="2881083"/>
            <a:ext cx="3024554" cy="276999"/>
          </a:xfrm>
          <a:prstGeom prst="rect">
            <a:avLst/>
          </a:prstGeom>
          <a:noFill/>
          <a:ln w="9525">
            <a:noFill/>
            <a:miter lim="800000"/>
            <a:headEnd/>
            <a:tailEnd/>
          </a:ln>
        </p:spPr>
        <p:txBody>
          <a:bodyPr wrap="square">
            <a:prstTxWarp prst="textNoShape">
              <a:avLst/>
            </a:prstTxWarp>
            <a:spAutoFit/>
          </a:bodyPr>
          <a:lstStyle/>
          <a:p>
            <a:r>
              <a:rPr lang="en-US" altLang="ja-JP" sz="1200" dirty="0" smtClean="0">
                <a:latin typeface="ＭＳ Ｐゴシック" pitchFamily="23" charset="-128"/>
              </a:rPr>
              <a:t>HDL cholesterol </a:t>
            </a:r>
            <a:r>
              <a:rPr lang="ja-JP" altLang="en-US" sz="1200" dirty="0" smtClean="0">
                <a:latin typeface="ＭＳ Ｐゴシック" pitchFamily="23" charset="-128"/>
              </a:rPr>
              <a:t>（</a:t>
            </a:r>
            <a:r>
              <a:rPr lang="en-US" altLang="ja-JP" sz="1200" dirty="0" err="1">
                <a:latin typeface="ＭＳ Ｐゴシック" pitchFamily="23" charset="-128"/>
              </a:rPr>
              <a:t>mg.dl</a:t>
            </a:r>
            <a:r>
              <a:rPr lang="en-US" altLang="ja-JP" sz="1200" dirty="0">
                <a:latin typeface="ＭＳ Ｐゴシック" pitchFamily="23" charset="-128"/>
              </a:rPr>
              <a:t>) </a:t>
            </a:r>
            <a:r>
              <a:rPr lang="en-US" altLang="ja-JP" sz="1200" dirty="0" err="1" smtClean="0">
                <a:latin typeface="ＭＳ Ｐゴシック" pitchFamily="23" charset="-128"/>
              </a:rPr>
              <a:t>　higher</a:t>
            </a:r>
            <a:r>
              <a:rPr lang="en-US" altLang="ja-JP" sz="1200" dirty="0" smtClean="0">
                <a:latin typeface="ＭＳ Ｐゴシック" pitchFamily="23" charset="-128"/>
              </a:rPr>
              <a:t> the better</a:t>
            </a:r>
            <a:endParaRPr lang="ja-JP" altLang="en-US" sz="3200" dirty="0">
              <a:latin typeface="ＭＳ Ｐゴシック" pitchFamily="23" charset="-128"/>
            </a:endParaRPr>
          </a:p>
        </p:txBody>
      </p:sp>
      <p:graphicFrame>
        <p:nvGraphicFramePr>
          <p:cNvPr id="13" name="グラフ 12"/>
          <p:cNvGraphicFramePr/>
          <p:nvPr/>
        </p:nvGraphicFramePr>
        <p:xfrm>
          <a:off x="3587261" y="4953000"/>
          <a:ext cx="2391508" cy="1535112"/>
        </p:xfrm>
        <a:graphic>
          <a:graphicData uri="http://schemas.openxmlformats.org/drawingml/2006/chart">
            <c:chart xmlns:c="http://schemas.openxmlformats.org/drawingml/2006/chart" xmlns:r="http://schemas.openxmlformats.org/officeDocument/2006/relationships" r:id="rId4"/>
          </a:graphicData>
        </a:graphic>
      </p:graphicFrame>
      <p:sp>
        <p:nvSpPr>
          <p:cNvPr id="45062" name="テキスト ボックス 13"/>
          <p:cNvSpPr txBox="1">
            <a:spLocks noChangeArrowheads="1"/>
          </p:cNvSpPr>
          <p:nvPr/>
        </p:nvSpPr>
        <p:spPr bwMode="auto">
          <a:xfrm>
            <a:off x="3587261" y="4876801"/>
            <a:ext cx="1195754" cy="276999"/>
          </a:xfrm>
          <a:prstGeom prst="rect">
            <a:avLst/>
          </a:prstGeom>
          <a:noFill/>
          <a:ln w="9525">
            <a:noFill/>
            <a:miter lim="800000"/>
            <a:headEnd/>
            <a:tailEnd/>
          </a:ln>
        </p:spPr>
        <p:txBody>
          <a:bodyPr>
            <a:prstTxWarp prst="textNoShape">
              <a:avLst/>
            </a:prstTxWarp>
            <a:spAutoFit/>
          </a:bodyPr>
          <a:lstStyle/>
          <a:p>
            <a:r>
              <a:rPr lang="en-US" altLang="ja-JP" sz="1200" dirty="0">
                <a:latin typeface="ＭＳ Ｐゴシック" pitchFamily="23" charset="-128"/>
              </a:rPr>
              <a:t>HbA1c(%)</a:t>
            </a:r>
            <a:endParaRPr lang="ja-JP" altLang="en-US" sz="2800" dirty="0">
              <a:latin typeface="ＭＳ Ｐゴシック" pitchFamily="23" charset="-128"/>
            </a:endParaRPr>
          </a:p>
        </p:txBody>
      </p:sp>
      <p:sp>
        <p:nvSpPr>
          <p:cNvPr id="45063" name="テキスト ボックス 14"/>
          <p:cNvSpPr txBox="1">
            <a:spLocks noChangeArrowheads="1"/>
          </p:cNvSpPr>
          <p:nvPr/>
        </p:nvSpPr>
        <p:spPr bwMode="auto">
          <a:xfrm>
            <a:off x="6919546" y="4659314"/>
            <a:ext cx="184666" cy="369332"/>
          </a:xfrm>
          <a:prstGeom prst="rect">
            <a:avLst/>
          </a:prstGeom>
          <a:noFill/>
          <a:ln w="9525">
            <a:noFill/>
            <a:miter lim="800000"/>
            <a:headEnd/>
            <a:tailEnd/>
          </a:ln>
        </p:spPr>
        <p:txBody>
          <a:bodyPr wrap="none">
            <a:prstTxWarp prst="textNoShape">
              <a:avLst/>
            </a:prstTxWarp>
            <a:spAutoFit/>
          </a:bodyPr>
          <a:lstStyle/>
          <a:p>
            <a:endParaRPr lang="ja-JP" altLang="en-US"/>
          </a:p>
        </p:txBody>
      </p:sp>
      <p:graphicFrame>
        <p:nvGraphicFramePr>
          <p:cNvPr id="16" name="グラフ 15"/>
          <p:cNvGraphicFramePr/>
          <p:nvPr/>
        </p:nvGraphicFramePr>
        <p:xfrm>
          <a:off x="703385" y="1066800"/>
          <a:ext cx="2321169" cy="1839912"/>
        </p:xfrm>
        <a:graphic>
          <a:graphicData uri="http://schemas.openxmlformats.org/drawingml/2006/chart">
            <c:chart xmlns:c="http://schemas.openxmlformats.org/drawingml/2006/chart" xmlns:r="http://schemas.openxmlformats.org/officeDocument/2006/relationships" r:id="rId5"/>
          </a:graphicData>
        </a:graphic>
      </p:graphicFrame>
      <p:sp>
        <p:nvSpPr>
          <p:cNvPr id="45065" name="テキスト ボックス 16"/>
          <p:cNvSpPr txBox="1">
            <a:spLocks noChangeArrowheads="1"/>
          </p:cNvSpPr>
          <p:nvPr/>
        </p:nvSpPr>
        <p:spPr bwMode="auto">
          <a:xfrm>
            <a:off x="351691" y="838201"/>
            <a:ext cx="2468825" cy="307777"/>
          </a:xfrm>
          <a:prstGeom prst="rect">
            <a:avLst/>
          </a:prstGeom>
          <a:noFill/>
          <a:ln w="9525">
            <a:noFill/>
            <a:miter lim="800000"/>
            <a:headEnd/>
            <a:tailEnd/>
          </a:ln>
        </p:spPr>
        <p:txBody>
          <a:bodyPr wrap="square">
            <a:prstTxWarp prst="textNoShape">
              <a:avLst/>
            </a:prstTxWarp>
            <a:spAutoFit/>
          </a:bodyPr>
          <a:lstStyle/>
          <a:p>
            <a:r>
              <a:rPr lang="en-US" altLang="ja-JP" sz="1400" dirty="0" smtClean="0">
                <a:latin typeface="ＭＳ Ｐゴシック" pitchFamily="23" charset="-128"/>
              </a:rPr>
              <a:t>abdominal circumference</a:t>
            </a:r>
            <a:r>
              <a:rPr lang="ja-JP" altLang="en-US" sz="1400" dirty="0" smtClean="0">
                <a:latin typeface="ＭＳ Ｐゴシック" pitchFamily="23" charset="-128"/>
              </a:rPr>
              <a:t>（</a:t>
            </a:r>
            <a:r>
              <a:rPr lang="en-US" altLang="ja-JP" sz="1400" dirty="0">
                <a:latin typeface="ＭＳ Ｐゴシック" pitchFamily="23" charset="-128"/>
              </a:rPr>
              <a:t>cm</a:t>
            </a:r>
            <a:r>
              <a:rPr lang="ja-JP" altLang="en-US" sz="1400" dirty="0">
                <a:latin typeface="ＭＳ Ｐゴシック" pitchFamily="23" charset="-128"/>
              </a:rPr>
              <a:t>）</a:t>
            </a:r>
            <a:endParaRPr lang="ja-JP" altLang="en-US" sz="3200" dirty="0">
              <a:latin typeface="ＭＳ Ｐゴシック" pitchFamily="23" charset="-128"/>
            </a:endParaRPr>
          </a:p>
        </p:txBody>
      </p:sp>
      <p:graphicFrame>
        <p:nvGraphicFramePr>
          <p:cNvPr id="18" name="グラフ 17"/>
          <p:cNvGraphicFramePr/>
          <p:nvPr/>
        </p:nvGraphicFramePr>
        <p:xfrm>
          <a:off x="3516922" y="838200"/>
          <a:ext cx="2602523" cy="1839912"/>
        </p:xfrm>
        <a:graphic>
          <a:graphicData uri="http://schemas.openxmlformats.org/drawingml/2006/chart">
            <c:chart xmlns:c="http://schemas.openxmlformats.org/drawingml/2006/chart" xmlns:r="http://schemas.openxmlformats.org/officeDocument/2006/relationships" r:id="rId6"/>
          </a:graphicData>
        </a:graphic>
      </p:graphicFrame>
      <p:sp>
        <p:nvSpPr>
          <p:cNvPr id="45067" name="テキスト ボックス 18"/>
          <p:cNvSpPr txBox="1">
            <a:spLocks noChangeArrowheads="1"/>
          </p:cNvSpPr>
          <p:nvPr/>
        </p:nvSpPr>
        <p:spPr bwMode="auto">
          <a:xfrm>
            <a:off x="3446585" y="668338"/>
            <a:ext cx="984738" cy="261610"/>
          </a:xfrm>
          <a:prstGeom prst="rect">
            <a:avLst/>
          </a:prstGeom>
          <a:noFill/>
          <a:ln w="9525">
            <a:noFill/>
            <a:miter lim="800000"/>
            <a:headEnd/>
            <a:tailEnd/>
          </a:ln>
        </p:spPr>
        <p:txBody>
          <a:bodyPr>
            <a:prstTxWarp prst="textNoShape">
              <a:avLst/>
            </a:prstTxWarp>
            <a:spAutoFit/>
          </a:bodyPr>
          <a:lstStyle/>
          <a:p>
            <a:r>
              <a:rPr lang="en-US" altLang="ja-JP" sz="1100" dirty="0">
                <a:latin typeface="ＭＳ Ｐゴシック" pitchFamily="23" charset="-128"/>
              </a:rPr>
              <a:t>BMI</a:t>
            </a:r>
            <a:endParaRPr lang="ja-JP" altLang="en-US" sz="1400" dirty="0">
              <a:latin typeface="ＭＳ Ｐゴシック" pitchFamily="23" charset="-128"/>
            </a:endParaRPr>
          </a:p>
        </p:txBody>
      </p:sp>
      <p:graphicFrame>
        <p:nvGraphicFramePr>
          <p:cNvPr id="20" name="グラフ 19"/>
          <p:cNvGraphicFramePr/>
          <p:nvPr/>
        </p:nvGraphicFramePr>
        <p:xfrm>
          <a:off x="6330462" y="914400"/>
          <a:ext cx="2602522" cy="1752600"/>
        </p:xfrm>
        <a:graphic>
          <a:graphicData uri="http://schemas.openxmlformats.org/drawingml/2006/chart">
            <c:chart xmlns:c="http://schemas.openxmlformats.org/drawingml/2006/chart" xmlns:r="http://schemas.openxmlformats.org/officeDocument/2006/relationships" r:id="rId7"/>
          </a:graphicData>
        </a:graphic>
      </p:graphicFrame>
      <p:sp>
        <p:nvSpPr>
          <p:cNvPr id="45069" name="テキスト ボックス 20"/>
          <p:cNvSpPr txBox="1">
            <a:spLocks noChangeArrowheads="1"/>
          </p:cNvSpPr>
          <p:nvPr/>
        </p:nvSpPr>
        <p:spPr bwMode="auto">
          <a:xfrm>
            <a:off x="6119446" y="744538"/>
            <a:ext cx="2630754" cy="307777"/>
          </a:xfrm>
          <a:prstGeom prst="rect">
            <a:avLst/>
          </a:prstGeom>
          <a:noFill/>
          <a:ln w="9525">
            <a:noFill/>
            <a:miter lim="800000"/>
            <a:headEnd/>
            <a:tailEnd/>
          </a:ln>
        </p:spPr>
        <p:txBody>
          <a:bodyPr wrap="square">
            <a:prstTxWarp prst="textNoShape">
              <a:avLst/>
            </a:prstTxWarp>
            <a:spAutoFit/>
          </a:bodyPr>
          <a:lstStyle/>
          <a:p>
            <a:r>
              <a:rPr lang="en-US" altLang="ja-JP" sz="1400" dirty="0" smtClean="0">
                <a:latin typeface="ＭＳ Ｐゴシック" pitchFamily="23" charset="-128"/>
              </a:rPr>
              <a:t>highest blood pressure (</a:t>
            </a:r>
            <a:r>
              <a:rPr lang="en-US" altLang="ja-JP" sz="1400" dirty="0">
                <a:latin typeface="ＭＳ Ｐゴシック" pitchFamily="23" charset="-128"/>
              </a:rPr>
              <a:t>mmHg)</a:t>
            </a:r>
            <a:endParaRPr lang="ja-JP" altLang="en-US" sz="1400" dirty="0">
              <a:latin typeface="ＭＳ Ｐゴシック" pitchFamily="23" charset="-128"/>
            </a:endParaRPr>
          </a:p>
        </p:txBody>
      </p:sp>
      <p:graphicFrame>
        <p:nvGraphicFramePr>
          <p:cNvPr id="22" name="グラフ 21"/>
          <p:cNvGraphicFramePr/>
          <p:nvPr/>
        </p:nvGraphicFramePr>
        <p:xfrm>
          <a:off x="703384" y="3048000"/>
          <a:ext cx="2672861" cy="1687512"/>
        </p:xfrm>
        <a:graphic>
          <a:graphicData uri="http://schemas.openxmlformats.org/drawingml/2006/chart">
            <c:chart xmlns:c="http://schemas.openxmlformats.org/drawingml/2006/chart" xmlns:r="http://schemas.openxmlformats.org/officeDocument/2006/relationships" r:id="rId8"/>
          </a:graphicData>
        </a:graphic>
      </p:graphicFrame>
      <p:sp>
        <p:nvSpPr>
          <p:cNvPr id="45071" name="テキスト ボックス 22"/>
          <p:cNvSpPr txBox="1">
            <a:spLocks noChangeArrowheads="1"/>
          </p:cNvSpPr>
          <p:nvPr/>
        </p:nvSpPr>
        <p:spPr bwMode="auto">
          <a:xfrm>
            <a:off x="413238" y="2924969"/>
            <a:ext cx="2971800" cy="307777"/>
          </a:xfrm>
          <a:prstGeom prst="rect">
            <a:avLst/>
          </a:prstGeom>
          <a:noFill/>
          <a:ln w="9525">
            <a:noFill/>
            <a:miter lim="800000"/>
            <a:headEnd/>
            <a:tailEnd/>
          </a:ln>
        </p:spPr>
        <p:txBody>
          <a:bodyPr wrap="square">
            <a:prstTxWarp prst="textNoShape">
              <a:avLst/>
            </a:prstTxWarp>
            <a:spAutoFit/>
          </a:bodyPr>
          <a:lstStyle/>
          <a:p>
            <a:r>
              <a:rPr lang="en-US" altLang="ja-JP" sz="1400" dirty="0">
                <a:latin typeface="ＭＳ Ｐゴシック" pitchFamily="23" charset="-128"/>
              </a:rPr>
              <a:t>l</a:t>
            </a:r>
            <a:r>
              <a:rPr lang="en-US" altLang="ja-JP" sz="1400" dirty="0" smtClean="0">
                <a:latin typeface="ＭＳ Ｐゴシック" pitchFamily="23" charset="-128"/>
              </a:rPr>
              <a:t>owest blood pressure  (</a:t>
            </a:r>
            <a:r>
              <a:rPr lang="en-US" altLang="ja-JP" sz="1400" dirty="0">
                <a:latin typeface="ＭＳ Ｐゴシック" pitchFamily="23" charset="-128"/>
              </a:rPr>
              <a:t>mmHg)</a:t>
            </a:r>
            <a:endParaRPr lang="ja-JP" altLang="en-US" sz="1400" dirty="0">
              <a:latin typeface="ＭＳ Ｐゴシック" pitchFamily="23" charset="-128"/>
            </a:endParaRPr>
          </a:p>
        </p:txBody>
      </p:sp>
      <p:graphicFrame>
        <p:nvGraphicFramePr>
          <p:cNvPr id="24" name="グラフ 23"/>
          <p:cNvGraphicFramePr/>
          <p:nvPr/>
        </p:nvGraphicFramePr>
        <p:xfrm>
          <a:off x="3446584" y="2971800"/>
          <a:ext cx="2672862" cy="1687512"/>
        </p:xfrm>
        <a:graphic>
          <a:graphicData uri="http://schemas.openxmlformats.org/drawingml/2006/chart">
            <c:chart xmlns:c="http://schemas.openxmlformats.org/drawingml/2006/chart" xmlns:r="http://schemas.openxmlformats.org/officeDocument/2006/relationships" r:id="rId9"/>
          </a:graphicData>
        </a:graphic>
      </p:graphicFrame>
      <p:sp>
        <p:nvSpPr>
          <p:cNvPr id="45073" name="テキスト ボックス 24"/>
          <p:cNvSpPr txBox="1">
            <a:spLocks noChangeArrowheads="1"/>
          </p:cNvSpPr>
          <p:nvPr/>
        </p:nvSpPr>
        <p:spPr bwMode="auto">
          <a:xfrm>
            <a:off x="3376245" y="2795787"/>
            <a:ext cx="1617785" cy="307777"/>
          </a:xfrm>
          <a:prstGeom prst="rect">
            <a:avLst/>
          </a:prstGeom>
          <a:noFill/>
          <a:ln w="9525">
            <a:noFill/>
            <a:miter lim="800000"/>
            <a:headEnd/>
            <a:tailEnd/>
          </a:ln>
        </p:spPr>
        <p:txBody>
          <a:bodyPr>
            <a:prstTxWarp prst="textNoShape">
              <a:avLst/>
            </a:prstTxWarp>
            <a:spAutoFit/>
          </a:bodyPr>
          <a:lstStyle/>
          <a:p>
            <a:r>
              <a:rPr lang="en-US" altLang="ja-JP" sz="1400" dirty="0" err="1">
                <a:latin typeface="ＭＳ Ｐゴシック" pitchFamily="23" charset="-128"/>
              </a:rPr>
              <a:t>n</a:t>
            </a:r>
            <a:r>
              <a:rPr lang="en-US" altLang="ja-JP" sz="1400" dirty="0" err="1" smtClean="0">
                <a:latin typeface="ＭＳ Ｐゴシック" pitchFamily="23" charset="-128"/>
              </a:rPr>
              <a:t>uetral</a:t>
            </a:r>
            <a:r>
              <a:rPr lang="en-US" altLang="ja-JP" sz="1400" dirty="0" smtClean="0">
                <a:latin typeface="ＭＳ Ｐゴシック" pitchFamily="23" charset="-128"/>
              </a:rPr>
              <a:t> fat (</a:t>
            </a:r>
            <a:r>
              <a:rPr lang="en-US" altLang="ja-JP" sz="1400" dirty="0" err="1">
                <a:latin typeface="ＭＳ Ｐゴシック" pitchFamily="23" charset="-128"/>
              </a:rPr>
              <a:t>mg.dl</a:t>
            </a:r>
            <a:r>
              <a:rPr lang="en-US" altLang="ja-JP" sz="1400" dirty="0">
                <a:latin typeface="ＭＳ Ｐゴシック" pitchFamily="23" charset="-128"/>
              </a:rPr>
              <a:t>)</a:t>
            </a:r>
            <a:endParaRPr lang="ja-JP" altLang="en-US" sz="1400" dirty="0">
              <a:latin typeface="ＭＳ Ｐゴシック" pitchFamily="23" charset="-128"/>
            </a:endParaRPr>
          </a:p>
        </p:txBody>
      </p:sp>
      <p:graphicFrame>
        <p:nvGraphicFramePr>
          <p:cNvPr id="26" name="グラフ 25"/>
          <p:cNvGraphicFramePr/>
          <p:nvPr/>
        </p:nvGraphicFramePr>
        <p:xfrm>
          <a:off x="703385" y="4876800"/>
          <a:ext cx="2570724" cy="1676400"/>
        </p:xfrm>
        <a:graphic>
          <a:graphicData uri="http://schemas.openxmlformats.org/drawingml/2006/chart">
            <c:chart xmlns:c="http://schemas.openxmlformats.org/drawingml/2006/chart" xmlns:r="http://schemas.openxmlformats.org/officeDocument/2006/relationships" r:id="rId10"/>
          </a:graphicData>
        </a:graphic>
      </p:graphicFrame>
      <p:sp>
        <p:nvSpPr>
          <p:cNvPr id="45075" name="テキスト ボックス 26"/>
          <p:cNvSpPr txBox="1">
            <a:spLocks noChangeArrowheads="1"/>
          </p:cNvSpPr>
          <p:nvPr/>
        </p:nvSpPr>
        <p:spPr bwMode="auto">
          <a:xfrm>
            <a:off x="413238" y="4771390"/>
            <a:ext cx="1970181" cy="307777"/>
          </a:xfrm>
          <a:prstGeom prst="rect">
            <a:avLst/>
          </a:prstGeom>
          <a:noFill/>
          <a:ln w="9525">
            <a:noFill/>
            <a:miter lim="800000"/>
            <a:headEnd/>
            <a:tailEnd/>
          </a:ln>
        </p:spPr>
        <p:txBody>
          <a:bodyPr wrap="square">
            <a:prstTxWarp prst="textNoShape">
              <a:avLst/>
            </a:prstTxWarp>
            <a:spAutoFit/>
          </a:bodyPr>
          <a:lstStyle/>
          <a:p>
            <a:r>
              <a:rPr lang="en-US" altLang="ja-JP" sz="1400" dirty="0" smtClean="0">
                <a:latin typeface="ＭＳ Ｐゴシック" pitchFamily="23" charset="-128"/>
              </a:rPr>
              <a:t>blood sugar  (</a:t>
            </a:r>
            <a:r>
              <a:rPr lang="en-US" altLang="ja-JP" sz="1400" dirty="0" err="1">
                <a:latin typeface="ＭＳ Ｐゴシック" pitchFamily="23" charset="-128"/>
              </a:rPr>
              <a:t>mg.dl</a:t>
            </a:r>
            <a:r>
              <a:rPr lang="en-US" altLang="ja-JP" sz="1400" dirty="0">
                <a:latin typeface="ＭＳ Ｐゴシック" pitchFamily="23" charset="-128"/>
              </a:rPr>
              <a:t>)</a:t>
            </a:r>
            <a:endParaRPr lang="ja-JP" altLang="en-US" sz="1400" dirty="0">
              <a:latin typeface="ＭＳ Ｐゴシック" pitchFamily="23" charset="-128"/>
            </a:endParaRPr>
          </a:p>
        </p:txBody>
      </p:sp>
      <p:sp>
        <p:nvSpPr>
          <p:cNvPr id="28" name="テキスト ボックス 27"/>
          <p:cNvSpPr txBox="1"/>
          <p:nvPr/>
        </p:nvSpPr>
        <p:spPr>
          <a:xfrm>
            <a:off x="6224954" y="5229761"/>
            <a:ext cx="2813538" cy="984885"/>
          </a:xfrm>
          <a:prstGeom prst="rect">
            <a:avLst/>
          </a:prstGeom>
          <a:ln/>
        </p:spPr>
        <p:style>
          <a:lnRef idx="2">
            <a:schemeClr val="accent3"/>
          </a:lnRef>
          <a:fillRef idx="1">
            <a:schemeClr val="lt1"/>
          </a:fillRef>
          <a:effectRef idx="0">
            <a:schemeClr val="accent3"/>
          </a:effectRef>
          <a:fontRef idx="minor">
            <a:schemeClr val="dk1"/>
          </a:fontRef>
        </p:style>
        <p:txBody>
          <a:bodyPr wrap="square">
            <a:prstTxWarp prst="textNoShape">
              <a:avLst/>
            </a:prstTxWarp>
            <a:spAutoFit/>
          </a:bodyPr>
          <a:lstStyle/>
          <a:p>
            <a:pPr>
              <a:defRPr/>
            </a:pPr>
            <a:r>
              <a:rPr lang="en-US" altLang="ja-JP" sz="1400" dirty="0" smtClean="0">
                <a:solidFill>
                  <a:srgbClr val="000000"/>
                </a:solidFill>
                <a:latin typeface="ＭＳ Ｐゴシック" charset="-128"/>
                <a:cs typeface="ＭＳ Ｐゴシック" charset="-128"/>
              </a:rPr>
              <a:t>□</a:t>
            </a:r>
            <a:r>
              <a:rPr lang="en-US" altLang="ja-JP" dirty="0" smtClean="0">
                <a:solidFill>
                  <a:srgbClr val="000000"/>
                </a:solidFill>
                <a:latin typeface="ＭＳ Ｐゴシック" charset="-128"/>
                <a:cs typeface="ＭＳ Ｐゴシック" charset="-128"/>
              </a:rPr>
              <a:t>marked improvement in most districts</a:t>
            </a:r>
            <a:endParaRPr lang="en-US" altLang="ja-JP" sz="800" dirty="0" smtClean="0">
              <a:solidFill>
                <a:srgbClr val="000000"/>
              </a:solidFill>
              <a:latin typeface="ＭＳ Ｐゴシック" charset="-128"/>
              <a:cs typeface="ＭＳ Ｐゴシック" charset="-128"/>
            </a:endParaRPr>
          </a:p>
          <a:p>
            <a:pPr>
              <a:defRPr/>
            </a:pPr>
            <a:endParaRPr lang="en-US" altLang="ja-JP" sz="800" dirty="0" smtClean="0">
              <a:solidFill>
                <a:srgbClr val="000000"/>
              </a:solidFill>
              <a:latin typeface="ＭＳ Ｐゴシック" charset="-128"/>
              <a:cs typeface="ＭＳ Ｐゴシック" charset="-128"/>
            </a:endParaRPr>
          </a:p>
          <a:p>
            <a:pPr>
              <a:defRPr/>
            </a:pPr>
            <a:r>
              <a:rPr lang="en-US" altLang="ja-JP" sz="1400" dirty="0" err="1">
                <a:solidFill>
                  <a:srgbClr val="000000"/>
                </a:solidFill>
                <a:latin typeface="ＭＳ Ｐゴシック" charset="-128"/>
                <a:cs typeface="ＭＳ Ｐゴシック" charset="-128"/>
              </a:rPr>
              <a:t>n</a:t>
            </a:r>
            <a:r>
              <a:rPr lang="en-US" altLang="ja-JP" sz="1400" dirty="0">
                <a:solidFill>
                  <a:srgbClr val="000000"/>
                </a:solidFill>
                <a:latin typeface="ＭＳ Ｐゴシック" charset="-128"/>
                <a:cs typeface="ＭＳ Ｐゴシック" charset="-128"/>
              </a:rPr>
              <a:t> = </a:t>
            </a:r>
            <a:r>
              <a:rPr lang="en-US" altLang="ja-JP" sz="1400" dirty="0" smtClean="0">
                <a:solidFill>
                  <a:srgbClr val="000000"/>
                </a:solidFill>
                <a:latin typeface="ＭＳ Ｐゴシック" charset="-128"/>
                <a:cs typeface="ＭＳ Ｐゴシック" charset="-128"/>
              </a:rPr>
              <a:t>75</a:t>
            </a:r>
            <a:endParaRPr lang="ja-JP" altLang="en-US" sz="1400" dirty="0">
              <a:solidFill>
                <a:srgbClr val="000000"/>
              </a:solidFill>
              <a:latin typeface="ＭＳ Ｐゴシック" charset="-128"/>
              <a:cs typeface="ＭＳ Ｐゴシック" charset="-128"/>
            </a:endParaRPr>
          </a:p>
        </p:txBody>
      </p:sp>
      <p:sp>
        <p:nvSpPr>
          <p:cNvPr id="45077" name="テキスト ボックス 29"/>
          <p:cNvSpPr txBox="1">
            <a:spLocks noChangeArrowheads="1"/>
          </p:cNvSpPr>
          <p:nvPr/>
        </p:nvSpPr>
        <p:spPr bwMode="auto">
          <a:xfrm>
            <a:off x="1125416" y="6477001"/>
            <a:ext cx="2250829" cy="246221"/>
          </a:xfrm>
          <a:prstGeom prst="rect">
            <a:avLst/>
          </a:prstGeom>
          <a:noFill/>
          <a:ln w="9525">
            <a:noFill/>
            <a:miter lim="800000"/>
            <a:headEnd/>
            <a:tailEnd/>
          </a:ln>
        </p:spPr>
        <p:txBody>
          <a:bodyPr wrap="square">
            <a:prstTxWarp prst="textNoShape">
              <a:avLst/>
            </a:prstTxWarp>
            <a:spAutoFit/>
          </a:bodyPr>
          <a:lstStyle/>
          <a:p>
            <a:r>
              <a:rPr lang="en-US" altLang="ja-JP" sz="1000" dirty="0" smtClean="0">
                <a:latin typeface="ＭＳ Ｐゴシック" pitchFamily="23" charset="-128"/>
              </a:rPr>
              <a:t>total</a:t>
            </a:r>
            <a:r>
              <a:rPr lang="ja-JP" altLang="en-US" sz="1000" dirty="0" smtClean="0">
                <a:latin typeface="ＭＳ Ｐゴシック" pitchFamily="23" charset="-128"/>
              </a:rPr>
              <a:t>　</a:t>
            </a:r>
            <a:r>
              <a:rPr lang="ja-JP" altLang="en-US" sz="1000" dirty="0">
                <a:latin typeface="ＭＳ Ｐゴシック" pitchFamily="23" charset="-128"/>
              </a:rPr>
              <a:t>　</a:t>
            </a:r>
            <a:r>
              <a:rPr lang="en-US" altLang="ja-JP" sz="1000" dirty="0">
                <a:latin typeface="ＭＳ Ｐゴシック" pitchFamily="23" charset="-128"/>
              </a:rPr>
              <a:t>A 　B 　 C　 D 　  E 　 F 　 G</a:t>
            </a:r>
            <a:endParaRPr lang="ja-JP" altLang="en-US" sz="1000" dirty="0">
              <a:latin typeface="ＭＳ Ｐゴシック" pitchFamily="23" charset="-128"/>
            </a:endParaRPr>
          </a:p>
        </p:txBody>
      </p:sp>
      <p:sp>
        <p:nvSpPr>
          <p:cNvPr id="45078" name="テキスト ボックス 30"/>
          <p:cNvSpPr txBox="1">
            <a:spLocks noChangeArrowheads="1"/>
          </p:cNvSpPr>
          <p:nvPr/>
        </p:nvSpPr>
        <p:spPr bwMode="auto">
          <a:xfrm>
            <a:off x="3938954" y="6477001"/>
            <a:ext cx="2039815" cy="246221"/>
          </a:xfrm>
          <a:prstGeom prst="rect">
            <a:avLst/>
          </a:prstGeom>
          <a:noFill/>
          <a:ln w="9525">
            <a:noFill/>
            <a:miter lim="800000"/>
            <a:headEnd/>
            <a:tailEnd/>
          </a:ln>
        </p:spPr>
        <p:txBody>
          <a:bodyPr>
            <a:prstTxWarp prst="textNoShape">
              <a:avLst/>
            </a:prstTxWarp>
            <a:spAutoFit/>
          </a:bodyPr>
          <a:lstStyle/>
          <a:p>
            <a:r>
              <a:rPr lang="en-US" altLang="ja-JP" sz="1000" dirty="0" smtClean="0">
                <a:latin typeface="ＭＳ Ｐゴシック" pitchFamily="23" charset="-128"/>
              </a:rPr>
              <a:t>total</a:t>
            </a:r>
            <a:r>
              <a:rPr lang="ja-JP" altLang="en-US" sz="1000" dirty="0" smtClean="0">
                <a:latin typeface="ＭＳ Ｐゴシック" pitchFamily="23" charset="-128"/>
              </a:rPr>
              <a:t>　</a:t>
            </a:r>
            <a:r>
              <a:rPr lang="en-US" altLang="ja-JP" sz="1000" dirty="0">
                <a:latin typeface="ＭＳ Ｐゴシック" pitchFamily="23" charset="-128"/>
              </a:rPr>
              <a:t>A </a:t>
            </a:r>
            <a:r>
              <a:rPr lang="en-US" altLang="ja-JP" sz="1000" dirty="0">
                <a:solidFill>
                  <a:srgbClr val="FF0000"/>
                </a:solidFill>
                <a:latin typeface="ＭＳ Ｐゴシック" pitchFamily="23" charset="-128"/>
              </a:rPr>
              <a:t>　B </a:t>
            </a:r>
            <a:r>
              <a:rPr lang="en-US" altLang="ja-JP" sz="1000" dirty="0">
                <a:latin typeface="ＭＳ Ｐゴシック" pitchFamily="23" charset="-128"/>
              </a:rPr>
              <a:t>　C　   D 　</a:t>
            </a:r>
            <a:r>
              <a:rPr lang="en-US" altLang="ja-JP" sz="1000" dirty="0">
                <a:solidFill>
                  <a:srgbClr val="FF0000"/>
                </a:solidFill>
                <a:latin typeface="ＭＳ Ｐゴシック" pitchFamily="23" charset="-128"/>
              </a:rPr>
              <a:t> E </a:t>
            </a:r>
            <a:r>
              <a:rPr lang="en-US" altLang="ja-JP" sz="1000" dirty="0">
                <a:latin typeface="ＭＳ Ｐゴシック" pitchFamily="23" charset="-128"/>
              </a:rPr>
              <a:t>　 F   　G</a:t>
            </a:r>
            <a:endParaRPr lang="ja-JP" altLang="en-US" sz="1000" dirty="0">
              <a:latin typeface="ＭＳ Ｐゴシック" pitchFamily="23" charset="-128"/>
            </a:endParaRPr>
          </a:p>
        </p:txBody>
      </p:sp>
      <p:sp>
        <p:nvSpPr>
          <p:cNvPr id="45079" name="テキスト ボックス 31"/>
          <p:cNvSpPr txBox="1">
            <a:spLocks noChangeArrowheads="1"/>
          </p:cNvSpPr>
          <p:nvPr/>
        </p:nvSpPr>
        <p:spPr bwMode="auto">
          <a:xfrm>
            <a:off x="1125416" y="4648201"/>
            <a:ext cx="2250830" cy="246221"/>
          </a:xfrm>
          <a:prstGeom prst="rect">
            <a:avLst/>
          </a:prstGeom>
          <a:noFill/>
          <a:ln w="9525">
            <a:noFill/>
            <a:miter lim="800000"/>
            <a:headEnd/>
            <a:tailEnd/>
          </a:ln>
        </p:spPr>
        <p:txBody>
          <a:bodyPr wrap="square">
            <a:prstTxWarp prst="textNoShape">
              <a:avLst/>
            </a:prstTxWarp>
            <a:spAutoFit/>
          </a:bodyPr>
          <a:lstStyle/>
          <a:p>
            <a:r>
              <a:rPr lang="en-US" altLang="ja-JP" sz="1000" dirty="0" smtClean="0">
                <a:latin typeface="ＭＳ Ｐゴシック" pitchFamily="23" charset="-128"/>
              </a:rPr>
              <a:t>total</a:t>
            </a:r>
            <a:r>
              <a:rPr lang="ja-JP" altLang="en-US" sz="1000" dirty="0" smtClean="0">
                <a:latin typeface="ＭＳ Ｐゴシック" pitchFamily="23" charset="-128"/>
              </a:rPr>
              <a:t>　</a:t>
            </a:r>
            <a:r>
              <a:rPr lang="ja-JP" altLang="en-US" sz="1000" dirty="0">
                <a:latin typeface="ＭＳ Ｐゴシック" pitchFamily="23" charset="-128"/>
              </a:rPr>
              <a:t>　</a:t>
            </a:r>
            <a:r>
              <a:rPr lang="en-US" altLang="ja-JP" sz="1000" dirty="0">
                <a:latin typeface="ＭＳ Ｐゴシック" pitchFamily="23" charset="-128"/>
              </a:rPr>
              <a:t>A 　B 　C　  D   　E 　 F  　</a:t>
            </a:r>
            <a:r>
              <a:rPr lang="en-US" altLang="ja-JP" sz="1000" dirty="0">
                <a:solidFill>
                  <a:srgbClr val="FF0000"/>
                </a:solidFill>
                <a:latin typeface="ＭＳ Ｐゴシック" pitchFamily="23" charset="-128"/>
              </a:rPr>
              <a:t>G</a:t>
            </a:r>
            <a:endParaRPr lang="ja-JP" altLang="en-US" sz="1000" dirty="0">
              <a:solidFill>
                <a:srgbClr val="FF0000"/>
              </a:solidFill>
              <a:latin typeface="ＭＳ Ｐゴシック" pitchFamily="23" charset="-128"/>
            </a:endParaRPr>
          </a:p>
        </p:txBody>
      </p:sp>
      <p:sp>
        <p:nvSpPr>
          <p:cNvPr id="45080" name="テキスト ボックス 32"/>
          <p:cNvSpPr txBox="1">
            <a:spLocks noChangeArrowheads="1"/>
          </p:cNvSpPr>
          <p:nvPr/>
        </p:nvSpPr>
        <p:spPr bwMode="auto">
          <a:xfrm>
            <a:off x="3938954" y="4572001"/>
            <a:ext cx="2180491" cy="246221"/>
          </a:xfrm>
          <a:prstGeom prst="rect">
            <a:avLst/>
          </a:prstGeom>
          <a:noFill/>
          <a:ln w="9525">
            <a:noFill/>
            <a:miter lim="800000"/>
            <a:headEnd/>
            <a:tailEnd/>
          </a:ln>
        </p:spPr>
        <p:txBody>
          <a:bodyPr wrap="square">
            <a:prstTxWarp prst="textNoShape">
              <a:avLst/>
            </a:prstTxWarp>
            <a:spAutoFit/>
          </a:bodyPr>
          <a:lstStyle/>
          <a:p>
            <a:r>
              <a:rPr lang="en-US" altLang="ja-JP" sz="1000" dirty="0" smtClean="0">
                <a:latin typeface="ＭＳ Ｐゴシック" pitchFamily="23" charset="-128"/>
              </a:rPr>
              <a:t>total</a:t>
            </a:r>
            <a:r>
              <a:rPr lang="ja-JP" altLang="en-US" sz="1000" dirty="0" smtClean="0">
                <a:latin typeface="ＭＳ Ｐゴシック" pitchFamily="23" charset="-128"/>
              </a:rPr>
              <a:t>　</a:t>
            </a:r>
            <a:r>
              <a:rPr lang="ja-JP" altLang="en-US" sz="1000" dirty="0">
                <a:latin typeface="ＭＳ Ｐゴシック" pitchFamily="23" charset="-128"/>
              </a:rPr>
              <a:t>　</a:t>
            </a:r>
            <a:r>
              <a:rPr lang="en-US" altLang="ja-JP" sz="1000" dirty="0">
                <a:latin typeface="ＭＳ Ｐゴシック" pitchFamily="23" charset="-128"/>
              </a:rPr>
              <a:t>A 　B 　C　</a:t>
            </a:r>
            <a:r>
              <a:rPr lang="en-US" altLang="ja-JP" sz="1000" dirty="0">
                <a:solidFill>
                  <a:srgbClr val="FF0000"/>
                </a:solidFill>
                <a:latin typeface="ＭＳ Ｐゴシック" pitchFamily="23" charset="-128"/>
              </a:rPr>
              <a:t> D</a:t>
            </a:r>
            <a:r>
              <a:rPr lang="en-US" altLang="ja-JP" sz="1000" dirty="0">
                <a:latin typeface="ＭＳ Ｐゴシック" pitchFamily="23" charset="-128"/>
              </a:rPr>
              <a:t>  　 E 　 F  　G</a:t>
            </a:r>
            <a:endParaRPr lang="ja-JP" altLang="en-US" sz="1000" dirty="0">
              <a:latin typeface="ＭＳ Ｐゴシック" pitchFamily="23" charset="-128"/>
            </a:endParaRPr>
          </a:p>
        </p:txBody>
      </p:sp>
      <p:sp>
        <p:nvSpPr>
          <p:cNvPr id="45081" name="テキスト ボックス 33"/>
          <p:cNvSpPr txBox="1">
            <a:spLocks noChangeArrowheads="1"/>
          </p:cNvSpPr>
          <p:nvPr/>
        </p:nvSpPr>
        <p:spPr bwMode="auto">
          <a:xfrm>
            <a:off x="6822831" y="4572001"/>
            <a:ext cx="2110153" cy="246221"/>
          </a:xfrm>
          <a:prstGeom prst="rect">
            <a:avLst/>
          </a:prstGeom>
          <a:noFill/>
          <a:ln w="9525">
            <a:noFill/>
            <a:miter lim="800000"/>
            <a:headEnd/>
            <a:tailEnd/>
          </a:ln>
        </p:spPr>
        <p:txBody>
          <a:bodyPr wrap="square">
            <a:prstTxWarp prst="textNoShape">
              <a:avLst/>
            </a:prstTxWarp>
            <a:spAutoFit/>
          </a:bodyPr>
          <a:lstStyle/>
          <a:p>
            <a:r>
              <a:rPr lang="en-US" altLang="ja-JP" sz="1000" dirty="0" smtClean="0">
                <a:latin typeface="ＭＳ Ｐゴシック" pitchFamily="23" charset="-128"/>
              </a:rPr>
              <a:t>total</a:t>
            </a:r>
            <a:r>
              <a:rPr lang="ja-JP" altLang="en-US" sz="1000" dirty="0" smtClean="0">
                <a:latin typeface="ＭＳ Ｐゴシック" pitchFamily="23" charset="-128"/>
              </a:rPr>
              <a:t>　</a:t>
            </a:r>
            <a:r>
              <a:rPr lang="en-US" altLang="ja-JP" sz="1000" dirty="0">
                <a:latin typeface="ＭＳ Ｐゴシック" pitchFamily="23" charset="-128"/>
              </a:rPr>
              <a:t>A 　 </a:t>
            </a:r>
            <a:r>
              <a:rPr lang="en-US" altLang="ja-JP" sz="1000" dirty="0">
                <a:solidFill>
                  <a:srgbClr val="FF0000"/>
                </a:solidFill>
                <a:latin typeface="ＭＳ Ｐゴシック" pitchFamily="23" charset="-128"/>
              </a:rPr>
              <a:t>B</a:t>
            </a:r>
            <a:r>
              <a:rPr lang="en-US" altLang="ja-JP" sz="1000" dirty="0">
                <a:latin typeface="ＭＳ Ｐゴシック" pitchFamily="23" charset="-128"/>
              </a:rPr>
              <a:t> 　 </a:t>
            </a:r>
            <a:r>
              <a:rPr lang="en-US" altLang="ja-JP" sz="1000" dirty="0">
                <a:solidFill>
                  <a:srgbClr val="FF0000"/>
                </a:solidFill>
                <a:latin typeface="ＭＳ Ｐゴシック" pitchFamily="23" charset="-128"/>
              </a:rPr>
              <a:t>C</a:t>
            </a:r>
            <a:r>
              <a:rPr lang="en-US" altLang="ja-JP" sz="1000" dirty="0">
                <a:latin typeface="ＭＳ Ｐゴシック" pitchFamily="23" charset="-128"/>
              </a:rPr>
              <a:t>　  </a:t>
            </a:r>
            <a:r>
              <a:rPr lang="en-US" altLang="ja-JP" sz="1000" dirty="0">
                <a:solidFill>
                  <a:srgbClr val="FF0000"/>
                </a:solidFill>
                <a:latin typeface="ＭＳ Ｐゴシック" pitchFamily="23" charset="-128"/>
              </a:rPr>
              <a:t>D</a:t>
            </a:r>
            <a:r>
              <a:rPr lang="en-US" altLang="ja-JP" sz="1000" dirty="0">
                <a:latin typeface="ＭＳ Ｐゴシック" pitchFamily="23" charset="-128"/>
              </a:rPr>
              <a:t> 　 E  　F 　 G</a:t>
            </a:r>
            <a:endParaRPr lang="ja-JP" altLang="en-US" sz="1000" dirty="0">
              <a:latin typeface="ＭＳ Ｐゴシック" pitchFamily="23" charset="-128"/>
            </a:endParaRPr>
          </a:p>
        </p:txBody>
      </p:sp>
      <p:sp>
        <p:nvSpPr>
          <p:cNvPr id="45082" name="テキスト ボックス 34"/>
          <p:cNvSpPr txBox="1">
            <a:spLocks noChangeArrowheads="1"/>
          </p:cNvSpPr>
          <p:nvPr/>
        </p:nvSpPr>
        <p:spPr bwMode="auto">
          <a:xfrm>
            <a:off x="1075934" y="2667001"/>
            <a:ext cx="2039815" cy="246063"/>
          </a:xfrm>
          <a:prstGeom prst="rect">
            <a:avLst/>
          </a:prstGeom>
          <a:noFill/>
          <a:ln w="9525">
            <a:noFill/>
            <a:miter lim="800000"/>
            <a:headEnd/>
            <a:tailEnd/>
          </a:ln>
        </p:spPr>
        <p:txBody>
          <a:bodyPr>
            <a:prstTxWarp prst="textNoShape">
              <a:avLst/>
            </a:prstTxWarp>
            <a:spAutoFit/>
          </a:bodyPr>
          <a:lstStyle/>
          <a:p>
            <a:r>
              <a:rPr lang="en-US" altLang="ja-JP" sz="1000" dirty="0" smtClean="0">
                <a:latin typeface="ＭＳ Ｐゴシック" pitchFamily="23" charset="-128"/>
              </a:rPr>
              <a:t>total</a:t>
            </a:r>
            <a:r>
              <a:rPr lang="ja-JP" altLang="en-US" sz="1000" dirty="0" smtClean="0">
                <a:latin typeface="ＭＳ Ｐゴシック" pitchFamily="23" charset="-128"/>
              </a:rPr>
              <a:t>　</a:t>
            </a:r>
            <a:r>
              <a:rPr lang="en-US" altLang="ja-JP" sz="1000" dirty="0">
                <a:latin typeface="ＭＳ Ｐゴシック" pitchFamily="23" charset="-128"/>
              </a:rPr>
              <a:t>A  　B 　 C　  D 　</a:t>
            </a:r>
            <a:r>
              <a:rPr lang="en-US" altLang="ja-JP" sz="1000" dirty="0">
                <a:solidFill>
                  <a:srgbClr val="FF0000"/>
                </a:solidFill>
                <a:latin typeface="ＭＳ Ｐゴシック" pitchFamily="23" charset="-128"/>
              </a:rPr>
              <a:t>E</a:t>
            </a:r>
            <a:r>
              <a:rPr lang="en-US" altLang="ja-JP" sz="1000" dirty="0">
                <a:latin typeface="ＭＳ Ｐゴシック" pitchFamily="23" charset="-128"/>
              </a:rPr>
              <a:t> 　 F 　 G</a:t>
            </a:r>
            <a:endParaRPr lang="ja-JP" altLang="en-US" sz="1000" dirty="0">
              <a:latin typeface="ＭＳ Ｐゴシック" pitchFamily="23" charset="-128"/>
            </a:endParaRPr>
          </a:p>
        </p:txBody>
      </p:sp>
      <p:sp>
        <p:nvSpPr>
          <p:cNvPr id="45083" name="テキスト ボックス 35"/>
          <p:cNvSpPr txBox="1">
            <a:spLocks noChangeArrowheads="1"/>
          </p:cNvSpPr>
          <p:nvPr/>
        </p:nvSpPr>
        <p:spPr bwMode="auto">
          <a:xfrm>
            <a:off x="6752493" y="2590801"/>
            <a:ext cx="2180491" cy="246221"/>
          </a:xfrm>
          <a:prstGeom prst="rect">
            <a:avLst/>
          </a:prstGeom>
          <a:noFill/>
          <a:ln w="9525">
            <a:noFill/>
            <a:miter lim="800000"/>
            <a:headEnd/>
            <a:tailEnd/>
          </a:ln>
        </p:spPr>
        <p:txBody>
          <a:bodyPr wrap="square">
            <a:prstTxWarp prst="textNoShape">
              <a:avLst/>
            </a:prstTxWarp>
            <a:spAutoFit/>
          </a:bodyPr>
          <a:lstStyle/>
          <a:p>
            <a:r>
              <a:rPr lang="en-US" altLang="ja-JP" sz="1000" dirty="0" smtClean="0">
                <a:latin typeface="ＭＳ Ｐゴシック" pitchFamily="23" charset="-128"/>
              </a:rPr>
              <a:t>total</a:t>
            </a:r>
            <a:r>
              <a:rPr lang="ja-JP" altLang="en-US" sz="1000" dirty="0" smtClean="0">
                <a:latin typeface="ＭＳ Ｐゴシック" pitchFamily="23" charset="-128"/>
              </a:rPr>
              <a:t>　</a:t>
            </a:r>
            <a:r>
              <a:rPr lang="en-US" altLang="ja-JP" sz="1000" dirty="0">
                <a:latin typeface="ＭＳ Ｐゴシック" pitchFamily="23" charset="-128"/>
              </a:rPr>
              <a:t> A 　  B 　 C　  </a:t>
            </a:r>
            <a:r>
              <a:rPr lang="en-US" altLang="ja-JP" sz="1000" dirty="0">
                <a:solidFill>
                  <a:srgbClr val="FF0000"/>
                </a:solidFill>
                <a:latin typeface="ＭＳ Ｐゴシック" pitchFamily="23" charset="-128"/>
              </a:rPr>
              <a:t>D 　 E</a:t>
            </a:r>
            <a:r>
              <a:rPr lang="en-US" altLang="ja-JP" sz="1000" dirty="0">
                <a:latin typeface="ＭＳ Ｐゴシック" pitchFamily="23" charset="-128"/>
              </a:rPr>
              <a:t>  　F 　 </a:t>
            </a:r>
            <a:r>
              <a:rPr lang="en-US" altLang="ja-JP" sz="1000" dirty="0">
                <a:solidFill>
                  <a:srgbClr val="FF0000"/>
                </a:solidFill>
                <a:latin typeface="ＭＳ Ｐゴシック" pitchFamily="23" charset="-128"/>
              </a:rPr>
              <a:t>G</a:t>
            </a:r>
            <a:endParaRPr lang="ja-JP" altLang="en-US" sz="1000" dirty="0">
              <a:solidFill>
                <a:srgbClr val="FF0000"/>
              </a:solidFill>
              <a:latin typeface="ＭＳ Ｐゴシック" pitchFamily="23" charset="-128"/>
            </a:endParaRPr>
          </a:p>
        </p:txBody>
      </p:sp>
      <p:sp>
        <p:nvSpPr>
          <p:cNvPr id="45084" name="テキスト ボックス 36"/>
          <p:cNvSpPr txBox="1">
            <a:spLocks noChangeArrowheads="1"/>
          </p:cNvSpPr>
          <p:nvPr/>
        </p:nvSpPr>
        <p:spPr bwMode="auto">
          <a:xfrm>
            <a:off x="3951086" y="2590801"/>
            <a:ext cx="2143858" cy="246221"/>
          </a:xfrm>
          <a:prstGeom prst="rect">
            <a:avLst/>
          </a:prstGeom>
          <a:noFill/>
          <a:ln w="9525">
            <a:noFill/>
            <a:miter lim="800000"/>
            <a:headEnd/>
            <a:tailEnd/>
          </a:ln>
        </p:spPr>
        <p:txBody>
          <a:bodyPr wrap="square">
            <a:prstTxWarp prst="textNoShape">
              <a:avLst/>
            </a:prstTxWarp>
            <a:spAutoFit/>
          </a:bodyPr>
          <a:lstStyle/>
          <a:p>
            <a:r>
              <a:rPr lang="en-US" altLang="ja-JP" sz="1000" dirty="0" smtClean="0">
                <a:latin typeface="ＭＳ Ｐゴシック" pitchFamily="23" charset="-128"/>
              </a:rPr>
              <a:t>total</a:t>
            </a:r>
            <a:r>
              <a:rPr lang="ja-JP" altLang="en-US" sz="1000" dirty="0" smtClean="0">
                <a:latin typeface="ＭＳ Ｐゴシック" pitchFamily="23" charset="-128"/>
              </a:rPr>
              <a:t>　</a:t>
            </a:r>
            <a:r>
              <a:rPr lang="en-US" altLang="ja-JP" sz="1000" dirty="0">
                <a:latin typeface="ＭＳ Ｐゴシック" pitchFamily="23" charset="-128"/>
              </a:rPr>
              <a:t>A  　B 　 </a:t>
            </a:r>
            <a:r>
              <a:rPr lang="en-US" altLang="ja-JP" sz="1000" dirty="0">
                <a:solidFill>
                  <a:srgbClr val="FF0000"/>
                </a:solidFill>
                <a:latin typeface="ＭＳ Ｐゴシック" pitchFamily="23" charset="-128"/>
              </a:rPr>
              <a:t>C</a:t>
            </a:r>
            <a:r>
              <a:rPr lang="en-US" altLang="ja-JP" sz="1000" dirty="0">
                <a:latin typeface="ＭＳ Ｐゴシック" pitchFamily="23" charset="-128"/>
              </a:rPr>
              <a:t>　   D   </a:t>
            </a:r>
            <a:r>
              <a:rPr lang="en-US" altLang="ja-JP" sz="1000" dirty="0">
                <a:solidFill>
                  <a:srgbClr val="FF0000"/>
                </a:solidFill>
                <a:latin typeface="ＭＳ Ｐゴシック" pitchFamily="23" charset="-128"/>
              </a:rPr>
              <a:t> E</a:t>
            </a:r>
            <a:r>
              <a:rPr lang="en-US" altLang="ja-JP" sz="1000" dirty="0">
                <a:latin typeface="ＭＳ Ｐゴシック" pitchFamily="23" charset="-128"/>
              </a:rPr>
              <a:t> 　 F   G</a:t>
            </a:r>
            <a:endParaRPr lang="ja-JP" altLang="en-US" sz="1000" dirty="0">
              <a:latin typeface="ＭＳ Ｐゴシック" pitchFamily="23" charset="-128"/>
            </a:endParaRPr>
          </a:p>
        </p:txBody>
      </p:sp>
      <p:sp>
        <p:nvSpPr>
          <p:cNvPr id="45086" name="テキスト ボックス 30"/>
          <p:cNvSpPr txBox="1">
            <a:spLocks noChangeArrowheads="1"/>
          </p:cNvSpPr>
          <p:nvPr/>
        </p:nvSpPr>
        <p:spPr bwMode="auto">
          <a:xfrm>
            <a:off x="1011115" y="442335"/>
            <a:ext cx="2373923" cy="338554"/>
          </a:xfrm>
          <a:prstGeom prst="rect">
            <a:avLst/>
          </a:prstGeom>
          <a:noFill/>
          <a:ln w="9525">
            <a:noFill/>
            <a:miter lim="800000"/>
            <a:headEnd/>
            <a:tailEnd/>
          </a:ln>
        </p:spPr>
        <p:txBody>
          <a:bodyPr>
            <a:prstTxWarp prst="textNoShape">
              <a:avLst/>
            </a:prstTxWarp>
            <a:spAutoFit/>
          </a:bodyPr>
          <a:lstStyle/>
          <a:p>
            <a:r>
              <a:rPr lang="en-US" altLang="ja-JP" sz="1600" b="1" dirty="0" smtClean="0">
                <a:latin typeface="ＭＳ Ｐゴシック" pitchFamily="23" charset="-128"/>
              </a:rPr>
              <a:t>before</a:t>
            </a:r>
            <a:r>
              <a:rPr lang="ja-JP" altLang="en-US" sz="1600" b="1" dirty="0" smtClean="0">
                <a:latin typeface="ＭＳ Ｐゴシック" pitchFamily="23" charset="-128"/>
              </a:rPr>
              <a:t>　</a:t>
            </a:r>
            <a:r>
              <a:rPr lang="ja-JP" altLang="en-US" sz="1600" b="1" dirty="0">
                <a:latin typeface="ＭＳ Ｐゴシック" pitchFamily="23" charset="-128"/>
              </a:rPr>
              <a:t>　</a:t>
            </a:r>
            <a:r>
              <a:rPr lang="ja-JP" altLang="en-US" sz="1600" b="1" dirty="0" smtClean="0">
                <a:latin typeface="ＭＳ Ｐゴシック" pitchFamily="23" charset="-128"/>
              </a:rPr>
              <a:t>　</a:t>
            </a:r>
            <a:r>
              <a:rPr lang="en-US" altLang="ja-JP" sz="1600" b="1" dirty="0" smtClean="0">
                <a:latin typeface="ＭＳ Ｐゴシック" pitchFamily="23" charset="-128"/>
              </a:rPr>
              <a:t> after</a:t>
            </a:r>
            <a:endParaRPr lang="ja-JP" altLang="en-US" sz="2400" b="1" dirty="0">
              <a:latin typeface="ＭＳ Ｐゴシック" pitchFamily="23" charset="-128"/>
            </a:endParaRPr>
          </a:p>
        </p:txBody>
      </p:sp>
      <p:sp>
        <p:nvSpPr>
          <p:cNvPr id="45087" name="正方形/長方形 31"/>
          <p:cNvSpPr>
            <a:spLocks noChangeArrowheads="1"/>
          </p:cNvSpPr>
          <p:nvPr/>
        </p:nvSpPr>
        <p:spPr bwMode="auto">
          <a:xfrm>
            <a:off x="813289" y="571501"/>
            <a:ext cx="263769" cy="142875"/>
          </a:xfrm>
          <a:prstGeom prst="rect">
            <a:avLst/>
          </a:prstGeom>
          <a:solidFill>
            <a:schemeClr val="accent5">
              <a:lumMod val="40000"/>
              <a:lumOff val="60000"/>
            </a:schemeClr>
          </a:solidFill>
          <a:ln w="9525">
            <a:noFill/>
            <a:round/>
            <a:headEnd/>
            <a:tailEnd/>
          </a:ln>
        </p:spPr>
        <p:txBody>
          <a:bodyPr>
            <a:prstTxWarp prst="textNoShape">
              <a:avLst/>
            </a:prstTxWarp>
          </a:bodyPr>
          <a:lstStyle/>
          <a:p>
            <a:pPr defTabSz="1279525"/>
            <a:endParaRPr lang="ja-JP" altLang="en-US" sz="2500"/>
          </a:p>
        </p:txBody>
      </p:sp>
      <p:sp>
        <p:nvSpPr>
          <p:cNvPr id="17441" name="正方形/長方形 32"/>
          <p:cNvSpPr>
            <a:spLocks noChangeArrowheads="1"/>
          </p:cNvSpPr>
          <p:nvPr/>
        </p:nvSpPr>
        <p:spPr bwMode="auto">
          <a:xfrm>
            <a:off x="1802423" y="571501"/>
            <a:ext cx="263769" cy="142875"/>
          </a:xfrm>
          <a:prstGeom prst="rect">
            <a:avLst/>
          </a:prstGeom>
          <a:solidFill>
            <a:srgbClr val="000090"/>
          </a:solidFill>
          <a:ln w="9525" algn="ctr">
            <a:noFill/>
            <a:round/>
            <a:headEnd/>
            <a:tailEnd/>
          </a:ln>
        </p:spPr>
        <p:txBody>
          <a:bodyPr/>
          <a:lstStyle/>
          <a:p>
            <a:pPr defTabSz="1279525">
              <a:defRPr/>
            </a:pPr>
            <a:endParaRPr lang="ja-JP" altLang="en-US" sz="2500">
              <a:latin typeface="Arial" charset="0"/>
              <a:ea typeface="ＭＳ Ｐゴシック" pitchFamily="50" charset="-128"/>
              <a:cs typeface="+mn-cs"/>
            </a:endParaRPr>
          </a:p>
        </p:txBody>
      </p:sp>
      <p:sp>
        <p:nvSpPr>
          <p:cNvPr id="45089" name="正方形/長方形 34"/>
          <p:cNvSpPr>
            <a:spLocks noChangeArrowheads="1"/>
          </p:cNvSpPr>
          <p:nvPr/>
        </p:nvSpPr>
        <p:spPr bwMode="auto">
          <a:xfrm>
            <a:off x="0" y="660"/>
            <a:ext cx="9144000" cy="461665"/>
          </a:xfrm>
          <a:prstGeom prst="rect">
            <a:avLst/>
          </a:prstGeom>
          <a:solidFill>
            <a:srgbClr val="008000"/>
          </a:solidFill>
          <a:ln w="9525">
            <a:noFill/>
            <a:miter lim="800000"/>
            <a:headEnd/>
            <a:tailEnd/>
          </a:ln>
        </p:spPr>
        <p:txBody>
          <a:bodyPr wrap="square">
            <a:prstTxWarp prst="textNoShape">
              <a:avLst/>
            </a:prstTxWarp>
            <a:spAutoFit/>
          </a:bodyPr>
          <a:lstStyle/>
          <a:p>
            <a:pPr algn="ctr"/>
            <a:r>
              <a:rPr lang="ja-JP" altLang="en-US" sz="2400" dirty="0" smtClean="0">
                <a:solidFill>
                  <a:schemeClr val="bg1"/>
                </a:solidFill>
                <a:latin typeface="ＭＳ Ｐゴシック" pitchFamily="23" charset="-128"/>
              </a:rPr>
              <a:t>　</a:t>
            </a:r>
            <a:r>
              <a:rPr lang="en-US" altLang="ja-JP" sz="2400" dirty="0" smtClean="0">
                <a:solidFill>
                  <a:schemeClr val="bg1"/>
                </a:solidFill>
                <a:latin typeface="ＭＳ Ｐゴシック" pitchFamily="23" charset="-128"/>
              </a:rPr>
              <a:t>telemedicine proved very effective as a preventive approach</a:t>
            </a:r>
            <a:endParaRPr lang="ja-JP" altLang="en-US" sz="2400" dirty="0">
              <a:solidFill>
                <a:schemeClr val="bg1"/>
              </a:solidFill>
              <a:latin typeface="ＭＳ Ｐゴシック" pitchFamily="23" charset="-128"/>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14"/>
          <p:cNvPicPr>
            <a:picLocks noChangeAspect="1" noChangeArrowheads="1"/>
          </p:cNvPicPr>
          <p:nvPr/>
        </p:nvPicPr>
        <p:blipFill>
          <a:blip r:embed="rId3"/>
          <a:srcRect/>
          <a:stretch>
            <a:fillRect/>
          </a:stretch>
        </p:blipFill>
        <p:spPr bwMode="auto">
          <a:xfrm>
            <a:off x="208084" y="1485900"/>
            <a:ext cx="6202974" cy="4900613"/>
          </a:xfrm>
          <a:prstGeom prst="rect">
            <a:avLst/>
          </a:prstGeom>
          <a:noFill/>
          <a:ln w="9525">
            <a:noFill/>
            <a:miter lim="800000"/>
            <a:headEnd/>
            <a:tailEnd/>
          </a:ln>
        </p:spPr>
      </p:pic>
      <p:sp>
        <p:nvSpPr>
          <p:cNvPr id="43012" name="Text Box 5"/>
          <p:cNvSpPr txBox="1">
            <a:spLocks noChangeArrowheads="1"/>
          </p:cNvSpPr>
          <p:nvPr/>
        </p:nvSpPr>
        <p:spPr bwMode="auto">
          <a:xfrm>
            <a:off x="0" y="0"/>
            <a:ext cx="9167446" cy="461665"/>
          </a:xfrm>
          <a:prstGeom prst="rect">
            <a:avLst/>
          </a:prstGeom>
          <a:solidFill>
            <a:srgbClr val="008000"/>
          </a:solidFill>
          <a:ln w="9525">
            <a:noFill/>
            <a:miter lim="800000"/>
            <a:headEnd/>
            <a:tailEnd/>
          </a:ln>
        </p:spPr>
        <p:txBody>
          <a:bodyPr wrap="square">
            <a:prstTxWarp prst="textNoShape">
              <a:avLst/>
            </a:prstTxWarp>
            <a:spAutoFit/>
          </a:bodyPr>
          <a:lstStyle/>
          <a:p>
            <a:pPr algn="ctr">
              <a:spcBef>
                <a:spcPct val="50000"/>
              </a:spcBef>
            </a:pPr>
            <a:r>
              <a:rPr lang="en-US" altLang="ja-JP" sz="2400" dirty="0">
                <a:solidFill>
                  <a:schemeClr val="bg1"/>
                </a:solidFill>
                <a:latin typeface="ＭＳ Ｐゴシック" pitchFamily="23" charset="-128"/>
              </a:rPr>
              <a:t>l</a:t>
            </a:r>
            <a:r>
              <a:rPr lang="en-US" altLang="ja-JP" sz="2400" dirty="0" smtClean="0">
                <a:solidFill>
                  <a:schemeClr val="bg1"/>
                </a:solidFill>
                <a:latin typeface="ＭＳ Ｐゴシック" pitchFamily="23" charset="-128"/>
              </a:rPr>
              <a:t>ong term effect of telemedicine proves good</a:t>
            </a:r>
            <a:endParaRPr lang="ja-JP" altLang="en-US" sz="2400" dirty="0">
              <a:solidFill>
                <a:schemeClr val="bg1"/>
              </a:solidFill>
              <a:latin typeface="ＭＳ Ｐゴシック" pitchFamily="23" charset="-128"/>
            </a:endParaRPr>
          </a:p>
        </p:txBody>
      </p:sp>
      <p:sp>
        <p:nvSpPr>
          <p:cNvPr id="43014" name="Text Box 5"/>
          <p:cNvSpPr txBox="1">
            <a:spLocks noChangeArrowheads="1"/>
          </p:cNvSpPr>
          <p:nvPr/>
        </p:nvSpPr>
        <p:spPr bwMode="auto">
          <a:xfrm>
            <a:off x="6558377" y="2552225"/>
            <a:ext cx="2272849" cy="1938992"/>
          </a:xfrm>
          <a:prstGeom prst="rect">
            <a:avLst/>
          </a:prstGeom>
          <a:noFill/>
          <a:ln w="9525">
            <a:noFill/>
            <a:miter lim="800000"/>
            <a:headEnd/>
            <a:tailEnd/>
          </a:ln>
        </p:spPr>
        <p:txBody>
          <a:bodyPr wrap="square">
            <a:prstTxWarp prst="textNoShape">
              <a:avLst/>
            </a:prstTxWarp>
            <a:spAutoFit/>
          </a:bodyPr>
          <a:lstStyle/>
          <a:p>
            <a:pPr algn="ctr">
              <a:spcBef>
                <a:spcPct val="50000"/>
              </a:spcBef>
            </a:pPr>
            <a:r>
              <a:rPr lang="en-US" altLang="ja-JP" sz="2000" dirty="0" smtClean="0">
                <a:latin typeface="ＭＳ Ｐゴシック" pitchFamily="23" charset="-128"/>
              </a:rPr>
              <a:t>※# of risk factors among blood pressure, blood sugar, fat metabolism and lever functions</a:t>
            </a:r>
            <a:endParaRPr lang="ja-JP" altLang="en-US" sz="2000" dirty="0">
              <a:latin typeface="ＭＳ Ｐゴシック" pitchFamily="23" charset="-128"/>
            </a:endParaRPr>
          </a:p>
        </p:txBody>
      </p:sp>
      <p:sp>
        <p:nvSpPr>
          <p:cNvPr id="17" name="正方形/長方形 16"/>
          <p:cNvSpPr/>
          <p:nvPr/>
        </p:nvSpPr>
        <p:spPr>
          <a:xfrm>
            <a:off x="4406413" y="1954422"/>
            <a:ext cx="337038" cy="3694434"/>
          </a:xfrm>
          <a:prstGeom prst="rect">
            <a:avLst/>
          </a:prstGeom>
          <a:solidFill>
            <a:srgbClr val="D9D9D9">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cxnSp>
        <p:nvCxnSpPr>
          <p:cNvPr id="9" name="直線コネクタ 8"/>
          <p:cNvCxnSpPr/>
          <p:nvPr/>
        </p:nvCxnSpPr>
        <p:spPr>
          <a:xfrm>
            <a:off x="1091712" y="2054226"/>
            <a:ext cx="4876800" cy="1236663"/>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1000858" y="3937000"/>
            <a:ext cx="5035062" cy="1225550"/>
          </a:xfrm>
          <a:prstGeom prst="line">
            <a:avLst/>
          </a:prstGeom>
          <a:ln w="38100">
            <a:solidFill>
              <a:srgbClr val="FF6600"/>
            </a:solidFill>
          </a:ln>
        </p:spPr>
        <p:style>
          <a:lnRef idx="1">
            <a:schemeClr val="accent1"/>
          </a:lnRef>
          <a:fillRef idx="0">
            <a:schemeClr val="accent1"/>
          </a:fillRef>
          <a:effectRef idx="0">
            <a:schemeClr val="accent1"/>
          </a:effectRef>
          <a:fontRef idx="minor">
            <a:schemeClr val="tx1"/>
          </a:fontRef>
        </p:style>
      </p:cxnSp>
      <p:sp>
        <p:nvSpPr>
          <p:cNvPr id="11" name="角丸四角形 10"/>
          <p:cNvSpPr/>
          <p:nvPr/>
        </p:nvSpPr>
        <p:spPr>
          <a:xfrm>
            <a:off x="1632931" y="2927351"/>
            <a:ext cx="3290762" cy="352425"/>
          </a:xfrm>
          <a:prstGeom prst="roundRect">
            <a:avLst/>
          </a:prstGeom>
          <a:solidFill>
            <a:schemeClr val="accent5">
              <a:lumMod val="50000"/>
            </a:schemeClr>
          </a:solidFill>
          <a:ln>
            <a:solidFill>
              <a:srgbClr val="3366FF"/>
            </a:solid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defRPr/>
            </a:pPr>
            <a:r>
              <a:rPr lang="en-US" altLang="ja-JP" sz="2000" dirty="0" smtClean="0">
                <a:solidFill>
                  <a:srgbClr val="FFFFFF"/>
                </a:solidFill>
                <a:cs typeface="ＭＳ Ｐゴシック" charset="-128"/>
              </a:rPr>
              <a:t># of low risk group increased</a:t>
            </a:r>
            <a:endParaRPr lang="ja-JP" altLang="en-US" sz="2000" dirty="0">
              <a:solidFill>
                <a:srgbClr val="FFFFFF"/>
              </a:solidFill>
              <a:cs typeface="ＭＳ Ｐゴシック" charset="-128"/>
            </a:endParaRPr>
          </a:p>
        </p:txBody>
      </p:sp>
      <p:sp>
        <p:nvSpPr>
          <p:cNvPr id="12" name="角丸四角形 11"/>
          <p:cNvSpPr/>
          <p:nvPr/>
        </p:nvSpPr>
        <p:spPr>
          <a:xfrm>
            <a:off x="1510814" y="4810125"/>
            <a:ext cx="3412879" cy="352425"/>
          </a:xfrm>
          <a:prstGeom prst="roundRect">
            <a:avLst/>
          </a:prstGeom>
          <a:solidFill>
            <a:srgbClr val="FF9900"/>
          </a:solidFill>
          <a:ln>
            <a:solidFill>
              <a:srgbClr val="CC3300"/>
            </a:solidFill>
          </a:ln>
        </p:spPr>
        <p:style>
          <a:lnRef idx="2">
            <a:schemeClr val="accent1">
              <a:shade val="50000"/>
            </a:schemeClr>
          </a:lnRef>
          <a:fillRef idx="1">
            <a:schemeClr val="accent1"/>
          </a:fillRef>
          <a:effectRef idx="0">
            <a:schemeClr val="accent1"/>
          </a:effectRef>
          <a:fontRef idx="minor">
            <a:schemeClr val="lt1"/>
          </a:fontRef>
        </p:style>
        <p:txBody>
          <a:bodyPr anchor="ctr">
            <a:prstTxWarp prst="textNoShape">
              <a:avLst/>
            </a:prstTxWarp>
          </a:bodyPr>
          <a:lstStyle/>
          <a:p>
            <a:pPr algn="ctr">
              <a:defRPr/>
            </a:pPr>
            <a:r>
              <a:rPr lang="en-US" altLang="ja-JP" sz="2000" dirty="0" smtClean="0">
                <a:solidFill>
                  <a:srgbClr val="FFFFFF"/>
                </a:solidFill>
                <a:cs typeface="ＭＳ Ｐゴシック" charset="-128"/>
              </a:rPr>
              <a:t># of high risk group decreased</a:t>
            </a:r>
            <a:endParaRPr lang="ja-JP" altLang="en-US" sz="2000" dirty="0">
              <a:solidFill>
                <a:srgbClr val="FFFFFF"/>
              </a:solidFill>
              <a:cs typeface="ＭＳ Ｐゴシック" charset="-128"/>
            </a:endParaRPr>
          </a:p>
        </p:txBody>
      </p:sp>
      <p:sp>
        <p:nvSpPr>
          <p:cNvPr id="43021" name="正方形/長方形 12"/>
          <p:cNvSpPr>
            <a:spLocks noChangeArrowheads="1"/>
          </p:cNvSpPr>
          <p:nvPr/>
        </p:nvSpPr>
        <p:spPr bwMode="auto">
          <a:xfrm>
            <a:off x="1091712" y="592138"/>
            <a:ext cx="6825763" cy="461665"/>
          </a:xfrm>
          <a:prstGeom prst="rect">
            <a:avLst/>
          </a:prstGeom>
          <a:noFill/>
          <a:ln w="9525">
            <a:noFill/>
            <a:miter lim="800000"/>
            <a:headEnd/>
            <a:tailEnd/>
          </a:ln>
        </p:spPr>
        <p:txBody>
          <a:bodyPr wrap="square">
            <a:prstTxWarp prst="textNoShape">
              <a:avLst/>
            </a:prstTxWarp>
            <a:spAutoFit/>
          </a:bodyPr>
          <a:lstStyle/>
          <a:p>
            <a:r>
              <a:rPr lang="en-US" altLang="ja-JP" sz="2400" dirty="0" smtClean="0">
                <a:latin typeface="ＭＳ Ｐゴシック" pitchFamily="23" charset="-128"/>
              </a:rPr>
              <a:t>Transition of test scores in 4 years starting in 2008</a:t>
            </a:r>
            <a:endParaRPr lang="ja-JP" altLang="en-US"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blinds(horizontal)">
                                      <p:cBhvr>
                                        <p:cTn id="10" dur="5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linds(horizontal)">
                                      <p:cBhvr>
                                        <p:cTn id="15" dur="500"/>
                                        <p:tgtEl>
                                          <p:spTgt spid="10"/>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blinds(horizontal)">
                                      <p:cBhvr>
                                        <p:cTn id="1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テキスト ボックス 14"/>
          <p:cNvSpPr txBox="1">
            <a:spLocks noChangeArrowheads="1"/>
          </p:cNvSpPr>
          <p:nvPr/>
        </p:nvSpPr>
        <p:spPr bwMode="auto">
          <a:xfrm>
            <a:off x="364790" y="4132263"/>
            <a:ext cx="615553" cy="1235075"/>
          </a:xfrm>
          <a:prstGeom prst="rect">
            <a:avLst/>
          </a:prstGeom>
          <a:solidFill>
            <a:schemeClr val="bg1"/>
          </a:solidFill>
          <a:ln>
            <a:noFill/>
          </a:ln>
          <a:extLst>
            <a:ext uri="{91240B29-F687-4F45-9708-019B960494DF}">
              <a14:hiddenLine xmlns:mc="http://schemas.openxmlformats.org/markup-compatibility/2006" xmlns:mv="urn:schemas-microsoft-com:mac:vml" xmlns="" xmlns:a14="http://schemas.microsoft.com/office/drawing/2010/main" w="9525">
                <a:solidFill>
                  <a:srgbClr val="000000"/>
                </a:solidFill>
                <a:miter lim="800000"/>
                <a:headEnd/>
                <a:tailEnd/>
              </a14:hiddenLine>
            </a:ext>
          </a:extLst>
        </p:spPr>
        <p:txBody>
          <a:bodyPr vert="eaVert" wrap="square">
            <a:spAutoFit/>
          </a:bodyPr>
          <a:lstStyle>
            <a:lvl1pPr>
              <a:defRPr kumimoji="1" sz="2400">
                <a:solidFill>
                  <a:schemeClr val="tx1"/>
                </a:solidFill>
                <a:latin typeface="Arial" pitchFamily="34" charset="0"/>
                <a:ea typeface="ＭＳ Ｐゴシック" pitchFamily="50" charset="-128"/>
              </a:defRPr>
            </a:lvl1pPr>
            <a:lvl2pPr marL="742950" indent="-285750">
              <a:defRPr kumimoji="1" sz="2400">
                <a:solidFill>
                  <a:schemeClr val="tx1"/>
                </a:solidFill>
                <a:latin typeface="Arial" pitchFamily="34" charset="0"/>
                <a:ea typeface="ＭＳ Ｐゴシック" pitchFamily="50" charset="-128"/>
              </a:defRPr>
            </a:lvl2pPr>
            <a:lvl3pPr marL="1143000" indent="-228600">
              <a:defRPr kumimoji="1" sz="2400">
                <a:solidFill>
                  <a:schemeClr val="tx1"/>
                </a:solidFill>
                <a:latin typeface="Arial" pitchFamily="34" charset="0"/>
                <a:ea typeface="ＭＳ Ｐゴシック" pitchFamily="50" charset="-128"/>
              </a:defRPr>
            </a:lvl3pPr>
            <a:lvl4pPr marL="1600200" indent="-228600">
              <a:defRPr kumimoji="1" sz="2400">
                <a:solidFill>
                  <a:schemeClr val="tx1"/>
                </a:solidFill>
                <a:latin typeface="Arial" pitchFamily="34" charset="0"/>
                <a:ea typeface="ＭＳ Ｐゴシック" pitchFamily="50" charset="-128"/>
              </a:defRPr>
            </a:lvl4pPr>
            <a:lvl5pPr marL="2057400" indent="-228600">
              <a:defRPr kumimoji="1" sz="2400">
                <a:solidFill>
                  <a:schemeClr val="tx1"/>
                </a:solidFill>
                <a:latin typeface="Arial" pitchFamily="34" charset="0"/>
                <a:ea typeface="ＭＳ Ｐゴシック" pitchFamily="50" charset="-128"/>
              </a:defRPr>
            </a:lvl5pPr>
            <a:lvl6pPr marL="2514600" indent="-228600" fontAlgn="base">
              <a:spcBef>
                <a:spcPct val="0"/>
              </a:spcBef>
              <a:spcAft>
                <a:spcPct val="0"/>
              </a:spcAft>
              <a:defRPr kumimoji="1" sz="2400">
                <a:solidFill>
                  <a:schemeClr val="tx1"/>
                </a:solidFill>
                <a:latin typeface="Arial" pitchFamily="34" charset="0"/>
                <a:ea typeface="ＭＳ Ｐゴシック" pitchFamily="50" charset="-128"/>
              </a:defRPr>
            </a:lvl6pPr>
            <a:lvl7pPr marL="2971800" indent="-228600" fontAlgn="base">
              <a:spcBef>
                <a:spcPct val="0"/>
              </a:spcBef>
              <a:spcAft>
                <a:spcPct val="0"/>
              </a:spcAft>
              <a:defRPr kumimoji="1" sz="2400">
                <a:solidFill>
                  <a:schemeClr val="tx1"/>
                </a:solidFill>
                <a:latin typeface="Arial" pitchFamily="34" charset="0"/>
                <a:ea typeface="ＭＳ Ｐゴシック" pitchFamily="50" charset="-128"/>
              </a:defRPr>
            </a:lvl7pPr>
            <a:lvl8pPr marL="3429000" indent="-228600" fontAlgn="base">
              <a:spcBef>
                <a:spcPct val="0"/>
              </a:spcBef>
              <a:spcAft>
                <a:spcPct val="0"/>
              </a:spcAft>
              <a:defRPr kumimoji="1" sz="2400">
                <a:solidFill>
                  <a:schemeClr val="tx1"/>
                </a:solidFill>
                <a:latin typeface="Arial" pitchFamily="34" charset="0"/>
                <a:ea typeface="ＭＳ Ｐゴシック" pitchFamily="50" charset="-128"/>
              </a:defRPr>
            </a:lvl8pPr>
            <a:lvl9pPr marL="3886200" indent="-228600" fontAlgn="base">
              <a:spcBef>
                <a:spcPct val="0"/>
              </a:spcBef>
              <a:spcAft>
                <a:spcPct val="0"/>
              </a:spcAft>
              <a:defRPr kumimoji="1" sz="2400">
                <a:solidFill>
                  <a:schemeClr val="tx1"/>
                </a:solidFill>
                <a:latin typeface="Arial" pitchFamily="34" charset="0"/>
                <a:ea typeface="ＭＳ Ｐゴシック" pitchFamily="50" charset="-128"/>
              </a:defRPr>
            </a:lvl9pPr>
          </a:lstStyle>
          <a:p>
            <a:r>
              <a:rPr lang="ja-JP" altLang="en-US" sz="1400" dirty="0">
                <a:latin typeface="ＭＳ Ｐゴシック" pitchFamily="50" charset="-128"/>
              </a:rPr>
              <a:t>　</a:t>
            </a:r>
            <a:r>
              <a:rPr lang="ja-JP" altLang="en-US" sz="1400" dirty="0" smtClean="0">
                <a:latin typeface="ＭＳ Ｐゴシック" pitchFamily="50" charset="-128"/>
              </a:rPr>
              <a:t>　</a:t>
            </a:r>
            <a:r>
              <a:rPr lang="en-US" altLang="ja-JP" sz="1400" dirty="0" smtClean="0">
                <a:latin typeface="ＭＳ Ｐゴシック" pitchFamily="50" charset="-128"/>
              </a:rPr>
              <a:t>improvement</a:t>
            </a:r>
            <a:endParaRPr lang="en-US" altLang="ja-JP" sz="1400" dirty="0">
              <a:latin typeface="ＭＳ Ｐゴシック" pitchFamily="50" charset="-128"/>
            </a:endParaRPr>
          </a:p>
        </p:txBody>
      </p:sp>
      <p:sp>
        <p:nvSpPr>
          <p:cNvPr id="48130" name="テキスト ボックス 15"/>
          <p:cNvSpPr txBox="1">
            <a:spLocks noChangeArrowheads="1"/>
          </p:cNvSpPr>
          <p:nvPr/>
        </p:nvSpPr>
        <p:spPr bwMode="auto">
          <a:xfrm>
            <a:off x="313812" y="5718214"/>
            <a:ext cx="400110" cy="954581"/>
          </a:xfrm>
          <a:prstGeom prst="rect">
            <a:avLst/>
          </a:prstGeom>
          <a:solidFill>
            <a:schemeClr val="bg1"/>
          </a:solidFill>
          <a:ln>
            <a:noFill/>
          </a:ln>
          <a:extLst>
            <a:ext uri="{91240B29-F687-4F45-9708-019B960494DF}">
              <a14:hiddenLine xmlns:mc="http://schemas.openxmlformats.org/markup-compatibility/2006" xmlns:mv="urn:schemas-microsoft-com:mac:vml" xmlns="" xmlns:a14="http://schemas.microsoft.com/office/drawing/2010/main" w="9525">
                <a:solidFill>
                  <a:srgbClr val="000000"/>
                </a:solidFill>
                <a:miter lim="800000"/>
                <a:headEnd/>
                <a:tailEnd/>
              </a14:hiddenLine>
            </a:ext>
          </a:extLst>
        </p:spPr>
        <p:txBody>
          <a:bodyPr vert="eaVert" wrap="square">
            <a:spAutoFit/>
          </a:bodyPr>
          <a:lstStyle>
            <a:lvl1pPr>
              <a:defRPr kumimoji="1" sz="2400">
                <a:solidFill>
                  <a:schemeClr val="tx1"/>
                </a:solidFill>
                <a:latin typeface="Arial" pitchFamily="34" charset="0"/>
                <a:ea typeface="ＭＳ Ｐゴシック" pitchFamily="50" charset="-128"/>
              </a:defRPr>
            </a:lvl1pPr>
            <a:lvl2pPr marL="742950" indent="-285750">
              <a:defRPr kumimoji="1" sz="2400">
                <a:solidFill>
                  <a:schemeClr val="tx1"/>
                </a:solidFill>
                <a:latin typeface="Arial" pitchFamily="34" charset="0"/>
                <a:ea typeface="ＭＳ Ｐゴシック" pitchFamily="50" charset="-128"/>
              </a:defRPr>
            </a:lvl2pPr>
            <a:lvl3pPr marL="1143000" indent="-228600">
              <a:defRPr kumimoji="1" sz="2400">
                <a:solidFill>
                  <a:schemeClr val="tx1"/>
                </a:solidFill>
                <a:latin typeface="Arial" pitchFamily="34" charset="0"/>
                <a:ea typeface="ＭＳ Ｐゴシック" pitchFamily="50" charset="-128"/>
              </a:defRPr>
            </a:lvl3pPr>
            <a:lvl4pPr marL="1600200" indent="-228600">
              <a:defRPr kumimoji="1" sz="2400">
                <a:solidFill>
                  <a:schemeClr val="tx1"/>
                </a:solidFill>
                <a:latin typeface="Arial" pitchFamily="34" charset="0"/>
                <a:ea typeface="ＭＳ Ｐゴシック" pitchFamily="50" charset="-128"/>
              </a:defRPr>
            </a:lvl4pPr>
            <a:lvl5pPr marL="2057400" indent="-228600">
              <a:defRPr kumimoji="1" sz="2400">
                <a:solidFill>
                  <a:schemeClr val="tx1"/>
                </a:solidFill>
                <a:latin typeface="Arial" pitchFamily="34" charset="0"/>
                <a:ea typeface="ＭＳ Ｐゴシック" pitchFamily="50" charset="-128"/>
              </a:defRPr>
            </a:lvl5pPr>
            <a:lvl6pPr marL="2514600" indent="-228600" fontAlgn="base">
              <a:spcBef>
                <a:spcPct val="0"/>
              </a:spcBef>
              <a:spcAft>
                <a:spcPct val="0"/>
              </a:spcAft>
              <a:defRPr kumimoji="1" sz="2400">
                <a:solidFill>
                  <a:schemeClr val="tx1"/>
                </a:solidFill>
                <a:latin typeface="Arial" pitchFamily="34" charset="0"/>
                <a:ea typeface="ＭＳ Ｐゴシック" pitchFamily="50" charset="-128"/>
              </a:defRPr>
            </a:lvl6pPr>
            <a:lvl7pPr marL="2971800" indent="-228600" fontAlgn="base">
              <a:spcBef>
                <a:spcPct val="0"/>
              </a:spcBef>
              <a:spcAft>
                <a:spcPct val="0"/>
              </a:spcAft>
              <a:defRPr kumimoji="1" sz="2400">
                <a:solidFill>
                  <a:schemeClr val="tx1"/>
                </a:solidFill>
                <a:latin typeface="Arial" pitchFamily="34" charset="0"/>
                <a:ea typeface="ＭＳ Ｐゴシック" pitchFamily="50" charset="-128"/>
              </a:defRPr>
            </a:lvl7pPr>
            <a:lvl8pPr marL="3429000" indent="-228600" fontAlgn="base">
              <a:spcBef>
                <a:spcPct val="0"/>
              </a:spcBef>
              <a:spcAft>
                <a:spcPct val="0"/>
              </a:spcAft>
              <a:defRPr kumimoji="1" sz="2400">
                <a:solidFill>
                  <a:schemeClr val="tx1"/>
                </a:solidFill>
                <a:latin typeface="Arial" pitchFamily="34" charset="0"/>
                <a:ea typeface="ＭＳ Ｐゴシック" pitchFamily="50" charset="-128"/>
              </a:defRPr>
            </a:lvl8pPr>
            <a:lvl9pPr marL="3886200" indent="-228600" fontAlgn="base">
              <a:spcBef>
                <a:spcPct val="0"/>
              </a:spcBef>
              <a:spcAft>
                <a:spcPct val="0"/>
              </a:spcAft>
              <a:defRPr kumimoji="1" sz="2400">
                <a:solidFill>
                  <a:schemeClr val="tx1"/>
                </a:solidFill>
                <a:latin typeface="Arial" pitchFamily="34" charset="0"/>
                <a:ea typeface="ＭＳ Ｐゴシック" pitchFamily="50" charset="-128"/>
              </a:defRPr>
            </a:lvl9pPr>
          </a:lstStyle>
          <a:p>
            <a:r>
              <a:rPr lang="en-US" altLang="ja-JP" sz="1400" dirty="0" smtClean="0">
                <a:latin typeface="ＭＳ Ｐゴシック" pitchFamily="50" charset="-128"/>
              </a:rPr>
              <a:t>worsening</a:t>
            </a:r>
            <a:endParaRPr lang="en-US" altLang="ja-JP" sz="1400" dirty="0">
              <a:latin typeface="ＭＳ Ｐゴシック" pitchFamily="50" charset="-128"/>
            </a:endParaRPr>
          </a:p>
        </p:txBody>
      </p:sp>
      <p:sp>
        <p:nvSpPr>
          <p:cNvPr id="8" name="角丸四角形 7"/>
          <p:cNvSpPr/>
          <p:nvPr/>
        </p:nvSpPr>
        <p:spPr>
          <a:xfrm>
            <a:off x="439615" y="685801"/>
            <a:ext cx="7803173" cy="644525"/>
          </a:xfrm>
          <a:prstGeom prst="roundRect">
            <a:avLst/>
          </a:prstGeom>
          <a:ln/>
        </p:spPr>
        <p:style>
          <a:lnRef idx="2">
            <a:schemeClr val="accent5"/>
          </a:lnRef>
          <a:fillRef idx="1">
            <a:schemeClr val="lt1"/>
          </a:fillRef>
          <a:effectRef idx="0">
            <a:schemeClr val="accent5"/>
          </a:effectRef>
          <a:fontRef idx="minor">
            <a:schemeClr val="dk1"/>
          </a:fontRef>
        </p:style>
        <p:txBody>
          <a:bodyPr anchor="ctr"/>
          <a:lstStyle/>
          <a:p>
            <a:pPr algn="ctr">
              <a:defRPr/>
            </a:pPr>
            <a:r>
              <a:rPr lang="en-US" altLang="ja-JP" sz="2000" dirty="0">
                <a:solidFill>
                  <a:srgbClr val="000000"/>
                </a:solidFill>
                <a:latin typeface="ＭＳ Ｐゴシック" charset="0"/>
                <a:cs typeface="ＭＳ Ｐゴシック" charset="0"/>
              </a:rPr>
              <a:t>　 </a:t>
            </a:r>
            <a:r>
              <a:rPr lang="ja-JP" altLang="en-US" sz="2000" dirty="0">
                <a:solidFill>
                  <a:srgbClr val="000000"/>
                </a:solidFill>
                <a:latin typeface="ＭＳ Ｐゴシック" charset="0"/>
                <a:cs typeface="ＭＳ Ｐゴシック" charset="0"/>
              </a:rPr>
              <a:t> </a:t>
            </a:r>
            <a:r>
              <a:rPr lang="ja-JP" altLang="en-US" sz="2000" dirty="0" smtClean="0">
                <a:solidFill>
                  <a:srgbClr val="000000"/>
                </a:solidFill>
                <a:latin typeface="ＭＳ Ｐゴシック" charset="0"/>
                <a:cs typeface="ＭＳ Ｐゴシック" charset="0"/>
              </a:rPr>
              <a:t> </a:t>
            </a:r>
            <a:r>
              <a:rPr lang="en-US" altLang="ja-JP" sz="2000" dirty="0" smtClean="0">
                <a:solidFill>
                  <a:srgbClr val="000000"/>
                </a:solidFill>
                <a:latin typeface="ＭＳ Ｐゴシック" charset="0"/>
                <a:cs typeface="ＭＳ Ｐゴシック" charset="0"/>
              </a:rPr>
              <a:t> out-patient group	〜</a:t>
            </a:r>
            <a:r>
              <a:rPr lang="en-US" altLang="ja-JP" sz="2000" dirty="0">
                <a:solidFill>
                  <a:srgbClr val="000000"/>
                </a:solidFill>
                <a:latin typeface="ＭＳ Ｐゴシック" charset="0"/>
                <a:cs typeface="ＭＳ Ｐゴシック" charset="0"/>
              </a:rPr>
              <a:t>　</a:t>
            </a:r>
            <a:r>
              <a:rPr lang="en-US" altLang="ja-JP" sz="2000" dirty="0" smtClean="0">
                <a:solidFill>
                  <a:srgbClr val="000000"/>
                </a:solidFill>
                <a:latin typeface="ＭＳ Ｐゴシック" charset="0"/>
                <a:cs typeface="ＭＳ Ｐゴシック" charset="0"/>
              </a:rPr>
              <a:t> </a:t>
            </a:r>
            <a:r>
              <a:rPr lang="en-US" altLang="ja-JP" sz="2000" dirty="0" err="1" smtClean="0">
                <a:solidFill>
                  <a:srgbClr val="000000"/>
                </a:solidFill>
                <a:latin typeface="ＭＳ Ｐゴシック" charset="0"/>
                <a:cs typeface="ＭＳ Ｐゴシック" charset="0"/>
              </a:rPr>
              <a:t>ave</a:t>
            </a:r>
            <a:r>
              <a:rPr lang="en-US" altLang="ja-JP" sz="2000" dirty="0" smtClean="0">
                <a:solidFill>
                  <a:srgbClr val="000000"/>
                </a:solidFill>
                <a:latin typeface="ＭＳ Ｐゴシック" charset="0"/>
                <a:cs typeface="ＭＳ Ｐゴシック" charset="0"/>
              </a:rPr>
              <a:t>. age = 54.8</a:t>
            </a:r>
            <a:r>
              <a:rPr lang="ja-JP" altLang="en-US" sz="2000" dirty="0" smtClean="0">
                <a:solidFill>
                  <a:srgbClr val="000000"/>
                </a:solidFill>
                <a:latin typeface="ＭＳ Ｐゴシック" charset="0"/>
                <a:cs typeface="ＭＳ Ｐゴシック" charset="0"/>
              </a:rPr>
              <a:t>、</a:t>
            </a:r>
            <a:r>
              <a:rPr lang="en-US" altLang="ja-JP" sz="2000" dirty="0" smtClean="0">
                <a:solidFill>
                  <a:srgbClr val="000000"/>
                </a:solidFill>
                <a:latin typeface="ＭＳ Ｐゴシック" charset="0"/>
                <a:cs typeface="ＭＳ Ｐゴシック" charset="0"/>
              </a:rPr>
              <a:t>13</a:t>
            </a:r>
            <a:r>
              <a:rPr lang="ja-JP" altLang="en-US" sz="2000" dirty="0" smtClean="0">
                <a:solidFill>
                  <a:srgbClr val="000000"/>
                </a:solidFill>
                <a:latin typeface="ＭＳ Ｐゴシック" charset="0"/>
                <a:cs typeface="ＭＳ Ｐゴシック" charset="0"/>
              </a:rPr>
              <a:t>（</a:t>
            </a:r>
            <a:r>
              <a:rPr lang="en-US" altLang="ja-JP" sz="2000" dirty="0" smtClean="0">
                <a:solidFill>
                  <a:srgbClr val="000000"/>
                </a:solidFill>
                <a:latin typeface="ＭＳ Ｐゴシック" charset="0"/>
                <a:cs typeface="ＭＳ Ｐゴシック" charset="0"/>
              </a:rPr>
              <a:t>male 11</a:t>
            </a:r>
            <a:r>
              <a:rPr lang="ja-JP" altLang="en-US" sz="2000" dirty="0" smtClean="0">
                <a:solidFill>
                  <a:srgbClr val="000000"/>
                </a:solidFill>
                <a:latin typeface="ＭＳ Ｐゴシック" charset="0"/>
                <a:cs typeface="ＭＳ Ｐゴシック" charset="0"/>
              </a:rPr>
              <a:t>、</a:t>
            </a:r>
            <a:r>
              <a:rPr lang="en-US" altLang="ja-JP" sz="2000" dirty="0" smtClean="0">
                <a:solidFill>
                  <a:srgbClr val="000000"/>
                </a:solidFill>
                <a:latin typeface="ＭＳ Ｐゴシック" charset="0"/>
                <a:cs typeface="ＭＳ Ｐゴシック" charset="0"/>
              </a:rPr>
              <a:t>female 2</a:t>
            </a:r>
            <a:r>
              <a:rPr lang="ja-JP" altLang="en-US" sz="2000" dirty="0" smtClean="0">
                <a:solidFill>
                  <a:srgbClr val="000000"/>
                </a:solidFill>
                <a:latin typeface="ＭＳ Ｐゴシック" charset="0"/>
                <a:cs typeface="ＭＳ Ｐゴシック" charset="0"/>
              </a:rPr>
              <a:t>）</a:t>
            </a:r>
            <a:endParaRPr lang="en-US" altLang="ja-JP" sz="2000" dirty="0" smtClean="0">
              <a:solidFill>
                <a:srgbClr val="000000"/>
              </a:solidFill>
              <a:latin typeface="ＭＳ Ｐゴシック" charset="0"/>
              <a:cs typeface="ＭＳ Ｐゴシック" charset="0"/>
            </a:endParaRPr>
          </a:p>
          <a:p>
            <a:pPr algn="ctr">
              <a:defRPr/>
            </a:pPr>
            <a:r>
              <a:rPr lang="en-US" altLang="ja-JP" sz="2000" dirty="0" err="1" smtClean="0">
                <a:solidFill>
                  <a:srgbClr val="000000"/>
                </a:solidFill>
                <a:latin typeface="ＭＳ Ｐゴシック" charset="0"/>
                <a:cs typeface="ＭＳ Ｐゴシック" charset="0"/>
              </a:rPr>
              <a:t>　　　telemedicine</a:t>
            </a:r>
            <a:r>
              <a:rPr lang="en-US" altLang="ja-JP" sz="2000" dirty="0" smtClean="0">
                <a:solidFill>
                  <a:srgbClr val="000000"/>
                </a:solidFill>
                <a:latin typeface="ＭＳ Ｐゴシック" charset="0"/>
                <a:cs typeface="ＭＳ Ｐゴシック" charset="0"/>
              </a:rPr>
              <a:t> group</a:t>
            </a:r>
            <a:r>
              <a:rPr lang="en-US" altLang="ja-JP" sz="2000" dirty="0">
                <a:solidFill>
                  <a:srgbClr val="000000"/>
                </a:solidFill>
                <a:latin typeface="ＭＳ Ｐゴシック" charset="0"/>
                <a:cs typeface="ＭＳ Ｐゴシック" charset="0"/>
              </a:rPr>
              <a:t> </a:t>
            </a:r>
            <a:r>
              <a:rPr lang="en-US" altLang="ja-JP" sz="2000" dirty="0" smtClean="0">
                <a:solidFill>
                  <a:srgbClr val="000000"/>
                </a:solidFill>
                <a:latin typeface="ＭＳ Ｐゴシック" charset="0"/>
                <a:cs typeface="ＭＳ Ｐゴシック" charset="0"/>
              </a:rPr>
              <a:t>〜</a:t>
            </a:r>
            <a:r>
              <a:rPr lang="en-US" altLang="ja-JP" sz="2000" dirty="0">
                <a:solidFill>
                  <a:srgbClr val="000000"/>
                </a:solidFill>
                <a:latin typeface="ＭＳ Ｐゴシック" charset="0"/>
                <a:cs typeface="ＭＳ Ｐゴシック" charset="0"/>
              </a:rPr>
              <a:t>　</a:t>
            </a:r>
            <a:r>
              <a:rPr lang="en-US" altLang="ja-JP" sz="2000" dirty="0" smtClean="0">
                <a:solidFill>
                  <a:srgbClr val="000000"/>
                </a:solidFill>
                <a:latin typeface="ＭＳ Ｐゴシック" charset="0"/>
                <a:cs typeface="ＭＳ Ｐゴシック" charset="0"/>
              </a:rPr>
              <a:t> </a:t>
            </a:r>
            <a:r>
              <a:rPr lang="en-US" altLang="ja-JP" sz="2000" dirty="0" err="1" smtClean="0">
                <a:solidFill>
                  <a:srgbClr val="000000"/>
                </a:solidFill>
                <a:latin typeface="ＭＳ Ｐゴシック" charset="0"/>
                <a:cs typeface="ＭＳ Ｐゴシック" charset="0"/>
              </a:rPr>
              <a:t>ave</a:t>
            </a:r>
            <a:r>
              <a:rPr lang="en-US" altLang="ja-JP" sz="2000" dirty="0" smtClean="0">
                <a:solidFill>
                  <a:srgbClr val="000000"/>
                </a:solidFill>
                <a:latin typeface="ＭＳ Ｐゴシック" charset="0"/>
                <a:cs typeface="ＭＳ Ｐゴシック" charset="0"/>
              </a:rPr>
              <a:t>. age = 58.4</a:t>
            </a:r>
            <a:r>
              <a:rPr lang="ja-JP" altLang="en-US" sz="2000" dirty="0" smtClean="0">
                <a:solidFill>
                  <a:srgbClr val="000000"/>
                </a:solidFill>
                <a:latin typeface="ＭＳ Ｐゴシック" charset="0"/>
                <a:cs typeface="ＭＳ Ｐゴシック" charset="0"/>
              </a:rPr>
              <a:t>、13（</a:t>
            </a:r>
            <a:r>
              <a:rPr lang="en-US" altLang="ja-JP" sz="2000" dirty="0" smtClean="0">
                <a:solidFill>
                  <a:srgbClr val="000000"/>
                </a:solidFill>
                <a:latin typeface="ＭＳ Ｐゴシック" charset="0"/>
                <a:cs typeface="ＭＳ Ｐゴシック" charset="0"/>
              </a:rPr>
              <a:t>male </a:t>
            </a:r>
            <a:r>
              <a:rPr lang="ja-JP" altLang="en-US" sz="2000" dirty="0" smtClean="0">
                <a:solidFill>
                  <a:srgbClr val="000000"/>
                </a:solidFill>
                <a:latin typeface="ＭＳ Ｐゴシック" charset="0"/>
                <a:cs typeface="ＭＳ Ｐゴシック" charset="0"/>
              </a:rPr>
              <a:t>11、</a:t>
            </a:r>
            <a:r>
              <a:rPr lang="en-US" altLang="ja-JP" sz="2000" dirty="0" smtClean="0">
                <a:solidFill>
                  <a:srgbClr val="000000"/>
                </a:solidFill>
                <a:latin typeface="ＭＳ Ｐゴシック" charset="0"/>
                <a:cs typeface="ＭＳ Ｐゴシック" charset="0"/>
              </a:rPr>
              <a:t>female </a:t>
            </a:r>
            <a:r>
              <a:rPr lang="ja-JP" altLang="en-US" sz="2000" dirty="0" smtClean="0">
                <a:solidFill>
                  <a:srgbClr val="000000"/>
                </a:solidFill>
                <a:latin typeface="ＭＳ Ｐゴシック" charset="0"/>
                <a:cs typeface="ＭＳ Ｐゴシック" charset="0"/>
              </a:rPr>
              <a:t>2）</a:t>
            </a:r>
            <a:endParaRPr lang="ja-JP" altLang="en-US" sz="2000" dirty="0">
              <a:solidFill>
                <a:srgbClr val="000000"/>
              </a:solidFill>
              <a:cs typeface="ＭＳ Ｐゴシック" charset="0"/>
            </a:endParaRPr>
          </a:p>
        </p:txBody>
      </p:sp>
      <p:graphicFrame>
        <p:nvGraphicFramePr>
          <p:cNvPr id="48133" name="Object 2"/>
          <p:cNvGraphicFramePr>
            <a:graphicFrameLocks noChangeAspect="1"/>
          </p:cNvGraphicFramePr>
          <p:nvPr/>
        </p:nvGraphicFramePr>
        <p:xfrm>
          <a:off x="920262" y="4083050"/>
          <a:ext cx="5625612" cy="2667000"/>
        </p:xfrm>
        <a:graphic>
          <a:graphicData uri="http://schemas.openxmlformats.org/presentationml/2006/ole">
            <p:oleObj spid="_x0000_s25602" name="Word 文書" r:id="rId3" imgW="5625893" imgH="2666902" progId="Word.Document.12">
              <p:link updateAutomatic="1"/>
            </p:oleObj>
          </a:graphicData>
        </a:graphic>
      </p:graphicFrame>
      <p:sp>
        <p:nvSpPr>
          <p:cNvPr id="48134" name="テキスト ボックス 6"/>
          <p:cNvSpPr txBox="1">
            <a:spLocks noChangeArrowheads="1"/>
          </p:cNvSpPr>
          <p:nvPr/>
        </p:nvSpPr>
        <p:spPr bwMode="auto">
          <a:xfrm>
            <a:off x="6553200" y="5526088"/>
            <a:ext cx="2375389" cy="338554"/>
          </a:xfrm>
          <a:prstGeom prst="rect">
            <a:avLst/>
          </a:prstGeom>
          <a:noFill/>
          <a:ln>
            <a:noFill/>
          </a:ln>
          <a:extLst>
            <a:ext uri="{909E8E84-426E-40DD-AFC4-6F175D3DCCD1}">
              <a14:hiddenFill xmlns:mc="http://schemas.openxmlformats.org/markup-compatibility/2006" xmlns:mv="urn:schemas-microsoft-com:mac:vml" xmlns="" xmlns:a14="http://schemas.microsoft.com/office/drawing/2010/main">
                <a:solidFill>
                  <a:srgbClr val="FFFFFF"/>
                </a:solidFill>
              </a14:hiddenFill>
            </a:ext>
            <a:ext uri="{91240B29-F687-4F45-9708-019B960494DF}">
              <a14:hiddenLine xmlns:mc="http://schemas.openxmlformats.org/markup-compatibility/2006" xmlns:mv="urn:schemas-microsoft-com:mac:vml" xmlns="" xmlns:a14="http://schemas.microsoft.com/office/drawing/2010/main" w="9525">
                <a:solidFill>
                  <a:srgbClr val="000000"/>
                </a:solidFill>
                <a:miter lim="800000"/>
                <a:headEnd/>
                <a:tailEnd/>
              </a14:hiddenLine>
            </a:ext>
          </a:extLst>
        </p:spPr>
        <p:txBody>
          <a:bodyPr wrap="square">
            <a:spAutoFit/>
          </a:bodyPr>
          <a:lstStyle>
            <a:lvl1pPr>
              <a:defRPr kumimoji="1" sz="2400">
                <a:solidFill>
                  <a:schemeClr val="tx1"/>
                </a:solidFill>
                <a:latin typeface="Arial" pitchFamily="34" charset="0"/>
                <a:ea typeface="ＭＳ Ｐゴシック" pitchFamily="50" charset="-128"/>
              </a:defRPr>
            </a:lvl1pPr>
            <a:lvl2pPr marL="742950" indent="-285750">
              <a:defRPr kumimoji="1" sz="2400">
                <a:solidFill>
                  <a:schemeClr val="tx1"/>
                </a:solidFill>
                <a:latin typeface="Arial" pitchFamily="34" charset="0"/>
                <a:ea typeface="ＭＳ Ｐゴシック" pitchFamily="50" charset="-128"/>
              </a:defRPr>
            </a:lvl2pPr>
            <a:lvl3pPr marL="1143000" indent="-228600">
              <a:defRPr kumimoji="1" sz="2400">
                <a:solidFill>
                  <a:schemeClr val="tx1"/>
                </a:solidFill>
                <a:latin typeface="Arial" pitchFamily="34" charset="0"/>
                <a:ea typeface="ＭＳ Ｐゴシック" pitchFamily="50" charset="-128"/>
              </a:defRPr>
            </a:lvl3pPr>
            <a:lvl4pPr marL="1600200" indent="-228600">
              <a:defRPr kumimoji="1" sz="2400">
                <a:solidFill>
                  <a:schemeClr val="tx1"/>
                </a:solidFill>
                <a:latin typeface="Arial" pitchFamily="34" charset="0"/>
                <a:ea typeface="ＭＳ Ｐゴシック" pitchFamily="50" charset="-128"/>
              </a:defRPr>
            </a:lvl4pPr>
            <a:lvl5pPr marL="2057400" indent="-228600">
              <a:defRPr kumimoji="1" sz="2400">
                <a:solidFill>
                  <a:schemeClr val="tx1"/>
                </a:solidFill>
                <a:latin typeface="Arial" pitchFamily="34" charset="0"/>
                <a:ea typeface="ＭＳ Ｐゴシック" pitchFamily="50" charset="-128"/>
              </a:defRPr>
            </a:lvl5pPr>
            <a:lvl6pPr marL="2514600" indent="-228600" fontAlgn="base">
              <a:spcBef>
                <a:spcPct val="0"/>
              </a:spcBef>
              <a:spcAft>
                <a:spcPct val="0"/>
              </a:spcAft>
              <a:defRPr kumimoji="1" sz="2400">
                <a:solidFill>
                  <a:schemeClr val="tx1"/>
                </a:solidFill>
                <a:latin typeface="Arial" pitchFamily="34" charset="0"/>
                <a:ea typeface="ＭＳ Ｐゴシック" pitchFamily="50" charset="-128"/>
              </a:defRPr>
            </a:lvl6pPr>
            <a:lvl7pPr marL="2971800" indent="-228600" fontAlgn="base">
              <a:spcBef>
                <a:spcPct val="0"/>
              </a:spcBef>
              <a:spcAft>
                <a:spcPct val="0"/>
              </a:spcAft>
              <a:defRPr kumimoji="1" sz="2400">
                <a:solidFill>
                  <a:schemeClr val="tx1"/>
                </a:solidFill>
                <a:latin typeface="Arial" pitchFamily="34" charset="0"/>
                <a:ea typeface="ＭＳ Ｐゴシック" pitchFamily="50" charset="-128"/>
              </a:defRPr>
            </a:lvl7pPr>
            <a:lvl8pPr marL="3429000" indent="-228600" fontAlgn="base">
              <a:spcBef>
                <a:spcPct val="0"/>
              </a:spcBef>
              <a:spcAft>
                <a:spcPct val="0"/>
              </a:spcAft>
              <a:defRPr kumimoji="1" sz="2400">
                <a:solidFill>
                  <a:schemeClr val="tx1"/>
                </a:solidFill>
                <a:latin typeface="Arial" pitchFamily="34" charset="0"/>
                <a:ea typeface="ＭＳ Ｐゴシック" pitchFamily="50" charset="-128"/>
              </a:defRPr>
            </a:lvl8pPr>
            <a:lvl9pPr marL="3886200" indent="-228600" fontAlgn="base">
              <a:spcBef>
                <a:spcPct val="0"/>
              </a:spcBef>
              <a:spcAft>
                <a:spcPct val="0"/>
              </a:spcAft>
              <a:defRPr kumimoji="1" sz="2400">
                <a:solidFill>
                  <a:schemeClr val="tx1"/>
                </a:solidFill>
                <a:latin typeface="Arial" pitchFamily="34" charset="0"/>
                <a:ea typeface="ＭＳ Ｐゴシック" pitchFamily="50" charset="-128"/>
              </a:defRPr>
            </a:lvl9pPr>
          </a:lstStyle>
          <a:p>
            <a:pPr algn="ctr"/>
            <a:r>
              <a:rPr lang="ja-JP" altLang="en-US" sz="1600" dirty="0" smtClean="0">
                <a:latin typeface="+mn-ea"/>
                <a:ea typeface="+mn-ea"/>
              </a:rPr>
              <a:t>（</a:t>
            </a:r>
            <a:r>
              <a:rPr lang="en-US" altLang="ja-JP" sz="1600" dirty="0">
                <a:latin typeface="+mn-ea"/>
                <a:ea typeface="+mn-ea"/>
              </a:rPr>
              <a:t>*=P&lt;0.05</a:t>
            </a:r>
            <a:r>
              <a:rPr lang="ja-JP" altLang="en-US" sz="1600" dirty="0">
                <a:latin typeface="+mn-ea"/>
                <a:ea typeface="+mn-ea"/>
              </a:rPr>
              <a:t>、</a:t>
            </a:r>
            <a:r>
              <a:rPr lang="en-US" altLang="ja-JP" sz="1600" dirty="0">
                <a:latin typeface="+mn-ea"/>
                <a:ea typeface="+mn-ea"/>
              </a:rPr>
              <a:t>**=P&lt;0.01</a:t>
            </a:r>
            <a:r>
              <a:rPr lang="ja-JP" altLang="en-US" sz="1600" dirty="0">
                <a:latin typeface="+mn-ea"/>
                <a:ea typeface="+mn-ea"/>
              </a:rPr>
              <a:t>）。</a:t>
            </a:r>
          </a:p>
        </p:txBody>
      </p:sp>
      <p:sp>
        <p:nvSpPr>
          <p:cNvPr id="10" name="正方形/長方形 9"/>
          <p:cNvSpPr/>
          <p:nvPr/>
        </p:nvSpPr>
        <p:spPr>
          <a:xfrm>
            <a:off x="3059723" y="3832225"/>
            <a:ext cx="1584081" cy="30003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a:p>
        </p:txBody>
      </p:sp>
      <p:sp>
        <p:nvSpPr>
          <p:cNvPr id="11" name="正方形/長方形 10"/>
          <p:cNvSpPr/>
          <p:nvPr/>
        </p:nvSpPr>
        <p:spPr>
          <a:xfrm>
            <a:off x="6752492" y="4562475"/>
            <a:ext cx="499697" cy="133350"/>
          </a:xfrm>
          <a:prstGeom prst="rect">
            <a:avLst/>
          </a:prstGeom>
          <a:solidFill>
            <a:srgbClr val="FF66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a:p>
        </p:txBody>
      </p:sp>
      <p:sp>
        <p:nvSpPr>
          <p:cNvPr id="12" name="正方形/長方形 11"/>
          <p:cNvSpPr/>
          <p:nvPr/>
        </p:nvSpPr>
        <p:spPr>
          <a:xfrm>
            <a:off x="6752492" y="5023868"/>
            <a:ext cx="499697" cy="131762"/>
          </a:xfrm>
          <a:prstGeom prst="rect">
            <a:avLst/>
          </a:prstGeom>
          <a:solidFill>
            <a:srgbClr val="66006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a:p>
        </p:txBody>
      </p:sp>
      <p:sp>
        <p:nvSpPr>
          <p:cNvPr id="48138" name="テキスト ボックス 12"/>
          <p:cNvSpPr txBox="1">
            <a:spLocks noChangeArrowheads="1"/>
          </p:cNvSpPr>
          <p:nvPr/>
        </p:nvSpPr>
        <p:spPr bwMode="auto">
          <a:xfrm>
            <a:off x="7253654" y="4430713"/>
            <a:ext cx="1664677" cy="830262"/>
          </a:xfrm>
          <a:prstGeom prst="rect">
            <a:avLst/>
          </a:prstGeom>
          <a:noFill/>
          <a:ln>
            <a:noFill/>
          </a:ln>
          <a:extLst>
            <a:ext uri="{909E8E84-426E-40DD-AFC4-6F175D3DCCD1}">
              <a14:hiddenFill xmlns:mc="http://schemas.openxmlformats.org/markup-compatibility/2006" xmlns:mv="urn:schemas-microsoft-com:mac:vml" xmlns="" xmlns:a14="http://schemas.microsoft.com/office/drawing/2010/main">
                <a:solidFill>
                  <a:srgbClr val="FFFFFF"/>
                </a:solidFill>
              </a14:hiddenFill>
            </a:ext>
            <a:ext uri="{91240B29-F687-4F45-9708-019B960494DF}">
              <a14:hiddenLine xmlns:mc="http://schemas.openxmlformats.org/markup-compatibility/2006" xmlns:mv="urn:schemas-microsoft-com:mac:vml" xmlns=""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Arial" pitchFamily="34" charset="0"/>
                <a:ea typeface="ＭＳ Ｐゴシック" pitchFamily="50" charset="-128"/>
              </a:defRPr>
            </a:lvl1pPr>
            <a:lvl2pPr marL="742950" indent="-285750">
              <a:defRPr kumimoji="1" sz="2400">
                <a:solidFill>
                  <a:schemeClr val="tx1"/>
                </a:solidFill>
                <a:latin typeface="Arial" pitchFamily="34" charset="0"/>
                <a:ea typeface="ＭＳ Ｐゴシック" pitchFamily="50" charset="-128"/>
              </a:defRPr>
            </a:lvl2pPr>
            <a:lvl3pPr marL="1143000" indent="-228600">
              <a:defRPr kumimoji="1" sz="2400">
                <a:solidFill>
                  <a:schemeClr val="tx1"/>
                </a:solidFill>
                <a:latin typeface="Arial" pitchFamily="34" charset="0"/>
                <a:ea typeface="ＭＳ Ｐゴシック" pitchFamily="50" charset="-128"/>
              </a:defRPr>
            </a:lvl3pPr>
            <a:lvl4pPr marL="1600200" indent="-228600">
              <a:defRPr kumimoji="1" sz="2400">
                <a:solidFill>
                  <a:schemeClr val="tx1"/>
                </a:solidFill>
                <a:latin typeface="Arial" pitchFamily="34" charset="0"/>
                <a:ea typeface="ＭＳ Ｐゴシック" pitchFamily="50" charset="-128"/>
              </a:defRPr>
            </a:lvl4pPr>
            <a:lvl5pPr marL="2057400" indent="-228600">
              <a:defRPr kumimoji="1" sz="2400">
                <a:solidFill>
                  <a:schemeClr val="tx1"/>
                </a:solidFill>
                <a:latin typeface="Arial" pitchFamily="34" charset="0"/>
                <a:ea typeface="ＭＳ Ｐゴシック" pitchFamily="50" charset="-128"/>
              </a:defRPr>
            </a:lvl5pPr>
            <a:lvl6pPr marL="2514600" indent="-228600" fontAlgn="base">
              <a:spcBef>
                <a:spcPct val="0"/>
              </a:spcBef>
              <a:spcAft>
                <a:spcPct val="0"/>
              </a:spcAft>
              <a:defRPr kumimoji="1" sz="2400">
                <a:solidFill>
                  <a:schemeClr val="tx1"/>
                </a:solidFill>
                <a:latin typeface="Arial" pitchFamily="34" charset="0"/>
                <a:ea typeface="ＭＳ Ｐゴシック" pitchFamily="50" charset="-128"/>
              </a:defRPr>
            </a:lvl6pPr>
            <a:lvl7pPr marL="2971800" indent="-228600" fontAlgn="base">
              <a:spcBef>
                <a:spcPct val="0"/>
              </a:spcBef>
              <a:spcAft>
                <a:spcPct val="0"/>
              </a:spcAft>
              <a:defRPr kumimoji="1" sz="2400">
                <a:solidFill>
                  <a:schemeClr val="tx1"/>
                </a:solidFill>
                <a:latin typeface="Arial" pitchFamily="34" charset="0"/>
                <a:ea typeface="ＭＳ Ｐゴシック" pitchFamily="50" charset="-128"/>
              </a:defRPr>
            </a:lvl7pPr>
            <a:lvl8pPr marL="3429000" indent="-228600" fontAlgn="base">
              <a:spcBef>
                <a:spcPct val="0"/>
              </a:spcBef>
              <a:spcAft>
                <a:spcPct val="0"/>
              </a:spcAft>
              <a:defRPr kumimoji="1" sz="2400">
                <a:solidFill>
                  <a:schemeClr val="tx1"/>
                </a:solidFill>
                <a:latin typeface="Arial" pitchFamily="34" charset="0"/>
                <a:ea typeface="ＭＳ Ｐゴシック" pitchFamily="50" charset="-128"/>
              </a:defRPr>
            </a:lvl8pPr>
            <a:lvl9pPr marL="3886200" indent="-228600" fontAlgn="base">
              <a:spcBef>
                <a:spcPct val="0"/>
              </a:spcBef>
              <a:spcAft>
                <a:spcPct val="0"/>
              </a:spcAft>
              <a:defRPr kumimoji="1" sz="2400">
                <a:solidFill>
                  <a:schemeClr val="tx1"/>
                </a:solidFill>
                <a:latin typeface="Arial" pitchFamily="34" charset="0"/>
                <a:ea typeface="ＭＳ Ｐゴシック" pitchFamily="50" charset="-128"/>
              </a:defRPr>
            </a:lvl9pPr>
          </a:lstStyle>
          <a:p>
            <a:r>
              <a:rPr lang="en-US" altLang="ja-JP" sz="1600" dirty="0" smtClean="0">
                <a:latin typeface="ＭＳ Ｐゴシック" pitchFamily="50" charset="-128"/>
              </a:rPr>
              <a:t>telemedicine</a:t>
            </a:r>
          </a:p>
          <a:p>
            <a:endParaRPr lang="en-US" altLang="ja-JP" sz="1600" dirty="0" smtClean="0">
              <a:latin typeface="ＭＳ Ｐゴシック" pitchFamily="50" charset="-128"/>
            </a:endParaRPr>
          </a:p>
          <a:p>
            <a:r>
              <a:rPr lang="en-US" altLang="ja-JP" sz="1600" dirty="0" smtClean="0">
                <a:latin typeface="ＭＳ Ｐゴシック" pitchFamily="50" charset="-128"/>
              </a:rPr>
              <a:t>outpatients</a:t>
            </a:r>
            <a:endParaRPr lang="en-US" altLang="ja-JP" sz="1600" dirty="0">
              <a:latin typeface="ＭＳ Ｐゴシック" pitchFamily="50" charset="-128"/>
            </a:endParaRPr>
          </a:p>
        </p:txBody>
      </p:sp>
      <p:sp>
        <p:nvSpPr>
          <p:cNvPr id="19" name="正方形/長方形 18"/>
          <p:cNvSpPr/>
          <p:nvPr/>
        </p:nvSpPr>
        <p:spPr>
          <a:xfrm>
            <a:off x="1106367" y="6226175"/>
            <a:ext cx="5659315" cy="4953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a:p>
        </p:txBody>
      </p:sp>
      <p:sp>
        <p:nvSpPr>
          <p:cNvPr id="20" name="正方形/長方形 19"/>
          <p:cNvSpPr/>
          <p:nvPr/>
        </p:nvSpPr>
        <p:spPr>
          <a:xfrm>
            <a:off x="439615" y="3768725"/>
            <a:ext cx="5991958" cy="19843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a:p>
        </p:txBody>
      </p:sp>
      <p:sp>
        <p:nvSpPr>
          <p:cNvPr id="48141" name="タイトル 1"/>
          <p:cNvSpPr>
            <a:spLocks noGrp="1"/>
          </p:cNvSpPr>
          <p:nvPr>
            <p:ph type="title"/>
          </p:nvPr>
        </p:nvSpPr>
        <p:spPr>
          <a:xfrm>
            <a:off x="1152126" y="1464695"/>
            <a:ext cx="6821398" cy="1303337"/>
          </a:xfrm>
        </p:spPr>
        <p:txBody>
          <a:bodyPr>
            <a:noAutofit/>
          </a:bodyPr>
          <a:lstStyle/>
          <a:p>
            <a:pPr algn="l"/>
            <a:r>
              <a:rPr lang="ja-JP" altLang="en-US" sz="1800" dirty="0" smtClean="0">
                <a:solidFill>
                  <a:schemeClr val="tx1"/>
                </a:solidFill>
                <a:latin typeface="+mj-ea"/>
              </a:rPr>
              <a:t>・</a:t>
            </a:r>
            <a:r>
              <a:rPr lang="en-US" altLang="ja-JP" sz="1800" dirty="0" smtClean="0">
                <a:solidFill>
                  <a:schemeClr val="tx1"/>
                </a:solidFill>
                <a:latin typeface="+mj-ea"/>
              </a:rPr>
              <a:t>the same doctor for both groups</a:t>
            </a:r>
            <a:br>
              <a:rPr lang="en-US" altLang="ja-JP" sz="1800" dirty="0" smtClean="0">
                <a:solidFill>
                  <a:schemeClr val="tx1"/>
                </a:solidFill>
                <a:latin typeface="+mj-ea"/>
              </a:rPr>
            </a:br>
            <a:r>
              <a:rPr lang="ja-JP" altLang="en-US" sz="1800" dirty="0" smtClean="0">
                <a:solidFill>
                  <a:schemeClr val="tx1"/>
                </a:solidFill>
                <a:latin typeface="+mj-ea"/>
              </a:rPr>
              <a:t>・</a:t>
            </a:r>
            <a:r>
              <a:rPr lang="en-US" altLang="ja-JP" sz="1800" dirty="0" smtClean="0">
                <a:solidFill>
                  <a:schemeClr val="tx1"/>
                </a:solidFill>
                <a:latin typeface="+mj-ea"/>
              </a:rPr>
              <a:t>test on 10 </a:t>
            </a:r>
            <a:r>
              <a:rPr lang="en-US" altLang="ja-JP" sz="1800" dirty="0" err="1" smtClean="0">
                <a:solidFill>
                  <a:schemeClr val="tx1"/>
                </a:solidFill>
                <a:latin typeface="+mj-ea"/>
              </a:rPr>
              <a:t>itmes</a:t>
            </a:r>
            <a:r>
              <a:rPr lang="en-US" altLang="ja-JP" sz="1800" dirty="0" smtClean="0">
                <a:solidFill>
                  <a:schemeClr val="tx1"/>
                </a:solidFill>
                <a:latin typeface="+mj-ea"/>
              </a:rPr>
              <a:t> </a:t>
            </a:r>
            <a:r>
              <a:rPr lang="ja-JP" altLang="en-US" sz="1800" dirty="0" smtClean="0">
                <a:solidFill>
                  <a:schemeClr val="tx1"/>
                </a:solidFill>
                <a:latin typeface="+mj-ea"/>
              </a:rPr>
              <a:t>（</a:t>
            </a:r>
            <a:r>
              <a:rPr lang="en-US" altLang="ja-JP" sz="1800" dirty="0" err="1" smtClean="0">
                <a:solidFill>
                  <a:schemeClr val="tx1"/>
                </a:solidFill>
                <a:latin typeface="+mj-ea"/>
              </a:rPr>
              <a:t>weitht</a:t>
            </a:r>
            <a:r>
              <a:rPr lang="ja-JP" altLang="en-US" sz="1800" dirty="0" smtClean="0">
                <a:solidFill>
                  <a:schemeClr val="tx1"/>
                </a:solidFill>
                <a:latin typeface="+mj-ea"/>
              </a:rPr>
              <a:t>、</a:t>
            </a:r>
            <a:r>
              <a:rPr lang="en-US" altLang="ja-JP" sz="1800" dirty="0" smtClean="0">
                <a:solidFill>
                  <a:schemeClr val="tx1"/>
                </a:solidFill>
                <a:latin typeface="+mj-ea"/>
              </a:rPr>
              <a:t>BMI</a:t>
            </a:r>
            <a:r>
              <a:rPr lang="ja-JP" altLang="en-US" sz="1800" dirty="0" smtClean="0">
                <a:solidFill>
                  <a:schemeClr val="tx1"/>
                </a:solidFill>
                <a:latin typeface="+mj-ea"/>
              </a:rPr>
              <a:t>、</a:t>
            </a:r>
            <a:r>
              <a:rPr lang="en-US" altLang="ja-JP" sz="1800" dirty="0" smtClean="0">
                <a:latin typeface="+mj-ea"/>
              </a:rPr>
              <a:t>neutral fat</a:t>
            </a:r>
            <a:r>
              <a:rPr lang="ja-JP" altLang="en-US" sz="1800" dirty="0" smtClean="0">
                <a:solidFill>
                  <a:schemeClr val="tx1"/>
                </a:solidFill>
                <a:latin typeface="+mj-ea"/>
              </a:rPr>
              <a:t>、</a:t>
            </a:r>
            <a:r>
              <a:rPr lang="en-US" altLang="ja-JP" sz="1800" dirty="0" smtClean="0">
                <a:solidFill>
                  <a:schemeClr val="tx1"/>
                </a:solidFill>
                <a:latin typeface="+mj-ea"/>
              </a:rPr>
              <a:t>HDL cholesterol</a:t>
            </a:r>
            <a:r>
              <a:rPr lang="ja-JP" altLang="en-US" sz="1800" dirty="0" smtClean="0">
                <a:solidFill>
                  <a:schemeClr val="tx1"/>
                </a:solidFill>
                <a:latin typeface="+mj-ea"/>
              </a:rPr>
              <a:t>、</a:t>
            </a:r>
            <a:r>
              <a:rPr lang="en-US" altLang="ja-JP" sz="1800" dirty="0" smtClean="0">
                <a:solidFill>
                  <a:schemeClr val="tx1"/>
                </a:solidFill>
                <a:latin typeface="+mj-ea"/>
              </a:rPr>
              <a:t>blood sugar</a:t>
            </a:r>
            <a:r>
              <a:rPr lang="ja-JP" altLang="en-US" sz="1800" dirty="0" smtClean="0">
                <a:solidFill>
                  <a:schemeClr val="tx1"/>
                </a:solidFill>
                <a:latin typeface="+mj-ea"/>
              </a:rPr>
              <a:t>、</a:t>
            </a:r>
            <a:r>
              <a:rPr lang="en-US" altLang="ja-JP" sz="1800" dirty="0" smtClean="0">
                <a:solidFill>
                  <a:schemeClr val="tx1"/>
                </a:solidFill>
                <a:latin typeface="+mj-ea"/>
              </a:rPr>
              <a:t>HbA1c</a:t>
            </a:r>
            <a:r>
              <a:rPr lang="en-US" altLang="ja-JP" sz="1800" dirty="0" smtClean="0">
                <a:latin typeface="+mj-ea"/>
              </a:rPr>
              <a:t> etc.</a:t>
            </a:r>
            <a:r>
              <a:rPr lang="ja-JP" altLang="en-US" sz="1800" dirty="0" smtClean="0">
                <a:solidFill>
                  <a:schemeClr val="tx1"/>
                </a:solidFill>
                <a:latin typeface="+mj-ea"/>
              </a:rPr>
              <a:t>）</a:t>
            </a:r>
            <a:r>
              <a:rPr lang="en-US" altLang="ja-JP" sz="1800" dirty="0" smtClean="0">
                <a:solidFill>
                  <a:schemeClr val="tx1"/>
                </a:solidFill>
                <a:latin typeface="+mj-ea"/>
              </a:rPr>
              <a:t/>
            </a:r>
            <a:br>
              <a:rPr lang="en-US" altLang="ja-JP" sz="1800" dirty="0" smtClean="0">
                <a:solidFill>
                  <a:schemeClr val="tx1"/>
                </a:solidFill>
                <a:latin typeface="+mj-ea"/>
              </a:rPr>
            </a:br>
            <a:r>
              <a:rPr lang="ja-JP" altLang="en-US" sz="1800" dirty="0" smtClean="0">
                <a:solidFill>
                  <a:schemeClr val="tx1"/>
                </a:solidFill>
                <a:latin typeface="+mj-ea"/>
              </a:rPr>
              <a:t>・</a:t>
            </a:r>
            <a:r>
              <a:rPr lang="en-US" altLang="ja-JP" sz="1800" dirty="0" smtClean="0">
                <a:solidFill>
                  <a:schemeClr val="tx1"/>
                </a:solidFill>
                <a:latin typeface="+mj-ea"/>
              </a:rPr>
              <a:t>blood tests before and after </a:t>
            </a:r>
            <a:br>
              <a:rPr lang="en-US" altLang="ja-JP" sz="1800" dirty="0" smtClean="0">
                <a:solidFill>
                  <a:schemeClr val="tx1"/>
                </a:solidFill>
                <a:latin typeface="+mj-ea"/>
              </a:rPr>
            </a:br>
            <a:r>
              <a:rPr lang="ja-JP" altLang="en-US" sz="1800" dirty="0" smtClean="0">
                <a:solidFill>
                  <a:schemeClr val="tx1"/>
                </a:solidFill>
                <a:latin typeface="+mj-ea"/>
              </a:rPr>
              <a:t>・</a:t>
            </a:r>
            <a:r>
              <a:rPr lang="en-US" altLang="ja-JP" sz="1800" dirty="0" smtClean="0">
                <a:solidFill>
                  <a:schemeClr val="tx1"/>
                </a:solidFill>
                <a:latin typeface="+mj-ea"/>
              </a:rPr>
              <a:t>compare the </a:t>
            </a:r>
            <a:r>
              <a:rPr lang="en-US" altLang="ja-JP" sz="1800" dirty="0" smtClean="0">
                <a:latin typeface="+mj-ea"/>
              </a:rPr>
              <a:t>average scores of all the members in both groups</a:t>
            </a:r>
            <a:endParaRPr lang="ja-JP" altLang="en-US" sz="1800" dirty="0" smtClean="0">
              <a:solidFill>
                <a:schemeClr val="tx1"/>
              </a:solidFill>
              <a:latin typeface="+mj-ea"/>
            </a:endParaRPr>
          </a:p>
        </p:txBody>
      </p:sp>
      <p:sp>
        <p:nvSpPr>
          <p:cNvPr id="48142" name="テキスト ボックス 17"/>
          <p:cNvSpPr txBox="1">
            <a:spLocks noChangeArrowheads="1"/>
          </p:cNvSpPr>
          <p:nvPr/>
        </p:nvSpPr>
        <p:spPr bwMode="auto">
          <a:xfrm>
            <a:off x="0" y="6351"/>
            <a:ext cx="9144000" cy="461665"/>
          </a:xfrm>
          <a:prstGeom prst="rect">
            <a:avLst/>
          </a:prstGeom>
          <a:solidFill>
            <a:srgbClr val="008000"/>
          </a:solidFill>
          <a:ln>
            <a:noFill/>
          </a:ln>
          <a:extLst>
            <a:ext uri="{91240B29-F687-4F45-9708-019B960494DF}">
              <a14:hiddenLine xmlns:mc="http://schemas.openxmlformats.org/markup-compatibility/2006" xmlns:mv="urn:schemas-microsoft-com:mac:vml" xmlns=""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Arial" pitchFamily="34" charset="0"/>
                <a:ea typeface="ＭＳ Ｐゴシック" pitchFamily="50" charset="-128"/>
              </a:defRPr>
            </a:lvl1pPr>
            <a:lvl2pPr marL="742950" indent="-285750">
              <a:defRPr kumimoji="1" sz="2400">
                <a:solidFill>
                  <a:schemeClr val="tx1"/>
                </a:solidFill>
                <a:latin typeface="Arial" pitchFamily="34" charset="0"/>
                <a:ea typeface="ＭＳ Ｐゴシック" pitchFamily="50" charset="-128"/>
              </a:defRPr>
            </a:lvl2pPr>
            <a:lvl3pPr marL="1143000" indent="-228600">
              <a:defRPr kumimoji="1" sz="2400">
                <a:solidFill>
                  <a:schemeClr val="tx1"/>
                </a:solidFill>
                <a:latin typeface="Arial" pitchFamily="34" charset="0"/>
                <a:ea typeface="ＭＳ Ｐゴシック" pitchFamily="50" charset="-128"/>
              </a:defRPr>
            </a:lvl3pPr>
            <a:lvl4pPr marL="1600200" indent="-228600">
              <a:defRPr kumimoji="1" sz="2400">
                <a:solidFill>
                  <a:schemeClr val="tx1"/>
                </a:solidFill>
                <a:latin typeface="Arial" pitchFamily="34" charset="0"/>
                <a:ea typeface="ＭＳ Ｐゴシック" pitchFamily="50" charset="-128"/>
              </a:defRPr>
            </a:lvl4pPr>
            <a:lvl5pPr marL="2057400" indent="-228600">
              <a:defRPr kumimoji="1" sz="2400">
                <a:solidFill>
                  <a:schemeClr val="tx1"/>
                </a:solidFill>
                <a:latin typeface="Arial" pitchFamily="34" charset="0"/>
                <a:ea typeface="ＭＳ Ｐゴシック" pitchFamily="50" charset="-128"/>
              </a:defRPr>
            </a:lvl5pPr>
            <a:lvl6pPr marL="2514600" indent="-228600" fontAlgn="base">
              <a:spcBef>
                <a:spcPct val="0"/>
              </a:spcBef>
              <a:spcAft>
                <a:spcPct val="0"/>
              </a:spcAft>
              <a:defRPr kumimoji="1" sz="2400">
                <a:solidFill>
                  <a:schemeClr val="tx1"/>
                </a:solidFill>
                <a:latin typeface="Arial" pitchFamily="34" charset="0"/>
                <a:ea typeface="ＭＳ Ｐゴシック" pitchFamily="50" charset="-128"/>
              </a:defRPr>
            </a:lvl6pPr>
            <a:lvl7pPr marL="2971800" indent="-228600" fontAlgn="base">
              <a:spcBef>
                <a:spcPct val="0"/>
              </a:spcBef>
              <a:spcAft>
                <a:spcPct val="0"/>
              </a:spcAft>
              <a:defRPr kumimoji="1" sz="2400">
                <a:solidFill>
                  <a:schemeClr val="tx1"/>
                </a:solidFill>
                <a:latin typeface="Arial" pitchFamily="34" charset="0"/>
                <a:ea typeface="ＭＳ Ｐゴシック" pitchFamily="50" charset="-128"/>
              </a:defRPr>
            </a:lvl7pPr>
            <a:lvl8pPr marL="3429000" indent="-228600" fontAlgn="base">
              <a:spcBef>
                <a:spcPct val="0"/>
              </a:spcBef>
              <a:spcAft>
                <a:spcPct val="0"/>
              </a:spcAft>
              <a:defRPr kumimoji="1" sz="2400">
                <a:solidFill>
                  <a:schemeClr val="tx1"/>
                </a:solidFill>
                <a:latin typeface="Arial" pitchFamily="34" charset="0"/>
                <a:ea typeface="ＭＳ Ｐゴシック" pitchFamily="50" charset="-128"/>
              </a:defRPr>
            </a:lvl8pPr>
            <a:lvl9pPr marL="3886200" indent="-228600" fontAlgn="base">
              <a:spcBef>
                <a:spcPct val="0"/>
              </a:spcBef>
              <a:spcAft>
                <a:spcPct val="0"/>
              </a:spcAft>
              <a:defRPr kumimoji="1" sz="2400">
                <a:solidFill>
                  <a:schemeClr val="tx1"/>
                </a:solidFill>
                <a:latin typeface="Arial" pitchFamily="34" charset="0"/>
                <a:ea typeface="ＭＳ Ｐゴシック" pitchFamily="50" charset="-128"/>
              </a:defRPr>
            </a:lvl9pPr>
          </a:lstStyle>
          <a:p>
            <a:pPr algn="ctr"/>
            <a:r>
              <a:rPr lang="en-US" altLang="ja-JP" dirty="0" smtClean="0">
                <a:solidFill>
                  <a:srgbClr val="FFFFFF"/>
                </a:solidFill>
                <a:latin typeface="ＭＳ Ｐゴシック" pitchFamily="50" charset="-128"/>
              </a:rPr>
              <a:t>out-patient group</a:t>
            </a:r>
            <a:r>
              <a:rPr lang="ja-JP" altLang="en-US" dirty="0" smtClean="0">
                <a:solidFill>
                  <a:srgbClr val="FFFFFF"/>
                </a:solidFill>
                <a:latin typeface="ＭＳ Ｐゴシック" pitchFamily="50" charset="-128"/>
              </a:rPr>
              <a:t>　</a:t>
            </a:r>
            <a:r>
              <a:rPr lang="en-US" altLang="ja-JP" dirty="0" smtClean="0">
                <a:solidFill>
                  <a:srgbClr val="FFFFFF"/>
                </a:solidFill>
                <a:latin typeface="ＭＳ Ｐゴシック" pitchFamily="50" charset="-128"/>
              </a:rPr>
              <a:t> VS　 telemedicine group</a:t>
            </a:r>
            <a:r>
              <a:rPr lang="ja-JP" altLang="en-US" dirty="0" smtClean="0">
                <a:solidFill>
                  <a:srgbClr val="FFFFFF"/>
                </a:solidFill>
                <a:latin typeface="ＭＳ Ｐゴシック" pitchFamily="50" charset="-128"/>
              </a:rPr>
              <a:t>　</a:t>
            </a:r>
            <a:endParaRPr lang="ja-JP" altLang="en-US" dirty="0">
              <a:solidFill>
                <a:srgbClr val="FFFFFF"/>
              </a:solidFill>
            </a:endParaRPr>
          </a:p>
        </p:txBody>
      </p:sp>
      <p:sp>
        <p:nvSpPr>
          <p:cNvPr id="9" name="角丸四角形 8"/>
          <p:cNvSpPr/>
          <p:nvPr/>
        </p:nvSpPr>
        <p:spPr>
          <a:xfrm>
            <a:off x="227196" y="3043239"/>
            <a:ext cx="8691135" cy="725487"/>
          </a:xfrm>
          <a:prstGeom prst="roundRect">
            <a:avLst/>
          </a:prstGeom>
          <a:ln/>
        </p:spPr>
        <p:style>
          <a:lnRef idx="2">
            <a:schemeClr val="accent5"/>
          </a:lnRef>
          <a:fillRef idx="1">
            <a:schemeClr val="lt1"/>
          </a:fillRef>
          <a:effectRef idx="0">
            <a:schemeClr val="accent5"/>
          </a:effectRef>
          <a:fontRef idx="minor">
            <a:schemeClr val="dk1"/>
          </a:fontRef>
        </p:style>
        <p:txBody>
          <a:bodyPr anchor="ctr"/>
          <a:lstStyle/>
          <a:p>
            <a:r>
              <a:rPr lang="en-US" altLang="ja-JP" sz="2000" dirty="0" err="1" smtClean="0">
                <a:solidFill>
                  <a:srgbClr val="000000"/>
                </a:solidFill>
                <a:latin typeface="ＭＳ Ｐゴシック" pitchFamily="50" charset="-128"/>
              </a:rPr>
              <a:t>　out</a:t>
            </a:r>
            <a:r>
              <a:rPr lang="en-US" altLang="ja-JP" sz="2000" dirty="0" smtClean="0">
                <a:solidFill>
                  <a:srgbClr val="000000"/>
                </a:solidFill>
                <a:latin typeface="ＭＳ Ｐゴシック" pitchFamily="50" charset="-128"/>
              </a:rPr>
              <a:t>-patient group</a:t>
            </a:r>
            <a:r>
              <a:rPr lang="ja-JP" altLang="en-US" sz="2000" dirty="0" smtClean="0">
                <a:solidFill>
                  <a:srgbClr val="000000"/>
                </a:solidFill>
                <a:latin typeface="ＭＳ Ｐゴシック" pitchFamily="50" charset="-128"/>
              </a:rPr>
              <a:t>　</a:t>
            </a:r>
            <a:r>
              <a:rPr lang="en-US" altLang="ja-JP" sz="2000" dirty="0">
                <a:solidFill>
                  <a:srgbClr val="000000"/>
                </a:solidFill>
                <a:latin typeface="ＭＳ Ｐゴシック" pitchFamily="50" charset="-128"/>
              </a:rPr>
              <a:t>〜</a:t>
            </a:r>
            <a:r>
              <a:rPr lang="en-US" altLang="ja-JP" sz="2000" dirty="0" smtClean="0">
                <a:solidFill>
                  <a:srgbClr val="000000"/>
                </a:solidFill>
                <a:latin typeface="ＭＳ Ｐゴシック" pitchFamily="50" charset="-128"/>
              </a:rPr>
              <a:t>　# of improved items </a:t>
            </a:r>
            <a:r>
              <a:rPr lang="ja-JP" altLang="en-US" sz="2000" dirty="0" smtClean="0">
                <a:solidFill>
                  <a:srgbClr val="000000"/>
                </a:solidFill>
                <a:latin typeface="ＭＳ Ｐゴシック" pitchFamily="50" charset="-128"/>
              </a:rPr>
              <a:t>＝</a:t>
            </a:r>
            <a:r>
              <a:rPr lang="en-US" altLang="ja-JP" sz="2000" dirty="0" smtClean="0">
                <a:solidFill>
                  <a:srgbClr val="000000"/>
                </a:solidFill>
                <a:latin typeface="ＭＳ Ｐゴシック" pitchFamily="50" charset="-128"/>
              </a:rPr>
              <a:t>  </a:t>
            </a:r>
            <a:r>
              <a:rPr lang="ja-JP" altLang="en-US" sz="2000" dirty="0">
                <a:solidFill>
                  <a:srgbClr val="000000"/>
                </a:solidFill>
                <a:latin typeface="ＭＳ Ｐゴシック" pitchFamily="50" charset="-128"/>
              </a:rPr>
              <a:t>0</a:t>
            </a:r>
            <a:r>
              <a:rPr lang="ja-JP" altLang="en-US" sz="2000" dirty="0" smtClean="0">
                <a:solidFill>
                  <a:srgbClr val="000000"/>
                </a:solidFill>
                <a:latin typeface="ＭＳ Ｐゴシック" pitchFamily="50" charset="-128"/>
              </a:rPr>
              <a:t>、</a:t>
            </a:r>
            <a:r>
              <a:rPr lang="en-US" altLang="ja-JP" sz="2000" dirty="0" smtClean="0">
                <a:solidFill>
                  <a:srgbClr val="000000"/>
                </a:solidFill>
                <a:latin typeface="ＭＳ Ｐゴシック" pitchFamily="50" charset="-128"/>
              </a:rPr>
              <a:t># of worsened items </a:t>
            </a:r>
            <a:r>
              <a:rPr lang="ja-JP" altLang="en-US" sz="2000" dirty="0" smtClean="0">
                <a:solidFill>
                  <a:srgbClr val="000000"/>
                </a:solidFill>
                <a:latin typeface="ＭＳ Ｐゴシック" pitchFamily="50" charset="-128"/>
              </a:rPr>
              <a:t>＝</a:t>
            </a:r>
            <a:r>
              <a:rPr lang="en-US" altLang="ja-JP" sz="2000" dirty="0" smtClean="0">
                <a:solidFill>
                  <a:srgbClr val="000000"/>
                </a:solidFill>
                <a:latin typeface="ＭＳ Ｐゴシック" pitchFamily="50" charset="-128"/>
              </a:rPr>
              <a:t> 7</a:t>
            </a:r>
          </a:p>
          <a:p>
            <a:r>
              <a:rPr lang="en-US" altLang="ja-JP" sz="2000" dirty="0">
                <a:solidFill>
                  <a:srgbClr val="000000"/>
                </a:solidFill>
                <a:latin typeface="ＭＳ Ｐゴシック" pitchFamily="50" charset="-128"/>
              </a:rPr>
              <a:t>t</a:t>
            </a:r>
            <a:r>
              <a:rPr lang="en-US" altLang="ja-JP" sz="2000" dirty="0" smtClean="0">
                <a:solidFill>
                  <a:srgbClr val="000000"/>
                </a:solidFill>
                <a:latin typeface="ＭＳ Ｐゴシック" pitchFamily="50" charset="-128"/>
              </a:rPr>
              <a:t>elemedicine group  〜　 # of improved items </a:t>
            </a:r>
            <a:r>
              <a:rPr lang="ja-JP" altLang="en-US" sz="2000" dirty="0" smtClean="0">
                <a:solidFill>
                  <a:srgbClr val="000000"/>
                </a:solidFill>
                <a:latin typeface="ＭＳ Ｐゴシック" pitchFamily="50" charset="-128"/>
              </a:rPr>
              <a:t>＝</a:t>
            </a:r>
            <a:r>
              <a:rPr lang="ja-JP" altLang="en-US" sz="2000" dirty="0">
                <a:solidFill>
                  <a:srgbClr val="000000"/>
                </a:solidFill>
                <a:latin typeface="ＭＳ Ｐゴシック" pitchFamily="50" charset="-128"/>
              </a:rPr>
              <a:t>　9</a:t>
            </a:r>
            <a:r>
              <a:rPr lang="ja-JP" altLang="en-US" sz="2000" dirty="0" smtClean="0">
                <a:solidFill>
                  <a:srgbClr val="000000"/>
                </a:solidFill>
                <a:latin typeface="ＭＳ Ｐゴシック" pitchFamily="50" charset="-128"/>
              </a:rPr>
              <a:t>、</a:t>
            </a:r>
            <a:r>
              <a:rPr lang="en-US" altLang="ja-JP" sz="2000" dirty="0" smtClean="0">
                <a:solidFill>
                  <a:srgbClr val="000000"/>
                </a:solidFill>
                <a:latin typeface="ＭＳ Ｐゴシック" pitchFamily="50" charset="-128"/>
              </a:rPr>
              <a:t># of worsened items </a:t>
            </a:r>
            <a:r>
              <a:rPr lang="ja-JP" altLang="en-US" sz="2000" dirty="0" smtClean="0">
                <a:solidFill>
                  <a:srgbClr val="000000"/>
                </a:solidFill>
                <a:latin typeface="ＭＳ Ｐゴシック" pitchFamily="50" charset="-128"/>
              </a:rPr>
              <a:t>＝</a:t>
            </a:r>
            <a:r>
              <a:rPr lang="ja-JP" altLang="en-US" sz="2000" dirty="0">
                <a:solidFill>
                  <a:srgbClr val="000000"/>
                </a:solidFill>
                <a:latin typeface="ＭＳ Ｐゴシック" pitchFamily="50" charset="-128"/>
              </a:rPr>
              <a:t>１</a:t>
            </a:r>
            <a:endParaRPr lang="ja-JP" altLang="en-US" sz="2000" dirty="0">
              <a:solidFill>
                <a:srgbClr val="000000"/>
              </a:solidFill>
            </a:endParaRPr>
          </a:p>
        </p:txBody>
      </p:sp>
      <p:sp>
        <p:nvSpPr>
          <p:cNvPr id="2" name="スライド番号プレースホルダー 1"/>
          <p:cNvSpPr>
            <a:spLocks noGrp="1"/>
          </p:cNvSpPr>
          <p:nvPr>
            <p:ph type="sldNum" sz="quarter" idx="12"/>
          </p:nvPr>
        </p:nvSpPr>
        <p:spPr/>
        <p:txBody>
          <a:bodyPr/>
          <a:lstStyle/>
          <a:p>
            <a:fld id="{E98C45B4-5B09-4DE0-940D-3B860ADEC5BC}" type="slidenum">
              <a:rPr lang="en-US" altLang="ja-JP" smtClean="0"/>
              <a:pPr/>
              <a:t>8</a:t>
            </a:fld>
            <a:endParaRPr lang="en-US" altLang="ja-JP"/>
          </a:p>
        </p:txBody>
      </p:sp>
      <p:sp>
        <p:nvSpPr>
          <p:cNvPr id="18" name="上矢印 17"/>
          <p:cNvSpPr/>
          <p:nvPr/>
        </p:nvSpPr>
        <p:spPr>
          <a:xfrm>
            <a:off x="713922" y="4257897"/>
            <a:ext cx="142787" cy="284946"/>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2" name="下矢印 21"/>
          <p:cNvSpPr/>
          <p:nvPr/>
        </p:nvSpPr>
        <p:spPr>
          <a:xfrm>
            <a:off x="691390" y="6195505"/>
            <a:ext cx="157817" cy="302682"/>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227196" y="2768032"/>
            <a:ext cx="924930" cy="400110"/>
          </a:xfrm>
          <a:prstGeom prst="rect">
            <a:avLst/>
          </a:prstGeom>
          <a:noFill/>
        </p:spPr>
        <p:txBody>
          <a:bodyPr wrap="square" rtlCol="0">
            <a:spAutoFit/>
          </a:bodyPr>
          <a:lstStyle/>
          <a:p>
            <a:r>
              <a:rPr kumimoji="1" lang="en-US" altLang="ja-JP" sz="2000" dirty="0" smtClean="0"/>
              <a:t>results</a:t>
            </a:r>
            <a:endParaRPr kumimoji="1" lang="ja-JP" altLang="en-US" sz="2000" dirty="0"/>
          </a:p>
        </p:txBody>
      </p:sp>
    </p:spTree>
  </p:cSld>
  <p:clrMapOvr>
    <a:masterClrMapping/>
  </p:clrMapOvr>
  <p:transition>
    <p:strips dir="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412356" y="14173"/>
            <a:ext cx="8337841" cy="1200328"/>
          </a:xfrm>
          <a:prstGeom prst="rect">
            <a:avLst/>
          </a:prstGeom>
          <a:noFill/>
        </p:spPr>
        <p:txBody>
          <a:bodyPr wrap="square" rtlCol="0">
            <a:spAutoFit/>
          </a:bodyPr>
          <a:lstStyle/>
          <a:p>
            <a:r>
              <a:rPr lang="en-US" altLang="ja-JP" sz="2400" dirty="0" smtClean="0"/>
              <a:t>   PROBLEMS                          SOLUTIONS                             BARRIERS</a:t>
            </a:r>
          </a:p>
          <a:p>
            <a:endParaRPr kumimoji="1" lang="en-US" altLang="ja-JP" sz="2400" dirty="0" smtClean="0"/>
          </a:p>
          <a:p>
            <a:endParaRPr kumimoji="1" lang="ja-JP" altLang="en-US" sz="2400" dirty="0"/>
          </a:p>
        </p:txBody>
      </p:sp>
      <p:cxnSp>
        <p:nvCxnSpPr>
          <p:cNvPr id="21" name="直線コネクタ 20"/>
          <p:cNvCxnSpPr>
            <a:stCxn id="3" idx="3"/>
            <a:endCxn id="8" idx="1"/>
          </p:cNvCxnSpPr>
          <p:nvPr/>
        </p:nvCxnSpPr>
        <p:spPr>
          <a:xfrm flipV="1">
            <a:off x="2688565" y="1185131"/>
            <a:ext cx="626786" cy="178129"/>
          </a:xfrm>
          <a:prstGeom prst="line">
            <a:avLst/>
          </a:prstGeom>
          <a:ln w="63500"/>
        </p:spPr>
        <p:style>
          <a:lnRef idx="2">
            <a:schemeClr val="accent1"/>
          </a:lnRef>
          <a:fillRef idx="0">
            <a:schemeClr val="accent1"/>
          </a:fillRef>
          <a:effectRef idx="1">
            <a:schemeClr val="accent1"/>
          </a:effectRef>
          <a:fontRef idx="minor">
            <a:schemeClr val="tx1"/>
          </a:fontRef>
        </p:style>
      </p:cxnSp>
      <p:cxnSp>
        <p:nvCxnSpPr>
          <p:cNvPr id="27" name="直線コネクタ 26"/>
          <p:cNvCxnSpPr>
            <a:stCxn id="5" idx="3"/>
            <a:endCxn id="15" idx="1"/>
          </p:cNvCxnSpPr>
          <p:nvPr/>
        </p:nvCxnSpPr>
        <p:spPr>
          <a:xfrm>
            <a:off x="2688565" y="4591043"/>
            <a:ext cx="610291" cy="1343655"/>
          </a:xfrm>
          <a:prstGeom prst="line">
            <a:avLst/>
          </a:prstGeom>
          <a:ln w="63500"/>
        </p:spPr>
        <p:style>
          <a:lnRef idx="2">
            <a:schemeClr val="accent1"/>
          </a:lnRef>
          <a:fillRef idx="0">
            <a:schemeClr val="accent1"/>
          </a:fillRef>
          <a:effectRef idx="1">
            <a:schemeClr val="accent1"/>
          </a:effectRef>
          <a:fontRef idx="minor">
            <a:schemeClr val="tx1"/>
          </a:fontRef>
        </p:style>
      </p:cxnSp>
      <p:sp>
        <p:nvSpPr>
          <p:cNvPr id="3" name="テキスト ボックス 2"/>
          <p:cNvSpPr txBox="1"/>
          <p:nvPr/>
        </p:nvSpPr>
        <p:spPr>
          <a:xfrm>
            <a:off x="90725" y="547652"/>
            <a:ext cx="2597840" cy="1631216"/>
          </a:xfrm>
          <a:prstGeom prst="rect">
            <a:avLst/>
          </a:prstGeom>
          <a:solidFill>
            <a:schemeClr val="bg1"/>
          </a:solidFill>
          <a:ln w="15875">
            <a:solidFill>
              <a:srgbClr val="000090"/>
            </a:solidFill>
          </a:ln>
        </p:spPr>
        <p:txBody>
          <a:bodyPr wrap="square" rtlCol="0">
            <a:spAutoFit/>
          </a:bodyPr>
          <a:lstStyle/>
          <a:p>
            <a:pPr>
              <a:lnSpc>
                <a:spcPts val="2400"/>
              </a:lnSpc>
            </a:pPr>
            <a:r>
              <a:rPr lang="en-US" altLang="ja-JP" sz="2400" dirty="0" smtClean="0"/>
              <a:t>Uneven distribution of resources; severe shortage of doctors in many areas</a:t>
            </a:r>
            <a:endParaRPr kumimoji="1" lang="ja-JP" altLang="en-US" sz="2400" dirty="0"/>
          </a:p>
        </p:txBody>
      </p:sp>
      <p:sp>
        <p:nvSpPr>
          <p:cNvPr id="5" name="テキスト ボックス 4"/>
          <p:cNvSpPr txBox="1"/>
          <p:nvPr/>
        </p:nvSpPr>
        <p:spPr>
          <a:xfrm>
            <a:off x="90726" y="4078082"/>
            <a:ext cx="2597839" cy="1025922"/>
          </a:xfrm>
          <a:prstGeom prst="rect">
            <a:avLst/>
          </a:prstGeom>
          <a:solidFill>
            <a:srgbClr val="FFFF00"/>
          </a:solidFill>
          <a:ln w="15875">
            <a:solidFill>
              <a:srgbClr val="000090"/>
            </a:solidFill>
          </a:ln>
        </p:spPr>
        <p:txBody>
          <a:bodyPr wrap="square" rtlCol="0">
            <a:spAutoFit/>
          </a:bodyPr>
          <a:lstStyle/>
          <a:p>
            <a:pPr>
              <a:lnSpc>
                <a:spcPts val="2400"/>
              </a:lnSpc>
            </a:pPr>
            <a:r>
              <a:rPr lang="en-US" altLang="ja-JP" sz="2400" dirty="0" smtClean="0"/>
              <a:t>The cost of health care for the aged is growing rapidly.</a:t>
            </a:r>
            <a:endParaRPr kumimoji="1" lang="ja-JP" altLang="en-US" sz="2400" dirty="0"/>
          </a:p>
        </p:txBody>
      </p:sp>
      <p:cxnSp>
        <p:nvCxnSpPr>
          <p:cNvPr id="35" name="直線コネクタ 34"/>
          <p:cNvCxnSpPr>
            <a:stCxn id="9" idx="3"/>
            <a:endCxn id="8" idx="1"/>
          </p:cNvCxnSpPr>
          <p:nvPr/>
        </p:nvCxnSpPr>
        <p:spPr>
          <a:xfrm flipV="1">
            <a:off x="2688565" y="1185131"/>
            <a:ext cx="626786" cy="1993682"/>
          </a:xfrm>
          <a:prstGeom prst="line">
            <a:avLst/>
          </a:prstGeom>
          <a:ln w="63500"/>
        </p:spPr>
        <p:style>
          <a:lnRef idx="2">
            <a:schemeClr val="accent1"/>
          </a:lnRef>
          <a:fillRef idx="0">
            <a:schemeClr val="accent1"/>
          </a:fillRef>
          <a:effectRef idx="1">
            <a:schemeClr val="accent1"/>
          </a:effectRef>
          <a:fontRef idx="minor">
            <a:schemeClr val="tx1"/>
          </a:fontRef>
        </p:style>
      </p:cxnSp>
      <p:sp>
        <p:nvSpPr>
          <p:cNvPr id="9" name="テキスト ボックス 8"/>
          <p:cNvSpPr txBox="1"/>
          <p:nvPr/>
        </p:nvSpPr>
        <p:spPr>
          <a:xfrm>
            <a:off x="90727" y="2358075"/>
            <a:ext cx="2597838" cy="1641475"/>
          </a:xfrm>
          <a:prstGeom prst="rect">
            <a:avLst/>
          </a:prstGeom>
          <a:solidFill>
            <a:schemeClr val="bg1"/>
          </a:solidFill>
          <a:ln w="15875">
            <a:solidFill>
              <a:srgbClr val="000090"/>
            </a:solidFill>
          </a:ln>
        </p:spPr>
        <p:txBody>
          <a:bodyPr wrap="square" rtlCol="0">
            <a:spAutoFit/>
          </a:bodyPr>
          <a:lstStyle/>
          <a:p>
            <a:pPr>
              <a:lnSpc>
                <a:spcPts val="2400"/>
              </a:lnSpc>
            </a:pPr>
            <a:r>
              <a:rPr kumimoji="1" lang="en-US" altLang="ja-JP" sz="2400" dirty="0" smtClean="0"/>
              <a:t>The elderly </a:t>
            </a:r>
            <a:r>
              <a:rPr lang="en-US" altLang="ja-JP" sz="2400" dirty="0" smtClean="0"/>
              <a:t>care and home care are not systematized and very much inefficient.</a:t>
            </a:r>
            <a:endParaRPr kumimoji="1" lang="ja-JP" altLang="en-US" sz="2400" dirty="0"/>
          </a:p>
        </p:txBody>
      </p:sp>
      <p:cxnSp>
        <p:nvCxnSpPr>
          <p:cNvPr id="51" name="直線コネクタ 50"/>
          <p:cNvCxnSpPr>
            <a:stCxn id="17" idx="3"/>
            <a:endCxn id="40" idx="1"/>
          </p:cNvCxnSpPr>
          <p:nvPr/>
        </p:nvCxnSpPr>
        <p:spPr>
          <a:xfrm flipV="1">
            <a:off x="2688562" y="4381254"/>
            <a:ext cx="610292" cy="1536712"/>
          </a:xfrm>
          <a:prstGeom prst="line">
            <a:avLst/>
          </a:prstGeom>
          <a:ln w="63500"/>
        </p:spPr>
        <p:style>
          <a:lnRef idx="2">
            <a:schemeClr val="accent1"/>
          </a:lnRef>
          <a:fillRef idx="0">
            <a:schemeClr val="accent1"/>
          </a:fillRef>
          <a:effectRef idx="1">
            <a:schemeClr val="accent1"/>
          </a:effectRef>
          <a:fontRef idx="minor">
            <a:schemeClr val="tx1"/>
          </a:fontRef>
        </p:style>
      </p:cxnSp>
      <p:cxnSp>
        <p:nvCxnSpPr>
          <p:cNvPr id="54" name="直線コネクタ 53"/>
          <p:cNvCxnSpPr>
            <a:stCxn id="17" idx="3"/>
          </p:cNvCxnSpPr>
          <p:nvPr/>
        </p:nvCxnSpPr>
        <p:spPr>
          <a:xfrm>
            <a:off x="2688562" y="5917966"/>
            <a:ext cx="766985" cy="4571"/>
          </a:xfrm>
          <a:prstGeom prst="line">
            <a:avLst/>
          </a:prstGeom>
          <a:ln w="63500"/>
        </p:spPr>
        <p:style>
          <a:lnRef idx="2">
            <a:schemeClr val="accent1"/>
          </a:lnRef>
          <a:fillRef idx="0">
            <a:schemeClr val="accent1"/>
          </a:fillRef>
          <a:effectRef idx="1">
            <a:schemeClr val="accent1"/>
          </a:effectRef>
          <a:fontRef idx="minor">
            <a:schemeClr val="tx1"/>
          </a:fontRef>
        </p:style>
      </p:cxnSp>
      <p:sp>
        <p:nvSpPr>
          <p:cNvPr id="17" name="テキスト ボックス 16"/>
          <p:cNvSpPr txBox="1"/>
          <p:nvPr/>
        </p:nvSpPr>
        <p:spPr>
          <a:xfrm>
            <a:off x="90724" y="5254098"/>
            <a:ext cx="2597838" cy="1327736"/>
          </a:xfrm>
          <a:prstGeom prst="rect">
            <a:avLst/>
          </a:prstGeom>
          <a:solidFill>
            <a:srgbClr val="FFFF00"/>
          </a:solidFill>
          <a:ln w="15875">
            <a:solidFill>
              <a:srgbClr val="000090"/>
            </a:solidFill>
          </a:ln>
        </p:spPr>
        <p:txBody>
          <a:bodyPr wrap="square" rtlCol="0">
            <a:spAutoFit/>
          </a:bodyPr>
          <a:lstStyle/>
          <a:p>
            <a:pPr>
              <a:lnSpc>
                <a:spcPts val="2400"/>
              </a:lnSpc>
            </a:pPr>
            <a:r>
              <a:rPr kumimoji="1" lang="en-US" altLang="ja-JP" sz="2400" dirty="0" smtClean="0"/>
              <a:t>Costs </a:t>
            </a:r>
            <a:r>
              <a:rPr lang="en-US" altLang="ja-JP" sz="2400" dirty="0" smtClean="0"/>
              <a:t>of PC and internet access cause a problem for the elderly.</a:t>
            </a:r>
            <a:endParaRPr kumimoji="1" lang="ja-JP" altLang="en-US" sz="2400" dirty="0"/>
          </a:p>
        </p:txBody>
      </p:sp>
      <p:cxnSp>
        <p:nvCxnSpPr>
          <p:cNvPr id="57" name="直線コネクタ 56"/>
          <p:cNvCxnSpPr>
            <a:stCxn id="8" idx="3"/>
            <a:endCxn id="11" idx="1"/>
          </p:cNvCxnSpPr>
          <p:nvPr/>
        </p:nvCxnSpPr>
        <p:spPr>
          <a:xfrm>
            <a:off x="5970924" y="1185131"/>
            <a:ext cx="692749" cy="563112"/>
          </a:xfrm>
          <a:prstGeom prst="line">
            <a:avLst/>
          </a:prstGeom>
          <a:ln w="63500"/>
        </p:spPr>
        <p:style>
          <a:lnRef idx="2">
            <a:schemeClr val="accent1"/>
          </a:lnRef>
          <a:fillRef idx="0">
            <a:schemeClr val="accent1"/>
          </a:fillRef>
          <a:effectRef idx="1">
            <a:schemeClr val="accent1"/>
          </a:effectRef>
          <a:fontRef idx="minor">
            <a:schemeClr val="tx1"/>
          </a:fontRef>
        </p:style>
      </p:cxnSp>
      <p:cxnSp>
        <p:nvCxnSpPr>
          <p:cNvPr id="64" name="直線コネクタ 63"/>
          <p:cNvCxnSpPr>
            <a:stCxn id="14" idx="1"/>
            <a:endCxn id="8" idx="3"/>
          </p:cNvCxnSpPr>
          <p:nvPr/>
        </p:nvCxnSpPr>
        <p:spPr>
          <a:xfrm flipH="1" flipV="1">
            <a:off x="5970924" y="1185131"/>
            <a:ext cx="692749" cy="2871614"/>
          </a:xfrm>
          <a:prstGeom prst="line">
            <a:avLst/>
          </a:prstGeom>
          <a:ln w="63500"/>
        </p:spPr>
        <p:style>
          <a:lnRef idx="2">
            <a:schemeClr val="accent1"/>
          </a:lnRef>
          <a:fillRef idx="0">
            <a:schemeClr val="accent1"/>
          </a:fillRef>
          <a:effectRef idx="1">
            <a:schemeClr val="accent1"/>
          </a:effectRef>
          <a:fontRef idx="minor">
            <a:schemeClr val="tx1"/>
          </a:fontRef>
        </p:style>
      </p:cxnSp>
      <p:cxnSp>
        <p:nvCxnSpPr>
          <p:cNvPr id="74" name="直線コネクタ 73"/>
          <p:cNvCxnSpPr>
            <a:stCxn id="18" idx="1"/>
            <a:endCxn id="12" idx="3"/>
          </p:cNvCxnSpPr>
          <p:nvPr/>
        </p:nvCxnSpPr>
        <p:spPr>
          <a:xfrm flipH="1" flipV="1">
            <a:off x="5954426" y="2841956"/>
            <a:ext cx="709247" cy="3061353"/>
          </a:xfrm>
          <a:prstGeom prst="line">
            <a:avLst/>
          </a:prstGeom>
          <a:ln w="63500"/>
        </p:spPr>
        <p:style>
          <a:lnRef idx="2">
            <a:schemeClr val="accent1"/>
          </a:lnRef>
          <a:fillRef idx="0">
            <a:schemeClr val="accent1"/>
          </a:fillRef>
          <a:effectRef idx="1">
            <a:schemeClr val="accent1"/>
          </a:effectRef>
          <a:fontRef idx="minor">
            <a:schemeClr val="tx1"/>
          </a:fontRef>
        </p:style>
      </p:cxnSp>
      <p:cxnSp>
        <p:nvCxnSpPr>
          <p:cNvPr id="77" name="直線コネクタ 76"/>
          <p:cNvCxnSpPr>
            <a:stCxn id="18" idx="1"/>
            <a:endCxn id="40" idx="3"/>
          </p:cNvCxnSpPr>
          <p:nvPr/>
        </p:nvCxnSpPr>
        <p:spPr>
          <a:xfrm flipH="1" flipV="1">
            <a:off x="5954427" y="4381254"/>
            <a:ext cx="709246" cy="1522055"/>
          </a:xfrm>
          <a:prstGeom prst="line">
            <a:avLst/>
          </a:prstGeom>
          <a:ln w="63500"/>
        </p:spPr>
        <p:style>
          <a:lnRef idx="2">
            <a:schemeClr val="accent1"/>
          </a:lnRef>
          <a:fillRef idx="0">
            <a:schemeClr val="accent1"/>
          </a:fillRef>
          <a:effectRef idx="1">
            <a:schemeClr val="accent1"/>
          </a:effectRef>
          <a:fontRef idx="minor">
            <a:schemeClr val="tx1"/>
          </a:fontRef>
        </p:style>
      </p:cxnSp>
      <p:cxnSp>
        <p:nvCxnSpPr>
          <p:cNvPr id="80" name="直線コネクタ 79"/>
          <p:cNvCxnSpPr>
            <a:stCxn id="18" idx="1"/>
          </p:cNvCxnSpPr>
          <p:nvPr/>
        </p:nvCxnSpPr>
        <p:spPr>
          <a:xfrm flipH="1" flipV="1">
            <a:off x="5970927" y="5882844"/>
            <a:ext cx="692746" cy="20465"/>
          </a:xfrm>
          <a:prstGeom prst="line">
            <a:avLst/>
          </a:prstGeom>
          <a:ln w="63500"/>
        </p:spPr>
        <p:style>
          <a:lnRef idx="2">
            <a:schemeClr val="accent1"/>
          </a:lnRef>
          <a:fillRef idx="0">
            <a:schemeClr val="accent1"/>
          </a:fillRef>
          <a:effectRef idx="1">
            <a:schemeClr val="accent1"/>
          </a:effectRef>
          <a:fontRef idx="minor">
            <a:schemeClr val="tx1"/>
          </a:fontRef>
        </p:style>
      </p:cxnSp>
      <p:sp>
        <p:nvSpPr>
          <p:cNvPr id="11" name="テキスト ボックス 10"/>
          <p:cNvSpPr txBox="1"/>
          <p:nvPr/>
        </p:nvSpPr>
        <p:spPr>
          <a:xfrm>
            <a:off x="6663673" y="468822"/>
            <a:ext cx="2383420" cy="2558842"/>
          </a:xfrm>
          <a:prstGeom prst="rect">
            <a:avLst/>
          </a:prstGeom>
          <a:solidFill>
            <a:schemeClr val="bg1"/>
          </a:solidFill>
          <a:ln w="15875">
            <a:solidFill>
              <a:srgbClr val="000090"/>
            </a:solidFill>
          </a:ln>
        </p:spPr>
        <p:txBody>
          <a:bodyPr wrap="square" rtlCol="0">
            <a:spAutoFit/>
          </a:bodyPr>
          <a:lstStyle/>
          <a:p>
            <a:pPr>
              <a:lnSpc>
                <a:spcPts val="2400"/>
              </a:lnSpc>
            </a:pPr>
            <a:r>
              <a:rPr kumimoji="1" lang="en-US" altLang="ja-JP" sz="2400" dirty="0" smtClean="0"/>
              <a:t>PHR/</a:t>
            </a:r>
            <a:r>
              <a:rPr lang="en-US" altLang="ja-JP" sz="2400" dirty="0" smtClean="0"/>
              <a:t>EHR </a:t>
            </a:r>
            <a:r>
              <a:rPr kumimoji="1" lang="en-US" altLang="ja-JP" sz="2400" dirty="0" smtClean="0"/>
              <a:t>and other database systems lack standardization. </a:t>
            </a:r>
            <a:r>
              <a:rPr lang="en-US" altLang="ja-JP" sz="2400" dirty="0" smtClean="0"/>
              <a:t>Multi-investment on ICT systems  due to lack of inter-operability.  </a:t>
            </a:r>
            <a:endParaRPr lang="ja-JP" altLang="en-US" sz="2400" dirty="0" smtClean="0"/>
          </a:p>
        </p:txBody>
      </p:sp>
      <p:sp>
        <p:nvSpPr>
          <p:cNvPr id="14" name="テキスト ボックス 13"/>
          <p:cNvSpPr txBox="1"/>
          <p:nvPr/>
        </p:nvSpPr>
        <p:spPr>
          <a:xfrm>
            <a:off x="6663673" y="3087249"/>
            <a:ext cx="2383420" cy="1938992"/>
          </a:xfrm>
          <a:prstGeom prst="rect">
            <a:avLst/>
          </a:prstGeom>
          <a:solidFill>
            <a:schemeClr val="bg1"/>
          </a:solidFill>
          <a:ln w="15875">
            <a:solidFill>
              <a:srgbClr val="000090"/>
            </a:solidFill>
          </a:ln>
        </p:spPr>
        <p:txBody>
          <a:bodyPr wrap="square" rtlCol="0">
            <a:spAutoFit/>
          </a:bodyPr>
          <a:lstStyle/>
          <a:p>
            <a:pPr>
              <a:lnSpc>
                <a:spcPts val="2400"/>
              </a:lnSpc>
            </a:pPr>
            <a:r>
              <a:rPr lang="en-US" altLang="ja-JP" sz="2400" dirty="0" smtClean="0"/>
              <a:t>Laws and regulations work as barriers.  Many medical laws were made before internet.</a:t>
            </a:r>
            <a:endParaRPr kumimoji="1" lang="ja-JP" altLang="en-US" sz="2400" dirty="0"/>
          </a:p>
        </p:txBody>
      </p:sp>
      <p:sp>
        <p:nvSpPr>
          <p:cNvPr id="18" name="テキスト ボックス 17"/>
          <p:cNvSpPr txBox="1"/>
          <p:nvPr/>
        </p:nvSpPr>
        <p:spPr>
          <a:xfrm>
            <a:off x="6663673" y="5085553"/>
            <a:ext cx="2383420" cy="1635512"/>
          </a:xfrm>
          <a:prstGeom prst="rect">
            <a:avLst/>
          </a:prstGeom>
          <a:solidFill>
            <a:schemeClr val="bg1"/>
          </a:solidFill>
          <a:ln w="15875">
            <a:solidFill>
              <a:srgbClr val="000090"/>
            </a:solidFill>
          </a:ln>
        </p:spPr>
        <p:txBody>
          <a:bodyPr wrap="square" rtlCol="0">
            <a:spAutoFit/>
          </a:bodyPr>
          <a:lstStyle/>
          <a:p>
            <a:pPr>
              <a:lnSpc>
                <a:spcPts val="2400"/>
              </a:lnSpc>
            </a:pPr>
            <a:r>
              <a:rPr kumimoji="1" lang="en-US" altLang="ja-JP" sz="2400" dirty="0" smtClean="0"/>
              <a:t>Need to formulate proper policies to use </a:t>
            </a:r>
            <a:r>
              <a:rPr lang="en-US" altLang="ja-JP" sz="2400" dirty="0" smtClean="0"/>
              <a:t>tax money to induce incentives.  </a:t>
            </a:r>
            <a:endParaRPr kumimoji="1" lang="ja-JP" altLang="en-US" sz="2400" dirty="0"/>
          </a:p>
        </p:txBody>
      </p:sp>
      <p:sp>
        <p:nvSpPr>
          <p:cNvPr id="15" name="テキスト ボックス 14"/>
          <p:cNvSpPr txBox="1"/>
          <p:nvPr/>
        </p:nvSpPr>
        <p:spPr>
          <a:xfrm>
            <a:off x="3298856" y="5424718"/>
            <a:ext cx="2655573" cy="1019959"/>
          </a:xfrm>
          <a:prstGeom prst="rect">
            <a:avLst/>
          </a:prstGeom>
          <a:solidFill>
            <a:srgbClr val="FFFF00"/>
          </a:solidFill>
          <a:ln w="15875">
            <a:solidFill>
              <a:srgbClr val="000090"/>
            </a:solidFill>
          </a:ln>
        </p:spPr>
        <p:txBody>
          <a:bodyPr wrap="square" rtlCol="0">
            <a:spAutoFit/>
          </a:bodyPr>
          <a:lstStyle/>
          <a:p>
            <a:pPr>
              <a:lnSpc>
                <a:spcPts val="2400"/>
              </a:lnSpc>
            </a:pPr>
            <a:r>
              <a:rPr kumimoji="1" lang="en-US" altLang="ja-JP" sz="2400" dirty="0" smtClean="0"/>
              <a:t>Employ  “community model.”</a:t>
            </a:r>
            <a:endParaRPr kumimoji="1" lang="ja-JP" altLang="en-US" sz="2400" dirty="0"/>
          </a:p>
        </p:txBody>
      </p:sp>
      <p:sp>
        <p:nvSpPr>
          <p:cNvPr id="40" name="テキスト ボックス 39"/>
          <p:cNvSpPr txBox="1"/>
          <p:nvPr/>
        </p:nvSpPr>
        <p:spPr>
          <a:xfrm>
            <a:off x="3298854" y="3873422"/>
            <a:ext cx="2655573" cy="1015663"/>
          </a:xfrm>
          <a:prstGeom prst="rect">
            <a:avLst/>
          </a:prstGeom>
          <a:solidFill>
            <a:schemeClr val="bg1"/>
          </a:solidFill>
          <a:ln w="15875">
            <a:solidFill>
              <a:srgbClr val="000090"/>
            </a:solidFill>
          </a:ln>
        </p:spPr>
        <p:txBody>
          <a:bodyPr wrap="square" rtlCol="0">
            <a:spAutoFit/>
          </a:bodyPr>
          <a:lstStyle/>
          <a:p>
            <a:pPr>
              <a:lnSpc>
                <a:spcPts val="2400"/>
              </a:lnSpc>
            </a:pPr>
            <a:r>
              <a:rPr lang="en-US" altLang="ja-JP" sz="2400" dirty="0" smtClean="0"/>
              <a:t>Policies to reimburse a part of ICT costs.</a:t>
            </a:r>
            <a:endParaRPr kumimoji="1" lang="ja-JP" altLang="en-US" sz="2400" dirty="0"/>
          </a:p>
        </p:txBody>
      </p:sp>
      <p:sp>
        <p:nvSpPr>
          <p:cNvPr id="8" name="テキスト ボックス 7"/>
          <p:cNvSpPr txBox="1"/>
          <p:nvPr/>
        </p:nvSpPr>
        <p:spPr>
          <a:xfrm>
            <a:off x="3315351" y="523411"/>
            <a:ext cx="2655573" cy="1323439"/>
          </a:xfrm>
          <a:prstGeom prst="rect">
            <a:avLst/>
          </a:prstGeom>
          <a:solidFill>
            <a:schemeClr val="bg1"/>
          </a:solidFill>
          <a:ln w="15875">
            <a:solidFill>
              <a:srgbClr val="000090"/>
            </a:solidFill>
          </a:ln>
        </p:spPr>
        <p:txBody>
          <a:bodyPr wrap="square" rtlCol="0">
            <a:spAutoFit/>
          </a:bodyPr>
          <a:lstStyle/>
          <a:p>
            <a:pPr>
              <a:lnSpc>
                <a:spcPts val="2400"/>
              </a:lnSpc>
            </a:pPr>
            <a:r>
              <a:rPr lang="en-US" altLang="ja-JP" sz="2400" dirty="0" smtClean="0"/>
              <a:t>Use of database and telemedicine to share information and resources.</a:t>
            </a:r>
            <a:endParaRPr kumimoji="1" lang="ja-JP" altLang="en-US" sz="2400" dirty="0"/>
          </a:p>
        </p:txBody>
      </p:sp>
      <p:cxnSp>
        <p:nvCxnSpPr>
          <p:cNvPr id="29" name="直線コネクタ 28"/>
          <p:cNvCxnSpPr>
            <a:stCxn id="5" idx="3"/>
            <a:endCxn id="12" idx="1"/>
          </p:cNvCxnSpPr>
          <p:nvPr/>
        </p:nvCxnSpPr>
        <p:spPr>
          <a:xfrm flipV="1">
            <a:off x="2688565" y="2841956"/>
            <a:ext cx="610288" cy="1749087"/>
          </a:xfrm>
          <a:prstGeom prst="line">
            <a:avLst/>
          </a:prstGeom>
          <a:ln w="63500"/>
        </p:spPr>
        <p:style>
          <a:lnRef idx="2">
            <a:schemeClr val="accent1"/>
          </a:lnRef>
          <a:fillRef idx="0">
            <a:schemeClr val="accent1"/>
          </a:fillRef>
          <a:effectRef idx="1">
            <a:schemeClr val="accent1"/>
          </a:effectRef>
          <a:fontRef idx="minor">
            <a:schemeClr val="tx1"/>
          </a:fontRef>
        </p:style>
      </p:cxnSp>
      <p:sp>
        <p:nvSpPr>
          <p:cNvPr id="12" name="テキスト ボックス 11"/>
          <p:cNvSpPr txBox="1"/>
          <p:nvPr/>
        </p:nvSpPr>
        <p:spPr>
          <a:xfrm>
            <a:off x="3298853" y="2331976"/>
            <a:ext cx="2655573" cy="1019959"/>
          </a:xfrm>
          <a:prstGeom prst="rect">
            <a:avLst/>
          </a:prstGeom>
          <a:solidFill>
            <a:schemeClr val="bg1"/>
          </a:solidFill>
          <a:ln w="15875">
            <a:solidFill>
              <a:srgbClr val="000090"/>
            </a:solidFill>
          </a:ln>
        </p:spPr>
        <p:txBody>
          <a:bodyPr wrap="square" rtlCol="0">
            <a:spAutoFit/>
          </a:bodyPr>
          <a:lstStyle/>
          <a:p>
            <a:pPr>
              <a:lnSpc>
                <a:spcPts val="2400"/>
              </a:lnSpc>
            </a:pPr>
            <a:r>
              <a:rPr kumimoji="1" lang="en-US" altLang="ja-JP" sz="2400" dirty="0" smtClean="0"/>
              <a:t>Promote </a:t>
            </a:r>
            <a:r>
              <a:rPr lang="en-US" altLang="ja-JP" sz="2400" dirty="0" smtClean="0"/>
              <a:t>p</a:t>
            </a:r>
            <a:r>
              <a:rPr kumimoji="1" lang="en-US" altLang="ja-JP" sz="2400" dirty="0" smtClean="0"/>
              <a:t>reventive medicine to reduce total costs.</a:t>
            </a:r>
            <a:endParaRPr kumimoji="1" lang="ja-JP" altLang="en-US" sz="2400" dirty="0"/>
          </a:p>
        </p:txBody>
      </p:sp>
      <p:cxnSp>
        <p:nvCxnSpPr>
          <p:cNvPr id="36" name="直線コネクタ 35"/>
          <p:cNvCxnSpPr>
            <a:endCxn id="14" idx="1"/>
          </p:cNvCxnSpPr>
          <p:nvPr/>
        </p:nvCxnSpPr>
        <p:spPr>
          <a:xfrm flipV="1">
            <a:off x="5970927" y="4056745"/>
            <a:ext cx="692746" cy="534298"/>
          </a:xfrm>
          <a:prstGeom prst="line">
            <a:avLst/>
          </a:prstGeom>
          <a:ln w="63500"/>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127539C4CDF914FAF4A17C83CC9CBCC" ma:contentTypeVersion="3" ma:contentTypeDescription="Create a new document." ma:contentTypeScope="" ma:versionID="01c7eb6599e6d11404fab218ea897c73">
  <xsd:schema xmlns:xsd="http://www.w3.org/2001/XMLSchema" xmlns:xs="http://www.w3.org/2001/XMLSchema" xmlns:p="http://schemas.microsoft.com/office/2006/metadata/properties" xmlns:ns1="http://schemas.microsoft.com/sharepoint/v3" targetNamespace="http://schemas.microsoft.com/office/2006/metadata/properties" ma:root="true" ma:fieldsID="49dd530e3df1f86ebe7020055b570883"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15013A5-AB83-4238-B3DD-2457A93B7D6F}"/>
</file>

<file path=customXml/itemProps2.xml><?xml version="1.0" encoding="utf-8"?>
<ds:datastoreItem xmlns:ds="http://schemas.openxmlformats.org/officeDocument/2006/customXml" ds:itemID="{FCA5B82B-8864-4FF4-92D8-6B5BEEA2C754}"/>
</file>

<file path=customXml/itemProps3.xml><?xml version="1.0" encoding="utf-8"?>
<ds:datastoreItem xmlns:ds="http://schemas.openxmlformats.org/officeDocument/2006/customXml" ds:itemID="{32C2BC94-0209-43A3-BF61-88091B9871B9}"/>
</file>

<file path=docProps/app.xml><?xml version="1.0" encoding="utf-8"?>
<Properties xmlns="http://schemas.openxmlformats.org/officeDocument/2006/extended-properties" xmlns:vt="http://schemas.openxmlformats.org/officeDocument/2006/docPropsVTypes">
  <TotalTime>639</TotalTime>
  <Words>1509</Words>
  <Application>Microsoft Office PowerPoint</Application>
  <PresentationFormat>画面に合わせる (4:3)</PresentationFormat>
  <Paragraphs>168</Paragraphs>
  <Slides>13</Slides>
  <Notes>3</Notes>
  <HiddenSlides>0</HiddenSlides>
  <MMClips>0</MMClips>
  <ScaleCrop>false</ScaleCrop>
  <HeadingPairs>
    <vt:vector size="6" baseType="variant">
      <vt:variant>
        <vt:lpstr>テーマ</vt:lpstr>
      </vt:variant>
      <vt:variant>
        <vt:i4>1</vt:i4>
      </vt:variant>
      <vt:variant>
        <vt:lpstr>リンクの設定</vt:lpstr>
      </vt:variant>
      <vt:variant>
        <vt:i4>1</vt:i4>
      </vt:variant>
      <vt:variant>
        <vt:lpstr>スライド タイトル</vt:lpstr>
      </vt:variant>
      <vt:variant>
        <vt:i4>13</vt:i4>
      </vt:variant>
    </vt:vector>
  </HeadingPairs>
  <TitlesOfParts>
    <vt:vector size="15" baseType="lpstr">
      <vt:lpstr>Office テーマ</vt:lpstr>
      <vt:lpstr>???</vt:lpstr>
      <vt:lpstr>スライド 1</vt:lpstr>
      <vt:lpstr>スライド 2</vt:lpstr>
      <vt:lpstr>スライド 3</vt:lpstr>
      <vt:lpstr>スライド 4</vt:lpstr>
      <vt:lpstr>スライド 5</vt:lpstr>
      <vt:lpstr>スライド 6</vt:lpstr>
      <vt:lpstr>スライド 7</vt:lpstr>
      <vt:lpstr>・the same doctor for both groups ・test on 10 itmes （weitht、BMI、neutral fat、HDL cholesterol、blood sugar、HbA1c etc.） ・blood tests before and after  ・compare the average scores of all the members in both groups</vt:lpstr>
      <vt:lpstr>スライド 9</vt:lpstr>
      <vt:lpstr>スライド 10</vt:lpstr>
      <vt:lpstr>スライド 11</vt:lpstr>
      <vt:lpstr>スライド 12</vt:lpstr>
      <vt:lpstr>スライド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kaneko</dc:creator>
  <cp:lastModifiedBy>iccil</cp:lastModifiedBy>
  <cp:revision>38</cp:revision>
  <dcterms:created xsi:type="dcterms:W3CDTF">2013-02-04T12:52:43Z</dcterms:created>
  <dcterms:modified xsi:type="dcterms:W3CDTF">2013-02-04T23:42:33Z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0x0101002127539C4CDF914FAF4A17C83CC9CBCC</vt:lpwstr>
  </property>
</Properties>
</file>