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6" r:id="rId2"/>
    <p:sldId id="384" r:id="rId3"/>
    <p:sldId id="405" r:id="rId4"/>
    <p:sldId id="408" r:id="rId5"/>
    <p:sldId id="404" r:id="rId6"/>
    <p:sldId id="412" r:id="rId7"/>
    <p:sldId id="353" r:id="rId8"/>
    <p:sldId id="351" r:id="rId9"/>
    <p:sldId id="387" r:id="rId10"/>
    <p:sldId id="354" r:id="rId11"/>
    <p:sldId id="355" r:id="rId12"/>
    <p:sldId id="356" r:id="rId13"/>
    <p:sldId id="409" r:id="rId14"/>
    <p:sldId id="388" r:id="rId15"/>
    <p:sldId id="383" r:id="rId16"/>
    <p:sldId id="389" r:id="rId17"/>
    <p:sldId id="394" r:id="rId18"/>
    <p:sldId id="411" r:id="rId19"/>
    <p:sldId id="416" r:id="rId20"/>
    <p:sldId id="410" r:id="rId21"/>
    <p:sldId id="390" r:id="rId22"/>
    <p:sldId id="391" r:id="rId23"/>
    <p:sldId id="375" r:id="rId24"/>
    <p:sldId id="362" r:id="rId25"/>
    <p:sldId id="363" r:id="rId26"/>
    <p:sldId id="413" r:id="rId27"/>
    <p:sldId id="414" r:id="rId28"/>
    <p:sldId id="418" r:id="rId29"/>
    <p:sldId id="417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FF00"/>
    <a:srgbClr val="446C03"/>
    <a:srgbClr val="273E02"/>
    <a:srgbClr val="9FFA0D"/>
    <a:srgbClr val="36A4FA"/>
    <a:srgbClr val="451C21"/>
    <a:srgbClr val="F9A1FF"/>
    <a:srgbClr val="A6A6A6"/>
    <a:srgbClr val="6E002A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6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1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5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viewProps" Target="viewProps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97FD6-019C-0743-B0DE-14C7E407929C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41E3B755-ECF8-2A49-8BB4-182747465AB1}">
      <dgm:prSet phldrT="[Text]" custT="1"/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7F7F7F"/>
              </a:solidFill>
            </a:rPr>
            <a:t>100 M</a:t>
          </a:r>
          <a:endParaRPr lang="en-US" sz="1800" dirty="0">
            <a:solidFill>
              <a:srgbClr val="7F7F7F"/>
            </a:solidFill>
          </a:endParaRPr>
        </a:p>
      </dgm:t>
    </dgm:pt>
    <dgm:pt modelId="{70388661-B8CC-2143-8138-AFBB296BA893}" type="parTrans" cxnId="{2ACA0231-DC2F-2546-8184-2E379E72CB9A}">
      <dgm:prSet/>
      <dgm:spPr/>
      <dgm:t>
        <a:bodyPr/>
        <a:lstStyle/>
        <a:p>
          <a:endParaRPr lang="en-US" sz="1800"/>
        </a:p>
      </dgm:t>
    </dgm:pt>
    <dgm:pt modelId="{9501E50F-83FC-2D4A-8E97-A404326999D6}" type="sibTrans" cxnId="{2ACA0231-DC2F-2546-8184-2E379E72CB9A}">
      <dgm:prSet/>
      <dgm:spPr/>
      <dgm:t>
        <a:bodyPr/>
        <a:lstStyle/>
        <a:p>
          <a:endParaRPr lang="en-US" sz="1800"/>
        </a:p>
      </dgm:t>
    </dgm:pt>
    <dgm:pt modelId="{B44AF09D-2D5B-0043-834E-2B98D65A812D}">
      <dgm:prSet phldrT="[Text]" custT="1"/>
      <dgm:spPr>
        <a:solidFill>
          <a:schemeClr val="bg1">
            <a:lumMod val="8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rgbClr val="7F7F7F"/>
              </a:solidFill>
            </a:rPr>
            <a:t>２ Billion</a:t>
          </a:r>
          <a:endParaRPr lang="en-US" sz="1800" dirty="0">
            <a:solidFill>
              <a:srgbClr val="7F7F7F"/>
            </a:solidFill>
          </a:endParaRPr>
        </a:p>
      </dgm:t>
    </dgm:pt>
    <dgm:pt modelId="{F87DE64F-B934-3C4E-8579-27193AAD0BA0}" type="parTrans" cxnId="{37499E03-0477-A047-B2AA-B28C95D49596}">
      <dgm:prSet/>
      <dgm:spPr/>
      <dgm:t>
        <a:bodyPr/>
        <a:lstStyle/>
        <a:p>
          <a:endParaRPr lang="en-US" sz="1800"/>
        </a:p>
      </dgm:t>
    </dgm:pt>
    <dgm:pt modelId="{3B7494B6-7B16-0045-A357-A4DA59FC7A21}" type="sibTrans" cxnId="{37499E03-0477-A047-B2AA-B28C95D49596}">
      <dgm:prSet/>
      <dgm:spPr/>
      <dgm:t>
        <a:bodyPr/>
        <a:lstStyle/>
        <a:p>
          <a:endParaRPr lang="en-US" sz="1800"/>
        </a:p>
      </dgm:t>
    </dgm:pt>
    <dgm:pt modelId="{7028937E-6176-D741-81C8-67932D23233C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1803E77A-BA81-824D-86C4-F62D7F7C7D69}" type="parTrans" cxnId="{18F8CC89-2A5E-4346-9FE6-1DD9F05EFD80}">
      <dgm:prSet/>
      <dgm:spPr/>
      <dgm:t>
        <a:bodyPr/>
        <a:lstStyle/>
        <a:p>
          <a:endParaRPr lang="en-US" sz="1800"/>
        </a:p>
      </dgm:t>
    </dgm:pt>
    <dgm:pt modelId="{69693E7C-D6FA-6C44-8755-B2C643F24BE0}" type="sibTrans" cxnId="{18F8CC89-2A5E-4346-9FE6-1DD9F05EFD80}">
      <dgm:prSet/>
      <dgm:spPr/>
      <dgm:t>
        <a:bodyPr/>
        <a:lstStyle/>
        <a:p>
          <a:endParaRPr lang="en-US" sz="1800"/>
        </a:p>
      </dgm:t>
    </dgm:pt>
    <dgm:pt modelId="{EF27ABB1-8759-EF4B-8D86-E1FA3F865FE2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1A57A72D-ED10-2446-86BA-2D9CF2639BC5}" type="parTrans" cxnId="{6196BFB9-2DE4-E74F-9482-A2E51CD3810E}">
      <dgm:prSet/>
      <dgm:spPr/>
      <dgm:t>
        <a:bodyPr/>
        <a:lstStyle/>
        <a:p>
          <a:endParaRPr lang="en-US" sz="1800"/>
        </a:p>
      </dgm:t>
    </dgm:pt>
    <dgm:pt modelId="{F745C143-B627-5C41-A520-BBC7876167C5}" type="sibTrans" cxnId="{6196BFB9-2DE4-E74F-9482-A2E51CD3810E}">
      <dgm:prSet/>
      <dgm:spPr/>
      <dgm:t>
        <a:bodyPr/>
        <a:lstStyle/>
        <a:p>
          <a:endParaRPr lang="en-US" sz="1800"/>
        </a:p>
      </dgm:t>
    </dgm:pt>
    <dgm:pt modelId="{082FA084-C75D-7143-88DA-AB8CF935A28C}">
      <dgm:prSet phldrT="[Text]" custT="1"/>
      <dgm:spPr>
        <a:solidFill>
          <a:schemeClr val="bg1">
            <a:lumMod val="75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n-US" sz="1800" dirty="0"/>
        </a:p>
      </dgm:t>
    </dgm:pt>
    <dgm:pt modelId="{0CF8EC16-40E3-5648-9C4F-90AB1C9012C6}" type="parTrans" cxnId="{9CB0BFCC-E425-BE4F-83AD-FE4136F7FB7D}">
      <dgm:prSet/>
      <dgm:spPr/>
      <dgm:t>
        <a:bodyPr/>
        <a:lstStyle/>
        <a:p>
          <a:endParaRPr lang="en-US" sz="1800"/>
        </a:p>
      </dgm:t>
    </dgm:pt>
    <dgm:pt modelId="{3661330A-C243-3A44-A97A-4BFD43C267AA}" type="sibTrans" cxnId="{9CB0BFCC-E425-BE4F-83AD-FE4136F7FB7D}">
      <dgm:prSet/>
      <dgm:spPr/>
      <dgm:t>
        <a:bodyPr/>
        <a:lstStyle/>
        <a:p>
          <a:endParaRPr lang="en-US" sz="1800"/>
        </a:p>
      </dgm:t>
    </dgm:pt>
    <dgm:pt modelId="{73D18B2B-6D30-904E-B52D-A4BD303F5E33}" type="pres">
      <dgm:prSet presAssocID="{35897FD6-019C-0743-B0DE-14C7E407929C}" presName="Name0" presStyleCnt="0">
        <dgm:presLayoutVars>
          <dgm:dir/>
          <dgm:animLvl val="lvl"/>
          <dgm:resizeHandles val="exact"/>
        </dgm:presLayoutVars>
      </dgm:prSet>
      <dgm:spPr/>
    </dgm:pt>
    <dgm:pt modelId="{5E650226-2C4C-7B4E-B795-8A4B3FD17936}" type="pres">
      <dgm:prSet presAssocID="{41E3B755-ECF8-2A49-8BB4-182747465AB1}" presName="Name8" presStyleCnt="0"/>
      <dgm:spPr/>
    </dgm:pt>
    <dgm:pt modelId="{DA40A42E-BAA0-5948-8430-9BF83F5AFF8F}" type="pres">
      <dgm:prSet presAssocID="{41E3B755-ECF8-2A49-8BB4-182747465AB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25ED2-393C-1249-9B42-CE63247CCC72}" type="pres">
      <dgm:prSet presAssocID="{41E3B755-ECF8-2A49-8BB4-182747465A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7112D-5AB9-9C44-9A84-1244771CFD7F}" type="pres">
      <dgm:prSet presAssocID="{B44AF09D-2D5B-0043-834E-2B98D65A812D}" presName="Name8" presStyleCnt="0"/>
      <dgm:spPr/>
    </dgm:pt>
    <dgm:pt modelId="{60B886F5-60F2-CC44-AF9C-CABA3FF7289E}" type="pres">
      <dgm:prSet presAssocID="{B44AF09D-2D5B-0043-834E-2B98D65A812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58F23-33DD-1C4D-855D-B49D2931D9D6}" type="pres">
      <dgm:prSet presAssocID="{B44AF09D-2D5B-0043-834E-2B98D65A81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BCA7-F6A1-C844-AF96-7BCBF428F9AD}" type="pres">
      <dgm:prSet presAssocID="{7028937E-6176-D741-81C8-67932D23233C}" presName="Name8" presStyleCnt="0"/>
      <dgm:spPr/>
    </dgm:pt>
    <dgm:pt modelId="{1F106968-ED67-904C-865B-A0EEA05FB9C0}" type="pres">
      <dgm:prSet presAssocID="{7028937E-6176-D741-81C8-67932D23233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A7FBA-0677-0343-B6F5-2C7EAFF443FD}" type="pres">
      <dgm:prSet presAssocID="{7028937E-6176-D741-81C8-67932D2323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1595A-85FC-C94F-B25B-A389DB6C1607}" type="pres">
      <dgm:prSet presAssocID="{EF27ABB1-8759-EF4B-8D86-E1FA3F865FE2}" presName="Name8" presStyleCnt="0"/>
      <dgm:spPr/>
    </dgm:pt>
    <dgm:pt modelId="{EF72961F-E88E-374F-874E-8F7195C2249B}" type="pres">
      <dgm:prSet presAssocID="{EF27ABB1-8759-EF4B-8D86-E1FA3F865FE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25A79-9485-4543-9431-692E3147D8AB}" type="pres">
      <dgm:prSet presAssocID="{EF27ABB1-8759-EF4B-8D86-E1FA3F865F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101DC-2B30-254C-94EB-D14B14AB8C06}" type="pres">
      <dgm:prSet presAssocID="{082FA084-C75D-7143-88DA-AB8CF935A28C}" presName="Name8" presStyleCnt="0"/>
      <dgm:spPr/>
    </dgm:pt>
    <dgm:pt modelId="{504A58CF-2E35-844F-8EB1-C2381A52507F}" type="pres">
      <dgm:prSet presAssocID="{082FA084-C75D-7143-88DA-AB8CF935A28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38F49-E869-7C4C-9A2E-B8ABC0B35D2C}" type="pres">
      <dgm:prSet presAssocID="{082FA084-C75D-7143-88DA-AB8CF935A2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9B73A-5E7D-8F49-9C06-F02A87BA724D}" type="presOf" srcId="{7028937E-6176-D741-81C8-67932D23233C}" destId="{1F106968-ED67-904C-865B-A0EEA05FB9C0}" srcOrd="0" destOrd="0" presId="urn:microsoft.com/office/officeart/2005/8/layout/pyramid1"/>
    <dgm:cxn modelId="{B9644F79-0F18-A243-AE1F-20E91831256E}" type="presOf" srcId="{7028937E-6176-D741-81C8-67932D23233C}" destId="{D63A7FBA-0677-0343-B6F5-2C7EAFF443FD}" srcOrd="1" destOrd="0" presId="urn:microsoft.com/office/officeart/2005/8/layout/pyramid1"/>
    <dgm:cxn modelId="{2ACA0231-DC2F-2546-8184-2E379E72CB9A}" srcId="{35897FD6-019C-0743-B0DE-14C7E407929C}" destId="{41E3B755-ECF8-2A49-8BB4-182747465AB1}" srcOrd="0" destOrd="0" parTransId="{70388661-B8CC-2143-8138-AFBB296BA893}" sibTransId="{9501E50F-83FC-2D4A-8E97-A404326999D6}"/>
    <dgm:cxn modelId="{813286C9-85B7-A744-905A-2986D6355E10}" type="presOf" srcId="{41E3B755-ECF8-2A49-8BB4-182747465AB1}" destId="{22225ED2-393C-1249-9B42-CE63247CCC72}" srcOrd="1" destOrd="0" presId="urn:microsoft.com/office/officeart/2005/8/layout/pyramid1"/>
    <dgm:cxn modelId="{9CB0BFCC-E425-BE4F-83AD-FE4136F7FB7D}" srcId="{35897FD6-019C-0743-B0DE-14C7E407929C}" destId="{082FA084-C75D-7143-88DA-AB8CF935A28C}" srcOrd="4" destOrd="0" parTransId="{0CF8EC16-40E3-5648-9C4F-90AB1C9012C6}" sibTransId="{3661330A-C243-3A44-A97A-4BFD43C267AA}"/>
    <dgm:cxn modelId="{4FB263AA-1BCB-F649-A6FB-5B16100F8E49}" type="presOf" srcId="{B44AF09D-2D5B-0043-834E-2B98D65A812D}" destId="{60B886F5-60F2-CC44-AF9C-CABA3FF7289E}" srcOrd="0" destOrd="0" presId="urn:microsoft.com/office/officeart/2005/8/layout/pyramid1"/>
    <dgm:cxn modelId="{37499E03-0477-A047-B2AA-B28C95D49596}" srcId="{35897FD6-019C-0743-B0DE-14C7E407929C}" destId="{B44AF09D-2D5B-0043-834E-2B98D65A812D}" srcOrd="1" destOrd="0" parTransId="{F87DE64F-B934-3C4E-8579-27193AAD0BA0}" sibTransId="{3B7494B6-7B16-0045-A357-A4DA59FC7A21}"/>
    <dgm:cxn modelId="{18F8CC89-2A5E-4346-9FE6-1DD9F05EFD80}" srcId="{35897FD6-019C-0743-B0DE-14C7E407929C}" destId="{7028937E-6176-D741-81C8-67932D23233C}" srcOrd="2" destOrd="0" parTransId="{1803E77A-BA81-824D-86C4-F62D7F7C7D69}" sibTransId="{69693E7C-D6FA-6C44-8755-B2C643F24BE0}"/>
    <dgm:cxn modelId="{6196BFB9-2DE4-E74F-9482-A2E51CD3810E}" srcId="{35897FD6-019C-0743-B0DE-14C7E407929C}" destId="{EF27ABB1-8759-EF4B-8D86-E1FA3F865FE2}" srcOrd="3" destOrd="0" parTransId="{1A57A72D-ED10-2446-86BA-2D9CF2639BC5}" sibTransId="{F745C143-B627-5C41-A520-BBC7876167C5}"/>
    <dgm:cxn modelId="{1A61C25F-CC90-4140-8AB7-DC1C521168E5}" type="presOf" srcId="{EF27ABB1-8759-EF4B-8D86-E1FA3F865FE2}" destId="{EF72961F-E88E-374F-874E-8F7195C2249B}" srcOrd="0" destOrd="0" presId="urn:microsoft.com/office/officeart/2005/8/layout/pyramid1"/>
    <dgm:cxn modelId="{9494833B-50AD-F04E-BABA-FDA6718217BE}" type="presOf" srcId="{35897FD6-019C-0743-B0DE-14C7E407929C}" destId="{73D18B2B-6D30-904E-B52D-A4BD303F5E33}" srcOrd="0" destOrd="0" presId="urn:microsoft.com/office/officeart/2005/8/layout/pyramid1"/>
    <dgm:cxn modelId="{C603FDFB-5721-5847-BF6D-D0CA6701A883}" type="presOf" srcId="{082FA084-C75D-7143-88DA-AB8CF935A28C}" destId="{49C38F49-E869-7C4C-9A2E-B8ABC0B35D2C}" srcOrd="1" destOrd="0" presId="urn:microsoft.com/office/officeart/2005/8/layout/pyramid1"/>
    <dgm:cxn modelId="{A442CB93-EC7D-F748-B98F-180189FCA620}" type="presOf" srcId="{082FA084-C75D-7143-88DA-AB8CF935A28C}" destId="{504A58CF-2E35-844F-8EB1-C2381A52507F}" srcOrd="0" destOrd="0" presId="urn:microsoft.com/office/officeart/2005/8/layout/pyramid1"/>
    <dgm:cxn modelId="{FC3B7BCF-CD2C-8447-A2FA-723EDC104489}" type="presOf" srcId="{41E3B755-ECF8-2A49-8BB4-182747465AB1}" destId="{DA40A42E-BAA0-5948-8430-9BF83F5AFF8F}" srcOrd="0" destOrd="0" presId="urn:microsoft.com/office/officeart/2005/8/layout/pyramid1"/>
    <dgm:cxn modelId="{F02BC06D-1D82-7F44-A863-FA4F7EC462E4}" type="presOf" srcId="{B44AF09D-2D5B-0043-834E-2B98D65A812D}" destId="{E4558F23-33DD-1C4D-855D-B49D2931D9D6}" srcOrd="1" destOrd="0" presId="urn:microsoft.com/office/officeart/2005/8/layout/pyramid1"/>
    <dgm:cxn modelId="{E88F4EC0-2225-4846-9D06-4633BA96310D}" type="presOf" srcId="{EF27ABB1-8759-EF4B-8D86-E1FA3F865FE2}" destId="{90825A79-9485-4543-9431-692E3147D8AB}" srcOrd="1" destOrd="0" presId="urn:microsoft.com/office/officeart/2005/8/layout/pyramid1"/>
    <dgm:cxn modelId="{F0DBB814-EDC3-B449-81D2-813E001446E7}" type="presParOf" srcId="{73D18B2B-6D30-904E-B52D-A4BD303F5E33}" destId="{5E650226-2C4C-7B4E-B795-8A4B3FD17936}" srcOrd="0" destOrd="0" presId="urn:microsoft.com/office/officeart/2005/8/layout/pyramid1"/>
    <dgm:cxn modelId="{C0A94CB8-D061-F64A-805E-05D0B0E2C7ED}" type="presParOf" srcId="{5E650226-2C4C-7B4E-B795-8A4B3FD17936}" destId="{DA40A42E-BAA0-5948-8430-9BF83F5AFF8F}" srcOrd="0" destOrd="0" presId="urn:microsoft.com/office/officeart/2005/8/layout/pyramid1"/>
    <dgm:cxn modelId="{E6A13346-2D18-824D-99B3-07505DE5F372}" type="presParOf" srcId="{5E650226-2C4C-7B4E-B795-8A4B3FD17936}" destId="{22225ED2-393C-1249-9B42-CE63247CCC72}" srcOrd="1" destOrd="0" presId="urn:microsoft.com/office/officeart/2005/8/layout/pyramid1"/>
    <dgm:cxn modelId="{8D25C84C-BFEC-774E-BB09-62A57B7FD78D}" type="presParOf" srcId="{73D18B2B-6D30-904E-B52D-A4BD303F5E33}" destId="{27D7112D-5AB9-9C44-9A84-1244771CFD7F}" srcOrd="1" destOrd="0" presId="urn:microsoft.com/office/officeart/2005/8/layout/pyramid1"/>
    <dgm:cxn modelId="{E937BAC3-1153-5546-A9CA-9DA1F43A2FBA}" type="presParOf" srcId="{27D7112D-5AB9-9C44-9A84-1244771CFD7F}" destId="{60B886F5-60F2-CC44-AF9C-CABA3FF7289E}" srcOrd="0" destOrd="0" presId="urn:microsoft.com/office/officeart/2005/8/layout/pyramid1"/>
    <dgm:cxn modelId="{D8F1A1E0-249B-C840-BF35-E2B572F0E3C4}" type="presParOf" srcId="{27D7112D-5AB9-9C44-9A84-1244771CFD7F}" destId="{E4558F23-33DD-1C4D-855D-B49D2931D9D6}" srcOrd="1" destOrd="0" presId="urn:microsoft.com/office/officeart/2005/8/layout/pyramid1"/>
    <dgm:cxn modelId="{D108CABE-6BDE-F549-90CD-41B108A1D584}" type="presParOf" srcId="{73D18B2B-6D30-904E-B52D-A4BD303F5E33}" destId="{8152BCA7-F6A1-C844-AF96-7BCBF428F9AD}" srcOrd="2" destOrd="0" presId="urn:microsoft.com/office/officeart/2005/8/layout/pyramid1"/>
    <dgm:cxn modelId="{751822FF-A09A-B345-B7E7-F7C496F2F59B}" type="presParOf" srcId="{8152BCA7-F6A1-C844-AF96-7BCBF428F9AD}" destId="{1F106968-ED67-904C-865B-A0EEA05FB9C0}" srcOrd="0" destOrd="0" presId="urn:microsoft.com/office/officeart/2005/8/layout/pyramid1"/>
    <dgm:cxn modelId="{646FB3E2-EFA0-084A-B788-9AC4AD131D70}" type="presParOf" srcId="{8152BCA7-F6A1-C844-AF96-7BCBF428F9AD}" destId="{D63A7FBA-0677-0343-B6F5-2C7EAFF443FD}" srcOrd="1" destOrd="0" presId="urn:microsoft.com/office/officeart/2005/8/layout/pyramid1"/>
    <dgm:cxn modelId="{33D8004F-F2D1-D94B-A20C-573AF84060D2}" type="presParOf" srcId="{73D18B2B-6D30-904E-B52D-A4BD303F5E33}" destId="{6CE1595A-85FC-C94F-B25B-A389DB6C1607}" srcOrd="3" destOrd="0" presId="urn:microsoft.com/office/officeart/2005/8/layout/pyramid1"/>
    <dgm:cxn modelId="{5A5F3C2F-8DD1-154B-BC8E-C28DB3939679}" type="presParOf" srcId="{6CE1595A-85FC-C94F-B25B-A389DB6C1607}" destId="{EF72961F-E88E-374F-874E-8F7195C2249B}" srcOrd="0" destOrd="0" presId="urn:microsoft.com/office/officeart/2005/8/layout/pyramid1"/>
    <dgm:cxn modelId="{AFDC29AB-11D4-C24B-8AA0-1CFE554A31A2}" type="presParOf" srcId="{6CE1595A-85FC-C94F-B25B-A389DB6C1607}" destId="{90825A79-9485-4543-9431-692E3147D8AB}" srcOrd="1" destOrd="0" presId="urn:microsoft.com/office/officeart/2005/8/layout/pyramid1"/>
    <dgm:cxn modelId="{785492A8-AF74-4E47-90DC-D73497BE5380}" type="presParOf" srcId="{73D18B2B-6D30-904E-B52D-A4BD303F5E33}" destId="{7B3101DC-2B30-254C-94EB-D14B14AB8C06}" srcOrd="4" destOrd="0" presId="urn:microsoft.com/office/officeart/2005/8/layout/pyramid1"/>
    <dgm:cxn modelId="{49AC0C55-0DF9-A04B-84DC-8E3356335B81}" type="presParOf" srcId="{7B3101DC-2B30-254C-94EB-D14B14AB8C06}" destId="{504A58CF-2E35-844F-8EB1-C2381A52507F}" srcOrd="0" destOrd="0" presId="urn:microsoft.com/office/officeart/2005/8/layout/pyramid1"/>
    <dgm:cxn modelId="{730E5EDE-866C-F145-B3E1-D4F42F488BF3}" type="presParOf" srcId="{7B3101DC-2B30-254C-94EB-D14B14AB8C06}" destId="{49C38F49-E869-7C4C-9A2E-B8ABC0B35D2C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0A42E-BAA0-5948-8430-9BF83F5AFF8F}">
      <dsp:nvSpPr>
        <dsp:cNvPr id="0" name=""/>
        <dsp:cNvSpPr/>
      </dsp:nvSpPr>
      <dsp:spPr>
        <a:xfrm>
          <a:off x="1491050" y="0"/>
          <a:ext cx="745525" cy="437752"/>
        </a:xfrm>
        <a:prstGeom prst="trapezoid">
          <a:avLst>
            <a:gd name="adj" fmla="val 85154"/>
          </a:avLst>
        </a:prstGeom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7F7F7F"/>
              </a:solidFill>
            </a:rPr>
            <a:t>100 M</a:t>
          </a:r>
          <a:endParaRPr lang="en-US" sz="1800" kern="1200" dirty="0">
            <a:solidFill>
              <a:srgbClr val="7F7F7F"/>
            </a:solidFill>
          </a:endParaRPr>
        </a:p>
      </dsp:txBody>
      <dsp:txXfrm>
        <a:off x="1491050" y="0"/>
        <a:ext cx="745525" cy="437752"/>
      </dsp:txXfrm>
    </dsp:sp>
    <dsp:sp modelId="{60B886F5-60F2-CC44-AF9C-CABA3FF7289E}">
      <dsp:nvSpPr>
        <dsp:cNvPr id="0" name=""/>
        <dsp:cNvSpPr/>
      </dsp:nvSpPr>
      <dsp:spPr>
        <a:xfrm>
          <a:off x="1118287" y="437752"/>
          <a:ext cx="1491050" cy="437752"/>
        </a:xfrm>
        <a:prstGeom prst="trapezoid">
          <a:avLst>
            <a:gd name="adj" fmla="val 85154"/>
          </a:avLst>
        </a:prstGeom>
        <a:solidFill>
          <a:schemeClr val="bg1">
            <a:lumMod val="8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7F7F7F"/>
              </a:solidFill>
            </a:rPr>
            <a:t>２ Billion</a:t>
          </a:r>
          <a:endParaRPr lang="en-US" sz="1800" kern="1200" dirty="0">
            <a:solidFill>
              <a:srgbClr val="7F7F7F"/>
            </a:solidFill>
          </a:endParaRPr>
        </a:p>
      </dsp:txBody>
      <dsp:txXfrm>
        <a:off x="1379221" y="437752"/>
        <a:ext cx="969182" cy="437752"/>
      </dsp:txXfrm>
    </dsp:sp>
    <dsp:sp modelId="{1F106968-ED67-904C-865B-A0EEA05FB9C0}">
      <dsp:nvSpPr>
        <dsp:cNvPr id="0" name=""/>
        <dsp:cNvSpPr/>
      </dsp:nvSpPr>
      <dsp:spPr>
        <a:xfrm>
          <a:off x="745525" y="875504"/>
          <a:ext cx="2236575" cy="437752"/>
        </a:xfrm>
        <a:prstGeom prst="trapezoid">
          <a:avLst>
            <a:gd name="adj" fmla="val 85154"/>
          </a:avLst>
        </a:prstGeom>
        <a:solidFill>
          <a:srgbClr val="BFBF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1136925" y="875504"/>
        <a:ext cx="1453774" cy="437752"/>
      </dsp:txXfrm>
    </dsp:sp>
    <dsp:sp modelId="{EF72961F-E88E-374F-874E-8F7195C2249B}">
      <dsp:nvSpPr>
        <dsp:cNvPr id="0" name=""/>
        <dsp:cNvSpPr/>
      </dsp:nvSpPr>
      <dsp:spPr>
        <a:xfrm>
          <a:off x="372762" y="1313257"/>
          <a:ext cx="2982100" cy="437752"/>
        </a:xfrm>
        <a:prstGeom prst="trapezoid">
          <a:avLst>
            <a:gd name="adj" fmla="val 85154"/>
          </a:avLst>
        </a:prstGeom>
        <a:solidFill>
          <a:srgbClr val="BFBF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894630" y="1313257"/>
        <a:ext cx="1938365" cy="437752"/>
      </dsp:txXfrm>
    </dsp:sp>
    <dsp:sp modelId="{504A58CF-2E35-844F-8EB1-C2381A52507F}">
      <dsp:nvSpPr>
        <dsp:cNvPr id="0" name=""/>
        <dsp:cNvSpPr/>
      </dsp:nvSpPr>
      <dsp:spPr>
        <a:xfrm>
          <a:off x="0" y="1751009"/>
          <a:ext cx="3727626" cy="437752"/>
        </a:xfrm>
        <a:prstGeom prst="trapezoid">
          <a:avLst>
            <a:gd name="adj" fmla="val 85154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52334" y="1751009"/>
        <a:ext cx="2422956" cy="437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4A6371-7ABE-7E4F-A9CC-EEEAD26CB425}" type="datetime1">
              <a:rPr lang="ja-JP" altLang="en-US"/>
              <a:pPr>
                <a:defRPr/>
              </a:pPr>
              <a:t>2/4/13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BC45B9-3F47-D44A-A5FF-578D1D691B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158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B7F116-625A-7C46-BC85-1C8E2E8E4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19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4045A4-198F-E647-B3D7-B8307D392FB1}" type="slidenum">
              <a:rPr lang="en-US" sz="1200"/>
              <a:pPr eaLnBrk="1" hangingPunct="1"/>
              <a:t>0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33CD49-9C7D-0348-BE6A-A2CA20C2FB4A}" type="slidenum">
              <a:rPr lang="en-US" altLang="ja-JP" sz="1200"/>
              <a:pPr/>
              <a:t>19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5C137-26F7-EC4D-A8BA-61D002E0D5D4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F5B078-20E7-A849-A214-3E9813652FE6}" type="slidenum">
              <a:rPr lang="en-US" altLang="ja-JP" sz="1200"/>
              <a:pPr eaLnBrk="1" hangingPunct="1"/>
              <a:t>22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29344E-BF1F-A247-A3AE-6CD6CADCD5C8}" type="slidenum">
              <a:rPr lang="ja-JP" altLang="en-US" sz="1200"/>
              <a:pPr/>
              <a:t>23</a:t>
            </a:fld>
            <a:endParaRPr lang="ja-JP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A2D290-DA3D-1543-932E-997C9076D716}" type="slidenum">
              <a:rPr lang="en-US" altLang="ja-JP" sz="1200"/>
              <a:pPr eaLnBrk="1" hangingPunct="1"/>
              <a:t>3</a:t>
            </a:fld>
            <a:endParaRPr lang="en-US" altLang="ja-JP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ja-JP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Last year, scientists revealed that it was in fact the chicken that came first, not the egg. And the same applies here: that it is the people that come first, not the technology. Regardless of how well-designed or technologically sound the tool, if people aren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already using that tool then they won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turn to it in a time of disaster. It is not just that people need to know of a technology, but they really need to have it already integrated into the way they communicate and share for adoption to take hold during a crisis.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A7AF5E-BBFE-AA4E-BCC2-1CBAAE7B60C0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45316-4A93-214F-9D6C-A8BA6913D5F8}" type="slidenum">
              <a:rPr lang="ja-JP" altLang="en-US" sz="1200"/>
              <a:pPr/>
              <a:t>7</a:t>
            </a:fld>
            <a:endParaRPr lang="ja-JP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Voice only service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476E58-EFDA-8B44-99CE-B8D131EFF66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Case-1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789 Service by GrameenPhone 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(a mobile phone operator)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	15,000 calls per day, 200 doctors in 3 shifts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	5 cents per minute</a:t>
            </a:r>
          </a:p>
          <a:p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Case-2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Tele health 10600 JBFH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* (a hospital)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	500 calls per day (in 2009)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	Free for farmers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	Small call center with 3-5 doctors/shift</a:t>
            </a:r>
          </a:p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B204AA-E6A2-184B-BB3E-D45BC3AB0461}" type="slidenum">
              <a:rPr lang="ja-JP" altLang="en-US" sz="1200"/>
              <a:pPr/>
              <a:t>9</a:t>
            </a:fld>
            <a:endParaRPr lang="ja-JP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88C0D-7F4A-3440-9EA0-D94F22CEECA8}" type="slidenum">
              <a:rPr lang="en-US" altLang="ja-JP" sz="1200"/>
              <a:pPr/>
              <a:t>11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i="1">
                <a:solidFill>
                  <a:srgbClr val="7F7F7F"/>
                </a:solidFill>
                <a:latin typeface="Gill Sans" charset="0"/>
                <a:ea typeface="ＭＳ Ｐゴシック" charset="0"/>
                <a:cs typeface="Gill Sans" charset="0"/>
              </a:rPr>
              <a:t>Difficulties to access to past clinical records</a:t>
            </a:r>
          </a:p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37605-046A-254E-ABB3-D6E5BC3127D8}" type="slidenum">
              <a:rPr lang="en-US" altLang="ja-JP" sz="1200"/>
              <a:pPr/>
              <a:t>12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486CED-0C02-224F-823E-CFE32D35EEA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417183" y="1052736"/>
            <a:ext cx="7740352" cy="312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 lvl="0"/>
            <a:endParaRPr lang="ja-JP" altLang="en-US">
              <a:latin typeface="Gill Sans" charset="0"/>
              <a:cs typeface="Gill Sans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0" y="6428184"/>
            <a:ext cx="9180512" cy="429816"/>
          </a:xfrm>
          <a:prstGeom prst="rect">
            <a:avLst/>
          </a:prstGeom>
          <a:solidFill>
            <a:schemeClr val="bg2">
              <a:alpha val="39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 lvl="0"/>
            <a:endParaRPr lang="ja-JP" altLang="en-US">
              <a:latin typeface="Gill Sans" charset="0"/>
              <a:cs typeface="Gill Sans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>
            <a:off x="5573216" y="6400800"/>
            <a:ext cx="2743200" cy="457200"/>
          </a:xfrm>
          <a:prstGeom prst="rect">
            <a:avLst/>
          </a:prstGeom>
          <a:solidFill>
            <a:srgbClr val="6E0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Gill Sans" charset="0"/>
              <a:cs typeface="Gill Sans" charset="0"/>
            </a:endParaRPr>
          </a:p>
        </p:txBody>
      </p:sp>
      <p:pic>
        <p:nvPicPr>
          <p:cNvPr id="11" name="図 8" descr="九大ロゴ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0" y="6453336"/>
            <a:ext cx="228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1412776"/>
            <a:ext cx="7272808" cy="2448272"/>
          </a:xfrm>
        </p:spPr>
        <p:txBody>
          <a:bodyPr/>
          <a:lstStyle>
            <a:lvl1pPr>
              <a:defRPr sz="4000" b="1">
                <a:solidFill>
                  <a:srgbClr val="FF66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437112"/>
            <a:ext cx="7772400" cy="1143000"/>
          </a:xfr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ill Sans" charset="0"/>
                <a:cs typeface="Gill Sans" charset="0"/>
              </a:defRPr>
            </a:lvl1pPr>
          </a:lstStyle>
          <a:p>
            <a:pPr>
              <a:defRPr/>
            </a:pPr>
            <a:fld id="{7A292726-69F8-004C-95FB-A4823896A0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" name="Picture 1" descr="gramweb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" y="1844824"/>
            <a:ext cx="1213106" cy="1224136"/>
          </a:xfrm>
          <a:prstGeom prst="rect">
            <a:avLst/>
          </a:prstGeom>
        </p:spPr>
      </p:pic>
      <p:pic>
        <p:nvPicPr>
          <p:cNvPr id="3" name="Picture 2" descr="gramweb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3542"/>
            <a:ext cx="539552" cy="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56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Century Gothic"/>
                <a:cs typeface="Century Gothic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200" indent="-349200">
              <a:spcBef>
                <a:spcPts val="24"/>
              </a:spcBef>
              <a:buSzPct val="109000"/>
              <a:buFontTx/>
              <a:buBlip>
                <a:blip r:embed="rId2"/>
              </a:buBlip>
              <a:defRPr b="1">
                <a:latin typeface="Century Gothic"/>
                <a:cs typeface="Century Gothic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altLang="ja-JP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E95D-ECC7-364B-9F9E-DC7669262F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613204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"/>
                <a:cs typeface="Gill San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Gill Sans"/>
                <a:cs typeface="Gill San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Gill Sans" charset="0"/>
                <a:cs typeface="Gill Sans" charset="0"/>
              </a:defRPr>
            </a:lvl1pPr>
          </a:lstStyle>
          <a:p>
            <a:pPr>
              <a:defRPr/>
            </a:pPr>
            <a:fld id="{EB10736B-21E7-0A44-9ED4-73C79D8F85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42503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ctr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05200" indent="-205200">
              <a:defRPr sz="2400">
                <a:latin typeface="Century Gothic"/>
                <a:cs typeface="Century Gothic"/>
              </a:defRPr>
            </a:lvl1pPr>
            <a:lvl2pPr marL="457200" indent="0">
              <a:buNone/>
              <a:defRPr sz="2000">
                <a:latin typeface="Gill Sans"/>
                <a:cs typeface="Gill Sans"/>
              </a:defRPr>
            </a:lvl2pPr>
            <a:lvl3pPr marL="914400" indent="0">
              <a:buNone/>
              <a:defRPr sz="1800">
                <a:latin typeface="Gill Sans"/>
                <a:cs typeface="Gill Sans"/>
              </a:defRPr>
            </a:lvl3pPr>
            <a:lvl4pPr marL="1371600" indent="0">
              <a:buNone/>
              <a:defRPr sz="1600">
                <a:latin typeface="Gill Sans"/>
                <a:cs typeface="Gill Sans"/>
              </a:defRPr>
            </a:lvl4pPr>
            <a:lvl5pPr marL="1828800" indent="0">
              <a:buNone/>
              <a:defRPr sz="16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05200" indent="-205200">
              <a:spcBef>
                <a:spcPts val="0"/>
              </a:spcBef>
              <a:defRPr sz="2400">
                <a:latin typeface="Century Gothic"/>
                <a:cs typeface="Century Gothic"/>
              </a:defRPr>
            </a:lvl1pPr>
            <a:lvl2pPr marL="457200" indent="0">
              <a:buNone/>
              <a:defRPr sz="2000">
                <a:latin typeface="Gill Sans"/>
                <a:cs typeface="Gill Sans"/>
              </a:defRPr>
            </a:lvl2pPr>
            <a:lvl3pPr marL="914400" indent="0">
              <a:buNone/>
              <a:defRPr sz="1800">
                <a:latin typeface="Gill Sans"/>
                <a:cs typeface="Gill Sans"/>
              </a:defRPr>
            </a:lvl3pPr>
            <a:lvl4pPr marL="1371600" indent="0">
              <a:buNone/>
              <a:defRPr sz="1600">
                <a:latin typeface="Gill Sans"/>
                <a:cs typeface="Gill Sans"/>
              </a:defRPr>
            </a:lvl4pPr>
            <a:lvl5pPr marL="1828800" indent="0">
              <a:buNone/>
              <a:defRPr sz="16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Gill Sans" charset="0"/>
                <a:cs typeface="Gill Sans" charset="0"/>
              </a:defRPr>
            </a:lvl1pPr>
          </a:lstStyle>
          <a:p>
            <a:pPr>
              <a:defRPr/>
            </a:pPr>
            <a:fld id="{DE0E783F-62E9-2849-8609-B6DD839324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179983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"/>
                <a:cs typeface="Gill San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5156-A1E7-8444-A407-B52D93C36D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94928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ill Sans"/>
                <a:cs typeface="Gill San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ill Sans"/>
                <a:cs typeface="Gill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Gill Sans" charset="0"/>
                <a:cs typeface="Gill Sans" charset="0"/>
              </a:defRPr>
            </a:lvl1pPr>
          </a:lstStyle>
          <a:p>
            <a:pPr>
              <a:defRPr/>
            </a:pPr>
            <a:fld id="{9B8D1181-9EF0-C044-81D0-636EC7BFFD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104864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1527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8301-8B97-4945-815B-68D07A8ADA5C}" type="datetime1">
              <a:rPr lang="en-US"/>
              <a:pPr>
                <a:defRPr/>
              </a:pPr>
              <a:t>2/4/13</a:t>
            </a:fld>
            <a:endParaRPr lang="en-US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581977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Ashir Ahmed, 2012</a:t>
            </a: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6DE6-318F-6740-B2F7-82A7B1E87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1527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FF0B-8B72-0148-AC1D-FBF5991B3E44}" type="datetime1">
              <a:rPr lang="en-US"/>
              <a:pPr>
                <a:defRPr/>
              </a:pPr>
              <a:t>2/4/13</a:t>
            </a:fld>
            <a:endParaRPr 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581977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Ashir Ahmed, 2012</a:t>
            </a:r>
          </a:p>
        </p:txBody>
      </p:sp>
      <p:sp>
        <p:nvSpPr>
          <p:cNvPr id="8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41D7-400A-A048-AA8B-2F0E7D1C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altLang="ja-JP" sz="1600" dirty="0" smtClean="0">
                <a:latin typeface="Century Gothic"/>
                <a:cs typeface="Century Gothic"/>
              </a:rPr>
              <a:t>© Ashir Ahmed,</a:t>
            </a:r>
            <a:r>
              <a:rPr lang="en-US" altLang="ja-JP" sz="1600" baseline="0" dirty="0" smtClean="0">
                <a:latin typeface="Century Gothic"/>
                <a:cs typeface="Century Gothic"/>
              </a:rPr>
              <a:t> 2013</a:t>
            </a:r>
            <a:endParaRPr lang="ja-JP" altLang="en-US" sz="1600" dirty="0">
              <a:latin typeface="Century Gothic"/>
              <a:cs typeface="Century Gothic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53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pic>
        <p:nvPicPr>
          <p:cNvPr id="2" name="Picture 1" descr="gramweblogo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192311"/>
            <a:ext cx="659692" cy="665689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25344"/>
            <a:ext cx="609600" cy="2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1F1F1F"/>
                </a:solidFill>
              </a:defRPr>
            </a:lvl1pPr>
          </a:lstStyle>
          <a:p>
            <a:pPr>
              <a:defRPr/>
            </a:pPr>
            <a:fld id="{236B4CAB-FBA0-B548-A433-857A70F4CC5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latin typeface="Century Gothic"/>
          <a:ea typeface="+mj-ea"/>
          <a:cs typeface="Century 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Gill Sans" charset="0"/>
          <a:ea typeface="ＭＳ Ｐゴシック" pitchFamily="-1" charset="-128"/>
          <a:cs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Gill Sans" charset="0"/>
          <a:ea typeface="ＭＳ Ｐゴシック" pitchFamily="-1" charset="-128"/>
          <a:cs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Gill Sans" charset="0"/>
          <a:ea typeface="ＭＳ Ｐゴシック" pitchFamily="-1" charset="-128"/>
          <a:cs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Gill Sans" charset="0"/>
          <a:ea typeface="ＭＳ Ｐゴシック" pitchFamily="-1" charset="-128"/>
          <a:cs typeface="Gill San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kumimoji="1" sz="26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ill Sans"/>
          <a:ea typeface="Gill Sans" charset="0"/>
          <a:cs typeface="Gill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ill Sans"/>
          <a:ea typeface="Gill Sans" charset="0"/>
          <a:cs typeface="Gill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ill Sans"/>
          <a:ea typeface="Gill Sans" charset="0"/>
          <a:cs typeface="Gill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ill Sans"/>
          <a:ea typeface="Gill Sans" charset="0"/>
          <a:cs typeface="Gill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53.jpeg"/><Relationship Id="rId14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emf"/><Relationship Id="rId9" Type="http://schemas.openxmlformats.org/officeDocument/2006/relationships/image" Target="../media/image49.jpeg"/><Relationship Id="rId10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jpe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63.png"/><Relationship Id="rId7" Type="http://schemas.openxmlformats.org/officeDocument/2006/relationships/image" Target="../media/image17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18.emf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12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jpeg"/><Relationship Id="rId10" Type="http://schemas.openxmlformats.org/officeDocument/2006/relationships/image" Target="../media/image73.jpeg"/><Relationship Id="rId11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0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7" Type="http://schemas.openxmlformats.org/officeDocument/2006/relationships/image" Target="../media/image74.jpeg"/><Relationship Id="rId8" Type="http://schemas.openxmlformats.org/officeDocument/2006/relationships/image" Target="../media/image84.jpeg"/><Relationship Id="rId9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GramHealth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An affordable and usable healthcare system for unreached community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143000"/>
          </a:xfrm>
        </p:spPr>
        <p:txBody>
          <a:bodyPr/>
          <a:lstStyle/>
          <a:p>
            <a:r>
              <a:rPr lang="en-US" dirty="0" smtClean="0"/>
              <a:t>Ashir Ahmed</a:t>
            </a:r>
          </a:p>
          <a:p>
            <a:r>
              <a:rPr lang="en-US" sz="1600" dirty="0" smtClean="0"/>
              <a:t>Director, Global Communication Center Project, </a:t>
            </a:r>
            <a:r>
              <a:rPr lang="en-US" sz="1600" dirty="0" err="1" smtClean="0"/>
              <a:t>Grameen</a:t>
            </a:r>
            <a:r>
              <a:rPr lang="en-US" sz="1600" dirty="0" smtClean="0"/>
              <a:t> Communications, </a:t>
            </a:r>
            <a:r>
              <a:rPr lang="en-US" sz="2000" dirty="0" smtClean="0">
                <a:solidFill>
                  <a:srgbClr val="008000"/>
                </a:solidFill>
              </a:rPr>
              <a:t>Bangladesh</a:t>
            </a:r>
          </a:p>
          <a:p>
            <a:r>
              <a:rPr lang="en-US" sz="1600" dirty="0" smtClean="0"/>
              <a:t>Associate Professor, Department of Advanced Information Technology, Kyushu University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Japan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0"/>
            <a:ext cx="5724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ITU Workshop on "E-health services in low-resource settings: Requirements and ITU </a:t>
            </a:r>
            <a:r>
              <a:rPr lang="en-US" sz="2000" dirty="0" smtClean="0">
                <a:latin typeface="Century Gothic"/>
                <a:cs typeface="Century Gothic"/>
              </a:rPr>
              <a:t>role”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February 4-5, 2013, Tokyo, Japan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8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1193131" y="0"/>
            <a:ext cx="2154733" cy="81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Case studies</a:t>
            </a:r>
            <a:endParaRPr lang="ja-JP" alt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58000" y="64166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167CFF-77C7-CA49-8A19-5F6E55C63A29}" type="slidenum">
              <a:rPr lang="ja-JP" altLang="en-US" sz="1600">
                <a:solidFill>
                  <a:srgbClr val="1F1F1F"/>
                </a:solidFill>
              </a:rPr>
              <a:pPr/>
              <a:t>9</a:t>
            </a:fld>
            <a:endParaRPr lang="ja-JP" altLang="en-US" sz="1600">
              <a:solidFill>
                <a:srgbClr val="1F1F1F"/>
              </a:solidFill>
            </a:endParaRPr>
          </a:p>
        </p:txBody>
      </p:sp>
      <p:sp>
        <p:nvSpPr>
          <p:cNvPr id="28676" name="テキスト ボックス 8"/>
          <p:cNvSpPr txBox="1">
            <a:spLocks noChangeArrowheads="1"/>
          </p:cNvSpPr>
          <p:nvPr/>
        </p:nvSpPr>
        <p:spPr bwMode="auto">
          <a:xfrm>
            <a:off x="5797550" y="0"/>
            <a:ext cx="5022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/>
            <a:r>
              <a:rPr lang="en-US" altLang="ja-JP" sz="1100"/>
              <a:t>2-a) Remote Health consultancy over mobile phone</a:t>
            </a:r>
          </a:p>
          <a:p>
            <a:r>
              <a:rPr lang="en-US" altLang="ja-JP" sz="1100"/>
              <a:t> </a:t>
            </a:r>
            <a:endParaRPr lang="ja-JP" altLang="en-US" sz="1100"/>
          </a:p>
        </p:txBody>
      </p:sp>
      <p:graphicFrame>
        <p:nvGraphicFramePr>
          <p:cNvPr id="12" name="コンテンツ プレースホルダ 11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839200" cy="2286000"/>
        </p:xfrm>
        <a:graphic>
          <a:graphicData uri="http://schemas.openxmlformats.org/drawingml/2006/table">
            <a:tbl>
              <a:tblPr/>
              <a:tblGrid>
                <a:gridCol w="2362200"/>
                <a:gridCol w="3200400"/>
                <a:gridCol w="32766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789 Service 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 health 10600 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Provider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GrameenPhone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(a mobile phone operator)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JBFH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(a hospital)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Calls per day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15,000 calls 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 calls 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Call center doctors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 doctors / three shifts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10-15 doctors / three shifts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Price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cents per minute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Free for farmers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703" name="図 10" descr="grameenphon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630738"/>
            <a:ext cx="174783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図 12" descr="JBFH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0738"/>
            <a:ext cx="16938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15992"/>
      </p:ext>
    </p:extLst>
  </p:cSld>
  <p:clrMapOvr>
    <a:masterClrMapping/>
  </p:clrMapOvr>
  <p:transition xmlns:p14="http://schemas.microsoft.com/office/powerpoint/2010/main" advTm="728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/>
          </p:nvPr>
        </p:nvSpPr>
        <p:spPr>
          <a:xfrm>
            <a:off x="130175" y="274638"/>
            <a:ext cx="2994025" cy="1401762"/>
          </a:xfrm>
        </p:spPr>
        <p:txBody>
          <a:bodyPr>
            <a:noAutofit/>
          </a:bodyPr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Amazing Facts from Doctor-Patient conversation analysis</a:t>
            </a:r>
            <a:endParaRPr lang="ja-JP" alt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スライド番号プレースホルダ 12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34A458-ED56-D44A-AA4C-538393E17615}" type="slidenum">
              <a:rPr lang="ja-JP" altLang="en-US" sz="1600">
                <a:solidFill>
                  <a:srgbClr val="1F1F1F"/>
                </a:solidFill>
              </a:rPr>
              <a:pPr/>
              <a:t>10</a:t>
            </a:fld>
            <a:endParaRPr lang="ja-JP" altLang="en-US" sz="1600">
              <a:solidFill>
                <a:srgbClr val="1F1F1F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657600" y="457200"/>
          <a:ext cx="5486400" cy="579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61303"/>
                <a:gridCol w="3725097"/>
              </a:tblGrid>
              <a:tr h="288876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altLang="ja-JP" sz="1600" spc="0" dirty="0" smtClean="0">
                          <a:solidFill>
                            <a:srgbClr val="000000"/>
                          </a:solidFill>
                        </a:rPr>
                        <a:t>Observed</a:t>
                      </a:r>
                      <a:r>
                        <a:rPr kumimoji="1" lang="en-US" altLang="ja-JP" sz="1600" spc="0" baseline="0" dirty="0" smtClean="0">
                          <a:solidFill>
                            <a:srgbClr val="000000"/>
                          </a:solidFill>
                        </a:rPr>
                        <a:t> Item</a:t>
                      </a:r>
                      <a:endParaRPr kumimoji="1" lang="ja-JP" altLang="en-US" sz="1600" spc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altLang="ja-JP" sz="1800" spc="0" dirty="0" smtClean="0">
                          <a:solidFill>
                            <a:srgbClr val="000000"/>
                          </a:solidFill>
                        </a:rPr>
                        <a:t>Results (</a:t>
                      </a:r>
                      <a:r>
                        <a:rPr kumimoji="1" lang="en-US" altLang="ja-JP" sz="1800" spc="0" dirty="0" err="1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kumimoji="1" lang="en-US" altLang="ja-JP" sz="1800" spc="0" dirty="0" smtClean="0">
                          <a:solidFill>
                            <a:srgbClr val="000000"/>
                          </a:solidFill>
                        </a:rPr>
                        <a:t>=400)</a:t>
                      </a:r>
                      <a:endParaRPr kumimoji="1" lang="ja-JP" altLang="en-US" sz="1800" spc="0" dirty="0">
                        <a:solidFill>
                          <a:srgbClr val="000000"/>
                        </a:solidFill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(a) Caller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Patient: 60%, Relatives: 40%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Age distribution of the patient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0-10 years: 29%, 11-20 years: 15%</a:t>
                      </a:r>
                      <a:b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21-30 years:24%, 31-40 years:17%</a:t>
                      </a:r>
                      <a:b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41-50 years: 9%, 50+ years: 7 %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Sex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Male: 67%, Female: 33%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Location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Rural: 30%, Urban: 70%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Call completion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Complete: 68%, Incomplete: 32%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Time of call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 (8:00-15:30): 57 %</a:t>
                      </a:r>
                      <a:b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Evening (15:30-23:00): 18%</a:t>
                      </a:r>
                      <a:b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Night (23:00-8:00): 25%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54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Time occupancy of a single call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phase: 8%, Diagnosis phase: 27%, Advice phase: 67%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54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Consultancy about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 related: 79%, Preventive healthcare related: 21%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2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Type of advices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Prescribed medicine: 54% , Advice: 28%, Referred to specialist/hospital: 17%,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76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Patients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Follow up: 17%, New: 83%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158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400" kern="120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Major diseases consulted</a:t>
                      </a:r>
                      <a:r>
                        <a:rPr lang="ja-JP" altLang="en-US" sz="1400" spc="0" dirty="0" smtClean="0"/>
                        <a:t> </a:t>
                      </a:r>
                      <a:endParaRPr kumimoji="1" lang="ja-JP" altLang="en-US" sz="1400" spc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1" lang="en-US" sz="1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Gastro-intestinal: 22%, Respiratory: 17%, Reproductive:10%, skin: 10% </a:t>
                      </a:r>
                      <a:endParaRPr kumimoji="1" lang="ja-JP" altLang="en-US" sz="1400" spc="0" dirty="0"/>
                    </a:p>
                  </a:txBody>
                  <a:tcPr marL="10800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5" name="図 9" descr="screenshot_1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484688"/>
            <a:ext cx="35004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テキスト ボックス 22"/>
          <p:cNvSpPr txBox="1">
            <a:spLocks noChangeArrowheads="1"/>
          </p:cNvSpPr>
          <p:nvPr/>
        </p:nvSpPr>
        <p:spPr bwMode="auto">
          <a:xfrm>
            <a:off x="0" y="2362200"/>
            <a:ext cx="344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/>
              <a:t>Data Source: Tele health 10600 (Case-2) </a:t>
            </a:r>
            <a:endParaRPr lang="ja-JP" altLang="en-US" sz="1400"/>
          </a:p>
        </p:txBody>
      </p:sp>
      <p:sp>
        <p:nvSpPr>
          <p:cNvPr id="24" name="角丸四角形吹き出し 23"/>
          <p:cNvSpPr/>
          <p:nvPr/>
        </p:nvSpPr>
        <p:spPr>
          <a:xfrm>
            <a:off x="228600" y="2743200"/>
            <a:ext cx="3298825" cy="1076325"/>
          </a:xfrm>
          <a:prstGeom prst="wedgeRoundRectCallout">
            <a:avLst>
              <a:gd name="adj1" fmla="val 10148"/>
              <a:gd name="adj2" fmla="val 99218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Duration:  </a:t>
            </a:r>
            <a:r>
              <a:rPr lang="en-US" altLang="ja-JP" sz="1800" i="1" dirty="0">
                <a:solidFill>
                  <a:srgbClr val="000000"/>
                </a:solidFill>
              </a:rPr>
              <a:t>December, 2009</a:t>
            </a:r>
          </a:p>
          <a:p>
            <a:pPr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Total Records: </a:t>
            </a:r>
            <a:r>
              <a:rPr lang="en-US" altLang="ja-JP" sz="1800" i="1" dirty="0">
                <a:solidFill>
                  <a:srgbClr val="000000"/>
                </a:solidFill>
              </a:rPr>
              <a:t>10000</a:t>
            </a:r>
          </a:p>
          <a:p>
            <a:pPr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Selected Records: </a:t>
            </a:r>
            <a:r>
              <a:rPr lang="en-US" altLang="ja-JP" sz="1800" i="1" dirty="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5791200" y="3276600"/>
            <a:ext cx="3157538" cy="1181100"/>
          </a:xfrm>
          <a:prstGeom prst="wedgeRoundRectCallout">
            <a:avLst>
              <a:gd name="adj1" fmla="val -44265"/>
              <a:gd name="adj2" fmla="val 106911"/>
              <a:gd name="adj3" fmla="val 16667"/>
            </a:avLst>
          </a:prstGeom>
          <a:solidFill>
            <a:srgbClr val="F9A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3200" b="1">
                <a:solidFill>
                  <a:srgbClr val="850A36"/>
                </a:solidFill>
                <a:latin typeface="Gill Sans" charset="0"/>
                <a:ea typeface="ＭＳ Ｐゴシック" charset="0"/>
                <a:cs typeface="Gill Sans" charset="0"/>
              </a:rPr>
              <a:t>17% </a:t>
            </a:r>
            <a:r>
              <a:rPr lang="en-US" altLang="ja-JP" sz="2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follow up patients</a:t>
            </a:r>
          </a:p>
          <a:p>
            <a:pPr algn="ctr"/>
            <a:r>
              <a:rPr lang="en-US" altLang="ja-JP" sz="2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→Popular !!!</a:t>
            </a:r>
            <a:endParaRPr lang="ja-JP" altLang="en-US" sz="2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30729" name="テキスト ボックス 29"/>
          <p:cNvSpPr txBox="1">
            <a:spLocks noChangeArrowheads="1"/>
          </p:cNvSpPr>
          <p:nvPr/>
        </p:nvSpPr>
        <p:spPr bwMode="auto">
          <a:xfrm>
            <a:off x="4343400" y="0"/>
            <a:ext cx="4800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500"/>
              <a:t>2-a) Remote Health Consultancy over mobile phone  </a:t>
            </a:r>
            <a:endParaRPr lang="en-US" altLang="ja-JP" sz="1600"/>
          </a:p>
        </p:txBody>
      </p:sp>
      <p:pic>
        <p:nvPicPr>
          <p:cNvPr id="30730" name="図 15" descr="JBFH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角丸四角形吹き出し 27"/>
          <p:cNvSpPr/>
          <p:nvPr/>
        </p:nvSpPr>
        <p:spPr>
          <a:xfrm>
            <a:off x="4267200" y="152400"/>
            <a:ext cx="4800600" cy="876300"/>
          </a:xfrm>
          <a:prstGeom prst="wedgeRoundRectCallout">
            <a:avLst>
              <a:gd name="adj1" fmla="val -7259"/>
              <a:gd name="adj2" fmla="val 165060"/>
              <a:gd name="adj3" fmla="val 16667"/>
            </a:avLst>
          </a:prstGeom>
          <a:solidFill>
            <a:srgbClr val="F9A1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3200" b="1">
                <a:solidFill>
                  <a:srgbClr val="850A36"/>
                </a:solidFill>
                <a:latin typeface="Gill Sans" charset="0"/>
                <a:ea typeface="ＭＳ Ｐゴシック" charset="0"/>
                <a:cs typeface="Gill Sans" charset="0"/>
              </a:rPr>
              <a:t>33%</a:t>
            </a:r>
            <a:r>
              <a:rPr lang="en-US" altLang="ja-JP" sz="2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 patients are females</a:t>
            </a:r>
          </a:p>
          <a:p>
            <a:pPr algn="ctr"/>
            <a:r>
              <a:rPr lang="en-US" altLang="ja-JP" sz="2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→ Solves another social prolem of  female  </a:t>
            </a:r>
          </a:p>
          <a:p>
            <a:pPr algn="ctr"/>
            <a:r>
              <a:rPr lang="en-US" altLang="ja-JP" sz="1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endParaRPr lang="ja-JP" altLang="en-US" sz="14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30732" name="スライド番号プレースホルダ 5"/>
          <p:cNvSpPr txBox="1">
            <a:spLocks/>
          </p:cNvSpPr>
          <p:nvPr/>
        </p:nvSpPr>
        <p:spPr bwMode="auto">
          <a:xfrm>
            <a:off x="6934200" y="6477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5299E86-D2EF-8C4B-9486-D728E26B6816}" type="slidenum">
              <a:rPr lang="ja-JP" altLang="en-US" sz="1600">
                <a:solidFill>
                  <a:srgbClr val="1F1F1F"/>
                </a:solidFill>
              </a:rPr>
              <a:pPr algn="r"/>
              <a:t>10</a:t>
            </a:fld>
            <a:endParaRPr lang="ja-JP" altLang="en-US" sz="1600">
              <a:solidFill>
                <a:srgbClr val="1F1F1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24480"/>
      </p:ext>
    </p:extLst>
  </p:cSld>
  <p:clrMapOvr>
    <a:masterClrMapping/>
  </p:clrMapOvr>
  <p:transition xmlns:p14="http://schemas.microsoft.com/office/powerpoint/2010/main" advTm="979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900">
                <a:latin typeface="Arial" charset="0"/>
                <a:ea typeface="ＭＳ Ｐゴシック" charset="0"/>
                <a:cs typeface="ＭＳ Ｐゴシック" charset="0"/>
              </a:rPr>
              <a:t>Advantages and Technical Challenges</a:t>
            </a:r>
            <a:endParaRPr lang="ja-JP" altLang="en-US" sz="29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コンテンツ プレースホルダ 13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20955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ja-JP" sz="2400" b="1">
                <a:solidFill>
                  <a:srgbClr val="6B0029"/>
                </a:solidFill>
                <a:latin typeface="Gill Sans" charset="0"/>
                <a:ea typeface="ＭＳ Ｐゴシック" charset="0"/>
                <a:cs typeface="ＭＳ Ｐゴシック" charset="0"/>
              </a:rPr>
              <a:t>Social and Business Aspect</a:t>
            </a:r>
          </a:p>
          <a:p>
            <a:pPr lvl="1">
              <a:buFontTx/>
              <a:buChar char="•"/>
            </a:pPr>
            <a:r>
              <a:rPr lang="en-US" altLang="ja-JP" sz="2400">
                <a:latin typeface="Gill Sans" charset="0"/>
                <a:ea typeface="ＭＳ Ｐゴシック" charset="0"/>
              </a:rPr>
              <a:t>Female patients can stay anonymous for female diseases. </a:t>
            </a:r>
            <a:r>
              <a:rPr lang="en-US" altLang="ja-JP" sz="2400">
                <a:solidFill>
                  <a:srgbClr val="800000"/>
                </a:solidFill>
                <a:latin typeface="Gill Sans" charset="0"/>
                <a:ea typeface="ＭＳ Ｐゴシック" charset="0"/>
              </a:rPr>
              <a:t>Amazing Privacy!!</a:t>
            </a:r>
          </a:p>
          <a:p>
            <a:pPr lvl="1">
              <a:buFont typeface="Arial" charset="0"/>
              <a:buChar char="•"/>
            </a:pPr>
            <a:r>
              <a:rPr lang="en-US" altLang="ja-JP" sz="2400">
                <a:latin typeface="Gill Sans" charset="0"/>
                <a:ea typeface="ＭＳ Ｐゴシック" charset="0"/>
              </a:rPr>
              <a:t>Access to basic healthcare by millions of unreached patients</a:t>
            </a:r>
          </a:p>
          <a:p>
            <a:pPr lvl="1">
              <a:buFontTx/>
              <a:buNone/>
            </a:pPr>
            <a:endParaRPr lang="en-US" altLang="ja-JP" b="1">
              <a:solidFill>
                <a:srgbClr val="6B0029"/>
              </a:solidFill>
              <a:latin typeface="Gill Sans" charset="0"/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endParaRPr lang="en-US" altLang="ja-JP">
              <a:latin typeface="Gill Sans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4D850D-7684-EB4D-AA19-99DDAE7D78F7}" type="slidenum">
              <a:rPr lang="ja-JP" altLang="en-US" sz="1600">
                <a:solidFill>
                  <a:srgbClr val="1F1F1F"/>
                </a:solidFill>
              </a:rPr>
              <a:pPr/>
              <a:t>11</a:t>
            </a:fld>
            <a:endParaRPr lang="ja-JP" altLang="en-US" sz="1600">
              <a:solidFill>
                <a:srgbClr val="1F1F1F"/>
              </a:solidFill>
            </a:endParaRPr>
          </a:p>
        </p:txBody>
      </p:sp>
      <p:sp>
        <p:nvSpPr>
          <p:cNvPr id="31749" name="正方形/長方形 4"/>
          <p:cNvSpPr>
            <a:spLocks noChangeArrowheads="1"/>
          </p:cNvSpPr>
          <p:nvPr/>
        </p:nvSpPr>
        <p:spPr bwMode="auto">
          <a:xfrm>
            <a:off x="609600" y="3581400"/>
            <a:ext cx="8001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b="1">
                <a:solidFill>
                  <a:srgbClr val="6B0029"/>
                </a:solidFill>
                <a:latin typeface="Gill Sans" charset="0"/>
              </a:rPr>
              <a:t>Technical</a:t>
            </a:r>
            <a:r>
              <a:rPr lang="en-US" altLang="ja-JP">
                <a:latin typeface="Gill Sans" charset="0"/>
              </a:rPr>
              <a:t> </a:t>
            </a:r>
            <a:r>
              <a:rPr lang="en-US" altLang="ja-JP" b="1">
                <a:solidFill>
                  <a:srgbClr val="6B0029"/>
                </a:solidFill>
                <a:latin typeface="Gill Sans" charset="0"/>
              </a:rPr>
              <a:t>Challenges</a:t>
            </a:r>
            <a:endParaRPr lang="en-US" altLang="ja-JP" sz="1800" b="1">
              <a:solidFill>
                <a:srgbClr val="6B0029"/>
              </a:solidFill>
              <a:latin typeface="Gill Sans" charset="0"/>
            </a:endParaRPr>
          </a:p>
          <a:p>
            <a:pPr lvl="1">
              <a:buFont typeface="Arial" charset="0"/>
              <a:buChar char="•"/>
            </a:pPr>
            <a:r>
              <a:rPr lang="en-US" altLang="ja-JP">
                <a:solidFill>
                  <a:srgbClr val="262626"/>
                </a:solidFill>
                <a:latin typeface="Gill Sans" charset="0"/>
              </a:rPr>
              <a:t>Bad quality of communications. Incomplete calls. </a:t>
            </a:r>
          </a:p>
          <a:p>
            <a:pPr lvl="1">
              <a:buFont typeface="Arial" charset="0"/>
              <a:buChar char="•"/>
            </a:pPr>
            <a:r>
              <a:rPr lang="en-US" altLang="ja-JP">
                <a:solidFill>
                  <a:srgbClr val="262626"/>
                </a:solidFill>
                <a:latin typeface="Gill Sans" charset="0"/>
              </a:rPr>
              <a:t>Doctors cannot see to past records for </a:t>
            </a:r>
            <a:r>
              <a:rPr lang="en-US" altLang="ja-JP" i="1">
                <a:solidFill>
                  <a:srgbClr val="262626"/>
                </a:solidFill>
                <a:latin typeface="Gill Sans" charset="0"/>
              </a:rPr>
              <a:t>repeated patients</a:t>
            </a:r>
          </a:p>
          <a:p>
            <a:pPr lvl="1">
              <a:buFont typeface="Arial" charset="0"/>
              <a:buChar char="•"/>
            </a:pPr>
            <a:r>
              <a:rPr lang="en-US" altLang="ja-JP">
                <a:solidFill>
                  <a:srgbClr val="262626"/>
                </a:solidFill>
                <a:latin typeface="Gill Sans" charset="0"/>
              </a:rPr>
              <a:t>Doctors can not make a good clinical decision, no diagnostic tools at the patient side to provide health data</a:t>
            </a:r>
          </a:p>
        </p:txBody>
      </p:sp>
    </p:spTree>
    <p:extLst>
      <p:ext uri="{BB962C8B-B14F-4D97-AF65-F5344CB8AC3E}">
        <p14:creationId xmlns:p14="http://schemas.microsoft.com/office/powerpoint/2010/main" val="2520017721"/>
      </p:ext>
    </p:extLst>
  </p:cSld>
  <p:clrMapOvr>
    <a:masterClrMapping/>
  </p:clrMapOvr>
  <p:transition xmlns:p14="http://schemas.microsoft.com/office/powerpoint/2010/main" advTm="1313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5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838200"/>
          </a:xfrm>
        </p:spPr>
        <p:txBody>
          <a:bodyPr/>
          <a:lstStyle/>
          <a:p>
            <a:pPr algn="ctr"/>
            <a:r>
              <a:rPr lang="en-US" altLang="ja-JP" sz="28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Our response to the technical challenges</a:t>
            </a:r>
            <a:endParaRPr lang="ja-JP" altLang="en-US" sz="280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0" y="4572000"/>
          <a:ext cx="3505200" cy="1641829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Solution by GramHealth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(a Web based PHR)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c. Unique patient ID and Phone number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d. Universal access to PHR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2819400" y="2794000"/>
          <a:ext cx="5029200" cy="1857375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50A36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Challenges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850A36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a. No diagnostic tools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b. Bad quality of communications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c. No Patient ID management mechanism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d. Difficulties to access to past clinical records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" name="上カーブ矢印 24"/>
          <p:cNvSpPr/>
          <p:nvPr/>
        </p:nvSpPr>
        <p:spPr bwMode="auto">
          <a:xfrm rot="18527995" flipH="1">
            <a:off x="3386138" y="5187950"/>
            <a:ext cx="1447800" cy="609600"/>
          </a:xfrm>
          <a:prstGeom prst="curvedUpArrow">
            <a:avLst>
              <a:gd name="adj1" fmla="val 25000"/>
              <a:gd name="adj2" fmla="val 50000"/>
              <a:gd name="adj3" fmla="val 70124"/>
            </a:avLst>
          </a:prstGeom>
          <a:solidFill>
            <a:srgbClr val="4AFF7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  <a:latin typeface="Arial" charset="0"/>
              <a:ea typeface="ＭＳ Ｐゴシック" charset="0"/>
              <a:cs typeface="Gill Sans" charset="0"/>
            </a:endParaRPr>
          </a:p>
        </p:txBody>
      </p:sp>
      <p:pic>
        <p:nvPicPr>
          <p:cNvPr id="37916" name="図 25" descr="gramheal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029200"/>
            <a:ext cx="139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2" name="テキスト ボックス 26"/>
          <p:cNvSpPr txBox="1">
            <a:spLocks noChangeArrowheads="1"/>
          </p:cNvSpPr>
          <p:nvPr/>
        </p:nvSpPr>
        <p:spPr bwMode="auto">
          <a:xfrm>
            <a:off x="5867400" y="54562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cs typeface="Gill Sans" charset="0"/>
              </a:rPr>
              <a:t>GramHealth</a:t>
            </a:r>
            <a:endParaRPr lang="ja-JP" altLang="en-US">
              <a:cs typeface="Gill Sans" charset="0"/>
            </a:endParaRPr>
          </a:p>
        </p:txBody>
      </p:sp>
      <p:pic>
        <p:nvPicPr>
          <p:cNvPr id="37918" name="Picture 4" descr="ehealhbo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19812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テキスト ボックス 28"/>
          <p:cNvSpPr txBox="1">
            <a:spLocks noChangeArrowheads="1"/>
          </p:cNvSpPr>
          <p:nvPr/>
        </p:nvSpPr>
        <p:spPr bwMode="auto">
          <a:xfrm>
            <a:off x="1027113" y="1293813"/>
            <a:ext cx="2192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cs typeface="Gill Sans" charset="0"/>
              </a:rPr>
              <a:t>Portable Clinic</a:t>
            </a:r>
            <a:endParaRPr lang="ja-JP" altLang="en-US">
              <a:cs typeface="Gill Sans" charset="0"/>
            </a:endParaRPr>
          </a:p>
        </p:txBody>
      </p:sp>
      <p:sp>
        <p:nvSpPr>
          <p:cNvPr id="24" name="上カーブ矢印 23"/>
          <p:cNvSpPr/>
          <p:nvPr/>
        </p:nvSpPr>
        <p:spPr bwMode="auto">
          <a:xfrm rot="7456192" flipH="1">
            <a:off x="4506913" y="1989138"/>
            <a:ext cx="1447800" cy="609600"/>
          </a:xfrm>
          <a:prstGeom prst="curvedUpArrow">
            <a:avLst>
              <a:gd name="adj1" fmla="val 25000"/>
              <a:gd name="adj2" fmla="val 50000"/>
              <a:gd name="adj3" fmla="val 5907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  <a:latin typeface="Arial" charset="0"/>
              <a:ea typeface="ＭＳ Ｐゴシック" charset="0"/>
              <a:cs typeface="Gill Sans" charset="0"/>
            </a:endParaRPr>
          </a:p>
        </p:txBody>
      </p:sp>
      <p:sp>
        <p:nvSpPr>
          <p:cNvPr id="36896" name="テキスト ボックス 32"/>
          <p:cNvSpPr txBox="1">
            <a:spLocks noChangeArrowheads="1"/>
          </p:cNvSpPr>
          <p:nvPr/>
        </p:nvSpPr>
        <p:spPr bwMode="auto">
          <a:xfrm>
            <a:off x="2981325" y="6440488"/>
            <a:ext cx="4257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cs typeface="Gill Sans" charset="0"/>
              </a:rPr>
              <a:t>PHR: Personal Health Record</a:t>
            </a:r>
            <a:endParaRPr lang="ja-JP" altLang="en-US" sz="1600">
              <a:cs typeface="Gill Sans" charset="0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5867400" y="898525"/>
          <a:ext cx="3276600" cy="1859566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Solutions by Portable Clinic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(</a:t>
                      </a: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a health check up box)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a. Diagnostic tools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   (one set for one community)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ill Sans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ill Sans" charset="0"/>
                        </a:rPr>
                        <a:t>b. Broadband Internet (Not GSM)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13" name="スライド番号プレースホルダ 46"/>
          <p:cNvSpPr>
            <a:spLocks noGrp="1"/>
          </p:cNvSpPr>
          <p:nvPr>
            <p:ph type="sldNum" sz="quarter" idx="10"/>
          </p:nvPr>
        </p:nvSpPr>
        <p:spPr>
          <a:xfrm>
            <a:off x="8458200" y="6429375"/>
            <a:ext cx="609600" cy="352425"/>
          </a:xfr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9EC957-573E-0D4B-A9D7-CC4E9B64A6F2}" type="slidenum">
              <a:rPr lang="en-US" altLang="ja-JP" sz="1600">
                <a:solidFill>
                  <a:srgbClr val="1F1F1F"/>
                </a:solidFill>
              </a:rPr>
              <a:pPr/>
              <a:t>12</a:t>
            </a:fld>
            <a:endParaRPr lang="en-US" altLang="ja-JP" sz="1600">
              <a:solidFill>
                <a:srgbClr val="1F1F1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278675"/>
      </p:ext>
    </p:extLst>
  </p:cSld>
  <p:clrMapOvr>
    <a:masterClrMapping/>
  </p:clrMapOvr>
  <p:transition xmlns:p14="http://schemas.microsoft.com/office/powerpoint/2010/main" advTm="5873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36638"/>
            <a:ext cx="33861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776663"/>
            <a:ext cx="29225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111250"/>
            <a:ext cx="3262312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0" y="541486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ja-JP" dirty="0" err="1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Grameen</a:t>
            </a:r>
            <a:r>
              <a:rPr lang="en-US" altLang="ja-JP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 and KU: Towards </a:t>
            </a:r>
            <a:r>
              <a:rPr lang="en-US" altLang="ja-JP" dirty="0">
                <a:solidFill>
                  <a:srgbClr val="800000"/>
                </a:solidFill>
                <a:latin typeface="Gill Sans" charset="0"/>
                <a:cs typeface="Gill Sans" charset="0"/>
              </a:rPr>
              <a:t>One Community One Clinic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085184"/>
            <a:ext cx="1766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 USD</a:t>
            </a:r>
          </a:p>
          <a:p>
            <a:r>
              <a:rPr lang="en-US" dirty="0" smtClean="0"/>
              <a:t>Affordable?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15"/>
          <p:cNvGrpSpPr>
            <a:grpSpLocks/>
          </p:cNvGrpSpPr>
          <p:nvPr/>
        </p:nvGrpSpPr>
        <p:grpSpPr bwMode="auto">
          <a:xfrm>
            <a:off x="381000" y="987425"/>
            <a:ext cx="8077200" cy="5641975"/>
            <a:chOff x="381000" y="987623"/>
            <a:chExt cx="8077200" cy="5641777"/>
          </a:xfrm>
        </p:grpSpPr>
        <p:sp>
          <p:nvSpPr>
            <p:cNvPr id="165" name="Rectangle 164"/>
            <p:cNvSpPr/>
            <p:nvPr/>
          </p:nvSpPr>
          <p:spPr>
            <a:xfrm>
              <a:off x="381000" y="1295587"/>
              <a:ext cx="5556250" cy="32764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81000" y="4876862"/>
              <a:ext cx="4876800" cy="1752538"/>
            </a:xfrm>
            <a:prstGeom prst="rect">
              <a:avLst/>
            </a:prstGeom>
            <a:solidFill>
              <a:srgbClr val="B7DEE8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0485" name="Picture 1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86000" y="5105400"/>
              <a:ext cx="990600" cy="136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Rectangle 169"/>
            <p:cNvSpPr/>
            <p:nvPr/>
          </p:nvSpPr>
          <p:spPr>
            <a:xfrm>
              <a:off x="2971800" y="5257848"/>
              <a:ext cx="1905000" cy="1295355"/>
            </a:xfrm>
            <a:prstGeom prst="rect">
              <a:avLst/>
            </a:prstGeom>
            <a:solidFill>
              <a:srgbClr val="D9D9D9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438400" y="1676574"/>
              <a:ext cx="3365500" cy="25907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 flipV="1">
              <a:off x="5334000" y="2511570"/>
              <a:ext cx="16002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3657600" y="3429112"/>
              <a:ext cx="3611563" cy="4127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TextBox 147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Rural  Patients</a:t>
              </a:r>
            </a:p>
          </p:txBody>
        </p:sp>
        <p:pic>
          <p:nvPicPr>
            <p:cNvPr id="20491" name="Picture 148" descr="smartphon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98" y="2941780"/>
              <a:ext cx="668502" cy="12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149"/>
            <p:cNvSpPr txBox="1">
              <a:spLocks noChangeArrowheads="1"/>
            </p:cNvSpPr>
            <p:nvPr/>
          </p:nvSpPr>
          <p:spPr bwMode="auto">
            <a:xfrm>
              <a:off x="4849174" y="2664023"/>
              <a:ext cx="9581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Cell Phone</a:t>
              </a:r>
            </a:p>
          </p:txBody>
        </p:sp>
        <p:pic>
          <p:nvPicPr>
            <p:cNvPr id="20493" name="Picture 8"/>
            <p:cNvPicPr preferRelativeResize="0">
              <a:picLocks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029" y="3067551"/>
              <a:ext cx="617143" cy="51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1"/>
            <p:cNvPicPr preferRelativeResize="0">
              <a:picLocks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029" y="2457951"/>
              <a:ext cx="617143" cy="51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5"/>
            <p:cNvPicPr preferRelativeResize="0">
              <a:picLocks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029" y="3677151"/>
              <a:ext cx="617143" cy="51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ctangle 154"/>
            <p:cNvSpPr/>
            <p:nvPr/>
          </p:nvSpPr>
          <p:spPr>
            <a:xfrm>
              <a:off x="2819400" y="2362350"/>
              <a:ext cx="838200" cy="1804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7" name="TextBox 155"/>
            <p:cNvSpPr txBox="1">
              <a:spLocks noChangeArrowheads="1"/>
            </p:cNvSpPr>
            <p:nvPr/>
          </p:nvSpPr>
          <p:spPr bwMode="auto">
            <a:xfrm>
              <a:off x="2895600" y="20574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Diagnostic Tools</a:t>
              </a:r>
            </a:p>
          </p:txBody>
        </p:sp>
        <p:sp>
          <p:nvSpPr>
            <p:cNvPr id="20498" name="TextBox 156"/>
            <p:cNvSpPr txBox="1">
              <a:spLocks noChangeArrowheads="1"/>
            </p:cNvSpPr>
            <p:nvPr/>
          </p:nvSpPr>
          <p:spPr bwMode="auto">
            <a:xfrm>
              <a:off x="3886200" y="2435423"/>
              <a:ext cx="90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Interfaces</a:t>
              </a:r>
            </a:p>
          </p:txBody>
        </p:sp>
        <p:pic>
          <p:nvPicPr>
            <p:cNvPr id="20499" name="Picture 157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718" y="1762471"/>
              <a:ext cx="1002927" cy="82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Rectangle 158"/>
            <p:cNvSpPr/>
            <p:nvPr/>
          </p:nvSpPr>
          <p:spPr>
            <a:xfrm>
              <a:off x="3973513" y="2819534"/>
              <a:ext cx="609600" cy="1371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0501" name="Picture 10"/>
            <p:cNvPicPr preferRelativeResize="0">
              <a:picLocks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23" y="2895600"/>
              <a:ext cx="419877" cy="2976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2" name="Picture 19" descr="C:\Users\fujikake\AppData\Local\Microsoft\Windows\Temporary Internet Files\Content.IE5\H3T8ZPA7\MP900409693[1].jpg"/>
            <p:cNvPicPr preferRelativeResize="0">
              <a:picLocks noChangeArrowheads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23" y="3352800"/>
              <a:ext cx="419877" cy="324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3" name="Picture 13"/>
            <p:cNvPicPr preferRelativeResize="0">
              <a:picLocks noChangeArrowheads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23" y="3810000"/>
              <a:ext cx="419877" cy="2753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4" name="TextBox 161"/>
            <p:cNvSpPr txBox="1">
              <a:spLocks noChangeArrowheads="1"/>
            </p:cNvSpPr>
            <p:nvPr/>
          </p:nvSpPr>
          <p:spPr bwMode="auto">
            <a:xfrm>
              <a:off x="2438400" y="1371600"/>
              <a:ext cx="3810588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i="1"/>
                <a:t>(a) $3000 </a:t>
              </a:r>
              <a:r>
                <a:rPr lang="ja-JP" altLang="en-US" sz="1400" i="1"/>
                <a:t>“</a:t>
              </a:r>
              <a:r>
                <a:rPr lang="en-US" altLang="ja-JP" sz="1400" i="1"/>
                <a:t>Clinic Booth</a:t>
              </a:r>
              <a:r>
                <a:rPr lang="ja-JP" altLang="en-US" sz="1400" i="1"/>
                <a:t>”</a:t>
              </a:r>
              <a:r>
                <a:rPr lang="en-US" altLang="ja-JP" sz="1400" i="1"/>
                <a:t> with existing devices </a:t>
              </a:r>
              <a:endParaRPr lang="en-US" sz="1400" i="1"/>
            </a:p>
          </p:txBody>
        </p:sp>
        <p:sp>
          <p:nvSpPr>
            <p:cNvPr id="20505" name="TextBox 162"/>
            <p:cNvSpPr txBox="1">
              <a:spLocks noChangeArrowheads="1"/>
            </p:cNvSpPr>
            <p:nvPr/>
          </p:nvSpPr>
          <p:spPr bwMode="auto">
            <a:xfrm>
              <a:off x="6976989" y="1521023"/>
              <a:ext cx="11764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Urban doctor</a:t>
              </a:r>
            </a:p>
          </p:txBody>
        </p:sp>
        <p:sp>
          <p:nvSpPr>
            <p:cNvPr id="20506" name="TextBox 163"/>
            <p:cNvSpPr txBox="1">
              <a:spLocks noChangeArrowheads="1"/>
            </p:cNvSpPr>
            <p:nvPr/>
          </p:nvSpPr>
          <p:spPr bwMode="auto">
            <a:xfrm>
              <a:off x="5880656" y="2209800"/>
              <a:ext cx="761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i="1"/>
                <a:t>(b) FHR</a:t>
              </a:r>
            </a:p>
          </p:txBody>
        </p:sp>
        <p:pic>
          <p:nvPicPr>
            <p:cNvPr id="20507" name="Picture 7" descr="ehealhbox.jpg"/>
            <p:cNvPicPr>
              <a:picLocks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486400"/>
              <a:ext cx="1660525" cy="9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8" name="TextBox 170"/>
            <p:cNvSpPr txBox="1">
              <a:spLocks noChangeArrowheads="1"/>
            </p:cNvSpPr>
            <p:nvPr/>
          </p:nvSpPr>
          <p:spPr bwMode="auto">
            <a:xfrm>
              <a:off x="457200" y="5254823"/>
              <a:ext cx="1676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Rural  Patients</a:t>
              </a:r>
            </a:p>
          </p:txBody>
        </p:sp>
        <p:sp>
          <p:nvSpPr>
            <p:cNvPr id="20509" name="TextBox 171"/>
            <p:cNvSpPr txBox="1">
              <a:spLocks noChangeArrowheads="1"/>
            </p:cNvSpPr>
            <p:nvPr/>
          </p:nvSpPr>
          <p:spPr bwMode="auto">
            <a:xfrm>
              <a:off x="3204975" y="4951512"/>
              <a:ext cx="35306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i="1">
                  <a:solidFill>
                    <a:srgbClr val="FF0000"/>
                  </a:solidFill>
                </a:rPr>
                <a:t>Proposed $300 </a:t>
              </a:r>
              <a:r>
                <a:rPr lang="ja-JP" altLang="en-US" sz="1400" b="1" i="1">
                  <a:solidFill>
                    <a:srgbClr val="FF0000"/>
                  </a:solidFill>
                </a:rPr>
                <a:t>“</a:t>
              </a:r>
              <a:r>
                <a:rPr lang="en-US" altLang="ja-JP" sz="1400" b="1" i="1">
                  <a:solidFill>
                    <a:srgbClr val="FF0000"/>
                  </a:solidFill>
                </a:rPr>
                <a:t>Portable Clinic</a:t>
              </a:r>
              <a:r>
                <a:rPr lang="ja-JP" altLang="en-US" sz="1400" b="1" i="1">
                  <a:solidFill>
                    <a:srgbClr val="FF0000"/>
                  </a:solidFill>
                </a:rPr>
                <a:t>”</a:t>
              </a:r>
              <a:r>
                <a:rPr lang="en-US" altLang="ja-JP" sz="1400" b="1" i="1">
                  <a:solidFill>
                    <a:srgbClr val="FF0000"/>
                  </a:solidFill>
                </a:rPr>
                <a:t> </a:t>
              </a:r>
              <a:endParaRPr lang="en-US" sz="1400" b="1" i="1">
                <a:solidFill>
                  <a:srgbClr val="FF0000"/>
                </a:solidFill>
              </a:endParaRPr>
            </a:p>
          </p:txBody>
        </p:sp>
        <p:pic>
          <p:nvPicPr>
            <p:cNvPr id="20510" name="Picture 172"/>
            <p:cNvPicPr>
              <a:picLocks noChangeAspect="1"/>
            </p:cNvPicPr>
            <p:nvPr/>
          </p:nvPicPr>
          <p:blipFill>
            <a:blip r:embed="rId1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5626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173"/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0" y="2287254"/>
              <a:ext cx="762000" cy="76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2" name="Picture 17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81147" y="1752600"/>
              <a:ext cx="61445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3124323"/>
              <a:ext cx="685800" cy="68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0514" name="TextBox 178"/>
            <p:cNvSpPr txBox="1">
              <a:spLocks noChangeArrowheads="1"/>
            </p:cNvSpPr>
            <p:nvPr/>
          </p:nvSpPr>
          <p:spPr bwMode="auto">
            <a:xfrm>
              <a:off x="1143000" y="2743200"/>
              <a:ext cx="11352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Patients visit</a:t>
              </a:r>
            </a:p>
            <a:p>
              <a:pPr eaLnBrk="1" hangingPunct="1"/>
              <a:r>
                <a:rPr lang="en-US" sz="1400" b="1"/>
                <a:t>clinic</a:t>
              </a:r>
            </a:p>
          </p:txBody>
        </p:sp>
        <p:pic>
          <p:nvPicPr>
            <p:cNvPr id="20515" name="Picture 179"/>
            <p:cNvPicPr>
              <a:picLocks noChangeAspect="1"/>
            </p:cNvPicPr>
            <p:nvPr/>
          </p:nvPicPr>
          <p:blipFill>
            <a:blip r:embed="rId1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932" y="3048000"/>
              <a:ext cx="844364" cy="84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1" name="Straight Arrow Connector 180"/>
            <p:cNvCxnSpPr/>
            <p:nvPr/>
          </p:nvCxnSpPr>
          <p:spPr>
            <a:xfrm rot="16200000" flipH="1">
              <a:off x="7462052" y="2818740"/>
              <a:ext cx="45718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17" name="TextBox 182"/>
            <p:cNvSpPr txBox="1">
              <a:spLocks noChangeArrowheads="1"/>
            </p:cNvSpPr>
            <p:nvPr/>
          </p:nvSpPr>
          <p:spPr bwMode="auto">
            <a:xfrm>
              <a:off x="1371600" y="5943600"/>
              <a:ext cx="1005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Clinic visits </a:t>
              </a:r>
            </a:p>
            <a:p>
              <a:pPr eaLnBrk="1" hangingPunct="1"/>
              <a:r>
                <a:rPr lang="en-US" sz="1400" b="1"/>
                <a:t>patients</a:t>
              </a:r>
            </a:p>
          </p:txBody>
        </p:sp>
        <p:sp>
          <p:nvSpPr>
            <p:cNvPr id="20518" name="TextBox 183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60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i="1"/>
                <a:t>(c) FHR Application Server</a:t>
              </a:r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1295400" y="2667139"/>
              <a:ext cx="1143000" cy="158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1295400" y="5943624"/>
              <a:ext cx="1524000" cy="158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21" name="TextBox 186"/>
            <p:cNvSpPr txBox="1">
              <a:spLocks noChangeArrowheads="1"/>
            </p:cNvSpPr>
            <p:nvPr/>
          </p:nvSpPr>
          <p:spPr bwMode="auto">
            <a:xfrm>
              <a:off x="6172278" y="1524000"/>
              <a:ext cx="7619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i="1"/>
                <a:t>(d) FHR </a:t>
              </a:r>
            </a:p>
            <a:p>
              <a:pPr eaLnBrk="1" hangingPunct="1"/>
              <a:r>
                <a:rPr lang="en-US" sz="1400" i="1"/>
                <a:t>Viewer</a:t>
              </a:r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>
              <a:off x="6858000" y="1828968"/>
              <a:ext cx="990600" cy="380987"/>
            </a:xfrm>
            <a:prstGeom prst="straightConnector1">
              <a:avLst/>
            </a:prstGeom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23" name="TextBox 189"/>
            <p:cNvSpPr txBox="1">
              <a:spLocks noChangeArrowheads="1"/>
            </p:cNvSpPr>
            <p:nvPr/>
          </p:nvSpPr>
          <p:spPr bwMode="auto">
            <a:xfrm>
              <a:off x="381000" y="987623"/>
              <a:ext cx="60452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Phase 1:  System design of a clinic booth using traditional devices and  SW tools </a:t>
              </a:r>
            </a:p>
          </p:txBody>
        </p:sp>
        <p:sp>
          <p:nvSpPr>
            <p:cNvPr id="20524" name="TextBox 190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7536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Phase 2:  Develop a cost effective portable clinic </a:t>
              </a:r>
            </a:p>
          </p:txBody>
        </p:sp>
        <p:cxnSp>
          <p:nvCxnSpPr>
            <p:cNvPr id="208" name="Shape 207"/>
            <p:cNvCxnSpPr>
              <a:endCxn id="178" idx="2"/>
            </p:cNvCxnSpPr>
            <p:nvPr/>
          </p:nvCxnSpPr>
          <p:spPr>
            <a:xfrm flipV="1">
              <a:off x="4708525" y="3810099"/>
              <a:ext cx="1654175" cy="2173212"/>
            </a:xfrm>
            <a:prstGeom prst="bentConnector2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2171719" y="4457767"/>
              <a:ext cx="1066763" cy="5334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838717" y="4305366"/>
              <a:ext cx="990565" cy="9144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457200" y="582613"/>
            <a:ext cx="8432800" cy="488950"/>
          </a:xfrm>
        </p:spPr>
        <p:txBody>
          <a:bodyPr>
            <a:normAutofit fontScale="90000"/>
          </a:bodyPr>
          <a:lstStyle/>
          <a:p>
            <a:r>
              <a:rPr lang="en-US" altLang="ja-JP" sz="3600">
                <a:solidFill>
                  <a:srgbClr val="376092"/>
                </a:solidFill>
                <a:latin typeface="Calibri" charset="0"/>
                <a:ea typeface="ＭＳ Ｐゴシック" charset="0"/>
                <a:cs typeface="ＭＳ Ｐゴシック" charset="0"/>
              </a:rPr>
              <a:t>Can we make it more efficient? Portable?</a:t>
            </a:r>
            <a:endParaRPr lang="ja-JP" altLang="en-US" sz="3600">
              <a:solidFill>
                <a:srgbClr val="37609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5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76092"/>
                </a:solidFill>
                <a:latin typeface="Calibri" charset="0"/>
                <a:ea typeface="ＭＳ Ｐゴシック" charset="0"/>
                <a:cs typeface="ＭＳ Ｐゴシック" charset="0"/>
              </a:rPr>
              <a:t>Affordable ($</a:t>
            </a:r>
            <a:r>
              <a:rPr lang="en-US" dirty="0" smtClean="0">
                <a:solidFill>
                  <a:srgbClr val="376092"/>
                </a:solidFill>
                <a:latin typeface="Calibri" charset="0"/>
                <a:ea typeface="ＭＳ Ｐゴシック" charset="0"/>
                <a:cs typeface="ＭＳ Ｐゴシック" charset="0"/>
              </a:rPr>
              <a:t>300?) </a:t>
            </a:r>
            <a:r>
              <a:rPr lang="en-US" dirty="0">
                <a:solidFill>
                  <a:srgbClr val="376092"/>
                </a:solidFill>
                <a:latin typeface="Calibri" charset="0"/>
                <a:ea typeface="ＭＳ Ｐゴシック" charset="0"/>
                <a:cs typeface="ＭＳ Ｐゴシック" charset="0"/>
              </a:rPr>
              <a:t>Portable Clinic</a:t>
            </a:r>
          </a:p>
        </p:txBody>
      </p:sp>
      <p:pic>
        <p:nvPicPr>
          <p:cNvPr id="25602" name="Picture 4" descr="ehealh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412776"/>
            <a:ext cx="5322887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1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タイトル 1"/>
          <p:cNvSpPr>
            <a:spLocks noGrp="1"/>
          </p:cNvSpPr>
          <p:nvPr>
            <p:ph type="title"/>
          </p:nvPr>
        </p:nvSpPr>
        <p:spPr>
          <a:xfrm>
            <a:off x="147638" y="182091"/>
            <a:ext cx="7666037" cy="582613"/>
          </a:xfrm>
        </p:spPr>
        <p:txBody>
          <a:bodyPr/>
          <a:lstStyle/>
          <a:p>
            <a:r>
              <a:rPr lang="en-US" altLang="ja-JP" sz="2400" dirty="0" smtClean="0">
                <a:latin typeface="HGPｺﾞｼｯｸM" charset="0"/>
                <a:ea typeface="HGPｺﾞｼｯｸM" charset="0"/>
                <a:cs typeface="HGPｺﾞｼｯｸM" charset="0"/>
              </a:rPr>
              <a:t>The prototype used in field</a:t>
            </a:r>
            <a:endParaRPr lang="ja-JP" altLang="en-US" sz="2400" dirty="0"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pic>
        <p:nvPicPr>
          <p:cNvPr id="31746" name="図 95" descr="ImgGA10150730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7345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712913"/>
            <a:ext cx="1244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テキスト ボックス 18"/>
          <p:cNvSpPr txBox="1">
            <a:spLocks noChangeArrowheads="1"/>
          </p:cNvSpPr>
          <p:nvPr/>
        </p:nvSpPr>
        <p:spPr bwMode="auto">
          <a:xfrm>
            <a:off x="6645275" y="2505075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Blood sugar meter</a:t>
            </a:r>
            <a:endParaRPr lang="ja-JP" altLang="en-US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sp>
        <p:nvSpPr>
          <p:cNvPr id="31749" name="テキスト ボックス 19"/>
          <p:cNvSpPr txBox="1">
            <a:spLocks noChangeArrowheads="1"/>
          </p:cNvSpPr>
          <p:nvPr/>
        </p:nvSpPr>
        <p:spPr bwMode="auto">
          <a:xfrm>
            <a:off x="5148263" y="2468563"/>
            <a:ext cx="1516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Pulse oximeter</a:t>
            </a:r>
          </a:p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(Oxygen in blood)</a:t>
            </a:r>
          </a:p>
          <a:p>
            <a:pPr algn="ctr" eaLnBrk="1" hangingPunct="1"/>
            <a:endParaRPr lang="en-US" altLang="ja-JP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802063"/>
            <a:ext cx="283051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正方形/長方形 107"/>
          <p:cNvSpPr/>
          <p:nvPr/>
        </p:nvSpPr>
        <p:spPr>
          <a:xfrm>
            <a:off x="539750" y="1354138"/>
            <a:ext cx="7920038" cy="4679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1752" name="テキスト ボックス 17"/>
          <p:cNvSpPr txBox="1">
            <a:spLocks noChangeArrowheads="1"/>
          </p:cNvSpPr>
          <p:nvPr/>
        </p:nvSpPr>
        <p:spPr bwMode="auto">
          <a:xfrm>
            <a:off x="2555875" y="5661025"/>
            <a:ext cx="142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Android terminal</a:t>
            </a:r>
            <a:endParaRPr lang="ja-JP" altLang="en-US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pic>
        <p:nvPicPr>
          <p:cNvPr id="31753" name="図 104" descr="b-mobile_doccica_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37063"/>
            <a:ext cx="9763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テキスト ボックス 17"/>
          <p:cNvSpPr txBox="1">
            <a:spLocks noChangeArrowheads="1"/>
          </p:cNvSpPr>
          <p:nvPr/>
        </p:nvSpPr>
        <p:spPr bwMode="auto">
          <a:xfrm>
            <a:off x="2051050" y="4724400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Mobile modem</a:t>
            </a:r>
            <a:endParaRPr lang="ja-JP" altLang="en-US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pic>
        <p:nvPicPr>
          <p:cNvPr id="31755" name="図 107" descr="551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13075"/>
            <a:ext cx="20193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テキスト ボックス 17"/>
          <p:cNvSpPr txBox="1">
            <a:spLocks noChangeArrowheads="1"/>
          </p:cNvSpPr>
          <p:nvPr/>
        </p:nvSpPr>
        <p:spPr bwMode="auto">
          <a:xfrm>
            <a:off x="755650" y="4141788"/>
            <a:ext cx="757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Buttery</a:t>
            </a:r>
            <a:endParaRPr lang="ja-JP" altLang="en-US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654050" y="1506538"/>
            <a:ext cx="7662863" cy="4456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2" name="グループ化 67"/>
          <p:cNvGrpSpPr>
            <a:grpSpLocks/>
          </p:cNvGrpSpPr>
          <p:nvPr/>
        </p:nvGrpSpPr>
        <p:grpSpPr bwMode="auto">
          <a:xfrm>
            <a:off x="684213" y="1570038"/>
            <a:ext cx="2752725" cy="4335462"/>
            <a:chOff x="684037" y="1569988"/>
            <a:chExt cx="2752901" cy="4335462"/>
          </a:xfrm>
        </p:grpSpPr>
        <p:pic>
          <p:nvPicPr>
            <p:cNvPr id="31774" name="図 39" descr="12527750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569988"/>
              <a:ext cx="1439862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5" name="テキスト ボックス 16"/>
            <p:cNvSpPr txBox="1">
              <a:spLocks noChangeArrowheads="1"/>
            </p:cNvSpPr>
            <p:nvPr/>
          </p:nvSpPr>
          <p:spPr bwMode="auto">
            <a:xfrm>
              <a:off x="684037" y="1569988"/>
              <a:ext cx="13676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400" b="1">
                  <a:solidFill>
                    <a:srgbClr val="FF6600"/>
                  </a:solidFill>
                  <a:latin typeface="HGPｺﾞｼｯｸM" charset="0"/>
                  <a:ea typeface="HGPｺﾞｼｯｸM" charset="0"/>
                  <a:cs typeface="HGPｺﾞｼｯｸM" charset="0"/>
                </a:rPr>
                <a:t>Barcode reader</a:t>
              </a:r>
              <a:endParaRPr lang="ja-JP" altLang="en-US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2195434" y="1569988"/>
              <a:ext cx="936685" cy="576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31777" name="グループ化 61"/>
            <p:cNvGrpSpPr>
              <a:grpSpLocks/>
            </p:cNvGrpSpPr>
            <p:nvPr/>
          </p:nvGrpSpPr>
          <p:grpSpPr bwMode="auto">
            <a:xfrm>
              <a:off x="2322513" y="1641425"/>
              <a:ext cx="288925" cy="144463"/>
              <a:chOff x="2699792" y="1412776"/>
              <a:chExt cx="576064" cy="288032"/>
            </a:xfrm>
          </p:grpSpPr>
          <p:cxnSp>
            <p:nvCxnSpPr>
              <p:cNvPr id="120" name="直線コネクタ 119"/>
              <p:cNvCxnSpPr/>
              <p:nvPr/>
            </p:nvCxnSpPr>
            <p:spPr>
              <a:xfrm>
                <a:off x="2772453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2845258" y="1412776"/>
                <a:ext cx="0" cy="2880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>
                <a:off x="2924392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>
                <a:off x="2987699" y="141277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3133307" y="1412776"/>
                <a:ext cx="0" cy="28803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3060504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3202945" y="1412776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2699650" y="1412776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3275750" y="1412776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正方形/長方形 128"/>
            <p:cNvSpPr/>
            <p:nvPr/>
          </p:nvSpPr>
          <p:spPr>
            <a:xfrm>
              <a:off x="2347843" y="1722388"/>
              <a:ext cx="936685" cy="576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31779" name="グループ化 72"/>
            <p:cNvGrpSpPr>
              <a:grpSpLocks/>
            </p:cNvGrpSpPr>
            <p:nvPr/>
          </p:nvGrpSpPr>
          <p:grpSpPr bwMode="auto">
            <a:xfrm>
              <a:off x="2474913" y="1793825"/>
              <a:ext cx="288925" cy="144463"/>
              <a:chOff x="2699792" y="1412776"/>
              <a:chExt cx="576064" cy="288032"/>
            </a:xfrm>
          </p:grpSpPr>
          <p:cxnSp>
            <p:nvCxnSpPr>
              <p:cNvPr id="131" name="直線コネクタ 130"/>
              <p:cNvCxnSpPr/>
              <p:nvPr/>
            </p:nvCxnSpPr>
            <p:spPr>
              <a:xfrm>
                <a:off x="2772471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2845276" y="1412776"/>
                <a:ext cx="0" cy="2880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2924410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2987717" y="141277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33325" y="1412776"/>
                <a:ext cx="0" cy="28803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060522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3202963" y="1412776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2699668" y="1412776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3275768" y="1412776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正方形/長方形 139"/>
            <p:cNvSpPr/>
            <p:nvPr/>
          </p:nvSpPr>
          <p:spPr>
            <a:xfrm>
              <a:off x="2500253" y="1874788"/>
              <a:ext cx="936685" cy="576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31781" name="グループ化 83"/>
            <p:cNvGrpSpPr>
              <a:grpSpLocks/>
            </p:cNvGrpSpPr>
            <p:nvPr/>
          </p:nvGrpSpPr>
          <p:grpSpPr bwMode="auto">
            <a:xfrm>
              <a:off x="2627313" y="1946225"/>
              <a:ext cx="288925" cy="144463"/>
              <a:chOff x="2699792" y="1412776"/>
              <a:chExt cx="576064" cy="288032"/>
            </a:xfrm>
          </p:grpSpPr>
          <p:cxnSp>
            <p:nvCxnSpPr>
              <p:cNvPr id="142" name="直線コネクタ 141"/>
              <p:cNvCxnSpPr/>
              <p:nvPr/>
            </p:nvCxnSpPr>
            <p:spPr>
              <a:xfrm>
                <a:off x="2772491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2845296" y="1412776"/>
                <a:ext cx="0" cy="2880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924430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987737" y="141277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3133345" y="1412776"/>
                <a:ext cx="0" cy="28803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>
                <a:off x="3060542" y="1412776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3202983" y="1412776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2699688" y="1412776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3275788" y="1412776"/>
                <a:ext cx="0" cy="2880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フローチャート : 複数書類 155"/>
            <p:cNvSpPr/>
            <p:nvPr/>
          </p:nvSpPr>
          <p:spPr>
            <a:xfrm>
              <a:off x="755479" y="4665613"/>
              <a:ext cx="1295483" cy="1152525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31783" name="テキスト ボックス 17"/>
            <p:cNvSpPr txBox="1">
              <a:spLocks noChangeArrowheads="1"/>
            </p:cNvSpPr>
            <p:nvPr/>
          </p:nvSpPr>
          <p:spPr bwMode="auto">
            <a:xfrm>
              <a:off x="827088" y="4881513"/>
              <a:ext cx="7761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FF6600"/>
                  </a:solidFill>
                  <a:latin typeface="HGPｺﾞｼｯｸM" charset="0"/>
                  <a:ea typeface="HGPｺﾞｼｯｸM" charset="0"/>
                  <a:cs typeface="HGPｺﾞｼｯｸM" charset="0"/>
                </a:rPr>
                <a:t>Paper </a:t>
              </a:r>
            </a:p>
            <a:p>
              <a:pPr eaLnBrk="1" hangingPunct="1"/>
              <a:r>
                <a:rPr lang="en-US" altLang="ja-JP" sz="1400" b="1">
                  <a:solidFill>
                    <a:srgbClr val="FF6600"/>
                  </a:solidFill>
                  <a:latin typeface="HGPｺﾞｼｯｸM" charset="0"/>
                  <a:ea typeface="HGPｺﾞｼｯｸM" charset="0"/>
                  <a:cs typeface="HGPｺﾞｼｯｸM" charset="0"/>
                </a:rPr>
                <a:t>and pen</a:t>
              </a:r>
              <a:endParaRPr lang="ja-JP" altLang="en-US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endParaRPr>
            </a:p>
          </p:txBody>
        </p:sp>
        <p:pic>
          <p:nvPicPr>
            <p:cNvPr id="3178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241875"/>
              <a:ext cx="88582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9" name="正方形/長方形 158"/>
          <p:cNvSpPr/>
          <p:nvPr/>
        </p:nvSpPr>
        <p:spPr>
          <a:xfrm>
            <a:off x="3348038" y="922338"/>
            <a:ext cx="20161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3492500" y="1074738"/>
            <a:ext cx="1727200" cy="27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31762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907">
            <a:off x="6357938" y="2795588"/>
            <a:ext cx="20955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図 165" descr="4336_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924175"/>
            <a:ext cx="8778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テキスト ボックス 17"/>
          <p:cNvSpPr txBox="1">
            <a:spLocks noChangeArrowheads="1"/>
          </p:cNvSpPr>
          <p:nvPr/>
        </p:nvSpPr>
        <p:spPr bwMode="auto">
          <a:xfrm>
            <a:off x="4425950" y="3194050"/>
            <a:ext cx="1946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Urine tester tape</a:t>
            </a:r>
          </a:p>
          <a:p>
            <a:pPr algn="ctr" eaLnBrk="1" hangingPunct="1"/>
            <a:r>
              <a:rPr lang="ja-JP" altLang="en-US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（</a:t>
            </a:r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protein, sugar</a:t>
            </a:r>
            <a:r>
              <a:rPr lang="ja-JP" altLang="en-US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）</a:t>
            </a:r>
          </a:p>
        </p:txBody>
      </p:sp>
      <p:pic>
        <p:nvPicPr>
          <p:cNvPr id="31766" name="図 69" descr="31KK0THE4ML__AA115_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テキスト ボックス 19"/>
          <p:cNvSpPr txBox="1">
            <a:spLocks noChangeArrowheads="1"/>
          </p:cNvSpPr>
          <p:nvPr/>
        </p:nvSpPr>
        <p:spPr bwMode="auto">
          <a:xfrm>
            <a:off x="3563938" y="2349500"/>
            <a:ext cx="166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Measure</a:t>
            </a:r>
          </a:p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(Height, Waist, Hip)</a:t>
            </a:r>
          </a:p>
        </p:txBody>
      </p:sp>
      <p:pic>
        <p:nvPicPr>
          <p:cNvPr id="31768" name="図 67" descr="ms_74002THB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9953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テキスト ボックス 17"/>
          <p:cNvSpPr txBox="1">
            <a:spLocks noChangeArrowheads="1"/>
          </p:cNvSpPr>
          <p:nvPr/>
        </p:nvSpPr>
        <p:spPr bwMode="auto">
          <a:xfrm>
            <a:off x="6084888" y="5516563"/>
            <a:ext cx="1165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Weight scale</a:t>
            </a:r>
            <a:endParaRPr lang="ja-JP" altLang="en-US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sp>
        <p:nvSpPr>
          <p:cNvPr id="31770" name="テキスト ボックス 17"/>
          <p:cNvSpPr txBox="1">
            <a:spLocks noChangeArrowheads="1"/>
          </p:cNvSpPr>
          <p:nvPr/>
        </p:nvSpPr>
        <p:spPr bwMode="auto">
          <a:xfrm>
            <a:off x="6156325" y="3573463"/>
            <a:ext cx="132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Blood pressure</a:t>
            </a:r>
            <a:endParaRPr lang="ja-JP" altLang="en-US" sz="1400" b="1">
              <a:solidFill>
                <a:srgbClr val="FF6600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pic>
        <p:nvPicPr>
          <p:cNvPr id="31771" name="図 78" descr="20110922113644_933_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2" name="テキスト ボックス 16"/>
          <p:cNvSpPr txBox="1">
            <a:spLocks noChangeArrowheads="1"/>
          </p:cNvSpPr>
          <p:nvPr/>
        </p:nvSpPr>
        <p:spPr bwMode="auto">
          <a:xfrm>
            <a:off x="2051050" y="2401888"/>
            <a:ext cx="1171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Name cards </a:t>
            </a:r>
          </a:p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with barcode</a:t>
            </a:r>
          </a:p>
        </p:txBody>
      </p:sp>
      <p:sp>
        <p:nvSpPr>
          <p:cNvPr id="31773" name="テキスト ボックス 16"/>
          <p:cNvSpPr txBox="1">
            <a:spLocks noChangeArrowheads="1"/>
          </p:cNvSpPr>
          <p:nvPr/>
        </p:nvSpPr>
        <p:spPr bwMode="auto">
          <a:xfrm>
            <a:off x="3059113" y="3141663"/>
            <a:ext cx="820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Thermo </a:t>
            </a:r>
          </a:p>
          <a:p>
            <a:pPr algn="ctr" eaLnBrk="1" hangingPunct="1"/>
            <a:r>
              <a:rPr lang="en-US" altLang="ja-JP" sz="1400" b="1">
                <a:solidFill>
                  <a:srgbClr val="FF6600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meter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60648"/>
            <a:ext cx="321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cost vs. Accuracy </a:t>
            </a:r>
            <a:endParaRPr lang="en-US" dirty="0"/>
          </a:p>
        </p:txBody>
      </p:sp>
      <p:pic>
        <p:nvPicPr>
          <p:cNvPr id="4" name="Picture 3" descr="imgres-2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49" y="5949280"/>
            <a:ext cx="1839450" cy="8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8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the sensors: Concept of Triage to convince the patient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5661248"/>
            <a:ext cx="609600" cy="285031"/>
          </a:xfrm>
        </p:spPr>
        <p:txBody>
          <a:bodyPr/>
          <a:lstStyle/>
          <a:p>
            <a:pPr>
              <a:defRPr/>
            </a:pPr>
            <a:fld id="{B2F15156-A1E7-8444-A407-B52D93C36D1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9" name="正方形/長方形 19"/>
          <p:cNvSpPr/>
          <p:nvPr/>
        </p:nvSpPr>
        <p:spPr bwMode="auto">
          <a:xfrm flipH="1">
            <a:off x="4644008" y="1772816"/>
            <a:ext cx="1656184" cy="936104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4" name="正方形/長方形 15"/>
          <p:cNvSpPr/>
          <p:nvPr/>
        </p:nvSpPr>
        <p:spPr bwMode="auto">
          <a:xfrm flipH="1">
            <a:off x="6732240" y="1772816"/>
            <a:ext cx="1656184" cy="936104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6" name="正方形/長方形 7"/>
          <p:cNvSpPr/>
          <p:nvPr/>
        </p:nvSpPr>
        <p:spPr bwMode="auto">
          <a:xfrm>
            <a:off x="2555776" y="1772816"/>
            <a:ext cx="1800200" cy="936104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7" name="正方形/長方形 8"/>
          <p:cNvSpPr/>
          <p:nvPr/>
        </p:nvSpPr>
        <p:spPr bwMode="auto">
          <a:xfrm>
            <a:off x="683568" y="1772816"/>
            <a:ext cx="1584176" cy="93109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04048" y="2882553"/>
            <a:ext cx="33843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83568" y="2924944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2852936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2924944"/>
            <a:ext cx="9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Risky</a:t>
            </a:r>
            <a:endParaRPr lang="en-US" dirty="0"/>
          </a:p>
        </p:txBody>
      </p:sp>
      <p:graphicFrame>
        <p:nvGraphicFramePr>
          <p:cNvPr id="22" name="コンテンツ プレースホルダ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05566"/>
              </p:ext>
            </p:extLst>
          </p:nvPr>
        </p:nvGraphicFramePr>
        <p:xfrm>
          <a:off x="183916" y="3356992"/>
          <a:ext cx="8942388" cy="3017231"/>
        </p:xfrm>
        <a:graphic>
          <a:graphicData uri="http://schemas.openxmlformats.org/drawingml/2006/table">
            <a:tbl>
              <a:tblPr/>
              <a:tblGrid>
                <a:gridCol w="2297113"/>
                <a:gridCol w="1589087"/>
                <a:gridCol w="1992313"/>
                <a:gridCol w="1938337"/>
                <a:gridCol w="1125538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Green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Yellow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Orange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Red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Blood Pressure (mmHg)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&lt;140 mmHg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140≦ &lt;160 mmHg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160≦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　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&lt;180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180≦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&lt;90 mmHg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90≦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&lt;100 mmHg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100≦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　　</a:t>
                      </a: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&lt;110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110≦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Blood Sugar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&lt;100mg/dl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100≦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&lt;126mg/dl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126≦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 200mg/dl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≧200mg/dl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Postprandial Blood Sugar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&lt;140mg/dl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140≦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&lt;200mg/dl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200≦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 300mg/dl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≧300mg/dl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Urine test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…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SpO2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≧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96%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93≦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　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&lt;96%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90≦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　　</a:t>
                      </a:r>
                      <a:r>
                        <a:rPr kumimoji="0" lang="fr-FR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&lt;93%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&lt;90%</a:t>
                      </a:r>
                    </a:p>
                  </a:txBody>
                  <a:tcPr marL="3836" marR="3836" marT="3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272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39719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10417" r="10176" b="28125"/>
          <a:stretch>
            <a:fillRect/>
          </a:stretch>
        </p:blipFill>
        <p:spPr bwMode="auto">
          <a:xfrm rot="-1186773">
            <a:off x="5764213" y="1058863"/>
            <a:ext cx="2876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8333" r="36530" b="22917"/>
          <a:stretch>
            <a:fillRect/>
          </a:stretch>
        </p:blipFill>
        <p:spPr bwMode="auto">
          <a:xfrm rot="-1150987">
            <a:off x="4589463" y="2555875"/>
            <a:ext cx="431323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SC_08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1463"/>
            <a:ext cx="2286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3886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 eaLnBrk="1" hangingPunct="1"/>
            <a:endParaRPr lang="en-US" sz="1600" dirty="0">
              <a:solidFill>
                <a:srgbClr val="C00000"/>
              </a:solidFill>
              <a:latin typeface="Century Gothic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5D2B23-FAC3-FF40-AD8D-4DFDF4139606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1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Agenda</a:t>
            </a:r>
          </a:p>
        </p:txBody>
      </p:sp>
      <p:sp>
        <p:nvSpPr>
          <p:cNvPr id="174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Gill Sans" charset="0"/>
              <a:ea typeface="ＭＳ Ｐゴシック" charset="0"/>
            </a:endParaRPr>
          </a:p>
          <a:p>
            <a:r>
              <a:rPr lang="en-US" dirty="0" err="1" smtClean="0">
                <a:latin typeface="Gill Sans" charset="0"/>
                <a:ea typeface="ＭＳ Ｐゴシック" charset="0"/>
              </a:rPr>
              <a:t>GramHealth</a:t>
            </a:r>
            <a:endParaRPr lang="en-US" dirty="0">
              <a:latin typeface="Gill Sans" charset="0"/>
              <a:ea typeface="ＭＳ Ｐゴシック" charset="0"/>
            </a:endParaRPr>
          </a:p>
          <a:p>
            <a:endParaRPr lang="en-US" dirty="0">
              <a:latin typeface="Gill Sans" charset="0"/>
              <a:ea typeface="ＭＳ Ｐゴシック" charset="0"/>
            </a:endParaRPr>
          </a:p>
          <a:p>
            <a:r>
              <a:rPr lang="en-US" dirty="0" err="1" smtClean="0">
                <a:latin typeface="Gill Sans" charset="0"/>
                <a:ea typeface="ＭＳ Ｐゴシック" charset="0"/>
              </a:rPr>
              <a:t>UnReached</a:t>
            </a:r>
            <a:r>
              <a:rPr lang="en-US" dirty="0" smtClean="0">
                <a:latin typeface="Gill Sans" charset="0"/>
                <a:ea typeface="ＭＳ Ｐゴシック" charset="0"/>
              </a:rPr>
              <a:t> People</a:t>
            </a:r>
            <a:endParaRPr lang="en-US" dirty="0">
              <a:latin typeface="Gill Sans" charset="0"/>
              <a:ea typeface="ＭＳ Ｐゴシック" charset="0"/>
            </a:endParaRPr>
          </a:p>
          <a:p>
            <a:endParaRPr lang="en-US" dirty="0">
              <a:latin typeface="Gill Sans" charset="0"/>
              <a:ea typeface="ＭＳ Ｐゴシック" charset="0"/>
            </a:endParaRPr>
          </a:p>
          <a:p>
            <a:r>
              <a:rPr lang="en-US" dirty="0" smtClean="0">
                <a:latin typeface="Gill Sans" charset="0"/>
                <a:ea typeface="ＭＳ Ｐゴシック" charset="0"/>
              </a:rPr>
              <a:t>Affordable and Usable Healthcare System</a:t>
            </a:r>
          </a:p>
          <a:p>
            <a:endParaRPr lang="en-US" dirty="0">
              <a:latin typeface="Gill Sans" charset="0"/>
              <a:ea typeface="ＭＳ Ｐゴシック" charset="0"/>
            </a:endParaRPr>
          </a:p>
          <a:p>
            <a:r>
              <a:rPr lang="en-US" dirty="0" smtClean="0">
                <a:latin typeface="Gill Sans" charset="0"/>
                <a:ea typeface="ＭＳ Ｐゴシック" charset="0"/>
              </a:rPr>
              <a:t>Portable Clinic and </a:t>
            </a:r>
            <a:r>
              <a:rPr lang="en-US" dirty="0" err="1" smtClean="0">
                <a:latin typeface="Gill Sans" charset="0"/>
                <a:ea typeface="ＭＳ Ｐゴシック" charset="0"/>
              </a:rPr>
              <a:t>GramHealth</a:t>
            </a:r>
            <a:r>
              <a:rPr lang="en-US" dirty="0" smtClean="0">
                <a:latin typeface="Gill Sans" charset="0"/>
                <a:ea typeface="ＭＳ Ｐゴシック" charset="0"/>
              </a:rPr>
              <a:t> : Experimental Results and Comments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819775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(c) Ashir Ahmed, 2012</a:t>
            </a:r>
          </a:p>
        </p:txBody>
      </p:sp>
    </p:spTree>
    <p:extLst>
      <p:ext uri="{BB962C8B-B14F-4D97-AF65-F5344CB8AC3E}">
        <p14:creationId xmlns:p14="http://schemas.microsoft.com/office/powerpoint/2010/main" val="3244392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PHR collection for preventive healthcare</a:t>
            </a:r>
            <a:endParaRPr lang="ja-JP" alt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スライド番号プレースホルダ 4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DEEFC4-1FBB-CF49-8B10-87A3C6B94AF3}" type="slidenum">
              <a:rPr lang="en-US" altLang="ja-JP" sz="1600">
                <a:solidFill>
                  <a:srgbClr val="1F1F1F"/>
                </a:solidFill>
              </a:rPr>
              <a:pPr/>
              <a:t>19</a:t>
            </a:fld>
            <a:endParaRPr lang="en-US" altLang="ja-JP" sz="1600">
              <a:solidFill>
                <a:srgbClr val="1F1F1F"/>
              </a:solidFill>
            </a:endParaRPr>
          </a:p>
        </p:txBody>
      </p:sp>
      <p:grpSp>
        <p:nvGrpSpPr>
          <p:cNvPr id="14" name="図形グループ 82"/>
          <p:cNvGrpSpPr>
            <a:grpSpLocks/>
          </p:cNvGrpSpPr>
          <p:nvPr/>
        </p:nvGrpSpPr>
        <p:grpSpPr bwMode="auto">
          <a:xfrm>
            <a:off x="6400800" y="1733550"/>
            <a:ext cx="2743200" cy="2990850"/>
            <a:chOff x="6400800" y="1733490"/>
            <a:chExt cx="2743200" cy="2990910"/>
          </a:xfrm>
        </p:grpSpPr>
        <p:sp>
          <p:nvSpPr>
            <p:cNvPr id="54" name="円/楕円 53"/>
            <p:cNvSpPr/>
            <p:nvPr/>
          </p:nvSpPr>
          <p:spPr>
            <a:xfrm>
              <a:off x="6400800" y="2819362"/>
              <a:ext cx="2743200" cy="19050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9978" name="Picture 2" descr="X:\Resized\DSCF21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79"/>
            <a:stretch>
              <a:fillRect/>
            </a:stretch>
          </p:blipFill>
          <p:spPr bwMode="auto">
            <a:xfrm>
              <a:off x="7543800" y="2266790"/>
              <a:ext cx="1143000" cy="116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9" name="TextBox 60"/>
            <p:cNvSpPr txBox="1">
              <a:spLocks noChangeArrowheads="1"/>
            </p:cNvSpPr>
            <p:nvPr/>
          </p:nvSpPr>
          <p:spPr bwMode="auto">
            <a:xfrm>
              <a:off x="6553200" y="1733490"/>
              <a:ext cx="25141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i="1">
                  <a:solidFill>
                    <a:srgbClr val="800000"/>
                  </a:solidFill>
                </a:rPr>
                <a:t>Doctors in Urban Area </a:t>
              </a:r>
            </a:p>
          </p:txBody>
        </p:sp>
      </p:grpSp>
      <p:grpSp>
        <p:nvGrpSpPr>
          <p:cNvPr id="19" name="図形グループ 93"/>
          <p:cNvGrpSpPr>
            <a:grpSpLocks/>
          </p:cNvGrpSpPr>
          <p:nvPr/>
        </p:nvGrpSpPr>
        <p:grpSpPr bwMode="auto">
          <a:xfrm>
            <a:off x="3048000" y="2257425"/>
            <a:ext cx="4495800" cy="590550"/>
            <a:chOff x="3048000" y="2257505"/>
            <a:chExt cx="4495800" cy="590390"/>
          </a:xfrm>
        </p:grpSpPr>
        <p:sp>
          <p:nvSpPr>
            <p:cNvPr id="59" name="雲形吹き出し 58"/>
            <p:cNvSpPr/>
            <p:nvPr/>
          </p:nvSpPr>
          <p:spPr>
            <a:xfrm>
              <a:off x="5410200" y="2257505"/>
              <a:ext cx="1066800" cy="533255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ja-JP" sz="11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Internet</a:t>
              </a:r>
              <a:endParaRPr lang="ja-JP" altLang="en-US" sz="11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1" name="直線コネクタ 60"/>
            <p:cNvCxnSpPr>
              <a:endCxn id="59" idx="0"/>
            </p:cNvCxnSpPr>
            <p:nvPr/>
          </p:nvCxnSpPr>
          <p:spPr>
            <a:xfrm flipV="1">
              <a:off x="3048000" y="2524133"/>
              <a:ext cx="2365375" cy="1428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59" idx="2"/>
            </p:cNvCxnSpPr>
            <p:nvPr/>
          </p:nvCxnSpPr>
          <p:spPr>
            <a:xfrm>
              <a:off x="6475413" y="2524133"/>
              <a:ext cx="1068387" cy="323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図形グループ 81"/>
          <p:cNvGrpSpPr>
            <a:grpSpLocks/>
          </p:cNvGrpSpPr>
          <p:nvPr/>
        </p:nvGrpSpPr>
        <p:grpSpPr bwMode="auto">
          <a:xfrm>
            <a:off x="60325" y="1733550"/>
            <a:ext cx="5270500" cy="4252913"/>
            <a:chOff x="60843" y="1733490"/>
            <a:chExt cx="5269848" cy="4253218"/>
          </a:xfrm>
        </p:grpSpPr>
        <p:sp>
          <p:nvSpPr>
            <p:cNvPr id="53" name="円/楕円 52"/>
            <p:cNvSpPr/>
            <p:nvPr/>
          </p:nvSpPr>
          <p:spPr>
            <a:xfrm>
              <a:off x="454494" y="2285980"/>
              <a:ext cx="4876197" cy="2514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9970" name="Picture 7" descr="1 (41)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3" y="2133600"/>
              <a:ext cx="158684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1" name="図 9" descr="portable-clinic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579" y="2163763"/>
              <a:ext cx="1422400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2" name="TextBox 60"/>
            <p:cNvSpPr txBox="1">
              <a:spLocks noChangeArrowheads="1"/>
            </p:cNvSpPr>
            <p:nvPr/>
          </p:nvSpPr>
          <p:spPr bwMode="auto">
            <a:xfrm>
              <a:off x="1282962" y="1733490"/>
              <a:ext cx="2069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i="1">
                  <a:solidFill>
                    <a:srgbClr val="800000"/>
                  </a:solidFill>
                </a:rPr>
                <a:t>Patients in Village </a:t>
              </a:r>
            </a:p>
          </p:txBody>
        </p:sp>
        <p:pic>
          <p:nvPicPr>
            <p:cNvPr id="39973" name="Picture 4" descr="ehealhbox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00600"/>
              <a:ext cx="1676400" cy="118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図形グループ 86"/>
          <p:cNvGrpSpPr>
            <a:grpSpLocks/>
          </p:cNvGrpSpPr>
          <p:nvPr/>
        </p:nvGrpSpPr>
        <p:grpSpPr bwMode="auto">
          <a:xfrm>
            <a:off x="2044700" y="3505200"/>
            <a:ext cx="1535113" cy="973138"/>
            <a:chOff x="2044566" y="3505200"/>
            <a:chExt cx="1535113" cy="973138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2044566" y="3505200"/>
              <a:ext cx="1077913" cy="973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ja-JP" sz="1800" i="1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Gill Sans" charset="0"/>
                </a:rPr>
                <a:t>2. Health</a:t>
              </a:r>
            </a:p>
            <a:p>
              <a:pPr algn="ctr"/>
              <a:r>
                <a:rPr lang="en-US" altLang="ja-JP" sz="1800" i="1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Gill Sans" charset="0"/>
                </a:rPr>
                <a:t>checkup</a:t>
              </a:r>
              <a:endParaRPr lang="ja-JP" altLang="en-US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  <p:sp>
          <p:nvSpPr>
            <p:cNvPr id="6" name="右矢印 5"/>
            <p:cNvSpPr/>
            <p:nvPr/>
          </p:nvSpPr>
          <p:spPr bwMode="auto">
            <a:xfrm>
              <a:off x="3219316" y="3830638"/>
              <a:ext cx="360363" cy="503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</p:grpSp>
      <p:grpSp>
        <p:nvGrpSpPr>
          <p:cNvPr id="23" name="図形グループ 85"/>
          <p:cNvGrpSpPr>
            <a:grpSpLocks/>
          </p:cNvGrpSpPr>
          <p:nvPr/>
        </p:nvGrpSpPr>
        <p:grpSpPr bwMode="auto">
          <a:xfrm>
            <a:off x="34925" y="3657600"/>
            <a:ext cx="1960563" cy="685800"/>
            <a:chOff x="34791" y="3657600"/>
            <a:chExt cx="1960563" cy="685800"/>
          </a:xfrm>
        </p:grpSpPr>
        <p:sp>
          <p:nvSpPr>
            <p:cNvPr id="4" name="右矢印 3"/>
            <p:cNvSpPr/>
            <p:nvPr/>
          </p:nvSpPr>
          <p:spPr bwMode="auto">
            <a:xfrm>
              <a:off x="1636579" y="3830638"/>
              <a:ext cx="358775" cy="503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  <p:sp>
          <p:nvSpPr>
            <p:cNvPr id="3" name="正方形/長方形 2"/>
            <p:cNvSpPr/>
            <p:nvPr/>
          </p:nvSpPr>
          <p:spPr bwMode="auto">
            <a:xfrm>
              <a:off x="34791" y="3657600"/>
              <a:ext cx="1528763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i="1" dirty="0">
                  <a:solidFill>
                    <a:schemeClr val="tx1"/>
                  </a:solidFill>
                  <a:latin typeface="Gill Sans"/>
                  <a:cs typeface="Gill Sans"/>
                </a:rPr>
                <a:t>1. Registration</a:t>
              </a:r>
            </a:p>
          </p:txBody>
        </p:sp>
      </p:grpSp>
      <p:grpSp>
        <p:nvGrpSpPr>
          <p:cNvPr id="24" name="図形グループ 88"/>
          <p:cNvGrpSpPr>
            <a:grpSpLocks/>
          </p:cNvGrpSpPr>
          <p:nvPr/>
        </p:nvGrpSpPr>
        <p:grpSpPr bwMode="auto">
          <a:xfrm>
            <a:off x="3651250" y="1143000"/>
            <a:ext cx="993775" cy="3335338"/>
            <a:chOff x="3651116" y="1143000"/>
            <a:chExt cx="993775" cy="3335338"/>
          </a:xfrm>
        </p:grpSpPr>
        <p:grpSp>
          <p:nvGrpSpPr>
            <p:cNvPr id="39954" name="図形グループ 84"/>
            <p:cNvGrpSpPr>
              <a:grpSpLocks/>
            </p:cNvGrpSpPr>
            <p:nvPr/>
          </p:nvGrpSpPr>
          <p:grpSpPr bwMode="auto">
            <a:xfrm>
              <a:off x="3651116" y="1143000"/>
              <a:ext cx="993775" cy="3335338"/>
              <a:chOff x="3651116" y="1143000"/>
              <a:chExt cx="993775" cy="3335338"/>
            </a:xfrm>
          </p:grpSpPr>
          <p:sp>
            <p:nvSpPr>
              <p:cNvPr id="18" name="右矢印 17"/>
              <p:cNvSpPr/>
              <p:nvPr/>
            </p:nvSpPr>
            <p:spPr bwMode="auto">
              <a:xfrm rot="16200000">
                <a:off x="3954329" y="1473200"/>
                <a:ext cx="360362" cy="5032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 sz="1800">
                  <a:solidFill>
                    <a:srgbClr val="FFFFFF"/>
                  </a:solidFill>
                  <a:latin typeface="Gill Sans" charset="0"/>
                  <a:ea typeface="ＭＳ Ｐゴシック" charset="0"/>
                  <a:cs typeface="Gill Sans" charset="0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auto">
              <a:xfrm>
                <a:off x="3666991" y="1600200"/>
                <a:ext cx="215900" cy="2159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 sz="1800">
                  <a:solidFill>
                    <a:srgbClr val="FFFFFF"/>
                  </a:solidFill>
                  <a:latin typeface="Gill Sans" charset="0"/>
                  <a:ea typeface="ＭＳ Ｐゴシック" charset="0"/>
                  <a:cs typeface="Gill Sans" charset="0"/>
                </a:endParaRPr>
              </a:p>
            </p:txBody>
          </p:sp>
          <p:sp>
            <p:nvSpPr>
              <p:cNvPr id="55" name="メモ 54"/>
              <p:cNvSpPr/>
              <p:nvPr/>
            </p:nvSpPr>
            <p:spPr>
              <a:xfrm>
                <a:off x="3654291" y="1143000"/>
                <a:ext cx="990600" cy="381000"/>
              </a:xfrm>
              <a:prstGeom prst="foldedCorner">
                <a:avLst>
                  <a:gd name="adj" fmla="val 38889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 algn="ctr"/>
                <a:r>
                  <a:rPr lang="en-US" altLang="ja-JP"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Health Care Guideline</a:t>
                </a:r>
                <a:endParaRPr lang="ja-JP" altLang="en-US"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39960" name="図形グループ 78"/>
              <p:cNvGrpSpPr>
                <a:grpSpLocks/>
              </p:cNvGrpSpPr>
              <p:nvPr/>
            </p:nvGrpSpPr>
            <p:grpSpPr bwMode="auto">
              <a:xfrm>
                <a:off x="3651116" y="2057400"/>
                <a:ext cx="865188" cy="920750"/>
                <a:chOff x="3651116" y="2057400"/>
                <a:chExt cx="865188" cy="920750"/>
              </a:xfrm>
            </p:grpSpPr>
            <p:sp>
              <p:nvSpPr>
                <p:cNvPr id="15" name="正方形/長方形 14"/>
                <p:cNvSpPr/>
                <p:nvPr/>
              </p:nvSpPr>
              <p:spPr bwMode="auto">
                <a:xfrm>
                  <a:off x="3651116" y="2057400"/>
                  <a:ext cx="865188" cy="9207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en-US" altLang="ja-JP" sz="1800" dirty="0">
                      <a:solidFill>
                        <a:schemeClr val="tx1"/>
                      </a:solidFill>
                      <a:latin typeface="Gill Sans"/>
                      <a:cs typeface="Gill Sans"/>
                    </a:rPr>
                    <a:t>Triage</a:t>
                  </a: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 bwMode="auto">
                <a:xfrm>
                  <a:off x="3970204" y="2371725"/>
                  <a:ext cx="215900" cy="215900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ja-JP" altLang="en-US" sz="1800">
                    <a:solidFill>
                      <a:srgbClr val="FFFFFF"/>
                    </a:solidFill>
                    <a:latin typeface="Gill Sans" charset="0"/>
                    <a:ea typeface="ＭＳ Ｐゴシック" charset="0"/>
                    <a:cs typeface="Gill Sans" charset="0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auto">
                <a:xfrm>
                  <a:off x="3981316" y="2636838"/>
                  <a:ext cx="215900" cy="2159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ja-JP" altLang="en-US" sz="1800">
                    <a:solidFill>
                      <a:srgbClr val="FFFFFF"/>
                    </a:solidFill>
                    <a:latin typeface="Gill Sans" charset="0"/>
                    <a:ea typeface="ＭＳ Ｐゴシック" charset="0"/>
                    <a:cs typeface="Gill Sans" charset="0"/>
                  </a:endParaRPr>
                </a:p>
              </p:txBody>
            </p:sp>
          </p:grpSp>
          <p:sp>
            <p:nvSpPr>
              <p:cNvPr id="7" name="正方形/長方形 6"/>
              <p:cNvSpPr/>
              <p:nvPr/>
            </p:nvSpPr>
            <p:spPr bwMode="auto">
              <a:xfrm>
                <a:off x="3651116" y="3197225"/>
                <a:ext cx="865188" cy="128111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tx1"/>
                    </a:solidFill>
                    <a:latin typeface="Gill Sans"/>
                    <a:cs typeface="Gill Sans"/>
                  </a:rPr>
                  <a:t>Triage</a:t>
                </a:r>
              </a:p>
            </p:txBody>
          </p:sp>
        </p:grpSp>
        <p:sp>
          <p:nvSpPr>
            <p:cNvPr id="8" name="正方形/長方形 7"/>
            <p:cNvSpPr/>
            <p:nvPr/>
          </p:nvSpPr>
          <p:spPr bwMode="auto">
            <a:xfrm>
              <a:off x="3962266" y="3702050"/>
              <a:ext cx="215900" cy="214313"/>
            </a:xfrm>
            <a:prstGeom prst="rect">
              <a:avLst/>
            </a:prstGeom>
            <a:solidFill>
              <a:srgbClr val="FF99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3962266" y="4051300"/>
              <a:ext cx="215900" cy="2159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</p:grpSp>
      <p:grpSp>
        <p:nvGrpSpPr>
          <p:cNvPr id="27" name="図形グループ 87"/>
          <p:cNvGrpSpPr>
            <a:grpSpLocks/>
          </p:cNvGrpSpPr>
          <p:nvPr/>
        </p:nvGrpSpPr>
        <p:grpSpPr bwMode="auto">
          <a:xfrm>
            <a:off x="4587875" y="3657600"/>
            <a:ext cx="2117725" cy="685800"/>
            <a:chOff x="4587741" y="3657600"/>
            <a:chExt cx="2117859" cy="685800"/>
          </a:xfrm>
        </p:grpSpPr>
        <p:sp>
          <p:nvSpPr>
            <p:cNvPr id="10" name="右矢印 9"/>
            <p:cNvSpPr/>
            <p:nvPr/>
          </p:nvSpPr>
          <p:spPr bwMode="auto">
            <a:xfrm>
              <a:off x="4587741" y="3830638"/>
              <a:ext cx="360386" cy="503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5105299" y="3657600"/>
              <a:ext cx="1600301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ja-JP" sz="1800" i="1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Gill Sans" charset="0"/>
                </a:rPr>
                <a:t>3. Tele</a:t>
              </a:r>
            </a:p>
            <a:p>
              <a:pPr algn="ctr"/>
              <a:r>
                <a:rPr lang="en-US" altLang="ja-JP" sz="1800" i="1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Gill Sans" charset="0"/>
                </a:rPr>
                <a:t>Consultancy</a:t>
              </a:r>
              <a:endParaRPr lang="ja-JP" altLang="en-US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endParaRPr>
            </a:p>
          </p:txBody>
        </p:sp>
      </p:grpSp>
      <p:sp>
        <p:nvSpPr>
          <p:cNvPr id="12" name="右矢印 11"/>
          <p:cNvSpPr/>
          <p:nvPr/>
        </p:nvSpPr>
        <p:spPr bwMode="auto">
          <a:xfrm>
            <a:off x="6840538" y="3830638"/>
            <a:ext cx="360362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272338" y="3657600"/>
            <a:ext cx="1566862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4. Prescription &amp; Suggestion</a:t>
            </a:r>
          </a:p>
        </p:txBody>
      </p:sp>
      <p:sp>
        <p:nvSpPr>
          <p:cNvPr id="90" name="四角形吹き出し 89"/>
          <p:cNvSpPr/>
          <p:nvPr/>
        </p:nvSpPr>
        <p:spPr>
          <a:xfrm>
            <a:off x="4724400" y="5257800"/>
            <a:ext cx="4419600" cy="990600"/>
          </a:xfrm>
          <a:prstGeom prst="wedgeRectCallout">
            <a:avLst>
              <a:gd name="adj1" fmla="val 31998"/>
              <a:gd name="adj2" fmla="val -20445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1400" i="1">
                <a:solidFill>
                  <a:srgbClr val="6E002A"/>
                </a:solidFill>
                <a:latin typeface="Arial" charset="0"/>
                <a:ea typeface="ＭＳ Ｐゴシック" charset="0"/>
                <a:cs typeface="ＭＳ Ｐゴシック" charset="0"/>
              </a:rPr>
              <a:t>Doctors’ Advantages: </a:t>
            </a:r>
          </a:p>
          <a:p>
            <a:r>
              <a:rPr lang="en-US" altLang="ja-JP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-Saves (&gt;70%) doctor-time </a:t>
            </a:r>
            <a:r>
              <a:rPr lang="ja-JP" alt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altLang="ja-JP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Can see more patients</a:t>
            </a:r>
          </a:p>
          <a:p>
            <a:r>
              <a:rPr lang="en-US" altLang="ja-JP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-Immediate access to health records </a:t>
            </a:r>
            <a:r>
              <a:rPr lang="ja-JP" altLang="en-US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altLang="ja-JP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Better clinical decision</a:t>
            </a:r>
          </a:p>
        </p:txBody>
      </p:sp>
      <p:sp>
        <p:nvSpPr>
          <p:cNvPr id="91" name="四角形吹き出し 90"/>
          <p:cNvSpPr/>
          <p:nvPr/>
        </p:nvSpPr>
        <p:spPr>
          <a:xfrm>
            <a:off x="0" y="685800"/>
            <a:ext cx="3505200" cy="990600"/>
          </a:xfrm>
          <a:prstGeom prst="wedgeRectCallout">
            <a:avLst>
              <a:gd name="adj1" fmla="val -24524"/>
              <a:gd name="adj2" fmla="val 10815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1400" i="1">
                <a:solidFill>
                  <a:srgbClr val="6E002A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Patients’ Advantages:</a:t>
            </a:r>
          </a:p>
          <a:p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-Access to quality healthcare from home</a:t>
            </a:r>
          </a:p>
          <a:p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-Saves travel time and cost</a:t>
            </a:r>
          </a:p>
        </p:txBody>
      </p:sp>
    </p:spTree>
    <p:extLst>
      <p:ext uri="{BB962C8B-B14F-4D97-AF65-F5344CB8AC3E}">
        <p14:creationId xmlns:p14="http://schemas.microsoft.com/office/powerpoint/2010/main" val="2929820718"/>
      </p:ext>
    </p:extLst>
  </p:cSld>
  <p:clrMapOvr>
    <a:masterClrMapping/>
  </p:clrMapOvr>
  <p:transition xmlns:p14="http://schemas.microsoft.com/office/powerpoint/2010/main" advTm="108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Portable Clinic in KU-Grameen</a:t>
            </a:r>
          </a:p>
        </p:txBody>
      </p:sp>
      <p:pic>
        <p:nvPicPr>
          <p:cNvPr id="26626" name="Picture 3" descr="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025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1797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470650" y="2760663"/>
            <a:ext cx="0" cy="134143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0650" y="3001963"/>
            <a:ext cx="396875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0650" y="3924300"/>
            <a:ext cx="396875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760663"/>
            <a:ext cx="3889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713163"/>
            <a:ext cx="3889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endCxn id="26627" idx="1"/>
          </p:cNvCxnSpPr>
          <p:nvPr/>
        </p:nvCxnSpPr>
        <p:spPr>
          <a:xfrm flipV="1">
            <a:off x="3074988" y="3446463"/>
            <a:ext cx="3776662" cy="7937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4184650" y="3136900"/>
            <a:ext cx="1125538" cy="61753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165850" y="4124325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Doctors @Hospital</a:t>
            </a: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1457325" y="4538663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Patient @Home</a:t>
            </a:r>
          </a:p>
        </p:txBody>
      </p:sp>
      <p:pic>
        <p:nvPicPr>
          <p:cNvPr id="2663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747963"/>
            <a:ext cx="6143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717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192463"/>
            <a:ext cx="555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stCxn id="26639" idx="1"/>
            <a:endCxn id="26644" idx="3"/>
          </p:cNvCxnSpPr>
          <p:nvPr/>
        </p:nvCxnSpPr>
        <p:spPr>
          <a:xfrm flipH="1" flipV="1">
            <a:off x="2043113" y="2560638"/>
            <a:ext cx="671512" cy="90805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6639" idx="1"/>
          </p:cNvCxnSpPr>
          <p:nvPr/>
        </p:nvCxnSpPr>
        <p:spPr>
          <a:xfrm flipH="1" flipV="1">
            <a:off x="2152650" y="3449638"/>
            <a:ext cx="561975" cy="1905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6639" idx="1"/>
            <a:endCxn id="26626" idx="3"/>
          </p:cNvCxnSpPr>
          <p:nvPr/>
        </p:nvCxnSpPr>
        <p:spPr>
          <a:xfrm flipH="1">
            <a:off x="2043113" y="3468688"/>
            <a:ext cx="671512" cy="760412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43" name="Picture 20" descr="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1924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1" descr="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3574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TextBox 22"/>
          <p:cNvSpPr txBox="1">
            <a:spLocks noChangeArrowheads="1"/>
          </p:cNvSpPr>
          <p:nvPr/>
        </p:nvSpPr>
        <p:spPr bwMode="auto">
          <a:xfrm>
            <a:off x="2717800" y="3743325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Lady Health</a:t>
            </a:r>
          </a:p>
          <a:p>
            <a:pPr eaLnBrk="1" hangingPunct="1"/>
            <a:r>
              <a:rPr lang="en-US" sz="1400"/>
              <a:t>Worker</a:t>
            </a:r>
          </a:p>
        </p:txBody>
      </p:sp>
      <p:sp>
        <p:nvSpPr>
          <p:cNvPr id="26646" name="TextBox 23"/>
          <p:cNvSpPr txBox="1">
            <a:spLocks noChangeArrowheads="1"/>
          </p:cNvSpPr>
          <p:nvPr/>
        </p:nvSpPr>
        <p:spPr bwMode="auto">
          <a:xfrm>
            <a:off x="5089524" y="2479675"/>
            <a:ext cx="850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FHR</a:t>
            </a:r>
          </a:p>
        </p:txBody>
      </p:sp>
      <p:pic>
        <p:nvPicPr>
          <p:cNvPr id="26647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870200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160463"/>
            <a:ext cx="25495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467544" y="5157192"/>
            <a:ext cx="8676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Gill Sans" charset="0"/>
                <a:cs typeface="Gill Sans" charset="0"/>
              </a:rPr>
              <a:t>Energy and communication problem</a:t>
            </a:r>
          </a:p>
          <a:p>
            <a:r>
              <a:rPr lang="en-US" dirty="0">
                <a:latin typeface="Gill Sans" charset="0"/>
                <a:cs typeface="Gill Sans" charset="0"/>
              </a:rPr>
              <a:t>Similar to disconnected (due to natural disasters) areas?</a:t>
            </a:r>
          </a:p>
        </p:txBody>
      </p:sp>
      <p:pic>
        <p:nvPicPr>
          <p:cNvPr id="26650" name="Picture 4" descr="ehealhbox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336675"/>
            <a:ext cx="1616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02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Nomadic and Portable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819775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(c) Ashir Ahmed, 2012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9417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62775" y="3522663"/>
            <a:ext cx="0" cy="134143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62775" y="3763963"/>
            <a:ext cx="39846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62775" y="4686300"/>
            <a:ext cx="398463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522663"/>
            <a:ext cx="390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475163"/>
            <a:ext cx="390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443413" y="4175125"/>
            <a:ext cx="2900362" cy="33338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5561013" y="3887788"/>
            <a:ext cx="1125537" cy="61753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6657975" y="4886325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/>
              <a:t>Doctors @Hospital</a:t>
            </a:r>
          </a:p>
        </p:txBody>
      </p:sp>
      <p:pic>
        <p:nvPicPr>
          <p:cNvPr id="2868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4686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405188"/>
            <a:ext cx="4175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23"/>
          <p:cNvSpPr txBox="1">
            <a:spLocks noChangeArrowheads="1"/>
          </p:cNvSpPr>
          <p:nvPr/>
        </p:nvSpPr>
        <p:spPr bwMode="auto">
          <a:xfrm>
            <a:off x="5667375" y="3136900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/>
              <a:t>GramHealth</a:t>
            </a:r>
          </a:p>
        </p:txBody>
      </p:sp>
      <p:grpSp>
        <p:nvGrpSpPr>
          <p:cNvPr id="28687" name="Group 58"/>
          <p:cNvGrpSpPr>
            <a:grpSpLocks/>
          </p:cNvGrpSpPr>
          <p:nvPr/>
        </p:nvGrpSpPr>
        <p:grpSpPr bwMode="auto">
          <a:xfrm>
            <a:off x="2066925" y="2947988"/>
            <a:ext cx="925513" cy="679450"/>
            <a:chOff x="382383" y="5041900"/>
            <a:chExt cx="926096" cy="679706"/>
          </a:xfrm>
        </p:grpSpPr>
        <p:grpSp>
          <p:nvGrpSpPr>
            <p:cNvPr id="28717" name="Group 56"/>
            <p:cNvGrpSpPr>
              <a:grpSpLocks/>
            </p:cNvGrpSpPr>
            <p:nvPr/>
          </p:nvGrpSpPr>
          <p:grpSpPr bwMode="auto">
            <a:xfrm>
              <a:off x="611782" y="5169205"/>
              <a:ext cx="500087" cy="426654"/>
              <a:chOff x="611782" y="5169205"/>
              <a:chExt cx="500087" cy="426654"/>
            </a:xfrm>
          </p:grpSpPr>
          <p:pic>
            <p:nvPicPr>
              <p:cNvPr id="28719" name="Picture 3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047" y="5292933"/>
                <a:ext cx="175822" cy="175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0" name="Picture 37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324" y="5232400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1" name="Picture 38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782" y="5317070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2" name="Picture 40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61" y="5384800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3" name="Picture 41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44" y="5469470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4" name="Picture 42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35" y="5169205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Oval 18"/>
            <p:cNvSpPr/>
            <p:nvPr/>
          </p:nvSpPr>
          <p:spPr>
            <a:xfrm>
              <a:off x="382383" y="5041900"/>
              <a:ext cx="926096" cy="6797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688" name="Group 59"/>
          <p:cNvGrpSpPr>
            <a:grpSpLocks/>
          </p:cNvGrpSpPr>
          <p:nvPr/>
        </p:nvGrpSpPr>
        <p:grpSpPr bwMode="auto">
          <a:xfrm>
            <a:off x="627063" y="3594100"/>
            <a:ext cx="925512" cy="679450"/>
            <a:chOff x="382383" y="5041900"/>
            <a:chExt cx="926096" cy="679706"/>
          </a:xfrm>
        </p:grpSpPr>
        <p:grpSp>
          <p:nvGrpSpPr>
            <p:cNvPr id="28709" name="Group 60"/>
            <p:cNvGrpSpPr>
              <a:grpSpLocks/>
            </p:cNvGrpSpPr>
            <p:nvPr/>
          </p:nvGrpSpPr>
          <p:grpSpPr bwMode="auto">
            <a:xfrm>
              <a:off x="611782" y="5169205"/>
              <a:ext cx="500087" cy="426654"/>
              <a:chOff x="611782" y="5169205"/>
              <a:chExt cx="500087" cy="426654"/>
            </a:xfrm>
          </p:grpSpPr>
          <p:pic>
            <p:nvPicPr>
              <p:cNvPr id="28711" name="Picture 62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047" y="5292933"/>
                <a:ext cx="175822" cy="175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2" name="Picture 63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324" y="5232400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3" name="Picture 64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782" y="5317070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4" name="Picture 65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61" y="5384800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5" name="Picture 66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44" y="5469470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6" name="Picture 67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35" y="5169205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Oval 27"/>
            <p:cNvSpPr/>
            <p:nvPr/>
          </p:nvSpPr>
          <p:spPr>
            <a:xfrm>
              <a:off x="382383" y="5041900"/>
              <a:ext cx="926096" cy="6797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689" name="Group 68"/>
          <p:cNvGrpSpPr>
            <a:grpSpLocks/>
          </p:cNvGrpSpPr>
          <p:nvPr/>
        </p:nvGrpSpPr>
        <p:grpSpPr bwMode="auto">
          <a:xfrm>
            <a:off x="1517650" y="4089400"/>
            <a:ext cx="925513" cy="679450"/>
            <a:chOff x="382383" y="5041900"/>
            <a:chExt cx="926096" cy="679706"/>
          </a:xfrm>
        </p:grpSpPr>
        <p:grpSp>
          <p:nvGrpSpPr>
            <p:cNvPr id="28701" name="Group 69"/>
            <p:cNvGrpSpPr>
              <a:grpSpLocks/>
            </p:cNvGrpSpPr>
            <p:nvPr/>
          </p:nvGrpSpPr>
          <p:grpSpPr bwMode="auto">
            <a:xfrm>
              <a:off x="611782" y="5169205"/>
              <a:ext cx="500087" cy="426654"/>
              <a:chOff x="611782" y="5169205"/>
              <a:chExt cx="500087" cy="426654"/>
            </a:xfrm>
          </p:grpSpPr>
          <p:pic>
            <p:nvPicPr>
              <p:cNvPr id="28703" name="Picture 71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047" y="5292933"/>
                <a:ext cx="175822" cy="175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4" name="Picture 72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324" y="5232400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5" name="Picture 73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782" y="5317070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6" name="Picture 74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61" y="5384800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7" name="Picture 75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44" y="5469470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8" name="Picture 76" descr="hom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35" y="5169205"/>
                <a:ext cx="126389" cy="12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Oval 36"/>
            <p:cNvSpPr/>
            <p:nvPr/>
          </p:nvSpPr>
          <p:spPr>
            <a:xfrm>
              <a:off x="382383" y="5041900"/>
              <a:ext cx="926096" cy="6797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690" name="TextBox 77"/>
          <p:cNvSpPr txBox="1">
            <a:spLocks noChangeArrowheads="1"/>
          </p:cNvSpPr>
          <p:nvPr/>
        </p:nvSpPr>
        <p:spPr bwMode="auto">
          <a:xfrm>
            <a:off x="1208088" y="4805363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/>
              <a:t>Village-3</a:t>
            </a:r>
          </a:p>
        </p:txBody>
      </p:sp>
      <p:sp>
        <p:nvSpPr>
          <p:cNvPr id="28691" name="TextBox 78"/>
          <p:cNvSpPr txBox="1">
            <a:spLocks noChangeArrowheads="1"/>
          </p:cNvSpPr>
          <p:nvPr/>
        </p:nvSpPr>
        <p:spPr bwMode="auto">
          <a:xfrm>
            <a:off x="285750" y="4224338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/>
              <a:t>Village-2</a:t>
            </a:r>
          </a:p>
        </p:txBody>
      </p:sp>
      <p:sp>
        <p:nvSpPr>
          <p:cNvPr id="28692" name="TextBox 79"/>
          <p:cNvSpPr txBox="1">
            <a:spLocks noChangeArrowheads="1"/>
          </p:cNvSpPr>
          <p:nvPr/>
        </p:nvSpPr>
        <p:spPr bwMode="auto">
          <a:xfrm>
            <a:off x="1954213" y="3627438"/>
            <a:ext cx="877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/>
              <a:t>Village-1</a:t>
            </a:r>
          </a:p>
        </p:txBody>
      </p:sp>
      <p:pic>
        <p:nvPicPr>
          <p:cNvPr id="2869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841750"/>
            <a:ext cx="796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H="1" flipV="1">
            <a:off x="2857500" y="3529013"/>
            <a:ext cx="788988" cy="646112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1552575" y="3933825"/>
            <a:ext cx="2093913" cy="2413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443163" y="4175125"/>
            <a:ext cx="1203325" cy="2540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7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93900"/>
            <a:ext cx="16970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図 5" descr="IMGP132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832100"/>
            <a:ext cx="8731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2" descr="C:\Users\hoge\Desktop\picture\P113026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00188"/>
            <a:ext cx="2227262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371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69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342900" y="3197225"/>
            <a:ext cx="1528763" cy="1281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i="1" dirty="0">
                <a:solidFill>
                  <a:schemeClr val="tx1"/>
                </a:solidFill>
                <a:latin typeface="Gill Sans"/>
                <a:cs typeface="Gill Sans"/>
              </a:rPr>
              <a:t>1. Registration</a:t>
            </a:r>
          </a:p>
        </p:txBody>
      </p:sp>
      <p:sp>
        <p:nvSpPr>
          <p:cNvPr id="4" name="右矢印 3"/>
          <p:cNvSpPr/>
          <p:nvPr/>
        </p:nvSpPr>
        <p:spPr bwMode="auto">
          <a:xfrm>
            <a:off x="1944688" y="3830638"/>
            <a:ext cx="35877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2352675" y="3197225"/>
            <a:ext cx="1077913" cy="1281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2. Health</a:t>
            </a:r>
          </a:p>
          <a:p>
            <a:pPr algn="ctr">
              <a:defRPr/>
            </a:pPr>
            <a:r>
              <a:rPr lang="en-US" altLang="ja-JP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checkup</a:t>
            </a:r>
            <a:endParaRPr lang="ja-JP" altLang="en-US" sz="1800" i="1">
              <a:solidFill>
                <a:schemeClr val="tx1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3527425" y="3830638"/>
            <a:ext cx="360363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3959225" y="3197225"/>
            <a:ext cx="865188" cy="1281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  <a:latin typeface="Gill Sans"/>
                <a:cs typeface="Gill Sans"/>
              </a:rPr>
              <a:t>Triage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4316413" y="3702050"/>
            <a:ext cx="215900" cy="214313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327525" y="4117975"/>
            <a:ext cx="215900" cy="2159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0" name="右矢印 9"/>
          <p:cNvSpPr/>
          <p:nvPr/>
        </p:nvSpPr>
        <p:spPr bwMode="auto">
          <a:xfrm>
            <a:off x="4895850" y="3830638"/>
            <a:ext cx="360363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327650" y="3197225"/>
            <a:ext cx="1439863" cy="1281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3. Tele</a:t>
            </a:r>
          </a:p>
          <a:p>
            <a:pPr algn="ctr">
              <a:defRPr/>
            </a:pPr>
            <a:r>
              <a:rPr lang="en-US" altLang="ja-JP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Consultancy</a:t>
            </a:r>
            <a:endParaRPr lang="ja-JP" altLang="en-US" sz="1800" i="1">
              <a:solidFill>
                <a:schemeClr val="tx1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6840538" y="3830638"/>
            <a:ext cx="360362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272338" y="3197225"/>
            <a:ext cx="1566862" cy="1281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800" i="1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4. Prescription &amp; Suggestion</a:t>
            </a:r>
          </a:p>
        </p:txBody>
      </p:sp>
      <p:sp>
        <p:nvSpPr>
          <p:cNvPr id="14" name="右矢印 13"/>
          <p:cNvSpPr/>
          <p:nvPr/>
        </p:nvSpPr>
        <p:spPr bwMode="auto">
          <a:xfrm rot="19800000">
            <a:off x="3409950" y="2582863"/>
            <a:ext cx="3603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959225" y="1944688"/>
            <a:ext cx="865188" cy="1033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  <a:latin typeface="Gill Sans"/>
                <a:cs typeface="Gill Sans"/>
              </a:rPr>
              <a:t>Triage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278313" y="2371725"/>
            <a:ext cx="215900" cy="2159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4289425" y="2636838"/>
            <a:ext cx="215900" cy="2159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4895850" y="2330450"/>
            <a:ext cx="360363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327650" y="1944688"/>
            <a:ext cx="1439863" cy="1033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  <a:latin typeface="Gill Sans"/>
                <a:cs typeface="Gill Sans"/>
              </a:rPr>
              <a:t>Health care Guideline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5892800" y="2590800"/>
            <a:ext cx="215900" cy="2159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pic>
        <p:nvPicPr>
          <p:cNvPr id="37907" name="Picture 7" descr="1 (4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16138"/>
            <a:ext cx="1612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" descr="X:\Resized\DSCF21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/>
          <a:stretch>
            <a:fillRect/>
          </a:stretch>
        </p:blipFill>
        <p:spPr bwMode="auto">
          <a:xfrm>
            <a:off x="7175500" y="1485900"/>
            <a:ext cx="15113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図 9" descr="portable-clinic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163763"/>
            <a:ext cx="1422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n 1"/>
          <p:cNvSpPr/>
          <p:nvPr/>
        </p:nvSpPr>
        <p:spPr>
          <a:xfrm>
            <a:off x="7240588" y="533400"/>
            <a:ext cx="1522412" cy="80486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GramHealth</a:t>
            </a:r>
            <a:r>
              <a:rPr lang="en-US" altLang="ja-JP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8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DB</a:t>
            </a:r>
            <a:endParaRPr lang="en-US" altLang="ja-JP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1" name="図形グループ 50"/>
          <p:cNvGrpSpPr>
            <a:grpSpLocks/>
          </p:cNvGrpSpPr>
          <p:nvPr/>
        </p:nvGrpSpPr>
        <p:grpSpPr bwMode="auto">
          <a:xfrm>
            <a:off x="1149350" y="935038"/>
            <a:ext cx="6091238" cy="1181100"/>
            <a:chOff x="1149416" y="935563"/>
            <a:chExt cx="6091791" cy="1181108"/>
          </a:xfrm>
        </p:grpSpPr>
        <p:cxnSp>
          <p:nvCxnSpPr>
            <p:cNvPr id="24" name="Elbow Connector 23"/>
            <p:cNvCxnSpPr>
              <a:endCxn id="2" idx="2"/>
            </p:cNvCxnSpPr>
            <p:nvPr/>
          </p:nvCxnSpPr>
          <p:spPr>
            <a:xfrm rot="5400000" flipH="1" flipV="1">
              <a:off x="3604758" y="-1519779"/>
              <a:ext cx="1181108" cy="6091791"/>
            </a:xfrm>
            <a:prstGeom prst="bentConnector2">
              <a:avLst/>
            </a:prstGeom>
            <a:ln>
              <a:solidFill>
                <a:srgbClr val="8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24" name="TextBox 35857"/>
            <p:cNvSpPr txBox="1">
              <a:spLocks noChangeArrowheads="1"/>
            </p:cNvSpPr>
            <p:nvPr/>
          </p:nvSpPr>
          <p:spPr bwMode="auto">
            <a:xfrm>
              <a:off x="1149416" y="1485375"/>
              <a:ext cx="13545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800000"/>
                  </a:solidFill>
                </a:rPr>
                <a:t>Vital Data</a:t>
              </a:r>
            </a:p>
          </p:txBody>
        </p:sp>
      </p:grpSp>
      <p:grpSp>
        <p:nvGrpSpPr>
          <p:cNvPr id="22" name="図形グループ 73"/>
          <p:cNvGrpSpPr>
            <a:grpSpLocks/>
          </p:cNvGrpSpPr>
          <p:nvPr/>
        </p:nvGrpSpPr>
        <p:grpSpPr bwMode="auto">
          <a:xfrm>
            <a:off x="2892425" y="935038"/>
            <a:ext cx="4348163" cy="2262187"/>
            <a:chOff x="2891632" y="935562"/>
            <a:chExt cx="4349576" cy="2261138"/>
          </a:xfrm>
        </p:grpSpPr>
        <p:cxnSp>
          <p:nvCxnSpPr>
            <p:cNvPr id="46" name="Elbow Connector 45"/>
            <p:cNvCxnSpPr>
              <a:stCxn id="5" idx="0"/>
              <a:endCxn id="2" idx="2"/>
            </p:cNvCxnSpPr>
            <p:nvPr/>
          </p:nvCxnSpPr>
          <p:spPr>
            <a:xfrm rot="5400000" flipH="1" flipV="1">
              <a:off x="3935851" y="-108657"/>
              <a:ext cx="2261138" cy="4349576"/>
            </a:xfrm>
            <a:prstGeom prst="bentConnector2">
              <a:avLst/>
            </a:prstGeom>
            <a:ln>
              <a:solidFill>
                <a:srgbClr val="8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22" name="TextBox 60"/>
            <p:cNvSpPr txBox="1">
              <a:spLocks noChangeArrowheads="1"/>
            </p:cNvSpPr>
            <p:nvPr/>
          </p:nvSpPr>
          <p:spPr bwMode="auto">
            <a:xfrm>
              <a:off x="2891632" y="1473232"/>
              <a:ext cx="16869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800000"/>
                  </a:solidFill>
                </a:rPr>
                <a:t>Clinical Data</a:t>
              </a:r>
            </a:p>
          </p:txBody>
        </p:sp>
      </p:grpSp>
      <p:grpSp>
        <p:nvGrpSpPr>
          <p:cNvPr id="23" name="図形グループ 53"/>
          <p:cNvGrpSpPr>
            <a:grpSpLocks/>
          </p:cNvGrpSpPr>
          <p:nvPr/>
        </p:nvGrpSpPr>
        <p:grpSpPr bwMode="auto">
          <a:xfrm>
            <a:off x="5029200" y="935038"/>
            <a:ext cx="2371725" cy="2901950"/>
            <a:chOff x="5029200" y="935562"/>
            <a:chExt cx="2371461" cy="2901694"/>
          </a:xfrm>
        </p:grpSpPr>
        <p:cxnSp>
          <p:nvCxnSpPr>
            <p:cNvPr id="49" name="Elbow Connector 48"/>
            <p:cNvCxnSpPr>
              <a:stCxn id="11" idx="3"/>
              <a:endCxn id="2" idx="2"/>
            </p:cNvCxnSpPr>
            <p:nvPr/>
          </p:nvCxnSpPr>
          <p:spPr>
            <a:xfrm flipV="1">
              <a:off x="6767320" y="935562"/>
              <a:ext cx="474609" cy="29016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8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20" name="TextBox 61"/>
            <p:cNvSpPr txBox="1">
              <a:spLocks noChangeArrowheads="1"/>
            </p:cNvSpPr>
            <p:nvPr/>
          </p:nvSpPr>
          <p:spPr bwMode="auto">
            <a:xfrm>
              <a:off x="5029200" y="990600"/>
              <a:ext cx="23714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800000"/>
                  </a:solidFill>
                </a:rPr>
                <a:t>Conversation Data</a:t>
              </a:r>
            </a:p>
          </p:txBody>
        </p:sp>
      </p:grpSp>
      <p:grpSp>
        <p:nvGrpSpPr>
          <p:cNvPr id="25" name="図形グループ 54"/>
          <p:cNvGrpSpPr>
            <a:grpSpLocks/>
          </p:cNvGrpSpPr>
          <p:nvPr/>
        </p:nvGrpSpPr>
        <p:grpSpPr bwMode="auto">
          <a:xfrm>
            <a:off x="8623300" y="935038"/>
            <a:ext cx="400050" cy="2901950"/>
            <a:chOff x="8623195" y="935562"/>
            <a:chExt cx="400110" cy="2901694"/>
          </a:xfrm>
        </p:grpSpPr>
        <p:cxnSp>
          <p:nvCxnSpPr>
            <p:cNvPr id="52" name="Elbow Connector 51"/>
            <p:cNvCxnSpPr>
              <a:stCxn id="13" idx="3"/>
              <a:endCxn id="2" idx="4"/>
            </p:cNvCxnSpPr>
            <p:nvPr/>
          </p:nvCxnSpPr>
          <p:spPr>
            <a:xfrm flipH="1" flipV="1">
              <a:off x="8762916" y="935562"/>
              <a:ext cx="76211" cy="2901694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8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18" name="TextBox 62"/>
            <p:cNvSpPr txBox="1">
              <a:spLocks noChangeArrowheads="1"/>
            </p:cNvSpPr>
            <p:nvPr/>
          </p:nvSpPr>
          <p:spPr bwMode="auto">
            <a:xfrm rot="-5400000">
              <a:off x="7716041" y="2019736"/>
              <a:ext cx="2214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800000"/>
                  </a:solidFill>
                </a:rPr>
                <a:t>Prescription Data</a:t>
              </a:r>
            </a:p>
          </p:txBody>
        </p:sp>
      </p:grpSp>
      <p:sp>
        <p:nvSpPr>
          <p:cNvPr id="37915" name="スライド番号プレースホルダ 4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2DD780-0CC0-9B4B-BDB3-E433B9DCB8AE}" type="slidenum">
              <a:rPr lang="en-US" altLang="ja-JP" sz="1600">
                <a:solidFill>
                  <a:srgbClr val="1F1F1F"/>
                </a:solidFill>
              </a:rPr>
              <a:pPr eaLnBrk="1" hangingPunct="1"/>
              <a:t>22</a:t>
            </a:fld>
            <a:endParaRPr lang="en-US" altLang="ja-JP" sz="1600">
              <a:solidFill>
                <a:srgbClr val="1F1F1F"/>
              </a:solidFill>
            </a:endParaRPr>
          </a:p>
        </p:txBody>
      </p:sp>
      <p:sp>
        <p:nvSpPr>
          <p:cNvPr id="37916" name="タイトル 1"/>
          <p:cNvSpPr txBox="1">
            <a:spLocks/>
          </p:cNvSpPr>
          <p:nvPr/>
        </p:nvSpPr>
        <p:spPr bwMode="auto">
          <a:xfrm>
            <a:off x="0" y="-203200"/>
            <a:ext cx="8610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dirty="0" err="1" smtClean="0">
                <a:solidFill>
                  <a:schemeClr val="tx2"/>
                </a:solidFill>
              </a:rPr>
              <a:t>BigData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>
                <a:solidFill>
                  <a:schemeClr val="tx2"/>
                </a:solidFill>
              </a:rPr>
              <a:t>in </a:t>
            </a:r>
            <a:r>
              <a:rPr lang="en-US" altLang="ja-JP" sz="3200" dirty="0" err="1">
                <a:solidFill>
                  <a:schemeClr val="tx2"/>
                </a:solidFill>
              </a:rPr>
              <a:t>GramHealth</a:t>
            </a:r>
            <a:endParaRPr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5157192"/>
            <a:ext cx="444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 records by March, 2013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544" y="5661248"/>
            <a:ext cx="5532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Collaborator: N. Nakashima, Kyushu University</a:t>
            </a:r>
          </a:p>
        </p:txBody>
      </p:sp>
    </p:spTree>
    <p:extLst>
      <p:ext uri="{BB962C8B-B14F-4D97-AF65-F5344CB8AC3E}">
        <p14:creationId xmlns:p14="http://schemas.microsoft.com/office/powerpoint/2010/main" val="3669315024"/>
      </p:ext>
    </p:extLst>
  </p:cSld>
  <p:clrMapOvr>
    <a:masterClrMapping/>
  </p:clrMapOvr>
  <p:transition xmlns:p14="http://schemas.microsoft.com/office/powerpoint/2010/main" advTm="108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900">
                <a:latin typeface="Arial" charset="0"/>
                <a:ea typeface="ＭＳ Ｐゴシック" charset="0"/>
                <a:cs typeface="ＭＳ Ｐゴシック" charset="0"/>
              </a:rPr>
              <a:t>Data Variability and Trends</a:t>
            </a:r>
            <a:endParaRPr lang="ja-JP" altLang="en-US" sz="29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5CDF86-7942-CF41-B3A0-98E1568A4349}" type="slidenum">
              <a:rPr lang="ja-JP" altLang="en-US" sz="1600">
                <a:solidFill>
                  <a:srgbClr val="1F1F1F"/>
                </a:solidFill>
              </a:rPr>
              <a:pPr/>
              <a:t>23</a:t>
            </a:fld>
            <a:endParaRPr lang="ja-JP" altLang="en-US" sz="1600">
              <a:solidFill>
                <a:srgbClr val="1F1F1F"/>
              </a:solidFill>
            </a:endParaRPr>
          </a:p>
        </p:txBody>
      </p:sp>
      <p:sp>
        <p:nvSpPr>
          <p:cNvPr id="44036" name="正方形/長方形 5"/>
          <p:cNvSpPr>
            <a:spLocks noChangeArrowheads="1"/>
          </p:cNvSpPr>
          <p:nvPr/>
        </p:nvSpPr>
        <p:spPr bwMode="auto">
          <a:xfrm>
            <a:off x="4422775" y="0"/>
            <a:ext cx="472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ja-JP" sz="1600"/>
              <a:t>4. What’s next? Healthcare BigData?</a:t>
            </a:r>
          </a:p>
        </p:txBody>
      </p:sp>
      <p:sp>
        <p:nvSpPr>
          <p:cNvPr id="8" name="Can 7"/>
          <p:cNvSpPr/>
          <p:nvPr/>
        </p:nvSpPr>
        <p:spPr>
          <a:xfrm>
            <a:off x="762000" y="1487488"/>
            <a:ext cx="1828800" cy="2362200"/>
          </a:xfrm>
          <a:prstGeom prst="can">
            <a:avLst>
              <a:gd name="adj" fmla="val 12534"/>
            </a:avLst>
          </a:prstGeom>
          <a:solidFill>
            <a:schemeClr val="bg1">
              <a:lumMod val="6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円柱 9"/>
          <p:cNvSpPr/>
          <p:nvPr/>
        </p:nvSpPr>
        <p:spPr>
          <a:xfrm>
            <a:off x="990600" y="1868488"/>
            <a:ext cx="1219200" cy="533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400">
                <a:solidFill>
                  <a:srgbClr val="850A36"/>
                </a:solidFill>
                <a:latin typeface="Arial" charset="0"/>
                <a:ea typeface="ＭＳ Ｐゴシック" charset="0"/>
                <a:cs typeface="ＭＳ Ｐゴシック" charset="0"/>
              </a:rPr>
              <a:t>PHR</a:t>
            </a:r>
            <a:endParaRPr lang="ja-JP" altLang="en-US" sz="1400">
              <a:solidFill>
                <a:srgbClr val="850A3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9" name="正方形/長方形 10"/>
          <p:cNvSpPr>
            <a:spLocks noChangeArrowheads="1"/>
          </p:cNvSpPr>
          <p:nvPr/>
        </p:nvSpPr>
        <p:spPr bwMode="auto">
          <a:xfrm rot="-1158819">
            <a:off x="2251075" y="1754188"/>
            <a:ext cx="122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ja-JP" sz="1800"/>
              <a:t>Structured </a:t>
            </a:r>
          </a:p>
        </p:txBody>
      </p:sp>
      <p:sp>
        <p:nvSpPr>
          <p:cNvPr id="12" name="円柱 11"/>
          <p:cNvSpPr/>
          <p:nvPr/>
        </p:nvSpPr>
        <p:spPr>
          <a:xfrm>
            <a:off x="990600" y="2478088"/>
            <a:ext cx="1219200" cy="533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400">
                <a:solidFill>
                  <a:srgbClr val="850A36"/>
                </a:solidFill>
                <a:latin typeface="Arial" charset="0"/>
                <a:ea typeface="ＭＳ Ｐゴシック" charset="0"/>
                <a:cs typeface="ＭＳ Ｐゴシック" charset="0"/>
              </a:rPr>
              <a:t>Prescription</a:t>
            </a:r>
            <a:endParaRPr lang="ja-JP" altLang="en-US" sz="1400">
              <a:solidFill>
                <a:srgbClr val="850A3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990600" y="3163888"/>
            <a:ext cx="1219200" cy="533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200">
                <a:solidFill>
                  <a:srgbClr val="850A36"/>
                </a:solidFill>
                <a:latin typeface="Arial" charset="0"/>
                <a:ea typeface="ＭＳ Ｐゴシック" charset="0"/>
                <a:cs typeface="ＭＳ Ｐゴシック" charset="0"/>
              </a:rPr>
              <a:t>Conversation</a:t>
            </a:r>
            <a:endParaRPr lang="ja-JP" altLang="en-US" sz="1200">
              <a:solidFill>
                <a:srgbClr val="850A3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2" name="正方形/長方形 13"/>
          <p:cNvSpPr>
            <a:spLocks noChangeArrowheads="1"/>
          </p:cNvSpPr>
          <p:nvPr/>
        </p:nvSpPr>
        <p:spPr bwMode="auto">
          <a:xfrm>
            <a:off x="381000" y="39735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800">
                <a:solidFill>
                  <a:srgbClr val="800000"/>
                </a:solidFill>
              </a:rPr>
              <a:t>GramHealth DB</a:t>
            </a:r>
            <a:r>
              <a:rPr lang="ja-JP" altLang="en-US" sz="1800">
                <a:solidFill>
                  <a:srgbClr val="800000"/>
                </a:solidFill>
                <a:sym typeface="Wingdings" charset="0"/>
              </a:rPr>
              <a:t></a:t>
            </a:r>
            <a:r>
              <a:rPr lang="en-US" altLang="ja-JP" sz="1800">
                <a:solidFill>
                  <a:srgbClr val="800000"/>
                </a:solidFill>
                <a:sym typeface="Wingdings" charset="0"/>
              </a:rPr>
              <a:t>BigData</a:t>
            </a:r>
            <a:endParaRPr lang="en-US" altLang="ja-JP" sz="1800">
              <a:solidFill>
                <a:srgbClr val="800000"/>
              </a:solidFill>
            </a:endParaRPr>
          </a:p>
        </p:txBody>
      </p:sp>
      <p:sp>
        <p:nvSpPr>
          <p:cNvPr id="44043" name="正方形/長方形 14"/>
          <p:cNvSpPr>
            <a:spLocks noChangeArrowheads="1"/>
          </p:cNvSpPr>
          <p:nvPr/>
        </p:nvSpPr>
        <p:spPr bwMode="auto">
          <a:xfrm rot="-1158819">
            <a:off x="2251075" y="2354263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ja-JP" sz="1800"/>
              <a:t>Semi-Structured</a:t>
            </a:r>
          </a:p>
        </p:txBody>
      </p:sp>
      <p:sp>
        <p:nvSpPr>
          <p:cNvPr id="44044" name="正方形/長方形 15"/>
          <p:cNvSpPr>
            <a:spLocks noChangeArrowheads="1"/>
          </p:cNvSpPr>
          <p:nvPr/>
        </p:nvSpPr>
        <p:spPr bwMode="auto">
          <a:xfrm rot="-1158819">
            <a:off x="2251075" y="2960688"/>
            <a:ext cx="15573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ja-JP" sz="1800"/>
              <a:t>Un-Structured</a:t>
            </a:r>
          </a:p>
        </p:txBody>
      </p:sp>
      <p:sp>
        <p:nvSpPr>
          <p:cNvPr id="44045" name="テキスト ボックス 27"/>
          <p:cNvSpPr txBox="1">
            <a:spLocks noChangeArrowheads="1"/>
          </p:cNvSpPr>
          <p:nvPr/>
        </p:nvSpPr>
        <p:spPr bwMode="auto">
          <a:xfrm>
            <a:off x="4114800" y="28956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/>
              <a:t>Analysis of BigData will produce Trending</a:t>
            </a:r>
          </a:p>
          <a:p>
            <a:r>
              <a:rPr lang="en-US" altLang="ja-JP" sz="2000"/>
              <a:t>-Disease pattern</a:t>
            </a:r>
          </a:p>
          <a:p>
            <a:r>
              <a:rPr lang="en-US" altLang="ja-JP" sz="2000"/>
              <a:t>-Geographical distribution</a:t>
            </a:r>
          </a:p>
          <a:p>
            <a:r>
              <a:rPr lang="en-US" altLang="ja-JP" sz="2000"/>
              <a:t>-Cohort  characteristics</a:t>
            </a:r>
            <a:endParaRPr lang="ja-JP" altLang="en-US" sz="2000"/>
          </a:p>
        </p:txBody>
      </p:sp>
      <p:pic>
        <p:nvPicPr>
          <p:cNvPr id="44046" name="図 28" descr="gra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1272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図 29" descr="cir-graf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7621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テキスト ボックス 30"/>
          <p:cNvSpPr txBox="1">
            <a:spLocks noChangeArrowheads="1"/>
          </p:cNvSpPr>
          <p:nvPr/>
        </p:nvSpPr>
        <p:spPr bwMode="auto">
          <a:xfrm>
            <a:off x="762000" y="5181600"/>
            <a:ext cx="779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b="1">
                <a:solidFill>
                  <a:srgbClr val="6B0029"/>
                </a:solidFill>
              </a:rPr>
              <a:t>Invaluable resource for the Data mining researchers</a:t>
            </a:r>
            <a:endParaRPr lang="ja-JP" altLang="en-US" b="1">
              <a:solidFill>
                <a:srgbClr val="6B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43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17950" y="2616200"/>
            <a:ext cx="1851025" cy="1636713"/>
            <a:chOff x="3918521" y="2616200"/>
            <a:chExt cx="1851025" cy="1636713"/>
          </a:xfrm>
        </p:grpSpPr>
        <p:sp>
          <p:nvSpPr>
            <p:cNvPr id="5" name="Rectangle 4"/>
            <p:cNvSpPr/>
            <p:nvPr/>
          </p:nvSpPr>
          <p:spPr>
            <a:xfrm>
              <a:off x="3918521" y="3475038"/>
              <a:ext cx="1851025" cy="7778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entury Gothic"/>
                  <a:ea typeface="ヒラギノ角ゴ ProN W3" charset="0"/>
                  <a:cs typeface="Century Gothic"/>
                </a:rPr>
                <a:t>Projects</a:t>
              </a:r>
            </a:p>
          </p:txBody>
        </p:sp>
        <p:cxnSp>
          <p:nvCxnSpPr>
            <p:cNvPr id="6" name="Straight Arrow Connector 5"/>
            <p:cNvCxnSpPr>
              <a:stCxn id="12" idx="2"/>
              <a:endCxn id="5" idx="0"/>
            </p:cNvCxnSpPr>
            <p:nvPr/>
          </p:nvCxnSpPr>
          <p:spPr>
            <a:xfrm rot="5400000">
              <a:off x="4414615" y="3044031"/>
              <a:ext cx="858838" cy="31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68975" y="1628775"/>
            <a:ext cx="1827213" cy="596900"/>
            <a:chOff x="5769546" y="1628800"/>
            <a:chExt cx="1826790" cy="596082"/>
          </a:xfrm>
        </p:grpSpPr>
        <p:cxnSp>
          <p:nvCxnSpPr>
            <p:cNvPr id="8" name="Straight Arrow Connector 7"/>
            <p:cNvCxnSpPr>
              <a:endCxn id="12" idx="3"/>
            </p:cNvCxnSpPr>
            <p:nvPr/>
          </p:nvCxnSpPr>
          <p:spPr>
            <a:xfrm flipH="1">
              <a:off x="5769546" y="2223297"/>
              <a:ext cx="1826790" cy="158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TextBox 16"/>
            <p:cNvSpPr txBox="1">
              <a:spLocks noChangeArrowheads="1"/>
            </p:cNvSpPr>
            <p:nvPr/>
          </p:nvSpPr>
          <p:spPr bwMode="auto">
            <a:xfrm>
              <a:off x="6012160" y="1628800"/>
              <a:ext cx="154337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altLang="ja-JP" sz="1600">
                  <a:latin typeface="Century Gothic" charset="0"/>
                  <a:ea typeface="Century Gothic" charset="0"/>
                  <a:cs typeface="Century Gothic" charset="0"/>
                </a:rPr>
                <a:t>Leap frog Technology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76600" y="908050"/>
            <a:ext cx="5688013" cy="5340350"/>
            <a:chOff x="3275856" y="908720"/>
            <a:chExt cx="5688632" cy="5339680"/>
          </a:xfrm>
        </p:grpSpPr>
        <p:sp>
          <p:nvSpPr>
            <p:cNvPr id="11" name="Rectangle 10"/>
            <p:cNvSpPr/>
            <p:nvPr/>
          </p:nvSpPr>
          <p:spPr>
            <a:xfrm>
              <a:off x="3275856" y="1262689"/>
              <a:ext cx="5688632" cy="4985711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Century Gothic"/>
                <a:ea typeface="ヒラギノ角ゴ ProN W3"/>
                <a:cs typeface="Century Gothic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18864" y="1835704"/>
              <a:ext cx="1851226" cy="779365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rgbClr val="FF0000"/>
                  </a:solidFill>
                  <a:latin typeface="Century Gothic"/>
                  <a:ea typeface="ヒラギノ角ゴ ProN W3"/>
                  <a:cs typeface="Century Gothic"/>
                </a:rPr>
                <a:t>Our Lab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8246" y="1834810"/>
              <a:ext cx="1173222" cy="418647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entury Gothic"/>
                  <a:ea typeface="ヒラギノ角ゴ ProN W3"/>
                  <a:cs typeface="Century Gothic"/>
                </a:rPr>
                <a:t>Research Orgs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Century Gothic"/>
                  <a:ea typeface="ヒラギノ角ゴ ProN W3"/>
                  <a:cs typeface="Century Gothic"/>
                </a:rPr>
                <a:t>(Academia, Industry)</a:t>
              </a:r>
            </a:p>
          </p:txBody>
        </p:sp>
        <p:sp>
          <p:nvSpPr>
            <p:cNvPr id="1054" name="TextBox 22"/>
            <p:cNvSpPr txBox="1">
              <a:spLocks noChangeArrowheads="1"/>
            </p:cNvSpPr>
            <p:nvPr/>
          </p:nvSpPr>
          <p:spPr bwMode="auto">
            <a:xfrm>
              <a:off x="6198418" y="908720"/>
              <a:ext cx="904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sz="1600" b="1">
                  <a:solidFill>
                    <a:srgbClr val="800000"/>
                  </a:solidFill>
                  <a:latin typeface="Century Gothic" charset="0"/>
                  <a:ea typeface="ヒラギノ角ゴ ProN W3" charset="0"/>
                </a:rPr>
                <a:t>Japan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979613" y="2225675"/>
            <a:ext cx="1938337" cy="339725"/>
            <a:chOff x="1979712" y="2224882"/>
            <a:chExt cx="1938809" cy="340022"/>
          </a:xfrm>
        </p:grpSpPr>
        <p:cxnSp>
          <p:nvCxnSpPr>
            <p:cNvPr id="16" name="Straight Arrow Connector 15"/>
            <p:cNvCxnSpPr>
              <a:endCxn id="12" idx="1"/>
            </p:cNvCxnSpPr>
            <p:nvPr/>
          </p:nvCxnSpPr>
          <p:spPr>
            <a:xfrm flipV="1">
              <a:off x="1979712" y="2224882"/>
              <a:ext cx="1938809" cy="158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TextBox 30"/>
            <p:cNvSpPr txBox="1">
              <a:spLocks noChangeArrowheads="1"/>
            </p:cNvSpPr>
            <p:nvPr/>
          </p:nvSpPr>
          <p:spPr bwMode="auto">
            <a:xfrm>
              <a:off x="1979712" y="2226350"/>
              <a:ext cx="17281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sz="1600">
                  <a:latin typeface="Century Gothic" charset="0"/>
                  <a:ea typeface="ヒラギノ角ゴ ProN W3" charset="0"/>
                </a:rPr>
                <a:t>Unmet Needs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84363" y="3860800"/>
            <a:ext cx="5781675" cy="830263"/>
            <a:chOff x="1884512" y="3861048"/>
            <a:chExt cx="5781401" cy="829561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5795927" y="3892771"/>
              <a:ext cx="186998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TextBox 17"/>
            <p:cNvSpPr txBox="1">
              <a:spLocks noChangeArrowheads="1"/>
            </p:cNvSpPr>
            <p:nvPr/>
          </p:nvSpPr>
          <p:spPr bwMode="auto">
            <a:xfrm>
              <a:off x="5940152" y="3861048"/>
              <a:ext cx="1440159" cy="82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altLang="ja-JP" sz="1600">
                  <a:latin typeface="Century Gothic" charset="0"/>
                  <a:ea typeface="Century Gothic" charset="0"/>
                  <a:cs typeface="Century Gothic" charset="0"/>
                </a:rPr>
                <a:t>Technology Development</a:t>
              </a:r>
            </a:p>
          </p:txBody>
        </p:sp>
        <p:cxnSp>
          <p:nvCxnSpPr>
            <p:cNvPr id="21" name="Straight Arrow Connector 20"/>
            <p:cNvCxnSpPr>
              <a:endCxn id="5" idx="1"/>
            </p:cNvCxnSpPr>
            <p:nvPr/>
          </p:nvCxnSpPr>
          <p:spPr>
            <a:xfrm>
              <a:off x="1949596" y="3861048"/>
              <a:ext cx="1968407" cy="317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TextBox 31"/>
            <p:cNvSpPr txBox="1">
              <a:spLocks noChangeArrowheads="1"/>
            </p:cNvSpPr>
            <p:nvPr/>
          </p:nvSpPr>
          <p:spPr bwMode="auto">
            <a:xfrm>
              <a:off x="1884512" y="3861048"/>
              <a:ext cx="1895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altLang="ja-JP" sz="1600">
                  <a:latin typeface="Century Gothic" charset="0"/>
                  <a:ea typeface="Century Gothic" charset="0"/>
                  <a:cs typeface="Century Gothic" charset="0"/>
                </a:rPr>
                <a:t>Joint Experiment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50825" y="765175"/>
            <a:ext cx="3889375" cy="5483225"/>
            <a:chOff x="251520" y="764704"/>
            <a:chExt cx="3888432" cy="5483696"/>
          </a:xfrm>
        </p:grpSpPr>
        <p:sp>
          <p:nvSpPr>
            <p:cNvPr id="1038" name="TextBox 6"/>
            <p:cNvSpPr txBox="1">
              <a:spLocks noChangeArrowheads="1"/>
            </p:cNvSpPr>
            <p:nvPr/>
          </p:nvSpPr>
          <p:spPr bwMode="auto">
            <a:xfrm>
              <a:off x="251520" y="764704"/>
              <a:ext cx="146838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sz="1600" b="1">
                  <a:solidFill>
                    <a:srgbClr val="800000"/>
                  </a:solidFill>
                  <a:latin typeface="Century Gothic" charset="0"/>
                  <a:ea typeface="ヒラギノ角ゴ ProN W3" charset="0"/>
                </a:rPr>
                <a:t>Developing Countries</a:t>
              </a:r>
            </a:p>
          </p:txBody>
        </p:sp>
        <p:cxnSp>
          <p:nvCxnSpPr>
            <p:cNvPr id="25" name="Straight Arrow Connector 24"/>
            <p:cNvCxnSpPr>
              <a:endCxn id="28" idx="3"/>
            </p:cNvCxnSpPr>
            <p:nvPr/>
          </p:nvCxnSpPr>
          <p:spPr>
            <a:xfrm flipH="1">
              <a:off x="3708257" y="5594294"/>
              <a:ext cx="20949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-Shape 25"/>
            <p:cNvSpPr/>
            <p:nvPr/>
          </p:nvSpPr>
          <p:spPr bwMode="auto">
            <a:xfrm>
              <a:off x="251520" y="1261635"/>
              <a:ext cx="3888432" cy="4986765"/>
            </a:xfrm>
            <a:prstGeom prst="corner">
              <a:avLst>
                <a:gd name="adj1" fmla="val 32118"/>
                <a:gd name="adj2" fmla="val 45666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entury Gothic"/>
                <a:ea typeface="ヒラギノ角ゴ ProN W3"/>
                <a:cs typeface="Century Gothic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61140" y="1835588"/>
              <a:ext cx="1158901" cy="241768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Century Gothic"/>
                  <a:ea typeface="ヒラギノ角ゴ ProN W3"/>
                  <a:cs typeface="Century Gothic"/>
                </a:rPr>
                <a:t>Local Orgs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Century Gothic"/>
                  <a:ea typeface="ヒラギノ角ゴ ProN W3"/>
                  <a:cs typeface="Century Gothic"/>
                </a:rPr>
                <a:t>(NGO, Industries)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61019" y="5203735"/>
              <a:ext cx="3247237" cy="77953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err="1">
                  <a:solidFill>
                    <a:srgbClr val="000000"/>
                  </a:solidFill>
                  <a:latin typeface="Century Gothic"/>
                  <a:ea typeface="ヒラギノ角ゴ ProN W3" charset="0"/>
                  <a:cs typeface="Century Gothic"/>
                </a:rPr>
                <a:t>UnReached</a:t>
              </a:r>
              <a:r>
                <a:rPr lang="en-US" altLang="ja-JP" sz="1600" dirty="0">
                  <a:solidFill>
                    <a:srgbClr val="000000"/>
                  </a:solidFill>
                  <a:latin typeface="Century Gothic"/>
                  <a:ea typeface="ヒラギノ角ゴ ProN W3" charset="0"/>
                  <a:cs typeface="Century Gothic"/>
                </a:rPr>
                <a:t> People</a:t>
              </a:r>
            </a:p>
          </p:txBody>
        </p:sp>
        <p:cxnSp>
          <p:nvCxnSpPr>
            <p:cNvPr id="29" name="Straight Arrow Connector 28"/>
            <p:cNvCxnSpPr>
              <a:endCxn id="27" idx="2"/>
            </p:cNvCxnSpPr>
            <p:nvPr/>
          </p:nvCxnSpPr>
          <p:spPr>
            <a:xfrm flipV="1">
              <a:off x="1040317" y="4252742"/>
              <a:ext cx="0" cy="9049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4" name="TextBox 33"/>
            <p:cNvSpPr txBox="1">
              <a:spLocks noChangeArrowheads="1"/>
            </p:cNvSpPr>
            <p:nvPr/>
          </p:nvSpPr>
          <p:spPr bwMode="auto">
            <a:xfrm>
              <a:off x="372344" y="4494213"/>
              <a:ext cx="113635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altLang="ja-JP" sz="1600">
                  <a:latin typeface="Century Gothic" charset="0"/>
                  <a:ea typeface="Century Gothic" charset="0"/>
                  <a:cs typeface="Century Gothic" charset="0"/>
                </a:rPr>
                <a:t>Social Problems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41875" y="4254500"/>
            <a:ext cx="2795588" cy="1631950"/>
            <a:chOff x="4842175" y="4254499"/>
            <a:chExt cx="2794766" cy="1631485"/>
          </a:xfrm>
        </p:grpSpPr>
        <p:cxnSp>
          <p:nvCxnSpPr>
            <p:cNvPr id="32" name="Straight Arrow Connector 31"/>
            <p:cNvCxnSpPr>
              <a:stCxn id="5" idx="2"/>
            </p:cNvCxnSpPr>
            <p:nvPr/>
          </p:nvCxnSpPr>
          <p:spPr>
            <a:xfrm rot="5400000">
              <a:off x="4368441" y="4728233"/>
              <a:ext cx="950642" cy="317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769002" y="5593967"/>
              <a:ext cx="185841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TextBox 18"/>
            <p:cNvSpPr txBox="1">
              <a:spLocks noChangeArrowheads="1"/>
            </p:cNvSpPr>
            <p:nvPr/>
          </p:nvSpPr>
          <p:spPr bwMode="auto">
            <a:xfrm>
              <a:off x="4930427" y="4411663"/>
              <a:ext cx="180181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altLang="ja-JP" sz="1600">
                  <a:latin typeface="Century Gothic" charset="0"/>
                  <a:ea typeface="Century Gothic" charset="0"/>
                  <a:cs typeface="Century Gothic" charset="0"/>
                </a:rPr>
                <a:t>Prototype</a:t>
              </a:r>
            </a:p>
            <a:p>
              <a:r>
                <a:rPr kumimoji="1" lang="en-US" altLang="ja-JP" sz="1600">
                  <a:latin typeface="Century Gothic" charset="0"/>
                  <a:ea typeface="Century Gothic" charset="0"/>
                  <a:cs typeface="Century Gothic" charset="0"/>
                </a:rPr>
                <a:t>Business Model</a:t>
              </a:r>
            </a:p>
          </p:txBody>
        </p:sp>
        <p:sp>
          <p:nvSpPr>
            <p:cNvPr id="1037" name="TextBox 19"/>
            <p:cNvSpPr txBox="1">
              <a:spLocks noChangeArrowheads="1"/>
            </p:cNvSpPr>
            <p:nvPr/>
          </p:nvSpPr>
          <p:spPr bwMode="auto">
            <a:xfrm>
              <a:off x="5940152" y="5301208"/>
              <a:ext cx="169678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kumimoji="1" lang="en-US" sz="1600">
                  <a:latin typeface="Century Gothic" charset="0"/>
                  <a:ea typeface="ヒラギノ角ゴ ProN W3" charset="0"/>
                </a:rPr>
                <a:t>Product Development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6011863" y="2857500"/>
            <a:ext cx="1193800" cy="6175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entury Gothic"/>
              <a:cs typeface="Century Gothic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989388" y="5349875"/>
            <a:ext cx="1711325" cy="6175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800000"/>
                </a:solidFill>
                <a:latin typeface="Century Gothic"/>
                <a:cs typeface="Century Gothic"/>
              </a:rPr>
              <a:t>Social Business Venture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57200"/>
          </a:xfrm>
        </p:spPr>
        <p:txBody>
          <a:bodyPr/>
          <a:lstStyle/>
          <a:p>
            <a:r>
              <a:rPr lang="en-US" dirty="0" smtClean="0"/>
              <a:t>Collaboration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1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8"/>
          <p:cNvSpPr>
            <a:spLocks noChangeArrowheads="1"/>
          </p:cNvSpPr>
          <p:nvPr/>
        </p:nvSpPr>
        <p:spPr bwMode="auto">
          <a:xfrm>
            <a:off x="179512" y="404664"/>
            <a:ext cx="78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3600" dirty="0" smtClean="0">
                <a:solidFill>
                  <a:srgbClr val="376092"/>
                </a:solidFill>
                <a:latin typeface="Gill Sans" charset="0"/>
                <a:cs typeface="Gill Sans" charset="0"/>
              </a:rPr>
              <a:t>Can we keep the FHR a the patient side?</a:t>
            </a:r>
            <a:endParaRPr lang="en-US" altLang="ja-JP" sz="3600" dirty="0">
              <a:solidFill>
                <a:srgbClr val="37609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546100" y="4552950"/>
            <a:ext cx="4130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Gill Sans" charset="0"/>
                <a:cs typeface="Gill Sans" charset="0"/>
              </a:rPr>
              <a:t>An Electronic gadget for -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Gill Sans" charset="0"/>
                <a:cs typeface="Gill Sans" charset="0"/>
              </a:rPr>
              <a:t>-MFI (Micro Finance Institution)  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Gill Sans" charset="0"/>
                <a:cs typeface="Gill Sans" charset="0"/>
              </a:rPr>
              <a:t>-FHR (Family Health Record)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Gill Sans" charset="0"/>
                <a:cs typeface="Gill Sans" charset="0"/>
              </a:rPr>
              <a:t>-Electronic Money Transfer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Gill Sans" charset="0"/>
                <a:cs typeface="Gill Sans" charset="0"/>
              </a:rPr>
              <a:t>-Future options</a:t>
            </a:r>
          </a:p>
        </p:txBody>
      </p:sp>
      <p:pic>
        <p:nvPicPr>
          <p:cNvPr id="18435" name="Picture 6" descr="pass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938213"/>
            <a:ext cx="220662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epassbook-experi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963" y="1335088"/>
            <a:ext cx="40767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3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SC_10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395537" cy="17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B598E8-5B68-5641-A270-BFB8378CC48F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5446713"/>
            <a:ext cx="122396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6" descr="Logo__Kyssh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459413"/>
            <a:ext cx="9271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382793_10151191296016725_34788738_n.jpg"/>
          <p:cNvPicPr>
            <a:picLocks noChangeAspect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>
          <a:xfrm>
            <a:off x="5508104" y="620688"/>
            <a:ext cx="2806080" cy="168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7" descr="DSC_00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60650"/>
            <a:ext cx="2189063" cy="15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10200"/>
            <a:ext cx="1371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:\Project Pictures\iPad Pix\DCIM\823WGTMA\IMG_118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81"/>
            <a:ext cx="2808312" cy="209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539138_10151432014452931_121622410_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47" y="2348880"/>
            <a:ext cx="6156176" cy="3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7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to be developed based on the community needs</a:t>
            </a:r>
          </a:p>
          <a:p>
            <a:endParaRPr lang="en-US" dirty="0" smtClean="0"/>
          </a:p>
          <a:p>
            <a:r>
              <a:rPr lang="en-US" dirty="0" smtClean="0"/>
              <a:t>Charity aspect vs. Business aspect</a:t>
            </a:r>
          </a:p>
          <a:p>
            <a:endParaRPr lang="en-US" dirty="0" smtClean="0"/>
          </a:p>
          <a:p>
            <a:r>
              <a:rPr lang="en-US" dirty="0" smtClean="0"/>
              <a:t>Engagement with the local community</a:t>
            </a:r>
          </a:p>
          <a:p>
            <a:endParaRPr lang="en-US" dirty="0" smtClean="0"/>
          </a:p>
          <a:p>
            <a:r>
              <a:rPr lang="en-US" dirty="0" smtClean="0"/>
              <a:t>Role of academia to connect the community and industry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E95D-ECC7-364B-9F9E-DC7669262F3B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0483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E95D-ECC7-364B-9F9E-DC7669262F3B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8886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Unreached Community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49081"/>
              </p:ext>
            </p:extLst>
          </p:nvPr>
        </p:nvGraphicFramePr>
        <p:xfrm>
          <a:off x="467544" y="1525588"/>
          <a:ext cx="8208912" cy="3991643"/>
        </p:xfrm>
        <a:graphic>
          <a:graphicData uri="http://schemas.openxmlformats.org/drawingml/2006/table">
            <a:tbl>
              <a:tblPr/>
              <a:tblGrid>
                <a:gridCol w="5838837"/>
                <a:gridCol w="2370075"/>
              </a:tblGrid>
              <a:tr h="518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The Unreached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Category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3</a:t>
                      </a: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 billion people live on less than $2.50/day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Poverty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1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 billion people unable to read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Education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1.5</a:t>
                      </a:r>
                      <a:r>
                        <a:rPr kumimoji="1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million children die of diarrhea each year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Health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1.6</a:t>
                      </a: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 billion people live without electricity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・・・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  </a:t>
                      </a: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charset="0"/>
                        <a:ea typeface="ＭＳ 明朝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6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・・・</a:t>
                      </a: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Calibri" charset="0"/>
                          <a:ea typeface="ＭＳ 明朝" charset="0"/>
                        </a:rPr>
                        <a:t>  </a:t>
                      </a:r>
                    </a:p>
                    <a:p>
                      <a:pPr marL="0" marR="0" lvl="0" indent="0" algn="ctr" defTabSz="2046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charset="0"/>
                        <a:ea typeface="ＭＳ 明朝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Text Placeholder 67"/>
          <p:cNvSpPr txBox="1">
            <a:spLocks/>
          </p:cNvSpPr>
          <p:nvPr/>
        </p:nvSpPr>
        <p:spPr bwMode="auto">
          <a:xfrm>
            <a:off x="422275" y="5225231"/>
            <a:ext cx="7718425" cy="10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9362" tIns="204680" rIns="409362" bIns="204680"/>
          <a:lstStyle>
            <a:lvl1pPr defTabSz="20462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0462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0462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0462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0462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4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4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4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46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b="1" i="1" dirty="0" smtClean="0">
                <a:solidFill>
                  <a:schemeClr val="tx2"/>
                </a:solidFill>
              </a:rPr>
              <a:t>How can we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>
                <a:solidFill>
                  <a:srgbClr val="1F497D"/>
                </a:solidFill>
              </a:rPr>
              <a:t>change these facts?</a:t>
            </a:r>
          </a:p>
        </p:txBody>
      </p:sp>
    </p:spTree>
    <p:extLst>
      <p:ext uri="{BB962C8B-B14F-4D97-AF65-F5344CB8AC3E}">
        <p14:creationId xmlns:p14="http://schemas.microsoft.com/office/powerpoint/2010/main" val="2930826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kyushu-u.ac.jp/topics/photo/2009/092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正方形/長方形 8"/>
          <p:cNvSpPr>
            <a:spLocks noChangeArrowheads="1"/>
          </p:cNvSpPr>
          <p:nvPr/>
        </p:nvSpPr>
        <p:spPr bwMode="auto">
          <a:xfrm>
            <a:off x="323850" y="4005263"/>
            <a:ext cx="3384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4000" dirty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Muhammad </a:t>
            </a:r>
            <a:r>
              <a:rPr kumimoji="0" lang="en-US" altLang="ja-JP" sz="4000" dirty="0" err="1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Yunus</a:t>
            </a:r>
            <a:endParaRPr kumimoji="0" lang="ja-JP" altLang="en-US" sz="4000" dirty="0">
              <a:solidFill>
                <a:schemeClr val="bg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30727" name="Picture 7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14356"/>
            <a:ext cx="370636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http://www.kyushu-u.ac.jp/topics/photo/2010/0717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71462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250825" y="5516563"/>
            <a:ext cx="47884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Gill Sans" charset="0"/>
                <a:cs typeface="Gill Sans" charset="0"/>
              </a:rPr>
              <a:t>Was awarded Nobel Peace Prize in </a:t>
            </a:r>
            <a:r>
              <a:rPr lang="en-US" sz="2000" dirty="0" smtClean="0">
                <a:latin typeface="Gill Sans" charset="0"/>
                <a:cs typeface="Gill Sans" charset="0"/>
              </a:rPr>
              <a:t>2006.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 smtClean="0">
                <a:latin typeface="Gill Sans" charset="0"/>
                <a:cs typeface="Gill Sans" charset="0"/>
              </a:rPr>
              <a:t>Contributed to </a:t>
            </a:r>
            <a:r>
              <a:rPr lang="en-US" sz="2000" dirty="0" smtClean="0">
                <a:latin typeface="Gill Sans" charset="0"/>
                <a:cs typeface="Gill Sans" charset="0"/>
              </a:rPr>
              <a:t>solve </a:t>
            </a:r>
            <a:r>
              <a:rPr lang="en-US" sz="2000" dirty="0" smtClean="0">
                <a:latin typeface="Gill Sans" charset="0"/>
                <a:cs typeface="Gill Sans" charset="0"/>
              </a:rPr>
              <a:t>poverty issue.</a:t>
            </a:r>
            <a:endParaRPr lang="en-US" sz="2000" dirty="0">
              <a:latin typeface="Gill Sans" charset="0"/>
              <a:cs typeface="Gill Sans" charset="0"/>
            </a:endParaRPr>
          </a:p>
          <a:p>
            <a:pPr marL="0" indent="0" eaLnBrk="1" hangingPunct="1"/>
            <a:endParaRPr lang="en-US" sz="2000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507413" cy="71913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Collaboration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Grameen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 Since 2007</a:t>
            </a:r>
            <a:endParaRPr lang="en-US" sz="2800" dirty="0">
              <a:solidFill>
                <a:srgbClr val="FF0000"/>
              </a:solidFill>
              <a:latin typeface="Gill Sans" charset="0"/>
              <a:ea typeface="ＭＳ Ｐゴシック" charset="0"/>
            </a:endParaRP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7B0902-45B7-3A47-9BB7-ED1083EA1E94}" type="slidenum">
              <a:rPr lang="en-US" altLang="ja-JP" sz="1600">
                <a:solidFill>
                  <a:schemeClr val="bg1"/>
                </a:solidFill>
              </a:rPr>
              <a:pPr eaLnBrk="1" hangingPunct="1"/>
              <a:t>4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pic>
        <p:nvPicPr>
          <p:cNvPr id="55299" name="Content Placeholder 5" descr="547689_310215129075399_642363317_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 bwMode="auto">
          <a:xfrm>
            <a:off x="1692275" y="1484313"/>
            <a:ext cx="54006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0" y="4510088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latin typeface="Gill Sans" charset="0"/>
                <a:cs typeface="Gill Sans" charset="0"/>
              </a:rPr>
              <a:t>Development of Technologies based on </a:t>
            </a:r>
            <a:r>
              <a:rPr lang="en-US" sz="28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Social Needs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Social Business </a:t>
            </a:r>
            <a:r>
              <a:rPr lang="en-US" sz="2800" dirty="0" smtClean="0">
                <a:latin typeface="Gill Sans" charset="0"/>
                <a:cs typeface="Gill Sans" charset="0"/>
              </a:rPr>
              <a:t>to provided social services to the </a:t>
            </a:r>
            <a:r>
              <a:rPr lang="en-US" sz="28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target community</a:t>
            </a:r>
            <a:r>
              <a:rPr lang="en-US" sz="2800" dirty="0" smtClean="0">
                <a:latin typeface="Gill Sans" charset="0"/>
                <a:cs typeface="Gill Sans" charset="0"/>
              </a:rPr>
              <a:t>  in a business way 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Healthcare</a:t>
            </a:r>
            <a:r>
              <a:rPr lang="en-US" sz="2800" dirty="0" smtClean="0">
                <a:latin typeface="Gill Sans" charset="0"/>
                <a:cs typeface="Gill Sans" charset="0"/>
              </a:rPr>
              <a:t> is a focused area of joint-research</a:t>
            </a:r>
            <a:endParaRPr lang="en-US" sz="2800" dirty="0">
              <a:latin typeface="Gill Sans" charset="0"/>
              <a:cs typeface="Gill Sans" charset="0"/>
            </a:endParaRPr>
          </a:p>
        </p:txBody>
      </p:sp>
      <p:pic>
        <p:nvPicPr>
          <p:cNvPr id="2" name="Picture 1" descr="kyudai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85" y="2093204"/>
            <a:ext cx="1473200" cy="1663700"/>
          </a:xfrm>
          <a:prstGeom prst="rect">
            <a:avLst/>
          </a:prstGeom>
        </p:spPr>
      </p:pic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3204"/>
            <a:ext cx="1224136" cy="13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82613"/>
            <a:ext cx="5986463" cy="611187"/>
          </a:xfrm>
        </p:spPr>
        <p:txBody>
          <a:bodyPr/>
          <a:lstStyle/>
          <a:p>
            <a:pPr eaLnBrk="1" hangingPunct="1"/>
            <a:r>
              <a:rPr lang="en-US" sz="2800">
                <a:latin typeface="Gill Sans" charset="0"/>
                <a:ea typeface="ＭＳ Ｐゴシック" charset="0"/>
              </a:rPr>
              <a:t>Unreached: </a:t>
            </a:r>
            <a:r>
              <a:rPr lang="en-US" sz="2800">
                <a:solidFill>
                  <a:srgbClr val="953735"/>
                </a:solidFill>
                <a:latin typeface="Gill Sans" charset="0"/>
                <a:ea typeface="ＭＳ Ｐゴシック" charset="0"/>
              </a:rPr>
              <a:t>Beyond the BOP</a:t>
            </a:r>
            <a:endParaRPr lang="en-US" sz="2800">
              <a:latin typeface="Gill Sans" charset="0"/>
              <a:ea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268913" cy="50117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558ED5"/>
                </a:solidFill>
                <a:ea typeface="ＭＳ Ｐゴシック" charset="0"/>
              </a:rPr>
              <a:t>Socio-economic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953735"/>
                </a:solidFill>
                <a:ea typeface="ＭＳ Ｐゴシック" charset="0"/>
              </a:rPr>
              <a:t>Low income, Low skills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Compromised infrastructure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Under developed countries</a:t>
            </a:r>
          </a:p>
          <a:p>
            <a:pPr eaLnBrk="1" hangingPunct="1">
              <a:defRPr/>
            </a:pPr>
            <a:endParaRPr lang="en-US" sz="24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558ED5"/>
                </a:solidFill>
                <a:ea typeface="ＭＳ Ｐゴシック" charset="0"/>
              </a:rPr>
              <a:t>Natural </a:t>
            </a:r>
            <a:r>
              <a:rPr lang="en-US" sz="2400" b="1" dirty="0" smtClean="0">
                <a:solidFill>
                  <a:srgbClr val="558ED5"/>
                </a:solidFill>
                <a:ea typeface="ＭＳ Ｐゴシック" charset="0"/>
              </a:rPr>
              <a:t>Disasters</a:t>
            </a:r>
            <a:endParaRPr lang="en-US" sz="2400" b="1" dirty="0">
              <a:solidFill>
                <a:srgbClr val="558ED5"/>
              </a:solidFill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953735"/>
                </a:solidFill>
                <a:ea typeface="ＭＳ Ｐゴシック" charset="0"/>
              </a:rPr>
              <a:t>Low/high income, low/ high skills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Compromised infrastructure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Both developed and developing countries</a:t>
            </a:r>
          </a:p>
          <a:p>
            <a:pPr eaLnBrk="1" hangingPunct="1">
              <a:defRPr/>
            </a:pPr>
            <a:endParaRPr lang="en-US" sz="24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558ED5"/>
                </a:solidFill>
                <a:ea typeface="ＭＳ Ｐゴシック" charset="0"/>
              </a:rPr>
              <a:t>Political</a:t>
            </a:r>
            <a:endParaRPr lang="en-US" sz="2400" b="1" dirty="0">
              <a:solidFill>
                <a:srgbClr val="558ED5"/>
              </a:solidFill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953735"/>
                </a:solidFill>
                <a:ea typeface="ＭＳ Ｐゴシック" charset="0"/>
              </a:rPr>
              <a:t>Low/High income, Low/high skills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Compromised infrastructure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Both developed and developing countries 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 rot="-5400000">
            <a:off x="-1995487" y="3270250"/>
            <a:ext cx="4465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Gill Sans" charset="0"/>
                <a:cs typeface="Gill Sans" charset="0"/>
              </a:rPr>
              <a:t>Commonality and Variability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08870" y="692696"/>
          <a:ext cx="3727626" cy="218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9" name="TextBox 5"/>
          <p:cNvSpPr txBox="1">
            <a:spLocks noChangeArrowheads="1"/>
          </p:cNvSpPr>
          <p:nvPr/>
        </p:nvSpPr>
        <p:spPr bwMode="auto">
          <a:xfrm rot="-2880851">
            <a:off x="4117181" y="1389856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rgbClr val="7F7F7F"/>
                </a:solidFill>
                <a:latin typeface="Gill Sans" charset="0"/>
                <a:cs typeface="Gill Sans" charset="0"/>
              </a:rPr>
              <a:t>Purchase Power Parity (daily)</a:t>
            </a:r>
            <a:endParaRPr lang="en-US" sz="2000">
              <a:solidFill>
                <a:srgbClr val="7F7F7F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 rot="533831">
            <a:off x="5080000" y="2274888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7F7F7F"/>
                </a:solidFill>
                <a:latin typeface="Gill Sans" charset="0"/>
                <a:cs typeface="Gill Sans" charset="0"/>
              </a:rPr>
              <a:t>$</a:t>
            </a:r>
            <a:r>
              <a:rPr lang="ja-JP" altLang="en-US" sz="2000">
                <a:solidFill>
                  <a:srgbClr val="7F7F7F"/>
                </a:solidFill>
                <a:latin typeface="Gill Sans" charset="0"/>
                <a:cs typeface="Gill Sans" charset="0"/>
              </a:rPr>
              <a:t>１</a:t>
            </a:r>
            <a:endParaRPr lang="en-US" sz="2000">
              <a:solidFill>
                <a:srgbClr val="7F7F7F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 rot="533831">
            <a:off x="5464175" y="1878013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7F7F7F"/>
                </a:solidFill>
                <a:latin typeface="Gill Sans" charset="0"/>
                <a:cs typeface="Gill Sans" charset="0"/>
              </a:rPr>
              <a:t>$</a:t>
            </a:r>
            <a:r>
              <a:rPr lang="ja-JP" altLang="en-US" sz="2000">
                <a:solidFill>
                  <a:srgbClr val="7F7F7F"/>
                </a:solidFill>
                <a:latin typeface="Gill Sans" charset="0"/>
                <a:cs typeface="Gill Sans" charset="0"/>
              </a:rPr>
              <a:t>２</a:t>
            </a:r>
            <a:endParaRPr lang="en-US" sz="2000">
              <a:solidFill>
                <a:srgbClr val="7F7F7F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 rot="533831">
            <a:off x="5773738" y="1519238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>
                <a:latin typeface="Gill Sans" charset="0"/>
                <a:cs typeface="Gill Sans" charset="0"/>
              </a:rPr>
              <a:t>$</a:t>
            </a:r>
            <a:r>
              <a:rPr lang="ja-JP" altLang="en-US" sz="2000">
                <a:latin typeface="Gill Sans" charset="0"/>
                <a:cs typeface="Gill Sans" charset="0"/>
              </a:rPr>
              <a:t>５</a:t>
            </a:r>
            <a:endParaRPr lang="en-US" sz="2000">
              <a:latin typeface="Gill Sans" charset="0"/>
              <a:cs typeface="Gill Sans" charset="0"/>
            </a:endParaRPr>
          </a:p>
        </p:txBody>
      </p: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6237288" y="1711325"/>
            <a:ext cx="243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 i="1">
                <a:solidFill>
                  <a:srgbClr val="404040"/>
                </a:solidFill>
                <a:latin typeface="Gill Sans" charset="0"/>
                <a:cs typeface="Gill Sans" charset="0"/>
              </a:rPr>
              <a:t> 4 Billion People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i="1">
                <a:solidFill>
                  <a:srgbClr val="404040"/>
                </a:solidFill>
                <a:latin typeface="Gill Sans" charset="0"/>
                <a:cs typeface="Gill Sans" charset="0"/>
              </a:rPr>
              <a:t> 69% of World Population</a:t>
            </a:r>
          </a:p>
        </p:txBody>
      </p:sp>
      <p:sp>
        <p:nvSpPr>
          <p:cNvPr id="21514" name="TextBox 29"/>
          <p:cNvSpPr txBox="1">
            <a:spLocks noChangeArrowheads="1"/>
          </p:cNvSpPr>
          <p:nvPr/>
        </p:nvSpPr>
        <p:spPr bwMode="auto">
          <a:xfrm>
            <a:off x="8451850" y="1738313"/>
            <a:ext cx="728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E46C0A"/>
                </a:solidFill>
                <a:latin typeface="Calibri" charset="0"/>
              </a:rPr>
              <a:t>BOP</a:t>
            </a:r>
          </a:p>
        </p:txBody>
      </p:sp>
      <p:sp>
        <p:nvSpPr>
          <p:cNvPr id="21515" name="TextBox 1"/>
          <p:cNvSpPr txBox="1">
            <a:spLocks noChangeArrowheads="1"/>
          </p:cNvSpPr>
          <p:nvPr/>
        </p:nvSpPr>
        <p:spPr bwMode="auto">
          <a:xfrm>
            <a:off x="6227763" y="5516563"/>
            <a:ext cx="2574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Gill Sans" charset="0"/>
                <a:cs typeface="Gill Sans" charset="0"/>
              </a:rPr>
              <a:t>Charity:Business</a:t>
            </a:r>
          </a:p>
          <a:p>
            <a:pPr eaLnBrk="1" hangingPunct="1"/>
            <a:r>
              <a:rPr lang="en-US">
                <a:latin typeface="Gill Sans" charset="0"/>
                <a:cs typeface="Gill Sans" charset="0"/>
              </a:rPr>
              <a:t>Reverse Innovation</a:t>
            </a:r>
          </a:p>
        </p:txBody>
      </p:sp>
      <p:pic>
        <p:nvPicPr>
          <p:cNvPr id="21516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6"/>
          <a:stretch>
            <a:fillRect/>
          </a:stretch>
        </p:blipFill>
        <p:spPr bwMode="auto">
          <a:xfrm>
            <a:off x="5867400" y="3141663"/>
            <a:ext cx="30972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90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cap="none" dirty="0" smtClean="0">
                <a:latin typeface="Arial" charset="0"/>
                <a:ea typeface="ＭＳ Ｐゴシック" charset="0"/>
                <a:cs typeface="ＭＳ Ｐゴシック" charset="0"/>
              </a:rPr>
              <a:t>E-Health services in low-resource settings</a:t>
            </a:r>
            <a:r>
              <a:rPr lang="en-US" altLang="ja-JP" sz="3600" cap="none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3600" cap="none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3600" cap="non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altLang="ja-JP" sz="3600" cap="none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ja-JP" altLang="en-US" sz="3600" cap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E98C24-A08B-0E4A-9A32-1BD1D7F0D77C}" type="slidenum">
              <a:rPr lang="ja-JP" altLang="en-US" sz="1600">
                <a:solidFill>
                  <a:srgbClr val="1F1F1F"/>
                </a:solidFill>
              </a:rPr>
              <a:pPr/>
              <a:t>6</a:t>
            </a:fld>
            <a:endParaRPr lang="ja-JP" altLang="en-US" sz="1600"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3346"/>
      </p:ext>
    </p:extLst>
  </p:cSld>
  <p:clrMapOvr>
    <a:masterClrMapping/>
  </p:clrMapOvr>
  <p:transition xmlns:p14="http://schemas.microsoft.com/office/powerpoint/2010/main" advTm="10879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ＭＳ Ｐゴシック" charset="0"/>
              </a:rPr>
              <a:t>Low-resource setting</a:t>
            </a:r>
            <a:endParaRPr lang="ja-JP" altLang="en-US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458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altLang="ja-JP" sz="3200" b="0" dirty="0" smtClean="0">
                <a:ea typeface="ＭＳ Ｐゴシック" charset="0"/>
              </a:rPr>
              <a:t>Doctors </a:t>
            </a:r>
            <a:r>
              <a:rPr lang="en-US" altLang="ja-JP" sz="3200" b="0" dirty="0">
                <a:ea typeface="ＭＳ Ｐゴシック" charset="0"/>
              </a:rPr>
              <a:t>don’t want to stay in villages</a:t>
            </a:r>
          </a:p>
          <a:p>
            <a:pPr marL="457200" indent="-457200">
              <a:buFont typeface="Arial"/>
              <a:buChar char="•"/>
            </a:pPr>
            <a:endParaRPr lang="en-US" altLang="ja-JP" sz="3200" b="0" dirty="0">
              <a:ea typeface="ＭＳ Ｐゴシック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3200" b="0" dirty="0">
                <a:ea typeface="ＭＳ Ｐゴシック" charset="0"/>
              </a:rPr>
              <a:t>Quality hospitals don’t sustain without a stable income</a:t>
            </a:r>
          </a:p>
          <a:p>
            <a:pPr marL="457200" indent="-457200">
              <a:buFont typeface="Arial"/>
              <a:buChar char="•"/>
            </a:pPr>
            <a:endParaRPr lang="en-US" altLang="ja-JP" sz="3200" b="0" dirty="0">
              <a:ea typeface="ＭＳ Ｐゴシック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3200" b="0" dirty="0">
                <a:ea typeface="ＭＳ Ｐゴシック" charset="0"/>
              </a:rPr>
              <a:t>Transportation cost is bigger than treatment cost</a:t>
            </a:r>
          </a:p>
          <a:p>
            <a:pPr marL="457200" indent="-457200">
              <a:buFontTx/>
              <a:buAutoNum type="arabicPeriod"/>
            </a:pPr>
            <a:endParaRPr lang="ja-JP" altLang="en-US" sz="3200" dirty="0">
              <a:ea typeface="ＭＳ Ｐゴシック" charset="0"/>
            </a:endParaRPr>
          </a:p>
        </p:txBody>
      </p:sp>
      <p:sp>
        <p:nvSpPr>
          <p:cNvPr id="24579" name="スライド番号プレースホルダ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FB322-9B28-D149-874A-6300167098C7}" type="slidenum">
              <a:rPr lang="ja-JP" altLang="en-US" sz="1600">
                <a:solidFill>
                  <a:srgbClr val="1F1F1F"/>
                </a:solidFill>
              </a:rPr>
              <a:pPr/>
              <a:t>7</a:t>
            </a:fld>
            <a:endParaRPr lang="ja-JP" altLang="en-US" sz="1600">
              <a:solidFill>
                <a:srgbClr val="1F1F1F"/>
              </a:solidFill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0" y="3048000"/>
            <a:ext cx="9144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defTabSz="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ja-JP" sz="3600">
                <a:latin typeface="Gill Sans" charset="0"/>
                <a:cs typeface="Gill Sans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ja-JP" sz="3600">
              <a:latin typeface="Gill Sans" charset="0"/>
              <a:cs typeface="Gill Sans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ja-JP" sz="3600">
              <a:latin typeface="Gill Sans" charset="0"/>
              <a:cs typeface="Gill Sans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ja-JP" sz="3600">
              <a:latin typeface="Gill Sans" charset="0"/>
              <a:cs typeface="Gill Sans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ja-JP" sz="3600">
              <a:latin typeface="Gill Sans" charset="0"/>
              <a:cs typeface="Gill Sans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ja-JP" altLang="en-US" sz="360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53784"/>
      </p:ext>
    </p:extLst>
  </p:cSld>
  <p:clrMapOvr>
    <a:masterClrMapping/>
  </p:clrMapOvr>
  <p:transition xmlns:p14="http://schemas.microsoft.com/office/powerpoint/2010/main" advTm="25886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Bangladesh case: Health Consultancy over mobile phone since early 2000</a:t>
            </a:r>
            <a:endParaRPr lang="en-US" dirty="0"/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793378" y="1914525"/>
            <a:ext cx="6086475" cy="2103438"/>
            <a:chOff x="1404672" y="2023578"/>
            <a:chExt cx="6086340" cy="2103916"/>
          </a:xfrm>
        </p:grpSpPr>
        <p:pic>
          <p:nvPicPr>
            <p:cNvPr id="22533" name="Picture 3" descr="hom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268" y="2679696"/>
              <a:ext cx="516466" cy="51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251" y="2679696"/>
              <a:ext cx="643699" cy="93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89" y="2874449"/>
              <a:ext cx="533416" cy="5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044831" y="2455476"/>
              <a:ext cx="0" cy="134174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44831" y="2696831"/>
              <a:ext cx="398454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44831" y="3619379"/>
              <a:ext cx="398454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53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164" y="2455378"/>
              <a:ext cx="389467" cy="38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164" y="3407865"/>
              <a:ext cx="389467" cy="38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>
              <a:stCxn id="22534" idx="3"/>
              <a:endCxn id="22535" idx="1"/>
            </p:cNvCxnSpPr>
            <p:nvPr/>
          </p:nvCxnSpPr>
          <p:spPr>
            <a:xfrm flipV="1">
              <a:off x="2649244" y="3141432"/>
              <a:ext cx="3776578" cy="794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loud 12"/>
            <p:cNvSpPr/>
            <p:nvPr/>
          </p:nvSpPr>
          <p:spPr>
            <a:xfrm>
              <a:off x="3768407" y="2831800"/>
              <a:ext cx="1201711" cy="617677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GSM Net</a:t>
              </a:r>
            </a:p>
          </p:txBody>
        </p:sp>
        <p:pic>
          <p:nvPicPr>
            <p:cNvPr id="22543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801" y="3149596"/>
              <a:ext cx="524933" cy="51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Box 14"/>
            <p:cNvSpPr txBox="1">
              <a:spLocks noChangeArrowheads="1"/>
            </p:cNvSpPr>
            <p:nvPr/>
          </p:nvSpPr>
          <p:spPr bwMode="auto">
            <a:xfrm>
              <a:off x="5740400" y="3819717"/>
              <a:ext cx="17506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Doctors @Call Center</a:t>
              </a:r>
            </a:p>
          </p:txBody>
        </p:sp>
        <p:pic>
          <p:nvPicPr>
            <p:cNvPr id="2254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1" y="2023578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Box 16"/>
            <p:cNvSpPr txBox="1">
              <a:spLocks noChangeArrowheads="1"/>
            </p:cNvSpPr>
            <p:nvPr/>
          </p:nvSpPr>
          <p:spPr bwMode="auto">
            <a:xfrm>
              <a:off x="6121995" y="2051503"/>
              <a:ext cx="488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CDR</a:t>
              </a:r>
            </a:p>
          </p:txBody>
        </p:sp>
        <p:sp>
          <p:nvSpPr>
            <p:cNvPr id="22547" name="TextBox 17"/>
            <p:cNvSpPr txBox="1">
              <a:spLocks noChangeArrowheads="1"/>
            </p:cNvSpPr>
            <p:nvPr/>
          </p:nvSpPr>
          <p:spPr bwMode="auto">
            <a:xfrm>
              <a:off x="1404672" y="3819717"/>
              <a:ext cx="1390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Patient @Home</a:t>
              </a:r>
            </a:p>
          </p:txBody>
        </p:sp>
      </p:grpSp>
      <p:pic>
        <p:nvPicPr>
          <p:cNvPr id="2253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53" y="2249488"/>
            <a:ext cx="22748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79513" y="4343400"/>
            <a:ext cx="88898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altLang="ja-JP" sz="2000" dirty="0"/>
              <a:t>A patient calls a </a:t>
            </a:r>
            <a:r>
              <a:rPr lang="en-US" altLang="ja-JP" sz="2000" b="1" i="1" dirty="0"/>
              <a:t>hotline number</a:t>
            </a:r>
            <a:r>
              <a:rPr lang="en-US" altLang="ja-JP" sz="2000" dirty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2000" dirty="0"/>
              <a:t>The call is </a:t>
            </a:r>
            <a:r>
              <a:rPr lang="en-US" altLang="ja-JP" sz="2000" b="1" i="1" dirty="0"/>
              <a:t>redirected</a:t>
            </a:r>
            <a:r>
              <a:rPr lang="en-US" altLang="ja-JP" sz="2000" dirty="0"/>
              <a:t> to a call center doctor.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2000" dirty="0"/>
              <a:t>The patient-doctor conversation starts.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2000" dirty="0"/>
              <a:t>The doctor provides </a:t>
            </a:r>
            <a:r>
              <a:rPr lang="en-US" altLang="ja-JP" sz="2000" b="1" i="1" dirty="0"/>
              <a:t>three types of services</a:t>
            </a:r>
            <a:r>
              <a:rPr lang="en-US" altLang="ja-JP" sz="2000" dirty="0"/>
              <a:t>. 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2000" dirty="0"/>
              <a:t>The conversation is </a:t>
            </a:r>
            <a:r>
              <a:rPr lang="en-US" altLang="ja-JP" sz="2000" b="1" i="1" dirty="0"/>
              <a:t>archived in CDR</a:t>
            </a:r>
            <a:endParaRPr lang="ja-JP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45948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8.5|0.7|4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.7|30.4|2.6"/>
</p:tagLst>
</file>

<file path=ppt/theme/theme1.xml><?xml version="1.0" encoding="utf-8"?>
<a:theme xmlns:a="http://schemas.openxmlformats.org/drawingml/2006/main" name="gramweb-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7539C4CDF914FAF4A17C83CC9CBCC" ma:contentTypeVersion="3" ma:contentTypeDescription="Create a new document." ma:contentTypeScope="" ma:versionID="01c7eb6599e6d11404fab218ea897c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E40D5-34AC-4E61-B449-7099B83618CC}"/>
</file>

<file path=customXml/itemProps2.xml><?xml version="1.0" encoding="utf-8"?>
<ds:datastoreItem xmlns:ds="http://schemas.openxmlformats.org/officeDocument/2006/customXml" ds:itemID="{AF152D85-1F63-466E-AD93-0DF12983EEB6}"/>
</file>

<file path=customXml/itemProps3.xml><?xml version="1.0" encoding="utf-8"?>
<ds:datastoreItem xmlns:ds="http://schemas.openxmlformats.org/officeDocument/2006/customXml" ds:itemID="{9A2FB72D-9D2C-48A2-9927-11E0F05C7F31}"/>
</file>

<file path=docProps/app.xml><?xml version="1.0" encoding="utf-8"?>
<Properties xmlns="http://schemas.openxmlformats.org/officeDocument/2006/extended-properties" xmlns:vt="http://schemas.openxmlformats.org/officeDocument/2006/docPropsVTypes">
  <Template>gramweb-2.potx</Template>
  <TotalTime>4983</TotalTime>
  <Words>1630</Words>
  <Application>Microsoft Macintosh PowerPoint</Application>
  <PresentationFormat>On-screen Show (4:3)</PresentationFormat>
  <Paragraphs>391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gramweb-2</vt:lpstr>
      <vt:lpstr>GramHealth: An affordable and usable healthcare system for unreached community </vt:lpstr>
      <vt:lpstr>Agenda</vt:lpstr>
      <vt:lpstr>The Unreached Community</vt:lpstr>
      <vt:lpstr>PowerPoint Presentation</vt:lpstr>
      <vt:lpstr>Collaboration with Grameen Since 2007</vt:lpstr>
      <vt:lpstr>Unreached: Beyond the BOP</vt:lpstr>
      <vt:lpstr>E-Health services in low-resource settings   </vt:lpstr>
      <vt:lpstr>Low-resource setting</vt:lpstr>
      <vt:lpstr>Bangladesh case: Health Consultancy over mobile phone since early 2000</vt:lpstr>
      <vt:lpstr>Two Case studies</vt:lpstr>
      <vt:lpstr>Amazing Facts from Doctor-Patient conversation analysis</vt:lpstr>
      <vt:lpstr>Advantages and Technical Challenges</vt:lpstr>
      <vt:lpstr>Our response to the technical challenges</vt:lpstr>
      <vt:lpstr>PowerPoint Presentation</vt:lpstr>
      <vt:lpstr>Can we make it more efficient? Portable?</vt:lpstr>
      <vt:lpstr>Affordable ($300?) Portable Clinic</vt:lpstr>
      <vt:lpstr>The prototype used in field</vt:lpstr>
      <vt:lpstr>Accuracy of the sensors: Concept of Triage to convince the patient</vt:lpstr>
      <vt:lpstr>PowerPoint Presentation</vt:lpstr>
      <vt:lpstr>PHR collection for preventive healthcare</vt:lpstr>
      <vt:lpstr>Portable Clinic in KU-Grameen</vt:lpstr>
      <vt:lpstr>Nomadic and Portable</vt:lpstr>
      <vt:lpstr>PowerPoint Presentation</vt:lpstr>
      <vt:lpstr>Data Variability and Trends</vt:lpstr>
      <vt:lpstr>Collaboration Opportunities</vt:lpstr>
      <vt:lpstr>PowerPoint Presentation</vt:lpstr>
      <vt:lpstr>PowerPoint Presentation</vt:lpstr>
      <vt:lpstr>Conclusion</vt:lpstr>
      <vt:lpstr>Thank you</vt:lpstr>
    </vt:vector>
  </TitlesOfParts>
  <Company>Ihara .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UIプロジェクトX</dc:title>
  <dc:creator>Ihara . lab</dc:creator>
  <cp:lastModifiedBy>Ashir Ahmed</cp:lastModifiedBy>
  <cp:revision>143</cp:revision>
  <dcterms:created xsi:type="dcterms:W3CDTF">2012-12-03T00:22:26Z</dcterms:created>
  <dcterms:modified xsi:type="dcterms:W3CDTF">2013-02-04T06:24:53Z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0x0101002127539C4CDF914FAF4A17C83CC9CBCC</vt:lpwstr>
  </property>
</Properties>
</file>