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s/slide5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33.xml" ContentType="application/vnd.openxmlformats-officedocument.presentationml.slide+xml"/>
  <Override PartName="/ppt/slides/slide3.xml" ContentType="application/vnd.openxmlformats-officedocument.presentationml.slide+xml"/>
  <Override PartName="/ppt/slides/slide3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9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63" r:id="rId4"/>
    <p:sldId id="278" r:id="rId5"/>
    <p:sldId id="264" r:id="rId6"/>
    <p:sldId id="258" r:id="rId7"/>
    <p:sldId id="259" r:id="rId8"/>
    <p:sldId id="260" r:id="rId9"/>
    <p:sldId id="262" r:id="rId10"/>
    <p:sldId id="261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89" autoAdjust="0"/>
  </p:normalViewPr>
  <p:slideViewPr>
    <p:cSldViewPr>
      <p:cViewPr varScale="1">
        <p:scale>
          <a:sx n="67" d="100"/>
          <a:sy n="67" d="100"/>
        </p:scale>
        <p:origin x="-9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7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9F30-8B21-419D-A11C-3AE751F953E8}" type="datetimeFigureOut">
              <a:rPr lang="en-CA" smtClean="0"/>
              <a:pPr/>
              <a:t>28/01/2013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EB0AE-692A-432E-B048-A0AD09B3F47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31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33</a:t>
            </a:fld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34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B0AE-692A-432E-B048-A0AD09B3F47E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B616DB-B1D3-4B5C-85EA-4D9ADE63EFF3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2AD2E7-01D8-496D-BD58-70CD055A0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E-Health, The Uganda  Situation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Dr.Birabwa</a:t>
            </a:r>
            <a:r>
              <a:rPr lang="en-US" dirty="0" smtClean="0"/>
              <a:t>-Male Doreen</a:t>
            </a:r>
          </a:p>
          <a:p>
            <a:r>
              <a:rPr lang="en-US" dirty="0" smtClean="0"/>
              <a:t>Deputy Executive Director</a:t>
            </a:r>
          </a:p>
          <a:p>
            <a:r>
              <a:rPr lang="en-US" dirty="0" err="1" smtClean="0"/>
              <a:t>Mulago</a:t>
            </a:r>
            <a:r>
              <a:rPr lang="en-US" dirty="0" smtClean="0"/>
              <a:t> National Referral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06108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use of available systems and methods to facilitate health service delivery</a:t>
            </a:r>
          </a:p>
          <a:p>
            <a:endParaRPr lang="en-US" dirty="0" smtClean="0"/>
          </a:p>
          <a:p>
            <a:r>
              <a:rPr lang="en-US" dirty="0" smtClean="0"/>
              <a:t>Application in any department</a:t>
            </a:r>
          </a:p>
          <a:p>
            <a:endParaRPr lang="en-US" dirty="0" smtClean="0"/>
          </a:p>
          <a:p>
            <a:r>
              <a:rPr lang="en-US" dirty="0" smtClean="0"/>
              <a:t>Supply chain management</a:t>
            </a:r>
          </a:p>
          <a:p>
            <a:endParaRPr lang="en-US" dirty="0" smtClean="0"/>
          </a:p>
          <a:p>
            <a:r>
              <a:rPr lang="en-US" dirty="0" smtClean="0"/>
              <a:t>Referral and counter-referrals</a:t>
            </a:r>
          </a:p>
          <a:p>
            <a:endParaRPr lang="en-US" dirty="0" smtClean="0"/>
          </a:p>
          <a:p>
            <a:r>
              <a:rPr lang="en-US" dirty="0" smtClean="0"/>
              <a:t>Tele consultations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Tele conferencing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06126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international information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Attending international conferences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8290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Government Project to Enhance e-health in Uganda</a:t>
            </a:r>
          </a:p>
          <a:p>
            <a:endParaRPr lang="en-US" dirty="0" smtClean="0"/>
          </a:p>
          <a:p>
            <a:r>
              <a:rPr lang="en-US" dirty="0" smtClean="0"/>
              <a:t>Started 2012 for 5 yrs</a:t>
            </a:r>
          </a:p>
          <a:p>
            <a:endParaRPr lang="en-US" dirty="0" smtClean="0"/>
          </a:p>
          <a:p>
            <a:r>
              <a:rPr lang="en-US" dirty="0" smtClean="0"/>
              <a:t>Executed jointly by the </a:t>
            </a:r>
            <a:r>
              <a:rPr lang="en-US" dirty="0" err="1" smtClean="0"/>
              <a:t>MoH</a:t>
            </a:r>
            <a:r>
              <a:rPr lang="en-US" dirty="0" smtClean="0"/>
              <a:t> and UCC</a:t>
            </a:r>
          </a:p>
          <a:p>
            <a:endParaRPr lang="en-US" dirty="0" smtClean="0"/>
          </a:p>
          <a:p>
            <a:r>
              <a:rPr lang="en-US" dirty="0" smtClean="0"/>
              <a:t>Work with local beneficiaries who are in the districts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Regional referral Hospitals, district Hospitals and Health Centre IVs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 in Uganda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71749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Focus is on </a:t>
            </a:r>
          </a:p>
          <a:p>
            <a:pPr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   1)  Health management Information       System(HMIS)</a:t>
            </a:r>
          </a:p>
          <a:p>
            <a:pPr marL="400050" lvl="1" indent="0">
              <a:buNone/>
            </a:pPr>
            <a:r>
              <a:rPr lang="en-US" dirty="0" smtClean="0"/>
              <a:t>   2)Telemedicine(basic and Advanced)</a:t>
            </a:r>
          </a:p>
          <a:p>
            <a:pPr marL="4000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Will eventually cover 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53 districts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103 health facilities(53 Hospital and 69              Health Centre IVs)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20309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establishment consists of:</a:t>
            </a:r>
          </a:p>
          <a:p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Resource Centre at the </a:t>
            </a:r>
            <a:r>
              <a:rPr lang="en-US" dirty="0" err="1" smtClean="0"/>
              <a:t>MoH</a:t>
            </a:r>
            <a:r>
              <a:rPr lang="en-US" dirty="0" smtClean="0"/>
              <a:t> </a:t>
            </a:r>
            <a:r>
              <a:rPr lang="en-US" dirty="0" err="1" smtClean="0"/>
              <a:t>Hdq</a:t>
            </a:r>
            <a:r>
              <a:rPr lang="en-US" dirty="0" smtClean="0"/>
              <a:t>.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computer </a:t>
            </a:r>
            <a:r>
              <a:rPr lang="en-US" dirty="0" err="1" smtClean="0"/>
              <a:t>centres</a:t>
            </a:r>
            <a:r>
              <a:rPr lang="en-US" dirty="0" smtClean="0"/>
              <a:t> at the beneficiary facilities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Local Area Network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Fibre</a:t>
            </a:r>
            <a:r>
              <a:rPr lang="en-US" dirty="0" smtClean="0"/>
              <a:t>-optic network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Telemedicine equipment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Solar Power equipment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National Grid connection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22075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Cameras</a:t>
            </a:r>
          </a:p>
          <a:p>
            <a:endParaRPr lang="en-US" dirty="0" smtClean="0"/>
          </a:p>
          <a:p>
            <a:r>
              <a:rPr lang="en-US" dirty="0" smtClean="0"/>
              <a:t>Digital Cameras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6895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Software:</a:t>
            </a:r>
          </a:p>
          <a:p>
            <a:pPr>
              <a:buNone/>
            </a:pPr>
            <a:endParaRPr lang="en-US" dirty="0" smtClean="0"/>
          </a:p>
          <a:p>
            <a:pPr marL="857250" lvl="1" indent="-457200"/>
            <a:r>
              <a:rPr lang="en-US" dirty="0"/>
              <a:t> I</a:t>
            </a:r>
            <a:r>
              <a:rPr lang="en-US" dirty="0" smtClean="0"/>
              <a:t>nternet connectivity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 Data point at each facility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 e-HMIS by </a:t>
            </a:r>
            <a:r>
              <a:rPr lang="en-US" dirty="0" err="1" smtClean="0"/>
              <a:t>MoH</a:t>
            </a:r>
            <a:endParaRPr lang="en-US" dirty="0" smtClean="0"/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E-office services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Tele software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Local connectivity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70621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Expected out-put</a:t>
            </a:r>
          </a:p>
          <a:p>
            <a:pPr>
              <a:buNone/>
            </a:pPr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Virtual linkage to the </a:t>
            </a:r>
            <a:r>
              <a:rPr lang="en-US" dirty="0" err="1" smtClean="0"/>
              <a:t>MoH</a:t>
            </a:r>
            <a:r>
              <a:rPr lang="en-US" dirty="0" smtClean="0"/>
              <a:t> resource </a:t>
            </a:r>
            <a:r>
              <a:rPr lang="en-US" dirty="0" err="1" smtClean="0"/>
              <a:t>centre</a:t>
            </a:r>
            <a:r>
              <a:rPr lang="en-US" dirty="0" smtClean="0"/>
              <a:t>, District   Health </a:t>
            </a:r>
            <a:r>
              <a:rPr lang="en-US" dirty="0" err="1" smtClean="0"/>
              <a:t>Hdq</a:t>
            </a:r>
            <a:r>
              <a:rPr lang="en-US" dirty="0" smtClean="0"/>
              <a:t>, other hospitals</a:t>
            </a:r>
          </a:p>
          <a:p>
            <a:pPr marL="857250" lvl="1" indent="-457200"/>
            <a:endParaRPr lang="en-US" dirty="0"/>
          </a:p>
          <a:p>
            <a:pPr marL="857250" lvl="1" indent="-457200"/>
            <a:r>
              <a:rPr lang="en-US" dirty="0" smtClean="0"/>
              <a:t>  Accessibility of the </a:t>
            </a:r>
            <a:r>
              <a:rPr lang="en-US" dirty="0" err="1" smtClean="0"/>
              <a:t>MoH</a:t>
            </a:r>
            <a:r>
              <a:rPr lang="en-US" dirty="0" smtClean="0"/>
              <a:t> portal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e-CMEs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Online Medical Journals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e-libraries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e-consultations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2451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Eventually the community will be empowered with e-learning</a:t>
            </a:r>
          </a:p>
          <a:p>
            <a:endParaRPr lang="en-US" dirty="0" smtClean="0"/>
          </a:p>
          <a:p>
            <a:r>
              <a:rPr lang="en-US" dirty="0" smtClean="0"/>
              <a:t>Easier communication between the community and health facilities</a:t>
            </a:r>
          </a:p>
          <a:p>
            <a:endParaRPr lang="en-US" dirty="0" smtClean="0"/>
          </a:p>
          <a:p>
            <a:r>
              <a:rPr lang="en-US" dirty="0" smtClean="0"/>
              <a:t>Harmonize referrals</a:t>
            </a:r>
          </a:p>
          <a:p>
            <a:endParaRPr lang="en-US" dirty="0" smtClean="0"/>
          </a:p>
          <a:p>
            <a:r>
              <a:rPr lang="en-US" dirty="0" smtClean="0"/>
              <a:t>Improved patient Care</a:t>
            </a:r>
          </a:p>
          <a:p>
            <a:endParaRPr lang="en-US" dirty="0" smtClean="0"/>
          </a:p>
          <a:p>
            <a:r>
              <a:rPr lang="en-US" dirty="0" smtClean="0"/>
              <a:t>Well informed health workers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27231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of the project:</a:t>
            </a:r>
          </a:p>
          <a:p>
            <a:endParaRPr lang="en-US" dirty="0" smtClean="0"/>
          </a:p>
          <a:p>
            <a:pPr marL="857250" lvl="1" indent="-457200"/>
            <a:r>
              <a:rPr lang="en-US" dirty="0" smtClean="0"/>
              <a:t>        </a:t>
            </a:r>
            <a:r>
              <a:rPr lang="en-US" dirty="0" err="1" smtClean="0"/>
              <a:t>MoH</a:t>
            </a:r>
            <a:endParaRPr lang="en-US" dirty="0" smtClean="0"/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        Uganda Communications Commission(UCC)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        Steering Committee from both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857250" lvl="1" indent="-457200"/>
            <a:r>
              <a:rPr lang="en-US" dirty="0" smtClean="0"/>
              <a:t>        Selected provider</a:t>
            </a:r>
          </a:p>
          <a:p>
            <a:pPr marL="400050" lvl="1" indent="0">
              <a:buNone/>
            </a:pPr>
            <a:r>
              <a:rPr lang="en-US" dirty="0" smtClean="0"/>
              <a:t>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80801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Uganda is a small country of 236,000sq km   in the Eastern  part of Africa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Population is about 34million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One of the fastest growth rate of 3.7%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Independence 1962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More than 60 districts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81606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Funding:</a:t>
            </a:r>
          </a:p>
          <a:p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MoH</a:t>
            </a:r>
            <a:endParaRPr lang="en-US" dirty="0" smtClean="0"/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UCC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Beneficiary Facilities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  Local Government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857250" lvl="1" indent="-457200"/>
            <a:r>
              <a:rPr lang="en-US" dirty="0" smtClean="0"/>
              <a:t> ICT budget for </a:t>
            </a:r>
            <a:r>
              <a:rPr lang="en-US" dirty="0" err="1" smtClean="0"/>
              <a:t>maintanance</a:t>
            </a:r>
            <a:r>
              <a:rPr lang="en-US" dirty="0" smtClean="0"/>
              <a:t> and operational     costs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06317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support:</a:t>
            </a:r>
          </a:p>
          <a:p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    M&amp;E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    Supervision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    Bridging gaps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    Computer Applications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    Space and security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      Hardware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66962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applications</a:t>
            </a:r>
          </a:p>
          <a:p>
            <a:endParaRPr lang="en-US" dirty="0" smtClean="0"/>
          </a:p>
          <a:p>
            <a:pPr marL="493776" lvl="2" indent="0">
              <a:buFont typeface="Courier New" pitchFamily="49" charset="0"/>
              <a:buChar char="o"/>
            </a:pPr>
            <a:r>
              <a:rPr lang="en-US" dirty="0" smtClean="0"/>
              <a:t>    e-infrastructure development</a:t>
            </a:r>
          </a:p>
          <a:p>
            <a:pPr marL="493776" lvl="2" indent="0">
              <a:buFont typeface="Courier New" pitchFamily="49" charset="0"/>
              <a:buChar char="o"/>
            </a:pPr>
            <a:endParaRPr lang="en-US" dirty="0" smtClean="0"/>
          </a:p>
          <a:p>
            <a:pPr marL="493776" lvl="2" indent="0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  e-records management</a:t>
            </a:r>
          </a:p>
          <a:p>
            <a:pPr marL="493776" lvl="2" indent="0">
              <a:buFont typeface="Courier New" pitchFamily="49" charset="0"/>
              <a:buChar char="o"/>
            </a:pPr>
            <a:endParaRPr lang="en-US" dirty="0" smtClean="0"/>
          </a:p>
          <a:p>
            <a:pPr marL="493776" lvl="2" indent="0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   unique patient ID</a:t>
            </a:r>
          </a:p>
          <a:p>
            <a:pPr marL="493776" lvl="2" indent="0">
              <a:buFont typeface="Courier New" pitchFamily="49" charset="0"/>
              <a:buChar char="o"/>
            </a:pPr>
            <a:endParaRPr lang="en-US" dirty="0" smtClean="0"/>
          </a:p>
          <a:p>
            <a:pPr marL="493776" lvl="2" indent="0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   drugs and stock management</a:t>
            </a:r>
          </a:p>
          <a:p>
            <a:pPr marL="493776" lvl="2" indent="0">
              <a:buFont typeface="Courier New" pitchFamily="49" charset="0"/>
              <a:buChar char="o"/>
            </a:pPr>
            <a:endParaRPr lang="en-US" dirty="0" smtClean="0"/>
          </a:p>
          <a:p>
            <a:pPr marL="493776" lvl="2" indent="0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   stakeholders networking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74622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Situated in the Northern part of Kampala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Capital City of Uganda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National Referral and Teaching Hospital for </a:t>
            </a:r>
            <a:r>
              <a:rPr lang="en-US" dirty="0" err="1" smtClean="0"/>
              <a:t>MakCHS</a:t>
            </a:r>
            <a:r>
              <a:rPr lang="en-US" dirty="0" smtClean="0"/>
              <a:t> and            other institutions around it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Founded in 1913 and 1962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Bed capacity of 1,650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No of staff is 3,000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Therefore big and very busy hospital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Mulago</a:t>
            </a:r>
            <a:r>
              <a:rPr lang="en-US" dirty="0" smtClean="0"/>
              <a:t> National Referral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3002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Top management</a:t>
            </a:r>
          </a:p>
          <a:p>
            <a:r>
              <a:rPr lang="en-CA" dirty="0" smtClean="0"/>
              <a:t>Clinical Services Division</a:t>
            </a:r>
          </a:p>
          <a:p>
            <a:pPr lvl="1"/>
            <a:r>
              <a:rPr lang="en-CA" dirty="0" smtClean="0"/>
              <a:t>Surgical</a:t>
            </a:r>
          </a:p>
          <a:p>
            <a:pPr lvl="1"/>
            <a:r>
              <a:rPr lang="en-CA" dirty="0" smtClean="0"/>
              <a:t>Medical</a:t>
            </a:r>
          </a:p>
          <a:p>
            <a:pPr lvl="1"/>
            <a:r>
              <a:rPr lang="en-CA" dirty="0" smtClean="0"/>
              <a:t>Paediatrics</a:t>
            </a:r>
          </a:p>
          <a:p>
            <a:pPr lvl="1"/>
            <a:r>
              <a:rPr lang="en-CA" dirty="0" smtClean="0"/>
              <a:t>Obstetrics and Gynaecology</a:t>
            </a:r>
          </a:p>
          <a:p>
            <a:pPr lvl="1"/>
            <a:r>
              <a:rPr lang="en-CA" dirty="0" smtClean="0"/>
              <a:t>Diagnostics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Deputy Executive Director, in charge of Clinical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Mulago</a:t>
            </a:r>
            <a:r>
              <a:rPr lang="en-CA" dirty="0" smtClean="0"/>
              <a:t> NRH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Support staff</a:t>
            </a:r>
          </a:p>
          <a:p>
            <a:pPr lvl="1"/>
            <a:r>
              <a:rPr lang="en-CA" dirty="0" smtClean="0"/>
              <a:t>Administration</a:t>
            </a:r>
          </a:p>
          <a:p>
            <a:pPr lvl="1"/>
            <a:r>
              <a:rPr lang="en-CA" dirty="0" smtClean="0"/>
              <a:t>Accounts</a:t>
            </a:r>
          </a:p>
          <a:p>
            <a:pPr lvl="1"/>
            <a:r>
              <a:rPr lang="en-CA" dirty="0" smtClean="0"/>
              <a:t>Human Resources</a:t>
            </a:r>
          </a:p>
          <a:p>
            <a:pPr lvl="1"/>
            <a:r>
              <a:rPr lang="en-CA" dirty="0" smtClean="0"/>
              <a:t>Stores</a:t>
            </a:r>
          </a:p>
          <a:p>
            <a:pPr lvl="1"/>
            <a:r>
              <a:rPr lang="en-CA" dirty="0" smtClean="0"/>
              <a:t>Customer Care</a:t>
            </a:r>
          </a:p>
          <a:p>
            <a:pPr lvl="1"/>
            <a:r>
              <a:rPr lang="en-CA" dirty="0" smtClean="0"/>
              <a:t>Security</a:t>
            </a:r>
          </a:p>
          <a:p>
            <a:pPr lvl="1"/>
            <a:r>
              <a:rPr lang="en-CA" dirty="0" smtClean="0"/>
              <a:t>Procurement </a:t>
            </a:r>
          </a:p>
          <a:p>
            <a:pPr lvl="1"/>
            <a:r>
              <a:rPr lang="en-CA" dirty="0" smtClean="0"/>
              <a:t>ICT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Mulago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Existing Services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Medical Records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Supplies and Drugs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Human Resources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Telemedicine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Customer Care</a:t>
            </a:r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Finances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Mulago</a:t>
            </a:r>
            <a:r>
              <a:rPr lang="en-CA" dirty="0" smtClean="0"/>
              <a:t> NRH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Patient Records are not computerised centrally</a:t>
            </a:r>
          </a:p>
          <a:p>
            <a:endParaRPr lang="en-CA" dirty="0" smtClean="0"/>
          </a:p>
          <a:p>
            <a:r>
              <a:rPr lang="en-CA" dirty="0" smtClean="0"/>
              <a:t>Some decentralised data</a:t>
            </a:r>
          </a:p>
          <a:p>
            <a:endParaRPr lang="en-CA" dirty="0" smtClean="0"/>
          </a:p>
          <a:p>
            <a:r>
              <a:rPr lang="en-CA" dirty="0" smtClean="0"/>
              <a:t>Birth and Deaths</a:t>
            </a:r>
          </a:p>
          <a:p>
            <a:endParaRPr lang="en-CA" dirty="0" smtClean="0"/>
          </a:p>
          <a:p>
            <a:r>
              <a:rPr lang="en-CA" dirty="0" smtClean="0"/>
              <a:t>Initiative of UNICEF and Registrar General</a:t>
            </a:r>
          </a:p>
          <a:p>
            <a:endParaRPr lang="en-CA" dirty="0" smtClean="0"/>
          </a:p>
          <a:p>
            <a:r>
              <a:rPr lang="en-CA" dirty="0" smtClean="0"/>
              <a:t>Restricted access at various points</a:t>
            </a:r>
          </a:p>
          <a:p>
            <a:endParaRPr lang="en-CA" dirty="0" smtClean="0"/>
          </a:p>
          <a:p>
            <a:r>
              <a:rPr lang="en-CA" dirty="0" smtClean="0"/>
              <a:t>Hard copies can be printed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Medical Records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This system has been computerised and is working well</a:t>
            </a:r>
          </a:p>
          <a:p>
            <a:endParaRPr lang="en-CA" dirty="0" smtClean="0"/>
          </a:p>
          <a:p>
            <a:r>
              <a:rPr lang="en-CA" dirty="0" smtClean="0"/>
              <a:t>Initiative by Uganda Govt. through OPM</a:t>
            </a:r>
          </a:p>
          <a:p>
            <a:endParaRPr lang="en-CA" dirty="0" smtClean="0"/>
          </a:p>
          <a:p>
            <a:r>
              <a:rPr lang="en-CA" dirty="0" smtClean="0"/>
              <a:t>IICS</a:t>
            </a:r>
          </a:p>
          <a:p>
            <a:endParaRPr lang="en-CA" dirty="0" smtClean="0"/>
          </a:p>
          <a:p>
            <a:r>
              <a:rPr lang="en-CA" dirty="0" smtClean="0"/>
              <a:t>Able to monitor availability of drugs, expiries, movement</a:t>
            </a:r>
          </a:p>
          <a:p>
            <a:endParaRPr lang="en-CA" dirty="0" smtClean="0"/>
          </a:p>
          <a:p>
            <a:r>
              <a:rPr lang="en-CA" dirty="0" smtClean="0"/>
              <a:t>Restricted access depending on need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Will computerise Patients’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Supplies and Drugs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Computerised data</a:t>
            </a:r>
          </a:p>
          <a:p>
            <a:endParaRPr lang="en-CA" dirty="0" smtClean="0"/>
          </a:p>
          <a:p>
            <a:r>
              <a:rPr lang="en-CA" dirty="0" smtClean="0"/>
              <a:t>Includes biometrics</a:t>
            </a:r>
          </a:p>
          <a:p>
            <a:endParaRPr lang="en-CA" dirty="0" smtClean="0"/>
          </a:p>
          <a:p>
            <a:r>
              <a:rPr lang="en-CA" dirty="0" smtClean="0"/>
              <a:t>Centralised in Public service</a:t>
            </a:r>
          </a:p>
          <a:p>
            <a:endParaRPr lang="en-CA" dirty="0" smtClean="0"/>
          </a:p>
          <a:p>
            <a:r>
              <a:rPr lang="en-CA" dirty="0" smtClean="0"/>
              <a:t>Restricted Access</a:t>
            </a:r>
          </a:p>
          <a:p>
            <a:endParaRPr lang="en-CA" dirty="0" smtClean="0"/>
          </a:p>
          <a:p>
            <a:r>
              <a:rPr lang="en-CA" dirty="0" smtClean="0"/>
              <a:t>Clean Pay rolls</a:t>
            </a:r>
          </a:p>
          <a:p>
            <a:endParaRPr lang="en-CA" dirty="0" smtClean="0"/>
          </a:p>
          <a:p>
            <a:r>
              <a:rPr lang="en-CA" dirty="0" smtClean="0"/>
              <a:t>Better management of attrition</a:t>
            </a:r>
          </a:p>
          <a:p>
            <a:endParaRPr lang="en-CA" dirty="0" smtClean="0"/>
          </a:p>
          <a:p>
            <a:r>
              <a:rPr lang="en-CA" dirty="0" smtClean="0"/>
              <a:t>Initiative of </a:t>
            </a:r>
            <a:r>
              <a:rPr lang="en-CA" dirty="0" err="1" smtClean="0"/>
              <a:t>GoU</a:t>
            </a:r>
            <a:r>
              <a:rPr lang="en-CA" dirty="0" smtClean="0"/>
              <a:t> through the World Bank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Exercise is on-going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 Resources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National referral Hospitals, Mental Health</a:t>
            </a:r>
          </a:p>
          <a:p>
            <a:endParaRPr lang="en-US" dirty="0" smtClean="0"/>
          </a:p>
          <a:p>
            <a:r>
              <a:rPr lang="en-US" dirty="0" smtClean="0"/>
              <a:t>13 Regional Referral Hospitals</a:t>
            </a:r>
          </a:p>
          <a:p>
            <a:endParaRPr lang="en-US" dirty="0" smtClean="0"/>
          </a:p>
          <a:p>
            <a:r>
              <a:rPr lang="en-US" dirty="0" smtClean="0"/>
              <a:t>More than 20 district hospitals</a:t>
            </a:r>
          </a:p>
          <a:p>
            <a:endParaRPr lang="en-US" dirty="0" smtClean="0"/>
          </a:p>
          <a:p>
            <a:r>
              <a:rPr lang="en-US" dirty="0" smtClean="0"/>
              <a:t>Many PNFP facilities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Health Centre IV, III and 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59960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Project by </a:t>
            </a:r>
            <a:r>
              <a:rPr lang="en-CA" dirty="0" err="1" smtClean="0"/>
              <a:t>GoU</a:t>
            </a:r>
            <a:r>
              <a:rPr lang="en-CA" dirty="0" smtClean="0"/>
              <a:t> through </a:t>
            </a:r>
            <a:r>
              <a:rPr lang="en-CA" dirty="0" err="1" smtClean="0"/>
              <a:t>MoH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Linked to India </a:t>
            </a:r>
          </a:p>
          <a:p>
            <a:endParaRPr lang="en-CA" dirty="0" smtClean="0"/>
          </a:p>
          <a:p>
            <a:r>
              <a:rPr lang="en-CA" dirty="0" smtClean="0"/>
              <a:t>Effort to link up with other centres</a:t>
            </a:r>
          </a:p>
          <a:p>
            <a:endParaRPr lang="en-CA" dirty="0" smtClean="0"/>
          </a:p>
          <a:p>
            <a:r>
              <a:rPr lang="en-CA" dirty="0" smtClean="0"/>
              <a:t>Tele-conferencing is accessed through the </a:t>
            </a:r>
            <a:r>
              <a:rPr lang="en-CA" dirty="0" err="1" smtClean="0"/>
              <a:t>MakCHS</a:t>
            </a:r>
            <a:r>
              <a:rPr lang="en-CA" dirty="0" smtClean="0"/>
              <a:t>, very good equipment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It is yet to be efficiently utilised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Telemedicine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SMS platform</a:t>
            </a:r>
          </a:p>
          <a:p>
            <a:endParaRPr lang="en-CA" dirty="0" smtClean="0"/>
          </a:p>
          <a:p>
            <a:r>
              <a:rPr lang="en-CA" dirty="0" smtClean="0"/>
              <a:t>Call Centre</a:t>
            </a:r>
          </a:p>
          <a:p>
            <a:endParaRPr lang="en-CA" dirty="0" smtClean="0"/>
          </a:p>
          <a:p>
            <a:r>
              <a:rPr lang="en-CA" dirty="0" smtClean="0"/>
              <a:t>Information to Clients about Hospital Services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Feed back for any help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Customer Care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This is an IFMIS</a:t>
            </a:r>
          </a:p>
          <a:p>
            <a:endParaRPr lang="en-CA" dirty="0" smtClean="0"/>
          </a:p>
          <a:p>
            <a:r>
              <a:rPr lang="en-CA" dirty="0" smtClean="0"/>
              <a:t>Centrally managed at the </a:t>
            </a:r>
            <a:r>
              <a:rPr lang="en-CA" dirty="0" err="1" smtClean="0"/>
              <a:t>MoF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No Cheques</a:t>
            </a:r>
          </a:p>
          <a:p>
            <a:endParaRPr lang="en-CA" dirty="0" smtClean="0"/>
          </a:p>
          <a:p>
            <a:r>
              <a:rPr lang="en-CA" dirty="0" smtClean="0"/>
              <a:t>Electronic vouchers and money transfer</a:t>
            </a:r>
          </a:p>
          <a:p>
            <a:endParaRPr lang="en-CA" dirty="0" smtClean="0"/>
          </a:p>
          <a:p>
            <a:r>
              <a:rPr lang="en-CA" dirty="0" smtClean="0"/>
              <a:t>Country wide</a:t>
            </a:r>
          </a:p>
          <a:p>
            <a:endParaRPr lang="en-CA" dirty="0" smtClean="0"/>
          </a:p>
          <a:p>
            <a:r>
              <a:rPr lang="en-CA" dirty="0" smtClean="0"/>
              <a:t>Very restricted access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Finances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Not yet embraced e-health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Need to synchronise activities to avoid duplication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Fundamental change in attitude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Lack of skills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Lack of hardware and software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Security for hackers and thefts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Unreliable National grid power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Financing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Challenges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Opportunity</a:t>
            </a:r>
          </a:p>
          <a:p>
            <a:endParaRPr lang="en-CA" i="1" dirty="0" smtClean="0"/>
          </a:p>
          <a:p>
            <a:endParaRPr lang="en-CA" i="1" dirty="0" smtClean="0"/>
          </a:p>
          <a:p>
            <a:endParaRPr lang="en-CA" i="1" dirty="0" smtClean="0"/>
          </a:p>
          <a:p>
            <a:r>
              <a:rPr lang="en-CA" i="1" dirty="0" smtClean="0"/>
              <a:t>Listening to me</a:t>
            </a:r>
            <a:endParaRPr lang="en-CA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i="1" dirty="0" smtClean="0"/>
              <a:t>Thanks</a:t>
            </a:r>
            <a:endParaRPr lang="en-CA" i="1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About 25 ministries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err="1" smtClean="0"/>
              <a:t>MoH</a:t>
            </a:r>
            <a:r>
              <a:rPr lang="en-CA" dirty="0" smtClean="0"/>
              <a:t> and ICT are some of them</a:t>
            </a:r>
          </a:p>
          <a:p>
            <a:endParaRPr lang="en-CA" dirty="0" smtClean="0"/>
          </a:p>
          <a:p>
            <a:r>
              <a:rPr lang="en-CA" dirty="0" smtClean="0"/>
              <a:t>The Uganda Communications Commission(UCC)</a:t>
            </a:r>
          </a:p>
          <a:p>
            <a:pPr>
              <a:buNone/>
            </a:pPr>
            <a:r>
              <a:rPr lang="en-CA" dirty="0" smtClean="0"/>
              <a:t>	 undertook the e-health project</a:t>
            </a:r>
          </a:p>
          <a:p>
            <a:endParaRPr lang="en-CA" dirty="0" smtClean="0"/>
          </a:p>
          <a:p>
            <a:r>
              <a:rPr lang="en-CA" dirty="0" smtClean="0"/>
              <a:t>Other initiatives from OPM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dirty="0" smtClean="0"/>
              <a:t>Commitment to fully establish e-health</a:t>
            </a:r>
          </a:p>
          <a:p>
            <a:endParaRPr lang="en-CA" dirty="0" smtClean="0"/>
          </a:p>
          <a:p>
            <a:r>
              <a:rPr lang="en-CA" dirty="0" smtClean="0"/>
              <a:t>The journey has just began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Good prospects</a:t>
            </a:r>
          </a:p>
          <a:p>
            <a:pPr>
              <a:buNone/>
            </a:pPr>
            <a:r>
              <a:rPr lang="en-CA" dirty="0" smtClean="0"/>
              <a:t>    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[6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1143000"/>
            <a:ext cx="4572000" cy="529437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 of East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40014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Mulago</a:t>
            </a:r>
            <a:r>
              <a:rPr lang="en-US" dirty="0" smtClean="0"/>
              <a:t> is the National Referral and Teaching Hospital For </a:t>
            </a:r>
            <a:r>
              <a:rPr lang="en-US" dirty="0" err="1" smtClean="0"/>
              <a:t>Makerere</a:t>
            </a:r>
            <a:r>
              <a:rPr lang="en-US" dirty="0" smtClean="0"/>
              <a:t> College of Health Sciences</a:t>
            </a:r>
          </a:p>
          <a:p>
            <a:endParaRPr lang="en-US" dirty="0" smtClean="0"/>
          </a:p>
          <a:p>
            <a:r>
              <a:rPr lang="en-US" dirty="0" smtClean="0"/>
              <a:t>Situated In the Northern Part of Kampala City, which is the Capital City</a:t>
            </a:r>
          </a:p>
          <a:p>
            <a:endParaRPr lang="en-US" dirty="0" smtClean="0"/>
          </a:p>
          <a:p>
            <a:r>
              <a:rPr lang="en-US" dirty="0" smtClean="0"/>
              <a:t>It came into existence in 1923 and 1960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Bed capacity is 1600 beds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Mulago</a:t>
            </a:r>
            <a:r>
              <a:rPr lang="en-US" dirty="0" smtClean="0"/>
              <a:t> NRH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13937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Services Division</a:t>
            </a:r>
          </a:p>
          <a:p>
            <a:endParaRPr lang="en-US" dirty="0" smtClean="0"/>
          </a:p>
          <a:p>
            <a:r>
              <a:rPr lang="en-US" dirty="0" smtClean="0"/>
              <a:t>Medical Doctors, Nurses, Pharmacy, Laboratory and other Paramedical Staff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Support Staff Department which includes HR, Accounts,  IT, Customer </a:t>
            </a:r>
            <a:r>
              <a:rPr lang="en-US" dirty="0"/>
              <a:t>C</a:t>
            </a:r>
            <a:r>
              <a:rPr lang="en-US" dirty="0" smtClean="0"/>
              <a:t>are,  Stores, Engineering, Medical Records, Catering, Transport and Administration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6410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hospital is therefore very big and busy </a:t>
            </a:r>
          </a:p>
          <a:p>
            <a:endParaRPr lang="en-US" dirty="0" smtClean="0"/>
          </a:p>
          <a:p>
            <a:r>
              <a:rPr lang="en-US" dirty="0" smtClean="0"/>
              <a:t>I am Deputy Executive Director for two years now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am a </a:t>
            </a:r>
            <a:r>
              <a:rPr lang="en-US" dirty="0" err="1" smtClean="0"/>
              <a:t>Paediatric</a:t>
            </a:r>
            <a:r>
              <a:rPr lang="en-US" dirty="0" smtClean="0"/>
              <a:t> Surgeon by training and therefore a Clinician previously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79364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lago hospit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6980" y="1481138"/>
            <a:ext cx="7190040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Mulago</a:t>
            </a:r>
            <a:r>
              <a:rPr lang="en-US" dirty="0" smtClean="0"/>
              <a:t>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8369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27539C4CDF914FAF4A17C83CC9CBCC" ma:contentTypeVersion="3" ma:contentTypeDescription="Create a new document." ma:contentTypeScope="" ma:versionID="01c7eb6599e6d11404fab218ea897c7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793C8F-C551-44C7-B1FA-CCB829D234FC}"/>
</file>

<file path=customXml/itemProps2.xml><?xml version="1.0" encoding="utf-8"?>
<ds:datastoreItem xmlns:ds="http://schemas.openxmlformats.org/officeDocument/2006/customXml" ds:itemID="{C9E7BB3A-8561-4B0A-AE66-0DD8CE570B89}"/>
</file>

<file path=customXml/itemProps3.xml><?xml version="1.0" encoding="utf-8"?>
<ds:datastoreItem xmlns:ds="http://schemas.openxmlformats.org/officeDocument/2006/customXml" ds:itemID="{696614CE-98FD-4A78-AB5F-6FB10CD71C62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481</TotalTime>
  <Words>860</Words>
  <Application>Microsoft Office PowerPoint</Application>
  <PresentationFormat>On-screen Show (4:3)</PresentationFormat>
  <Paragraphs>384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E-Health, The Uganda  Situation</vt:lpstr>
      <vt:lpstr>Introduction</vt:lpstr>
      <vt:lpstr>Introduction</vt:lpstr>
      <vt:lpstr>introduction</vt:lpstr>
      <vt:lpstr>Map of East Africa</vt:lpstr>
      <vt:lpstr>Mulago NRH</vt:lpstr>
      <vt:lpstr>Mulago</vt:lpstr>
      <vt:lpstr>Mulago</vt:lpstr>
      <vt:lpstr> Mulago Hospital</vt:lpstr>
      <vt:lpstr>Understanding e-health</vt:lpstr>
      <vt:lpstr>understanding</vt:lpstr>
      <vt:lpstr>E-health in Uganda</vt:lpstr>
      <vt:lpstr>E-health</vt:lpstr>
      <vt:lpstr>E-health</vt:lpstr>
      <vt:lpstr>e-health</vt:lpstr>
      <vt:lpstr>E-health </vt:lpstr>
      <vt:lpstr>E-health</vt:lpstr>
      <vt:lpstr>E-health</vt:lpstr>
      <vt:lpstr>e-health</vt:lpstr>
      <vt:lpstr>e-health</vt:lpstr>
      <vt:lpstr>e-health</vt:lpstr>
      <vt:lpstr>e-health</vt:lpstr>
      <vt:lpstr>Mulago National Referral Hospital</vt:lpstr>
      <vt:lpstr>Mulago NRH</vt:lpstr>
      <vt:lpstr>Mulago</vt:lpstr>
      <vt:lpstr>Mulago NRH</vt:lpstr>
      <vt:lpstr>Medical Records</vt:lpstr>
      <vt:lpstr>Supplies and Drugs</vt:lpstr>
      <vt:lpstr>Human Resources</vt:lpstr>
      <vt:lpstr>Telemedicine</vt:lpstr>
      <vt:lpstr>Customer Care</vt:lpstr>
      <vt:lpstr>Finances</vt:lpstr>
      <vt:lpstr>Challenges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E-Health, The Uganda  Situation</dc:title>
  <dc:creator>DED</dc:creator>
  <cp:lastModifiedBy>Christin Chevalley</cp:lastModifiedBy>
  <cp:revision>40</cp:revision>
  <dcterms:created xsi:type="dcterms:W3CDTF">2013-01-18T08:37:17Z</dcterms:created>
  <dcterms:modified xsi:type="dcterms:W3CDTF">2013-01-28T10:59:05Z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0x0101002127539C4CDF914FAF4A17C83CC9CBCC</vt:lpwstr>
  </property>
</Properties>
</file>