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78" r:id="rId12"/>
    <p:sldId id="279" r:id="rId13"/>
    <p:sldId id="269" r:id="rId14"/>
    <p:sldId id="265" r:id="rId15"/>
    <p:sldId id="266" r:id="rId16"/>
    <p:sldId id="267" r:id="rId17"/>
    <p:sldId id="268" r:id="rId18"/>
    <p:sldId id="275" r:id="rId19"/>
    <p:sldId id="273" r:id="rId20"/>
    <p:sldId id="274" r:id="rId21"/>
    <p:sldId id="270" r:id="rId22"/>
    <p:sldId id="272" r:id="rId23"/>
    <p:sldId id="276" r:id="rId24"/>
    <p:sldId id="277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5698B64-701E-4E4F-AEA7-67B80AD63CB2}" type="datetimeFigureOut">
              <a:rPr lang="ar-SA" smtClean="0"/>
              <a:t>07/25/1400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ACB9CAF-5893-44E1-8E36-030A0BCB1C7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B9CAF-5893-44E1-8E36-030A0BCB1C76}" type="slidenum">
              <a:rPr lang="ar-SA" smtClean="0"/>
              <a:t>20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40B0-D34A-4283-AC57-D3FF7228E597}" type="datetimeFigureOut">
              <a:rPr lang="ar-SA" smtClean="0"/>
              <a:pPr/>
              <a:t>07/25/1400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9A83-8766-4117-A3F6-FB83C6CBFD0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sa/imgres?imgurl=http://www.shelflife.ie/img/medium/Advisor/language.jpg&amp;imgrefurl=http://www.shelflife.ie/article.aspx?id%3D74&amp;h=257&amp;w=400&amp;sz=66&amp;tbnid=cfRr2aqCNWGEzM:&amp;tbnh=80&amp;tbnw=124&amp;prev=/search%3Fq%3DSocial%2Bbarrier%2Bimage%26tbm%3Disch%26tbo%3Du&amp;zoom=1&amp;q=Social+barrier+image&amp;usg=__CmY1GkawKbIqbhq-rkJnIq0m-H8=&amp;hl=en-SA&amp;sa=X&amp;ei=3K8MUZTiLeXK0AXO04DIAw&amp;ved=0CBUQ9QEwA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E- Health In Sudan: Case Study</a:t>
            </a:r>
            <a:endParaRPr lang="ar-S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Presented By: Dr</a:t>
            </a:r>
            <a:r>
              <a:rPr lang="en-US" sz="2400" dirty="0" smtClean="0">
                <a:latin typeface="+mj-lt"/>
              </a:rPr>
              <a:t>. Dalia </a:t>
            </a:r>
            <a:r>
              <a:rPr lang="en-US" sz="2400" dirty="0" err="1" smtClean="0">
                <a:latin typeface="+mj-lt"/>
              </a:rPr>
              <a:t>Salih</a:t>
            </a:r>
            <a:r>
              <a:rPr lang="en-US" sz="2400" dirty="0" smtClean="0">
                <a:latin typeface="+mj-lt"/>
              </a:rPr>
              <a:t> El </a:t>
            </a:r>
            <a:r>
              <a:rPr lang="en-US" sz="2400" dirty="0" err="1" smtClean="0">
                <a:latin typeface="+mj-lt"/>
              </a:rPr>
              <a:t>Zaki</a:t>
            </a:r>
            <a:endParaRPr lang="ar-SA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Health and ICT In Sudan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l" rtl="0"/>
            <a:r>
              <a:rPr lang="en-US" dirty="0" smtClean="0"/>
              <a:t>The NTC is the government regulatory authority for </a:t>
            </a:r>
            <a:r>
              <a:rPr lang="en-US" dirty="0" err="1" smtClean="0"/>
              <a:t>tele</a:t>
            </a:r>
            <a:r>
              <a:rPr lang="en-US" dirty="0" smtClean="0"/>
              <a:t>-communication and internet provider.</a:t>
            </a:r>
          </a:p>
          <a:p>
            <a:pPr algn="l" rtl="0"/>
            <a:r>
              <a:rPr lang="en-US" dirty="0"/>
              <a:t> </a:t>
            </a:r>
            <a:r>
              <a:rPr lang="en-US" dirty="0" smtClean="0"/>
              <a:t>GDP account for 74.5 billion USD, 3 operators of mobile telecom, 25 million subscriber, 2 operators of landline.</a:t>
            </a:r>
          </a:p>
          <a:p>
            <a:pPr algn="l" rtl="0"/>
            <a:r>
              <a:rPr lang="en-US" dirty="0" smtClean="0"/>
              <a:t>However, Sudan become aware for the potential of ICT especially in the health care sector.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Health and ICT In Sudan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smtClean="0"/>
              <a:t>several scattered “</a:t>
            </a:r>
            <a:r>
              <a:rPr lang="en-US" dirty="0" err="1" smtClean="0"/>
              <a:t>eHealth</a:t>
            </a:r>
            <a:r>
              <a:rPr lang="en-US" dirty="0" smtClean="0"/>
              <a:t>” projects were</a:t>
            </a:r>
          </a:p>
          <a:p>
            <a:pPr algn="l" rtl="0">
              <a:buNone/>
            </a:pPr>
            <a:r>
              <a:rPr lang="en-US" dirty="0" smtClean="0"/>
              <a:t>    found </a:t>
            </a:r>
            <a:r>
              <a:rPr lang="en-US" dirty="0" smtClean="0"/>
              <a:t>to be running in parallel with evident </a:t>
            </a:r>
            <a:r>
              <a:rPr lang="en-US" dirty="0" smtClean="0"/>
              <a:t>  overlap </a:t>
            </a:r>
            <a:r>
              <a:rPr lang="en-US" dirty="0" smtClean="0"/>
              <a:t>of </a:t>
            </a:r>
            <a:r>
              <a:rPr lang="en-US" dirty="0" smtClean="0"/>
              <a:t>efforts and lack of collaboration leading to a waste of resources.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Surveillance </a:t>
            </a:r>
            <a:r>
              <a:rPr lang="en-US" dirty="0" smtClean="0"/>
              <a:t>project at the Epidemic unit (FMOH),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Human </a:t>
            </a:r>
            <a:r>
              <a:rPr lang="en-US" dirty="0" smtClean="0"/>
              <a:t>Resources Observatory database and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the </a:t>
            </a:r>
            <a:r>
              <a:rPr lang="en-US" dirty="0" smtClean="0"/>
              <a:t>‘</a:t>
            </a:r>
            <a:r>
              <a:rPr lang="en-US" dirty="0" smtClean="0"/>
              <a:t>e-Health</a:t>
            </a:r>
            <a:r>
              <a:rPr lang="en-US" dirty="0" smtClean="0"/>
              <a:t>’ project (a </a:t>
            </a:r>
            <a:r>
              <a:rPr lang="en-US" dirty="0" smtClean="0"/>
              <a:t>hospital information system) under </a:t>
            </a:r>
            <a:r>
              <a:rPr lang="en-US" dirty="0" smtClean="0"/>
              <a:t>the E-government </a:t>
            </a:r>
            <a:r>
              <a:rPr lang="en-US" dirty="0" smtClean="0"/>
              <a:t>project.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and ICT In Sudan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All are web-based, in the initial pilot stage and each </a:t>
            </a:r>
            <a:r>
              <a:rPr lang="en-US" dirty="0" smtClean="0"/>
              <a:t>with</a:t>
            </a:r>
            <a:r>
              <a:rPr lang="en-US" dirty="0" smtClean="0"/>
              <a:t> their own established networks </a:t>
            </a:r>
          </a:p>
          <a:p>
            <a:pPr algn="l" rtl="0">
              <a:buNone/>
            </a:pPr>
            <a:r>
              <a:rPr lang="en-US" dirty="0" smtClean="0"/>
              <a:t>   and </a:t>
            </a:r>
            <a:r>
              <a:rPr lang="en-US" dirty="0" smtClean="0"/>
              <a:t>regrettably </a:t>
            </a:r>
            <a:r>
              <a:rPr lang="en-US" dirty="0" smtClean="0"/>
              <a:t>again working </a:t>
            </a:r>
            <a:r>
              <a:rPr lang="en-US" dirty="0" smtClean="0"/>
              <a:t>in isolation.</a:t>
            </a:r>
          </a:p>
          <a:p>
            <a:pPr algn="l" rtl="0">
              <a:buNone/>
            </a:pP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E- heath -easier said than done:</a:t>
            </a:r>
            <a:endParaRPr lang="ar-SA" dirty="0"/>
          </a:p>
        </p:txBody>
      </p:sp>
      <p:pic>
        <p:nvPicPr>
          <p:cNvPr id="3074" name="Picture 2" descr="C:\Users\gnral\Pictures\easier_said_than_done_16434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901031"/>
            <a:ext cx="4762500" cy="392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043890" cy="71438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en-US" sz="3600" dirty="0" smtClean="0"/>
              <a:t>challenges To E-Health Implementation In Sudan 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17697"/>
            <a:ext cx="8229600" cy="4840303"/>
          </a:xfrm>
        </p:spPr>
        <p:txBody>
          <a:bodyPr/>
          <a:lstStyle/>
          <a:p>
            <a:pPr algn="l" rtl="0"/>
            <a:r>
              <a:rPr lang="en-US" dirty="0" smtClean="0"/>
              <a:t> Challenges are classified in to four components:</a:t>
            </a:r>
          </a:p>
          <a:p>
            <a:pPr algn="l" rtl="0">
              <a:buNone/>
            </a:pPr>
            <a:r>
              <a:rPr lang="en-US" dirty="0" smtClean="0"/>
              <a:t>          - Political decision.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- Economic status.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- Socio- cultural behavior and, 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      - Technical barriers.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Figure of component:</a:t>
            </a:r>
            <a:endParaRPr lang="ar-SA" dirty="0"/>
          </a:p>
        </p:txBody>
      </p:sp>
      <p:sp>
        <p:nvSpPr>
          <p:cNvPr id="4" name="Oval 3"/>
          <p:cNvSpPr/>
          <p:nvPr/>
        </p:nvSpPr>
        <p:spPr>
          <a:xfrm>
            <a:off x="3357554" y="3071810"/>
            <a:ext cx="242889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86050" y="2857496"/>
            <a:ext cx="3571900" cy="16430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None/>
            </a:pPr>
            <a:r>
              <a:rPr lang="en-US" dirty="0" smtClean="0"/>
              <a:t>E- Health In Sudan</a:t>
            </a:r>
            <a:endParaRPr lang="ar-SA" dirty="0"/>
          </a:p>
        </p:txBody>
      </p:sp>
      <p:sp>
        <p:nvSpPr>
          <p:cNvPr id="6" name="Oval 5"/>
          <p:cNvSpPr/>
          <p:nvPr/>
        </p:nvSpPr>
        <p:spPr>
          <a:xfrm>
            <a:off x="857224" y="1214422"/>
            <a:ext cx="2000264" cy="1485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Political Decision</a:t>
            </a:r>
            <a:endParaRPr lang="ar-SA" dirty="0"/>
          </a:p>
        </p:txBody>
      </p:sp>
      <p:sp>
        <p:nvSpPr>
          <p:cNvPr id="7" name="Oval 6"/>
          <p:cNvSpPr/>
          <p:nvPr/>
        </p:nvSpPr>
        <p:spPr>
          <a:xfrm>
            <a:off x="6500826" y="1285860"/>
            <a:ext cx="1928826" cy="1343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Economic Status</a:t>
            </a:r>
            <a:endParaRPr lang="ar-SA" dirty="0"/>
          </a:p>
        </p:txBody>
      </p:sp>
      <p:sp>
        <p:nvSpPr>
          <p:cNvPr id="8" name="Oval 7"/>
          <p:cNvSpPr/>
          <p:nvPr/>
        </p:nvSpPr>
        <p:spPr>
          <a:xfrm>
            <a:off x="1000100" y="4929198"/>
            <a:ext cx="214314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Technical Barriers</a:t>
            </a:r>
            <a:endParaRPr lang="ar-SA" dirty="0"/>
          </a:p>
        </p:txBody>
      </p:sp>
      <p:sp>
        <p:nvSpPr>
          <p:cNvPr id="9" name="Oval 8"/>
          <p:cNvSpPr/>
          <p:nvPr/>
        </p:nvSpPr>
        <p:spPr>
          <a:xfrm>
            <a:off x="6286512" y="4929198"/>
            <a:ext cx="205740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Social Behavior</a:t>
            </a:r>
            <a:endParaRPr lang="ar-SA" dirty="0"/>
          </a:p>
        </p:txBody>
      </p:sp>
      <p:cxnSp>
        <p:nvCxnSpPr>
          <p:cNvPr id="11" name="Straight Arrow Connector 10"/>
          <p:cNvCxnSpPr>
            <a:stCxn id="6" idx="5"/>
            <a:endCxn id="5" idx="1"/>
          </p:cNvCxnSpPr>
          <p:nvPr/>
        </p:nvCxnSpPr>
        <p:spPr>
          <a:xfrm rot="16200000" flipH="1">
            <a:off x="2629151" y="2418125"/>
            <a:ext cx="615397" cy="744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5" idx="7"/>
          </p:cNvCxnSpPr>
          <p:nvPr/>
        </p:nvCxnSpPr>
        <p:spPr>
          <a:xfrm rot="5400000">
            <a:off x="5976121" y="2290943"/>
            <a:ext cx="665912" cy="948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1"/>
          </p:cNvCxnSpPr>
          <p:nvPr/>
        </p:nvCxnSpPr>
        <p:spPr>
          <a:xfrm rot="16200000" flipV="1">
            <a:off x="5700065" y="4229762"/>
            <a:ext cx="759817" cy="1015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5" idx="3"/>
          </p:cNvCxnSpPr>
          <p:nvPr/>
        </p:nvCxnSpPr>
        <p:spPr>
          <a:xfrm flipV="1">
            <a:off x="2357422" y="4259947"/>
            <a:ext cx="951721" cy="669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00750" cy="796908"/>
          </a:xfrm>
        </p:spPr>
        <p:txBody>
          <a:bodyPr/>
          <a:lstStyle/>
          <a:p>
            <a:pPr algn="l"/>
            <a:r>
              <a:rPr lang="en-US" smtClean="0"/>
              <a:t>Role of Political Decision: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Leadership and </a:t>
            </a:r>
            <a:r>
              <a:rPr lang="en-US" dirty="0" smtClean="0"/>
              <a:t>vision.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Political </a:t>
            </a:r>
            <a:r>
              <a:rPr lang="en-US" dirty="0" smtClean="0"/>
              <a:t>will.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Self </a:t>
            </a:r>
            <a:r>
              <a:rPr lang="en-US" dirty="0" smtClean="0"/>
              <a:t>interest.                                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Corruption.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Low expectancy of </a:t>
            </a:r>
            <a:r>
              <a:rPr lang="en-US" smtClean="0"/>
              <a:t>governmental </a:t>
            </a:r>
            <a:r>
              <a:rPr lang="en-US" smtClean="0"/>
              <a:t>organization.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29312" cy="86834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Role Of Economic Status: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l" rtl="0"/>
            <a:r>
              <a:rPr lang="en-US" dirty="0" smtClean="0"/>
              <a:t>Financial resources at the disposal of government. So, e- health cannot succeed without a well established communication net works. Limited resources represents a strong barrier, moving us back.</a:t>
            </a:r>
            <a:endParaRPr lang="ar-SA" dirty="0"/>
          </a:p>
        </p:txBody>
      </p:sp>
      <p:pic>
        <p:nvPicPr>
          <p:cNvPr id="4098" name="Picture 2" descr="C:\Users\gnral\Pictures\Impedance move us ba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714752"/>
            <a:ext cx="4071966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barrier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low adult literacy rate only 67%.</a:t>
            </a:r>
            <a:endParaRPr lang="ar-SA" dirty="0"/>
          </a:p>
        </p:txBody>
      </p:sp>
      <p:pic>
        <p:nvPicPr>
          <p:cNvPr id="1028" name="Picture 4" descr="http://www.google.com.sa/images?q=tbn:ANd9GcQTCUk4j-FFwPnlmW07a66rDAic_Y8EdtCYR0vEVpXpJItDrTU1VL0OVD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857496"/>
            <a:ext cx="4429156" cy="267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barriers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GB" dirty="0" smtClean="0"/>
              <a:t>Lack of trained professionals and skills in disseminating ICTs based training in e-health.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Shortage of medical personnel, particularly specialists.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792" cy="51115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Health is a very important issue, enjoying health make us happy. Therefore, the healthy citizens will participate effectively to the growth and development of the economy.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Sudan  health indicators are comparable to those of Sub Saharan countries, although it belongs to East Mediterranean region.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US" dirty="0" smtClean="0"/>
              <a:t>Technical barriers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GB" dirty="0" smtClean="0"/>
              <a:t>Some doctors not willing to accept a change to new technology (resistance to change).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Local health care workers fear this change may lead to job loss.</a:t>
            </a:r>
          </a:p>
          <a:p>
            <a:pPr algn="l" rtl="0">
              <a:lnSpc>
                <a:spcPct val="150000"/>
              </a:lnSpc>
            </a:pPr>
            <a:r>
              <a:rPr lang="en-GB" dirty="0" smtClean="0"/>
              <a:t>Patients also not willing to stay away from their doctors for fear of their confidentiality of medical records.</a:t>
            </a:r>
          </a:p>
          <a:p>
            <a:pPr algn="l" rtl="0"/>
            <a:endParaRPr lang="ar-SA" dirty="0"/>
          </a:p>
        </p:txBody>
      </p:sp>
      <p:pic>
        <p:nvPicPr>
          <p:cNvPr id="4" name="Picture 2" descr="C:\Users\gnral\Pictures\e-health and intern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5214950"/>
            <a:ext cx="2571768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Sudan E- Health Priorities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Enhance the building of network platform for exchange health information.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Accelerate the electronic Health Record Database System which contain all Sudanese records.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Develop system for hospitals and FMOH. </a:t>
            </a:r>
          </a:p>
          <a:p>
            <a:pPr algn="l"/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Sudan E- Health Priorities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National Health Data Dictionary (NHDD), it defines all the data elements that are used in some forms according to the international standards. </a:t>
            </a:r>
          </a:p>
          <a:p>
            <a:pPr algn="l" rtl="0">
              <a:lnSpc>
                <a:spcPct val="150000"/>
              </a:lnSpc>
            </a:pPr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Sudan E- Health Priorities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Speed up the surveillance system, implement it in rural and remote areas to make notification if patient infected by one of the notifiable diseases. </a:t>
            </a:r>
          </a:p>
          <a:p>
            <a:pPr algn="l" rtl="0">
              <a:lnSpc>
                <a:spcPct val="150000"/>
              </a:lnSpc>
              <a:buNone/>
            </a:pPr>
            <a:endParaRPr lang="en-US" dirty="0" smtClean="0"/>
          </a:p>
          <a:p>
            <a:pPr algn="l" rtl="0">
              <a:lnSpc>
                <a:spcPct val="150000"/>
              </a:lnSpc>
            </a:pPr>
            <a:r>
              <a:rPr lang="en-US" dirty="0" smtClean="0"/>
              <a:t>Develop e-Health web portal. </a:t>
            </a:r>
          </a:p>
          <a:p>
            <a:pPr algn="l" rtl="0">
              <a:lnSpc>
                <a:spcPct val="150000"/>
              </a:lnSpc>
            </a:pPr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Forest Flower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2786082" cy="285752"/>
          </a:xfrm>
        </p:spPr>
        <p:txBody>
          <a:bodyPr>
            <a:normAutofit fontScale="90000"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Introduction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Sudan has a federal system and bicameral.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Constitutes of 17 states with 184 localities.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Literacy rate is 67%.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Despite efforts carried out so far, the health situation still need more and more.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4397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/>
          <a:lstStyle/>
          <a:p>
            <a:pPr algn="l" rtl="0"/>
            <a:r>
              <a:rPr lang="en-US" dirty="0" smtClean="0"/>
              <a:t>The opinion of authors that e- health will go a long way to remedy the health situation.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So, there is a number of problems that impede the implementation of e- health in Sudan.</a:t>
            </a:r>
            <a:endParaRPr lang="en-US" dirty="0"/>
          </a:p>
          <a:p>
            <a:pPr algn="l" rtl="0"/>
            <a:endParaRPr lang="ar-SA" dirty="0"/>
          </a:p>
        </p:txBody>
      </p:sp>
      <p:pic>
        <p:nvPicPr>
          <p:cNvPr id="4" name="Picture 2" descr="C:\Users\gnral\Pictures\images prob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9" y="5357826"/>
            <a:ext cx="2714644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nral\Pictures\overcome the problem 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092" y="3643290"/>
            <a:ext cx="4714908" cy="321471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000527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endParaRPr lang="en-US" sz="4000" dirty="0" smtClean="0"/>
          </a:p>
          <a:p>
            <a:pPr algn="l" rtl="0">
              <a:buNone/>
            </a:pPr>
            <a:r>
              <a:rPr lang="en-US" sz="4000" dirty="0" smtClean="0"/>
              <a:t>Thus, two questions should be answered:</a:t>
            </a:r>
          </a:p>
          <a:p>
            <a:pPr lvl="1" algn="l" rtl="0"/>
            <a:r>
              <a:rPr lang="en-US" sz="4000" dirty="0" smtClean="0"/>
              <a:t>What are these problems?</a:t>
            </a:r>
          </a:p>
          <a:p>
            <a:pPr lvl="1" algn="l" rtl="0"/>
            <a:r>
              <a:rPr lang="en-US" sz="4000" dirty="0" smtClean="0"/>
              <a:t>How we can overcome these problems?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939784"/>
          </a:xfrm>
        </p:spPr>
        <p:txBody>
          <a:bodyPr>
            <a:normAutofit/>
          </a:bodyPr>
          <a:lstStyle/>
          <a:p>
            <a:r>
              <a:rPr lang="en-US" dirty="0" smtClean="0"/>
              <a:t>What is E- Health?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840303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dirty="0" smtClean="0"/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A </a:t>
            </a:r>
            <a:r>
              <a:rPr lang="en-US" b="1" dirty="0" smtClean="0">
                <a:solidFill>
                  <a:srgbClr val="FF0000"/>
                </a:solidFill>
              </a:rPr>
              <a:t>state of the mind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away of thinking</a:t>
            </a:r>
            <a:r>
              <a:rPr lang="en-US" dirty="0" smtClean="0"/>
              <a:t>, an </a:t>
            </a:r>
            <a:r>
              <a:rPr lang="ar-SA" dirty="0" smtClean="0"/>
              <a:t>   </a:t>
            </a:r>
            <a:r>
              <a:rPr lang="en-US" b="1" dirty="0" smtClean="0">
                <a:solidFill>
                  <a:srgbClr val="002060"/>
                </a:solidFill>
              </a:rPr>
              <a:t>attitude</a:t>
            </a:r>
            <a:r>
              <a:rPr lang="en-US" dirty="0" smtClean="0"/>
              <a:t> and a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commitment</a:t>
            </a:r>
            <a:r>
              <a:rPr lang="en-US" dirty="0" smtClean="0"/>
              <a:t> for a </a:t>
            </a:r>
            <a:r>
              <a:rPr lang="en-US" b="1" u="sng" dirty="0" smtClean="0"/>
              <a:t>net worked, global thinking</a:t>
            </a:r>
            <a:r>
              <a:rPr lang="en-US" dirty="0" smtClean="0"/>
              <a:t>, to improve health care locally, regionally and world wide by using information and communication.</a:t>
            </a:r>
            <a:endParaRPr lang="en-US" dirty="0"/>
          </a:p>
          <a:p>
            <a:pPr algn="l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ar-SA" dirty="0" smtClean="0"/>
              <a:t> </a:t>
            </a:r>
            <a:r>
              <a:rPr lang="en-US" dirty="0" smtClean="0"/>
              <a:t> Proposed E health project in Sudan</a:t>
            </a:r>
            <a:endParaRPr lang="ar-SA" dirty="0"/>
          </a:p>
        </p:txBody>
      </p:sp>
      <p:pic>
        <p:nvPicPr>
          <p:cNvPr id="7170" name="Picture 2" descr="C:\Users\gnral\Pictures\e-health diagra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1"/>
            <a:ext cx="5786478" cy="4071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72122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 of E- health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Reduction of the overall cost and time needed to handle tasks.</a:t>
            </a:r>
          </a:p>
          <a:p>
            <a:pPr algn="l" rtl="0"/>
            <a:r>
              <a:rPr lang="en-US" dirty="0" smtClean="0"/>
              <a:t>Improve quality of health management.</a:t>
            </a:r>
          </a:p>
          <a:p>
            <a:pPr algn="l" rtl="0"/>
            <a:r>
              <a:rPr lang="en-US" dirty="0" smtClean="0"/>
              <a:t>Improve  health care efficiency.</a:t>
            </a:r>
          </a:p>
          <a:p>
            <a:pPr algn="l" rtl="0"/>
            <a:r>
              <a:rPr lang="en-US" dirty="0" smtClean="0"/>
              <a:t> Empowering the consumers and customers.</a:t>
            </a:r>
          </a:p>
          <a:p>
            <a:pPr algn="l" rtl="0"/>
            <a:r>
              <a:rPr lang="en-US" dirty="0" smtClean="0"/>
              <a:t>Education of physician through on line resources. </a:t>
            </a:r>
          </a:p>
          <a:p>
            <a:pPr algn="l" rtl="0"/>
            <a:r>
              <a:rPr lang="en-US" dirty="0" smtClean="0"/>
              <a:t>Ethics as a new form of patient –physician interaction.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gnral\Pictures\ehealth and intern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071942"/>
            <a:ext cx="3857652" cy="25003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796908"/>
          </a:xfrm>
        </p:spPr>
        <p:txBody>
          <a:bodyPr>
            <a:normAutofit/>
          </a:bodyPr>
          <a:lstStyle/>
          <a:p>
            <a:r>
              <a:rPr lang="en-US" dirty="0" smtClean="0"/>
              <a:t>Advantage of E-health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algn="l" rtl="0">
              <a:lnSpc>
                <a:spcPct val="150000"/>
              </a:lnSpc>
            </a:pPr>
            <a:r>
              <a:rPr lang="en-US" sz="3600" dirty="0" smtClean="0"/>
              <a:t>Sudan stands to benefit from these and more if there is successful implementation of  e-health system. 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27539C4CDF914FAF4A17C83CC9CBCC" ma:contentTypeVersion="3" ma:contentTypeDescription="Create a new document." ma:contentTypeScope="" ma:versionID="01c7eb6599e6d11404fab218ea897c7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FCC73E7-543D-4F21-ADC2-B9C7894A1358}"/>
</file>

<file path=customXml/itemProps2.xml><?xml version="1.0" encoding="utf-8"?>
<ds:datastoreItem xmlns:ds="http://schemas.openxmlformats.org/officeDocument/2006/customXml" ds:itemID="{4515279A-A920-4179-952E-4BF8A0D75995}"/>
</file>

<file path=customXml/itemProps3.xml><?xml version="1.0" encoding="utf-8"?>
<ds:datastoreItem xmlns:ds="http://schemas.openxmlformats.org/officeDocument/2006/customXml" ds:itemID="{635A3CC9-05FE-4FBC-A40B-532B0623C9F4}"/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748</Words>
  <Application>Microsoft Office PowerPoint</Application>
  <PresentationFormat>On-screen Show (4:3)</PresentationFormat>
  <Paragraphs>108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E- Health In Sudan: Case Study</vt:lpstr>
      <vt:lpstr>Introduction</vt:lpstr>
      <vt:lpstr> Introduction </vt:lpstr>
      <vt:lpstr>Introduction</vt:lpstr>
      <vt:lpstr>Introduction</vt:lpstr>
      <vt:lpstr>What is E- Health?</vt:lpstr>
      <vt:lpstr>  Proposed E health project in Sudan</vt:lpstr>
      <vt:lpstr>Advantage of E- health</vt:lpstr>
      <vt:lpstr>Advantage of E-health</vt:lpstr>
      <vt:lpstr>Health and ICT In Sudan</vt:lpstr>
      <vt:lpstr>Health and ICT In Sudan</vt:lpstr>
      <vt:lpstr>Health and ICT In Sudan</vt:lpstr>
      <vt:lpstr>E- heath -easier said than done:</vt:lpstr>
      <vt:lpstr> challenges To E-Health Implementation In Sudan </vt:lpstr>
      <vt:lpstr>Figure of component:</vt:lpstr>
      <vt:lpstr>Role of Political Decision:</vt:lpstr>
      <vt:lpstr>Role Of Economic Status:</vt:lpstr>
      <vt:lpstr>Social barrier</vt:lpstr>
      <vt:lpstr>Technical barriers</vt:lpstr>
      <vt:lpstr>Technical barriers</vt:lpstr>
      <vt:lpstr>Sudan E- Health Priorities </vt:lpstr>
      <vt:lpstr>Sudan E- Health Priorities </vt:lpstr>
      <vt:lpstr>Sudan E- Health Priorities </vt:lpstr>
      <vt:lpstr>Slide 24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 Health In Sudan</dc:title>
  <dc:creator>gnral</dc:creator>
  <cp:lastModifiedBy>gnral</cp:lastModifiedBy>
  <cp:revision>88</cp:revision>
  <dcterms:created xsi:type="dcterms:W3CDTF">1980-06-03T13:52:16Z</dcterms:created>
  <dcterms:modified xsi:type="dcterms:W3CDTF">1980-06-08T03:08:52Z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0x0101002127539C4CDF914FAF4A17C83CC9CBCC</vt:lpwstr>
  </property>
</Properties>
</file>