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308" r:id="rId2"/>
    <p:sldId id="304" r:id="rId3"/>
    <p:sldId id="310" r:id="rId4"/>
    <p:sldId id="260" r:id="rId5"/>
    <p:sldId id="293" r:id="rId6"/>
    <p:sldId id="294" r:id="rId7"/>
    <p:sldId id="262" r:id="rId8"/>
    <p:sldId id="265" r:id="rId9"/>
    <p:sldId id="288" r:id="rId10"/>
    <p:sldId id="289" r:id="rId11"/>
    <p:sldId id="263" r:id="rId12"/>
    <p:sldId id="264" r:id="rId13"/>
    <p:sldId id="292" r:id="rId14"/>
    <p:sldId id="285" r:id="rId15"/>
    <p:sldId id="287" r:id="rId16"/>
  </p:sldIdLst>
  <p:sldSz cx="9906000" cy="6858000" type="A4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CCFF"/>
    <a:srgbClr val="990033"/>
    <a:srgbClr val="BE0000"/>
    <a:srgbClr val="B7B7FF"/>
    <a:srgbClr val="D4FFD4"/>
    <a:srgbClr val="FFF1F8"/>
    <a:srgbClr val="FFDBE7"/>
    <a:srgbClr val="E0FFFC"/>
    <a:srgbClr val="FFFEBD"/>
    <a:srgbClr val="E8FF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3023" autoAdjust="0"/>
  </p:normalViewPr>
  <p:slideViewPr>
    <p:cSldViewPr snapToGrid="0" snapToObjects="1">
      <p:cViewPr varScale="1">
        <p:scale>
          <a:sx n="66" d="100"/>
          <a:sy n="66" d="100"/>
        </p:scale>
        <p:origin x="-1038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CF768484-67E6-CF44-A218-DE44F898BA23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1F9A00EF-8D74-AA40-8E6D-11B3079982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8173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58096B99-9DE8-0347-8E1C-BE1F83FA27B0}" type="datetimeFigureOut">
              <a:rPr kumimoji="1" lang="ja-JP" altLang="en-US" smtClean="0"/>
              <a:pPr/>
              <a:t>2013/5/17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/>
          <a:lstStyle/>
          <a:p>
            <a:pPr lvl="0"/>
            <a:r>
              <a:rPr kumimoji="1" lang="ja-JP" altLang="en-AU" smtClean="0"/>
              <a:t>マスター テキストの書式設定</a:t>
            </a:r>
          </a:p>
          <a:p>
            <a:pPr lvl="1"/>
            <a:r>
              <a:rPr kumimoji="1" lang="ja-JP" altLang="en-AU" smtClean="0"/>
              <a:t>第 </a:t>
            </a:r>
            <a:r>
              <a:rPr kumimoji="1" lang="en-AU" altLang="ja-JP" smtClean="0"/>
              <a:t>2 </a:t>
            </a:r>
            <a:r>
              <a:rPr kumimoji="1" lang="ja-JP" altLang="en-AU" smtClean="0"/>
              <a:t>レベル</a:t>
            </a:r>
          </a:p>
          <a:p>
            <a:pPr lvl="2"/>
            <a:r>
              <a:rPr kumimoji="1" lang="ja-JP" altLang="en-AU" smtClean="0"/>
              <a:t>第 </a:t>
            </a:r>
            <a:r>
              <a:rPr kumimoji="1" lang="en-AU" altLang="ja-JP" smtClean="0"/>
              <a:t>3 </a:t>
            </a:r>
            <a:r>
              <a:rPr kumimoji="1" lang="ja-JP" altLang="en-AU" smtClean="0"/>
              <a:t>レベル</a:t>
            </a:r>
          </a:p>
          <a:p>
            <a:pPr lvl="3"/>
            <a:r>
              <a:rPr kumimoji="1" lang="ja-JP" altLang="en-AU" smtClean="0"/>
              <a:t>第 </a:t>
            </a:r>
            <a:r>
              <a:rPr kumimoji="1" lang="en-AU" altLang="ja-JP" smtClean="0"/>
              <a:t>4 </a:t>
            </a:r>
            <a:r>
              <a:rPr kumimoji="1" lang="ja-JP" altLang="en-AU" smtClean="0"/>
              <a:t>レベル</a:t>
            </a:r>
          </a:p>
          <a:p>
            <a:pPr lvl="4"/>
            <a:r>
              <a:rPr kumimoji="1" lang="ja-JP" altLang="en-AU" smtClean="0"/>
              <a:t>第 </a:t>
            </a:r>
            <a:r>
              <a:rPr kumimoji="1" lang="en-AU" altLang="ja-JP" smtClean="0"/>
              <a:t>5 </a:t>
            </a:r>
            <a:r>
              <a:rPr kumimoji="1" lang="ja-JP" altLang="en-AU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D516E868-DD22-5B46-8828-FE093D119EE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594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714375" y="746125"/>
            <a:ext cx="5378450" cy="37242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0302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1587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9299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7645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838" indent="-358838" defTabSz="956901">
              <a:buFont typeface="Arial"/>
              <a:buChar char="•"/>
              <a:defRPr/>
            </a:pPr>
            <a:endParaRPr lang="en-AU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029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901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029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901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6029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20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1483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419" indent="-179419">
              <a:buFont typeface="Arial" pitchFamily="34" charset="0"/>
              <a:buChar char="•"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7893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7686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162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0467" lvl="1" indent="-274113" fontAlgn="base">
              <a:spcBef>
                <a:spcPts val="628"/>
              </a:spcBef>
              <a:spcAft>
                <a:spcPct val="0"/>
              </a:spcAft>
              <a:buFont typeface="Arial" pitchFamily="34" charset="0"/>
              <a:buChar char="•"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868-DD22-5B46-8828-FE093D119EE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289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05303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 sz="3200" b="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ゴシック" pitchFamily="49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8729" y="6478759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1">
                <a:solidFill>
                  <a:srgbClr val="000066"/>
                </a:solidFill>
                <a:latin typeface="Arial Narrow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9E7D-19E4-41CD-B87B-EBF8A48A8F73}" type="slidenum">
              <a:rPr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0827767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916610"/>
            <a:ext cx="8915400" cy="5209554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Lucida Grande"/>
                <a:ea typeface="ヒラギノ角ゴ Pro W3"/>
                <a:cs typeface="Lucida Grande"/>
              </a:defRPr>
            </a:lvl1pPr>
            <a:lvl2pPr>
              <a:defRPr sz="2400" b="0" i="0">
                <a:latin typeface="Lucida Grande"/>
                <a:ea typeface="ヒラギノ角ゴ Pro W3"/>
                <a:cs typeface="Lucida Grande"/>
              </a:defRPr>
            </a:lvl2pPr>
            <a:lvl3pPr>
              <a:defRPr sz="2000" b="0" i="0">
                <a:latin typeface="Lucida Grande"/>
                <a:ea typeface="ヒラギノ角ゴ Pro W3"/>
                <a:cs typeface="Lucida Grande"/>
              </a:defRPr>
            </a:lvl3pPr>
            <a:lvl4pPr>
              <a:defRPr b="0" i="0">
                <a:latin typeface="Lucida Grande"/>
                <a:ea typeface="ヒラギノ角ゴ Pro W3"/>
                <a:cs typeface="Lucida Grande"/>
              </a:defRPr>
            </a:lvl4pPr>
            <a:lvl5pPr>
              <a:defRPr b="0" i="0">
                <a:latin typeface="Lucida Grande"/>
                <a:ea typeface="ヒラギノ角ゴ Pro W3"/>
                <a:cs typeface="Lucida Grande"/>
              </a:defRPr>
            </a:lvl5pPr>
          </a:lstStyle>
          <a:p>
            <a:pPr lvl="0"/>
            <a:r>
              <a:rPr kumimoji="1" lang="ja-JP" altLang="en-AU" smtClean="0"/>
              <a:t>マスター テキストの書式設定</a:t>
            </a:r>
          </a:p>
          <a:p>
            <a:pPr lvl="1"/>
            <a:r>
              <a:rPr kumimoji="1" lang="ja-JP" altLang="en-AU" smtClean="0"/>
              <a:t>第 </a:t>
            </a:r>
            <a:r>
              <a:rPr kumimoji="1" lang="en-AU" altLang="ja-JP" smtClean="0"/>
              <a:t>2 </a:t>
            </a:r>
            <a:r>
              <a:rPr kumimoji="1" lang="ja-JP" altLang="en-AU" smtClean="0"/>
              <a:t>レベル</a:t>
            </a:r>
          </a:p>
          <a:p>
            <a:pPr lvl="2"/>
            <a:r>
              <a:rPr kumimoji="1" lang="ja-JP" altLang="en-AU" smtClean="0"/>
              <a:t>第 </a:t>
            </a:r>
            <a:r>
              <a:rPr kumimoji="1" lang="en-AU" altLang="ja-JP" smtClean="0"/>
              <a:t>3 </a:t>
            </a:r>
            <a:r>
              <a:rPr kumimoji="1" lang="ja-JP" altLang="en-AU" smtClean="0"/>
              <a:t>レベル</a:t>
            </a:r>
          </a:p>
          <a:p>
            <a:pPr lvl="3"/>
            <a:r>
              <a:rPr kumimoji="1" lang="ja-JP" altLang="en-AU" smtClean="0"/>
              <a:t>第 </a:t>
            </a:r>
            <a:r>
              <a:rPr kumimoji="1" lang="en-AU" altLang="ja-JP" smtClean="0"/>
              <a:t>4 </a:t>
            </a:r>
            <a:r>
              <a:rPr kumimoji="1" lang="ja-JP" altLang="en-AU" smtClean="0"/>
              <a:t>レベル</a:t>
            </a:r>
          </a:p>
          <a:p>
            <a:pPr lvl="4"/>
            <a:r>
              <a:rPr kumimoji="1" lang="ja-JP" altLang="en-AU" smtClean="0"/>
              <a:t>第 </a:t>
            </a:r>
            <a:r>
              <a:rPr kumimoji="1" lang="en-AU" altLang="ja-JP" smtClean="0"/>
              <a:t>5 </a:t>
            </a:r>
            <a:r>
              <a:rPr kumimoji="1" lang="ja-JP" altLang="en-AU" smtClean="0"/>
              <a:t>レベル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79" y="33874"/>
            <a:ext cx="8596505" cy="49970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ゴシック" pitchFamily="49" charset="-128"/>
                <a:cs typeface="ヒラギノ角ゴ Pro W3"/>
              </a:defRPr>
            </a:lvl1pPr>
          </a:lstStyle>
          <a:p>
            <a:r>
              <a:rPr kumimoji="1" lang="ja-JP" altLang="en-AU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8729" y="6478759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1">
                <a:solidFill>
                  <a:srgbClr val="000066"/>
                </a:solidFill>
                <a:latin typeface="Arial Narrow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9E7D-19E4-41CD-B87B-EBF8A48A8F73}" type="slidenum">
              <a:rPr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02971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8729" y="6478759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1">
                <a:solidFill>
                  <a:srgbClr val="000066"/>
                </a:solidFill>
                <a:latin typeface="Arial Narrow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9E7D-19E4-41CD-B87B-EBF8A48A8F73}" type="slidenum">
              <a:rPr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05303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 sz="3200" b="0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ゴシック" pitchFamily="49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8729" y="6478759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1">
                <a:solidFill>
                  <a:srgbClr val="000066"/>
                </a:solidFill>
                <a:latin typeface="Arial Narrow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9E7D-19E4-41CD-B87B-EBF8A48A8F73}" type="slidenum">
              <a:rPr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 userDrawn="1"/>
        </p:nvSpPr>
        <p:spPr bwMode="auto">
          <a:xfrm>
            <a:off x="-50377" y="562948"/>
            <a:ext cx="27302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900" b="1" i="1" dirty="0">
                <a:solidFill>
                  <a:srgbClr val="000066"/>
                </a:solidFill>
                <a:latin typeface="Arial" charset="0"/>
              </a:rPr>
              <a:t>ICT  for  Sustainable World Human Happiness </a:t>
            </a:r>
            <a:endParaRPr lang="en-US" altLang="ja-JP" sz="8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8729" y="6478759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i="1">
                <a:solidFill>
                  <a:srgbClr val="000066"/>
                </a:solidFill>
                <a:latin typeface="Arial Narrow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CC19E7D-19E4-41CD-B87B-EBF8A48A8F73}" type="slidenum">
              <a:rPr lang="en-US" altLang="ja-JP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5" y="87695"/>
            <a:ext cx="785524" cy="5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 userDrawn="1"/>
        </p:nvSpPr>
        <p:spPr bwMode="auto">
          <a:xfrm>
            <a:off x="448718" y="558778"/>
            <a:ext cx="8377311" cy="45719"/>
          </a:xfrm>
          <a:prstGeom prst="rect">
            <a:avLst/>
          </a:prstGeom>
          <a:gradFill rotWithShape="0">
            <a:gsLst>
              <a:gs pos="0">
                <a:srgbClr val="0099FF">
                  <a:lumMod val="70000"/>
                </a:srgbClr>
              </a:gs>
              <a:gs pos="13000">
                <a:srgbClr val="0099FF">
                  <a:lumMod val="23000"/>
                  <a:lumOff val="77000"/>
                </a:srgbClr>
              </a:gs>
              <a:gs pos="24000">
                <a:srgbClr val="9999FF"/>
              </a:gs>
              <a:gs pos="89000">
                <a:srgbClr val="FFCCFF"/>
              </a:gs>
              <a:gs pos="89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3075" name="グループ化 13"/>
          <p:cNvGrpSpPr>
            <a:grpSpLocks/>
          </p:cNvGrpSpPr>
          <p:nvPr userDrawn="1"/>
        </p:nvGrpSpPr>
        <p:grpSpPr bwMode="auto">
          <a:xfrm>
            <a:off x="9152593" y="279392"/>
            <a:ext cx="804863" cy="411163"/>
            <a:chOff x="8961505" y="386477"/>
            <a:chExt cx="962025" cy="511200"/>
          </a:xfrm>
        </p:grpSpPr>
        <p:sp>
          <p:nvSpPr>
            <p:cNvPr id="17" name="円/楕円 16"/>
            <p:cNvSpPr>
              <a:spLocks/>
            </p:cNvSpPr>
            <p:nvPr userDrawn="1"/>
          </p:nvSpPr>
          <p:spPr bwMode="auto">
            <a:xfrm>
              <a:off x="9191101" y="386477"/>
              <a:ext cx="512321" cy="511200"/>
            </a:xfrm>
            <a:prstGeom prst="ellipse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800" dirty="0">
                <a:solidFill>
                  <a:srgbClr val="000000"/>
                </a:solidFill>
                <a:latin typeface="Arial" charset="0"/>
                <a:ea typeface="ＭＳ ゴシック" pitchFamily="49" charset="-128"/>
              </a:endParaRPr>
            </a:p>
          </p:txBody>
        </p:sp>
        <p:pic>
          <p:nvPicPr>
            <p:cNvPr id="3081" name="Picture 5" descr="g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03532" y="402129"/>
              <a:ext cx="485709" cy="477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7"/>
            <p:cNvSpPr>
              <a:spLocks noChangeArrowheads="1"/>
            </p:cNvSpPr>
            <p:nvPr userDrawn="1"/>
          </p:nvSpPr>
          <p:spPr bwMode="ltGray">
            <a:xfrm rot="19153522">
              <a:off x="9153151" y="493059"/>
              <a:ext cx="571142" cy="290141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000000"/>
                </a:solidFill>
                <a:latin typeface="Arial" charset="0"/>
                <a:ea typeface="ＭＳ Ｐ明朝" pitchFamily="18" charset="-128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 userDrawn="1"/>
          </p:nvSpPr>
          <p:spPr bwMode="ltGray">
            <a:xfrm rot="19153522">
              <a:off x="9082944" y="463454"/>
              <a:ext cx="719147" cy="347379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000000"/>
                </a:solidFill>
                <a:latin typeface="Arial" charset="0"/>
                <a:ea typeface="ＭＳ Ｐ明朝" pitchFamily="18" charset="-128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 userDrawn="1"/>
          </p:nvSpPr>
          <p:spPr bwMode="ltGray">
            <a:xfrm rot="19153522">
              <a:off x="8961505" y="431874"/>
              <a:ext cx="962025" cy="404617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000000"/>
                </a:solidFill>
                <a:latin typeface="Arial" charset="0"/>
                <a:ea typeface="ＭＳ Ｐ明朝" pitchFamily="18" charset="-128"/>
              </a:endParaRPr>
            </a:p>
          </p:txBody>
        </p:sp>
        <p:pic>
          <p:nvPicPr>
            <p:cNvPr id="3085" name="図 11" descr="図15.png"/>
            <p:cNvPicPr>
              <a:picLocks noChangeAspect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96387" y="389702"/>
              <a:ext cx="509967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 descr="Watermark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2241" y="6106960"/>
            <a:ext cx="863658" cy="75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7"/>
          <p:cNvSpPr>
            <a:spLocks noChangeArrowheads="1"/>
          </p:cNvSpPr>
          <p:nvPr userDrawn="1"/>
        </p:nvSpPr>
        <p:spPr bwMode="auto">
          <a:xfrm>
            <a:off x="2591885" y="6608002"/>
            <a:ext cx="4636934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ja-JP" sz="1200" b="0" i="1" dirty="0" smtClean="0">
                <a:solidFill>
                  <a:srgbClr val="09244D"/>
                </a:solidFill>
                <a:ea typeface="ＭＳ Ｐゴシック" charset="-128"/>
              </a:rPr>
              <a:t>WS-DR&amp;NRR at Phuket by                      20 May  2013</a:t>
            </a:r>
            <a:endParaRPr lang="en-CA" altLang="ja-JP" sz="1200" b="0" i="1" dirty="0">
              <a:solidFill>
                <a:srgbClr val="09244D"/>
              </a:solidFill>
              <a:ea typeface="ＭＳ Ｐゴシック" charset="-128"/>
            </a:endParaRPr>
          </a:p>
        </p:txBody>
      </p:sp>
      <p:pic>
        <p:nvPicPr>
          <p:cNvPr id="27" name="Picture 16" descr="ITUserie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4931206" y="6620847"/>
            <a:ext cx="691739" cy="2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91" r:id="rId3"/>
    <p:sldLayoutId id="2147483692" r:id="rId4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Calibri" pitchFamily="34" charset="0"/>
          <a:ea typeface="ＭＳ Ｐゴシック" pitchFamily="50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Calibri" pitchFamily="34" charset="0"/>
          <a:ea typeface="ＭＳ Ｐゴシック" pitchFamily="50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Calibri" pitchFamily="34" charset="0"/>
          <a:ea typeface="ＭＳ Ｐゴシック" pitchFamily="50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Calibri" pitchFamily="34" charset="0"/>
          <a:ea typeface="ＭＳ Ｐゴシック" pitchFamily="50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Times New Roman" pitchFamily="18" charset="0"/>
          <a:ea typeface="ＭＳ Ｐゴシック" pitchFamily="50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Times New Roman" pitchFamily="18" charset="0"/>
          <a:ea typeface="ＭＳ Ｐゴシック" pitchFamily="50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Times New Roman" pitchFamily="18" charset="0"/>
          <a:ea typeface="ＭＳ Ｐゴシック" pitchFamily="50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FF00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jari.or.jp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wmf"/><Relationship Id="rId3" Type="http://schemas.openxmlformats.org/officeDocument/2006/relationships/image" Target="../media/image21.wmf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wmf"/><Relationship Id="rId25" Type="http://schemas.openxmlformats.org/officeDocument/2006/relationships/image" Target="../media/image43.png"/><Relationship Id="rId33" Type="http://schemas.openxmlformats.org/officeDocument/2006/relationships/image" Target="../media/image51.wmf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9.emf"/><Relationship Id="rId24" Type="http://schemas.openxmlformats.org/officeDocument/2006/relationships/image" Target="../media/image42.png"/><Relationship Id="rId32" Type="http://schemas.openxmlformats.org/officeDocument/2006/relationships/image" Target="../media/image50.wmf"/><Relationship Id="rId37" Type="http://schemas.openxmlformats.org/officeDocument/2006/relationships/image" Target="../media/image55.wmf"/><Relationship Id="rId40" Type="http://schemas.openxmlformats.org/officeDocument/2006/relationships/image" Target="../media/image58.png"/><Relationship Id="rId5" Type="http://schemas.openxmlformats.org/officeDocument/2006/relationships/image" Target="../media/image23.wmf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wmf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wmf"/><Relationship Id="rId26" Type="http://schemas.openxmlformats.org/officeDocument/2006/relationships/image" Target="../media/image81.png"/><Relationship Id="rId3" Type="http://schemas.openxmlformats.org/officeDocument/2006/relationships/image" Target="../media/image59.jpeg"/><Relationship Id="rId21" Type="http://schemas.openxmlformats.org/officeDocument/2006/relationships/image" Target="../media/image76.png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5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wmf"/><Relationship Id="rId20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wmf"/><Relationship Id="rId23" Type="http://schemas.openxmlformats.org/officeDocument/2006/relationships/image" Target="../media/image78.wmf"/><Relationship Id="rId10" Type="http://schemas.openxmlformats.org/officeDocument/2006/relationships/image" Target="../media/image65.png"/><Relationship Id="rId19" Type="http://schemas.openxmlformats.org/officeDocument/2006/relationships/image" Target="../media/image74.wmf"/><Relationship Id="rId4" Type="http://schemas.microsoft.com/office/2007/relationships/hdphoto" Target="../media/hdphoto1.wdp"/><Relationship Id="rId9" Type="http://schemas.openxmlformats.org/officeDocument/2006/relationships/image" Target="../media/image64.wmf"/><Relationship Id="rId14" Type="http://schemas.openxmlformats.org/officeDocument/2006/relationships/image" Target="../media/image69.wmf"/><Relationship Id="rId22" Type="http://schemas.openxmlformats.org/officeDocument/2006/relationships/image" Target="../media/image77.wmf"/><Relationship Id="rId27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1" y="765176"/>
            <a:ext cx="7006431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2" descr="Tomitaf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279" y="5077216"/>
            <a:ext cx="9842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2816" y="4468042"/>
            <a:ext cx="3835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 dirty="0">
                <a:solidFill>
                  <a:srgbClr val="000066"/>
                </a:solidFill>
                <a:latin typeface="Arial Narrow" pitchFamily="34" charset="0"/>
              </a:rPr>
              <a:t>ICT  for Sustainable World Human Happiness </a:t>
            </a:r>
          </a:p>
        </p:txBody>
      </p:sp>
      <p:sp>
        <p:nvSpPr>
          <p:cNvPr id="17" name="タイトル 22"/>
          <p:cNvSpPr txBox="1">
            <a:spLocks/>
          </p:cNvSpPr>
          <p:nvPr/>
        </p:nvSpPr>
        <p:spPr bwMode="auto">
          <a:xfrm>
            <a:off x="537792" y="1923594"/>
            <a:ext cx="882808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en-US" altLang="ja-JP" sz="3600" b="1" i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ゴシック" pitchFamily="49" charset="-128"/>
                <a:cs typeface="Arial" charset="0"/>
              </a:rPr>
              <a:t>Recent </a:t>
            </a:r>
            <a:r>
              <a:rPr lang="en-US" altLang="ja-JP" sz="3600" b="1" i="1" dirty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ゴシック" pitchFamily="49" charset="-128"/>
                <a:cs typeface="Arial" charset="0"/>
              </a:rPr>
              <a:t>Resilient ICT R&amp;D Activities in NICT, </a:t>
            </a:r>
            <a:r>
              <a:rPr lang="en-US" altLang="ja-JP" sz="3600" b="1" i="1" dirty="0" smtClean="0">
                <a:solidFill>
                  <a:srgbClr val="1616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ゴシック" pitchFamily="49" charset="-128"/>
                <a:cs typeface="Arial" charset="0"/>
              </a:rPr>
              <a:t>Japan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en-US" altLang="ja-JP" sz="2800" b="1" i="1" dirty="0" smtClean="0">
                <a:solidFill>
                  <a:srgbClr val="191966"/>
                </a:solidFill>
                <a:latin typeface="Arial Narrow" pitchFamily="34" charset="0"/>
                <a:ea typeface="ＭＳ ゴシック" pitchFamily="49" charset="-128"/>
                <a:cs typeface="Times New Roman" pitchFamily="18" charset="0"/>
              </a:rPr>
              <a:t>- </a:t>
            </a:r>
            <a:r>
              <a:rPr lang="en-US" altLang="ja-JP" sz="2800" b="1" i="1" dirty="0">
                <a:solidFill>
                  <a:srgbClr val="191966"/>
                </a:solidFill>
                <a:latin typeface="Arial Narrow" pitchFamily="34" charset="0"/>
                <a:ea typeface="ＭＳ ゴシック" pitchFamily="49" charset="-128"/>
                <a:cs typeface="Times New Roman" pitchFamily="18" charset="0"/>
              </a:rPr>
              <a:t>At the Entrance to the </a:t>
            </a:r>
            <a:r>
              <a:rPr lang="en-US" altLang="ja-JP" sz="2800" b="1" i="1" dirty="0" smtClean="0">
                <a:solidFill>
                  <a:srgbClr val="191966"/>
                </a:solidFill>
                <a:latin typeface="Arial Narrow" pitchFamily="34" charset="0"/>
                <a:ea typeface="ＭＳ ゴシック" pitchFamily="49" charset="-128"/>
                <a:cs typeface="Times New Roman" pitchFamily="18" charset="0"/>
              </a:rPr>
              <a:t>Smarter Communication </a:t>
            </a:r>
            <a:r>
              <a:rPr lang="en-US" altLang="ja-JP" sz="2800" b="1" i="1" dirty="0">
                <a:solidFill>
                  <a:srgbClr val="191966"/>
                </a:solidFill>
                <a:latin typeface="Arial Narrow" pitchFamily="34" charset="0"/>
                <a:ea typeface="ＭＳ ゴシック" pitchFamily="49" charset="-128"/>
                <a:cs typeface="Times New Roman" pitchFamily="18" charset="0"/>
              </a:rPr>
              <a:t>World -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en-US" altLang="ja-JP" sz="4000" b="1" i="1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ゴシック" pitchFamily="49" charset="-128"/>
              <a:cs typeface="Arial" charset="0"/>
            </a:endParaRPr>
          </a:p>
          <a:p>
            <a:pPr algn="ctr" eaLnBrk="0" hangingPunct="0">
              <a:spcBef>
                <a:spcPts val="600"/>
              </a:spcBef>
              <a:defRPr/>
            </a:pPr>
            <a:endParaRPr lang="en-US" altLang="ja-JP" sz="3200" b="1" i="1" dirty="0">
              <a:solidFill>
                <a:srgbClr val="16165D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ゴシック" pitchFamily="49" charset="-128"/>
              <a:cs typeface="Arial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67353" y="5014587"/>
            <a:ext cx="9342438" cy="2124075"/>
            <a:chOff x="196683" y="4876800"/>
            <a:chExt cx="8623789" cy="2124075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96683" y="4876800"/>
              <a:ext cx="8623789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marL="606425" indent="-606425" algn="ctr" defTabSz="457200" eaLnBrk="0" hangingPunct="0">
                <a:lnSpc>
                  <a:spcPct val="87000"/>
                </a:lnSpc>
                <a:spcBef>
                  <a:spcPts val="800"/>
                </a:spcBef>
                <a:buClr>
                  <a:srgbClr val="FF0000"/>
                </a:buClr>
              </a:pPr>
              <a:r>
                <a:rPr lang="en-US" altLang="ja-JP" sz="2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Fumihiko “Tom” Tomita, Dr.</a:t>
              </a:r>
              <a:r>
                <a:rPr lang="ja-JP" altLang="en-US" sz="2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　</a:t>
              </a:r>
              <a:r>
                <a:rPr lang="en-US" altLang="ja-JP" sz="200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ja-JP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pPr marL="606425" indent="-606425" algn="ctr" defTabSz="457200" eaLnBrk="0" hangingPunct="0">
                <a:lnSpc>
                  <a:spcPct val="87000"/>
                </a:lnSpc>
                <a:spcBef>
                  <a:spcPts val="800"/>
                </a:spcBef>
                <a:buClr>
                  <a:srgbClr val="FF0000"/>
                </a:buClr>
              </a:pPr>
              <a:r>
                <a:rPr lang="en-US" altLang="ja-JP" sz="2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Chief R&amp;D Officer, Vice President,</a:t>
              </a:r>
            </a:p>
            <a:p>
              <a:pPr marL="606425" indent="-606425" algn="ctr" defTabSz="457200" eaLnBrk="0" hangingPunct="0">
                <a:lnSpc>
                  <a:spcPct val="87000"/>
                </a:lnSpc>
                <a:spcBef>
                  <a:spcPts val="800"/>
                </a:spcBef>
                <a:buClr>
                  <a:srgbClr val="FF0000"/>
                </a:buClr>
              </a:pPr>
              <a:r>
                <a:rPr lang="en-US" altLang="ja-JP" sz="2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National Institutes of ICT (NICT), Japan</a:t>
              </a:r>
            </a:p>
            <a:p>
              <a:pPr marL="606425" indent="-606425" algn="ctr" defTabSz="457200" eaLnBrk="0" hangingPunct="0">
                <a:lnSpc>
                  <a:spcPct val="87000"/>
                </a:lnSpc>
                <a:spcBef>
                  <a:spcPts val="800"/>
                </a:spcBef>
                <a:buClr>
                  <a:srgbClr val="FF0000"/>
                </a:buClr>
              </a:pPr>
              <a:r>
                <a:rPr lang="en-US" altLang="ja-JP" sz="2000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ftomita</a:t>
              </a:r>
              <a:r>
                <a:rPr lang="en-US" altLang="ja-JP" sz="2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ja-JP" altLang="en-US" sz="2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　</a:t>
              </a:r>
              <a:r>
                <a:rPr lang="en-US" altLang="ja-JP" sz="200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nict.go.jp</a:t>
              </a:r>
              <a:endParaRPr lang="ja-JP" altLang="en-US" sz="20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図 19" descr="@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4492" y="6045918"/>
              <a:ext cx="251984" cy="225336"/>
            </a:xfrm>
            <a:prstGeom prst="rect">
              <a:avLst/>
            </a:prstGeom>
          </p:spPr>
        </p:pic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54" y="3803060"/>
            <a:ext cx="1103773" cy="72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2997" y="4482226"/>
            <a:ext cx="7997205" cy="45719"/>
          </a:xfrm>
          <a:prstGeom prst="rect">
            <a:avLst/>
          </a:prstGeom>
          <a:gradFill rotWithShape="0">
            <a:gsLst>
              <a:gs pos="0">
                <a:srgbClr val="0099FF">
                  <a:lumMod val="70000"/>
                </a:srgbClr>
              </a:gs>
              <a:gs pos="13000">
                <a:srgbClr val="0099FF">
                  <a:lumMod val="23000"/>
                  <a:lumOff val="77000"/>
                </a:srgbClr>
              </a:gs>
              <a:gs pos="24000">
                <a:srgbClr val="9999FF"/>
              </a:gs>
              <a:gs pos="89000">
                <a:srgbClr val="FFCCFF"/>
              </a:gs>
              <a:gs pos="89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ja-JP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2" name="Picture 16" descr="ITU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694113" y="4076224"/>
            <a:ext cx="2132795" cy="7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-13570" y="-83701"/>
            <a:ext cx="9906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ＭＳ Ｐゴシック" charset="-128"/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ＭＳ Ｐゴシック" charset="-128"/>
              </a:rPr>
              <a:t>“Disaster Relief Systems, Network </a:t>
            </a:r>
            <a:br>
              <a:rPr lang="en-US" altLang="ja-JP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ＭＳ Ｐゴシック" charset="-128"/>
              </a:rPr>
            </a:b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ＭＳ Ｐゴシック" charset="-128"/>
              </a:rPr>
              <a:t>Resiliency and Recovery”</a:t>
            </a:r>
          </a:p>
          <a:p>
            <a:pPr algn="ctr">
              <a:lnSpc>
                <a:spcPct val="80000"/>
              </a:lnSpc>
            </a:pPr>
            <a:endParaRPr lang="en-US" altLang="ja-JP" dirty="0">
              <a:solidFill>
                <a:schemeClr val="bg2">
                  <a:lumMod val="75000"/>
                </a:schemeClr>
              </a:solidFill>
              <a:latin typeface="Arial Narrow" pitchFamily="34" charset="0"/>
              <a:ea typeface="ＭＳ Ｐゴシック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ea typeface="ＭＳ Ｐゴシック" charset="-128"/>
              </a:rPr>
              <a:t>(Phuket, Thailand, 20 May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33540776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3"/>
          <p:cNvSpPr>
            <a:spLocks noGrp="1"/>
          </p:cNvSpPr>
          <p:nvPr>
            <p:ph type="title"/>
          </p:nvPr>
        </p:nvSpPr>
        <p:spPr>
          <a:xfrm>
            <a:off x="765376" y="44900"/>
            <a:ext cx="8358188" cy="575791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cs typeface="Arial" pitchFamily="34" charset="0"/>
              </a:rPr>
              <a:t>Wireless Relay Trial Using Small UAV</a:t>
            </a:r>
            <a:endParaRPr lang="ja-JP" altLang="en-US" sz="2800" dirty="0" smtClean="0">
              <a:cs typeface="Arial" pitchFamily="34" charset="0"/>
            </a:endParaRPr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232858" y="997609"/>
            <a:ext cx="9439184" cy="830997"/>
          </a:xfrm>
          <a:prstGeom prst="rect">
            <a:avLst/>
          </a:prstGeom>
          <a:solidFill>
            <a:srgbClr val="C6D9F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dirty="0" smtClean="0">
                <a:latin typeface="Calibri" pitchFamily="34" charset="0"/>
              </a:rPr>
              <a:t>Purpose: To keep a minimum/temporal communication link</a:t>
            </a:r>
          </a:p>
          <a:p>
            <a:pPr algn="ctr" eaLnBrk="1" hangingPunct="1"/>
            <a:r>
              <a:rPr lang="en-US" altLang="ja-JP" sz="2400" dirty="0" smtClean="0">
                <a:latin typeface="Calibri" pitchFamily="34" charset="0"/>
              </a:rPr>
              <a:t> in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the seriously 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amaged </a:t>
            </a:r>
            <a:r>
              <a:rPr lang="en-US" altLang="ja-JP" sz="2400" dirty="0" smtClean="0">
                <a:latin typeface="Calibri" pitchFamily="34" charset="0"/>
              </a:rPr>
              <a:t>areas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3076" name="テキスト ボックス 5"/>
          <p:cNvSpPr txBox="1">
            <a:spLocks noChangeArrowheads="1"/>
          </p:cNvSpPr>
          <p:nvPr/>
        </p:nvSpPr>
        <p:spPr bwMode="auto">
          <a:xfrm>
            <a:off x="3684455" y="1831768"/>
            <a:ext cx="2494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latin typeface="Calibri" pitchFamily="34" charset="0"/>
              </a:rPr>
              <a:t>Advantages</a:t>
            </a:r>
            <a:endParaRPr lang="ja-JP" altLang="en-US" sz="2800" dirty="0">
              <a:latin typeface="Calibri" pitchFamily="34" charset="0"/>
            </a:endParaRP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62" y="3968964"/>
            <a:ext cx="235439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033" y="5048467"/>
            <a:ext cx="105595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369" y="5535827"/>
            <a:ext cx="107831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650" y="5048467"/>
            <a:ext cx="105595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73" descr="ImgGA10140930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642" y="5686639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3" descr="ImgGA10140930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392" y="6143839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73" descr="ImgGA10140930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667" y="5548527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 2"/>
          <p:cNvSpPr/>
          <p:nvPr/>
        </p:nvSpPr>
        <p:spPr>
          <a:xfrm>
            <a:off x="1754646" y="5915239"/>
            <a:ext cx="1482003" cy="68580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 rot="3180000">
            <a:off x="8027709" y="5214425"/>
            <a:ext cx="45719" cy="643601"/>
            <a:chOff x="5292080" y="2132856"/>
            <a:chExt cx="130368" cy="1584176"/>
          </a:xfrm>
          <a:solidFill>
            <a:srgbClr val="00B0F0"/>
          </a:solidFill>
        </p:grpSpPr>
        <p:sp>
          <p:nvSpPr>
            <p:cNvPr id="28" name="二等辺三角形 27"/>
            <p:cNvSpPr/>
            <p:nvPr/>
          </p:nvSpPr>
          <p:spPr>
            <a:xfrm>
              <a:off x="5292080" y="2132856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 flipV="1">
              <a:off x="5350440" y="2838773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 rot="1440000">
            <a:off x="8223292" y="5386718"/>
            <a:ext cx="51165" cy="725679"/>
            <a:chOff x="5292080" y="2132856"/>
            <a:chExt cx="130368" cy="1584176"/>
          </a:xfrm>
          <a:solidFill>
            <a:srgbClr val="00B0F0"/>
          </a:solidFill>
        </p:grpSpPr>
        <p:sp>
          <p:nvSpPr>
            <p:cNvPr id="31" name="二等辺三角形 30"/>
            <p:cNvSpPr/>
            <p:nvPr/>
          </p:nvSpPr>
          <p:spPr>
            <a:xfrm>
              <a:off x="5292080" y="2132856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 flipV="1">
              <a:off x="5350440" y="2838773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 rot="7320000">
            <a:off x="8948867" y="5168583"/>
            <a:ext cx="45719" cy="643601"/>
            <a:chOff x="5292080" y="2132856"/>
            <a:chExt cx="130368" cy="1584176"/>
          </a:xfrm>
          <a:solidFill>
            <a:srgbClr val="00B0F0"/>
          </a:solidFill>
        </p:grpSpPr>
        <p:sp>
          <p:nvSpPr>
            <p:cNvPr id="34" name="二等辺三角形 33"/>
            <p:cNvSpPr/>
            <p:nvPr/>
          </p:nvSpPr>
          <p:spPr>
            <a:xfrm>
              <a:off x="5292080" y="2132856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二等辺三角形 34"/>
            <p:cNvSpPr/>
            <p:nvPr/>
          </p:nvSpPr>
          <p:spPr>
            <a:xfrm flipV="1">
              <a:off x="5350440" y="2838773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193655" y="5937467"/>
            <a:ext cx="536575" cy="195263"/>
          </a:xfrm>
          <a:custGeom>
            <a:avLst/>
            <a:gdLst>
              <a:gd name="connsiteX0" fmla="*/ 0 w 496110"/>
              <a:gd name="connsiteY0" fmla="*/ 194553 h 194553"/>
              <a:gd name="connsiteX1" fmla="*/ 243191 w 496110"/>
              <a:gd name="connsiteY1" fmla="*/ 155642 h 194553"/>
              <a:gd name="connsiteX2" fmla="*/ 194553 w 496110"/>
              <a:gd name="connsiteY2" fmla="*/ 38911 h 194553"/>
              <a:gd name="connsiteX3" fmla="*/ 496110 w 496110"/>
              <a:gd name="connsiteY3" fmla="*/ 0 h 19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110" h="194553">
                <a:moveTo>
                  <a:pt x="0" y="194553"/>
                </a:moveTo>
                <a:cubicBezTo>
                  <a:pt x="105383" y="188067"/>
                  <a:pt x="210766" y="181582"/>
                  <a:pt x="243191" y="155642"/>
                </a:cubicBezTo>
                <a:cubicBezTo>
                  <a:pt x="275617" y="129702"/>
                  <a:pt x="152400" y="64851"/>
                  <a:pt x="194553" y="38911"/>
                </a:cubicBezTo>
                <a:cubicBezTo>
                  <a:pt x="236706" y="12971"/>
                  <a:pt x="366408" y="6485"/>
                  <a:pt x="496110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96" name="テキスト ボックス 4"/>
          <p:cNvSpPr txBox="1">
            <a:spLocks noChangeArrowheads="1"/>
          </p:cNvSpPr>
          <p:nvPr/>
        </p:nvSpPr>
        <p:spPr bwMode="auto">
          <a:xfrm>
            <a:off x="1829829" y="6036809"/>
            <a:ext cx="1298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Mesh network</a:t>
            </a:r>
            <a:endParaRPr lang="ja-JP" altLang="en-US" sz="1400" dirty="0"/>
          </a:p>
        </p:txBody>
      </p:sp>
      <p:sp>
        <p:nvSpPr>
          <p:cNvPr id="3097" name="テキスト ボックス 37"/>
          <p:cNvSpPr txBox="1">
            <a:spLocks noChangeArrowheads="1"/>
          </p:cNvSpPr>
          <p:nvPr/>
        </p:nvSpPr>
        <p:spPr bwMode="auto">
          <a:xfrm>
            <a:off x="6386916" y="6264492"/>
            <a:ext cx="1319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err="1" smtClean="0"/>
              <a:t>WiFi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terminals</a:t>
            </a:r>
            <a:endParaRPr lang="ja-JP" altLang="en-US" sz="1400" dirty="0"/>
          </a:p>
        </p:txBody>
      </p:sp>
      <p:sp>
        <p:nvSpPr>
          <p:cNvPr id="3098" name="テキスト ボックス 38"/>
          <p:cNvSpPr txBox="1">
            <a:spLocks noChangeArrowheads="1"/>
          </p:cNvSpPr>
          <p:nvPr/>
        </p:nvSpPr>
        <p:spPr bwMode="auto">
          <a:xfrm>
            <a:off x="4903128" y="5031002"/>
            <a:ext cx="2332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Autonomous/program flight</a:t>
            </a:r>
          </a:p>
          <a:p>
            <a:pPr eaLnBrk="1" hangingPunct="1"/>
            <a:r>
              <a:rPr lang="en-US" altLang="ja-JP" sz="1400" dirty="0" smtClean="0"/>
              <a:t>Circling at fixed points</a:t>
            </a:r>
            <a:endParaRPr lang="ja-JP" altLang="en-US" sz="1400" dirty="0"/>
          </a:p>
        </p:txBody>
      </p:sp>
      <p:sp>
        <p:nvSpPr>
          <p:cNvPr id="3099" name="テキスト ボックス 40"/>
          <p:cNvSpPr txBox="1">
            <a:spLocks noChangeArrowheads="1"/>
          </p:cNvSpPr>
          <p:nvPr/>
        </p:nvSpPr>
        <p:spPr bwMode="auto">
          <a:xfrm>
            <a:off x="491862" y="6132727"/>
            <a:ext cx="846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800" dirty="0" smtClean="0"/>
              <a:t>Photo: AV Inc.</a:t>
            </a:r>
            <a:endParaRPr lang="ja-JP" altLang="en-US" sz="800" dirty="0"/>
          </a:p>
        </p:txBody>
      </p: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126" y="3929280"/>
            <a:ext cx="197948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グループ化 16"/>
          <p:cNvGrpSpPr/>
          <p:nvPr/>
        </p:nvGrpSpPr>
        <p:grpSpPr>
          <a:xfrm rot="3967765">
            <a:off x="4462790" y="4241442"/>
            <a:ext cx="82832" cy="1317969"/>
            <a:chOff x="5292080" y="2132856"/>
            <a:chExt cx="130368" cy="1584176"/>
          </a:xfrm>
          <a:solidFill>
            <a:srgbClr val="0000FF"/>
          </a:solidFill>
        </p:grpSpPr>
        <p:sp>
          <p:nvSpPr>
            <p:cNvPr id="18" name="二等辺三角形 17"/>
            <p:cNvSpPr/>
            <p:nvPr/>
          </p:nvSpPr>
          <p:spPr>
            <a:xfrm>
              <a:off x="5292080" y="2132856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 flipV="1">
              <a:off x="5350440" y="2838773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 rot="6624630">
            <a:off x="7365765" y="4029411"/>
            <a:ext cx="82832" cy="1745450"/>
            <a:chOff x="5292080" y="2132856"/>
            <a:chExt cx="130368" cy="1584176"/>
          </a:xfrm>
          <a:solidFill>
            <a:srgbClr val="0000FF"/>
          </a:solidFill>
        </p:grpSpPr>
        <p:sp>
          <p:nvSpPr>
            <p:cNvPr id="21" name="二等辺三角形 20"/>
            <p:cNvSpPr/>
            <p:nvPr/>
          </p:nvSpPr>
          <p:spPr>
            <a:xfrm>
              <a:off x="5292080" y="2132856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 flipV="1">
              <a:off x="5350440" y="2838773"/>
              <a:ext cx="72008" cy="87825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077" name="テキスト ボックス 6"/>
          <p:cNvSpPr txBox="1">
            <a:spLocks noChangeArrowheads="1"/>
          </p:cNvSpPr>
          <p:nvPr/>
        </p:nvSpPr>
        <p:spPr bwMode="auto">
          <a:xfrm>
            <a:off x="232858" y="2274707"/>
            <a:ext cx="9439184" cy="1569660"/>
          </a:xfrm>
          <a:prstGeom prst="rect">
            <a:avLst/>
          </a:prstGeom>
          <a:solidFill>
            <a:srgbClr val="C6D9F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 smtClean="0">
                <a:latin typeface="Calibri" pitchFamily="34" charset="0"/>
              </a:rPr>
              <a:t>・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Rapid and </a:t>
            </a: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asy setup</a:t>
            </a:r>
          </a:p>
          <a:p>
            <a:pPr eaLnBrk="1" hangingPunct="1"/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    (No special operation skill / Backpack deployment available)</a:t>
            </a:r>
            <a:endParaRPr lang="en-US" altLang="ja-JP" sz="2400" dirty="0">
              <a:latin typeface="Calibri" pitchFamily="34" charset="0"/>
            </a:endParaRPr>
          </a:p>
          <a:p>
            <a:pPr eaLnBrk="1" hangingPunct="1"/>
            <a:r>
              <a:rPr lang="ja-JP" altLang="en-US" sz="2400" dirty="0" smtClean="0">
                <a:latin typeface="Calibri" pitchFamily="34" charset="0"/>
              </a:rPr>
              <a:t>・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Lower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cost for limited 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missions </a:t>
            </a:r>
            <a:r>
              <a:rPr lang="en-US" altLang="ja-JP" sz="2400" dirty="0" smtClean="0">
                <a:latin typeface="Calibri" pitchFamily="34" charset="0"/>
              </a:rPr>
              <a:t>than the network using manned </a:t>
            </a:r>
          </a:p>
          <a:p>
            <a:pPr eaLnBrk="1" hangingPunct="1"/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  aircrafts or satellites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65088" y="711583"/>
            <a:ext cx="29121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UAV: Unmanned Aerial Vehicle</a:t>
            </a:r>
            <a:endParaRPr kumimoji="1" lang="ja-JP" altLang="en-US" sz="1400" dirty="0"/>
          </a:p>
        </p:txBody>
      </p:sp>
      <p:sp>
        <p:nvSpPr>
          <p:cNvPr id="39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71508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>
                <a:solidFill>
                  <a:schemeClr val="tx1"/>
                </a:solidFill>
              </a:rPr>
              <a:pPr/>
              <a:t>9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2290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39609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5514" y="6"/>
            <a:ext cx="8596505" cy="499701"/>
          </a:xfrm>
        </p:spPr>
        <p:txBody>
          <a:bodyPr>
            <a:noAutofit/>
          </a:bodyPr>
          <a:lstStyle/>
          <a:p>
            <a:pPr algn="ctr"/>
            <a:r>
              <a:rPr kumimoji="1" lang="en-AU" altLang="ja-JP" sz="2800" dirty="0" smtClean="0">
                <a:cs typeface="Arial" pitchFamily="34" charset="0"/>
              </a:rPr>
              <a:t>Robust Photonic Network Platform</a:t>
            </a:r>
            <a:endParaRPr kumimoji="1" lang="ja-JP" altLang="en-US" sz="2800" dirty="0">
              <a:cs typeface="Arial" pitchFamily="34" charset="0"/>
            </a:endParaRPr>
          </a:p>
        </p:txBody>
      </p:sp>
      <p:pic>
        <p:nvPicPr>
          <p:cNvPr id="6" name="図 5" descr="Z:\11_東北テストベッド\パンフレット\地図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25" y="1051166"/>
            <a:ext cx="1833106" cy="232144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  <p:sp>
        <p:nvSpPr>
          <p:cNvPr id="7" name="右矢印 6"/>
          <p:cNvSpPr/>
          <p:nvPr/>
        </p:nvSpPr>
        <p:spPr>
          <a:xfrm rot="14142672">
            <a:off x="1790914" y="2845146"/>
            <a:ext cx="550883" cy="394585"/>
          </a:xfrm>
          <a:prstGeom prst="rightArrow">
            <a:avLst>
              <a:gd name="adj1" fmla="val 50000"/>
              <a:gd name="adj2" fmla="val 672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Z:\11_東北テストベッド\パンフレット\ネットワーク制御機構_e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088" y="689642"/>
            <a:ext cx="5117752" cy="288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Z:\11_東北テストベッド\パンフレット\緊急復旧事例_e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24" y="3617841"/>
            <a:ext cx="7487526" cy="29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右矢印 9"/>
          <p:cNvSpPr/>
          <p:nvPr/>
        </p:nvSpPr>
        <p:spPr>
          <a:xfrm rot="10800000">
            <a:off x="2237298" y="1841636"/>
            <a:ext cx="596790" cy="364232"/>
          </a:xfrm>
          <a:prstGeom prst="rightArrow">
            <a:avLst>
              <a:gd name="adj1" fmla="val 50000"/>
              <a:gd name="adj2" fmla="val 672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12192" y="3575309"/>
            <a:ext cx="2574936" cy="1875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Reconstructing networks by utilizing survived resources</a:t>
            </a: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AU" altLang="ja-JP" sz="2000" dirty="0">
                <a:latin typeface="Arial Narrow" pitchFamily="34" charset="0"/>
                <a:cs typeface="Lucida Grande"/>
              </a:rPr>
              <a:t>E</a:t>
            </a:r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mbedded </a:t>
            </a:r>
            <a:r>
              <a:rPr kumimoji="1" lang="en-AU" altLang="ja-JP" sz="2000" dirty="0" err="1" smtClean="0">
                <a:latin typeface="Arial Narrow" pitchFamily="34" charset="0"/>
                <a:cs typeface="Lucida Grande"/>
              </a:rPr>
              <a:t>fibers</a:t>
            </a:r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  </a:t>
            </a: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lang="en-AU" altLang="ja-JP" sz="2000" dirty="0" smtClean="0">
                <a:latin typeface="Arial Narrow" pitchFamily="34" charset="0"/>
                <a:cs typeface="Lucida Grande"/>
              </a:rPr>
              <a:t>Survived switches</a:t>
            </a:r>
          </a:p>
          <a:p>
            <a:pPr marL="342900" indent="-342900">
              <a:buClr>
                <a:srgbClr val="0000FF"/>
              </a:buClr>
              <a:buSzPct val="75000"/>
              <a:buFont typeface="Wingdings" charset="2"/>
              <a:buChar char="u"/>
            </a:pPr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Other resources</a:t>
            </a:r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12192" y="2155732"/>
            <a:ext cx="2574936" cy="919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altLang="ja-JP" sz="2000" dirty="0">
                <a:latin typeface="Arial Narrow" pitchFamily="34" charset="0"/>
                <a:cs typeface="Lucida Grande"/>
              </a:rPr>
              <a:t>D</a:t>
            </a:r>
            <a:r>
              <a:rPr kumimoji="1" lang="en-US" altLang="ja-JP" sz="2000" dirty="0" err="1" smtClean="0">
                <a:latin typeface="Arial Narrow" pitchFamily="34" charset="0"/>
                <a:cs typeface="Lucida Grande"/>
              </a:rPr>
              <a:t>ynamic</a:t>
            </a:r>
            <a:r>
              <a:rPr kumimoji="1" lang="en-US" altLang="ja-JP" sz="2000" dirty="0" smtClean="0">
                <a:latin typeface="Arial Narrow" pitchFamily="34" charset="0"/>
                <a:cs typeface="Lucida Grande"/>
              </a:rPr>
              <a:t> resources control</a:t>
            </a:r>
          </a:p>
          <a:p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8353197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71508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5385" y="6"/>
            <a:ext cx="9078636" cy="499701"/>
          </a:xfrm>
        </p:spPr>
        <p:txBody>
          <a:bodyPr>
            <a:noAutofit/>
          </a:bodyPr>
          <a:lstStyle/>
          <a:p>
            <a:pPr algn="ctr"/>
            <a:r>
              <a:rPr kumimoji="1" lang="en-AU" altLang="ja-JP" sz="2800" dirty="0" smtClean="0">
                <a:cs typeface="Arial" pitchFamily="34" charset="0"/>
              </a:rPr>
              <a:t>Anti-Disaster Information Distribution Platform</a:t>
            </a:r>
            <a:endParaRPr kumimoji="1" lang="ja-JP" altLang="en-US" sz="2800" dirty="0">
              <a:cs typeface="Arial" pitchFamily="34" charset="0"/>
            </a:endParaRPr>
          </a:p>
        </p:txBody>
      </p:sp>
      <p:pic>
        <p:nvPicPr>
          <p:cNvPr id="5" name="図 4" descr="Macintosh HD:Users:jun:Documents:Doc:#NICT:Research:災害対応（連携）:20120530シンポジウム:概要（英語版）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22" y="791133"/>
            <a:ext cx="959506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90619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269481" y="799179"/>
            <a:ext cx="6314342" cy="3288631"/>
          </a:xfrm>
          <a:prstGeom prst="rect">
            <a:avLst/>
          </a:prstGeom>
          <a:gradFill>
            <a:gsLst>
              <a:gs pos="100000">
                <a:srgbClr val="ECF9FF"/>
              </a:gs>
              <a:gs pos="0">
                <a:srgbClr val="489DF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NICT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92774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41237" y="6"/>
            <a:ext cx="8596505" cy="499701"/>
          </a:xfrm>
        </p:spPr>
        <p:txBody>
          <a:bodyPr>
            <a:noAutofit/>
          </a:bodyPr>
          <a:lstStyle/>
          <a:p>
            <a:pPr algn="ctr"/>
            <a:r>
              <a:rPr kumimoji="1" lang="en-AU" altLang="ja-JP" sz="2800" dirty="0" smtClean="0">
                <a:cs typeface="Arial" pitchFamily="34" charset="0"/>
              </a:rPr>
              <a:t>Organized R&amp;D Structure</a:t>
            </a:r>
            <a:endParaRPr kumimoji="1" lang="ja-JP" altLang="en-US" sz="2800" dirty="0">
              <a:cs typeface="Arial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286367" y="934936"/>
            <a:ext cx="3161832" cy="3074961"/>
          </a:xfrm>
          <a:prstGeom prst="roundRect">
            <a:avLst>
              <a:gd name="adj" fmla="val 299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ja-JP" altLang="en-US" sz="200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角丸四角形 8"/>
          <p:cNvSpPr>
            <a:spLocks noChangeArrowheads="1"/>
          </p:cNvSpPr>
          <p:nvPr/>
        </p:nvSpPr>
        <p:spPr bwMode="auto">
          <a:xfrm>
            <a:off x="413055" y="3158711"/>
            <a:ext cx="2574701" cy="646331"/>
          </a:xfrm>
          <a:prstGeom prst="roundRect">
            <a:avLst>
              <a:gd name="adj" fmla="val 7847"/>
            </a:avLst>
          </a:prstGeom>
          <a:solidFill>
            <a:srgbClr val="FFC2A3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altLang="ja-JP" sz="2000" dirty="0" smtClean="0">
                <a:solidFill>
                  <a:srgbClr val="000000"/>
                </a:solidFill>
                <a:latin typeface="Arial Narrow" pitchFamily="34" charset="0"/>
              </a:rPr>
              <a:t>Universal Comm. Research Institute</a:t>
            </a:r>
            <a:endParaRPr lang="ja-JP" alt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" name="角丸四角形 6"/>
          <p:cNvSpPr>
            <a:spLocks noChangeArrowheads="1"/>
          </p:cNvSpPr>
          <p:nvPr/>
        </p:nvSpPr>
        <p:spPr bwMode="auto">
          <a:xfrm>
            <a:off x="451159" y="2268073"/>
            <a:ext cx="2574701" cy="646331"/>
          </a:xfrm>
          <a:prstGeom prst="roundRect">
            <a:avLst>
              <a:gd name="adj" fmla="val 7847"/>
            </a:avLst>
          </a:prstGeom>
          <a:solidFill>
            <a:srgbClr val="C8BAFA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altLang="ja-JP" sz="20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Wireless Network Research Institute</a:t>
            </a:r>
            <a:endParaRPr lang="ja-JP" altLang="en-US" sz="20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角丸四角形 8"/>
          <p:cNvSpPr/>
          <p:nvPr/>
        </p:nvSpPr>
        <p:spPr>
          <a:xfrm>
            <a:off x="413055" y="1379388"/>
            <a:ext cx="2574701" cy="646331"/>
          </a:xfrm>
          <a:prstGeom prst="roundRect">
            <a:avLst>
              <a:gd name="adj" fmla="val 7848"/>
            </a:avLst>
          </a:prstGeom>
          <a:solidFill>
            <a:srgbClr val="DCF6B6"/>
          </a:solidFill>
          <a:ln w="635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altLang="ja-JP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Photonic Network Research Institute</a:t>
            </a:r>
            <a:endParaRPr lang="ja-JP" altLang="en-US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523937" y="2268072"/>
            <a:ext cx="2734173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ja-JP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Wireless Mesh Network Lab.</a:t>
            </a:r>
            <a:endParaRPr lang="ja-JP" altLang="en-US" sz="2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566633" y="1469028"/>
            <a:ext cx="2734173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ja-JP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Robust Network Platform Lab.</a:t>
            </a:r>
            <a:r>
              <a:rPr lang="ja-JP" altLang="en-US" sz="2000" dirty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　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523937" y="3155495"/>
            <a:ext cx="2734173" cy="70788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altLang="ja-JP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Information Distribution Platform Lab.</a:t>
            </a:r>
            <a:r>
              <a:rPr lang="ja-JP" alt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 bwMode="auto">
          <a:xfrm>
            <a:off x="3185107" y="934933"/>
            <a:ext cx="3497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ja-JP" sz="2000" i="1" dirty="0" smtClean="0">
                <a:latin typeface="Arial Narrow" pitchFamily="34" charset="0"/>
              </a:rPr>
              <a:t>Resilient ICT R&amp;D </a:t>
            </a:r>
            <a:r>
              <a:rPr lang="en-AU" altLang="ja-JP" sz="2000" i="1" dirty="0" err="1" smtClean="0">
                <a:latin typeface="Arial Narrow" pitchFamily="34" charset="0"/>
              </a:rPr>
              <a:t>Center</a:t>
            </a:r>
            <a:r>
              <a:rPr lang="en-AU" altLang="ja-JP" sz="2000" i="1" dirty="0" smtClean="0">
                <a:latin typeface="Arial Narrow" pitchFamily="34" charset="0"/>
              </a:rPr>
              <a:t> </a:t>
            </a:r>
            <a:endParaRPr lang="ja-JP" altLang="en-US" sz="2000" i="1" dirty="0">
              <a:latin typeface="Arial Narrow" pitchFamily="34" charset="0"/>
            </a:endParaRPr>
          </a:p>
        </p:txBody>
      </p:sp>
      <p:sp>
        <p:nvSpPr>
          <p:cNvPr id="21" name="左右矢印 20"/>
          <p:cNvSpPr/>
          <p:nvPr/>
        </p:nvSpPr>
        <p:spPr>
          <a:xfrm>
            <a:off x="2938905" y="1379388"/>
            <a:ext cx="492403" cy="646331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Narrow" pitchFamily="34" charset="0"/>
            </a:endParaRPr>
          </a:p>
        </p:txBody>
      </p:sp>
      <p:sp>
        <p:nvSpPr>
          <p:cNvPr id="22" name="左右矢印 21"/>
          <p:cNvSpPr/>
          <p:nvPr/>
        </p:nvSpPr>
        <p:spPr>
          <a:xfrm>
            <a:off x="2934247" y="2268073"/>
            <a:ext cx="492403" cy="646331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Narrow" pitchFamily="34" charset="0"/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929591" y="3156757"/>
            <a:ext cx="492403" cy="646331"/>
          </a:xfrm>
          <a:prstGeom prst="leftRightArrow">
            <a:avLst>
              <a:gd name="adj1" fmla="val 50000"/>
              <a:gd name="adj2" fmla="val 2647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Narrow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234166" y="694946"/>
            <a:ext cx="2521283" cy="2700635"/>
          </a:xfrm>
          <a:prstGeom prst="rect">
            <a:avLst/>
          </a:prstGeom>
          <a:gradFill>
            <a:gsLst>
              <a:gs pos="100000">
                <a:srgbClr val="FFF1F8"/>
              </a:gs>
              <a:gs pos="0">
                <a:srgbClr val="FFDBE7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Tohoku 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Univ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25" name="角丸四角形 8"/>
          <p:cNvSpPr/>
          <p:nvPr/>
        </p:nvSpPr>
        <p:spPr>
          <a:xfrm>
            <a:off x="7320750" y="1404851"/>
            <a:ext cx="2398317" cy="559313"/>
          </a:xfrm>
          <a:prstGeom prst="roundRect">
            <a:avLst>
              <a:gd name="adj" fmla="val 7848"/>
            </a:avLst>
          </a:prstGeom>
          <a:solidFill>
            <a:srgbClr val="F6F6C1"/>
          </a:solidFill>
          <a:ln w="635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AU" altLang="ja-JP" sz="2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Research Institute of Electrical </a:t>
            </a:r>
            <a:r>
              <a:rPr lang="en-AU" altLang="ja-JP" sz="2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Comm</a:t>
            </a:r>
            <a:endParaRPr lang="ja-JP" altLang="en-US" sz="2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角丸四角形 8"/>
          <p:cNvSpPr/>
          <p:nvPr/>
        </p:nvSpPr>
        <p:spPr>
          <a:xfrm>
            <a:off x="7353579" y="2025719"/>
            <a:ext cx="2282458" cy="559313"/>
          </a:xfrm>
          <a:prstGeom prst="roundRect">
            <a:avLst>
              <a:gd name="adj" fmla="val 7848"/>
            </a:avLst>
          </a:prstGeom>
          <a:solidFill>
            <a:srgbClr val="F6F6C1"/>
          </a:solidFill>
          <a:ln w="635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altLang="ja-JP" sz="2000" dirty="0" smtClean="0">
                <a:solidFill>
                  <a:schemeClr val="tx1"/>
                </a:solidFill>
                <a:latin typeface="Arial Narrow" pitchFamily="34" charset="0"/>
                <a:cs typeface="Lucida Grande"/>
              </a:rPr>
              <a:t>Graduate School of Engineering</a:t>
            </a:r>
            <a:endParaRPr lang="ja-JP" altLang="en-US" sz="2000" dirty="0">
              <a:solidFill>
                <a:schemeClr val="tx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27" name="角丸四角形 8"/>
          <p:cNvSpPr/>
          <p:nvPr/>
        </p:nvSpPr>
        <p:spPr>
          <a:xfrm>
            <a:off x="7353579" y="2660830"/>
            <a:ext cx="2282458" cy="644379"/>
          </a:xfrm>
          <a:prstGeom prst="roundRect">
            <a:avLst>
              <a:gd name="adj" fmla="val 7848"/>
            </a:avLst>
          </a:prstGeom>
          <a:solidFill>
            <a:srgbClr val="F6F6C1"/>
          </a:solidFill>
          <a:ln w="635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altLang="ja-JP" sz="2000" dirty="0" smtClean="0">
                <a:solidFill>
                  <a:schemeClr val="tx1"/>
                </a:solidFill>
                <a:latin typeface="Arial Narrow" pitchFamily="34" charset="0"/>
                <a:cs typeface="Lucida Grande"/>
              </a:rPr>
              <a:t>Graduate School of Info. Science</a:t>
            </a:r>
            <a:endParaRPr lang="ja-JP" altLang="en-US" sz="2000" dirty="0">
              <a:solidFill>
                <a:schemeClr val="tx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28" name="左右矢印 27"/>
          <p:cNvSpPr/>
          <p:nvPr/>
        </p:nvSpPr>
        <p:spPr>
          <a:xfrm>
            <a:off x="6604000" y="1404852"/>
            <a:ext cx="593785" cy="2338635"/>
          </a:xfrm>
          <a:prstGeom prst="leftRightArrow">
            <a:avLst>
              <a:gd name="adj1" fmla="val 66618"/>
              <a:gd name="adj2" fmla="val 26471"/>
            </a:avLst>
          </a:prstGeom>
          <a:gradFill flip="none" rotWithShape="1">
            <a:gsLst>
              <a:gs pos="0">
                <a:srgbClr val="3366FF"/>
              </a:gs>
              <a:gs pos="100000">
                <a:srgbClr val="FFBF49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Collaborations</a:t>
            </a:r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197785" y="3462427"/>
            <a:ext cx="2521283" cy="668423"/>
          </a:xfrm>
          <a:prstGeom prst="rect">
            <a:avLst/>
          </a:prstGeom>
          <a:gradFill>
            <a:gsLst>
              <a:gs pos="100000">
                <a:srgbClr val="FFF1F8"/>
              </a:gs>
              <a:gs pos="0">
                <a:srgbClr val="FFDBE7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Tokyo 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Univ</a:t>
            </a:r>
            <a:r>
              <a:rPr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,</a:t>
            </a:r>
          </a:p>
          <a:p>
            <a:r>
              <a:rPr kumimoji="1"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Kyoto </a:t>
            </a:r>
            <a:r>
              <a:rPr kumimoji="1" lang="en-US" altLang="ja-JP" sz="2000" i="1" dirty="0" err="1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Univ</a:t>
            </a:r>
            <a:r>
              <a:rPr kumimoji="1" lang="en-US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, …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81205" y="4813594"/>
            <a:ext cx="9429409" cy="1740570"/>
          </a:xfrm>
          <a:prstGeom prst="rect">
            <a:avLst/>
          </a:prstGeom>
          <a:gradFill>
            <a:gsLst>
              <a:gs pos="100000">
                <a:srgbClr val="FFF7DC"/>
              </a:gs>
              <a:gs pos="0">
                <a:srgbClr val="FFB579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i="1" dirty="0" smtClean="0">
                <a:solidFill>
                  <a:srgbClr val="000000"/>
                </a:solidFill>
                <a:latin typeface="Lucida Grande"/>
                <a:cs typeface="Lucida Grande"/>
              </a:rPr>
              <a:t>Industry </a:t>
            </a:r>
            <a:r>
              <a:rPr lang="en-US" altLang="ja-JP" sz="2000" i="1" dirty="0" smtClean="0">
                <a:solidFill>
                  <a:srgbClr val="000000"/>
                </a:solidFill>
                <a:latin typeface="Lucida Grande"/>
                <a:cs typeface="Lucida Grande"/>
              </a:rPr>
              <a:t>(Trustees of MIC’s Research Fund)</a:t>
            </a:r>
            <a:endParaRPr kumimoji="1" lang="ja-JP" altLang="en-US" sz="2000" i="1" dirty="0">
              <a:solidFill>
                <a:srgbClr val="000000"/>
              </a:solidFill>
              <a:latin typeface="Lucida Grande"/>
              <a:cs typeface="Lucida Grande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60135" y="5868737"/>
            <a:ext cx="1271280" cy="56147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NTT</a:t>
            </a:r>
          </a:p>
          <a:p>
            <a:pPr algn="ctr"/>
            <a:r>
              <a:rPr lang="en-AU" altLang="ja-JP" sz="2000" dirty="0" smtClean="0">
                <a:latin typeface="Arial Narrow" pitchFamily="34" charset="0"/>
                <a:cs typeface="Lucida Grande"/>
              </a:rPr>
              <a:t>Group</a:t>
            </a:r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738510" y="5868737"/>
            <a:ext cx="1271280" cy="56147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sz="2000" dirty="0" smtClean="0">
                <a:latin typeface="Arial Narrow" pitchFamily="34" charset="0"/>
                <a:cs typeface="Lucida Grande"/>
              </a:rPr>
              <a:t>KDD</a:t>
            </a:r>
            <a:r>
              <a:rPr lang="en-US" altLang="ja-JP" sz="2000" dirty="0" smtClean="0">
                <a:latin typeface="Arial Narrow" pitchFamily="34" charset="0"/>
                <a:cs typeface="Lucida Grande"/>
              </a:rPr>
              <a:t>I</a:t>
            </a:r>
            <a:endParaRPr lang="en-AU" altLang="ja-JP" sz="2000" dirty="0" smtClean="0">
              <a:latin typeface="Arial Narrow" pitchFamily="34" charset="0"/>
              <a:cs typeface="Lucida Grande"/>
            </a:endParaRPr>
          </a:p>
          <a:p>
            <a:pPr algn="ctr"/>
            <a:r>
              <a:rPr kumimoji="1" lang="en-AU" altLang="ja-JP" sz="2000" dirty="0" smtClean="0">
                <a:latin typeface="Arial Narrow" pitchFamily="34" charset="0"/>
                <a:cs typeface="Lucida Grande"/>
              </a:rPr>
              <a:t>Group</a:t>
            </a:r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963862" y="5868737"/>
            <a:ext cx="1474696" cy="56147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sz="2000" dirty="0" smtClean="0">
                <a:latin typeface="Arial Narrow" pitchFamily="34" charset="0"/>
                <a:cs typeface="Lucida Grande"/>
              </a:rPr>
              <a:t>MELCO</a:t>
            </a:r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160482" y="5868737"/>
            <a:ext cx="1278489" cy="56147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sz="2000" dirty="0" smtClean="0">
                <a:latin typeface="Arial Narrow" pitchFamily="34" charset="0"/>
                <a:cs typeface="Arial" pitchFamily="34" charset="0"/>
              </a:rPr>
              <a:t>NHK</a:t>
            </a:r>
            <a:endParaRPr kumimoji="1" lang="ja-JP" alt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4560825" y="5868737"/>
            <a:ext cx="1278489" cy="561474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ja-JP" sz="2000" dirty="0" smtClean="0">
                <a:latin typeface="Arial Narrow" pitchFamily="34" charset="0"/>
                <a:cs typeface="Arial" pitchFamily="34" charset="0"/>
              </a:rPr>
              <a:t>JSAT</a:t>
            </a:r>
            <a:endParaRPr kumimoji="1" lang="ja-JP" altLang="en-US" sz="2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7540888" y="6078796"/>
            <a:ext cx="474866" cy="20854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8191471" y="6078796"/>
            <a:ext cx="474866" cy="20854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8797262" y="6063919"/>
            <a:ext cx="474866" cy="20854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 Narrow" pitchFamily="34" charset="0"/>
              <a:cs typeface="Lucida Grande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64054" y="5414213"/>
            <a:ext cx="1274456" cy="347579"/>
          </a:xfrm>
          <a:prstGeom prst="roundRect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Project 1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886028" y="5403457"/>
            <a:ext cx="1274456" cy="347579"/>
          </a:xfrm>
          <a:prstGeom prst="roundRect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Project 2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8112095" y="5414213"/>
            <a:ext cx="1397254" cy="347579"/>
          </a:xfrm>
          <a:prstGeom prst="roundRect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Project 10</a:t>
            </a:r>
            <a:endParaRPr kumimoji="1" lang="ja-JP" altLang="en-US" sz="2000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654998" y="5547895"/>
            <a:ext cx="159335" cy="80210"/>
          </a:xfrm>
          <a:prstGeom prst="ellipse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064865" y="5547895"/>
            <a:ext cx="159335" cy="80210"/>
          </a:xfrm>
          <a:prstGeom prst="ellipse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6487606" y="5547895"/>
            <a:ext cx="159335" cy="80210"/>
          </a:xfrm>
          <a:prstGeom prst="ellipse">
            <a:avLst/>
          </a:prstGeom>
          <a:solidFill>
            <a:srgbClr val="F4F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" name="上下矢印 50"/>
          <p:cNvSpPr/>
          <p:nvPr/>
        </p:nvSpPr>
        <p:spPr>
          <a:xfrm>
            <a:off x="826352" y="4228843"/>
            <a:ext cx="3228999" cy="524222"/>
          </a:xfrm>
          <a:prstGeom prst="upDownArrow">
            <a:avLst>
              <a:gd name="adj1" fmla="val 71510"/>
              <a:gd name="adj2" fmla="val 24129"/>
            </a:avLst>
          </a:prstGeom>
          <a:gradFill>
            <a:gsLst>
              <a:gs pos="0">
                <a:srgbClr val="D7A23C"/>
              </a:gs>
              <a:gs pos="100000">
                <a:srgbClr val="6D83F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dirty="0" smtClean="0">
                <a:solidFill>
                  <a:schemeClr val="bg1"/>
                </a:solidFill>
                <a:latin typeface="Arial Narrow" pitchFamily="34" charset="0"/>
                <a:cs typeface="Lucida Grande"/>
              </a:rPr>
              <a:t>Collaborations</a:t>
            </a:r>
            <a:endParaRPr kumimoji="1" lang="ja-JP" altLang="en-US" sz="2000" dirty="0">
              <a:solidFill>
                <a:schemeClr val="bg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53" name="上下矢印 52"/>
          <p:cNvSpPr/>
          <p:nvPr/>
        </p:nvSpPr>
        <p:spPr>
          <a:xfrm>
            <a:off x="6490070" y="4228843"/>
            <a:ext cx="3228999" cy="524222"/>
          </a:xfrm>
          <a:prstGeom prst="upDownArrow">
            <a:avLst>
              <a:gd name="adj1" fmla="val 71510"/>
              <a:gd name="adj2" fmla="val 24129"/>
            </a:avLst>
          </a:prstGeom>
          <a:gradFill>
            <a:gsLst>
              <a:gs pos="0">
                <a:srgbClr val="D7A23C"/>
              </a:gs>
              <a:gs pos="100000">
                <a:srgbClr val="6D83F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AU" altLang="ja-JP" sz="2000" dirty="0" smtClean="0">
                <a:solidFill>
                  <a:schemeClr val="bg1"/>
                </a:solidFill>
                <a:latin typeface="Arial Narrow" pitchFamily="34" charset="0"/>
                <a:cs typeface="Lucida Grande"/>
              </a:rPr>
              <a:t>Collaborations</a:t>
            </a:r>
            <a:endParaRPr kumimoji="1" lang="ja-JP" altLang="en-US" sz="2000" dirty="0">
              <a:solidFill>
                <a:schemeClr val="bg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962401" y="4282719"/>
            <a:ext cx="2641599" cy="357520"/>
          </a:xfrm>
          <a:prstGeom prst="rect">
            <a:avLst/>
          </a:prstGeom>
          <a:gradFill>
            <a:gsLst>
              <a:gs pos="100000">
                <a:srgbClr val="ECF9FF"/>
              </a:gs>
              <a:gs pos="0">
                <a:srgbClr val="489DFF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NICT R&amp;D Advisory </a:t>
            </a:r>
            <a:r>
              <a:rPr lang="en-US" altLang="ja-JP" i="1" dirty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B</a:t>
            </a:r>
            <a:r>
              <a:rPr kumimoji="1" lang="en-US" altLang="ja-JP" i="1" dirty="0" smtClean="0">
                <a:solidFill>
                  <a:srgbClr val="000000"/>
                </a:solidFill>
                <a:latin typeface="Arial Narrow" pitchFamily="34" charset="0"/>
                <a:cs typeface="Lucida Grande"/>
              </a:rPr>
              <a:t>oard</a:t>
            </a:r>
            <a:endParaRPr kumimoji="1" lang="ja-JP" altLang="en-US" i="1" dirty="0">
              <a:solidFill>
                <a:srgbClr val="000000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5081786" y="4087807"/>
            <a:ext cx="462616" cy="19491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941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92063" y="6471508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5514" y="6"/>
            <a:ext cx="8596505" cy="499701"/>
          </a:xfrm>
        </p:spPr>
        <p:txBody>
          <a:bodyPr>
            <a:noAutofit/>
          </a:bodyPr>
          <a:lstStyle/>
          <a:p>
            <a:pPr algn="ctr"/>
            <a:r>
              <a:rPr kumimoji="1" lang="en-AU" altLang="ja-JP" sz="2800" dirty="0" smtClean="0">
                <a:cs typeface="Arial" pitchFamily="34" charset="0"/>
              </a:rPr>
              <a:t>Outline of Schedule and Future Plan</a:t>
            </a:r>
            <a:endParaRPr kumimoji="1" lang="ja-JP" altLang="en-US" sz="2800" dirty="0">
              <a:cs typeface="Arial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143919"/>
              </p:ext>
            </p:extLst>
          </p:nvPr>
        </p:nvGraphicFramePr>
        <p:xfrm>
          <a:off x="221187" y="666998"/>
          <a:ext cx="9436041" cy="3845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1819"/>
                <a:gridCol w="805320"/>
                <a:gridCol w="805321"/>
                <a:gridCol w="805320"/>
                <a:gridCol w="805321"/>
                <a:gridCol w="515003"/>
                <a:gridCol w="515003"/>
                <a:gridCol w="515003"/>
                <a:gridCol w="515003"/>
                <a:gridCol w="814786"/>
                <a:gridCol w="82814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kumimoji="1" lang="en-AU" altLang="ja-JP" sz="1600" dirty="0" smtClean="0"/>
                        <a:t>Calendar Year</a:t>
                      </a:r>
                      <a:endParaRPr kumimoji="1" lang="ja-JP" altLang="en-US" sz="1600" dirty="0"/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2012</a:t>
                      </a:r>
                      <a:endParaRPr kumimoji="1" lang="ja-JP" altLang="en-US" sz="1600" dirty="0"/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2013</a:t>
                      </a:r>
                      <a:endParaRPr kumimoji="1" lang="ja-JP" altLang="en-US" sz="1600" dirty="0"/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2014</a:t>
                      </a:r>
                      <a:endParaRPr kumimoji="1" lang="ja-JP" altLang="en-US" sz="1600" dirty="0"/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2015</a:t>
                      </a:r>
                      <a:endParaRPr kumimoji="1" lang="ja-JP" altLang="en-US" sz="1600" dirty="0"/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9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err="1" smtClean="0"/>
                        <a:t>Testbed</a:t>
                      </a:r>
                      <a:r>
                        <a:rPr kumimoji="1" lang="en-US" altLang="ja-JP" sz="1600" b="0" dirty="0" smtClean="0"/>
                        <a:t> construction in Tohoku Univ. by NICT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l"/>
                        <a:tabLst/>
                        <a:defRPr/>
                      </a:pPr>
                      <a:r>
                        <a:rPr kumimoji="1" lang="en-US" altLang="ja-JP" sz="1200" b="0" dirty="0" smtClean="0"/>
                        <a:t>Photonic Network</a:t>
                      </a:r>
                      <a:r>
                        <a:rPr kumimoji="1" lang="en-US" altLang="ja-JP" sz="1200" b="0" baseline="0" dirty="0" smtClean="0"/>
                        <a:t> Platform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l"/>
                        <a:tabLst/>
                        <a:defRPr/>
                      </a:pPr>
                      <a:r>
                        <a:rPr kumimoji="1" lang="en-US" altLang="ja-JP" sz="1200" b="0" baseline="0" dirty="0" smtClean="0"/>
                        <a:t>Wireless Mesh Network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l"/>
                        <a:tabLst/>
                        <a:defRPr/>
                      </a:pPr>
                      <a:r>
                        <a:rPr kumimoji="1" lang="en-US" altLang="ja-JP" sz="1200" b="0" baseline="0" dirty="0" smtClean="0"/>
                        <a:t>Info-Distribution Platform</a:t>
                      </a:r>
                      <a:endParaRPr kumimoji="1" lang="en-US" altLang="ja-JP" sz="1200" b="0" dirty="0" smtClean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/>
                </a:tc>
              </a:tr>
              <a:tr h="908539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/>
                        <a:t>R&amp;D</a:t>
                      </a:r>
                      <a:r>
                        <a:rPr kumimoji="1" lang="en-US" altLang="ja-JP" sz="1600" b="0" baseline="0" dirty="0" smtClean="0"/>
                        <a:t> in Industry / Univ.</a:t>
                      </a:r>
                    </a:p>
                    <a:p>
                      <a:r>
                        <a:rPr kumimoji="1" lang="en-US" altLang="ja-JP" sz="1400" b="0" baseline="0" dirty="0" smtClean="0"/>
                        <a:t>(MIC’s funds -1)</a:t>
                      </a:r>
                      <a:endParaRPr kumimoji="1" lang="en-US" altLang="ja-JP" sz="1400" b="0" dirty="0" smtClean="0"/>
                    </a:p>
                  </a:txBody>
                  <a:tcPr marL="99060" marR="99060"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12">
                <a:tc>
                  <a:txBody>
                    <a:bodyPr/>
                    <a:lstStyle/>
                    <a:p>
                      <a:r>
                        <a:rPr kumimoji="1" lang="en-AU" altLang="ja-JP" sz="1600" b="0" dirty="0" smtClean="0"/>
                        <a:t>Follow-on</a:t>
                      </a:r>
                      <a:r>
                        <a:rPr kumimoji="1" lang="en-AU" altLang="ja-JP" sz="1600" b="0" baseline="0" dirty="0" smtClean="0"/>
                        <a:t> Projects</a:t>
                      </a:r>
                    </a:p>
                    <a:p>
                      <a:r>
                        <a:rPr kumimoji="1" lang="en-AU" altLang="ja-JP" sz="1400" b="0" baseline="0" dirty="0" smtClean="0"/>
                        <a:t>(MIC’s funds -2)</a:t>
                      </a:r>
                      <a:endParaRPr kumimoji="1" lang="en-US" altLang="ja-JP" sz="1400" b="0" dirty="0" smtClean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72">
                <a:tc>
                  <a:txBody>
                    <a:bodyPr/>
                    <a:lstStyle/>
                    <a:p>
                      <a:r>
                        <a:rPr kumimoji="1" lang="en-AU" altLang="ja-JP" sz="1600" b="0" dirty="0" smtClean="0"/>
                        <a:t>Follow-on Projects</a:t>
                      </a:r>
                    </a:p>
                    <a:p>
                      <a:r>
                        <a:rPr kumimoji="1" lang="en-AU" altLang="ja-JP" sz="1400" b="0" dirty="0" smtClean="0"/>
                        <a:t>(MIC’s funds -3: expected)</a:t>
                      </a:r>
                      <a:endParaRPr kumimoji="1" lang="en-US" altLang="ja-JP" sz="1400" b="0" dirty="0" smtClean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9060" marR="9906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" name="直線矢印コネクタ 8"/>
          <p:cNvCxnSpPr/>
          <p:nvPr/>
        </p:nvCxnSpPr>
        <p:spPr>
          <a:xfrm>
            <a:off x="2729184" y="1428072"/>
            <a:ext cx="158517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29184" y="1064406"/>
            <a:ext cx="19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dirty="0" smtClean="0">
                <a:latin typeface="Arial Narrow" pitchFamily="34" charset="0"/>
                <a:cs typeface="Lucida Grande"/>
              </a:rPr>
              <a:t>System design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314363" y="1873523"/>
            <a:ext cx="163433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406024" y="1515753"/>
            <a:ext cx="254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dirty="0" smtClean="0">
                <a:latin typeface="Arial Narrow" pitchFamily="34" charset="0"/>
                <a:cs typeface="Lucida Grande"/>
              </a:rPr>
              <a:t>Manufacturing </a:t>
            </a:r>
            <a:r>
              <a:rPr lang="en-AU" altLang="ja-JP" dirty="0" smtClean="0">
                <a:latin typeface="Arial Narrow" pitchFamily="34" charset="0"/>
                <a:cs typeface="Lucida Grande"/>
              </a:rPr>
              <a:t>&amp; Testing</a:t>
            </a:r>
            <a:endParaRPr kumimoji="1" lang="en-AU" altLang="ja-JP" dirty="0" smtClean="0">
              <a:latin typeface="Arial Narrow" pitchFamily="34" charset="0"/>
              <a:cs typeface="Lucida Grande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948700" y="2290646"/>
            <a:ext cx="496517" cy="18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184933" y="1984764"/>
            <a:ext cx="126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dirty="0" smtClean="0">
                <a:latin typeface="Arial Narrow" pitchFamily="34" charset="0"/>
                <a:cs typeface="Lucida Grande"/>
              </a:rPr>
              <a:t>Verification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729184" y="2850358"/>
            <a:ext cx="1585177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729184" y="2545277"/>
            <a:ext cx="15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dirty="0" smtClean="0">
                <a:latin typeface="Arial Narrow" pitchFamily="34" charset="0"/>
                <a:cs typeface="Lucida Grande"/>
              </a:rPr>
              <a:t>Spec. design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521774" y="3190034"/>
            <a:ext cx="2426926" cy="49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406024" y="2850361"/>
            <a:ext cx="143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dirty="0" smtClean="0">
                <a:latin typeface="Arial Narrow" pitchFamily="34" charset="0"/>
                <a:cs typeface="Lucida Grande"/>
              </a:rPr>
              <a:t>Installation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4643967" y="1952865"/>
            <a:ext cx="462982" cy="120527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ホームベース 34"/>
          <p:cNvSpPr/>
          <p:nvPr/>
        </p:nvSpPr>
        <p:spPr>
          <a:xfrm>
            <a:off x="6122347" y="2417721"/>
            <a:ext cx="496517" cy="283566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Narrow" pitchFamily="34" charset="0"/>
              <a:cs typeface="Lucida Grande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10396" y="2623343"/>
            <a:ext cx="158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ja-JP" i="1" dirty="0" smtClean="0">
                <a:solidFill>
                  <a:srgbClr val="AF0000"/>
                </a:solidFill>
                <a:latin typeface="Arial Narrow" pitchFamily="34" charset="0"/>
                <a:cs typeface="Lucida Grande"/>
              </a:rPr>
              <a:t>Joint Demos</a:t>
            </a:r>
          </a:p>
        </p:txBody>
      </p:sp>
      <p:sp>
        <p:nvSpPr>
          <p:cNvPr id="38" name="山形 37"/>
          <p:cNvSpPr/>
          <p:nvPr/>
        </p:nvSpPr>
        <p:spPr>
          <a:xfrm>
            <a:off x="6445216" y="1793787"/>
            <a:ext cx="3212009" cy="623937"/>
          </a:xfrm>
          <a:prstGeom prst="chevron">
            <a:avLst>
              <a:gd name="adj" fmla="val 273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altLang="ja-JP" dirty="0" smtClean="0">
                <a:solidFill>
                  <a:schemeClr val="tx1"/>
                </a:solidFill>
                <a:latin typeface="Arial Narrow" pitchFamily="34" charset="0"/>
                <a:cs typeface="Lucida Grande"/>
              </a:rPr>
              <a:t>Resilient photonic/wireless </a:t>
            </a:r>
            <a:r>
              <a:rPr kumimoji="1" lang="en-AU" altLang="ja-JP" dirty="0" smtClean="0">
                <a:solidFill>
                  <a:schemeClr val="tx1"/>
                </a:solidFill>
                <a:latin typeface="Arial Narrow" pitchFamily="34" charset="0"/>
                <a:cs typeface="Lucida Grande"/>
              </a:rPr>
              <a:t>network integration</a:t>
            </a:r>
            <a:endParaRPr kumimoji="1" lang="ja-JP" altLang="en-US" dirty="0">
              <a:solidFill>
                <a:schemeClr val="tx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9" name="山形 38"/>
          <p:cNvSpPr/>
          <p:nvPr/>
        </p:nvSpPr>
        <p:spPr>
          <a:xfrm>
            <a:off x="7880724" y="1262030"/>
            <a:ext cx="1789857" cy="432960"/>
          </a:xfrm>
          <a:prstGeom prst="chevron">
            <a:avLst>
              <a:gd name="adj" fmla="val 273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AU" altLang="ja-JP" dirty="0" smtClean="0">
                <a:solidFill>
                  <a:schemeClr val="tx1"/>
                </a:solidFill>
                <a:latin typeface="Arial Narrow" pitchFamily="34" charset="0"/>
                <a:cs typeface="Lucida Grande"/>
              </a:rPr>
              <a:t>Info-Platform operation</a:t>
            </a:r>
            <a:endParaRPr kumimoji="1" lang="ja-JP" altLang="en-US" dirty="0">
              <a:solidFill>
                <a:schemeClr val="tx1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44" name="ストライプ矢印 43"/>
          <p:cNvSpPr/>
          <p:nvPr/>
        </p:nvSpPr>
        <p:spPr>
          <a:xfrm>
            <a:off x="6975475" y="2131066"/>
            <a:ext cx="2820458" cy="2640730"/>
          </a:xfrm>
          <a:prstGeom prst="stripedRightArrow">
            <a:avLst>
              <a:gd name="adj1" fmla="val 74801"/>
              <a:gd name="adj2" fmla="val 14659"/>
            </a:avLst>
          </a:prstGeom>
          <a:gradFill>
            <a:gsLst>
              <a:gs pos="100000">
                <a:srgbClr val="ADDB4C"/>
              </a:gs>
              <a:gs pos="27000">
                <a:srgbClr val="E8FFA0"/>
              </a:gs>
            </a:gsLst>
            <a:lin ang="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en-AU" altLang="ja-JP" dirty="0" smtClean="0">
              <a:solidFill>
                <a:schemeClr val="tx1"/>
              </a:solidFill>
              <a:latin typeface="Lucida Grande"/>
              <a:cs typeface="Lucida Grande"/>
            </a:endParaRPr>
          </a:p>
          <a:p>
            <a:pPr algn="ctr"/>
            <a:r>
              <a:rPr kumimoji="1" lang="en-AU" altLang="ja-JP" sz="2000" dirty="0" smtClean="0">
                <a:solidFill>
                  <a:schemeClr val="tx1"/>
                </a:solidFill>
                <a:latin typeface="Lucida Grande"/>
                <a:cs typeface="Lucida Grande"/>
              </a:rPr>
              <a:t>Migration to practical systems</a:t>
            </a:r>
            <a:endParaRPr kumimoji="1" lang="ja-JP" altLang="en-US" sz="2000" dirty="0">
              <a:solidFill>
                <a:schemeClr val="tx1"/>
              </a:solidFill>
              <a:latin typeface="Lucida Grande"/>
              <a:cs typeface="Lucida Grande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521773" y="3780333"/>
            <a:ext cx="5293950" cy="0"/>
          </a:xfrm>
          <a:prstGeom prst="straightConnector1">
            <a:avLst/>
          </a:prstGeom>
          <a:ln w="38100" cmpd="sng">
            <a:solidFill>
              <a:srgbClr val="027E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6545007" y="4193683"/>
            <a:ext cx="3125573" cy="0"/>
          </a:xfrm>
          <a:prstGeom prst="straightConnector1">
            <a:avLst/>
          </a:prstGeom>
          <a:ln w="38100" cmpd="sng">
            <a:solidFill>
              <a:srgbClr val="05B9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21186" y="4613165"/>
            <a:ext cx="9000833" cy="1015663"/>
          </a:xfrm>
          <a:prstGeom prst="rect">
            <a:avLst/>
          </a:prstGeom>
          <a:solidFill>
            <a:srgbClr val="FFFE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AU" altLang="ja-JP" sz="2000" dirty="0" smtClean="0">
                <a:latin typeface="Arial" pitchFamily="34" charset="0"/>
                <a:cs typeface="Arial" pitchFamily="34" charset="0"/>
              </a:rPr>
              <a:t>Two faces of project mission:</a:t>
            </a:r>
          </a:p>
          <a:p>
            <a:pPr marL="285750" indent="-285750">
              <a:buClr>
                <a:srgbClr val="0000FF"/>
              </a:buClr>
              <a:buSzPct val="90000"/>
              <a:buFont typeface="Wingdings" charset="2"/>
              <a:buChar char="u"/>
            </a:pPr>
            <a:r>
              <a:rPr lang="en-AU" altLang="ja-JP" sz="2000" dirty="0" smtClean="0">
                <a:latin typeface="Arial" pitchFamily="34" charset="0"/>
                <a:cs typeface="Arial" pitchFamily="34" charset="0"/>
              </a:rPr>
              <a:t>To provide essential technologies as soon as possible (~Mar. 2013)</a:t>
            </a:r>
          </a:p>
          <a:p>
            <a:pPr marL="285750" indent="-285750">
              <a:buClr>
                <a:srgbClr val="0000FF"/>
              </a:buClr>
              <a:buSzPct val="90000"/>
              <a:buFont typeface="Wingdings" charset="2"/>
              <a:buChar char="u"/>
            </a:pPr>
            <a:r>
              <a:rPr kumimoji="1" lang="en-AU" altLang="ja-JP" sz="2000" dirty="0" smtClean="0">
                <a:latin typeface="Arial" pitchFamily="34" charset="0"/>
                <a:cs typeface="Arial" pitchFamily="34" charset="0"/>
              </a:rPr>
              <a:t>To provide wide range of needed technologies consecutively (~2015)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1186" y="5614458"/>
            <a:ext cx="9000832" cy="1015663"/>
          </a:xfrm>
          <a:prstGeom prst="rect">
            <a:avLst/>
          </a:prstGeom>
          <a:solidFill>
            <a:srgbClr val="D4FFD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AU" altLang="ja-JP" sz="2000" dirty="0" smtClean="0">
                <a:latin typeface="Arial" pitchFamily="34" charset="0"/>
                <a:cs typeface="Arial" pitchFamily="34" charset="0"/>
              </a:rPr>
              <a:t>Migration to practical systems:</a:t>
            </a:r>
          </a:p>
          <a:p>
            <a:pPr marL="285750" indent="-285750">
              <a:buClr>
                <a:srgbClr val="0000FF"/>
              </a:buClr>
              <a:buSzPct val="90000"/>
              <a:buFont typeface="Wingdings" charset="2"/>
              <a:buChar char="u"/>
            </a:pPr>
            <a:r>
              <a:rPr lang="en-AU" altLang="ja-JP" sz="2000" dirty="0" smtClean="0">
                <a:latin typeface="Arial" pitchFamily="34" charset="0"/>
                <a:cs typeface="Arial" pitchFamily="34" charset="0"/>
              </a:rPr>
              <a:t>Implementation to commercial networks and terminals</a:t>
            </a:r>
          </a:p>
          <a:p>
            <a:pPr marL="285750" indent="-285750">
              <a:buClr>
                <a:srgbClr val="0000FF"/>
              </a:buClr>
              <a:buSzPct val="90000"/>
              <a:buFont typeface="Wingdings" charset="2"/>
              <a:buChar char="u"/>
            </a:pPr>
            <a:r>
              <a:rPr kumimoji="1" lang="en-AU" altLang="ja-JP" sz="2000" dirty="0" smtClean="0">
                <a:latin typeface="Arial" pitchFamily="34" charset="0"/>
                <a:cs typeface="Arial" pitchFamily="34" charset="0"/>
              </a:rPr>
              <a:t>Implementation in rebuilding cities (collaborations with local </a:t>
            </a:r>
            <a:r>
              <a:rPr kumimoji="1" lang="en-AU" altLang="ja-JP" sz="2000" dirty="0" err="1" smtClean="0">
                <a:latin typeface="Arial" pitchFamily="34" charset="0"/>
                <a:cs typeface="Arial" pitchFamily="34" charset="0"/>
              </a:rPr>
              <a:t>gov</a:t>
            </a:r>
            <a:r>
              <a:rPr lang="en-AU" altLang="ja-JP" sz="2000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en-AU" altLang="ja-JP" sz="20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8839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98308" y="842613"/>
            <a:ext cx="9499854" cy="1241374"/>
          </a:xfrm>
        </p:spPr>
        <p:txBody>
          <a:bodyPr lIns="36000" tIns="0" rIns="36000" bIns="0">
            <a:normAutofit/>
          </a:bodyPr>
          <a:lstStyle/>
          <a:p>
            <a:pPr>
              <a:buNone/>
            </a:pPr>
            <a:r>
              <a:rPr kumimoji="1" lang="en-AU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learned from The Great East Japan Earthquake</a:t>
            </a:r>
          </a:p>
          <a:p>
            <a:pPr marL="361950" lvl="1" indent="-276225">
              <a:buFontTx/>
              <a:buChar char="-"/>
            </a:pPr>
            <a:r>
              <a:rPr lang="en-AU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 network has become essential infrastructure of our lives</a:t>
            </a:r>
          </a:p>
          <a:p>
            <a:pPr marL="361950" lvl="1" indent="-276225">
              <a:buFontTx/>
              <a:buChar char="-"/>
            </a:pPr>
            <a:r>
              <a:rPr kumimoji="1" lang="en-AU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 network is not sufficiently robust against large-scale disaster</a:t>
            </a:r>
            <a:endParaRPr lang="en-AU" altLang="ja-JP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60875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9790" y="6"/>
            <a:ext cx="8596505" cy="49970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 smtClean="0">
                <a:cs typeface="Arial" pitchFamily="34" charset="0"/>
              </a:rPr>
              <a:t>Summary</a:t>
            </a:r>
            <a:endParaRPr kumimoji="1" lang="ja-JP" altLang="en-US" dirty="0">
              <a:cs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52132" y="2679400"/>
            <a:ext cx="5838362" cy="46036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AU" altLang="ja-JP" sz="2000" i="1" dirty="0" smtClean="0">
                <a:latin typeface="Arial" pitchFamily="34" charset="0"/>
                <a:cs typeface="Arial" pitchFamily="34" charset="0"/>
              </a:rPr>
              <a:t>“Resilient ICT” R&amp;D </a:t>
            </a:r>
            <a:r>
              <a:rPr lang="en-AU" altLang="ja-JP" sz="2000" i="1" dirty="0" smtClean="0">
                <a:latin typeface="Arial" pitchFamily="34" charset="0"/>
                <a:cs typeface="Arial" pitchFamily="34" charset="0"/>
              </a:rPr>
              <a:t>as the national project</a:t>
            </a:r>
            <a:endParaRPr kumimoji="1" lang="ja-JP" alt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154235" y="1925946"/>
            <a:ext cx="1587606" cy="354119"/>
          </a:xfrm>
          <a:prstGeom prst="downArrow">
            <a:avLst/>
          </a:prstGeom>
          <a:gradFill>
            <a:gsLst>
              <a:gs pos="0">
                <a:srgbClr val="00009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44329" y="5020533"/>
            <a:ext cx="1587606" cy="354119"/>
          </a:xfrm>
          <a:prstGeom prst="downArrow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208433" y="2263561"/>
            <a:ext cx="9499854" cy="64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AU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Really robust Information network must be developed</a:t>
            </a:r>
            <a:endParaRPr kumimoji="1" lang="en-AU" altLang="ja-JP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218747" y="5437043"/>
            <a:ext cx="9499854" cy="102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Developed technologies should be practical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For </a:t>
            </a: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recovery and rebuilding </a:t>
            </a: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in disaster stricken areas (Global 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To </a:t>
            </a: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prepare predicted large-scale earthquakes</a:t>
            </a:r>
            <a:r>
              <a:rPr kumimoji="1" lang="en-AU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 in near future (Domestic)</a:t>
            </a:r>
          </a:p>
        </p:txBody>
      </p:sp>
      <p:sp>
        <p:nvSpPr>
          <p:cNvPr id="10" name="コンテンツ プレースホルダー 1"/>
          <p:cNvSpPr txBox="1">
            <a:spLocks/>
          </p:cNvSpPr>
          <p:nvPr/>
        </p:nvSpPr>
        <p:spPr>
          <a:xfrm>
            <a:off x="182624" y="3304691"/>
            <a:ext cx="9499854" cy="1566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AU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NICT is developing test beds in the campus of Tohoku University</a:t>
            </a: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AU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NICT, industries and universities will demonstrate newly developed technologies utilizing the test beds, independently or jointly</a:t>
            </a: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AU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itchFamily="34" charset="0"/>
              </a:rPr>
              <a:t>Collaboration between industry, academia and public sector including NICT and local government is the key</a:t>
            </a:r>
          </a:p>
        </p:txBody>
      </p:sp>
    </p:spTree>
    <p:extLst>
      <p:ext uri="{BB962C8B-B14F-4D97-AF65-F5344CB8AC3E}">
        <p14:creationId xmlns:p14="http://schemas.microsoft.com/office/powerpoint/2010/main" xmlns="" val="1050117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グループ化 24"/>
          <p:cNvGrpSpPr>
            <a:grpSpLocks/>
          </p:cNvGrpSpPr>
          <p:nvPr/>
        </p:nvGrpSpPr>
        <p:grpSpPr bwMode="auto">
          <a:xfrm>
            <a:off x="92075" y="1090502"/>
            <a:ext cx="4600275" cy="5046549"/>
            <a:chOff x="92535" y="1211259"/>
            <a:chExt cx="4196353" cy="5045860"/>
          </a:xfrm>
        </p:grpSpPr>
        <p:pic>
          <p:nvPicPr>
            <p:cNvPr id="20" name="図 19" descr="bieipatch_15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" y="1211259"/>
              <a:ext cx="3782113" cy="4407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6517" name="図 19" descr="doortocityのpinkコピー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330" y="2971800"/>
              <a:ext cx="1147685" cy="168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18" name="テキスト ボックス 9"/>
            <p:cNvSpPr>
              <a:spLocks noChangeArrowheads="1"/>
            </p:cNvSpPr>
            <p:nvPr/>
          </p:nvSpPr>
          <p:spPr bwMode="auto">
            <a:xfrm>
              <a:off x="92535" y="4694279"/>
              <a:ext cx="4196353" cy="1562840"/>
            </a:xfrm>
            <a:prstGeom prst="roundRect">
              <a:avLst>
                <a:gd name="adj" fmla="val 1037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ja-JP" sz="2400"/>
                <a:t> Human happiness and</a:t>
              </a:r>
            </a:p>
            <a:p>
              <a:pPr algn="ctr"/>
              <a:r>
                <a:rPr lang="en-US" altLang="ja-JP" sz="2400"/>
                <a:t>Doko-demo-Door </a:t>
              </a:r>
            </a:p>
            <a:p>
              <a:pPr algn="ctr"/>
              <a:r>
                <a:rPr lang="en-US" altLang="ja-JP" sz="2400"/>
                <a:t>“The Door to anywhere you like.” </a:t>
              </a:r>
            </a:p>
            <a:p>
              <a:pPr algn="ctr"/>
              <a:r>
                <a:rPr lang="en-US" altLang="ja-JP" sz="2400"/>
                <a:t>One of the DORAEMON tool</a:t>
              </a:r>
              <a:endParaRPr lang="ja-JP" altLang="en-US" sz="2400"/>
            </a:p>
          </p:txBody>
        </p:sp>
      </p:grpSp>
      <p:sp>
        <p:nvSpPr>
          <p:cNvPr id="106499" name="タイトル 1"/>
          <p:cNvSpPr>
            <a:spLocks noGrp="1"/>
          </p:cNvSpPr>
          <p:nvPr>
            <p:ph type="title"/>
          </p:nvPr>
        </p:nvSpPr>
        <p:spPr bwMode="auto">
          <a:xfrm>
            <a:off x="678994" y="30742"/>
            <a:ext cx="89154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16165D"/>
                </a:solidFill>
                <a:latin typeface="Arial" charset="0"/>
                <a:cs typeface="Arial" charset="0"/>
              </a:rPr>
              <a:t>ICT for Sustainable World Human Happiness</a:t>
            </a:r>
            <a:endParaRPr lang="ja-JP" altLang="en-US" sz="2800" dirty="0" smtClean="0">
              <a:solidFill>
                <a:srgbClr val="16165D"/>
              </a:solidFill>
              <a:latin typeface="Arial" charset="0"/>
              <a:cs typeface="Arial" charset="0"/>
            </a:endParaRPr>
          </a:p>
        </p:txBody>
      </p:sp>
      <p:sp>
        <p:nvSpPr>
          <p:cNvPr id="106500" name="正方形/長方形 27"/>
          <p:cNvSpPr>
            <a:spLocks noChangeArrowheads="1"/>
          </p:cNvSpPr>
          <p:nvPr/>
        </p:nvSpPr>
        <p:spPr bwMode="auto">
          <a:xfrm>
            <a:off x="11247439" y="-106363"/>
            <a:ext cx="570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hlinkClick r:id="rId4"/>
              </a:rPr>
              <a:t>JARI</a:t>
            </a:r>
            <a:endParaRPr lang="ja-JP" altLang="en-US"/>
          </a:p>
        </p:txBody>
      </p:sp>
      <p:grpSp>
        <p:nvGrpSpPr>
          <p:cNvPr id="4" name="グループ化 17"/>
          <p:cNvGrpSpPr>
            <a:grpSpLocks/>
          </p:cNvGrpSpPr>
          <p:nvPr/>
        </p:nvGrpSpPr>
        <p:grpSpPr bwMode="auto">
          <a:xfrm>
            <a:off x="4164014" y="1053197"/>
            <a:ext cx="5476875" cy="2460625"/>
            <a:chOff x="4189413" y="1168400"/>
            <a:chExt cx="5683250" cy="2663907"/>
          </a:xfrm>
        </p:grpSpPr>
        <p:pic>
          <p:nvPicPr>
            <p:cNvPr id="26" name="Picture 4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8290" y="1168400"/>
              <a:ext cx="4594373" cy="2306428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6514" name="テキスト ボックス 10"/>
            <p:cNvSpPr>
              <a:spLocks noChangeArrowheads="1"/>
            </p:cNvSpPr>
            <p:nvPr/>
          </p:nvSpPr>
          <p:spPr bwMode="auto">
            <a:xfrm>
              <a:off x="5321170" y="3500437"/>
              <a:ext cx="4469865" cy="3318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/>
              <a:r>
                <a:rPr lang="en-US" altLang="ja-JP" dirty="0"/>
                <a:t> Virtual but Realistic Communications</a:t>
              </a:r>
              <a:endParaRPr lang="ja-JP" altLang="en-US" dirty="0"/>
            </a:p>
          </p:txBody>
        </p:sp>
        <p:sp>
          <p:nvSpPr>
            <p:cNvPr id="17" name="ストライプ矢印 16"/>
            <p:cNvSpPr/>
            <p:nvPr/>
          </p:nvSpPr>
          <p:spPr bwMode="auto">
            <a:xfrm>
              <a:off x="4189413" y="2258024"/>
              <a:ext cx="1332680" cy="773392"/>
            </a:xfrm>
            <a:prstGeom prst="stripedRightArrow">
              <a:avLst>
                <a:gd name="adj1" fmla="val 50000"/>
                <a:gd name="adj2" fmla="val 43023"/>
              </a:avLst>
            </a:prstGeom>
            <a:solidFill>
              <a:srgbClr val="FFFF00">
                <a:alpha val="85000"/>
              </a:srgbClr>
            </a:solidFill>
            <a:ln w="38100">
              <a:noFill/>
              <a:prstDash val="dash"/>
              <a:miter lim="800000"/>
              <a:headEnd/>
              <a:tailEnd/>
            </a:ln>
          </p:spPr>
          <p:txBody>
            <a:bodyPr lIns="90000" tIns="43200" rIns="90000" bIns="43200" anchor="ctr"/>
            <a:lstStyle/>
            <a:p>
              <a:pPr marL="292100" indent="-292100" algn="ctr">
                <a:spcBef>
                  <a:spcPct val="30000"/>
                </a:spcBef>
                <a:defRPr/>
              </a:pPr>
              <a:endParaRPr lang="ja-JP" altLang="en-US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grpSp>
        <p:nvGrpSpPr>
          <p:cNvPr id="5" name="グループ化 19"/>
          <p:cNvGrpSpPr>
            <a:grpSpLocks/>
          </p:cNvGrpSpPr>
          <p:nvPr/>
        </p:nvGrpSpPr>
        <p:grpSpPr bwMode="auto">
          <a:xfrm>
            <a:off x="4082595" y="3550355"/>
            <a:ext cx="5722937" cy="2914302"/>
            <a:chOff x="4183063" y="4093990"/>
            <a:chExt cx="5514975" cy="2461585"/>
          </a:xfrm>
        </p:grpSpPr>
        <p:pic>
          <p:nvPicPr>
            <p:cNvPr id="16" name="図 15" descr="RobotV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2065" y="4093990"/>
              <a:ext cx="4171799" cy="208642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510" name="図 28" descr="JARIlogo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10638" y="5942013"/>
              <a:ext cx="6445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11" name="テキスト ボックス 11"/>
            <p:cNvSpPr>
              <a:spLocks noChangeArrowheads="1"/>
            </p:cNvSpPr>
            <p:nvPr/>
          </p:nvSpPr>
          <p:spPr bwMode="auto">
            <a:xfrm>
              <a:off x="4941888" y="6210532"/>
              <a:ext cx="4756150" cy="345043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36000" tIns="0" rIns="36000" bIns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ja-JP" sz="2400" b="1" dirty="0">
                  <a:solidFill>
                    <a:schemeClr val="accent6">
                      <a:lumMod val="50000"/>
                    </a:schemeClr>
                  </a:solidFill>
                </a:rPr>
                <a:t>Smart </a:t>
              </a:r>
              <a:r>
                <a:rPr lang="en-US" altLang="ja-JP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Car </a:t>
              </a:r>
              <a:r>
                <a:rPr lang="en-US" altLang="ja-JP" sz="2400" b="1" dirty="0">
                  <a:solidFill>
                    <a:schemeClr val="accent6">
                      <a:lumMod val="50000"/>
                    </a:schemeClr>
                  </a:solidFill>
                </a:rPr>
                <a:t>and New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M</a:t>
              </a:r>
              <a:r>
                <a:rPr lang="en-US" altLang="ja-JP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obility</a:t>
              </a:r>
              <a:endParaRPr lang="ja-JP" alt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ストライプ矢印 18"/>
            <p:cNvSpPr/>
            <p:nvPr/>
          </p:nvSpPr>
          <p:spPr bwMode="auto">
            <a:xfrm>
              <a:off x="4183063" y="4258919"/>
              <a:ext cx="1332467" cy="776377"/>
            </a:xfrm>
            <a:prstGeom prst="stripedRightArrow">
              <a:avLst>
                <a:gd name="adj1" fmla="val 50000"/>
                <a:gd name="adj2" fmla="val 43023"/>
              </a:avLst>
            </a:prstGeom>
            <a:solidFill>
              <a:srgbClr val="FFFF00">
                <a:alpha val="85000"/>
              </a:srgbClr>
            </a:solidFill>
            <a:ln w="38100">
              <a:noFill/>
              <a:prstDash val="dash"/>
              <a:miter lim="800000"/>
              <a:headEnd/>
              <a:tailEnd/>
            </a:ln>
          </p:spPr>
          <p:txBody>
            <a:bodyPr lIns="90000" tIns="43200" rIns="90000" bIns="43200" anchor="ctr"/>
            <a:lstStyle/>
            <a:p>
              <a:pPr marL="292100" indent="-292100" algn="ctr">
                <a:spcBef>
                  <a:spcPct val="30000"/>
                </a:spcBef>
                <a:defRPr/>
              </a:pPr>
              <a:endParaRPr lang="ja-JP" altLang="en-US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pic>
        <p:nvPicPr>
          <p:cNvPr id="106503" name="図 17" descr="dokoimag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5135" y="3324014"/>
            <a:ext cx="1764058" cy="13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スライド番号プレースホルダ 2"/>
          <p:cNvSpPr>
            <a:spLocks noGrp="1"/>
          </p:cNvSpPr>
          <p:nvPr>
            <p:ph type="sldNum" sz="quarter" idx="4"/>
          </p:nvPr>
        </p:nvSpPr>
        <p:spPr>
          <a:xfrm>
            <a:off x="7594600" y="6470650"/>
            <a:ext cx="2311400" cy="476250"/>
          </a:xfrm>
        </p:spPr>
        <p:txBody>
          <a:bodyPr/>
          <a:lstStyle/>
          <a:p>
            <a:pPr>
              <a:defRPr/>
            </a:pPr>
            <a:fld id="{10551451-5247-4CB2-8873-B534A3966C24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grpSp>
        <p:nvGrpSpPr>
          <p:cNvPr id="27" name="グループ化 26"/>
          <p:cNvGrpSpPr>
            <a:grpSpLocks/>
          </p:cNvGrpSpPr>
          <p:nvPr/>
        </p:nvGrpSpPr>
        <p:grpSpPr bwMode="auto">
          <a:xfrm>
            <a:off x="-111473" y="915139"/>
            <a:ext cx="4983054" cy="5246967"/>
            <a:chOff x="-93135" y="1035923"/>
            <a:chExt cx="4545522" cy="5246248"/>
          </a:xfrm>
        </p:grpSpPr>
        <p:pic>
          <p:nvPicPr>
            <p:cNvPr id="28" name="図 27" descr="bieipatch_15m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00" y="1035923"/>
              <a:ext cx="3782113" cy="4407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6507" name="図 19" descr="doortocityのpinkコピー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7415" y="2618488"/>
              <a:ext cx="1388007" cy="204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08" name="テキスト ボックス 9"/>
            <p:cNvSpPr>
              <a:spLocks noChangeArrowheads="1"/>
            </p:cNvSpPr>
            <p:nvPr/>
          </p:nvSpPr>
          <p:spPr bwMode="auto">
            <a:xfrm>
              <a:off x="-93135" y="4719328"/>
              <a:ext cx="4545522" cy="1562843"/>
            </a:xfrm>
            <a:prstGeom prst="roundRect">
              <a:avLst>
                <a:gd name="adj" fmla="val 10370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2400" dirty="0"/>
                <a:t> Human happiness and</a:t>
              </a:r>
            </a:p>
            <a:p>
              <a:pPr algn="ctr"/>
              <a:r>
                <a:rPr lang="en-US" altLang="ja-JP" sz="2400" dirty="0" err="1"/>
                <a:t>Doko</a:t>
              </a:r>
              <a:r>
                <a:rPr lang="en-US" altLang="ja-JP" sz="2400" dirty="0"/>
                <a:t>-demo-Door </a:t>
              </a:r>
            </a:p>
            <a:p>
              <a:pPr algn="ctr"/>
              <a:r>
                <a:rPr lang="en-US" altLang="ja-JP" sz="2400" dirty="0"/>
                <a:t>“The Door to anywhere you like.” </a:t>
              </a:r>
            </a:p>
            <a:p>
              <a:pPr algn="ctr"/>
              <a:r>
                <a:rPr lang="en-US" altLang="ja-JP" sz="2400" dirty="0"/>
                <a:t>One of the DORAEMON tool</a:t>
              </a:r>
              <a:endParaRPr lang="ja-JP" altLang="en-US" sz="2400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宮城県　津波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799" y="3370875"/>
            <a:ext cx="4612488" cy="31072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3570" y="-1607"/>
            <a:ext cx="9906000" cy="692696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cs typeface="Arial" pitchFamily="34" charset="0"/>
              </a:rPr>
              <a:t>3.11</a:t>
            </a:r>
            <a:r>
              <a:rPr lang="ja-JP" altLang="en-US" sz="2800" dirty="0" smtClean="0">
                <a:cs typeface="Arial" pitchFamily="34" charset="0"/>
              </a:rPr>
              <a:t> </a:t>
            </a:r>
            <a:r>
              <a:rPr kumimoji="1" lang="en-US" altLang="ja-JP" sz="2800" dirty="0" smtClean="0">
                <a:cs typeface="Arial" pitchFamily="34" charset="0"/>
              </a:rPr>
              <a:t>Disaster and Endurable ICT</a:t>
            </a:r>
            <a:endParaRPr kumimoji="1" lang="ja-JP" altLang="en-US" sz="2800" dirty="0">
              <a:cs typeface="Arial" pitchFamily="34" charset="0"/>
            </a:endParaRPr>
          </a:p>
        </p:txBody>
      </p:sp>
      <p:pic>
        <p:nvPicPr>
          <p:cNvPr id="5" name="図 4" descr="a_kanto_mapo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679" y="1110715"/>
            <a:ext cx="4128380" cy="5470600"/>
          </a:xfrm>
          <a:prstGeom prst="rect">
            <a:avLst/>
          </a:prstGeom>
        </p:spPr>
      </p:pic>
      <p:sp>
        <p:nvSpPr>
          <p:cNvPr id="10" name="上下矢印 9"/>
          <p:cNvSpPr/>
          <p:nvPr/>
        </p:nvSpPr>
        <p:spPr bwMode="auto">
          <a:xfrm rot="997181">
            <a:off x="3386935" y="2663272"/>
            <a:ext cx="240010" cy="3212141"/>
          </a:xfrm>
          <a:prstGeom prst="upDownArrow">
            <a:avLst>
              <a:gd name="adj1" fmla="val 36922"/>
              <a:gd name="adj2" fmla="val 50000"/>
            </a:avLst>
          </a:prstGeom>
          <a:solidFill>
            <a:schemeClr val="accent2"/>
          </a:solidFill>
          <a:ln w="47625">
            <a:noFill/>
            <a:prstDash val="dash"/>
            <a:miter lim="800000"/>
            <a:headEnd/>
            <a:tailEnd/>
          </a:ln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73193" y="4441056"/>
            <a:ext cx="1086839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HGP創英角ﾎﾟｯﾌﾟ体" pitchFamily="50" charset="-128"/>
                <a:cs typeface="Arial" pitchFamily="34" charset="0"/>
              </a:rPr>
              <a:t>500 km</a:t>
            </a:r>
            <a:endParaRPr lang="en-US" altLang="ja-JP" sz="2400" dirty="0">
              <a:solidFill>
                <a:srgbClr val="FF0000"/>
              </a:solidFill>
              <a:latin typeface="Arial" pitchFamily="34" charset="0"/>
              <a:ea typeface="HGP創英角ﾎﾟｯﾌﾟ体" pitchFamily="50" charset="-128"/>
              <a:cs typeface="Arial" pitchFamily="34" charset="0"/>
            </a:endParaRPr>
          </a:p>
        </p:txBody>
      </p:sp>
      <p:sp>
        <p:nvSpPr>
          <p:cNvPr id="15" name="上下矢印 14"/>
          <p:cNvSpPr/>
          <p:nvPr/>
        </p:nvSpPr>
        <p:spPr bwMode="auto">
          <a:xfrm rot="17433129">
            <a:off x="2288001" y="4976970"/>
            <a:ext cx="230490" cy="1295072"/>
          </a:xfrm>
          <a:prstGeom prst="upDownArrow">
            <a:avLst>
              <a:gd name="adj1" fmla="val 36922"/>
              <a:gd name="adj2" fmla="val 50000"/>
            </a:avLst>
          </a:prstGeom>
          <a:solidFill>
            <a:schemeClr val="accent2"/>
          </a:solidFill>
          <a:ln w="47625">
            <a:noFill/>
            <a:prstDash val="dash"/>
            <a:miter lim="800000"/>
            <a:headEnd/>
            <a:tailEnd/>
          </a:ln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67391" y="5656669"/>
            <a:ext cx="1086839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HGP創英角ﾎﾟｯﾌﾟ体" pitchFamily="50" charset="-128"/>
                <a:cs typeface="Arial" pitchFamily="34" charset="0"/>
              </a:rPr>
              <a:t>200 km</a:t>
            </a:r>
            <a:endParaRPr lang="en-US" altLang="ja-JP" sz="2400" dirty="0">
              <a:solidFill>
                <a:srgbClr val="FF0000"/>
              </a:solidFill>
              <a:latin typeface="Arial" pitchFamily="34" charset="0"/>
              <a:ea typeface="HGP創英角ﾎﾟｯﾌﾟ体" pitchFamily="50" charset="-128"/>
              <a:cs typeface="Arial" pitchFamily="34" charset="0"/>
            </a:endParaRPr>
          </a:p>
        </p:txBody>
      </p:sp>
      <p:sp>
        <p:nvSpPr>
          <p:cNvPr id="16" name="正方形/長方形 20"/>
          <p:cNvSpPr>
            <a:spLocks noChangeArrowheads="1"/>
          </p:cNvSpPr>
          <p:nvPr/>
        </p:nvSpPr>
        <p:spPr bwMode="auto">
          <a:xfrm>
            <a:off x="113534" y="3735610"/>
            <a:ext cx="1371377" cy="307777"/>
          </a:xfrm>
          <a:prstGeom prst="wedgeRectCallout">
            <a:avLst>
              <a:gd name="adj1" fmla="val 135835"/>
              <a:gd name="adj2" fmla="val 37595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Tokyo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7" name="正方形/長方形 20"/>
          <p:cNvSpPr>
            <a:spLocks noChangeArrowheads="1"/>
          </p:cNvSpPr>
          <p:nvPr/>
        </p:nvSpPr>
        <p:spPr bwMode="auto">
          <a:xfrm>
            <a:off x="439107" y="2532698"/>
            <a:ext cx="1371377" cy="307777"/>
          </a:xfrm>
          <a:prstGeom prst="wedgeRectCallout">
            <a:avLst>
              <a:gd name="adj1" fmla="val 134321"/>
              <a:gd name="adj2" fmla="val 21105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Sendai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20" name="正方形/長方形 20"/>
          <p:cNvSpPr>
            <a:spLocks noChangeArrowheads="1"/>
          </p:cNvSpPr>
          <p:nvPr/>
        </p:nvSpPr>
        <p:spPr bwMode="auto">
          <a:xfrm>
            <a:off x="172552" y="3082478"/>
            <a:ext cx="1371377" cy="307777"/>
          </a:xfrm>
          <a:prstGeom prst="wedgeRectCallout">
            <a:avLst>
              <a:gd name="adj1" fmla="val 145405"/>
              <a:gd name="adj2" fmla="val 207054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Fukushima</a:t>
            </a:r>
            <a:endParaRPr lang="en-US" altLang="ja-JP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21" name="Picture 9" descr="I:\DCIM\100OLYMP\P4140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33" y="1232521"/>
            <a:ext cx="1763718" cy="122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 descr="2011031115：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2935" y="994296"/>
            <a:ext cx="2982809" cy="2096051"/>
          </a:xfrm>
          <a:prstGeom prst="rect">
            <a:avLst/>
          </a:prstGeom>
        </p:spPr>
      </p:pic>
      <p:pic>
        <p:nvPicPr>
          <p:cNvPr id="27" name="Picture 5" descr="\\Civilserver\aシp\★★★20110311東北地方太平洋沖地震関連★★★\現場調査＠AS研\20110322現場調査写真\【写真】Fine Pix\DSC001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3130" y="1484785"/>
            <a:ext cx="3527076" cy="23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I:\DCIM\100OLYMP\P41402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5107" y="3562445"/>
            <a:ext cx="2253659" cy="15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\\Civilserver\aシp\★★★20110311東北地方太平洋沖地震関連★★★\現場調査＠AS研\20110328現場調査写真\IMG_2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1000" y="990600"/>
            <a:ext cx="1423671" cy="9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円/楕円 24"/>
          <p:cNvSpPr/>
          <p:nvPr/>
        </p:nvSpPr>
        <p:spPr bwMode="auto">
          <a:xfrm>
            <a:off x="7527287" y="4653136"/>
            <a:ext cx="936103" cy="378116"/>
          </a:xfrm>
          <a:prstGeom prst="ellipse">
            <a:avLst/>
          </a:prstGeom>
          <a:noFill/>
          <a:ln w="25400" cap="rnd">
            <a:solidFill>
              <a:srgbClr val="FF0000">
                <a:alpha val="50000"/>
              </a:srgbClr>
            </a:solidFill>
            <a:prstDash val="solid"/>
            <a:round/>
            <a:headEnd/>
            <a:tailEnd/>
          </a:ln>
          <a:effectLst>
            <a:glow rad="50800">
              <a:srgbClr val="FF99FF">
                <a:alpha val="50000"/>
              </a:srgbClr>
            </a:glow>
          </a:effectLst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506507" y="1628800"/>
            <a:ext cx="936103" cy="378116"/>
          </a:xfrm>
          <a:prstGeom prst="ellipse">
            <a:avLst/>
          </a:prstGeom>
          <a:noFill/>
          <a:ln w="25400" cap="rnd">
            <a:solidFill>
              <a:srgbClr val="FF0000">
                <a:alpha val="50000"/>
              </a:srgbClr>
            </a:solidFill>
            <a:prstDash val="solid"/>
            <a:round/>
            <a:headEnd/>
            <a:tailEnd/>
          </a:ln>
          <a:effectLst>
            <a:glow rad="50800">
              <a:srgbClr val="FF99FF">
                <a:alpha val="50000"/>
              </a:srgbClr>
            </a:glow>
          </a:effectLst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8151356" y="2708920"/>
            <a:ext cx="936103" cy="378116"/>
          </a:xfrm>
          <a:prstGeom prst="ellipse">
            <a:avLst/>
          </a:prstGeom>
          <a:noFill/>
          <a:ln w="25400" cap="rnd">
            <a:solidFill>
              <a:srgbClr val="FF0000">
                <a:alpha val="50000"/>
              </a:srgbClr>
            </a:solidFill>
            <a:prstDash val="solid"/>
            <a:round/>
            <a:headEnd/>
            <a:tailEnd/>
          </a:ln>
          <a:effectLst>
            <a:glow rad="50800">
              <a:srgbClr val="FF99FF">
                <a:alpha val="50000"/>
              </a:srgbClr>
            </a:glow>
          </a:effectLst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4562957" y="5139116"/>
            <a:ext cx="3120346" cy="810164"/>
          </a:xfrm>
          <a:prstGeom prst="ellipse">
            <a:avLst/>
          </a:prstGeom>
          <a:noFill/>
          <a:ln w="25400" cap="rnd">
            <a:solidFill>
              <a:srgbClr val="FF0000">
                <a:alpha val="50000"/>
              </a:srgbClr>
            </a:solidFill>
            <a:prstDash val="solid"/>
            <a:round/>
            <a:headEnd/>
            <a:tailEnd/>
          </a:ln>
          <a:effectLst>
            <a:glow rad="50800">
              <a:srgbClr val="FF99FF">
                <a:alpha val="50000"/>
              </a:srgbClr>
            </a:glow>
          </a:effectLst>
        </p:spPr>
        <p:txBody>
          <a:bodyPr wrap="square" lIns="90000" tIns="43200" rIns="90000" bIns="43200" rtlCol="0" anchor="ctr">
            <a:noAutofit/>
          </a:bodyPr>
          <a:lstStyle/>
          <a:p>
            <a:pPr marL="292100" indent="-292100" algn="ctr">
              <a:spcBef>
                <a:spcPct val="30000"/>
              </a:spcBef>
            </a:pPr>
            <a:endParaRPr kumimoji="1" lang="ja-JP" altLang="en-US" sz="1800" dirty="0">
              <a:latin typeface="ＭＳ Ｐゴシック" pitchFamily="50" charset="-128"/>
            </a:endParaRPr>
          </a:p>
        </p:txBody>
      </p:sp>
      <p:sp>
        <p:nvSpPr>
          <p:cNvPr id="31" name="スライド番号プレースホルダ 2"/>
          <p:cNvSpPr>
            <a:spLocks noGrp="1"/>
          </p:cNvSpPr>
          <p:nvPr>
            <p:ph type="sldNum" sz="quarter" idx="4"/>
          </p:nvPr>
        </p:nvSpPr>
        <p:spPr>
          <a:xfrm>
            <a:off x="7594600" y="6470650"/>
            <a:ext cx="2311400" cy="476250"/>
          </a:xfrm>
        </p:spPr>
        <p:txBody>
          <a:bodyPr/>
          <a:lstStyle/>
          <a:p>
            <a:pPr>
              <a:defRPr/>
            </a:pPr>
            <a:fld id="{10551451-5247-4CB2-8873-B534A3966C24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発 1 1"/>
          <p:cNvSpPr/>
          <p:nvPr/>
        </p:nvSpPr>
        <p:spPr>
          <a:xfrm>
            <a:off x="118969" y="313311"/>
            <a:ext cx="9783253" cy="1983897"/>
          </a:xfrm>
          <a:prstGeom prst="irregularSeal1">
            <a:avLst/>
          </a:prstGeom>
          <a:gradFill>
            <a:gsLst>
              <a:gs pos="0">
                <a:srgbClr val="B7B7FF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AU" altLang="ja-JP" sz="2400" u="sng" dirty="0" smtClean="0">
              <a:solidFill>
                <a:srgbClr val="990033"/>
              </a:solidFill>
              <a:cs typeface="Lucida Grande"/>
            </a:endParaRPr>
          </a:p>
          <a:p>
            <a:pPr algn="ctr"/>
            <a:r>
              <a:rPr kumimoji="1" lang="en-AU" altLang="ja-JP" sz="2400" u="sng" dirty="0" smtClean="0">
                <a:solidFill>
                  <a:srgbClr val="990033"/>
                </a:solidFill>
                <a:cs typeface="Lucida Grande"/>
              </a:rPr>
              <a:t>Triple Disaster</a:t>
            </a:r>
            <a:r>
              <a:rPr kumimoji="1" lang="en-AU" altLang="ja-JP" sz="2400" dirty="0" smtClean="0">
                <a:solidFill>
                  <a:srgbClr val="990033"/>
                </a:solidFill>
                <a:cs typeface="Lucida Grande"/>
              </a:rPr>
              <a:t>:</a:t>
            </a:r>
          </a:p>
          <a:p>
            <a:pPr algn="ctr"/>
            <a:r>
              <a:rPr lang="en-US" altLang="ja-JP" sz="2400" i="1" dirty="0">
                <a:solidFill>
                  <a:srgbClr val="990033"/>
                </a:solidFill>
                <a:cs typeface="Lucida Grande"/>
              </a:rPr>
              <a:t>Giant Earthquakes, Huge Tsunami, </a:t>
            </a:r>
          </a:p>
          <a:p>
            <a:pPr algn="ctr"/>
            <a:r>
              <a:rPr lang="en-US" altLang="ja-JP" sz="2400" i="1" dirty="0">
                <a:solidFill>
                  <a:srgbClr val="990033"/>
                </a:solidFill>
                <a:cs typeface="Lucida Grande"/>
              </a:rPr>
              <a:t>and Fukushima Nuclear Plant Failure</a:t>
            </a:r>
            <a:endParaRPr lang="ja-JP" altLang="en-US" sz="2400" i="1" dirty="0">
              <a:solidFill>
                <a:srgbClr val="990033"/>
              </a:solidFill>
              <a:cs typeface="Lucida Grande"/>
            </a:endParaRPr>
          </a:p>
          <a:p>
            <a:pPr algn="ctr"/>
            <a:endParaRPr kumimoji="1" lang="ja-JP" altLang="en-US" sz="2400" dirty="0">
              <a:solidFill>
                <a:srgbClr val="990033"/>
              </a:solidFill>
              <a:cs typeface="Lucida Grand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92949" y="6439609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128650" y="10640"/>
            <a:ext cx="5604894" cy="499701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dirty="0">
                <a:cs typeface="Arial" pitchFamily="34" charset="0"/>
              </a:rPr>
              <a:t>Background and </a:t>
            </a:r>
            <a:r>
              <a:rPr lang="en-US" altLang="ja-JP" sz="2800" dirty="0" smtClean="0">
                <a:cs typeface="Arial" pitchFamily="34" charset="0"/>
              </a:rPr>
              <a:t>Motivation</a:t>
            </a:r>
            <a:endParaRPr kumimoji="1" lang="ja-JP" altLang="en-US" sz="2800" dirty="0">
              <a:cs typeface="Arial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69128" y="1809444"/>
            <a:ext cx="4807063" cy="2753187"/>
          </a:xfrm>
          <a:prstGeom prst="roundRect">
            <a:avLst>
              <a:gd name="adj" fmla="val 5596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>
                <a:cs typeface="Lucida Grande"/>
              </a:rPr>
              <a:t>Tsunami destroyed away </a:t>
            </a:r>
            <a:r>
              <a:rPr lang="en-US" altLang="ja-JP" sz="2000" b="1" dirty="0" smtClean="0">
                <a:cs typeface="Lucida Grande"/>
              </a:rPr>
              <a:t>almost </a:t>
            </a:r>
            <a:r>
              <a:rPr lang="en-US" altLang="ja-JP" sz="2000" b="1" dirty="0">
                <a:cs typeface="Lucida Grande"/>
              </a:rPr>
              <a:t>All Network Infrastructure o</a:t>
            </a:r>
            <a:r>
              <a:rPr lang="en-US" altLang="ja-JP" sz="2000" b="1" dirty="0" smtClean="0">
                <a:cs typeface="Lucida Grande"/>
              </a:rPr>
              <a:t>n the ground</a:t>
            </a:r>
          </a:p>
          <a:p>
            <a:pPr marL="285750" indent="-285750">
              <a:buClr>
                <a:srgbClr val="9A0000"/>
              </a:buClr>
              <a:buFont typeface="Wingdings" charset="2"/>
              <a:buChar char="n"/>
            </a:pPr>
            <a:r>
              <a:rPr lang="en-US" altLang="ja-JP" sz="2000" dirty="0" smtClean="0">
                <a:cs typeface="Lucida Grande"/>
              </a:rPr>
              <a:t>Traffic congestion: x50~60 more than usual</a:t>
            </a:r>
          </a:p>
          <a:p>
            <a:pPr marL="285750" indent="-285750">
              <a:buClr>
                <a:srgbClr val="9A0000"/>
              </a:buClr>
              <a:buFont typeface="Wingdings" charset="2"/>
              <a:buChar char="n"/>
            </a:pPr>
            <a:r>
              <a:rPr lang="en-US" altLang="ja-JP" sz="2000" dirty="0" smtClean="0">
                <a:cs typeface="Lucida Grande"/>
              </a:rPr>
              <a:t>80~90%(max) call restriction by operators</a:t>
            </a:r>
          </a:p>
          <a:p>
            <a:pPr marL="285750" indent="-285750">
              <a:buClr>
                <a:srgbClr val="9A0000"/>
              </a:buClr>
              <a:buFont typeface="Wingdings" charset="2"/>
              <a:buChar char="n"/>
            </a:pPr>
            <a:r>
              <a:rPr lang="en-US" altLang="ja-JP" sz="2000" dirty="0" smtClean="0">
                <a:cs typeface="Lucida Grande"/>
              </a:rPr>
              <a:t>Mobile NW: ~29,000 Base stations shutdown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797074" y="1942154"/>
            <a:ext cx="4792227" cy="2790605"/>
          </a:xfrm>
          <a:prstGeom prst="roundRect">
            <a:avLst>
              <a:gd name="adj" fmla="val 5596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>
              <a:buClr>
                <a:schemeClr val="accent2"/>
              </a:buClr>
            </a:pPr>
            <a:r>
              <a:rPr lang="en-US" altLang="ja-JP" sz="2000" b="1" dirty="0">
                <a:cs typeface="Lucida Grande"/>
              </a:rPr>
              <a:t>Communications </a:t>
            </a:r>
            <a:r>
              <a:rPr lang="en-US" altLang="ja-JP" sz="2000" b="1" dirty="0" smtClean="0">
                <a:cs typeface="Lucida Grande"/>
              </a:rPr>
              <a:t>unavailable !!!</a:t>
            </a:r>
            <a:endParaRPr lang="en-US" altLang="ja-JP" sz="2000" b="1" dirty="0">
              <a:cs typeface="Lucida Grande"/>
            </a:endParaRP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r>
              <a:rPr lang="en-US" altLang="ja-JP" sz="2000" dirty="0">
                <a:cs typeface="Lucida Grande"/>
              </a:rPr>
              <a:t>Important </a:t>
            </a:r>
            <a:r>
              <a:rPr lang="en-US" altLang="ja-JP" sz="2000" dirty="0" smtClean="0">
                <a:cs typeface="Lucida Grande"/>
              </a:rPr>
              <a:t>communications </a:t>
            </a:r>
            <a:r>
              <a:rPr lang="en-US" altLang="ja-JP" sz="2000" dirty="0">
                <a:cs typeface="Lucida Grande"/>
              </a:rPr>
              <a:t>links among local </a:t>
            </a:r>
            <a:r>
              <a:rPr lang="en-US" altLang="ja-JP" sz="2000" dirty="0" err="1">
                <a:cs typeface="Lucida Grande"/>
              </a:rPr>
              <a:t>gov.</a:t>
            </a:r>
            <a:r>
              <a:rPr lang="en-US" altLang="ja-JP" sz="2000" dirty="0">
                <a:cs typeface="Lucida Grande"/>
              </a:rPr>
              <a:t>, </a:t>
            </a:r>
            <a:r>
              <a:rPr lang="en-US" altLang="ja-JP" sz="2000" dirty="0" smtClean="0">
                <a:cs typeface="Lucida Grande"/>
              </a:rPr>
              <a:t>Self </a:t>
            </a:r>
            <a:r>
              <a:rPr lang="en-US" altLang="ja-JP" sz="2000" dirty="0" err="1" smtClean="0">
                <a:cs typeface="Lucida Grande"/>
              </a:rPr>
              <a:t>Defence</a:t>
            </a:r>
            <a:r>
              <a:rPr lang="en-US" altLang="ja-JP" sz="2000" dirty="0" smtClean="0">
                <a:cs typeface="Lucida Grande"/>
              </a:rPr>
              <a:t> Force, </a:t>
            </a:r>
            <a:r>
              <a:rPr lang="en-US" altLang="ja-JP" sz="2000" dirty="0">
                <a:cs typeface="Lucida Grande"/>
              </a:rPr>
              <a:t>hospitals, etc. are shut </a:t>
            </a:r>
            <a:r>
              <a:rPr lang="en-US" altLang="ja-JP" sz="2000" dirty="0" smtClean="0">
                <a:cs typeface="Lucida Grande"/>
              </a:rPr>
              <a:t>down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r>
              <a:rPr lang="en-US" altLang="ja-JP" sz="2000" dirty="0" smtClean="0">
                <a:cs typeface="Lucida Grande"/>
              </a:rPr>
              <a:t>Aspect cannot be informed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endParaRPr lang="en-US" altLang="ja-JP" sz="2000" dirty="0" smtClean="0">
              <a:cs typeface="Lucida Grande"/>
            </a:endParaRP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r>
              <a:rPr lang="en-US" altLang="ja-JP" sz="2000" dirty="0" smtClean="0">
                <a:cs typeface="Lucida Grande"/>
              </a:rPr>
              <a:t>Appropriate rescue activities cannot be done</a:t>
            </a: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endParaRPr lang="en-US" altLang="ja-JP" sz="2000" dirty="0" smtClean="0">
              <a:latin typeface="Lucida Grande"/>
              <a:cs typeface="Lucida Grande"/>
            </a:endParaRPr>
          </a:p>
          <a:p>
            <a:pPr marL="342900" indent="-342900">
              <a:buClr>
                <a:schemeClr val="accent2"/>
              </a:buClr>
              <a:buFont typeface="Wingdings" charset="2"/>
              <a:buChar char="n"/>
            </a:pPr>
            <a:endParaRPr lang="en-AU" altLang="ja-JP" sz="2000" dirty="0">
              <a:latin typeface="Lucida Grande"/>
              <a:cs typeface="Lucida Grande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884809" y="3530007"/>
            <a:ext cx="925560" cy="31644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81367" y="5639636"/>
            <a:ext cx="8593586" cy="85764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altLang="ja-JP" sz="2400" dirty="0" smtClean="0">
                <a:solidFill>
                  <a:srgbClr val="000090"/>
                </a:solidFill>
                <a:cs typeface="Lucida Grande"/>
              </a:rPr>
              <a:t>R&amp;D of </a:t>
            </a:r>
            <a:r>
              <a:rPr lang="ja-JP" altLang="en-US" sz="2400" dirty="0" smtClean="0">
                <a:solidFill>
                  <a:srgbClr val="000090"/>
                </a:solidFill>
                <a:cs typeface="Lucida Grande"/>
              </a:rPr>
              <a:t>“</a:t>
            </a:r>
            <a:r>
              <a:rPr lang="en-US" altLang="ja-JP" sz="2400" i="1" dirty="0" smtClean="0">
                <a:solidFill>
                  <a:srgbClr val="000090"/>
                </a:solidFill>
                <a:cs typeface="Lucida Grande"/>
              </a:rPr>
              <a:t>Resilient ICT Networks</a:t>
            </a:r>
            <a:r>
              <a:rPr lang="en-US" altLang="ja-JP" sz="2400" dirty="0" smtClean="0">
                <a:solidFill>
                  <a:srgbClr val="000090"/>
                </a:solidFill>
                <a:cs typeface="Lucida Grande"/>
              </a:rPr>
              <a:t>” was started as the Japanese National Project</a:t>
            </a:r>
          </a:p>
        </p:txBody>
      </p:sp>
      <p:sp>
        <p:nvSpPr>
          <p:cNvPr id="7" name="下矢印 6"/>
          <p:cNvSpPr/>
          <p:nvPr/>
        </p:nvSpPr>
        <p:spPr>
          <a:xfrm>
            <a:off x="1161418" y="4913019"/>
            <a:ext cx="7679568" cy="760521"/>
          </a:xfrm>
          <a:prstGeom prst="downArrow">
            <a:avLst>
              <a:gd name="adj1" fmla="val 84600"/>
              <a:gd name="adj2" fmla="val 28440"/>
            </a:avLst>
          </a:prstGeom>
          <a:gradFill>
            <a:gsLst>
              <a:gs pos="0">
                <a:srgbClr val="FF9A69"/>
              </a:gs>
              <a:gs pos="100000">
                <a:srgbClr val="FFFDD2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u="sng" dirty="0" smtClean="0">
                <a:solidFill>
                  <a:srgbClr val="C00000"/>
                </a:solidFill>
                <a:cs typeface="Lucida Grande"/>
              </a:rPr>
              <a:t>Really robust information network </a:t>
            </a:r>
            <a:r>
              <a:rPr kumimoji="1" lang="en-US" altLang="ja-JP" sz="2400" dirty="0" smtClean="0">
                <a:solidFill>
                  <a:srgbClr val="C00000"/>
                </a:solidFill>
                <a:cs typeface="Lucida Grande"/>
              </a:rPr>
              <a:t>is essential to save residents lives </a:t>
            </a:r>
            <a:endParaRPr kumimoji="1" lang="ja-JP" altLang="en-US" sz="2400" dirty="0">
              <a:solidFill>
                <a:srgbClr val="C00000"/>
              </a:solidFill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5240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81430" y="6492774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40" name="台形 11"/>
          <p:cNvSpPr/>
          <p:nvPr/>
        </p:nvSpPr>
        <p:spPr>
          <a:xfrm rot="10800000">
            <a:off x="876386" y="2278066"/>
            <a:ext cx="4395788" cy="4016375"/>
          </a:xfrm>
          <a:custGeom>
            <a:avLst/>
            <a:gdLst>
              <a:gd name="connsiteX0" fmla="*/ 0 w 4058709"/>
              <a:gd name="connsiteY0" fmla="*/ 4016375 h 4016375"/>
              <a:gd name="connsiteX1" fmla="*/ 1167038 w 4058709"/>
              <a:gd name="connsiteY1" fmla="*/ 0 h 4016375"/>
              <a:gd name="connsiteX2" fmla="*/ 2891671 w 4058709"/>
              <a:gd name="connsiteY2" fmla="*/ 0 h 4016375"/>
              <a:gd name="connsiteX3" fmla="*/ 4058709 w 4058709"/>
              <a:gd name="connsiteY3" fmla="*/ 4016375 h 4016375"/>
              <a:gd name="connsiteX4" fmla="*/ 0 w 4058709"/>
              <a:gd name="connsiteY4" fmla="*/ 4016375 h 4016375"/>
              <a:gd name="connsiteX0" fmla="*/ 0 w 4058709"/>
              <a:gd name="connsiteY0" fmla="*/ 4016375 h 4016375"/>
              <a:gd name="connsiteX1" fmla="*/ 1167038 w 4058709"/>
              <a:gd name="connsiteY1" fmla="*/ 0 h 4016375"/>
              <a:gd name="connsiteX2" fmla="*/ 2891671 w 4058709"/>
              <a:gd name="connsiteY2" fmla="*/ 0 h 4016375"/>
              <a:gd name="connsiteX3" fmla="*/ 3522074 w 4058709"/>
              <a:gd name="connsiteY3" fmla="*/ 2202465 h 4016375"/>
              <a:gd name="connsiteX4" fmla="*/ 4058709 w 4058709"/>
              <a:gd name="connsiteY4" fmla="*/ 4016375 h 4016375"/>
              <a:gd name="connsiteX5" fmla="*/ 0 w 4058709"/>
              <a:gd name="connsiteY5" fmla="*/ 4016375 h 4016375"/>
              <a:gd name="connsiteX0" fmla="*/ 0 w 4058709"/>
              <a:gd name="connsiteY0" fmla="*/ 4016375 h 4016375"/>
              <a:gd name="connsiteX1" fmla="*/ 1167038 w 4058709"/>
              <a:gd name="connsiteY1" fmla="*/ 0 h 4016375"/>
              <a:gd name="connsiteX2" fmla="*/ 2891671 w 4058709"/>
              <a:gd name="connsiteY2" fmla="*/ 0 h 4016375"/>
              <a:gd name="connsiteX3" fmla="*/ 3404379 w 4058709"/>
              <a:gd name="connsiteY3" fmla="*/ 2283946 h 4016375"/>
              <a:gd name="connsiteX4" fmla="*/ 4058709 w 4058709"/>
              <a:gd name="connsiteY4" fmla="*/ 4016375 h 4016375"/>
              <a:gd name="connsiteX5" fmla="*/ 0 w 4058709"/>
              <a:gd name="connsiteY5" fmla="*/ 4016375 h 4016375"/>
              <a:gd name="connsiteX0" fmla="*/ 0 w 4058709"/>
              <a:gd name="connsiteY0" fmla="*/ 4016375 h 4016375"/>
              <a:gd name="connsiteX1" fmla="*/ 1167038 w 4058709"/>
              <a:gd name="connsiteY1" fmla="*/ 0 h 4016375"/>
              <a:gd name="connsiteX2" fmla="*/ 2891671 w 4058709"/>
              <a:gd name="connsiteY2" fmla="*/ 0 h 4016375"/>
              <a:gd name="connsiteX3" fmla="*/ 3404379 w 4058709"/>
              <a:gd name="connsiteY3" fmla="*/ 2283946 h 4016375"/>
              <a:gd name="connsiteX4" fmla="*/ 4058709 w 4058709"/>
              <a:gd name="connsiteY4" fmla="*/ 4016375 h 4016375"/>
              <a:gd name="connsiteX5" fmla="*/ 0 w 4058709"/>
              <a:gd name="connsiteY5" fmla="*/ 4016375 h 4016375"/>
              <a:gd name="connsiteX0" fmla="*/ 0 w 4058709"/>
              <a:gd name="connsiteY0" fmla="*/ 4016375 h 4016375"/>
              <a:gd name="connsiteX1" fmla="*/ 1167038 w 4058709"/>
              <a:gd name="connsiteY1" fmla="*/ 0 h 4016375"/>
              <a:gd name="connsiteX2" fmla="*/ 2891671 w 4058709"/>
              <a:gd name="connsiteY2" fmla="*/ 0 h 4016375"/>
              <a:gd name="connsiteX3" fmla="*/ 3404379 w 4058709"/>
              <a:gd name="connsiteY3" fmla="*/ 2283946 h 4016375"/>
              <a:gd name="connsiteX4" fmla="*/ 4058709 w 4058709"/>
              <a:gd name="connsiteY4" fmla="*/ 4016375 h 4016375"/>
              <a:gd name="connsiteX5" fmla="*/ 0 w 4058709"/>
              <a:gd name="connsiteY5" fmla="*/ 4016375 h 4016375"/>
              <a:gd name="connsiteX0" fmla="*/ 0 w 4058709"/>
              <a:gd name="connsiteY0" fmla="*/ 4016375 h 4016375"/>
              <a:gd name="connsiteX1" fmla="*/ 498216 w 4058709"/>
              <a:gd name="connsiteY1" fmla="*/ 2265839 h 4016375"/>
              <a:gd name="connsiteX2" fmla="*/ 1167038 w 4058709"/>
              <a:gd name="connsiteY2" fmla="*/ 0 h 4016375"/>
              <a:gd name="connsiteX3" fmla="*/ 2891671 w 4058709"/>
              <a:gd name="connsiteY3" fmla="*/ 0 h 4016375"/>
              <a:gd name="connsiteX4" fmla="*/ 3404379 w 4058709"/>
              <a:gd name="connsiteY4" fmla="*/ 2283946 h 4016375"/>
              <a:gd name="connsiteX5" fmla="*/ 4058709 w 4058709"/>
              <a:gd name="connsiteY5" fmla="*/ 4016375 h 4016375"/>
              <a:gd name="connsiteX6" fmla="*/ 0 w 4058709"/>
              <a:gd name="connsiteY6" fmla="*/ 4016375 h 4016375"/>
              <a:gd name="connsiteX0" fmla="*/ 0 w 4058709"/>
              <a:gd name="connsiteY0" fmla="*/ 4016375 h 4016375"/>
              <a:gd name="connsiteX1" fmla="*/ 615911 w 4058709"/>
              <a:gd name="connsiteY1" fmla="*/ 2265839 h 4016375"/>
              <a:gd name="connsiteX2" fmla="*/ 1167038 w 4058709"/>
              <a:gd name="connsiteY2" fmla="*/ 0 h 4016375"/>
              <a:gd name="connsiteX3" fmla="*/ 2891671 w 4058709"/>
              <a:gd name="connsiteY3" fmla="*/ 0 h 4016375"/>
              <a:gd name="connsiteX4" fmla="*/ 3404379 w 4058709"/>
              <a:gd name="connsiteY4" fmla="*/ 2283946 h 4016375"/>
              <a:gd name="connsiteX5" fmla="*/ 4058709 w 4058709"/>
              <a:gd name="connsiteY5" fmla="*/ 4016375 h 4016375"/>
              <a:gd name="connsiteX6" fmla="*/ 0 w 4058709"/>
              <a:gd name="connsiteY6" fmla="*/ 4016375 h 4016375"/>
              <a:gd name="connsiteX0" fmla="*/ 0 w 4058709"/>
              <a:gd name="connsiteY0" fmla="*/ 4016375 h 4016375"/>
              <a:gd name="connsiteX1" fmla="*/ 615911 w 4058709"/>
              <a:gd name="connsiteY1" fmla="*/ 2265839 h 4016375"/>
              <a:gd name="connsiteX2" fmla="*/ 1167038 w 4058709"/>
              <a:gd name="connsiteY2" fmla="*/ 0 h 4016375"/>
              <a:gd name="connsiteX3" fmla="*/ 2891671 w 4058709"/>
              <a:gd name="connsiteY3" fmla="*/ 0 h 4016375"/>
              <a:gd name="connsiteX4" fmla="*/ 3404379 w 4058709"/>
              <a:gd name="connsiteY4" fmla="*/ 2283946 h 4016375"/>
              <a:gd name="connsiteX5" fmla="*/ 4058709 w 4058709"/>
              <a:gd name="connsiteY5" fmla="*/ 4016375 h 4016375"/>
              <a:gd name="connsiteX6" fmla="*/ 0 w 4058709"/>
              <a:gd name="connsiteY6" fmla="*/ 4016375 h 40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8709" h="4016375">
                <a:moveTo>
                  <a:pt x="0" y="4016375"/>
                </a:moveTo>
                <a:cubicBezTo>
                  <a:pt x="205304" y="3432863"/>
                  <a:pt x="455875" y="2912725"/>
                  <a:pt x="615911" y="2265839"/>
                </a:cubicBezTo>
                <a:lnTo>
                  <a:pt x="1167038" y="0"/>
                </a:lnTo>
                <a:lnTo>
                  <a:pt x="2891671" y="0"/>
                </a:lnTo>
                <a:cubicBezTo>
                  <a:pt x="3062574" y="761315"/>
                  <a:pt x="3079567" y="1196706"/>
                  <a:pt x="3404379" y="2283946"/>
                </a:cubicBezTo>
                <a:cubicBezTo>
                  <a:pt x="3640596" y="3114919"/>
                  <a:pt x="3840599" y="3438899"/>
                  <a:pt x="4058709" y="4016375"/>
                </a:cubicBezTo>
                <a:lnTo>
                  <a:pt x="0" y="4016375"/>
                </a:lnTo>
                <a:close/>
              </a:path>
            </a:pathLst>
          </a:custGeom>
          <a:solidFill>
            <a:srgbClr val="FFCCFF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Text Box 232"/>
          <p:cNvSpPr txBox="1">
            <a:spLocks noChangeArrowheads="1"/>
          </p:cNvSpPr>
          <p:nvPr/>
        </p:nvSpPr>
        <p:spPr bwMode="auto">
          <a:xfrm>
            <a:off x="1173428" y="13447"/>
            <a:ext cx="7404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Communication Tool in Disaster </a:t>
            </a:r>
            <a:r>
              <a:rPr lang="en-US" altLang="ja-JP" sz="2800" dirty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</a:t>
            </a:r>
            <a:r>
              <a:rPr lang="en-US" altLang="ja-JP" sz="28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ituation</a:t>
            </a:r>
            <a:endParaRPr lang="ja-JP" altLang="en-US" sz="2800" dirty="0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8" name="テキスト ボックス 34"/>
          <p:cNvSpPr txBox="1">
            <a:spLocks noChangeArrowheads="1"/>
          </p:cNvSpPr>
          <p:nvPr/>
        </p:nvSpPr>
        <p:spPr bwMode="auto">
          <a:xfrm>
            <a:off x="5690198" y="2989736"/>
            <a:ext cx="4231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C09200"/>
                </a:solidFill>
                <a:latin typeface="Arial Narrow" pitchFamily="34" charset="0"/>
              </a:rPr>
              <a:t>Radio including Community FM</a:t>
            </a:r>
            <a:endParaRPr lang="ja-JP" altLang="en-US" sz="2000" dirty="0">
              <a:solidFill>
                <a:srgbClr val="C09200"/>
              </a:solidFill>
              <a:latin typeface="Arial Narrow" pitchFamily="34" charset="0"/>
            </a:endParaRPr>
          </a:p>
        </p:txBody>
      </p:sp>
      <p:sp>
        <p:nvSpPr>
          <p:cNvPr id="79" name="テキスト ボックス 42"/>
          <p:cNvSpPr txBox="1">
            <a:spLocks noChangeArrowheads="1"/>
          </p:cNvSpPr>
          <p:nvPr/>
        </p:nvSpPr>
        <p:spPr bwMode="auto">
          <a:xfrm>
            <a:off x="6089084" y="2151124"/>
            <a:ext cx="4176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  <a:latin typeface="Arial Narrow" pitchFamily="34" charset="0"/>
              </a:rPr>
              <a:t>Television, cellular phone, Internet</a:t>
            </a:r>
            <a:endParaRPr lang="ja-JP" altLang="en-US" sz="2000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81" name="フリーフォーム 80"/>
          <p:cNvSpPr/>
          <p:nvPr/>
        </p:nvSpPr>
        <p:spPr>
          <a:xfrm>
            <a:off x="160953" y="2589216"/>
            <a:ext cx="1857375" cy="3705225"/>
          </a:xfrm>
          <a:custGeom>
            <a:avLst/>
            <a:gdLst>
              <a:gd name="connsiteX0" fmla="*/ 0 w 1698172"/>
              <a:gd name="connsiteY0" fmla="*/ 0 h 4495800"/>
              <a:gd name="connsiteX1" fmla="*/ 1186543 w 1698172"/>
              <a:gd name="connsiteY1" fmla="*/ 892629 h 4495800"/>
              <a:gd name="connsiteX2" fmla="*/ 1698172 w 1698172"/>
              <a:gd name="connsiteY2" fmla="*/ 4495800 h 4495800"/>
              <a:gd name="connsiteX3" fmla="*/ 1698172 w 1698172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2" h="4495800">
                <a:moveTo>
                  <a:pt x="0" y="0"/>
                </a:moveTo>
                <a:cubicBezTo>
                  <a:pt x="451757" y="71664"/>
                  <a:pt x="903514" y="143329"/>
                  <a:pt x="1186543" y="892629"/>
                </a:cubicBezTo>
                <a:cubicBezTo>
                  <a:pt x="1469572" y="1641929"/>
                  <a:pt x="1698172" y="4495800"/>
                  <a:pt x="1698172" y="4495800"/>
                </a:cubicBezTo>
                <a:lnTo>
                  <a:pt x="1698172" y="4495800"/>
                </a:lnTo>
              </a:path>
            </a:pathLst>
          </a:custGeom>
          <a:noFill/>
          <a:ln w="635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" name="フリーフォーム 81"/>
          <p:cNvSpPr/>
          <p:nvPr/>
        </p:nvSpPr>
        <p:spPr>
          <a:xfrm>
            <a:off x="155795" y="2497138"/>
            <a:ext cx="9693334" cy="2705100"/>
          </a:xfrm>
          <a:custGeom>
            <a:avLst/>
            <a:gdLst>
              <a:gd name="connsiteX0" fmla="*/ 39468 w 8639182"/>
              <a:gd name="connsiteY0" fmla="*/ 2583720 h 2694173"/>
              <a:gd name="connsiteX1" fmla="*/ 83010 w 8639182"/>
              <a:gd name="connsiteY1" fmla="*/ 2551063 h 2694173"/>
              <a:gd name="connsiteX2" fmla="*/ 779696 w 8639182"/>
              <a:gd name="connsiteY2" fmla="*/ 1179463 h 2694173"/>
              <a:gd name="connsiteX3" fmla="*/ 1215125 w 8639182"/>
              <a:gd name="connsiteY3" fmla="*/ 210634 h 2694173"/>
              <a:gd name="connsiteX4" fmla="*/ 3392268 w 8639182"/>
              <a:gd name="connsiteY4" fmla="*/ 90892 h 2694173"/>
              <a:gd name="connsiteX5" fmla="*/ 4818296 w 8639182"/>
              <a:gd name="connsiteY5" fmla="*/ 1310092 h 2694173"/>
              <a:gd name="connsiteX6" fmla="*/ 8639182 w 8639182"/>
              <a:gd name="connsiteY6" fmla="*/ 1636663 h 2694173"/>
              <a:gd name="connsiteX7" fmla="*/ 8639182 w 8639182"/>
              <a:gd name="connsiteY7" fmla="*/ 1636663 h 2694173"/>
              <a:gd name="connsiteX0" fmla="*/ 39468 w 8639182"/>
              <a:gd name="connsiteY0" fmla="*/ 2636075 h 2746528"/>
              <a:gd name="connsiteX1" fmla="*/ 83010 w 8639182"/>
              <a:gd name="connsiteY1" fmla="*/ 2603418 h 2746528"/>
              <a:gd name="connsiteX2" fmla="*/ 779696 w 8639182"/>
              <a:gd name="connsiteY2" fmla="*/ 1231818 h 2746528"/>
              <a:gd name="connsiteX3" fmla="*/ 1366414 w 8639182"/>
              <a:gd name="connsiteY3" fmla="*/ 145285 h 2746528"/>
              <a:gd name="connsiteX4" fmla="*/ 3392268 w 8639182"/>
              <a:gd name="connsiteY4" fmla="*/ 143247 h 2746528"/>
              <a:gd name="connsiteX5" fmla="*/ 4818296 w 8639182"/>
              <a:gd name="connsiteY5" fmla="*/ 1362447 h 2746528"/>
              <a:gd name="connsiteX6" fmla="*/ 8639182 w 8639182"/>
              <a:gd name="connsiteY6" fmla="*/ 1689018 h 2746528"/>
              <a:gd name="connsiteX7" fmla="*/ 8639182 w 8639182"/>
              <a:gd name="connsiteY7" fmla="*/ 1689018 h 2746528"/>
              <a:gd name="connsiteX0" fmla="*/ 39468 w 8639182"/>
              <a:gd name="connsiteY0" fmla="*/ 2656690 h 2767143"/>
              <a:gd name="connsiteX1" fmla="*/ 83010 w 8639182"/>
              <a:gd name="connsiteY1" fmla="*/ 2624033 h 2767143"/>
              <a:gd name="connsiteX2" fmla="*/ 779696 w 8639182"/>
              <a:gd name="connsiteY2" fmla="*/ 1252433 h 2767143"/>
              <a:gd name="connsiteX3" fmla="*/ 1500892 w 8639182"/>
              <a:gd name="connsiteY3" fmla="*/ 129684 h 2767143"/>
              <a:gd name="connsiteX4" fmla="*/ 3392268 w 8639182"/>
              <a:gd name="connsiteY4" fmla="*/ 163862 h 2767143"/>
              <a:gd name="connsiteX5" fmla="*/ 4818296 w 8639182"/>
              <a:gd name="connsiteY5" fmla="*/ 1383062 h 2767143"/>
              <a:gd name="connsiteX6" fmla="*/ 8639182 w 8639182"/>
              <a:gd name="connsiteY6" fmla="*/ 1709633 h 2767143"/>
              <a:gd name="connsiteX7" fmla="*/ 8639182 w 8639182"/>
              <a:gd name="connsiteY7" fmla="*/ 1709633 h 2767143"/>
              <a:gd name="connsiteX0" fmla="*/ 39468 w 8639182"/>
              <a:gd name="connsiteY0" fmla="*/ 2704919 h 2815372"/>
              <a:gd name="connsiteX1" fmla="*/ 83010 w 8639182"/>
              <a:gd name="connsiteY1" fmla="*/ 2672262 h 2815372"/>
              <a:gd name="connsiteX2" fmla="*/ 779696 w 8639182"/>
              <a:gd name="connsiteY2" fmla="*/ 1300662 h 2815372"/>
              <a:gd name="connsiteX3" fmla="*/ 1500892 w 8639182"/>
              <a:gd name="connsiteY3" fmla="*/ 177913 h 2815372"/>
              <a:gd name="connsiteX4" fmla="*/ 3392268 w 8639182"/>
              <a:gd name="connsiteY4" fmla="*/ 212091 h 2815372"/>
              <a:gd name="connsiteX5" fmla="*/ 4818296 w 8639182"/>
              <a:gd name="connsiteY5" fmla="*/ 1431291 h 2815372"/>
              <a:gd name="connsiteX6" fmla="*/ 8639182 w 8639182"/>
              <a:gd name="connsiteY6" fmla="*/ 1757862 h 2815372"/>
              <a:gd name="connsiteX7" fmla="*/ 8639182 w 8639182"/>
              <a:gd name="connsiteY7" fmla="*/ 1757862 h 2815372"/>
              <a:gd name="connsiteX0" fmla="*/ 39468 w 8639182"/>
              <a:gd name="connsiteY0" fmla="*/ 2704919 h 2815372"/>
              <a:gd name="connsiteX1" fmla="*/ 83010 w 8639182"/>
              <a:gd name="connsiteY1" fmla="*/ 2672262 h 2815372"/>
              <a:gd name="connsiteX2" fmla="*/ 779696 w 8639182"/>
              <a:gd name="connsiteY2" fmla="*/ 1300662 h 2815372"/>
              <a:gd name="connsiteX3" fmla="*/ 1500892 w 8639182"/>
              <a:gd name="connsiteY3" fmla="*/ 177913 h 2815372"/>
              <a:gd name="connsiteX4" fmla="*/ 3392268 w 8639182"/>
              <a:gd name="connsiteY4" fmla="*/ 212091 h 2815372"/>
              <a:gd name="connsiteX5" fmla="*/ 4818296 w 8639182"/>
              <a:gd name="connsiteY5" fmla="*/ 1431291 h 2815372"/>
              <a:gd name="connsiteX6" fmla="*/ 8639182 w 8639182"/>
              <a:gd name="connsiteY6" fmla="*/ 1757862 h 2815372"/>
              <a:gd name="connsiteX7" fmla="*/ 8639182 w 8639182"/>
              <a:gd name="connsiteY7" fmla="*/ 1757862 h 2815372"/>
              <a:gd name="connsiteX0" fmla="*/ 0 w 8599714"/>
              <a:gd name="connsiteY0" fmla="*/ 2704919 h 2704919"/>
              <a:gd name="connsiteX1" fmla="*/ 740228 w 8599714"/>
              <a:gd name="connsiteY1" fmla="*/ 1300662 h 2704919"/>
              <a:gd name="connsiteX2" fmla="*/ 1461424 w 8599714"/>
              <a:gd name="connsiteY2" fmla="*/ 177913 h 2704919"/>
              <a:gd name="connsiteX3" fmla="*/ 3352800 w 8599714"/>
              <a:gd name="connsiteY3" fmla="*/ 212091 h 2704919"/>
              <a:gd name="connsiteX4" fmla="*/ 4778828 w 8599714"/>
              <a:gd name="connsiteY4" fmla="*/ 1431291 h 2704919"/>
              <a:gd name="connsiteX5" fmla="*/ 8599714 w 8599714"/>
              <a:gd name="connsiteY5" fmla="*/ 1757862 h 2704919"/>
              <a:gd name="connsiteX6" fmla="*/ 8599714 w 8599714"/>
              <a:gd name="connsiteY6" fmla="*/ 1757862 h 270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9714" h="2704919">
                <a:moveTo>
                  <a:pt x="0" y="2704919"/>
                </a:moveTo>
                <a:cubicBezTo>
                  <a:pt x="154214" y="2412366"/>
                  <a:pt x="496657" y="1721830"/>
                  <a:pt x="740228" y="1300662"/>
                </a:cubicBezTo>
                <a:cubicBezTo>
                  <a:pt x="983799" y="879494"/>
                  <a:pt x="731822" y="477045"/>
                  <a:pt x="1461424" y="177913"/>
                </a:cubicBezTo>
                <a:cubicBezTo>
                  <a:pt x="2191026" y="-121219"/>
                  <a:pt x="2799899" y="3195"/>
                  <a:pt x="3352800" y="212091"/>
                </a:cubicBezTo>
                <a:cubicBezTo>
                  <a:pt x="3905701" y="420987"/>
                  <a:pt x="3904342" y="1173662"/>
                  <a:pt x="4778828" y="1431291"/>
                </a:cubicBezTo>
                <a:cubicBezTo>
                  <a:pt x="5653314" y="1688920"/>
                  <a:pt x="8599714" y="1757862"/>
                  <a:pt x="8599714" y="1757862"/>
                </a:cubicBezTo>
                <a:lnTo>
                  <a:pt x="8599714" y="1757862"/>
                </a:lnTo>
              </a:path>
            </a:pathLst>
          </a:custGeom>
          <a:noFill/>
          <a:ln w="508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3" name="直線コネクタ 82"/>
          <p:cNvCxnSpPr/>
          <p:nvPr/>
        </p:nvCxnSpPr>
        <p:spPr>
          <a:xfrm>
            <a:off x="93882" y="2970213"/>
            <a:ext cx="9755247" cy="42862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53"/>
          <p:cNvSpPr txBox="1">
            <a:spLocks noChangeArrowheads="1"/>
          </p:cNvSpPr>
          <p:nvPr/>
        </p:nvSpPr>
        <p:spPr bwMode="auto">
          <a:xfrm>
            <a:off x="912300" y="1931894"/>
            <a:ext cx="4321330" cy="523220"/>
          </a:xfrm>
          <a:prstGeom prst="rect">
            <a:avLst/>
          </a:prstGeom>
          <a:solidFill>
            <a:schemeClr val="bg1"/>
          </a:solidFill>
          <a:ln w="3175">
            <a:solidFill>
              <a:srgbClr val="FF7C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FF0000"/>
                </a:solidFill>
                <a:latin typeface="Calibri" pitchFamily="-109" charset="0"/>
              </a:rPr>
              <a:t>Radio is mainly used when television, cellular phone and Internet cannot be worked</a:t>
            </a:r>
            <a:endParaRPr lang="ja-JP" altLang="en-US" sz="1400" b="1" dirty="0">
              <a:solidFill>
                <a:srgbClr val="FF0000"/>
              </a:solidFill>
              <a:latin typeface="Calibri" pitchFamily="-109" charset="0"/>
            </a:endParaRPr>
          </a:p>
        </p:txBody>
      </p:sp>
      <p:sp>
        <p:nvSpPr>
          <p:cNvPr id="85" name="フリーフォーム 84"/>
          <p:cNvSpPr/>
          <p:nvPr/>
        </p:nvSpPr>
        <p:spPr>
          <a:xfrm flipH="1">
            <a:off x="4186985" y="2578100"/>
            <a:ext cx="1681956" cy="3810000"/>
          </a:xfrm>
          <a:custGeom>
            <a:avLst/>
            <a:gdLst>
              <a:gd name="connsiteX0" fmla="*/ 0 w 1698172"/>
              <a:gd name="connsiteY0" fmla="*/ 0 h 4495800"/>
              <a:gd name="connsiteX1" fmla="*/ 1186543 w 1698172"/>
              <a:gd name="connsiteY1" fmla="*/ 892629 h 4495800"/>
              <a:gd name="connsiteX2" fmla="*/ 1698172 w 1698172"/>
              <a:gd name="connsiteY2" fmla="*/ 4495800 h 4495800"/>
              <a:gd name="connsiteX3" fmla="*/ 1698172 w 1698172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2" h="4495800">
                <a:moveTo>
                  <a:pt x="0" y="0"/>
                </a:moveTo>
                <a:cubicBezTo>
                  <a:pt x="451757" y="71664"/>
                  <a:pt x="903514" y="143329"/>
                  <a:pt x="1186543" y="892629"/>
                </a:cubicBezTo>
                <a:cubicBezTo>
                  <a:pt x="1469572" y="1641929"/>
                  <a:pt x="1698172" y="4495800"/>
                  <a:pt x="1698172" y="4495800"/>
                </a:cubicBezTo>
                <a:lnTo>
                  <a:pt x="1698172" y="4495800"/>
                </a:lnTo>
              </a:path>
            </a:pathLst>
          </a:custGeom>
          <a:noFill/>
          <a:ln w="635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86" name="直線矢印コネクタ 85"/>
          <p:cNvCxnSpPr/>
          <p:nvPr/>
        </p:nvCxnSpPr>
        <p:spPr>
          <a:xfrm flipV="1">
            <a:off x="59486" y="1989138"/>
            <a:ext cx="49875" cy="451326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53"/>
          <p:cNvSpPr txBox="1">
            <a:spLocks noChangeArrowheads="1"/>
          </p:cNvSpPr>
          <p:nvPr/>
        </p:nvSpPr>
        <p:spPr bwMode="auto">
          <a:xfrm>
            <a:off x="74966" y="3678090"/>
            <a:ext cx="314721" cy="29705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eaVert" wrap="none" anchor="ctr" anchorCtr="1"/>
          <a:lstStyle/>
          <a:p>
            <a:pPr algn="ctr"/>
            <a:r>
              <a:rPr lang="en-US" altLang="ja-JP" sz="1200" dirty="0" smtClean="0">
                <a:latin typeface="Arial Narrow" pitchFamily="34" charset="0"/>
              </a:rPr>
              <a:t>Communication tool, needed information, etc.</a:t>
            </a:r>
            <a:endParaRPr lang="ja-JP" altLang="en-US" sz="1200" dirty="0">
              <a:latin typeface="Arial Narrow" pitchFamily="34" charset="0"/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59486" y="6492726"/>
            <a:ext cx="980281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6180224" y="2566988"/>
            <a:ext cx="3668903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utoShape 61"/>
          <p:cNvSpPr>
            <a:spLocks noChangeArrowheads="1"/>
          </p:cNvSpPr>
          <p:nvPr/>
        </p:nvSpPr>
        <p:spPr bwMode="auto">
          <a:xfrm>
            <a:off x="113002" y="1138867"/>
            <a:ext cx="2271844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Alarm of disaster occurrence, Inform evacuation program</a:t>
            </a:r>
          </a:p>
        </p:txBody>
      </p:sp>
      <p:sp>
        <p:nvSpPr>
          <p:cNvPr id="93" name="AutoShape 65"/>
          <p:cNvSpPr>
            <a:spLocks noChangeArrowheads="1"/>
          </p:cNvSpPr>
          <p:nvPr/>
        </p:nvSpPr>
        <p:spPr bwMode="auto">
          <a:xfrm>
            <a:off x="2411251" y="1138866"/>
            <a:ext cx="1994958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Safety confirmation, Evacuator identification</a:t>
            </a:r>
            <a:endParaRPr lang="en-US" altLang="ja-JP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4" name="AutoShape 66"/>
          <p:cNvSpPr>
            <a:spLocks noChangeArrowheads="1"/>
          </p:cNvSpPr>
          <p:nvPr/>
        </p:nvSpPr>
        <p:spPr bwMode="auto">
          <a:xfrm>
            <a:off x="4410964" y="1138869"/>
            <a:ext cx="1710990" cy="81724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square"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First aid, Inform to evacuator and/or evacuation site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5" name="AutoShape 68"/>
          <p:cNvSpPr>
            <a:spLocks noChangeArrowheads="1"/>
          </p:cNvSpPr>
          <p:nvPr/>
        </p:nvSpPr>
        <p:spPr bwMode="auto">
          <a:xfrm>
            <a:off x="6159792" y="1138866"/>
            <a:ext cx="2185855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Unification of information toward recovery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6" name="AutoShape 69"/>
          <p:cNvSpPr>
            <a:spLocks noChangeArrowheads="1"/>
          </p:cNvSpPr>
          <p:nvPr/>
        </p:nvSpPr>
        <p:spPr bwMode="auto">
          <a:xfrm>
            <a:off x="8391375" y="1138866"/>
            <a:ext cx="1399484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square"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Total recovery assistance</a:t>
            </a:r>
            <a:endParaRPr lang="en-US" altLang="ja-JP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114720" y="687951"/>
            <a:ext cx="3276204" cy="287337"/>
          </a:xfrm>
          <a:prstGeom prst="homePlate">
            <a:avLst>
              <a:gd name="adj" fmla="val 51796"/>
            </a:avLst>
          </a:prstGeom>
          <a:solidFill>
            <a:srgbClr val="CCFFCC"/>
          </a:solidFill>
          <a:ln w="317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DDDDDD">
                <a:alpha val="50000"/>
              </a:srgbClr>
            </a:outerShdw>
          </a:effectLst>
        </p:spPr>
        <p:txBody>
          <a:bodyPr lIns="127992" tIns="18855" rIns="127992" bIns="18855"/>
          <a:lstStyle/>
          <a:p>
            <a:r>
              <a:rPr lang="en-US" altLang="ja-JP" sz="1400" dirty="0" smtClean="0">
                <a:latin typeface="Arial Narrow" pitchFamily="34" charset="0"/>
                <a:cs typeface="Arial" pitchFamily="34" charset="0"/>
              </a:rPr>
              <a:t>Initial response just after disaster</a:t>
            </a:r>
            <a:endParaRPr lang="ja-JP" altLang="en-US" sz="1400" dirty="0" smtClean="0">
              <a:latin typeface="Arial Narrow" pitchFamily="34" charset="0"/>
              <a:cs typeface="Arial" pitchFamily="34" charset="0"/>
            </a:endParaRPr>
          </a:p>
          <a:p>
            <a:pPr algn="ctr" defTabSz="1281113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8" name="AutoShape 33"/>
          <p:cNvSpPr>
            <a:spLocks noChangeArrowheads="1"/>
          </p:cNvSpPr>
          <p:nvPr/>
        </p:nvSpPr>
        <p:spPr bwMode="auto">
          <a:xfrm>
            <a:off x="3259818" y="687951"/>
            <a:ext cx="2829057" cy="287337"/>
          </a:xfrm>
          <a:prstGeom prst="chevron">
            <a:avLst>
              <a:gd name="adj" fmla="val 54741"/>
            </a:avLst>
          </a:prstGeom>
          <a:solidFill>
            <a:srgbClr val="CCFFCC"/>
          </a:solidFill>
          <a:ln w="317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DDDDDD">
                <a:alpha val="50000"/>
              </a:srgbClr>
            </a:outerShdw>
          </a:effectLst>
        </p:spPr>
        <p:txBody>
          <a:bodyPr lIns="127992" tIns="18855" rIns="127992" bIns="18855"/>
          <a:lstStyle/>
          <a:p>
            <a:pPr defTabSz="1281113">
              <a:defRPr/>
            </a:pPr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~ 1 week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99" name="AutoShape 34"/>
          <p:cNvSpPr>
            <a:spLocks noChangeArrowheads="1"/>
          </p:cNvSpPr>
          <p:nvPr/>
        </p:nvSpPr>
        <p:spPr bwMode="auto">
          <a:xfrm>
            <a:off x="5946538" y="687951"/>
            <a:ext cx="2588285" cy="287337"/>
          </a:xfrm>
          <a:prstGeom prst="chevron">
            <a:avLst>
              <a:gd name="adj" fmla="val 58572"/>
            </a:avLst>
          </a:prstGeom>
          <a:solidFill>
            <a:srgbClr val="CCFFCC"/>
          </a:solidFill>
          <a:ln w="317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DDDDDD">
                <a:alpha val="50000"/>
              </a:srgbClr>
            </a:outerShdw>
          </a:effectLst>
        </p:spPr>
        <p:txBody>
          <a:bodyPr lIns="127992" tIns="18855" rIns="127992" bIns="18855"/>
          <a:lstStyle/>
          <a:p>
            <a:pPr defTabSz="1281113">
              <a:defRPr/>
            </a:pPr>
            <a:r>
              <a:rPr lang="en-US" altLang="ja-JP" sz="1400" dirty="0">
                <a:latin typeface="Arial Narrow" pitchFamily="34" charset="0"/>
                <a:ea typeface="HGP創英角ｺﾞｼｯｸUB" pitchFamily="50" charset="-128"/>
              </a:rPr>
              <a:t>1</a:t>
            </a:r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 week to a month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100" name="AutoShape 35"/>
          <p:cNvSpPr>
            <a:spLocks noChangeArrowheads="1"/>
          </p:cNvSpPr>
          <p:nvPr/>
        </p:nvSpPr>
        <p:spPr bwMode="auto">
          <a:xfrm>
            <a:off x="8424030" y="687951"/>
            <a:ext cx="1423360" cy="287337"/>
          </a:xfrm>
          <a:prstGeom prst="chevron">
            <a:avLst>
              <a:gd name="adj" fmla="val 44843"/>
            </a:avLst>
          </a:prstGeom>
          <a:solidFill>
            <a:srgbClr val="CCFFCC"/>
          </a:solidFill>
          <a:ln w="317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DDDDDD">
                <a:alpha val="50000"/>
              </a:srgbClr>
            </a:outerShdw>
          </a:effectLst>
        </p:spPr>
        <p:txBody>
          <a:bodyPr lIns="127992" tIns="18855" rIns="127992" bIns="18855"/>
          <a:lstStyle/>
          <a:p>
            <a:pPr algn="ctr" defTabSz="1281113">
              <a:defRPr/>
            </a:pPr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1 month ~</a:t>
            </a:r>
          </a:p>
        </p:txBody>
      </p:sp>
      <p:sp>
        <p:nvSpPr>
          <p:cNvPr id="101" name="額縁 100"/>
          <p:cNvSpPr/>
          <p:nvPr/>
        </p:nvSpPr>
        <p:spPr>
          <a:xfrm>
            <a:off x="4092397" y="5616575"/>
            <a:ext cx="4028218" cy="376238"/>
          </a:xfrm>
          <a:prstGeom prst="bevel">
            <a:avLst/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Information such as refuges and temporary houses</a:t>
            </a:r>
            <a:endParaRPr lang="en-US" altLang="ja-JP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" name="額縁 101"/>
          <p:cNvSpPr/>
          <p:nvPr/>
        </p:nvSpPr>
        <p:spPr>
          <a:xfrm>
            <a:off x="3160271" y="3397250"/>
            <a:ext cx="3836855" cy="376238"/>
          </a:xfrm>
          <a:prstGeom prst="bevel">
            <a:avLst>
              <a:gd name="adj" fmla="val 5811"/>
            </a:avLst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Information on nuclear plant and radiations</a:t>
            </a:r>
          </a:p>
        </p:txBody>
      </p:sp>
      <p:sp>
        <p:nvSpPr>
          <p:cNvPr id="103" name="額縁 102"/>
          <p:cNvSpPr/>
          <p:nvPr/>
        </p:nvSpPr>
        <p:spPr>
          <a:xfrm>
            <a:off x="2492992" y="5172075"/>
            <a:ext cx="3496336" cy="376238"/>
          </a:xfrm>
          <a:prstGeom prst="bevel">
            <a:avLst>
              <a:gd name="adj" fmla="val 5811"/>
            </a:avLst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Traffic information on road, railway, bus</a:t>
            </a:r>
            <a:endParaRPr lang="ja-JP" alt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4" name="額縁 103"/>
          <p:cNvSpPr/>
          <p:nvPr/>
        </p:nvSpPr>
        <p:spPr>
          <a:xfrm>
            <a:off x="1163591" y="4742342"/>
            <a:ext cx="4705350" cy="376238"/>
          </a:xfrm>
          <a:prstGeom prst="bevel">
            <a:avLst/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Information on daily goods such as food and gasoline</a:t>
            </a:r>
            <a:endParaRPr lang="en-US" altLang="ja-JP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5" name="額縁 104"/>
          <p:cNvSpPr/>
          <p:nvPr/>
        </p:nvSpPr>
        <p:spPr>
          <a:xfrm>
            <a:off x="1177349" y="4240064"/>
            <a:ext cx="4056281" cy="431800"/>
          </a:xfrm>
          <a:prstGeom prst="bevel">
            <a:avLst>
              <a:gd name="adj" fmla="val 6672"/>
            </a:avLst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Lifeline information such as water, gas, electricity etc.</a:t>
            </a:r>
            <a:endParaRPr lang="en-US" altLang="ja-JP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6" name="額縁 105"/>
          <p:cNvSpPr/>
          <p:nvPr/>
        </p:nvSpPr>
        <p:spPr>
          <a:xfrm>
            <a:off x="854029" y="3830640"/>
            <a:ext cx="3702712" cy="376237"/>
          </a:xfrm>
          <a:prstGeom prst="bevel">
            <a:avLst/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Safety confirmation for family etc.</a:t>
            </a:r>
            <a:endParaRPr lang="en-US" altLang="ja-JP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7" name="額縁 106"/>
          <p:cNvSpPr/>
          <p:nvPr/>
        </p:nvSpPr>
        <p:spPr>
          <a:xfrm>
            <a:off x="332091" y="3049591"/>
            <a:ext cx="3019044" cy="523875"/>
          </a:xfrm>
          <a:prstGeom prst="bevel">
            <a:avLst>
              <a:gd name="adj" fmla="val 5153"/>
            </a:avLst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Information on earthquake, tsunami, evacuation order and direction, etc.</a:t>
            </a:r>
          </a:p>
        </p:txBody>
      </p:sp>
      <p:sp>
        <p:nvSpPr>
          <p:cNvPr id="109" name="テキスト ボックス 53"/>
          <p:cNvSpPr txBox="1">
            <a:spLocks noChangeArrowheads="1"/>
          </p:cNvSpPr>
          <p:nvPr/>
        </p:nvSpPr>
        <p:spPr bwMode="auto">
          <a:xfrm>
            <a:off x="105615" y="997336"/>
            <a:ext cx="1099254" cy="2154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Main subject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110" name="額縁 109"/>
          <p:cNvSpPr/>
          <p:nvPr/>
        </p:nvSpPr>
        <p:spPr>
          <a:xfrm>
            <a:off x="4092398" y="6092828"/>
            <a:ext cx="4271963" cy="320675"/>
          </a:xfrm>
          <a:prstGeom prst="bevel">
            <a:avLst/>
          </a:prstGeom>
          <a:solidFill>
            <a:schemeClr val="bg1"/>
          </a:solidFill>
          <a:ln w="3175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  <a:latin typeface="Arial Narrow" pitchFamily="34" charset="0"/>
              </a:rPr>
              <a:t>Information necessary for industrial activity</a:t>
            </a:r>
            <a:endParaRPr lang="en-US" altLang="ja-JP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5" name="テキスト ボックス 53"/>
          <p:cNvSpPr txBox="1">
            <a:spLocks noChangeArrowheads="1"/>
          </p:cNvSpPr>
          <p:nvPr/>
        </p:nvSpPr>
        <p:spPr bwMode="auto">
          <a:xfrm rot="16200000">
            <a:off x="9103682" y="5828553"/>
            <a:ext cx="169371" cy="11436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eaVert" wrap="none" anchor="ctr" anchorCtr="1"/>
          <a:lstStyle/>
          <a:p>
            <a:pPr algn="r"/>
            <a:r>
              <a:rPr lang="en-US" altLang="ja-JP" sz="1400" dirty="0" smtClean="0">
                <a:latin typeface="Calibri" pitchFamily="-109" charset="0"/>
              </a:rPr>
              <a:t>Time</a:t>
            </a:r>
            <a:endParaRPr lang="ja-JP" altLang="en-US" sz="2400" dirty="0">
              <a:latin typeface="Calibri" pitchFamily="-109" charset="0"/>
            </a:endParaRPr>
          </a:p>
        </p:txBody>
      </p:sp>
      <p:sp>
        <p:nvSpPr>
          <p:cNvPr id="116" name="テキスト ボックス 53"/>
          <p:cNvSpPr txBox="1">
            <a:spLocks noChangeArrowheads="1"/>
          </p:cNvSpPr>
          <p:nvPr/>
        </p:nvSpPr>
        <p:spPr bwMode="auto">
          <a:xfrm>
            <a:off x="6121954" y="4287832"/>
            <a:ext cx="384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indent="-93663"/>
            <a:r>
              <a:rPr lang="en-US" altLang="ja-JP" sz="2000" dirty="0" smtClean="0">
                <a:solidFill>
                  <a:srgbClr val="00B050"/>
                </a:solidFill>
                <a:latin typeface="Arial Narrow" pitchFamily="34" charset="0"/>
              </a:rPr>
              <a:t>- Announcing paper and bulletin board by municipality </a:t>
            </a:r>
          </a:p>
          <a:p>
            <a:pPr marL="93663" indent="-93663"/>
            <a:r>
              <a:rPr lang="en-US" altLang="ja-JP" sz="2000" dirty="0" smtClean="0">
                <a:solidFill>
                  <a:srgbClr val="00B050"/>
                </a:solidFill>
                <a:latin typeface="Arial Narrow" pitchFamily="34" charset="0"/>
              </a:rPr>
              <a:t>- Word-of-mouth communication</a:t>
            </a:r>
            <a:endParaRPr lang="en-US" altLang="ja-JP" sz="2000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453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604468" y="6439609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Text Box 232"/>
          <p:cNvSpPr txBox="1">
            <a:spLocks noChangeArrowheads="1"/>
          </p:cNvSpPr>
          <p:nvPr/>
        </p:nvSpPr>
        <p:spPr bwMode="auto">
          <a:xfrm>
            <a:off x="434242" y="27963"/>
            <a:ext cx="8975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Resilient ICT R&amp;D Project on 2012 Fiscal </a:t>
            </a:r>
            <a:r>
              <a:rPr lang="en-US" altLang="ja-JP" sz="2800" dirty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Y</a:t>
            </a:r>
            <a:r>
              <a:rPr lang="en-US" altLang="ja-JP" sz="28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ear</a:t>
            </a:r>
            <a:endParaRPr lang="ja-JP" altLang="en-US" sz="2800" dirty="0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04657" y="2710796"/>
            <a:ext cx="1857375" cy="3771900"/>
          </a:xfrm>
          <a:custGeom>
            <a:avLst/>
            <a:gdLst>
              <a:gd name="connsiteX0" fmla="*/ 0 w 1698172"/>
              <a:gd name="connsiteY0" fmla="*/ 0 h 4495800"/>
              <a:gd name="connsiteX1" fmla="*/ 1186543 w 1698172"/>
              <a:gd name="connsiteY1" fmla="*/ 892629 h 4495800"/>
              <a:gd name="connsiteX2" fmla="*/ 1698172 w 1698172"/>
              <a:gd name="connsiteY2" fmla="*/ 4495800 h 4495800"/>
              <a:gd name="connsiteX3" fmla="*/ 1698172 w 1698172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2" h="4495800">
                <a:moveTo>
                  <a:pt x="0" y="0"/>
                </a:moveTo>
                <a:cubicBezTo>
                  <a:pt x="451757" y="71664"/>
                  <a:pt x="903514" y="143329"/>
                  <a:pt x="1186543" y="892629"/>
                </a:cubicBezTo>
                <a:cubicBezTo>
                  <a:pt x="1469572" y="1641929"/>
                  <a:pt x="1698172" y="4495800"/>
                  <a:pt x="1698172" y="4495800"/>
                </a:cubicBezTo>
                <a:lnTo>
                  <a:pt x="1698172" y="4495800"/>
                </a:lnTo>
              </a:path>
            </a:pathLst>
          </a:custGeom>
          <a:noFill/>
          <a:ln w="38100"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>
              <a:latin typeface="Arial Narrow" pitchFamily="34" charset="0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199497" y="2704446"/>
            <a:ext cx="9604532" cy="2686050"/>
          </a:xfrm>
          <a:custGeom>
            <a:avLst/>
            <a:gdLst>
              <a:gd name="connsiteX0" fmla="*/ 39468 w 8639182"/>
              <a:gd name="connsiteY0" fmla="*/ 2583720 h 2694173"/>
              <a:gd name="connsiteX1" fmla="*/ 83010 w 8639182"/>
              <a:gd name="connsiteY1" fmla="*/ 2551063 h 2694173"/>
              <a:gd name="connsiteX2" fmla="*/ 779696 w 8639182"/>
              <a:gd name="connsiteY2" fmla="*/ 1179463 h 2694173"/>
              <a:gd name="connsiteX3" fmla="*/ 1215125 w 8639182"/>
              <a:gd name="connsiteY3" fmla="*/ 210634 h 2694173"/>
              <a:gd name="connsiteX4" fmla="*/ 3392268 w 8639182"/>
              <a:gd name="connsiteY4" fmla="*/ 90892 h 2694173"/>
              <a:gd name="connsiteX5" fmla="*/ 4818296 w 8639182"/>
              <a:gd name="connsiteY5" fmla="*/ 1310092 h 2694173"/>
              <a:gd name="connsiteX6" fmla="*/ 8639182 w 8639182"/>
              <a:gd name="connsiteY6" fmla="*/ 1636663 h 2694173"/>
              <a:gd name="connsiteX7" fmla="*/ 8639182 w 8639182"/>
              <a:gd name="connsiteY7" fmla="*/ 1636663 h 2694173"/>
              <a:gd name="connsiteX0" fmla="*/ 39468 w 8639182"/>
              <a:gd name="connsiteY0" fmla="*/ 2636075 h 2746528"/>
              <a:gd name="connsiteX1" fmla="*/ 83010 w 8639182"/>
              <a:gd name="connsiteY1" fmla="*/ 2603418 h 2746528"/>
              <a:gd name="connsiteX2" fmla="*/ 779696 w 8639182"/>
              <a:gd name="connsiteY2" fmla="*/ 1231818 h 2746528"/>
              <a:gd name="connsiteX3" fmla="*/ 1366414 w 8639182"/>
              <a:gd name="connsiteY3" fmla="*/ 145285 h 2746528"/>
              <a:gd name="connsiteX4" fmla="*/ 3392268 w 8639182"/>
              <a:gd name="connsiteY4" fmla="*/ 143247 h 2746528"/>
              <a:gd name="connsiteX5" fmla="*/ 4818296 w 8639182"/>
              <a:gd name="connsiteY5" fmla="*/ 1362447 h 2746528"/>
              <a:gd name="connsiteX6" fmla="*/ 8639182 w 8639182"/>
              <a:gd name="connsiteY6" fmla="*/ 1689018 h 2746528"/>
              <a:gd name="connsiteX7" fmla="*/ 8639182 w 8639182"/>
              <a:gd name="connsiteY7" fmla="*/ 1689018 h 2746528"/>
              <a:gd name="connsiteX0" fmla="*/ 39468 w 8639182"/>
              <a:gd name="connsiteY0" fmla="*/ 2656690 h 2767143"/>
              <a:gd name="connsiteX1" fmla="*/ 83010 w 8639182"/>
              <a:gd name="connsiteY1" fmla="*/ 2624033 h 2767143"/>
              <a:gd name="connsiteX2" fmla="*/ 779696 w 8639182"/>
              <a:gd name="connsiteY2" fmla="*/ 1252433 h 2767143"/>
              <a:gd name="connsiteX3" fmla="*/ 1500892 w 8639182"/>
              <a:gd name="connsiteY3" fmla="*/ 129684 h 2767143"/>
              <a:gd name="connsiteX4" fmla="*/ 3392268 w 8639182"/>
              <a:gd name="connsiteY4" fmla="*/ 163862 h 2767143"/>
              <a:gd name="connsiteX5" fmla="*/ 4818296 w 8639182"/>
              <a:gd name="connsiteY5" fmla="*/ 1383062 h 2767143"/>
              <a:gd name="connsiteX6" fmla="*/ 8639182 w 8639182"/>
              <a:gd name="connsiteY6" fmla="*/ 1709633 h 2767143"/>
              <a:gd name="connsiteX7" fmla="*/ 8639182 w 8639182"/>
              <a:gd name="connsiteY7" fmla="*/ 1709633 h 2767143"/>
              <a:gd name="connsiteX0" fmla="*/ 39468 w 8639182"/>
              <a:gd name="connsiteY0" fmla="*/ 2704919 h 2815372"/>
              <a:gd name="connsiteX1" fmla="*/ 83010 w 8639182"/>
              <a:gd name="connsiteY1" fmla="*/ 2672262 h 2815372"/>
              <a:gd name="connsiteX2" fmla="*/ 779696 w 8639182"/>
              <a:gd name="connsiteY2" fmla="*/ 1300662 h 2815372"/>
              <a:gd name="connsiteX3" fmla="*/ 1500892 w 8639182"/>
              <a:gd name="connsiteY3" fmla="*/ 177913 h 2815372"/>
              <a:gd name="connsiteX4" fmla="*/ 3392268 w 8639182"/>
              <a:gd name="connsiteY4" fmla="*/ 212091 h 2815372"/>
              <a:gd name="connsiteX5" fmla="*/ 4818296 w 8639182"/>
              <a:gd name="connsiteY5" fmla="*/ 1431291 h 2815372"/>
              <a:gd name="connsiteX6" fmla="*/ 8639182 w 8639182"/>
              <a:gd name="connsiteY6" fmla="*/ 1757862 h 2815372"/>
              <a:gd name="connsiteX7" fmla="*/ 8639182 w 8639182"/>
              <a:gd name="connsiteY7" fmla="*/ 1757862 h 2815372"/>
              <a:gd name="connsiteX0" fmla="*/ 39468 w 8639182"/>
              <a:gd name="connsiteY0" fmla="*/ 2704919 h 2815372"/>
              <a:gd name="connsiteX1" fmla="*/ 83010 w 8639182"/>
              <a:gd name="connsiteY1" fmla="*/ 2672262 h 2815372"/>
              <a:gd name="connsiteX2" fmla="*/ 779696 w 8639182"/>
              <a:gd name="connsiteY2" fmla="*/ 1300662 h 2815372"/>
              <a:gd name="connsiteX3" fmla="*/ 1500892 w 8639182"/>
              <a:gd name="connsiteY3" fmla="*/ 177913 h 2815372"/>
              <a:gd name="connsiteX4" fmla="*/ 3392268 w 8639182"/>
              <a:gd name="connsiteY4" fmla="*/ 212091 h 2815372"/>
              <a:gd name="connsiteX5" fmla="*/ 4818296 w 8639182"/>
              <a:gd name="connsiteY5" fmla="*/ 1431291 h 2815372"/>
              <a:gd name="connsiteX6" fmla="*/ 8639182 w 8639182"/>
              <a:gd name="connsiteY6" fmla="*/ 1757862 h 2815372"/>
              <a:gd name="connsiteX7" fmla="*/ 8639182 w 8639182"/>
              <a:gd name="connsiteY7" fmla="*/ 1757862 h 2815372"/>
              <a:gd name="connsiteX0" fmla="*/ 0 w 8599714"/>
              <a:gd name="connsiteY0" fmla="*/ 2704919 h 2704919"/>
              <a:gd name="connsiteX1" fmla="*/ 740228 w 8599714"/>
              <a:gd name="connsiteY1" fmla="*/ 1300662 h 2704919"/>
              <a:gd name="connsiteX2" fmla="*/ 1461424 w 8599714"/>
              <a:gd name="connsiteY2" fmla="*/ 177913 h 2704919"/>
              <a:gd name="connsiteX3" fmla="*/ 3352800 w 8599714"/>
              <a:gd name="connsiteY3" fmla="*/ 212091 h 2704919"/>
              <a:gd name="connsiteX4" fmla="*/ 4778828 w 8599714"/>
              <a:gd name="connsiteY4" fmla="*/ 1431291 h 2704919"/>
              <a:gd name="connsiteX5" fmla="*/ 8599714 w 8599714"/>
              <a:gd name="connsiteY5" fmla="*/ 1757862 h 2704919"/>
              <a:gd name="connsiteX6" fmla="*/ 8599714 w 8599714"/>
              <a:gd name="connsiteY6" fmla="*/ 1757862 h 2704919"/>
              <a:gd name="connsiteX0" fmla="*/ 0 w 8599714"/>
              <a:gd name="connsiteY0" fmla="*/ 2704919 h 2704919"/>
              <a:gd name="connsiteX1" fmla="*/ 740228 w 8599714"/>
              <a:gd name="connsiteY1" fmla="*/ 1300662 h 2704919"/>
              <a:gd name="connsiteX2" fmla="*/ 1461424 w 8599714"/>
              <a:gd name="connsiteY2" fmla="*/ 177913 h 2704919"/>
              <a:gd name="connsiteX3" fmla="*/ 3352800 w 8599714"/>
              <a:gd name="connsiteY3" fmla="*/ 212091 h 2704919"/>
              <a:gd name="connsiteX4" fmla="*/ 4778828 w 8599714"/>
              <a:gd name="connsiteY4" fmla="*/ 1431291 h 2704919"/>
              <a:gd name="connsiteX5" fmla="*/ 8599714 w 8599714"/>
              <a:gd name="connsiteY5" fmla="*/ 1757862 h 2704919"/>
              <a:gd name="connsiteX6" fmla="*/ 8599714 w 8599714"/>
              <a:gd name="connsiteY6" fmla="*/ 1757862 h 2704919"/>
              <a:gd name="connsiteX0" fmla="*/ 0 w 8599714"/>
              <a:gd name="connsiteY0" fmla="*/ 2686009 h 2686009"/>
              <a:gd name="connsiteX1" fmla="*/ 740228 w 8599714"/>
              <a:gd name="connsiteY1" fmla="*/ 1281752 h 2686009"/>
              <a:gd name="connsiteX2" fmla="*/ 1461424 w 8599714"/>
              <a:gd name="connsiteY2" fmla="*/ 159003 h 2686009"/>
              <a:gd name="connsiteX3" fmla="*/ 3352800 w 8599714"/>
              <a:gd name="connsiteY3" fmla="*/ 193181 h 2686009"/>
              <a:gd name="connsiteX4" fmla="*/ 4778828 w 8599714"/>
              <a:gd name="connsiteY4" fmla="*/ 1412381 h 2686009"/>
              <a:gd name="connsiteX5" fmla="*/ 8599714 w 8599714"/>
              <a:gd name="connsiteY5" fmla="*/ 1738952 h 2686009"/>
              <a:gd name="connsiteX6" fmla="*/ 8599714 w 8599714"/>
              <a:gd name="connsiteY6" fmla="*/ 1738952 h 26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9714" h="2686009">
                <a:moveTo>
                  <a:pt x="0" y="2686009"/>
                </a:moveTo>
                <a:cubicBezTo>
                  <a:pt x="154214" y="2393456"/>
                  <a:pt x="538682" y="1784406"/>
                  <a:pt x="740228" y="1281752"/>
                </a:cubicBezTo>
                <a:cubicBezTo>
                  <a:pt x="941774" y="779098"/>
                  <a:pt x="958755" y="412865"/>
                  <a:pt x="1461424" y="159003"/>
                </a:cubicBezTo>
                <a:cubicBezTo>
                  <a:pt x="1964093" y="-94859"/>
                  <a:pt x="2799899" y="-15715"/>
                  <a:pt x="3352800" y="193181"/>
                </a:cubicBezTo>
                <a:cubicBezTo>
                  <a:pt x="3905701" y="402077"/>
                  <a:pt x="3904342" y="1154752"/>
                  <a:pt x="4778828" y="1412381"/>
                </a:cubicBezTo>
                <a:cubicBezTo>
                  <a:pt x="5653314" y="1670010"/>
                  <a:pt x="8599714" y="1738952"/>
                  <a:pt x="8599714" y="1738952"/>
                </a:cubicBezTo>
                <a:lnTo>
                  <a:pt x="8599714" y="1738952"/>
                </a:lnTo>
              </a:path>
            </a:pathLst>
          </a:custGeom>
          <a:noFill/>
          <a:ln w="38100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Arial Narrow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37585" y="3158471"/>
            <a:ext cx="9666446" cy="42862"/>
          </a:xfrm>
          <a:prstGeom prst="line">
            <a:avLst/>
          </a:prstGeom>
          <a:ln w="38100" cmpd="sng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 flipH="1">
            <a:off x="4230688" y="2680636"/>
            <a:ext cx="1652720" cy="3895725"/>
          </a:xfrm>
          <a:custGeom>
            <a:avLst/>
            <a:gdLst>
              <a:gd name="connsiteX0" fmla="*/ 0 w 1698172"/>
              <a:gd name="connsiteY0" fmla="*/ 0 h 4495800"/>
              <a:gd name="connsiteX1" fmla="*/ 1186543 w 1698172"/>
              <a:gd name="connsiteY1" fmla="*/ 892629 h 4495800"/>
              <a:gd name="connsiteX2" fmla="*/ 1698172 w 1698172"/>
              <a:gd name="connsiteY2" fmla="*/ 4495800 h 4495800"/>
              <a:gd name="connsiteX3" fmla="*/ 1698172 w 1698172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2" h="4495800">
                <a:moveTo>
                  <a:pt x="0" y="0"/>
                </a:moveTo>
                <a:cubicBezTo>
                  <a:pt x="451757" y="71664"/>
                  <a:pt x="903514" y="143329"/>
                  <a:pt x="1186543" y="892629"/>
                </a:cubicBezTo>
                <a:cubicBezTo>
                  <a:pt x="1469572" y="1641929"/>
                  <a:pt x="1698172" y="4495800"/>
                  <a:pt x="1698172" y="4495800"/>
                </a:cubicBezTo>
                <a:lnTo>
                  <a:pt x="1698172" y="4495800"/>
                </a:lnTo>
              </a:path>
            </a:pathLst>
          </a:custGeom>
          <a:noFill/>
          <a:ln w="38100"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>
              <a:latin typeface="Arial Narrow" pitchFamily="34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990035" y="2680633"/>
            <a:ext cx="3813994" cy="0"/>
          </a:xfrm>
          <a:prstGeom prst="line">
            <a:avLst/>
          </a:prstGeom>
          <a:ln w="38100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61"/>
          <p:cNvSpPr>
            <a:spLocks noChangeArrowheads="1"/>
          </p:cNvSpPr>
          <p:nvPr/>
        </p:nvSpPr>
        <p:spPr bwMode="auto">
          <a:xfrm>
            <a:off x="451205" y="1735443"/>
            <a:ext cx="7333647" cy="307777"/>
          </a:xfrm>
          <a:prstGeom prst="rect">
            <a:avLst/>
          </a:prstGeom>
          <a:gradFill>
            <a:gsLst>
              <a:gs pos="68000">
                <a:srgbClr val="FFDFFF">
                  <a:alpha val="90000"/>
                </a:srgbClr>
              </a:gs>
              <a:gs pos="14000">
                <a:srgbClr val="FFCCFF">
                  <a:alpha val="90000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3175">
            <a:noFill/>
            <a:prstDash val="solid"/>
          </a:ln>
          <a:effectLst/>
        </p:spPr>
        <p:txBody>
          <a:bodyPr lIns="0" r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r>
              <a:rPr lang="ja-JP" altLang="en-US" sz="1400" smtClean="0">
                <a:latin typeface="Arial Narrow" pitchFamily="34" charset="0"/>
                <a:ea typeface="HGP創英角ｺﾞｼｯｸUB" pitchFamily="50" charset="-128"/>
              </a:rPr>
              <a:t>　　　　　　　　</a:t>
            </a: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auto">
          <a:xfrm>
            <a:off x="327143" y="2085348"/>
            <a:ext cx="4622485" cy="307777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1350897" y="2805428"/>
            <a:ext cx="3332097" cy="307777"/>
          </a:xfrm>
          <a:prstGeom prst="rect">
            <a:avLst/>
          </a:prstGeom>
          <a:gradFill flip="none" rotWithShape="1">
            <a:gsLst>
              <a:gs pos="69000">
                <a:srgbClr val="FFDFFF">
                  <a:alpha val="90000"/>
                </a:srgbClr>
              </a:gs>
              <a:gs pos="35000">
                <a:srgbClr val="FFCCFF">
                  <a:alpha val="90000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26" name="AutoShape 61"/>
          <p:cNvSpPr>
            <a:spLocks noChangeArrowheads="1"/>
          </p:cNvSpPr>
          <p:nvPr/>
        </p:nvSpPr>
        <p:spPr bwMode="auto">
          <a:xfrm>
            <a:off x="1592405" y="3237476"/>
            <a:ext cx="2915250" cy="307777"/>
          </a:xfrm>
          <a:prstGeom prst="rect">
            <a:avLst/>
          </a:prstGeom>
          <a:gradFill flip="none" rotWithShape="1">
            <a:gsLst>
              <a:gs pos="69000">
                <a:srgbClr val="FFDFFF">
                  <a:alpha val="90000"/>
                </a:srgbClr>
              </a:gs>
              <a:gs pos="35000">
                <a:srgbClr val="FFCCFF">
                  <a:alpha val="90000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27" name="AutoShape 61"/>
          <p:cNvSpPr>
            <a:spLocks noChangeArrowheads="1"/>
          </p:cNvSpPr>
          <p:nvPr/>
        </p:nvSpPr>
        <p:spPr bwMode="auto">
          <a:xfrm>
            <a:off x="3805578" y="4769386"/>
            <a:ext cx="5161015" cy="523220"/>
          </a:xfrm>
          <a:prstGeom prst="rect">
            <a:avLst/>
          </a:prstGeom>
          <a:gradFill flip="none" rotWithShape="1">
            <a:gsLst>
              <a:gs pos="69000">
                <a:srgbClr val="FFDFFF">
                  <a:alpha val="90000"/>
                </a:srgbClr>
              </a:gs>
              <a:gs pos="35000">
                <a:srgbClr val="FFCCFF">
                  <a:alpha val="90000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endParaRPr lang="en-US" altLang="ja-JP" sz="1400" smtClean="0">
              <a:latin typeface="Arial Narrow" pitchFamily="34" charset="0"/>
              <a:ea typeface="HGP創英角ｺﾞｼｯｸUB" pitchFamily="50" charset="-128"/>
            </a:endParaRPr>
          </a:p>
          <a:p>
            <a:pPr algn="ctr">
              <a:defRPr/>
            </a:pPr>
            <a:endParaRPr lang="ja-JP" altLang="en-US" sz="1400" smtClean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28" name="AutoShape 61"/>
          <p:cNvSpPr>
            <a:spLocks noChangeArrowheads="1"/>
          </p:cNvSpPr>
          <p:nvPr/>
        </p:nvSpPr>
        <p:spPr bwMode="auto">
          <a:xfrm>
            <a:off x="3883585" y="5345453"/>
            <a:ext cx="4751489" cy="307777"/>
          </a:xfrm>
          <a:prstGeom prst="rect">
            <a:avLst/>
          </a:prstGeom>
          <a:gradFill flip="none" rotWithShape="1">
            <a:gsLst>
              <a:gs pos="69000">
                <a:srgbClr val="FFDFFF">
                  <a:alpha val="90000"/>
                </a:srgbClr>
              </a:gs>
              <a:gs pos="35000">
                <a:srgbClr val="FFCCFF">
                  <a:alpha val="90000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auto">
          <a:xfrm>
            <a:off x="3054350" y="3617258"/>
            <a:ext cx="4870450" cy="523220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>
              <a:defRPr/>
            </a:pPr>
            <a:endParaRPr lang="en-US" altLang="ja-JP" sz="1400" smtClean="0">
              <a:latin typeface="Arial Narrow" pitchFamily="34" charset="0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1400" smtClean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auto">
          <a:xfrm>
            <a:off x="2874682" y="4193322"/>
            <a:ext cx="4953000" cy="523220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>
              <a:defRPr/>
            </a:pPr>
            <a:endParaRPr lang="en-US" altLang="ja-JP" sz="1400" smtClean="0">
              <a:latin typeface="Arial Narrow" pitchFamily="34" charset="0"/>
              <a:ea typeface="HGP創英角ｺﾞｼｯｸUB" pitchFamily="50" charset="-128"/>
            </a:endParaRPr>
          </a:p>
          <a:p>
            <a:pPr algn="ctr">
              <a:defRPr/>
            </a:pPr>
            <a:endParaRPr lang="ja-JP" altLang="en-US" sz="1400" smtClean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31" name="AutoShape 61"/>
          <p:cNvSpPr>
            <a:spLocks noChangeArrowheads="1"/>
          </p:cNvSpPr>
          <p:nvPr/>
        </p:nvSpPr>
        <p:spPr bwMode="auto">
          <a:xfrm>
            <a:off x="4725852" y="5777501"/>
            <a:ext cx="4240741" cy="307777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32" name="AutoShape 61"/>
          <p:cNvSpPr>
            <a:spLocks noChangeArrowheads="1"/>
          </p:cNvSpPr>
          <p:nvPr/>
        </p:nvSpPr>
        <p:spPr bwMode="auto">
          <a:xfrm>
            <a:off x="4741682" y="6137541"/>
            <a:ext cx="4164409" cy="307777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 algn="ctr"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33" name="AutoShape 61"/>
          <p:cNvSpPr>
            <a:spLocks noChangeArrowheads="1"/>
          </p:cNvSpPr>
          <p:nvPr/>
        </p:nvSpPr>
        <p:spPr bwMode="auto">
          <a:xfrm>
            <a:off x="90657" y="2445388"/>
            <a:ext cx="7615730" cy="307777"/>
          </a:xfrm>
          <a:prstGeom prst="rect">
            <a:avLst/>
          </a:prstGeom>
          <a:gradFill flip="none" rotWithShape="1">
            <a:gsLst>
              <a:gs pos="69000">
                <a:srgbClr val="CCECFF">
                  <a:alpha val="89804"/>
                </a:srgbClr>
              </a:gs>
              <a:gs pos="35000">
                <a:srgbClr val="CCECFF">
                  <a:alpha val="89804"/>
                </a:srgbClr>
              </a:gs>
              <a:gs pos="0">
                <a:schemeClr val="bg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  <a:tileRect/>
          </a:gradFill>
          <a:ln w="3175">
            <a:noFill/>
            <a:prstDash val="solid"/>
          </a:ln>
          <a:effectLst/>
        </p:spPr>
        <p:txBody>
          <a:bodyPr lIns="0" rIns="0">
            <a:spAutoFit/>
          </a:bodyPr>
          <a:lstStyle/>
          <a:p>
            <a:pPr>
              <a:defRPr/>
            </a:pP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grpSp>
        <p:nvGrpSpPr>
          <p:cNvPr id="34" name="グループ化 1"/>
          <p:cNvGrpSpPr>
            <a:grpSpLocks/>
          </p:cNvGrpSpPr>
          <p:nvPr/>
        </p:nvGrpSpPr>
        <p:grpSpPr bwMode="auto">
          <a:xfrm>
            <a:off x="207080" y="5747356"/>
            <a:ext cx="2710394" cy="822280"/>
            <a:chOff x="2451322" y="5702406"/>
            <a:chExt cx="2501678" cy="822936"/>
          </a:xfrm>
        </p:grpSpPr>
        <p:sp>
          <p:nvSpPr>
            <p:cNvPr id="35" name="テキスト ボックス 53"/>
            <p:cNvSpPr txBox="1">
              <a:spLocks noChangeArrowheads="1"/>
            </p:cNvSpPr>
            <p:nvPr/>
          </p:nvSpPr>
          <p:spPr bwMode="auto">
            <a:xfrm>
              <a:off x="2451322" y="5702406"/>
              <a:ext cx="2501677" cy="82293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0" bIns="0"/>
            <a:lstStyle/>
            <a:p>
              <a:r>
                <a:rPr lang="en-US" altLang="ja-JP" sz="1400" dirty="0" smtClean="0">
                  <a:latin typeface="Arial Narrow" pitchFamily="34" charset="0"/>
                </a:rPr>
                <a:t>Example:</a:t>
              </a:r>
              <a:endParaRPr lang="ja-JP" altLang="en-US" sz="1400" dirty="0">
                <a:latin typeface="Arial Narrow" pitchFamily="34" charset="0"/>
              </a:endParaRPr>
            </a:p>
          </p:txBody>
        </p:sp>
        <p:sp>
          <p:nvSpPr>
            <p:cNvPr id="36" name="AutoShape 61"/>
            <p:cNvSpPr>
              <a:spLocks noChangeArrowheads="1"/>
            </p:cNvSpPr>
            <p:nvPr/>
          </p:nvSpPr>
          <p:spPr bwMode="auto">
            <a:xfrm>
              <a:off x="2451323" y="5913463"/>
              <a:ext cx="2501677" cy="308023"/>
            </a:xfrm>
            <a:prstGeom prst="rect">
              <a:avLst/>
            </a:prstGeom>
            <a:gradFill flip="none" rotWithShape="1">
              <a:gsLst>
                <a:gs pos="69000">
                  <a:srgbClr val="FFDFFF">
                    <a:alpha val="90000"/>
                  </a:srgbClr>
                </a:gs>
                <a:gs pos="35000">
                  <a:srgbClr val="FFCCFF">
                    <a:alpha val="90000"/>
                  </a:srgbClr>
                </a:gs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 w="3175">
              <a:noFill/>
              <a:prstDash val="solid"/>
            </a:ln>
            <a:effectLst/>
          </p:spPr>
          <p:txBody>
            <a:bodyPr lIns="18000" rIns="180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>
                <a:defRPr/>
              </a:pPr>
              <a:r>
                <a:rPr lang="en-US" altLang="ja-JP" sz="1400" dirty="0" smtClean="0">
                  <a:latin typeface="Arial Narrow" pitchFamily="34" charset="0"/>
                  <a:ea typeface="HGP創英角ｺﾞｼｯｸUB" pitchFamily="50" charset="-128"/>
                </a:rPr>
                <a:t>Mainly carrier and media responds</a:t>
              </a:r>
              <a:endParaRPr lang="ja-JP" altLang="en-US" sz="1400" dirty="0" smtClean="0">
                <a:latin typeface="Arial Narrow" pitchFamily="34" charset="0"/>
                <a:ea typeface="HGP創英角ｺﾞｼｯｸUB" pitchFamily="50" charset="-128"/>
              </a:endParaRPr>
            </a:p>
          </p:txBody>
        </p:sp>
        <p:sp>
          <p:nvSpPr>
            <p:cNvPr id="37" name="AutoShape 61"/>
            <p:cNvSpPr>
              <a:spLocks noChangeArrowheads="1"/>
            </p:cNvSpPr>
            <p:nvPr/>
          </p:nvSpPr>
          <p:spPr bwMode="auto">
            <a:xfrm>
              <a:off x="2451323" y="6187105"/>
              <a:ext cx="2501677" cy="308023"/>
            </a:xfrm>
            <a:prstGeom prst="rect">
              <a:avLst/>
            </a:prstGeom>
            <a:gradFill flip="none" rotWithShape="1">
              <a:gsLst>
                <a:gs pos="69000">
                  <a:srgbClr val="CCECFF">
                    <a:alpha val="89804"/>
                  </a:srgbClr>
                </a:gs>
                <a:gs pos="35000">
                  <a:srgbClr val="CCECFF">
                    <a:alpha val="89804"/>
                  </a:srgbClr>
                </a:gs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  <a:tileRect/>
            </a:gradFill>
            <a:ln w="3175">
              <a:noFill/>
              <a:prstDash val="solid"/>
            </a:ln>
            <a:effectLst/>
          </p:spPr>
          <p:txBody>
            <a:bodyPr wrap="square" lIns="18000" rIns="1800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>
                <a:defRPr/>
              </a:pPr>
              <a:r>
                <a:rPr lang="en-US" altLang="ja-JP" sz="1400" dirty="0" smtClean="0">
                  <a:latin typeface="Arial Narrow" pitchFamily="34" charset="0"/>
                  <a:ea typeface="HGP創英角ｺﾞｼｯｸUB" pitchFamily="50" charset="-128"/>
                </a:rPr>
                <a:t>Mainly municipality responds</a:t>
              </a:r>
              <a:endParaRPr lang="ja-JP" altLang="en-US" sz="1400" dirty="0" smtClean="0">
                <a:latin typeface="Arial Narrow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39" name="AutoShape 61"/>
          <p:cNvSpPr>
            <a:spLocks noChangeArrowheads="1"/>
          </p:cNvSpPr>
          <p:nvPr/>
        </p:nvSpPr>
        <p:spPr bwMode="auto">
          <a:xfrm>
            <a:off x="304347" y="2104374"/>
            <a:ext cx="7950597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NTT Data etc: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Transmission of Disaster Information on Multilayer Telecommunication Medium Project #10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0" name="AutoShape 61"/>
          <p:cNvSpPr>
            <a:spLocks noChangeArrowheads="1"/>
          </p:cNvSpPr>
          <p:nvPr/>
        </p:nvSpPr>
        <p:spPr bwMode="auto">
          <a:xfrm>
            <a:off x="566508" y="2464736"/>
            <a:ext cx="5319475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Arial Narrow" pitchFamily="34" charset="0"/>
              </a:rPr>
              <a:t>NICT: Information Distribution Platform Test Bed Project</a:t>
            </a:r>
            <a:endParaRPr lang="ja-JP" altLang="en-US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AutoShape 61"/>
          <p:cNvSpPr>
            <a:spLocks noChangeArrowheads="1"/>
          </p:cNvSpPr>
          <p:nvPr/>
        </p:nvSpPr>
        <p:spPr bwMode="auto">
          <a:xfrm>
            <a:off x="5159375" y="6149324"/>
            <a:ext cx="4746625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Kyocera </a:t>
            </a:r>
            <a:r>
              <a:rPr lang="en-US" altLang="ja-JP" sz="1400" dirty="0" err="1" smtClean="0">
                <a:latin typeface="Arial Narrow" pitchFamily="34" charset="0"/>
              </a:rPr>
              <a:t>Comm</a:t>
            </a:r>
            <a:r>
              <a:rPr lang="en-US" altLang="ja-JP" sz="1400" dirty="0" smtClean="0">
                <a:latin typeface="Arial Narrow" pitchFamily="34" charset="0"/>
              </a:rPr>
              <a:t>: CATV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Emergency Restoration Project #9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2" name="AutoShape 61"/>
          <p:cNvSpPr>
            <a:spLocks noChangeArrowheads="1"/>
          </p:cNvSpPr>
          <p:nvPr/>
        </p:nvSpPr>
        <p:spPr bwMode="auto">
          <a:xfrm>
            <a:off x="859518" y="2834723"/>
            <a:ext cx="7496571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NTT </a:t>
            </a:r>
            <a:r>
              <a:rPr lang="en-US" altLang="ja-JP" sz="1400" dirty="0" err="1" smtClean="0">
                <a:latin typeface="Arial Narrow" pitchFamily="34" charset="0"/>
              </a:rPr>
              <a:t>Docomo</a:t>
            </a:r>
            <a:r>
              <a:rPr lang="en-US" altLang="ja-JP" sz="1400" dirty="0" smtClean="0">
                <a:latin typeface="Arial Narrow" pitchFamily="34" charset="0"/>
              </a:rPr>
              <a:t> etc: Measures of Traffic Congestion  and Dynamic Control Project #1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3" name="AutoShape 61"/>
          <p:cNvSpPr>
            <a:spLocks noChangeArrowheads="1"/>
          </p:cNvSpPr>
          <p:nvPr/>
        </p:nvSpPr>
        <p:spPr bwMode="auto">
          <a:xfrm>
            <a:off x="1162524" y="3246745"/>
            <a:ext cx="7423939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Mitsubishi electric etc: High Compression and Low Latency Video Transmission Project #7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4" name="AutoShape 61"/>
          <p:cNvSpPr>
            <a:spLocks noChangeArrowheads="1"/>
          </p:cNvSpPr>
          <p:nvPr/>
        </p:nvSpPr>
        <p:spPr bwMode="auto">
          <a:xfrm>
            <a:off x="3614913" y="3660121"/>
            <a:ext cx="3905647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- Tohoku Univ. etc: 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Multi-layer Network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Project #4</a:t>
            </a:r>
            <a:endParaRPr lang="en-US" altLang="ja-JP" sz="1400" dirty="0">
              <a:latin typeface="Arial Narrow" pitchFamily="34" charset="0"/>
            </a:endParaRPr>
          </a:p>
          <a:p>
            <a:r>
              <a:rPr lang="en-US" altLang="ja-JP" sz="1400" dirty="0" smtClean="0">
                <a:latin typeface="Arial Narrow" pitchFamily="34" charset="0"/>
              </a:rPr>
              <a:t>- </a:t>
            </a:r>
            <a:r>
              <a:rPr lang="en-US" altLang="ja-JP" sz="1400" dirty="0" smtClean="0">
                <a:solidFill>
                  <a:srgbClr val="FF0000"/>
                </a:solidFill>
                <a:latin typeface="Arial Narrow" pitchFamily="34" charset="0"/>
              </a:rPr>
              <a:t>NICT: Wireless Mesh Test Bed Project</a:t>
            </a:r>
            <a:endParaRPr lang="ja-JP" altLang="en-US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auto">
          <a:xfrm>
            <a:off x="3617961" y="4161954"/>
            <a:ext cx="5389577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- Sky-Perfect TV:  VSAT</a:t>
            </a:r>
            <a:r>
              <a:rPr lang="ja-JP" altLang="en-US" sz="1400" dirty="0">
                <a:latin typeface="Arial Narrow" pitchFamily="34" charset="0"/>
              </a:rPr>
              <a:t>　</a:t>
            </a:r>
            <a:r>
              <a:rPr lang="en-US" altLang="ja-JP" sz="1400" dirty="0" smtClean="0">
                <a:latin typeface="Arial Narrow" pitchFamily="34" charset="0"/>
              </a:rPr>
              <a:t>Project #5</a:t>
            </a:r>
            <a:endParaRPr lang="en-US" altLang="ja-JP" sz="1400" dirty="0">
              <a:latin typeface="Arial Narrow" pitchFamily="34" charset="0"/>
            </a:endParaRPr>
          </a:p>
          <a:p>
            <a:r>
              <a:rPr lang="en-US" altLang="ja-JP" sz="1400" dirty="0" smtClean="0">
                <a:latin typeface="Arial Narrow" pitchFamily="34" charset="0"/>
              </a:rPr>
              <a:t>- </a:t>
            </a:r>
            <a:r>
              <a:rPr lang="en-US" altLang="ja-JP" sz="1400" dirty="0" smtClean="0">
                <a:solidFill>
                  <a:srgbClr val="FF0000"/>
                </a:solidFill>
                <a:latin typeface="Arial Narrow" pitchFamily="34" charset="0"/>
              </a:rPr>
              <a:t>NICT:</a:t>
            </a:r>
            <a:r>
              <a:rPr lang="ja-JP" altLang="en-US" sz="1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ja-JP" sz="1400" dirty="0" smtClean="0">
                <a:solidFill>
                  <a:srgbClr val="FF0000"/>
                </a:solidFill>
                <a:latin typeface="Arial Narrow" pitchFamily="34" charset="0"/>
              </a:rPr>
              <a:t>Satellite Telecommunication Test Bed Project</a:t>
            </a:r>
            <a:endParaRPr lang="ja-JP" altLang="en-US" sz="1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>
            <a:off x="4167056" y="4769785"/>
            <a:ext cx="5242975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- KDDI etc: Disaster-proof Network Control Project #3</a:t>
            </a:r>
            <a:endParaRPr lang="en-US" altLang="ja-JP" sz="1400" dirty="0">
              <a:latin typeface="Arial Narrow" pitchFamily="34" charset="0"/>
            </a:endParaRPr>
          </a:p>
          <a:p>
            <a:r>
              <a:rPr lang="en-US" altLang="ja-JP" sz="1400" dirty="0" smtClean="0">
                <a:latin typeface="Arial Narrow" pitchFamily="34" charset="0"/>
              </a:rPr>
              <a:t>- NICT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Optical Network Test Bed Project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7" name="AutoShape 61"/>
          <p:cNvSpPr>
            <a:spLocks noChangeArrowheads="1"/>
          </p:cNvSpPr>
          <p:nvPr/>
        </p:nvSpPr>
        <p:spPr bwMode="auto">
          <a:xfrm>
            <a:off x="4210050" y="5357161"/>
            <a:ext cx="3645958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</a:rPr>
              <a:t>NTT etc: ICT Resource Unit Project #2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48" name="AutoShape 61"/>
          <p:cNvSpPr>
            <a:spLocks noChangeArrowheads="1"/>
          </p:cNvSpPr>
          <p:nvPr/>
        </p:nvSpPr>
        <p:spPr bwMode="auto">
          <a:xfrm>
            <a:off x="4963551" y="5814361"/>
            <a:ext cx="4838773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DX antenna: CATV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Emergency Restoration Project #8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38" name="AutoShape 61"/>
          <p:cNvSpPr>
            <a:spLocks noChangeArrowheads="1"/>
          </p:cNvSpPr>
          <p:nvPr/>
        </p:nvSpPr>
        <p:spPr bwMode="auto">
          <a:xfrm>
            <a:off x="287205" y="1762339"/>
            <a:ext cx="490140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altLang="ja-JP" sz="1400" dirty="0" smtClean="0">
                <a:latin typeface="Arial Narrow" pitchFamily="34" charset="0"/>
              </a:rPr>
              <a:t>NHK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etc: Combining Broadcasting and Telecomm. </a:t>
            </a:r>
            <a:r>
              <a:rPr lang="ja-JP" altLang="en-US" sz="1400" dirty="0" smtClean="0">
                <a:latin typeface="Arial Narrow" pitchFamily="34" charset="0"/>
              </a:rPr>
              <a:t> </a:t>
            </a:r>
            <a:r>
              <a:rPr lang="en-US" altLang="ja-JP" sz="1400" dirty="0" smtClean="0">
                <a:latin typeface="Arial Narrow" pitchFamily="34" charset="0"/>
              </a:rPr>
              <a:t>Project #6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63" name="AutoShape 61"/>
          <p:cNvSpPr>
            <a:spLocks noChangeArrowheads="1"/>
          </p:cNvSpPr>
          <p:nvPr/>
        </p:nvSpPr>
        <p:spPr bwMode="auto">
          <a:xfrm>
            <a:off x="101483" y="851776"/>
            <a:ext cx="2271844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Alarm of disaster occurrence, Inform evacuation program</a:t>
            </a:r>
          </a:p>
        </p:txBody>
      </p:sp>
      <p:sp>
        <p:nvSpPr>
          <p:cNvPr id="66" name="AutoShape 65"/>
          <p:cNvSpPr>
            <a:spLocks noChangeArrowheads="1"/>
          </p:cNvSpPr>
          <p:nvPr/>
        </p:nvSpPr>
        <p:spPr bwMode="auto">
          <a:xfrm>
            <a:off x="2399732" y="851775"/>
            <a:ext cx="1994958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Safety confirmation, Evacuator identification</a:t>
            </a:r>
            <a:endParaRPr lang="en-US" altLang="ja-JP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67" name="AutoShape 66"/>
          <p:cNvSpPr>
            <a:spLocks noChangeArrowheads="1"/>
          </p:cNvSpPr>
          <p:nvPr/>
        </p:nvSpPr>
        <p:spPr bwMode="auto">
          <a:xfrm>
            <a:off x="4399445" y="851778"/>
            <a:ext cx="1710990" cy="81724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square"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First aid, Inform to evacuator and/or evacuation site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68" name="AutoShape 68"/>
          <p:cNvSpPr>
            <a:spLocks noChangeArrowheads="1"/>
          </p:cNvSpPr>
          <p:nvPr/>
        </p:nvSpPr>
        <p:spPr bwMode="auto">
          <a:xfrm>
            <a:off x="6148273" y="851775"/>
            <a:ext cx="2185855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Unification of information toward recovery</a:t>
            </a:r>
            <a:endParaRPr lang="ja-JP" altLang="en-US" sz="1400" dirty="0">
              <a:latin typeface="Arial Narrow" pitchFamily="34" charset="0"/>
              <a:ea typeface="HGP創英角ｺﾞｼｯｸUB" pitchFamily="50" charset="-128"/>
            </a:endParaRPr>
          </a:p>
        </p:txBody>
      </p:sp>
      <p:sp>
        <p:nvSpPr>
          <p:cNvPr id="69" name="AutoShape 69"/>
          <p:cNvSpPr>
            <a:spLocks noChangeArrowheads="1"/>
          </p:cNvSpPr>
          <p:nvPr/>
        </p:nvSpPr>
        <p:spPr bwMode="auto">
          <a:xfrm>
            <a:off x="8379856" y="851775"/>
            <a:ext cx="1399484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square" lIns="18000" rIns="18000">
            <a:spAutoFit/>
          </a:bodyPr>
          <a:lstStyle/>
          <a:p>
            <a:r>
              <a:rPr lang="en-US" altLang="ja-JP" sz="1400" dirty="0" smtClean="0">
                <a:latin typeface="Arial Narrow" pitchFamily="34" charset="0"/>
                <a:ea typeface="HGP創英角ｺﾞｼｯｸUB" pitchFamily="50" charset="-128"/>
              </a:rPr>
              <a:t>Total recovery assistance</a:t>
            </a:r>
            <a:endParaRPr lang="en-US" altLang="ja-JP" sz="1400" dirty="0">
              <a:latin typeface="Arial Narrow" pitchFamily="34" charset="0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453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0546" y="1304889"/>
            <a:ext cx="8134507" cy="5155987"/>
          </a:xfrm>
          <a:prstGeom prst="rect">
            <a:avLst/>
          </a:prstGeom>
          <a:solidFill>
            <a:srgbClr val="E0FF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AU" altLang="ja-JP" i="1" dirty="0" smtClean="0">
                <a:solidFill>
                  <a:srgbClr val="000000"/>
                </a:solidFill>
                <a:cs typeface="Lucida Grande"/>
              </a:rPr>
              <a:t>Test bed construction in Tohoku University by NICT</a:t>
            </a:r>
            <a:endParaRPr kumimoji="1" lang="ja-JP" altLang="en-US" i="1" dirty="0">
              <a:solidFill>
                <a:srgbClr val="000000"/>
              </a:solidFill>
              <a:cs typeface="Lucida Grande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69624" y="6460875"/>
            <a:ext cx="2311400" cy="173832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09182" y="6"/>
            <a:ext cx="5843939" cy="49970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AU" altLang="ja-JP" sz="3100" dirty="0" smtClean="0">
                <a:cs typeface="Arial" pitchFamily="34" charset="0"/>
              </a:rPr>
              <a:t>Resilient</a:t>
            </a:r>
            <a:r>
              <a:rPr kumimoji="1" lang="en-AU" altLang="ja-JP" dirty="0" smtClean="0">
                <a:latin typeface="+mn-lt"/>
                <a:cs typeface="Gill Sans"/>
              </a:rPr>
              <a:t> ICT Network Project</a:t>
            </a:r>
            <a:endParaRPr kumimoji="1" lang="ja-JP" altLang="en-US" dirty="0">
              <a:latin typeface="+mn-lt"/>
              <a:cs typeface="Gill Sans"/>
            </a:endParaRPr>
          </a:p>
        </p:txBody>
      </p:sp>
      <p:sp>
        <p:nvSpPr>
          <p:cNvPr id="768" name="円柱 767"/>
          <p:cNvSpPr/>
          <p:nvPr/>
        </p:nvSpPr>
        <p:spPr>
          <a:xfrm>
            <a:off x="1617855" y="3126058"/>
            <a:ext cx="5828362" cy="3240360"/>
          </a:xfrm>
          <a:prstGeom prst="ca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75000"/>
                </a:schemeClr>
              </a:gs>
              <a:gs pos="50000">
                <a:schemeClr val="accent2">
                  <a:lumMod val="20000"/>
                  <a:lumOff val="80000"/>
                  <a:alpha val="75000"/>
                </a:schemeClr>
              </a:gs>
              <a:gs pos="100000">
                <a:schemeClr val="accent2">
                  <a:lumMod val="60000"/>
                  <a:lumOff val="40000"/>
                  <a:alpha val="7500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609" tIns="32805" rIns="65609" bIns="32805" rtlCol="0" anchor="ctr"/>
          <a:lstStyle/>
          <a:p>
            <a:pPr algn="ctr"/>
            <a:endParaRPr lang="ja-JP" altLang="en-US" sz="900" dirty="0">
              <a:solidFill>
                <a:srgbClr val="0000FF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70" name="テキスト ボックス 769"/>
          <p:cNvSpPr txBox="1"/>
          <p:nvPr/>
        </p:nvSpPr>
        <p:spPr>
          <a:xfrm>
            <a:off x="825108" y="844513"/>
            <a:ext cx="7969560" cy="4352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72000" tIns="32653" rIns="72000" bIns="32653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chemeClr val="bg1"/>
                </a:solidFill>
              </a:rPr>
              <a:t>Collaboration </a:t>
            </a:r>
            <a:r>
              <a:rPr lang="en-US" altLang="ja-JP" sz="2400" i="1" dirty="0" smtClean="0">
                <a:solidFill>
                  <a:schemeClr val="bg1"/>
                </a:solidFill>
                <a:cs typeface="Arial" pitchFamily="34" charset="0"/>
              </a:rPr>
              <a:t>among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 </a:t>
            </a:r>
            <a:r>
              <a:rPr lang="ja-JP" altLang="en-US" sz="2400" i="1" dirty="0" smtClean="0">
                <a:solidFill>
                  <a:schemeClr val="bg1"/>
                </a:solidFill>
              </a:rPr>
              <a:t>ＮＩＣＴ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, Tohoku </a:t>
            </a:r>
            <a:r>
              <a:rPr lang="en-US" altLang="ja-JP" sz="2400" i="1" dirty="0" err="1" smtClean="0">
                <a:solidFill>
                  <a:schemeClr val="bg1"/>
                </a:solidFill>
              </a:rPr>
              <a:t>Univ.and</a:t>
            </a:r>
            <a:r>
              <a:rPr lang="en-US" altLang="ja-JP" sz="2400" i="1" dirty="0" smtClean="0">
                <a:solidFill>
                  <a:schemeClr val="bg1"/>
                </a:solidFill>
              </a:rPr>
              <a:t> Industries</a:t>
            </a:r>
            <a:endParaRPr lang="ja-JP" altLang="en-US" sz="2400" i="1" dirty="0">
              <a:solidFill>
                <a:schemeClr val="bg1"/>
              </a:solidFill>
            </a:endParaRPr>
          </a:p>
        </p:txBody>
      </p:sp>
      <p:grpSp>
        <p:nvGrpSpPr>
          <p:cNvPr id="771" name="グループ化 425"/>
          <p:cNvGrpSpPr/>
          <p:nvPr/>
        </p:nvGrpSpPr>
        <p:grpSpPr>
          <a:xfrm>
            <a:off x="4406939" y="1653936"/>
            <a:ext cx="2777396" cy="1003407"/>
            <a:chOff x="712168" y="4224536"/>
            <a:chExt cx="3312368" cy="1293120"/>
          </a:xfrm>
          <a:noFill/>
        </p:grpSpPr>
        <p:sp>
          <p:nvSpPr>
            <p:cNvPr id="772" name="正方形/長方形 771"/>
            <p:cNvSpPr/>
            <p:nvPr/>
          </p:nvSpPr>
          <p:spPr>
            <a:xfrm>
              <a:off x="712168" y="4224536"/>
              <a:ext cx="3312368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73" name="テキスト ボックス 772"/>
            <p:cNvSpPr txBox="1"/>
            <p:nvPr/>
          </p:nvSpPr>
          <p:spPr>
            <a:xfrm>
              <a:off x="784176" y="4446725"/>
              <a:ext cx="3096344" cy="10709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i="1" dirty="0" smtClean="0">
                  <a:solidFill>
                    <a:schemeClr val="accent6">
                      <a:lumMod val="50000"/>
                    </a:schemeClr>
                  </a:solidFill>
                  <a:cs typeface="Lucida Grande"/>
                </a:rPr>
                <a:t>Resilient ICT Research Center</a:t>
              </a:r>
              <a:endParaRPr lang="ja-JP" altLang="en-US" sz="2400" i="1" dirty="0">
                <a:solidFill>
                  <a:schemeClr val="accent6">
                    <a:lumMod val="50000"/>
                  </a:schemeClr>
                </a:solidFill>
                <a:cs typeface="Lucida Grande"/>
              </a:endParaRPr>
            </a:p>
          </p:txBody>
        </p:sp>
      </p:grpSp>
      <p:sp>
        <p:nvSpPr>
          <p:cNvPr id="775" name="角丸四角形 774"/>
          <p:cNvSpPr/>
          <p:nvPr/>
        </p:nvSpPr>
        <p:spPr>
          <a:xfrm>
            <a:off x="423111" y="1900998"/>
            <a:ext cx="3697517" cy="1807921"/>
          </a:xfrm>
          <a:prstGeom prst="roundRect">
            <a:avLst>
              <a:gd name="adj" fmla="val 8038"/>
            </a:avLst>
          </a:prstGeom>
          <a:solidFill>
            <a:srgbClr val="FFFF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cs typeface="Lucida Grande"/>
            </a:endParaRPr>
          </a:p>
        </p:txBody>
      </p:sp>
      <p:sp>
        <p:nvSpPr>
          <p:cNvPr id="776" name="Rectangle 573"/>
          <p:cNvSpPr>
            <a:spLocks noChangeArrowheads="1"/>
          </p:cNvSpPr>
          <p:nvPr/>
        </p:nvSpPr>
        <p:spPr bwMode="auto">
          <a:xfrm>
            <a:off x="1934520" y="2902919"/>
            <a:ext cx="721638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77" name="Rectangle 582"/>
          <p:cNvSpPr>
            <a:spLocks noChangeArrowheads="1"/>
          </p:cNvSpPr>
          <p:nvPr/>
        </p:nvSpPr>
        <p:spPr bwMode="auto">
          <a:xfrm rot="1380000">
            <a:off x="1275774" y="3073090"/>
            <a:ext cx="29886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78" name="Rectangle 543"/>
          <p:cNvSpPr>
            <a:spLocks noChangeArrowheads="1"/>
          </p:cNvSpPr>
          <p:nvPr/>
        </p:nvSpPr>
        <p:spPr bwMode="auto">
          <a:xfrm rot="2100000">
            <a:off x="1611936" y="3312875"/>
            <a:ext cx="352018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79" name="Rectangle 607"/>
          <p:cNvSpPr>
            <a:spLocks noChangeArrowheads="1"/>
          </p:cNvSpPr>
          <p:nvPr/>
        </p:nvSpPr>
        <p:spPr bwMode="auto">
          <a:xfrm rot="2700000" flipH="1">
            <a:off x="2625566" y="3028387"/>
            <a:ext cx="299944" cy="4294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0" name="Rectangle 609"/>
          <p:cNvSpPr>
            <a:spLocks noChangeArrowheads="1"/>
          </p:cNvSpPr>
          <p:nvPr/>
        </p:nvSpPr>
        <p:spPr bwMode="auto">
          <a:xfrm flipH="1">
            <a:off x="2010596" y="3456459"/>
            <a:ext cx="45762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1" name="Rectangle 612"/>
          <p:cNvSpPr>
            <a:spLocks noChangeArrowheads="1"/>
          </p:cNvSpPr>
          <p:nvPr/>
        </p:nvSpPr>
        <p:spPr bwMode="auto">
          <a:xfrm rot="20040000" flipH="1">
            <a:off x="2607163" y="2735763"/>
            <a:ext cx="774440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2" name="Rectangle 616"/>
          <p:cNvSpPr>
            <a:spLocks noChangeArrowheads="1"/>
          </p:cNvSpPr>
          <p:nvPr/>
        </p:nvSpPr>
        <p:spPr bwMode="auto">
          <a:xfrm rot="19200000" flipH="1">
            <a:off x="1611968" y="3021027"/>
            <a:ext cx="352469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3" name="Rectangle 582"/>
          <p:cNvSpPr>
            <a:spLocks noChangeArrowheads="1"/>
          </p:cNvSpPr>
          <p:nvPr/>
        </p:nvSpPr>
        <p:spPr bwMode="auto">
          <a:xfrm>
            <a:off x="880138" y="2980746"/>
            <a:ext cx="29886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4" name="AutoShape 553" descr="縦線 (太)"/>
          <p:cNvSpPr>
            <a:spLocks noChangeArrowheads="1"/>
          </p:cNvSpPr>
          <p:nvPr/>
        </p:nvSpPr>
        <p:spPr bwMode="auto">
          <a:xfrm>
            <a:off x="1126578" y="2907561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5" name="Rectangle 612"/>
          <p:cNvSpPr>
            <a:spLocks noChangeArrowheads="1"/>
          </p:cNvSpPr>
          <p:nvPr/>
        </p:nvSpPr>
        <p:spPr bwMode="auto">
          <a:xfrm rot="19620000" flipH="1">
            <a:off x="2427402" y="3323689"/>
            <a:ext cx="440023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6" name="AutoShape 553" descr="縦線 (太)"/>
          <p:cNvSpPr>
            <a:spLocks noChangeArrowheads="1"/>
          </p:cNvSpPr>
          <p:nvPr/>
        </p:nvSpPr>
        <p:spPr bwMode="auto">
          <a:xfrm>
            <a:off x="2392199" y="3378571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7" name="Rectangle 612"/>
          <p:cNvSpPr>
            <a:spLocks noChangeArrowheads="1"/>
          </p:cNvSpPr>
          <p:nvPr/>
        </p:nvSpPr>
        <p:spPr bwMode="auto">
          <a:xfrm rot="19320000" flipH="1">
            <a:off x="1906944" y="3192183"/>
            <a:ext cx="84484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8" name="AutoShape 553" descr="縦線 (太)"/>
          <p:cNvSpPr>
            <a:spLocks noChangeArrowheads="1"/>
          </p:cNvSpPr>
          <p:nvPr/>
        </p:nvSpPr>
        <p:spPr bwMode="auto">
          <a:xfrm>
            <a:off x="1864171" y="3378571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89" name="Rectangle 612"/>
          <p:cNvSpPr>
            <a:spLocks noChangeArrowheads="1"/>
          </p:cNvSpPr>
          <p:nvPr/>
        </p:nvSpPr>
        <p:spPr bwMode="auto">
          <a:xfrm rot="16200000" flipH="1">
            <a:off x="1823074" y="2684245"/>
            <a:ext cx="311004" cy="3520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790" name="AutoShape 553" descr="縦線 (太)"/>
          <p:cNvSpPr>
            <a:spLocks noChangeArrowheads="1"/>
          </p:cNvSpPr>
          <p:nvPr/>
        </p:nvSpPr>
        <p:spPr bwMode="auto">
          <a:xfrm>
            <a:off x="1881733" y="2829741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pic>
        <p:nvPicPr>
          <p:cNvPr id="791" name="Picture 19" descr="C:\Users\Oosawa\AppData\Local\Microsoft\Windows\Temporary Internet Files\Content.IE5\SITQT4XW\MC900301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27" y="3194555"/>
            <a:ext cx="360348" cy="36880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Rectangle 653"/>
          <p:cNvSpPr>
            <a:spLocks noChangeArrowheads="1"/>
          </p:cNvSpPr>
          <p:nvPr/>
        </p:nvSpPr>
        <p:spPr bwMode="auto">
          <a:xfrm rot="5400000">
            <a:off x="1862375" y="2634153"/>
            <a:ext cx="91472" cy="52803"/>
          </a:xfrm>
          <a:prstGeom prst="rect">
            <a:avLst/>
          </a:prstGeom>
          <a:solidFill>
            <a:srgbClr val="FFC0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 sz="1600" dirty="0">
              <a:solidFill>
                <a:srgbClr val="000066"/>
              </a:solidFill>
              <a:ea typeface="Arial Unicode MS" pitchFamily="50" charset="-128"/>
              <a:cs typeface="Lucida Grande"/>
            </a:endParaRPr>
          </a:p>
        </p:txBody>
      </p:sp>
      <p:pic>
        <p:nvPicPr>
          <p:cNvPr id="793" name="Picture 5" descr="C:\Users\Oosawa\AppData\Local\Microsoft\Windows\Temporary Internet Files\Content.IE5\RVUWKS6T\MC9003246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5877" y="2688006"/>
            <a:ext cx="422470" cy="356781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Rectangle 612"/>
          <p:cNvSpPr>
            <a:spLocks noChangeArrowheads="1"/>
          </p:cNvSpPr>
          <p:nvPr/>
        </p:nvSpPr>
        <p:spPr bwMode="auto">
          <a:xfrm rot="360000" flipH="1">
            <a:off x="2737632" y="2963874"/>
            <a:ext cx="103845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pic>
        <p:nvPicPr>
          <p:cNvPr id="795" name="Picture 17" descr="C:\Users\Oosawa\AppData\Local\Microsoft\Windows\Temporary Internet Files\Content.IE5\SITQT4XW\MC90004587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124" y="2354320"/>
            <a:ext cx="370741" cy="342878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AutoShape 553" descr="縦線 (太)"/>
          <p:cNvSpPr>
            <a:spLocks noChangeArrowheads="1"/>
          </p:cNvSpPr>
          <p:nvPr/>
        </p:nvSpPr>
        <p:spPr bwMode="auto">
          <a:xfrm>
            <a:off x="2585849" y="2829741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pic>
        <p:nvPicPr>
          <p:cNvPr id="797" name="Picture 25" descr="C:\Users\Oosawa\Pictures\Microsoft クリップ オーガナイザ\j042896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9313" y="2285483"/>
            <a:ext cx="211235" cy="304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8" name="グループ化 60"/>
          <p:cNvGrpSpPr/>
          <p:nvPr/>
        </p:nvGrpSpPr>
        <p:grpSpPr>
          <a:xfrm>
            <a:off x="2232503" y="3053199"/>
            <a:ext cx="272844" cy="291294"/>
            <a:chOff x="5215759" y="6839272"/>
            <a:chExt cx="799229" cy="838200"/>
          </a:xfrm>
        </p:grpSpPr>
        <p:grpSp>
          <p:nvGrpSpPr>
            <p:cNvPr id="822" name="Group 19"/>
            <p:cNvGrpSpPr>
              <a:grpSpLocks/>
            </p:cNvGrpSpPr>
            <p:nvPr/>
          </p:nvGrpSpPr>
          <p:grpSpPr bwMode="auto">
            <a:xfrm rot="2909762">
              <a:off x="5456728" y="6947578"/>
              <a:ext cx="273050" cy="754988"/>
              <a:chOff x="186" y="239"/>
              <a:chExt cx="57" cy="65"/>
            </a:xfrm>
          </p:grpSpPr>
          <p:sp>
            <p:nvSpPr>
              <p:cNvPr id="851" name="AutoShape 20"/>
              <p:cNvSpPr>
                <a:spLocks noChangeArrowheads="1"/>
              </p:cNvSpPr>
              <p:nvPr/>
            </p:nvSpPr>
            <p:spPr bwMode="auto">
              <a:xfrm>
                <a:off x="186" y="239"/>
                <a:ext cx="57" cy="65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600" dirty="0">
                  <a:cs typeface="Lucida Grande"/>
                </a:endParaRPr>
              </a:p>
            </p:txBody>
          </p:sp>
          <p:grpSp>
            <p:nvGrpSpPr>
              <p:cNvPr id="852" name="Group 21"/>
              <p:cNvGrpSpPr>
                <a:grpSpLocks/>
              </p:cNvGrpSpPr>
              <p:nvPr/>
            </p:nvGrpSpPr>
            <p:grpSpPr bwMode="auto">
              <a:xfrm>
                <a:off x="191" y="257"/>
                <a:ext cx="30" cy="44"/>
                <a:chOff x="47" y="351"/>
                <a:chExt cx="30" cy="44"/>
              </a:xfrm>
            </p:grpSpPr>
            <p:grpSp>
              <p:nvGrpSpPr>
                <p:cNvPr id="853" name="Group 22"/>
                <p:cNvGrpSpPr>
                  <a:grpSpLocks/>
                </p:cNvGrpSpPr>
                <p:nvPr/>
              </p:nvGrpSpPr>
              <p:grpSpPr bwMode="auto">
                <a:xfrm>
                  <a:off x="47" y="351"/>
                  <a:ext cx="30" cy="8"/>
                  <a:chOff x="84" y="359"/>
                  <a:chExt cx="30" cy="8"/>
                </a:xfrm>
              </p:grpSpPr>
              <p:sp>
                <p:nvSpPr>
                  <p:cNvPr id="87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7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7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54" name="Group 26"/>
                <p:cNvGrpSpPr>
                  <a:grpSpLocks/>
                </p:cNvGrpSpPr>
                <p:nvPr/>
              </p:nvGrpSpPr>
              <p:grpSpPr bwMode="auto">
                <a:xfrm>
                  <a:off x="47" y="360"/>
                  <a:ext cx="30" cy="8"/>
                  <a:chOff x="84" y="359"/>
                  <a:chExt cx="30" cy="8"/>
                </a:xfrm>
              </p:grpSpPr>
              <p:sp>
                <p:nvSpPr>
                  <p:cNvPr id="86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55" name="Group 30"/>
                <p:cNvGrpSpPr>
                  <a:grpSpLocks/>
                </p:cNvGrpSpPr>
                <p:nvPr/>
              </p:nvGrpSpPr>
              <p:grpSpPr bwMode="auto">
                <a:xfrm>
                  <a:off x="47" y="369"/>
                  <a:ext cx="30" cy="8"/>
                  <a:chOff x="84" y="359"/>
                  <a:chExt cx="30" cy="8"/>
                </a:xfrm>
              </p:grpSpPr>
              <p:sp>
                <p:nvSpPr>
                  <p:cNvPr id="86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5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56" name="Group 34"/>
                <p:cNvGrpSpPr>
                  <a:grpSpLocks/>
                </p:cNvGrpSpPr>
                <p:nvPr/>
              </p:nvGrpSpPr>
              <p:grpSpPr bwMode="auto">
                <a:xfrm>
                  <a:off x="47" y="378"/>
                  <a:ext cx="30" cy="8"/>
                  <a:chOff x="84" y="359"/>
                  <a:chExt cx="30" cy="8"/>
                </a:xfrm>
              </p:grpSpPr>
              <p:sp>
                <p:nvSpPr>
                  <p:cNvPr id="86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57" name="Group 38"/>
                <p:cNvGrpSpPr>
                  <a:grpSpLocks/>
                </p:cNvGrpSpPr>
                <p:nvPr/>
              </p:nvGrpSpPr>
              <p:grpSpPr bwMode="auto">
                <a:xfrm>
                  <a:off x="47" y="387"/>
                  <a:ext cx="30" cy="8"/>
                  <a:chOff x="84" y="359"/>
                  <a:chExt cx="30" cy="8"/>
                </a:xfrm>
              </p:grpSpPr>
              <p:sp>
                <p:nvSpPr>
                  <p:cNvPr id="85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5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6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</p:grpSp>
        </p:grpSp>
        <p:sp>
          <p:nvSpPr>
            <p:cNvPr id="823" name="AutoShape 81"/>
            <p:cNvSpPr>
              <a:spLocks noChangeArrowheads="1"/>
            </p:cNvSpPr>
            <p:nvPr/>
          </p:nvSpPr>
          <p:spPr bwMode="auto">
            <a:xfrm>
              <a:off x="5671030" y="6967859"/>
              <a:ext cx="343958" cy="393700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00" dirty="0">
                <a:cs typeface="Lucida Grande"/>
              </a:endParaRPr>
            </a:p>
          </p:txBody>
        </p:sp>
        <p:grpSp>
          <p:nvGrpSpPr>
            <p:cNvPr id="824" name="Group 83"/>
            <p:cNvGrpSpPr>
              <a:grpSpLocks/>
            </p:cNvGrpSpPr>
            <p:nvPr/>
          </p:nvGrpSpPr>
          <p:grpSpPr bwMode="auto">
            <a:xfrm>
              <a:off x="5387264" y="6839272"/>
              <a:ext cx="343958" cy="838200"/>
              <a:chOff x="763" y="3631"/>
              <a:chExt cx="200" cy="528"/>
            </a:xfrm>
          </p:grpSpPr>
          <p:sp>
            <p:nvSpPr>
              <p:cNvPr id="825" name="AutoShape 84"/>
              <p:cNvSpPr>
                <a:spLocks noChangeArrowheads="1"/>
              </p:cNvSpPr>
              <p:nvPr/>
            </p:nvSpPr>
            <p:spPr bwMode="auto">
              <a:xfrm rot="-772862">
                <a:off x="763" y="3631"/>
                <a:ext cx="200" cy="528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1600" dirty="0">
                  <a:cs typeface="Lucida Grande"/>
                </a:endParaRPr>
              </a:p>
            </p:txBody>
          </p:sp>
          <p:grpSp>
            <p:nvGrpSpPr>
              <p:cNvPr id="826" name="Group 85"/>
              <p:cNvGrpSpPr>
                <a:grpSpLocks/>
              </p:cNvGrpSpPr>
              <p:nvPr/>
            </p:nvGrpSpPr>
            <p:grpSpPr bwMode="auto">
              <a:xfrm rot="-771941">
                <a:off x="787" y="3767"/>
                <a:ext cx="119" cy="359"/>
                <a:chOff x="84" y="359"/>
                <a:chExt cx="30" cy="53"/>
              </a:xfrm>
            </p:grpSpPr>
            <p:grpSp>
              <p:nvGrpSpPr>
                <p:cNvPr id="827" name="Group 86"/>
                <p:cNvGrpSpPr>
                  <a:grpSpLocks/>
                </p:cNvGrpSpPr>
                <p:nvPr/>
              </p:nvGrpSpPr>
              <p:grpSpPr bwMode="auto">
                <a:xfrm>
                  <a:off x="84" y="359"/>
                  <a:ext cx="30" cy="8"/>
                  <a:chOff x="84" y="359"/>
                  <a:chExt cx="30" cy="8"/>
                </a:xfrm>
              </p:grpSpPr>
              <p:sp>
                <p:nvSpPr>
                  <p:cNvPr id="84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9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5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28" name="Group 90"/>
                <p:cNvGrpSpPr>
                  <a:grpSpLocks/>
                </p:cNvGrpSpPr>
                <p:nvPr/>
              </p:nvGrpSpPr>
              <p:grpSpPr bwMode="auto">
                <a:xfrm>
                  <a:off x="84" y="368"/>
                  <a:ext cx="30" cy="8"/>
                  <a:chOff x="84" y="359"/>
                  <a:chExt cx="30" cy="8"/>
                </a:xfrm>
              </p:grpSpPr>
              <p:sp>
                <p:nvSpPr>
                  <p:cNvPr id="84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29" name="Group 94"/>
                <p:cNvGrpSpPr>
                  <a:grpSpLocks/>
                </p:cNvGrpSpPr>
                <p:nvPr/>
              </p:nvGrpSpPr>
              <p:grpSpPr bwMode="auto">
                <a:xfrm>
                  <a:off x="84" y="377"/>
                  <a:ext cx="30" cy="8"/>
                  <a:chOff x="84" y="359"/>
                  <a:chExt cx="30" cy="8"/>
                </a:xfrm>
              </p:grpSpPr>
              <p:sp>
                <p:nvSpPr>
                  <p:cNvPr id="842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3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30" name="Group 98"/>
                <p:cNvGrpSpPr>
                  <a:grpSpLocks/>
                </p:cNvGrpSpPr>
                <p:nvPr/>
              </p:nvGrpSpPr>
              <p:grpSpPr bwMode="auto">
                <a:xfrm>
                  <a:off x="84" y="386"/>
                  <a:ext cx="30" cy="8"/>
                  <a:chOff x="84" y="359"/>
                  <a:chExt cx="30" cy="8"/>
                </a:xfrm>
              </p:grpSpPr>
              <p:sp>
                <p:nvSpPr>
                  <p:cNvPr id="83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4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31" name="Group 102"/>
                <p:cNvGrpSpPr>
                  <a:grpSpLocks/>
                </p:cNvGrpSpPr>
                <p:nvPr/>
              </p:nvGrpSpPr>
              <p:grpSpPr bwMode="auto">
                <a:xfrm>
                  <a:off x="84" y="395"/>
                  <a:ext cx="30" cy="8"/>
                  <a:chOff x="84" y="359"/>
                  <a:chExt cx="30" cy="8"/>
                </a:xfrm>
              </p:grpSpPr>
              <p:sp>
                <p:nvSpPr>
                  <p:cNvPr id="836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37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38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  <p:grpSp>
              <p:nvGrpSpPr>
                <p:cNvPr id="832" name="Group 106"/>
                <p:cNvGrpSpPr>
                  <a:grpSpLocks/>
                </p:cNvGrpSpPr>
                <p:nvPr/>
              </p:nvGrpSpPr>
              <p:grpSpPr bwMode="auto">
                <a:xfrm>
                  <a:off x="84" y="404"/>
                  <a:ext cx="30" cy="8"/>
                  <a:chOff x="84" y="359"/>
                  <a:chExt cx="30" cy="8"/>
                </a:xfrm>
              </p:grpSpPr>
              <p:sp>
                <p:nvSpPr>
                  <p:cNvPr id="833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84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3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  <p:sp>
                <p:nvSpPr>
                  <p:cNvPr id="83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59"/>
                    <a:ext cx="8" cy="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 sz="1600" dirty="0">
                      <a:cs typeface="Lucida Grande"/>
                    </a:endParaRPr>
                  </a:p>
                </p:txBody>
              </p:sp>
            </p:grpSp>
          </p:grpSp>
        </p:grpSp>
      </p:grpSp>
      <p:grpSp>
        <p:nvGrpSpPr>
          <p:cNvPr id="799" name="グループ化 1264"/>
          <p:cNvGrpSpPr/>
          <p:nvPr/>
        </p:nvGrpSpPr>
        <p:grpSpPr>
          <a:xfrm>
            <a:off x="2052783" y="3273229"/>
            <a:ext cx="179293" cy="130689"/>
            <a:chOff x="1872226" y="9012481"/>
            <a:chExt cx="194923" cy="82677"/>
          </a:xfrm>
        </p:grpSpPr>
        <p:sp>
          <p:nvSpPr>
            <p:cNvPr id="820" name="Line 79"/>
            <p:cNvSpPr>
              <a:spLocks noChangeShapeType="1"/>
            </p:cNvSpPr>
            <p:nvPr/>
          </p:nvSpPr>
          <p:spPr bwMode="auto">
            <a:xfrm>
              <a:off x="1872226" y="9012481"/>
              <a:ext cx="193234" cy="82677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1600">
                <a:cs typeface="Lucida Grande"/>
              </a:endParaRPr>
            </a:p>
          </p:txBody>
        </p:sp>
        <p:sp>
          <p:nvSpPr>
            <p:cNvPr id="821" name="Line 80"/>
            <p:cNvSpPr>
              <a:spLocks noChangeShapeType="1"/>
            </p:cNvSpPr>
            <p:nvPr/>
          </p:nvSpPr>
          <p:spPr bwMode="auto">
            <a:xfrm flipH="1">
              <a:off x="1877290" y="9016037"/>
              <a:ext cx="189859" cy="79121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1600">
                <a:cs typeface="Lucida Grande"/>
              </a:endParaRPr>
            </a:p>
          </p:txBody>
        </p:sp>
      </p:grpSp>
      <p:pic>
        <p:nvPicPr>
          <p:cNvPr id="80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673" y="2479835"/>
            <a:ext cx="549713" cy="41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" name="Rectangle 683"/>
          <p:cNvSpPr>
            <a:spLocks noChangeArrowheads="1"/>
          </p:cNvSpPr>
          <p:nvPr/>
        </p:nvSpPr>
        <p:spPr bwMode="auto">
          <a:xfrm rot="19320000">
            <a:off x="2853342" y="2715337"/>
            <a:ext cx="88005" cy="54883"/>
          </a:xfrm>
          <a:prstGeom prst="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ja-JP" altLang="en-US" sz="1600" dirty="0">
              <a:solidFill>
                <a:srgbClr val="000066"/>
              </a:solidFill>
              <a:ea typeface="Arial Unicode MS" pitchFamily="50" charset="-128"/>
              <a:cs typeface="Lucida Grande"/>
            </a:endParaRPr>
          </a:p>
        </p:txBody>
      </p:sp>
      <p:sp>
        <p:nvSpPr>
          <p:cNvPr id="802" name="Rectangle 683"/>
          <p:cNvSpPr>
            <a:spLocks noChangeArrowheads="1"/>
          </p:cNvSpPr>
          <p:nvPr/>
        </p:nvSpPr>
        <p:spPr bwMode="auto">
          <a:xfrm rot="19320000">
            <a:off x="3046793" y="2609336"/>
            <a:ext cx="88005" cy="54883"/>
          </a:xfrm>
          <a:prstGeom prst="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ja-JP" altLang="en-US" sz="1600" dirty="0">
              <a:solidFill>
                <a:srgbClr val="000066"/>
              </a:solidFill>
              <a:ea typeface="Arial Unicode MS" pitchFamily="50" charset="-128"/>
              <a:cs typeface="Lucida Grande"/>
            </a:endParaRPr>
          </a:p>
        </p:txBody>
      </p:sp>
      <p:sp>
        <p:nvSpPr>
          <p:cNvPr id="803" name="Rectangle 609"/>
          <p:cNvSpPr>
            <a:spLocks noChangeArrowheads="1"/>
          </p:cNvSpPr>
          <p:nvPr/>
        </p:nvSpPr>
        <p:spPr bwMode="auto">
          <a:xfrm flipH="1">
            <a:off x="2947023" y="3160840"/>
            <a:ext cx="45762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804" name="AutoShape 553" descr="縦線 (太)"/>
          <p:cNvSpPr>
            <a:spLocks noChangeArrowheads="1"/>
          </p:cNvSpPr>
          <p:nvPr/>
        </p:nvSpPr>
        <p:spPr bwMode="auto">
          <a:xfrm>
            <a:off x="2761878" y="3104156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805" name="Rectangle 582"/>
          <p:cNvSpPr>
            <a:spLocks noChangeArrowheads="1"/>
          </p:cNvSpPr>
          <p:nvPr/>
        </p:nvSpPr>
        <p:spPr bwMode="auto">
          <a:xfrm rot="21405580">
            <a:off x="1251558" y="3243504"/>
            <a:ext cx="298865" cy="3658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806" name="AutoShape 553" descr="縦線 (太)"/>
          <p:cNvSpPr>
            <a:spLocks noChangeArrowheads="1"/>
          </p:cNvSpPr>
          <p:nvPr/>
        </p:nvSpPr>
        <p:spPr bwMode="auto">
          <a:xfrm>
            <a:off x="1512051" y="3104156"/>
            <a:ext cx="193610" cy="164650"/>
          </a:xfrm>
          <a:prstGeom prst="can">
            <a:avLst>
              <a:gd name="adj" fmla="val 51426"/>
            </a:avLst>
          </a:prstGeom>
          <a:pattFill prst="dkVert">
            <a:fgClr>
              <a:srgbClr val="FFFF00"/>
            </a:fgClr>
            <a:bgClr>
              <a:srgbClr val="FFCC00"/>
            </a:bgClr>
          </a:patt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807" name="Freeform 1333"/>
          <p:cNvSpPr>
            <a:spLocks/>
          </p:cNvSpPr>
          <p:nvPr/>
        </p:nvSpPr>
        <p:spPr bwMode="auto">
          <a:xfrm>
            <a:off x="772674" y="2805139"/>
            <a:ext cx="2986832" cy="359434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  <a:gd name="connsiteX0" fmla="*/ 0 w 10000"/>
              <a:gd name="connsiteY0" fmla="*/ 9904 h 10545"/>
              <a:gd name="connsiteX1" fmla="*/ 2968 w 10000"/>
              <a:gd name="connsiteY1" fmla="*/ 7442 h 10545"/>
              <a:gd name="connsiteX2" fmla="*/ 4000 w 10000"/>
              <a:gd name="connsiteY2" fmla="*/ 1878 h 10545"/>
              <a:gd name="connsiteX3" fmla="*/ 6429 w 10000"/>
              <a:gd name="connsiteY3" fmla="*/ 1464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29 w 10000"/>
              <a:gd name="connsiteY3" fmla="*/ 1464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545 w 10000"/>
              <a:gd name="connsiteY4" fmla="*/ 8228 h 10545"/>
              <a:gd name="connsiteX5" fmla="*/ 8308 w 10000"/>
              <a:gd name="connsiteY5" fmla="*/ 9879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846 w 10000"/>
              <a:gd name="connsiteY4" fmla="*/ 7879 h 10545"/>
              <a:gd name="connsiteX5" fmla="*/ 8308 w 10000"/>
              <a:gd name="connsiteY5" fmla="*/ 9879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846 w 10000"/>
              <a:gd name="connsiteY4" fmla="*/ 7879 h 10545"/>
              <a:gd name="connsiteX5" fmla="*/ 8769 w 10000"/>
              <a:gd name="connsiteY5" fmla="*/ 9213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615 w 10000"/>
              <a:gd name="connsiteY3" fmla="*/ 1878 h 10545"/>
              <a:gd name="connsiteX4" fmla="*/ 7846 w 10000"/>
              <a:gd name="connsiteY4" fmla="*/ 7879 h 10545"/>
              <a:gd name="connsiteX5" fmla="*/ 8769 w 10000"/>
              <a:gd name="connsiteY5" fmla="*/ 9213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615 w 10000"/>
              <a:gd name="connsiteY3" fmla="*/ 1878 h 10545"/>
              <a:gd name="connsiteX4" fmla="*/ 7846 w 10000"/>
              <a:gd name="connsiteY4" fmla="*/ 7879 h 10545"/>
              <a:gd name="connsiteX5" fmla="*/ 8769 w 10000"/>
              <a:gd name="connsiteY5" fmla="*/ 9491 h 10545"/>
              <a:gd name="connsiteX6" fmla="*/ 10000 w 10000"/>
              <a:gd name="connsiteY6" fmla="*/ 8831 h 10545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7879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7879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9490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934"/>
              <a:gd name="connsiteX1" fmla="*/ 2462 w 10000"/>
              <a:gd name="connsiteY1" fmla="*/ 9491 h 10934"/>
              <a:gd name="connsiteX2" fmla="*/ 4000 w 10000"/>
              <a:gd name="connsiteY2" fmla="*/ 1878 h 10934"/>
              <a:gd name="connsiteX3" fmla="*/ 6615 w 10000"/>
              <a:gd name="connsiteY3" fmla="*/ 1878 h 10934"/>
              <a:gd name="connsiteX4" fmla="*/ 7846 w 10000"/>
              <a:gd name="connsiteY4" fmla="*/ 9490 h 10934"/>
              <a:gd name="connsiteX5" fmla="*/ 8769 w 10000"/>
              <a:gd name="connsiteY5" fmla="*/ 10545 h 10934"/>
              <a:gd name="connsiteX6" fmla="*/ 10000 w 10000"/>
              <a:gd name="connsiteY6" fmla="*/ 8831 h 10934"/>
              <a:gd name="connsiteX0" fmla="*/ 0 w 10769"/>
              <a:gd name="connsiteY0" fmla="*/ 9904 h 10996"/>
              <a:gd name="connsiteX1" fmla="*/ 2462 w 10769"/>
              <a:gd name="connsiteY1" fmla="*/ 9491 h 10996"/>
              <a:gd name="connsiteX2" fmla="*/ 4000 w 10769"/>
              <a:gd name="connsiteY2" fmla="*/ 1878 h 10996"/>
              <a:gd name="connsiteX3" fmla="*/ 6615 w 10769"/>
              <a:gd name="connsiteY3" fmla="*/ 1878 h 10996"/>
              <a:gd name="connsiteX4" fmla="*/ 7846 w 10769"/>
              <a:gd name="connsiteY4" fmla="*/ 9490 h 10996"/>
              <a:gd name="connsiteX5" fmla="*/ 8769 w 10769"/>
              <a:gd name="connsiteY5" fmla="*/ 10545 h 10996"/>
              <a:gd name="connsiteX6" fmla="*/ 10769 w 10769"/>
              <a:gd name="connsiteY6" fmla="*/ 9490 h 10996"/>
              <a:gd name="connsiteX0" fmla="*/ 0 w 10769"/>
              <a:gd name="connsiteY0" fmla="*/ 9904 h 10934"/>
              <a:gd name="connsiteX1" fmla="*/ 2462 w 10769"/>
              <a:gd name="connsiteY1" fmla="*/ 9491 h 10934"/>
              <a:gd name="connsiteX2" fmla="*/ 4000 w 10769"/>
              <a:gd name="connsiteY2" fmla="*/ 1878 h 10934"/>
              <a:gd name="connsiteX3" fmla="*/ 6615 w 10769"/>
              <a:gd name="connsiteY3" fmla="*/ 1878 h 10934"/>
              <a:gd name="connsiteX4" fmla="*/ 7846 w 10769"/>
              <a:gd name="connsiteY4" fmla="*/ 9490 h 10934"/>
              <a:gd name="connsiteX5" fmla="*/ 8769 w 10769"/>
              <a:gd name="connsiteY5" fmla="*/ 10545 h 10934"/>
              <a:gd name="connsiteX6" fmla="*/ 10769 w 10769"/>
              <a:gd name="connsiteY6" fmla="*/ 9490 h 10934"/>
              <a:gd name="connsiteX0" fmla="*/ 0 w 10769"/>
              <a:gd name="connsiteY0" fmla="*/ 11348 h 12273"/>
              <a:gd name="connsiteX1" fmla="*/ 2462 w 10769"/>
              <a:gd name="connsiteY1" fmla="*/ 10935 h 12273"/>
              <a:gd name="connsiteX2" fmla="*/ 4000 w 10769"/>
              <a:gd name="connsiteY2" fmla="*/ 3322 h 12273"/>
              <a:gd name="connsiteX3" fmla="*/ 6615 w 10769"/>
              <a:gd name="connsiteY3" fmla="*/ 3322 h 12273"/>
              <a:gd name="connsiteX4" fmla="*/ 8439 w 10769"/>
              <a:gd name="connsiteY4" fmla="*/ 1444 h 12273"/>
              <a:gd name="connsiteX5" fmla="*/ 8769 w 10769"/>
              <a:gd name="connsiteY5" fmla="*/ 11989 h 12273"/>
              <a:gd name="connsiteX6" fmla="*/ 10769 w 10769"/>
              <a:gd name="connsiteY6" fmla="*/ 10934 h 12273"/>
              <a:gd name="connsiteX0" fmla="*/ 0 w 10769"/>
              <a:gd name="connsiteY0" fmla="*/ 13885 h 14810"/>
              <a:gd name="connsiteX1" fmla="*/ 2462 w 10769"/>
              <a:gd name="connsiteY1" fmla="*/ 13472 h 14810"/>
              <a:gd name="connsiteX2" fmla="*/ 4000 w 10769"/>
              <a:gd name="connsiteY2" fmla="*/ 5859 h 14810"/>
              <a:gd name="connsiteX3" fmla="*/ 6615 w 10769"/>
              <a:gd name="connsiteY3" fmla="*/ 5859 h 14810"/>
              <a:gd name="connsiteX4" fmla="*/ 8439 w 10769"/>
              <a:gd name="connsiteY4" fmla="*/ 3981 h 14810"/>
              <a:gd name="connsiteX5" fmla="*/ 9528 w 10769"/>
              <a:gd name="connsiteY5" fmla="*/ 258 h 14810"/>
              <a:gd name="connsiteX6" fmla="*/ 10769 w 10769"/>
              <a:gd name="connsiteY6" fmla="*/ 13471 h 14810"/>
              <a:gd name="connsiteX0" fmla="*/ 0 w 10617"/>
              <a:gd name="connsiteY0" fmla="*/ 15488 h 16413"/>
              <a:gd name="connsiteX1" fmla="*/ 2462 w 10617"/>
              <a:gd name="connsiteY1" fmla="*/ 15075 h 16413"/>
              <a:gd name="connsiteX2" fmla="*/ 4000 w 10617"/>
              <a:gd name="connsiteY2" fmla="*/ 7462 h 16413"/>
              <a:gd name="connsiteX3" fmla="*/ 6615 w 10617"/>
              <a:gd name="connsiteY3" fmla="*/ 7462 h 16413"/>
              <a:gd name="connsiteX4" fmla="*/ 8439 w 10617"/>
              <a:gd name="connsiteY4" fmla="*/ 5584 h 16413"/>
              <a:gd name="connsiteX5" fmla="*/ 9528 w 10617"/>
              <a:gd name="connsiteY5" fmla="*/ 1861 h 16413"/>
              <a:gd name="connsiteX6" fmla="*/ 10617 w 10617"/>
              <a:gd name="connsiteY6" fmla="*/ 0 h 16413"/>
              <a:gd name="connsiteX0" fmla="*/ 0 w 10617"/>
              <a:gd name="connsiteY0" fmla="*/ 15488 h 16413"/>
              <a:gd name="connsiteX1" fmla="*/ 2462 w 10617"/>
              <a:gd name="connsiteY1" fmla="*/ 15075 h 16413"/>
              <a:gd name="connsiteX2" fmla="*/ 4000 w 10617"/>
              <a:gd name="connsiteY2" fmla="*/ 7462 h 16413"/>
              <a:gd name="connsiteX3" fmla="*/ 6615 w 10617"/>
              <a:gd name="connsiteY3" fmla="*/ 7462 h 16413"/>
              <a:gd name="connsiteX4" fmla="*/ 8439 w 10617"/>
              <a:gd name="connsiteY4" fmla="*/ 5584 h 16413"/>
              <a:gd name="connsiteX5" fmla="*/ 10617 w 10617"/>
              <a:gd name="connsiteY5" fmla="*/ 0 h 16413"/>
              <a:gd name="connsiteX0" fmla="*/ 0 w 9937"/>
              <a:gd name="connsiteY0" fmla="*/ 14558 h 15483"/>
              <a:gd name="connsiteX1" fmla="*/ 2462 w 9937"/>
              <a:gd name="connsiteY1" fmla="*/ 14145 h 15483"/>
              <a:gd name="connsiteX2" fmla="*/ 4000 w 9937"/>
              <a:gd name="connsiteY2" fmla="*/ 6532 h 15483"/>
              <a:gd name="connsiteX3" fmla="*/ 6615 w 9937"/>
              <a:gd name="connsiteY3" fmla="*/ 6532 h 15483"/>
              <a:gd name="connsiteX4" fmla="*/ 8439 w 9937"/>
              <a:gd name="connsiteY4" fmla="*/ 4654 h 15483"/>
              <a:gd name="connsiteX5" fmla="*/ 9937 w 9937"/>
              <a:gd name="connsiteY5" fmla="*/ 0 h 15483"/>
              <a:gd name="connsiteX0" fmla="*/ 0 w 10000"/>
              <a:gd name="connsiteY0" fmla="*/ 9403 h 10000"/>
              <a:gd name="connsiteX1" fmla="*/ 2478 w 10000"/>
              <a:gd name="connsiteY1" fmla="*/ 9136 h 10000"/>
              <a:gd name="connsiteX2" fmla="*/ 4025 w 10000"/>
              <a:gd name="connsiteY2" fmla="*/ 4219 h 10000"/>
              <a:gd name="connsiteX3" fmla="*/ 6849 w 10000"/>
              <a:gd name="connsiteY3" fmla="*/ 2405 h 10000"/>
              <a:gd name="connsiteX4" fmla="*/ 8493 w 10000"/>
              <a:gd name="connsiteY4" fmla="*/ 3006 h 10000"/>
              <a:gd name="connsiteX5" fmla="*/ 10000 w 10000"/>
              <a:gd name="connsiteY5" fmla="*/ 0 h 10000"/>
              <a:gd name="connsiteX0" fmla="*/ 0 w 10000"/>
              <a:gd name="connsiteY0" fmla="*/ 9403 h 10000"/>
              <a:gd name="connsiteX1" fmla="*/ 2478 w 10000"/>
              <a:gd name="connsiteY1" fmla="*/ 9136 h 10000"/>
              <a:gd name="connsiteX2" fmla="*/ 4025 w 10000"/>
              <a:gd name="connsiteY2" fmla="*/ 4219 h 10000"/>
              <a:gd name="connsiteX3" fmla="*/ 6849 w 10000"/>
              <a:gd name="connsiteY3" fmla="*/ 2405 h 10000"/>
              <a:gd name="connsiteX4" fmla="*/ 8630 w 10000"/>
              <a:gd name="connsiteY4" fmla="*/ 1202 h 10000"/>
              <a:gd name="connsiteX5" fmla="*/ 10000 w 10000"/>
              <a:gd name="connsiteY5" fmla="*/ 0 h 10000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025 w 10000"/>
              <a:gd name="connsiteY2" fmla="*/ 6022 h 11803"/>
              <a:gd name="connsiteX3" fmla="*/ 6849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246 w 10000"/>
              <a:gd name="connsiteY2" fmla="*/ 4809 h 11803"/>
              <a:gd name="connsiteX3" fmla="*/ 6849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246 w 10000"/>
              <a:gd name="connsiteY2" fmla="*/ 4809 h 11803"/>
              <a:gd name="connsiteX3" fmla="*/ 6849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246 w 10000"/>
              <a:gd name="connsiteY2" fmla="*/ 4809 h 11803"/>
              <a:gd name="connsiteX3" fmla="*/ 6849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246 w 10000"/>
              <a:gd name="connsiteY2" fmla="*/ 4809 h 11803"/>
              <a:gd name="connsiteX3" fmla="*/ 7260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10000"/>
              <a:gd name="connsiteY0" fmla="*/ 11206 h 11803"/>
              <a:gd name="connsiteX1" fmla="*/ 2478 w 10000"/>
              <a:gd name="connsiteY1" fmla="*/ 10939 h 11803"/>
              <a:gd name="connsiteX2" fmla="*/ 4246 w 10000"/>
              <a:gd name="connsiteY2" fmla="*/ 4809 h 11803"/>
              <a:gd name="connsiteX3" fmla="*/ 7260 w 10000"/>
              <a:gd name="connsiteY3" fmla="*/ 4208 h 11803"/>
              <a:gd name="connsiteX4" fmla="*/ 8630 w 10000"/>
              <a:gd name="connsiteY4" fmla="*/ 3005 h 11803"/>
              <a:gd name="connsiteX5" fmla="*/ 10000 w 10000"/>
              <a:gd name="connsiteY5" fmla="*/ 0 h 11803"/>
              <a:gd name="connsiteX0" fmla="*/ 0 w 8904"/>
              <a:gd name="connsiteY0" fmla="*/ 12023 h 12437"/>
              <a:gd name="connsiteX1" fmla="*/ 1382 w 8904"/>
              <a:gd name="connsiteY1" fmla="*/ 10939 h 12437"/>
              <a:gd name="connsiteX2" fmla="*/ 3150 w 8904"/>
              <a:gd name="connsiteY2" fmla="*/ 4809 h 12437"/>
              <a:gd name="connsiteX3" fmla="*/ 6164 w 8904"/>
              <a:gd name="connsiteY3" fmla="*/ 4208 h 12437"/>
              <a:gd name="connsiteX4" fmla="*/ 7534 w 8904"/>
              <a:gd name="connsiteY4" fmla="*/ 3005 h 12437"/>
              <a:gd name="connsiteX5" fmla="*/ 8904 w 8904"/>
              <a:gd name="connsiteY5" fmla="*/ 0 h 12437"/>
              <a:gd name="connsiteX0" fmla="*/ 0 w 10000"/>
              <a:gd name="connsiteY0" fmla="*/ 9667 h 9667"/>
              <a:gd name="connsiteX1" fmla="*/ 1552 w 10000"/>
              <a:gd name="connsiteY1" fmla="*/ 8796 h 9667"/>
              <a:gd name="connsiteX2" fmla="*/ 3538 w 10000"/>
              <a:gd name="connsiteY2" fmla="*/ 3867 h 9667"/>
              <a:gd name="connsiteX3" fmla="*/ 6923 w 10000"/>
              <a:gd name="connsiteY3" fmla="*/ 3383 h 9667"/>
              <a:gd name="connsiteX4" fmla="*/ 8461 w 10000"/>
              <a:gd name="connsiteY4" fmla="*/ 2416 h 9667"/>
              <a:gd name="connsiteX5" fmla="*/ 10000 w 10000"/>
              <a:gd name="connsiteY5" fmla="*/ 0 h 9667"/>
              <a:gd name="connsiteX0" fmla="*/ 721 w 10721"/>
              <a:gd name="connsiteY0" fmla="*/ 10000 h 10103"/>
              <a:gd name="connsiteX1" fmla="*/ 259 w 10721"/>
              <a:gd name="connsiteY1" fmla="*/ 6000 h 10103"/>
              <a:gd name="connsiteX2" fmla="*/ 2273 w 10721"/>
              <a:gd name="connsiteY2" fmla="*/ 9099 h 10103"/>
              <a:gd name="connsiteX3" fmla="*/ 4259 w 10721"/>
              <a:gd name="connsiteY3" fmla="*/ 4000 h 10103"/>
              <a:gd name="connsiteX4" fmla="*/ 7644 w 10721"/>
              <a:gd name="connsiteY4" fmla="*/ 3500 h 10103"/>
              <a:gd name="connsiteX5" fmla="*/ 9182 w 10721"/>
              <a:gd name="connsiteY5" fmla="*/ 2499 h 10103"/>
              <a:gd name="connsiteX6" fmla="*/ 10721 w 10721"/>
              <a:gd name="connsiteY6" fmla="*/ 0 h 10103"/>
              <a:gd name="connsiteX0" fmla="*/ 0 w 11385"/>
              <a:gd name="connsiteY0" fmla="*/ 5500 h 10103"/>
              <a:gd name="connsiteX1" fmla="*/ 923 w 11385"/>
              <a:gd name="connsiteY1" fmla="*/ 6000 h 10103"/>
              <a:gd name="connsiteX2" fmla="*/ 2937 w 11385"/>
              <a:gd name="connsiteY2" fmla="*/ 9099 h 10103"/>
              <a:gd name="connsiteX3" fmla="*/ 4923 w 11385"/>
              <a:gd name="connsiteY3" fmla="*/ 4000 h 10103"/>
              <a:gd name="connsiteX4" fmla="*/ 8308 w 11385"/>
              <a:gd name="connsiteY4" fmla="*/ 3500 h 10103"/>
              <a:gd name="connsiteX5" fmla="*/ 9846 w 11385"/>
              <a:gd name="connsiteY5" fmla="*/ 2499 h 10103"/>
              <a:gd name="connsiteX6" fmla="*/ 11385 w 11385"/>
              <a:gd name="connsiteY6" fmla="*/ 0 h 10103"/>
              <a:gd name="connsiteX0" fmla="*/ 0 w 11385"/>
              <a:gd name="connsiteY0" fmla="*/ 5500 h 9004"/>
              <a:gd name="connsiteX1" fmla="*/ 923 w 11385"/>
              <a:gd name="connsiteY1" fmla="*/ 6000 h 9004"/>
              <a:gd name="connsiteX2" fmla="*/ 3231 w 11385"/>
              <a:gd name="connsiteY2" fmla="*/ 8000 h 9004"/>
              <a:gd name="connsiteX3" fmla="*/ 4923 w 11385"/>
              <a:gd name="connsiteY3" fmla="*/ 4000 h 9004"/>
              <a:gd name="connsiteX4" fmla="*/ 8308 w 11385"/>
              <a:gd name="connsiteY4" fmla="*/ 3500 h 9004"/>
              <a:gd name="connsiteX5" fmla="*/ 9846 w 11385"/>
              <a:gd name="connsiteY5" fmla="*/ 2499 h 9004"/>
              <a:gd name="connsiteX6" fmla="*/ 11385 w 11385"/>
              <a:gd name="connsiteY6" fmla="*/ 0 h 9004"/>
              <a:gd name="connsiteX0" fmla="*/ 0 w 10000"/>
              <a:gd name="connsiteY0" fmla="*/ 6108 h 10000"/>
              <a:gd name="connsiteX1" fmla="*/ 811 w 10000"/>
              <a:gd name="connsiteY1" fmla="*/ 7774 h 10000"/>
              <a:gd name="connsiteX2" fmla="*/ 2838 w 10000"/>
              <a:gd name="connsiteY2" fmla="*/ 8885 h 10000"/>
              <a:gd name="connsiteX3" fmla="*/ 4324 w 10000"/>
              <a:gd name="connsiteY3" fmla="*/ 4442 h 10000"/>
              <a:gd name="connsiteX4" fmla="*/ 7297 w 10000"/>
              <a:gd name="connsiteY4" fmla="*/ 3887 h 10000"/>
              <a:gd name="connsiteX5" fmla="*/ 8648 w 10000"/>
              <a:gd name="connsiteY5" fmla="*/ 2775 h 10000"/>
              <a:gd name="connsiteX6" fmla="*/ 10000 w 10000"/>
              <a:gd name="connsiteY6" fmla="*/ 0 h 10000"/>
              <a:gd name="connsiteX0" fmla="*/ 135 w 10135"/>
              <a:gd name="connsiteY0" fmla="*/ 6108 h 10000"/>
              <a:gd name="connsiteX1" fmla="*/ 135 w 10135"/>
              <a:gd name="connsiteY1" fmla="*/ 6663 h 10000"/>
              <a:gd name="connsiteX2" fmla="*/ 946 w 10135"/>
              <a:gd name="connsiteY2" fmla="*/ 7774 h 10000"/>
              <a:gd name="connsiteX3" fmla="*/ 2973 w 10135"/>
              <a:gd name="connsiteY3" fmla="*/ 8885 h 10000"/>
              <a:gd name="connsiteX4" fmla="*/ 4459 w 10135"/>
              <a:gd name="connsiteY4" fmla="*/ 4442 h 10000"/>
              <a:gd name="connsiteX5" fmla="*/ 7432 w 10135"/>
              <a:gd name="connsiteY5" fmla="*/ 3887 h 10000"/>
              <a:gd name="connsiteX6" fmla="*/ 8783 w 10135"/>
              <a:gd name="connsiteY6" fmla="*/ 2775 h 10000"/>
              <a:gd name="connsiteX7" fmla="*/ 10135 w 10135"/>
              <a:gd name="connsiteY7" fmla="*/ 0 h 10000"/>
              <a:gd name="connsiteX0" fmla="*/ 0 w 10000"/>
              <a:gd name="connsiteY0" fmla="*/ 6108 h 10000"/>
              <a:gd name="connsiteX1" fmla="*/ 811 w 10000"/>
              <a:gd name="connsiteY1" fmla="*/ 7774 h 10000"/>
              <a:gd name="connsiteX2" fmla="*/ 2838 w 10000"/>
              <a:gd name="connsiteY2" fmla="*/ 8885 h 10000"/>
              <a:gd name="connsiteX3" fmla="*/ 4324 w 10000"/>
              <a:gd name="connsiteY3" fmla="*/ 4442 h 10000"/>
              <a:gd name="connsiteX4" fmla="*/ 7297 w 10000"/>
              <a:gd name="connsiteY4" fmla="*/ 3887 h 10000"/>
              <a:gd name="connsiteX5" fmla="*/ 8648 w 10000"/>
              <a:gd name="connsiteY5" fmla="*/ 2775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811 w 10000"/>
              <a:gd name="connsiteY1" fmla="*/ 7774 h 10000"/>
              <a:gd name="connsiteX2" fmla="*/ 2838 w 10000"/>
              <a:gd name="connsiteY2" fmla="*/ 8885 h 10000"/>
              <a:gd name="connsiteX3" fmla="*/ 4324 w 10000"/>
              <a:gd name="connsiteY3" fmla="*/ 4442 h 10000"/>
              <a:gd name="connsiteX4" fmla="*/ 7297 w 10000"/>
              <a:gd name="connsiteY4" fmla="*/ 3887 h 10000"/>
              <a:gd name="connsiteX5" fmla="*/ 8648 w 10000"/>
              <a:gd name="connsiteY5" fmla="*/ 2775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216 w 10000"/>
              <a:gd name="connsiteY1" fmla="*/ 8329 h 10000"/>
              <a:gd name="connsiteX2" fmla="*/ 2838 w 10000"/>
              <a:gd name="connsiteY2" fmla="*/ 8885 h 10000"/>
              <a:gd name="connsiteX3" fmla="*/ 4324 w 10000"/>
              <a:gd name="connsiteY3" fmla="*/ 4442 h 10000"/>
              <a:gd name="connsiteX4" fmla="*/ 7297 w 10000"/>
              <a:gd name="connsiteY4" fmla="*/ 3887 h 10000"/>
              <a:gd name="connsiteX5" fmla="*/ 8648 w 10000"/>
              <a:gd name="connsiteY5" fmla="*/ 2775 h 10000"/>
              <a:gd name="connsiteX6" fmla="*/ 10000 w 10000"/>
              <a:gd name="connsiteY6" fmla="*/ 0 h 10000"/>
              <a:gd name="connsiteX0" fmla="*/ 0 w 10000"/>
              <a:gd name="connsiteY0" fmla="*/ 6663 h 9444"/>
              <a:gd name="connsiteX1" fmla="*/ 1216 w 10000"/>
              <a:gd name="connsiteY1" fmla="*/ 8329 h 9444"/>
              <a:gd name="connsiteX2" fmla="*/ 2703 w 10000"/>
              <a:gd name="connsiteY2" fmla="*/ 8329 h 9444"/>
              <a:gd name="connsiteX3" fmla="*/ 4324 w 10000"/>
              <a:gd name="connsiteY3" fmla="*/ 4442 h 9444"/>
              <a:gd name="connsiteX4" fmla="*/ 7297 w 10000"/>
              <a:gd name="connsiteY4" fmla="*/ 3887 h 9444"/>
              <a:gd name="connsiteX5" fmla="*/ 8648 w 10000"/>
              <a:gd name="connsiteY5" fmla="*/ 2775 h 9444"/>
              <a:gd name="connsiteX6" fmla="*/ 10000 w 10000"/>
              <a:gd name="connsiteY6" fmla="*/ 0 h 9444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297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297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297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297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297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432 w 10000"/>
              <a:gd name="connsiteY4" fmla="*/ 4116 h 10589"/>
              <a:gd name="connsiteX5" fmla="*/ 8648 w 10000"/>
              <a:gd name="connsiteY5" fmla="*/ 2938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432 w 10000"/>
              <a:gd name="connsiteY4" fmla="*/ 4116 h 10589"/>
              <a:gd name="connsiteX5" fmla="*/ 8648 w 10000"/>
              <a:gd name="connsiteY5" fmla="*/ 2352 h 10589"/>
              <a:gd name="connsiteX6" fmla="*/ 10000 w 10000"/>
              <a:gd name="connsiteY6" fmla="*/ 0 h 10589"/>
              <a:gd name="connsiteX0" fmla="*/ 0 w 10000"/>
              <a:gd name="connsiteY0" fmla="*/ 7055 h 10589"/>
              <a:gd name="connsiteX1" fmla="*/ 1216 w 10000"/>
              <a:gd name="connsiteY1" fmla="*/ 8819 h 10589"/>
              <a:gd name="connsiteX2" fmla="*/ 2973 w 10000"/>
              <a:gd name="connsiteY2" fmla="*/ 9408 h 10589"/>
              <a:gd name="connsiteX3" fmla="*/ 4324 w 10000"/>
              <a:gd name="connsiteY3" fmla="*/ 4704 h 10589"/>
              <a:gd name="connsiteX4" fmla="*/ 7432 w 10000"/>
              <a:gd name="connsiteY4" fmla="*/ 4116 h 10589"/>
              <a:gd name="connsiteX5" fmla="*/ 8648 w 10000"/>
              <a:gd name="connsiteY5" fmla="*/ 2352 h 10589"/>
              <a:gd name="connsiteX6" fmla="*/ 10000 w 10000"/>
              <a:gd name="connsiteY6" fmla="*/ 0 h 10589"/>
              <a:gd name="connsiteX0" fmla="*/ 0 w 9865"/>
              <a:gd name="connsiteY0" fmla="*/ 7055 h 10589"/>
              <a:gd name="connsiteX1" fmla="*/ 1216 w 9865"/>
              <a:gd name="connsiteY1" fmla="*/ 8819 h 10589"/>
              <a:gd name="connsiteX2" fmla="*/ 2973 w 9865"/>
              <a:gd name="connsiteY2" fmla="*/ 9408 h 10589"/>
              <a:gd name="connsiteX3" fmla="*/ 4324 w 9865"/>
              <a:gd name="connsiteY3" fmla="*/ 4704 h 10589"/>
              <a:gd name="connsiteX4" fmla="*/ 7432 w 9865"/>
              <a:gd name="connsiteY4" fmla="*/ 4116 h 10589"/>
              <a:gd name="connsiteX5" fmla="*/ 8648 w 9865"/>
              <a:gd name="connsiteY5" fmla="*/ 2352 h 10589"/>
              <a:gd name="connsiteX6" fmla="*/ 9865 w 9865"/>
              <a:gd name="connsiteY6" fmla="*/ 0 h 10589"/>
              <a:gd name="connsiteX0" fmla="*/ 0 w 10000"/>
              <a:gd name="connsiteY0" fmla="*/ 6663 h 10000"/>
              <a:gd name="connsiteX1" fmla="*/ 1233 w 10000"/>
              <a:gd name="connsiteY1" fmla="*/ 8328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233 w 10000"/>
              <a:gd name="connsiteY1" fmla="*/ 8328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233 w 10000"/>
              <a:gd name="connsiteY1" fmla="*/ 8328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781 w 10000"/>
              <a:gd name="connsiteY1" fmla="*/ 8329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781 w 10000"/>
              <a:gd name="connsiteY1" fmla="*/ 8329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10000"/>
              <a:gd name="connsiteX1" fmla="*/ 1781 w 10000"/>
              <a:gd name="connsiteY1" fmla="*/ 8329 h 10000"/>
              <a:gd name="connsiteX2" fmla="*/ 3014 w 10000"/>
              <a:gd name="connsiteY2" fmla="*/ 8885 h 10000"/>
              <a:gd name="connsiteX3" fmla="*/ 4383 w 10000"/>
              <a:gd name="connsiteY3" fmla="*/ 4442 h 10000"/>
              <a:gd name="connsiteX4" fmla="*/ 7534 w 10000"/>
              <a:gd name="connsiteY4" fmla="*/ 3887 h 10000"/>
              <a:gd name="connsiteX5" fmla="*/ 8766 w 10000"/>
              <a:gd name="connsiteY5" fmla="*/ 2221 h 10000"/>
              <a:gd name="connsiteX6" fmla="*/ 10000 w 10000"/>
              <a:gd name="connsiteY6" fmla="*/ 0 h 10000"/>
              <a:gd name="connsiteX0" fmla="*/ 0 w 10000"/>
              <a:gd name="connsiteY0" fmla="*/ 6663 h 9332"/>
              <a:gd name="connsiteX1" fmla="*/ 1781 w 10000"/>
              <a:gd name="connsiteY1" fmla="*/ 8329 h 9332"/>
              <a:gd name="connsiteX2" fmla="*/ 3014 w 10000"/>
              <a:gd name="connsiteY2" fmla="*/ 8885 h 9332"/>
              <a:gd name="connsiteX3" fmla="*/ 4383 w 10000"/>
              <a:gd name="connsiteY3" fmla="*/ 4442 h 9332"/>
              <a:gd name="connsiteX4" fmla="*/ 7534 w 10000"/>
              <a:gd name="connsiteY4" fmla="*/ 3887 h 9332"/>
              <a:gd name="connsiteX5" fmla="*/ 8766 w 10000"/>
              <a:gd name="connsiteY5" fmla="*/ 2221 h 9332"/>
              <a:gd name="connsiteX6" fmla="*/ 10000 w 10000"/>
              <a:gd name="connsiteY6" fmla="*/ 0 h 9332"/>
              <a:gd name="connsiteX0" fmla="*/ 0 w 10000"/>
              <a:gd name="connsiteY0" fmla="*/ 7140 h 9616"/>
              <a:gd name="connsiteX1" fmla="*/ 1781 w 10000"/>
              <a:gd name="connsiteY1" fmla="*/ 8925 h 9616"/>
              <a:gd name="connsiteX2" fmla="*/ 3014 w 10000"/>
              <a:gd name="connsiteY2" fmla="*/ 9521 h 9616"/>
              <a:gd name="connsiteX3" fmla="*/ 4383 w 10000"/>
              <a:gd name="connsiteY3" fmla="*/ 4760 h 9616"/>
              <a:gd name="connsiteX4" fmla="*/ 7534 w 10000"/>
              <a:gd name="connsiteY4" fmla="*/ 4165 h 9616"/>
              <a:gd name="connsiteX5" fmla="*/ 8766 w 10000"/>
              <a:gd name="connsiteY5" fmla="*/ 2380 h 9616"/>
              <a:gd name="connsiteX6" fmla="*/ 10000 w 10000"/>
              <a:gd name="connsiteY6" fmla="*/ 0 h 9616"/>
              <a:gd name="connsiteX0" fmla="*/ 0 w 10000"/>
              <a:gd name="connsiteY0" fmla="*/ 7425 h 10000"/>
              <a:gd name="connsiteX1" fmla="*/ 1781 w 10000"/>
              <a:gd name="connsiteY1" fmla="*/ 9281 h 10000"/>
              <a:gd name="connsiteX2" fmla="*/ 3014 w 10000"/>
              <a:gd name="connsiteY2" fmla="*/ 9901 h 10000"/>
              <a:gd name="connsiteX3" fmla="*/ 4383 w 10000"/>
              <a:gd name="connsiteY3" fmla="*/ 4950 h 10000"/>
              <a:gd name="connsiteX4" fmla="*/ 7534 w 10000"/>
              <a:gd name="connsiteY4" fmla="*/ 4331 h 10000"/>
              <a:gd name="connsiteX5" fmla="*/ 8766 w 10000"/>
              <a:gd name="connsiteY5" fmla="*/ 2475 h 10000"/>
              <a:gd name="connsiteX6" fmla="*/ 10000 w 10000"/>
              <a:gd name="connsiteY6" fmla="*/ 0 h 10000"/>
              <a:gd name="connsiteX0" fmla="*/ 0 w 10000"/>
              <a:gd name="connsiteY0" fmla="*/ 7425 h 10494"/>
              <a:gd name="connsiteX1" fmla="*/ 1781 w 10000"/>
              <a:gd name="connsiteY1" fmla="*/ 9281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494"/>
              <a:gd name="connsiteX1" fmla="*/ 1781 w 10000"/>
              <a:gd name="connsiteY1" fmla="*/ 8663 h 10494"/>
              <a:gd name="connsiteX2" fmla="*/ 3014 w 10000"/>
              <a:gd name="connsiteY2" fmla="*/ 9901 h 10494"/>
              <a:gd name="connsiteX3" fmla="*/ 4383 w 10000"/>
              <a:gd name="connsiteY3" fmla="*/ 4950 h 10494"/>
              <a:gd name="connsiteX4" fmla="*/ 7534 w 10000"/>
              <a:gd name="connsiteY4" fmla="*/ 4331 h 10494"/>
              <a:gd name="connsiteX5" fmla="*/ 8766 w 10000"/>
              <a:gd name="connsiteY5" fmla="*/ 2475 h 10494"/>
              <a:gd name="connsiteX6" fmla="*/ 10000 w 10000"/>
              <a:gd name="connsiteY6" fmla="*/ 0 h 10494"/>
              <a:gd name="connsiteX0" fmla="*/ 0 w 10000"/>
              <a:gd name="connsiteY0" fmla="*/ 7425 h 10003"/>
              <a:gd name="connsiteX1" fmla="*/ 1781 w 10000"/>
              <a:gd name="connsiteY1" fmla="*/ 8663 h 10003"/>
              <a:gd name="connsiteX2" fmla="*/ 3014 w 10000"/>
              <a:gd name="connsiteY2" fmla="*/ 9901 h 10003"/>
              <a:gd name="connsiteX3" fmla="*/ 4383 w 10000"/>
              <a:gd name="connsiteY3" fmla="*/ 4950 h 10003"/>
              <a:gd name="connsiteX4" fmla="*/ 7534 w 10000"/>
              <a:gd name="connsiteY4" fmla="*/ 4331 h 10003"/>
              <a:gd name="connsiteX5" fmla="*/ 8766 w 10000"/>
              <a:gd name="connsiteY5" fmla="*/ 2475 h 10003"/>
              <a:gd name="connsiteX6" fmla="*/ 10000 w 10000"/>
              <a:gd name="connsiteY6" fmla="*/ 0 h 10003"/>
              <a:gd name="connsiteX0" fmla="*/ 0 w 10000"/>
              <a:gd name="connsiteY0" fmla="*/ 7425 h 10405"/>
              <a:gd name="connsiteX1" fmla="*/ 1781 w 10000"/>
              <a:gd name="connsiteY1" fmla="*/ 8663 h 10405"/>
              <a:gd name="connsiteX2" fmla="*/ 3014 w 10000"/>
              <a:gd name="connsiteY2" fmla="*/ 9901 h 10405"/>
              <a:gd name="connsiteX3" fmla="*/ 4383 w 10000"/>
              <a:gd name="connsiteY3" fmla="*/ 4950 h 10405"/>
              <a:gd name="connsiteX4" fmla="*/ 7534 w 10000"/>
              <a:gd name="connsiteY4" fmla="*/ 4331 h 10405"/>
              <a:gd name="connsiteX5" fmla="*/ 8766 w 10000"/>
              <a:gd name="connsiteY5" fmla="*/ 2475 h 10405"/>
              <a:gd name="connsiteX6" fmla="*/ 10000 w 10000"/>
              <a:gd name="connsiteY6" fmla="*/ 0 h 10405"/>
              <a:gd name="connsiteX0" fmla="*/ 0 w 10000"/>
              <a:gd name="connsiteY0" fmla="*/ 7425 h 10405"/>
              <a:gd name="connsiteX1" fmla="*/ 1781 w 10000"/>
              <a:gd name="connsiteY1" fmla="*/ 8663 h 10405"/>
              <a:gd name="connsiteX2" fmla="*/ 3014 w 10000"/>
              <a:gd name="connsiteY2" fmla="*/ 9901 h 10405"/>
              <a:gd name="connsiteX3" fmla="*/ 4383 w 10000"/>
              <a:gd name="connsiteY3" fmla="*/ 4950 h 10405"/>
              <a:gd name="connsiteX4" fmla="*/ 7534 w 10000"/>
              <a:gd name="connsiteY4" fmla="*/ 4331 h 10405"/>
              <a:gd name="connsiteX5" fmla="*/ 8766 w 10000"/>
              <a:gd name="connsiteY5" fmla="*/ 2475 h 10405"/>
              <a:gd name="connsiteX6" fmla="*/ 10000 w 10000"/>
              <a:gd name="connsiteY6" fmla="*/ 0 h 10405"/>
              <a:gd name="connsiteX0" fmla="*/ 0 w 10000"/>
              <a:gd name="connsiteY0" fmla="*/ 7425 h 10405"/>
              <a:gd name="connsiteX1" fmla="*/ 1644 w 10000"/>
              <a:gd name="connsiteY1" fmla="*/ 8663 h 10405"/>
              <a:gd name="connsiteX2" fmla="*/ 3014 w 10000"/>
              <a:gd name="connsiteY2" fmla="*/ 9901 h 10405"/>
              <a:gd name="connsiteX3" fmla="*/ 4383 w 10000"/>
              <a:gd name="connsiteY3" fmla="*/ 4950 h 10405"/>
              <a:gd name="connsiteX4" fmla="*/ 7534 w 10000"/>
              <a:gd name="connsiteY4" fmla="*/ 4331 h 10405"/>
              <a:gd name="connsiteX5" fmla="*/ 8766 w 10000"/>
              <a:gd name="connsiteY5" fmla="*/ 2475 h 10405"/>
              <a:gd name="connsiteX6" fmla="*/ 10000 w 10000"/>
              <a:gd name="connsiteY6" fmla="*/ 0 h 10405"/>
              <a:gd name="connsiteX0" fmla="*/ 0 w 10000"/>
              <a:gd name="connsiteY0" fmla="*/ 7425 h 10405"/>
              <a:gd name="connsiteX1" fmla="*/ 1644 w 10000"/>
              <a:gd name="connsiteY1" fmla="*/ 8663 h 10405"/>
              <a:gd name="connsiteX2" fmla="*/ 3014 w 10000"/>
              <a:gd name="connsiteY2" fmla="*/ 9901 h 10405"/>
              <a:gd name="connsiteX3" fmla="*/ 4383 w 10000"/>
              <a:gd name="connsiteY3" fmla="*/ 4950 h 10405"/>
              <a:gd name="connsiteX4" fmla="*/ 7534 w 10000"/>
              <a:gd name="connsiteY4" fmla="*/ 4331 h 10405"/>
              <a:gd name="connsiteX5" fmla="*/ 8766 w 10000"/>
              <a:gd name="connsiteY5" fmla="*/ 2475 h 10405"/>
              <a:gd name="connsiteX6" fmla="*/ 10000 w 10000"/>
              <a:gd name="connsiteY6" fmla="*/ 0 h 10405"/>
              <a:gd name="connsiteX0" fmla="*/ 0 w 10000"/>
              <a:gd name="connsiteY0" fmla="*/ 7425 h 11023"/>
              <a:gd name="connsiteX1" fmla="*/ 1644 w 10000"/>
              <a:gd name="connsiteY1" fmla="*/ 8663 h 11023"/>
              <a:gd name="connsiteX2" fmla="*/ 3151 w 10000"/>
              <a:gd name="connsiteY2" fmla="*/ 10519 h 11023"/>
              <a:gd name="connsiteX3" fmla="*/ 4383 w 10000"/>
              <a:gd name="connsiteY3" fmla="*/ 4950 h 11023"/>
              <a:gd name="connsiteX4" fmla="*/ 7534 w 10000"/>
              <a:gd name="connsiteY4" fmla="*/ 4331 h 11023"/>
              <a:gd name="connsiteX5" fmla="*/ 8766 w 10000"/>
              <a:gd name="connsiteY5" fmla="*/ 2475 h 11023"/>
              <a:gd name="connsiteX6" fmla="*/ 10000 w 10000"/>
              <a:gd name="connsiteY6" fmla="*/ 0 h 11023"/>
              <a:gd name="connsiteX0" fmla="*/ 0 w 10000"/>
              <a:gd name="connsiteY0" fmla="*/ 7425 h 11023"/>
              <a:gd name="connsiteX1" fmla="*/ 1644 w 10000"/>
              <a:gd name="connsiteY1" fmla="*/ 8663 h 11023"/>
              <a:gd name="connsiteX2" fmla="*/ 3151 w 10000"/>
              <a:gd name="connsiteY2" fmla="*/ 10519 h 11023"/>
              <a:gd name="connsiteX3" fmla="*/ 4383 w 10000"/>
              <a:gd name="connsiteY3" fmla="*/ 4950 h 11023"/>
              <a:gd name="connsiteX4" fmla="*/ 7534 w 10000"/>
              <a:gd name="connsiteY4" fmla="*/ 4331 h 11023"/>
              <a:gd name="connsiteX5" fmla="*/ 8766 w 10000"/>
              <a:gd name="connsiteY5" fmla="*/ 2475 h 11023"/>
              <a:gd name="connsiteX6" fmla="*/ 10000 w 10000"/>
              <a:gd name="connsiteY6" fmla="*/ 0 h 11023"/>
              <a:gd name="connsiteX0" fmla="*/ 0 w 10000"/>
              <a:gd name="connsiteY0" fmla="*/ 7425 h 10645"/>
              <a:gd name="connsiteX1" fmla="*/ 1644 w 10000"/>
              <a:gd name="connsiteY1" fmla="*/ 8663 h 10645"/>
              <a:gd name="connsiteX2" fmla="*/ 3151 w 10000"/>
              <a:gd name="connsiteY2" fmla="*/ 10519 h 10645"/>
              <a:gd name="connsiteX3" fmla="*/ 4383 w 10000"/>
              <a:gd name="connsiteY3" fmla="*/ 4950 h 10645"/>
              <a:gd name="connsiteX4" fmla="*/ 7534 w 10000"/>
              <a:gd name="connsiteY4" fmla="*/ 4331 h 10645"/>
              <a:gd name="connsiteX5" fmla="*/ 8766 w 10000"/>
              <a:gd name="connsiteY5" fmla="*/ 2475 h 10645"/>
              <a:gd name="connsiteX6" fmla="*/ 10000 w 10000"/>
              <a:gd name="connsiteY6" fmla="*/ 0 h 10645"/>
              <a:gd name="connsiteX0" fmla="*/ 0 w 10000"/>
              <a:gd name="connsiteY0" fmla="*/ 8044 h 10645"/>
              <a:gd name="connsiteX1" fmla="*/ 1644 w 10000"/>
              <a:gd name="connsiteY1" fmla="*/ 8663 h 10645"/>
              <a:gd name="connsiteX2" fmla="*/ 3151 w 10000"/>
              <a:gd name="connsiteY2" fmla="*/ 10519 h 10645"/>
              <a:gd name="connsiteX3" fmla="*/ 4383 w 10000"/>
              <a:gd name="connsiteY3" fmla="*/ 4950 h 10645"/>
              <a:gd name="connsiteX4" fmla="*/ 7534 w 10000"/>
              <a:gd name="connsiteY4" fmla="*/ 4331 h 10645"/>
              <a:gd name="connsiteX5" fmla="*/ 8766 w 10000"/>
              <a:gd name="connsiteY5" fmla="*/ 2475 h 10645"/>
              <a:gd name="connsiteX6" fmla="*/ 10000 w 10000"/>
              <a:gd name="connsiteY6" fmla="*/ 0 h 10645"/>
              <a:gd name="connsiteX0" fmla="*/ 0 w 10000"/>
              <a:gd name="connsiteY0" fmla="*/ 8044 h 10645"/>
              <a:gd name="connsiteX1" fmla="*/ 1644 w 10000"/>
              <a:gd name="connsiteY1" fmla="*/ 8663 h 10645"/>
              <a:gd name="connsiteX2" fmla="*/ 3151 w 10000"/>
              <a:gd name="connsiteY2" fmla="*/ 10519 h 10645"/>
              <a:gd name="connsiteX3" fmla="*/ 4383 w 10000"/>
              <a:gd name="connsiteY3" fmla="*/ 4950 h 10645"/>
              <a:gd name="connsiteX4" fmla="*/ 7534 w 10000"/>
              <a:gd name="connsiteY4" fmla="*/ 4331 h 10645"/>
              <a:gd name="connsiteX5" fmla="*/ 8766 w 10000"/>
              <a:gd name="connsiteY5" fmla="*/ 2475 h 10645"/>
              <a:gd name="connsiteX6" fmla="*/ 10000 w 10000"/>
              <a:gd name="connsiteY6" fmla="*/ 0 h 10645"/>
              <a:gd name="connsiteX0" fmla="*/ 0 w 10000"/>
              <a:gd name="connsiteY0" fmla="*/ 8044 h 10645"/>
              <a:gd name="connsiteX1" fmla="*/ 1644 w 10000"/>
              <a:gd name="connsiteY1" fmla="*/ 8663 h 10645"/>
              <a:gd name="connsiteX2" fmla="*/ 3151 w 10000"/>
              <a:gd name="connsiteY2" fmla="*/ 10519 h 10645"/>
              <a:gd name="connsiteX3" fmla="*/ 4383 w 10000"/>
              <a:gd name="connsiteY3" fmla="*/ 4950 h 10645"/>
              <a:gd name="connsiteX4" fmla="*/ 7534 w 10000"/>
              <a:gd name="connsiteY4" fmla="*/ 4331 h 10645"/>
              <a:gd name="connsiteX5" fmla="*/ 8766 w 10000"/>
              <a:gd name="connsiteY5" fmla="*/ 2475 h 10645"/>
              <a:gd name="connsiteX6" fmla="*/ 10000 w 10000"/>
              <a:gd name="connsiteY6" fmla="*/ 0 h 10645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4383 w 10000"/>
              <a:gd name="connsiteY3" fmla="*/ 4950 h 10519"/>
              <a:gd name="connsiteX4" fmla="*/ 7534 w 10000"/>
              <a:gd name="connsiteY4" fmla="*/ 4331 h 10519"/>
              <a:gd name="connsiteX5" fmla="*/ 8766 w 10000"/>
              <a:gd name="connsiteY5" fmla="*/ 2475 h 10519"/>
              <a:gd name="connsiteX6" fmla="*/ 10000 w 10000"/>
              <a:gd name="connsiteY6" fmla="*/ 0 h 10519"/>
              <a:gd name="connsiteX0" fmla="*/ 0 w 10000"/>
              <a:gd name="connsiteY0" fmla="*/ 8044 h 10544"/>
              <a:gd name="connsiteX1" fmla="*/ 1644 w 10000"/>
              <a:gd name="connsiteY1" fmla="*/ 8663 h 10544"/>
              <a:gd name="connsiteX2" fmla="*/ 3151 w 10000"/>
              <a:gd name="connsiteY2" fmla="*/ 10519 h 10544"/>
              <a:gd name="connsiteX3" fmla="*/ 4383 w 10000"/>
              <a:gd name="connsiteY3" fmla="*/ 4950 h 10544"/>
              <a:gd name="connsiteX4" fmla="*/ 7534 w 10000"/>
              <a:gd name="connsiteY4" fmla="*/ 4331 h 10544"/>
              <a:gd name="connsiteX5" fmla="*/ 8766 w 10000"/>
              <a:gd name="connsiteY5" fmla="*/ 2475 h 10544"/>
              <a:gd name="connsiteX6" fmla="*/ 10000 w 10000"/>
              <a:gd name="connsiteY6" fmla="*/ 0 h 10544"/>
              <a:gd name="connsiteX0" fmla="*/ 0 w 10000"/>
              <a:gd name="connsiteY0" fmla="*/ 8044 h 10544"/>
              <a:gd name="connsiteX1" fmla="*/ 1644 w 10000"/>
              <a:gd name="connsiteY1" fmla="*/ 8663 h 10544"/>
              <a:gd name="connsiteX2" fmla="*/ 3151 w 10000"/>
              <a:gd name="connsiteY2" fmla="*/ 10519 h 10544"/>
              <a:gd name="connsiteX3" fmla="*/ 4383 w 10000"/>
              <a:gd name="connsiteY3" fmla="*/ 4950 h 10544"/>
              <a:gd name="connsiteX4" fmla="*/ 7534 w 10000"/>
              <a:gd name="connsiteY4" fmla="*/ 4331 h 10544"/>
              <a:gd name="connsiteX5" fmla="*/ 8766 w 10000"/>
              <a:gd name="connsiteY5" fmla="*/ 2475 h 10544"/>
              <a:gd name="connsiteX6" fmla="*/ 10000 w 10000"/>
              <a:gd name="connsiteY6" fmla="*/ 0 h 1054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4383 w 10000"/>
              <a:gd name="connsiteY3" fmla="*/ 4950 h 10784"/>
              <a:gd name="connsiteX4" fmla="*/ 7534 w 10000"/>
              <a:gd name="connsiteY4" fmla="*/ 4331 h 10784"/>
              <a:gd name="connsiteX5" fmla="*/ 8766 w 10000"/>
              <a:gd name="connsiteY5" fmla="*/ 2475 h 10784"/>
              <a:gd name="connsiteX6" fmla="*/ 10000 w 10000"/>
              <a:gd name="connsiteY6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566 w 10000"/>
              <a:gd name="connsiteY3" fmla="*/ 8019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562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8044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8044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8044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8044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562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784"/>
              <a:gd name="connsiteX1" fmla="*/ 1644 w 10000"/>
              <a:gd name="connsiteY1" fmla="*/ 8663 h 10784"/>
              <a:gd name="connsiteX2" fmla="*/ 3151 w 10000"/>
              <a:gd name="connsiteY2" fmla="*/ 10519 h 10784"/>
              <a:gd name="connsiteX3" fmla="*/ 3425 w 10000"/>
              <a:gd name="connsiteY3" fmla="*/ 7425 h 10784"/>
              <a:gd name="connsiteX4" fmla="*/ 4383 w 10000"/>
              <a:gd name="connsiteY4" fmla="*/ 4950 h 10784"/>
              <a:gd name="connsiteX5" fmla="*/ 7534 w 10000"/>
              <a:gd name="connsiteY5" fmla="*/ 4331 h 10784"/>
              <a:gd name="connsiteX6" fmla="*/ 8766 w 10000"/>
              <a:gd name="connsiteY6" fmla="*/ 2475 h 10784"/>
              <a:gd name="connsiteX7" fmla="*/ 10000 w 10000"/>
              <a:gd name="connsiteY7" fmla="*/ 0 h 10784"/>
              <a:gd name="connsiteX0" fmla="*/ 0 w 10000"/>
              <a:gd name="connsiteY0" fmla="*/ 8044 h 10519"/>
              <a:gd name="connsiteX1" fmla="*/ 1644 w 10000"/>
              <a:gd name="connsiteY1" fmla="*/ 8663 h 10519"/>
              <a:gd name="connsiteX2" fmla="*/ 3151 w 10000"/>
              <a:gd name="connsiteY2" fmla="*/ 10519 h 10519"/>
              <a:gd name="connsiteX3" fmla="*/ 3425 w 10000"/>
              <a:gd name="connsiteY3" fmla="*/ 7425 h 10519"/>
              <a:gd name="connsiteX4" fmla="*/ 4383 w 10000"/>
              <a:gd name="connsiteY4" fmla="*/ 4950 h 10519"/>
              <a:gd name="connsiteX5" fmla="*/ 7534 w 10000"/>
              <a:gd name="connsiteY5" fmla="*/ 4331 h 10519"/>
              <a:gd name="connsiteX6" fmla="*/ 8766 w 10000"/>
              <a:gd name="connsiteY6" fmla="*/ 2475 h 10519"/>
              <a:gd name="connsiteX7" fmla="*/ 10000 w 10000"/>
              <a:gd name="connsiteY7" fmla="*/ 0 h 10519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425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425 w 10000"/>
              <a:gd name="connsiteY3" fmla="*/ 8044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425 w 10000"/>
              <a:gd name="connsiteY3" fmla="*/ 8044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044 h 10534"/>
              <a:gd name="connsiteX1" fmla="*/ 1644 w 10000"/>
              <a:gd name="connsiteY1" fmla="*/ 8663 h 10534"/>
              <a:gd name="connsiteX2" fmla="*/ 3151 w 10000"/>
              <a:gd name="connsiteY2" fmla="*/ 10519 h 10534"/>
              <a:gd name="connsiteX3" fmla="*/ 3562 w 10000"/>
              <a:gd name="connsiteY3" fmla="*/ 7425 h 10534"/>
              <a:gd name="connsiteX4" fmla="*/ 4383 w 10000"/>
              <a:gd name="connsiteY4" fmla="*/ 4950 h 10534"/>
              <a:gd name="connsiteX5" fmla="*/ 7534 w 10000"/>
              <a:gd name="connsiteY5" fmla="*/ 4331 h 10534"/>
              <a:gd name="connsiteX6" fmla="*/ 8766 w 10000"/>
              <a:gd name="connsiteY6" fmla="*/ 2475 h 10534"/>
              <a:gd name="connsiteX7" fmla="*/ 10000 w 10000"/>
              <a:gd name="connsiteY7" fmla="*/ 0 h 10534"/>
              <a:gd name="connsiteX0" fmla="*/ 0 w 10000"/>
              <a:gd name="connsiteY0" fmla="*/ 8663 h 11153"/>
              <a:gd name="connsiteX1" fmla="*/ 1644 w 10000"/>
              <a:gd name="connsiteY1" fmla="*/ 9282 h 11153"/>
              <a:gd name="connsiteX2" fmla="*/ 3151 w 10000"/>
              <a:gd name="connsiteY2" fmla="*/ 11138 h 11153"/>
              <a:gd name="connsiteX3" fmla="*/ 3562 w 10000"/>
              <a:gd name="connsiteY3" fmla="*/ 8044 h 11153"/>
              <a:gd name="connsiteX4" fmla="*/ 4383 w 10000"/>
              <a:gd name="connsiteY4" fmla="*/ 5569 h 11153"/>
              <a:gd name="connsiteX5" fmla="*/ 7534 w 10000"/>
              <a:gd name="connsiteY5" fmla="*/ 4950 h 11153"/>
              <a:gd name="connsiteX6" fmla="*/ 8766 w 10000"/>
              <a:gd name="connsiteY6" fmla="*/ 3094 h 11153"/>
              <a:gd name="connsiteX7" fmla="*/ 10000 w 10000"/>
              <a:gd name="connsiteY7" fmla="*/ 0 h 11153"/>
              <a:gd name="connsiteX0" fmla="*/ 0 w 10000"/>
              <a:gd name="connsiteY0" fmla="*/ 8663 h 11153"/>
              <a:gd name="connsiteX1" fmla="*/ 1644 w 10000"/>
              <a:gd name="connsiteY1" fmla="*/ 9282 h 11153"/>
              <a:gd name="connsiteX2" fmla="*/ 3151 w 10000"/>
              <a:gd name="connsiteY2" fmla="*/ 11138 h 11153"/>
              <a:gd name="connsiteX3" fmla="*/ 3562 w 10000"/>
              <a:gd name="connsiteY3" fmla="*/ 8044 h 11153"/>
              <a:gd name="connsiteX4" fmla="*/ 4383 w 10000"/>
              <a:gd name="connsiteY4" fmla="*/ 5569 h 11153"/>
              <a:gd name="connsiteX5" fmla="*/ 7534 w 10000"/>
              <a:gd name="connsiteY5" fmla="*/ 4950 h 11153"/>
              <a:gd name="connsiteX6" fmla="*/ 8766 w 10000"/>
              <a:gd name="connsiteY6" fmla="*/ 3094 h 11153"/>
              <a:gd name="connsiteX7" fmla="*/ 10000 w 10000"/>
              <a:gd name="connsiteY7" fmla="*/ 0 h 11153"/>
              <a:gd name="connsiteX0" fmla="*/ 0 w 10000"/>
              <a:gd name="connsiteY0" fmla="*/ 8663 h 11153"/>
              <a:gd name="connsiteX1" fmla="*/ 1644 w 10000"/>
              <a:gd name="connsiteY1" fmla="*/ 9282 h 11153"/>
              <a:gd name="connsiteX2" fmla="*/ 3151 w 10000"/>
              <a:gd name="connsiteY2" fmla="*/ 11138 h 11153"/>
              <a:gd name="connsiteX3" fmla="*/ 3562 w 10000"/>
              <a:gd name="connsiteY3" fmla="*/ 8044 h 11153"/>
              <a:gd name="connsiteX4" fmla="*/ 4383 w 10000"/>
              <a:gd name="connsiteY4" fmla="*/ 5569 h 11153"/>
              <a:gd name="connsiteX5" fmla="*/ 7534 w 10000"/>
              <a:gd name="connsiteY5" fmla="*/ 4950 h 11153"/>
              <a:gd name="connsiteX6" fmla="*/ 8766 w 10000"/>
              <a:gd name="connsiteY6" fmla="*/ 3094 h 11153"/>
              <a:gd name="connsiteX7" fmla="*/ 10000 w 10000"/>
              <a:gd name="connsiteY7" fmla="*/ 0 h 11153"/>
              <a:gd name="connsiteX0" fmla="*/ 0 w 10000"/>
              <a:gd name="connsiteY0" fmla="*/ 8663 h 11153"/>
              <a:gd name="connsiteX1" fmla="*/ 1644 w 10000"/>
              <a:gd name="connsiteY1" fmla="*/ 9282 h 11153"/>
              <a:gd name="connsiteX2" fmla="*/ 3151 w 10000"/>
              <a:gd name="connsiteY2" fmla="*/ 11138 h 11153"/>
              <a:gd name="connsiteX3" fmla="*/ 3562 w 10000"/>
              <a:gd name="connsiteY3" fmla="*/ 8044 h 11153"/>
              <a:gd name="connsiteX4" fmla="*/ 4383 w 10000"/>
              <a:gd name="connsiteY4" fmla="*/ 5569 h 11153"/>
              <a:gd name="connsiteX5" fmla="*/ 7534 w 10000"/>
              <a:gd name="connsiteY5" fmla="*/ 4950 h 11153"/>
              <a:gd name="connsiteX6" fmla="*/ 9019 w 10000"/>
              <a:gd name="connsiteY6" fmla="*/ 5569 h 11153"/>
              <a:gd name="connsiteX7" fmla="*/ 10000 w 10000"/>
              <a:gd name="connsiteY7" fmla="*/ 0 h 11153"/>
              <a:gd name="connsiteX0" fmla="*/ 0 w 11621"/>
              <a:gd name="connsiteY0" fmla="*/ 4040 h 6530"/>
              <a:gd name="connsiteX1" fmla="*/ 1644 w 11621"/>
              <a:gd name="connsiteY1" fmla="*/ 4659 h 6530"/>
              <a:gd name="connsiteX2" fmla="*/ 3151 w 11621"/>
              <a:gd name="connsiteY2" fmla="*/ 6515 h 6530"/>
              <a:gd name="connsiteX3" fmla="*/ 3562 w 11621"/>
              <a:gd name="connsiteY3" fmla="*/ 3421 h 6530"/>
              <a:gd name="connsiteX4" fmla="*/ 4383 w 11621"/>
              <a:gd name="connsiteY4" fmla="*/ 946 h 6530"/>
              <a:gd name="connsiteX5" fmla="*/ 7534 w 11621"/>
              <a:gd name="connsiteY5" fmla="*/ 327 h 6530"/>
              <a:gd name="connsiteX6" fmla="*/ 9019 w 11621"/>
              <a:gd name="connsiteY6" fmla="*/ 946 h 6530"/>
              <a:gd name="connsiteX7" fmla="*/ 11621 w 11621"/>
              <a:gd name="connsiteY7" fmla="*/ 2184 h 6530"/>
              <a:gd name="connsiteX0" fmla="*/ 0 w 10000"/>
              <a:gd name="connsiteY0" fmla="*/ 5783 h 9596"/>
              <a:gd name="connsiteX1" fmla="*/ 1415 w 10000"/>
              <a:gd name="connsiteY1" fmla="*/ 6731 h 9596"/>
              <a:gd name="connsiteX2" fmla="*/ 2711 w 10000"/>
              <a:gd name="connsiteY2" fmla="*/ 9573 h 9596"/>
              <a:gd name="connsiteX3" fmla="*/ 3065 w 10000"/>
              <a:gd name="connsiteY3" fmla="*/ 4835 h 9596"/>
              <a:gd name="connsiteX4" fmla="*/ 3772 w 10000"/>
              <a:gd name="connsiteY4" fmla="*/ 1045 h 9596"/>
              <a:gd name="connsiteX5" fmla="*/ 6483 w 10000"/>
              <a:gd name="connsiteY5" fmla="*/ 97 h 9596"/>
              <a:gd name="connsiteX6" fmla="*/ 7879 w 10000"/>
              <a:gd name="connsiteY6" fmla="*/ 1993 h 9596"/>
              <a:gd name="connsiteX7" fmla="*/ 10000 w 10000"/>
              <a:gd name="connsiteY7" fmla="*/ 2941 h 9596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83 w 10000"/>
              <a:gd name="connsiteY5" fmla="*/ 101 h 10000"/>
              <a:gd name="connsiteX6" fmla="*/ 7879 w 10000"/>
              <a:gd name="connsiteY6" fmla="*/ 2077 h 10000"/>
              <a:gd name="connsiteX7" fmla="*/ 10000 w 10000"/>
              <a:gd name="connsiteY7" fmla="*/ 3065 h 10000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83 w 10000"/>
              <a:gd name="connsiteY5" fmla="*/ 101 h 10000"/>
              <a:gd name="connsiteX6" fmla="*/ 7879 w 10000"/>
              <a:gd name="connsiteY6" fmla="*/ 2077 h 10000"/>
              <a:gd name="connsiteX7" fmla="*/ 10000 w 10000"/>
              <a:gd name="connsiteY7" fmla="*/ 3065 h 10000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83 w 10000"/>
              <a:gd name="connsiteY5" fmla="*/ 101 h 10000"/>
              <a:gd name="connsiteX6" fmla="*/ 7879 w 10000"/>
              <a:gd name="connsiteY6" fmla="*/ 3064 h 10000"/>
              <a:gd name="connsiteX7" fmla="*/ 10000 w 10000"/>
              <a:gd name="connsiteY7" fmla="*/ 3065 h 10000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83 w 10000"/>
              <a:gd name="connsiteY5" fmla="*/ 101 h 10000"/>
              <a:gd name="connsiteX6" fmla="*/ 7879 w 10000"/>
              <a:gd name="connsiteY6" fmla="*/ 3064 h 10000"/>
              <a:gd name="connsiteX7" fmla="*/ 10000 w 10000"/>
              <a:gd name="connsiteY7" fmla="*/ 4052 h 10000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83 w 10000"/>
              <a:gd name="connsiteY5" fmla="*/ 101 h 10000"/>
              <a:gd name="connsiteX6" fmla="*/ 7879 w 10000"/>
              <a:gd name="connsiteY6" fmla="*/ 3064 h 10000"/>
              <a:gd name="connsiteX7" fmla="*/ 10000 w 10000"/>
              <a:gd name="connsiteY7" fmla="*/ 4052 h 10000"/>
              <a:gd name="connsiteX0" fmla="*/ 0 w 10000"/>
              <a:gd name="connsiteY0" fmla="*/ 6026 h 10000"/>
              <a:gd name="connsiteX1" fmla="*/ 1415 w 10000"/>
              <a:gd name="connsiteY1" fmla="*/ 7014 h 10000"/>
              <a:gd name="connsiteX2" fmla="*/ 2711 w 10000"/>
              <a:gd name="connsiteY2" fmla="*/ 9976 h 10000"/>
              <a:gd name="connsiteX3" fmla="*/ 3065 w 10000"/>
              <a:gd name="connsiteY3" fmla="*/ 5039 h 10000"/>
              <a:gd name="connsiteX4" fmla="*/ 3772 w 10000"/>
              <a:gd name="connsiteY4" fmla="*/ 1089 h 10000"/>
              <a:gd name="connsiteX5" fmla="*/ 6464 w 10000"/>
              <a:gd name="connsiteY5" fmla="*/ 101 h 10000"/>
              <a:gd name="connsiteX6" fmla="*/ 7879 w 10000"/>
              <a:gd name="connsiteY6" fmla="*/ 3064 h 10000"/>
              <a:gd name="connsiteX7" fmla="*/ 10000 w 10000"/>
              <a:gd name="connsiteY7" fmla="*/ 4052 h 10000"/>
              <a:gd name="connsiteX0" fmla="*/ 0 w 10000"/>
              <a:gd name="connsiteY0" fmla="*/ 5925 h 9899"/>
              <a:gd name="connsiteX1" fmla="*/ 1415 w 10000"/>
              <a:gd name="connsiteY1" fmla="*/ 6913 h 9899"/>
              <a:gd name="connsiteX2" fmla="*/ 2711 w 10000"/>
              <a:gd name="connsiteY2" fmla="*/ 9875 h 9899"/>
              <a:gd name="connsiteX3" fmla="*/ 3065 w 10000"/>
              <a:gd name="connsiteY3" fmla="*/ 4938 h 9899"/>
              <a:gd name="connsiteX4" fmla="*/ 3772 w 10000"/>
              <a:gd name="connsiteY4" fmla="*/ 988 h 9899"/>
              <a:gd name="connsiteX5" fmla="*/ 6464 w 10000"/>
              <a:gd name="connsiteY5" fmla="*/ 0 h 9899"/>
              <a:gd name="connsiteX6" fmla="*/ 7879 w 10000"/>
              <a:gd name="connsiteY6" fmla="*/ 2963 h 9899"/>
              <a:gd name="connsiteX7" fmla="*/ 10000 w 10000"/>
              <a:gd name="connsiteY7" fmla="*/ 3951 h 9899"/>
              <a:gd name="connsiteX0" fmla="*/ 0 w 10000"/>
              <a:gd name="connsiteY0" fmla="*/ 5985 h 10000"/>
              <a:gd name="connsiteX1" fmla="*/ 1415 w 10000"/>
              <a:gd name="connsiteY1" fmla="*/ 6984 h 10000"/>
              <a:gd name="connsiteX2" fmla="*/ 2711 w 10000"/>
              <a:gd name="connsiteY2" fmla="*/ 9976 h 10000"/>
              <a:gd name="connsiteX3" fmla="*/ 3065 w 10000"/>
              <a:gd name="connsiteY3" fmla="*/ 4988 h 10000"/>
              <a:gd name="connsiteX4" fmla="*/ 3772 w 10000"/>
              <a:gd name="connsiteY4" fmla="*/ 998 h 10000"/>
              <a:gd name="connsiteX5" fmla="*/ 6464 w 10000"/>
              <a:gd name="connsiteY5" fmla="*/ 0 h 10000"/>
              <a:gd name="connsiteX6" fmla="*/ 7879 w 10000"/>
              <a:gd name="connsiteY6" fmla="*/ 2993 h 10000"/>
              <a:gd name="connsiteX7" fmla="*/ 10000 w 10000"/>
              <a:gd name="connsiteY7" fmla="*/ 3991 h 10000"/>
              <a:gd name="connsiteX0" fmla="*/ 0 w 10000"/>
              <a:gd name="connsiteY0" fmla="*/ 6041 h 10056"/>
              <a:gd name="connsiteX1" fmla="*/ 1415 w 10000"/>
              <a:gd name="connsiteY1" fmla="*/ 7040 h 10056"/>
              <a:gd name="connsiteX2" fmla="*/ 2711 w 10000"/>
              <a:gd name="connsiteY2" fmla="*/ 10032 h 10056"/>
              <a:gd name="connsiteX3" fmla="*/ 3065 w 10000"/>
              <a:gd name="connsiteY3" fmla="*/ 5044 h 10056"/>
              <a:gd name="connsiteX4" fmla="*/ 3772 w 10000"/>
              <a:gd name="connsiteY4" fmla="*/ 1054 h 10056"/>
              <a:gd name="connsiteX5" fmla="*/ 6464 w 10000"/>
              <a:gd name="connsiteY5" fmla="*/ 56 h 10056"/>
              <a:gd name="connsiteX6" fmla="*/ 7879 w 10000"/>
              <a:gd name="connsiteY6" fmla="*/ 3049 h 10056"/>
              <a:gd name="connsiteX7" fmla="*/ 10000 w 10000"/>
              <a:gd name="connsiteY7" fmla="*/ 4047 h 10056"/>
              <a:gd name="connsiteX0" fmla="*/ 0 w 10000"/>
              <a:gd name="connsiteY0" fmla="*/ 6041 h 10056"/>
              <a:gd name="connsiteX1" fmla="*/ 1415 w 10000"/>
              <a:gd name="connsiteY1" fmla="*/ 7040 h 10056"/>
              <a:gd name="connsiteX2" fmla="*/ 2711 w 10000"/>
              <a:gd name="connsiteY2" fmla="*/ 10032 h 10056"/>
              <a:gd name="connsiteX3" fmla="*/ 3065 w 10000"/>
              <a:gd name="connsiteY3" fmla="*/ 5044 h 10056"/>
              <a:gd name="connsiteX4" fmla="*/ 3772 w 10000"/>
              <a:gd name="connsiteY4" fmla="*/ 1054 h 10056"/>
              <a:gd name="connsiteX5" fmla="*/ 6464 w 10000"/>
              <a:gd name="connsiteY5" fmla="*/ 56 h 10056"/>
              <a:gd name="connsiteX6" fmla="*/ 7879 w 10000"/>
              <a:gd name="connsiteY6" fmla="*/ 3049 h 10056"/>
              <a:gd name="connsiteX7" fmla="*/ 10000 w 10000"/>
              <a:gd name="connsiteY7" fmla="*/ 4047 h 10056"/>
              <a:gd name="connsiteX0" fmla="*/ 0 w 10000"/>
              <a:gd name="connsiteY0" fmla="*/ 6843 h 10858"/>
              <a:gd name="connsiteX1" fmla="*/ 1415 w 10000"/>
              <a:gd name="connsiteY1" fmla="*/ 7842 h 10858"/>
              <a:gd name="connsiteX2" fmla="*/ 2711 w 10000"/>
              <a:gd name="connsiteY2" fmla="*/ 10834 h 10858"/>
              <a:gd name="connsiteX3" fmla="*/ 3065 w 10000"/>
              <a:gd name="connsiteY3" fmla="*/ 5846 h 10858"/>
              <a:gd name="connsiteX4" fmla="*/ 3772 w 10000"/>
              <a:gd name="connsiteY4" fmla="*/ 1856 h 10858"/>
              <a:gd name="connsiteX5" fmla="*/ 6464 w 10000"/>
              <a:gd name="connsiteY5" fmla="*/ 858 h 10858"/>
              <a:gd name="connsiteX6" fmla="*/ 7879 w 10000"/>
              <a:gd name="connsiteY6" fmla="*/ 3851 h 10858"/>
              <a:gd name="connsiteX7" fmla="*/ 10000 w 10000"/>
              <a:gd name="connsiteY7" fmla="*/ 4849 h 10858"/>
              <a:gd name="connsiteX0" fmla="*/ 0 w 10000"/>
              <a:gd name="connsiteY0" fmla="*/ 5985 h 10000"/>
              <a:gd name="connsiteX1" fmla="*/ 1415 w 10000"/>
              <a:gd name="connsiteY1" fmla="*/ 6984 h 10000"/>
              <a:gd name="connsiteX2" fmla="*/ 2711 w 10000"/>
              <a:gd name="connsiteY2" fmla="*/ 9976 h 10000"/>
              <a:gd name="connsiteX3" fmla="*/ 3065 w 10000"/>
              <a:gd name="connsiteY3" fmla="*/ 4988 h 10000"/>
              <a:gd name="connsiteX4" fmla="*/ 3772 w 10000"/>
              <a:gd name="connsiteY4" fmla="*/ 998 h 10000"/>
              <a:gd name="connsiteX5" fmla="*/ 6464 w 10000"/>
              <a:gd name="connsiteY5" fmla="*/ 0 h 10000"/>
              <a:gd name="connsiteX6" fmla="*/ 7879 w 10000"/>
              <a:gd name="connsiteY6" fmla="*/ 2993 h 10000"/>
              <a:gd name="connsiteX7" fmla="*/ 10000 w 10000"/>
              <a:gd name="connsiteY7" fmla="*/ 3991 h 10000"/>
              <a:gd name="connsiteX0" fmla="*/ 0 w 10000"/>
              <a:gd name="connsiteY0" fmla="*/ 5784 h 9799"/>
              <a:gd name="connsiteX1" fmla="*/ 1415 w 10000"/>
              <a:gd name="connsiteY1" fmla="*/ 6783 h 9799"/>
              <a:gd name="connsiteX2" fmla="*/ 2711 w 10000"/>
              <a:gd name="connsiteY2" fmla="*/ 9775 h 9799"/>
              <a:gd name="connsiteX3" fmla="*/ 3065 w 10000"/>
              <a:gd name="connsiteY3" fmla="*/ 4787 h 9799"/>
              <a:gd name="connsiteX4" fmla="*/ 3772 w 10000"/>
              <a:gd name="connsiteY4" fmla="*/ 797 h 9799"/>
              <a:gd name="connsiteX5" fmla="*/ 6464 w 10000"/>
              <a:gd name="connsiteY5" fmla="*/ 797 h 9799"/>
              <a:gd name="connsiteX6" fmla="*/ 7879 w 10000"/>
              <a:gd name="connsiteY6" fmla="*/ 2792 h 9799"/>
              <a:gd name="connsiteX7" fmla="*/ 10000 w 10000"/>
              <a:gd name="connsiteY7" fmla="*/ 3790 h 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9799">
                <a:moveTo>
                  <a:pt x="0" y="5784"/>
                </a:moveTo>
                <a:cubicBezTo>
                  <a:pt x="470" y="5813"/>
                  <a:pt x="1066" y="5970"/>
                  <a:pt x="1415" y="6783"/>
                </a:cubicBezTo>
                <a:cubicBezTo>
                  <a:pt x="1905" y="7190"/>
                  <a:pt x="2168" y="9799"/>
                  <a:pt x="2711" y="9775"/>
                </a:cubicBezTo>
                <a:cubicBezTo>
                  <a:pt x="2977" y="8248"/>
                  <a:pt x="2921" y="7932"/>
                  <a:pt x="3065" y="4787"/>
                </a:cubicBezTo>
                <a:cubicBezTo>
                  <a:pt x="3248" y="2351"/>
                  <a:pt x="3403" y="1490"/>
                  <a:pt x="3772" y="797"/>
                </a:cubicBezTo>
                <a:cubicBezTo>
                  <a:pt x="4482" y="0"/>
                  <a:pt x="5791" y="926"/>
                  <a:pt x="6464" y="797"/>
                </a:cubicBezTo>
                <a:cubicBezTo>
                  <a:pt x="6912" y="2004"/>
                  <a:pt x="7339" y="2790"/>
                  <a:pt x="7879" y="2792"/>
                </a:cubicBezTo>
                <a:cubicBezTo>
                  <a:pt x="9535" y="4191"/>
                  <a:pt x="9195" y="3817"/>
                  <a:pt x="10000" y="3790"/>
                </a:cubicBezTo>
              </a:path>
            </a:pathLst>
          </a:custGeom>
          <a:noFill/>
          <a:ln w="50800" cmpd="sng">
            <a:noFill/>
            <a:round/>
            <a:headEnd/>
            <a:tailEnd/>
          </a:ln>
        </p:spPr>
        <p:txBody>
          <a:bodyPr/>
          <a:lstStyle/>
          <a:p>
            <a:endParaRPr lang="ja-JP" altLang="en-US" sz="1600">
              <a:cs typeface="Lucida Grande"/>
            </a:endParaRPr>
          </a:p>
        </p:txBody>
      </p:sp>
      <p:sp>
        <p:nvSpPr>
          <p:cNvPr id="808" name="Freeform 1333"/>
          <p:cNvSpPr>
            <a:spLocks/>
          </p:cNvSpPr>
          <p:nvPr/>
        </p:nvSpPr>
        <p:spPr bwMode="auto">
          <a:xfrm flipV="1">
            <a:off x="1054377" y="3186806"/>
            <a:ext cx="2464350" cy="379427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  <a:gd name="connsiteX0" fmla="*/ 0 w 10000"/>
              <a:gd name="connsiteY0" fmla="*/ 9904 h 10545"/>
              <a:gd name="connsiteX1" fmla="*/ 2968 w 10000"/>
              <a:gd name="connsiteY1" fmla="*/ 7442 h 10545"/>
              <a:gd name="connsiteX2" fmla="*/ 4000 w 10000"/>
              <a:gd name="connsiteY2" fmla="*/ 1878 h 10545"/>
              <a:gd name="connsiteX3" fmla="*/ 6429 w 10000"/>
              <a:gd name="connsiteY3" fmla="*/ 1464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29 w 10000"/>
              <a:gd name="connsiteY3" fmla="*/ 1464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545 w 10000"/>
              <a:gd name="connsiteY4" fmla="*/ 8228 h 10545"/>
              <a:gd name="connsiteX5" fmla="*/ 8413 w 10000"/>
              <a:gd name="connsiteY5" fmla="*/ 10191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545 w 10000"/>
              <a:gd name="connsiteY4" fmla="*/ 8228 h 10545"/>
              <a:gd name="connsiteX5" fmla="*/ 8308 w 10000"/>
              <a:gd name="connsiteY5" fmla="*/ 9879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846 w 10000"/>
              <a:gd name="connsiteY4" fmla="*/ 7879 h 10545"/>
              <a:gd name="connsiteX5" fmla="*/ 8308 w 10000"/>
              <a:gd name="connsiteY5" fmla="*/ 9879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462 w 10000"/>
              <a:gd name="connsiteY3" fmla="*/ 2545 h 10545"/>
              <a:gd name="connsiteX4" fmla="*/ 7846 w 10000"/>
              <a:gd name="connsiteY4" fmla="*/ 7879 h 10545"/>
              <a:gd name="connsiteX5" fmla="*/ 8769 w 10000"/>
              <a:gd name="connsiteY5" fmla="*/ 9213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615 w 10000"/>
              <a:gd name="connsiteY3" fmla="*/ 1878 h 10545"/>
              <a:gd name="connsiteX4" fmla="*/ 7846 w 10000"/>
              <a:gd name="connsiteY4" fmla="*/ 7879 h 10545"/>
              <a:gd name="connsiteX5" fmla="*/ 8769 w 10000"/>
              <a:gd name="connsiteY5" fmla="*/ 9213 h 10545"/>
              <a:gd name="connsiteX6" fmla="*/ 10000 w 10000"/>
              <a:gd name="connsiteY6" fmla="*/ 8831 h 10545"/>
              <a:gd name="connsiteX0" fmla="*/ 0 w 10000"/>
              <a:gd name="connsiteY0" fmla="*/ 9904 h 10545"/>
              <a:gd name="connsiteX1" fmla="*/ 2308 w 10000"/>
              <a:gd name="connsiteY1" fmla="*/ 7212 h 10545"/>
              <a:gd name="connsiteX2" fmla="*/ 4000 w 10000"/>
              <a:gd name="connsiteY2" fmla="*/ 1878 h 10545"/>
              <a:gd name="connsiteX3" fmla="*/ 6615 w 10000"/>
              <a:gd name="connsiteY3" fmla="*/ 1878 h 10545"/>
              <a:gd name="connsiteX4" fmla="*/ 7846 w 10000"/>
              <a:gd name="connsiteY4" fmla="*/ 7879 h 10545"/>
              <a:gd name="connsiteX5" fmla="*/ 8769 w 10000"/>
              <a:gd name="connsiteY5" fmla="*/ 9491 h 10545"/>
              <a:gd name="connsiteX6" fmla="*/ 10000 w 10000"/>
              <a:gd name="connsiteY6" fmla="*/ 8831 h 10545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7879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7879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829"/>
              <a:gd name="connsiteX1" fmla="*/ 2462 w 10000"/>
              <a:gd name="connsiteY1" fmla="*/ 9491 h 10829"/>
              <a:gd name="connsiteX2" fmla="*/ 4000 w 10000"/>
              <a:gd name="connsiteY2" fmla="*/ 1878 h 10829"/>
              <a:gd name="connsiteX3" fmla="*/ 6615 w 10000"/>
              <a:gd name="connsiteY3" fmla="*/ 1878 h 10829"/>
              <a:gd name="connsiteX4" fmla="*/ 7846 w 10000"/>
              <a:gd name="connsiteY4" fmla="*/ 9490 h 10829"/>
              <a:gd name="connsiteX5" fmla="*/ 8769 w 10000"/>
              <a:gd name="connsiteY5" fmla="*/ 9491 h 10829"/>
              <a:gd name="connsiteX6" fmla="*/ 10000 w 10000"/>
              <a:gd name="connsiteY6" fmla="*/ 8831 h 10829"/>
              <a:gd name="connsiteX0" fmla="*/ 0 w 10000"/>
              <a:gd name="connsiteY0" fmla="*/ 9904 h 10934"/>
              <a:gd name="connsiteX1" fmla="*/ 2462 w 10000"/>
              <a:gd name="connsiteY1" fmla="*/ 9491 h 10934"/>
              <a:gd name="connsiteX2" fmla="*/ 4000 w 10000"/>
              <a:gd name="connsiteY2" fmla="*/ 1878 h 10934"/>
              <a:gd name="connsiteX3" fmla="*/ 6615 w 10000"/>
              <a:gd name="connsiteY3" fmla="*/ 1878 h 10934"/>
              <a:gd name="connsiteX4" fmla="*/ 7846 w 10000"/>
              <a:gd name="connsiteY4" fmla="*/ 9490 h 10934"/>
              <a:gd name="connsiteX5" fmla="*/ 8769 w 10000"/>
              <a:gd name="connsiteY5" fmla="*/ 10545 h 10934"/>
              <a:gd name="connsiteX6" fmla="*/ 10000 w 10000"/>
              <a:gd name="connsiteY6" fmla="*/ 8831 h 10934"/>
              <a:gd name="connsiteX0" fmla="*/ 0 w 10769"/>
              <a:gd name="connsiteY0" fmla="*/ 9904 h 10996"/>
              <a:gd name="connsiteX1" fmla="*/ 2462 w 10769"/>
              <a:gd name="connsiteY1" fmla="*/ 9491 h 10996"/>
              <a:gd name="connsiteX2" fmla="*/ 4000 w 10769"/>
              <a:gd name="connsiteY2" fmla="*/ 1878 h 10996"/>
              <a:gd name="connsiteX3" fmla="*/ 6615 w 10769"/>
              <a:gd name="connsiteY3" fmla="*/ 1878 h 10996"/>
              <a:gd name="connsiteX4" fmla="*/ 7846 w 10769"/>
              <a:gd name="connsiteY4" fmla="*/ 9490 h 10996"/>
              <a:gd name="connsiteX5" fmla="*/ 8769 w 10769"/>
              <a:gd name="connsiteY5" fmla="*/ 10545 h 10996"/>
              <a:gd name="connsiteX6" fmla="*/ 10769 w 10769"/>
              <a:gd name="connsiteY6" fmla="*/ 9490 h 10996"/>
              <a:gd name="connsiteX0" fmla="*/ 0 w 10769"/>
              <a:gd name="connsiteY0" fmla="*/ 9904 h 10934"/>
              <a:gd name="connsiteX1" fmla="*/ 2462 w 10769"/>
              <a:gd name="connsiteY1" fmla="*/ 9491 h 10934"/>
              <a:gd name="connsiteX2" fmla="*/ 4000 w 10769"/>
              <a:gd name="connsiteY2" fmla="*/ 1878 h 10934"/>
              <a:gd name="connsiteX3" fmla="*/ 6615 w 10769"/>
              <a:gd name="connsiteY3" fmla="*/ 1878 h 10934"/>
              <a:gd name="connsiteX4" fmla="*/ 7846 w 10769"/>
              <a:gd name="connsiteY4" fmla="*/ 9490 h 10934"/>
              <a:gd name="connsiteX5" fmla="*/ 8769 w 10769"/>
              <a:gd name="connsiteY5" fmla="*/ 10545 h 10934"/>
              <a:gd name="connsiteX6" fmla="*/ 10769 w 10769"/>
              <a:gd name="connsiteY6" fmla="*/ 9490 h 1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9" h="10934">
                <a:moveTo>
                  <a:pt x="0" y="9904"/>
                </a:moveTo>
                <a:cubicBezTo>
                  <a:pt x="951" y="10545"/>
                  <a:pt x="1795" y="10829"/>
                  <a:pt x="2462" y="9491"/>
                </a:cubicBezTo>
                <a:cubicBezTo>
                  <a:pt x="3150" y="7118"/>
                  <a:pt x="2980" y="4158"/>
                  <a:pt x="4000" y="1878"/>
                </a:cubicBezTo>
                <a:cubicBezTo>
                  <a:pt x="4934" y="0"/>
                  <a:pt x="6260" y="1420"/>
                  <a:pt x="6615" y="1878"/>
                </a:cubicBezTo>
                <a:cubicBezTo>
                  <a:pt x="7277" y="3796"/>
                  <a:pt x="7487" y="8046"/>
                  <a:pt x="7846" y="9490"/>
                </a:cubicBezTo>
                <a:cubicBezTo>
                  <a:pt x="8205" y="10934"/>
                  <a:pt x="8502" y="10287"/>
                  <a:pt x="8769" y="10545"/>
                </a:cubicBezTo>
                <a:cubicBezTo>
                  <a:pt x="9580" y="10549"/>
                  <a:pt x="9961" y="9756"/>
                  <a:pt x="10769" y="9490"/>
                </a:cubicBezTo>
              </a:path>
            </a:pathLst>
          </a:custGeom>
          <a:noFill/>
          <a:ln w="50800" cmpd="sng">
            <a:noFill/>
            <a:round/>
            <a:headEnd/>
            <a:tailEnd/>
          </a:ln>
        </p:spPr>
        <p:txBody>
          <a:bodyPr/>
          <a:lstStyle/>
          <a:p>
            <a:endParaRPr lang="ja-JP" altLang="en-US" sz="1600">
              <a:cs typeface="Lucida Grande"/>
            </a:endParaRPr>
          </a:p>
        </p:txBody>
      </p:sp>
      <p:grpSp>
        <p:nvGrpSpPr>
          <p:cNvPr id="809" name="グループ化 281"/>
          <p:cNvGrpSpPr/>
          <p:nvPr/>
        </p:nvGrpSpPr>
        <p:grpSpPr>
          <a:xfrm>
            <a:off x="867173" y="3124243"/>
            <a:ext cx="468848" cy="376122"/>
            <a:chOff x="1331640" y="5085184"/>
            <a:chExt cx="1008112" cy="806490"/>
          </a:xfrm>
        </p:grpSpPr>
        <p:pic>
          <p:nvPicPr>
            <p:cNvPr id="818" name="Picture 24" descr="C:\Users\Oosawa\AppData\Local\Microsoft\Windows\Temporary Internet Files\Content.IE5\SITQT4XW\MC900432517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331640" y="5085184"/>
              <a:ext cx="1008112" cy="806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" name="Picture 16" descr="C:\Users\Oosawa\AppData\Local\Microsoft\Windows\Temporary Internet Files\Content.IE5\SITQT4XW\MC900359021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5656" y="5157193"/>
              <a:ext cx="720080" cy="5760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0" name="Picture 17" descr="C:\Users\Oosawa\AppData\Local\Microsoft\Windows\Temporary Internet Files\Content.IE5\SITQT4XW\MC90035902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7134" y="3127118"/>
            <a:ext cx="457675" cy="47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Picture 10" descr="C:\Documents and Settings\Mamoru ISHII\Local Settings\Temporary Internet Files\Content.IE5\21OVYQLY\MCj0153600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1096" y="2619785"/>
            <a:ext cx="680731" cy="54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2" name="正方形/長方形 811"/>
          <p:cNvSpPr/>
          <p:nvPr/>
        </p:nvSpPr>
        <p:spPr>
          <a:xfrm>
            <a:off x="513133" y="1659270"/>
            <a:ext cx="3385484" cy="584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lvl="0" indent="-85725"/>
            <a:r>
              <a:rPr lang="ja-JP" altLang="en-US" sz="1600" b="1" dirty="0" smtClean="0">
                <a:cs typeface="Lucida Grande"/>
              </a:rPr>
              <a:t>①</a:t>
            </a:r>
            <a:r>
              <a:rPr lang="en-US" altLang="ja-JP" sz="1600" b="1" dirty="0" smtClean="0">
                <a:cs typeface="Lucida Grande"/>
              </a:rPr>
              <a:t> Robust Photonic </a:t>
            </a:r>
            <a:r>
              <a:rPr lang="ja-JP" altLang="en-US" sz="1600" b="1" dirty="0" smtClean="0">
                <a:cs typeface="Lucida Grande"/>
              </a:rPr>
              <a:t>　　</a:t>
            </a:r>
            <a:endParaRPr lang="en-US" altLang="ja-JP" sz="1600" b="1" dirty="0" smtClean="0">
              <a:cs typeface="Lucida Grande"/>
            </a:endParaRPr>
          </a:p>
          <a:p>
            <a:pPr marL="85725" lvl="0" indent="-85725"/>
            <a:r>
              <a:rPr lang="ja-JP" altLang="en-US" sz="1600" b="1" dirty="0">
                <a:cs typeface="Lucida Grande"/>
              </a:rPr>
              <a:t>　</a:t>
            </a:r>
            <a:r>
              <a:rPr lang="ja-JP" altLang="en-US" sz="1600" b="1" dirty="0" smtClean="0">
                <a:cs typeface="Lucida Grande"/>
              </a:rPr>
              <a:t>　　　</a:t>
            </a:r>
            <a:r>
              <a:rPr lang="en-US" altLang="ja-JP" sz="1600" b="1" dirty="0" smtClean="0">
                <a:cs typeface="Lucida Grande"/>
              </a:rPr>
              <a:t>Network Platform</a:t>
            </a:r>
            <a:endParaRPr lang="ja-JP" altLang="ja-JP" sz="1600" b="1" dirty="0">
              <a:cs typeface="Lucida Grande"/>
            </a:endParaRPr>
          </a:p>
        </p:txBody>
      </p:sp>
      <p:sp>
        <p:nvSpPr>
          <p:cNvPr id="813" name="Rectangle 683"/>
          <p:cNvSpPr>
            <a:spLocks noChangeArrowheads="1"/>
          </p:cNvSpPr>
          <p:nvPr/>
        </p:nvSpPr>
        <p:spPr bwMode="auto">
          <a:xfrm>
            <a:off x="2356989" y="2834375"/>
            <a:ext cx="88005" cy="54883"/>
          </a:xfrm>
          <a:prstGeom prst="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ja-JP" altLang="en-US" sz="1600" dirty="0">
              <a:solidFill>
                <a:srgbClr val="000066"/>
              </a:solidFill>
              <a:ea typeface="Arial Unicode MS" pitchFamily="50" charset="-128"/>
              <a:cs typeface="Lucida Grande"/>
            </a:endParaRPr>
          </a:p>
        </p:txBody>
      </p:sp>
      <p:sp>
        <p:nvSpPr>
          <p:cNvPr id="814" name="Rectangle 683"/>
          <p:cNvSpPr>
            <a:spLocks noChangeArrowheads="1"/>
          </p:cNvSpPr>
          <p:nvPr/>
        </p:nvSpPr>
        <p:spPr bwMode="auto">
          <a:xfrm>
            <a:off x="2092953" y="2834368"/>
            <a:ext cx="88005" cy="54883"/>
          </a:xfrm>
          <a:prstGeom prst="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ja-JP" altLang="en-US" sz="1600" dirty="0">
              <a:solidFill>
                <a:srgbClr val="000066"/>
              </a:solidFill>
              <a:ea typeface="Arial Unicode MS" pitchFamily="50" charset="-128"/>
              <a:cs typeface="Lucida Grande"/>
            </a:endParaRPr>
          </a:p>
        </p:txBody>
      </p:sp>
      <p:grpSp>
        <p:nvGrpSpPr>
          <p:cNvPr id="815" name="グループ化 1265"/>
          <p:cNvGrpSpPr/>
          <p:nvPr/>
        </p:nvGrpSpPr>
        <p:grpSpPr>
          <a:xfrm>
            <a:off x="2462304" y="3011840"/>
            <a:ext cx="179293" cy="130689"/>
            <a:chOff x="1872226" y="9012481"/>
            <a:chExt cx="194923" cy="82677"/>
          </a:xfrm>
        </p:grpSpPr>
        <p:sp>
          <p:nvSpPr>
            <p:cNvPr id="816" name="Line 79"/>
            <p:cNvSpPr>
              <a:spLocks noChangeShapeType="1"/>
            </p:cNvSpPr>
            <p:nvPr/>
          </p:nvSpPr>
          <p:spPr bwMode="auto">
            <a:xfrm>
              <a:off x="1872226" y="9012481"/>
              <a:ext cx="193234" cy="82677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1600">
                <a:cs typeface="Lucida Grande"/>
              </a:endParaRPr>
            </a:p>
          </p:txBody>
        </p:sp>
        <p:sp>
          <p:nvSpPr>
            <p:cNvPr id="817" name="Line 80"/>
            <p:cNvSpPr>
              <a:spLocks noChangeShapeType="1"/>
            </p:cNvSpPr>
            <p:nvPr/>
          </p:nvSpPr>
          <p:spPr bwMode="auto">
            <a:xfrm flipH="1">
              <a:off x="1877290" y="9016037"/>
              <a:ext cx="189859" cy="79121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sz="1600">
                <a:cs typeface="Lucida Grande"/>
              </a:endParaRPr>
            </a:p>
          </p:txBody>
        </p:sp>
      </p:grpSp>
      <p:sp>
        <p:nvSpPr>
          <p:cNvPr id="1522" name="角丸四角形 1521"/>
          <p:cNvSpPr/>
          <p:nvPr/>
        </p:nvSpPr>
        <p:spPr>
          <a:xfrm>
            <a:off x="7519074" y="1364409"/>
            <a:ext cx="2213029" cy="2592288"/>
          </a:xfrm>
          <a:prstGeom prst="roundRect">
            <a:avLst>
              <a:gd name="adj" fmla="val 7009"/>
            </a:avLst>
          </a:prstGeom>
          <a:solidFill>
            <a:srgbClr val="FFF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3" name="テキスト ボックス 1522"/>
          <p:cNvSpPr txBox="1"/>
          <p:nvPr/>
        </p:nvSpPr>
        <p:spPr>
          <a:xfrm>
            <a:off x="7586868" y="1737571"/>
            <a:ext cx="2085798" cy="804608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pPr algn="ctr"/>
            <a:r>
              <a:rPr lang="en-US" altLang="ja-JP" sz="2400" dirty="0" smtClean="0"/>
              <a:t>Universities and Industries</a:t>
            </a:r>
            <a:endParaRPr lang="ja-JP" altLang="en-US" sz="2400" dirty="0"/>
          </a:p>
        </p:txBody>
      </p:sp>
      <p:sp>
        <p:nvSpPr>
          <p:cNvPr id="1524" name="額縁 1523"/>
          <p:cNvSpPr/>
          <p:nvPr/>
        </p:nvSpPr>
        <p:spPr>
          <a:xfrm>
            <a:off x="7605296" y="3264941"/>
            <a:ext cx="2038539" cy="857086"/>
          </a:xfrm>
          <a:prstGeom prst="bevel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テキスト ボックス 1524"/>
          <p:cNvSpPr txBox="1"/>
          <p:nvPr/>
        </p:nvSpPr>
        <p:spPr>
          <a:xfrm>
            <a:off x="4092648" y="3267837"/>
            <a:ext cx="3276364" cy="496831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800" dirty="0" smtClean="0">
                <a:ln w="11430"/>
                <a:solidFill>
                  <a:srgbClr val="FF0000"/>
                </a:solidFill>
              </a:rPr>
              <a:t>Test Bed / Platform</a:t>
            </a:r>
            <a:endParaRPr lang="ja-JP" altLang="en-US" sz="2800" dirty="0">
              <a:ln w="11430"/>
              <a:solidFill>
                <a:srgbClr val="FF0000"/>
              </a:solidFill>
            </a:endParaRPr>
          </a:p>
        </p:txBody>
      </p:sp>
      <p:cxnSp>
        <p:nvCxnSpPr>
          <p:cNvPr id="1526" name="直線矢印コネクタ 786"/>
          <p:cNvCxnSpPr/>
          <p:nvPr/>
        </p:nvCxnSpPr>
        <p:spPr>
          <a:xfrm rot="16200000" flipV="1">
            <a:off x="7044232" y="2768879"/>
            <a:ext cx="576064" cy="546061"/>
          </a:xfrm>
          <a:prstGeom prst="curvedConnector3">
            <a:avLst>
              <a:gd name="adj1" fmla="val -1588"/>
            </a:avLst>
          </a:prstGeom>
          <a:ln w="101600">
            <a:noFill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7" name="直線矢印コネクタ 786"/>
          <p:cNvCxnSpPr/>
          <p:nvPr/>
        </p:nvCxnSpPr>
        <p:spPr>
          <a:xfrm>
            <a:off x="3860879" y="2105803"/>
            <a:ext cx="702078" cy="360040"/>
          </a:xfrm>
          <a:prstGeom prst="curvedConnector3">
            <a:avLst>
              <a:gd name="adj1" fmla="val 76455"/>
            </a:avLst>
          </a:prstGeom>
          <a:ln w="101600">
            <a:noFill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8" name="額縁 1527"/>
          <p:cNvSpPr/>
          <p:nvPr/>
        </p:nvSpPr>
        <p:spPr>
          <a:xfrm>
            <a:off x="7449277" y="3041907"/>
            <a:ext cx="2038539" cy="857086"/>
          </a:xfrm>
          <a:prstGeom prst="bevel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テキスト ボックス 1528"/>
          <p:cNvSpPr txBox="1"/>
          <p:nvPr/>
        </p:nvSpPr>
        <p:spPr>
          <a:xfrm>
            <a:off x="7707617" y="3152501"/>
            <a:ext cx="2058912" cy="650719"/>
          </a:xfrm>
          <a:prstGeom prst="rect">
            <a:avLst/>
          </a:prstGeom>
          <a:noFill/>
          <a:ln>
            <a:noFill/>
          </a:ln>
        </p:spPr>
        <p:txBody>
          <a:bodyPr wrap="square" lIns="65306" tIns="32653" rIns="65306" bIns="32653" rtlCol="0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50000"/>
                  </a:schemeClr>
                </a:solidFill>
                <a:cs typeface="Lucida Grande"/>
              </a:rPr>
              <a:t>Unbreakable Networks, etc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  <a:cs typeface="Lucida Grande"/>
              </a:rPr>
              <a:t>.</a:t>
            </a:r>
            <a:endParaRPr lang="ja-JP" altLang="en-US" sz="2000" dirty="0">
              <a:solidFill>
                <a:schemeClr val="accent6">
                  <a:lumMod val="50000"/>
                </a:schemeClr>
              </a:solidFill>
              <a:cs typeface="Lucida Grande"/>
            </a:endParaRPr>
          </a:p>
        </p:txBody>
      </p:sp>
      <p:sp>
        <p:nvSpPr>
          <p:cNvPr id="1530" name="角丸四角形 1529"/>
          <p:cNvSpPr/>
          <p:nvPr/>
        </p:nvSpPr>
        <p:spPr>
          <a:xfrm>
            <a:off x="439642" y="4530688"/>
            <a:ext cx="3655263" cy="1842443"/>
          </a:xfrm>
          <a:prstGeom prst="roundRect">
            <a:avLst>
              <a:gd name="adj" fmla="val 8038"/>
            </a:avLst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kumimoji="1" lang="ja-JP" altLang="en-US" sz="1000"/>
          </a:p>
        </p:txBody>
      </p:sp>
      <p:sp>
        <p:nvSpPr>
          <p:cNvPr id="1531" name="正方形/長方形 1530"/>
          <p:cNvSpPr/>
          <p:nvPr/>
        </p:nvSpPr>
        <p:spPr>
          <a:xfrm>
            <a:off x="629460" y="4036346"/>
            <a:ext cx="3023437" cy="5583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65306" tIns="32653" rIns="65306" bIns="32653">
            <a:spAutoFit/>
          </a:bodyPr>
          <a:lstStyle/>
          <a:p>
            <a:pPr marL="263525" indent="-263525"/>
            <a:r>
              <a:rPr lang="ja-JP" altLang="en-US" sz="1600" b="1" dirty="0" smtClean="0">
                <a:cs typeface="Lucida Grande"/>
              </a:rPr>
              <a:t>②</a:t>
            </a:r>
            <a:r>
              <a:rPr lang="en-US" altLang="ja-JP" sz="1600" b="1" dirty="0" smtClean="0">
                <a:cs typeface="Lucida Grande"/>
              </a:rPr>
              <a:t> Dependable Wireless &amp; Satellite</a:t>
            </a:r>
            <a:r>
              <a:rPr lang="ja-JP" altLang="en-US" sz="1600" b="1" dirty="0" smtClean="0">
                <a:cs typeface="Lucida Grande"/>
              </a:rPr>
              <a:t>　</a:t>
            </a:r>
            <a:r>
              <a:rPr lang="en-US" altLang="ja-JP" sz="1600" b="1" dirty="0" smtClean="0">
                <a:cs typeface="Lucida Grande"/>
              </a:rPr>
              <a:t>Network</a:t>
            </a:r>
          </a:p>
        </p:txBody>
      </p:sp>
      <p:grpSp>
        <p:nvGrpSpPr>
          <p:cNvPr id="1532" name="グループ化 1287"/>
          <p:cNvGrpSpPr/>
          <p:nvPr/>
        </p:nvGrpSpPr>
        <p:grpSpPr>
          <a:xfrm>
            <a:off x="506856" y="4666611"/>
            <a:ext cx="3520350" cy="1651363"/>
            <a:chOff x="4384576" y="9783686"/>
            <a:chExt cx="3744416" cy="1785666"/>
          </a:xfrm>
        </p:grpSpPr>
        <p:cxnSp>
          <p:nvCxnSpPr>
            <p:cNvPr id="1533" name="直線コネクタ 1532"/>
            <p:cNvCxnSpPr>
              <a:cxnSpLocks noChangeShapeType="1"/>
            </p:cNvCxnSpPr>
            <p:nvPr/>
          </p:nvCxnSpPr>
          <p:spPr bwMode="auto">
            <a:xfrm flipH="1" flipV="1">
              <a:off x="7624936" y="10129192"/>
              <a:ext cx="210723" cy="169407"/>
            </a:xfrm>
            <a:prstGeom prst="line">
              <a:avLst/>
            </a:prstGeom>
            <a:noFill/>
            <a:ln w="9525">
              <a:solidFill>
                <a:srgbClr val="FF3B7C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cxnSp>
          <p:nvCxnSpPr>
            <p:cNvPr id="1534" name="直線コネクタ 1533"/>
            <p:cNvCxnSpPr>
              <a:cxnSpLocks noChangeShapeType="1"/>
            </p:cNvCxnSpPr>
            <p:nvPr/>
          </p:nvCxnSpPr>
          <p:spPr bwMode="auto">
            <a:xfrm flipV="1">
              <a:off x="5253134" y="10026031"/>
              <a:ext cx="2155778" cy="360876"/>
            </a:xfrm>
            <a:prstGeom prst="line">
              <a:avLst/>
            </a:prstGeom>
            <a:noFill/>
            <a:ln w="9525">
              <a:solidFill>
                <a:srgbClr val="FF3B7C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/>
          </p:spPr>
        </p:cxnSp>
        <p:grpSp>
          <p:nvGrpSpPr>
            <p:cNvPr id="1535" name="グループ化 274"/>
            <p:cNvGrpSpPr/>
            <p:nvPr/>
          </p:nvGrpSpPr>
          <p:grpSpPr>
            <a:xfrm>
              <a:off x="5333417" y="9881282"/>
              <a:ext cx="309626" cy="195523"/>
              <a:chOff x="2820988" y="2204791"/>
              <a:chExt cx="1227874" cy="580098"/>
            </a:xfrm>
          </p:grpSpPr>
          <p:pic>
            <p:nvPicPr>
              <p:cNvPr id="1846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0988" y="2204791"/>
                <a:ext cx="1227874" cy="580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47" name="直線コネクタ 1846"/>
              <p:cNvCxnSpPr/>
              <p:nvPr/>
            </p:nvCxnSpPr>
            <p:spPr>
              <a:xfrm flipV="1">
                <a:off x="3682615" y="2375771"/>
                <a:ext cx="1" cy="1170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6" name="グループ化 277"/>
            <p:cNvGrpSpPr/>
            <p:nvPr/>
          </p:nvGrpSpPr>
          <p:grpSpPr>
            <a:xfrm>
              <a:off x="4808091" y="9886429"/>
              <a:ext cx="331565" cy="190376"/>
              <a:chOff x="1158507" y="2176890"/>
              <a:chExt cx="1227874" cy="580098"/>
            </a:xfrm>
          </p:grpSpPr>
          <p:pic>
            <p:nvPicPr>
              <p:cNvPr id="1844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507" y="2176890"/>
                <a:ext cx="1227874" cy="580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45" name="直線コネクタ 1844"/>
              <p:cNvCxnSpPr/>
              <p:nvPr/>
            </p:nvCxnSpPr>
            <p:spPr>
              <a:xfrm flipV="1">
                <a:off x="2020134" y="2347870"/>
                <a:ext cx="1" cy="1170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37" name="Picture 2" descr="C:\Users\admin\Pictures\一般素材\ビル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41" y="10658546"/>
              <a:ext cx="296171" cy="24151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" name="円/楕円 1537"/>
            <p:cNvSpPr/>
            <p:nvPr/>
          </p:nvSpPr>
          <p:spPr>
            <a:xfrm>
              <a:off x="4384576" y="10832132"/>
              <a:ext cx="1038333" cy="3343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/>
            </a:p>
          </p:txBody>
        </p:sp>
        <p:grpSp>
          <p:nvGrpSpPr>
            <p:cNvPr id="1539" name="Group 148"/>
            <p:cNvGrpSpPr>
              <a:grpSpLocks/>
            </p:cNvGrpSpPr>
            <p:nvPr/>
          </p:nvGrpSpPr>
          <p:grpSpPr bwMode="auto">
            <a:xfrm>
              <a:off x="5106623" y="11033643"/>
              <a:ext cx="125543" cy="123774"/>
              <a:chOff x="1746" y="1815"/>
              <a:chExt cx="181" cy="164"/>
            </a:xfrm>
          </p:grpSpPr>
          <p:sp>
            <p:nvSpPr>
              <p:cNvPr id="183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4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4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4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4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40" name="Group 148"/>
            <p:cNvGrpSpPr>
              <a:grpSpLocks/>
            </p:cNvGrpSpPr>
            <p:nvPr/>
          </p:nvGrpSpPr>
          <p:grpSpPr bwMode="auto">
            <a:xfrm>
              <a:off x="4659245" y="11042700"/>
              <a:ext cx="125543" cy="123774"/>
              <a:chOff x="1746" y="1815"/>
              <a:chExt cx="181" cy="164"/>
            </a:xfrm>
          </p:grpSpPr>
          <p:sp>
            <p:nvSpPr>
              <p:cNvPr id="183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3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3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3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3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41" name="Group 148"/>
            <p:cNvGrpSpPr>
              <a:grpSpLocks/>
            </p:cNvGrpSpPr>
            <p:nvPr/>
          </p:nvGrpSpPr>
          <p:grpSpPr bwMode="auto">
            <a:xfrm>
              <a:off x="5271008" y="10854020"/>
              <a:ext cx="125543" cy="123774"/>
              <a:chOff x="1746" y="1815"/>
              <a:chExt cx="181" cy="164"/>
            </a:xfrm>
          </p:grpSpPr>
          <p:sp>
            <p:nvSpPr>
              <p:cNvPr id="182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3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3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3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3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42" name="Group 148"/>
            <p:cNvGrpSpPr>
              <a:grpSpLocks/>
            </p:cNvGrpSpPr>
            <p:nvPr/>
          </p:nvGrpSpPr>
          <p:grpSpPr bwMode="auto">
            <a:xfrm>
              <a:off x="4403997" y="10900812"/>
              <a:ext cx="125543" cy="123774"/>
              <a:chOff x="1746" y="1815"/>
              <a:chExt cx="181" cy="164"/>
            </a:xfrm>
          </p:grpSpPr>
          <p:sp>
            <p:nvSpPr>
              <p:cNvPr id="182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2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2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2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2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43" name="Group 148"/>
            <p:cNvGrpSpPr>
              <a:grpSpLocks/>
            </p:cNvGrpSpPr>
            <p:nvPr/>
          </p:nvGrpSpPr>
          <p:grpSpPr bwMode="auto">
            <a:xfrm>
              <a:off x="4777852" y="10766472"/>
              <a:ext cx="125543" cy="123774"/>
              <a:chOff x="1746" y="1815"/>
              <a:chExt cx="181" cy="164"/>
            </a:xfrm>
          </p:grpSpPr>
          <p:sp>
            <p:nvSpPr>
              <p:cNvPr id="181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2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2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2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2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44" name="直線矢印コネクタ 1543"/>
            <p:cNvCxnSpPr/>
            <p:nvPr/>
          </p:nvCxnSpPr>
          <p:spPr>
            <a:xfrm flipV="1">
              <a:off x="4529540" y="10856283"/>
              <a:ext cx="248312" cy="13358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直線矢印コネクタ 1544"/>
            <p:cNvCxnSpPr/>
            <p:nvPr/>
          </p:nvCxnSpPr>
          <p:spPr>
            <a:xfrm>
              <a:off x="4529540" y="10989869"/>
              <a:ext cx="129705" cy="142642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6" name="直線矢印コネクタ 1545"/>
            <p:cNvCxnSpPr/>
            <p:nvPr/>
          </p:nvCxnSpPr>
          <p:spPr>
            <a:xfrm flipV="1">
              <a:off x="4784788" y="10890246"/>
              <a:ext cx="56183" cy="242265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7" name="直線矢印コネクタ 1546"/>
            <p:cNvCxnSpPr/>
            <p:nvPr/>
          </p:nvCxnSpPr>
          <p:spPr>
            <a:xfrm flipH="1" flipV="1">
              <a:off x="4903396" y="10856283"/>
              <a:ext cx="264959" cy="184907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8" name="直線矢印コネクタ 1547"/>
            <p:cNvCxnSpPr/>
            <p:nvPr/>
          </p:nvCxnSpPr>
          <p:spPr>
            <a:xfrm flipH="1">
              <a:off x="4784788" y="11122700"/>
              <a:ext cx="321835" cy="9811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9" name="直線矢印コネクタ 1548"/>
            <p:cNvCxnSpPr/>
            <p:nvPr/>
          </p:nvCxnSpPr>
          <p:spPr>
            <a:xfrm flipH="1" flipV="1">
              <a:off x="4903396" y="10856283"/>
              <a:ext cx="367613" cy="87548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0" name="直線矢印コネクタ 1549"/>
            <p:cNvCxnSpPr>
              <a:endCxn id="1842" idx="4"/>
            </p:cNvCxnSpPr>
            <p:nvPr/>
          </p:nvCxnSpPr>
          <p:spPr>
            <a:xfrm flipH="1">
              <a:off x="5199566" y="10977794"/>
              <a:ext cx="134560" cy="6339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1" name="円/楕円 1550"/>
            <p:cNvSpPr/>
            <p:nvPr/>
          </p:nvSpPr>
          <p:spPr>
            <a:xfrm>
              <a:off x="6539760" y="10708358"/>
              <a:ext cx="1501663" cy="4437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/>
            </a:p>
          </p:txBody>
        </p:sp>
        <p:grpSp>
          <p:nvGrpSpPr>
            <p:cNvPr id="1552" name="Group 148"/>
            <p:cNvGrpSpPr>
              <a:grpSpLocks/>
            </p:cNvGrpSpPr>
            <p:nvPr/>
          </p:nvGrpSpPr>
          <p:grpSpPr bwMode="auto">
            <a:xfrm>
              <a:off x="7336024" y="10986096"/>
              <a:ext cx="125543" cy="123774"/>
              <a:chOff x="1746" y="1815"/>
              <a:chExt cx="181" cy="164"/>
            </a:xfrm>
          </p:grpSpPr>
          <p:sp>
            <p:nvSpPr>
              <p:cNvPr id="181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1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1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1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1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53" name="Group 148"/>
            <p:cNvGrpSpPr>
              <a:grpSpLocks/>
            </p:cNvGrpSpPr>
            <p:nvPr/>
          </p:nvGrpSpPr>
          <p:grpSpPr bwMode="auto">
            <a:xfrm>
              <a:off x="6888645" y="10995152"/>
              <a:ext cx="125543" cy="123774"/>
              <a:chOff x="1746" y="1815"/>
              <a:chExt cx="181" cy="164"/>
            </a:xfrm>
          </p:grpSpPr>
          <p:sp>
            <p:nvSpPr>
              <p:cNvPr id="180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1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1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1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1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54" name="Group 148"/>
            <p:cNvGrpSpPr>
              <a:grpSpLocks/>
            </p:cNvGrpSpPr>
            <p:nvPr/>
          </p:nvGrpSpPr>
          <p:grpSpPr bwMode="auto">
            <a:xfrm>
              <a:off x="7500409" y="10806472"/>
              <a:ext cx="125543" cy="123774"/>
              <a:chOff x="1746" y="1815"/>
              <a:chExt cx="181" cy="164"/>
            </a:xfrm>
          </p:grpSpPr>
          <p:sp>
            <p:nvSpPr>
              <p:cNvPr id="180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0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0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0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0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55" name="Group 148"/>
            <p:cNvGrpSpPr>
              <a:grpSpLocks/>
            </p:cNvGrpSpPr>
            <p:nvPr/>
          </p:nvGrpSpPr>
          <p:grpSpPr bwMode="auto">
            <a:xfrm>
              <a:off x="6633397" y="10853265"/>
              <a:ext cx="125543" cy="123774"/>
              <a:chOff x="1746" y="1815"/>
              <a:chExt cx="181" cy="164"/>
            </a:xfrm>
          </p:grpSpPr>
          <p:sp>
            <p:nvSpPr>
              <p:cNvPr id="179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80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80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80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80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56" name="Group 148"/>
            <p:cNvGrpSpPr>
              <a:grpSpLocks/>
            </p:cNvGrpSpPr>
            <p:nvPr/>
          </p:nvGrpSpPr>
          <p:grpSpPr bwMode="auto">
            <a:xfrm>
              <a:off x="7007253" y="10718924"/>
              <a:ext cx="125543" cy="123774"/>
              <a:chOff x="1746" y="1815"/>
              <a:chExt cx="181" cy="164"/>
            </a:xfrm>
          </p:grpSpPr>
          <p:sp>
            <p:nvSpPr>
              <p:cNvPr id="179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9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9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9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9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57" name="直線矢印コネクタ 1556"/>
            <p:cNvCxnSpPr/>
            <p:nvPr/>
          </p:nvCxnSpPr>
          <p:spPr>
            <a:xfrm flipV="1">
              <a:off x="6758941" y="10808736"/>
              <a:ext cx="248312" cy="133585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8" name="直線矢印コネクタ 1557"/>
            <p:cNvCxnSpPr/>
            <p:nvPr/>
          </p:nvCxnSpPr>
          <p:spPr>
            <a:xfrm>
              <a:off x="6758941" y="10942322"/>
              <a:ext cx="129705" cy="142643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直線矢印コネクタ 1558"/>
            <p:cNvCxnSpPr/>
            <p:nvPr/>
          </p:nvCxnSpPr>
          <p:spPr>
            <a:xfrm flipV="1">
              <a:off x="7014189" y="10842698"/>
              <a:ext cx="56182" cy="24226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直線矢印コネクタ 1559"/>
            <p:cNvCxnSpPr/>
            <p:nvPr/>
          </p:nvCxnSpPr>
          <p:spPr>
            <a:xfrm flipH="1" flipV="1">
              <a:off x="7132796" y="10808736"/>
              <a:ext cx="264959" cy="18490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直線矢印コネクタ 1560"/>
            <p:cNvCxnSpPr/>
            <p:nvPr/>
          </p:nvCxnSpPr>
          <p:spPr>
            <a:xfrm flipH="1">
              <a:off x="7014189" y="11075153"/>
              <a:ext cx="321835" cy="9812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直線矢印コネクタ 1561"/>
            <p:cNvCxnSpPr/>
            <p:nvPr/>
          </p:nvCxnSpPr>
          <p:spPr>
            <a:xfrm flipH="1" flipV="1">
              <a:off x="7132796" y="10808736"/>
              <a:ext cx="367613" cy="87548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直線矢印コネクタ 1562"/>
            <p:cNvCxnSpPr/>
            <p:nvPr/>
          </p:nvCxnSpPr>
          <p:spPr>
            <a:xfrm flipH="1">
              <a:off x="7461567" y="10930246"/>
              <a:ext cx="101961" cy="14490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4" name="Group 148"/>
            <p:cNvGrpSpPr>
              <a:grpSpLocks/>
            </p:cNvGrpSpPr>
            <p:nvPr/>
          </p:nvGrpSpPr>
          <p:grpSpPr bwMode="auto">
            <a:xfrm>
              <a:off x="7659245" y="10962699"/>
              <a:ext cx="125543" cy="123774"/>
              <a:chOff x="1746" y="1815"/>
              <a:chExt cx="181" cy="164"/>
            </a:xfrm>
          </p:grpSpPr>
          <p:sp>
            <p:nvSpPr>
              <p:cNvPr id="178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9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9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9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9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65" name="Group 148"/>
            <p:cNvGrpSpPr>
              <a:grpSpLocks/>
            </p:cNvGrpSpPr>
            <p:nvPr/>
          </p:nvGrpSpPr>
          <p:grpSpPr bwMode="auto">
            <a:xfrm>
              <a:off x="7824324" y="10783830"/>
              <a:ext cx="125543" cy="123774"/>
              <a:chOff x="1746" y="1815"/>
              <a:chExt cx="181" cy="164"/>
            </a:xfrm>
          </p:grpSpPr>
          <p:sp>
            <p:nvSpPr>
              <p:cNvPr id="178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8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8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8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8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66" name="直線矢印コネクタ 1565"/>
            <p:cNvCxnSpPr/>
            <p:nvPr/>
          </p:nvCxnSpPr>
          <p:spPr>
            <a:xfrm flipH="1">
              <a:off x="7784788" y="10907605"/>
              <a:ext cx="101961" cy="14490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7" name="Group 148"/>
            <p:cNvGrpSpPr>
              <a:grpSpLocks/>
            </p:cNvGrpSpPr>
            <p:nvPr/>
          </p:nvGrpSpPr>
          <p:grpSpPr bwMode="auto">
            <a:xfrm>
              <a:off x="7365849" y="10665339"/>
              <a:ext cx="125543" cy="123774"/>
              <a:chOff x="1746" y="1815"/>
              <a:chExt cx="181" cy="164"/>
            </a:xfrm>
          </p:grpSpPr>
          <p:sp>
            <p:nvSpPr>
              <p:cNvPr id="177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8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8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8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8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68" name="直線矢印コネクタ 1567"/>
            <p:cNvCxnSpPr/>
            <p:nvPr/>
          </p:nvCxnSpPr>
          <p:spPr>
            <a:xfrm flipV="1">
              <a:off x="7132796" y="10754396"/>
              <a:ext cx="233053" cy="54340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9" name="直線矢印コネクタ 1568"/>
            <p:cNvCxnSpPr/>
            <p:nvPr/>
          </p:nvCxnSpPr>
          <p:spPr>
            <a:xfrm>
              <a:off x="7491392" y="10754396"/>
              <a:ext cx="332932" cy="11924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0" name="直線矢印コネクタ 1569"/>
            <p:cNvCxnSpPr/>
            <p:nvPr/>
          </p:nvCxnSpPr>
          <p:spPr>
            <a:xfrm flipH="1">
              <a:off x="7461567" y="11052511"/>
              <a:ext cx="197679" cy="22642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1" name="Group 148"/>
            <p:cNvGrpSpPr>
              <a:grpSpLocks/>
            </p:cNvGrpSpPr>
            <p:nvPr/>
          </p:nvGrpSpPr>
          <p:grpSpPr bwMode="auto">
            <a:xfrm>
              <a:off x="5494746" y="10903454"/>
              <a:ext cx="125543" cy="123774"/>
              <a:chOff x="1746" y="1815"/>
              <a:chExt cx="181" cy="164"/>
            </a:xfrm>
          </p:grpSpPr>
          <p:sp>
            <p:nvSpPr>
              <p:cNvPr id="177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7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7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7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7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72" name="Group 148"/>
            <p:cNvGrpSpPr>
              <a:grpSpLocks/>
            </p:cNvGrpSpPr>
            <p:nvPr/>
          </p:nvGrpSpPr>
          <p:grpSpPr bwMode="auto">
            <a:xfrm>
              <a:off x="6439187" y="11081945"/>
              <a:ext cx="125543" cy="123774"/>
              <a:chOff x="1746" y="1815"/>
              <a:chExt cx="181" cy="164"/>
            </a:xfrm>
          </p:grpSpPr>
          <p:sp>
            <p:nvSpPr>
              <p:cNvPr id="176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7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7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7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7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73" name="直線矢印コネクタ 1572"/>
            <p:cNvCxnSpPr/>
            <p:nvPr/>
          </p:nvCxnSpPr>
          <p:spPr>
            <a:xfrm flipV="1">
              <a:off x="5232166" y="10986851"/>
              <a:ext cx="313511" cy="135850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4" name="直線矢印コネクタ 1573"/>
            <p:cNvCxnSpPr/>
            <p:nvPr/>
          </p:nvCxnSpPr>
          <p:spPr>
            <a:xfrm flipV="1">
              <a:off x="6564730" y="10942322"/>
              <a:ext cx="68667" cy="228681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直線矢印コネクタ 1574"/>
            <p:cNvCxnSpPr/>
            <p:nvPr/>
          </p:nvCxnSpPr>
          <p:spPr>
            <a:xfrm flipH="1">
              <a:off x="6564730" y="11084964"/>
              <a:ext cx="323915" cy="86038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6" name="円/楕円 1575"/>
            <p:cNvSpPr/>
            <p:nvPr/>
          </p:nvSpPr>
          <p:spPr>
            <a:xfrm>
              <a:off x="6539760" y="10468357"/>
              <a:ext cx="580551" cy="28905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/>
            </a:p>
          </p:txBody>
        </p:sp>
        <p:grpSp>
          <p:nvGrpSpPr>
            <p:cNvPr id="1577" name="グループ化 272"/>
            <p:cNvGrpSpPr>
              <a:grpSpLocks/>
            </p:cNvGrpSpPr>
            <p:nvPr/>
          </p:nvGrpSpPr>
          <p:grpSpPr bwMode="auto">
            <a:xfrm>
              <a:off x="6770732" y="10405715"/>
              <a:ext cx="132480" cy="267171"/>
              <a:chOff x="6305306" y="3587656"/>
              <a:chExt cx="1246714" cy="3240360"/>
            </a:xfrm>
          </p:grpSpPr>
          <p:sp>
            <p:nvSpPr>
              <p:cNvPr id="1756" name="斜め縞 1755"/>
              <p:cNvSpPr/>
              <p:nvPr/>
            </p:nvSpPr>
            <p:spPr>
              <a:xfrm>
                <a:off x="6305306" y="5683818"/>
                <a:ext cx="528712" cy="970277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57" name="斜め縞 1756"/>
              <p:cNvSpPr/>
              <p:nvPr/>
            </p:nvSpPr>
            <p:spPr>
              <a:xfrm flipH="1">
                <a:off x="7023308" y="5592283"/>
                <a:ext cx="528712" cy="732285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58" name="斜め縞 1757"/>
              <p:cNvSpPr/>
              <p:nvPr/>
            </p:nvSpPr>
            <p:spPr>
              <a:xfrm flipH="1">
                <a:off x="6879707" y="5592283"/>
                <a:ext cx="528712" cy="1235733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59" name="円/楕円 1758"/>
              <p:cNvSpPr/>
              <p:nvPr/>
            </p:nvSpPr>
            <p:spPr>
              <a:xfrm>
                <a:off x="6377108" y="5445826"/>
                <a:ext cx="1005202" cy="4302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60" name="円柱 1759"/>
              <p:cNvSpPr/>
              <p:nvPr/>
            </p:nvSpPr>
            <p:spPr>
              <a:xfrm>
                <a:off x="6879707" y="4091099"/>
                <a:ext cx="71802" cy="1565262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grpSp>
            <p:nvGrpSpPr>
              <p:cNvPr id="1761" name="グループ化 279"/>
              <p:cNvGrpSpPr>
                <a:grpSpLocks/>
              </p:cNvGrpSpPr>
              <p:nvPr/>
            </p:nvGrpSpPr>
            <p:grpSpPr bwMode="auto">
              <a:xfrm>
                <a:off x="6705776" y="4739784"/>
                <a:ext cx="319610" cy="621773"/>
                <a:chOff x="3028254" y="3501268"/>
                <a:chExt cx="504056" cy="1134144"/>
              </a:xfrm>
            </p:grpSpPr>
            <p:sp>
              <p:nvSpPr>
                <p:cNvPr id="1767" name="直方体 1766"/>
                <p:cNvSpPr/>
                <p:nvPr/>
              </p:nvSpPr>
              <p:spPr>
                <a:xfrm>
                  <a:off x="3024623" y="4054478"/>
                  <a:ext cx="504413" cy="584384"/>
                </a:xfrm>
                <a:prstGeom prst="cube">
                  <a:avLst>
                    <a:gd name="adj" fmla="val 14548"/>
                  </a:avLst>
                </a:prstGeom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000"/>
                </a:p>
              </p:txBody>
            </p:sp>
            <p:cxnSp>
              <p:nvCxnSpPr>
                <p:cNvPr id="1768" name="直線コネクタ 1767"/>
                <p:cNvCxnSpPr/>
                <p:nvPr/>
              </p:nvCxnSpPr>
              <p:spPr>
                <a:xfrm flipH="1" flipV="1">
                  <a:off x="3127565" y="3503498"/>
                  <a:ext cx="10291" cy="60107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2" name="直方体 1761"/>
              <p:cNvSpPr/>
              <p:nvPr/>
            </p:nvSpPr>
            <p:spPr>
              <a:xfrm>
                <a:off x="6742636" y="4329091"/>
                <a:ext cx="267617" cy="311221"/>
              </a:xfrm>
              <a:prstGeom prst="cube">
                <a:avLst>
                  <a:gd name="adj" fmla="val 14548"/>
                </a:avLst>
              </a:prstGeom>
              <a:solidFill>
                <a:schemeClr val="accent6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1763" name="直線コネクタ 1762"/>
              <p:cNvCxnSpPr/>
              <p:nvPr/>
            </p:nvCxnSpPr>
            <p:spPr>
              <a:xfrm flipH="1" flipV="1">
                <a:off x="6794855" y="3587656"/>
                <a:ext cx="6525" cy="75974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4" name="直方体 1763"/>
              <p:cNvSpPr/>
              <p:nvPr/>
            </p:nvSpPr>
            <p:spPr>
              <a:xfrm>
                <a:off x="6566398" y="6214725"/>
                <a:ext cx="580931" cy="439371"/>
              </a:xfrm>
              <a:prstGeom prst="cube">
                <a:avLst/>
              </a:prstGeom>
              <a:solidFill>
                <a:schemeClr val="accent3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65" name="平行四辺形 1764"/>
              <p:cNvSpPr/>
              <p:nvPr/>
            </p:nvSpPr>
            <p:spPr>
              <a:xfrm rot="18702890">
                <a:off x="6776455" y="5452065"/>
                <a:ext cx="924507" cy="417746"/>
              </a:xfrm>
              <a:prstGeom prst="parallelogram">
                <a:avLst>
                  <a:gd name="adj" fmla="val 38718"/>
                </a:avLst>
              </a:prstGeom>
              <a:solidFill>
                <a:srgbClr val="0000FF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66" name="フリーフォーム 1765"/>
              <p:cNvSpPr/>
              <p:nvPr/>
            </p:nvSpPr>
            <p:spPr>
              <a:xfrm>
                <a:off x="6873182" y="4612855"/>
                <a:ext cx="137071" cy="421064"/>
              </a:xfrm>
              <a:custGeom>
                <a:avLst/>
                <a:gdLst>
                  <a:gd name="connsiteX0" fmla="*/ 170956 w 268515"/>
                  <a:gd name="connsiteY0" fmla="*/ 0 h 654755"/>
                  <a:gd name="connsiteX1" fmla="*/ 1623 w 268515"/>
                  <a:gd name="connsiteY1" fmla="*/ 282222 h 654755"/>
                  <a:gd name="connsiteX2" fmla="*/ 261267 w 268515"/>
                  <a:gd name="connsiteY2" fmla="*/ 440266 h 654755"/>
                  <a:gd name="connsiteX3" fmla="*/ 170956 w 268515"/>
                  <a:gd name="connsiteY3" fmla="*/ 654755 h 65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515" h="654755">
                    <a:moveTo>
                      <a:pt x="170956" y="0"/>
                    </a:moveTo>
                    <a:cubicBezTo>
                      <a:pt x="78763" y="104422"/>
                      <a:pt x="-13429" y="208844"/>
                      <a:pt x="1623" y="282222"/>
                    </a:cubicBezTo>
                    <a:cubicBezTo>
                      <a:pt x="16675" y="355600"/>
                      <a:pt x="233045" y="378177"/>
                      <a:pt x="261267" y="440266"/>
                    </a:cubicBezTo>
                    <a:cubicBezTo>
                      <a:pt x="289489" y="502355"/>
                      <a:pt x="230222" y="578555"/>
                      <a:pt x="170956" y="654755"/>
                    </a:cubicBezTo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</p:grpSp>
        <p:grpSp>
          <p:nvGrpSpPr>
            <p:cNvPr id="1578" name="グループ化 272"/>
            <p:cNvGrpSpPr>
              <a:grpSpLocks/>
            </p:cNvGrpSpPr>
            <p:nvPr/>
          </p:nvGrpSpPr>
          <p:grpSpPr bwMode="auto">
            <a:xfrm>
              <a:off x="4528592" y="10458546"/>
              <a:ext cx="124156" cy="227171"/>
              <a:chOff x="6305306" y="3587656"/>
              <a:chExt cx="1246714" cy="3240360"/>
            </a:xfrm>
          </p:grpSpPr>
          <p:sp>
            <p:nvSpPr>
              <p:cNvPr id="1743" name="斜め縞 1742"/>
              <p:cNvSpPr/>
              <p:nvPr/>
            </p:nvSpPr>
            <p:spPr>
              <a:xfrm>
                <a:off x="6305306" y="5686891"/>
                <a:ext cx="529332" cy="968879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44" name="斜め縞 1743"/>
              <p:cNvSpPr/>
              <p:nvPr/>
            </p:nvSpPr>
            <p:spPr>
              <a:xfrm flipH="1">
                <a:off x="7022688" y="5590007"/>
                <a:ext cx="529332" cy="732042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45" name="斜め縞 1744"/>
              <p:cNvSpPr/>
              <p:nvPr/>
            </p:nvSpPr>
            <p:spPr>
              <a:xfrm flipH="1">
                <a:off x="6876427" y="5590007"/>
                <a:ext cx="529332" cy="1238009"/>
              </a:xfrm>
              <a:prstGeom prst="diagStripe">
                <a:avLst>
                  <a:gd name="adj" fmla="val 83145"/>
                </a:avLst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746" name="円/楕円 1745"/>
              <p:cNvSpPr/>
              <p:nvPr/>
            </p:nvSpPr>
            <p:spPr>
              <a:xfrm>
                <a:off x="6374955" y="5450054"/>
                <a:ext cx="1009908" cy="4306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47" name="円柱 1746"/>
              <p:cNvSpPr/>
              <p:nvPr/>
            </p:nvSpPr>
            <p:spPr>
              <a:xfrm>
                <a:off x="6876427" y="4093623"/>
                <a:ext cx="76612" cy="1560976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grpSp>
            <p:nvGrpSpPr>
              <p:cNvPr id="1748" name="グループ化 279"/>
              <p:cNvGrpSpPr>
                <a:grpSpLocks/>
              </p:cNvGrpSpPr>
              <p:nvPr/>
            </p:nvGrpSpPr>
            <p:grpSpPr bwMode="auto">
              <a:xfrm>
                <a:off x="6705776" y="4739784"/>
                <a:ext cx="319610" cy="621773"/>
                <a:chOff x="3028254" y="3501268"/>
                <a:chExt cx="504056" cy="1134144"/>
              </a:xfrm>
            </p:grpSpPr>
            <p:sp>
              <p:nvSpPr>
                <p:cNvPr id="1754" name="直方体 1753"/>
                <p:cNvSpPr/>
                <p:nvPr/>
              </p:nvSpPr>
              <p:spPr>
                <a:xfrm>
                  <a:off x="2890962" y="4050645"/>
                  <a:ext cx="637093" cy="589096"/>
                </a:xfrm>
                <a:prstGeom prst="cube">
                  <a:avLst>
                    <a:gd name="adj" fmla="val 14548"/>
                  </a:avLst>
                </a:prstGeom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000"/>
                </a:p>
              </p:txBody>
            </p:sp>
            <p:cxnSp>
              <p:nvCxnSpPr>
                <p:cNvPr id="1755" name="直線コネクタ 1754"/>
                <p:cNvCxnSpPr/>
                <p:nvPr/>
              </p:nvCxnSpPr>
              <p:spPr>
                <a:xfrm flipH="1" flipV="1">
                  <a:off x="3121637" y="3500823"/>
                  <a:ext cx="10981" cy="60873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9" name="直方体 1748"/>
              <p:cNvSpPr/>
              <p:nvPr/>
            </p:nvSpPr>
            <p:spPr>
              <a:xfrm>
                <a:off x="6744092" y="4330460"/>
                <a:ext cx="264666" cy="312198"/>
              </a:xfrm>
              <a:prstGeom prst="cube">
                <a:avLst>
                  <a:gd name="adj" fmla="val 14548"/>
                </a:avLst>
              </a:prstGeom>
              <a:solidFill>
                <a:schemeClr val="accent6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cxnSp>
            <p:nvCxnSpPr>
              <p:cNvPr id="1750" name="直線コネクタ 1749"/>
              <p:cNvCxnSpPr/>
              <p:nvPr/>
            </p:nvCxnSpPr>
            <p:spPr>
              <a:xfrm flipH="1" flipV="1">
                <a:off x="6792849" y="3587656"/>
                <a:ext cx="6963" cy="76433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1" name="直方体 1750"/>
              <p:cNvSpPr/>
              <p:nvPr/>
            </p:nvSpPr>
            <p:spPr>
              <a:xfrm>
                <a:off x="6563005" y="6214396"/>
                <a:ext cx="585051" cy="441375"/>
              </a:xfrm>
              <a:prstGeom prst="cube">
                <a:avLst/>
              </a:prstGeom>
              <a:solidFill>
                <a:schemeClr val="accent3">
                  <a:lumMod val="7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52" name="平行四辺形 1751"/>
              <p:cNvSpPr/>
              <p:nvPr/>
            </p:nvSpPr>
            <p:spPr>
              <a:xfrm rot="18702890">
                <a:off x="6775691" y="5456421"/>
                <a:ext cx="925818" cy="417894"/>
              </a:xfrm>
              <a:prstGeom prst="parallelogram">
                <a:avLst>
                  <a:gd name="adj" fmla="val 38718"/>
                </a:avLst>
              </a:prstGeom>
              <a:solidFill>
                <a:srgbClr val="0000FF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  <p:sp>
            <p:nvSpPr>
              <p:cNvPr id="1753" name="フリーフォーム 1752"/>
              <p:cNvSpPr/>
              <p:nvPr/>
            </p:nvSpPr>
            <p:spPr>
              <a:xfrm>
                <a:off x="6876427" y="4610359"/>
                <a:ext cx="132331" cy="419851"/>
              </a:xfrm>
              <a:custGeom>
                <a:avLst/>
                <a:gdLst>
                  <a:gd name="connsiteX0" fmla="*/ 170956 w 268515"/>
                  <a:gd name="connsiteY0" fmla="*/ 0 h 654755"/>
                  <a:gd name="connsiteX1" fmla="*/ 1623 w 268515"/>
                  <a:gd name="connsiteY1" fmla="*/ 282222 h 654755"/>
                  <a:gd name="connsiteX2" fmla="*/ 261267 w 268515"/>
                  <a:gd name="connsiteY2" fmla="*/ 440266 h 654755"/>
                  <a:gd name="connsiteX3" fmla="*/ 170956 w 268515"/>
                  <a:gd name="connsiteY3" fmla="*/ 654755 h 65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515" h="654755">
                    <a:moveTo>
                      <a:pt x="170956" y="0"/>
                    </a:moveTo>
                    <a:cubicBezTo>
                      <a:pt x="78763" y="104422"/>
                      <a:pt x="-13429" y="208844"/>
                      <a:pt x="1623" y="282222"/>
                    </a:cubicBezTo>
                    <a:cubicBezTo>
                      <a:pt x="16675" y="355600"/>
                      <a:pt x="233045" y="378177"/>
                      <a:pt x="261267" y="440266"/>
                    </a:cubicBezTo>
                    <a:cubicBezTo>
                      <a:pt x="289489" y="502355"/>
                      <a:pt x="230222" y="578555"/>
                      <a:pt x="170956" y="654755"/>
                    </a:cubicBezTo>
                  </a:path>
                </a:pathLst>
              </a:cu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000"/>
              </a:p>
            </p:txBody>
          </p:sp>
        </p:grpSp>
        <p:cxnSp>
          <p:nvCxnSpPr>
            <p:cNvPr id="1579" name="直線矢印コネクタ 1578"/>
            <p:cNvCxnSpPr/>
            <p:nvPr/>
          </p:nvCxnSpPr>
          <p:spPr>
            <a:xfrm flipV="1">
              <a:off x="4485461" y="10633248"/>
              <a:ext cx="43131" cy="288033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直線矢印コネクタ 1579"/>
            <p:cNvCxnSpPr>
              <a:endCxn id="1846" idx="1"/>
            </p:cNvCxnSpPr>
            <p:nvPr/>
          </p:nvCxnSpPr>
          <p:spPr>
            <a:xfrm flipV="1">
              <a:off x="5139656" y="9979044"/>
              <a:ext cx="193761" cy="2573"/>
            </a:xfrm>
            <a:prstGeom prst="straightConnector1">
              <a:avLst/>
            </a:prstGeom>
            <a:ln w="9525">
              <a:prstDash val="solid"/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直線矢印コネクタ 1580"/>
            <p:cNvCxnSpPr>
              <a:stCxn id="1576" idx="0"/>
              <a:endCxn id="1846" idx="3"/>
            </p:cNvCxnSpPr>
            <p:nvPr/>
          </p:nvCxnSpPr>
          <p:spPr>
            <a:xfrm flipH="1" flipV="1">
              <a:off x="5643043" y="9979044"/>
              <a:ext cx="1186993" cy="489313"/>
            </a:xfrm>
            <a:prstGeom prst="straightConnector1">
              <a:avLst/>
            </a:prstGeom>
            <a:ln w="9525">
              <a:prstDash val="solid"/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2" name="円/楕円 1581"/>
            <p:cNvSpPr/>
            <p:nvPr/>
          </p:nvSpPr>
          <p:spPr>
            <a:xfrm>
              <a:off x="4999807" y="10554395"/>
              <a:ext cx="579857" cy="28981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 dirty="0"/>
            </a:p>
          </p:txBody>
        </p:sp>
        <p:pic>
          <p:nvPicPr>
            <p:cNvPr id="1583" name="Picture 2" descr="C:\Users\admin\Pictures\ワゴン車白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648" y="10445966"/>
              <a:ext cx="246925" cy="1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4" name="円/楕円 1583"/>
            <p:cNvSpPr/>
            <p:nvPr/>
          </p:nvSpPr>
          <p:spPr>
            <a:xfrm rot="18392141">
              <a:off x="5168620" y="10346682"/>
              <a:ext cx="67925" cy="127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000"/>
            </a:p>
          </p:txBody>
        </p:sp>
        <p:grpSp>
          <p:nvGrpSpPr>
            <p:cNvPr id="1585" name="Group 148"/>
            <p:cNvGrpSpPr>
              <a:grpSpLocks/>
            </p:cNvGrpSpPr>
            <p:nvPr/>
          </p:nvGrpSpPr>
          <p:grpSpPr bwMode="auto">
            <a:xfrm>
              <a:off x="5305689" y="10511376"/>
              <a:ext cx="125543" cy="123774"/>
              <a:chOff x="1746" y="1815"/>
              <a:chExt cx="181" cy="164"/>
            </a:xfrm>
          </p:grpSpPr>
          <p:sp>
            <p:nvSpPr>
              <p:cNvPr id="1738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739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740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741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74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86" name="グループ化 1026"/>
            <p:cNvGrpSpPr>
              <a:grpSpLocks/>
            </p:cNvGrpSpPr>
            <p:nvPr/>
          </p:nvGrpSpPr>
          <p:grpSpPr bwMode="auto">
            <a:xfrm>
              <a:off x="7750975" y="10273208"/>
              <a:ext cx="378017" cy="319069"/>
              <a:chOff x="6732240" y="4509120"/>
              <a:chExt cx="576263" cy="949325"/>
            </a:xfrm>
          </p:grpSpPr>
          <p:pic>
            <p:nvPicPr>
              <p:cNvPr id="1639" name="Picture 113" descr="BL00589_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4780515"/>
                <a:ext cx="576263" cy="677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40" name="Group 129"/>
              <p:cNvGrpSpPr>
                <a:grpSpLocks/>
              </p:cNvGrpSpPr>
              <p:nvPr/>
            </p:nvGrpSpPr>
            <p:grpSpPr bwMode="auto">
              <a:xfrm flipH="1">
                <a:off x="6894659" y="4509062"/>
                <a:ext cx="189122" cy="300843"/>
                <a:chOff x="749" y="1045"/>
                <a:chExt cx="301" cy="441"/>
              </a:xfrm>
            </p:grpSpPr>
            <p:sp>
              <p:nvSpPr>
                <p:cNvPr id="1641" name="Freeform 130"/>
                <p:cNvSpPr>
                  <a:spLocks/>
                </p:cNvSpPr>
                <p:nvPr/>
              </p:nvSpPr>
              <p:spPr bwMode="auto">
                <a:xfrm>
                  <a:off x="891" y="1268"/>
                  <a:ext cx="54" cy="190"/>
                </a:xfrm>
                <a:custGeom>
                  <a:avLst/>
                  <a:gdLst>
                    <a:gd name="T0" fmla="*/ 0 w 54"/>
                    <a:gd name="T1" fmla="*/ 188 h 190"/>
                    <a:gd name="T2" fmla="*/ 4 w 54"/>
                    <a:gd name="T3" fmla="*/ 190 h 190"/>
                    <a:gd name="T4" fmla="*/ 54 w 54"/>
                    <a:gd name="T5" fmla="*/ 0 h 190"/>
                    <a:gd name="T6" fmla="*/ 50 w 54"/>
                    <a:gd name="T7" fmla="*/ 0 h 190"/>
                    <a:gd name="T8" fmla="*/ 0 w 54"/>
                    <a:gd name="T9" fmla="*/ 188 h 1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190"/>
                    <a:gd name="T17" fmla="*/ 54 w 54"/>
                    <a:gd name="T18" fmla="*/ 190 h 1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190">
                      <a:moveTo>
                        <a:pt x="0" y="188"/>
                      </a:moveTo>
                      <a:lnTo>
                        <a:pt x="4" y="190"/>
                      </a:lnTo>
                      <a:lnTo>
                        <a:pt x="54" y="0"/>
                      </a:lnTo>
                      <a:lnTo>
                        <a:pt x="50" y="0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42" name="Freeform 131"/>
                <p:cNvSpPr>
                  <a:spLocks/>
                </p:cNvSpPr>
                <p:nvPr/>
              </p:nvSpPr>
              <p:spPr bwMode="auto">
                <a:xfrm>
                  <a:off x="891" y="1263"/>
                  <a:ext cx="33" cy="196"/>
                </a:xfrm>
                <a:custGeom>
                  <a:avLst/>
                  <a:gdLst>
                    <a:gd name="T0" fmla="*/ 0 w 33"/>
                    <a:gd name="T1" fmla="*/ 196 h 196"/>
                    <a:gd name="T2" fmla="*/ 5 w 33"/>
                    <a:gd name="T3" fmla="*/ 196 h 196"/>
                    <a:gd name="T4" fmla="*/ 33 w 33"/>
                    <a:gd name="T5" fmla="*/ 2 h 196"/>
                    <a:gd name="T6" fmla="*/ 29 w 33"/>
                    <a:gd name="T7" fmla="*/ 0 h 196"/>
                    <a:gd name="T8" fmla="*/ 0 w 33"/>
                    <a:gd name="T9" fmla="*/ 196 h 1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96"/>
                    <a:gd name="T17" fmla="*/ 33 w 33"/>
                    <a:gd name="T18" fmla="*/ 196 h 1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96">
                      <a:moveTo>
                        <a:pt x="0" y="196"/>
                      </a:moveTo>
                      <a:lnTo>
                        <a:pt x="5" y="196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43" name="Rectangle 132"/>
                <p:cNvSpPr>
                  <a:spLocks noChangeArrowheads="1"/>
                </p:cNvSpPr>
                <p:nvPr/>
              </p:nvSpPr>
              <p:spPr bwMode="auto">
                <a:xfrm>
                  <a:off x="820" y="1461"/>
                  <a:ext cx="1" cy="1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4" name="Rectangle 133"/>
                <p:cNvSpPr>
                  <a:spLocks noChangeArrowheads="1"/>
                </p:cNvSpPr>
                <p:nvPr/>
              </p:nvSpPr>
              <p:spPr bwMode="auto">
                <a:xfrm>
                  <a:off x="821" y="1461"/>
                  <a:ext cx="2" cy="1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5" name="Rectangle 134"/>
                <p:cNvSpPr>
                  <a:spLocks noChangeArrowheads="1"/>
                </p:cNvSpPr>
                <p:nvPr/>
              </p:nvSpPr>
              <p:spPr bwMode="auto">
                <a:xfrm>
                  <a:off x="823" y="1461"/>
                  <a:ext cx="1" cy="1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6" name="Rectangle 135"/>
                <p:cNvSpPr>
                  <a:spLocks noChangeArrowheads="1"/>
                </p:cNvSpPr>
                <p:nvPr/>
              </p:nvSpPr>
              <p:spPr bwMode="auto">
                <a:xfrm>
                  <a:off x="824" y="1461"/>
                  <a:ext cx="3" cy="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7" name="Rectangle 136"/>
                <p:cNvSpPr>
                  <a:spLocks noChangeArrowheads="1"/>
                </p:cNvSpPr>
                <p:nvPr/>
              </p:nvSpPr>
              <p:spPr bwMode="auto">
                <a:xfrm>
                  <a:off x="827" y="1461"/>
                  <a:ext cx="5" cy="19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8" name="Rectangle 137"/>
                <p:cNvSpPr>
                  <a:spLocks noChangeArrowheads="1"/>
                </p:cNvSpPr>
                <p:nvPr/>
              </p:nvSpPr>
              <p:spPr bwMode="auto">
                <a:xfrm>
                  <a:off x="832" y="1461"/>
                  <a:ext cx="6" cy="2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49" name="Rectangle 138"/>
                <p:cNvSpPr>
                  <a:spLocks noChangeArrowheads="1"/>
                </p:cNvSpPr>
                <p:nvPr/>
              </p:nvSpPr>
              <p:spPr bwMode="auto">
                <a:xfrm>
                  <a:off x="838" y="1461"/>
                  <a:ext cx="8" cy="2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0" name="Rectangle 139"/>
                <p:cNvSpPr>
                  <a:spLocks noChangeArrowheads="1"/>
                </p:cNvSpPr>
                <p:nvPr/>
              </p:nvSpPr>
              <p:spPr bwMode="auto">
                <a:xfrm>
                  <a:off x="846" y="1461"/>
                  <a:ext cx="7" cy="2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1" name="Rectangle 140"/>
                <p:cNvSpPr>
                  <a:spLocks noChangeArrowheads="1"/>
                </p:cNvSpPr>
                <p:nvPr/>
              </p:nvSpPr>
              <p:spPr bwMode="auto">
                <a:xfrm>
                  <a:off x="853" y="1461"/>
                  <a:ext cx="7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2" name="Rectangle 141"/>
                <p:cNvSpPr>
                  <a:spLocks noChangeArrowheads="1"/>
                </p:cNvSpPr>
                <p:nvPr/>
              </p:nvSpPr>
              <p:spPr bwMode="auto">
                <a:xfrm>
                  <a:off x="860" y="1461"/>
                  <a:ext cx="18" cy="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3" name="Rectangle 142"/>
                <p:cNvSpPr>
                  <a:spLocks noChangeArrowheads="1"/>
                </p:cNvSpPr>
                <p:nvPr/>
              </p:nvSpPr>
              <p:spPr bwMode="auto">
                <a:xfrm>
                  <a:off x="878" y="1461"/>
                  <a:ext cx="9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4" name="Rectangle 143"/>
                <p:cNvSpPr>
                  <a:spLocks noChangeArrowheads="1"/>
                </p:cNvSpPr>
                <p:nvPr/>
              </p:nvSpPr>
              <p:spPr bwMode="auto">
                <a:xfrm>
                  <a:off x="887" y="1461"/>
                  <a:ext cx="5" cy="2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5" name="Rectangle 144"/>
                <p:cNvSpPr>
                  <a:spLocks noChangeArrowheads="1"/>
                </p:cNvSpPr>
                <p:nvPr/>
              </p:nvSpPr>
              <p:spPr bwMode="auto">
                <a:xfrm>
                  <a:off x="892" y="1461"/>
                  <a:ext cx="9" cy="22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6" name="Rectangle 145"/>
                <p:cNvSpPr>
                  <a:spLocks noChangeArrowheads="1"/>
                </p:cNvSpPr>
                <p:nvPr/>
              </p:nvSpPr>
              <p:spPr bwMode="auto">
                <a:xfrm>
                  <a:off x="901" y="1461"/>
                  <a:ext cx="5" cy="2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7" name="Rectangle 146"/>
                <p:cNvSpPr>
                  <a:spLocks noChangeArrowheads="1"/>
                </p:cNvSpPr>
                <p:nvPr/>
              </p:nvSpPr>
              <p:spPr bwMode="auto">
                <a:xfrm>
                  <a:off x="906" y="1461"/>
                  <a:ext cx="6" cy="19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8" name="Rectangle 147"/>
                <p:cNvSpPr>
                  <a:spLocks noChangeArrowheads="1"/>
                </p:cNvSpPr>
                <p:nvPr/>
              </p:nvSpPr>
              <p:spPr bwMode="auto">
                <a:xfrm>
                  <a:off x="912" y="1461"/>
                  <a:ext cx="3" cy="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59" name="Rectangle 148"/>
                <p:cNvSpPr>
                  <a:spLocks noChangeArrowheads="1"/>
                </p:cNvSpPr>
                <p:nvPr/>
              </p:nvSpPr>
              <p:spPr bwMode="auto">
                <a:xfrm>
                  <a:off x="915" y="1461"/>
                  <a:ext cx="1" cy="1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0" name="Rectangle 149"/>
                <p:cNvSpPr>
                  <a:spLocks noChangeArrowheads="1"/>
                </p:cNvSpPr>
                <p:nvPr/>
              </p:nvSpPr>
              <p:spPr bwMode="auto">
                <a:xfrm>
                  <a:off x="916" y="1461"/>
                  <a:ext cx="1" cy="1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1" name="Freeform 150"/>
                <p:cNvSpPr>
                  <a:spLocks/>
                </p:cNvSpPr>
                <p:nvPr/>
              </p:nvSpPr>
              <p:spPr bwMode="auto">
                <a:xfrm>
                  <a:off x="820" y="1461"/>
                  <a:ext cx="97" cy="24"/>
                </a:xfrm>
                <a:custGeom>
                  <a:avLst/>
                  <a:gdLst>
                    <a:gd name="T0" fmla="*/ 0 w 97"/>
                    <a:gd name="T1" fmla="*/ 0 h 24"/>
                    <a:gd name="T2" fmla="*/ 0 w 97"/>
                    <a:gd name="T3" fmla="*/ 10 h 24"/>
                    <a:gd name="T4" fmla="*/ 4 w 97"/>
                    <a:gd name="T5" fmla="*/ 16 h 24"/>
                    <a:gd name="T6" fmla="*/ 14 w 97"/>
                    <a:gd name="T7" fmla="*/ 19 h 24"/>
                    <a:gd name="T8" fmla="*/ 31 w 97"/>
                    <a:gd name="T9" fmla="*/ 22 h 24"/>
                    <a:gd name="T10" fmla="*/ 49 w 97"/>
                    <a:gd name="T11" fmla="*/ 24 h 24"/>
                    <a:gd name="T12" fmla="*/ 67 w 97"/>
                    <a:gd name="T13" fmla="*/ 22 h 24"/>
                    <a:gd name="T14" fmla="*/ 83 w 97"/>
                    <a:gd name="T15" fmla="*/ 19 h 24"/>
                    <a:gd name="T16" fmla="*/ 93 w 97"/>
                    <a:gd name="T17" fmla="*/ 16 h 24"/>
                    <a:gd name="T18" fmla="*/ 97 w 97"/>
                    <a:gd name="T19" fmla="*/ 10 h 24"/>
                    <a:gd name="T20" fmla="*/ 97 w 97"/>
                    <a:gd name="T21" fmla="*/ 0 h 24"/>
                    <a:gd name="T22" fmla="*/ 0 w 97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"/>
                    <a:gd name="T37" fmla="*/ 0 h 24"/>
                    <a:gd name="T38" fmla="*/ 97 w 97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" h="24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4" y="16"/>
                      </a:lnTo>
                      <a:lnTo>
                        <a:pt x="14" y="19"/>
                      </a:lnTo>
                      <a:lnTo>
                        <a:pt x="31" y="22"/>
                      </a:lnTo>
                      <a:lnTo>
                        <a:pt x="49" y="24"/>
                      </a:lnTo>
                      <a:lnTo>
                        <a:pt x="67" y="22"/>
                      </a:lnTo>
                      <a:lnTo>
                        <a:pt x="83" y="19"/>
                      </a:lnTo>
                      <a:lnTo>
                        <a:pt x="93" y="16"/>
                      </a:lnTo>
                      <a:lnTo>
                        <a:pt x="97" y="10"/>
                      </a:lnTo>
                      <a:lnTo>
                        <a:pt x="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62" name="Oval 151"/>
                <p:cNvSpPr>
                  <a:spLocks noChangeArrowheads="1"/>
                </p:cNvSpPr>
                <p:nvPr/>
              </p:nvSpPr>
              <p:spPr bwMode="auto">
                <a:xfrm>
                  <a:off x="820" y="1447"/>
                  <a:ext cx="99" cy="3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E3092"/>
                  </a:solidFill>
                  <a:round/>
                  <a:headEnd/>
                  <a:tailEnd/>
                </a:ln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3" name="Freeform 152"/>
                <p:cNvSpPr>
                  <a:spLocks/>
                </p:cNvSpPr>
                <p:nvPr/>
              </p:nvSpPr>
              <p:spPr bwMode="auto">
                <a:xfrm>
                  <a:off x="864" y="1286"/>
                  <a:ext cx="28" cy="179"/>
                </a:xfrm>
                <a:custGeom>
                  <a:avLst/>
                  <a:gdLst>
                    <a:gd name="T0" fmla="*/ 27 w 28"/>
                    <a:gd name="T1" fmla="*/ 0 h 179"/>
                    <a:gd name="T2" fmla="*/ 27 w 28"/>
                    <a:gd name="T3" fmla="*/ 1 h 179"/>
                    <a:gd name="T4" fmla="*/ 21 w 28"/>
                    <a:gd name="T5" fmla="*/ 4 h 179"/>
                    <a:gd name="T6" fmla="*/ 13 w 28"/>
                    <a:gd name="T7" fmla="*/ 4 h 179"/>
                    <a:gd name="T8" fmla="*/ 13 w 28"/>
                    <a:gd name="T9" fmla="*/ 6 h 179"/>
                    <a:gd name="T10" fmla="*/ 7 w 28"/>
                    <a:gd name="T11" fmla="*/ 6 h 179"/>
                    <a:gd name="T12" fmla="*/ 7 w 28"/>
                    <a:gd name="T13" fmla="*/ 25 h 179"/>
                    <a:gd name="T14" fmla="*/ 6 w 28"/>
                    <a:gd name="T15" fmla="*/ 25 h 179"/>
                    <a:gd name="T16" fmla="*/ 6 w 28"/>
                    <a:gd name="T17" fmla="*/ 57 h 179"/>
                    <a:gd name="T18" fmla="*/ 5 w 28"/>
                    <a:gd name="T19" fmla="*/ 57 h 179"/>
                    <a:gd name="T20" fmla="*/ 5 w 28"/>
                    <a:gd name="T21" fmla="*/ 89 h 179"/>
                    <a:gd name="T22" fmla="*/ 3 w 28"/>
                    <a:gd name="T23" fmla="*/ 89 h 179"/>
                    <a:gd name="T24" fmla="*/ 3 w 28"/>
                    <a:gd name="T25" fmla="*/ 120 h 179"/>
                    <a:gd name="T26" fmla="*/ 2 w 28"/>
                    <a:gd name="T27" fmla="*/ 120 h 179"/>
                    <a:gd name="T28" fmla="*/ 2 w 28"/>
                    <a:gd name="T29" fmla="*/ 152 h 179"/>
                    <a:gd name="T30" fmla="*/ 0 w 28"/>
                    <a:gd name="T31" fmla="*/ 152 h 179"/>
                    <a:gd name="T32" fmla="*/ 0 w 28"/>
                    <a:gd name="T33" fmla="*/ 179 h 179"/>
                    <a:gd name="T34" fmla="*/ 17 w 28"/>
                    <a:gd name="T35" fmla="*/ 179 h 179"/>
                    <a:gd name="T36" fmla="*/ 17 w 28"/>
                    <a:gd name="T37" fmla="*/ 178 h 179"/>
                    <a:gd name="T38" fmla="*/ 23 w 28"/>
                    <a:gd name="T39" fmla="*/ 178 h 179"/>
                    <a:gd name="T40" fmla="*/ 23 w 28"/>
                    <a:gd name="T41" fmla="*/ 176 h 179"/>
                    <a:gd name="T42" fmla="*/ 26 w 28"/>
                    <a:gd name="T43" fmla="*/ 176 h 179"/>
                    <a:gd name="T44" fmla="*/ 26 w 28"/>
                    <a:gd name="T45" fmla="*/ 175 h 179"/>
                    <a:gd name="T46" fmla="*/ 28 w 28"/>
                    <a:gd name="T47" fmla="*/ 173 h 179"/>
                    <a:gd name="T48" fmla="*/ 28 w 28"/>
                    <a:gd name="T49" fmla="*/ 0 h 179"/>
                    <a:gd name="T50" fmla="*/ 27 w 28"/>
                    <a:gd name="T51" fmla="*/ 0 h 17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8"/>
                    <a:gd name="T79" fmla="*/ 0 h 179"/>
                    <a:gd name="T80" fmla="*/ 28 w 28"/>
                    <a:gd name="T81" fmla="*/ 179 h 17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8" h="179">
                      <a:moveTo>
                        <a:pt x="27" y="0"/>
                      </a:moveTo>
                      <a:lnTo>
                        <a:pt x="27" y="1"/>
                      </a:lnTo>
                      <a:lnTo>
                        <a:pt x="2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7" y="6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57"/>
                      </a:lnTo>
                      <a:lnTo>
                        <a:pt x="5" y="57"/>
                      </a:lnTo>
                      <a:lnTo>
                        <a:pt x="5" y="89"/>
                      </a:lnTo>
                      <a:lnTo>
                        <a:pt x="3" y="89"/>
                      </a:lnTo>
                      <a:lnTo>
                        <a:pt x="3" y="120"/>
                      </a:lnTo>
                      <a:lnTo>
                        <a:pt x="2" y="12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lnTo>
                        <a:pt x="0" y="179"/>
                      </a:lnTo>
                      <a:lnTo>
                        <a:pt x="17" y="179"/>
                      </a:lnTo>
                      <a:lnTo>
                        <a:pt x="17" y="178"/>
                      </a:lnTo>
                      <a:lnTo>
                        <a:pt x="23" y="178"/>
                      </a:lnTo>
                      <a:lnTo>
                        <a:pt x="23" y="176"/>
                      </a:lnTo>
                      <a:lnTo>
                        <a:pt x="26" y="176"/>
                      </a:lnTo>
                      <a:lnTo>
                        <a:pt x="26" y="175"/>
                      </a:lnTo>
                      <a:lnTo>
                        <a:pt x="28" y="173"/>
                      </a:lnTo>
                      <a:lnTo>
                        <a:pt x="28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64" name="Freeform 153"/>
                <p:cNvSpPr>
                  <a:spLocks/>
                </p:cNvSpPr>
                <p:nvPr/>
              </p:nvSpPr>
              <p:spPr bwMode="auto">
                <a:xfrm>
                  <a:off x="846" y="1286"/>
                  <a:ext cx="27" cy="179"/>
                </a:xfrm>
                <a:custGeom>
                  <a:avLst/>
                  <a:gdLst>
                    <a:gd name="T0" fmla="*/ 0 w 27"/>
                    <a:gd name="T1" fmla="*/ 0 h 179"/>
                    <a:gd name="T2" fmla="*/ 0 w 27"/>
                    <a:gd name="T3" fmla="*/ 175 h 179"/>
                    <a:gd name="T4" fmla="*/ 7 w 27"/>
                    <a:gd name="T5" fmla="*/ 176 h 179"/>
                    <a:gd name="T6" fmla="*/ 7 w 27"/>
                    <a:gd name="T7" fmla="*/ 178 h 179"/>
                    <a:gd name="T8" fmla="*/ 12 w 27"/>
                    <a:gd name="T9" fmla="*/ 178 h 179"/>
                    <a:gd name="T10" fmla="*/ 12 w 27"/>
                    <a:gd name="T11" fmla="*/ 179 h 179"/>
                    <a:gd name="T12" fmla="*/ 20 w 27"/>
                    <a:gd name="T13" fmla="*/ 179 h 179"/>
                    <a:gd name="T14" fmla="*/ 20 w 27"/>
                    <a:gd name="T15" fmla="*/ 152 h 179"/>
                    <a:gd name="T16" fmla="*/ 21 w 27"/>
                    <a:gd name="T17" fmla="*/ 152 h 179"/>
                    <a:gd name="T18" fmla="*/ 21 w 27"/>
                    <a:gd name="T19" fmla="*/ 120 h 179"/>
                    <a:gd name="T20" fmla="*/ 23 w 27"/>
                    <a:gd name="T21" fmla="*/ 120 h 179"/>
                    <a:gd name="T22" fmla="*/ 23 w 27"/>
                    <a:gd name="T23" fmla="*/ 89 h 179"/>
                    <a:gd name="T24" fmla="*/ 24 w 27"/>
                    <a:gd name="T25" fmla="*/ 89 h 179"/>
                    <a:gd name="T26" fmla="*/ 24 w 27"/>
                    <a:gd name="T27" fmla="*/ 57 h 179"/>
                    <a:gd name="T28" fmla="*/ 25 w 27"/>
                    <a:gd name="T29" fmla="*/ 57 h 179"/>
                    <a:gd name="T30" fmla="*/ 25 w 27"/>
                    <a:gd name="T31" fmla="*/ 25 h 179"/>
                    <a:gd name="T32" fmla="*/ 27 w 27"/>
                    <a:gd name="T33" fmla="*/ 25 h 179"/>
                    <a:gd name="T34" fmla="*/ 27 w 27"/>
                    <a:gd name="T35" fmla="*/ 6 h 179"/>
                    <a:gd name="T36" fmla="*/ 16 w 27"/>
                    <a:gd name="T37" fmla="*/ 6 h 179"/>
                    <a:gd name="T38" fmla="*/ 16 w 27"/>
                    <a:gd name="T39" fmla="*/ 4 h 179"/>
                    <a:gd name="T40" fmla="*/ 6 w 27"/>
                    <a:gd name="T41" fmla="*/ 4 h 179"/>
                    <a:gd name="T42" fmla="*/ 6 w 27"/>
                    <a:gd name="T43" fmla="*/ 3 h 179"/>
                    <a:gd name="T44" fmla="*/ 3 w 27"/>
                    <a:gd name="T45" fmla="*/ 3 h 179"/>
                    <a:gd name="T46" fmla="*/ 2 w 27"/>
                    <a:gd name="T47" fmla="*/ 0 h 179"/>
                    <a:gd name="T48" fmla="*/ 0 w 27"/>
                    <a:gd name="T49" fmla="*/ 0 h 17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7"/>
                    <a:gd name="T76" fmla="*/ 0 h 179"/>
                    <a:gd name="T77" fmla="*/ 27 w 27"/>
                    <a:gd name="T78" fmla="*/ 179 h 17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7" h="179">
                      <a:moveTo>
                        <a:pt x="0" y="0"/>
                      </a:moveTo>
                      <a:lnTo>
                        <a:pt x="0" y="175"/>
                      </a:lnTo>
                      <a:lnTo>
                        <a:pt x="7" y="176"/>
                      </a:lnTo>
                      <a:lnTo>
                        <a:pt x="7" y="178"/>
                      </a:lnTo>
                      <a:lnTo>
                        <a:pt x="12" y="178"/>
                      </a:lnTo>
                      <a:lnTo>
                        <a:pt x="12" y="179"/>
                      </a:lnTo>
                      <a:lnTo>
                        <a:pt x="20" y="179"/>
                      </a:lnTo>
                      <a:lnTo>
                        <a:pt x="20" y="152"/>
                      </a:lnTo>
                      <a:lnTo>
                        <a:pt x="21" y="152"/>
                      </a:lnTo>
                      <a:lnTo>
                        <a:pt x="21" y="120"/>
                      </a:lnTo>
                      <a:lnTo>
                        <a:pt x="23" y="120"/>
                      </a:lnTo>
                      <a:lnTo>
                        <a:pt x="23" y="89"/>
                      </a:lnTo>
                      <a:lnTo>
                        <a:pt x="24" y="89"/>
                      </a:lnTo>
                      <a:lnTo>
                        <a:pt x="24" y="57"/>
                      </a:lnTo>
                      <a:lnTo>
                        <a:pt x="25" y="57"/>
                      </a:lnTo>
                      <a:lnTo>
                        <a:pt x="25" y="25"/>
                      </a:lnTo>
                      <a:lnTo>
                        <a:pt x="27" y="25"/>
                      </a:lnTo>
                      <a:lnTo>
                        <a:pt x="27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65" name="Freeform 154"/>
                <p:cNvSpPr>
                  <a:spLocks/>
                </p:cNvSpPr>
                <p:nvPr/>
              </p:nvSpPr>
              <p:spPr bwMode="auto">
                <a:xfrm>
                  <a:off x="846" y="1286"/>
                  <a:ext cx="45" cy="178"/>
                </a:xfrm>
                <a:custGeom>
                  <a:avLst/>
                  <a:gdLst>
                    <a:gd name="T0" fmla="*/ 0 w 45"/>
                    <a:gd name="T1" fmla="*/ 173 h 178"/>
                    <a:gd name="T2" fmla="*/ 0 w 45"/>
                    <a:gd name="T3" fmla="*/ 0 h 178"/>
                    <a:gd name="T4" fmla="*/ 2 w 45"/>
                    <a:gd name="T5" fmla="*/ 1 h 178"/>
                    <a:gd name="T6" fmla="*/ 7 w 45"/>
                    <a:gd name="T7" fmla="*/ 4 h 178"/>
                    <a:gd name="T8" fmla="*/ 23 w 45"/>
                    <a:gd name="T9" fmla="*/ 6 h 178"/>
                    <a:gd name="T10" fmla="*/ 38 w 45"/>
                    <a:gd name="T11" fmla="*/ 4 h 178"/>
                    <a:gd name="T12" fmla="*/ 44 w 45"/>
                    <a:gd name="T13" fmla="*/ 1 h 178"/>
                    <a:gd name="T14" fmla="*/ 45 w 45"/>
                    <a:gd name="T15" fmla="*/ 0 h 178"/>
                    <a:gd name="T16" fmla="*/ 45 w 45"/>
                    <a:gd name="T17" fmla="*/ 170 h 178"/>
                    <a:gd name="T18" fmla="*/ 44 w 45"/>
                    <a:gd name="T19" fmla="*/ 173 h 178"/>
                    <a:gd name="T20" fmla="*/ 38 w 45"/>
                    <a:gd name="T21" fmla="*/ 176 h 178"/>
                    <a:gd name="T22" fmla="*/ 31 w 45"/>
                    <a:gd name="T23" fmla="*/ 178 h 178"/>
                    <a:gd name="T24" fmla="*/ 23 w 45"/>
                    <a:gd name="T25" fmla="*/ 178 h 178"/>
                    <a:gd name="T26" fmla="*/ 14 w 45"/>
                    <a:gd name="T27" fmla="*/ 178 h 178"/>
                    <a:gd name="T28" fmla="*/ 7 w 45"/>
                    <a:gd name="T29" fmla="*/ 176 h 178"/>
                    <a:gd name="T30" fmla="*/ 2 w 45"/>
                    <a:gd name="T31" fmla="*/ 173 h 178"/>
                    <a:gd name="T32" fmla="*/ 0 w 45"/>
                    <a:gd name="T33" fmla="*/ 170 h 178"/>
                    <a:gd name="T34" fmla="*/ 0 w 45"/>
                    <a:gd name="T35" fmla="*/ 173 h 17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5"/>
                    <a:gd name="T55" fmla="*/ 0 h 178"/>
                    <a:gd name="T56" fmla="*/ 45 w 45"/>
                    <a:gd name="T57" fmla="*/ 178 h 17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5" h="17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7" y="4"/>
                      </a:lnTo>
                      <a:lnTo>
                        <a:pt x="23" y="6"/>
                      </a:lnTo>
                      <a:lnTo>
                        <a:pt x="38" y="4"/>
                      </a:lnTo>
                      <a:lnTo>
                        <a:pt x="44" y="1"/>
                      </a:lnTo>
                      <a:lnTo>
                        <a:pt x="45" y="0"/>
                      </a:lnTo>
                      <a:lnTo>
                        <a:pt x="45" y="170"/>
                      </a:lnTo>
                      <a:lnTo>
                        <a:pt x="44" y="173"/>
                      </a:lnTo>
                      <a:lnTo>
                        <a:pt x="38" y="176"/>
                      </a:lnTo>
                      <a:lnTo>
                        <a:pt x="31" y="178"/>
                      </a:lnTo>
                      <a:lnTo>
                        <a:pt x="23" y="178"/>
                      </a:lnTo>
                      <a:lnTo>
                        <a:pt x="14" y="178"/>
                      </a:lnTo>
                      <a:lnTo>
                        <a:pt x="7" y="176"/>
                      </a:lnTo>
                      <a:lnTo>
                        <a:pt x="2" y="173"/>
                      </a:lnTo>
                      <a:lnTo>
                        <a:pt x="0" y="17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820" y="1281"/>
                  <a:ext cx="1" cy="1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7" name="Rectangle 156"/>
                <p:cNvSpPr>
                  <a:spLocks noChangeArrowheads="1"/>
                </p:cNvSpPr>
                <p:nvPr/>
              </p:nvSpPr>
              <p:spPr bwMode="auto">
                <a:xfrm>
                  <a:off x="821" y="1281"/>
                  <a:ext cx="2" cy="1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8" name="Rectangle 157"/>
                <p:cNvSpPr>
                  <a:spLocks noChangeArrowheads="1"/>
                </p:cNvSpPr>
                <p:nvPr/>
              </p:nvSpPr>
              <p:spPr bwMode="auto">
                <a:xfrm>
                  <a:off x="823" y="1281"/>
                  <a:ext cx="1" cy="1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69" name="Rectangle 158"/>
                <p:cNvSpPr>
                  <a:spLocks noChangeArrowheads="1"/>
                </p:cNvSpPr>
                <p:nvPr/>
              </p:nvSpPr>
              <p:spPr bwMode="auto">
                <a:xfrm>
                  <a:off x="824" y="1281"/>
                  <a:ext cx="3" cy="1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0" name="Rectangle 159"/>
                <p:cNvSpPr>
                  <a:spLocks noChangeArrowheads="1"/>
                </p:cNvSpPr>
                <p:nvPr/>
              </p:nvSpPr>
              <p:spPr bwMode="auto">
                <a:xfrm>
                  <a:off x="827" y="1281"/>
                  <a:ext cx="3" cy="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1" name="Rectangle 160"/>
                <p:cNvSpPr>
                  <a:spLocks noChangeArrowheads="1"/>
                </p:cNvSpPr>
                <p:nvPr/>
              </p:nvSpPr>
              <p:spPr bwMode="auto">
                <a:xfrm>
                  <a:off x="830" y="1281"/>
                  <a:ext cx="2" cy="2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2" name="Rectangle 161"/>
                <p:cNvSpPr>
                  <a:spLocks noChangeArrowheads="1"/>
                </p:cNvSpPr>
                <p:nvPr/>
              </p:nvSpPr>
              <p:spPr bwMode="auto">
                <a:xfrm>
                  <a:off x="832" y="1281"/>
                  <a:ext cx="6" cy="2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3" name="Rectangle 162"/>
                <p:cNvSpPr>
                  <a:spLocks noChangeArrowheads="1"/>
                </p:cNvSpPr>
                <p:nvPr/>
              </p:nvSpPr>
              <p:spPr bwMode="auto">
                <a:xfrm>
                  <a:off x="838" y="1281"/>
                  <a:ext cx="8" cy="2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4" name="Rectangle 163"/>
                <p:cNvSpPr>
                  <a:spLocks noChangeArrowheads="1"/>
                </p:cNvSpPr>
                <p:nvPr/>
              </p:nvSpPr>
              <p:spPr bwMode="auto">
                <a:xfrm>
                  <a:off x="846" y="1281"/>
                  <a:ext cx="7" cy="2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5" name="Rectangle 164"/>
                <p:cNvSpPr>
                  <a:spLocks noChangeArrowheads="1"/>
                </p:cNvSpPr>
                <p:nvPr/>
              </p:nvSpPr>
              <p:spPr bwMode="auto">
                <a:xfrm>
                  <a:off x="853" y="1281"/>
                  <a:ext cx="7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6" name="Rectangle 165"/>
                <p:cNvSpPr>
                  <a:spLocks noChangeArrowheads="1"/>
                </p:cNvSpPr>
                <p:nvPr/>
              </p:nvSpPr>
              <p:spPr bwMode="auto">
                <a:xfrm>
                  <a:off x="860" y="1281"/>
                  <a:ext cx="18" cy="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7" name="Rectangle 166"/>
                <p:cNvSpPr>
                  <a:spLocks noChangeArrowheads="1"/>
                </p:cNvSpPr>
                <p:nvPr/>
              </p:nvSpPr>
              <p:spPr bwMode="auto">
                <a:xfrm>
                  <a:off x="878" y="1281"/>
                  <a:ext cx="9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8" name="Rectangle 167"/>
                <p:cNvSpPr>
                  <a:spLocks noChangeArrowheads="1"/>
                </p:cNvSpPr>
                <p:nvPr/>
              </p:nvSpPr>
              <p:spPr bwMode="auto">
                <a:xfrm>
                  <a:off x="887" y="1281"/>
                  <a:ext cx="5" cy="2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79" name="Rectangle 168"/>
                <p:cNvSpPr>
                  <a:spLocks noChangeArrowheads="1"/>
                </p:cNvSpPr>
                <p:nvPr/>
              </p:nvSpPr>
              <p:spPr bwMode="auto">
                <a:xfrm>
                  <a:off x="892" y="1281"/>
                  <a:ext cx="9" cy="23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0" name="Rectangle 169"/>
                <p:cNvSpPr>
                  <a:spLocks noChangeArrowheads="1"/>
                </p:cNvSpPr>
                <p:nvPr/>
              </p:nvSpPr>
              <p:spPr bwMode="auto">
                <a:xfrm>
                  <a:off x="901" y="1281"/>
                  <a:ext cx="5" cy="21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1" name="Rectangle 170"/>
                <p:cNvSpPr>
                  <a:spLocks noChangeArrowheads="1"/>
                </p:cNvSpPr>
                <p:nvPr/>
              </p:nvSpPr>
              <p:spPr bwMode="auto">
                <a:xfrm>
                  <a:off x="906" y="1281"/>
                  <a:ext cx="3" cy="2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2" name="Rectangle 171"/>
                <p:cNvSpPr>
                  <a:spLocks noChangeArrowheads="1"/>
                </p:cNvSpPr>
                <p:nvPr/>
              </p:nvSpPr>
              <p:spPr bwMode="auto">
                <a:xfrm>
                  <a:off x="909" y="1281"/>
                  <a:ext cx="3" cy="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3" name="Rectangle 172"/>
                <p:cNvSpPr>
                  <a:spLocks noChangeArrowheads="1"/>
                </p:cNvSpPr>
                <p:nvPr/>
              </p:nvSpPr>
              <p:spPr bwMode="auto">
                <a:xfrm>
                  <a:off x="912" y="1281"/>
                  <a:ext cx="3" cy="17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4" name="Rectangle 173"/>
                <p:cNvSpPr>
                  <a:spLocks noChangeArrowheads="1"/>
                </p:cNvSpPr>
                <p:nvPr/>
              </p:nvSpPr>
              <p:spPr bwMode="auto">
                <a:xfrm>
                  <a:off x="915" y="1281"/>
                  <a:ext cx="1" cy="15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5" name="Rectangle 174"/>
                <p:cNvSpPr>
                  <a:spLocks noChangeArrowheads="1"/>
                </p:cNvSpPr>
                <p:nvPr/>
              </p:nvSpPr>
              <p:spPr bwMode="auto">
                <a:xfrm>
                  <a:off x="916" y="1281"/>
                  <a:ext cx="1" cy="14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6" name="Freeform 175"/>
                <p:cNvSpPr>
                  <a:spLocks/>
                </p:cNvSpPr>
                <p:nvPr/>
              </p:nvSpPr>
              <p:spPr bwMode="auto">
                <a:xfrm>
                  <a:off x="820" y="1281"/>
                  <a:ext cx="97" cy="24"/>
                </a:xfrm>
                <a:custGeom>
                  <a:avLst/>
                  <a:gdLst>
                    <a:gd name="T0" fmla="*/ 0 w 97"/>
                    <a:gd name="T1" fmla="*/ 0 h 24"/>
                    <a:gd name="T2" fmla="*/ 0 w 97"/>
                    <a:gd name="T3" fmla="*/ 9 h 24"/>
                    <a:gd name="T4" fmla="*/ 4 w 97"/>
                    <a:gd name="T5" fmla="*/ 15 h 24"/>
                    <a:gd name="T6" fmla="*/ 14 w 97"/>
                    <a:gd name="T7" fmla="*/ 20 h 24"/>
                    <a:gd name="T8" fmla="*/ 31 w 97"/>
                    <a:gd name="T9" fmla="*/ 23 h 24"/>
                    <a:gd name="T10" fmla="*/ 49 w 97"/>
                    <a:gd name="T11" fmla="*/ 24 h 24"/>
                    <a:gd name="T12" fmla="*/ 67 w 97"/>
                    <a:gd name="T13" fmla="*/ 23 h 24"/>
                    <a:gd name="T14" fmla="*/ 83 w 97"/>
                    <a:gd name="T15" fmla="*/ 20 h 24"/>
                    <a:gd name="T16" fmla="*/ 93 w 97"/>
                    <a:gd name="T17" fmla="*/ 15 h 24"/>
                    <a:gd name="T18" fmla="*/ 97 w 97"/>
                    <a:gd name="T19" fmla="*/ 9 h 24"/>
                    <a:gd name="T20" fmla="*/ 97 w 97"/>
                    <a:gd name="T21" fmla="*/ 0 h 24"/>
                    <a:gd name="T22" fmla="*/ 0 w 97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"/>
                    <a:gd name="T37" fmla="*/ 0 h 24"/>
                    <a:gd name="T38" fmla="*/ 97 w 97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" h="2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4" y="15"/>
                      </a:lnTo>
                      <a:lnTo>
                        <a:pt x="14" y="20"/>
                      </a:lnTo>
                      <a:lnTo>
                        <a:pt x="31" y="23"/>
                      </a:lnTo>
                      <a:lnTo>
                        <a:pt x="49" y="24"/>
                      </a:lnTo>
                      <a:lnTo>
                        <a:pt x="67" y="23"/>
                      </a:lnTo>
                      <a:lnTo>
                        <a:pt x="83" y="20"/>
                      </a:lnTo>
                      <a:lnTo>
                        <a:pt x="93" y="15"/>
                      </a:lnTo>
                      <a:lnTo>
                        <a:pt x="97" y="9"/>
                      </a:lnTo>
                      <a:lnTo>
                        <a:pt x="9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87" name="Oval 176"/>
                <p:cNvSpPr>
                  <a:spLocks noChangeArrowheads="1"/>
                </p:cNvSpPr>
                <p:nvPr/>
              </p:nvSpPr>
              <p:spPr bwMode="auto">
                <a:xfrm>
                  <a:off x="820" y="1268"/>
                  <a:ext cx="99" cy="28"/>
                </a:xfrm>
                <a:prstGeom prst="ellipse">
                  <a:avLst/>
                </a:prstGeom>
                <a:solidFill>
                  <a:srgbClr val="F0F0F0"/>
                </a:solidFill>
                <a:ln w="0">
                  <a:solidFill>
                    <a:srgbClr val="0E3092"/>
                  </a:solidFill>
                  <a:round/>
                  <a:headEnd/>
                  <a:tailEnd/>
                </a:ln>
              </p:spPr>
              <p:txBody>
                <a:bodyPr lIns="91420" tIns="45709" rIns="91420" bIns="45709"/>
                <a:lstStyle/>
                <a:p>
                  <a:pPr defTabSz="651931"/>
                  <a:endParaRPr lang="ja-JP" alt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688" name="Freeform 177"/>
                <p:cNvSpPr>
                  <a:spLocks/>
                </p:cNvSpPr>
                <p:nvPr/>
              </p:nvSpPr>
              <p:spPr bwMode="auto">
                <a:xfrm>
                  <a:off x="749" y="1286"/>
                  <a:ext cx="186" cy="53"/>
                </a:xfrm>
                <a:custGeom>
                  <a:avLst/>
                  <a:gdLst>
                    <a:gd name="T0" fmla="*/ 180 w 186"/>
                    <a:gd name="T1" fmla="*/ 1 h 53"/>
                    <a:gd name="T2" fmla="*/ 166 w 186"/>
                    <a:gd name="T3" fmla="*/ 4 h 53"/>
                    <a:gd name="T4" fmla="*/ 152 w 186"/>
                    <a:gd name="T5" fmla="*/ 7 h 53"/>
                    <a:gd name="T6" fmla="*/ 145 w 186"/>
                    <a:gd name="T7" fmla="*/ 9 h 53"/>
                    <a:gd name="T8" fmla="*/ 136 w 186"/>
                    <a:gd name="T9" fmla="*/ 10 h 53"/>
                    <a:gd name="T10" fmla="*/ 122 w 186"/>
                    <a:gd name="T11" fmla="*/ 13 h 53"/>
                    <a:gd name="T12" fmla="*/ 109 w 186"/>
                    <a:gd name="T13" fmla="*/ 16 h 53"/>
                    <a:gd name="T14" fmla="*/ 102 w 186"/>
                    <a:gd name="T15" fmla="*/ 18 h 53"/>
                    <a:gd name="T16" fmla="*/ 93 w 186"/>
                    <a:gd name="T17" fmla="*/ 19 h 53"/>
                    <a:gd name="T18" fmla="*/ 79 w 186"/>
                    <a:gd name="T19" fmla="*/ 22 h 53"/>
                    <a:gd name="T20" fmla="*/ 65 w 186"/>
                    <a:gd name="T21" fmla="*/ 25 h 53"/>
                    <a:gd name="T22" fmla="*/ 51 w 186"/>
                    <a:gd name="T23" fmla="*/ 28 h 53"/>
                    <a:gd name="T24" fmla="*/ 43 w 186"/>
                    <a:gd name="T25" fmla="*/ 30 h 53"/>
                    <a:gd name="T26" fmla="*/ 29 w 186"/>
                    <a:gd name="T27" fmla="*/ 33 h 53"/>
                    <a:gd name="T28" fmla="*/ 15 w 186"/>
                    <a:gd name="T29" fmla="*/ 36 h 53"/>
                    <a:gd name="T30" fmla="*/ 8 w 186"/>
                    <a:gd name="T31" fmla="*/ 37 h 53"/>
                    <a:gd name="T32" fmla="*/ 0 w 186"/>
                    <a:gd name="T33" fmla="*/ 53 h 53"/>
                    <a:gd name="T34" fmla="*/ 14 w 186"/>
                    <a:gd name="T35" fmla="*/ 50 h 53"/>
                    <a:gd name="T36" fmla="*/ 19 w 186"/>
                    <a:gd name="T37" fmla="*/ 48 h 53"/>
                    <a:gd name="T38" fmla="*/ 26 w 186"/>
                    <a:gd name="T39" fmla="*/ 47 h 53"/>
                    <a:gd name="T40" fmla="*/ 32 w 186"/>
                    <a:gd name="T41" fmla="*/ 45 h 53"/>
                    <a:gd name="T42" fmla="*/ 46 w 186"/>
                    <a:gd name="T43" fmla="*/ 42 h 53"/>
                    <a:gd name="T44" fmla="*/ 51 w 186"/>
                    <a:gd name="T45" fmla="*/ 40 h 53"/>
                    <a:gd name="T46" fmla="*/ 58 w 186"/>
                    <a:gd name="T47" fmla="*/ 39 h 53"/>
                    <a:gd name="T48" fmla="*/ 64 w 186"/>
                    <a:gd name="T49" fmla="*/ 37 h 53"/>
                    <a:gd name="T50" fmla="*/ 78 w 186"/>
                    <a:gd name="T51" fmla="*/ 34 h 53"/>
                    <a:gd name="T52" fmla="*/ 83 w 186"/>
                    <a:gd name="T53" fmla="*/ 33 h 53"/>
                    <a:gd name="T54" fmla="*/ 90 w 186"/>
                    <a:gd name="T55" fmla="*/ 31 h 53"/>
                    <a:gd name="T56" fmla="*/ 96 w 186"/>
                    <a:gd name="T57" fmla="*/ 30 h 53"/>
                    <a:gd name="T58" fmla="*/ 103 w 186"/>
                    <a:gd name="T59" fmla="*/ 28 h 53"/>
                    <a:gd name="T60" fmla="*/ 109 w 186"/>
                    <a:gd name="T61" fmla="*/ 27 h 53"/>
                    <a:gd name="T62" fmla="*/ 122 w 186"/>
                    <a:gd name="T63" fmla="*/ 24 h 53"/>
                    <a:gd name="T64" fmla="*/ 128 w 186"/>
                    <a:gd name="T65" fmla="*/ 22 h 53"/>
                    <a:gd name="T66" fmla="*/ 135 w 186"/>
                    <a:gd name="T67" fmla="*/ 21 h 53"/>
                    <a:gd name="T68" fmla="*/ 141 w 186"/>
                    <a:gd name="T69" fmla="*/ 19 h 53"/>
                    <a:gd name="T70" fmla="*/ 154 w 186"/>
                    <a:gd name="T71" fmla="*/ 16 h 53"/>
                    <a:gd name="T72" fmla="*/ 160 w 186"/>
                    <a:gd name="T73" fmla="*/ 15 h 53"/>
                    <a:gd name="T74" fmla="*/ 167 w 186"/>
                    <a:gd name="T75" fmla="*/ 13 h 53"/>
                    <a:gd name="T76" fmla="*/ 173 w 186"/>
                    <a:gd name="T77" fmla="*/ 12 h 53"/>
                    <a:gd name="T78" fmla="*/ 180 w 186"/>
                    <a:gd name="T79" fmla="*/ 10 h 53"/>
                    <a:gd name="T80" fmla="*/ 186 w 186"/>
                    <a:gd name="T81" fmla="*/ 0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6"/>
                    <a:gd name="T124" fmla="*/ 0 h 53"/>
                    <a:gd name="T125" fmla="*/ 186 w 186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6" h="53">
                      <a:moveTo>
                        <a:pt x="180" y="0"/>
                      </a:moveTo>
                      <a:lnTo>
                        <a:pt x="180" y="1"/>
                      </a:lnTo>
                      <a:lnTo>
                        <a:pt x="166" y="3"/>
                      </a:lnTo>
                      <a:lnTo>
                        <a:pt x="166" y="4"/>
                      </a:lnTo>
                      <a:lnTo>
                        <a:pt x="152" y="6"/>
                      </a:lnTo>
                      <a:lnTo>
                        <a:pt x="152" y="7"/>
                      </a:lnTo>
                      <a:lnTo>
                        <a:pt x="145" y="7"/>
                      </a:lnTo>
                      <a:lnTo>
                        <a:pt x="145" y="9"/>
                      </a:lnTo>
                      <a:lnTo>
                        <a:pt x="136" y="9"/>
                      </a:lnTo>
                      <a:lnTo>
                        <a:pt x="136" y="10"/>
                      </a:lnTo>
                      <a:lnTo>
                        <a:pt x="122" y="12"/>
                      </a:lnTo>
                      <a:lnTo>
                        <a:pt x="122" y="13"/>
                      </a:lnTo>
                      <a:lnTo>
                        <a:pt x="109" y="15"/>
                      </a:lnTo>
                      <a:lnTo>
                        <a:pt x="109" y="16"/>
                      </a:lnTo>
                      <a:lnTo>
                        <a:pt x="102" y="16"/>
                      </a:lnTo>
                      <a:lnTo>
                        <a:pt x="102" y="18"/>
                      </a:lnTo>
                      <a:lnTo>
                        <a:pt x="93" y="18"/>
                      </a:lnTo>
                      <a:lnTo>
                        <a:pt x="93" y="19"/>
                      </a:lnTo>
                      <a:lnTo>
                        <a:pt x="79" y="21"/>
                      </a:lnTo>
                      <a:lnTo>
                        <a:pt x="79" y="22"/>
                      </a:lnTo>
                      <a:lnTo>
                        <a:pt x="65" y="24"/>
                      </a:lnTo>
                      <a:lnTo>
                        <a:pt x="65" y="25"/>
                      </a:lnTo>
                      <a:lnTo>
                        <a:pt x="51" y="27"/>
                      </a:lnTo>
                      <a:lnTo>
                        <a:pt x="51" y="28"/>
                      </a:lnTo>
                      <a:lnTo>
                        <a:pt x="43" y="28"/>
                      </a:lnTo>
                      <a:lnTo>
                        <a:pt x="43" y="30"/>
                      </a:lnTo>
                      <a:lnTo>
                        <a:pt x="29" y="31"/>
                      </a:lnTo>
                      <a:lnTo>
                        <a:pt x="29" y="33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8" y="36"/>
                      </a:ln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53"/>
                      </a:lnTo>
                      <a:lnTo>
                        <a:pt x="14" y="51"/>
                      </a:lnTo>
                      <a:lnTo>
                        <a:pt x="14" y="50"/>
                      </a:lnTo>
                      <a:lnTo>
                        <a:pt x="19" y="50"/>
                      </a:lnTo>
                      <a:lnTo>
                        <a:pt x="19" y="48"/>
                      </a:lnTo>
                      <a:lnTo>
                        <a:pt x="26" y="48"/>
                      </a:lnTo>
                      <a:lnTo>
                        <a:pt x="26" y="47"/>
                      </a:lnTo>
                      <a:lnTo>
                        <a:pt x="32" y="47"/>
                      </a:lnTo>
                      <a:lnTo>
                        <a:pt x="32" y="45"/>
                      </a:lnTo>
                      <a:lnTo>
                        <a:pt x="46" y="43"/>
                      </a:lnTo>
                      <a:lnTo>
                        <a:pt x="46" y="42"/>
                      </a:lnTo>
                      <a:lnTo>
                        <a:pt x="51" y="42"/>
                      </a:lnTo>
                      <a:lnTo>
                        <a:pt x="51" y="40"/>
                      </a:lnTo>
                      <a:lnTo>
                        <a:pt x="58" y="40"/>
                      </a:lnTo>
                      <a:lnTo>
                        <a:pt x="58" y="39"/>
                      </a:lnTo>
                      <a:lnTo>
                        <a:pt x="64" y="39"/>
                      </a:lnTo>
                      <a:lnTo>
                        <a:pt x="64" y="37"/>
                      </a:lnTo>
                      <a:lnTo>
                        <a:pt x="78" y="36"/>
                      </a:lnTo>
                      <a:lnTo>
                        <a:pt x="78" y="34"/>
                      </a:lnTo>
                      <a:lnTo>
                        <a:pt x="83" y="34"/>
                      </a:lnTo>
                      <a:lnTo>
                        <a:pt x="83" y="33"/>
                      </a:lnTo>
                      <a:lnTo>
                        <a:pt x="90" y="33"/>
                      </a:lnTo>
                      <a:lnTo>
                        <a:pt x="90" y="31"/>
                      </a:lnTo>
                      <a:lnTo>
                        <a:pt x="96" y="31"/>
                      </a:lnTo>
                      <a:lnTo>
                        <a:pt x="96" y="30"/>
                      </a:lnTo>
                      <a:lnTo>
                        <a:pt x="103" y="30"/>
                      </a:lnTo>
                      <a:lnTo>
                        <a:pt x="103" y="28"/>
                      </a:lnTo>
                      <a:lnTo>
                        <a:pt x="109" y="28"/>
                      </a:lnTo>
                      <a:lnTo>
                        <a:pt x="109" y="27"/>
                      </a:lnTo>
                      <a:lnTo>
                        <a:pt x="122" y="25"/>
                      </a:lnTo>
                      <a:lnTo>
                        <a:pt x="122" y="24"/>
                      </a:lnTo>
                      <a:lnTo>
                        <a:pt x="128" y="24"/>
                      </a:lnTo>
                      <a:lnTo>
                        <a:pt x="128" y="22"/>
                      </a:lnTo>
                      <a:lnTo>
                        <a:pt x="135" y="22"/>
                      </a:lnTo>
                      <a:lnTo>
                        <a:pt x="135" y="21"/>
                      </a:lnTo>
                      <a:lnTo>
                        <a:pt x="141" y="21"/>
                      </a:lnTo>
                      <a:lnTo>
                        <a:pt x="141" y="19"/>
                      </a:lnTo>
                      <a:lnTo>
                        <a:pt x="154" y="18"/>
                      </a:lnTo>
                      <a:lnTo>
                        <a:pt x="154" y="16"/>
                      </a:lnTo>
                      <a:lnTo>
                        <a:pt x="160" y="16"/>
                      </a:lnTo>
                      <a:lnTo>
                        <a:pt x="160" y="15"/>
                      </a:lnTo>
                      <a:lnTo>
                        <a:pt x="167" y="15"/>
                      </a:lnTo>
                      <a:lnTo>
                        <a:pt x="167" y="13"/>
                      </a:lnTo>
                      <a:lnTo>
                        <a:pt x="173" y="13"/>
                      </a:lnTo>
                      <a:lnTo>
                        <a:pt x="173" y="12"/>
                      </a:lnTo>
                      <a:lnTo>
                        <a:pt x="180" y="12"/>
                      </a:lnTo>
                      <a:lnTo>
                        <a:pt x="180" y="10"/>
                      </a:lnTo>
                      <a:lnTo>
                        <a:pt x="185" y="10"/>
                      </a:lnTo>
                      <a:lnTo>
                        <a:pt x="186" y="0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89" name="Freeform 178"/>
                <p:cNvSpPr>
                  <a:spLocks/>
                </p:cNvSpPr>
                <p:nvPr/>
              </p:nvSpPr>
              <p:spPr bwMode="auto">
                <a:xfrm>
                  <a:off x="749" y="1286"/>
                  <a:ext cx="185" cy="51"/>
                </a:xfrm>
                <a:custGeom>
                  <a:avLst/>
                  <a:gdLst>
                    <a:gd name="T0" fmla="*/ 0 w 185"/>
                    <a:gd name="T1" fmla="*/ 37 h 51"/>
                    <a:gd name="T2" fmla="*/ 0 w 185"/>
                    <a:gd name="T3" fmla="*/ 51 h 51"/>
                    <a:gd name="T4" fmla="*/ 184 w 185"/>
                    <a:gd name="T5" fmla="*/ 9 h 51"/>
                    <a:gd name="T6" fmla="*/ 185 w 185"/>
                    <a:gd name="T7" fmla="*/ 0 h 51"/>
                    <a:gd name="T8" fmla="*/ 0 w 185"/>
                    <a:gd name="T9" fmla="*/ 3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51"/>
                    <a:gd name="T17" fmla="*/ 185 w 18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51">
                      <a:moveTo>
                        <a:pt x="0" y="37"/>
                      </a:moveTo>
                      <a:lnTo>
                        <a:pt x="0" y="51"/>
                      </a:lnTo>
                      <a:lnTo>
                        <a:pt x="184" y="9"/>
                      </a:lnTo>
                      <a:lnTo>
                        <a:pt x="185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0" name="Freeform 179"/>
                <p:cNvSpPr>
                  <a:spLocks/>
                </p:cNvSpPr>
                <p:nvPr/>
              </p:nvSpPr>
              <p:spPr bwMode="auto">
                <a:xfrm>
                  <a:off x="851" y="1188"/>
                  <a:ext cx="83" cy="107"/>
                </a:xfrm>
                <a:custGeom>
                  <a:avLst/>
                  <a:gdLst>
                    <a:gd name="T0" fmla="*/ 0 w 83"/>
                    <a:gd name="T1" fmla="*/ 31 h 107"/>
                    <a:gd name="T2" fmla="*/ 48 w 83"/>
                    <a:gd name="T3" fmla="*/ 107 h 107"/>
                    <a:gd name="T4" fmla="*/ 83 w 83"/>
                    <a:gd name="T5" fmla="*/ 87 h 107"/>
                    <a:gd name="T6" fmla="*/ 32 w 83"/>
                    <a:gd name="T7" fmla="*/ 0 h 107"/>
                    <a:gd name="T8" fmla="*/ 0 w 83"/>
                    <a:gd name="T9" fmla="*/ 31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107"/>
                    <a:gd name="T17" fmla="*/ 83 w 83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107">
                      <a:moveTo>
                        <a:pt x="0" y="31"/>
                      </a:moveTo>
                      <a:lnTo>
                        <a:pt x="48" y="107"/>
                      </a:lnTo>
                      <a:lnTo>
                        <a:pt x="83" y="87"/>
                      </a:lnTo>
                      <a:lnTo>
                        <a:pt x="32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1" name="Freeform 180"/>
                <p:cNvSpPr>
                  <a:spLocks/>
                </p:cNvSpPr>
                <p:nvPr/>
              </p:nvSpPr>
              <p:spPr bwMode="auto">
                <a:xfrm>
                  <a:off x="851" y="1170"/>
                  <a:ext cx="45" cy="49"/>
                </a:xfrm>
                <a:custGeom>
                  <a:avLst/>
                  <a:gdLst>
                    <a:gd name="T0" fmla="*/ 19 w 45"/>
                    <a:gd name="T1" fmla="*/ 21 h 49"/>
                    <a:gd name="T2" fmla="*/ 0 w 45"/>
                    <a:gd name="T3" fmla="*/ 49 h 49"/>
                    <a:gd name="T4" fmla="*/ 20 w 45"/>
                    <a:gd name="T5" fmla="*/ 30 h 49"/>
                    <a:gd name="T6" fmla="*/ 45 w 45"/>
                    <a:gd name="T7" fmla="*/ 0 h 49"/>
                    <a:gd name="T8" fmla="*/ 19 w 45"/>
                    <a:gd name="T9" fmla="*/ 21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9"/>
                    <a:gd name="T17" fmla="*/ 45 w 45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9">
                      <a:moveTo>
                        <a:pt x="19" y="21"/>
                      </a:moveTo>
                      <a:lnTo>
                        <a:pt x="0" y="49"/>
                      </a:lnTo>
                      <a:lnTo>
                        <a:pt x="20" y="30"/>
                      </a:lnTo>
                      <a:lnTo>
                        <a:pt x="45" y="0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2" name="Freeform 181"/>
                <p:cNvSpPr>
                  <a:spLocks/>
                </p:cNvSpPr>
                <p:nvPr/>
              </p:nvSpPr>
              <p:spPr bwMode="auto">
                <a:xfrm>
                  <a:off x="838" y="1049"/>
                  <a:ext cx="191" cy="314"/>
                </a:xfrm>
                <a:custGeom>
                  <a:avLst/>
                  <a:gdLst>
                    <a:gd name="T0" fmla="*/ 191 w 191"/>
                    <a:gd name="T1" fmla="*/ 309 h 314"/>
                    <a:gd name="T2" fmla="*/ 178 w 191"/>
                    <a:gd name="T3" fmla="*/ 314 h 314"/>
                    <a:gd name="T4" fmla="*/ 163 w 191"/>
                    <a:gd name="T5" fmla="*/ 311 h 314"/>
                    <a:gd name="T6" fmla="*/ 145 w 191"/>
                    <a:gd name="T7" fmla="*/ 303 h 314"/>
                    <a:gd name="T8" fmla="*/ 127 w 191"/>
                    <a:gd name="T9" fmla="*/ 290 h 314"/>
                    <a:gd name="T10" fmla="*/ 107 w 191"/>
                    <a:gd name="T11" fmla="*/ 270 h 314"/>
                    <a:gd name="T12" fmla="*/ 88 w 191"/>
                    <a:gd name="T13" fmla="*/ 247 h 314"/>
                    <a:gd name="T14" fmla="*/ 68 w 191"/>
                    <a:gd name="T15" fmla="*/ 220 h 314"/>
                    <a:gd name="T16" fmla="*/ 49 w 191"/>
                    <a:gd name="T17" fmla="*/ 190 h 314"/>
                    <a:gd name="T18" fmla="*/ 35 w 191"/>
                    <a:gd name="T19" fmla="*/ 163 h 314"/>
                    <a:gd name="T20" fmla="*/ 22 w 191"/>
                    <a:gd name="T21" fmla="*/ 134 h 314"/>
                    <a:gd name="T22" fmla="*/ 13 w 191"/>
                    <a:gd name="T23" fmla="*/ 109 h 314"/>
                    <a:gd name="T24" fmla="*/ 6 w 191"/>
                    <a:gd name="T25" fmla="*/ 83 h 314"/>
                    <a:gd name="T26" fmla="*/ 1 w 191"/>
                    <a:gd name="T27" fmla="*/ 60 h 314"/>
                    <a:gd name="T28" fmla="*/ 0 w 191"/>
                    <a:gd name="T29" fmla="*/ 39 h 314"/>
                    <a:gd name="T30" fmla="*/ 1 w 191"/>
                    <a:gd name="T31" fmla="*/ 23 h 314"/>
                    <a:gd name="T32" fmla="*/ 7 w 191"/>
                    <a:gd name="T33" fmla="*/ 9 h 314"/>
                    <a:gd name="T34" fmla="*/ 15 w 191"/>
                    <a:gd name="T35" fmla="*/ 0 h 314"/>
                    <a:gd name="T36" fmla="*/ 191 w 191"/>
                    <a:gd name="T37" fmla="*/ 309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1"/>
                    <a:gd name="T58" fmla="*/ 0 h 314"/>
                    <a:gd name="T59" fmla="*/ 191 w 191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1" h="314">
                      <a:moveTo>
                        <a:pt x="191" y="309"/>
                      </a:moveTo>
                      <a:lnTo>
                        <a:pt x="178" y="314"/>
                      </a:lnTo>
                      <a:lnTo>
                        <a:pt x="163" y="311"/>
                      </a:lnTo>
                      <a:lnTo>
                        <a:pt x="145" y="303"/>
                      </a:lnTo>
                      <a:lnTo>
                        <a:pt x="127" y="290"/>
                      </a:lnTo>
                      <a:lnTo>
                        <a:pt x="107" y="270"/>
                      </a:lnTo>
                      <a:lnTo>
                        <a:pt x="88" y="247"/>
                      </a:lnTo>
                      <a:lnTo>
                        <a:pt x="68" y="220"/>
                      </a:lnTo>
                      <a:lnTo>
                        <a:pt x="49" y="190"/>
                      </a:lnTo>
                      <a:lnTo>
                        <a:pt x="35" y="163"/>
                      </a:lnTo>
                      <a:lnTo>
                        <a:pt x="22" y="134"/>
                      </a:lnTo>
                      <a:lnTo>
                        <a:pt x="13" y="109"/>
                      </a:lnTo>
                      <a:lnTo>
                        <a:pt x="6" y="83"/>
                      </a:lnTo>
                      <a:lnTo>
                        <a:pt x="1" y="60"/>
                      </a:lnTo>
                      <a:lnTo>
                        <a:pt x="0" y="39"/>
                      </a:lnTo>
                      <a:lnTo>
                        <a:pt x="1" y="23"/>
                      </a:lnTo>
                      <a:lnTo>
                        <a:pt x="7" y="9"/>
                      </a:lnTo>
                      <a:lnTo>
                        <a:pt x="15" y="0"/>
                      </a:lnTo>
                      <a:lnTo>
                        <a:pt x="191" y="309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3" name="Freeform 182"/>
                <p:cNvSpPr>
                  <a:spLocks/>
                </p:cNvSpPr>
                <p:nvPr/>
              </p:nvSpPr>
              <p:spPr bwMode="auto">
                <a:xfrm>
                  <a:off x="899" y="1227"/>
                  <a:ext cx="27" cy="7"/>
                </a:xfrm>
                <a:custGeom>
                  <a:avLst/>
                  <a:gdLst>
                    <a:gd name="T0" fmla="*/ 0 w 27"/>
                    <a:gd name="T1" fmla="*/ 0 h 7"/>
                    <a:gd name="T2" fmla="*/ 3 w 27"/>
                    <a:gd name="T3" fmla="*/ 7 h 7"/>
                    <a:gd name="T4" fmla="*/ 6 w 27"/>
                    <a:gd name="T5" fmla="*/ 7 h 7"/>
                    <a:gd name="T6" fmla="*/ 6 w 27"/>
                    <a:gd name="T7" fmla="*/ 6 h 7"/>
                    <a:gd name="T8" fmla="*/ 17 w 27"/>
                    <a:gd name="T9" fmla="*/ 4 h 7"/>
                    <a:gd name="T10" fmla="*/ 17 w 27"/>
                    <a:gd name="T11" fmla="*/ 3 h 7"/>
                    <a:gd name="T12" fmla="*/ 23 w 27"/>
                    <a:gd name="T13" fmla="*/ 3 h 7"/>
                    <a:gd name="T14" fmla="*/ 23 w 27"/>
                    <a:gd name="T15" fmla="*/ 1 h 7"/>
                    <a:gd name="T16" fmla="*/ 27 w 27"/>
                    <a:gd name="T17" fmla="*/ 1 h 7"/>
                    <a:gd name="T18" fmla="*/ 27 w 27"/>
                    <a:gd name="T19" fmla="*/ 0 h 7"/>
                    <a:gd name="T20" fmla="*/ 0 w 2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7"/>
                    <a:gd name="T35" fmla="*/ 27 w 2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7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23" y="3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4" name="Freeform 183"/>
                <p:cNvSpPr>
                  <a:spLocks/>
                </p:cNvSpPr>
                <p:nvPr/>
              </p:nvSpPr>
              <p:spPr bwMode="auto">
                <a:xfrm>
                  <a:off x="902" y="1227"/>
                  <a:ext cx="24" cy="12"/>
                </a:xfrm>
                <a:custGeom>
                  <a:avLst/>
                  <a:gdLst>
                    <a:gd name="T0" fmla="*/ 20 w 24"/>
                    <a:gd name="T1" fmla="*/ 0 h 12"/>
                    <a:gd name="T2" fmla="*/ 20 w 24"/>
                    <a:gd name="T3" fmla="*/ 1 h 12"/>
                    <a:gd name="T4" fmla="*/ 8 w 24"/>
                    <a:gd name="T5" fmla="*/ 3 h 12"/>
                    <a:gd name="T6" fmla="*/ 8 w 24"/>
                    <a:gd name="T7" fmla="*/ 4 h 12"/>
                    <a:gd name="T8" fmla="*/ 3 w 24"/>
                    <a:gd name="T9" fmla="*/ 4 h 12"/>
                    <a:gd name="T10" fmla="*/ 3 w 24"/>
                    <a:gd name="T11" fmla="*/ 6 h 12"/>
                    <a:gd name="T12" fmla="*/ 0 w 24"/>
                    <a:gd name="T13" fmla="*/ 6 h 12"/>
                    <a:gd name="T14" fmla="*/ 3 w 24"/>
                    <a:gd name="T15" fmla="*/ 9 h 12"/>
                    <a:gd name="T16" fmla="*/ 3 w 24"/>
                    <a:gd name="T17" fmla="*/ 12 h 12"/>
                    <a:gd name="T18" fmla="*/ 8 w 24"/>
                    <a:gd name="T19" fmla="*/ 11 h 12"/>
                    <a:gd name="T20" fmla="*/ 8 w 24"/>
                    <a:gd name="T21" fmla="*/ 9 h 12"/>
                    <a:gd name="T22" fmla="*/ 14 w 24"/>
                    <a:gd name="T23" fmla="*/ 7 h 12"/>
                    <a:gd name="T24" fmla="*/ 14 w 24"/>
                    <a:gd name="T25" fmla="*/ 6 h 12"/>
                    <a:gd name="T26" fmla="*/ 20 w 24"/>
                    <a:gd name="T27" fmla="*/ 4 h 12"/>
                    <a:gd name="T28" fmla="*/ 20 w 24"/>
                    <a:gd name="T29" fmla="*/ 3 h 12"/>
                    <a:gd name="T30" fmla="*/ 22 w 24"/>
                    <a:gd name="T31" fmla="*/ 3 h 12"/>
                    <a:gd name="T32" fmla="*/ 22 w 24"/>
                    <a:gd name="T33" fmla="*/ 1 h 12"/>
                    <a:gd name="T34" fmla="*/ 24 w 24"/>
                    <a:gd name="T35" fmla="*/ 1 h 12"/>
                    <a:gd name="T36" fmla="*/ 24 w 24"/>
                    <a:gd name="T37" fmla="*/ 0 h 12"/>
                    <a:gd name="T38" fmla="*/ 20 w 24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12"/>
                    <a:gd name="T62" fmla="*/ 24 w 24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12">
                      <a:moveTo>
                        <a:pt x="20" y="0"/>
                      </a:moveTo>
                      <a:lnTo>
                        <a:pt x="20" y="1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8" y="11"/>
                      </a:lnTo>
                      <a:lnTo>
                        <a:pt x="8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20" y="4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2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5" name="Freeform 184"/>
                <p:cNvSpPr>
                  <a:spLocks/>
                </p:cNvSpPr>
                <p:nvPr/>
              </p:nvSpPr>
              <p:spPr bwMode="auto">
                <a:xfrm>
                  <a:off x="905" y="1227"/>
                  <a:ext cx="21" cy="15"/>
                </a:xfrm>
                <a:custGeom>
                  <a:avLst/>
                  <a:gdLst>
                    <a:gd name="T0" fmla="*/ 19 w 21"/>
                    <a:gd name="T1" fmla="*/ 0 h 15"/>
                    <a:gd name="T2" fmla="*/ 19 w 21"/>
                    <a:gd name="T3" fmla="*/ 1 h 15"/>
                    <a:gd name="T4" fmla="*/ 14 w 21"/>
                    <a:gd name="T5" fmla="*/ 3 h 15"/>
                    <a:gd name="T6" fmla="*/ 14 w 21"/>
                    <a:gd name="T7" fmla="*/ 4 h 15"/>
                    <a:gd name="T8" fmla="*/ 8 w 21"/>
                    <a:gd name="T9" fmla="*/ 6 h 15"/>
                    <a:gd name="T10" fmla="*/ 8 w 21"/>
                    <a:gd name="T11" fmla="*/ 7 h 15"/>
                    <a:gd name="T12" fmla="*/ 3 w 21"/>
                    <a:gd name="T13" fmla="*/ 9 h 15"/>
                    <a:gd name="T14" fmla="*/ 3 w 21"/>
                    <a:gd name="T15" fmla="*/ 11 h 15"/>
                    <a:gd name="T16" fmla="*/ 0 w 21"/>
                    <a:gd name="T17" fmla="*/ 11 h 15"/>
                    <a:gd name="T18" fmla="*/ 3 w 21"/>
                    <a:gd name="T19" fmla="*/ 15 h 15"/>
                    <a:gd name="T20" fmla="*/ 5 w 21"/>
                    <a:gd name="T21" fmla="*/ 12 h 15"/>
                    <a:gd name="T22" fmla="*/ 8 w 21"/>
                    <a:gd name="T23" fmla="*/ 12 h 15"/>
                    <a:gd name="T24" fmla="*/ 8 w 21"/>
                    <a:gd name="T25" fmla="*/ 11 h 15"/>
                    <a:gd name="T26" fmla="*/ 21 w 21"/>
                    <a:gd name="T27" fmla="*/ 1 h 15"/>
                    <a:gd name="T28" fmla="*/ 21 w 21"/>
                    <a:gd name="T29" fmla="*/ 0 h 15"/>
                    <a:gd name="T30" fmla="*/ 19 w 21"/>
                    <a:gd name="T31" fmla="*/ 0 h 1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15"/>
                    <a:gd name="T50" fmla="*/ 21 w 21"/>
                    <a:gd name="T51" fmla="*/ 15 h 1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15">
                      <a:moveTo>
                        <a:pt x="19" y="0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3" y="15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989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6" name="Freeform 185"/>
                <p:cNvSpPr>
                  <a:spLocks/>
                </p:cNvSpPr>
                <p:nvPr/>
              </p:nvSpPr>
              <p:spPr bwMode="auto">
                <a:xfrm>
                  <a:off x="908" y="1227"/>
                  <a:ext cx="18" cy="18"/>
                </a:xfrm>
                <a:custGeom>
                  <a:avLst/>
                  <a:gdLst>
                    <a:gd name="T0" fmla="*/ 16 w 18"/>
                    <a:gd name="T1" fmla="*/ 0 h 18"/>
                    <a:gd name="T2" fmla="*/ 16 w 18"/>
                    <a:gd name="T3" fmla="*/ 1 h 18"/>
                    <a:gd name="T4" fmla="*/ 5 w 18"/>
                    <a:gd name="T5" fmla="*/ 9 h 18"/>
                    <a:gd name="T6" fmla="*/ 5 w 18"/>
                    <a:gd name="T7" fmla="*/ 11 h 18"/>
                    <a:gd name="T8" fmla="*/ 2 w 18"/>
                    <a:gd name="T9" fmla="*/ 11 h 18"/>
                    <a:gd name="T10" fmla="*/ 2 w 18"/>
                    <a:gd name="T11" fmla="*/ 12 h 18"/>
                    <a:gd name="T12" fmla="*/ 0 w 18"/>
                    <a:gd name="T13" fmla="*/ 14 h 18"/>
                    <a:gd name="T14" fmla="*/ 0 w 18"/>
                    <a:gd name="T15" fmla="*/ 17 h 18"/>
                    <a:gd name="T16" fmla="*/ 4 w 18"/>
                    <a:gd name="T17" fmla="*/ 18 h 18"/>
                    <a:gd name="T18" fmla="*/ 4 w 18"/>
                    <a:gd name="T19" fmla="*/ 17 h 18"/>
                    <a:gd name="T20" fmla="*/ 18 w 18"/>
                    <a:gd name="T21" fmla="*/ 3 h 18"/>
                    <a:gd name="T22" fmla="*/ 18 w 18"/>
                    <a:gd name="T23" fmla="*/ 0 h 18"/>
                    <a:gd name="T24" fmla="*/ 16 w 18"/>
                    <a:gd name="T25" fmla="*/ 0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8"/>
                    <a:gd name="T41" fmla="*/ 18 w 18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8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5" y="9"/>
                      </a:lnTo>
                      <a:lnTo>
                        <a:pt x="5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7" name="Freeform 186"/>
                <p:cNvSpPr>
                  <a:spLocks/>
                </p:cNvSpPr>
                <p:nvPr/>
              </p:nvSpPr>
              <p:spPr bwMode="auto">
                <a:xfrm>
                  <a:off x="910" y="1227"/>
                  <a:ext cx="16" cy="24"/>
                </a:xfrm>
                <a:custGeom>
                  <a:avLst/>
                  <a:gdLst>
                    <a:gd name="T0" fmla="*/ 14 w 16"/>
                    <a:gd name="T1" fmla="*/ 0 h 24"/>
                    <a:gd name="T2" fmla="*/ 14 w 16"/>
                    <a:gd name="T3" fmla="*/ 3 h 24"/>
                    <a:gd name="T4" fmla="*/ 0 w 16"/>
                    <a:gd name="T5" fmla="*/ 17 h 24"/>
                    <a:gd name="T6" fmla="*/ 0 w 16"/>
                    <a:gd name="T7" fmla="*/ 21 h 24"/>
                    <a:gd name="T8" fmla="*/ 2 w 16"/>
                    <a:gd name="T9" fmla="*/ 21 h 24"/>
                    <a:gd name="T10" fmla="*/ 5 w 16"/>
                    <a:gd name="T11" fmla="*/ 24 h 24"/>
                    <a:gd name="T12" fmla="*/ 5 w 16"/>
                    <a:gd name="T13" fmla="*/ 21 h 24"/>
                    <a:gd name="T14" fmla="*/ 6 w 16"/>
                    <a:gd name="T15" fmla="*/ 21 h 24"/>
                    <a:gd name="T16" fmla="*/ 6 w 16"/>
                    <a:gd name="T17" fmla="*/ 18 h 24"/>
                    <a:gd name="T18" fmla="*/ 9 w 16"/>
                    <a:gd name="T19" fmla="*/ 17 h 24"/>
                    <a:gd name="T20" fmla="*/ 9 w 16"/>
                    <a:gd name="T21" fmla="*/ 14 h 24"/>
                    <a:gd name="T22" fmla="*/ 10 w 16"/>
                    <a:gd name="T23" fmla="*/ 14 h 24"/>
                    <a:gd name="T24" fmla="*/ 10 w 16"/>
                    <a:gd name="T25" fmla="*/ 11 h 24"/>
                    <a:gd name="T26" fmla="*/ 13 w 16"/>
                    <a:gd name="T27" fmla="*/ 9 h 24"/>
                    <a:gd name="T28" fmla="*/ 13 w 16"/>
                    <a:gd name="T29" fmla="*/ 6 h 24"/>
                    <a:gd name="T30" fmla="*/ 14 w 16"/>
                    <a:gd name="T31" fmla="*/ 6 h 24"/>
                    <a:gd name="T32" fmla="*/ 14 w 16"/>
                    <a:gd name="T33" fmla="*/ 3 h 24"/>
                    <a:gd name="T34" fmla="*/ 16 w 16"/>
                    <a:gd name="T35" fmla="*/ 3 h 24"/>
                    <a:gd name="T36" fmla="*/ 16 w 16"/>
                    <a:gd name="T37" fmla="*/ 0 h 24"/>
                    <a:gd name="T38" fmla="*/ 14 w 16"/>
                    <a:gd name="T39" fmla="*/ 0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"/>
                    <a:gd name="T61" fmla="*/ 0 h 24"/>
                    <a:gd name="T62" fmla="*/ 16 w 16"/>
                    <a:gd name="T63" fmla="*/ 24 h 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" h="24">
                      <a:moveTo>
                        <a:pt x="14" y="0"/>
                      </a:moveTo>
                      <a:lnTo>
                        <a:pt x="14" y="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5" y="24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6" y="18"/>
                      </a:lnTo>
                      <a:lnTo>
                        <a:pt x="9" y="17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0" y="11"/>
                      </a:lnTo>
                      <a:lnTo>
                        <a:pt x="13" y="9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8" name="Freeform 187"/>
                <p:cNvSpPr>
                  <a:spLocks/>
                </p:cNvSpPr>
                <p:nvPr/>
              </p:nvSpPr>
              <p:spPr bwMode="auto">
                <a:xfrm>
                  <a:off x="913" y="1227"/>
                  <a:ext cx="13" cy="30"/>
                </a:xfrm>
                <a:custGeom>
                  <a:avLst/>
                  <a:gdLst>
                    <a:gd name="T0" fmla="*/ 11 w 13"/>
                    <a:gd name="T1" fmla="*/ 0 h 30"/>
                    <a:gd name="T2" fmla="*/ 11 w 13"/>
                    <a:gd name="T3" fmla="*/ 3 h 30"/>
                    <a:gd name="T4" fmla="*/ 10 w 13"/>
                    <a:gd name="T5" fmla="*/ 3 h 30"/>
                    <a:gd name="T6" fmla="*/ 10 w 13"/>
                    <a:gd name="T7" fmla="*/ 6 h 30"/>
                    <a:gd name="T8" fmla="*/ 9 w 13"/>
                    <a:gd name="T9" fmla="*/ 6 h 30"/>
                    <a:gd name="T10" fmla="*/ 9 w 13"/>
                    <a:gd name="T11" fmla="*/ 9 h 30"/>
                    <a:gd name="T12" fmla="*/ 6 w 13"/>
                    <a:gd name="T13" fmla="*/ 11 h 30"/>
                    <a:gd name="T14" fmla="*/ 6 w 13"/>
                    <a:gd name="T15" fmla="*/ 14 h 30"/>
                    <a:gd name="T16" fmla="*/ 4 w 13"/>
                    <a:gd name="T17" fmla="*/ 14 h 30"/>
                    <a:gd name="T18" fmla="*/ 4 w 13"/>
                    <a:gd name="T19" fmla="*/ 17 h 30"/>
                    <a:gd name="T20" fmla="*/ 2 w 13"/>
                    <a:gd name="T21" fmla="*/ 18 h 30"/>
                    <a:gd name="T22" fmla="*/ 0 w 13"/>
                    <a:gd name="T23" fmla="*/ 26 h 30"/>
                    <a:gd name="T24" fmla="*/ 2 w 13"/>
                    <a:gd name="T25" fmla="*/ 26 h 30"/>
                    <a:gd name="T26" fmla="*/ 3 w 13"/>
                    <a:gd name="T27" fmla="*/ 30 h 30"/>
                    <a:gd name="T28" fmla="*/ 4 w 13"/>
                    <a:gd name="T29" fmla="*/ 30 h 30"/>
                    <a:gd name="T30" fmla="*/ 4 w 13"/>
                    <a:gd name="T31" fmla="*/ 26 h 30"/>
                    <a:gd name="T32" fmla="*/ 6 w 13"/>
                    <a:gd name="T33" fmla="*/ 26 h 30"/>
                    <a:gd name="T34" fmla="*/ 6 w 13"/>
                    <a:gd name="T35" fmla="*/ 21 h 30"/>
                    <a:gd name="T36" fmla="*/ 7 w 13"/>
                    <a:gd name="T37" fmla="*/ 21 h 30"/>
                    <a:gd name="T38" fmla="*/ 9 w 13"/>
                    <a:gd name="T39" fmla="*/ 14 h 30"/>
                    <a:gd name="T40" fmla="*/ 10 w 13"/>
                    <a:gd name="T41" fmla="*/ 14 h 30"/>
                    <a:gd name="T42" fmla="*/ 10 w 13"/>
                    <a:gd name="T43" fmla="*/ 9 h 30"/>
                    <a:gd name="T44" fmla="*/ 11 w 13"/>
                    <a:gd name="T45" fmla="*/ 9 h 30"/>
                    <a:gd name="T46" fmla="*/ 11 w 13"/>
                    <a:gd name="T47" fmla="*/ 4 h 30"/>
                    <a:gd name="T48" fmla="*/ 13 w 13"/>
                    <a:gd name="T49" fmla="*/ 4 h 30"/>
                    <a:gd name="T50" fmla="*/ 13 w 13"/>
                    <a:gd name="T51" fmla="*/ 0 h 30"/>
                    <a:gd name="T52" fmla="*/ 11 w 13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"/>
                    <a:gd name="T82" fmla="*/ 0 h 30"/>
                    <a:gd name="T83" fmla="*/ 13 w 13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" h="30">
                      <a:moveTo>
                        <a:pt x="11" y="0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1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4" y="17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2" y="26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26"/>
                      </a:lnTo>
                      <a:lnTo>
                        <a:pt x="6" y="26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11" y="9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699" name="Freeform 188"/>
                <p:cNvSpPr>
                  <a:spLocks/>
                </p:cNvSpPr>
                <p:nvPr/>
              </p:nvSpPr>
              <p:spPr bwMode="auto">
                <a:xfrm>
                  <a:off x="916" y="1227"/>
                  <a:ext cx="10" cy="36"/>
                </a:xfrm>
                <a:custGeom>
                  <a:avLst/>
                  <a:gdLst>
                    <a:gd name="T0" fmla="*/ 8 w 10"/>
                    <a:gd name="T1" fmla="*/ 0 h 36"/>
                    <a:gd name="T2" fmla="*/ 8 w 10"/>
                    <a:gd name="T3" fmla="*/ 4 h 36"/>
                    <a:gd name="T4" fmla="*/ 7 w 10"/>
                    <a:gd name="T5" fmla="*/ 4 h 36"/>
                    <a:gd name="T6" fmla="*/ 7 w 10"/>
                    <a:gd name="T7" fmla="*/ 9 h 36"/>
                    <a:gd name="T8" fmla="*/ 6 w 10"/>
                    <a:gd name="T9" fmla="*/ 9 h 36"/>
                    <a:gd name="T10" fmla="*/ 6 w 10"/>
                    <a:gd name="T11" fmla="*/ 14 h 36"/>
                    <a:gd name="T12" fmla="*/ 4 w 10"/>
                    <a:gd name="T13" fmla="*/ 14 h 36"/>
                    <a:gd name="T14" fmla="*/ 4 w 10"/>
                    <a:gd name="T15" fmla="*/ 18 h 36"/>
                    <a:gd name="T16" fmla="*/ 3 w 10"/>
                    <a:gd name="T17" fmla="*/ 18 h 36"/>
                    <a:gd name="T18" fmla="*/ 1 w 10"/>
                    <a:gd name="T19" fmla="*/ 26 h 36"/>
                    <a:gd name="T20" fmla="*/ 0 w 10"/>
                    <a:gd name="T21" fmla="*/ 26 h 36"/>
                    <a:gd name="T22" fmla="*/ 0 w 10"/>
                    <a:gd name="T23" fmla="*/ 30 h 36"/>
                    <a:gd name="T24" fmla="*/ 1 w 10"/>
                    <a:gd name="T25" fmla="*/ 30 h 36"/>
                    <a:gd name="T26" fmla="*/ 4 w 10"/>
                    <a:gd name="T27" fmla="*/ 36 h 36"/>
                    <a:gd name="T28" fmla="*/ 6 w 10"/>
                    <a:gd name="T29" fmla="*/ 36 h 36"/>
                    <a:gd name="T30" fmla="*/ 6 w 10"/>
                    <a:gd name="T31" fmla="*/ 30 h 36"/>
                    <a:gd name="T32" fmla="*/ 7 w 10"/>
                    <a:gd name="T33" fmla="*/ 30 h 36"/>
                    <a:gd name="T34" fmla="*/ 7 w 10"/>
                    <a:gd name="T35" fmla="*/ 20 h 36"/>
                    <a:gd name="T36" fmla="*/ 8 w 10"/>
                    <a:gd name="T37" fmla="*/ 20 h 36"/>
                    <a:gd name="T38" fmla="*/ 10 w 10"/>
                    <a:gd name="T39" fmla="*/ 0 h 36"/>
                    <a:gd name="T40" fmla="*/ 8 w 10"/>
                    <a:gd name="T41" fmla="*/ 0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36"/>
                    <a:gd name="T65" fmla="*/ 10 w 10"/>
                    <a:gd name="T66" fmla="*/ 36 h 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36">
                      <a:moveTo>
                        <a:pt x="8" y="0"/>
                      </a:move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1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7" y="30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0" name="Freeform 189"/>
                <p:cNvSpPr>
                  <a:spLocks/>
                </p:cNvSpPr>
                <p:nvPr/>
              </p:nvSpPr>
              <p:spPr bwMode="auto">
                <a:xfrm>
                  <a:off x="920" y="1227"/>
                  <a:ext cx="7" cy="45"/>
                </a:xfrm>
                <a:custGeom>
                  <a:avLst/>
                  <a:gdLst>
                    <a:gd name="T0" fmla="*/ 4 w 7"/>
                    <a:gd name="T1" fmla="*/ 0 h 45"/>
                    <a:gd name="T2" fmla="*/ 4 w 7"/>
                    <a:gd name="T3" fmla="*/ 11 h 45"/>
                    <a:gd name="T4" fmla="*/ 3 w 7"/>
                    <a:gd name="T5" fmla="*/ 11 h 45"/>
                    <a:gd name="T6" fmla="*/ 2 w 7"/>
                    <a:gd name="T7" fmla="*/ 30 h 45"/>
                    <a:gd name="T8" fmla="*/ 0 w 7"/>
                    <a:gd name="T9" fmla="*/ 30 h 45"/>
                    <a:gd name="T10" fmla="*/ 0 w 7"/>
                    <a:gd name="T11" fmla="*/ 36 h 45"/>
                    <a:gd name="T12" fmla="*/ 2 w 7"/>
                    <a:gd name="T13" fmla="*/ 36 h 45"/>
                    <a:gd name="T14" fmla="*/ 2 w 7"/>
                    <a:gd name="T15" fmla="*/ 39 h 45"/>
                    <a:gd name="T16" fmla="*/ 3 w 7"/>
                    <a:gd name="T17" fmla="*/ 39 h 45"/>
                    <a:gd name="T18" fmla="*/ 6 w 7"/>
                    <a:gd name="T19" fmla="*/ 42 h 45"/>
                    <a:gd name="T20" fmla="*/ 6 w 7"/>
                    <a:gd name="T21" fmla="*/ 45 h 45"/>
                    <a:gd name="T22" fmla="*/ 7 w 7"/>
                    <a:gd name="T23" fmla="*/ 45 h 45"/>
                    <a:gd name="T24" fmla="*/ 7 w 7"/>
                    <a:gd name="T25" fmla="*/ 27 h 45"/>
                    <a:gd name="T26" fmla="*/ 6 w 7"/>
                    <a:gd name="T27" fmla="*/ 27 h 45"/>
                    <a:gd name="T28" fmla="*/ 6 w 7"/>
                    <a:gd name="T29" fmla="*/ 0 h 45"/>
                    <a:gd name="T30" fmla="*/ 4 w 7"/>
                    <a:gd name="T31" fmla="*/ 0 h 4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45"/>
                    <a:gd name="T50" fmla="*/ 7 w 7"/>
                    <a:gd name="T51" fmla="*/ 45 h 4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45">
                      <a:moveTo>
                        <a:pt x="4" y="0"/>
                      </a:move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7" y="27"/>
                      </a:lnTo>
                      <a:lnTo>
                        <a:pt x="6" y="27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1" name="Freeform 190"/>
                <p:cNvSpPr>
                  <a:spLocks/>
                </p:cNvSpPr>
                <p:nvPr/>
              </p:nvSpPr>
              <p:spPr bwMode="auto">
                <a:xfrm>
                  <a:off x="924" y="1227"/>
                  <a:ext cx="17" cy="65"/>
                </a:xfrm>
                <a:custGeom>
                  <a:avLst/>
                  <a:gdLst>
                    <a:gd name="T0" fmla="*/ 0 w 17"/>
                    <a:gd name="T1" fmla="*/ 0 h 65"/>
                    <a:gd name="T2" fmla="*/ 0 w 17"/>
                    <a:gd name="T3" fmla="*/ 27 h 65"/>
                    <a:gd name="T4" fmla="*/ 2 w 17"/>
                    <a:gd name="T5" fmla="*/ 27 h 65"/>
                    <a:gd name="T6" fmla="*/ 2 w 17"/>
                    <a:gd name="T7" fmla="*/ 45 h 65"/>
                    <a:gd name="T8" fmla="*/ 3 w 17"/>
                    <a:gd name="T9" fmla="*/ 45 h 65"/>
                    <a:gd name="T10" fmla="*/ 6 w 17"/>
                    <a:gd name="T11" fmla="*/ 48 h 65"/>
                    <a:gd name="T12" fmla="*/ 6 w 17"/>
                    <a:gd name="T13" fmla="*/ 51 h 65"/>
                    <a:gd name="T14" fmla="*/ 7 w 17"/>
                    <a:gd name="T15" fmla="*/ 51 h 65"/>
                    <a:gd name="T16" fmla="*/ 10 w 17"/>
                    <a:gd name="T17" fmla="*/ 54 h 65"/>
                    <a:gd name="T18" fmla="*/ 10 w 17"/>
                    <a:gd name="T19" fmla="*/ 57 h 65"/>
                    <a:gd name="T20" fmla="*/ 11 w 17"/>
                    <a:gd name="T21" fmla="*/ 57 h 65"/>
                    <a:gd name="T22" fmla="*/ 14 w 17"/>
                    <a:gd name="T23" fmla="*/ 60 h 65"/>
                    <a:gd name="T24" fmla="*/ 14 w 17"/>
                    <a:gd name="T25" fmla="*/ 63 h 65"/>
                    <a:gd name="T26" fmla="*/ 16 w 17"/>
                    <a:gd name="T27" fmla="*/ 63 h 65"/>
                    <a:gd name="T28" fmla="*/ 16 w 17"/>
                    <a:gd name="T29" fmla="*/ 65 h 65"/>
                    <a:gd name="T30" fmla="*/ 17 w 17"/>
                    <a:gd name="T31" fmla="*/ 65 h 65"/>
                    <a:gd name="T32" fmla="*/ 16 w 17"/>
                    <a:gd name="T33" fmla="*/ 62 h 65"/>
                    <a:gd name="T34" fmla="*/ 14 w 17"/>
                    <a:gd name="T35" fmla="*/ 53 h 65"/>
                    <a:gd name="T36" fmla="*/ 13 w 17"/>
                    <a:gd name="T37" fmla="*/ 53 h 65"/>
                    <a:gd name="T38" fmla="*/ 11 w 17"/>
                    <a:gd name="T39" fmla="*/ 41 h 65"/>
                    <a:gd name="T40" fmla="*/ 10 w 17"/>
                    <a:gd name="T41" fmla="*/ 41 h 65"/>
                    <a:gd name="T42" fmla="*/ 9 w 17"/>
                    <a:gd name="T43" fmla="*/ 29 h 65"/>
                    <a:gd name="T44" fmla="*/ 7 w 17"/>
                    <a:gd name="T45" fmla="*/ 29 h 65"/>
                    <a:gd name="T46" fmla="*/ 6 w 17"/>
                    <a:gd name="T47" fmla="*/ 17 h 65"/>
                    <a:gd name="T48" fmla="*/ 5 w 17"/>
                    <a:gd name="T49" fmla="*/ 17 h 65"/>
                    <a:gd name="T50" fmla="*/ 3 w 17"/>
                    <a:gd name="T51" fmla="*/ 4 h 65"/>
                    <a:gd name="T52" fmla="*/ 2 w 17"/>
                    <a:gd name="T53" fmla="*/ 4 h 65"/>
                    <a:gd name="T54" fmla="*/ 2 w 17"/>
                    <a:gd name="T55" fmla="*/ 0 h 65"/>
                    <a:gd name="T56" fmla="*/ 0 w 17"/>
                    <a:gd name="T57" fmla="*/ 0 h 6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"/>
                    <a:gd name="T88" fmla="*/ 0 h 65"/>
                    <a:gd name="T89" fmla="*/ 17 w 17"/>
                    <a:gd name="T90" fmla="*/ 65 h 6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" h="65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2" y="45"/>
                      </a:lnTo>
                      <a:lnTo>
                        <a:pt x="3" y="45"/>
                      </a:lnTo>
                      <a:lnTo>
                        <a:pt x="6" y="48"/>
                      </a:lnTo>
                      <a:lnTo>
                        <a:pt x="6" y="51"/>
                      </a:lnTo>
                      <a:lnTo>
                        <a:pt x="7" y="51"/>
                      </a:lnTo>
                      <a:lnTo>
                        <a:pt x="10" y="54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4" y="60"/>
                      </a:lnTo>
                      <a:lnTo>
                        <a:pt x="14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7" y="65"/>
                      </a:lnTo>
                      <a:lnTo>
                        <a:pt x="16" y="62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6" y="17"/>
                      </a:lnTo>
                      <a:lnTo>
                        <a:pt x="5" y="17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2" name="Freeform 191"/>
                <p:cNvSpPr>
                  <a:spLocks/>
                </p:cNvSpPr>
                <p:nvPr/>
              </p:nvSpPr>
              <p:spPr bwMode="auto">
                <a:xfrm>
                  <a:off x="924" y="1227"/>
                  <a:ext cx="52" cy="104"/>
                </a:xfrm>
                <a:custGeom>
                  <a:avLst/>
                  <a:gdLst>
                    <a:gd name="T0" fmla="*/ 0 w 52"/>
                    <a:gd name="T1" fmla="*/ 0 h 104"/>
                    <a:gd name="T2" fmla="*/ 0 w 52"/>
                    <a:gd name="T3" fmla="*/ 4 h 104"/>
                    <a:gd name="T4" fmla="*/ 2 w 52"/>
                    <a:gd name="T5" fmla="*/ 4 h 104"/>
                    <a:gd name="T6" fmla="*/ 3 w 52"/>
                    <a:gd name="T7" fmla="*/ 17 h 104"/>
                    <a:gd name="T8" fmla="*/ 5 w 52"/>
                    <a:gd name="T9" fmla="*/ 17 h 104"/>
                    <a:gd name="T10" fmla="*/ 6 w 52"/>
                    <a:gd name="T11" fmla="*/ 29 h 104"/>
                    <a:gd name="T12" fmla="*/ 7 w 52"/>
                    <a:gd name="T13" fmla="*/ 29 h 104"/>
                    <a:gd name="T14" fmla="*/ 9 w 52"/>
                    <a:gd name="T15" fmla="*/ 41 h 104"/>
                    <a:gd name="T16" fmla="*/ 10 w 52"/>
                    <a:gd name="T17" fmla="*/ 41 h 104"/>
                    <a:gd name="T18" fmla="*/ 11 w 52"/>
                    <a:gd name="T19" fmla="*/ 53 h 104"/>
                    <a:gd name="T20" fmla="*/ 13 w 52"/>
                    <a:gd name="T21" fmla="*/ 53 h 104"/>
                    <a:gd name="T22" fmla="*/ 13 w 52"/>
                    <a:gd name="T23" fmla="*/ 57 h 104"/>
                    <a:gd name="T24" fmla="*/ 14 w 52"/>
                    <a:gd name="T25" fmla="*/ 57 h 104"/>
                    <a:gd name="T26" fmla="*/ 14 w 52"/>
                    <a:gd name="T27" fmla="*/ 63 h 104"/>
                    <a:gd name="T28" fmla="*/ 16 w 52"/>
                    <a:gd name="T29" fmla="*/ 63 h 104"/>
                    <a:gd name="T30" fmla="*/ 34 w 52"/>
                    <a:gd name="T31" fmla="*/ 84 h 104"/>
                    <a:gd name="T32" fmla="*/ 52 w 52"/>
                    <a:gd name="T33" fmla="*/ 104 h 104"/>
                    <a:gd name="T34" fmla="*/ 42 w 52"/>
                    <a:gd name="T35" fmla="*/ 83 h 104"/>
                    <a:gd name="T36" fmla="*/ 41 w 52"/>
                    <a:gd name="T37" fmla="*/ 83 h 104"/>
                    <a:gd name="T38" fmla="*/ 39 w 52"/>
                    <a:gd name="T39" fmla="*/ 77 h 104"/>
                    <a:gd name="T40" fmla="*/ 38 w 52"/>
                    <a:gd name="T41" fmla="*/ 77 h 104"/>
                    <a:gd name="T42" fmla="*/ 37 w 52"/>
                    <a:gd name="T43" fmla="*/ 71 h 104"/>
                    <a:gd name="T44" fmla="*/ 35 w 52"/>
                    <a:gd name="T45" fmla="*/ 71 h 104"/>
                    <a:gd name="T46" fmla="*/ 34 w 52"/>
                    <a:gd name="T47" fmla="*/ 65 h 104"/>
                    <a:gd name="T48" fmla="*/ 32 w 52"/>
                    <a:gd name="T49" fmla="*/ 65 h 104"/>
                    <a:gd name="T50" fmla="*/ 31 w 52"/>
                    <a:gd name="T51" fmla="*/ 59 h 104"/>
                    <a:gd name="T52" fmla="*/ 30 w 52"/>
                    <a:gd name="T53" fmla="*/ 59 h 104"/>
                    <a:gd name="T54" fmla="*/ 30 w 52"/>
                    <a:gd name="T55" fmla="*/ 56 h 104"/>
                    <a:gd name="T56" fmla="*/ 28 w 52"/>
                    <a:gd name="T57" fmla="*/ 56 h 104"/>
                    <a:gd name="T58" fmla="*/ 14 w 52"/>
                    <a:gd name="T59" fmla="*/ 26 h 104"/>
                    <a:gd name="T60" fmla="*/ 13 w 52"/>
                    <a:gd name="T61" fmla="*/ 26 h 104"/>
                    <a:gd name="T62" fmla="*/ 11 w 52"/>
                    <a:gd name="T63" fmla="*/ 20 h 104"/>
                    <a:gd name="T64" fmla="*/ 10 w 52"/>
                    <a:gd name="T65" fmla="*/ 20 h 104"/>
                    <a:gd name="T66" fmla="*/ 9 w 52"/>
                    <a:gd name="T67" fmla="*/ 14 h 104"/>
                    <a:gd name="T68" fmla="*/ 7 w 52"/>
                    <a:gd name="T69" fmla="*/ 14 h 104"/>
                    <a:gd name="T70" fmla="*/ 6 w 52"/>
                    <a:gd name="T71" fmla="*/ 7 h 104"/>
                    <a:gd name="T72" fmla="*/ 5 w 52"/>
                    <a:gd name="T73" fmla="*/ 7 h 104"/>
                    <a:gd name="T74" fmla="*/ 3 w 52"/>
                    <a:gd name="T75" fmla="*/ 1 h 104"/>
                    <a:gd name="T76" fmla="*/ 2 w 52"/>
                    <a:gd name="T77" fmla="*/ 1 h 104"/>
                    <a:gd name="T78" fmla="*/ 2 w 52"/>
                    <a:gd name="T79" fmla="*/ 0 h 104"/>
                    <a:gd name="T80" fmla="*/ 0 w 52"/>
                    <a:gd name="T81" fmla="*/ 0 h 10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2"/>
                    <a:gd name="T124" fmla="*/ 0 h 104"/>
                    <a:gd name="T125" fmla="*/ 52 w 52"/>
                    <a:gd name="T126" fmla="*/ 104 h 10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2" h="10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9" y="41"/>
                      </a:lnTo>
                      <a:lnTo>
                        <a:pt x="10" y="41"/>
                      </a:lnTo>
                      <a:lnTo>
                        <a:pt x="11" y="53"/>
                      </a:lnTo>
                      <a:lnTo>
                        <a:pt x="13" y="53"/>
                      </a:lnTo>
                      <a:lnTo>
                        <a:pt x="13" y="57"/>
                      </a:lnTo>
                      <a:lnTo>
                        <a:pt x="14" y="57"/>
                      </a:lnTo>
                      <a:lnTo>
                        <a:pt x="14" y="63"/>
                      </a:lnTo>
                      <a:lnTo>
                        <a:pt x="16" y="63"/>
                      </a:lnTo>
                      <a:lnTo>
                        <a:pt x="34" y="84"/>
                      </a:lnTo>
                      <a:lnTo>
                        <a:pt x="52" y="104"/>
                      </a:lnTo>
                      <a:lnTo>
                        <a:pt x="42" y="83"/>
                      </a:lnTo>
                      <a:lnTo>
                        <a:pt x="41" y="83"/>
                      </a:lnTo>
                      <a:lnTo>
                        <a:pt x="39" y="77"/>
                      </a:lnTo>
                      <a:lnTo>
                        <a:pt x="38" y="77"/>
                      </a:lnTo>
                      <a:lnTo>
                        <a:pt x="37" y="71"/>
                      </a:lnTo>
                      <a:lnTo>
                        <a:pt x="35" y="71"/>
                      </a:lnTo>
                      <a:lnTo>
                        <a:pt x="34" y="65"/>
                      </a:lnTo>
                      <a:lnTo>
                        <a:pt x="32" y="65"/>
                      </a:lnTo>
                      <a:lnTo>
                        <a:pt x="31" y="59"/>
                      </a:lnTo>
                      <a:lnTo>
                        <a:pt x="30" y="59"/>
                      </a:lnTo>
                      <a:lnTo>
                        <a:pt x="30" y="56"/>
                      </a:lnTo>
                      <a:lnTo>
                        <a:pt x="28" y="56"/>
                      </a:lnTo>
                      <a:lnTo>
                        <a:pt x="14" y="26"/>
                      </a:lnTo>
                      <a:lnTo>
                        <a:pt x="13" y="26"/>
                      </a:lnTo>
                      <a:lnTo>
                        <a:pt x="11" y="20"/>
                      </a:lnTo>
                      <a:lnTo>
                        <a:pt x="10" y="20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3" name="Freeform 192"/>
                <p:cNvSpPr>
                  <a:spLocks/>
                </p:cNvSpPr>
                <p:nvPr/>
              </p:nvSpPr>
              <p:spPr bwMode="auto">
                <a:xfrm>
                  <a:off x="924" y="1227"/>
                  <a:ext cx="89" cy="131"/>
                </a:xfrm>
                <a:custGeom>
                  <a:avLst/>
                  <a:gdLst>
                    <a:gd name="T0" fmla="*/ 13 w 89"/>
                    <a:gd name="T1" fmla="*/ 27 h 131"/>
                    <a:gd name="T2" fmla="*/ 16 w 89"/>
                    <a:gd name="T3" fmla="*/ 33 h 131"/>
                    <a:gd name="T4" fmla="*/ 18 w 89"/>
                    <a:gd name="T5" fmla="*/ 39 h 131"/>
                    <a:gd name="T6" fmla="*/ 21 w 89"/>
                    <a:gd name="T7" fmla="*/ 45 h 131"/>
                    <a:gd name="T8" fmla="*/ 24 w 89"/>
                    <a:gd name="T9" fmla="*/ 51 h 131"/>
                    <a:gd name="T10" fmla="*/ 25 w 89"/>
                    <a:gd name="T11" fmla="*/ 54 h 131"/>
                    <a:gd name="T12" fmla="*/ 41 w 89"/>
                    <a:gd name="T13" fmla="*/ 84 h 131"/>
                    <a:gd name="T14" fmla="*/ 44 w 89"/>
                    <a:gd name="T15" fmla="*/ 90 h 131"/>
                    <a:gd name="T16" fmla="*/ 46 w 89"/>
                    <a:gd name="T17" fmla="*/ 96 h 131"/>
                    <a:gd name="T18" fmla="*/ 49 w 89"/>
                    <a:gd name="T19" fmla="*/ 102 h 131"/>
                    <a:gd name="T20" fmla="*/ 59 w 89"/>
                    <a:gd name="T21" fmla="*/ 113 h 131"/>
                    <a:gd name="T22" fmla="*/ 67 w 89"/>
                    <a:gd name="T23" fmla="*/ 121 h 131"/>
                    <a:gd name="T24" fmla="*/ 70 w 89"/>
                    <a:gd name="T25" fmla="*/ 122 h 131"/>
                    <a:gd name="T26" fmla="*/ 73 w 89"/>
                    <a:gd name="T27" fmla="*/ 124 h 131"/>
                    <a:gd name="T28" fmla="*/ 77 w 89"/>
                    <a:gd name="T29" fmla="*/ 127 h 131"/>
                    <a:gd name="T30" fmla="*/ 80 w 89"/>
                    <a:gd name="T31" fmla="*/ 128 h 131"/>
                    <a:gd name="T32" fmla="*/ 87 w 89"/>
                    <a:gd name="T33" fmla="*/ 131 h 131"/>
                    <a:gd name="T34" fmla="*/ 80 w 89"/>
                    <a:gd name="T35" fmla="*/ 116 h 131"/>
                    <a:gd name="T36" fmla="*/ 78 w 89"/>
                    <a:gd name="T37" fmla="*/ 113 h 131"/>
                    <a:gd name="T38" fmla="*/ 74 w 89"/>
                    <a:gd name="T39" fmla="*/ 110 h 131"/>
                    <a:gd name="T40" fmla="*/ 73 w 89"/>
                    <a:gd name="T41" fmla="*/ 107 h 131"/>
                    <a:gd name="T42" fmla="*/ 60 w 89"/>
                    <a:gd name="T43" fmla="*/ 89 h 131"/>
                    <a:gd name="T44" fmla="*/ 59 w 89"/>
                    <a:gd name="T45" fmla="*/ 86 h 131"/>
                    <a:gd name="T46" fmla="*/ 56 w 89"/>
                    <a:gd name="T47" fmla="*/ 80 h 131"/>
                    <a:gd name="T48" fmla="*/ 52 w 89"/>
                    <a:gd name="T49" fmla="*/ 77 h 131"/>
                    <a:gd name="T50" fmla="*/ 50 w 89"/>
                    <a:gd name="T51" fmla="*/ 74 h 131"/>
                    <a:gd name="T52" fmla="*/ 38 w 89"/>
                    <a:gd name="T53" fmla="*/ 56 h 131"/>
                    <a:gd name="T54" fmla="*/ 37 w 89"/>
                    <a:gd name="T55" fmla="*/ 53 h 131"/>
                    <a:gd name="T56" fmla="*/ 34 w 89"/>
                    <a:gd name="T57" fmla="*/ 47 h 131"/>
                    <a:gd name="T58" fmla="*/ 21 w 89"/>
                    <a:gd name="T59" fmla="*/ 29 h 131"/>
                    <a:gd name="T60" fmla="*/ 20 w 89"/>
                    <a:gd name="T61" fmla="*/ 26 h 131"/>
                    <a:gd name="T62" fmla="*/ 16 w 89"/>
                    <a:gd name="T63" fmla="*/ 23 h 131"/>
                    <a:gd name="T64" fmla="*/ 14 w 89"/>
                    <a:gd name="T65" fmla="*/ 20 h 131"/>
                    <a:gd name="T66" fmla="*/ 11 w 89"/>
                    <a:gd name="T67" fmla="*/ 14 h 131"/>
                    <a:gd name="T68" fmla="*/ 2 w 89"/>
                    <a:gd name="T69" fmla="*/ 0 h 1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9"/>
                    <a:gd name="T106" fmla="*/ 0 h 131"/>
                    <a:gd name="T107" fmla="*/ 89 w 89"/>
                    <a:gd name="T108" fmla="*/ 131 h 1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9" h="131">
                      <a:moveTo>
                        <a:pt x="0" y="0"/>
                      </a:move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6" y="33"/>
                      </a:lnTo>
                      <a:lnTo>
                        <a:pt x="17" y="33"/>
                      </a:lnTo>
                      <a:lnTo>
                        <a:pt x="18" y="39"/>
                      </a:lnTo>
                      <a:lnTo>
                        <a:pt x="20" y="39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4" y="51"/>
                      </a:lnTo>
                      <a:lnTo>
                        <a:pt x="25" y="51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41" y="84"/>
                      </a:lnTo>
                      <a:lnTo>
                        <a:pt x="42" y="84"/>
                      </a:lnTo>
                      <a:lnTo>
                        <a:pt x="44" y="90"/>
                      </a:lnTo>
                      <a:lnTo>
                        <a:pt x="45" y="90"/>
                      </a:lnTo>
                      <a:lnTo>
                        <a:pt x="46" y="96"/>
                      </a:lnTo>
                      <a:lnTo>
                        <a:pt x="48" y="96"/>
                      </a:lnTo>
                      <a:lnTo>
                        <a:pt x="49" y="102"/>
                      </a:lnTo>
                      <a:lnTo>
                        <a:pt x="50" y="102"/>
                      </a:lnTo>
                      <a:lnTo>
                        <a:pt x="59" y="113"/>
                      </a:lnTo>
                      <a:lnTo>
                        <a:pt x="62" y="113"/>
                      </a:lnTo>
                      <a:lnTo>
                        <a:pt x="67" y="121"/>
                      </a:lnTo>
                      <a:lnTo>
                        <a:pt x="70" y="121"/>
                      </a:lnTo>
                      <a:lnTo>
                        <a:pt x="70" y="122"/>
                      </a:lnTo>
                      <a:lnTo>
                        <a:pt x="73" y="122"/>
                      </a:lnTo>
                      <a:lnTo>
                        <a:pt x="73" y="124"/>
                      </a:lnTo>
                      <a:lnTo>
                        <a:pt x="76" y="124"/>
                      </a:lnTo>
                      <a:lnTo>
                        <a:pt x="77" y="127"/>
                      </a:lnTo>
                      <a:lnTo>
                        <a:pt x="80" y="127"/>
                      </a:lnTo>
                      <a:lnTo>
                        <a:pt x="80" y="128"/>
                      </a:lnTo>
                      <a:lnTo>
                        <a:pt x="87" y="130"/>
                      </a:lnTo>
                      <a:lnTo>
                        <a:pt x="87" y="131"/>
                      </a:lnTo>
                      <a:lnTo>
                        <a:pt x="89" y="131"/>
                      </a:lnTo>
                      <a:lnTo>
                        <a:pt x="80" y="116"/>
                      </a:lnTo>
                      <a:lnTo>
                        <a:pt x="78" y="116"/>
                      </a:lnTo>
                      <a:lnTo>
                        <a:pt x="78" y="113"/>
                      </a:lnTo>
                      <a:lnTo>
                        <a:pt x="77" y="113"/>
                      </a:lnTo>
                      <a:lnTo>
                        <a:pt x="74" y="110"/>
                      </a:lnTo>
                      <a:lnTo>
                        <a:pt x="74" y="107"/>
                      </a:lnTo>
                      <a:lnTo>
                        <a:pt x="73" y="107"/>
                      </a:lnTo>
                      <a:lnTo>
                        <a:pt x="62" y="89"/>
                      </a:lnTo>
                      <a:lnTo>
                        <a:pt x="60" y="89"/>
                      </a:lnTo>
                      <a:lnTo>
                        <a:pt x="60" y="86"/>
                      </a:lnTo>
                      <a:lnTo>
                        <a:pt x="59" y="86"/>
                      </a:lnTo>
                      <a:lnTo>
                        <a:pt x="56" y="83"/>
                      </a:lnTo>
                      <a:lnTo>
                        <a:pt x="56" y="80"/>
                      </a:lnTo>
                      <a:lnTo>
                        <a:pt x="55" y="80"/>
                      </a:lnTo>
                      <a:lnTo>
                        <a:pt x="52" y="77"/>
                      </a:lnTo>
                      <a:lnTo>
                        <a:pt x="52" y="74"/>
                      </a:lnTo>
                      <a:lnTo>
                        <a:pt x="50" y="74"/>
                      </a:lnTo>
                      <a:lnTo>
                        <a:pt x="39" y="56"/>
                      </a:lnTo>
                      <a:lnTo>
                        <a:pt x="38" y="56"/>
                      </a:lnTo>
                      <a:lnTo>
                        <a:pt x="38" y="53"/>
                      </a:lnTo>
                      <a:lnTo>
                        <a:pt x="37" y="53"/>
                      </a:lnTo>
                      <a:lnTo>
                        <a:pt x="34" y="50"/>
                      </a:lnTo>
                      <a:lnTo>
                        <a:pt x="34" y="47"/>
                      </a:lnTo>
                      <a:lnTo>
                        <a:pt x="32" y="47"/>
                      </a:lnTo>
                      <a:lnTo>
                        <a:pt x="21" y="29"/>
                      </a:lnTo>
                      <a:lnTo>
                        <a:pt x="20" y="29"/>
                      </a:lnTo>
                      <a:lnTo>
                        <a:pt x="20" y="26"/>
                      </a:lnTo>
                      <a:lnTo>
                        <a:pt x="18" y="26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4" y="20"/>
                      </a:lnTo>
                      <a:lnTo>
                        <a:pt x="11" y="17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4" name="Freeform 193"/>
                <p:cNvSpPr>
                  <a:spLocks/>
                </p:cNvSpPr>
                <p:nvPr/>
              </p:nvSpPr>
              <p:spPr bwMode="auto">
                <a:xfrm>
                  <a:off x="924" y="1227"/>
                  <a:ext cx="116" cy="134"/>
                </a:xfrm>
                <a:custGeom>
                  <a:avLst/>
                  <a:gdLst>
                    <a:gd name="T0" fmla="*/ 3 w 116"/>
                    <a:gd name="T1" fmla="*/ 3 h 134"/>
                    <a:gd name="T2" fmla="*/ 5 w 116"/>
                    <a:gd name="T3" fmla="*/ 6 h 134"/>
                    <a:gd name="T4" fmla="*/ 7 w 116"/>
                    <a:gd name="T5" fmla="*/ 12 h 134"/>
                    <a:gd name="T6" fmla="*/ 20 w 116"/>
                    <a:gd name="T7" fmla="*/ 30 h 134"/>
                    <a:gd name="T8" fmla="*/ 21 w 116"/>
                    <a:gd name="T9" fmla="*/ 33 h 134"/>
                    <a:gd name="T10" fmla="*/ 25 w 116"/>
                    <a:gd name="T11" fmla="*/ 36 h 134"/>
                    <a:gd name="T12" fmla="*/ 27 w 116"/>
                    <a:gd name="T13" fmla="*/ 39 h 134"/>
                    <a:gd name="T14" fmla="*/ 30 w 116"/>
                    <a:gd name="T15" fmla="*/ 45 h 134"/>
                    <a:gd name="T16" fmla="*/ 38 w 116"/>
                    <a:gd name="T17" fmla="*/ 57 h 134"/>
                    <a:gd name="T18" fmla="*/ 39 w 116"/>
                    <a:gd name="T19" fmla="*/ 60 h 134"/>
                    <a:gd name="T20" fmla="*/ 44 w 116"/>
                    <a:gd name="T21" fmla="*/ 63 h 134"/>
                    <a:gd name="T22" fmla="*/ 45 w 116"/>
                    <a:gd name="T23" fmla="*/ 66 h 134"/>
                    <a:gd name="T24" fmla="*/ 48 w 116"/>
                    <a:gd name="T25" fmla="*/ 72 h 134"/>
                    <a:gd name="T26" fmla="*/ 60 w 116"/>
                    <a:gd name="T27" fmla="*/ 90 h 134"/>
                    <a:gd name="T28" fmla="*/ 62 w 116"/>
                    <a:gd name="T29" fmla="*/ 93 h 134"/>
                    <a:gd name="T30" fmla="*/ 66 w 116"/>
                    <a:gd name="T31" fmla="*/ 96 h 134"/>
                    <a:gd name="T32" fmla="*/ 67 w 116"/>
                    <a:gd name="T33" fmla="*/ 99 h 134"/>
                    <a:gd name="T34" fmla="*/ 70 w 116"/>
                    <a:gd name="T35" fmla="*/ 106 h 134"/>
                    <a:gd name="T36" fmla="*/ 78 w 116"/>
                    <a:gd name="T37" fmla="*/ 118 h 134"/>
                    <a:gd name="T38" fmla="*/ 80 w 116"/>
                    <a:gd name="T39" fmla="*/ 121 h 134"/>
                    <a:gd name="T40" fmla="*/ 84 w 116"/>
                    <a:gd name="T41" fmla="*/ 124 h 134"/>
                    <a:gd name="T42" fmla="*/ 85 w 116"/>
                    <a:gd name="T43" fmla="*/ 127 h 134"/>
                    <a:gd name="T44" fmla="*/ 95 w 116"/>
                    <a:gd name="T45" fmla="*/ 133 h 134"/>
                    <a:gd name="T46" fmla="*/ 102 w 116"/>
                    <a:gd name="T47" fmla="*/ 134 h 134"/>
                    <a:gd name="T48" fmla="*/ 106 w 116"/>
                    <a:gd name="T49" fmla="*/ 133 h 134"/>
                    <a:gd name="T50" fmla="*/ 109 w 116"/>
                    <a:gd name="T51" fmla="*/ 131 h 134"/>
                    <a:gd name="T52" fmla="*/ 116 w 116"/>
                    <a:gd name="T53" fmla="*/ 124 h 134"/>
                    <a:gd name="T54" fmla="*/ 115 w 116"/>
                    <a:gd name="T55" fmla="*/ 119 h 134"/>
                    <a:gd name="T56" fmla="*/ 88 w 116"/>
                    <a:gd name="T57" fmla="*/ 92 h 134"/>
                    <a:gd name="T58" fmla="*/ 57 w 116"/>
                    <a:gd name="T59" fmla="*/ 60 h 134"/>
                    <a:gd name="T60" fmla="*/ 28 w 116"/>
                    <a:gd name="T61" fmla="*/ 30 h 134"/>
                    <a:gd name="T62" fmla="*/ 0 w 116"/>
                    <a:gd name="T63" fmla="*/ 0 h 1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6"/>
                    <a:gd name="T97" fmla="*/ 0 h 134"/>
                    <a:gd name="T98" fmla="*/ 116 w 116"/>
                    <a:gd name="T99" fmla="*/ 134 h 1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6" h="13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20" y="30"/>
                      </a:lnTo>
                      <a:lnTo>
                        <a:pt x="21" y="30"/>
                      </a:lnTo>
                      <a:lnTo>
                        <a:pt x="21" y="33"/>
                      </a:lnTo>
                      <a:lnTo>
                        <a:pt x="23" y="33"/>
                      </a:lnTo>
                      <a:lnTo>
                        <a:pt x="25" y="36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30" y="42"/>
                      </a:lnTo>
                      <a:lnTo>
                        <a:pt x="30" y="45"/>
                      </a:lnTo>
                      <a:lnTo>
                        <a:pt x="31" y="45"/>
                      </a:lnTo>
                      <a:lnTo>
                        <a:pt x="38" y="57"/>
                      </a:lnTo>
                      <a:lnTo>
                        <a:pt x="39" y="57"/>
                      </a:lnTo>
                      <a:lnTo>
                        <a:pt x="39" y="60"/>
                      </a:lnTo>
                      <a:lnTo>
                        <a:pt x="41" y="60"/>
                      </a:lnTo>
                      <a:lnTo>
                        <a:pt x="44" y="63"/>
                      </a:lnTo>
                      <a:lnTo>
                        <a:pt x="44" y="66"/>
                      </a:lnTo>
                      <a:lnTo>
                        <a:pt x="45" y="66"/>
                      </a:lnTo>
                      <a:lnTo>
                        <a:pt x="48" y="69"/>
                      </a:lnTo>
                      <a:lnTo>
                        <a:pt x="48" y="72"/>
                      </a:lnTo>
                      <a:lnTo>
                        <a:pt x="49" y="72"/>
                      </a:lnTo>
                      <a:lnTo>
                        <a:pt x="60" y="90"/>
                      </a:lnTo>
                      <a:lnTo>
                        <a:pt x="62" y="90"/>
                      </a:lnTo>
                      <a:lnTo>
                        <a:pt x="62" y="93"/>
                      </a:lnTo>
                      <a:lnTo>
                        <a:pt x="63" y="93"/>
                      </a:lnTo>
                      <a:lnTo>
                        <a:pt x="66" y="96"/>
                      </a:lnTo>
                      <a:lnTo>
                        <a:pt x="66" y="99"/>
                      </a:lnTo>
                      <a:lnTo>
                        <a:pt x="67" y="99"/>
                      </a:lnTo>
                      <a:lnTo>
                        <a:pt x="70" y="102"/>
                      </a:lnTo>
                      <a:lnTo>
                        <a:pt x="70" y="106"/>
                      </a:lnTo>
                      <a:lnTo>
                        <a:pt x="71" y="106"/>
                      </a:lnTo>
                      <a:lnTo>
                        <a:pt x="78" y="118"/>
                      </a:lnTo>
                      <a:lnTo>
                        <a:pt x="80" y="118"/>
                      </a:lnTo>
                      <a:lnTo>
                        <a:pt x="80" y="121"/>
                      </a:lnTo>
                      <a:lnTo>
                        <a:pt x="81" y="121"/>
                      </a:lnTo>
                      <a:lnTo>
                        <a:pt x="84" y="124"/>
                      </a:lnTo>
                      <a:lnTo>
                        <a:pt x="84" y="127"/>
                      </a:lnTo>
                      <a:lnTo>
                        <a:pt x="85" y="127"/>
                      </a:lnTo>
                      <a:lnTo>
                        <a:pt x="88" y="131"/>
                      </a:lnTo>
                      <a:lnTo>
                        <a:pt x="95" y="133"/>
                      </a:lnTo>
                      <a:lnTo>
                        <a:pt x="95" y="134"/>
                      </a:lnTo>
                      <a:lnTo>
                        <a:pt x="102" y="134"/>
                      </a:lnTo>
                      <a:lnTo>
                        <a:pt x="102" y="133"/>
                      </a:lnTo>
                      <a:lnTo>
                        <a:pt x="106" y="133"/>
                      </a:lnTo>
                      <a:lnTo>
                        <a:pt x="106" y="131"/>
                      </a:lnTo>
                      <a:lnTo>
                        <a:pt x="109" y="131"/>
                      </a:lnTo>
                      <a:lnTo>
                        <a:pt x="109" y="130"/>
                      </a:lnTo>
                      <a:lnTo>
                        <a:pt x="116" y="124"/>
                      </a:lnTo>
                      <a:lnTo>
                        <a:pt x="116" y="119"/>
                      </a:lnTo>
                      <a:lnTo>
                        <a:pt x="115" y="119"/>
                      </a:lnTo>
                      <a:lnTo>
                        <a:pt x="91" y="92"/>
                      </a:lnTo>
                      <a:lnTo>
                        <a:pt x="88" y="92"/>
                      </a:lnTo>
                      <a:lnTo>
                        <a:pt x="60" y="60"/>
                      </a:lnTo>
                      <a:lnTo>
                        <a:pt x="57" y="60"/>
                      </a:lnTo>
                      <a:lnTo>
                        <a:pt x="31" y="30"/>
                      </a:lnTo>
                      <a:lnTo>
                        <a:pt x="28" y="3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BE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5" name="Freeform 194"/>
                <p:cNvSpPr>
                  <a:spLocks/>
                </p:cNvSpPr>
                <p:nvPr/>
              </p:nvSpPr>
              <p:spPr bwMode="auto">
                <a:xfrm>
                  <a:off x="924" y="1227"/>
                  <a:ext cx="119" cy="121"/>
                </a:xfrm>
                <a:custGeom>
                  <a:avLst/>
                  <a:gdLst>
                    <a:gd name="T0" fmla="*/ 28 w 119"/>
                    <a:gd name="T1" fmla="*/ 32 h 121"/>
                    <a:gd name="T2" fmla="*/ 57 w 119"/>
                    <a:gd name="T3" fmla="*/ 62 h 121"/>
                    <a:gd name="T4" fmla="*/ 88 w 119"/>
                    <a:gd name="T5" fmla="*/ 93 h 121"/>
                    <a:gd name="T6" fmla="*/ 116 w 119"/>
                    <a:gd name="T7" fmla="*/ 121 h 121"/>
                    <a:gd name="T8" fmla="*/ 117 w 119"/>
                    <a:gd name="T9" fmla="*/ 118 h 121"/>
                    <a:gd name="T10" fmla="*/ 119 w 119"/>
                    <a:gd name="T11" fmla="*/ 112 h 121"/>
                    <a:gd name="T12" fmla="*/ 116 w 119"/>
                    <a:gd name="T13" fmla="*/ 81 h 121"/>
                    <a:gd name="T14" fmla="*/ 115 w 119"/>
                    <a:gd name="T15" fmla="*/ 75 h 121"/>
                    <a:gd name="T16" fmla="*/ 113 w 119"/>
                    <a:gd name="T17" fmla="*/ 72 h 121"/>
                    <a:gd name="T18" fmla="*/ 109 w 119"/>
                    <a:gd name="T19" fmla="*/ 69 h 121"/>
                    <a:gd name="T20" fmla="*/ 106 w 119"/>
                    <a:gd name="T21" fmla="*/ 68 h 121"/>
                    <a:gd name="T22" fmla="*/ 102 w 119"/>
                    <a:gd name="T23" fmla="*/ 65 h 121"/>
                    <a:gd name="T24" fmla="*/ 99 w 119"/>
                    <a:gd name="T25" fmla="*/ 63 h 121"/>
                    <a:gd name="T26" fmla="*/ 96 w 119"/>
                    <a:gd name="T27" fmla="*/ 62 h 121"/>
                    <a:gd name="T28" fmla="*/ 92 w 119"/>
                    <a:gd name="T29" fmla="*/ 59 h 121"/>
                    <a:gd name="T30" fmla="*/ 89 w 119"/>
                    <a:gd name="T31" fmla="*/ 57 h 121"/>
                    <a:gd name="T32" fmla="*/ 85 w 119"/>
                    <a:gd name="T33" fmla="*/ 54 h 121"/>
                    <a:gd name="T34" fmla="*/ 83 w 119"/>
                    <a:gd name="T35" fmla="*/ 53 h 121"/>
                    <a:gd name="T36" fmla="*/ 78 w 119"/>
                    <a:gd name="T37" fmla="*/ 50 h 121"/>
                    <a:gd name="T38" fmla="*/ 76 w 119"/>
                    <a:gd name="T39" fmla="*/ 48 h 121"/>
                    <a:gd name="T40" fmla="*/ 73 w 119"/>
                    <a:gd name="T41" fmla="*/ 47 h 121"/>
                    <a:gd name="T42" fmla="*/ 69 w 119"/>
                    <a:gd name="T43" fmla="*/ 44 h 121"/>
                    <a:gd name="T44" fmla="*/ 66 w 119"/>
                    <a:gd name="T45" fmla="*/ 42 h 121"/>
                    <a:gd name="T46" fmla="*/ 62 w 119"/>
                    <a:gd name="T47" fmla="*/ 39 h 121"/>
                    <a:gd name="T48" fmla="*/ 59 w 119"/>
                    <a:gd name="T49" fmla="*/ 38 h 121"/>
                    <a:gd name="T50" fmla="*/ 56 w 119"/>
                    <a:gd name="T51" fmla="*/ 36 h 121"/>
                    <a:gd name="T52" fmla="*/ 52 w 119"/>
                    <a:gd name="T53" fmla="*/ 33 h 121"/>
                    <a:gd name="T54" fmla="*/ 49 w 119"/>
                    <a:gd name="T55" fmla="*/ 32 h 121"/>
                    <a:gd name="T56" fmla="*/ 45 w 119"/>
                    <a:gd name="T57" fmla="*/ 29 h 121"/>
                    <a:gd name="T58" fmla="*/ 42 w 119"/>
                    <a:gd name="T59" fmla="*/ 27 h 121"/>
                    <a:gd name="T60" fmla="*/ 38 w 119"/>
                    <a:gd name="T61" fmla="*/ 24 h 121"/>
                    <a:gd name="T62" fmla="*/ 35 w 119"/>
                    <a:gd name="T63" fmla="*/ 23 h 121"/>
                    <a:gd name="T64" fmla="*/ 32 w 119"/>
                    <a:gd name="T65" fmla="*/ 21 h 121"/>
                    <a:gd name="T66" fmla="*/ 28 w 119"/>
                    <a:gd name="T67" fmla="*/ 18 h 121"/>
                    <a:gd name="T68" fmla="*/ 25 w 119"/>
                    <a:gd name="T69" fmla="*/ 17 h 121"/>
                    <a:gd name="T70" fmla="*/ 21 w 119"/>
                    <a:gd name="T71" fmla="*/ 14 h 121"/>
                    <a:gd name="T72" fmla="*/ 18 w 119"/>
                    <a:gd name="T73" fmla="*/ 12 h 121"/>
                    <a:gd name="T74" fmla="*/ 16 w 119"/>
                    <a:gd name="T75" fmla="*/ 11 h 121"/>
                    <a:gd name="T76" fmla="*/ 11 w 119"/>
                    <a:gd name="T77" fmla="*/ 7 h 121"/>
                    <a:gd name="T78" fmla="*/ 9 w 119"/>
                    <a:gd name="T79" fmla="*/ 6 h 121"/>
                    <a:gd name="T80" fmla="*/ 5 w 119"/>
                    <a:gd name="T81" fmla="*/ 3 h 121"/>
                    <a:gd name="T82" fmla="*/ 2 w 119"/>
                    <a:gd name="T83" fmla="*/ 1 h 121"/>
                    <a:gd name="T84" fmla="*/ 0 w 119"/>
                    <a:gd name="T85" fmla="*/ 0 h 12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9"/>
                    <a:gd name="T130" fmla="*/ 0 h 121"/>
                    <a:gd name="T131" fmla="*/ 119 w 119"/>
                    <a:gd name="T132" fmla="*/ 121 h 12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9" h="121">
                      <a:moveTo>
                        <a:pt x="0" y="0"/>
                      </a:moveTo>
                      <a:lnTo>
                        <a:pt x="28" y="32"/>
                      </a:lnTo>
                      <a:lnTo>
                        <a:pt x="31" y="32"/>
                      </a:lnTo>
                      <a:lnTo>
                        <a:pt x="57" y="62"/>
                      </a:lnTo>
                      <a:lnTo>
                        <a:pt x="60" y="62"/>
                      </a:lnTo>
                      <a:lnTo>
                        <a:pt x="88" y="93"/>
                      </a:lnTo>
                      <a:lnTo>
                        <a:pt x="91" y="93"/>
                      </a:lnTo>
                      <a:lnTo>
                        <a:pt x="116" y="121"/>
                      </a:lnTo>
                      <a:lnTo>
                        <a:pt x="116" y="118"/>
                      </a:lnTo>
                      <a:lnTo>
                        <a:pt x="117" y="118"/>
                      </a:lnTo>
                      <a:lnTo>
                        <a:pt x="117" y="112"/>
                      </a:lnTo>
                      <a:lnTo>
                        <a:pt x="119" y="112"/>
                      </a:lnTo>
                      <a:lnTo>
                        <a:pt x="117" y="81"/>
                      </a:lnTo>
                      <a:lnTo>
                        <a:pt x="116" y="81"/>
                      </a:lnTo>
                      <a:lnTo>
                        <a:pt x="116" y="75"/>
                      </a:lnTo>
                      <a:lnTo>
                        <a:pt x="115" y="75"/>
                      </a:lnTo>
                      <a:lnTo>
                        <a:pt x="115" y="72"/>
                      </a:lnTo>
                      <a:lnTo>
                        <a:pt x="113" y="72"/>
                      </a:lnTo>
                      <a:lnTo>
                        <a:pt x="112" y="69"/>
                      </a:lnTo>
                      <a:lnTo>
                        <a:pt x="109" y="69"/>
                      </a:lnTo>
                      <a:lnTo>
                        <a:pt x="109" y="68"/>
                      </a:lnTo>
                      <a:lnTo>
                        <a:pt x="106" y="68"/>
                      </a:lnTo>
                      <a:lnTo>
                        <a:pt x="105" y="65"/>
                      </a:lnTo>
                      <a:lnTo>
                        <a:pt x="102" y="65"/>
                      </a:lnTo>
                      <a:lnTo>
                        <a:pt x="102" y="63"/>
                      </a:lnTo>
                      <a:lnTo>
                        <a:pt x="99" y="63"/>
                      </a:lnTo>
                      <a:lnTo>
                        <a:pt x="99" y="62"/>
                      </a:lnTo>
                      <a:lnTo>
                        <a:pt x="96" y="62"/>
                      </a:lnTo>
                      <a:lnTo>
                        <a:pt x="95" y="59"/>
                      </a:lnTo>
                      <a:lnTo>
                        <a:pt x="92" y="59"/>
                      </a:lnTo>
                      <a:lnTo>
                        <a:pt x="92" y="57"/>
                      </a:lnTo>
                      <a:lnTo>
                        <a:pt x="89" y="57"/>
                      </a:lnTo>
                      <a:lnTo>
                        <a:pt x="88" y="54"/>
                      </a:lnTo>
                      <a:lnTo>
                        <a:pt x="85" y="54"/>
                      </a:lnTo>
                      <a:lnTo>
                        <a:pt x="85" y="53"/>
                      </a:lnTo>
                      <a:lnTo>
                        <a:pt x="83" y="53"/>
                      </a:lnTo>
                      <a:lnTo>
                        <a:pt x="81" y="50"/>
                      </a:lnTo>
                      <a:lnTo>
                        <a:pt x="78" y="50"/>
                      </a:lnTo>
                      <a:lnTo>
                        <a:pt x="78" y="48"/>
                      </a:lnTo>
                      <a:lnTo>
                        <a:pt x="76" y="48"/>
                      </a:lnTo>
                      <a:lnTo>
                        <a:pt x="76" y="47"/>
                      </a:lnTo>
                      <a:lnTo>
                        <a:pt x="73" y="47"/>
                      </a:lnTo>
                      <a:lnTo>
                        <a:pt x="71" y="44"/>
                      </a:lnTo>
                      <a:lnTo>
                        <a:pt x="69" y="44"/>
                      </a:lnTo>
                      <a:lnTo>
                        <a:pt x="69" y="42"/>
                      </a:lnTo>
                      <a:lnTo>
                        <a:pt x="66" y="42"/>
                      </a:lnTo>
                      <a:lnTo>
                        <a:pt x="64" y="39"/>
                      </a:lnTo>
                      <a:lnTo>
                        <a:pt x="62" y="39"/>
                      </a:lnTo>
                      <a:lnTo>
                        <a:pt x="62" y="38"/>
                      </a:lnTo>
                      <a:lnTo>
                        <a:pt x="59" y="38"/>
                      </a:lnTo>
                      <a:lnTo>
                        <a:pt x="59" y="36"/>
                      </a:lnTo>
                      <a:lnTo>
                        <a:pt x="56" y="36"/>
                      </a:lnTo>
                      <a:lnTo>
                        <a:pt x="55" y="33"/>
                      </a:lnTo>
                      <a:lnTo>
                        <a:pt x="52" y="33"/>
                      </a:lnTo>
                      <a:lnTo>
                        <a:pt x="52" y="32"/>
                      </a:lnTo>
                      <a:lnTo>
                        <a:pt x="49" y="32"/>
                      </a:lnTo>
                      <a:lnTo>
                        <a:pt x="48" y="29"/>
                      </a:lnTo>
                      <a:lnTo>
                        <a:pt x="45" y="29"/>
                      </a:lnTo>
                      <a:lnTo>
                        <a:pt x="45" y="27"/>
                      </a:lnTo>
                      <a:lnTo>
                        <a:pt x="42" y="27"/>
                      </a:lnTo>
                      <a:lnTo>
                        <a:pt x="41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5" y="23"/>
                      </a:lnTo>
                      <a:lnTo>
                        <a:pt x="35" y="21"/>
                      </a:lnTo>
                      <a:lnTo>
                        <a:pt x="32" y="21"/>
                      </a:lnTo>
                      <a:lnTo>
                        <a:pt x="31" y="18"/>
                      </a:lnTo>
                      <a:lnTo>
                        <a:pt x="28" y="18"/>
                      </a:lnTo>
                      <a:lnTo>
                        <a:pt x="28" y="17"/>
                      </a:lnTo>
                      <a:lnTo>
                        <a:pt x="25" y="17"/>
                      </a:lnTo>
                      <a:lnTo>
                        <a:pt x="24" y="14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18" y="12"/>
                      </a:lnTo>
                      <a:lnTo>
                        <a:pt x="18" y="11"/>
                      </a:lnTo>
                      <a:lnTo>
                        <a:pt x="16" y="11"/>
                      </a:lnTo>
                      <a:lnTo>
                        <a:pt x="14" y="7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6" name="Freeform 195"/>
                <p:cNvSpPr>
                  <a:spLocks/>
                </p:cNvSpPr>
                <p:nvPr/>
              </p:nvSpPr>
              <p:spPr bwMode="auto">
                <a:xfrm>
                  <a:off x="924" y="1227"/>
                  <a:ext cx="115" cy="74"/>
                </a:xfrm>
                <a:custGeom>
                  <a:avLst/>
                  <a:gdLst>
                    <a:gd name="T0" fmla="*/ 2 w 115"/>
                    <a:gd name="T1" fmla="*/ 3 h 74"/>
                    <a:gd name="T2" fmla="*/ 5 w 115"/>
                    <a:gd name="T3" fmla="*/ 4 h 74"/>
                    <a:gd name="T4" fmla="*/ 9 w 115"/>
                    <a:gd name="T5" fmla="*/ 7 h 74"/>
                    <a:gd name="T6" fmla="*/ 11 w 115"/>
                    <a:gd name="T7" fmla="*/ 9 h 74"/>
                    <a:gd name="T8" fmla="*/ 16 w 115"/>
                    <a:gd name="T9" fmla="*/ 12 h 74"/>
                    <a:gd name="T10" fmla="*/ 18 w 115"/>
                    <a:gd name="T11" fmla="*/ 14 h 74"/>
                    <a:gd name="T12" fmla="*/ 21 w 115"/>
                    <a:gd name="T13" fmla="*/ 15 h 74"/>
                    <a:gd name="T14" fmla="*/ 25 w 115"/>
                    <a:gd name="T15" fmla="*/ 18 h 74"/>
                    <a:gd name="T16" fmla="*/ 28 w 115"/>
                    <a:gd name="T17" fmla="*/ 20 h 74"/>
                    <a:gd name="T18" fmla="*/ 32 w 115"/>
                    <a:gd name="T19" fmla="*/ 23 h 74"/>
                    <a:gd name="T20" fmla="*/ 35 w 115"/>
                    <a:gd name="T21" fmla="*/ 24 h 74"/>
                    <a:gd name="T22" fmla="*/ 38 w 115"/>
                    <a:gd name="T23" fmla="*/ 26 h 74"/>
                    <a:gd name="T24" fmla="*/ 42 w 115"/>
                    <a:gd name="T25" fmla="*/ 29 h 74"/>
                    <a:gd name="T26" fmla="*/ 45 w 115"/>
                    <a:gd name="T27" fmla="*/ 30 h 74"/>
                    <a:gd name="T28" fmla="*/ 49 w 115"/>
                    <a:gd name="T29" fmla="*/ 33 h 74"/>
                    <a:gd name="T30" fmla="*/ 52 w 115"/>
                    <a:gd name="T31" fmla="*/ 35 h 74"/>
                    <a:gd name="T32" fmla="*/ 56 w 115"/>
                    <a:gd name="T33" fmla="*/ 38 h 74"/>
                    <a:gd name="T34" fmla="*/ 59 w 115"/>
                    <a:gd name="T35" fmla="*/ 39 h 74"/>
                    <a:gd name="T36" fmla="*/ 62 w 115"/>
                    <a:gd name="T37" fmla="*/ 41 h 74"/>
                    <a:gd name="T38" fmla="*/ 66 w 115"/>
                    <a:gd name="T39" fmla="*/ 44 h 74"/>
                    <a:gd name="T40" fmla="*/ 69 w 115"/>
                    <a:gd name="T41" fmla="*/ 45 h 74"/>
                    <a:gd name="T42" fmla="*/ 73 w 115"/>
                    <a:gd name="T43" fmla="*/ 48 h 74"/>
                    <a:gd name="T44" fmla="*/ 76 w 115"/>
                    <a:gd name="T45" fmla="*/ 50 h 74"/>
                    <a:gd name="T46" fmla="*/ 78 w 115"/>
                    <a:gd name="T47" fmla="*/ 51 h 74"/>
                    <a:gd name="T48" fmla="*/ 83 w 115"/>
                    <a:gd name="T49" fmla="*/ 54 h 74"/>
                    <a:gd name="T50" fmla="*/ 85 w 115"/>
                    <a:gd name="T51" fmla="*/ 56 h 74"/>
                    <a:gd name="T52" fmla="*/ 89 w 115"/>
                    <a:gd name="T53" fmla="*/ 59 h 74"/>
                    <a:gd name="T54" fmla="*/ 92 w 115"/>
                    <a:gd name="T55" fmla="*/ 60 h 74"/>
                    <a:gd name="T56" fmla="*/ 96 w 115"/>
                    <a:gd name="T57" fmla="*/ 63 h 74"/>
                    <a:gd name="T58" fmla="*/ 99 w 115"/>
                    <a:gd name="T59" fmla="*/ 65 h 74"/>
                    <a:gd name="T60" fmla="*/ 102 w 115"/>
                    <a:gd name="T61" fmla="*/ 66 h 74"/>
                    <a:gd name="T62" fmla="*/ 106 w 115"/>
                    <a:gd name="T63" fmla="*/ 69 h 74"/>
                    <a:gd name="T64" fmla="*/ 109 w 115"/>
                    <a:gd name="T65" fmla="*/ 71 h 74"/>
                    <a:gd name="T66" fmla="*/ 115 w 115"/>
                    <a:gd name="T67" fmla="*/ 74 h 74"/>
                    <a:gd name="T68" fmla="*/ 113 w 115"/>
                    <a:gd name="T69" fmla="*/ 69 h 74"/>
                    <a:gd name="T70" fmla="*/ 112 w 115"/>
                    <a:gd name="T71" fmla="*/ 60 h 74"/>
                    <a:gd name="T72" fmla="*/ 109 w 115"/>
                    <a:gd name="T73" fmla="*/ 51 h 74"/>
                    <a:gd name="T74" fmla="*/ 106 w 115"/>
                    <a:gd name="T75" fmla="*/ 42 h 74"/>
                    <a:gd name="T76" fmla="*/ 101 w 115"/>
                    <a:gd name="T77" fmla="*/ 39 h 74"/>
                    <a:gd name="T78" fmla="*/ 94 w 115"/>
                    <a:gd name="T79" fmla="*/ 36 h 74"/>
                    <a:gd name="T80" fmla="*/ 89 w 115"/>
                    <a:gd name="T81" fmla="*/ 35 h 74"/>
                    <a:gd name="T82" fmla="*/ 85 w 115"/>
                    <a:gd name="T83" fmla="*/ 33 h 74"/>
                    <a:gd name="T84" fmla="*/ 81 w 115"/>
                    <a:gd name="T85" fmla="*/ 32 h 74"/>
                    <a:gd name="T86" fmla="*/ 74 w 115"/>
                    <a:gd name="T87" fmla="*/ 29 h 74"/>
                    <a:gd name="T88" fmla="*/ 70 w 115"/>
                    <a:gd name="T89" fmla="*/ 27 h 74"/>
                    <a:gd name="T90" fmla="*/ 66 w 115"/>
                    <a:gd name="T91" fmla="*/ 26 h 74"/>
                    <a:gd name="T92" fmla="*/ 62 w 115"/>
                    <a:gd name="T93" fmla="*/ 24 h 74"/>
                    <a:gd name="T94" fmla="*/ 55 w 115"/>
                    <a:gd name="T95" fmla="*/ 21 h 74"/>
                    <a:gd name="T96" fmla="*/ 50 w 115"/>
                    <a:gd name="T97" fmla="*/ 20 h 74"/>
                    <a:gd name="T98" fmla="*/ 46 w 115"/>
                    <a:gd name="T99" fmla="*/ 18 h 74"/>
                    <a:gd name="T100" fmla="*/ 42 w 115"/>
                    <a:gd name="T101" fmla="*/ 17 h 74"/>
                    <a:gd name="T102" fmla="*/ 35 w 115"/>
                    <a:gd name="T103" fmla="*/ 14 h 74"/>
                    <a:gd name="T104" fmla="*/ 31 w 115"/>
                    <a:gd name="T105" fmla="*/ 12 h 74"/>
                    <a:gd name="T106" fmla="*/ 27 w 115"/>
                    <a:gd name="T107" fmla="*/ 11 h 74"/>
                    <a:gd name="T108" fmla="*/ 23 w 115"/>
                    <a:gd name="T109" fmla="*/ 9 h 74"/>
                    <a:gd name="T110" fmla="*/ 16 w 115"/>
                    <a:gd name="T111" fmla="*/ 6 h 74"/>
                    <a:gd name="T112" fmla="*/ 11 w 115"/>
                    <a:gd name="T113" fmla="*/ 4 h 74"/>
                    <a:gd name="T114" fmla="*/ 7 w 115"/>
                    <a:gd name="T115" fmla="*/ 3 h 74"/>
                    <a:gd name="T116" fmla="*/ 3 w 115"/>
                    <a:gd name="T117" fmla="*/ 1 h 74"/>
                    <a:gd name="T118" fmla="*/ 0 w 115"/>
                    <a:gd name="T119" fmla="*/ 0 h 7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15"/>
                    <a:gd name="T181" fmla="*/ 0 h 74"/>
                    <a:gd name="T182" fmla="*/ 115 w 115"/>
                    <a:gd name="T183" fmla="*/ 74 h 7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15" h="7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4" y="9"/>
                      </a:lnTo>
                      <a:lnTo>
                        <a:pt x="16" y="12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24" y="15"/>
                      </a:lnTo>
                      <a:lnTo>
                        <a:pt x="25" y="18"/>
                      </a:lnTo>
                      <a:lnTo>
                        <a:pt x="28" y="18"/>
                      </a:lnTo>
                      <a:lnTo>
                        <a:pt x="28" y="20"/>
                      </a:lnTo>
                      <a:lnTo>
                        <a:pt x="31" y="20"/>
                      </a:lnTo>
                      <a:lnTo>
                        <a:pt x="32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8" y="24"/>
                      </a:lnTo>
                      <a:lnTo>
                        <a:pt x="38" y="26"/>
                      </a:lnTo>
                      <a:lnTo>
                        <a:pt x="41" y="26"/>
                      </a:lnTo>
                      <a:lnTo>
                        <a:pt x="42" y="29"/>
                      </a:lnTo>
                      <a:lnTo>
                        <a:pt x="45" y="29"/>
                      </a:lnTo>
                      <a:lnTo>
                        <a:pt x="45" y="30"/>
                      </a:lnTo>
                      <a:lnTo>
                        <a:pt x="48" y="30"/>
                      </a:lnTo>
                      <a:lnTo>
                        <a:pt x="49" y="33"/>
                      </a:lnTo>
                      <a:lnTo>
                        <a:pt x="52" y="33"/>
                      </a:lnTo>
                      <a:lnTo>
                        <a:pt x="52" y="35"/>
                      </a:lnTo>
                      <a:lnTo>
                        <a:pt x="55" y="35"/>
                      </a:lnTo>
                      <a:lnTo>
                        <a:pt x="56" y="38"/>
                      </a:lnTo>
                      <a:lnTo>
                        <a:pt x="59" y="38"/>
                      </a:lnTo>
                      <a:lnTo>
                        <a:pt x="59" y="39"/>
                      </a:lnTo>
                      <a:lnTo>
                        <a:pt x="62" y="39"/>
                      </a:lnTo>
                      <a:lnTo>
                        <a:pt x="62" y="41"/>
                      </a:lnTo>
                      <a:lnTo>
                        <a:pt x="64" y="41"/>
                      </a:lnTo>
                      <a:lnTo>
                        <a:pt x="66" y="44"/>
                      </a:lnTo>
                      <a:lnTo>
                        <a:pt x="69" y="44"/>
                      </a:lnTo>
                      <a:lnTo>
                        <a:pt x="69" y="45"/>
                      </a:lnTo>
                      <a:lnTo>
                        <a:pt x="71" y="45"/>
                      </a:lnTo>
                      <a:lnTo>
                        <a:pt x="73" y="48"/>
                      </a:lnTo>
                      <a:lnTo>
                        <a:pt x="76" y="48"/>
                      </a:lnTo>
                      <a:lnTo>
                        <a:pt x="76" y="50"/>
                      </a:lnTo>
                      <a:lnTo>
                        <a:pt x="78" y="50"/>
                      </a:lnTo>
                      <a:lnTo>
                        <a:pt x="78" y="51"/>
                      </a:lnTo>
                      <a:lnTo>
                        <a:pt x="81" y="51"/>
                      </a:lnTo>
                      <a:lnTo>
                        <a:pt x="83" y="54"/>
                      </a:lnTo>
                      <a:lnTo>
                        <a:pt x="85" y="54"/>
                      </a:lnTo>
                      <a:lnTo>
                        <a:pt x="85" y="56"/>
                      </a:lnTo>
                      <a:lnTo>
                        <a:pt x="88" y="56"/>
                      </a:lnTo>
                      <a:lnTo>
                        <a:pt x="89" y="59"/>
                      </a:lnTo>
                      <a:lnTo>
                        <a:pt x="92" y="59"/>
                      </a:lnTo>
                      <a:lnTo>
                        <a:pt x="92" y="60"/>
                      </a:lnTo>
                      <a:lnTo>
                        <a:pt x="95" y="60"/>
                      </a:lnTo>
                      <a:lnTo>
                        <a:pt x="96" y="63"/>
                      </a:lnTo>
                      <a:lnTo>
                        <a:pt x="99" y="63"/>
                      </a:lnTo>
                      <a:lnTo>
                        <a:pt x="99" y="65"/>
                      </a:lnTo>
                      <a:lnTo>
                        <a:pt x="102" y="65"/>
                      </a:lnTo>
                      <a:lnTo>
                        <a:pt x="102" y="66"/>
                      </a:lnTo>
                      <a:lnTo>
                        <a:pt x="105" y="66"/>
                      </a:lnTo>
                      <a:lnTo>
                        <a:pt x="106" y="69"/>
                      </a:lnTo>
                      <a:lnTo>
                        <a:pt x="109" y="69"/>
                      </a:lnTo>
                      <a:lnTo>
                        <a:pt x="109" y="71"/>
                      </a:lnTo>
                      <a:lnTo>
                        <a:pt x="112" y="71"/>
                      </a:lnTo>
                      <a:lnTo>
                        <a:pt x="115" y="74"/>
                      </a:lnTo>
                      <a:lnTo>
                        <a:pt x="115" y="69"/>
                      </a:lnTo>
                      <a:lnTo>
                        <a:pt x="113" y="69"/>
                      </a:lnTo>
                      <a:lnTo>
                        <a:pt x="113" y="60"/>
                      </a:lnTo>
                      <a:lnTo>
                        <a:pt x="112" y="60"/>
                      </a:lnTo>
                      <a:lnTo>
                        <a:pt x="110" y="51"/>
                      </a:lnTo>
                      <a:lnTo>
                        <a:pt x="109" y="51"/>
                      </a:lnTo>
                      <a:lnTo>
                        <a:pt x="108" y="42"/>
                      </a:lnTo>
                      <a:lnTo>
                        <a:pt x="106" y="42"/>
                      </a:lnTo>
                      <a:lnTo>
                        <a:pt x="105" y="39"/>
                      </a:lnTo>
                      <a:lnTo>
                        <a:pt x="101" y="39"/>
                      </a:lnTo>
                      <a:lnTo>
                        <a:pt x="101" y="38"/>
                      </a:lnTo>
                      <a:lnTo>
                        <a:pt x="94" y="36"/>
                      </a:lnTo>
                      <a:lnTo>
                        <a:pt x="94" y="35"/>
                      </a:lnTo>
                      <a:lnTo>
                        <a:pt x="89" y="35"/>
                      </a:lnTo>
                      <a:lnTo>
                        <a:pt x="89" y="33"/>
                      </a:lnTo>
                      <a:lnTo>
                        <a:pt x="85" y="33"/>
                      </a:lnTo>
                      <a:lnTo>
                        <a:pt x="85" y="32"/>
                      </a:lnTo>
                      <a:lnTo>
                        <a:pt x="81" y="32"/>
                      </a:lnTo>
                      <a:lnTo>
                        <a:pt x="81" y="30"/>
                      </a:lnTo>
                      <a:lnTo>
                        <a:pt x="74" y="29"/>
                      </a:lnTo>
                      <a:lnTo>
                        <a:pt x="74" y="27"/>
                      </a:lnTo>
                      <a:lnTo>
                        <a:pt x="70" y="27"/>
                      </a:lnTo>
                      <a:lnTo>
                        <a:pt x="70" y="26"/>
                      </a:lnTo>
                      <a:lnTo>
                        <a:pt x="66" y="26"/>
                      </a:lnTo>
                      <a:lnTo>
                        <a:pt x="66" y="24"/>
                      </a:lnTo>
                      <a:lnTo>
                        <a:pt x="62" y="24"/>
                      </a:lnTo>
                      <a:lnTo>
                        <a:pt x="62" y="23"/>
                      </a:lnTo>
                      <a:lnTo>
                        <a:pt x="55" y="21"/>
                      </a:lnTo>
                      <a:lnTo>
                        <a:pt x="55" y="20"/>
                      </a:lnTo>
                      <a:lnTo>
                        <a:pt x="50" y="20"/>
                      </a:lnTo>
                      <a:lnTo>
                        <a:pt x="50" y="18"/>
                      </a:lnTo>
                      <a:lnTo>
                        <a:pt x="46" y="18"/>
                      </a:lnTo>
                      <a:lnTo>
                        <a:pt x="46" y="17"/>
                      </a:lnTo>
                      <a:lnTo>
                        <a:pt x="42" y="17"/>
                      </a:lnTo>
                      <a:lnTo>
                        <a:pt x="42" y="15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1" y="12"/>
                      </a:lnTo>
                      <a:lnTo>
                        <a:pt x="31" y="11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7" name="Freeform 196"/>
                <p:cNvSpPr>
                  <a:spLocks/>
                </p:cNvSpPr>
                <p:nvPr/>
              </p:nvSpPr>
              <p:spPr bwMode="auto">
                <a:xfrm>
                  <a:off x="924" y="1227"/>
                  <a:ext cx="106" cy="42"/>
                </a:xfrm>
                <a:custGeom>
                  <a:avLst/>
                  <a:gdLst>
                    <a:gd name="T0" fmla="*/ 0 w 106"/>
                    <a:gd name="T1" fmla="*/ 1 h 42"/>
                    <a:gd name="T2" fmla="*/ 7 w 106"/>
                    <a:gd name="T3" fmla="*/ 4 h 42"/>
                    <a:gd name="T4" fmla="*/ 11 w 106"/>
                    <a:gd name="T5" fmla="*/ 6 h 42"/>
                    <a:gd name="T6" fmla="*/ 16 w 106"/>
                    <a:gd name="T7" fmla="*/ 7 h 42"/>
                    <a:gd name="T8" fmla="*/ 20 w 106"/>
                    <a:gd name="T9" fmla="*/ 9 h 42"/>
                    <a:gd name="T10" fmla="*/ 27 w 106"/>
                    <a:gd name="T11" fmla="*/ 12 h 42"/>
                    <a:gd name="T12" fmla="*/ 31 w 106"/>
                    <a:gd name="T13" fmla="*/ 14 h 42"/>
                    <a:gd name="T14" fmla="*/ 35 w 106"/>
                    <a:gd name="T15" fmla="*/ 15 h 42"/>
                    <a:gd name="T16" fmla="*/ 39 w 106"/>
                    <a:gd name="T17" fmla="*/ 17 h 42"/>
                    <a:gd name="T18" fmla="*/ 46 w 106"/>
                    <a:gd name="T19" fmla="*/ 20 h 42"/>
                    <a:gd name="T20" fmla="*/ 50 w 106"/>
                    <a:gd name="T21" fmla="*/ 21 h 42"/>
                    <a:gd name="T22" fmla="*/ 55 w 106"/>
                    <a:gd name="T23" fmla="*/ 23 h 42"/>
                    <a:gd name="T24" fmla="*/ 59 w 106"/>
                    <a:gd name="T25" fmla="*/ 24 h 42"/>
                    <a:gd name="T26" fmla="*/ 66 w 106"/>
                    <a:gd name="T27" fmla="*/ 27 h 42"/>
                    <a:gd name="T28" fmla="*/ 70 w 106"/>
                    <a:gd name="T29" fmla="*/ 29 h 42"/>
                    <a:gd name="T30" fmla="*/ 74 w 106"/>
                    <a:gd name="T31" fmla="*/ 30 h 42"/>
                    <a:gd name="T32" fmla="*/ 78 w 106"/>
                    <a:gd name="T33" fmla="*/ 32 h 42"/>
                    <a:gd name="T34" fmla="*/ 85 w 106"/>
                    <a:gd name="T35" fmla="*/ 35 h 42"/>
                    <a:gd name="T36" fmla="*/ 89 w 106"/>
                    <a:gd name="T37" fmla="*/ 36 h 42"/>
                    <a:gd name="T38" fmla="*/ 94 w 106"/>
                    <a:gd name="T39" fmla="*/ 38 h 42"/>
                    <a:gd name="T40" fmla="*/ 98 w 106"/>
                    <a:gd name="T41" fmla="*/ 39 h 42"/>
                    <a:gd name="T42" fmla="*/ 105 w 106"/>
                    <a:gd name="T43" fmla="*/ 42 h 42"/>
                    <a:gd name="T44" fmla="*/ 106 w 106"/>
                    <a:gd name="T45" fmla="*/ 35 h 42"/>
                    <a:gd name="T46" fmla="*/ 103 w 106"/>
                    <a:gd name="T47" fmla="*/ 29 h 42"/>
                    <a:gd name="T48" fmla="*/ 102 w 106"/>
                    <a:gd name="T49" fmla="*/ 26 h 42"/>
                    <a:gd name="T50" fmla="*/ 101 w 106"/>
                    <a:gd name="T51" fmla="*/ 21 h 42"/>
                    <a:gd name="T52" fmla="*/ 99 w 106"/>
                    <a:gd name="T53" fmla="*/ 18 h 42"/>
                    <a:gd name="T54" fmla="*/ 96 w 106"/>
                    <a:gd name="T55" fmla="*/ 15 h 42"/>
                    <a:gd name="T56" fmla="*/ 88 w 106"/>
                    <a:gd name="T57" fmla="*/ 14 h 42"/>
                    <a:gd name="T58" fmla="*/ 70 w 106"/>
                    <a:gd name="T59" fmla="*/ 11 h 42"/>
                    <a:gd name="T60" fmla="*/ 62 w 106"/>
                    <a:gd name="T61" fmla="*/ 9 h 42"/>
                    <a:gd name="T62" fmla="*/ 44 w 106"/>
                    <a:gd name="T63" fmla="*/ 6 h 42"/>
                    <a:gd name="T64" fmla="*/ 35 w 106"/>
                    <a:gd name="T65" fmla="*/ 4 h 42"/>
                    <a:gd name="T66" fmla="*/ 17 w 106"/>
                    <a:gd name="T67" fmla="*/ 1 h 42"/>
                    <a:gd name="T68" fmla="*/ 9 w 106"/>
                    <a:gd name="T69" fmla="*/ 0 h 4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06"/>
                    <a:gd name="T106" fmla="*/ 0 h 42"/>
                    <a:gd name="T107" fmla="*/ 106 w 106"/>
                    <a:gd name="T108" fmla="*/ 42 h 4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06" h="4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20" y="7"/>
                      </a:lnTo>
                      <a:lnTo>
                        <a:pt x="20" y="9"/>
                      </a:lnTo>
                      <a:lnTo>
                        <a:pt x="27" y="11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1" y="14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39" y="15"/>
                      </a:lnTo>
                      <a:lnTo>
                        <a:pt x="39" y="17"/>
                      </a:lnTo>
                      <a:lnTo>
                        <a:pt x="46" y="18"/>
                      </a:lnTo>
                      <a:lnTo>
                        <a:pt x="46" y="20"/>
                      </a:lnTo>
                      <a:lnTo>
                        <a:pt x="50" y="20"/>
                      </a:lnTo>
                      <a:lnTo>
                        <a:pt x="50" y="21"/>
                      </a:lnTo>
                      <a:lnTo>
                        <a:pt x="55" y="21"/>
                      </a:lnTo>
                      <a:lnTo>
                        <a:pt x="55" y="23"/>
                      </a:lnTo>
                      <a:lnTo>
                        <a:pt x="59" y="23"/>
                      </a:lnTo>
                      <a:lnTo>
                        <a:pt x="59" y="24"/>
                      </a:lnTo>
                      <a:lnTo>
                        <a:pt x="66" y="26"/>
                      </a:lnTo>
                      <a:lnTo>
                        <a:pt x="66" y="27"/>
                      </a:lnTo>
                      <a:lnTo>
                        <a:pt x="70" y="27"/>
                      </a:lnTo>
                      <a:lnTo>
                        <a:pt x="70" y="29"/>
                      </a:lnTo>
                      <a:lnTo>
                        <a:pt x="74" y="29"/>
                      </a:lnTo>
                      <a:lnTo>
                        <a:pt x="74" y="30"/>
                      </a:lnTo>
                      <a:lnTo>
                        <a:pt x="78" y="30"/>
                      </a:lnTo>
                      <a:lnTo>
                        <a:pt x="78" y="32"/>
                      </a:lnTo>
                      <a:lnTo>
                        <a:pt x="85" y="33"/>
                      </a:lnTo>
                      <a:lnTo>
                        <a:pt x="85" y="35"/>
                      </a:lnTo>
                      <a:lnTo>
                        <a:pt x="89" y="35"/>
                      </a:lnTo>
                      <a:lnTo>
                        <a:pt x="89" y="36"/>
                      </a:lnTo>
                      <a:lnTo>
                        <a:pt x="94" y="36"/>
                      </a:lnTo>
                      <a:lnTo>
                        <a:pt x="94" y="38"/>
                      </a:lnTo>
                      <a:lnTo>
                        <a:pt x="98" y="38"/>
                      </a:lnTo>
                      <a:lnTo>
                        <a:pt x="98" y="39"/>
                      </a:lnTo>
                      <a:lnTo>
                        <a:pt x="105" y="41"/>
                      </a:lnTo>
                      <a:lnTo>
                        <a:pt x="105" y="42"/>
                      </a:lnTo>
                      <a:lnTo>
                        <a:pt x="106" y="42"/>
                      </a:lnTo>
                      <a:lnTo>
                        <a:pt x="106" y="35"/>
                      </a:lnTo>
                      <a:lnTo>
                        <a:pt x="105" y="35"/>
                      </a:lnTo>
                      <a:lnTo>
                        <a:pt x="103" y="29"/>
                      </a:lnTo>
                      <a:lnTo>
                        <a:pt x="102" y="29"/>
                      </a:lnTo>
                      <a:lnTo>
                        <a:pt x="102" y="26"/>
                      </a:lnTo>
                      <a:lnTo>
                        <a:pt x="101" y="26"/>
                      </a:lnTo>
                      <a:lnTo>
                        <a:pt x="101" y="21"/>
                      </a:lnTo>
                      <a:lnTo>
                        <a:pt x="99" y="21"/>
                      </a:lnTo>
                      <a:lnTo>
                        <a:pt x="99" y="18"/>
                      </a:lnTo>
                      <a:lnTo>
                        <a:pt x="98" y="18"/>
                      </a:lnTo>
                      <a:lnTo>
                        <a:pt x="96" y="15"/>
                      </a:lnTo>
                      <a:lnTo>
                        <a:pt x="88" y="15"/>
                      </a:lnTo>
                      <a:lnTo>
                        <a:pt x="88" y="14"/>
                      </a:lnTo>
                      <a:lnTo>
                        <a:pt x="70" y="12"/>
                      </a:lnTo>
                      <a:lnTo>
                        <a:pt x="70" y="11"/>
                      </a:lnTo>
                      <a:lnTo>
                        <a:pt x="62" y="11"/>
                      </a:lnTo>
                      <a:lnTo>
                        <a:pt x="62" y="9"/>
                      </a:lnTo>
                      <a:lnTo>
                        <a:pt x="44" y="7"/>
                      </a:lnTo>
                      <a:lnTo>
                        <a:pt x="44" y="6"/>
                      </a:lnTo>
                      <a:lnTo>
                        <a:pt x="35" y="6"/>
                      </a:lnTo>
                      <a:lnTo>
                        <a:pt x="35" y="4"/>
                      </a:lnTo>
                      <a:lnTo>
                        <a:pt x="17" y="3"/>
                      </a:lnTo>
                      <a:lnTo>
                        <a:pt x="17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8" name="Freeform 197"/>
                <p:cNvSpPr>
                  <a:spLocks/>
                </p:cNvSpPr>
                <p:nvPr/>
              </p:nvSpPr>
              <p:spPr bwMode="auto">
                <a:xfrm>
                  <a:off x="924" y="1227"/>
                  <a:ext cx="98" cy="18"/>
                </a:xfrm>
                <a:custGeom>
                  <a:avLst/>
                  <a:gdLst>
                    <a:gd name="T0" fmla="*/ 0 w 98"/>
                    <a:gd name="T1" fmla="*/ 0 h 18"/>
                    <a:gd name="T2" fmla="*/ 0 w 98"/>
                    <a:gd name="T3" fmla="*/ 1 h 18"/>
                    <a:gd name="T4" fmla="*/ 9 w 98"/>
                    <a:gd name="T5" fmla="*/ 1 h 18"/>
                    <a:gd name="T6" fmla="*/ 9 w 98"/>
                    <a:gd name="T7" fmla="*/ 3 h 18"/>
                    <a:gd name="T8" fmla="*/ 27 w 98"/>
                    <a:gd name="T9" fmla="*/ 4 h 18"/>
                    <a:gd name="T10" fmla="*/ 27 w 98"/>
                    <a:gd name="T11" fmla="*/ 6 h 18"/>
                    <a:gd name="T12" fmla="*/ 35 w 98"/>
                    <a:gd name="T13" fmla="*/ 6 h 18"/>
                    <a:gd name="T14" fmla="*/ 35 w 98"/>
                    <a:gd name="T15" fmla="*/ 7 h 18"/>
                    <a:gd name="T16" fmla="*/ 53 w 98"/>
                    <a:gd name="T17" fmla="*/ 9 h 18"/>
                    <a:gd name="T18" fmla="*/ 53 w 98"/>
                    <a:gd name="T19" fmla="*/ 11 h 18"/>
                    <a:gd name="T20" fmla="*/ 62 w 98"/>
                    <a:gd name="T21" fmla="*/ 11 h 18"/>
                    <a:gd name="T22" fmla="*/ 62 w 98"/>
                    <a:gd name="T23" fmla="*/ 12 h 18"/>
                    <a:gd name="T24" fmla="*/ 80 w 98"/>
                    <a:gd name="T25" fmla="*/ 14 h 18"/>
                    <a:gd name="T26" fmla="*/ 80 w 98"/>
                    <a:gd name="T27" fmla="*/ 15 h 18"/>
                    <a:gd name="T28" fmla="*/ 88 w 98"/>
                    <a:gd name="T29" fmla="*/ 15 h 18"/>
                    <a:gd name="T30" fmla="*/ 88 w 98"/>
                    <a:gd name="T31" fmla="*/ 17 h 18"/>
                    <a:gd name="T32" fmla="*/ 96 w 98"/>
                    <a:gd name="T33" fmla="*/ 17 h 18"/>
                    <a:gd name="T34" fmla="*/ 96 w 98"/>
                    <a:gd name="T35" fmla="*/ 18 h 18"/>
                    <a:gd name="T36" fmla="*/ 98 w 98"/>
                    <a:gd name="T37" fmla="*/ 18 h 18"/>
                    <a:gd name="T38" fmla="*/ 96 w 98"/>
                    <a:gd name="T39" fmla="*/ 15 h 18"/>
                    <a:gd name="T40" fmla="*/ 88 w 98"/>
                    <a:gd name="T41" fmla="*/ 15 h 18"/>
                    <a:gd name="T42" fmla="*/ 88 w 98"/>
                    <a:gd name="T43" fmla="*/ 14 h 18"/>
                    <a:gd name="T44" fmla="*/ 70 w 98"/>
                    <a:gd name="T45" fmla="*/ 12 h 18"/>
                    <a:gd name="T46" fmla="*/ 70 w 98"/>
                    <a:gd name="T47" fmla="*/ 11 h 18"/>
                    <a:gd name="T48" fmla="*/ 62 w 98"/>
                    <a:gd name="T49" fmla="*/ 11 h 18"/>
                    <a:gd name="T50" fmla="*/ 62 w 98"/>
                    <a:gd name="T51" fmla="*/ 9 h 18"/>
                    <a:gd name="T52" fmla="*/ 44 w 98"/>
                    <a:gd name="T53" fmla="*/ 7 h 18"/>
                    <a:gd name="T54" fmla="*/ 44 w 98"/>
                    <a:gd name="T55" fmla="*/ 6 h 18"/>
                    <a:gd name="T56" fmla="*/ 35 w 98"/>
                    <a:gd name="T57" fmla="*/ 6 h 18"/>
                    <a:gd name="T58" fmla="*/ 35 w 98"/>
                    <a:gd name="T59" fmla="*/ 4 h 18"/>
                    <a:gd name="T60" fmla="*/ 17 w 98"/>
                    <a:gd name="T61" fmla="*/ 3 h 18"/>
                    <a:gd name="T62" fmla="*/ 17 w 98"/>
                    <a:gd name="T63" fmla="*/ 1 h 18"/>
                    <a:gd name="T64" fmla="*/ 9 w 98"/>
                    <a:gd name="T65" fmla="*/ 1 h 18"/>
                    <a:gd name="T66" fmla="*/ 9 w 98"/>
                    <a:gd name="T67" fmla="*/ 0 h 18"/>
                    <a:gd name="T68" fmla="*/ 0 w 98"/>
                    <a:gd name="T69" fmla="*/ 0 h 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8"/>
                    <a:gd name="T106" fmla="*/ 0 h 18"/>
                    <a:gd name="T107" fmla="*/ 98 w 98"/>
                    <a:gd name="T108" fmla="*/ 18 h 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8" h="1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35" y="6"/>
                      </a:lnTo>
                      <a:lnTo>
                        <a:pt x="35" y="7"/>
                      </a:lnTo>
                      <a:lnTo>
                        <a:pt x="53" y="9"/>
                      </a:lnTo>
                      <a:lnTo>
                        <a:pt x="53" y="11"/>
                      </a:lnTo>
                      <a:lnTo>
                        <a:pt x="62" y="11"/>
                      </a:lnTo>
                      <a:lnTo>
                        <a:pt x="62" y="12"/>
                      </a:lnTo>
                      <a:lnTo>
                        <a:pt x="80" y="14"/>
                      </a:lnTo>
                      <a:lnTo>
                        <a:pt x="80" y="15"/>
                      </a:lnTo>
                      <a:lnTo>
                        <a:pt x="88" y="15"/>
                      </a:lnTo>
                      <a:lnTo>
                        <a:pt x="88" y="17"/>
                      </a:lnTo>
                      <a:lnTo>
                        <a:pt x="96" y="17"/>
                      </a:lnTo>
                      <a:lnTo>
                        <a:pt x="96" y="18"/>
                      </a:lnTo>
                      <a:lnTo>
                        <a:pt x="98" y="18"/>
                      </a:lnTo>
                      <a:lnTo>
                        <a:pt x="96" y="15"/>
                      </a:lnTo>
                      <a:lnTo>
                        <a:pt x="88" y="15"/>
                      </a:lnTo>
                      <a:lnTo>
                        <a:pt x="88" y="14"/>
                      </a:lnTo>
                      <a:lnTo>
                        <a:pt x="70" y="12"/>
                      </a:lnTo>
                      <a:lnTo>
                        <a:pt x="70" y="11"/>
                      </a:lnTo>
                      <a:lnTo>
                        <a:pt x="62" y="11"/>
                      </a:lnTo>
                      <a:lnTo>
                        <a:pt x="62" y="9"/>
                      </a:lnTo>
                      <a:lnTo>
                        <a:pt x="44" y="7"/>
                      </a:lnTo>
                      <a:lnTo>
                        <a:pt x="44" y="6"/>
                      </a:lnTo>
                      <a:lnTo>
                        <a:pt x="35" y="6"/>
                      </a:lnTo>
                      <a:lnTo>
                        <a:pt x="35" y="4"/>
                      </a:lnTo>
                      <a:lnTo>
                        <a:pt x="17" y="3"/>
                      </a:lnTo>
                      <a:lnTo>
                        <a:pt x="17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09" name="Freeform 198"/>
                <p:cNvSpPr>
                  <a:spLocks/>
                </p:cNvSpPr>
                <p:nvPr/>
              </p:nvSpPr>
              <p:spPr bwMode="auto">
                <a:xfrm>
                  <a:off x="924" y="1206"/>
                  <a:ext cx="98" cy="39"/>
                </a:xfrm>
                <a:custGeom>
                  <a:avLst/>
                  <a:gdLst>
                    <a:gd name="T0" fmla="*/ 77 w 98"/>
                    <a:gd name="T1" fmla="*/ 0 h 39"/>
                    <a:gd name="T2" fmla="*/ 77 w 98"/>
                    <a:gd name="T3" fmla="*/ 1 h 39"/>
                    <a:gd name="T4" fmla="*/ 66 w 98"/>
                    <a:gd name="T5" fmla="*/ 3 h 39"/>
                    <a:gd name="T6" fmla="*/ 66 w 98"/>
                    <a:gd name="T7" fmla="*/ 4 h 39"/>
                    <a:gd name="T8" fmla="*/ 55 w 98"/>
                    <a:gd name="T9" fmla="*/ 6 h 39"/>
                    <a:gd name="T10" fmla="*/ 55 w 98"/>
                    <a:gd name="T11" fmla="*/ 7 h 39"/>
                    <a:gd name="T12" fmla="*/ 50 w 98"/>
                    <a:gd name="T13" fmla="*/ 7 h 39"/>
                    <a:gd name="T14" fmla="*/ 50 w 98"/>
                    <a:gd name="T15" fmla="*/ 9 h 39"/>
                    <a:gd name="T16" fmla="*/ 39 w 98"/>
                    <a:gd name="T17" fmla="*/ 10 h 39"/>
                    <a:gd name="T18" fmla="*/ 39 w 98"/>
                    <a:gd name="T19" fmla="*/ 12 h 39"/>
                    <a:gd name="T20" fmla="*/ 28 w 98"/>
                    <a:gd name="T21" fmla="*/ 13 h 39"/>
                    <a:gd name="T22" fmla="*/ 28 w 98"/>
                    <a:gd name="T23" fmla="*/ 15 h 39"/>
                    <a:gd name="T24" fmla="*/ 17 w 98"/>
                    <a:gd name="T25" fmla="*/ 16 h 39"/>
                    <a:gd name="T26" fmla="*/ 17 w 98"/>
                    <a:gd name="T27" fmla="*/ 18 h 39"/>
                    <a:gd name="T28" fmla="*/ 6 w 98"/>
                    <a:gd name="T29" fmla="*/ 19 h 39"/>
                    <a:gd name="T30" fmla="*/ 6 w 98"/>
                    <a:gd name="T31" fmla="*/ 21 h 39"/>
                    <a:gd name="T32" fmla="*/ 0 w 98"/>
                    <a:gd name="T33" fmla="*/ 21 h 39"/>
                    <a:gd name="T34" fmla="*/ 0 w 98"/>
                    <a:gd name="T35" fmla="*/ 22 h 39"/>
                    <a:gd name="T36" fmla="*/ 9 w 98"/>
                    <a:gd name="T37" fmla="*/ 22 h 39"/>
                    <a:gd name="T38" fmla="*/ 9 w 98"/>
                    <a:gd name="T39" fmla="*/ 24 h 39"/>
                    <a:gd name="T40" fmla="*/ 27 w 98"/>
                    <a:gd name="T41" fmla="*/ 25 h 39"/>
                    <a:gd name="T42" fmla="*/ 27 w 98"/>
                    <a:gd name="T43" fmla="*/ 27 h 39"/>
                    <a:gd name="T44" fmla="*/ 35 w 98"/>
                    <a:gd name="T45" fmla="*/ 27 h 39"/>
                    <a:gd name="T46" fmla="*/ 35 w 98"/>
                    <a:gd name="T47" fmla="*/ 28 h 39"/>
                    <a:gd name="T48" fmla="*/ 53 w 98"/>
                    <a:gd name="T49" fmla="*/ 30 h 39"/>
                    <a:gd name="T50" fmla="*/ 53 w 98"/>
                    <a:gd name="T51" fmla="*/ 32 h 39"/>
                    <a:gd name="T52" fmla="*/ 62 w 98"/>
                    <a:gd name="T53" fmla="*/ 32 h 39"/>
                    <a:gd name="T54" fmla="*/ 62 w 98"/>
                    <a:gd name="T55" fmla="*/ 33 h 39"/>
                    <a:gd name="T56" fmla="*/ 80 w 98"/>
                    <a:gd name="T57" fmla="*/ 35 h 39"/>
                    <a:gd name="T58" fmla="*/ 80 w 98"/>
                    <a:gd name="T59" fmla="*/ 36 h 39"/>
                    <a:gd name="T60" fmla="*/ 88 w 98"/>
                    <a:gd name="T61" fmla="*/ 36 h 39"/>
                    <a:gd name="T62" fmla="*/ 88 w 98"/>
                    <a:gd name="T63" fmla="*/ 38 h 39"/>
                    <a:gd name="T64" fmla="*/ 96 w 98"/>
                    <a:gd name="T65" fmla="*/ 38 h 39"/>
                    <a:gd name="T66" fmla="*/ 96 w 98"/>
                    <a:gd name="T67" fmla="*/ 39 h 39"/>
                    <a:gd name="T68" fmla="*/ 98 w 98"/>
                    <a:gd name="T69" fmla="*/ 39 h 39"/>
                    <a:gd name="T70" fmla="*/ 96 w 98"/>
                    <a:gd name="T71" fmla="*/ 33 h 39"/>
                    <a:gd name="T72" fmla="*/ 95 w 98"/>
                    <a:gd name="T73" fmla="*/ 33 h 39"/>
                    <a:gd name="T74" fmla="*/ 95 w 98"/>
                    <a:gd name="T75" fmla="*/ 28 h 39"/>
                    <a:gd name="T76" fmla="*/ 94 w 98"/>
                    <a:gd name="T77" fmla="*/ 28 h 39"/>
                    <a:gd name="T78" fmla="*/ 92 w 98"/>
                    <a:gd name="T79" fmla="*/ 22 h 39"/>
                    <a:gd name="T80" fmla="*/ 91 w 98"/>
                    <a:gd name="T81" fmla="*/ 22 h 39"/>
                    <a:gd name="T82" fmla="*/ 89 w 98"/>
                    <a:gd name="T83" fmla="*/ 16 h 39"/>
                    <a:gd name="T84" fmla="*/ 88 w 98"/>
                    <a:gd name="T85" fmla="*/ 16 h 39"/>
                    <a:gd name="T86" fmla="*/ 87 w 98"/>
                    <a:gd name="T87" fmla="*/ 10 h 39"/>
                    <a:gd name="T88" fmla="*/ 85 w 98"/>
                    <a:gd name="T89" fmla="*/ 10 h 39"/>
                    <a:gd name="T90" fmla="*/ 84 w 98"/>
                    <a:gd name="T91" fmla="*/ 4 h 39"/>
                    <a:gd name="T92" fmla="*/ 83 w 98"/>
                    <a:gd name="T93" fmla="*/ 4 h 39"/>
                    <a:gd name="T94" fmla="*/ 83 w 98"/>
                    <a:gd name="T95" fmla="*/ 1 h 39"/>
                    <a:gd name="T96" fmla="*/ 81 w 98"/>
                    <a:gd name="T97" fmla="*/ 1 h 39"/>
                    <a:gd name="T98" fmla="*/ 81 w 98"/>
                    <a:gd name="T99" fmla="*/ 0 h 39"/>
                    <a:gd name="T100" fmla="*/ 77 w 98"/>
                    <a:gd name="T101" fmla="*/ 0 h 3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8"/>
                    <a:gd name="T154" fmla="*/ 0 h 39"/>
                    <a:gd name="T155" fmla="*/ 98 w 98"/>
                    <a:gd name="T156" fmla="*/ 39 h 3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8" h="39">
                      <a:moveTo>
                        <a:pt x="77" y="0"/>
                      </a:moveTo>
                      <a:lnTo>
                        <a:pt x="77" y="1"/>
                      </a:lnTo>
                      <a:lnTo>
                        <a:pt x="66" y="3"/>
                      </a:lnTo>
                      <a:lnTo>
                        <a:pt x="66" y="4"/>
                      </a:lnTo>
                      <a:lnTo>
                        <a:pt x="55" y="6"/>
                      </a:lnTo>
                      <a:lnTo>
                        <a:pt x="55" y="7"/>
                      </a:lnTo>
                      <a:lnTo>
                        <a:pt x="50" y="7"/>
                      </a:lnTo>
                      <a:lnTo>
                        <a:pt x="50" y="9"/>
                      </a:lnTo>
                      <a:lnTo>
                        <a:pt x="39" y="10"/>
                      </a:lnTo>
                      <a:lnTo>
                        <a:pt x="39" y="12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17" y="16"/>
                      </a:lnTo>
                      <a:lnTo>
                        <a:pt x="17" y="18"/>
                      </a:lnTo>
                      <a:lnTo>
                        <a:pt x="6" y="19"/>
                      </a:lnTo>
                      <a:lnTo>
                        <a:pt x="6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9" y="22"/>
                      </a:lnTo>
                      <a:lnTo>
                        <a:pt x="9" y="24"/>
                      </a:lnTo>
                      <a:lnTo>
                        <a:pt x="27" y="25"/>
                      </a:lnTo>
                      <a:lnTo>
                        <a:pt x="27" y="27"/>
                      </a:lnTo>
                      <a:lnTo>
                        <a:pt x="35" y="27"/>
                      </a:lnTo>
                      <a:lnTo>
                        <a:pt x="35" y="28"/>
                      </a:lnTo>
                      <a:lnTo>
                        <a:pt x="53" y="30"/>
                      </a:lnTo>
                      <a:lnTo>
                        <a:pt x="53" y="32"/>
                      </a:lnTo>
                      <a:lnTo>
                        <a:pt x="62" y="32"/>
                      </a:lnTo>
                      <a:lnTo>
                        <a:pt x="62" y="33"/>
                      </a:lnTo>
                      <a:lnTo>
                        <a:pt x="80" y="35"/>
                      </a:lnTo>
                      <a:lnTo>
                        <a:pt x="80" y="36"/>
                      </a:lnTo>
                      <a:lnTo>
                        <a:pt x="88" y="36"/>
                      </a:lnTo>
                      <a:lnTo>
                        <a:pt x="88" y="38"/>
                      </a:lnTo>
                      <a:lnTo>
                        <a:pt x="96" y="38"/>
                      </a:lnTo>
                      <a:lnTo>
                        <a:pt x="96" y="39"/>
                      </a:lnTo>
                      <a:lnTo>
                        <a:pt x="98" y="39"/>
                      </a:lnTo>
                      <a:lnTo>
                        <a:pt x="96" y="33"/>
                      </a:lnTo>
                      <a:lnTo>
                        <a:pt x="95" y="33"/>
                      </a:lnTo>
                      <a:lnTo>
                        <a:pt x="95" y="28"/>
                      </a:lnTo>
                      <a:lnTo>
                        <a:pt x="94" y="28"/>
                      </a:lnTo>
                      <a:lnTo>
                        <a:pt x="92" y="22"/>
                      </a:lnTo>
                      <a:lnTo>
                        <a:pt x="91" y="22"/>
                      </a:lnTo>
                      <a:lnTo>
                        <a:pt x="89" y="16"/>
                      </a:lnTo>
                      <a:lnTo>
                        <a:pt x="88" y="16"/>
                      </a:lnTo>
                      <a:lnTo>
                        <a:pt x="87" y="10"/>
                      </a:lnTo>
                      <a:lnTo>
                        <a:pt x="85" y="10"/>
                      </a:lnTo>
                      <a:lnTo>
                        <a:pt x="84" y="4"/>
                      </a:lnTo>
                      <a:lnTo>
                        <a:pt x="83" y="4"/>
                      </a:ln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1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0" name="Freeform 199"/>
                <p:cNvSpPr>
                  <a:spLocks/>
                </p:cNvSpPr>
                <p:nvPr/>
              </p:nvSpPr>
              <p:spPr bwMode="auto">
                <a:xfrm>
                  <a:off x="924" y="1188"/>
                  <a:ext cx="81" cy="40"/>
                </a:xfrm>
                <a:custGeom>
                  <a:avLst/>
                  <a:gdLst>
                    <a:gd name="T0" fmla="*/ 70 w 81"/>
                    <a:gd name="T1" fmla="*/ 0 h 40"/>
                    <a:gd name="T2" fmla="*/ 70 w 81"/>
                    <a:gd name="T3" fmla="*/ 1 h 40"/>
                    <a:gd name="T4" fmla="*/ 64 w 81"/>
                    <a:gd name="T5" fmla="*/ 3 h 40"/>
                    <a:gd name="T6" fmla="*/ 64 w 81"/>
                    <a:gd name="T7" fmla="*/ 4 h 40"/>
                    <a:gd name="T8" fmla="*/ 59 w 81"/>
                    <a:gd name="T9" fmla="*/ 6 h 40"/>
                    <a:gd name="T10" fmla="*/ 59 w 81"/>
                    <a:gd name="T11" fmla="*/ 7 h 40"/>
                    <a:gd name="T12" fmla="*/ 53 w 81"/>
                    <a:gd name="T13" fmla="*/ 9 h 40"/>
                    <a:gd name="T14" fmla="*/ 53 w 81"/>
                    <a:gd name="T15" fmla="*/ 10 h 40"/>
                    <a:gd name="T16" fmla="*/ 25 w 81"/>
                    <a:gd name="T17" fmla="*/ 25 h 40"/>
                    <a:gd name="T18" fmla="*/ 25 w 81"/>
                    <a:gd name="T19" fmla="*/ 27 h 40"/>
                    <a:gd name="T20" fmla="*/ 20 w 81"/>
                    <a:gd name="T21" fmla="*/ 28 h 40"/>
                    <a:gd name="T22" fmla="*/ 20 w 81"/>
                    <a:gd name="T23" fmla="*/ 30 h 40"/>
                    <a:gd name="T24" fmla="*/ 14 w 81"/>
                    <a:gd name="T25" fmla="*/ 31 h 40"/>
                    <a:gd name="T26" fmla="*/ 14 w 81"/>
                    <a:gd name="T27" fmla="*/ 33 h 40"/>
                    <a:gd name="T28" fmla="*/ 9 w 81"/>
                    <a:gd name="T29" fmla="*/ 34 h 40"/>
                    <a:gd name="T30" fmla="*/ 9 w 81"/>
                    <a:gd name="T31" fmla="*/ 36 h 40"/>
                    <a:gd name="T32" fmla="*/ 3 w 81"/>
                    <a:gd name="T33" fmla="*/ 37 h 40"/>
                    <a:gd name="T34" fmla="*/ 3 w 81"/>
                    <a:gd name="T35" fmla="*/ 39 h 40"/>
                    <a:gd name="T36" fmla="*/ 0 w 81"/>
                    <a:gd name="T37" fmla="*/ 39 h 40"/>
                    <a:gd name="T38" fmla="*/ 0 w 81"/>
                    <a:gd name="T39" fmla="*/ 40 h 40"/>
                    <a:gd name="T40" fmla="*/ 11 w 81"/>
                    <a:gd name="T41" fmla="*/ 39 h 40"/>
                    <a:gd name="T42" fmla="*/ 11 w 81"/>
                    <a:gd name="T43" fmla="*/ 37 h 40"/>
                    <a:gd name="T44" fmla="*/ 23 w 81"/>
                    <a:gd name="T45" fmla="*/ 36 h 40"/>
                    <a:gd name="T46" fmla="*/ 23 w 81"/>
                    <a:gd name="T47" fmla="*/ 34 h 40"/>
                    <a:gd name="T48" fmla="*/ 34 w 81"/>
                    <a:gd name="T49" fmla="*/ 33 h 40"/>
                    <a:gd name="T50" fmla="*/ 34 w 81"/>
                    <a:gd name="T51" fmla="*/ 31 h 40"/>
                    <a:gd name="T52" fmla="*/ 45 w 81"/>
                    <a:gd name="T53" fmla="*/ 30 h 40"/>
                    <a:gd name="T54" fmla="*/ 45 w 81"/>
                    <a:gd name="T55" fmla="*/ 28 h 40"/>
                    <a:gd name="T56" fmla="*/ 50 w 81"/>
                    <a:gd name="T57" fmla="*/ 28 h 40"/>
                    <a:gd name="T58" fmla="*/ 50 w 81"/>
                    <a:gd name="T59" fmla="*/ 27 h 40"/>
                    <a:gd name="T60" fmla="*/ 55 w 81"/>
                    <a:gd name="T61" fmla="*/ 27 h 40"/>
                    <a:gd name="T62" fmla="*/ 55 w 81"/>
                    <a:gd name="T63" fmla="*/ 25 h 40"/>
                    <a:gd name="T64" fmla="*/ 66 w 81"/>
                    <a:gd name="T65" fmla="*/ 24 h 40"/>
                    <a:gd name="T66" fmla="*/ 66 w 81"/>
                    <a:gd name="T67" fmla="*/ 22 h 40"/>
                    <a:gd name="T68" fmla="*/ 77 w 81"/>
                    <a:gd name="T69" fmla="*/ 21 h 40"/>
                    <a:gd name="T70" fmla="*/ 77 w 81"/>
                    <a:gd name="T71" fmla="*/ 19 h 40"/>
                    <a:gd name="T72" fmla="*/ 81 w 81"/>
                    <a:gd name="T73" fmla="*/ 19 h 40"/>
                    <a:gd name="T74" fmla="*/ 81 w 81"/>
                    <a:gd name="T75" fmla="*/ 15 h 40"/>
                    <a:gd name="T76" fmla="*/ 80 w 81"/>
                    <a:gd name="T77" fmla="*/ 15 h 40"/>
                    <a:gd name="T78" fmla="*/ 78 w 81"/>
                    <a:gd name="T79" fmla="*/ 9 h 40"/>
                    <a:gd name="T80" fmla="*/ 77 w 81"/>
                    <a:gd name="T81" fmla="*/ 9 h 40"/>
                    <a:gd name="T82" fmla="*/ 73 w 81"/>
                    <a:gd name="T83" fmla="*/ 0 h 40"/>
                    <a:gd name="T84" fmla="*/ 70 w 81"/>
                    <a:gd name="T85" fmla="*/ 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1"/>
                    <a:gd name="T130" fmla="*/ 0 h 40"/>
                    <a:gd name="T131" fmla="*/ 81 w 81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1" h="40">
                      <a:moveTo>
                        <a:pt x="70" y="0"/>
                      </a:moveTo>
                      <a:lnTo>
                        <a:pt x="70" y="1"/>
                      </a:lnTo>
                      <a:lnTo>
                        <a:pt x="64" y="3"/>
                      </a:lnTo>
                      <a:lnTo>
                        <a:pt x="64" y="4"/>
                      </a:lnTo>
                      <a:lnTo>
                        <a:pt x="59" y="6"/>
                      </a:lnTo>
                      <a:lnTo>
                        <a:pt x="59" y="7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0" y="28"/>
                      </a:lnTo>
                      <a:lnTo>
                        <a:pt x="20" y="30"/>
                      </a:lnTo>
                      <a:lnTo>
                        <a:pt x="14" y="31"/>
                      </a:lnTo>
                      <a:lnTo>
                        <a:pt x="14" y="33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3" y="37"/>
                      </a:lnTo>
                      <a:lnTo>
                        <a:pt x="3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1" y="39"/>
                      </a:lnTo>
                      <a:lnTo>
                        <a:pt x="11" y="37"/>
                      </a:lnTo>
                      <a:lnTo>
                        <a:pt x="23" y="36"/>
                      </a:lnTo>
                      <a:lnTo>
                        <a:pt x="23" y="34"/>
                      </a:lnTo>
                      <a:lnTo>
                        <a:pt x="34" y="33"/>
                      </a:lnTo>
                      <a:lnTo>
                        <a:pt x="34" y="31"/>
                      </a:lnTo>
                      <a:lnTo>
                        <a:pt x="45" y="30"/>
                      </a:lnTo>
                      <a:lnTo>
                        <a:pt x="45" y="28"/>
                      </a:lnTo>
                      <a:lnTo>
                        <a:pt x="50" y="28"/>
                      </a:lnTo>
                      <a:lnTo>
                        <a:pt x="50" y="27"/>
                      </a:lnTo>
                      <a:lnTo>
                        <a:pt x="55" y="27"/>
                      </a:lnTo>
                      <a:lnTo>
                        <a:pt x="55" y="25"/>
                      </a:lnTo>
                      <a:lnTo>
                        <a:pt x="66" y="24"/>
                      </a:lnTo>
                      <a:lnTo>
                        <a:pt x="66" y="22"/>
                      </a:lnTo>
                      <a:lnTo>
                        <a:pt x="77" y="21"/>
                      </a:lnTo>
                      <a:lnTo>
                        <a:pt x="77" y="19"/>
                      </a:lnTo>
                      <a:lnTo>
                        <a:pt x="81" y="19"/>
                      </a:lnTo>
                      <a:lnTo>
                        <a:pt x="81" y="15"/>
                      </a:lnTo>
                      <a:lnTo>
                        <a:pt x="80" y="15"/>
                      </a:lnTo>
                      <a:lnTo>
                        <a:pt x="78" y="9"/>
                      </a:lnTo>
                      <a:lnTo>
                        <a:pt x="77" y="9"/>
                      </a:lnTo>
                      <a:lnTo>
                        <a:pt x="73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1" name="Freeform 200"/>
                <p:cNvSpPr>
                  <a:spLocks/>
                </p:cNvSpPr>
                <p:nvPr/>
              </p:nvSpPr>
              <p:spPr bwMode="auto">
                <a:xfrm>
                  <a:off x="924" y="1177"/>
                  <a:ext cx="73" cy="51"/>
                </a:xfrm>
                <a:custGeom>
                  <a:avLst/>
                  <a:gdLst>
                    <a:gd name="T0" fmla="*/ 64 w 73"/>
                    <a:gd name="T1" fmla="*/ 0 h 51"/>
                    <a:gd name="T2" fmla="*/ 64 w 73"/>
                    <a:gd name="T3" fmla="*/ 2 h 51"/>
                    <a:gd name="T4" fmla="*/ 59 w 73"/>
                    <a:gd name="T5" fmla="*/ 5 h 51"/>
                    <a:gd name="T6" fmla="*/ 59 w 73"/>
                    <a:gd name="T7" fmla="*/ 6 h 51"/>
                    <a:gd name="T8" fmla="*/ 56 w 73"/>
                    <a:gd name="T9" fmla="*/ 6 h 51"/>
                    <a:gd name="T10" fmla="*/ 56 w 73"/>
                    <a:gd name="T11" fmla="*/ 8 h 51"/>
                    <a:gd name="T12" fmla="*/ 53 w 73"/>
                    <a:gd name="T13" fmla="*/ 11 h 51"/>
                    <a:gd name="T14" fmla="*/ 50 w 73"/>
                    <a:gd name="T15" fmla="*/ 11 h 51"/>
                    <a:gd name="T16" fmla="*/ 50 w 73"/>
                    <a:gd name="T17" fmla="*/ 12 h 51"/>
                    <a:gd name="T18" fmla="*/ 48 w 73"/>
                    <a:gd name="T19" fmla="*/ 15 h 51"/>
                    <a:gd name="T20" fmla="*/ 45 w 73"/>
                    <a:gd name="T21" fmla="*/ 15 h 51"/>
                    <a:gd name="T22" fmla="*/ 45 w 73"/>
                    <a:gd name="T23" fmla="*/ 17 h 51"/>
                    <a:gd name="T24" fmla="*/ 28 w 73"/>
                    <a:gd name="T25" fmla="*/ 29 h 51"/>
                    <a:gd name="T26" fmla="*/ 28 w 73"/>
                    <a:gd name="T27" fmla="*/ 30 h 51"/>
                    <a:gd name="T28" fmla="*/ 25 w 73"/>
                    <a:gd name="T29" fmla="*/ 30 h 51"/>
                    <a:gd name="T30" fmla="*/ 25 w 73"/>
                    <a:gd name="T31" fmla="*/ 32 h 51"/>
                    <a:gd name="T32" fmla="*/ 23 w 73"/>
                    <a:gd name="T33" fmla="*/ 35 h 51"/>
                    <a:gd name="T34" fmla="*/ 20 w 73"/>
                    <a:gd name="T35" fmla="*/ 35 h 51"/>
                    <a:gd name="T36" fmla="*/ 20 w 73"/>
                    <a:gd name="T37" fmla="*/ 36 h 51"/>
                    <a:gd name="T38" fmla="*/ 17 w 73"/>
                    <a:gd name="T39" fmla="*/ 39 h 51"/>
                    <a:gd name="T40" fmla="*/ 14 w 73"/>
                    <a:gd name="T41" fmla="*/ 39 h 51"/>
                    <a:gd name="T42" fmla="*/ 14 w 73"/>
                    <a:gd name="T43" fmla="*/ 41 h 51"/>
                    <a:gd name="T44" fmla="*/ 3 w 73"/>
                    <a:gd name="T45" fmla="*/ 48 h 51"/>
                    <a:gd name="T46" fmla="*/ 3 w 73"/>
                    <a:gd name="T47" fmla="*/ 50 h 51"/>
                    <a:gd name="T48" fmla="*/ 0 w 73"/>
                    <a:gd name="T49" fmla="*/ 50 h 51"/>
                    <a:gd name="T50" fmla="*/ 0 w 73"/>
                    <a:gd name="T51" fmla="*/ 51 h 51"/>
                    <a:gd name="T52" fmla="*/ 6 w 73"/>
                    <a:gd name="T53" fmla="*/ 50 h 51"/>
                    <a:gd name="T54" fmla="*/ 6 w 73"/>
                    <a:gd name="T55" fmla="*/ 48 h 51"/>
                    <a:gd name="T56" fmla="*/ 11 w 73"/>
                    <a:gd name="T57" fmla="*/ 47 h 51"/>
                    <a:gd name="T58" fmla="*/ 11 w 73"/>
                    <a:gd name="T59" fmla="*/ 45 h 51"/>
                    <a:gd name="T60" fmla="*/ 17 w 73"/>
                    <a:gd name="T61" fmla="*/ 44 h 51"/>
                    <a:gd name="T62" fmla="*/ 17 w 73"/>
                    <a:gd name="T63" fmla="*/ 42 h 51"/>
                    <a:gd name="T64" fmla="*/ 23 w 73"/>
                    <a:gd name="T65" fmla="*/ 41 h 51"/>
                    <a:gd name="T66" fmla="*/ 23 w 73"/>
                    <a:gd name="T67" fmla="*/ 39 h 51"/>
                    <a:gd name="T68" fmla="*/ 25 w 73"/>
                    <a:gd name="T69" fmla="*/ 39 h 51"/>
                    <a:gd name="T70" fmla="*/ 25 w 73"/>
                    <a:gd name="T71" fmla="*/ 38 h 51"/>
                    <a:gd name="T72" fmla="*/ 53 w 73"/>
                    <a:gd name="T73" fmla="*/ 23 h 51"/>
                    <a:gd name="T74" fmla="*/ 53 w 73"/>
                    <a:gd name="T75" fmla="*/ 21 h 51"/>
                    <a:gd name="T76" fmla="*/ 59 w 73"/>
                    <a:gd name="T77" fmla="*/ 20 h 51"/>
                    <a:gd name="T78" fmla="*/ 59 w 73"/>
                    <a:gd name="T79" fmla="*/ 18 h 51"/>
                    <a:gd name="T80" fmla="*/ 64 w 73"/>
                    <a:gd name="T81" fmla="*/ 17 h 51"/>
                    <a:gd name="T82" fmla="*/ 64 w 73"/>
                    <a:gd name="T83" fmla="*/ 15 h 51"/>
                    <a:gd name="T84" fmla="*/ 70 w 73"/>
                    <a:gd name="T85" fmla="*/ 14 h 51"/>
                    <a:gd name="T86" fmla="*/ 70 w 73"/>
                    <a:gd name="T87" fmla="*/ 12 h 51"/>
                    <a:gd name="T88" fmla="*/ 73 w 73"/>
                    <a:gd name="T89" fmla="*/ 12 h 51"/>
                    <a:gd name="T90" fmla="*/ 69 w 73"/>
                    <a:gd name="T91" fmla="*/ 3 h 51"/>
                    <a:gd name="T92" fmla="*/ 67 w 73"/>
                    <a:gd name="T93" fmla="*/ 3 h 51"/>
                    <a:gd name="T94" fmla="*/ 67 w 73"/>
                    <a:gd name="T95" fmla="*/ 0 h 51"/>
                    <a:gd name="T96" fmla="*/ 64 w 73"/>
                    <a:gd name="T97" fmla="*/ 0 h 5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3"/>
                    <a:gd name="T148" fmla="*/ 0 h 51"/>
                    <a:gd name="T149" fmla="*/ 73 w 73"/>
                    <a:gd name="T150" fmla="*/ 51 h 5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3" h="51">
                      <a:moveTo>
                        <a:pt x="64" y="0"/>
                      </a:moveTo>
                      <a:lnTo>
                        <a:pt x="64" y="2"/>
                      </a:lnTo>
                      <a:lnTo>
                        <a:pt x="59" y="5"/>
                      </a:lnTo>
                      <a:lnTo>
                        <a:pt x="59" y="6"/>
                      </a:lnTo>
                      <a:lnTo>
                        <a:pt x="56" y="6"/>
                      </a:lnTo>
                      <a:lnTo>
                        <a:pt x="56" y="8"/>
                      </a:lnTo>
                      <a:lnTo>
                        <a:pt x="53" y="11"/>
                      </a:lnTo>
                      <a:lnTo>
                        <a:pt x="50" y="11"/>
                      </a:lnTo>
                      <a:lnTo>
                        <a:pt x="50" y="12"/>
                      </a:lnTo>
                      <a:lnTo>
                        <a:pt x="48" y="15"/>
                      </a:lnTo>
                      <a:lnTo>
                        <a:pt x="45" y="15"/>
                      </a:lnTo>
                      <a:lnTo>
                        <a:pt x="45" y="17"/>
                      </a:lnTo>
                      <a:lnTo>
                        <a:pt x="28" y="29"/>
                      </a:lnTo>
                      <a:lnTo>
                        <a:pt x="28" y="30"/>
                      </a:lnTo>
                      <a:lnTo>
                        <a:pt x="25" y="30"/>
                      </a:lnTo>
                      <a:lnTo>
                        <a:pt x="25" y="32"/>
                      </a:lnTo>
                      <a:lnTo>
                        <a:pt x="23" y="35"/>
                      </a:lnTo>
                      <a:lnTo>
                        <a:pt x="20" y="35"/>
                      </a:lnTo>
                      <a:lnTo>
                        <a:pt x="20" y="36"/>
                      </a:lnTo>
                      <a:lnTo>
                        <a:pt x="17" y="39"/>
                      </a:lnTo>
                      <a:lnTo>
                        <a:pt x="14" y="39"/>
                      </a:lnTo>
                      <a:lnTo>
                        <a:pt x="14" y="41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11" y="47"/>
                      </a:lnTo>
                      <a:lnTo>
                        <a:pt x="11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5" y="38"/>
                      </a:lnTo>
                      <a:lnTo>
                        <a:pt x="53" y="23"/>
                      </a:lnTo>
                      <a:lnTo>
                        <a:pt x="53" y="21"/>
                      </a:lnTo>
                      <a:lnTo>
                        <a:pt x="59" y="20"/>
                      </a:lnTo>
                      <a:lnTo>
                        <a:pt x="59" y="18"/>
                      </a:lnTo>
                      <a:lnTo>
                        <a:pt x="64" y="17"/>
                      </a:lnTo>
                      <a:lnTo>
                        <a:pt x="64" y="15"/>
                      </a:lnTo>
                      <a:lnTo>
                        <a:pt x="70" y="14"/>
                      </a:lnTo>
                      <a:lnTo>
                        <a:pt x="70" y="12"/>
                      </a:lnTo>
                      <a:lnTo>
                        <a:pt x="73" y="12"/>
                      </a:lnTo>
                      <a:lnTo>
                        <a:pt x="69" y="3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2" name="Freeform 201"/>
                <p:cNvSpPr>
                  <a:spLocks/>
                </p:cNvSpPr>
                <p:nvPr/>
              </p:nvSpPr>
              <p:spPr bwMode="auto">
                <a:xfrm>
                  <a:off x="924" y="1162"/>
                  <a:ext cx="66" cy="66"/>
                </a:xfrm>
                <a:custGeom>
                  <a:avLst/>
                  <a:gdLst>
                    <a:gd name="T0" fmla="*/ 57 w 66"/>
                    <a:gd name="T1" fmla="*/ 0 h 66"/>
                    <a:gd name="T2" fmla="*/ 56 w 66"/>
                    <a:gd name="T3" fmla="*/ 5 h 66"/>
                    <a:gd name="T4" fmla="*/ 28 w 66"/>
                    <a:gd name="T5" fmla="*/ 33 h 66"/>
                    <a:gd name="T6" fmla="*/ 28 w 66"/>
                    <a:gd name="T7" fmla="*/ 36 h 66"/>
                    <a:gd name="T8" fmla="*/ 0 w 66"/>
                    <a:gd name="T9" fmla="*/ 66 h 66"/>
                    <a:gd name="T10" fmla="*/ 3 w 66"/>
                    <a:gd name="T11" fmla="*/ 66 h 66"/>
                    <a:gd name="T12" fmla="*/ 3 w 66"/>
                    <a:gd name="T13" fmla="*/ 65 h 66"/>
                    <a:gd name="T14" fmla="*/ 14 w 66"/>
                    <a:gd name="T15" fmla="*/ 57 h 66"/>
                    <a:gd name="T16" fmla="*/ 14 w 66"/>
                    <a:gd name="T17" fmla="*/ 56 h 66"/>
                    <a:gd name="T18" fmla="*/ 17 w 66"/>
                    <a:gd name="T19" fmla="*/ 56 h 66"/>
                    <a:gd name="T20" fmla="*/ 17 w 66"/>
                    <a:gd name="T21" fmla="*/ 54 h 66"/>
                    <a:gd name="T22" fmla="*/ 20 w 66"/>
                    <a:gd name="T23" fmla="*/ 51 h 66"/>
                    <a:gd name="T24" fmla="*/ 23 w 66"/>
                    <a:gd name="T25" fmla="*/ 51 h 66"/>
                    <a:gd name="T26" fmla="*/ 23 w 66"/>
                    <a:gd name="T27" fmla="*/ 50 h 66"/>
                    <a:gd name="T28" fmla="*/ 25 w 66"/>
                    <a:gd name="T29" fmla="*/ 47 h 66"/>
                    <a:gd name="T30" fmla="*/ 28 w 66"/>
                    <a:gd name="T31" fmla="*/ 47 h 66"/>
                    <a:gd name="T32" fmla="*/ 28 w 66"/>
                    <a:gd name="T33" fmla="*/ 45 h 66"/>
                    <a:gd name="T34" fmla="*/ 45 w 66"/>
                    <a:gd name="T35" fmla="*/ 33 h 66"/>
                    <a:gd name="T36" fmla="*/ 45 w 66"/>
                    <a:gd name="T37" fmla="*/ 32 h 66"/>
                    <a:gd name="T38" fmla="*/ 48 w 66"/>
                    <a:gd name="T39" fmla="*/ 32 h 66"/>
                    <a:gd name="T40" fmla="*/ 48 w 66"/>
                    <a:gd name="T41" fmla="*/ 30 h 66"/>
                    <a:gd name="T42" fmla="*/ 50 w 66"/>
                    <a:gd name="T43" fmla="*/ 27 h 66"/>
                    <a:gd name="T44" fmla="*/ 53 w 66"/>
                    <a:gd name="T45" fmla="*/ 27 h 66"/>
                    <a:gd name="T46" fmla="*/ 53 w 66"/>
                    <a:gd name="T47" fmla="*/ 26 h 66"/>
                    <a:gd name="T48" fmla="*/ 56 w 66"/>
                    <a:gd name="T49" fmla="*/ 23 h 66"/>
                    <a:gd name="T50" fmla="*/ 59 w 66"/>
                    <a:gd name="T51" fmla="*/ 23 h 66"/>
                    <a:gd name="T52" fmla="*/ 59 w 66"/>
                    <a:gd name="T53" fmla="*/ 21 h 66"/>
                    <a:gd name="T54" fmla="*/ 66 w 66"/>
                    <a:gd name="T55" fmla="*/ 17 h 66"/>
                    <a:gd name="T56" fmla="*/ 66 w 66"/>
                    <a:gd name="T57" fmla="*/ 12 h 66"/>
                    <a:gd name="T58" fmla="*/ 64 w 66"/>
                    <a:gd name="T59" fmla="*/ 12 h 66"/>
                    <a:gd name="T60" fmla="*/ 64 w 66"/>
                    <a:gd name="T61" fmla="*/ 9 h 66"/>
                    <a:gd name="T62" fmla="*/ 63 w 66"/>
                    <a:gd name="T63" fmla="*/ 9 h 66"/>
                    <a:gd name="T64" fmla="*/ 60 w 66"/>
                    <a:gd name="T65" fmla="*/ 3 h 66"/>
                    <a:gd name="T66" fmla="*/ 59 w 66"/>
                    <a:gd name="T67" fmla="*/ 3 h 66"/>
                    <a:gd name="T68" fmla="*/ 59 w 66"/>
                    <a:gd name="T69" fmla="*/ 0 h 66"/>
                    <a:gd name="T70" fmla="*/ 57 w 66"/>
                    <a:gd name="T71" fmla="*/ 0 h 6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66"/>
                    <a:gd name="T110" fmla="*/ 66 w 66"/>
                    <a:gd name="T111" fmla="*/ 66 h 6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66">
                      <a:moveTo>
                        <a:pt x="57" y="0"/>
                      </a:moveTo>
                      <a:lnTo>
                        <a:pt x="56" y="5"/>
                      </a:lnTo>
                      <a:lnTo>
                        <a:pt x="28" y="33"/>
                      </a:lnTo>
                      <a:lnTo>
                        <a:pt x="28" y="36"/>
                      </a:ln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14" y="57"/>
                      </a:lnTo>
                      <a:lnTo>
                        <a:pt x="14" y="56"/>
                      </a:lnTo>
                      <a:lnTo>
                        <a:pt x="17" y="56"/>
                      </a:lnTo>
                      <a:lnTo>
                        <a:pt x="17" y="54"/>
                      </a:lnTo>
                      <a:lnTo>
                        <a:pt x="20" y="51"/>
                      </a:lnTo>
                      <a:lnTo>
                        <a:pt x="23" y="51"/>
                      </a:lnTo>
                      <a:lnTo>
                        <a:pt x="23" y="50"/>
                      </a:lnTo>
                      <a:lnTo>
                        <a:pt x="25" y="47"/>
                      </a:lnTo>
                      <a:lnTo>
                        <a:pt x="28" y="47"/>
                      </a:lnTo>
                      <a:lnTo>
                        <a:pt x="28" y="45"/>
                      </a:lnTo>
                      <a:lnTo>
                        <a:pt x="45" y="33"/>
                      </a:lnTo>
                      <a:lnTo>
                        <a:pt x="45" y="32"/>
                      </a:lnTo>
                      <a:lnTo>
                        <a:pt x="48" y="32"/>
                      </a:lnTo>
                      <a:lnTo>
                        <a:pt x="48" y="30"/>
                      </a:lnTo>
                      <a:lnTo>
                        <a:pt x="50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6" y="23"/>
                      </a:lnTo>
                      <a:lnTo>
                        <a:pt x="59" y="23"/>
                      </a:lnTo>
                      <a:lnTo>
                        <a:pt x="59" y="21"/>
                      </a:lnTo>
                      <a:lnTo>
                        <a:pt x="66" y="17"/>
                      </a:lnTo>
                      <a:lnTo>
                        <a:pt x="66" y="12"/>
                      </a:lnTo>
                      <a:lnTo>
                        <a:pt x="64" y="12"/>
                      </a:lnTo>
                      <a:lnTo>
                        <a:pt x="64" y="9"/>
                      </a:lnTo>
                      <a:lnTo>
                        <a:pt x="63" y="9"/>
                      </a:lnTo>
                      <a:lnTo>
                        <a:pt x="60" y="3"/>
                      </a:lnTo>
                      <a:lnTo>
                        <a:pt x="59" y="3"/>
                      </a:lnTo>
                      <a:lnTo>
                        <a:pt x="59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3" name="Freeform 202"/>
                <p:cNvSpPr>
                  <a:spLocks/>
                </p:cNvSpPr>
                <p:nvPr/>
              </p:nvSpPr>
              <p:spPr bwMode="auto">
                <a:xfrm>
                  <a:off x="924" y="1144"/>
                  <a:ext cx="59" cy="84"/>
                </a:xfrm>
                <a:custGeom>
                  <a:avLst/>
                  <a:gdLst>
                    <a:gd name="T0" fmla="*/ 45 w 59"/>
                    <a:gd name="T1" fmla="*/ 0 h 84"/>
                    <a:gd name="T2" fmla="*/ 45 w 59"/>
                    <a:gd name="T3" fmla="*/ 3 h 84"/>
                    <a:gd name="T4" fmla="*/ 44 w 59"/>
                    <a:gd name="T5" fmla="*/ 3 h 84"/>
                    <a:gd name="T6" fmla="*/ 44 w 59"/>
                    <a:gd name="T7" fmla="*/ 6 h 84"/>
                    <a:gd name="T8" fmla="*/ 41 w 59"/>
                    <a:gd name="T9" fmla="*/ 8 h 84"/>
                    <a:gd name="T10" fmla="*/ 41 w 59"/>
                    <a:gd name="T11" fmla="*/ 11 h 84"/>
                    <a:gd name="T12" fmla="*/ 39 w 59"/>
                    <a:gd name="T13" fmla="*/ 11 h 84"/>
                    <a:gd name="T14" fmla="*/ 39 w 59"/>
                    <a:gd name="T15" fmla="*/ 14 h 84"/>
                    <a:gd name="T16" fmla="*/ 37 w 59"/>
                    <a:gd name="T17" fmla="*/ 15 h 84"/>
                    <a:gd name="T18" fmla="*/ 37 w 59"/>
                    <a:gd name="T19" fmla="*/ 18 h 84"/>
                    <a:gd name="T20" fmla="*/ 35 w 59"/>
                    <a:gd name="T21" fmla="*/ 18 h 84"/>
                    <a:gd name="T22" fmla="*/ 35 w 59"/>
                    <a:gd name="T23" fmla="*/ 21 h 84"/>
                    <a:gd name="T24" fmla="*/ 34 w 59"/>
                    <a:gd name="T25" fmla="*/ 21 h 84"/>
                    <a:gd name="T26" fmla="*/ 34 w 59"/>
                    <a:gd name="T27" fmla="*/ 24 h 84"/>
                    <a:gd name="T28" fmla="*/ 31 w 59"/>
                    <a:gd name="T29" fmla="*/ 26 h 84"/>
                    <a:gd name="T30" fmla="*/ 31 w 59"/>
                    <a:gd name="T31" fmla="*/ 29 h 84"/>
                    <a:gd name="T32" fmla="*/ 30 w 59"/>
                    <a:gd name="T33" fmla="*/ 29 h 84"/>
                    <a:gd name="T34" fmla="*/ 30 w 59"/>
                    <a:gd name="T35" fmla="*/ 32 h 84"/>
                    <a:gd name="T36" fmla="*/ 27 w 59"/>
                    <a:gd name="T37" fmla="*/ 33 h 84"/>
                    <a:gd name="T38" fmla="*/ 27 w 59"/>
                    <a:gd name="T39" fmla="*/ 36 h 84"/>
                    <a:gd name="T40" fmla="*/ 25 w 59"/>
                    <a:gd name="T41" fmla="*/ 36 h 84"/>
                    <a:gd name="T42" fmla="*/ 25 w 59"/>
                    <a:gd name="T43" fmla="*/ 39 h 84"/>
                    <a:gd name="T44" fmla="*/ 23 w 59"/>
                    <a:gd name="T45" fmla="*/ 41 h 84"/>
                    <a:gd name="T46" fmla="*/ 23 w 59"/>
                    <a:gd name="T47" fmla="*/ 44 h 84"/>
                    <a:gd name="T48" fmla="*/ 21 w 59"/>
                    <a:gd name="T49" fmla="*/ 44 h 84"/>
                    <a:gd name="T50" fmla="*/ 21 w 59"/>
                    <a:gd name="T51" fmla="*/ 47 h 84"/>
                    <a:gd name="T52" fmla="*/ 20 w 59"/>
                    <a:gd name="T53" fmla="*/ 47 h 84"/>
                    <a:gd name="T54" fmla="*/ 20 w 59"/>
                    <a:gd name="T55" fmla="*/ 50 h 84"/>
                    <a:gd name="T56" fmla="*/ 17 w 59"/>
                    <a:gd name="T57" fmla="*/ 51 h 84"/>
                    <a:gd name="T58" fmla="*/ 17 w 59"/>
                    <a:gd name="T59" fmla="*/ 54 h 84"/>
                    <a:gd name="T60" fmla="*/ 16 w 59"/>
                    <a:gd name="T61" fmla="*/ 54 h 84"/>
                    <a:gd name="T62" fmla="*/ 16 w 59"/>
                    <a:gd name="T63" fmla="*/ 57 h 84"/>
                    <a:gd name="T64" fmla="*/ 13 w 59"/>
                    <a:gd name="T65" fmla="*/ 59 h 84"/>
                    <a:gd name="T66" fmla="*/ 13 w 59"/>
                    <a:gd name="T67" fmla="*/ 62 h 84"/>
                    <a:gd name="T68" fmla="*/ 11 w 59"/>
                    <a:gd name="T69" fmla="*/ 62 h 84"/>
                    <a:gd name="T70" fmla="*/ 11 w 59"/>
                    <a:gd name="T71" fmla="*/ 65 h 84"/>
                    <a:gd name="T72" fmla="*/ 10 w 59"/>
                    <a:gd name="T73" fmla="*/ 65 h 84"/>
                    <a:gd name="T74" fmla="*/ 10 w 59"/>
                    <a:gd name="T75" fmla="*/ 68 h 84"/>
                    <a:gd name="T76" fmla="*/ 7 w 59"/>
                    <a:gd name="T77" fmla="*/ 69 h 84"/>
                    <a:gd name="T78" fmla="*/ 7 w 59"/>
                    <a:gd name="T79" fmla="*/ 72 h 84"/>
                    <a:gd name="T80" fmla="*/ 6 w 59"/>
                    <a:gd name="T81" fmla="*/ 72 h 84"/>
                    <a:gd name="T82" fmla="*/ 6 w 59"/>
                    <a:gd name="T83" fmla="*/ 75 h 84"/>
                    <a:gd name="T84" fmla="*/ 3 w 59"/>
                    <a:gd name="T85" fmla="*/ 77 h 84"/>
                    <a:gd name="T86" fmla="*/ 3 w 59"/>
                    <a:gd name="T87" fmla="*/ 80 h 84"/>
                    <a:gd name="T88" fmla="*/ 2 w 59"/>
                    <a:gd name="T89" fmla="*/ 80 h 84"/>
                    <a:gd name="T90" fmla="*/ 2 w 59"/>
                    <a:gd name="T91" fmla="*/ 83 h 84"/>
                    <a:gd name="T92" fmla="*/ 0 w 59"/>
                    <a:gd name="T93" fmla="*/ 83 h 84"/>
                    <a:gd name="T94" fmla="*/ 0 w 59"/>
                    <a:gd name="T95" fmla="*/ 84 h 84"/>
                    <a:gd name="T96" fmla="*/ 30 w 59"/>
                    <a:gd name="T97" fmla="*/ 54 h 84"/>
                    <a:gd name="T98" fmla="*/ 30 w 59"/>
                    <a:gd name="T99" fmla="*/ 51 h 84"/>
                    <a:gd name="T100" fmla="*/ 57 w 59"/>
                    <a:gd name="T101" fmla="*/ 23 h 84"/>
                    <a:gd name="T102" fmla="*/ 57 w 59"/>
                    <a:gd name="T103" fmla="*/ 20 h 84"/>
                    <a:gd name="T104" fmla="*/ 59 w 59"/>
                    <a:gd name="T105" fmla="*/ 20 h 84"/>
                    <a:gd name="T106" fmla="*/ 56 w 59"/>
                    <a:gd name="T107" fmla="*/ 17 h 84"/>
                    <a:gd name="T108" fmla="*/ 56 w 59"/>
                    <a:gd name="T109" fmla="*/ 14 h 84"/>
                    <a:gd name="T110" fmla="*/ 55 w 59"/>
                    <a:gd name="T111" fmla="*/ 14 h 84"/>
                    <a:gd name="T112" fmla="*/ 52 w 59"/>
                    <a:gd name="T113" fmla="*/ 8 h 84"/>
                    <a:gd name="T114" fmla="*/ 50 w 59"/>
                    <a:gd name="T115" fmla="*/ 8 h 84"/>
                    <a:gd name="T116" fmla="*/ 50 w 59"/>
                    <a:gd name="T117" fmla="*/ 5 h 84"/>
                    <a:gd name="T118" fmla="*/ 49 w 59"/>
                    <a:gd name="T119" fmla="*/ 5 h 84"/>
                    <a:gd name="T120" fmla="*/ 48 w 59"/>
                    <a:gd name="T121" fmla="*/ 0 h 84"/>
                    <a:gd name="T122" fmla="*/ 45 w 59"/>
                    <a:gd name="T123" fmla="*/ 0 h 8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9"/>
                    <a:gd name="T187" fmla="*/ 0 h 84"/>
                    <a:gd name="T188" fmla="*/ 59 w 59"/>
                    <a:gd name="T189" fmla="*/ 84 h 8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9" h="84">
                      <a:moveTo>
                        <a:pt x="45" y="0"/>
                      </a:moveTo>
                      <a:lnTo>
                        <a:pt x="45" y="3"/>
                      </a:lnTo>
                      <a:lnTo>
                        <a:pt x="44" y="3"/>
                      </a:lnTo>
                      <a:lnTo>
                        <a:pt x="44" y="6"/>
                      </a:lnTo>
                      <a:lnTo>
                        <a:pt x="41" y="8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39" y="14"/>
                      </a:lnTo>
                      <a:lnTo>
                        <a:pt x="37" y="15"/>
                      </a:lnTo>
                      <a:lnTo>
                        <a:pt x="37" y="18"/>
                      </a:lnTo>
                      <a:lnTo>
                        <a:pt x="35" y="18"/>
                      </a:lnTo>
                      <a:lnTo>
                        <a:pt x="35" y="21"/>
                      </a:lnTo>
                      <a:lnTo>
                        <a:pt x="34" y="21"/>
                      </a:lnTo>
                      <a:lnTo>
                        <a:pt x="34" y="24"/>
                      </a:lnTo>
                      <a:lnTo>
                        <a:pt x="31" y="26"/>
                      </a:lnTo>
                      <a:lnTo>
                        <a:pt x="31" y="29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27" y="33"/>
                      </a:lnTo>
                      <a:lnTo>
                        <a:pt x="27" y="36"/>
                      </a:lnTo>
                      <a:lnTo>
                        <a:pt x="25" y="36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21" y="47"/>
                      </a:lnTo>
                      <a:lnTo>
                        <a:pt x="20" y="47"/>
                      </a:lnTo>
                      <a:lnTo>
                        <a:pt x="20" y="50"/>
                      </a:lnTo>
                      <a:lnTo>
                        <a:pt x="17" y="51"/>
                      </a:lnTo>
                      <a:lnTo>
                        <a:pt x="17" y="54"/>
                      </a:lnTo>
                      <a:lnTo>
                        <a:pt x="16" y="54"/>
                      </a:lnTo>
                      <a:lnTo>
                        <a:pt x="16" y="57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1" y="62"/>
                      </a:lnTo>
                      <a:lnTo>
                        <a:pt x="11" y="65"/>
                      </a:lnTo>
                      <a:lnTo>
                        <a:pt x="10" y="65"/>
                      </a:lnTo>
                      <a:lnTo>
                        <a:pt x="10" y="68"/>
                      </a:lnTo>
                      <a:lnTo>
                        <a:pt x="7" y="69"/>
                      </a:lnTo>
                      <a:lnTo>
                        <a:pt x="7" y="72"/>
                      </a:lnTo>
                      <a:lnTo>
                        <a:pt x="6" y="72"/>
                      </a:lnTo>
                      <a:lnTo>
                        <a:pt x="6" y="75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30" y="54"/>
                      </a:lnTo>
                      <a:lnTo>
                        <a:pt x="30" y="51"/>
                      </a:lnTo>
                      <a:lnTo>
                        <a:pt x="57" y="23"/>
                      </a:lnTo>
                      <a:lnTo>
                        <a:pt x="57" y="20"/>
                      </a:lnTo>
                      <a:lnTo>
                        <a:pt x="59" y="20"/>
                      </a:lnTo>
                      <a:lnTo>
                        <a:pt x="56" y="17"/>
                      </a:lnTo>
                      <a:lnTo>
                        <a:pt x="56" y="14"/>
                      </a:lnTo>
                      <a:lnTo>
                        <a:pt x="55" y="14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5"/>
                      </a:lnTo>
                      <a:lnTo>
                        <a:pt x="49" y="5"/>
                      </a:lnTo>
                      <a:lnTo>
                        <a:pt x="48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4" name="Freeform 203"/>
                <p:cNvSpPr>
                  <a:spLocks/>
                </p:cNvSpPr>
                <p:nvPr/>
              </p:nvSpPr>
              <p:spPr bwMode="auto">
                <a:xfrm>
                  <a:off x="924" y="1126"/>
                  <a:ext cx="46" cy="102"/>
                </a:xfrm>
                <a:custGeom>
                  <a:avLst/>
                  <a:gdLst>
                    <a:gd name="T0" fmla="*/ 28 w 46"/>
                    <a:gd name="T1" fmla="*/ 18 h 102"/>
                    <a:gd name="T2" fmla="*/ 27 w 46"/>
                    <a:gd name="T3" fmla="*/ 23 h 102"/>
                    <a:gd name="T4" fmla="*/ 25 w 46"/>
                    <a:gd name="T5" fmla="*/ 27 h 102"/>
                    <a:gd name="T6" fmla="*/ 24 w 46"/>
                    <a:gd name="T7" fmla="*/ 32 h 102"/>
                    <a:gd name="T8" fmla="*/ 23 w 46"/>
                    <a:gd name="T9" fmla="*/ 36 h 102"/>
                    <a:gd name="T10" fmla="*/ 20 w 46"/>
                    <a:gd name="T11" fmla="*/ 44 h 102"/>
                    <a:gd name="T12" fmla="*/ 18 w 46"/>
                    <a:gd name="T13" fmla="*/ 48 h 102"/>
                    <a:gd name="T14" fmla="*/ 17 w 46"/>
                    <a:gd name="T15" fmla="*/ 53 h 102"/>
                    <a:gd name="T16" fmla="*/ 16 w 46"/>
                    <a:gd name="T17" fmla="*/ 57 h 102"/>
                    <a:gd name="T18" fmla="*/ 13 w 46"/>
                    <a:gd name="T19" fmla="*/ 65 h 102"/>
                    <a:gd name="T20" fmla="*/ 11 w 46"/>
                    <a:gd name="T21" fmla="*/ 69 h 102"/>
                    <a:gd name="T22" fmla="*/ 10 w 46"/>
                    <a:gd name="T23" fmla="*/ 74 h 102"/>
                    <a:gd name="T24" fmla="*/ 9 w 46"/>
                    <a:gd name="T25" fmla="*/ 78 h 102"/>
                    <a:gd name="T26" fmla="*/ 6 w 46"/>
                    <a:gd name="T27" fmla="*/ 86 h 102"/>
                    <a:gd name="T28" fmla="*/ 5 w 46"/>
                    <a:gd name="T29" fmla="*/ 90 h 102"/>
                    <a:gd name="T30" fmla="*/ 3 w 46"/>
                    <a:gd name="T31" fmla="*/ 95 h 102"/>
                    <a:gd name="T32" fmla="*/ 2 w 46"/>
                    <a:gd name="T33" fmla="*/ 99 h 102"/>
                    <a:gd name="T34" fmla="*/ 0 w 46"/>
                    <a:gd name="T35" fmla="*/ 102 h 102"/>
                    <a:gd name="T36" fmla="*/ 3 w 46"/>
                    <a:gd name="T37" fmla="*/ 98 h 102"/>
                    <a:gd name="T38" fmla="*/ 5 w 46"/>
                    <a:gd name="T39" fmla="*/ 95 h 102"/>
                    <a:gd name="T40" fmla="*/ 7 w 46"/>
                    <a:gd name="T41" fmla="*/ 90 h 102"/>
                    <a:gd name="T42" fmla="*/ 9 w 46"/>
                    <a:gd name="T43" fmla="*/ 87 h 102"/>
                    <a:gd name="T44" fmla="*/ 11 w 46"/>
                    <a:gd name="T45" fmla="*/ 83 h 102"/>
                    <a:gd name="T46" fmla="*/ 13 w 46"/>
                    <a:gd name="T47" fmla="*/ 80 h 102"/>
                    <a:gd name="T48" fmla="*/ 14 w 46"/>
                    <a:gd name="T49" fmla="*/ 77 h 102"/>
                    <a:gd name="T50" fmla="*/ 17 w 46"/>
                    <a:gd name="T51" fmla="*/ 72 h 102"/>
                    <a:gd name="T52" fmla="*/ 18 w 46"/>
                    <a:gd name="T53" fmla="*/ 69 h 102"/>
                    <a:gd name="T54" fmla="*/ 21 w 46"/>
                    <a:gd name="T55" fmla="*/ 65 h 102"/>
                    <a:gd name="T56" fmla="*/ 23 w 46"/>
                    <a:gd name="T57" fmla="*/ 62 h 102"/>
                    <a:gd name="T58" fmla="*/ 24 w 46"/>
                    <a:gd name="T59" fmla="*/ 59 h 102"/>
                    <a:gd name="T60" fmla="*/ 27 w 46"/>
                    <a:gd name="T61" fmla="*/ 54 h 102"/>
                    <a:gd name="T62" fmla="*/ 28 w 46"/>
                    <a:gd name="T63" fmla="*/ 51 h 102"/>
                    <a:gd name="T64" fmla="*/ 31 w 46"/>
                    <a:gd name="T65" fmla="*/ 47 h 102"/>
                    <a:gd name="T66" fmla="*/ 32 w 46"/>
                    <a:gd name="T67" fmla="*/ 44 h 102"/>
                    <a:gd name="T68" fmla="*/ 35 w 46"/>
                    <a:gd name="T69" fmla="*/ 39 h 102"/>
                    <a:gd name="T70" fmla="*/ 37 w 46"/>
                    <a:gd name="T71" fmla="*/ 36 h 102"/>
                    <a:gd name="T72" fmla="*/ 38 w 46"/>
                    <a:gd name="T73" fmla="*/ 33 h 102"/>
                    <a:gd name="T74" fmla="*/ 41 w 46"/>
                    <a:gd name="T75" fmla="*/ 29 h 102"/>
                    <a:gd name="T76" fmla="*/ 42 w 46"/>
                    <a:gd name="T77" fmla="*/ 26 h 102"/>
                    <a:gd name="T78" fmla="*/ 45 w 46"/>
                    <a:gd name="T79" fmla="*/ 21 h 102"/>
                    <a:gd name="T80" fmla="*/ 46 w 46"/>
                    <a:gd name="T81" fmla="*/ 15 h 102"/>
                    <a:gd name="T82" fmla="*/ 42 w 46"/>
                    <a:gd name="T83" fmla="*/ 12 h 102"/>
                    <a:gd name="T84" fmla="*/ 41 w 46"/>
                    <a:gd name="T85" fmla="*/ 9 h 102"/>
                    <a:gd name="T86" fmla="*/ 34 w 46"/>
                    <a:gd name="T87" fmla="*/ 0 h 1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6"/>
                    <a:gd name="T133" fmla="*/ 0 h 102"/>
                    <a:gd name="T134" fmla="*/ 46 w 46"/>
                    <a:gd name="T135" fmla="*/ 102 h 1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6" h="102">
                      <a:moveTo>
                        <a:pt x="34" y="0"/>
                      </a:moveTo>
                      <a:lnTo>
                        <a:pt x="28" y="18"/>
                      </a:lnTo>
                      <a:lnTo>
                        <a:pt x="27" y="18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25" y="27"/>
                      </a:lnTo>
                      <a:lnTo>
                        <a:pt x="24" y="27"/>
                      </a:lnTo>
                      <a:lnTo>
                        <a:pt x="24" y="32"/>
                      </a:lnTo>
                      <a:lnTo>
                        <a:pt x="23" y="32"/>
                      </a:lnTo>
                      <a:lnTo>
                        <a:pt x="23" y="36"/>
                      </a:lnTo>
                      <a:lnTo>
                        <a:pt x="21" y="36"/>
                      </a:lnTo>
                      <a:lnTo>
                        <a:pt x="20" y="44"/>
                      </a:lnTo>
                      <a:lnTo>
                        <a:pt x="18" y="44"/>
                      </a:lnTo>
                      <a:lnTo>
                        <a:pt x="18" y="48"/>
                      </a:lnTo>
                      <a:lnTo>
                        <a:pt x="17" y="48"/>
                      </a:lnTo>
                      <a:lnTo>
                        <a:pt x="17" y="53"/>
                      </a:lnTo>
                      <a:lnTo>
                        <a:pt x="16" y="53"/>
                      </a:lnTo>
                      <a:lnTo>
                        <a:pt x="16" y="57"/>
                      </a:lnTo>
                      <a:lnTo>
                        <a:pt x="14" y="57"/>
                      </a:lnTo>
                      <a:lnTo>
                        <a:pt x="13" y="65"/>
                      </a:lnTo>
                      <a:lnTo>
                        <a:pt x="11" y="65"/>
                      </a:lnTo>
                      <a:lnTo>
                        <a:pt x="11" y="69"/>
                      </a:lnTo>
                      <a:lnTo>
                        <a:pt x="10" y="69"/>
                      </a:lnTo>
                      <a:lnTo>
                        <a:pt x="10" y="74"/>
                      </a:lnTo>
                      <a:lnTo>
                        <a:pt x="9" y="74"/>
                      </a:lnTo>
                      <a:lnTo>
                        <a:pt x="9" y="78"/>
                      </a:lnTo>
                      <a:lnTo>
                        <a:pt x="7" y="78"/>
                      </a:lnTo>
                      <a:lnTo>
                        <a:pt x="6" y="86"/>
                      </a:lnTo>
                      <a:lnTo>
                        <a:pt x="5" y="86"/>
                      </a:lnTo>
                      <a:lnTo>
                        <a:pt x="5" y="90"/>
                      </a:lnTo>
                      <a:lnTo>
                        <a:pt x="3" y="90"/>
                      </a:lnTo>
                      <a:lnTo>
                        <a:pt x="3" y="95"/>
                      </a:lnTo>
                      <a:lnTo>
                        <a:pt x="2" y="95"/>
                      </a:lnTo>
                      <a:lnTo>
                        <a:pt x="2" y="99"/>
                      </a:lnTo>
                      <a:lnTo>
                        <a:pt x="0" y="99"/>
                      </a:lnTo>
                      <a:lnTo>
                        <a:pt x="0" y="102"/>
                      </a:lnTo>
                      <a:lnTo>
                        <a:pt x="3" y="101"/>
                      </a:lnTo>
                      <a:lnTo>
                        <a:pt x="3" y="98"/>
                      </a:lnTo>
                      <a:lnTo>
                        <a:pt x="5" y="98"/>
                      </a:lnTo>
                      <a:lnTo>
                        <a:pt x="5" y="95"/>
                      </a:lnTo>
                      <a:lnTo>
                        <a:pt x="7" y="93"/>
                      </a:lnTo>
                      <a:lnTo>
                        <a:pt x="7" y="90"/>
                      </a:lnTo>
                      <a:lnTo>
                        <a:pt x="9" y="90"/>
                      </a:lnTo>
                      <a:lnTo>
                        <a:pt x="9" y="87"/>
                      </a:lnTo>
                      <a:lnTo>
                        <a:pt x="11" y="86"/>
                      </a:lnTo>
                      <a:lnTo>
                        <a:pt x="11" y="83"/>
                      </a:lnTo>
                      <a:lnTo>
                        <a:pt x="13" y="83"/>
                      </a:lnTo>
                      <a:lnTo>
                        <a:pt x="13" y="80"/>
                      </a:lnTo>
                      <a:lnTo>
                        <a:pt x="14" y="80"/>
                      </a:lnTo>
                      <a:lnTo>
                        <a:pt x="14" y="77"/>
                      </a:lnTo>
                      <a:lnTo>
                        <a:pt x="17" y="75"/>
                      </a:lnTo>
                      <a:lnTo>
                        <a:pt x="17" y="72"/>
                      </a:lnTo>
                      <a:lnTo>
                        <a:pt x="18" y="72"/>
                      </a:lnTo>
                      <a:lnTo>
                        <a:pt x="18" y="69"/>
                      </a:lnTo>
                      <a:lnTo>
                        <a:pt x="21" y="68"/>
                      </a:lnTo>
                      <a:lnTo>
                        <a:pt x="21" y="65"/>
                      </a:lnTo>
                      <a:lnTo>
                        <a:pt x="23" y="65"/>
                      </a:lnTo>
                      <a:lnTo>
                        <a:pt x="23" y="62"/>
                      </a:lnTo>
                      <a:lnTo>
                        <a:pt x="24" y="62"/>
                      </a:lnTo>
                      <a:lnTo>
                        <a:pt x="24" y="59"/>
                      </a:lnTo>
                      <a:lnTo>
                        <a:pt x="27" y="57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28" y="51"/>
                      </a:lnTo>
                      <a:lnTo>
                        <a:pt x="31" y="50"/>
                      </a:lnTo>
                      <a:lnTo>
                        <a:pt x="31" y="47"/>
                      </a:lnTo>
                      <a:lnTo>
                        <a:pt x="32" y="47"/>
                      </a:lnTo>
                      <a:lnTo>
                        <a:pt x="32" y="44"/>
                      </a:lnTo>
                      <a:lnTo>
                        <a:pt x="35" y="42"/>
                      </a:lnTo>
                      <a:lnTo>
                        <a:pt x="35" y="39"/>
                      </a:lnTo>
                      <a:lnTo>
                        <a:pt x="37" y="39"/>
                      </a:lnTo>
                      <a:lnTo>
                        <a:pt x="37" y="36"/>
                      </a:lnTo>
                      <a:lnTo>
                        <a:pt x="38" y="36"/>
                      </a:lnTo>
                      <a:lnTo>
                        <a:pt x="38" y="33"/>
                      </a:lnTo>
                      <a:lnTo>
                        <a:pt x="41" y="32"/>
                      </a:lnTo>
                      <a:lnTo>
                        <a:pt x="41" y="29"/>
                      </a:lnTo>
                      <a:lnTo>
                        <a:pt x="42" y="29"/>
                      </a:lnTo>
                      <a:lnTo>
                        <a:pt x="42" y="26"/>
                      </a:lnTo>
                      <a:lnTo>
                        <a:pt x="45" y="24"/>
                      </a:lnTo>
                      <a:lnTo>
                        <a:pt x="45" y="21"/>
                      </a:lnTo>
                      <a:lnTo>
                        <a:pt x="46" y="21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2" y="12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35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5" name="Freeform 204"/>
                <p:cNvSpPr>
                  <a:spLocks/>
                </p:cNvSpPr>
                <p:nvPr/>
              </p:nvSpPr>
              <p:spPr bwMode="auto">
                <a:xfrm>
                  <a:off x="924" y="1105"/>
                  <a:ext cx="35" cy="123"/>
                </a:xfrm>
                <a:custGeom>
                  <a:avLst/>
                  <a:gdLst>
                    <a:gd name="T0" fmla="*/ 17 w 35"/>
                    <a:gd name="T1" fmla="*/ 0 h 123"/>
                    <a:gd name="T2" fmla="*/ 16 w 35"/>
                    <a:gd name="T3" fmla="*/ 19 h 123"/>
                    <a:gd name="T4" fmla="*/ 14 w 35"/>
                    <a:gd name="T5" fmla="*/ 19 h 123"/>
                    <a:gd name="T6" fmla="*/ 14 w 35"/>
                    <a:gd name="T7" fmla="*/ 28 h 123"/>
                    <a:gd name="T8" fmla="*/ 13 w 35"/>
                    <a:gd name="T9" fmla="*/ 28 h 123"/>
                    <a:gd name="T10" fmla="*/ 11 w 35"/>
                    <a:gd name="T11" fmla="*/ 48 h 123"/>
                    <a:gd name="T12" fmla="*/ 10 w 35"/>
                    <a:gd name="T13" fmla="*/ 48 h 123"/>
                    <a:gd name="T14" fmla="*/ 10 w 35"/>
                    <a:gd name="T15" fmla="*/ 57 h 123"/>
                    <a:gd name="T16" fmla="*/ 9 w 35"/>
                    <a:gd name="T17" fmla="*/ 57 h 123"/>
                    <a:gd name="T18" fmla="*/ 7 w 35"/>
                    <a:gd name="T19" fmla="*/ 77 h 123"/>
                    <a:gd name="T20" fmla="*/ 6 w 35"/>
                    <a:gd name="T21" fmla="*/ 77 h 123"/>
                    <a:gd name="T22" fmla="*/ 6 w 35"/>
                    <a:gd name="T23" fmla="*/ 86 h 123"/>
                    <a:gd name="T24" fmla="*/ 5 w 35"/>
                    <a:gd name="T25" fmla="*/ 86 h 123"/>
                    <a:gd name="T26" fmla="*/ 3 w 35"/>
                    <a:gd name="T27" fmla="*/ 105 h 123"/>
                    <a:gd name="T28" fmla="*/ 2 w 35"/>
                    <a:gd name="T29" fmla="*/ 105 h 123"/>
                    <a:gd name="T30" fmla="*/ 2 w 35"/>
                    <a:gd name="T31" fmla="*/ 114 h 123"/>
                    <a:gd name="T32" fmla="*/ 0 w 35"/>
                    <a:gd name="T33" fmla="*/ 114 h 123"/>
                    <a:gd name="T34" fmla="*/ 0 w 35"/>
                    <a:gd name="T35" fmla="*/ 123 h 123"/>
                    <a:gd name="T36" fmla="*/ 2 w 35"/>
                    <a:gd name="T37" fmla="*/ 123 h 123"/>
                    <a:gd name="T38" fmla="*/ 3 w 35"/>
                    <a:gd name="T39" fmla="*/ 116 h 123"/>
                    <a:gd name="T40" fmla="*/ 5 w 35"/>
                    <a:gd name="T41" fmla="*/ 116 h 123"/>
                    <a:gd name="T42" fmla="*/ 5 w 35"/>
                    <a:gd name="T43" fmla="*/ 111 h 123"/>
                    <a:gd name="T44" fmla="*/ 6 w 35"/>
                    <a:gd name="T45" fmla="*/ 111 h 123"/>
                    <a:gd name="T46" fmla="*/ 6 w 35"/>
                    <a:gd name="T47" fmla="*/ 107 h 123"/>
                    <a:gd name="T48" fmla="*/ 7 w 35"/>
                    <a:gd name="T49" fmla="*/ 107 h 123"/>
                    <a:gd name="T50" fmla="*/ 7 w 35"/>
                    <a:gd name="T51" fmla="*/ 102 h 123"/>
                    <a:gd name="T52" fmla="*/ 9 w 35"/>
                    <a:gd name="T53" fmla="*/ 102 h 123"/>
                    <a:gd name="T54" fmla="*/ 10 w 35"/>
                    <a:gd name="T55" fmla="*/ 95 h 123"/>
                    <a:gd name="T56" fmla="*/ 11 w 35"/>
                    <a:gd name="T57" fmla="*/ 95 h 123"/>
                    <a:gd name="T58" fmla="*/ 11 w 35"/>
                    <a:gd name="T59" fmla="*/ 90 h 123"/>
                    <a:gd name="T60" fmla="*/ 13 w 35"/>
                    <a:gd name="T61" fmla="*/ 90 h 123"/>
                    <a:gd name="T62" fmla="*/ 13 w 35"/>
                    <a:gd name="T63" fmla="*/ 86 h 123"/>
                    <a:gd name="T64" fmla="*/ 14 w 35"/>
                    <a:gd name="T65" fmla="*/ 86 h 123"/>
                    <a:gd name="T66" fmla="*/ 14 w 35"/>
                    <a:gd name="T67" fmla="*/ 81 h 123"/>
                    <a:gd name="T68" fmla="*/ 16 w 35"/>
                    <a:gd name="T69" fmla="*/ 81 h 123"/>
                    <a:gd name="T70" fmla="*/ 17 w 35"/>
                    <a:gd name="T71" fmla="*/ 74 h 123"/>
                    <a:gd name="T72" fmla="*/ 18 w 35"/>
                    <a:gd name="T73" fmla="*/ 74 h 123"/>
                    <a:gd name="T74" fmla="*/ 18 w 35"/>
                    <a:gd name="T75" fmla="*/ 69 h 123"/>
                    <a:gd name="T76" fmla="*/ 20 w 35"/>
                    <a:gd name="T77" fmla="*/ 69 h 123"/>
                    <a:gd name="T78" fmla="*/ 20 w 35"/>
                    <a:gd name="T79" fmla="*/ 65 h 123"/>
                    <a:gd name="T80" fmla="*/ 21 w 35"/>
                    <a:gd name="T81" fmla="*/ 65 h 123"/>
                    <a:gd name="T82" fmla="*/ 21 w 35"/>
                    <a:gd name="T83" fmla="*/ 60 h 123"/>
                    <a:gd name="T84" fmla="*/ 23 w 35"/>
                    <a:gd name="T85" fmla="*/ 60 h 123"/>
                    <a:gd name="T86" fmla="*/ 24 w 35"/>
                    <a:gd name="T87" fmla="*/ 53 h 123"/>
                    <a:gd name="T88" fmla="*/ 25 w 35"/>
                    <a:gd name="T89" fmla="*/ 53 h 123"/>
                    <a:gd name="T90" fmla="*/ 25 w 35"/>
                    <a:gd name="T91" fmla="*/ 48 h 123"/>
                    <a:gd name="T92" fmla="*/ 27 w 35"/>
                    <a:gd name="T93" fmla="*/ 48 h 123"/>
                    <a:gd name="T94" fmla="*/ 27 w 35"/>
                    <a:gd name="T95" fmla="*/ 44 h 123"/>
                    <a:gd name="T96" fmla="*/ 28 w 35"/>
                    <a:gd name="T97" fmla="*/ 44 h 123"/>
                    <a:gd name="T98" fmla="*/ 28 w 35"/>
                    <a:gd name="T99" fmla="*/ 39 h 123"/>
                    <a:gd name="T100" fmla="*/ 30 w 35"/>
                    <a:gd name="T101" fmla="*/ 39 h 123"/>
                    <a:gd name="T102" fmla="*/ 31 w 35"/>
                    <a:gd name="T103" fmla="*/ 31 h 123"/>
                    <a:gd name="T104" fmla="*/ 32 w 35"/>
                    <a:gd name="T105" fmla="*/ 31 h 123"/>
                    <a:gd name="T106" fmla="*/ 32 w 35"/>
                    <a:gd name="T107" fmla="*/ 27 h 123"/>
                    <a:gd name="T108" fmla="*/ 34 w 35"/>
                    <a:gd name="T109" fmla="*/ 27 h 123"/>
                    <a:gd name="T110" fmla="*/ 34 w 35"/>
                    <a:gd name="T111" fmla="*/ 22 h 123"/>
                    <a:gd name="T112" fmla="*/ 35 w 35"/>
                    <a:gd name="T113" fmla="*/ 22 h 123"/>
                    <a:gd name="T114" fmla="*/ 20 w 35"/>
                    <a:gd name="T115" fmla="*/ 1 h 123"/>
                    <a:gd name="T116" fmla="*/ 18 w 35"/>
                    <a:gd name="T117" fmla="*/ 1 h 123"/>
                    <a:gd name="T118" fmla="*/ 18 w 35"/>
                    <a:gd name="T119" fmla="*/ 0 h 123"/>
                    <a:gd name="T120" fmla="*/ 17 w 35"/>
                    <a:gd name="T121" fmla="*/ 0 h 12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"/>
                    <a:gd name="T184" fmla="*/ 0 h 123"/>
                    <a:gd name="T185" fmla="*/ 35 w 35"/>
                    <a:gd name="T186" fmla="*/ 123 h 12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" h="123">
                      <a:moveTo>
                        <a:pt x="17" y="0"/>
                      </a:move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4" y="28"/>
                      </a:lnTo>
                      <a:lnTo>
                        <a:pt x="13" y="28"/>
                      </a:lnTo>
                      <a:lnTo>
                        <a:pt x="11" y="48"/>
                      </a:lnTo>
                      <a:lnTo>
                        <a:pt x="10" y="48"/>
                      </a:lnTo>
                      <a:lnTo>
                        <a:pt x="10" y="57"/>
                      </a:lnTo>
                      <a:lnTo>
                        <a:pt x="9" y="57"/>
                      </a:lnTo>
                      <a:lnTo>
                        <a:pt x="7" y="77"/>
                      </a:lnTo>
                      <a:lnTo>
                        <a:pt x="6" y="77"/>
                      </a:lnTo>
                      <a:lnTo>
                        <a:pt x="6" y="86"/>
                      </a:lnTo>
                      <a:lnTo>
                        <a:pt x="5" y="86"/>
                      </a:lnTo>
                      <a:lnTo>
                        <a:pt x="3" y="105"/>
                      </a:lnTo>
                      <a:lnTo>
                        <a:pt x="2" y="105"/>
                      </a:lnTo>
                      <a:lnTo>
                        <a:pt x="2" y="114"/>
                      </a:lnTo>
                      <a:lnTo>
                        <a:pt x="0" y="114"/>
                      </a:lnTo>
                      <a:lnTo>
                        <a:pt x="0" y="123"/>
                      </a:lnTo>
                      <a:lnTo>
                        <a:pt x="2" y="123"/>
                      </a:lnTo>
                      <a:lnTo>
                        <a:pt x="3" y="116"/>
                      </a:lnTo>
                      <a:lnTo>
                        <a:pt x="5" y="116"/>
                      </a:lnTo>
                      <a:lnTo>
                        <a:pt x="5" y="111"/>
                      </a:lnTo>
                      <a:lnTo>
                        <a:pt x="6" y="111"/>
                      </a:lnTo>
                      <a:lnTo>
                        <a:pt x="6" y="107"/>
                      </a:lnTo>
                      <a:lnTo>
                        <a:pt x="7" y="107"/>
                      </a:lnTo>
                      <a:lnTo>
                        <a:pt x="7" y="102"/>
                      </a:lnTo>
                      <a:lnTo>
                        <a:pt x="9" y="102"/>
                      </a:lnTo>
                      <a:lnTo>
                        <a:pt x="10" y="95"/>
                      </a:lnTo>
                      <a:lnTo>
                        <a:pt x="11" y="95"/>
                      </a:lnTo>
                      <a:lnTo>
                        <a:pt x="11" y="90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4" y="86"/>
                      </a:lnTo>
                      <a:lnTo>
                        <a:pt x="14" y="81"/>
                      </a:lnTo>
                      <a:lnTo>
                        <a:pt x="16" y="81"/>
                      </a:lnTo>
                      <a:lnTo>
                        <a:pt x="17" y="74"/>
                      </a:lnTo>
                      <a:lnTo>
                        <a:pt x="18" y="74"/>
                      </a:lnTo>
                      <a:lnTo>
                        <a:pt x="18" y="69"/>
                      </a:lnTo>
                      <a:lnTo>
                        <a:pt x="20" y="69"/>
                      </a:lnTo>
                      <a:lnTo>
                        <a:pt x="20" y="65"/>
                      </a:lnTo>
                      <a:lnTo>
                        <a:pt x="21" y="65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4" y="53"/>
                      </a:lnTo>
                      <a:lnTo>
                        <a:pt x="25" y="53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28" y="39"/>
                      </a:lnTo>
                      <a:lnTo>
                        <a:pt x="30" y="39"/>
                      </a:lnTo>
                      <a:lnTo>
                        <a:pt x="31" y="31"/>
                      </a:lnTo>
                      <a:lnTo>
                        <a:pt x="32" y="31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4" y="22"/>
                      </a:lnTo>
                      <a:lnTo>
                        <a:pt x="35" y="2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6" name="Freeform 205"/>
                <p:cNvSpPr>
                  <a:spLocks/>
                </p:cNvSpPr>
                <p:nvPr/>
              </p:nvSpPr>
              <p:spPr bwMode="auto">
                <a:xfrm>
                  <a:off x="924" y="1105"/>
                  <a:ext cx="18" cy="123"/>
                </a:xfrm>
                <a:custGeom>
                  <a:avLst/>
                  <a:gdLst>
                    <a:gd name="T0" fmla="*/ 17 w 18"/>
                    <a:gd name="T1" fmla="*/ 0 h 123"/>
                    <a:gd name="T2" fmla="*/ 16 w 18"/>
                    <a:gd name="T3" fmla="*/ 19 h 123"/>
                    <a:gd name="T4" fmla="*/ 14 w 18"/>
                    <a:gd name="T5" fmla="*/ 19 h 123"/>
                    <a:gd name="T6" fmla="*/ 14 w 18"/>
                    <a:gd name="T7" fmla="*/ 28 h 123"/>
                    <a:gd name="T8" fmla="*/ 13 w 18"/>
                    <a:gd name="T9" fmla="*/ 28 h 123"/>
                    <a:gd name="T10" fmla="*/ 11 w 18"/>
                    <a:gd name="T11" fmla="*/ 48 h 123"/>
                    <a:gd name="T12" fmla="*/ 10 w 18"/>
                    <a:gd name="T13" fmla="*/ 48 h 123"/>
                    <a:gd name="T14" fmla="*/ 10 w 18"/>
                    <a:gd name="T15" fmla="*/ 57 h 123"/>
                    <a:gd name="T16" fmla="*/ 9 w 18"/>
                    <a:gd name="T17" fmla="*/ 57 h 123"/>
                    <a:gd name="T18" fmla="*/ 7 w 18"/>
                    <a:gd name="T19" fmla="*/ 77 h 123"/>
                    <a:gd name="T20" fmla="*/ 6 w 18"/>
                    <a:gd name="T21" fmla="*/ 77 h 123"/>
                    <a:gd name="T22" fmla="*/ 6 w 18"/>
                    <a:gd name="T23" fmla="*/ 86 h 123"/>
                    <a:gd name="T24" fmla="*/ 5 w 18"/>
                    <a:gd name="T25" fmla="*/ 86 h 123"/>
                    <a:gd name="T26" fmla="*/ 3 w 18"/>
                    <a:gd name="T27" fmla="*/ 105 h 123"/>
                    <a:gd name="T28" fmla="*/ 2 w 18"/>
                    <a:gd name="T29" fmla="*/ 105 h 123"/>
                    <a:gd name="T30" fmla="*/ 2 w 18"/>
                    <a:gd name="T31" fmla="*/ 114 h 123"/>
                    <a:gd name="T32" fmla="*/ 0 w 18"/>
                    <a:gd name="T33" fmla="*/ 114 h 123"/>
                    <a:gd name="T34" fmla="*/ 0 w 18"/>
                    <a:gd name="T35" fmla="*/ 123 h 123"/>
                    <a:gd name="T36" fmla="*/ 2 w 18"/>
                    <a:gd name="T37" fmla="*/ 123 h 123"/>
                    <a:gd name="T38" fmla="*/ 2 w 18"/>
                    <a:gd name="T39" fmla="*/ 114 h 123"/>
                    <a:gd name="T40" fmla="*/ 3 w 18"/>
                    <a:gd name="T41" fmla="*/ 114 h 123"/>
                    <a:gd name="T42" fmla="*/ 5 w 18"/>
                    <a:gd name="T43" fmla="*/ 95 h 123"/>
                    <a:gd name="T44" fmla="*/ 6 w 18"/>
                    <a:gd name="T45" fmla="*/ 95 h 123"/>
                    <a:gd name="T46" fmla="*/ 6 w 18"/>
                    <a:gd name="T47" fmla="*/ 86 h 123"/>
                    <a:gd name="T48" fmla="*/ 7 w 18"/>
                    <a:gd name="T49" fmla="*/ 86 h 123"/>
                    <a:gd name="T50" fmla="*/ 9 w 18"/>
                    <a:gd name="T51" fmla="*/ 66 h 123"/>
                    <a:gd name="T52" fmla="*/ 10 w 18"/>
                    <a:gd name="T53" fmla="*/ 66 h 123"/>
                    <a:gd name="T54" fmla="*/ 10 w 18"/>
                    <a:gd name="T55" fmla="*/ 57 h 123"/>
                    <a:gd name="T56" fmla="*/ 11 w 18"/>
                    <a:gd name="T57" fmla="*/ 57 h 123"/>
                    <a:gd name="T58" fmla="*/ 13 w 18"/>
                    <a:gd name="T59" fmla="*/ 38 h 123"/>
                    <a:gd name="T60" fmla="*/ 14 w 18"/>
                    <a:gd name="T61" fmla="*/ 38 h 123"/>
                    <a:gd name="T62" fmla="*/ 14 w 18"/>
                    <a:gd name="T63" fmla="*/ 28 h 123"/>
                    <a:gd name="T64" fmla="*/ 16 w 18"/>
                    <a:gd name="T65" fmla="*/ 28 h 123"/>
                    <a:gd name="T66" fmla="*/ 17 w 18"/>
                    <a:gd name="T67" fmla="*/ 9 h 123"/>
                    <a:gd name="T68" fmla="*/ 18 w 18"/>
                    <a:gd name="T69" fmla="*/ 9 h 123"/>
                    <a:gd name="T70" fmla="*/ 18 w 18"/>
                    <a:gd name="T71" fmla="*/ 0 h 123"/>
                    <a:gd name="T72" fmla="*/ 17 w 18"/>
                    <a:gd name="T73" fmla="*/ 0 h 1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"/>
                    <a:gd name="T112" fmla="*/ 0 h 123"/>
                    <a:gd name="T113" fmla="*/ 18 w 18"/>
                    <a:gd name="T114" fmla="*/ 123 h 1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" h="123">
                      <a:moveTo>
                        <a:pt x="17" y="0"/>
                      </a:move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4" y="28"/>
                      </a:lnTo>
                      <a:lnTo>
                        <a:pt x="13" y="28"/>
                      </a:lnTo>
                      <a:lnTo>
                        <a:pt x="11" y="48"/>
                      </a:lnTo>
                      <a:lnTo>
                        <a:pt x="10" y="48"/>
                      </a:lnTo>
                      <a:lnTo>
                        <a:pt x="10" y="57"/>
                      </a:lnTo>
                      <a:lnTo>
                        <a:pt x="9" y="57"/>
                      </a:lnTo>
                      <a:lnTo>
                        <a:pt x="7" y="77"/>
                      </a:lnTo>
                      <a:lnTo>
                        <a:pt x="6" y="77"/>
                      </a:lnTo>
                      <a:lnTo>
                        <a:pt x="6" y="86"/>
                      </a:lnTo>
                      <a:lnTo>
                        <a:pt x="5" y="86"/>
                      </a:lnTo>
                      <a:lnTo>
                        <a:pt x="3" y="105"/>
                      </a:lnTo>
                      <a:lnTo>
                        <a:pt x="2" y="105"/>
                      </a:lnTo>
                      <a:lnTo>
                        <a:pt x="2" y="114"/>
                      </a:lnTo>
                      <a:lnTo>
                        <a:pt x="0" y="114"/>
                      </a:lnTo>
                      <a:lnTo>
                        <a:pt x="0" y="123"/>
                      </a:lnTo>
                      <a:lnTo>
                        <a:pt x="2" y="123"/>
                      </a:lnTo>
                      <a:lnTo>
                        <a:pt x="2" y="114"/>
                      </a:lnTo>
                      <a:lnTo>
                        <a:pt x="3" y="114"/>
                      </a:lnTo>
                      <a:lnTo>
                        <a:pt x="5" y="95"/>
                      </a:lnTo>
                      <a:lnTo>
                        <a:pt x="6" y="95"/>
                      </a:lnTo>
                      <a:lnTo>
                        <a:pt x="6" y="86"/>
                      </a:lnTo>
                      <a:lnTo>
                        <a:pt x="7" y="86"/>
                      </a:lnTo>
                      <a:lnTo>
                        <a:pt x="9" y="66"/>
                      </a:lnTo>
                      <a:lnTo>
                        <a:pt x="10" y="66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3" y="38"/>
                      </a:lnTo>
                      <a:lnTo>
                        <a:pt x="14" y="38"/>
                      </a:lnTo>
                      <a:lnTo>
                        <a:pt x="14" y="28"/>
                      </a:lnTo>
                      <a:lnTo>
                        <a:pt x="16" y="28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7" name="Freeform 206"/>
                <p:cNvSpPr>
                  <a:spLocks/>
                </p:cNvSpPr>
                <p:nvPr/>
              </p:nvSpPr>
              <p:spPr bwMode="auto">
                <a:xfrm>
                  <a:off x="883" y="1049"/>
                  <a:ext cx="59" cy="179"/>
                </a:xfrm>
                <a:custGeom>
                  <a:avLst/>
                  <a:gdLst>
                    <a:gd name="T0" fmla="*/ 0 w 59"/>
                    <a:gd name="T1" fmla="*/ 3 h 179"/>
                    <a:gd name="T2" fmla="*/ 2 w 59"/>
                    <a:gd name="T3" fmla="*/ 15 h 179"/>
                    <a:gd name="T4" fmla="*/ 4 w 59"/>
                    <a:gd name="T5" fmla="*/ 20 h 179"/>
                    <a:gd name="T6" fmla="*/ 7 w 59"/>
                    <a:gd name="T7" fmla="*/ 32 h 179"/>
                    <a:gd name="T8" fmla="*/ 9 w 59"/>
                    <a:gd name="T9" fmla="*/ 44 h 179"/>
                    <a:gd name="T10" fmla="*/ 12 w 59"/>
                    <a:gd name="T11" fmla="*/ 56 h 179"/>
                    <a:gd name="T12" fmla="*/ 15 w 59"/>
                    <a:gd name="T13" fmla="*/ 68 h 179"/>
                    <a:gd name="T14" fmla="*/ 16 w 59"/>
                    <a:gd name="T15" fmla="*/ 72 h 179"/>
                    <a:gd name="T16" fmla="*/ 19 w 59"/>
                    <a:gd name="T17" fmla="*/ 84 h 179"/>
                    <a:gd name="T18" fmla="*/ 22 w 59"/>
                    <a:gd name="T19" fmla="*/ 97 h 179"/>
                    <a:gd name="T20" fmla="*/ 25 w 59"/>
                    <a:gd name="T21" fmla="*/ 109 h 179"/>
                    <a:gd name="T22" fmla="*/ 27 w 59"/>
                    <a:gd name="T23" fmla="*/ 121 h 179"/>
                    <a:gd name="T24" fmla="*/ 29 w 59"/>
                    <a:gd name="T25" fmla="*/ 125 h 179"/>
                    <a:gd name="T26" fmla="*/ 32 w 59"/>
                    <a:gd name="T27" fmla="*/ 137 h 179"/>
                    <a:gd name="T28" fmla="*/ 34 w 59"/>
                    <a:gd name="T29" fmla="*/ 149 h 179"/>
                    <a:gd name="T30" fmla="*/ 37 w 59"/>
                    <a:gd name="T31" fmla="*/ 161 h 179"/>
                    <a:gd name="T32" fmla="*/ 40 w 59"/>
                    <a:gd name="T33" fmla="*/ 173 h 179"/>
                    <a:gd name="T34" fmla="*/ 41 w 59"/>
                    <a:gd name="T35" fmla="*/ 179 h 179"/>
                    <a:gd name="T36" fmla="*/ 43 w 59"/>
                    <a:gd name="T37" fmla="*/ 170 h 179"/>
                    <a:gd name="T38" fmla="*/ 46 w 59"/>
                    <a:gd name="T39" fmla="*/ 151 h 179"/>
                    <a:gd name="T40" fmla="*/ 47 w 59"/>
                    <a:gd name="T41" fmla="*/ 142 h 179"/>
                    <a:gd name="T42" fmla="*/ 50 w 59"/>
                    <a:gd name="T43" fmla="*/ 122 h 179"/>
                    <a:gd name="T44" fmla="*/ 51 w 59"/>
                    <a:gd name="T45" fmla="*/ 113 h 179"/>
                    <a:gd name="T46" fmla="*/ 54 w 59"/>
                    <a:gd name="T47" fmla="*/ 94 h 179"/>
                    <a:gd name="T48" fmla="*/ 55 w 59"/>
                    <a:gd name="T49" fmla="*/ 84 h 179"/>
                    <a:gd name="T50" fmla="*/ 58 w 59"/>
                    <a:gd name="T51" fmla="*/ 65 h 179"/>
                    <a:gd name="T52" fmla="*/ 59 w 59"/>
                    <a:gd name="T53" fmla="*/ 56 h 179"/>
                    <a:gd name="T54" fmla="*/ 58 w 59"/>
                    <a:gd name="T55" fmla="*/ 53 h 179"/>
                    <a:gd name="T56" fmla="*/ 30 w 59"/>
                    <a:gd name="T57" fmla="*/ 23 h 179"/>
                    <a:gd name="T58" fmla="*/ 25 w 59"/>
                    <a:gd name="T59" fmla="*/ 18 h 179"/>
                    <a:gd name="T60" fmla="*/ 19 w 59"/>
                    <a:gd name="T61" fmla="*/ 14 h 179"/>
                    <a:gd name="T62" fmla="*/ 13 w 59"/>
                    <a:gd name="T63" fmla="*/ 9 h 179"/>
                    <a:gd name="T64" fmla="*/ 9 w 59"/>
                    <a:gd name="T65" fmla="*/ 6 h 179"/>
                    <a:gd name="T66" fmla="*/ 5 w 59"/>
                    <a:gd name="T67" fmla="*/ 3 h 179"/>
                    <a:gd name="T68" fmla="*/ 1 w 59"/>
                    <a:gd name="T69" fmla="*/ 0 h 1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9"/>
                    <a:gd name="T106" fmla="*/ 0 h 179"/>
                    <a:gd name="T107" fmla="*/ 59 w 59"/>
                    <a:gd name="T108" fmla="*/ 179 h 1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9" h="17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4" y="20"/>
                      </a:lnTo>
                      <a:lnTo>
                        <a:pt x="5" y="20"/>
                      </a:lnTo>
                      <a:lnTo>
                        <a:pt x="7" y="32"/>
                      </a:lnTo>
                      <a:lnTo>
                        <a:pt x="8" y="32"/>
                      </a:lnTo>
                      <a:lnTo>
                        <a:pt x="9" y="44"/>
                      </a:lnTo>
                      <a:lnTo>
                        <a:pt x="11" y="44"/>
                      </a:lnTo>
                      <a:lnTo>
                        <a:pt x="12" y="56"/>
                      </a:lnTo>
                      <a:lnTo>
                        <a:pt x="13" y="56"/>
                      </a:lnTo>
                      <a:lnTo>
                        <a:pt x="15" y="68"/>
                      </a:lnTo>
                      <a:lnTo>
                        <a:pt x="16" y="68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19" y="84"/>
                      </a:lnTo>
                      <a:lnTo>
                        <a:pt x="20" y="84"/>
                      </a:lnTo>
                      <a:lnTo>
                        <a:pt x="22" y="97"/>
                      </a:lnTo>
                      <a:lnTo>
                        <a:pt x="23" y="97"/>
                      </a:lnTo>
                      <a:lnTo>
                        <a:pt x="25" y="109"/>
                      </a:lnTo>
                      <a:lnTo>
                        <a:pt x="26" y="109"/>
                      </a:lnTo>
                      <a:lnTo>
                        <a:pt x="27" y="121"/>
                      </a:lnTo>
                      <a:lnTo>
                        <a:pt x="29" y="121"/>
                      </a:lnTo>
                      <a:lnTo>
                        <a:pt x="29" y="125"/>
                      </a:lnTo>
                      <a:lnTo>
                        <a:pt x="30" y="125"/>
                      </a:lnTo>
                      <a:lnTo>
                        <a:pt x="32" y="137"/>
                      </a:lnTo>
                      <a:lnTo>
                        <a:pt x="33" y="137"/>
                      </a:lnTo>
                      <a:lnTo>
                        <a:pt x="34" y="149"/>
                      </a:lnTo>
                      <a:lnTo>
                        <a:pt x="36" y="149"/>
                      </a:lnTo>
                      <a:lnTo>
                        <a:pt x="37" y="161"/>
                      </a:lnTo>
                      <a:lnTo>
                        <a:pt x="39" y="161"/>
                      </a:lnTo>
                      <a:lnTo>
                        <a:pt x="40" y="173"/>
                      </a:lnTo>
                      <a:lnTo>
                        <a:pt x="41" y="173"/>
                      </a:lnTo>
                      <a:lnTo>
                        <a:pt x="41" y="179"/>
                      </a:lnTo>
                      <a:lnTo>
                        <a:pt x="43" y="179"/>
                      </a:lnTo>
                      <a:lnTo>
                        <a:pt x="43" y="170"/>
                      </a:lnTo>
                      <a:lnTo>
                        <a:pt x="44" y="170"/>
                      </a:lnTo>
                      <a:lnTo>
                        <a:pt x="46" y="151"/>
                      </a:lnTo>
                      <a:lnTo>
                        <a:pt x="47" y="151"/>
                      </a:lnTo>
                      <a:lnTo>
                        <a:pt x="47" y="142"/>
                      </a:lnTo>
                      <a:lnTo>
                        <a:pt x="48" y="142"/>
                      </a:lnTo>
                      <a:lnTo>
                        <a:pt x="50" y="122"/>
                      </a:lnTo>
                      <a:lnTo>
                        <a:pt x="51" y="122"/>
                      </a:lnTo>
                      <a:lnTo>
                        <a:pt x="51" y="113"/>
                      </a:lnTo>
                      <a:lnTo>
                        <a:pt x="52" y="113"/>
                      </a:lnTo>
                      <a:lnTo>
                        <a:pt x="54" y="94"/>
                      </a:lnTo>
                      <a:lnTo>
                        <a:pt x="55" y="94"/>
                      </a:lnTo>
                      <a:lnTo>
                        <a:pt x="55" y="84"/>
                      </a:lnTo>
                      <a:lnTo>
                        <a:pt x="57" y="84"/>
                      </a:lnTo>
                      <a:lnTo>
                        <a:pt x="58" y="65"/>
                      </a:lnTo>
                      <a:lnTo>
                        <a:pt x="59" y="65"/>
                      </a:lnTo>
                      <a:lnTo>
                        <a:pt x="59" y="56"/>
                      </a:lnTo>
                      <a:lnTo>
                        <a:pt x="58" y="56"/>
                      </a:lnTo>
                      <a:lnTo>
                        <a:pt x="58" y="53"/>
                      </a:lnTo>
                      <a:lnTo>
                        <a:pt x="57" y="53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5" y="18"/>
                      </a:lnTo>
                      <a:lnTo>
                        <a:pt x="22" y="18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8" name="Freeform 207"/>
                <p:cNvSpPr>
                  <a:spLocks/>
                </p:cNvSpPr>
                <p:nvPr/>
              </p:nvSpPr>
              <p:spPr bwMode="auto">
                <a:xfrm>
                  <a:off x="848" y="1045"/>
                  <a:ext cx="78" cy="183"/>
                </a:xfrm>
                <a:custGeom>
                  <a:avLst/>
                  <a:gdLst>
                    <a:gd name="T0" fmla="*/ 16 w 78"/>
                    <a:gd name="T1" fmla="*/ 1 h 183"/>
                    <a:gd name="T2" fmla="*/ 8 w 78"/>
                    <a:gd name="T3" fmla="*/ 6 h 183"/>
                    <a:gd name="T4" fmla="*/ 0 w 78"/>
                    <a:gd name="T5" fmla="*/ 25 h 183"/>
                    <a:gd name="T6" fmla="*/ 3 w 78"/>
                    <a:gd name="T7" fmla="*/ 31 h 183"/>
                    <a:gd name="T8" fmla="*/ 5 w 78"/>
                    <a:gd name="T9" fmla="*/ 37 h 183"/>
                    <a:gd name="T10" fmla="*/ 7 w 78"/>
                    <a:gd name="T11" fmla="*/ 40 h 183"/>
                    <a:gd name="T12" fmla="*/ 22 w 78"/>
                    <a:gd name="T13" fmla="*/ 70 h 183"/>
                    <a:gd name="T14" fmla="*/ 25 w 78"/>
                    <a:gd name="T15" fmla="*/ 76 h 183"/>
                    <a:gd name="T16" fmla="*/ 28 w 78"/>
                    <a:gd name="T17" fmla="*/ 82 h 183"/>
                    <a:gd name="T18" fmla="*/ 30 w 78"/>
                    <a:gd name="T19" fmla="*/ 88 h 183"/>
                    <a:gd name="T20" fmla="*/ 33 w 78"/>
                    <a:gd name="T21" fmla="*/ 95 h 183"/>
                    <a:gd name="T22" fmla="*/ 35 w 78"/>
                    <a:gd name="T23" fmla="*/ 98 h 183"/>
                    <a:gd name="T24" fmla="*/ 50 w 78"/>
                    <a:gd name="T25" fmla="*/ 128 h 183"/>
                    <a:gd name="T26" fmla="*/ 53 w 78"/>
                    <a:gd name="T27" fmla="*/ 134 h 183"/>
                    <a:gd name="T28" fmla="*/ 55 w 78"/>
                    <a:gd name="T29" fmla="*/ 140 h 183"/>
                    <a:gd name="T30" fmla="*/ 58 w 78"/>
                    <a:gd name="T31" fmla="*/ 146 h 183"/>
                    <a:gd name="T32" fmla="*/ 61 w 78"/>
                    <a:gd name="T33" fmla="*/ 152 h 183"/>
                    <a:gd name="T34" fmla="*/ 62 w 78"/>
                    <a:gd name="T35" fmla="*/ 155 h 183"/>
                    <a:gd name="T36" fmla="*/ 76 w 78"/>
                    <a:gd name="T37" fmla="*/ 183 h 183"/>
                    <a:gd name="T38" fmla="*/ 76 w 78"/>
                    <a:gd name="T39" fmla="*/ 171 h 183"/>
                    <a:gd name="T40" fmla="*/ 74 w 78"/>
                    <a:gd name="T41" fmla="*/ 159 h 183"/>
                    <a:gd name="T42" fmla="*/ 71 w 78"/>
                    <a:gd name="T43" fmla="*/ 147 h 183"/>
                    <a:gd name="T44" fmla="*/ 68 w 78"/>
                    <a:gd name="T45" fmla="*/ 135 h 183"/>
                    <a:gd name="T46" fmla="*/ 67 w 78"/>
                    <a:gd name="T47" fmla="*/ 129 h 183"/>
                    <a:gd name="T48" fmla="*/ 65 w 78"/>
                    <a:gd name="T49" fmla="*/ 125 h 183"/>
                    <a:gd name="T50" fmla="*/ 62 w 78"/>
                    <a:gd name="T51" fmla="*/ 113 h 183"/>
                    <a:gd name="T52" fmla="*/ 60 w 78"/>
                    <a:gd name="T53" fmla="*/ 101 h 183"/>
                    <a:gd name="T54" fmla="*/ 57 w 78"/>
                    <a:gd name="T55" fmla="*/ 88 h 183"/>
                    <a:gd name="T56" fmla="*/ 54 w 78"/>
                    <a:gd name="T57" fmla="*/ 76 h 183"/>
                    <a:gd name="T58" fmla="*/ 53 w 78"/>
                    <a:gd name="T59" fmla="*/ 72 h 183"/>
                    <a:gd name="T60" fmla="*/ 50 w 78"/>
                    <a:gd name="T61" fmla="*/ 60 h 183"/>
                    <a:gd name="T62" fmla="*/ 47 w 78"/>
                    <a:gd name="T63" fmla="*/ 48 h 183"/>
                    <a:gd name="T64" fmla="*/ 44 w 78"/>
                    <a:gd name="T65" fmla="*/ 36 h 183"/>
                    <a:gd name="T66" fmla="*/ 42 w 78"/>
                    <a:gd name="T67" fmla="*/ 24 h 183"/>
                    <a:gd name="T68" fmla="*/ 40 w 78"/>
                    <a:gd name="T69" fmla="*/ 19 h 183"/>
                    <a:gd name="T70" fmla="*/ 37 w 78"/>
                    <a:gd name="T71" fmla="*/ 7 h 183"/>
                    <a:gd name="T72" fmla="*/ 36 w 78"/>
                    <a:gd name="T73" fmla="*/ 4 h 183"/>
                    <a:gd name="T74" fmla="*/ 33 w 78"/>
                    <a:gd name="T75" fmla="*/ 3 h 183"/>
                    <a:gd name="T76" fmla="*/ 28 w 78"/>
                    <a:gd name="T77" fmla="*/ 1 h 183"/>
                    <a:gd name="T78" fmla="*/ 22 w 78"/>
                    <a:gd name="T79" fmla="*/ 0 h 18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8"/>
                    <a:gd name="T121" fmla="*/ 0 h 183"/>
                    <a:gd name="T122" fmla="*/ 78 w 78"/>
                    <a:gd name="T123" fmla="*/ 183 h 18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8" h="183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1" y="12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3" y="31"/>
                      </a:lnTo>
                      <a:lnTo>
                        <a:pt x="4" y="31"/>
                      </a:lnTo>
                      <a:lnTo>
                        <a:pt x="5" y="37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8" y="40"/>
                      </a:lnTo>
                      <a:lnTo>
                        <a:pt x="22" y="70"/>
                      </a:lnTo>
                      <a:lnTo>
                        <a:pt x="23" y="70"/>
                      </a:lnTo>
                      <a:lnTo>
                        <a:pt x="25" y="76"/>
                      </a:lnTo>
                      <a:lnTo>
                        <a:pt x="26" y="76"/>
                      </a:lnTo>
                      <a:lnTo>
                        <a:pt x="28" y="82"/>
                      </a:lnTo>
                      <a:lnTo>
                        <a:pt x="29" y="82"/>
                      </a:lnTo>
                      <a:lnTo>
                        <a:pt x="30" y="88"/>
                      </a:lnTo>
                      <a:lnTo>
                        <a:pt x="32" y="88"/>
                      </a:lnTo>
                      <a:lnTo>
                        <a:pt x="33" y="95"/>
                      </a:lnTo>
                      <a:lnTo>
                        <a:pt x="35" y="95"/>
                      </a:lnTo>
                      <a:lnTo>
                        <a:pt x="35" y="98"/>
                      </a:lnTo>
                      <a:lnTo>
                        <a:pt x="36" y="98"/>
                      </a:lnTo>
                      <a:lnTo>
                        <a:pt x="50" y="128"/>
                      </a:lnTo>
                      <a:lnTo>
                        <a:pt x="51" y="128"/>
                      </a:lnTo>
                      <a:lnTo>
                        <a:pt x="53" y="134"/>
                      </a:lnTo>
                      <a:lnTo>
                        <a:pt x="54" y="134"/>
                      </a:lnTo>
                      <a:lnTo>
                        <a:pt x="55" y="140"/>
                      </a:lnTo>
                      <a:lnTo>
                        <a:pt x="57" y="140"/>
                      </a:lnTo>
                      <a:lnTo>
                        <a:pt x="58" y="146"/>
                      </a:lnTo>
                      <a:lnTo>
                        <a:pt x="60" y="146"/>
                      </a:lnTo>
                      <a:lnTo>
                        <a:pt x="61" y="152"/>
                      </a:lnTo>
                      <a:lnTo>
                        <a:pt x="62" y="152"/>
                      </a:lnTo>
                      <a:lnTo>
                        <a:pt x="62" y="155"/>
                      </a:lnTo>
                      <a:lnTo>
                        <a:pt x="64" y="155"/>
                      </a:lnTo>
                      <a:lnTo>
                        <a:pt x="76" y="183"/>
                      </a:lnTo>
                      <a:lnTo>
                        <a:pt x="78" y="183"/>
                      </a:lnTo>
                      <a:lnTo>
                        <a:pt x="76" y="171"/>
                      </a:lnTo>
                      <a:lnTo>
                        <a:pt x="75" y="171"/>
                      </a:lnTo>
                      <a:lnTo>
                        <a:pt x="74" y="159"/>
                      </a:lnTo>
                      <a:lnTo>
                        <a:pt x="72" y="159"/>
                      </a:lnTo>
                      <a:lnTo>
                        <a:pt x="71" y="147"/>
                      </a:lnTo>
                      <a:lnTo>
                        <a:pt x="69" y="147"/>
                      </a:lnTo>
                      <a:lnTo>
                        <a:pt x="68" y="135"/>
                      </a:lnTo>
                      <a:lnTo>
                        <a:pt x="67" y="135"/>
                      </a:lnTo>
                      <a:lnTo>
                        <a:pt x="67" y="129"/>
                      </a:lnTo>
                      <a:lnTo>
                        <a:pt x="65" y="129"/>
                      </a:lnTo>
                      <a:lnTo>
                        <a:pt x="65" y="125"/>
                      </a:lnTo>
                      <a:lnTo>
                        <a:pt x="64" y="125"/>
                      </a:lnTo>
                      <a:lnTo>
                        <a:pt x="62" y="113"/>
                      </a:lnTo>
                      <a:lnTo>
                        <a:pt x="61" y="113"/>
                      </a:lnTo>
                      <a:lnTo>
                        <a:pt x="60" y="101"/>
                      </a:lnTo>
                      <a:lnTo>
                        <a:pt x="58" y="101"/>
                      </a:lnTo>
                      <a:lnTo>
                        <a:pt x="57" y="88"/>
                      </a:lnTo>
                      <a:lnTo>
                        <a:pt x="55" y="88"/>
                      </a:lnTo>
                      <a:lnTo>
                        <a:pt x="54" y="76"/>
                      </a:lnTo>
                      <a:lnTo>
                        <a:pt x="53" y="76"/>
                      </a:lnTo>
                      <a:lnTo>
                        <a:pt x="53" y="72"/>
                      </a:lnTo>
                      <a:lnTo>
                        <a:pt x="51" y="72"/>
                      </a:lnTo>
                      <a:lnTo>
                        <a:pt x="50" y="60"/>
                      </a:lnTo>
                      <a:lnTo>
                        <a:pt x="48" y="60"/>
                      </a:lnTo>
                      <a:lnTo>
                        <a:pt x="47" y="48"/>
                      </a:lnTo>
                      <a:lnTo>
                        <a:pt x="46" y="48"/>
                      </a:lnTo>
                      <a:lnTo>
                        <a:pt x="44" y="36"/>
                      </a:lnTo>
                      <a:lnTo>
                        <a:pt x="43" y="36"/>
                      </a:lnTo>
                      <a:lnTo>
                        <a:pt x="42" y="24"/>
                      </a:lnTo>
                      <a:lnTo>
                        <a:pt x="40" y="24"/>
                      </a:lnTo>
                      <a:lnTo>
                        <a:pt x="40" y="19"/>
                      </a:lnTo>
                      <a:lnTo>
                        <a:pt x="39" y="19"/>
                      </a:lnTo>
                      <a:lnTo>
                        <a:pt x="37" y="7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19" name="Freeform 208"/>
                <p:cNvSpPr>
                  <a:spLocks/>
                </p:cNvSpPr>
                <p:nvPr/>
              </p:nvSpPr>
              <p:spPr bwMode="auto">
                <a:xfrm>
                  <a:off x="846" y="1067"/>
                  <a:ext cx="80" cy="161"/>
                </a:xfrm>
                <a:custGeom>
                  <a:avLst/>
                  <a:gdLst>
                    <a:gd name="T0" fmla="*/ 0 w 80"/>
                    <a:gd name="T1" fmla="*/ 27 h 161"/>
                    <a:gd name="T2" fmla="*/ 3 w 80"/>
                    <a:gd name="T3" fmla="*/ 36 h 161"/>
                    <a:gd name="T4" fmla="*/ 5 w 80"/>
                    <a:gd name="T5" fmla="*/ 41 h 161"/>
                    <a:gd name="T6" fmla="*/ 6 w 80"/>
                    <a:gd name="T7" fmla="*/ 50 h 161"/>
                    <a:gd name="T8" fmla="*/ 7 w 80"/>
                    <a:gd name="T9" fmla="*/ 54 h 161"/>
                    <a:gd name="T10" fmla="*/ 9 w 80"/>
                    <a:gd name="T11" fmla="*/ 57 h 161"/>
                    <a:gd name="T12" fmla="*/ 13 w 80"/>
                    <a:gd name="T13" fmla="*/ 60 h 161"/>
                    <a:gd name="T14" fmla="*/ 14 w 80"/>
                    <a:gd name="T15" fmla="*/ 63 h 161"/>
                    <a:gd name="T16" fmla="*/ 17 w 80"/>
                    <a:gd name="T17" fmla="*/ 69 h 161"/>
                    <a:gd name="T18" fmla="*/ 30 w 80"/>
                    <a:gd name="T19" fmla="*/ 88 h 161"/>
                    <a:gd name="T20" fmla="*/ 31 w 80"/>
                    <a:gd name="T21" fmla="*/ 91 h 161"/>
                    <a:gd name="T22" fmla="*/ 35 w 80"/>
                    <a:gd name="T23" fmla="*/ 94 h 161"/>
                    <a:gd name="T24" fmla="*/ 37 w 80"/>
                    <a:gd name="T25" fmla="*/ 97 h 161"/>
                    <a:gd name="T26" fmla="*/ 49 w 80"/>
                    <a:gd name="T27" fmla="*/ 115 h 161"/>
                    <a:gd name="T28" fmla="*/ 50 w 80"/>
                    <a:gd name="T29" fmla="*/ 118 h 161"/>
                    <a:gd name="T30" fmla="*/ 53 w 80"/>
                    <a:gd name="T31" fmla="*/ 124 h 161"/>
                    <a:gd name="T32" fmla="*/ 57 w 80"/>
                    <a:gd name="T33" fmla="*/ 127 h 161"/>
                    <a:gd name="T34" fmla="*/ 59 w 80"/>
                    <a:gd name="T35" fmla="*/ 130 h 161"/>
                    <a:gd name="T36" fmla="*/ 71 w 80"/>
                    <a:gd name="T37" fmla="*/ 148 h 161"/>
                    <a:gd name="T38" fmla="*/ 73 w 80"/>
                    <a:gd name="T39" fmla="*/ 151 h 161"/>
                    <a:gd name="T40" fmla="*/ 76 w 80"/>
                    <a:gd name="T41" fmla="*/ 157 h 161"/>
                    <a:gd name="T42" fmla="*/ 78 w 80"/>
                    <a:gd name="T43" fmla="*/ 161 h 161"/>
                    <a:gd name="T44" fmla="*/ 78 w 80"/>
                    <a:gd name="T45" fmla="*/ 155 h 161"/>
                    <a:gd name="T46" fmla="*/ 76 w 80"/>
                    <a:gd name="T47" fmla="*/ 149 h 161"/>
                    <a:gd name="T48" fmla="*/ 73 w 80"/>
                    <a:gd name="T49" fmla="*/ 143 h 161"/>
                    <a:gd name="T50" fmla="*/ 70 w 80"/>
                    <a:gd name="T51" fmla="*/ 137 h 161"/>
                    <a:gd name="T52" fmla="*/ 69 w 80"/>
                    <a:gd name="T53" fmla="*/ 134 h 161"/>
                    <a:gd name="T54" fmla="*/ 53 w 80"/>
                    <a:gd name="T55" fmla="*/ 104 h 161"/>
                    <a:gd name="T56" fmla="*/ 50 w 80"/>
                    <a:gd name="T57" fmla="*/ 98 h 161"/>
                    <a:gd name="T58" fmla="*/ 48 w 80"/>
                    <a:gd name="T59" fmla="*/ 92 h 161"/>
                    <a:gd name="T60" fmla="*/ 45 w 80"/>
                    <a:gd name="T61" fmla="*/ 86 h 161"/>
                    <a:gd name="T62" fmla="*/ 42 w 80"/>
                    <a:gd name="T63" fmla="*/ 80 h 161"/>
                    <a:gd name="T64" fmla="*/ 41 w 80"/>
                    <a:gd name="T65" fmla="*/ 77 h 161"/>
                    <a:gd name="T66" fmla="*/ 25 w 80"/>
                    <a:gd name="T67" fmla="*/ 47 h 161"/>
                    <a:gd name="T68" fmla="*/ 23 w 80"/>
                    <a:gd name="T69" fmla="*/ 41 h 161"/>
                    <a:gd name="T70" fmla="*/ 20 w 80"/>
                    <a:gd name="T71" fmla="*/ 35 h 161"/>
                    <a:gd name="T72" fmla="*/ 17 w 80"/>
                    <a:gd name="T73" fmla="*/ 29 h 161"/>
                    <a:gd name="T74" fmla="*/ 14 w 80"/>
                    <a:gd name="T75" fmla="*/ 23 h 161"/>
                    <a:gd name="T76" fmla="*/ 13 w 80"/>
                    <a:gd name="T77" fmla="*/ 20 h 161"/>
                    <a:gd name="T78" fmla="*/ 3 w 80"/>
                    <a:gd name="T79" fmla="*/ 0 h 16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0"/>
                    <a:gd name="T121" fmla="*/ 0 h 161"/>
                    <a:gd name="T122" fmla="*/ 80 w 80"/>
                    <a:gd name="T123" fmla="*/ 161 h 16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0" h="161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3" y="36"/>
                      </a:lnTo>
                      <a:lnTo>
                        <a:pt x="5" y="36"/>
                      </a:lnTo>
                      <a:lnTo>
                        <a:pt x="5" y="41"/>
                      </a:lnTo>
                      <a:lnTo>
                        <a:pt x="6" y="41"/>
                      </a:lnTo>
                      <a:lnTo>
                        <a:pt x="6" y="50"/>
                      </a:lnTo>
                      <a:lnTo>
                        <a:pt x="7" y="50"/>
                      </a:lnTo>
                      <a:lnTo>
                        <a:pt x="7" y="54"/>
                      </a:lnTo>
                      <a:lnTo>
                        <a:pt x="9" y="54"/>
                      </a:lnTo>
                      <a:lnTo>
                        <a:pt x="9" y="57"/>
                      </a:lnTo>
                      <a:lnTo>
                        <a:pt x="10" y="57"/>
                      </a:lnTo>
                      <a:lnTo>
                        <a:pt x="13" y="60"/>
                      </a:lnTo>
                      <a:lnTo>
                        <a:pt x="13" y="63"/>
                      </a:lnTo>
                      <a:lnTo>
                        <a:pt x="14" y="63"/>
                      </a:lnTo>
                      <a:lnTo>
                        <a:pt x="17" y="66"/>
                      </a:lnTo>
                      <a:lnTo>
                        <a:pt x="17" y="69"/>
                      </a:lnTo>
                      <a:lnTo>
                        <a:pt x="18" y="69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91"/>
                      </a:lnTo>
                      <a:lnTo>
                        <a:pt x="32" y="91"/>
                      </a:lnTo>
                      <a:lnTo>
                        <a:pt x="35" y="94"/>
                      </a:lnTo>
                      <a:lnTo>
                        <a:pt x="35" y="97"/>
                      </a:lnTo>
                      <a:lnTo>
                        <a:pt x="37" y="97"/>
                      </a:lnTo>
                      <a:lnTo>
                        <a:pt x="48" y="115"/>
                      </a:lnTo>
                      <a:lnTo>
                        <a:pt x="49" y="115"/>
                      </a:lnTo>
                      <a:lnTo>
                        <a:pt x="49" y="118"/>
                      </a:lnTo>
                      <a:lnTo>
                        <a:pt x="50" y="118"/>
                      </a:lnTo>
                      <a:lnTo>
                        <a:pt x="53" y="121"/>
                      </a:lnTo>
                      <a:lnTo>
                        <a:pt x="53" y="124"/>
                      </a:lnTo>
                      <a:lnTo>
                        <a:pt x="55" y="124"/>
                      </a:lnTo>
                      <a:lnTo>
                        <a:pt x="57" y="127"/>
                      </a:lnTo>
                      <a:lnTo>
                        <a:pt x="57" y="130"/>
                      </a:lnTo>
                      <a:lnTo>
                        <a:pt x="59" y="130"/>
                      </a:lnTo>
                      <a:lnTo>
                        <a:pt x="70" y="148"/>
                      </a:lnTo>
                      <a:lnTo>
                        <a:pt x="71" y="148"/>
                      </a:lnTo>
                      <a:lnTo>
                        <a:pt x="71" y="151"/>
                      </a:lnTo>
                      <a:lnTo>
                        <a:pt x="73" y="151"/>
                      </a:lnTo>
                      <a:lnTo>
                        <a:pt x="76" y="154"/>
                      </a:lnTo>
                      <a:lnTo>
                        <a:pt x="76" y="157"/>
                      </a:lnTo>
                      <a:lnTo>
                        <a:pt x="77" y="157"/>
                      </a:lnTo>
                      <a:lnTo>
                        <a:pt x="78" y="161"/>
                      </a:lnTo>
                      <a:lnTo>
                        <a:pt x="80" y="161"/>
                      </a:lnTo>
                      <a:lnTo>
                        <a:pt x="78" y="155"/>
                      </a:lnTo>
                      <a:lnTo>
                        <a:pt x="77" y="155"/>
                      </a:lnTo>
                      <a:lnTo>
                        <a:pt x="76" y="149"/>
                      </a:lnTo>
                      <a:lnTo>
                        <a:pt x="74" y="149"/>
                      </a:lnTo>
                      <a:lnTo>
                        <a:pt x="73" y="143"/>
                      </a:lnTo>
                      <a:lnTo>
                        <a:pt x="71" y="143"/>
                      </a:lnTo>
                      <a:lnTo>
                        <a:pt x="70" y="137"/>
                      </a:lnTo>
                      <a:lnTo>
                        <a:pt x="69" y="137"/>
                      </a:lnTo>
                      <a:lnTo>
                        <a:pt x="69" y="134"/>
                      </a:lnTo>
                      <a:lnTo>
                        <a:pt x="67" y="134"/>
                      </a:lnTo>
                      <a:lnTo>
                        <a:pt x="53" y="104"/>
                      </a:lnTo>
                      <a:lnTo>
                        <a:pt x="52" y="104"/>
                      </a:lnTo>
                      <a:lnTo>
                        <a:pt x="50" y="98"/>
                      </a:lnTo>
                      <a:lnTo>
                        <a:pt x="49" y="98"/>
                      </a:lnTo>
                      <a:lnTo>
                        <a:pt x="48" y="92"/>
                      </a:lnTo>
                      <a:lnTo>
                        <a:pt x="46" y="92"/>
                      </a:lnTo>
                      <a:lnTo>
                        <a:pt x="45" y="86"/>
                      </a:lnTo>
                      <a:lnTo>
                        <a:pt x="44" y="86"/>
                      </a:lnTo>
                      <a:lnTo>
                        <a:pt x="42" y="80"/>
                      </a:lnTo>
                      <a:lnTo>
                        <a:pt x="41" y="80"/>
                      </a:lnTo>
                      <a:lnTo>
                        <a:pt x="41" y="77"/>
                      </a:lnTo>
                      <a:lnTo>
                        <a:pt x="39" y="77"/>
                      </a:lnTo>
                      <a:lnTo>
                        <a:pt x="25" y="47"/>
                      </a:lnTo>
                      <a:lnTo>
                        <a:pt x="24" y="47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20" y="35"/>
                      </a:lnTo>
                      <a:lnTo>
                        <a:pt x="18" y="35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4" y="23"/>
                      </a:lnTo>
                      <a:lnTo>
                        <a:pt x="13" y="23"/>
                      </a:lnTo>
                      <a:lnTo>
                        <a:pt x="13" y="20"/>
                      </a:lnTo>
                      <a:lnTo>
                        <a:pt x="12" y="2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0" name="Freeform 209"/>
                <p:cNvSpPr>
                  <a:spLocks/>
                </p:cNvSpPr>
                <p:nvPr/>
              </p:nvSpPr>
              <p:spPr bwMode="auto">
                <a:xfrm>
                  <a:off x="853" y="1120"/>
                  <a:ext cx="73" cy="108"/>
                </a:xfrm>
                <a:custGeom>
                  <a:avLst/>
                  <a:gdLst>
                    <a:gd name="T0" fmla="*/ 0 w 73"/>
                    <a:gd name="T1" fmla="*/ 0 h 108"/>
                    <a:gd name="T2" fmla="*/ 2 w 73"/>
                    <a:gd name="T3" fmla="*/ 6 h 108"/>
                    <a:gd name="T4" fmla="*/ 3 w 73"/>
                    <a:gd name="T5" fmla="*/ 6 h 108"/>
                    <a:gd name="T6" fmla="*/ 5 w 73"/>
                    <a:gd name="T7" fmla="*/ 15 h 108"/>
                    <a:gd name="T8" fmla="*/ 6 w 73"/>
                    <a:gd name="T9" fmla="*/ 15 h 108"/>
                    <a:gd name="T10" fmla="*/ 6 w 73"/>
                    <a:gd name="T11" fmla="*/ 23 h 108"/>
                    <a:gd name="T12" fmla="*/ 7 w 73"/>
                    <a:gd name="T13" fmla="*/ 23 h 108"/>
                    <a:gd name="T14" fmla="*/ 9 w 73"/>
                    <a:gd name="T15" fmla="*/ 29 h 108"/>
                    <a:gd name="T16" fmla="*/ 10 w 73"/>
                    <a:gd name="T17" fmla="*/ 29 h 108"/>
                    <a:gd name="T18" fmla="*/ 10 w 73"/>
                    <a:gd name="T19" fmla="*/ 32 h 108"/>
                    <a:gd name="T20" fmla="*/ 11 w 73"/>
                    <a:gd name="T21" fmla="*/ 32 h 108"/>
                    <a:gd name="T22" fmla="*/ 11 w 73"/>
                    <a:gd name="T23" fmla="*/ 36 h 108"/>
                    <a:gd name="T24" fmla="*/ 13 w 73"/>
                    <a:gd name="T25" fmla="*/ 36 h 108"/>
                    <a:gd name="T26" fmla="*/ 14 w 73"/>
                    <a:gd name="T27" fmla="*/ 42 h 108"/>
                    <a:gd name="T28" fmla="*/ 16 w 73"/>
                    <a:gd name="T29" fmla="*/ 42 h 108"/>
                    <a:gd name="T30" fmla="*/ 16 w 73"/>
                    <a:gd name="T31" fmla="*/ 45 h 108"/>
                    <a:gd name="T32" fmla="*/ 17 w 73"/>
                    <a:gd name="T33" fmla="*/ 45 h 108"/>
                    <a:gd name="T34" fmla="*/ 17 w 73"/>
                    <a:gd name="T35" fmla="*/ 50 h 108"/>
                    <a:gd name="T36" fmla="*/ 18 w 73"/>
                    <a:gd name="T37" fmla="*/ 50 h 108"/>
                    <a:gd name="T38" fmla="*/ 20 w 73"/>
                    <a:gd name="T39" fmla="*/ 56 h 108"/>
                    <a:gd name="T40" fmla="*/ 21 w 73"/>
                    <a:gd name="T41" fmla="*/ 56 h 108"/>
                    <a:gd name="T42" fmla="*/ 41 w 73"/>
                    <a:gd name="T43" fmla="*/ 78 h 108"/>
                    <a:gd name="T44" fmla="*/ 43 w 73"/>
                    <a:gd name="T45" fmla="*/ 78 h 108"/>
                    <a:gd name="T46" fmla="*/ 70 w 73"/>
                    <a:gd name="T47" fmla="*/ 108 h 108"/>
                    <a:gd name="T48" fmla="*/ 73 w 73"/>
                    <a:gd name="T49" fmla="*/ 108 h 108"/>
                    <a:gd name="T50" fmla="*/ 73 w 73"/>
                    <a:gd name="T51" fmla="*/ 105 h 108"/>
                    <a:gd name="T52" fmla="*/ 71 w 73"/>
                    <a:gd name="T53" fmla="*/ 105 h 108"/>
                    <a:gd name="T54" fmla="*/ 64 w 73"/>
                    <a:gd name="T55" fmla="*/ 93 h 108"/>
                    <a:gd name="T56" fmla="*/ 63 w 73"/>
                    <a:gd name="T57" fmla="*/ 93 h 108"/>
                    <a:gd name="T58" fmla="*/ 63 w 73"/>
                    <a:gd name="T59" fmla="*/ 90 h 108"/>
                    <a:gd name="T60" fmla="*/ 62 w 73"/>
                    <a:gd name="T61" fmla="*/ 90 h 108"/>
                    <a:gd name="T62" fmla="*/ 59 w 73"/>
                    <a:gd name="T63" fmla="*/ 87 h 108"/>
                    <a:gd name="T64" fmla="*/ 59 w 73"/>
                    <a:gd name="T65" fmla="*/ 84 h 108"/>
                    <a:gd name="T66" fmla="*/ 57 w 73"/>
                    <a:gd name="T67" fmla="*/ 84 h 108"/>
                    <a:gd name="T68" fmla="*/ 55 w 73"/>
                    <a:gd name="T69" fmla="*/ 81 h 108"/>
                    <a:gd name="T70" fmla="*/ 55 w 73"/>
                    <a:gd name="T71" fmla="*/ 78 h 108"/>
                    <a:gd name="T72" fmla="*/ 53 w 73"/>
                    <a:gd name="T73" fmla="*/ 78 h 108"/>
                    <a:gd name="T74" fmla="*/ 42 w 73"/>
                    <a:gd name="T75" fmla="*/ 60 h 108"/>
                    <a:gd name="T76" fmla="*/ 41 w 73"/>
                    <a:gd name="T77" fmla="*/ 60 h 108"/>
                    <a:gd name="T78" fmla="*/ 41 w 73"/>
                    <a:gd name="T79" fmla="*/ 57 h 108"/>
                    <a:gd name="T80" fmla="*/ 39 w 73"/>
                    <a:gd name="T81" fmla="*/ 57 h 108"/>
                    <a:gd name="T82" fmla="*/ 37 w 73"/>
                    <a:gd name="T83" fmla="*/ 54 h 108"/>
                    <a:gd name="T84" fmla="*/ 37 w 73"/>
                    <a:gd name="T85" fmla="*/ 51 h 108"/>
                    <a:gd name="T86" fmla="*/ 35 w 73"/>
                    <a:gd name="T87" fmla="*/ 51 h 108"/>
                    <a:gd name="T88" fmla="*/ 32 w 73"/>
                    <a:gd name="T89" fmla="*/ 48 h 108"/>
                    <a:gd name="T90" fmla="*/ 32 w 73"/>
                    <a:gd name="T91" fmla="*/ 45 h 108"/>
                    <a:gd name="T92" fmla="*/ 31 w 73"/>
                    <a:gd name="T93" fmla="*/ 45 h 108"/>
                    <a:gd name="T94" fmla="*/ 24 w 73"/>
                    <a:gd name="T95" fmla="*/ 33 h 108"/>
                    <a:gd name="T96" fmla="*/ 23 w 73"/>
                    <a:gd name="T97" fmla="*/ 33 h 108"/>
                    <a:gd name="T98" fmla="*/ 23 w 73"/>
                    <a:gd name="T99" fmla="*/ 30 h 108"/>
                    <a:gd name="T100" fmla="*/ 21 w 73"/>
                    <a:gd name="T101" fmla="*/ 30 h 108"/>
                    <a:gd name="T102" fmla="*/ 18 w 73"/>
                    <a:gd name="T103" fmla="*/ 27 h 108"/>
                    <a:gd name="T104" fmla="*/ 18 w 73"/>
                    <a:gd name="T105" fmla="*/ 24 h 108"/>
                    <a:gd name="T106" fmla="*/ 17 w 73"/>
                    <a:gd name="T107" fmla="*/ 24 h 108"/>
                    <a:gd name="T108" fmla="*/ 14 w 73"/>
                    <a:gd name="T109" fmla="*/ 21 h 108"/>
                    <a:gd name="T110" fmla="*/ 14 w 73"/>
                    <a:gd name="T111" fmla="*/ 18 h 108"/>
                    <a:gd name="T112" fmla="*/ 13 w 73"/>
                    <a:gd name="T113" fmla="*/ 18 h 108"/>
                    <a:gd name="T114" fmla="*/ 2 w 73"/>
                    <a:gd name="T115" fmla="*/ 0 h 108"/>
                    <a:gd name="T116" fmla="*/ 0 w 73"/>
                    <a:gd name="T117" fmla="*/ 0 h 10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3"/>
                    <a:gd name="T178" fmla="*/ 0 h 108"/>
                    <a:gd name="T179" fmla="*/ 73 w 73"/>
                    <a:gd name="T180" fmla="*/ 108 h 10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3" h="108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9" y="29"/>
                      </a:lnTo>
                      <a:lnTo>
                        <a:pt x="10" y="29"/>
                      </a:lnTo>
                      <a:lnTo>
                        <a:pt x="10" y="32"/>
                      </a:lnTo>
                      <a:lnTo>
                        <a:pt x="11" y="32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4" y="42"/>
                      </a:lnTo>
                      <a:lnTo>
                        <a:pt x="16" y="42"/>
                      </a:lnTo>
                      <a:lnTo>
                        <a:pt x="16" y="45"/>
                      </a:lnTo>
                      <a:lnTo>
                        <a:pt x="17" y="45"/>
                      </a:lnTo>
                      <a:lnTo>
                        <a:pt x="17" y="50"/>
                      </a:lnTo>
                      <a:lnTo>
                        <a:pt x="18" y="50"/>
                      </a:lnTo>
                      <a:lnTo>
                        <a:pt x="20" y="56"/>
                      </a:lnTo>
                      <a:lnTo>
                        <a:pt x="21" y="56"/>
                      </a:lnTo>
                      <a:lnTo>
                        <a:pt x="41" y="78"/>
                      </a:lnTo>
                      <a:lnTo>
                        <a:pt x="43" y="78"/>
                      </a:lnTo>
                      <a:lnTo>
                        <a:pt x="70" y="108"/>
                      </a:lnTo>
                      <a:lnTo>
                        <a:pt x="73" y="108"/>
                      </a:lnTo>
                      <a:lnTo>
                        <a:pt x="73" y="105"/>
                      </a:lnTo>
                      <a:lnTo>
                        <a:pt x="71" y="105"/>
                      </a:lnTo>
                      <a:lnTo>
                        <a:pt x="64" y="93"/>
                      </a:lnTo>
                      <a:lnTo>
                        <a:pt x="63" y="93"/>
                      </a:lnTo>
                      <a:lnTo>
                        <a:pt x="63" y="90"/>
                      </a:lnTo>
                      <a:lnTo>
                        <a:pt x="62" y="90"/>
                      </a:lnTo>
                      <a:lnTo>
                        <a:pt x="59" y="87"/>
                      </a:lnTo>
                      <a:lnTo>
                        <a:pt x="59" y="84"/>
                      </a:lnTo>
                      <a:lnTo>
                        <a:pt x="57" y="84"/>
                      </a:lnTo>
                      <a:lnTo>
                        <a:pt x="55" y="81"/>
                      </a:lnTo>
                      <a:lnTo>
                        <a:pt x="55" y="78"/>
                      </a:lnTo>
                      <a:lnTo>
                        <a:pt x="53" y="78"/>
                      </a:lnTo>
                      <a:lnTo>
                        <a:pt x="42" y="60"/>
                      </a:lnTo>
                      <a:lnTo>
                        <a:pt x="41" y="60"/>
                      </a:lnTo>
                      <a:lnTo>
                        <a:pt x="41" y="57"/>
                      </a:lnTo>
                      <a:lnTo>
                        <a:pt x="39" y="57"/>
                      </a:lnTo>
                      <a:lnTo>
                        <a:pt x="37" y="54"/>
                      </a:lnTo>
                      <a:lnTo>
                        <a:pt x="37" y="51"/>
                      </a:lnTo>
                      <a:lnTo>
                        <a:pt x="35" y="51"/>
                      </a:lnTo>
                      <a:lnTo>
                        <a:pt x="32" y="48"/>
                      </a:lnTo>
                      <a:lnTo>
                        <a:pt x="32" y="45"/>
                      </a:lnTo>
                      <a:lnTo>
                        <a:pt x="31" y="45"/>
                      </a:lnTo>
                      <a:lnTo>
                        <a:pt x="24" y="33"/>
                      </a:lnTo>
                      <a:lnTo>
                        <a:pt x="23" y="33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8" y="27"/>
                      </a:lnTo>
                      <a:lnTo>
                        <a:pt x="18" y="24"/>
                      </a:lnTo>
                      <a:lnTo>
                        <a:pt x="17" y="24"/>
                      </a:ln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3C3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1" name="Freeform 210"/>
                <p:cNvSpPr>
                  <a:spLocks/>
                </p:cNvSpPr>
                <p:nvPr/>
              </p:nvSpPr>
              <p:spPr bwMode="auto">
                <a:xfrm>
                  <a:off x="873" y="1174"/>
                  <a:ext cx="53" cy="54"/>
                </a:xfrm>
                <a:custGeom>
                  <a:avLst/>
                  <a:gdLst>
                    <a:gd name="T0" fmla="*/ 0 w 53"/>
                    <a:gd name="T1" fmla="*/ 0 h 54"/>
                    <a:gd name="T2" fmla="*/ 14 w 53"/>
                    <a:gd name="T3" fmla="*/ 32 h 54"/>
                    <a:gd name="T4" fmla="*/ 17 w 53"/>
                    <a:gd name="T5" fmla="*/ 32 h 54"/>
                    <a:gd name="T6" fmla="*/ 17 w 53"/>
                    <a:gd name="T7" fmla="*/ 33 h 54"/>
                    <a:gd name="T8" fmla="*/ 19 w 53"/>
                    <a:gd name="T9" fmla="*/ 33 h 54"/>
                    <a:gd name="T10" fmla="*/ 21 w 53"/>
                    <a:gd name="T11" fmla="*/ 36 h 54"/>
                    <a:gd name="T12" fmla="*/ 23 w 53"/>
                    <a:gd name="T13" fmla="*/ 36 h 54"/>
                    <a:gd name="T14" fmla="*/ 23 w 53"/>
                    <a:gd name="T15" fmla="*/ 38 h 54"/>
                    <a:gd name="T16" fmla="*/ 26 w 53"/>
                    <a:gd name="T17" fmla="*/ 38 h 54"/>
                    <a:gd name="T18" fmla="*/ 28 w 53"/>
                    <a:gd name="T19" fmla="*/ 41 h 54"/>
                    <a:gd name="T20" fmla="*/ 30 w 53"/>
                    <a:gd name="T21" fmla="*/ 41 h 54"/>
                    <a:gd name="T22" fmla="*/ 30 w 53"/>
                    <a:gd name="T23" fmla="*/ 42 h 54"/>
                    <a:gd name="T24" fmla="*/ 33 w 53"/>
                    <a:gd name="T25" fmla="*/ 42 h 54"/>
                    <a:gd name="T26" fmla="*/ 33 w 53"/>
                    <a:gd name="T27" fmla="*/ 44 h 54"/>
                    <a:gd name="T28" fmla="*/ 36 w 53"/>
                    <a:gd name="T29" fmla="*/ 44 h 54"/>
                    <a:gd name="T30" fmla="*/ 37 w 53"/>
                    <a:gd name="T31" fmla="*/ 47 h 54"/>
                    <a:gd name="T32" fmla="*/ 40 w 53"/>
                    <a:gd name="T33" fmla="*/ 47 h 54"/>
                    <a:gd name="T34" fmla="*/ 40 w 53"/>
                    <a:gd name="T35" fmla="*/ 48 h 54"/>
                    <a:gd name="T36" fmla="*/ 43 w 53"/>
                    <a:gd name="T37" fmla="*/ 48 h 54"/>
                    <a:gd name="T38" fmla="*/ 44 w 53"/>
                    <a:gd name="T39" fmla="*/ 51 h 54"/>
                    <a:gd name="T40" fmla="*/ 47 w 53"/>
                    <a:gd name="T41" fmla="*/ 51 h 54"/>
                    <a:gd name="T42" fmla="*/ 47 w 53"/>
                    <a:gd name="T43" fmla="*/ 53 h 54"/>
                    <a:gd name="T44" fmla="*/ 50 w 53"/>
                    <a:gd name="T45" fmla="*/ 53 h 54"/>
                    <a:gd name="T46" fmla="*/ 50 w 53"/>
                    <a:gd name="T47" fmla="*/ 54 h 54"/>
                    <a:gd name="T48" fmla="*/ 53 w 53"/>
                    <a:gd name="T49" fmla="*/ 54 h 54"/>
                    <a:gd name="T50" fmla="*/ 53 w 53"/>
                    <a:gd name="T51" fmla="*/ 53 h 54"/>
                    <a:gd name="T52" fmla="*/ 50 w 53"/>
                    <a:gd name="T53" fmla="*/ 53 h 54"/>
                    <a:gd name="T54" fmla="*/ 23 w 53"/>
                    <a:gd name="T55" fmla="*/ 23 h 54"/>
                    <a:gd name="T56" fmla="*/ 21 w 53"/>
                    <a:gd name="T57" fmla="*/ 23 h 54"/>
                    <a:gd name="T58" fmla="*/ 1 w 53"/>
                    <a:gd name="T59" fmla="*/ 0 h 54"/>
                    <a:gd name="T60" fmla="*/ 0 w 53"/>
                    <a:gd name="T61" fmla="*/ 0 h 5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3"/>
                    <a:gd name="T94" fmla="*/ 0 h 54"/>
                    <a:gd name="T95" fmla="*/ 53 w 53"/>
                    <a:gd name="T96" fmla="*/ 54 h 5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3" h="54">
                      <a:moveTo>
                        <a:pt x="0" y="0"/>
                      </a:moveTo>
                      <a:lnTo>
                        <a:pt x="14" y="32"/>
                      </a:lnTo>
                      <a:lnTo>
                        <a:pt x="17" y="32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21" y="36"/>
                      </a:lnTo>
                      <a:lnTo>
                        <a:pt x="23" y="36"/>
                      </a:ln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42"/>
                      </a:lnTo>
                      <a:lnTo>
                        <a:pt x="33" y="42"/>
                      </a:lnTo>
                      <a:lnTo>
                        <a:pt x="33" y="44"/>
                      </a:lnTo>
                      <a:lnTo>
                        <a:pt x="36" y="44"/>
                      </a:lnTo>
                      <a:lnTo>
                        <a:pt x="37" y="47"/>
                      </a:lnTo>
                      <a:lnTo>
                        <a:pt x="40" y="47"/>
                      </a:lnTo>
                      <a:lnTo>
                        <a:pt x="40" y="48"/>
                      </a:lnTo>
                      <a:lnTo>
                        <a:pt x="43" y="48"/>
                      </a:lnTo>
                      <a:lnTo>
                        <a:pt x="44" y="51"/>
                      </a:lnTo>
                      <a:lnTo>
                        <a:pt x="47" y="51"/>
                      </a:lnTo>
                      <a:lnTo>
                        <a:pt x="47" y="53"/>
                      </a:lnTo>
                      <a:lnTo>
                        <a:pt x="50" y="53"/>
                      </a:lnTo>
                      <a:lnTo>
                        <a:pt x="50" y="54"/>
                      </a:lnTo>
                      <a:lnTo>
                        <a:pt x="53" y="54"/>
                      </a:lnTo>
                      <a:lnTo>
                        <a:pt x="53" y="53"/>
                      </a:lnTo>
                      <a:lnTo>
                        <a:pt x="50" y="53"/>
                      </a:lnTo>
                      <a:lnTo>
                        <a:pt x="23" y="23"/>
                      </a:lnTo>
                      <a:lnTo>
                        <a:pt x="21" y="23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2" name="Freeform 211"/>
                <p:cNvSpPr>
                  <a:spLocks/>
                </p:cNvSpPr>
                <p:nvPr/>
              </p:nvSpPr>
              <p:spPr bwMode="auto">
                <a:xfrm>
                  <a:off x="887" y="1204"/>
                  <a:ext cx="39" cy="24"/>
                </a:xfrm>
                <a:custGeom>
                  <a:avLst/>
                  <a:gdLst>
                    <a:gd name="T0" fmla="*/ 0 w 39"/>
                    <a:gd name="T1" fmla="*/ 0 h 24"/>
                    <a:gd name="T2" fmla="*/ 3 w 39"/>
                    <a:gd name="T3" fmla="*/ 3 h 24"/>
                    <a:gd name="T4" fmla="*/ 4 w 39"/>
                    <a:gd name="T5" fmla="*/ 9 h 24"/>
                    <a:gd name="T6" fmla="*/ 5 w 39"/>
                    <a:gd name="T7" fmla="*/ 9 h 24"/>
                    <a:gd name="T8" fmla="*/ 7 w 39"/>
                    <a:gd name="T9" fmla="*/ 14 h 24"/>
                    <a:gd name="T10" fmla="*/ 11 w 39"/>
                    <a:gd name="T11" fmla="*/ 14 h 24"/>
                    <a:gd name="T12" fmla="*/ 11 w 39"/>
                    <a:gd name="T13" fmla="*/ 15 h 24"/>
                    <a:gd name="T14" fmla="*/ 15 w 39"/>
                    <a:gd name="T15" fmla="*/ 15 h 24"/>
                    <a:gd name="T16" fmla="*/ 15 w 39"/>
                    <a:gd name="T17" fmla="*/ 17 h 24"/>
                    <a:gd name="T18" fmla="*/ 19 w 39"/>
                    <a:gd name="T19" fmla="*/ 17 h 24"/>
                    <a:gd name="T20" fmla="*/ 19 w 39"/>
                    <a:gd name="T21" fmla="*/ 18 h 24"/>
                    <a:gd name="T22" fmla="*/ 26 w 39"/>
                    <a:gd name="T23" fmla="*/ 20 h 24"/>
                    <a:gd name="T24" fmla="*/ 26 w 39"/>
                    <a:gd name="T25" fmla="*/ 21 h 24"/>
                    <a:gd name="T26" fmla="*/ 30 w 39"/>
                    <a:gd name="T27" fmla="*/ 21 h 24"/>
                    <a:gd name="T28" fmla="*/ 30 w 39"/>
                    <a:gd name="T29" fmla="*/ 23 h 24"/>
                    <a:gd name="T30" fmla="*/ 35 w 39"/>
                    <a:gd name="T31" fmla="*/ 23 h 24"/>
                    <a:gd name="T32" fmla="*/ 35 w 39"/>
                    <a:gd name="T33" fmla="*/ 24 h 24"/>
                    <a:gd name="T34" fmla="*/ 39 w 39"/>
                    <a:gd name="T35" fmla="*/ 24 h 24"/>
                    <a:gd name="T36" fmla="*/ 39 w 39"/>
                    <a:gd name="T37" fmla="*/ 23 h 24"/>
                    <a:gd name="T38" fmla="*/ 36 w 39"/>
                    <a:gd name="T39" fmla="*/ 23 h 24"/>
                    <a:gd name="T40" fmla="*/ 36 w 39"/>
                    <a:gd name="T41" fmla="*/ 21 h 24"/>
                    <a:gd name="T42" fmla="*/ 33 w 39"/>
                    <a:gd name="T43" fmla="*/ 21 h 24"/>
                    <a:gd name="T44" fmla="*/ 33 w 39"/>
                    <a:gd name="T45" fmla="*/ 20 h 24"/>
                    <a:gd name="T46" fmla="*/ 30 w 39"/>
                    <a:gd name="T47" fmla="*/ 20 h 24"/>
                    <a:gd name="T48" fmla="*/ 29 w 39"/>
                    <a:gd name="T49" fmla="*/ 17 h 24"/>
                    <a:gd name="T50" fmla="*/ 26 w 39"/>
                    <a:gd name="T51" fmla="*/ 17 h 24"/>
                    <a:gd name="T52" fmla="*/ 26 w 39"/>
                    <a:gd name="T53" fmla="*/ 15 h 24"/>
                    <a:gd name="T54" fmla="*/ 23 w 39"/>
                    <a:gd name="T55" fmla="*/ 15 h 24"/>
                    <a:gd name="T56" fmla="*/ 22 w 39"/>
                    <a:gd name="T57" fmla="*/ 12 h 24"/>
                    <a:gd name="T58" fmla="*/ 19 w 39"/>
                    <a:gd name="T59" fmla="*/ 12 h 24"/>
                    <a:gd name="T60" fmla="*/ 19 w 39"/>
                    <a:gd name="T61" fmla="*/ 11 h 24"/>
                    <a:gd name="T62" fmla="*/ 16 w 39"/>
                    <a:gd name="T63" fmla="*/ 11 h 24"/>
                    <a:gd name="T64" fmla="*/ 16 w 39"/>
                    <a:gd name="T65" fmla="*/ 9 h 24"/>
                    <a:gd name="T66" fmla="*/ 14 w 39"/>
                    <a:gd name="T67" fmla="*/ 9 h 24"/>
                    <a:gd name="T68" fmla="*/ 12 w 39"/>
                    <a:gd name="T69" fmla="*/ 6 h 24"/>
                    <a:gd name="T70" fmla="*/ 9 w 39"/>
                    <a:gd name="T71" fmla="*/ 6 h 24"/>
                    <a:gd name="T72" fmla="*/ 9 w 39"/>
                    <a:gd name="T73" fmla="*/ 5 h 24"/>
                    <a:gd name="T74" fmla="*/ 7 w 39"/>
                    <a:gd name="T75" fmla="*/ 5 h 24"/>
                    <a:gd name="T76" fmla="*/ 5 w 39"/>
                    <a:gd name="T77" fmla="*/ 2 h 24"/>
                    <a:gd name="T78" fmla="*/ 3 w 39"/>
                    <a:gd name="T79" fmla="*/ 2 h 24"/>
                    <a:gd name="T80" fmla="*/ 3 w 39"/>
                    <a:gd name="T81" fmla="*/ 0 h 24"/>
                    <a:gd name="T82" fmla="*/ 0 w 39"/>
                    <a:gd name="T83" fmla="*/ 0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24"/>
                    <a:gd name="T128" fmla="*/ 39 w 39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2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7" y="14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26" y="20"/>
                      </a:lnTo>
                      <a:lnTo>
                        <a:pt x="26" y="21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5" y="23"/>
                      </a:lnTo>
                      <a:lnTo>
                        <a:pt x="35" y="24"/>
                      </a:lnTo>
                      <a:lnTo>
                        <a:pt x="39" y="24"/>
                      </a:lnTo>
                      <a:lnTo>
                        <a:pt x="39" y="23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3" y="21"/>
                      </a:lnTo>
                      <a:lnTo>
                        <a:pt x="33" y="20"/>
                      </a:lnTo>
                      <a:lnTo>
                        <a:pt x="30" y="20"/>
                      </a:lnTo>
                      <a:lnTo>
                        <a:pt x="29" y="17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2" y="12"/>
                      </a:lnTo>
                      <a:lnTo>
                        <a:pt x="19" y="12"/>
                      </a:ln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3" name="Freeform 212"/>
                <p:cNvSpPr>
                  <a:spLocks/>
                </p:cNvSpPr>
                <p:nvPr/>
              </p:nvSpPr>
              <p:spPr bwMode="auto">
                <a:xfrm>
                  <a:off x="894" y="1216"/>
                  <a:ext cx="32" cy="12"/>
                </a:xfrm>
                <a:custGeom>
                  <a:avLst/>
                  <a:gdLst>
                    <a:gd name="T0" fmla="*/ 0 w 32"/>
                    <a:gd name="T1" fmla="*/ 0 h 12"/>
                    <a:gd name="T2" fmla="*/ 2 w 32"/>
                    <a:gd name="T3" fmla="*/ 6 h 12"/>
                    <a:gd name="T4" fmla="*/ 4 w 32"/>
                    <a:gd name="T5" fmla="*/ 6 h 12"/>
                    <a:gd name="T6" fmla="*/ 4 w 32"/>
                    <a:gd name="T7" fmla="*/ 9 h 12"/>
                    <a:gd name="T8" fmla="*/ 14 w 32"/>
                    <a:gd name="T9" fmla="*/ 9 h 12"/>
                    <a:gd name="T10" fmla="*/ 14 w 32"/>
                    <a:gd name="T11" fmla="*/ 11 h 12"/>
                    <a:gd name="T12" fmla="*/ 32 w 32"/>
                    <a:gd name="T13" fmla="*/ 12 h 12"/>
                    <a:gd name="T14" fmla="*/ 32 w 32"/>
                    <a:gd name="T15" fmla="*/ 11 h 12"/>
                    <a:gd name="T16" fmla="*/ 28 w 32"/>
                    <a:gd name="T17" fmla="*/ 11 h 12"/>
                    <a:gd name="T18" fmla="*/ 28 w 32"/>
                    <a:gd name="T19" fmla="*/ 9 h 12"/>
                    <a:gd name="T20" fmla="*/ 23 w 32"/>
                    <a:gd name="T21" fmla="*/ 9 h 12"/>
                    <a:gd name="T22" fmla="*/ 23 w 32"/>
                    <a:gd name="T23" fmla="*/ 8 h 12"/>
                    <a:gd name="T24" fmla="*/ 19 w 32"/>
                    <a:gd name="T25" fmla="*/ 8 h 12"/>
                    <a:gd name="T26" fmla="*/ 19 w 32"/>
                    <a:gd name="T27" fmla="*/ 6 h 12"/>
                    <a:gd name="T28" fmla="*/ 15 w 32"/>
                    <a:gd name="T29" fmla="*/ 6 h 12"/>
                    <a:gd name="T30" fmla="*/ 15 w 32"/>
                    <a:gd name="T31" fmla="*/ 5 h 12"/>
                    <a:gd name="T32" fmla="*/ 8 w 32"/>
                    <a:gd name="T33" fmla="*/ 3 h 12"/>
                    <a:gd name="T34" fmla="*/ 8 w 32"/>
                    <a:gd name="T35" fmla="*/ 2 h 12"/>
                    <a:gd name="T36" fmla="*/ 4 w 32"/>
                    <a:gd name="T37" fmla="*/ 2 h 12"/>
                    <a:gd name="T38" fmla="*/ 4 w 32"/>
                    <a:gd name="T39" fmla="*/ 0 h 12"/>
                    <a:gd name="T40" fmla="*/ 0 w 32"/>
                    <a:gd name="T41" fmla="*/ 0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"/>
                    <a:gd name="T64" fmla="*/ 0 h 12"/>
                    <a:gd name="T65" fmla="*/ 32 w 32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" h="12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32" y="12"/>
                      </a:lnTo>
                      <a:lnTo>
                        <a:pt x="32" y="11"/>
                      </a:lnTo>
                      <a:lnTo>
                        <a:pt x="28" y="11"/>
                      </a:lnTo>
                      <a:lnTo>
                        <a:pt x="28" y="9"/>
                      </a:lnTo>
                      <a:lnTo>
                        <a:pt x="23" y="9"/>
                      </a:lnTo>
                      <a:lnTo>
                        <a:pt x="23" y="8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4" name="Freeform 213"/>
                <p:cNvSpPr>
                  <a:spLocks/>
                </p:cNvSpPr>
                <p:nvPr/>
              </p:nvSpPr>
              <p:spPr bwMode="auto">
                <a:xfrm>
                  <a:off x="898" y="1224"/>
                  <a:ext cx="28" cy="4"/>
                </a:xfrm>
                <a:custGeom>
                  <a:avLst/>
                  <a:gdLst>
                    <a:gd name="T0" fmla="*/ 0 w 28"/>
                    <a:gd name="T1" fmla="*/ 0 h 4"/>
                    <a:gd name="T2" fmla="*/ 1 w 28"/>
                    <a:gd name="T3" fmla="*/ 4 h 4"/>
                    <a:gd name="T4" fmla="*/ 28 w 28"/>
                    <a:gd name="T5" fmla="*/ 4 h 4"/>
                    <a:gd name="T6" fmla="*/ 28 w 28"/>
                    <a:gd name="T7" fmla="*/ 3 h 4"/>
                    <a:gd name="T8" fmla="*/ 18 w 28"/>
                    <a:gd name="T9" fmla="*/ 3 h 4"/>
                    <a:gd name="T10" fmla="*/ 18 w 28"/>
                    <a:gd name="T11" fmla="*/ 1 h 4"/>
                    <a:gd name="T12" fmla="*/ 10 w 28"/>
                    <a:gd name="T13" fmla="*/ 1 h 4"/>
                    <a:gd name="T14" fmla="*/ 10 w 28"/>
                    <a:gd name="T15" fmla="*/ 0 h 4"/>
                    <a:gd name="T16" fmla="*/ 0 w 28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4"/>
                    <a:gd name="T29" fmla="*/ 28 w 28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4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8" y="4"/>
                      </a:lnTo>
                      <a:lnTo>
                        <a:pt x="28" y="3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5" name="Freeform 214"/>
                <p:cNvSpPr>
                  <a:spLocks/>
                </p:cNvSpPr>
                <p:nvPr/>
              </p:nvSpPr>
              <p:spPr bwMode="auto">
                <a:xfrm>
                  <a:off x="846" y="1045"/>
                  <a:ext cx="195" cy="315"/>
                </a:xfrm>
                <a:custGeom>
                  <a:avLst/>
                  <a:gdLst>
                    <a:gd name="T0" fmla="*/ 55 w 195"/>
                    <a:gd name="T1" fmla="*/ 185 h 315"/>
                    <a:gd name="T2" fmla="*/ 73 w 195"/>
                    <a:gd name="T3" fmla="*/ 215 h 315"/>
                    <a:gd name="T4" fmla="*/ 92 w 195"/>
                    <a:gd name="T5" fmla="*/ 244 h 315"/>
                    <a:gd name="T6" fmla="*/ 112 w 195"/>
                    <a:gd name="T7" fmla="*/ 266 h 315"/>
                    <a:gd name="T8" fmla="*/ 130 w 195"/>
                    <a:gd name="T9" fmla="*/ 286 h 315"/>
                    <a:gd name="T10" fmla="*/ 147 w 195"/>
                    <a:gd name="T11" fmla="*/ 301 h 315"/>
                    <a:gd name="T12" fmla="*/ 162 w 195"/>
                    <a:gd name="T13" fmla="*/ 310 h 315"/>
                    <a:gd name="T14" fmla="*/ 176 w 195"/>
                    <a:gd name="T15" fmla="*/ 315 h 315"/>
                    <a:gd name="T16" fmla="*/ 186 w 195"/>
                    <a:gd name="T17" fmla="*/ 312 h 315"/>
                    <a:gd name="T18" fmla="*/ 193 w 195"/>
                    <a:gd name="T19" fmla="*/ 303 h 315"/>
                    <a:gd name="T20" fmla="*/ 195 w 195"/>
                    <a:gd name="T21" fmla="*/ 288 h 315"/>
                    <a:gd name="T22" fmla="*/ 194 w 195"/>
                    <a:gd name="T23" fmla="*/ 269 h 315"/>
                    <a:gd name="T24" fmla="*/ 190 w 195"/>
                    <a:gd name="T25" fmla="*/ 245 h 315"/>
                    <a:gd name="T26" fmla="*/ 183 w 195"/>
                    <a:gd name="T27" fmla="*/ 220 h 315"/>
                    <a:gd name="T28" fmla="*/ 172 w 195"/>
                    <a:gd name="T29" fmla="*/ 191 h 315"/>
                    <a:gd name="T30" fmla="*/ 158 w 195"/>
                    <a:gd name="T31" fmla="*/ 159 h 315"/>
                    <a:gd name="T32" fmla="*/ 141 w 195"/>
                    <a:gd name="T33" fmla="*/ 128 h 315"/>
                    <a:gd name="T34" fmla="*/ 123 w 195"/>
                    <a:gd name="T35" fmla="*/ 98 h 315"/>
                    <a:gd name="T36" fmla="*/ 103 w 195"/>
                    <a:gd name="T37" fmla="*/ 70 h 315"/>
                    <a:gd name="T38" fmla="*/ 84 w 195"/>
                    <a:gd name="T39" fmla="*/ 46 h 315"/>
                    <a:gd name="T40" fmla="*/ 66 w 195"/>
                    <a:gd name="T41" fmla="*/ 27 h 315"/>
                    <a:gd name="T42" fmla="*/ 49 w 195"/>
                    <a:gd name="T43" fmla="*/ 13 h 315"/>
                    <a:gd name="T44" fmla="*/ 34 w 195"/>
                    <a:gd name="T45" fmla="*/ 3 h 315"/>
                    <a:gd name="T46" fmla="*/ 20 w 195"/>
                    <a:gd name="T47" fmla="*/ 0 h 315"/>
                    <a:gd name="T48" fmla="*/ 10 w 195"/>
                    <a:gd name="T49" fmla="*/ 3 h 315"/>
                    <a:gd name="T50" fmla="*/ 3 w 195"/>
                    <a:gd name="T51" fmla="*/ 12 h 315"/>
                    <a:gd name="T52" fmla="*/ 0 w 195"/>
                    <a:gd name="T53" fmla="*/ 25 h 315"/>
                    <a:gd name="T54" fmla="*/ 0 w 195"/>
                    <a:gd name="T55" fmla="*/ 45 h 315"/>
                    <a:gd name="T56" fmla="*/ 6 w 195"/>
                    <a:gd name="T57" fmla="*/ 67 h 315"/>
                    <a:gd name="T58" fmla="*/ 13 w 195"/>
                    <a:gd name="T59" fmla="*/ 95 h 315"/>
                    <a:gd name="T60" fmla="*/ 24 w 195"/>
                    <a:gd name="T61" fmla="*/ 123 h 315"/>
                    <a:gd name="T62" fmla="*/ 38 w 195"/>
                    <a:gd name="T63" fmla="*/ 153 h 315"/>
                    <a:gd name="T64" fmla="*/ 55 w 195"/>
                    <a:gd name="T65" fmla="*/ 185 h 3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5"/>
                    <a:gd name="T100" fmla="*/ 0 h 315"/>
                    <a:gd name="T101" fmla="*/ 195 w 195"/>
                    <a:gd name="T102" fmla="*/ 315 h 3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5" h="315">
                      <a:moveTo>
                        <a:pt x="55" y="185"/>
                      </a:moveTo>
                      <a:lnTo>
                        <a:pt x="73" y="215"/>
                      </a:lnTo>
                      <a:lnTo>
                        <a:pt x="92" y="244"/>
                      </a:lnTo>
                      <a:lnTo>
                        <a:pt x="112" y="266"/>
                      </a:lnTo>
                      <a:lnTo>
                        <a:pt x="130" y="286"/>
                      </a:lnTo>
                      <a:lnTo>
                        <a:pt x="147" y="301"/>
                      </a:lnTo>
                      <a:lnTo>
                        <a:pt x="162" y="310"/>
                      </a:lnTo>
                      <a:lnTo>
                        <a:pt x="176" y="315"/>
                      </a:lnTo>
                      <a:lnTo>
                        <a:pt x="186" y="312"/>
                      </a:lnTo>
                      <a:lnTo>
                        <a:pt x="193" y="303"/>
                      </a:lnTo>
                      <a:lnTo>
                        <a:pt x="195" y="288"/>
                      </a:lnTo>
                      <a:lnTo>
                        <a:pt x="194" y="269"/>
                      </a:lnTo>
                      <a:lnTo>
                        <a:pt x="190" y="245"/>
                      </a:lnTo>
                      <a:lnTo>
                        <a:pt x="183" y="220"/>
                      </a:lnTo>
                      <a:lnTo>
                        <a:pt x="172" y="191"/>
                      </a:lnTo>
                      <a:lnTo>
                        <a:pt x="158" y="159"/>
                      </a:lnTo>
                      <a:lnTo>
                        <a:pt x="141" y="128"/>
                      </a:lnTo>
                      <a:lnTo>
                        <a:pt x="123" y="98"/>
                      </a:lnTo>
                      <a:lnTo>
                        <a:pt x="103" y="70"/>
                      </a:lnTo>
                      <a:lnTo>
                        <a:pt x="84" y="46"/>
                      </a:lnTo>
                      <a:lnTo>
                        <a:pt x="66" y="27"/>
                      </a:lnTo>
                      <a:lnTo>
                        <a:pt x="49" y="13"/>
                      </a:lnTo>
                      <a:lnTo>
                        <a:pt x="34" y="3"/>
                      </a:lnTo>
                      <a:lnTo>
                        <a:pt x="20" y="0"/>
                      </a:lnTo>
                      <a:lnTo>
                        <a:pt x="10" y="3"/>
                      </a:lnTo>
                      <a:lnTo>
                        <a:pt x="3" y="12"/>
                      </a:lnTo>
                      <a:lnTo>
                        <a:pt x="0" y="25"/>
                      </a:lnTo>
                      <a:lnTo>
                        <a:pt x="0" y="45"/>
                      </a:lnTo>
                      <a:lnTo>
                        <a:pt x="6" y="67"/>
                      </a:lnTo>
                      <a:lnTo>
                        <a:pt x="13" y="95"/>
                      </a:lnTo>
                      <a:lnTo>
                        <a:pt x="24" y="123"/>
                      </a:lnTo>
                      <a:lnTo>
                        <a:pt x="38" y="153"/>
                      </a:lnTo>
                      <a:lnTo>
                        <a:pt x="55" y="18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6" name="Freeform 215"/>
                <p:cNvSpPr>
                  <a:spLocks/>
                </p:cNvSpPr>
                <p:nvPr/>
              </p:nvSpPr>
              <p:spPr bwMode="auto">
                <a:xfrm>
                  <a:off x="987" y="1108"/>
                  <a:ext cx="61" cy="126"/>
                </a:xfrm>
                <a:custGeom>
                  <a:avLst/>
                  <a:gdLst>
                    <a:gd name="T0" fmla="*/ 0 w 61"/>
                    <a:gd name="T1" fmla="*/ 125 h 126"/>
                    <a:gd name="T2" fmla="*/ 3 w 61"/>
                    <a:gd name="T3" fmla="*/ 126 h 126"/>
                    <a:gd name="T4" fmla="*/ 61 w 61"/>
                    <a:gd name="T5" fmla="*/ 1 h 126"/>
                    <a:gd name="T6" fmla="*/ 58 w 61"/>
                    <a:gd name="T7" fmla="*/ 0 h 126"/>
                    <a:gd name="T8" fmla="*/ 0 w 61"/>
                    <a:gd name="T9" fmla="*/ 125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26"/>
                    <a:gd name="T17" fmla="*/ 61 w 61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26">
                      <a:moveTo>
                        <a:pt x="0" y="125"/>
                      </a:moveTo>
                      <a:lnTo>
                        <a:pt x="3" y="126"/>
                      </a:lnTo>
                      <a:lnTo>
                        <a:pt x="61" y="1"/>
                      </a:lnTo>
                      <a:lnTo>
                        <a:pt x="58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7" name="Freeform 216"/>
                <p:cNvSpPr>
                  <a:spLocks/>
                </p:cNvSpPr>
                <p:nvPr/>
              </p:nvSpPr>
              <p:spPr bwMode="auto">
                <a:xfrm>
                  <a:off x="995" y="1121"/>
                  <a:ext cx="35" cy="59"/>
                </a:xfrm>
                <a:custGeom>
                  <a:avLst/>
                  <a:gdLst>
                    <a:gd name="T0" fmla="*/ 35 w 35"/>
                    <a:gd name="T1" fmla="*/ 59 h 59"/>
                    <a:gd name="T2" fmla="*/ 30 w 35"/>
                    <a:gd name="T3" fmla="*/ 59 h 59"/>
                    <a:gd name="T4" fmla="*/ 23 w 35"/>
                    <a:gd name="T5" fmla="*/ 56 h 59"/>
                    <a:gd name="T6" fmla="*/ 16 w 35"/>
                    <a:gd name="T7" fmla="*/ 47 h 59"/>
                    <a:gd name="T8" fmla="*/ 9 w 35"/>
                    <a:gd name="T9" fmla="*/ 37 h 59"/>
                    <a:gd name="T10" fmla="*/ 6 w 35"/>
                    <a:gd name="T11" fmla="*/ 32 h 59"/>
                    <a:gd name="T12" fmla="*/ 2 w 35"/>
                    <a:gd name="T13" fmla="*/ 22 h 59"/>
                    <a:gd name="T14" fmla="*/ 0 w 35"/>
                    <a:gd name="T15" fmla="*/ 12 h 59"/>
                    <a:gd name="T16" fmla="*/ 0 w 35"/>
                    <a:gd name="T17" fmla="*/ 5 h 59"/>
                    <a:gd name="T18" fmla="*/ 2 w 35"/>
                    <a:gd name="T19" fmla="*/ 0 h 59"/>
                    <a:gd name="T20" fmla="*/ 35 w 35"/>
                    <a:gd name="T21" fmla="*/ 59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"/>
                    <a:gd name="T34" fmla="*/ 0 h 59"/>
                    <a:gd name="T35" fmla="*/ 35 w 35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" h="59">
                      <a:moveTo>
                        <a:pt x="35" y="59"/>
                      </a:moveTo>
                      <a:lnTo>
                        <a:pt x="30" y="59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9" y="37"/>
                      </a:lnTo>
                      <a:lnTo>
                        <a:pt x="6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35" y="5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8" name="Freeform 217"/>
                <p:cNvSpPr>
                  <a:spLocks/>
                </p:cNvSpPr>
                <p:nvPr/>
              </p:nvSpPr>
              <p:spPr bwMode="auto">
                <a:xfrm>
                  <a:off x="995" y="1121"/>
                  <a:ext cx="38" cy="59"/>
                </a:xfrm>
                <a:custGeom>
                  <a:avLst/>
                  <a:gdLst>
                    <a:gd name="T0" fmla="*/ 12 w 38"/>
                    <a:gd name="T1" fmla="*/ 35 h 59"/>
                    <a:gd name="T2" fmla="*/ 18 w 38"/>
                    <a:gd name="T3" fmla="*/ 46 h 59"/>
                    <a:gd name="T4" fmla="*/ 25 w 38"/>
                    <a:gd name="T5" fmla="*/ 55 h 59"/>
                    <a:gd name="T6" fmla="*/ 31 w 38"/>
                    <a:gd name="T7" fmla="*/ 59 h 59"/>
                    <a:gd name="T8" fmla="*/ 35 w 38"/>
                    <a:gd name="T9" fmla="*/ 59 h 59"/>
                    <a:gd name="T10" fmla="*/ 38 w 38"/>
                    <a:gd name="T11" fmla="*/ 55 h 59"/>
                    <a:gd name="T12" fmla="*/ 37 w 38"/>
                    <a:gd name="T13" fmla="*/ 47 h 59"/>
                    <a:gd name="T14" fmla="*/ 32 w 38"/>
                    <a:gd name="T15" fmla="*/ 37 h 59"/>
                    <a:gd name="T16" fmla="*/ 27 w 38"/>
                    <a:gd name="T17" fmla="*/ 25 h 59"/>
                    <a:gd name="T18" fmla="*/ 20 w 38"/>
                    <a:gd name="T19" fmla="*/ 14 h 59"/>
                    <a:gd name="T20" fmla="*/ 13 w 38"/>
                    <a:gd name="T21" fmla="*/ 5 h 59"/>
                    <a:gd name="T22" fmla="*/ 7 w 38"/>
                    <a:gd name="T23" fmla="*/ 0 h 59"/>
                    <a:gd name="T24" fmla="*/ 3 w 38"/>
                    <a:gd name="T25" fmla="*/ 0 h 59"/>
                    <a:gd name="T26" fmla="*/ 0 w 38"/>
                    <a:gd name="T27" fmla="*/ 5 h 59"/>
                    <a:gd name="T28" fmla="*/ 2 w 38"/>
                    <a:gd name="T29" fmla="*/ 12 h 59"/>
                    <a:gd name="T30" fmla="*/ 6 w 38"/>
                    <a:gd name="T31" fmla="*/ 23 h 59"/>
                    <a:gd name="T32" fmla="*/ 12 w 38"/>
                    <a:gd name="T33" fmla="*/ 35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59"/>
                    <a:gd name="T53" fmla="*/ 38 w 38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59">
                      <a:moveTo>
                        <a:pt x="12" y="35"/>
                      </a:moveTo>
                      <a:lnTo>
                        <a:pt x="18" y="46"/>
                      </a:lnTo>
                      <a:lnTo>
                        <a:pt x="25" y="55"/>
                      </a:lnTo>
                      <a:lnTo>
                        <a:pt x="31" y="59"/>
                      </a:lnTo>
                      <a:lnTo>
                        <a:pt x="35" y="59"/>
                      </a:lnTo>
                      <a:lnTo>
                        <a:pt x="38" y="55"/>
                      </a:lnTo>
                      <a:lnTo>
                        <a:pt x="37" y="47"/>
                      </a:lnTo>
                      <a:lnTo>
                        <a:pt x="32" y="37"/>
                      </a:lnTo>
                      <a:lnTo>
                        <a:pt x="27" y="25"/>
                      </a:lnTo>
                      <a:lnTo>
                        <a:pt x="20" y="14"/>
                      </a:lnTo>
                      <a:lnTo>
                        <a:pt x="13" y="5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2" y="12"/>
                      </a:lnTo>
                      <a:lnTo>
                        <a:pt x="6" y="23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29" name="Freeform 218"/>
                <p:cNvSpPr>
                  <a:spLocks/>
                </p:cNvSpPr>
                <p:nvPr/>
              </p:nvSpPr>
              <p:spPr bwMode="auto">
                <a:xfrm>
                  <a:off x="940" y="1108"/>
                  <a:ext cx="110" cy="166"/>
                </a:xfrm>
                <a:custGeom>
                  <a:avLst/>
                  <a:gdLst>
                    <a:gd name="T0" fmla="*/ 101 w 110"/>
                    <a:gd name="T1" fmla="*/ 4 h 166"/>
                    <a:gd name="T2" fmla="*/ 99 w 110"/>
                    <a:gd name="T3" fmla="*/ 12 h 166"/>
                    <a:gd name="T4" fmla="*/ 92 w 110"/>
                    <a:gd name="T5" fmla="*/ 19 h 166"/>
                    <a:gd name="T6" fmla="*/ 89 w 110"/>
                    <a:gd name="T7" fmla="*/ 27 h 166"/>
                    <a:gd name="T8" fmla="*/ 82 w 110"/>
                    <a:gd name="T9" fmla="*/ 35 h 166"/>
                    <a:gd name="T10" fmla="*/ 78 w 110"/>
                    <a:gd name="T11" fmla="*/ 44 h 166"/>
                    <a:gd name="T12" fmla="*/ 72 w 110"/>
                    <a:gd name="T13" fmla="*/ 50 h 166"/>
                    <a:gd name="T14" fmla="*/ 68 w 110"/>
                    <a:gd name="T15" fmla="*/ 59 h 166"/>
                    <a:gd name="T16" fmla="*/ 62 w 110"/>
                    <a:gd name="T17" fmla="*/ 65 h 166"/>
                    <a:gd name="T18" fmla="*/ 58 w 110"/>
                    <a:gd name="T19" fmla="*/ 74 h 166"/>
                    <a:gd name="T20" fmla="*/ 51 w 110"/>
                    <a:gd name="T21" fmla="*/ 81 h 166"/>
                    <a:gd name="T22" fmla="*/ 48 w 110"/>
                    <a:gd name="T23" fmla="*/ 89 h 166"/>
                    <a:gd name="T24" fmla="*/ 41 w 110"/>
                    <a:gd name="T25" fmla="*/ 96 h 166"/>
                    <a:gd name="T26" fmla="*/ 39 w 110"/>
                    <a:gd name="T27" fmla="*/ 104 h 166"/>
                    <a:gd name="T28" fmla="*/ 32 w 110"/>
                    <a:gd name="T29" fmla="*/ 111 h 166"/>
                    <a:gd name="T30" fmla="*/ 29 w 110"/>
                    <a:gd name="T31" fmla="*/ 119 h 166"/>
                    <a:gd name="T32" fmla="*/ 22 w 110"/>
                    <a:gd name="T33" fmla="*/ 126 h 166"/>
                    <a:gd name="T34" fmla="*/ 19 w 110"/>
                    <a:gd name="T35" fmla="*/ 134 h 166"/>
                    <a:gd name="T36" fmla="*/ 12 w 110"/>
                    <a:gd name="T37" fmla="*/ 142 h 166"/>
                    <a:gd name="T38" fmla="*/ 9 w 110"/>
                    <a:gd name="T39" fmla="*/ 149 h 166"/>
                    <a:gd name="T40" fmla="*/ 2 w 110"/>
                    <a:gd name="T41" fmla="*/ 157 h 166"/>
                    <a:gd name="T42" fmla="*/ 2 w 110"/>
                    <a:gd name="T43" fmla="*/ 166 h 166"/>
                    <a:gd name="T44" fmla="*/ 8 w 110"/>
                    <a:gd name="T45" fmla="*/ 163 h 166"/>
                    <a:gd name="T46" fmla="*/ 11 w 110"/>
                    <a:gd name="T47" fmla="*/ 155 h 166"/>
                    <a:gd name="T48" fmla="*/ 18 w 110"/>
                    <a:gd name="T49" fmla="*/ 148 h 166"/>
                    <a:gd name="T50" fmla="*/ 21 w 110"/>
                    <a:gd name="T51" fmla="*/ 140 h 166"/>
                    <a:gd name="T52" fmla="*/ 28 w 110"/>
                    <a:gd name="T53" fmla="*/ 133 h 166"/>
                    <a:gd name="T54" fmla="*/ 30 w 110"/>
                    <a:gd name="T55" fmla="*/ 125 h 166"/>
                    <a:gd name="T56" fmla="*/ 37 w 110"/>
                    <a:gd name="T57" fmla="*/ 117 h 166"/>
                    <a:gd name="T58" fmla="*/ 41 w 110"/>
                    <a:gd name="T59" fmla="*/ 108 h 166"/>
                    <a:gd name="T60" fmla="*/ 47 w 110"/>
                    <a:gd name="T61" fmla="*/ 102 h 166"/>
                    <a:gd name="T62" fmla="*/ 51 w 110"/>
                    <a:gd name="T63" fmla="*/ 93 h 166"/>
                    <a:gd name="T64" fmla="*/ 57 w 110"/>
                    <a:gd name="T65" fmla="*/ 87 h 166"/>
                    <a:gd name="T66" fmla="*/ 61 w 110"/>
                    <a:gd name="T67" fmla="*/ 78 h 166"/>
                    <a:gd name="T68" fmla="*/ 68 w 110"/>
                    <a:gd name="T69" fmla="*/ 71 h 166"/>
                    <a:gd name="T70" fmla="*/ 71 w 110"/>
                    <a:gd name="T71" fmla="*/ 63 h 166"/>
                    <a:gd name="T72" fmla="*/ 78 w 110"/>
                    <a:gd name="T73" fmla="*/ 56 h 166"/>
                    <a:gd name="T74" fmla="*/ 80 w 110"/>
                    <a:gd name="T75" fmla="*/ 48 h 166"/>
                    <a:gd name="T76" fmla="*/ 87 w 110"/>
                    <a:gd name="T77" fmla="*/ 41 h 166"/>
                    <a:gd name="T78" fmla="*/ 90 w 110"/>
                    <a:gd name="T79" fmla="*/ 33 h 166"/>
                    <a:gd name="T80" fmla="*/ 97 w 110"/>
                    <a:gd name="T81" fmla="*/ 25 h 166"/>
                    <a:gd name="T82" fmla="*/ 100 w 110"/>
                    <a:gd name="T83" fmla="*/ 18 h 166"/>
                    <a:gd name="T84" fmla="*/ 107 w 110"/>
                    <a:gd name="T85" fmla="*/ 10 h 166"/>
                    <a:gd name="T86" fmla="*/ 110 w 110"/>
                    <a:gd name="T87" fmla="*/ 3 h 166"/>
                    <a:gd name="T88" fmla="*/ 104 w 110"/>
                    <a:gd name="T89" fmla="*/ 0 h 16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0"/>
                    <a:gd name="T136" fmla="*/ 0 h 166"/>
                    <a:gd name="T137" fmla="*/ 110 w 110"/>
                    <a:gd name="T138" fmla="*/ 166 h 16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0" h="166">
                      <a:moveTo>
                        <a:pt x="104" y="0"/>
                      </a:moveTo>
                      <a:lnTo>
                        <a:pt x="104" y="3"/>
                      </a:lnTo>
                      <a:lnTo>
                        <a:pt x="101" y="4"/>
                      </a:lnTo>
                      <a:lnTo>
                        <a:pt x="101" y="7"/>
                      </a:lnTo>
                      <a:lnTo>
                        <a:pt x="99" y="9"/>
                      </a:lnTo>
                      <a:lnTo>
                        <a:pt x="99" y="12"/>
                      </a:lnTo>
                      <a:lnTo>
                        <a:pt x="94" y="15"/>
                      </a:lnTo>
                      <a:lnTo>
                        <a:pt x="94" y="18"/>
                      </a:lnTo>
                      <a:lnTo>
                        <a:pt x="92" y="19"/>
                      </a:lnTo>
                      <a:lnTo>
                        <a:pt x="92" y="22"/>
                      </a:lnTo>
                      <a:lnTo>
                        <a:pt x="89" y="24"/>
                      </a:lnTo>
                      <a:lnTo>
                        <a:pt x="89" y="27"/>
                      </a:lnTo>
                      <a:lnTo>
                        <a:pt x="85" y="30"/>
                      </a:lnTo>
                      <a:lnTo>
                        <a:pt x="85" y="33"/>
                      </a:lnTo>
                      <a:lnTo>
                        <a:pt x="82" y="35"/>
                      </a:lnTo>
                      <a:lnTo>
                        <a:pt x="82" y="38"/>
                      </a:lnTo>
                      <a:lnTo>
                        <a:pt x="78" y="41"/>
                      </a:lnTo>
                      <a:lnTo>
                        <a:pt x="78" y="44"/>
                      </a:lnTo>
                      <a:lnTo>
                        <a:pt x="75" y="45"/>
                      </a:lnTo>
                      <a:lnTo>
                        <a:pt x="75" y="48"/>
                      </a:lnTo>
                      <a:lnTo>
                        <a:pt x="72" y="50"/>
                      </a:lnTo>
                      <a:lnTo>
                        <a:pt x="72" y="53"/>
                      </a:lnTo>
                      <a:lnTo>
                        <a:pt x="68" y="56"/>
                      </a:lnTo>
                      <a:lnTo>
                        <a:pt x="68" y="59"/>
                      </a:lnTo>
                      <a:lnTo>
                        <a:pt x="65" y="60"/>
                      </a:lnTo>
                      <a:lnTo>
                        <a:pt x="65" y="63"/>
                      </a:lnTo>
                      <a:lnTo>
                        <a:pt x="62" y="65"/>
                      </a:lnTo>
                      <a:lnTo>
                        <a:pt x="62" y="68"/>
                      </a:lnTo>
                      <a:lnTo>
                        <a:pt x="58" y="71"/>
                      </a:lnTo>
                      <a:lnTo>
                        <a:pt x="58" y="74"/>
                      </a:lnTo>
                      <a:lnTo>
                        <a:pt x="55" y="75"/>
                      </a:lnTo>
                      <a:lnTo>
                        <a:pt x="55" y="78"/>
                      </a:lnTo>
                      <a:lnTo>
                        <a:pt x="51" y="81"/>
                      </a:lnTo>
                      <a:lnTo>
                        <a:pt x="51" y="84"/>
                      </a:lnTo>
                      <a:lnTo>
                        <a:pt x="48" y="86"/>
                      </a:lnTo>
                      <a:lnTo>
                        <a:pt x="48" y="89"/>
                      </a:lnTo>
                      <a:lnTo>
                        <a:pt x="46" y="90"/>
                      </a:lnTo>
                      <a:lnTo>
                        <a:pt x="46" y="93"/>
                      </a:lnTo>
                      <a:lnTo>
                        <a:pt x="41" y="96"/>
                      </a:lnTo>
                      <a:lnTo>
                        <a:pt x="41" y="99"/>
                      </a:lnTo>
                      <a:lnTo>
                        <a:pt x="39" y="101"/>
                      </a:lnTo>
                      <a:lnTo>
                        <a:pt x="39" y="104"/>
                      </a:lnTo>
                      <a:lnTo>
                        <a:pt x="36" y="105"/>
                      </a:lnTo>
                      <a:lnTo>
                        <a:pt x="36" y="108"/>
                      </a:lnTo>
                      <a:lnTo>
                        <a:pt x="32" y="111"/>
                      </a:lnTo>
                      <a:lnTo>
                        <a:pt x="32" y="114"/>
                      </a:lnTo>
                      <a:lnTo>
                        <a:pt x="29" y="116"/>
                      </a:lnTo>
                      <a:lnTo>
                        <a:pt x="29" y="119"/>
                      </a:lnTo>
                      <a:lnTo>
                        <a:pt x="25" y="122"/>
                      </a:lnTo>
                      <a:lnTo>
                        <a:pt x="25" y="125"/>
                      </a:lnTo>
                      <a:lnTo>
                        <a:pt x="22" y="126"/>
                      </a:lnTo>
                      <a:lnTo>
                        <a:pt x="22" y="130"/>
                      </a:lnTo>
                      <a:lnTo>
                        <a:pt x="19" y="131"/>
                      </a:lnTo>
                      <a:lnTo>
                        <a:pt x="19" y="134"/>
                      </a:lnTo>
                      <a:lnTo>
                        <a:pt x="15" y="137"/>
                      </a:lnTo>
                      <a:lnTo>
                        <a:pt x="15" y="140"/>
                      </a:lnTo>
                      <a:lnTo>
                        <a:pt x="12" y="142"/>
                      </a:lnTo>
                      <a:lnTo>
                        <a:pt x="12" y="145"/>
                      </a:lnTo>
                      <a:lnTo>
                        <a:pt x="9" y="146"/>
                      </a:lnTo>
                      <a:lnTo>
                        <a:pt x="9" y="149"/>
                      </a:lnTo>
                      <a:lnTo>
                        <a:pt x="5" y="152"/>
                      </a:lnTo>
                      <a:lnTo>
                        <a:pt x="5" y="155"/>
                      </a:lnTo>
                      <a:lnTo>
                        <a:pt x="2" y="157"/>
                      </a:lnTo>
                      <a:lnTo>
                        <a:pt x="2" y="160"/>
                      </a:lnTo>
                      <a:lnTo>
                        <a:pt x="0" y="161"/>
                      </a:lnTo>
                      <a:lnTo>
                        <a:pt x="2" y="166"/>
                      </a:lnTo>
                      <a:lnTo>
                        <a:pt x="5" y="166"/>
                      </a:lnTo>
                      <a:lnTo>
                        <a:pt x="5" y="164"/>
                      </a:lnTo>
                      <a:lnTo>
                        <a:pt x="8" y="163"/>
                      </a:lnTo>
                      <a:lnTo>
                        <a:pt x="8" y="160"/>
                      </a:lnTo>
                      <a:lnTo>
                        <a:pt x="11" y="158"/>
                      </a:lnTo>
                      <a:lnTo>
                        <a:pt x="11" y="155"/>
                      </a:lnTo>
                      <a:lnTo>
                        <a:pt x="15" y="152"/>
                      </a:lnTo>
                      <a:lnTo>
                        <a:pt x="15" y="149"/>
                      </a:lnTo>
                      <a:lnTo>
                        <a:pt x="18" y="148"/>
                      </a:lnTo>
                      <a:lnTo>
                        <a:pt x="18" y="145"/>
                      </a:lnTo>
                      <a:lnTo>
                        <a:pt x="21" y="143"/>
                      </a:lnTo>
                      <a:lnTo>
                        <a:pt x="21" y="140"/>
                      </a:lnTo>
                      <a:lnTo>
                        <a:pt x="25" y="137"/>
                      </a:lnTo>
                      <a:lnTo>
                        <a:pt x="25" y="134"/>
                      </a:lnTo>
                      <a:lnTo>
                        <a:pt x="28" y="133"/>
                      </a:lnTo>
                      <a:lnTo>
                        <a:pt x="28" y="130"/>
                      </a:lnTo>
                      <a:lnTo>
                        <a:pt x="30" y="128"/>
                      </a:lnTo>
                      <a:lnTo>
                        <a:pt x="30" y="125"/>
                      </a:lnTo>
                      <a:lnTo>
                        <a:pt x="34" y="122"/>
                      </a:lnTo>
                      <a:lnTo>
                        <a:pt x="34" y="119"/>
                      </a:lnTo>
                      <a:lnTo>
                        <a:pt x="37" y="117"/>
                      </a:lnTo>
                      <a:lnTo>
                        <a:pt x="37" y="114"/>
                      </a:lnTo>
                      <a:lnTo>
                        <a:pt x="41" y="111"/>
                      </a:lnTo>
                      <a:lnTo>
                        <a:pt x="41" y="108"/>
                      </a:lnTo>
                      <a:lnTo>
                        <a:pt x="44" y="107"/>
                      </a:lnTo>
                      <a:lnTo>
                        <a:pt x="44" y="104"/>
                      </a:lnTo>
                      <a:lnTo>
                        <a:pt x="47" y="102"/>
                      </a:lnTo>
                      <a:lnTo>
                        <a:pt x="47" y="99"/>
                      </a:lnTo>
                      <a:lnTo>
                        <a:pt x="51" y="96"/>
                      </a:lnTo>
                      <a:lnTo>
                        <a:pt x="51" y="93"/>
                      </a:lnTo>
                      <a:lnTo>
                        <a:pt x="54" y="92"/>
                      </a:lnTo>
                      <a:lnTo>
                        <a:pt x="54" y="89"/>
                      </a:lnTo>
                      <a:lnTo>
                        <a:pt x="57" y="87"/>
                      </a:lnTo>
                      <a:lnTo>
                        <a:pt x="57" y="84"/>
                      </a:lnTo>
                      <a:lnTo>
                        <a:pt x="61" y="81"/>
                      </a:lnTo>
                      <a:lnTo>
                        <a:pt x="61" y="78"/>
                      </a:lnTo>
                      <a:lnTo>
                        <a:pt x="64" y="77"/>
                      </a:lnTo>
                      <a:lnTo>
                        <a:pt x="64" y="74"/>
                      </a:lnTo>
                      <a:lnTo>
                        <a:pt x="68" y="71"/>
                      </a:lnTo>
                      <a:lnTo>
                        <a:pt x="68" y="68"/>
                      </a:lnTo>
                      <a:lnTo>
                        <a:pt x="71" y="66"/>
                      </a:lnTo>
                      <a:lnTo>
                        <a:pt x="71" y="63"/>
                      </a:lnTo>
                      <a:lnTo>
                        <a:pt x="73" y="62"/>
                      </a:lnTo>
                      <a:lnTo>
                        <a:pt x="73" y="59"/>
                      </a:lnTo>
                      <a:lnTo>
                        <a:pt x="78" y="56"/>
                      </a:lnTo>
                      <a:lnTo>
                        <a:pt x="78" y="53"/>
                      </a:lnTo>
                      <a:lnTo>
                        <a:pt x="80" y="51"/>
                      </a:lnTo>
                      <a:lnTo>
                        <a:pt x="80" y="48"/>
                      </a:lnTo>
                      <a:lnTo>
                        <a:pt x="83" y="47"/>
                      </a:lnTo>
                      <a:lnTo>
                        <a:pt x="83" y="44"/>
                      </a:lnTo>
                      <a:lnTo>
                        <a:pt x="87" y="41"/>
                      </a:lnTo>
                      <a:lnTo>
                        <a:pt x="87" y="38"/>
                      </a:lnTo>
                      <a:lnTo>
                        <a:pt x="90" y="36"/>
                      </a:lnTo>
                      <a:lnTo>
                        <a:pt x="90" y="33"/>
                      </a:lnTo>
                      <a:lnTo>
                        <a:pt x="94" y="30"/>
                      </a:lnTo>
                      <a:lnTo>
                        <a:pt x="94" y="27"/>
                      </a:lnTo>
                      <a:lnTo>
                        <a:pt x="97" y="25"/>
                      </a:lnTo>
                      <a:lnTo>
                        <a:pt x="97" y="22"/>
                      </a:lnTo>
                      <a:lnTo>
                        <a:pt x="100" y="21"/>
                      </a:lnTo>
                      <a:lnTo>
                        <a:pt x="100" y="18"/>
                      </a:lnTo>
                      <a:lnTo>
                        <a:pt x="104" y="15"/>
                      </a:lnTo>
                      <a:lnTo>
                        <a:pt x="104" y="12"/>
                      </a:lnTo>
                      <a:lnTo>
                        <a:pt x="107" y="10"/>
                      </a:lnTo>
                      <a:lnTo>
                        <a:pt x="107" y="7"/>
                      </a:lnTo>
                      <a:lnTo>
                        <a:pt x="110" y="6"/>
                      </a:lnTo>
                      <a:lnTo>
                        <a:pt x="110" y="3"/>
                      </a:lnTo>
                      <a:lnTo>
                        <a:pt x="107" y="3"/>
                      </a:lnTo>
                      <a:lnTo>
                        <a:pt x="105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0" name="Freeform 219"/>
                <p:cNvSpPr>
                  <a:spLocks/>
                </p:cNvSpPr>
                <p:nvPr/>
              </p:nvSpPr>
              <p:spPr bwMode="auto">
                <a:xfrm>
                  <a:off x="940" y="1108"/>
                  <a:ext cx="108" cy="164"/>
                </a:xfrm>
                <a:custGeom>
                  <a:avLst/>
                  <a:gdLst>
                    <a:gd name="T0" fmla="*/ 0 w 108"/>
                    <a:gd name="T1" fmla="*/ 161 h 164"/>
                    <a:gd name="T2" fmla="*/ 4 w 108"/>
                    <a:gd name="T3" fmla="*/ 164 h 164"/>
                    <a:gd name="T4" fmla="*/ 108 w 108"/>
                    <a:gd name="T5" fmla="*/ 3 h 164"/>
                    <a:gd name="T6" fmla="*/ 104 w 108"/>
                    <a:gd name="T7" fmla="*/ 0 h 164"/>
                    <a:gd name="T8" fmla="*/ 0 w 108"/>
                    <a:gd name="T9" fmla="*/ 161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164"/>
                    <a:gd name="T17" fmla="*/ 108 w 108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164">
                      <a:moveTo>
                        <a:pt x="0" y="161"/>
                      </a:moveTo>
                      <a:lnTo>
                        <a:pt x="4" y="164"/>
                      </a:lnTo>
                      <a:lnTo>
                        <a:pt x="108" y="3"/>
                      </a:lnTo>
                      <a:lnTo>
                        <a:pt x="104" y="0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1" name="Freeform 220"/>
                <p:cNvSpPr>
                  <a:spLocks/>
                </p:cNvSpPr>
                <p:nvPr/>
              </p:nvSpPr>
              <p:spPr bwMode="auto">
                <a:xfrm>
                  <a:off x="881" y="1106"/>
                  <a:ext cx="169" cy="41"/>
                </a:xfrm>
                <a:custGeom>
                  <a:avLst/>
                  <a:gdLst>
                    <a:gd name="T0" fmla="*/ 160 w 169"/>
                    <a:gd name="T1" fmla="*/ 0 h 41"/>
                    <a:gd name="T2" fmla="*/ 160 w 169"/>
                    <a:gd name="T3" fmla="*/ 2 h 41"/>
                    <a:gd name="T4" fmla="*/ 146 w 169"/>
                    <a:gd name="T5" fmla="*/ 3 h 41"/>
                    <a:gd name="T6" fmla="*/ 146 w 169"/>
                    <a:gd name="T7" fmla="*/ 5 h 41"/>
                    <a:gd name="T8" fmla="*/ 132 w 169"/>
                    <a:gd name="T9" fmla="*/ 6 h 41"/>
                    <a:gd name="T10" fmla="*/ 132 w 169"/>
                    <a:gd name="T11" fmla="*/ 8 h 41"/>
                    <a:gd name="T12" fmla="*/ 119 w 169"/>
                    <a:gd name="T13" fmla="*/ 9 h 41"/>
                    <a:gd name="T14" fmla="*/ 119 w 169"/>
                    <a:gd name="T15" fmla="*/ 11 h 41"/>
                    <a:gd name="T16" fmla="*/ 105 w 169"/>
                    <a:gd name="T17" fmla="*/ 12 h 41"/>
                    <a:gd name="T18" fmla="*/ 105 w 169"/>
                    <a:gd name="T19" fmla="*/ 14 h 41"/>
                    <a:gd name="T20" fmla="*/ 91 w 169"/>
                    <a:gd name="T21" fmla="*/ 15 h 41"/>
                    <a:gd name="T22" fmla="*/ 91 w 169"/>
                    <a:gd name="T23" fmla="*/ 17 h 41"/>
                    <a:gd name="T24" fmla="*/ 77 w 169"/>
                    <a:gd name="T25" fmla="*/ 18 h 41"/>
                    <a:gd name="T26" fmla="*/ 77 w 169"/>
                    <a:gd name="T27" fmla="*/ 20 h 41"/>
                    <a:gd name="T28" fmla="*/ 63 w 169"/>
                    <a:gd name="T29" fmla="*/ 21 h 41"/>
                    <a:gd name="T30" fmla="*/ 63 w 169"/>
                    <a:gd name="T31" fmla="*/ 23 h 41"/>
                    <a:gd name="T32" fmla="*/ 49 w 169"/>
                    <a:gd name="T33" fmla="*/ 24 h 41"/>
                    <a:gd name="T34" fmla="*/ 49 w 169"/>
                    <a:gd name="T35" fmla="*/ 26 h 41"/>
                    <a:gd name="T36" fmla="*/ 35 w 169"/>
                    <a:gd name="T37" fmla="*/ 27 h 41"/>
                    <a:gd name="T38" fmla="*/ 35 w 169"/>
                    <a:gd name="T39" fmla="*/ 29 h 41"/>
                    <a:gd name="T40" fmla="*/ 21 w 169"/>
                    <a:gd name="T41" fmla="*/ 30 h 41"/>
                    <a:gd name="T42" fmla="*/ 21 w 169"/>
                    <a:gd name="T43" fmla="*/ 32 h 41"/>
                    <a:gd name="T44" fmla="*/ 7 w 169"/>
                    <a:gd name="T45" fmla="*/ 34 h 41"/>
                    <a:gd name="T46" fmla="*/ 7 w 169"/>
                    <a:gd name="T47" fmla="*/ 35 h 41"/>
                    <a:gd name="T48" fmla="*/ 0 w 169"/>
                    <a:gd name="T49" fmla="*/ 35 h 41"/>
                    <a:gd name="T50" fmla="*/ 2 w 169"/>
                    <a:gd name="T51" fmla="*/ 41 h 41"/>
                    <a:gd name="T52" fmla="*/ 15 w 169"/>
                    <a:gd name="T53" fmla="*/ 40 h 41"/>
                    <a:gd name="T54" fmla="*/ 15 w 169"/>
                    <a:gd name="T55" fmla="*/ 38 h 41"/>
                    <a:gd name="T56" fmla="*/ 29 w 169"/>
                    <a:gd name="T57" fmla="*/ 37 h 41"/>
                    <a:gd name="T58" fmla="*/ 29 w 169"/>
                    <a:gd name="T59" fmla="*/ 35 h 41"/>
                    <a:gd name="T60" fmla="*/ 43 w 169"/>
                    <a:gd name="T61" fmla="*/ 34 h 41"/>
                    <a:gd name="T62" fmla="*/ 43 w 169"/>
                    <a:gd name="T63" fmla="*/ 32 h 41"/>
                    <a:gd name="T64" fmla="*/ 57 w 169"/>
                    <a:gd name="T65" fmla="*/ 30 h 41"/>
                    <a:gd name="T66" fmla="*/ 57 w 169"/>
                    <a:gd name="T67" fmla="*/ 29 h 41"/>
                    <a:gd name="T68" fmla="*/ 71 w 169"/>
                    <a:gd name="T69" fmla="*/ 27 h 41"/>
                    <a:gd name="T70" fmla="*/ 71 w 169"/>
                    <a:gd name="T71" fmla="*/ 26 h 41"/>
                    <a:gd name="T72" fmla="*/ 85 w 169"/>
                    <a:gd name="T73" fmla="*/ 24 h 41"/>
                    <a:gd name="T74" fmla="*/ 85 w 169"/>
                    <a:gd name="T75" fmla="*/ 23 h 41"/>
                    <a:gd name="T76" fmla="*/ 99 w 169"/>
                    <a:gd name="T77" fmla="*/ 21 h 41"/>
                    <a:gd name="T78" fmla="*/ 99 w 169"/>
                    <a:gd name="T79" fmla="*/ 20 h 41"/>
                    <a:gd name="T80" fmla="*/ 113 w 169"/>
                    <a:gd name="T81" fmla="*/ 18 h 41"/>
                    <a:gd name="T82" fmla="*/ 113 w 169"/>
                    <a:gd name="T83" fmla="*/ 17 h 41"/>
                    <a:gd name="T84" fmla="*/ 127 w 169"/>
                    <a:gd name="T85" fmla="*/ 15 h 41"/>
                    <a:gd name="T86" fmla="*/ 127 w 169"/>
                    <a:gd name="T87" fmla="*/ 14 h 41"/>
                    <a:gd name="T88" fmla="*/ 141 w 169"/>
                    <a:gd name="T89" fmla="*/ 12 h 41"/>
                    <a:gd name="T90" fmla="*/ 141 w 169"/>
                    <a:gd name="T91" fmla="*/ 11 h 41"/>
                    <a:gd name="T92" fmla="*/ 155 w 169"/>
                    <a:gd name="T93" fmla="*/ 9 h 41"/>
                    <a:gd name="T94" fmla="*/ 155 w 169"/>
                    <a:gd name="T95" fmla="*/ 8 h 41"/>
                    <a:gd name="T96" fmla="*/ 169 w 169"/>
                    <a:gd name="T97" fmla="*/ 6 h 41"/>
                    <a:gd name="T98" fmla="*/ 167 w 169"/>
                    <a:gd name="T99" fmla="*/ 0 h 41"/>
                    <a:gd name="T100" fmla="*/ 160 w 169"/>
                    <a:gd name="T101" fmla="*/ 0 h 4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9"/>
                    <a:gd name="T154" fmla="*/ 0 h 41"/>
                    <a:gd name="T155" fmla="*/ 169 w 169"/>
                    <a:gd name="T156" fmla="*/ 41 h 4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9" h="41">
                      <a:moveTo>
                        <a:pt x="160" y="0"/>
                      </a:moveTo>
                      <a:lnTo>
                        <a:pt x="160" y="2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32" y="6"/>
                      </a:lnTo>
                      <a:lnTo>
                        <a:pt x="132" y="8"/>
                      </a:lnTo>
                      <a:lnTo>
                        <a:pt x="119" y="9"/>
                      </a:lnTo>
                      <a:lnTo>
                        <a:pt x="119" y="11"/>
                      </a:lnTo>
                      <a:lnTo>
                        <a:pt x="105" y="12"/>
                      </a:lnTo>
                      <a:lnTo>
                        <a:pt x="105" y="14"/>
                      </a:lnTo>
                      <a:lnTo>
                        <a:pt x="91" y="15"/>
                      </a:lnTo>
                      <a:lnTo>
                        <a:pt x="91" y="17"/>
                      </a:lnTo>
                      <a:lnTo>
                        <a:pt x="77" y="18"/>
                      </a:lnTo>
                      <a:lnTo>
                        <a:pt x="77" y="20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35" y="27"/>
                      </a:lnTo>
                      <a:lnTo>
                        <a:pt x="35" y="29"/>
                      </a:lnTo>
                      <a:lnTo>
                        <a:pt x="21" y="30"/>
                      </a:lnTo>
                      <a:lnTo>
                        <a:pt x="21" y="32"/>
                      </a:lnTo>
                      <a:lnTo>
                        <a:pt x="7" y="34"/>
                      </a:lnTo>
                      <a:lnTo>
                        <a:pt x="7" y="35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5" y="40"/>
                      </a:lnTo>
                      <a:lnTo>
                        <a:pt x="15" y="38"/>
                      </a:lnTo>
                      <a:lnTo>
                        <a:pt x="29" y="37"/>
                      </a:lnTo>
                      <a:lnTo>
                        <a:pt x="29" y="35"/>
                      </a:lnTo>
                      <a:lnTo>
                        <a:pt x="43" y="34"/>
                      </a:lnTo>
                      <a:lnTo>
                        <a:pt x="43" y="32"/>
                      </a:lnTo>
                      <a:lnTo>
                        <a:pt x="57" y="30"/>
                      </a:lnTo>
                      <a:lnTo>
                        <a:pt x="57" y="29"/>
                      </a:lnTo>
                      <a:lnTo>
                        <a:pt x="71" y="27"/>
                      </a:lnTo>
                      <a:lnTo>
                        <a:pt x="71" y="26"/>
                      </a:lnTo>
                      <a:lnTo>
                        <a:pt x="85" y="24"/>
                      </a:lnTo>
                      <a:lnTo>
                        <a:pt x="85" y="23"/>
                      </a:lnTo>
                      <a:lnTo>
                        <a:pt x="99" y="21"/>
                      </a:lnTo>
                      <a:lnTo>
                        <a:pt x="99" y="20"/>
                      </a:lnTo>
                      <a:lnTo>
                        <a:pt x="113" y="18"/>
                      </a:lnTo>
                      <a:lnTo>
                        <a:pt x="113" y="17"/>
                      </a:lnTo>
                      <a:lnTo>
                        <a:pt x="127" y="15"/>
                      </a:lnTo>
                      <a:lnTo>
                        <a:pt x="127" y="14"/>
                      </a:lnTo>
                      <a:lnTo>
                        <a:pt x="141" y="12"/>
                      </a:lnTo>
                      <a:lnTo>
                        <a:pt x="141" y="11"/>
                      </a:lnTo>
                      <a:lnTo>
                        <a:pt x="155" y="9"/>
                      </a:lnTo>
                      <a:lnTo>
                        <a:pt x="155" y="8"/>
                      </a:lnTo>
                      <a:lnTo>
                        <a:pt x="169" y="6"/>
                      </a:lnTo>
                      <a:lnTo>
                        <a:pt x="167" y="0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2" name="Freeform 221"/>
                <p:cNvSpPr>
                  <a:spLocks/>
                </p:cNvSpPr>
                <p:nvPr/>
              </p:nvSpPr>
              <p:spPr bwMode="auto">
                <a:xfrm>
                  <a:off x="881" y="1106"/>
                  <a:ext cx="167" cy="40"/>
                </a:xfrm>
                <a:custGeom>
                  <a:avLst/>
                  <a:gdLst>
                    <a:gd name="T0" fmla="*/ 0 w 167"/>
                    <a:gd name="T1" fmla="*/ 35 h 40"/>
                    <a:gd name="T2" fmla="*/ 2 w 167"/>
                    <a:gd name="T3" fmla="*/ 40 h 40"/>
                    <a:gd name="T4" fmla="*/ 167 w 167"/>
                    <a:gd name="T5" fmla="*/ 5 h 40"/>
                    <a:gd name="T6" fmla="*/ 166 w 167"/>
                    <a:gd name="T7" fmla="*/ 0 h 40"/>
                    <a:gd name="T8" fmla="*/ 0 w 167"/>
                    <a:gd name="T9" fmla="*/ 35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40"/>
                    <a:gd name="T17" fmla="*/ 167 w 167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40">
                      <a:moveTo>
                        <a:pt x="0" y="35"/>
                      </a:moveTo>
                      <a:lnTo>
                        <a:pt x="2" y="40"/>
                      </a:lnTo>
                      <a:lnTo>
                        <a:pt x="167" y="5"/>
                      </a:lnTo>
                      <a:lnTo>
                        <a:pt x="16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3" name="Freeform 222"/>
                <p:cNvSpPr>
                  <a:spLocks/>
                </p:cNvSpPr>
                <p:nvPr/>
              </p:nvSpPr>
              <p:spPr bwMode="auto">
                <a:xfrm>
                  <a:off x="899" y="1173"/>
                  <a:ext cx="75" cy="72"/>
                </a:xfrm>
                <a:custGeom>
                  <a:avLst/>
                  <a:gdLst>
                    <a:gd name="T0" fmla="*/ 52 w 75"/>
                    <a:gd name="T1" fmla="*/ 0 h 72"/>
                    <a:gd name="T2" fmla="*/ 52 w 75"/>
                    <a:gd name="T3" fmla="*/ 1 h 72"/>
                    <a:gd name="T4" fmla="*/ 2 w 75"/>
                    <a:gd name="T5" fmla="*/ 54 h 72"/>
                    <a:gd name="T6" fmla="*/ 0 w 75"/>
                    <a:gd name="T7" fmla="*/ 54 h 72"/>
                    <a:gd name="T8" fmla="*/ 3 w 75"/>
                    <a:gd name="T9" fmla="*/ 60 h 72"/>
                    <a:gd name="T10" fmla="*/ 4 w 75"/>
                    <a:gd name="T11" fmla="*/ 60 h 72"/>
                    <a:gd name="T12" fmla="*/ 4 w 75"/>
                    <a:gd name="T13" fmla="*/ 63 h 72"/>
                    <a:gd name="T14" fmla="*/ 6 w 75"/>
                    <a:gd name="T15" fmla="*/ 63 h 72"/>
                    <a:gd name="T16" fmla="*/ 9 w 75"/>
                    <a:gd name="T17" fmla="*/ 69 h 72"/>
                    <a:gd name="T18" fmla="*/ 10 w 75"/>
                    <a:gd name="T19" fmla="*/ 69 h 72"/>
                    <a:gd name="T20" fmla="*/ 10 w 75"/>
                    <a:gd name="T21" fmla="*/ 72 h 72"/>
                    <a:gd name="T22" fmla="*/ 16 w 75"/>
                    <a:gd name="T23" fmla="*/ 71 h 72"/>
                    <a:gd name="T24" fmla="*/ 16 w 75"/>
                    <a:gd name="T25" fmla="*/ 69 h 72"/>
                    <a:gd name="T26" fmla="*/ 21 w 75"/>
                    <a:gd name="T27" fmla="*/ 68 h 72"/>
                    <a:gd name="T28" fmla="*/ 21 w 75"/>
                    <a:gd name="T29" fmla="*/ 66 h 72"/>
                    <a:gd name="T30" fmla="*/ 27 w 75"/>
                    <a:gd name="T31" fmla="*/ 65 h 72"/>
                    <a:gd name="T32" fmla="*/ 27 w 75"/>
                    <a:gd name="T33" fmla="*/ 63 h 72"/>
                    <a:gd name="T34" fmla="*/ 32 w 75"/>
                    <a:gd name="T35" fmla="*/ 61 h 72"/>
                    <a:gd name="T36" fmla="*/ 32 w 75"/>
                    <a:gd name="T37" fmla="*/ 60 h 72"/>
                    <a:gd name="T38" fmla="*/ 38 w 75"/>
                    <a:gd name="T39" fmla="*/ 58 h 72"/>
                    <a:gd name="T40" fmla="*/ 38 w 75"/>
                    <a:gd name="T41" fmla="*/ 57 h 72"/>
                    <a:gd name="T42" fmla="*/ 43 w 75"/>
                    <a:gd name="T43" fmla="*/ 55 h 72"/>
                    <a:gd name="T44" fmla="*/ 43 w 75"/>
                    <a:gd name="T45" fmla="*/ 54 h 72"/>
                    <a:gd name="T46" fmla="*/ 49 w 75"/>
                    <a:gd name="T47" fmla="*/ 52 h 72"/>
                    <a:gd name="T48" fmla="*/ 49 w 75"/>
                    <a:gd name="T49" fmla="*/ 51 h 72"/>
                    <a:gd name="T50" fmla="*/ 55 w 75"/>
                    <a:gd name="T51" fmla="*/ 49 h 72"/>
                    <a:gd name="T52" fmla="*/ 55 w 75"/>
                    <a:gd name="T53" fmla="*/ 48 h 72"/>
                    <a:gd name="T54" fmla="*/ 60 w 75"/>
                    <a:gd name="T55" fmla="*/ 46 h 72"/>
                    <a:gd name="T56" fmla="*/ 60 w 75"/>
                    <a:gd name="T57" fmla="*/ 45 h 72"/>
                    <a:gd name="T58" fmla="*/ 66 w 75"/>
                    <a:gd name="T59" fmla="*/ 43 h 72"/>
                    <a:gd name="T60" fmla="*/ 66 w 75"/>
                    <a:gd name="T61" fmla="*/ 42 h 72"/>
                    <a:gd name="T62" fmla="*/ 71 w 75"/>
                    <a:gd name="T63" fmla="*/ 40 h 72"/>
                    <a:gd name="T64" fmla="*/ 71 w 75"/>
                    <a:gd name="T65" fmla="*/ 39 h 72"/>
                    <a:gd name="T66" fmla="*/ 74 w 75"/>
                    <a:gd name="T67" fmla="*/ 39 h 72"/>
                    <a:gd name="T68" fmla="*/ 75 w 75"/>
                    <a:gd name="T69" fmla="*/ 34 h 72"/>
                    <a:gd name="T70" fmla="*/ 74 w 75"/>
                    <a:gd name="T71" fmla="*/ 34 h 72"/>
                    <a:gd name="T72" fmla="*/ 71 w 75"/>
                    <a:gd name="T73" fmla="*/ 28 h 72"/>
                    <a:gd name="T74" fmla="*/ 70 w 75"/>
                    <a:gd name="T75" fmla="*/ 28 h 72"/>
                    <a:gd name="T76" fmla="*/ 70 w 75"/>
                    <a:gd name="T77" fmla="*/ 25 h 72"/>
                    <a:gd name="T78" fmla="*/ 69 w 75"/>
                    <a:gd name="T79" fmla="*/ 25 h 72"/>
                    <a:gd name="T80" fmla="*/ 66 w 75"/>
                    <a:gd name="T81" fmla="*/ 19 h 72"/>
                    <a:gd name="T82" fmla="*/ 64 w 75"/>
                    <a:gd name="T83" fmla="*/ 19 h 72"/>
                    <a:gd name="T84" fmla="*/ 64 w 75"/>
                    <a:gd name="T85" fmla="*/ 16 h 72"/>
                    <a:gd name="T86" fmla="*/ 63 w 75"/>
                    <a:gd name="T87" fmla="*/ 16 h 72"/>
                    <a:gd name="T88" fmla="*/ 60 w 75"/>
                    <a:gd name="T89" fmla="*/ 10 h 72"/>
                    <a:gd name="T90" fmla="*/ 59 w 75"/>
                    <a:gd name="T91" fmla="*/ 10 h 72"/>
                    <a:gd name="T92" fmla="*/ 59 w 75"/>
                    <a:gd name="T93" fmla="*/ 7 h 72"/>
                    <a:gd name="T94" fmla="*/ 57 w 75"/>
                    <a:gd name="T95" fmla="*/ 7 h 72"/>
                    <a:gd name="T96" fmla="*/ 53 w 75"/>
                    <a:gd name="T97" fmla="*/ 0 h 72"/>
                    <a:gd name="T98" fmla="*/ 52 w 75"/>
                    <a:gd name="T99" fmla="*/ 0 h 7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5"/>
                    <a:gd name="T151" fmla="*/ 0 h 72"/>
                    <a:gd name="T152" fmla="*/ 75 w 75"/>
                    <a:gd name="T153" fmla="*/ 72 h 7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5" h="72">
                      <a:moveTo>
                        <a:pt x="52" y="0"/>
                      </a:moveTo>
                      <a:lnTo>
                        <a:pt x="52" y="1"/>
                      </a:lnTo>
                      <a:lnTo>
                        <a:pt x="2" y="54"/>
                      </a:lnTo>
                      <a:lnTo>
                        <a:pt x="0" y="54"/>
                      </a:lnTo>
                      <a:lnTo>
                        <a:pt x="3" y="60"/>
                      </a:lnTo>
                      <a:lnTo>
                        <a:pt x="4" y="60"/>
                      </a:lnTo>
                      <a:lnTo>
                        <a:pt x="4" y="63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10" y="69"/>
                      </a:lnTo>
                      <a:lnTo>
                        <a:pt x="10" y="72"/>
                      </a:lnTo>
                      <a:lnTo>
                        <a:pt x="16" y="71"/>
                      </a:lnTo>
                      <a:lnTo>
                        <a:pt x="16" y="69"/>
                      </a:lnTo>
                      <a:lnTo>
                        <a:pt x="21" y="68"/>
                      </a:lnTo>
                      <a:lnTo>
                        <a:pt x="21" y="66"/>
                      </a:lnTo>
                      <a:lnTo>
                        <a:pt x="27" y="65"/>
                      </a:lnTo>
                      <a:lnTo>
                        <a:pt x="27" y="63"/>
                      </a:lnTo>
                      <a:lnTo>
                        <a:pt x="32" y="61"/>
                      </a:lnTo>
                      <a:lnTo>
                        <a:pt x="32" y="60"/>
                      </a:lnTo>
                      <a:lnTo>
                        <a:pt x="38" y="58"/>
                      </a:lnTo>
                      <a:lnTo>
                        <a:pt x="38" y="57"/>
                      </a:lnTo>
                      <a:lnTo>
                        <a:pt x="43" y="55"/>
                      </a:lnTo>
                      <a:lnTo>
                        <a:pt x="43" y="54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5" y="49"/>
                      </a:lnTo>
                      <a:lnTo>
                        <a:pt x="55" y="48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71" y="40"/>
                      </a:lnTo>
                      <a:lnTo>
                        <a:pt x="71" y="39"/>
                      </a:lnTo>
                      <a:lnTo>
                        <a:pt x="74" y="39"/>
                      </a:lnTo>
                      <a:lnTo>
                        <a:pt x="75" y="34"/>
                      </a:lnTo>
                      <a:lnTo>
                        <a:pt x="74" y="34"/>
                      </a:lnTo>
                      <a:lnTo>
                        <a:pt x="71" y="28"/>
                      </a:lnTo>
                      <a:lnTo>
                        <a:pt x="70" y="28"/>
                      </a:lnTo>
                      <a:lnTo>
                        <a:pt x="70" y="25"/>
                      </a:lnTo>
                      <a:lnTo>
                        <a:pt x="69" y="25"/>
                      </a:lnTo>
                      <a:lnTo>
                        <a:pt x="66" y="19"/>
                      </a:lnTo>
                      <a:lnTo>
                        <a:pt x="64" y="19"/>
                      </a:lnTo>
                      <a:lnTo>
                        <a:pt x="64" y="16"/>
                      </a:lnTo>
                      <a:lnTo>
                        <a:pt x="63" y="16"/>
                      </a:lnTo>
                      <a:lnTo>
                        <a:pt x="60" y="10"/>
                      </a:lnTo>
                      <a:lnTo>
                        <a:pt x="59" y="10"/>
                      </a:lnTo>
                      <a:lnTo>
                        <a:pt x="59" y="7"/>
                      </a:lnTo>
                      <a:lnTo>
                        <a:pt x="57" y="7"/>
                      </a:lnTo>
                      <a:lnTo>
                        <a:pt x="53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4" name="Freeform 223"/>
                <p:cNvSpPr>
                  <a:spLocks/>
                </p:cNvSpPr>
                <p:nvPr/>
              </p:nvSpPr>
              <p:spPr bwMode="auto">
                <a:xfrm>
                  <a:off x="899" y="1173"/>
                  <a:ext cx="74" cy="71"/>
                </a:xfrm>
                <a:custGeom>
                  <a:avLst/>
                  <a:gdLst>
                    <a:gd name="T0" fmla="*/ 52 w 74"/>
                    <a:gd name="T1" fmla="*/ 0 h 71"/>
                    <a:gd name="T2" fmla="*/ 0 w 74"/>
                    <a:gd name="T3" fmla="*/ 54 h 71"/>
                    <a:gd name="T4" fmla="*/ 10 w 74"/>
                    <a:gd name="T5" fmla="*/ 71 h 71"/>
                    <a:gd name="T6" fmla="*/ 74 w 74"/>
                    <a:gd name="T7" fmla="*/ 36 h 71"/>
                    <a:gd name="T8" fmla="*/ 52 w 74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71"/>
                    <a:gd name="T17" fmla="*/ 74 w 74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71">
                      <a:moveTo>
                        <a:pt x="52" y="0"/>
                      </a:moveTo>
                      <a:lnTo>
                        <a:pt x="0" y="54"/>
                      </a:lnTo>
                      <a:lnTo>
                        <a:pt x="10" y="71"/>
                      </a:lnTo>
                      <a:lnTo>
                        <a:pt x="74" y="3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5" name="Freeform 224"/>
                <p:cNvSpPr>
                  <a:spLocks/>
                </p:cNvSpPr>
                <p:nvPr/>
              </p:nvSpPr>
              <p:spPr bwMode="auto">
                <a:xfrm>
                  <a:off x="948" y="1173"/>
                  <a:ext cx="26" cy="36"/>
                </a:xfrm>
                <a:custGeom>
                  <a:avLst/>
                  <a:gdLst>
                    <a:gd name="T0" fmla="*/ 3 w 26"/>
                    <a:gd name="T1" fmla="*/ 0 h 36"/>
                    <a:gd name="T2" fmla="*/ 0 w 26"/>
                    <a:gd name="T3" fmla="*/ 3 h 36"/>
                    <a:gd name="T4" fmla="*/ 0 w 26"/>
                    <a:gd name="T5" fmla="*/ 9 h 36"/>
                    <a:gd name="T6" fmla="*/ 6 w 26"/>
                    <a:gd name="T7" fmla="*/ 22 h 36"/>
                    <a:gd name="T8" fmla="*/ 17 w 26"/>
                    <a:gd name="T9" fmla="*/ 34 h 36"/>
                    <a:gd name="T10" fmla="*/ 21 w 26"/>
                    <a:gd name="T11" fmla="*/ 36 h 36"/>
                    <a:gd name="T12" fmla="*/ 25 w 26"/>
                    <a:gd name="T13" fmla="*/ 36 h 36"/>
                    <a:gd name="T14" fmla="*/ 26 w 26"/>
                    <a:gd name="T15" fmla="*/ 33 h 36"/>
                    <a:gd name="T16" fmla="*/ 26 w 26"/>
                    <a:gd name="T17" fmla="*/ 27 h 36"/>
                    <a:gd name="T18" fmla="*/ 21 w 26"/>
                    <a:gd name="T19" fmla="*/ 12 h 36"/>
                    <a:gd name="T20" fmla="*/ 11 w 26"/>
                    <a:gd name="T21" fmla="*/ 1 h 36"/>
                    <a:gd name="T22" fmla="*/ 7 w 26"/>
                    <a:gd name="T23" fmla="*/ 0 h 36"/>
                    <a:gd name="T24" fmla="*/ 3 w 26"/>
                    <a:gd name="T25" fmla="*/ 0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36"/>
                    <a:gd name="T41" fmla="*/ 26 w 26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3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22"/>
                      </a:lnTo>
                      <a:lnTo>
                        <a:pt x="17" y="34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6" y="33"/>
                      </a:lnTo>
                      <a:lnTo>
                        <a:pt x="26" y="27"/>
                      </a:lnTo>
                      <a:lnTo>
                        <a:pt x="21" y="12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6" name="Freeform 225"/>
                <p:cNvSpPr>
                  <a:spLocks/>
                </p:cNvSpPr>
                <p:nvPr/>
              </p:nvSpPr>
              <p:spPr bwMode="auto">
                <a:xfrm>
                  <a:off x="830" y="1287"/>
                  <a:ext cx="58" cy="39"/>
                </a:xfrm>
                <a:custGeom>
                  <a:avLst/>
                  <a:gdLst>
                    <a:gd name="T0" fmla="*/ 47 w 58"/>
                    <a:gd name="T1" fmla="*/ 0 h 39"/>
                    <a:gd name="T2" fmla="*/ 47 w 58"/>
                    <a:gd name="T3" fmla="*/ 2 h 39"/>
                    <a:gd name="T4" fmla="*/ 33 w 58"/>
                    <a:gd name="T5" fmla="*/ 3 h 39"/>
                    <a:gd name="T6" fmla="*/ 33 w 58"/>
                    <a:gd name="T7" fmla="*/ 5 h 39"/>
                    <a:gd name="T8" fmla="*/ 26 w 58"/>
                    <a:gd name="T9" fmla="*/ 5 h 39"/>
                    <a:gd name="T10" fmla="*/ 26 w 58"/>
                    <a:gd name="T11" fmla="*/ 6 h 39"/>
                    <a:gd name="T12" fmla="*/ 21 w 58"/>
                    <a:gd name="T13" fmla="*/ 6 h 39"/>
                    <a:gd name="T14" fmla="*/ 21 w 58"/>
                    <a:gd name="T15" fmla="*/ 8 h 39"/>
                    <a:gd name="T16" fmla="*/ 7 w 58"/>
                    <a:gd name="T17" fmla="*/ 9 h 39"/>
                    <a:gd name="T18" fmla="*/ 7 w 58"/>
                    <a:gd name="T19" fmla="*/ 11 h 39"/>
                    <a:gd name="T20" fmla="*/ 0 w 58"/>
                    <a:gd name="T21" fmla="*/ 11 h 39"/>
                    <a:gd name="T22" fmla="*/ 0 w 58"/>
                    <a:gd name="T23" fmla="*/ 17 h 39"/>
                    <a:gd name="T24" fmla="*/ 1 w 58"/>
                    <a:gd name="T25" fmla="*/ 17 h 39"/>
                    <a:gd name="T26" fmla="*/ 2 w 58"/>
                    <a:gd name="T27" fmla="*/ 32 h 39"/>
                    <a:gd name="T28" fmla="*/ 4 w 58"/>
                    <a:gd name="T29" fmla="*/ 32 h 39"/>
                    <a:gd name="T30" fmla="*/ 4 w 58"/>
                    <a:gd name="T31" fmla="*/ 39 h 39"/>
                    <a:gd name="T32" fmla="*/ 18 w 58"/>
                    <a:gd name="T33" fmla="*/ 38 h 39"/>
                    <a:gd name="T34" fmla="*/ 18 w 58"/>
                    <a:gd name="T35" fmla="*/ 36 h 39"/>
                    <a:gd name="T36" fmla="*/ 32 w 58"/>
                    <a:gd name="T37" fmla="*/ 35 h 39"/>
                    <a:gd name="T38" fmla="*/ 32 w 58"/>
                    <a:gd name="T39" fmla="*/ 33 h 39"/>
                    <a:gd name="T40" fmla="*/ 46 w 58"/>
                    <a:gd name="T41" fmla="*/ 32 h 39"/>
                    <a:gd name="T42" fmla="*/ 46 w 58"/>
                    <a:gd name="T43" fmla="*/ 30 h 39"/>
                    <a:gd name="T44" fmla="*/ 53 w 58"/>
                    <a:gd name="T45" fmla="*/ 30 h 39"/>
                    <a:gd name="T46" fmla="*/ 53 w 58"/>
                    <a:gd name="T47" fmla="*/ 29 h 39"/>
                    <a:gd name="T48" fmla="*/ 58 w 58"/>
                    <a:gd name="T49" fmla="*/ 29 h 39"/>
                    <a:gd name="T50" fmla="*/ 57 w 58"/>
                    <a:gd name="T51" fmla="*/ 17 h 39"/>
                    <a:gd name="T52" fmla="*/ 55 w 58"/>
                    <a:gd name="T53" fmla="*/ 17 h 39"/>
                    <a:gd name="T54" fmla="*/ 54 w 58"/>
                    <a:gd name="T55" fmla="*/ 5 h 39"/>
                    <a:gd name="T56" fmla="*/ 53 w 58"/>
                    <a:gd name="T57" fmla="*/ 5 h 39"/>
                    <a:gd name="T58" fmla="*/ 53 w 58"/>
                    <a:gd name="T59" fmla="*/ 0 h 39"/>
                    <a:gd name="T60" fmla="*/ 47 w 58"/>
                    <a:gd name="T61" fmla="*/ 0 h 3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8"/>
                    <a:gd name="T94" fmla="*/ 0 h 39"/>
                    <a:gd name="T95" fmla="*/ 58 w 58"/>
                    <a:gd name="T96" fmla="*/ 39 h 3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8" h="39">
                      <a:moveTo>
                        <a:pt x="47" y="0"/>
                      </a:moveTo>
                      <a:lnTo>
                        <a:pt x="47" y="2"/>
                      </a:lnTo>
                      <a:lnTo>
                        <a:pt x="33" y="3"/>
                      </a:lnTo>
                      <a:lnTo>
                        <a:pt x="33" y="5"/>
                      </a:lnTo>
                      <a:lnTo>
                        <a:pt x="26" y="5"/>
                      </a:lnTo>
                      <a:lnTo>
                        <a:pt x="26" y="6"/>
                      </a:lnTo>
                      <a:lnTo>
                        <a:pt x="21" y="6"/>
                      </a:lnTo>
                      <a:lnTo>
                        <a:pt x="21" y="8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32"/>
                      </a:lnTo>
                      <a:lnTo>
                        <a:pt x="4" y="32"/>
                      </a:lnTo>
                      <a:lnTo>
                        <a:pt x="4" y="39"/>
                      </a:lnTo>
                      <a:lnTo>
                        <a:pt x="18" y="38"/>
                      </a:lnTo>
                      <a:lnTo>
                        <a:pt x="18" y="36"/>
                      </a:lnTo>
                      <a:lnTo>
                        <a:pt x="32" y="35"/>
                      </a:lnTo>
                      <a:lnTo>
                        <a:pt x="32" y="33"/>
                      </a:lnTo>
                      <a:lnTo>
                        <a:pt x="46" y="32"/>
                      </a:lnTo>
                      <a:lnTo>
                        <a:pt x="46" y="30"/>
                      </a:lnTo>
                      <a:lnTo>
                        <a:pt x="53" y="30"/>
                      </a:lnTo>
                      <a:lnTo>
                        <a:pt x="53" y="29"/>
                      </a:lnTo>
                      <a:lnTo>
                        <a:pt x="58" y="2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4" y="5"/>
                      </a:lnTo>
                      <a:lnTo>
                        <a:pt x="53" y="5"/>
                      </a:lnTo>
                      <a:lnTo>
                        <a:pt x="53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  <p:sp>
              <p:nvSpPr>
                <p:cNvPr id="1737" name="Freeform 226"/>
                <p:cNvSpPr>
                  <a:spLocks/>
                </p:cNvSpPr>
                <p:nvPr/>
              </p:nvSpPr>
              <p:spPr bwMode="auto">
                <a:xfrm>
                  <a:off x="830" y="1287"/>
                  <a:ext cx="57" cy="38"/>
                </a:xfrm>
                <a:custGeom>
                  <a:avLst/>
                  <a:gdLst>
                    <a:gd name="T0" fmla="*/ 0 w 57"/>
                    <a:gd name="T1" fmla="*/ 11 h 38"/>
                    <a:gd name="T2" fmla="*/ 4 w 57"/>
                    <a:gd name="T3" fmla="*/ 38 h 38"/>
                    <a:gd name="T4" fmla="*/ 57 w 57"/>
                    <a:gd name="T5" fmla="*/ 27 h 38"/>
                    <a:gd name="T6" fmla="*/ 51 w 57"/>
                    <a:gd name="T7" fmla="*/ 0 h 38"/>
                    <a:gd name="T8" fmla="*/ 0 w 57"/>
                    <a:gd name="T9" fmla="*/ 1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38"/>
                    <a:gd name="T17" fmla="*/ 57 w 57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38">
                      <a:moveTo>
                        <a:pt x="0" y="11"/>
                      </a:moveTo>
                      <a:lnTo>
                        <a:pt x="4" y="38"/>
                      </a:lnTo>
                      <a:lnTo>
                        <a:pt x="57" y="27"/>
                      </a:lnTo>
                      <a:lnTo>
                        <a:pt x="5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E309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87" name="Group 148"/>
            <p:cNvGrpSpPr>
              <a:grpSpLocks/>
            </p:cNvGrpSpPr>
            <p:nvPr/>
          </p:nvGrpSpPr>
          <p:grpSpPr bwMode="auto">
            <a:xfrm>
              <a:off x="5420134" y="10669867"/>
              <a:ext cx="125543" cy="123774"/>
              <a:chOff x="1746" y="1815"/>
              <a:chExt cx="181" cy="164"/>
            </a:xfrm>
          </p:grpSpPr>
          <p:sp>
            <p:nvSpPr>
              <p:cNvPr id="163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63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63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63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63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88" name="Group 148"/>
            <p:cNvGrpSpPr>
              <a:grpSpLocks/>
            </p:cNvGrpSpPr>
            <p:nvPr/>
          </p:nvGrpSpPr>
          <p:grpSpPr bwMode="auto">
            <a:xfrm>
              <a:off x="6671199" y="10652509"/>
              <a:ext cx="125543" cy="123774"/>
              <a:chOff x="1746" y="1815"/>
              <a:chExt cx="181" cy="164"/>
            </a:xfrm>
          </p:grpSpPr>
          <p:sp>
            <p:nvSpPr>
              <p:cNvPr id="162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63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63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63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63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89" name="Group 148"/>
            <p:cNvGrpSpPr>
              <a:grpSpLocks/>
            </p:cNvGrpSpPr>
            <p:nvPr/>
          </p:nvGrpSpPr>
          <p:grpSpPr bwMode="auto">
            <a:xfrm>
              <a:off x="7005865" y="10495527"/>
              <a:ext cx="125543" cy="123774"/>
              <a:chOff x="1746" y="1815"/>
              <a:chExt cx="181" cy="164"/>
            </a:xfrm>
          </p:grpSpPr>
          <p:sp>
            <p:nvSpPr>
              <p:cNvPr id="1624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625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 type="stealth" w="sm" len="med"/>
                <a:tailEnd type="stealth" w="sm" len="med"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626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627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 type="stealth" w="sm" len="med"/>
                  <a:tailEnd type="stealth" w="sm" len="med"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62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med"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grpSp>
          <p:nvGrpSpPr>
            <p:cNvPr id="1590" name="Group 148"/>
            <p:cNvGrpSpPr>
              <a:grpSpLocks/>
            </p:cNvGrpSpPr>
            <p:nvPr/>
          </p:nvGrpSpPr>
          <p:grpSpPr bwMode="auto">
            <a:xfrm>
              <a:off x="4955416" y="10598924"/>
              <a:ext cx="125543" cy="123774"/>
              <a:chOff x="1746" y="1815"/>
              <a:chExt cx="181" cy="164"/>
            </a:xfrm>
          </p:grpSpPr>
          <p:sp>
            <p:nvSpPr>
              <p:cNvPr id="1619" name="AutoShape 149"/>
              <p:cNvSpPr>
                <a:spLocks noChangeArrowheads="1"/>
              </p:cNvSpPr>
              <p:nvPr/>
            </p:nvSpPr>
            <p:spPr bwMode="auto">
              <a:xfrm>
                <a:off x="1746" y="1888"/>
                <a:ext cx="181" cy="91"/>
              </a:xfrm>
              <a:prstGeom prst="ca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sp>
            <p:nvSpPr>
              <p:cNvPr id="1620" name="AutoShape 150"/>
              <p:cNvSpPr>
                <a:spLocks noChangeArrowheads="1"/>
              </p:cNvSpPr>
              <p:nvPr/>
            </p:nvSpPr>
            <p:spPr bwMode="auto">
              <a:xfrm>
                <a:off x="1791" y="1874"/>
                <a:ext cx="91" cy="45"/>
              </a:xfrm>
              <a:prstGeom prst="can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1000">
                  <a:latin typeface="Calibri" pitchFamily="34" charset="0"/>
                </a:endParaRPr>
              </a:p>
            </p:txBody>
          </p:sp>
          <p:grpSp>
            <p:nvGrpSpPr>
              <p:cNvPr id="1621" name="Group 151"/>
              <p:cNvGrpSpPr>
                <a:grpSpLocks/>
              </p:cNvGrpSpPr>
              <p:nvPr/>
            </p:nvGrpSpPr>
            <p:grpSpPr bwMode="auto">
              <a:xfrm>
                <a:off x="1789" y="1825"/>
                <a:ext cx="91" cy="78"/>
                <a:chOff x="1791" y="1752"/>
                <a:chExt cx="91" cy="182"/>
              </a:xfrm>
            </p:grpSpPr>
            <p:sp>
              <p:nvSpPr>
                <p:cNvPr id="1622" name="AutoShape 152"/>
                <p:cNvSpPr>
                  <a:spLocks noChangeArrowheads="1"/>
                </p:cNvSpPr>
                <p:nvPr/>
              </p:nvSpPr>
              <p:spPr bwMode="auto">
                <a:xfrm flipV="1">
                  <a:off x="1791" y="1752"/>
                  <a:ext cx="91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sz="1000">
                    <a:latin typeface="Calibri" pitchFamily="34" charset="0"/>
                  </a:endParaRPr>
                </a:p>
              </p:txBody>
            </p:sp>
            <p:sp>
              <p:nvSpPr>
                <p:cNvPr id="1623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837" y="175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1000"/>
                </a:p>
              </p:txBody>
            </p:sp>
          </p:grpSp>
        </p:grpSp>
        <p:cxnSp>
          <p:nvCxnSpPr>
            <p:cNvPr id="1591" name="直線矢印コネクタ 1590"/>
            <p:cNvCxnSpPr/>
            <p:nvPr/>
          </p:nvCxnSpPr>
          <p:spPr>
            <a:xfrm flipV="1">
              <a:off x="6798476" y="10650245"/>
              <a:ext cx="207389" cy="92077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直線矢印コネクタ 1591"/>
            <p:cNvCxnSpPr>
              <a:endCxn id="1624" idx="2"/>
            </p:cNvCxnSpPr>
            <p:nvPr/>
          </p:nvCxnSpPr>
          <p:spPr>
            <a:xfrm>
              <a:off x="6832848" y="10489232"/>
              <a:ext cx="173017" cy="95730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3" name="直線矢印コネクタ 1592"/>
            <p:cNvCxnSpPr/>
            <p:nvPr/>
          </p:nvCxnSpPr>
          <p:spPr>
            <a:xfrm>
              <a:off x="5087202" y="10714396"/>
              <a:ext cx="301720" cy="74340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4" name="直線矢印コネクタ 1593"/>
            <p:cNvCxnSpPr>
              <a:stCxn id="1582" idx="5"/>
            </p:cNvCxnSpPr>
            <p:nvPr/>
          </p:nvCxnSpPr>
          <p:spPr>
            <a:xfrm flipH="1">
              <a:off x="5377130" y="10801766"/>
              <a:ext cx="117616" cy="115651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5" name="直線矢印コネクタ 1594"/>
            <p:cNvCxnSpPr>
              <a:stCxn id="1624" idx="4"/>
              <a:endCxn id="1798" idx="1"/>
            </p:cNvCxnSpPr>
            <p:nvPr/>
          </p:nvCxnSpPr>
          <p:spPr>
            <a:xfrm flipH="1">
              <a:off x="7068984" y="10584962"/>
              <a:ext cx="62424" cy="141509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6" name="直線矢印コネクタ 1595"/>
            <p:cNvCxnSpPr/>
            <p:nvPr/>
          </p:nvCxnSpPr>
          <p:spPr>
            <a:xfrm>
              <a:off x="6722180" y="10789114"/>
              <a:ext cx="3121" cy="93764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7" name="直線矢印コネクタ 1596"/>
            <p:cNvCxnSpPr>
              <a:stCxn id="1753" idx="2"/>
            </p:cNvCxnSpPr>
            <p:nvPr/>
          </p:nvCxnSpPr>
          <p:spPr>
            <a:xfrm flipV="1">
              <a:off x="4598290" y="10076806"/>
              <a:ext cx="344811" cy="473230"/>
            </a:xfrm>
            <a:prstGeom prst="straightConnector1">
              <a:avLst/>
            </a:prstGeom>
            <a:ln w="9525">
              <a:prstDash val="solid"/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98" name="Picture 2" descr="C:\Users\admin\Pictures\一般素材\アイ・ミーブ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649" y="10766929"/>
              <a:ext cx="223483" cy="14407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9" name="Picture 2" descr="C:\Users\admin\Pictures\一般素材\アイ・ミーブ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690" y="10694853"/>
              <a:ext cx="223483" cy="14407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00" name="直線矢印コネクタ 1599"/>
            <p:cNvCxnSpPr>
              <a:stCxn id="1598" idx="3"/>
              <a:endCxn id="1599" idx="1"/>
            </p:cNvCxnSpPr>
            <p:nvPr/>
          </p:nvCxnSpPr>
          <p:spPr>
            <a:xfrm flipV="1">
              <a:off x="5897131" y="10766889"/>
              <a:ext cx="140559" cy="72076"/>
            </a:xfrm>
            <a:prstGeom prst="straightConnector1">
              <a:avLst/>
            </a:prstGeom>
            <a:ln w="9525">
              <a:solidFill>
                <a:srgbClr val="7030A0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1" name="Picture 2" descr="C:\Users\admin\Pictures\一般素材\アイ・ミーブ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776" y="10921224"/>
              <a:ext cx="223483" cy="144072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2" name="Picture 7" descr="C:\Users\Administrator\AppData\Local\Microsoft\Windows\Temporary Internet Files\Content.IE5\KU5SNX9C\MC900434857[1]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4995670">
              <a:off x="7283231" y="9800186"/>
              <a:ext cx="407550" cy="374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03" name="直線コネクタ 1602"/>
            <p:cNvCxnSpPr/>
            <p:nvPr/>
          </p:nvCxnSpPr>
          <p:spPr>
            <a:xfrm flipH="1">
              <a:off x="5002499" y="11173894"/>
              <a:ext cx="30149" cy="107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4" name="直線矢印コネクタ 1603"/>
            <p:cNvCxnSpPr/>
            <p:nvPr/>
          </p:nvCxnSpPr>
          <p:spPr>
            <a:xfrm flipH="1">
              <a:off x="4843024" y="10661613"/>
              <a:ext cx="117616" cy="115651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5" name="直線矢印コネクタ 1604"/>
            <p:cNvCxnSpPr>
              <a:stCxn id="1739" idx="4"/>
            </p:cNvCxnSpPr>
            <p:nvPr/>
          </p:nvCxnSpPr>
          <p:spPr>
            <a:xfrm>
              <a:off x="5400019" y="10572885"/>
              <a:ext cx="91077" cy="104006"/>
            </a:xfrm>
            <a:prstGeom prst="straightConnector1">
              <a:avLst/>
            </a:prstGeom>
            <a:ln w="9525"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6" name="直線矢印コネクタ 1605"/>
            <p:cNvCxnSpPr/>
            <p:nvPr/>
          </p:nvCxnSpPr>
          <p:spPr>
            <a:xfrm flipV="1">
              <a:off x="5536704" y="10849272"/>
              <a:ext cx="140559" cy="72076"/>
            </a:xfrm>
            <a:prstGeom prst="straightConnector1">
              <a:avLst/>
            </a:prstGeom>
            <a:ln w="9525">
              <a:solidFill>
                <a:srgbClr val="7030A0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7" name="直線矢印コネクタ 1606"/>
            <p:cNvCxnSpPr/>
            <p:nvPr/>
          </p:nvCxnSpPr>
          <p:spPr>
            <a:xfrm>
              <a:off x="6256784" y="10777264"/>
              <a:ext cx="84463" cy="143960"/>
            </a:xfrm>
            <a:prstGeom prst="straightConnector1">
              <a:avLst/>
            </a:prstGeom>
            <a:ln w="9525">
              <a:solidFill>
                <a:srgbClr val="7030A0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8" name="Picture 313" descr="MCj0279488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68578" y="11297294"/>
              <a:ext cx="102213" cy="79431"/>
            </a:xfrm>
            <a:prstGeom prst="rect">
              <a:avLst/>
            </a:prstGeom>
            <a:noFill/>
            <a:ln w="9525">
              <a:noFill/>
              <a:miter lim="800000"/>
              <a:headEnd type="stealth" w="sm" len="med"/>
              <a:tailEnd type="stealth" w="sm" len="med"/>
            </a:ln>
          </p:spPr>
        </p:pic>
        <p:pic>
          <p:nvPicPr>
            <p:cNvPr id="1609" name="Picture 313" descr="MCj0279488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54570" y="11281320"/>
              <a:ext cx="102213" cy="79431"/>
            </a:xfrm>
            <a:prstGeom prst="rect">
              <a:avLst/>
            </a:prstGeom>
            <a:noFill/>
            <a:ln w="9525">
              <a:noFill/>
              <a:miter lim="800000"/>
              <a:headEnd type="stealth" w="sm" len="med"/>
              <a:tailEnd type="stealth" w="sm" len="med"/>
            </a:ln>
          </p:spPr>
        </p:pic>
        <p:pic>
          <p:nvPicPr>
            <p:cNvPr id="1610" name="Picture 313" descr="MCj0279488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752728" y="11418177"/>
              <a:ext cx="102213" cy="79431"/>
            </a:xfrm>
            <a:prstGeom prst="rect">
              <a:avLst/>
            </a:prstGeom>
            <a:noFill/>
            <a:ln w="9525">
              <a:noFill/>
              <a:miter lim="800000"/>
              <a:headEnd type="stealth" w="sm" len="med"/>
              <a:tailEnd type="stealth" w="sm" len="med"/>
            </a:ln>
          </p:spPr>
        </p:pic>
        <p:pic>
          <p:nvPicPr>
            <p:cNvPr id="1611" name="Picture 313" descr="MCj0279488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40701" y="11489921"/>
              <a:ext cx="102213" cy="79431"/>
            </a:xfrm>
            <a:prstGeom prst="rect">
              <a:avLst/>
            </a:prstGeom>
            <a:noFill/>
            <a:ln w="9525">
              <a:noFill/>
              <a:miter lim="800000"/>
              <a:headEnd type="stealth" w="sm" len="med"/>
              <a:tailEnd type="stealth" w="sm" len="med"/>
            </a:ln>
          </p:spPr>
        </p:pic>
        <p:cxnSp>
          <p:nvCxnSpPr>
            <p:cNvPr id="1612" name="直線矢印コネクタ 1611"/>
            <p:cNvCxnSpPr/>
            <p:nvPr/>
          </p:nvCxnSpPr>
          <p:spPr bwMode="auto">
            <a:xfrm flipH="1" flipV="1">
              <a:off x="5931112" y="11361278"/>
              <a:ext cx="109589" cy="128643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3" name="直線矢印コネクタ 1612"/>
            <p:cNvCxnSpPr/>
            <p:nvPr/>
          </p:nvCxnSpPr>
          <p:spPr bwMode="auto">
            <a:xfrm flipH="1">
              <a:off x="5836406" y="11362582"/>
              <a:ext cx="318164" cy="9749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4" name="直線矢印コネクタ 1613"/>
            <p:cNvCxnSpPr>
              <a:stCxn id="1609" idx="1"/>
            </p:cNvCxnSpPr>
            <p:nvPr/>
          </p:nvCxnSpPr>
          <p:spPr bwMode="auto">
            <a:xfrm flipH="1">
              <a:off x="5952020" y="11321035"/>
              <a:ext cx="202550" cy="9032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5" name="直線矢印コネクタ 1614"/>
            <p:cNvCxnSpPr/>
            <p:nvPr/>
          </p:nvCxnSpPr>
          <p:spPr bwMode="auto">
            <a:xfrm flipH="1" flipV="1">
              <a:off x="5803835" y="11503554"/>
              <a:ext cx="223925" cy="26605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6" name="直線矢印コネクタ 1615"/>
            <p:cNvCxnSpPr/>
            <p:nvPr/>
          </p:nvCxnSpPr>
          <p:spPr bwMode="auto">
            <a:xfrm flipH="1">
              <a:off x="5767225" y="11337010"/>
              <a:ext cx="101353" cy="84042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7" name="直線矢印コネクタ 1616"/>
            <p:cNvCxnSpPr>
              <a:stCxn id="1609" idx="2"/>
            </p:cNvCxnSpPr>
            <p:nvPr/>
          </p:nvCxnSpPr>
          <p:spPr bwMode="auto">
            <a:xfrm flipH="1">
              <a:off x="6108855" y="11360751"/>
              <a:ext cx="96822" cy="11559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8" name="直線矢印コネクタ 1617"/>
            <p:cNvCxnSpPr>
              <a:endCxn id="1609" idx="3"/>
            </p:cNvCxnSpPr>
            <p:nvPr/>
          </p:nvCxnSpPr>
          <p:spPr bwMode="auto">
            <a:xfrm flipH="1">
              <a:off x="6256783" y="11209312"/>
              <a:ext cx="144018" cy="111724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stealth" w="sm" len="med"/>
              <a:tailEnd type="stealth" w="sm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849" name="グループ化 419"/>
          <p:cNvGrpSpPr/>
          <p:nvPr/>
        </p:nvGrpSpPr>
        <p:grpSpPr>
          <a:xfrm>
            <a:off x="4222763" y="4580386"/>
            <a:ext cx="3842488" cy="1798729"/>
            <a:chOff x="8285641" y="7328346"/>
            <a:chExt cx="4384576" cy="2106600"/>
          </a:xfrm>
        </p:grpSpPr>
        <p:sp>
          <p:nvSpPr>
            <p:cNvPr id="1852" name="角丸四角形 1851"/>
            <p:cNvSpPr/>
            <p:nvPr/>
          </p:nvSpPr>
          <p:spPr>
            <a:xfrm>
              <a:off x="8285641" y="7328346"/>
              <a:ext cx="4384576" cy="2106600"/>
            </a:xfrm>
            <a:prstGeom prst="roundRect">
              <a:avLst>
                <a:gd name="adj" fmla="val 8038"/>
              </a:avLst>
            </a:prstGeom>
            <a:solidFill>
              <a:srgbClr val="FFFF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grpSp>
          <p:nvGrpSpPr>
            <p:cNvPr id="1853" name="グループ化 648"/>
            <p:cNvGrpSpPr/>
            <p:nvPr/>
          </p:nvGrpSpPr>
          <p:grpSpPr>
            <a:xfrm>
              <a:off x="8981213" y="8934267"/>
              <a:ext cx="3161470" cy="498601"/>
              <a:chOff x="1320208" y="5008909"/>
              <a:chExt cx="6664325" cy="1143000"/>
            </a:xfrm>
          </p:grpSpPr>
          <p:sp>
            <p:nvSpPr>
              <p:cNvPr id="1874" name="Freeform 7"/>
              <p:cNvSpPr>
                <a:spLocks/>
              </p:cNvSpPr>
              <p:nvPr/>
            </p:nvSpPr>
            <p:spPr bwMode="auto">
              <a:xfrm>
                <a:off x="1382120" y="5031134"/>
                <a:ext cx="6580188" cy="10985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78"/>
                  </a:cxn>
                  <a:cxn ang="0">
                    <a:pos x="0" y="546"/>
                  </a:cxn>
                  <a:cxn ang="0">
                    <a:pos x="0" y="546"/>
                  </a:cxn>
                  <a:cxn ang="0">
                    <a:pos x="258" y="579"/>
                  </a:cxn>
                  <a:cxn ang="0">
                    <a:pos x="517" y="609"/>
                  </a:cxn>
                  <a:cxn ang="0">
                    <a:pos x="517" y="609"/>
                  </a:cxn>
                  <a:cxn ang="0">
                    <a:pos x="775" y="634"/>
                  </a:cxn>
                  <a:cxn ang="0">
                    <a:pos x="1035" y="655"/>
                  </a:cxn>
                  <a:cxn ang="0">
                    <a:pos x="1035" y="655"/>
                  </a:cxn>
                  <a:cxn ang="0">
                    <a:pos x="1294" y="671"/>
                  </a:cxn>
                  <a:cxn ang="0">
                    <a:pos x="1554" y="683"/>
                  </a:cxn>
                  <a:cxn ang="0">
                    <a:pos x="1554" y="683"/>
                  </a:cxn>
                  <a:cxn ang="0">
                    <a:pos x="1813" y="689"/>
                  </a:cxn>
                  <a:cxn ang="0">
                    <a:pos x="2073" y="692"/>
                  </a:cxn>
                  <a:cxn ang="0">
                    <a:pos x="2073" y="692"/>
                  </a:cxn>
                  <a:cxn ang="0">
                    <a:pos x="2332" y="689"/>
                  </a:cxn>
                  <a:cxn ang="0">
                    <a:pos x="2591" y="683"/>
                  </a:cxn>
                  <a:cxn ang="0">
                    <a:pos x="2591" y="683"/>
                  </a:cxn>
                  <a:cxn ang="0">
                    <a:pos x="2851" y="671"/>
                  </a:cxn>
                  <a:cxn ang="0">
                    <a:pos x="3110" y="655"/>
                  </a:cxn>
                  <a:cxn ang="0">
                    <a:pos x="3110" y="655"/>
                  </a:cxn>
                  <a:cxn ang="0">
                    <a:pos x="3370" y="634"/>
                  </a:cxn>
                  <a:cxn ang="0">
                    <a:pos x="3628" y="609"/>
                  </a:cxn>
                  <a:cxn ang="0">
                    <a:pos x="3628" y="609"/>
                  </a:cxn>
                  <a:cxn ang="0">
                    <a:pos x="3887" y="579"/>
                  </a:cxn>
                  <a:cxn ang="0">
                    <a:pos x="4145" y="546"/>
                  </a:cxn>
                  <a:cxn ang="0">
                    <a:pos x="4145" y="546"/>
                  </a:cxn>
                  <a:cxn ang="0">
                    <a:pos x="4145" y="78"/>
                  </a:cxn>
                  <a:cxn ang="0">
                    <a:pos x="4145" y="78"/>
                  </a:cxn>
                  <a:cxn ang="0">
                    <a:pos x="3885" y="62"/>
                  </a:cxn>
                  <a:cxn ang="0">
                    <a:pos x="3626" y="44"/>
                  </a:cxn>
                  <a:cxn ang="0">
                    <a:pos x="3366" y="23"/>
                  </a:cxn>
                  <a:cxn ang="0">
                    <a:pos x="3109" y="0"/>
                  </a:cxn>
                  <a:cxn ang="0">
                    <a:pos x="3109" y="0"/>
                  </a:cxn>
                  <a:cxn ang="0">
                    <a:pos x="1036" y="0"/>
                  </a:cxn>
                  <a:cxn ang="0">
                    <a:pos x="1036" y="0"/>
                  </a:cxn>
                  <a:cxn ang="0">
                    <a:pos x="779" y="23"/>
                  </a:cxn>
                  <a:cxn ang="0">
                    <a:pos x="519" y="44"/>
                  </a:cxn>
                  <a:cxn ang="0">
                    <a:pos x="260" y="62"/>
                  </a:cxn>
                  <a:cxn ang="0">
                    <a:pos x="0" y="78"/>
                  </a:cxn>
                </a:cxnLst>
                <a:rect l="0" t="0" r="r" b="b"/>
                <a:pathLst>
                  <a:path w="4145" h="692">
                    <a:moveTo>
                      <a:pt x="0" y="78"/>
                    </a:moveTo>
                    <a:lnTo>
                      <a:pt x="0" y="7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58" y="579"/>
                    </a:lnTo>
                    <a:lnTo>
                      <a:pt x="517" y="609"/>
                    </a:lnTo>
                    <a:lnTo>
                      <a:pt x="517" y="609"/>
                    </a:lnTo>
                    <a:lnTo>
                      <a:pt x="775" y="634"/>
                    </a:lnTo>
                    <a:lnTo>
                      <a:pt x="1035" y="655"/>
                    </a:lnTo>
                    <a:lnTo>
                      <a:pt x="1035" y="655"/>
                    </a:lnTo>
                    <a:lnTo>
                      <a:pt x="1294" y="671"/>
                    </a:lnTo>
                    <a:lnTo>
                      <a:pt x="1554" y="683"/>
                    </a:lnTo>
                    <a:lnTo>
                      <a:pt x="1554" y="683"/>
                    </a:lnTo>
                    <a:lnTo>
                      <a:pt x="1813" y="689"/>
                    </a:lnTo>
                    <a:lnTo>
                      <a:pt x="2073" y="692"/>
                    </a:lnTo>
                    <a:lnTo>
                      <a:pt x="2073" y="692"/>
                    </a:lnTo>
                    <a:lnTo>
                      <a:pt x="2332" y="689"/>
                    </a:lnTo>
                    <a:lnTo>
                      <a:pt x="2591" y="683"/>
                    </a:lnTo>
                    <a:lnTo>
                      <a:pt x="2591" y="683"/>
                    </a:lnTo>
                    <a:lnTo>
                      <a:pt x="2851" y="671"/>
                    </a:lnTo>
                    <a:lnTo>
                      <a:pt x="3110" y="655"/>
                    </a:lnTo>
                    <a:lnTo>
                      <a:pt x="3110" y="655"/>
                    </a:lnTo>
                    <a:lnTo>
                      <a:pt x="3370" y="634"/>
                    </a:lnTo>
                    <a:lnTo>
                      <a:pt x="3628" y="609"/>
                    </a:lnTo>
                    <a:lnTo>
                      <a:pt x="3628" y="609"/>
                    </a:lnTo>
                    <a:lnTo>
                      <a:pt x="3887" y="579"/>
                    </a:lnTo>
                    <a:lnTo>
                      <a:pt x="4145" y="546"/>
                    </a:lnTo>
                    <a:lnTo>
                      <a:pt x="4145" y="546"/>
                    </a:lnTo>
                    <a:lnTo>
                      <a:pt x="4145" y="78"/>
                    </a:lnTo>
                    <a:lnTo>
                      <a:pt x="4145" y="78"/>
                    </a:lnTo>
                    <a:lnTo>
                      <a:pt x="3885" y="62"/>
                    </a:lnTo>
                    <a:lnTo>
                      <a:pt x="3626" y="44"/>
                    </a:lnTo>
                    <a:lnTo>
                      <a:pt x="3366" y="23"/>
                    </a:lnTo>
                    <a:lnTo>
                      <a:pt x="3109" y="0"/>
                    </a:lnTo>
                    <a:lnTo>
                      <a:pt x="3109" y="0"/>
                    </a:lnTo>
                    <a:lnTo>
                      <a:pt x="1036" y="0"/>
                    </a:lnTo>
                    <a:lnTo>
                      <a:pt x="1036" y="0"/>
                    </a:lnTo>
                    <a:lnTo>
                      <a:pt x="779" y="23"/>
                    </a:lnTo>
                    <a:lnTo>
                      <a:pt x="519" y="44"/>
                    </a:lnTo>
                    <a:lnTo>
                      <a:pt x="260" y="6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75" name="Freeform 8"/>
              <p:cNvSpPr>
                <a:spLocks/>
              </p:cNvSpPr>
              <p:nvPr/>
            </p:nvSpPr>
            <p:spPr bwMode="auto">
              <a:xfrm>
                <a:off x="1382120" y="5031134"/>
                <a:ext cx="6580188" cy="10985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78"/>
                  </a:cxn>
                  <a:cxn ang="0">
                    <a:pos x="0" y="546"/>
                  </a:cxn>
                  <a:cxn ang="0">
                    <a:pos x="0" y="546"/>
                  </a:cxn>
                  <a:cxn ang="0">
                    <a:pos x="258" y="579"/>
                  </a:cxn>
                  <a:cxn ang="0">
                    <a:pos x="517" y="609"/>
                  </a:cxn>
                  <a:cxn ang="0">
                    <a:pos x="517" y="609"/>
                  </a:cxn>
                  <a:cxn ang="0">
                    <a:pos x="775" y="634"/>
                  </a:cxn>
                  <a:cxn ang="0">
                    <a:pos x="1035" y="655"/>
                  </a:cxn>
                  <a:cxn ang="0">
                    <a:pos x="1035" y="655"/>
                  </a:cxn>
                  <a:cxn ang="0">
                    <a:pos x="1294" y="671"/>
                  </a:cxn>
                  <a:cxn ang="0">
                    <a:pos x="1554" y="683"/>
                  </a:cxn>
                  <a:cxn ang="0">
                    <a:pos x="1554" y="683"/>
                  </a:cxn>
                  <a:cxn ang="0">
                    <a:pos x="1813" y="689"/>
                  </a:cxn>
                  <a:cxn ang="0">
                    <a:pos x="2073" y="692"/>
                  </a:cxn>
                  <a:cxn ang="0">
                    <a:pos x="2073" y="692"/>
                  </a:cxn>
                  <a:cxn ang="0">
                    <a:pos x="2332" y="689"/>
                  </a:cxn>
                  <a:cxn ang="0">
                    <a:pos x="2591" y="683"/>
                  </a:cxn>
                  <a:cxn ang="0">
                    <a:pos x="2591" y="683"/>
                  </a:cxn>
                  <a:cxn ang="0">
                    <a:pos x="2851" y="671"/>
                  </a:cxn>
                  <a:cxn ang="0">
                    <a:pos x="3110" y="655"/>
                  </a:cxn>
                  <a:cxn ang="0">
                    <a:pos x="3110" y="655"/>
                  </a:cxn>
                  <a:cxn ang="0">
                    <a:pos x="3370" y="634"/>
                  </a:cxn>
                  <a:cxn ang="0">
                    <a:pos x="3628" y="609"/>
                  </a:cxn>
                  <a:cxn ang="0">
                    <a:pos x="3628" y="609"/>
                  </a:cxn>
                  <a:cxn ang="0">
                    <a:pos x="3887" y="579"/>
                  </a:cxn>
                  <a:cxn ang="0">
                    <a:pos x="4145" y="546"/>
                  </a:cxn>
                  <a:cxn ang="0">
                    <a:pos x="4145" y="546"/>
                  </a:cxn>
                  <a:cxn ang="0">
                    <a:pos x="4145" y="78"/>
                  </a:cxn>
                  <a:cxn ang="0">
                    <a:pos x="4145" y="78"/>
                  </a:cxn>
                  <a:cxn ang="0">
                    <a:pos x="3885" y="62"/>
                  </a:cxn>
                  <a:cxn ang="0">
                    <a:pos x="3626" y="44"/>
                  </a:cxn>
                  <a:cxn ang="0">
                    <a:pos x="3366" y="23"/>
                  </a:cxn>
                  <a:cxn ang="0">
                    <a:pos x="3109" y="0"/>
                  </a:cxn>
                  <a:cxn ang="0">
                    <a:pos x="3109" y="0"/>
                  </a:cxn>
                  <a:cxn ang="0">
                    <a:pos x="1036" y="0"/>
                  </a:cxn>
                  <a:cxn ang="0">
                    <a:pos x="1036" y="0"/>
                  </a:cxn>
                  <a:cxn ang="0">
                    <a:pos x="779" y="23"/>
                  </a:cxn>
                  <a:cxn ang="0">
                    <a:pos x="519" y="44"/>
                  </a:cxn>
                  <a:cxn ang="0">
                    <a:pos x="260" y="62"/>
                  </a:cxn>
                  <a:cxn ang="0">
                    <a:pos x="0" y="78"/>
                  </a:cxn>
                </a:cxnLst>
                <a:rect l="0" t="0" r="r" b="b"/>
                <a:pathLst>
                  <a:path w="4145" h="692">
                    <a:moveTo>
                      <a:pt x="0" y="78"/>
                    </a:moveTo>
                    <a:lnTo>
                      <a:pt x="0" y="78"/>
                    </a:lnTo>
                    <a:lnTo>
                      <a:pt x="0" y="546"/>
                    </a:lnTo>
                    <a:lnTo>
                      <a:pt x="0" y="546"/>
                    </a:lnTo>
                    <a:lnTo>
                      <a:pt x="258" y="579"/>
                    </a:lnTo>
                    <a:lnTo>
                      <a:pt x="517" y="609"/>
                    </a:lnTo>
                    <a:lnTo>
                      <a:pt x="517" y="609"/>
                    </a:lnTo>
                    <a:lnTo>
                      <a:pt x="775" y="634"/>
                    </a:lnTo>
                    <a:lnTo>
                      <a:pt x="1035" y="655"/>
                    </a:lnTo>
                    <a:lnTo>
                      <a:pt x="1035" y="655"/>
                    </a:lnTo>
                    <a:lnTo>
                      <a:pt x="1294" y="671"/>
                    </a:lnTo>
                    <a:lnTo>
                      <a:pt x="1554" y="683"/>
                    </a:lnTo>
                    <a:lnTo>
                      <a:pt x="1554" y="683"/>
                    </a:lnTo>
                    <a:lnTo>
                      <a:pt x="1813" y="689"/>
                    </a:lnTo>
                    <a:lnTo>
                      <a:pt x="2073" y="692"/>
                    </a:lnTo>
                    <a:lnTo>
                      <a:pt x="2073" y="692"/>
                    </a:lnTo>
                    <a:lnTo>
                      <a:pt x="2332" y="689"/>
                    </a:lnTo>
                    <a:lnTo>
                      <a:pt x="2591" y="683"/>
                    </a:lnTo>
                    <a:lnTo>
                      <a:pt x="2591" y="683"/>
                    </a:lnTo>
                    <a:lnTo>
                      <a:pt x="2851" y="671"/>
                    </a:lnTo>
                    <a:lnTo>
                      <a:pt x="3110" y="655"/>
                    </a:lnTo>
                    <a:lnTo>
                      <a:pt x="3110" y="655"/>
                    </a:lnTo>
                    <a:lnTo>
                      <a:pt x="3370" y="634"/>
                    </a:lnTo>
                    <a:lnTo>
                      <a:pt x="3628" y="609"/>
                    </a:lnTo>
                    <a:lnTo>
                      <a:pt x="3628" y="609"/>
                    </a:lnTo>
                    <a:lnTo>
                      <a:pt x="3887" y="579"/>
                    </a:lnTo>
                    <a:lnTo>
                      <a:pt x="4145" y="546"/>
                    </a:lnTo>
                    <a:lnTo>
                      <a:pt x="4145" y="546"/>
                    </a:lnTo>
                    <a:lnTo>
                      <a:pt x="4145" y="78"/>
                    </a:lnTo>
                    <a:lnTo>
                      <a:pt x="4145" y="78"/>
                    </a:lnTo>
                    <a:lnTo>
                      <a:pt x="3885" y="62"/>
                    </a:lnTo>
                    <a:lnTo>
                      <a:pt x="3626" y="44"/>
                    </a:lnTo>
                    <a:lnTo>
                      <a:pt x="3366" y="23"/>
                    </a:lnTo>
                    <a:lnTo>
                      <a:pt x="3109" y="0"/>
                    </a:lnTo>
                    <a:lnTo>
                      <a:pt x="3109" y="0"/>
                    </a:lnTo>
                    <a:lnTo>
                      <a:pt x="1036" y="0"/>
                    </a:lnTo>
                    <a:lnTo>
                      <a:pt x="1036" y="0"/>
                    </a:lnTo>
                    <a:lnTo>
                      <a:pt x="779" y="23"/>
                    </a:lnTo>
                    <a:lnTo>
                      <a:pt x="519" y="44"/>
                    </a:lnTo>
                    <a:lnTo>
                      <a:pt x="260" y="62"/>
                    </a:lnTo>
                    <a:lnTo>
                      <a:pt x="0" y="7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76" name="Freeform 9"/>
              <p:cNvSpPr>
                <a:spLocks/>
              </p:cNvSpPr>
              <p:nvPr/>
            </p:nvSpPr>
            <p:spPr bwMode="auto">
              <a:xfrm>
                <a:off x="1359895" y="5008909"/>
                <a:ext cx="6624638" cy="114300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2" y="565"/>
                  </a:cxn>
                  <a:cxn ang="0">
                    <a:pos x="12" y="574"/>
                  </a:cxn>
                  <a:cxn ang="0">
                    <a:pos x="530" y="637"/>
                  </a:cxn>
                  <a:cxn ang="0">
                    <a:pos x="787" y="662"/>
                  </a:cxn>
                  <a:cxn ang="0">
                    <a:pos x="1047" y="683"/>
                  </a:cxn>
                  <a:cxn ang="0">
                    <a:pos x="1568" y="712"/>
                  </a:cxn>
                  <a:cxn ang="0">
                    <a:pos x="2087" y="720"/>
                  </a:cxn>
                  <a:cxn ang="0">
                    <a:pos x="2346" y="717"/>
                  </a:cxn>
                  <a:cxn ang="0">
                    <a:pos x="2607" y="712"/>
                  </a:cxn>
                  <a:cxn ang="0">
                    <a:pos x="3126" y="683"/>
                  </a:cxn>
                  <a:cxn ang="0">
                    <a:pos x="3643" y="637"/>
                  </a:cxn>
                  <a:cxn ang="0">
                    <a:pos x="3903" y="607"/>
                  </a:cxn>
                  <a:cxn ang="0">
                    <a:pos x="4164" y="572"/>
                  </a:cxn>
                  <a:cxn ang="0">
                    <a:pos x="4173" y="560"/>
                  </a:cxn>
                  <a:cxn ang="0">
                    <a:pos x="4173" y="92"/>
                  </a:cxn>
                  <a:cxn ang="0">
                    <a:pos x="4164" y="80"/>
                  </a:cxn>
                  <a:cxn ang="0">
                    <a:pos x="3899" y="62"/>
                  </a:cxn>
                  <a:cxn ang="0">
                    <a:pos x="3124" y="0"/>
                  </a:cxn>
                  <a:cxn ang="0">
                    <a:pos x="2099" y="0"/>
                  </a:cxn>
                  <a:cxn ang="0">
                    <a:pos x="1049" y="0"/>
                  </a:cxn>
                  <a:cxn ang="0">
                    <a:pos x="531" y="44"/>
                  </a:cxn>
                  <a:cxn ang="0">
                    <a:pos x="14" y="78"/>
                  </a:cxn>
                  <a:cxn ang="0">
                    <a:pos x="2" y="87"/>
                  </a:cxn>
                  <a:cxn ang="0">
                    <a:pos x="16" y="106"/>
                  </a:cxn>
                  <a:cxn ang="0">
                    <a:pos x="535" y="72"/>
                  </a:cxn>
                  <a:cxn ang="0">
                    <a:pos x="1050" y="14"/>
                  </a:cxn>
                  <a:cxn ang="0">
                    <a:pos x="2099" y="28"/>
                  </a:cxn>
                  <a:cxn ang="0">
                    <a:pos x="3123" y="14"/>
                  </a:cxn>
                  <a:cxn ang="0">
                    <a:pos x="3380" y="51"/>
                  </a:cxn>
                  <a:cxn ang="0">
                    <a:pos x="4157" y="106"/>
                  </a:cxn>
                  <a:cxn ang="0">
                    <a:pos x="4145" y="92"/>
                  </a:cxn>
                  <a:cxn ang="0">
                    <a:pos x="4155" y="546"/>
                  </a:cxn>
                  <a:cxn ang="0">
                    <a:pos x="3640" y="609"/>
                  </a:cxn>
                  <a:cxn ang="0">
                    <a:pos x="3382" y="634"/>
                  </a:cxn>
                  <a:cxn ang="0">
                    <a:pos x="3124" y="655"/>
                  </a:cxn>
                  <a:cxn ang="0">
                    <a:pos x="2605" y="683"/>
                  </a:cxn>
                  <a:cxn ang="0">
                    <a:pos x="2087" y="692"/>
                  </a:cxn>
                  <a:cxn ang="0">
                    <a:pos x="1827" y="689"/>
                  </a:cxn>
                  <a:cxn ang="0">
                    <a:pos x="1568" y="683"/>
                  </a:cxn>
                  <a:cxn ang="0">
                    <a:pos x="1049" y="655"/>
                  </a:cxn>
                  <a:cxn ang="0">
                    <a:pos x="531" y="609"/>
                  </a:cxn>
                  <a:cxn ang="0">
                    <a:pos x="274" y="579"/>
                  </a:cxn>
                  <a:cxn ang="0">
                    <a:pos x="28" y="560"/>
                  </a:cxn>
                  <a:cxn ang="0">
                    <a:pos x="14" y="92"/>
                  </a:cxn>
                </a:cxnLst>
                <a:rect l="0" t="0" r="r" b="b"/>
                <a:pathLst>
                  <a:path w="4173" h="720">
                    <a:moveTo>
                      <a:pt x="14" y="92"/>
                    </a:moveTo>
                    <a:lnTo>
                      <a:pt x="0" y="92"/>
                    </a:lnTo>
                    <a:lnTo>
                      <a:pt x="0" y="92"/>
                    </a:lnTo>
                    <a:lnTo>
                      <a:pt x="0" y="560"/>
                    </a:lnTo>
                    <a:lnTo>
                      <a:pt x="0" y="560"/>
                    </a:lnTo>
                    <a:lnTo>
                      <a:pt x="2" y="565"/>
                    </a:lnTo>
                    <a:lnTo>
                      <a:pt x="4" y="570"/>
                    </a:lnTo>
                    <a:lnTo>
                      <a:pt x="9" y="572"/>
                    </a:lnTo>
                    <a:lnTo>
                      <a:pt x="12" y="574"/>
                    </a:lnTo>
                    <a:lnTo>
                      <a:pt x="12" y="574"/>
                    </a:lnTo>
                    <a:lnTo>
                      <a:pt x="270" y="607"/>
                    </a:lnTo>
                    <a:lnTo>
                      <a:pt x="530" y="637"/>
                    </a:lnTo>
                    <a:lnTo>
                      <a:pt x="530" y="637"/>
                    </a:lnTo>
                    <a:lnTo>
                      <a:pt x="530" y="637"/>
                    </a:lnTo>
                    <a:lnTo>
                      <a:pt x="787" y="662"/>
                    </a:lnTo>
                    <a:lnTo>
                      <a:pt x="1047" y="683"/>
                    </a:lnTo>
                    <a:lnTo>
                      <a:pt x="1047" y="683"/>
                    </a:lnTo>
                    <a:lnTo>
                      <a:pt x="1047" y="683"/>
                    </a:lnTo>
                    <a:lnTo>
                      <a:pt x="1306" y="699"/>
                    </a:lnTo>
                    <a:lnTo>
                      <a:pt x="1566" y="712"/>
                    </a:lnTo>
                    <a:lnTo>
                      <a:pt x="1568" y="712"/>
                    </a:lnTo>
                    <a:lnTo>
                      <a:pt x="1568" y="712"/>
                    </a:lnTo>
                    <a:lnTo>
                      <a:pt x="1827" y="717"/>
                    </a:lnTo>
                    <a:lnTo>
                      <a:pt x="2087" y="720"/>
                    </a:lnTo>
                    <a:lnTo>
                      <a:pt x="2087" y="720"/>
                    </a:lnTo>
                    <a:lnTo>
                      <a:pt x="2087" y="720"/>
                    </a:lnTo>
                    <a:lnTo>
                      <a:pt x="2346" y="717"/>
                    </a:lnTo>
                    <a:lnTo>
                      <a:pt x="2605" y="712"/>
                    </a:lnTo>
                    <a:lnTo>
                      <a:pt x="2607" y="712"/>
                    </a:lnTo>
                    <a:lnTo>
                      <a:pt x="2607" y="712"/>
                    </a:lnTo>
                    <a:lnTo>
                      <a:pt x="2867" y="699"/>
                    </a:lnTo>
                    <a:lnTo>
                      <a:pt x="3126" y="683"/>
                    </a:lnTo>
                    <a:lnTo>
                      <a:pt x="3126" y="683"/>
                    </a:lnTo>
                    <a:lnTo>
                      <a:pt x="3126" y="683"/>
                    </a:lnTo>
                    <a:lnTo>
                      <a:pt x="3386" y="662"/>
                    </a:lnTo>
                    <a:lnTo>
                      <a:pt x="3643" y="637"/>
                    </a:lnTo>
                    <a:lnTo>
                      <a:pt x="3643" y="637"/>
                    </a:lnTo>
                    <a:lnTo>
                      <a:pt x="3643" y="637"/>
                    </a:lnTo>
                    <a:lnTo>
                      <a:pt x="3903" y="607"/>
                    </a:lnTo>
                    <a:lnTo>
                      <a:pt x="4161" y="574"/>
                    </a:lnTo>
                    <a:lnTo>
                      <a:pt x="4161" y="574"/>
                    </a:lnTo>
                    <a:lnTo>
                      <a:pt x="4164" y="572"/>
                    </a:lnTo>
                    <a:lnTo>
                      <a:pt x="4169" y="570"/>
                    </a:lnTo>
                    <a:lnTo>
                      <a:pt x="4171" y="565"/>
                    </a:lnTo>
                    <a:lnTo>
                      <a:pt x="4173" y="560"/>
                    </a:lnTo>
                    <a:lnTo>
                      <a:pt x="4173" y="560"/>
                    </a:lnTo>
                    <a:lnTo>
                      <a:pt x="4173" y="92"/>
                    </a:lnTo>
                    <a:lnTo>
                      <a:pt x="4173" y="92"/>
                    </a:lnTo>
                    <a:lnTo>
                      <a:pt x="4171" y="87"/>
                    </a:lnTo>
                    <a:lnTo>
                      <a:pt x="4168" y="83"/>
                    </a:lnTo>
                    <a:lnTo>
                      <a:pt x="4164" y="80"/>
                    </a:lnTo>
                    <a:lnTo>
                      <a:pt x="4159" y="78"/>
                    </a:lnTo>
                    <a:lnTo>
                      <a:pt x="4159" y="78"/>
                    </a:lnTo>
                    <a:lnTo>
                      <a:pt x="3899" y="62"/>
                    </a:lnTo>
                    <a:lnTo>
                      <a:pt x="3642" y="44"/>
                    </a:lnTo>
                    <a:lnTo>
                      <a:pt x="3382" y="23"/>
                    </a:lnTo>
                    <a:lnTo>
                      <a:pt x="3124" y="0"/>
                    </a:lnTo>
                    <a:lnTo>
                      <a:pt x="3123" y="0"/>
                    </a:lnTo>
                    <a:lnTo>
                      <a:pt x="3123" y="0"/>
                    </a:lnTo>
                    <a:lnTo>
                      <a:pt x="2099" y="0"/>
                    </a:lnTo>
                    <a:lnTo>
                      <a:pt x="2099" y="0"/>
                    </a:lnTo>
                    <a:lnTo>
                      <a:pt x="1050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791" y="23"/>
                    </a:lnTo>
                    <a:lnTo>
                      <a:pt x="531" y="44"/>
                    </a:lnTo>
                    <a:lnTo>
                      <a:pt x="274" y="62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9" y="80"/>
                    </a:lnTo>
                    <a:lnTo>
                      <a:pt x="5" y="83"/>
                    </a:lnTo>
                    <a:lnTo>
                      <a:pt x="2" y="87"/>
                    </a:lnTo>
                    <a:lnTo>
                      <a:pt x="0" y="92"/>
                    </a:lnTo>
                    <a:lnTo>
                      <a:pt x="14" y="92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275" y="90"/>
                    </a:lnTo>
                    <a:lnTo>
                      <a:pt x="535" y="72"/>
                    </a:lnTo>
                    <a:lnTo>
                      <a:pt x="793" y="51"/>
                    </a:lnTo>
                    <a:lnTo>
                      <a:pt x="1052" y="28"/>
                    </a:lnTo>
                    <a:lnTo>
                      <a:pt x="1050" y="14"/>
                    </a:lnTo>
                    <a:lnTo>
                      <a:pt x="1050" y="28"/>
                    </a:lnTo>
                    <a:lnTo>
                      <a:pt x="1050" y="28"/>
                    </a:lnTo>
                    <a:lnTo>
                      <a:pt x="2099" y="28"/>
                    </a:lnTo>
                    <a:lnTo>
                      <a:pt x="2099" y="28"/>
                    </a:lnTo>
                    <a:lnTo>
                      <a:pt x="3123" y="28"/>
                    </a:lnTo>
                    <a:lnTo>
                      <a:pt x="3123" y="14"/>
                    </a:lnTo>
                    <a:lnTo>
                      <a:pt x="3121" y="28"/>
                    </a:lnTo>
                    <a:lnTo>
                      <a:pt x="3121" y="28"/>
                    </a:lnTo>
                    <a:lnTo>
                      <a:pt x="3380" y="51"/>
                    </a:lnTo>
                    <a:lnTo>
                      <a:pt x="3638" y="72"/>
                    </a:lnTo>
                    <a:lnTo>
                      <a:pt x="3898" y="90"/>
                    </a:lnTo>
                    <a:lnTo>
                      <a:pt x="4157" y="106"/>
                    </a:lnTo>
                    <a:lnTo>
                      <a:pt x="4159" y="92"/>
                    </a:lnTo>
                    <a:lnTo>
                      <a:pt x="4145" y="92"/>
                    </a:lnTo>
                    <a:lnTo>
                      <a:pt x="4145" y="92"/>
                    </a:lnTo>
                    <a:lnTo>
                      <a:pt x="4145" y="560"/>
                    </a:lnTo>
                    <a:lnTo>
                      <a:pt x="4159" y="560"/>
                    </a:lnTo>
                    <a:lnTo>
                      <a:pt x="4155" y="546"/>
                    </a:lnTo>
                    <a:lnTo>
                      <a:pt x="4155" y="546"/>
                    </a:lnTo>
                    <a:lnTo>
                      <a:pt x="3899" y="579"/>
                    </a:lnTo>
                    <a:lnTo>
                      <a:pt x="3640" y="609"/>
                    </a:lnTo>
                    <a:lnTo>
                      <a:pt x="3642" y="609"/>
                    </a:lnTo>
                    <a:lnTo>
                      <a:pt x="3642" y="609"/>
                    </a:lnTo>
                    <a:lnTo>
                      <a:pt x="3382" y="634"/>
                    </a:lnTo>
                    <a:lnTo>
                      <a:pt x="3124" y="655"/>
                    </a:lnTo>
                    <a:lnTo>
                      <a:pt x="3124" y="655"/>
                    </a:lnTo>
                    <a:lnTo>
                      <a:pt x="3124" y="655"/>
                    </a:lnTo>
                    <a:lnTo>
                      <a:pt x="2865" y="671"/>
                    </a:lnTo>
                    <a:lnTo>
                      <a:pt x="2605" y="683"/>
                    </a:lnTo>
                    <a:lnTo>
                      <a:pt x="2605" y="683"/>
                    </a:lnTo>
                    <a:lnTo>
                      <a:pt x="2605" y="683"/>
                    </a:lnTo>
                    <a:lnTo>
                      <a:pt x="2346" y="689"/>
                    </a:lnTo>
                    <a:lnTo>
                      <a:pt x="2087" y="692"/>
                    </a:lnTo>
                    <a:lnTo>
                      <a:pt x="2087" y="692"/>
                    </a:lnTo>
                    <a:lnTo>
                      <a:pt x="2087" y="692"/>
                    </a:lnTo>
                    <a:lnTo>
                      <a:pt x="1827" y="689"/>
                    </a:lnTo>
                    <a:lnTo>
                      <a:pt x="1568" y="683"/>
                    </a:lnTo>
                    <a:lnTo>
                      <a:pt x="1568" y="683"/>
                    </a:lnTo>
                    <a:lnTo>
                      <a:pt x="1568" y="683"/>
                    </a:lnTo>
                    <a:lnTo>
                      <a:pt x="1308" y="671"/>
                    </a:lnTo>
                    <a:lnTo>
                      <a:pt x="1049" y="655"/>
                    </a:lnTo>
                    <a:lnTo>
                      <a:pt x="1049" y="655"/>
                    </a:lnTo>
                    <a:lnTo>
                      <a:pt x="1049" y="655"/>
                    </a:lnTo>
                    <a:lnTo>
                      <a:pt x="791" y="634"/>
                    </a:lnTo>
                    <a:lnTo>
                      <a:pt x="531" y="609"/>
                    </a:lnTo>
                    <a:lnTo>
                      <a:pt x="531" y="609"/>
                    </a:lnTo>
                    <a:lnTo>
                      <a:pt x="531" y="609"/>
                    </a:lnTo>
                    <a:lnTo>
                      <a:pt x="274" y="579"/>
                    </a:lnTo>
                    <a:lnTo>
                      <a:pt x="16" y="546"/>
                    </a:lnTo>
                    <a:lnTo>
                      <a:pt x="14" y="560"/>
                    </a:lnTo>
                    <a:lnTo>
                      <a:pt x="28" y="560"/>
                    </a:lnTo>
                    <a:lnTo>
                      <a:pt x="28" y="560"/>
                    </a:lnTo>
                    <a:lnTo>
                      <a:pt x="28" y="92"/>
                    </a:lnTo>
                    <a:lnTo>
                      <a:pt x="14" y="92"/>
                    </a:lnTo>
                    <a:lnTo>
                      <a:pt x="16" y="106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77" name="Freeform 10"/>
              <p:cNvSpPr>
                <a:spLocks/>
              </p:cNvSpPr>
              <p:nvPr/>
            </p:nvSpPr>
            <p:spPr bwMode="auto">
              <a:xfrm>
                <a:off x="1359895" y="5008909"/>
                <a:ext cx="6624638" cy="114300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2" y="565"/>
                  </a:cxn>
                  <a:cxn ang="0">
                    <a:pos x="12" y="574"/>
                  </a:cxn>
                  <a:cxn ang="0">
                    <a:pos x="530" y="637"/>
                  </a:cxn>
                  <a:cxn ang="0">
                    <a:pos x="787" y="662"/>
                  </a:cxn>
                  <a:cxn ang="0">
                    <a:pos x="1047" y="683"/>
                  </a:cxn>
                  <a:cxn ang="0">
                    <a:pos x="1568" y="712"/>
                  </a:cxn>
                  <a:cxn ang="0">
                    <a:pos x="2087" y="720"/>
                  </a:cxn>
                  <a:cxn ang="0">
                    <a:pos x="2346" y="717"/>
                  </a:cxn>
                  <a:cxn ang="0">
                    <a:pos x="2607" y="712"/>
                  </a:cxn>
                  <a:cxn ang="0">
                    <a:pos x="3126" y="683"/>
                  </a:cxn>
                  <a:cxn ang="0">
                    <a:pos x="3643" y="637"/>
                  </a:cxn>
                  <a:cxn ang="0">
                    <a:pos x="3903" y="607"/>
                  </a:cxn>
                  <a:cxn ang="0">
                    <a:pos x="4164" y="572"/>
                  </a:cxn>
                  <a:cxn ang="0">
                    <a:pos x="4173" y="560"/>
                  </a:cxn>
                  <a:cxn ang="0">
                    <a:pos x="4173" y="92"/>
                  </a:cxn>
                  <a:cxn ang="0">
                    <a:pos x="4164" y="80"/>
                  </a:cxn>
                  <a:cxn ang="0">
                    <a:pos x="3899" y="62"/>
                  </a:cxn>
                  <a:cxn ang="0">
                    <a:pos x="3124" y="0"/>
                  </a:cxn>
                  <a:cxn ang="0">
                    <a:pos x="2099" y="0"/>
                  </a:cxn>
                  <a:cxn ang="0">
                    <a:pos x="1049" y="0"/>
                  </a:cxn>
                  <a:cxn ang="0">
                    <a:pos x="531" y="44"/>
                  </a:cxn>
                  <a:cxn ang="0">
                    <a:pos x="14" y="78"/>
                  </a:cxn>
                  <a:cxn ang="0">
                    <a:pos x="2" y="87"/>
                  </a:cxn>
                  <a:cxn ang="0">
                    <a:pos x="16" y="106"/>
                  </a:cxn>
                  <a:cxn ang="0">
                    <a:pos x="535" y="72"/>
                  </a:cxn>
                  <a:cxn ang="0">
                    <a:pos x="1050" y="14"/>
                  </a:cxn>
                  <a:cxn ang="0">
                    <a:pos x="2099" y="28"/>
                  </a:cxn>
                  <a:cxn ang="0">
                    <a:pos x="3123" y="14"/>
                  </a:cxn>
                  <a:cxn ang="0">
                    <a:pos x="3380" y="51"/>
                  </a:cxn>
                  <a:cxn ang="0">
                    <a:pos x="4157" y="106"/>
                  </a:cxn>
                  <a:cxn ang="0">
                    <a:pos x="4145" y="92"/>
                  </a:cxn>
                  <a:cxn ang="0">
                    <a:pos x="4155" y="546"/>
                  </a:cxn>
                  <a:cxn ang="0">
                    <a:pos x="3640" y="609"/>
                  </a:cxn>
                  <a:cxn ang="0">
                    <a:pos x="3382" y="634"/>
                  </a:cxn>
                  <a:cxn ang="0">
                    <a:pos x="3124" y="655"/>
                  </a:cxn>
                  <a:cxn ang="0">
                    <a:pos x="2605" y="683"/>
                  </a:cxn>
                  <a:cxn ang="0">
                    <a:pos x="2087" y="692"/>
                  </a:cxn>
                  <a:cxn ang="0">
                    <a:pos x="1827" y="689"/>
                  </a:cxn>
                  <a:cxn ang="0">
                    <a:pos x="1568" y="683"/>
                  </a:cxn>
                  <a:cxn ang="0">
                    <a:pos x="1049" y="655"/>
                  </a:cxn>
                  <a:cxn ang="0">
                    <a:pos x="531" y="609"/>
                  </a:cxn>
                  <a:cxn ang="0">
                    <a:pos x="274" y="579"/>
                  </a:cxn>
                  <a:cxn ang="0">
                    <a:pos x="28" y="560"/>
                  </a:cxn>
                  <a:cxn ang="0">
                    <a:pos x="14" y="92"/>
                  </a:cxn>
                </a:cxnLst>
                <a:rect l="0" t="0" r="r" b="b"/>
                <a:pathLst>
                  <a:path w="4173" h="720">
                    <a:moveTo>
                      <a:pt x="14" y="92"/>
                    </a:moveTo>
                    <a:lnTo>
                      <a:pt x="0" y="92"/>
                    </a:lnTo>
                    <a:lnTo>
                      <a:pt x="0" y="92"/>
                    </a:lnTo>
                    <a:lnTo>
                      <a:pt x="0" y="560"/>
                    </a:lnTo>
                    <a:lnTo>
                      <a:pt x="0" y="560"/>
                    </a:lnTo>
                    <a:lnTo>
                      <a:pt x="2" y="565"/>
                    </a:lnTo>
                    <a:lnTo>
                      <a:pt x="4" y="570"/>
                    </a:lnTo>
                    <a:lnTo>
                      <a:pt x="9" y="572"/>
                    </a:lnTo>
                    <a:lnTo>
                      <a:pt x="12" y="574"/>
                    </a:lnTo>
                    <a:lnTo>
                      <a:pt x="12" y="574"/>
                    </a:lnTo>
                    <a:lnTo>
                      <a:pt x="270" y="607"/>
                    </a:lnTo>
                    <a:lnTo>
                      <a:pt x="530" y="637"/>
                    </a:lnTo>
                    <a:lnTo>
                      <a:pt x="530" y="637"/>
                    </a:lnTo>
                    <a:lnTo>
                      <a:pt x="530" y="637"/>
                    </a:lnTo>
                    <a:lnTo>
                      <a:pt x="787" y="662"/>
                    </a:lnTo>
                    <a:lnTo>
                      <a:pt x="1047" y="683"/>
                    </a:lnTo>
                    <a:lnTo>
                      <a:pt x="1047" y="683"/>
                    </a:lnTo>
                    <a:lnTo>
                      <a:pt x="1047" y="683"/>
                    </a:lnTo>
                    <a:lnTo>
                      <a:pt x="1306" y="699"/>
                    </a:lnTo>
                    <a:lnTo>
                      <a:pt x="1566" y="712"/>
                    </a:lnTo>
                    <a:lnTo>
                      <a:pt x="1568" y="712"/>
                    </a:lnTo>
                    <a:lnTo>
                      <a:pt x="1568" y="712"/>
                    </a:lnTo>
                    <a:lnTo>
                      <a:pt x="1827" y="717"/>
                    </a:lnTo>
                    <a:lnTo>
                      <a:pt x="2087" y="720"/>
                    </a:lnTo>
                    <a:lnTo>
                      <a:pt x="2087" y="720"/>
                    </a:lnTo>
                    <a:lnTo>
                      <a:pt x="2087" y="720"/>
                    </a:lnTo>
                    <a:lnTo>
                      <a:pt x="2346" y="717"/>
                    </a:lnTo>
                    <a:lnTo>
                      <a:pt x="2605" y="712"/>
                    </a:lnTo>
                    <a:lnTo>
                      <a:pt x="2607" y="712"/>
                    </a:lnTo>
                    <a:lnTo>
                      <a:pt x="2607" y="712"/>
                    </a:lnTo>
                    <a:lnTo>
                      <a:pt x="2867" y="699"/>
                    </a:lnTo>
                    <a:lnTo>
                      <a:pt x="3126" y="683"/>
                    </a:lnTo>
                    <a:lnTo>
                      <a:pt x="3126" y="683"/>
                    </a:lnTo>
                    <a:lnTo>
                      <a:pt x="3126" y="683"/>
                    </a:lnTo>
                    <a:lnTo>
                      <a:pt x="3386" y="662"/>
                    </a:lnTo>
                    <a:lnTo>
                      <a:pt x="3643" y="637"/>
                    </a:lnTo>
                    <a:lnTo>
                      <a:pt x="3643" y="637"/>
                    </a:lnTo>
                    <a:lnTo>
                      <a:pt x="3643" y="637"/>
                    </a:lnTo>
                    <a:lnTo>
                      <a:pt x="3903" y="607"/>
                    </a:lnTo>
                    <a:lnTo>
                      <a:pt x="4161" y="574"/>
                    </a:lnTo>
                    <a:lnTo>
                      <a:pt x="4161" y="574"/>
                    </a:lnTo>
                    <a:lnTo>
                      <a:pt x="4164" y="572"/>
                    </a:lnTo>
                    <a:lnTo>
                      <a:pt x="4169" y="570"/>
                    </a:lnTo>
                    <a:lnTo>
                      <a:pt x="4171" y="565"/>
                    </a:lnTo>
                    <a:lnTo>
                      <a:pt x="4173" y="560"/>
                    </a:lnTo>
                    <a:lnTo>
                      <a:pt x="4173" y="560"/>
                    </a:lnTo>
                    <a:lnTo>
                      <a:pt x="4173" y="92"/>
                    </a:lnTo>
                    <a:lnTo>
                      <a:pt x="4173" y="92"/>
                    </a:lnTo>
                    <a:lnTo>
                      <a:pt x="4171" y="87"/>
                    </a:lnTo>
                    <a:lnTo>
                      <a:pt x="4168" y="83"/>
                    </a:lnTo>
                    <a:lnTo>
                      <a:pt x="4164" y="80"/>
                    </a:lnTo>
                    <a:lnTo>
                      <a:pt x="4159" y="78"/>
                    </a:lnTo>
                    <a:lnTo>
                      <a:pt x="4159" y="78"/>
                    </a:lnTo>
                    <a:lnTo>
                      <a:pt x="3899" y="62"/>
                    </a:lnTo>
                    <a:lnTo>
                      <a:pt x="3642" y="44"/>
                    </a:lnTo>
                    <a:lnTo>
                      <a:pt x="3382" y="23"/>
                    </a:lnTo>
                    <a:lnTo>
                      <a:pt x="3124" y="0"/>
                    </a:lnTo>
                    <a:lnTo>
                      <a:pt x="3123" y="0"/>
                    </a:lnTo>
                    <a:lnTo>
                      <a:pt x="3123" y="0"/>
                    </a:lnTo>
                    <a:lnTo>
                      <a:pt x="2099" y="0"/>
                    </a:lnTo>
                    <a:lnTo>
                      <a:pt x="2099" y="0"/>
                    </a:lnTo>
                    <a:lnTo>
                      <a:pt x="1050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791" y="23"/>
                    </a:lnTo>
                    <a:lnTo>
                      <a:pt x="531" y="44"/>
                    </a:lnTo>
                    <a:lnTo>
                      <a:pt x="274" y="62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9" y="80"/>
                    </a:lnTo>
                    <a:lnTo>
                      <a:pt x="5" y="83"/>
                    </a:lnTo>
                    <a:lnTo>
                      <a:pt x="2" y="87"/>
                    </a:lnTo>
                    <a:lnTo>
                      <a:pt x="0" y="92"/>
                    </a:lnTo>
                    <a:lnTo>
                      <a:pt x="14" y="92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275" y="90"/>
                    </a:lnTo>
                    <a:lnTo>
                      <a:pt x="535" y="72"/>
                    </a:lnTo>
                    <a:lnTo>
                      <a:pt x="793" y="51"/>
                    </a:lnTo>
                    <a:lnTo>
                      <a:pt x="1052" y="28"/>
                    </a:lnTo>
                    <a:lnTo>
                      <a:pt x="1050" y="14"/>
                    </a:lnTo>
                    <a:lnTo>
                      <a:pt x="1050" y="28"/>
                    </a:lnTo>
                    <a:lnTo>
                      <a:pt x="1050" y="28"/>
                    </a:lnTo>
                    <a:lnTo>
                      <a:pt x="2099" y="28"/>
                    </a:lnTo>
                    <a:lnTo>
                      <a:pt x="2099" y="28"/>
                    </a:lnTo>
                    <a:lnTo>
                      <a:pt x="3123" y="28"/>
                    </a:lnTo>
                    <a:lnTo>
                      <a:pt x="3123" y="14"/>
                    </a:lnTo>
                    <a:lnTo>
                      <a:pt x="3121" y="28"/>
                    </a:lnTo>
                    <a:lnTo>
                      <a:pt x="3121" y="28"/>
                    </a:lnTo>
                    <a:lnTo>
                      <a:pt x="3380" y="51"/>
                    </a:lnTo>
                    <a:lnTo>
                      <a:pt x="3638" y="72"/>
                    </a:lnTo>
                    <a:lnTo>
                      <a:pt x="3898" y="90"/>
                    </a:lnTo>
                    <a:lnTo>
                      <a:pt x="4157" y="106"/>
                    </a:lnTo>
                    <a:lnTo>
                      <a:pt x="4159" y="92"/>
                    </a:lnTo>
                    <a:lnTo>
                      <a:pt x="4145" y="92"/>
                    </a:lnTo>
                    <a:lnTo>
                      <a:pt x="4145" y="92"/>
                    </a:lnTo>
                    <a:lnTo>
                      <a:pt x="4145" y="560"/>
                    </a:lnTo>
                    <a:lnTo>
                      <a:pt x="4159" y="560"/>
                    </a:lnTo>
                    <a:lnTo>
                      <a:pt x="4155" y="546"/>
                    </a:lnTo>
                    <a:lnTo>
                      <a:pt x="4155" y="546"/>
                    </a:lnTo>
                    <a:lnTo>
                      <a:pt x="3899" y="579"/>
                    </a:lnTo>
                    <a:lnTo>
                      <a:pt x="3640" y="609"/>
                    </a:lnTo>
                    <a:lnTo>
                      <a:pt x="3642" y="609"/>
                    </a:lnTo>
                    <a:lnTo>
                      <a:pt x="3642" y="609"/>
                    </a:lnTo>
                    <a:lnTo>
                      <a:pt x="3382" y="634"/>
                    </a:lnTo>
                    <a:lnTo>
                      <a:pt x="3124" y="655"/>
                    </a:lnTo>
                    <a:lnTo>
                      <a:pt x="3124" y="655"/>
                    </a:lnTo>
                    <a:lnTo>
                      <a:pt x="3124" y="655"/>
                    </a:lnTo>
                    <a:lnTo>
                      <a:pt x="2865" y="671"/>
                    </a:lnTo>
                    <a:lnTo>
                      <a:pt x="2605" y="683"/>
                    </a:lnTo>
                    <a:lnTo>
                      <a:pt x="2605" y="683"/>
                    </a:lnTo>
                    <a:lnTo>
                      <a:pt x="2605" y="683"/>
                    </a:lnTo>
                    <a:lnTo>
                      <a:pt x="2346" y="689"/>
                    </a:lnTo>
                    <a:lnTo>
                      <a:pt x="2087" y="692"/>
                    </a:lnTo>
                    <a:lnTo>
                      <a:pt x="2087" y="692"/>
                    </a:lnTo>
                    <a:lnTo>
                      <a:pt x="2087" y="692"/>
                    </a:lnTo>
                    <a:lnTo>
                      <a:pt x="1827" y="689"/>
                    </a:lnTo>
                    <a:lnTo>
                      <a:pt x="1568" y="683"/>
                    </a:lnTo>
                    <a:lnTo>
                      <a:pt x="1568" y="683"/>
                    </a:lnTo>
                    <a:lnTo>
                      <a:pt x="1568" y="683"/>
                    </a:lnTo>
                    <a:lnTo>
                      <a:pt x="1308" y="671"/>
                    </a:lnTo>
                    <a:lnTo>
                      <a:pt x="1049" y="655"/>
                    </a:lnTo>
                    <a:lnTo>
                      <a:pt x="1049" y="655"/>
                    </a:lnTo>
                    <a:lnTo>
                      <a:pt x="1049" y="655"/>
                    </a:lnTo>
                    <a:lnTo>
                      <a:pt x="791" y="634"/>
                    </a:lnTo>
                    <a:lnTo>
                      <a:pt x="531" y="609"/>
                    </a:lnTo>
                    <a:lnTo>
                      <a:pt x="531" y="609"/>
                    </a:lnTo>
                    <a:lnTo>
                      <a:pt x="531" y="609"/>
                    </a:lnTo>
                    <a:lnTo>
                      <a:pt x="274" y="579"/>
                    </a:lnTo>
                    <a:lnTo>
                      <a:pt x="16" y="546"/>
                    </a:lnTo>
                    <a:lnTo>
                      <a:pt x="14" y="560"/>
                    </a:lnTo>
                    <a:lnTo>
                      <a:pt x="28" y="560"/>
                    </a:lnTo>
                    <a:lnTo>
                      <a:pt x="28" y="560"/>
                    </a:lnTo>
                    <a:lnTo>
                      <a:pt x="28" y="92"/>
                    </a:lnTo>
                    <a:lnTo>
                      <a:pt x="14" y="92"/>
                    </a:lnTo>
                    <a:lnTo>
                      <a:pt x="16" y="106"/>
                    </a:lnTo>
                    <a:lnTo>
                      <a:pt x="14" y="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78" name="Freeform 11"/>
              <p:cNvSpPr>
                <a:spLocks/>
              </p:cNvSpPr>
              <p:nvPr/>
            </p:nvSpPr>
            <p:spPr bwMode="auto">
              <a:xfrm>
                <a:off x="1382120" y="5180359"/>
                <a:ext cx="823913" cy="717550"/>
              </a:xfrm>
              <a:custGeom>
                <a:avLst/>
                <a:gdLst/>
                <a:ahLst/>
                <a:cxnLst>
                  <a:cxn ang="0">
                    <a:pos x="517" y="452"/>
                  </a:cxn>
                  <a:cxn ang="0">
                    <a:pos x="517" y="452"/>
                  </a:cxn>
                  <a:cxn ang="0">
                    <a:pos x="258" y="422"/>
                  </a:cxn>
                  <a:cxn ang="0">
                    <a:pos x="0" y="388"/>
                  </a:cxn>
                  <a:cxn ang="0">
                    <a:pos x="0" y="3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19" y="12"/>
                  </a:cxn>
                  <a:cxn ang="0">
                    <a:pos x="519" y="12"/>
                  </a:cxn>
                  <a:cxn ang="0">
                    <a:pos x="517" y="452"/>
                  </a:cxn>
                </a:cxnLst>
                <a:rect l="0" t="0" r="r" b="b"/>
                <a:pathLst>
                  <a:path w="519" h="452">
                    <a:moveTo>
                      <a:pt x="517" y="452"/>
                    </a:moveTo>
                    <a:lnTo>
                      <a:pt x="517" y="452"/>
                    </a:lnTo>
                    <a:lnTo>
                      <a:pt x="258" y="422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19" y="12"/>
                    </a:lnTo>
                    <a:lnTo>
                      <a:pt x="519" y="12"/>
                    </a:lnTo>
                    <a:lnTo>
                      <a:pt x="517" y="452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79" name="Freeform 12"/>
              <p:cNvSpPr>
                <a:spLocks/>
              </p:cNvSpPr>
              <p:nvPr/>
            </p:nvSpPr>
            <p:spPr bwMode="auto">
              <a:xfrm>
                <a:off x="1382120" y="5180359"/>
                <a:ext cx="823913" cy="717550"/>
              </a:xfrm>
              <a:custGeom>
                <a:avLst/>
                <a:gdLst/>
                <a:ahLst/>
                <a:cxnLst>
                  <a:cxn ang="0">
                    <a:pos x="517" y="452"/>
                  </a:cxn>
                  <a:cxn ang="0">
                    <a:pos x="517" y="452"/>
                  </a:cxn>
                  <a:cxn ang="0">
                    <a:pos x="258" y="422"/>
                  </a:cxn>
                  <a:cxn ang="0">
                    <a:pos x="0" y="388"/>
                  </a:cxn>
                  <a:cxn ang="0">
                    <a:pos x="0" y="38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19" y="12"/>
                  </a:cxn>
                  <a:cxn ang="0">
                    <a:pos x="519" y="12"/>
                  </a:cxn>
                  <a:cxn ang="0">
                    <a:pos x="517" y="452"/>
                  </a:cxn>
                </a:cxnLst>
                <a:rect l="0" t="0" r="r" b="b"/>
                <a:pathLst>
                  <a:path w="519" h="452">
                    <a:moveTo>
                      <a:pt x="517" y="452"/>
                    </a:moveTo>
                    <a:lnTo>
                      <a:pt x="517" y="452"/>
                    </a:lnTo>
                    <a:lnTo>
                      <a:pt x="258" y="422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19" y="12"/>
                    </a:lnTo>
                    <a:lnTo>
                      <a:pt x="519" y="12"/>
                    </a:lnTo>
                    <a:lnTo>
                      <a:pt x="517" y="45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0" name="Freeform 13"/>
              <p:cNvSpPr>
                <a:spLocks/>
              </p:cNvSpPr>
              <p:nvPr/>
            </p:nvSpPr>
            <p:spPr bwMode="auto">
              <a:xfrm>
                <a:off x="1371007" y="5169247"/>
                <a:ext cx="846138" cy="739775"/>
              </a:xfrm>
              <a:custGeom>
                <a:avLst/>
                <a:gdLst/>
                <a:ahLst/>
                <a:cxnLst>
                  <a:cxn ang="0">
                    <a:pos x="524" y="459"/>
                  </a:cxn>
                  <a:cxn ang="0">
                    <a:pos x="524" y="452"/>
                  </a:cxn>
                  <a:cxn ang="0">
                    <a:pos x="524" y="452"/>
                  </a:cxn>
                  <a:cxn ang="0">
                    <a:pos x="267" y="422"/>
                  </a:cxn>
                  <a:cxn ang="0">
                    <a:pos x="9" y="388"/>
                  </a:cxn>
                  <a:cxn ang="0">
                    <a:pos x="7" y="395"/>
                  </a:cxn>
                  <a:cxn ang="0">
                    <a:pos x="14" y="395"/>
                  </a:cxn>
                  <a:cxn ang="0">
                    <a:pos x="14" y="395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526" y="26"/>
                  </a:cxn>
                  <a:cxn ang="0">
                    <a:pos x="526" y="19"/>
                  </a:cxn>
                  <a:cxn ang="0">
                    <a:pos x="519" y="19"/>
                  </a:cxn>
                  <a:cxn ang="0">
                    <a:pos x="519" y="19"/>
                  </a:cxn>
                  <a:cxn ang="0">
                    <a:pos x="517" y="459"/>
                  </a:cxn>
                  <a:cxn ang="0">
                    <a:pos x="524" y="459"/>
                  </a:cxn>
                  <a:cxn ang="0">
                    <a:pos x="524" y="452"/>
                  </a:cxn>
                  <a:cxn ang="0">
                    <a:pos x="524" y="459"/>
                  </a:cxn>
                  <a:cxn ang="0">
                    <a:pos x="531" y="459"/>
                  </a:cxn>
                  <a:cxn ang="0">
                    <a:pos x="531" y="459"/>
                  </a:cxn>
                  <a:cxn ang="0">
                    <a:pos x="533" y="19"/>
                  </a:cxn>
                  <a:cxn ang="0">
                    <a:pos x="533" y="12"/>
                  </a:cxn>
                  <a:cxn ang="0">
                    <a:pos x="526" y="12"/>
                  </a:cxn>
                  <a:cxn ang="0">
                    <a:pos x="5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395"/>
                  </a:cxn>
                  <a:cxn ang="0">
                    <a:pos x="0" y="400"/>
                  </a:cxn>
                  <a:cxn ang="0">
                    <a:pos x="7" y="402"/>
                  </a:cxn>
                  <a:cxn ang="0">
                    <a:pos x="7" y="402"/>
                  </a:cxn>
                  <a:cxn ang="0">
                    <a:pos x="265" y="436"/>
                  </a:cxn>
                  <a:cxn ang="0">
                    <a:pos x="523" y="466"/>
                  </a:cxn>
                  <a:cxn ang="0">
                    <a:pos x="531" y="466"/>
                  </a:cxn>
                  <a:cxn ang="0">
                    <a:pos x="531" y="459"/>
                  </a:cxn>
                  <a:cxn ang="0">
                    <a:pos x="524" y="459"/>
                  </a:cxn>
                </a:cxnLst>
                <a:rect l="0" t="0" r="r" b="b"/>
                <a:pathLst>
                  <a:path w="533" h="466">
                    <a:moveTo>
                      <a:pt x="524" y="459"/>
                    </a:moveTo>
                    <a:lnTo>
                      <a:pt x="524" y="452"/>
                    </a:lnTo>
                    <a:lnTo>
                      <a:pt x="524" y="452"/>
                    </a:lnTo>
                    <a:lnTo>
                      <a:pt x="267" y="422"/>
                    </a:lnTo>
                    <a:lnTo>
                      <a:pt x="9" y="388"/>
                    </a:lnTo>
                    <a:lnTo>
                      <a:pt x="7" y="395"/>
                    </a:lnTo>
                    <a:lnTo>
                      <a:pt x="14" y="395"/>
                    </a:lnTo>
                    <a:lnTo>
                      <a:pt x="14" y="395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26" y="26"/>
                    </a:lnTo>
                    <a:lnTo>
                      <a:pt x="526" y="19"/>
                    </a:lnTo>
                    <a:lnTo>
                      <a:pt x="519" y="19"/>
                    </a:lnTo>
                    <a:lnTo>
                      <a:pt x="519" y="19"/>
                    </a:lnTo>
                    <a:lnTo>
                      <a:pt x="517" y="459"/>
                    </a:lnTo>
                    <a:lnTo>
                      <a:pt x="524" y="459"/>
                    </a:lnTo>
                    <a:lnTo>
                      <a:pt x="524" y="452"/>
                    </a:lnTo>
                    <a:lnTo>
                      <a:pt x="524" y="459"/>
                    </a:lnTo>
                    <a:lnTo>
                      <a:pt x="531" y="459"/>
                    </a:lnTo>
                    <a:lnTo>
                      <a:pt x="531" y="459"/>
                    </a:lnTo>
                    <a:lnTo>
                      <a:pt x="533" y="19"/>
                    </a:lnTo>
                    <a:lnTo>
                      <a:pt x="533" y="12"/>
                    </a:lnTo>
                    <a:lnTo>
                      <a:pt x="526" y="12"/>
                    </a:lnTo>
                    <a:lnTo>
                      <a:pt x="526" y="1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95"/>
                    </a:lnTo>
                    <a:lnTo>
                      <a:pt x="0" y="400"/>
                    </a:lnTo>
                    <a:lnTo>
                      <a:pt x="7" y="402"/>
                    </a:lnTo>
                    <a:lnTo>
                      <a:pt x="7" y="402"/>
                    </a:lnTo>
                    <a:lnTo>
                      <a:pt x="265" y="436"/>
                    </a:lnTo>
                    <a:lnTo>
                      <a:pt x="523" y="466"/>
                    </a:lnTo>
                    <a:lnTo>
                      <a:pt x="531" y="466"/>
                    </a:lnTo>
                    <a:lnTo>
                      <a:pt x="531" y="459"/>
                    </a:lnTo>
                    <a:lnTo>
                      <a:pt x="524" y="4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1" name="Freeform 14"/>
              <p:cNvSpPr>
                <a:spLocks/>
              </p:cNvSpPr>
              <p:nvPr/>
            </p:nvSpPr>
            <p:spPr bwMode="auto">
              <a:xfrm>
                <a:off x="1371007" y="5169247"/>
                <a:ext cx="846138" cy="739775"/>
              </a:xfrm>
              <a:custGeom>
                <a:avLst/>
                <a:gdLst/>
                <a:ahLst/>
                <a:cxnLst>
                  <a:cxn ang="0">
                    <a:pos x="524" y="459"/>
                  </a:cxn>
                  <a:cxn ang="0">
                    <a:pos x="524" y="452"/>
                  </a:cxn>
                  <a:cxn ang="0">
                    <a:pos x="524" y="452"/>
                  </a:cxn>
                  <a:cxn ang="0">
                    <a:pos x="267" y="422"/>
                  </a:cxn>
                  <a:cxn ang="0">
                    <a:pos x="9" y="388"/>
                  </a:cxn>
                  <a:cxn ang="0">
                    <a:pos x="7" y="395"/>
                  </a:cxn>
                  <a:cxn ang="0">
                    <a:pos x="14" y="395"/>
                  </a:cxn>
                  <a:cxn ang="0">
                    <a:pos x="14" y="395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526" y="26"/>
                  </a:cxn>
                  <a:cxn ang="0">
                    <a:pos x="526" y="19"/>
                  </a:cxn>
                  <a:cxn ang="0">
                    <a:pos x="519" y="19"/>
                  </a:cxn>
                  <a:cxn ang="0">
                    <a:pos x="519" y="19"/>
                  </a:cxn>
                  <a:cxn ang="0">
                    <a:pos x="517" y="459"/>
                  </a:cxn>
                  <a:cxn ang="0">
                    <a:pos x="524" y="459"/>
                  </a:cxn>
                  <a:cxn ang="0">
                    <a:pos x="524" y="452"/>
                  </a:cxn>
                  <a:cxn ang="0">
                    <a:pos x="524" y="459"/>
                  </a:cxn>
                  <a:cxn ang="0">
                    <a:pos x="531" y="459"/>
                  </a:cxn>
                  <a:cxn ang="0">
                    <a:pos x="531" y="459"/>
                  </a:cxn>
                  <a:cxn ang="0">
                    <a:pos x="533" y="19"/>
                  </a:cxn>
                  <a:cxn ang="0">
                    <a:pos x="533" y="12"/>
                  </a:cxn>
                  <a:cxn ang="0">
                    <a:pos x="526" y="12"/>
                  </a:cxn>
                  <a:cxn ang="0">
                    <a:pos x="5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395"/>
                  </a:cxn>
                  <a:cxn ang="0">
                    <a:pos x="0" y="400"/>
                  </a:cxn>
                  <a:cxn ang="0">
                    <a:pos x="7" y="402"/>
                  </a:cxn>
                  <a:cxn ang="0">
                    <a:pos x="7" y="402"/>
                  </a:cxn>
                  <a:cxn ang="0">
                    <a:pos x="265" y="436"/>
                  </a:cxn>
                  <a:cxn ang="0">
                    <a:pos x="523" y="466"/>
                  </a:cxn>
                  <a:cxn ang="0">
                    <a:pos x="531" y="466"/>
                  </a:cxn>
                  <a:cxn ang="0">
                    <a:pos x="531" y="459"/>
                  </a:cxn>
                  <a:cxn ang="0">
                    <a:pos x="524" y="459"/>
                  </a:cxn>
                </a:cxnLst>
                <a:rect l="0" t="0" r="r" b="b"/>
                <a:pathLst>
                  <a:path w="533" h="466">
                    <a:moveTo>
                      <a:pt x="524" y="459"/>
                    </a:moveTo>
                    <a:lnTo>
                      <a:pt x="524" y="452"/>
                    </a:lnTo>
                    <a:lnTo>
                      <a:pt x="524" y="452"/>
                    </a:lnTo>
                    <a:lnTo>
                      <a:pt x="267" y="422"/>
                    </a:lnTo>
                    <a:lnTo>
                      <a:pt x="9" y="388"/>
                    </a:lnTo>
                    <a:lnTo>
                      <a:pt x="7" y="395"/>
                    </a:lnTo>
                    <a:lnTo>
                      <a:pt x="14" y="395"/>
                    </a:lnTo>
                    <a:lnTo>
                      <a:pt x="14" y="395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26" y="26"/>
                    </a:lnTo>
                    <a:lnTo>
                      <a:pt x="526" y="19"/>
                    </a:lnTo>
                    <a:lnTo>
                      <a:pt x="519" y="19"/>
                    </a:lnTo>
                    <a:lnTo>
                      <a:pt x="519" y="19"/>
                    </a:lnTo>
                    <a:lnTo>
                      <a:pt x="517" y="459"/>
                    </a:lnTo>
                    <a:lnTo>
                      <a:pt x="524" y="459"/>
                    </a:lnTo>
                    <a:lnTo>
                      <a:pt x="524" y="452"/>
                    </a:lnTo>
                    <a:lnTo>
                      <a:pt x="524" y="459"/>
                    </a:lnTo>
                    <a:lnTo>
                      <a:pt x="531" y="459"/>
                    </a:lnTo>
                    <a:lnTo>
                      <a:pt x="531" y="459"/>
                    </a:lnTo>
                    <a:lnTo>
                      <a:pt x="533" y="19"/>
                    </a:lnTo>
                    <a:lnTo>
                      <a:pt x="533" y="12"/>
                    </a:lnTo>
                    <a:lnTo>
                      <a:pt x="526" y="12"/>
                    </a:lnTo>
                    <a:lnTo>
                      <a:pt x="526" y="1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95"/>
                    </a:lnTo>
                    <a:lnTo>
                      <a:pt x="0" y="400"/>
                    </a:lnTo>
                    <a:lnTo>
                      <a:pt x="7" y="402"/>
                    </a:lnTo>
                    <a:lnTo>
                      <a:pt x="7" y="402"/>
                    </a:lnTo>
                    <a:lnTo>
                      <a:pt x="265" y="436"/>
                    </a:lnTo>
                    <a:lnTo>
                      <a:pt x="523" y="466"/>
                    </a:lnTo>
                    <a:lnTo>
                      <a:pt x="531" y="466"/>
                    </a:lnTo>
                    <a:lnTo>
                      <a:pt x="531" y="459"/>
                    </a:lnTo>
                    <a:lnTo>
                      <a:pt x="524" y="459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2" name="Freeform 15"/>
              <p:cNvSpPr>
                <a:spLocks/>
              </p:cNvSpPr>
              <p:nvPr/>
            </p:nvSpPr>
            <p:spPr bwMode="auto">
              <a:xfrm>
                <a:off x="1410695" y="5199409"/>
                <a:ext cx="739775" cy="160338"/>
              </a:xfrm>
              <a:custGeom>
                <a:avLst/>
                <a:gdLst/>
                <a:ahLst/>
                <a:cxnLst>
                  <a:cxn ang="0">
                    <a:pos x="466" y="101"/>
                  </a:cxn>
                  <a:cxn ang="0">
                    <a:pos x="466" y="101"/>
                  </a:cxn>
                  <a:cxn ang="0">
                    <a:pos x="233" y="9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6" y="12"/>
                  </a:cxn>
                  <a:cxn ang="0">
                    <a:pos x="466" y="12"/>
                  </a:cxn>
                  <a:cxn ang="0">
                    <a:pos x="466" y="101"/>
                  </a:cxn>
                </a:cxnLst>
                <a:rect l="0" t="0" r="r" b="b"/>
                <a:pathLst>
                  <a:path w="466" h="101">
                    <a:moveTo>
                      <a:pt x="466" y="101"/>
                    </a:moveTo>
                    <a:lnTo>
                      <a:pt x="466" y="101"/>
                    </a:lnTo>
                    <a:lnTo>
                      <a:pt x="233" y="9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6" y="12"/>
                    </a:lnTo>
                    <a:lnTo>
                      <a:pt x="466" y="12"/>
                    </a:lnTo>
                    <a:lnTo>
                      <a:pt x="466" y="10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3" name="Freeform 16"/>
              <p:cNvSpPr>
                <a:spLocks/>
              </p:cNvSpPr>
              <p:nvPr/>
            </p:nvSpPr>
            <p:spPr bwMode="auto">
              <a:xfrm>
                <a:off x="1410695" y="5199409"/>
                <a:ext cx="739775" cy="160338"/>
              </a:xfrm>
              <a:custGeom>
                <a:avLst/>
                <a:gdLst/>
                <a:ahLst/>
                <a:cxnLst>
                  <a:cxn ang="0">
                    <a:pos x="466" y="101"/>
                  </a:cxn>
                  <a:cxn ang="0">
                    <a:pos x="466" y="101"/>
                  </a:cxn>
                  <a:cxn ang="0">
                    <a:pos x="233" y="9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6" y="12"/>
                  </a:cxn>
                  <a:cxn ang="0">
                    <a:pos x="466" y="12"/>
                  </a:cxn>
                  <a:cxn ang="0">
                    <a:pos x="466" y="101"/>
                  </a:cxn>
                </a:cxnLst>
                <a:rect l="0" t="0" r="r" b="b"/>
                <a:pathLst>
                  <a:path w="466" h="101">
                    <a:moveTo>
                      <a:pt x="466" y="101"/>
                    </a:moveTo>
                    <a:lnTo>
                      <a:pt x="466" y="101"/>
                    </a:lnTo>
                    <a:lnTo>
                      <a:pt x="233" y="9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6" y="12"/>
                    </a:lnTo>
                    <a:lnTo>
                      <a:pt x="466" y="12"/>
                    </a:lnTo>
                    <a:lnTo>
                      <a:pt x="466" y="10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4" name="Freeform 17"/>
              <p:cNvSpPr>
                <a:spLocks/>
              </p:cNvSpPr>
              <p:nvPr/>
            </p:nvSpPr>
            <p:spPr bwMode="auto">
              <a:xfrm>
                <a:off x="1399582" y="5188297"/>
                <a:ext cx="762000" cy="182563"/>
              </a:xfrm>
              <a:custGeom>
                <a:avLst/>
                <a:gdLst/>
                <a:ahLst/>
                <a:cxnLst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1"/>
                  </a:cxn>
                  <a:cxn ang="0">
                    <a:pos x="240" y="90"/>
                  </a:cxn>
                  <a:cxn ang="0">
                    <a:pos x="7" y="80"/>
                  </a:cxn>
                  <a:cxn ang="0">
                    <a:pos x="7" y="87"/>
                  </a:cxn>
                  <a:cxn ang="0">
                    <a:pos x="14" y="87"/>
                  </a:cxn>
                  <a:cxn ang="0">
                    <a:pos x="14" y="8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473" y="27"/>
                  </a:cxn>
                  <a:cxn ang="0">
                    <a:pos x="473" y="19"/>
                  </a:cxn>
                  <a:cxn ang="0">
                    <a:pos x="466" y="19"/>
                  </a:cxn>
                  <a:cxn ang="0">
                    <a:pos x="466" y="19"/>
                  </a:cxn>
                  <a:cxn ang="0">
                    <a:pos x="466" y="108"/>
                  </a:cxn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8"/>
                  </a:cxn>
                  <a:cxn ang="0">
                    <a:pos x="480" y="108"/>
                  </a:cxn>
                  <a:cxn ang="0">
                    <a:pos x="480" y="108"/>
                  </a:cxn>
                  <a:cxn ang="0">
                    <a:pos x="480" y="19"/>
                  </a:cxn>
                  <a:cxn ang="0">
                    <a:pos x="480" y="19"/>
                  </a:cxn>
                  <a:cxn ang="0">
                    <a:pos x="480" y="16"/>
                  </a:cxn>
                  <a:cxn ang="0">
                    <a:pos x="478" y="14"/>
                  </a:cxn>
                  <a:cxn ang="0">
                    <a:pos x="476" y="12"/>
                  </a:cxn>
                  <a:cxn ang="0">
                    <a:pos x="473" y="12"/>
                  </a:cxn>
                  <a:cxn ang="0">
                    <a:pos x="473" y="1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1" y="92"/>
                  </a:cxn>
                  <a:cxn ang="0">
                    <a:pos x="7" y="94"/>
                  </a:cxn>
                  <a:cxn ang="0">
                    <a:pos x="7" y="94"/>
                  </a:cxn>
                  <a:cxn ang="0">
                    <a:pos x="240" y="104"/>
                  </a:cxn>
                  <a:cxn ang="0">
                    <a:pos x="473" y="115"/>
                  </a:cxn>
                  <a:cxn ang="0">
                    <a:pos x="473" y="115"/>
                  </a:cxn>
                  <a:cxn ang="0">
                    <a:pos x="475" y="115"/>
                  </a:cxn>
                  <a:cxn ang="0">
                    <a:pos x="478" y="113"/>
                  </a:cxn>
                  <a:cxn ang="0">
                    <a:pos x="478" y="113"/>
                  </a:cxn>
                  <a:cxn ang="0">
                    <a:pos x="480" y="111"/>
                  </a:cxn>
                  <a:cxn ang="0">
                    <a:pos x="480" y="108"/>
                  </a:cxn>
                  <a:cxn ang="0">
                    <a:pos x="473" y="108"/>
                  </a:cxn>
                </a:cxnLst>
                <a:rect l="0" t="0" r="r" b="b"/>
                <a:pathLst>
                  <a:path w="480" h="115">
                    <a:moveTo>
                      <a:pt x="473" y="108"/>
                    </a:moveTo>
                    <a:lnTo>
                      <a:pt x="473" y="101"/>
                    </a:lnTo>
                    <a:lnTo>
                      <a:pt x="473" y="101"/>
                    </a:lnTo>
                    <a:lnTo>
                      <a:pt x="240" y="90"/>
                    </a:lnTo>
                    <a:lnTo>
                      <a:pt x="7" y="80"/>
                    </a:lnTo>
                    <a:lnTo>
                      <a:pt x="7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73" y="27"/>
                    </a:lnTo>
                    <a:lnTo>
                      <a:pt x="473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08"/>
                    </a:lnTo>
                    <a:lnTo>
                      <a:pt x="473" y="108"/>
                    </a:lnTo>
                    <a:lnTo>
                      <a:pt x="473" y="101"/>
                    </a:lnTo>
                    <a:lnTo>
                      <a:pt x="473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80" y="19"/>
                    </a:lnTo>
                    <a:lnTo>
                      <a:pt x="480" y="19"/>
                    </a:lnTo>
                    <a:lnTo>
                      <a:pt x="480" y="16"/>
                    </a:lnTo>
                    <a:lnTo>
                      <a:pt x="478" y="14"/>
                    </a:lnTo>
                    <a:lnTo>
                      <a:pt x="476" y="12"/>
                    </a:lnTo>
                    <a:lnTo>
                      <a:pt x="473" y="12"/>
                    </a:lnTo>
                    <a:lnTo>
                      <a:pt x="473" y="1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240" y="104"/>
                    </a:lnTo>
                    <a:lnTo>
                      <a:pt x="473" y="115"/>
                    </a:lnTo>
                    <a:lnTo>
                      <a:pt x="473" y="115"/>
                    </a:lnTo>
                    <a:lnTo>
                      <a:pt x="475" y="115"/>
                    </a:lnTo>
                    <a:lnTo>
                      <a:pt x="478" y="113"/>
                    </a:lnTo>
                    <a:lnTo>
                      <a:pt x="478" y="113"/>
                    </a:lnTo>
                    <a:lnTo>
                      <a:pt x="480" y="111"/>
                    </a:lnTo>
                    <a:lnTo>
                      <a:pt x="480" y="108"/>
                    </a:lnTo>
                    <a:lnTo>
                      <a:pt x="473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5" name="Freeform 18"/>
              <p:cNvSpPr>
                <a:spLocks/>
              </p:cNvSpPr>
              <p:nvPr/>
            </p:nvSpPr>
            <p:spPr bwMode="auto">
              <a:xfrm>
                <a:off x="1399582" y="5188297"/>
                <a:ext cx="762000" cy="182563"/>
              </a:xfrm>
              <a:custGeom>
                <a:avLst/>
                <a:gdLst/>
                <a:ahLst/>
                <a:cxnLst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1"/>
                  </a:cxn>
                  <a:cxn ang="0">
                    <a:pos x="240" y="90"/>
                  </a:cxn>
                  <a:cxn ang="0">
                    <a:pos x="7" y="80"/>
                  </a:cxn>
                  <a:cxn ang="0">
                    <a:pos x="7" y="87"/>
                  </a:cxn>
                  <a:cxn ang="0">
                    <a:pos x="14" y="87"/>
                  </a:cxn>
                  <a:cxn ang="0">
                    <a:pos x="14" y="8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473" y="27"/>
                  </a:cxn>
                  <a:cxn ang="0">
                    <a:pos x="473" y="19"/>
                  </a:cxn>
                  <a:cxn ang="0">
                    <a:pos x="466" y="19"/>
                  </a:cxn>
                  <a:cxn ang="0">
                    <a:pos x="466" y="19"/>
                  </a:cxn>
                  <a:cxn ang="0">
                    <a:pos x="466" y="108"/>
                  </a:cxn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8"/>
                  </a:cxn>
                  <a:cxn ang="0">
                    <a:pos x="480" y="108"/>
                  </a:cxn>
                  <a:cxn ang="0">
                    <a:pos x="480" y="108"/>
                  </a:cxn>
                  <a:cxn ang="0">
                    <a:pos x="480" y="19"/>
                  </a:cxn>
                  <a:cxn ang="0">
                    <a:pos x="480" y="19"/>
                  </a:cxn>
                  <a:cxn ang="0">
                    <a:pos x="480" y="16"/>
                  </a:cxn>
                  <a:cxn ang="0">
                    <a:pos x="478" y="14"/>
                  </a:cxn>
                  <a:cxn ang="0">
                    <a:pos x="476" y="12"/>
                  </a:cxn>
                  <a:cxn ang="0">
                    <a:pos x="473" y="12"/>
                  </a:cxn>
                  <a:cxn ang="0">
                    <a:pos x="473" y="1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1" y="92"/>
                  </a:cxn>
                  <a:cxn ang="0">
                    <a:pos x="7" y="94"/>
                  </a:cxn>
                  <a:cxn ang="0">
                    <a:pos x="7" y="94"/>
                  </a:cxn>
                  <a:cxn ang="0">
                    <a:pos x="240" y="104"/>
                  </a:cxn>
                  <a:cxn ang="0">
                    <a:pos x="473" y="115"/>
                  </a:cxn>
                  <a:cxn ang="0">
                    <a:pos x="473" y="115"/>
                  </a:cxn>
                  <a:cxn ang="0">
                    <a:pos x="475" y="115"/>
                  </a:cxn>
                  <a:cxn ang="0">
                    <a:pos x="478" y="113"/>
                  </a:cxn>
                  <a:cxn ang="0">
                    <a:pos x="478" y="113"/>
                  </a:cxn>
                  <a:cxn ang="0">
                    <a:pos x="480" y="111"/>
                  </a:cxn>
                  <a:cxn ang="0">
                    <a:pos x="480" y="108"/>
                  </a:cxn>
                  <a:cxn ang="0">
                    <a:pos x="473" y="108"/>
                  </a:cxn>
                </a:cxnLst>
                <a:rect l="0" t="0" r="r" b="b"/>
                <a:pathLst>
                  <a:path w="480" h="115">
                    <a:moveTo>
                      <a:pt x="473" y="108"/>
                    </a:moveTo>
                    <a:lnTo>
                      <a:pt x="473" y="101"/>
                    </a:lnTo>
                    <a:lnTo>
                      <a:pt x="473" y="101"/>
                    </a:lnTo>
                    <a:lnTo>
                      <a:pt x="240" y="90"/>
                    </a:lnTo>
                    <a:lnTo>
                      <a:pt x="7" y="80"/>
                    </a:lnTo>
                    <a:lnTo>
                      <a:pt x="7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73" y="27"/>
                    </a:lnTo>
                    <a:lnTo>
                      <a:pt x="473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08"/>
                    </a:lnTo>
                    <a:lnTo>
                      <a:pt x="473" y="108"/>
                    </a:lnTo>
                    <a:lnTo>
                      <a:pt x="473" y="101"/>
                    </a:lnTo>
                    <a:lnTo>
                      <a:pt x="473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80" y="19"/>
                    </a:lnTo>
                    <a:lnTo>
                      <a:pt x="480" y="19"/>
                    </a:lnTo>
                    <a:lnTo>
                      <a:pt x="480" y="16"/>
                    </a:lnTo>
                    <a:lnTo>
                      <a:pt x="478" y="14"/>
                    </a:lnTo>
                    <a:lnTo>
                      <a:pt x="476" y="12"/>
                    </a:lnTo>
                    <a:lnTo>
                      <a:pt x="473" y="12"/>
                    </a:lnTo>
                    <a:lnTo>
                      <a:pt x="473" y="1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240" y="104"/>
                    </a:lnTo>
                    <a:lnTo>
                      <a:pt x="473" y="115"/>
                    </a:lnTo>
                    <a:lnTo>
                      <a:pt x="473" y="115"/>
                    </a:lnTo>
                    <a:lnTo>
                      <a:pt x="475" y="115"/>
                    </a:lnTo>
                    <a:lnTo>
                      <a:pt x="478" y="113"/>
                    </a:lnTo>
                    <a:lnTo>
                      <a:pt x="478" y="113"/>
                    </a:lnTo>
                    <a:lnTo>
                      <a:pt x="480" y="111"/>
                    </a:lnTo>
                    <a:lnTo>
                      <a:pt x="480" y="108"/>
                    </a:lnTo>
                    <a:lnTo>
                      <a:pt x="473" y="10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6" name="Freeform 19"/>
              <p:cNvSpPr>
                <a:spLocks/>
              </p:cNvSpPr>
              <p:nvPr/>
            </p:nvSpPr>
            <p:spPr bwMode="auto">
              <a:xfrm>
                <a:off x="2032995" y="5231159"/>
                <a:ext cx="19050" cy="107950"/>
              </a:xfrm>
              <a:custGeom>
                <a:avLst/>
                <a:gdLst/>
                <a:ahLst/>
                <a:cxnLst>
                  <a:cxn ang="0">
                    <a:pos x="12" y="68"/>
                  </a:cxn>
                  <a:cxn ang="0">
                    <a:pos x="12" y="68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68"/>
                  </a:cxn>
                  <a:cxn ang="0">
                    <a:pos x="12" y="68"/>
                  </a:cxn>
                </a:cxnLst>
                <a:rect l="0" t="0" r="r" b="b"/>
                <a:pathLst>
                  <a:path w="12" h="68">
                    <a:moveTo>
                      <a:pt x="12" y="68"/>
                    </a:moveTo>
                    <a:lnTo>
                      <a:pt x="12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68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7" name="Freeform 20"/>
              <p:cNvSpPr>
                <a:spLocks/>
              </p:cNvSpPr>
              <p:nvPr/>
            </p:nvSpPr>
            <p:spPr bwMode="auto">
              <a:xfrm>
                <a:off x="2004420" y="5231159"/>
                <a:ext cx="19050" cy="106363"/>
              </a:xfrm>
              <a:custGeom>
                <a:avLst/>
                <a:gdLst/>
                <a:ahLst/>
                <a:cxnLst>
                  <a:cxn ang="0">
                    <a:pos x="12" y="67"/>
                  </a:cxn>
                  <a:cxn ang="0">
                    <a:pos x="12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7"/>
                  </a:cxn>
                  <a:cxn ang="0">
                    <a:pos x="12" y="67"/>
                  </a:cxn>
                </a:cxnLst>
                <a:rect l="0" t="0" r="r" b="b"/>
                <a:pathLst>
                  <a:path w="12" h="67">
                    <a:moveTo>
                      <a:pt x="12" y="67"/>
                    </a:moveTo>
                    <a:lnTo>
                      <a:pt x="12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7"/>
                    </a:lnTo>
                    <a:lnTo>
                      <a:pt x="1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8" name="Freeform 21"/>
              <p:cNvSpPr>
                <a:spLocks/>
              </p:cNvSpPr>
              <p:nvPr/>
            </p:nvSpPr>
            <p:spPr bwMode="auto">
              <a:xfrm>
                <a:off x="2085382" y="5232747"/>
                <a:ext cx="22225" cy="109538"/>
              </a:xfrm>
              <a:custGeom>
                <a:avLst/>
                <a:gdLst/>
                <a:ahLst/>
                <a:cxnLst>
                  <a:cxn ang="0">
                    <a:pos x="14" y="69"/>
                  </a:cxn>
                  <a:cxn ang="0">
                    <a:pos x="14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69"/>
                  </a:cxn>
                  <a:cxn ang="0">
                    <a:pos x="14" y="69"/>
                  </a:cxn>
                </a:cxnLst>
                <a:rect l="0" t="0" r="r" b="b"/>
                <a:pathLst>
                  <a:path w="14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89" name="Freeform 22"/>
              <p:cNvSpPr>
                <a:spLocks/>
              </p:cNvSpPr>
              <p:nvPr/>
            </p:nvSpPr>
            <p:spPr bwMode="auto">
              <a:xfrm>
                <a:off x="2058395" y="5232747"/>
                <a:ext cx="22225" cy="106363"/>
              </a:xfrm>
              <a:custGeom>
                <a:avLst/>
                <a:gdLst/>
                <a:ahLst/>
                <a:cxnLst>
                  <a:cxn ang="0">
                    <a:pos x="14" y="67"/>
                  </a:cxn>
                  <a:cxn ang="0">
                    <a:pos x="14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67"/>
                  </a:cxn>
                  <a:cxn ang="0">
                    <a:pos x="14" y="67"/>
                  </a:cxn>
                </a:cxnLst>
                <a:rect l="0" t="0" r="r" b="b"/>
                <a:pathLst>
                  <a:path w="14" h="67">
                    <a:moveTo>
                      <a:pt x="14" y="67"/>
                    </a:moveTo>
                    <a:lnTo>
                      <a:pt x="14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67"/>
                    </a:lnTo>
                    <a:lnTo>
                      <a:pt x="1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0" name="Freeform 23"/>
              <p:cNvSpPr>
                <a:spLocks/>
              </p:cNvSpPr>
              <p:nvPr/>
            </p:nvSpPr>
            <p:spPr bwMode="auto">
              <a:xfrm>
                <a:off x="2117132" y="5327997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6"/>
                  </a:cxn>
                  <a:cxn ang="0">
                    <a:pos x="8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lnTo>
                      <a:pt x="10" y="6"/>
                    </a:lnTo>
                    <a:lnTo>
                      <a:pt x="8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1" name="Freeform 24"/>
              <p:cNvSpPr>
                <a:spLocks/>
              </p:cNvSpPr>
              <p:nvPr/>
            </p:nvSpPr>
            <p:spPr bwMode="auto">
              <a:xfrm>
                <a:off x="1410695" y="5342284"/>
                <a:ext cx="739775" cy="176213"/>
              </a:xfrm>
              <a:custGeom>
                <a:avLst/>
                <a:gdLst/>
                <a:ahLst/>
                <a:cxnLst>
                  <a:cxn ang="0">
                    <a:pos x="466" y="111"/>
                  </a:cxn>
                  <a:cxn ang="0">
                    <a:pos x="466" y="111"/>
                  </a:cxn>
                  <a:cxn ang="0">
                    <a:pos x="233" y="97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13"/>
                  </a:cxn>
                  <a:cxn ang="0">
                    <a:pos x="466" y="23"/>
                  </a:cxn>
                  <a:cxn ang="0">
                    <a:pos x="466" y="23"/>
                  </a:cxn>
                  <a:cxn ang="0">
                    <a:pos x="466" y="111"/>
                  </a:cxn>
                  <a:cxn ang="0">
                    <a:pos x="466" y="111"/>
                  </a:cxn>
                </a:cxnLst>
                <a:rect l="0" t="0" r="r" b="b"/>
                <a:pathLst>
                  <a:path w="466" h="111">
                    <a:moveTo>
                      <a:pt x="466" y="111"/>
                    </a:moveTo>
                    <a:lnTo>
                      <a:pt x="466" y="111"/>
                    </a:lnTo>
                    <a:lnTo>
                      <a:pt x="233" y="97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13"/>
                    </a:lnTo>
                    <a:lnTo>
                      <a:pt x="466" y="23"/>
                    </a:lnTo>
                    <a:lnTo>
                      <a:pt x="466" y="23"/>
                    </a:lnTo>
                    <a:lnTo>
                      <a:pt x="466" y="111"/>
                    </a:lnTo>
                    <a:lnTo>
                      <a:pt x="466" y="11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2" name="Freeform 25"/>
              <p:cNvSpPr>
                <a:spLocks/>
              </p:cNvSpPr>
              <p:nvPr/>
            </p:nvSpPr>
            <p:spPr bwMode="auto">
              <a:xfrm>
                <a:off x="1399582" y="5331172"/>
                <a:ext cx="762000" cy="198438"/>
              </a:xfrm>
              <a:custGeom>
                <a:avLst/>
                <a:gdLst/>
                <a:ahLst/>
                <a:cxnLst>
                  <a:cxn ang="0">
                    <a:pos x="473" y="118"/>
                  </a:cxn>
                  <a:cxn ang="0">
                    <a:pos x="473" y="111"/>
                  </a:cxn>
                  <a:cxn ang="0">
                    <a:pos x="473" y="111"/>
                  </a:cxn>
                  <a:cxn ang="0">
                    <a:pos x="240" y="97"/>
                  </a:cxn>
                  <a:cxn ang="0">
                    <a:pos x="7" y="80"/>
                  </a:cxn>
                  <a:cxn ang="0">
                    <a:pos x="7" y="87"/>
                  </a:cxn>
                  <a:cxn ang="0">
                    <a:pos x="14" y="87"/>
                  </a:cxn>
                  <a:cxn ang="0">
                    <a:pos x="14" y="8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27"/>
                  </a:cxn>
                  <a:cxn ang="0">
                    <a:pos x="473" y="37"/>
                  </a:cxn>
                  <a:cxn ang="0">
                    <a:pos x="473" y="30"/>
                  </a:cxn>
                  <a:cxn ang="0">
                    <a:pos x="466" y="30"/>
                  </a:cxn>
                  <a:cxn ang="0">
                    <a:pos x="466" y="30"/>
                  </a:cxn>
                  <a:cxn ang="0">
                    <a:pos x="466" y="118"/>
                  </a:cxn>
                  <a:cxn ang="0">
                    <a:pos x="473" y="118"/>
                  </a:cxn>
                  <a:cxn ang="0">
                    <a:pos x="473" y="111"/>
                  </a:cxn>
                  <a:cxn ang="0">
                    <a:pos x="473" y="118"/>
                  </a:cxn>
                  <a:cxn ang="0">
                    <a:pos x="480" y="118"/>
                  </a:cxn>
                  <a:cxn ang="0">
                    <a:pos x="480" y="118"/>
                  </a:cxn>
                  <a:cxn ang="0">
                    <a:pos x="480" y="30"/>
                  </a:cxn>
                  <a:cxn ang="0">
                    <a:pos x="480" y="30"/>
                  </a:cxn>
                  <a:cxn ang="0">
                    <a:pos x="480" y="27"/>
                  </a:cxn>
                  <a:cxn ang="0">
                    <a:pos x="478" y="25"/>
                  </a:cxn>
                  <a:cxn ang="0">
                    <a:pos x="476" y="23"/>
                  </a:cxn>
                  <a:cxn ang="0">
                    <a:pos x="473" y="23"/>
                  </a:cxn>
                  <a:cxn ang="0">
                    <a:pos x="473" y="23"/>
                  </a:cxn>
                  <a:cxn ang="0">
                    <a:pos x="240" y="1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1" y="92"/>
                  </a:cxn>
                  <a:cxn ang="0">
                    <a:pos x="7" y="94"/>
                  </a:cxn>
                  <a:cxn ang="0">
                    <a:pos x="7" y="94"/>
                  </a:cxn>
                  <a:cxn ang="0">
                    <a:pos x="240" y="111"/>
                  </a:cxn>
                  <a:cxn ang="0">
                    <a:pos x="471" y="125"/>
                  </a:cxn>
                  <a:cxn ang="0">
                    <a:pos x="471" y="125"/>
                  </a:cxn>
                  <a:cxn ang="0">
                    <a:pos x="475" y="125"/>
                  </a:cxn>
                  <a:cxn ang="0">
                    <a:pos x="476" y="124"/>
                  </a:cxn>
                  <a:cxn ang="0">
                    <a:pos x="476" y="124"/>
                  </a:cxn>
                  <a:cxn ang="0">
                    <a:pos x="478" y="122"/>
                  </a:cxn>
                  <a:cxn ang="0">
                    <a:pos x="480" y="118"/>
                  </a:cxn>
                  <a:cxn ang="0">
                    <a:pos x="473" y="118"/>
                  </a:cxn>
                </a:cxnLst>
                <a:rect l="0" t="0" r="r" b="b"/>
                <a:pathLst>
                  <a:path w="480" h="125">
                    <a:moveTo>
                      <a:pt x="473" y="118"/>
                    </a:moveTo>
                    <a:lnTo>
                      <a:pt x="473" y="111"/>
                    </a:lnTo>
                    <a:lnTo>
                      <a:pt x="473" y="111"/>
                    </a:lnTo>
                    <a:lnTo>
                      <a:pt x="240" y="97"/>
                    </a:lnTo>
                    <a:lnTo>
                      <a:pt x="7" y="80"/>
                    </a:lnTo>
                    <a:lnTo>
                      <a:pt x="7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27"/>
                    </a:lnTo>
                    <a:lnTo>
                      <a:pt x="473" y="37"/>
                    </a:lnTo>
                    <a:lnTo>
                      <a:pt x="473" y="30"/>
                    </a:lnTo>
                    <a:lnTo>
                      <a:pt x="466" y="30"/>
                    </a:lnTo>
                    <a:lnTo>
                      <a:pt x="466" y="30"/>
                    </a:lnTo>
                    <a:lnTo>
                      <a:pt x="466" y="118"/>
                    </a:lnTo>
                    <a:lnTo>
                      <a:pt x="473" y="118"/>
                    </a:lnTo>
                    <a:lnTo>
                      <a:pt x="473" y="111"/>
                    </a:lnTo>
                    <a:lnTo>
                      <a:pt x="473" y="118"/>
                    </a:lnTo>
                    <a:lnTo>
                      <a:pt x="480" y="118"/>
                    </a:lnTo>
                    <a:lnTo>
                      <a:pt x="480" y="118"/>
                    </a:lnTo>
                    <a:lnTo>
                      <a:pt x="480" y="30"/>
                    </a:lnTo>
                    <a:lnTo>
                      <a:pt x="480" y="30"/>
                    </a:lnTo>
                    <a:lnTo>
                      <a:pt x="480" y="27"/>
                    </a:lnTo>
                    <a:lnTo>
                      <a:pt x="478" y="25"/>
                    </a:lnTo>
                    <a:lnTo>
                      <a:pt x="476" y="23"/>
                    </a:lnTo>
                    <a:lnTo>
                      <a:pt x="473" y="23"/>
                    </a:lnTo>
                    <a:lnTo>
                      <a:pt x="473" y="23"/>
                    </a:lnTo>
                    <a:lnTo>
                      <a:pt x="240" y="1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240" y="111"/>
                    </a:lnTo>
                    <a:lnTo>
                      <a:pt x="471" y="125"/>
                    </a:lnTo>
                    <a:lnTo>
                      <a:pt x="471" y="125"/>
                    </a:lnTo>
                    <a:lnTo>
                      <a:pt x="475" y="125"/>
                    </a:lnTo>
                    <a:lnTo>
                      <a:pt x="476" y="124"/>
                    </a:lnTo>
                    <a:lnTo>
                      <a:pt x="476" y="124"/>
                    </a:lnTo>
                    <a:lnTo>
                      <a:pt x="478" y="122"/>
                    </a:lnTo>
                    <a:lnTo>
                      <a:pt x="480" y="118"/>
                    </a:lnTo>
                    <a:lnTo>
                      <a:pt x="47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3" name="Freeform 26"/>
              <p:cNvSpPr>
                <a:spLocks/>
              </p:cNvSpPr>
              <p:nvPr/>
            </p:nvSpPr>
            <p:spPr bwMode="auto">
              <a:xfrm>
                <a:off x="2029820" y="5389909"/>
                <a:ext cx="22225" cy="106363"/>
              </a:xfrm>
              <a:custGeom>
                <a:avLst/>
                <a:gdLst/>
                <a:ahLst/>
                <a:cxnLst>
                  <a:cxn ang="0">
                    <a:pos x="14" y="67"/>
                  </a:cxn>
                  <a:cxn ang="0">
                    <a:pos x="14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67"/>
                  </a:cxn>
                  <a:cxn ang="0">
                    <a:pos x="14" y="67"/>
                  </a:cxn>
                </a:cxnLst>
                <a:rect l="0" t="0" r="r" b="b"/>
                <a:pathLst>
                  <a:path w="14" h="67">
                    <a:moveTo>
                      <a:pt x="14" y="67"/>
                    </a:moveTo>
                    <a:lnTo>
                      <a:pt x="14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67"/>
                    </a:lnTo>
                    <a:lnTo>
                      <a:pt x="1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4" name="Freeform 27"/>
              <p:cNvSpPr>
                <a:spLocks/>
              </p:cNvSpPr>
              <p:nvPr/>
            </p:nvSpPr>
            <p:spPr bwMode="auto">
              <a:xfrm>
                <a:off x="2001245" y="5386734"/>
                <a:ext cx="22225" cy="109538"/>
              </a:xfrm>
              <a:custGeom>
                <a:avLst/>
                <a:gdLst/>
                <a:ahLst/>
                <a:cxnLst>
                  <a:cxn ang="0">
                    <a:pos x="14" y="69"/>
                  </a:cxn>
                  <a:cxn ang="0">
                    <a:pos x="14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69"/>
                  </a:cxn>
                  <a:cxn ang="0">
                    <a:pos x="14" y="69"/>
                  </a:cxn>
                </a:cxnLst>
                <a:rect l="0" t="0" r="r" b="b"/>
                <a:pathLst>
                  <a:path w="14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5" name="Freeform 28"/>
              <p:cNvSpPr>
                <a:spLocks/>
              </p:cNvSpPr>
              <p:nvPr/>
            </p:nvSpPr>
            <p:spPr bwMode="auto">
              <a:xfrm>
                <a:off x="2085382" y="5393084"/>
                <a:ext cx="22225" cy="109538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13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69"/>
                  </a:cxn>
                  <a:cxn ang="0">
                    <a:pos x="13" y="69"/>
                  </a:cxn>
                </a:cxnLst>
                <a:rect l="0" t="0" r="r" b="b"/>
                <a:pathLst>
                  <a:path w="14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6" name="Freeform 29"/>
              <p:cNvSpPr>
                <a:spLocks/>
              </p:cNvSpPr>
              <p:nvPr/>
            </p:nvSpPr>
            <p:spPr bwMode="auto">
              <a:xfrm>
                <a:off x="2058395" y="5389909"/>
                <a:ext cx="22225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4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7" name="Freeform 30"/>
              <p:cNvSpPr>
                <a:spLocks/>
              </p:cNvSpPr>
              <p:nvPr/>
            </p:nvSpPr>
            <p:spPr bwMode="auto">
              <a:xfrm>
                <a:off x="2113957" y="5488334"/>
                <a:ext cx="19050" cy="142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lnTo>
                      <a:pt x="12" y="5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8" name="Freeform 31"/>
              <p:cNvSpPr>
                <a:spLocks/>
              </p:cNvSpPr>
              <p:nvPr/>
            </p:nvSpPr>
            <p:spPr bwMode="auto">
              <a:xfrm>
                <a:off x="1410695" y="5485159"/>
                <a:ext cx="739775" cy="196850"/>
              </a:xfrm>
              <a:custGeom>
                <a:avLst/>
                <a:gdLst/>
                <a:ahLst/>
                <a:cxnLst>
                  <a:cxn ang="0">
                    <a:pos x="466" y="124"/>
                  </a:cxn>
                  <a:cxn ang="0">
                    <a:pos x="466" y="124"/>
                  </a:cxn>
                  <a:cxn ang="0">
                    <a:pos x="233" y="103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18"/>
                  </a:cxn>
                  <a:cxn ang="0">
                    <a:pos x="466" y="34"/>
                  </a:cxn>
                  <a:cxn ang="0">
                    <a:pos x="466" y="34"/>
                  </a:cxn>
                  <a:cxn ang="0">
                    <a:pos x="466" y="124"/>
                  </a:cxn>
                  <a:cxn ang="0">
                    <a:pos x="466" y="124"/>
                  </a:cxn>
                </a:cxnLst>
                <a:rect l="0" t="0" r="r" b="b"/>
                <a:pathLst>
                  <a:path w="466" h="124">
                    <a:moveTo>
                      <a:pt x="466" y="124"/>
                    </a:moveTo>
                    <a:lnTo>
                      <a:pt x="466" y="124"/>
                    </a:lnTo>
                    <a:lnTo>
                      <a:pt x="233" y="10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18"/>
                    </a:lnTo>
                    <a:lnTo>
                      <a:pt x="466" y="34"/>
                    </a:lnTo>
                    <a:lnTo>
                      <a:pt x="466" y="34"/>
                    </a:lnTo>
                    <a:lnTo>
                      <a:pt x="466" y="124"/>
                    </a:lnTo>
                    <a:lnTo>
                      <a:pt x="466" y="12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899" name="Freeform 32"/>
              <p:cNvSpPr>
                <a:spLocks/>
              </p:cNvSpPr>
              <p:nvPr/>
            </p:nvSpPr>
            <p:spPr bwMode="auto">
              <a:xfrm>
                <a:off x="1399582" y="5474047"/>
                <a:ext cx="762000" cy="219075"/>
              </a:xfrm>
              <a:custGeom>
                <a:avLst/>
                <a:gdLst/>
                <a:ahLst/>
                <a:cxnLst>
                  <a:cxn ang="0">
                    <a:pos x="473" y="131"/>
                  </a:cxn>
                  <a:cxn ang="0">
                    <a:pos x="473" y="124"/>
                  </a:cxn>
                  <a:cxn ang="0">
                    <a:pos x="473" y="124"/>
                  </a:cxn>
                  <a:cxn ang="0">
                    <a:pos x="240" y="103"/>
                  </a:cxn>
                  <a:cxn ang="0">
                    <a:pos x="7" y="80"/>
                  </a:cxn>
                  <a:cxn ang="0">
                    <a:pos x="7" y="87"/>
                  </a:cxn>
                  <a:cxn ang="0">
                    <a:pos x="14" y="87"/>
                  </a:cxn>
                  <a:cxn ang="0">
                    <a:pos x="14" y="8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32"/>
                  </a:cxn>
                  <a:cxn ang="0">
                    <a:pos x="471" y="48"/>
                  </a:cxn>
                  <a:cxn ang="0">
                    <a:pos x="473" y="41"/>
                  </a:cxn>
                  <a:cxn ang="0">
                    <a:pos x="466" y="41"/>
                  </a:cxn>
                  <a:cxn ang="0">
                    <a:pos x="466" y="41"/>
                  </a:cxn>
                  <a:cxn ang="0">
                    <a:pos x="466" y="131"/>
                  </a:cxn>
                  <a:cxn ang="0">
                    <a:pos x="473" y="131"/>
                  </a:cxn>
                  <a:cxn ang="0">
                    <a:pos x="473" y="124"/>
                  </a:cxn>
                  <a:cxn ang="0">
                    <a:pos x="473" y="131"/>
                  </a:cxn>
                  <a:cxn ang="0">
                    <a:pos x="480" y="131"/>
                  </a:cxn>
                  <a:cxn ang="0">
                    <a:pos x="480" y="131"/>
                  </a:cxn>
                  <a:cxn ang="0">
                    <a:pos x="480" y="41"/>
                  </a:cxn>
                  <a:cxn ang="0">
                    <a:pos x="480" y="41"/>
                  </a:cxn>
                  <a:cxn ang="0">
                    <a:pos x="478" y="37"/>
                  </a:cxn>
                  <a:cxn ang="0">
                    <a:pos x="473" y="34"/>
                  </a:cxn>
                  <a:cxn ang="0">
                    <a:pos x="473" y="34"/>
                  </a:cxn>
                  <a:cxn ang="0">
                    <a:pos x="240" y="18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1" y="92"/>
                  </a:cxn>
                  <a:cxn ang="0">
                    <a:pos x="7" y="94"/>
                  </a:cxn>
                  <a:cxn ang="0">
                    <a:pos x="7" y="94"/>
                  </a:cxn>
                  <a:cxn ang="0">
                    <a:pos x="238" y="117"/>
                  </a:cxn>
                  <a:cxn ang="0">
                    <a:pos x="471" y="138"/>
                  </a:cxn>
                  <a:cxn ang="0">
                    <a:pos x="471" y="138"/>
                  </a:cxn>
                  <a:cxn ang="0">
                    <a:pos x="475" y="136"/>
                  </a:cxn>
                  <a:cxn ang="0">
                    <a:pos x="476" y="136"/>
                  </a:cxn>
                  <a:cxn ang="0">
                    <a:pos x="476" y="136"/>
                  </a:cxn>
                  <a:cxn ang="0">
                    <a:pos x="478" y="133"/>
                  </a:cxn>
                  <a:cxn ang="0">
                    <a:pos x="480" y="131"/>
                  </a:cxn>
                  <a:cxn ang="0">
                    <a:pos x="473" y="131"/>
                  </a:cxn>
                </a:cxnLst>
                <a:rect l="0" t="0" r="r" b="b"/>
                <a:pathLst>
                  <a:path w="480" h="138">
                    <a:moveTo>
                      <a:pt x="473" y="131"/>
                    </a:moveTo>
                    <a:lnTo>
                      <a:pt x="473" y="124"/>
                    </a:lnTo>
                    <a:lnTo>
                      <a:pt x="473" y="124"/>
                    </a:lnTo>
                    <a:lnTo>
                      <a:pt x="240" y="103"/>
                    </a:lnTo>
                    <a:lnTo>
                      <a:pt x="7" y="80"/>
                    </a:lnTo>
                    <a:lnTo>
                      <a:pt x="7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32"/>
                    </a:lnTo>
                    <a:lnTo>
                      <a:pt x="471" y="48"/>
                    </a:lnTo>
                    <a:lnTo>
                      <a:pt x="473" y="41"/>
                    </a:lnTo>
                    <a:lnTo>
                      <a:pt x="466" y="41"/>
                    </a:lnTo>
                    <a:lnTo>
                      <a:pt x="466" y="41"/>
                    </a:lnTo>
                    <a:lnTo>
                      <a:pt x="466" y="131"/>
                    </a:lnTo>
                    <a:lnTo>
                      <a:pt x="473" y="131"/>
                    </a:lnTo>
                    <a:lnTo>
                      <a:pt x="473" y="124"/>
                    </a:lnTo>
                    <a:lnTo>
                      <a:pt x="473" y="131"/>
                    </a:lnTo>
                    <a:lnTo>
                      <a:pt x="480" y="131"/>
                    </a:lnTo>
                    <a:lnTo>
                      <a:pt x="480" y="131"/>
                    </a:lnTo>
                    <a:lnTo>
                      <a:pt x="480" y="41"/>
                    </a:lnTo>
                    <a:lnTo>
                      <a:pt x="480" y="41"/>
                    </a:lnTo>
                    <a:lnTo>
                      <a:pt x="478" y="37"/>
                    </a:lnTo>
                    <a:lnTo>
                      <a:pt x="473" y="34"/>
                    </a:lnTo>
                    <a:lnTo>
                      <a:pt x="473" y="34"/>
                    </a:lnTo>
                    <a:lnTo>
                      <a:pt x="240" y="18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238" y="117"/>
                    </a:lnTo>
                    <a:lnTo>
                      <a:pt x="471" y="138"/>
                    </a:lnTo>
                    <a:lnTo>
                      <a:pt x="471" y="138"/>
                    </a:lnTo>
                    <a:lnTo>
                      <a:pt x="475" y="136"/>
                    </a:lnTo>
                    <a:lnTo>
                      <a:pt x="476" y="136"/>
                    </a:lnTo>
                    <a:lnTo>
                      <a:pt x="476" y="136"/>
                    </a:lnTo>
                    <a:lnTo>
                      <a:pt x="478" y="133"/>
                    </a:lnTo>
                    <a:lnTo>
                      <a:pt x="480" y="131"/>
                    </a:lnTo>
                    <a:lnTo>
                      <a:pt x="473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0" name="Freeform 33"/>
              <p:cNvSpPr>
                <a:spLocks/>
              </p:cNvSpPr>
              <p:nvPr/>
            </p:nvSpPr>
            <p:spPr bwMode="auto">
              <a:xfrm>
                <a:off x="2029820" y="5547072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1" name="Freeform 34"/>
              <p:cNvSpPr>
                <a:spLocks/>
              </p:cNvSpPr>
              <p:nvPr/>
            </p:nvSpPr>
            <p:spPr bwMode="auto">
              <a:xfrm>
                <a:off x="2001245" y="5547072"/>
                <a:ext cx="22225" cy="106363"/>
              </a:xfrm>
              <a:custGeom>
                <a:avLst/>
                <a:gdLst/>
                <a:ahLst/>
                <a:cxnLst>
                  <a:cxn ang="0">
                    <a:pos x="13" y="67"/>
                  </a:cxn>
                  <a:cxn ang="0">
                    <a:pos x="13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3" y="67"/>
                  </a:cxn>
                  <a:cxn ang="0">
                    <a:pos x="13" y="67"/>
                  </a:cxn>
                </a:cxnLst>
                <a:rect l="0" t="0" r="r" b="b"/>
                <a:pathLst>
                  <a:path w="14" h="67">
                    <a:moveTo>
                      <a:pt x="13" y="67"/>
                    </a:moveTo>
                    <a:lnTo>
                      <a:pt x="13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67"/>
                    </a:lnTo>
                    <a:lnTo>
                      <a:pt x="13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2" name="Freeform 35"/>
              <p:cNvSpPr>
                <a:spLocks/>
              </p:cNvSpPr>
              <p:nvPr/>
            </p:nvSpPr>
            <p:spPr bwMode="auto">
              <a:xfrm>
                <a:off x="2085382" y="5553422"/>
                <a:ext cx="20638" cy="107950"/>
              </a:xfrm>
              <a:custGeom>
                <a:avLst/>
                <a:gdLst/>
                <a:ahLst/>
                <a:cxnLst>
                  <a:cxn ang="0">
                    <a:pos x="13" y="68"/>
                  </a:cxn>
                  <a:cxn ang="0">
                    <a:pos x="13" y="68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8"/>
                  </a:cxn>
                  <a:cxn ang="0">
                    <a:pos x="13" y="68"/>
                  </a:cxn>
                </a:cxnLst>
                <a:rect l="0" t="0" r="r" b="b"/>
                <a:pathLst>
                  <a:path w="13" h="68">
                    <a:moveTo>
                      <a:pt x="13" y="68"/>
                    </a:moveTo>
                    <a:lnTo>
                      <a:pt x="13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8"/>
                    </a:lnTo>
                    <a:lnTo>
                      <a:pt x="1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3" name="Freeform 36"/>
              <p:cNvSpPr>
                <a:spLocks/>
              </p:cNvSpPr>
              <p:nvPr/>
            </p:nvSpPr>
            <p:spPr bwMode="auto">
              <a:xfrm>
                <a:off x="2058395" y="5550247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4" name="Freeform 37"/>
              <p:cNvSpPr>
                <a:spLocks/>
              </p:cNvSpPr>
              <p:nvPr/>
            </p:nvSpPr>
            <p:spPr bwMode="auto">
              <a:xfrm>
                <a:off x="2113957" y="5648672"/>
                <a:ext cx="15875" cy="12700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10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0" y="1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5"/>
                    </a:lnTo>
                    <a:lnTo>
                      <a:pt x="10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5" name="Freeform 38"/>
              <p:cNvSpPr>
                <a:spLocks/>
              </p:cNvSpPr>
              <p:nvPr/>
            </p:nvSpPr>
            <p:spPr bwMode="auto">
              <a:xfrm>
                <a:off x="1410695" y="5628034"/>
                <a:ext cx="736600" cy="212725"/>
              </a:xfrm>
              <a:custGeom>
                <a:avLst/>
                <a:gdLst/>
                <a:ahLst/>
                <a:cxnLst>
                  <a:cxn ang="0">
                    <a:pos x="464" y="134"/>
                  </a:cxn>
                  <a:cxn ang="0">
                    <a:pos x="464" y="134"/>
                  </a:cxn>
                  <a:cxn ang="0">
                    <a:pos x="233" y="108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25"/>
                  </a:cxn>
                  <a:cxn ang="0">
                    <a:pos x="464" y="46"/>
                  </a:cxn>
                  <a:cxn ang="0">
                    <a:pos x="464" y="46"/>
                  </a:cxn>
                  <a:cxn ang="0">
                    <a:pos x="464" y="134"/>
                  </a:cxn>
                  <a:cxn ang="0">
                    <a:pos x="464" y="134"/>
                  </a:cxn>
                </a:cxnLst>
                <a:rect l="0" t="0" r="r" b="b"/>
                <a:pathLst>
                  <a:path w="464" h="134">
                    <a:moveTo>
                      <a:pt x="464" y="134"/>
                    </a:moveTo>
                    <a:lnTo>
                      <a:pt x="464" y="134"/>
                    </a:lnTo>
                    <a:lnTo>
                      <a:pt x="233" y="10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25"/>
                    </a:lnTo>
                    <a:lnTo>
                      <a:pt x="464" y="46"/>
                    </a:lnTo>
                    <a:lnTo>
                      <a:pt x="464" y="46"/>
                    </a:lnTo>
                    <a:lnTo>
                      <a:pt x="464" y="134"/>
                    </a:lnTo>
                    <a:lnTo>
                      <a:pt x="464" y="134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6" name="Freeform 39"/>
              <p:cNvSpPr>
                <a:spLocks/>
              </p:cNvSpPr>
              <p:nvPr/>
            </p:nvSpPr>
            <p:spPr bwMode="auto">
              <a:xfrm>
                <a:off x="1399582" y="5616922"/>
                <a:ext cx="758825" cy="234950"/>
              </a:xfrm>
              <a:custGeom>
                <a:avLst/>
                <a:gdLst/>
                <a:ahLst/>
                <a:cxnLst>
                  <a:cxn ang="0">
                    <a:pos x="471" y="141"/>
                  </a:cxn>
                  <a:cxn ang="0">
                    <a:pos x="473" y="134"/>
                  </a:cxn>
                  <a:cxn ang="0">
                    <a:pos x="473" y="134"/>
                  </a:cxn>
                  <a:cxn ang="0">
                    <a:pos x="240" y="108"/>
                  </a:cxn>
                  <a:cxn ang="0">
                    <a:pos x="9" y="80"/>
                  </a:cxn>
                  <a:cxn ang="0">
                    <a:pos x="7" y="87"/>
                  </a:cxn>
                  <a:cxn ang="0">
                    <a:pos x="14" y="87"/>
                  </a:cxn>
                  <a:cxn ang="0">
                    <a:pos x="14" y="8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38" y="39"/>
                  </a:cxn>
                  <a:cxn ang="0">
                    <a:pos x="471" y="60"/>
                  </a:cxn>
                  <a:cxn ang="0">
                    <a:pos x="471" y="53"/>
                  </a:cxn>
                  <a:cxn ang="0">
                    <a:pos x="464" y="53"/>
                  </a:cxn>
                  <a:cxn ang="0">
                    <a:pos x="464" y="53"/>
                  </a:cxn>
                  <a:cxn ang="0">
                    <a:pos x="464" y="141"/>
                  </a:cxn>
                  <a:cxn ang="0">
                    <a:pos x="471" y="141"/>
                  </a:cxn>
                  <a:cxn ang="0">
                    <a:pos x="473" y="134"/>
                  </a:cxn>
                  <a:cxn ang="0">
                    <a:pos x="471" y="141"/>
                  </a:cxn>
                  <a:cxn ang="0">
                    <a:pos x="478" y="141"/>
                  </a:cxn>
                  <a:cxn ang="0">
                    <a:pos x="478" y="141"/>
                  </a:cxn>
                  <a:cxn ang="0">
                    <a:pos x="478" y="53"/>
                  </a:cxn>
                  <a:cxn ang="0">
                    <a:pos x="478" y="53"/>
                  </a:cxn>
                  <a:cxn ang="0">
                    <a:pos x="476" y="48"/>
                  </a:cxn>
                  <a:cxn ang="0">
                    <a:pos x="473" y="46"/>
                  </a:cxn>
                  <a:cxn ang="0">
                    <a:pos x="473" y="46"/>
                  </a:cxn>
                  <a:cxn ang="0">
                    <a:pos x="240" y="25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1" y="92"/>
                  </a:cxn>
                  <a:cxn ang="0">
                    <a:pos x="7" y="94"/>
                  </a:cxn>
                  <a:cxn ang="0">
                    <a:pos x="7" y="94"/>
                  </a:cxn>
                  <a:cxn ang="0">
                    <a:pos x="238" y="122"/>
                  </a:cxn>
                  <a:cxn ang="0">
                    <a:pos x="471" y="148"/>
                  </a:cxn>
                  <a:cxn ang="0">
                    <a:pos x="471" y="148"/>
                  </a:cxn>
                  <a:cxn ang="0">
                    <a:pos x="475" y="148"/>
                  </a:cxn>
                  <a:cxn ang="0">
                    <a:pos x="476" y="147"/>
                  </a:cxn>
                  <a:cxn ang="0">
                    <a:pos x="476" y="147"/>
                  </a:cxn>
                  <a:cxn ang="0">
                    <a:pos x="478" y="145"/>
                  </a:cxn>
                  <a:cxn ang="0">
                    <a:pos x="478" y="141"/>
                  </a:cxn>
                  <a:cxn ang="0">
                    <a:pos x="471" y="141"/>
                  </a:cxn>
                </a:cxnLst>
                <a:rect l="0" t="0" r="r" b="b"/>
                <a:pathLst>
                  <a:path w="478" h="148">
                    <a:moveTo>
                      <a:pt x="471" y="141"/>
                    </a:moveTo>
                    <a:lnTo>
                      <a:pt x="473" y="134"/>
                    </a:lnTo>
                    <a:lnTo>
                      <a:pt x="473" y="134"/>
                    </a:lnTo>
                    <a:lnTo>
                      <a:pt x="240" y="108"/>
                    </a:lnTo>
                    <a:lnTo>
                      <a:pt x="9" y="80"/>
                    </a:lnTo>
                    <a:lnTo>
                      <a:pt x="7" y="87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38" y="39"/>
                    </a:lnTo>
                    <a:lnTo>
                      <a:pt x="471" y="60"/>
                    </a:lnTo>
                    <a:lnTo>
                      <a:pt x="471" y="53"/>
                    </a:lnTo>
                    <a:lnTo>
                      <a:pt x="464" y="53"/>
                    </a:lnTo>
                    <a:lnTo>
                      <a:pt x="464" y="53"/>
                    </a:lnTo>
                    <a:lnTo>
                      <a:pt x="464" y="141"/>
                    </a:lnTo>
                    <a:lnTo>
                      <a:pt x="471" y="141"/>
                    </a:lnTo>
                    <a:lnTo>
                      <a:pt x="473" y="134"/>
                    </a:lnTo>
                    <a:lnTo>
                      <a:pt x="471" y="141"/>
                    </a:lnTo>
                    <a:lnTo>
                      <a:pt x="478" y="141"/>
                    </a:lnTo>
                    <a:lnTo>
                      <a:pt x="478" y="141"/>
                    </a:lnTo>
                    <a:lnTo>
                      <a:pt x="478" y="53"/>
                    </a:lnTo>
                    <a:lnTo>
                      <a:pt x="478" y="53"/>
                    </a:lnTo>
                    <a:lnTo>
                      <a:pt x="476" y="48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240" y="2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238" y="122"/>
                    </a:lnTo>
                    <a:lnTo>
                      <a:pt x="471" y="148"/>
                    </a:lnTo>
                    <a:lnTo>
                      <a:pt x="471" y="148"/>
                    </a:lnTo>
                    <a:lnTo>
                      <a:pt x="475" y="148"/>
                    </a:lnTo>
                    <a:lnTo>
                      <a:pt x="476" y="147"/>
                    </a:lnTo>
                    <a:lnTo>
                      <a:pt x="476" y="147"/>
                    </a:lnTo>
                    <a:lnTo>
                      <a:pt x="478" y="145"/>
                    </a:lnTo>
                    <a:lnTo>
                      <a:pt x="478" y="141"/>
                    </a:lnTo>
                    <a:lnTo>
                      <a:pt x="471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7" name="Freeform 40"/>
              <p:cNvSpPr>
                <a:spLocks/>
              </p:cNvSpPr>
              <p:nvPr/>
            </p:nvSpPr>
            <p:spPr bwMode="auto">
              <a:xfrm>
                <a:off x="2029820" y="5707409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8" name="Freeform 41"/>
              <p:cNvSpPr>
                <a:spLocks/>
              </p:cNvSpPr>
              <p:nvPr/>
            </p:nvSpPr>
            <p:spPr bwMode="auto">
              <a:xfrm>
                <a:off x="2001245" y="5704234"/>
                <a:ext cx="20638" cy="109538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13" y="69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9"/>
                  </a:cxn>
                  <a:cxn ang="0">
                    <a:pos x="13" y="69"/>
                  </a:cxn>
                </a:cxnLst>
                <a:rect l="0" t="0" r="r" b="b"/>
                <a:pathLst>
                  <a:path w="13" h="69">
                    <a:moveTo>
                      <a:pt x="13" y="69"/>
                    </a:moveTo>
                    <a:lnTo>
                      <a:pt x="13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09" name="Freeform 42"/>
              <p:cNvSpPr>
                <a:spLocks/>
              </p:cNvSpPr>
              <p:nvPr/>
            </p:nvSpPr>
            <p:spPr bwMode="auto">
              <a:xfrm>
                <a:off x="2085382" y="5708997"/>
                <a:ext cx="20638" cy="112713"/>
              </a:xfrm>
              <a:custGeom>
                <a:avLst/>
                <a:gdLst/>
                <a:ahLst/>
                <a:cxnLst>
                  <a:cxn ang="0">
                    <a:pos x="13" y="71"/>
                  </a:cxn>
                  <a:cxn ang="0">
                    <a:pos x="13" y="71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71"/>
                  </a:cxn>
                  <a:cxn ang="0">
                    <a:pos x="13" y="71"/>
                  </a:cxn>
                </a:cxnLst>
                <a:rect l="0" t="0" r="r" b="b"/>
                <a:pathLst>
                  <a:path w="13" h="71">
                    <a:moveTo>
                      <a:pt x="13" y="71"/>
                    </a:moveTo>
                    <a:lnTo>
                      <a:pt x="13" y="71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71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0" name="Freeform 43"/>
              <p:cNvSpPr>
                <a:spLocks/>
              </p:cNvSpPr>
              <p:nvPr/>
            </p:nvSpPr>
            <p:spPr bwMode="auto">
              <a:xfrm>
                <a:off x="2058395" y="5708997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1" name="Freeform 44"/>
              <p:cNvSpPr>
                <a:spLocks/>
              </p:cNvSpPr>
              <p:nvPr/>
            </p:nvSpPr>
            <p:spPr bwMode="auto">
              <a:xfrm>
                <a:off x="2113957" y="5810597"/>
                <a:ext cx="15875" cy="11113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7">
                    <a:moveTo>
                      <a:pt x="10" y="4"/>
                    </a:moveTo>
                    <a:lnTo>
                      <a:pt x="10" y="4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2" name="Freeform 45"/>
              <p:cNvSpPr>
                <a:spLocks/>
              </p:cNvSpPr>
              <p:nvPr/>
            </p:nvSpPr>
            <p:spPr bwMode="auto">
              <a:xfrm>
                <a:off x="2169520" y="5218459"/>
                <a:ext cx="19050" cy="625475"/>
              </a:xfrm>
              <a:custGeom>
                <a:avLst/>
                <a:gdLst/>
                <a:ahLst/>
                <a:cxnLst>
                  <a:cxn ang="0">
                    <a:pos x="11" y="394"/>
                  </a:cxn>
                  <a:cxn ang="0">
                    <a:pos x="11" y="394"/>
                  </a:cxn>
                  <a:cxn ang="0">
                    <a:pos x="0" y="394"/>
                  </a:cxn>
                  <a:cxn ang="0">
                    <a:pos x="0" y="39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1" y="394"/>
                  </a:cxn>
                  <a:cxn ang="0">
                    <a:pos x="11" y="394"/>
                  </a:cxn>
                </a:cxnLst>
                <a:rect l="0" t="0" r="r" b="b"/>
                <a:pathLst>
                  <a:path w="12" h="394">
                    <a:moveTo>
                      <a:pt x="11" y="394"/>
                    </a:moveTo>
                    <a:lnTo>
                      <a:pt x="11" y="394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394"/>
                    </a:lnTo>
                    <a:lnTo>
                      <a:pt x="11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3" name="Freeform 46"/>
              <p:cNvSpPr>
                <a:spLocks/>
              </p:cNvSpPr>
              <p:nvPr/>
            </p:nvSpPr>
            <p:spPr bwMode="auto">
              <a:xfrm>
                <a:off x="2202857" y="5199409"/>
                <a:ext cx="823913" cy="771525"/>
              </a:xfrm>
              <a:custGeom>
                <a:avLst/>
                <a:gdLst/>
                <a:ahLst/>
                <a:cxnLst>
                  <a:cxn ang="0">
                    <a:pos x="518" y="486"/>
                  </a:cxn>
                  <a:cxn ang="0">
                    <a:pos x="518" y="486"/>
                  </a:cxn>
                  <a:cxn ang="0">
                    <a:pos x="258" y="464"/>
                  </a:cxn>
                  <a:cxn ang="0">
                    <a:pos x="0" y="440"/>
                  </a:cxn>
                  <a:cxn ang="0">
                    <a:pos x="0" y="44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19" y="9"/>
                  </a:cxn>
                  <a:cxn ang="0">
                    <a:pos x="519" y="9"/>
                  </a:cxn>
                  <a:cxn ang="0">
                    <a:pos x="518" y="486"/>
                  </a:cxn>
                </a:cxnLst>
                <a:rect l="0" t="0" r="r" b="b"/>
                <a:pathLst>
                  <a:path w="519" h="486">
                    <a:moveTo>
                      <a:pt x="518" y="486"/>
                    </a:moveTo>
                    <a:lnTo>
                      <a:pt x="518" y="486"/>
                    </a:lnTo>
                    <a:lnTo>
                      <a:pt x="258" y="464"/>
                    </a:lnTo>
                    <a:lnTo>
                      <a:pt x="0" y="440"/>
                    </a:lnTo>
                    <a:lnTo>
                      <a:pt x="0" y="44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19" y="9"/>
                    </a:lnTo>
                    <a:lnTo>
                      <a:pt x="519" y="9"/>
                    </a:lnTo>
                    <a:lnTo>
                      <a:pt x="518" y="486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4" name="Freeform 47"/>
              <p:cNvSpPr>
                <a:spLocks/>
              </p:cNvSpPr>
              <p:nvPr/>
            </p:nvSpPr>
            <p:spPr bwMode="auto">
              <a:xfrm>
                <a:off x="2202857" y="5199409"/>
                <a:ext cx="823913" cy="771525"/>
              </a:xfrm>
              <a:custGeom>
                <a:avLst/>
                <a:gdLst/>
                <a:ahLst/>
                <a:cxnLst>
                  <a:cxn ang="0">
                    <a:pos x="518" y="486"/>
                  </a:cxn>
                  <a:cxn ang="0">
                    <a:pos x="518" y="486"/>
                  </a:cxn>
                  <a:cxn ang="0">
                    <a:pos x="258" y="464"/>
                  </a:cxn>
                  <a:cxn ang="0">
                    <a:pos x="0" y="440"/>
                  </a:cxn>
                  <a:cxn ang="0">
                    <a:pos x="0" y="44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19" y="9"/>
                  </a:cxn>
                  <a:cxn ang="0">
                    <a:pos x="519" y="9"/>
                  </a:cxn>
                  <a:cxn ang="0">
                    <a:pos x="518" y="486"/>
                  </a:cxn>
                </a:cxnLst>
                <a:rect l="0" t="0" r="r" b="b"/>
                <a:pathLst>
                  <a:path w="519" h="486">
                    <a:moveTo>
                      <a:pt x="518" y="486"/>
                    </a:moveTo>
                    <a:lnTo>
                      <a:pt x="518" y="486"/>
                    </a:lnTo>
                    <a:lnTo>
                      <a:pt x="258" y="464"/>
                    </a:lnTo>
                    <a:lnTo>
                      <a:pt x="0" y="440"/>
                    </a:lnTo>
                    <a:lnTo>
                      <a:pt x="0" y="44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19" y="9"/>
                    </a:lnTo>
                    <a:lnTo>
                      <a:pt x="519" y="9"/>
                    </a:lnTo>
                    <a:lnTo>
                      <a:pt x="518" y="48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5" name="Freeform 48"/>
              <p:cNvSpPr>
                <a:spLocks/>
              </p:cNvSpPr>
              <p:nvPr/>
            </p:nvSpPr>
            <p:spPr bwMode="auto">
              <a:xfrm>
                <a:off x="2191745" y="5188297"/>
                <a:ext cx="846138" cy="793750"/>
              </a:xfrm>
              <a:custGeom>
                <a:avLst/>
                <a:gdLst/>
                <a:ahLst/>
                <a:cxnLst>
                  <a:cxn ang="0">
                    <a:pos x="525" y="493"/>
                  </a:cxn>
                  <a:cxn ang="0">
                    <a:pos x="525" y="486"/>
                  </a:cxn>
                  <a:cxn ang="0">
                    <a:pos x="525" y="486"/>
                  </a:cxn>
                  <a:cxn ang="0">
                    <a:pos x="265" y="464"/>
                  </a:cxn>
                  <a:cxn ang="0">
                    <a:pos x="7" y="440"/>
                  </a:cxn>
                  <a:cxn ang="0">
                    <a:pos x="7" y="447"/>
                  </a:cxn>
                  <a:cxn ang="0">
                    <a:pos x="14" y="447"/>
                  </a:cxn>
                  <a:cxn ang="0">
                    <a:pos x="14" y="447"/>
                  </a:cxn>
                  <a:cxn ang="0">
                    <a:pos x="16" y="7"/>
                  </a:cxn>
                  <a:cxn ang="0">
                    <a:pos x="9" y="7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526" y="23"/>
                  </a:cxn>
                  <a:cxn ang="0">
                    <a:pos x="526" y="16"/>
                  </a:cxn>
                  <a:cxn ang="0">
                    <a:pos x="519" y="16"/>
                  </a:cxn>
                  <a:cxn ang="0">
                    <a:pos x="519" y="16"/>
                  </a:cxn>
                  <a:cxn ang="0">
                    <a:pos x="517" y="493"/>
                  </a:cxn>
                  <a:cxn ang="0">
                    <a:pos x="525" y="493"/>
                  </a:cxn>
                  <a:cxn ang="0">
                    <a:pos x="525" y="486"/>
                  </a:cxn>
                  <a:cxn ang="0">
                    <a:pos x="525" y="493"/>
                  </a:cxn>
                  <a:cxn ang="0">
                    <a:pos x="532" y="493"/>
                  </a:cxn>
                  <a:cxn ang="0">
                    <a:pos x="532" y="493"/>
                  </a:cxn>
                  <a:cxn ang="0">
                    <a:pos x="533" y="16"/>
                  </a:cxn>
                  <a:cxn ang="0">
                    <a:pos x="533" y="9"/>
                  </a:cxn>
                  <a:cxn ang="0">
                    <a:pos x="526" y="9"/>
                  </a:cxn>
                  <a:cxn ang="0">
                    <a:pos x="526" y="9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447"/>
                  </a:cxn>
                  <a:cxn ang="0">
                    <a:pos x="0" y="454"/>
                  </a:cxn>
                  <a:cxn ang="0">
                    <a:pos x="6" y="454"/>
                  </a:cxn>
                  <a:cxn ang="0">
                    <a:pos x="6" y="454"/>
                  </a:cxn>
                  <a:cxn ang="0">
                    <a:pos x="265" y="478"/>
                  </a:cxn>
                  <a:cxn ang="0">
                    <a:pos x="525" y="500"/>
                  </a:cxn>
                  <a:cxn ang="0">
                    <a:pos x="532" y="500"/>
                  </a:cxn>
                  <a:cxn ang="0">
                    <a:pos x="532" y="493"/>
                  </a:cxn>
                  <a:cxn ang="0">
                    <a:pos x="525" y="493"/>
                  </a:cxn>
                </a:cxnLst>
                <a:rect l="0" t="0" r="r" b="b"/>
                <a:pathLst>
                  <a:path w="533" h="500">
                    <a:moveTo>
                      <a:pt x="525" y="493"/>
                    </a:moveTo>
                    <a:lnTo>
                      <a:pt x="525" y="486"/>
                    </a:lnTo>
                    <a:lnTo>
                      <a:pt x="525" y="486"/>
                    </a:lnTo>
                    <a:lnTo>
                      <a:pt x="265" y="464"/>
                    </a:lnTo>
                    <a:lnTo>
                      <a:pt x="7" y="440"/>
                    </a:lnTo>
                    <a:lnTo>
                      <a:pt x="7" y="447"/>
                    </a:lnTo>
                    <a:lnTo>
                      <a:pt x="14" y="447"/>
                    </a:lnTo>
                    <a:lnTo>
                      <a:pt x="14" y="447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26" y="23"/>
                    </a:lnTo>
                    <a:lnTo>
                      <a:pt x="526" y="16"/>
                    </a:lnTo>
                    <a:lnTo>
                      <a:pt x="519" y="16"/>
                    </a:lnTo>
                    <a:lnTo>
                      <a:pt x="519" y="16"/>
                    </a:lnTo>
                    <a:lnTo>
                      <a:pt x="517" y="493"/>
                    </a:lnTo>
                    <a:lnTo>
                      <a:pt x="525" y="493"/>
                    </a:lnTo>
                    <a:lnTo>
                      <a:pt x="525" y="486"/>
                    </a:lnTo>
                    <a:lnTo>
                      <a:pt x="525" y="493"/>
                    </a:lnTo>
                    <a:lnTo>
                      <a:pt x="532" y="493"/>
                    </a:lnTo>
                    <a:lnTo>
                      <a:pt x="532" y="493"/>
                    </a:lnTo>
                    <a:lnTo>
                      <a:pt x="533" y="16"/>
                    </a:lnTo>
                    <a:lnTo>
                      <a:pt x="533" y="9"/>
                    </a:lnTo>
                    <a:lnTo>
                      <a:pt x="526" y="9"/>
                    </a:lnTo>
                    <a:lnTo>
                      <a:pt x="526" y="9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447"/>
                    </a:lnTo>
                    <a:lnTo>
                      <a:pt x="0" y="454"/>
                    </a:lnTo>
                    <a:lnTo>
                      <a:pt x="6" y="454"/>
                    </a:lnTo>
                    <a:lnTo>
                      <a:pt x="6" y="454"/>
                    </a:lnTo>
                    <a:lnTo>
                      <a:pt x="265" y="478"/>
                    </a:lnTo>
                    <a:lnTo>
                      <a:pt x="525" y="500"/>
                    </a:lnTo>
                    <a:lnTo>
                      <a:pt x="532" y="500"/>
                    </a:lnTo>
                    <a:lnTo>
                      <a:pt x="532" y="493"/>
                    </a:lnTo>
                    <a:lnTo>
                      <a:pt x="525" y="4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6" name="Freeform 49"/>
              <p:cNvSpPr>
                <a:spLocks/>
              </p:cNvSpPr>
              <p:nvPr/>
            </p:nvSpPr>
            <p:spPr bwMode="auto">
              <a:xfrm>
                <a:off x="2191745" y="5188297"/>
                <a:ext cx="846138" cy="793750"/>
              </a:xfrm>
              <a:custGeom>
                <a:avLst/>
                <a:gdLst/>
                <a:ahLst/>
                <a:cxnLst>
                  <a:cxn ang="0">
                    <a:pos x="525" y="493"/>
                  </a:cxn>
                  <a:cxn ang="0">
                    <a:pos x="525" y="486"/>
                  </a:cxn>
                  <a:cxn ang="0">
                    <a:pos x="525" y="486"/>
                  </a:cxn>
                  <a:cxn ang="0">
                    <a:pos x="265" y="464"/>
                  </a:cxn>
                  <a:cxn ang="0">
                    <a:pos x="7" y="440"/>
                  </a:cxn>
                  <a:cxn ang="0">
                    <a:pos x="7" y="447"/>
                  </a:cxn>
                  <a:cxn ang="0">
                    <a:pos x="14" y="447"/>
                  </a:cxn>
                  <a:cxn ang="0">
                    <a:pos x="14" y="447"/>
                  </a:cxn>
                  <a:cxn ang="0">
                    <a:pos x="16" y="7"/>
                  </a:cxn>
                  <a:cxn ang="0">
                    <a:pos x="9" y="7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526" y="23"/>
                  </a:cxn>
                  <a:cxn ang="0">
                    <a:pos x="526" y="16"/>
                  </a:cxn>
                  <a:cxn ang="0">
                    <a:pos x="519" y="16"/>
                  </a:cxn>
                  <a:cxn ang="0">
                    <a:pos x="519" y="16"/>
                  </a:cxn>
                  <a:cxn ang="0">
                    <a:pos x="517" y="493"/>
                  </a:cxn>
                  <a:cxn ang="0">
                    <a:pos x="525" y="493"/>
                  </a:cxn>
                  <a:cxn ang="0">
                    <a:pos x="525" y="486"/>
                  </a:cxn>
                  <a:cxn ang="0">
                    <a:pos x="525" y="493"/>
                  </a:cxn>
                  <a:cxn ang="0">
                    <a:pos x="532" y="493"/>
                  </a:cxn>
                  <a:cxn ang="0">
                    <a:pos x="532" y="493"/>
                  </a:cxn>
                  <a:cxn ang="0">
                    <a:pos x="533" y="16"/>
                  </a:cxn>
                  <a:cxn ang="0">
                    <a:pos x="533" y="9"/>
                  </a:cxn>
                  <a:cxn ang="0">
                    <a:pos x="526" y="9"/>
                  </a:cxn>
                  <a:cxn ang="0">
                    <a:pos x="526" y="9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447"/>
                  </a:cxn>
                  <a:cxn ang="0">
                    <a:pos x="0" y="454"/>
                  </a:cxn>
                  <a:cxn ang="0">
                    <a:pos x="6" y="454"/>
                  </a:cxn>
                  <a:cxn ang="0">
                    <a:pos x="6" y="454"/>
                  </a:cxn>
                  <a:cxn ang="0">
                    <a:pos x="265" y="478"/>
                  </a:cxn>
                  <a:cxn ang="0">
                    <a:pos x="525" y="500"/>
                  </a:cxn>
                  <a:cxn ang="0">
                    <a:pos x="532" y="500"/>
                  </a:cxn>
                  <a:cxn ang="0">
                    <a:pos x="532" y="493"/>
                  </a:cxn>
                  <a:cxn ang="0">
                    <a:pos x="525" y="493"/>
                  </a:cxn>
                </a:cxnLst>
                <a:rect l="0" t="0" r="r" b="b"/>
                <a:pathLst>
                  <a:path w="533" h="500">
                    <a:moveTo>
                      <a:pt x="525" y="493"/>
                    </a:moveTo>
                    <a:lnTo>
                      <a:pt x="525" y="486"/>
                    </a:lnTo>
                    <a:lnTo>
                      <a:pt x="525" y="486"/>
                    </a:lnTo>
                    <a:lnTo>
                      <a:pt x="265" y="464"/>
                    </a:lnTo>
                    <a:lnTo>
                      <a:pt x="7" y="440"/>
                    </a:lnTo>
                    <a:lnTo>
                      <a:pt x="7" y="447"/>
                    </a:lnTo>
                    <a:lnTo>
                      <a:pt x="14" y="447"/>
                    </a:lnTo>
                    <a:lnTo>
                      <a:pt x="14" y="447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526" y="23"/>
                    </a:lnTo>
                    <a:lnTo>
                      <a:pt x="526" y="16"/>
                    </a:lnTo>
                    <a:lnTo>
                      <a:pt x="519" y="16"/>
                    </a:lnTo>
                    <a:lnTo>
                      <a:pt x="519" y="16"/>
                    </a:lnTo>
                    <a:lnTo>
                      <a:pt x="517" y="493"/>
                    </a:lnTo>
                    <a:lnTo>
                      <a:pt x="525" y="493"/>
                    </a:lnTo>
                    <a:lnTo>
                      <a:pt x="525" y="486"/>
                    </a:lnTo>
                    <a:lnTo>
                      <a:pt x="525" y="493"/>
                    </a:lnTo>
                    <a:lnTo>
                      <a:pt x="532" y="493"/>
                    </a:lnTo>
                    <a:lnTo>
                      <a:pt x="532" y="493"/>
                    </a:lnTo>
                    <a:lnTo>
                      <a:pt x="533" y="16"/>
                    </a:lnTo>
                    <a:lnTo>
                      <a:pt x="533" y="9"/>
                    </a:lnTo>
                    <a:lnTo>
                      <a:pt x="526" y="9"/>
                    </a:lnTo>
                    <a:lnTo>
                      <a:pt x="526" y="9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447"/>
                    </a:lnTo>
                    <a:lnTo>
                      <a:pt x="0" y="454"/>
                    </a:lnTo>
                    <a:lnTo>
                      <a:pt x="6" y="454"/>
                    </a:lnTo>
                    <a:lnTo>
                      <a:pt x="6" y="454"/>
                    </a:lnTo>
                    <a:lnTo>
                      <a:pt x="265" y="478"/>
                    </a:lnTo>
                    <a:lnTo>
                      <a:pt x="525" y="500"/>
                    </a:lnTo>
                    <a:lnTo>
                      <a:pt x="532" y="500"/>
                    </a:lnTo>
                    <a:lnTo>
                      <a:pt x="532" y="493"/>
                    </a:lnTo>
                    <a:lnTo>
                      <a:pt x="525" y="493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7" name="Freeform 50"/>
              <p:cNvSpPr>
                <a:spLocks/>
              </p:cNvSpPr>
              <p:nvPr/>
            </p:nvSpPr>
            <p:spPr bwMode="auto">
              <a:xfrm>
                <a:off x="2231432" y="5218459"/>
                <a:ext cx="739775" cy="168275"/>
              </a:xfrm>
              <a:custGeom>
                <a:avLst/>
                <a:gdLst/>
                <a:ahLst/>
                <a:cxnLst>
                  <a:cxn ang="0">
                    <a:pos x="466" y="106"/>
                  </a:cxn>
                  <a:cxn ang="0">
                    <a:pos x="466" y="106"/>
                  </a:cxn>
                  <a:cxn ang="0">
                    <a:pos x="233" y="99"/>
                  </a:cxn>
                  <a:cxn ang="0">
                    <a:pos x="0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6" y="9"/>
                  </a:cxn>
                  <a:cxn ang="0">
                    <a:pos x="466" y="9"/>
                  </a:cxn>
                  <a:cxn ang="0">
                    <a:pos x="466" y="106"/>
                  </a:cxn>
                  <a:cxn ang="0">
                    <a:pos x="466" y="106"/>
                  </a:cxn>
                </a:cxnLst>
                <a:rect l="0" t="0" r="r" b="b"/>
                <a:pathLst>
                  <a:path w="466" h="106">
                    <a:moveTo>
                      <a:pt x="466" y="106"/>
                    </a:moveTo>
                    <a:lnTo>
                      <a:pt x="466" y="106"/>
                    </a:lnTo>
                    <a:lnTo>
                      <a:pt x="23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6" y="9"/>
                    </a:lnTo>
                    <a:lnTo>
                      <a:pt x="466" y="9"/>
                    </a:lnTo>
                    <a:lnTo>
                      <a:pt x="466" y="106"/>
                    </a:lnTo>
                    <a:lnTo>
                      <a:pt x="466" y="10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8" name="Freeform 51"/>
              <p:cNvSpPr>
                <a:spLocks/>
              </p:cNvSpPr>
              <p:nvPr/>
            </p:nvSpPr>
            <p:spPr bwMode="auto">
              <a:xfrm>
                <a:off x="2220320" y="5207347"/>
                <a:ext cx="762000" cy="190500"/>
              </a:xfrm>
              <a:custGeom>
                <a:avLst/>
                <a:gdLst/>
                <a:ahLst/>
                <a:cxnLst>
                  <a:cxn ang="0">
                    <a:pos x="473" y="113"/>
                  </a:cxn>
                  <a:cxn ang="0">
                    <a:pos x="473" y="106"/>
                  </a:cxn>
                  <a:cxn ang="0">
                    <a:pos x="473" y="106"/>
                  </a:cxn>
                  <a:cxn ang="0">
                    <a:pos x="240" y="99"/>
                  </a:cxn>
                  <a:cxn ang="0">
                    <a:pos x="7" y="90"/>
                  </a:cxn>
                  <a:cxn ang="0">
                    <a:pos x="7" y="98"/>
                  </a:cxn>
                  <a:cxn ang="0">
                    <a:pos x="14" y="98"/>
                  </a:cxn>
                  <a:cxn ang="0">
                    <a:pos x="14" y="98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473" y="23"/>
                  </a:cxn>
                  <a:cxn ang="0">
                    <a:pos x="473" y="16"/>
                  </a:cxn>
                  <a:cxn ang="0">
                    <a:pos x="466" y="16"/>
                  </a:cxn>
                  <a:cxn ang="0">
                    <a:pos x="466" y="16"/>
                  </a:cxn>
                  <a:cxn ang="0">
                    <a:pos x="466" y="113"/>
                  </a:cxn>
                  <a:cxn ang="0">
                    <a:pos x="473" y="113"/>
                  </a:cxn>
                  <a:cxn ang="0">
                    <a:pos x="473" y="106"/>
                  </a:cxn>
                  <a:cxn ang="0">
                    <a:pos x="473" y="113"/>
                  </a:cxn>
                  <a:cxn ang="0">
                    <a:pos x="480" y="113"/>
                  </a:cxn>
                  <a:cxn ang="0">
                    <a:pos x="480" y="113"/>
                  </a:cxn>
                  <a:cxn ang="0">
                    <a:pos x="480" y="16"/>
                  </a:cxn>
                  <a:cxn ang="0">
                    <a:pos x="480" y="16"/>
                  </a:cxn>
                  <a:cxn ang="0">
                    <a:pos x="480" y="15"/>
                  </a:cxn>
                  <a:cxn ang="0">
                    <a:pos x="478" y="11"/>
                  </a:cxn>
                  <a:cxn ang="0">
                    <a:pos x="477" y="9"/>
                  </a:cxn>
                  <a:cxn ang="0">
                    <a:pos x="475" y="9"/>
                  </a:cxn>
                  <a:cxn ang="0">
                    <a:pos x="475" y="9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1"/>
                  </a:cxn>
                  <a:cxn ang="0">
                    <a:pos x="2" y="103"/>
                  </a:cxn>
                  <a:cxn ang="0">
                    <a:pos x="3" y="105"/>
                  </a:cxn>
                  <a:cxn ang="0">
                    <a:pos x="7" y="105"/>
                  </a:cxn>
                  <a:cxn ang="0">
                    <a:pos x="7" y="105"/>
                  </a:cxn>
                  <a:cxn ang="0">
                    <a:pos x="240" y="113"/>
                  </a:cxn>
                  <a:cxn ang="0">
                    <a:pos x="473" y="120"/>
                  </a:cxn>
                  <a:cxn ang="0">
                    <a:pos x="473" y="120"/>
                  </a:cxn>
                  <a:cxn ang="0">
                    <a:pos x="477" y="120"/>
                  </a:cxn>
                  <a:cxn ang="0">
                    <a:pos x="478" y="119"/>
                  </a:cxn>
                  <a:cxn ang="0">
                    <a:pos x="478" y="119"/>
                  </a:cxn>
                  <a:cxn ang="0">
                    <a:pos x="480" y="115"/>
                  </a:cxn>
                  <a:cxn ang="0">
                    <a:pos x="480" y="113"/>
                  </a:cxn>
                  <a:cxn ang="0">
                    <a:pos x="473" y="113"/>
                  </a:cxn>
                </a:cxnLst>
                <a:rect l="0" t="0" r="r" b="b"/>
                <a:pathLst>
                  <a:path w="480" h="120">
                    <a:moveTo>
                      <a:pt x="473" y="113"/>
                    </a:moveTo>
                    <a:lnTo>
                      <a:pt x="473" y="106"/>
                    </a:lnTo>
                    <a:lnTo>
                      <a:pt x="473" y="106"/>
                    </a:lnTo>
                    <a:lnTo>
                      <a:pt x="240" y="99"/>
                    </a:lnTo>
                    <a:lnTo>
                      <a:pt x="7" y="90"/>
                    </a:lnTo>
                    <a:lnTo>
                      <a:pt x="7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73" y="23"/>
                    </a:lnTo>
                    <a:lnTo>
                      <a:pt x="473" y="16"/>
                    </a:lnTo>
                    <a:lnTo>
                      <a:pt x="466" y="16"/>
                    </a:lnTo>
                    <a:lnTo>
                      <a:pt x="466" y="16"/>
                    </a:lnTo>
                    <a:lnTo>
                      <a:pt x="466" y="113"/>
                    </a:lnTo>
                    <a:lnTo>
                      <a:pt x="473" y="113"/>
                    </a:lnTo>
                    <a:lnTo>
                      <a:pt x="473" y="106"/>
                    </a:lnTo>
                    <a:lnTo>
                      <a:pt x="473" y="113"/>
                    </a:lnTo>
                    <a:lnTo>
                      <a:pt x="480" y="113"/>
                    </a:lnTo>
                    <a:lnTo>
                      <a:pt x="480" y="113"/>
                    </a:lnTo>
                    <a:lnTo>
                      <a:pt x="480" y="16"/>
                    </a:lnTo>
                    <a:lnTo>
                      <a:pt x="480" y="16"/>
                    </a:lnTo>
                    <a:lnTo>
                      <a:pt x="480" y="15"/>
                    </a:lnTo>
                    <a:lnTo>
                      <a:pt x="478" y="11"/>
                    </a:lnTo>
                    <a:lnTo>
                      <a:pt x="477" y="9"/>
                    </a:lnTo>
                    <a:lnTo>
                      <a:pt x="475" y="9"/>
                    </a:lnTo>
                    <a:lnTo>
                      <a:pt x="475" y="9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2" y="103"/>
                    </a:lnTo>
                    <a:lnTo>
                      <a:pt x="3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240" y="113"/>
                    </a:lnTo>
                    <a:lnTo>
                      <a:pt x="473" y="120"/>
                    </a:lnTo>
                    <a:lnTo>
                      <a:pt x="473" y="120"/>
                    </a:lnTo>
                    <a:lnTo>
                      <a:pt x="477" y="120"/>
                    </a:lnTo>
                    <a:lnTo>
                      <a:pt x="478" y="119"/>
                    </a:lnTo>
                    <a:lnTo>
                      <a:pt x="478" y="119"/>
                    </a:lnTo>
                    <a:lnTo>
                      <a:pt x="480" y="115"/>
                    </a:lnTo>
                    <a:lnTo>
                      <a:pt x="480" y="113"/>
                    </a:lnTo>
                    <a:lnTo>
                      <a:pt x="47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19" name="Freeform 52"/>
              <p:cNvSpPr>
                <a:spLocks/>
              </p:cNvSpPr>
              <p:nvPr/>
            </p:nvSpPr>
            <p:spPr bwMode="auto">
              <a:xfrm>
                <a:off x="2853732" y="5250209"/>
                <a:ext cx="19050" cy="117475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2" h="74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0" name="Freeform 53"/>
              <p:cNvSpPr>
                <a:spLocks/>
              </p:cNvSpPr>
              <p:nvPr/>
            </p:nvSpPr>
            <p:spPr bwMode="auto">
              <a:xfrm>
                <a:off x="2825157" y="5250209"/>
                <a:ext cx="20638" cy="114300"/>
              </a:xfrm>
              <a:custGeom>
                <a:avLst/>
                <a:gdLst/>
                <a:ahLst/>
                <a:cxnLst>
                  <a:cxn ang="0">
                    <a:pos x="13" y="72"/>
                  </a:cxn>
                  <a:cxn ang="0">
                    <a:pos x="13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2"/>
                  </a:cxn>
                  <a:cxn ang="0">
                    <a:pos x="13" y="72"/>
                  </a:cxn>
                </a:cxnLst>
                <a:rect l="0" t="0" r="r" b="b"/>
                <a:pathLst>
                  <a:path w="13" h="72">
                    <a:moveTo>
                      <a:pt x="13" y="72"/>
                    </a:moveTo>
                    <a:lnTo>
                      <a:pt x="13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2"/>
                    </a:lnTo>
                    <a:lnTo>
                      <a:pt x="13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1" name="Freeform 54"/>
              <p:cNvSpPr>
                <a:spLocks/>
              </p:cNvSpPr>
              <p:nvPr/>
            </p:nvSpPr>
            <p:spPr bwMode="auto">
              <a:xfrm>
                <a:off x="2909295" y="5250209"/>
                <a:ext cx="20638" cy="117475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3" h="74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2" name="Freeform 55"/>
              <p:cNvSpPr>
                <a:spLocks/>
              </p:cNvSpPr>
              <p:nvPr/>
            </p:nvSpPr>
            <p:spPr bwMode="auto">
              <a:xfrm>
                <a:off x="2882307" y="5250209"/>
                <a:ext cx="19050" cy="117475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2" h="74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3" name="Freeform 56"/>
              <p:cNvSpPr>
                <a:spLocks/>
              </p:cNvSpPr>
              <p:nvPr/>
            </p:nvSpPr>
            <p:spPr bwMode="auto">
              <a:xfrm>
                <a:off x="2937870" y="5353397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lnTo>
                      <a:pt x="10" y="6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4" name="Freeform 57"/>
              <p:cNvSpPr>
                <a:spLocks/>
              </p:cNvSpPr>
              <p:nvPr/>
            </p:nvSpPr>
            <p:spPr bwMode="auto">
              <a:xfrm>
                <a:off x="2231432" y="5381972"/>
                <a:ext cx="739775" cy="179388"/>
              </a:xfrm>
              <a:custGeom>
                <a:avLst/>
                <a:gdLst/>
                <a:ahLst/>
                <a:cxnLst>
                  <a:cxn ang="0">
                    <a:pos x="466" y="113"/>
                  </a:cxn>
                  <a:cxn ang="0">
                    <a:pos x="466" y="113"/>
                  </a:cxn>
                  <a:cxn ang="0">
                    <a:pos x="233" y="102"/>
                  </a:cxn>
                  <a:cxn ang="0">
                    <a:pos x="0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9"/>
                  </a:cxn>
                  <a:cxn ang="0">
                    <a:pos x="466" y="16"/>
                  </a:cxn>
                  <a:cxn ang="0">
                    <a:pos x="466" y="16"/>
                  </a:cxn>
                  <a:cxn ang="0">
                    <a:pos x="466" y="113"/>
                  </a:cxn>
                  <a:cxn ang="0">
                    <a:pos x="466" y="113"/>
                  </a:cxn>
                </a:cxnLst>
                <a:rect l="0" t="0" r="r" b="b"/>
                <a:pathLst>
                  <a:path w="466" h="113">
                    <a:moveTo>
                      <a:pt x="466" y="113"/>
                    </a:moveTo>
                    <a:lnTo>
                      <a:pt x="466" y="113"/>
                    </a:lnTo>
                    <a:lnTo>
                      <a:pt x="233" y="10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9"/>
                    </a:lnTo>
                    <a:lnTo>
                      <a:pt x="466" y="16"/>
                    </a:lnTo>
                    <a:lnTo>
                      <a:pt x="466" y="16"/>
                    </a:lnTo>
                    <a:lnTo>
                      <a:pt x="466" y="113"/>
                    </a:lnTo>
                    <a:lnTo>
                      <a:pt x="466" y="113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5" name="Freeform 58"/>
              <p:cNvSpPr>
                <a:spLocks/>
              </p:cNvSpPr>
              <p:nvPr/>
            </p:nvSpPr>
            <p:spPr bwMode="auto">
              <a:xfrm>
                <a:off x="2220320" y="5370859"/>
                <a:ext cx="762000" cy="201613"/>
              </a:xfrm>
              <a:custGeom>
                <a:avLst/>
                <a:gdLst/>
                <a:ahLst/>
                <a:cxnLst>
                  <a:cxn ang="0">
                    <a:pos x="473" y="120"/>
                  </a:cxn>
                  <a:cxn ang="0">
                    <a:pos x="473" y="113"/>
                  </a:cxn>
                  <a:cxn ang="0">
                    <a:pos x="473" y="113"/>
                  </a:cxn>
                  <a:cxn ang="0">
                    <a:pos x="240" y="102"/>
                  </a:cxn>
                  <a:cxn ang="0">
                    <a:pos x="7" y="90"/>
                  </a:cxn>
                  <a:cxn ang="0">
                    <a:pos x="7" y="97"/>
                  </a:cxn>
                  <a:cxn ang="0">
                    <a:pos x="14" y="97"/>
                  </a:cxn>
                  <a:cxn ang="0">
                    <a:pos x="14" y="9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23"/>
                  </a:cxn>
                  <a:cxn ang="0">
                    <a:pos x="473" y="30"/>
                  </a:cxn>
                  <a:cxn ang="0">
                    <a:pos x="473" y="23"/>
                  </a:cxn>
                  <a:cxn ang="0">
                    <a:pos x="466" y="23"/>
                  </a:cxn>
                  <a:cxn ang="0">
                    <a:pos x="466" y="23"/>
                  </a:cxn>
                  <a:cxn ang="0">
                    <a:pos x="466" y="120"/>
                  </a:cxn>
                  <a:cxn ang="0">
                    <a:pos x="473" y="120"/>
                  </a:cxn>
                  <a:cxn ang="0">
                    <a:pos x="473" y="113"/>
                  </a:cxn>
                  <a:cxn ang="0">
                    <a:pos x="473" y="120"/>
                  </a:cxn>
                  <a:cxn ang="0">
                    <a:pos x="480" y="120"/>
                  </a:cxn>
                  <a:cxn ang="0">
                    <a:pos x="480" y="120"/>
                  </a:cxn>
                  <a:cxn ang="0">
                    <a:pos x="480" y="23"/>
                  </a:cxn>
                  <a:cxn ang="0">
                    <a:pos x="480" y="23"/>
                  </a:cxn>
                  <a:cxn ang="0">
                    <a:pos x="480" y="21"/>
                  </a:cxn>
                  <a:cxn ang="0">
                    <a:pos x="478" y="19"/>
                  </a:cxn>
                  <a:cxn ang="0">
                    <a:pos x="477" y="17"/>
                  </a:cxn>
                  <a:cxn ang="0">
                    <a:pos x="473" y="16"/>
                  </a:cxn>
                  <a:cxn ang="0">
                    <a:pos x="473" y="16"/>
                  </a:cxn>
                  <a:cxn ang="0">
                    <a:pos x="240" y="9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2" y="102"/>
                  </a:cxn>
                  <a:cxn ang="0">
                    <a:pos x="7" y="104"/>
                  </a:cxn>
                  <a:cxn ang="0">
                    <a:pos x="7" y="104"/>
                  </a:cxn>
                  <a:cxn ang="0">
                    <a:pos x="240" y="116"/>
                  </a:cxn>
                  <a:cxn ang="0">
                    <a:pos x="473" y="127"/>
                  </a:cxn>
                  <a:cxn ang="0">
                    <a:pos x="473" y="127"/>
                  </a:cxn>
                  <a:cxn ang="0">
                    <a:pos x="475" y="127"/>
                  </a:cxn>
                  <a:cxn ang="0">
                    <a:pos x="478" y="125"/>
                  </a:cxn>
                  <a:cxn ang="0">
                    <a:pos x="478" y="125"/>
                  </a:cxn>
                  <a:cxn ang="0">
                    <a:pos x="480" y="123"/>
                  </a:cxn>
                  <a:cxn ang="0">
                    <a:pos x="480" y="120"/>
                  </a:cxn>
                  <a:cxn ang="0">
                    <a:pos x="473" y="120"/>
                  </a:cxn>
                </a:cxnLst>
                <a:rect l="0" t="0" r="r" b="b"/>
                <a:pathLst>
                  <a:path w="480" h="127">
                    <a:moveTo>
                      <a:pt x="473" y="120"/>
                    </a:moveTo>
                    <a:lnTo>
                      <a:pt x="473" y="113"/>
                    </a:lnTo>
                    <a:lnTo>
                      <a:pt x="473" y="113"/>
                    </a:lnTo>
                    <a:lnTo>
                      <a:pt x="240" y="102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23"/>
                    </a:lnTo>
                    <a:lnTo>
                      <a:pt x="473" y="30"/>
                    </a:lnTo>
                    <a:lnTo>
                      <a:pt x="473" y="23"/>
                    </a:lnTo>
                    <a:lnTo>
                      <a:pt x="466" y="23"/>
                    </a:lnTo>
                    <a:lnTo>
                      <a:pt x="466" y="23"/>
                    </a:lnTo>
                    <a:lnTo>
                      <a:pt x="466" y="120"/>
                    </a:lnTo>
                    <a:lnTo>
                      <a:pt x="473" y="120"/>
                    </a:lnTo>
                    <a:lnTo>
                      <a:pt x="473" y="113"/>
                    </a:lnTo>
                    <a:lnTo>
                      <a:pt x="473" y="120"/>
                    </a:lnTo>
                    <a:lnTo>
                      <a:pt x="480" y="120"/>
                    </a:lnTo>
                    <a:lnTo>
                      <a:pt x="480" y="120"/>
                    </a:lnTo>
                    <a:lnTo>
                      <a:pt x="480" y="23"/>
                    </a:lnTo>
                    <a:lnTo>
                      <a:pt x="480" y="23"/>
                    </a:lnTo>
                    <a:lnTo>
                      <a:pt x="480" y="21"/>
                    </a:lnTo>
                    <a:lnTo>
                      <a:pt x="478" y="19"/>
                    </a:lnTo>
                    <a:lnTo>
                      <a:pt x="477" y="17"/>
                    </a:lnTo>
                    <a:lnTo>
                      <a:pt x="473" y="16"/>
                    </a:lnTo>
                    <a:lnTo>
                      <a:pt x="473" y="16"/>
                    </a:lnTo>
                    <a:lnTo>
                      <a:pt x="240" y="9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2" y="102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240" y="116"/>
                    </a:lnTo>
                    <a:lnTo>
                      <a:pt x="473" y="127"/>
                    </a:lnTo>
                    <a:lnTo>
                      <a:pt x="473" y="127"/>
                    </a:lnTo>
                    <a:lnTo>
                      <a:pt x="475" y="127"/>
                    </a:lnTo>
                    <a:lnTo>
                      <a:pt x="478" y="125"/>
                    </a:lnTo>
                    <a:lnTo>
                      <a:pt x="478" y="125"/>
                    </a:lnTo>
                    <a:lnTo>
                      <a:pt x="480" y="123"/>
                    </a:lnTo>
                    <a:lnTo>
                      <a:pt x="480" y="120"/>
                    </a:lnTo>
                    <a:lnTo>
                      <a:pt x="473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6" name="Freeform 59"/>
              <p:cNvSpPr>
                <a:spLocks/>
              </p:cNvSpPr>
              <p:nvPr/>
            </p:nvSpPr>
            <p:spPr bwMode="auto">
              <a:xfrm>
                <a:off x="2853732" y="5421659"/>
                <a:ext cx="19050" cy="117475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2" h="74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7" name="Freeform 60"/>
              <p:cNvSpPr>
                <a:spLocks/>
              </p:cNvSpPr>
              <p:nvPr/>
            </p:nvSpPr>
            <p:spPr bwMode="auto">
              <a:xfrm>
                <a:off x="2825157" y="5421659"/>
                <a:ext cx="20638" cy="117475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3" h="74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8" name="Freeform 61"/>
              <p:cNvSpPr>
                <a:spLocks/>
              </p:cNvSpPr>
              <p:nvPr/>
            </p:nvSpPr>
            <p:spPr bwMode="auto">
              <a:xfrm>
                <a:off x="2906120" y="5423247"/>
                <a:ext cx="23813" cy="119063"/>
              </a:xfrm>
              <a:custGeom>
                <a:avLst/>
                <a:gdLst/>
                <a:ahLst/>
                <a:cxnLst>
                  <a:cxn ang="0">
                    <a:pos x="15" y="75"/>
                  </a:cxn>
                  <a:cxn ang="0">
                    <a:pos x="15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75"/>
                  </a:cxn>
                  <a:cxn ang="0">
                    <a:pos x="15" y="75"/>
                  </a:cxn>
                </a:cxnLst>
                <a:rect l="0" t="0" r="r" b="b"/>
                <a:pathLst>
                  <a:path w="15" h="75">
                    <a:moveTo>
                      <a:pt x="15" y="75"/>
                    </a:moveTo>
                    <a:lnTo>
                      <a:pt x="15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5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29" name="Freeform 62"/>
              <p:cNvSpPr>
                <a:spLocks/>
              </p:cNvSpPr>
              <p:nvPr/>
            </p:nvSpPr>
            <p:spPr bwMode="auto">
              <a:xfrm>
                <a:off x="2879132" y="5423247"/>
                <a:ext cx="22225" cy="1190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75">
                    <a:moveTo>
                      <a:pt x="14" y="75"/>
                    </a:moveTo>
                    <a:lnTo>
                      <a:pt x="14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0" name="Freeform 63"/>
              <p:cNvSpPr>
                <a:spLocks/>
              </p:cNvSpPr>
              <p:nvPr/>
            </p:nvSpPr>
            <p:spPr bwMode="auto">
              <a:xfrm>
                <a:off x="2937870" y="5528022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9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10" y="5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1" name="Freeform 64"/>
              <p:cNvSpPr>
                <a:spLocks/>
              </p:cNvSpPr>
              <p:nvPr/>
            </p:nvSpPr>
            <p:spPr bwMode="auto">
              <a:xfrm>
                <a:off x="2231432" y="5543897"/>
                <a:ext cx="739775" cy="193675"/>
              </a:xfrm>
              <a:custGeom>
                <a:avLst/>
                <a:gdLst/>
                <a:ahLst/>
                <a:cxnLst>
                  <a:cxn ang="0">
                    <a:pos x="466" y="122"/>
                  </a:cxn>
                  <a:cxn ang="0">
                    <a:pos x="466" y="122"/>
                  </a:cxn>
                  <a:cxn ang="0">
                    <a:pos x="233" y="106"/>
                  </a:cxn>
                  <a:cxn ang="0">
                    <a:pos x="0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13"/>
                  </a:cxn>
                  <a:cxn ang="0">
                    <a:pos x="466" y="25"/>
                  </a:cxn>
                  <a:cxn ang="0">
                    <a:pos x="466" y="25"/>
                  </a:cxn>
                  <a:cxn ang="0">
                    <a:pos x="466" y="122"/>
                  </a:cxn>
                  <a:cxn ang="0">
                    <a:pos x="466" y="122"/>
                  </a:cxn>
                </a:cxnLst>
                <a:rect l="0" t="0" r="r" b="b"/>
                <a:pathLst>
                  <a:path w="466" h="122">
                    <a:moveTo>
                      <a:pt x="466" y="122"/>
                    </a:moveTo>
                    <a:lnTo>
                      <a:pt x="466" y="122"/>
                    </a:lnTo>
                    <a:lnTo>
                      <a:pt x="233" y="10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13"/>
                    </a:lnTo>
                    <a:lnTo>
                      <a:pt x="466" y="25"/>
                    </a:lnTo>
                    <a:lnTo>
                      <a:pt x="466" y="25"/>
                    </a:lnTo>
                    <a:lnTo>
                      <a:pt x="466" y="122"/>
                    </a:lnTo>
                    <a:lnTo>
                      <a:pt x="466" y="122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2" name="Freeform 65"/>
              <p:cNvSpPr>
                <a:spLocks/>
              </p:cNvSpPr>
              <p:nvPr/>
            </p:nvSpPr>
            <p:spPr bwMode="auto">
              <a:xfrm>
                <a:off x="2220320" y="5532784"/>
                <a:ext cx="762000" cy="212725"/>
              </a:xfrm>
              <a:custGeom>
                <a:avLst/>
                <a:gdLst/>
                <a:ahLst/>
                <a:cxnLst>
                  <a:cxn ang="0">
                    <a:pos x="473" y="129"/>
                  </a:cxn>
                  <a:cxn ang="0">
                    <a:pos x="473" y="122"/>
                  </a:cxn>
                  <a:cxn ang="0">
                    <a:pos x="473" y="122"/>
                  </a:cxn>
                  <a:cxn ang="0">
                    <a:pos x="240" y="106"/>
                  </a:cxn>
                  <a:cxn ang="0">
                    <a:pos x="7" y="90"/>
                  </a:cxn>
                  <a:cxn ang="0">
                    <a:pos x="7" y="97"/>
                  </a:cxn>
                  <a:cxn ang="0">
                    <a:pos x="14" y="97"/>
                  </a:cxn>
                  <a:cxn ang="0">
                    <a:pos x="14" y="9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27"/>
                  </a:cxn>
                  <a:cxn ang="0">
                    <a:pos x="473" y="39"/>
                  </a:cxn>
                  <a:cxn ang="0">
                    <a:pos x="473" y="32"/>
                  </a:cxn>
                  <a:cxn ang="0">
                    <a:pos x="466" y="32"/>
                  </a:cxn>
                  <a:cxn ang="0">
                    <a:pos x="466" y="32"/>
                  </a:cxn>
                  <a:cxn ang="0">
                    <a:pos x="466" y="127"/>
                  </a:cxn>
                  <a:cxn ang="0">
                    <a:pos x="473" y="129"/>
                  </a:cxn>
                  <a:cxn ang="0">
                    <a:pos x="473" y="122"/>
                  </a:cxn>
                  <a:cxn ang="0">
                    <a:pos x="473" y="129"/>
                  </a:cxn>
                  <a:cxn ang="0">
                    <a:pos x="480" y="129"/>
                  </a:cxn>
                  <a:cxn ang="0">
                    <a:pos x="480" y="129"/>
                  </a:cxn>
                  <a:cxn ang="0">
                    <a:pos x="480" y="32"/>
                  </a:cxn>
                  <a:cxn ang="0">
                    <a:pos x="480" y="32"/>
                  </a:cxn>
                  <a:cxn ang="0">
                    <a:pos x="480" y="28"/>
                  </a:cxn>
                  <a:cxn ang="0">
                    <a:pos x="478" y="27"/>
                  </a:cxn>
                  <a:cxn ang="0">
                    <a:pos x="477" y="25"/>
                  </a:cxn>
                  <a:cxn ang="0">
                    <a:pos x="473" y="25"/>
                  </a:cxn>
                  <a:cxn ang="0">
                    <a:pos x="473" y="25"/>
                  </a:cxn>
                  <a:cxn ang="0">
                    <a:pos x="240" y="1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2" y="103"/>
                  </a:cxn>
                  <a:cxn ang="0">
                    <a:pos x="5" y="104"/>
                  </a:cxn>
                  <a:cxn ang="0">
                    <a:pos x="5" y="104"/>
                  </a:cxn>
                  <a:cxn ang="0">
                    <a:pos x="238" y="120"/>
                  </a:cxn>
                  <a:cxn ang="0">
                    <a:pos x="473" y="134"/>
                  </a:cxn>
                  <a:cxn ang="0">
                    <a:pos x="473" y="134"/>
                  </a:cxn>
                  <a:cxn ang="0">
                    <a:pos x="475" y="134"/>
                  </a:cxn>
                  <a:cxn ang="0">
                    <a:pos x="477" y="133"/>
                  </a:cxn>
                  <a:cxn ang="0">
                    <a:pos x="477" y="133"/>
                  </a:cxn>
                  <a:cxn ang="0">
                    <a:pos x="478" y="131"/>
                  </a:cxn>
                  <a:cxn ang="0">
                    <a:pos x="480" y="129"/>
                  </a:cxn>
                  <a:cxn ang="0">
                    <a:pos x="473" y="129"/>
                  </a:cxn>
                </a:cxnLst>
                <a:rect l="0" t="0" r="r" b="b"/>
                <a:pathLst>
                  <a:path w="480" h="134">
                    <a:moveTo>
                      <a:pt x="473" y="129"/>
                    </a:moveTo>
                    <a:lnTo>
                      <a:pt x="473" y="122"/>
                    </a:lnTo>
                    <a:lnTo>
                      <a:pt x="473" y="122"/>
                    </a:lnTo>
                    <a:lnTo>
                      <a:pt x="240" y="106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27"/>
                    </a:lnTo>
                    <a:lnTo>
                      <a:pt x="473" y="39"/>
                    </a:lnTo>
                    <a:lnTo>
                      <a:pt x="473" y="32"/>
                    </a:lnTo>
                    <a:lnTo>
                      <a:pt x="466" y="32"/>
                    </a:lnTo>
                    <a:lnTo>
                      <a:pt x="466" y="32"/>
                    </a:lnTo>
                    <a:lnTo>
                      <a:pt x="466" y="127"/>
                    </a:lnTo>
                    <a:lnTo>
                      <a:pt x="473" y="129"/>
                    </a:lnTo>
                    <a:lnTo>
                      <a:pt x="473" y="122"/>
                    </a:lnTo>
                    <a:lnTo>
                      <a:pt x="473" y="129"/>
                    </a:lnTo>
                    <a:lnTo>
                      <a:pt x="480" y="129"/>
                    </a:lnTo>
                    <a:lnTo>
                      <a:pt x="480" y="129"/>
                    </a:lnTo>
                    <a:lnTo>
                      <a:pt x="480" y="32"/>
                    </a:lnTo>
                    <a:lnTo>
                      <a:pt x="480" y="32"/>
                    </a:lnTo>
                    <a:lnTo>
                      <a:pt x="480" y="28"/>
                    </a:lnTo>
                    <a:lnTo>
                      <a:pt x="478" y="27"/>
                    </a:lnTo>
                    <a:lnTo>
                      <a:pt x="477" y="25"/>
                    </a:lnTo>
                    <a:lnTo>
                      <a:pt x="473" y="25"/>
                    </a:lnTo>
                    <a:lnTo>
                      <a:pt x="473" y="25"/>
                    </a:lnTo>
                    <a:lnTo>
                      <a:pt x="240" y="1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2" y="103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238" y="120"/>
                    </a:lnTo>
                    <a:lnTo>
                      <a:pt x="473" y="134"/>
                    </a:lnTo>
                    <a:lnTo>
                      <a:pt x="473" y="134"/>
                    </a:lnTo>
                    <a:lnTo>
                      <a:pt x="475" y="134"/>
                    </a:lnTo>
                    <a:lnTo>
                      <a:pt x="477" y="133"/>
                    </a:lnTo>
                    <a:lnTo>
                      <a:pt x="477" y="133"/>
                    </a:lnTo>
                    <a:lnTo>
                      <a:pt x="478" y="131"/>
                    </a:lnTo>
                    <a:lnTo>
                      <a:pt x="480" y="129"/>
                    </a:lnTo>
                    <a:lnTo>
                      <a:pt x="473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3" name="Freeform 66"/>
              <p:cNvSpPr>
                <a:spLocks/>
              </p:cNvSpPr>
              <p:nvPr/>
            </p:nvSpPr>
            <p:spPr bwMode="auto">
              <a:xfrm>
                <a:off x="2850557" y="5594697"/>
                <a:ext cx="22225" cy="117475"/>
              </a:xfrm>
              <a:custGeom>
                <a:avLst/>
                <a:gdLst/>
                <a:ahLst/>
                <a:cxnLst>
                  <a:cxn ang="0">
                    <a:pos x="14" y="74"/>
                  </a:cxn>
                  <a:cxn ang="0">
                    <a:pos x="14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4"/>
                  </a:cxn>
                  <a:cxn ang="0">
                    <a:pos x="14" y="74"/>
                  </a:cxn>
                </a:cxnLst>
                <a:rect l="0" t="0" r="r" b="b"/>
                <a:pathLst>
                  <a:path w="14" h="74">
                    <a:moveTo>
                      <a:pt x="14" y="74"/>
                    </a:moveTo>
                    <a:lnTo>
                      <a:pt x="14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4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4" name="Freeform 67"/>
              <p:cNvSpPr>
                <a:spLocks/>
              </p:cNvSpPr>
              <p:nvPr/>
            </p:nvSpPr>
            <p:spPr bwMode="auto">
              <a:xfrm>
                <a:off x="2821982" y="5594697"/>
                <a:ext cx="23813" cy="117475"/>
              </a:xfrm>
              <a:custGeom>
                <a:avLst/>
                <a:gdLst/>
                <a:ahLst/>
                <a:cxnLst>
                  <a:cxn ang="0">
                    <a:pos x="15" y="74"/>
                  </a:cxn>
                  <a:cxn ang="0">
                    <a:pos x="15" y="7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74"/>
                  </a:cxn>
                  <a:cxn ang="0">
                    <a:pos x="15" y="74"/>
                  </a:cxn>
                </a:cxnLst>
                <a:rect l="0" t="0" r="r" b="b"/>
                <a:pathLst>
                  <a:path w="15" h="74">
                    <a:moveTo>
                      <a:pt x="15" y="74"/>
                    </a:moveTo>
                    <a:lnTo>
                      <a:pt x="15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4"/>
                    </a:lnTo>
                    <a:lnTo>
                      <a:pt x="15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5" name="Freeform 68"/>
              <p:cNvSpPr>
                <a:spLocks/>
              </p:cNvSpPr>
              <p:nvPr/>
            </p:nvSpPr>
            <p:spPr bwMode="auto">
              <a:xfrm>
                <a:off x="2906120" y="5597872"/>
                <a:ext cx="23813" cy="117475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5" h="74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6" name="Freeform 69"/>
              <p:cNvSpPr>
                <a:spLocks/>
              </p:cNvSpPr>
              <p:nvPr/>
            </p:nvSpPr>
            <p:spPr bwMode="auto">
              <a:xfrm>
                <a:off x="2879132" y="5597872"/>
                <a:ext cx="22225" cy="117475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4" h="74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7" name="Freeform 70"/>
              <p:cNvSpPr>
                <a:spLocks/>
              </p:cNvSpPr>
              <p:nvPr/>
            </p:nvSpPr>
            <p:spPr bwMode="auto">
              <a:xfrm>
                <a:off x="2934695" y="5704234"/>
                <a:ext cx="19050" cy="14288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8" name="Freeform 71"/>
              <p:cNvSpPr>
                <a:spLocks/>
              </p:cNvSpPr>
              <p:nvPr/>
            </p:nvSpPr>
            <p:spPr bwMode="auto">
              <a:xfrm>
                <a:off x="2228257" y="5707409"/>
                <a:ext cx="742950" cy="204788"/>
              </a:xfrm>
              <a:custGeom>
                <a:avLst/>
                <a:gdLst/>
                <a:ahLst/>
                <a:cxnLst>
                  <a:cxn ang="0">
                    <a:pos x="466" y="129"/>
                  </a:cxn>
                  <a:cxn ang="0">
                    <a:pos x="466" y="129"/>
                  </a:cxn>
                  <a:cxn ang="0">
                    <a:pos x="233" y="111"/>
                  </a:cxn>
                  <a:cxn ang="0">
                    <a:pos x="0" y="90"/>
                  </a:cxn>
                  <a:cxn ang="0">
                    <a:pos x="0" y="9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35" y="17"/>
                  </a:cxn>
                  <a:cxn ang="0">
                    <a:pos x="468" y="31"/>
                  </a:cxn>
                  <a:cxn ang="0">
                    <a:pos x="468" y="31"/>
                  </a:cxn>
                  <a:cxn ang="0">
                    <a:pos x="466" y="129"/>
                  </a:cxn>
                  <a:cxn ang="0">
                    <a:pos x="466" y="129"/>
                  </a:cxn>
                </a:cxnLst>
                <a:rect l="0" t="0" r="r" b="b"/>
                <a:pathLst>
                  <a:path w="468" h="129">
                    <a:moveTo>
                      <a:pt x="466" y="129"/>
                    </a:moveTo>
                    <a:lnTo>
                      <a:pt x="466" y="129"/>
                    </a:lnTo>
                    <a:lnTo>
                      <a:pt x="233" y="111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35" y="17"/>
                    </a:lnTo>
                    <a:lnTo>
                      <a:pt x="468" y="31"/>
                    </a:lnTo>
                    <a:lnTo>
                      <a:pt x="468" y="31"/>
                    </a:lnTo>
                    <a:lnTo>
                      <a:pt x="466" y="129"/>
                    </a:lnTo>
                    <a:lnTo>
                      <a:pt x="466" y="129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39" name="Freeform 72"/>
              <p:cNvSpPr>
                <a:spLocks/>
              </p:cNvSpPr>
              <p:nvPr/>
            </p:nvSpPr>
            <p:spPr bwMode="auto">
              <a:xfrm>
                <a:off x="2217145" y="5696297"/>
                <a:ext cx="765175" cy="227013"/>
              </a:xfrm>
              <a:custGeom>
                <a:avLst/>
                <a:gdLst/>
                <a:ahLst/>
                <a:cxnLst>
                  <a:cxn ang="0">
                    <a:pos x="473" y="136"/>
                  </a:cxn>
                  <a:cxn ang="0">
                    <a:pos x="475" y="128"/>
                  </a:cxn>
                  <a:cxn ang="0">
                    <a:pos x="475" y="128"/>
                  </a:cxn>
                  <a:cxn ang="0">
                    <a:pos x="242" y="111"/>
                  </a:cxn>
                  <a:cxn ang="0">
                    <a:pos x="9" y="90"/>
                  </a:cxn>
                  <a:cxn ang="0">
                    <a:pos x="7" y="97"/>
                  </a:cxn>
                  <a:cxn ang="0">
                    <a:pos x="14" y="97"/>
                  </a:cxn>
                  <a:cxn ang="0">
                    <a:pos x="14" y="97"/>
                  </a:cxn>
                  <a:cxn ang="0">
                    <a:pos x="16" y="7"/>
                  </a:cxn>
                  <a:cxn ang="0">
                    <a:pos x="9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31"/>
                  </a:cxn>
                  <a:cxn ang="0">
                    <a:pos x="473" y="46"/>
                  </a:cxn>
                  <a:cxn ang="0">
                    <a:pos x="475" y="38"/>
                  </a:cxn>
                  <a:cxn ang="0">
                    <a:pos x="468" y="38"/>
                  </a:cxn>
                  <a:cxn ang="0">
                    <a:pos x="468" y="38"/>
                  </a:cxn>
                  <a:cxn ang="0">
                    <a:pos x="466" y="136"/>
                  </a:cxn>
                  <a:cxn ang="0">
                    <a:pos x="473" y="136"/>
                  </a:cxn>
                  <a:cxn ang="0">
                    <a:pos x="475" y="128"/>
                  </a:cxn>
                  <a:cxn ang="0">
                    <a:pos x="473" y="136"/>
                  </a:cxn>
                  <a:cxn ang="0">
                    <a:pos x="480" y="136"/>
                  </a:cxn>
                  <a:cxn ang="0">
                    <a:pos x="480" y="136"/>
                  </a:cxn>
                  <a:cxn ang="0">
                    <a:pos x="482" y="38"/>
                  </a:cxn>
                  <a:cxn ang="0">
                    <a:pos x="482" y="38"/>
                  </a:cxn>
                  <a:cxn ang="0">
                    <a:pos x="480" y="33"/>
                  </a:cxn>
                  <a:cxn ang="0">
                    <a:pos x="475" y="31"/>
                  </a:cxn>
                  <a:cxn ang="0">
                    <a:pos x="475" y="31"/>
                  </a:cxn>
                  <a:cxn ang="0">
                    <a:pos x="242" y="17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2" y="102"/>
                  </a:cxn>
                  <a:cxn ang="0">
                    <a:pos x="7" y="104"/>
                  </a:cxn>
                  <a:cxn ang="0">
                    <a:pos x="7" y="104"/>
                  </a:cxn>
                  <a:cxn ang="0">
                    <a:pos x="240" y="125"/>
                  </a:cxn>
                  <a:cxn ang="0">
                    <a:pos x="473" y="143"/>
                  </a:cxn>
                  <a:cxn ang="0">
                    <a:pos x="473" y="143"/>
                  </a:cxn>
                  <a:cxn ang="0">
                    <a:pos x="477" y="143"/>
                  </a:cxn>
                  <a:cxn ang="0">
                    <a:pos x="479" y="141"/>
                  </a:cxn>
                  <a:cxn ang="0">
                    <a:pos x="479" y="141"/>
                  </a:cxn>
                  <a:cxn ang="0">
                    <a:pos x="480" y="137"/>
                  </a:cxn>
                  <a:cxn ang="0">
                    <a:pos x="480" y="136"/>
                  </a:cxn>
                  <a:cxn ang="0">
                    <a:pos x="473" y="136"/>
                  </a:cxn>
                </a:cxnLst>
                <a:rect l="0" t="0" r="r" b="b"/>
                <a:pathLst>
                  <a:path w="482" h="143">
                    <a:moveTo>
                      <a:pt x="473" y="136"/>
                    </a:moveTo>
                    <a:lnTo>
                      <a:pt x="475" y="128"/>
                    </a:lnTo>
                    <a:lnTo>
                      <a:pt x="475" y="128"/>
                    </a:lnTo>
                    <a:lnTo>
                      <a:pt x="242" y="111"/>
                    </a:lnTo>
                    <a:lnTo>
                      <a:pt x="9" y="90"/>
                    </a:lnTo>
                    <a:lnTo>
                      <a:pt x="7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31"/>
                    </a:lnTo>
                    <a:lnTo>
                      <a:pt x="473" y="46"/>
                    </a:lnTo>
                    <a:lnTo>
                      <a:pt x="475" y="38"/>
                    </a:lnTo>
                    <a:lnTo>
                      <a:pt x="468" y="38"/>
                    </a:lnTo>
                    <a:lnTo>
                      <a:pt x="468" y="38"/>
                    </a:lnTo>
                    <a:lnTo>
                      <a:pt x="466" y="136"/>
                    </a:lnTo>
                    <a:lnTo>
                      <a:pt x="473" y="136"/>
                    </a:lnTo>
                    <a:lnTo>
                      <a:pt x="475" y="128"/>
                    </a:lnTo>
                    <a:lnTo>
                      <a:pt x="473" y="136"/>
                    </a:lnTo>
                    <a:lnTo>
                      <a:pt x="480" y="136"/>
                    </a:lnTo>
                    <a:lnTo>
                      <a:pt x="480" y="136"/>
                    </a:lnTo>
                    <a:lnTo>
                      <a:pt x="482" y="38"/>
                    </a:lnTo>
                    <a:lnTo>
                      <a:pt x="482" y="38"/>
                    </a:lnTo>
                    <a:lnTo>
                      <a:pt x="480" y="33"/>
                    </a:lnTo>
                    <a:lnTo>
                      <a:pt x="475" y="31"/>
                    </a:lnTo>
                    <a:lnTo>
                      <a:pt x="475" y="31"/>
                    </a:lnTo>
                    <a:lnTo>
                      <a:pt x="242" y="1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2" y="102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240" y="125"/>
                    </a:lnTo>
                    <a:lnTo>
                      <a:pt x="473" y="143"/>
                    </a:lnTo>
                    <a:lnTo>
                      <a:pt x="473" y="143"/>
                    </a:lnTo>
                    <a:lnTo>
                      <a:pt x="477" y="143"/>
                    </a:lnTo>
                    <a:lnTo>
                      <a:pt x="479" y="141"/>
                    </a:lnTo>
                    <a:lnTo>
                      <a:pt x="479" y="141"/>
                    </a:lnTo>
                    <a:lnTo>
                      <a:pt x="480" y="137"/>
                    </a:lnTo>
                    <a:lnTo>
                      <a:pt x="480" y="136"/>
                    </a:lnTo>
                    <a:lnTo>
                      <a:pt x="473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0" name="Freeform 73"/>
              <p:cNvSpPr>
                <a:spLocks/>
              </p:cNvSpPr>
              <p:nvPr/>
            </p:nvSpPr>
            <p:spPr bwMode="auto">
              <a:xfrm>
                <a:off x="2850557" y="5769322"/>
                <a:ext cx="19050" cy="117475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2" h="74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1" name="Freeform 74"/>
              <p:cNvSpPr>
                <a:spLocks/>
              </p:cNvSpPr>
              <p:nvPr/>
            </p:nvSpPr>
            <p:spPr bwMode="auto">
              <a:xfrm>
                <a:off x="2821982" y="5766147"/>
                <a:ext cx="20638" cy="117475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3" h="74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2" name="Freeform 75"/>
              <p:cNvSpPr>
                <a:spLocks/>
              </p:cNvSpPr>
              <p:nvPr/>
            </p:nvSpPr>
            <p:spPr bwMode="auto">
              <a:xfrm>
                <a:off x="2906120" y="5770909"/>
                <a:ext cx="20638" cy="117475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3" h="74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3" name="Freeform 76"/>
              <p:cNvSpPr>
                <a:spLocks/>
              </p:cNvSpPr>
              <p:nvPr/>
            </p:nvSpPr>
            <p:spPr bwMode="auto">
              <a:xfrm>
                <a:off x="2879132" y="5769322"/>
                <a:ext cx="19050" cy="119063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12" y="7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75"/>
                  </a:cxn>
                  <a:cxn ang="0">
                    <a:pos x="12" y="75"/>
                  </a:cxn>
                </a:cxnLst>
                <a:rect l="0" t="0" r="r" b="b"/>
                <a:pathLst>
                  <a:path w="12" h="75">
                    <a:moveTo>
                      <a:pt x="12" y="75"/>
                    </a:moveTo>
                    <a:lnTo>
                      <a:pt x="12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75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4" name="Freeform 77"/>
              <p:cNvSpPr>
                <a:spLocks/>
              </p:cNvSpPr>
              <p:nvPr/>
            </p:nvSpPr>
            <p:spPr bwMode="auto">
              <a:xfrm>
                <a:off x="2934695" y="5877272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lnTo>
                      <a:pt x="11" y="6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5" name="Freeform 78"/>
              <p:cNvSpPr>
                <a:spLocks/>
              </p:cNvSpPr>
              <p:nvPr/>
            </p:nvSpPr>
            <p:spPr bwMode="auto">
              <a:xfrm>
                <a:off x="2990257" y="5232747"/>
                <a:ext cx="20638" cy="681038"/>
              </a:xfrm>
              <a:custGeom>
                <a:avLst/>
                <a:gdLst/>
                <a:ahLst/>
                <a:cxnLst>
                  <a:cxn ang="0">
                    <a:pos x="11" y="429"/>
                  </a:cxn>
                  <a:cxn ang="0">
                    <a:pos x="11" y="429"/>
                  </a:cxn>
                  <a:cxn ang="0">
                    <a:pos x="0" y="428"/>
                  </a:cxn>
                  <a:cxn ang="0">
                    <a:pos x="0" y="428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429"/>
                  </a:cxn>
                  <a:cxn ang="0">
                    <a:pos x="11" y="429"/>
                  </a:cxn>
                </a:cxnLst>
                <a:rect l="0" t="0" r="r" b="b"/>
                <a:pathLst>
                  <a:path w="13" h="429">
                    <a:moveTo>
                      <a:pt x="11" y="429"/>
                    </a:moveTo>
                    <a:lnTo>
                      <a:pt x="11" y="429"/>
                    </a:lnTo>
                    <a:lnTo>
                      <a:pt x="0" y="428"/>
                    </a:lnTo>
                    <a:lnTo>
                      <a:pt x="0" y="42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429"/>
                    </a:lnTo>
                    <a:lnTo>
                      <a:pt x="11" y="4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6" name="Freeform 79"/>
              <p:cNvSpPr>
                <a:spLocks/>
              </p:cNvSpPr>
              <p:nvPr/>
            </p:nvSpPr>
            <p:spPr bwMode="auto">
              <a:xfrm>
                <a:off x="3025182" y="5213697"/>
                <a:ext cx="823913" cy="798513"/>
              </a:xfrm>
              <a:custGeom>
                <a:avLst/>
                <a:gdLst/>
                <a:ahLst/>
                <a:cxnLst>
                  <a:cxn ang="0">
                    <a:pos x="519" y="503"/>
                  </a:cxn>
                  <a:cxn ang="0">
                    <a:pos x="519" y="503"/>
                  </a:cxn>
                  <a:cxn ang="0">
                    <a:pos x="259" y="493"/>
                  </a:cxn>
                  <a:cxn ang="0">
                    <a:pos x="0" y="477"/>
                  </a:cxn>
                  <a:cxn ang="0">
                    <a:pos x="0" y="47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19" y="3"/>
                  </a:cxn>
                  <a:cxn ang="0">
                    <a:pos x="519" y="3"/>
                  </a:cxn>
                  <a:cxn ang="0">
                    <a:pos x="519" y="503"/>
                  </a:cxn>
                  <a:cxn ang="0">
                    <a:pos x="519" y="503"/>
                  </a:cxn>
                </a:cxnLst>
                <a:rect l="0" t="0" r="r" b="b"/>
                <a:pathLst>
                  <a:path w="519" h="503">
                    <a:moveTo>
                      <a:pt x="519" y="503"/>
                    </a:moveTo>
                    <a:lnTo>
                      <a:pt x="519" y="503"/>
                    </a:lnTo>
                    <a:lnTo>
                      <a:pt x="259" y="493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19" y="3"/>
                    </a:lnTo>
                    <a:lnTo>
                      <a:pt x="519" y="3"/>
                    </a:lnTo>
                    <a:lnTo>
                      <a:pt x="519" y="503"/>
                    </a:lnTo>
                    <a:lnTo>
                      <a:pt x="519" y="503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7" name="Freeform 80"/>
              <p:cNvSpPr>
                <a:spLocks/>
              </p:cNvSpPr>
              <p:nvPr/>
            </p:nvSpPr>
            <p:spPr bwMode="auto">
              <a:xfrm>
                <a:off x="3012482" y="5199409"/>
                <a:ext cx="847725" cy="823913"/>
              </a:xfrm>
              <a:custGeom>
                <a:avLst/>
                <a:gdLst/>
                <a:ahLst/>
                <a:cxnLst>
                  <a:cxn ang="0">
                    <a:pos x="527" y="512"/>
                  </a:cxn>
                  <a:cxn ang="0">
                    <a:pos x="527" y="505"/>
                  </a:cxn>
                  <a:cxn ang="0">
                    <a:pos x="527" y="505"/>
                  </a:cxn>
                  <a:cxn ang="0">
                    <a:pos x="267" y="494"/>
                  </a:cxn>
                  <a:cxn ang="0">
                    <a:pos x="8" y="479"/>
                  </a:cxn>
                  <a:cxn ang="0">
                    <a:pos x="8" y="486"/>
                  </a:cxn>
                  <a:cxn ang="0">
                    <a:pos x="15" y="486"/>
                  </a:cxn>
                  <a:cxn ang="0">
                    <a:pos x="15" y="486"/>
                  </a:cxn>
                  <a:cxn ang="0">
                    <a:pos x="16" y="9"/>
                  </a:cxn>
                  <a:cxn ang="0">
                    <a:pos x="9" y="9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527" y="20"/>
                  </a:cxn>
                  <a:cxn ang="0">
                    <a:pos x="527" y="12"/>
                  </a:cxn>
                  <a:cxn ang="0">
                    <a:pos x="519" y="12"/>
                  </a:cxn>
                  <a:cxn ang="0">
                    <a:pos x="519" y="12"/>
                  </a:cxn>
                  <a:cxn ang="0">
                    <a:pos x="519" y="512"/>
                  </a:cxn>
                  <a:cxn ang="0">
                    <a:pos x="527" y="512"/>
                  </a:cxn>
                  <a:cxn ang="0">
                    <a:pos x="527" y="505"/>
                  </a:cxn>
                  <a:cxn ang="0">
                    <a:pos x="527" y="512"/>
                  </a:cxn>
                  <a:cxn ang="0">
                    <a:pos x="534" y="512"/>
                  </a:cxn>
                  <a:cxn ang="0">
                    <a:pos x="534" y="512"/>
                  </a:cxn>
                  <a:cxn ang="0">
                    <a:pos x="534" y="12"/>
                  </a:cxn>
                  <a:cxn ang="0">
                    <a:pos x="534" y="5"/>
                  </a:cxn>
                  <a:cxn ang="0">
                    <a:pos x="527" y="5"/>
                  </a:cxn>
                  <a:cxn ang="0">
                    <a:pos x="527" y="5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486"/>
                  </a:cxn>
                  <a:cxn ang="0">
                    <a:pos x="0" y="493"/>
                  </a:cxn>
                  <a:cxn ang="0">
                    <a:pos x="8" y="493"/>
                  </a:cxn>
                  <a:cxn ang="0">
                    <a:pos x="8" y="493"/>
                  </a:cxn>
                  <a:cxn ang="0">
                    <a:pos x="267" y="509"/>
                  </a:cxn>
                  <a:cxn ang="0">
                    <a:pos x="527" y="519"/>
                  </a:cxn>
                  <a:cxn ang="0">
                    <a:pos x="534" y="519"/>
                  </a:cxn>
                  <a:cxn ang="0">
                    <a:pos x="534" y="512"/>
                  </a:cxn>
                  <a:cxn ang="0">
                    <a:pos x="527" y="512"/>
                  </a:cxn>
                </a:cxnLst>
                <a:rect l="0" t="0" r="r" b="b"/>
                <a:pathLst>
                  <a:path w="534" h="519">
                    <a:moveTo>
                      <a:pt x="527" y="512"/>
                    </a:moveTo>
                    <a:lnTo>
                      <a:pt x="527" y="505"/>
                    </a:lnTo>
                    <a:lnTo>
                      <a:pt x="527" y="505"/>
                    </a:lnTo>
                    <a:lnTo>
                      <a:pt x="267" y="494"/>
                    </a:lnTo>
                    <a:lnTo>
                      <a:pt x="8" y="479"/>
                    </a:lnTo>
                    <a:lnTo>
                      <a:pt x="8" y="486"/>
                    </a:lnTo>
                    <a:lnTo>
                      <a:pt x="15" y="486"/>
                    </a:lnTo>
                    <a:lnTo>
                      <a:pt x="15" y="486"/>
                    </a:lnTo>
                    <a:lnTo>
                      <a:pt x="16" y="9"/>
                    </a:lnTo>
                    <a:lnTo>
                      <a:pt x="9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527" y="20"/>
                    </a:lnTo>
                    <a:lnTo>
                      <a:pt x="527" y="12"/>
                    </a:lnTo>
                    <a:lnTo>
                      <a:pt x="519" y="12"/>
                    </a:lnTo>
                    <a:lnTo>
                      <a:pt x="519" y="12"/>
                    </a:lnTo>
                    <a:lnTo>
                      <a:pt x="519" y="512"/>
                    </a:lnTo>
                    <a:lnTo>
                      <a:pt x="527" y="512"/>
                    </a:lnTo>
                    <a:lnTo>
                      <a:pt x="527" y="505"/>
                    </a:lnTo>
                    <a:lnTo>
                      <a:pt x="527" y="512"/>
                    </a:lnTo>
                    <a:lnTo>
                      <a:pt x="534" y="512"/>
                    </a:lnTo>
                    <a:lnTo>
                      <a:pt x="534" y="512"/>
                    </a:lnTo>
                    <a:lnTo>
                      <a:pt x="534" y="12"/>
                    </a:lnTo>
                    <a:lnTo>
                      <a:pt x="534" y="5"/>
                    </a:lnTo>
                    <a:lnTo>
                      <a:pt x="527" y="5"/>
                    </a:lnTo>
                    <a:lnTo>
                      <a:pt x="527" y="5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486"/>
                    </a:lnTo>
                    <a:lnTo>
                      <a:pt x="0" y="493"/>
                    </a:lnTo>
                    <a:lnTo>
                      <a:pt x="8" y="493"/>
                    </a:lnTo>
                    <a:lnTo>
                      <a:pt x="8" y="493"/>
                    </a:lnTo>
                    <a:lnTo>
                      <a:pt x="267" y="509"/>
                    </a:lnTo>
                    <a:lnTo>
                      <a:pt x="527" y="519"/>
                    </a:lnTo>
                    <a:lnTo>
                      <a:pt x="534" y="519"/>
                    </a:lnTo>
                    <a:lnTo>
                      <a:pt x="534" y="512"/>
                    </a:lnTo>
                    <a:lnTo>
                      <a:pt x="527" y="5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8" name="Freeform 81"/>
              <p:cNvSpPr>
                <a:spLocks/>
              </p:cNvSpPr>
              <p:nvPr/>
            </p:nvSpPr>
            <p:spPr bwMode="auto">
              <a:xfrm>
                <a:off x="3012482" y="5199409"/>
                <a:ext cx="847725" cy="823913"/>
              </a:xfrm>
              <a:custGeom>
                <a:avLst/>
                <a:gdLst/>
                <a:ahLst/>
                <a:cxnLst>
                  <a:cxn ang="0">
                    <a:pos x="527" y="512"/>
                  </a:cxn>
                  <a:cxn ang="0">
                    <a:pos x="527" y="505"/>
                  </a:cxn>
                  <a:cxn ang="0">
                    <a:pos x="527" y="505"/>
                  </a:cxn>
                  <a:cxn ang="0">
                    <a:pos x="267" y="494"/>
                  </a:cxn>
                  <a:cxn ang="0">
                    <a:pos x="8" y="479"/>
                  </a:cxn>
                  <a:cxn ang="0">
                    <a:pos x="8" y="486"/>
                  </a:cxn>
                  <a:cxn ang="0">
                    <a:pos x="15" y="486"/>
                  </a:cxn>
                  <a:cxn ang="0">
                    <a:pos x="15" y="486"/>
                  </a:cxn>
                  <a:cxn ang="0">
                    <a:pos x="16" y="9"/>
                  </a:cxn>
                  <a:cxn ang="0">
                    <a:pos x="9" y="9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527" y="20"/>
                  </a:cxn>
                  <a:cxn ang="0">
                    <a:pos x="527" y="12"/>
                  </a:cxn>
                  <a:cxn ang="0">
                    <a:pos x="519" y="12"/>
                  </a:cxn>
                  <a:cxn ang="0">
                    <a:pos x="519" y="12"/>
                  </a:cxn>
                  <a:cxn ang="0">
                    <a:pos x="519" y="512"/>
                  </a:cxn>
                  <a:cxn ang="0">
                    <a:pos x="527" y="512"/>
                  </a:cxn>
                  <a:cxn ang="0">
                    <a:pos x="527" y="505"/>
                  </a:cxn>
                  <a:cxn ang="0">
                    <a:pos x="527" y="512"/>
                  </a:cxn>
                  <a:cxn ang="0">
                    <a:pos x="534" y="512"/>
                  </a:cxn>
                  <a:cxn ang="0">
                    <a:pos x="534" y="512"/>
                  </a:cxn>
                  <a:cxn ang="0">
                    <a:pos x="534" y="12"/>
                  </a:cxn>
                  <a:cxn ang="0">
                    <a:pos x="534" y="5"/>
                  </a:cxn>
                  <a:cxn ang="0">
                    <a:pos x="527" y="5"/>
                  </a:cxn>
                  <a:cxn ang="0">
                    <a:pos x="527" y="5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486"/>
                  </a:cxn>
                  <a:cxn ang="0">
                    <a:pos x="0" y="493"/>
                  </a:cxn>
                  <a:cxn ang="0">
                    <a:pos x="8" y="493"/>
                  </a:cxn>
                  <a:cxn ang="0">
                    <a:pos x="8" y="493"/>
                  </a:cxn>
                  <a:cxn ang="0">
                    <a:pos x="267" y="509"/>
                  </a:cxn>
                  <a:cxn ang="0">
                    <a:pos x="527" y="519"/>
                  </a:cxn>
                  <a:cxn ang="0">
                    <a:pos x="534" y="519"/>
                  </a:cxn>
                  <a:cxn ang="0">
                    <a:pos x="534" y="512"/>
                  </a:cxn>
                  <a:cxn ang="0">
                    <a:pos x="527" y="512"/>
                  </a:cxn>
                </a:cxnLst>
                <a:rect l="0" t="0" r="r" b="b"/>
                <a:pathLst>
                  <a:path w="534" h="519">
                    <a:moveTo>
                      <a:pt x="527" y="512"/>
                    </a:moveTo>
                    <a:lnTo>
                      <a:pt x="527" y="505"/>
                    </a:lnTo>
                    <a:lnTo>
                      <a:pt x="527" y="505"/>
                    </a:lnTo>
                    <a:lnTo>
                      <a:pt x="267" y="494"/>
                    </a:lnTo>
                    <a:lnTo>
                      <a:pt x="8" y="479"/>
                    </a:lnTo>
                    <a:lnTo>
                      <a:pt x="8" y="486"/>
                    </a:lnTo>
                    <a:lnTo>
                      <a:pt x="15" y="486"/>
                    </a:lnTo>
                    <a:lnTo>
                      <a:pt x="15" y="486"/>
                    </a:lnTo>
                    <a:lnTo>
                      <a:pt x="16" y="9"/>
                    </a:lnTo>
                    <a:lnTo>
                      <a:pt x="9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527" y="20"/>
                    </a:lnTo>
                    <a:lnTo>
                      <a:pt x="527" y="12"/>
                    </a:lnTo>
                    <a:lnTo>
                      <a:pt x="519" y="12"/>
                    </a:lnTo>
                    <a:lnTo>
                      <a:pt x="519" y="12"/>
                    </a:lnTo>
                    <a:lnTo>
                      <a:pt x="519" y="512"/>
                    </a:lnTo>
                    <a:lnTo>
                      <a:pt x="527" y="512"/>
                    </a:lnTo>
                    <a:lnTo>
                      <a:pt x="527" y="505"/>
                    </a:lnTo>
                    <a:lnTo>
                      <a:pt x="527" y="512"/>
                    </a:lnTo>
                    <a:lnTo>
                      <a:pt x="534" y="512"/>
                    </a:lnTo>
                    <a:lnTo>
                      <a:pt x="534" y="512"/>
                    </a:lnTo>
                    <a:lnTo>
                      <a:pt x="534" y="12"/>
                    </a:lnTo>
                    <a:lnTo>
                      <a:pt x="534" y="5"/>
                    </a:lnTo>
                    <a:lnTo>
                      <a:pt x="527" y="5"/>
                    </a:lnTo>
                    <a:lnTo>
                      <a:pt x="527" y="5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486"/>
                    </a:lnTo>
                    <a:lnTo>
                      <a:pt x="0" y="493"/>
                    </a:lnTo>
                    <a:lnTo>
                      <a:pt x="8" y="493"/>
                    </a:lnTo>
                    <a:lnTo>
                      <a:pt x="8" y="493"/>
                    </a:lnTo>
                    <a:lnTo>
                      <a:pt x="267" y="509"/>
                    </a:lnTo>
                    <a:lnTo>
                      <a:pt x="527" y="519"/>
                    </a:lnTo>
                    <a:lnTo>
                      <a:pt x="534" y="519"/>
                    </a:lnTo>
                    <a:lnTo>
                      <a:pt x="534" y="512"/>
                    </a:lnTo>
                    <a:lnTo>
                      <a:pt x="527" y="51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49" name="Freeform 82"/>
              <p:cNvSpPr>
                <a:spLocks/>
              </p:cNvSpPr>
              <p:nvPr/>
            </p:nvSpPr>
            <p:spPr bwMode="auto">
              <a:xfrm>
                <a:off x="3052170" y="5235922"/>
                <a:ext cx="742950" cy="168275"/>
              </a:xfrm>
              <a:custGeom>
                <a:avLst/>
                <a:gdLst/>
                <a:ahLst/>
                <a:cxnLst>
                  <a:cxn ang="0">
                    <a:pos x="468" y="106"/>
                  </a:cxn>
                  <a:cxn ang="0">
                    <a:pos x="468" y="106"/>
                  </a:cxn>
                  <a:cxn ang="0">
                    <a:pos x="235" y="102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68" y="4"/>
                  </a:cxn>
                  <a:cxn ang="0">
                    <a:pos x="468" y="4"/>
                  </a:cxn>
                  <a:cxn ang="0">
                    <a:pos x="468" y="106"/>
                  </a:cxn>
                  <a:cxn ang="0">
                    <a:pos x="468" y="106"/>
                  </a:cxn>
                </a:cxnLst>
                <a:rect l="0" t="0" r="r" b="b"/>
                <a:pathLst>
                  <a:path w="468" h="106">
                    <a:moveTo>
                      <a:pt x="468" y="106"/>
                    </a:moveTo>
                    <a:lnTo>
                      <a:pt x="468" y="106"/>
                    </a:lnTo>
                    <a:lnTo>
                      <a:pt x="235" y="102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68" y="4"/>
                    </a:lnTo>
                    <a:lnTo>
                      <a:pt x="468" y="4"/>
                    </a:lnTo>
                    <a:lnTo>
                      <a:pt x="468" y="106"/>
                    </a:lnTo>
                    <a:lnTo>
                      <a:pt x="468" y="10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0" name="Freeform 83"/>
              <p:cNvSpPr>
                <a:spLocks/>
              </p:cNvSpPr>
              <p:nvPr/>
            </p:nvSpPr>
            <p:spPr bwMode="auto">
              <a:xfrm>
                <a:off x="3041057" y="5224809"/>
                <a:ext cx="765175" cy="190500"/>
              </a:xfrm>
              <a:custGeom>
                <a:avLst/>
                <a:gdLst/>
                <a:ahLst/>
                <a:cxnLst>
                  <a:cxn ang="0">
                    <a:pos x="475" y="113"/>
                  </a:cxn>
                  <a:cxn ang="0">
                    <a:pos x="475" y="106"/>
                  </a:cxn>
                  <a:cxn ang="0">
                    <a:pos x="475" y="106"/>
                  </a:cxn>
                  <a:cxn ang="0">
                    <a:pos x="242" y="102"/>
                  </a:cxn>
                  <a:cxn ang="0">
                    <a:pos x="7" y="97"/>
                  </a:cxn>
                  <a:cxn ang="0">
                    <a:pos x="7" y="104"/>
                  </a:cxn>
                  <a:cxn ang="0">
                    <a:pos x="14" y="104"/>
                  </a:cxn>
                  <a:cxn ang="0">
                    <a:pos x="14" y="104"/>
                  </a:cxn>
                  <a:cxn ang="0">
                    <a:pos x="16" y="7"/>
                  </a:cxn>
                  <a:cxn ang="0">
                    <a:pos x="9" y="7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475" y="18"/>
                  </a:cxn>
                  <a:cxn ang="0">
                    <a:pos x="475" y="11"/>
                  </a:cxn>
                  <a:cxn ang="0">
                    <a:pos x="468" y="11"/>
                  </a:cxn>
                  <a:cxn ang="0">
                    <a:pos x="468" y="11"/>
                  </a:cxn>
                  <a:cxn ang="0">
                    <a:pos x="468" y="113"/>
                  </a:cxn>
                  <a:cxn ang="0">
                    <a:pos x="475" y="113"/>
                  </a:cxn>
                  <a:cxn ang="0">
                    <a:pos x="475" y="106"/>
                  </a:cxn>
                  <a:cxn ang="0">
                    <a:pos x="475" y="113"/>
                  </a:cxn>
                  <a:cxn ang="0">
                    <a:pos x="482" y="113"/>
                  </a:cxn>
                  <a:cxn ang="0">
                    <a:pos x="482" y="113"/>
                  </a:cxn>
                  <a:cxn ang="0">
                    <a:pos x="482" y="11"/>
                  </a:cxn>
                  <a:cxn ang="0">
                    <a:pos x="482" y="11"/>
                  </a:cxn>
                  <a:cxn ang="0">
                    <a:pos x="482" y="9"/>
                  </a:cxn>
                  <a:cxn ang="0">
                    <a:pos x="480" y="7"/>
                  </a:cxn>
                  <a:cxn ang="0">
                    <a:pos x="479" y="5"/>
                  </a:cxn>
                  <a:cxn ang="0">
                    <a:pos x="475" y="4"/>
                  </a:cxn>
                  <a:cxn ang="0">
                    <a:pos x="475" y="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6"/>
                  </a:cxn>
                  <a:cxn ang="0">
                    <a:pos x="4" y="108"/>
                  </a:cxn>
                  <a:cxn ang="0">
                    <a:pos x="5" y="109"/>
                  </a:cxn>
                  <a:cxn ang="0">
                    <a:pos x="7" y="111"/>
                  </a:cxn>
                  <a:cxn ang="0">
                    <a:pos x="7" y="111"/>
                  </a:cxn>
                  <a:cxn ang="0">
                    <a:pos x="242" y="117"/>
                  </a:cxn>
                  <a:cxn ang="0">
                    <a:pos x="475" y="120"/>
                  </a:cxn>
                  <a:cxn ang="0">
                    <a:pos x="475" y="120"/>
                  </a:cxn>
                  <a:cxn ang="0">
                    <a:pos x="477" y="120"/>
                  </a:cxn>
                  <a:cxn ang="0">
                    <a:pos x="480" y="118"/>
                  </a:cxn>
                  <a:cxn ang="0">
                    <a:pos x="480" y="118"/>
                  </a:cxn>
                  <a:cxn ang="0">
                    <a:pos x="480" y="115"/>
                  </a:cxn>
                  <a:cxn ang="0">
                    <a:pos x="482" y="113"/>
                  </a:cxn>
                  <a:cxn ang="0">
                    <a:pos x="475" y="113"/>
                  </a:cxn>
                </a:cxnLst>
                <a:rect l="0" t="0" r="r" b="b"/>
                <a:pathLst>
                  <a:path w="482" h="120">
                    <a:moveTo>
                      <a:pt x="475" y="113"/>
                    </a:moveTo>
                    <a:lnTo>
                      <a:pt x="475" y="106"/>
                    </a:lnTo>
                    <a:lnTo>
                      <a:pt x="475" y="106"/>
                    </a:lnTo>
                    <a:lnTo>
                      <a:pt x="242" y="102"/>
                    </a:lnTo>
                    <a:lnTo>
                      <a:pt x="7" y="97"/>
                    </a:lnTo>
                    <a:lnTo>
                      <a:pt x="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6" y="7"/>
                    </a:lnTo>
                    <a:lnTo>
                      <a:pt x="9" y="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475" y="18"/>
                    </a:lnTo>
                    <a:lnTo>
                      <a:pt x="475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3"/>
                    </a:lnTo>
                    <a:lnTo>
                      <a:pt x="475" y="113"/>
                    </a:lnTo>
                    <a:lnTo>
                      <a:pt x="475" y="106"/>
                    </a:lnTo>
                    <a:lnTo>
                      <a:pt x="475" y="113"/>
                    </a:lnTo>
                    <a:lnTo>
                      <a:pt x="482" y="113"/>
                    </a:lnTo>
                    <a:lnTo>
                      <a:pt x="482" y="113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2" y="9"/>
                    </a:lnTo>
                    <a:lnTo>
                      <a:pt x="480" y="7"/>
                    </a:lnTo>
                    <a:lnTo>
                      <a:pt x="479" y="5"/>
                    </a:lnTo>
                    <a:lnTo>
                      <a:pt x="475" y="4"/>
                    </a:lnTo>
                    <a:lnTo>
                      <a:pt x="475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6"/>
                    </a:lnTo>
                    <a:lnTo>
                      <a:pt x="4" y="108"/>
                    </a:lnTo>
                    <a:lnTo>
                      <a:pt x="5" y="109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242" y="117"/>
                    </a:lnTo>
                    <a:lnTo>
                      <a:pt x="475" y="120"/>
                    </a:lnTo>
                    <a:lnTo>
                      <a:pt x="475" y="120"/>
                    </a:lnTo>
                    <a:lnTo>
                      <a:pt x="477" y="120"/>
                    </a:lnTo>
                    <a:lnTo>
                      <a:pt x="480" y="118"/>
                    </a:lnTo>
                    <a:lnTo>
                      <a:pt x="480" y="118"/>
                    </a:lnTo>
                    <a:lnTo>
                      <a:pt x="480" y="115"/>
                    </a:lnTo>
                    <a:lnTo>
                      <a:pt x="482" y="113"/>
                    </a:lnTo>
                    <a:lnTo>
                      <a:pt x="475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1" name="Freeform 84"/>
              <p:cNvSpPr>
                <a:spLocks/>
              </p:cNvSpPr>
              <p:nvPr/>
            </p:nvSpPr>
            <p:spPr bwMode="auto">
              <a:xfrm>
                <a:off x="3674470" y="5261322"/>
                <a:ext cx="22225" cy="123825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14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8"/>
                  </a:cxn>
                  <a:cxn ang="0">
                    <a:pos x="14" y="78"/>
                  </a:cxn>
                </a:cxnLst>
                <a:rect l="0" t="0" r="r" b="b"/>
                <a:pathLst>
                  <a:path w="14" h="78">
                    <a:moveTo>
                      <a:pt x="14" y="78"/>
                    </a:moveTo>
                    <a:lnTo>
                      <a:pt x="14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8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2" name="Freeform 85"/>
              <p:cNvSpPr>
                <a:spLocks/>
              </p:cNvSpPr>
              <p:nvPr/>
            </p:nvSpPr>
            <p:spPr bwMode="auto">
              <a:xfrm>
                <a:off x="3645895" y="5261322"/>
                <a:ext cx="23813" cy="123825"/>
              </a:xfrm>
              <a:custGeom>
                <a:avLst/>
                <a:gdLst/>
                <a:ahLst/>
                <a:cxnLst>
                  <a:cxn ang="0">
                    <a:pos x="15" y="78"/>
                  </a:cxn>
                  <a:cxn ang="0">
                    <a:pos x="15" y="78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78"/>
                  </a:cxn>
                  <a:cxn ang="0">
                    <a:pos x="15" y="78"/>
                  </a:cxn>
                </a:cxnLst>
                <a:rect l="0" t="0" r="r" b="b"/>
                <a:pathLst>
                  <a:path w="15" h="78">
                    <a:moveTo>
                      <a:pt x="15" y="78"/>
                    </a:moveTo>
                    <a:lnTo>
                      <a:pt x="15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78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3" name="Freeform 86"/>
              <p:cNvSpPr>
                <a:spLocks/>
              </p:cNvSpPr>
              <p:nvPr/>
            </p:nvSpPr>
            <p:spPr bwMode="auto">
              <a:xfrm>
                <a:off x="3730032" y="5261322"/>
                <a:ext cx="23813" cy="123825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5" h="78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4" name="Freeform 87"/>
              <p:cNvSpPr>
                <a:spLocks/>
              </p:cNvSpPr>
              <p:nvPr/>
            </p:nvSpPr>
            <p:spPr bwMode="auto">
              <a:xfrm>
                <a:off x="3703045" y="5261322"/>
                <a:ext cx="22225" cy="123825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14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8"/>
                  </a:cxn>
                  <a:cxn ang="0">
                    <a:pos x="14" y="78"/>
                  </a:cxn>
                </a:cxnLst>
                <a:rect l="0" t="0" r="r" b="b"/>
                <a:pathLst>
                  <a:path w="14" h="78">
                    <a:moveTo>
                      <a:pt x="14" y="78"/>
                    </a:moveTo>
                    <a:lnTo>
                      <a:pt x="14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8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5" name="Freeform 88"/>
              <p:cNvSpPr>
                <a:spLocks/>
              </p:cNvSpPr>
              <p:nvPr/>
            </p:nvSpPr>
            <p:spPr bwMode="auto">
              <a:xfrm>
                <a:off x="3758607" y="5370859"/>
                <a:ext cx="19050" cy="14288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12" y="3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6" name="Freeform 89"/>
              <p:cNvSpPr>
                <a:spLocks/>
              </p:cNvSpPr>
              <p:nvPr/>
            </p:nvSpPr>
            <p:spPr bwMode="auto">
              <a:xfrm>
                <a:off x="3052170" y="5410547"/>
                <a:ext cx="742950" cy="176213"/>
              </a:xfrm>
              <a:custGeom>
                <a:avLst/>
                <a:gdLst/>
                <a:ahLst/>
                <a:cxnLst>
                  <a:cxn ang="0">
                    <a:pos x="468" y="111"/>
                  </a:cxn>
                  <a:cxn ang="0">
                    <a:pos x="468" y="111"/>
                  </a:cxn>
                  <a:cxn ang="0">
                    <a:pos x="233" y="105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5" y="5"/>
                  </a:cxn>
                  <a:cxn ang="0">
                    <a:pos x="468" y="10"/>
                  </a:cxn>
                  <a:cxn ang="0">
                    <a:pos x="468" y="10"/>
                  </a:cxn>
                  <a:cxn ang="0">
                    <a:pos x="468" y="111"/>
                  </a:cxn>
                  <a:cxn ang="0">
                    <a:pos x="468" y="111"/>
                  </a:cxn>
                </a:cxnLst>
                <a:rect l="0" t="0" r="r" b="b"/>
                <a:pathLst>
                  <a:path w="468" h="111">
                    <a:moveTo>
                      <a:pt x="468" y="111"/>
                    </a:moveTo>
                    <a:lnTo>
                      <a:pt x="468" y="111"/>
                    </a:lnTo>
                    <a:lnTo>
                      <a:pt x="233" y="10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5" y="5"/>
                    </a:lnTo>
                    <a:lnTo>
                      <a:pt x="468" y="10"/>
                    </a:lnTo>
                    <a:lnTo>
                      <a:pt x="468" y="10"/>
                    </a:lnTo>
                    <a:lnTo>
                      <a:pt x="468" y="111"/>
                    </a:lnTo>
                    <a:lnTo>
                      <a:pt x="468" y="11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7" name="Freeform 90"/>
              <p:cNvSpPr>
                <a:spLocks/>
              </p:cNvSpPr>
              <p:nvPr/>
            </p:nvSpPr>
            <p:spPr bwMode="auto">
              <a:xfrm>
                <a:off x="3041057" y="5397847"/>
                <a:ext cx="765175" cy="200025"/>
              </a:xfrm>
              <a:custGeom>
                <a:avLst/>
                <a:gdLst/>
                <a:ahLst/>
                <a:cxnLst>
                  <a:cxn ang="0">
                    <a:pos x="475" y="119"/>
                  </a:cxn>
                  <a:cxn ang="0">
                    <a:pos x="475" y="112"/>
                  </a:cxn>
                  <a:cxn ang="0">
                    <a:pos x="475" y="112"/>
                  </a:cxn>
                  <a:cxn ang="0">
                    <a:pos x="240" y="106"/>
                  </a:cxn>
                  <a:cxn ang="0">
                    <a:pos x="7" y="98"/>
                  </a:cxn>
                  <a:cxn ang="0">
                    <a:pos x="7" y="105"/>
                  </a:cxn>
                  <a:cxn ang="0">
                    <a:pos x="14" y="105"/>
                  </a:cxn>
                  <a:cxn ang="0">
                    <a:pos x="14" y="105"/>
                  </a:cxn>
                  <a:cxn ang="0">
                    <a:pos x="14" y="8"/>
                  </a:cxn>
                  <a:cxn ang="0">
                    <a:pos x="7" y="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240" y="20"/>
                  </a:cxn>
                  <a:cxn ang="0">
                    <a:pos x="475" y="25"/>
                  </a:cxn>
                  <a:cxn ang="0">
                    <a:pos x="475" y="18"/>
                  </a:cxn>
                  <a:cxn ang="0">
                    <a:pos x="468" y="18"/>
                  </a:cxn>
                  <a:cxn ang="0">
                    <a:pos x="468" y="18"/>
                  </a:cxn>
                  <a:cxn ang="0">
                    <a:pos x="468" y="119"/>
                  </a:cxn>
                  <a:cxn ang="0">
                    <a:pos x="475" y="119"/>
                  </a:cxn>
                  <a:cxn ang="0">
                    <a:pos x="475" y="112"/>
                  </a:cxn>
                  <a:cxn ang="0">
                    <a:pos x="475" y="119"/>
                  </a:cxn>
                  <a:cxn ang="0">
                    <a:pos x="482" y="119"/>
                  </a:cxn>
                  <a:cxn ang="0">
                    <a:pos x="482" y="119"/>
                  </a:cxn>
                  <a:cxn ang="0">
                    <a:pos x="482" y="18"/>
                  </a:cxn>
                  <a:cxn ang="0">
                    <a:pos x="482" y="18"/>
                  </a:cxn>
                  <a:cxn ang="0">
                    <a:pos x="480" y="15"/>
                  </a:cxn>
                  <a:cxn ang="0">
                    <a:pos x="480" y="13"/>
                  </a:cxn>
                  <a:cxn ang="0">
                    <a:pos x="477" y="11"/>
                  </a:cxn>
                  <a:cxn ang="0">
                    <a:pos x="475" y="11"/>
                  </a:cxn>
                  <a:cxn ang="0">
                    <a:pos x="475" y="11"/>
                  </a:cxn>
                  <a:cxn ang="0">
                    <a:pos x="242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108"/>
                  </a:cxn>
                  <a:cxn ang="0">
                    <a:pos x="2" y="110"/>
                  </a:cxn>
                  <a:cxn ang="0">
                    <a:pos x="4" y="112"/>
                  </a:cxn>
                  <a:cxn ang="0">
                    <a:pos x="7" y="112"/>
                  </a:cxn>
                  <a:cxn ang="0">
                    <a:pos x="7" y="112"/>
                  </a:cxn>
                  <a:cxn ang="0">
                    <a:pos x="240" y="121"/>
                  </a:cxn>
                  <a:cxn ang="0">
                    <a:pos x="475" y="126"/>
                  </a:cxn>
                  <a:cxn ang="0">
                    <a:pos x="475" y="126"/>
                  </a:cxn>
                  <a:cxn ang="0">
                    <a:pos x="477" y="126"/>
                  </a:cxn>
                  <a:cxn ang="0">
                    <a:pos x="479" y="124"/>
                  </a:cxn>
                  <a:cxn ang="0">
                    <a:pos x="479" y="124"/>
                  </a:cxn>
                  <a:cxn ang="0">
                    <a:pos x="480" y="122"/>
                  </a:cxn>
                  <a:cxn ang="0">
                    <a:pos x="482" y="119"/>
                  </a:cxn>
                  <a:cxn ang="0">
                    <a:pos x="475" y="119"/>
                  </a:cxn>
                </a:cxnLst>
                <a:rect l="0" t="0" r="r" b="b"/>
                <a:pathLst>
                  <a:path w="482" h="126">
                    <a:moveTo>
                      <a:pt x="475" y="119"/>
                    </a:moveTo>
                    <a:lnTo>
                      <a:pt x="475" y="112"/>
                    </a:lnTo>
                    <a:lnTo>
                      <a:pt x="475" y="112"/>
                    </a:lnTo>
                    <a:lnTo>
                      <a:pt x="240" y="106"/>
                    </a:lnTo>
                    <a:lnTo>
                      <a:pt x="7" y="98"/>
                    </a:lnTo>
                    <a:lnTo>
                      <a:pt x="7" y="105"/>
                    </a:lnTo>
                    <a:lnTo>
                      <a:pt x="14" y="105"/>
                    </a:lnTo>
                    <a:lnTo>
                      <a:pt x="14" y="105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240" y="20"/>
                    </a:lnTo>
                    <a:lnTo>
                      <a:pt x="475" y="25"/>
                    </a:lnTo>
                    <a:lnTo>
                      <a:pt x="475" y="18"/>
                    </a:lnTo>
                    <a:lnTo>
                      <a:pt x="468" y="18"/>
                    </a:lnTo>
                    <a:lnTo>
                      <a:pt x="468" y="18"/>
                    </a:lnTo>
                    <a:lnTo>
                      <a:pt x="468" y="119"/>
                    </a:lnTo>
                    <a:lnTo>
                      <a:pt x="475" y="119"/>
                    </a:lnTo>
                    <a:lnTo>
                      <a:pt x="475" y="112"/>
                    </a:lnTo>
                    <a:lnTo>
                      <a:pt x="475" y="119"/>
                    </a:lnTo>
                    <a:lnTo>
                      <a:pt x="482" y="119"/>
                    </a:lnTo>
                    <a:lnTo>
                      <a:pt x="482" y="119"/>
                    </a:lnTo>
                    <a:lnTo>
                      <a:pt x="482" y="18"/>
                    </a:lnTo>
                    <a:lnTo>
                      <a:pt x="482" y="18"/>
                    </a:lnTo>
                    <a:lnTo>
                      <a:pt x="480" y="15"/>
                    </a:lnTo>
                    <a:lnTo>
                      <a:pt x="480" y="13"/>
                    </a:lnTo>
                    <a:lnTo>
                      <a:pt x="477" y="11"/>
                    </a:lnTo>
                    <a:lnTo>
                      <a:pt x="475" y="11"/>
                    </a:lnTo>
                    <a:lnTo>
                      <a:pt x="475" y="11"/>
                    </a:lnTo>
                    <a:lnTo>
                      <a:pt x="242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4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240" y="121"/>
                    </a:lnTo>
                    <a:lnTo>
                      <a:pt x="475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9" y="124"/>
                    </a:lnTo>
                    <a:lnTo>
                      <a:pt x="479" y="124"/>
                    </a:lnTo>
                    <a:lnTo>
                      <a:pt x="480" y="122"/>
                    </a:lnTo>
                    <a:lnTo>
                      <a:pt x="482" y="119"/>
                    </a:lnTo>
                    <a:lnTo>
                      <a:pt x="475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8" name="Freeform 91"/>
              <p:cNvSpPr>
                <a:spLocks/>
              </p:cNvSpPr>
              <p:nvPr/>
            </p:nvSpPr>
            <p:spPr bwMode="auto">
              <a:xfrm>
                <a:off x="3674470" y="5443884"/>
                <a:ext cx="22225" cy="122238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12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77"/>
                  </a:cxn>
                  <a:cxn ang="0">
                    <a:pos x="12" y="77"/>
                  </a:cxn>
                </a:cxnLst>
                <a:rect l="0" t="0" r="r" b="b"/>
                <a:pathLst>
                  <a:path w="14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59" name="Freeform 92"/>
              <p:cNvSpPr>
                <a:spLocks/>
              </p:cNvSpPr>
              <p:nvPr/>
            </p:nvSpPr>
            <p:spPr bwMode="auto">
              <a:xfrm>
                <a:off x="3645895" y="5443884"/>
                <a:ext cx="23813" cy="122238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77"/>
                  </a:cxn>
                  <a:cxn ang="0">
                    <a:pos x="13" y="77"/>
                  </a:cxn>
                </a:cxnLst>
                <a:rect l="0" t="0" r="r" b="b"/>
                <a:pathLst>
                  <a:path w="15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0" name="Freeform 93"/>
              <p:cNvSpPr>
                <a:spLocks/>
              </p:cNvSpPr>
              <p:nvPr/>
            </p:nvSpPr>
            <p:spPr bwMode="auto">
              <a:xfrm>
                <a:off x="3730032" y="5443884"/>
                <a:ext cx="20638" cy="122238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7"/>
                  </a:cxn>
                  <a:cxn ang="0">
                    <a:pos x="13" y="77"/>
                  </a:cxn>
                </a:cxnLst>
                <a:rect l="0" t="0" r="r" b="b"/>
                <a:pathLst>
                  <a:path w="13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1" name="Freeform 94"/>
              <p:cNvSpPr>
                <a:spLocks/>
              </p:cNvSpPr>
              <p:nvPr/>
            </p:nvSpPr>
            <p:spPr bwMode="auto">
              <a:xfrm>
                <a:off x="3703045" y="5443884"/>
                <a:ext cx="19050" cy="122238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12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7"/>
                  </a:cxn>
                  <a:cxn ang="0">
                    <a:pos x="12" y="77"/>
                  </a:cxn>
                </a:cxnLst>
                <a:rect l="0" t="0" r="r" b="b"/>
                <a:pathLst>
                  <a:path w="12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2" name="Freeform 95"/>
              <p:cNvSpPr>
                <a:spLocks/>
              </p:cNvSpPr>
              <p:nvPr/>
            </p:nvSpPr>
            <p:spPr bwMode="auto">
              <a:xfrm>
                <a:off x="3758607" y="5553422"/>
                <a:ext cx="19050" cy="12700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1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1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12" h="8">
                    <a:moveTo>
                      <a:pt x="12" y="5"/>
                    </a:moveTo>
                    <a:lnTo>
                      <a:pt x="12" y="5"/>
                    </a:lnTo>
                    <a:lnTo>
                      <a:pt x="11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1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3" name="Freeform 97"/>
              <p:cNvSpPr>
                <a:spLocks/>
              </p:cNvSpPr>
              <p:nvPr/>
            </p:nvSpPr>
            <p:spPr bwMode="auto">
              <a:xfrm>
                <a:off x="3041057" y="5575647"/>
                <a:ext cx="765175" cy="206375"/>
              </a:xfrm>
              <a:custGeom>
                <a:avLst/>
                <a:gdLst/>
                <a:ahLst/>
                <a:cxnLst>
                  <a:cxn ang="0">
                    <a:pos x="473" y="123"/>
                  </a:cxn>
                  <a:cxn ang="0">
                    <a:pos x="475" y="116"/>
                  </a:cxn>
                  <a:cxn ang="0">
                    <a:pos x="475" y="116"/>
                  </a:cxn>
                  <a:cxn ang="0">
                    <a:pos x="240" y="107"/>
                  </a:cxn>
                  <a:cxn ang="0">
                    <a:pos x="7" y="97"/>
                  </a:cxn>
                  <a:cxn ang="0">
                    <a:pos x="7" y="104"/>
                  </a:cxn>
                  <a:cxn ang="0">
                    <a:pos x="14" y="104"/>
                  </a:cxn>
                  <a:cxn ang="0">
                    <a:pos x="14" y="104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23"/>
                  </a:cxn>
                  <a:cxn ang="0">
                    <a:pos x="475" y="28"/>
                  </a:cxn>
                  <a:cxn ang="0">
                    <a:pos x="475" y="21"/>
                  </a:cxn>
                  <a:cxn ang="0">
                    <a:pos x="468" y="21"/>
                  </a:cxn>
                  <a:cxn ang="0">
                    <a:pos x="468" y="21"/>
                  </a:cxn>
                  <a:cxn ang="0">
                    <a:pos x="466" y="123"/>
                  </a:cxn>
                  <a:cxn ang="0">
                    <a:pos x="473" y="123"/>
                  </a:cxn>
                  <a:cxn ang="0">
                    <a:pos x="475" y="116"/>
                  </a:cxn>
                  <a:cxn ang="0">
                    <a:pos x="473" y="123"/>
                  </a:cxn>
                  <a:cxn ang="0">
                    <a:pos x="480" y="123"/>
                  </a:cxn>
                  <a:cxn ang="0">
                    <a:pos x="480" y="123"/>
                  </a:cxn>
                  <a:cxn ang="0">
                    <a:pos x="482" y="21"/>
                  </a:cxn>
                  <a:cxn ang="0">
                    <a:pos x="482" y="21"/>
                  </a:cxn>
                  <a:cxn ang="0">
                    <a:pos x="480" y="19"/>
                  </a:cxn>
                  <a:cxn ang="0">
                    <a:pos x="479" y="16"/>
                  </a:cxn>
                  <a:cxn ang="0">
                    <a:pos x="477" y="16"/>
                  </a:cxn>
                  <a:cxn ang="0">
                    <a:pos x="475" y="14"/>
                  </a:cxn>
                  <a:cxn ang="0">
                    <a:pos x="475" y="14"/>
                  </a:cxn>
                  <a:cxn ang="0">
                    <a:pos x="240" y="9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9"/>
                  </a:cxn>
                  <a:cxn ang="0">
                    <a:pos x="7" y="111"/>
                  </a:cxn>
                  <a:cxn ang="0">
                    <a:pos x="7" y="111"/>
                  </a:cxn>
                  <a:cxn ang="0">
                    <a:pos x="240" y="122"/>
                  </a:cxn>
                  <a:cxn ang="0">
                    <a:pos x="473" y="130"/>
                  </a:cxn>
                  <a:cxn ang="0">
                    <a:pos x="473" y="130"/>
                  </a:cxn>
                  <a:cxn ang="0">
                    <a:pos x="477" y="129"/>
                  </a:cxn>
                  <a:cxn ang="0">
                    <a:pos x="479" y="129"/>
                  </a:cxn>
                  <a:cxn ang="0">
                    <a:pos x="479" y="129"/>
                  </a:cxn>
                  <a:cxn ang="0">
                    <a:pos x="480" y="125"/>
                  </a:cxn>
                  <a:cxn ang="0">
                    <a:pos x="480" y="123"/>
                  </a:cxn>
                  <a:cxn ang="0">
                    <a:pos x="473" y="123"/>
                  </a:cxn>
                </a:cxnLst>
                <a:rect l="0" t="0" r="r" b="b"/>
                <a:pathLst>
                  <a:path w="482" h="130">
                    <a:moveTo>
                      <a:pt x="473" y="123"/>
                    </a:moveTo>
                    <a:lnTo>
                      <a:pt x="475" y="116"/>
                    </a:lnTo>
                    <a:lnTo>
                      <a:pt x="475" y="116"/>
                    </a:lnTo>
                    <a:lnTo>
                      <a:pt x="240" y="107"/>
                    </a:lnTo>
                    <a:lnTo>
                      <a:pt x="7" y="97"/>
                    </a:lnTo>
                    <a:lnTo>
                      <a:pt x="7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23"/>
                    </a:lnTo>
                    <a:lnTo>
                      <a:pt x="475" y="28"/>
                    </a:lnTo>
                    <a:lnTo>
                      <a:pt x="475" y="21"/>
                    </a:lnTo>
                    <a:lnTo>
                      <a:pt x="468" y="21"/>
                    </a:lnTo>
                    <a:lnTo>
                      <a:pt x="468" y="21"/>
                    </a:lnTo>
                    <a:lnTo>
                      <a:pt x="466" y="123"/>
                    </a:lnTo>
                    <a:lnTo>
                      <a:pt x="473" y="123"/>
                    </a:lnTo>
                    <a:lnTo>
                      <a:pt x="475" y="116"/>
                    </a:lnTo>
                    <a:lnTo>
                      <a:pt x="473" y="123"/>
                    </a:lnTo>
                    <a:lnTo>
                      <a:pt x="480" y="123"/>
                    </a:lnTo>
                    <a:lnTo>
                      <a:pt x="480" y="123"/>
                    </a:lnTo>
                    <a:lnTo>
                      <a:pt x="482" y="21"/>
                    </a:lnTo>
                    <a:lnTo>
                      <a:pt x="482" y="21"/>
                    </a:lnTo>
                    <a:lnTo>
                      <a:pt x="480" y="19"/>
                    </a:lnTo>
                    <a:lnTo>
                      <a:pt x="479" y="16"/>
                    </a:lnTo>
                    <a:lnTo>
                      <a:pt x="477" y="16"/>
                    </a:lnTo>
                    <a:lnTo>
                      <a:pt x="475" y="14"/>
                    </a:lnTo>
                    <a:lnTo>
                      <a:pt x="475" y="14"/>
                    </a:lnTo>
                    <a:lnTo>
                      <a:pt x="240" y="9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9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240" y="122"/>
                    </a:lnTo>
                    <a:lnTo>
                      <a:pt x="473" y="130"/>
                    </a:lnTo>
                    <a:lnTo>
                      <a:pt x="473" y="130"/>
                    </a:lnTo>
                    <a:lnTo>
                      <a:pt x="477" y="129"/>
                    </a:lnTo>
                    <a:lnTo>
                      <a:pt x="479" y="129"/>
                    </a:lnTo>
                    <a:lnTo>
                      <a:pt x="479" y="129"/>
                    </a:lnTo>
                    <a:lnTo>
                      <a:pt x="480" y="125"/>
                    </a:lnTo>
                    <a:lnTo>
                      <a:pt x="480" y="123"/>
                    </a:lnTo>
                    <a:lnTo>
                      <a:pt x="473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4" name="Freeform 98"/>
              <p:cNvSpPr>
                <a:spLocks/>
              </p:cNvSpPr>
              <p:nvPr/>
            </p:nvSpPr>
            <p:spPr bwMode="auto">
              <a:xfrm>
                <a:off x="3674470" y="5624859"/>
                <a:ext cx="19050" cy="123825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12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8"/>
                  </a:cxn>
                  <a:cxn ang="0">
                    <a:pos x="12" y="78"/>
                  </a:cxn>
                </a:cxnLst>
                <a:rect l="0" t="0" r="r" b="b"/>
                <a:pathLst>
                  <a:path w="12" h="78">
                    <a:moveTo>
                      <a:pt x="12" y="78"/>
                    </a:moveTo>
                    <a:lnTo>
                      <a:pt x="1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1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5" name="Freeform 99"/>
              <p:cNvSpPr>
                <a:spLocks/>
              </p:cNvSpPr>
              <p:nvPr/>
            </p:nvSpPr>
            <p:spPr bwMode="auto">
              <a:xfrm>
                <a:off x="3645895" y="5624859"/>
                <a:ext cx="20638" cy="123825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3" h="78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6" name="Freeform 100"/>
              <p:cNvSpPr>
                <a:spLocks/>
              </p:cNvSpPr>
              <p:nvPr/>
            </p:nvSpPr>
            <p:spPr bwMode="auto">
              <a:xfrm>
                <a:off x="3730032" y="5624859"/>
                <a:ext cx="20638" cy="127000"/>
              </a:xfrm>
              <a:custGeom>
                <a:avLst/>
                <a:gdLst/>
                <a:ahLst/>
                <a:cxnLst>
                  <a:cxn ang="0">
                    <a:pos x="13" y="80"/>
                  </a:cxn>
                  <a:cxn ang="0">
                    <a:pos x="13" y="80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80"/>
                  </a:cxn>
                  <a:cxn ang="0">
                    <a:pos x="13" y="80"/>
                  </a:cxn>
                </a:cxnLst>
                <a:rect l="0" t="0" r="r" b="b"/>
                <a:pathLst>
                  <a:path w="13" h="80">
                    <a:moveTo>
                      <a:pt x="13" y="80"/>
                    </a:moveTo>
                    <a:lnTo>
                      <a:pt x="13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80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7" name="Freeform 101"/>
              <p:cNvSpPr>
                <a:spLocks/>
              </p:cNvSpPr>
              <p:nvPr/>
            </p:nvSpPr>
            <p:spPr bwMode="auto">
              <a:xfrm>
                <a:off x="3703045" y="5624859"/>
                <a:ext cx="19050" cy="123825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12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8"/>
                  </a:cxn>
                  <a:cxn ang="0">
                    <a:pos x="12" y="78"/>
                  </a:cxn>
                </a:cxnLst>
                <a:rect l="0" t="0" r="r" b="b"/>
                <a:pathLst>
                  <a:path w="12" h="78">
                    <a:moveTo>
                      <a:pt x="12" y="78"/>
                    </a:moveTo>
                    <a:lnTo>
                      <a:pt x="1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1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8" name="Freeform 102"/>
              <p:cNvSpPr>
                <a:spLocks/>
              </p:cNvSpPr>
              <p:nvPr/>
            </p:nvSpPr>
            <p:spPr bwMode="auto">
              <a:xfrm>
                <a:off x="3758607" y="5734397"/>
                <a:ext cx="17463" cy="1746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69" name="Freeform 103"/>
              <p:cNvSpPr>
                <a:spLocks/>
              </p:cNvSpPr>
              <p:nvPr/>
            </p:nvSpPr>
            <p:spPr bwMode="auto">
              <a:xfrm>
                <a:off x="3052170" y="5762972"/>
                <a:ext cx="739775" cy="190500"/>
              </a:xfrm>
              <a:custGeom>
                <a:avLst/>
                <a:gdLst/>
                <a:ahLst/>
                <a:cxnLst>
                  <a:cxn ang="0">
                    <a:pos x="466" y="120"/>
                  </a:cxn>
                  <a:cxn ang="0">
                    <a:pos x="466" y="120"/>
                  </a:cxn>
                  <a:cxn ang="0">
                    <a:pos x="233" y="109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11"/>
                  </a:cxn>
                  <a:cxn ang="0">
                    <a:pos x="466" y="19"/>
                  </a:cxn>
                  <a:cxn ang="0">
                    <a:pos x="466" y="19"/>
                  </a:cxn>
                  <a:cxn ang="0">
                    <a:pos x="466" y="120"/>
                  </a:cxn>
                  <a:cxn ang="0">
                    <a:pos x="466" y="120"/>
                  </a:cxn>
                </a:cxnLst>
                <a:rect l="0" t="0" r="r" b="b"/>
                <a:pathLst>
                  <a:path w="466" h="120">
                    <a:moveTo>
                      <a:pt x="466" y="120"/>
                    </a:moveTo>
                    <a:lnTo>
                      <a:pt x="466" y="120"/>
                    </a:lnTo>
                    <a:lnTo>
                      <a:pt x="233" y="10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11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0" name="Freeform 105"/>
              <p:cNvSpPr>
                <a:spLocks/>
              </p:cNvSpPr>
              <p:nvPr/>
            </p:nvSpPr>
            <p:spPr bwMode="auto">
              <a:xfrm>
                <a:off x="3674470" y="5807422"/>
                <a:ext cx="19050" cy="123825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12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8"/>
                  </a:cxn>
                  <a:cxn ang="0">
                    <a:pos x="12" y="78"/>
                  </a:cxn>
                </a:cxnLst>
                <a:rect l="0" t="0" r="r" b="b"/>
                <a:pathLst>
                  <a:path w="12" h="78">
                    <a:moveTo>
                      <a:pt x="12" y="78"/>
                    </a:moveTo>
                    <a:lnTo>
                      <a:pt x="1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1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1" name="Freeform 106"/>
              <p:cNvSpPr>
                <a:spLocks/>
              </p:cNvSpPr>
              <p:nvPr/>
            </p:nvSpPr>
            <p:spPr bwMode="auto">
              <a:xfrm>
                <a:off x="3645895" y="5807422"/>
                <a:ext cx="20638" cy="123825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3" h="78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2" name="Freeform 107"/>
              <p:cNvSpPr>
                <a:spLocks/>
              </p:cNvSpPr>
              <p:nvPr/>
            </p:nvSpPr>
            <p:spPr bwMode="auto">
              <a:xfrm>
                <a:off x="3730032" y="5810597"/>
                <a:ext cx="20638" cy="123825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3" h="78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3" name="Freeform 108"/>
              <p:cNvSpPr>
                <a:spLocks/>
              </p:cNvSpPr>
              <p:nvPr/>
            </p:nvSpPr>
            <p:spPr bwMode="auto">
              <a:xfrm>
                <a:off x="3703045" y="5807422"/>
                <a:ext cx="19050" cy="123825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12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8"/>
                  </a:cxn>
                  <a:cxn ang="0">
                    <a:pos x="12" y="78"/>
                  </a:cxn>
                </a:cxnLst>
                <a:rect l="0" t="0" r="r" b="b"/>
                <a:pathLst>
                  <a:path w="12" h="78">
                    <a:moveTo>
                      <a:pt x="12" y="78"/>
                    </a:moveTo>
                    <a:lnTo>
                      <a:pt x="12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12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4" name="Freeform 109"/>
              <p:cNvSpPr>
                <a:spLocks/>
              </p:cNvSpPr>
              <p:nvPr/>
            </p:nvSpPr>
            <p:spPr bwMode="auto">
              <a:xfrm>
                <a:off x="3758607" y="5920134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lnTo>
                      <a:pt x="11" y="5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5" name="Freeform 110"/>
              <p:cNvSpPr>
                <a:spLocks/>
              </p:cNvSpPr>
              <p:nvPr/>
            </p:nvSpPr>
            <p:spPr bwMode="auto">
              <a:xfrm>
                <a:off x="3814170" y="5242272"/>
                <a:ext cx="20638" cy="714375"/>
              </a:xfrm>
              <a:custGeom>
                <a:avLst/>
                <a:gdLst/>
                <a:ahLst/>
                <a:cxnLst>
                  <a:cxn ang="0">
                    <a:pos x="11" y="450"/>
                  </a:cxn>
                  <a:cxn ang="0">
                    <a:pos x="11" y="450"/>
                  </a:cxn>
                  <a:cxn ang="0">
                    <a:pos x="0" y="448"/>
                  </a:cxn>
                  <a:cxn ang="0">
                    <a:pos x="0" y="448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1" y="450"/>
                  </a:cxn>
                  <a:cxn ang="0">
                    <a:pos x="11" y="450"/>
                  </a:cxn>
                </a:cxnLst>
                <a:rect l="0" t="0" r="r" b="b"/>
                <a:pathLst>
                  <a:path w="13" h="450">
                    <a:moveTo>
                      <a:pt x="11" y="450"/>
                    </a:moveTo>
                    <a:lnTo>
                      <a:pt x="11" y="45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450"/>
                    </a:lnTo>
                    <a:lnTo>
                      <a:pt x="11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6" name="Freeform 111"/>
              <p:cNvSpPr>
                <a:spLocks/>
              </p:cNvSpPr>
              <p:nvPr/>
            </p:nvSpPr>
            <p:spPr bwMode="auto">
              <a:xfrm>
                <a:off x="3849095" y="5218459"/>
                <a:ext cx="823913" cy="808038"/>
              </a:xfrm>
              <a:custGeom>
                <a:avLst/>
                <a:gdLst/>
                <a:ahLst/>
                <a:cxnLst>
                  <a:cxn ang="0">
                    <a:pos x="519" y="509"/>
                  </a:cxn>
                  <a:cxn ang="0">
                    <a:pos x="519" y="509"/>
                  </a:cxn>
                  <a:cxn ang="0">
                    <a:pos x="259" y="507"/>
                  </a:cxn>
                  <a:cxn ang="0">
                    <a:pos x="0" y="500"/>
                  </a:cxn>
                  <a:cxn ang="0">
                    <a:pos x="0" y="50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19" y="2"/>
                  </a:cxn>
                  <a:cxn ang="0">
                    <a:pos x="519" y="2"/>
                  </a:cxn>
                  <a:cxn ang="0">
                    <a:pos x="519" y="509"/>
                  </a:cxn>
                  <a:cxn ang="0">
                    <a:pos x="519" y="509"/>
                  </a:cxn>
                </a:cxnLst>
                <a:rect l="0" t="0" r="r" b="b"/>
                <a:pathLst>
                  <a:path w="519" h="509">
                    <a:moveTo>
                      <a:pt x="519" y="509"/>
                    </a:moveTo>
                    <a:lnTo>
                      <a:pt x="519" y="509"/>
                    </a:lnTo>
                    <a:lnTo>
                      <a:pt x="259" y="507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19" y="2"/>
                    </a:lnTo>
                    <a:lnTo>
                      <a:pt x="519" y="2"/>
                    </a:lnTo>
                    <a:lnTo>
                      <a:pt x="519" y="509"/>
                    </a:lnTo>
                    <a:lnTo>
                      <a:pt x="519" y="509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7" name="Freeform 112"/>
              <p:cNvSpPr>
                <a:spLocks/>
              </p:cNvSpPr>
              <p:nvPr/>
            </p:nvSpPr>
            <p:spPr bwMode="auto">
              <a:xfrm>
                <a:off x="3836395" y="5207347"/>
                <a:ext cx="847725" cy="830263"/>
              </a:xfrm>
              <a:custGeom>
                <a:avLst/>
                <a:gdLst/>
                <a:ahLst/>
                <a:cxnLst>
                  <a:cxn ang="0">
                    <a:pos x="527" y="516"/>
                  </a:cxn>
                  <a:cxn ang="0">
                    <a:pos x="527" y="509"/>
                  </a:cxn>
                  <a:cxn ang="0">
                    <a:pos x="527" y="509"/>
                  </a:cxn>
                  <a:cxn ang="0">
                    <a:pos x="267" y="507"/>
                  </a:cxn>
                  <a:cxn ang="0">
                    <a:pos x="8" y="500"/>
                  </a:cxn>
                  <a:cxn ang="0">
                    <a:pos x="8" y="507"/>
                  </a:cxn>
                  <a:cxn ang="0">
                    <a:pos x="15" y="507"/>
                  </a:cxn>
                  <a:cxn ang="0">
                    <a:pos x="15" y="507"/>
                  </a:cxn>
                  <a:cxn ang="0">
                    <a:pos x="15" y="7"/>
                  </a:cxn>
                  <a:cxn ang="0">
                    <a:pos x="8" y="7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527" y="16"/>
                  </a:cxn>
                  <a:cxn ang="0">
                    <a:pos x="527" y="9"/>
                  </a:cxn>
                  <a:cxn ang="0">
                    <a:pos x="519" y="9"/>
                  </a:cxn>
                  <a:cxn ang="0">
                    <a:pos x="519" y="9"/>
                  </a:cxn>
                  <a:cxn ang="0">
                    <a:pos x="519" y="516"/>
                  </a:cxn>
                  <a:cxn ang="0">
                    <a:pos x="527" y="516"/>
                  </a:cxn>
                  <a:cxn ang="0">
                    <a:pos x="527" y="509"/>
                  </a:cxn>
                  <a:cxn ang="0">
                    <a:pos x="527" y="516"/>
                  </a:cxn>
                  <a:cxn ang="0">
                    <a:pos x="534" y="516"/>
                  </a:cxn>
                  <a:cxn ang="0">
                    <a:pos x="534" y="516"/>
                  </a:cxn>
                  <a:cxn ang="0">
                    <a:pos x="534" y="9"/>
                  </a:cxn>
                  <a:cxn ang="0">
                    <a:pos x="534" y="2"/>
                  </a:cxn>
                  <a:cxn ang="0">
                    <a:pos x="527" y="2"/>
                  </a:cxn>
                  <a:cxn ang="0">
                    <a:pos x="527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507"/>
                  </a:cxn>
                  <a:cxn ang="0">
                    <a:pos x="0" y="514"/>
                  </a:cxn>
                  <a:cxn ang="0">
                    <a:pos x="8" y="514"/>
                  </a:cxn>
                  <a:cxn ang="0">
                    <a:pos x="8" y="514"/>
                  </a:cxn>
                  <a:cxn ang="0">
                    <a:pos x="267" y="521"/>
                  </a:cxn>
                  <a:cxn ang="0">
                    <a:pos x="527" y="523"/>
                  </a:cxn>
                  <a:cxn ang="0">
                    <a:pos x="534" y="523"/>
                  </a:cxn>
                  <a:cxn ang="0">
                    <a:pos x="534" y="516"/>
                  </a:cxn>
                  <a:cxn ang="0">
                    <a:pos x="527" y="516"/>
                  </a:cxn>
                </a:cxnLst>
                <a:rect l="0" t="0" r="r" b="b"/>
                <a:pathLst>
                  <a:path w="534" h="523">
                    <a:moveTo>
                      <a:pt x="527" y="516"/>
                    </a:moveTo>
                    <a:lnTo>
                      <a:pt x="527" y="509"/>
                    </a:lnTo>
                    <a:lnTo>
                      <a:pt x="527" y="509"/>
                    </a:lnTo>
                    <a:lnTo>
                      <a:pt x="267" y="507"/>
                    </a:lnTo>
                    <a:lnTo>
                      <a:pt x="8" y="500"/>
                    </a:lnTo>
                    <a:lnTo>
                      <a:pt x="8" y="507"/>
                    </a:lnTo>
                    <a:lnTo>
                      <a:pt x="15" y="507"/>
                    </a:lnTo>
                    <a:lnTo>
                      <a:pt x="15" y="507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527" y="16"/>
                    </a:lnTo>
                    <a:lnTo>
                      <a:pt x="527" y="9"/>
                    </a:lnTo>
                    <a:lnTo>
                      <a:pt x="519" y="9"/>
                    </a:lnTo>
                    <a:lnTo>
                      <a:pt x="519" y="9"/>
                    </a:lnTo>
                    <a:lnTo>
                      <a:pt x="519" y="516"/>
                    </a:lnTo>
                    <a:lnTo>
                      <a:pt x="527" y="516"/>
                    </a:lnTo>
                    <a:lnTo>
                      <a:pt x="527" y="509"/>
                    </a:lnTo>
                    <a:lnTo>
                      <a:pt x="527" y="516"/>
                    </a:lnTo>
                    <a:lnTo>
                      <a:pt x="534" y="516"/>
                    </a:lnTo>
                    <a:lnTo>
                      <a:pt x="534" y="516"/>
                    </a:lnTo>
                    <a:lnTo>
                      <a:pt x="534" y="9"/>
                    </a:lnTo>
                    <a:lnTo>
                      <a:pt x="534" y="2"/>
                    </a:lnTo>
                    <a:lnTo>
                      <a:pt x="527" y="2"/>
                    </a:lnTo>
                    <a:lnTo>
                      <a:pt x="527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07"/>
                    </a:lnTo>
                    <a:lnTo>
                      <a:pt x="0" y="514"/>
                    </a:lnTo>
                    <a:lnTo>
                      <a:pt x="8" y="514"/>
                    </a:lnTo>
                    <a:lnTo>
                      <a:pt x="8" y="514"/>
                    </a:lnTo>
                    <a:lnTo>
                      <a:pt x="267" y="521"/>
                    </a:lnTo>
                    <a:lnTo>
                      <a:pt x="527" y="523"/>
                    </a:lnTo>
                    <a:lnTo>
                      <a:pt x="534" y="523"/>
                    </a:lnTo>
                    <a:lnTo>
                      <a:pt x="534" y="516"/>
                    </a:lnTo>
                    <a:lnTo>
                      <a:pt x="527" y="5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8" name="Freeform 113"/>
              <p:cNvSpPr>
                <a:spLocks/>
              </p:cNvSpPr>
              <p:nvPr/>
            </p:nvSpPr>
            <p:spPr bwMode="auto">
              <a:xfrm>
                <a:off x="3876082" y="5243859"/>
                <a:ext cx="742950" cy="166688"/>
              </a:xfrm>
              <a:custGeom>
                <a:avLst/>
                <a:gdLst/>
                <a:ahLst/>
                <a:cxnLst>
                  <a:cxn ang="0">
                    <a:pos x="468" y="105"/>
                  </a:cxn>
                  <a:cxn ang="0">
                    <a:pos x="468" y="105"/>
                  </a:cxn>
                  <a:cxn ang="0">
                    <a:pos x="233" y="103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68" y="2"/>
                  </a:cxn>
                  <a:cxn ang="0">
                    <a:pos x="468" y="2"/>
                  </a:cxn>
                  <a:cxn ang="0">
                    <a:pos x="468" y="105"/>
                  </a:cxn>
                  <a:cxn ang="0">
                    <a:pos x="468" y="105"/>
                  </a:cxn>
                </a:cxnLst>
                <a:rect l="0" t="0" r="r" b="b"/>
                <a:pathLst>
                  <a:path w="468" h="105">
                    <a:moveTo>
                      <a:pt x="468" y="105"/>
                    </a:moveTo>
                    <a:lnTo>
                      <a:pt x="468" y="105"/>
                    </a:lnTo>
                    <a:lnTo>
                      <a:pt x="233" y="103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8" y="105"/>
                    </a:lnTo>
                    <a:lnTo>
                      <a:pt x="468" y="105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79" name="Freeform 114"/>
              <p:cNvSpPr>
                <a:spLocks/>
              </p:cNvSpPr>
              <p:nvPr/>
            </p:nvSpPr>
            <p:spPr bwMode="auto">
              <a:xfrm>
                <a:off x="3864970" y="5232747"/>
                <a:ext cx="765175" cy="188913"/>
              </a:xfrm>
              <a:custGeom>
                <a:avLst/>
                <a:gdLst/>
                <a:ahLst/>
                <a:cxnLst>
                  <a:cxn ang="0">
                    <a:pos x="475" y="112"/>
                  </a:cxn>
                  <a:cxn ang="0">
                    <a:pos x="475" y="104"/>
                  </a:cxn>
                  <a:cxn ang="0">
                    <a:pos x="475" y="104"/>
                  </a:cxn>
                  <a:cxn ang="0">
                    <a:pos x="240" y="103"/>
                  </a:cxn>
                  <a:cxn ang="0">
                    <a:pos x="7" y="101"/>
                  </a:cxn>
                  <a:cxn ang="0">
                    <a:pos x="7" y="108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475" y="16"/>
                  </a:cxn>
                  <a:cxn ang="0">
                    <a:pos x="475" y="9"/>
                  </a:cxn>
                  <a:cxn ang="0">
                    <a:pos x="468" y="9"/>
                  </a:cxn>
                  <a:cxn ang="0">
                    <a:pos x="468" y="9"/>
                  </a:cxn>
                  <a:cxn ang="0">
                    <a:pos x="468" y="112"/>
                  </a:cxn>
                  <a:cxn ang="0">
                    <a:pos x="475" y="112"/>
                  </a:cxn>
                  <a:cxn ang="0">
                    <a:pos x="475" y="104"/>
                  </a:cxn>
                  <a:cxn ang="0">
                    <a:pos x="475" y="112"/>
                  </a:cxn>
                  <a:cxn ang="0">
                    <a:pos x="482" y="112"/>
                  </a:cxn>
                  <a:cxn ang="0">
                    <a:pos x="482" y="112"/>
                  </a:cxn>
                  <a:cxn ang="0">
                    <a:pos x="482" y="9"/>
                  </a:cxn>
                  <a:cxn ang="0">
                    <a:pos x="482" y="9"/>
                  </a:cxn>
                  <a:cxn ang="0">
                    <a:pos x="480" y="6"/>
                  </a:cxn>
                  <a:cxn ang="0">
                    <a:pos x="478" y="4"/>
                  </a:cxn>
                  <a:cxn ang="0">
                    <a:pos x="477" y="2"/>
                  </a:cxn>
                  <a:cxn ang="0">
                    <a:pos x="475" y="2"/>
                  </a:cxn>
                  <a:cxn ang="0">
                    <a:pos x="47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2"/>
                  </a:cxn>
                  <a:cxn ang="0">
                    <a:pos x="2" y="113"/>
                  </a:cxn>
                  <a:cxn ang="0">
                    <a:pos x="4" y="115"/>
                  </a:cxn>
                  <a:cxn ang="0">
                    <a:pos x="7" y="115"/>
                  </a:cxn>
                  <a:cxn ang="0">
                    <a:pos x="7" y="115"/>
                  </a:cxn>
                  <a:cxn ang="0">
                    <a:pos x="240" y="117"/>
                  </a:cxn>
                  <a:cxn ang="0">
                    <a:pos x="475" y="119"/>
                  </a:cxn>
                  <a:cxn ang="0">
                    <a:pos x="475" y="119"/>
                  </a:cxn>
                  <a:cxn ang="0">
                    <a:pos x="477" y="119"/>
                  </a:cxn>
                  <a:cxn ang="0">
                    <a:pos x="478" y="117"/>
                  </a:cxn>
                  <a:cxn ang="0">
                    <a:pos x="478" y="117"/>
                  </a:cxn>
                  <a:cxn ang="0">
                    <a:pos x="480" y="115"/>
                  </a:cxn>
                  <a:cxn ang="0">
                    <a:pos x="482" y="112"/>
                  </a:cxn>
                  <a:cxn ang="0">
                    <a:pos x="475" y="112"/>
                  </a:cxn>
                </a:cxnLst>
                <a:rect l="0" t="0" r="r" b="b"/>
                <a:pathLst>
                  <a:path w="482" h="119">
                    <a:moveTo>
                      <a:pt x="475" y="112"/>
                    </a:moveTo>
                    <a:lnTo>
                      <a:pt x="475" y="104"/>
                    </a:lnTo>
                    <a:lnTo>
                      <a:pt x="475" y="104"/>
                    </a:lnTo>
                    <a:lnTo>
                      <a:pt x="240" y="103"/>
                    </a:lnTo>
                    <a:lnTo>
                      <a:pt x="7" y="101"/>
                    </a:lnTo>
                    <a:lnTo>
                      <a:pt x="7" y="108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75" y="16"/>
                    </a:lnTo>
                    <a:lnTo>
                      <a:pt x="475" y="9"/>
                    </a:lnTo>
                    <a:lnTo>
                      <a:pt x="468" y="9"/>
                    </a:lnTo>
                    <a:lnTo>
                      <a:pt x="468" y="9"/>
                    </a:lnTo>
                    <a:lnTo>
                      <a:pt x="468" y="112"/>
                    </a:lnTo>
                    <a:lnTo>
                      <a:pt x="475" y="112"/>
                    </a:lnTo>
                    <a:lnTo>
                      <a:pt x="475" y="104"/>
                    </a:lnTo>
                    <a:lnTo>
                      <a:pt x="475" y="112"/>
                    </a:lnTo>
                    <a:lnTo>
                      <a:pt x="482" y="112"/>
                    </a:lnTo>
                    <a:lnTo>
                      <a:pt x="482" y="112"/>
                    </a:lnTo>
                    <a:lnTo>
                      <a:pt x="482" y="9"/>
                    </a:lnTo>
                    <a:lnTo>
                      <a:pt x="482" y="9"/>
                    </a:lnTo>
                    <a:lnTo>
                      <a:pt x="480" y="6"/>
                    </a:lnTo>
                    <a:lnTo>
                      <a:pt x="478" y="4"/>
                    </a:lnTo>
                    <a:lnTo>
                      <a:pt x="477" y="2"/>
                    </a:lnTo>
                    <a:lnTo>
                      <a:pt x="475" y="2"/>
                    </a:lnTo>
                    <a:lnTo>
                      <a:pt x="47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2" y="113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240" y="117"/>
                    </a:lnTo>
                    <a:lnTo>
                      <a:pt x="475" y="119"/>
                    </a:lnTo>
                    <a:lnTo>
                      <a:pt x="475" y="119"/>
                    </a:lnTo>
                    <a:lnTo>
                      <a:pt x="477" y="119"/>
                    </a:lnTo>
                    <a:lnTo>
                      <a:pt x="478" y="117"/>
                    </a:lnTo>
                    <a:lnTo>
                      <a:pt x="478" y="117"/>
                    </a:lnTo>
                    <a:lnTo>
                      <a:pt x="480" y="115"/>
                    </a:lnTo>
                    <a:lnTo>
                      <a:pt x="482" y="112"/>
                    </a:lnTo>
                    <a:lnTo>
                      <a:pt x="475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0" name="Freeform 115"/>
              <p:cNvSpPr>
                <a:spLocks/>
              </p:cNvSpPr>
              <p:nvPr/>
            </p:nvSpPr>
            <p:spPr bwMode="auto">
              <a:xfrm>
                <a:off x="4498382" y="5264497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1" name="Freeform 116"/>
              <p:cNvSpPr>
                <a:spLocks/>
              </p:cNvSpPr>
              <p:nvPr/>
            </p:nvSpPr>
            <p:spPr bwMode="auto">
              <a:xfrm>
                <a:off x="4469807" y="5264497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2" name="Freeform 117"/>
              <p:cNvSpPr>
                <a:spLocks/>
              </p:cNvSpPr>
              <p:nvPr/>
            </p:nvSpPr>
            <p:spPr bwMode="auto">
              <a:xfrm>
                <a:off x="4553945" y="5264497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3" name="Freeform 118"/>
              <p:cNvSpPr>
                <a:spLocks/>
              </p:cNvSpPr>
              <p:nvPr/>
            </p:nvSpPr>
            <p:spPr bwMode="auto">
              <a:xfrm>
                <a:off x="4526957" y="5264497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4" name="Freeform 119"/>
              <p:cNvSpPr>
                <a:spLocks/>
              </p:cNvSpPr>
              <p:nvPr/>
            </p:nvSpPr>
            <p:spPr bwMode="auto">
              <a:xfrm>
                <a:off x="4582520" y="5375622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lnTo>
                      <a:pt x="11" y="6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5" name="Freeform 120"/>
              <p:cNvSpPr>
                <a:spLocks/>
              </p:cNvSpPr>
              <p:nvPr/>
            </p:nvSpPr>
            <p:spPr bwMode="auto">
              <a:xfrm>
                <a:off x="3876082" y="5426422"/>
                <a:ext cx="742950" cy="171450"/>
              </a:xfrm>
              <a:custGeom>
                <a:avLst/>
                <a:gdLst/>
                <a:ahLst/>
                <a:cxnLst>
                  <a:cxn ang="0">
                    <a:pos x="468" y="108"/>
                  </a:cxn>
                  <a:cxn ang="0">
                    <a:pos x="468" y="108"/>
                  </a:cxn>
                  <a:cxn ang="0">
                    <a:pos x="233" y="106"/>
                  </a:cxn>
                  <a:cxn ang="0">
                    <a:pos x="0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4"/>
                  </a:cxn>
                  <a:cxn ang="0">
                    <a:pos x="468" y="4"/>
                  </a:cxn>
                  <a:cxn ang="0">
                    <a:pos x="468" y="4"/>
                  </a:cxn>
                  <a:cxn ang="0">
                    <a:pos x="468" y="108"/>
                  </a:cxn>
                  <a:cxn ang="0">
                    <a:pos x="468" y="108"/>
                  </a:cxn>
                </a:cxnLst>
                <a:rect l="0" t="0" r="r" b="b"/>
                <a:pathLst>
                  <a:path w="468" h="108">
                    <a:moveTo>
                      <a:pt x="468" y="108"/>
                    </a:moveTo>
                    <a:lnTo>
                      <a:pt x="468" y="108"/>
                    </a:lnTo>
                    <a:lnTo>
                      <a:pt x="233" y="106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4"/>
                    </a:lnTo>
                    <a:lnTo>
                      <a:pt x="468" y="4"/>
                    </a:lnTo>
                    <a:lnTo>
                      <a:pt x="468" y="4"/>
                    </a:lnTo>
                    <a:lnTo>
                      <a:pt x="468" y="108"/>
                    </a:lnTo>
                    <a:lnTo>
                      <a:pt x="468" y="108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6" name="Freeform 121"/>
              <p:cNvSpPr>
                <a:spLocks/>
              </p:cNvSpPr>
              <p:nvPr/>
            </p:nvSpPr>
            <p:spPr bwMode="auto">
              <a:xfrm>
                <a:off x="3864970" y="5415309"/>
                <a:ext cx="765175" cy="193675"/>
              </a:xfrm>
              <a:custGeom>
                <a:avLst/>
                <a:gdLst/>
                <a:ahLst/>
                <a:cxnLst>
                  <a:cxn ang="0">
                    <a:pos x="475" y="115"/>
                  </a:cxn>
                  <a:cxn ang="0">
                    <a:pos x="475" y="108"/>
                  </a:cxn>
                  <a:cxn ang="0">
                    <a:pos x="475" y="108"/>
                  </a:cxn>
                  <a:cxn ang="0">
                    <a:pos x="240" y="106"/>
                  </a:cxn>
                  <a:cxn ang="0">
                    <a:pos x="7" y="102"/>
                  </a:cxn>
                  <a:cxn ang="0">
                    <a:pos x="7" y="110"/>
                  </a:cxn>
                  <a:cxn ang="0">
                    <a:pos x="14" y="110"/>
                  </a:cxn>
                  <a:cxn ang="0">
                    <a:pos x="14" y="11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18"/>
                  </a:cxn>
                  <a:cxn ang="0">
                    <a:pos x="475" y="18"/>
                  </a:cxn>
                  <a:cxn ang="0">
                    <a:pos x="475" y="11"/>
                  </a:cxn>
                  <a:cxn ang="0">
                    <a:pos x="468" y="11"/>
                  </a:cxn>
                  <a:cxn ang="0">
                    <a:pos x="468" y="11"/>
                  </a:cxn>
                  <a:cxn ang="0">
                    <a:pos x="468" y="115"/>
                  </a:cxn>
                  <a:cxn ang="0">
                    <a:pos x="475" y="115"/>
                  </a:cxn>
                  <a:cxn ang="0">
                    <a:pos x="475" y="108"/>
                  </a:cxn>
                  <a:cxn ang="0">
                    <a:pos x="475" y="115"/>
                  </a:cxn>
                  <a:cxn ang="0">
                    <a:pos x="482" y="115"/>
                  </a:cxn>
                  <a:cxn ang="0">
                    <a:pos x="482" y="115"/>
                  </a:cxn>
                  <a:cxn ang="0">
                    <a:pos x="482" y="11"/>
                  </a:cxn>
                  <a:cxn ang="0">
                    <a:pos x="482" y="11"/>
                  </a:cxn>
                  <a:cxn ang="0">
                    <a:pos x="480" y="9"/>
                  </a:cxn>
                  <a:cxn ang="0">
                    <a:pos x="478" y="5"/>
                  </a:cxn>
                  <a:cxn ang="0">
                    <a:pos x="477" y="4"/>
                  </a:cxn>
                  <a:cxn ang="0">
                    <a:pos x="475" y="4"/>
                  </a:cxn>
                  <a:cxn ang="0">
                    <a:pos x="475" y="4"/>
                  </a:cxn>
                  <a:cxn ang="0">
                    <a:pos x="240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1"/>
                  </a:cxn>
                  <a:cxn ang="0">
                    <a:pos x="2" y="115"/>
                  </a:cxn>
                  <a:cxn ang="0">
                    <a:pos x="4" y="117"/>
                  </a:cxn>
                  <a:cxn ang="0">
                    <a:pos x="7" y="117"/>
                  </a:cxn>
                  <a:cxn ang="0">
                    <a:pos x="7" y="117"/>
                  </a:cxn>
                  <a:cxn ang="0">
                    <a:pos x="240" y="120"/>
                  </a:cxn>
                  <a:cxn ang="0">
                    <a:pos x="473" y="122"/>
                  </a:cxn>
                  <a:cxn ang="0">
                    <a:pos x="473" y="122"/>
                  </a:cxn>
                  <a:cxn ang="0">
                    <a:pos x="477" y="120"/>
                  </a:cxn>
                  <a:cxn ang="0">
                    <a:pos x="478" y="118"/>
                  </a:cxn>
                  <a:cxn ang="0">
                    <a:pos x="478" y="118"/>
                  </a:cxn>
                  <a:cxn ang="0">
                    <a:pos x="480" y="117"/>
                  </a:cxn>
                  <a:cxn ang="0">
                    <a:pos x="482" y="115"/>
                  </a:cxn>
                  <a:cxn ang="0">
                    <a:pos x="475" y="115"/>
                  </a:cxn>
                </a:cxnLst>
                <a:rect l="0" t="0" r="r" b="b"/>
                <a:pathLst>
                  <a:path w="482" h="122">
                    <a:moveTo>
                      <a:pt x="475" y="115"/>
                    </a:moveTo>
                    <a:lnTo>
                      <a:pt x="475" y="108"/>
                    </a:lnTo>
                    <a:lnTo>
                      <a:pt x="475" y="108"/>
                    </a:lnTo>
                    <a:lnTo>
                      <a:pt x="240" y="106"/>
                    </a:lnTo>
                    <a:lnTo>
                      <a:pt x="7" y="102"/>
                    </a:lnTo>
                    <a:lnTo>
                      <a:pt x="7" y="110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18"/>
                    </a:lnTo>
                    <a:lnTo>
                      <a:pt x="475" y="18"/>
                    </a:lnTo>
                    <a:lnTo>
                      <a:pt x="475" y="11"/>
                    </a:lnTo>
                    <a:lnTo>
                      <a:pt x="468" y="11"/>
                    </a:lnTo>
                    <a:lnTo>
                      <a:pt x="468" y="11"/>
                    </a:lnTo>
                    <a:lnTo>
                      <a:pt x="468" y="115"/>
                    </a:lnTo>
                    <a:lnTo>
                      <a:pt x="475" y="115"/>
                    </a:lnTo>
                    <a:lnTo>
                      <a:pt x="475" y="108"/>
                    </a:lnTo>
                    <a:lnTo>
                      <a:pt x="475" y="115"/>
                    </a:lnTo>
                    <a:lnTo>
                      <a:pt x="482" y="115"/>
                    </a:lnTo>
                    <a:lnTo>
                      <a:pt x="482" y="115"/>
                    </a:lnTo>
                    <a:lnTo>
                      <a:pt x="482" y="11"/>
                    </a:lnTo>
                    <a:lnTo>
                      <a:pt x="482" y="11"/>
                    </a:lnTo>
                    <a:lnTo>
                      <a:pt x="480" y="9"/>
                    </a:lnTo>
                    <a:lnTo>
                      <a:pt x="478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5" y="4"/>
                    </a:lnTo>
                    <a:lnTo>
                      <a:pt x="24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2" y="115"/>
                    </a:lnTo>
                    <a:lnTo>
                      <a:pt x="4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240" y="120"/>
                    </a:lnTo>
                    <a:lnTo>
                      <a:pt x="473" y="122"/>
                    </a:lnTo>
                    <a:lnTo>
                      <a:pt x="473" y="122"/>
                    </a:lnTo>
                    <a:lnTo>
                      <a:pt x="477" y="120"/>
                    </a:lnTo>
                    <a:lnTo>
                      <a:pt x="478" y="118"/>
                    </a:lnTo>
                    <a:lnTo>
                      <a:pt x="478" y="118"/>
                    </a:lnTo>
                    <a:lnTo>
                      <a:pt x="480" y="117"/>
                    </a:lnTo>
                    <a:lnTo>
                      <a:pt x="482" y="115"/>
                    </a:lnTo>
                    <a:lnTo>
                      <a:pt x="475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7" name="Freeform 122"/>
              <p:cNvSpPr>
                <a:spLocks/>
              </p:cNvSpPr>
              <p:nvPr/>
            </p:nvSpPr>
            <p:spPr bwMode="auto">
              <a:xfrm>
                <a:off x="4498382" y="5451822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8" name="Freeform 123"/>
              <p:cNvSpPr>
                <a:spLocks/>
              </p:cNvSpPr>
              <p:nvPr/>
            </p:nvSpPr>
            <p:spPr bwMode="auto">
              <a:xfrm>
                <a:off x="4469807" y="5451822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89" name="Freeform 124"/>
              <p:cNvSpPr>
                <a:spLocks/>
              </p:cNvSpPr>
              <p:nvPr/>
            </p:nvSpPr>
            <p:spPr bwMode="auto">
              <a:xfrm>
                <a:off x="4553945" y="5451822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0" name="Freeform 125"/>
              <p:cNvSpPr>
                <a:spLocks/>
              </p:cNvSpPr>
              <p:nvPr/>
            </p:nvSpPr>
            <p:spPr bwMode="auto">
              <a:xfrm>
                <a:off x="4526957" y="5451822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1" name="Freeform 126"/>
              <p:cNvSpPr>
                <a:spLocks/>
              </p:cNvSpPr>
              <p:nvPr/>
            </p:nvSpPr>
            <p:spPr bwMode="auto">
              <a:xfrm>
                <a:off x="4582520" y="5561359"/>
                <a:ext cx="17463" cy="1587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9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11" y="5"/>
                    </a:lnTo>
                    <a:lnTo>
                      <a:pt x="9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2" name="Freeform 127"/>
              <p:cNvSpPr>
                <a:spLocks/>
              </p:cNvSpPr>
              <p:nvPr/>
            </p:nvSpPr>
            <p:spPr bwMode="auto">
              <a:xfrm>
                <a:off x="3876082" y="5612159"/>
                <a:ext cx="742950" cy="169863"/>
              </a:xfrm>
              <a:custGeom>
                <a:avLst/>
                <a:gdLst/>
                <a:ahLst/>
                <a:cxnLst>
                  <a:cxn ang="0">
                    <a:pos x="466" y="107"/>
                  </a:cxn>
                  <a:cxn ang="0">
                    <a:pos x="466" y="107"/>
                  </a:cxn>
                  <a:cxn ang="0">
                    <a:pos x="233" y="106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3"/>
                  </a:cxn>
                  <a:cxn ang="0">
                    <a:pos x="468" y="5"/>
                  </a:cxn>
                  <a:cxn ang="0">
                    <a:pos x="468" y="5"/>
                  </a:cxn>
                  <a:cxn ang="0">
                    <a:pos x="466" y="107"/>
                  </a:cxn>
                  <a:cxn ang="0">
                    <a:pos x="466" y="107"/>
                  </a:cxn>
                </a:cxnLst>
                <a:rect l="0" t="0" r="r" b="b"/>
                <a:pathLst>
                  <a:path w="468" h="107">
                    <a:moveTo>
                      <a:pt x="466" y="107"/>
                    </a:moveTo>
                    <a:lnTo>
                      <a:pt x="466" y="107"/>
                    </a:lnTo>
                    <a:lnTo>
                      <a:pt x="233" y="106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3"/>
                    </a:lnTo>
                    <a:lnTo>
                      <a:pt x="468" y="5"/>
                    </a:lnTo>
                    <a:lnTo>
                      <a:pt x="468" y="5"/>
                    </a:lnTo>
                    <a:lnTo>
                      <a:pt x="466" y="107"/>
                    </a:lnTo>
                    <a:lnTo>
                      <a:pt x="466" y="10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3" name="Freeform 128"/>
              <p:cNvSpPr>
                <a:spLocks/>
              </p:cNvSpPr>
              <p:nvPr/>
            </p:nvSpPr>
            <p:spPr bwMode="auto">
              <a:xfrm>
                <a:off x="3864970" y="5601047"/>
                <a:ext cx="765175" cy="192088"/>
              </a:xfrm>
              <a:custGeom>
                <a:avLst/>
                <a:gdLst/>
                <a:ahLst/>
                <a:cxnLst>
                  <a:cxn ang="0">
                    <a:pos x="473" y="114"/>
                  </a:cxn>
                  <a:cxn ang="0">
                    <a:pos x="475" y="107"/>
                  </a:cxn>
                  <a:cxn ang="0">
                    <a:pos x="475" y="107"/>
                  </a:cxn>
                  <a:cxn ang="0">
                    <a:pos x="240" y="106"/>
                  </a:cxn>
                  <a:cxn ang="0">
                    <a:pos x="7" y="100"/>
                  </a:cxn>
                  <a:cxn ang="0">
                    <a:pos x="7" y="107"/>
                  </a:cxn>
                  <a:cxn ang="0">
                    <a:pos x="14" y="107"/>
                  </a:cxn>
                  <a:cxn ang="0">
                    <a:pos x="14" y="107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17"/>
                  </a:cxn>
                  <a:cxn ang="0">
                    <a:pos x="473" y="19"/>
                  </a:cxn>
                  <a:cxn ang="0">
                    <a:pos x="475" y="12"/>
                  </a:cxn>
                  <a:cxn ang="0">
                    <a:pos x="468" y="12"/>
                  </a:cxn>
                  <a:cxn ang="0">
                    <a:pos x="468" y="12"/>
                  </a:cxn>
                  <a:cxn ang="0">
                    <a:pos x="466" y="114"/>
                  </a:cxn>
                  <a:cxn ang="0">
                    <a:pos x="473" y="114"/>
                  </a:cxn>
                  <a:cxn ang="0">
                    <a:pos x="475" y="107"/>
                  </a:cxn>
                  <a:cxn ang="0">
                    <a:pos x="473" y="114"/>
                  </a:cxn>
                  <a:cxn ang="0">
                    <a:pos x="480" y="114"/>
                  </a:cxn>
                  <a:cxn ang="0">
                    <a:pos x="480" y="114"/>
                  </a:cxn>
                  <a:cxn ang="0">
                    <a:pos x="482" y="12"/>
                  </a:cxn>
                  <a:cxn ang="0">
                    <a:pos x="482" y="12"/>
                  </a:cxn>
                  <a:cxn ang="0">
                    <a:pos x="480" y="8"/>
                  </a:cxn>
                  <a:cxn ang="0">
                    <a:pos x="478" y="7"/>
                  </a:cxn>
                  <a:cxn ang="0">
                    <a:pos x="477" y="5"/>
                  </a:cxn>
                  <a:cxn ang="0">
                    <a:pos x="475" y="5"/>
                  </a:cxn>
                  <a:cxn ang="0">
                    <a:pos x="475" y="5"/>
                  </a:cxn>
                  <a:cxn ang="0">
                    <a:pos x="240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7"/>
                  </a:cxn>
                  <a:cxn ang="0">
                    <a:pos x="0" y="107"/>
                  </a:cxn>
                  <a:cxn ang="0">
                    <a:pos x="0" y="111"/>
                  </a:cxn>
                  <a:cxn ang="0">
                    <a:pos x="2" y="113"/>
                  </a:cxn>
                  <a:cxn ang="0">
                    <a:pos x="4" y="114"/>
                  </a:cxn>
                  <a:cxn ang="0">
                    <a:pos x="7" y="114"/>
                  </a:cxn>
                  <a:cxn ang="0">
                    <a:pos x="7" y="114"/>
                  </a:cxn>
                  <a:cxn ang="0">
                    <a:pos x="240" y="120"/>
                  </a:cxn>
                  <a:cxn ang="0">
                    <a:pos x="473" y="121"/>
                  </a:cxn>
                  <a:cxn ang="0">
                    <a:pos x="473" y="121"/>
                  </a:cxn>
                  <a:cxn ang="0">
                    <a:pos x="477" y="121"/>
                  </a:cxn>
                  <a:cxn ang="0">
                    <a:pos x="478" y="120"/>
                  </a:cxn>
                  <a:cxn ang="0">
                    <a:pos x="478" y="120"/>
                  </a:cxn>
                  <a:cxn ang="0">
                    <a:pos x="480" y="118"/>
                  </a:cxn>
                  <a:cxn ang="0">
                    <a:pos x="480" y="114"/>
                  </a:cxn>
                  <a:cxn ang="0">
                    <a:pos x="473" y="114"/>
                  </a:cxn>
                </a:cxnLst>
                <a:rect l="0" t="0" r="r" b="b"/>
                <a:pathLst>
                  <a:path w="482" h="121">
                    <a:moveTo>
                      <a:pt x="473" y="114"/>
                    </a:moveTo>
                    <a:lnTo>
                      <a:pt x="475" y="107"/>
                    </a:lnTo>
                    <a:lnTo>
                      <a:pt x="475" y="107"/>
                    </a:lnTo>
                    <a:lnTo>
                      <a:pt x="240" y="106"/>
                    </a:lnTo>
                    <a:lnTo>
                      <a:pt x="7" y="100"/>
                    </a:lnTo>
                    <a:lnTo>
                      <a:pt x="7" y="107"/>
                    </a:lnTo>
                    <a:lnTo>
                      <a:pt x="14" y="107"/>
                    </a:lnTo>
                    <a:lnTo>
                      <a:pt x="14" y="10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17"/>
                    </a:lnTo>
                    <a:lnTo>
                      <a:pt x="473" y="19"/>
                    </a:lnTo>
                    <a:lnTo>
                      <a:pt x="475" y="12"/>
                    </a:lnTo>
                    <a:lnTo>
                      <a:pt x="468" y="12"/>
                    </a:lnTo>
                    <a:lnTo>
                      <a:pt x="468" y="12"/>
                    </a:lnTo>
                    <a:lnTo>
                      <a:pt x="466" y="114"/>
                    </a:lnTo>
                    <a:lnTo>
                      <a:pt x="473" y="114"/>
                    </a:lnTo>
                    <a:lnTo>
                      <a:pt x="475" y="107"/>
                    </a:lnTo>
                    <a:lnTo>
                      <a:pt x="473" y="114"/>
                    </a:lnTo>
                    <a:lnTo>
                      <a:pt x="480" y="114"/>
                    </a:lnTo>
                    <a:lnTo>
                      <a:pt x="480" y="114"/>
                    </a:lnTo>
                    <a:lnTo>
                      <a:pt x="482" y="12"/>
                    </a:lnTo>
                    <a:lnTo>
                      <a:pt x="482" y="12"/>
                    </a:lnTo>
                    <a:lnTo>
                      <a:pt x="480" y="8"/>
                    </a:lnTo>
                    <a:lnTo>
                      <a:pt x="478" y="7"/>
                    </a:lnTo>
                    <a:lnTo>
                      <a:pt x="477" y="5"/>
                    </a:lnTo>
                    <a:lnTo>
                      <a:pt x="475" y="5"/>
                    </a:lnTo>
                    <a:lnTo>
                      <a:pt x="475" y="5"/>
                    </a:lnTo>
                    <a:lnTo>
                      <a:pt x="24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4" y="114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240" y="120"/>
                    </a:lnTo>
                    <a:lnTo>
                      <a:pt x="473" y="121"/>
                    </a:lnTo>
                    <a:lnTo>
                      <a:pt x="473" y="121"/>
                    </a:lnTo>
                    <a:lnTo>
                      <a:pt x="477" y="121"/>
                    </a:lnTo>
                    <a:lnTo>
                      <a:pt x="478" y="120"/>
                    </a:lnTo>
                    <a:lnTo>
                      <a:pt x="478" y="120"/>
                    </a:lnTo>
                    <a:lnTo>
                      <a:pt x="480" y="118"/>
                    </a:lnTo>
                    <a:lnTo>
                      <a:pt x="480" y="114"/>
                    </a:lnTo>
                    <a:lnTo>
                      <a:pt x="473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4" name="Freeform 129"/>
              <p:cNvSpPr>
                <a:spLocks/>
              </p:cNvSpPr>
              <p:nvPr/>
            </p:nvSpPr>
            <p:spPr bwMode="auto">
              <a:xfrm>
                <a:off x="4498382" y="5637559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5" name="Freeform 130"/>
              <p:cNvSpPr>
                <a:spLocks/>
              </p:cNvSpPr>
              <p:nvPr/>
            </p:nvSpPr>
            <p:spPr bwMode="auto">
              <a:xfrm>
                <a:off x="4469807" y="5637559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6" name="Freeform 131"/>
              <p:cNvSpPr>
                <a:spLocks/>
              </p:cNvSpPr>
              <p:nvPr/>
            </p:nvSpPr>
            <p:spPr bwMode="auto">
              <a:xfrm>
                <a:off x="4553945" y="5637559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7" name="Freeform 132"/>
              <p:cNvSpPr>
                <a:spLocks/>
              </p:cNvSpPr>
              <p:nvPr/>
            </p:nvSpPr>
            <p:spPr bwMode="auto">
              <a:xfrm>
                <a:off x="4526957" y="5637559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8" name="Freeform 133"/>
              <p:cNvSpPr>
                <a:spLocks/>
              </p:cNvSpPr>
              <p:nvPr/>
            </p:nvSpPr>
            <p:spPr bwMode="auto">
              <a:xfrm>
                <a:off x="4582520" y="5748684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lnTo>
                      <a:pt x="11" y="5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1999" name="Freeform 134"/>
              <p:cNvSpPr>
                <a:spLocks/>
              </p:cNvSpPr>
              <p:nvPr/>
            </p:nvSpPr>
            <p:spPr bwMode="auto">
              <a:xfrm>
                <a:off x="3876082" y="5793134"/>
                <a:ext cx="739775" cy="177800"/>
              </a:xfrm>
              <a:custGeom>
                <a:avLst/>
                <a:gdLst/>
                <a:ahLst/>
                <a:cxnLst>
                  <a:cxn ang="0">
                    <a:pos x="466" y="112"/>
                  </a:cxn>
                  <a:cxn ang="0">
                    <a:pos x="466" y="112"/>
                  </a:cxn>
                  <a:cxn ang="0">
                    <a:pos x="233" y="108"/>
                  </a:cxn>
                  <a:cxn ang="0">
                    <a:pos x="0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3" y="6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112"/>
                  </a:cxn>
                  <a:cxn ang="0">
                    <a:pos x="466" y="112"/>
                  </a:cxn>
                </a:cxnLst>
                <a:rect l="0" t="0" r="r" b="b"/>
                <a:pathLst>
                  <a:path w="466" h="112">
                    <a:moveTo>
                      <a:pt x="466" y="112"/>
                    </a:moveTo>
                    <a:lnTo>
                      <a:pt x="466" y="112"/>
                    </a:lnTo>
                    <a:lnTo>
                      <a:pt x="233" y="108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3" y="6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112"/>
                    </a:lnTo>
                    <a:lnTo>
                      <a:pt x="466" y="112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0" name="Freeform 135"/>
              <p:cNvSpPr>
                <a:spLocks/>
              </p:cNvSpPr>
              <p:nvPr/>
            </p:nvSpPr>
            <p:spPr bwMode="auto">
              <a:xfrm>
                <a:off x="3864970" y="5782022"/>
                <a:ext cx="762000" cy="200025"/>
              </a:xfrm>
              <a:custGeom>
                <a:avLst/>
                <a:gdLst/>
                <a:ahLst/>
                <a:cxnLst>
                  <a:cxn ang="0">
                    <a:pos x="473" y="119"/>
                  </a:cxn>
                  <a:cxn ang="0">
                    <a:pos x="475" y="112"/>
                  </a:cxn>
                  <a:cxn ang="0">
                    <a:pos x="475" y="112"/>
                  </a:cxn>
                  <a:cxn ang="0">
                    <a:pos x="240" y="108"/>
                  </a:cxn>
                  <a:cxn ang="0">
                    <a:pos x="7" y="103"/>
                  </a:cxn>
                  <a:cxn ang="0">
                    <a:pos x="7" y="110"/>
                  </a:cxn>
                  <a:cxn ang="0">
                    <a:pos x="14" y="110"/>
                  </a:cxn>
                  <a:cxn ang="0">
                    <a:pos x="14" y="110"/>
                  </a:cxn>
                  <a:cxn ang="0">
                    <a:pos x="14" y="7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40" y="20"/>
                  </a:cxn>
                  <a:cxn ang="0">
                    <a:pos x="473" y="22"/>
                  </a:cxn>
                  <a:cxn ang="0">
                    <a:pos x="473" y="14"/>
                  </a:cxn>
                  <a:cxn ang="0">
                    <a:pos x="466" y="14"/>
                  </a:cxn>
                  <a:cxn ang="0">
                    <a:pos x="466" y="14"/>
                  </a:cxn>
                  <a:cxn ang="0">
                    <a:pos x="466" y="119"/>
                  </a:cxn>
                  <a:cxn ang="0">
                    <a:pos x="473" y="119"/>
                  </a:cxn>
                  <a:cxn ang="0">
                    <a:pos x="475" y="112"/>
                  </a:cxn>
                  <a:cxn ang="0">
                    <a:pos x="473" y="119"/>
                  </a:cxn>
                  <a:cxn ang="0">
                    <a:pos x="480" y="119"/>
                  </a:cxn>
                  <a:cxn ang="0">
                    <a:pos x="480" y="119"/>
                  </a:cxn>
                  <a:cxn ang="0">
                    <a:pos x="480" y="14"/>
                  </a:cxn>
                  <a:cxn ang="0">
                    <a:pos x="480" y="14"/>
                  </a:cxn>
                  <a:cxn ang="0">
                    <a:pos x="480" y="13"/>
                  </a:cxn>
                  <a:cxn ang="0">
                    <a:pos x="478" y="9"/>
                  </a:cxn>
                  <a:cxn ang="0">
                    <a:pos x="477" y="7"/>
                  </a:cxn>
                  <a:cxn ang="0">
                    <a:pos x="475" y="7"/>
                  </a:cxn>
                  <a:cxn ang="0">
                    <a:pos x="475" y="7"/>
                  </a:cxn>
                  <a:cxn ang="0">
                    <a:pos x="240" y="6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2" y="115"/>
                  </a:cxn>
                  <a:cxn ang="0">
                    <a:pos x="4" y="117"/>
                  </a:cxn>
                  <a:cxn ang="0">
                    <a:pos x="5" y="117"/>
                  </a:cxn>
                  <a:cxn ang="0">
                    <a:pos x="5" y="117"/>
                  </a:cxn>
                  <a:cxn ang="0">
                    <a:pos x="240" y="122"/>
                  </a:cxn>
                  <a:cxn ang="0">
                    <a:pos x="473" y="126"/>
                  </a:cxn>
                  <a:cxn ang="0">
                    <a:pos x="473" y="126"/>
                  </a:cxn>
                  <a:cxn ang="0">
                    <a:pos x="477" y="124"/>
                  </a:cxn>
                  <a:cxn ang="0">
                    <a:pos x="478" y="122"/>
                  </a:cxn>
                  <a:cxn ang="0">
                    <a:pos x="478" y="122"/>
                  </a:cxn>
                  <a:cxn ang="0">
                    <a:pos x="480" y="120"/>
                  </a:cxn>
                  <a:cxn ang="0">
                    <a:pos x="480" y="119"/>
                  </a:cxn>
                  <a:cxn ang="0">
                    <a:pos x="473" y="119"/>
                  </a:cxn>
                </a:cxnLst>
                <a:rect l="0" t="0" r="r" b="b"/>
                <a:pathLst>
                  <a:path w="480" h="126">
                    <a:moveTo>
                      <a:pt x="473" y="119"/>
                    </a:moveTo>
                    <a:lnTo>
                      <a:pt x="475" y="112"/>
                    </a:lnTo>
                    <a:lnTo>
                      <a:pt x="475" y="112"/>
                    </a:lnTo>
                    <a:lnTo>
                      <a:pt x="240" y="108"/>
                    </a:lnTo>
                    <a:lnTo>
                      <a:pt x="7" y="103"/>
                    </a:lnTo>
                    <a:lnTo>
                      <a:pt x="7" y="110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240" y="20"/>
                    </a:lnTo>
                    <a:lnTo>
                      <a:pt x="473" y="22"/>
                    </a:lnTo>
                    <a:lnTo>
                      <a:pt x="473" y="14"/>
                    </a:lnTo>
                    <a:lnTo>
                      <a:pt x="466" y="14"/>
                    </a:lnTo>
                    <a:lnTo>
                      <a:pt x="466" y="14"/>
                    </a:lnTo>
                    <a:lnTo>
                      <a:pt x="466" y="119"/>
                    </a:lnTo>
                    <a:lnTo>
                      <a:pt x="473" y="119"/>
                    </a:lnTo>
                    <a:lnTo>
                      <a:pt x="475" y="112"/>
                    </a:lnTo>
                    <a:lnTo>
                      <a:pt x="473" y="119"/>
                    </a:lnTo>
                    <a:lnTo>
                      <a:pt x="480" y="119"/>
                    </a:lnTo>
                    <a:lnTo>
                      <a:pt x="480" y="119"/>
                    </a:lnTo>
                    <a:lnTo>
                      <a:pt x="480" y="14"/>
                    </a:lnTo>
                    <a:lnTo>
                      <a:pt x="480" y="14"/>
                    </a:lnTo>
                    <a:lnTo>
                      <a:pt x="480" y="13"/>
                    </a:lnTo>
                    <a:lnTo>
                      <a:pt x="478" y="9"/>
                    </a:lnTo>
                    <a:lnTo>
                      <a:pt x="477" y="7"/>
                    </a:lnTo>
                    <a:lnTo>
                      <a:pt x="475" y="7"/>
                    </a:lnTo>
                    <a:lnTo>
                      <a:pt x="475" y="7"/>
                    </a:lnTo>
                    <a:lnTo>
                      <a:pt x="240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2" y="115"/>
                    </a:lnTo>
                    <a:lnTo>
                      <a:pt x="4" y="117"/>
                    </a:lnTo>
                    <a:lnTo>
                      <a:pt x="5" y="117"/>
                    </a:lnTo>
                    <a:lnTo>
                      <a:pt x="5" y="117"/>
                    </a:lnTo>
                    <a:lnTo>
                      <a:pt x="240" y="122"/>
                    </a:lnTo>
                    <a:lnTo>
                      <a:pt x="473" y="126"/>
                    </a:lnTo>
                    <a:lnTo>
                      <a:pt x="473" y="126"/>
                    </a:lnTo>
                    <a:lnTo>
                      <a:pt x="477" y="124"/>
                    </a:lnTo>
                    <a:lnTo>
                      <a:pt x="478" y="122"/>
                    </a:lnTo>
                    <a:lnTo>
                      <a:pt x="478" y="122"/>
                    </a:lnTo>
                    <a:lnTo>
                      <a:pt x="480" y="120"/>
                    </a:lnTo>
                    <a:lnTo>
                      <a:pt x="480" y="119"/>
                    </a:lnTo>
                    <a:lnTo>
                      <a:pt x="473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1" name="Freeform 136"/>
              <p:cNvSpPr>
                <a:spLocks/>
              </p:cNvSpPr>
              <p:nvPr/>
            </p:nvSpPr>
            <p:spPr bwMode="auto">
              <a:xfrm>
                <a:off x="4498382" y="5824884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2" name="Freeform 137"/>
              <p:cNvSpPr>
                <a:spLocks/>
              </p:cNvSpPr>
              <p:nvPr/>
            </p:nvSpPr>
            <p:spPr bwMode="auto">
              <a:xfrm>
                <a:off x="4469807" y="5824884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3" name="Freeform 138"/>
              <p:cNvSpPr>
                <a:spLocks/>
              </p:cNvSpPr>
              <p:nvPr/>
            </p:nvSpPr>
            <p:spPr bwMode="auto">
              <a:xfrm>
                <a:off x="4553945" y="5824884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4" name="Freeform 139"/>
              <p:cNvSpPr>
                <a:spLocks/>
              </p:cNvSpPr>
              <p:nvPr/>
            </p:nvSpPr>
            <p:spPr bwMode="auto">
              <a:xfrm>
                <a:off x="4526957" y="5824884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5" name="Freeform 140"/>
              <p:cNvSpPr>
                <a:spLocks/>
              </p:cNvSpPr>
              <p:nvPr/>
            </p:nvSpPr>
            <p:spPr bwMode="auto">
              <a:xfrm>
                <a:off x="4582520" y="5934422"/>
                <a:ext cx="17463" cy="1587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11" y="5"/>
                    </a:lnTo>
                    <a:lnTo>
                      <a:pt x="9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6" name="Freeform 141"/>
              <p:cNvSpPr>
                <a:spLocks/>
              </p:cNvSpPr>
              <p:nvPr/>
            </p:nvSpPr>
            <p:spPr bwMode="auto">
              <a:xfrm>
                <a:off x="4638082" y="5247034"/>
                <a:ext cx="17463" cy="723900"/>
              </a:xfrm>
              <a:custGeom>
                <a:avLst/>
                <a:gdLst/>
                <a:ahLst/>
                <a:cxnLst>
                  <a:cxn ang="0">
                    <a:pos x="11" y="456"/>
                  </a:cxn>
                  <a:cxn ang="0">
                    <a:pos x="11" y="456"/>
                  </a:cxn>
                  <a:cxn ang="0">
                    <a:pos x="0" y="456"/>
                  </a:cxn>
                  <a:cxn ang="0">
                    <a:pos x="0" y="45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456"/>
                  </a:cxn>
                  <a:cxn ang="0">
                    <a:pos x="11" y="456"/>
                  </a:cxn>
                </a:cxnLst>
                <a:rect l="0" t="0" r="r" b="b"/>
                <a:pathLst>
                  <a:path w="11" h="456">
                    <a:moveTo>
                      <a:pt x="11" y="456"/>
                    </a:moveTo>
                    <a:lnTo>
                      <a:pt x="11" y="456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456"/>
                    </a:lnTo>
                    <a:lnTo>
                      <a:pt x="11" y="4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7" name="Freeform 142"/>
              <p:cNvSpPr>
                <a:spLocks/>
              </p:cNvSpPr>
              <p:nvPr/>
            </p:nvSpPr>
            <p:spPr bwMode="auto">
              <a:xfrm>
                <a:off x="4673007" y="5218459"/>
                <a:ext cx="822325" cy="808038"/>
              </a:xfrm>
              <a:custGeom>
                <a:avLst/>
                <a:gdLst/>
                <a:ahLst/>
                <a:cxnLst>
                  <a:cxn ang="0">
                    <a:pos x="518" y="500"/>
                  </a:cxn>
                  <a:cxn ang="0">
                    <a:pos x="518" y="500"/>
                  </a:cxn>
                  <a:cxn ang="0">
                    <a:pos x="259" y="507"/>
                  </a:cxn>
                  <a:cxn ang="0">
                    <a:pos x="0" y="509"/>
                  </a:cxn>
                  <a:cxn ang="0">
                    <a:pos x="0" y="509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18" y="0"/>
                  </a:cxn>
                  <a:cxn ang="0">
                    <a:pos x="518" y="0"/>
                  </a:cxn>
                  <a:cxn ang="0">
                    <a:pos x="518" y="500"/>
                  </a:cxn>
                  <a:cxn ang="0">
                    <a:pos x="518" y="500"/>
                  </a:cxn>
                </a:cxnLst>
                <a:rect l="0" t="0" r="r" b="b"/>
                <a:pathLst>
                  <a:path w="518" h="509">
                    <a:moveTo>
                      <a:pt x="518" y="500"/>
                    </a:moveTo>
                    <a:lnTo>
                      <a:pt x="518" y="500"/>
                    </a:lnTo>
                    <a:lnTo>
                      <a:pt x="259" y="507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18" y="500"/>
                    </a:lnTo>
                    <a:lnTo>
                      <a:pt x="518" y="500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8" name="Freeform 143"/>
              <p:cNvSpPr>
                <a:spLocks/>
              </p:cNvSpPr>
              <p:nvPr/>
            </p:nvSpPr>
            <p:spPr bwMode="auto">
              <a:xfrm>
                <a:off x="4660307" y="5207347"/>
                <a:ext cx="847725" cy="830263"/>
              </a:xfrm>
              <a:custGeom>
                <a:avLst/>
                <a:gdLst/>
                <a:ahLst/>
                <a:cxnLst>
                  <a:cxn ang="0">
                    <a:pos x="526" y="507"/>
                  </a:cxn>
                  <a:cxn ang="0">
                    <a:pos x="526" y="500"/>
                  </a:cxn>
                  <a:cxn ang="0">
                    <a:pos x="526" y="500"/>
                  </a:cxn>
                  <a:cxn ang="0">
                    <a:pos x="267" y="507"/>
                  </a:cxn>
                  <a:cxn ang="0">
                    <a:pos x="8" y="509"/>
                  </a:cxn>
                  <a:cxn ang="0">
                    <a:pos x="8" y="516"/>
                  </a:cxn>
                  <a:cxn ang="0">
                    <a:pos x="15" y="516"/>
                  </a:cxn>
                  <a:cxn ang="0">
                    <a:pos x="15" y="516"/>
                  </a:cxn>
                  <a:cxn ang="0">
                    <a:pos x="15" y="9"/>
                  </a:cxn>
                  <a:cxn ang="0">
                    <a:pos x="8" y="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26" y="15"/>
                  </a:cxn>
                  <a:cxn ang="0">
                    <a:pos x="526" y="7"/>
                  </a:cxn>
                  <a:cxn ang="0">
                    <a:pos x="519" y="7"/>
                  </a:cxn>
                  <a:cxn ang="0">
                    <a:pos x="519" y="7"/>
                  </a:cxn>
                  <a:cxn ang="0">
                    <a:pos x="519" y="507"/>
                  </a:cxn>
                  <a:cxn ang="0">
                    <a:pos x="526" y="507"/>
                  </a:cxn>
                  <a:cxn ang="0">
                    <a:pos x="526" y="500"/>
                  </a:cxn>
                  <a:cxn ang="0">
                    <a:pos x="526" y="507"/>
                  </a:cxn>
                  <a:cxn ang="0">
                    <a:pos x="534" y="507"/>
                  </a:cxn>
                  <a:cxn ang="0">
                    <a:pos x="534" y="507"/>
                  </a:cxn>
                  <a:cxn ang="0">
                    <a:pos x="534" y="7"/>
                  </a:cxn>
                  <a:cxn ang="0">
                    <a:pos x="534" y="0"/>
                  </a:cxn>
                  <a:cxn ang="0">
                    <a:pos x="526" y="0"/>
                  </a:cxn>
                  <a:cxn ang="0">
                    <a:pos x="526" y="0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16"/>
                  </a:cxn>
                  <a:cxn ang="0">
                    <a:pos x="0" y="523"/>
                  </a:cxn>
                  <a:cxn ang="0">
                    <a:pos x="8" y="523"/>
                  </a:cxn>
                  <a:cxn ang="0">
                    <a:pos x="8" y="523"/>
                  </a:cxn>
                  <a:cxn ang="0">
                    <a:pos x="267" y="521"/>
                  </a:cxn>
                  <a:cxn ang="0">
                    <a:pos x="526" y="514"/>
                  </a:cxn>
                  <a:cxn ang="0">
                    <a:pos x="534" y="514"/>
                  </a:cxn>
                  <a:cxn ang="0">
                    <a:pos x="534" y="507"/>
                  </a:cxn>
                  <a:cxn ang="0">
                    <a:pos x="526" y="507"/>
                  </a:cxn>
                </a:cxnLst>
                <a:rect l="0" t="0" r="r" b="b"/>
                <a:pathLst>
                  <a:path w="534" h="523">
                    <a:moveTo>
                      <a:pt x="526" y="507"/>
                    </a:moveTo>
                    <a:lnTo>
                      <a:pt x="526" y="500"/>
                    </a:lnTo>
                    <a:lnTo>
                      <a:pt x="526" y="500"/>
                    </a:lnTo>
                    <a:lnTo>
                      <a:pt x="267" y="507"/>
                    </a:lnTo>
                    <a:lnTo>
                      <a:pt x="8" y="509"/>
                    </a:lnTo>
                    <a:lnTo>
                      <a:pt x="8" y="516"/>
                    </a:lnTo>
                    <a:lnTo>
                      <a:pt x="15" y="516"/>
                    </a:lnTo>
                    <a:lnTo>
                      <a:pt x="15" y="516"/>
                    </a:lnTo>
                    <a:lnTo>
                      <a:pt x="15" y="9"/>
                    </a:lnTo>
                    <a:lnTo>
                      <a:pt x="8" y="9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26" y="15"/>
                    </a:lnTo>
                    <a:lnTo>
                      <a:pt x="526" y="7"/>
                    </a:lnTo>
                    <a:lnTo>
                      <a:pt x="519" y="7"/>
                    </a:lnTo>
                    <a:lnTo>
                      <a:pt x="519" y="7"/>
                    </a:lnTo>
                    <a:lnTo>
                      <a:pt x="519" y="507"/>
                    </a:lnTo>
                    <a:lnTo>
                      <a:pt x="526" y="507"/>
                    </a:lnTo>
                    <a:lnTo>
                      <a:pt x="526" y="500"/>
                    </a:lnTo>
                    <a:lnTo>
                      <a:pt x="526" y="507"/>
                    </a:lnTo>
                    <a:lnTo>
                      <a:pt x="534" y="507"/>
                    </a:lnTo>
                    <a:lnTo>
                      <a:pt x="534" y="507"/>
                    </a:lnTo>
                    <a:lnTo>
                      <a:pt x="534" y="7"/>
                    </a:lnTo>
                    <a:lnTo>
                      <a:pt x="534" y="0"/>
                    </a:lnTo>
                    <a:lnTo>
                      <a:pt x="526" y="0"/>
                    </a:lnTo>
                    <a:lnTo>
                      <a:pt x="526" y="0"/>
                    </a:lnTo>
                    <a:lnTo>
                      <a:pt x="8" y="2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16"/>
                    </a:lnTo>
                    <a:lnTo>
                      <a:pt x="0" y="523"/>
                    </a:lnTo>
                    <a:lnTo>
                      <a:pt x="8" y="523"/>
                    </a:lnTo>
                    <a:lnTo>
                      <a:pt x="8" y="523"/>
                    </a:lnTo>
                    <a:lnTo>
                      <a:pt x="267" y="521"/>
                    </a:lnTo>
                    <a:lnTo>
                      <a:pt x="526" y="514"/>
                    </a:lnTo>
                    <a:lnTo>
                      <a:pt x="534" y="514"/>
                    </a:lnTo>
                    <a:lnTo>
                      <a:pt x="534" y="507"/>
                    </a:lnTo>
                    <a:lnTo>
                      <a:pt x="526" y="5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09" name="Freeform 144"/>
              <p:cNvSpPr>
                <a:spLocks/>
              </p:cNvSpPr>
              <p:nvPr/>
            </p:nvSpPr>
            <p:spPr bwMode="auto">
              <a:xfrm>
                <a:off x="4699995" y="5243859"/>
                <a:ext cx="739775" cy="166688"/>
              </a:xfrm>
              <a:custGeom>
                <a:avLst/>
                <a:gdLst/>
                <a:ahLst/>
                <a:cxnLst>
                  <a:cxn ang="0">
                    <a:pos x="466" y="101"/>
                  </a:cxn>
                  <a:cxn ang="0">
                    <a:pos x="466" y="101"/>
                  </a:cxn>
                  <a:cxn ang="0">
                    <a:pos x="233" y="105"/>
                  </a:cxn>
                  <a:cxn ang="0">
                    <a:pos x="0" y="105"/>
                  </a:cxn>
                  <a:cxn ang="0">
                    <a:pos x="0" y="10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101"/>
                  </a:cxn>
                  <a:cxn ang="0">
                    <a:pos x="466" y="101"/>
                  </a:cxn>
                </a:cxnLst>
                <a:rect l="0" t="0" r="r" b="b"/>
                <a:pathLst>
                  <a:path w="466" h="105">
                    <a:moveTo>
                      <a:pt x="466" y="101"/>
                    </a:moveTo>
                    <a:lnTo>
                      <a:pt x="466" y="101"/>
                    </a:lnTo>
                    <a:lnTo>
                      <a:pt x="233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101"/>
                    </a:lnTo>
                    <a:lnTo>
                      <a:pt x="466" y="10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0" name="Freeform 145"/>
              <p:cNvSpPr>
                <a:spLocks/>
              </p:cNvSpPr>
              <p:nvPr/>
            </p:nvSpPr>
            <p:spPr bwMode="auto">
              <a:xfrm>
                <a:off x="4688882" y="5232747"/>
                <a:ext cx="762000" cy="188913"/>
              </a:xfrm>
              <a:custGeom>
                <a:avLst/>
                <a:gdLst/>
                <a:ahLst/>
                <a:cxnLst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1"/>
                  </a:cxn>
                  <a:cxn ang="0">
                    <a:pos x="240" y="104"/>
                  </a:cxn>
                  <a:cxn ang="0">
                    <a:pos x="7" y="104"/>
                  </a:cxn>
                  <a:cxn ang="0">
                    <a:pos x="7" y="112"/>
                  </a:cxn>
                  <a:cxn ang="0">
                    <a:pos x="14" y="112"/>
                  </a:cxn>
                  <a:cxn ang="0">
                    <a:pos x="14" y="112"/>
                  </a:cxn>
                  <a:cxn ang="0">
                    <a:pos x="14" y="9"/>
                  </a:cxn>
                  <a:cxn ang="0">
                    <a:pos x="7" y="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108"/>
                  </a:cxn>
                  <a:cxn ang="0">
                    <a:pos x="473" y="108"/>
                  </a:cxn>
                  <a:cxn ang="0">
                    <a:pos x="473" y="101"/>
                  </a:cxn>
                  <a:cxn ang="0">
                    <a:pos x="473" y="108"/>
                  </a:cxn>
                  <a:cxn ang="0">
                    <a:pos x="480" y="108"/>
                  </a:cxn>
                  <a:cxn ang="0">
                    <a:pos x="480" y="108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4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5"/>
                  </a:cxn>
                  <a:cxn ang="0">
                    <a:pos x="2" y="117"/>
                  </a:cxn>
                  <a:cxn ang="0">
                    <a:pos x="2" y="117"/>
                  </a:cxn>
                  <a:cxn ang="0">
                    <a:pos x="4" y="119"/>
                  </a:cxn>
                  <a:cxn ang="0">
                    <a:pos x="7" y="119"/>
                  </a:cxn>
                  <a:cxn ang="0">
                    <a:pos x="7" y="119"/>
                  </a:cxn>
                  <a:cxn ang="0">
                    <a:pos x="240" y="119"/>
                  </a:cxn>
                  <a:cxn ang="0">
                    <a:pos x="473" y="115"/>
                  </a:cxn>
                  <a:cxn ang="0">
                    <a:pos x="473" y="115"/>
                  </a:cxn>
                  <a:cxn ang="0">
                    <a:pos x="477" y="115"/>
                  </a:cxn>
                  <a:cxn ang="0">
                    <a:pos x="478" y="113"/>
                  </a:cxn>
                  <a:cxn ang="0">
                    <a:pos x="480" y="112"/>
                  </a:cxn>
                  <a:cxn ang="0">
                    <a:pos x="480" y="108"/>
                  </a:cxn>
                  <a:cxn ang="0">
                    <a:pos x="473" y="108"/>
                  </a:cxn>
                </a:cxnLst>
                <a:rect l="0" t="0" r="r" b="b"/>
                <a:pathLst>
                  <a:path w="480" h="119">
                    <a:moveTo>
                      <a:pt x="473" y="108"/>
                    </a:moveTo>
                    <a:lnTo>
                      <a:pt x="473" y="101"/>
                    </a:lnTo>
                    <a:lnTo>
                      <a:pt x="473" y="101"/>
                    </a:lnTo>
                    <a:lnTo>
                      <a:pt x="240" y="104"/>
                    </a:lnTo>
                    <a:lnTo>
                      <a:pt x="7" y="104"/>
                    </a:lnTo>
                    <a:lnTo>
                      <a:pt x="7" y="112"/>
                    </a:lnTo>
                    <a:lnTo>
                      <a:pt x="14" y="112"/>
                    </a:lnTo>
                    <a:lnTo>
                      <a:pt x="14" y="112"/>
                    </a:lnTo>
                    <a:lnTo>
                      <a:pt x="14" y="9"/>
                    </a:lnTo>
                    <a:lnTo>
                      <a:pt x="7" y="9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108"/>
                    </a:lnTo>
                    <a:lnTo>
                      <a:pt x="473" y="108"/>
                    </a:lnTo>
                    <a:lnTo>
                      <a:pt x="473" y="101"/>
                    </a:lnTo>
                    <a:lnTo>
                      <a:pt x="473" y="108"/>
                    </a:lnTo>
                    <a:lnTo>
                      <a:pt x="480" y="108"/>
                    </a:lnTo>
                    <a:lnTo>
                      <a:pt x="480" y="108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240" y="119"/>
                    </a:lnTo>
                    <a:lnTo>
                      <a:pt x="473" y="115"/>
                    </a:lnTo>
                    <a:lnTo>
                      <a:pt x="473" y="115"/>
                    </a:lnTo>
                    <a:lnTo>
                      <a:pt x="477" y="115"/>
                    </a:lnTo>
                    <a:lnTo>
                      <a:pt x="478" y="113"/>
                    </a:lnTo>
                    <a:lnTo>
                      <a:pt x="480" y="112"/>
                    </a:lnTo>
                    <a:lnTo>
                      <a:pt x="480" y="108"/>
                    </a:lnTo>
                    <a:lnTo>
                      <a:pt x="473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1" name="Freeform 146"/>
              <p:cNvSpPr>
                <a:spLocks/>
              </p:cNvSpPr>
              <p:nvPr/>
            </p:nvSpPr>
            <p:spPr bwMode="auto">
              <a:xfrm>
                <a:off x="5322295" y="5264497"/>
                <a:ext cx="19050" cy="122238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12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7"/>
                  </a:cxn>
                  <a:cxn ang="0">
                    <a:pos x="12" y="77"/>
                  </a:cxn>
                </a:cxnLst>
                <a:rect l="0" t="0" r="r" b="b"/>
                <a:pathLst>
                  <a:path w="12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2" name="Freeform 147"/>
              <p:cNvSpPr>
                <a:spLocks/>
              </p:cNvSpPr>
              <p:nvPr/>
            </p:nvSpPr>
            <p:spPr bwMode="auto">
              <a:xfrm>
                <a:off x="5293720" y="5264497"/>
                <a:ext cx="20638" cy="122238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7"/>
                  </a:cxn>
                  <a:cxn ang="0">
                    <a:pos x="13" y="77"/>
                  </a:cxn>
                </a:cxnLst>
                <a:rect l="0" t="0" r="r" b="b"/>
                <a:pathLst>
                  <a:path w="13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3" name="Freeform 148"/>
              <p:cNvSpPr>
                <a:spLocks/>
              </p:cNvSpPr>
              <p:nvPr/>
            </p:nvSpPr>
            <p:spPr bwMode="auto">
              <a:xfrm>
                <a:off x="5377857" y="5261322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4" name="Freeform 149"/>
              <p:cNvSpPr>
                <a:spLocks/>
              </p:cNvSpPr>
              <p:nvPr/>
            </p:nvSpPr>
            <p:spPr bwMode="auto">
              <a:xfrm>
                <a:off x="5350870" y="5264497"/>
                <a:ext cx="19050" cy="122238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12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7"/>
                  </a:cxn>
                  <a:cxn ang="0">
                    <a:pos x="12" y="77"/>
                  </a:cxn>
                </a:cxnLst>
                <a:rect l="0" t="0" r="r" b="b"/>
                <a:pathLst>
                  <a:path w="12" h="77">
                    <a:moveTo>
                      <a:pt x="12" y="77"/>
                    </a:moveTo>
                    <a:lnTo>
                      <a:pt x="12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5" name="Freeform 150"/>
              <p:cNvSpPr>
                <a:spLocks/>
              </p:cNvSpPr>
              <p:nvPr/>
            </p:nvSpPr>
            <p:spPr bwMode="auto">
              <a:xfrm>
                <a:off x="5406432" y="5370859"/>
                <a:ext cx="17463" cy="1587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9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11" y="5"/>
                    </a:lnTo>
                    <a:lnTo>
                      <a:pt x="9" y="9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6" name="Freeform 151"/>
              <p:cNvSpPr>
                <a:spLocks/>
              </p:cNvSpPr>
              <p:nvPr/>
            </p:nvSpPr>
            <p:spPr bwMode="auto">
              <a:xfrm>
                <a:off x="4699995" y="5426422"/>
                <a:ext cx="739775" cy="171450"/>
              </a:xfrm>
              <a:custGeom>
                <a:avLst/>
                <a:gdLst/>
                <a:ahLst/>
                <a:cxnLst>
                  <a:cxn ang="0">
                    <a:pos x="466" y="103"/>
                  </a:cxn>
                  <a:cxn ang="0">
                    <a:pos x="466" y="103"/>
                  </a:cxn>
                  <a:cxn ang="0">
                    <a:pos x="233" y="106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33" y="4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103"/>
                  </a:cxn>
                  <a:cxn ang="0">
                    <a:pos x="466" y="103"/>
                  </a:cxn>
                </a:cxnLst>
                <a:rect l="0" t="0" r="r" b="b"/>
                <a:pathLst>
                  <a:path w="466" h="108">
                    <a:moveTo>
                      <a:pt x="466" y="103"/>
                    </a:moveTo>
                    <a:lnTo>
                      <a:pt x="466" y="103"/>
                    </a:lnTo>
                    <a:lnTo>
                      <a:pt x="233" y="106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3" y="4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103"/>
                    </a:lnTo>
                    <a:lnTo>
                      <a:pt x="466" y="103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7" name="Freeform 152"/>
              <p:cNvSpPr>
                <a:spLocks/>
              </p:cNvSpPr>
              <p:nvPr/>
            </p:nvSpPr>
            <p:spPr bwMode="auto">
              <a:xfrm>
                <a:off x="4688882" y="5415309"/>
                <a:ext cx="762000" cy="193675"/>
              </a:xfrm>
              <a:custGeom>
                <a:avLst/>
                <a:gdLst/>
                <a:ahLst/>
                <a:cxnLst>
                  <a:cxn ang="0">
                    <a:pos x="473" y="110"/>
                  </a:cxn>
                  <a:cxn ang="0">
                    <a:pos x="473" y="102"/>
                  </a:cxn>
                  <a:cxn ang="0">
                    <a:pos x="473" y="102"/>
                  </a:cxn>
                  <a:cxn ang="0">
                    <a:pos x="240" y="106"/>
                  </a:cxn>
                  <a:cxn ang="0">
                    <a:pos x="7" y="108"/>
                  </a:cxn>
                  <a:cxn ang="0">
                    <a:pos x="7" y="115"/>
                  </a:cxn>
                  <a:cxn ang="0">
                    <a:pos x="14" y="115"/>
                  </a:cxn>
                  <a:cxn ang="0">
                    <a:pos x="14" y="115"/>
                  </a:cxn>
                  <a:cxn ang="0">
                    <a:pos x="14" y="11"/>
                  </a:cxn>
                  <a:cxn ang="0">
                    <a:pos x="7" y="11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240" y="18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110"/>
                  </a:cxn>
                  <a:cxn ang="0">
                    <a:pos x="473" y="110"/>
                  </a:cxn>
                  <a:cxn ang="0">
                    <a:pos x="473" y="102"/>
                  </a:cxn>
                  <a:cxn ang="0">
                    <a:pos x="473" y="110"/>
                  </a:cxn>
                  <a:cxn ang="0">
                    <a:pos x="480" y="110"/>
                  </a:cxn>
                  <a:cxn ang="0">
                    <a:pos x="480" y="110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5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7" y="2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0" y="117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4" y="120"/>
                  </a:cxn>
                  <a:cxn ang="0">
                    <a:pos x="7" y="122"/>
                  </a:cxn>
                  <a:cxn ang="0">
                    <a:pos x="7" y="122"/>
                  </a:cxn>
                  <a:cxn ang="0">
                    <a:pos x="240" y="120"/>
                  </a:cxn>
                  <a:cxn ang="0">
                    <a:pos x="473" y="117"/>
                  </a:cxn>
                  <a:cxn ang="0">
                    <a:pos x="473" y="117"/>
                  </a:cxn>
                  <a:cxn ang="0">
                    <a:pos x="477" y="117"/>
                  </a:cxn>
                  <a:cxn ang="0">
                    <a:pos x="478" y="115"/>
                  </a:cxn>
                  <a:cxn ang="0">
                    <a:pos x="480" y="113"/>
                  </a:cxn>
                  <a:cxn ang="0">
                    <a:pos x="480" y="110"/>
                  </a:cxn>
                  <a:cxn ang="0">
                    <a:pos x="473" y="110"/>
                  </a:cxn>
                </a:cxnLst>
                <a:rect l="0" t="0" r="r" b="b"/>
                <a:pathLst>
                  <a:path w="480" h="122">
                    <a:moveTo>
                      <a:pt x="473" y="110"/>
                    </a:moveTo>
                    <a:lnTo>
                      <a:pt x="473" y="102"/>
                    </a:lnTo>
                    <a:lnTo>
                      <a:pt x="473" y="102"/>
                    </a:lnTo>
                    <a:lnTo>
                      <a:pt x="240" y="106"/>
                    </a:lnTo>
                    <a:lnTo>
                      <a:pt x="7" y="108"/>
                    </a:lnTo>
                    <a:lnTo>
                      <a:pt x="7" y="115"/>
                    </a:lnTo>
                    <a:lnTo>
                      <a:pt x="14" y="115"/>
                    </a:lnTo>
                    <a:lnTo>
                      <a:pt x="14" y="115"/>
                    </a:lnTo>
                    <a:lnTo>
                      <a:pt x="14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240" y="18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110"/>
                    </a:lnTo>
                    <a:lnTo>
                      <a:pt x="473" y="110"/>
                    </a:lnTo>
                    <a:lnTo>
                      <a:pt x="473" y="102"/>
                    </a:lnTo>
                    <a:lnTo>
                      <a:pt x="473" y="110"/>
                    </a:lnTo>
                    <a:lnTo>
                      <a:pt x="480" y="110"/>
                    </a:lnTo>
                    <a:lnTo>
                      <a:pt x="480" y="110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5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7" y="2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240" y="120"/>
                    </a:lnTo>
                    <a:lnTo>
                      <a:pt x="473" y="117"/>
                    </a:lnTo>
                    <a:lnTo>
                      <a:pt x="473" y="117"/>
                    </a:lnTo>
                    <a:lnTo>
                      <a:pt x="477" y="117"/>
                    </a:lnTo>
                    <a:lnTo>
                      <a:pt x="478" y="115"/>
                    </a:lnTo>
                    <a:lnTo>
                      <a:pt x="480" y="113"/>
                    </a:lnTo>
                    <a:lnTo>
                      <a:pt x="480" y="110"/>
                    </a:lnTo>
                    <a:lnTo>
                      <a:pt x="473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8" name="Freeform 153"/>
              <p:cNvSpPr>
                <a:spLocks/>
              </p:cNvSpPr>
              <p:nvPr/>
            </p:nvSpPr>
            <p:spPr bwMode="auto">
              <a:xfrm>
                <a:off x="5322295" y="5445472"/>
                <a:ext cx="19050" cy="127000"/>
              </a:xfrm>
              <a:custGeom>
                <a:avLst/>
                <a:gdLst/>
                <a:ahLst/>
                <a:cxnLst>
                  <a:cxn ang="0">
                    <a:pos x="12" y="80"/>
                  </a:cxn>
                  <a:cxn ang="0">
                    <a:pos x="12" y="8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80"/>
                  </a:cxn>
                  <a:cxn ang="0">
                    <a:pos x="12" y="80"/>
                  </a:cxn>
                </a:cxnLst>
                <a:rect l="0" t="0" r="r" b="b"/>
                <a:pathLst>
                  <a:path w="12" h="80">
                    <a:moveTo>
                      <a:pt x="12" y="80"/>
                    </a:moveTo>
                    <a:lnTo>
                      <a:pt x="1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80"/>
                    </a:ln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19" name="Freeform 154"/>
              <p:cNvSpPr>
                <a:spLocks/>
              </p:cNvSpPr>
              <p:nvPr/>
            </p:nvSpPr>
            <p:spPr bwMode="auto">
              <a:xfrm>
                <a:off x="5293720" y="5448647"/>
                <a:ext cx="20638" cy="123825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3" h="78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0" name="Freeform 155"/>
              <p:cNvSpPr>
                <a:spLocks/>
              </p:cNvSpPr>
              <p:nvPr/>
            </p:nvSpPr>
            <p:spPr bwMode="auto">
              <a:xfrm>
                <a:off x="5377857" y="5445472"/>
                <a:ext cx="20638" cy="127000"/>
              </a:xfrm>
              <a:custGeom>
                <a:avLst/>
                <a:gdLst/>
                <a:ahLst/>
                <a:cxnLst>
                  <a:cxn ang="0">
                    <a:pos x="13" y="80"/>
                  </a:cxn>
                  <a:cxn ang="0">
                    <a:pos x="13" y="8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80"/>
                  </a:cxn>
                  <a:cxn ang="0">
                    <a:pos x="13" y="80"/>
                  </a:cxn>
                </a:cxnLst>
                <a:rect l="0" t="0" r="r" b="b"/>
                <a:pathLst>
                  <a:path w="13" h="80">
                    <a:moveTo>
                      <a:pt x="13" y="80"/>
                    </a:moveTo>
                    <a:lnTo>
                      <a:pt x="13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80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1" name="Freeform 156"/>
              <p:cNvSpPr>
                <a:spLocks/>
              </p:cNvSpPr>
              <p:nvPr/>
            </p:nvSpPr>
            <p:spPr bwMode="auto">
              <a:xfrm>
                <a:off x="5350870" y="5445472"/>
                <a:ext cx="19050" cy="127000"/>
              </a:xfrm>
              <a:custGeom>
                <a:avLst/>
                <a:gdLst/>
                <a:ahLst/>
                <a:cxnLst>
                  <a:cxn ang="0">
                    <a:pos x="12" y="80"/>
                  </a:cxn>
                  <a:cxn ang="0">
                    <a:pos x="12" y="80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80"/>
                  </a:cxn>
                  <a:cxn ang="0">
                    <a:pos x="12" y="80"/>
                  </a:cxn>
                </a:cxnLst>
                <a:rect l="0" t="0" r="r" b="b"/>
                <a:pathLst>
                  <a:path w="12" h="80">
                    <a:moveTo>
                      <a:pt x="12" y="80"/>
                    </a:moveTo>
                    <a:lnTo>
                      <a:pt x="1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80"/>
                    </a:lnTo>
                    <a:lnTo>
                      <a:pt x="12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2" name="Freeform 157"/>
              <p:cNvSpPr>
                <a:spLocks/>
              </p:cNvSpPr>
              <p:nvPr/>
            </p:nvSpPr>
            <p:spPr bwMode="auto">
              <a:xfrm>
                <a:off x="5406432" y="5555009"/>
                <a:ext cx="17463" cy="17463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3" name="Freeform 158"/>
              <p:cNvSpPr>
                <a:spLocks/>
              </p:cNvSpPr>
              <p:nvPr/>
            </p:nvSpPr>
            <p:spPr bwMode="auto">
              <a:xfrm>
                <a:off x="4699995" y="5612159"/>
                <a:ext cx="742950" cy="169863"/>
              </a:xfrm>
              <a:custGeom>
                <a:avLst/>
                <a:gdLst/>
                <a:ahLst/>
                <a:cxnLst>
                  <a:cxn ang="0">
                    <a:pos x="468" y="102"/>
                  </a:cxn>
                  <a:cxn ang="0">
                    <a:pos x="468" y="102"/>
                  </a:cxn>
                  <a:cxn ang="0">
                    <a:pos x="233" y="106"/>
                  </a:cxn>
                  <a:cxn ang="0">
                    <a:pos x="0" y="107"/>
                  </a:cxn>
                  <a:cxn ang="0">
                    <a:pos x="0" y="10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3" y="3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8" y="102"/>
                  </a:cxn>
                  <a:cxn ang="0">
                    <a:pos x="468" y="102"/>
                  </a:cxn>
                </a:cxnLst>
                <a:rect l="0" t="0" r="r" b="b"/>
                <a:pathLst>
                  <a:path w="468" h="107">
                    <a:moveTo>
                      <a:pt x="468" y="102"/>
                    </a:moveTo>
                    <a:lnTo>
                      <a:pt x="468" y="102"/>
                    </a:lnTo>
                    <a:lnTo>
                      <a:pt x="233" y="10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3" y="3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8" y="102"/>
                    </a:lnTo>
                    <a:lnTo>
                      <a:pt x="468" y="102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4" name="Freeform 159"/>
              <p:cNvSpPr>
                <a:spLocks/>
              </p:cNvSpPr>
              <p:nvPr/>
            </p:nvSpPr>
            <p:spPr bwMode="auto">
              <a:xfrm>
                <a:off x="4688882" y="5601047"/>
                <a:ext cx="765175" cy="192088"/>
              </a:xfrm>
              <a:custGeom>
                <a:avLst/>
                <a:gdLst/>
                <a:ahLst/>
                <a:cxnLst>
                  <a:cxn ang="0">
                    <a:pos x="475" y="109"/>
                  </a:cxn>
                  <a:cxn ang="0">
                    <a:pos x="473" y="102"/>
                  </a:cxn>
                  <a:cxn ang="0">
                    <a:pos x="473" y="102"/>
                  </a:cxn>
                  <a:cxn ang="0">
                    <a:pos x="240" y="106"/>
                  </a:cxn>
                  <a:cxn ang="0">
                    <a:pos x="7" y="107"/>
                  </a:cxn>
                  <a:cxn ang="0">
                    <a:pos x="7" y="114"/>
                  </a:cxn>
                  <a:cxn ang="0">
                    <a:pos x="14" y="114"/>
                  </a:cxn>
                  <a:cxn ang="0">
                    <a:pos x="14" y="114"/>
                  </a:cxn>
                  <a:cxn ang="0">
                    <a:pos x="14" y="12"/>
                  </a:cxn>
                  <a:cxn ang="0">
                    <a:pos x="7" y="12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240" y="17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8" y="109"/>
                  </a:cxn>
                  <a:cxn ang="0">
                    <a:pos x="475" y="109"/>
                  </a:cxn>
                  <a:cxn ang="0">
                    <a:pos x="473" y="102"/>
                  </a:cxn>
                  <a:cxn ang="0">
                    <a:pos x="475" y="109"/>
                  </a:cxn>
                  <a:cxn ang="0">
                    <a:pos x="482" y="109"/>
                  </a:cxn>
                  <a:cxn ang="0">
                    <a:pos x="482" y="109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3"/>
                  </a:cxn>
                  <a:cxn ang="0">
                    <a:pos x="478" y="1"/>
                  </a:cxn>
                  <a:cxn ang="0">
                    <a:pos x="478" y="1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3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8"/>
                  </a:cxn>
                  <a:cxn ang="0">
                    <a:pos x="2" y="120"/>
                  </a:cxn>
                  <a:cxn ang="0">
                    <a:pos x="2" y="120"/>
                  </a:cxn>
                  <a:cxn ang="0">
                    <a:pos x="4" y="121"/>
                  </a:cxn>
                  <a:cxn ang="0">
                    <a:pos x="7" y="121"/>
                  </a:cxn>
                  <a:cxn ang="0">
                    <a:pos x="7" y="121"/>
                  </a:cxn>
                  <a:cxn ang="0">
                    <a:pos x="240" y="120"/>
                  </a:cxn>
                  <a:cxn ang="0">
                    <a:pos x="475" y="116"/>
                  </a:cxn>
                  <a:cxn ang="0">
                    <a:pos x="475" y="116"/>
                  </a:cxn>
                  <a:cxn ang="0">
                    <a:pos x="477" y="114"/>
                  </a:cxn>
                  <a:cxn ang="0">
                    <a:pos x="478" y="113"/>
                  </a:cxn>
                  <a:cxn ang="0">
                    <a:pos x="480" y="111"/>
                  </a:cxn>
                  <a:cxn ang="0">
                    <a:pos x="482" y="109"/>
                  </a:cxn>
                  <a:cxn ang="0">
                    <a:pos x="475" y="109"/>
                  </a:cxn>
                </a:cxnLst>
                <a:rect l="0" t="0" r="r" b="b"/>
                <a:pathLst>
                  <a:path w="482" h="121">
                    <a:moveTo>
                      <a:pt x="475" y="109"/>
                    </a:moveTo>
                    <a:lnTo>
                      <a:pt x="473" y="102"/>
                    </a:lnTo>
                    <a:lnTo>
                      <a:pt x="473" y="102"/>
                    </a:lnTo>
                    <a:lnTo>
                      <a:pt x="240" y="106"/>
                    </a:lnTo>
                    <a:lnTo>
                      <a:pt x="7" y="107"/>
                    </a:lnTo>
                    <a:lnTo>
                      <a:pt x="7" y="114"/>
                    </a:lnTo>
                    <a:lnTo>
                      <a:pt x="14" y="114"/>
                    </a:lnTo>
                    <a:lnTo>
                      <a:pt x="14" y="114"/>
                    </a:lnTo>
                    <a:lnTo>
                      <a:pt x="14" y="12"/>
                    </a:lnTo>
                    <a:lnTo>
                      <a:pt x="7" y="12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240" y="17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8" y="109"/>
                    </a:lnTo>
                    <a:lnTo>
                      <a:pt x="475" y="109"/>
                    </a:lnTo>
                    <a:lnTo>
                      <a:pt x="473" y="102"/>
                    </a:lnTo>
                    <a:lnTo>
                      <a:pt x="475" y="109"/>
                    </a:lnTo>
                    <a:lnTo>
                      <a:pt x="482" y="109"/>
                    </a:lnTo>
                    <a:lnTo>
                      <a:pt x="482" y="109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3"/>
                    </a:lnTo>
                    <a:lnTo>
                      <a:pt x="478" y="1"/>
                    </a:lnTo>
                    <a:lnTo>
                      <a:pt x="478" y="1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4" y="121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240" y="120"/>
                    </a:lnTo>
                    <a:lnTo>
                      <a:pt x="475" y="116"/>
                    </a:lnTo>
                    <a:lnTo>
                      <a:pt x="475" y="116"/>
                    </a:lnTo>
                    <a:lnTo>
                      <a:pt x="477" y="114"/>
                    </a:lnTo>
                    <a:lnTo>
                      <a:pt x="478" y="113"/>
                    </a:lnTo>
                    <a:lnTo>
                      <a:pt x="480" y="111"/>
                    </a:lnTo>
                    <a:lnTo>
                      <a:pt x="482" y="109"/>
                    </a:lnTo>
                    <a:lnTo>
                      <a:pt x="475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5" name="Freeform 160"/>
              <p:cNvSpPr>
                <a:spLocks/>
              </p:cNvSpPr>
              <p:nvPr/>
            </p:nvSpPr>
            <p:spPr bwMode="auto">
              <a:xfrm>
                <a:off x="5322295" y="5631209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6" name="Freeform 161"/>
              <p:cNvSpPr>
                <a:spLocks/>
              </p:cNvSpPr>
              <p:nvPr/>
            </p:nvSpPr>
            <p:spPr bwMode="auto">
              <a:xfrm>
                <a:off x="5293720" y="5631209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7" name="Freeform 162"/>
              <p:cNvSpPr>
                <a:spLocks/>
              </p:cNvSpPr>
              <p:nvPr/>
            </p:nvSpPr>
            <p:spPr bwMode="auto">
              <a:xfrm>
                <a:off x="5377857" y="5631209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8"/>
                  </a:cxn>
                  <a:cxn ang="0">
                    <a:pos x="13" y="78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8"/>
                  </a:cxn>
                  <a:cxn ang="0">
                    <a:pos x="13" y="78"/>
                  </a:cxn>
                </a:cxnLst>
                <a:rect l="0" t="0" r="r" b="b"/>
                <a:pathLst>
                  <a:path w="13" h="79">
                    <a:moveTo>
                      <a:pt x="13" y="78"/>
                    </a:moveTo>
                    <a:lnTo>
                      <a:pt x="13" y="78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8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8" name="Freeform 163"/>
              <p:cNvSpPr>
                <a:spLocks/>
              </p:cNvSpPr>
              <p:nvPr/>
            </p:nvSpPr>
            <p:spPr bwMode="auto">
              <a:xfrm>
                <a:off x="5350870" y="5631209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29" name="Freeform 164"/>
              <p:cNvSpPr>
                <a:spLocks/>
              </p:cNvSpPr>
              <p:nvPr/>
            </p:nvSpPr>
            <p:spPr bwMode="auto">
              <a:xfrm>
                <a:off x="5406432" y="5740747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0" name="Freeform 165"/>
              <p:cNvSpPr>
                <a:spLocks/>
              </p:cNvSpPr>
              <p:nvPr/>
            </p:nvSpPr>
            <p:spPr bwMode="auto">
              <a:xfrm>
                <a:off x="4699995" y="5796309"/>
                <a:ext cx="742950" cy="174625"/>
              </a:xfrm>
              <a:custGeom>
                <a:avLst/>
                <a:gdLst/>
                <a:ahLst/>
                <a:cxnLst>
                  <a:cxn ang="0">
                    <a:pos x="468" y="101"/>
                  </a:cxn>
                  <a:cxn ang="0">
                    <a:pos x="468" y="101"/>
                  </a:cxn>
                  <a:cxn ang="0">
                    <a:pos x="233" y="10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3" y="4"/>
                  </a:cxn>
                  <a:cxn ang="0">
                    <a:pos x="468" y="0"/>
                  </a:cxn>
                  <a:cxn ang="0">
                    <a:pos x="468" y="0"/>
                  </a:cxn>
                  <a:cxn ang="0">
                    <a:pos x="468" y="101"/>
                  </a:cxn>
                  <a:cxn ang="0">
                    <a:pos x="468" y="101"/>
                  </a:cxn>
                </a:cxnLst>
                <a:rect l="0" t="0" r="r" b="b"/>
                <a:pathLst>
                  <a:path w="468" h="110">
                    <a:moveTo>
                      <a:pt x="468" y="101"/>
                    </a:moveTo>
                    <a:lnTo>
                      <a:pt x="468" y="101"/>
                    </a:lnTo>
                    <a:lnTo>
                      <a:pt x="233" y="10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3" y="4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101"/>
                    </a:lnTo>
                    <a:lnTo>
                      <a:pt x="468" y="10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1" name="Freeform 166"/>
              <p:cNvSpPr>
                <a:spLocks/>
              </p:cNvSpPr>
              <p:nvPr/>
            </p:nvSpPr>
            <p:spPr bwMode="auto">
              <a:xfrm>
                <a:off x="4688882" y="5785197"/>
                <a:ext cx="765175" cy="196850"/>
              </a:xfrm>
              <a:custGeom>
                <a:avLst/>
                <a:gdLst/>
                <a:ahLst/>
                <a:cxnLst>
                  <a:cxn ang="0">
                    <a:pos x="475" y="108"/>
                  </a:cxn>
                  <a:cxn ang="0">
                    <a:pos x="475" y="101"/>
                  </a:cxn>
                  <a:cxn ang="0">
                    <a:pos x="475" y="101"/>
                  </a:cxn>
                  <a:cxn ang="0">
                    <a:pos x="240" y="106"/>
                  </a:cxn>
                  <a:cxn ang="0">
                    <a:pos x="7" y="110"/>
                  </a:cxn>
                  <a:cxn ang="0">
                    <a:pos x="7" y="117"/>
                  </a:cxn>
                  <a:cxn ang="0">
                    <a:pos x="14" y="117"/>
                  </a:cxn>
                  <a:cxn ang="0">
                    <a:pos x="14" y="117"/>
                  </a:cxn>
                  <a:cxn ang="0">
                    <a:pos x="14" y="12"/>
                  </a:cxn>
                  <a:cxn ang="0">
                    <a:pos x="7" y="12"/>
                  </a:cxn>
                  <a:cxn ang="0">
                    <a:pos x="7" y="20"/>
                  </a:cxn>
                  <a:cxn ang="0">
                    <a:pos x="7" y="20"/>
                  </a:cxn>
                  <a:cxn ang="0">
                    <a:pos x="240" y="18"/>
                  </a:cxn>
                  <a:cxn ang="0">
                    <a:pos x="475" y="14"/>
                  </a:cxn>
                  <a:cxn ang="0">
                    <a:pos x="475" y="7"/>
                  </a:cxn>
                  <a:cxn ang="0">
                    <a:pos x="468" y="7"/>
                  </a:cxn>
                  <a:cxn ang="0">
                    <a:pos x="468" y="7"/>
                  </a:cxn>
                  <a:cxn ang="0">
                    <a:pos x="468" y="108"/>
                  </a:cxn>
                  <a:cxn ang="0">
                    <a:pos x="475" y="108"/>
                  </a:cxn>
                  <a:cxn ang="0">
                    <a:pos x="475" y="101"/>
                  </a:cxn>
                  <a:cxn ang="0">
                    <a:pos x="475" y="108"/>
                  </a:cxn>
                  <a:cxn ang="0">
                    <a:pos x="482" y="108"/>
                  </a:cxn>
                  <a:cxn ang="0">
                    <a:pos x="482" y="108"/>
                  </a:cxn>
                  <a:cxn ang="0">
                    <a:pos x="482" y="7"/>
                  </a:cxn>
                  <a:cxn ang="0">
                    <a:pos x="482" y="7"/>
                  </a:cxn>
                  <a:cxn ang="0">
                    <a:pos x="480" y="4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4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8"/>
                  </a:cxn>
                  <a:cxn ang="0">
                    <a:pos x="2" y="120"/>
                  </a:cxn>
                  <a:cxn ang="0">
                    <a:pos x="2" y="120"/>
                  </a:cxn>
                  <a:cxn ang="0">
                    <a:pos x="4" y="122"/>
                  </a:cxn>
                  <a:cxn ang="0">
                    <a:pos x="7" y="124"/>
                  </a:cxn>
                  <a:cxn ang="0">
                    <a:pos x="7" y="124"/>
                  </a:cxn>
                  <a:cxn ang="0">
                    <a:pos x="240" y="120"/>
                  </a:cxn>
                  <a:cxn ang="0">
                    <a:pos x="475" y="115"/>
                  </a:cxn>
                  <a:cxn ang="0">
                    <a:pos x="475" y="115"/>
                  </a:cxn>
                  <a:cxn ang="0">
                    <a:pos x="477" y="115"/>
                  </a:cxn>
                  <a:cxn ang="0">
                    <a:pos x="480" y="113"/>
                  </a:cxn>
                  <a:cxn ang="0">
                    <a:pos x="480" y="111"/>
                  </a:cxn>
                  <a:cxn ang="0">
                    <a:pos x="482" y="108"/>
                  </a:cxn>
                  <a:cxn ang="0">
                    <a:pos x="475" y="108"/>
                  </a:cxn>
                </a:cxnLst>
                <a:rect l="0" t="0" r="r" b="b"/>
                <a:pathLst>
                  <a:path w="482" h="124">
                    <a:moveTo>
                      <a:pt x="475" y="108"/>
                    </a:moveTo>
                    <a:lnTo>
                      <a:pt x="475" y="101"/>
                    </a:lnTo>
                    <a:lnTo>
                      <a:pt x="475" y="101"/>
                    </a:lnTo>
                    <a:lnTo>
                      <a:pt x="240" y="106"/>
                    </a:lnTo>
                    <a:lnTo>
                      <a:pt x="7" y="110"/>
                    </a:lnTo>
                    <a:lnTo>
                      <a:pt x="7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2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240" y="18"/>
                    </a:lnTo>
                    <a:lnTo>
                      <a:pt x="475" y="14"/>
                    </a:lnTo>
                    <a:lnTo>
                      <a:pt x="475" y="7"/>
                    </a:lnTo>
                    <a:lnTo>
                      <a:pt x="468" y="7"/>
                    </a:lnTo>
                    <a:lnTo>
                      <a:pt x="468" y="7"/>
                    </a:lnTo>
                    <a:lnTo>
                      <a:pt x="468" y="108"/>
                    </a:lnTo>
                    <a:lnTo>
                      <a:pt x="475" y="108"/>
                    </a:lnTo>
                    <a:lnTo>
                      <a:pt x="475" y="101"/>
                    </a:lnTo>
                    <a:lnTo>
                      <a:pt x="475" y="108"/>
                    </a:lnTo>
                    <a:lnTo>
                      <a:pt x="482" y="108"/>
                    </a:lnTo>
                    <a:lnTo>
                      <a:pt x="482" y="108"/>
                    </a:lnTo>
                    <a:lnTo>
                      <a:pt x="482" y="7"/>
                    </a:lnTo>
                    <a:lnTo>
                      <a:pt x="482" y="7"/>
                    </a:lnTo>
                    <a:lnTo>
                      <a:pt x="480" y="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4" y="122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240" y="120"/>
                    </a:lnTo>
                    <a:lnTo>
                      <a:pt x="475" y="115"/>
                    </a:lnTo>
                    <a:lnTo>
                      <a:pt x="475" y="115"/>
                    </a:lnTo>
                    <a:lnTo>
                      <a:pt x="477" y="115"/>
                    </a:lnTo>
                    <a:lnTo>
                      <a:pt x="480" y="113"/>
                    </a:lnTo>
                    <a:lnTo>
                      <a:pt x="480" y="111"/>
                    </a:lnTo>
                    <a:lnTo>
                      <a:pt x="482" y="108"/>
                    </a:lnTo>
                    <a:lnTo>
                      <a:pt x="47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2" name="Freeform 167"/>
              <p:cNvSpPr>
                <a:spLocks/>
              </p:cNvSpPr>
              <p:nvPr/>
            </p:nvSpPr>
            <p:spPr bwMode="auto">
              <a:xfrm>
                <a:off x="5322295" y="5816947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2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9"/>
                  </a:cxn>
                  <a:cxn ang="0">
                    <a:pos x="12" y="79"/>
                  </a:cxn>
                </a:cxnLst>
                <a:rect l="0" t="0" r="r" b="b"/>
                <a:pathLst>
                  <a:path w="12" h="79">
                    <a:moveTo>
                      <a:pt x="12" y="79"/>
                    </a:moveTo>
                    <a:lnTo>
                      <a:pt x="12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9"/>
                    </a:lnTo>
                    <a:lnTo>
                      <a:pt x="1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3" name="Freeform 168"/>
              <p:cNvSpPr>
                <a:spLocks/>
              </p:cNvSpPr>
              <p:nvPr/>
            </p:nvSpPr>
            <p:spPr bwMode="auto">
              <a:xfrm>
                <a:off x="5293720" y="5816947"/>
                <a:ext cx="20638" cy="125413"/>
              </a:xfrm>
              <a:custGeom>
                <a:avLst/>
                <a:gdLst/>
                <a:ahLst/>
                <a:cxnLst>
                  <a:cxn ang="0">
                    <a:pos x="13" y="79"/>
                  </a:cxn>
                  <a:cxn ang="0">
                    <a:pos x="13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9"/>
                  </a:cxn>
                  <a:cxn ang="0">
                    <a:pos x="13" y="79"/>
                  </a:cxn>
                </a:cxnLst>
                <a:rect l="0" t="0" r="r" b="b"/>
                <a:pathLst>
                  <a:path w="13" h="79">
                    <a:moveTo>
                      <a:pt x="13" y="79"/>
                    </a:moveTo>
                    <a:lnTo>
                      <a:pt x="13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9"/>
                    </a:lnTo>
                    <a:lnTo>
                      <a:pt x="1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4" name="Freeform 169"/>
              <p:cNvSpPr>
                <a:spLocks/>
              </p:cNvSpPr>
              <p:nvPr/>
            </p:nvSpPr>
            <p:spPr bwMode="auto">
              <a:xfrm>
                <a:off x="5377857" y="5816947"/>
                <a:ext cx="20638" cy="122238"/>
              </a:xfrm>
              <a:custGeom>
                <a:avLst/>
                <a:gdLst/>
                <a:ahLst/>
                <a:cxnLst>
                  <a:cxn ang="0">
                    <a:pos x="13" y="77"/>
                  </a:cxn>
                  <a:cxn ang="0">
                    <a:pos x="13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7"/>
                  </a:cxn>
                  <a:cxn ang="0">
                    <a:pos x="13" y="77"/>
                  </a:cxn>
                </a:cxnLst>
                <a:rect l="0" t="0" r="r" b="b"/>
                <a:pathLst>
                  <a:path w="13" h="77">
                    <a:moveTo>
                      <a:pt x="13" y="77"/>
                    </a:moveTo>
                    <a:lnTo>
                      <a:pt x="13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7"/>
                    </a:lnTo>
                    <a:lnTo>
                      <a:pt x="13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5" name="Freeform 170"/>
              <p:cNvSpPr>
                <a:spLocks/>
              </p:cNvSpPr>
              <p:nvPr/>
            </p:nvSpPr>
            <p:spPr bwMode="auto">
              <a:xfrm>
                <a:off x="5350870" y="5816947"/>
                <a:ext cx="19050" cy="125413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12" y="77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7"/>
                  </a:cxn>
                  <a:cxn ang="0">
                    <a:pos x="12" y="77"/>
                  </a:cxn>
                </a:cxnLst>
                <a:rect l="0" t="0" r="r" b="b"/>
                <a:pathLst>
                  <a:path w="12" h="79">
                    <a:moveTo>
                      <a:pt x="12" y="77"/>
                    </a:moveTo>
                    <a:lnTo>
                      <a:pt x="12" y="77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6" name="Freeform 171"/>
              <p:cNvSpPr>
                <a:spLocks/>
              </p:cNvSpPr>
              <p:nvPr/>
            </p:nvSpPr>
            <p:spPr bwMode="auto">
              <a:xfrm>
                <a:off x="5406432" y="5924897"/>
                <a:ext cx="19050" cy="142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2" y="4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2" y="4"/>
                  </a:cxn>
                  <a:cxn ang="0">
                    <a:pos x="12" y="4"/>
                  </a:cxn>
                </a:cxnLst>
                <a:rect l="0" t="0" r="r" b="b"/>
                <a:pathLst>
                  <a:path w="12" h="9">
                    <a:moveTo>
                      <a:pt x="12" y="4"/>
                    </a:moveTo>
                    <a:lnTo>
                      <a:pt x="12" y="4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7" name="Freeform 172"/>
              <p:cNvSpPr>
                <a:spLocks/>
              </p:cNvSpPr>
              <p:nvPr/>
            </p:nvSpPr>
            <p:spPr bwMode="auto">
              <a:xfrm>
                <a:off x="5461995" y="5243859"/>
                <a:ext cx="17463" cy="712788"/>
              </a:xfrm>
              <a:custGeom>
                <a:avLst/>
                <a:gdLst/>
                <a:ahLst/>
                <a:cxnLst>
                  <a:cxn ang="0">
                    <a:pos x="11" y="449"/>
                  </a:cxn>
                  <a:cxn ang="0">
                    <a:pos x="11" y="449"/>
                  </a:cxn>
                  <a:cxn ang="0">
                    <a:pos x="0" y="449"/>
                  </a:cxn>
                  <a:cxn ang="0">
                    <a:pos x="0" y="44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449"/>
                  </a:cxn>
                  <a:cxn ang="0">
                    <a:pos x="11" y="449"/>
                  </a:cxn>
                </a:cxnLst>
                <a:rect l="0" t="0" r="r" b="b"/>
                <a:pathLst>
                  <a:path w="11" h="449">
                    <a:moveTo>
                      <a:pt x="11" y="449"/>
                    </a:moveTo>
                    <a:lnTo>
                      <a:pt x="11" y="449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449"/>
                    </a:lnTo>
                    <a:lnTo>
                      <a:pt x="11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8" name="Freeform 173"/>
              <p:cNvSpPr>
                <a:spLocks/>
              </p:cNvSpPr>
              <p:nvPr/>
            </p:nvSpPr>
            <p:spPr bwMode="auto">
              <a:xfrm>
                <a:off x="5495332" y="5213697"/>
                <a:ext cx="823913" cy="798513"/>
              </a:xfrm>
              <a:custGeom>
                <a:avLst/>
                <a:gdLst/>
                <a:ahLst/>
                <a:cxnLst>
                  <a:cxn ang="0">
                    <a:pos x="519" y="477"/>
                  </a:cxn>
                  <a:cxn ang="0">
                    <a:pos x="519" y="477"/>
                  </a:cxn>
                  <a:cxn ang="0">
                    <a:pos x="260" y="493"/>
                  </a:cxn>
                  <a:cxn ang="0">
                    <a:pos x="0" y="503"/>
                  </a:cxn>
                  <a:cxn ang="0">
                    <a:pos x="0" y="50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18" y="0"/>
                  </a:cxn>
                  <a:cxn ang="0">
                    <a:pos x="518" y="0"/>
                  </a:cxn>
                  <a:cxn ang="0">
                    <a:pos x="519" y="477"/>
                  </a:cxn>
                  <a:cxn ang="0">
                    <a:pos x="519" y="477"/>
                  </a:cxn>
                </a:cxnLst>
                <a:rect l="0" t="0" r="r" b="b"/>
                <a:pathLst>
                  <a:path w="519" h="503">
                    <a:moveTo>
                      <a:pt x="519" y="477"/>
                    </a:moveTo>
                    <a:lnTo>
                      <a:pt x="519" y="477"/>
                    </a:lnTo>
                    <a:lnTo>
                      <a:pt x="260" y="493"/>
                    </a:lnTo>
                    <a:lnTo>
                      <a:pt x="0" y="503"/>
                    </a:lnTo>
                    <a:lnTo>
                      <a:pt x="0" y="50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19" y="477"/>
                    </a:lnTo>
                    <a:lnTo>
                      <a:pt x="519" y="477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39" name="Freeform 174"/>
              <p:cNvSpPr>
                <a:spLocks/>
              </p:cNvSpPr>
              <p:nvPr/>
            </p:nvSpPr>
            <p:spPr bwMode="auto">
              <a:xfrm>
                <a:off x="5484220" y="5199409"/>
                <a:ext cx="847725" cy="823913"/>
              </a:xfrm>
              <a:custGeom>
                <a:avLst/>
                <a:gdLst/>
                <a:ahLst/>
                <a:cxnLst>
                  <a:cxn ang="0">
                    <a:pos x="526" y="486"/>
                  </a:cxn>
                  <a:cxn ang="0">
                    <a:pos x="526" y="479"/>
                  </a:cxn>
                  <a:cxn ang="0">
                    <a:pos x="526" y="479"/>
                  </a:cxn>
                  <a:cxn ang="0">
                    <a:pos x="267" y="494"/>
                  </a:cxn>
                  <a:cxn ang="0">
                    <a:pos x="7" y="505"/>
                  </a:cxn>
                  <a:cxn ang="0">
                    <a:pos x="7" y="512"/>
                  </a:cxn>
                  <a:cxn ang="0">
                    <a:pos x="15" y="512"/>
                  </a:cxn>
                  <a:cxn ang="0">
                    <a:pos x="15" y="512"/>
                  </a:cxn>
                  <a:cxn ang="0">
                    <a:pos x="15" y="12"/>
                  </a:cxn>
                  <a:cxn ang="0">
                    <a:pos x="7" y="12"/>
                  </a:cxn>
                  <a:cxn ang="0">
                    <a:pos x="7" y="20"/>
                  </a:cxn>
                  <a:cxn ang="0">
                    <a:pos x="7" y="20"/>
                  </a:cxn>
                  <a:cxn ang="0">
                    <a:pos x="525" y="16"/>
                  </a:cxn>
                  <a:cxn ang="0">
                    <a:pos x="525" y="9"/>
                  </a:cxn>
                  <a:cxn ang="0">
                    <a:pos x="518" y="9"/>
                  </a:cxn>
                  <a:cxn ang="0">
                    <a:pos x="518" y="9"/>
                  </a:cxn>
                  <a:cxn ang="0">
                    <a:pos x="519" y="486"/>
                  </a:cxn>
                  <a:cxn ang="0">
                    <a:pos x="526" y="486"/>
                  </a:cxn>
                  <a:cxn ang="0">
                    <a:pos x="526" y="479"/>
                  </a:cxn>
                  <a:cxn ang="0">
                    <a:pos x="526" y="486"/>
                  </a:cxn>
                  <a:cxn ang="0">
                    <a:pos x="534" y="486"/>
                  </a:cxn>
                  <a:cxn ang="0">
                    <a:pos x="534" y="486"/>
                  </a:cxn>
                  <a:cxn ang="0">
                    <a:pos x="532" y="9"/>
                  </a:cxn>
                  <a:cxn ang="0">
                    <a:pos x="532" y="0"/>
                  </a:cxn>
                  <a:cxn ang="0">
                    <a:pos x="525" y="2"/>
                  </a:cxn>
                  <a:cxn ang="0">
                    <a:pos x="525" y="2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512"/>
                  </a:cxn>
                  <a:cxn ang="0">
                    <a:pos x="0" y="519"/>
                  </a:cxn>
                  <a:cxn ang="0">
                    <a:pos x="7" y="519"/>
                  </a:cxn>
                  <a:cxn ang="0">
                    <a:pos x="7" y="519"/>
                  </a:cxn>
                  <a:cxn ang="0">
                    <a:pos x="267" y="509"/>
                  </a:cxn>
                  <a:cxn ang="0">
                    <a:pos x="526" y="493"/>
                  </a:cxn>
                  <a:cxn ang="0">
                    <a:pos x="534" y="493"/>
                  </a:cxn>
                  <a:cxn ang="0">
                    <a:pos x="534" y="486"/>
                  </a:cxn>
                  <a:cxn ang="0">
                    <a:pos x="526" y="486"/>
                  </a:cxn>
                </a:cxnLst>
                <a:rect l="0" t="0" r="r" b="b"/>
                <a:pathLst>
                  <a:path w="534" h="519">
                    <a:moveTo>
                      <a:pt x="526" y="486"/>
                    </a:moveTo>
                    <a:lnTo>
                      <a:pt x="526" y="479"/>
                    </a:lnTo>
                    <a:lnTo>
                      <a:pt x="526" y="479"/>
                    </a:lnTo>
                    <a:lnTo>
                      <a:pt x="267" y="494"/>
                    </a:lnTo>
                    <a:lnTo>
                      <a:pt x="7" y="505"/>
                    </a:lnTo>
                    <a:lnTo>
                      <a:pt x="7" y="512"/>
                    </a:lnTo>
                    <a:lnTo>
                      <a:pt x="15" y="512"/>
                    </a:lnTo>
                    <a:lnTo>
                      <a:pt x="15" y="512"/>
                    </a:lnTo>
                    <a:lnTo>
                      <a:pt x="15" y="12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525" y="16"/>
                    </a:lnTo>
                    <a:lnTo>
                      <a:pt x="525" y="9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9" y="486"/>
                    </a:lnTo>
                    <a:lnTo>
                      <a:pt x="526" y="486"/>
                    </a:lnTo>
                    <a:lnTo>
                      <a:pt x="526" y="479"/>
                    </a:lnTo>
                    <a:lnTo>
                      <a:pt x="526" y="486"/>
                    </a:lnTo>
                    <a:lnTo>
                      <a:pt x="534" y="486"/>
                    </a:lnTo>
                    <a:lnTo>
                      <a:pt x="534" y="486"/>
                    </a:lnTo>
                    <a:lnTo>
                      <a:pt x="532" y="9"/>
                    </a:lnTo>
                    <a:lnTo>
                      <a:pt x="532" y="0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512"/>
                    </a:lnTo>
                    <a:lnTo>
                      <a:pt x="0" y="519"/>
                    </a:lnTo>
                    <a:lnTo>
                      <a:pt x="7" y="519"/>
                    </a:lnTo>
                    <a:lnTo>
                      <a:pt x="7" y="519"/>
                    </a:lnTo>
                    <a:lnTo>
                      <a:pt x="267" y="509"/>
                    </a:lnTo>
                    <a:lnTo>
                      <a:pt x="526" y="493"/>
                    </a:lnTo>
                    <a:lnTo>
                      <a:pt x="534" y="493"/>
                    </a:lnTo>
                    <a:lnTo>
                      <a:pt x="534" y="486"/>
                    </a:lnTo>
                    <a:lnTo>
                      <a:pt x="526" y="4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0" name="Freeform 175"/>
              <p:cNvSpPr>
                <a:spLocks/>
              </p:cNvSpPr>
              <p:nvPr/>
            </p:nvSpPr>
            <p:spPr bwMode="auto">
              <a:xfrm>
                <a:off x="5484220" y="5199409"/>
                <a:ext cx="847725" cy="823913"/>
              </a:xfrm>
              <a:custGeom>
                <a:avLst/>
                <a:gdLst/>
                <a:ahLst/>
                <a:cxnLst>
                  <a:cxn ang="0">
                    <a:pos x="526" y="486"/>
                  </a:cxn>
                  <a:cxn ang="0">
                    <a:pos x="526" y="479"/>
                  </a:cxn>
                  <a:cxn ang="0">
                    <a:pos x="526" y="479"/>
                  </a:cxn>
                  <a:cxn ang="0">
                    <a:pos x="267" y="494"/>
                  </a:cxn>
                  <a:cxn ang="0">
                    <a:pos x="7" y="505"/>
                  </a:cxn>
                  <a:cxn ang="0">
                    <a:pos x="7" y="512"/>
                  </a:cxn>
                  <a:cxn ang="0">
                    <a:pos x="15" y="512"/>
                  </a:cxn>
                  <a:cxn ang="0">
                    <a:pos x="15" y="512"/>
                  </a:cxn>
                  <a:cxn ang="0">
                    <a:pos x="15" y="12"/>
                  </a:cxn>
                  <a:cxn ang="0">
                    <a:pos x="7" y="12"/>
                  </a:cxn>
                  <a:cxn ang="0">
                    <a:pos x="7" y="20"/>
                  </a:cxn>
                  <a:cxn ang="0">
                    <a:pos x="7" y="20"/>
                  </a:cxn>
                  <a:cxn ang="0">
                    <a:pos x="525" y="16"/>
                  </a:cxn>
                  <a:cxn ang="0">
                    <a:pos x="525" y="9"/>
                  </a:cxn>
                  <a:cxn ang="0">
                    <a:pos x="518" y="9"/>
                  </a:cxn>
                  <a:cxn ang="0">
                    <a:pos x="518" y="9"/>
                  </a:cxn>
                  <a:cxn ang="0">
                    <a:pos x="519" y="486"/>
                  </a:cxn>
                  <a:cxn ang="0">
                    <a:pos x="526" y="486"/>
                  </a:cxn>
                  <a:cxn ang="0">
                    <a:pos x="526" y="479"/>
                  </a:cxn>
                  <a:cxn ang="0">
                    <a:pos x="526" y="486"/>
                  </a:cxn>
                  <a:cxn ang="0">
                    <a:pos x="534" y="486"/>
                  </a:cxn>
                  <a:cxn ang="0">
                    <a:pos x="534" y="486"/>
                  </a:cxn>
                  <a:cxn ang="0">
                    <a:pos x="532" y="9"/>
                  </a:cxn>
                  <a:cxn ang="0">
                    <a:pos x="532" y="0"/>
                  </a:cxn>
                  <a:cxn ang="0">
                    <a:pos x="525" y="2"/>
                  </a:cxn>
                  <a:cxn ang="0">
                    <a:pos x="525" y="2"/>
                  </a:cxn>
                  <a:cxn ang="0">
                    <a:pos x="6" y="5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512"/>
                  </a:cxn>
                  <a:cxn ang="0">
                    <a:pos x="0" y="519"/>
                  </a:cxn>
                  <a:cxn ang="0">
                    <a:pos x="7" y="519"/>
                  </a:cxn>
                  <a:cxn ang="0">
                    <a:pos x="7" y="519"/>
                  </a:cxn>
                  <a:cxn ang="0">
                    <a:pos x="267" y="509"/>
                  </a:cxn>
                  <a:cxn ang="0">
                    <a:pos x="526" y="493"/>
                  </a:cxn>
                  <a:cxn ang="0">
                    <a:pos x="534" y="493"/>
                  </a:cxn>
                  <a:cxn ang="0">
                    <a:pos x="534" y="486"/>
                  </a:cxn>
                  <a:cxn ang="0">
                    <a:pos x="526" y="486"/>
                  </a:cxn>
                </a:cxnLst>
                <a:rect l="0" t="0" r="r" b="b"/>
                <a:pathLst>
                  <a:path w="534" h="519">
                    <a:moveTo>
                      <a:pt x="526" y="486"/>
                    </a:moveTo>
                    <a:lnTo>
                      <a:pt x="526" y="479"/>
                    </a:lnTo>
                    <a:lnTo>
                      <a:pt x="526" y="479"/>
                    </a:lnTo>
                    <a:lnTo>
                      <a:pt x="267" y="494"/>
                    </a:lnTo>
                    <a:lnTo>
                      <a:pt x="7" y="505"/>
                    </a:lnTo>
                    <a:lnTo>
                      <a:pt x="7" y="512"/>
                    </a:lnTo>
                    <a:lnTo>
                      <a:pt x="15" y="512"/>
                    </a:lnTo>
                    <a:lnTo>
                      <a:pt x="15" y="512"/>
                    </a:lnTo>
                    <a:lnTo>
                      <a:pt x="15" y="12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525" y="16"/>
                    </a:lnTo>
                    <a:lnTo>
                      <a:pt x="525" y="9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9" y="486"/>
                    </a:lnTo>
                    <a:lnTo>
                      <a:pt x="526" y="486"/>
                    </a:lnTo>
                    <a:lnTo>
                      <a:pt x="526" y="479"/>
                    </a:lnTo>
                    <a:lnTo>
                      <a:pt x="526" y="486"/>
                    </a:lnTo>
                    <a:lnTo>
                      <a:pt x="534" y="486"/>
                    </a:lnTo>
                    <a:lnTo>
                      <a:pt x="534" y="486"/>
                    </a:lnTo>
                    <a:lnTo>
                      <a:pt x="532" y="9"/>
                    </a:lnTo>
                    <a:lnTo>
                      <a:pt x="532" y="0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512"/>
                    </a:lnTo>
                    <a:lnTo>
                      <a:pt x="0" y="519"/>
                    </a:lnTo>
                    <a:lnTo>
                      <a:pt x="7" y="519"/>
                    </a:lnTo>
                    <a:lnTo>
                      <a:pt x="7" y="519"/>
                    </a:lnTo>
                    <a:lnTo>
                      <a:pt x="267" y="509"/>
                    </a:lnTo>
                    <a:lnTo>
                      <a:pt x="526" y="493"/>
                    </a:lnTo>
                    <a:lnTo>
                      <a:pt x="534" y="493"/>
                    </a:lnTo>
                    <a:lnTo>
                      <a:pt x="534" y="486"/>
                    </a:lnTo>
                    <a:lnTo>
                      <a:pt x="526" y="48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1" name="Freeform 176"/>
              <p:cNvSpPr>
                <a:spLocks/>
              </p:cNvSpPr>
              <p:nvPr/>
            </p:nvSpPr>
            <p:spPr bwMode="auto">
              <a:xfrm>
                <a:off x="5520732" y="5235922"/>
                <a:ext cx="742950" cy="168275"/>
              </a:xfrm>
              <a:custGeom>
                <a:avLst/>
                <a:gdLst/>
                <a:ahLst/>
                <a:cxnLst>
                  <a:cxn ang="0">
                    <a:pos x="468" y="97"/>
                  </a:cxn>
                  <a:cxn ang="0">
                    <a:pos x="468" y="97"/>
                  </a:cxn>
                  <a:cxn ang="0">
                    <a:pos x="235" y="102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68" y="0"/>
                  </a:cxn>
                  <a:cxn ang="0">
                    <a:pos x="468" y="0"/>
                  </a:cxn>
                  <a:cxn ang="0">
                    <a:pos x="468" y="97"/>
                  </a:cxn>
                  <a:cxn ang="0">
                    <a:pos x="468" y="97"/>
                  </a:cxn>
                </a:cxnLst>
                <a:rect l="0" t="0" r="r" b="b"/>
                <a:pathLst>
                  <a:path w="468" h="106">
                    <a:moveTo>
                      <a:pt x="468" y="97"/>
                    </a:moveTo>
                    <a:lnTo>
                      <a:pt x="468" y="97"/>
                    </a:lnTo>
                    <a:lnTo>
                      <a:pt x="235" y="102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97"/>
                    </a:lnTo>
                    <a:lnTo>
                      <a:pt x="468" y="9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2" name="Freeform 177"/>
              <p:cNvSpPr>
                <a:spLocks/>
              </p:cNvSpPr>
              <p:nvPr/>
            </p:nvSpPr>
            <p:spPr bwMode="auto">
              <a:xfrm>
                <a:off x="5509620" y="5224809"/>
                <a:ext cx="765175" cy="190500"/>
              </a:xfrm>
              <a:custGeom>
                <a:avLst/>
                <a:gdLst/>
                <a:ahLst/>
                <a:cxnLst>
                  <a:cxn ang="0">
                    <a:pos x="475" y="104"/>
                  </a:cxn>
                  <a:cxn ang="0">
                    <a:pos x="475" y="97"/>
                  </a:cxn>
                  <a:cxn ang="0">
                    <a:pos x="475" y="97"/>
                  </a:cxn>
                  <a:cxn ang="0">
                    <a:pos x="242" y="102"/>
                  </a:cxn>
                  <a:cxn ang="0">
                    <a:pos x="7" y="106"/>
                  </a:cxn>
                  <a:cxn ang="0">
                    <a:pos x="7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1"/>
                  </a:cxn>
                  <a:cxn ang="0">
                    <a:pos x="7" y="12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475" y="14"/>
                  </a:cxn>
                  <a:cxn ang="0">
                    <a:pos x="475" y="7"/>
                  </a:cxn>
                  <a:cxn ang="0">
                    <a:pos x="468" y="7"/>
                  </a:cxn>
                  <a:cxn ang="0">
                    <a:pos x="468" y="7"/>
                  </a:cxn>
                  <a:cxn ang="0">
                    <a:pos x="468" y="104"/>
                  </a:cxn>
                  <a:cxn ang="0">
                    <a:pos x="475" y="104"/>
                  </a:cxn>
                  <a:cxn ang="0">
                    <a:pos x="475" y="97"/>
                  </a:cxn>
                  <a:cxn ang="0">
                    <a:pos x="475" y="104"/>
                  </a:cxn>
                  <a:cxn ang="0">
                    <a:pos x="482" y="104"/>
                  </a:cxn>
                  <a:cxn ang="0">
                    <a:pos x="482" y="104"/>
                  </a:cxn>
                  <a:cxn ang="0">
                    <a:pos x="482" y="7"/>
                  </a:cxn>
                  <a:cxn ang="0">
                    <a:pos x="482" y="7"/>
                  </a:cxn>
                  <a:cxn ang="0">
                    <a:pos x="480" y="4"/>
                  </a:cxn>
                  <a:cxn ang="0">
                    <a:pos x="479" y="2"/>
                  </a:cxn>
                  <a:cxn ang="0">
                    <a:pos x="479" y="2"/>
                  </a:cxn>
                  <a:cxn ang="0">
                    <a:pos x="477" y="0"/>
                  </a:cxn>
                  <a:cxn ang="0">
                    <a:pos x="475" y="0"/>
                  </a:cxn>
                  <a:cxn ang="0">
                    <a:pos x="475" y="0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7"/>
                  </a:cxn>
                  <a:cxn ang="0">
                    <a:pos x="4" y="118"/>
                  </a:cxn>
                  <a:cxn ang="0">
                    <a:pos x="4" y="118"/>
                  </a:cxn>
                  <a:cxn ang="0">
                    <a:pos x="6" y="120"/>
                  </a:cxn>
                  <a:cxn ang="0">
                    <a:pos x="7" y="120"/>
                  </a:cxn>
                  <a:cxn ang="0">
                    <a:pos x="7" y="120"/>
                  </a:cxn>
                  <a:cxn ang="0">
                    <a:pos x="242" y="117"/>
                  </a:cxn>
                  <a:cxn ang="0">
                    <a:pos x="475" y="111"/>
                  </a:cxn>
                  <a:cxn ang="0">
                    <a:pos x="475" y="111"/>
                  </a:cxn>
                  <a:cxn ang="0">
                    <a:pos x="477" y="111"/>
                  </a:cxn>
                  <a:cxn ang="0">
                    <a:pos x="480" y="109"/>
                  </a:cxn>
                  <a:cxn ang="0">
                    <a:pos x="482" y="106"/>
                  </a:cxn>
                  <a:cxn ang="0">
                    <a:pos x="482" y="104"/>
                  </a:cxn>
                  <a:cxn ang="0">
                    <a:pos x="475" y="104"/>
                  </a:cxn>
                </a:cxnLst>
                <a:rect l="0" t="0" r="r" b="b"/>
                <a:pathLst>
                  <a:path w="482" h="120">
                    <a:moveTo>
                      <a:pt x="475" y="104"/>
                    </a:moveTo>
                    <a:lnTo>
                      <a:pt x="475" y="97"/>
                    </a:lnTo>
                    <a:lnTo>
                      <a:pt x="475" y="97"/>
                    </a:lnTo>
                    <a:lnTo>
                      <a:pt x="242" y="102"/>
                    </a:lnTo>
                    <a:lnTo>
                      <a:pt x="7" y="106"/>
                    </a:lnTo>
                    <a:lnTo>
                      <a:pt x="7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75" y="14"/>
                    </a:lnTo>
                    <a:lnTo>
                      <a:pt x="475" y="7"/>
                    </a:lnTo>
                    <a:lnTo>
                      <a:pt x="468" y="7"/>
                    </a:lnTo>
                    <a:lnTo>
                      <a:pt x="468" y="7"/>
                    </a:lnTo>
                    <a:lnTo>
                      <a:pt x="468" y="104"/>
                    </a:lnTo>
                    <a:lnTo>
                      <a:pt x="475" y="104"/>
                    </a:lnTo>
                    <a:lnTo>
                      <a:pt x="475" y="97"/>
                    </a:lnTo>
                    <a:lnTo>
                      <a:pt x="475" y="104"/>
                    </a:lnTo>
                    <a:lnTo>
                      <a:pt x="482" y="104"/>
                    </a:lnTo>
                    <a:lnTo>
                      <a:pt x="482" y="104"/>
                    </a:lnTo>
                    <a:lnTo>
                      <a:pt x="482" y="7"/>
                    </a:lnTo>
                    <a:lnTo>
                      <a:pt x="482" y="7"/>
                    </a:lnTo>
                    <a:lnTo>
                      <a:pt x="480" y="4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7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242" y="117"/>
                    </a:lnTo>
                    <a:lnTo>
                      <a:pt x="475" y="111"/>
                    </a:lnTo>
                    <a:lnTo>
                      <a:pt x="475" y="111"/>
                    </a:lnTo>
                    <a:lnTo>
                      <a:pt x="477" y="111"/>
                    </a:lnTo>
                    <a:lnTo>
                      <a:pt x="480" y="109"/>
                    </a:lnTo>
                    <a:lnTo>
                      <a:pt x="482" y="106"/>
                    </a:lnTo>
                    <a:lnTo>
                      <a:pt x="482" y="104"/>
                    </a:lnTo>
                    <a:lnTo>
                      <a:pt x="47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3" name="Freeform 178"/>
              <p:cNvSpPr>
                <a:spLocks/>
              </p:cNvSpPr>
              <p:nvPr/>
            </p:nvSpPr>
            <p:spPr bwMode="auto">
              <a:xfrm>
                <a:off x="6143032" y="5254972"/>
                <a:ext cx="22225" cy="1190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75">
                    <a:moveTo>
                      <a:pt x="14" y="75"/>
                    </a:moveTo>
                    <a:lnTo>
                      <a:pt x="14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4" name="Freeform 179"/>
              <p:cNvSpPr>
                <a:spLocks/>
              </p:cNvSpPr>
              <p:nvPr/>
            </p:nvSpPr>
            <p:spPr bwMode="auto">
              <a:xfrm>
                <a:off x="6116045" y="5254972"/>
                <a:ext cx="22225" cy="120650"/>
              </a:xfrm>
              <a:custGeom>
                <a:avLst/>
                <a:gdLst/>
                <a:ahLst/>
                <a:cxnLst>
                  <a:cxn ang="0">
                    <a:pos x="14" y="76"/>
                  </a:cxn>
                  <a:cxn ang="0">
                    <a:pos x="14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76"/>
                  </a:cxn>
                  <a:cxn ang="0">
                    <a:pos x="14" y="76"/>
                  </a:cxn>
                </a:cxnLst>
                <a:rect l="0" t="0" r="r" b="b"/>
                <a:pathLst>
                  <a:path w="14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76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5" name="Freeform 180"/>
              <p:cNvSpPr>
                <a:spLocks/>
              </p:cNvSpPr>
              <p:nvPr/>
            </p:nvSpPr>
            <p:spPr bwMode="auto">
              <a:xfrm>
                <a:off x="6200182" y="5253384"/>
                <a:ext cx="19050" cy="120650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12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2" y="76"/>
                  </a:cxn>
                </a:cxnLst>
                <a:rect l="0" t="0" r="r" b="b"/>
                <a:pathLst>
                  <a:path w="12" h="76">
                    <a:moveTo>
                      <a:pt x="12" y="76"/>
                    </a:moveTo>
                    <a:lnTo>
                      <a:pt x="12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6" name="Freeform 181"/>
              <p:cNvSpPr>
                <a:spLocks/>
              </p:cNvSpPr>
              <p:nvPr/>
            </p:nvSpPr>
            <p:spPr bwMode="auto">
              <a:xfrm>
                <a:off x="6171607" y="5253384"/>
                <a:ext cx="19050" cy="120650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12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2" y="76"/>
                  </a:cxn>
                </a:cxnLst>
                <a:rect l="0" t="0" r="r" b="b"/>
                <a:pathLst>
                  <a:path w="12" h="76">
                    <a:moveTo>
                      <a:pt x="12" y="76"/>
                    </a:moveTo>
                    <a:lnTo>
                      <a:pt x="12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7" name="Freeform 182"/>
              <p:cNvSpPr>
                <a:spLocks/>
              </p:cNvSpPr>
              <p:nvPr/>
            </p:nvSpPr>
            <p:spPr bwMode="auto">
              <a:xfrm>
                <a:off x="6227170" y="5359747"/>
                <a:ext cx="20638" cy="1428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13" h="9">
                    <a:moveTo>
                      <a:pt x="13" y="3"/>
                    </a:moveTo>
                    <a:lnTo>
                      <a:pt x="13" y="3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8" name="Freeform 183"/>
              <p:cNvSpPr>
                <a:spLocks/>
              </p:cNvSpPr>
              <p:nvPr/>
            </p:nvSpPr>
            <p:spPr bwMode="auto">
              <a:xfrm>
                <a:off x="5520732" y="5412134"/>
                <a:ext cx="742950" cy="174625"/>
              </a:xfrm>
              <a:custGeom>
                <a:avLst/>
                <a:gdLst/>
                <a:ahLst/>
                <a:cxnLst>
                  <a:cxn ang="0">
                    <a:pos x="468" y="97"/>
                  </a:cxn>
                  <a:cxn ang="0">
                    <a:pos x="468" y="97"/>
                  </a:cxn>
                  <a:cxn ang="0">
                    <a:pos x="235" y="104"/>
                  </a:cxn>
                  <a:cxn ang="0">
                    <a:pos x="2" y="110"/>
                  </a:cxn>
                  <a:cxn ang="0">
                    <a:pos x="2" y="1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35" y="6"/>
                  </a:cxn>
                  <a:cxn ang="0">
                    <a:pos x="468" y="0"/>
                  </a:cxn>
                  <a:cxn ang="0">
                    <a:pos x="468" y="0"/>
                  </a:cxn>
                  <a:cxn ang="0">
                    <a:pos x="468" y="97"/>
                  </a:cxn>
                  <a:cxn ang="0">
                    <a:pos x="468" y="97"/>
                  </a:cxn>
                </a:cxnLst>
                <a:rect l="0" t="0" r="r" b="b"/>
                <a:pathLst>
                  <a:path w="468" h="110">
                    <a:moveTo>
                      <a:pt x="468" y="97"/>
                    </a:moveTo>
                    <a:lnTo>
                      <a:pt x="468" y="97"/>
                    </a:lnTo>
                    <a:lnTo>
                      <a:pt x="235" y="104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35" y="6"/>
                    </a:lnTo>
                    <a:lnTo>
                      <a:pt x="468" y="0"/>
                    </a:lnTo>
                    <a:lnTo>
                      <a:pt x="468" y="0"/>
                    </a:lnTo>
                    <a:lnTo>
                      <a:pt x="468" y="97"/>
                    </a:lnTo>
                    <a:lnTo>
                      <a:pt x="468" y="9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49" name="Freeform 184"/>
              <p:cNvSpPr>
                <a:spLocks/>
              </p:cNvSpPr>
              <p:nvPr/>
            </p:nvSpPr>
            <p:spPr bwMode="auto">
              <a:xfrm>
                <a:off x="5509620" y="5401022"/>
                <a:ext cx="765175" cy="196850"/>
              </a:xfrm>
              <a:custGeom>
                <a:avLst/>
                <a:gdLst/>
                <a:ahLst/>
                <a:cxnLst>
                  <a:cxn ang="0">
                    <a:pos x="475" y="104"/>
                  </a:cxn>
                  <a:cxn ang="0">
                    <a:pos x="475" y="97"/>
                  </a:cxn>
                  <a:cxn ang="0">
                    <a:pos x="475" y="97"/>
                  </a:cxn>
                  <a:cxn ang="0">
                    <a:pos x="242" y="104"/>
                  </a:cxn>
                  <a:cxn ang="0">
                    <a:pos x="7" y="110"/>
                  </a:cxn>
                  <a:cxn ang="0">
                    <a:pos x="9" y="117"/>
                  </a:cxn>
                  <a:cxn ang="0">
                    <a:pos x="16" y="117"/>
                  </a:cxn>
                  <a:cxn ang="0">
                    <a:pos x="16" y="117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242" y="20"/>
                  </a:cxn>
                  <a:cxn ang="0">
                    <a:pos x="475" y="13"/>
                  </a:cxn>
                  <a:cxn ang="0">
                    <a:pos x="475" y="7"/>
                  </a:cxn>
                  <a:cxn ang="0">
                    <a:pos x="468" y="7"/>
                  </a:cxn>
                  <a:cxn ang="0">
                    <a:pos x="468" y="7"/>
                  </a:cxn>
                  <a:cxn ang="0">
                    <a:pos x="468" y="104"/>
                  </a:cxn>
                  <a:cxn ang="0">
                    <a:pos x="475" y="104"/>
                  </a:cxn>
                  <a:cxn ang="0">
                    <a:pos x="475" y="97"/>
                  </a:cxn>
                  <a:cxn ang="0">
                    <a:pos x="475" y="104"/>
                  </a:cxn>
                  <a:cxn ang="0">
                    <a:pos x="482" y="104"/>
                  </a:cxn>
                  <a:cxn ang="0">
                    <a:pos x="482" y="104"/>
                  </a:cxn>
                  <a:cxn ang="0">
                    <a:pos x="482" y="6"/>
                  </a:cxn>
                  <a:cxn ang="0">
                    <a:pos x="482" y="6"/>
                  </a:cxn>
                  <a:cxn ang="0">
                    <a:pos x="482" y="4"/>
                  </a:cxn>
                  <a:cxn ang="0">
                    <a:pos x="480" y="2"/>
                  </a:cxn>
                  <a:cxn ang="0">
                    <a:pos x="480" y="2"/>
                  </a:cxn>
                  <a:cxn ang="0">
                    <a:pos x="477" y="0"/>
                  </a:cxn>
                  <a:cxn ang="0">
                    <a:pos x="475" y="0"/>
                  </a:cxn>
                  <a:cxn ang="0">
                    <a:pos x="475" y="0"/>
                  </a:cxn>
                  <a:cxn ang="0">
                    <a:pos x="242" y="6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117"/>
                  </a:cxn>
                  <a:cxn ang="0">
                    <a:pos x="2" y="117"/>
                  </a:cxn>
                  <a:cxn ang="0">
                    <a:pos x="2" y="120"/>
                  </a:cxn>
                  <a:cxn ang="0">
                    <a:pos x="4" y="122"/>
                  </a:cxn>
                  <a:cxn ang="0">
                    <a:pos x="4" y="122"/>
                  </a:cxn>
                  <a:cxn ang="0">
                    <a:pos x="6" y="124"/>
                  </a:cxn>
                  <a:cxn ang="0">
                    <a:pos x="9" y="124"/>
                  </a:cxn>
                  <a:cxn ang="0">
                    <a:pos x="9" y="124"/>
                  </a:cxn>
                  <a:cxn ang="0">
                    <a:pos x="242" y="119"/>
                  </a:cxn>
                  <a:cxn ang="0">
                    <a:pos x="475" y="111"/>
                  </a:cxn>
                  <a:cxn ang="0">
                    <a:pos x="475" y="111"/>
                  </a:cxn>
                  <a:cxn ang="0">
                    <a:pos x="479" y="110"/>
                  </a:cxn>
                  <a:cxn ang="0">
                    <a:pos x="480" y="108"/>
                  </a:cxn>
                  <a:cxn ang="0">
                    <a:pos x="482" y="106"/>
                  </a:cxn>
                  <a:cxn ang="0">
                    <a:pos x="482" y="104"/>
                  </a:cxn>
                  <a:cxn ang="0">
                    <a:pos x="475" y="104"/>
                  </a:cxn>
                </a:cxnLst>
                <a:rect l="0" t="0" r="r" b="b"/>
                <a:pathLst>
                  <a:path w="482" h="124">
                    <a:moveTo>
                      <a:pt x="475" y="104"/>
                    </a:moveTo>
                    <a:lnTo>
                      <a:pt x="475" y="97"/>
                    </a:lnTo>
                    <a:lnTo>
                      <a:pt x="475" y="97"/>
                    </a:lnTo>
                    <a:lnTo>
                      <a:pt x="242" y="104"/>
                    </a:lnTo>
                    <a:lnTo>
                      <a:pt x="7" y="110"/>
                    </a:lnTo>
                    <a:lnTo>
                      <a:pt x="9" y="117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242" y="20"/>
                    </a:lnTo>
                    <a:lnTo>
                      <a:pt x="475" y="13"/>
                    </a:lnTo>
                    <a:lnTo>
                      <a:pt x="475" y="7"/>
                    </a:lnTo>
                    <a:lnTo>
                      <a:pt x="468" y="7"/>
                    </a:lnTo>
                    <a:lnTo>
                      <a:pt x="468" y="7"/>
                    </a:lnTo>
                    <a:lnTo>
                      <a:pt x="468" y="104"/>
                    </a:lnTo>
                    <a:lnTo>
                      <a:pt x="475" y="104"/>
                    </a:lnTo>
                    <a:lnTo>
                      <a:pt x="475" y="97"/>
                    </a:lnTo>
                    <a:lnTo>
                      <a:pt x="475" y="104"/>
                    </a:lnTo>
                    <a:lnTo>
                      <a:pt x="482" y="104"/>
                    </a:lnTo>
                    <a:lnTo>
                      <a:pt x="482" y="104"/>
                    </a:lnTo>
                    <a:lnTo>
                      <a:pt x="482" y="6"/>
                    </a:lnTo>
                    <a:lnTo>
                      <a:pt x="482" y="6"/>
                    </a:lnTo>
                    <a:lnTo>
                      <a:pt x="482" y="4"/>
                    </a:lnTo>
                    <a:lnTo>
                      <a:pt x="480" y="2"/>
                    </a:lnTo>
                    <a:lnTo>
                      <a:pt x="480" y="2"/>
                    </a:lnTo>
                    <a:lnTo>
                      <a:pt x="477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242" y="6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20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242" y="119"/>
                    </a:lnTo>
                    <a:lnTo>
                      <a:pt x="475" y="111"/>
                    </a:lnTo>
                    <a:lnTo>
                      <a:pt x="475" y="111"/>
                    </a:lnTo>
                    <a:lnTo>
                      <a:pt x="479" y="110"/>
                    </a:lnTo>
                    <a:lnTo>
                      <a:pt x="480" y="108"/>
                    </a:lnTo>
                    <a:lnTo>
                      <a:pt x="482" y="106"/>
                    </a:lnTo>
                    <a:lnTo>
                      <a:pt x="482" y="104"/>
                    </a:lnTo>
                    <a:lnTo>
                      <a:pt x="47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0" name="Freeform 185"/>
              <p:cNvSpPr>
                <a:spLocks/>
              </p:cNvSpPr>
              <p:nvPr/>
            </p:nvSpPr>
            <p:spPr bwMode="auto">
              <a:xfrm>
                <a:off x="6143032" y="5432772"/>
                <a:ext cx="22225" cy="120650"/>
              </a:xfrm>
              <a:custGeom>
                <a:avLst/>
                <a:gdLst/>
                <a:ahLst/>
                <a:cxnLst>
                  <a:cxn ang="0">
                    <a:pos x="14" y="76"/>
                  </a:cxn>
                  <a:cxn ang="0">
                    <a:pos x="14" y="76"/>
                  </a:cxn>
                  <a:cxn ang="0">
                    <a:pos x="2" y="76"/>
                  </a:cxn>
                  <a:cxn ang="0">
                    <a:pos x="2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6"/>
                  </a:cxn>
                  <a:cxn ang="0">
                    <a:pos x="14" y="76"/>
                  </a:cxn>
                </a:cxnLst>
                <a:rect l="0" t="0" r="r" b="b"/>
                <a:pathLst>
                  <a:path w="14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6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1" name="Freeform 186"/>
              <p:cNvSpPr>
                <a:spLocks/>
              </p:cNvSpPr>
              <p:nvPr/>
            </p:nvSpPr>
            <p:spPr bwMode="auto">
              <a:xfrm>
                <a:off x="6116045" y="5432772"/>
                <a:ext cx="22225" cy="120650"/>
              </a:xfrm>
              <a:custGeom>
                <a:avLst/>
                <a:gdLst/>
                <a:ahLst/>
                <a:cxnLst>
                  <a:cxn ang="0">
                    <a:pos x="14" y="76"/>
                  </a:cxn>
                  <a:cxn ang="0">
                    <a:pos x="14" y="76"/>
                  </a:cxn>
                  <a:cxn ang="0">
                    <a:pos x="1" y="76"/>
                  </a:cxn>
                  <a:cxn ang="0">
                    <a:pos x="1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6"/>
                  </a:cxn>
                  <a:cxn ang="0">
                    <a:pos x="14" y="76"/>
                  </a:cxn>
                </a:cxnLst>
                <a:rect l="0" t="0" r="r" b="b"/>
                <a:pathLst>
                  <a:path w="14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6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2" name="Freeform 187"/>
              <p:cNvSpPr>
                <a:spLocks/>
              </p:cNvSpPr>
              <p:nvPr/>
            </p:nvSpPr>
            <p:spPr bwMode="auto">
              <a:xfrm>
                <a:off x="6200182" y="5429597"/>
                <a:ext cx="22225" cy="120650"/>
              </a:xfrm>
              <a:custGeom>
                <a:avLst/>
                <a:gdLst/>
                <a:ahLst/>
                <a:cxnLst>
                  <a:cxn ang="0">
                    <a:pos x="14" y="76"/>
                  </a:cxn>
                  <a:cxn ang="0">
                    <a:pos x="14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6"/>
                  </a:cxn>
                  <a:cxn ang="0">
                    <a:pos x="14" y="76"/>
                  </a:cxn>
                </a:cxnLst>
                <a:rect l="0" t="0" r="r" b="b"/>
                <a:pathLst>
                  <a:path w="14" h="76">
                    <a:moveTo>
                      <a:pt x="14" y="76"/>
                    </a:moveTo>
                    <a:lnTo>
                      <a:pt x="14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6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3" name="Freeform 188"/>
              <p:cNvSpPr>
                <a:spLocks/>
              </p:cNvSpPr>
              <p:nvPr/>
            </p:nvSpPr>
            <p:spPr bwMode="auto">
              <a:xfrm>
                <a:off x="6171607" y="5432772"/>
                <a:ext cx="22225" cy="120650"/>
              </a:xfrm>
              <a:custGeom>
                <a:avLst/>
                <a:gdLst/>
                <a:ahLst/>
                <a:cxnLst>
                  <a:cxn ang="0">
                    <a:pos x="14" y="74"/>
                  </a:cxn>
                  <a:cxn ang="0">
                    <a:pos x="14" y="74"/>
                  </a:cxn>
                  <a:cxn ang="0">
                    <a:pos x="2" y="76"/>
                  </a:cxn>
                  <a:cxn ang="0">
                    <a:pos x="2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4"/>
                  </a:cxn>
                  <a:cxn ang="0">
                    <a:pos x="14" y="74"/>
                  </a:cxn>
                </a:cxnLst>
                <a:rect l="0" t="0" r="r" b="b"/>
                <a:pathLst>
                  <a:path w="14" h="76">
                    <a:moveTo>
                      <a:pt x="14" y="74"/>
                    </a:moveTo>
                    <a:lnTo>
                      <a:pt x="14" y="74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4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4" name="Freeform 189"/>
              <p:cNvSpPr>
                <a:spLocks/>
              </p:cNvSpPr>
              <p:nvPr/>
            </p:nvSpPr>
            <p:spPr bwMode="auto">
              <a:xfrm>
                <a:off x="6230345" y="5535959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lnTo>
                      <a:pt x="11" y="4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5" name="Freeform 190"/>
              <p:cNvSpPr>
                <a:spLocks/>
              </p:cNvSpPr>
              <p:nvPr/>
            </p:nvSpPr>
            <p:spPr bwMode="auto">
              <a:xfrm>
                <a:off x="5523907" y="5586759"/>
                <a:ext cx="739775" cy="184150"/>
              </a:xfrm>
              <a:custGeom>
                <a:avLst/>
                <a:gdLst/>
                <a:ahLst/>
                <a:cxnLst>
                  <a:cxn ang="0">
                    <a:pos x="466" y="99"/>
                  </a:cxn>
                  <a:cxn ang="0">
                    <a:pos x="466" y="99"/>
                  </a:cxn>
                  <a:cxn ang="0">
                    <a:pos x="233" y="107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33" y="9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99"/>
                  </a:cxn>
                  <a:cxn ang="0">
                    <a:pos x="466" y="99"/>
                  </a:cxn>
                </a:cxnLst>
                <a:rect l="0" t="0" r="r" b="b"/>
                <a:pathLst>
                  <a:path w="466" h="116">
                    <a:moveTo>
                      <a:pt x="466" y="99"/>
                    </a:moveTo>
                    <a:lnTo>
                      <a:pt x="466" y="99"/>
                    </a:lnTo>
                    <a:lnTo>
                      <a:pt x="233" y="10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33" y="9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99"/>
                    </a:lnTo>
                    <a:lnTo>
                      <a:pt x="466" y="99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6" name="Freeform 191"/>
              <p:cNvSpPr>
                <a:spLocks/>
              </p:cNvSpPr>
              <p:nvPr/>
            </p:nvSpPr>
            <p:spPr bwMode="auto">
              <a:xfrm>
                <a:off x="5512795" y="5575647"/>
                <a:ext cx="762000" cy="206375"/>
              </a:xfrm>
              <a:custGeom>
                <a:avLst/>
                <a:gdLst/>
                <a:ahLst/>
                <a:cxnLst>
                  <a:cxn ang="0">
                    <a:pos x="473" y="106"/>
                  </a:cxn>
                  <a:cxn ang="0">
                    <a:pos x="473" y="99"/>
                  </a:cxn>
                  <a:cxn ang="0">
                    <a:pos x="473" y="99"/>
                  </a:cxn>
                  <a:cxn ang="0">
                    <a:pos x="240" y="107"/>
                  </a:cxn>
                  <a:cxn ang="0">
                    <a:pos x="7" y="116"/>
                  </a:cxn>
                  <a:cxn ang="0">
                    <a:pos x="7" y="123"/>
                  </a:cxn>
                  <a:cxn ang="0">
                    <a:pos x="14" y="123"/>
                  </a:cxn>
                  <a:cxn ang="0">
                    <a:pos x="14" y="123"/>
                  </a:cxn>
                  <a:cxn ang="0">
                    <a:pos x="14" y="21"/>
                  </a:cxn>
                  <a:cxn ang="0">
                    <a:pos x="7" y="21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240" y="23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106"/>
                  </a:cxn>
                  <a:cxn ang="0">
                    <a:pos x="473" y="106"/>
                  </a:cxn>
                  <a:cxn ang="0">
                    <a:pos x="473" y="99"/>
                  </a:cxn>
                  <a:cxn ang="0">
                    <a:pos x="473" y="106"/>
                  </a:cxn>
                  <a:cxn ang="0">
                    <a:pos x="480" y="106"/>
                  </a:cxn>
                  <a:cxn ang="0">
                    <a:pos x="480" y="106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5"/>
                  </a:cxn>
                  <a:cxn ang="0">
                    <a:pos x="478" y="1"/>
                  </a:cxn>
                  <a:cxn ang="0">
                    <a:pos x="478" y="1"/>
                  </a:cxn>
                  <a:cxn ang="0">
                    <a:pos x="477" y="1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6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23"/>
                  </a:cxn>
                  <a:cxn ang="0">
                    <a:pos x="0" y="123"/>
                  </a:cxn>
                  <a:cxn ang="0">
                    <a:pos x="0" y="125"/>
                  </a:cxn>
                  <a:cxn ang="0">
                    <a:pos x="2" y="129"/>
                  </a:cxn>
                  <a:cxn ang="0">
                    <a:pos x="2" y="129"/>
                  </a:cxn>
                  <a:cxn ang="0">
                    <a:pos x="4" y="130"/>
                  </a:cxn>
                  <a:cxn ang="0">
                    <a:pos x="7" y="130"/>
                  </a:cxn>
                  <a:cxn ang="0">
                    <a:pos x="7" y="130"/>
                  </a:cxn>
                  <a:cxn ang="0">
                    <a:pos x="240" y="122"/>
                  </a:cxn>
                  <a:cxn ang="0">
                    <a:pos x="475" y="113"/>
                  </a:cxn>
                  <a:cxn ang="0">
                    <a:pos x="475" y="113"/>
                  </a:cxn>
                  <a:cxn ang="0">
                    <a:pos x="478" y="109"/>
                  </a:cxn>
                  <a:cxn ang="0">
                    <a:pos x="480" y="106"/>
                  </a:cxn>
                  <a:cxn ang="0">
                    <a:pos x="473" y="106"/>
                  </a:cxn>
                </a:cxnLst>
                <a:rect l="0" t="0" r="r" b="b"/>
                <a:pathLst>
                  <a:path w="480" h="130">
                    <a:moveTo>
                      <a:pt x="473" y="106"/>
                    </a:moveTo>
                    <a:lnTo>
                      <a:pt x="473" y="99"/>
                    </a:lnTo>
                    <a:lnTo>
                      <a:pt x="473" y="99"/>
                    </a:lnTo>
                    <a:lnTo>
                      <a:pt x="240" y="107"/>
                    </a:lnTo>
                    <a:lnTo>
                      <a:pt x="7" y="116"/>
                    </a:lnTo>
                    <a:lnTo>
                      <a:pt x="7" y="123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240" y="23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106"/>
                    </a:lnTo>
                    <a:lnTo>
                      <a:pt x="473" y="106"/>
                    </a:lnTo>
                    <a:lnTo>
                      <a:pt x="473" y="99"/>
                    </a:lnTo>
                    <a:lnTo>
                      <a:pt x="473" y="106"/>
                    </a:lnTo>
                    <a:lnTo>
                      <a:pt x="480" y="106"/>
                    </a:lnTo>
                    <a:lnTo>
                      <a:pt x="480" y="106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5"/>
                    </a:lnTo>
                    <a:lnTo>
                      <a:pt x="478" y="1"/>
                    </a:lnTo>
                    <a:lnTo>
                      <a:pt x="478" y="1"/>
                    </a:lnTo>
                    <a:lnTo>
                      <a:pt x="477" y="1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4" y="130"/>
                    </a:lnTo>
                    <a:lnTo>
                      <a:pt x="7" y="130"/>
                    </a:lnTo>
                    <a:lnTo>
                      <a:pt x="7" y="130"/>
                    </a:lnTo>
                    <a:lnTo>
                      <a:pt x="240" y="122"/>
                    </a:lnTo>
                    <a:lnTo>
                      <a:pt x="475" y="113"/>
                    </a:lnTo>
                    <a:lnTo>
                      <a:pt x="475" y="113"/>
                    </a:lnTo>
                    <a:lnTo>
                      <a:pt x="478" y="109"/>
                    </a:lnTo>
                    <a:lnTo>
                      <a:pt x="480" y="106"/>
                    </a:lnTo>
                    <a:lnTo>
                      <a:pt x="473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7" name="Freeform 192"/>
              <p:cNvSpPr>
                <a:spLocks/>
              </p:cNvSpPr>
              <p:nvPr/>
            </p:nvSpPr>
            <p:spPr bwMode="auto">
              <a:xfrm>
                <a:off x="6146207" y="5608984"/>
                <a:ext cx="19050" cy="120650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12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2" y="76"/>
                  </a:cxn>
                </a:cxnLst>
                <a:rect l="0" t="0" r="r" b="b"/>
                <a:pathLst>
                  <a:path w="12" h="76">
                    <a:moveTo>
                      <a:pt x="12" y="76"/>
                    </a:moveTo>
                    <a:lnTo>
                      <a:pt x="12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8" name="Freeform 193"/>
              <p:cNvSpPr>
                <a:spLocks/>
              </p:cNvSpPr>
              <p:nvPr/>
            </p:nvSpPr>
            <p:spPr bwMode="auto">
              <a:xfrm>
                <a:off x="6117632" y="5612159"/>
                <a:ext cx="20638" cy="120650"/>
              </a:xfrm>
              <a:custGeom>
                <a:avLst/>
                <a:gdLst/>
                <a:ahLst/>
                <a:cxnLst>
                  <a:cxn ang="0">
                    <a:pos x="13" y="74"/>
                  </a:cxn>
                  <a:cxn ang="0">
                    <a:pos x="13" y="74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4"/>
                  </a:cxn>
                  <a:cxn ang="0">
                    <a:pos x="13" y="74"/>
                  </a:cxn>
                </a:cxnLst>
                <a:rect l="0" t="0" r="r" b="b"/>
                <a:pathLst>
                  <a:path w="13" h="76">
                    <a:moveTo>
                      <a:pt x="13" y="74"/>
                    </a:moveTo>
                    <a:lnTo>
                      <a:pt x="13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4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59" name="Freeform 194"/>
              <p:cNvSpPr>
                <a:spLocks/>
              </p:cNvSpPr>
              <p:nvPr/>
            </p:nvSpPr>
            <p:spPr bwMode="auto">
              <a:xfrm>
                <a:off x="6201770" y="5605809"/>
                <a:ext cx="20638" cy="120650"/>
              </a:xfrm>
              <a:custGeom>
                <a:avLst/>
                <a:gdLst/>
                <a:ahLst/>
                <a:cxnLst>
                  <a:cxn ang="0">
                    <a:pos x="13" y="76"/>
                  </a:cxn>
                  <a:cxn ang="0">
                    <a:pos x="13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6"/>
                  </a:cxn>
                  <a:cxn ang="0">
                    <a:pos x="13" y="76"/>
                  </a:cxn>
                </a:cxnLst>
                <a:rect l="0" t="0" r="r" b="b"/>
                <a:pathLst>
                  <a:path w="13" h="76">
                    <a:moveTo>
                      <a:pt x="13" y="76"/>
                    </a:moveTo>
                    <a:lnTo>
                      <a:pt x="13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6"/>
                    </a:lnTo>
                    <a:lnTo>
                      <a:pt x="1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0" name="Freeform 195"/>
              <p:cNvSpPr>
                <a:spLocks/>
              </p:cNvSpPr>
              <p:nvPr/>
            </p:nvSpPr>
            <p:spPr bwMode="auto">
              <a:xfrm>
                <a:off x="6174782" y="5608984"/>
                <a:ext cx="19050" cy="120650"/>
              </a:xfrm>
              <a:custGeom>
                <a:avLst/>
                <a:gdLst/>
                <a:ahLst/>
                <a:cxnLst>
                  <a:cxn ang="0">
                    <a:pos x="12" y="74"/>
                  </a:cxn>
                  <a:cxn ang="0">
                    <a:pos x="12" y="74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4"/>
                  </a:cxn>
                  <a:cxn ang="0">
                    <a:pos x="12" y="74"/>
                  </a:cxn>
                </a:cxnLst>
                <a:rect l="0" t="0" r="r" b="b"/>
                <a:pathLst>
                  <a:path w="12" h="76">
                    <a:moveTo>
                      <a:pt x="12" y="74"/>
                    </a:moveTo>
                    <a:lnTo>
                      <a:pt x="12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4"/>
                    </a:lnTo>
                    <a:lnTo>
                      <a:pt x="1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1" name="Freeform 196"/>
              <p:cNvSpPr>
                <a:spLocks/>
              </p:cNvSpPr>
              <p:nvPr/>
            </p:nvSpPr>
            <p:spPr bwMode="auto">
              <a:xfrm>
                <a:off x="6230345" y="5712172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9">
                    <a:moveTo>
                      <a:pt x="11" y="4"/>
                    </a:moveTo>
                    <a:lnTo>
                      <a:pt x="11" y="4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2" name="Freeform 197"/>
              <p:cNvSpPr>
                <a:spLocks/>
              </p:cNvSpPr>
              <p:nvPr/>
            </p:nvSpPr>
            <p:spPr bwMode="auto">
              <a:xfrm>
                <a:off x="5523907" y="5762972"/>
                <a:ext cx="742950" cy="190500"/>
              </a:xfrm>
              <a:custGeom>
                <a:avLst/>
                <a:gdLst/>
                <a:ahLst/>
                <a:cxnLst>
                  <a:cxn ang="0">
                    <a:pos x="468" y="97"/>
                  </a:cxn>
                  <a:cxn ang="0">
                    <a:pos x="468" y="97"/>
                  </a:cxn>
                  <a:cxn ang="0">
                    <a:pos x="233" y="111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33" y="11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8" y="97"/>
                  </a:cxn>
                  <a:cxn ang="0">
                    <a:pos x="468" y="97"/>
                  </a:cxn>
                </a:cxnLst>
                <a:rect l="0" t="0" r="r" b="b"/>
                <a:pathLst>
                  <a:path w="468" h="120">
                    <a:moveTo>
                      <a:pt x="468" y="97"/>
                    </a:moveTo>
                    <a:lnTo>
                      <a:pt x="468" y="97"/>
                    </a:lnTo>
                    <a:lnTo>
                      <a:pt x="233" y="111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33" y="11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8" y="97"/>
                    </a:lnTo>
                    <a:lnTo>
                      <a:pt x="468" y="9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3" name="Freeform 198"/>
              <p:cNvSpPr>
                <a:spLocks/>
              </p:cNvSpPr>
              <p:nvPr/>
            </p:nvSpPr>
            <p:spPr bwMode="auto">
              <a:xfrm>
                <a:off x="5512795" y="5751859"/>
                <a:ext cx="765175" cy="212725"/>
              </a:xfrm>
              <a:custGeom>
                <a:avLst/>
                <a:gdLst/>
                <a:ahLst/>
                <a:cxnLst>
                  <a:cxn ang="0">
                    <a:pos x="475" y="104"/>
                  </a:cxn>
                  <a:cxn ang="0">
                    <a:pos x="473" y="97"/>
                  </a:cxn>
                  <a:cxn ang="0">
                    <a:pos x="473" y="97"/>
                  </a:cxn>
                  <a:cxn ang="0">
                    <a:pos x="240" y="111"/>
                  </a:cxn>
                  <a:cxn ang="0">
                    <a:pos x="7" y="120"/>
                  </a:cxn>
                  <a:cxn ang="0">
                    <a:pos x="7" y="127"/>
                  </a:cxn>
                  <a:cxn ang="0">
                    <a:pos x="14" y="127"/>
                  </a:cxn>
                  <a:cxn ang="0">
                    <a:pos x="14" y="127"/>
                  </a:cxn>
                  <a:cxn ang="0">
                    <a:pos x="14" y="26"/>
                  </a:cxn>
                  <a:cxn ang="0">
                    <a:pos x="7" y="26"/>
                  </a:cxn>
                  <a:cxn ang="0">
                    <a:pos x="7" y="33"/>
                  </a:cxn>
                  <a:cxn ang="0">
                    <a:pos x="7" y="33"/>
                  </a:cxn>
                  <a:cxn ang="0">
                    <a:pos x="240" y="25"/>
                  </a:cxn>
                  <a:cxn ang="0">
                    <a:pos x="475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8" y="104"/>
                  </a:cxn>
                  <a:cxn ang="0">
                    <a:pos x="475" y="104"/>
                  </a:cxn>
                  <a:cxn ang="0">
                    <a:pos x="473" y="97"/>
                  </a:cxn>
                  <a:cxn ang="0">
                    <a:pos x="475" y="104"/>
                  </a:cxn>
                  <a:cxn ang="0">
                    <a:pos x="482" y="104"/>
                  </a:cxn>
                  <a:cxn ang="0">
                    <a:pos x="482" y="104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5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11"/>
                  </a:cxn>
                  <a:cxn ang="0">
                    <a:pos x="7" y="19"/>
                  </a:cxn>
                  <a:cxn ang="0">
                    <a:pos x="7" y="19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0" y="131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4" y="134"/>
                  </a:cxn>
                  <a:cxn ang="0">
                    <a:pos x="7" y="134"/>
                  </a:cxn>
                  <a:cxn ang="0">
                    <a:pos x="7" y="134"/>
                  </a:cxn>
                  <a:cxn ang="0">
                    <a:pos x="240" y="125"/>
                  </a:cxn>
                  <a:cxn ang="0">
                    <a:pos x="475" y="111"/>
                  </a:cxn>
                  <a:cxn ang="0">
                    <a:pos x="475" y="111"/>
                  </a:cxn>
                  <a:cxn ang="0">
                    <a:pos x="478" y="109"/>
                  </a:cxn>
                  <a:cxn ang="0">
                    <a:pos x="482" y="104"/>
                  </a:cxn>
                  <a:cxn ang="0">
                    <a:pos x="475" y="104"/>
                  </a:cxn>
                </a:cxnLst>
                <a:rect l="0" t="0" r="r" b="b"/>
                <a:pathLst>
                  <a:path w="482" h="134">
                    <a:moveTo>
                      <a:pt x="475" y="104"/>
                    </a:moveTo>
                    <a:lnTo>
                      <a:pt x="473" y="97"/>
                    </a:lnTo>
                    <a:lnTo>
                      <a:pt x="473" y="97"/>
                    </a:lnTo>
                    <a:lnTo>
                      <a:pt x="240" y="111"/>
                    </a:lnTo>
                    <a:lnTo>
                      <a:pt x="7" y="120"/>
                    </a:lnTo>
                    <a:lnTo>
                      <a:pt x="7" y="127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4" y="26"/>
                    </a:lnTo>
                    <a:lnTo>
                      <a:pt x="7" y="26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240" y="25"/>
                    </a:lnTo>
                    <a:lnTo>
                      <a:pt x="475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8" y="104"/>
                    </a:lnTo>
                    <a:lnTo>
                      <a:pt x="475" y="104"/>
                    </a:lnTo>
                    <a:lnTo>
                      <a:pt x="473" y="97"/>
                    </a:lnTo>
                    <a:lnTo>
                      <a:pt x="475" y="104"/>
                    </a:lnTo>
                    <a:lnTo>
                      <a:pt x="482" y="104"/>
                    </a:lnTo>
                    <a:lnTo>
                      <a:pt x="482" y="104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5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11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4" y="134"/>
                    </a:lnTo>
                    <a:lnTo>
                      <a:pt x="7" y="134"/>
                    </a:lnTo>
                    <a:lnTo>
                      <a:pt x="7" y="134"/>
                    </a:lnTo>
                    <a:lnTo>
                      <a:pt x="240" y="125"/>
                    </a:lnTo>
                    <a:lnTo>
                      <a:pt x="475" y="111"/>
                    </a:lnTo>
                    <a:lnTo>
                      <a:pt x="475" y="111"/>
                    </a:lnTo>
                    <a:lnTo>
                      <a:pt x="478" y="109"/>
                    </a:lnTo>
                    <a:lnTo>
                      <a:pt x="482" y="104"/>
                    </a:lnTo>
                    <a:lnTo>
                      <a:pt x="47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4" name="Freeform 199"/>
              <p:cNvSpPr>
                <a:spLocks/>
              </p:cNvSpPr>
              <p:nvPr/>
            </p:nvSpPr>
            <p:spPr bwMode="auto">
              <a:xfrm>
                <a:off x="6146207" y="5785197"/>
                <a:ext cx="19050" cy="123825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12" y="76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2" y="76"/>
                  </a:cxn>
                </a:cxnLst>
                <a:rect l="0" t="0" r="r" b="b"/>
                <a:pathLst>
                  <a:path w="12" h="78">
                    <a:moveTo>
                      <a:pt x="12" y="76"/>
                    </a:moveTo>
                    <a:lnTo>
                      <a:pt x="12" y="7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5" name="Freeform 200"/>
              <p:cNvSpPr>
                <a:spLocks/>
              </p:cNvSpPr>
              <p:nvPr/>
            </p:nvSpPr>
            <p:spPr bwMode="auto">
              <a:xfrm>
                <a:off x="6117632" y="5788372"/>
                <a:ext cx="20638" cy="120650"/>
              </a:xfrm>
              <a:custGeom>
                <a:avLst/>
                <a:gdLst/>
                <a:ahLst/>
                <a:cxnLst>
                  <a:cxn ang="0">
                    <a:pos x="13" y="76"/>
                  </a:cxn>
                  <a:cxn ang="0">
                    <a:pos x="13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6"/>
                  </a:cxn>
                  <a:cxn ang="0">
                    <a:pos x="13" y="76"/>
                  </a:cxn>
                </a:cxnLst>
                <a:rect l="0" t="0" r="r" b="b"/>
                <a:pathLst>
                  <a:path w="13" h="76">
                    <a:moveTo>
                      <a:pt x="13" y="76"/>
                    </a:moveTo>
                    <a:lnTo>
                      <a:pt x="13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6"/>
                    </a:lnTo>
                    <a:lnTo>
                      <a:pt x="1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6" name="Freeform 201"/>
              <p:cNvSpPr>
                <a:spLocks/>
              </p:cNvSpPr>
              <p:nvPr/>
            </p:nvSpPr>
            <p:spPr bwMode="auto">
              <a:xfrm>
                <a:off x="6201770" y="5782022"/>
                <a:ext cx="20638" cy="120650"/>
              </a:xfrm>
              <a:custGeom>
                <a:avLst/>
                <a:gdLst/>
                <a:ahLst/>
                <a:cxnLst>
                  <a:cxn ang="0">
                    <a:pos x="13" y="76"/>
                  </a:cxn>
                  <a:cxn ang="0">
                    <a:pos x="13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6"/>
                  </a:cxn>
                  <a:cxn ang="0">
                    <a:pos x="13" y="76"/>
                  </a:cxn>
                </a:cxnLst>
                <a:rect l="0" t="0" r="r" b="b"/>
                <a:pathLst>
                  <a:path w="13" h="76">
                    <a:moveTo>
                      <a:pt x="13" y="76"/>
                    </a:moveTo>
                    <a:lnTo>
                      <a:pt x="13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6"/>
                    </a:lnTo>
                    <a:lnTo>
                      <a:pt x="13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7" name="Freeform 202"/>
              <p:cNvSpPr>
                <a:spLocks/>
              </p:cNvSpPr>
              <p:nvPr/>
            </p:nvSpPr>
            <p:spPr bwMode="auto">
              <a:xfrm>
                <a:off x="6174782" y="5785197"/>
                <a:ext cx="19050" cy="120650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12" y="76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6"/>
                  </a:cxn>
                  <a:cxn ang="0">
                    <a:pos x="12" y="76"/>
                  </a:cxn>
                </a:cxnLst>
                <a:rect l="0" t="0" r="r" b="b"/>
                <a:pathLst>
                  <a:path w="12" h="76">
                    <a:moveTo>
                      <a:pt x="12" y="76"/>
                    </a:moveTo>
                    <a:lnTo>
                      <a:pt x="12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1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8" name="Freeform 203"/>
              <p:cNvSpPr>
                <a:spLocks/>
              </p:cNvSpPr>
              <p:nvPr/>
            </p:nvSpPr>
            <p:spPr bwMode="auto">
              <a:xfrm>
                <a:off x="6230345" y="5886797"/>
                <a:ext cx="17463" cy="1587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11" y="5"/>
                    </a:lnTo>
                    <a:lnTo>
                      <a:pt x="11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69" name="Freeform 204"/>
              <p:cNvSpPr>
                <a:spLocks/>
              </p:cNvSpPr>
              <p:nvPr/>
            </p:nvSpPr>
            <p:spPr bwMode="auto">
              <a:xfrm>
                <a:off x="6284320" y="5232747"/>
                <a:ext cx="19050" cy="684213"/>
              </a:xfrm>
              <a:custGeom>
                <a:avLst/>
                <a:gdLst/>
                <a:ahLst/>
                <a:cxnLst>
                  <a:cxn ang="0">
                    <a:pos x="12" y="431"/>
                  </a:cxn>
                  <a:cxn ang="0">
                    <a:pos x="12" y="431"/>
                  </a:cxn>
                  <a:cxn ang="0">
                    <a:pos x="1" y="431"/>
                  </a:cxn>
                  <a:cxn ang="0">
                    <a:pos x="1" y="43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2" y="431"/>
                  </a:cxn>
                  <a:cxn ang="0">
                    <a:pos x="12" y="431"/>
                  </a:cxn>
                </a:cxnLst>
                <a:rect l="0" t="0" r="r" b="b"/>
                <a:pathLst>
                  <a:path w="12" h="431">
                    <a:moveTo>
                      <a:pt x="12" y="431"/>
                    </a:moveTo>
                    <a:lnTo>
                      <a:pt x="12" y="431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431"/>
                    </a:lnTo>
                    <a:lnTo>
                      <a:pt x="12" y="4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0" name="Freeform 206"/>
              <p:cNvSpPr>
                <a:spLocks/>
              </p:cNvSpPr>
              <p:nvPr/>
            </p:nvSpPr>
            <p:spPr bwMode="auto">
              <a:xfrm>
                <a:off x="6317658" y="5199410"/>
                <a:ext cx="823913" cy="771525"/>
              </a:xfrm>
              <a:custGeom>
                <a:avLst/>
                <a:gdLst/>
                <a:ahLst/>
                <a:cxnLst>
                  <a:cxn ang="0">
                    <a:pos x="519" y="440"/>
                  </a:cxn>
                  <a:cxn ang="0">
                    <a:pos x="519" y="440"/>
                  </a:cxn>
                  <a:cxn ang="0">
                    <a:pos x="261" y="464"/>
                  </a:cxn>
                  <a:cxn ang="0">
                    <a:pos x="1" y="486"/>
                  </a:cxn>
                  <a:cxn ang="0">
                    <a:pos x="1" y="48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17" y="0"/>
                  </a:cxn>
                  <a:cxn ang="0">
                    <a:pos x="517" y="0"/>
                  </a:cxn>
                  <a:cxn ang="0">
                    <a:pos x="519" y="440"/>
                  </a:cxn>
                </a:cxnLst>
                <a:rect l="0" t="0" r="r" b="b"/>
                <a:pathLst>
                  <a:path w="519" h="486">
                    <a:moveTo>
                      <a:pt x="519" y="440"/>
                    </a:moveTo>
                    <a:lnTo>
                      <a:pt x="519" y="440"/>
                    </a:lnTo>
                    <a:lnTo>
                      <a:pt x="261" y="464"/>
                    </a:lnTo>
                    <a:lnTo>
                      <a:pt x="1" y="486"/>
                    </a:lnTo>
                    <a:lnTo>
                      <a:pt x="1" y="48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440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1" name="Freeform 207"/>
              <p:cNvSpPr>
                <a:spLocks/>
              </p:cNvSpPr>
              <p:nvPr/>
            </p:nvSpPr>
            <p:spPr bwMode="auto">
              <a:xfrm>
                <a:off x="6317658" y="5199410"/>
                <a:ext cx="823913" cy="771525"/>
              </a:xfrm>
              <a:custGeom>
                <a:avLst/>
                <a:gdLst/>
                <a:ahLst/>
                <a:cxnLst>
                  <a:cxn ang="0">
                    <a:pos x="519" y="440"/>
                  </a:cxn>
                  <a:cxn ang="0">
                    <a:pos x="519" y="440"/>
                  </a:cxn>
                  <a:cxn ang="0">
                    <a:pos x="261" y="464"/>
                  </a:cxn>
                  <a:cxn ang="0">
                    <a:pos x="1" y="486"/>
                  </a:cxn>
                  <a:cxn ang="0">
                    <a:pos x="1" y="48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17" y="0"/>
                  </a:cxn>
                  <a:cxn ang="0">
                    <a:pos x="517" y="0"/>
                  </a:cxn>
                  <a:cxn ang="0">
                    <a:pos x="519" y="440"/>
                  </a:cxn>
                </a:cxnLst>
                <a:rect l="0" t="0" r="r" b="b"/>
                <a:pathLst>
                  <a:path w="519" h="486">
                    <a:moveTo>
                      <a:pt x="519" y="440"/>
                    </a:moveTo>
                    <a:lnTo>
                      <a:pt x="519" y="440"/>
                    </a:lnTo>
                    <a:lnTo>
                      <a:pt x="261" y="464"/>
                    </a:lnTo>
                    <a:lnTo>
                      <a:pt x="1" y="486"/>
                    </a:lnTo>
                    <a:lnTo>
                      <a:pt x="1" y="48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4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2" name="Freeform 208"/>
              <p:cNvSpPr>
                <a:spLocks/>
              </p:cNvSpPr>
              <p:nvPr/>
            </p:nvSpPr>
            <p:spPr bwMode="auto">
              <a:xfrm>
                <a:off x="6306545" y="5188297"/>
                <a:ext cx="846138" cy="793750"/>
              </a:xfrm>
              <a:custGeom>
                <a:avLst/>
                <a:gdLst/>
                <a:ahLst/>
                <a:cxnLst>
                  <a:cxn ang="0">
                    <a:pos x="526" y="447"/>
                  </a:cxn>
                  <a:cxn ang="0">
                    <a:pos x="526" y="440"/>
                  </a:cxn>
                  <a:cxn ang="0">
                    <a:pos x="526" y="440"/>
                  </a:cxn>
                  <a:cxn ang="0">
                    <a:pos x="266" y="464"/>
                  </a:cxn>
                  <a:cxn ang="0">
                    <a:pos x="8" y="486"/>
                  </a:cxn>
                  <a:cxn ang="0">
                    <a:pos x="8" y="493"/>
                  </a:cxn>
                  <a:cxn ang="0">
                    <a:pos x="16" y="493"/>
                  </a:cxn>
                  <a:cxn ang="0">
                    <a:pos x="16" y="493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24" y="14"/>
                  </a:cxn>
                  <a:cxn ang="0">
                    <a:pos x="524" y="7"/>
                  </a:cxn>
                  <a:cxn ang="0">
                    <a:pos x="517" y="7"/>
                  </a:cxn>
                  <a:cxn ang="0">
                    <a:pos x="517" y="7"/>
                  </a:cxn>
                  <a:cxn ang="0">
                    <a:pos x="519" y="447"/>
                  </a:cxn>
                  <a:cxn ang="0">
                    <a:pos x="526" y="447"/>
                  </a:cxn>
                  <a:cxn ang="0">
                    <a:pos x="526" y="440"/>
                  </a:cxn>
                  <a:cxn ang="0">
                    <a:pos x="526" y="447"/>
                  </a:cxn>
                  <a:cxn ang="0">
                    <a:pos x="533" y="447"/>
                  </a:cxn>
                  <a:cxn ang="0">
                    <a:pos x="533" y="447"/>
                  </a:cxn>
                  <a:cxn ang="0">
                    <a:pos x="531" y="7"/>
                  </a:cxn>
                  <a:cxn ang="0">
                    <a:pos x="531" y="0"/>
                  </a:cxn>
                  <a:cxn ang="0">
                    <a:pos x="524" y="0"/>
                  </a:cxn>
                  <a:cxn ang="0">
                    <a:pos x="524" y="0"/>
                  </a:cxn>
                  <a:cxn ang="0">
                    <a:pos x="7" y="9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" y="493"/>
                  </a:cxn>
                  <a:cxn ang="0">
                    <a:pos x="1" y="500"/>
                  </a:cxn>
                  <a:cxn ang="0">
                    <a:pos x="8" y="500"/>
                  </a:cxn>
                  <a:cxn ang="0">
                    <a:pos x="8" y="500"/>
                  </a:cxn>
                  <a:cxn ang="0">
                    <a:pos x="268" y="478"/>
                  </a:cxn>
                  <a:cxn ang="0">
                    <a:pos x="527" y="454"/>
                  </a:cxn>
                  <a:cxn ang="0">
                    <a:pos x="533" y="454"/>
                  </a:cxn>
                  <a:cxn ang="0">
                    <a:pos x="533" y="447"/>
                  </a:cxn>
                  <a:cxn ang="0">
                    <a:pos x="526" y="447"/>
                  </a:cxn>
                </a:cxnLst>
                <a:rect l="0" t="0" r="r" b="b"/>
                <a:pathLst>
                  <a:path w="533" h="500">
                    <a:moveTo>
                      <a:pt x="526" y="447"/>
                    </a:moveTo>
                    <a:lnTo>
                      <a:pt x="526" y="440"/>
                    </a:lnTo>
                    <a:lnTo>
                      <a:pt x="526" y="440"/>
                    </a:lnTo>
                    <a:lnTo>
                      <a:pt x="266" y="464"/>
                    </a:lnTo>
                    <a:lnTo>
                      <a:pt x="8" y="486"/>
                    </a:lnTo>
                    <a:lnTo>
                      <a:pt x="8" y="493"/>
                    </a:lnTo>
                    <a:lnTo>
                      <a:pt x="16" y="493"/>
                    </a:lnTo>
                    <a:lnTo>
                      <a:pt x="16" y="493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24" y="14"/>
                    </a:lnTo>
                    <a:lnTo>
                      <a:pt x="524" y="7"/>
                    </a:lnTo>
                    <a:lnTo>
                      <a:pt x="517" y="7"/>
                    </a:lnTo>
                    <a:lnTo>
                      <a:pt x="517" y="7"/>
                    </a:lnTo>
                    <a:lnTo>
                      <a:pt x="519" y="447"/>
                    </a:lnTo>
                    <a:lnTo>
                      <a:pt x="526" y="447"/>
                    </a:lnTo>
                    <a:lnTo>
                      <a:pt x="526" y="440"/>
                    </a:lnTo>
                    <a:lnTo>
                      <a:pt x="526" y="447"/>
                    </a:lnTo>
                    <a:lnTo>
                      <a:pt x="533" y="447"/>
                    </a:lnTo>
                    <a:lnTo>
                      <a:pt x="533" y="447"/>
                    </a:lnTo>
                    <a:lnTo>
                      <a:pt x="531" y="7"/>
                    </a:lnTo>
                    <a:lnTo>
                      <a:pt x="531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493"/>
                    </a:lnTo>
                    <a:lnTo>
                      <a:pt x="1" y="500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268" y="478"/>
                    </a:lnTo>
                    <a:lnTo>
                      <a:pt x="527" y="454"/>
                    </a:lnTo>
                    <a:lnTo>
                      <a:pt x="533" y="454"/>
                    </a:lnTo>
                    <a:lnTo>
                      <a:pt x="533" y="447"/>
                    </a:lnTo>
                    <a:lnTo>
                      <a:pt x="526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3" name="Freeform 209"/>
              <p:cNvSpPr>
                <a:spLocks/>
              </p:cNvSpPr>
              <p:nvPr/>
            </p:nvSpPr>
            <p:spPr bwMode="auto">
              <a:xfrm>
                <a:off x="6306545" y="5188297"/>
                <a:ext cx="846138" cy="793750"/>
              </a:xfrm>
              <a:custGeom>
                <a:avLst/>
                <a:gdLst/>
                <a:ahLst/>
                <a:cxnLst>
                  <a:cxn ang="0">
                    <a:pos x="526" y="447"/>
                  </a:cxn>
                  <a:cxn ang="0">
                    <a:pos x="526" y="440"/>
                  </a:cxn>
                  <a:cxn ang="0">
                    <a:pos x="526" y="440"/>
                  </a:cxn>
                  <a:cxn ang="0">
                    <a:pos x="266" y="464"/>
                  </a:cxn>
                  <a:cxn ang="0">
                    <a:pos x="8" y="486"/>
                  </a:cxn>
                  <a:cxn ang="0">
                    <a:pos x="8" y="493"/>
                  </a:cxn>
                  <a:cxn ang="0">
                    <a:pos x="16" y="493"/>
                  </a:cxn>
                  <a:cxn ang="0">
                    <a:pos x="16" y="493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24" y="14"/>
                  </a:cxn>
                  <a:cxn ang="0">
                    <a:pos x="524" y="7"/>
                  </a:cxn>
                  <a:cxn ang="0">
                    <a:pos x="517" y="7"/>
                  </a:cxn>
                  <a:cxn ang="0">
                    <a:pos x="517" y="7"/>
                  </a:cxn>
                  <a:cxn ang="0">
                    <a:pos x="519" y="447"/>
                  </a:cxn>
                  <a:cxn ang="0">
                    <a:pos x="526" y="447"/>
                  </a:cxn>
                  <a:cxn ang="0">
                    <a:pos x="526" y="440"/>
                  </a:cxn>
                  <a:cxn ang="0">
                    <a:pos x="526" y="447"/>
                  </a:cxn>
                  <a:cxn ang="0">
                    <a:pos x="533" y="447"/>
                  </a:cxn>
                  <a:cxn ang="0">
                    <a:pos x="533" y="447"/>
                  </a:cxn>
                  <a:cxn ang="0">
                    <a:pos x="531" y="7"/>
                  </a:cxn>
                  <a:cxn ang="0">
                    <a:pos x="531" y="0"/>
                  </a:cxn>
                  <a:cxn ang="0">
                    <a:pos x="524" y="0"/>
                  </a:cxn>
                  <a:cxn ang="0">
                    <a:pos x="524" y="0"/>
                  </a:cxn>
                  <a:cxn ang="0">
                    <a:pos x="7" y="9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" y="493"/>
                  </a:cxn>
                  <a:cxn ang="0">
                    <a:pos x="1" y="500"/>
                  </a:cxn>
                  <a:cxn ang="0">
                    <a:pos x="8" y="500"/>
                  </a:cxn>
                  <a:cxn ang="0">
                    <a:pos x="8" y="500"/>
                  </a:cxn>
                  <a:cxn ang="0">
                    <a:pos x="268" y="478"/>
                  </a:cxn>
                  <a:cxn ang="0">
                    <a:pos x="527" y="454"/>
                  </a:cxn>
                  <a:cxn ang="0">
                    <a:pos x="533" y="454"/>
                  </a:cxn>
                  <a:cxn ang="0">
                    <a:pos x="533" y="447"/>
                  </a:cxn>
                  <a:cxn ang="0">
                    <a:pos x="526" y="447"/>
                  </a:cxn>
                </a:cxnLst>
                <a:rect l="0" t="0" r="r" b="b"/>
                <a:pathLst>
                  <a:path w="533" h="500">
                    <a:moveTo>
                      <a:pt x="526" y="447"/>
                    </a:moveTo>
                    <a:lnTo>
                      <a:pt x="526" y="440"/>
                    </a:lnTo>
                    <a:lnTo>
                      <a:pt x="526" y="440"/>
                    </a:lnTo>
                    <a:lnTo>
                      <a:pt x="266" y="464"/>
                    </a:lnTo>
                    <a:lnTo>
                      <a:pt x="8" y="486"/>
                    </a:lnTo>
                    <a:lnTo>
                      <a:pt x="8" y="493"/>
                    </a:lnTo>
                    <a:lnTo>
                      <a:pt x="16" y="493"/>
                    </a:lnTo>
                    <a:lnTo>
                      <a:pt x="16" y="493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24" y="14"/>
                    </a:lnTo>
                    <a:lnTo>
                      <a:pt x="524" y="7"/>
                    </a:lnTo>
                    <a:lnTo>
                      <a:pt x="517" y="7"/>
                    </a:lnTo>
                    <a:lnTo>
                      <a:pt x="517" y="7"/>
                    </a:lnTo>
                    <a:lnTo>
                      <a:pt x="519" y="447"/>
                    </a:lnTo>
                    <a:lnTo>
                      <a:pt x="526" y="447"/>
                    </a:lnTo>
                    <a:lnTo>
                      <a:pt x="526" y="440"/>
                    </a:lnTo>
                    <a:lnTo>
                      <a:pt x="526" y="447"/>
                    </a:lnTo>
                    <a:lnTo>
                      <a:pt x="533" y="447"/>
                    </a:lnTo>
                    <a:lnTo>
                      <a:pt x="533" y="447"/>
                    </a:lnTo>
                    <a:lnTo>
                      <a:pt x="531" y="7"/>
                    </a:lnTo>
                    <a:lnTo>
                      <a:pt x="531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493"/>
                    </a:lnTo>
                    <a:lnTo>
                      <a:pt x="1" y="500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268" y="478"/>
                    </a:lnTo>
                    <a:lnTo>
                      <a:pt x="527" y="454"/>
                    </a:lnTo>
                    <a:lnTo>
                      <a:pt x="533" y="454"/>
                    </a:lnTo>
                    <a:lnTo>
                      <a:pt x="533" y="447"/>
                    </a:lnTo>
                    <a:lnTo>
                      <a:pt x="526" y="44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4" name="Freeform 210"/>
              <p:cNvSpPr>
                <a:spLocks/>
              </p:cNvSpPr>
              <p:nvPr/>
            </p:nvSpPr>
            <p:spPr bwMode="auto">
              <a:xfrm>
                <a:off x="6344645" y="5218460"/>
                <a:ext cx="739775" cy="168275"/>
              </a:xfrm>
              <a:custGeom>
                <a:avLst/>
                <a:gdLst/>
                <a:ahLst/>
                <a:cxnLst>
                  <a:cxn ang="0">
                    <a:pos x="466" y="92"/>
                  </a:cxn>
                  <a:cxn ang="0">
                    <a:pos x="466" y="92"/>
                  </a:cxn>
                  <a:cxn ang="0">
                    <a:pos x="233" y="99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92"/>
                  </a:cxn>
                  <a:cxn ang="0">
                    <a:pos x="466" y="92"/>
                  </a:cxn>
                </a:cxnLst>
                <a:rect l="0" t="0" r="r" b="b"/>
                <a:pathLst>
                  <a:path w="466" h="106">
                    <a:moveTo>
                      <a:pt x="466" y="92"/>
                    </a:moveTo>
                    <a:lnTo>
                      <a:pt x="466" y="92"/>
                    </a:lnTo>
                    <a:lnTo>
                      <a:pt x="233" y="99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92"/>
                    </a:lnTo>
                    <a:lnTo>
                      <a:pt x="466" y="92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5" name="Freeform 211"/>
              <p:cNvSpPr>
                <a:spLocks/>
              </p:cNvSpPr>
              <p:nvPr/>
            </p:nvSpPr>
            <p:spPr bwMode="auto">
              <a:xfrm>
                <a:off x="6333533" y="5207347"/>
                <a:ext cx="762000" cy="190500"/>
              </a:xfrm>
              <a:custGeom>
                <a:avLst/>
                <a:gdLst/>
                <a:ahLst/>
                <a:cxnLst>
                  <a:cxn ang="0">
                    <a:pos x="473" y="99"/>
                  </a:cxn>
                  <a:cxn ang="0">
                    <a:pos x="473" y="92"/>
                  </a:cxn>
                  <a:cxn ang="0">
                    <a:pos x="473" y="92"/>
                  </a:cxn>
                  <a:cxn ang="0">
                    <a:pos x="240" y="99"/>
                  </a:cxn>
                  <a:cxn ang="0">
                    <a:pos x="7" y="106"/>
                  </a:cxn>
                  <a:cxn ang="0">
                    <a:pos x="7" y="113"/>
                  </a:cxn>
                  <a:cxn ang="0">
                    <a:pos x="14" y="113"/>
                  </a:cxn>
                  <a:cxn ang="0">
                    <a:pos x="14" y="113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473" y="15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99"/>
                  </a:cxn>
                  <a:cxn ang="0">
                    <a:pos x="473" y="99"/>
                  </a:cxn>
                  <a:cxn ang="0">
                    <a:pos x="473" y="92"/>
                  </a:cxn>
                  <a:cxn ang="0">
                    <a:pos x="473" y="99"/>
                  </a:cxn>
                  <a:cxn ang="0">
                    <a:pos x="480" y="99"/>
                  </a:cxn>
                  <a:cxn ang="0">
                    <a:pos x="480" y="99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6"/>
                  </a:cxn>
                  <a:cxn ang="0">
                    <a:pos x="479" y="4"/>
                  </a:cxn>
                  <a:cxn ang="0">
                    <a:pos x="479" y="4"/>
                  </a:cxn>
                  <a:cxn ang="0">
                    <a:pos x="475" y="2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7"/>
                  </a:cxn>
                  <a:cxn ang="0">
                    <a:pos x="2" y="119"/>
                  </a:cxn>
                  <a:cxn ang="0">
                    <a:pos x="2" y="119"/>
                  </a:cxn>
                  <a:cxn ang="0">
                    <a:pos x="6" y="120"/>
                  </a:cxn>
                  <a:cxn ang="0">
                    <a:pos x="7" y="120"/>
                  </a:cxn>
                  <a:cxn ang="0">
                    <a:pos x="7" y="120"/>
                  </a:cxn>
                  <a:cxn ang="0">
                    <a:pos x="240" y="113"/>
                  </a:cxn>
                  <a:cxn ang="0">
                    <a:pos x="473" y="106"/>
                  </a:cxn>
                  <a:cxn ang="0">
                    <a:pos x="473" y="106"/>
                  </a:cxn>
                  <a:cxn ang="0">
                    <a:pos x="477" y="105"/>
                  </a:cxn>
                  <a:cxn ang="0">
                    <a:pos x="479" y="103"/>
                  </a:cxn>
                  <a:cxn ang="0">
                    <a:pos x="480" y="101"/>
                  </a:cxn>
                  <a:cxn ang="0">
                    <a:pos x="480" y="99"/>
                  </a:cxn>
                  <a:cxn ang="0">
                    <a:pos x="473" y="99"/>
                  </a:cxn>
                </a:cxnLst>
                <a:rect l="0" t="0" r="r" b="b"/>
                <a:pathLst>
                  <a:path w="480" h="120">
                    <a:moveTo>
                      <a:pt x="473" y="99"/>
                    </a:moveTo>
                    <a:lnTo>
                      <a:pt x="473" y="92"/>
                    </a:lnTo>
                    <a:lnTo>
                      <a:pt x="473" y="92"/>
                    </a:lnTo>
                    <a:lnTo>
                      <a:pt x="240" y="99"/>
                    </a:lnTo>
                    <a:lnTo>
                      <a:pt x="7" y="106"/>
                    </a:lnTo>
                    <a:lnTo>
                      <a:pt x="7" y="113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473" y="15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99"/>
                    </a:lnTo>
                    <a:lnTo>
                      <a:pt x="473" y="99"/>
                    </a:lnTo>
                    <a:lnTo>
                      <a:pt x="473" y="92"/>
                    </a:lnTo>
                    <a:lnTo>
                      <a:pt x="473" y="99"/>
                    </a:lnTo>
                    <a:lnTo>
                      <a:pt x="480" y="99"/>
                    </a:lnTo>
                    <a:lnTo>
                      <a:pt x="480" y="99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6"/>
                    </a:lnTo>
                    <a:lnTo>
                      <a:pt x="479" y="4"/>
                    </a:lnTo>
                    <a:lnTo>
                      <a:pt x="479" y="4"/>
                    </a:lnTo>
                    <a:lnTo>
                      <a:pt x="475" y="2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240" y="113"/>
                    </a:lnTo>
                    <a:lnTo>
                      <a:pt x="473" y="106"/>
                    </a:lnTo>
                    <a:lnTo>
                      <a:pt x="473" y="106"/>
                    </a:lnTo>
                    <a:lnTo>
                      <a:pt x="477" y="105"/>
                    </a:lnTo>
                    <a:lnTo>
                      <a:pt x="479" y="103"/>
                    </a:lnTo>
                    <a:lnTo>
                      <a:pt x="480" y="101"/>
                    </a:lnTo>
                    <a:lnTo>
                      <a:pt x="480" y="99"/>
                    </a:lnTo>
                    <a:lnTo>
                      <a:pt x="47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6" name="Freeform 212"/>
              <p:cNvSpPr>
                <a:spLocks/>
              </p:cNvSpPr>
              <p:nvPr/>
            </p:nvSpPr>
            <p:spPr bwMode="auto">
              <a:xfrm>
                <a:off x="6966945" y="5239097"/>
                <a:ext cx="20638" cy="111125"/>
              </a:xfrm>
              <a:custGeom>
                <a:avLst/>
                <a:gdLst/>
                <a:ahLst/>
                <a:cxnLst>
                  <a:cxn ang="0">
                    <a:pos x="13" y="70"/>
                  </a:cxn>
                  <a:cxn ang="0">
                    <a:pos x="13" y="70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0"/>
                  </a:cxn>
                  <a:cxn ang="0">
                    <a:pos x="13" y="70"/>
                  </a:cxn>
                </a:cxnLst>
                <a:rect l="0" t="0" r="r" b="b"/>
                <a:pathLst>
                  <a:path w="13" h="70">
                    <a:moveTo>
                      <a:pt x="13" y="70"/>
                    </a:moveTo>
                    <a:lnTo>
                      <a:pt x="13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0"/>
                    </a:lnTo>
                    <a:lnTo>
                      <a:pt x="13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7" name="Freeform 213"/>
              <p:cNvSpPr>
                <a:spLocks/>
              </p:cNvSpPr>
              <p:nvPr/>
            </p:nvSpPr>
            <p:spPr bwMode="auto">
              <a:xfrm>
                <a:off x="6939958" y="5239097"/>
                <a:ext cx="19050" cy="111125"/>
              </a:xfrm>
              <a:custGeom>
                <a:avLst/>
                <a:gdLst/>
                <a:ahLst/>
                <a:cxnLst>
                  <a:cxn ang="0">
                    <a:pos x="12" y="70"/>
                  </a:cxn>
                  <a:cxn ang="0">
                    <a:pos x="12" y="70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0"/>
                  </a:cxn>
                  <a:cxn ang="0">
                    <a:pos x="12" y="70"/>
                  </a:cxn>
                </a:cxnLst>
                <a:rect l="0" t="0" r="r" b="b"/>
                <a:pathLst>
                  <a:path w="12" h="70">
                    <a:moveTo>
                      <a:pt x="12" y="70"/>
                    </a:moveTo>
                    <a:lnTo>
                      <a:pt x="12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0"/>
                    </a:lnTo>
                    <a:lnTo>
                      <a:pt x="12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8" name="Freeform 214"/>
              <p:cNvSpPr>
                <a:spLocks/>
              </p:cNvSpPr>
              <p:nvPr/>
            </p:nvSpPr>
            <p:spPr bwMode="auto">
              <a:xfrm>
                <a:off x="7020920" y="5239097"/>
                <a:ext cx="22225" cy="109538"/>
              </a:xfrm>
              <a:custGeom>
                <a:avLst/>
                <a:gdLst/>
                <a:ahLst/>
                <a:cxnLst>
                  <a:cxn ang="0">
                    <a:pos x="14" y="69"/>
                  </a:cxn>
                  <a:cxn ang="0">
                    <a:pos x="14" y="69"/>
                  </a:cxn>
                  <a:cxn ang="0">
                    <a:pos x="2" y="69"/>
                  </a:cxn>
                  <a:cxn ang="0">
                    <a:pos x="2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69"/>
                  </a:cxn>
                  <a:cxn ang="0">
                    <a:pos x="14" y="69"/>
                  </a:cxn>
                </a:cxnLst>
                <a:rect l="0" t="0" r="r" b="b"/>
                <a:pathLst>
                  <a:path w="14" h="69">
                    <a:moveTo>
                      <a:pt x="14" y="69"/>
                    </a:moveTo>
                    <a:lnTo>
                      <a:pt x="14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79" name="Freeform 215"/>
              <p:cNvSpPr>
                <a:spLocks/>
              </p:cNvSpPr>
              <p:nvPr/>
            </p:nvSpPr>
            <p:spPr bwMode="auto">
              <a:xfrm>
                <a:off x="6992345" y="5239097"/>
                <a:ext cx="22225" cy="111125"/>
              </a:xfrm>
              <a:custGeom>
                <a:avLst/>
                <a:gdLst/>
                <a:ahLst/>
                <a:cxnLst>
                  <a:cxn ang="0">
                    <a:pos x="14" y="70"/>
                  </a:cxn>
                  <a:cxn ang="0">
                    <a:pos x="14" y="70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0"/>
                  </a:cxn>
                  <a:cxn ang="0">
                    <a:pos x="14" y="70"/>
                  </a:cxn>
                </a:cxnLst>
                <a:rect l="0" t="0" r="r" b="b"/>
                <a:pathLst>
                  <a:path w="14" h="70">
                    <a:moveTo>
                      <a:pt x="14" y="70"/>
                    </a:moveTo>
                    <a:lnTo>
                      <a:pt x="14" y="70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0" name="Freeform 216"/>
              <p:cNvSpPr>
                <a:spLocks/>
              </p:cNvSpPr>
              <p:nvPr/>
            </p:nvSpPr>
            <p:spPr bwMode="auto">
              <a:xfrm>
                <a:off x="7051083" y="5334347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1" name="Freeform 217"/>
              <p:cNvSpPr>
                <a:spLocks/>
              </p:cNvSpPr>
              <p:nvPr/>
            </p:nvSpPr>
            <p:spPr bwMode="auto">
              <a:xfrm>
                <a:off x="6344645" y="5385147"/>
                <a:ext cx="739775" cy="179388"/>
              </a:xfrm>
              <a:custGeom>
                <a:avLst/>
                <a:gdLst/>
                <a:ahLst/>
                <a:cxnLst>
                  <a:cxn ang="0">
                    <a:pos x="466" y="90"/>
                  </a:cxn>
                  <a:cxn ang="0">
                    <a:pos x="466" y="90"/>
                  </a:cxn>
                  <a:cxn ang="0">
                    <a:pos x="233" y="102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33" y="7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90"/>
                  </a:cxn>
                  <a:cxn ang="0">
                    <a:pos x="466" y="90"/>
                  </a:cxn>
                </a:cxnLst>
                <a:rect l="0" t="0" r="r" b="b"/>
                <a:pathLst>
                  <a:path w="466" h="113">
                    <a:moveTo>
                      <a:pt x="466" y="90"/>
                    </a:moveTo>
                    <a:lnTo>
                      <a:pt x="466" y="90"/>
                    </a:lnTo>
                    <a:lnTo>
                      <a:pt x="233" y="102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33" y="7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90"/>
                    </a:lnTo>
                    <a:lnTo>
                      <a:pt x="466" y="90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2" name="Freeform 218"/>
              <p:cNvSpPr>
                <a:spLocks/>
              </p:cNvSpPr>
              <p:nvPr/>
            </p:nvSpPr>
            <p:spPr bwMode="auto">
              <a:xfrm>
                <a:off x="6333533" y="5374035"/>
                <a:ext cx="762000" cy="201613"/>
              </a:xfrm>
              <a:custGeom>
                <a:avLst/>
                <a:gdLst/>
                <a:ahLst/>
                <a:cxnLst>
                  <a:cxn ang="0">
                    <a:pos x="473" y="97"/>
                  </a:cxn>
                  <a:cxn ang="0">
                    <a:pos x="473" y="90"/>
                  </a:cxn>
                  <a:cxn ang="0">
                    <a:pos x="473" y="90"/>
                  </a:cxn>
                  <a:cxn ang="0">
                    <a:pos x="240" y="102"/>
                  </a:cxn>
                  <a:cxn ang="0">
                    <a:pos x="7" y="113"/>
                  </a:cxn>
                  <a:cxn ang="0">
                    <a:pos x="7" y="120"/>
                  </a:cxn>
                  <a:cxn ang="0">
                    <a:pos x="14" y="120"/>
                  </a:cxn>
                  <a:cxn ang="0">
                    <a:pos x="14" y="120"/>
                  </a:cxn>
                  <a:cxn ang="0">
                    <a:pos x="14" y="23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240" y="21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97"/>
                  </a:cxn>
                  <a:cxn ang="0">
                    <a:pos x="473" y="97"/>
                  </a:cxn>
                  <a:cxn ang="0">
                    <a:pos x="473" y="90"/>
                  </a:cxn>
                  <a:cxn ang="0">
                    <a:pos x="473" y="97"/>
                  </a:cxn>
                  <a:cxn ang="0">
                    <a:pos x="480" y="97"/>
                  </a:cxn>
                  <a:cxn ang="0">
                    <a:pos x="480" y="97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3"/>
                  </a:cxn>
                  <a:cxn ang="0">
                    <a:pos x="479" y="1"/>
                  </a:cxn>
                  <a:cxn ang="0">
                    <a:pos x="479" y="1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7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4" y="15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2" y="123"/>
                  </a:cxn>
                  <a:cxn ang="0">
                    <a:pos x="6" y="125"/>
                  </a:cxn>
                  <a:cxn ang="0">
                    <a:pos x="7" y="127"/>
                  </a:cxn>
                  <a:cxn ang="0">
                    <a:pos x="7" y="127"/>
                  </a:cxn>
                  <a:cxn ang="0">
                    <a:pos x="242" y="116"/>
                  </a:cxn>
                  <a:cxn ang="0">
                    <a:pos x="475" y="104"/>
                  </a:cxn>
                  <a:cxn ang="0">
                    <a:pos x="475" y="104"/>
                  </a:cxn>
                  <a:cxn ang="0">
                    <a:pos x="479" y="100"/>
                  </a:cxn>
                  <a:cxn ang="0">
                    <a:pos x="480" y="97"/>
                  </a:cxn>
                  <a:cxn ang="0">
                    <a:pos x="473" y="97"/>
                  </a:cxn>
                </a:cxnLst>
                <a:rect l="0" t="0" r="r" b="b"/>
                <a:pathLst>
                  <a:path w="480" h="127">
                    <a:moveTo>
                      <a:pt x="473" y="97"/>
                    </a:moveTo>
                    <a:lnTo>
                      <a:pt x="473" y="90"/>
                    </a:lnTo>
                    <a:lnTo>
                      <a:pt x="473" y="90"/>
                    </a:lnTo>
                    <a:lnTo>
                      <a:pt x="240" y="102"/>
                    </a:lnTo>
                    <a:lnTo>
                      <a:pt x="7" y="113"/>
                    </a:lnTo>
                    <a:lnTo>
                      <a:pt x="7" y="120"/>
                    </a:lnTo>
                    <a:lnTo>
                      <a:pt x="14" y="120"/>
                    </a:lnTo>
                    <a:lnTo>
                      <a:pt x="14" y="120"/>
                    </a:lnTo>
                    <a:lnTo>
                      <a:pt x="14" y="23"/>
                    </a:lnTo>
                    <a:lnTo>
                      <a:pt x="7" y="23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240" y="21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97"/>
                    </a:lnTo>
                    <a:lnTo>
                      <a:pt x="473" y="97"/>
                    </a:lnTo>
                    <a:lnTo>
                      <a:pt x="473" y="90"/>
                    </a:lnTo>
                    <a:lnTo>
                      <a:pt x="473" y="97"/>
                    </a:lnTo>
                    <a:lnTo>
                      <a:pt x="480" y="97"/>
                    </a:lnTo>
                    <a:lnTo>
                      <a:pt x="480" y="97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3"/>
                    </a:lnTo>
                    <a:lnTo>
                      <a:pt x="479" y="1"/>
                    </a:lnTo>
                    <a:lnTo>
                      <a:pt x="479" y="1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6" y="125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242" y="116"/>
                    </a:lnTo>
                    <a:lnTo>
                      <a:pt x="475" y="104"/>
                    </a:lnTo>
                    <a:lnTo>
                      <a:pt x="475" y="104"/>
                    </a:lnTo>
                    <a:lnTo>
                      <a:pt x="479" y="100"/>
                    </a:lnTo>
                    <a:lnTo>
                      <a:pt x="480" y="97"/>
                    </a:lnTo>
                    <a:lnTo>
                      <a:pt x="47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3" name="Freeform 219"/>
              <p:cNvSpPr>
                <a:spLocks/>
              </p:cNvSpPr>
              <p:nvPr/>
            </p:nvSpPr>
            <p:spPr bwMode="auto">
              <a:xfrm>
                <a:off x="6966945" y="5404197"/>
                <a:ext cx="20638" cy="112713"/>
              </a:xfrm>
              <a:custGeom>
                <a:avLst/>
                <a:gdLst/>
                <a:ahLst/>
                <a:cxnLst>
                  <a:cxn ang="0">
                    <a:pos x="13" y="71"/>
                  </a:cxn>
                  <a:cxn ang="0">
                    <a:pos x="13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71"/>
                  </a:cxn>
                  <a:cxn ang="0">
                    <a:pos x="13" y="71"/>
                  </a:cxn>
                </a:cxnLst>
                <a:rect l="0" t="0" r="r" b="b"/>
                <a:pathLst>
                  <a:path w="13" h="71">
                    <a:moveTo>
                      <a:pt x="13" y="71"/>
                    </a:moveTo>
                    <a:lnTo>
                      <a:pt x="13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71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4" name="Freeform 220"/>
              <p:cNvSpPr>
                <a:spLocks/>
              </p:cNvSpPr>
              <p:nvPr/>
            </p:nvSpPr>
            <p:spPr bwMode="auto">
              <a:xfrm>
                <a:off x="6939958" y="5404197"/>
                <a:ext cx="19050" cy="1143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12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1"/>
                  </a:cxn>
                  <a:cxn ang="0">
                    <a:pos x="12" y="71"/>
                  </a:cxn>
                </a:cxnLst>
                <a:rect l="0" t="0" r="r" b="b"/>
                <a:pathLst>
                  <a:path w="12" h="72">
                    <a:moveTo>
                      <a:pt x="12" y="71"/>
                    </a:moveTo>
                    <a:lnTo>
                      <a:pt x="12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1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5" name="Freeform 221"/>
              <p:cNvSpPr>
                <a:spLocks/>
              </p:cNvSpPr>
              <p:nvPr/>
            </p:nvSpPr>
            <p:spPr bwMode="auto">
              <a:xfrm>
                <a:off x="7024095" y="5401022"/>
                <a:ext cx="19050" cy="112713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12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1"/>
                  </a:cxn>
                  <a:cxn ang="0">
                    <a:pos x="12" y="71"/>
                  </a:cxn>
                </a:cxnLst>
                <a:rect l="0" t="0" r="r" b="b"/>
                <a:pathLst>
                  <a:path w="12" h="71">
                    <a:moveTo>
                      <a:pt x="12" y="71"/>
                    </a:moveTo>
                    <a:lnTo>
                      <a:pt x="12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1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6" name="Freeform 222"/>
              <p:cNvSpPr>
                <a:spLocks/>
              </p:cNvSpPr>
              <p:nvPr/>
            </p:nvSpPr>
            <p:spPr bwMode="auto">
              <a:xfrm>
                <a:off x="6995520" y="5404197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7" name="Freeform 223"/>
              <p:cNvSpPr>
                <a:spLocks/>
              </p:cNvSpPr>
              <p:nvPr/>
            </p:nvSpPr>
            <p:spPr bwMode="auto">
              <a:xfrm>
                <a:off x="7051083" y="5496272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lnTo>
                      <a:pt x="11" y="6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8" name="Freeform 224"/>
              <p:cNvSpPr>
                <a:spLocks/>
              </p:cNvSpPr>
              <p:nvPr/>
            </p:nvSpPr>
            <p:spPr bwMode="auto">
              <a:xfrm>
                <a:off x="6344645" y="5547072"/>
                <a:ext cx="742950" cy="190500"/>
              </a:xfrm>
              <a:custGeom>
                <a:avLst/>
                <a:gdLst/>
                <a:ahLst/>
                <a:cxnLst>
                  <a:cxn ang="0">
                    <a:pos x="468" y="90"/>
                  </a:cxn>
                  <a:cxn ang="0">
                    <a:pos x="468" y="90"/>
                  </a:cxn>
                  <a:cxn ang="0">
                    <a:pos x="235" y="106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33" y="1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8" y="90"/>
                  </a:cxn>
                  <a:cxn ang="0">
                    <a:pos x="468" y="90"/>
                  </a:cxn>
                </a:cxnLst>
                <a:rect l="0" t="0" r="r" b="b"/>
                <a:pathLst>
                  <a:path w="468" h="120">
                    <a:moveTo>
                      <a:pt x="468" y="90"/>
                    </a:moveTo>
                    <a:lnTo>
                      <a:pt x="468" y="90"/>
                    </a:lnTo>
                    <a:lnTo>
                      <a:pt x="235" y="10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33" y="1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8" y="90"/>
                    </a:lnTo>
                    <a:lnTo>
                      <a:pt x="468" y="90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89" name="Freeform 225"/>
              <p:cNvSpPr>
                <a:spLocks/>
              </p:cNvSpPr>
              <p:nvPr/>
            </p:nvSpPr>
            <p:spPr bwMode="auto">
              <a:xfrm>
                <a:off x="6333533" y="5535960"/>
                <a:ext cx="765175" cy="212725"/>
              </a:xfrm>
              <a:custGeom>
                <a:avLst/>
                <a:gdLst/>
                <a:ahLst/>
                <a:cxnLst>
                  <a:cxn ang="0">
                    <a:pos x="475" y="97"/>
                  </a:cxn>
                  <a:cxn ang="0">
                    <a:pos x="473" y="90"/>
                  </a:cxn>
                  <a:cxn ang="0">
                    <a:pos x="473" y="90"/>
                  </a:cxn>
                  <a:cxn ang="0">
                    <a:pos x="240" y="106"/>
                  </a:cxn>
                  <a:cxn ang="0">
                    <a:pos x="7" y="120"/>
                  </a:cxn>
                  <a:cxn ang="0">
                    <a:pos x="7" y="127"/>
                  </a:cxn>
                  <a:cxn ang="0">
                    <a:pos x="14" y="127"/>
                  </a:cxn>
                  <a:cxn ang="0">
                    <a:pos x="14" y="127"/>
                  </a:cxn>
                  <a:cxn ang="0">
                    <a:pos x="14" y="30"/>
                  </a:cxn>
                  <a:cxn ang="0">
                    <a:pos x="7" y="30"/>
                  </a:cxn>
                  <a:cxn ang="0">
                    <a:pos x="7" y="37"/>
                  </a:cxn>
                  <a:cxn ang="0">
                    <a:pos x="7" y="37"/>
                  </a:cxn>
                  <a:cxn ang="0">
                    <a:pos x="242" y="26"/>
                  </a:cxn>
                  <a:cxn ang="0">
                    <a:pos x="475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8" y="97"/>
                  </a:cxn>
                  <a:cxn ang="0">
                    <a:pos x="475" y="97"/>
                  </a:cxn>
                  <a:cxn ang="0">
                    <a:pos x="473" y="90"/>
                  </a:cxn>
                  <a:cxn ang="0">
                    <a:pos x="475" y="97"/>
                  </a:cxn>
                  <a:cxn ang="0">
                    <a:pos x="482" y="97"/>
                  </a:cxn>
                  <a:cxn ang="0">
                    <a:pos x="482" y="97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4"/>
                  </a:cxn>
                  <a:cxn ang="0">
                    <a:pos x="479" y="2"/>
                  </a:cxn>
                  <a:cxn ang="0">
                    <a:pos x="479" y="2"/>
                  </a:cxn>
                  <a:cxn ang="0">
                    <a:pos x="477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12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2" y="131"/>
                  </a:cxn>
                  <a:cxn ang="0">
                    <a:pos x="4" y="132"/>
                  </a:cxn>
                  <a:cxn ang="0">
                    <a:pos x="4" y="132"/>
                  </a:cxn>
                  <a:cxn ang="0">
                    <a:pos x="6" y="134"/>
                  </a:cxn>
                  <a:cxn ang="0">
                    <a:pos x="9" y="134"/>
                  </a:cxn>
                  <a:cxn ang="0">
                    <a:pos x="9" y="134"/>
                  </a:cxn>
                  <a:cxn ang="0">
                    <a:pos x="242" y="120"/>
                  </a:cxn>
                  <a:cxn ang="0">
                    <a:pos x="475" y="104"/>
                  </a:cxn>
                  <a:cxn ang="0">
                    <a:pos x="475" y="104"/>
                  </a:cxn>
                  <a:cxn ang="0">
                    <a:pos x="480" y="101"/>
                  </a:cxn>
                  <a:cxn ang="0">
                    <a:pos x="482" y="97"/>
                  </a:cxn>
                  <a:cxn ang="0">
                    <a:pos x="475" y="97"/>
                  </a:cxn>
                </a:cxnLst>
                <a:rect l="0" t="0" r="r" b="b"/>
                <a:pathLst>
                  <a:path w="482" h="134">
                    <a:moveTo>
                      <a:pt x="475" y="97"/>
                    </a:moveTo>
                    <a:lnTo>
                      <a:pt x="473" y="90"/>
                    </a:lnTo>
                    <a:lnTo>
                      <a:pt x="473" y="90"/>
                    </a:lnTo>
                    <a:lnTo>
                      <a:pt x="240" y="106"/>
                    </a:lnTo>
                    <a:lnTo>
                      <a:pt x="7" y="120"/>
                    </a:lnTo>
                    <a:lnTo>
                      <a:pt x="7" y="127"/>
                    </a:lnTo>
                    <a:lnTo>
                      <a:pt x="14" y="127"/>
                    </a:lnTo>
                    <a:lnTo>
                      <a:pt x="14" y="127"/>
                    </a:lnTo>
                    <a:lnTo>
                      <a:pt x="14" y="30"/>
                    </a:lnTo>
                    <a:lnTo>
                      <a:pt x="7" y="30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242" y="26"/>
                    </a:lnTo>
                    <a:lnTo>
                      <a:pt x="475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8" y="97"/>
                    </a:lnTo>
                    <a:lnTo>
                      <a:pt x="475" y="97"/>
                    </a:lnTo>
                    <a:lnTo>
                      <a:pt x="473" y="90"/>
                    </a:lnTo>
                    <a:lnTo>
                      <a:pt x="475" y="97"/>
                    </a:lnTo>
                    <a:lnTo>
                      <a:pt x="482" y="97"/>
                    </a:lnTo>
                    <a:lnTo>
                      <a:pt x="482" y="97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4"/>
                    </a:lnTo>
                    <a:lnTo>
                      <a:pt x="479" y="2"/>
                    </a:lnTo>
                    <a:lnTo>
                      <a:pt x="479" y="2"/>
                    </a:lnTo>
                    <a:lnTo>
                      <a:pt x="477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1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2" y="131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6" y="134"/>
                    </a:lnTo>
                    <a:lnTo>
                      <a:pt x="9" y="134"/>
                    </a:lnTo>
                    <a:lnTo>
                      <a:pt x="9" y="134"/>
                    </a:lnTo>
                    <a:lnTo>
                      <a:pt x="242" y="120"/>
                    </a:lnTo>
                    <a:lnTo>
                      <a:pt x="475" y="104"/>
                    </a:lnTo>
                    <a:lnTo>
                      <a:pt x="475" y="104"/>
                    </a:lnTo>
                    <a:lnTo>
                      <a:pt x="480" y="101"/>
                    </a:lnTo>
                    <a:lnTo>
                      <a:pt x="482" y="97"/>
                    </a:lnTo>
                    <a:lnTo>
                      <a:pt x="47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0" name="Freeform 226"/>
              <p:cNvSpPr>
                <a:spLocks/>
              </p:cNvSpPr>
              <p:nvPr/>
            </p:nvSpPr>
            <p:spPr bwMode="auto">
              <a:xfrm>
                <a:off x="6966945" y="5569297"/>
                <a:ext cx="20638" cy="112713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13" y="69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9"/>
                  </a:cxn>
                  <a:cxn ang="0">
                    <a:pos x="13" y="69"/>
                  </a:cxn>
                </a:cxnLst>
                <a:rect l="0" t="0" r="r" b="b"/>
                <a:pathLst>
                  <a:path w="13" h="71">
                    <a:moveTo>
                      <a:pt x="13" y="69"/>
                    </a:moveTo>
                    <a:lnTo>
                      <a:pt x="13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9"/>
                    </a:lnTo>
                    <a:lnTo>
                      <a:pt x="13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1" name="Freeform 227"/>
              <p:cNvSpPr>
                <a:spLocks/>
              </p:cNvSpPr>
              <p:nvPr/>
            </p:nvSpPr>
            <p:spPr bwMode="auto">
              <a:xfrm>
                <a:off x="6939958" y="5569297"/>
                <a:ext cx="22225" cy="115888"/>
              </a:xfrm>
              <a:custGeom>
                <a:avLst/>
                <a:gdLst/>
                <a:ahLst/>
                <a:cxnLst>
                  <a:cxn ang="0">
                    <a:pos x="14" y="71"/>
                  </a:cxn>
                  <a:cxn ang="0">
                    <a:pos x="14" y="71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71"/>
                  </a:cxn>
                  <a:cxn ang="0">
                    <a:pos x="14" y="71"/>
                  </a:cxn>
                </a:cxnLst>
                <a:rect l="0" t="0" r="r" b="b"/>
                <a:pathLst>
                  <a:path w="14" h="73">
                    <a:moveTo>
                      <a:pt x="14" y="71"/>
                    </a:moveTo>
                    <a:lnTo>
                      <a:pt x="14" y="7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71"/>
                    </a:lnTo>
                    <a:lnTo>
                      <a:pt x="1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2" name="Freeform 228"/>
              <p:cNvSpPr>
                <a:spLocks/>
              </p:cNvSpPr>
              <p:nvPr/>
            </p:nvSpPr>
            <p:spPr bwMode="auto">
              <a:xfrm>
                <a:off x="7024095" y="5566122"/>
                <a:ext cx="19050" cy="109538"/>
              </a:xfrm>
              <a:custGeom>
                <a:avLst/>
                <a:gdLst/>
                <a:ahLst/>
                <a:cxnLst>
                  <a:cxn ang="0">
                    <a:pos x="12" y="69"/>
                  </a:cxn>
                  <a:cxn ang="0">
                    <a:pos x="12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9"/>
                  </a:cxn>
                  <a:cxn ang="0">
                    <a:pos x="12" y="69"/>
                  </a:cxn>
                </a:cxnLst>
                <a:rect l="0" t="0" r="r" b="b"/>
                <a:pathLst>
                  <a:path w="12" h="69">
                    <a:moveTo>
                      <a:pt x="12" y="69"/>
                    </a:moveTo>
                    <a:lnTo>
                      <a:pt x="12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9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3" name="Freeform 229"/>
              <p:cNvSpPr>
                <a:spLocks/>
              </p:cNvSpPr>
              <p:nvPr/>
            </p:nvSpPr>
            <p:spPr bwMode="auto">
              <a:xfrm>
                <a:off x="6995520" y="5566122"/>
                <a:ext cx="19050" cy="112713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12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71"/>
                  </a:cxn>
                  <a:cxn ang="0">
                    <a:pos x="12" y="71"/>
                  </a:cxn>
                </a:cxnLst>
                <a:rect l="0" t="0" r="r" b="b"/>
                <a:pathLst>
                  <a:path w="12" h="71">
                    <a:moveTo>
                      <a:pt x="12" y="71"/>
                    </a:moveTo>
                    <a:lnTo>
                      <a:pt x="12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71"/>
                    </a:lnTo>
                    <a:lnTo>
                      <a:pt x="12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4" name="Freeform 230"/>
              <p:cNvSpPr>
                <a:spLocks/>
              </p:cNvSpPr>
              <p:nvPr/>
            </p:nvSpPr>
            <p:spPr bwMode="auto">
              <a:xfrm>
                <a:off x="7051083" y="5661372"/>
                <a:ext cx="20638" cy="14288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3" h="9">
                    <a:moveTo>
                      <a:pt x="13" y="4"/>
                    </a:moveTo>
                    <a:lnTo>
                      <a:pt x="13" y="4"/>
                    </a:lnTo>
                    <a:lnTo>
                      <a:pt x="11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5" name="Freeform 231"/>
              <p:cNvSpPr>
                <a:spLocks/>
              </p:cNvSpPr>
              <p:nvPr/>
            </p:nvSpPr>
            <p:spPr bwMode="auto">
              <a:xfrm>
                <a:off x="6347820" y="5708997"/>
                <a:ext cx="739775" cy="203200"/>
              </a:xfrm>
              <a:custGeom>
                <a:avLst/>
                <a:gdLst/>
                <a:ahLst/>
                <a:cxnLst>
                  <a:cxn ang="0">
                    <a:pos x="466" y="90"/>
                  </a:cxn>
                  <a:cxn ang="0">
                    <a:pos x="466" y="90"/>
                  </a:cxn>
                  <a:cxn ang="0">
                    <a:pos x="233" y="110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33" y="16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90"/>
                  </a:cxn>
                  <a:cxn ang="0">
                    <a:pos x="466" y="90"/>
                  </a:cxn>
                </a:cxnLst>
                <a:rect l="0" t="0" r="r" b="b"/>
                <a:pathLst>
                  <a:path w="466" h="128">
                    <a:moveTo>
                      <a:pt x="466" y="90"/>
                    </a:moveTo>
                    <a:lnTo>
                      <a:pt x="466" y="90"/>
                    </a:lnTo>
                    <a:lnTo>
                      <a:pt x="233" y="11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33" y="16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90"/>
                    </a:lnTo>
                    <a:lnTo>
                      <a:pt x="466" y="90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6" name="Freeform 232"/>
              <p:cNvSpPr>
                <a:spLocks/>
              </p:cNvSpPr>
              <p:nvPr/>
            </p:nvSpPr>
            <p:spPr bwMode="auto">
              <a:xfrm>
                <a:off x="6336708" y="5697885"/>
                <a:ext cx="762000" cy="225425"/>
              </a:xfrm>
              <a:custGeom>
                <a:avLst/>
                <a:gdLst/>
                <a:ahLst/>
                <a:cxnLst>
                  <a:cxn ang="0">
                    <a:pos x="473" y="97"/>
                  </a:cxn>
                  <a:cxn ang="0">
                    <a:pos x="471" y="90"/>
                  </a:cxn>
                  <a:cxn ang="0">
                    <a:pos x="471" y="90"/>
                  </a:cxn>
                  <a:cxn ang="0">
                    <a:pos x="240" y="110"/>
                  </a:cxn>
                  <a:cxn ang="0">
                    <a:pos x="5" y="127"/>
                  </a:cxn>
                  <a:cxn ang="0">
                    <a:pos x="7" y="135"/>
                  </a:cxn>
                  <a:cxn ang="0">
                    <a:pos x="14" y="135"/>
                  </a:cxn>
                  <a:cxn ang="0">
                    <a:pos x="14" y="135"/>
                  </a:cxn>
                  <a:cxn ang="0">
                    <a:pos x="14" y="39"/>
                  </a:cxn>
                  <a:cxn ang="0">
                    <a:pos x="7" y="39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240" y="30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97"/>
                  </a:cxn>
                  <a:cxn ang="0">
                    <a:pos x="473" y="97"/>
                  </a:cxn>
                  <a:cxn ang="0">
                    <a:pos x="471" y="90"/>
                  </a:cxn>
                  <a:cxn ang="0">
                    <a:pos x="473" y="97"/>
                  </a:cxn>
                  <a:cxn ang="0">
                    <a:pos x="480" y="97"/>
                  </a:cxn>
                  <a:cxn ang="0">
                    <a:pos x="480" y="97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78" y="4"/>
                  </a:cxn>
                  <a:cxn ang="0">
                    <a:pos x="477" y="2"/>
                  </a:cxn>
                  <a:cxn ang="0">
                    <a:pos x="477" y="2"/>
                  </a:cxn>
                  <a:cxn ang="0">
                    <a:pos x="475" y="0"/>
                  </a:cxn>
                  <a:cxn ang="0">
                    <a:pos x="471" y="0"/>
                  </a:cxn>
                  <a:cxn ang="0">
                    <a:pos x="471" y="0"/>
                  </a:cxn>
                  <a:cxn ang="0">
                    <a:pos x="238" y="16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0"/>
                  </a:cxn>
                  <a:cxn ang="0">
                    <a:pos x="4" y="142"/>
                  </a:cxn>
                  <a:cxn ang="0">
                    <a:pos x="7" y="142"/>
                  </a:cxn>
                  <a:cxn ang="0">
                    <a:pos x="7" y="142"/>
                  </a:cxn>
                  <a:cxn ang="0">
                    <a:pos x="240" y="124"/>
                  </a:cxn>
                  <a:cxn ang="0">
                    <a:pos x="473" y="105"/>
                  </a:cxn>
                  <a:cxn ang="0">
                    <a:pos x="473" y="105"/>
                  </a:cxn>
                  <a:cxn ang="0">
                    <a:pos x="478" y="101"/>
                  </a:cxn>
                  <a:cxn ang="0">
                    <a:pos x="480" y="97"/>
                  </a:cxn>
                  <a:cxn ang="0">
                    <a:pos x="473" y="97"/>
                  </a:cxn>
                </a:cxnLst>
                <a:rect l="0" t="0" r="r" b="b"/>
                <a:pathLst>
                  <a:path w="480" h="142">
                    <a:moveTo>
                      <a:pt x="473" y="97"/>
                    </a:moveTo>
                    <a:lnTo>
                      <a:pt x="471" y="90"/>
                    </a:lnTo>
                    <a:lnTo>
                      <a:pt x="471" y="90"/>
                    </a:lnTo>
                    <a:lnTo>
                      <a:pt x="240" y="110"/>
                    </a:lnTo>
                    <a:lnTo>
                      <a:pt x="5" y="127"/>
                    </a:lnTo>
                    <a:lnTo>
                      <a:pt x="7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6"/>
                    </a:lnTo>
                    <a:lnTo>
                      <a:pt x="240" y="30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97"/>
                    </a:lnTo>
                    <a:lnTo>
                      <a:pt x="473" y="97"/>
                    </a:lnTo>
                    <a:lnTo>
                      <a:pt x="471" y="90"/>
                    </a:lnTo>
                    <a:lnTo>
                      <a:pt x="473" y="97"/>
                    </a:lnTo>
                    <a:lnTo>
                      <a:pt x="480" y="97"/>
                    </a:lnTo>
                    <a:lnTo>
                      <a:pt x="480" y="97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78" y="4"/>
                    </a:lnTo>
                    <a:lnTo>
                      <a:pt x="477" y="2"/>
                    </a:lnTo>
                    <a:lnTo>
                      <a:pt x="477" y="2"/>
                    </a:lnTo>
                    <a:lnTo>
                      <a:pt x="475" y="0"/>
                    </a:lnTo>
                    <a:lnTo>
                      <a:pt x="471" y="0"/>
                    </a:lnTo>
                    <a:lnTo>
                      <a:pt x="471" y="0"/>
                    </a:lnTo>
                    <a:lnTo>
                      <a:pt x="238" y="16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0"/>
                    </a:lnTo>
                    <a:lnTo>
                      <a:pt x="4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240" y="124"/>
                    </a:lnTo>
                    <a:lnTo>
                      <a:pt x="473" y="105"/>
                    </a:lnTo>
                    <a:lnTo>
                      <a:pt x="473" y="105"/>
                    </a:lnTo>
                    <a:lnTo>
                      <a:pt x="478" y="101"/>
                    </a:lnTo>
                    <a:lnTo>
                      <a:pt x="480" y="97"/>
                    </a:lnTo>
                    <a:lnTo>
                      <a:pt x="47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7" name="Freeform 233"/>
              <p:cNvSpPr>
                <a:spLocks/>
              </p:cNvSpPr>
              <p:nvPr/>
            </p:nvSpPr>
            <p:spPr bwMode="auto">
              <a:xfrm>
                <a:off x="6966945" y="5732810"/>
                <a:ext cx="22225" cy="114300"/>
              </a:xfrm>
              <a:custGeom>
                <a:avLst/>
                <a:gdLst/>
                <a:ahLst/>
                <a:cxnLst>
                  <a:cxn ang="0">
                    <a:pos x="14" y="70"/>
                  </a:cxn>
                  <a:cxn ang="0">
                    <a:pos x="14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0"/>
                  </a:cxn>
                  <a:cxn ang="0">
                    <a:pos x="14" y="70"/>
                  </a:cxn>
                </a:cxnLst>
                <a:rect l="0" t="0" r="r" b="b"/>
                <a:pathLst>
                  <a:path w="14" h="72">
                    <a:moveTo>
                      <a:pt x="14" y="70"/>
                    </a:moveTo>
                    <a:lnTo>
                      <a:pt x="14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8" name="Freeform 234"/>
              <p:cNvSpPr>
                <a:spLocks/>
              </p:cNvSpPr>
              <p:nvPr/>
            </p:nvSpPr>
            <p:spPr bwMode="auto">
              <a:xfrm>
                <a:off x="6939958" y="5734397"/>
                <a:ext cx="22225" cy="115888"/>
              </a:xfrm>
              <a:custGeom>
                <a:avLst/>
                <a:gdLst/>
                <a:ahLst/>
                <a:cxnLst>
                  <a:cxn ang="0">
                    <a:pos x="14" y="71"/>
                  </a:cxn>
                  <a:cxn ang="0">
                    <a:pos x="14" y="7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71"/>
                  </a:cxn>
                  <a:cxn ang="0">
                    <a:pos x="14" y="71"/>
                  </a:cxn>
                </a:cxnLst>
                <a:rect l="0" t="0" r="r" b="b"/>
                <a:pathLst>
                  <a:path w="14" h="73">
                    <a:moveTo>
                      <a:pt x="14" y="71"/>
                    </a:moveTo>
                    <a:lnTo>
                      <a:pt x="14" y="7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71"/>
                    </a:lnTo>
                    <a:lnTo>
                      <a:pt x="1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099" name="Freeform 235"/>
              <p:cNvSpPr>
                <a:spLocks/>
              </p:cNvSpPr>
              <p:nvPr/>
            </p:nvSpPr>
            <p:spPr bwMode="auto">
              <a:xfrm>
                <a:off x="7024095" y="5729635"/>
                <a:ext cx="22225" cy="111125"/>
              </a:xfrm>
              <a:custGeom>
                <a:avLst/>
                <a:gdLst/>
                <a:ahLst/>
                <a:cxnLst>
                  <a:cxn ang="0">
                    <a:pos x="14" y="69"/>
                  </a:cxn>
                  <a:cxn ang="0">
                    <a:pos x="14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69"/>
                  </a:cxn>
                  <a:cxn ang="0">
                    <a:pos x="14" y="69"/>
                  </a:cxn>
                </a:cxnLst>
                <a:rect l="0" t="0" r="r" b="b"/>
                <a:pathLst>
                  <a:path w="14" h="70">
                    <a:moveTo>
                      <a:pt x="14" y="69"/>
                    </a:moveTo>
                    <a:lnTo>
                      <a:pt x="14" y="6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69"/>
                    </a:lnTo>
                    <a:lnTo>
                      <a:pt x="14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0" name="Freeform 236"/>
              <p:cNvSpPr>
                <a:spLocks/>
              </p:cNvSpPr>
              <p:nvPr/>
            </p:nvSpPr>
            <p:spPr bwMode="auto">
              <a:xfrm>
                <a:off x="6995520" y="5732810"/>
                <a:ext cx="22225" cy="111125"/>
              </a:xfrm>
              <a:custGeom>
                <a:avLst/>
                <a:gdLst/>
                <a:ahLst/>
                <a:cxnLst>
                  <a:cxn ang="0">
                    <a:pos x="14" y="68"/>
                  </a:cxn>
                  <a:cxn ang="0">
                    <a:pos x="14" y="68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68"/>
                  </a:cxn>
                  <a:cxn ang="0">
                    <a:pos x="14" y="68"/>
                  </a:cxn>
                </a:cxnLst>
                <a:rect l="0" t="0" r="r" b="b"/>
                <a:pathLst>
                  <a:path w="14" h="70">
                    <a:moveTo>
                      <a:pt x="14" y="68"/>
                    </a:moveTo>
                    <a:lnTo>
                      <a:pt x="14" y="6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68"/>
                    </a:lnTo>
                    <a:lnTo>
                      <a:pt x="14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1" name="Freeform 237"/>
              <p:cNvSpPr>
                <a:spLocks/>
              </p:cNvSpPr>
              <p:nvPr/>
            </p:nvSpPr>
            <p:spPr bwMode="auto">
              <a:xfrm>
                <a:off x="7051083" y="5824885"/>
                <a:ext cx="20638" cy="1428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13" h="9">
                    <a:moveTo>
                      <a:pt x="13" y="3"/>
                    </a:moveTo>
                    <a:lnTo>
                      <a:pt x="13" y="3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2" name="Freeform 238"/>
              <p:cNvSpPr>
                <a:spLocks/>
              </p:cNvSpPr>
              <p:nvPr/>
            </p:nvSpPr>
            <p:spPr bwMode="auto">
              <a:xfrm>
                <a:off x="7108233" y="5218460"/>
                <a:ext cx="15875" cy="631825"/>
              </a:xfrm>
              <a:custGeom>
                <a:avLst/>
                <a:gdLst/>
                <a:ahLst/>
                <a:cxnLst>
                  <a:cxn ang="0">
                    <a:pos x="10" y="396"/>
                  </a:cxn>
                  <a:cxn ang="0">
                    <a:pos x="10" y="396"/>
                  </a:cxn>
                  <a:cxn ang="0">
                    <a:pos x="1" y="398"/>
                  </a:cxn>
                  <a:cxn ang="0">
                    <a:pos x="1" y="39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396"/>
                  </a:cxn>
                  <a:cxn ang="0">
                    <a:pos x="10" y="396"/>
                  </a:cxn>
                </a:cxnLst>
                <a:rect l="0" t="0" r="r" b="b"/>
                <a:pathLst>
                  <a:path w="10" h="398">
                    <a:moveTo>
                      <a:pt x="10" y="396"/>
                    </a:moveTo>
                    <a:lnTo>
                      <a:pt x="10" y="396"/>
                    </a:lnTo>
                    <a:lnTo>
                      <a:pt x="1" y="398"/>
                    </a:lnTo>
                    <a:lnTo>
                      <a:pt x="1" y="39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396"/>
                    </a:lnTo>
                    <a:lnTo>
                      <a:pt x="10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3" name="Freeform 239"/>
              <p:cNvSpPr>
                <a:spLocks/>
              </p:cNvSpPr>
              <p:nvPr/>
            </p:nvSpPr>
            <p:spPr bwMode="auto">
              <a:xfrm>
                <a:off x="7138395" y="5180360"/>
                <a:ext cx="823913" cy="717550"/>
              </a:xfrm>
              <a:custGeom>
                <a:avLst/>
                <a:gdLst/>
                <a:ahLst/>
                <a:cxnLst>
                  <a:cxn ang="0">
                    <a:pos x="519" y="388"/>
                  </a:cxn>
                  <a:cxn ang="0">
                    <a:pos x="519" y="388"/>
                  </a:cxn>
                  <a:cxn ang="0">
                    <a:pos x="261" y="422"/>
                  </a:cxn>
                  <a:cxn ang="0">
                    <a:pos x="2" y="452"/>
                  </a:cxn>
                  <a:cxn ang="0">
                    <a:pos x="2" y="45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388"/>
                  </a:cxn>
                </a:cxnLst>
                <a:rect l="0" t="0" r="r" b="b"/>
                <a:pathLst>
                  <a:path w="519" h="452">
                    <a:moveTo>
                      <a:pt x="519" y="388"/>
                    </a:moveTo>
                    <a:lnTo>
                      <a:pt x="519" y="388"/>
                    </a:lnTo>
                    <a:lnTo>
                      <a:pt x="261" y="422"/>
                    </a:lnTo>
                    <a:lnTo>
                      <a:pt x="2" y="452"/>
                    </a:lnTo>
                    <a:lnTo>
                      <a:pt x="2" y="45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9" y="388"/>
                    </a:lnTo>
                    <a:close/>
                  </a:path>
                </a:pathLst>
              </a:custGeom>
              <a:solidFill>
                <a:srgbClr val="3B3C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4" name="Freeform 240"/>
              <p:cNvSpPr>
                <a:spLocks/>
              </p:cNvSpPr>
              <p:nvPr/>
            </p:nvSpPr>
            <p:spPr bwMode="auto">
              <a:xfrm>
                <a:off x="7138395" y="5180360"/>
                <a:ext cx="823913" cy="717550"/>
              </a:xfrm>
              <a:custGeom>
                <a:avLst/>
                <a:gdLst/>
                <a:ahLst/>
                <a:cxnLst>
                  <a:cxn ang="0">
                    <a:pos x="519" y="388"/>
                  </a:cxn>
                  <a:cxn ang="0">
                    <a:pos x="519" y="388"/>
                  </a:cxn>
                  <a:cxn ang="0">
                    <a:pos x="261" y="422"/>
                  </a:cxn>
                  <a:cxn ang="0">
                    <a:pos x="2" y="452"/>
                  </a:cxn>
                  <a:cxn ang="0">
                    <a:pos x="2" y="45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519" y="0"/>
                  </a:cxn>
                  <a:cxn ang="0">
                    <a:pos x="519" y="0"/>
                  </a:cxn>
                  <a:cxn ang="0">
                    <a:pos x="519" y="388"/>
                  </a:cxn>
                </a:cxnLst>
                <a:rect l="0" t="0" r="r" b="b"/>
                <a:pathLst>
                  <a:path w="519" h="452">
                    <a:moveTo>
                      <a:pt x="519" y="388"/>
                    </a:moveTo>
                    <a:lnTo>
                      <a:pt x="519" y="388"/>
                    </a:lnTo>
                    <a:lnTo>
                      <a:pt x="261" y="422"/>
                    </a:lnTo>
                    <a:lnTo>
                      <a:pt x="2" y="452"/>
                    </a:lnTo>
                    <a:lnTo>
                      <a:pt x="2" y="45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19" y="0"/>
                    </a:lnTo>
                    <a:lnTo>
                      <a:pt x="519" y="0"/>
                    </a:lnTo>
                    <a:lnTo>
                      <a:pt x="519" y="38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5" name="Freeform 241"/>
              <p:cNvSpPr>
                <a:spLocks/>
              </p:cNvSpPr>
              <p:nvPr/>
            </p:nvSpPr>
            <p:spPr bwMode="auto">
              <a:xfrm>
                <a:off x="7127283" y="5169247"/>
                <a:ext cx="846138" cy="739775"/>
              </a:xfrm>
              <a:custGeom>
                <a:avLst/>
                <a:gdLst/>
                <a:ahLst/>
                <a:cxnLst>
                  <a:cxn ang="0">
                    <a:pos x="526" y="395"/>
                  </a:cxn>
                  <a:cxn ang="0">
                    <a:pos x="524" y="388"/>
                  </a:cxn>
                  <a:cxn ang="0">
                    <a:pos x="524" y="388"/>
                  </a:cxn>
                  <a:cxn ang="0">
                    <a:pos x="266" y="422"/>
                  </a:cxn>
                  <a:cxn ang="0">
                    <a:pos x="9" y="452"/>
                  </a:cxn>
                  <a:cxn ang="0">
                    <a:pos x="9" y="459"/>
                  </a:cxn>
                  <a:cxn ang="0">
                    <a:pos x="16" y="459"/>
                  </a:cxn>
                  <a:cxn ang="0">
                    <a:pos x="16" y="459"/>
                  </a:cxn>
                  <a:cxn ang="0">
                    <a:pos x="14" y="19"/>
                  </a:cxn>
                  <a:cxn ang="0">
                    <a:pos x="7" y="19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526" y="14"/>
                  </a:cxn>
                  <a:cxn ang="0">
                    <a:pos x="526" y="7"/>
                  </a:cxn>
                  <a:cxn ang="0">
                    <a:pos x="519" y="7"/>
                  </a:cxn>
                  <a:cxn ang="0">
                    <a:pos x="519" y="7"/>
                  </a:cxn>
                  <a:cxn ang="0">
                    <a:pos x="519" y="395"/>
                  </a:cxn>
                  <a:cxn ang="0">
                    <a:pos x="526" y="395"/>
                  </a:cxn>
                  <a:cxn ang="0">
                    <a:pos x="524" y="388"/>
                  </a:cxn>
                  <a:cxn ang="0">
                    <a:pos x="526" y="395"/>
                  </a:cxn>
                  <a:cxn ang="0">
                    <a:pos x="533" y="395"/>
                  </a:cxn>
                  <a:cxn ang="0">
                    <a:pos x="533" y="395"/>
                  </a:cxn>
                  <a:cxn ang="0">
                    <a:pos x="533" y="7"/>
                  </a:cxn>
                  <a:cxn ang="0">
                    <a:pos x="533" y="0"/>
                  </a:cxn>
                  <a:cxn ang="0">
                    <a:pos x="524" y="0"/>
                  </a:cxn>
                  <a:cxn ang="0">
                    <a:pos x="524" y="0"/>
                  </a:cxn>
                  <a:cxn ang="0">
                    <a:pos x="7" y="1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459"/>
                  </a:cxn>
                  <a:cxn ang="0">
                    <a:pos x="2" y="466"/>
                  </a:cxn>
                  <a:cxn ang="0">
                    <a:pos x="10" y="466"/>
                  </a:cxn>
                  <a:cxn ang="0">
                    <a:pos x="10" y="466"/>
                  </a:cxn>
                  <a:cxn ang="0">
                    <a:pos x="268" y="436"/>
                  </a:cxn>
                  <a:cxn ang="0">
                    <a:pos x="526" y="402"/>
                  </a:cxn>
                  <a:cxn ang="0">
                    <a:pos x="533" y="400"/>
                  </a:cxn>
                  <a:cxn ang="0">
                    <a:pos x="533" y="395"/>
                  </a:cxn>
                  <a:cxn ang="0">
                    <a:pos x="526" y="395"/>
                  </a:cxn>
                </a:cxnLst>
                <a:rect l="0" t="0" r="r" b="b"/>
                <a:pathLst>
                  <a:path w="533" h="466">
                    <a:moveTo>
                      <a:pt x="526" y="395"/>
                    </a:moveTo>
                    <a:lnTo>
                      <a:pt x="524" y="388"/>
                    </a:lnTo>
                    <a:lnTo>
                      <a:pt x="524" y="388"/>
                    </a:lnTo>
                    <a:lnTo>
                      <a:pt x="266" y="422"/>
                    </a:lnTo>
                    <a:lnTo>
                      <a:pt x="9" y="452"/>
                    </a:lnTo>
                    <a:lnTo>
                      <a:pt x="9" y="459"/>
                    </a:lnTo>
                    <a:lnTo>
                      <a:pt x="16" y="459"/>
                    </a:lnTo>
                    <a:lnTo>
                      <a:pt x="16" y="459"/>
                    </a:lnTo>
                    <a:lnTo>
                      <a:pt x="14" y="19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26" y="14"/>
                    </a:lnTo>
                    <a:lnTo>
                      <a:pt x="526" y="7"/>
                    </a:lnTo>
                    <a:lnTo>
                      <a:pt x="519" y="7"/>
                    </a:lnTo>
                    <a:lnTo>
                      <a:pt x="519" y="7"/>
                    </a:lnTo>
                    <a:lnTo>
                      <a:pt x="519" y="395"/>
                    </a:lnTo>
                    <a:lnTo>
                      <a:pt x="526" y="395"/>
                    </a:lnTo>
                    <a:lnTo>
                      <a:pt x="524" y="388"/>
                    </a:lnTo>
                    <a:lnTo>
                      <a:pt x="526" y="395"/>
                    </a:lnTo>
                    <a:lnTo>
                      <a:pt x="533" y="395"/>
                    </a:lnTo>
                    <a:lnTo>
                      <a:pt x="533" y="395"/>
                    </a:lnTo>
                    <a:lnTo>
                      <a:pt x="533" y="7"/>
                    </a:lnTo>
                    <a:lnTo>
                      <a:pt x="533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459"/>
                    </a:lnTo>
                    <a:lnTo>
                      <a:pt x="2" y="466"/>
                    </a:lnTo>
                    <a:lnTo>
                      <a:pt x="10" y="466"/>
                    </a:lnTo>
                    <a:lnTo>
                      <a:pt x="10" y="466"/>
                    </a:lnTo>
                    <a:lnTo>
                      <a:pt x="268" y="436"/>
                    </a:lnTo>
                    <a:lnTo>
                      <a:pt x="526" y="402"/>
                    </a:lnTo>
                    <a:lnTo>
                      <a:pt x="533" y="400"/>
                    </a:lnTo>
                    <a:lnTo>
                      <a:pt x="533" y="395"/>
                    </a:lnTo>
                    <a:lnTo>
                      <a:pt x="526" y="3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6" name="Freeform 242"/>
              <p:cNvSpPr>
                <a:spLocks/>
              </p:cNvSpPr>
              <p:nvPr/>
            </p:nvSpPr>
            <p:spPr bwMode="auto">
              <a:xfrm>
                <a:off x="7127283" y="5169247"/>
                <a:ext cx="846138" cy="739775"/>
              </a:xfrm>
              <a:custGeom>
                <a:avLst/>
                <a:gdLst/>
                <a:ahLst/>
                <a:cxnLst>
                  <a:cxn ang="0">
                    <a:pos x="526" y="395"/>
                  </a:cxn>
                  <a:cxn ang="0">
                    <a:pos x="524" y="388"/>
                  </a:cxn>
                  <a:cxn ang="0">
                    <a:pos x="524" y="388"/>
                  </a:cxn>
                  <a:cxn ang="0">
                    <a:pos x="266" y="422"/>
                  </a:cxn>
                  <a:cxn ang="0">
                    <a:pos x="9" y="452"/>
                  </a:cxn>
                  <a:cxn ang="0">
                    <a:pos x="9" y="459"/>
                  </a:cxn>
                  <a:cxn ang="0">
                    <a:pos x="16" y="459"/>
                  </a:cxn>
                  <a:cxn ang="0">
                    <a:pos x="16" y="459"/>
                  </a:cxn>
                  <a:cxn ang="0">
                    <a:pos x="14" y="19"/>
                  </a:cxn>
                  <a:cxn ang="0">
                    <a:pos x="7" y="19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526" y="14"/>
                  </a:cxn>
                  <a:cxn ang="0">
                    <a:pos x="526" y="7"/>
                  </a:cxn>
                  <a:cxn ang="0">
                    <a:pos x="519" y="7"/>
                  </a:cxn>
                  <a:cxn ang="0">
                    <a:pos x="519" y="7"/>
                  </a:cxn>
                  <a:cxn ang="0">
                    <a:pos x="519" y="395"/>
                  </a:cxn>
                  <a:cxn ang="0">
                    <a:pos x="526" y="395"/>
                  </a:cxn>
                  <a:cxn ang="0">
                    <a:pos x="524" y="388"/>
                  </a:cxn>
                  <a:cxn ang="0">
                    <a:pos x="526" y="395"/>
                  </a:cxn>
                  <a:cxn ang="0">
                    <a:pos x="533" y="395"/>
                  </a:cxn>
                  <a:cxn ang="0">
                    <a:pos x="533" y="395"/>
                  </a:cxn>
                  <a:cxn ang="0">
                    <a:pos x="533" y="7"/>
                  </a:cxn>
                  <a:cxn ang="0">
                    <a:pos x="533" y="0"/>
                  </a:cxn>
                  <a:cxn ang="0">
                    <a:pos x="524" y="0"/>
                  </a:cxn>
                  <a:cxn ang="0">
                    <a:pos x="524" y="0"/>
                  </a:cxn>
                  <a:cxn ang="0">
                    <a:pos x="7" y="1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459"/>
                  </a:cxn>
                  <a:cxn ang="0">
                    <a:pos x="2" y="466"/>
                  </a:cxn>
                  <a:cxn ang="0">
                    <a:pos x="10" y="466"/>
                  </a:cxn>
                  <a:cxn ang="0">
                    <a:pos x="10" y="466"/>
                  </a:cxn>
                  <a:cxn ang="0">
                    <a:pos x="268" y="436"/>
                  </a:cxn>
                  <a:cxn ang="0">
                    <a:pos x="526" y="402"/>
                  </a:cxn>
                  <a:cxn ang="0">
                    <a:pos x="533" y="400"/>
                  </a:cxn>
                  <a:cxn ang="0">
                    <a:pos x="533" y="395"/>
                  </a:cxn>
                  <a:cxn ang="0">
                    <a:pos x="526" y="395"/>
                  </a:cxn>
                </a:cxnLst>
                <a:rect l="0" t="0" r="r" b="b"/>
                <a:pathLst>
                  <a:path w="533" h="466">
                    <a:moveTo>
                      <a:pt x="526" y="395"/>
                    </a:moveTo>
                    <a:lnTo>
                      <a:pt x="524" y="388"/>
                    </a:lnTo>
                    <a:lnTo>
                      <a:pt x="524" y="388"/>
                    </a:lnTo>
                    <a:lnTo>
                      <a:pt x="266" y="422"/>
                    </a:lnTo>
                    <a:lnTo>
                      <a:pt x="9" y="452"/>
                    </a:lnTo>
                    <a:lnTo>
                      <a:pt x="9" y="459"/>
                    </a:lnTo>
                    <a:lnTo>
                      <a:pt x="16" y="459"/>
                    </a:lnTo>
                    <a:lnTo>
                      <a:pt x="16" y="459"/>
                    </a:lnTo>
                    <a:lnTo>
                      <a:pt x="14" y="19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26" y="14"/>
                    </a:lnTo>
                    <a:lnTo>
                      <a:pt x="526" y="7"/>
                    </a:lnTo>
                    <a:lnTo>
                      <a:pt x="519" y="7"/>
                    </a:lnTo>
                    <a:lnTo>
                      <a:pt x="519" y="7"/>
                    </a:lnTo>
                    <a:lnTo>
                      <a:pt x="519" y="395"/>
                    </a:lnTo>
                    <a:lnTo>
                      <a:pt x="526" y="395"/>
                    </a:lnTo>
                    <a:lnTo>
                      <a:pt x="524" y="388"/>
                    </a:lnTo>
                    <a:lnTo>
                      <a:pt x="526" y="395"/>
                    </a:lnTo>
                    <a:lnTo>
                      <a:pt x="533" y="395"/>
                    </a:lnTo>
                    <a:lnTo>
                      <a:pt x="533" y="395"/>
                    </a:lnTo>
                    <a:lnTo>
                      <a:pt x="533" y="7"/>
                    </a:lnTo>
                    <a:lnTo>
                      <a:pt x="533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459"/>
                    </a:lnTo>
                    <a:lnTo>
                      <a:pt x="2" y="466"/>
                    </a:lnTo>
                    <a:lnTo>
                      <a:pt x="10" y="466"/>
                    </a:lnTo>
                    <a:lnTo>
                      <a:pt x="10" y="466"/>
                    </a:lnTo>
                    <a:lnTo>
                      <a:pt x="268" y="436"/>
                    </a:lnTo>
                    <a:lnTo>
                      <a:pt x="526" y="402"/>
                    </a:lnTo>
                    <a:lnTo>
                      <a:pt x="533" y="400"/>
                    </a:lnTo>
                    <a:lnTo>
                      <a:pt x="533" y="395"/>
                    </a:lnTo>
                    <a:lnTo>
                      <a:pt x="526" y="39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7" name="Freeform 243"/>
              <p:cNvSpPr>
                <a:spLocks/>
              </p:cNvSpPr>
              <p:nvPr/>
            </p:nvSpPr>
            <p:spPr bwMode="auto">
              <a:xfrm>
                <a:off x="7166970" y="5199410"/>
                <a:ext cx="739775" cy="160338"/>
              </a:xfrm>
              <a:custGeom>
                <a:avLst/>
                <a:gdLst/>
                <a:ahLst/>
                <a:cxnLst>
                  <a:cxn ang="0">
                    <a:pos x="466" y="80"/>
                  </a:cxn>
                  <a:cxn ang="0">
                    <a:pos x="466" y="80"/>
                  </a:cxn>
                  <a:cxn ang="0">
                    <a:pos x="233" y="92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80"/>
                  </a:cxn>
                </a:cxnLst>
                <a:rect l="0" t="0" r="r" b="b"/>
                <a:pathLst>
                  <a:path w="466" h="101">
                    <a:moveTo>
                      <a:pt x="466" y="80"/>
                    </a:moveTo>
                    <a:lnTo>
                      <a:pt x="466" y="80"/>
                    </a:lnTo>
                    <a:lnTo>
                      <a:pt x="233" y="92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80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8" name="Freeform 244"/>
              <p:cNvSpPr>
                <a:spLocks/>
              </p:cNvSpPr>
              <p:nvPr/>
            </p:nvSpPr>
            <p:spPr bwMode="auto">
              <a:xfrm>
                <a:off x="7166970" y="5199410"/>
                <a:ext cx="739775" cy="160338"/>
              </a:xfrm>
              <a:custGeom>
                <a:avLst/>
                <a:gdLst/>
                <a:ahLst/>
                <a:cxnLst>
                  <a:cxn ang="0">
                    <a:pos x="466" y="80"/>
                  </a:cxn>
                  <a:cxn ang="0">
                    <a:pos x="466" y="80"/>
                  </a:cxn>
                  <a:cxn ang="0">
                    <a:pos x="233" y="92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80"/>
                  </a:cxn>
                </a:cxnLst>
                <a:rect l="0" t="0" r="r" b="b"/>
                <a:pathLst>
                  <a:path w="466" h="101">
                    <a:moveTo>
                      <a:pt x="466" y="80"/>
                    </a:moveTo>
                    <a:lnTo>
                      <a:pt x="466" y="80"/>
                    </a:lnTo>
                    <a:lnTo>
                      <a:pt x="233" y="92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8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09" name="Freeform 245"/>
              <p:cNvSpPr>
                <a:spLocks/>
              </p:cNvSpPr>
              <p:nvPr/>
            </p:nvSpPr>
            <p:spPr bwMode="auto">
              <a:xfrm>
                <a:off x="7155858" y="5188297"/>
                <a:ext cx="762000" cy="182563"/>
              </a:xfrm>
              <a:custGeom>
                <a:avLst/>
                <a:gdLst/>
                <a:ahLst/>
                <a:cxnLst>
                  <a:cxn ang="0">
                    <a:pos x="473" y="87"/>
                  </a:cxn>
                  <a:cxn ang="0">
                    <a:pos x="473" y="80"/>
                  </a:cxn>
                  <a:cxn ang="0">
                    <a:pos x="473" y="80"/>
                  </a:cxn>
                  <a:cxn ang="0">
                    <a:pos x="240" y="92"/>
                  </a:cxn>
                  <a:cxn ang="0">
                    <a:pos x="7" y="101"/>
                  </a:cxn>
                  <a:cxn ang="0">
                    <a:pos x="7" y="108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4" y="19"/>
                  </a:cxn>
                  <a:cxn ang="0">
                    <a:pos x="7" y="19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87"/>
                  </a:cxn>
                  <a:cxn ang="0">
                    <a:pos x="473" y="87"/>
                  </a:cxn>
                  <a:cxn ang="0">
                    <a:pos x="473" y="80"/>
                  </a:cxn>
                  <a:cxn ang="0">
                    <a:pos x="473" y="87"/>
                  </a:cxn>
                  <a:cxn ang="0">
                    <a:pos x="480" y="87"/>
                  </a:cxn>
                  <a:cxn ang="0">
                    <a:pos x="480" y="87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5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6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3"/>
                  </a:cxn>
                  <a:cxn ang="0">
                    <a:pos x="3" y="113"/>
                  </a:cxn>
                  <a:cxn ang="0">
                    <a:pos x="5" y="115"/>
                  </a:cxn>
                  <a:cxn ang="0">
                    <a:pos x="7" y="115"/>
                  </a:cxn>
                  <a:cxn ang="0">
                    <a:pos x="7" y="115"/>
                  </a:cxn>
                  <a:cxn ang="0">
                    <a:pos x="240" y="106"/>
                  </a:cxn>
                  <a:cxn ang="0">
                    <a:pos x="473" y="94"/>
                  </a:cxn>
                  <a:cxn ang="0">
                    <a:pos x="473" y="94"/>
                  </a:cxn>
                  <a:cxn ang="0">
                    <a:pos x="478" y="92"/>
                  </a:cxn>
                  <a:cxn ang="0">
                    <a:pos x="480" y="87"/>
                  </a:cxn>
                  <a:cxn ang="0">
                    <a:pos x="473" y="87"/>
                  </a:cxn>
                </a:cxnLst>
                <a:rect l="0" t="0" r="r" b="b"/>
                <a:pathLst>
                  <a:path w="480" h="115">
                    <a:moveTo>
                      <a:pt x="473" y="87"/>
                    </a:moveTo>
                    <a:lnTo>
                      <a:pt x="473" y="80"/>
                    </a:lnTo>
                    <a:lnTo>
                      <a:pt x="473" y="80"/>
                    </a:lnTo>
                    <a:lnTo>
                      <a:pt x="240" y="92"/>
                    </a:lnTo>
                    <a:lnTo>
                      <a:pt x="7" y="101"/>
                    </a:lnTo>
                    <a:lnTo>
                      <a:pt x="7" y="108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4" y="19"/>
                    </a:lnTo>
                    <a:lnTo>
                      <a:pt x="7" y="1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87"/>
                    </a:lnTo>
                    <a:lnTo>
                      <a:pt x="473" y="87"/>
                    </a:lnTo>
                    <a:lnTo>
                      <a:pt x="473" y="80"/>
                    </a:lnTo>
                    <a:lnTo>
                      <a:pt x="473" y="87"/>
                    </a:lnTo>
                    <a:lnTo>
                      <a:pt x="480" y="87"/>
                    </a:lnTo>
                    <a:lnTo>
                      <a:pt x="480" y="87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5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1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5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240" y="106"/>
                    </a:lnTo>
                    <a:lnTo>
                      <a:pt x="473" y="94"/>
                    </a:lnTo>
                    <a:lnTo>
                      <a:pt x="473" y="94"/>
                    </a:lnTo>
                    <a:lnTo>
                      <a:pt x="478" y="92"/>
                    </a:lnTo>
                    <a:lnTo>
                      <a:pt x="480" y="87"/>
                    </a:lnTo>
                    <a:lnTo>
                      <a:pt x="47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0" name="Freeform 246"/>
              <p:cNvSpPr>
                <a:spLocks/>
              </p:cNvSpPr>
              <p:nvPr/>
            </p:nvSpPr>
            <p:spPr bwMode="auto">
              <a:xfrm>
                <a:off x="7155858" y="5188297"/>
                <a:ext cx="762000" cy="182563"/>
              </a:xfrm>
              <a:custGeom>
                <a:avLst/>
                <a:gdLst/>
                <a:ahLst/>
                <a:cxnLst>
                  <a:cxn ang="0">
                    <a:pos x="473" y="87"/>
                  </a:cxn>
                  <a:cxn ang="0">
                    <a:pos x="473" y="80"/>
                  </a:cxn>
                  <a:cxn ang="0">
                    <a:pos x="473" y="80"/>
                  </a:cxn>
                  <a:cxn ang="0">
                    <a:pos x="240" y="92"/>
                  </a:cxn>
                  <a:cxn ang="0">
                    <a:pos x="7" y="101"/>
                  </a:cxn>
                  <a:cxn ang="0">
                    <a:pos x="7" y="108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4" y="19"/>
                  </a:cxn>
                  <a:cxn ang="0">
                    <a:pos x="7" y="19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87"/>
                  </a:cxn>
                  <a:cxn ang="0">
                    <a:pos x="473" y="87"/>
                  </a:cxn>
                  <a:cxn ang="0">
                    <a:pos x="473" y="80"/>
                  </a:cxn>
                  <a:cxn ang="0">
                    <a:pos x="473" y="87"/>
                  </a:cxn>
                  <a:cxn ang="0">
                    <a:pos x="480" y="87"/>
                  </a:cxn>
                  <a:cxn ang="0">
                    <a:pos x="480" y="87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5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6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3"/>
                  </a:cxn>
                  <a:cxn ang="0">
                    <a:pos x="3" y="113"/>
                  </a:cxn>
                  <a:cxn ang="0">
                    <a:pos x="5" y="115"/>
                  </a:cxn>
                  <a:cxn ang="0">
                    <a:pos x="7" y="115"/>
                  </a:cxn>
                  <a:cxn ang="0">
                    <a:pos x="7" y="115"/>
                  </a:cxn>
                  <a:cxn ang="0">
                    <a:pos x="240" y="106"/>
                  </a:cxn>
                  <a:cxn ang="0">
                    <a:pos x="473" y="94"/>
                  </a:cxn>
                  <a:cxn ang="0">
                    <a:pos x="473" y="94"/>
                  </a:cxn>
                  <a:cxn ang="0">
                    <a:pos x="478" y="92"/>
                  </a:cxn>
                  <a:cxn ang="0">
                    <a:pos x="480" y="87"/>
                  </a:cxn>
                  <a:cxn ang="0">
                    <a:pos x="473" y="87"/>
                  </a:cxn>
                </a:cxnLst>
                <a:rect l="0" t="0" r="r" b="b"/>
                <a:pathLst>
                  <a:path w="480" h="115">
                    <a:moveTo>
                      <a:pt x="473" y="87"/>
                    </a:moveTo>
                    <a:lnTo>
                      <a:pt x="473" y="80"/>
                    </a:lnTo>
                    <a:lnTo>
                      <a:pt x="473" y="80"/>
                    </a:lnTo>
                    <a:lnTo>
                      <a:pt x="240" y="92"/>
                    </a:lnTo>
                    <a:lnTo>
                      <a:pt x="7" y="101"/>
                    </a:lnTo>
                    <a:lnTo>
                      <a:pt x="7" y="108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4" y="19"/>
                    </a:lnTo>
                    <a:lnTo>
                      <a:pt x="7" y="1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87"/>
                    </a:lnTo>
                    <a:lnTo>
                      <a:pt x="473" y="87"/>
                    </a:lnTo>
                    <a:lnTo>
                      <a:pt x="473" y="80"/>
                    </a:lnTo>
                    <a:lnTo>
                      <a:pt x="473" y="87"/>
                    </a:lnTo>
                    <a:lnTo>
                      <a:pt x="480" y="87"/>
                    </a:lnTo>
                    <a:lnTo>
                      <a:pt x="480" y="87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5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1"/>
                    </a:lnTo>
                    <a:lnTo>
                      <a:pt x="3" y="113"/>
                    </a:lnTo>
                    <a:lnTo>
                      <a:pt x="3" y="113"/>
                    </a:lnTo>
                    <a:lnTo>
                      <a:pt x="5" y="115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240" y="106"/>
                    </a:lnTo>
                    <a:lnTo>
                      <a:pt x="473" y="94"/>
                    </a:lnTo>
                    <a:lnTo>
                      <a:pt x="473" y="94"/>
                    </a:lnTo>
                    <a:lnTo>
                      <a:pt x="478" y="92"/>
                    </a:lnTo>
                    <a:lnTo>
                      <a:pt x="480" y="87"/>
                    </a:lnTo>
                    <a:lnTo>
                      <a:pt x="473" y="8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1" name="Freeform 247"/>
              <p:cNvSpPr>
                <a:spLocks/>
              </p:cNvSpPr>
              <p:nvPr/>
            </p:nvSpPr>
            <p:spPr bwMode="auto">
              <a:xfrm>
                <a:off x="7787683" y="5216872"/>
                <a:ext cx="20638" cy="100013"/>
              </a:xfrm>
              <a:custGeom>
                <a:avLst/>
                <a:gdLst/>
                <a:ahLst/>
                <a:cxnLst>
                  <a:cxn ang="0">
                    <a:pos x="13" y="63"/>
                  </a:cxn>
                  <a:cxn ang="0">
                    <a:pos x="13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3"/>
                  </a:cxn>
                  <a:cxn ang="0">
                    <a:pos x="13" y="63"/>
                  </a:cxn>
                </a:cxnLst>
                <a:rect l="0" t="0" r="r" b="b"/>
                <a:pathLst>
                  <a:path w="13" h="63">
                    <a:moveTo>
                      <a:pt x="13" y="63"/>
                    </a:moveTo>
                    <a:lnTo>
                      <a:pt x="13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3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2" name="Freeform 248"/>
              <p:cNvSpPr>
                <a:spLocks/>
              </p:cNvSpPr>
              <p:nvPr/>
            </p:nvSpPr>
            <p:spPr bwMode="auto">
              <a:xfrm>
                <a:off x="7760695" y="5218460"/>
                <a:ext cx="19050" cy="101600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4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3" name="Freeform 249"/>
              <p:cNvSpPr>
                <a:spLocks/>
              </p:cNvSpPr>
              <p:nvPr/>
            </p:nvSpPr>
            <p:spPr bwMode="auto">
              <a:xfrm>
                <a:off x="7844833" y="5216872"/>
                <a:ext cx="19050" cy="98425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2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4" name="Freeform 250"/>
              <p:cNvSpPr>
                <a:spLocks/>
              </p:cNvSpPr>
              <p:nvPr/>
            </p:nvSpPr>
            <p:spPr bwMode="auto">
              <a:xfrm>
                <a:off x="7816258" y="5216872"/>
                <a:ext cx="19050" cy="100013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3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5" name="Freeform 251"/>
              <p:cNvSpPr>
                <a:spLocks/>
              </p:cNvSpPr>
              <p:nvPr/>
            </p:nvSpPr>
            <p:spPr bwMode="auto">
              <a:xfrm>
                <a:off x="7871820" y="5301010"/>
                <a:ext cx="17463" cy="1428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9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6" name="Freeform 252"/>
              <p:cNvSpPr>
                <a:spLocks/>
              </p:cNvSpPr>
              <p:nvPr/>
            </p:nvSpPr>
            <p:spPr bwMode="auto">
              <a:xfrm>
                <a:off x="7166970" y="5345460"/>
                <a:ext cx="739775" cy="176213"/>
              </a:xfrm>
              <a:custGeom>
                <a:avLst/>
                <a:gdLst/>
                <a:ahLst/>
                <a:cxnLst>
                  <a:cxn ang="0">
                    <a:pos x="466" y="79"/>
                  </a:cxn>
                  <a:cxn ang="0">
                    <a:pos x="466" y="79"/>
                  </a:cxn>
                  <a:cxn ang="0">
                    <a:pos x="233" y="95"/>
                  </a:cxn>
                  <a:cxn ang="0">
                    <a:pos x="1" y="111"/>
                  </a:cxn>
                  <a:cxn ang="0">
                    <a:pos x="1" y="11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233" y="11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466" y="79"/>
                  </a:cxn>
                  <a:cxn ang="0">
                    <a:pos x="466" y="79"/>
                  </a:cxn>
                </a:cxnLst>
                <a:rect l="0" t="0" r="r" b="b"/>
                <a:pathLst>
                  <a:path w="466" h="111">
                    <a:moveTo>
                      <a:pt x="466" y="79"/>
                    </a:moveTo>
                    <a:lnTo>
                      <a:pt x="466" y="79"/>
                    </a:lnTo>
                    <a:lnTo>
                      <a:pt x="233" y="95"/>
                    </a:lnTo>
                    <a:lnTo>
                      <a:pt x="1" y="111"/>
                    </a:lnTo>
                    <a:lnTo>
                      <a:pt x="1" y="1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33" y="11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66" y="79"/>
                    </a:lnTo>
                    <a:lnTo>
                      <a:pt x="466" y="79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7" name="Freeform 253"/>
              <p:cNvSpPr>
                <a:spLocks/>
              </p:cNvSpPr>
              <p:nvPr/>
            </p:nvSpPr>
            <p:spPr bwMode="auto">
              <a:xfrm>
                <a:off x="7155858" y="5334347"/>
                <a:ext cx="762000" cy="198438"/>
              </a:xfrm>
              <a:custGeom>
                <a:avLst/>
                <a:gdLst/>
                <a:ahLst/>
                <a:cxnLst>
                  <a:cxn ang="0">
                    <a:pos x="473" y="86"/>
                  </a:cxn>
                  <a:cxn ang="0">
                    <a:pos x="473" y="79"/>
                  </a:cxn>
                  <a:cxn ang="0">
                    <a:pos x="473" y="79"/>
                  </a:cxn>
                  <a:cxn ang="0">
                    <a:pos x="240" y="95"/>
                  </a:cxn>
                  <a:cxn ang="0">
                    <a:pos x="7" y="111"/>
                  </a:cxn>
                  <a:cxn ang="0">
                    <a:pos x="8" y="118"/>
                  </a:cxn>
                  <a:cxn ang="0">
                    <a:pos x="15" y="118"/>
                  </a:cxn>
                  <a:cxn ang="0">
                    <a:pos x="15" y="118"/>
                  </a:cxn>
                  <a:cxn ang="0">
                    <a:pos x="14" y="28"/>
                  </a:cxn>
                  <a:cxn ang="0">
                    <a:pos x="7" y="28"/>
                  </a:cxn>
                  <a:cxn ang="0">
                    <a:pos x="7" y="35"/>
                  </a:cxn>
                  <a:cxn ang="0">
                    <a:pos x="7" y="35"/>
                  </a:cxn>
                  <a:cxn ang="0">
                    <a:pos x="240" y="25"/>
                  </a:cxn>
                  <a:cxn ang="0">
                    <a:pos x="473" y="14"/>
                  </a:cxn>
                  <a:cxn ang="0">
                    <a:pos x="473" y="7"/>
                  </a:cxn>
                  <a:cxn ang="0">
                    <a:pos x="466" y="7"/>
                  </a:cxn>
                  <a:cxn ang="0">
                    <a:pos x="466" y="7"/>
                  </a:cxn>
                  <a:cxn ang="0">
                    <a:pos x="466" y="86"/>
                  </a:cxn>
                  <a:cxn ang="0">
                    <a:pos x="473" y="86"/>
                  </a:cxn>
                  <a:cxn ang="0">
                    <a:pos x="473" y="79"/>
                  </a:cxn>
                  <a:cxn ang="0">
                    <a:pos x="473" y="86"/>
                  </a:cxn>
                  <a:cxn ang="0">
                    <a:pos x="480" y="86"/>
                  </a:cxn>
                  <a:cxn ang="0">
                    <a:pos x="480" y="86"/>
                  </a:cxn>
                  <a:cxn ang="0">
                    <a:pos x="480" y="7"/>
                  </a:cxn>
                  <a:cxn ang="0">
                    <a:pos x="480" y="7"/>
                  </a:cxn>
                  <a:cxn ang="0">
                    <a:pos x="480" y="3"/>
                  </a:cxn>
                  <a:cxn ang="0">
                    <a:pos x="478" y="2"/>
                  </a:cxn>
                  <a:cxn ang="0">
                    <a:pos x="478" y="2"/>
                  </a:cxn>
                  <a:cxn ang="0">
                    <a:pos x="476" y="0"/>
                  </a:cxn>
                  <a:cxn ang="0">
                    <a:pos x="473" y="0"/>
                  </a:cxn>
                  <a:cxn ang="0">
                    <a:pos x="473" y="0"/>
                  </a:cxn>
                  <a:cxn ang="0">
                    <a:pos x="240" y="10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5" y="23"/>
                  </a:cxn>
                  <a:cxn ang="0">
                    <a:pos x="1" y="25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1" y="118"/>
                  </a:cxn>
                  <a:cxn ang="0">
                    <a:pos x="1" y="118"/>
                  </a:cxn>
                  <a:cxn ang="0">
                    <a:pos x="1" y="120"/>
                  </a:cxn>
                  <a:cxn ang="0">
                    <a:pos x="3" y="123"/>
                  </a:cxn>
                  <a:cxn ang="0">
                    <a:pos x="3" y="123"/>
                  </a:cxn>
                  <a:cxn ang="0">
                    <a:pos x="5" y="125"/>
                  </a:cxn>
                  <a:cxn ang="0">
                    <a:pos x="8" y="125"/>
                  </a:cxn>
                  <a:cxn ang="0">
                    <a:pos x="8" y="125"/>
                  </a:cxn>
                  <a:cxn ang="0">
                    <a:pos x="241" y="109"/>
                  </a:cxn>
                  <a:cxn ang="0">
                    <a:pos x="473" y="93"/>
                  </a:cxn>
                  <a:cxn ang="0">
                    <a:pos x="473" y="93"/>
                  </a:cxn>
                  <a:cxn ang="0">
                    <a:pos x="478" y="90"/>
                  </a:cxn>
                  <a:cxn ang="0">
                    <a:pos x="480" y="86"/>
                  </a:cxn>
                  <a:cxn ang="0">
                    <a:pos x="473" y="86"/>
                  </a:cxn>
                </a:cxnLst>
                <a:rect l="0" t="0" r="r" b="b"/>
                <a:pathLst>
                  <a:path w="480" h="125">
                    <a:moveTo>
                      <a:pt x="473" y="86"/>
                    </a:moveTo>
                    <a:lnTo>
                      <a:pt x="473" y="79"/>
                    </a:lnTo>
                    <a:lnTo>
                      <a:pt x="473" y="79"/>
                    </a:lnTo>
                    <a:lnTo>
                      <a:pt x="240" y="95"/>
                    </a:lnTo>
                    <a:lnTo>
                      <a:pt x="7" y="111"/>
                    </a:lnTo>
                    <a:lnTo>
                      <a:pt x="8" y="118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240" y="25"/>
                    </a:lnTo>
                    <a:lnTo>
                      <a:pt x="473" y="14"/>
                    </a:lnTo>
                    <a:lnTo>
                      <a:pt x="473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86"/>
                    </a:lnTo>
                    <a:lnTo>
                      <a:pt x="473" y="86"/>
                    </a:lnTo>
                    <a:lnTo>
                      <a:pt x="473" y="79"/>
                    </a:lnTo>
                    <a:lnTo>
                      <a:pt x="473" y="86"/>
                    </a:lnTo>
                    <a:lnTo>
                      <a:pt x="480" y="86"/>
                    </a:lnTo>
                    <a:lnTo>
                      <a:pt x="480" y="86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80" y="3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240" y="1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20"/>
                    </a:lnTo>
                    <a:lnTo>
                      <a:pt x="3" y="123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241" y="109"/>
                    </a:lnTo>
                    <a:lnTo>
                      <a:pt x="473" y="93"/>
                    </a:lnTo>
                    <a:lnTo>
                      <a:pt x="473" y="93"/>
                    </a:lnTo>
                    <a:lnTo>
                      <a:pt x="478" y="90"/>
                    </a:lnTo>
                    <a:lnTo>
                      <a:pt x="480" y="86"/>
                    </a:lnTo>
                    <a:lnTo>
                      <a:pt x="473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8" name="Freeform 254"/>
              <p:cNvSpPr>
                <a:spLocks/>
              </p:cNvSpPr>
              <p:nvPr/>
            </p:nvSpPr>
            <p:spPr bwMode="auto">
              <a:xfrm>
                <a:off x="7787683" y="5364510"/>
                <a:ext cx="20638" cy="101600"/>
              </a:xfrm>
              <a:custGeom>
                <a:avLst/>
                <a:gdLst/>
                <a:ahLst/>
                <a:cxnLst>
                  <a:cxn ang="0">
                    <a:pos x="13" y="62"/>
                  </a:cxn>
                  <a:cxn ang="0">
                    <a:pos x="13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2"/>
                  </a:cxn>
                  <a:cxn ang="0">
                    <a:pos x="13" y="62"/>
                  </a:cxn>
                </a:cxnLst>
                <a:rect l="0" t="0" r="r" b="b"/>
                <a:pathLst>
                  <a:path w="13" h="64">
                    <a:moveTo>
                      <a:pt x="13" y="62"/>
                    </a:moveTo>
                    <a:lnTo>
                      <a:pt x="13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2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19" name="Freeform 255"/>
              <p:cNvSpPr>
                <a:spLocks/>
              </p:cNvSpPr>
              <p:nvPr/>
            </p:nvSpPr>
            <p:spPr bwMode="auto">
              <a:xfrm>
                <a:off x="7760695" y="5364510"/>
                <a:ext cx="19050" cy="101600"/>
              </a:xfrm>
              <a:custGeom>
                <a:avLst/>
                <a:gdLst/>
                <a:ahLst/>
                <a:cxnLst>
                  <a:cxn ang="0">
                    <a:pos x="12" y="64"/>
                  </a:cxn>
                  <a:cxn ang="0">
                    <a:pos x="12" y="64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4"/>
                  </a:cxn>
                  <a:cxn ang="0">
                    <a:pos x="12" y="64"/>
                  </a:cxn>
                </a:cxnLst>
                <a:rect l="0" t="0" r="r" b="b"/>
                <a:pathLst>
                  <a:path w="12" h="64">
                    <a:moveTo>
                      <a:pt x="12" y="64"/>
                    </a:moveTo>
                    <a:lnTo>
                      <a:pt x="12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4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0" name="Freeform 256"/>
              <p:cNvSpPr>
                <a:spLocks/>
              </p:cNvSpPr>
              <p:nvPr/>
            </p:nvSpPr>
            <p:spPr bwMode="auto">
              <a:xfrm>
                <a:off x="7844833" y="5362922"/>
                <a:ext cx="19050" cy="96838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12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1"/>
                  </a:cxn>
                  <a:cxn ang="0">
                    <a:pos x="12" y="61"/>
                  </a:cxn>
                </a:cxnLst>
                <a:rect l="0" t="0" r="r" b="b"/>
                <a:pathLst>
                  <a:path w="12" h="61">
                    <a:moveTo>
                      <a:pt x="12" y="61"/>
                    </a:moveTo>
                    <a:lnTo>
                      <a:pt x="12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1" name="Freeform 257"/>
              <p:cNvSpPr>
                <a:spLocks/>
              </p:cNvSpPr>
              <p:nvPr/>
            </p:nvSpPr>
            <p:spPr bwMode="auto">
              <a:xfrm>
                <a:off x="7816258" y="5362922"/>
                <a:ext cx="19050" cy="100013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12" y="61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1"/>
                  </a:cxn>
                  <a:cxn ang="0">
                    <a:pos x="12" y="61"/>
                  </a:cxn>
                </a:cxnLst>
                <a:rect l="0" t="0" r="r" b="b"/>
                <a:pathLst>
                  <a:path w="12" h="63">
                    <a:moveTo>
                      <a:pt x="12" y="61"/>
                    </a:moveTo>
                    <a:lnTo>
                      <a:pt x="12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2" name="Freeform 258"/>
              <p:cNvSpPr>
                <a:spLocks/>
              </p:cNvSpPr>
              <p:nvPr/>
            </p:nvSpPr>
            <p:spPr bwMode="auto">
              <a:xfrm>
                <a:off x="7871820" y="5445472"/>
                <a:ext cx="17463" cy="127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lnTo>
                      <a:pt x="11" y="4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3" name="Freeform 259"/>
              <p:cNvSpPr>
                <a:spLocks/>
              </p:cNvSpPr>
              <p:nvPr/>
            </p:nvSpPr>
            <p:spPr bwMode="auto">
              <a:xfrm>
                <a:off x="7168558" y="5488335"/>
                <a:ext cx="738188" cy="193675"/>
              </a:xfrm>
              <a:custGeom>
                <a:avLst/>
                <a:gdLst/>
                <a:ahLst/>
                <a:cxnLst>
                  <a:cxn ang="0">
                    <a:pos x="465" y="79"/>
                  </a:cxn>
                  <a:cxn ang="0">
                    <a:pos x="465" y="79"/>
                  </a:cxn>
                  <a:cxn ang="0">
                    <a:pos x="233" y="102"/>
                  </a:cxn>
                  <a:cxn ang="0">
                    <a:pos x="0" y="122"/>
                  </a:cxn>
                  <a:cxn ang="0">
                    <a:pos x="0" y="12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32" y="18"/>
                  </a:cxn>
                  <a:cxn ang="0">
                    <a:pos x="465" y="0"/>
                  </a:cxn>
                  <a:cxn ang="0">
                    <a:pos x="465" y="0"/>
                  </a:cxn>
                  <a:cxn ang="0">
                    <a:pos x="465" y="79"/>
                  </a:cxn>
                  <a:cxn ang="0">
                    <a:pos x="465" y="79"/>
                  </a:cxn>
                </a:cxnLst>
                <a:rect l="0" t="0" r="r" b="b"/>
                <a:pathLst>
                  <a:path w="465" h="122">
                    <a:moveTo>
                      <a:pt x="465" y="79"/>
                    </a:moveTo>
                    <a:lnTo>
                      <a:pt x="465" y="79"/>
                    </a:lnTo>
                    <a:lnTo>
                      <a:pt x="233" y="10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32" y="18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65" y="79"/>
                    </a:lnTo>
                    <a:lnTo>
                      <a:pt x="465" y="79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4" name="Freeform 260"/>
              <p:cNvSpPr>
                <a:spLocks/>
              </p:cNvSpPr>
              <p:nvPr/>
            </p:nvSpPr>
            <p:spPr bwMode="auto">
              <a:xfrm>
                <a:off x="7157445" y="5477222"/>
                <a:ext cx="760413" cy="215900"/>
              </a:xfrm>
              <a:custGeom>
                <a:avLst/>
                <a:gdLst/>
                <a:ahLst/>
                <a:cxnLst>
                  <a:cxn ang="0">
                    <a:pos x="472" y="86"/>
                  </a:cxn>
                  <a:cxn ang="0">
                    <a:pos x="472" y="79"/>
                  </a:cxn>
                  <a:cxn ang="0">
                    <a:pos x="472" y="79"/>
                  </a:cxn>
                  <a:cxn ang="0">
                    <a:pos x="239" y="102"/>
                  </a:cxn>
                  <a:cxn ang="0">
                    <a:pos x="6" y="122"/>
                  </a:cxn>
                  <a:cxn ang="0">
                    <a:pos x="7" y="129"/>
                  </a:cxn>
                  <a:cxn ang="0">
                    <a:pos x="14" y="129"/>
                  </a:cxn>
                  <a:cxn ang="0">
                    <a:pos x="14" y="129"/>
                  </a:cxn>
                  <a:cxn ang="0">
                    <a:pos x="14" y="41"/>
                  </a:cxn>
                  <a:cxn ang="0">
                    <a:pos x="7" y="41"/>
                  </a:cxn>
                  <a:cxn ang="0">
                    <a:pos x="7" y="48"/>
                  </a:cxn>
                  <a:cxn ang="0">
                    <a:pos x="7" y="48"/>
                  </a:cxn>
                  <a:cxn ang="0">
                    <a:pos x="240" y="32"/>
                  </a:cxn>
                  <a:cxn ang="0">
                    <a:pos x="472" y="14"/>
                  </a:cxn>
                  <a:cxn ang="0">
                    <a:pos x="472" y="7"/>
                  </a:cxn>
                  <a:cxn ang="0">
                    <a:pos x="465" y="7"/>
                  </a:cxn>
                  <a:cxn ang="0">
                    <a:pos x="465" y="7"/>
                  </a:cxn>
                  <a:cxn ang="0">
                    <a:pos x="465" y="86"/>
                  </a:cxn>
                  <a:cxn ang="0">
                    <a:pos x="472" y="86"/>
                  </a:cxn>
                  <a:cxn ang="0">
                    <a:pos x="472" y="79"/>
                  </a:cxn>
                  <a:cxn ang="0">
                    <a:pos x="472" y="86"/>
                  </a:cxn>
                  <a:cxn ang="0">
                    <a:pos x="479" y="86"/>
                  </a:cxn>
                  <a:cxn ang="0">
                    <a:pos x="479" y="86"/>
                  </a:cxn>
                  <a:cxn ang="0">
                    <a:pos x="479" y="7"/>
                  </a:cxn>
                  <a:cxn ang="0">
                    <a:pos x="479" y="7"/>
                  </a:cxn>
                  <a:cxn ang="0">
                    <a:pos x="479" y="3"/>
                  </a:cxn>
                  <a:cxn ang="0">
                    <a:pos x="477" y="2"/>
                  </a:cxn>
                  <a:cxn ang="0">
                    <a:pos x="477" y="2"/>
                  </a:cxn>
                  <a:cxn ang="0">
                    <a:pos x="473" y="0"/>
                  </a:cxn>
                  <a:cxn ang="0">
                    <a:pos x="472" y="0"/>
                  </a:cxn>
                  <a:cxn ang="0">
                    <a:pos x="472" y="0"/>
                  </a:cxn>
                  <a:cxn ang="0">
                    <a:pos x="239" y="18"/>
                  </a:cxn>
                  <a:cxn ang="0">
                    <a:pos x="6" y="33"/>
                  </a:cxn>
                  <a:cxn ang="0">
                    <a:pos x="6" y="33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129"/>
                  </a:cxn>
                  <a:cxn ang="0">
                    <a:pos x="0" y="129"/>
                  </a:cxn>
                  <a:cxn ang="0">
                    <a:pos x="0" y="132"/>
                  </a:cxn>
                  <a:cxn ang="0">
                    <a:pos x="2" y="134"/>
                  </a:cxn>
                  <a:cxn ang="0">
                    <a:pos x="2" y="134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7" y="136"/>
                  </a:cxn>
                  <a:cxn ang="0">
                    <a:pos x="240" y="116"/>
                  </a:cxn>
                  <a:cxn ang="0">
                    <a:pos x="473" y="93"/>
                  </a:cxn>
                  <a:cxn ang="0">
                    <a:pos x="473" y="93"/>
                  </a:cxn>
                  <a:cxn ang="0">
                    <a:pos x="477" y="92"/>
                  </a:cxn>
                  <a:cxn ang="0">
                    <a:pos x="479" y="86"/>
                  </a:cxn>
                  <a:cxn ang="0">
                    <a:pos x="472" y="86"/>
                  </a:cxn>
                </a:cxnLst>
                <a:rect l="0" t="0" r="r" b="b"/>
                <a:pathLst>
                  <a:path w="479" h="136">
                    <a:moveTo>
                      <a:pt x="472" y="86"/>
                    </a:moveTo>
                    <a:lnTo>
                      <a:pt x="472" y="79"/>
                    </a:lnTo>
                    <a:lnTo>
                      <a:pt x="472" y="79"/>
                    </a:lnTo>
                    <a:lnTo>
                      <a:pt x="239" y="102"/>
                    </a:lnTo>
                    <a:lnTo>
                      <a:pt x="6" y="122"/>
                    </a:lnTo>
                    <a:lnTo>
                      <a:pt x="7" y="129"/>
                    </a:lnTo>
                    <a:lnTo>
                      <a:pt x="14" y="129"/>
                    </a:lnTo>
                    <a:lnTo>
                      <a:pt x="14" y="129"/>
                    </a:lnTo>
                    <a:lnTo>
                      <a:pt x="14" y="41"/>
                    </a:lnTo>
                    <a:lnTo>
                      <a:pt x="7" y="4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240" y="32"/>
                    </a:lnTo>
                    <a:lnTo>
                      <a:pt x="472" y="14"/>
                    </a:lnTo>
                    <a:lnTo>
                      <a:pt x="472" y="7"/>
                    </a:lnTo>
                    <a:lnTo>
                      <a:pt x="465" y="7"/>
                    </a:lnTo>
                    <a:lnTo>
                      <a:pt x="465" y="7"/>
                    </a:lnTo>
                    <a:lnTo>
                      <a:pt x="465" y="86"/>
                    </a:lnTo>
                    <a:lnTo>
                      <a:pt x="472" y="86"/>
                    </a:lnTo>
                    <a:lnTo>
                      <a:pt x="472" y="79"/>
                    </a:lnTo>
                    <a:lnTo>
                      <a:pt x="472" y="86"/>
                    </a:lnTo>
                    <a:lnTo>
                      <a:pt x="479" y="86"/>
                    </a:lnTo>
                    <a:lnTo>
                      <a:pt x="479" y="86"/>
                    </a:lnTo>
                    <a:lnTo>
                      <a:pt x="479" y="7"/>
                    </a:lnTo>
                    <a:lnTo>
                      <a:pt x="479" y="7"/>
                    </a:lnTo>
                    <a:lnTo>
                      <a:pt x="479" y="3"/>
                    </a:lnTo>
                    <a:lnTo>
                      <a:pt x="477" y="2"/>
                    </a:lnTo>
                    <a:lnTo>
                      <a:pt x="477" y="2"/>
                    </a:lnTo>
                    <a:lnTo>
                      <a:pt x="473" y="0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239" y="18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2" y="134"/>
                    </a:lnTo>
                    <a:lnTo>
                      <a:pt x="2" y="134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7" y="136"/>
                    </a:lnTo>
                    <a:lnTo>
                      <a:pt x="240" y="116"/>
                    </a:lnTo>
                    <a:lnTo>
                      <a:pt x="473" y="93"/>
                    </a:lnTo>
                    <a:lnTo>
                      <a:pt x="473" y="93"/>
                    </a:lnTo>
                    <a:lnTo>
                      <a:pt x="477" y="92"/>
                    </a:lnTo>
                    <a:lnTo>
                      <a:pt x="479" y="86"/>
                    </a:lnTo>
                    <a:lnTo>
                      <a:pt x="472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5" name="Freeform 261"/>
              <p:cNvSpPr>
                <a:spLocks/>
              </p:cNvSpPr>
              <p:nvPr/>
            </p:nvSpPr>
            <p:spPr bwMode="auto">
              <a:xfrm>
                <a:off x="7787683" y="5510560"/>
                <a:ext cx="20638" cy="101600"/>
              </a:xfrm>
              <a:custGeom>
                <a:avLst/>
                <a:gdLst/>
                <a:ahLst/>
                <a:cxnLst>
                  <a:cxn ang="0">
                    <a:pos x="13" y="62"/>
                  </a:cxn>
                  <a:cxn ang="0">
                    <a:pos x="13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2"/>
                  </a:cxn>
                  <a:cxn ang="0">
                    <a:pos x="13" y="62"/>
                  </a:cxn>
                </a:cxnLst>
                <a:rect l="0" t="0" r="r" b="b"/>
                <a:pathLst>
                  <a:path w="13" h="64">
                    <a:moveTo>
                      <a:pt x="13" y="62"/>
                    </a:moveTo>
                    <a:lnTo>
                      <a:pt x="13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2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6" name="Freeform 262"/>
              <p:cNvSpPr>
                <a:spLocks/>
              </p:cNvSpPr>
              <p:nvPr/>
            </p:nvSpPr>
            <p:spPr bwMode="auto">
              <a:xfrm>
                <a:off x="7760695" y="5513735"/>
                <a:ext cx="19050" cy="100013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3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7" name="Freeform 263"/>
              <p:cNvSpPr>
                <a:spLocks/>
              </p:cNvSpPr>
              <p:nvPr/>
            </p:nvSpPr>
            <p:spPr bwMode="auto">
              <a:xfrm>
                <a:off x="7844833" y="5505797"/>
                <a:ext cx="19050" cy="100013"/>
              </a:xfrm>
              <a:custGeom>
                <a:avLst/>
                <a:gdLst/>
                <a:ahLst/>
                <a:cxnLst>
                  <a:cxn ang="0">
                    <a:pos x="12" y="61"/>
                  </a:cxn>
                  <a:cxn ang="0">
                    <a:pos x="12" y="61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1"/>
                  </a:cxn>
                  <a:cxn ang="0">
                    <a:pos x="12" y="61"/>
                  </a:cxn>
                </a:cxnLst>
                <a:rect l="0" t="0" r="r" b="b"/>
                <a:pathLst>
                  <a:path w="12" h="63">
                    <a:moveTo>
                      <a:pt x="12" y="61"/>
                    </a:moveTo>
                    <a:lnTo>
                      <a:pt x="12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1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8" name="Freeform 264"/>
              <p:cNvSpPr>
                <a:spLocks/>
              </p:cNvSpPr>
              <p:nvPr/>
            </p:nvSpPr>
            <p:spPr bwMode="auto">
              <a:xfrm>
                <a:off x="7816258" y="5507385"/>
                <a:ext cx="19050" cy="101600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4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29" name="Freeform 265"/>
              <p:cNvSpPr>
                <a:spLocks/>
              </p:cNvSpPr>
              <p:nvPr/>
            </p:nvSpPr>
            <p:spPr bwMode="auto">
              <a:xfrm>
                <a:off x="7871820" y="5591522"/>
                <a:ext cx="17463" cy="1111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1" y="2"/>
                  </a:cxn>
                  <a:cxn ang="0">
                    <a:pos x="9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11" y="2"/>
                  </a:cxn>
                </a:cxnLst>
                <a:rect l="0" t="0" r="r" b="b"/>
                <a:pathLst>
                  <a:path w="11" h="7">
                    <a:moveTo>
                      <a:pt x="11" y="2"/>
                    </a:moveTo>
                    <a:lnTo>
                      <a:pt x="11" y="2"/>
                    </a:lnTo>
                    <a:lnTo>
                      <a:pt x="9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0" name="Freeform 266"/>
              <p:cNvSpPr>
                <a:spLocks/>
              </p:cNvSpPr>
              <p:nvPr/>
            </p:nvSpPr>
            <p:spPr bwMode="auto">
              <a:xfrm>
                <a:off x="7168558" y="5631210"/>
                <a:ext cx="738188" cy="212725"/>
              </a:xfrm>
              <a:custGeom>
                <a:avLst/>
                <a:gdLst/>
                <a:ahLst/>
                <a:cxnLst>
                  <a:cxn ang="0">
                    <a:pos x="465" y="81"/>
                  </a:cxn>
                  <a:cxn ang="0">
                    <a:pos x="465" y="81"/>
                  </a:cxn>
                  <a:cxn ang="0">
                    <a:pos x="233" y="109"/>
                  </a:cxn>
                  <a:cxn ang="0">
                    <a:pos x="0" y="134"/>
                  </a:cxn>
                  <a:cxn ang="0">
                    <a:pos x="0" y="13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33" y="25"/>
                  </a:cxn>
                  <a:cxn ang="0">
                    <a:pos x="465" y="0"/>
                  </a:cxn>
                  <a:cxn ang="0">
                    <a:pos x="465" y="0"/>
                  </a:cxn>
                  <a:cxn ang="0">
                    <a:pos x="465" y="81"/>
                  </a:cxn>
                  <a:cxn ang="0">
                    <a:pos x="465" y="81"/>
                  </a:cxn>
                </a:cxnLst>
                <a:rect l="0" t="0" r="r" b="b"/>
                <a:pathLst>
                  <a:path w="465" h="134">
                    <a:moveTo>
                      <a:pt x="465" y="81"/>
                    </a:moveTo>
                    <a:lnTo>
                      <a:pt x="465" y="81"/>
                    </a:lnTo>
                    <a:lnTo>
                      <a:pt x="233" y="109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33" y="25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65" y="81"/>
                    </a:lnTo>
                    <a:lnTo>
                      <a:pt x="465" y="81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1" name="Freeform 267"/>
              <p:cNvSpPr>
                <a:spLocks/>
              </p:cNvSpPr>
              <p:nvPr/>
            </p:nvSpPr>
            <p:spPr bwMode="auto">
              <a:xfrm>
                <a:off x="7157445" y="5620097"/>
                <a:ext cx="760413" cy="234950"/>
              </a:xfrm>
              <a:custGeom>
                <a:avLst/>
                <a:gdLst/>
                <a:ahLst/>
                <a:cxnLst>
                  <a:cxn ang="0">
                    <a:pos x="472" y="88"/>
                  </a:cxn>
                  <a:cxn ang="0">
                    <a:pos x="472" y="81"/>
                  </a:cxn>
                  <a:cxn ang="0">
                    <a:pos x="472" y="81"/>
                  </a:cxn>
                  <a:cxn ang="0">
                    <a:pos x="239" y="109"/>
                  </a:cxn>
                  <a:cxn ang="0">
                    <a:pos x="7" y="134"/>
                  </a:cxn>
                  <a:cxn ang="0">
                    <a:pos x="7" y="141"/>
                  </a:cxn>
                  <a:cxn ang="0">
                    <a:pos x="14" y="141"/>
                  </a:cxn>
                  <a:cxn ang="0">
                    <a:pos x="14" y="141"/>
                  </a:cxn>
                  <a:cxn ang="0">
                    <a:pos x="14" y="51"/>
                  </a:cxn>
                  <a:cxn ang="0">
                    <a:pos x="7" y="51"/>
                  </a:cxn>
                  <a:cxn ang="0">
                    <a:pos x="7" y="58"/>
                  </a:cxn>
                  <a:cxn ang="0">
                    <a:pos x="7" y="58"/>
                  </a:cxn>
                  <a:cxn ang="0">
                    <a:pos x="240" y="39"/>
                  </a:cxn>
                  <a:cxn ang="0">
                    <a:pos x="473" y="14"/>
                  </a:cxn>
                  <a:cxn ang="0">
                    <a:pos x="472" y="7"/>
                  </a:cxn>
                  <a:cxn ang="0">
                    <a:pos x="465" y="7"/>
                  </a:cxn>
                  <a:cxn ang="0">
                    <a:pos x="465" y="7"/>
                  </a:cxn>
                  <a:cxn ang="0">
                    <a:pos x="465" y="88"/>
                  </a:cxn>
                  <a:cxn ang="0">
                    <a:pos x="472" y="88"/>
                  </a:cxn>
                  <a:cxn ang="0">
                    <a:pos x="472" y="81"/>
                  </a:cxn>
                  <a:cxn ang="0">
                    <a:pos x="472" y="88"/>
                  </a:cxn>
                  <a:cxn ang="0">
                    <a:pos x="479" y="88"/>
                  </a:cxn>
                  <a:cxn ang="0">
                    <a:pos x="479" y="88"/>
                  </a:cxn>
                  <a:cxn ang="0">
                    <a:pos x="479" y="7"/>
                  </a:cxn>
                  <a:cxn ang="0">
                    <a:pos x="479" y="7"/>
                  </a:cxn>
                  <a:cxn ang="0">
                    <a:pos x="479" y="5"/>
                  </a:cxn>
                  <a:cxn ang="0">
                    <a:pos x="477" y="2"/>
                  </a:cxn>
                  <a:cxn ang="0">
                    <a:pos x="477" y="2"/>
                  </a:cxn>
                  <a:cxn ang="0">
                    <a:pos x="473" y="2"/>
                  </a:cxn>
                  <a:cxn ang="0">
                    <a:pos x="472" y="0"/>
                  </a:cxn>
                  <a:cxn ang="0">
                    <a:pos x="472" y="0"/>
                  </a:cxn>
                  <a:cxn ang="0">
                    <a:pos x="239" y="25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2" y="4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4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6" y="148"/>
                  </a:cxn>
                  <a:cxn ang="0">
                    <a:pos x="7" y="148"/>
                  </a:cxn>
                  <a:cxn ang="0">
                    <a:pos x="7" y="148"/>
                  </a:cxn>
                  <a:cxn ang="0">
                    <a:pos x="240" y="124"/>
                  </a:cxn>
                  <a:cxn ang="0">
                    <a:pos x="473" y="94"/>
                  </a:cxn>
                  <a:cxn ang="0">
                    <a:pos x="473" y="94"/>
                  </a:cxn>
                  <a:cxn ang="0">
                    <a:pos x="477" y="92"/>
                  </a:cxn>
                  <a:cxn ang="0">
                    <a:pos x="479" y="88"/>
                  </a:cxn>
                  <a:cxn ang="0">
                    <a:pos x="472" y="88"/>
                  </a:cxn>
                </a:cxnLst>
                <a:rect l="0" t="0" r="r" b="b"/>
                <a:pathLst>
                  <a:path w="479" h="148">
                    <a:moveTo>
                      <a:pt x="472" y="88"/>
                    </a:moveTo>
                    <a:lnTo>
                      <a:pt x="472" y="81"/>
                    </a:lnTo>
                    <a:lnTo>
                      <a:pt x="472" y="81"/>
                    </a:lnTo>
                    <a:lnTo>
                      <a:pt x="239" y="109"/>
                    </a:lnTo>
                    <a:lnTo>
                      <a:pt x="7" y="134"/>
                    </a:lnTo>
                    <a:lnTo>
                      <a:pt x="7" y="141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14" y="51"/>
                    </a:lnTo>
                    <a:lnTo>
                      <a:pt x="7" y="51"/>
                    </a:lnTo>
                    <a:lnTo>
                      <a:pt x="7" y="58"/>
                    </a:lnTo>
                    <a:lnTo>
                      <a:pt x="7" y="58"/>
                    </a:lnTo>
                    <a:lnTo>
                      <a:pt x="240" y="39"/>
                    </a:lnTo>
                    <a:lnTo>
                      <a:pt x="473" y="14"/>
                    </a:lnTo>
                    <a:lnTo>
                      <a:pt x="472" y="7"/>
                    </a:lnTo>
                    <a:lnTo>
                      <a:pt x="465" y="7"/>
                    </a:lnTo>
                    <a:lnTo>
                      <a:pt x="465" y="7"/>
                    </a:lnTo>
                    <a:lnTo>
                      <a:pt x="465" y="88"/>
                    </a:lnTo>
                    <a:lnTo>
                      <a:pt x="472" y="88"/>
                    </a:lnTo>
                    <a:lnTo>
                      <a:pt x="472" y="81"/>
                    </a:lnTo>
                    <a:lnTo>
                      <a:pt x="472" y="88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79" y="7"/>
                    </a:lnTo>
                    <a:lnTo>
                      <a:pt x="479" y="7"/>
                    </a:lnTo>
                    <a:lnTo>
                      <a:pt x="479" y="5"/>
                    </a:lnTo>
                    <a:lnTo>
                      <a:pt x="477" y="2"/>
                    </a:lnTo>
                    <a:lnTo>
                      <a:pt x="477" y="2"/>
                    </a:lnTo>
                    <a:lnTo>
                      <a:pt x="473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239" y="25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2" y="4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6" y="148"/>
                    </a:lnTo>
                    <a:lnTo>
                      <a:pt x="7" y="148"/>
                    </a:lnTo>
                    <a:lnTo>
                      <a:pt x="7" y="148"/>
                    </a:lnTo>
                    <a:lnTo>
                      <a:pt x="240" y="124"/>
                    </a:lnTo>
                    <a:lnTo>
                      <a:pt x="473" y="94"/>
                    </a:lnTo>
                    <a:lnTo>
                      <a:pt x="473" y="94"/>
                    </a:lnTo>
                    <a:lnTo>
                      <a:pt x="477" y="92"/>
                    </a:lnTo>
                    <a:lnTo>
                      <a:pt x="479" y="88"/>
                    </a:lnTo>
                    <a:lnTo>
                      <a:pt x="47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2" name="Freeform 268"/>
              <p:cNvSpPr>
                <a:spLocks/>
              </p:cNvSpPr>
              <p:nvPr/>
            </p:nvSpPr>
            <p:spPr bwMode="auto">
              <a:xfrm>
                <a:off x="7787683" y="5656610"/>
                <a:ext cx="20638" cy="103188"/>
              </a:xfrm>
              <a:custGeom>
                <a:avLst/>
                <a:gdLst/>
                <a:ahLst/>
                <a:cxnLst>
                  <a:cxn ang="0">
                    <a:pos x="13" y="63"/>
                  </a:cxn>
                  <a:cxn ang="0">
                    <a:pos x="13" y="63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63"/>
                  </a:cxn>
                  <a:cxn ang="0">
                    <a:pos x="13" y="63"/>
                  </a:cxn>
                </a:cxnLst>
                <a:rect l="0" t="0" r="r" b="b"/>
                <a:pathLst>
                  <a:path w="13" h="65">
                    <a:moveTo>
                      <a:pt x="13" y="63"/>
                    </a:moveTo>
                    <a:lnTo>
                      <a:pt x="13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63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3" name="Freeform 269"/>
              <p:cNvSpPr>
                <a:spLocks/>
              </p:cNvSpPr>
              <p:nvPr/>
            </p:nvSpPr>
            <p:spPr bwMode="auto">
              <a:xfrm>
                <a:off x="7760695" y="5659785"/>
                <a:ext cx="19050" cy="103188"/>
              </a:xfrm>
              <a:custGeom>
                <a:avLst/>
                <a:gdLst/>
                <a:ahLst/>
                <a:cxnLst>
                  <a:cxn ang="0">
                    <a:pos x="12" y="63"/>
                  </a:cxn>
                  <a:cxn ang="0">
                    <a:pos x="12" y="63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3"/>
                  </a:cxn>
                  <a:cxn ang="0">
                    <a:pos x="12" y="63"/>
                  </a:cxn>
                </a:cxnLst>
                <a:rect l="0" t="0" r="r" b="b"/>
                <a:pathLst>
                  <a:path w="12" h="65">
                    <a:moveTo>
                      <a:pt x="12" y="63"/>
                    </a:moveTo>
                    <a:lnTo>
                      <a:pt x="1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3"/>
                    </a:ln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4" name="Freeform 270"/>
              <p:cNvSpPr>
                <a:spLocks/>
              </p:cNvSpPr>
              <p:nvPr/>
            </p:nvSpPr>
            <p:spPr bwMode="auto">
              <a:xfrm>
                <a:off x="7844833" y="5650260"/>
                <a:ext cx="19050" cy="101600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4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5" name="Freeform 271"/>
              <p:cNvSpPr>
                <a:spLocks/>
              </p:cNvSpPr>
              <p:nvPr/>
            </p:nvSpPr>
            <p:spPr bwMode="auto">
              <a:xfrm>
                <a:off x="7816258" y="5653435"/>
                <a:ext cx="19050" cy="101600"/>
              </a:xfrm>
              <a:custGeom>
                <a:avLst/>
                <a:gdLst/>
                <a:ahLst/>
                <a:cxnLst>
                  <a:cxn ang="0">
                    <a:pos x="12" y="62"/>
                  </a:cxn>
                  <a:cxn ang="0">
                    <a:pos x="12" y="6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62"/>
                  </a:cxn>
                  <a:cxn ang="0">
                    <a:pos x="12" y="62"/>
                  </a:cxn>
                </a:cxnLst>
                <a:rect l="0" t="0" r="r" b="b"/>
                <a:pathLst>
                  <a:path w="12" h="64">
                    <a:moveTo>
                      <a:pt x="12" y="62"/>
                    </a:moveTo>
                    <a:lnTo>
                      <a:pt x="12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2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6" name="Freeform 272"/>
              <p:cNvSpPr>
                <a:spLocks/>
              </p:cNvSpPr>
              <p:nvPr/>
            </p:nvSpPr>
            <p:spPr bwMode="auto">
              <a:xfrm>
                <a:off x="7871820" y="5734397"/>
                <a:ext cx="17463" cy="11113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7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11" y="4"/>
                  </a:cxn>
                  <a:cxn ang="0">
                    <a:pos x="11" y="4"/>
                  </a:cxn>
                </a:cxnLst>
                <a:rect l="0" t="0" r="r" b="b"/>
                <a:pathLst>
                  <a:path w="11" h="7">
                    <a:moveTo>
                      <a:pt x="11" y="4"/>
                    </a:moveTo>
                    <a:lnTo>
                      <a:pt x="11" y="4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37" name="Freeform 273"/>
              <p:cNvSpPr>
                <a:spLocks/>
              </p:cNvSpPr>
              <p:nvPr/>
            </p:nvSpPr>
            <p:spPr bwMode="auto">
              <a:xfrm>
                <a:off x="7928970" y="5199410"/>
                <a:ext cx="15875" cy="555625"/>
              </a:xfrm>
              <a:custGeom>
                <a:avLst/>
                <a:gdLst/>
                <a:ahLst/>
                <a:cxnLst>
                  <a:cxn ang="0">
                    <a:pos x="10" y="350"/>
                  </a:cxn>
                  <a:cxn ang="0">
                    <a:pos x="10" y="350"/>
                  </a:cxn>
                  <a:cxn ang="0">
                    <a:pos x="0" y="350"/>
                  </a:cxn>
                  <a:cxn ang="0">
                    <a:pos x="0" y="35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350"/>
                  </a:cxn>
                  <a:cxn ang="0">
                    <a:pos x="10" y="350"/>
                  </a:cxn>
                </a:cxnLst>
                <a:rect l="0" t="0" r="r" b="b"/>
                <a:pathLst>
                  <a:path w="10" h="350">
                    <a:moveTo>
                      <a:pt x="10" y="350"/>
                    </a:moveTo>
                    <a:lnTo>
                      <a:pt x="10" y="350"/>
                    </a:lnTo>
                    <a:lnTo>
                      <a:pt x="0" y="350"/>
                    </a:lnTo>
                    <a:lnTo>
                      <a:pt x="0" y="35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350"/>
                    </a:lnTo>
                    <a:lnTo>
                      <a:pt x="10" y="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pic>
            <p:nvPicPr>
              <p:cNvPr id="2138" name="Picture 27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890245" y="5154960"/>
                <a:ext cx="4808538" cy="6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9" name="Freeform 275"/>
              <p:cNvSpPr>
                <a:spLocks/>
              </p:cNvSpPr>
              <p:nvPr/>
            </p:nvSpPr>
            <p:spPr bwMode="auto">
              <a:xfrm>
                <a:off x="1371008" y="5045422"/>
                <a:ext cx="6602413" cy="187325"/>
              </a:xfrm>
              <a:custGeom>
                <a:avLst/>
                <a:gdLst/>
                <a:ahLst/>
                <a:cxnLst>
                  <a:cxn ang="0">
                    <a:pos x="4150" y="78"/>
                  </a:cxn>
                  <a:cxn ang="0">
                    <a:pos x="3633" y="90"/>
                  </a:cxn>
                  <a:cxn ang="0">
                    <a:pos x="2598" y="102"/>
                  </a:cxn>
                  <a:cxn ang="0">
                    <a:pos x="2081" y="104"/>
                  </a:cxn>
                  <a:cxn ang="0">
                    <a:pos x="1045" y="97"/>
                  </a:cxn>
                  <a:cxn ang="0">
                    <a:pos x="9" y="78"/>
                  </a:cxn>
                  <a:cxn ang="0">
                    <a:pos x="9" y="92"/>
                  </a:cxn>
                  <a:cxn ang="0">
                    <a:pos x="268" y="76"/>
                  </a:cxn>
                  <a:cxn ang="0">
                    <a:pos x="786" y="37"/>
                  </a:cxn>
                  <a:cxn ang="0">
                    <a:pos x="1043" y="7"/>
                  </a:cxn>
                  <a:cxn ang="0">
                    <a:pos x="1043" y="14"/>
                  </a:cxn>
                  <a:cxn ang="0">
                    <a:pos x="2092" y="14"/>
                  </a:cxn>
                  <a:cxn ang="0">
                    <a:pos x="3116" y="7"/>
                  </a:cxn>
                  <a:cxn ang="0">
                    <a:pos x="3114" y="14"/>
                  </a:cxn>
                  <a:cxn ang="0">
                    <a:pos x="3633" y="58"/>
                  </a:cxn>
                  <a:cxn ang="0">
                    <a:pos x="4150" y="92"/>
                  </a:cxn>
                  <a:cxn ang="0">
                    <a:pos x="4150" y="78"/>
                  </a:cxn>
                  <a:cxn ang="0">
                    <a:pos x="4152" y="78"/>
                  </a:cxn>
                  <a:cxn ang="0">
                    <a:pos x="3892" y="62"/>
                  </a:cxn>
                  <a:cxn ang="0">
                    <a:pos x="3375" y="23"/>
                  </a:cxn>
                  <a:cxn ang="0">
                    <a:pos x="3116" y="0"/>
                  </a:cxn>
                  <a:cxn ang="0">
                    <a:pos x="2092" y="0"/>
                  </a:cxn>
                  <a:cxn ang="0">
                    <a:pos x="1043" y="0"/>
                  </a:cxn>
                  <a:cxn ang="0">
                    <a:pos x="1043" y="0"/>
                  </a:cxn>
                  <a:cxn ang="0">
                    <a:pos x="526" y="44"/>
                  </a:cxn>
                  <a:cxn ang="0">
                    <a:pos x="7" y="78"/>
                  </a:cxn>
                  <a:cxn ang="0">
                    <a:pos x="5" y="79"/>
                  </a:cxn>
                  <a:cxn ang="0">
                    <a:pos x="2" y="83"/>
                  </a:cxn>
                  <a:cxn ang="0">
                    <a:pos x="0" y="85"/>
                  </a:cxn>
                  <a:cxn ang="0">
                    <a:pos x="4" y="90"/>
                  </a:cxn>
                  <a:cxn ang="0">
                    <a:pos x="7" y="92"/>
                  </a:cxn>
                  <a:cxn ang="0">
                    <a:pos x="526" y="104"/>
                  </a:cxn>
                  <a:cxn ang="0">
                    <a:pos x="1562" y="117"/>
                  </a:cxn>
                  <a:cxn ang="0">
                    <a:pos x="2081" y="118"/>
                  </a:cxn>
                  <a:cxn ang="0">
                    <a:pos x="3116" y="111"/>
                  </a:cxn>
                  <a:cxn ang="0">
                    <a:pos x="4152" y="92"/>
                  </a:cxn>
                  <a:cxn ang="0">
                    <a:pos x="4154" y="92"/>
                  </a:cxn>
                  <a:cxn ang="0">
                    <a:pos x="4157" y="88"/>
                  </a:cxn>
                  <a:cxn ang="0">
                    <a:pos x="4159" y="85"/>
                  </a:cxn>
                  <a:cxn ang="0">
                    <a:pos x="4155" y="79"/>
                  </a:cxn>
                  <a:cxn ang="0">
                    <a:pos x="4152" y="78"/>
                  </a:cxn>
                </a:cxnLst>
                <a:rect l="0" t="0" r="r" b="b"/>
                <a:pathLst>
                  <a:path w="4159" h="118">
                    <a:moveTo>
                      <a:pt x="4152" y="85"/>
                    </a:moveTo>
                    <a:lnTo>
                      <a:pt x="4150" y="78"/>
                    </a:lnTo>
                    <a:lnTo>
                      <a:pt x="4150" y="78"/>
                    </a:lnTo>
                    <a:lnTo>
                      <a:pt x="3633" y="90"/>
                    </a:lnTo>
                    <a:lnTo>
                      <a:pt x="3116" y="97"/>
                    </a:lnTo>
                    <a:lnTo>
                      <a:pt x="2598" y="102"/>
                    </a:lnTo>
                    <a:lnTo>
                      <a:pt x="2081" y="104"/>
                    </a:lnTo>
                    <a:lnTo>
                      <a:pt x="2081" y="104"/>
                    </a:lnTo>
                    <a:lnTo>
                      <a:pt x="1562" y="102"/>
                    </a:lnTo>
                    <a:lnTo>
                      <a:pt x="1045" y="97"/>
                    </a:lnTo>
                    <a:lnTo>
                      <a:pt x="526" y="90"/>
                    </a:lnTo>
                    <a:lnTo>
                      <a:pt x="9" y="78"/>
                    </a:lnTo>
                    <a:lnTo>
                      <a:pt x="7" y="85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268" y="76"/>
                    </a:lnTo>
                    <a:lnTo>
                      <a:pt x="526" y="58"/>
                    </a:lnTo>
                    <a:lnTo>
                      <a:pt x="786" y="37"/>
                    </a:lnTo>
                    <a:lnTo>
                      <a:pt x="1045" y="14"/>
                    </a:lnTo>
                    <a:lnTo>
                      <a:pt x="1043" y="7"/>
                    </a:lnTo>
                    <a:lnTo>
                      <a:pt x="1043" y="14"/>
                    </a:lnTo>
                    <a:lnTo>
                      <a:pt x="1043" y="14"/>
                    </a:lnTo>
                    <a:lnTo>
                      <a:pt x="2092" y="14"/>
                    </a:lnTo>
                    <a:lnTo>
                      <a:pt x="2092" y="14"/>
                    </a:lnTo>
                    <a:lnTo>
                      <a:pt x="3116" y="14"/>
                    </a:lnTo>
                    <a:lnTo>
                      <a:pt x="3116" y="7"/>
                    </a:lnTo>
                    <a:lnTo>
                      <a:pt x="3114" y="14"/>
                    </a:lnTo>
                    <a:lnTo>
                      <a:pt x="3114" y="14"/>
                    </a:lnTo>
                    <a:lnTo>
                      <a:pt x="3373" y="37"/>
                    </a:lnTo>
                    <a:lnTo>
                      <a:pt x="3633" y="58"/>
                    </a:lnTo>
                    <a:lnTo>
                      <a:pt x="3891" y="76"/>
                    </a:lnTo>
                    <a:lnTo>
                      <a:pt x="4150" y="92"/>
                    </a:lnTo>
                    <a:lnTo>
                      <a:pt x="4152" y="85"/>
                    </a:lnTo>
                    <a:lnTo>
                      <a:pt x="4150" y="78"/>
                    </a:lnTo>
                    <a:lnTo>
                      <a:pt x="4152" y="85"/>
                    </a:lnTo>
                    <a:lnTo>
                      <a:pt x="4152" y="78"/>
                    </a:lnTo>
                    <a:lnTo>
                      <a:pt x="4152" y="78"/>
                    </a:lnTo>
                    <a:lnTo>
                      <a:pt x="3892" y="62"/>
                    </a:lnTo>
                    <a:lnTo>
                      <a:pt x="3633" y="44"/>
                    </a:lnTo>
                    <a:lnTo>
                      <a:pt x="3375" y="23"/>
                    </a:lnTo>
                    <a:lnTo>
                      <a:pt x="3116" y="0"/>
                    </a:lnTo>
                    <a:lnTo>
                      <a:pt x="3116" y="0"/>
                    </a:lnTo>
                    <a:lnTo>
                      <a:pt x="3116" y="0"/>
                    </a:lnTo>
                    <a:lnTo>
                      <a:pt x="2092" y="0"/>
                    </a:lnTo>
                    <a:lnTo>
                      <a:pt x="2092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784" y="23"/>
                    </a:lnTo>
                    <a:lnTo>
                      <a:pt x="526" y="44"/>
                    </a:lnTo>
                    <a:lnTo>
                      <a:pt x="267" y="62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5" y="79"/>
                    </a:lnTo>
                    <a:lnTo>
                      <a:pt x="2" y="79"/>
                    </a:lnTo>
                    <a:lnTo>
                      <a:pt x="2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526" y="104"/>
                    </a:lnTo>
                    <a:lnTo>
                      <a:pt x="1045" y="111"/>
                    </a:lnTo>
                    <a:lnTo>
                      <a:pt x="1562" y="117"/>
                    </a:lnTo>
                    <a:lnTo>
                      <a:pt x="2081" y="118"/>
                    </a:lnTo>
                    <a:lnTo>
                      <a:pt x="2081" y="118"/>
                    </a:lnTo>
                    <a:lnTo>
                      <a:pt x="2598" y="117"/>
                    </a:lnTo>
                    <a:lnTo>
                      <a:pt x="3116" y="111"/>
                    </a:lnTo>
                    <a:lnTo>
                      <a:pt x="3633" y="104"/>
                    </a:lnTo>
                    <a:lnTo>
                      <a:pt x="4152" y="92"/>
                    </a:lnTo>
                    <a:lnTo>
                      <a:pt x="4152" y="92"/>
                    </a:lnTo>
                    <a:lnTo>
                      <a:pt x="4154" y="92"/>
                    </a:lnTo>
                    <a:lnTo>
                      <a:pt x="4155" y="90"/>
                    </a:lnTo>
                    <a:lnTo>
                      <a:pt x="4157" y="88"/>
                    </a:lnTo>
                    <a:lnTo>
                      <a:pt x="4159" y="85"/>
                    </a:lnTo>
                    <a:lnTo>
                      <a:pt x="4159" y="85"/>
                    </a:lnTo>
                    <a:lnTo>
                      <a:pt x="4157" y="83"/>
                    </a:lnTo>
                    <a:lnTo>
                      <a:pt x="4155" y="79"/>
                    </a:lnTo>
                    <a:lnTo>
                      <a:pt x="4154" y="79"/>
                    </a:lnTo>
                    <a:lnTo>
                      <a:pt x="4152" y="78"/>
                    </a:lnTo>
                    <a:lnTo>
                      <a:pt x="4152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0" name="Freeform 276"/>
              <p:cNvSpPr>
                <a:spLocks/>
              </p:cNvSpPr>
              <p:nvPr/>
            </p:nvSpPr>
            <p:spPr bwMode="auto">
              <a:xfrm>
                <a:off x="1371008" y="5045422"/>
                <a:ext cx="6602413" cy="187325"/>
              </a:xfrm>
              <a:custGeom>
                <a:avLst/>
                <a:gdLst/>
                <a:ahLst/>
                <a:cxnLst>
                  <a:cxn ang="0">
                    <a:pos x="4150" y="78"/>
                  </a:cxn>
                  <a:cxn ang="0">
                    <a:pos x="3633" y="90"/>
                  </a:cxn>
                  <a:cxn ang="0">
                    <a:pos x="2598" y="102"/>
                  </a:cxn>
                  <a:cxn ang="0">
                    <a:pos x="2081" y="104"/>
                  </a:cxn>
                  <a:cxn ang="0">
                    <a:pos x="1045" y="97"/>
                  </a:cxn>
                  <a:cxn ang="0">
                    <a:pos x="9" y="78"/>
                  </a:cxn>
                  <a:cxn ang="0">
                    <a:pos x="9" y="92"/>
                  </a:cxn>
                  <a:cxn ang="0">
                    <a:pos x="268" y="76"/>
                  </a:cxn>
                  <a:cxn ang="0">
                    <a:pos x="786" y="37"/>
                  </a:cxn>
                  <a:cxn ang="0">
                    <a:pos x="1043" y="7"/>
                  </a:cxn>
                  <a:cxn ang="0">
                    <a:pos x="1043" y="14"/>
                  </a:cxn>
                  <a:cxn ang="0">
                    <a:pos x="2092" y="14"/>
                  </a:cxn>
                  <a:cxn ang="0">
                    <a:pos x="3116" y="7"/>
                  </a:cxn>
                  <a:cxn ang="0">
                    <a:pos x="3114" y="14"/>
                  </a:cxn>
                  <a:cxn ang="0">
                    <a:pos x="3633" y="58"/>
                  </a:cxn>
                  <a:cxn ang="0">
                    <a:pos x="4150" y="92"/>
                  </a:cxn>
                  <a:cxn ang="0">
                    <a:pos x="4150" y="78"/>
                  </a:cxn>
                  <a:cxn ang="0">
                    <a:pos x="4152" y="78"/>
                  </a:cxn>
                  <a:cxn ang="0">
                    <a:pos x="3892" y="62"/>
                  </a:cxn>
                  <a:cxn ang="0">
                    <a:pos x="3375" y="23"/>
                  </a:cxn>
                  <a:cxn ang="0">
                    <a:pos x="3116" y="0"/>
                  </a:cxn>
                  <a:cxn ang="0">
                    <a:pos x="2092" y="0"/>
                  </a:cxn>
                  <a:cxn ang="0">
                    <a:pos x="1043" y="0"/>
                  </a:cxn>
                  <a:cxn ang="0">
                    <a:pos x="1043" y="0"/>
                  </a:cxn>
                  <a:cxn ang="0">
                    <a:pos x="526" y="44"/>
                  </a:cxn>
                  <a:cxn ang="0">
                    <a:pos x="7" y="78"/>
                  </a:cxn>
                  <a:cxn ang="0">
                    <a:pos x="5" y="79"/>
                  </a:cxn>
                  <a:cxn ang="0">
                    <a:pos x="2" y="83"/>
                  </a:cxn>
                  <a:cxn ang="0">
                    <a:pos x="0" y="85"/>
                  </a:cxn>
                  <a:cxn ang="0">
                    <a:pos x="4" y="90"/>
                  </a:cxn>
                  <a:cxn ang="0">
                    <a:pos x="7" y="92"/>
                  </a:cxn>
                  <a:cxn ang="0">
                    <a:pos x="526" y="104"/>
                  </a:cxn>
                  <a:cxn ang="0">
                    <a:pos x="1562" y="117"/>
                  </a:cxn>
                  <a:cxn ang="0">
                    <a:pos x="2081" y="118"/>
                  </a:cxn>
                  <a:cxn ang="0">
                    <a:pos x="3116" y="111"/>
                  </a:cxn>
                  <a:cxn ang="0">
                    <a:pos x="4152" y="92"/>
                  </a:cxn>
                  <a:cxn ang="0">
                    <a:pos x="4154" y="92"/>
                  </a:cxn>
                  <a:cxn ang="0">
                    <a:pos x="4157" y="88"/>
                  </a:cxn>
                  <a:cxn ang="0">
                    <a:pos x="4159" y="85"/>
                  </a:cxn>
                  <a:cxn ang="0">
                    <a:pos x="4155" y="79"/>
                  </a:cxn>
                  <a:cxn ang="0">
                    <a:pos x="4152" y="78"/>
                  </a:cxn>
                </a:cxnLst>
                <a:rect l="0" t="0" r="r" b="b"/>
                <a:pathLst>
                  <a:path w="4159" h="118">
                    <a:moveTo>
                      <a:pt x="4152" y="85"/>
                    </a:moveTo>
                    <a:lnTo>
                      <a:pt x="4150" y="78"/>
                    </a:lnTo>
                    <a:lnTo>
                      <a:pt x="4150" y="78"/>
                    </a:lnTo>
                    <a:lnTo>
                      <a:pt x="3633" y="90"/>
                    </a:lnTo>
                    <a:lnTo>
                      <a:pt x="3116" y="97"/>
                    </a:lnTo>
                    <a:lnTo>
                      <a:pt x="2598" y="102"/>
                    </a:lnTo>
                    <a:lnTo>
                      <a:pt x="2081" y="104"/>
                    </a:lnTo>
                    <a:lnTo>
                      <a:pt x="2081" y="104"/>
                    </a:lnTo>
                    <a:lnTo>
                      <a:pt x="1562" y="102"/>
                    </a:lnTo>
                    <a:lnTo>
                      <a:pt x="1045" y="97"/>
                    </a:lnTo>
                    <a:lnTo>
                      <a:pt x="526" y="90"/>
                    </a:lnTo>
                    <a:lnTo>
                      <a:pt x="9" y="78"/>
                    </a:lnTo>
                    <a:lnTo>
                      <a:pt x="7" y="85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268" y="76"/>
                    </a:lnTo>
                    <a:lnTo>
                      <a:pt x="526" y="58"/>
                    </a:lnTo>
                    <a:lnTo>
                      <a:pt x="786" y="37"/>
                    </a:lnTo>
                    <a:lnTo>
                      <a:pt x="1045" y="14"/>
                    </a:lnTo>
                    <a:lnTo>
                      <a:pt x="1043" y="7"/>
                    </a:lnTo>
                    <a:lnTo>
                      <a:pt x="1043" y="14"/>
                    </a:lnTo>
                    <a:lnTo>
                      <a:pt x="1043" y="14"/>
                    </a:lnTo>
                    <a:lnTo>
                      <a:pt x="2092" y="14"/>
                    </a:lnTo>
                    <a:lnTo>
                      <a:pt x="2092" y="14"/>
                    </a:lnTo>
                    <a:lnTo>
                      <a:pt x="3116" y="14"/>
                    </a:lnTo>
                    <a:lnTo>
                      <a:pt x="3116" y="7"/>
                    </a:lnTo>
                    <a:lnTo>
                      <a:pt x="3114" y="14"/>
                    </a:lnTo>
                    <a:lnTo>
                      <a:pt x="3114" y="14"/>
                    </a:lnTo>
                    <a:lnTo>
                      <a:pt x="3373" y="37"/>
                    </a:lnTo>
                    <a:lnTo>
                      <a:pt x="3633" y="58"/>
                    </a:lnTo>
                    <a:lnTo>
                      <a:pt x="3891" y="76"/>
                    </a:lnTo>
                    <a:lnTo>
                      <a:pt x="4150" y="92"/>
                    </a:lnTo>
                    <a:lnTo>
                      <a:pt x="4152" y="85"/>
                    </a:lnTo>
                    <a:lnTo>
                      <a:pt x="4150" y="78"/>
                    </a:lnTo>
                    <a:lnTo>
                      <a:pt x="4152" y="85"/>
                    </a:lnTo>
                    <a:lnTo>
                      <a:pt x="4152" y="78"/>
                    </a:lnTo>
                    <a:lnTo>
                      <a:pt x="4152" y="78"/>
                    </a:lnTo>
                    <a:lnTo>
                      <a:pt x="3892" y="62"/>
                    </a:lnTo>
                    <a:lnTo>
                      <a:pt x="3633" y="44"/>
                    </a:lnTo>
                    <a:lnTo>
                      <a:pt x="3375" y="23"/>
                    </a:lnTo>
                    <a:lnTo>
                      <a:pt x="3116" y="0"/>
                    </a:lnTo>
                    <a:lnTo>
                      <a:pt x="3116" y="0"/>
                    </a:lnTo>
                    <a:lnTo>
                      <a:pt x="3116" y="0"/>
                    </a:lnTo>
                    <a:lnTo>
                      <a:pt x="2092" y="0"/>
                    </a:lnTo>
                    <a:lnTo>
                      <a:pt x="2092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784" y="23"/>
                    </a:lnTo>
                    <a:lnTo>
                      <a:pt x="526" y="44"/>
                    </a:lnTo>
                    <a:lnTo>
                      <a:pt x="267" y="62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5" y="79"/>
                    </a:lnTo>
                    <a:lnTo>
                      <a:pt x="2" y="79"/>
                    </a:lnTo>
                    <a:lnTo>
                      <a:pt x="2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2"/>
                    </a:lnTo>
                    <a:lnTo>
                      <a:pt x="526" y="104"/>
                    </a:lnTo>
                    <a:lnTo>
                      <a:pt x="1045" y="111"/>
                    </a:lnTo>
                    <a:lnTo>
                      <a:pt x="1562" y="117"/>
                    </a:lnTo>
                    <a:lnTo>
                      <a:pt x="2081" y="118"/>
                    </a:lnTo>
                    <a:lnTo>
                      <a:pt x="2081" y="118"/>
                    </a:lnTo>
                    <a:lnTo>
                      <a:pt x="2598" y="117"/>
                    </a:lnTo>
                    <a:lnTo>
                      <a:pt x="3116" y="111"/>
                    </a:lnTo>
                    <a:lnTo>
                      <a:pt x="3633" y="104"/>
                    </a:lnTo>
                    <a:lnTo>
                      <a:pt x="4152" y="92"/>
                    </a:lnTo>
                    <a:lnTo>
                      <a:pt x="4152" y="92"/>
                    </a:lnTo>
                    <a:lnTo>
                      <a:pt x="4154" y="92"/>
                    </a:lnTo>
                    <a:lnTo>
                      <a:pt x="4155" y="90"/>
                    </a:lnTo>
                    <a:lnTo>
                      <a:pt x="4157" y="88"/>
                    </a:lnTo>
                    <a:lnTo>
                      <a:pt x="4159" y="85"/>
                    </a:lnTo>
                    <a:lnTo>
                      <a:pt x="4159" y="85"/>
                    </a:lnTo>
                    <a:lnTo>
                      <a:pt x="4157" y="83"/>
                    </a:lnTo>
                    <a:lnTo>
                      <a:pt x="4155" y="79"/>
                    </a:lnTo>
                    <a:lnTo>
                      <a:pt x="4154" y="79"/>
                    </a:lnTo>
                    <a:lnTo>
                      <a:pt x="4152" y="78"/>
                    </a:lnTo>
                    <a:lnTo>
                      <a:pt x="4152" y="8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1" name="Freeform 277"/>
              <p:cNvSpPr>
                <a:spLocks/>
              </p:cNvSpPr>
              <p:nvPr/>
            </p:nvSpPr>
            <p:spPr bwMode="auto">
              <a:xfrm>
                <a:off x="4660308" y="5045422"/>
                <a:ext cx="23813" cy="1873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5"/>
                  </a:cxn>
                  <a:cxn ang="0">
                    <a:pos x="2" y="117"/>
                  </a:cxn>
                  <a:cxn ang="0">
                    <a:pos x="4" y="118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1" y="118"/>
                  </a:cxn>
                  <a:cxn ang="0">
                    <a:pos x="13" y="117"/>
                  </a:cxn>
                  <a:cxn ang="0">
                    <a:pos x="15" y="115"/>
                  </a:cxn>
                  <a:cxn ang="0">
                    <a:pos x="15" y="111"/>
                  </a:cxn>
                  <a:cxn ang="0">
                    <a:pos x="15" y="111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5" h="118">
                    <a:moveTo>
                      <a:pt x="0" y="7"/>
                    </a:moveTo>
                    <a:lnTo>
                      <a:pt x="0" y="7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5"/>
                    </a:lnTo>
                    <a:lnTo>
                      <a:pt x="2" y="117"/>
                    </a:lnTo>
                    <a:lnTo>
                      <a:pt x="4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1" y="118"/>
                    </a:lnTo>
                    <a:lnTo>
                      <a:pt x="13" y="117"/>
                    </a:lnTo>
                    <a:lnTo>
                      <a:pt x="15" y="115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2" name="Freeform 278"/>
              <p:cNvSpPr>
                <a:spLocks/>
              </p:cNvSpPr>
              <p:nvPr/>
            </p:nvSpPr>
            <p:spPr bwMode="auto">
              <a:xfrm>
                <a:off x="4660308" y="5045422"/>
                <a:ext cx="23813" cy="1873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5"/>
                  </a:cxn>
                  <a:cxn ang="0">
                    <a:pos x="2" y="117"/>
                  </a:cxn>
                  <a:cxn ang="0">
                    <a:pos x="4" y="118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1" y="118"/>
                  </a:cxn>
                  <a:cxn ang="0">
                    <a:pos x="13" y="117"/>
                  </a:cxn>
                  <a:cxn ang="0">
                    <a:pos x="15" y="115"/>
                  </a:cxn>
                  <a:cxn ang="0">
                    <a:pos x="15" y="111"/>
                  </a:cxn>
                  <a:cxn ang="0">
                    <a:pos x="15" y="111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5" h="118">
                    <a:moveTo>
                      <a:pt x="0" y="7"/>
                    </a:moveTo>
                    <a:lnTo>
                      <a:pt x="0" y="7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5"/>
                    </a:lnTo>
                    <a:lnTo>
                      <a:pt x="2" y="117"/>
                    </a:lnTo>
                    <a:lnTo>
                      <a:pt x="4" y="118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1" y="118"/>
                    </a:lnTo>
                    <a:lnTo>
                      <a:pt x="13" y="117"/>
                    </a:lnTo>
                    <a:lnTo>
                      <a:pt x="15" y="115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3" name="Freeform 279"/>
              <p:cNvSpPr>
                <a:spLocks/>
              </p:cNvSpPr>
              <p:nvPr/>
            </p:nvSpPr>
            <p:spPr bwMode="auto">
              <a:xfrm>
                <a:off x="3836395" y="5045422"/>
                <a:ext cx="434975" cy="185738"/>
              </a:xfrm>
              <a:custGeom>
                <a:avLst/>
                <a:gdLst/>
                <a:ahLst/>
                <a:cxnLst>
                  <a:cxn ang="0">
                    <a:pos x="265" y="0"/>
                  </a:cxn>
                  <a:cxn ang="0">
                    <a:pos x="265" y="0"/>
                  </a:cxn>
                  <a:cxn ang="0">
                    <a:pos x="6" y="104"/>
                  </a:cxn>
                  <a:cxn ang="0">
                    <a:pos x="6" y="104"/>
                  </a:cxn>
                  <a:cxn ang="0">
                    <a:pos x="4" y="104"/>
                  </a:cxn>
                  <a:cxn ang="0">
                    <a:pos x="2" y="108"/>
                  </a:cxn>
                  <a:cxn ang="0">
                    <a:pos x="0" y="109"/>
                  </a:cxn>
                  <a:cxn ang="0">
                    <a:pos x="2" y="113"/>
                  </a:cxn>
                  <a:cxn ang="0">
                    <a:pos x="2" y="113"/>
                  </a:cxn>
                  <a:cxn ang="0">
                    <a:pos x="4" y="115"/>
                  </a:cxn>
                  <a:cxn ang="0">
                    <a:pos x="6" y="117"/>
                  </a:cxn>
                  <a:cxn ang="0">
                    <a:pos x="8" y="117"/>
                  </a:cxn>
                  <a:cxn ang="0">
                    <a:pos x="11" y="117"/>
                  </a:cxn>
                  <a:cxn ang="0">
                    <a:pos x="11" y="117"/>
                  </a:cxn>
                  <a:cxn ang="0">
                    <a:pos x="271" y="14"/>
                  </a:cxn>
                  <a:cxn ang="0">
                    <a:pos x="271" y="14"/>
                  </a:cxn>
                  <a:cxn ang="0">
                    <a:pos x="272" y="12"/>
                  </a:cxn>
                  <a:cxn ang="0">
                    <a:pos x="274" y="11"/>
                  </a:cxn>
                  <a:cxn ang="0">
                    <a:pos x="274" y="7"/>
                  </a:cxn>
                  <a:cxn ang="0">
                    <a:pos x="274" y="5"/>
                  </a:cxn>
                  <a:cxn ang="0">
                    <a:pos x="274" y="5"/>
                  </a:cxn>
                  <a:cxn ang="0">
                    <a:pos x="272" y="2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65" y="0"/>
                  </a:cxn>
                </a:cxnLst>
                <a:rect l="0" t="0" r="r" b="b"/>
                <a:pathLst>
                  <a:path w="274" h="117">
                    <a:moveTo>
                      <a:pt x="265" y="0"/>
                    </a:moveTo>
                    <a:lnTo>
                      <a:pt x="265" y="0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09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4" y="115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2" y="12"/>
                    </a:lnTo>
                    <a:lnTo>
                      <a:pt x="274" y="11"/>
                    </a:lnTo>
                    <a:lnTo>
                      <a:pt x="274" y="7"/>
                    </a:lnTo>
                    <a:lnTo>
                      <a:pt x="274" y="5"/>
                    </a:lnTo>
                    <a:lnTo>
                      <a:pt x="274" y="5"/>
                    </a:lnTo>
                    <a:lnTo>
                      <a:pt x="272" y="2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4" name="Freeform 280"/>
              <p:cNvSpPr>
                <a:spLocks/>
              </p:cNvSpPr>
              <p:nvPr/>
            </p:nvSpPr>
            <p:spPr bwMode="auto">
              <a:xfrm>
                <a:off x="3836395" y="5045422"/>
                <a:ext cx="434975" cy="185738"/>
              </a:xfrm>
              <a:custGeom>
                <a:avLst/>
                <a:gdLst/>
                <a:ahLst/>
                <a:cxnLst>
                  <a:cxn ang="0">
                    <a:pos x="265" y="0"/>
                  </a:cxn>
                  <a:cxn ang="0">
                    <a:pos x="265" y="0"/>
                  </a:cxn>
                  <a:cxn ang="0">
                    <a:pos x="6" y="104"/>
                  </a:cxn>
                  <a:cxn ang="0">
                    <a:pos x="6" y="104"/>
                  </a:cxn>
                  <a:cxn ang="0">
                    <a:pos x="4" y="104"/>
                  </a:cxn>
                  <a:cxn ang="0">
                    <a:pos x="2" y="108"/>
                  </a:cxn>
                  <a:cxn ang="0">
                    <a:pos x="0" y="109"/>
                  </a:cxn>
                  <a:cxn ang="0">
                    <a:pos x="2" y="113"/>
                  </a:cxn>
                  <a:cxn ang="0">
                    <a:pos x="2" y="113"/>
                  </a:cxn>
                  <a:cxn ang="0">
                    <a:pos x="4" y="115"/>
                  </a:cxn>
                  <a:cxn ang="0">
                    <a:pos x="6" y="117"/>
                  </a:cxn>
                  <a:cxn ang="0">
                    <a:pos x="8" y="117"/>
                  </a:cxn>
                  <a:cxn ang="0">
                    <a:pos x="11" y="117"/>
                  </a:cxn>
                  <a:cxn ang="0">
                    <a:pos x="11" y="117"/>
                  </a:cxn>
                  <a:cxn ang="0">
                    <a:pos x="271" y="14"/>
                  </a:cxn>
                  <a:cxn ang="0">
                    <a:pos x="271" y="14"/>
                  </a:cxn>
                  <a:cxn ang="0">
                    <a:pos x="272" y="12"/>
                  </a:cxn>
                  <a:cxn ang="0">
                    <a:pos x="274" y="11"/>
                  </a:cxn>
                  <a:cxn ang="0">
                    <a:pos x="274" y="7"/>
                  </a:cxn>
                  <a:cxn ang="0">
                    <a:pos x="274" y="5"/>
                  </a:cxn>
                  <a:cxn ang="0">
                    <a:pos x="274" y="5"/>
                  </a:cxn>
                  <a:cxn ang="0">
                    <a:pos x="272" y="2"/>
                  </a:cxn>
                  <a:cxn ang="0">
                    <a:pos x="271" y="0"/>
                  </a:cxn>
                  <a:cxn ang="0">
                    <a:pos x="267" y="0"/>
                  </a:cxn>
                  <a:cxn ang="0">
                    <a:pos x="265" y="0"/>
                  </a:cxn>
                </a:cxnLst>
                <a:rect l="0" t="0" r="r" b="b"/>
                <a:pathLst>
                  <a:path w="274" h="117">
                    <a:moveTo>
                      <a:pt x="265" y="0"/>
                    </a:moveTo>
                    <a:lnTo>
                      <a:pt x="265" y="0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09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4" y="115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271" y="14"/>
                    </a:lnTo>
                    <a:lnTo>
                      <a:pt x="271" y="14"/>
                    </a:lnTo>
                    <a:lnTo>
                      <a:pt x="272" y="12"/>
                    </a:lnTo>
                    <a:lnTo>
                      <a:pt x="274" y="11"/>
                    </a:lnTo>
                    <a:lnTo>
                      <a:pt x="274" y="7"/>
                    </a:lnTo>
                    <a:lnTo>
                      <a:pt x="274" y="5"/>
                    </a:lnTo>
                    <a:lnTo>
                      <a:pt x="274" y="5"/>
                    </a:lnTo>
                    <a:lnTo>
                      <a:pt x="272" y="2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6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5" name="Freeform 281"/>
              <p:cNvSpPr>
                <a:spLocks/>
              </p:cNvSpPr>
              <p:nvPr/>
            </p:nvSpPr>
            <p:spPr bwMode="auto">
              <a:xfrm>
                <a:off x="3015658" y="5045422"/>
                <a:ext cx="846138" cy="17621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525" y="0"/>
                  </a:cxn>
                  <a:cxn ang="0">
                    <a:pos x="265" y="49"/>
                  </a:cxn>
                  <a:cxn ang="0">
                    <a:pos x="6" y="99"/>
                  </a:cxn>
                  <a:cxn ang="0">
                    <a:pos x="6" y="99"/>
                  </a:cxn>
                  <a:cxn ang="0">
                    <a:pos x="4" y="99"/>
                  </a:cxn>
                  <a:cxn ang="0">
                    <a:pos x="2" y="101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2" y="109"/>
                  </a:cxn>
                  <a:cxn ang="0">
                    <a:pos x="4" y="111"/>
                  </a:cxn>
                  <a:cxn ang="0">
                    <a:pos x="6" y="111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269" y="64"/>
                  </a:cxn>
                  <a:cxn ang="0">
                    <a:pos x="526" y="14"/>
                  </a:cxn>
                  <a:cxn ang="0">
                    <a:pos x="526" y="14"/>
                  </a:cxn>
                  <a:cxn ang="0">
                    <a:pos x="530" y="12"/>
                  </a:cxn>
                  <a:cxn ang="0">
                    <a:pos x="532" y="11"/>
                  </a:cxn>
                  <a:cxn ang="0">
                    <a:pos x="532" y="9"/>
                  </a:cxn>
                  <a:cxn ang="0">
                    <a:pos x="533" y="5"/>
                  </a:cxn>
                  <a:cxn ang="0">
                    <a:pos x="533" y="5"/>
                  </a:cxn>
                  <a:cxn ang="0">
                    <a:pos x="532" y="4"/>
                  </a:cxn>
                  <a:cxn ang="0">
                    <a:pos x="530" y="2"/>
                  </a:cxn>
                  <a:cxn ang="0">
                    <a:pos x="526" y="0"/>
                  </a:cxn>
                  <a:cxn ang="0">
                    <a:pos x="525" y="0"/>
                  </a:cxn>
                  <a:cxn ang="0">
                    <a:pos x="525" y="0"/>
                  </a:cxn>
                </a:cxnLst>
                <a:rect l="0" t="0" r="r" b="b"/>
                <a:pathLst>
                  <a:path w="533" h="111">
                    <a:moveTo>
                      <a:pt x="525" y="0"/>
                    </a:moveTo>
                    <a:lnTo>
                      <a:pt x="525" y="0"/>
                    </a:lnTo>
                    <a:lnTo>
                      <a:pt x="265" y="49"/>
                    </a:lnTo>
                    <a:lnTo>
                      <a:pt x="6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269" y="64"/>
                    </a:lnTo>
                    <a:lnTo>
                      <a:pt x="526" y="14"/>
                    </a:lnTo>
                    <a:lnTo>
                      <a:pt x="526" y="14"/>
                    </a:lnTo>
                    <a:lnTo>
                      <a:pt x="530" y="12"/>
                    </a:lnTo>
                    <a:lnTo>
                      <a:pt x="532" y="11"/>
                    </a:lnTo>
                    <a:lnTo>
                      <a:pt x="532" y="9"/>
                    </a:lnTo>
                    <a:lnTo>
                      <a:pt x="533" y="5"/>
                    </a:lnTo>
                    <a:lnTo>
                      <a:pt x="533" y="5"/>
                    </a:lnTo>
                    <a:lnTo>
                      <a:pt x="532" y="4"/>
                    </a:lnTo>
                    <a:lnTo>
                      <a:pt x="530" y="2"/>
                    </a:lnTo>
                    <a:lnTo>
                      <a:pt x="526" y="0"/>
                    </a:lnTo>
                    <a:lnTo>
                      <a:pt x="525" y="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6" name="Freeform 282"/>
              <p:cNvSpPr>
                <a:spLocks/>
              </p:cNvSpPr>
              <p:nvPr/>
            </p:nvSpPr>
            <p:spPr bwMode="auto">
              <a:xfrm>
                <a:off x="3015658" y="5045422"/>
                <a:ext cx="846138" cy="176213"/>
              </a:xfrm>
              <a:custGeom>
                <a:avLst/>
                <a:gdLst/>
                <a:ahLst/>
                <a:cxnLst>
                  <a:cxn ang="0">
                    <a:pos x="525" y="0"/>
                  </a:cxn>
                  <a:cxn ang="0">
                    <a:pos x="525" y="0"/>
                  </a:cxn>
                  <a:cxn ang="0">
                    <a:pos x="265" y="49"/>
                  </a:cxn>
                  <a:cxn ang="0">
                    <a:pos x="6" y="99"/>
                  </a:cxn>
                  <a:cxn ang="0">
                    <a:pos x="6" y="99"/>
                  </a:cxn>
                  <a:cxn ang="0">
                    <a:pos x="4" y="99"/>
                  </a:cxn>
                  <a:cxn ang="0">
                    <a:pos x="2" y="101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2" y="109"/>
                  </a:cxn>
                  <a:cxn ang="0">
                    <a:pos x="4" y="111"/>
                  </a:cxn>
                  <a:cxn ang="0">
                    <a:pos x="6" y="111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269" y="64"/>
                  </a:cxn>
                  <a:cxn ang="0">
                    <a:pos x="526" y="14"/>
                  </a:cxn>
                  <a:cxn ang="0">
                    <a:pos x="526" y="14"/>
                  </a:cxn>
                  <a:cxn ang="0">
                    <a:pos x="530" y="12"/>
                  </a:cxn>
                  <a:cxn ang="0">
                    <a:pos x="532" y="11"/>
                  </a:cxn>
                  <a:cxn ang="0">
                    <a:pos x="532" y="9"/>
                  </a:cxn>
                  <a:cxn ang="0">
                    <a:pos x="533" y="5"/>
                  </a:cxn>
                  <a:cxn ang="0">
                    <a:pos x="533" y="5"/>
                  </a:cxn>
                  <a:cxn ang="0">
                    <a:pos x="532" y="4"/>
                  </a:cxn>
                  <a:cxn ang="0">
                    <a:pos x="530" y="2"/>
                  </a:cxn>
                  <a:cxn ang="0">
                    <a:pos x="526" y="0"/>
                  </a:cxn>
                  <a:cxn ang="0">
                    <a:pos x="525" y="0"/>
                  </a:cxn>
                  <a:cxn ang="0">
                    <a:pos x="525" y="0"/>
                  </a:cxn>
                </a:cxnLst>
                <a:rect l="0" t="0" r="r" b="b"/>
                <a:pathLst>
                  <a:path w="533" h="111">
                    <a:moveTo>
                      <a:pt x="525" y="0"/>
                    </a:moveTo>
                    <a:lnTo>
                      <a:pt x="525" y="0"/>
                    </a:lnTo>
                    <a:lnTo>
                      <a:pt x="265" y="49"/>
                    </a:lnTo>
                    <a:lnTo>
                      <a:pt x="6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269" y="64"/>
                    </a:lnTo>
                    <a:lnTo>
                      <a:pt x="526" y="14"/>
                    </a:lnTo>
                    <a:lnTo>
                      <a:pt x="526" y="14"/>
                    </a:lnTo>
                    <a:lnTo>
                      <a:pt x="530" y="12"/>
                    </a:lnTo>
                    <a:lnTo>
                      <a:pt x="532" y="11"/>
                    </a:lnTo>
                    <a:lnTo>
                      <a:pt x="532" y="9"/>
                    </a:lnTo>
                    <a:lnTo>
                      <a:pt x="533" y="5"/>
                    </a:lnTo>
                    <a:lnTo>
                      <a:pt x="533" y="5"/>
                    </a:lnTo>
                    <a:lnTo>
                      <a:pt x="532" y="4"/>
                    </a:lnTo>
                    <a:lnTo>
                      <a:pt x="530" y="2"/>
                    </a:lnTo>
                    <a:lnTo>
                      <a:pt x="526" y="0"/>
                    </a:lnTo>
                    <a:lnTo>
                      <a:pt x="525" y="0"/>
                    </a:lnTo>
                    <a:lnTo>
                      <a:pt x="52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7" name="Freeform 283"/>
              <p:cNvSpPr>
                <a:spLocks/>
              </p:cNvSpPr>
              <p:nvPr/>
            </p:nvSpPr>
            <p:spPr bwMode="auto">
              <a:xfrm>
                <a:off x="2194920" y="5045422"/>
                <a:ext cx="1255713" cy="165100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82" y="0"/>
                  </a:cxn>
                  <a:cxn ang="0">
                    <a:pos x="588" y="25"/>
                  </a:cxn>
                  <a:cxn ang="0">
                    <a:pos x="394" y="48"/>
                  </a:cxn>
                  <a:cxn ang="0">
                    <a:pos x="199" y="69"/>
                  </a:cxn>
                  <a:cxn ang="0">
                    <a:pos x="5" y="90"/>
                  </a:cxn>
                  <a:cxn ang="0">
                    <a:pos x="5" y="90"/>
                  </a:cxn>
                  <a:cxn ang="0">
                    <a:pos x="4" y="90"/>
                  </a:cxn>
                  <a:cxn ang="0">
                    <a:pos x="0" y="92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101"/>
                  </a:cxn>
                  <a:cxn ang="0">
                    <a:pos x="2" y="102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7" y="104"/>
                  </a:cxn>
                  <a:cxn ang="0">
                    <a:pos x="201" y="83"/>
                  </a:cxn>
                  <a:cxn ang="0">
                    <a:pos x="395" y="62"/>
                  </a:cxn>
                  <a:cxn ang="0">
                    <a:pos x="590" y="39"/>
                  </a:cxn>
                  <a:cxn ang="0">
                    <a:pos x="784" y="14"/>
                  </a:cxn>
                  <a:cxn ang="0">
                    <a:pos x="784" y="14"/>
                  </a:cxn>
                  <a:cxn ang="0">
                    <a:pos x="787" y="12"/>
                  </a:cxn>
                  <a:cxn ang="0">
                    <a:pos x="789" y="11"/>
                  </a:cxn>
                  <a:cxn ang="0">
                    <a:pos x="791" y="9"/>
                  </a:cxn>
                  <a:cxn ang="0">
                    <a:pos x="791" y="5"/>
                  </a:cxn>
                  <a:cxn ang="0">
                    <a:pos x="791" y="5"/>
                  </a:cxn>
                  <a:cxn ang="0">
                    <a:pos x="789" y="4"/>
                  </a:cxn>
                  <a:cxn ang="0">
                    <a:pos x="787" y="2"/>
                  </a:cxn>
                  <a:cxn ang="0">
                    <a:pos x="786" y="0"/>
                  </a:cxn>
                  <a:cxn ang="0">
                    <a:pos x="782" y="0"/>
                  </a:cxn>
                </a:cxnLst>
                <a:rect l="0" t="0" r="r" b="b"/>
                <a:pathLst>
                  <a:path w="791" h="104">
                    <a:moveTo>
                      <a:pt x="782" y="0"/>
                    </a:moveTo>
                    <a:lnTo>
                      <a:pt x="782" y="0"/>
                    </a:lnTo>
                    <a:lnTo>
                      <a:pt x="588" y="25"/>
                    </a:lnTo>
                    <a:lnTo>
                      <a:pt x="394" y="48"/>
                    </a:lnTo>
                    <a:lnTo>
                      <a:pt x="199" y="69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2" y="102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201" y="83"/>
                    </a:lnTo>
                    <a:lnTo>
                      <a:pt x="395" y="62"/>
                    </a:lnTo>
                    <a:lnTo>
                      <a:pt x="590" y="39"/>
                    </a:lnTo>
                    <a:lnTo>
                      <a:pt x="784" y="14"/>
                    </a:lnTo>
                    <a:lnTo>
                      <a:pt x="784" y="14"/>
                    </a:lnTo>
                    <a:lnTo>
                      <a:pt x="787" y="12"/>
                    </a:lnTo>
                    <a:lnTo>
                      <a:pt x="789" y="11"/>
                    </a:lnTo>
                    <a:lnTo>
                      <a:pt x="791" y="9"/>
                    </a:lnTo>
                    <a:lnTo>
                      <a:pt x="791" y="5"/>
                    </a:lnTo>
                    <a:lnTo>
                      <a:pt x="791" y="5"/>
                    </a:lnTo>
                    <a:lnTo>
                      <a:pt x="789" y="4"/>
                    </a:lnTo>
                    <a:lnTo>
                      <a:pt x="787" y="2"/>
                    </a:lnTo>
                    <a:lnTo>
                      <a:pt x="786" y="0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8" name="Freeform 284"/>
              <p:cNvSpPr>
                <a:spLocks/>
              </p:cNvSpPr>
              <p:nvPr/>
            </p:nvSpPr>
            <p:spPr bwMode="auto">
              <a:xfrm>
                <a:off x="2194920" y="5045422"/>
                <a:ext cx="1255713" cy="165100"/>
              </a:xfrm>
              <a:custGeom>
                <a:avLst/>
                <a:gdLst/>
                <a:ahLst/>
                <a:cxnLst>
                  <a:cxn ang="0">
                    <a:pos x="782" y="0"/>
                  </a:cxn>
                  <a:cxn ang="0">
                    <a:pos x="782" y="0"/>
                  </a:cxn>
                  <a:cxn ang="0">
                    <a:pos x="588" y="25"/>
                  </a:cxn>
                  <a:cxn ang="0">
                    <a:pos x="394" y="48"/>
                  </a:cxn>
                  <a:cxn ang="0">
                    <a:pos x="199" y="69"/>
                  </a:cxn>
                  <a:cxn ang="0">
                    <a:pos x="5" y="90"/>
                  </a:cxn>
                  <a:cxn ang="0">
                    <a:pos x="5" y="90"/>
                  </a:cxn>
                  <a:cxn ang="0">
                    <a:pos x="4" y="90"/>
                  </a:cxn>
                  <a:cxn ang="0">
                    <a:pos x="0" y="92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101"/>
                  </a:cxn>
                  <a:cxn ang="0">
                    <a:pos x="2" y="102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7" y="104"/>
                  </a:cxn>
                  <a:cxn ang="0">
                    <a:pos x="201" y="83"/>
                  </a:cxn>
                  <a:cxn ang="0">
                    <a:pos x="395" y="62"/>
                  </a:cxn>
                  <a:cxn ang="0">
                    <a:pos x="590" y="39"/>
                  </a:cxn>
                  <a:cxn ang="0">
                    <a:pos x="784" y="14"/>
                  </a:cxn>
                  <a:cxn ang="0">
                    <a:pos x="784" y="14"/>
                  </a:cxn>
                  <a:cxn ang="0">
                    <a:pos x="787" y="12"/>
                  </a:cxn>
                  <a:cxn ang="0">
                    <a:pos x="789" y="11"/>
                  </a:cxn>
                  <a:cxn ang="0">
                    <a:pos x="791" y="9"/>
                  </a:cxn>
                  <a:cxn ang="0">
                    <a:pos x="791" y="5"/>
                  </a:cxn>
                  <a:cxn ang="0">
                    <a:pos x="791" y="5"/>
                  </a:cxn>
                  <a:cxn ang="0">
                    <a:pos x="789" y="4"/>
                  </a:cxn>
                  <a:cxn ang="0">
                    <a:pos x="787" y="2"/>
                  </a:cxn>
                  <a:cxn ang="0">
                    <a:pos x="786" y="0"/>
                  </a:cxn>
                  <a:cxn ang="0">
                    <a:pos x="782" y="0"/>
                  </a:cxn>
                </a:cxnLst>
                <a:rect l="0" t="0" r="r" b="b"/>
                <a:pathLst>
                  <a:path w="791" h="104">
                    <a:moveTo>
                      <a:pt x="782" y="0"/>
                    </a:moveTo>
                    <a:lnTo>
                      <a:pt x="782" y="0"/>
                    </a:lnTo>
                    <a:lnTo>
                      <a:pt x="588" y="25"/>
                    </a:lnTo>
                    <a:lnTo>
                      <a:pt x="394" y="48"/>
                    </a:lnTo>
                    <a:lnTo>
                      <a:pt x="199" y="69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0" y="92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2" y="102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7" y="104"/>
                    </a:lnTo>
                    <a:lnTo>
                      <a:pt x="201" y="83"/>
                    </a:lnTo>
                    <a:lnTo>
                      <a:pt x="395" y="62"/>
                    </a:lnTo>
                    <a:lnTo>
                      <a:pt x="590" y="39"/>
                    </a:lnTo>
                    <a:lnTo>
                      <a:pt x="784" y="14"/>
                    </a:lnTo>
                    <a:lnTo>
                      <a:pt x="784" y="14"/>
                    </a:lnTo>
                    <a:lnTo>
                      <a:pt x="787" y="12"/>
                    </a:lnTo>
                    <a:lnTo>
                      <a:pt x="789" y="11"/>
                    </a:lnTo>
                    <a:lnTo>
                      <a:pt x="791" y="9"/>
                    </a:lnTo>
                    <a:lnTo>
                      <a:pt x="791" y="5"/>
                    </a:lnTo>
                    <a:lnTo>
                      <a:pt x="791" y="5"/>
                    </a:lnTo>
                    <a:lnTo>
                      <a:pt x="789" y="4"/>
                    </a:lnTo>
                    <a:lnTo>
                      <a:pt x="787" y="2"/>
                    </a:lnTo>
                    <a:lnTo>
                      <a:pt x="786" y="0"/>
                    </a:lnTo>
                    <a:lnTo>
                      <a:pt x="782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49" name="Freeform 285"/>
              <p:cNvSpPr>
                <a:spLocks/>
              </p:cNvSpPr>
              <p:nvPr/>
            </p:nvSpPr>
            <p:spPr bwMode="auto">
              <a:xfrm>
                <a:off x="5482633" y="5045422"/>
                <a:ext cx="846138" cy="176213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264" y="64"/>
                  </a:cxn>
                  <a:cxn ang="0">
                    <a:pos x="524" y="111"/>
                  </a:cxn>
                  <a:cxn ang="0">
                    <a:pos x="524" y="111"/>
                  </a:cxn>
                  <a:cxn ang="0">
                    <a:pos x="527" y="111"/>
                  </a:cxn>
                  <a:cxn ang="0">
                    <a:pos x="529" y="111"/>
                  </a:cxn>
                  <a:cxn ang="0">
                    <a:pos x="531" y="109"/>
                  </a:cxn>
                  <a:cxn ang="0">
                    <a:pos x="533" y="106"/>
                  </a:cxn>
                  <a:cxn ang="0">
                    <a:pos x="533" y="106"/>
                  </a:cxn>
                  <a:cxn ang="0">
                    <a:pos x="533" y="104"/>
                  </a:cxn>
                  <a:cxn ang="0">
                    <a:pos x="531" y="101"/>
                  </a:cxn>
                  <a:cxn ang="0">
                    <a:pos x="529" y="99"/>
                  </a:cxn>
                  <a:cxn ang="0">
                    <a:pos x="527" y="99"/>
                  </a:cxn>
                  <a:cxn ang="0">
                    <a:pos x="527" y="99"/>
                  </a:cxn>
                  <a:cxn ang="0">
                    <a:pos x="268" y="4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7" y="14"/>
                  </a:cxn>
                </a:cxnLst>
                <a:rect l="0" t="0" r="r" b="b"/>
                <a:pathLst>
                  <a:path w="533" h="111">
                    <a:moveTo>
                      <a:pt x="7" y="14"/>
                    </a:moveTo>
                    <a:lnTo>
                      <a:pt x="7" y="14"/>
                    </a:lnTo>
                    <a:lnTo>
                      <a:pt x="264" y="64"/>
                    </a:lnTo>
                    <a:lnTo>
                      <a:pt x="524" y="111"/>
                    </a:lnTo>
                    <a:lnTo>
                      <a:pt x="524" y="111"/>
                    </a:lnTo>
                    <a:lnTo>
                      <a:pt x="527" y="111"/>
                    </a:lnTo>
                    <a:lnTo>
                      <a:pt x="529" y="111"/>
                    </a:lnTo>
                    <a:lnTo>
                      <a:pt x="531" y="109"/>
                    </a:lnTo>
                    <a:lnTo>
                      <a:pt x="533" y="106"/>
                    </a:lnTo>
                    <a:lnTo>
                      <a:pt x="533" y="106"/>
                    </a:lnTo>
                    <a:lnTo>
                      <a:pt x="533" y="104"/>
                    </a:lnTo>
                    <a:lnTo>
                      <a:pt x="531" y="101"/>
                    </a:lnTo>
                    <a:lnTo>
                      <a:pt x="529" y="99"/>
                    </a:lnTo>
                    <a:lnTo>
                      <a:pt x="527" y="99"/>
                    </a:lnTo>
                    <a:lnTo>
                      <a:pt x="527" y="99"/>
                    </a:lnTo>
                    <a:lnTo>
                      <a:pt x="268" y="4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0" name="Freeform 286"/>
              <p:cNvSpPr>
                <a:spLocks/>
              </p:cNvSpPr>
              <p:nvPr/>
            </p:nvSpPr>
            <p:spPr bwMode="auto">
              <a:xfrm>
                <a:off x="5482633" y="5045422"/>
                <a:ext cx="846138" cy="176213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264" y="64"/>
                  </a:cxn>
                  <a:cxn ang="0">
                    <a:pos x="524" y="111"/>
                  </a:cxn>
                  <a:cxn ang="0">
                    <a:pos x="524" y="111"/>
                  </a:cxn>
                  <a:cxn ang="0">
                    <a:pos x="527" y="111"/>
                  </a:cxn>
                  <a:cxn ang="0">
                    <a:pos x="529" y="111"/>
                  </a:cxn>
                  <a:cxn ang="0">
                    <a:pos x="531" y="109"/>
                  </a:cxn>
                  <a:cxn ang="0">
                    <a:pos x="533" y="106"/>
                  </a:cxn>
                  <a:cxn ang="0">
                    <a:pos x="533" y="106"/>
                  </a:cxn>
                  <a:cxn ang="0">
                    <a:pos x="533" y="104"/>
                  </a:cxn>
                  <a:cxn ang="0">
                    <a:pos x="531" y="101"/>
                  </a:cxn>
                  <a:cxn ang="0">
                    <a:pos x="529" y="99"/>
                  </a:cxn>
                  <a:cxn ang="0">
                    <a:pos x="527" y="99"/>
                  </a:cxn>
                  <a:cxn ang="0">
                    <a:pos x="527" y="99"/>
                  </a:cxn>
                  <a:cxn ang="0">
                    <a:pos x="268" y="4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7" y="14"/>
                  </a:cxn>
                </a:cxnLst>
                <a:rect l="0" t="0" r="r" b="b"/>
                <a:pathLst>
                  <a:path w="533" h="111">
                    <a:moveTo>
                      <a:pt x="7" y="14"/>
                    </a:moveTo>
                    <a:lnTo>
                      <a:pt x="7" y="14"/>
                    </a:lnTo>
                    <a:lnTo>
                      <a:pt x="264" y="64"/>
                    </a:lnTo>
                    <a:lnTo>
                      <a:pt x="524" y="111"/>
                    </a:lnTo>
                    <a:lnTo>
                      <a:pt x="524" y="111"/>
                    </a:lnTo>
                    <a:lnTo>
                      <a:pt x="527" y="111"/>
                    </a:lnTo>
                    <a:lnTo>
                      <a:pt x="529" y="111"/>
                    </a:lnTo>
                    <a:lnTo>
                      <a:pt x="531" y="109"/>
                    </a:lnTo>
                    <a:lnTo>
                      <a:pt x="533" y="106"/>
                    </a:lnTo>
                    <a:lnTo>
                      <a:pt x="533" y="106"/>
                    </a:lnTo>
                    <a:lnTo>
                      <a:pt x="533" y="104"/>
                    </a:lnTo>
                    <a:lnTo>
                      <a:pt x="531" y="101"/>
                    </a:lnTo>
                    <a:lnTo>
                      <a:pt x="529" y="99"/>
                    </a:lnTo>
                    <a:lnTo>
                      <a:pt x="527" y="99"/>
                    </a:lnTo>
                    <a:lnTo>
                      <a:pt x="527" y="99"/>
                    </a:lnTo>
                    <a:lnTo>
                      <a:pt x="268" y="4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1" name="Freeform 287"/>
              <p:cNvSpPr>
                <a:spLocks/>
              </p:cNvSpPr>
              <p:nvPr/>
            </p:nvSpPr>
            <p:spPr bwMode="auto">
              <a:xfrm>
                <a:off x="5893795" y="5045422"/>
                <a:ext cx="1255713" cy="165100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201" y="39"/>
                  </a:cxn>
                  <a:cxn ang="0">
                    <a:pos x="396" y="62"/>
                  </a:cxn>
                  <a:cxn ang="0">
                    <a:pos x="590" y="83"/>
                  </a:cxn>
                  <a:cxn ang="0">
                    <a:pos x="784" y="104"/>
                  </a:cxn>
                  <a:cxn ang="0">
                    <a:pos x="784" y="104"/>
                  </a:cxn>
                  <a:cxn ang="0">
                    <a:pos x="787" y="104"/>
                  </a:cxn>
                  <a:cxn ang="0">
                    <a:pos x="789" y="102"/>
                  </a:cxn>
                  <a:cxn ang="0">
                    <a:pos x="791" y="101"/>
                  </a:cxn>
                  <a:cxn ang="0">
                    <a:pos x="791" y="97"/>
                  </a:cxn>
                  <a:cxn ang="0">
                    <a:pos x="791" y="97"/>
                  </a:cxn>
                  <a:cxn ang="0">
                    <a:pos x="791" y="95"/>
                  </a:cxn>
                  <a:cxn ang="0">
                    <a:pos x="789" y="92"/>
                  </a:cxn>
                  <a:cxn ang="0">
                    <a:pos x="787" y="90"/>
                  </a:cxn>
                  <a:cxn ang="0">
                    <a:pos x="786" y="90"/>
                  </a:cxn>
                  <a:cxn ang="0">
                    <a:pos x="786" y="90"/>
                  </a:cxn>
                  <a:cxn ang="0">
                    <a:pos x="592" y="69"/>
                  </a:cxn>
                  <a:cxn ang="0">
                    <a:pos x="397" y="48"/>
                  </a:cxn>
                  <a:cxn ang="0">
                    <a:pos x="203" y="25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4"/>
                  </a:cxn>
                </a:cxnLst>
                <a:rect l="0" t="0" r="r" b="b"/>
                <a:pathLst>
                  <a:path w="791" h="104">
                    <a:moveTo>
                      <a:pt x="7" y="14"/>
                    </a:moveTo>
                    <a:lnTo>
                      <a:pt x="7" y="14"/>
                    </a:lnTo>
                    <a:lnTo>
                      <a:pt x="201" y="39"/>
                    </a:lnTo>
                    <a:lnTo>
                      <a:pt x="396" y="62"/>
                    </a:lnTo>
                    <a:lnTo>
                      <a:pt x="590" y="83"/>
                    </a:lnTo>
                    <a:lnTo>
                      <a:pt x="784" y="104"/>
                    </a:lnTo>
                    <a:lnTo>
                      <a:pt x="784" y="104"/>
                    </a:lnTo>
                    <a:lnTo>
                      <a:pt x="787" y="104"/>
                    </a:lnTo>
                    <a:lnTo>
                      <a:pt x="789" y="102"/>
                    </a:lnTo>
                    <a:lnTo>
                      <a:pt x="791" y="101"/>
                    </a:lnTo>
                    <a:lnTo>
                      <a:pt x="791" y="97"/>
                    </a:lnTo>
                    <a:lnTo>
                      <a:pt x="791" y="97"/>
                    </a:lnTo>
                    <a:lnTo>
                      <a:pt x="791" y="95"/>
                    </a:lnTo>
                    <a:lnTo>
                      <a:pt x="789" y="92"/>
                    </a:lnTo>
                    <a:lnTo>
                      <a:pt x="787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592" y="69"/>
                    </a:lnTo>
                    <a:lnTo>
                      <a:pt x="397" y="48"/>
                    </a:lnTo>
                    <a:lnTo>
                      <a:pt x="203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2" name="Freeform 288"/>
              <p:cNvSpPr>
                <a:spLocks/>
              </p:cNvSpPr>
              <p:nvPr/>
            </p:nvSpPr>
            <p:spPr bwMode="auto">
              <a:xfrm>
                <a:off x="5893795" y="5045422"/>
                <a:ext cx="1255713" cy="165100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4"/>
                  </a:cxn>
                  <a:cxn ang="0">
                    <a:pos x="201" y="39"/>
                  </a:cxn>
                  <a:cxn ang="0">
                    <a:pos x="396" y="62"/>
                  </a:cxn>
                  <a:cxn ang="0">
                    <a:pos x="590" y="83"/>
                  </a:cxn>
                  <a:cxn ang="0">
                    <a:pos x="784" y="104"/>
                  </a:cxn>
                  <a:cxn ang="0">
                    <a:pos x="784" y="104"/>
                  </a:cxn>
                  <a:cxn ang="0">
                    <a:pos x="787" y="104"/>
                  </a:cxn>
                  <a:cxn ang="0">
                    <a:pos x="789" y="102"/>
                  </a:cxn>
                  <a:cxn ang="0">
                    <a:pos x="791" y="101"/>
                  </a:cxn>
                  <a:cxn ang="0">
                    <a:pos x="791" y="97"/>
                  </a:cxn>
                  <a:cxn ang="0">
                    <a:pos x="791" y="97"/>
                  </a:cxn>
                  <a:cxn ang="0">
                    <a:pos x="791" y="95"/>
                  </a:cxn>
                  <a:cxn ang="0">
                    <a:pos x="789" y="92"/>
                  </a:cxn>
                  <a:cxn ang="0">
                    <a:pos x="787" y="90"/>
                  </a:cxn>
                  <a:cxn ang="0">
                    <a:pos x="786" y="90"/>
                  </a:cxn>
                  <a:cxn ang="0">
                    <a:pos x="786" y="90"/>
                  </a:cxn>
                  <a:cxn ang="0">
                    <a:pos x="592" y="69"/>
                  </a:cxn>
                  <a:cxn ang="0">
                    <a:pos x="397" y="48"/>
                  </a:cxn>
                  <a:cxn ang="0">
                    <a:pos x="203" y="25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7" y="14"/>
                  </a:cxn>
                </a:cxnLst>
                <a:rect l="0" t="0" r="r" b="b"/>
                <a:pathLst>
                  <a:path w="791" h="104">
                    <a:moveTo>
                      <a:pt x="7" y="14"/>
                    </a:moveTo>
                    <a:lnTo>
                      <a:pt x="7" y="14"/>
                    </a:lnTo>
                    <a:lnTo>
                      <a:pt x="201" y="39"/>
                    </a:lnTo>
                    <a:lnTo>
                      <a:pt x="396" y="62"/>
                    </a:lnTo>
                    <a:lnTo>
                      <a:pt x="590" y="83"/>
                    </a:lnTo>
                    <a:lnTo>
                      <a:pt x="784" y="104"/>
                    </a:lnTo>
                    <a:lnTo>
                      <a:pt x="784" y="104"/>
                    </a:lnTo>
                    <a:lnTo>
                      <a:pt x="787" y="104"/>
                    </a:lnTo>
                    <a:lnTo>
                      <a:pt x="789" y="102"/>
                    </a:lnTo>
                    <a:lnTo>
                      <a:pt x="791" y="101"/>
                    </a:lnTo>
                    <a:lnTo>
                      <a:pt x="791" y="97"/>
                    </a:lnTo>
                    <a:lnTo>
                      <a:pt x="791" y="97"/>
                    </a:lnTo>
                    <a:lnTo>
                      <a:pt x="791" y="95"/>
                    </a:lnTo>
                    <a:lnTo>
                      <a:pt x="789" y="92"/>
                    </a:lnTo>
                    <a:lnTo>
                      <a:pt x="787" y="90"/>
                    </a:lnTo>
                    <a:lnTo>
                      <a:pt x="786" y="90"/>
                    </a:lnTo>
                    <a:lnTo>
                      <a:pt x="786" y="90"/>
                    </a:lnTo>
                    <a:lnTo>
                      <a:pt x="592" y="69"/>
                    </a:lnTo>
                    <a:lnTo>
                      <a:pt x="397" y="48"/>
                    </a:lnTo>
                    <a:lnTo>
                      <a:pt x="203" y="2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3" name="Freeform 289"/>
              <p:cNvSpPr>
                <a:spLocks/>
              </p:cNvSpPr>
              <p:nvPr/>
            </p:nvSpPr>
            <p:spPr bwMode="auto">
              <a:xfrm>
                <a:off x="5073058" y="5045422"/>
                <a:ext cx="434975" cy="185738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4"/>
                  </a:cxn>
                  <a:cxn ang="0">
                    <a:pos x="263" y="117"/>
                  </a:cxn>
                  <a:cxn ang="0">
                    <a:pos x="263" y="117"/>
                  </a:cxn>
                  <a:cxn ang="0">
                    <a:pos x="266" y="117"/>
                  </a:cxn>
                  <a:cxn ang="0">
                    <a:pos x="268" y="117"/>
                  </a:cxn>
                  <a:cxn ang="0">
                    <a:pos x="270" y="115"/>
                  </a:cxn>
                  <a:cxn ang="0">
                    <a:pos x="272" y="113"/>
                  </a:cxn>
                  <a:cxn ang="0">
                    <a:pos x="272" y="113"/>
                  </a:cxn>
                  <a:cxn ang="0">
                    <a:pos x="274" y="109"/>
                  </a:cxn>
                  <a:cxn ang="0">
                    <a:pos x="272" y="108"/>
                  </a:cxn>
                  <a:cxn ang="0">
                    <a:pos x="270" y="104"/>
                  </a:cxn>
                  <a:cxn ang="0">
                    <a:pos x="268" y="104"/>
                  </a:cxn>
                  <a:cxn ang="0">
                    <a:pos x="268" y="10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3" y="14"/>
                  </a:cxn>
                </a:cxnLst>
                <a:rect l="0" t="0" r="r" b="b"/>
                <a:pathLst>
                  <a:path w="274" h="117">
                    <a:moveTo>
                      <a:pt x="3" y="14"/>
                    </a:moveTo>
                    <a:lnTo>
                      <a:pt x="3" y="14"/>
                    </a:lnTo>
                    <a:lnTo>
                      <a:pt x="263" y="117"/>
                    </a:lnTo>
                    <a:lnTo>
                      <a:pt x="263" y="117"/>
                    </a:lnTo>
                    <a:lnTo>
                      <a:pt x="266" y="117"/>
                    </a:lnTo>
                    <a:lnTo>
                      <a:pt x="268" y="117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74" y="109"/>
                    </a:lnTo>
                    <a:lnTo>
                      <a:pt x="272" y="108"/>
                    </a:lnTo>
                    <a:lnTo>
                      <a:pt x="270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4" name="Freeform 290"/>
              <p:cNvSpPr>
                <a:spLocks/>
              </p:cNvSpPr>
              <p:nvPr/>
            </p:nvSpPr>
            <p:spPr bwMode="auto">
              <a:xfrm>
                <a:off x="5073058" y="5045422"/>
                <a:ext cx="434975" cy="185738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4"/>
                  </a:cxn>
                  <a:cxn ang="0">
                    <a:pos x="263" y="117"/>
                  </a:cxn>
                  <a:cxn ang="0">
                    <a:pos x="263" y="117"/>
                  </a:cxn>
                  <a:cxn ang="0">
                    <a:pos x="266" y="117"/>
                  </a:cxn>
                  <a:cxn ang="0">
                    <a:pos x="268" y="117"/>
                  </a:cxn>
                  <a:cxn ang="0">
                    <a:pos x="270" y="115"/>
                  </a:cxn>
                  <a:cxn ang="0">
                    <a:pos x="272" y="113"/>
                  </a:cxn>
                  <a:cxn ang="0">
                    <a:pos x="272" y="113"/>
                  </a:cxn>
                  <a:cxn ang="0">
                    <a:pos x="274" y="109"/>
                  </a:cxn>
                  <a:cxn ang="0">
                    <a:pos x="272" y="108"/>
                  </a:cxn>
                  <a:cxn ang="0">
                    <a:pos x="270" y="104"/>
                  </a:cxn>
                  <a:cxn ang="0">
                    <a:pos x="268" y="104"/>
                  </a:cxn>
                  <a:cxn ang="0">
                    <a:pos x="268" y="10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3" y="14"/>
                  </a:cxn>
                </a:cxnLst>
                <a:rect l="0" t="0" r="r" b="b"/>
                <a:pathLst>
                  <a:path w="274" h="117">
                    <a:moveTo>
                      <a:pt x="3" y="14"/>
                    </a:moveTo>
                    <a:lnTo>
                      <a:pt x="3" y="14"/>
                    </a:lnTo>
                    <a:lnTo>
                      <a:pt x="263" y="117"/>
                    </a:lnTo>
                    <a:lnTo>
                      <a:pt x="263" y="117"/>
                    </a:lnTo>
                    <a:lnTo>
                      <a:pt x="266" y="117"/>
                    </a:lnTo>
                    <a:lnTo>
                      <a:pt x="268" y="117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74" y="109"/>
                    </a:lnTo>
                    <a:lnTo>
                      <a:pt x="272" y="108"/>
                    </a:lnTo>
                    <a:lnTo>
                      <a:pt x="270" y="104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3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55" name="Rectangle 296"/>
              <p:cNvSpPr>
                <a:spLocks noChangeArrowheads="1"/>
              </p:cNvSpPr>
              <p:nvPr/>
            </p:nvSpPr>
            <p:spPr bwMode="auto">
              <a:xfrm>
                <a:off x="6204943" y="5659793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56" name="Rectangle 297"/>
              <p:cNvSpPr>
                <a:spLocks noChangeArrowheads="1"/>
              </p:cNvSpPr>
              <p:nvPr/>
            </p:nvSpPr>
            <p:spPr bwMode="auto">
              <a:xfrm>
                <a:off x="6274797" y="5659790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57" name="Rectangle 298"/>
              <p:cNvSpPr>
                <a:spLocks noChangeArrowheads="1"/>
              </p:cNvSpPr>
              <p:nvPr/>
            </p:nvSpPr>
            <p:spPr bwMode="auto">
              <a:xfrm>
                <a:off x="6343059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58" name="Rectangle 301"/>
              <p:cNvSpPr>
                <a:spLocks noChangeArrowheads="1"/>
              </p:cNvSpPr>
              <p:nvPr/>
            </p:nvSpPr>
            <p:spPr bwMode="auto">
              <a:xfrm>
                <a:off x="6585947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59" name="Rectangle 304"/>
              <p:cNvSpPr>
                <a:spLocks noChangeArrowheads="1"/>
              </p:cNvSpPr>
              <p:nvPr/>
            </p:nvSpPr>
            <p:spPr bwMode="auto">
              <a:xfrm>
                <a:off x="6835184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60" name="Rectangle 305"/>
              <p:cNvSpPr>
                <a:spLocks noChangeArrowheads="1"/>
              </p:cNvSpPr>
              <p:nvPr/>
            </p:nvSpPr>
            <p:spPr bwMode="auto">
              <a:xfrm>
                <a:off x="6903446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61" name="Rectangle 306"/>
              <p:cNvSpPr>
                <a:spLocks noChangeArrowheads="1"/>
              </p:cNvSpPr>
              <p:nvPr/>
            </p:nvSpPr>
            <p:spPr bwMode="auto">
              <a:xfrm>
                <a:off x="6992346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162" name="Rectangle 307"/>
              <p:cNvSpPr>
                <a:spLocks noChangeArrowheads="1"/>
              </p:cNvSpPr>
              <p:nvPr/>
            </p:nvSpPr>
            <p:spPr bwMode="auto">
              <a:xfrm>
                <a:off x="7071721" y="5659787"/>
                <a:ext cx="156" cy="371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53064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ja-JP" sz="900" dirty="0" smtClean="0">
                  <a:latin typeface="Arial" pitchFamily="34" charset="0"/>
                  <a:ea typeface="ＭＳ Ｐゴシック" pitchFamily="50" charset="-128"/>
                </a:endParaRPr>
              </a:p>
            </p:txBody>
          </p:sp>
          <p:pic>
            <p:nvPicPr>
              <p:cNvPr id="2163" name="Picture 39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320208" y="5185122"/>
                <a:ext cx="50800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4" name="Picture 39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348783" y="5185122"/>
                <a:ext cx="33338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5" name="Picture 396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382120" y="5185122"/>
                <a:ext cx="25400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6" name="Picture 397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359895" y="5185122"/>
                <a:ext cx="41275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7" name="Picture 39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388470" y="5185122"/>
                <a:ext cx="293688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8" name="Picture 399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662270" y="5185122"/>
                <a:ext cx="260350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9" name="Picture 400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642470" y="5059710"/>
                <a:ext cx="6019800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0" name="Picture 401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393233" y="5051772"/>
                <a:ext cx="6473825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1" name="Picture 402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647608" y="5051772"/>
                <a:ext cx="41275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2" name="Picture 403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3861795" y="5051772"/>
                <a:ext cx="420688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3" name="Picture 404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026770" y="5126385"/>
                <a:ext cx="463550" cy="84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74" name="Picture 405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2180633" y="5126385"/>
                <a:ext cx="673100" cy="84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5" name="Freeform 645"/>
              <p:cNvSpPr>
                <a:spLocks/>
              </p:cNvSpPr>
              <p:nvPr/>
            </p:nvSpPr>
            <p:spPr bwMode="auto">
              <a:xfrm>
                <a:off x="7760695" y="5791547"/>
                <a:ext cx="198438" cy="144463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25" y="74"/>
                  </a:cxn>
                  <a:cxn ang="0">
                    <a:pos x="125" y="0"/>
                  </a:cxn>
                  <a:cxn ang="0">
                    <a:pos x="0" y="17"/>
                  </a:cxn>
                  <a:cxn ang="0">
                    <a:pos x="0" y="91"/>
                  </a:cxn>
                </a:cxnLst>
                <a:rect l="0" t="0" r="r" b="b"/>
                <a:pathLst>
                  <a:path w="125" h="91">
                    <a:moveTo>
                      <a:pt x="0" y="91"/>
                    </a:moveTo>
                    <a:lnTo>
                      <a:pt x="125" y="74"/>
                    </a:lnTo>
                    <a:lnTo>
                      <a:pt x="125" y="0"/>
                    </a:lnTo>
                    <a:lnTo>
                      <a:pt x="0" y="17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sp>
            <p:nvSpPr>
              <p:cNvPr id="2176" name="Freeform 646"/>
              <p:cNvSpPr>
                <a:spLocks/>
              </p:cNvSpPr>
              <p:nvPr/>
            </p:nvSpPr>
            <p:spPr bwMode="auto">
              <a:xfrm>
                <a:off x="7760695" y="5791547"/>
                <a:ext cx="198438" cy="144463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25" y="74"/>
                  </a:cxn>
                  <a:cxn ang="0">
                    <a:pos x="125" y="0"/>
                  </a:cxn>
                  <a:cxn ang="0">
                    <a:pos x="0" y="17"/>
                  </a:cxn>
                  <a:cxn ang="0">
                    <a:pos x="0" y="91"/>
                  </a:cxn>
                </a:cxnLst>
                <a:rect l="0" t="0" r="r" b="b"/>
                <a:pathLst>
                  <a:path w="125" h="91">
                    <a:moveTo>
                      <a:pt x="0" y="91"/>
                    </a:moveTo>
                    <a:lnTo>
                      <a:pt x="125" y="74"/>
                    </a:lnTo>
                    <a:lnTo>
                      <a:pt x="125" y="0"/>
                    </a:lnTo>
                    <a:lnTo>
                      <a:pt x="0" y="17"/>
                    </a:lnTo>
                    <a:lnTo>
                      <a:pt x="0" y="9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900"/>
              </a:p>
            </p:txBody>
          </p:sp>
          <p:pic>
            <p:nvPicPr>
              <p:cNvPr id="2177" name="Picture 647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7911507" y="5899497"/>
                <a:ext cx="50800" cy="2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54" name="Picture 2" descr="C:\Program Files (x86)\Microsoft Office\MEDIA\CAGCAT10\j0301252.wmf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506541" y="8306758"/>
              <a:ext cx="470709" cy="402726"/>
            </a:xfrm>
            <a:prstGeom prst="rect">
              <a:avLst/>
            </a:prstGeom>
            <a:noFill/>
          </p:spPr>
        </p:pic>
        <p:pic>
          <p:nvPicPr>
            <p:cNvPr id="1855" name="Picture 3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453407" y="7669045"/>
              <a:ext cx="495019" cy="469832"/>
            </a:xfrm>
            <a:prstGeom prst="rect">
              <a:avLst/>
            </a:prstGeom>
            <a:noFill/>
          </p:spPr>
        </p:pic>
        <p:sp>
          <p:nvSpPr>
            <p:cNvPr id="1856" name="正方形/長方形 1855"/>
            <p:cNvSpPr/>
            <p:nvPr/>
          </p:nvSpPr>
          <p:spPr>
            <a:xfrm>
              <a:off x="10458514" y="8041718"/>
              <a:ext cx="864096" cy="72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00" dirty="0"/>
            </a:p>
          </p:txBody>
        </p:sp>
        <p:grpSp>
          <p:nvGrpSpPr>
            <p:cNvPr id="1857" name="グループ化 352"/>
            <p:cNvGrpSpPr/>
            <p:nvPr/>
          </p:nvGrpSpPr>
          <p:grpSpPr>
            <a:xfrm>
              <a:off x="9165314" y="8148592"/>
              <a:ext cx="1089052" cy="648074"/>
              <a:chOff x="9344196" y="8112967"/>
              <a:chExt cx="1089053" cy="648074"/>
            </a:xfrm>
          </p:grpSpPr>
          <p:sp>
            <p:nvSpPr>
              <p:cNvPr id="1872" name="正方形/長方形 1871"/>
              <p:cNvSpPr/>
              <p:nvPr/>
            </p:nvSpPr>
            <p:spPr>
              <a:xfrm>
                <a:off x="9353129" y="8673740"/>
                <a:ext cx="1080120" cy="8730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73" name="フローチャート : 磁気ディスク 496"/>
              <p:cNvSpPr/>
              <p:nvPr/>
            </p:nvSpPr>
            <p:spPr>
              <a:xfrm>
                <a:off x="9344196" y="8112967"/>
                <a:ext cx="1068166" cy="528256"/>
              </a:xfrm>
              <a:prstGeom prst="flowChartMagneticDisk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714"/>
                  </a:lnSpc>
                </a:pPr>
                <a:endParaRPr lang="en-US" altLang="ja-JP" sz="9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8" name="左矢印 1857"/>
            <p:cNvSpPr/>
            <p:nvPr/>
          </p:nvSpPr>
          <p:spPr>
            <a:xfrm flipH="1">
              <a:off x="9029471" y="7894556"/>
              <a:ext cx="173062" cy="350553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859" name="左矢印 1858"/>
            <p:cNvSpPr/>
            <p:nvPr/>
          </p:nvSpPr>
          <p:spPr>
            <a:xfrm>
              <a:off x="9029471" y="8317117"/>
              <a:ext cx="160148" cy="352731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860" name="下矢印 1859"/>
            <p:cNvSpPr/>
            <p:nvPr/>
          </p:nvSpPr>
          <p:spPr>
            <a:xfrm rot="5400000">
              <a:off x="10674107" y="7922541"/>
              <a:ext cx="551657" cy="1414895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/>
            </a:p>
          </p:txBody>
        </p:sp>
        <p:sp>
          <p:nvSpPr>
            <p:cNvPr id="1861" name="下矢印 1860"/>
            <p:cNvSpPr/>
            <p:nvPr/>
          </p:nvSpPr>
          <p:spPr>
            <a:xfrm>
              <a:off x="10721280" y="8112968"/>
              <a:ext cx="432048" cy="360040"/>
            </a:xfrm>
            <a:prstGeom prst="downArrow">
              <a:avLst>
                <a:gd name="adj1" fmla="val 50000"/>
                <a:gd name="adj2" fmla="val 30599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1862" name="グループ化 367"/>
            <p:cNvGrpSpPr/>
            <p:nvPr/>
          </p:nvGrpSpPr>
          <p:grpSpPr>
            <a:xfrm>
              <a:off x="11645509" y="7445498"/>
              <a:ext cx="907542" cy="1433807"/>
              <a:chOff x="11812517" y="7504873"/>
              <a:chExt cx="907542" cy="1433807"/>
            </a:xfrm>
          </p:grpSpPr>
          <p:pic>
            <p:nvPicPr>
              <p:cNvPr id="1863" name="図 1862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2266288" y="7717396"/>
                <a:ext cx="453771" cy="288032"/>
              </a:xfrm>
              <a:prstGeom prst="rect">
                <a:avLst/>
              </a:prstGeom>
            </p:spPr>
          </p:pic>
          <p:pic>
            <p:nvPicPr>
              <p:cNvPr id="1864" name="図 1863" descr="MC900428953-2.WMF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460589" y="7504873"/>
                <a:ext cx="149363" cy="320063"/>
              </a:xfrm>
              <a:prstGeom prst="rect">
                <a:avLst/>
              </a:prstGeom>
            </p:spPr>
          </p:pic>
          <p:grpSp>
            <p:nvGrpSpPr>
              <p:cNvPr id="1865" name="グループ化 364"/>
              <p:cNvGrpSpPr/>
              <p:nvPr/>
            </p:nvGrpSpPr>
            <p:grpSpPr>
              <a:xfrm>
                <a:off x="11956533" y="8040960"/>
                <a:ext cx="692424" cy="897720"/>
                <a:chOff x="9884840" y="3326816"/>
                <a:chExt cx="1772544" cy="2227943"/>
              </a:xfrm>
            </p:grpSpPr>
            <p:sp>
              <p:nvSpPr>
                <p:cNvPr id="1869" name="Freeform 608"/>
                <p:cNvSpPr>
                  <a:spLocks/>
                </p:cNvSpPr>
                <p:nvPr/>
              </p:nvSpPr>
              <p:spPr bwMode="auto">
                <a:xfrm>
                  <a:off x="9888015" y="3326816"/>
                  <a:ext cx="1769369" cy="2224768"/>
                </a:xfrm>
                <a:custGeom>
                  <a:avLst/>
                  <a:gdLst/>
                  <a:ahLst/>
                  <a:cxnLst>
                    <a:cxn ang="0">
                      <a:pos x="671" y="634"/>
                    </a:cxn>
                    <a:cxn ang="0">
                      <a:pos x="653" y="572"/>
                    </a:cxn>
                    <a:cxn ang="0">
                      <a:pos x="626" y="524"/>
                    </a:cxn>
                    <a:cxn ang="0">
                      <a:pos x="593" y="433"/>
                    </a:cxn>
                    <a:cxn ang="0">
                      <a:pos x="630" y="388"/>
                    </a:cxn>
                    <a:cxn ang="0">
                      <a:pos x="573" y="281"/>
                    </a:cxn>
                    <a:cxn ang="0">
                      <a:pos x="577" y="214"/>
                    </a:cxn>
                    <a:cxn ang="0">
                      <a:pos x="459" y="138"/>
                    </a:cxn>
                    <a:cxn ang="0">
                      <a:pos x="453" y="67"/>
                    </a:cxn>
                    <a:cxn ang="0">
                      <a:pos x="353" y="0"/>
                    </a:cxn>
                    <a:cxn ang="0">
                      <a:pos x="247" y="37"/>
                    </a:cxn>
                    <a:cxn ang="0">
                      <a:pos x="215" y="122"/>
                    </a:cxn>
                    <a:cxn ang="0">
                      <a:pos x="100" y="185"/>
                    </a:cxn>
                    <a:cxn ang="0">
                      <a:pos x="70" y="320"/>
                    </a:cxn>
                    <a:cxn ang="0">
                      <a:pos x="37" y="392"/>
                    </a:cxn>
                    <a:cxn ang="0">
                      <a:pos x="58" y="510"/>
                    </a:cxn>
                    <a:cxn ang="0">
                      <a:pos x="17" y="567"/>
                    </a:cxn>
                    <a:cxn ang="0">
                      <a:pos x="40" y="697"/>
                    </a:cxn>
                    <a:cxn ang="0">
                      <a:pos x="9" y="772"/>
                    </a:cxn>
                    <a:cxn ang="0">
                      <a:pos x="26" y="915"/>
                    </a:cxn>
                    <a:cxn ang="0">
                      <a:pos x="155" y="982"/>
                    </a:cxn>
                    <a:cxn ang="0">
                      <a:pos x="183" y="1021"/>
                    </a:cxn>
                    <a:cxn ang="0">
                      <a:pos x="300" y="1093"/>
                    </a:cxn>
                    <a:cxn ang="0">
                      <a:pos x="356" y="1065"/>
                    </a:cxn>
                    <a:cxn ang="0">
                      <a:pos x="487" y="1093"/>
                    </a:cxn>
                    <a:cxn ang="0">
                      <a:pos x="605" y="1003"/>
                    </a:cxn>
                    <a:cxn ang="0">
                      <a:pos x="653" y="934"/>
                    </a:cxn>
                    <a:cxn ang="0">
                      <a:pos x="664" y="828"/>
                    </a:cxn>
                    <a:cxn ang="0">
                      <a:pos x="729" y="752"/>
                    </a:cxn>
                    <a:cxn ang="0">
                      <a:pos x="679" y="812"/>
                    </a:cxn>
                    <a:cxn ang="0">
                      <a:pos x="667" y="876"/>
                    </a:cxn>
                    <a:cxn ang="0">
                      <a:pos x="609" y="943"/>
                    </a:cxn>
                    <a:cxn ang="0">
                      <a:pos x="549" y="1051"/>
                    </a:cxn>
                    <a:cxn ang="0">
                      <a:pos x="427" y="1081"/>
                    </a:cxn>
                    <a:cxn ang="0">
                      <a:pos x="337" y="1054"/>
                    </a:cxn>
                    <a:cxn ang="0">
                      <a:pos x="243" y="1077"/>
                    </a:cxn>
                    <a:cxn ang="0">
                      <a:pos x="201" y="973"/>
                    </a:cxn>
                    <a:cxn ang="0">
                      <a:pos x="100" y="957"/>
                    </a:cxn>
                    <a:cxn ang="0">
                      <a:pos x="19" y="869"/>
                    </a:cxn>
                    <a:cxn ang="0">
                      <a:pos x="47" y="734"/>
                    </a:cxn>
                    <a:cxn ang="0">
                      <a:pos x="28" y="655"/>
                    </a:cxn>
                    <a:cxn ang="0">
                      <a:pos x="58" y="540"/>
                    </a:cxn>
                    <a:cxn ang="0">
                      <a:pos x="47" y="471"/>
                    </a:cxn>
                    <a:cxn ang="0">
                      <a:pos x="70" y="369"/>
                    </a:cxn>
                    <a:cxn ang="0">
                      <a:pos x="81" y="284"/>
                    </a:cxn>
                    <a:cxn ang="0">
                      <a:pos x="141" y="166"/>
                    </a:cxn>
                    <a:cxn ang="0">
                      <a:pos x="224" y="117"/>
                    </a:cxn>
                    <a:cxn ang="0">
                      <a:pos x="305" y="19"/>
                    </a:cxn>
                    <a:cxn ang="0">
                      <a:pos x="404" y="34"/>
                    </a:cxn>
                    <a:cxn ang="0">
                      <a:pos x="453" y="118"/>
                    </a:cxn>
                    <a:cxn ang="0">
                      <a:pos x="513" y="155"/>
                    </a:cxn>
                    <a:cxn ang="0">
                      <a:pos x="561" y="260"/>
                    </a:cxn>
                    <a:cxn ang="0">
                      <a:pos x="609" y="327"/>
                    </a:cxn>
                    <a:cxn ang="0">
                      <a:pos x="595" y="418"/>
                    </a:cxn>
                    <a:cxn ang="0">
                      <a:pos x="612" y="470"/>
                    </a:cxn>
                    <a:cxn ang="0">
                      <a:pos x="603" y="547"/>
                    </a:cxn>
                    <a:cxn ang="0">
                      <a:pos x="649" y="609"/>
                    </a:cxn>
                    <a:cxn ang="0">
                      <a:pos x="706" y="689"/>
                    </a:cxn>
                  </a:cxnLst>
                  <a:rect l="0" t="0" r="r" b="b"/>
                  <a:pathLst>
                    <a:path w="731" h="1096">
                      <a:moveTo>
                        <a:pt x="724" y="734"/>
                      </a:moveTo>
                      <a:lnTo>
                        <a:pt x="731" y="734"/>
                      </a:lnTo>
                      <a:lnTo>
                        <a:pt x="731" y="734"/>
                      </a:lnTo>
                      <a:lnTo>
                        <a:pt x="729" y="715"/>
                      </a:lnTo>
                      <a:lnTo>
                        <a:pt x="725" y="697"/>
                      </a:lnTo>
                      <a:lnTo>
                        <a:pt x="718" y="682"/>
                      </a:lnTo>
                      <a:lnTo>
                        <a:pt x="709" y="667"/>
                      </a:lnTo>
                      <a:lnTo>
                        <a:pt x="697" y="653"/>
                      </a:lnTo>
                      <a:lnTo>
                        <a:pt x="685" y="643"/>
                      </a:lnTo>
                      <a:lnTo>
                        <a:pt x="671" y="634"/>
                      </a:lnTo>
                      <a:lnTo>
                        <a:pt x="653" y="627"/>
                      </a:lnTo>
                      <a:lnTo>
                        <a:pt x="651" y="632"/>
                      </a:lnTo>
                      <a:lnTo>
                        <a:pt x="658" y="636"/>
                      </a:lnTo>
                      <a:lnTo>
                        <a:pt x="658" y="636"/>
                      </a:lnTo>
                      <a:lnTo>
                        <a:pt x="662" y="622"/>
                      </a:lnTo>
                      <a:lnTo>
                        <a:pt x="664" y="609"/>
                      </a:lnTo>
                      <a:lnTo>
                        <a:pt x="664" y="609"/>
                      </a:lnTo>
                      <a:lnTo>
                        <a:pt x="662" y="595"/>
                      </a:lnTo>
                      <a:lnTo>
                        <a:pt x="658" y="583"/>
                      </a:lnTo>
                      <a:lnTo>
                        <a:pt x="653" y="572"/>
                      </a:lnTo>
                      <a:lnTo>
                        <a:pt x="648" y="561"/>
                      </a:lnTo>
                      <a:lnTo>
                        <a:pt x="639" y="553"/>
                      </a:lnTo>
                      <a:lnTo>
                        <a:pt x="630" y="546"/>
                      </a:lnTo>
                      <a:lnTo>
                        <a:pt x="619" y="539"/>
                      </a:lnTo>
                      <a:lnTo>
                        <a:pt x="607" y="535"/>
                      </a:lnTo>
                      <a:lnTo>
                        <a:pt x="605" y="540"/>
                      </a:lnTo>
                      <a:lnTo>
                        <a:pt x="611" y="546"/>
                      </a:lnTo>
                      <a:lnTo>
                        <a:pt x="611" y="546"/>
                      </a:lnTo>
                      <a:lnTo>
                        <a:pt x="619" y="537"/>
                      </a:lnTo>
                      <a:lnTo>
                        <a:pt x="626" y="524"/>
                      </a:lnTo>
                      <a:lnTo>
                        <a:pt x="630" y="510"/>
                      </a:lnTo>
                      <a:lnTo>
                        <a:pt x="632" y="496"/>
                      </a:lnTo>
                      <a:lnTo>
                        <a:pt x="632" y="496"/>
                      </a:lnTo>
                      <a:lnTo>
                        <a:pt x="632" y="484"/>
                      </a:lnTo>
                      <a:lnTo>
                        <a:pt x="628" y="473"/>
                      </a:lnTo>
                      <a:lnTo>
                        <a:pt x="625" y="463"/>
                      </a:lnTo>
                      <a:lnTo>
                        <a:pt x="618" y="454"/>
                      </a:lnTo>
                      <a:lnTo>
                        <a:pt x="611" y="445"/>
                      </a:lnTo>
                      <a:lnTo>
                        <a:pt x="602" y="440"/>
                      </a:lnTo>
                      <a:lnTo>
                        <a:pt x="593" y="433"/>
                      </a:lnTo>
                      <a:lnTo>
                        <a:pt x="582" y="429"/>
                      </a:lnTo>
                      <a:lnTo>
                        <a:pt x="581" y="436"/>
                      </a:lnTo>
                      <a:lnTo>
                        <a:pt x="584" y="443"/>
                      </a:lnTo>
                      <a:lnTo>
                        <a:pt x="584" y="443"/>
                      </a:lnTo>
                      <a:lnTo>
                        <a:pt x="595" y="436"/>
                      </a:lnTo>
                      <a:lnTo>
                        <a:pt x="603" y="429"/>
                      </a:lnTo>
                      <a:lnTo>
                        <a:pt x="612" y="420"/>
                      </a:lnTo>
                      <a:lnTo>
                        <a:pt x="619" y="411"/>
                      </a:lnTo>
                      <a:lnTo>
                        <a:pt x="626" y="401"/>
                      </a:lnTo>
                      <a:lnTo>
                        <a:pt x="630" y="388"/>
                      </a:lnTo>
                      <a:lnTo>
                        <a:pt x="634" y="376"/>
                      </a:lnTo>
                      <a:lnTo>
                        <a:pt x="634" y="364"/>
                      </a:lnTo>
                      <a:lnTo>
                        <a:pt x="634" y="364"/>
                      </a:lnTo>
                      <a:lnTo>
                        <a:pt x="634" y="348"/>
                      </a:lnTo>
                      <a:lnTo>
                        <a:pt x="628" y="332"/>
                      </a:lnTo>
                      <a:lnTo>
                        <a:pt x="621" y="318"/>
                      </a:lnTo>
                      <a:lnTo>
                        <a:pt x="612" y="305"/>
                      </a:lnTo>
                      <a:lnTo>
                        <a:pt x="602" y="295"/>
                      </a:lnTo>
                      <a:lnTo>
                        <a:pt x="588" y="288"/>
                      </a:lnTo>
                      <a:lnTo>
                        <a:pt x="573" y="281"/>
                      </a:lnTo>
                      <a:lnTo>
                        <a:pt x="559" y="277"/>
                      </a:lnTo>
                      <a:lnTo>
                        <a:pt x="558" y="284"/>
                      </a:lnTo>
                      <a:lnTo>
                        <a:pt x="563" y="288"/>
                      </a:lnTo>
                      <a:lnTo>
                        <a:pt x="563" y="288"/>
                      </a:lnTo>
                      <a:lnTo>
                        <a:pt x="570" y="275"/>
                      </a:lnTo>
                      <a:lnTo>
                        <a:pt x="575" y="263"/>
                      </a:lnTo>
                      <a:lnTo>
                        <a:pt x="579" y="249"/>
                      </a:lnTo>
                      <a:lnTo>
                        <a:pt x="581" y="235"/>
                      </a:lnTo>
                      <a:lnTo>
                        <a:pt x="581" y="235"/>
                      </a:lnTo>
                      <a:lnTo>
                        <a:pt x="577" y="214"/>
                      </a:lnTo>
                      <a:lnTo>
                        <a:pt x="572" y="196"/>
                      </a:lnTo>
                      <a:lnTo>
                        <a:pt x="563" y="178"/>
                      </a:lnTo>
                      <a:lnTo>
                        <a:pt x="551" y="164"/>
                      </a:lnTo>
                      <a:lnTo>
                        <a:pt x="536" y="152"/>
                      </a:lnTo>
                      <a:lnTo>
                        <a:pt x="519" y="143"/>
                      </a:lnTo>
                      <a:lnTo>
                        <a:pt x="501" y="138"/>
                      </a:lnTo>
                      <a:lnTo>
                        <a:pt x="480" y="136"/>
                      </a:lnTo>
                      <a:lnTo>
                        <a:pt x="480" y="136"/>
                      </a:lnTo>
                      <a:lnTo>
                        <a:pt x="469" y="136"/>
                      </a:lnTo>
                      <a:lnTo>
                        <a:pt x="459" y="138"/>
                      </a:lnTo>
                      <a:lnTo>
                        <a:pt x="461" y="145"/>
                      </a:lnTo>
                      <a:lnTo>
                        <a:pt x="468" y="145"/>
                      </a:lnTo>
                      <a:lnTo>
                        <a:pt x="468" y="145"/>
                      </a:lnTo>
                      <a:lnTo>
                        <a:pt x="469" y="129"/>
                      </a:lnTo>
                      <a:lnTo>
                        <a:pt x="469" y="129"/>
                      </a:lnTo>
                      <a:lnTo>
                        <a:pt x="468" y="117"/>
                      </a:lnTo>
                      <a:lnTo>
                        <a:pt x="466" y="104"/>
                      </a:lnTo>
                      <a:lnTo>
                        <a:pt x="462" y="90"/>
                      </a:lnTo>
                      <a:lnTo>
                        <a:pt x="459" y="80"/>
                      </a:lnTo>
                      <a:lnTo>
                        <a:pt x="453" y="67"/>
                      </a:lnTo>
                      <a:lnTo>
                        <a:pt x="446" y="57"/>
                      </a:lnTo>
                      <a:lnTo>
                        <a:pt x="439" y="48"/>
                      </a:lnTo>
                      <a:lnTo>
                        <a:pt x="431" y="37"/>
                      </a:lnTo>
                      <a:lnTo>
                        <a:pt x="422" y="30"/>
                      </a:lnTo>
                      <a:lnTo>
                        <a:pt x="411" y="21"/>
                      </a:lnTo>
                      <a:lnTo>
                        <a:pt x="400" y="16"/>
                      </a:lnTo>
                      <a:lnTo>
                        <a:pt x="390" y="11"/>
                      </a:lnTo>
                      <a:lnTo>
                        <a:pt x="378" y="5"/>
                      </a:lnTo>
                      <a:lnTo>
                        <a:pt x="365" y="2"/>
                      </a:lnTo>
                      <a:lnTo>
                        <a:pt x="353" y="0"/>
                      </a:lnTo>
                      <a:lnTo>
                        <a:pt x="339" y="0"/>
                      </a:lnTo>
                      <a:lnTo>
                        <a:pt x="339" y="0"/>
                      </a:lnTo>
                      <a:lnTo>
                        <a:pt x="326" y="0"/>
                      </a:lnTo>
                      <a:lnTo>
                        <a:pt x="312" y="2"/>
                      </a:lnTo>
                      <a:lnTo>
                        <a:pt x="300" y="5"/>
                      </a:lnTo>
                      <a:lnTo>
                        <a:pt x="289" y="11"/>
                      </a:lnTo>
                      <a:lnTo>
                        <a:pt x="277" y="16"/>
                      </a:lnTo>
                      <a:lnTo>
                        <a:pt x="266" y="21"/>
                      </a:lnTo>
                      <a:lnTo>
                        <a:pt x="258" y="28"/>
                      </a:lnTo>
                      <a:lnTo>
                        <a:pt x="247" y="37"/>
                      </a:lnTo>
                      <a:lnTo>
                        <a:pt x="240" y="46"/>
                      </a:lnTo>
                      <a:lnTo>
                        <a:pt x="231" y="57"/>
                      </a:lnTo>
                      <a:lnTo>
                        <a:pt x="226" y="67"/>
                      </a:lnTo>
                      <a:lnTo>
                        <a:pt x="220" y="78"/>
                      </a:lnTo>
                      <a:lnTo>
                        <a:pt x="215" y="90"/>
                      </a:lnTo>
                      <a:lnTo>
                        <a:pt x="212" y="102"/>
                      </a:lnTo>
                      <a:lnTo>
                        <a:pt x="210" y="115"/>
                      </a:lnTo>
                      <a:lnTo>
                        <a:pt x="210" y="129"/>
                      </a:lnTo>
                      <a:lnTo>
                        <a:pt x="217" y="129"/>
                      </a:lnTo>
                      <a:lnTo>
                        <a:pt x="215" y="122"/>
                      </a:lnTo>
                      <a:lnTo>
                        <a:pt x="215" y="122"/>
                      </a:lnTo>
                      <a:lnTo>
                        <a:pt x="201" y="124"/>
                      </a:lnTo>
                      <a:lnTo>
                        <a:pt x="185" y="127"/>
                      </a:lnTo>
                      <a:lnTo>
                        <a:pt x="171" y="132"/>
                      </a:lnTo>
                      <a:lnTo>
                        <a:pt x="157" y="138"/>
                      </a:lnTo>
                      <a:lnTo>
                        <a:pt x="145" y="147"/>
                      </a:lnTo>
                      <a:lnTo>
                        <a:pt x="132" y="154"/>
                      </a:lnTo>
                      <a:lnTo>
                        <a:pt x="120" y="164"/>
                      </a:lnTo>
                      <a:lnTo>
                        <a:pt x="111" y="175"/>
                      </a:lnTo>
                      <a:lnTo>
                        <a:pt x="100" y="185"/>
                      </a:lnTo>
                      <a:lnTo>
                        <a:pt x="92" y="198"/>
                      </a:lnTo>
                      <a:lnTo>
                        <a:pt x="85" y="210"/>
                      </a:lnTo>
                      <a:lnTo>
                        <a:pt x="79" y="224"/>
                      </a:lnTo>
                      <a:lnTo>
                        <a:pt x="74" y="238"/>
                      </a:lnTo>
                      <a:lnTo>
                        <a:pt x="70" y="254"/>
                      </a:lnTo>
                      <a:lnTo>
                        <a:pt x="69" y="268"/>
                      </a:lnTo>
                      <a:lnTo>
                        <a:pt x="67" y="284"/>
                      </a:lnTo>
                      <a:lnTo>
                        <a:pt x="67" y="284"/>
                      </a:lnTo>
                      <a:lnTo>
                        <a:pt x="69" y="302"/>
                      </a:lnTo>
                      <a:lnTo>
                        <a:pt x="70" y="320"/>
                      </a:lnTo>
                      <a:lnTo>
                        <a:pt x="76" y="336"/>
                      </a:lnTo>
                      <a:lnTo>
                        <a:pt x="81" y="351"/>
                      </a:lnTo>
                      <a:lnTo>
                        <a:pt x="88" y="348"/>
                      </a:lnTo>
                      <a:lnTo>
                        <a:pt x="85" y="341"/>
                      </a:lnTo>
                      <a:lnTo>
                        <a:pt x="85" y="341"/>
                      </a:lnTo>
                      <a:lnTo>
                        <a:pt x="72" y="350"/>
                      </a:lnTo>
                      <a:lnTo>
                        <a:pt x="62" y="358"/>
                      </a:lnTo>
                      <a:lnTo>
                        <a:pt x="51" y="369"/>
                      </a:lnTo>
                      <a:lnTo>
                        <a:pt x="42" y="380"/>
                      </a:lnTo>
                      <a:lnTo>
                        <a:pt x="37" y="392"/>
                      </a:lnTo>
                      <a:lnTo>
                        <a:pt x="32" y="406"/>
                      </a:lnTo>
                      <a:lnTo>
                        <a:pt x="28" y="420"/>
                      </a:lnTo>
                      <a:lnTo>
                        <a:pt x="26" y="436"/>
                      </a:lnTo>
                      <a:lnTo>
                        <a:pt x="26" y="436"/>
                      </a:lnTo>
                      <a:lnTo>
                        <a:pt x="28" y="450"/>
                      </a:lnTo>
                      <a:lnTo>
                        <a:pt x="30" y="463"/>
                      </a:lnTo>
                      <a:lnTo>
                        <a:pt x="35" y="477"/>
                      </a:lnTo>
                      <a:lnTo>
                        <a:pt x="40" y="489"/>
                      </a:lnTo>
                      <a:lnTo>
                        <a:pt x="49" y="500"/>
                      </a:lnTo>
                      <a:lnTo>
                        <a:pt x="58" y="510"/>
                      </a:lnTo>
                      <a:lnTo>
                        <a:pt x="67" y="519"/>
                      </a:lnTo>
                      <a:lnTo>
                        <a:pt x="79" y="526"/>
                      </a:lnTo>
                      <a:lnTo>
                        <a:pt x="83" y="521"/>
                      </a:lnTo>
                      <a:lnTo>
                        <a:pt x="79" y="514"/>
                      </a:lnTo>
                      <a:lnTo>
                        <a:pt x="79" y="514"/>
                      </a:lnTo>
                      <a:lnTo>
                        <a:pt x="63" y="521"/>
                      </a:lnTo>
                      <a:lnTo>
                        <a:pt x="49" y="530"/>
                      </a:lnTo>
                      <a:lnTo>
                        <a:pt x="37" y="540"/>
                      </a:lnTo>
                      <a:lnTo>
                        <a:pt x="26" y="553"/>
                      </a:lnTo>
                      <a:lnTo>
                        <a:pt x="17" y="567"/>
                      </a:lnTo>
                      <a:lnTo>
                        <a:pt x="10" y="583"/>
                      </a:lnTo>
                      <a:lnTo>
                        <a:pt x="7" y="600"/>
                      </a:lnTo>
                      <a:lnTo>
                        <a:pt x="5" y="618"/>
                      </a:lnTo>
                      <a:lnTo>
                        <a:pt x="5" y="618"/>
                      </a:lnTo>
                      <a:lnTo>
                        <a:pt x="7" y="632"/>
                      </a:lnTo>
                      <a:lnTo>
                        <a:pt x="10" y="648"/>
                      </a:lnTo>
                      <a:lnTo>
                        <a:pt x="16" y="660"/>
                      </a:lnTo>
                      <a:lnTo>
                        <a:pt x="21" y="674"/>
                      </a:lnTo>
                      <a:lnTo>
                        <a:pt x="30" y="687"/>
                      </a:lnTo>
                      <a:lnTo>
                        <a:pt x="40" y="697"/>
                      </a:lnTo>
                      <a:lnTo>
                        <a:pt x="51" y="706"/>
                      </a:lnTo>
                      <a:lnTo>
                        <a:pt x="63" y="713"/>
                      </a:lnTo>
                      <a:lnTo>
                        <a:pt x="67" y="708"/>
                      </a:lnTo>
                      <a:lnTo>
                        <a:pt x="63" y="703"/>
                      </a:lnTo>
                      <a:lnTo>
                        <a:pt x="63" y="703"/>
                      </a:lnTo>
                      <a:lnTo>
                        <a:pt x="49" y="713"/>
                      </a:lnTo>
                      <a:lnTo>
                        <a:pt x="37" y="726"/>
                      </a:lnTo>
                      <a:lnTo>
                        <a:pt x="26" y="740"/>
                      </a:lnTo>
                      <a:lnTo>
                        <a:pt x="17" y="756"/>
                      </a:lnTo>
                      <a:lnTo>
                        <a:pt x="9" y="772"/>
                      </a:lnTo>
                      <a:lnTo>
                        <a:pt x="3" y="789"/>
                      </a:lnTo>
                      <a:lnTo>
                        <a:pt x="0" y="809"/>
                      </a:lnTo>
                      <a:lnTo>
                        <a:pt x="0" y="826"/>
                      </a:lnTo>
                      <a:lnTo>
                        <a:pt x="0" y="826"/>
                      </a:lnTo>
                      <a:lnTo>
                        <a:pt x="0" y="842"/>
                      </a:lnTo>
                      <a:lnTo>
                        <a:pt x="3" y="858"/>
                      </a:lnTo>
                      <a:lnTo>
                        <a:pt x="7" y="874"/>
                      </a:lnTo>
                      <a:lnTo>
                        <a:pt x="12" y="888"/>
                      </a:lnTo>
                      <a:lnTo>
                        <a:pt x="17" y="900"/>
                      </a:lnTo>
                      <a:lnTo>
                        <a:pt x="26" y="915"/>
                      </a:lnTo>
                      <a:lnTo>
                        <a:pt x="35" y="925"/>
                      </a:lnTo>
                      <a:lnTo>
                        <a:pt x="46" y="938"/>
                      </a:lnTo>
                      <a:lnTo>
                        <a:pt x="56" y="946"/>
                      </a:lnTo>
                      <a:lnTo>
                        <a:pt x="69" y="955"/>
                      </a:lnTo>
                      <a:lnTo>
                        <a:pt x="81" y="964"/>
                      </a:lnTo>
                      <a:lnTo>
                        <a:pt x="95" y="971"/>
                      </a:lnTo>
                      <a:lnTo>
                        <a:pt x="109" y="975"/>
                      </a:lnTo>
                      <a:lnTo>
                        <a:pt x="123" y="980"/>
                      </a:lnTo>
                      <a:lnTo>
                        <a:pt x="139" y="982"/>
                      </a:lnTo>
                      <a:lnTo>
                        <a:pt x="155" y="982"/>
                      </a:lnTo>
                      <a:lnTo>
                        <a:pt x="155" y="982"/>
                      </a:lnTo>
                      <a:lnTo>
                        <a:pt x="176" y="982"/>
                      </a:lnTo>
                      <a:lnTo>
                        <a:pt x="196" y="976"/>
                      </a:lnTo>
                      <a:lnTo>
                        <a:pt x="194" y="969"/>
                      </a:lnTo>
                      <a:lnTo>
                        <a:pt x="187" y="968"/>
                      </a:lnTo>
                      <a:lnTo>
                        <a:pt x="187" y="968"/>
                      </a:lnTo>
                      <a:lnTo>
                        <a:pt x="182" y="983"/>
                      </a:lnTo>
                      <a:lnTo>
                        <a:pt x="182" y="1001"/>
                      </a:lnTo>
                      <a:lnTo>
                        <a:pt x="182" y="1001"/>
                      </a:lnTo>
                      <a:lnTo>
                        <a:pt x="183" y="1021"/>
                      </a:lnTo>
                      <a:lnTo>
                        <a:pt x="189" y="1038"/>
                      </a:lnTo>
                      <a:lnTo>
                        <a:pt x="197" y="1054"/>
                      </a:lnTo>
                      <a:lnTo>
                        <a:pt x="208" y="1068"/>
                      </a:lnTo>
                      <a:lnTo>
                        <a:pt x="222" y="1081"/>
                      </a:lnTo>
                      <a:lnTo>
                        <a:pt x="238" y="1089"/>
                      </a:lnTo>
                      <a:lnTo>
                        <a:pt x="256" y="1095"/>
                      </a:lnTo>
                      <a:lnTo>
                        <a:pt x="275" y="1096"/>
                      </a:lnTo>
                      <a:lnTo>
                        <a:pt x="275" y="1096"/>
                      </a:lnTo>
                      <a:lnTo>
                        <a:pt x="288" y="1096"/>
                      </a:lnTo>
                      <a:lnTo>
                        <a:pt x="300" y="1093"/>
                      </a:lnTo>
                      <a:lnTo>
                        <a:pt x="310" y="1089"/>
                      </a:lnTo>
                      <a:lnTo>
                        <a:pt x="321" y="1084"/>
                      </a:lnTo>
                      <a:lnTo>
                        <a:pt x="332" y="1079"/>
                      </a:lnTo>
                      <a:lnTo>
                        <a:pt x="340" y="1072"/>
                      </a:lnTo>
                      <a:lnTo>
                        <a:pt x="348" y="1063"/>
                      </a:lnTo>
                      <a:lnTo>
                        <a:pt x="355" y="1054"/>
                      </a:lnTo>
                      <a:lnTo>
                        <a:pt x="349" y="1051"/>
                      </a:lnTo>
                      <a:lnTo>
                        <a:pt x="344" y="1056"/>
                      </a:lnTo>
                      <a:lnTo>
                        <a:pt x="344" y="1056"/>
                      </a:lnTo>
                      <a:lnTo>
                        <a:pt x="356" y="1065"/>
                      </a:lnTo>
                      <a:lnTo>
                        <a:pt x="369" y="1072"/>
                      </a:lnTo>
                      <a:lnTo>
                        <a:pt x="381" y="1081"/>
                      </a:lnTo>
                      <a:lnTo>
                        <a:pt x="395" y="1086"/>
                      </a:lnTo>
                      <a:lnTo>
                        <a:pt x="409" y="1091"/>
                      </a:lnTo>
                      <a:lnTo>
                        <a:pt x="423" y="1095"/>
                      </a:lnTo>
                      <a:lnTo>
                        <a:pt x="439" y="1096"/>
                      </a:lnTo>
                      <a:lnTo>
                        <a:pt x="455" y="1096"/>
                      </a:lnTo>
                      <a:lnTo>
                        <a:pt x="455" y="1096"/>
                      </a:lnTo>
                      <a:lnTo>
                        <a:pt x="471" y="1096"/>
                      </a:lnTo>
                      <a:lnTo>
                        <a:pt x="487" y="1093"/>
                      </a:lnTo>
                      <a:lnTo>
                        <a:pt x="503" y="1089"/>
                      </a:lnTo>
                      <a:lnTo>
                        <a:pt x="517" y="1084"/>
                      </a:lnTo>
                      <a:lnTo>
                        <a:pt x="531" y="1079"/>
                      </a:lnTo>
                      <a:lnTo>
                        <a:pt x="545" y="1072"/>
                      </a:lnTo>
                      <a:lnTo>
                        <a:pt x="558" y="1063"/>
                      </a:lnTo>
                      <a:lnTo>
                        <a:pt x="568" y="1052"/>
                      </a:lnTo>
                      <a:lnTo>
                        <a:pt x="579" y="1042"/>
                      </a:lnTo>
                      <a:lnTo>
                        <a:pt x="589" y="1029"/>
                      </a:lnTo>
                      <a:lnTo>
                        <a:pt x="598" y="1017"/>
                      </a:lnTo>
                      <a:lnTo>
                        <a:pt x="605" y="1003"/>
                      </a:lnTo>
                      <a:lnTo>
                        <a:pt x="612" y="989"/>
                      </a:lnTo>
                      <a:lnTo>
                        <a:pt x="618" y="975"/>
                      </a:lnTo>
                      <a:lnTo>
                        <a:pt x="621" y="959"/>
                      </a:lnTo>
                      <a:lnTo>
                        <a:pt x="623" y="943"/>
                      </a:lnTo>
                      <a:lnTo>
                        <a:pt x="616" y="943"/>
                      </a:lnTo>
                      <a:lnTo>
                        <a:pt x="616" y="950"/>
                      </a:lnTo>
                      <a:lnTo>
                        <a:pt x="616" y="950"/>
                      </a:lnTo>
                      <a:lnTo>
                        <a:pt x="630" y="946"/>
                      </a:lnTo>
                      <a:lnTo>
                        <a:pt x="642" y="941"/>
                      </a:lnTo>
                      <a:lnTo>
                        <a:pt x="653" y="934"/>
                      </a:lnTo>
                      <a:lnTo>
                        <a:pt x="662" y="925"/>
                      </a:lnTo>
                      <a:lnTo>
                        <a:pt x="671" y="915"/>
                      </a:lnTo>
                      <a:lnTo>
                        <a:pt x="676" y="902"/>
                      </a:lnTo>
                      <a:lnTo>
                        <a:pt x="679" y="890"/>
                      </a:lnTo>
                      <a:lnTo>
                        <a:pt x="681" y="876"/>
                      </a:lnTo>
                      <a:lnTo>
                        <a:pt x="681" y="876"/>
                      </a:lnTo>
                      <a:lnTo>
                        <a:pt x="679" y="863"/>
                      </a:lnTo>
                      <a:lnTo>
                        <a:pt x="676" y="851"/>
                      </a:lnTo>
                      <a:lnTo>
                        <a:pt x="671" y="839"/>
                      </a:lnTo>
                      <a:lnTo>
                        <a:pt x="664" y="828"/>
                      </a:lnTo>
                      <a:lnTo>
                        <a:pt x="658" y="833"/>
                      </a:lnTo>
                      <a:lnTo>
                        <a:pt x="660" y="839"/>
                      </a:lnTo>
                      <a:lnTo>
                        <a:pt x="660" y="839"/>
                      </a:lnTo>
                      <a:lnTo>
                        <a:pt x="676" y="832"/>
                      </a:lnTo>
                      <a:lnTo>
                        <a:pt x="688" y="823"/>
                      </a:lnTo>
                      <a:lnTo>
                        <a:pt x="701" y="810"/>
                      </a:lnTo>
                      <a:lnTo>
                        <a:pt x="711" y="798"/>
                      </a:lnTo>
                      <a:lnTo>
                        <a:pt x="720" y="784"/>
                      </a:lnTo>
                      <a:lnTo>
                        <a:pt x="725" y="768"/>
                      </a:lnTo>
                      <a:lnTo>
                        <a:pt x="729" y="752"/>
                      </a:lnTo>
                      <a:lnTo>
                        <a:pt x="731" y="734"/>
                      </a:lnTo>
                      <a:lnTo>
                        <a:pt x="724" y="734"/>
                      </a:lnTo>
                      <a:lnTo>
                        <a:pt x="716" y="734"/>
                      </a:lnTo>
                      <a:lnTo>
                        <a:pt x="716" y="734"/>
                      </a:lnTo>
                      <a:lnTo>
                        <a:pt x="715" y="749"/>
                      </a:lnTo>
                      <a:lnTo>
                        <a:pt x="711" y="765"/>
                      </a:lnTo>
                      <a:lnTo>
                        <a:pt x="706" y="777"/>
                      </a:lnTo>
                      <a:lnTo>
                        <a:pt x="699" y="789"/>
                      </a:lnTo>
                      <a:lnTo>
                        <a:pt x="690" y="802"/>
                      </a:lnTo>
                      <a:lnTo>
                        <a:pt x="679" y="812"/>
                      </a:lnTo>
                      <a:lnTo>
                        <a:pt x="669" y="819"/>
                      </a:lnTo>
                      <a:lnTo>
                        <a:pt x="655" y="826"/>
                      </a:lnTo>
                      <a:lnTo>
                        <a:pt x="646" y="830"/>
                      </a:lnTo>
                      <a:lnTo>
                        <a:pt x="653" y="837"/>
                      </a:lnTo>
                      <a:lnTo>
                        <a:pt x="653" y="837"/>
                      </a:lnTo>
                      <a:lnTo>
                        <a:pt x="658" y="846"/>
                      </a:lnTo>
                      <a:lnTo>
                        <a:pt x="664" y="855"/>
                      </a:lnTo>
                      <a:lnTo>
                        <a:pt x="665" y="865"/>
                      </a:lnTo>
                      <a:lnTo>
                        <a:pt x="667" y="876"/>
                      </a:lnTo>
                      <a:lnTo>
                        <a:pt x="667" y="876"/>
                      </a:lnTo>
                      <a:lnTo>
                        <a:pt x="665" y="888"/>
                      </a:lnTo>
                      <a:lnTo>
                        <a:pt x="664" y="897"/>
                      </a:lnTo>
                      <a:lnTo>
                        <a:pt x="658" y="908"/>
                      </a:lnTo>
                      <a:lnTo>
                        <a:pt x="651" y="916"/>
                      </a:lnTo>
                      <a:lnTo>
                        <a:pt x="644" y="923"/>
                      </a:lnTo>
                      <a:lnTo>
                        <a:pt x="635" y="929"/>
                      </a:lnTo>
                      <a:lnTo>
                        <a:pt x="625" y="934"/>
                      </a:lnTo>
                      <a:lnTo>
                        <a:pt x="614" y="936"/>
                      </a:lnTo>
                      <a:lnTo>
                        <a:pt x="609" y="936"/>
                      </a:lnTo>
                      <a:lnTo>
                        <a:pt x="609" y="943"/>
                      </a:lnTo>
                      <a:lnTo>
                        <a:pt x="609" y="943"/>
                      </a:lnTo>
                      <a:lnTo>
                        <a:pt x="607" y="957"/>
                      </a:lnTo>
                      <a:lnTo>
                        <a:pt x="603" y="971"/>
                      </a:lnTo>
                      <a:lnTo>
                        <a:pt x="598" y="985"/>
                      </a:lnTo>
                      <a:lnTo>
                        <a:pt x="593" y="998"/>
                      </a:lnTo>
                      <a:lnTo>
                        <a:pt x="586" y="1010"/>
                      </a:lnTo>
                      <a:lnTo>
                        <a:pt x="579" y="1021"/>
                      </a:lnTo>
                      <a:lnTo>
                        <a:pt x="570" y="1031"/>
                      </a:lnTo>
                      <a:lnTo>
                        <a:pt x="559" y="1042"/>
                      </a:lnTo>
                      <a:lnTo>
                        <a:pt x="549" y="1051"/>
                      </a:lnTo>
                      <a:lnTo>
                        <a:pt x="536" y="1059"/>
                      </a:lnTo>
                      <a:lnTo>
                        <a:pt x="524" y="1066"/>
                      </a:lnTo>
                      <a:lnTo>
                        <a:pt x="512" y="1072"/>
                      </a:lnTo>
                      <a:lnTo>
                        <a:pt x="499" y="1077"/>
                      </a:lnTo>
                      <a:lnTo>
                        <a:pt x="485" y="1081"/>
                      </a:lnTo>
                      <a:lnTo>
                        <a:pt x="469" y="1082"/>
                      </a:lnTo>
                      <a:lnTo>
                        <a:pt x="455" y="1082"/>
                      </a:lnTo>
                      <a:lnTo>
                        <a:pt x="455" y="1082"/>
                      </a:lnTo>
                      <a:lnTo>
                        <a:pt x="441" y="1082"/>
                      </a:lnTo>
                      <a:lnTo>
                        <a:pt x="427" y="1081"/>
                      </a:lnTo>
                      <a:lnTo>
                        <a:pt x="413" y="1077"/>
                      </a:lnTo>
                      <a:lnTo>
                        <a:pt x="400" y="1072"/>
                      </a:lnTo>
                      <a:lnTo>
                        <a:pt x="388" y="1066"/>
                      </a:lnTo>
                      <a:lnTo>
                        <a:pt x="376" y="1061"/>
                      </a:lnTo>
                      <a:lnTo>
                        <a:pt x="365" y="1052"/>
                      </a:lnTo>
                      <a:lnTo>
                        <a:pt x="355" y="1045"/>
                      </a:lnTo>
                      <a:lnTo>
                        <a:pt x="348" y="1040"/>
                      </a:lnTo>
                      <a:lnTo>
                        <a:pt x="344" y="1045"/>
                      </a:lnTo>
                      <a:lnTo>
                        <a:pt x="344" y="1045"/>
                      </a:lnTo>
                      <a:lnTo>
                        <a:pt x="337" y="1054"/>
                      </a:lnTo>
                      <a:lnTo>
                        <a:pt x="330" y="1061"/>
                      </a:lnTo>
                      <a:lnTo>
                        <a:pt x="323" y="1066"/>
                      </a:lnTo>
                      <a:lnTo>
                        <a:pt x="314" y="1072"/>
                      </a:lnTo>
                      <a:lnTo>
                        <a:pt x="305" y="1077"/>
                      </a:lnTo>
                      <a:lnTo>
                        <a:pt x="296" y="1081"/>
                      </a:lnTo>
                      <a:lnTo>
                        <a:pt x="286" y="1082"/>
                      </a:lnTo>
                      <a:lnTo>
                        <a:pt x="275" y="1082"/>
                      </a:lnTo>
                      <a:lnTo>
                        <a:pt x="275" y="1082"/>
                      </a:lnTo>
                      <a:lnTo>
                        <a:pt x="259" y="1081"/>
                      </a:lnTo>
                      <a:lnTo>
                        <a:pt x="243" y="1077"/>
                      </a:lnTo>
                      <a:lnTo>
                        <a:pt x="231" y="1068"/>
                      </a:lnTo>
                      <a:lnTo>
                        <a:pt x="219" y="1059"/>
                      </a:lnTo>
                      <a:lnTo>
                        <a:pt x="219" y="1059"/>
                      </a:lnTo>
                      <a:lnTo>
                        <a:pt x="208" y="1047"/>
                      </a:lnTo>
                      <a:lnTo>
                        <a:pt x="201" y="1033"/>
                      </a:lnTo>
                      <a:lnTo>
                        <a:pt x="196" y="1019"/>
                      </a:lnTo>
                      <a:lnTo>
                        <a:pt x="196" y="1001"/>
                      </a:lnTo>
                      <a:lnTo>
                        <a:pt x="196" y="1001"/>
                      </a:lnTo>
                      <a:lnTo>
                        <a:pt x="196" y="987"/>
                      </a:lnTo>
                      <a:lnTo>
                        <a:pt x="201" y="973"/>
                      </a:lnTo>
                      <a:lnTo>
                        <a:pt x="205" y="960"/>
                      </a:lnTo>
                      <a:lnTo>
                        <a:pt x="192" y="964"/>
                      </a:lnTo>
                      <a:lnTo>
                        <a:pt x="192" y="964"/>
                      </a:lnTo>
                      <a:lnTo>
                        <a:pt x="175" y="968"/>
                      </a:lnTo>
                      <a:lnTo>
                        <a:pt x="155" y="968"/>
                      </a:lnTo>
                      <a:lnTo>
                        <a:pt x="155" y="968"/>
                      </a:lnTo>
                      <a:lnTo>
                        <a:pt x="141" y="968"/>
                      </a:lnTo>
                      <a:lnTo>
                        <a:pt x="127" y="966"/>
                      </a:lnTo>
                      <a:lnTo>
                        <a:pt x="113" y="962"/>
                      </a:lnTo>
                      <a:lnTo>
                        <a:pt x="100" y="957"/>
                      </a:lnTo>
                      <a:lnTo>
                        <a:pt x="88" y="952"/>
                      </a:lnTo>
                      <a:lnTo>
                        <a:pt x="76" y="945"/>
                      </a:lnTo>
                      <a:lnTo>
                        <a:pt x="65" y="936"/>
                      </a:lnTo>
                      <a:lnTo>
                        <a:pt x="55" y="927"/>
                      </a:lnTo>
                      <a:lnTo>
                        <a:pt x="55" y="927"/>
                      </a:lnTo>
                      <a:lnTo>
                        <a:pt x="46" y="916"/>
                      </a:lnTo>
                      <a:lnTo>
                        <a:pt x="37" y="906"/>
                      </a:lnTo>
                      <a:lnTo>
                        <a:pt x="30" y="895"/>
                      </a:lnTo>
                      <a:lnTo>
                        <a:pt x="24" y="883"/>
                      </a:lnTo>
                      <a:lnTo>
                        <a:pt x="19" y="869"/>
                      </a:lnTo>
                      <a:lnTo>
                        <a:pt x="16" y="856"/>
                      </a:lnTo>
                      <a:lnTo>
                        <a:pt x="14" y="842"/>
                      </a:lnTo>
                      <a:lnTo>
                        <a:pt x="14" y="826"/>
                      </a:lnTo>
                      <a:lnTo>
                        <a:pt x="14" y="826"/>
                      </a:lnTo>
                      <a:lnTo>
                        <a:pt x="14" y="810"/>
                      </a:lnTo>
                      <a:lnTo>
                        <a:pt x="17" y="793"/>
                      </a:lnTo>
                      <a:lnTo>
                        <a:pt x="23" y="777"/>
                      </a:lnTo>
                      <a:lnTo>
                        <a:pt x="30" y="763"/>
                      </a:lnTo>
                      <a:lnTo>
                        <a:pt x="37" y="749"/>
                      </a:lnTo>
                      <a:lnTo>
                        <a:pt x="47" y="734"/>
                      </a:lnTo>
                      <a:lnTo>
                        <a:pt x="58" y="724"/>
                      </a:lnTo>
                      <a:lnTo>
                        <a:pt x="70" y="713"/>
                      </a:lnTo>
                      <a:lnTo>
                        <a:pt x="79" y="706"/>
                      </a:lnTo>
                      <a:lnTo>
                        <a:pt x="70" y="701"/>
                      </a:lnTo>
                      <a:lnTo>
                        <a:pt x="70" y="701"/>
                      </a:lnTo>
                      <a:lnTo>
                        <a:pt x="60" y="694"/>
                      </a:lnTo>
                      <a:lnTo>
                        <a:pt x="49" y="687"/>
                      </a:lnTo>
                      <a:lnTo>
                        <a:pt x="40" y="678"/>
                      </a:lnTo>
                      <a:lnTo>
                        <a:pt x="33" y="667"/>
                      </a:lnTo>
                      <a:lnTo>
                        <a:pt x="28" y="655"/>
                      </a:lnTo>
                      <a:lnTo>
                        <a:pt x="23" y="643"/>
                      </a:lnTo>
                      <a:lnTo>
                        <a:pt x="21" y="630"/>
                      </a:lnTo>
                      <a:lnTo>
                        <a:pt x="19" y="618"/>
                      </a:lnTo>
                      <a:lnTo>
                        <a:pt x="19" y="618"/>
                      </a:lnTo>
                      <a:lnTo>
                        <a:pt x="21" y="602"/>
                      </a:lnTo>
                      <a:lnTo>
                        <a:pt x="24" y="588"/>
                      </a:lnTo>
                      <a:lnTo>
                        <a:pt x="30" y="574"/>
                      </a:lnTo>
                      <a:lnTo>
                        <a:pt x="39" y="561"/>
                      </a:lnTo>
                      <a:lnTo>
                        <a:pt x="47" y="551"/>
                      </a:lnTo>
                      <a:lnTo>
                        <a:pt x="58" y="540"/>
                      </a:lnTo>
                      <a:lnTo>
                        <a:pt x="70" y="533"/>
                      </a:lnTo>
                      <a:lnTo>
                        <a:pt x="85" y="526"/>
                      </a:lnTo>
                      <a:lnTo>
                        <a:pt x="99" y="523"/>
                      </a:lnTo>
                      <a:lnTo>
                        <a:pt x="86" y="514"/>
                      </a:lnTo>
                      <a:lnTo>
                        <a:pt x="86" y="514"/>
                      </a:lnTo>
                      <a:lnTo>
                        <a:pt x="76" y="507"/>
                      </a:lnTo>
                      <a:lnTo>
                        <a:pt x="67" y="500"/>
                      </a:lnTo>
                      <a:lnTo>
                        <a:pt x="60" y="491"/>
                      </a:lnTo>
                      <a:lnTo>
                        <a:pt x="53" y="482"/>
                      </a:lnTo>
                      <a:lnTo>
                        <a:pt x="47" y="471"/>
                      </a:lnTo>
                      <a:lnTo>
                        <a:pt x="44" y="459"/>
                      </a:lnTo>
                      <a:lnTo>
                        <a:pt x="42" y="448"/>
                      </a:lnTo>
                      <a:lnTo>
                        <a:pt x="40" y="436"/>
                      </a:lnTo>
                      <a:lnTo>
                        <a:pt x="40" y="436"/>
                      </a:lnTo>
                      <a:lnTo>
                        <a:pt x="42" y="422"/>
                      </a:lnTo>
                      <a:lnTo>
                        <a:pt x="44" y="410"/>
                      </a:lnTo>
                      <a:lnTo>
                        <a:pt x="49" y="399"/>
                      </a:lnTo>
                      <a:lnTo>
                        <a:pt x="55" y="387"/>
                      </a:lnTo>
                      <a:lnTo>
                        <a:pt x="62" y="378"/>
                      </a:lnTo>
                      <a:lnTo>
                        <a:pt x="70" y="369"/>
                      </a:lnTo>
                      <a:lnTo>
                        <a:pt x="79" y="360"/>
                      </a:lnTo>
                      <a:lnTo>
                        <a:pt x="90" y="355"/>
                      </a:lnTo>
                      <a:lnTo>
                        <a:pt x="97" y="351"/>
                      </a:lnTo>
                      <a:lnTo>
                        <a:pt x="93" y="344"/>
                      </a:lnTo>
                      <a:lnTo>
                        <a:pt x="93" y="344"/>
                      </a:lnTo>
                      <a:lnTo>
                        <a:pt x="88" y="330"/>
                      </a:lnTo>
                      <a:lnTo>
                        <a:pt x="85" y="316"/>
                      </a:lnTo>
                      <a:lnTo>
                        <a:pt x="83" y="300"/>
                      </a:lnTo>
                      <a:lnTo>
                        <a:pt x="81" y="284"/>
                      </a:lnTo>
                      <a:lnTo>
                        <a:pt x="81" y="284"/>
                      </a:lnTo>
                      <a:lnTo>
                        <a:pt x="83" y="270"/>
                      </a:lnTo>
                      <a:lnTo>
                        <a:pt x="85" y="256"/>
                      </a:lnTo>
                      <a:lnTo>
                        <a:pt x="88" y="244"/>
                      </a:lnTo>
                      <a:lnTo>
                        <a:pt x="92" y="230"/>
                      </a:lnTo>
                      <a:lnTo>
                        <a:pt x="97" y="217"/>
                      </a:lnTo>
                      <a:lnTo>
                        <a:pt x="104" y="205"/>
                      </a:lnTo>
                      <a:lnTo>
                        <a:pt x="113" y="194"/>
                      </a:lnTo>
                      <a:lnTo>
                        <a:pt x="120" y="184"/>
                      </a:lnTo>
                      <a:lnTo>
                        <a:pt x="130" y="175"/>
                      </a:lnTo>
                      <a:lnTo>
                        <a:pt x="141" y="166"/>
                      </a:lnTo>
                      <a:lnTo>
                        <a:pt x="152" y="157"/>
                      </a:lnTo>
                      <a:lnTo>
                        <a:pt x="164" y="152"/>
                      </a:lnTo>
                      <a:lnTo>
                        <a:pt x="176" y="145"/>
                      </a:lnTo>
                      <a:lnTo>
                        <a:pt x="189" y="141"/>
                      </a:lnTo>
                      <a:lnTo>
                        <a:pt x="203" y="138"/>
                      </a:lnTo>
                      <a:lnTo>
                        <a:pt x="217" y="136"/>
                      </a:lnTo>
                      <a:lnTo>
                        <a:pt x="224" y="136"/>
                      </a:lnTo>
                      <a:lnTo>
                        <a:pt x="224" y="129"/>
                      </a:lnTo>
                      <a:lnTo>
                        <a:pt x="224" y="129"/>
                      </a:lnTo>
                      <a:lnTo>
                        <a:pt x="224" y="117"/>
                      </a:lnTo>
                      <a:lnTo>
                        <a:pt x="226" y="106"/>
                      </a:lnTo>
                      <a:lnTo>
                        <a:pt x="229" y="95"/>
                      </a:lnTo>
                      <a:lnTo>
                        <a:pt x="233" y="85"/>
                      </a:lnTo>
                      <a:lnTo>
                        <a:pt x="238" y="74"/>
                      </a:lnTo>
                      <a:lnTo>
                        <a:pt x="243" y="64"/>
                      </a:lnTo>
                      <a:lnTo>
                        <a:pt x="258" y="48"/>
                      </a:lnTo>
                      <a:lnTo>
                        <a:pt x="275" y="34"/>
                      </a:lnTo>
                      <a:lnTo>
                        <a:pt x="284" y="28"/>
                      </a:lnTo>
                      <a:lnTo>
                        <a:pt x="295" y="23"/>
                      </a:lnTo>
                      <a:lnTo>
                        <a:pt x="305" y="19"/>
                      </a:lnTo>
                      <a:lnTo>
                        <a:pt x="316" y="16"/>
                      </a:lnTo>
                      <a:lnTo>
                        <a:pt x="328" y="14"/>
                      </a:lnTo>
                      <a:lnTo>
                        <a:pt x="339" y="14"/>
                      </a:lnTo>
                      <a:lnTo>
                        <a:pt x="339" y="14"/>
                      </a:lnTo>
                      <a:lnTo>
                        <a:pt x="351" y="14"/>
                      </a:lnTo>
                      <a:lnTo>
                        <a:pt x="362" y="16"/>
                      </a:lnTo>
                      <a:lnTo>
                        <a:pt x="374" y="19"/>
                      </a:lnTo>
                      <a:lnTo>
                        <a:pt x="385" y="23"/>
                      </a:lnTo>
                      <a:lnTo>
                        <a:pt x="393" y="28"/>
                      </a:lnTo>
                      <a:lnTo>
                        <a:pt x="404" y="34"/>
                      </a:lnTo>
                      <a:lnTo>
                        <a:pt x="413" y="41"/>
                      </a:lnTo>
                      <a:lnTo>
                        <a:pt x="422" y="48"/>
                      </a:lnTo>
                      <a:lnTo>
                        <a:pt x="422" y="48"/>
                      </a:lnTo>
                      <a:lnTo>
                        <a:pt x="429" y="57"/>
                      </a:lnTo>
                      <a:lnTo>
                        <a:pt x="436" y="65"/>
                      </a:lnTo>
                      <a:lnTo>
                        <a:pt x="441" y="74"/>
                      </a:lnTo>
                      <a:lnTo>
                        <a:pt x="446" y="85"/>
                      </a:lnTo>
                      <a:lnTo>
                        <a:pt x="450" y="95"/>
                      </a:lnTo>
                      <a:lnTo>
                        <a:pt x="452" y="106"/>
                      </a:lnTo>
                      <a:lnTo>
                        <a:pt x="453" y="118"/>
                      </a:lnTo>
                      <a:lnTo>
                        <a:pt x="455" y="129"/>
                      </a:lnTo>
                      <a:lnTo>
                        <a:pt x="455" y="129"/>
                      </a:lnTo>
                      <a:lnTo>
                        <a:pt x="453" y="143"/>
                      </a:lnTo>
                      <a:lnTo>
                        <a:pt x="453" y="154"/>
                      </a:lnTo>
                      <a:lnTo>
                        <a:pt x="462" y="152"/>
                      </a:lnTo>
                      <a:lnTo>
                        <a:pt x="462" y="152"/>
                      </a:lnTo>
                      <a:lnTo>
                        <a:pt x="480" y="150"/>
                      </a:lnTo>
                      <a:lnTo>
                        <a:pt x="480" y="150"/>
                      </a:lnTo>
                      <a:lnTo>
                        <a:pt x="498" y="150"/>
                      </a:lnTo>
                      <a:lnTo>
                        <a:pt x="513" y="155"/>
                      </a:lnTo>
                      <a:lnTo>
                        <a:pt x="528" y="164"/>
                      </a:lnTo>
                      <a:lnTo>
                        <a:pt x="540" y="175"/>
                      </a:lnTo>
                      <a:lnTo>
                        <a:pt x="540" y="175"/>
                      </a:lnTo>
                      <a:lnTo>
                        <a:pt x="551" y="187"/>
                      </a:lnTo>
                      <a:lnTo>
                        <a:pt x="559" y="201"/>
                      </a:lnTo>
                      <a:lnTo>
                        <a:pt x="565" y="217"/>
                      </a:lnTo>
                      <a:lnTo>
                        <a:pt x="566" y="235"/>
                      </a:lnTo>
                      <a:lnTo>
                        <a:pt x="566" y="235"/>
                      </a:lnTo>
                      <a:lnTo>
                        <a:pt x="565" y="247"/>
                      </a:lnTo>
                      <a:lnTo>
                        <a:pt x="561" y="260"/>
                      </a:lnTo>
                      <a:lnTo>
                        <a:pt x="558" y="270"/>
                      </a:lnTo>
                      <a:lnTo>
                        <a:pt x="552" y="281"/>
                      </a:lnTo>
                      <a:lnTo>
                        <a:pt x="545" y="290"/>
                      </a:lnTo>
                      <a:lnTo>
                        <a:pt x="558" y="291"/>
                      </a:lnTo>
                      <a:lnTo>
                        <a:pt x="558" y="291"/>
                      </a:lnTo>
                      <a:lnTo>
                        <a:pt x="570" y="295"/>
                      </a:lnTo>
                      <a:lnTo>
                        <a:pt x="582" y="300"/>
                      </a:lnTo>
                      <a:lnTo>
                        <a:pt x="593" y="307"/>
                      </a:lnTo>
                      <a:lnTo>
                        <a:pt x="602" y="316"/>
                      </a:lnTo>
                      <a:lnTo>
                        <a:pt x="609" y="327"/>
                      </a:lnTo>
                      <a:lnTo>
                        <a:pt x="616" y="337"/>
                      </a:lnTo>
                      <a:lnTo>
                        <a:pt x="619" y="350"/>
                      </a:lnTo>
                      <a:lnTo>
                        <a:pt x="619" y="364"/>
                      </a:lnTo>
                      <a:lnTo>
                        <a:pt x="619" y="364"/>
                      </a:lnTo>
                      <a:lnTo>
                        <a:pt x="619" y="374"/>
                      </a:lnTo>
                      <a:lnTo>
                        <a:pt x="618" y="385"/>
                      </a:lnTo>
                      <a:lnTo>
                        <a:pt x="614" y="394"/>
                      </a:lnTo>
                      <a:lnTo>
                        <a:pt x="609" y="404"/>
                      </a:lnTo>
                      <a:lnTo>
                        <a:pt x="602" y="411"/>
                      </a:lnTo>
                      <a:lnTo>
                        <a:pt x="595" y="418"/>
                      </a:lnTo>
                      <a:lnTo>
                        <a:pt x="586" y="426"/>
                      </a:lnTo>
                      <a:lnTo>
                        <a:pt x="577" y="429"/>
                      </a:lnTo>
                      <a:lnTo>
                        <a:pt x="559" y="438"/>
                      </a:lnTo>
                      <a:lnTo>
                        <a:pt x="579" y="443"/>
                      </a:lnTo>
                      <a:lnTo>
                        <a:pt x="579" y="443"/>
                      </a:lnTo>
                      <a:lnTo>
                        <a:pt x="586" y="447"/>
                      </a:lnTo>
                      <a:lnTo>
                        <a:pt x="595" y="450"/>
                      </a:lnTo>
                      <a:lnTo>
                        <a:pt x="602" y="456"/>
                      </a:lnTo>
                      <a:lnTo>
                        <a:pt x="607" y="463"/>
                      </a:lnTo>
                      <a:lnTo>
                        <a:pt x="612" y="470"/>
                      </a:lnTo>
                      <a:lnTo>
                        <a:pt x="616" y="479"/>
                      </a:lnTo>
                      <a:lnTo>
                        <a:pt x="618" y="486"/>
                      </a:lnTo>
                      <a:lnTo>
                        <a:pt x="618" y="496"/>
                      </a:lnTo>
                      <a:lnTo>
                        <a:pt x="618" y="496"/>
                      </a:lnTo>
                      <a:lnTo>
                        <a:pt x="618" y="507"/>
                      </a:lnTo>
                      <a:lnTo>
                        <a:pt x="614" y="517"/>
                      </a:lnTo>
                      <a:lnTo>
                        <a:pt x="607" y="528"/>
                      </a:lnTo>
                      <a:lnTo>
                        <a:pt x="600" y="535"/>
                      </a:lnTo>
                      <a:lnTo>
                        <a:pt x="591" y="544"/>
                      </a:lnTo>
                      <a:lnTo>
                        <a:pt x="603" y="547"/>
                      </a:lnTo>
                      <a:lnTo>
                        <a:pt x="603" y="547"/>
                      </a:lnTo>
                      <a:lnTo>
                        <a:pt x="612" y="551"/>
                      </a:lnTo>
                      <a:lnTo>
                        <a:pt x="621" y="556"/>
                      </a:lnTo>
                      <a:lnTo>
                        <a:pt x="628" y="563"/>
                      </a:lnTo>
                      <a:lnTo>
                        <a:pt x="635" y="570"/>
                      </a:lnTo>
                      <a:lnTo>
                        <a:pt x="641" y="579"/>
                      </a:lnTo>
                      <a:lnTo>
                        <a:pt x="646" y="588"/>
                      </a:lnTo>
                      <a:lnTo>
                        <a:pt x="648" y="599"/>
                      </a:lnTo>
                      <a:lnTo>
                        <a:pt x="649" y="609"/>
                      </a:lnTo>
                      <a:lnTo>
                        <a:pt x="649" y="609"/>
                      </a:lnTo>
                      <a:lnTo>
                        <a:pt x="648" y="620"/>
                      </a:lnTo>
                      <a:lnTo>
                        <a:pt x="644" y="630"/>
                      </a:lnTo>
                      <a:lnTo>
                        <a:pt x="642" y="637"/>
                      </a:lnTo>
                      <a:lnTo>
                        <a:pt x="649" y="639"/>
                      </a:lnTo>
                      <a:lnTo>
                        <a:pt x="649" y="639"/>
                      </a:lnTo>
                      <a:lnTo>
                        <a:pt x="664" y="646"/>
                      </a:lnTo>
                      <a:lnTo>
                        <a:pt x="676" y="653"/>
                      </a:lnTo>
                      <a:lnTo>
                        <a:pt x="688" y="664"/>
                      </a:lnTo>
                      <a:lnTo>
                        <a:pt x="697" y="674"/>
                      </a:lnTo>
                      <a:lnTo>
                        <a:pt x="706" y="689"/>
                      </a:lnTo>
                      <a:lnTo>
                        <a:pt x="711" y="703"/>
                      </a:lnTo>
                      <a:lnTo>
                        <a:pt x="715" y="719"/>
                      </a:lnTo>
                      <a:lnTo>
                        <a:pt x="716" y="734"/>
                      </a:lnTo>
                      <a:lnTo>
                        <a:pt x="724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900"/>
                </a:p>
              </p:txBody>
            </p:sp>
            <p:pic>
              <p:nvPicPr>
                <p:cNvPr id="1870" name="Picture 609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9884840" y="3597938"/>
                  <a:ext cx="1769369" cy="1956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71" name="Freeform 610"/>
                <p:cNvSpPr>
                  <a:spLocks/>
                </p:cNvSpPr>
                <p:nvPr/>
              </p:nvSpPr>
              <p:spPr bwMode="auto">
                <a:xfrm>
                  <a:off x="9888015" y="3326816"/>
                  <a:ext cx="1769369" cy="2224768"/>
                </a:xfrm>
                <a:custGeom>
                  <a:avLst/>
                  <a:gdLst/>
                  <a:ahLst/>
                  <a:cxnLst>
                    <a:cxn ang="0">
                      <a:pos x="671" y="634"/>
                    </a:cxn>
                    <a:cxn ang="0">
                      <a:pos x="653" y="572"/>
                    </a:cxn>
                    <a:cxn ang="0">
                      <a:pos x="626" y="524"/>
                    </a:cxn>
                    <a:cxn ang="0">
                      <a:pos x="593" y="433"/>
                    </a:cxn>
                    <a:cxn ang="0">
                      <a:pos x="630" y="388"/>
                    </a:cxn>
                    <a:cxn ang="0">
                      <a:pos x="573" y="281"/>
                    </a:cxn>
                    <a:cxn ang="0">
                      <a:pos x="577" y="214"/>
                    </a:cxn>
                    <a:cxn ang="0">
                      <a:pos x="459" y="138"/>
                    </a:cxn>
                    <a:cxn ang="0">
                      <a:pos x="453" y="67"/>
                    </a:cxn>
                    <a:cxn ang="0">
                      <a:pos x="353" y="0"/>
                    </a:cxn>
                    <a:cxn ang="0">
                      <a:pos x="247" y="37"/>
                    </a:cxn>
                    <a:cxn ang="0">
                      <a:pos x="215" y="122"/>
                    </a:cxn>
                    <a:cxn ang="0">
                      <a:pos x="100" y="185"/>
                    </a:cxn>
                    <a:cxn ang="0">
                      <a:pos x="70" y="320"/>
                    </a:cxn>
                    <a:cxn ang="0">
                      <a:pos x="37" y="392"/>
                    </a:cxn>
                    <a:cxn ang="0">
                      <a:pos x="58" y="510"/>
                    </a:cxn>
                    <a:cxn ang="0">
                      <a:pos x="17" y="567"/>
                    </a:cxn>
                    <a:cxn ang="0">
                      <a:pos x="40" y="697"/>
                    </a:cxn>
                    <a:cxn ang="0">
                      <a:pos x="9" y="772"/>
                    </a:cxn>
                    <a:cxn ang="0">
                      <a:pos x="26" y="915"/>
                    </a:cxn>
                    <a:cxn ang="0">
                      <a:pos x="155" y="982"/>
                    </a:cxn>
                    <a:cxn ang="0">
                      <a:pos x="183" y="1021"/>
                    </a:cxn>
                    <a:cxn ang="0">
                      <a:pos x="300" y="1093"/>
                    </a:cxn>
                    <a:cxn ang="0">
                      <a:pos x="356" y="1065"/>
                    </a:cxn>
                    <a:cxn ang="0">
                      <a:pos x="487" y="1093"/>
                    </a:cxn>
                    <a:cxn ang="0">
                      <a:pos x="605" y="1003"/>
                    </a:cxn>
                    <a:cxn ang="0">
                      <a:pos x="653" y="934"/>
                    </a:cxn>
                    <a:cxn ang="0">
                      <a:pos x="664" y="828"/>
                    </a:cxn>
                    <a:cxn ang="0">
                      <a:pos x="729" y="752"/>
                    </a:cxn>
                    <a:cxn ang="0">
                      <a:pos x="679" y="812"/>
                    </a:cxn>
                    <a:cxn ang="0">
                      <a:pos x="667" y="876"/>
                    </a:cxn>
                    <a:cxn ang="0">
                      <a:pos x="609" y="943"/>
                    </a:cxn>
                    <a:cxn ang="0">
                      <a:pos x="549" y="1051"/>
                    </a:cxn>
                    <a:cxn ang="0">
                      <a:pos x="427" y="1081"/>
                    </a:cxn>
                    <a:cxn ang="0">
                      <a:pos x="337" y="1054"/>
                    </a:cxn>
                    <a:cxn ang="0">
                      <a:pos x="243" y="1077"/>
                    </a:cxn>
                    <a:cxn ang="0">
                      <a:pos x="201" y="973"/>
                    </a:cxn>
                    <a:cxn ang="0">
                      <a:pos x="100" y="957"/>
                    </a:cxn>
                    <a:cxn ang="0">
                      <a:pos x="19" y="869"/>
                    </a:cxn>
                    <a:cxn ang="0">
                      <a:pos x="47" y="734"/>
                    </a:cxn>
                    <a:cxn ang="0">
                      <a:pos x="28" y="655"/>
                    </a:cxn>
                    <a:cxn ang="0">
                      <a:pos x="58" y="540"/>
                    </a:cxn>
                    <a:cxn ang="0">
                      <a:pos x="47" y="471"/>
                    </a:cxn>
                    <a:cxn ang="0">
                      <a:pos x="70" y="369"/>
                    </a:cxn>
                    <a:cxn ang="0">
                      <a:pos x="81" y="284"/>
                    </a:cxn>
                    <a:cxn ang="0">
                      <a:pos x="141" y="166"/>
                    </a:cxn>
                    <a:cxn ang="0">
                      <a:pos x="224" y="117"/>
                    </a:cxn>
                    <a:cxn ang="0">
                      <a:pos x="305" y="19"/>
                    </a:cxn>
                    <a:cxn ang="0">
                      <a:pos x="404" y="34"/>
                    </a:cxn>
                    <a:cxn ang="0">
                      <a:pos x="453" y="118"/>
                    </a:cxn>
                    <a:cxn ang="0">
                      <a:pos x="513" y="155"/>
                    </a:cxn>
                    <a:cxn ang="0">
                      <a:pos x="561" y="260"/>
                    </a:cxn>
                    <a:cxn ang="0">
                      <a:pos x="609" y="327"/>
                    </a:cxn>
                    <a:cxn ang="0">
                      <a:pos x="595" y="418"/>
                    </a:cxn>
                    <a:cxn ang="0">
                      <a:pos x="612" y="470"/>
                    </a:cxn>
                    <a:cxn ang="0">
                      <a:pos x="603" y="547"/>
                    </a:cxn>
                    <a:cxn ang="0">
                      <a:pos x="649" y="609"/>
                    </a:cxn>
                    <a:cxn ang="0">
                      <a:pos x="706" y="689"/>
                    </a:cxn>
                  </a:cxnLst>
                  <a:rect l="0" t="0" r="r" b="b"/>
                  <a:pathLst>
                    <a:path w="731" h="1096">
                      <a:moveTo>
                        <a:pt x="724" y="734"/>
                      </a:moveTo>
                      <a:lnTo>
                        <a:pt x="731" y="734"/>
                      </a:lnTo>
                      <a:lnTo>
                        <a:pt x="731" y="734"/>
                      </a:lnTo>
                      <a:lnTo>
                        <a:pt x="729" y="715"/>
                      </a:lnTo>
                      <a:lnTo>
                        <a:pt x="725" y="697"/>
                      </a:lnTo>
                      <a:lnTo>
                        <a:pt x="718" y="682"/>
                      </a:lnTo>
                      <a:lnTo>
                        <a:pt x="709" y="667"/>
                      </a:lnTo>
                      <a:lnTo>
                        <a:pt x="697" y="653"/>
                      </a:lnTo>
                      <a:lnTo>
                        <a:pt x="685" y="643"/>
                      </a:lnTo>
                      <a:lnTo>
                        <a:pt x="671" y="634"/>
                      </a:lnTo>
                      <a:lnTo>
                        <a:pt x="653" y="627"/>
                      </a:lnTo>
                      <a:lnTo>
                        <a:pt x="651" y="632"/>
                      </a:lnTo>
                      <a:lnTo>
                        <a:pt x="658" y="636"/>
                      </a:lnTo>
                      <a:lnTo>
                        <a:pt x="658" y="636"/>
                      </a:lnTo>
                      <a:lnTo>
                        <a:pt x="662" y="622"/>
                      </a:lnTo>
                      <a:lnTo>
                        <a:pt x="664" y="609"/>
                      </a:lnTo>
                      <a:lnTo>
                        <a:pt x="664" y="609"/>
                      </a:lnTo>
                      <a:lnTo>
                        <a:pt x="662" y="595"/>
                      </a:lnTo>
                      <a:lnTo>
                        <a:pt x="658" y="583"/>
                      </a:lnTo>
                      <a:lnTo>
                        <a:pt x="653" y="572"/>
                      </a:lnTo>
                      <a:lnTo>
                        <a:pt x="648" y="561"/>
                      </a:lnTo>
                      <a:lnTo>
                        <a:pt x="639" y="553"/>
                      </a:lnTo>
                      <a:lnTo>
                        <a:pt x="630" y="546"/>
                      </a:lnTo>
                      <a:lnTo>
                        <a:pt x="619" y="539"/>
                      </a:lnTo>
                      <a:lnTo>
                        <a:pt x="607" y="535"/>
                      </a:lnTo>
                      <a:lnTo>
                        <a:pt x="605" y="540"/>
                      </a:lnTo>
                      <a:lnTo>
                        <a:pt x="611" y="546"/>
                      </a:lnTo>
                      <a:lnTo>
                        <a:pt x="611" y="546"/>
                      </a:lnTo>
                      <a:lnTo>
                        <a:pt x="619" y="537"/>
                      </a:lnTo>
                      <a:lnTo>
                        <a:pt x="626" y="524"/>
                      </a:lnTo>
                      <a:lnTo>
                        <a:pt x="630" y="510"/>
                      </a:lnTo>
                      <a:lnTo>
                        <a:pt x="632" y="496"/>
                      </a:lnTo>
                      <a:lnTo>
                        <a:pt x="632" y="496"/>
                      </a:lnTo>
                      <a:lnTo>
                        <a:pt x="632" y="484"/>
                      </a:lnTo>
                      <a:lnTo>
                        <a:pt x="628" y="473"/>
                      </a:lnTo>
                      <a:lnTo>
                        <a:pt x="625" y="463"/>
                      </a:lnTo>
                      <a:lnTo>
                        <a:pt x="618" y="454"/>
                      </a:lnTo>
                      <a:lnTo>
                        <a:pt x="611" y="445"/>
                      </a:lnTo>
                      <a:lnTo>
                        <a:pt x="602" y="440"/>
                      </a:lnTo>
                      <a:lnTo>
                        <a:pt x="593" y="433"/>
                      </a:lnTo>
                      <a:lnTo>
                        <a:pt x="582" y="429"/>
                      </a:lnTo>
                      <a:lnTo>
                        <a:pt x="581" y="436"/>
                      </a:lnTo>
                      <a:lnTo>
                        <a:pt x="584" y="443"/>
                      </a:lnTo>
                      <a:lnTo>
                        <a:pt x="584" y="443"/>
                      </a:lnTo>
                      <a:lnTo>
                        <a:pt x="595" y="436"/>
                      </a:lnTo>
                      <a:lnTo>
                        <a:pt x="603" y="429"/>
                      </a:lnTo>
                      <a:lnTo>
                        <a:pt x="612" y="420"/>
                      </a:lnTo>
                      <a:lnTo>
                        <a:pt x="619" y="411"/>
                      </a:lnTo>
                      <a:lnTo>
                        <a:pt x="626" y="401"/>
                      </a:lnTo>
                      <a:lnTo>
                        <a:pt x="630" y="388"/>
                      </a:lnTo>
                      <a:lnTo>
                        <a:pt x="634" y="376"/>
                      </a:lnTo>
                      <a:lnTo>
                        <a:pt x="634" y="364"/>
                      </a:lnTo>
                      <a:lnTo>
                        <a:pt x="634" y="364"/>
                      </a:lnTo>
                      <a:lnTo>
                        <a:pt x="634" y="348"/>
                      </a:lnTo>
                      <a:lnTo>
                        <a:pt x="628" y="332"/>
                      </a:lnTo>
                      <a:lnTo>
                        <a:pt x="621" y="318"/>
                      </a:lnTo>
                      <a:lnTo>
                        <a:pt x="612" y="305"/>
                      </a:lnTo>
                      <a:lnTo>
                        <a:pt x="602" y="295"/>
                      </a:lnTo>
                      <a:lnTo>
                        <a:pt x="588" y="288"/>
                      </a:lnTo>
                      <a:lnTo>
                        <a:pt x="573" y="281"/>
                      </a:lnTo>
                      <a:lnTo>
                        <a:pt x="559" y="277"/>
                      </a:lnTo>
                      <a:lnTo>
                        <a:pt x="558" y="284"/>
                      </a:lnTo>
                      <a:lnTo>
                        <a:pt x="563" y="288"/>
                      </a:lnTo>
                      <a:lnTo>
                        <a:pt x="563" y="288"/>
                      </a:lnTo>
                      <a:lnTo>
                        <a:pt x="570" y="275"/>
                      </a:lnTo>
                      <a:lnTo>
                        <a:pt x="575" y="263"/>
                      </a:lnTo>
                      <a:lnTo>
                        <a:pt x="579" y="249"/>
                      </a:lnTo>
                      <a:lnTo>
                        <a:pt x="581" y="235"/>
                      </a:lnTo>
                      <a:lnTo>
                        <a:pt x="581" y="235"/>
                      </a:lnTo>
                      <a:lnTo>
                        <a:pt x="577" y="214"/>
                      </a:lnTo>
                      <a:lnTo>
                        <a:pt x="572" y="196"/>
                      </a:lnTo>
                      <a:lnTo>
                        <a:pt x="563" y="178"/>
                      </a:lnTo>
                      <a:lnTo>
                        <a:pt x="551" y="164"/>
                      </a:lnTo>
                      <a:lnTo>
                        <a:pt x="536" y="152"/>
                      </a:lnTo>
                      <a:lnTo>
                        <a:pt x="519" y="143"/>
                      </a:lnTo>
                      <a:lnTo>
                        <a:pt x="501" y="138"/>
                      </a:lnTo>
                      <a:lnTo>
                        <a:pt x="480" y="136"/>
                      </a:lnTo>
                      <a:lnTo>
                        <a:pt x="480" y="136"/>
                      </a:lnTo>
                      <a:lnTo>
                        <a:pt x="469" y="136"/>
                      </a:lnTo>
                      <a:lnTo>
                        <a:pt x="459" y="138"/>
                      </a:lnTo>
                      <a:lnTo>
                        <a:pt x="461" y="145"/>
                      </a:lnTo>
                      <a:lnTo>
                        <a:pt x="468" y="145"/>
                      </a:lnTo>
                      <a:lnTo>
                        <a:pt x="468" y="145"/>
                      </a:lnTo>
                      <a:lnTo>
                        <a:pt x="469" y="129"/>
                      </a:lnTo>
                      <a:lnTo>
                        <a:pt x="469" y="129"/>
                      </a:lnTo>
                      <a:lnTo>
                        <a:pt x="468" y="117"/>
                      </a:lnTo>
                      <a:lnTo>
                        <a:pt x="466" y="104"/>
                      </a:lnTo>
                      <a:lnTo>
                        <a:pt x="462" y="90"/>
                      </a:lnTo>
                      <a:lnTo>
                        <a:pt x="459" y="80"/>
                      </a:lnTo>
                      <a:lnTo>
                        <a:pt x="453" y="67"/>
                      </a:lnTo>
                      <a:lnTo>
                        <a:pt x="446" y="57"/>
                      </a:lnTo>
                      <a:lnTo>
                        <a:pt x="439" y="48"/>
                      </a:lnTo>
                      <a:lnTo>
                        <a:pt x="431" y="37"/>
                      </a:lnTo>
                      <a:lnTo>
                        <a:pt x="422" y="30"/>
                      </a:lnTo>
                      <a:lnTo>
                        <a:pt x="411" y="21"/>
                      </a:lnTo>
                      <a:lnTo>
                        <a:pt x="400" y="16"/>
                      </a:lnTo>
                      <a:lnTo>
                        <a:pt x="390" y="11"/>
                      </a:lnTo>
                      <a:lnTo>
                        <a:pt x="378" y="5"/>
                      </a:lnTo>
                      <a:lnTo>
                        <a:pt x="365" y="2"/>
                      </a:lnTo>
                      <a:lnTo>
                        <a:pt x="353" y="0"/>
                      </a:lnTo>
                      <a:lnTo>
                        <a:pt x="339" y="0"/>
                      </a:lnTo>
                      <a:lnTo>
                        <a:pt x="339" y="0"/>
                      </a:lnTo>
                      <a:lnTo>
                        <a:pt x="326" y="0"/>
                      </a:lnTo>
                      <a:lnTo>
                        <a:pt x="312" y="2"/>
                      </a:lnTo>
                      <a:lnTo>
                        <a:pt x="300" y="5"/>
                      </a:lnTo>
                      <a:lnTo>
                        <a:pt x="289" y="11"/>
                      </a:lnTo>
                      <a:lnTo>
                        <a:pt x="277" y="16"/>
                      </a:lnTo>
                      <a:lnTo>
                        <a:pt x="266" y="21"/>
                      </a:lnTo>
                      <a:lnTo>
                        <a:pt x="258" y="28"/>
                      </a:lnTo>
                      <a:lnTo>
                        <a:pt x="247" y="37"/>
                      </a:lnTo>
                      <a:lnTo>
                        <a:pt x="240" y="46"/>
                      </a:lnTo>
                      <a:lnTo>
                        <a:pt x="231" y="57"/>
                      </a:lnTo>
                      <a:lnTo>
                        <a:pt x="226" y="67"/>
                      </a:lnTo>
                      <a:lnTo>
                        <a:pt x="220" y="78"/>
                      </a:lnTo>
                      <a:lnTo>
                        <a:pt x="215" y="90"/>
                      </a:lnTo>
                      <a:lnTo>
                        <a:pt x="212" y="102"/>
                      </a:lnTo>
                      <a:lnTo>
                        <a:pt x="210" y="115"/>
                      </a:lnTo>
                      <a:lnTo>
                        <a:pt x="210" y="129"/>
                      </a:lnTo>
                      <a:lnTo>
                        <a:pt x="217" y="129"/>
                      </a:lnTo>
                      <a:lnTo>
                        <a:pt x="215" y="122"/>
                      </a:lnTo>
                      <a:lnTo>
                        <a:pt x="215" y="122"/>
                      </a:lnTo>
                      <a:lnTo>
                        <a:pt x="201" y="124"/>
                      </a:lnTo>
                      <a:lnTo>
                        <a:pt x="185" y="127"/>
                      </a:lnTo>
                      <a:lnTo>
                        <a:pt x="171" y="132"/>
                      </a:lnTo>
                      <a:lnTo>
                        <a:pt x="157" y="138"/>
                      </a:lnTo>
                      <a:lnTo>
                        <a:pt x="145" y="147"/>
                      </a:lnTo>
                      <a:lnTo>
                        <a:pt x="132" y="154"/>
                      </a:lnTo>
                      <a:lnTo>
                        <a:pt x="120" y="164"/>
                      </a:lnTo>
                      <a:lnTo>
                        <a:pt x="111" y="175"/>
                      </a:lnTo>
                      <a:lnTo>
                        <a:pt x="100" y="185"/>
                      </a:lnTo>
                      <a:lnTo>
                        <a:pt x="92" y="198"/>
                      </a:lnTo>
                      <a:lnTo>
                        <a:pt x="85" y="210"/>
                      </a:lnTo>
                      <a:lnTo>
                        <a:pt x="79" y="224"/>
                      </a:lnTo>
                      <a:lnTo>
                        <a:pt x="74" y="238"/>
                      </a:lnTo>
                      <a:lnTo>
                        <a:pt x="70" y="254"/>
                      </a:lnTo>
                      <a:lnTo>
                        <a:pt x="69" y="268"/>
                      </a:lnTo>
                      <a:lnTo>
                        <a:pt x="67" y="284"/>
                      </a:lnTo>
                      <a:lnTo>
                        <a:pt x="67" y="284"/>
                      </a:lnTo>
                      <a:lnTo>
                        <a:pt x="69" y="302"/>
                      </a:lnTo>
                      <a:lnTo>
                        <a:pt x="70" y="320"/>
                      </a:lnTo>
                      <a:lnTo>
                        <a:pt x="76" y="336"/>
                      </a:lnTo>
                      <a:lnTo>
                        <a:pt x="81" y="351"/>
                      </a:lnTo>
                      <a:lnTo>
                        <a:pt x="88" y="348"/>
                      </a:lnTo>
                      <a:lnTo>
                        <a:pt x="85" y="341"/>
                      </a:lnTo>
                      <a:lnTo>
                        <a:pt x="85" y="341"/>
                      </a:lnTo>
                      <a:lnTo>
                        <a:pt x="72" y="350"/>
                      </a:lnTo>
                      <a:lnTo>
                        <a:pt x="62" y="358"/>
                      </a:lnTo>
                      <a:lnTo>
                        <a:pt x="51" y="369"/>
                      </a:lnTo>
                      <a:lnTo>
                        <a:pt x="42" y="380"/>
                      </a:lnTo>
                      <a:lnTo>
                        <a:pt x="37" y="392"/>
                      </a:lnTo>
                      <a:lnTo>
                        <a:pt x="32" y="406"/>
                      </a:lnTo>
                      <a:lnTo>
                        <a:pt x="28" y="420"/>
                      </a:lnTo>
                      <a:lnTo>
                        <a:pt x="26" y="436"/>
                      </a:lnTo>
                      <a:lnTo>
                        <a:pt x="26" y="436"/>
                      </a:lnTo>
                      <a:lnTo>
                        <a:pt x="28" y="450"/>
                      </a:lnTo>
                      <a:lnTo>
                        <a:pt x="30" y="463"/>
                      </a:lnTo>
                      <a:lnTo>
                        <a:pt x="35" y="477"/>
                      </a:lnTo>
                      <a:lnTo>
                        <a:pt x="40" y="489"/>
                      </a:lnTo>
                      <a:lnTo>
                        <a:pt x="49" y="500"/>
                      </a:lnTo>
                      <a:lnTo>
                        <a:pt x="58" y="510"/>
                      </a:lnTo>
                      <a:lnTo>
                        <a:pt x="67" y="519"/>
                      </a:lnTo>
                      <a:lnTo>
                        <a:pt x="79" y="526"/>
                      </a:lnTo>
                      <a:lnTo>
                        <a:pt x="83" y="521"/>
                      </a:lnTo>
                      <a:lnTo>
                        <a:pt x="79" y="514"/>
                      </a:lnTo>
                      <a:lnTo>
                        <a:pt x="79" y="514"/>
                      </a:lnTo>
                      <a:lnTo>
                        <a:pt x="63" y="521"/>
                      </a:lnTo>
                      <a:lnTo>
                        <a:pt x="49" y="530"/>
                      </a:lnTo>
                      <a:lnTo>
                        <a:pt x="37" y="540"/>
                      </a:lnTo>
                      <a:lnTo>
                        <a:pt x="26" y="553"/>
                      </a:lnTo>
                      <a:lnTo>
                        <a:pt x="17" y="567"/>
                      </a:lnTo>
                      <a:lnTo>
                        <a:pt x="10" y="583"/>
                      </a:lnTo>
                      <a:lnTo>
                        <a:pt x="7" y="600"/>
                      </a:lnTo>
                      <a:lnTo>
                        <a:pt x="5" y="618"/>
                      </a:lnTo>
                      <a:lnTo>
                        <a:pt x="5" y="618"/>
                      </a:lnTo>
                      <a:lnTo>
                        <a:pt x="7" y="632"/>
                      </a:lnTo>
                      <a:lnTo>
                        <a:pt x="10" y="648"/>
                      </a:lnTo>
                      <a:lnTo>
                        <a:pt x="16" y="660"/>
                      </a:lnTo>
                      <a:lnTo>
                        <a:pt x="21" y="674"/>
                      </a:lnTo>
                      <a:lnTo>
                        <a:pt x="30" y="687"/>
                      </a:lnTo>
                      <a:lnTo>
                        <a:pt x="40" y="697"/>
                      </a:lnTo>
                      <a:lnTo>
                        <a:pt x="51" y="706"/>
                      </a:lnTo>
                      <a:lnTo>
                        <a:pt x="63" y="713"/>
                      </a:lnTo>
                      <a:lnTo>
                        <a:pt x="67" y="708"/>
                      </a:lnTo>
                      <a:lnTo>
                        <a:pt x="63" y="703"/>
                      </a:lnTo>
                      <a:lnTo>
                        <a:pt x="63" y="703"/>
                      </a:lnTo>
                      <a:lnTo>
                        <a:pt x="49" y="713"/>
                      </a:lnTo>
                      <a:lnTo>
                        <a:pt x="37" y="726"/>
                      </a:lnTo>
                      <a:lnTo>
                        <a:pt x="26" y="740"/>
                      </a:lnTo>
                      <a:lnTo>
                        <a:pt x="17" y="756"/>
                      </a:lnTo>
                      <a:lnTo>
                        <a:pt x="9" y="772"/>
                      </a:lnTo>
                      <a:lnTo>
                        <a:pt x="3" y="789"/>
                      </a:lnTo>
                      <a:lnTo>
                        <a:pt x="0" y="809"/>
                      </a:lnTo>
                      <a:lnTo>
                        <a:pt x="0" y="826"/>
                      </a:lnTo>
                      <a:lnTo>
                        <a:pt x="0" y="826"/>
                      </a:lnTo>
                      <a:lnTo>
                        <a:pt x="0" y="842"/>
                      </a:lnTo>
                      <a:lnTo>
                        <a:pt x="3" y="858"/>
                      </a:lnTo>
                      <a:lnTo>
                        <a:pt x="7" y="874"/>
                      </a:lnTo>
                      <a:lnTo>
                        <a:pt x="12" y="888"/>
                      </a:lnTo>
                      <a:lnTo>
                        <a:pt x="17" y="900"/>
                      </a:lnTo>
                      <a:lnTo>
                        <a:pt x="26" y="915"/>
                      </a:lnTo>
                      <a:lnTo>
                        <a:pt x="35" y="925"/>
                      </a:lnTo>
                      <a:lnTo>
                        <a:pt x="46" y="938"/>
                      </a:lnTo>
                      <a:lnTo>
                        <a:pt x="56" y="946"/>
                      </a:lnTo>
                      <a:lnTo>
                        <a:pt x="69" y="955"/>
                      </a:lnTo>
                      <a:lnTo>
                        <a:pt x="81" y="964"/>
                      </a:lnTo>
                      <a:lnTo>
                        <a:pt x="95" y="971"/>
                      </a:lnTo>
                      <a:lnTo>
                        <a:pt x="109" y="975"/>
                      </a:lnTo>
                      <a:lnTo>
                        <a:pt x="123" y="980"/>
                      </a:lnTo>
                      <a:lnTo>
                        <a:pt x="139" y="982"/>
                      </a:lnTo>
                      <a:lnTo>
                        <a:pt x="155" y="982"/>
                      </a:lnTo>
                      <a:lnTo>
                        <a:pt x="155" y="982"/>
                      </a:lnTo>
                      <a:lnTo>
                        <a:pt x="176" y="982"/>
                      </a:lnTo>
                      <a:lnTo>
                        <a:pt x="196" y="976"/>
                      </a:lnTo>
                      <a:lnTo>
                        <a:pt x="194" y="969"/>
                      </a:lnTo>
                      <a:lnTo>
                        <a:pt x="187" y="968"/>
                      </a:lnTo>
                      <a:lnTo>
                        <a:pt x="187" y="968"/>
                      </a:lnTo>
                      <a:lnTo>
                        <a:pt x="182" y="983"/>
                      </a:lnTo>
                      <a:lnTo>
                        <a:pt x="182" y="1001"/>
                      </a:lnTo>
                      <a:lnTo>
                        <a:pt x="182" y="1001"/>
                      </a:lnTo>
                      <a:lnTo>
                        <a:pt x="183" y="1021"/>
                      </a:lnTo>
                      <a:lnTo>
                        <a:pt x="189" y="1038"/>
                      </a:lnTo>
                      <a:lnTo>
                        <a:pt x="197" y="1054"/>
                      </a:lnTo>
                      <a:lnTo>
                        <a:pt x="208" y="1068"/>
                      </a:lnTo>
                      <a:lnTo>
                        <a:pt x="222" y="1081"/>
                      </a:lnTo>
                      <a:lnTo>
                        <a:pt x="238" y="1089"/>
                      </a:lnTo>
                      <a:lnTo>
                        <a:pt x="256" y="1095"/>
                      </a:lnTo>
                      <a:lnTo>
                        <a:pt x="275" y="1096"/>
                      </a:lnTo>
                      <a:lnTo>
                        <a:pt x="275" y="1096"/>
                      </a:lnTo>
                      <a:lnTo>
                        <a:pt x="288" y="1096"/>
                      </a:lnTo>
                      <a:lnTo>
                        <a:pt x="300" y="1093"/>
                      </a:lnTo>
                      <a:lnTo>
                        <a:pt x="310" y="1089"/>
                      </a:lnTo>
                      <a:lnTo>
                        <a:pt x="321" y="1084"/>
                      </a:lnTo>
                      <a:lnTo>
                        <a:pt x="332" y="1079"/>
                      </a:lnTo>
                      <a:lnTo>
                        <a:pt x="340" y="1072"/>
                      </a:lnTo>
                      <a:lnTo>
                        <a:pt x="348" y="1063"/>
                      </a:lnTo>
                      <a:lnTo>
                        <a:pt x="355" y="1054"/>
                      </a:lnTo>
                      <a:lnTo>
                        <a:pt x="349" y="1051"/>
                      </a:lnTo>
                      <a:lnTo>
                        <a:pt x="344" y="1056"/>
                      </a:lnTo>
                      <a:lnTo>
                        <a:pt x="344" y="1056"/>
                      </a:lnTo>
                      <a:lnTo>
                        <a:pt x="356" y="1065"/>
                      </a:lnTo>
                      <a:lnTo>
                        <a:pt x="369" y="1072"/>
                      </a:lnTo>
                      <a:lnTo>
                        <a:pt x="381" y="1081"/>
                      </a:lnTo>
                      <a:lnTo>
                        <a:pt x="395" y="1086"/>
                      </a:lnTo>
                      <a:lnTo>
                        <a:pt x="409" y="1091"/>
                      </a:lnTo>
                      <a:lnTo>
                        <a:pt x="423" y="1095"/>
                      </a:lnTo>
                      <a:lnTo>
                        <a:pt x="439" y="1096"/>
                      </a:lnTo>
                      <a:lnTo>
                        <a:pt x="455" y="1096"/>
                      </a:lnTo>
                      <a:lnTo>
                        <a:pt x="455" y="1096"/>
                      </a:lnTo>
                      <a:lnTo>
                        <a:pt x="471" y="1096"/>
                      </a:lnTo>
                      <a:lnTo>
                        <a:pt x="487" y="1093"/>
                      </a:lnTo>
                      <a:lnTo>
                        <a:pt x="503" y="1089"/>
                      </a:lnTo>
                      <a:lnTo>
                        <a:pt x="517" y="1084"/>
                      </a:lnTo>
                      <a:lnTo>
                        <a:pt x="531" y="1079"/>
                      </a:lnTo>
                      <a:lnTo>
                        <a:pt x="545" y="1072"/>
                      </a:lnTo>
                      <a:lnTo>
                        <a:pt x="558" y="1063"/>
                      </a:lnTo>
                      <a:lnTo>
                        <a:pt x="568" y="1052"/>
                      </a:lnTo>
                      <a:lnTo>
                        <a:pt x="579" y="1042"/>
                      </a:lnTo>
                      <a:lnTo>
                        <a:pt x="589" y="1029"/>
                      </a:lnTo>
                      <a:lnTo>
                        <a:pt x="598" y="1017"/>
                      </a:lnTo>
                      <a:lnTo>
                        <a:pt x="605" y="1003"/>
                      </a:lnTo>
                      <a:lnTo>
                        <a:pt x="612" y="989"/>
                      </a:lnTo>
                      <a:lnTo>
                        <a:pt x="618" y="975"/>
                      </a:lnTo>
                      <a:lnTo>
                        <a:pt x="621" y="959"/>
                      </a:lnTo>
                      <a:lnTo>
                        <a:pt x="623" y="943"/>
                      </a:lnTo>
                      <a:lnTo>
                        <a:pt x="616" y="943"/>
                      </a:lnTo>
                      <a:lnTo>
                        <a:pt x="616" y="950"/>
                      </a:lnTo>
                      <a:lnTo>
                        <a:pt x="616" y="950"/>
                      </a:lnTo>
                      <a:lnTo>
                        <a:pt x="630" y="946"/>
                      </a:lnTo>
                      <a:lnTo>
                        <a:pt x="642" y="941"/>
                      </a:lnTo>
                      <a:lnTo>
                        <a:pt x="653" y="934"/>
                      </a:lnTo>
                      <a:lnTo>
                        <a:pt x="662" y="925"/>
                      </a:lnTo>
                      <a:lnTo>
                        <a:pt x="671" y="915"/>
                      </a:lnTo>
                      <a:lnTo>
                        <a:pt x="676" y="902"/>
                      </a:lnTo>
                      <a:lnTo>
                        <a:pt x="679" y="890"/>
                      </a:lnTo>
                      <a:lnTo>
                        <a:pt x="681" y="876"/>
                      </a:lnTo>
                      <a:lnTo>
                        <a:pt x="681" y="876"/>
                      </a:lnTo>
                      <a:lnTo>
                        <a:pt x="679" y="863"/>
                      </a:lnTo>
                      <a:lnTo>
                        <a:pt x="676" y="851"/>
                      </a:lnTo>
                      <a:lnTo>
                        <a:pt x="671" y="839"/>
                      </a:lnTo>
                      <a:lnTo>
                        <a:pt x="664" y="828"/>
                      </a:lnTo>
                      <a:lnTo>
                        <a:pt x="658" y="833"/>
                      </a:lnTo>
                      <a:lnTo>
                        <a:pt x="660" y="839"/>
                      </a:lnTo>
                      <a:lnTo>
                        <a:pt x="660" y="839"/>
                      </a:lnTo>
                      <a:lnTo>
                        <a:pt x="676" y="832"/>
                      </a:lnTo>
                      <a:lnTo>
                        <a:pt x="688" y="823"/>
                      </a:lnTo>
                      <a:lnTo>
                        <a:pt x="701" y="810"/>
                      </a:lnTo>
                      <a:lnTo>
                        <a:pt x="711" y="798"/>
                      </a:lnTo>
                      <a:lnTo>
                        <a:pt x="720" y="784"/>
                      </a:lnTo>
                      <a:lnTo>
                        <a:pt x="725" y="768"/>
                      </a:lnTo>
                      <a:lnTo>
                        <a:pt x="729" y="752"/>
                      </a:lnTo>
                      <a:lnTo>
                        <a:pt x="731" y="734"/>
                      </a:lnTo>
                      <a:lnTo>
                        <a:pt x="724" y="734"/>
                      </a:lnTo>
                      <a:lnTo>
                        <a:pt x="716" y="734"/>
                      </a:lnTo>
                      <a:lnTo>
                        <a:pt x="716" y="734"/>
                      </a:lnTo>
                      <a:lnTo>
                        <a:pt x="715" y="749"/>
                      </a:lnTo>
                      <a:lnTo>
                        <a:pt x="711" y="765"/>
                      </a:lnTo>
                      <a:lnTo>
                        <a:pt x="706" y="777"/>
                      </a:lnTo>
                      <a:lnTo>
                        <a:pt x="699" y="789"/>
                      </a:lnTo>
                      <a:lnTo>
                        <a:pt x="690" y="802"/>
                      </a:lnTo>
                      <a:lnTo>
                        <a:pt x="679" y="812"/>
                      </a:lnTo>
                      <a:lnTo>
                        <a:pt x="669" y="819"/>
                      </a:lnTo>
                      <a:lnTo>
                        <a:pt x="655" y="826"/>
                      </a:lnTo>
                      <a:lnTo>
                        <a:pt x="646" y="830"/>
                      </a:lnTo>
                      <a:lnTo>
                        <a:pt x="653" y="837"/>
                      </a:lnTo>
                      <a:lnTo>
                        <a:pt x="653" y="837"/>
                      </a:lnTo>
                      <a:lnTo>
                        <a:pt x="658" y="846"/>
                      </a:lnTo>
                      <a:lnTo>
                        <a:pt x="664" y="855"/>
                      </a:lnTo>
                      <a:lnTo>
                        <a:pt x="665" y="865"/>
                      </a:lnTo>
                      <a:lnTo>
                        <a:pt x="667" y="876"/>
                      </a:lnTo>
                      <a:lnTo>
                        <a:pt x="667" y="876"/>
                      </a:lnTo>
                      <a:lnTo>
                        <a:pt x="665" y="888"/>
                      </a:lnTo>
                      <a:lnTo>
                        <a:pt x="664" y="897"/>
                      </a:lnTo>
                      <a:lnTo>
                        <a:pt x="658" y="908"/>
                      </a:lnTo>
                      <a:lnTo>
                        <a:pt x="651" y="916"/>
                      </a:lnTo>
                      <a:lnTo>
                        <a:pt x="644" y="923"/>
                      </a:lnTo>
                      <a:lnTo>
                        <a:pt x="635" y="929"/>
                      </a:lnTo>
                      <a:lnTo>
                        <a:pt x="625" y="934"/>
                      </a:lnTo>
                      <a:lnTo>
                        <a:pt x="614" y="936"/>
                      </a:lnTo>
                      <a:lnTo>
                        <a:pt x="609" y="936"/>
                      </a:lnTo>
                      <a:lnTo>
                        <a:pt x="609" y="943"/>
                      </a:lnTo>
                      <a:lnTo>
                        <a:pt x="609" y="943"/>
                      </a:lnTo>
                      <a:lnTo>
                        <a:pt x="607" y="957"/>
                      </a:lnTo>
                      <a:lnTo>
                        <a:pt x="603" y="971"/>
                      </a:lnTo>
                      <a:lnTo>
                        <a:pt x="598" y="985"/>
                      </a:lnTo>
                      <a:lnTo>
                        <a:pt x="593" y="998"/>
                      </a:lnTo>
                      <a:lnTo>
                        <a:pt x="586" y="1010"/>
                      </a:lnTo>
                      <a:lnTo>
                        <a:pt x="579" y="1021"/>
                      </a:lnTo>
                      <a:lnTo>
                        <a:pt x="570" y="1031"/>
                      </a:lnTo>
                      <a:lnTo>
                        <a:pt x="559" y="1042"/>
                      </a:lnTo>
                      <a:lnTo>
                        <a:pt x="549" y="1051"/>
                      </a:lnTo>
                      <a:lnTo>
                        <a:pt x="536" y="1059"/>
                      </a:lnTo>
                      <a:lnTo>
                        <a:pt x="524" y="1066"/>
                      </a:lnTo>
                      <a:lnTo>
                        <a:pt x="512" y="1072"/>
                      </a:lnTo>
                      <a:lnTo>
                        <a:pt x="499" y="1077"/>
                      </a:lnTo>
                      <a:lnTo>
                        <a:pt x="485" y="1081"/>
                      </a:lnTo>
                      <a:lnTo>
                        <a:pt x="469" y="1082"/>
                      </a:lnTo>
                      <a:lnTo>
                        <a:pt x="455" y="1082"/>
                      </a:lnTo>
                      <a:lnTo>
                        <a:pt x="455" y="1082"/>
                      </a:lnTo>
                      <a:lnTo>
                        <a:pt x="441" y="1082"/>
                      </a:lnTo>
                      <a:lnTo>
                        <a:pt x="427" y="1081"/>
                      </a:lnTo>
                      <a:lnTo>
                        <a:pt x="413" y="1077"/>
                      </a:lnTo>
                      <a:lnTo>
                        <a:pt x="400" y="1072"/>
                      </a:lnTo>
                      <a:lnTo>
                        <a:pt x="388" y="1066"/>
                      </a:lnTo>
                      <a:lnTo>
                        <a:pt x="376" y="1061"/>
                      </a:lnTo>
                      <a:lnTo>
                        <a:pt x="365" y="1052"/>
                      </a:lnTo>
                      <a:lnTo>
                        <a:pt x="355" y="1045"/>
                      </a:lnTo>
                      <a:lnTo>
                        <a:pt x="348" y="1040"/>
                      </a:lnTo>
                      <a:lnTo>
                        <a:pt x="344" y="1045"/>
                      </a:lnTo>
                      <a:lnTo>
                        <a:pt x="344" y="1045"/>
                      </a:lnTo>
                      <a:lnTo>
                        <a:pt x="337" y="1054"/>
                      </a:lnTo>
                      <a:lnTo>
                        <a:pt x="330" y="1061"/>
                      </a:lnTo>
                      <a:lnTo>
                        <a:pt x="323" y="1066"/>
                      </a:lnTo>
                      <a:lnTo>
                        <a:pt x="314" y="1072"/>
                      </a:lnTo>
                      <a:lnTo>
                        <a:pt x="305" y="1077"/>
                      </a:lnTo>
                      <a:lnTo>
                        <a:pt x="296" y="1081"/>
                      </a:lnTo>
                      <a:lnTo>
                        <a:pt x="286" y="1082"/>
                      </a:lnTo>
                      <a:lnTo>
                        <a:pt x="275" y="1082"/>
                      </a:lnTo>
                      <a:lnTo>
                        <a:pt x="275" y="1082"/>
                      </a:lnTo>
                      <a:lnTo>
                        <a:pt x="259" y="1081"/>
                      </a:lnTo>
                      <a:lnTo>
                        <a:pt x="243" y="1077"/>
                      </a:lnTo>
                      <a:lnTo>
                        <a:pt x="231" y="1068"/>
                      </a:lnTo>
                      <a:lnTo>
                        <a:pt x="219" y="1059"/>
                      </a:lnTo>
                      <a:lnTo>
                        <a:pt x="219" y="1059"/>
                      </a:lnTo>
                      <a:lnTo>
                        <a:pt x="208" y="1047"/>
                      </a:lnTo>
                      <a:lnTo>
                        <a:pt x="201" y="1033"/>
                      </a:lnTo>
                      <a:lnTo>
                        <a:pt x="196" y="1019"/>
                      </a:lnTo>
                      <a:lnTo>
                        <a:pt x="196" y="1001"/>
                      </a:lnTo>
                      <a:lnTo>
                        <a:pt x="196" y="1001"/>
                      </a:lnTo>
                      <a:lnTo>
                        <a:pt x="196" y="987"/>
                      </a:lnTo>
                      <a:lnTo>
                        <a:pt x="201" y="973"/>
                      </a:lnTo>
                      <a:lnTo>
                        <a:pt x="205" y="960"/>
                      </a:lnTo>
                      <a:lnTo>
                        <a:pt x="192" y="964"/>
                      </a:lnTo>
                      <a:lnTo>
                        <a:pt x="192" y="964"/>
                      </a:lnTo>
                      <a:lnTo>
                        <a:pt x="175" y="968"/>
                      </a:lnTo>
                      <a:lnTo>
                        <a:pt x="155" y="968"/>
                      </a:lnTo>
                      <a:lnTo>
                        <a:pt x="155" y="968"/>
                      </a:lnTo>
                      <a:lnTo>
                        <a:pt x="141" y="968"/>
                      </a:lnTo>
                      <a:lnTo>
                        <a:pt x="127" y="966"/>
                      </a:lnTo>
                      <a:lnTo>
                        <a:pt x="113" y="962"/>
                      </a:lnTo>
                      <a:lnTo>
                        <a:pt x="100" y="957"/>
                      </a:lnTo>
                      <a:lnTo>
                        <a:pt x="88" y="952"/>
                      </a:lnTo>
                      <a:lnTo>
                        <a:pt x="76" y="945"/>
                      </a:lnTo>
                      <a:lnTo>
                        <a:pt x="65" y="936"/>
                      </a:lnTo>
                      <a:lnTo>
                        <a:pt x="55" y="927"/>
                      </a:lnTo>
                      <a:lnTo>
                        <a:pt x="55" y="927"/>
                      </a:lnTo>
                      <a:lnTo>
                        <a:pt x="46" y="916"/>
                      </a:lnTo>
                      <a:lnTo>
                        <a:pt x="37" y="906"/>
                      </a:lnTo>
                      <a:lnTo>
                        <a:pt x="30" y="895"/>
                      </a:lnTo>
                      <a:lnTo>
                        <a:pt x="24" y="883"/>
                      </a:lnTo>
                      <a:lnTo>
                        <a:pt x="19" y="869"/>
                      </a:lnTo>
                      <a:lnTo>
                        <a:pt x="16" y="856"/>
                      </a:lnTo>
                      <a:lnTo>
                        <a:pt x="14" y="842"/>
                      </a:lnTo>
                      <a:lnTo>
                        <a:pt x="14" y="826"/>
                      </a:lnTo>
                      <a:lnTo>
                        <a:pt x="14" y="826"/>
                      </a:lnTo>
                      <a:lnTo>
                        <a:pt x="14" y="810"/>
                      </a:lnTo>
                      <a:lnTo>
                        <a:pt x="17" y="793"/>
                      </a:lnTo>
                      <a:lnTo>
                        <a:pt x="23" y="777"/>
                      </a:lnTo>
                      <a:lnTo>
                        <a:pt x="30" y="763"/>
                      </a:lnTo>
                      <a:lnTo>
                        <a:pt x="37" y="749"/>
                      </a:lnTo>
                      <a:lnTo>
                        <a:pt x="47" y="734"/>
                      </a:lnTo>
                      <a:lnTo>
                        <a:pt x="58" y="724"/>
                      </a:lnTo>
                      <a:lnTo>
                        <a:pt x="70" y="713"/>
                      </a:lnTo>
                      <a:lnTo>
                        <a:pt x="79" y="706"/>
                      </a:lnTo>
                      <a:lnTo>
                        <a:pt x="70" y="701"/>
                      </a:lnTo>
                      <a:lnTo>
                        <a:pt x="70" y="701"/>
                      </a:lnTo>
                      <a:lnTo>
                        <a:pt x="60" y="694"/>
                      </a:lnTo>
                      <a:lnTo>
                        <a:pt x="49" y="687"/>
                      </a:lnTo>
                      <a:lnTo>
                        <a:pt x="40" y="678"/>
                      </a:lnTo>
                      <a:lnTo>
                        <a:pt x="33" y="667"/>
                      </a:lnTo>
                      <a:lnTo>
                        <a:pt x="28" y="655"/>
                      </a:lnTo>
                      <a:lnTo>
                        <a:pt x="23" y="643"/>
                      </a:lnTo>
                      <a:lnTo>
                        <a:pt x="21" y="630"/>
                      </a:lnTo>
                      <a:lnTo>
                        <a:pt x="19" y="618"/>
                      </a:lnTo>
                      <a:lnTo>
                        <a:pt x="19" y="618"/>
                      </a:lnTo>
                      <a:lnTo>
                        <a:pt x="21" y="602"/>
                      </a:lnTo>
                      <a:lnTo>
                        <a:pt x="24" y="588"/>
                      </a:lnTo>
                      <a:lnTo>
                        <a:pt x="30" y="574"/>
                      </a:lnTo>
                      <a:lnTo>
                        <a:pt x="39" y="561"/>
                      </a:lnTo>
                      <a:lnTo>
                        <a:pt x="47" y="551"/>
                      </a:lnTo>
                      <a:lnTo>
                        <a:pt x="58" y="540"/>
                      </a:lnTo>
                      <a:lnTo>
                        <a:pt x="70" y="533"/>
                      </a:lnTo>
                      <a:lnTo>
                        <a:pt x="85" y="526"/>
                      </a:lnTo>
                      <a:lnTo>
                        <a:pt x="99" y="523"/>
                      </a:lnTo>
                      <a:lnTo>
                        <a:pt x="86" y="514"/>
                      </a:lnTo>
                      <a:lnTo>
                        <a:pt x="86" y="514"/>
                      </a:lnTo>
                      <a:lnTo>
                        <a:pt x="76" y="507"/>
                      </a:lnTo>
                      <a:lnTo>
                        <a:pt x="67" y="500"/>
                      </a:lnTo>
                      <a:lnTo>
                        <a:pt x="60" y="491"/>
                      </a:lnTo>
                      <a:lnTo>
                        <a:pt x="53" y="482"/>
                      </a:lnTo>
                      <a:lnTo>
                        <a:pt x="47" y="471"/>
                      </a:lnTo>
                      <a:lnTo>
                        <a:pt x="44" y="459"/>
                      </a:lnTo>
                      <a:lnTo>
                        <a:pt x="42" y="448"/>
                      </a:lnTo>
                      <a:lnTo>
                        <a:pt x="40" y="436"/>
                      </a:lnTo>
                      <a:lnTo>
                        <a:pt x="40" y="436"/>
                      </a:lnTo>
                      <a:lnTo>
                        <a:pt x="42" y="422"/>
                      </a:lnTo>
                      <a:lnTo>
                        <a:pt x="44" y="410"/>
                      </a:lnTo>
                      <a:lnTo>
                        <a:pt x="49" y="399"/>
                      </a:lnTo>
                      <a:lnTo>
                        <a:pt x="55" y="387"/>
                      </a:lnTo>
                      <a:lnTo>
                        <a:pt x="62" y="378"/>
                      </a:lnTo>
                      <a:lnTo>
                        <a:pt x="70" y="369"/>
                      </a:lnTo>
                      <a:lnTo>
                        <a:pt x="79" y="360"/>
                      </a:lnTo>
                      <a:lnTo>
                        <a:pt x="90" y="355"/>
                      </a:lnTo>
                      <a:lnTo>
                        <a:pt x="97" y="351"/>
                      </a:lnTo>
                      <a:lnTo>
                        <a:pt x="93" y="344"/>
                      </a:lnTo>
                      <a:lnTo>
                        <a:pt x="93" y="344"/>
                      </a:lnTo>
                      <a:lnTo>
                        <a:pt x="88" y="330"/>
                      </a:lnTo>
                      <a:lnTo>
                        <a:pt x="85" y="316"/>
                      </a:lnTo>
                      <a:lnTo>
                        <a:pt x="83" y="300"/>
                      </a:lnTo>
                      <a:lnTo>
                        <a:pt x="81" y="284"/>
                      </a:lnTo>
                      <a:lnTo>
                        <a:pt x="81" y="284"/>
                      </a:lnTo>
                      <a:lnTo>
                        <a:pt x="83" y="270"/>
                      </a:lnTo>
                      <a:lnTo>
                        <a:pt x="85" y="256"/>
                      </a:lnTo>
                      <a:lnTo>
                        <a:pt x="88" y="244"/>
                      </a:lnTo>
                      <a:lnTo>
                        <a:pt x="92" y="230"/>
                      </a:lnTo>
                      <a:lnTo>
                        <a:pt x="97" y="217"/>
                      </a:lnTo>
                      <a:lnTo>
                        <a:pt x="104" y="205"/>
                      </a:lnTo>
                      <a:lnTo>
                        <a:pt x="113" y="194"/>
                      </a:lnTo>
                      <a:lnTo>
                        <a:pt x="120" y="184"/>
                      </a:lnTo>
                      <a:lnTo>
                        <a:pt x="130" y="175"/>
                      </a:lnTo>
                      <a:lnTo>
                        <a:pt x="141" y="166"/>
                      </a:lnTo>
                      <a:lnTo>
                        <a:pt x="152" y="157"/>
                      </a:lnTo>
                      <a:lnTo>
                        <a:pt x="164" y="152"/>
                      </a:lnTo>
                      <a:lnTo>
                        <a:pt x="176" y="145"/>
                      </a:lnTo>
                      <a:lnTo>
                        <a:pt x="189" y="141"/>
                      </a:lnTo>
                      <a:lnTo>
                        <a:pt x="203" y="138"/>
                      </a:lnTo>
                      <a:lnTo>
                        <a:pt x="217" y="136"/>
                      </a:lnTo>
                      <a:lnTo>
                        <a:pt x="224" y="136"/>
                      </a:lnTo>
                      <a:lnTo>
                        <a:pt x="224" y="129"/>
                      </a:lnTo>
                      <a:lnTo>
                        <a:pt x="224" y="129"/>
                      </a:lnTo>
                      <a:lnTo>
                        <a:pt x="224" y="117"/>
                      </a:lnTo>
                      <a:lnTo>
                        <a:pt x="226" y="106"/>
                      </a:lnTo>
                      <a:lnTo>
                        <a:pt x="229" y="95"/>
                      </a:lnTo>
                      <a:lnTo>
                        <a:pt x="233" y="85"/>
                      </a:lnTo>
                      <a:lnTo>
                        <a:pt x="238" y="74"/>
                      </a:lnTo>
                      <a:lnTo>
                        <a:pt x="243" y="64"/>
                      </a:lnTo>
                      <a:lnTo>
                        <a:pt x="258" y="48"/>
                      </a:lnTo>
                      <a:lnTo>
                        <a:pt x="275" y="34"/>
                      </a:lnTo>
                      <a:lnTo>
                        <a:pt x="284" y="28"/>
                      </a:lnTo>
                      <a:lnTo>
                        <a:pt x="295" y="23"/>
                      </a:lnTo>
                      <a:lnTo>
                        <a:pt x="305" y="19"/>
                      </a:lnTo>
                      <a:lnTo>
                        <a:pt x="316" y="16"/>
                      </a:lnTo>
                      <a:lnTo>
                        <a:pt x="328" y="14"/>
                      </a:lnTo>
                      <a:lnTo>
                        <a:pt x="339" y="14"/>
                      </a:lnTo>
                      <a:lnTo>
                        <a:pt x="339" y="14"/>
                      </a:lnTo>
                      <a:lnTo>
                        <a:pt x="351" y="14"/>
                      </a:lnTo>
                      <a:lnTo>
                        <a:pt x="362" y="16"/>
                      </a:lnTo>
                      <a:lnTo>
                        <a:pt x="374" y="19"/>
                      </a:lnTo>
                      <a:lnTo>
                        <a:pt x="385" y="23"/>
                      </a:lnTo>
                      <a:lnTo>
                        <a:pt x="393" y="28"/>
                      </a:lnTo>
                      <a:lnTo>
                        <a:pt x="404" y="34"/>
                      </a:lnTo>
                      <a:lnTo>
                        <a:pt x="413" y="41"/>
                      </a:lnTo>
                      <a:lnTo>
                        <a:pt x="422" y="48"/>
                      </a:lnTo>
                      <a:lnTo>
                        <a:pt x="422" y="48"/>
                      </a:lnTo>
                      <a:lnTo>
                        <a:pt x="429" y="57"/>
                      </a:lnTo>
                      <a:lnTo>
                        <a:pt x="436" y="65"/>
                      </a:lnTo>
                      <a:lnTo>
                        <a:pt x="441" y="74"/>
                      </a:lnTo>
                      <a:lnTo>
                        <a:pt x="446" y="85"/>
                      </a:lnTo>
                      <a:lnTo>
                        <a:pt x="450" y="95"/>
                      </a:lnTo>
                      <a:lnTo>
                        <a:pt x="452" y="106"/>
                      </a:lnTo>
                      <a:lnTo>
                        <a:pt x="453" y="118"/>
                      </a:lnTo>
                      <a:lnTo>
                        <a:pt x="455" y="129"/>
                      </a:lnTo>
                      <a:lnTo>
                        <a:pt x="455" y="129"/>
                      </a:lnTo>
                      <a:lnTo>
                        <a:pt x="453" y="143"/>
                      </a:lnTo>
                      <a:lnTo>
                        <a:pt x="453" y="154"/>
                      </a:lnTo>
                      <a:lnTo>
                        <a:pt x="462" y="152"/>
                      </a:lnTo>
                      <a:lnTo>
                        <a:pt x="462" y="152"/>
                      </a:lnTo>
                      <a:lnTo>
                        <a:pt x="480" y="150"/>
                      </a:lnTo>
                      <a:lnTo>
                        <a:pt x="480" y="150"/>
                      </a:lnTo>
                      <a:lnTo>
                        <a:pt x="498" y="150"/>
                      </a:lnTo>
                      <a:lnTo>
                        <a:pt x="513" y="155"/>
                      </a:lnTo>
                      <a:lnTo>
                        <a:pt x="528" y="164"/>
                      </a:lnTo>
                      <a:lnTo>
                        <a:pt x="540" y="175"/>
                      </a:lnTo>
                      <a:lnTo>
                        <a:pt x="540" y="175"/>
                      </a:lnTo>
                      <a:lnTo>
                        <a:pt x="551" y="187"/>
                      </a:lnTo>
                      <a:lnTo>
                        <a:pt x="559" y="201"/>
                      </a:lnTo>
                      <a:lnTo>
                        <a:pt x="565" y="217"/>
                      </a:lnTo>
                      <a:lnTo>
                        <a:pt x="566" y="235"/>
                      </a:lnTo>
                      <a:lnTo>
                        <a:pt x="566" y="235"/>
                      </a:lnTo>
                      <a:lnTo>
                        <a:pt x="565" y="247"/>
                      </a:lnTo>
                      <a:lnTo>
                        <a:pt x="561" y="260"/>
                      </a:lnTo>
                      <a:lnTo>
                        <a:pt x="558" y="270"/>
                      </a:lnTo>
                      <a:lnTo>
                        <a:pt x="552" y="281"/>
                      </a:lnTo>
                      <a:lnTo>
                        <a:pt x="545" y="290"/>
                      </a:lnTo>
                      <a:lnTo>
                        <a:pt x="558" y="291"/>
                      </a:lnTo>
                      <a:lnTo>
                        <a:pt x="558" y="291"/>
                      </a:lnTo>
                      <a:lnTo>
                        <a:pt x="570" y="295"/>
                      </a:lnTo>
                      <a:lnTo>
                        <a:pt x="582" y="300"/>
                      </a:lnTo>
                      <a:lnTo>
                        <a:pt x="593" y="307"/>
                      </a:lnTo>
                      <a:lnTo>
                        <a:pt x="602" y="316"/>
                      </a:lnTo>
                      <a:lnTo>
                        <a:pt x="609" y="327"/>
                      </a:lnTo>
                      <a:lnTo>
                        <a:pt x="616" y="337"/>
                      </a:lnTo>
                      <a:lnTo>
                        <a:pt x="619" y="350"/>
                      </a:lnTo>
                      <a:lnTo>
                        <a:pt x="619" y="364"/>
                      </a:lnTo>
                      <a:lnTo>
                        <a:pt x="619" y="364"/>
                      </a:lnTo>
                      <a:lnTo>
                        <a:pt x="619" y="374"/>
                      </a:lnTo>
                      <a:lnTo>
                        <a:pt x="618" y="385"/>
                      </a:lnTo>
                      <a:lnTo>
                        <a:pt x="614" y="394"/>
                      </a:lnTo>
                      <a:lnTo>
                        <a:pt x="609" y="404"/>
                      </a:lnTo>
                      <a:lnTo>
                        <a:pt x="602" y="411"/>
                      </a:lnTo>
                      <a:lnTo>
                        <a:pt x="595" y="418"/>
                      </a:lnTo>
                      <a:lnTo>
                        <a:pt x="586" y="426"/>
                      </a:lnTo>
                      <a:lnTo>
                        <a:pt x="577" y="429"/>
                      </a:lnTo>
                      <a:lnTo>
                        <a:pt x="559" y="438"/>
                      </a:lnTo>
                      <a:lnTo>
                        <a:pt x="579" y="443"/>
                      </a:lnTo>
                      <a:lnTo>
                        <a:pt x="579" y="443"/>
                      </a:lnTo>
                      <a:lnTo>
                        <a:pt x="586" y="447"/>
                      </a:lnTo>
                      <a:lnTo>
                        <a:pt x="595" y="450"/>
                      </a:lnTo>
                      <a:lnTo>
                        <a:pt x="602" y="456"/>
                      </a:lnTo>
                      <a:lnTo>
                        <a:pt x="607" y="463"/>
                      </a:lnTo>
                      <a:lnTo>
                        <a:pt x="612" y="470"/>
                      </a:lnTo>
                      <a:lnTo>
                        <a:pt x="616" y="479"/>
                      </a:lnTo>
                      <a:lnTo>
                        <a:pt x="618" y="486"/>
                      </a:lnTo>
                      <a:lnTo>
                        <a:pt x="618" y="496"/>
                      </a:lnTo>
                      <a:lnTo>
                        <a:pt x="618" y="496"/>
                      </a:lnTo>
                      <a:lnTo>
                        <a:pt x="618" y="507"/>
                      </a:lnTo>
                      <a:lnTo>
                        <a:pt x="614" y="517"/>
                      </a:lnTo>
                      <a:lnTo>
                        <a:pt x="607" y="528"/>
                      </a:lnTo>
                      <a:lnTo>
                        <a:pt x="600" y="535"/>
                      </a:lnTo>
                      <a:lnTo>
                        <a:pt x="591" y="544"/>
                      </a:lnTo>
                      <a:lnTo>
                        <a:pt x="603" y="547"/>
                      </a:lnTo>
                      <a:lnTo>
                        <a:pt x="603" y="547"/>
                      </a:lnTo>
                      <a:lnTo>
                        <a:pt x="612" y="551"/>
                      </a:lnTo>
                      <a:lnTo>
                        <a:pt x="621" y="556"/>
                      </a:lnTo>
                      <a:lnTo>
                        <a:pt x="628" y="563"/>
                      </a:lnTo>
                      <a:lnTo>
                        <a:pt x="635" y="570"/>
                      </a:lnTo>
                      <a:lnTo>
                        <a:pt x="641" y="579"/>
                      </a:lnTo>
                      <a:lnTo>
                        <a:pt x="646" y="588"/>
                      </a:lnTo>
                      <a:lnTo>
                        <a:pt x="648" y="599"/>
                      </a:lnTo>
                      <a:lnTo>
                        <a:pt x="649" y="609"/>
                      </a:lnTo>
                      <a:lnTo>
                        <a:pt x="649" y="609"/>
                      </a:lnTo>
                      <a:lnTo>
                        <a:pt x="648" y="620"/>
                      </a:lnTo>
                      <a:lnTo>
                        <a:pt x="644" y="630"/>
                      </a:lnTo>
                      <a:lnTo>
                        <a:pt x="642" y="637"/>
                      </a:lnTo>
                      <a:lnTo>
                        <a:pt x="649" y="639"/>
                      </a:lnTo>
                      <a:lnTo>
                        <a:pt x="649" y="639"/>
                      </a:lnTo>
                      <a:lnTo>
                        <a:pt x="664" y="646"/>
                      </a:lnTo>
                      <a:lnTo>
                        <a:pt x="676" y="653"/>
                      </a:lnTo>
                      <a:lnTo>
                        <a:pt x="688" y="664"/>
                      </a:lnTo>
                      <a:lnTo>
                        <a:pt x="697" y="674"/>
                      </a:lnTo>
                      <a:lnTo>
                        <a:pt x="706" y="689"/>
                      </a:lnTo>
                      <a:lnTo>
                        <a:pt x="711" y="703"/>
                      </a:lnTo>
                      <a:lnTo>
                        <a:pt x="715" y="719"/>
                      </a:lnTo>
                      <a:lnTo>
                        <a:pt x="716" y="734"/>
                      </a:lnTo>
                      <a:lnTo>
                        <a:pt x="724" y="7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900"/>
                </a:p>
              </p:txBody>
            </p:sp>
          </p:grpSp>
          <p:pic>
            <p:nvPicPr>
              <p:cNvPr id="1866" name="図 1865" descr="MC900346681.WMF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812517" y="8005428"/>
                <a:ext cx="363347" cy="323564"/>
              </a:xfrm>
              <a:prstGeom prst="rect">
                <a:avLst/>
              </a:prstGeom>
            </p:spPr>
          </p:pic>
          <p:pic>
            <p:nvPicPr>
              <p:cNvPr id="1867" name="図 1866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2117966" y="7933420"/>
                <a:ext cx="364346" cy="289164"/>
              </a:xfrm>
              <a:prstGeom prst="rect">
                <a:avLst/>
              </a:prstGeom>
            </p:spPr>
          </p:pic>
          <p:pic>
            <p:nvPicPr>
              <p:cNvPr id="1868" name="図 1867" descr="MC900318672.WMF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08259" y="7657414"/>
                <a:ext cx="358029" cy="348014"/>
              </a:xfrm>
              <a:prstGeom prst="rect">
                <a:avLst/>
              </a:prstGeom>
            </p:spPr>
          </p:pic>
        </p:grpSp>
      </p:grpSp>
      <p:sp>
        <p:nvSpPr>
          <p:cNvPr id="1850" name="正方形/長方形 1849"/>
          <p:cNvSpPr/>
          <p:nvPr/>
        </p:nvSpPr>
        <p:spPr>
          <a:xfrm>
            <a:off x="4419124" y="4069037"/>
            <a:ext cx="3556314" cy="5847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3525" indent="-263525"/>
            <a:r>
              <a:rPr lang="ja-JP" altLang="en-US" sz="1600" b="1" dirty="0" smtClean="0">
                <a:cs typeface="Lucida Grande"/>
              </a:rPr>
              <a:t>③</a:t>
            </a:r>
            <a:r>
              <a:rPr lang="en-US" altLang="ja-JP" sz="1600" b="1" dirty="0" smtClean="0">
                <a:cs typeface="Lucida Grande"/>
              </a:rPr>
              <a:t>Anti-disaster Information Distribution Platform</a:t>
            </a:r>
          </a:p>
        </p:txBody>
      </p:sp>
      <p:pic>
        <p:nvPicPr>
          <p:cNvPr id="1851" name="図 1850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4428453" y="5661737"/>
            <a:ext cx="337315" cy="2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2083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604468" y="6482141"/>
            <a:ext cx="2311400" cy="375859"/>
          </a:xfrm>
        </p:spPr>
        <p:txBody>
          <a:bodyPr/>
          <a:lstStyle/>
          <a:p>
            <a:fld id="{C214BA14-37DB-1D40-B869-3D3B4E5DD2A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12069" y="61903"/>
            <a:ext cx="8596505" cy="499701"/>
          </a:xfrm>
        </p:spPr>
        <p:txBody>
          <a:bodyPr>
            <a:noAutofit/>
          </a:bodyPr>
          <a:lstStyle/>
          <a:p>
            <a:pPr algn="ctr"/>
            <a:r>
              <a:rPr kumimoji="1" lang="en-AU" altLang="ja-JP" sz="2800" dirty="0" smtClean="0">
                <a:cs typeface="Arial" pitchFamily="34" charset="0"/>
              </a:rPr>
              <a:t>Dependable Wireless Mesh / Satellite Networks</a:t>
            </a:r>
            <a:endParaRPr kumimoji="1" lang="ja-JP" altLang="en-US" sz="2800" dirty="0">
              <a:cs typeface="Arial" pitchFamily="34" charset="0"/>
            </a:endParaRPr>
          </a:p>
        </p:txBody>
      </p:sp>
      <p:pic>
        <p:nvPicPr>
          <p:cNvPr id="5" name="Picture 2" descr="C:\Users\admin\Pictures\一般素材\山間部風景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67"/>
          <a:stretch/>
        </p:blipFill>
        <p:spPr bwMode="auto">
          <a:xfrm>
            <a:off x="127705" y="2869364"/>
            <a:ext cx="331144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イメージ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2568" y="3672640"/>
            <a:ext cx="619129" cy="428628"/>
          </a:xfrm>
          <a:prstGeom prst="rect">
            <a:avLst/>
          </a:prstGeom>
          <a:noFill/>
        </p:spPr>
      </p:pic>
      <p:pic>
        <p:nvPicPr>
          <p:cNvPr id="7" name="Picture 16" descr="http://pokepoke.la.coocan.jp/etc/img/2007_2/20070729_tsunami_1137_7215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9527" y="4672772"/>
            <a:ext cx="1115186" cy="689460"/>
          </a:xfrm>
          <a:prstGeom prst="rect">
            <a:avLst/>
          </a:prstGeom>
          <a:noFill/>
        </p:spPr>
      </p:pic>
      <p:pic>
        <p:nvPicPr>
          <p:cNvPr id="8" name="Picture 221" descr="C:\Documents and Settings\inoue\My Documents\My Pictures\Microsoft クリップ オーガナイザ\j043423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6950" y="4172709"/>
            <a:ext cx="25590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67534" y="3755175"/>
            <a:ext cx="311282" cy="260350"/>
            <a:chOff x="1746" y="1815"/>
            <a:chExt cx="181" cy="164"/>
          </a:xfrm>
        </p:grpSpPr>
        <p:sp>
          <p:nvSpPr>
            <p:cNvPr id="10" name="AutoShape 110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1" name="AutoShape 114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2" name="Group 113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3" name="AutoShape 11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Line 111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1549534" y="3096362"/>
            <a:ext cx="311283" cy="260350"/>
            <a:chOff x="1746" y="1815"/>
            <a:chExt cx="181" cy="164"/>
          </a:xfrm>
        </p:grpSpPr>
        <p:sp>
          <p:nvSpPr>
            <p:cNvPr id="16" name="AutoShape 118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7" name="AutoShape 119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8" name="Group 120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9" name="AutoShape 121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Line 122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1" name="Group 123"/>
          <p:cNvGrpSpPr>
            <a:grpSpLocks/>
          </p:cNvGrpSpPr>
          <p:nvPr/>
        </p:nvGrpSpPr>
        <p:grpSpPr bwMode="auto">
          <a:xfrm>
            <a:off x="1783424" y="3666275"/>
            <a:ext cx="311283" cy="260350"/>
            <a:chOff x="1746" y="1815"/>
            <a:chExt cx="181" cy="164"/>
          </a:xfrm>
        </p:grpSpPr>
        <p:sp>
          <p:nvSpPr>
            <p:cNvPr id="22" name="AutoShape 124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" name="AutoShape 125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4" name="Group 126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5" name="AutoShape 127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" name="Line 128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2677716" y="3445612"/>
            <a:ext cx="311283" cy="260350"/>
            <a:chOff x="1746" y="1815"/>
            <a:chExt cx="181" cy="164"/>
          </a:xfrm>
        </p:grpSpPr>
        <p:sp>
          <p:nvSpPr>
            <p:cNvPr id="28" name="AutoShape 130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9" name="AutoShape 131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30" name="Group 132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31" name="AutoShape 133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" name="Line 134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3" name="Line 135"/>
          <p:cNvSpPr>
            <a:spLocks noChangeShapeType="1"/>
          </p:cNvSpPr>
          <p:nvPr/>
        </p:nvSpPr>
        <p:spPr bwMode="auto">
          <a:xfrm flipV="1">
            <a:off x="837541" y="3739300"/>
            <a:ext cx="1000919" cy="19050"/>
          </a:xfrm>
          <a:prstGeom prst="line">
            <a:avLst/>
          </a:prstGeom>
          <a:noFill/>
          <a:ln w="28575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4" name="Line 136"/>
          <p:cNvSpPr>
            <a:spLocks noChangeShapeType="1"/>
          </p:cNvSpPr>
          <p:nvPr/>
        </p:nvSpPr>
        <p:spPr bwMode="auto">
          <a:xfrm flipH="1" flipV="1">
            <a:off x="1754190" y="3151925"/>
            <a:ext cx="923528" cy="3048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5" name="Line 137"/>
          <p:cNvSpPr>
            <a:spLocks noChangeShapeType="1"/>
          </p:cNvSpPr>
          <p:nvPr/>
        </p:nvSpPr>
        <p:spPr bwMode="auto">
          <a:xfrm flipH="1">
            <a:off x="2010439" y="3520225"/>
            <a:ext cx="670719" cy="18256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6" name="Line 138"/>
          <p:cNvSpPr>
            <a:spLocks noChangeShapeType="1"/>
          </p:cNvSpPr>
          <p:nvPr/>
        </p:nvSpPr>
        <p:spPr bwMode="auto">
          <a:xfrm flipH="1">
            <a:off x="792825" y="3147163"/>
            <a:ext cx="878814" cy="56832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7" name="Line 139"/>
          <p:cNvSpPr>
            <a:spLocks noChangeShapeType="1"/>
          </p:cNvSpPr>
          <p:nvPr/>
        </p:nvSpPr>
        <p:spPr bwMode="auto">
          <a:xfrm>
            <a:off x="1707754" y="3170978"/>
            <a:ext cx="232172" cy="47783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8" name="Line 140"/>
          <p:cNvSpPr>
            <a:spLocks noChangeShapeType="1"/>
          </p:cNvSpPr>
          <p:nvPr/>
        </p:nvSpPr>
        <p:spPr bwMode="auto">
          <a:xfrm flipV="1">
            <a:off x="2940831" y="3502764"/>
            <a:ext cx="1408493" cy="45719"/>
          </a:xfrm>
          <a:prstGeom prst="line">
            <a:avLst/>
          </a:prstGeom>
          <a:noFill/>
          <a:ln w="28575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9" name="Picture 7" descr="BUL1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7774" y="2435965"/>
            <a:ext cx="311970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467988" y="3201137"/>
            <a:ext cx="1300163" cy="8382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41" name="Group 11"/>
          <p:cNvGrpSpPr>
            <a:grpSpLocks/>
          </p:cNvGrpSpPr>
          <p:nvPr/>
        </p:nvGrpSpPr>
        <p:grpSpPr bwMode="auto">
          <a:xfrm>
            <a:off x="4626211" y="2943962"/>
            <a:ext cx="428228" cy="223838"/>
            <a:chOff x="3765" y="12990"/>
            <a:chExt cx="2340" cy="1224"/>
          </a:xfrm>
        </p:grpSpPr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3975" y="13715"/>
              <a:ext cx="270" cy="4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3765" y="13413"/>
              <a:ext cx="780" cy="675"/>
            </a:xfrm>
            <a:prstGeom prst="rect">
              <a:avLst/>
            </a:prstGeom>
            <a:gradFill rotWithShape="0">
              <a:gsLst>
                <a:gs pos="0">
                  <a:srgbClr val="2F7618"/>
                </a:gs>
                <a:gs pos="100000">
                  <a:srgbClr val="66FF3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765" y="12990"/>
              <a:ext cx="1800" cy="420"/>
            </a:xfrm>
            <a:custGeom>
              <a:avLst/>
              <a:gdLst>
                <a:gd name="T0" fmla="*/ 0 w 1800"/>
                <a:gd name="T1" fmla="*/ 420 h 420"/>
                <a:gd name="T2" fmla="*/ 943 w 1800"/>
                <a:gd name="T3" fmla="*/ 0 h 420"/>
                <a:gd name="T4" fmla="*/ 1800 w 1800"/>
                <a:gd name="T5" fmla="*/ 0 h 420"/>
                <a:gd name="T6" fmla="*/ 903 w 1800"/>
                <a:gd name="T7" fmla="*/ 420 h 420"/>
                <a:gd name="T8" fmla="*/ 0 w 1800"/>
                <a:gd name="T9" fmla="*/ 42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0"/>
                <a:gd name="T16" fmla="*/ 0 h 420"/>
                <a:gd name="T17" fmla="*/ 1800 w 1800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0" h="420">
                  <a:moveTo>
                    <a:pt x="0" y="420"/>
                  </a:moveTo>
                  <a:lnTo>
                    <a:pt x="943" y="0"/>
                  </a:lnTo>
                  <a:lnTo>
                    <a:pt x="1800" y="0"/>
                  </a:lnTo>
                  <a:lnTo>
                    <a:pt x="903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4545" y="12990"/>
              <a:ext cx="1560" cy="1095"/>
            </a:xfrm>
            <a:custGeom>
              <a:avLst/>
              <a:gdLst>
                <a:gd name="T0" fmla="*/ 0 w 1560"/>
                <a:gd name="T1" fmla="*/ 420 h 1095"/>
                <a:gd name="T2" fmla="*/ 0 w 1560"/>
                <a:gd name="T3" fmla="*/ 1095 h 1095"/>
                <a:gd name="T4" fmla="*/ 1560 w 1560"/>
                <a:gd name="T5" fmla="*/ 435 h 1095"/>
                <a:gd name="T6" fmla="*/ 1545 w 1560"/>
                <a:gd name="T7" fmla="*/ 285 h 1095"/>
                <a:gd name="T8" fmla="*/ 1485 w 1560"/>
                <a:gd name="T9" fmla="*/ 165 h 1095"/>
                <a:gd name="T10" fmla="*/ 1305 w 1560"/>
                <a:gd name="T11" fmla="*/ 75 h 1095"/>
                <a:gd name="T12" fmla="*/ 1005 w 1560"/>
                <a:gd name="T13" fmla="*/ 0 h 1095"/>
                <a:gd name="T14" fmla="*/ 0 w 1560"/>
                <a:gd name="T15" fmla="*/ 420 h 1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0"/>
                <a:gd name="T25" fmla="*/ 0 h 1095"/>
                <a:gd name="T26" fmla="*/ 1560 w 1560"/>
                <a:gd name="T27" fmla="*/ 1095 h 10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0" h="1095">
                  <a:moveTo>
                    <a:pt x="0" y="420"/>
                  </a:moveTo>
                  <a:lnTo>
                    <a:pt x="0" y="1095"/>
                  </a:lnTo>
                  <a:lnTo>
                    <a:pt x="1560" y="435"/>
                  </a:lnTo>
                  <a:lnTo>
                    <a:pt x="1545" y="285"/>
                  </a:lnTo>
                  <a:lnTo>
                    <a:pt x="1485" y="165"/>
                  </a:lnTo>
                  <a:lnTo>
                    <a:pt x="1305" y="75"/>
                  </a:lnTo>
                  <a:lnTo>
                    <a:pt x="1005" y="0"/>
                  </a:lnTo>
                  <a:lnTo>
                    <a:pt x="0" y="420"/>
                  </a:lnTo>
                  <a:close/>
                </a:path>
              </a:pathLst>
            </a:custGeom>
            <a:gradFill rotWithShape="0">
              <a:gsLst>
                <a:gs pos="0">
                  <a:srgbClr val="2F7618"/>
                </a:gs>
                <a:gs pos="100000">
                  <a:srgbClr val="66FF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4680" y="13730"/>
              <a:ext cx="270" cy="4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5595" y="13310"/>
              <a:ext cx="270" cy="48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5430" y="13020"/>
              <a:ext cx="465" cy="240"/>
            </a:xfrm>
            <a:custGeom>
              <a:avLst/>
              <a:gdLst>
                <a:gd name="T0" fmla="*/ 225 w 465"/>
                <a:gd name="T1" fmla="*/ 0 h 240"/>
                <a:gd name="T2" fmla="*/ 0 w 465"/>
                <a:gd name="T3" fmla="*/ 90 h 240"/>
                <a:gd name="T4" fmla="*/ 0 w 465"/>
                <a:gd name="T5" fmla="*/ 240 h 240"/>
                <a:gd name="T6" fmla="*/ 465 w 465"/>
                <a:gd name="T7" fmla="*/ 60 h 240"/>
                <a:gd name="T8" fmla="*/ 225 w 46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5"/>
                <a:gd name="T16" fmla="*/ 0 h 240"/>
                <a:gd name="T17" fmla="*/ 465 w 46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5" h="240">
                  <a:moveTo>
                    <a:pt x="225" y="0"/>
                  </a:moveTo>
                  <a:lnTo>
                    <a:pt x="0" y="90"/>
                  </a:lnTo>
                  <a:lnTo>
                    <a:pt x="0" y="240"/>
                  </a:lnTo>
                  <a:lnTo>
                    <a:pt x="465" y="6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9" name="Group 19"/>
          <p:cNvGrpSpPr>
            <a:grpSpLocks/>
          </p:cNvGrpSpPr>
          <p:nvPr/>
        </p:nvGrpSpPr>
        <p:grpSpPr bwMode="auto">
          <a:xfrm rot="2909762">
            <a:off x="4822464" y="2879206"/>
            <a:ext cx="273050" cy="754988"/>
            <a:chOff x="186" y="239"/>
            <a:chExt cx="57" cy="65"/>
          </a:xfrm>
        </p:grpSpPr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>
              <a:off x="186" y="239"/>
              <a:ext cx="57" cy="6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51" name="Group 21"/>
            <p:cNvGrpSpPr>
              <a:grpSpLocks/>
            </p:cNvGrpSpPr>
            <p:nvPr/>
          </p:nvGrpSpPr>
          <p:grpSpPr bwMode="auto">
            <a:xfrm>
              <a:off x="191" y="257"/>
              <a:ext cx="30" cy="44"/>
              <a:chOff x="47" y="351"/>
              <a:chExt cx="30" cy="44"/>
            </a:xfrm>
          </p:grpSpPr>
          <p:grpSp>
            <p:nvGrpSpPr>
              <p:cNvPr id="52" name="Group 22"/>
              <p:cNvGrpSpPr>
                <a:grpSpLocks/>
              </p:cNvGrpSpPr>
              <p:nvPr/>
            </p:nvGrpSpPr>
            <p:grpSpPr bwMode="auto">
              <a:xfrm>
                <a:off x="47" y="351"/>
                <a:ext cx="30" cy="8"/>
                <a:chOff x="84" y="359"/>
                <a:chExt cx="30" cy="8"/>
              </a:xfrm>
            </p:grpSpPr>
            <p:sp>
              <p:nvSpPr>
                <p:cNvPr id="69" name="Rectangle 23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0" name="Rectangle 24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1" name="Rectangle 25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3" name="Group 26"/>
              <p:cNvGrpSpPr>
                <a:grpSpLocks/>
              </p:cNvGrpSpPr>
              <p:nvPr/>
            </p:nvGrpSpPr>
            <p:grpSpPr bwMode="auto">
              <a:xfrm>
                <a:off x="47" y="360"/>
                <a:ext cx="30" cy="8"/>
                <a:chOff x="84" y="359"/>
                <a:chExt cx="30" cy="8"/>
              </a:xfrm>
            </p:grpSpPr>
            <p:sp>
              <p:nvSpPr>
                <p:cNvPr id="66" name="Rectangle 27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7" name="Rectangle 28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8" name="Rectangle 29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47" y="369"/>
                <a:ext cx="30" cy="8"/>
                <a:chOff x="84" y="359"/>
                <a:chExt cx="30" cy="8"/>
              </a:xfrm>
            </p:grpSpPr>
            <p:sp>
              <p:nvSpPr>
                <p:cNvPr id="63" name="Rectangle 31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4" name="Rectangle 32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5" name="Rectangle 33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5" name="Group 34"/>
              <p:cNvGrpSpPr>
                <a:grpSpLocks/>
              </p:cNvGrpSpPr>
              <p:nvPr/>
            </p:nvGrpSpPr>
            <p:grpSpPr bwMode="auto">
              <a:xfrm>
                <a:off x="47" y="378"/>
                <a:ext cx="30" cy="8"/>
                <a:chOff x="84" y="359"/>
                <a:chExt cx="30" cy="8"/>
              </a:xfrm>
            </p:grpSpPr>
            <p:sp>
              <p:nvSpPr>
                <p:cNvPr id="60" name="Rectangle 35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1" name="Rectangle 36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56" name="Group 38"/>
              <p:cNvGrpSpPr>
                <a:grpSpLocks/>
              </p:cNvGrpSpPr>
              <p:nvPr/>
            </p:nvGrpSpPr>
            <p:grpSpPr bwMode="auto">
              <a:xfrm>
                <a:off x="47" y="387"/>
                <a:ext cx="30" cy="8"/>
                <a:chOff x="84" y="359"/>
                <a:chExt cx="30" cy="8"/>
              </a:xfrm>
            </p:grpSpPr>
            <p:sp>
              <p:nvSpPr>
                <p:cNvPr id="57" name="Rectangle 39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8" name="Rectangle 40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59" name="Rectangle 41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72" name="AutoShape 42"/>
          <p:cNvSpPr>
            <a:spLocks noChangeArrowheads="1"/>
          </p:cNvSpPr>
          <p:nvPr/>
        </p:nvSpPr>
        <p:spPr bwMode="auto">
          <a:xfrm>
            <a:off x="4426715" y="2791562"/>
            <a:ext cx="314721" cy="839788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73" name="Group 43"/>
          <p:cNvGrpSpPr>
            <a:grpSpLocks/>
          </p:cNvGrpSpPr>
          <p:nvPr/>
        </p:nvGrpSpPr>
        <p:grpSpPr bwMode="auto">
          <a:xfrm>
            <a:off x="4464549" y="2993175"/>
            <a:ext cx="185738" cy="569912"/>
            <a:chOff x="84" y="359"/>
            <a:chExt cx="30" cy="53"/>
          </a:xfrm>
        </p:grpSpPr>
        <p:grpSp>
          <p:nvGrpSpPr>
            <p:cNvPr id="74" name="Group 44"/>
            <p:cNvGrpSpPr>
              <a:grpSpLocks/>
            </p:cNvGrpSpPr>
            <p:nvPr/>
          </p:nvGrpSpPr>
          <p:grpSpPr bwMode="auto">
            <a:xfrm>
              <a:off x="84" y="359"/>
              <a:ext cx="30" cy="8"/>
              <a:chOff x="84" y="359"/>
              <a:chExt cx="30" cy="8"/>
            </a:xfrm>
          </p:grpSpPr>
          <p:sp>
            <p:nvSpPr>
              <p:cNvPr id="95" name="Rectangle 45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6" name="Rectangle 46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7" name="Rectangle 47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5" name="Group 48"/>
            <p:cNvGrpSpPr>
              <a:grpSpLocks/>
            </p:cNvGrpSpPr>
            <p:nvPr/>
          </p:nvGrpSpPr>
          <p:grpSpPr bwMode="auto">
            <a:xfrm>
              <a:off x="84" y="368"/>
              <a:ext cx="30" cy="8"/>
              <a:chOff x="84" y="359"/>
              <a:chExt cx="30" cy="8"/>
            </a:xfrm>
          </p:grpSpPr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4" name="Rectangle 51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6" name="Group 52"/>
            <p:cNvGrpSpPr>
              <a:grpSpLocks/>
            </p:cNvGrpSpPr>
            <p:nvPr/>
          </p:nvGrpSpPr>
          <p:grpSpPr bwMode="auto">
            <a:xfrm>
              <a:off x="84" y="377"/>
              <a:ext cx="30" cy="8"/>
              <a:chOff x="84" y="359"/>
              <a:chExt cx="30" cy="8"/>
            </a:xfrm>
          </p:grpSpPr>
          <p:sp>
            <p:nvSpPr>
              <p:cNvPr id="89" name="Rectangle 53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0" name="Rectangle 54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1" name="Rectangle 55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7" name="Group 56"/>
            <p:cNvGrpSpPr>
              <a:grpSpLocks/>
            </p:cNvGrpSpPr>
            <p:nvPr/>
          </p:nvGrpSpPr>
          <p:grpSpPr bwMode="auto">
            <a:xfrm>
              <a:off x="84" y="386"/>
              <a:ext cx="30" cy="8"/>
              <a:chOff x="84" y="359"/>
              <a:chExt cx="30" cy="8"/>
            </a:xfrm>
          </p:grpSpPr>
          <p:sp>
            <p:nvSpPr>
              <p:cNvPr id="86" name="Rectangle 57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7" name="Rectangle 58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8" name="Rectangle 59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8" name="Group 60"/>
            <p:cNvGrpSpPr>
              <a:grpSpLocks/>
            </p:cNvGrpSpPr>
            <p:nvPr/>
          </p:nvGrpSpPr>
          <p:grpSpPr bwMode="auto">
            <a:xfrm>
              <a:off x="84" y="395"/>
              <a:ext cx="30" cy="8"/>
              <a:chOff x="84" y="359"/>
              <a:chExt cx="30" cy="8"/>
            </a:xfrm>
          </p:grpSpPr>
          <p:sp>
            <p:nvSpPr>
              <p:cNvPr id="83" name="Rectangle 61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4" name="Rectangle 62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5" name="Rectangle 63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9" name="Group 64"/>
            <p:cNvGrpSpPr>
              <a:grpSpLocks/>
            </p:cNvGrpSpPr>
            <p:nvPr/>
          </p:nvGrpSpPr>
          <p:grpSpPr bwMode="auto">
            <a:xfrm>
              <a:off x="84" y="404"/>
              <a:ext cx="30" cy="8"/>
              <a:chOff x="84" y="359"/>
              <a:chExt cx="30" cy="8"/>
            </a:xfrm>
          </p:grpSpPr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84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1" name="Rectangle 66"/>
              <p:cNvSpPr>
                <a:spLocks noChangeArrowheads="1"/>
              </p:cNvSpPr>
              <p:nvPr/>
            </p:nvSpPr>
            <p:spPr bwMode="auto">
              <a:xfrm>
                <a:off x="95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2" name="Rectangle 67"/>
              <p:cNvSpPr>
                <a:spLocks noChangeArrowheads="1"/>
              </p:cNvSpPr>
              <p:nvPr/>
            </p:nvSpPr>
            <p:spPr bwMode="auto">
              <a:xfrm>
                <a:off x="106" y="359"/>
                <a:ext cx="8" cy="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98" name="Picture 68" descr="j03310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6589" y="2393110"/>
            <a:ext cx="20293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Group 69"/>
          <p:cNvGrpSpPr>
            <a:grpSpLocks/>
          </p:cNvGrpSpPr>
          <p:nvPr/>
        </p:nvGrpSpPr>
        <p:grpSpPr bwMode="auto">
          <a:xfrm>
            <a:off x="4039762" y="3417037"/>
            <a:ext cx="397272" cy="247650"/>
            <a:chOff x="850" y="3612"/>
            <a:chExt cx="412" cy="508"/>
          </a:xfrm>
        </p:grpSpPr>
        <p:grpSp>
          <p:nvGrpSpPr>
            <p:cNvPr id="100" name="Group 70"/>
            <p:cNvGrpSpPr>
              <a:grpSpLocks/>
            </p:cNvGrpSpPr>
            <p:nvPr/>
          </p:nvGrpSpPr>
          <p:grpSpPr bwMode="auto">
            <a:xfrm>
              <a:off x="1466" y="3582"/>
              <a:ext cx="234" cy="176"/>
              <a:chOff x="2642" y="3566"/>
              <a:chExt cx="234" cy="240"/>
            </a:xfrm>
          </p:grpSpPr>
          <p:sp>
            <p:nvSpPr>
              <p:cNvPr id="104" name="Line 71"/>
              <p:cNvSpPr>
                <a:spLocks noChangeShapeType="1"/>
              </p:cNvSpPr>
              <p:nvPr/>
            </p:nvSpPr>
            <p:spPr bwMode="auto">
              <a:xfrm>
                <a:off x="2810" y="3566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5" name="Line 72"/>
              <p:cNvSpPr>
                <a:spLocks noChangeShapeType="1"/>
              </p:cNvSpPr>
              <p:nvPr/>
            </p:nvSpPr>
            <p:spPr bwMode="auto">
              <a:xfrm>
                <a:off x="2678" y="3572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6" name="Oval 73"/>
              <p:cNvSpPr>
                <a:spLocks noChangeArrowheads="1"/>
              </p:cNvSpPr>
              <p:nvPr/>
            </p:nvSpPr>
            <p:spPr bwMode="auto">
              <a:xfrm>
                <a:off x="2642" y="3590"/>
                <a:ext cx="234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ObliqueBottom"/>
                <a:lightRig rig="legacyFlat3" dir="t"/>
              </a:scene3d>
              <a:sp3d extrusionH="354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lIns="104487" tIns="52243" rIns="104487" bIns="52243" anchor="ctr">
                <a:flatTx/>
              </a:bodyPr>
              <a:lstStyle/>
              <a:p>
                <a:pPr algn="ctr" defTabSz="1044575"/>
                <a:endParaRPr lang="ja-JP" altLang="ja-JP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7" name="Line 74"/>
              <p:cNvSpPr>
                <a:spLocks noChangeShapeType="1"/>
              </p:cNvSpPr>
              <p:nvPr/>
            </p:nvSpPr>
            <p:spPr bwMode="auto">
              <a:xfrm>
                <a:off x="2696" y="3632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8" name="Line 75"/>
              <p:cNvSpPr>
                <a:spLocks noChangeShapeType="1"/>
              </p:cNvSpPr>
              <p:nvPr/>
            </p:nvSpPr>
            <p:spPr bwMode="auto">
              <a:xfrm>
                <a:off x="2834" y="3632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9" name="Line 76"/>
              <p:cNvSpPr>
                <a:spLocks noChangeShapeType="1"/>
              </p:cNvSpPr>
              <p:nvPr/>
            </p:nvSpPr>
            <p:spPr bwMode="auto">
              <a:xfrm>
                <a:off x="2642" y="3602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0" name="Line 77"/>
              <p:cNvSpPr>
                <a:spLocks noChangeShapeType="1"/>
              </p:cNvSpPr>
              <p:nvPr/>
            </p:nvSpPr>
            <p:spPr bwMode="auto">
              <a:xfrm>
                <a:off x="2870" y="3596"/>
                <a:ext cx="0" cy="1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01" name="AutoShape 78" descr="ひし形 (枠のみ)"/>
            <p:cNvSpPr>
              <a:spLocks noChangeArrowheads="1"/>
            </p:cNvSpPr>
            <p:nvPr/>
          </p:nvSpPr>
          <p:spPr bwMode="auto">
            <a:xfrm>
              <a:off x="1027" y="3741"/>
              <a:ext cx="99" cy="379"/>
            </a:xfrm>
            <a:prstGeom prst="triangle">
              <a:avLst>
                <a:gd name="adj" fmla="val 50000"/>
              </a:avLst>
            </a:prstGeom>
            <a:pattFill prst="openDmnd">
              <a:fgClr>
                <a:schemeClr val="bg2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02" name="Line 79"/>
            <p:cNvSpPr>
              <a:spLocks noChangeShapeType="1"/>
            </p:cNvSpPr>
            <p:nvPr/>
          </p:nvSpPr>
          <p:spPr bwMode="auto">
            <a:xfrm>
              <a:off x="850" y="3656"/>
              <a:ext cx="409" cy="30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03" name="Line 80"/>
            <p:cNvSpPr>
              <a:spLocks noChangeShapeType="1"/>
            </p:cNvSpPr>
            <p:nvPr/>
          </p:nvSpPr>
          <p:spPr bwMode="auto">
            <a:xfrm flipH="1">
              <a:off x="860" y="3668"/>
              <a:ext cx="402" cy="2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sp>
        <p:nvSpPr>
          <p:cNvPr id="111" name="AutoShape 81"/>
          <p:cNvSpPr>
            <a:spLocks noChangeArrowheads="1"/>
          </p:cNvSpPr>
          <p:nvPr/>
        </p:nvSpPr>
        <p:spPr bwMode="auto">
          <a:xfrm>
            <a:off x="5021762" y="3270987"/>
            <a:ext cx="343958" cy="3937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12" name="AutoShape 82"/>
          <p:cNvSpPr>
            <a:spLocks noChangeArrowheads="1"/>
          </p:cNvSpPr>
          <p:nvPr/>
        </p:nvSpPr>
        <p:spPr bwMode="auto">
          <a:xfrm>
            <a:off x="4576337" y="3674212"/>
            <a:ext cx="644922" cy="1333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13" name="Group 83"/>
          <p:cNvGrpSpPr>
            <a:grpSpLocks/>
          </p:cNvGrpSpPr>
          <p:nvPr/>
        </p:nvGrpSpPr>
        <p:grpSpPr bwMode="auto">
          <a:xfrm>
            <a:off x="4737995" y="3142400"/>
            <a:ext cx="343958" cy="838200"/>
            <a:chOff x="763" y="3631"/>
            <a:chExt cx="200" cy="528"/>
          </a:xfrm>
        </p:grpSpPr>
        <p:sp>
          <p:nvSpPr>
            <p:cNvPr id="114" name="AutoShape 84"/>
            <p:cNvSpPr>
              <a:spLocks noChangeArrowheads="1"/>
            </p:cNvSpPr>
            <p:nvPr/>
          </p:nvSpPr>
          <p:spPr bwMode="auto">
            <a:xfrm rot="-772862">
              <a:off x="763" y="3631"/>
              <a:ext cx="200" cy="52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15" name="Group 85"/>
            <p:cNvGrpSpPr>
              <a:grpSpLocks/>
            </p:cNvGrpSpPr>
            <p:nvPr/>
          </p:nvGrpSpPr>
          <p:grpSpPr bwMode="auto">
            <a:xfrm rot="-771941">
              <a:off x="787" y="3765"/>
              <a:ext cx="119" cy="359"/>
              <a:chOff x="84" y="359"/>
              <a:chExt cx="30" cy="53"/>
            </a:xfrm>
          </p:grpSpPr>
          <p:grpSp>
            <p:nvGrpSpPr>
              <p:cNvPr id="116" name="Group 86"/>
              <p:cNvGrpSpPr>
                <a:grpSpLocks/>
              </p:cNvGrpSpPr>
              <p:nvPr/>
            </p:nvGrpSpPr>
            <p:grpSpPr bwMode="auto">
              <a:xfrm>
                <a:off x="84" y="359"/>
                <a:ext cx="30" cy="8"/>
                <a:chOff x="84" y="359"/>
                <a:chExt cx="30" cy="8"/>
              </a:xfrm>
            </p:grpSpPr>
            <p:sp>
              <p:nvSpPr>
                <p:cNvPr id="137" name="Rectangle 87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88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89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17" name="Group 90"/>
              <p:cNvGrpSpPr>
                <a:grpSpLocks/>
              </p:cNvGrpSpPr>
              <p:nvPr/>
            </p:nvGrpSpPr>
            <p:grpSpPr bwMode="auto">
              <a:xfrm>
                <a:off x="84" y="368"/>
                <a:ext cx="30" cy="8"/>
                <a:chOff x="84" y="359"/>
                <a:chExt cx="30" cy="8"/>
              </a:xfrm>
            </p:grpSpPr>
            <p:sp>
              <p:nvSpPr>
                <p:cNvPr id="134" name="Rectangle 91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92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93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18" name="Group 94"/>
              <p:cNvGrpSpPr>
                <a:grpSpLocks/>
              </p:cNvGrpSpPr>
              <p:nvPr/>
            </p:nvGrpSpPr>
            <p:grpSpPr bwMode="auto">
              <a:xfrm>
                <a:off x="84" y="377"/>
                <a:ext cx="30" cy="8"/>
                <a:chOff x="84" y="359"/>
                <a:chExt cx="30" cy="8"/>
              </a:xfrm>
            </p:grpSpPr>
            <p:sp>
              <p:nvSpPr>
                <p:cNvPr id="131" name="Rectangle 95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96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97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19" name="Group 98"/>
              <p:cNvGrpSpPr>
                <a:grpSpLocks/>
              </p:cNvGrpSpPr>
              <p:nvPr/>
            </p:nvGrpSpPr>
            <p:grpSpPr bwMode="auto">
              <a:xfrm>
                <a:off x="84" y="386"/>
                <a:ext cx="30" cy="8"/>
                <a:chOff x="84" y="359"/>
                <a:chExt cx="30" cy="8"/>
              </a:xfrm>
            </p:grpSpPr>
            <p:sp>
              <p:nvSpPr>
                <p:cNvPr id="128" name="Rectangle 99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00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0" name="Group 102"/>
              <p:cNvGrpSpPr>
                <a:grpSpLocks/>
              </p:cNvGrpSpPr>
              <p:nvPr/>
            </p:nvGrpSpPr>
            <p:grpSpPr bwMode="auto">
              <a:xfrm>
                <a:off x="84" y="395"/>
                <a:ext cx="30" cy="8"/>
                <a:chOff x="84" y="359"/>
                <a:chExt cx="30" cy="8"/>
              </a:xfrm>
            </p:grpSpPr>
            <p:sp>
              <p:nvSpPr>
                <p:cNvPr id="125" name="Rectangle 103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04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121" name="Group 106"/>
              <p:cNvGrpSpPr>
                <a:grpSpLocks/>
              </p:cNvGrpSpPr>
              <p:nvPr/>
            </p:nvGrpSpPr>
            <p:grpSpPr bwMode="auto">
              <a:xfrm>
                <a:off x="84" y="404"/>
                <a:ext cx="30" cy="8"/>
                <a:chOff x="84" y="359"/>
                <a:chExt cx="30" cy="8"/>
              </a:xfrm>
            </p:grpSpPr>
            <p:sp>
              <p:nvSpPr>
                <p:cNvPr id="122" name="Rectangle 107"/>
                <p:cNvSpPr>
                  <a:spLocks noChangeArrowheads="1"/>
                </p:cNvSpPr>
                <p:nvPr/>
              </p:nvSpPr>
              <p:spPr bwMode="auto">
                <a:xfrm>
                  <a:off x="84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08"/>
                <p:cNvSpPr>
                  <a:spLocks noChangeArrowheads="1"/>
                </p:cNvSpPr>
                <p:nvPr/>
              </p:nvSpPr>
              <p:spPr bwMode="auto">
                <a:xfrm>
                  <a:off x="95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09"/>
                <p:cNvSpPr>
                  <a:spLocks noChangeArrowheads="1"/>
                </p:cNvSpPr>
                <p:nvPr/>
              </p:nvSpPr>
              <p:spPr bwMode="auto">
                <a:xfrm>
                  <a:off x="106" y="359"/>
                  <a:ext cx="8" cy="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140" name="Line 141"/>
          <p:cNvSpPr>
            <a:spLocks noChangeShapeType="1"/>
          </p:cNvSpPr>
          <p:nvPr/>
        </p:nvSpPr>
        <p:spPr bwMode="auto">
          <a:xfrm>
            <a:off x="5419034" y="3586900"/>
            <a:ext cx="638043" cy="354012"/>
          </a:xfrm>
          <a:prstGeom prst="line">
            <a:avLst/>
          </a:prstGeom>
          <a:noFill/>
          <a:ln w="28575">
            <a:solidFill>
              <a:schemeClr val="accent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41" name="Group 142"/>
          <p:cNvGrpSpPr>
            <a:grpSpLocks/>
          </p:cNvGrpSpPr>
          <p:nvPr/>
        </p:nvGrpSpPr>
        <p:grpSpPr bwMode="auto">
          <a:xfrm>
            <a:off x="6003763" y="3902812"/>
            <a:ext cx="311283" cy="260350"/>
            <a:chOff x="1746" y="1815"/>
            <a:chExt cx="181" cy="164"/>
          </a:xfrm>
        </p:grpSpPr>
        <p:sp>
          <p:nvSpPr>
            <p:cNvPr id="142" name="AutoShape 143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43" name="AutoShape 144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44" name="Group 145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45" name="AutoShape 146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6" name="Line 147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47" name="Group 148"/>
          <p:cNvGrpSpPr>
            <a:grpSpLocks/>
          </p:cNvGrpSpPr>
          <p:nvPr/>
        </p:nvGrpSpPr>
        <p:grpSpPr bwMode="auto">
          <a:xfrm>
            <a:off x="6554095" y="3537687"/>
            <a:ext cx="311283" cy="260350"/>
            <a:chOff x="1746" y="1815"/>
            <a:chExt cx="181" cy="164"/>
          </a:xfrm>
        </p:grpSpPr>
        <p:sp>
          <p:nvSpPr>
            <p:cNvPr id="148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49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50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51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2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53" name="Group 154"/>
          <p:cNvGrpSpPr>
            <a:grpSpLocks/>
          </p:cNvGrpSpPr>
          <p:nvPr/>
        </p:nvGrpSpPr>
        <p:grpSpPr bwMode="auto">
          <a:xfrm>
            <a:off x="8039875" y="5141071"/>
            <a:ext cx="311283" cy="260350"/>
            <a:chOff x="1746" y="1815"/>
            <a:chExt cx="181" cy="164"/>
          </a:xfrm>
        </p:grpSpPr>
        <p:sp>
          <p:nvSpPr>
            <p:cNvPr id="154" name="AutoShape 155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55" name="AutoShape 156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56" name="Group 157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57" name="AutoShape 158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8" name="Line 159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159" name="Group 160"/>
          <p:cNvGrpSpPr>
            <a:grpSpLocks/>
          </p:cNvGrpSpPr>
          <p:nvPr/>
        </p:nvGrpSpPr>
        <p:grpSpPr bwMode="auto">
          <a:xfrm>
            <a:off x="8435569" y="3672640"/>
            <a:ext cx="311283" cy="260350"/>
            <a:chOff x="1746" y="1815"/>
            <a:chExt cx="181" cy="164"/>
          </a:xfrm>
        </p:grpSpPr>
        <p:sp>
          <p:nvSpPr>
            <p:cNvPr id="160" name="AutoShape 161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61" name="AutoShape 162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62" name="Group 163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63" name="AutoShape 164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4" name="Line 165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65" name="Line 166"/>
          <p:cNvSpPr>
            <a:spLocks noChangeShapeType="1"/>
          </p:cNvSpPr>
          <p:nvPr/>
        </p:nvSpPr>
        <p:spPr bwMode="auto">
          <a:xfrm flipV="1">
            <a:off x="6186061" y="3574203"/>
            <a:ext cx="441987" cy="29527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6" name="Line 167"/>
          <p:cNvSpPr>
            <a:spLocks noChangeShapeType="1"/>
          </p:cNvSpPr>
          <p:nvPr/>
        </p:nvSpPr>
        <p:spPr bwMode="auto">
          <a:xfrm flipH="1" flipV="1">
            <a:off x="6786269" y="3596425"/>
            <a:ext cx="701675" cy="23495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7" name="Line 168"/>
          <p:cNvSpPr>
            <a:spLocks noChangeShapeType="1"/>
          </p:cNvSpPr>
          <p:nvPr/>
        </p:nvSpPr>
        <p:spPr bwMode="auto">
          <a:xfrm flipH="1">
            <a:off x="7716674" y="3639290"/>
            <a:ext cx="791104" cy="19367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8" name="Line 169"/>
          <p:cNvSpPr>
            <a:spLocks noChangeShapeType="1"/>
          </p:cNvSpPr>
          <p:nvPr/>
        </p:nvSpPr>
        <p:spPr bwMode="auto">
          <a:xfrm>
            <a:off x="7314245" y="3367825"/>
            <a:ext cx="1167739" cy="23336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69" name="Group 170"/>
          <p:cNvGrpSpPr>
            <a:grpSpLocks/>
          </p:cNvGrpSpPr>
          <p:nvPr/>
        </p:nvGrpSpPr>
        <p:grpSpPr bwMode="auto">
          <a:xfrm>
            <a:off x="7113028" y="3309087"/>
            <a:ext cx="311282" cy="260350"/>
            <a:chOff x="1746" y="1815"/>
            <a:chExt cx="181" cy="164"/>
          </a:xfrm>
        </p:grpSpPr>
        <p:sp>
          <p:nvSpPr>
            <p:cNvPr id="170" name="AutoShape 171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71" name="AutoShape 172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72" name="Group 173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73" name="AutoShape 174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" name="Line 175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75" name="Line 176"/>
          <p:cNvSpPr>
            <a:spLocks noChangeShapeType="1"/>
          </p:cNvSpPr>
          <p:nvPr/>
        </p:nvSpPr>
        <p:spPr bwMode="auto">
          <a:xfrm flipH="1">
            <a:off x="6810345" y="3366240"/>
            <a:ext cx="381794" cy="13176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78" name="Line 182"/>
          <p:cNvSpPr>
            <a:spLocks noChangeShapeType="1"/>
          </p:cNvSpPr>
          <p:nvPr/>
        </p:nvSpPr>
        <p:spPr bwMode="auto">
          <a:xfrm flipH="1" flipV="1">
            <a:off x="5030390" y="2458194"/>
            <a:ext cx="1114394" cy="1393818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79" name="Line 184"/>
          <p:cNvSpPr>
            <a:spLocks noChangeShapeType="1"/>
          </p:cNvSpPr>
          <p:nvPr/>
        </p:nvSpPr>
        <p:spPr bwMode="auto">
          <a:xfrm flipH="1" flipV="1">
            <a:off x="8151355" y="1444382"/>
            <a:ext cx="901656" cy="149958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180" name="AutoShape 186"/>
          <p:cNvCxnSpPr>
            <a:cxnSpLocks noChangeShapeType="1"/>
          </p:cNvCxnSpPr>
          <p:nvPr/>
        </p:nvCxnSpPr>
        <p:spPr bwMode="auto">
          <a:xfrm rot="5400000">
            <a:off x="8802152" y="3528448"/>
            <a:ext cx="277012" cy="387615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81" name="Line 196"/>
          <p:cNvSpPr>
            <a:spLocks noChangeShapeType="1"/>
          </p:cNvSpPr>
          <p:nvPr/>
        </p:nvSpPr>
        <p:spPr bwMode="auto">
          <a:xfrm flipH="1">
            <a:off x="1779962" y="2243880"/>
            <a:ext cx="1238259" cy="857256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82" name="Picture 247" descr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445" y="1886690"/>
            <a:ext cx="1329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47" descr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874" y="1886690"/>
            <a:ext cx="738560" cy="35719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Line 79"/>
          <p:cNvSpPr>
            <a:spLocks noChangeShapeType="1"/>
          </p:cNvSpPr>
          <p:nvPr/>
        </p:nvSpPr>
        <p:spPr bwMode="auto">
          <a:xfrm>
            <a:off x="1160833" y="3694093"/>
            <a:ext cx="394380" cy="147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5" name="Line 80"/>
          <p:cNvSpPr>
            <a:spLocks noChangeShapeType="1"/>
          </p:cNvSpPr>
          <p:nvPr/>
        </p:nvSpPr>
        <p:spPr bwMode="auto">
          <a:xfrm flipH="1">
            <a:off x="1170475" y="3699942"/>
            <a:ext cx="387630" cy="141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6" name="Line 79"/>
          <p:cNvSpPr>
            <a:spLocks noChangeShapeType="1"/>
          </p:cNvSpPr>
          <p:nvPr/>
        </p:nvSpPr>
        <p:spPr bwMode="auto">
          <a:xfrm>
            <a:off x="5417314" y="3667804"/>
            <a:ext cx="394380" cy="147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87" name="Line 80"/>
          <p:cNvSpPr>
            <a:spLocks noChangeShapeType="1"/>
          </p:cNvSpPr>
          <p:nvPr/>
        </p:nvSpPr>
        <p:spPr bwMode="auto">
          <a:xfrm flipH="1">
            <a:off x="5426955" y="3673656"/>
            <a:ext cx="387630" cy="141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88" name="Picture 47" descr="AMBULAN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047" y="4488922"/>
            <a:ext cx="684731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Line 183"/>
          <p:cNvSpPr>
            <a:spLocks noChangeShapeType="1"/>
          </p:cNvSpPr>
          <p:nvPr/>
        </p:nvSpPr>
        <p:spPr bwMode="auto">
          <a:xfrm flipV="1">
            <a:off x="3714741" y="1444382"/>
            <a:ext cx="3812545" cy="585184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90" name="Group 142"/>
          <p:cNvGrpSpPr>
            <a:grpSpLocks/>
          </p:cNvGrpSpPr>
          <p:nvPr/>
        </p:nvGrpSpPr>
        <p:grpSpPr bwMode="auto">
          <a:xfrm>
            <a:off x="5804303" y="4240052"/>
            <a:ext cx="233892" cy="260350"/>
            <a:chOff x="1746" y="1815"/>
            <a:chExt cx="181" cy="164"/>
          </a:xfrm>
        </p:grpSpPr>
        <p:sp>
          <p:nvSpPr>
            <p:cNvPr id="191" name="AutoShape 143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192" name="AutoShape 144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193" name="Group 145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194" name="AutoShape 146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95" name="Line 147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196" name="Picture 46" descr="携帯で話す人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40" y="3386888"/>
            <a:ext cx="500641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2" descr="C:\Users\yasunori owada\AppData\Local\Microsoft\Windows\Temporary Internet Files\Content.IE5\K1ITHKF6\MC900155699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30391" y="4502202"/>
            <a:ext cx="652377" cy="470572"/>
          </a:xfrm>
          <a:prstGeom prst="rect">
            <a:avLst/>
          </a:prstGeom>
          <a:noFill/>
        </p:spPr>
      </p:pic>
      <p:sp>
        <p:nvSpPr>
          <p:cNvPr id="198" name="Line 166"/>
          <p:cNvSpPr>
            <a:spLocks noChangeShapeType="1"/>
          </p:cNvSpPr>
          <p:nvPr/>
        </p:nvSpPr>
        <p:spPr bwMode="auto">
          <a:xfrm flipV="1">
            <a:off x="5959086" y="4029831"/>
            <a:ext cx="77392" cy="21431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99" name="Text Box 190"/>
          <p:cNvSpPr txBox="1">
            <a:spLocks noChangeArrowheads="1"/>
          </p:cNvSpPr>
          <p:nvPr/>
        </p:nvSpPr>
        <p:spPr bwMode="auto">
          <a:xfrm>
            <a:off x="4636620" y="4860212"/>
            <a:ext cx="2140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ja-JP" i="1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Vital data transmission </a:t>
            </a:r>
            <a:endParaRPr lang="ja-JP" altLang="en-US" i="1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pic>
        <p:nvPicPr>
          <p:cNvPr id="200" name="Picture 4" descr="C:\Users\yasunori owada\AppData\Local\Microsoft\Windows\Temporary Internet Files\Content.IE5\K1ITHKF6\MC900359005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87781" y="4672775"/>
            <a:ext cx="902808" cy="661551"/>
          </a:xfrm>
          <a:prstGeom prst="rect">
            <a:avLst/>
          </a:prstGeom>
          <a:noFill/>
        </p:spPr>
      </p:pic>
      <p:pic>
        <p:nvPicPr>
          <p:cNvPr id="201" name="Picture 10" descr="C:\Users\yasunori owada\AppData\Local\Microsoft\Windows\Temporary Internet Files\Content.IE5\CEJKBNSX\MC90039098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19952" y="5759486"/>
            <a:ext cx="696521" cy="771817"/>
          </a:xfrm>
          <a:prstGeom prst="rect">
            <a:avLst/>
          </a:prstGeom>
          <a:noFill/>
        </p:spPr>
      </p:pic>
      <p:grpSp>
        <p:nvGrpSpPr>
          <p:cNvPr id="202" name="Group 154"/>
          <p:cNvGrpSpPr>
            <a:grpSpLocks/>
          </p:cNvGrpSpPr>
          <p:nvPr/>
        </p:nvGrpSpPr>
        <p:grpSpPr bwMode="auto">
          <a:xfrm>
            <a:off x="7429517" y="3744078"/>
            <a:ext cx="311283" cy="260350"/>
            <a:chOff x="1746" y="1815"/>
            <a:chExt cx="181" cy="164"/>
          </a:xfrm>
        </p:grpSpPr>
        <p:sp>
          <p:nvSpPr>
            <p:cNvPr id="203" name="AutoShape 155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04" name="AutoShape 156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05" name="Group 157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06" name="AutoShape 158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7" name="Line 159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08" name="Group 154"/>
          <p:cNvGrpSpPr>
            <a:grpSpLocks/>
          </p:cNvGrpSpPr>
          <p:nvPr/>
        </p:nvGrpSpPr>
        <p:grpSpPr bwMode="auto">
          <a:xfrm>
            <a:off x="8822558" y="4315582"/>
            <a:ext cx="311283" cy="260350"/>
            <a:chOff x="1746" y="1815"/>
            <a:chExt cx="181" cy="164"/>
          </a:xfrm>
        </p:grpSpPr>
        <p:sp>
          <p:nvSpPr>
            <p:cNvPr id="209" name="AutoShape 155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10" name="AutoShape 156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11" name="Group 157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12" name="AutoShape 158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3" name="Line 159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14" name="Group 154"/>
          <p:cNvGrpSpPr>
            <a:grpSpLocks/>
          </p:cNvGrpSpPr>
          <p:nvPr/>
        </p:nvGrpSpPr>
        <p:grpSpPr bwMode="auto">
          <a:xfrm>
            <a:off x="7816473" y="4387020"/>
            <a:ext cx="311283" cy="260350"/>
            <a:chOff x="1746" y="1815"/>
            <a:chExt cx="181" cy="164"/>
          </a:xfrm>
        </p:grpSpPr>
        <p:sp>
          <p:nvSpPr>
            <p:cNvPr id="215" name="AutoShape 155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16" name="AutoShape 156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17" name="Group 157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18" name="AutoShape 158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9" name="Line 159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20" name="Line 166"/>
          <p:cNvSpPr>
            <a:spLocks noChangeShapeType="1"/>
          </p:cNvSpPr>
          <p:nvPr/>
        </p:nvSpPr>
        <p:spPr bwMode="auto">
          <a:xfrm flipV="1">
            <a:off x="7429519" y="4529897"/>
            <a:ext cx="464346" cy="28575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1" name="Line 166"/>
          <p:cNvSpPr>
            <a:spLocks noChangeShapeType="1"/>
          </p:cNvSpPr>
          <p:nvPr/>
        </p:nvSpPr>
        <p:spPr bwMode="auto">
          <a:xfrm flipH="1" flipV="1">
            <a:off x="7661691" y="4029828"/>
            <a:ext cx="232174" cy="35719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2" name="Line 166"/>
          <p:cNvSpPr>
            <a:spLocks noChangeShapeType="1"/>
          </p:cNvSpPr>
          <p:nvPr/>
        </p:nvSpPr>
        <p:spPr bwMode="auto">
          <a:xfrm flipH="1" flipV="1">
            <a:off x="8667776" y="3815519"/>
            <a:ext cx="309564" cy="428629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3" name="Line 166"/>
          <p:cNvSpPr>
            <a:spLocks noChangeShapeType="1"/>
          </p:cNvSpPr>
          <p:nvPr/>
        </p:nvSpPr>
        <p:spPr bwMode="auto">
          <a:xfrm flipV="1">
            <a:off x="8048648" y="4387021"/>
            <a:ext cx="773911" cy="71439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4" name="Line 166"/>
          <p:cNvSpPr>
            <a:spLocks noChangeShapeType="1"/>
          </p:cNvSpPr>
          <p:nvPr/>
        </p:nvSpPr>
        <p:spPr bwMode="auto">
          <a:xfrm>
            <a:off x="8048648" y="4529899"/>
            <a:ext cx="154781" cy="57150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5" name="Line 166"/>
          <p:cNvSpPr>
            <a:spLocks noChangeShapeType="1"/>
          </p:cNvSpPr>
          <p:nvPr/>
        </p:nvSpPr>
        <p:spPr bwMode="auto">
          <a:xfrm flipV="1">
            <a:off x="8280820" y="4458460"/>
            <a:ext cx="619130" cy="642941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6" name="Text Box 190"/>
          <p:cNvSpPr txBox="1">
            <a:spLocks noChangeArrowheads="1"/>
          </p:cNvSpPr>
          <p:nvPr/>
        </p:nvSpPr>
        <p:spPr bwMode="auto">
          <a:xfrm>
            <a:off x="5389729" y="6001302"/>
            <a:ext cx="2603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i="1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Sensors, etc. </a:t>
            </a:r>
            <a:endParaRPr lang="ja-JP" altLang="en-US" i="1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227" name="Line 166"/>
          <p:cNvSpPr>
            <a:spLocks noChangeShapeType="1"/>
          </p:cNvSpPr>
          <p:nvPr/>
        </p:nvSpPr>
        <p:spPr bwMode="auto">
          <a:xfrm flipH="1">
            <a:off x="7661693" y="5455417"/>
            <a:ext cx="489663" cy="44694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28" name="Picture 68" descr="j03310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19" y="2243880"/>
            <a:ext cx="20293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68" descr="j033109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8736" y="3672640"/>
            <a:ext cx="20293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Line 79"/>
          <p:cNvSpPr>
            <a:spLocks noChangeShapeType="1"/>
          </p:cNvSpPr>
          <p:nvPr/>
        </p:nvSpPr>
        <p:spPr bwMode="auto">
          <a:xfrm>
            <a:off x="2321702" y="3809669"/>
            <a:ext cx="394380" cy="147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1" name="Line 80"/>
          <p:cNvSpPr>
            <a:spLocks noChangeShapeType="1"/>
          </p:cNvSpPr>
          <p:nvPr/>
        </p:nvSpPr>
        <p:spPr bwMode="auto">
          <a:xfrm flipH="1">
            <a:off x="2331343" y="3815516"/>
            <a:ext cx="387630" cy="141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2" name="Line 79"/>
          <p:cNvSpPr>
            <a:spLocks noChangeShapeType="1"/>
          </p:cNvSpPr>
          <p:nvPr/>
        </p:nvSpPr>
        <p:spPr bwMode="auto">
          <a:xfrm>
            <a:off x="4401621" y="2738099"/>
            <a:ext cx="394380" cy="147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3" name="Line 80"/>
          <p:cNvSpPr>
            <a:spLocks noChangeShapeType="1"/>
          </p:cNvSpPr>
          <p:nvPr/>
        </p:nvSpPr>
        <p:spPr bwMode="auto">
          <a:xfrm flipH="1">
            <a:off x="4411262" y="2743949"/>
            <a:ext cx="387630" cy="141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34" name="Picture 219" descr="C:\Documents and Settings\inoue\My Documents\My Pictures\Microsoft クリップ オーガナイザ\j0433582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3893" y="5455417"/>
            <a:ext cx="1083476" cy="7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" name="Text Box 773"/>
          <p:cNvSpPr txBox="1">
            <a:spLocks noChangeArrowheads="1"/>
          </p:cNvSpPr>
          <p:nvPr/>
        </p:nvSpPr>
        <p:spPr bwMode="auto">
          <a:xfrm>
            <a:off x="383309" y="6015840"/>
            <a:ext cx="123825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Rescue HQs</a:t>
            </a:r>
            <a:endParaRPr lang="en-US" altLang="ja-JP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grpSp>
        <p:nvGrpSpPr>
          <p:cNvPr id="236" name="Group 148"/>
          <p:cNvGrpSpPr>
            <a:grpSpLocks/>
          </p:cNvGrpSpPr>
          <p:nvPr/>
        </p:nvGrpSpPr>
        <p:grpSpPr bwMode="auto">
          <a:xfrm>
            <a:off x="1393006" y="5315714"/>
            <a:ext cx="311283" cy="260350"/>
            <a:chOff x="1746" y="1815"/>
            <a:chExt cx="181" cy="164"/>
          </a:xfrm>
        </p:grpSpPr>
        <p:sp>
          <p:nvSpPr>
            <p:cNvPr id="237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8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39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40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1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42" name="Group 148"/>
          <p:cNvGrpSpPr>
            <a:grpSpLocks/>
          </p:cNvGrpSpPr>
          <p:nvPr/>
        </p:nvGrpSpPr>
        <p:grpSpPr bwMode="auto">
          <a:xfrm>
            <a:off x="3792132" y="4744210"/>
            <a:ext cx="311283" cy="260350"/>
            <a:chOff x="1746" y="1815"/>
            <a:chExt cx="181" cy="164"/>
          </a:xfrm>
        </p:grpSpPr>
        <p:sp>
          <p:nvSpPr>
            <p:cNvPr id="243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4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45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46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47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48" name="Group 148"/>
          <p:cNvGrpSpPr>
            <a:grpSpLocks/>
          </p:cNvGrpSpPr>
          <p:nvPr/>
        </p:nvGrpSpPr>
        <p:grpSpPr bwMode="auto">
          <a:xfrm>
            <a:off x="4024307" y="4315585"/>
            <a:ext cx="311283" cy="244475"/>
            <a:chOff x="1746" y="1825"/>
            <a:chExt cx="181" cy="154"/>
          </a:xfrm>
        </p:grpSpPr>
        <p:sp>
          <p:nvSpPr>
            <p:cNvPr id="249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0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51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52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3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54" name="Group 148"/>
          <p:cNvGrpSpPr>
            <a:grpSpLocks/>
          </p:cNvGrpSpPr>
          <p:nvPr/>
        </p:nvGrpSpPr>
        <p:grpSpPr bwMode="auto">
          <a:xfrm>
            <a:off x="3714741" y="3815516"/>
            <a:ext cx="311283" cy="260350"/>
            <a:chOff x="1746" y="1815"/>
            <a:chExt cx="181" cy="164"/>
          </a:xfrm>
        </p:grpSpPr>
        <p:sp>
          <p:nvSpPr>
            <p:cNvPr id="255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6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57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58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9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60" name="Group 148"/>
          <p:cNvGrpSpPr>
            <a:grpSpLocks/>
          </p:cNvGrpSpPr>
          <p:nvPr/>
        </p:nvGrpSpPr>
        <p:grpSpPr bwMode="auto">
          <a:xfrm>
            <a:off x="2708656" y="4601334"/>
            <a:ext cx="311283" cy="260350"/>
            <a:chOff x="1746" y="1815"/>
            <a:chExt cx="181" cy="164"/>
          </a:xfrm>
        </p:grpSpPr>
        <p:sp>
          <p:nvSpPr>
            <p:cNvPr id="261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2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63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64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5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266" name="Picture 226" descr="C:\Documents and Settings\inoue\My Documents\norimono_0002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05178" y="4958524"/>
            <a:ext cx="71514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19" descr="C:\Users\yasunori owada\AppData\Local\Microsoft\Windows\Temporary Internet Files\Content.IE5\F40DTYH8\MC90031189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46915" y="4458458"/>
            <a:ext cx="553271" cy="357190"/>
          </a:xfrm>
          <a:prstGeom prst="rect">
            <a:avLst/>
          </a:prstGeom>
          <a:noFill/>
        </p:spPr>
      </p:pic>
      <p:pic>
        <p:nvPicPr>
          <p:cNvPr id="268" name="Picture 21" descr="イメージ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5609" y="3886954"/>
            <a:ext cx="619129" cy="428628"/>
          </a:xfrm>
          <a:prstGeom prst="rect">
            <a:avLst/>
          </a:prstGeom>
          <a:noFill/>
        </p:spPr>
      </p:pic>
      <p:grpSp>
        <p:nvGrpSpPr>
          <p:cNvPr id="269" name="Group 148"/>
          <p:cNvGrpSpPr>
            <a:grpSpLocks/>
          </p:cNvGrpSpPr>
          <p:nvPr/>
        </p:nvGrpSpPr>
        <p:grpSpPr bwMode="auto">
          <a:xfrm>
            <a:off x="5107782" y="4029830"/>
            <a:ext cx="311283" cy="260350"/>
            <a:chOff x="1746" y="1815"/>
            <a:chExt cx="181" cy="164"/>
          </a:xfrm>
        </p:grpSpPr>
        <p:sp>
          <p:nvSpPr>
            <p:cNvPr id="270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71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72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73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4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75" name="Group 148"/>
          <p:cNvGrpSpPr>
            <a:grpSpLocks/>
          </p:cNvGrpSpPr>
          <p:nvPr/>
        </p:nvGrpSpPr>
        <p:grpSpPr bwMode="auto">
          <a:xfrm>
            <a:off x="2708656" y="1958128"/>
            <a:ext cx="154782" cy="134164"/>
            <a:chOff x="1746" y="1825"/>
            <a:chExt cx="181" cy="154"/>
          </a:xfrm>
        </p:grpSpPr>
        <p:sp>
          <p:nvSpPr>
            <p:cNvPr id="276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77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78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79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0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81" name="Group 148"/>
          <p:cNvGrpSpPr>
            <a:grpSpLocks/>
          </p:cNvGrpSpPr>
          <p:nvPr/>
        </p:nvGrpSpPr>
        <p:grpSpPr bwMode="auto">
          <a:xfrm>
            <a:off x="4798218" y="2101004"/>
            <a:ext cx="154782" cy="142876"/>
            <a:chOff x="1746" y="1815"/>
            <a:chExt cx="181" cy="164"/>
          </a:xfrm>
        </p:grpSpPr>
        <p:sp>
          <p:nvSpPr>
            <p:cNvPr id="282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83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284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285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6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87" name="Line 167"/>
          <p:cNvSpPr>
            <a:spLocks noChangeShapeType="1"/>
          </p:cNvSpPr>
          <p:nvPr/>
        </p:nvSpPr>
        <p:spPr bwMode="auto">
          <a:xfrm flipH="1">
            <a:off x="3946915" y="3601202"/>
            <a:ext cx="619129" cy="28575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88" name="Line 167"/>
          <p:cNvSpPr>
            <a:spLocks noChangeShapeType="1"/>
          </p:cNvSpPr>
          <p:nvPr/>
        </p:nvSpPr>
        <p:spPr bwMode="auto">
          <a:xfrm flipH="1" flipV="1">
            <a:off x="4101697" y="3958392"/>
            <a:ext cx="1006085" cy="14287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89" name="Line 167"/>
          <p:cNvSpPr>
            <a:spLocks noChangeShapeType="1"/>
          </p:cNvSpPr>
          <p:nvPr/>
        </p:nvSpPr>
        <p:spPr bwMode="auto">
          <a:xfrm flipH="1">
            <a:off x="4256479" y="4172706"/>
            <a:ext cx="851303" cy="21431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0" name="Line 167"/>
          <p:cNvSpPr>
            <a:spLocks noChangeShapeType="1"/>
          </p:cNvSpPr>
          <p:nvPr/>
        </p:nvSpPr>
        <p:spPr bwMode="auto">
          <a:xfrm flipH="1">
            <a:off x="2940830" y="4458458"/>
            <a:ext cx="1083476" cy="21431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1" name="Line 167"/>
          <p:cNvSpPr>
            <a:spLocks noChangeShapeType="1"/>
          </p:cNvSpPr>
          <p:nvPr/>
        </p:nvSpPr>
        <p:spPr bwMode="auto">
          <a:xfrm flipH="1" flipV="1">
            <a:off x="1702571" y="5387152"/>
            <a:ext cx="928694" cy="71438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2" name="Line 167"/>
          <p:cNvSpPr>
            <a:spLocks noChangeShapeType="1"/>
          </p:cNvSpPr>
          <p:nvPr/>
        </p:nvSpPr>
        <p:spPr bwMode="auto">
          <a:xfrm flipH="1" flipV="1">
            <a:off x="2940831" y="4672772"/>
            <a:ext cx="851303" cy="14287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3" name="Line 167"/>
          <p:cNvSpPr>
            <a:spLocks noChangeShapeType="1"/>
          </p:cNvSpPr>
          <p:nvPr/>
        </p:nvSpPr>
        <p:spPr bwMode="auto">
          <a:xfrm>
            <a:off x="3946915" y="3958392"/>
            <a:ext cx="232174" cy="35719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4" name="Line 167"/>
          <p:cNvSpPr>
            <a:spLocks noChangeShapeType="1"/>
          </p:cNvSpPr>
          <p:nvPr/>
        </p:nvSpPr>
        <p:spPr bwMode="auto">
          <a:xfrm flipH="1">
            <a:off x="2863440" y="3958392"/>
            <a:ext cx="1006085" cy="71438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5" name="テキスト ボックス 294"/>
          <p:cNvSpPr txBox="1"/>
          <p:nvPr/>
        </p:nvSpPr>
        <p:spPr>
          <a:xfrm>
            <a:off x="2765651" y="1592896"/>
            <a:ext cx="56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UAV</a:t>
            </a:r>
            <a:endParaRPr lang="ja-JP" altLang="en-US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pic>
        <p:nvPicPr>
          <p:cNvPr id="296" name="Picture 23" descr="C:\Users\yasunori owada\AppData\Local\Microsoft\Windows\Temporary Internet Files\Content.IE5\80K4VI4H\MC900236664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32123" y="3886954"/>
            <a:ext cx="491833" cy="350215"/>
          </a:xfrm>
          <a:prstGeom prst="rect">
            <a:avLst/>
          </a:prstGeom>
          <a:noFill/>
        </p:spPr>
      </p:pic>
      <p:pic>
        <p:nvPicPr>
          <p:cNvPr id="297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441653" y="3672640"/>
            <a:ext cx="464347" cy="48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" name="Text Box 190"/>
          <p:cNvSpPr txBox="1">
            <a:spLocks noChangeArrowheads="1"/>
          </p:cNvSpPr>
          <p:nvPr/>
        </p:nvSpPr>
        <p:spPr bwMode="auto">
          <a:xfrm>
            <a:off x="18932" y="2239955"/>
            <a:ext cx="3139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ja-JP" i="1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Connecting isolated areas such as </a:t>
            </a:r>
          </a:p>
          <a:p>
            <a:r>
              <a:rPr lang="en-AU" altLang="ja-JP" i="1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mountainous areas and islands </a:t>
            </a:r>
            <a:endParaRPr lang="en-US" altLang="ja-JP" i="1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00" name="Line 167"/>
          <p:cNvSpPr>
            <a:spLocks noChangeShapeType="1"/>
          </p:cNvSpPr>
          <p:nvPr/>
        </p:nvSpPr>
        <p:spPr bwMode="auto">
          <a:xfrm flipH="1">
            <a:off x="5417347" y="3958392"/>
            <a:ext cx="619129" cy="14287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301" name="Group 148"/>
          <p:cNvGrpSpPr>
            <a:grpSpLocks/>
          </p:cNvGrpSpPr>
          <p:nvPr/>
        </p:nvGrpSpPr>
        <p:grpSpPr bwMode="auto">
          <a:xfrm>
            <a:off x="2553875" y="5315714"/>
            <a:ext cx="311283" cy="260350"/>
            <a:chOff x="1746" y="1815"/>
            <a:chExt cx="181" cy="164"/>
          </a:xfrm>
        </p:grpSpPr>
        <p:sp>
          <p:nvSpPr>
            <p:cNvPr id="302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03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304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305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6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07" name="Line 167"/>
          <p:cNvSpPr>
            <a:spLocks noChangeShapeType="1"/>
          </p:cNvSpPr>
          <p:nvPr/>
        </p:nvSpPr>
        <p:spPr bwMode="auto">
          <a:xfrm flipH="1">
            <a:off x="2863439" y="4887086"/>
            <a:ext cx="928694" cy="428628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08" name="Picture 24" descr="C:\Users\yasunori owada\AppData\Local\Microsoft\Windows\Temporary Internet Files\Content.IE5\K1ITHKF6\MC900079138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98218" y="5387155"/>
            <a:ext cx="928694" cy="610415"/>
          </a:xfrm>
          <a:prstGeom prst="rect">
            <a:avLst/>
          </a:prstGeom>
          <a:noFill/>
        </p:spPr>
      </p:pic>
      <p:grpSp>
        <p:nvGrpSpPr>
          <p:cNvPr id="309" name="Group 148"/>
          <p:cNvGrpSpPr>
            <a:grpSpLocks/>
          </p:cNvGrpSpPr>
          <p:nvPr/>
        </p:nvGrpSpPr>
        <p:grpSpPr bwMode="auto">
          <a:xfrm>
            <a:off x="4953001" y="5172838"/>
            <a:ext cx="311283" cy="260350"/>
            <a:chOff x="1746" y="1815"/>
            <a:chExt cx="181" cy="164"/>
          </a:xfrm>
        </p:grpSpPr>
        <p:sp>
          <p:nvSpPr>
            <p:cNvPr id="310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11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312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313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14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15" name="Line 167"/>
          <p:cNvSpPr>
            <a:spLocks noChangeShapeType="1"/>
          </p:cNvSpPr>
          <p:nvPr/>
        </p:nvSpPr>
        <p:spPr bwMode="auto">
          <a:xfrm>
            <a:off x="4024306" y="4887086"/>
            <a:ext cx="928694" cy="35719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16" name="Picture 25" descr="C:\Users\yasunori owada\AppData\Local\Microsoft\Windows\Temporary Internet Files\Content.IE5\80K4VI4H\MC900046179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21700" y="5733976"/>
            <a:ext cx="1006085" cy="653308"/>
          </a:xfrm>
          <a:prstGeom prst="rect">
            <a:avLst/>
          </a:prstGeom>
          <a:noFill/>
        </p:spPr>
      </p:pic>
      <p:grpSp>
        <p:nvGrpSpPr>
          <p:cNvPr id="317" name="Group 148"/>
          <p:cNvGrpSpPr>
            <a:grpSpLocks/>
          </p:cNvGrpSpPr>
          <p:nvPr/>
        </p:nvGrpSpPr>
        <p:grpSpPr bwMode="auto">
          <a:xfrm>
            <a:off x="3018222" y="5591100"/>
            <a:ext cx="311283" cy="260350"/>
            <a:chOff x="1746" y="1815"/>
            <a:chExt cx="181" cy="164"/>
          </a:xfrm>
        </p:grpSpPr>
        <p:sp>
          <p:nvSpPr>
            <p:cNvPr id="318" name="AutoShape 149"/>
            <p:cNvSpPr>
              <a:spLocks noChangeArrowheads="1"/>
            </p:cNvSpPr>
            <p:nvPr/>
          </p:nvSpPr>
          <p:spPr bwMode="auto">
            <a:xfrm>
              <a:off x="1746" y="1888"/>
              <a:ext cx="181" cy="91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19" name="AutoShape 150"/>
            <p:cNvSpPr>
              <a:spLocks noChangeArrowheads="1"/>
            </p:cNvSpPr>
            <p:nvPr/>
          </p:nvSpPr>
          <p:spPr bwMode="auto">
            <a:xfrm>
              <a:off x="1791" y="1874"/>
              <a:ext cx="91" cy="45"/>
            </a:xfrm>
            <a:prstGeom prst="ca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grpSp>
          <p:nvGrpSpPr>
            <p:cNvPr id="320" name="Group 151"/>
            <p:cNvGrpSpPr>
              <a:grpSpLocks/>
            </p:cNvGrpSpPr>
            <p:nvPr/>
          </p:nvGrpSpPr>
          <p:grpSpPr bwMode="auto">
            <a:xfrm>
              <a:off x="1789" y="1825"/>
              <a:ext cx="91" cy="78"/>
              <a:chOff x="1791" y="1752"/>
              <a:chExt cx="91" cy="182"/>
            </a:xfrm>
          </p:grpSpPr>
          <p:sp>
            <p:nvSpPr>
              <p:cNvPr id="321" name="AutoShape 152"/>
              <p:cNvSpPr>
                <a:spLocks noChangeArrowheads="1"/>
              </p:cNvSpPr>
              <p:nvPr/>
            </p:nvSpPr>
            <p:spPr bwMode="auto">
              <a:xfrm flipV="1">
                <a:off x="1791" y="175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2" name="Line 153"/>
              <p:cNvSpPr>
                <a:spLocks noChangeShapeType="1"/>
              </p:cNvSpPr>
              <p:nvPr/>
            </p:nvSpPr>
            <p:spPr bwMode="auto">
              <a:xfrm flipV="1">
                <a:off x="1837" y="1752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23" name="Line 167"/>
          <p:cNvSpPr>
            <a:spLocks noChangeShapeType="1"/>
          </p:cNvSpPr>
          <p:nvPr/>
        </p:nvSpPr>
        <p:spPr bwMode="auto">
          <a:xfrm flipH="1" flipV="1">
            <a:off x="2863438" y="5458590"/>
            <a:ext cx="232174" cy="214314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24" name="Line 167"/>
          <p:cNvSpPr>
            <a:spLocks noChangeShapeType="1"/>
          </p:cNvSpPr>
          <p:nvPr/>
        </p:nvSpPr>
        <p:spPr bwMode="auto">
          <a:xfrm flipH="1">
            <a:off x="3327786" y="5315714"/>
            <a:ext cx="1470432" cy="35719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25" name="Line 167"/>
          <p:cNvSpPr>
            <a:spLocks noChangeShapeType="1"/>
          </p:cNvSpPr>
          <p:nvPr/>
        </p:nvSpPr>
        <p:spPr bwMode="auto">
          <a:xfrm flipH="1" flipV="1">
            <a:off x="1702571" y="5458590"/>
            <a:ext cx="1315650" cy="28575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27" name="Text Box 190"/>
          <p:cNvSpPr txBox="1">
            <a:spLocks noChangeArrowheads="1"/>
          </p:cNvSpPr>
          <p:nvPr/>
        </p:nvSpPr>
        <p:spPr bwMode="auto">
          <a:xfrm>
            <a:off x="5233315" y="5161132"/>
            <a:ext cx="97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Refuge </a:t>
            </a:r>
            <a:r>
              <a:rPr lang="en-US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B</a:t>
            </a:r>
            <a:endParaRPr lang="ja-JP" altLang="en-US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29" name="Text Box 190"/>
          <p:cNvSpPr txBox="1">
            <a:spLocks noChangeArrowheads="1"/>
          </p:cNvSpPr>
          <p:nvPr/>
        </p:nvSpPr>
        <p:spPr bwMode="auto">
          <a:xfrm>
            <a:off x="144177" y="4157388"/>
            <a:ext cx="3479180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Dependable private wireless mesh networks which can provide social services in normal time</a:t>
            </a:r>
            <a:endParaRPr lang="ja-JP" altLang="en-US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cxnSp>
        <p:nvCxnSpPr>
          <p:cNvPr id="330" name="曲線コネクタ 329"/>
          <p:cNvCxnSpPr/>
          <p:nvPr/>
        </p:nvCxnSpPr>
        <p:spPr>
          <a:xfrm rot="10800000">
            <a:off x="2708656" y="2101004"/>
            <a:ext cx="1393041" cy="285752"/>
          </a:xfrm>
          <a:prstGeom prst="curvedConnector3">
            <a:avLst>
              <a:gd name="adj1" fmla="val 14786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曲線コネクタ 330"/>
          <p:cNvCxnSpPr/>
          <p:nvPr/>
        </p:nvCxnSpPr>
        <p:spPr>
          <a:xfrm>
            <a:off x="2940831" y="2029566"/>
            <a:ext cx="1238259" cy="285752"/>
          </a:xfrm>
          <a:prstGeom prst="curvedConnector3">
            <a:avLst>
              <a:gd name="adj1" fmla="val 14980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" name="Picture 85" descr="P100037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00825" y="5759486"/>
            <a:ext cx="707030" cy="4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79" descr="アクセサリ心電計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46041" y="5973800"/>
            <a:ext cx="403192" cy="3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" name="Text Box 190"/>
          <p:cNvSpPr txBox="1">
            <a:spLocks noChangeArrowheads="1"/>
          </p:cNvSpPr>
          <p:nvPr/>
        </p:nvSpPr>
        <p:spPr bwMode="auto">
          <a:xfrm>
            <a:off x="6932623" y="5057684"/>
            <a:ext cx="2837068" cy="1477328"/>
          </a:xfrm>
          <a:prstGeom prst="rect">
            <a:avLst/>
          </a:prstGeom>
          <a:gradFill>
            <a:gsLst>
              <a:gs pos="0">
                <a:srgbClr val="CCCCFF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Dependable information system for environmental or health monitoring usable in both  normal and emergency situations</a:t>
            </a:r>
            <a:endParaRPr lang="en-US" altLang="ja-JP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cxnSp>
        <p:nvCxnSpPr>
          <p:cNvPr id="335" name="曲線コネクタ 334"/>
          <p:cNvCxnSpPr/>
          <p:nvPr/>
        </p:nvCxnSpPr>
        <p:spPr>
          <a:xfrm flipV="1">
            <a:off x="232140" y="1958128"/>
            <a:ext cx="2166953" cy="21431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 Box 190"/>
          <p:cNvSpPr txBox="1">
            <a:spLocks noChangeArrowheads="1"/>
          </p:cNvSpPr>
          <p:nvPr/>
        </p:nvSpPr>
        <p:spPr bwMode="auto">
          <a:xfrm>
            <a:off x="2215953" y="985249"/>
            <a:ext cx="4383846" cy="369332"/>
          </a:xfrm>
          <a:prstGeom prst="rect">
            <a:avLst/>
          </a:prstGeom>
          <a:gradFill>
            <a:gsLst>
              <a:gs pos="0">
                <a:srgbClr val="CCCCFF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Flexible bridging networks by satellite / UAV</a:t>
            </a:r>
            <a:endParaRPr lang="en-US" altLang="ja-JP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38" name="Text Box 190"/>
          <p:cNvSpPr txBox="1">
            <a:spLocks noChangeArrowheads="1"/>
          </p:cNvSpPr>
          <p:nvPr/>
        </p:nvSpPr>
        <p:spPr bwMode="auto">
          <a:xfrm>
            <a:off x="6171105" y="4287809"/>
            <a:ext cx="1606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dirty="0" smtClean="0">
                <a:latin typeface="Arial Narrow" pitchFamily="34" charset="0"/>
                <a:cs typeface="Lucida Grande"/>
              </a:rPr>
              <a:t>Mobile node</a:t>
            </a:r>
            <a:endParaRPr lang="ja-JP" altLang="en-US" dirty="0">
              <a:latin typeface="Arial Narrow" pitchFamily="34" charset="0"/>
              <a:cs typeface="Lucida Grande"/>
            </a:endParaRPr>
          </a:p>
        </p:txBody>
      </p:sp>
      <p:sp>
        <p:nvSpPr>
          <p:cNvPr id="339" name="Text Box 190"/>
          <p:cNvSpPr txBox="1">
            <a:spLocks noChangeArrowheads="1"/>
          </p:cNvSpPr>
          <p:nvPr/>
        </p:nvSpPr>
        <p:spPr bwMode="auto">
          <a:xfrm>
            <a:off x="3204712" y="5710096"/>
            <a:ext cx="2290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altLang="ja-JP" dirty="0" smtClean="0">
                <a:latin typeface="Arial Narrow" pitchFamily="34" charset="0"/>
                <a:cs typeface="Lucida Grande"/>
              </a:rPr>
              <a:t>Transportable node</a:t>
            </a:r>
            <a:endParaRPr lang="ja-JP" altLang="en-US" dirty="0">
              <a:latin typeface="Arial Narrow" pitchFamily="34" charset="0"/>
              <a:cs typeface="Lucida Grande"/>
            </a:endParaRPr>
          </a:p>
        </p:txBody>
      </p:sp>
      <p:pic>
        <p:nvPicPr>
          <p:cNvPr id="341" name="図 34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38240" y="916239"/>
            <a:ext cx="1550391" cy="499351"/>
          </a:xfrm>
          <a:prstGeom prst="rect">
            <a:avLst/>
          </a:prstGeom>
        </p:spPr>
      </p:pic>
      <p:sp>
        <p:nvSpPr>
          <p:cNvPr id="340" name="テキスト ボックス 339"/>
          <p:cNvSpPr txBox="1"/>
          <p:nvPr/>
        </p:nvSpPr>
        <p:spPr>
          <a:xfrm>
            <a:off x="8231514" y="1144521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Satellite</a:t>
            </a:r>
            <a:endParaRPr lang="ja-JP" altLang="en-US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sp>
        <p:nvSpPr>
          <p:cNvPr id="342" name="Text Box 190"/>
          <p:cNvSpPr txBox="1">
            <a:spLocks noChangeArrowheads="1"/>
          </p:cNvSpPr>
          <p:nvPr/>
        </p:nvSpPr>
        <p:spPr bwMode="auto">
          <a:xfrm>
            <a:off x="1584272" y="5664753"/>
            <a:ext cx="96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Refuge </a:t>
            </a:r>
            <a:r>
              <a:rPr lang="en-US" altLang="ja-JP" dirty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A</a:t>
            </a:r>
            <a:endParaRPr lang="ja-JP" altLang="en-US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  <p:pic>
        <p:nvPicPr>
          <p:cNvPr id="344" name="図 343" descr="VanES.psd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9200" y="2957085"/>
            <a:ext cx="745848" cy="606676"/>
          </a:xfrm>
          <a:prstGeom prst="rect">
            <a:avLst/>
          </a:prstGeom>
        </p:spPr>
      </p:pic>
      <p:sp>
        <p:nvSpPr>
          <p:cNvPr id="345" name="Text Box 190"/>
          <p:cNvSpPr txBox="1">
            <a:spLocks noChangeArrowheads="1"/>
          </p:cNvSpPr>
          <p:nvPr/>
        </p:nvSpPr>
        <p:spPr bwMode="auto">
          <a:xfrm>
            <a:off x="8112227" y="2013015"/>
            <a:ext cx="1749422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 Narrow" pitchFamily="34" charset="0"/>
                <a:cs typeface="Lucida Grande"/>
              </a:rPr>
              <a:t>Full-automatic mobile earth terminal</a:t>
            </a:r>
            <a:endParaRPr lang="en-US" altLang="ja-JP" dirty="0">
              <a:solidFill>
                <a:prstClr val="black"/>
              </a:solidFill>
              <a:latin typeface="Arial Narrow" pitchFamily="34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3110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72342" y="53250"/>
            <a:ext cx="7361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cs typeface="Arial" pitchFamily="34" charset="0"/>
              </a:rPr>
              <a:t>Mesh Network Test-bed in Tohoku University</a:t>
            </a:r>
            <a:endParaRPr kumimoji="1" lang="ja-JP" altLang="en-US" sz="2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4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638729" y="6340530"/>
            <a:ext cx="2311400" cy="476250"/>
          </a:xfrm>
        </p:spPr>
        <p:txBody>
          <a:bodyPr/>
          <a:lstStyle/>
          <a:p>
            <a:fld id="{C214BA14-37DB-1D40-B869-3D3B4E5DD2A7}" type="slidenum">
              <a:rPr kumimoji="1" lang="ja-JP" altLang="en-US" smtClean="0">
                <a:solidFill>
                  <a:schemeClr val="tx1"/>
                </a:solidFill>
              </a:rPr>
              <a:pPr/>
              <a:t>8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19461" t="37735" r="23055" b="18904"/>
          <a:stretch>
            <a:fillRect/>
          </a:stretch>
        </p:blipFill>
        <p:spPr bwMode="auto">
          <a:xfrm>
            <a:off x="860" y="3017724"/>
            <a:ext cx="9906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76497" t="91721" r="15799" b="4167"/>
          <a:stretch>
            <a:fillRect/>
          </a:stretch>
        </p:blipFill>
        <p:spPr bwMode="auto">
          <a:xfrm>
            <a:off x="3860934" y="6284799"/>
            <a:ext cx="132767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54"/>
          <p:cNvSpPr>
            <a:spLocks noChangeArrowheads="1"/>
          </p:cNvSpPr>
          <p:nvPr/>
        </p:nvSpPr>
        <p:spPr bwMode="auto">
          <a:xfrm>
            <a:off x="3783543" y="4268677"/>
            <a:ext cx="156502" cy="144463"/>
          </a:xfrm>
          <a:prstGeom prst="ellipse">
            <a:avLst/>
          </a:prstGeom>
          <a:solidFill>
            <a:srgbClr val="3366FF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662120" y="4197237"/>
            <a:ext cx="156501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520296" y="4557602"/>
            <a:ext cx="15650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741232" y="4197240"/>
            <a:ext cx="935567" cy="7143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741231" y="4268677"/>
            <a:ext cx="858176" cy="36036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円/楕円 13"/>
          <p:cNvSpPr/>
          <p:nvPr/>
        </p:nvSpPr>
        <p:spPr bwMode="auto">
          <a:xfrm>
            <a:off x="1129904" y="4197237"/>
            <a:ext cx="390392" cy="215900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cxnSp>
        <p:nvCxnSpPr>
          <p:cNvPr id="15" name="直線矢印コネクタ 130"/>
          <p:cNvCxnSpPr>
            <a:cxnSpLocks noChangeShapeType="1"/>
            <a:stCxn id="26" idx="2"/>
            <a:endCxn id="14" idx="0"/>
          </p:cNvCxnSpPr>
          <p:nvPr/>
        </p:nvCxnSpPr>
        <p:spPr bwMode="auto">
          <a:xfrm flipH="1">
            <a:off x="1325961" y="4197237"/>
            <a:ext cx="252809" cy="0"/>
          </a:xfrm>
          <a:prstGeom prst="straightConnector1">
            <a:avLst/>
          </a:prstGeom>
          <a:noFill/>
          <a:ln w="38100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16" name="正方形/長方形 63"/>
          <p:cNvSpPr>
            <a:spLocks noChangeArrowheads="1"/>
          </p:cNvSpPr>
          <p:nvPr/>
        </p:nvSpPr>
        <p:spPr bwMode="auto">
          <a:xfrm>
            <a:off x="741231" y="4700474"/>
            <a:ext cx="1480740" cy="217488"/>
          </a:xfrm>
          <a:prstGeom prst="rect">
            <a:avLst/>
          </a:prstGeom>
          <a:solidFill>
            <a:srgbClr val="7F7F7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800" b="1"/>
              <a:t>道路拡張</a:t>
            </a:r>
          </a:p>
        </p:txBody>
      </p:sp>
      <p:sp>
        <p:nvSpPr>
          <p:cNvPr id="18" name="円/楕円 17"/>
          <p:cNvSpPr/>
          <p:nvPr/>
        </p:nvSpPr>
        <p:spPr bwMode="auto">
          <a:xfrm>
            <a:off x="2672696" y="2160287"/>
            <a:ext cx="780785" cy="358775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30872" y="2204289"/>
            <a:ext cx="171635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2.4GHz</a:t>
            </a:r>
            <a:r>
              <a:rPr lang="ja-JP" alt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coverage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5668502" y="1170073"/>
            <a:ext cx="156501" cy="1428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5668502" y="852573"/>
            <a:ext cx="156501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825003" y="781133"/>
            <a:ext cx="304059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Roof-top mesh nodes w/ Wi-Fi AP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Oval 47"/>
          <p:cNvSpPr>
            <a:spLocks noChangeArrowheads="1"/>
          </p:cNvSpPr>
          <p:nvPr/>
        </p:nvSpPr>
        <p:spPr bwMode="auto">
          <a:xfrm>
            <a:off x="1599408" y="4125802"/>
            <a:ext cx="156502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9634273" y="4989402"/>
            <a:ext cx="15650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8542207" y="4413137"/>
            <a:ext cx="156501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 flipV="1">
            <a:off x="8619598" y="4484577"/>
            <a:ext cx="1092068" cy="57626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6435462" y="5853002"/>
            <a:ext cx="15650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6512851" y="5060840"/>
            <a:ext cx="3198813" cy="8651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 flipV="1">
            <a:off x="5888568" y="4917962"/>
            <a:ext cx="624285" cy="100806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円/楕円 75"/>
          <p:cNvSpPr/>
          <p:nvPr/>
        </p:nvSpPr>
        <p:spPr bwMode="auto">
          <a:xfrm>
            <a:off x="6483186" y="5241814"/>
            <a:ext cx="481972" cy="358775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cxnSp>
        <p:nvCxnSpPr>
          <p:cNvPr id="34" name="直線矢印コネクタ 130"/>
          <p:cNvCxnSpPr>
            <a:cxnSpLocks noChangeShapeType="1"/>
            <a:stCxn id="74" idx="5"/>
          </p:cNvCxnSpPr>
          <p:nvPr/>
        </p:nvCxnSpPr>
        <p:spPr bwMode="auto">
          <a:xfrm>
            <a:off x="5945322" y="4986224"/>
            <a:ext cx="111786" cy="43815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35" name="Line 16"/>
          <p:cNvSpPr>
            <a:spLocks noChangeShapeType="1"/>
          </p:cNvSpPr>
          <p:nvPr/>
        </p:nvSpPr>
        <p:spPr bwMode="auto">
          <a:xfrm flipH="1" flipV="1">
            <a:off x="7527529" y="4413140"/>
            <a:ext cx="1169458" cy="7143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825003" y="1501858"/>
            <a:ext cx="304059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esh nodes integrated </a:t>
            </a:r>
            <a:r>
              <a:rPr lang="en-US" altLang="ja-JP" sz="1200" dirty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LED town light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5668502" y="1573297"/>
            <a:ext cx="156501" cy="144463"/>
          </a:xfrm>
          <a:prstGeom prst="ellipse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 flipH="1" flipV="1">
            <a:off x="6122460" y="5060837"/>
            <a:ext cx="390393" cy="792162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円/楕円 75"/>
          <p:cNvSpPr/>
          <p:nvPr/>
        </p:nvSpPr>
        <p:spPr bwMode="auto">
          <a:xfrm>
            <a:off x="6045068" y="4557602"/>
            <a:ext cx="467783" cy="360363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cxnSp>
        <p:nvCxnSpPr>
          <p:cNvPr id="40" name="直線矢印コネクタ 130"/>
          <p:cNvCxnSpPr>
            <a:cxnSpLocks noChangeShapeType="1"/>
            <a:stCxn id="75" idx="7"/>
          </p:cNvCxnSpPr>
          <p:nvPr/>
        </p:nvCxnSpPr>
        <p:spPr bwMode="auto">
          <a:xfrm flipV="1">
            <a:off x="6101821" y="4708412"/>
            <a:ext cx="99748" cy="21590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41" name="Line 16"/>
          <p:cNvSpPr>
            <a:spLocks noChangeShapeType="1"/>
          </p:cNvSpPr>
          <p:nvPr/>
        </p:nvSpPr>
        <p:spPr bwMode="auto">
          <a:xfrm flipH="1" flipV="1">
            <a:off x="4953000" y="3836874"/>
            <a:ext cx="156502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H="1">
            <a:off x="4251325" y="3836876"/>
            <a:ext cx="701675" cy="50482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H="1" flipV="1">
            <a:off x="3860933" y="4341699"/>
            <a:ext cx="39039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5825004" y="1933658"/>
            <a:ext cx="28849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Roof-top </a:t>
            </a:r>
            <a:r>
              <a:rPr lang="en-US" altLang="ja-JP" sz="1200" dirty="0" err="1" smtClean="0">
                <a:solidFill>
                  <a:srgbClr val="000000"/>
                </a:solidFill>
                <a:latin typeface="Calibri" pitchFamily="34" charset="0"/>
              </a:rPr>
              <a:t>WiMAX</a:t>
            </a:r>
            <a:r>
              <a:rPr lang="ja-JP" alt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base stations</a:t>
            </a: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668502" y="1962233"/>
            <a:ext cx="156501" cy="144462"/>
          </a:xfrm>
          <a:prstGeom prst="ellipse">
            <a:avLst/>
          </a:prstGeom>
          <a:solidFill>
            <a:srgbClr val="3366FF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4953002" y="3905137"/>
            <a:ext cx="1083469" cy="21431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正方形/長方形 63"/>
          <p:cNvSpPr>
            <a:spLocks noChangeArrowheads="1"/>
          </p:cNvSpPr>
          <p:nvPr/>
        </p:nvSpPr>
        <p:spPr bwMode="auto">
          <a:xfrm>
            <a:off x="1910690" y="4268677"/>
            <a:ext cx="156501" cy="792163"/>
          </a:xfrm>
          <a:prstGeom prst="rect">
            <a:avLst/>
          </a:prstGeom>
          <a:solidFill>
            <a:srgbClr val="7F7F7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0" anchor="ctr" anchorCtr="1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800" b="1"/>
              <a:t>工事　　</a:t>
            </a:r>
          </a:p>
        </p:txBody>
      </p:sp>
      <p:sp>
        <p:nvSpPr>
          <p:cNvPr id="48" name="円/楕円 75"/>
          <p:cNvSpPr/>
          <p:nvPr/>
        </p:nvSpPr>
        <p:spPr bwMode="auto">
          <a:xfrm>
            <a:off x="5811177" y="4197240"/>
            <a:ext cx="313002" cy="504825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cxnSp>
        <p:nvCxnSpPr>
          <p:cNvPr id="49" name="直線矢印コネクタ 130"/>
          <p:cNvCxnSpPr>
            <a:cxnSpLocks noChangeShapeType="1"/>
          </p:cNvCxnSpPr>
          <p:nvPr/>
        </p:nvCxnSpPr>
        <p:spPr bwMode="auto">
          <a:xfrm flipH="1">
            <a:off x="5965960" y="4144849"/>
            <a:ext cx="1719" cy="30480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50" name="Line 16"/>
          <p:cNvSpPr>
            <a:spLocks noChangeShapeType="1"/>
          </p:cNvSpPr>
          <p:nvPr/>
        </p:nvSpPr>
        <p:spPr bwMode="auto">
          <a:xfrm flipH="1" flipV="1">
            <a:off x="5967679" y="4052777"/>
            <a:ext cx="154781" cy="50482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5888568" y="3981340"/>
            <a:ext cx="156502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6045068" y="4484577"/>
            <a:ext cx="156501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cxnSp>
        <p:nvCxnSpPr>
          <p:cNvPr id="53" name="直線矢印コネクタ 130"/>
          <p:cNvCxnSpPr>
            <a:cxnSpLocks noChangeShapeType="1"/>
            <a:stCxn id="52" idx="5"/>
          </p:cNvCxnSpPr>
          <p:nvPr/>
        </p:nvCxnSpPr>
        <p:spPr bwMode="auto">
          <a:xfrm>
            <a:off x="6179214" y="4625862"/>
            <a:ext cx="208094" cy="171450"/>
          </a:xfrm>
          <a:prstGeom prst="straightConnector1">
            <a:avLst/>
          </a:prstGeom>
          <a:noFill/>
          <a:ln w="28575" algn="ctr">
            <a:solidFill>
              <a:srgbClr val="FF9900"/>
            </a:solidFill>
            <a:round/>
            <a:headEnd/>
            <a:tailEnd type="arrow" w="med" len="med"/>
          </a:ln>
        </p:spPr>
      </p:cxn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5967677" y="4052777"/>
            <a:ext cx="1403350" cy="360363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AutoShape 112"/>
          <p:cNvSpPr>
            <a:spLocks noChangeArrowheads="1"/>
          </p:cNvSpPr>
          <p:nvPr/>
        </p:nvSpPr>
        <p:spPr bwMode="auto">
          <a:xfrm rot="-2000600">
            <a:off x="2846258" y="4700474"/>
            <a:ext cx="545173" cy="71438"/>
          </a:xfrm>
          <a:prstGeom prst="rightArrow">
            <a:avLst>
              <a:gd name="adj1" fmla="val 50000"/>
              <a:gd name="adj2" fmla="val 17611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6" name="円/楕円 75"/>
          <p:cNvSpPr/>
          <p:nvPr/>
        </p:nvSpPr>
        <p:spPr bwMode="auto">
          <a:xfrm>
            <a:off x="3159258" y="4484574"/>
            <a:ext cx="311282" cy="215900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H="1" flipV="1">
            <a:off x="5147338" y="5318698"/>
            <a:ext cx="1482460" cy="6492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flipH="1" flipV="1">
            <a:off x="2925366" y="4917965"/>
            <a:ext cx="2027634" cy="35877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H="1" flipV="1">
            <a:off x="3938325" y="4341699"/>
            <a:ext cx="1014677" cy="935038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" name="円/楕円 75"/>
          <p:cNvSpPr/>
          <p:nvPr/>
        </p:nvSpPr>
        <p:spPr bwMode="auto">
          <a:xfrm>
            <a:off x="9087381" y="4773502"/>
            <a:ext cx="390393" cy="144463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61" name="AutoShape 120"/>
          <p:cNvSpPr>
            <a:spLocks noChangeArrowheads="1"/>
          </p:cNvSpPr>
          <p:nvPr/>
        </p:nvSpPr>
        <p:spPr bwMode="auto">
          <a:xfrm rot="-9151526">
            <a:off x="9262800" y="4916377"/>
            <a:ext cx="466064" cy="73025"/>
          </a:xfrm>
          <a:prstGeom prst="rightArrow">
            <a:avLst>
              <a:gd name="adj1" fmla="val 50000"/>
              <a:gd name="adj2" fmla="val 147283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62" name="AutoShape 122"/>
          <p:cNvSpPr>
            <a:spLocks noChangeArrowheads="1"/>
          </p:cNvSpPr>
          <p:nvPr/>
        </p:nvSpPr>
        <p:spPr bwMode="auto">
          <a:xfrm rot="10800000">
            <a:off x="5343462" y="2376573"/>
            <a:ext cx="466064" cy="73025"/>
          </a:xfrm>
          <a:prstGeom prst="rightArrow">
            <a:avLst>
              <a:gd name="adj1" fmla="val 50000"/>
              <a:gd name="adj2" fmla="val 147283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819846" y="2241633"/>
            <a:ext cx="3243527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2.4</a:t>
            </a:r>
            <a:r>
              <a:rPr lang="ja-JP" altLang="en-US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GHz </a:t>
            </a:r>
            <a:r>
              <a:rPr lang="en-US" altLang="ja-JP" sz="1200" dirty="0">
                <a:solidFill>
                  <a:srgbClr val="000000"/>
                </a:solidFill>
                <a:latin typeface="Calibri" pitchFamily="34" charset="0"/>
              </a:rPr>
              <a:t>service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link</a:t>
            </a:r>
            <a:r>
              <a:rPr lang="ja-JP" alt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with poor conditions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 flipH="1" flipV="1">
            <a:off x="1599406" y="4629040"/>
            <a:ext cx="1246850" cy="28892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" name="円/楕円 75"/>
          <p:cNvSpPr>
            <a:spLocks noChangeArrowheads="1"/>
          </p:cNvSpPr>
          <p:nvPr/>
        </p:nvSpPr>
        <p:spPr bwMode="auto">
          <a:xfrm>
            <a:off x="1676799" y="4559190"/>
            <a:ext cx="313002" cy="358775"/>
          </a:xfrm>
          <a:prstGeom prst="ellipse">
            <a:avLst/>
          </a:prstGeom>
          <a:solidFill>
            <a:schemeClr val="folHlink">
              <a:alpha val="38823"/>
            </a:schemeClr>
          </a:solidFill>
          <a:ln w="28575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H="1" flipV="1">
            <a:off x="818621" y="4268677"/>
            <a:ext cx="2963202" cy="73025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H="1" flipV="1">
            <a:off x="2697460" y="1617301"/>
            <a:ext cx="47122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168681" y="1474426"/>
            <a:ext cx="255389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Link to LED town light nodes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2" name="直線矢印コネクタ 130"/>
          <p:cNvCxnSpPr>
            <a:cxnSpLocks noChangeShapeType="1"/>
          </p:cNvCxnSpPr>
          <p:nvPr/>
        </p:nvCxnSpPr>
        <p:spPr bwMode="auto">
          <a:xfrm>
            <a:off x="1754187" y="4268674"/>
            <a:ext cx="98029" cy="361950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</p:spPr>
      </p:cxnSp>
      <p:sp>
        <p:nvSpPr>
          <p:cNvPr id="73" name="円/楕円 75"/>
          <p:cNvSpPr>
            <a:spLocks noChangeArrowheads="1"/>
          </p:cNvSpPr>
          <p:nvPr/>
        </p:nvSpPr>
        <p:spPr bwMode="auto">
          <a:xfrm>
            <a:off x="5965959" y="4773499"/>
            <a:ext cx="235611" cy="431800"/>
          </a:xfrm>
          <a:prstGeom prst="ellipse">
            <a:avLst/>
          </a:prstGeom>
          <a:solidFill>
            <a:schemeClr val="folHlink">
              <a:alpha val="38823"/>
            </a:schemeClr>
          </a:solidFill>
          <a:ln w="28575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74" name="Oval 47"/>
          <p:cNvSpPr>
            <a:spLocks noChangeArrowheads="1"/>
          </p:cNvSpPr>
          <p:nvPr/>
        </p:nvSpPr>
        <p:spPr bwMode="auto">
          <a:xfrm>
            <a:off x="5811176" y="4844940"/>
            <a:ext cx="156501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75" name="Oval 48"/>
          <p:cNvSpPr>
            <a:spLocks noChangeArrowheads="1"/>
          </p:cNvSpPr>
          <p:nvPr/>
        </p:nvSpPr>
        <p:spPr bwMode="auto">
          <a:xfrm>
            <a:off x="5967677" y="4916377"/>
            <a:ext cx="156502" cy="144463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cxnSp>
        <p:nvCxnSpPr>
          <p:cNvPr id="76" name="直線矢印コネクタ 130"/>
          <p:cNvCxnSpPr>
            <a:cxnSpLocks noChangeShapeType="1"/>
            <a:stCxn id="52" idx="3"/>
          </p:cNvCxnSpPr>
          <p:nvPr/>
        </p:nvCxnSpPr>
        <p:spPr bwMode="auto">
          <a:xfrm flipH="1">
            <a:off x="6045070" y="4625865"/>
            <a:ext cx="22357" cy="223837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</p:spPr>
      </p:cxnSp>
      <p:sp>
        <p:nvSpPr>
          <p:cNvPr id="77" name="Line 16"/>
          <p:cNvSpPr>
            <a:spLocks noChangeShapeType="1"/>
          </p:cNvSpPr>
          <p:nvPr/>
        </p:nvSpPr>
        <p:spPr bwMode="auto">
          <a:xfrm flipH="1" flipV="1">
            <a:off x="7293638" y="4413137"/>
            <a:ext cx="156501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H="1">
            <a:off x="6122458" y="5421202"/>
            <a:ext cx="469504" cy="14446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5888568" y="4917962"/>
            <a:ext cx="156502" cy="6477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" name="Oval 48"/>
          <p:cNvSpPr>
            <a:spLocks noChangeArrowheads="1"/>
          </p:cNvSpPr>
          <p:nvPr/>
        </p:nvSpPr>
        <p:spPr bwMode="auto">
          <a:xfrm>
            <a:off x="6591963" y="5348177"/>
            <a:ext cx="156501" cy="144463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>
            <a:off x="3236648" y="4413137"/>
            <a:ext cx="156502" cy="144462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83" name="Oval 47"/>
          <p:cNvSpPr>
            <a:spLocks noChangeArrowheads="1"/>
          </p:cNvSpPr>
          <p:nvPr/>
        </p:nvSpPr>
        <p:spPr bwMode="auto">
          <a:xfrm>
            <a:off x="2846257" y="4844940"/>
            <a:ext cx="156501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84" name="Line 16"/>
          <p:cNvSpPr>
            <a:spLocks noChangeShapeType="1"/>
          </p:cNvSpPr>
          <p:nvPr/>
        </p:nvSpPr>
        <p:spPr bwMode="auto">
          <a:xfrm flipH="1">
            <a:off x="2925368" y="4484577"/>
            <a:ext cx="311282" cy="36036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 flipH="1">
            <a:off x="3018235" y="4333762"/>
            <a:ext cx="928688" cy="5715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" name="Line 16"/>
          <p:cNvSpPr>
            <a:spLocks noChangeShapeType="1"/>
          </p:cNvSpPr>
          <p:nvPr/>
        </p:nvSpPr>
        <p:spPr bwMode="auto">
          <a:xfrm flipH="1" flipV="1">
            <a:off x="4256486" y="4333765"/>
            <a:ext cx="619125" cy="9286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" name="円/楕円 75"/>
          <p:cNvSpPr/>
          <p:nvPr/>
        </p:nvSpPr>
        <p:spPr bwMode="auto">
          <a:xfrm>
            <a:off x="4101704" y="4619515"/>
            <a:ext cx="390392" cy="142875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88" name="円/楕円 75"/>
          <p:cNvSpPr/>
          <p:nvPr/>
        </p:nvSpPr>
        <p:spPr bwMode="auto">
          <a:xfrm>
            <a:off x="4717389" y="3901962"/>
            <a:ext cx="467783" cy="146050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89" name="Oval 2"/>
          <p:cNvSpPr>
            <a:spLocks noChangeArrowheads="1"/>
          </p:cNvSpPr>
          <p:nvPr/>
        </p:nvSpPr>
        <p:spPr bwMode="auto">
          <a:xfrm>
            <a:off x="4875611" y="3765437"/>
            <a:ext cx="156501" cy="14446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90" name="AutoShape 112"/>
          <p:cNvSpPr>
            <a:spLocks noChangeArrowheads="1"/>
          </p:cNvSpPr>
          <p:nvPr/>
        </p:nvSpPr>
        <p:spPr bwMode="auto">
          <a:xfrm rot="5225761">
            <a:off x="4149594" y="4445287"/>
            <a:ext cx="282575" cy="72231"/>
          </a:xfrm>
          <a:prstGeom prst="rightArrow">
            <a:avLst>
              <a:gd name="adj1" fmla="val 50000"/>
              <a:gd name="adj2" fmla="val 175822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179094" y="4262327"/>
            <a:ext cx="156502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92" name="AutoShape 112"/>
          <p:cNvSpPr>
            <a:spLocks noChangeArrowheads="1"/>
          </p:cNvSpPr>
          <p:nvPr/>
        </p:nvSpPr>
        <p:spPr bwMode="auto">
          <a:xfrm rot="8570044">
            <a:off x="4889370" y="3903552"/>
            <a:ext cx="304403" cy="66675"/>
          </a:xfrm>
          <a:prstGeom prst="rightArrow">
            <a:avLst>
              <a:gd name="adj1" fmla="val 50000"/>
              <a:gd name="adj2" fmla="val 174834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93" name="Oval 47"/>
          <p:cNvSpPr>
            <a:spLocks noChangeArrowheads="1"/>
          </p:cNvSpPr>
          <p:nvPr/>
        </p:nvSpPr>
        <p:spPr bwMode="auto">
          <a:xfrm>
            <a:off x="5107783" y="3762265"/>
            <a:ext cx="156502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 flipV="1">
            <a:off x="6500812" y="4405202"/>
            <a:ext cx="928688" cy="157162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" name="円/楕円 75"/>
          <p:cNvSpPr/>
          <p:nvPr/>
        </p:nvSpPr>
        <p:spPr bwMode="auto">
          <a:xfrm>
            <a:off x="6884327" y="4544899"/>
            <a:ext cx="313002" cy="146050"/>
          </a:xfrm>
          <a:prstGeom prst="ellipse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solidFill>
                <a:schemeClr val="bg1"/>
              </a:solidFill>
            </a:endParaRPr>
          </a:p>
        </p:txBody>
      </p:sp>
      <p:sp>
        <p:nvSpPr>
          <p:cNvPr id="96" name="AutoShape 112"/>
          <p:cNvSpPr>
            <a:spLocks noChangeArrowheads="1"/>
          </p:cNvSpPr>
          <p:nvPr/>
        </p:nvSpPr>
        <p:spPr bwMode="auto">
          <a:xfrm rot="8570044">
            <a:off x="6956559" y="4482990"/>
            <a:ext cx="304403" cy="66675"/>
          </a:xfrm>
          <a:prstGeom prst="rightArrow">
            <a:avLst>
              <a:gd name="adj1" fmla="val 50000"/>
              <a:gd name="adj2" fmla="val 174834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97" name="Oval 47"/>
          <p:cNvSpPr>
            <a:spLocks noChangeArrowheads="1"/>
          </p:cNvSpPr>
          <p:nvPr/>
        </p:nvSpPr>
        <p:spPr bwMode="auto">
          <a:xfrm>
            <a:off x="7197328" y="4333765"/>
            <a:ext cx="156501" cy="14287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1E13F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3231453" y="882442"/>
            <a:ext cx="1006079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W56 link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 flipH="1" flipV="1">
            <a:off x="2697458" y="1014206"/>
            <a:ext cx="471224" cy="793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" name="Oval 2"/>
          <p:cNvSpPr>
            <a:spLocks noChangeArrowheads="1"/>
          </p:cNvSpPr>
          <p:nvPr/>
        </p:nvSpPr>
        <p:spPr bwMode="auto">
          <a:xfrm>
            <a:off x="7371027" y="4341702"/>
            <a:ext cx="156502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>
            <a:off x="2704338" y="1336313"/>
            <a:ext cx="464344" cy="0"/>
          </a:xfrm>
          <a:prstGeom prst="line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3168683" y="1193438"/>
            <a:ext cx="177998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err="1" smtClean="0">
                <a:solidFill>
                  <a:srgbClr val="000000"/>
                </a:solidFill>
                <a:latin typeface="Calibri" pitchFamily="34" charset="0"/>
              </a:rPr>
              <a:t>WiMAX</a:t>
            </a:r>
            <a:r>
              <a:rPr lang="ja-JP" altLang="en-US" sz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logical link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テキスト ボックス 116"/>
          <p:cNvSpPr txBox="1">
            <a:spLocks noChangeArrowheads="1"/>
          </p:cNvSpPr>
          <p:nvPr/>
        </p:nvSpPr>
        <p:spPr bwMode="auto">
          <a:xfrm>
            <a:off x="5804299" y="3833699"/>
            <a:ext cx="38695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/>
              <a:t>D18</a:t>
            </a:r>
            <a:endParaRPr lang="ja-JP" altLang="en-US" sz="600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 flipH="1" flipV="1">
            <a:off x="1625204" y="4190890"/>
            <a:ext cx="1315640" cy="714375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7" name="Line 110"/>
          <p:cNvSpPr>
            <a:spLocks noChangeShapeType="1"/>
          </p:cNvSpPr>
          <p:nvPr/>
        </p:nvSpPr>
        <p:spPr bwMode="auto">
          <a:xfrm flipH="1">
            <a:off x="5355502" y="2668990"/>
            <a:ext cx="46778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5823286" y="2526115"/>
            <a:ext cx="3243527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2.4 GHz  service link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" name="Line 113"/>
          <p:cNvSpPr>
            <a:spLocks noChangeShapeType="1"/>
          </p:cNvSpPr>
          <p:nvPr/>
        </p:nvSpPr>
        <p:spPr bwMode="auto">
          <a:xfrm>
            <a:off x="818622" y="4268677"/>
            <a:ext cx="4134379" cy="10080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0" name="Oval 2"/>
          <p:cNvSpPr>
            <a:spLocks noChangeArrowheads="1"/>
          </p:cNvSpPr>
          <p:nvPr/>
        </p:nvSpPr>
        <p:spPr bwMode="auto">
          <a:xfrm>
            <a:off x="3860934" y="4268677"/>
            <a:ext cx="156501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11" name="Oval 2"/>
          <p:cNvSpPr>
            <a:spLocks noChangeArrowheads="1"/>
          </p:cNvSpPr>
          <p:nvPr/>
        </p:nvSpPr>
        <p:spPr bwMode="auto">
          <a:xfrm>
            <a:off x="4875611" y="5205302"/>
            <a:ext cx="156501" cy="14446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13" name="Line 14"/>
          <p:cNvSpPr>
            <a:spLocks noChangeShapeType="1"/>
          </p:cNvSpPr>
          <p:nvPr/>
        </p:nvSpPr>
        <p:spPr bwMode="auto">
          <a:xfrm flipH="1" flipV="1">
            <a:off x="4017434" y="4404882"/>
            <a:ext cx="2574528" cy="944880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7" name="Text Box 5"/>
          <p:cNvSpPr txBox="1">
            <a:spLocks noChangeArrowheads="1"/>
          </p:cNvSpPr>
          <p:nvPr/>
        </p:nvSpPr>
        <p:spPr bwMode="auto">
          <a:xfrm>
            <a:off x="5827582" y="1101917"/>
            <a:ext cx="3040592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Calibri" pitchFamily="34" charset="0"/>
              </a:rPr>
              <a:t>Roof-top mesh nodes w/o Wi-Fi AP</a:t>
            </a:r>
            <a:endParaRPr lang="ja-JP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hamagichi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" y="1005702"/>
            <a:ext cx="1797114" cy="17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254245" y="1727032"/>
            <a:ext cx="195746" cy="16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7900" y="1874048"/>
            <a:ext cx="156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Tohoku University</a:t>
            </a:r>
            <a:endParaRPr kumimoji="1" lang="ja-JP" altLang="en-US" sz="1200" dirty="0"/>
          </a:p>
        </p:txBody>
      </p:sp>
      <p:sp>
        <p:nvSpPr>
          <p:cNvPr id="112" name="スライド番号プレースホルダー 2"/>
          <p:cNvSpPr txBox="1">
            <a:spLocks/>
          </p:cNvSpPr>
          <p:nvPr/>
        </p:nvSpPr>
        <p:spPr bwMode="auto">
          <a:xfrm>
            <a:off x="7604468" y="6460875"/>
            <a:ext cx="2311400" cy="37585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457200" rtl="0" eaLnBrk="1" latinLnBrk="0" hangingPunct="1">
              <a:defRPr kumimoji="1" sz="2400" i="1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14BA14-37DB-1D40-B869-3D3B4E5DD2A7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35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標準デザイン">
  <a:themeElements>
    <a:clrScheme name="25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accent2"/>
          </a:solidFill>
          <a:prstDash val="dash"/>
          <a:miter lim="800000"/>
          <a:headEnd/>
          <a:tailEnd/>
        </a:ln>
      </a:spPr>
      <a:bodyPr wrap="square" lIns="90000" tIns="43200" rIns="90000" bIns="43200" rtlCol="0" anchor="ctr">
        <a:noAutofit/>
      </a:bodyPr>
      <a:lstStyle>
        <a:defPPr marL="292100" indent="-292100" algn="ctr">
          <a:spcBef>
            <a:spcPct val="30000"/>
          </a:spcBef>
          <a:defRPr kumimoji="1" sz="1800" dirty="0">
            <a:latin typeface="ＭＳ Ｐゴシック" pitchFamily="50" charset="-128"/>
          </a:defRPr>
        </a:defPPr>
      </a:lstStyle>
    </a:spDef>
  </a:objectDefaults>
  <a:extraClrSchemeLst>
    <a:extraClrScheme>
      <a:clrScheme name="25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37E836107524688D7CCA3E40CA6C6" ma:contentTypeVersion="3" ma:contentTypeDescription="Create a new document." ma:contentTypeScope="" ma:versionID="e385c4f97fc2e8ce774d7a6e5873b7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FC7E1C-C0B2-42D8-9116-0AA50B63CD32}"/>
</file>

<file path=customXml/itemProps2.xml><?xml version="1.0" encoding="utf-8"?>
<ds:datastoreItem xmlns:ds="http://schemas.openxmlformats.org/officeDocument/2006/customXml" ds:itemID="{596D1FFD-6B36-4012-927E-8B90555BD39E}"/>
</file>

<file path=customXml/itemProps3.xml><?xml version="1.0" encoding="utf-8"?>
<ds:datastoreItem xmlns:ds="http://schemas.openxmlformats.org/officeDocument/2006/customXml" ds:itemID="{9E037856-7452-46A1-9344-4987563AA6AF}"/>
</file>

<file path=docProps/app.xml><?xml version="1.0" encoding="utf-8"?>
<Properties xmlns="http://schemas.openxmlformats.org/officeDocument/2006/extended-properties" xmlns:vt="http://schemas.openxmlformats.org/officeDocument/2006/docPropsVTypes">
  <Template>NICT(WLN-RI).thmx</Template>
  <TotalTime>2339</TotalTime>
  <Words>1200</Words>
  <Application>Microsoft Office PowerPoint</Application>
  <PresentationFormat>A4 Paper (210x297 mm)</PresentationFormat>
  <Paragraphs>260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27_標準デザイン</vt:lpstr>
      <vt:lpstr>Slide 0</vt:lpstr>
      <vt:lpstr>ICT for Sustainable World Human Happiness</vt:lpstr>
      <vt:lpstr>3.11 Disaster and Endurable ICT</vt:lpstr>
      <vt:lpstr>Background and Motivation</vt:lpstr>
      <vt:lpstr>Slide 4</vt:lpstr>
      <vt:lpstr>Slide 5</vt:lpstr>
      <vt:lpstr>Resilient ICT Network Project</vt:lpstr>
      <vt:lpstr>Dependable Wireless Mesh / Satellite Networks</vt:lpstr>
      <vt:lpstr>Mesh Network Test-bed in Tohoku University</vt:lpstr>
      <vt:lpstr>Wireless Relay Trial Using Small UAV</vt:lpstr>
      <vt:lpstr>Robust Photonic Network Platform</vt:lpstr>
      <vt:lpstr>Anti-Disaster Information Distribution Platform</vt:lpstr>
      <vt:lpstr>Organized R&amp;D Structure</vt:lpstr>
      <vt:lpstr>Outline of Schedule and Future Plan</vt:lpstr>
      <vt:lpstr>Summary</vt:lpstr>
    </vt:vector>
  </TitlesOfParts>
  <Company>NICT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</dc:creator>
  <cp:lastModifiedBy>Christin Chevalley</cp:lastModifiedBy>
  <cp:revision>321</cp:revision>
  <cp:lastPrinted>2013-05-16T10:04:15Z</cp:lastPrinted>
  <dcterms:created xsi:type="dcterms:W3CDTF">2012-08-15T05:07:03Z</dcterms:created>
  <dcterms:modified xsi:type="dcterms:W3CDTF">2013-05-17T13:30:31Z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0x010100E1C37E836107524688D7CCA3E40CA6C6</vt:lpwstr>
  </property>
</Properties>
</file>