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01" r:id="rId5"/>
    <p:sldId id="346" r:id="rId6"/>
    <p:sldId id="303" r:id="rId7"/>
    <p:sldId id="323" r:id="rId8"/>
    <p:sldId id="331" r:id="rId9"/>
    <p:sldId id="333" r:id="rId10"/>
    <p:sldId id="332" r:id="rId11"/>
    <p:sldId id="334" r:id="rId12"/>
    <p:sldId id="335" r:id="rId13"/>
    <p:sldId id="336" r:id="rId14"/>
    <p:sldId id="338" r:id="rId15"/>
    <p:sldId id="339" r:id="rId16"/>
    <p:sldId id="340" r:id="rId17"/>
    <p:sldId id="341" r:id="rId18"/>
    <p:sldId id="342" r:id="rId19"/>
    <p:sldId id="343" r:id="rId20"/>
    <p:sldId id="345" r:id="rId21"/>
    <p:sldId id="325" r:id="rId22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377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89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8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ichem.besbes@intt.t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  <a:latin typeface="+mn-l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+mn-lt"/>
              </a:rPr>
              <a:t>ITU Workshop on </a:t>
            </a:r>
            <a:br>
              <a:rPr lang="en-US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“Voice and Video Services Interoperability Over Fixed-Mobile </a:t>
            </a:r>
            <a:br>
              <a:rPr lang="en-US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Hybrid Environments, Including IMT-Advanced (LTE)" ”</a:t>
            </a:r>
            <a:br>
              <a:rPr lang="en-US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/>
            </a:r>
            <a:br>
              <a:rPr lang="en-US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Geneva, Switzerland, December 1</a:t>
            </a:r>
            <a:r>
              <a:rPr lang="en-US" sz="1600" baseline="30000" dirty="0" smtClean="0">
                <a:latin typeface="+mn-lt"/>
              </a:rPr>
              <a:t>st</a:t>
            </a:r>
            <a:r>
              <a:rPr lang="en-US" sz="1600" dirty="0" smtClean="0">
                <a:latin typeface="+mn-lt"/>
              </a:rPr>
              <a:t> 2015</a:t>
            </a:r>
            <a:endParaRPr lang="en-US" sz="1600" i="1" dirty="0">
              <a:latin typeface="+mn-lt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fr-FR" sz="12800" b="1" dirty="0" smtClean="0"/>
              <a:t> </a:t>
            </a:r>
            <a:r>
              <a:rPr lang="fr-FR" sz="12800" b="1" dirty="0" err="1" smtClean="0"/>
              <a:t>VoLTE</a:t>
            </a:r>
            <a:r>
              <a:rPr lang="fr-FR" sz="12800" b="1" dirty="0" smtClean="0"/>
              <a:t> and </a:t>
            </a:r>
            <a:r>
              <a:rPr lang="fr-FR" sz="12800" b="1" dirty="0" err="1" smtClean="0"/>
              <a:t>Video</a:t>
            </a:r>
            <a:r>
              <a:rPr lang="fr-FR" sz="12800" b="1" dirty="0" smtClean="0"/>
              <a:t> over LTE: Challenges and </a:t>
            </a:r>
            <a:r>
              <a:rPr lang="fr-FR" sz="12800" b="1" dirty="0" err="1" smtClean="0"/>
              <a:t>opportunities</a:t>
            </a:r>
            <a:r>
              <a:rPr lang="fr-FR" sz="12800" b="1" dirty="0" smtClean="0"/>
              <a:t> </a:t>
            </a:r>
            <a:r>
              <a:rPr lang="fr-FR" sz="12800" b="1" dirty="0" err="1" smtClean="0"/>
              <a:t>from</a:t>
            </a:r>
            <a:r>
              <a:rPr lang="fr-FR" sz="12800" b="1" dirty="0" smtClean="0"/>
              <a:t> </a:t>
            </a:r>
            <a:r>
              <a:rPr lang="fr-FR" sz="12800" b="1" dirty="0" err="1" smtClean="0"/>
              <a:t>regulatory</a:t>
            </a:r>
            <a:r>
              <a:rPr lang="fr-FR" sz="12800" b="1" dirty="0" smtClean="0"/>
              <a:t> perspective</a:t>
            </a:r>
          </a:p>
          <a:p>
            <a:pPr marL="0" indent="0" algn="ctr">
              <a:buNone/>
            </a:pPr>
            <a:endParaRPr lang="en-US" sz="16000" b="1" dirty="0" smtClean="0"/>
          </a:p>
          <a:p>
            <a:pPr marL="0" indent="0" algn="ctr">
              <a:buNone/>
            </a:pPr>
            <a:r>
              <a:rPr lang="en-US" sz="11200" b="1" dirty="0" smtClean="0"/>
              <a:t>Hichem Besbes</a:t>
            </a:r>
          </a:p>
          <a:p>
            <a:pPr marL="0" indent="0" algn="ctr">
              <a:buNone/>
            </a:pPr>
            <a:r>
              <a:rPr lang="en-US" sz="11200" dirty="0" smtClean="0"/>
              <a:t>Telecommunication National Regulatory Authority of Tunisia (INTT) </a:t>
            </a:r>
          </a:p>
          <a:p>
            <a:pPr marL="0" indent="0" algn="ctr">
              <a:buNone/>
            </a:pPr>
            <a:r>
              <a:rPr lang="en-US" sz="9600" b="1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3"/>
              </a:rPr>
              <a:t>hichem.besbes@intt.tn</a:t>
            </a:r>
            <a:endParaRPr lang="en-US" sz="96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endParaRPr lang="en-US" sz="128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endParaRPr lang="en-US" sz="16000" b="1" i="1" dirty="0" smtClean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 smtClean="0">
                <a:cs typeface="Arial" panose="020B0604020202020204" pitchFamily="34" charset="0"/>
              </a:rPr>
              <a:t/>
            </a:r>
            <a:br>
              <a:rPr lang="en-US" dirty="0" smtClean="0">
                <a:cs typeface="Arial" panose="020B0604020202020204" pitchFamily="34" charset="0"/>
              </a:rPr>
            </a:br>
            <a:r>
              <a:rPr lang="en-US" dirty="0" smtClean="0">
                <a:cs typeface="Arial" panose="020B0604020202020204" pitchFamily="34" charset="0"/>
              </a:rPr>
              <a:t>								</a:t>
            </a:r>
            <a:endParaRPr lang="en-US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VoLTE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&amp;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ViLTE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: Key considerations (2/2)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2937" y="4948166"/>
            <a:ext cx="2751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VoLTE</a:t>
            </a:r>
            <a:r>
              <a:rPr lang="en-US" b="1" dirty="0" smtClean="0"/>
              <a:t> compared to Legacy </a:t>
            </a:r>
            <a:endParaRPr lang="fr-FR" b="1" dirty="0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323850" y="1942554"/>
            <a:ext cx="4175125" cy="2566988"/>
            <a:chOff x="204" y="980"/>
            <a:chExt cx="2630" cy="1617"/>
          </a:xfrm>
        </p:grpSpPr>
        <p:sp>
          <p:nvSpPr>
            <p:cNvPr id="7" name="Rectangle 19"/>
            <p:cNvSpPr>
              <a:spLocks noChangeArrowheads="1"/>
            </p:cNvSpPr>
            <p:nvPr/>
          </p:nvSpPr>
          <p:spPr bwMode="gray">
            <a:xfrm>
              <a:off x="204" y="980"/>
              <a:ext cx="2630" cy="22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1C2C3"/>
                </a:gs>
              </a:gsLst>
              <a:lin ang="5400000" scaled="1"/>
            </a:gradFill>
            <a:ln w="12700" algn="ctr">
              <a:solidFill>
                <a:srgbClr val="C0C0C0"/>
              </a:solidFill>
              <a:miter lim="800000"/>
              <a:headEnd/>
              <a:tailEnd/>
            </a:ln>
          </p:spPr>
          <p:txBody>
            <a:bodyPr lIns="180000" tIns="0" rIns="0" bIns="0" anchor="ctr"/>
            <a:lstStyle/>
            <a:p>
              <a:pPr defTabSz="801688" eaLnBrk="0" hangingPunct="0"/>
              <a:r>
                <a:rPr lang="fr-FR" b="1" noProof="1" smtClean="0">
                  <a:cs typeface="Arial" charset="0"/>
                </a:rPr>
                <a:t>From the end user perspective</a:t>
              </a:r>
              <a:endParaRPr lang="fr-FR" b="1" noProof="1">
                <a:cs typeface="Arial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gray">
            <a:xfrm>
              <a:off x="204" y="1207"/>
              <a:ext cx="2630" cy="139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</p:spPr>
          <p:txBody>
            <a:bodyPr lIns="180000" tIns="108000" rIns="144000" bIns="72000"/>
            <a:lstStyle/>
            <a:p>
              <a:pPr>
                <a:buFont typeface="Arial" pitchFamily="34" charset="0"/>
                <a:buChar char="•"/>
              </a:pPr>
              <a:r>
                <a:rPr lang="fr-FR" sz="1600" dirty="0" smtClean="0"/>
                <a:t> </a:t>
              </a:r>
              <a:r>
                <a:rPr lang="fr-FR" sz="1600" dirty="0" err="1" smtClean="0"/>
                <a:t>Better</a:t>
              </a:r>
              <a:r>
                <a:rPr lang="fr-FR" sz="1600" dirty="0" smtClean="0"/>
                <a:t> call set up time</a:t>
              </a:r>
            </a:p>
            <a:p>
              <a:pPr>
                <a:buFont typeface="Arial" pitchFamily="34" charset="0"/>
                <a:buChar char="•"/>
              </a:pPr>
              <a:r>
                <a:rPr lang="fr-FR" sz="1600" dirty="0" smtClean="0"/>
                <a:t> Voice </a:t>
              </a:r>
              <a:r>
                <a:rPr lang="fr-FR" sz="1600" dirty="0" err="1" smtClean="0"/>
                <a:t>quality</a:t>
              </a:r>
              <a:r>
                <a:rPr lang="fr-FR" sz="1600" dirty="0" smtClean="0"/>
                <a:t> </a:t>
              </a:r>
              <a:r>
                <a:rPr lang="fr-FR" dirty="0" err="1" smtClean="0"/>
                <a:t>depending</a:t>
              </a:r>
              <a:r>
                <a:rPr lang="fr-FR" sz="1600" dirty="0" smtClean="0"/>
                <a:t> on codec usage</a:t>
              </a:r>
            </a:p>
            <a:p>
              <a:endParaRPr lang="fr-FR" sz="1600" dirty="0" smtClean="0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4643438" y="1942554"/>
            <a:ext cx="4175125" cy="2566988"/>
            <a:chOff x="2925" y="980"/>
            <a:chExt cx="2630" cy="1617"/>
          </a:xfrm>
        </p:grpSpPr>
        <p:sp>
          <p:nvSpPr>
            <p:cNvPr id="10" name="Rectangle 19"/>
            <p:cNvSpPr>
              <a:spLocks noChangeArrowheads="1"/>
            </p:cNvSpPr>
            <p:nvPr/>
          </p:nvSpPr>
          <p:spPr bwMode="gray">
            <a:xfrm>
              <a:off x="2925" y="980"/>
              <a:ext cx="2630" cy="227"/>
            </a:xfrm>
            <a:prstGeom prst="rect">
              <a:avLst/>
            </a:prstGeom>
            <a:gradFill rotWithShape="1">
              <a:gsLst>
                <a:gs pos="0">
                  <a:srgbClr val="C6C7C8"/>
                </a:gs>
                <a:gs pos="100000">
                  <a:srgbClr val="5C5C5D"/>
                </a:gs>
              </a:gsLst>
              <a:lin ang="5400000" scaled="1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</p:spPr>
          <p:txBody>
            <a:bodyPr lIns="180000" tIns="0" rIns="0" bIns="0" anchor="ctr"/>
            <a:lstStyle/>
            <a:p>
              <a:pPr defTabSz="801688" eaLnBrk="0" hangingPunct="0"/>
              <a:r>
                <a:rPr lang="fr-FR" b="1" noProof="1" smtClean="0">
                  <a:solidFill>
                    <a:schemeClr val="bg1"/>
                  </a:solidFill>
                  <a:cs typeface="Arial" charset="0"/>
                </a:rPr>
                <a:t>From the network perspective</a:t>
              </a:r>
              <a:endParaRPr lang="fr-FR" b="1" noProof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2925" y="1207"/>
              <a:ext cx="2630" cy="139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AEAEA"/>
                </a:gs>
              </a:gsLst>
              <a:lin ang="5400000" scaled="1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</p:spPr>
          <p:txBody>
            <a:bodyPr lIns="180000" tIns="108000" rIns="144000" bIns="72000"/>
            <a:lstStyle/>
            <a:p>
              <a:pPr fontAlgn="t">
                <a:buFont typeface="Arial" pitchFamily="34" charset="0"/>
                <a:buChar char="•"/>
              </a:pPr>
              <a:r>
                <a:rPr lang="fr-FR" sz="1600" dirty="0" smtClean="0"/>
                <a:t> Variable </a:t>
              </a:r>
              <a:r>
                <a:rPr lang="fr-FR" sz="1600" dirty="0" err="1" smtClean="0"/>
                <a:t>paths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compared</a:t>
              </a:r>
              <a:r>
                <a:rPr lang="fr-FR" sz="1600" dirty="0" smtClean="0"/>
                <a:t> to </a:t>
              </a:r>
              <a:r>
                <a:rPr lang="fr-FR" sz="1600" dirty="0" err="1" smtClean="0"/>
                <a:t>legacy</a:t>
              </a:r>
              <a:r>
                <a:rPr lang="fr-FR" sz="1600" dirty="0" smtClean="0"/>
                <a:t>  </a:t>
              </a:r>
              <a:r>
                <a:rPr lang="fr-FR" sz="1600" dirty="0" err="1" smtClean="0"/>
                <a:t>voice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which</a:t>
              </a:r>
              <a:r>
                <a:rPr lang="fr-FR" sz="1600" dirty="0" smtClean="0"/>
                <a:t> has </a:t>
              </a:r>
              <a:r>
                <a:rPr lang="fr-FR" sz="1600" dirty="0" err="1" smtClean="0"/>
                <a:t>its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dedicated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path</a:t>
              </a:r>
              <a:r>
                <a:rPr lang="fr-FR" sz="1600" dirty="0" smtClean="0"/>
                <a:t> for </a:t>
              </a:r>
              <a:r>
                <a:rPr lang="fr-FR" sz="1600" dirty="0" err="1" smtClean="0"/>
                <a:t>signalling</a:t>
              </a:r>
              <a:r>
                <a:rPr lang="fr-FR" sz="1600" dirty="0" smtClean="0"/>
                <a:t> and user plans</a:t>
              </a:r>
            </a:p>
            <a:p>
              <a:pPr fontAlgn="t">
                <a:buFont typeface="Arial" pitchFamily="34" charset="0"/>
                <a:buChar char="•"/>
              </a:pPr>
              <a:r>
                <a:rPr lang="en-US" sz="1600" dirty="0" smtClean="0"/>
                <a:t> </a:t>
              </a:r>
              <a:r>
                <a:rPr lang="en-US" sz="1600" dirty="0" err="1" smtClean="0"/>
                <a:t>VoLTE</a:t>
              </a:r>
              <a:r>
                <a:rPr lang="en-US" sz="1600" dirty="0" smtClean="0"/>
                <a:t> shares its user and </a:t>
              </a:r>
              <a:r>
                <a:rPr lang="en-US" sz="1600" dirty="0" err="1" smtClean="0"/>
                <a:t>signalling</a:t>
              </a:r>
              <a:r>
                <a:rPr lang="en-US" sz="1600" dirty="0" smtClean="0"/>
                <a:t> paths with packet switched traffic</a:t>
              </a:r>
            </a:p>
            <a:p>
              <a:pPr fontAlgn="t">
                <a:buFont typeface="Arial" pitchFamily="34" charset="0"/>
                <a:buChar char="•"/>
              </a:pPr>
              <a:r>
                <a:rPr lang="fr-FR" sz="1600" dirty="0" smtClean="0"/>
                <a:t> </a:t>
              </a:r>
              <a:r>
                <a:rPr lang="fr-FR" sz="1600" dirty="0" err="1" smtClean="0"/>
                <a:t>VoLTE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signalling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is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carried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inside</a:t>
              </a:r>
              <a:r>
                <a:rPr lang="fr-FR" sz="1600" dirty="0" smtClean="0"/>
                <a:t> a data user plan</a:t>
              </a:r>
            </a:p>
          </p:txBody>
        </p:sp>
      </p:grpSp>
      <p:pic>
        <p:nvPicPr>
          <p:cNvPr id="11266" name="Picture 2" descr="http://france.emc.com/microsites/cloud/images/icon-end-user-computing.jpg"/>
          <p:cNvPicPr>
            <a:picLocks noChangeAspect="1" noChangeArrowheads="1"/>
          </p:cNvPicPr>
          <p:nvPr/>
        </p:nvPicPr>
        <p:blipFill>
          <a:blip r:embed="rId2"/>
          <a:srcRect b="26513"/>
          <a:stretch>
            <a:fillRect/>
          </a:stretch>
        </p:blipFill>
        <p:spPr bwMode="auto">
          <a:xfrm>
            <a:off x="329184" y="4617056"/>
            <a:ext cx="1536192" cy="1128894"/>
          </a:xfrm>
          <a:prstGeom prst="rect">
            <a:avLst/>
          </a:prstGeom>
          <a:noFill/>
        </p:spPr>
      </p:pic>
      <p:pic>
        <p:nvPicPr>
          <p:cNvPr id="11268" name="Picture 4" descr="http://apps.aria-networks.com/images/front-page/globalNetwor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2630" y="4619270"/>
            <a:ext cx="1684381" cy="1263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j-ea"/>
                <a:cs typeface="Calibri"/>
              </a:rPr>
              <a:t>Regulatory Challenges (1/7)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6001" y="1928813"/>
            <a:ext cx="6459620" cy="382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err="1" smtClean="0"/>
              <a:t>Interoperabilty</a:t>
            </a:r>
            <a:endParaRPr lang="fr-FR" b="1" dirty="0" smtClean="0"/>
          </a:p>
          <a:p>
            <a:pPr lvl="1"/>
            <a:r>
              <a:rPr lang="fr-FR" b="1" dirty="0" err="1" smtClean="0"/>
              <a:t>Interoperability</a:t>
            </a:r>
            <a:r>
              <a:rPr lang="fr-FR" b="1" dirty="0" smtClean="0"/>
              <a:t> of </a:t>
            </a:r>
            <a:r>
              <a:rPr lang="fr-FR" b="1" dirty="0" err="1" smtClean="0"/>
              <a:t>devices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still</a:t>
            </a:r>
            <a:r>
              <a:rPr lang="fr-FR" b="1" dirty="0" smtClean="0"/>
              <a:t> not </a:t>
            </a:r>
            <a:r>
              <a:rPr lang="fr-FR" b="1" dirty="0" err="1" smtClean="0"/>
              <a:t>guaranteed</a:t>
            </a:r>
            <a:r>
              <a:rPr lang="fr-FR" b="1" dirty="0" smtClean="0"/>
              <a:t> due to:</a:t>
            </a:r>
          </a:p>
          <a:p>
            <a:pPr lvl="2"/>
            <a:r>
              <a:rPr lang="en-US" dirty="0" smtClean="0"/>
              <a:t>Different client software settings, </a:t>
            </a:r>
          </a:p>
          <a:p>
            <a:pPr lvl="2"/>
            <a:r>
              <a:rPr lang="en-US" dirty="0" smtClean="0"/>
              <a:t>Different software versions, </a:t>
            </a:r>
          </a:p>
          <a:p>
            <a:pPr lvl="2"/>
            <a:r>
              <a:rPr lang="en-US" dirty="0" smtClean="0"/>
              <a:t>Differences between processor technologies,</a:t>
            </a:r>
          </a:p>
          <a:p>
            <a:pPr lvl="2"/>
            <a:r>
              <a:rPr lang="en-US" dirty="0" smtClean="0"/>
              <a:t>Variability of parameters established in the core network, </a:t>
            </a:r>
          </a:p>
          <a:p>
            <a:pPr lvl="2"/>
            <a:r>
              <a:rPr lang="en-US" dirty="0" smtClean="0"/>
              <a:t>Different LTE frequency bands,</a:t>
            </a:r>
          </a:p>
          <a:p>
            <a:pPr lvl="1"/>
            <a:r>
              <a:rPr lang="en-US" b="1" dirty="0" smtClean="0"/>
              <a:t>Devices must have the same codec voice and </a:t>
            </a:r>
            <a:r>
              <a:rPr lang="en-US" b="1" dirty="0" err="1" smtClean="0"/>
              <a:t>QoS</a:t>
            </a:r>
            <a:r>
              <a:rPr lang="en-US" b="1" dirty="0" smtClean="0"/>
              <a:t> bearer in order to enable </a:t>
            </a:r>
            <a:r>
              <a:rPr lang="en-US" b="1" dirty="0" err="1" smtClean="0"/>
              <a:t>VoLTE</a:t>
            </a:r>
            <a:r>
              <a:rPr lang="en-US" b="1" dirty="0" smtClean="0"/>
              <a:t> to </a:t>
            </a:r>
            <a:r>
              <a:rPr lang="en-US" b="1" dirty="0" err="1" smtClean="0"/>
              <a:t>VoLTE</a:t>
            </a:r>
            <a:r>
              <a:rPr lang="en-US" b="1" dirty="0" smtClean="0"/>
              <a:t> voice calls</a:t>
            </a:r>
            <a:endParaRPr lang="fr-FR" b="1" dirty="0" smtClean="0"/>
          </a:p>
          <a:p>
            <a:pPr lvl="2">
              <a:buNone/>
            </a:pPr>
            <a:endParaRPr lang="fr-FR" b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j-ea"/>
                <a:cs typeface="Calibri"/>
              </a:rPr>
              <a:t>Regulatory Challenges (2/7)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40792" y="1968500"/>
            <a:ext cx="432816" cy="4211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1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68500"/>
            <a:ext cx="8382000" cy="3831167"/>
          </a:xfrm>
        </p:spPr>
        <p:txBody>
          <a:bodyPr/>
          <a:lstStyle/>
          <a:p>
            <a:r>
              <a:rPr lang="fr-FR" b="1" dirty="0" err="1" smtClean="0"/>
              <a:t>Interconnection</a:t>
            </a:r>
            <a:endParaRPr lang="fr-FR" b="1" dirty="0" smtClean="0"/>
          </a:p>
          <a:p>
            <a:pPr lvl="1"/>
            <a:r>
              <a:rPr lang="fr-FR" dirty="0" smtClean="0"/>
              <a:t>There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adapt</a:t>
            </a:r>
            <a:r>
              <a:rPr lang="fr-FR" dirty="0" smtClean="0"/>
              <a:t> </a:t>
            </a:r>
            <a:r>
              <a:rPr lang="fr-FR" dirty="0" err="1" smtClean="0"/>
              <a:t>rules</a:t>
            </a:r>
            <a:r>
              <a:rPr lang="fr-FR" dirty="0" smtClean="0"/>
              <a:t> and </a:t>
            </a:r>
            <a:r>
              <a:rPr lang="fr-FR" dirty="0" err="1" smtClean="0"/>
              <a:t>pricing</a:t>
            </a:r>
            <a:r>
              <a:rPr lang="fr-FR" dirty="0" smtClean="0"/>
              <a:t> </a:t>
            </a:r>
            <a:r>
              <a:rPr lang="fr-FR" dirty="0" err="1" smtClean="0"/>
              <a:t>models</a:t>
            </a:r>
            <a:r>
              <a:rPr lang="fr-FR" dirty="0" smtClean="0"/>
              <a:t> for an IP </a:t>
            </a:r>
            <a:r>
              <a:rPr lang="fr-FR" dirty="0" err="1" smtClean="0"/>
              <a:t>interconnection</a:t>
            </a:r>
            <a:r>
              <a:rPr lang="fr-FR" dirty="0" smtClean="0"/>
              <a:t> model </a:t>
            </a:r>
          </a:p>
          <a:p>
            <a:pPr lvl="1"/>
            <a:r>
              <a:rPr lang="en-US" dirty="0" smtClean="0"/>
              <a:t>Interconnection for the provision of </a:t>
            </a:r>
            <a:r>
              <a:rPr lang="en-US" dirty="0" err="1" smtClean="0"/>
              <a:t>VoLTE</a:t>
            </a:r>
            <a:r>
              <a:rPr lang="en-US" dirty="0" smtClean="0"/>
              <a:t> will </a:t>
            </a:r>
            <a:r>
              <a:rPr lang="en-US" smtClean="0"/>
              <a:t>pass </a:t>
            </a:r>
            <a:r>
              <a:rPr lang="en-US" smtClean="0"/>
              <a:t>through </a:t>
            </a:r>
            <a:r>
              <a:rPr lang="en-US" dirty="0" smtClean="0"/>
              <a:t>the deployment of IPX which has crucial problem: time‐based billing mechanisms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j-ea"/>
                <a:cs typeface="Calibri"/>
              </a:rPr>
              <a:t>Regulatory Challenges (3/7)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40792" y="1968500"/>
            <a:ext cx="432816" cy="4211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2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err="1" smtClean="0"/>
              <a:t>Roaming</a:t>
            </a:r>
            <a:endParaRPr lang="fr-FR" b="1" dirty="0" smtClean="0"/>
          </a:p>
          <a:p>
            <a:pPr lvl="1"/>
            <a:r>
              <a:rPr lang="en-US" dirty="0" smtClean="0"/>
              <a:t>Various parameter settings defined in the IMS core network and the </a:t>
            </a:r>
            <a:r>
              <a:rPr lang="en-US" dirty="0" err="1" smtClean="0"/>
              <a:t>VoLTE</a:t>
            </a:r>
            <a:r>
              <a:rPr lang="en-US" dirty="0" smtClean="0"/>
              <a:t> client can vary from carrier to carrier, which can prevent a device from one carrier registering on another network</a:t>
            </a:r>
            <a:endParaRPr lang="fr-FR" b="1" dirty="0" smtClean="0"/>
          </a:p>
          <a:p>
            <a:pPr lvl="1"/>
            <a:r>
              <a:rPr lang="fr-FR" dirty="0" smtClean="0"/>
              <a:t>Most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charging</a:t>
            </a:r>
            <a:r>
              <a:rPr lang="fr-FR" dirty="0" smtClean="0"/>
              <a:t> and </a:t>
            </a:r>
            <a:r>
              <a:rPr lang="fr-FR" dirty="0" err="1" smtClean="0"/>
              <a:t>routing</a:t>
            </a:r>
            <a:r>
              <a:rPr lang="fr-FR" dirty="0" smtClean="0"/>
              <a:t> </a:t>
            </a:r>
            <a:r>
              <a:rPr lang="fr-FR" dirty="0" err="1" smtClean="0"/>
              <a:t>models</a:t>
            </a:r>
            <a:r>
              <a:rPr lang="fr-FR" dirty="0" smtClean="0"/>
              <a:t> have certain </a:t>
            </a:r>
            <a:r>
              <a:rPr lang="fr-FR" dirty="0" err="1" smtClean="0"/>
              <a:t>limits</a:t>
            </a:r>
            <a:r>
              <a:rPr lang="fr-FR" b="1" dirty="0" smtClean="0"/>
              <a:t>:</a:t>
            </a:r>
          </a:p>
          <a:p>
            <a:pPr lvl="2"/>
            <a:r>
              <a:rPr lang="fr-FR" b="1" dirty="0" err="1" smtClean="0"/>
              <a:t>Negative</a:t>
            </a:r>
            <a:r>
              <a:rPr lang="fr-FR" b="1" dirty="0" smtClean="0"/>
              <a:t> impact on </a:t>
            </a:r>
            <a:r>
              <a:rPr lang="fr-FR" b="1" dirty="0" err="1" smtClean="0"/>
              <a:t>voice</a:t>
            </a:r>
            <a:r>
              <a:rPr lang="fr-FR" b="1" dirty="0" smtClean="0"/>
              <a:t> </a:t>
            </a:r>
            <a:r>
              <a:rPr lang="fr-FR" b="1" dirty="0" err="1" smtClean="0"/>
              <a:t>quality</a:t>
            </a:r>
            <a:endParaRPr lang="fr-FR" b="1" dirty="0" smtClean="0"/>
          </a:p>
          <a:p>
            <a:pPr lvl="2"/>
            <a:r>
              <a:rPr lang="fr-FR" b="1" dirty="0" err="1" smtClean="0"/>
              <a:t>Lack</a:t>
            </a:r>
            <a:r>
              <a:rPr lang="fr-FR" b="1" dirty="0" smtClean="0"/>
              <a:t> of support of emergency calls and </a:t>
            </a:r>
            <a:r>
              <a:rPr lang="fr-FR" b="1" dirty="0" err="1" smtClean="0"/>
              <a:t>lawfull</a:t>
            </a:r>
            <a:r>
              <a:rPr lang="fr-FR" b="1" dirty="0" smtClean="0"/>
              <a:t> interception</a:t>
            </a:r>
          </a:p>
          <a:p>
            <a:pPr lvl="2"/>
            <a:r>
              <a:rPr lang="fr-FR" b="1" dirty="0" smtClean="0"/>
              <a:t>Have no or </a:t>
            </a:r>
            <a:r>
              <a:rPr lang="fr-FR" b="1" dirty="0" err="1" smtClean="0"/>
              <a:t>limited</a:t>
            </a:r>
            <a:r>
              <a:rPr lang="fr-FR" b="1" dirty="0" smtClean="0"/>
              <a:t> control of </a:t>
            </a:r>
            <a:r>
              <a:rPr lang="fr-FR" b="1" dirty="0" err="1" smtClean="0"/>
              <a:t>routing</a:t>
            </a:r>
            <a:r>
              <a:rPr lang="fr-FR" b="1" dirty="0" smtClean="0"/>
              <a:t> or </a:t>
            </a:r>
            <a:r>
              <a:rPr lang="fr-FR" b="1" dirty="0" err="1" smtClean="0"/>
              <a:t>termination</a:t>
            </a:r>
            <a:r>
              <a:rPr lang="fr-FR" b="1" dirty="0" smtClean="0"/>
              <a:t> rates</a:t>
            </a:r>
          </a:p>
          <a:p>
            <a:pPr lvl="3"/>
            <a:endParaRPr lang="fr-FR" b="1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j-ea"/>
                <a:cs typeface="Calibri"/>
              </a:rPr>
              <a:t>Regulatory Challenges (4/7)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40792" y="1968500"/>
            <a:ext cx="432816" cy="4211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3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/>
              <a:t>QoS</a:t>
            </a:r>
            <a:r>
              <a:rPr lang="fr-FR" b="1" dirty="0" smtClean="0"/>
              <a:t>/</a:t>
            </a:r>
            <a:r>
              <a:rPr lang="fr-FR" b="1" dirty="0" err="1" smtClean="0"/>
              <a:t>QoE</a:t>
            </a:r>
            <a:endParaRPr lang="fr-FR" b="1" dirty="0" smtClean="0"/>
          </a:p>
          <a:p>
            <a:pPr lvl="1" algn="just"/>
            <a:r>
              <a:rPr lang="en-US" dirty="0" err="1" smtClean="0"/>
              <a:t>VoLTE</a:t>
            </a:r>
            <a:r>
              <a:rPr lang="en-US" dirty="0" smtClean="0"/>
              <a:t> requires full implementation of </a:t>
            </a:r>
            <a:r>
              <a:rPr lang="en-US" dirty="0" err="1" smtClean="0"/>
              <a:t>QoS</a:t>
            </a:r>
            <a:r>
              <a:rPr lang="en-US" dirty="0" smtClean="0"/>
              <a:t> on bearer level, IP and lower levels,</a:t>
            </a:r>
          </a:p>
          <a:p>
            <a:pPr lvl="1" algn="just"/>
            <a:r>
              <a:rPr lang="en-US" dirty="0" err="1" smtClean="0"/>
              <a:t>QoS</a:t>
            </a:r>
            <a:r>
              <a:rPr lang="en-US" dirty="0" smtClean="0"/>
              <a:t> for </a:t>
            </a:r>
            <a:r>
              <a:rPr lang="en-US" dirty="0" err="1" smtClean="0"/>
              <a:t>VoLTE</a:t>
            </a:r>
            <a:r>
              <a:rPr lang="en-US" dirty="0" smtClean="0"/>
              <a:t> is somehow a bit specific taking into account the difference in network architecture compared to legacy voice/circuit-switched network </a:t>
            </a:r>
          </a:p>
          <a:p>
            <a:pPr lvl="1" algn="just"/>
            <a:endParaRPr lang="en-US" dirty="0" smtClean="0"/>
          </a:p>
          <a:p>
            <a:pPr lvl="1"/>
            <a:endParaRPr lang="fr-FR" b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j-ea"/>
                <a:cs typeface="Calibri"/>
              </a:rPr>
              <a:t>Regulatory Challenges (5/7)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40792" y="1968500"/>
            <a:ext cx="432816" cy="4211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3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/>
              <a:t>QoS</a:t>
            </a:r>
            <a:r>
              <a:rPr lang="fr-FR" b="1" dirty="0" smtClean="0"/>
              <a:t>/</a:t>
            </a:r>
            <a:r>
              <a:rPr lang="fr-FR" b="1" dirty="0" err="1" smtClean="0"/>
              <a:t>QoE</a:t>
            </a:r>
            <a:endParaRPr lang="fr-FR" b="1" dirty="0" smtClean="0"/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measurements of </a:t>
            </a:r>
            <a:r>
              <a:rPr lang="en-US" dirty="0" err="1" smtClean="0"/>
              <a:t>VoLTE</a:t>
            </a:r>
            <a:r>
              <a:rPr lang="en-US" dirty="0" smtClean="0"/>
              <a:t> can be done either in the handset or the network, </a:t>
            </a:r>
          </a:p>
          <a:p>
            <a:pPr lvl="2"/>
            <a:r>
              <a:rPr lang="en-US" dirty="0" err="1" smtClean="0"/>
              <a:t>QoS</a:t>
            </a:r>
            <a:r>
              <a:rPr lang="en-US" dirty="0" smtClean="0"/>
              <a:t> measurements done in the handset are similar legacy voice </a:t>
            </a:r>
            <a:r>
              <a:rPr lang="en-US" dirty="0" err="1" smtClean="0"/>
              <a:t>QoS</a:t>
            </a:r>
            <a:r>
              <a:rPr lang="en-US" dirty="0" smtClean="0"/>
              <a:t> measurements (measurement of the incoming stream based on some KPIs) </a:t>
            </a:r>
          </a:p>
          <a:p>
            <a:pPr lvl="2"/>
            <a:r>
              <a:rPr lang="en-US" dirty="0" err="1" smtClean="0"/>
              <a:t>QoS</a:t>
            </a:r>
            <a:r>
              <a:rPr lang="en-US" dirty="0" smtClean="0"/>
              <a:t> measurements made on the network are done differently due to differences in networks architectures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j-ea"/>
                <a:cs typeface="Calibri"/>
              </a:rPr>
              <a:t>Regulatory Challenges (6/7)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40792" y="1968500"/>
            <a:ext cx="432816" cy="4211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3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/>
              <a:t>QoS</a:t>
            </a:r>
            <a:r>
              <a:rPr lang="fr-FR" b="1" dirty="0" smtClean="0"/>
              <a:t>/</a:t>
            </a:r>
            <a:r>
              <a:rPr lang="fr-FR" b="1" dirty="0" err="1" smtClean="0"/>
              <a:t>QoE</a:t>
            </a:r>
            <a:r>
              <a:rPr lang="fr-FR" b="1" dirty="0" smtClean="0"/>
              <a:t> (</a:t>
            </a:r>
            <a:r>
              <a:rPr lang="fr-FR" b="1" dirty="0" err="1" smtClean="0"/>
              <a:t>KPIs</a:t>
            </a:r>
            <a:r>
              <a:rPr lang="fr-FR" b="1" dirty="0" smtClean="0"/>
              <a:t>)</a:t>
            </a:r>
          </a:p>
          <a:p>
            <a:endParaRPr lang="fr-FR" dirty="0" smtClean="0"/>
          </a:p>
          <a:p>
            <a:endParaRPr lang="fr-FR" b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+mj-ea"/>
                <a:cs typeface="Calibri"/>
              </a:rPr>
              <a:t>Regulatory Challenges (7/7)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40792" y="1968500"/>
            <a:ext cx="432816" cy="4211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3</a:t>
            </a:r>
            <a:endParaRPr lang="fr-FR" sz="20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304544" y="2791968"/>
          <a:ext cx="6096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KPIs</a:t>
                      </a:r>
                      <a:r>
                        <a:rPr lang="fr-FR" dirty="0" smtClean="0"/>
                        <a:t> of </a:t>
                      </a:r>
                      <a:r>
                        <a:rPr lang="fr-FR" dirty="0" err="1" smtClean="0"/>
                        <a:t>typical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voice</a:t>
                      </a:r>
                      <a:r>
                        <a:rPr lang="fr-FR" dirty="0" smtClean="0"/>
                        <a:t> service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KPIs</a:t>
                      </a:r>
                      <a:r>
                        <a:rPr lang="fr-FR" dirty="0" smtClean="0"/>
                        <a:t> relevant to </a:t>
                      </a:r>
                      <a:r>
                        <a:rPr lang="fr-FR" dirty="0" err="1" smtClean="0"/>
                        <a:t>VoLTE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−Voice Quality</a:t>
                      </a:r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−Call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success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rate </a:t>
                      </a:r>
                    </a:p>
                    <a:p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−Call setup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success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rate </a:t>
                      </a:r>
                    </a:p>
                    <a:p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−Call drop rate </a:t>
                      </a:r>
                    </a:p>
                    <a:p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−Call setup time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−SRVCC</a:t>
                      </a:r>
                    </a:p>
                    <a:p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−RTP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packet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loss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−RTP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jitter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−IMS KPIs (e.g. Initial Registration Success Rate) </a:t>
                      </a:r>
                    </a:p>
                    <a:p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−EPC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KPIs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Bearer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Establishment </a:t>
                      </a:r>
                      <a:r>
                        <a:rPr lang="fr-F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Success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Rate) 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Successful implementation of </a:t>
            </a:r>
            <a:r>
              <a:rPr lang="en-US" dirty="0" err="1" smtClean="0"/>
              <a:t>VoLTE</a:t>
            </a:r>
            <a:r>
              <a:rPr lang="en-US" dirty="0" smtClean="0"/>
              <a:t> depends, from a regulatory point of view, on ensuring:</a:t>
            </a:r>
          </a:p>
          <a:p>
            <a:pPr lvl="1"/>
            <a:r>
              <a:rPr lang="en-US" dirty="0" smtClean="0"/>
              <a:t> no discrimination between users: geographical discrimination, price discrimination, universal service </a:t>
            </a:r>
          </a:p>
          <a:p>
            <a:pPr lvl="1"/>
            <a:r>
              <a:rPr lang="en-US" dirty="0" smtClean="0"/>
              <a:t>end-user satisfaction in term of </a:t>
            </a:r>
            <a:r>
              <a:rPr lang="en-US" dirty="0" err="1" smtClean="0"/>
              <a:t>QoS</a:t>
            </a:r>
            <a:r>
              <a:rPr lang="en-US" dirty="0" smtClean="0"/>
              <a:t>/</a:t>
            </a:r>
            <a:r>
              <a:rPr lang="en-US" dirty="0" err="1" smtClean="0"/>
              <a:t>QoE</a:t>
            </a:r>
            <a:endParaRPr lang="en-US" dirty="0" smtClean="0"/>
          </a:p>
          <a:p>
            <a:r>
              <a:rPr lang="en-US" dirty="0" smtClean="0"/>
              <a:t>Lack of interoperability: back to “on-net club”</a:t>
            </a:r>
          </a:p>
          <a:p>
            <a:r>
              <a:rPr lang="en-US" dirty="0" smtClean="0"/>
              <a:t>Regulation will have to try to overcome all challenges related to </a:t>
            </a:r>
            <a:r>
              <a:rPr lang="en-US" dirty="0" err="1" smtClean="0"/>
              <a:t>VoLTE</a:t>
            </a:r>
            <a:r>
              <a:rPr lang="en-US" dirty="0" smtClean="0"/>
              <a:t> and </a:t>
            </a:r>
            <a:r>
              <a:rPr lang="en-US" dirty="0" err="1" smtClean="0"/>
              <a:t>ViLTE</a:t>
            </a:r>
            <a:r>
              <a:rPr lang="en-US" dirty="0" smtClean="0"/>
              <a:t> provision.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626238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MNO</a:t>
            </a:r>
            <a:r>
              <a:rPr lang="en-US" cap="none" dirty="0" smtClean="0"/>
              <a:t>s</a:t>
            </a:r>
            <a:r>
              <a:rPr lang="en-US" dirty="0" smtClean="0"/>
              <a:t> always say:</a:t>
            </a:r>
            <a:br>
              <a:rPr lang="en-US" dirty="0" smtClean="0"/>
            </a:br>
            <a:r>
              <a:rPr lang="en-US" dirty="0" smtClean="0"/>
              <a:t>Regulation slows innovation</a:t>
            </a:r>
            <a:endParaRPr lang="en-US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30335" y="4029914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Why should</a:t>
            </a:r>
            <a:r>
              <a:rPr kumimoji="0" lang="en-US" sz="3200" b="1" i="0" u="none" strike="noStrike" kern="1200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we have this presentation ?</a:t>
            </a:r>
            <a:endParaRPr kumimoji="0" lang="en-US" sz="3200" b="1" i="0" u="none" strike="noStrike" kern="1200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Some key statistics</a:t>
            </a:r>
          </a:p>
          <a:p>
            <a:r>
              <a:rPr lang="en-US" altLang="en-US" dirty="0" smtClean="0"/>
              <a:t>Technical specifications of the LTE</a:t>
            </a:r>
          </a:p>
          <a:p>
            <a:r>
              <a:rPr lang="en-US" altLang="en-US" dirty="0" smtClean="0"/>
              <a:t>Key considerations for providing voice and video over LTE</a:t>
            </a:r>
          </a:p>
          <a:p>
            <a:r>
              <a:rPr lang="en-US" altLang="en-US" dirty="0" smtClean="0"/>
              <a:t>Regulatory challenges</a:t>
            </a:r>
          </a:p>
          <a:p>
            <a:r>
              <a:rPr lang="en-US" altLang="en-US" dirty="0" smtClean="0"/>
              <a:t>Summary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Some key statistics (1/3)</a:t>
            </a:r>
            <a:endParaRPr lang="en-US" sz="4000" dirty="0"/>
          </a:p>
        </p:txBody>
      </p:sp>
      <p:pic>
        <p:nvPicPr>
          <p:cNvPr id="8193" name="Picture 1" descr="F:\travail 2010\VoLTE\map.png"/>
          <p:cNvPicPr>
            <a:picLocks noChangeAspect="1" noChangeArrowheads="1"/>
          </p:cNvPicPr>
          <p:nvPr/>
        </p:nvPicPr>
        <p:blipFill>
          <a:blip r:embed="rId3"/>
          <a:srcRect l="2279"/>
          <a:stretch>
            <a:fillRect/>
          </a:stretch>
        </p:blipFill>
        <p:spPr bwMode="auto">
          <a:xfrm>
            <a:off x="0" y="1506708"/>
            <a:ext cx="8536877" cy="4543425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7339584" y="1506707"/>
            <a:ext cx="1755648" cy="27117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5400000" scaled="1"/>
            <a:tileRect/>
          </a:gradFill>
          <a:ln w="2222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fr-FR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7339584" y="1563660"/>
            <a:ext cx="180441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1300" b="1" dirty="0" smtClean="0"/>
              <a:t>   442 LTE networks </a:t>
            </a:r>
            <a:r>
              <a:rPr lang="fr-FR" sz="1300" b="1" dirty="0" err="1" smtClean="0"/>
              <a:t>commercially</a:t>
            </a:r>
            <a:r>
              <a:rPr lang="fr-FR" sz="1300" b="1" dirty="0" smtClean="0"/>
              <a:t>  </a:t>
            </a:r>
            <a:r>
              <a:rPr lang="fr-FR" sz="1300" b="1" dirty="0" err="1" smtClean="0"/>
              <a:t>launched</a:t>
            </a:r>
            <a:r>
              <a:rPr lang="fr-FR" sz="1300" b="1" dirty="0" smtClean="0"/>
              <a:t> in 147 country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1300" b="1" dirty="0" smtClean="0"/>
              <a:t>   755 million LTE </a:t>
            </a:r>
            <a:r>
              <a:rPr lang="fr-FR" sz="1300" b="1" dirty="0" err="1" smtClean="0"/>
              <a:t>subscriptions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Worldwide</a:t>
            </a:r>
            <a:endParaRPr lang="fr-FR" sz="13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1300" b="1" dirty="0" smtClean="0">
                <a:solidFill>
                  <a:schemeClr val="tx2"/>
                </a:solidFill>
              </a:rPr>
              <a:t>   111 </a:t>
            </a:r>
            <a:r>
              <a:rPr lang="fr-FR" sz="1300" b="1" dirty="0" err="1" smtClean="0">
                <a:solidFill>
                  <a:schemeClr val="tx2"/>
                </a:solidFill>
              </a:rPr>
              <a:t>operators</a:t>
            </a:r>
            <a:r>
              <a:rPr lang="fr-FR" sz="1300" b="1" dirty="0" smtClean="0">
                <a:solidFill>
                  <a:schemeClr val="tx2"/>
                </a:solidFill>
              </a:rPr>
              <a:t> </a:t>
            </a:r>
            <a:r>
              <a:rPr lang="fr-FR" sz="1300" b="1" dirty="0" err="1" smtClean="0">
                <a:solidFill>
                  <a:schemeClr val="tx2"/>
                </a:solidFill>
              </a:rPr>
              <a:t>investing</a:t>
            </a:r>
            <a:r>
              <a:rPr lang="fr-FR" sz="1300" b="1" dirty="0" smtClean="0">
                <a:solidFill>
                  <a:schemeClr val="tx2"/>
                </a:solidFill>
              </a:rPr>
              <a:t> in </a:t>
            </a:r>
            <a:r>
              <a:rPr lang="fr-FR" sz="1300" b="1" dirty="0" err="1" smtClean="0">
                <a:solidFill>
                  <a:schemeClr val="tx2"/>
                </a:solidFill>
              </a:rPr>
              <a:t>VoLTE</a:t>
            </a:r>
            <a:r>
              <a:rPr lang="fr-FR" sz="1300" b="1" dirty="0" smtClean="0">
                <a:solidFill>
                  <a:schemeClr val="tx2"/>
                </a:solidFill>
              </a:rPr>
              <a:t> and 30  </a:t>
            </a:r>
            <a:r>
              <a:rPr lang="fr-FR" sz="1300" b="1" dirty="0" err="1" smtClean="0">
                <a:solidFill>
                  <a:schemeClr val="tx2"/>
                </a:solidFill>
              </a:rPr>
              <a:t>lauched</a:t>
            </a:r>
            <a:r>
              <a:rPr lang="fr-FR" sz="1300" b="1" dirty="0" smtClean="0">
                <a:solidFill>
                  <a:schemeClr val="tx2"/>
                </a:solidFill>
              </a:rPr>
              <a:t> </a:t>
            </a:r>
            <a:r>
              <a:rPr lang="fr-FR" sz="1300" b="1" dirty="0" err="1" smtClean="0">
                <a:solidFill>
                  <a:schemeClr val="tx2"/>
                </a:solidFill>
              </a:rPr>
              <a:t>VoLTE</a:t>
            </a:r>
            <a:r>
              <a:rPr lang="fr-FR" sz="1300" b="1" dirty="0" smtClean="0">
                <a:solidFill>
                  <a:schemeClr val="tx2"/>
                </a:solidFill>
              </a:rPr>
              <a:t> – </a:t>
            </a:r>
            <a:r>
              <a:rPr lang="fr-FR" sz="1300" b="1" dirty="0" err="1" smtClean="0">
                <a:solidFill>
                  <a:schemeClr val="tx2"/>
                </a:solidFill>
              </a:rPr>
              <a:t>based</a:t>
            </a:r>
            <a:r>
              <a:rPr lang="fr-FR" sz="1300" b="1" dirty="0" smtClean="0">
                <a:solidFill>
                  <a:schemeClr val="tx2"/>
                </a:solidFill>
              </a:rPr>
              <a:t> HD </a:t>
            </a:r>
            <a:r>
              <a:rPr lang="fr-FR" sz="1300" b="1" dirty="0" err="1" smtClean="0">
                <a:solidFill>
                  <a:schemeClr val="tx2"/>
                </a:solidFill>
              </a:rPr>
              <a:t>voice</a:t>
            </a:r>
            <a:r>
              <a:rPr lang="fr-FR" sz="1300" b="1" dirty="0" smtClean="0">
                <a:solidFill>
                  <a:schemeClr val="tx2"/>
                </a:solidFill>
              </a:rPr>
              <a:t> </a:t>
            </a:r>
          </a:p>
          <a:p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795386" y="2868460"/>
            <a:ext cx="175365" cy="263047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 rot="10800000" flipV="1">
            <a:off x="3093929" y="3018773"/>
            <a:ext cx="701458" cy="112734"/>
          </a:xfrm>
          <a:prstGeom prst="straightConnector1">
            <a:avLst/>
          </a:prstGeom>
          <a:ln>
            <a:solidFill>
              <a:srgbClr val="C0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2006335" y="2852819"/>
            <a:ext cx="1087593" cy="1025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018193" y="2868460"/>
            <a:ext cx="1075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C00000"/>
                </a:solidFill>
              </a:rPr>
              <a:t>   In </a:t>
            </a:r>
            <a:r>
              <a:rPr lang="fr-FR" sz="1200" dirty="0" err="1" smtClean="0">
                <a:solidFill>
                  <a:srgbClr val="C00000"/>
                </a:solidFill>
              </a:rPr>
              <a:t>Tunisia</a:t>
            </a:r>
            <a:r>
              <a:rPr lang="fr-FR" sz="1200" dirty="0" smtClean="0">
                <a:solidFill>
                  <a:srgbClr val="C00000"/>
                </a:solidFill>
              </a:rPr>
              <a:t> a 4G  tender </a:t>
            </a:r>
            <a:r>
              <a:rPr lang="fr-FR" sz="1200" dirty="0" err="1" smtClean="0">
                <a:solidFill>
                  <a:srgbClr val="C00000"/>
                </a:solidFill>
              </a:rPr>
              <a:t>was</a:t>
            </a:r>
            <a:r>
              <a:rPr lang="fr-FR" sz="1200" dirty="0" smtClean="0">
                <a:solidFill>
                  <a:srgbClr val="C00000"/>
                </a:solidFill>
              </a:rPr>
              <a:t> </a:t>
            </a:r>
            <a:r>
              <a:rPr lang="fr-FR" sz="1200" dirty="0" err="1" smtClean="0">
                <a:solidFill>
                  <a:srgbClr val="C00000"/>
                </a:solidFill>
              </a:rPr>
              <a:t>opened</a:t>
            </a:r>
            <a:r>
              <a:rPr lang="fr-FR" sz="1200" dirty="0" smtClean="0">
                <a:solidFill>
                  <a:srgbClr val="C00000"/>
                </a:solidFill>
              </a:rPr>
              <a:t> in </a:t>
            </a:r>
            <a:r>
              <a:rPr lang="fr-FR" sz="1200" dirty="0" err="1" smtClean="0">
                <a:solidFill>
                  <a:srgbClr val="C00000"/>
                </a:solidFill>
              </a:rPr>
              <a:t>nov</a:t>
            </a:r>
            <a:r>
              <a:rPr lang="fr-FR" sz="1200" dirty="0" smtClean="0">
                <a:solidFill>
                  <a:srgbClr val="C00000"/>
                </a:solidFill>
              </a:rPr>
              <a:t> 2015</a:t>
            </a:r>
            <a:endParaRPr lang="fr-FR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Some key statistics (2/3)</a:t>
            </a:r>
            <a:endParaRPr lang="fr-FR" sz="4000" dirty="0"/>
          </a:p>
        </p:txBody>
      </p:sp>
      <p:pic>
        <p:nvPicPr>
          <p:cNvPr id="28674" name="Picture 2" descr="F:\travail 2010\VoLTE\VoLTE operator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018" y="1713972"/>
            <a:ext cx="8261782" cy="3658933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45920" y="5372905"/>
            <a:ext cx="565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Number</a:t>
            </a:r>
            <a:r>
              <a:rPr lang="fr-FR" b="1" dirty="0" smtClean="0"/>
              <a:t> of </a:t>
            </a:r>
            <a:r>
              <a:rPr lang="fr-FR" b="1" dirty="0" err="1" smtClean="0"/>
              <a:t>operators</a:t>
            </a:r>
            <a:r>
              <a:rPr lang="fr-FR" b="1" dirty="0" smtClean="0"/>
              <a:t> </a:t>
            </a:r>
            <a:r>
              <a:rPr lang="fr-FR" b="1" dirty="0" err="1" smtClean="0"/>
              <a:t>committed</a:t>
            </a:r>
            <a:r>
              <a:rPr lang="fr-FR" b="1" dirty="0" smtClean="0"/>
              <a:t> to </a:t>
            </a:r>
            <a:r>
              <a:rPr lang="fr-FR" b="1" dirty="0" err="1" smtClean="0"/>
              <a:t>provide</a:t>
            </a:r>
            <a:r>
              <a:rPr lang="fr-FR" b="1" dirty="0" smtClean="0"/>
              <a:t> </a:t>
            </a:r>
            <a:r>
              <a:rPr lang="fr-FR" b="1" dirty="0" err="1" smtClean="0"/>
              <a:t>VoLTE</a:t>
            </a:r>
            <a:r>
              <a:rPr lang="fr-FR" b="1" dirty="0" smtClean="0"/>
              <a:t>  service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Some key statistics (3/3)</a:t>
            </a:r>
            <a:endParaRPr lang="fr-FR" sz="4000" dirty="0"/>
          </a:p>
        </p:txBody>
      </p:sp>
      <p:pic>
        <p:nvPicPr>
          <p:cNvPr id="29698" name="Picture 2" descr="F:\travail 2010\VoLTE\mobile traffi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1" y="1358837"/>
            <a:ext cx="7277100" cy="4676775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032842" y="6137670"/>
            <a:ext cx="4335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Source: Ericsson </a:t>
            </a:r>
            <a:r>
              <a:rPr lang="fr-FR" sz="1100" dirty="0" err="1" smtClean="0"/>
              <a:t>mobility</a:t>
            </a:r>
            <a:r>
              <a:rPr lang="fr-FR" sz="1100" dirty="0" smtClean="0"/>
              <a:t> report 2015</a:t>
            </a:r>
            <a:endParaRPr lang="fr-FR" sz="11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530235" y="4650329"/>
            <a:ext cx="821541" cy="263047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Technical features (1/2)</a:t>
            </a:r>
            <a:endParaRPr lang="fr-FR" sz="4000" dirty="0"/>
          </a:p>
        </p:txBody>
      </p:sp>
      <p:pic>
        <p:nvPicPr>
          <p:cNvPr id="1026" name="Picture 2" descr="F:\travail 2010\VoLTE\tech LT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4485" y="1514475"/>
            <a:ext cx="5781676" cy="4337686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-36576" y="6634972"/>
            <a:ext cx="768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Source: </a:t>
            </a:r>
            <a:r>
              <a:rPr lang="fr-FR" sz="1100" dirty="0" err="1" smtClean="0"/>
              <a:t>Capgemini</a:t>
            </a:r>
            <a:r>
              <a:rPr lang="fr-FR" sz="1100" dirty="0" smtClean="0"/>
              <a:t> TME </a:t>
            </a:r>
            <a:r>
              <a:rPr lang="fr-FR" sz="1100" dirty="0" err="1" smtClean="0"/>
              <a:t>Strategy</a:t>
            </a:r>
            <a:r>
              <a:rPr lang="fr-FR" sz="1100" dirty="0" smtClean="0"/>
              <a:t> </a:t>
            </a:r>
            <a:r>
              <a:rPr lang="fr-FR" sz="1100" dirty="0" err="1" smtClean="0"/>
              <a:t>Lab</a:t>
            </a:r>
            <a:r>
              <a:rPr lang="fr-FR" sz="1100" dirty="0" smtClean="0"/>
              <a:t> </a:t>
            </a:r>
            <a:r>
              <a:rPr lang="fr-FR" sz="1100" dirty="0" err="1" smtClean="0"/>
              <a:t>Analysis</a:t>
            </a:r>
            <a:r>
              <a:rPr lang="fr-FR" sz="1100" dirty="0" smtClean="0"/>
              <a:t>; Motorola </a:t>
            </a:r>
            <a:r>
              <a:rPr lang="fr-FR" sz="1100" dirty="0" err="1" smtClean="0"/>
              <a:t>Whitepaper</a:t>
            </a:r>
            <a:r>
              <a:rPr lang="fr-FR" sz="1100" dirty="0" smtClean="0"/>
              <a:t>, Upgrade </a:t>
            </a:r>
            <a:r>
              <a:rPr lang="fr-FR" sz="1100" dirty="0" err="1" smtClean="0"/>
              <a:t>Strategies</a:t>
            </a:r>
            <a:r>
              <a:rPr lang="fr-FR" sz="1100" dirty="0" smtClean="0"/>
              <a:t> for Mass </a:t>
            </a:r>
            <a:r>
              <a:rPr lang="fr-FR" sz="1100" dirty="0" err="1" smtClean="0"/>
              <a:t>Market</a:t>
            </a:r>
            <a:r>
              <a:rPr lang="fr-FR" sz="1100" dirty="0" smtClean="0"/>
              <a:t> Mobile Broadband, 2009</a:t>
            </a:r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Technical features (2/2)</a:t>
            </a:r>
            <a:endParaRPr lang="fr-FR" sz="4000" dirty="0"/>
          </a:p>
        </p:txBody>
      </p:sp>
      <p:pic>
        <p:nvPicPr>
          <p:cNvPr id="2050" name="Picture 2" descr="F:\travail 2010\VoLTE\cost per bi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743" y="1713972"/>
            <a:ext cx="5296887" cy="2858452"/>
          </a:xfrm>
          <a:prstGeom prst="rect">
            <a:avLst/>
          </a:prstGeom>
          <a:noFill/>
        </p:spPr>
      </p:pic>
      <p:pic>
        <p:nvPicPr>
          <p:cNvPr id="2051" name="Picture 3" descr="F:\travail 2010\VoLTE\latenc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5634" y="2580132"/>
            <a:ext cx="5797992" cy="3015996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-36576" y="6634972"/>
            <a:ext cx="768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Source: </a:t>
            </a:r>
            <a:r>
              <a:rPr lang="fr-FR" sz="1100" dirty="0" err="1" smtClean="0"/>
              <a:t>Capgemini</a:t>
            </a:r>
            <a:r>
              <a:rPr lang="fr-FR" sz="1100" dirty="0" smtClean="0"/>
              <a:t> TME </a:t>
            </a:r>
            <a:r>
              <a:rPr lang="fr-FR" sz="1100" dirty="0" err="1" smtClean="0"/>
              <a:t>Strategy</a:t>
            </a:r>
            <a:r>
              <a:rPr lang="fr-FR" sz="1100" dirty="0" smtClean="0"/>
              <a:t> </a:t>
            </a:r>
            <a:r>
              <a:rPr lang="fr-FR" sz="1100" dirty="0" err="1" smtClean="0"/>
              <a:t>Lab</a:t>
            </a:r>
            <a:r>
              <a:rPr lang="fr-FR" sz="1100" dirty="0" smtClean="0"/>
              <a:t> </a:t>
            </a:r>
            <a:r>
              <a:rPr lang="fr-FR" sz="1100" dirty="0" err="1" smtClean="0"/>
              <a:t>Analysis</a:t>
            </a:r>
            <a:r>
              <a:rPr lang="fr-FR" sz="1100" dirty="0" smtClean="0"/>
              <a:t>; Motorola </a:t>
            </a:r>
            <a:r>
              <a:rPr lang="fr-FR" sz="1100" dirty="0" err="1" smtClean="0"/>
              <a:t>Whitepaper</a:t>
            </a:r>
            <a:r>
              <a:rPr lang="fr-FR" sz="1100" dirty="0" smtClean="0"/>
              <a:t>, Upgrade </a:t>
            </a:r>
            <a:r>
              <a:rPr lang="fr-FR" sz="1100" dirty="0" err="1" smtClean="0"/>
              <a:t>Strategies</a:t>
            </a:r>
            <a:r>
              <a:rPr lang="fr-FR" sz="1100" dirty="0" smtClean="0"/>
              <a:t> for Mass </a:t>
            </a:r>
            <a:r>
              <a:rPr lang="fr-FR" sz="1100" dirty="0" err="1" smtClean="0"/>
              <a:t>Market</a:t>
            </a:r>
            <a:r>
              <a:rPr lang="fr-FR" sz="1100" dirty="0" smtClean="0"/>
              <a:t> Mobile Broadband, 2009</a:t>
            </a:r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6096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VoLTE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&amp;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ViLTE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: Key considerations (1/2)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pic>
        <p:nvPicPr>
          <p:cNvPr id="3074" name="Picture 2" descr="F:\travail 2010\VoLTE\voLT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056" y="1713972"/>
            <a:ext cx="8010144" cy="3898833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2767584" y="6108192"/>
            <a:ext cx="325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3 phases of LTE voice evolution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34F68A26FD249B063763E656D146D" ma:contentTypeVersion="1" ma:contentTypeDescription="Create a new document." ma:contentTypeScope="" ma:versionID="baf80c9ff089c4a104f4f852890efe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EE4578-B733-42A5-85F3-CD52C9EF3860}"/>
</file>

<file path=customXml/itemProps2.xml><?xml version="1.0" encoding="utf-8"?>
<ds:datastoreItem xmlns:ds="http://schemas.openxmlformats.org/officeDocument/2006/customXml" ds:itemID="{F346371E-3E48-4DA2-A98A-07D27F53BF9F}"/>
</file>

<file path=customXml/itemProps3.xml><?xml version="1.0" encoding="utf-8"?>
<ds:datastoreItem xmlns:ds="http://schemas.openxmlformats.org/officeDocument/2006/customXml" ds:itemID="{6964ADE9-C207-4AC0-B406-BCDFC527D570}"/>
</file>

<file path=docProps/app.xml><?xml version="1.0" encoding="utf-8"?>
<Properties xmlns="http://schemas.openxmlformats.org/officeDocument/2006/extended-properties" xmlns:vt="http://schemas.openxmlformats.org/officeDocument/2006/docPropsVTypes">
  <TotalTime>6646</TotalTime>
  <Words>671</Words>
  <Application>Microsoft Office PowerPoint</Application>
  <PresentationFormat>On-screen Show (4:3)</PresentationFormat>
  <Paragraphs>106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ITU Workshop on  “Voice and Video Services Interoperability Over Fixed-Mobile  Hybrid Environments, Including IMT-Advanced (LTE)" ”  Geneva, Switzerland, December 1st 2015</vt:lpstr>
      <vt:lpstr>MNOs always say: Regulation slows innovation</vt:lpstr>
      <vt:lpstr>Outline</vt:lpstr>
      <vt:lpstr>Some key statistics (1/3)</vt:lpstr>
      <vt:lpstr>Some key statistics (2/3)</vt:lpstr>
      <vt:lpstr>Some key statistics (3/3)</vt:lpstr>
      <vt:lpstr>Technical features (1/2)</vt:lpstr>
      <vt:lpstr>Technical features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Quist, Judith</cp:lastModifiedBy>
  <cp:revision>516</cp:revision>
  <cp:lastPrinted>2015-01-19T16:17:40Z</cp:lastPrinted>
  <dcterms:created xsi:type="dcterms:W3CDTF">2014-09-01T15:38:30Z</dcterms:created>
  <dcterms:modified xsi:type="dcterms:W3CDTF">2015-11-30T09:13:38Z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(3)qHUuMxuPpNlE5jOXnp3YLy/9VEKo1qn/iUR+14dc5uAlAT3xKrL6vj4dklHkmL6SHHV3RLV4
u6ULoUXSmfNxwk8r4tscgVfK1aB0gd4VioeeVGihxvs0cGPZtN4AqHhxqFnBPdy0GmgMOAPw
LBOxZWG04yYKXYuCJ7orwS9GJqMhy5ynYdEjLloWd3iWhmmjINOeaZYdAjOl89IC/YF9mZ3Y
+Y+/WFotlRC+tzi7bf</vt:lpwstr>
  </property>
  <property fmtid="{D5CDD505-2E9C-101B-9397-08002B2CF9AE}" pid="3" name="_new_ms_pID_725431">
    <vt:lpwstr>GanYY6014ESG8z4J59fMKY/6bOVg+snwFhc8CSZtHpfWRrRZTWby3/
Amwj0ON6mQ6D6t2Gii7ARFa8Bdbq7dLpxsaWF44gd8XKoXfAN4ajPxcyuRmz23z8nfFtAklf
BuhkKA3W3vNnF5e6WIJKa0XIiAceRuZ7PkGYQK4ZVm25uuObWIDIT3Nu49ucxRU4+CP+2y/d
gmj1hl4+8YoAN6eMv1W5coInNqUTUUPEtMOT</vt:lpwstr>
  </property>
  <property fmtid="{D5CDD505-2E9C-101B-9397-08002B2CF9AE}" pid="4" name="_new_ms_pID_725432">
    <vt:lpwstr>3zVGFEb9aUIntMyta9msy71Fd2aOBhlsxRQ3
8jFKdNEb8+DGJOAGUrzvXjwJvDOLdw==</vt:lpwstr>
  </property>
  <property fmtid="{D5CDD505-2E9C-101B-9397-08002B2CF9AE}" pid="5" name="sflag">
    <vt:lpwstr>1446721219</vt:lpwstr>
  </property>
  <property fmtid="{D5CDD505-2E9C-101B-9397-08002B2CF9AE}" pid="6" name="ContentTypeId">
    <vt:lpwstr>0x0101002CA34F68A26FD249B063763E656D146D</vt:lpwstr>
  </property>
</Properties>
</file>