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1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2" r:id="rId11"/>
    <p:sldId id="313" r:id="rId12"/>
    <p:sldId id="314" r:id="rId13"/>
    <p:sldId id="315" r:id="rId14"/>
    <p:sldId id="316" r:id="rId15"/>
    <p:sldId id="317" r:id="rId16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127" d="100"/>
          <a:sy n="127" d="100"/>
        </p:scale>
        <p:origin x="70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26/11/2015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26/11/2015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.brand@a1telekom.a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en/ITU-T/studygroups/2013-2016/11/Pages/default.aspx" TargetMode="External"/><Relationship Id="rId2" Type="http://schemas.openxmlformats.org/officeDocument/2006/relationships/hyperlink" Target="http://www.itu.int/net4/CRM/xreg/ITU-T.html?event=TSB_EVT_2015_0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sbsg11@itu.int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.brand@a1telekom.a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itu.int/en/ITU-T/C-I/Pages/SIP/IMS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60980"/>
            <a:ext cx="8229600" cy="847944"/>
          </a:xfrm>
        </p:spPr>
        <p:txBody>
          <a:bodyPr>
            <a:noAutofit/>
          </a:bodyPr>
          <a:lstStyle/>
          <a:p>
            <a:r>
              <a:rPr lang="en-US" sz="2800" dirty="0" smtClean="0"/>
              <a:t>ITU Workshop on “Voice and Video over LTE”</a:t>
            </a:r>
            <a:br>
              <a:rPr lang="en-US" sz="2800" dirty="0" smtClean="0"/>
            </a:br>
            <a:r>
              <a:rPr lang="en-US" sz="2800" dirty="0" smtClean="0"/>
              <a:t>Geneva, Switzerland, 1 December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134491"/>
            <a:ext cx="8229600" cy="402448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2800" b="1" dirty="0" smtClean="0"/>
              <a:t>ACTIVITIES OF THE ITU-T SG11 TOWARDS IMS AND </a:t>
            </a:r>
            <a:r>
              <a:rPr lang="en-US" sz="12800" b="1" dirty="0" err="1" smtClean="0"/>
              <a:t>VoLTE</a:t>
            </a:r>
            <a:r>
              <a:rPr lang="en-US" sz="12800" b="1" dirty="0" smtClean="0"/>
              <a:t>/</a:t>
            </a:r>
            <a:r>
              <a:rPr lang="en-US" sz="12800" b="1" dirty="0" err="1" smtClean="0"/>
              <a:t>ViLTE</a:t>
            </a:r>
            <a:r>
              <a:rPr lang="en-US" sz="12800" b="1" dirty="0" smtClean="0"/>
              <a:t> INTEROPERABILITY AND INTERCONNECTION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1200" b="1" dirty="0"/>
              <a:t>Martin Brand,</a:t>
            </a:r>
          </a:p>
          <a:p>
            <a:pPr marL="0" indent="0" algn="ctr">
              <a:buNone/>
            </a:pPr>
            <a:r>
              <a:rPr lang="en-US" sz="11200" b="1" dirty="0"/>
              <a:t>Vice Chairman of SG11, Chairman of WP 4/11</a:t>
            </a:r>
          </a:p>
          <a:p>
            <a:pPr marL="0" indent="0" algn="ctr">
              <a:buNone/>
            </a:pPr>
            <a:r>
              <a:rPr lang="en-US" sz="11200" b="1" dirty="0"/>
              <a:t>A1 </a:t>
            </a:r>
            <a:r>
              <a:rPr lang="en-US" sz="11200" b="1" dirty="0" smtClean="0"/>
              <a:t>Telekom Austria AG</a:t>
            </a:r>
          </a:p>
          <a:p>
            <a:pPr marL="0" indent="0" algn="ctr">
              <a:buNone/>
            </a:pPr>
            <a:r>
              <a:rPr lang="en-US" sz="11200" b="1" dirty="0" smtClean="0">
                <a:hlinkClick r:id="rId3"/>
              </a:rPr>
              <a:t>martin.brand@a1telekom.at</a:t>
            </a:r>
            <a:endParaRPr lang="en-US" sz="112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233174" y="461125"/>
            <a:ext cx="7187824" cy="8635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l"/>
            <a:r>
              <a:rPr lang="en-GB" altLang="de-DE" sz="2400" kern="1200" dirty="0" smtClean="0">
                <a:solidFill>
                  <a:srgbClr val="00009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STEPS TOWARDS IMS AND </a:t>
            </a:r>
            <a:r>
              <a:rPr lang="en-GB" altLang="de-DE" sz="2400" kern="1200" dirty="0" err="1" smtClean="0">
                <a:solidFill>
                  <a:srgbClr val="00009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VoLTE</a:t>
            </a:r>
            <a:r>
              <a:rPr lang="en-GB" altLang="de-DE" sz="2400" kern="1200" dirty="0" smtClean="0">
                <a:solidFill>
                  <a:srgbClr val="00009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/</a:t>
            </a:r>
            <a:r>
              <a:rPr lang="en-GB" altLang="de-DE" sz="2400" kern="1200" dirty="0" err="1" smtClean="0">
                <a:solidFill>
                  <a:srgbClr val="00009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ViLTE</a:t>
            </a:r>
            <a:r>
              <a:rPr lang="en-GB" altLang="de-DE" sz="2400" kern="1200" dirty="0" smtClean="0">
                <a:solidFill>
                  <a:srgbClr val="00009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 INTEROPERABILITY</a:t>
            </a:r>
            <a:r>
              <a:rPr lang="en-GB" altLang="de-DE" dirty="0" smtClean="0">
                <a:solidFill>
                  <a:schemeClr val="tx2"/>
                </a:solidFill>
              </a:rPr>
              <a:t/>
            </a:r>
            <a:br>
              <a:rPr lang="en-GB" altLang="de-DE" dirty="0" smtClean="0">
                <a:solidFill>
                  <a:schemeClr val="tx2"/>
                </a:solidFill>
              </a:rPr>
            </a:br>
            <a:r>
              <a:rPr lang="en-GB" altLang="de-DE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256381" y="1254079"/>
            <a:ext cx="7772400" cy="46933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ts val="2400"/>
              </a:spcBef>
              <a:buNone/>
              <a:defRPr/>
            </a:pP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Make the best use of ITU-T standardization process to ensure the international interoperability of services</a:t>
            </a:r>
          </a:p>
          <a:p>
            <a:pPr>
              <a:spcBef>
                <a:spcPts val="2400"/>
              </a:spcBef>
              <a:defRPr/>
            </a:pPr>
            <a:r>
              <a:rPr lang="en-GB" altLang="de-DE" sz="24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Join efforts with other </a:t>
            </a: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SDOs (such as ETSI TC INT) </a:t>
            </a:r>
            <a:r>
              <a:rPr lang="en-GB" altLang="de-DE" sz="24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to maximize the resources available to perform this work</a:t>
            </a:r>
          </a:p>
          <a:p>
            <a:pPr>
              <a:spcBef>
                <a:spcPts val="2400"/>
              </a:spcBef>
              <a:defRPr/>
            </a:pP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Endorse and adapt the current </a:t>
            </a:r>
            <a:r>
              <a:rPr lang="en-GB" altLang="de-DE" sz="24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ETSI IMS standards which are needed for the </a:t>
            </a: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interoperability according </a:t>
            </a:r>
            <a:r>
              <a:rPr lang="en-GB" altLang="de-DE" sz="24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to the ITU-T NGN </a:t>
            </a: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architecture</a:t>
            </a:r>
            <a:endParaRPr lang="en-GB" altLang="de-DE" sz="2400" kern="1200" dirty="0">
              <a:solidFill>
                <a:srgbClr val="00009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ts val="2400"/>
              </a:spcBef>
              <a:defRPr/>
            </a:pP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Develop the missing IMS conformance test specifications for </a:t>
            </a:r>
            <a:r>
              <a:rPr lang="en-GB" altLang="de-DE" sz="24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the user and network </a:t>
            </a: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sides</a:t>
            </a:r>
          </a:p>
        </p:txBody>
      </p:sp>
    </p:spTree>
    <p:extLst>
      <p:ext uri="{BB962C8B-B14F-4D97-AF65-F5344CB8AC3E}">
        <p14:creationId xmlns:p14="http://schemas.microsoft.com/office/powerpoint/2010/main" val="108950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317166" y="540258"/>
            <a:ext cx="6264696" cy="8635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l"/>
            <a:r>
              <a:rPr lang="en-GB" altLang="de-DE" sz="2400" kern="1200" dirty="0" smtClean="0">
                <a:solidFill>
                  <a:srgbClr val="00009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PLANS FOR ITU-T SG11 MEETING ON SIP-IMS AND </a:t>
            </a:r>
            <a:r>
              <a:rPr lang="en-GB" altLang="de-DE" sz="2400" kern="1200" dirty="0" err="1" smtClean="0">
                <a:solidFill>
                  <a:srgbClr val="00009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>VoLTE</a:t>
            </a:r>
            <a:r>
              <a:rPr lang="en-GB" altLang="de-DE" sz="2400" kern="1200" dirty="0" smtClean="0">
                <a:solidFill>
                  <a:srgbClr val="00009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  <a:t/>
            </a:r>
            <a:br>
              <a:rPr lang="en-GB" altLang="de-DE" sz="2400" kern="1200" dirty="0" smtClean="0">
                <a:solidFill>
                  <a:srgbClr val="00009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rPr>
            </a:br>
            <a:r>
              <a:rPr lang="en-GB" altLang="de-DE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179512" y="1700808"/>
            <a:ext cx="8856984" cy="345638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altLang="de-DE" sz="20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iscuss the following items during ITU-T SG11 meeting (2-11 Dec 2015):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 </a:t>
            </a:r>
            <a:r>
              <a:rPr lang="en-US" altLang="de-DE" sz="20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new draft 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ITU-T Recommendation </a:t>
            </a:r>
            <a:r>
              <a:rPr lang="en-GB" altLang="de-DE" sz="2000" i="1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</a:t>
            </a:r>
            <a:r>
              <a:rPr lang="en-GB" altLang="de-DE" sz="2000" i="1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Framework of interconnection of </a:t>
            </a:r>
            <a:r>
              <a:rPr lang="en-GB" altLang="de-DE" sz="2000" i="1" kern="1200" dirty="0" err="1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VoLTE</a:t>
            </a:r>
            <a:r>
              <a:rPr lang="en-GB" altLang="de-DE" sz="2000" i="1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/</a:t>
            </a:r>
            <a:r>
              <a:rPr lang="en-GB" altLang="de-DE" sz="2000" i="1" kern="1200" dirty="0" err="1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ViLTE</a:t>
            </a:r>
            <a:r>
              <a:rPr lang="en-GB" altLang="de-DE" sz="2000" i="1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-based networks</a:t>
            </a:r>
            <a:r>
              <a:rPr lang="en-GB" altLang="de-DE" sz="2000" i="1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”, </a:t>
            </a:r>
            <a:r>
              <a:rPr lang="en-GB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which aims to enable a gap analysis of requirements for </a:t>
            </a:r>
            <a:r>
              <a:rPr lang="en-GB" altLang="de-DE" sz="2000" kern="1200" dirty="0" err="1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VoLTE</a:t>
            </a:r>
            <a:r>
              <a:rPr lang="en-GB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/</a:t>
            </a:r>
            <a:r>
              <a:rPr lang="en-GB" altLang="de-DE" sz="2000" kern="1200" dirty="0" err="1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ViLTE</a:t>
            </a:r>
            <a:r>
              <a:rPr lang="en-GB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-based networks </a:t>
            </a:r>
            <a:r>
              <a:rPr lang="en-GB" altLang="de-DE" sz="2000" i="1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(see next slide).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 revision of the ITU-T Q.1912.5 </a:t>
            </a:r>
            <a:r>
              <a:rPr lang="en-GB" altLang="de-DE" sz="2000" i="1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de-DE" sz="2000" i="1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Interworking between SIP and BICC protocol or ISDN User Part</a:t>
            </a:r>
            <a:r>
              <a:rPr lang="en-GB" altLang="de-DE" sz="2000" i="1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en-GB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according to the IMS requirements.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 </a:t>
            </a:r>
            <a:r>
              <a:rPr lang="en-GB" altLang="de-DE" sz="20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Collaboration agreement between ITU-T SG11 and ETSI TC INT to develop technically aligned standards on </a:t>
            </a:r>
            <a:r>
              <a:rPr lang="en-GB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SIP-IMS, </a:t>
            </a:r>
            <a:r>
              <a:rPr lang="en-GB" altLang="de-DE" sz="2000" kern="1200" dirty="0" err="1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VoLTE</a:t>
            </a:r>
            <a:r>
              <a:rPr lang="en-GB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interconnection and Internet speed measurement.</a:t>
            </a:r>
            <a:endParaRPr lang="en-GB" altLang="de-DE" kern="1200" dirty="0" smtClean="0">
              <a:solidFill>
                <a:srgbClr val="00009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57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226151" y="488701"/>
            <a:ext cx="8496944" cy="12961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n-GB" altLang="en-US" sz="2400" kern="1200" dirty="0" smtClean="0">
                <a:solidFill>
                  <a:srgbClr val="000090"/>
                </a:solidFill>
                <a:ea typeface="ＭＳ Ｐゴシック" panose="020B0600070205080204" pitchFamily="34" charset="-128"/>
                <a:cs typeface="+mn-cs"/>
              </a:rPr>
              <a:t>NEW DRAFT ITU-T RECOMMENDATION</a:t>
            </a:r>
            <a:br>
              <a:rPr lang="en-GB" altLang="en-US" sz="2400" kern="1200" dirty="0" smtClean="0">
                <a:solidFill>
                  <a:srgbClr val="000090"/>
                </a:solidFill>
                <a:ea typeface="ＭＳ Ｐゴシック" panose="020B0600070205080204" pitchFamily="34" charset="-128"/>
                <a:cs typeface="+mn-cs"/>
              </a:rPr>
            </a:br>
            <a:r>
              <a:rPr lang="en-GB" altLang="de-DE" sz="2400" i="1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Framework </a:t>
            </a:r>
            <a:r>
              <a:rPr lang="en-GB" altLang="de-DE" sz="2400" i="1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of interconnection of </a:t>
            </a:r>
            <a:r>
              <a:rPr lang="en-GB" altLang="de-DE" sz="2400" i="1" kern="1200" dirty="0" err="1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VoLTE</a:t>
            </a:r>
            <a:r>
              <a:rPr lang="en-GB" altLang="de-DE" sz="2400" i="1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/</a:t>
            </a:r>
            <a:r>
              <a:rPr lang="en-GB" altLang="de-DE" sz="2400" i="1" kern="1200" dirty="0" err="1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ViLTE</a:t>
            </a:r>
            <a:r>
              <a:rPr lang="en-GB" altLang="de-DE" sz="2400" i="1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-based </a:t>
            </a:r>
            <a:r>
              <a:rPr lang="en-GB" altLang="de-DE" sz="2400" i="1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networks</a:t>
            </a:r>
            <a:endParaRPr lang="en-GB" altLang="en-US" sz="2400" kern="1200" dirty="0">
              <a:solidFill>
                <a:srgbClr val="000090"/>
              </a:solidFill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" name="Inhaltsplatzhalter 3"/>
          <p:cNvSpPr>
            <a:spLocks noGrp="1"/>
          </p:cNvSpPr>
          <p:nvPr>
            <p:ph idx="1"/>
          </p:nvPr>
        </p:nvSpPr>
        <p:spPr bwMode="auto">
          <a:xfrm>
            <a:off x="323528" y="1772816"/>
            <a:ext cx="8496944" cy="4608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en-GB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The content of the proposed ITU-T Recommendation</a:t>
            </a:r>
            <a:r>
              <a:rPr lang="en-GB" altLang="de-DE" sz="2000" i="1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en-GB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includes:</a:t>
            </a:r>
          </a:p>
          <a:p>
            <a:pPr marL="900113">
              <a:spcBef>
                <a:spcPts val="1200"/>
              </a:spcBef>
            </a:pP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General description of the interconnection of the </a:t>
            </a:r>
            <a:r>
              <a:rPr lang="en-US" altLang="de-DE" sz="2000" kern="1200" dirty="0" err="1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VoLTE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-based networks	</a:t>
            </a:r>
          </a:p>
          <a:p>
            <a:pPr marL="900113">
              <a:spcBef>
                <a:spcPts val="1200"/>
              </a:spcBef>
            </a:pP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Network architecture of interconnected </a:t>
            </a:r>
            <a:r>
              <a:rPr lang="en-US" altLang="de-DE" sz="2000" kern="1200" dirty="0" err="1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VoLTE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-based networks	</a:t>
            </a:r>
          </a:p>
          <a:p>
            <a:pPr marL="900113">
              <a:spcBef>
                <a:spcPts val="1200"/>
              </a:spcBef>
            </a:pP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Scenarios of e2e </a:t>
            </a:r>
            <a:r>
              <a:rPr lang="en-US" altLang="de-DE" sz="2000" kern="1200" dirty="0" err="1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VoLTE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/</a:t>
            </a:r>
            <a:r>
              <a:rPr lang="en-US" altLang="de-DE" sz="2000" kern="1200" dirty="0" err="1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ViLTE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communications on domestic and international levels			</a:t>
            </a:r>
          </a:p>
          <a:p>
            <a:pPr marL="900113">
              <a:spcBef>
                <a:spcPts val="1200"/>
              </a:spcBef>
            </a:pP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Interconnection scenarios	</a:t>
            </a:r>
          </a:p>
          <a:p>
            <a:pPr marL="900113">
              <a:spcBef>
                <a:spcPts val="1200"/>
              </a:spcBef>
            </a:pP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Requirements to signaling protocol used on interconnection</a:t>
            </a:r>
          </a:p>
          <a:p>
            <a:pPr marL="900113">
              <a:spcBef>
                <a:spcPts val="1200"/>
              </a:spcBef>
            </a:pP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Use cases of the implementation </a:t>
            </a:r>
            <a:r>
              <a:rPr lang="en-US" altLang="de-DE" sz="2000" kern="1200" dirty="0" err="1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VoLTE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/</a:t>
            </a:r>
            <a:r>
              <a:rPr lang="en-US" altLang="de-DE" sz="2000" kern="1200" dirty="0" err="1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ViLTE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on the existing operators’ networks</a:t>
            </a:r>
            <a:endParaRPr lang="en-GB" altLang="de-DE" sz="2000" kern="1200" dirty="0">
              <a:solidFill>
                <a:srgbClr val="00009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77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166255" y="597151"/>
            <a:ext cx="2214207" cy="4757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 sz="2400" kern="1200" dirty="0" smtClean="0">
                <a:solidFill>
                  <a:srgbClr val="000090"/>
                </a:solidFill>
                <a:ea typeface="ＭＳ Ｐゴシック" panose="020B0600070205080204" pitchFamily="34" charset="-128"/>
                <a:cs typeface="+mn-cs"/>
              </a:rPr>
              <a:t>FUTURE PLANS</a:t>
            </a:r>
            <a:endParaRPr lang="en-GB" altLang="en-US" sz="2400" kern="1200" dirty="0">
              <a:solidFill>
                <a:srgbClr val="000090"/>
              </a:solidFill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" name="Inhaltsplatzhalter 3"/>
          <p:cNvSpPr>
            <a:spLocks noGrp="1"/>
          </p:cNvSpPr>
          <p:nvPr>
            <p:ph idx="1"/>
          </p:nvPr>
        </p:nvSpPr>
        <p:spPr bwMode="auto">
          <a:xfrm>
            <a:off x="251520" y="1340768"/>
            <a:ext cx="8496944" cy="43194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altLang="de-DE" sz="28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To discuss contributions on </a:t>
            </a:r>
            <a:r>
              <a:rPr lang="en-US" altLang="de-DE" sz="2800" dirty="0" err="1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VoLTE</a:t>
            </a:r>
            <a:r>
              <a:rPr lang="en-US" altLang="de-DE" sz="28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and SIP-IMS submitted to the forthcoming ITU-T SG11 meeting (2-11 December 2015)</a:t>
            </a:r>
            <a:endParaRPr lang="en-GB" altLang="de-DE" sz="2800" dirty="0">
              <a:solidFill>
                <a:srgbClr val="00009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42900" lvl="1" indent="-342900">
              <a:spcBef>
                <a:spcPts val="1800"/>
              </a:spcBef>
              <a:spcAft>
                <a:spcPts val="1200"/>
              </a:spcAft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altLang="de-DE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To finalize </a:t>
            </a:r>
            <a:r>
              <a:rPr lang="en-US" altLang="de-DE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SIP-IMS standardization work plan by WTSA-16</a:t>
            </a:r>
            <a:endParaRPr lang="en-GB" altLang="de-DE" dirty="0">
              <a:solidFill>
                <a:srgbClr val="00009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342900" lvl="1" indent="-342900">
              <a:spcBef>
                <a:spcPts val="1800"/>
              </a:spcBef>
              <a:spcAft>
                <a:spcPts val="1200"/>
              </a:spcAft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altLang="de-DE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To develop test specifications for signalling protocols used for interconnection of the </a:t>
            </a:r>
            <a:r>
              <a:rPr lang="en-GB" altLang="de-DE" dirty="0" err="1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VoLTE</a:t>
            </a:r>
            <a:r>
              <a:rPr lang="en-GB" altLang="de-DE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-based </a:t>
            </a:r>
            <a:r>
              <a:rPr lang="en-GB" altLang="de-DE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networks</a:t>
            </a:r>
            <a:endParaRPr lang="en-GB" altLang="de-DE" dirty="0">
              <a:solidFill>
                <a:srgbClr val="00009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22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3"/>
          <p:cNvSpPr>
            <a:spLocks noGrp="1"/>
          </p:cNvSpPr>
          <p:nvPr>
            <p:ph idx="1"/>
          </p:nvPr>
        </p:nvSpPr>
        <p:spPr bwMode="auto">
          <a:xfrm>
            <a:off x="312409" y="1723912"/>
            <a:ext cx="8496944" cy="374441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All interested parties are invited to participate in ITU-T SG11. The discussion of the new draft Recommendation will be held during Question 2/11 meeting, scheduled on 4 December 2015 (starts 14:30 in ITU HQ, Geneva).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Remote participation may be provided upon request.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Online registration</a:t>
            </a: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is available on the SG11 </a:t>
            </a: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web page</a:t>
            </a: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For more information, please, contact </a:t>
            </a:r>
            <a:r>
              <a:rPr lang="en-GB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  <a:hlinkClick r:id="rId4"/>
              </a:rPr>
              <a:t>tsbsg11@itu.int</a:t>
            </a:r>
            <a:endParaRPr lang="en-GB" altLang="de-DE" sz="2400" kern="1200" dirty="0">
              <a:solidFill>
                <a:srgbClr val="00009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spcBef>
                <a:spcPts val="2400"/>
              </a:spcBef>
              <a:buNone/>
            </a:pPr>
            <a:endParaRPr lang="en-GB" altLang="de-DE" sz="2400" kern="1200" dirty="0" smtClean="0">
              <a:solidFill>
                <a:srgbClr val="00009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 bwMode="auto">
          <a:xfrm>
            <a:off x="240299" y="544686"/>
            <a:ext cx="6444716" cy="8640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altLang="en-US" sz="2400" kern="1200" dirty="0" smtClean="0">
                <a:solidFill>
                  <a:srgbClr val="000090"/>
                </a:solidFill>
                <a:ea typeface="ＭＳ Ｐゴシック" panose="020B0600070205080204" pitchFamily="34" charset="-128"/>
                <a:cs typeface="+mn-cs"/>
              </a:rPr>
              <a:t>ALL STAKEHOLDERS ARE INVITED TO JOIN THE DISCUSSION IN ITU-T SG11</a:t>
            </a:r>
            <a:endParaRPr lang="en-GB" altLang="en-US" sz="2400" kern="1200" dirty="0">
              <a:solidFill>
                <a:srgbClr val="000090"/>
              </a:solidFill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3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33100" y="1895566"/>
            <a:ext cx="8143875" cy="1285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defRPr/>
            </a:pPr>
            <a:r>
              <a:rPr lang="en-GB" smtClean="0"/>
              <a:t>Thank you!</a:t>
            </a:r>
            <a:endParaRPr lang="en-GB" dirty="0" smtClean="0"/>
          </a:p>
        </p:txBody>
      </p:sp>
      <p:sp>
        <p:nvSpPr>
          <p:cNvPr id="3" name="Rectangle 3" descr="5%"/>
          <p:cNvSpPr txBox="1">
            <a:spLocks noChangeArrowheads="1"/>
          </p:cNvSpPr>
          <p:nvPr/>
        </p:nvSpPr>
        <p:spPr bwMode="auto">
          <a:xfrm>
            <a:off x="333100" y="4141184"/>
            <a:ext cx="6400800" cy="156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9600" b="1" dirty="0"/>
              <a:t>Martin </a:t>
            </a:r>
            <a:r>
              <a:rPr lang="en-US" sz="9600" b="1" dirty="0" smtClean="0"/>
              <a:t>Brand</a:t>
            </a:r>
            <a:endParaRPr lang="en-US" sz="9600" b="1" dirty="0"/>
          </a:p>
          <a:p>
            <a:pPr marL="0" indent="0">
              <a:buNone/>
            </a:pPr>
            <a:r>
              <a:rPr lang="en-US" sz="9600" b="1" dirty="0"/>
              <a:t>Vice Chairman of SG11, Chairman of WP 4/11</a:t>
            </a:r>
          </a:p>
          <a:p>
            <a:pPr marL="0" indent="0">
              <a:buNone/>
            </a:pPr>
            <a:r>
              <a:rPr lang="en-US" sz="9600" b="1" dirty="0"/>
              <a:t>A1 Telekom Austria AG </a:t>
            </a:r>
            <a:r>
              <a:rPr lang="en-US" sz="9600" b="1" dirty="0" smtClean="0">
                <a:hlinkClick r:id="rId2"/>
              </a:rPr>
              <a:t>martin.brand@a1telekom.at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106312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5306" y="773126"/>
            <a:ext cx="8352928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2400"/>
              </a:spcAft>
              <a:defRPr/>
            </a:pPr>
            <a:r>
              <a:rPr lang="en-US" sz="2400" b="1" kern="0" dirty="0">
                <a:solidFill>
                  <a:srgbClr val="000099"/>
                </a:solidFill>
                <a:latin typeface="Verdana"/>
                <a:ea typeface="ＭＳ Ｐゴシック" panose="020B0600070205080204" pitchFamily="34" charset="-128"/>
              </a:rPr>
              <a:t>Content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altLang="de-DE" sz="2400" dirty="0" smtClean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Background and general issues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Current 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ITU-T activities </a:t>
            </a:r>
            <a:r>
              <a:rPr lang="en-US" sz="2400" dirty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on SIP-IMS conformity </a:t>
            </a:r>
            <a:r>
              <a:rPr lang="en-US" sz="2400" dirty="0" smtClean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assessment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altLang="de-DE" sz="2400" dirty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Actions needed by </a:t>
            </a:r>
            <a:r>
              <a:rPr lang="en-US" altLang="de-DE" sz="2400" dirty="0" smtClean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ITU-T </a:t>
            </a:r>
            <a:r>
              <a:rPr lang="en-US" altLang="de-DE" sz="2400" dirty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to achieve SIP-IMS interoperability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GB" sz="2400" dirty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Steps towards </a:t>
            </a:r>
            <a:r>
              <a:rPr lang="en-GB" altLang="de-DE" sz="2400" dirty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IMS and </a:t>
            </a:r>
            <a:r>
              <a:rPr lang="en-GB" altLang="de-DE" sz="2400" dirty="0" err="1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VoLTE</a:t>
            </a:r>
            <a:r>
              <a:rPr lang="en-GB" altLang="de-DE" sz="2400" dirty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/</a:t>
            </a:r>
            <a:r>
              <a:rPr lang="en-GB" altLang="de-DE" sz="2400" dirty="0" err="1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ViLTE</a:t>
            </a:r>
            <a:r>
              <a:rPr lang="en-GB" altLang="de-DE" sz="2400" dirty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 interoperability and </a:t>
            </a:r>
            <a:r>
              <a:rPr lang="en-GB" altLang="de-DE" sz="2400" dirty="0" smtClean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interconnection</a:t>
            </a:r>
          </a:p>
          <a:p>
            <a:pPr marL="457200" indent="-457200" defTabSz="914400" eaLnBrk="0" fontAlgn="base" hangingPunct="0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GB" sz="2400" dirty="0" smtClean="0">
                <a:solidFill>
                  <a:srgbClr val="3333CC">
                    <a:lumMod val="75000"/>
                  </a:srgbClr>
                </a:solidFill>
                <a:latin typeface="Arial" charset="0"/>
                <a:ea typeface="ＭＳ Ｐゴシック" panose="020B0600070205080204" pitchFamily="34" charset="-128"/>
              </a:rPr>
              <a:t>Future plans of ITU-T SG11</a:t>
            </a:r>
            <a:endParaRPr lang="en-GB" sz="2400" dirty="0">
              <a:solidFill>
                <a:srgbClr val="3333CC">
                  <a:lumMod val="75000"/>
                </a:srgbClr>
              </a:solidFill>
              <a:latin typeface="Arial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14" y="423181"/>
            <a:ext cx="2253581" cy="5397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kern="0" dirty="0" smtClean="0">
                <a:solidFill>
                  <a:srgbClr val="000099"/>
                </a:solidFill>
                <a:latin typeface="Verdana"/>
                <a:ea typeface="ＭＳ Ｐゴシック" panose="020B0600070205080204" pitchFamily="34" charset="-128"/>
                <a:cs typeface="+mn-cs"/>
              </a:rPr>
              <a:t>BACKGROUND</a:t>
            </a:r>
            <a:endParaRPr lang="en-US" sz="2000" kern="0" dirty="0">
              <a:solidFill>
                <a:srgbClr val="000099"/>
              </a:solidFill>
              <a:latin typeface="Verdana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39424"/>
            <a:ext cx="8713788" cy="449055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sz="20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Most telecom operators have already implemented the IMS platform, connecting their customer’s Terminal Equipment (TE) through SIP-IMS protocol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sz="20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Different implementation of SIP-IMS protocols 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may result in additional </a:t>
            </a:r>
            <a:r>
              <a:rPr lang="en-US" altLang="de-DE" sz="20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operator’s efforts (budgets) to adapt TE to the installed IMS platform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sz="20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The roaming 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for </a:t>
            </a:r>
            <a:r>
              <a:rPr lang="en-US" altLang="de-DE" sz="2000" kern="1200" dirty="0" err="1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VoLTE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-based services among </a:t>
            </a:r>
            <a:r>
              <a:rPr lang="en-US" altLang="de-DE" sz="2000" kern="12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operators </a:t>
            </a:r>
            <a:r>
              <a:rPr lang="en-US" altLang="de-DE" sz="20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is not </a:t>
            </a:r>
            <a:r>
              <a:rPr lang="en-US" altLang="de-DE" sz="20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guaranteed </a:t>
            </a:r>
            <a:r>
              <a:rPr lang="en-US" altLang="de-DE" sz="2000" dirty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due 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to the different implementations/options of </a:t>
            </a:r>
            <a:r>
              <a:rPr lang="en-US" altLang="de-DE" sz="2000" kern="1200" dirty="0" err="1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VoLTE</a:t>
            </a:r>
            <a:r>
              <a:rPr lang="en-US" altLang="de-DE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, the lack of unified standardized interconnection requirements and signaling protocols</a:t>
            </a:r>
            <a:endParaRPr lang="en-US" altLang="de-DE" sz="2000" kern="1200" dirty="0">
              <a:solidFill>
                <a:srgbClr val="00009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International standards (such as ITU-T Recommendations) are the best tool to achieve interconnection between worldwide telecom operators</a:t>
            </a:r>
            <a:endParaRPr lang="en-US" altLang="en-US" sz="2000" i="1" kern="1200" dirty="0">
              <a:solidFill>
                <a:srgbClr val="00009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971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556792"/>
            <a:ext cx="8713788" cy="388843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E438A"/>
              </a:buClr>
              <a:buSzPct val="110000"/>
              <a:buFont typeface="Wingdings" panose="05000000000000000000" pitchFamily="2" charset="2"/>
              <a:buChar char="§"/>
              <a:defRPr sz="3200">
                <a:solidFill>
                  <a:srgbClr val="5C5C5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anose="05000000000000000000" pitchFamily="2" charset="2"/>
              <a:buChar char="Ø"/>
              <a:defRPr sz="2800">
                <a:solidFill>
                  <a:srgbClr val="5C5C5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Font typeface="Wingdings" panose="05000000000000000000" pitchFamily="2" charset="2"/>
              <a:buChar char="§"/>
              <a:defRPr sz="2400">
                <a:solidFill>
                  <a:srgbClr val="5C5C5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+mn-lt"/>
              </a:defRPr>
            </a:lvl9pPr>
          </a:lstStyle>
          <a:p>
            <a:pPr defTabSz="9144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sz="2400" b="1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Interoperability issues</a:t>
            </a:r>
            <a:r>
              <a:rPr lang="en-US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related to impossibility of terminal equipment to establish e2e voice or video sessions due to incompatibility of their codecs (transcoding is needed).</a:t>
            </a:r>
          </a:p>
          <a:p>
            <a:pPr defTabSz="91440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altLang="de-DE" sz="2400" b="1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Interconnection issues</a:t>
            </a:r>
            <a:r>
              <a:rPr lang="en-US" altLang="de-DE" sz="2400" kern="1200" dirty="0" smtClean="0">
                <a:solidFill>
                  <a:srgbClr val="00009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(roaming) related to impossibility of establishing e2e connection between two operators due to the lack of the agreed interconnection procedures (scenarios of the interconnection) and different implementations of signaling protocols</a:t>
            </a:r>
            <a:endParaRPr lang="en-US" altLang="en-US" sz="2400" kern="1200" dirty="0">
              <a:solidFill>
                <a:srgbClr val="00009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7779" y="672147"/>
            <a:ext cx="7205433" cy="53975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5BA2"/>
                </a:solidFill>
                <a:latin typeface="Verdana" pitchFamily="34" charset="0"/>
              </a:defRPr>
            </a:lvl9pPr>
          </a:lstStyle>
          <a:p>
            <a:pPr algn="l" defTabSz="914400">
              <a:defRPr/>
            </a:pPr>
            <a:r>
              <a:rPr lang="en-US" sz="2000" kern="0" dirty="0" smtClean="0">
                <a:solidFill>
                  <a:srgbClr val="000099"/>
                </a:solidFill>
                <a:latin typeface="Verdana"/>
                <a:ea typeface="ＭＳ Ｐゴシック" panose="020B0600070205080204" pitchFamily="34" charset="-128"/>
                <a:cs typeface="+mn-cs"/>
              </a:rPr>
              <a:t>GENERAL ISSUES</a:t>
            </a:r>
            <a:endParaRPr lang="en-US" sz="2000" kern="0" dirty="0">
              <a:solidFill>
                <a:srgbClr val="000099"/>
              </a:solidFill>
              <a:latin typeface="Verdana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6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900113" y="3284538"/>
            <a:ext cx="7416800" cy="167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3200" b="1">
                <a:solidFill>
                  <a:srgbClr val="000090"/>
                </a:solidFill>
                <a:latin typeface="Verdana" panose="020B0604030504040204" pitchFamily="34" charset="0"/>
              </a:rPr>
              <a:t>SIP-IMS conformance testing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1800" b="1">
                <a:solidFill>
                  <a:srgbClr val="000090"/>
                </a:solidFill>
              </a:rPr>
              <a:t>under Q11/11 “Protocols and networks test specifications; frameworks and methodologies”</a:t>
            </a:r>
            <a:endParaRPr lang="en-US" altLang="en-US" sz="3200" b="1">
              <a:solidFill>
                <a:srgbClr val="000090"/>
              </a:solidFill>
              <a:latin typeface="Verdana" panose="020B060403050404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en-US" sz="3200" b="1">
              <a:solidFill>
                <a:srgbClr val="000090"/>
              </a:solidFill>
              <a:latin typeface="Verdana" panose="020B0604030504040204" pitchFamily="34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US" altLang="en-US" sz="1400" b="1" i="1">
                <a:solidFill>
                  <a:srgbClr val="000090"/>
                </a:solidFill>
                <a:latin typeface="Verdana" panose="020B0604030504040204" pitchFamily="34" charset="0"/>
                <a:hlinkClick r:id="rId2"/>
              </a:rPr>
              <a:t>http://www.itu.int/en/ITU-T/C-I/Pages/SIP/IMS.aspx</a:t>
            </a:r>
            <a:endParaRPr lang="en-US" altLang="en-US" sz="1400" b="1" i="1">
              <a:solidFill>
                <a:srgbClr val="000090"/>
              </a:solidFill>
              <a:latin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836613"/>
            <a:ext cx="3240087" cy="223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24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584" y="559533"/>
            <a:ext cx="54032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90"/>
                </a:solidFill>
              </a:rPr>
              <a:t>OBJECTIVES OF SIP-IMS STANDARDIZATION PLAN</a:t>
            </a:r>
            <a:endParaRPr lang="en-US" sz="2000" b="1" dirty="0">
              <a:solidFill>
                <a:srgbClr val="00009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1007394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90"/>
                </a:solidFill>
              </a:rPr>
              <a:t>Collect </a:t>
            </a:r>
            <a:r>
              <a:rPr lang="en-US" sz="2000" dirty="0">
                <a:solidFill>
                  <a:srgbClr val="000090"/>
                </a:solidFill>
              </a:rPr>
              <a:t>all standards on SIP-IMS profile in ITU-T and amend it with missing </a:t>
            </a:r>
            <a:r>
              <a:rPr lang="en-US" sz="2000" dirty="0" smtClean="0">
                <a:solidFill>
                  <a:srgbClr val="000090"/>
                </a:solidFill>
              </a:rPr>
              <a:t>standards</a:t>
            </a:r>
            <a:br>
              <a:rPr lang="en-US" sz="2000" dirty="0" smtClean="0">
                <a:solidFill>
                  <a:srgbClr val="000090"/>
                </a:solidFill>
              </a:rPr>
            </a:br>
            <a:r>
              <a:rPr lang="en-US" altLang="de-DE" sz="2000" i="1" dirty="0">
                <a:solidFill>
                  <a:srgbClr val="000090"/>
                </a:solidFill>
              </a:rPr>
              <a:t>(e.g. requirements, test specifications, use cases, etc.)</a:t>
            </a:r>
            <a:endParaRPr lang="en-US" sz="2000" dirty="0">
              <a:solidFill>
                <a:srgbClr val="000090"/>
              </a:solidFill>
            </a:endParaRP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90"/>
                </a:solidFill>
              </a:rPr>
              <a:t>Establish a framework for the </a:t>
            </a:r>
            <a:r>
              <a:rPr lang="en-US" sz="2000" dirty="0">
                <a:solidFill>
                  <a:srgbClr val="000090"/>
                </a:solidFill>
              </a:rPr>
              <a:t>conformity assessment </a:t>
            </a:r>
            <a:r>
              <a:rPr lang="en-US" sz="2000" dirty="0" smtClean="0">
                <a:solidFill>
                  <a:srgbClr val="000090"/>
                </a:solidFill>
              </a:rPr>
              <a:t>of </a:t>
            </a:r>
            <a:r>
              <a:rPr lang="en-US" sz="2000" dirty="0">
                <a:solidFill>
                  <a:srgbClr val="000090"/>
                </a:solidFill>
              </a:rPr>
              <a:t>SIP-IMS profile which may be used by </a:t>
            </a:r>
            <a:r>
              <a:rPr lang="en-US" sz="2000" dirty="0" smtClean="0">
                <a:solidFill>
                  <a:srgbClr val="000090"/>
                </a:solidFill>
              </a:rPr>
              <a:t>all fixed telecom operators in the world </a:t>
            </a:r>
            <a:r>
              <a:rPr lang="en-US" sz="2000" dirty="0">
                <a:solidFill>
                  <a:srgbClr val="000090"/>
                </a:solidFill>
              </a:rPr>
              <a:t>for testing </a:t>
            </a:r>
            <a:r>
              <a:rPr lang="en-US" sz="2000" dirty="0" smtClean="0">
                <a:solidFill>
                  <a:srgbClr val="000090"/>
                </a:solidFill>
              </a:rPr>
              <a:t>equipment </a:t>
            </a:r>
            <a:r>
              <a:rPr lang="en-US" sz="2000" dirty="0">
                <a:solidFill>
                  <a:srgbClr val="000090"/>
                </a:solidFill>
              </a:rPr>
              <a:t>based on SIP-IMS </a:t>
            </a:r>
            <a:r>
              <a:rPr lang="en-US" sz="2000" dirty="0" smtClean="0">
                <a:solidFill>
                  <a:srgbClr val="000090"/>
                </a:solidFill>
              </a:rPr>
              <a:t>profile</a:t>
            </a:r>
            <a:endParaRPr lang="en-US" sz="2000" dirty="0">
              <a:solidFill>
                <a:srgbClr val="000090"/>
              </a:solidFill>
            </a:endParaRP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altLang="de-DE" sz="2000" dirty="0" smtClean="0">
                <a:solidFill>
                  <a:srgbClr val="000090"/>
                </a:solidFill>
              </a:rPr>
              <a:t>Support the conformity </a:t>
            </a:r>
            <a:r>
              <a:rPr lang="en-US" altLang="de-DE" sz="2000" dirty="0">
                <a:solidFill>
                  <a:srgbClr val="000090"/>
                </a:solidFill>
              </a:rPr>
              <a:t>assessment of </a:t>
            </a:r>
            <a:r>
              <a:rPr lang="en-US" altLang="de-DE" sz="2000" dirty="0" smtClean="0">
                <a:solidFill>
                  <a:srgbClr val="000090"/>
                </a:solidFill>
              </a:rPr>
              <a:t>equipment against ITU-T Recommendations on SIP-IMS profile</a:t>
            </a:r>
            <a:r>
              <a:rPr lang="en-US" altLang="de-DE" sz="2000" dirty="0">
                <a:solidFill>
                  <a:srgbClr val="000090"/>
                </a:solidFill>
              </a:rPr>
              <a:t/>
            </a:r>
            <a:br>
              <a:rPr lang="en-US" altLang="de-DE" sz="2000" dirty="0">
                <a:solidFill>
                  <a:srgbClr val="000090"/>
                </a:solidFill>
              </a:rPr>
            </a:br>
            <a:r>
              <a:rPr lang="en-US" altLang="de-DE" sz="2000" i="1" dirty="0">
                <a:solidFill>
                  <a:srgbClr val="000090"/>
                </a:solidFill>
              </a:rPr>
              <a:t>(Testing Laboratory and other interested parties are invited</a:t>
            </a:r>
            <a:r>
              <a:rPr lang="en-US" altLang="de-DE" sz="2000" i="1" dirty="0" smtClean="0">
                <a:solidFill>
                  <a:srgbClr val="000090"/>
                </a:solidFill>
              </a:rPr>
              <a:t>)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90"/>
                </a:solidFill>
              </a:rPr>
              <a:t>Create a list of TEs based on SIP-IMS profile which comply with ITU-T Recommendations</a:t>
            </a:r>
            <a:br>
              <a:rPr lang="en-US" sz="2000" dirty="0">
                <a:solidFill>
                  <a:srgbClr val="000090"/>
                </a:solidFill>
              </a:rPr>
            </a:br>
            <a:r>
              <a:rPr lang="en-US" sz="2000" i="1" dirty="0">
                <a:solidFill>
                  <a:srgbClr val="000090"/>
                </a:solidFill>
              </a:rPr>
              <a:t>(e.g. </a:t>
            </a:r>
            <a:r>
              <a:rPr lang="en-US" sz="2000" i="1" dirty="0" err="1">
                <a:solidFill>
                  <a:srgbClr val="000090"/>
                </a:solidFill>
              </a:rPr>
              <a:t>signalling</a:t>
            </a:r>
            <a:r>
              <a:rPr lang="en-US" sz="2000" i="1" dirty="0">
                <a:solidFill>
                  <a:srgbClr val="000090"/>
                </a:solidFill>
              </a:rPr>
              <a:t> protocol, voice </a:t>
            </a:r>
            <a:r>
              <a:rPr lang="en-US" sz="2000" i="1" dirty="0" err="1">
                <a:solidFill>
                  <a:srgbClr val="000090"/>
                </a:solidFill>
              </a:rPr>
              <a:t>QoS</a:t>
            </a:r>
            <a:r>
              <a:rPr lang="en-US" sz="2000" i="1" dirty="0">
                <a:solidFill>
                  <a:srgbClr val="000090"/>
                </a:solidFill>
              </a:rPr>
              <a:t>/</a:t>
            </a:r>
            <a:r>
              <a:rPr lang="en-US" sz="2000" i="1" dirty="0" err="1">
                <a:solidFill>
                  <a:srgbClr val="000090"/>
                </a:solidFill>
              </a:rPr>
              <a:t>QoE</a:t>
            </a:r>
            <a:r>
              <a:rPr lang="en-US" sz="2000" i="1" dirty="0" smtClean="0">
                <a:solidFill>
                  <a:srgbClr val="000090"/>
                </a:solidFill>
              </a:rPr>
              <a:t>)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90"/>
                </a:solidFill>
              </a:rPr>
              <a:t>Align and develop ITU-T Recommendations in collaboration with ETSI TC INT</a:t>
            </a:r>
            <a:endParaRPr lang="en-US" sz="2000" i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5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6715" y="404906"/>
            <a:ext cx="4866725" cy="39615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000090"/>
                </a:solidFill>
                <a:ea typeface="ＭＳ Ｐゴシック" panose="020B0600070205080204" pitchFamily="34" charset="-128"/>
                <a:cs typeface="+mn-cs"/>
              </a:rPr>
              <a:t>WORK PLAN ON SIP-IMS STANDARDIZATION</a:t>
            </a:r>
            <a:endParaRPr lang="en-US" sz="2000" dirty="0">
              <a:solidFill>
                <a:srgbClr val="000090"/>
              </a:solidFill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41" y="861501"/>
            <a:ext cx="7325234" cy="505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820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2"/>
          <p:cNvSpPr>
            <a:spLocks noGrp="1"/>
          </p:cNvSpPr>
          <p:nvPr>
            <p:ph type="title"/>
          </p:nvPr>
        </p:nvSpPr>
        <p:spPr bwMode="auto">
          <a:xfrm>
            <a:off x="251520" y="456445"/>
            <a:ext cx="7596187" cy="954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de-DE" sz="2400" dirty="0" smtClean="0">
                <a:solidFill>
                  <a:srgbClr val="000090"/>
                </a:solidFill>
                <a:ea typeface="ＭＳ Ｐゴシック" panose="020B0600070205080204" pitchFamily="34" charset="-128"/>
              </a:rPr>
              <a:t>ACTIONS NEEDED BY ITU-T TO ACHIEVE </a:t>
            </a:r>
            <a:r>
              <a:rPr lang="en-GB" altLang="de-DE" sz="2400" dirty="0" smtClean="0">
                <a:solidFill>
                  <a:srgbClr val="000090"/>
                </a:solidFill>
                <a:ea typeface="ＭＳ Ｐゴシック" panose="020B0600070205080204" pitchFamily="34" charset="-128"/>
              </a:rPr>
              <a:t>SIP-IMS </a:t>
            </a:r>
            <a:r>
              <a:rPr lang="en-US" altLang="de-DE" sz="2400" dirty="0" smtClean="0">
                <a:solidFill>
                  <a:srgbClr val="000090"/>
                </a:solidFill>
                <a:ea typeface="ＭＳ Ｐゴシック" panose="020B0600070205080204" pitchFamily="34" charset="-128"/>
              </a:rPr>
              <a:t>INTEROPERABILITY</a:t>
            </a:r>
          </a:p>
        </p:txBody>
      </p:sp>
      <p:sp>
        <p:nvSpPr>
          <p:cNvPr id="3" name="Rechteck 5"/>
          <p:cNvSpPr>
            <a:spLocks noChangeArrowheads="1"/>
          </p:cNvSpPr>
          <p:nvPr/>
        </p:nvSpPr>
        <p:spPr bwMode="auto">
          <a:xfrm>
            <a:off x="251520" y="1367434"/>
            <a:ext cx="8640763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00113" indent="-44926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628650" indent="-387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Clr>
                <a:srgbClr val="0E438A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de-DE" sz="1800" dirty="0">
                <a:solidFill>
                  <a:srgbClr val="000090"/>
                </a:solidFill>
              </a:rPr>
              <a:t>To ensure the interoperability between IMS platforms used by operators </a:t>
            </a:r>
            <a:r>
              <a:rPr lang="en-US" altLang="de-DE" sz="1800" dirty="0" smtClean="0">
                <a:solidFill>
                  <a:srgbClr val="000090"/>
                </a:solidFill>
              </a:rPr>
              <a:t>ITU-T SG11 </a:t>
            </a:r>
            <a:r>
              <a:rPr lang="en-US" altLang="de-DE" sz="1800" dirty="0">
                <a:solidFill>
                  <a:srgbClr val="000090"/>
                </a:solidFill>
              </a:rPr>
              <a:t>must define: </a:t>
            </a:r>
          </a:p>
          <a:p>
            <a:pPr lvl="2">
              <a:spcBef>
                <a:spcPts val="1200"/>
              </a:spcBef>
              <a:buClr>
                <a:srgbClr val="0E438A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de-DE" sz="1800" dirty="0">
                <a:solidFill>
                  <a:srgbClr val="000090"/>
                </a:solidFill>
              </a:rPr>
              <a:t>The extension/adaptation of the </a:t>
            </a:r>
            <a:r>
              <a:rPr lang="en-US" altLang="de-DE" sz="1800" dirty="0" smtClean="0">
                <a:solidFill>
                  <a:srgbClr val="000090"/>
                </a:solidFill>
              </a:rPr>
              <a:t>ITU-T Q.1912.5 </a:t>
            </a:r>
            <a:r>
              <a:rPr lang="en-US" altLang="de-DE" sz="1800" dirty="0">
                <a:solidFill>
                  <a:srgbClr val="000090"/>
                </a:solidFill>
              </a:rPr>
              <a:t>interworking and its applications for IMS Platforms (e.g. </a:t>
            </a:r>
            <a:r>
              <a:rPr lang="en-GB" altLang="de-DE" sz="1800" dirty="0">
                <a:solidFill>
                  <a:srgbClr val="000090"/>
                </a:solidFill>
              </a:rPr>
              <a:t>SIP header fields)</a:t>
            </a:r>
          </a:p>
          <a:p>
            <a:pPr lvl="2">
              <a:spcBef>
                <a:spcPts val="1200"/>
              </a:spcBef>
              <a:buClr>
                <a:srgbClr val="0E438A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altLang="de-DE" sz="1800" dirty="0">
                <a:solidFill>
                  <a:srgbClr val="000090"/>
                </a:solidFill>
              </a:rPr>
              <a:t>Internet Protocol (IP) multimedia call control protocol based on Session Initiation Protocol (SIP) and Session Description Protocol (SDP) </a:t>
            </a:r>
            <a:r>
              <a:rPr lang="en-US" altLang="de-DE" sz="1800" dirty="0">
                <a:solidFill>
                  <a:srgbClr val="000090"/>
                </a:solidFill>
              </a:rPr>
              <a:t>the services needed for interconnection</a:t>
            </a:r>
          </a:p>
          <a:p>
            <a:pPr lvl="2">
              <a:spcBef>
                <a:spcPts val="1200"/>
              </a:spcBef>
              <a:buClr>
                <a:srgbClr val="0E438A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altLang="de-DE" sz="1800" dirty="0">
                <a:solidFill>
                  <a:srgbClr val="000090"/>
                </a:solidFill>
              </a:rPr>
              <a:t>Service requirements for the IP multimedia core network 	subsystem </a:t>
            </a:r>
          </a:p>
          <a:p>
            <a:pPr lvl="2">
              <a:spcBef>
                <a:spcPts val="1200"/>
              </a:spcBef>
              <a:buClr>
                <a:srgbClr val="0E438A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altLang="de-DE" sz="1800" dirty="0">
                <a:solidFill>
                  <a:srgbClr val="000090"/>
                </a:solidFill>
              </a:rPr>
              <a:t>Telecommunication management and charging management</a:t>
            </a:r>
            <a:endParaRPr lang="en-US" altLang="de-DE" sz="1800" dirty="0">
              <a:solidFill>
                <a:srgbClr val="000090"/>
              </a:solidFill>
            </a:endParaRPr>
          </a:p>
          <a:p>
            <a:pPr lvl="2">
              <a:spcBef>
                <a:spcPts val="1200"/>
              </a:spcBef>
              <a:buClr>
                <a:srgbClr val="0E438A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altLang="de-DE" sz="1800" dirty="0">
                <a:solidFill>
                  <a:srgbClr val="000090"/>
                </a:solidFill>
              </a:rPr>
              <a:t>SBC functionalities and Security requirements </a:t>
            </a:r>
          </a:p>
          <a:p>
            <a:pPr lvl="2">
              <a:spcBef>
                <a:spcPts val="1200"/>
              </a:spcBef>
              <a:buClr>
                <a:srgbClr val="0E438A"/>
              </a:buClr>
              <a:buSzPct val="110000"/>
              <a:buFont typeface="Arial" panose="020B0604020202020204" pitchFamily="34" charset="0"/>
              <a:buChar char="•"/>
            </a:pPr>
            <a:r>
              <a:rPr lang="en-GB" altLang="ja-JP" sz="1800" dirty="0">
                <a:solidFill>
                  <a:srgbClr val="000090"/>
                </a:solidFill>
              </a:rPr>
              <a:t>ENUM procedures and functionalities in the NGN </a:t>
            </a:r>
          </a:p>
        </p:txBody>
      </p:sp>
    </p:spTree>
    <p:extLst>
      <p:ext uri="{BB962C8B-B14F-4D97-AF65-F5344CB8AC3E}">
        <p14:creationId xmlns:p14="http://schemas.microsoft.com/office/powerpoint/2010/main" val="427564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813" y="1480246"/>
            <a:ext cx="5464175" cy="442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258888" y="1814513"/>
            <a:ext cx="122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3017838"/>
            <a:ext cx="1368425" cy="254000"/>
          </a:xfrm>
          <a:prstGeom prst="rect">
            <a:avLst/>
          </a:prstGeom>
          <a:solidFill>
            <a:srgbClr val="EBF6A8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AT" altLang="de-DE" sz="1000"/>
              <a:t> 24.229 Mx Interface  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684213" y="2082800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500563" y="1651000"/>
            <a:ext cx="1223962" cy="142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>
            <a:off x="684213" y="3306763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611188" y="1722438"/>
            <a:ext cx="1368425" cy="254000"/>
          </a:xfrm>
          <a:prstGeom prst="rect">
            <a:avLst/>
          </a:prstGeom>
          <a:solidFill>
            <a:srgbClr val="EBF6A8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AT" altLang="de-DE" sz="1000"/>
              <a:t> 24.229 Mx Interface  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1258888" y="4308475"/>
            <a:ext cx="1225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>
            <a:off x="684213" y="4576763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188" y="4216400"/>
            <a:ext cx="1368425" cy="254000"/>
          </a:xfrm>
          <a:prstGeom prst="rect">
            <a:avLst/>
          </a:prstGeom>
          <a:solidFill>
            <a:srgbClr val="EBF6A8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AT" altLang="de-DE" sz="1000"/>
              <a:t> 24.229 Mx Interface  </a:t>
            </a:r>
          </a:p>
        </p:txBody>
      </p:sp>
      <p:sp>
        <p:nvSpPr>
          <p:cNvPr id="12" name="Titel 12"/>
          <p:cNvSpPr>
            <a:spLocks noGrp="1"/>
          </p:cNvSpPr>
          <p:nvPr>
            <p:ph type="title"/>
          </p:nvPr>
        </p:nvSpPr>
        <p:spPr bwMode="auto">
          <a:xfrm>
            <a:off x="125711" y="521329"/>
            <a:ext cx="4264920" cy="45402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altLang="de-DE" sz="2200" kern="1200" dirty="0" smtClean="0">
                <a:solidFill>
                  <a:srgbClr val="000090"/>
                </a:solidFill>
                <a:ea typeface="ＭＳ Ｐゴシック" panose="020B0600070205080204" pitchFamily="34" charset="-128"/>
                <a:cs typeface="+mn-cs"/>
              </a:rPr>
              <a:t>IMS INTERCONNECTION INTERFACES </a:t>
            </a:r>
            <a:endParaRPr lang="en-US" altLang="de-DE" sz="2200" kern="1200" dirty="0">
              <a:solidFill>
                <a:srgbClr val="000090"/>
              </a:solidFill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612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A34F68A26FD249B063763E656D146D" ma:contentTypeVersion="1" ma:contentTypeDescription="Create a new document." ma:contentTypeScope="" ma:versionID="baf80c9ff089c4a104f4f852890efe7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ADAA82A-F884-4129-AAA7-B7A36FF45992}"/>
</file>

<file path=customXml/itemProps2.xml><?xml version="1.0" encoding="utf-8"?>
<ds:datastoreItem xmlns:ds="http://schemas.openxmlformats.org/officeDocument/2006/customXml" ds:itemID="{C0CB0DED-C7E2-4B7D-85FF-56D599E7E999}"/>
</file>

<file path=customXml/itemProps3.xml><?xml version="1.0" encoding="utf-8"?>
<ds:datastoreItem xmlns:ds="http://schemas.openxmlformats.org/officeDocument/2006/customXml" ds:itemID="{C7A6A541-1AD8-4AD1-B3B8-6B73FA244101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703</Words>
  <Application>Microsoft Office PowerPoint</Application>
  <PresentationFormat>On-screen Show (4:3)</PresentationFormat>
  <Paragraphs>78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Verdana</vt:lpstr>
      <vt:lpstr>Wingdings</vt:lpstr>
      <vt:lpstr>Office Theme</vt:lpstr>
      <vt:lpstr>ITU Workshop on “Voice and Video over LTE” Geneva, Switzerland, 1 December 2015</vt:lpstr>
      <vt:lpstr>PowerPoint Presentation</vt:lpstr>
      <vt:lpstr>BACKGROUND</vt:lpstr>
      <vt:lpstr>PowerPoint Presentation</vt:lpstr>
      <vt:lpstr>PowerPoint Presentation</vt:lpstr>
      <vt:lpstr>PowerPoint Presentation</vt:lpstr>
      <vt:lpstr>PowerPoint Presentation</vt:lpstr>
      <vt:lpstr>ACTIONS NEEDED BY ITU-T TO ACHIEVE SIP-IMS INTEROPERABILITY</vt:lpstr>
      <vt:lpstr>IMS INTERCONNECTION INTERFACES </vt:lpstr>
      <vt:lpstr>STEPS TOWARDS IMS AND VoLTE/ViLTE INTEROPERABILITY  </vt:lpstr>
      <vt:lpstr>PLANS FOR ITU-T SG11 MEETING ON SIP-IMS AND VoLTE  </vt:lpstr>
      <vt:lpstr>NEW DRAFT ITU-T RECOMMENDATION Framework of interconnection of VoLTE/ViLTE-based networks</vt:lpstr>
      <vt:lpstr>FUTURE PLANS</vt:lpstr>
      <vt:lpstr>ALL STAKEHOLDERS ARE INVITED TO JOIN THE DISCUSSION IN ITU-T SG11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AB</cp:lastModifiedBy>
  <cp:revision>104</cp:revision>
  <cp:lastPrinted>2015-01-19T16:17:40Z</cp:lastPrinted>
  <dcterms:created xsi:type="dcterms:W3CDTF">2014-09-01T15:38:30Z</dcterms:created>
  <dcterms:modified xsi:type="dcterms:W3CDTF">2015-11-26T07:44:37Z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0x0101002CA34F68A26FD249B063763E656D146D</vt:lpwstr>
  </property>
</Properties>
</file>