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1" r:id="rId2"/>
    <p:sldId id="303" r:id="rId3"/>
    <p:sldId id="304" r:id="rId4"/>
    <p:sldId id="305" r:id="rId5"/>
    <p:sldId id="308" r:id="rId6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681"/>
  </p:normalViewPr>
  <p:slideViewPr>
    <p:cSldViewPr snapToGrid="0" snapToObjects="1" showGuides="1">
      <p:cViewPr>
        <p:scale>
          <a:sx n="80" d="100"/>
          <a:sy n="80" d="100"/>
        </p:scale>
        <p:origin x="1456" y="7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Workshop on “Voice and Video over LTE”</a:t>
            </a:r>
            <a:br>
              <a:rPr lang="en-US" sz="2800" dirty="0" smtClean="0"/>
            </a:br>
            <a:r>
              <a:rPr lang="en-US" sz="2800" dirty="0" smtClean="0"/>
              <a:t>Geneva, Switzerland, 1 December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err="1" smtClean="0"/>
              <a:t>VoLTE</a:t>
            </a:r>
            <a:r>
              <a:rPr lang="en-US" sz="16000" b="1" dirty="0" smtClean="0"/>
              <a:t> at Swisscom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Dr. Marcus Brunner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Head of Standardization</a:t>
            </a:r>
          </a:p>
          <a:p>
            <a:pPr marL="0" indent="0" algn="ctr">
              <a:buNone/>
            </a:pPr>
            <a:r>
              <a:rPr lang="en-US" sz="12800" b="1" dirty="0" smtClean="0"/>
              <a:t>Swisscom</a:t>
            </a:r>
          </a:p>
          <a:p>
            <a:pPr marL="0" indent="0" algn="ctr">
              <a:buNone/>
            </a:pPr>
            <a:r>
              <a:rPr lang="en-US" sz="12800" b="1" dirty="0" err="1" smtClean="0"/>
              <a:t>marcus.brunner@swisscom.com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First European Carrier with commercial </a:t>
            </a:r>
            <a:r>
              <a:rPr lang="en-US" altLang="en-US" dirty="0" err="1" smtClean="0"/>
              <a:t>VoLTE</a:t>
            </a:r>
            <a:r>
              <a:rPr lang="en-US" altLang="en-US" dirty="0"/>
              <a:t>/</a:t>
            </a:r>
            <a:r>
              <a:rPr lang="en-US" altLang="en-US" dirty="0" err="1" smtClean="0"/>
              <a:t>WiFi</a:t>
            </a:r>
            <a:r>
              <a:rPr lang="en-US" altLang="en-US" dirty="0" smtClean="0"/>
              <a:t> calling offer</a:t>
            </a:r>
          </a:p>
          <a:p>
            <a:pPr lvl="1"/>
            <a:r>
              <a:rPr lang="en-US" altLang="en-US" dirty="0" smtClean="0"/>
              <a:t>Large </a:t>
            </a:r>
            <a:r>
              <a:rPr lang="en-US" altLang="en-US" dirty="0" smtClean="0"/>
              <a:t>Amount of UEs are </a:t>
            </a:r>
            <a:r>
              <a:rPr lang="en-US" altLang="en-US" dirty="0" err="1" smtClean="0"/>
              <a:t>VoLTE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WiFi</a:t>
            </a:r>
            <a:r>
              <a:rPr lang="en-US" altLang="en-US" dirty="0" smtClean="0"/>
              <a:t> calling </a:t>
            </a:r>
            <a:r>
              <a:rPr lang="en-US" altLang="en-US" dirty="0" smtClean="0"/>
              <a:t>enabled (&gt;20% of LTE capable devices)</a:t>
            </a:r>
            <a:endParaRPr lang="en-US" altLang="en-US" dirty="0" smtClean="0"/>
          </a:p>
          <a:p>
            <a:r>
              <a:rPr lang="en-US" altLang="en-US" dirty="0" smtClean="0"/>
              <a:t>Migration to All-IP for fixed line ongoing</a:t>
            </a:r>
          </a:p>
          <a:p>
            <a:r>
              <a:rPr lang="en-US" altLang="en-US" dirty="0" smtClean="0"/>
              <a:t>First i</a:t>
            </a:r>
            <a:r>
              <a:rPr lang="en-US" altLang="en-US" dirty="0" smtClean="0"/>
              <a:t>nterconnection </a:t>
            </a:r>
            <a:r>
              <a:rPr lang="en-US" altLang="en-US" dirty="0" smtClean="0"/>
              <a:t>projects </a:t>
            </a:r>
            <a:r>
              <a:rPr lang="en-US" altLang="en-US" dirty="0" smtClean="0"/>
              <a:t>started(national </a:t>
            </a:r>
            <a:r>
              <a:rPr lang="en-US" altLang="en-US" dirty="0" smtClean="0"/>
              <a:t>and international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Very early since most of our peers are in the introduction of </a:t>
            </a:r>
            <a:r>
              <a:rPr lang="en-US" altLang="en-US" dirty="0" err="1" smtClean="0"/>
              <a:t>VoLTE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Interoperability</a:t>
            </a:r>
            <a:r>
              <a:rPr lang="de-DE" dirty="0" smtClean="0"/>
              <a:t> </a:t>
            </a:r>
            <a:r>
              <a:rPr lang="de-DE" dirty="0" err="1" smtClean="0"/>
              <a:t>Challanges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VoLTE</a:t>
            </a:r>
            <a:endParaRPr lang="en-US" dirty="0" smtClean="0"/>
          </a:p>
          <a:p>
            <a:pPr lvl="1"/>
            <a:r>
              <a:rPr lang="en-US" dirty="0" smtClean="0"/>
              <a:t>Roaming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VoLTE</a:t>
            </a:r>
            <a:r>
              <a:rPr lang="en-US" dirty="0" smtClean="0"/>
              <a:t> (several approaches, to be seen which one will be used)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-</a:t>
            </a:r>
            <a:r>
              <a:rPr lang="en-US" dirty="0" smtClean="0"/>
              <a:t>enables IP interconnection </a:t>
            </a:r>
            <a:r>
              <a:rPr lang="en-US" dirty="0" smtClean="0"/>
              <a:t>as a </a:t>
            </a:r>
            <a:r>
              <a:rPr lang="en-US" dirty="0" smtClean="0"/>
              <a:t>basis for </a:t>
            </a:r>
            <a:r>
              <a:rPr lang="en-US" dirty="0" err="1" smtClean="0"/>
              <a:t>VoLTE</a:t>
            </a:r>
            <a:r>
              <a:rPr lang="en-US" dirty="0" smtClean="0"/>
              <a:t> and other IP-based services interconnections</a:t>
            </a:r>
          </a:p>
          <a:p>
            <a:r>
              <a:rPr lang="en-US" dirty="0" smtClean="0"/>
              <a:t>Service interoperability</a:t>
            </a:r>
          </a:p>
          <a:p>
            <a:pPr lvl="1"/>
            <a:r>
              <a:rPr lang="en-US" dirty="0" smtClean="0"/>
              <a:t>It is not only about calling, but also other services (e.g. RCS) which make interoperability more difficult</a:t>
            </a:r>
          </a:p>
          <a:p>
            <a:r>
              <a:rPr lang="en-US" dirty="0" smtClean="0"/>
              <a:t>Devices lagging</a:t>
            </a:r>
          </a:p>
          <a:p>
            <a:pPr lvl="1"/>
            <a:r>
              <a:rPr lang="en-US" dirty="0" smtClean="0"/>
              <a:t>Video on many devices not supported</a:t>
            </a:r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calling </a:t>
            </a:r>
            <a:r>
              <a:rPr lang="en-US" dirty="0" smtClean="0"/>
              <a:t>has a lot of implementation challenges on the devices</a:t>
            </a:r>
          </a:p>
          <a:p>
            <a:pPr lvl="1"/>
            <a:r>
              <a:rPr lang="en-US" dirty="0" smtClean="0"/>
              <a:t>Advanced calling with RCS</a:t>
            </a:r>
            <a:r>
              <a:rPr lang="en-US" dirty="0" smtClean="0"/>
              <a:t> limited availability on devices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Most deployment problems are implementation issues</a:t>
            </a:r>
          </a:p>
          <a:p>
            <a:pPr lvl="1"/>
            <a:r>
              <a:rPr lang="en-US" dirty="0" smtClean="0"/>
              <a:t>Time will solve those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2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</a:t>
            </a:r>
            <a:r>
              <a:rPr lang="de-DE" dirty="0" err="1" smtClean="0"/>
              <a:t>Issues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NGN was meant to be access network agnostic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ocalization requirements must be access network agnostic as well</a:t>
            </a:r>
          </a:p>
          <a:p>
            <a:pPr lvl="2"/>
            <a:r>
              <a:rPr lang="en-US" dirty="0" smtClean="0"/>
              <a:t>Short term solutions possible with access network, but his is not a solution long term, specifically with the higher and higher number of different access network technologies</a:t>
            </a:r>
          </a:p>
          <a:p>
            <a:pPr lvl="2"/>
            <a:r>
              <a:rPr lang="en-US" dirty="0" smtClean="0"/>
              <a:t>UE-based localization possible (most UEs have GPS and location-based services implemented)</a:t>
            </a:r>
          </a:p>
          <a:p>
            <a:r>
              <a:rPr lang="en-US" dirty="0" smtClean="0"/>
              <a:t>Device support for various functions missing</a:t>
            </a:r>
          </a:p>
          <a:p>
            <a:pPr lvl="1"/>
            <a:r>
              <a:rPr lang="en-US" dirty="0" smtClean="0"/>
              <a:t>Mostly an implementation issue</a:t>
            </a:r>
          </a:p>
          <a:p>
            <a:pPr lvl="1"/>
            <a:r>
              <a:rPr lang="en-US" dirty="0" smtClean="0"/>
              <a:t>When more and more service providers agree on deploying </a:t>
            </a:r>
            <a:r>
              <a:rPr lang="en-US" dirty="0" err="1" smtClean="0"/>
              <a:t>VoLTE</a:t>
            </a:r>
            <a:r>
              <a:rPr lang="en-US" dirty="0" smtClean="0"/>
              <a:t> time will fix that</a:t>
            </a:r>
          </a:p>
          <a:p>
            <a:r>
              <a:rPr lang="en-US" dirty="0" smtClean="0"/>
              <a:t>Interconnection</a:t>
            </a:r>
          </a:p>
          <a:p>
            <a:pPr lvl="1"/>
            <a:r>
              <a:rPr lang="en-US" dirty="0"/>
              <a:t>business </a:t>
            </a:r>
            <a:r>
              <a:rPr lang="en-US" dirty="0" smtClean="0"/>
              <a:t>aspects unclear, requires more discussions</a:t>
            </a:r>
            <a:endParaRPr lang="en-US" dirty="0"/>
          </a:p>
          <a:p>
            <a:pPr lvl="1"/>
            <a:r>
              <a:rPr lang="en-US" dirty="0"/>
              <a:t>most of our peers are not ready to discuss that in depth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452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Swisscom has </a:t>
            </a:r>
            <a:r>
              <a:rPr lang="en-US" dirty="0" err="1" smtClean="0"/>
              <a:t>VoLTE</a:t>
            </a:r>
            <a:r>
              <a:rPr lang="en-US" dirty="0" smtClean="0"/>
              <a:t>/VoIP/</a:t>
            </a:r>
            <a:r>
              <a:rPr lang="en-US" dirty="0" err="1" smtClean="0"/>
              <a:t>WiFi</a:t>
            </a:r>
            <a:r>
              <a:rPr lang="en-US" dirty="0" smtClean="0"/>
              <a:t> calling deployed</a:t>
            </a:r>
          </a:p>
          <a:p>
            <a:r>
              <a:rPr lang="en-US" dirty="0" smtClean="0"/>
              <a:t>Challenges are in the detailed implementation and regulation</a:t>
            </a:r>
          </a:p>
          <a:p>
            <a:r>
              <a:rPr lang="en-US" dirty="0" smtClean="0"/>
              <a:t>Interconnection open</a:t>
            </a:r>
          </a:p>
          <a:p>
            <a:r>
              <a:rPr lang="en-US" dirty="0" smtClean="0"/>
              <a:t>No standardization challenges </a:t>
            </a:r>
          </a:p>
          <a:p>
            <a:pPr lvl="1"/>
            <a:r>
              <a:rPr lang="en-US" dirty="0" smtClean="0"/>
              <a:t>probably even too many standards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0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34F68A26FD249B063763E656D146D" ma:contentTypeVersion="1" ma:contentTypeDescription="Create a new document." ma:contentTypeScope="" ma:versionID="baf80c9ff089c4a104f4f852890efe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D080AA-5956-430A-A585-FBD184BE8E5F}"/>
</file>

<file path=customXml/itemProps2.xml><?xml version="1.0" encoding="utf-8"?>
<ds:datastoreItem xmlns:ds="http://schemas.openxmlformats.org/officeDocument/2006/customXml" ds:itemID="{763C59F1-F90F-45EB-B83A-387341431AF1}"/>
</file>

<file path=customXml/itemProps3.xml><?xml version="1.0" encoding="utf-8"?>
<ds:datastoreItem xmlns:ds="http://schemas.openxmlformats.org/officeDocument/2006/customXml" ds:itemID="{86C26D4E-6A51-45C7-B494-0F919228DEA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Macintosh PowerPoint</Application>
  <PresentationFormat>Bildschirmpräsentation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ITU Workshop on “Voice and Video over LTE” Geneva, Switzerland, 1 December 2015</vt:lpstr>
      <vt:lpstr>Current Deployments</vt:lpstr>
      <vt:lpstr>Interoperability Challanges</vt:lpstr>
      <vt:lpstr>Open Issues</vt:lpstr>
      <vt:lpstr>Summary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Brunner Markus, INI-INO-ECO</cp:lastModifiedBy>
  <cp:revision>105</cp:revision>
  <cp:lastPrinted>2015-01-19T16:17:40Z</cp:lastPrinted>
  <dcterms:created xsi:type="dcterms:W3CDTF">2014-09-01T15:38:30Z</dcterms:created>
  <dcterms:modified xsi:type="dcterms:W3CDTF">2015-11-27T12:30:31Z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0x0101002CA34F68A26FD249B063763E656D146D</vt:lpwstr>
  </property>
</Properties>
</file>