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01" r:id="rId2"/>
    <p:sldId id="303" r:id="rId3"/>
    <p:sldId id="304" r:id="rId4"/>
    <p:sldId id="305" r:id="rId5"/>
    <p:sldId id="308" r:id="rId6"/>
  </p:sldIdLst>
  <p:sldSz cx="9144000" cy="6858000" type="screen4x3"/>
  <p:notesSz cx="9928225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843" autoAdjust="0"/>
    <p:restoredTop sz="94681"/>
  </p:normalViewPr>
  <p:slideViewPr>
    <p:cSldViewPr snapToGrid="0" snapToObjects="1" showGuides="1">
      <p:cViewPr>
        <p:scale>
          <a:sx n="80" d="100"/>
          <a:sy n="80" d="100"/>
        </p:scale>
        <p:origin x="1456" y="7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10" d="100"/>
          <a:sy n="110" d="100"/>
        </p:scale>
        <p:origin x="64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12" Type="http://schemas.openxmlformats.org/officeDocument/2006/relationships/tableStyles" Target="tableStyles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3699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043458-52AD-4732-8CDD-1DD0811904F2}" type="datetimeFigureOut">
              <a:rPr lang="en-US" smtClean="0"/>
              <a:t>11/26/15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6617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3699" y="6456617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C3D32-BE30-4FAD-8B4A-E63DFB82193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46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5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926" y="5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9933D4-F91A-4EA5-9A61-A67F16632459}" type="datetimeFigureOut">
              <a:rPr lang="en-US" smtClean="0"/>
              <a:t>11/26/15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191" y="3228979"/>
            <a:ext cx="7943850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6456368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926" y="6456368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ECFA5-82D6-4FAA-AC71-4FE3398F152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427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ECFA5-82D6-4FAA-AC71-4FE3398F152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079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506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32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2083"/>
            <a:ext cx="2057400" cy="52599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2083"/>
            <a:ext cx="6019800" cy="52599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037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44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558ED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459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56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5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32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7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3250"/>
            <a:ext cx="3008313" cy="831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3250"/>
            <a:ext cx="5111750" cy="51223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2904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41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6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59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68500"/>
            <a:ext cx="8229600" cy="3831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17643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fld id="{283C63E4-F9BE-C24A-B4FF-309EB18BA564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63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2">
              <a:lumMod val="60000"/>
              <a:lumOff val="40000"/>
            </a:schemeClr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83625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endParaRPr lang="en-US" sz="5400" dirty="0">
              <a:solidFill>
                <a:srgbClr val="558ED5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4910596"/>
            <a:ext cx="8229600" cy="743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85522"/>
            <a:ext cx="8229600" cy="1828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ITU Workshop on “Voice and Video over LTE”</a:t>
            </a:r>
            <a:br>
              <a:rPr lang="en-US" sz="2800" dirty="0" smtClean="0"/>
            </a:br>
            <a:r>
              <a:rPr lang="en-US" sz="2800" dirty="0" smtClean="0"/>
              <a:t>Geneva, Switzerland, 1 December 2015</a:t>
            </a:r>
            <a:endParaRPr lang="en-US" sz="2400" i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2451886"/>
            <a:ext cx="8229600" cy="3202433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US" sz="16000" b="1" dirty="0" err="1" smtClean="0"/>
              <a:t>VoLTE</a:t>
            </a:r>
            <a:r>
              <a:rPr lang="en-US" sz="16000" b="1" dirty="0" smtClean="0"/>
              <a:t> at Swisscom</a:t>
            </a:r>
            <a:endParaRPr lang="en-US" sz="12800" b="1" dirty="0" smtClean="0"/>
          </a:p>
          <a:p>
            <a:pPr marL="0" indent="0" algn="ctr">
              <a:buNone/>
            </a:pPr>
            <a:endParaRPr lang="en-US" sz="16000" b="1" dirty="0"/>
          </a:p>
          <a:p>
            <a:pPr marL="0" indent="0" algn="ctr">
              <a:buNone/>
            </a:pPr>
            <a:r>
              <a:rPr lang="en-US" sz="12800" b="1" dirty="0" smtClean="0"/>
              <a:t>Dr. Marcus Brunner</a:t>
            </a:r>
            <a:endParaRPr lang="en-US" sz="12800" b="1" dirty="0"/>
          </a:p>
          <a:p>
            <a:pPr marL="0" indent="0" algn="ctr">
              <a:buNone/>
            </a:pPr>
            <a:r>
              <a:rPr lang="en-US" sz="12800" b="1" dirty="0" smtClean="0"/>
              <a:t>Head of Standardization</a:t>
            </a:r>
          </a:p>
          <a:p>
            <a:pPr marL="0" indent="0" algn="ctr">
              <a:buNone/>
            </a:pPr>
            <a:r>
              <a:rPr lang="en-US" sz="12800" b="1" dirty="0" smtClean="0"/>
              <a:t>Swisscom</a:t>
            </a:r>
          </a:p>
          <a:p>
            <a:pPr marL="0" indent="0" algn="ctr">
              <a:buNone/>
            </a:pPr>
            <a:r>
              <a:rPr lang="en-US" sz="12800" b="1" dirty="0" err="1" smtClean="0"/>
              <a:t>marcus.brunner@swisscom.com</a:t>
            </a:r>
            <a:endParaRPr lang="en-US" sz="12800" b="1" dirty="0"/>
          </a:p>
          <a:p>
            <a:pPr marL="0" indent="0" algn="ctr">
              <a:buNone/>
            </a:pPr>
            <a:endParaRPr lang="en-US" sz="16000" b="1" i="1" dirty="0"/>
          </a:p>
          <a:p>
            <a:pPr marL="0" indent="0" algn="ctr">
              <a:buNone/>
            </a:pPr>
            <a:r>
              <a:rPr lang="en-US" sz="16000" b="1" i="1" dirty="0" smtClean="0"/>
              <a:t/>
            </a:r>
            <a:br>
              <a:rPr lang="en-US" sz="16000" b="1" i="1" dirty="0" smtClean="0"/>
            </a:br>
            <a:r>
              <a:rPr lang="en-US" sz="2000" b="1" i="1" dirty="0" smtClean="0"/>
              <a:t/>
            </a:r>
            <a:br>
              <a:rPr lang="en-US" sz="2000" b="1" i="1" dirty="0" smtClean="0"/>
            </a:br>
            <a:r>
              <a:rPr lang="en-US" sz="2000" b="1" i="1" dirty="0" smtClean="0"/>
              <a:t/>
            </a:r>
            <a:br>
              <a:rPr lang="en-US" sz="2000" b="1" i="1" dirty="0" smtClean="0"/>
            </a:br>
            <a:r>
              <a:rPr lang="en-US" b="1" i="1" dirty="0" smtClean="0"/>
              <a:t> </a:t>
            </a: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Calibri" panose="020F0502020204030204" pitchFamily="34" charset="0"/>
                <a:cs typeface="Arial" panose="020B0604020202020204" pitchFamily="34" charset="0"/>
              </a:rPr>
              <a:t>								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1434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Deployments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dirty="0" smtClean="0"/>
              <a:t>First European Carrier with commercial </a:t>
            </a:r>
            <a:r>
              <a:rPr lang="en-US" altLang="en-US" dirty="0" err="1" smtClean="0"/>
              <a:t>VoLTE</a:t>
            </a:r>
            <a:r>
              <a:rPr lang="en-US" altLang="en-US" dirty="0"/>
              <a:t>/</a:t>
            </a:r>
            <a:r>
              <a:rPr lang="en-US" altLang="en-US" dirty="0" err="1" smtClean="0"/>
              <a:t>WiFi</a:t>
            </a:r>
            <a:r>
              <a:rPr lang="en-US" altLang="en-US" dirty="0" smtClean="0"/>
              <a:t> calling offer</a:t>
            </a:r>
          </a:p>
          <a:p>
            <a:pPr lvl="1"/>
            <a:r>
              <a:rPr lang="en-US" altLang="en-US" dirty="0" smtClean="0"/>
              <a:t>Large </a:t>
            </a:r>
            <a:r>
              <a:rPr lang="en-US" altLang="en-US" dirty="0" smtClean="0"/>
              <a:t>Amount of UEs are </a:t>
            </a:r>
            <a:r>
              <a:rPr lang="en-US" altLang="en-US" dirty="0" err="1" smtClean="0"/>
              <a:t>VoLTE</a:t>
            </a:r>
            <a:r>
              <a:rPr lang="en-US" altLang="en-US" dirty="0" smtClean="0"/>
              <a:t>/</a:t>
            </a:r>
            <a:r>
              <a:rPr lang="en-US" altLang="en-US" dirty="0" err="1" smtClean="0"/>
              <a:t>WiFi</a:t>
            </a:r>
            <a:r>
              <a:rPr lang="en-US" altLang="en-US" dirty="0" smtClean="0"/>
              <a:t> calling </a:t>
            </a:r>
            <a:r>
              <a:rPr lang="en-US" altLang="en-US" dirty="0" smtClean="0"/>
              <a:t>enabled (&gt;20% of LTE capable devices)</a:t>
            </a:r>
            <a:endParaRPr lang="en-US" altLang="en-US" dirty="0" smtClean="0"/>
          </a:p>
          <a:p>
            <a:r>
              <a:rPr lang="en-US" altLang="en-US" dirty="0" smtClean="0"/>
              <a:t>Migration to All-IP for fixed line ongoing</a:t>
            </a:r>
          </a:p>
          <a:p>
            <a:r>
              <a:rPr lang="en-US" altLang="en-US" dirty="0" smtClean="0"/>
              <a:t>First i</a:t>
            </a:r>
            <a:r>
              <a:rPr lang="en-US" altLang="en-US" dirty="0" smtClean="0"/>
              <a:t>nterconnection </a:t>
            </a:r>
            <a:r>
              <a:rPr lang="en-US" altLang="en-US" dirty="0" smtClean="0"/>
              <a:t>projects </a:t>
            </a:r>
            <a:r>
              <a:rPr lang="en-US" altLang="en-US" dirty="0" smtClean="0"/>
              <a:t>started(national </a:t>
            </a:r>
            <a:r>
              <a:rPr lang="en-US" altLang="en-US" dirty="0" smtClean="0"/>
              <a:t>and international</a:t>
            </a:r>
            <a:r>
              <a:rPr lang="en-US" altLang="en-US" dirty="0" smtClean="0"/>
              <a:t>)</a:t>
            </a:r>
          </a:p>
          <a:p>
            <a:pPr lvl="1"/>
            <a:r>
              <a:rPr lang="en-US" altLang="en-US" dirty="0" smtClean="0"/>
              <a:t>Very early since most of our peers are in the introduction of </a:t>
            </a:r>
            <a:r>
              <a:rPr lang="en-US" altLang="en-US" dirty="0" err="1" smtClean="0"/>
              <a:t>VoLTE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30579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Interoperability</a:t>
            </a:r>
            <a:r>
              <a:rPr lang="de-DE" dirty="0" smtClean="0"/>
              <a:t> </a:t>
            </a:r>
            <a:r>
              <a:rPr lang="de-DE" dirty="0" err="1" smtClean="0"/>
              <a:t>Challanges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/>
              <a:t>VoLTE</a:t>
            </a:r>
            <a:endParaRPr lang="en-US" dirty="0" smtClean="0"/>
          </a:p>
          <a:p>
            <a:pPr lvl="1"/>
            <a:r>
              <a:rPr lang="en-US" dirty="0" smtClean="0"/>
              <a:t>Roaming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VoLTE</a:t>
            </a:r>
            <a:r>
              <a:rPr lang="en-US" dirty="0" smtClean="0"/>
              <a:t> (several approaches, to be seen which one will be used)</a:t>
            </a:r>
          </a:p>
          <a:p>
            <a:pPr lvl="1"/>
            <a:r>
              <a:rPr lang="en-US" dirty="0" err="1" smtClean="0"/>
              <a:t>QoS</a:t>
            </a:r>
            <a:r>
              <a:rPr lang="en-US" dirty="0" smtClean="0"/>
              <a:t>-</a:t>
            </a:r>
            <a:r>
              <a:rPr lang="en-US" dirty="0" smtClean="0"/>
              <a:t>enables IP interconnection </a:t>
            </a:r>
            <a:r>
              <a:rPr lang="en-US" dirty="0" smtClean="0"/>
              <a:t>as a </a:t>
            </a:r>
            <a:r>
              <a:rPr lang="en-US" dirty="0" smtClean="0"/>
              <a:t>basis for </a:t>
            </a:r>
            <a:r>
              <a:rPr lang="en-US" dirty="0" err="1" smtClean="0"/>
              <a:t>VoLTE</a:t>
            </a:r>
            <a:r>
              <a:rPr lang="en-US" dirty="0" smtClean="0"/>
              <a:t> and other IP-based services interconnections</a:t>
            </a:r>
          </a:p>
          <a:p>
            <a:r>
              <a:rPr lang="en-US" dirty="0" smtClean="0"/>
              <a:t>Service interoperability</a:t>
            </a:r>
          </a:p>
          <a:p>
            <a:pPr lvl="1"/>
            <a:r>
              <a:rPr lang="en-US" dirty="0" smtClean="0"/>
              <a:t>It is not only about calling, but also other services (e.g. RCS) which make interoperability more difficult</a:t>
            </a:r>
          </a:p>
          <a:p>
            <a:r>
              <a:rPr lang="en-US" dirty="0" smtClean="0"/>
              <a:t>Devices lagging</a:t>
            </a:r>
          </a:p>
          <a:p>
            <a:pPr lvl="1"/>
            <a:r>
              <a:rPr lang="en-US" dirty="0" smtClean="0"/>
              <a:t>Video on many devices not supported</a:t>
            </a:r>
          </a:p>
          <a:p>
            <a:pPr lvl="1"/>
            <a:r>
              <a:rPr lang="en-US" dirty="0" err="1" smtClean="0"/>
              <a:t>WiFi</a:t>
            </a:r>
            <a:r>
              <a:rPr lang="en-US" dirty="0" smtClean="0"/>
              <a:t> calling </a:t>
            </a:r>
            <a:r>
              <a:rPr lang="en-US" dirty="0" smtClean="0"/>
              <a:t>has a lot of implementation challenges on the devices</a:t>
            </a:r>
          </a:p>
          <a:p>
            <a:pPr lvl="1"/>
            <a:r>
              <a:rPr lang="en-US" dirty="0" smtClean="0"/>
              <a:t>Advanced calling with RCS</a:t>
            </a:r>
            <a:r>
              <a:rPr lang="en-US" dirty="0" smtClean="0"/>
              <a:t> limited availability on devices</a:t>
            </a:r>
            <a:r>
              <a:rPr lang="en-US" dirty="0" smtClean="0"/>
              <a:t> </a:t>
            </a:r>
          </a:p>
          <a:p>
            <a:r>
              <a:rPr lang="en-US" dirty="0" smtClean="0"/>
              <a:t>Most deployment problems are implementation issues</a:t>
            </a:r>
          </a:p>
          <a:p>
            <a:pPr lvl="1"/>
            <a:r>
              <a:rPr lang="en-US" dirty="0" smtClean="0"/>
              <a:t>Time will solve those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627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Open </a:t>
            </a:r>
            <a:r>
              <a:rPr lang="de-DE" dirty="0" err="1" smtClean="0"/>
              <a:t>Issues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13972"/>
            <a:ext cx="8229600" cy="4085695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NGN was meant to be access network agnostic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ocalization requirements must be access network agnostic as well</a:t>
            </a:r>
          </a:p>
          <a:p>
            <a:pPr lvl="2"/>
            <a:r>
              <a:rPr lang="en-US" dirty="0" smtClean="0"/>
              <a:t>Short term solutions possible with access network, but his is not a solution long term, specifically with the higher and higher number of different access network technologies</a:t>
            </a:r>
          </a:p>
          <a:p>
            <a:pPr lvl="2"/>
            <a:r>
              <a:rPr lang="en-US" dirty="0" smtClean="0"/>
              <a:t>UE-based localization possible (most UEs have GPS and location-based services implemented)</a:t>
            </a:r>
          </a:p>
          <a:p>
            <a:r>
              <a:rPr lang="en-US" dirty="0" smtClean="0"/>
              <a:t>Device support for various functions missing</a:t>
            </a:r>
          </a:p>
          <a:p>
            <a:pPr lvl="1"/>
            <a:r>
              <a:rPr lang="en-US" dirty="0" smtClean="0"/>
              <a:t>Mostly an implementation issue</a:t>
            </a:r>
          </a:p>
          <a:p>
            <a:pPr lvl="1"/>
            <a:r>
              <a:rPr lang="en-US" dirty="0" smtClean="0"/>
              <a:t>When more and more service providers agree on deploying </a:t>
            </a:r>
            <a:r>
              <a:rPr lang="en-US" dirty="0" err="1" smtClean="0"/>
              <a:t>VoLTE</a:t>
            </a:r>
            <a:r>
              <a:rPr lang="en-US" dirty="0" smtClean="0"/>
              <a:t> time will fix that</a:t>
            </a:r>
          </a:p>
          <a:p>
            <a:r>
              <a:rPr lang="en-US" dirty="0" smtClean="0"/>
              <a:t>Interconnection</a:t>
            </a:r>
          </a:p>
          <a:p>
            <a:pPr lvl="1"/>
            <a:r>
              <a:rPr lang="en-US" dirty="0"/>
              <a:t>business </a:t>
            </a:r>
            <a:r>
              <a:rPr lang="en-US" dirty="0" smtClean="0"/>
              <a:t>aspects unclear, requires more discussions</a:t>
            </a:r>
            <a:endParaRPr lang="en-US" dirty="0"/>
          </a:p>
          <a:p>
            <a:pPr lvl="1"/>
            <a:r>
              <a:rPr lang="en-US" dirty="0"/>
              <a:t>most of our peers are not ready to discuss that in depth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54525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Summary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Swisscom has </a:t>
            </a:r>
            <a:r>
              <a:rPr lang="en-US" dirty="0" err="1" smtClean="0"/>
              <a:t>VoLTE</a:t>
            </a:r>
            <a:r>
              <a:rPr lang="en-US" dirty="0" smtClean="0"/>
              <a:t>/VoIP/</a:t>
            </a:r>
            <a:r>
              <a:rPr lang="en-US" dirty="0" err="1" smtClean="0"/>
              <a:t>WiFi</a:t>
            </a:r>
            <a:r>
              <a:rPr lang="en-US" dirty="0" smtClean="0"/>
              <a:t> calling deployed</a:t>
            </a:r>
          </a:p>
          <a:p>
            <a:r>
              <a:rPr lang="en-US" dirty="0" smtClean="0"/>
              <a:t>Challenges are in the detailed implementation and regulation</a:t>
            </a:r>
          </a:p>
          <a:p>
            <a:r>
              <a:rPr lang="en-US" dirty="0" smtClean="0"/>
              <a:t>Interconnection open</a:t>
            </a:r>
          </a:p>
          <a:p>
            <a:r>
              <a:rPr lang="en-US" dirty="0" smtClean="0"/>
              <a:t>No standardization challenges </a:t>
            </a:r>
          </a:p>
          <a:p>
            <a:pPr lvl="1"/>
            <a:r>
              <a:rPr lang="en-US" dirty="0" smtClean="0"/>
              <a:t>probably even too many standards available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804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A34F68A26FD249B063763E656D146D" ma:contentTypeVersion="1" ma:contentTypeDescription="Create a new document." ma:contentTypeScope="" ma:versionID="baf80c9ff089c4a104f4f852890efe78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11556d0edaacd44299612f6ec025f07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5D080AA-5956-430A-A585-FBD184BE8E5F}"/>
</file>

<file path=customXml/itemProps2.xml><?xml version="1.0" encoding="utf-8"?>
<ds:datastoreItem xmlns:ds="http://schemas.openxmlformats.org/officeDocument/2006/customXml" ds:itemID="{763C59F1-F90F-45EB-B83A-387341431AF1}"/>
</file>

<file path=customXml/itemProps3.xml><?xml version="1.0" encoding="utf-8"?>
<ds:datastoreItem xmlns:ds="http://schemas.openxmlformats.org/officeDocument/2006/customXml" ds:itemID="{86C26D4E-6A51-45C7-B494-0F919228DEAD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298</Words>
  <Application>Microsoft Macintosh PowerPoint</Application>
  <PresentationFormat>Bildschirmpräsentation (4:3)</PresentationFormat>
  <Paragraphs>46</Paragraphs>
  <Slides>5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8" baseType="lpstr">
      <vt:lpstr>Calibri</vt:lpstr>
      <vt:lpstr>Arial</vt:lpstr>
      <vt:lpstr>Office Theme</vt:lpstr>
      <vt:lpstr>ITU Workshop on “Voice and Video over LTE” Geneva, Switzerland, 1 December 2015</vt:lpstr>
      <vt:lpstr>Current Deployments</vt:lpstr>
      <vt:lpstr>Interoperability Challanges</vt:lpstr>
      <vt:lpstr>Open Issues</vt:lpstr>
      <vt:lpstr>Summary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Gaspari</dc:creator>
  <cp:lastModifiedBy>Brunner Markus, INI-INO-ECO</cp:lastModifiedBy>
  <cp:revision>105</cp:revision>
  <cp:lastPrinted>2015-01-19T16:17:40Z</cp:lastPrinted>
  <dcterms:created xsi:type="dcterms:W3CDTF">2014-09-01T15:38:30Z</dcterms:created>
  <dcterms:modified xsi:type="dcterms:W3CDTF">2015-11-27T12:30:31Z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0x0101002CA34F68A26FD249B063763E656D146D</vt:lpwstr>
  </property>
</Properties>
</file>